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5" r:id="rId1"/>
    <p:sldMasterId id="2147484108" r:id="rId2"/>
  </p:sldMasterIdLst>
  <p:notesMasterIdLst>
    <p:notesMasterId r:id="rId36"/>
  </p:notesMasterIdLst>
  <p:handoutMasterIdLst>
    <p:handoutMasterId r:id="rId37"/>
  </p:handoutMasterIdLst>
  <p:sldIdLst>
    <p:sldId id="371" r:id="rId3"/>
    <p:sldId id="280" r:id="rId4"/>
    <p:sldId id="282" r:id="rId5"/>
    <p:sldId id="283" r:id="rId6"/>
    <p:sldId id="284" r:id="rId7"/>
    <p:sldId id="285" r:id="rId8"/>
    <p:sldId id="376" r:id="rId9"/>
    <p:sldId id="287" r:id="rId10"/>
    <p:sldId id="341" r:id="rId11"/>
    <p:sldId id="372" r:id="rId12"/>
    <p:sldId id="327" r:id="rId13"/>
    <p:sldId id="355" r:id="rId14"/>
    <p:sldId id="342" r:id="rId15"/>
    <p:sldId id="374" r:id="rId16"/>
    <p:sldId id="375" r:id="rId17"/>
    <p:sldId id="343" r:id="rId18"/>
    <p:sldId id="356" r:id="rId19"/>
    <p:sldId id="358" r:id="rId20"/>
    <p:sldId id="370" r:id="rId21"/>
    <p:sldId id="361" r:id="rId22"/>
    <p:sldId id="344" r:id="rId23"/>
    <p:sldId id="336" r:id="rId24"/>
    <p:sldId id="348" r:id="rId25"/>
    <p:sldId id="339" r:id="rId26"/>
    <p:sldId id="369" r:id="rId27"/>
    <p:sldId id="364" r:id="rId28"/>
    <p:sldId id="345" r:id="rId29"/>
    <p:sldId id="323" r:id="rId30"/>
    <p:sldId id="324" r:id="rId31"/>
    <p:sldId id="340" r:id="rId32"/>
    <p:sldId id="325" r:id="rId33"/>
    <p:sldId id="377" r:id="rId34"/>
    <p:sldId id="279" r:id="rId3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12" userDrawn="1">
          <p15:clr>
            <a:srgbClr val="A4A3A4"/>
          </p15:clr>
        </p15:guide>
        <p15:guide id="3" pos="2880" userDrawn="1">
          <p15:clr>
            <a:srgbClr val="A4A3A4"/>
          </p15:clr>
        </p15:guide>
        <p15:guide id="4" pos="54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AF"/>
    <a:srgbClr val="00BDCC"/>
    <a:srgbClr val="0E8D9A"/>
    <a:srgbClr val="000000"/>
    <a:srgbClr val="049FD9"/>
    <a:srgbClr val="58585B"/>
    <a:srgbClr val="58595B"/>
    <a:srgbClr val="E8EBF1"/>
    <a:srgbClr val="4D4D4D"/>
    <a:srgbClr val="AB08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524" autoAdjust="0"/>
    <p:restoredTop sz="87101" autoAdjust="0"/>
  </p:normalViewPr>
  <p:slideViewPr>
    <p:cSldViewPr snapToGrid="0" snapToObjects="1">
      <p:cViewPr varScale="1">
        <p:scale>
          <a:sx n="102" d="100"/>
          <a:sy n="102" d="100"/>
        </p:scale>
        <p:origin x="1272" y="77"/>
      </p:cViewPr>
      <p:guideLst>
        <p:guide orient="horz" pos="1620"/>
        <p:guide pos="312"/>
        <p:guide pos="2880"/>
        <p:guide pos="5454"/>
      </p:guideLst>
    </p:cSldViewPr>
  </p:slid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1"/>
              </a:solidFill>
              <a:effectLst/>
            </c:spPr>
            <c:extLst>
              <c:ext xmlns:c16="http://schemas.microsoft.com/office/drawing/2014/chart" uri="{C3380CC4-5D6E-409C-BE32-E72D297353CC}">
                <c16:uniqueId val="{00000001-809E-4294-8829-814F2825AA44}"/>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809E-4294-8829-814F2825AA44}"/>
              </c:ext>
            </c:extLst>
          </c:dPt>
          <c:cat>
            <c:strRef>
              <c:f>Sheet1!$A$2:$A$4</c:f>
              <c:strCache>
                <c:ptCount val="2"/>
                <c:pt idx="0">
                  <c:v>1st Qtr</c:v>
                </c:pt>
                <c:pt idx="1">
                  <c:v>2nd Qtr</c:v>
                </c:pt>
              </c:strCache>
            </c:strRef>
          </c:cat>
          <c:val>
            <c:numRef>
              <c:f>Sheet1!$B$2:$B$4</c:f>
              <c:numCache>
                <c:formatCode>General</c:formatCode>
                <c:ptCount val="3"/>
                <c:pt idx="0">
                  <c:v>41</c:v>
                </c:pt>
                <c:pt idx="1">
                  <c:v>63</c:v>
                </c:pt>
              </c:numCache>
            </c:numRef>
          </c:val>
          <c:extLst>
            <c:ext xmlns:c16="http://schemas.microsoft.com/office/drawing/2014/chart" uri="{C3380CC4-5D6E-409C-BE32-E72D297353CC}">
              <c16:uniqueId val="{00000004-809E-4294-8829-814F2825AA44}"/>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2"/>
              </a:solidFill>
              <a:effectLst/>
            </c:spPr>
            <c:extLst>
              <c:ext xmlns:c16="http://schemas.microsoft.com/office/drawing/2014/chart" uri="{C3380CC4-5D6E-409C-BE32-E72D297353CC}">
                <c16:uniqueId val="{00000001-ACCA-4C0F-A037-56D5F429E6EE}"/>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ACCA-4C0F-A037-56D5F429E6EE}"/>
              </c:ext>
            </c:extLst>
          </c:dPt>
          <c:cat>
            <c:strRef>
              <c:f>Sheet1!$A$2:$A$4</c:f>
              <c:strCache>
                <c:ptCount val="2"/>
                <c:pt idx="0">
                  <c:v>1st Qtr</c:v>
                </c:pt>
                <c:pt idx="1">
                  <c:v>2nd Qtr</c:v>
                </c:pt>
              </c:strCache>
            </c:strRef>
          </c:cat>
          <c:val>
            <c:numRef>
              <c:f>Sheet1!$B$2:$B$4</c:f>
              <c:numCache>
                <c:formatCode>General</c:formatCode>
                <c:ptCount val="3"/>
                <c:pt idx="0">
                  <c:v>50</c:v>
                </c:pt>
                <c:pt idx="1">
                  <c:v>50</c:v>
                </c:pt>
              </c:numCache>
            </c:numRef>
          </c:val>
          <c:extLst>
            <c:ext xmlns:c16="http://schemas.microsoft.com/office/drawing/2014/chart" uri="{C3380CC4-5D6E-409C-BE32-E72D297353CC}">
              <c16:uniqueId val="{00000004-ACCA-4C0F-A037-56D5F429E6EE}"/>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3"/>
              </a:solidFill>
              <a:effectLst/>
            </c:spPr>
            <c:extLst>
              <c:ext xmlns:c16="http://schemas.microsoft.com/office/drawing/2014/chart" uri="{C3380CC4-5D6E-409C-BE32-E72D297353CC}">
                <c16:uniqueId val="{00000001-A1A6-4A72-ACA0-19A3B40F3E8B}"/>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A1A6-4A72-ACA0-19A3B40F3E8B}"/>
              </c:ext>
            </c:extLst>
          </c:dPt>
          <c:cat>
            <c:strRef>
              <c:f>Sheet1!$A$2:$A$4</c:f>
              <c:strCache>
                <c:ptCount val="2"/>
                <c:pt idx="0">
                  <c:v>1st Qtr</c:v>
                </c:pt>
                <c:pt idx="1">
                  <c:v>2nd Qtr</c:v>
                </c:pt>
              </c:strCache>
            </c:strRef>
          </c:cat>
          <c:val>
            <c:numRef>
              <c:f>Sheet1!$B$2:$B$4</c:f>
              <c:numCache>
                <c:formatCode>General</c:formatCode>
                <c:ptCount val="3"/>
                <c:pt idx="0">
                  <c:v>43</c:v>
                </c:pt>
                <c:pt idx="1">
                  <c:v>50</c:v>
                </c:pt>
              </c:numCache>
            </c:numRef>
          </c:val>
          <c:extLst>
            <c:ext xmlns:c16="http://schemas.microsoft.com/office/drawing/2014/chart" uri="{C3380CC4-5D6E-409C-BE32-E72D297353CC}">
              <c16:uniqueId val="{00000004-A1A6-4A72-ACA0-19A3B40F3E8B}"/>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3"/>
              </a:solidFill>
              <a:effectLst/>
            </c:spPr>
            <c:extLst>
              <c:ext xmlns:c16="http://schemas.microsoft.com/office/drawing/2014/chart" uri="{C3380CC4-5D6E-409C-BE32-E72D297353CC}">
                <c16:uniqueId val="{00000001-E7D6-4B4A-BC23-FFDDD02DEBBD}"/>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E7D6-4B4A-BC23-FFDDD02DEBBD}"/>
              </c:ext>
            </c:extLst>
          </c:dPt>
          <c:cat>
            <c:strRef>
              <c:f>Sheet1!$A$2:$A$4</c:f>
              <c:strCache>
                <c:ptCount val="2"/>
                <c:pt idx="0">
                  <c:v>1st Qtr</c:v>
                </c:pt>
                <c:pt idx="1">
                  <c:v>2nd Qtr</c:v>
                </c:pt>
              </c:strCache>
            </c:strRef>
          </c:cat>
          <c:val>
            <c:numRef>
              <c:f>Sheet1!$B$2:$B$4</c:f>
              <c:numCache>
                <c:formatCode>General</c:formatCode>
                <c:ptCount val="3"/>
                <c:pt idx="0">
                  <c:v>50</c:v>
                </c:pt>
                <c:pt idx="1">
                  <c:v>49</c:v>
                </c:pt>
              </c:numCache>
            </c:numRef>
          </c:val>
          <c:extLst>
            <c:ext xmlns:c16="http://schemas.microsoft.com/office/drawing/2014/chart" uri="{C3380CC4-5D6E-409C-BE32-E72D297353CC}">
              <c16:uniqueId val="{00000004-E7D6-4B4A-BC23-FFDDD02DEBBD}"/>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1"/>
              </a:solidFill>
              <a:effectLst/>
            </c:spPr>
            <c:extLst>
              <c:ext xmlns:c16="http://schemas.microsoft.com/office/drawing/2014/chart" uri="{C3380CC4-5D6E-409C-BE32-E72D297353CC}">
                <c16:uniqueId val="{00000001-FBBD-4595-A893-65B2B0F7A19E}"/>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FBBD-4595-A893-65B2B0F7A19E}"/>
              </c:ext>
            </c:extLst>
          </c:dPt>
          <c:cat>
            <c:strRef>
              <c:f>Sheet1!$A$2:$A$4</c:f>
              <c:strCache>
                <c:ptCount val="2"/>
                <c:pt idx="0">
                  <c:v>1st Qtr</c:v>
                </c:pt>
                <c:pt idx="1">
                  <c:v>2nd Qtr</c:v>
                </c:pt>
              </c:strCache>
            </c:strRef>
          </c:cat>
          <c:val>
            <c:numRef>
              <c:f>Sheet1!$B$2:$B$4</c:f>
              <c:numCache>
                <c:formatCode>General</c:formatCode>
                <c:ptCount val="3"/>
                <c:pt idx="0">
                  <c:v>29</c:v>
                </c:pt>
                <c:pt idx="1">
                  <c:v>71</c:v>
                </c:pt>
              </c:numCache>
            </c:numRef>
          </c:val>
          <c:extLst>
            <c:ext xmlns:c16="http://schemas.microsoft.com/office/drawing/2014/chart" uri="{C3380CC4-5D6E-409C-BE32-E72D297353CC}">
              <c16:uniqueId val="{00000004-FBBD-4595-A893-65B2B0F7A19E}"/>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solidFill>
              <a:schemeClr val="tx2"/>
            </a:solidFill>
            <a:effectLst/>
          </c:spPr>
          <c:dPt>
            <c:idx val="0"/>
            <c:bubble3D val="0"/>
            <c:spPr>
              <a:solidFill>
                <a:schemeClr val="accent1"/>
              </a:solidFill>
              <a:effectLst/>
            </c:spPr>
            <c:extLst>
              <c:ext xmlns:c16="http://schemas.microsoft.com/office/drawing/2014/chart" uri="{C3380CC4-5D6E-409C-BE32-E72D297353CC}">
                <c16:uniqueId val="{00000001-1DEF-4DEA-B456-8603BC0992DA}"/>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1DEF-4DEA-B456-8603BC0992DA}"/>
              </c:ext>
            </c:extLst>
          </c:dPt>
          <c:cat>
            <c:strRef>
              <c:f>Sheet1!$A$2:$A$4</c:f>
              <c:strCache>
                <c:ptCount val="2"/>
                <c:pt idx="0">
                  <c:v>1st Qtr</c:v>
                </c:pt>
                <c:pt idx="1">
                  <c:v>2nd Qtr</c:v>
                </c:pt>
              </c:strCache>
            </c:strRef>
          </c:cat>
          <c:val>
            <c:numRef>
              <c:f>Sheet1!$B$2:$B$4</c:f>
              <c:numCache>
                <c:formatCode>General</c:formatCode>
                <c:ptCount val="3"/>
                <c:pt idx="0">
                  <c:v>47</c:v>
                </c:pt>
                <c:pt idx="1">
                  <c:v>53</c:v>
                </c:pt>
              </c:numCache>
            </c:numRef>
          </c:val>
          <c:extLst>
            <c:ext xmlns:c16="http://schemas.microsoft.com/office/drawing/2014/chart" uri="{C3380CC4-5D6E-409C-BE32-E72D297353CC}">
              <c16:uniqueId val="{00000004-1DEF-4DEA-B456-8603BC0992D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3"/>
              </a:solidFill>
              <a:effectLst/>
            </c:spPr>
            <c:extLst>
              <c:ext xmlns:c16="http://schemas.microsoft.com/office/drawing/2014/chart" uri="{C3380CC4-5D6E-409C-BE32-E72D297353CC}">
                <c16:uniqueId val="{00000001-D472-4807-AC54-82BE6A292EAB}"/>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D472-4807-AC54-82BE6A292EAB}"/>
              </c:ext>
            </c:extLst>
          </c:dPt>
          <c:cat>
            <c:strRef>
              <c:f>Sheet1!$A$2:$A$4</c:f>
              <c:strCache>
                <c:ptCount val="2"/>
                <c:pt idx="0">
                  <c:v>1st Qtr</c:v>
                </c:pt>
                <c:pt idx="1">
                  <c:v>2nd Qtr</c:v>
                </c:pt>
              </c:strCache>
            </c:strRef>
          </c:cat>
          <c:val>
            <c:numRef>
              <c:f>Sheet1!$B$2:$B$4</c:f>
              <c:numCache>
                <c:formatCode>General</c:formatCode>
                <c:ptCount val="3"/>
                <c:pt idx="0">
                  <c:v>31</c:v>
                </c:pt>
                <c:pt idx="1">
                  <c:v>65</c:v>
                </c:pt>
              </c:numCache>
            </c:numRef>
          </c:val>
          <c:extLst>
            <c:ext xmlns:c16="http://schemas.microsoft.com/office/drawing/2014/chart" uri="{C3380CC4-5D6E-409C-BE32-E72D297353CC}">
              <c16:uniqueId val="{00000004-D472-4807-AC54-82BE6A292EAB}"/>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4"/>
              </a:solidFill>
              <a:effectLst/>
            </c:spPr>
            <c:extLst>
              <c:ext xmlns:c16="http://schemas.microsoft.com/office/drawing/2014/chart" uri="{C3380CC4-5D6E-409C-BE32-E72D297353CC}">
                <c16:uniqueId val="{00000001-4EB0-4034-B905-6F8F369BAD1C}"/>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4EB0-4034-B905-6F8F369BAD1C}"/>
              </c:ext>
            </c:extLst>
          </c:dPt>
          <c:cat>
            <c:strRef>
              <c:f>Sheet1!$A$2:$A$4</c:f>
              <c:strCache>
                <c:ptCount val="2"/>
                <c:pt idx="0">
                  <c:v>1st Qtr</c:v>
                </c:pt>
                <c:pt idx="1">
                  <c:v>2nd Qtr</c:v>
                </c:pt>
              </c:strCache>
            </c:strRef>
          </c:cat>
          <c:val>
            <c:numRef>
              <c:f>Sheet1!$B$2:$B$4</c:f>
              <c:numCache>
                <c:formatCode>General</c:formatCode>
                <c:ptCount val="3"/>
                <c:pt idx="0">
                  <c:v>65</c:v>
                </c:pt>
                <c:pt idx="1">
                  <c:v>35</c:v>
                </c:pt>
              </c:numCache>
            </c:numRef>
          </c:val>
          <c:extLst>
            <c:ext xmlns:c16="http://schemas.microsoft.com/office/drawing/2014/chart" uri="{C3380CC4-5D6E-409C-BE32-E72D297353CC}">
              <c16:uniqueId val="{00000004-4EB0-4034-B905-6F8F369BAD1C}"/>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2"/>
              </a:solidFill>
              <a:effectLst/>
            </c:spPr>
            <c:extLst>
              <c:ext xmlns:c16="http://schemas.microsoft.com/office/drawing/2014/chart" uri="{C3380CC4-5D6E-409C-BE32-E72D297353CC}">
                <c16:uniqueId val="{00000001-283D-4E03-BC71-2669E8749667}"/>
              </c:ext>
            </c:extLst>
          </c:dPt>
          <c:dPt>
            <c:idx val="1"/>
            <c:bubble3D val="0"/>
            <c:spPr>
              <a:solidFill>
                <a:schemeClr val="tx1">
                  <a:lumMod val="40000"/>
                  <a:lumOff val="60000"/>
                </a:schemeClr>
              </a:solidFill>
              <a:effectLst/>
            </c:spPr>
            <c:extLst>
              <c:ext xmlns:c16="http://schemas.microsoft.com/office/drawing/2014/chart" uri="{C3380CC4-5D6E-409C-BE32-E72D297353CC}">
                <c16:uniqueId val="{00000003-283D-4E03-BC71-2669E8749667}"/>
              </c:ext>
            </c:extLst>
          </c:dPt>
          <c:cat>
            <c:strRef>
              <c:f>Sheet1!$A$2:$A$4</c:f>
              <c:strCache>
                <c:ptCount val="2"/>
                <c:pt idx="0">
                  <c:v>1st Qtr</c:v>
                </c:pt>
                <c:pt idx="1">
                  <c:v>2nd Qtr</c:v>
                </c:pt>
              </c:strCache>
            </c:strRef>
          </c:cat>
          <c:val>
            <c:numRef>
              <c:f>Sheet1!$B$2:$B$4</c:f>
              <c:numCache>
                <c:formatCode>General</c:formatCode>
                <c:ptCount val="3"/>
                <c:pt idx="0">
                  <c:v>47</c:v>
                </c:pt>
                <c:pt idx="1">
                  <c:v>53</c:v>
                </c:pt>
              </c:numCache>
            </c:numRef>
          </c:val>
          <c:extLst>
            <c:ext xmlns:c16="http://schemas.microsoft.com/office/drawing/2014/chart" uri="{C3380CC4-5D6E-409C-BE32-E72D297353CC}">
              <c16:uniqueId val="{00000004-283D-4E03-BC71-2669E8749667}"/>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5/16/2017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5/16/2017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29630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10</a:t>
            </a:fld>
            <a:endParaRPr lang="en-US" dirty="0"/>
          </a:p>
        </p:txBody>
      </p:sp>
    </p:spTree>
    <p:extLst>
      <p:ext uri="{BB962C8B-B14F-4D97-AF65-F5344CB8AC3E}">
        <p14:creationId xmlns:p14="http://schemas.microsoft.com/office/powerpoint/2010/main" val="1429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11</a:t>
            </a:fld>
            <a:endParaRPr lang="en-US" dirty="0"/>
          </a:p>
        </p:txBody>
      </p:sp>
    </p:spTree>
    <p:extLst>
      <p:ext uri="{BB962C8B-B14F-4D97-AF65-F5344CB8AC3E}">
        <p14:creationId xmlns:p14="http://schemas.microsoft.com/office/powerpoint/2010/main" val="123592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98586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13</a:t>
            </a:fld>
            <a:endParaRPr lang="en-US"/>
          </a:p>
        </p:txBody>
      </p:sp>
    </p:spTree>
    <p:extLst>
      <p:ext uri="{BB962C8B-B14F-4D97-AF65-F5344CB8AC3E}">
        <p14:creationId xmlns:p14="http://schemas.microsoft.com/office/powerpoint/2010/main" val="36010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14</a:t>
            </a:fld>
            <a:endParaRPr lang="en-US"/>
          </a:p>
        </p:txBody>
      </p:sp>
    </p:spTree>
    <p:extLst>
      <p:ext uri="{BB962C8B-B14F-4D97-AF65-F5344CB8AC3E}">
        <p14:creationId xmlns:p14="http://schemas.microsoft.com/office/powerpoint/2010/main" val="134177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285750" indent="-285750">
              <a:spcBef>
                <a:spcPts val="600"/>
              </a:spcBef>
              <a:buFont typeface="Arial" charset="0"/>
              <a:buChar char="•"/>
            </a:pPr>
            <a:r>
              <a:rPr lang="en-US" sz="800" dirty="0">
                <a:ln w="0"/>
              </a:rPr>
              <a:t>Massive 600TB data storage capacity</a:t>
            </a:r>
          </a:p>
          <a:p>
            <a:pPr marL="285750" indent="-285750">
              <a:spcBef>
                <a:spcPts val="600"/>
              </a:spcBef>
              <a:buFont typeface="Arial" charset="0"/>
              <a:buChar char="•"/>
            </a:pPr>
            <a:r>
              <a:rPr lang="en-US" sz="800" dirty="0">
                <a:ln w="0"/>
              </a:rPr>
              <a:t>Scale to Petabytes in minutes with UCS Manager</a:t>
            </a:r>
          </a:p>
          <a:p>
            <a:pPr marL="285750" indent="-285750">
              <a:spcBef>
                <a:spcPts val="600"/>
              </a:spcBef>
              <a:buFont typeface="Arial" charset="0"/>
              <a:buChar char="•"/>
            </a:pPr>
            <a:r>
              <a:rPr lang="en-US" sz="800" dirty="0" smtClean="0">
                <a:ln w="0"/>
              </a:rPr>
              <a:t>Faster </a:t>
            </a:r>
            <a:r>
              <a:rPr lang="en-US" sz="800" dirty="0">
                <a:ln w="0"/>
              </a:rPr>
              <a:t>network access with 40Gb VIC </a:t>
            </a:r>
            <a:r>
              <a:rPr lang="en-US" sz="800" dirty="0" smtClean="0">
                <a:ln w="0"/>
              </a:rPr>
              <a:t>support</a:t>
            </a:r>
            <a:endParaRPr lang="en-US" sz="800" dirty="0">
              <a:ln w="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914400">
              <a:defRPr/>
            </a:pPr>
            <a:fld id="{F97A1FA6-25DE-9E4E-A34D-CF67DE7DBDC7}" type="slidenum">
              <a:rPr lang="en-US" sz="1800" kern="0" smtClean="0">
                <a:solidFill>
                  <a:prstClr val="black"/>
                </a:solidFill>
              </a:rPr>
              <a:pPr defTabSz="914400">
                <a:defRPr/>
              </a:pPr>
              <a:t>15</a:t>
            </a:fld>
            <a:endParaRPr lang="en-US" sz="1800" kern="0" dirty="0">
              <a:solidFill>
                <a:prstClr val="black"/>
              </a:solidFill>
            </a:endParaRPr>
          </a:p>
        </p:txBody>
      </p:sp>
    </p:spTree>
    <p:extLst>
      <p:ext uri="{BB962C8B-B14F-4D97-AF65-F5344CB8AC3E}">
        <p14:creationId xmlns:p14="http://schemas.microsoft.com/office/powerpoint/2010/main" val="152595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303569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a:t>
            </a:r>
            <a:r>
              <a:rPr lang="en-US" baseline="0" dirty="0" smtClean="0"/>
              <a:t> the situation from the angle of the attackers, we see that the dynamics are in their favor – so we can expect the challenges for the media business to continue growing.</a:t>
            </a:r>
          </a:p>
          <a:p>
            <a:endParaRPr lang="en-US" baseline="0" dirty="0" smtClean="0"/>
          </a:p>
          <a:p>
            <a:pPr marL="171450" indent="-171450">
              <a:buFont typeface="Arial" panose="020B0604020202020204" pitchFamily="34" charset="0"/>
              <a:buChar char="•"/>
            </a:pPr>
            <a:r>
              <a:rPr lang="en-US" b="1" dirty="0" smtClean="0"/>
              <a:t>Motivation:</a:t>
            </a:r>
            <a:r>
              <a:rPr lang="en-US" dirty="0" smtClean="0"/>
              <a:t> attackers</a:t>
            </a:r>
            <a:r>
              <a:rPr lang="en-US" baseline="0" dirty="0" smtClean="0"/>
              <a:t> have financial incentive to hack and pirate.</a:t>
            </a:r>
          </a:p>
          <a:p>
            <a:pPr marL="628650" lvl="1" indent="-171450">
              <a:buFont typeface="Arial" panose="020B0604020202020204" pitchFamily="34" charset="0"/>
              <a:buChar char="•"/>
            </a:pPr>
            <a:r>
              <a:rPr lang="en-US" baseline="0" dirty="0" smtClean="0"/>
              <a:t>A hacker can get up to $300K for finding and reporting a software exploit – a way to overcome the security defenses of a product or platform – either selling the information to a government or receiving a bounty from the company whose vulnerability has been identified for reporting it to them first – Apple and Google, for example, have such bounty programs.</a:t>
            </a:r>
          </a:p>
          <a:p>
            <a:pPr marL="628650" lvl="1" indent="-171450">
              <a:buFont typeface="Arial" panose="020B0604020202020204" pitchFamily="34" charset="0"/>
              <a:buChar char="•"/>
            </a:pPr>
            <a:r>
              <a:rPr lang="en-US" baseline="0" dirty="0" smtClean="0"/>
              <a:t>Stolen consumer data also has a currency</a:t>
            </a:r>
          </a:p>
          <a:p>
            <a:pPr marL="628650" lvl="1" indent="-171450">
              <a:buFont typeface="Arial" panose="020B0604020202020204" pitchFamily="34" charset="0"/>
              <a:buChar char="•"/>
            </a:pPr>
            <a:r>
              <a:rPr lang="en-US" baseline="0" dirty="0" smtClean="0"/>
              <a:t>And pirates can make significant profits selling video streaming services from stolen content – sometimes the consumers don’t even realize that the service is illegitimate.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Execution:</a:t>
            </a:r>
            <a:r>
              <a:rPr lang="en-US" baseline="0" dirty="0" smtClean="0"/>
              <a:t> easier than ever – there are many more ways in, and with tools and guidance available online, there’s no need to be a technical whiz to carry out an attack</a:t>
            </a:r>
          </a:p>
          <a:p>
            <a:pPr marL="628650" lvl="1" indent="-171450">
              <a:buFont typeface="Arial" panose="020B0604020202020204" pitchFamily="34" charset="0"/>
              <a:buChar char="•"/>
            </a:pPr>
            <a:r>
              <a:rPr lang="en-US" baseline="0" dirty="0" smtClean="0"/>
              <a:t>[to complete]</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Impact: </a:t>
            </a:r>
            <a:r>
              <a:rPr lang="en-US" baseline="0" dirty="0" smtClean="0"/>
              <a:t>Attacks today are stealthy and multi-pronged, meaning there’s a greater chance of success for hackers and negative impact on businesses.</a:t>
            </a:r>
            <a:endParaRPr lang="en-US" b="0" baseline="0" dirty="0" smtClean="0"/>
          </a:p>
          <a:p>
            <a:pPr marL="628650" lvl="1" indent="-171450">
              <a:buFont typeface="Arial" panose="020B0604020202020204" pitchFamily="34" charset="0"/>
              <a:buChar char="•"/>
            </a:pPr>
            <a:r>
              <a:rPr lang="en-US" baseline="0" dirty="0" smtClean="0"/>
              <a:t>First, companies are struggling to address the flood of security alerts they see, not to mention what they don’t see. The Cisco 2017 Security Capabilities Benchmark Study found that 44% percent of security alerts received by an organization any given day are not investigated. Among the investigated alerts, less than half of those deemed legitimate are remediated.</a:t>
            </a:r>
          </a:p>
          <a:p>
            <a:pPr marL="628650" lvl="1" indent="-171450">
              <a:buFont typeface="Arial" panose="020B0604020202020204" pitchFamily="34" charset="0"/>
              <a:buChar char="•"/>
            </a:pPr>
            <a:r>
              <a:rPr lang="en-US" baseline="0" dirty="0" smtClean="0"/>
              <a:t>Hackers have devised ways to evade detection once they have found a way in, giving ample time to gather reconnaissance, improve their tactics and attack in the right way and time to achieve their goals. Some launch an attack as a decoy to hide a more significant attack.</a:t>
            </a:r>
          </a:p>
          <a:p>
            <a:pPr marL="628650" lvl="1" indent="-171450">
              <a:buFont typeface="Arial" panose="020B0604020202020204" pitchFamily="34" charset="0"/>
              <a:buChar char="•"/>
            </a:pPr>
            <a:r>
              <a:rPr lang="en-US" baseline="0" dirty="0" smtClean="0"/>
              <a:t>Outside of the company network, looking at the piracy side, pirates also constantly evolving methods to avoid detection and downtime of their services</a:t>
            </a:r>
            <a:endParaRPr lang="en-US" dirty="0" smtClean="0"/>
          </a:p>
          <a:p>
            <a:endParaRPr lang="en-US" dirty="0" smtClean="0"/>
          </a:p>
          <a:p>
            <a:r>
              <a:rPr lang="en-US" dirty="0" smtClean="0"/>
              <a:t>In summary,</a:t>
            </a:r>
            <a:r>
              <a:rPr lang="en-US" baseline="0" dirty="0" smtClean="0"/>
              <a:t> the things we just discussed are all reasons why cybercrime has become so big. The overall market for cybercriminals is estimated at anywhere from $450B to $1T, according to congressional testimony given by Ed Amoroso, Chief Security Officer from AT&amp;T, and General Alexander, the former director of the NSA.</a:t>
            </a:r>
          </a:p>
          <a:p>
            <a:endParaRPr lang="en-US" baseline="0" dirty="0" smtClean="0"/>
          </a:p>
          <a:p>
            <a:r>
              <a:rPr lang="en-US" b="1" u="sng" dirty="0" smtClean="0"/>
              <a:t>Sources:</a:t>
            </a:r>
          </a:p>
          <a:p>
            <a:pPr marL="171450" indent="-171450">
              <a:buFont typeface="Arial" panose="020B0604020202020204" pitchFamily="34" charset="0"/>
              <a:buChar char="•"/>
            </a:pPr>
            <a:r>
              <a:rPr lang="en-US" dirty="0" smtClean="0"/>
              <a:t>Cisco security intelligence</a:t>
            </a:r>
          </a:p>
          <a:p>
            <a:pPr marL="171450" indent="-171450">
              <a:buFont typeface="Arial" panose="020B0604020202020204" pitchFamily="34" charset="0"/>
              <a:buChar char="•"/>
            </a:pPr>
            <a:r>
              <a:rPr lang="en-US" dirty="0" smtClean="0"/>
              <a:t>How to build a botnet in 15 minutes: http://readwrite.com/2013/07/31/how-to-build-a-botnet-in-15-minutes/</a:t>
            </a:r>
          </a:p>
          <a:p>
            <a:endParaRPr lang="en-US" dirty="0" smtClean="0"/>
          </a:p>
          <a:p>
            <a:r>
              <a:rPr lang="en-US" sz="1200" b="1" i="1" kern="1200" dirty="0" smtClean="0">
                <a:solidFill>
                  <a:schemeClr val="tx1"/>
                </a:solidFill>
                <a:effectLst/>
                <a:latin typeface="+mn-lt"/>
                <a:ea typeface="+mn-ea"/>
                <a:cs typeface="+mn-cs"/>
              </a:rPr>
              <a:t>The pirate cloud</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cloud is everywhere. Pirates love it, too! That’s because streaming exchange servers run best in the cloud, on VPS servers, which stands for “Virtual Private Servers.” Receiving streams from VPS exchange servers, then re-streaming those assets to paying clients and other servers — it’s all in the cloud. Various European providers of cloud-based solutions — such as a cloud-dedicated server (the aforementioned “Virtual Private Server”), include offers with 100 Mbps of traffic network speed, for as little as $3.49/month. Such a server can handle about 40 clients, simultaneously streaming in HD.</a:t>
            </a:r>
          </a:p>
          <a:p>
            <a:r>
              <a:rPr lang="en-US" sz="1200" b="0" i="0" kern="1200" dirty="0" smtClean="0">
                <a:solidFill>
                  <a:schemeClr val="tx1"/>
                </a:solidFill>
                <a:effectLst/>
                <a:latin typeface="+mn-lt"/>
                <a:ea typeface="+mn-ea"/>
                <a:cs typeface="+mn-cs"/>
              </a:rPr>
              <a:t>An enhanced offering includes a dedicated server with a 1 Gigabit per second (</a:t>
            </a:r>
            <a:r>
              <a:rPr lang="en-US" sz="1200" b="0" i="0" kern="1200" dirty="0" err="1" smtClean="0">
                <a:solidFill>
                  <a:schemeClr val="tx1"/>
                </a:solidFill>
                <a:effectLst/>
                <a:latin typeface="+mn-lt"/>
                <a:ea typeface="+mn-ea"/>
                <a:cs typeface="+mn-cs"/>
              </a:rPr>
              <a:t>Gbps</a:t>
            </a:r>
            <a:r>
              <a:rPr lang="en-US" sz="1200" b="0" i="0" kern="1200" dirty="0" smtClean="0">
                <a:solidFill>
                  <a:schemeClr val="tx1"/>
                </a:solidFill>
                <a:effectLst/>
                <a:latin typeface="+mn-lt"/>
                <a:ea typeface="+mn-ea"/>
                <a:cs typeface="+mn-cs"/>
              </a:rPr>
              <a:t>) uplink, 32 GB of RAM, and enough storage to host a pirate streaming server with 400 clients, hundreds of live channels, and a VOD library with thousands of HD-quality movies and TV series. No wonder it’s a favorite offer amongst professional pirates!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Source:</a:t>
            </a:r>
            <a:r>
              <a:rPr lang="en-US" sz="1200" b="0" i="0" kern="1200" baseline="0" dirty="0" smtClean="0">
                <a:solidFill>
                  <a:schemeClr val="tx1"/>
                </a:solidFill>
                <a:effectLst/>
                <a:latin typeface="+mn-lt"/>
                <a:ea typeface="+mn-ea"/>
                <a:cs typeface="+mn-cs"/>
              </a:rPr>
              <a:t> http://blogs.cisco.com/sp/same-pirates-new-means-from-card-sharing-to-content-sharing</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1F5072-5B29-354B-939A-BB0067DD180A}" type="slidenum">
              <a:rPr lang="en-US" smtClean="0"/>
              <a:t>17</a:t>
            </a:fld>
            <a:endParaRPr lang="en-US"/>
          </a:p>
        </p:txBody>
      </p:sp>
    </p:spTree>
    <p:extLst>
      <p:ext uri="{BB962C8B-B14F-4D97-AF65-F5344CB8AC3E}">
        <p14:creationId xmlns:p14="http://schemas.microsoft.com/office/powerpoint/2010/main" val="79515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Our Security</a:t>
            </a:r>
            <a:r>
              <a:rPr lang="en-US" baseline="0" dirty="0" smtClean="0"/>
              <a:t> Services teams are there to help you all the way from assessing your situation to defining and implementing the right solutions for your business.</a:t>
            </a:r>
          </a:p>
          <a:p>
            <a:endParaRPr lang="en-US" baseline="0" dirty="0" smtClean="0"/>
          </a:p>
          <a:p>
            <a:r>
              <a:rPr lang="en-US" baseline="0" dirty="0" smtClean="0"/>
              <a:t>(Added detail on security services if needed):</a:t>
            </a:r>
          </a:p>
          <a:p>
            <a:pPr marL="171450" indent="-171450">
              <a:buFont typeface="Arial" panose="020B0604020202020204" pitchFamily="34" charset="0"/>
              <a:buChar char="•"/>
            </a:pPr>
            <a:r>
              <a:rPr lang="en-US" baseline="0" dirty="0" smtClean="0"/>
              <a:t>Advisory services – our </a:t>
            </a:r>
            <a:r>
              <a:rPr lang="en-US" sz="1200" kern="1200" dirty="0" smtClean="0">
                <a:solidFill>
                  <a:schemeClr val="tx1"/>
                </a:solidFill>
                <a:effectLst/>
                <a:latin typeface="+mn-lt"/>
                <a:ea typeface="+mn-ea"/>
                <a:cs typeface="+mn-cs"/>
              </a:rPr>
              <a:t>strategic and technical advisors </a:t>
            </a:r>
            <a:r>
              <a:rPr lang="en-US" sz="1200" b="0" i="0" kern="1200" dirty="0" smtClean="0">
                <a:solidFill>
                  <a:schemeClr val="tx1"/>
                </a:solidFill>
                <a:effectLst/>
                <a:latin typeface="+mn-lt"/>
                <a:ea typeface="+mn-ea"/>
                <a:cs typeface="+mn-cs"/>
              </a:rPr>
              <a:t>will help you pursue the right strategy for protecting your digital business, including risk analysis,</a:t>
            </a:r>
            <a:r>
              <a:rPr lang="en-US" sz="1200" b="0" i="0" kern="1200" baseline="0" dirty="0" smtClean="0">
                <a:solidFill>
                  <a:schemeClr val="tx1"/>
                </a:solidFill>
                <a:effectLst/>
                <a:latin typeface="+mn-lt"/>
                <a:ea typeface="+mn-ea"/>
                <a:cs typeface="+mn-cs"/>
              </a:rPr>
              <a:t> compliance, and incident response</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Implementation</a:t>
            </a:r>
            <a:r>
              <a:rPr lang="en-US" sz="1200" b="0" i="0" kern="1200" baseline="0" dirty="0" smtClean="0">
                <a:solidFill>
                  <a:schemeClr val="tx1"/>
                </a:solidFill>
                <a:effectLst/>
                <a:latin typeface="+mn-lt"/>
                <a:ea typeface="+mn-ea"/>
                <a:cs typeface="+mn-cs"/>
              </a:rPr>
              <a:t> services – we will help you increase your security solution value by supporting product migration, integration, and usage optimization.</a:t>
            </a:r>
          </a:p>
          <a:p>
            <a:pPr marL="171450" indent="-171450">
              <a:buFont typeface="Arial" panose="020B0604020202020204" pitchFamily="34" charset="0"/>
              <a:buChar char="•"/>
            </a:pPr>
            <a:r>
              <a:rPr lang="en-US" dirty="0" smtClean="0"/>
              <a:t>Managed services – we will help you manage your security devices and to detect and respond</a:t>
            </a:r>
            <a:r>
              <a:rPr lang="en-US" baseline="0" dirty="0" smtClean="0"/>
              <a:t> to threats quickly. Our service </a:t>
            </a:r>
            <a:r>
              <a:rPr lang="en-US" sz="1200" b="0" i="0" kern="1200" dirty="0" smtClean="0">
                <a:solidFill>
                  <a:schemeClr val="tx1"/>
                </a:solidFill>
                <a:effectLst/>
                <a:latin typeface="+mn-lt"/>
                <a:ea typeface="+mn-ea"/>
                <a:cs typeface="+mn-cs"/>
              </a:rPr>
              <a:t>combines a breadth of security technologies, intelligence, analytics, and world-class experts.</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Technical services – we will help you with product as well as overall solution support, if you are looking to reduce the burden on your internal IT organization.</a:t>
            </a:r>
            <a:endParaRPr lang="en-US" baseline="0" dirty="0" smtClean="0"/>
          </a:p>
          <a:p>
            <a:pPr marL="171450" indent="-171450">
              <a:buFont typeface="Arial" panose="020B0604020202020204" pitchFamily="34" charset="0"/>
              <a:buChar char="•"/>
            </a:pPr>
            <a:r>
              <a:rPr lang="en-US" dirty="0" smtClean="0"/>
              <a:t>Operational security services – our video operational security</a:t>
            </a:r>
            <a:r>
              <a:rPr lang="en-US" baseline="0" dirty="0" smtClean="0"/>
              <a:t> team will help you address piracy with ongoing global intelligence gathering as well as personalized research and advisory.</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18</a:t>
            </a:fld>
            <a:endParaRPr lang="en-US" dirty="0"/>
          </a:p>
        </p:txBody>
      </p:sp>
    </p:spTree>
    <p:extLst>
      <p:ext uri="{BB962C8B-B14F-4D97-AF65-F5344CB8AC3E}">
        <p14:creationId xmlns:p14="http://schemas.microsoft.com/office/powerpoint/2010/main" val="449125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t>19</a:t>
            </a:fld>
            <a:endParaRPr lang="en-US" dirty="0"/>
          </a:p>
        </p:txBody>
      </p:sp>
    </p:spTree>
    <p:extLst>
      <p:ext uri="{BB962C8B-B14F-4D97-AF65-F5344CB8AC3E}">
        <p14:creationId xmlns:p14="http://schemas.microsoft.com/office/powerpoint/2010/main" val="415812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Global customer adoption of Cisco Media Blueprint solutions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a:t>
            </a:fld>
            <a:endParaRPr lang="en-US" dirty="0"/>
          </a:p>
        </p:txBody>
      </p:sp>
    </p:spTree>
    <p:extLst>
      <p:ext uri="{BB962C8B-B14F-4D97-AF65-F5344CB8AC3E}">
        <p14:creationId xmlns:p14="http://schemas.microsoft.com/office/powerpoint/2010/main" val="150090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068021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21</a:t>
            </a:fld>
            <a:endParaRPr lang="en-US"/>
          </a:p>
        </p:txBody>
      </p:sp>
    </p:spTree>
    <p:extLst>
      <p:ext uri="{BB962C8B-B14F-4D97-AF65-F5344CB8AC3E}">
        <p14:creationId xmlns:p14="http://schemas.microsoft.com/office/powerpoint/2010/main" val="1897716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F5072-5B29-354B-939A-BB0067DD180A}" type="slidenum">
              <a:rPr lang="en-US" smtClean="0"/>
              <a:t>22</a:t>
            </a:fld>
            <a:endParaRPr lang="en-US"/>
          </a:p>
        </p:txBody>
      </p:sp>
    </p:spTree>
    <p:extLst>
      <p:ext uri="{BB962C8B-B14F-4D97-AF65-F5344CB8AC3E}">
        <p14:creationId xmlns:p14="http://schemas.microsoft.com/office/powerpoint/2010/main" val="1179014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23</a:t>
            </a:fld>
            <a:endParaRPr lang="en-US"/>
          </a:p>
        </p:txBody>
      </p:sp>
    </p:spTree>
    <p:extLst>
      <p:ext uri="{BB962C8B-B14F-4D97-AF65-F5344CB8AC3E}">
        <p14:creationId xmlns:p14="http://schemas.microsoft.com/office/powerpoint/2010/main" val="552217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lumMod val="75000"/>
                  </a:schemeClr>
                </a:solidFill>
              </a:rPr>
              <a:t>Single origination and encode process</a:t>
            </a:r>
            <a:br>
              <a:rPr lang="en-US" sz="1200" dirty="0" smtClean="0">
                <a:solidFill>
                  <a:schemeClr val="tx1">
                    <a:lumMod val="75000"/>
                  </a:schemeClr>
                </a:solidFill>
              </a:rPr>
            </a:br>
            <a:r>
              <a:rPr lang="en-US" sz="1200" dirty="0" smtClean="0">
                <a:solidFill>
                  <a:schemeClr val="tx1">
                    <a:lumMod val="75000"/>
                  </a:schemeClr>
                </a:solidFill>
              </a:rPr>
              <a:t>Single mezzanine stream for delivery</a:t>
            </a:r>
            <a:br>
              <a:rPr lang="en-US" sz="1200" dirty="0" smtClean="0">
                <a:solidFill>
                  <a:schemeClr val="tx1">
                    <a:lumMod val="75000"/>
                  </a:schemeClr>
                </a:solidFill>
              </a:rPr>
            </a:br>
            <a:r>
              <a:rPr lang="en-US" sz="1200" dirty="0" smtClean="0">
                <a:solidFill>
                  <a:schemeClr val="tx1">
                    <a:lumMod val="75000"/>
                  </a:schemeClr>
                </a:solidFill>
              </a:rPr>
              <a:t>Single playlist for all workflows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lumMod val="75000"/>
                  </a:schemeClr>
                </a:solidFill>
              </a:rPr>
              <a:t>Consolidate core network distribution on IP with resilient ABR technology for all services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tx1">
                    <a:lumMod val="75000"/>
                  </a:schemeClr>
                </a:solidFill>
              </a:rPr>
              <a:t>Dynamically scale functions at the edge with distributed micro-services to support multiscreen and legacy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tx1">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24</a:t>
            </a:fld>
            <a:endParaRPr lang="en-US"/>
          </a:p>
        </p:txBody>
      </p:sp>
    </p:spTree>
    <p:extLst>
      <p:ext uri="{BB962C8B-B14F-4D97-AF65-F5344CB8AC3E}">
        <p14:creationId xmlns:p14="http://schemas.microsoft.com/office/powerpoint/2010/main" val="128490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300561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974866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27</a:t>
            </a:fld>
            <a:endParaRPr lang="en-US"/>
          </a:p>
        </p:txBody>
      </p:sp>
    </p:spTree>
    <p:extLst>
      <p:ext uri="{BB962C8B-B14F-4D97-AF65-F5344CB8AC3E}">
        <p14:creationId xmlns:p14="http://schemas.microsoft.com/office/powerpoint/2010/main" val="2967123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28</a:t>
            </a:fld>
            <a:endParaRPr lang="en-US"/>
          </a:p>
        </p:txBody>
      </p:sp>
    </p:spTree>
    <p:extLst>
      <p:ext uri="{BB962C8B-B14F-4D97-AF65-F5344CB8AC3E}">
        <p14:creationId xmlns:p14="http://schemas.microsoft.com/office/powerpoint/2010/main" val="275492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228600" indent="-228600">
              <a:buAutoNum type="arabicPeriod"/>
            </a:pPr>
            <a:r>
              <a:rPr lang="en-US" sz="1200" dirty="0" smtClean="0"/>
              <a:t>Broadcast </a:t>
            </a:r>
            <a:r>
              <a:rPr lang="en-US" sz="1200" dirty="0"/>
              <a:t>video </a:t>
            </a:r>
            <a:r>
              <a:rPr lang="en-US" sz="1200" dirty="0" smtClean="0"/>
              <a:t>functions and</a:t>
            </a:r>
            <a:r>
              <a:rPr lang="en-US" sz="1200" baseline="0" dirty="0" smtClean="0"/>
              <a:t> processes shifting to IP and cloud/virtualization</a:t>
            </a:r>
          </a:p>
          <a:p>
            <a:pPr marL="228600" indent="-228600">
              <a:buAutoNum type="arabicPeriod"/>
            </a:pPr>
            <a:r>
              <a:rPr lang="en-US" sz="1200" baseline="0" dirty="0" smtClean="0"/>
              <a:t>Every screen is now a TV; Increasingly </a:t>
            </a:r>
            <a:r>
              <a:rPr lang="en-US" sz="1200" baseline="0" dirty="0"/>
              <a:t>personalized video experiences across devices</a:t>
            </a:r>
          </a:p>
          <a:p>
            <a:pPr marL="228600" indent="-228600">
              <a:buAutoNum type="arabicPeriod"/>
            </a:pPr>
            <a:r>
              <a:rPr lang="en-US" sz="1200" baseline="0" dirty="0"/>
              <a:t>More video content and formats will be created and </a:t>
            </a:r>
            <a:r>
              <a:rPr lang="en-US" sz="1200" baseline="0" dirty="0" smtClean="0"/>
              <a:t>delivered across more platforms to reach more eyeballs</a:t>
            </a:r>
            <a:endParaRPr lang="en-US" sz="1200" baseline="0" dirty="0"/>
          </a:p>
        </p:txBody>
      </p:sp>
      <p:sp>
        <p:nvSpPr>
          <p:cNvPr id="4" name="Slide Number Placeholder 3"/>
          <p:cNvSpPr>
            <a:spLocks noGrp="1"/>
          </p:cNvSpPr>
          <p:nvPr>
            <p:ph type="sldNum" sz="quarter" idx="10"/>
          </p:nvPr>
        </p:nvSpPr>
        <p:spPr/>
        <p:txBody>
          <a:bodyPr/>
          <a:lstStyle/>
          <a:p>
            <a:fld id="{D604612D-37FF-4C96-9C8F-8E22EB2155A9}" type="slidenum">
              <a:rPr lang="en-US" smtClean="0"/>
              <a:pPr/>
              <a:t>3</a:t>
            </a:fld>
            <a:endParaRPr lang="en-US" dirty="0"/>
          </a:p>
        </p:txBody>
      </p:sp>
    </p:spTree>
    <p:extLst>
      <p:ext uri="{BB962C8B-B14F-4D97-AF65-F5344CB8AC3E}">
        <p14:creationId xmlns:p14="http://schemas.microsoft.com/office/powerpoint/2010/main" val="380399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These are objectives for companies</a:t>
            </a:r>
          </a:p>
          <a:p>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The industry has already bought into the shift from SDI to IP. Everywhere we see the trends of moving to IP and Cloud for production to distribution.</a:t>
            </a:r>
          </a:p>
          <a:p>
            <a:r>
              <a:rPr lang="en-US" sz="1200" kern="1200" dirty="0" smtClean="0">
                <a:solidFill>
                  <a:schemeClr val="tx1"/>
                </a:solidFill>
                <a:effectLst/>
                <a:latin typeface="+mn-lt"/>
                <a:ea typeface="ＭＳ Ｐゴシック" charset="0"/>
                <a:cs typeface="ＭＳ Ｐゴシック" charset="0"/>
              </a:rPr>
              <a:t>The key question is how to make that transition. Customers want a reliable partner to take them there</a:t>
            </a:r>
          </a:p>
          <a:p>
            <a:r>
              <a:rPr lang="en-US" dirty="0" smtClean="0"/>
              <a:t>http://wwwin.cisco.com/c/cec/news/global-employee-headlines/the-scoop-on-cisco-live-berlin.html</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a:t>
            </a:fld>
            <a:endParaRPr lang="en-US" dirty="0"/>
          </a:p>
        </p:txBody>
      </p:sp>
    </p:spTree>
    <p:extLst>
      <p:ext uri="{BB962C8B-B14F-4D97-AF65-F5344CB8AC3E}">
        <p14:creationId xmlns:p14="http://schemas.microsoft.com/office/powerpoint/2010/main" val="36684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Cisco is the only vendor that offers the most comprehensive approach for media’s transition to IP: from IP Fabric to data center to applications to ecosystem to security. No one else can offer as much in the transition to IP.</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5 digital principals for how we will prioritize our company alignment and investments.  They are:</a:t>
            </a:r>
          </a:p>
          <a:p>
            <a:r>
              <a:rPr lang="en-US" sz="1200" kern="1200" dirty="0" smtClean="0">
                <a:solidFill>
                  <a:schemeClr val="tx1"/>
                </a:solidFill>
                <a:effectLst/>
                <a:latin typeface="+mn-lt"/>
                <a:ea typeface="ＭＳ Ｐゴシック" charset="0"/>
                <a:cs typeface="ＭＳ Ｐゴシック" charset="0"/>
              </a:rPr>
              <a:t>·        Simplification</a:t>
            </a:r>
          </a:p>
          <a:p>
            <a:r>
              <a:rPr lang="en-US" sz="1200" kern="1200" dirty="0" smtClean="0">
                <a:solidFill>
                  <a:schemeClr val="tx1"/>
                </a:solidFill>
                <a:effectLst/>
                <a:latin typeface="+mn-lt"/>
                <a:ea typeface="ＭＳ Ｐゴシック" charset="0"/>
                <a:cs typeface="ＭＳ Ｐゴシック" charset="0"/>
              </a:rPr>
              <a:t>·        Automation</a:t>
            </a:r>
          </a:p>
          <a:p>
            <a:r>
              <a:rPr lang="en-US" sz="1200" kern="1200" dirty="0" smtClean="0">
                <a:solidFill>
                  <a:schemeClr val="tx1"/>
                </a:solidFill>
                <a:effectLst/>
                <a:latin typeface="+mn-lt"/>
                <a:ea typeface="ＭＳ Ｐゴシック" charset="0"/>
                <a:cs typeface="ＭＳ Ｐゴシック" charset="0"/>
              </a:rPr>
              <a:t>·        Security</a:t>
            </a:r>
          </a:p>
          <a:p>
            <a:r>
              <a:rPr lang="en-US" sz="1200" kern="1200" dirty="0" smtClean="0">
                <a:solidFill>
                  <a:schemeClr val="tx1"/>
                </a:solidFill>
                <a:effectLst/>
                <a:latin typeface="+mn-lt"/>
                <a:ea typeface="ＭＳ Ｐゴシック" charset="0"/>
                <a:cs typeface="ＭＳ Ｐゴシック" charset="0"/>
              </a:rPr>
              <a:t>·        Analytics </a:t>
            </a:r>
          </a:p>
          <a:p>
            <a:r>
              <a:rPr lang="en-US" sz="1200" kern="1200" dirty="0" smtClean="0">
                <a:solidFill>
                  <a:schemeClr val="tx1"/>
                </a:solidFill>
                <a:effectLst/>
                <a:latin typeface="+mn-lt"/>
                <a:ea typeface="ＭＳ Ｐゴシック" charset="0"/>
                <a:cs typeface="ＭＳ Ｐゴシック" charset="0"/>
              </a:rPr>
              <a:t>·        Continuous Innovation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a:t>
            </a:fld>
            <a:endParaRPr lang="en-US" dirty="0"/>
          </a:p>
        </p:txBody>
      </p:sp>
    </p:spTree>
    <p:extLst>
      <p:ext uri="{BB962C8B-B14F-4D97-AF65-F5344CB8AC3E}">
        <p14:creationId xmlns:p14="http://schemas.microsoft.com/office/powerpoint/2010/main" val="152401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8588" indent="-128588">
              <a:buFont typeface="Arial" charset="0"/>
              <a:buChar char="•"/>
            </a:pPr>
            <a:r>
              <a:rPr lang="en-US" sz="900" dirty="0" smtClean="0">
                <a:solidFill>
                  <a:schemeClr val="bg1"/>
                </a:solidFill>
                <a:latin typeface="CiscoSans"/>
                <a:ea typeface="Avenir Book" charset="0"/>
                <a:cs typeface="Avenir Book" charset="0"/>
              </a:rPr>
              <a:t>Cisco takes a multi-layered approach (Infrastructure, Platforms, Applications) to developing technologies, accelerating enablement of media services. </a:t>
            </a:r>
          </a:p>
          <a:p>
            <a:pPr marL="344488" lvl="1" indent="-128588">
              <a:spcAft>
                <a:spcPts val="600"/>
              </a:spcAft>
              <a:buFont typeface="Arial" charset="0"/>
              <a:buChar char="•"/>
            </a:pPr>
            <a:r>
              <a:rPr lang="en-US" sz="900" b="1" u="sng" dirty="0" smtClean="0">
                <a:solidFill>
                  <a:schemeClr val="bg1"/>
                </a:solidFill>
                <a:latin typeface="CiscoSans"/>
                <a:ea typeface="Avenir Book" charset="0"/>
                <a:cs typeface="Avenir Book" charset="0"/>
              </a:rPr>
              <a:t>Infrastructure</a:t>
            </a:r>
            <a:r>
              <a:rPr lang="en-US" sz="900" dirty="0" smtClean="0">
                <a:solidFill>
                  <a:schemeClr val="bg1"/>
                </a:solidFill>
                <a:latin typeface="CiscoSans"/>
                <a:ea typeface="Avenir Book" charset="0"/>
                <a:cs typeface="Avenir Book" charset="0"/>
              </a:rPr>
              <a:t>: solutions for the media networking that enable key attributes such as high performance, low</a:t>
            </a:r>
            <a:r>
              <a:rPr lang="en-US" sz="900" baseline="0" dirty="0" smtClean="0">
                <a:solidFill>
                  <a:schemeClr val="bg1"/>
                </a:solidFill>
                <a:latin typeface="CiscoSans"/>
                <a:ea typeface="Avenir Book" charset="0"/>
                <a:cs typeface="Avenir Book" charset="0"/>
              </a:rPr>
              <a:t> latency, reliability</a:t>
            </a:r>
            <a:endParaRPr lang="en-US" sz="900" dirty="0" smtClean="0">
              <a:solidFill>
                <a:schemeClr val="bg1"/>
              </a:solidFill>
              <a:latin typeface="CiscoSans"/>
              <a:ea typeface="Avenir Book" charset="0"/>
              <a:cs typeface="Avenir Book" charset="0"/>
            </a:endParaRPr>
          </a:p>
          <a:p>
            <a:pPr marL="344488" lvl="1" indent="-128588">
              <a:spcAft>
                <a:spcPts val="600"/>
              </a:spcAft>
              <a:buFont typeface="Arial" charset="0"/>
              <a:buChar char="•"/>
            </a:pPr>
            <a:r>
              <a:rPr lang="en-US" sz="900" b="1" u="sng" dirty="0" smtClean="0">
                <a:solidFill>
                  <a:schemeClr val="bg1"/>
                </a:solidFill>
                <a:latin typeface="CiscoSans"/>
                <a:ea typeface="Avenir Book" charset="0"/>
                <a:cs typeface="Avenir Book" charset="0"/>
              </a:rPr>
              <a:t>Platforms</a:t>
            </a:r>
            <a:r>
              <a:rPr lang="en-US" sz="900" dirty="0" smtClean="0">
                <a:solidFill>
                  <a:schemeClr val="bg1"/>
                </a:solidFill>
                <a:latin typeface="CiscoSans"/>
                <a:ea typeface="Avenir Book" charset="0"/>
                <a:cs typeface="Avenir Book" charset="0"/>
              </a:rPr>
              <a:t>: service enablement capabilities tied into the underlying infrastructure layer</a:t>
            </a:r>
          </a:p>
          <a:p>
            <a:pPr marL="344488" lvl="1" indent="-128588">
              <a:spcAft>
                <a:spcPts val="600"/>
              </a:spcAft>
              <a:buFont typeface="Arial" charset="0"/>
              <a:buChar char="•"/>
            </a:pPr>
            <a:r>
              <a:rPr lang="en-US" sz="900" b="1" u="sng" dirty="0" smtClean="0">
                <a:solidFill>
                  <a:schemeClr val="bg1"/>
                </a:solidFill>
                <a:latin typeface="CiscoSans"/>
                <a:ea typeface="Avenir Book" charset="0"/>
                <a:cs typeface="Avenir Book" charset="0"/>
              </a:rPr>
              <a:t>Applications</a:t>
            </a:r>
            <a:r>
              <a:rPr lang="en-US" sz="900" dirty="0" smtClean="0">
                <a:solidFill>
                  <a:schemeClr val="bg1"/>
                </a:solidFill>
                <a:latin typeface="CiscoSans"/>
                <a:ea typeface="Avenir Book" charset="0"/>
                <a:cs typeface="Avenir Book" charset="0"/>
              </a:rPr>
              <a:t>: create new experience &amp; services only possible over an</a:t>
            </a:r>
            <a:r>
              <a:rPr lang="en-US" sz="900" baseline="0" dirty="0" smtClean="0">
                <a:solidFill>
                  <a:schemeClr val="bg1"/>
                </a:solidFill>
                <a:latin typeface="CiscoSans"/>
                <a:ea typeface="Avenir Book" charset="0"/>
                <a:cs typeface="Avenir Book" charset="0"/>
              </a:rPr>
              <a:t> IP</a:t>
            </a:r>
            <a:r>
              <a:rPr lang="en-US" sz="900" dirty="0" smtClean="0">
                <a:solidFill>
                  <a:schemeClr val="bg1"/>
                </a:solidFill>
                <a:latin typeface="CiscoSans"/>
                <a:ea typeface="Avenir Book" charset="0"/>
                <a:cs typeface="Avenir Book" charset="0"/>
              </a:rPr>
              <a:t> network. </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6</a:t>
            </a:fld>
            <a:endParaRPr lang="en-US" dirty="0"/>
          </a:p>
        </p:txBody>
      </p:sp>
    </p:spTree>
    <p:extLst>
      <p:ext uri="{BB962C8B-B14F-4D97-AF65-F5344CB8AC3E}">
        <p14:creationId xmlns:p14="http://schemas.microsoft.com/office/powerpoint/2010/main" val="246851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defTabSz="457099">
              <a:defRPr/>
            </a:pPr>
            <a:r>
              <a:rPr lang="en-US" dirty="0" smtClean="0"/>
              <a:t>Cisco is the only</a:t>
            </a:r>
            <a:r>
              <a:rPr lang="en-US" baseline="0" dirty="0" smtClean="0"/>
              <a:t> company with market share leadership across all industry segments as shown on this slide. We have </a:t>
            </a:r>
            <a:r>
              <a:rPr lang="en-US" dirty="0" smtClean="0"/>
              <a:t>a diverse product portfolio from collaboration to data center to cloud to security to Unified Computing.  And this touches on just a few of our product categories—all of which we deliver as integrated architectures, creating a platform for long-term</a:t>
            </a:r>
            <a:r>
              <a:rPr lang="en-US" baseline="0" dirty="0" smtClean="0"/>
              <a:t> stability and success. Not only for our Cisco, but our customers and partners as well.</a:t>
            </a:r>
          </a:p>
          <a:p>
            <a:pPr defTabSz="457099">
              <a:defRPr/>
            </a:pPr>
            <a:endParaRPr lang="en-US" dirty="0" smtClean="0"/>
          </a:p>
          <a:p>
            <a:pPr defTabSz="457099">
              <a:defRPr/>
            </a:pPr>
            <a:r>
              <a:rPr lang="en-US" dirty="0" smtClean="0"/>
              <a:t>We also offer a range of Services from strategic planning to superior product support—helping your plan,</a:t>
            </a:r>
            <a:r>
              <a:rPr lang="en-US" baseline="0" dirty="0" smtClean="0"/>
              <a:t> build, and manage the solutions you need to win in your market. </a:t>
            </a:r>
            <a:r>
              <a:rPr lang="en-US" dirty="0" smtClean="0"/>
              <a:t>We also touch the enterprise, service provider, and public sector.</a:t>
            </a:r>
          </a:p>
          <a:p>
            <a:pPr defTabSz="457099">
              <a:defRPr/>
            </a:pPr>
            <a:endParaRPr lang="en-US" dirty="0" smtClean="0"/>
          </a:p>
          <a:p>
            <a:pPr defTabSz="457099">
              <a:defRPr/>
            </a:pPr>
            <a:r>
              <a:rPr lang="en-US" dirty="0" smtClean="0"/>
              <a:t>Plus, our unmatched expertise in networking technology transitions makes us uniquely positioned to help customers capture the value of the Internet of Everything. And only Cisco connects the unconnected with an open standard, integrated architecture from the cloud to end devices.</a:t>
            </a:r>
          </a:p>
          <a:p>
            <a:pPr defTabSz="457099">
              <a:defRPr/>
            </a:pPr>
            <a:endParaRPr lang="en-US" dirty="0" smtClean="0"/>
          </a:p>
          <a:p>
            <a:pPr defTabSz="457099">
              <a:defRPr/>
            </a:pPr>
            <a:r>
              <a:rPr lang="en-US" dirty="0" smtClean="0"/>
              <a:t>Based on our rich history—and success in the market—connecting the unconnected is what we do best. And we will continue to strive to be No. 1 in all of our markets.</a:t>
            </a:r>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05095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we want to pitch VGE as brand for media or SPP?</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49309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9</a:t>
            </a:fld>
            <a:endParaRPr lang="en-US" dirty="0"/>
          </a:p>
        </p:txBody>
      </p:sp>
    </p:spTree>
    <p:extLst>
      <p:ext uri="{BB962C8B-B14F-4D97-AF65-F5344CB8AC3E}">
        <p14:creationId xmlns:p14="http://schemas.microsoft.com/office/powerpoint/2010/main" val="314802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216980185"/>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Edit Master text styles</a:t>
            </a:r>
          </a:p>
        </p:txBody>
      </p:sp>
    </p:spTree>
    <p:extLst>
      <p:ext uri="{BB962C8B-B14F-4D97-AF65-F5344CB8AC3E}">
        <p14:creationId xmlns:p14="http://schemas.microsoft.com/office/powerpoint/2010/main" val="3041657974"/>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Edit Master text styles</a:t>
            </a:r>
          </a:p>
        </p:txBody>
      </p:sp>
    </p:spTree>
    <p:extLst>
      <p:ext uri="{BB962C8B-B14F-4D97-AF65-F5344CB8AC3E}">
        <p14:creationId xmlns:p14="http://schemas.microsoft.com/office/powerpoint/2010/main" val="254018861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177493692"/>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3653619351"/>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smtClean="0"/>
              <a:t>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9020252"/>
      </p:ext>
    </p:extLst>
  </p:cSld>
  <p:clrMapOvr>
    <a:masterClrMapping/>
  </p:clrMapOvr>
  <p:transition spd="med">
    <p:fade/>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smtClean="0"/>
              <a:t>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24275307"/>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289948996"/>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383991792"/>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479737488"/>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smtClean="0"/>
              <a:t>Edit Master text styles</a:t>
            </a:r>
          </a:p>
        </p:txBody>
      </p:sp>
    </p:spTree>
    <p:extLst>
      <p:ext uri="{BB962C8B-B14F-4D97-AF65-F5344CB8AC3E}">
        <p14:creationId xmlns:p14="http://schemas.microsoft.com/office/powerpoint/2010/main" val="989867174"/>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animated gradient">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25450" y="368218"/>
            <a:ext cx="941388" cy="4970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chemeClr val="tx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chemeClr val="tx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chemeClr val="tx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chemeClr val="tx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1817864215"/>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205093318"/>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2858203598"/>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941346904"/>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865314265"/>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489688522"/>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smtClean="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smtClean="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Tree>
    <p:extLst>
      <p:ext uri="{BB962C8B-B14F-4D97-AF65-F5344CB8AC3E}">
        <p14:creationId xmlns:p14="http://schemas.microsoft.com/office/powerpoint/2010/main" val="3938344249"/>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5" name="Oval 14"/>
          <p:cNvSpPr/>
          <p:nvPr/>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22" name="Oval 21"/>
          <p:cNvSpPr/>
          <p:nvPr/>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6" name="Oval 15"/>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17" name="Oval 16"/>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rgbClr val="049FD9"/>
              </a:solidFill>
              <a:cs typeface="Arial"/>
            </a:endParaRPr>
          </a:p>
        </p:txBody>
      </p:sp>
      <p:sp>
        <p:nvSpPr>
          <p:cNvPr id="18" name="Oval 17"/>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Tree>
    <p:extLst>
      <p:ext uri="{BB962C8B-B14F-4D97-AF65-F5344CB8AC3E}">
        <p14:creationId xmlns:p14="http://schemas.microsoft.com/office/powerpoint/2010/main" val="3270280648"/>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14" name="Oval 13"/>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6" name="Oval 15"/>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17" name="Oval 16"/>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Tree>
    <p:extLst>
      <p:ext uri="{BB962C8B-B14F-4D97-AF65-F5344CB8AC3E}">
        <p14:creationId xmlns:p14="http://schemas.microsoft.com/office/powerpoint/2010/main" val="1441488847"/>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1" name="Oval 20"/>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3" name="Oval 22"/>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30" name="Oval 29"/>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31" name="Oval 30"/>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Tree>
    <p:extLst>
      <p:ext uri="{BB962C8B-B14F-4D97-AF65-F5344CB8AC3E}">
        <p14:creationId xmlns:p14="http://schemas.microsoft.com/office/powerpoint/2010/main" val="1810002749"/>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1" name="Oval 20"/>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23" name="Oval 22"/>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30" name="Oval 29"/>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
        <p:nvSpPr>
          <p:cNvPr id="31" name="Oval 30"/>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2"/>
              </a:solidFill>
              <a:cs typeface="Arial"/>
            </a:endParaRPr>
          </a:p>
        </p:txBody>
      </p:sp>
    </p:spTree>
    <p:extLst>
      <p:ext uri="{BB962C8B-B14F-4D97-AF65-F5344CB8AC3E}">
        <p14:creationId xmlns:p14="http://schemas.microsoft.com/office/powerpoint/2010/main" val="3368153859"/>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557892919"/>
      </p:ext>
    </p:extLst>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12" name="Oval 11"/>
          <p:cNvSpPr/>
          <p:nvPr/>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5" name="Oval 14"/>
          <p:cNvSpPr/>
          <p:nvPr/>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2" name="Oval 21"/>
          <p:cNvSpPr/>
          <p:nvPr/>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20" name="Oval 19"/>
          <p:cNvSpPr/>
          <p:nvPr/>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1" name="Oval 20"/>
          <p:cNvSpPr/>
          <p:nvPr/>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23" name="Oval 22"/>
          <p:cNvSpPr/>
          <p:nvPr/>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36" name="Oval 35"/>
          <p:cNvSpPr/>
          <p:nvPr/>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39" name="Oval 38"/>
          <p:cNvSpPr/>
          <p:nvPr/>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
        <p:nvSpPr>
          <p:cNvPr id="42" name="Oval 4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4" name="Oval 43"/>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Oval 44"/>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6" name="Oval 45"/>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7" name="Oval 46"/>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8" name="Oval 47"/>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9" name="Oval 48"/>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0" name="Oval 49"/>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1" name="Oval 50"/>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Tree>
    <p:extLst>
      <p:ext uri="{BB962C8B-B14F-4D97-AF65-F5344CB8AC3E}">
        <p14:creationId xmlns:p14="http://schemas.microsoft.com/office/powerpoint/2010/main" val="4054420908"/>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
        <p:nvSpPr>
          <p:cNvPr id="42" name="Oval 41"/>
          <p:cNvSpPr/>
          <p:nvPr/>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
        <p:nvSpPr>
          <p:cNvPr id="33" name="Oval 32"/>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4" name="Oval 33"/>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rgbClr val="FFFFFF"/>
              </a:solidFill>
              <a:cs typeface="Arial"/>
            </a:endParaRPr>
          </a:p>
        </p:txBody>
      </p:sp>
      <p:sp>
        <p:nvSpPr>
          <p:cNvPr id="35" name="Oval 34"/>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6" name="Oval 35"/>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7" name="Oval 3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8" name="Oval 37"/>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39" name="Oval 38"/>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0" name="Oval 39"/>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41" name="Oval 40"/>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
        <p:nvSpPr>
          <p:cNvPr id="72" name="Oval 71"/>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smtClean="0">
              <a:ln>
                <a:solidFill>
                  <a:schemeClr val="bg2"/>
                </a:solidFill>
              </a:ln>
              <a:solidFill>
                <a:schemeClr val="bg2"/>
              </a:solidFill>
              <a:cs typeface="Arial"/>
            </a:endParaRPr>
          </a:p>
        </p:txBody>
      </p:sp>
    </p:spTree>
    <p:extLst>
      <p:ext uri="{BB962C8B-B14F-4D97-AF65-F5344CB8AC3E}">
        <p14:creationId xmlns:p14="http://schemas.microsoft.com/office/powerpoint/2010/main" val="2026951635"/>
      </p:ext>
    </p:extLst>
  </p:cSld>
  <p:clrMapOvr>
    <a:masterClrMapping/>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smtClean="0"/>
              <a:t>Edit Master text styles</a:t>
            </a:r>
          </a:p>
        </p:txBody>
      </p:sp>
    </p:spTree>
    <p:extLst>
      <p:ext uri="{BB962C8B-B14F-4D97-AF65-F5344CB8AC3E}">
        <p14:creationId xmlns:p14="http://schemas.microsoft.com/office/powerpoint/2010/main" val="3170555834"/>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smtClean="0"/>
              <a:t>Edit Master text styles</a:t>
            </a:r>
          </a:p>
        </p:txBody>
      </p:sp>
    </p:spTree>
    <p:extLst>
      <p:ext uri="{BB962C8B-B14F-4D97-AF65-F5344CB8AC3E}">
        <p14:creationId xmlns:p14="http://schemas.microsoft.com/office/powerpoint/2010/main" val="2629620286"/>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90577756"/>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71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mn-lt"/>
                <a:ea typeface="+mn-ea"/>
                <a:cs typeface="CiscoSans Thin"/>
              </a:rPr>
              <a:pPr algn="r" defTabSz="610744" fontAlgn="auto">
                <a:spcBef>
                  <a:spcPts val="0"/>
                </a:spcBef>
                <a:spcAft>
                  <a:spcPts val="0"/>
                </a:spcAft>
                <a:defRPr/>
              </a:pPr>
              <a:t>‹#›</a:t>
            </a:fld>
            <a:endParaRPr lang="en-US" sz="600" dirty="0">
              <a:solidFill>
                <a:srgbClr val="FFFFFF">
                  <a:alpha val="60000"/>
                </a:srgbClr>
              </a:solidFill>
              <a:latin typeface="+mn-lt"/>
              <a:ea typeface="+mn-ea"/>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n-lt"/>
                <a:ea typeface="+mn-ea"/>
                <a:cs typeface="CiscoSans Thin"/>
              </a:rPr>
              <a:t>© </a:t>
            </a:r>
            <a:r>
              <a:rPr lang="en-US" sz="600" dirty="0" smtClean="0">
                <a:solidFill>
                  <a:srgbClr val="FFFFFF">
                    <a:alpha val="60000"/>
                  </a:srgbClr>
                </a:solidFill>
                <a:latin typeface="+mn-lt"/>
                <a:ea typeface="+mn-ea"/>
                <a:cs typeface="CiscoSans Thin"/>
              </a:rPr>
              <a:t>2017  </a:t>
            </a:r>
            <a:r>
              <a:rPr lang="en-US" sz="600" dirty="0">
                <a:solidFill>
                  <a:srgbClr val="FFFFFF">
                    <a:alpha val="60000"/>
                  </a:srgbClr>
                </a:solidFill>
                <a:latin typeface="+mn-lt"/>
                <a:ea typeface="+mn-ea"/>
                <a:cs typeface="CiscoSans Thin"/>
              </a:rPr>
              <a:t>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a:extLst/>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rgbClr val="58585B"/>
                </a:solidFill>
              </a:defRPr>
            </a:lvl1pPr>
          </a:lstStyle>
          <a:p>
            <a:pPr lvl="0"/>
            <a:r>
              <a:rPr lang="en-US" smtClean="0"/>
              <a:t>Edit Master text styles</a:t>
            </a:r>
          </a:p>
        </p:txBody>
      </p:sp>
      <p:pic>
        <p:nvPicPr>
          <p:cNvPr id="11" name="Picture 2"/>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6172291"/>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12587719"/>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28215200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176323832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956898547"/>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2017</a:t>
            </a:r>
            <a:r>
              <a:rPr lang="en-US" sz="600" baseline="0" dirty="0" smtClean="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pic>
        <p:nvPicPr>
          <p:cNvPr id="10" name="Picture 2"/>
          <p:cNvPicPr>
            <a:picLocks noChangeAspect="1" noChangeArrowheads="1"/>
          </p:cNvPicPr>
          <p:nvPr/>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6838849"/>
      </p:ext>
    </p:extLst>
  </p:cSld>
  <p:clrMapOvr>
    <a:masterClrMapping/>
  </p:clrMapOvr>
  <p:transition spd="slow">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2304447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8951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21108555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210606543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6638" y="1646238"/>
            <a:ext cx="1990725"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990393"/>
      </p:ext>
    </p:extLst>
  </p:cSld>
  <p:clrMapOvr>
    <a:masterClrMapping/>
  </p:clrMapOvr>
  <p:transition spd="slow">
    <p:wip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2807433738"/>
      </p:ext>
    </p:extLst>
  </p:cSld>
  <p:clrMapOvr>
    <a:masterClrMapping/>
  </p:clrMapOvr>
  <p:transition spd="slow">
    <p:wip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987964785"/>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2014  Cisco and/or its affiliates. All rights reserved.   Cisco Confidential</a:t>
            </a:r>
          </a:p>
        </p:txBody>
      </p:sp>
      <p:pic>
        <p:nvPicPr>
          <p:cNvPr id="10" name="Picture 2" descr="C:\Users\spius\Pictures\cisco logo blue gradient.png"/>
          <p:cNvPicPr>
            <a:picLocks noChangeAspect="1" noChangeArrowheads="1"/>
          </p:cNvPicPr>
          <p:nvPr userDrawn="1"/>
        </p:nvPicPr>
        <p:blipFill>
          <a:blip r:embed="rId2" cstate="screen">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6779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712441854"/>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0969074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2017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9" name="Picture 2"/>
          <p:cNvPicPr>
            <a:picLocks noChangeAspect="1" noChangeArrowheads="1"/>
          </p:cNvPicPr>
          <p:nvPr/>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11"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a:t>
            </a:r>
            <a:r>
              <a:rPr lang="en-US" sz="600" dirty="0" smtClean="0">
                <a:solidFill>
                  <a:schemeClr val="bg1">
                    <a:alpha val="60000"/>
                  </a:schemeClr>
                </a:solidFill>
                <a:latin typeface="+mn-lt"/>
                <a:ea typeface="+mn-ea"/>
                <a:cs typeface="CiscoSans Thin"/>
              </a:rPr>
              <a:t>2017  </a:t>
            </a:r>
            <a:r>
              <a:rPr lang="en-US" sz="600" dirty="0">
                <a:solidFill>
                  <a:schemeClr val="bg1">
                    <a:alpha val="60000"/>
                  </a:schemeClr>
                </a:solidFill>
                <a:latin typeface="+mn-lt"/>
                <a:ea typeface="+mn-ea"/>
                <a:cs typeface="CiscoSans Thin"/>
              </a:rPr>
              <a:t>Cisco and/or its affiliates. All rights reserved.   Cisco Confidential</a:t>
            </a:r>
          </a:p>
        </p:txBody>
      </p:sp>
      <p:pic>
        <p:nvPicPr>
          <p:cNvPr id="12"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85956868"/>
      </p:ext>
    </p:extLst>
  </p:cSld>
  <p:clrMapOvr>
    <a:masterClrMapping/>
  </p:clrMapOvr>
  <p:transition spd="slow">
    <p:wip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20029093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50621884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133086546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2144728278"/>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95450896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83216706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69925087"/>
      </p:ext>
    </p:extLst>
  </p:cSld>
  <p:clrMapOvr>
    <a:masterClrMapping/>
  </p:clrMapOvr>
  <p:transition spd="med">
    <p:fade/>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1975162273"/>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173216056"/>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417288413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657004273"/>
      </p:ext>
    </p:extLst>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1548959772"/>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3082610552"/>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276221448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289745272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366693243"/>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smtClean="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3803253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944484435"/>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4246871735"/>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3564600957"/>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smtClean="0"/>
              <a:t>Click icon to add picture</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39527581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smtClean="0"/>
              <a:t>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17139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959633921"/>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25165925"/>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2809312437"/>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504077383"/>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1892187675"/>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3923198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347243"/>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448979964"/>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1991932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146156"/>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753063275"/>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_Title_Photo">
    <p:spTree>
      <p:nvGrpSpPr>
        <p:cNvPr id="1" name=""/>
        <p:cNvGrpSpPr/>
        <p:nvPr/>
      </p:nvGrpSpPr>
      <p:grpSpPr>
        <a:xfrm>
          <a:off x="0" y="0"/>
          <a:ext cx="0" cy="0"/>
          <a:chOff x="0" y="0"/>
          <a:chExt cx="0" cy="0"/>
        </a:xfrm>
      </p:grpSpPr>
      <p:pic>
        <p:nvPicPr>
          <p:cNvPr id="18" name="Picture Placeholder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 y="0"/>
            <a:ext cx="9144319" cy="5143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logo_black.ai"/>
          <p:cNvPicPr>
            <a:picLocks noChangeAspect="1"/>
          </p:cNvPicPr>
          <p:nvPr userDrawn="1"/>
        </p:nvPicPr>
        <p:blipFill>
          <a:blip r:embed="rId3">
            <a:alphaModFix amt="82000"/>
            <a:extLst>
              <a:ext uri="{28A0092B-C50C-407E-A947-70E740481C1C}">
                <a14:useLocalDpi xmlns:a14="http://schemas.microsoft.com/office/drawing/2010/main"/>
              </a:ext>
            </a:extLst>
          </a:blip>
          <a:srcRect/>
          <a:stretch>
            <a:fillRect/>
          </a:stretch>
        </p:blipFill>
        <p:spPr bwMode="auto">
          <a:xfrm>
            <a:off x="425457" y="320677"/>
            <a:ext cx="949325" cy="585788"/>
          </a:xfrm>
          <a:prstGeom prst="rect">
            <a:avLst/>
          </a:prstGeom>
          <a:noFill/>
          <a:ln>
            <a:noFill/>
          </a:ln>
          <a:extLst>
            <a:ext uri="{909E8E84-426E-40DD-AFC4-6F175D3DCCD1}">
              <a14:hiddenFill xmlns:a14="http://schemas.microsoft.com/office/drawing/2010/main">
                <a:solidFill>
                  <a:srgbClr val="FFFFFF">
                    <a:alpha val="8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hasCustomPrompt="1"/>
          </p:nvPr>
        </p:nvSpPr>
        <p:spPr>
          <a:xfrm>
            <a:off x="469503" y="3793205"/>
            <a:ext cx="8296421" cy="288131"/>
          </a:xfrm>
          <a:prstGeom prst="rect">
            <a:avLst/>
          </a:prstGeom>
        </p:spPr>
        <p:txBody>
          <a:bodyPr lIns="91406" tIns="45703" rIns="91406" bIns="45703" anchor="b" anchorCtr="0">
            <a:noAutofit/>
          </a:bodyPr>
          <a:lstStyle>
            <a:lvl1pPr marL="0" indent="0" algn="l">
              <a:buNone/>
              <a:defRPr sz="1400" b="0" i="0">
                <a:solidFill>
                  <a:srgbClr val="4D4D4D"/>
                </a:solidFill>
                <a:latin typeface="+mn-lt"/>
                <a:cs typeface="CiscoSans"/>
              </a:defRPr>
            </a:lvl1pPr>
            <a:lvl2pPr marL="342794" indent="0" algn="ctr">
              <a:buNone/>
              <a:defRPr>
                <a:solidFill>
                  <a:schemeClr val="tx1">
                    <a:tint val="75000"/>
                  </a:schemeClr>
                </a:solidFill>
              </a:defRPr>
            </a:lvl2pPr>
            <a:lvl3pPr marL="685601" indent="0" algn="ctr">
              <a:buNone/>
              <a:defRPr>
                <a:solidFill>
                  <a:schemeClr val="tx1">
                    <a:tint val="75000"/>
                  </a:schemeClr>
                </a:solidFill>
              </a:defRPr>
            </a:lvl3pPr>
            <a:lvl4pPr marL="1028400" indent="0" algn="ctr">
              <a:buNone/>
              <a:defRPr>
                <a:solidFill>
                  <a:schemeClr val="tx1">
                    <a:tint val="75000"/>
                  </a:schemeClr>
                </a:solidFill>
              </a:defRPr>
            </a:lvl4pPr>
            <a:lvl5pPr marL="1371203" indent="0" algn="ctr">
              <a:buNone/>
              <a:defRPr>
                <a:solidFill>
                  <a:schemeClr val="tx1">
                    <a:tint val="75000"/>
                  </a:schemeClr>
                </a:solidFill>
              </a:defRPr>
            </a:lvl5pPr>
            <a:lvl6pPr marL="1714001" indent="0" algn="ctr">
              <a:buNone/>
              <a:defRPr>
                <a:solidFill>
                  <a:schemeClr val="tx1">
                    <a:tint val="75000"/>
                  </a:schemeClr>
                </a:solidFill>
              </a:defRPr>
            </a:lvl6pPr>
            <a:lvl7pPr marL="2056804" indent="0" algn="ctr">
              <a:buNone/>
              <a:defRPr>
                <a:solidFill>
                  <a:schemeClr val="tx1">
                    <a:tint val="75000"/>
                  </a:schemeClr>
                </a:solidFill>
              </a:defRPr>
            </a:lvl7pPr>
            <a:lvl8pPr marL="2399600" indent="0" algn="ctr">
              <a:buNone/>
              <a:defRPr>
                <a:solidFill>
                  <a:schemeClr val="tx1">
                    <a:tint val="75000"/>
                  </a:schemeClr>
                </a:solidFill>
              </a:defRPr>
            </a:lvl8pPr>
            <a:lvl9pPr marL="2742401" indent="0" algn="ctr">
              <a:buNone/>
              <a:defRPr>
                <a:solidFill>
                  <a:schemeClr val="tx1">
                    <a:tint val="75000"/>
                  </a:schemeClr>
                </a:solidFill>
              </a:defRPr>
            </a:lvl9pPr>
          </a:lstStyle>
          <a:p>
            <a:r>
              <a:rPr lang="en-GB" dirty="0" smtClean="0"/>
              <a:t>Speaker Name</a:t>
            </a:r>
            <a:endParaRPr lang="en-US" dirty="0"/>
          </a:p>
        </p:txBody>
      </p:sp>
      <p:sp>
        <p:nvSpPr>
          <p:cNvPr id="12" name="Text Placeholder 38"/>
          <p:cNvSpPr>
            <a:spLocks noGrp="1"/>
          </p:cNvSpPr>
          <p:nvPr>
            <p:ph type="body" sz="quarter" idx="11" hasCustomPrompt="1"/>
          </p:nvPr>
        </p:nvSpPr>
        <p:spPr>
          <a:xfrm>
            <a:off x="469503" y="4078558"/>
            <a:ext cx="8296421" cy="288131"/>
          </a:xfrm>
          <a:prstGeom prst="rect">
            <a:avLst/>
          </a:prstGeom>
        </p:spPr>
        <p:txBody>
          <a:bodyPr lIns="91406" tIns="45703" rIns="91406" bIns="45703"/>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3" name="Text Placeholder 40"/>
          <p:cNvSpPr>
            <a:spLocks noGrp="1"/>
          </p:cNvSpPr>
          <p:nvPr>
            <p:ph type="body" sz="quarter" idx="12" hasCustomPrompt="1"/>
          </p:nvPr>
        </p:nvSpPr>
        <p:spPr>
          <a:xfrm>
            <a:off x="469503" y="4363911"/>
            <a:ext cx="8296421" cy="288131"/>
          </a:xfrm>
          <a:prstGeom prst="rect">
            <a:avLst/>
          </a:prstGeom>
        </p:spPr>
        <p:txBody>
          <a:bodyPr lIns="91406" tIns="45703" rIns="91406" bIns="45703"/>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4" name="Text Placeholder 2"/>
          <p:cNvSpPr>
            <a:spLocks noGrp="1"/>
          </p:cNvSpPr>
          <p:nvPr>
            <p:ph type="body" sz="quarter" idx="13" hasCustomPrompt="1"/>
          </p:nvPr>
        </p:nvSpPr>
        <p:spPr>
          <a:xfrm>
            <a:off x="463299" y="3211463"/>
            <a:ext cx="8302625" cy="299001"/>
          </a:xfrm>
          <a:prstGeom prst="rect">
            <a:avLst/>
          </a:prstGeom>
        </p:spPr>
        <p:txBody>
          <a:bodyPr lIns="91406" tIns="45703" rIns="91406" bIns="45703"/>
          <a:lstStyle>
            <a:lvl1pPr marL="0" indent="0">
              <a:buFont typeface="Arial" panose="020B0604020202020204" pitchFamily="34" charset="0"/>
              <a:buNone/>
              <a:defRPr sz="2200" baseline="0">
                <a:solidFill>
                  <a:srgbClr val="4D4D4D"/>
                </a:solidFill>
                <a:latin typeface="+mj-lt"/>
              </a:defRPr>
            </a:lvl1pPr>
            <a:lvl2pPr marL="304729" indent="0">
              <a:buNone/>
              <a:defRPr/>
            </a:lvl2pPr>
            <a:lvl3pPr marL="427328" indent="0">
              <a:buNone/>
              <a:defRPr/>
            </a:lvl3pPr>
            <a:lvl4pPr marL="516603" indent="0">
              <a:buNone/>
              <a:defRPr/>
            </a:lvl4pPr>
            <a:lvl5pPr marL="601116" indent="0">
              <a:buNone/>
              <a:defRPr/>
            </a:lvl5pPr>
          </a:lstStyle>
          <a:p>
            <a:pPr lvl="0"/>
            <a:r>
              <a:rPr lang="en-GB" dirty="0" smtClean="0"/>
              <a:t>Subtitle Goes Here</a:t>
            </a:r>
          </a:p>
        </p:txBody>
      </p:sp>
      <p:sp>
        <p:nvSpPr>
          <p:cNvPr id="10" name="Title 1"/>
          <p:cNvSpPr>
            <a:spLocks noGrp="1"/>
          </p:cNvSpPr>
          <p:nvPr>
            <p:ph type="ctrTitle" hasCustomPrompt="1"/>
          </p:nvPr>
        </p:nvSpPr>
        <p:spPr>
          <a:xfrm>
            <a:off x="425767"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1065753141"/>
      </p:ext>
    </p:extLst>
  </p:cSld>
  <p:clrMapOvr>
    <a:masterClrMapping/>
  </p:clrMapOvr>
  <p:transition spd="slow">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_Title only : N3N">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smtClean="0"/>
              <a:t>Bullet Title Goes Here</a:t>
            </a:r>
            <a:endParaRPr lang="en-US" dirty="0"/>
          </a:p>
        </p:txBody>
      </p:sp>
      <p:sp>
        <p:nvSpPr>
          <p:cNvPr id="4" name="Rectangle 4"/>
          <p:cNvSpPr>
            <a:spLocks noChangeArrowheads="1"/>
          </p:cNvSpPr>
          <p:nvPr userDrawn="1"/>
        </p:nvSpPr>
        <p:spPr bwMode="ltGray">
          <a:xfrm>
            <a:off x="292043" y="4747273"/>
            <a:ext cx="3420515" cy="154530"/>
          </a:xfrm>
          <a:prstGeom prst="rect">
            <a:avLst/>
          </a:prstGeom>
          <a:solidFill>
            <a:schemeClr val="bg1"/>
          </a:solidFill>
          <a:ln w="9525">
            <a:noFill/>
            <a:miter lim="800000"/>
            <a:headEnd/>
            <a:tailEnd/>
          </a:ln>
          <a:effectLst/>
        </p:spPr>
        <p:txBody>
          <a:bodyPr wrap="square" lIns="61598" tIns="30798" rIns="61598" bIns="30798" anchor="b" anchorCtr="0">
            <a:spAutoFit/>
          </a:bodyPr>
          <a:lstStyle/>
          <a:p>
            <a:pPr algn="l" defTabSz="610846">
              <a:lnSpc>
                <a:spcPct val="100000"/>
              </a:lnSpc>
            </a:pPr>
            <a:r>
              <a:rPr lang="en-US" sz="600" b="0" i="0" dirty="0" smtClean="0">
                <a:solidFill>
                  <a:srgbClr val="231F20"/>
                </a:solidFill>
                <a:latin typeface="+mn-lt"/>
                <a:cs typeface="CiscoSans Thin"/>
              </a:rPr>
              <a:t>©2014 Cisco and/or its affiliates.  Portions copyright N3N.  All rights reserved. </a:t>
            </a:r>
          </a:p>
        </p:txBody>
      </p:sp>
    </p:spTree>
    <p:extLst>
      <p:ext uri="{BB962C8B-B14F-4D97-AF65-F5344CB8AC3E}">
        <p14:creationId xmlns:p14="http://schemas.microsoft.com/office/powerpoint/2010/main" val="224753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itle_Photo">
    <p:spTree>
      <p:nvGrpSpPr>
        <p:cNvPr id="1" name=""/>
        <p:cNvGrpSpPr/>
        <p:nvPr/>
      </p:nvGrpSpPr>
      <p:grpSpPr>
        <a:xfrm>
          <a:off x="0" y="0"/>
          <a:ext cx="0" cy="0"/>
          <a:chOff x="0" y="0"/>
          <a:chExt cx="0" cy="0"/>
        </a:xfrm>
      </p:grpSpPr>
      <p:pic>
        <p:nvPicPr>
          <p:cNvPr id="8" name="Picture 2" descr="Y:\Production\Cisco Projects\C97 Presentation (PPT-PDF)\C97-733162-00\Supported Files\Image\AJ25293_LR.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90699" y="0"/>
            <a:ext cx="7353301" cy="5143500"/>
          </a:xfrm>
          <a:prstGeom prst="rect">
            <a:avLst/>
          </a:prstGeom>
          <a:noFill/>
        </p:spPr>
      </p:pic>
      <p:sp>
        <p:nvSpPr>
          <p:cNvPr id="12" name="Rectangle 11"/>
          <p:cNvSpPr/>
          <p:nvPr userDrawn="1"/>
        </p:nvSpPr>
        <p:spPr>
          <a:xfrm rot="5400000">
            <a:off x="2000249" y="-2000251"/>
            <a:ext cx="5143500" cy="9144002"/>
          </a:xfrm>
          <a:prstGeom prst="rect">
            <a:avLst/>
          </a:prstGeom>
          <a:gradFill flip="none" rotWithShape="1">
            <a:gsLst>
              <a:gs pos="55000">
                <a:srgbClr val="FFFFFF">
                  <a:alpha val="92000"/>
                </a:srgbClr>
              </a:gs>
              <a:gs pos="85000">
                <a:schemeClr val="bg1">
                  <a:alpha val="0"/>
                </a:schemeClr>
              </a:gs>
              <a:gs pos="42000">
                <a:schemeClr val="bg2"/>
              </a:gs>
            </a:gsLst>
            <a:lin ang="13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1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GB" dirty="0" smtClean="0"/>
              <a:t>Presentation Title Goes Here</a:t>
            </a:r>
            <a:endParaRPr lang="en-US" dirty="0"/>
          </a:p>
        </p:txBody>
      </p:sp>
      <p:sp>
        <p:nvSpPr>
          <p:cNvPr id="21"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676767"/>
                </a:solidFill>
                <a:latin typeface="+mj-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22"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j-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23"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676767"/>
                </a:solidFill>
                <a:latin typeface="+mj-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pic>
        <p:nvPicPr>
          <p:cNvPr id="13" name="Picture 8" descr="logo_black.ai"/>
          <p:cNvPicPr>
            <a:picLocks noChangeAspect="1"/>
          </p:cNvPicPr>
          <p:nvPr userDrawn="1"/>
        </p:nvPicPr>
        <p:blipFill>
          <a:blip r:embed="rId3" cstate="print">
            <a:alphaModFix amt="82000"/>
            <a:extLst>
              <a:ext uri="{28A0092B-C50C-407E-A947-70E740481C1C}">
                <a14:useLocalDpi xmlns:a14="http://schemas.microsoft.com/office/drawing/2010/main"/>
              </a:ext>
            </a:extLst>
          </a:blip>
          <a:srcRect/>
          <a:stretch>
            <a:fillRect/>
          </a:stretch>
        </p:blipFill>
        <p:spPr bwMode="auto">
          <a:xfrm>
            <a:off x="425456" y="320677"/>
            <a:ext cx="949325" cy="585788"/>
          </a:xfrm>
          <a:prstGeom prst="rect">
            <a:avLst/>
          </a:prstGeom>
          <a:noFill/>
          <a:ln>
            <a:noFill/>
          </a:ln>
          <a:extLst>
            <a:ext uri="{909E8E84-426E-40DD-AFC4-6F175D3DCCD1}">
              <a14:hiddenFill xmlns:a14="http://schemas.microsoft.com/office/drawing/2010/main">
                <a:solidFill>
                  <a:srgbClr val="FFFFFF">
                    <a:alpha val="8196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40037"/>
      </p:ext>
    </p:extLst>
  </p:cSld>
  <p:clrMapOvr>
    <a:masterClrMapping/>
  </p:clrMapOvr>
  <p:transition spd="slow">
    <p:wip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409709" y="4884989"/>
            <a:ext cx="359666" cy="274637"/>
          </a:xfrm>
          <a:prstGeom prst="rect">
            <a:avLst/>
          </a:prstGeom>
        </p:spPr>
        <p:txBody>
          <a:bodyPr vert="horz" lIns="91440" tIns="45720" rIns="91440" bIns="45720" rtlCol="0" anchor="ctr"/>
          <a:lstStyle>
            <a:lvl1pPr algn="r">
              <a:defRPr lang="en-US" sz="600" kern="1200" smtClean="0">
                <a:solidFill>
                  <a:srgbClr val="000000"/>
                </a:solidFill>
                <a:latin typeface="+mn-lt"/>
                <a:ea typeface="+mn-ea"/>
                <a:cs typeface="CiscoSans Thin"/>
              </a:defRPr>
            </a:lvl1pPr>
          </a:lstStyle>
          <a:p>
            <a:fld id="{96A97DD0-5BE7-4856-A2A9-C42C6688E607}" type="slidenum">
              <a:rPr/>
              <a:pPr/>
              <a:t>‹#›</a:t>
            </a:fld>
            <a:endParaRPr dirty="0"/>
          </a:p>
        </p:txBody>
      </p:sp>
      <p:sp>
        <p:nvSpPr>
          <p:cNvPr id="8" name="Footer Placeholder 2"/>
          <p:cNvSpPr>
            <a:spLocks noGrp="1"/>
          </p:cNvSpPr>
          <p:nvPr>
            <p:ph type="ftr" sz="quarter" idx="3"/>
          </p:nvPr>
        </p:nvSpPr>
        <p:spPr>
          <a:xfrm>
            <a:off x="5222533" y="4946904"/>
            <a:ext cx="716863" cy="154518"/>
          </a:xfrm>
          <a:prstGeom prst="rect">
            <a:avLst/>
          </a:prstGeom>
          <a:noFill/>
          <a:ln w="9525">
            <a:noFill/>
            <a:miter lim="800000"/>
            <a:headEnd/>
            <a:tailEnd/>
          </a:ln>
          <a:effectLst/>
        </p:spPr>
        <p:txBody>
          <a:bodyPr wrap="square" lIns="61586" tIns="30792" rIns="61586" bIns="30792" anchor="b">
            <a:spAutoFit/>
          </a:bodyPr>
          <a:lstStyle>
            <a:lvl1pPr algn="l">
              <a:defRPr lang="en-US" sz="600" dirty="0">
                <a:solidFill>
                  <a:srgbClr val="000000"/>
                </a:solidFill>
                <a:cs typeface="CiscoSans Thin"/>
              </a:defRPr>
            </a:lvl1pPr>
          </a:lstStyle>
          <a:p>
            <a:pPr defTabSz="610744"/>
            <a:r>
              <a:rPr lang="en-US" smtClean="0">
                <a:ea typeface="ＭＳ Ｐゴシック" charset="0"/>
              </a:rPr>
              <a:t>Presentation ID</a:t>
            </a:r>
            <a:endParaRPr lang="en-US">
              <a:ea typeface="ＭＳ Ｐゴシック" charset="0"/>
            </a:endParaRPr>
          </a:p>
        </p:txBody>
      </p:sp>
      <p:sp>
        <p:nvSpPr>
          <p:cNvPr id="11" name="Title 1"/>
          <p:cNvSpPr>
            <a:spLocks noGrp="1"/>
          </p:cNvSpPr>
          <p:nvPr>
            <p:ph type="title"/>
          </p:nvPr>
        </p:nvSpPr>
        <p:spPr>
          <a:xfrm>
            <a:off x="356616" y="217715"/>
            <a:ext cx="8513064" cy="7654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63842471"/>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84635" y="205978"/>
            <a:ext cx="8574733" cy="479822"/>
          </a:xfrm>
        </p:spPr>
        <p:txBody>
          <a:bodyPr/>
          <a:lstStyle/>
          <a:p>
            <a:r>
              <a:rPr lang="en-US" smtClean="0"/>
              <a:t>Click to edit Master title style</a:t>
            </a:r>
            <a:endParaRPr lang="en-US" dirty="0"/>
          </a:p>
        </p:txBody>
      </p:sp>
      <p:sp>
        <p:nvSpPr>
          <p:cNvPr id="8" name="Text Placeholder 2"/>
          <p:cNvSpPr>
            <a:spLocks noGrp="1"/>
          </p:cNvSpPr>
          <p:nvPr>
            <p:ph type="body" idx="12"/>
          </p:nvPr>
        </p:nvSpPr>
        <p:spPr bwMode="gray">
          <a:xfrm>
            <a:off x="284635" y="685802"/>
            <a:ext cx="8574733" cy="314325"/>
          </a:xfrm>
          <a:prstGeom prst="rect">
            <a:avLst/>
          </a:prstGeom>
        </p:spPr>
        <p:txBody>
          <a:bodyPr>
            <a:noAutofit/>
          </a:bodyPr>
          <a:lstStyle>
            <a:lvl1pPr marL="0" indent="0" algn="l" defTabSz="678917" rtl="0" eaLnBrk="1" latinLnBrk="0" hangingPunct="1">
              <a:lnSpc>
                <a:spcPct val="90000"/>
              </a:lnSpc>
              <a:spcBef>
                <a:spcPts val="675"/>
              </a:spcBef>
              <a:buFont typeface="Arial" panose="020B0604020202020204" pitchFamily="34" charset="0"/>
              <a:buNone/>
              <a:defRPr lang="en-US" sz="2100" b="0" kern="1200" dirty="0" smtClean="0">
                <a:solidFill>
                  <a:srgbClr val="64686E"/>
                </a:solidFill>
                <a:latin typeface="+mn-lt"/>
                <a:ea typeface="+mn-ea"/>
                <a:cs typeface="+mn-cs"/>
              </a:defRPr>
            </a:lvl1pPr>
            <a:lvl2pPr marL="339395" indent="0">
              <a:buNone/>
              <a:defRPr sz="1500" b="1"/>
            </a:lvl2pPr>
            <a:lvl3pPr marL="678861" indent="0">
              <a:buNone/>
              <a:defRPr sz="1400" b="1"/>
            </a:lvl3pPr>
            <a:lvl4pPr marL="1018376" indent="0">
              <a:buNone/>
              <a:defRPr sz="1200" b="1"/>
            </a:lvl4pPr>
            <a:lvl5pPr marL="1357707" indent="0">
              <a:buNone/>
              <a:defRPr sz="1200" b="1"/>
            </a:lvl5pPr>
            <a:lvl6pPr marL="1697128" indent="0">
              <a:buNone/>
              <a:defRPr sz="1200" b="1"/>
            </a:lvl6pPr>
            <a:lvl7pPr marL="2036600" indent="0">
              <a:buNone/>
              <a:defRPr sz="1200" b="1"/>
            </a:lvl7pPr>
            <a:lvl8pPr marL="2376078" indent="0">
              <a:buNone/>
              <a:defRPr sz="1200" b="1"/>
            </a:lvl8pPr>
            <a:lvl9pPr marL="2715429" indent="0">
              <a:buNone/>
              <a:defRPr sz="1200" b="1"/>
            </a:lvl9pPr>
          </a:lstStyle>
          <a:p>
            <a:pPr lvl="0"/>
            <a:r>
              <a:rPr lang="en-US" smtClean="0"/>
              <a:t>Click to edit Master text styles</a:t>
            </a:r>
          </a:p>
        </p:txBody>
      </p:sp>
      <p:sp>
        <p:nvSpPr>
          <p:cNvPr id="6" name="Text Placeholder 2"/>
          <p:cNvSpPr>
            <a:spLocks noGrp="1"/>
          </p:cNvSpPr>
          <p:nvPr>
            <p:ph type="body" idx="14"/>
          </p:nvPr>
        </p:nvSpPr>
        <p:spPr bwMode="gray">
          <a:xfrm>
            <a:off x="284635" y="4743452"/>
            <a:ext cx="7660095" cy="200025"/>
          </a:xfrm>
          <a:prstGeom prst="rect">
            <a:avLst/>
          </a:prstGeom>
        </p:spPr>
        <p:txBody>
          <a:bodyPr anchor="b">
            <a:noAutofit/>
          </a:bodyPr>
          <a:lstStyle>
            <a:lvl1pPr marL="0" indent="0" algn="l" defTabSz="678917" rtl="0" eaLnBrk="1" latinLnBrk="0" hangingPunct="1">
              <a:lnSpc>
                <a:spcPct val="95000"/>
              </a:lnSpc>
              <a:spcBef>
                <a:spcPts val="450"/>
              </a:spcBef>
              <a:buFont typeface="Arial" panose="020B0604020202020204" pitchFamily="34" charset="0"/>
              <a:buNone/>
              <a:defRPr lang="en-US" sz="700" b="0" kern="1200" dirty="0" smtClean="0">
                <a:solidFill>
                  <a:srgbClr val="64686E"/>
                </a:solidFill>
                <a:latin typeface="+mn-lt"/>
                <a:ea typeface="+mn-ea"/>
                <a:cs typeface="+mn-cs"/>
              </a:defRPr>
            </a:lvl1pPr>
            <a:lvl2pPr marL="339395" indent="0">
              <a:buNone/>
              <a:defRPr sz="1500" b="1"/>
            </a:lvl2pPr>
            <a:lvl3pPr marL="678861" indent="0">
              <a:buNone/>
              <a:defRPr sz="1400" b="1"/>
            </a:lvl3pPr>
            <a:lvl4pPr marL="1018376" indent="0">
              <a:buNone/>
              <a:defRPr sz="1200" b="1"/>
            </a:lvl4pPr>
            <a:lvl5pPr marL="1357707" indent="0">
              <a:buNone/>
              <a:defRPr sz="1200" b="1"/>
            </a:lvl5pPr>
            <a:lvl6pPr marL="1697128" indent="0">
              <a:buNone/>
              <a:defRPr sz="1200" b="1"/>
            </a:lvl6pPr>
            <a:lvl7pPr marL="2036600" indent="0">
              <a:buNone/>
              <a:defRPr sz="1200" b="1"/>
            </a:lvl7pPr>
            <a:lvl8pPr marL="2376078" indent="0">
              <a:buNone/>
              <a:defRPr sz="1200" b="1"/>
            </a:lvl8pPr>
            <a:lvl9pPr marL="2715429" indent="0">
              <a:buNone/>
              <a:defRPr sz="1200" b="1"/>
            </a:lvl9pPr>
          </a:lstStyle>
          <a:p>
            <a:pPr lvl="0"/>
            <a:r>
              <a:rPr lang="en-US" smtClean="0"/>
              <a:t>Click to edit Master text styles</a:t>
            </a:r>
          </a:p>
        </p:txBody>
      </p:sp>
    </p:spTree>
    <p:extLst>
      <p:ext uri="{BB962C8B-B14F-4D97-AF65-F5344CB8AC3E}">
        <p14:creationId xmlns:p14="http://schemas.microsoft.com/office/powerpoint/2010/main" val="3521506647"/>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17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971217962"/>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theme" Target="../theme/theme2.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2017  </a:t>
            </a:r>
            <a:r>
              <a:rPr lang="en-US" sz="600" dirty="0">
                <a:solidFill>
                  <a:srgbClr val="000000">
                    <a:alpha val="25000"/>
                  </a:srgbClr>
                </a:solidFill>
                <a:latin typeface="+mn-lt"/>
                <a:ea typeface="+mn-ea"/>
                <a:cs typeface="CiscoSans Thin"/>
              </a:rPr>
              <a:t>Cisco and/or its affiliates. All rights reserved.   Cisco </a:t>
            </a:r>
            <a:r>
              <a:rPr lang="en-US" sz="600" dirty="0" smtClean="0">
                <a:solidFill>
                  <a:srgbClr val="000000">
                    <a:alpha val="25000"/>
                  </a:srgbClr>
                </a:solidFill>
                <a:latin typeface="+mn-lt"/>
                <a:ea typeface="+mn-ea"/>
                <a:cs typeface="CiscoSans Thin"/>
              </a:rPr>
              <a:t>Public</a:t>
            </a:r>
            <a:endParaRPr lang="en-US" sz="600" dirty="0">
              <a:solidFill>
                <a:srgbClr val="000000">
                  <a:alpha val="25000"/>
                </a:srgbClr>
              </a:solidFill>
              <a:latin typeface="+mn-lt"/>
              <a:ea typeface="+mn-ea"/>
              <a:cs typeface="CiscoSans Thin"/>
            </a:endParaRPr>
          </a:p>
        </p:txBody>
      </p:sp>
      <p:pic>
        <p:nvPicPr>
          <p:cNvPr id="1029" name="Picture 2"/>
          <p:cNvPicPr>
            <a:picLocks noChangeAspect="1" noChangeArrowheads="1"/>
          </p:cNvPicPr>
          <p:nvPr/>
        </p:nvPicPr>
        <p:blipFill>
          <a:blip r:embed="rId46" cstate="screen">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552566"/>
      </p:ext>
    </p:extLst>
  </p:cSld>
  <p:clrMap bg1="lt1" tx1="dk1" bg2="lt2" tx2="dk2" accent1="accent1" accent2="accent2" accent3="accent3" accent4="accent4" accent5="accent5" accent6="accent6" hlink="hlink" folHlink="folHlink"/>
  <p:sldLayoutIdLst>
    <p:sldLayoutId id="2147484016" r:id="rId1"/>
    <p:sldLayoutId id="2147484107"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2" r:id="rId28"/>
    <p:sldLayoutId id="2147484043" r:id="rId29"/>
    <p:sldLayoutId id="2147484044" r:id="rId30"/>
    <p:sldLayoutId id="2147484045" r:id="rId31"/>
    <p:sldLayoutId id="2147484046" r:id="rId32"/>
    <p:sldLayoutId id="2147484047" r:id="rId33"/>
    <p:sldLayoutId id="2147484048" r:id="rId34"/>
    <p:sldLayoutId id="2147484049" r:id="rId35"/>
    <p:sldLayoutId id="2147484050" r:id="rId36"/>
    <p:sldLayoutId id="2147484051" r:id="rId37"/>
    <p:sldLayoutId id="2147484052" r:id="rId38"/>
    <p:sldLayoutId id="2147484053" r:id="rId39"/>
    <p:sldLayoutId id="2147484054" r:id="rId40"/>
    <p:sldLayoutId id="2147484055" r:id="rId41"/>
    <p:sldLayoutId id="2147484056" r:id="rId42"/>
    <p:sldLayoutId id="2147484057" r:id="rId43"/>
    <p:sldLayoutId id="2147484058" r:id="rId4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2014  Cisco and/or its affiliates. All rights reserved.   Cisco Confidential</a:t>
            </a:r>
          </a:p>
        </p:txBody>
      </p:sp>
      <p:pic>
        <p:nvPicPr>
          <p:cNvPr id="7" name="Picture 2" descr="C:\Users\spius\Pictures\cisco logo blue gradient.png"/>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37294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 id="2147484124" r:id="rId16"/>
    <p:sldLayoutId id="2147484125" r:id="rId17"/>
    <p:sldLayoutId id="2147484126" r:id="rId18"/>
    <p:sldLayoutId id="2147484127" r:id="rId19"/>
    <p:sldLayoutId id="2147484128" r:id="rId20"/>
    <p:sldLayoutId id="2147484129" r:id="rId21"/>
    <p:sldLayoutId id="2147484130" r:id="rId22"/>
    <p:sldLayoutId id="2147484131" r:id="rId23"/>
    <p:sldLayoutId id="2147484132" r:id="rId24"/>
    <p:sldLayoutId id="2147484133" r:id="rId25"/>
    <p:sldLayoutId id="2147484134" r:id="rId26"/>
    <p:sldLayoutId id="2147484135" r:id="rId27"/>
    <p:sldLayoutId id="2147484136" r:id="rId28"/>
    <p:sldLayoutId id="2147484137" r:id="rId29"/>
    <p:sldLayoutId id="2147484138" r:id="rId30"/>
    <p:sldLayoutId id="2147484139" r:id="rId31"/>
    <p:sldLayoutId id="2147484140" r:id="rId32"/>
    <p:sldLayoutId id="2147484141" r:id="rId33"/>
    <p:sldLayoutId id="2147484142" r:id="rId34"/>
    <p:sldLayoutId id="2147484143" r:id="rId35"/>
    <p:sldLayoutId id="2147484145" r:id="rId36"/>
    <p:sldLayoutId id="2147484146" r:id="rId37"/>
    <p:sldLayoutId id="2147484147" r:id="rId38"/>
    <p:sldLayoutId id="2147484148" r:id="rId39"/>
    <p:sldLayoutId id="2147484149" r:id="rId40"/>
    <p:sldLayoutId id="2147484150" r:id="rId41"/>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25.emf"/><Relationship Id="rId7" Type="http://schemas.openxmlformats.org/officeDocument/2006/relationships/image" Target="../media/image38.emf"/><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0.xml"/><Relationship Id="rId16" Type="http://schemas.openxmlformats.org/officeDocument/2006/relationships/image" Target="../media/image47.png"/><Relationship Id="rId1" Type="http://schemas.openxmlformats.org/officeDocument/2006/relationships/slideLayout" Target="../slideLayouts/slideLayout1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9.emf"/><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jpeg"/><Relationship Id="rId4" Type="http://schemas.openxmlformats.org/officeDocument/2006/relationships/image" Target="../media/image38.emf"/><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video.cisco.com/detail/videos/service-provider/video/5403844639001/preparing-media-production-for-the-future?autoStart=true&amp;linkBaseURL=http://video.cisco.com/detail/videos/service-provider/video/5403844639001/preparing-media-production-for-the-future?autoStart%3Dtrue"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www.cisco.com/c/en/us/products/collateral/servers-unified-computing/ucs-s-series-storage-servers/case-study-c36-738813.pdf" TargetMode="External"/><Relationship Id="rId5" Type="http://schemas.openxmlformats.org/officeDocument/2006/relationships/image" Target="../media/image59.emf"/><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1.png"/><Relationship Id="rId7" Type="http://schemas.openxmlformats.org/officeDocument/2006/relationships/image" Target="../media/image74.png"/><Relationship Id="rId12" Type="http://schemas.openxmlformats.org/officeDocument/2006/relationships/image" Target="../media/image78.png"/><Relationship Id="rId17" Type="http://schemas.openxmlformats.org/officeDocument/2006/relationships/image" Target="../media/image83.tiff"/><Relationship Id="rId2" Type="http://schemas.openxmlformats.org/officeDocument/2006/relationships/notesSlide" Target="../notesSlides/notesSlide23.xml"/><Relationship Id="rId16" Type="http://schemas.openxmlformats.org/officeDocument/2006/relationships/image" Target="../media/image82.tiff"/><Relationship Id="rId1" Type="http://schemas.openxmlformats.org/officeDocument/2006/relationships/slideLayout" Target="../slideLayouts/slideLayout17.xml"/><Relationship Id="rId6" Type="http://schemas.openxmlformats.org/officeDocument/2006/relationships/image" Target="../media/image73.png"/><Relationship Id="rId11" Type="http://schemas.openxmlformats.org/officeDocument/2006/relationships/image" Target="../media/image77.png"/><Relationship Id="rId5" Type="http://schemas.microsoft.com/office/2007/relationships/hdphoto" Target="../media/hdphoto2.wdp"/><Relationship Id="rId15" Type="http://schemas.openxmlformats.org/officeDocument/2006/relationships/image" Target="../media/image81.tiff"/><Relationship Id="rId10" Type="http://schemas.openxmlformats.org/officeDocument/2006/relationships/image" Target="../media/image76.png"/><Relationship Id="rId4" Type="http://schemas.openxmlformats.org/officeDocument/2006/relationships/image" Target="../media/image72.png"/><Relationship Id="rId9" Type="http://schemas.openxmlformats.org/officeDocument/2006/relationships/image" Target="../media/image75.png"/><Relationship Id="rId1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eg"/><Relationship Id="rId3" Type="http://schemas.openxmlformats.org/officeDocument/2006/relationships/image" Target="../media/image87.png"/><Relationship Id="rId7" Type="http://schemas.openxmlformats.org/officeDocument/2006/relationships/image" Target="../media/image91.jpeg"/><Relationship Id="rId12" Type="http://schemas.openxmlformats.org/officeDocument/2006/relationships/image" Target="../media/image96.jpeg"/><Relationship Id="rId2" Type="http://schemas.openxmlformats.org/officeDocument/2006/relationships/notesSlide" Target="../notesSlides/notesSlide25.xml"/><Relationship Id="rId16" Type="http://schemas.openxmlformats.org/officeDocument/2006/relationships/image" Target="../media/image100.jpeg"/><Relationship Id="rId1" Type="http://schemas.openxmlformats.org/officeDocument/2006/relationships/slideLayout" Target="../slideLayouts/slideLayout17.xml"/><Relationship Id="rId6" Type="http://schemas.openxmlformats.org/officeDocument/2006/relationships/image" Target="../media/image90.png"/><Relationship Id="rId11" Type="http://schemas.openxmlformats.org/officeDocument/2006/relationships/image" Target="../media/image95.jpeg"/><Relationship Id="rId5" Type="http://schemas.openxmlformats.org/officeDocument/2006/relationships/image" Target="../media/image89.png"/><Relationship Id="rId15" Type="http://schemas.openxmlformats.org/officeDocument/2006/relationships/image" Target="../media/image99.jpeg"/><Relationship Id="rId10" Type="http://schemas.openxmlformats.org/officeDocument/2006/relationships/image" Target="../media/image94.jpeg"/><Relationship Id="rId4" Type="http://schemas.openxmlformats.org/officeDocument/2006/relationships/image" Target="../media/image88.png"/><Relationship Id="rId9" Type="http://schemas.openxmlformats.org/officeDocument/2006/relationships/image" Target="../media/image93.jpeg"/><Relationship Id="rId1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hyperlink" Target="http://www.cisco.com/c/en/us/solutions/collateral/service-provider/network-functions-virtualization-nfv-infrastructure/at-a-glance-c45-738811.pdf" TargetMode="External"/><Relationship Id="rId4" Type="http://schemas.openxmlformats.org/officeDocument/2006/relationships/image" Target="../media/image102.e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111.tiff"/><Relationship Id="rId13" Type="http://schemas.openxmlformats.org/officeDocument/2006/relationships/image" Target="../media/image116.png"/><Relationship Id="rId18" Type="http://schemas.openxmlformats.org/officeDocument/2006/relationships/image" Target="../media/image121.emf"/><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image" Target="../media/image105.png"/><Relationship Id="rId16" Type="http://schemas.openxmlformats.org/officeDocument/2006/relationships/image" Target="../media/image119.png"/><Relationship Id="rId20" Type="http://schemas.openxmlformats.org/officeDocument/2006/relationships/image" Target="../media/image123.tiff"/><Relationship Id="rId1" Type="http://schemas.openxmlformats.org/officeDocument/2006/relationships/slideLayout" Target="../slideLayouts/slideLayout17.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emf"/><Relationship Id="rId10" Type="http://schemas.openxmlformats.org/officeDocument/2006/relationships/image" Target="../media/image113.png"/><Relationship Id="rId19" Type="http://schemas.openxmlformats.org/officeDocument/2006/relationships/image" Target="../media/image122.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emf"/></Relationships>
</file>

<file path=ppt/slides/_rels/slide31.xml.rels><?xml version="1.0" encoding="UTF-8" standalone="yes"?>
<Relationships xmlns="http://schemas.openxmlformats.org/package/2006/relationships"><Relationship Id="rId2" Type="http://schemas.openxmlformats.org/officeDocument/2006/relationships/image" Target="../media/image124.tif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8" Type="http://schemas.openxmlformats.org/officeDocument/2006/relationships/hyperlink" Target="mailto:yschreib@cisco.com" TargetMode="External"/><Relationship Id="rId3" Type="http://schemas.openxmlformats.org/officeDocument/2006/relationships/image" Target="../media/image126.jpeg"/><Relationship Id="rId7" Type="http://schemas.openxmlformats.org/officeDocument/2006/relationships/hyperlink" Target="http://blogs.cisco.com/sp" TargetMode="External"/><Relationship Id="rId2" Type="http://schemas.openxmlformats.org/officeDocument/2006/relationships/image" Target="../media/image125.png"/><Relationship Id="rId1" Type="http://schemas.openxmlformats.org/officeDocument/2006/relationships/slideLayout" Target="../slideLayouts/slideLayout41.xml"/><Relationship Id="rId6" Type="http://schemas.openxmlformats.org/officeDocument/2006/relationships/hyperlink" Target="http://www.cisco.com/go/media" TargetMode="External"/><Relationship Id="rId5" Type="http://schemas.openxmlformats.org/officeDocument/2006/relationships/image" Target="../media/image128.png"/><Relationship Id="rId10" Type="http://schemas.openxmlformats.org/officeDocument/2006/relationships/hyperlink" Target="mailto:spanah@cisco.com" TargetMode="External"/><Relationship Id="rId4" Type="http://schemas.openxmlformats.org/officeDocument/2006/relationships/image" Target="../media/image127.png"/><Relationship Id="rId9" Type="http://schemas.openxmlformats.org/officeDocument/2006/relationships/hyperlink" Target="mailto:rogsherw@cisco.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3.jpeg"/><Relationship Id="rId7" Type="http://schemas.openxmlformats.org/officeDocument/2006/relationships/chart" Target="../charts/chart4.xml"/><Relationship Id="rId12"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455"/>
            <a:ext cx="9148984" cy="2591448"/>
          </a:xfrm>
          <a:prstGeom prst="rect">
            <a:avLst/>
          </a:prstGeom>
        </p:spPr>
      </p:pic>
      <p:sp>
        <p:nvSpPr>
          <p:cNvPr id="13" name="Subtitle 12"/>
          <p:cNvSpPr>
            <a:spLocks noGrp="1"/>
          </p:cNvSpPr>
          <p:nvPr>
            <p:ph type="subTitle" idx="1"/>
          </p:nvPr>
        </p:nvSpPr>
        <p:spPr>
          <a:xfrm>
            <a:off x="469496" y="3968293"/>
            <a:ext cx="8296421" cy="288131"/>
          </a:xfrm>
        </p:spPr>
        <p:txBody>
          <a:bodyPr/>
          <a:lstStyle/>
          <a:p>
            <a:r>
              <a:rPr lang="en-US" dirty="0" smtClean="0"/>
              <a:t>Yoav Schreiber, Roger Sherwood, Samira Panah</a:t>
            </a:r>
            <a:endParaRPr lang="en-US" dirty="0"/>
          </a:p>
        </p:txBody>
      </p:sp>
      <p:sp>
        <p:nvSpPr>
          <p:cNvPr id="6" name="Text Placeholder 5"/>
          <p:cNvSpPr>
            <a:spLocks noGrp="1"/>
          </p:cNvSpPr>
          <p:nvPr>
            <p:ph type="body" sz="quarter" idx="11"/>
          </p:nvPr>
        </p:nvSpPr>
        <p:spPr>
          <a:xfrm>
            <a:off x="469496" y="4208290"/>
            <a:ext cx="8296421" cy="288131"/>
          </a:xfrm>
        </p:spPr>
        <p:txBody>
          <a:bodyPr/>
          <a:lstStyle/>
          <a:p>
            <a:endParaRPr lang="en-US" dirty="0"/>
          </a:p>
        </p:txBody>
      </p:sp>
      <p:sp>
        <p:nvSpPr>
          <p:cNvPr id="7" name="Text Placeholder 6"/>
          <p:cNvSpPr>
            <a:spLocks noGrp="1"/>
          </p:cNvSpPr>
          <p:nvPr>
            <p:ph type="body" sz="quarter" idx="12"/>
          </p:nvPr>
        </p:nvSpPr>
        <p:spPr>
          <a:xfrm>
            <a:off x="469496" y="4448287"/>
            <a:ext cx="8296421" cy="288131"/>
          </a:xfrm>
        </p:spPr>
        <p:txBody>
          <a:bodyPr/>
          <a:lstStyle/>
          <a:p>
            <a:r>
              <a:rPr lang="en-US" dirty="0" smtClean="0"/>
              <a:t>May 17, 2017</a:t>
            </a:r>
            <a:endParaRPr lang="en-US" dirty="0"/>
          </a:p>
        </p:txBody>
      </p:sp>
      <p:sp>
        <p:nvSpPr>
          <p:cNvPr id="14" name="Text Placeholder 13"/>
          <p:cNvSpPr>
            <a:spLocks noGrp="1"/>
          </p:cNvSpPr>
          <p:nvPr>
            <p:ph type="body" sz="quarter" idx="13"/>
          </p:nvPr>
        </p:nvSpPr>
        <p:spPr>
          <a:xfrm>
            <a:off x="463292" y="3386558"/>
            <a:ext cx="8302625" cy="299001"/>
          </a:xfrm>
        </p:spPr>
        <p:txBody>
          <a:bodyPr/>
          <a:lstStyle/>
          <a:p>
            <a:r>
              <a:rPr lang="en-US" sz="2000" dirty="0" smtClean="0"/>
              <a:t>Cisco Knowledge Network</a:t>
            </a:r>
            <a:endParaRPr lang="en-US" sz="2000" dirty="0"/>
          </a:p>
        </p:txBody>
      </p:sp>
      <p:sp>
        <p:nvSpPr>
          <p:cNvPr id="3" name="Title 2"/>
          <p:cNvSpPr>
            <a:spLocks noGrp="1"/>
          </p:cNvSpPr>
          <p:nvPr>
            <p:ph type="ctrTitle"/>
          </p:nvPr>
        </p:nvSpPr>
        <p:spPr>
          <a:xfrm>
            <a:off x="425765" y="2815072"/>
            <a:ext cx="8340152" cy="644730"/>
          </a:xfrm>
        </p:spPr>
        <p:txBody>
          <a:bodyPr/>
          <a:lstStyle/>
          <a:p>
            <a:r>
              <a:rPr lang="en-US" sz="3000" dirty="0" smtClean="0"/>
              <a:t>Three Keys to IP Transformation in Media and Entertainment: Agility, Simplicity, Security</a:t>
            </a:r>
            <a:endParaRPr lang="en-US" sz="30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873" y="358133"/>
            <a:ext cx="947781" cy="50042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a:ext>
            </a:extLst>
          </a:blip>
          <a:srcRect l="6765" t="16278" r="6765" b="33309"/>
          <a:stretch/>
        </p:blipFill>
        <p:spPr>
          <a:xfrm>
            <a:off x="1274689" y="575732"/>
            <a:ext cx="6607778" cy="1185333"/>
          </a:xfrm>
          <a:prstGeom prst="rect">
            <a:avLst/>
          </a:prstGeom>
        </p:spPr>
      </p:pic>
    </p:spTree>
    <p:extLst>
      <p:ext uri="{BB962C8B-B14F-4D97-AF65-F5344CB8AC3E}">
        <p14:creationId xmlns:p14="http://schemas.microsoft.com/office/powerpoint/2010/main" val="272270622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341313"/>
            <a:ext cx="8508114" cy="731837"/>
          </a:xfrm>
        </p:spPr>
        <p:txBody>
          <a:bodyPr/>
          <a:lstStyle/>
          <a:p>
            <a:r>
              <a:rPr lang="en-US" dirty="0" smtClean="0"/>
              <a:t>Future-Proof Foundation for Media Production </a:t>
            </a:r>
            <a:endParaRPr lang="en-US" dirty="0"/>
          </a:p>
        </p:txBody>
      </p:sp>
      <p:sp>
        <p:nvSpPr>
          <p:cNvPr id="48" name="Rectangle 47"/>
          <p:cNvSpPr/>
          <p:nvPr/>
        </p:nvSpPr>
        <p:spPr>
          <a:xfrm>
            <a:off x="4627083" y="2887171"/>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0" name="Rectangle 49"/>
          <p:cNvSpPr/>
          <p:nvPr/>
        </p:nvSpPr>
        <p:spPr>
          <a:xfrm>
            <a:off x="4627083" y="1178993"/>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 name="Picture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996" y="1540583"/>
            <a:ext cx="2646687" cy="1144137"/>
          </a:xfrm>
          <a:prstGeom prst="rect">
            <a:avLst/>
          </a:prstGeom>
        </p:spPr>
      </p:pic>
      <p:sp>
        <p:nvSpPr>
          <p:cNvPr id="53" name="TextBox 52"/>
          <p:cNvSpPr txBox="1"/>
          <p:nvPr/>
        </p:nvSpPr>
        <p:spPr>
          <a:xfrm>
            <a:off x="1187323" y="1125108"/>
            <a:ext cx="2668032" cy="307777"/>
          </a:xfrm>
          <a:prstGeom prst="rect">
            <a:avLst/>
          </a:prstGeom>
          <a:noFill/>
        </p:spPr>
        <p:txBody>
          <a:bodyPr wrap="square" rtlCol="0">
            <a:spAutoFit/>
          </a:bodyPr>
          <a:lstStyle/>
          <a:p>
            <a:pPr algn="ctr"/>
            <a:r>
              <a:rPr lang="en-US" sz="1400" dirty="0" smtClean="0">
                <a:solidFill>
                  <a:schemeClr val="tx1">
                    <a:lumMod val="75000"/>
                  </a:schemeClr>
                </a:solidFill>
              </a:rPr>
              <a:t>Migrate Live Production to IP</a:t>
            </a:r>
            <a:endParaRPr lang="en-US" sz="1400" dirty="0">
              <a:solidFill>
                <a:schemeClr val="tx1">
                  <a:lumMod val="75000"/>
                </a:schemeClr>
              </a:solidFill>
            </a:endParaRPr>
          </a:p>
        </p:txBody>
      </p:sp>
      <p:sp>
        <p:nvSpPr>
          <p:cNvPr id="54" name="Rectangle 53"/>
          <p:cNvSpPr/>
          <p:nvPr/>
        </p:nvSpPr>
        <p:spPr>
          <a:xfrm>
            <a:off x="509659" y="1178993"/>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5" name="Rectangle 54"/>
          <p:cNvSpPr/>
          <p:nvPr/>
        </p:nvSpPr>
        <p:spPr>
          <a:xfrm>
            <a:off x="509659" y="2887171"/>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6" name="Rectangle 55"/>
          <p:cNvSpPr/>
          <p:nvPr/>
        </p:nvSpPr>
        <p:spPr>
          <a:xfrm>
            <a:off x="606865" y="1241172"/>
            <a:ext cx="3828948" cy="307777"/>
          </a:xfrm>
          <a:prstGeom prst="rect">
            <a:avLst/>
          </a:prstGeom>
        </p:spPr>
        <p:txBody>
          <a:bodyPr wrap="square" anchor="t">
            <a:spAutoFit/>
          </a:bodyPr>
          <a:lstStyle/>
          <a:p>
            <a:pPr marL="0" lvl="1" algn="ctr"/>
            <a:r>
              <a:rPr lang="en-US" sz="1400" dirty="0">
                <a:solidFill>
                  <a:schemeClr val="tx1">
                    <a:lumMod val="75000"/>
                  </a:schemeClr>
                </a:solidFill>
              </a:rPr>
              <a:t>Multiple Applications for Live Broadcasting</a:t>
            </a:r>
          </a:p>
        </p:txBody>
      </p:sp>
      <p:sp>
        <p:nvSpPr>
          <p:cNvPr id="57" name="Rectangle 56"/>
          <p:cNvSpPr/>
          <p:nvPr/>
        </p:nvSpPr>
        <p:spPr>
          <a:xfrm>
            <a:off x="669122" y="2957131"/>
            <a:ext cx="3704434" cy="492443"/>
          </a:xfrm>
          <a:prstGeom prst="rect">
            <a:avLst/>
          </a:prstGeom>
        </p:spPr>
        <p:txBody>
          <a:bodyPr wrap="square" anchor="t">
            <a:spAutoFit/>
          </a:bodyPr>
          <a:lstStyle/>
          <a:p>
            <a:pPr algn="ctr"/>
            <a:r>
              <a:rPr lang="en-US" sz="1400" dirty="0">
                <a:solidFill>
                  <a:schemeClr val="tx1">
                    <a:lumMod val="75000"/>
                  </a:schemeClr>
                </a:solidFill>
              </a:rPr>
              <a:t>Flexible Deployment </a:t>
            </a:r>
            <a:r>
              <a:rPr lang="en-US" sz="1400" dirty="0" smtClean="0">
                <a:solidFill>
                  <a:schemeClr val="tx1">
                    <a:lumMod val="75000"/>
                  </a:schemeClr>
                </a:solidFill>
              </a:rPr>
              <a:t>Options</a:t>
            </a:r>
            <a:br>
              <a:rPr lang="en-US" sz="1400" dirty="0" smtClean="0">
                <a:solidFill>
                  <a:schemeClr val="tx1">
                    <a:lumMod val="75000"/>
                  </a:schemeClr>
                </a:solidFill>
              </a:rPr>
            </a:br>
            <a:r>
              <a:rPr lang="en-US" sz="1200" dirty="0">
                <a:solidFill>
                  <a:schemeClr val="tx1">
                    <a:lumMod val="75000"/>
                  </a:schemeClr>
                </a:solidFill>
              </a:rPr>
              <a:t>Any Environment and Scaling Requirement </a:t>
            </a:r>
          </a:p>
        </p:txBody>
      </p:sp>
      <p:sp>
        <p:nvSpPr>
          <p:cNvPr id="58" name="Rectangle 57"/>
          <p:cNvSpPr/>
          <p:nvPr/>
        </p:nvSpPr>
        <p:spPr>
          <a:xfrm>
            <a:off x="4759987" y="1241172"/>
            <a:ext cx="3757552" cy="307777"/>
          </a:xfrm>
          <a:prstGeom prst="rect">
            <a:avLst/>
          </a:prstGeom>
        </p:spPr>
        <p:txBody>
          <a:bodyPr wrap="square" anchor="t">
            <a:spAutoFit/>
          </a:bodyPr>
          <a:lstStyle/>
          <a:p>
            <a:pPr algn="ctr"/>
            <a:r>
              <a:rPr lang="en-US" sz="1400" dirty="0">
                <a:solidFill>
                  <a:schemeClr val="tx1">
                    <a:lumMod val="75000"/>
                  </a:schemeClr>
                </a:solidFill>
              </a:rPr>
              <a:t>Simplified Operations with SDN Controller</a:t>
            </a:r>
          </a:p>
        </p:txBody>
      </p:sp>
      <p:sp>
        <p:nvSpPr>
          <p:cNvPr id="59" name="Rectangle 58"/>
          <p:cNvSpPr/>
          <p:nvPr/>
        </p:nvSpPr>
        <p:spPr>
          <a:xfrm>
            <a:off x="4627083" y="2957131"/>
            <a:ext cx="4023360" cy="307777"/>
          </a:xfrm>
          <a:prstGeom prst="rect">
            <a:avLst/>
          </a:prstGeom>
        </p:spPr>
        <p:txBody>
          <a:bodyPr wrap="square" anchor="t">
            <a:spAutoFit/>
          </a:bodyPr>
          <a:lstStyle/>
          <a:p>
            <a:pPr algn="ctr"/>
            <a:r>
              <a:rPr lang="en-US" sz="1400" dirty="0">
                <a:solidFill>
                  <a:schemeClr val="tx1">
                    <a:lumMod val="75000"/>
                  </a:schemeClr>
                </a:solidFill>
              </a:rPr>
              <a:t>Fast Implementation with Ecosystem Integration</a:t>
            </a:r>
          </a:p>
        </p:txBody>
      </p:sp>
      <p:sp>
        <p:nvSpPr>
          <p:cNvPr id="60" name="Freeform 59"/>
          <p:cNvSpPr/>
          <p:nvPr/>
        </p:nvSpPr>
        <p:spPr>
          <a:xfrm>
            <a:off x="1114051" y="1769449"/>
            <a:ext cx="521823" cy="415070"/>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accent1"/>
          </a:solidFill>
          <a:ln w="6350" cap="flat" cmpd="sng" algn="ctr">
            <a:noFill/>
            <a:prstDash val="solid"/>
            <a:miter lim="800000"/>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1218504">
              <a:defRPr/>
            </a:pPr>
            <a:endParaRPr lang="en-US" kern="0" spc="-67" dirty="0">
              <a:gradFill>
                <a:gsLst>
                  <a:gs pos="0">
                    <a:srgbClr val="FFFFFF"/>
                  </a:gs>
                  <a:gs pos="100000">
                    <a:srgbClr val="FFFFFF"/>
                  </a:gs>
                </a:gsLst>
                <a:lin ang="5400000" scaled="0"/>
              </a:gradFill>
              <a:latin typeface="+mn-lt"/>
              <a:ea typeface="Segoe UI" pitchFamily="34" charset="0"/>
              <a:cs typeface="Arial" panose="020B0604020202020204" pitchFamily="34" charset="0"/>
            </a:endParaRPr>
          </a:p>
        </p:txBody>
      </p:sp>
      <p:sp>
        <p:nvSpPr>
          <p:cNvPr id="61" name="Rectangle 60"/>
          <p:cNvSpPr/>
          <p:nvPr/>
        </p:nvSpPr>
        <p:spPr>
          <a:xfrm>
            <a:off x="852619" y="2217632"/>
            <a:ext cx="1044688" cy="507831"/>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Broadcast Centers and Studios</a:t>
            </a:r>
            <a:endParaRPr lang="en-US" sz="1000" dirty="0">
              <a:solidFill>
                <a:schemeClr val="tx1">
                  <a:lumMod val="75000"/>
                </a:schemeClr>
              </a:solidFill>
            </a:endParaRPr>
          </a:p>
        </p:txBody>
      </p:sp>
      <p:sp>
        <p:nvSpPr>
          <p:cNvPr id="62" name="Rectangle 61"/>
          <p:cNvSpPr/>
          <p:nvPr/>
        </p:nvSpPr>
        <p:spPr>
          <a:xfrm>
            <a:off x="1995619" y="2217632"/>
            <a:ext cx="1044688" cy="507831"/>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Live Event Venues and Stadiums</a:t>
            </a:r>
            <a:endParaRPr lang="en-US" sz="1000" dirty="0">
              <a:solidFill>
                <a:schemeClr val="tx1">
                  <a:lumMod val="75000"/>
                </a:schemeClr>
              </a:solidFill>
            </a:endParaRPr>
          </a:p>
        </p:txBody>
      </p:sp>
      <p:sp>
        <p:nvSpPr>
          <p:cNvPr id="63" name="Rectangle 62"/>
          <p:cNvSpPr/>
          <p:nvPr/>
        </p:nvSpPr>
        <p:spPr>
          <a:xfrm>
            <a:off x="2979730" y="2217632"/>
            <a:ext cx="1393826" cy="369332"/>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Outside Broadcast Production Trucks</a:t>
            </a:r>
            <a:endParaRPr lang="en-US" sz="1000" dirty="0">
              <a:solidFill>
                <a:schemeClr val="tx1">
                  <a:lumMod val="75000"/>
                </a:schemeClr>
              </a:solidFill>
            </a:endParaRPr>
          </a:p>
        </p:txBody>
      </p:sp>
      <p:pic>
        <p:nvPicPr>
          <p:cNvPr id="64" name="Picture 6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81635" y="1657350"/>
            <a:ext cx="704030" cy="609599"/>
          </a:xfrm>
          <a:prstGeom prst="rect">
            <a:avLst/>
          </a:prstGeom>
          <a:effectLst>
            <a:outerShdw blurRad="76200" dir="18900000" sy="23000" kx="-1200000" algn="bl" rotWithShape="0">
              <a:prstClr val="black">
                <a:alpha val="20000"/>
              </a:prstClr>
            </a:outerShdw>
          </a:effectLst>
        </p:spPr>
      </p:pic>
      <p:pic>
        <p:nvPicPr>
          <p:cNvPr id="87" name="Picture 8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25333" y="1782487"/>
            <a:ext cx="864290" cy="408263"/>
          </a:xfrm>
          <a:prstGeom prst="rect">
            <a:avLst/>
          </a:prstGeom>
          <a:effectLst>
            <a:outerShdw blurRad="76200" dir="18900000" sy="23000" kx="-1200000" algn="bl" rotWithShape="0">
              <a:prstClr val="black">
                <a:alpha val="20000"/>
              </a:prstClr>
            </a:outerShdw>
          </a:effectLst>
        </p:spPr>
      </p:pic>
      <p:sp>
        <p:nvSpPr>
          <p:cNvPr id="183" name="Rectangle 182"/>
          <p:cNvSpPr/>
          <p:nvPr/>
        </p:nvSpPr>
        <p:spPr>
          <a:xfrm>
            <a:off x="4837940" y="1767909"/>
            <a:ext cx="3729821" cy="677108"/>
          </a:xfrm>
          <a:prstGeom prst="rect">
            <a:avLst/>
          </a:prstGeom>
        </p:spPr>
        <p:txBody>
          <a:bodyPr wrap="square">
            <a:spAutoFit/>
          </a:bodyPr>
          <a:lstStyle/>
          <a:p>
            <a:pPr marL="114294" indent="-114294" defTabSz="457022">
              <a:spcBef>
                <a:spcPts val="300"/>
              </a:spcBef>
              <a:buSzPct val="90000"/>
              <a:buFont typeface="Arial"/>
              <a:buChar char="•"/>
              <a:defRPr/>
            </a:pPr>
            <a:r>
              <a:rPr lang="en-US" sz="1100" kern="0" dirty="0">
                <a:latin typeface="Arial"/>
              </a:rPr>
              <a:t>Visibility into network flows from source to destination</a:t>
            </a:r>
          </a:p>
          <a:p>
            <a:pPr marL="114294" indent="-114294" defTabSz="457022">
              <a:spcBef>
                <a:spcPts val="300"/>
              </a:spcBef>
              <a:buSzPct val="90000"/>
              <a:buFont typeface="Arial"/>
              <a:buChar char="•"/>
              <a:defRPr/>
            </a:pPr>
            <a:r>
              <a:rPr lang="en-US" sz="1100" kern="0" dirty="0" smtClean="0">
                <a:latin typeface="Arial"/>
              </a:rPr>
              <a:t>Reliability with path </a:t>
            </a:r>
            <a:r>
              <a:rPr lang="en-US" sz="1100" kern="0" dirty="0">
                <a:latin typeface="Arial"/>
              </a:rPr>
              <a:t>optimization and non-blocking</a:t>
            </a:r>
          </a:p>
          <a:p>
            <a:pPr marL="114294" indent="-114294" defTabSz="457022">
              <a:spcBef>
                <a:spcPts val="300"/>
              </a:spcBef>
              <a:buSzPct val="90000"/>
              <a:buFont typeface="Arial"/>
              <a:buChar char="•"/>
              <a:defRPr/>
            </a:pPr>
            <a:r>
              <a:rPr lang="en-US" sz="1100" kern="0" dirty="0" smtClean="0">
                <a:latin typeface="Arial"/>
              </a:rPr>
              <a:t>Security through </a:t>
            </a:r>
            <a:r>
              <a:rPr lang="en-US" sz="1100" kern="0" dirty="0">
                <a:latin typeface="Arial"/>
              </a:rPr>
              <a:t>end-point </a:t>
            </a:r>
            <a:r>
              <a:rPr lang="en-US" sz="1100" kern="0" dirty="0" smtClean="0">
                <a:latin typeface="Arial"/>
              </a:rPr>
              <a:t>admission</a:t>
            </a:r>
          </a:p>
        </p:txBody>
      </p:sp>
      <p:grpSp>
        <p:nvGrpSpPr>
          <p:cNvPr id="184" name="Group 183"/>
          <p:cNvGrpSpPr/>
          <p:nvPr/>
        </p:nvGrpSpPr>
        <p:grpSpPr>
          <a:xfrm>
            <a:off x="815528" y="3518048"/>
            <a:ext cx="3318203" cy="940884"/>
            <a:chOff x="-888154" y="3454958"/>
            <a:chExt cx="3716446" cy="1118771"/>
          </a:xfrm>
        </p:grpSpPr>
        <p:grpSp>
          <p:nvGrpSpPr>
            <p:cNvPr id="185" name="Group 184"/>
            <p:cNvGrpSpPr/>
            <p:nvPr/>
          </p:nvGrpSpPr>
          <p:grpSpPr>
            <a:xfrm>
              <a:off x="-888154" y="3458169"/>
              <a:ext cx="1915599" cy="840937"/>
              <a:chOff x="1826437" y="1989727"/>
              <a:chExt cx="2746838" cy="1399823"/>
            </a:xfrm>
          </p:grpSpPr>
          <p:pic>
            <p:nvPicPr>
              <p:cNvPr id="193" name="Picture 192" descr="Device_cloud_white_3041_default_256.png"/>
              <p:cNvPicPr>
                <a:picLocks noChangeAspect="1"/>
              </p:cNvPicPr>
              <p:nvPr/>
            </p:nvPicPr>
            <p:blipFill rotWithShape="1">
              <a:blip r:embed="rId6" cstate="email">
                <a:alphaModFix amt="50000"/>
                <a:extLst>
                  <a:ext uri="{28A0092B-C50C-407E-A947-70E740481C1C}">
                    <a14:useLocalDpi xmlns:a14="http://schemas.microsoft.com/office/drawing/2010/main"/>
                  </a:ext>
                </a:extLst>
              </a:blip>
              <a:srcRect/>
              <a:stretch/>
            </p:blipFill>
            <p:spPr>
              <a:xfrm>
                <a:off x="2136376" y="1989727"/>
                <a:ext cx="2436899" cy="1399823"/>
              </a:xfrm>
              <a:prstGeom prst="rect">
                <a:avLst/>
              </a:prstGeom>
            </p:spPr>
          </p:pic>
          <p:cxnSp>
            <p:nvCxnSpPr>
              <p:cNvPr id="194" name="Straight Connector 1065"/>
              <p:cNvCxnSpPr>
                <a:cxnSpLocks noChangeShapeType="1"/>
                <a:stCxn id="196" idx="2"/>
              </p:cNvCxnSpPr>
              <p:nvPr/>
            </p:nvCxnSpPr>
            <p:spPr bwMode="auto">
              <a:xfrm flipH="1">
                <a:off x="2679701" y="2705776"/>
                <a:ext cx="413995" cy="319373"/>
              </a:xfrm>
              <a:prstGeom prst="line">
                <a:avLst/>
              </a:prstGeom>
              <a:noFill/>
              <a:ln w="25400">
                <a:solidFill>
                  <a:srgbClr val="0183B7"/>
                </a:solidFill>
                <a:round/>
                <a:headEnd/>
                <a:tailEnd/>
              </a:ln>
              <a:extLst>
                <a:ext uri="{909E8E84-426E-40dd-AFC4-6F175D3DCCD1}">
                  <a14:hiddenFill xmlns="" xmlns:a14="http://schemas.microsoft.com/office/drawing/2010/main">
                    <a:noFill/>
                  </a14:hiddenFill>
                </a:ext>
              </a:extLst>
            </p:spPr>
          </p:cxnSp>
          <p:cxnSp>
            <p:nvCxnSpPr>
              <p:cNvPr id="195" name="Straight Connector 1065"/>
              <p:cNvCxnSpPr>
                <a:cxnSpLocks noChangeShapeType="1"/>
                <a:stCxn id="196" idx="2"/>
              </p:cNvCxnSpPr>
              <p:nvPr/>
            </p:nvCxnSpPr>
            <p:spPr bwMode="auto">
              <a:xfrm>
                <a:off x="3093697" y="2705776"/>
                <a:ext cx="980465" cy="319373"/>
              </a:xfrm>
              <a:prstGeom prst="line">
                <a:avLst/>
              </a:prstGeom>
              <a:noFill/>
              <a:ln w="25400">
                <a:solidFill>
                  <a:srgbClr val="0183B7"/>
                </a:solidFill>
                <a:round/>
                <a:headEnd/>
                <a:tailEnd/>
              </a:ln>
              <a:extLst>
                <a:ext uri="{909E8E84-426E-40dd-AFC4-6F175D3DCCD1}">
                  <a14:hiddenFill xmlns="" xmlns:a14="http://schemas.microsoft.com/office/drawing/2010/main">
                    <a:noFill/>
                  </a14:hiddenFill>
                </a:ext>
              </a:extLst>
            </p:spPr>
          </p:cxnSp>
          <p:pic>
            <p:nvPicPr>
              <p:cNvPr id="196" name="Picture 19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03412" y="2197949"/>
                <a:ext cx="380568" cy="507828"/>
              </a:xfrm>
              <a:prstGeom prst="rect">
                <a:avLst/>
              </a:prstGeom>
            </p:spPr>
          </p:pic>
          <p:pic>
            <p:nvPicPr>
              <p:cNvPr id="197" name="Picture 19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75780" y="3025150"/>
                <a:ext cx="607843" cy="252929"/>
              </a:xfrm>
              <a:prstGeom prst="rect">
                <a:avLst/>
              </a:prstGeom>
            </p:spPr>
          </p:pic>
          <p:pic>
            <p:nvPicPr>
              <p:cNvPr id="198" name="Picture 19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70240" y="3025150"/>
                <a:ext cx="607843" cy="252929"/>
              </a:xfrm>
              <a:prstGeom prst="rect">
                <a:avLst/>
              </a:prstGeom>
            </p:spPr>
          </p:pic>
          <p:sp>
            <p:nvSpPr>
              <p:cNvPr id="199" name="Oval 198"/>
              <p:cNvSpPr/>
              <p:nvPr/>
            </p:nvSpPr>
            <p:spPr bwMode="auto">
              <a:xfrm>
                <a:off x="3142698" y="3142732"/>
                <a:ext cx="102551" cy="135347"/>
              </a:xfrm>
              <a:prstGeom prst="ellipse">
                <a:avLst/>
              </a:prstGeom>
              <a:solidFill>
                <a:schemeClr val="accent1"/>
              </a:solidFill>
              <a:ln w="12700" cap="flat">
                <a:noFill/>
                <a:miter lim="800000"/>
                <a:headEnd type="none" w="med" len="med"/>
                <a:tailEnd type="none" w="med" len="med"/>
              </a:ln>
            </p:spPr>
            <p:txBody>
              <a:bodyPr lIns="121920" tIns="60960" rIns="121920" bIns="60960" rtlCol="0" anchor="ctr"/>
              <a:lstStyle/>
              <a:p>
                <a:pPr algn="ctr" defTabSz="685766"/>
                <a:endParaRPr lang="en-US" sz="1000" dirty="0">
                  <a:solidFill>
                    <a:srgbClr val="FFFFFF"/>
                  </a:solidFill>
                  <a:ea typeface="Arial" pitchFamily="-107" charset="0"/>
                  <a:cs typeface="Arial" pitchFamily="-107" charset="0"/>
                  <a:sym typeface="Arial" pitchFamily="-107" charset="0"/>
                </a:endParaRPr>
              </a:p>
            </p:txBody>
          </p:sp>
          <p:sp>
            <p:nvSpPr>
              <p:cNvPr id="200" name="Oval 199"/>
              <p:cNvSpPr/>
              <p:nvPr/>
            </p:nvSpPr>
            <p:spPr bwMode="auto">
              <a:xfrm>
                <a:off x="3345898" y="3142732"/>
                <a:ext cx="102551" cy="135347"/>
              </a:xfrm>
              <a:prstGeom prst="ellipse">
                <a:avLst/>
              </a:prstGeom>
              <a:solidFill>
                <a:schemeClr val="accent1"/>
              </a:solidFill>
              <a:ln w="12700" cap="flat">
                <a:noFill/>
                <a:miter lim="800000"/>
                <a:headEnd type="none" w="med" len="med"/>
                <a:tailEnd type="none" w="med" len="med"/>
              </a:ln>
            </p:spPr>
            <p:txBody>
              <a:bodyPr lIns="121920" tIns="60960" rIns="121920" bIns="60960" rtlCol="0" anchor="ctr"/>
              <a:lstStyle/>
              <a:p>
                <a:pPr algn="ctr" defTabSz="685766"/>
                <a:endParaRPr lang="en-US" sz="1000" dirty="0">
                  <a:solidFill>
                    <a:srgbClr val="FFFFFF"/>
                  </a:solidFill>
                  <a:ea typeface="Arial" pitchFamily="-107" charset="0"/>
                  <a:cs typeface="Arial" pitchFamily="-107" charset="0"/>
                  <a:sym typeface="Arial" pitchFamily="-107" charset="0"/>
                </a:endParaRPr>
              </a:p>
            </p:txBody>
          </p:sp>
          <p:sp>
            <p:nvSpPr>
              <p:cNvPr id="201" name="Oval 200"/>
              <p:cNvSpPr/>
              <p:nvPr/>
            </p:nvSpPr>
            <p:spPr bwMode="auto">
              <a:xfrm>
                <a:off x="3549098" y="3142732"/>
                <a:ext cx="102551" cy="135347"/>
              </a:xfrm>
              <a:prstGeom prst="ellipse">
                <a:avLst/>
              </a:prstGeom>
              <a:solidFill>
                <a:schemeClr val="accent1"/>
              </a:solidFill>
              <a:ln w="12700" cap="flat">
                <a:noFill/>
                <a:miter lim="800000"/>
                <a:headEnd type="none" w="med" len="med"/>
                <a:tailEnd type="none" w="med" len="med"/>
              </a:ln>
            </p:spPr>
            <p:txBody>
              <a:bodyPr lIns="121920" tIns="60960" rIns="121920" bIns="60960" rtlCol="0" anchor="ctr"/>
              <a:lstStyle/>
              <a:p>
                <a:pPr algn="ctr" defTabSz="685766"/>
                <a:endParaRPr lang="en-US" sz="1000" dirty="0">
                  <a:solidFill>
                    <a:srgbClr val="FFFFFF"/>
                  </a:solidFill>
                  <a:ea typeface="Arial" pitchFamily="-107" charset="0"/>
                  <a:cs typeface="Arial" pitchFamily="-107" charset="0"/>
                  <a:sym typeface="Arial" pitchFamily="-107" charset="0"/>
                </a:endParaRPr>
              </a:p>
            </p:txBody>
          </p:sp>
          <p:pic>
            <p:nvPicPr>
              <p:cNvPr id="202" name="Picture 20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27201" y="2195759"/>
                <a:ext cx="380568" cy="507828"/>
              </a:xfrm>
              <a:prstGeom prst="rect">
                <a:avLst/>
              </a:prstGeom>
            </p:spPr>
          </p:pic>
          <p:cxnSp>
            <p:nvCxnSpPr>
              <p:cNvPr id="203" name="Straight Connector 1065"/>
              <p:cNvCxnSpPr>
                <a:cxnSpLocks noChangeShapeType="1"/>
                <a:stCxn id="202" idx="2"/>
                <a:endCxn id="197" idx="0"/>
              </p:cNvCxnSpPr>
              <p:nvPr/>
            </p:nvCxnSpPr>
            <p:spPr bwMode="auto">
              <a:xfrm flipH="1">
                <a:off x="2679701" y="2703587"/>
                <a:ext cx="1037784" cy="321563"/>
              </a:xfrm>
              <a:prstGeom prst="line">
                <a:avLst/>
              </a:prstGeom>
              <a:noFill/>
              <a:ln w="25400">
                <a:solidFill>
                  <a:srgbClr val="0183B7"/>
                </a:solidFill>
                <a:round/>
                <a:headEnd/>
                <a:tailEnd/>
              </a:ln>
              <a:extLst>
                <a:ext uri="{909E8E84-426E-40dd-AFC4-6F175D3DCCD1}">
                  <a14:hiddenFill xmlns="" xmlns:a14="http://schemas.microsoft.com/office/drawing/2010/main">
                    <a:noFill/>
                  </a14:hiddenFill>
                </a:ext>
              </a:extLst>
            </p:spPr>
          </p:cxnSp>
          <p:cxnSp>
            <p:nvCxnSpPr>
              <p:cNvPr id="204" name="Straight Connector 1065"/>
              <p:cNvCxnSpPr>
                <a:cxnSpLocks noChangeShapeType="1"/>
                <a:stCxn id="202" idx="2"/>
                <a:endCxn id="198" idx="0"/>
              </p:cNvCxnSpPr>
              <p:nvPr/>
            </p:nvCxnSpPr>
            <p:spPr bwMode="auto">
              <a:xfrm>
                <a:off x="3717486" y="2703587"/>
                <a:ext cx="356676" cy="321563"/>
              </a:xfrm>
              <a:prstGeom prst="line">
                <a:avLst/>
              </a:prstGeom>
              <a:noFill/>
              <a:ln w="25400">
                <a:solidFill>
                  <a:srgbClr val="0183B7"/>
                </a:solidFill>
                <a:round/>
                <a:headEnd/>
                <a:tailEnd/>
              </a:ln>
              <a:extLst>
                <a:ext uri="{909E8E84-426E-40dd-AFC4-6F175D3DCCD1}">
                  <a14:hiddenFill xmlns="" xmlns:a14="http://schemas.microsoft.com/office/drawing/2010/main">
                    <a:noFill/>
                  </a14:hiddenFill>
                </a:ext>
              </a:extLst>
            </p:spPr>
          </p:cxnSp>
          <p:sp>
            <p:nvSpPr>
              <p:cNvPr id="205" name="Freeform 8"/>
              <p:cNvSpPr>
                <a:spLocks/>
              </p:cNvSpPr>
              <p:nvPr/>
            </p:nvSpPr>
            <p:spPr bwMode="auto">
              <a:xfrm>
                <a:off x="1826437" y="2342053"/>
                <a:ext cx="504009" cy="693803"/>
              </a:xfrm>
              <a:custGeom>
                <a:avLst/>
                <a:gdLst/>
                <a:ahLst/>
                <a:cxnLst>
                  <a:cxn ang="0">
                    <a:pos x="1036" y="263"/>
                  </a:cxn>
                  <a:cxn ang="0">
                    <a:pos x="1090" y="198"/>
                  </a:cxn>
                  <a:cxn ang="0">
                    <a:pos x="880" y="219"/>
                  </a:cxn>
                  <a:cxn ang="0">
                    <a:pos x="904" y="426"/>
                  </a:cxn>
                  <a:cxn ang="0">
                    <a:pos x="958" y="360"/>
                  </a:cxn>
                  <a:cxn ang="0">
                    <a:pos x="1013" y="937"/>
                  </a:cxn>
                  <a:cxn ang="0">
                    <a:pos x="692" y="1089"/>
                  </a:cxn>
                  <a:cxn ang="0">
                    <a:pos x="692" y="982"/>
                  </a:cxn>
                  <a:cxn ang="0">
                    <a:pos x="682" y="982"/>
                  </a:cxn>
                  <a:cxn ang="0">
                    <a:pos x="393" y="692"/>
                  </a:cxn>
                  <a:cxn ang="0">
                    <a:pos x="682" y="403"/>
                  </a:cxn>
                  <a:cxn ang="0">
                    <a:pos x="692" y="403"/>
                  </a:cxn>
                  <a:cxn ang="0">
                    <a:pos x="692" y="0"/>
                  </a:cxn>
                  <a:cxn ang="0">
                    <a:pos x="620" y="5"/>
                  </a:cxn>
                  <a:cxn ang="0">
                    <a:pos x="620" y="106"/>
                  </a:cxn>
                  <a:cxn ang="0">
                    <a:pos x="533" y="123"/>
                  </a:cxn>
                  <a:cxn ang="0">
                    <a:pos x="495" y="30"/>
                  </a:cxn>
                  <a:cxn ang="0">
                    <a:pos x="362" y="85"/>
                  </a:cxn>
                  <a:cxn ang="0">
                    <a:pos x="399" y="178"/>
                  </a:cxn>
                  <a:cxn ang="0">
                    <a:pos x="327" y="227"/>
                  </a:cxn>
                  <a:cxn ang="0">
                    <a:pos x="256" y="156"/>
                  </a:cxn>
                  <a:cxn ang="0">
                    <a:pos x="154" y="258"/>
                  </a:cxn>
                  <a:cxn ang="0">
                    <a:pos x="225" y="329"/>
                  </a:cxn>
                  <a:cxn ang="0">
                    <a:pos x="176" y="401"/>
                  </a:cxn>
                  <a:cxn ang="0">
                    <a:pos x="83" y="364"/>
                  </a:cxn>
                  <a:cxn ang="0">
                    <a:pos x="28" y="497"/>
                  </a:cxn>
                  <a:cxn ang="0">
                    <a:pos x="121" y="535"/>
                  </a:cxn>
                  <a:cxn ang="0">
                    <a:pos x="104" y="620"/>
                  </a:cxn>
                  <a:cxn ang="0">
                    <a:pos x="3" y="620"/>
                  </a:cxn>
                  <a:cxn ang="0">
                    <a:pos x="0" y="692"/>
                  </a:cxn>
                  <a:cxn ang="0">
                    <a:pos x="3" y="765"/>
                  </a:cxn>
                  <a:cxn ang="0">
                    <a:pos x="104" y="765"/>
                  </a:cxn>
                  <a:cxn ang="0">
                    <a:pos x="121" y="851"/>
                  </a:cxn>
                  <a:cxn ang="0">
                    <a:pos x="28" y="889"/>
                  </a:cxn>
                  <a:cxn ang="0">
                    <a:pos x="83" y="1022"/>
                  </a:cxn>
                  <a:cxn ang="0">
                    <a:pos x="176" y="985"/>
                  </a:cxn>
                  <a:cxn ang="0">
                    <a:pos x="225" y="1057"/>
                  </a:cxn>
                  <a:cxn ang="0">
                    <a:pos x="154" y="1128"/>
                  </a:cxn>
                  <a:cxn ang="0">
                    <a:pos x="256" y="1230"/>
                  </a:cxn>
                  <a:cxn ang="0">
                    <a:pos x="327" y="1159"/>
                  </a:cxn>
                  <a:cxn ang="0">
                    <a:pos x="399" y="1208"/>
                  </a:cxn>
                  <a:cxn ang="0">
                    <a:pos x="362" y="1301"/>
                  </a:cxn>
                  <a:cxn ang="0">
                    <a:pos x="495" y="1356"/>
                  </a:cxn>
                  <a:cxn ang="0">
                    <a:pos x="533" y="1263"/>
                  </a:cxn>
                  <a:cxn ang="0">
                    <a:pos x="620" y="1280"/>
                  </a:cxn>
                  <a:cxn ang="0">
                    <a:pos x="620" y="1381"/>
                  </a:cxn>
                  <a:cxn ang="0">
                    <a:pos x="692" y="1384"/>
                  </a:cxn>
                  <a:cxn ang="0">
                    <a:pos x="692" y="1215"/>
                  </a:cxn>
                  <a:cxn ang="0">
                    <a:pos x="1110" y="1016"/>
                  </a:cxn>
                  <a:cxn ang="0">
                    <a:pos x="1036" y="263"/>
                  </a:cxn>
                </a:cxnLst>
                <a:rect l="0" t="0" r="r" b="b"/>
                <a:pathLst>
                  <a:path w="1296" h="1384">
                    <a:moveTo>
                      <a:pt x="1036" y="263"/>
                    </a:moveTo>
                    <a:cubicBezTo>
                      <a:pt x="1090" y="198"/>
                      <a:pt x="1090" y="198"/>
                      <a:pt x="1090" y="198"/>
                    </a:cubicBezTo>
                    <a:cubicBezTo>
                      <a:pt x="880" y="219"/>
                      <a:pt x="880" y="219"/>
                      <a:pt x="880" y="219"/>
                    </a:cubicBezTo>
                    <a:cubicBezTo>
                      <a:pt x="904" y="426"/>
                      <a:pt x="904" y="426"/>
                      <a:pt x="904" y="426"/>
                    </a:cubicBezTo>
                    <a:cubicBezTo>
                      <a:pt x="958" y="360"/>
                      <a:pt x="958" y="360"/>
                      <a:pt x="958" y="360"/>
                    </a:cubicBezTo>
                    <a:cubicBezTo>
                      <a:pt x="1130" y="505"/>
                      <a:pt x="1156" y="761"/>
                      <a:pt x="1013" y="937"/>
                    </a:cubicBezTo>
                    <a:cubicBezTo>
                      <a:pt x="931" y="1038"/>
                      <a:pt x="812" y="1090"/>
                      <a:pt x="692" y="1089"/>
                    </a:cubicBezTo>
                    <a:cubicBezTo>
                      <a:pt x="692" y="982"/>
                      <a:pt x="692" y="982"/>
                      <a:pt x="692" y="982"/>
                    </a:cubicBezTo>
                    <a:cubicBezTo>
                      <a:pt x="682" y="982"/>
                      <a:pt x="682" y="982"/>
                      <a:pt x="682" y="982"/>
                    </a:cubicBezTo>
                    <a:cubicBezTo>
                      <a:pt x="522" y="982"/>
                      <a:pt x="393" y="851"/>
                      <a:pt x="393" y="692"/>
                    </a:cubicBezTo>
                    <a:cubicBezTo>
                      <a:pt x="393" y="532"/>
                      <a:pt x="522" y="403"/>
                      <a:pt x="682" y="403"/>
                    </a:cubicBezTo>
                    <a:cubicBezTo>
                      <a:pt x="692" y="403"/>
                      <a:pt x="692" y="403"/>
                      <a:pt x="692" y="403"/>
                    </a:cubicBezTo>
                    <a:cubicBezTo>
                      <a:pt x="692" y="0"/>
                      <a:pt x="692" y="0"/>
                      <a:pt x="692" y="0"/>
                    </a:cubicBezTo>
                    <a:cubicBezTo>
                      <a:pt x="667" y="0"/>
                      <a:pt x="643" y="2"/>
                      <a:pt x="620" y="5"/>
                    </a:cubicBezTo>
                    <a:cubicBezTo>
                      <a:pt x="620" y="106"/>
                      <a:pt x="620" y="106"/>
                      <a:pt x="620" y="106"/>
                    </a:cubicBezTo>
                    <a:cubicBezTo>
                      <a:pt x="590" y="110"/>
                      <a:pt x="561" y="115"/>
                      <a:pt x="533" y="123"/>
                    </a:cubicBezTo>
                    <a:cubicBezTo>
                      <a:pt x="495" y="30"/>
                      <a:pt x="495" y="30"/>
                      <a:pt x="495" y="30"/>
                    </a:cubicBezTo>
                    <a:cubicBezTo>
                      <a:pt x="448" y="43"/>
                      <a:pt x="403" y="62"/>
                      <a:pt x="362" y="85"/>
                    </a:cubicBezTo>
                    <a:cubicBezTo>
                      <a:pt x="399" y="178"/>
                      <a:pt x="399" y="178"/>
                      <a:pt x="399" y="178"/>
                    </a:cubicBezTo>
                    <a:cubicBezTo>
                      <a:pt x="374" y="192"/>
                      <a:pt x="351" y="209"/>
                      <a:pt x="327" y="227"/>
                    </a:cubicBezTo>
                    <a:cubicBezTo>
                      <a:pt x="256" y="156"/>
                      <a:pt x="256" y="156"/>
                      <a:pt x="256" y="156"/>
                    </a:cubicBezTo>
                    <a:cubicBezTo>
                      <a:pt x="219" y="186"/>
                      <a:pt x="184" y="220"/>
                      <a:pt x="154" y="258"/>
                    </a:cubicBezTo>
                    <a:cubicBezTo>
                      <a:pt x="225" y="329"/>
                      <a:pt x="225" y="329"/>
                      <a:pt x="225" y="329"/>
                    </a:cubicBezTo>
                    <a:cubicBezTo>
                      <a:pt x="208" y="352"/>
                      <a:pt x="192" y="376"/>
                      <a:pt x="176" y="401"/>
                    </a:cubicBezTo>
                    <a:cubicBezTo>
                      <a:pt x="83" y="364"/>
                      <a:pt x="83" y="364"/>
                      <a:pt x="83" y="364"/>
                    </a:cubicBezTo>
                    <a:cubicBezTo>
                      <a:pt x="60" y="404"/>
                      <a:pt x="43" y="450"/>
                      <a:pt x="28" y="497"/>
                    </a:cubicBezTo>
                    <a:cubicBezTo>
                      <a:pt x="121" y="535"/>
                      <a:pt x="121" y="535"/>
                      <a:pt x="121" y="535"/>
                    </a:cubicBezTo>
                    <a:cubicBezTo>
                      <a:pt x="113" y="563"/>
                      <a:pt x="109" y="591"/>
                      <a:pt x="104" y="620"/>
                    </a:cubicBezTo>
                    <a:cubicBezTo>
                      <a:pt x="3" y="620"/>
                      <a:pt x="3" y="620"/>
                      <a:pt x="3" y="620"/>
                    </a:cubicBezTo>
                    <a:cubicBezTo>
                      <a:pt x="0" y="645"/>
                      <a:pt x="0" y="668"/>
                      <a:pt x="0" y="692"/>
                    </a:cubicBezTo>
                    <a:cubicBezTo>
                      <a:pt x="0" y="717"/>
                      <a:pt x="0" y="741"/>
                      <a:pt x="3" y="765"/>
                    </a:cubicBezTo>
                    <a:cubicBezTo>
                      <a:pt x="104" y="765"/>
                      <a:pt x="104" y="765"/>
                      <a:pt x="104" y="765"/>
                    </a:cubicBezTo>
                    <a:cubicBezTo>
                      <a:pt x="109" y="794"/>
                      <a:pt x="113" y="823"/>
                      <a:pt x="121" y="851"/>
                    </a:cubicBezTo>
                    <a:cubicBezTo>
                      <a:pt x="28" y="889"/>
                      <a:pt x="28" y="889"/>
                      <a:pt x="28" y="889"/>
                    </a:cubicBezTo>
                    <a:cubicBezTo>
                      <a:pt x="43" y="936"/>
                      <a:pt x="60" y="982"/>
                      <a:pt x="83" y="1022"/>
                    </a:cubicBezTo>
                    <a:cubicBezTo>
                      <a:pt x="176" y="985"/>
                      <a:pt x="176" y="985"/>
                      <a:pt x="176" y="985"/>
                    </a:cubicBezTo>
                    <a:cubicBezTo>
                      <a:pt x="192" y="1010"/>
                      <a:pt x="208" y="1033"/>
                      <a:pt x="225" y="1057"/>
                    </a:cubicBezTo>
                    <a:cubicBezTo>
                      <a:pt x="154" y="1128"/>
                      <a:pt x="154" y="1128"/>
                      <a:pt x="154" y="1128"/>
                    </a:cubicBezTo>
                    <a:cubicBezTo>
                      <a:pt x="184" y="1166"/>
                      <a:pt x="219" y="1200"/>
                      <a:pt x="256" y="1230"/>
                    </a:cubicBezTo>
                    <a:cubicBezTo>
                      <a:pt x="327" y="1159"/>
                      <a:pt x="327" y="1159"/>
                      <a:pt x="327" y="1159"/>
                    </a:cubicBezTo>
                    <a:cubicBezTo>
                      <a:pt x="351" y="1176"/>
                      <a:pt x="374" y="1194"/>
                      <a:pt x="399" y="1208"/>
                    </a:cubicBezTo>
                    <a:cubicBezTo>
                      <a:pt x="362" y="1301"/>
                      <a:pt x="362" y="1301"/>
                      <a:pt x="362" y="1301"/>
                    </a:cubicBezTo>
                    <a:cubicBezTo>
                      <a:pt x="403" y="1324"/>
                      <a:pt x="448" y="1343"/>
                      <a:pt x="495" y="1356"/>
                    </a:cubicBezTo>
                    <a:cubicBezTo>
                      <a:pt x="533" y="1263"/>
                      <a:pt x="533" y="1263"/>
                      <a:pt x="533" y="1263"/>
                    </a:cubicBezTo>
                    <a:cubicBezTo>
                      <a:pt x="561" y="1271"/>
                      <a:pt x="590" y="1276"/>
                      <a:pt x="620" y="1280"/>
                    </a:cubicBezTo>
                    <a:cubicBezTo>
                      <a:pt x="620" y="1381"/>
                      <a:pt x="620" y="1381"/>
                      <a:pt x="620" y="1381"/>
                    </a:cubicBezTo>
                    <a:cubicBezTo>
                      <a:pt x="643" y="1384"/>
                      <a:pt x="667" y="1384"/>
                      <a:pt x="692" y="1384"/>
                    </a:cubicBezTo>
                    <a:cubicBezTo>
                      <a:pt x="692" y="1215"/>
                      <a:pt x="692" y="1215"/>
                      <a:pt x="692" y="1215"/>
                    </a:cubicBezTo>
                    <a:cubicBezTo>
                      <a:pt x="849" y="1215"/>
                      <a:pt x="1004" y="1147"/>
                      <a:pt x="1110" y="1016"/>
                    </a:cubicBezTo>
                    <a:cubicBezTo>
                      <a:pt x="1296" y="786"/>
                      <a:pt x="1263" y="451"/>
                      <a:pt x="1036" y="263"/>
                    </a:cubicBezTo>
                    <a:close/>
                  </a:path>
                </a:pathLst>
              </a:custGeom>
              <a:solidFill>
                <a:schemeClr val="accent4"/>
              </a:solidFill>
              <a:ln w="9525">
                <a:noFill/>
                <a:round/>
                <a:headEnd/>
                <a:tailEnd/>
              </a:ln>
            </p:spPr>
            <p:txBody>
              <a:bodyPr vert="horz" wrap="square" lIns="162517" tIns="81259" rIns="162517" bIns="81259" numCol="1" anchor="t" anchorCtr="0" compatLnSpc="1">
                <a:prstTxWarp prst="textNoShape">
                  <a:avLst/>
                </a:prstTxWarp>
              </a:bodyPr>
              <a:lstStyle/>
              <a:p>
                <a:pPr algn="ctr" defTabSz="1218845"/>
                <a:endParaRPr lang="en-US" sz="1000" dirty="0">
                  <a:solidFill>
                    <a:srgbClr val="000000"/>
                  </a:solidFill>
                  <a:ea typeface="ＭＳ Ｐゴシック" charset="0"/>
                  <a:cs typeface="ＭＳ Ｐゴシック" charset="0"/>
                </a:endParaRPr>
              </a:p>
            </p:txBody>
          </p:sp>
          <p:pic>
            <p:nvPicPr>
              <p:cNvPr id="206"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54970" y="2265764"/>
                <a:ext cx="557101" cy="77289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grpSp>
          <p:nvGrpSpPr>
            <p:cNvPr id="186" name="Group 185"/>
            <p:cNvGrpSpPr/>
            <p:nvPr/>
          </p:nvGrpSpPr>
          <p:grpSpPr>
            <a:xfrm>
              <a:off x="1083300" y="3454958"/>
              <a:ext cx="1744992" cy="822302"/>
              <a:chOff x="7513440" y="1989727"/>
              <a:chExt cx="2733956" cy="1432026"/>
            </a:xfrm>
          </p:grpSpPr>
          <p:pic>
            <p:nvPicPr>
              <p:cNvPr id="189" name="Picture 188" descr="Device_cloud_white_3041_default_256.png"/>
              <p:cNvPicPr>
                <a:picLocks noChangeAspect="1"/>
              </p:cNvPicPr>
              <p:nvPr/>
            </p:nvPicPr>
            <p:blipFill rotWithShape="1">
              <a:blip r:embed="rId10" cstate="email">
                <a:alphaModFix amt="50000"/>
                <a:extLst>
                  <a:ext uri="{28A0092B-C50C-407E-A947-70E740481C1C}">
                    <a14:useLocalDpi xmlns:a14="http://schemas.microsoft.com/office/drawing/2010/main"/>
                  </a:ext>
                </a:extLst>
              </a:blip>
              <a:srcRect/>
              <a:stretch/>
            </p:blipFill>
            <p:spPr>
              <a:xfrm>
                <a:off x="7810497" y="1989727"/>
                <a:ext cx="2436899" cy="1399823"/>
              </a:xfrm>
              <a:prstGeom prst="rect">
                <a:avLst/>
              </a:prstGeom>
            </p:spPr>
          </p:pic>
          <p:sp>
            <p:nvSpPr>
              <p:cNvPr id="190" name="Freeform 8"/>
              <p:cNvSpPr>
                <a:spLocks/>
              </p:cNvSpPr>
              <p:nvPr/>
            </p:nvSpPr>
            <p:spPr bwMode="auto">
              <a:xfrm>
                <a:off x="7513440" y="2430856"/>
                <a:ext cx="504009" cy="693803"/>
              </a:xfrm>
              <a:custGeom>
                <a:avLst/>
                <a:gdLst/>
                <a:ahLst/>
                <a:cxnLst>
                  <a:cxn ang="0">
                    <a:pos x="1036" y="263"/>
                  </a:cxn>
                  <a:cxn ang="0">
                    <a:pos x="1090" y="198"/>
                  </a:cxn>
                  <a:cxn ang="0">
                    <a:pos x="880" y="219"/>
                  </a:cxn>
                  <a:cxn ang="0">
                    <a:pos x="904" y="426"/>
                  </a:cxn>
                  <a:cxn ang="0">
                    <a:pos x="958" y="360"/>
                  </a:cxn>
                  <a:cxn ang="0">
                    <a:pos x="1013" y="937"/>
                  </a:cxn>
                  <a:cxn ang="0">
                    <a:pos x="692" y="1089"/>
                  </a:cxn>
                  <a:cxn ang="0">
                    <a:pos x="692" y="982"/>
                  </a:cxn>
                  <a:cxn ang="0">
                    <a:pos x="682" y="982"/>
                  </a:cxn>
                  <a:cxn ang="0">
                    <a:pos x="393" y="692"/>
                  </a:cxn>
                  <a:cxn ang="0">
                    <a:pos x="682" y="403"/>
                  </a:cxn>
                  <a:cxn ang="0">
                    <a:pos x="692" y="403"/>
                  </a:cxn>
                  <a:cxn ang="0">
                    <a:pos x="692" y="0"/>
                  </a:cxn>
                  <a:cxn ang="0">
                    <a:pos x="620" y="5"/>
                  </a:cxn>
                  <a:cxn ang="0">
                    <a:pos x="620" y="106"/>
                  </a:cxn>
                  <a:cxn ang="0">
                    <a:pos x="533" y="123"/>
                  </a:cxn>
                  <a:cxn ang="0">
                    <a:pos x="495" y="30"/>
                  </a:cxn>
                  <a:cxn ang="0">
                    <a:pos x="362" y="85"/>
                  </a:cxn>
                  <a:cxn ang="0">
                    <a:pos x="399" y="178"/>
                  </a:cxn>
                  <a:cxn ang="0">
                    <a:pos x="327" y="227"/>
                  </a:cxn>
                  <a:cxn ang="0">
                    <a:pos x="256" y="156"/>
                  </a:cxn>
                  <a:cxn ang="0">
                    <a:pos x="154" y="258"/>
                  </a:cxn>
                  <a:cxn ang="0">
                    <a:pos x="225" y="329"/>
                  </a:cxn>
                  <a:cxn ang="0">
                    <a:pos x="176" y="401"/>
                  </a:cxn>
                  <a:cxn ang="0">
                    <a:pos x="83" y="364"/>
                  </a:cxn>
                  <a:cxn ang="0">
                    <a:pos x="28" y="497"/>
                  </a:cxn>
                  <a:cxn ang="0">
                    <a:pos x="121" y="535"/>
                  </a:cxn>
                  <a:cxn ang="0">
                    <a:pos x="104" y="620"/>
                  </a:cxn>
                  <a:cxn ang="0">
                    <a:pos x="3" y="620"/>
                  </a:cxn>
                  <a:cxn ang="0">
                    <a:pos x="0" y="692"/>
                  </a:cxn>
                  <a:cxn ang="0">
                    <a:pos x="3" y="765"/>
                  </a:cxn>
                  <a:cxn ang="0">
                    <a:pos x="104" y="765"/>
                  </a:cxn>
                  <a:cxn ang="0">
                    <a:pos x="121" y="851"/>
                  </a:cxn>
                  <a:cxn ang="0">
                    <a:pos x="28" y="889"/>
                  </a:cxn>
                  <a:cxn ang="0">
                    <a:pos x="83" y="1022"/>
                  </a:cxn>
                  <a:cxn ang="0">
                    <a:pos x="176" y="985"/>
                  </a:cxn>
                  <a:cxn ang="0">
                    <a:pos x="225" y="1057"/>
                  </a:cxn>
                  <a:cxn ang="0">
                    <a:pos x="154" y="1128"/>
                  </a:cxn>
                  <a:cxn ang="0">
                    <a:pos x="256" y="1230"/>
                  </a:cxn>
                  <a:cxn ang="0">
                    <a:pos x="327" y="1159"/>
                  </a:cxn>
                  <a:cxn ang="0">
                    <a:pos x="399" y="1208"/>
                  </a:cxn>
                  <a:cxn ang="0">
                    <a:pos x="362" y="1301"/>
                  </a:cxn>
                  <a:cxn ang="0">
                    <a:pos x="495" y="1356"/>
                  </a:cxn>
                  <a:cxn ang="0">
                    <a:pos x="533" y="1263"/>
                  </a:cxn>
                  <a:cxn ang="0">
                    <a:pos x="620" y="1280"/>
                  </a:cxn>
                  <a:cxn ang="0">
                    <a:pos x="620" y="1381"/>
                  </a:cxn>
                  <a:cxn ang="0">
                    <a:pos x="692" y="1384"/>
                  </a:cxn>
                  <a:cxn ang="0">
                    <a:pos x="692" y="1215"/>
                  </a:cxn>
                  <a:cxn ang="0">
                    <a:pos x="1110" y="1016"/>
                  </a:cxn>
                  <a:cxn ang="0">
                    <a:pos x="1036" y="263"/>
                  </a:cxn>
                </a:cxnLst>
                <a:rect l="0" t="0" r="r" b="b"/>
                <a:pathLst>
                  <a:path w="1296" h="1384">
                    <a:moveTo>
                      <a:pt x="1036" y="263"/>
                    </a:moveTo>
                    <a:cubicBezTo>
                      <a:pt x="1090" y="198"/>
                      <a:pt x="1090" y="198"/>
                      <a:pt x="1090" y="198"/>
                    </a:cubicBezTo>
                    <a:cubicBezTo>
                      <a:pt x="880" y="219"/>
                      <a:pt x="880" y="219"/>
                      <a:pt x="880" y="219"/>
                    </a:cubicBezTo>
                    <a:cubicBezTo>
                      <a:pt x="904" y="426"/>
                      <a:pt x="904" y="426"/>
                      <a:pt x="904" y="426"/>
                    </a:cubicBezTo>
                    <a:cubicBezTo>
                      <a:pt x="958" y="360"/>
                      <a:pt x="958" y="360"/>
                      <a:pt x="958" y="360"/>
                    </a:cubicBezTo>
                    <a:cubicBezTo>
                      <a:pt x="1130" y="505"/>
                      <a:pt x="1156" y="761"/>
                      <a:pt x="1013" y="937"/>
                    </a:cubicBezTo>
                    <a:cubicBezTo>
                      <a:pt x="931" y="1038"/>
                      <a:pt x="812" y="1090"/>
                      <a:pt x="692" y="1089"/>
                    </a:cubicBezTo>
                    <a:cubicBezTo>
                      <a:pt x="692" y="982"/>
                      <a:pt x="692" y="982"/>
                      <a:pt x="692" y="982"/>
                    </a:cubicBezTo>
                    <a:cubicBezTo>
                      <a:pt x="682" y="982"/>
                      <a:pt x="682" y="982"/>
                      <a:pt x="682" y="982"/>
                    </a:cubicBezTo>
                    <a:cubicBezTo>
                      <a:pt x="522" y="982"/>
                      <a:pt x="393" y="851"/>
                      <a:pt x="393" y="692"/>
                    </a:cubicBezTo>
                    <a:cubicBezTo>
                      <a:pt x="393" y="532"/>
                      <a:pt x="522" y="403"/>
                      <a:pt x="682" y="403"/>
                    </a:cubicBezTo>
                    <a:cubicBezTo>
                      <a:pt x="692" y="403"/>
                      <a:pt x="692" y="403"/>
                      <a:pt x="692" y="403"/>
                    </a:cubicBezTo>
                    <a:cubicBezTo>
                      <a:pt x="692" y="0"/>
                      <a:pt x="692" y="0"/>
                      <a:pt x="692" y="0"/>
                    </a:cubicBezTo>
                    <a:cubicBezTo>
                      <a:pt x="667" y="0"/>
                      <a:pt x="643" y="2"/>
                      <a:pt x="620" y="5"/>
                    </a:cubicBezTo>
                    <a:cubicBezTo>
                      <a:pt x="620" y="106"/>
                      <a:pt x="620" y="106"/>
                      <a:pt x="620" y="106"/>
                    </a:cubicBezTo>
                    <a:cubicBezTo>
                      <a:pt x="590" y="110"/>
                      <a:pt x="561" y="115"/>
                      <a:pt x="533" y="123"/>
                    </a:cubicBezTo>
                    <a:cubicBezTo>
                      <a:pt x="495" y="30"/>
                      <a:pt x="495" y="30"/>
                      <a:pt x="495" y="30"/>
                    </a:cubicBezTo>
                    <a:cubicBezTo>
                      <a:pt x="448" y="43"/>
                      <a:pt x="403" y="62"/>
                      <a:pt x="362" y="85"/>
                    </a:cubicBezTo>
                    <a:cubicBezTo>
                      <a:pt x="399" y="178"/>
                      <a:pt x="399" y="178"/>
                      <a:pt x="399" y="178"/>
                    </a:cubicBezTo>
                    <a:cubicBezTo>
                      <a:pt x="374" y="192"/>
                      <a:pt x="351" y="209"/>
                      <a:pt x="327" y="227"/>
                    </a:cubicBezTo>
                    <a:cubicBezTo>
                      <a:pt x="256" y="156"/>
                      <a:pt x="256" y="156"/>
                      <a:pt x="256" y="156"/>
                    </a:cubicBezTo>
                    <a:cubicBezTo>
                      <a:pt x="219" y="186"/>
                      <a:pt x="184" y="220"/>
                      <a:pt x="154" y="258"/>
                    </a:cubicBezTo>
                    <a:cubicBezTo>
                      <a:pt x="225" y="329"/>
                      <a:pt x="225" y="329"/>
                      <a:pt x="225" y="329"/>
                    </a:cubicBezTo>
                    <a:cubicBezTo>
                      <a:pt x="208" y="352"/>
                      <a:pt x="192" y="376"/>
                      <a:pt x="176" y="401"/>
                    </a:cubicBezTo>
                    <a:cubicBezTo>
                      <a:pt x="83" y="364"/>
                      <a:pt x="83" y="364"/>
                      <a:pt x="83" y="364"/>
                    </a:cubicBezTo>
                    <a:cubicBezTo>
                      <a:pt x="60" y="404"/>
                      <a:pt x="43" y="450"/>
                      <a:pt x="28" y="497"/>
                    </a:cubicBezTo>
                    <a:cubicBezTo>
                      <a:pt x="121" y="535"/>
                      <a:pt x="121" y="535"/>
                      <a:pt x="121" y="535"/>
                    </a:cubicBezTo>
                    <a:cubicBezTo>
                      <a:pt x="113" y="563"/>
                      <a:pt x="109" y="591"/>
                      <a:pt x="104" y="620"/>
                    </a:cubicBezTo>
                    <a:cubicBezTo>
                      <a:pt x="3" y="620"/>
                      <a:pt x="3" y="620"/>
                      <a:pt x="3" y="620"/>
                    </a:cubicBezTo>
                    <a:cubicBezTo>
                      <a:pt x="0" y="645"/>
                      <a:pt x="0" y="668"/>
                      <a:pt x="0" y="692"/>
                    </a:cubicBezTo>
                    <a:cubicBezTo>
                      <a:pt x="0" y="717"/>
                      <a:pt x="0" y="741"/>
                      <a:pt x="3" y="765"/>
                    </a:cubicBezTo>
                    <a:cubicBezTo>
                      <a:pt x="104" y="765"/>
                      <a:pt x="104" y="765"/>
                      <a:pt x="104" y="765"/>
                    </a:cubicBezTo>
                    <a:cubicBezTo>
                      <a:pt x="109" y="794"/>
                      <a:pt x="113" y="823"/>
                      <a:pt x="121" y="851"/>
                    </a:cubicBezTo>
                    <a:cubicBezTo>
                      <a:pt x="28" y="889"/>
                      <a:pt x="28" y="889"/>
                      <a:pt x="28" y="889"/>
                    </a:cubicBezTo>
                    <a:cubicBezTo>
                      <a:pt x="43" y="936"/>
                      <a:pt x="60" y="982"/>
                      <a:pt x="83" y="1022"/>
                    </a:cubicBezTo>
                    <a:cubicBezTo>
                      <a:pt x="176" y="985"/>
                      <a:pt x="176" y="985"/>
                      <a:pt x="176" y="985"/>
                    </a:cubicBezTo>
                    <a:cubicBezTo>
                      <a:pt x="192" y="1010"/>
                      <a:pt x="208" y="1033"/>
                      <a:pt x="225" y="1057"/>
                    </a:cubicBezTo>
                    <a:cubicBezTo>
                      <a:pt x="154" y="1128"/>
                      <a:pt x="154" y="1128"/>
                      <a:pt x="154" y="1128"/>
                    </a:cubicBezTo>
                    <a:cubicBezTo>
                      <a:pt x="184" y="1166"/>
                      <a:pt x="219" y="1200"/>
                      <a:pt x="256" y="1230"/>
                    </a:cubicBezTo>
                    <a:cubicBezTo>
                      <a:pt x="327" y="1159"/>
                      <a:pt x="327" y="1159"/>
                      <a:pt x="327" y="1159"/>
                    </a:cubicBezTo>
                    <a:cubicBezTo>
                      <a:pt x="351" y="1176"/>
                      <a:pt x="374" y="1194"/>
                      <a:pt x="399" y="1208"/>
                    </a:cubicBezTo>
                    <a:cubicBezTo>
                      <a:pt x="362" y="1301"/>
                      <a:pt x="362" y="1301"/>
                      <a:pt x="362" y="1301"/>
                    </a:cubicBezTo>
                    <a:cubicBezTo>
                      <a:pt x="403" y="1324"/>
                      <a:pt x="448" y="1343"/>
                      <a:pt x="495" y="1356"/>
                    </a:cubicBezTo>
                    <a:cubicBezTo>
                      <a:pt x="533" y="1263"/>
                      <a:pt x="533" y="1263"/>
                      <a:pt x="533" y="1263"/>
                    </a:cubicBezTo>
                    <a:cubicBezTo>
                      <a:pt x="561" y="1271"/>
                      <a:pt x="590" y="1276"/>
                      <a:pt x="620" y="1280"/>
                    </a:cubicBezTo>
                    <a:cubicBezTo>
                      <a:pt x="620" y="1381"/>
                      <a:pt x="620" y="1381"/>
                      <a:pt x="620" y="1381"/>
                    </a:cubicBezTo>
                    <a:cubicBezTo>
                      <a:pt x="643" y="1384"/>
                      <a:pt x="667" y="1384"/>
                      <a:pt x="692" y="1384"/>
                    </a:cubicBezTo>
                    <a:cubicBezTo>
                      <a:pt x="692" y="1215"/>
                      <a:pt x="692" y="1215"/>
                      <a:pt x="692" y="1215"/>
                    </a:cubicBezTo>
                    <a:cubicBezTo>
                      <a:pt x="849" y="1215"/>
                      <a:pt x="1004" y="1147"/>
                      <a:pt x="1110" y="1016"/>
                    </a:cubicBezTo>
                    <a:cubicBezTo>
                      <a:pt x="1296" y="786"/>
                      <a:pt x="1263" y="451"/>
                      <a:pt x="1036" y="263"/>
                    </a:cubicBezTo>
                    <a:close/>
                  </a:path>
                </a:pathLst>
              </a:custGeom>
              <a:solidFill>
                <a:schemeClr val="accent4"/>
              </a:solidFill>
              <a:ln w="9525">
                <a:noFill/>
                <a:round/>
                <a:headEnd/>
                <a:tailEnd/>
              </a:ln>
            </p:spPr>
            <p:txBody>
              <a:bodyPr vert="horz" wrap="square" lIns="162517" tIns="81259" rIns="162517" bIns="81259" numCol="1" anchor="t" anchorCtr="0" compatLnSpc="1">
                <a:prstTxWarp prst="textNoShape">
                  <a:avLst/>
                </a:prstTxWarp>
              </a:bodyPr>
              <a:lstStyle/>
              <a:p>
                <a:pPr algn="ctr" defTabSz="1218845"/>
                <a:endParaRPr lang="en-US" sz="1000" dirty="0">
                  <a:solidFill>
                    <a:srgbClr val="000000"/>
                  </a:solidFill>
                  <a:ea typeface="ＭＳ Ｐゴシック" charset="0"/>
                  <a:cs typeface="ＭＳ Ｐゴシック" charset="0"/>
                </a:endParaRPr>
              </a:p>
            </p:txBody>
          </p:sp>
          <p:pic>
            <p:nvPicPr>
              <p:cNvPr id="191" name="Picture 1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41972" y="2354567"/>
                <a:ext cx="557101" cy="77289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92" name="Picture 19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01192" y="2021318"/>
                <a:ext cx="1120349" cy="1400435"/>
              </a:xfrm>
              <a:prstGeom prst="rect">
                <a:avLst/>
              </a:prstGeom>
              <a:noFill/>
              <a:ln>
                <a:noFill/>
              </a:ln>
            </p:spPr>
          </p:pic>
        </p:grpSp>
        <p:sp>
          <p:nvSpPr>
            <p:cNvPr id="187" name="Rectangle 69"/>
            <p:cNvSpPr>
              <a:spLocks noChangeArrowheads="1"/>
            </p:cNvSpPr>
            <p:nvPr/>
          </p:nvSpPr>
          <p:spPr bwMode="auto">
            <a:xfrm>
              <a:off x="-290454" y="4271858"/>
              <a:ext cx="974088" cy="30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03" tIns="45699" rIns="91303" bIns="45699">
              <a:spAutoFit/>
            </a:bodyPr>
            <a:lstStyle/>
            <a:p>
              <a:pPr algn="ctr" defTabSz="607408">
                <a:spcBef>
                  <a:spcPts val="1400"/>
                </a:spcBef>
              </a:pPr>
              <a:r>
                <a:rPr lang="en-US" sz="1000" dirty="0">
                  <a:ea typeface="ＭＳ Ｐゴシック" charset="0"/>
                  <a:cs typeface="ＭＳ Ｐゴシック" charset="0"/>
                </a:rPr>
                <a:t>Spine-Leaf</a:t>
              </a:r>
            </a:p>
          </p:txBody>
        </p:sp>
        <p:sp>
          <p:nvSpPr>
            <p:cNvPr id="188" name="Rectangle 69"/>
            <p:cNvSpPr>
              <a:spLocks noChangeArrowheads="1"/>
            </p:cNvSpPr>
            <p:nvPr/>
          </p:nvSpPr>
          <p:spPr bwMode="auto">
            <a:xfrm>
              <a:off x="1400053" y="4271858"/>
              <a:ext cx="1295501" cy="30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03" tIns="45699" rIns="91303" bIns="45699">
              <a:spAutoFit/>
            </a:bodyPr>
            <a:lstStyle/>
            <a:p>
              <a:pPr algn="ctr" defTabSz="607408">
                <a:spcBef>
                  <a:spcPts val="1400"/>
                </a:spcBef>
              </a:pPr>
              <a:r>
                <a:rPr lang="en-US" sz="1000" dirty="0">
                  <a:ea typeface="ＭＳ Ｐゴシック" charset="0"/>
                  <a:cs typeface="ＭＳ Ｐゴシック" charset="0"/>
                </a:rPr>
                <a:t>Modular </a:t>
              </a:r>
              <a:r>
                <a:rPr lang="en-US" sz="1000" dirty="0" smtClean="0">
                  <a:ea typeface="ＭＳ Ｐゴシック" charset="0"/>
                  <a:cs typeface="ＭＳ Ｐゴシック" charset="0"/>
                </a:rPr>
                <a:t>Switch</a:t>
              </a:r>
              <a:endParaRPr lang="en-US" sz="1000" dirty="0">
                <a:ea typeface="ＭＳ Ｐゴシック" charset="0"/>
                <a:cs typeface="ＭＳ Ｐゴシック" charset="0"/>
              </a:endParaRPr>
            </a:p>
          </p:txBody>
        </p:sp>
      </p:grpSp>
      <p:sp>
        <p:nvSpPr>
          <p:cNvPr id="208" name="Rectangle 207"/>
          <p:cNvSpPr/>
          <p:nvPr/>
        </p:nvSpPr>
        <p:spPr>
          <a:xfrm>
            <a:off x="4744721" y="3333750"/>
            <a:ext cx="3793138" cy="1050290"/>
          </a:xfrm>
          <a:prstGeom prst="rect">
            <a:avLst/>
          </a:prstGeom>
          <a:solidFill>
            <a:schemeClr val="bg1">
              <a:lumMod val="85000"/>
            </a:schemeClr>
          </a:solidFill>
          <a:ln w="9525" cap="flat" cmpd="sng" algn="ctr">
            <a:noFill/>
            <a:prstDash val="solid"/>
          </a:ln>
          <a:effectLst/>
        </p:spPr>
        <p:txBody>
          <a:bodyPr rtlCol="0" anchor="ctr"/>
          <a:lstStyle/>
          <a:p>
            <a:pPr algn="ctr" defTabSz="914286"/>
            <a:endParaRPr lang="en-US" sz="1900" kern="0" dirty="0">
              <a:solidFill>
                <a:schemeClr val="bg1"/>
              </a:solidFill>
              <a:latin typeface="Arial"/>
              <a:ea typeface=""/>
              <a:cs typeface=""/>
            </a:endParaRPr>
          </a:p>
        </p:txBody>
      </p:sp>
      <p:pic>
        <p:nvPicPr>
          <p:cNvPr id="209" name="Picture 2"/>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a:off x="6792854" y="3988091"/>
            <a:ext cx="560690" cy="205586"/>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12"/>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a:off x="7467853" y="3435579"/>
            <a:ext cx="767238" cy="431572"/>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14"/>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a:off x="5624809" y="3938623"/>
            <a:ext cx="857470" cy="282600"/>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21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308203" y="3478771"/>
            <a:ext cx="690372" cy="345186"/>
          </a:xfrm>
          <a:prstGeom prst="rect">
            <a:avLst/>
          </a:prstGeom>
          <a:noFill/>
        </p:spPr>
      </p:pic>
      <p:pic>
        <p:nvPicPr>
          <p:cNvPr id="213" name="Picture 4"/>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a:off x="5021526" y="3533364"/>
            <a:ext cx="801358" cy="235999"/>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13"/>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037849" y="3938623"/>
            <a:ext cx="276385" cy="276385"/>
          </a:xfrm>
          <a:prstGeom prst="rect">
            <a:avLst/>
          </a:prstGeom>
        </p:spPr>
      </p:pic>
      <p:pic>
        <p:nvPicPr>
          <p:cNvPr id="51" name="Picture 5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64118" y="3994292"/>
            <a:ext cx="615533" cy="171260"/>
          </a:xfrm>
          <a:prstGeom prst="rect">
            <a:avLst/>
          </a:prstGeom>
          <a:effectLst/>
        </p:spPr>
      </p:pic>
    </p:spTree>
    <p:extLst>
      <p:ext uri="{BB962C8B-B14F-4D97-AF65-F5344CB8AC3E}">
        <p14:creationId xmlns:p14="http://schemas.microsoft.com/office/powerpoint/2010/main" val="260675996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IP Fabric for Media</a:t>
            </a:r>
            <a:br>
              <a:rPr lang="en-US" dirty="0" smtClean="0"/>
            </a:br>
            <a:r>
              <a:rPr lang="en-US" sz="2000" dirty="0" smtClean="0"/>
              <a:t>High Level Architecture</a:t>
            </a:r>
            <a:endParaRPr lang="en-US" sz="2000" dirty="0"/>
          </a:p>
        </p:txBody>
      </p:sp>
      <p:grpSp>
        <p:nvGrpSpPr>
          <p:cNvPr id="5" name="Group 4"/>
          <p:cNvGrpSpPr/>
          <p:nvPr/>
        </p:nvGrpSpPr>
        <p:grpSpPr>
          <a:xfrm>
            <a:off x="1567608" y="1085850"/>
            <a:ext cx="6129058" cy="4477080"/>
            <a:chOff x="24836" y="-685669"/>
            <a:chExt cx="9119164" cy="6661204"/>
          </a:xfrm>
          <a:scene3d>
            <a:camera prst="orthographicFront">
              <a:rot lat="17699972" lon="0" rev="0"/>
            </a:camera>
            <a:lightRig rig="threePt" dir="t">
              <a:rot lat="0" lon="0" rev="18360000"/>
            </a:lightRig>
          </a:scene3d>
        </p:grpSpPr>
        <p:sp>
          <p:nvSpPr>
            <p:cNvPr id="138" name="Freeform: Shape 137"/>
            <p:cNvSpPr/>
            <p:nvPr/>
          </p:nvSpPr>
          <p:spPr>
            <a:xfrm>
              <a:off x="3340456" y="-685669"/>
              <a:ext cx="1795781" cy="2046623"/>
            </a:xfrm>
            <a:custGeom>
              <a:avLst/>
              <a:gdLst>
                <a:gd name="connsiteX0" fmla="*/ 1732522 w 1795781"/>
                <a:gd name="connsiteY0" fmla="*/ 0 h 2046635"/>
                <a:gd name="connsiteX1" fmla="*/ 1795781 w 1795781"/>
                <a:gd name="connsiteY1" fmla="*/ 2710 h 2046635"/>
                <a:gd name="connsiteX2" fmla="*/ 1795781 w 1795781"/>
                <a:gd name="connsiteY2" fmla="*/ 2046635 h 2046635"/>
                <a:gd name="connsiteX3" fmla="*/ 0 w 1795781"/>
                <a:gd name="connsiteY3" fmla="*/ 2046635 h 2046635"/>
                <a:gd name="connsiteX4" fmla="*/ 0 w 1795781"/>
                <a:gd name="connsiteY4" fmla="*/ 741123 h 2046635"/>
                <a:gd name="connsiteX5" fmla="*/ 119189 w 1795781"/>
                <a:gd name="connsiteY5" fmla="*/ 805816 h 2046635"/>
                <a:gd name="connsiteX6" fmla="*/ 230550 w 1795781"/>
                <a:gd name="connsiteY6" fmla="*/ 662225 h 2046635"/>
                <a:gd name="connsiteX7" fmla="*/ 1732522 w 1795781"/>
                <a:gd name="connsiteY7" fmla="*/ 0 h 204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781" h="2046635">
                  <a:moveTo>
                    <a:pt x="1732522" y="0"/>
                  </a:moveTo>
                  <a:lnTo>
                    <a:pt x="1795781" y="2710"/>
                  </a:lnTo>
                  <a:lnTo>
                    <a:pt x="1795781" y="2046635"/>
                  </a:lnTo>
                  <a:lnTo>
                    <a:pt x="0" y="2046635"/>
                  </a:lnTo>
                  <a:lnTo>
                    <a:pt x="0" y="741123"/>
                  </a:lnTo>
                  <a:lnTo>
                    <a:pt x="119189" y="805816"/>
                  </a:lnTo>
                  <a:lnTo>
                    <a:pt x="230550" y="662225"/>
                  </a:lnTo>
                  <a:cubicBezTo>
                    <a:pt x="595691" y="253853"/>
                    <a:pt x="1130228" y="0"/>
                    <a:pt x="1732522" y="0"/>
                  </a:cubicBezTo>
                  <a:close/>
                </a:path>
              </a:pathLst>
            </a:custGeom>
            <a:solidFill>
              <a:srgbClr val="2553BA"/>
            </a:solidFill>
            <a:ln>
              <a:noFill/>
            </a:ln>
            <a:effectLst/>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p:cNvSpPr/>
            <p:nvPr/>
          </p:nvSpPr>
          <p:spPr>
            <a:xfrm>
              <a:off x="5181956" y="-681002"/>
              <a:ext cx="2462856" cy="2041951"/>
            </a:xfrm>
            <a:custGeom>
              <a:avLst/>
              <a:gdLst>
                <a:gd name="connsiteX0" fmla="*/ 0 w 2462856"/>
                <a:gd name="connsiteY0" fmla="*/ 0 h 2041966"/>
                <a:gd name="connsiteX1" fmla="*/ 73381 w 2462856"/>
                <a:gd name="connsiteY1" fmla="*/ 3144 h 2041966"/>
                <a:gd name="connsiteX2" fmla="*/ 1877732 w 2462856"/>
                <a:gd name="connsiteY2" fmla="*/ 1576472 h 2041966"/>
                <a:gd name="connsiteX3" fmla="*/ 1917286 w 2462856"/>
                <a:gd name="connsiteY3" fmla="*/ 1962835 h 2041966"/>
                <a:gd name="connsiteX4" fmla="*/ 2104797 w 2462856"/>
                <a:gd name="connsiteY4" fmla="*/ 1972303 h 2041966"/>
                <a:gd name="connsiteX5" fmla="*/ 2297567 w 2462856"/>
                <a:gd name="connsiteY5" fmla="*/ 2001107 h 2041966"/>
                <a:gd name="connsiteX6" fmla="*/ 2462856 w 2462856"/>
                <a:gd name="connsiteY6" fmla="*/ 2041966 h 2041966"/>
                <a:gd name="connsiteX7" fmla="*/ 0 w 2462856"/>
                <a:gd name="connsiteY7" fmla="*/ 2041966 h 2041966"/>
                <a:gd name="connsiteX8" fmla="*/ 0 w 2462856"/>
                <a:gd name="connsiteY8" fmla="*/ 0 h 204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2856" h="2041966">
                  <a:moveTo>
                    <a:pt x="0" y="0"/>
                  </a:moveTo>
                  <a:lnTo>
                    <a:pt x="73381" y="3144"/>
                  </a:lnTo>
                  <a:cubicBezTo>
                    <a:pt x="974156" y="80729"/>
                    <a:pt x="1701205" y="727922"/>
                    <a:pt x="1877732" y="1576472"/>
                  </a:cubicBezTo>
                  <a:lnTo>
                    <a:pt x="1917286" y="1962835"/>
                  </a:lnTo>
                  <a:lnTo>
                    <a:pt x="2104797" y="1972303"/>
                  </a:lnTo>
                  <a:cubicBezTo>
                    <a:pt x="2169997" y="1978925"/>
                    <a:pt x="2234301" y="1988574"/>
                    <a:pt x="2297567" y="2001107"/>
                  </a:cubicBezTo>
                  <a:lnTo>
                    <a:pt x="2462856" y="2041966"/>
                  </a:lnTo>
                  <a:lnTo>
                    <a:pt x="0" y="2041966"/>
                  </a:lnTo>
                  <a:lnTo>
                    <a:pt x="0" y="0"/>
                  </a:lnTo>
                  <a:close/>
                </a:path>
              </a:pathLst>
            </a:custGeom>
            <a:solidFill>
              <a:srgbClr val="2553BA"/>
            </a:solidFill>
            <a:ln>
              <a:noFill/>
            </a:ln>
            <a:effectLst/>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Shape 139"/>
            <p:cNvSpPr/>
            <p:nvPr/>
          </p:nvSpPr>
          <p:spPr>
            <a:xfrm>
              <a:off x="1411165" y="-56255"/>
              <a:ext cx="1883571" cy="1417189"/>
            </a:xfrm>
            <a:custGeom>
              <a:avLst/>
              <a:gdLst>
                <a:gd name="connsiteX0" fmla="*/ 1384954 w 1883571"/>
                <a:gd name="connsiteY0" fmla="*/ 0 h 1417200"/>
                <a:gd name="connsiteX1" fmla="*/ 1796797 w 1883571"/>
                <a:gd name="connsiteY1" fmla="*/ 62265 h 1417200"/>
                <a:gd name="connsiteX2" fmla="*/ 1883571 w 1883571"/>
                <a:gd name="connsiteY2" fmla="*/ 94025 h 1417200"/>
                <a:gd name="connsiteX3" fmla="*/ 1883571 w 1883571"/>
                <a:gd name="connsiteY3" fmla="*/ 1417200 h 1417200"/>
                <a:gd name="connsiteX4" fmla="*/ 3251 w 1883571"/>
                <a:gd name="connsiteY4" fmla="*/ 1417200 h 1417200"/>
                <a:gd name="connsiteX5" fmla="*/ 0 w 1883571"/>
                <a:gd name="connsiteY5" fmla="*/ 1384955 h 1417200"/>
                <a:gd name="connsiteX6" fmla="*/ 1384954 w 1883571"/>
                <a:gd name="connsiteY6" fmla="*/ 0 h 141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571" h="1417200">
                  <a:moveTo>
                    <a:pt x="1384954" y="0"/>
                  </a:moveTo>
                  <a:cubicBezTo>
                    <a:pt x="1528371" y="0"/>
                    <a:pt x="1666696" y="21799"/>
                    <a:pt x="1796797" y="62265"/>
                  </a:cubicBezTo>
                  <a:lnTo>
                    <a:pt x="1883571" y="94025"/>
                  </a:lnTo>
                  <a:lnTo>
                    <a:pt x="1883571" y="1417200"/>
                  </a:lnTo>
                  <a:lnTo>
                    <a:pt x="3251" y="1417200"/>
                  </a:lnTo>
                  <a:lnTo>
                    <a:pt x="0" y="1384955"/>
                  </a:lnTo>
                  <a:cubicBezTo>
                    <a:pt x="0" y="620065"/>
                    <a:pt x="620066" y="0"/>
                    <a:pt x="1384954" y="0"/>
                  </a:cubicBezTo>
                  <a:close/>
                </a:path>
              </a:pathLst>
            </a:custGeom>
            <a:solidFill>
              <a:srgbClr val="2553BA"/>
            </a:solidFill>
            <a:ln>
              <a:noFill/>
            </a:ln>
            <a:effectLst/>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reeform: Shape 140"/>
            <p:cNvSpPr/>
            <p:nvPr/>
          </p:nvSpPr>
          <p:spPr>
            <a:xfrm>
              <a:off x="309619" y="1690063"/>
              <a:ext cx="8550004" cy="898840"/>
            </a:xfrm>
            <a:custGeom>
              <a:avLst/>
              <a:gdLst>
                <a:gd name="connsiteX0" fmla="*/ 1069075 w 8550003"/>
                <a:gd name="connsiteY0" fmla="*/ 0 h 898843"/>
                <a:gd name="connsiteX1" fmla="*/ 7472515 w 8550003"/>
                <a:gd name="connsiteY1" fmla="*/ 0 h 898843"/>
                <a:gd name="connsiteX2" fmla="*/ 7535906 w 8550003"/>
                <a:gd name="connsiteY2" fmla="*/ 22100 h 898843"/>
                <a:gd name="connsiteX3" fmla="*/ 8521796 w 8550003"/>
                <a:gd name="connsiteY3" fmla="*/ 848733 h 898843"/>
                <a:gd name="connsiteX4" fmla="*/ 8550003 w 8550003"/>
                <a:gd name="connsiteY4" fmla="*/ 898843 h 898843"/>
                <a:gd name="connsiteX5" fmla="*/ 0 w 8550003"/>
                <a:gd name="connsiteY5" fmla="*/ 898843 h 898843"/>
                <a:gd name="connsiteX6" fmla="*/ 68530 w 8550003"/>
                <a:gd name="connsiteY6" fmla="*/ 786040 h 898843"/>
                <a:gd name="connsiteX7" fmla="*/ 321144 w 8550003"/>
                <a:gd name="connsiteY7" fmla="*/ 479867 h 898843"/>
                <a:gd name="connsiteX8" fmla="*/ 361136 w 8550003"/>
                <a:gd name="connsiteY8" fmla="*/ 446871 h 898843"/>
                <a:gd name="connsiteX9" fmla="*/ 377498 w 8550003"/>
                <a:gd name="connsiteY9" fmla="*/ 427535 h 898843"/>
                <a:gd name="connsiteX10" fmla="*/ 1045285 w 8550003"/>
                <a:gd name="connsiteY10" fmla="*/ 6033 h 898843"/>
                <a:gd name="connsiteX11" fmla="*/ 1069075 w 8550003"/>
                <a:gd name="connsiteY11" fmla="*/ 0 h 89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50003" h="898843">
                  <a:moveTo>
                    <a:pt x="1069075" y="0"/>
                  </a:moveTo>
                  <a:lnTo>
                    <a:pt x="7472515" y="0"/>
                  </a:lnTo>
                  <a:lnTo>
                    <a:pt x="7535906" y="22100"/>
                  </a:lnTo>
                  <a:cubicBezTo>
                    <a:pt x="7945713" y="186612"/>
                    <a:pt x="8290670" y="478484"/>
                    <a:pt x="8521796" y="848733"/>
                  </a:cubicBezTo>
                  <a:lnTo>
                    <a:pt x="8550003" y="898843"/>
                  </a:lnTo>
                  <a:lnTo>
                    <a:pt x="0" y="898843"/>
                  </a:lnTo>
                  <a:lnTo>
                    <a:pt x="68530" y="786040"/>
                  </a:lnTo>
                  <a:cubicBezTo>
                    <a:pt x="142884" y="675980"/>
                    <a:pt x="227551" y="573461"/>
                    <a:pt x="321144" y="479867"/>
                  </a:cubicBezTo>
                  <a:lnTo>
                    <a:pt x="361136" y="446871"/>
                  </a:lnTo>
                  <a:lnTo>
                    <a:pt x="377498" y="427535"/>
                  </a:lnTo>
                  <a:cubicBezTo>
                    <a:pt x="561455" y="241020"/>
                    <a:pt x="788781" y="95667"/>
                    <a:pt x="1045285" y="6033"/>
                  </a:cubicBezTo>
                  <a:lnTo>
                    <a:pt x="1069075" y="0"/>
                  </a:lnTo>
                  <a:close/>
                </a:path>
              </a:pathLst>
            </a:custGeom>
            <a:solidFill>
              <a:srgbClr val="2553BA"/>
            </a:solidFill>
            <a:ln>
              <a:noFill/>
            </a:ln>
            <a:effectLst/>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p:cNvSpPr/>
            <p:nvPr/>
          </p:nvSpPr>
          <p:spPr>
            <a:xfrm>
              <a:off x="24836" y="2908619"/>
              <a:ext cx="9119164" cy="3066916"/>
            </a:xfrm>
            <a:custGeom>
              <a:avLst/>
              <a:gdLst>
                <a:gd name="connsiteX0" fmla="*/ 257008 w 9119164"/>
                <a:gd name="connsiteY0" fmla="*/ 0 h 3066916"/>
                <a:gd name="connsiteX1" fmla="*/ 8860522 w 9119164"/>
                <a:gd name="connsiteY1" fmla="*/ 0 h 3066916"/>
                <a:gd name="connsiteX2" fmla="*/ 8898521 w 9119164"/>
                <a:gd name="connsiteY2" fmla="*/ 67506 h 3066916"/>
                <a:gd name="connsiteX3" fmla="*/ 9119164 w 9119164"/>
                <a:gd name="connsiteY3" fmla="*/ 998146 h 3066916"/>
                <a:gd name="connsiteX4" fmla="*/ 7050397 w 9119164"/>
                <a:gd name="connsiteY4" fmla="*/ 3066916 h 3066916"/>
                <a:gd name="connsiteX5" fmla="*/ 6950172 w 9119164"/>
                <a:gd name="connsiteY5" fmla="*/ 3061855 h 3066916"/>
                <a:gd name="connsiteX6" fmla="*/ 6887763 w 9119164"/>
                <a:gd name="connsiteY6" fmla="*/ 3066914 h 3066916"/>
                <a:gd name="connsiteX7" fmla="*/ 2456610 w 9119164"/>
                <a:gd name="connsiteY7" fmla="*/ 3066914 h 3066916"/>
                <a:gd name="connsiteX8" fmla="*/ 2068810 w 9119164"/>
                <a:gd name="connsiteY8" fmla="*/ 3066914 h 3066916"/>
                <a:gd name="connsiteX9" fmla="*/ 2068767 w 9119164"/>
                <a:gd name="connsiteY9" fmla="*/ 3066916 h 3066916"/>
                <a:gd name="connsiteX10" fmla="*/ 2068724 w 9119164"/>
                <a:gd name="connsiteY10" fmla="*/ 3066914 h 3066916"/>
                <a:gd name="connsiteX11" fmla="*/ 2013807 w 9119164"/>
                <a:gd name="connsiteY11" fmla="*/ 3066914 h 3066916"/>
                <a:gd name="connsiteX12" fmla="*/ 1948188 w 9119164"/>
                <a:gd name="connsiteY12" fmla="*/ 3060829 h 3066916"/>
                <a:gd name="connsiteX13" fmla="*/ 1857248 w 9119164"/>
                <a:gd name="connsiteY13" fmla="*/ 3056236 h 3066916"/>
                <a:gd name="connsiteX14" fmla="*/ 1793050 w 9119164"/>
                <a:gd name="connsiteY14" fmla="*/ 3046438 h 3066916"/>
                <a:gd name="connsiteX15" fmla="*/ 1718711 w 9119164"/>
                <a:gd name="connsiteY15" fmla="*/ 3039542 h 3066916"/>
                <a:gd name="connsiteX16" fmla="*/ 1685004 w 9119164"/>
                <a:gd name="connsiteY16" fmla="*/ 3029948 h 3066916"/>
                <a:gd name="connsiteX17" fmla="*/ 1651839 w 9119164"/>
                <a:gd name="connsiteY17" fmla="*/ 3024886 h 3066916"/>
                <a:gd name="connsiteX18" fmla="*/ 0 w 9119164"/>
                <a:gd name="connsiteY18" fmla="*/ 998146 h 3066916"/>
                <a:gd name="connsiteX19" fmla="*/ 249689 w 9119164"/>
                <a:gd name="connsiteY19" fmla="*/ 12048 h 3066916"/>
                <a:gd name="connsiteX20" fmla="*/ 257008 w 9119164"/>
                <a:gd name="connsiteY20" fmla="*/ 0 h 306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9164" h="3066916">
                  <a:moveTo>
                    <a:pt x="257008" y="0"/>
                  </a:moveTo>
                  <a:lnTo>
                    <a:pt x="8860522" y="0"/>
                  </a:lnTo>
                  <a:lnTo>
                    <a:pt x="8898521" y="67506"/>
                  </a:lnTo>
                  <a:cubicBezTo>
                    <a:pt x="9039666" y="347251"/>
                    <a:pt x="9119164" y="663415"/>
                    <a:pt x="9119164" y="998146"/>
                  </a:cubicBezTo>
                  <a:cubicBezTo>
                    <a:pt x="9119164" y="2140696"/>
                    <a:pt x="8192946" y="3066916"/>
                    <a:pt x="7050397" y="3066916"/>
                  </a:cubicBezTo>
                  <a:lnTo>
                    <a:pt x="6950172" y="3061855"/>
                  </a:lnTo>
                  <a:lnTo>
                    <a:pt x="6887763" y="3066914"/>
                  </a:lnTo>
                  <a:cubicBezTo>
                    <a:pt x="6887763" y="3066914"/>
                    <a:pt x="6887763" y="3066914"/>
                    <a:pt x="2456610" y="3066914"/>
                  </a:cubicBezTo>
                  <a:lnTo>
                    <a:pt x="2068810" y="3066914"/>
                  </a:lnTo>
                  <a:lnTo>
                    <a:pt x="2068767" y="3066916"/>
                  </a:lnTo>
                  <a:lnTo>
                    <a:pt x="2068724" y="3066914"/>
                  </a:lnTo>
                  <a:lnTo>
                    <a:pt x="2013807" y="3066914"/>
                  </a:lnTo>
                  <a:lnTo>
                    <a:pt x="1948188" y="3060829"/>
                  </a:lnTo>
                  <a:lnTo>
                    <a:pt x="1857248" y="3056236"/>
                  </a:lnTo>
                  <a:lnTo>
                    <a:pt x="1793050" y="3046438"/>
                  </a:lnTo>
                  <a:lnTo>
                    <a:pt x="1718711" y="3039542"/>
                  </a:lnTo>
                  <a:lnTo>
                    <a:pt x="1685004" y="3029948"/>
                  </a:lnTo>
                  <a:lnTo>
                    <a:pt x="1651839" y="3024886"/>
                  </a:lnTo>
                  <a:cubicBezTo>
                    <a:pt x="709137" y="2831981"/>
                    <a:pt x="0" y="1997877"/>
                    <a:pt x="0" y="998146"/>
                  </a:cubicBezTo>
                  <a:cubicBezTo>
                    <a:pt x="0" y="641100"/>
                    <a:pt x="90451" y="305179"/>
                    <a:pt x="249689" y="12048"/>
                  </a:cubicBezTo>
                  <a:lnTo>
                    <a:pt x="257008" y="0"/>
                  </a:lnTo>
                  <a:close/>
                </a:path>
              </a:pathLst>
            </a:custGeom>
            <a:solidFill>
              <a:schemeClr val="accent1"/>
            </a:solidFill>
            <a:ln>
              <a:noFill/>
            </a:ln>
            <a:effectLst/>
            <a:sp3d extrusionH="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324147" y="1236980"/>
            <a:ext cx="8628457" cy="3032271"/>
            <a:chOff x="324147" y="1236980"/>
            <a:chExt cx="8628457" cy="3032271"/>
          </a:xfrm>
        </p:grpSpPr>
        <p:sp>
          <p:nvSpPr>
            <p:cNvPr id="147" name="Freeform: Shape 252"/>
            <p:cNvSpPr/>
            <p:nvPr/>
          </p:nvSpPr>
          <p:spPr>
            <a:xfrm rot="5400000" flipH="1">
              <a:off x="7528412" y="3030500"/>
              <a:ext cx="805161" cy="850917"/>
            </a:xfrm>
            <a:custGeom>
              <a:avLst/>
              <a:gdLst>
                <a:gd name="connsiteX0" fmla="*/ 0 w 805161"/>
                <a:gd name="connsiteY0" fmla="*/ 844387 h 844387"/>
                <a:gd name="connsiteX1" fmla="*/ 202648 w 805161"/>
                <a:gd name="connsiteY1" fmla="*/ 844387 h 844387"/>
                <a:gd name="connsiteX2" fmla="*/ 202648 w 805161"/>
                <a:gd name="connsiteY2" fmla="*/ 433454 h 844387"/>
                <a:gd name="connsiteX3" fmla="*/ 433453 w 805161"/>
                <a:gd name="connsiteY3" fmla="*/ 202649 h 844387"/>
                <a:gd name="connsiteX4" fmla="*/ 805161 w 805161"/>
                <a:gd name="connsiteY4" fmla="*/ 202649 h 844387"/>
                <a:gd name="connsiteX5" fmla="*/ 805161 w 805161"/>
                <a:gd name="connsiteY5" fmla="*/ 0 h 844387"/>
                <a:gd name="connsiteX6" fmla="*/ 433453 w 805161"/>
                <a:gd name="connsiteY6" fmla="*/ 1 h 844387"/>
                <a:gd name="connsiteX7" fmla="*/ 0 w 805161"/>
                <a:gd name="connsiteY7" fmla="*/ 433454 h 8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161" h="844387">
                  <a:moveTo>
                    <a:pt x="0" y="844387"/>
                  </a:moveTo>
                  <a:lnTo>
                    <a:pt x="202648" y="844387"/>
                  </a:lnTo>
                  <a:lnTo>
                    <a:pt x="202648" y="433454"/>
                  </a:lnTo>
                  <a:cubicBezTo>
                    <a:pt x="202648" y="305984"/>
                    <a:pt x="305983" y="202649"/>
                    <a:pt x="433453" y="202649"/>
                  </a:cubicBezTo>
                  <a:lnTo>
                    <a:pt x="805161" y="202649"/>
                  </a:lnTo>
                  <a:lnTo>
                    <a:pt x="805161" y="0"/>
                  </a:lnTo>
                  <a:lnTo>
                    <a:pt x="433453" y="1"/>
                  </a:lnTo>
                  <a:cubicBezTo>
                    <a:pt x="194064" y="1"/>
                    <a:pt x="0" y="194065"/>
                    <a:pt x="0" y="433454"/>
                  </a:cubicBezTo>
                  <a:close/>
                </a:path>
              </a:pathLst>
            </a:custGeom>
            <a:gradFill flip="none" rotWithShape="1">
              <a:gsLst>
                <a:gs pos="77000">
                  <a:srgbClr val="1C49AC"/>
                </a:gs>
                <a:gs pos="100000">
                  <a:schemeClr val="accent1"/>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Freeform: Shape 252"/>
            <p:cNvSpPr/>
            <p:nvPr/>
          </p:nvSpPr>
          <p:spPr>
            <a:xfrm rot="16200000">
              <a:off x="919631" y="3030499"/>
              <a:ext cx="805161" cy="850917"/>
            </a:xfrm>
            <a:custGeom>
              <a:avLst/>
              <a:gdLst>
                <a:gd name="connsiteX0" fmla="*/ 0 w 805161"/>
                <a:gd name="connsiteY0" fmla="*/ 844387 h 844387"/>
                <a:gd name="connsiteX1" fmla="*/ 202648 w 805161"/>
                <a:gd name="connsiteY1" fmla="*/ 844387 h 844387"/>
                <a:gd name="connsiteX2" fmla="*/ 202648 w 805161"/>
                <a:gd name="connsiteY2" fmla="*/ 433454 h 844387"/>
                <a:gd name="connsiteX3" fmla="*/ 433453 w 805161"/>
                <a:gd name="connsiteY3" fmla="*/ 202649 h 844387"/>
                <a:gd name="connsiteX4" fmla="*/ 805161 w 805161"/>
                <a:gd name="connsiteY4" fmla="*/ 202649 h 844387"/>
                <a:gd name="connsiteX5" fmla="*/ 805161 w 805161"/>
                <a:gd name="connsiteY5" fmla="*/ 0 h 844387"/>
                <a:gd name="connsiteX6" fmla="*/ 433453 w 805161"/>
                <a:gd name="connsiteY6" fmla="*/ 1 h 844387"/>
                <a:gd name="connsiteX7" fmla="*/ 0 w 805161"/>
                <a:gd name="connsiteY7" fmla="*/ 433454 h 84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5161" h="844387">
                  <a:moveTo>
                    <a:pt x="0" y="844387"/>
                  </a:moveTo>
                  <a:lnTo>
                    <a:pt x="202648" y="844387"/>
                  </a:lnTo>
                  <a:lnTo>
                    <a:pt x="202648" y="433454"/>
                  </a:lnTo>
                  <a:cubicBezTo>
                    <a:pt x="202648" y="305984"/>
                    <a:pt x="305983" y="202649"/>
                    <a:pt x="433453" y="202649"/>
                  </a:cubicBezTo>
                  <a:lnTo>
                    <a:pt x="805161" y="202649"/>
                  </a:lnTo>
                  <a:lnTo>
                    <a:pt x="805161" y="0"/>
                  </a:lnTo>
                  <a:lnTo>
                    <a:pt x="433453" y="1"/>
                  </a:lnTo>
                  <a:cubicBezTo>
                    <a:pt x="194064" y="1"/>
                    <a:pt x="0" y="194065"/>
                    <a:pt x="0" y="433454"/>
                  </a:cubicBezTo>
                  <a:close/>
                </a:path>
              </a:pathLst>
            </a:custGeom>
            <a:gradFill flip="none" rotWithShape="1">
              <a:gsLst>
                <a:gs pos="77000">
                  <a:srgbClr val="1C49AC"/>
                </a:gs>
                <a:gs pos="100000">
                  <a:schemeClr val="accent1"/>
                </a:gs>
              </a:gsLst>
              <a:path path="rect">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3306641" y="3047159"/>
              <a:ext cx="2534668" cy="276999"/>
            </a:xfrm>
            <a:prstGeom prst="rect">
              <a:avLst/>
            </a:prstGeom>
          </p:spPr>
          <p:txBody>
            <a:bodyPr wrap="none">
              <a:spAutoFit/>
            </a:bodyPr>
            <a:lstStyle/>
            <a:p>
              <a:pPr algn="ctr"/>
              <a:r>
                <a:rPr lang="en-US" sz="1200" b="1" dirty="0">
                  <a:solidFill>
                    <a:schemeClr val="bg1"/>
                  </a:solidFill>
                </a:rPr>
                <a:t>Cisco DCNM Network Controller</a:t>
              </a:r>
            </a:p>
          </p:txBody>
        </p:sp>
        <p:grpSp>
          <p:nvGrpSpPr>
            <p:cNvPr id="3" name="Group 2"/>
            <p:cNvGrpSpPr/>
            <p:nvPr/>
          </p:nvGrpSpPr>
          <p:grpSpPr>
            <a:xfrm>
              <a:off x="3773469" y="3480576"/>
              <a:ext cx="1599518" cy="788675"/>
              <a:chOff x="3614037" y="3920609"/>
              <a:chExt cx="1974917" cy="985786"/>
            </a:xfrm>
          </p:grpSpPr>
          <p:cxnSp>
            <p:nvCxnSpPr>
              <p:cNvPr id="130" name="Straight Connector 1065"/>
              <p:cNvCxnSpPr>
                <a:cxnSpLocks noChangeShapeType="1"/>
              </p:cNvCxnSpPr>
              <p:nvPr/>
            </p:nvCxnSpPr>
            <p:spPr bwMode="auto">
              <a:xfrm flipH="1">
                <a:off x="3913802" y="4389021"/>
                <a:ext cx="408332" cy="297579"/>
              </a:xfrm>
              <a:prstGeom prst="line">
                <a:avLst/>
              </a:prstGeom>
              <a:noFill/>
              <a:ln w="25400">
                <a:solidFill>
                  <a:srgbClr val="0183B7"/>
                </a:solidFill>
                <a:round/>
                <a:headEnd/>
                <a:tailEnd/>
              </a:ln>
              <a:extLst>
                <a:ext uri="{909E8E84-426E-40dd-AFC4-6F175D3DCCD1}">
                  <a14:hiddenFill xmlns:a14="http://schemas.microsoft.com/office/drawing/2010/main" xmlns="">
                    <a:noFill/>
                  </a14:hiddenFill>
                </a:ext>
              </a:extLst>
            </p:spPr>
          </p:cxnSp>
          <p:cxnSp>
            <p:nvCxnSpPr>
              <p:cNvPr id="131" name="Straight Connector 1065"/>
              <p:cNvCxnSpPr>
                <a:cxnSpLocks noChangeShapeType="1"/>
              </p:cNvCxnSpPr>
              <p:nvPr/>
            </p:nvCxnSpPr>
            <p:spPr bwMode="auto">
              <a:xfrm>
                <a:off x="4322134" y="4389021"/>
                <a:ext cx="967055" cy="297579"/>
              </a:xfrm>
              <a:prstGeom prst="line">
                <a:avLst/>
              </a:prstGeom>
              <a:noFill/>
              <a:ln w="25400">
                <a:solidFill>
                  <a:srgbClr val="0183B7"/>
                </a:solidFill>
                <a:round/>
                <a:headEnd/>
                <a:tailEnd/>
              </a:ln>
              <a:extLst>
                <a:ext uri="{909E8E84-426E-40dd-AFC4-6F175D3DCCD1}">
                  <a14:hiddenFill xmlns:a14="http://schemas.microsoft.com/office/drawing/2010/main" xmlns="">
                    <a:noFill/>
                  </a14:hiddenFill>
                </a:ext>
              </a:extLst>
            </p:spPr>
          </p:cxnSp>
          <p:sp>
            <p:nvSpPr>
              <p:cNvPr id="135" name="Oval 134"/>
              <p:cNvSpPr/>
              <p:nvPr/>
            </p:nvSpPr>
            <p:spPr bwMode="auto">
              <a:xfrm>
                <a:off x="4334399" y="4715199"/>
                <a:ext cx="132878" cy="126110"/>
              </a:xfrm>
              <a:prstGeom prst="ellipse">
                <a:avLst/>
              </a:prstGeom>
              <a:solidFill>
                <a:schemeClr val="bg1"/>
              </a:solidFill>
              <a:ln w="12700" cap="flat">
                <a:noFill/>
                <a:miter lim="800000"/>
                <a:headEnd type="none" w="med" len="med"/>
                <a:tailEnd type="none" w="med" len="med"/>
              </a:ln>
            </p:spPr>
            <p:txBody>
              <a:bodyPr lIns="91440" tIns="45720" rIns="91440" bIns="45720" rtlCol="0" anchor="ctr"/>
              <a:lstStyle/>
              <a:p>
                <a:pPr algn="ctr" defTabSz="514325"/>
                <a:endParaRPr lang="en-US" sz="1400" dirty="0">
                  <a:solidFill>
                    <a:srgbClr val="FFFFFF"/>
                  </a:solidFill>
                  <a:ea typeface="Arial" pitchFamily="-107" charset="0"/>
                  <a:cs typeface="Arial" pitchFamily="-107" charset="0"/>
                  <a:sym typeface="Arial" pitchFamily="-107" charset="0"/>
                </a:endParaRPr>
              </a:p>
            </p:txBody>
          </p:sp>
          <p:sp>
            <p:nvSpPr>
              <p:cNvPr id="136" name="Oval 135"/>
              <p:cNvSpPr/>
              <p:nvPr/>
            </p:nvSpPr>
            <p:spPr bwMode="auto">
              <a:xfrm>
                <a:off x="4534819" y="4715199"/>
                <a:ext cx="132878" cy="126110"/>
              </a:xfrm>
              <a:prstGeom prst="ellipse">
                <a:avLst/>
              </a:prstGeom>
              <a:solidFill>
                <a:schemeClr val="bg1"/>
              </a:solidFill>
              <a:ln w="12700" cap="flat">
                <a:noFill/>
                <a:miter lim="800000"/>
                <a:headEnd type="none" w="med" len="med"/>
                <a:tailEnd type="none" w="med" len="med"/>
              </a:ln>
            </p:spPr>
            <p:txBody>
              <a:bodyPr lIns="91440" tIns="45720" rIns="91440" bIns="45720" rtlCol="0" anchor="ctr"/>
              <a:lstStyle/>
              <a:p>
                <a:pPr algn="ctr" defTabSz="514325"/>
                <a:endParaRPr lang="en-US" sz="1400" dirty="0">
                  <a:solidFill>
                    <a:srgbClr val="FFFFFF"/>
                  </a:solidFill>
                  <a:ea typeface="Arial" pitchFamily="-107" charset="0"/>
                  <a:cs typeface="Arial" pitchFamily="-107" charset="0"/>
                  <a:sym typeface="Arial" pitchFamily="-107" charset="0"/>
                </a:endParaRPr>
              </a:p>
            </p:txBody>
          </p:sp>
          <p:sp>
            <p:nvSpPr>
              <p:cNvPr id="137" name="Oval 136"/>
              <p:cNvSpPr/>
              <p:nvPr/>
            </p:nvSpPr>
            <p:spPr bwMode="auto">
              <a:xfrm>
                <a:off x="4735240" y="4715199"/>
                <a:ext cx="132878" cy="126110"/>
              </a:xfrm>
              <a:prstGeom prst="ellipse">
                <a:avLst/>
              </a:prstGeom>
              <a:solidFill>
                <a:schemeClr val="bg1"/>
              </a:solidFill>
              <a:ln w="12700" cap="flat">
                <a:noFill/>
                <a:miter lim="800000"/>
                <a:headEnd type="none" w="med" len="med"/>
                <a:tailEnd type="none" w="med" len="med"/>
              </a:ln>
            </p:spPr>
            <p:txBody>
              <a:bodyPr lIns="91440" tIns="45720" rIns="91440" bIns="45720" rtlCol="0" anchor="ctr"/>
              <a:lstStyle/>
              <a:p>
                <a:pPr algn="ctr" defTabSz="514325"/>
                <a:endParaRPr lang="en-US" sz="1400" dirty="0">
                  <a:solidFill>
                    <a:srgbClr val="FFFFFF"/>
                  </a:solidFill>
                  <a:ea typeface="Arial" pitchFamily="-107" charset="0"/>
                  <a:cs typeface="Arial" pitchFamily="-107" charset="0"/>
                  <a:sym typeface="Arial" pitchFamily="-107" charset="0"/>
                </a:endParaRPr>
              </a:p>
            </p:txBody>
          </p:sp>
          <p:cxnSp>
            <p:nvCxnSpPr>
              <p:cNvPr id="144" name="Straight Connector 1065"/>
              <p:cNvCxnSpPr>
                <a:cxnSpLocks noChangeShapeType="1"/>
              </p:cNvCxnSpPr>
              <p:nvPr/>
            </p:nvCxnSpPr>
            <p:spPr bwMode="auto">
              <a:xfrm flipH="1">
                <a:off x="3913802" y="4386981"/>
                <a:ext cx="1023590" cy="299619"/>
              </a:xfrm>
              <a:prstGeom prst="line">
                <a:avLst/>
              </a:prstGeom>
              <a:noFill/>
              <a:ln w="25400">
                <a:solidFill>
                  <a:srgbClr val="0183B7"/>
                </a:solidFill>
                <a:round/>
                <a:headEnd/>
                <a:tailEnd/>
              </a:ln>
              <a:extLst>
                <a:ext uri="{909E8E84-426E-40dd-AFC4-6F175D3DCCD1}">
                  <a14:hiddenFill xmlns:a14="http://schemas.microsoft.com/office/drawing/2010/main" xmlns="">
                    <a:noFill/>
                  </a14:hiddenFill>
                </a:ext>
              </a:extLst>
            </p:spPr>
          </p:cxnSp>
          <p:cxnSp>
            <p:nvCxnSpPr>
              <p:cNvPr id="145" name="Straight Connector 1065"/>
              <p:cNvCxnSpPr>
                <a:cxnSpLocks noChangeShapeType="1"/>
              </p:cNvCxnSpPr>
              <p:nvPr/>
            </p:nvCxnSpPr>
            <p:spPr bwMode="auto">
              <a:xfrm>
                <a:off x="4937391" y="4386981"/>
                <a:ext cx="351798" cy="299619"/>
              </a:xfrm>
              <a:prstGeom prst="line">
                <a:avLst/>
              </a:prstGeom>
              <a:noFill/>
              <a:ln w="25400">
                <a:solidFill>
                  <a:srgbClr val="0183B7"/>
                </a:solidFill>
                <a:round/>
                <a:headEnd/>
                <a:tailEnd/>
              </a:ln>
              <a:extLst>
                <a:ext uri="{909E8E84-426E-40dd-AFC4-6F175D3DCCD1}">
                  <a14:hiddenFill xmlns:a14="http://schemas.microsoft.com/office/drawing/2010/main" xmlns="">
                    <a:noFill/>
                  </a14:hiddenFill>
                </a:ext>
              </a:extLst>
            </p:spPr>
          </p:cxnSp>
          <p:pic>
            <p:nvPicPr>
              <p:cNvPr id="133" name="Picture 1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4037" y="4670726"/>
                <a:ext cx="599528" cy="235669"/>
              </a:xfrm>
              <a:prstGeom prst="rect">
                <a:avLst/>
              </a:prstGeom>
            </p:spPr>
          </p:pic>
          <p:pic>
            <p:nvPicPr>
              <p:cNvPr id="134" name="Picture 1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9426" y="4670726"/>
                <a:ext cx="599528" cy="235669"/>
              </a:xfrm>
              <a:prstGeom prst="rect">
                <a:avLst/>
              </a:prstGeom>
            </p:spPr>
          </p:pic>
          <p:pic>
            <p:nvPicPr>
              <p:cNvPr id="132" name="Picture 1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4454" y="3920609"/>
                <a:ext cx="375363" cy="473173"/>
              </a:xfrm>
              <a:prstGeom prst="rect">
                <a:avLst/>
              </a:prstGeom>
            </p:spPr>
          </p:pic>
          <p:pic>
            <p:nvPicPr>
              <p:cNvPr id="143" name="Picture 14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9710" y="3920609"/>
                <a:ext cx="375363" cy="473173"/>
              </a:xfrm>
              <a:prstGeom prst="rect">
                <a:avLst/>
              </a:prstGeom>
            </p:spPr>
          </p:pic>
        </p:grpSp>
        <p:sp>
          <p:nvSpPr>
            <p:cNvPr id="254" name="Rectangle 253"/>
            <p:cNvSpPr/>
            <p:nvPr/>
          </p:nvSpPr>
          <p:spPr>
            <a:xfrm>
              <a:off x="2247876" y="3476763"/>
              <a:ext cx="1455444" cy="600164"/>
            </a:xfrm>
            <a:prstGeom prst="rect">
              <a:avLst/>
            </a:prstGeom>
          </p:spPr>
          <p:txBody>
            <a:bodyPr wrap="square">
              <a:spAutoFit/>
            </a:bodyPr>
            <a:lstStyle/>
            <a:p>
              <a:r>
                <a:rPr lang="en-US" sz="1100" b="1" dirty="0">
                  <a:solidFill>
                    <a:schemeClr val="bg1"/>
                  </a:solidFill>
                </a:rPr>
                <a:t>Robust IP </a:t>
              </a:r>
              <a:r>
                <a:rPr lang="en-US" sz="1100" b="1" dirty="0" smtClean="0">
                  <a:solidFill>
                    <a:schemeClr val="bg1"/>
                  </a:solidFill>
                </a:rPr>
                <a:t>Network </a:t>
              </a:r>
              <a:r>
                <a:rPr lang="en-US" sz="1100" b="1" dirty="0">
                  <a:solidFill>
                    <a:schemeClr val="bg1"/>
                  </a:solidFill>
                </a:rPr>
                <a:t>B</a:t>
              </a:r>
              <a:r>
                <a:rPr lang="en-US" sz="1100" b="1" dirty="0" smtClean="0">
                  <a:solidFill>
                    <a:schemeClr val="bg1"/>
                  </a:solidFill>
                </a:rPr>
                <a:t>uilt </a:t>
              </a:r>
              <a:r>
                <a:rPr lang="en-US" sz="1100" b="1" dirty="0">
                  <a:solidFill>
                    <a:schemeClr val="bg1"/>
                  </a:solidFill>
                </a:rPr>
                <a:t>on </a:t>
              </a:r>
              <a:r>
                <a:rPr lang="en-US" sz="1100" b="1" dirty="0" smtClean="0">
                  <a:solidFill>
                    <a:schemeClr val="bg1"/>
                  </a:solidFill>
                </a:rPr>
                <a:t/>
              </a:r>
              <a:br>
                <a:rPr lang="en-US" sz="1100" b="1" dirty="0" smtClean="0">
                  <a:solidFill>
                    <a:schemeClr val="bg1"/>
                  </a:solidFill>
                </a:rPr>
              </a:br>
              <a:r>
                <a:rPr lang="en-US" sz="1100" b="1" dirty="0" smtClean="0">
                  <a:solidFill>
                    <a:schemeClr val="bg1"/>
                  </a:solidFill>
                </a:rPr>
                <a:t>Cisco Nexus</a:t>
              </a:r>
              <a:endParaRPr lang="en-US" sz="1100" b="1" dirty="0">
                <a:solidFill>
                  <a:schemeClr val="bg1"/>
                </a:solidFill>
              </a:endParaRPr>
            </a:p>
          </p:txBody>
        </p:sp>
        <p:sp>
          <p:nvSpPr>
            <p:cNvPr id="146" name="Rectangle 145"/>
            <p:cNvSpPr/>
            <p:nvPr/>
          </p:nvSpPr>
          <p:spPr>
            <a:xfrm>
              <a:off x="3919583" y="2442101"/>
              <a:ext cx="1075937" cy="507831"/>
            </a:xfrm>
            <a:prstGeom prst="rect">
              <a:avLst/>
            </a:prstGeom>
          </p:spPr>
          <p:txBody>
            <a:bodyPr wrap="none" anchor="ctr">
              <a:spAutoFit/>
            </a:bodyPr>
            <a:lstStyle/>
            <a:p>
              <a:pPr algn="ctr"/>
              <a:r>
                <a:rPr lang="en-US" sz="900" dirty="0">
                  <a:solidFill>
                    <a:schemeClr val="bg1"/>
                  </a:solidFill>
                </a:rPr>
                <a:t>Open </a:t>
              </a:r>
              <a:br>
                <a:rPr lang="en-US" sz="900" dirty="0">
                  <a:solidFill>
                    <a:schemeClr val="bg1"/>
                  </a:solidFill>
                </a:rPr>
              </a:br>
              <a:r>
                <a:rPr lang="en-US" sz="900" dirty="0">
                  <a:solidFill>
                    <a:schemeClr val="bg1"/>
                  </a:solidFill>
                </a:rPr>
                <a:t>standards-based </a:t>
              </a:r>
              <a:br>
                <a:rPr lang="en-US" sz="900" dirty="0">
                  <a:solidFill>
                    <a:schemeClr val="bg1"/>
                  </a:solidFill>
                </a:rPr>
              </a:br>
              <a:r>
                <a:rPr lang="en-US" sz="900" dirty="0">
                  <a:solidFill>
                    <a:schemeClr val="bg1"/>
                  </a:solidFill>
                </a:rPr>
                <a:t>API</a:t>
              </a:r>
            </a:p>
          </p:txBody>
        </p:sp>
        <p:pic>
          <p:nvPicPr>
            <p:cNvPr id="149" name="Picture 2" descr="http://www.l-s-b.de/typo3temp/pics/4eccd21ac8.jp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936076" y="1236980"/>
              <a:ext cx="1271847" cy="714895"/>
            </a:xfrm>
            <a:prstGeom prst="rect">
              <a:avLst/>
            </a:prstGeom>
            <a:extLst>
              <a:ext uri="{909E8E84-426E-40dd-AFC4-6F175D3DCCD1}">
                <a14:hiddenFill xmlns:a14="http://schemas.microsoft.com/office/drawing/2010/main" xmlns="">
                  <a:solidFill>
                    <a:srgbClr val="FFFFFF"/>
                  </a:solidFill>
                </a14:hiddenFill>
              </a:ext>
            </a:extLst>
          </p:spPr>
        </p:pic>
        <p:sp>
          <p:nvSpPr>
            <p:cNvPr id="150" name="TextBox 149"/>
            <p:cNvSpPr txBox="1"/>
            <p:nvPr/>
          </p:nvSpPr>
          <p:spPr>
            <a:xfrm>
              <a:off x="5207923" y="1270290"/>
              <a:ext cx="1179466" cy="646327"/>
            </a:xfrm>
            <a:prstGeom prst="rect">
              <a:avLst/>
            </a:prstGeom>
            <a:noFill/>
          </p:spPr>
          <p:txBody>
            <a:bodyPr wrap="square" lIns="91436" tIns="45718" rIns="91436" bIns="45718" rtlCol="0" anchor="ctr">
              <a:spAutoFit/>
            </a:bodyPr>
            <a:lstStyle>
              <a:defPPr>
                <a:defRPr lang="en-US"/>
              </a:defPPr>
              <a:lvl1pPr algn="ctr" defTabSz="685800" fontAlgn="auto">
                <a:spcBef>
                  <a:spcPts val="0"/>
                </a:spcBef>
                <a:spcAft>
                  <a:spcPts val="0"/>
                </a:spcAft>
                <a:defRPr sz="1200" b="1">
                  <a:solidFill>
                    <a:srgbClr val="002060"/>
                  </a:solidFill>
                  <a:latin typeface="Arial"/>
                </a:defRPr>
              </a:lvl1pPr>
            </a:lstStyle>
            <a:p>
              <a:pPr algn="l"/>
              <a:r>
                <a:rPr lang="en-US" dirty="0">
                  <a:solidFill>
                    <a:schemeClr val="tx1"/>
                  </a:solidFill>
                  <a:ea typeface="ＭＳ Ｐゴシック" charset="0"/>
                  <a:cs typeface="ＭＳ Ｐゴシック" charset="0"/>
                </a:rPr>
                <a:t>Industry Broadcast Controller</a:t>
              </a:r>
            </a:p>
          </p:txBody>
        </p:sp>
        <p:sp>
          <p:nvSpPr>
            <p:cNvPr id="151" name="Rectangle 150"/>
            <p:cNvSpPr/>
            <p:nvPr/>
          </p:nvSpPr>
          <p:spPr>
            <a:xfrm>
              <a:off x="2654711" y="2577390"/>
              <a:ext cx="1110621" cy="369332"/>
            </a:xfrm>
            <a:prstGeom prst="rect">
              <a:avLst/>
            </a:prstGeom>
          </p:spPr>
          <p:txBody>
            <a:bodyPr wrap="square" anchor="ctr">
              <a:spAutoFit/>
            </a:bodyPr>
            <a:lstStyle/>
            <a:p>
              <a:pPr algn="ctr"/>
              <a:r>
                <a:rPr lang="en-US" sz="900" dirty="0">
                  <a:solidFill>
                    <a:schemeClr val="bg1"/>
                  </a:solidFill>
                </a:rPr>
                <a:t>Network Abstraction</a:t>
              </a:r>
            </a:p>
          </p:txBody>
        </p:sp>
        <p:sp>
          <p:nvSpPr>
            <p:cNvPr id="152" name="Rectangle 151"/>
            <p:cNvSpPr/>
            <p:nvPr/>
          </p:nvSpPr>
          <p:spPr>
            <a:xfrm>
              <a:off x="5078727" y="2529130"/>
              <a:ext cx="1031918" cy="369332"/>
            </a:xfrm>
            <a:prstGeom prst="rect">
              <a:avLst/>
            </a:prstGeom>
          </p:spPr>
          <p:txBody>
            <a:bodyPr wrap="square" anchor="ctr">
              <a:spAutoFit/>
            </a:bodyPr>
            <a:lstStyle/>
            <a:p>
              <a:pPr algn="ctr"/>
              <a:r>
                <a:rPr lang="en-US" sz="900" dirty="0">
                  <a:solidFill>
                    <a:schemeClr val="bg1"/>
                  </a:solidFill>
                </a:rPr>
                <a:t>Network Orchestration</a:t>
              </a:r>
            </a:p>
          </p:txBody>
        </p:sp>
        <p:sp>
          <p:nvSpPr>
            <p:cNvPr id="156" name="TextBox 155"/>
            <p:cNvSpPr txBox="1"/>
            <p:nvPr/>
          </p:nvSpPr>
          <p:spPr>
            <a:xfrm>
              <a:off x="324147" y="1813245"/>
              <a:ext cx="1374217" cy="307754"/>
            </a:xfrm>
            <a:prstGeom prst="rect">
              <a:avLst/>
            </a:prstGeom>
            <a:noFill/>
          </p:spPr>
          <p:txBody>
            <a:bodyPr wrap="square" lIns="121899" tIns="60949" rIns="121899" bIns="60949" rtlCol="0" anchor="ctr">
              <a:spAutoFit/>
            </a:bodyPr>
            <a:lstStyle/>
            <a:p>
              <a:pPr algn="ctr"/>
              <a:r>
                <a:rPr lang="en-US" sz="1200" b="1" dirty="0"/>
                <a:t>Sources</a:t>
              </a:r>
            </a:p>
          </p:txBody>
        </p:sp>
        <p:pic>
          <p:nvPicPr>
            <p:cNvPr id="170" name="Picture 6"/>
            <p:cNvPicPr>
              <a:picLocks/>
            </p:cNvPicPr>
            <p:nvPr/>
          </p:nvPicPr>
          <p:blipFill>
            <a:blip r:embed="rId6" cstate="screen">
              <a:extLst>
                <a:ext uri="{28A0092B-C50C-407E-A947-70E740481C1C}">
                  <a14:useLocalDpi xmlns:a14="http://schemas.microsoft.com/office/drawing/2010/main"/>
                </a:ext>
              </a:extLst>
            </a:blip>
            <a:stretch>
              <a:fillRect/>
            </a:stretch>
          </p:blipFill>
          <p:spPr bwMode="auto">
            <a:xfrm>
              <a:off x="1900612" y="3552167"/>
              <a:ext cx="305822" cy="161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0" name="Elbow Connector 179"/>
            <p:cNvCxnSpPr/>
            <p:nvPr/>
          </p:nvCxnSpPr>
          <p:spPr>
            <a:xfrm rot="5400000" flipH="1" flipV="1">
              <a:off x="4361197" y="2177924"/>
              <a:ext cx="421605" cy="1"/>
            </a:xfrm>
            <a:prstGeom prst="bentConnector3">
              <a:avLst>
                <a:gd name="adj1" fmla="val 50000"/>
              </a:avLst>
            </a:prstGeom>
            <a:ln w="38100">
              <a:solidFill>
                <a:srgbClr val="4D4D4D"/>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6" name="Picture 6"/>
            <p:cNvPicPr>
              <a:picLocks/>
            </p:cNvPicPr>
            <p:nvPr/>
          </p:nvPicPr>
          <p:blipFill>
            <a:blip r:embed="rId6" cstate="screen">
              <a:extLst>
                <a:ext uri="{28A0092B-C50C-407E-A947-70E740481C1C}">
                  <a14:useLocalDpi xmlns:a14="http://schemas.microsoft.com/office/drawing/2010/main"/>
                </a:ext>
              </a:extLst>
            </a:blip>
            <a:stretch>
              <a:fillRect/>
            </a:stretch>
          </p:blipFill>
          <p:spPr bwMode="auto">
            <a:xfrm>
              <a:off x="2950622" y="3098777"/>
              <a:ext cx="305822" cy="161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p:cNvSpPr/>
            <p:nvPr/>
          </p:nvSpPr>
          <p:spPr>
            <a:xfrm>
              <a:off x="495300" y="2103627"/>
              <a:ext cx="1005090" cy="100509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8" name="Picture 7"/>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601791" y="2184045"/>
              <a:ext cx="670937" cy="528675"/>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3893" y="2680887"/>
              <a:ext cx="350520" cy="350520"/>
            </a:xfrm>
            <a:prstGeom prst="rect">
              <a:avLst/>
            </a:prstGeom>
          </p:spPr>
        </p:pic>
        <p:sp>
          <p:nvSpPr>
            <p:cNvPr id="52" name="TextBox 51"/>
            <p:cNvSpPr txBox="1"/>
            <p:nvPr/>
          </p:nvSpPr>
          <p:spPr>
            <a:xfrm>
              <a:off x="7578387" y="1813245"/>
              <a:ext cx="1374217" cy="307754"/>
            </a:xfrm>
            <a:prstGeom prst="rect">
              <a:avLst/>
            </a:prstGeom>
            <a:noFill/>
          </p:spPr>
          <p:txBody>
            <a:bodyPr wrap="square" lIns="121899" tIns="60949" rIns="121899" bIns="60949" rtlCol="0" anchor="ctr">
              <a:spAutoFit/>
            </a:bodyPr>
            <a:lstStyle/>
            <a:p>
              <a:pPr algn="ctr"/>
              <a:r>
                <a:rPr lang="en-US" sz="1200" b="1" dirty="0" smtClean="0"/>
                <a:t>Destinations</a:t>
              </a:r>
              <a:endParaRPr lang="en-US" sz="1200" b="1" dirty="0"/>
            </a:p>
          </p:txBody>
        </p:sp>
        <p:sp>
          <p:nvSpPr>
            <p:cNvPr id="53" name="Oval 52"/>
            <p:cNvSpPr/>
            <p:nvPr/>
          </p:nvSpPr>
          <p:spPr>
            <a:xfrm>
              <a:off x="7749540" y="2103627"/>
              <a:ext cx="1005090" cy="1005090"/>
            </a:xfrm>
            <a:prstGeom prst="ellipse">
              <a:avLst/>
            </a:prstGeom>
            <a:solidFill>
              <a:schemeClr val="accent3">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68" name="Picture 167"/>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33826" y="2375807"/>
              <a:ext cx="841044" cy="202047"/>
            </a:xfrm>
            <a:prstGeom prst="rect">
              <a:avLst/>
            </a:prstGeom>
            <a:effectLst/>
          </p:spPr>
        </p:pic>
        <p:pic>
          <p:nvPicPr>
            <p:cNvPr id="4" name="Picture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06649" y="2623280"/>
              <a:ext cx="695398" cy="278992"/>
            </a:xfrm>
            <a:prstGeom prst="rect">
              <a:avLst/>
            </a:prstGeom>
          </p:spPr>
        </p:pic>
      </p:grpSp>
    </p:spTree>
    <p:extLst>
      <p:ext uri="{BB962C8B-B14F-4D97-AF65-F5344CB8AC3E}">
        <p14:creationId xmlns:p14="http://schemas.microsoft.com/office/powerpoint/2010/main" val="429055365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IP Fabric for Media</a:t>
            </a:r>
            <a:endParaRPr lang="en-US" dirty="0"/>
          </a:p>
        </p:txBody>
      </p:sp>
      <p:sp>
        <p:nvSpPr>
          <p:cNvPr id="19" name="Rectangle 18"/>
          <p:cNvSpPr/>
          <p:nvPr/>
        </p:nvSpPr>
        <p:spPr>
          <a:xfrm>
            <a:off x="509659" y="1809343"/>
            <a:ext cx="4023360" cy="222179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Rectangle 19"/>
          <p:cNvSpPr/>
          <p:nvPr/>
        </p:nvSpPr>
        <p:spPr>
          <a:xfrm>
            <a:off x="600574" y="2244173"/>
            <a:ext cx="3796328" cy="1392689"/>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Deployed in 4 months to rapidly bring studios on-air</a:t>
            </a:r>
          </a:p>
          <a:p>
            <a:pPr marL="114294" indent="-114294" defTabSz="457022">
              <a:spcBef>
                <a:spcPts val="300"/>
              </a:spcBef>
              <a:buSzPct val="90000"/>
              <a:buFont typeface="Arial"/>
              <a:buChar char="•"/>
              <a:defRPr/>
            </a:pPr>
            <a:r>
              <a:rPr lang="en-US" sz="1200" kern="0" dirty="0">
                <a:latin typeface="Arial"/>
              </a:rPr>
              <a:t>Future-ready infrastructure</a:t>
            </a:r>
          </a:p>
          <a:p>
            <a:pPr marL="114294" indent="-114294" defTabSz="457022">
              <a:spcBef>
                <a:spcPts val="300"/>
              </a:spcBef>
              <a:buSzPct val="90000"/>
              <a:buFont typeface="Arial"/>
              <a:buChar char="•"/>
              <a:defRPr/>
            </a:pPr>
            <a:r>
              <a:rPr lang="en-US" sz="1200" kern="0" dirty="0">
                <a:latin typeface="Arial"/>
              </a:rPr>
              <a:t>Cisco Nexus 9K</a:t>
            </a:r>
          </a:p>
          <a:p>
            <a:pPr marL="114294" indent="-114294" defTabSz="457022">
              <a:spcBef>
                <a:spcPts val="300"/>
              </a:spcBef>
              <a:buSzPct val="90000"/>
              <a:buFont typeface="Arial"/>
              <a:buChar char="•"/>
              <a:defRPr/>
            </a:pPr>
            <a:r>
              <a:rPr lang="en-US" sz="1200" kern="0" dirty="0">
                <a:latin typeface="Arial"/>
              </a:rPr>
              <a:t>Cisco Data Center Network Manager</a:t>
            </a:r>
          </a:p>
          <a:p>
            <a:pPr marL="114294" indent="-114294" defTabSz="457022">
              <a:spcBef>
                <a:spcPts val="300"/>
              </a:spcBef>
              <a:buSzPct val="90000"/>
              <a:buFont typeface="Arial"/>
              <a:buChar char="•"/>
              <a:defRPr/>
            </a:pPr>
            <a:r>
              <a:rPr lang="en-US" sz="1200" kern="0" dirty="0">
                <a:latin typeface="Arial"/>
              </a:rPr>
              <a:t>Advanced Services</a:t>
            </a:r>
          </a:p>
          <a:p>
            <a:pPr marL="114294" indent="-114294" defTabSz="457022">
              <a:spcBef>
                <a:spcPts val="300"/>
              </a:spcBef>
              <a:buSzPct val="90000"/>
              <a:buFont typeface="Arial"/>
              <a:buChar char="•"/>
              <a:defRPr/>
            </a:pPr>
            <a:r>
              <a:rPr lang="en-US" sz="1200" kern="0" dirty="0">
                <a:latin typeface="Arial"/>
              </a:rPr>
              <a:t>Partners: Grass Valley, </a:t>
            </a:r>
            <a:r>
              <a:rPr lang="en-US" sz="1200" kern="0" dirty="0" err="1">
                <a:latin typeface="Arial"/>
              </a:rPr>
              <a:t>Videlio</a:t>
            </a:r>
            <a:endParaRPr lang="en-US" sz="1200" kern="0" dirty="0">
              <a:latin typeface="Aria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990" y="1348797"/>
            <a:ext cx="1398024" cy="263636"/>
          </a:xfrm>
          <a:prstGeom prst="rect">
            <a:avLst/>
          </a:prstGeom>
        </p:spPr>
      </p:pic>
      <p:sp>
        <p:nvSpPr>
          <p:cNvPr id="22" name="Rectangle 21"/>
          <p:cNvSpPr/>
          <p:nvPr/>
        </p:nvSpPr>
        <p:spPr>
          <a:xfrm>
            <a:off x="1452155" y="1900671"/>
            <a:ext cx="2138369" cy="338554"/>
          </a:xfrm>
          <a:prstGeom prst="rect">
            <a:avLst/>
          </a:prstGeom>
        </p:spPr>
        <p:txBody>
          <a:bodyPr wrap="square" anchor="ctr">
            <a:spAutoFit/>
          </a:bodyPr>
          <a:lstStyle/>
          <a:p>
            <a:pPr algn="ctr" defTabSz="457033">
              <a:buSzPct val="90000"/>
              <a:defRPr/>
            </a:pPr>
            <a:r>
              <a:rPr lang="en-US" sz="1600" kern="0" dirty="0" smtClean="0">
                <a:solidFill>
                  <a:srgbClr val="14337C"/>
                </a:solidFill>
              </a:rPr>
              <a:t>Live IP Production</a:t>
            </a:r>
            <a:endParaRPr lang="en-US" sz="1600" kern="0" dirty="0">
              <a:solidFill>
                <a:srgbClr val="14337C"/>
              </a:solidFill>
            </a:endParaRPr>
          </a:p>
        </p:txBody>
      </p:sp>
      <p:pic>
        <p:nvPicPr>
          <p:cNvPr id="3" name="Picture 2"/>
          <p:cNvPicPr>
            <a:picLocks noChangeAspect="1"/>
          </p:cNvPicPr>
          <p:nvPr/>
        </p:nvPicPr>
        <p:blipFill>
          <a:blip r:embed="rId4"/>
          <a:stretch>
            <a:fillRect/>
          </a:stretch>
        </p:blipFill>
        <p:spPr>
          <a:xfrm>
            <a:off x="5313889" y="1348797"/>
            <a:ext cx="1961175" cy="1095163"/>
          </a:xfrm>
          <a:prstGeom prst="rect">
            <a:avLst/>
          </a:prstGeom>
        </p:spPr>
      </p:pic>
      <p:pic>
        <p:nvPicPr>
          <p:cNvPr id="4" name="Picture 3"/>
          <p:cNvPicPr>
            <a:picLocks noChangeAspect="1"/>
          </p:cNvPicPr>
          <p:nvPr/>
        </p:nvPicPr>
        <p:blipFill>
          <a:blip r:embed="rId5"/>
          <a:stretch>
            <a:fillRect/>
          </a:stretch>
        </p:blipFill>
        <p:spPr>
          <a:xfrm>
            <a:off x="5313889" y="2500620"/>
            <a:ext cx="1961175" cy="1530520"/>
          </a:xfrm>
          <a:prstGeom prst="rect">
            <a:avLst/>
          </a:prstGeom>
        </p:spPr>
      </p:pic>
      <p:sp>
        <p:nvSpPr>
          <p:cNvPr id="14" name="TextBox 13"/>
          <p:cNvSpPr txBox="1"/>
          <p:nvPr/>
        </p:nvSpPr>
        <p:spPr>
          <a:xfrm>
            <a:off x="7368825" y="2766364"/>
            <a:ext cx="1374217" cy="307754"/>
          </a:xfrm>
          <a:prstGeom prst="rect">
            <a:avLst/>
          </a:prstGeom>
          <a:noFill/>
        </p:spPr>
        <p:txBody>
          <a:bodyPr wrap="square" lIns="121899" tIns="60949" rIns="121899" bIns="60949" rtlCol="0" anchor="ctr">
            <a:spAutoFit/>
          </a:bodyPr>
          <a:lstStyle/>
          <a:p>
            <a:pPr algn="ctr"/>
            <a:r>
              <a:rPr lang="en-US" sz="1200" b="1" dirty="0" smtClean="0">
                <a:hlinkClick r:id="rId6"/>
              </a:rPr>
              <a:t>Case Study</a:t>
            </a:r>
            <a:endParaRPr lang="en-US" sz="1200" b="1" dirty="0"/>
          </a:p>
        </p:txBody>
      </p:sp>
      <p:sp>
        <p:nvSpPr>
          <p:cNvPr id="15" name="TextBox 14"/>
          <p:cNvSpPr txBox="1"/>
          <p:nvPr/>
        </p:nvSpPr>
        <p:spPr>
          <a:xfrm>
            <a:off x="7282553" y="1673547"/>
            <a:ext cx="1374217" cy="492420"/>
          </a:xfrm>
          <a:prstGeom prst="rect">
            <a:avLst/>
          </a:prstGeom>
          <a:noFill/>
        </p:spPr>
        <p:txBody>
          <a:bodyPr wrap="square" lIns="121899" tIns="60949" rIns="121899" bIns="60949" rtlCol="0" anchor="ctr">
            <a:spAutoFit/>
          </a:bodyPr>
          <a:lstStyle/>
          <a:p>
            <a:pPr algn="ctr"/>
            <a:r>
              <a:rPr lang="en-US" sz="1200" b="1" dirty="0" smtClean="0">
                <a:hlinkClick r:id="rId7"/>
              </a:rPr>
              <a:t>Customer Video</a:t>
            </a:r>
            <a:endParaRPr lang="en-US" sz="1200" b="1" dirty="0"/>
          </a:p>
        </p:txBody>
      </p:sp>
    </p:spTree>
    <p:extLst>
      <p:ext uri="{BB962C8B-B14F-4D97-AF65-F5344CB8AC3E}">
        <p14:creationId xmlns:p14="http://schemas.microsoft.com/office/powerpoint/2010/main" val="29037823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580172" y="1544289"/>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smtClean="0"/>
              <a:t>Cisco at NAB 2017</a:t>
            </a:r>
            <a:endParaRPr lang="en-US" dirty="0"/>
          </a:p>
        </p:txBody>
      </p:sp>
      <p:sp>
        <p:nvSpPr>
          <p:cNvPr id="1164" name="Rectangle 1163"/>
          <p:cNvSpPr/>
          <p:nvPr/>
        </p:nvSpPr>
        <p:spPr>
          <a:xfrm rot="10800000">
            <a:off x="580685" y="1061708"/>
            <a:ext cx="3132666" cy="41037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47" name="Text Placeholder 6"/>
          <p:cNvSpPr txBox="1">
            <a:spLocks/>
          </p:cNvSpPr>
          <p:nvPr/>
        </p:nvSpPr>
        <p:spPr>
          <a:xfrm>
            <a:off x="711658"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3241" name="Rectangle 3240"/>
          <p:cNvSpPr/>
          <p:nvPr/>
        </p:nvSpPr>
        <p:spPr>
          <a:xfrm>
            <a:off x="580172" y="2138687"/>
            <a:ext cx="3132665" cy="5198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764196" y="2232452"/>
            <a:ext cx="2658058" cy="338554"/>
          </a:xfrm>
          <a:prstGeom prst="rect">
            <a:avLst/>
          </a:prstGeom>
          <a:noFill/>
        </p:spPr>
        <p:txBody>
          <a:bodyPr wrap="square" rtlCol="0" anchor="ctr">
            <a:spAutoFit/>
          </a:bodyPr>
          <a:lstStyle/>
          <a:p>
            <a:r>
              <a:rPr lang="en-US" sz="1600" dirty="0" smtClean="0">
                <a:solidFill>
                  <a:schemeClr val="bg1"/>
                </a:solidFill>
              </a:rPr>
              <a:t>Next Gen Data Center</a:t>
            </a:r>
            <a:endParaRPr lang="en-US" sz="1600" dirty="0">
              <a:solidFill>
                <a:schemeClr val="bg1"/>
              </a:solidFill>
            </a:endParaRPr>
          </a:p>
        </p:txBody>
      </p:sp>
      <p:sp>
        <p:nvSpPr>
          <p:cNvPr id="3243" name="Rectangle 3242"/>
          <p:cNvSpPr/>
          <p:nvPr/>
        </p:nvSpPr>
        <p:spPr>
          <a:xfrm>
            <a:off x="580172" y="2733086"/>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5" name="Rectangle 3244"/>
          <p:cNvSpPr/>
          <p:nvPr/>
        </p:nvSpPr>
        <p:spPr>
          <a:xfrm>
            <a:off x="580172" y="3327484"/>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7" name="Rectangle 3246"/>
          <p:cNvSpPr/>
          <p:nvPr/>
        </p:nvSpPr>
        <p:spPr>
          <a:xfrm>
            <a:off x="580172" y="3921883"/>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4" name="TextBox 3"/>
          <p:cNvSpPr txBox="1"/>
          <p:nvPr/>
        </p:nvSpPr>
        <p:spPr>
          <a:xfrm>
            <a:off x="764196" y="1638054"/>
            <a:ext cx="2506930" cy="338554"/>
          </a:xfrm>
          <a:prstGeom prst="rect">
            <a:avLst/>
          </a:prstGeom>
          <a:noFill/>
        </p:spPr>
        <p:txBody>
          <a:bodyPr wrap="square" rtlCol="0" anchor="ctr">
            <a:spAutoFit/>
          </a:bodyPr>
          <a:lstStyle/>
          <a:p>
            <a:r>
              <a:rPr lang="en-US" sz="1600" dirty="0" smtClean="0">
                <a:solidFill>
                  <a:schemeClr val="bg1">
                    <a:lumMod val="85000"/>
                  </a:schemeClr>
                </a:solidFill>
              </a:rPr>
              <a:t>IP Fabric for Media</a:t>
            </a:r>
            <a:endParaRPr lang="en-US" sz="1600" dirty="0">
              <a:solidFill>
                <a:schemeClr val="bg1">
                  <a:lumMod val="85000"/>
                </a:schemeClr>
              </a:solidFill>
            </a:endParaRPr>
          </a:p>
        </p:txBody>
      </p:sp>
      <p:sp>
        <p:nvSpPr>
          <p:cNvPr id="3244" name="TextBox 3243"/>
          <p:cNvSpPr txBox="1"/>
          <p:nvPr/>
        </p:nvSpPr>
        <p:spPr>
          <a:xfrm>
            <a:off x="764196" y="2826851"/>
            <a:ext cx="2506930" cy="338554"/>
          </a:xfrm>
          <a:prstGeom prst="rect">
            <a:avLst/>
          </a:prstGeom>
          <a:noFill/>
        </p:spPr>
        <p:txBody>
          <a:bodyPr wrap="square" rtlCol="0" anchor="ctr">
            <a:spAutoFit/>
          </a:bodyPr>
          <a:lstStyle/>
          <a:p>
            <a:r>
              <a:rPr lang="en-US" sz="1600" dirty="0" smtClean="0">
                <a:solidFill>
                  <a:schemeClr val="bg1">
                    <a:lumMod val="85000"/>
                  </a:schemeClr>
                </a:solidFill>
              </a:rPr>
              <a:t>Security for Media</a:t>
            </a:r>
            <a:endParaRPr lang="en-US" sz="1600" dirty="0">
              <a:solidFill>
                <a:schemeClr val="bg1">
                  <a:lumMod val="85000"/>
                </a:schemeClr>
              </a:solidFill>
            </a:endParaRPr>
          </a:p>
        </p:txBody>
      </p:sp>
      <p:sp>
        <p:nvSpPr>
          <p:cNvPr id="3246" name="TextBox 3245"/>
          <p:cNvSpPr txBox="1"/>
          <p:nvPr/>
        </p:nvSpPr>
        <p:spPr>
          <a:xfrm>
            <a:off x="764196" y="3421249"/>
            <a:ext cx="2819798" cy="338554"/>
          </a:xfrm>
          <a:prstGeom prst="rect">
            <a:avLst/>
          </a:prstGeom>
          <a:noFill/>
        </p:spPr>
        <p:txBody>
          <a:bodyPr wrap="square" rtlCol="0" anchor="ctr">
            <a:spAutoFit/>
          </a:bodyPr>
          <a:lstStyle/>
          <a:p>
            <a:r>
              <a:rPr lang="en-US" sz="1600" dirty="0" smtClean="0">
                <a:solidFill>
                  <a:schemeClr val="bg1">
                    <a:lumMod val="85000"/>
                  </a:schemeClr>
                </a:solidFill>
              </a:rPr>
              <a:t>Virtualized Video Processing</a:t>
            </a:r>
            <a:endParaRPr lang="en-US" sz="1600" dirty="0">
              <a:solidFill>
                <a:schemeClr val="bg1">
                  <a:lumMod val="85000"/>
                </a:schemeClr>
              </a:solidFill>
            </a:endParaRPr>
          </a:p>
        </p:txBody>
      </p:sp>
      <p:sp>
        <p:nvSpPr>
          <p:cNvPr id="3248" name="TextBox 3247"/>
          <p:cNvSpPr txBox="1"/>
          <p:nvPr/>
        </p:nvSpPr>
        <p:spPr>
          <a:xfrm>
            <a:off x="764196" y="4015648"/>
            <a:ext cx="2506930" cy="338554"/>
          </a:xfrm>
          <a:prstGeom prst="rect">
            <a:avLst/>
          </a:prstGeom>
          <a:noFill/>
        </p:spPr>
        <p:txBody>
          <a:bodyPr wrap="square" rtlCol="0" anchor="ctr">
            <a:spAutoFit/>
          </a:bodyPr>
          <a:lstStyle/>
          <a:p>
            <a:r>
              <a:rPr lang="en-US" sz="1600" dirty="0" smtClean="0">
                <a:solidFill>
                  <a:schemeClr val="bg1">
                    <a:lumMod val="85000"/>
                  </a:schemeClr>
                </a:solidFill>
              </a:rPr>
              <a:t>Infinite Video Platform</a:t>
            </a:r>
            <a:endParaRPr lang="en-US" sz="1600" dirty="0">
              <a:solidFill>
                <a:schemeClr val="bg1">
                  <a:lumMod val="85000"/>
                </a:schemeClr>
              </a:solidFill>
            </a:endParaRPr>
          </a:p>
        </p:txBody>
      </p:sp>
      <p:pic>
        <p:nvPicPr>
          <p:cNvPr id="1086" name="Picture 10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987" y="1574620"/>
            <a:ext cx="5058223" cy="2867148"/>
          </a:xfrm>
          <a:prstGeom prst="rect">
            <a:avLst/>
          </a:prstGeom>
        </p:spPr>
      </p:pic>
    </p:spTree>
    <p:extLst>
      <p:ext uri="{BB962C8B-B14F-4D97-AF65-F5344CB8AC3E}">
        <p14:creationId xmlns:p14="http://schemas.microsoft.com/office/powerpoint/2010/main" val="188840327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a:xfrm>
            <a:off x="437766" y="341313"/>
            <a:ext cx="7524045" cy="731837"/>
          </a:xfrm>
        </p:spPr>
        <p:txBody>
          <a:bodyPr/>
          <a:lstStyle/>
          <a:p>
            <a:r>
              <a:rPr lang="en-US" dirty="0" smtClean="0"/>
              <a:t>Software-Defined Media Infrastructure </a:t>
            </a:r>
            <a:br>
              <a:rPr lang="en-US" dirty="0" smtClean="0"/>
            </a:br>
            <a:r>
              <a:rPr lang="en-US" sz="2000" dirty="0" smtClean="0"/>
              <a:t>Model workloads and create workflows with a consistent set of operation policies across multiple clouds</a:t>
            </a:r>
            <a:endParaRPr lang="en-US" dirty="0"/>
          </a:p>
        </p:txBody>
      </p:sp>
      <p:sp>
        <p:nvSpPr>
          <p:cNvPr id="41" name="Rectangle 40"/>
          <p:cNvSpPr/>
          <p:nvPr/>
        </p:nvSpPr>
        <p:spPr>
          <a:xfrm>
            <a:off x="509658" y="1245140"/>
            <a:ext cx="8121261" cy="325682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3" name="Rectangle 42"/>
          <p:cNvSpPr/>
          <p:nvPr/>
        </p:nvSpPr>
        <p:spPr>
          <a:xfrm>
            <a:off x="1547730" y="3688078"/>
            <a:ext cx="6046870" cy="7533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44" name="TextBox 43"/>
          <p:cNvSpPr txBox="1"/>
          <p:nvPr/>
        </p:nvSpPr>
        <p:spPr>
          <a:xfrm>
            <a:off x="2290662" y="4082308"/>
            <a:ext cx="1423946" cy="246221"/>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Nexus Series</a:t>
            </a:r>
            <a:endParaRPr kumimoji="0" lang="en-US" sz="10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45" name="TextBox 44"/>
          <p:cNvSpPr txBox="1"/>
          <p:nvPr/>
        </p:nvSpPr>
        <p:spPr>
          <a:xfrm>
            <a:off x="2142615" y="3794132"/>
            <a:ext cx="1855540" cy="307777"/>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ＭＳ Ｐゴシック" charset="0"/>
              </a:rPr>
              <a:t>IP Fabric for Media</a:t>
            </a:r>
            <a:endParaRPr kumimoji="0" lang="en-US" sz="1400" b="1"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57" name="Rectangle 56"/>
          <p:cNvSpPr/>
          <p:nvPr/>
        </p:nvSpPr>
        <p:spPr>
          <a:xfrm>
            <a:off x="1547730" y="2886432"/>
            <a:ext cx="6046870" cy="75335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58" name="TextBox 57"/>
          <p:cNvSpPr txBox="1"/>
          <p:nvPr/>
        </p:nvSpPr>
        <p:spPr>
          <a:xfrm>
            <a:off x="2018938" y="3283709"/>
            <a:ext cx="2544104" cy="246221"/>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Cisco UCS</a:t>
            </a:r>
            <a:endParaRPr kumimoji="0" lang="en-US" sz="10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59" name="TextBox 58"/>
          <p:cNvSpPr txBox="1"/>
          <p:nvPr/>
        </p:nvSpPr>
        <p:spPr>
          <a:xfrm>
            <a:off x="2287274" y="2987605"/>
            <a:ext cx="2007433" cy="307777"/>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ＭＳ Ｐゴシック" charset="0"/>
              </a:rPr>
              <a:t>Next Gen Data Center</a:t>
            </a:r>
            <a:endParaRPr kumimoji="0" lang="en-US" sz="1400" b="1" i="0" u="none" strike="noStrike" kern="1200" cap="none" spc="0" normalizeH="0" baseline="0" noProof="0" dirty="0">
              <a:ln>
                <a:noFill/>
              </a:ln>
              <a:solidFill>
                <a:srgbClr val="FFFFFF"/>
              </a:solidFill>
              <a:effectLst/>
              <a:uLnTx/>
              <a:uFillTx/>
              <a:latin typeface="Arial"/>
              <a:ea typeface="ＭＳ Ｐゴシック" charset="0"/>
            </a:endParaRPr>
          </a:p>
        </p:txBody>
      </p:sp>
      <p:cxnSp>
        <p:nvCxnSpPr>
          <p:cNvPr id="60" name="Straight Connector 59"/>
          <p:cNvCxnSpPr/>
          <p:nvPr/>
        </p:nvCxnSpPr>
        <p:spPr>
          <a:xfrm rot="5400000">
            <a:off x="4276003" y="4064754"/>
            <a:ext cx="599840" cy="0"/>
          </a:xfrm>
          <a:prstGeom prst="line">
            <a:avLst/>
          </a:prstGeom>
          <a:ln w="3175" cmpd="sng">
            <a:solidFill>
              <a:srgbClr val="FFFFFF"/>
            </a:solidFill>
          </a:ln>
          <a:effectLst/>
        </p:spPr>
        <p:style>
          <a:lnRef idx="2">
            <a:schemeClr val="accent3"/>
          </a:lnRef>
          <a:fillRef idx="0">
            <a:schemeClr val="accent3"/>
          </a:fillRef>
          <a:effectRef idx="1">
            <a:schemeClr val="accent3"/>
          </a:effectRef>
          <a:fontRef idx="minor">
            <a:schemeClr val="tx1"/>
          </a:fontRef>
        </p:style>
      </p:cxnSp>
      <p:grpSp>
        <p:nvGrpSpPr>
          <p:cNvPr id="5" name="Group 4"/>
          <p:cNvGrpSpPr/>
          <p:nvPr/>
        </p:nvGrpSpPr>
        <p:grpSpPr>
          <a:xfrm>
            <a:off x="1558362" y="2084785"/>
            <a:ext cx="1165662" cy="753352"/>
            <a:chOff x="1558362" y="2084785"/>
            <a:chExt cx="1165662" cy="753352"/>
          </a:xfrm>
        </p:grpSpPr>
        <p:sp>
          <p:nvSpPr>
            <p:cNvPr id="54" name="Rectangle 53"/>
            <p:cNvSpPr/>
            <p:nvPr/>
          </p:nvSpPr>
          <p:spPr>
            <a:xfrm>
              <a:off x="1558362" y="2084785"/>
              <a:ext cx="1165662" cy="753352"/>
            </a:xfrm>
            <a:prstGeom prst="rect">
              <a:avLst/>
            </a:prstGeom>
            <a:solidFill>
              <a:schemeClr val="accent5"/>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65" name="TextBox 64"/>
            <p:cNvSpPr txBox="1"/>
            <p:nvPr/>
          </p:nvSpPr>
          <p:spPr>
            <a:xfrm>
              <a:off x="1600049" y="2218245"/>
              <a:ext cx="1082288" cy="461665"/>
            </a:xfrm>
            <a:prstGeom prst="rect">
              <a:avLst/>
            </a:prstGeom>
            <a:noFill/>
          </p:spPr>
          <p:txBody>
            <a:bodyPr wrap="square" rtlCol="0" anchor="ctr">
              <a:spAutoFit/>
            </a:bodyPr>
            <a:lstStyle/>
            <a:p>
              <a:pPr algn="ctr"/>
              <a:r>
                <a:rPr lang="en-US" sz="1200" b="1" dirty="0" smtClean="0">
                  <a:solidFill>
                    <a:srgbClr val="FFFFFF"/>
                  </a:solidFill>
                  <a:latin typeface="Arial"/>
                  <a:ea typeface="ＭＳ Ｐゴシック" charset="0"/>
                </a:rPr>
                <a:t>4K Live Production</a:t>
              </a:r>
              <a:endParaRPr lang="en-US" sz="1200" b="1" dirty="0">
                <a:solidFill>
                  <a:srgbClr val="FFFFFF"/>
                </a:solidFill>
                <a:latin typeface="Arial"/>
                <a:ea typeface="ＭＳ Ｐゴシック" charset="0"/>
              </a:endParaRPr>
            </a:p>
          </p:txBody>
        </p:sp>
      </p:grpSp>
      <p:grpSp>
        <p:nvGrpSpPr>
          <p:cNvPr id="67" name="Group 66"/>
          <p:cNvGrpSpPr/>
          <p:nvPr/>
        </p:nvGrpSpPr>
        <p:grpSpPr>
          <a:xfrm>
            <a:off x="7687491" y="2096663"/>
            <a:ext cx="274320" cy="2337013"/>
            <a:chOff x="6793390" y="2096663"/>
            <a:chExt cx="274320" cy="2337013"/>
          </a:xfrm>
        </p:grpSpPr>
        <p:sp>
          <p:nvSpPr>
            <p:cNvPr id="68" name="Left-Right Arrow 67"/>
            <p:cNvSpPr/>
            <p:nvPr/>
          </p:nvSpPr>
          <p:spPr>
            <a:xfrm rot="16200000">
              <a:off x="5762043" y="3128010"/>
              <a:ext cx="2337013" cy="274320"/>
            </a:xfrm>
            <a:prstGeom prst="leftRightArrow">
              <a:avLst>
                <a:gd name="adj1" fmla="val 100000"/>
                <a:gd name="adj2" fmla="val 50000"/>
              </a:avLst>
            </a:prstGeom>
            <a:gradFill flip="none" rotWithShape="1">
              <a:gsLst>
                <a:gs pos="47600">
                  <a:schemeClr val="accent4"/>
                </a:gs>
                <a:gs pos="14000">
                  <a:schemeClr val="accent1"/>
                </a:gs>
                <a:gs pos="85000">
                  <a:schemeClr val="accent5"/>
                </a:gs>
              </a:gsLst>
              <a:lin ang="0" scaled="1"/>
              <a:tileRect/>
            </a:gradFill>
            <a:ln w="12700">
              <a:solidFill>
                <a:srgbClr val="FFFFFF">
                  <a:alpha val="60000"/>
                </a:srgbClr>
              </a:solidFill>
              <a:round/>
              <a:headEnd/>
              <a:tailEnd/>
            </a:ln>
            <a:effectLst/>
          </p:spPr>
          <p:txBody>
            <a:bodyPr wrap="none" anchor="ctr"/>
            <a:lstStyle/>
            <a:p>
              <a:pPr algn="ctr" defTabSz="342794">
                <a:lnSpc>
                  <a:spcPct val="90000"/>
                </a:lnSpc>
              </a:pPr>
              <a:r>
                <a:rPr lang="en-US" sz="1400" kern="0" dirty="0">
                  <a:solidFill>
                    <a:srgbClr val="FFFFFF"/>
                  </a:solidFill>
                  <a:effectLst>
                    <a:outerShdw blurRad="38100" dist="12700" dir="5400000" algn="tl">
                      <a:srgbClr val="000000">
                        <a:alpha val="30000"/>
                      </a:srgbClr>
                    </a:outerShdw>
                  </a:effectLst>
                  <a:ea typeface="ＭＳ Ｐゴシック" charset="0"/>
                </a:rPr>
                <a:t>Open APIs</a:t>
              </a:r>
            </a:p>
          </p:txBody>
        </p:sp>
        <p:cxnSp>
          <p:nvCxnSpPr>
            <p:cNvPr id="69" name="Straight Arrow Connector 68"/>
            <p:cNvCxnSpPr/>
            <p:nvPr/>
          </p:nvCxnSpPr>
          <p:spPr>
            <a:xfrm>
              <a:off x="6932690" y="2359477"/>
              <a:ext cx="0" cy="185027"/>
            </a:xfrm>
            <a:prstGeom prst="straightConnector1">
              <a:avLst/>
            </a:prstGeom>
            <a:ln w="19050">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184789" y="2104416"/>
            <a:ext cx="274320" cy="2337013"/>
            <a:chOff x="2068709" y="2104416"/>
            <a:chExt cx="274320" cy="2337013"/>
          </a:xfrm>
        </p:grpSpPr>
        <p:sp>
          <p:nvSpPr>
            <p:cNvPr id="71" name="Left-Right Arrow 70"/>
            <p:cNvSpPr/>
            <p:nvPr/>
          </p:nvSpPr>
          <p:spPr>
            <a:xfrm rot="16200000">
              <a:off x="1037362" y="3135763"/>
              <a:ext cx="2337013" cy="274320"/>
            </a:xfrm>
            <a:prstGeom prst="leftRightArrow">
              <a:avLst>
                <a:gd name="adj1" fmla="val 100000"/>
                <a:gd name="adj2" fmla="val 50000"/>
              </a:avLst>
            </a:prstGeom>
            <a:gradFill flip="none" rotWithShape="1">
              <a:gsLst>
                <a:gs pos="47600">
                  <a:schemeClr val="accent4"/>
                </a:gs>
                <a:gs pos="14000">
                  <a:schemeClr val="accent1"/>
                </a:gs>
                <a:gs pos="85000">
                  <a:schemeClr val="accent5"/>
                </a:gs>
              </a:gsLst>
              <a:lin ang="0" scaled="1"/>
              <a:tileRect/>
            </a:gradFill>
            <a:ln w="12700">
              <a:solidFill>
                <a:srgbClr val="FFFFFF">
                  <a:alpha val="60000"/>
                </a:srgbClr>
              </a:solidFill>
              <a:round/>
              <a:headEnd/>
              <a:tailEnd/>
            </a:ln>
            <a:effectLst/>
          </p:spPr>
          <p:txBody>
            <a:bodyPr wrap="none" anchor="ctr"/>
            <a:lstStyle/>
            <a:p>
              <a:pPr algn="ctr" defTabSz="342794">
                <a:lnSpc>
                  <a:spcPct val="90000"/>
                </a:lnSpc>
              </a:pPr>
              <a:r>
                <a:rPr lang="en-US" sz="1400" kern="0" dirty="0">
                  <a:solidFill>
                    <a:srgbClr val="FFFFFF"/>
                  </a:solidFill>
                  <a:effectLst>
                    <a:outerShdw blurRad="38100" dist="12700" dir="5400000" algn="tl">
                      <a:srgbClr val="000000">
                        <a:alpha val="30000"/>
                      </a:srgbClr>
                    </a:outerShdw>
                  </a:effectLst>
                  <a:ea typeface="ＭＳ Ｐゴシック" charset="0"/>
                </a:rPr>
                <a:t>Security</a:t>
              </a:r>
            </a:p>
          </p:txBody>
        </p:sp>
        <p:sp>
          <p:nvSpPr>
            <p:cNvPr id="72" name="Freeform 71"/>
            <p:cNvSpPr>
              <a:spLocks noChangeAspect="1"/>
            </p:cNvSpPr>
            <p:nvPr/>
          </p:nvSpPr>
          <p:spPr>
            <a:xfrm>
              <a:off x="2122107" y="2350682"/>
              <a:ext cx="166144" cy="202616"/>
            </a:xfrm>
            <a:custGeom>
              <a:avLst/>
              <a:gdLst>
                <a:gd name="connsiteX0" fmla="*/ 286272 w 572544"/>
                <a:gd name="connsiteY0" fmla="*/ 371567 h 698231"/>
                <a:gd name="connsiteX1" fmla="*/ 225915 w 572544"/>
                <a:gd name="connsiteY1" fmla="*/ 431924 h 698231"/>
                <a:gd name="connsiteX2" fmla="*/ 243593 w 572544"/>
                <a:gd name="connsiteY2" fmla="*/ 474603 h 698231"/>
                <a:gd name="connsiteX3" fmla="*/ 250280 w 572544"/>
                <a:gd name="connsiteY3" fmla="*/ 479111 h 698231"/>
                <a:gd name="connsiteX4" fmla="*/ 250058 w 572544"/>
                <a:gd name="connsiteY4" fmla="*/ 480210 h 698231"/>
                <a:gd name="connsiteX5" fmla="*/ 250058 w 572544"/>
                <a:gd name="connsiteY5" fmla="*/ 576781 h 698231"/>
                <a:gd name="connsiteX6" fmla="*/ 286272 w 572544"/>
                <a:gd name="connsiteY6" fmla="*/ 612995 h 698231"/>
                <a:gd name="connsiteX7" fmla="*/ 322486 w 572544"/>
                <a:gd name="connsiteY7" fmla="*/ 576781 h 698231"/>
                <a:gd name="connsiteX8" fmla="*/ 322486 w 572544"/>
                <a:gd name="connsiteY8" fmla="*/ 480210 h 698231"/>
                <a:gd name="connsiteX9" fmla="*/ 322265 w 572544"/>
                <a:gd name="connsiteY9" fmla="*/ 479111 h 698231"/>
                <a:gd name="connsiteX10" fmla="*/ 328951 w 572544"/>
                <a:gd name="connsiteY10" fmla="*/ 474603 h 698231"/>
                <a:gd name="connsiteX11" fmla="*/ 346629 w 572544"/>
                <a:gd name="connsiteY11" fmla="*/ 431924 h 698231"/>
                <a:gd name="connsiteX12" fmla="*/ 286272 w 572544"/>
                <a:gd name="connsiteY12" fmla="*/ 371567 h 698231"/>
                <a:gd name="connsiteX13" fmla="*/ 290899 w 572544"/>
                <a:gd name="connsiteY13" fmla="*/ 88276 h 698231"/>
                <a:gd name="connsiteX14" fmla="*/ 146334 w 572544"/>
                <a:gd name="connsiteY14" fmla="*/ 232841 h 698231"/>
                <a:gd name="connsiteX15" fmla="*/ 146334 w 572544"/>
                <a:gd name="connsiteY15" fmla="*/ 304545 h 698231"/>
                <a:gd name="connsiteX16" fmla="*/ 435464 w 572544"/>
                <a:gd name="connsiteY16" fmla="*/ 304545 h 698231"/>
                <a:gd name="connsiteX17" fmla="*/ 435464 w 572544"/>
                <a:gd name="connsiteY17" fmla="*/ 232841 h 698231"/>
                <a:gd name="connsiteX18" fmla="*/ 290899 w 572544"/>
                <a:gd name="connsiteY18" fmla="*/ 88277 h 698231"/>
                <a:gd name="connsiteX19" fmla="*/ 290899 w 572544"/>
                <a:gd name="connsiteY19" fmla="*/ 0 h 698231"/>
                <a:gd name="connsiteX20" fmla="*/ 523740 w 572544"/>
                <a:gd name="connsiteY20" fmla="*/ 232841 h 698231"/>
                <a:gd name="connsiteX21" fmla="*/ 523740 w 572544"/>
                <a:gd name="connsiteY21" fmla="*/ 304545 h 698231"/>
                <a:gd name="connsiteX22" fmla="*/ 572544 w 572544"/>
                <a:gd name="connsiteY22" fmla="*/ 304545 h 698231"/>
                <a:gd name="connsiteX23" fmla="*/ 572544 w 572544"/>
                <a:gd name="connsiteY23" fmla="*/ 628427 h 698231"/>
                <a:gd name="connsiteX24" fmla="*/ 502740 w 572544"/>
                <a:gd name="connsiteY24" fmla="*/ 698231 h 698231"/>
                <a:gd name="connsiteX25" fmla="*/ 69805 w 572544"/>
                <a:gd name="connsiteY25" fmla="*/ 698231 h 698231"/>
                <a:gd name="connsiteX26" fmla="*/ 0 w 572544"/>
                <a:gd name="connsiteY26" fmla="*/ 628427 h 698231"/>
                <a:gd name="connsiteX27" fmla="*/ 0 w 572544"/>
                <a:gd name="connsiteY27" fmla="*/ 304545 h 698231"/>
                <a:gd name="connsiteX28" fmla="*/ 58058 w 572544"/>
                <a:gd name="connsiteY28" fmla="*/ 304545 h 698231"/>
                <a:gd name="connsiteX29" fmla="*/ 58058 w 572544"/>
                <a:gd name="connsiteY29" fmla="*/ 232841 h 698231"/>
                <a:gd name="connsiteX30" fmla="*/ 290899 w 572544"/>
                <a:gd name="connsiteY30" fmla="*/ 0 h 6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2544" h="698231">
                  <a:moveTo>
                    <a:pt x="286272" y="371567"/>
                  </a:moveTo>
                  <a:cubicBezTo>
                    <a:pt x="252938" y="371567"/>
                    <a:pt x="225915" y="398590"/>
                    <a:pt x="225915" y="431924"/>
                  </a:cubicBezTo>
                  <a:cubicBezTo>
                    <a:pt x="225915" y="448591"/>
                    <a:pt x="232671" y="463680"/>
                    <a:pt x="243593" y="474603"/>
                  </a:cubicBezTo>
                  <a:lnTo>
                    <a:pt x="250280" y="479111"/>
                  </a:lnTo>
                  <a:lnTo>
                    <a:pt x="250058" y="480210"/>
                  </a:lnTo>
                  <a:lnTo>
                    <a:pt x="250058" y="576781"/>
                  </a:lnTo>
                  <a:cubicBezTo>
                    <a:pt x="250058" y="596781"/>
                    <a:pt x="266272" y="612995"/>
                    <a:pt x="286272" y="612995"/>
                  </a:cubicBezTo>
                  <a:cubicBezTo>
                    <a:pt x="306272" y="612995"/>
                    <a:pt x="322486" y="596781"/>
                    <a:pt x="322486" y="576781"/>
                  </a:cubicBezTo>
                  <a:lnTo>
                    <a:pt x="322486" y="480210"/>
                  </a:lnTo>
                  <a:lnTo>
                    <a:pt x="322265" y="479111"/>
                  </a:lnTo>
                  <a:lnTo>
                    <a:pt x="328951" y="474603"/>
                  </a:lnTo>
                  <a:cubicBezTo>
                    <a:pt x="339874" y="463680"/>
                    <a:pt x="346629" y="448591"/>
                    <a:pt x="346629" y="431924"/>
                  </a:cubicBezTo>
                  <a:cubicBezTo>
                    <a:pt x="346629" y="398590"/>
                    <a:pt x="319606" y="371567"/>
                    <a:pt x="286272" y="371567"/>
                  </a:cubicBezTo>
                  <a:close/>
                  <a:moveTo>
                    <a:pt x="290899" y="88276"/>
                  </a:moveTo>
                  <a:cubicBezTo>
                    <a:pt x="211058" y="88276"/>
                    <a:pt x="146334" y="153000"/>
                    <a:pt x="146334" y="232841"/>
                  </a:cubicBezTo>
                  <a:lnTo>
                    <a:pt x="146334" y="304545"/>
                  </a:lnTo>
                  <a:lnTo>
                    <a:pt x="435464" y="304545"/>
                  </a:lnTo>
                  <a:lnTo>
                    <a:pt x="435464" y="232841"/>
                  </a:lnTo>
                  <a:cubicBezTo>
                    <a:pt x="435464" y="153000"/>
                    <a:pt x="370740" y="88277"/>
                    <a:pt x="290899" y="88277"/>
                  </a:cubicBezTo>
                  <a:close/>
                  <a:moveTo>
                    <a:pt x="290899" y="0"/>
                  </a:moveTo>
                  <a:cubicBezTo>
                    <a:pt x="419494" y="0"/>
                    <a:pt x="523740" y="104247"/>
                    <a:pt x="523740" y="232841"/>
                  </a:cubicBezTo>
                  <a:lnTo>
                    <a:pt x="523740" y="304545"/>
                  </a:lnTo>
                  <a:lnTo>
                    <a:pt x="572544" y="304545"/>
                  </a:lnTo>
                  <a:lnTo>
                    <a:pt x="572544" y="628427"/>
                  </a:lnTo>
                  <a:cubicBezTo>
                    <a:pt x="572544" y="666979"/>
                    <a:pt x="541292" y="698231"/>
                    <a:pt x="502740" y="698231"/>
                  </a:cubicBezTo>
                  <a:lnTo>
                    <a:pt x="69805" y="698231"/>
                  </a:lnTo>
                  <a:cubicBezTo>
                    <a:pt x="31253" y="698231"/>
                    <a:pt x="0" y="666979"/>
                    <a:pt x="0" y="628427"/>
                  </a:cubicBezTo>
                  <a:lnTo>
                    <a:pt x="0" y="304545"/>
                  </a:lnTo>
                  <a:lnTo>
                    <a:pt x="58058" y="304545"/>
                  </a:lnTo>
                  <a:lnTo>
                    <a:pt x="58058" y="232841"/>
                  </a:lnTo>
                  <a:cubicBezTo>
                    <a:pt x="58058" y="104247"/>
                    <a:pt x="162305" y="0"/>
                    <a:pt x="290899" y="0"/>
                  </a:cubicBezTo>
                  <a:close/>
                </a:path>
              </a:pathLst>
            </a:custGeom>
            <a:solidFill>
              <a:schemeClr val="bg1"/>
            </a:solidFill>
            <a:ln w="12700">
              <a:noFill/>
            </a:ln>
          </p:spPr>
          <p:txBody>
            <a:bodyPr vert="horz" wrap="square" lIns="68586" tIns="34294" rIns="68586" bIns="34294" numCol="1" anchor="t" anchorCtr="0" compatLnSpc="1">
              <a:prstTxWarp prst="textNoShape">
                <a:avLst/>
              </a:prstTxWarp>
              <a:noAutofit/>
            </a:bodyPr>
            <a:lstStyle/>
            <a:p>
              <a:endParaRPr lang="en-US" dirty="0">
                <a:solidFill>
                  <a:srgbClr val="676767"/>
                </a:solidFill>
                <a:ea typeface="ＭＳ Ｐゴシック" charset="0"/>
                <a:cs typeface="ＭＳ Ｐゴシック" charset="0"/>
              </a:endParaRPr>
            </a:p>
          </p:txBody>
        </p:sp>
      </p:grpSp>
      <p:sp>
        <p:nvSpPr>
          <p:cNvPr id="76" name="Rectangle 75"/>
          <p:cNvSpPr/>
          <p:nvPr/>
        </p:nvSpPr>
        <p:spPr>
          <a:xfrm>
            <a:off x="1320800"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7" name="Rectangle 76"/>
          <p:cNvSpPr/>
          <p:nvPr/>
        </p:nvSpPr>
        <p:spPr>
          <a:xfrm>
            <a:off x="3495983"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ectangle 77"/>
          <p:cNvSpPr/>
          <p:nvPr/>
        </p:nvSpPr>
        <p:spPr>
          <a:xfrm>
            <a:off x="5671167"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95" name="Group 94"/>
          <p:cNvGrpSpPr/>
          <p:nvPr/>
        </p:nvGrpSpPr>
        <p:grpSpPr>
          <a:xfrm>
            <a:off x="2776905" y="2084785"/>
            <a:ext cx="1165662" cy="753352"/>
            <a:chOff x="1558362" y="2084785"/>
            <a:chExt cx="1165662" cy="753352"/>
          </a:xfrm>
        </p:grpSpPr>
        <p:sp>
          <p:nvSpPr>
            <p:cNvPr id="96" name="Rectangle 95"/>
            <p:cNvSpPr/>
            <p:nvPr/>
          </p:nvSpPr>
          <p:spPr>
            <a:xfrm>
              <a:off x="1558362" y="2084785"/>
              <a:ext cx="1165662" cy="753352"/>
            </a:xfrm>
            <a:prstGeom prst="rect">
              <a:avLst/>
            </a:prstGeom>
            <a:solidFill>
              <a:schemeClr val="accent5"/>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97" name="TextBox 96"/>
            <p:cNvSpPr txBox="1"/>
            <p:nvPr/>
          </p:nvSpPr>
          <p:spPr>
            <a:xfrm>
              <a:off x="1600049" y="2218245"/>
              <a:ext cx="1082288" cy="461665"/>
            </a:xfrm>
            <a:prstGeom prst="rect">
              <a:avLst/>
            </a:prstGeom>
            <a:noFill/>
          </p:spPr>
          <p:txBody>
            <a:bodyPr wrap="square" rtlCol="0" anchor="ctr">
              <a:spAutoFit/>
            </a:bodyPr>
            <a:lstStyle/>
            <a:p>
              <a:pPr algn="ctr"/>
              <a:r>
                <a:rPr lang="en-US" sz="1200" b="1" dirty="0" smtClean="0">
                  <a:solidFill>
                    <a:srgbClr val="FFFFFF"/>
                  </a:solidFill>
                  <a:latin typeface="Arial"/>
                  <a:ea typeface="ＭＳ Ｐゴシック" charset="0"/>
                </a:rPr>
                <a:t>Scale-out Storage</a:t>
              </a:r>
              <a:endParaRPr lang="en-US" sz="1200" b="1" dirty="0">
                <a:solidFill>
                  <a:srgbClr val="FFFFFF"/>
                </a:solidFill>
                <a:latin typeface="Arial"/>
                <a:ea typeface="ＭＳ Ｐゴシック" charset="0"/>
              </a:endParaRPr>
            </a:p>
          </p:txBody>
        </p:sp>
      </p:grpSp>
      <p:grpSp>
        <p:nvGrpSpPr>
          <p:cNvPr id="98" name="Group 97"/>
          <p:cNvGrpSpPr/>
          <p:nvPr/>
        </p:nvGrpSpPr>
        <p:grpSpPr>
          <a:xfrm>
            <a:off x="3995448" y="2084785"/>
            <a:ext cx="1165662" cy="753352"/>
            <a:chOff x="1558362" y="2084785"/>
            <a:chExt cx="1165662" cy="753352"/>
          </a:xfrm>
        </p:grpSpPr>
        <p:sp>
          <p:nvSpPr>
            <p:cNvPr id="99" name="Rectangle 98"/>
            <p:cNvSpPr/>
            <p:nvPr/>
          </p:nvSpPr>
          <p:spPr>
            <a:xfrm>
              <a:off x="1558362" y="2084785"/>
              <a:ext cx="1165662" cy="7533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TextBox 99"/>
            <p:cNvSpPr txBox="1"/>
            <p:nvPr/>
          </p:nvSpPr>
          <p:spPr>
            <a:xfrm>
              <a:off x="1600049" y="2310578"/>
              <a:ext cx="1082288" cy="276999"/>
            </a:xfrm>
            <a:prstGeom prst="rect">
              <a:avLst/>
            </a:prstGeom>
            <a:noFill/>
          </p:spPr>
          <p:txBody>
            <a:bodyPr wrap="square" rtlCol="0" anchor="ctr">
              <a:spAutoFit/>
            </a:bodyPr>
            <a:lstStyle/>
            <a:p>
              <a:pPr algn="ctr"/>
              <a:r>
                <a:rPr lang="en-US" sz="1200" b="1" dirty="0" smtClean="0">
                  <a:solidFill>
                    <a:srgbClr val="FFFFFF"/>
                  </a:solidFill>
                  <a:latin typeface="Arial"/>
                  <a:ea typeface="ＭＳ Ｐゴシック" charset="0"/>
                </a:rPr>
                <a:t>Playout</a:t>
              </a:r>
              <a:endParaRPr lang="en-US" sz="1200" b="1" dirty="0">
                <a:solidFill>
                  <a:srgbClr val="FFFFFF"/>
                </a:solidFill>
                <a:latin typeface="Arial"/>
                <a:ea typeface="ＭＳ Ｐゴシック" charset="0"/>
              </a:endParaRPr>
            </a:p>
          </p:txBody>
        </p:sp>
      </p:grpSp>
      <p:grpSp>
        <p:nvGrpSpPr>
          <p:cNvPr id="101" name="Group 100"/>
          <p:cNvGrpSpPr/>
          <p:nvPr/>
        </p:nvGrpSpPr>
        <p:grpSpPr>
          <a:xfrm>
            <a:off x="5213991" y="2084785"/>
            <a:ext cx="1165662" cy="753352"/>
            <a:chOff x="1558362" y="2084785"/>
            <a:chExt cx="1165662" cy="753352"/>
          </a:xfrm>
        </p:grpSpPr>
        <p:sp>
          <p:nvSpPr>
            <p:cNvPr id="102" name="Rectangle 101"/>
            <p:cNvSpPr/>
            <p:nvPr/>
          </p:nvSpPr>
          <p:spPr>
            <a:xfrm>
              <a:off x="1558362" y="2084785"/>
              <a:ext cx="1165662" cy="753352"/>
            </a:xfrm>
            <a:prstGeom prst="rect">
              <a:avLst/>
            </a:prstGeom>
            <a:solidFill>
              <a:schemeClr val="accent5"/>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03" name="TextBox 102"/>
            <p:cNvSpPr txBox="1"/>
            <p:nvPr/>
          </p:nvSpPr>
          <p:spPr>
            <a:xfrm>
              <a:off x="1600049" y="2218245"/>
              <a:ext cx="1082288" cy="461665"/>
            </a:xfrm>
            <a:prstGeom prst="rect">
              <a:avLst/>
            </a:prstGeom>
            <a:noFill/>
          </p:spPr>
          <p:txBody>
            <a:bodyPr wrap="square" rtlCol="0" anchor="ctr">
              <a:spAutoFit/>
            </a:bodyPr>
            <a:lstStyle/>
            <a:p>
              <a:pPr algn="ctr"/>
              <a:r>
                <a:rPr lang="en-US" sz="1200" b="1" dirty="0" smtClean="0">
                  <a:solidFill>
                    <a:srgbClr val="FFFFFF"/>
                  </a:solidFill>
                  <a:latin typeface="Arial"/>
                  <a:ea typeface="ＭＳ Ｐゴシック" charset="0"/>
                </a:rPr>
                <a:t>Automated Transcode</a:t>
              </a:r>
              <a:endParaRPr lang="en-US" sz="1200" b="1" dirty="0">
                <a:solidFill>
                  <a:srgbClr val="FFFFFF"/>
                </a:solidFill>
                <a:latin typeface="Arial"/>
                <a:ea typeface="ＭＳ Ｐゴシック" charset="0"/>
              </a:endParaRPr>
            </a:p>
          </p:txBody>
        </p:sp>
      </p:grpSp>
      <p:grpSp>
        <p:nvGrpSpPr>
          <p:cNvPr id="104" name="Group 103"/>
          <p:cNvGrpSpPr/>
          <p:nvPr/>
        </p:nvGrpSpPr>
        <p:grpSpPr>
          <a:xfrm>
            <a:off x="6432533" y="2084785"/>
            <a:ext cx="1165662" cy="753352"/>
            <a:chOff x="1558362" y="2084785"/>
            <a:chExt cx="1165662" cy="753352"/>
          </a:xfrm>
        </p:grpSpPr>
        <p:sp>
          <p:nvSpPr>
            <p:cNvPr id="105" name="Rectangle 104"/>
            <p:cNvSpPr/>
            <p:nvPr/>
          </p:nvSpPr>
          <p:spPr>
            <a:xfrm>
              <a:off x="1558362" y="2084785"/>
              <a:ext cx="1165662" cy="7533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106" name="TextBox 105"/>
            <p:cNvSpPr txBox="1"/>
            <p:nvPr/>
          </p:nvSpPr>
          <p:spPr>
            <a:xfrm>
              <a:off x="1600049" y="2310578"/>
              <a:ext cx="1082288" cy="276999"/>
            </a:xfrm>
            <a:prstGeom prst="rect">
              <a:avLst/>
            </a:prstGeom>
            <a:noFill/>
          </p:spPr>
          <p:txBody>
            <a:bodyPr wrap="square" rtlCol="0" anchor="ctr">
              <a:spAutoFit/>
            </a:bodyPr>
            <a:lstStyle/>
            <a:p>
              <a:pPr algn="ctr"/>
              <a:r>
                <a:rPr lang="en-US" sz="1200" b="1" dirty="0" smtClean="0">
                  <a:solidFill>
                    <a:srgbClr val="FFFFFF"/>
                  </a:solidFill>
                  <a:latin typeface="Arial"/>
                  <a:ea typeface="ＭＳ Ｐゴシック" charset="0"/>
                </a:rPr>
                <a:t>Distribution</a:t>
              </a:r>
              <a:endParaRPr lang="en-US" sz="1200" b="1" dirty="0">
                <a:solidFill>
                  <a:srgbClr val="FFFFFF"/>
                </a:solidFill>
                <a:latin typeface="Arial"/>
                <a:ea typeface="ＭＳ Ｐゴシック" charset="0"/>
              </a:endParaRPr>
            </a:p>
          </p:txBody>
        </p:sp>
      </p:grpSp>
      <p:sp>
        <p:nvSpPr>
          <p:cNvPr id="112" name="TextBox 111"/>
          <p:cNvSpPr txBox="1"/>
          <p:nvPr/>
        </p:nvSpPr>
        <p:spPr>
          <a:xfrm>
            <a:off x="5394175" y="4082308"/>
            <a:ext cx="1423946" cy="246221"/>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SDN Controller</a:t>
            </a:r>
            <a:endParaRPr kumimoji="0" lang="en-US" sz="10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113" name="TextBox 112"/>
          <p:cNvSpPr txBox="1"/>
          <p:nvPr/>
        </p:nvSpPr>
        <p:spPr>
          <a:xfrm>
            <a:off x="4575923" y="3794132"/>
            <a:ext cx="3018677" cy="307777"/>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ＭＳ Ｐゴシック" charset="0"/>
              </a:rPr>
              <a:t>Data Center Network Manager</a:t>
            </a:r>
            <a:endParaRPr kumimoji="0" lang="en-US" sz="1400" b="1" i="0" u="none" strike="noStrike" kern="1200" cap="none" spc="0" normalizeH="0" baseline="0" noProof="0" dirty="0">
              <a:ln>
                <a:noFill/>
              </a:ln>
              <a:solidFill>
                <a:srgbClr val="FFFFFF"/>
              </a:solidFill>
              <a:effectLst/>
              <a:uLnTx/>
              <a:uFillTx/>
              <a:latin typeface="Arial"/>
              <a:ea typeface="ＭＳ Ｐゴシック" charset="0"/>
            </a:endParaRPr>
          </a:p>
        </p:txBody>
      </p:sp>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3936" y="1411669"/>
            <a:ext cx="643973" cy="439941"/>
          </a:xfrm>
          <a:prstGeom prst="rect">
            <a:avLst/>
          </a:prstGeom>
        </p:spPr>
      </p:pic>
      <p:pic>
        <p:nvPicPr>
          <p:cNvPr id="50" name="Picture 4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136" y="1702878"/>
            <a:ext cx="1254952" cy="182324"/>
          </a:xfrm>
          <a:prstGeom prst="rect">
            <a:avLst/>
          </a:prstGeom>
        </p:spPr>
      </p:pic>
      <p:pic>
        <p:nvPicPr>
          <p:cNvPr id="51" name="Picture 5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5204" y="1383637"/>
            <a:ext cx="1412292" cy="506407"/>
          </a:xfrm>
          <a:prstGeom prst="rect">
            <a:avLst/>
          </a:prstGeom>
        </p:spPr>
      </p:pic>
      <p:pic>
        <p:nvPicPr>
          <p:cNvPr id="52" name="Picture 5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57302" y="1362733"/>
            <a:ext cx="682620" cy="285158"/>
          </a:xfrm>
          <a:prstGeom prst="rect">
            <a:avLst/>
          </a:prstGeom>
        </p:spPr>
      </p:pic>
      <p:grpSp>
        <p:nvGrpSpPr>
          <p:cNvPr id="4" name="Group 3"/>
          <p:cNvGrpSpPr/>
          <p:nvPr/>
        </p:nvGrpSpPr>
        <p:grpSpPr>
          <a:xfrm>
            <a:off x="5675279" y="3026349"/>
            <a:ext cx="752866" cy="416044"/>
            <a:chOff x="5675279" y="3026349"/>
            <a:chExt cx="752866" cy="416044"/>
          </a:xfrm>
        </p:grpSpPr>
        <p:sp>
          <p:nvSpPr>
            <p:cNvPr id="80" name="Freeform 79"/>
            <p:cNvSpPr>
              <a:spLocks noChangeAspect="1"/>
            </p:cNvSpPr>
            <p:nvPr/>
          </p:nvSpPr>
          <p:spPr bwMode="auto">
            <a:xfrm flipH="1">
              <a:off x="5688900" y="3026349"/>
              <a:ext cx="695144" cy="416044"/>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1"/>
            </a:solidFill>
            <a:ln w="25400" cap="flat" cmpd="sng" algn="ctr">
              <a:noFill/>
              <a:prstDash val="solid"/>
            </a:ln>
            <a:effectLst/>
          </p:spPr>
          <p:txBody>
            <a:bodyPr lIns="162504" tIns="81251" rIns="162504" bIns="81251" rtlCol="0" anchor="ctr"/>
            <a:lstStyle/>
            <a:p>
              <a:pPr algn="ctr" defTabSz="685368">
                <a:defRPr/>
              </a:pPr>
              <a:endParaRPr lang="en-US" sz="1050" kern="0" dirty="0">
                <a:solidFill>
                  <a:srgbClr val="3366FF"/>
                </a:solidFill>
                <a:ea typeface="ＭＳ Ｐゴシック" pitchFamily="34" charset="-128"/>
              </a:endParaRPr>
            </a:p>
          </p:txBody>
        </p:sp>
        <p:sp>
          <p:nvSpPr>
            <p:cNvPr id="64" name="TextBox 63"/>
            <p:cNvSpPr txBox="1"/>
            <p:nvPr/>
          </p:nvSpPr>
          <p:spPr>
            <a:xfrm>
              <a:off x="5675279" y="3200022"/>
              <a:ext cx="752866" cy="215444"/>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800" dirty="0" smtClean="0">
                  <a:solidFill>
                    <a:schemeClr val="tx1">
                      <a:lumMod val="75000"/>
                    </a:schemeClr>
                  </a:solidFill>
                  <a:latin typeface="Arial"/>
                  <a:ea typeface="ＭＳ Ｐゴシック" charset="0"/>
                </a:rPr>
                <a:t>VMware</a:t>
              </a:r>
              <a:endParaRPr kumimoji="0" lang="en-US" sz="800" b="0" i="0" u="none" strike="noStrike" kern="1200" cap="none" spc="0" normalizeH="0" baseline="0" noProof="0" dirty="0">
                <a:ln>
                  <a:noFill/>
                </a:ln>
                <a:solidFill>
                  <a:schemeClr val="tx1">
                    <a:lumMod val="75000"/>
                  </a:schemeClr>
                </a:solidFill>
                <a:effectLst/>
                <a:uLnTx/>
                <a:uFillTx/>
                <a:latin typeface="Arial"/>
                <a:ea typeface="ＭＳ Ｐゴシック" charset="0"/>
              </a:endParaRPr>
            </a:p>
          </p:txBody>
        </p:sp>
      </p:grpSp>
      <p:grpSp>
        <p:nvGrpSpPr>
          <p:cNvPr id="6" name="Group 5"/>
          <p:cNvGrpSpPr/>
          <p:nvPr/>
        </p:nvGrpSpPr>
        <p:grpSpPr>
          <a:xfrm>
            <a:off x="6603279" y="3026349"/>
            <a:ext cx="752866" cy="416044"/>
            <a:chOff x="6603279" y="3026349"/>
            <a:chExt cx="752866" cy="416044"/>
          </a:xfrm>
        </p:grpSpPr>
        <p:sp>
          <p:nvSpPr>
            <p:cNvPr id="81" name="Freeform 80"/>
            <p:cNvSpPr>
              <a:spLocks noChangeAspect="1"/>
            </p:cNvSpPr>
            <p:nvPr/>
          </p:nvSpPr>
          <p:spPr bwMode="auto">
            <a:xfrm flipH="1">
              <a:off x="6610899" y="3026349"/>
              <a:ext cx="695144" cy="416044"/>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1"/>
            </a:solidFill>
            <a:ln w="25400" cap="flat" cmpd="sng" algn="ctr">
              <a:noFill/>
              <a:prstDash val="solid"/>
            </a:ln>
            <a:effectLst/>
          </p:spPr>
          <p:txBody>
            <a:bodyPr lIns="162504" tIns="81251" rIns="162504" bIns="81251" rtlCol="0" anchor="ctr"/>
            <a:lstStyle/>
            <a:p>
              <a:pPr algn="ctr" defTabSz="685368">
                <a:defRPr/>
              </a:pPr>
              <a:endParaRPr lang="en-US" sz="1050" kern="0" dirty="0">
                <a:solidFill>
                  <a:srgbClr val="3366FF"/>
                </a:solidFill>
                <a:ea typeface="ＭＳ Ｐゴシック" pitchFamily="34" charset="-128"/>
              </a:endParaRPr>
            </a:p>
          </p:txBody>
        </p:sp>
        <p:sp>
          <p:nvSpPr>
            <p:cNvPr id="74" name="TextBox 73"/>
            <p:cNvSpPr txBox="1"/>
            <p:nvPr/>
          </p:nvSpPr>
          <p:spPr>
            <a:xfrm>
              <a:off x="6603279" y="3200022"/>
              <a:ext cx="752866" cy="215444"/>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lumMod val="75000"/>
                    </a:schemeClr>
                  </a:solidFill>
                  <a:effectLst/>
                  <a:uLnTx/>
                  <a:uFillTx/>
                  <a:latin typeface="Arial"/>
                  <a:ea typeface="ＭＳ Ｐゴシック" charset="0"/>
                </a:rPr>
                <a:t>Bare Metal</a:t>
              </a:r>
              <a:endParaRPr kumimoji="0" lang="en-US" sz="800" b="0" i="0" u="none" strike="noStrike" kern="1200" cap="none" spc="0" normalizeH="0" baseline="0" noProof="0" dirty="0">
                <a:ln>
                  <a:noFill/>
                </a:ln>
                <a:solidFill>
                  <a:schemeClr val="tx1">
                    <a:lumMod val="75000"/>
                  </a:schemeClr>
                </a:solidFill>
                <a:effectLst/>
                <a:uLnTx/>
                <a:uFillTx/>
                <a:latin typeface="Arial"/>
                <a:ea typeface="ＭＳ Ｐゴシック" charset="0"/>
              </a:endParaRPr>
            </a:p>
          </p:txBody>
        </p:sp>
      </p:grpSp>
      <p:grpSp>
        <p:nvGrpSpPr>
          <p:cNvPr id="3" name="Group 2"/>
          <p:cNvGrpSpPr/>
          <p:nvPr/>
        </p:nvGrpSpPr>
        <p:grpSpPr>
          <a:xfrm>
            <a:off x="4762518" y="3026349"/>
            <a:ext cx="752866" cy="416044"/>
            <a:chOff x="4762518" y="3026349"/>
            <a:chExt cx="752866" cy="416044"/>
          </a:xfrm>
        </p:grpSpPr>
        <p:sp>
          <p:nvSpPr>
            <p:cNvPr id="55" name="Freeform 54"/>
            <p:cNvSpPr>
              <a:spLocks noChangeAspect="1"/>
            </p:cNvSpPr>
            <p:nvPr/>
          </p:nvSpPr>
          <p:spPr bwMode="auto">
            <a:xfrm flipH="1">
              <a:off x="4766900" y="3026349"/>
              <a:ext cx="695144" cy="416044"/>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chemeClr val="bg1"/>
            </a:solidFill>
            <a:ln w="25400" cap="flat" cmpd="sng" algn="ctr">
              <a:noFill/>
              <a:prstDash val="solid"/>
            </a:ln>
            <a:effectLst/>
          </p:spPr>
          <p:txBody>
            <a:bodyPr lIns="162504" tIns="81251" rIns="162504" bIns="81251" rtlCol="0" anchor="ctr"/>
            <a:lstStyle/>
            <a:p>
              <a:pPr algn="ctr" defTabSz="685368">
                <a:defRPr/>
              </a:pPr>
              <a:endParaRPr lang="en-US" sz="1050" kern="0" dirty="0">
                <a:solidFill>
                  <a:srgbClr val="3366FF"/>
                </a:solidFill>
                <a:ea typeface="ＭＳ Ｐゴシック" pitchFamily="34" charset="-128"/>
              </a:endParaRPr>
            </a:p>
          </p:txBody>
        </p:sp>
        <p:sp>
          <p:nvSpPr>
            <p:cNvPr id="56" name="TextBox 55"/>
            <p:cNvSpPr txBox="1"/>
            <p:nvPr/>
          </p:nvSpPr>
          <p:spPr>
            <a:xfrm>
              <a:off x="4762518" y="3200022"/>
              <a:ext cx="752866" cy="215444"/>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lumMod val="75000"/>
                    </a:schemeClr>
                  </a:solidFill>
                  <a:effectLst/>
                  <a:uLnTx/>
                  <a:uFillTx/>
                  <a:latin typeface="Arial"/>
                  <a:ea typeface="ＭＳ Ｐゴシック" charset="0"/>
                </a:rPr>
                <a:t>Kubernetes</a:t>
              </a:r>
              <a:endParaRPr kumimoji="0" lang="en-US" sz="800" b="0" i="0" u="none" strike="noStrike" kern="1200" cap="none" spc="0" normalizeH="0" baseline="0" noProof="0" dirty="0">
                <a:ln>
                  <a:noFill/>
                </a:ln>
                <a:solidFill>
                  <a:schemeClr val="tx1">
                    <a:lumMod val="75000"/>
                  </a:schemeClr>
                </a:solidFill>
                <a:effectLst/>
                <a:uLnTx/>
                <a:uFillTx/>
                <a:latin typeface="Arial"/>
                <a:ea typeface="ＭＳ Ｐゴシック" charset="0"/>
              </a:endParaRPr>
            </a:p>
          </p:txBody>
        </p:sp>
      </p:grpSp>
    </p:spTree>
    <p:extLst>
      <p:ext uri="{BB962C8B-B14F-4D97-AF65-F5344CB8AC3E}">
        <p14:creationId xmlns:p14="http://schemas.microsoft.com/office/powerpoint/2010/main" val="22749852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937000"/>
            <a:ext cx="9144000" cy="410633"/>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78" name="Picture 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6268" y="1633498"/>
            <a:ext cx="2944103" cy="1797635"/>
          </a:xfrm>
          <a:prstGeom prst="rect">
            <a:avLst/>
          </a:prstGeom>
          <a:ln>
            <a:solidFill>
              <a:schemeClr val="bg2"/>
            </a:solidFill>
          </a:ln>
        </p:spPr>
      </p:pic>
      <p:sp>
        <p:nvSpPr>
          <p:cNvPr id="3" name="Title 2"/>
          <p:cNvSpPr>
            <a:spLocks noGrp="1"/>
          </p:cNvSpPr>
          <p:nvPr>
            <p:ph type="title"/>
          </p:nvPr>
        </p:nvSpPr>
        <p:spPr/>
        <p:txBody>
          <a:bodyPr/>
          <a:lstStyle/>
          <a:p>
            <a:r>
              <a:rPr lang="en-US" dirty="0" smtClean="0"/>
              <a:t>Cisco UCS S-Series and </a:t>
            </a:r>
            <a:r>
              <a:rPr lang="en-US" dirty="0" err="1" smtClean="0"/>
              <a:t>SwiftStack</a:t>
            </a:r>
            <a:r>
              <a:rPr lang="en-US" sz="2000" dirty="0" smtClean="0"/>
              <a:t/>
            </a:r>
            <a:br>
              <a:rPr lang="en-US" sz="2000" dirty="0" smtClean="0"/>
            </a:br>
            <a:r>
              <a:rPr lang="en-US" sz="2000" dirty="0" smtClean="0"/>
              <a:t>Scalable Object Storage for Media</a:t>
            </a:r>
            <a:endParaRPr lang="en-US" sz="1400" dirty="0"/>
          </a:p>
        </p:txBody>
      </p:sp>
      <p:sp>
        <p:nvSpPr>
          <p:cNvPr id="231" name="Rectangle 230"/>
          <p:cNvSpPr/>
          <p:nvPr/>
        </p:nvSpPr>
        <p:spPr>
          <a:xfrm>
            <a:off x="854311" y="1273394"/>
            <a:ext cx="1956565" cy="764055"/>
          </a:xfrm>
          <a:prstGeom prst="rect">
            <a:avLst/>
          </a:prstGeom>
        </p:spPr>
        <p:txBody>
          <a:bodyPr wrap="square" lIns="91440" tIns="91440" rIns="91440" bIns="91440" anchor="t">
            <a:spAutoFit/>
          </a:bodyPr>
          <a:lstStyle/>
          <a:p>
            <a:pPr>
              <a:lnSpc>
                <a:spcPct val="95000"/>
              </a:lnSpc>
            </a:pPr>
            <a:r>
              <a:rPr lang="en-US" sz="1600" dirty="0">
                <a:solidFill>
                  <a:srgbClr val="049FD9"/>
                </a:solidFill>
                <a:latin typeface="Arial" panose="020B0604020202020204" pitchFamily="34" charset="0"/>
              </a:rPr>
              <a:t>Massive Capacity</a:t>
            </a:r>
          </a:p>
          <a:p>
            <a:pPr marL="114297" indent="-114297">
              <a:lnSpc>
                <a:spcPct val="95000"/>
              </a:lnSpc>
              <a:spcBef>
                <a:spcPts val="300"/>
              </a:spcBef>
              <a:buFont typeface="Arial" panose="020B0604020202020204" pitchFamily="34" charset="0"/>
              <a:buChar char="•"/>
            </a:pPr>
            <a:r>
              <a:rPr lang="en-US" sz="1050" dirty="0">
                <a:solidFill>
                  <a:srgbClr val="58585B">
                    <a:lumMod val="100000"/>
                  </a:srgbClr>
                </a:solidFill>
                <a:latin typeface="Arial" panose="020B0604020202020204" pitchFamily="34" charset="0"/>
              </a:rPr>
              <a:t>600TB </a:t>
            </a:r>
            <a:r>
              <a:rPr lang="en-US" sz="1050" dirty="0" smtClean="0">
                <a:solidFill>
                  <a:srgbClr val="58585B">
                    <a:lumMod val="100000"/>
                  </a:srgbClr>
                </a:solidFill>
                <a:latin typeface="Arial" panose="020B0604020202020204" pitchFamily="34" charset="0"/>
              </a:rPr>
              <a:t>Data </a:t>
            </a:r>
            <a:r>
              <a:rPr lang="en-US" sz="1050" dirty="0">
                <a:solidFill>
                  <a:srgbClr val="58585B">
                    <a:lumMod val="100000"/>
                  </a:srgbClr>
                </a:solidFill>
                <a:latin typeface="Arial" panose="020B0604020202020204" pitchFamily="34" charset="0"/>
              </a:rPr>
              <a:t>storage capacity in </a:t>
            </a:r>
            <a:r>
              <a:rPr lang="en-US" sz="1050" dirty="0" smtClean="0">
                <a:solidFill>
                  <a:srgbClr val="58585B">
                    <a:lumMod val="100000"/>
                  </a:srgbClr>
                </a:solidFill>
                <a:latin typeface="Arial" panose="020B0604020202020204" pitchFamily="34" charset="0"/>
              </a:rPr>
              <a:t>4U</a:t>
            </a:r>
            <a:endParaRPr lang="en-US" sz="1050" dirty="0">
              <a:solidFill>
                <a:srgbClr val="58585B">
                  <a:lumMod val="100000"/>
                </a:srgbClr>
              </a:solidFill>
              <a:latin typeface="Arial" panose="020B0604020202020204" pitchFamily="34" charset="0"/>
            </a:endParaRPr>
          </a:p>
        </p:txBody>
      </p:sp>
      <p:sp useBgFill="1">
        <p:nvSpPr>
          <p:cNvPr id="26" name="Rectangle 25"/>
          <p:cNvSpPr/>
          <p:nvPr/>
        </p:nvSpPr>
        <p:spPr>
          <a:xfrm>
            <a:off x="0" y="4417756"/>
            <a:ext cx="9144000" cy="72574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5" name="Group 14"/>
          <p:cNvGrpSpPr/>
          <p:nvPr/>
        </p:nvGrpSpPr>
        <p:grpSpPr>
          <a:xfrm>
            <a:off x="356088" y="4498165"/>
            <a:ext cx="1261044" cy="467731"/>
            <a:chOff x="210947" y="4455826"/>
            <a:chExt cx="1261044" cy="467731"/>
          </a:xfrm>
        </p:grpSpPr>
        <p:sp>
          <p:nvSpPr>
            <p:cNvPr id="4" name="Rectangle 3"/>
            <p:cNvSpPr/>
            <p:nvPr/>
          </p:nvSpPr>
          <p:spPr>
            <a:xfrm>
              <a:off x="743410" y="4455826"/>
              <a:ext cx="728581" cy="430097"/>
            </a:xfrm>
            <a:prstGeom prst="rect">
              <a:avLst/>
            </a:prstGeom>
          </p:spPr>
          <p:txBody>
            <a:bodyPr wrap="none" anchor="b">
              <a:noAutofit/>
            </a:bodyPr>
            <a:lstStyle/>
            <a:p>
              <a:pPr marL="0" lvl="2" algn="just"/>
              <a:r>
                <a:rPr lang="en-US" sz="1100" dirty="0">
                  <a:solidFill>
                    <a:srgbClr val="58585B"/>
                  </a:solidFill>
                </a:rPr>
                <a:t>Lower</a:t>
              </a:r>
            </a:p>
            <a:p>
              <a:pPr marL="0" lvl="2" algn="just"/>
              <a:r>
                <a:rPr lang="en-US" sz="1100" dirty="0" err="1" smtClean="0">
                  <a:solidFill>
                    <a:srgbClr val="58585B"/>
                  </a:solidFill>
                </a:rPr>
                <a:t>CapEx</a:t>
              </a:r>
              <a:endParaRPr lang="en-US" sz="1100" dirty="0">
                <a:solidFill>
                  <a:srgbClr val="58585B"/>
                </a:solidFill>
              </a:endParaRPr>
            </a:p>
          </p:txBody>
        </p:sp>
        <p:sp>
          <p:nvSpPr>
            <p:cNvPr id="30" name="Rectangle 29"/>
            <p:cNvSpPr/>
            <p:nvPr/>
          </p:nvSpPr>
          <p:spPr>
            <a:xfrm>
              <a:off x="210947" y="4461892"/>
              <a:ext cx="621196" cy="461665"/>
            </a:xfrm>
            <a:prstGeom prst="rect">
              <a:avLst/>
            </a:prstGeom>
          </p:spPr>
          <p:txBody>
            <a:bodyPr wrap="none">
              <a:spAutoFit/>
            </a:bodyPr>
            <a:lstStyle/>
            <a:p>
              <a:pPr marL="0" lvl="2"/>
              <a:r>
                <a:rPr lang="en-US" sz="2400" dirty="0">
                  <a:solidFill>
                    <a:srgbClr val="004BAF"/>
                  </a:solidFill>
                </a:rPr>
                <a:t>3</a:t>
              </a:r>
              <a:r>
                <a:rPr lang="en-US" sz="2400" spc="-200" dirty="0">
                  <a:solidFill>
                    <a:srgbClr val="004BAF"/>
                  </a:solidFill>
                </a:rPr>
                <a:t>4</a:t>
              </a:r>
              <a:r>
                <a:rPr lang="en-US" spc="-200" baseline="55000" dirty="0">
                  <a:solidFill>
                    <a:srgbClr val="004BAF"/>
                  </a:solidFill>
                </a:rPr>
                <a:t>%</a:t>
              </a:r>
            </a:p>
          </p:txBody>
        </p:sp>
      </p:grpSp>
      <p:sp>
        <p:nvSpPr>
          <p:cNvPr id="41" name="Rectangle 40"/>
          <p:cNvSpPr/>
          <p:nvPr/>
        </p:nvSpPr>
        <p:spPr>
          <a:xfrm>
            <a:off x="6555783" y="1273394"/>
            <a:ext cx="2160045" cy="1218795"/>
          </a:xfrm>
          <a:prstGeom prst="rect">
            <a:avLst/>
          </a:prstGeom>
        </p:spPr>
        <p:txBody>
          <a:bodyPr wrap="square" lIns="91440" tIns="91440" rIns="91440" bIns="91440" anchor="t">
            <a:spAutoFit/>
          </a:bodyPr>
          <a:lstStyle/>
          <a:p>
            <a:pPr>
              <a:lnSpc>
                <a:spcPct val="95000"/>
              </a:lnSpc>
            </a:pPr>
            <a:r>
              <a:rPr lang="en-US" sz="1600" dirty="0" smtClean="0">
                <a:solidFill>
                  <a:srgbClr val="049FD9"/>
                </a:solidFill>
                <a:latin typeface="Arial" panose="020B0604020202020204" pitchFamily="34" charset="0"/>
              </a:rPr>
              <a:t>Accelerate Workflows</a:t>
            </a:r>
            <a:endParaRPr lang="en-US" sz="1050" dirty="0">
              <a:solidFill>
                <a:srgbClr val="58585B">
                  <a:lumMod val="100000"/>
                </a:srgbClr>
              </a:solidFill>
              <a:latin typeface="Arial" panose="020B0604020202020204" pitchFamily="34" charset="0"/>
            </a:endParaRPr>
          </a:p>
          <a:p>
            <a:pPr marL="114297" indent="-114297">
              <a:spcBef>
                <a:spcPts val="600"/>
              </a:spcBef>
              <a:buFont typeface="Arial" charset="0"/>
              <a:buChar char="•"/>
            </a:pPr>
            <a:r>
              <a:rPr lang="en-US" sz="1050" dirty="0" err="1" smtClean="0">
                <a:solidFill>
                  <a:srgbClr val="58585B">
                    <a:lumMod val="100000"/>
                  </a:srgbClr>
                </a:solidFill>
                <a:latin typeface="Arial" panose="020B0604020202020204" pitchFamily="34" charset="0"/>
              </a:rPr>
              <a:t>SwiftStack</a:t>
            </a:r>
            <a:r>
              <a:rPr lang="en-US" sz="1050" dirty="0" smtClean="0">
                <a:solidFill>
                  <a:srgbClr val="58585B">
                    <a:lumMod val="100000"/>
                  </a:srgbClr>
                </a:solidFill>
                <a:latin typeface="Arial" panose="020B0604020202020204" pitchFamily="34" charset="0"/>
              </a:rPr>
              <a:t> optimization to support distributed software-defined </a:t>
            </a:r>
            <a:r>
              <a:rPr lang="en-US" sz="1050" dirty="0">
                <a:solidFill>
                  <a:srgbClr val="58585B">
                    <a:lumMod val="100000"/>
                  </a:srgbClr>
                </a:solidFill>
                <a:latin typeface="Arial" panose="020B0604020202020204" pitchFamily="34" charset="0"/>
              </a:rPr>
              <a:t>storage </a:t>
            </a:r>
            <a:r>
              <a:rPr lang="en-US" sz="1050" dirty="0" smtClean="0">
                <a:solidFill>
                  <a:srgbClr val="58585B">
                    <a:lumMod val="100000"/>
                  </a:srgbClr>
                </a:solidFill>
                <a:latin typeface="Arial" panose="020B0604020202020204" pitchFamily="34" charset="0"/>
              </a:rPr>
              <a:t>workflows </a:t>
            </a:r>
            <a:endParaRPr lang="en-US" sz="1050" dirty="0">
              <a:solidFill>
                <a:srgbClr val="58585B">
                  <a:lumMod val="100000"/>
                </a:srgbClr>
              </a:solidFill>
              <a:latin typeface="Arial" panose="020B0604020202020204" pitchFamily="34" charset="0"/>
            </a:endParaRPr>
          </a:p>
          <a:p>
            <a:pPr marL="114297" indent="-114297">
              <a:spcBef>
                <a:spcPts val="600"/>
              </a:spcBef>
              <a:buFont typeface="Arial" charset="0"/>
              <a:buChar char="•"/>
            </a:pPr>
            <a:endParaRPr lang="en-US" sz="1050" dirty="0">
              <a:solidFill>
                <a:srgbClr val="58585B">
                  <a:lumMod val="100000"/>
                </a:srgbClr>
              </a:solidFill>
              <a:latin typeface="Arial" panose="020B0604020202020204" pitchFamily="34" charset="0"/>
            </a:endParaRPr>
          </a:p>
        </p:txBody>
      </p:sp>
      <p:sp>
        <p:nvSpPr>
          <p:cNvPr id="42" name="Rectangle 41"/>
          <p:cNvSpPr/>
          <p:nvPr/>
        </p:nvSpPr>
        <p:spPr>
          <a:xfrm>
            <a:off x="854312" y="2865961"/>
            <a:ext cx="1924648" cy="917559"/>
          </a:xfrm>
          <a:prstGeom prst="rect">
            <a:avLst/>
          </a:prstGeom>
        </p:spPr>
        <p:txBody>
          <a:bodyPr wrap="square" lIns="91440" tIns="91440" rIns="91440" bIns="91440" anchor="t">
            <a:spAutoFit/>
          </a:bodyPr>
          <a:lstStyle/>
          <a:p>
            <a:pPr>
              <a:lnSpc>
                <a:spcPct val="95000"/>
              </a:lnSpc>
              <a:defRPr/>
            </a:pPr>
            <a:r>
              <a:rPr lang="en-US" sz="1600" dirty="0">
                <a:solidFill>
                  <a:srgbClr val="049FD9"/>
                </a:solidFill>
                <a:latin typeface="Arial" panose="020B0604020202020204" pitchFamily="34" charset="0"/>
              </a:rPr>
              <a:t>I/O </a:t>
            </a:r>
            <a:r>
              <a:rPr lang="en-US" sz="1600" dirty="0" smtClean="0">
                <a:solidFill>
                  <a:srgbClr val="049FD9"/>
                </a:solidFill>
                <a:latin typeface="Arial" panose="020B0604020202020204" pitchFamily="34" charset="0"/>
              </a:rPr>
              <a:t>Flexibility</a:t>
            </a:r>
            <a:endParaRPr lang="en-US" sz="1600" dirty="0">
              <a:solidFill>
                <a:srgbClr val="049FD9"/>
              </a:solidFill>
              <a:latin typeface="Arial" panose="020B0604020202020204" pitchFamily="34" charset="0"/>
            </a:endParaRPr>
          </a:p>
          <a:p>
            <a:pPr marL="114297" indent="-114297">
              <a:lnSpc>
                <a:spcPct val="95000"/>
              </a:lnSpc>
              <a:spcBef>
                <a:spcPts val="300"/>
              </a:spcBef>
              <a:buFont typeface="Arial" panose="020B0604020202020204" pitchFamily="34" charset="0"/>
              <a:buChar char="•"/>
            </a:pPr>
            <a:r>
              <a:rPr lang="en-US" sz="1050" dirty="0">
                <a:solidFill>
                  <a:srgbClr val="58585B">
                    <a:lumMod val="100000"/>
                  </a:srgbClr>
                </a:solidFill>
                <a:latin typeface="Arial" panose="020B0604020202020204" pitchFamily="34" charset="0"/>
              </a:rPr>
              <a:t>40Gb Cisco Virtual Interface Card (VIC) Technology </a:t>
            </a:r>
          </a:p>
        </p:txBody>
      </p:sp>
      <p:sp>
        <p:nvSpPr>
          <p:cNvPr id="43" name="Rectangle 42"/>
          <p:cNvSpPr/>
          <p:nvPr/>
        </p:nvSpPr>
        <p:spPr>
          <a:xfrm>
            <a:off x="6555783" y="2865961"/>
            <a:ext cx="1999280" cy="818686"/>
          </a:xfrm>
          <a:prstGeom prst="rect">
            <a:avLst/>
          </a:prstGeom>
        </p:spPr>
        <p:txBody>
          <a:bodyPr wrap="square" lIns="91440" tIns="91440" rIns="91440" bIns="91440" anchor="t">
            <a:spAutoFit/>
          </a:bodyPr>
          <a:lstStyle/>
          <a:p>
            <a:pPr>
              <a:lnSpc>
                <a:spcPct val="95000"/>
              </a:lnSpc>
            </a:pPr>
            <a:r>
              <a:rPr lang="en-US" sz="1600" dirty="0">
                <a:solidFill>
                  <a:srgbClr val="049FD9"/>
                </a:solidFill>
                <a:latin typeface="Arial" panose="020B0604020202020204" pitchFamily="34" charset="0"/>
              </a:rPr>
              <a:t>Total Automation</a:t>
            </a:r>
          </a:p>
          <a:p>
            <a:pPr marL="114297" indent="-114297">
              <a:spcBef>
                <a:spcPts val="600"/>
              </a:spcBef>
              <a:buFont typeface="Arial" charset="0"/>
              <a:buChar char="•"/>
            </a:pPr>
            <a:r>
              <a:rPr lang="en-US" sz="1050" dirty="0">
                <a:solidFill>
                  <a:srgbClr val="58585B">
                    <a:lumMod val="100000"/>
                  </a:srgbClr>
                </a:solidFill>
                <a:latin typeface="Arial" panose="020B0604020202020204" pitchFamily="34" charset="0"/>
              </a:rPr>
              <a:t>Scale to Petabytes in minutes with UCS </a:t>
            </a:r>
            <a:r>
              <a:rPr lang="en-US" sz="1050" dirty="0" smtClean="0">
                <a:solidFill>
                  <a:srgbClr val="58585B">
                    <a:lumMod val="100000"/>
                  </a:srgbClr>
                </a:solidFill>
                <a:latin typeface="Arial" panose="020B0604020202020204" pitchFamily="34" charset="0"/>
              </a:rPr>
              <a:t>Manager</a:t>
            </a:r>
            <a:endParaRPr lang="en-US" sz="1050" dirty="0">
              <a:solidFill>
                <a:srgbClr val="58585B">
                  <a:lumMod val="100000"/>
                </a:srgbClr>
              </a:solidFill>
              <a:latin typeface="Arial" panose="020B0604020202020204" pitchFamily="34" charset="0"/>
            </a:endParaRPr>
          </a:p>
        </p:txBody>
      </p:sp>
      <p:grpSp>
        <p:nvGrpSpPr>
          <p:cNvPr id="21" name="Group 20"/>
          <p:cNvGrpSpPr/>
          <p:nvPr/>
        </p:nvGrpSpPr>
        <p:grpSpPr>
          <a:xfrm>
            <a:off x="2747584" y="2993639"/>
            <a:ext cx="697368" cy="693096"/>
            <a:chOff x="2674893" y="2993639"/>
            <a:chExt cx="697368" cy="693096"/>
          </a:xfrm>
        </p:grpSpPr>
        <p:sp>
          <p:nvSpPr>
            <p:cNvPr id="116" name="Oval 115"/>
            <p:cNvSpPr/>
            <p:nvPr/>
          </p:nvSpPr>
          <p:spPr>
            <a:xfrm>
              <a:off x="2674893" y="2993639"/>
              <a:ext cx="697368" cy="693096"/>
            </a:xfrm>
            <a:prstGeom prst="ellipse">
              <a:avLst/>
            </a:prstGeom>
            <a:solidFill>
              <a:schemeClr val="bg1"/>
            </a:solidFill>
            <a:ln w="15875" cap="flat" cmpd="sng" algn="ctr">
              <a:solidFill>
                <a:schemeClr val="bg2"/>
              </a:solidFill>
              <a:prstDash val="solid"/>
            </a:ln>
            <a:effectLst/>
          </p:spPr>
          <p:txBody>
            <a:bodyPr lIns="68586" tIns="34294" rIns="68586" bIns="34294" rtlCol="0" anchor="ctr"/>
            <a:lstStyle/>
            <a:p>
              <a:pPr algn="ctr" defTabSz="685563">
                <a:lnSpc>
                  <a:spcPct val="90000"/>
                </a:lnSpc>
              </a:pPr>
              <a:endParaRPr lang="en-US" sz="1500" kern="0">
                <a:solidFill>
                  <a:prstClr val="white"/>
                </a:solidFill>
                <a:latin typeface="Arial" panose="020B0604020202020204" pitchFamily="34" charset="0"/>
                <a:ea typeface="Apple LiGothic Medium"/>
                <a:cs typeface="Apple LiGothic Medium"/>
              </a:endParaRPr>
            </a:p>
          </p:txBody>
        </p:sp>
        <p:sp>
          <p:nvSpPr>
            <p:cNvPr id="237" name="Freeform 11"/>
            <p:cNvSpPr>
              <a:spLocks noChangeAspect="1" noEditPoints="1"/>
            </p:cNvSpPr>
            <p:nvPr/>
          </p:nvSpPr>
          <p:spPr bwMode="auto">
            <a:xfrm>
              <a:off x="2856490" y="3109890"/>
              <a:ext cx="315751" cy="436488"/>
            </a:xfrm>
            <a:custGeom>
              <a:avLst/>
              <a:gdLst>
                <a:gd name="T0" fmla="*/ 1189 w 1778"/>
                <a:gd name="T1" fmla="*/ 1743 h 2458"/>
                <a:gd name="T2" fmla="*/ 639 w 1778"/>
                <a:gd name="T3" fmla="*/ 1558 h 2458"/>
                <a:gd name="T4" fmla="*/ 1010 w 1778"/>
                <a:gd name="T5" fmla="*/ 1223 h 2458"/>
                <a:gd name="T6" fmla="*/ 1443 w 1778"/>
                <a:gd name="T7" fmla="*/ 918 h 2458"/>
                <a:gd name="T8" fmla="*/ 1516 w 1778"/>
                <a:gd name="T9" fmla="*/ 12 h 2458"/>
                <a:gd name="T10" fmla="*/ 1474 w 1778"/>
                <a:gd name="T11" fmla="*/ 12 h 2458"/>
                <a:gd name="T12" fmla="*/ 1456 w 1778"/>
                <a:gd name="T13" fmla="*/ 260 h 2458"/>
                <a:gd name="T14" fmla="*/ 1434 w 1778"/>
                <a:gd name="T15" fmla="*/ 12 h 2458"/>
                <a:gd name="T16" fmla="*/ 1422 w 1778"/>
                <a:gd name="T17" fmla="*/ 261 h 2458"/>
                <a:gd name="T18" fmla="*/ 1400 w 1778"/>
                <a:gd name="T19" fmla="*/ 12 h 2458"/>
                <a:gd name="T20" fmla="*/ 1383 w 1778"/>
                <a:gd name="T21" fmla="*/ 12 h 2458"/>
                <a:gd name="T22" fmla="*/ 1360 w 1778"/>
                <a:gd name="T23" fmla="*/ 339 h 2458"/>
                <a:gd name="T24" fmla="*/ 1344 w 1778"/>
                <a:gd name="T25" fmla="*/ 260 h 2458"/>
                <a:gd name="T26" fmla="*/ 1343 w 1778"/>
                <a:gd name="T27" fmla="*/ 12 h 2458"/>
                <a:gd name="T28" fmla="*/ 1321 w 1778"/>
                <a:gd name="T29" fmla="*/ 260 h 2458"/>
                <a:gd name="T30" fmla="*/ 1310 w 1778"/>
                <a:gd name="T31" fmla="*/ 260 h 2458"/>
                <a:gd name="T32" fmla="*/ 1298 w 1778"/>
                <a:gd name="T33" fmla="*/ 0 h 2458"/>
                <a:gd name="T34" fmla="*/ 1287 w 1778"/>
                <a:gd name="T35" fmla="*/ 260 h 2458"/>
                <a:gd name="T36" fmla="*/ 1245 w 1778"/>
                <a:gd name="T37" fmla="*/ 12 h 2458"/>
                <a:gd name="T38" fmla="*/ 1214 w 1778"/>
                <a:gd name="T39" fmla="*/ 316 h 2458"/>
                <a:gd name="T40" fmla="*/ 1311 w 1778"/>
                <a:gd name="T41" fmla="*/ 849 h 2458"/>
                <a:gd name="T42" fmla="*/ 509 w 1778"/>
                <a:gd name="T43" fmla="*/ 1022 h 2458"/>
                <a:gd name="T44" fmla="*/ 428 w 1778"/>
                <a:gd name="T45" fmla="*/ 1105 h 2458"/>
                <a:gd name="T46" fmla="*/ 891 w 1778"/>
                <a:gd name="T47" fmla="*/ 2251 h 2458"/>
                <a:gd name="T48" fmla="*/ 1429 w 1778"/>
                <a:gd name="T49" fmla="*/ 1230 h 2458"/>
                <a:gd name="T50" fmla="*/ 451 w 1778"/>
                <a:gd name="T51" fmla="*/ 1539 h 2458"/>
                <a:gd name="T52" fmla="*/ 1244 w 1778"/>
                <a:gd name="T53" fmla="*/ 1948 h 2458"/>
                <a:gd name="T54" fmla="*/ 1238 w 1778"/>
                <a:gd name="T55" fmla="*/ 1776 h 2458"/>
                <a:gd name="T56" fmla="*/ 579 w 1778"/>
                <a:gd name="T57" fmla="*/ 1556 h 2458"/>
                <a:gd name="T58" fmla="*/ 1325 w 1778"/>
                <a:gd name="T59" fmla="*/ 1308 h 2458"/>
                <a:gd name="T60" fmla="*/ 907 w 1778"/>
                <a:gd name="T61" fmla="*/ 2123 h 2458"/>
                <a:gd name="T62" fmla="*/ 588 w 1778"/>
                <a:gd name="T63" fmla="*/ 1126 h 2458"/>
                <a:gd name="T64" fmla="*/ 1633 w 1778"/>
                <a:gd name="T65" fmla="*/ 1670 h 2458"/>
                <a:gd name="T66" fmla="*/ 383 w 1778"/>
                <a:gd name="T67" fmla="*/ 2061 h 2458"/>
                <a:gd name="T68" fmla="*/ 672 w 1778"/>
                <a:gd name="T69" fmla="*/ 531 h 2458"/>
                <a:gd name="T70" fmla="*/ 271 w 1778"/>
                <a:gd name="T71" fmla="*/ 1001 h 2458"/>
                <a:gd name="T72" fmla="*/ 860 w 1778"/>
                <a:gd name="T73" fmla="*/ 2437 h 2458"/>
                <a:gd name="T74" fmla="*/ 1576 w 1778"/>
                <a:gd name="T75" fmla="*/ 1112 h 2458"/>
                <a:gd name="T76" fmla="*/ 747 w 1778"/>
                <a:gd name="T77" fmla="*/ 17 h 2458"/>
                <a:gd name="T78" fmla="*/ 705 w 1778"/>
                <a:gd name="T79" fmla="*/ 267 h 2458"/>
                <a:gd name="T80" fmla="*/ 694 w 1778"/>
                <a:gd name="T81" fmla="*/ 6 h 2458"/>
                <a:gd name="T82" fmla="*/ 683 w 1778"/>
                <a:gd name="T83" fmla="*/ 267 h 2458"/>
                <a:gd name="T84" fmla="*/ 660 w 1778"/>
                <a:gd name="T85" fmla="*/ 6 h 2458"/>
                <a:gd name="T86" fmla="*/ 632 w 1778"/>
                <a:gd name="T87" fmla="*/ 345 h 2458"/>
                <a:gd name="T88" fmla="*/ 609 w 1778"/>
                <a:gd name="T89" fmla="*/ 17 h 2458"/>
                <a:gd name="T90" fmla="*/ 596 w 1778"/>
                <a:gd name="T91" fmla="*/ 306 h 2458"/>
                <a:gd name="T92" fmla="*/ 598 w 1778"/>
                <a:gd name="T93" fmla="*/ 17 h 2458"/>
                <a:gd name="T94" fmla="*/ 576 w 1778"/>
                <a:gd name="T95" fmla="*/ 266 h 2458"/>
                <a:gd name="T96" fmla="*/ 559 w 1778"/>
                <a:gd name="T97" fmla="*/ 267 h 2458"/>
                <a:gd name="T98" fmla="*/ 547 w 1778"/>
                <a:gd name="T99" fmla="*/ 6 h 2458"/>
                <a:gd name="T100" fmla="*/ 536 w 1778"/>
                <a:gd name="T101" fmla="*/ 267 h 2458"/>
                <a:gd name="T102" fmla="*/ 494 w 1778"/>
                <a:gd name="T103" fmla="*/ 17 h 2458"/>
                <a:gd name="T104" fmla="*/ 463 w 1778"/>
                <a:gd name="T105" fmla="*/ 274 h 2458"/>
                <a:gd name="T106" fmla="*/ 763 w 1778"/>
                <a:gd name="T107" fmla="*/ 17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8" h="2458">
                  <a:moveTo>
                    <a:pt x="1010" y="1223"/>
                  </a:moveTo>
                  <a:cubicBezTo>
                    <a:pt x="1103" y="1227"/>
                    <a:pt x="1192" y="1265"/>
                    <a:pt x="1259" y="1327"/>
                  </a:cubicBezTo>
                  <a:cubicBezTo>
                    <a:pt x="1268" y="1548"/>
                    <a:pt x="1250" y="1654"/>
                    <a:pt x="1189" y="1743"/>
                  </a:cubicBezTo>
                  <a:cubicBezTo>
                    <a:pt x="1121" y="1842"/>
                    <a:pt x="1035" y="1868"/>
                    <a:pt x="974" y="1874"/>
                  </a:cubicBezTo>
                  <a:cubicBezTo>
                    <a:pt x="868" y="1883"/>
                    <a:pt x="772" y="1836"/>
                    <a:pt x="723" y="1785"/>
                  </a:cubicBezTo>
                  <a:cubicBezTo>
                    <a:pt x="666" y="1725"/>
                    <a:pt x="636" y="1644"/>
                    <a:pt x="639" y="1558"/>
                  </a:cubicBezTo>
                  <a:cubicBezTo>
                    <a:pt x="642" y="1467"/>
                    <a:pt x="681" y="1379"/>
                    <a:pt x="746" y="1318"/>
                  </a:cubicBezTo>
                  <a:cubicBezTo>
                    <a:pt x="813" y="1257"/>
                    <a:pt x="900" y="1223"/>
                    <a:pt x="993" y="1223"/>
                  </a:cubicBezTo>
                  <a:cubicBezTo>
                    <a:pt x="999" y="1223"/>
                    <a:pt x="1004" y="1223"/>
                    <a:pt x="1010" y="1223"/>
                  </a:cubicBezTo>
                  <a:close/>
                  <a:moveTo>
                    <a:pt x="1311" y="849"/>
                  </a:moveTo>
                  <a:cubicBezTo>
                    <a:pt x="1330" y="857"/>
                    <a:pt x="1349" y="866"/>
                    <a:pt x="1368" y="875"/>
                  </a:cubicBezTo>
                  <a:cubicBezTo>
                    <a:pt x="1394" y="888"/>
                    <a:pt x="1419" y="902"/>
                    <a:pt x="1443" y="918"/>
                  </a:cubicBezTo>
                  <a:cubicBezTo>
                    <a:pt x="1443" y="532"/>
                    <a:pt x="1443" y="532"/>
                    <a:pt x="1443" y="532"/>
                  </a:cubicBezTo>
                  <a:cubicBezTo>
                    <a:pt x="1470" y="532"/>
                    <a:pt x="1497" y="531"/>
                    <a:pt x="1524" y="531"/>
                  </a:cubicBezTo>
                  <a:cubicBezTo>
                    <a:pt x="1524" y="531"/>
                    <a:pt x="1516" y="268"/>
                    <a:pt x="1516" y="12"/>
                  </a:cubicBezTo>
                  <a:cubicBezTo>
                    <a:pt x="1516" y="12"/>
                    <a:pt x="1516" y="12"/>
                    <a:pt x="1492" y="12"/>
                  </a:cubicBezTo>
                  <a:cubicBezTo>
                    <a:pt x="1492" y="12"/>
                    <a:pt x="1491" y="12"/>
                    <a:pt x="1488" y="12"/>
                  </a:cubicBezTo>
                  <a:cubicBezTo>
                    <a:pt x="1485" y="12"/>
                    <a:pt x="1481" y="12"/>
                    <a:pt x="1474" y="12"/>
                  </a:cubicBezTo>
                  <a:cubicBezTo>
                    <a:pt x="1474" y="12"/>
                    <a:pt x="1463" y="184"/>
                    <a:pt x="1459" y="260"/>
                  </a:cubicBezTo>
                  <a:cubicBezTo>
                    <a:pt x="1459" y="260"/>
                    <a:pt x="1459" y="260"/>
                    <a:pt x="1456" y="260"/>
                  </a:cubicBezTo>
                  <a:cubicBezTo>
                    <a:pt x="1456" y="260"/>
                    <a:pt x="1456" y="260"/>
                    <a:pt x="1456" y="260"/>
                  </a:cubicBezTo>
                  <a:cubicBezTo>
                    <a:pt x="1456" y="12"/>
                    <a:pt x="1456" y="12"/>
                    <a:pt x="1456" y="12"/>
                  </a:cubicBezTo>
                  <a:cubicBezTo>
                    <a:pt x="1456" y="5"/>
                    <a:pt x="1451" y="0"/>
                    <a:pt x="1445" y="0"/>
                  </a:cubicBezTo>
                  <a:cubicBezTo>
                    <a:pt x="1439" y="0"/>
                    <a:pt x="1434" y="5"/>
                    <a:pt x="1434" y="12"/>
                  </a:cubicBezTo>
                  <a:cubicBezTo>
                    <a:pt x="1434" y="260"/>
                    <a:pt x="1434" y="260"/>
                    <a:pt x="1434" y="260"/>
                  </a:cubicBezTo>
                  <a:cubicBezTo>
                    <a:pt x="1434" y="260"/>
                    <a:pt x="1434" y="260"/>
                    <a:pt x="1434" y="260"/>
                  </a:cubicBezTo>
                  <a:cubicBezTo>
                    <a:pt x="1429" y="260"/>
                    <a:pt x="1426" y="260"/>
                    <a:pt x="1422" y="261"/>
                  </a:cubicBezTo>
                  <a:cubicBezTo>
                    <a:pt x="1422" y="12"/>
                    <a:pt x="1422" y="12"/>
                    <a:pt x="1422" y="12"/>
                  </a:cubicBezTo>
                  <a:cubicBezTo>
                    <a:pt x="1422" y="5"/>
                    <a:pt x="1417" y="0"/>
                    <a:pt x="1411" y="0"/>
                  </a:cubicBezTo>
                  <a:cubicBezTo>
                    <a:pt x="1405" y="0"/>
                    <a:pt x="1400" y="5"/>
                    <a:pt x="1400" y="12"/>
                  </a:cubicBezTo>
                  <a:cubicBezTo>
                    <a:pt x="1400" y="339"/>
                    <a:pt x="1400" y="339"/>
                    <a:pt x="1400" y="339"/>
                  </a:cubicBezTo>
                  <a:cubicBezTo>
                    <a:pt x="1397" y="339"/>
                    <a:pt x="1392" y="339"/>
                    <a:pt x="1383" y="339"/>
                  </a:cubicBezTo>
                  <a:cubicBezTo>
                    <a:pt x="1383" y="12"/>
                    <a:pt x="1383" y="12"/>
                    <a:pt x="1383" y="12"/>
                  </a:cubicBezTo>
                  <a:cubicBezTo>
                    <a:pt x="1383" y="5"/>
                    <a:pt x="1378" y="0"/>
                    <a:pt x="1372" y="0"/>
                  </a:cubicBezTo>
                  <a:cubicBezTo>
                    <a:pt x="1365" y="0"/>
                    <a:pt x="1360" y="5"/>
                    <a:pt x="1360" y="12"/>
                  </a:cubicBezTo>
                  <a:cubicBezTo>
                    <a:pt x="1360" y="339"/>
                    <a:pt x="1360" y="339"/>
                    <a:pt x="1360" y="339"/>
                  </a:cubicBezTo>
                  <a:cubicBezTo>
                    <a:pt x="1356" y="339"/>
                    <a:pt x="1351" y="339"/>
                    <a:pt x="1344" y="339"/>
                  </a:cubicBezTo>
                  <a:cubicBezTo>
                    <a:pt x="1344" y="339"/>
                    <a:pt x="1344" y="339"/>
                    <a:pt x="1344" y="299"/>
                  </a:cubicBezTo>
                  <a:cubicBezTo>
                    <a:pt x="1344" y="299"/>
                    <a:pt x="1344" y="299"/>
                    <a:pt x="1344" y="260"/>
                  </a:cubicBezTo>
                  <a:cubicBezTo>
                    <a:pt x="1344" y="260"/>
                    <a:pt x="1344" y="260"/>
                    <a:pt x="1343" y="260"/>
                  </a:cubicBezTo>
                  <a:cubicBezTo>
                    <a:pt x="1343" y="260"/>
                    <a:pt x="1343" y="260"/>
                    <a:pt x="1343" y="260"/>
                  </a:cubicBezTo>
                  <a:cubicBezTo>
                    <a:pt x="1343" y="12"/>
                    <a:pt x="1343" y="12"/>
                    <a:pt x="1343" y="12"/>
                  </a:cubicBezTo>
                  <a:cubicBezTo>
                    <a:pt x="1343" y="5"/>
                    <a:pt x="1338" y="0"/>
                    <a:pt x="1332" y="0"/>
                  </a:cubicBezTo>
                  <a:cubicBezTo>
                    <a:pt x="1326" y="0"/>
                    <a:pt x="1321" y="5"/>
                    <a:pt x="1321" y="12"/>
                  </a:cubicBezTo>
                  <a:cubicBezTo>
                    <a:pt x="1321" y="260"/>
                    <a:pt x="1321" y="260"/>
                    <a:pt x="1321" y="260"/>
                  </a:cubicBezTo>
                  <a:cubicBezTo>
                    <a:pt x="1321" y="260"/>
                    <a:pt x="1321" y="260"/>
                    <a:pt x="1321" y="260"/>
                  </a:cubicBezTo>
                  <a:cubicBezTo>
                    <a:pt x="1318" y="260"/>
                    <a:pt x="1314" y="260"/>
                    <a:pt x="1310" y="260"/>
                  </a:cubicBezTo>
                  <a:cubicBezTo>
                    <a:pt x="1310" y="260"/>
                    <a:pt x="1310" y="260"/>
                    <a:pt x="1310" y="260"/>
                  </a:cubicBezTo>
                  <a:cubicBezTo>
                    <a:pt x="1310" y="260"/>
                    <a:pt x="1310" y="260"/>
                    <a:pt x="1310" y="260"/>
                  </a:cubicBezTo>
                  <a:cubicBezTo>
                    <a:pt x="1310" y="12"/>
                    <a:pt x="1310" y="12"/>
                    <a:pt x="1310" y="12"/>
                  </a:cubicBezTo>
                  <a:cubicBezTo>
                    <a:pt x="1310" y="5"/>
                    <a:pt x="1304" y="0"/>
                    <a:pt x="1298" y="0"/>
                  </a:cubicBezTo>
                  <a:cubicBezTo>
                    <a:pt x="1292" y="0"/>
                    <a:pt x="1287" y="5"/>
                    <a:pt x="1287" y="12"/>
                  </a:cubicBezTo>
                  <a:cubicBezTo>
                    <a:pt x="1287" y="260"/>
                    <a:pt x="1287" y="260"/>
                    <a:pt x="1287" y="260"/>
                  </a:cubicBezTo>
                  <a:cubicBezTo>
                    <a:pt x="1287" y="260"/>
                    <a:pt x="1287" y="260"/>
                    <a:pt x="1287" y="260"/>
                  </a:cubicBezTo>
                  <a:cubicBezTo>
                    <a:pt x="1284" y="260"/>
                    <a:pt x="1281" y="260"/>
                    <a:pt x="1277" y="260"/>
                  </a:cubicBezTo>
                  <a:cubicBezTo>
                    <a:pt x="1277" y="260"/>
                    <a:pt x="1272" y="102"/>
                    <a:pt x="1261" y="12"/>
                  </a:cubicBezTo>
                  <a:cubicBezTo>
                    <a:pt x="1259" y="12"/>
                    <a:pt x="1255" y="12"/>
                    <a:pt x="1245" y="12"/>
                  </a:cubicBezTo>
                  <a:cubicBezTo>
                    <a:pt x="1245" y="12"/>
                    <a:pt x="1245" y="12"/>
                    <a:pt x="1245" y="12"/>
                  </a:cubicBezTo>
                  <a:cubicBezTo>
                    <a:pt x="1244" y="12"/>
                    <a:pt x="1240" y="12"/>
                    <a:pt x="1223" y="12"/>
                  </a:cubicBezTo>
                  <a:cubicBezTo>
                    <a:pt x="1223" y="12"/>
                    <a:pt x="1214" y="200"/>
                    <a:pt x="1214" y="316"/>
                  </a:cubicBezTo>
                  <a:cubicBezTo>
                    <a:pt x="1214" y="531"/>
                    <a:pt x="1214" y="531"/>
                    <a:pt x="1214" y="531"/>
                  </a:cubicBezTo>
                  <a:cubicBezTo>
                    <a:pt x="1214" y="531"/>
                    <a:pt x="1253" y="532"/>
                    <a:pt x="1311" y="532"/>
                  </a:cubicBezTo>
                  <a:lnTo>
                    <a:pt x="1311" y="849"/>
                  </a:lnTo>
                  <a:close/>
                  <a:moveTo>
                    <a:pt x="1576" y="1112"/>
                  </a:moveTo>
                  <a:cubicBezTo>
                    <a:pt x="1446" y="961"/>
                    <a:pt x="1263" y="867"/>
                    <a:pt x="1060" y="849"/>
                  </a:cubicBezTo>
                  <a:cubicBezTo>
                    <a:pt x="856" y="831"/>
                    <a:pt x="660" y="893"/>
                    <a:pt x="509" y="1022"/>
                  </a:cubicBezTo>
                  <a:cubicBezTo>
                    <a:pt x="503" y="1027"/>
                    <a:pt x="498" y="1032"/>
                    <a:pt x="493" y="1036"/>
                  </a:cubicBezTo>
                  <a:cubicBezTo>
                    <a:pt x="472" y="1060"/>
                    <a:pt x="451" y="1083"/>
                    <a:pt x="428" y="1105"/>
                  </a:cubicBezTo>
                  <a:cubicBezTo>
                    <a:pt x="428" y="1105"/>
                    <a:pt x="428" y="1105"/>
                    <a:pt x="428" y="1105"/>
                  </a:cubicBezTo>
                  <a:cubicBezTo>
                    <a:pt x="333" y="1219"/>
                    <a:pt x="274" y="1364"/>
                    <a:pt x="263" y="1516"/>
                  </a:cubicBezTo>
                  <a:cubicBezTo>
                    <a:pt x="249" y="1704"/>
                    <a:pt x="308" y="1883"/>
                    <a:pt x="428" y="2021"/>
                  </a:cubicBezTo>
                  <a:cubicBezTo>
                    <a:pt x="543" y="2155"/>
                    <a:pt x="712" y="2238"/>
                    <a:pt x="891" y="2251"/>
                  </a:cubicBezTo>
                  <a:cubicBezTo>
                    <a:pt x="1066" y="2263"/>
                    <a:pt x="1233" y="2208"/>
                    <a:pt x="1361" y="2097"/>
                  </a:cubicBezTo>
                  <a:cubicBezTo>
                    <a:pt x="1485" y="1989"/>
                    <a:pt x="1562" y="1832"/>
                    <a:pt x="1574" y="1666"/>
                  </a:cubicBezTo>
                  <a:cubicBezTo>
                    <a:pt x="1585" y="1504"/>
                    <a:pt x="1533" y="1349"/>
                    <a:pt x="1429" y="1230"/>
                  </a:cubicBezTo>
                  <a:cubicBezTo>
                    <a:pt x="1328" y="1116"/>
                    <a:pt x="1182" y="1045"/>
                    <a:pt x="1028" y="1036"/>
                  </a:cubicBezTo>
                  <a:cubicBezTo>
                    <a:pt x="879" y="1027"/>
                    <a:pt x="737" y="1075"/>
                    <a:pt x="628" y="1171"/>
                  </a:cubicBezTo>
                  <a:cubicBezTo>
                    <a:pt x="523" y="1263"/>
                    <a:pt x="459" y="1397"/>
                    <a:pt x="451" y="1539"/>
                  </a:cubicBezTo>
                  <a:cubicBezTo>
                    <a:pt x="443" y="1676"/>
                    <a:pt x="487" y="1805"/>
                    <a:pt x="576" y="1903"/>
                  </a:cubicBezTo>
                  <a:cubicBezTo>
                    <a:pt x="660" y="1998"/>
                    <a:pt x="782" y="2056"/>
                    <a:pt x="910" y="2063"/>
                  </a:cubicBezTo>
                  <a:cubicBezTo>
                    <a:pt x="1035" y="2070"/>
                    <a:pt x="1154" y="2029"/>
                    <a:pt x="1244" y="1948"/>
                  </a:cubicBezTo>
                  <a:cubicBezTo>
                    <a:pt x="1328" y="1871"/>
                    <a:pt x="1380" y="1761"/>
                    <a:pt x="1386" y="1645"/>
                  </a:cubicBezTo>
                  <a:cubicBezTo>
                    <a:pt x="1390" y="1557"/>
                    <a:pt x="1367" y="1472"/>
                    <a:pt x="1321" y="1401"/>
                  </a:cubicBezTo>
                  <a:cubicBezTo>
                    <a:pt x="1323" y="1587"/>
                    <a:pt x="1300" y="1687"/>
                    <a:pt x="1238" y="1776"/>
                  </a:cubicBezTo>
                  <a:cubicBezTo>
                    <a:pt x="1158" y="1895"/>
                    <a:pt x="1053" y="1927"/>
                    <a:pt x="979" y="1933"/>
                  </a:cubicBezTo>
                  <a:cubicBezTo>
                    <a:pt x="871" y="1943"/>
                    <a:pt x="750" y="1900"/>
                    <a:pt x="680" y="1827"/>
                  </a:cubicBezTo>
                  <a:cubicBezTo>
                    <a:pt x="612" y="1755"/>
                    <a:pt x="576" y="1659"/>
                    <a:pt x="579" y="1556"/>
                  </a:cubicBezTo>
                  <a:cubicBezTo>
                    <a:pt x="582" y="1449"/>
                    <a:pt x="628" y="1346"/>
                    <a:pt x="705" y="1274"/>
                  </a:cubicBezTo>
                  <a:cubicBezTo>
                    <a:pt x="788" y="1198"/>
                    <a:pt x="897" y="1159"/>
                    <a:pt x="1012" y="1163"/>
                  </a:cubicBezTo>
                  <a:cubicBezTo>
                    <a:pt x="1131" y="1168"/>
                    <a:pt x="1245" y="1221"/>
                    <a:pt x="1325" y="1308"/>
                  </a:cubicBezTo>
                  <a:cubicBezTo>
                    <a:pt x="1409" y="1399"/>
                    <a:pt x="1452" y="1520"/>
                    <a:pt x="1446" y="1648"/>
                  </a:cubicBezTo>
                  <a:cubicBezTo>
                    <a:pt x="1439" y="1780"/>
                    <a:pt x="1380" y="1905"/>
                    <a:pt x="1284" y="1992"/>
                  </a:cubicBezTo>
                  <a:cubicBezTo>
                    <a:pt x="1182" y="2084"/>
                    <a:pt x="1048" y="2131"/>
                    <a:pt x="907" y="2123"/>
                  </a:cubicBezTo>
                  <a:cubicBezTo>
                    <a:pt x="763" y="2115"/>
                    <a:pt x="626" y="2049"/>
                    <a:pt x="532" y="1943"/>
                  </a:cubicBezTo>
                  <a:cubicBezTo>
                    <a:pt x="432" y="1833"/>
                    <a:pt x="382" y="1688"/>
                    <a:pt x="391" y="1535"/>
                  </a:cubicBezTo>
                  <a:cubicBezTo>
                    <a:pt x="400" y="1378"/>
                    <a:pt x="472" y="1229"/>
                    <a:pt x="588" y="1126"/>
                  </a:cubicBezTo>
                  <a:cubicBezTo>
                    <a:pt x="709" y="1019"/>
                    <a:pt x="866" y="966"/>
                    <a:pt x="1032" y="976"/>
                  </a:cubicBezTo>
                  <a:cubicBezTo>
                    <a:pt x="1202" y="986"/>
                    <a:pt x="1363" y="1065"/>
                    <a:pt x="1474" y="1191"/>
                  </a:cubicBezTo>
                  <a:cubicBezTo>
                    <a:pt x="1589" y="1321"/>
                    <a:pt x="1646" y="1492"/>
                    <a:pt x="1633" y="1670"/>
                  </a:cubicBezTo>
                  <a:cubicBezTo>
                    <a:pt x="1621" y="1852"/>
                    <a:pt x="1536" y="2024"/>
                    <a:pt x="1401" y="2142"/>
                  </a:cubicBezTo>
                  <a:cubicBezTo>
                    <a:pt x="1261" y="2264"/>
                    <a:pt x="1078" y="2324"/>
                    <a:pt x="887" y="2311"/>
                  </a:cubicBezTo>
                  <a:cubicBezTo>
                    <a:pt x="692" y="2297"/>
                    <a:pt x="508" y="2206"/>
                    <a:pt x="383" y="2061"/>
                  </a:cubicBezTo>
                  <a:cubicBezTo>
                    <a:pt x="252" y="1911"/>
                    <a:pt x="188" y="1716"/>
                    <a:pt x="203" y="1512"/>
                  </a:cubicBezTo>
                  <a:cubicBezTo>
                    <a:pt x="217" y="1314"/>
                    <a:pt x="307" y="1127"/>
                    <a:pt x="450" y="994"/>
                  </a:cubicBezTo>
                  <a:cubicBezTo>
                    <a:pt x="572" y="853"/>
                    <a:pt x="651" y="689"/>
                    <a:pt x="672" y="531"/>
                  </a:cubicBezTo>
                  <a:cubicBezTo>
                    <a:pt x="562" y="531"/>
                    <a:pt x="562" y="531"/>
                    <a:pt x="562" y="531"/>
                  </a:cubicBezTo>
                  <a:cubicBezTo>
                    <a:pt x="533" y="711"/>
                    <a:pt x="417" y="839"/>
                    <a:pt x="304" y="964"/>
                  </a:cubicBezTo>
                  <a:cubicBezTo>
                    <a:pt x="293" y="976"/>
                    <a:pt x="282" y="989"/>
                    <a:pt x="271" y="1001"/>
                  </a:cubicBezTo>
                  <a:cubicBezTo>
                    <a:pt x="253" y="1021"/>
                    <a:pt x="253" y="1021"/>
                    <a:pt x="253" y="1021"/>
                  </a:cubicBezTo>
                  <a:cubicBezTo>
                    <a:pt x="0" y="1355"/>
                    <a:pt x="11" y="1826"/>
                    <a:pt x="279" y="2139"/>
                  </a:cubicBezTo>
                  <a:cubicBezTo>
                    <a:pt x="425" y="2310"/>
                    <a:pt x="632" y="2416"/>
                    <a:pt x="860" y="2437"/>
                  </a:cubicBezTo>
                  <a:cubicBezTo>
                    <a:pt x="1090" y="2458"/>
                    <a:pt x="1310" y="2390"/>
                    <a:pt x="1481" y="2244"/>
                  </a:cubicBezTo>
                  <a:cubicBezTo>
                    <a:pt x="1642" y="2107"/>
                    <a:pt x="1745" y="1904"/>
                    <a:pt x="1761" y="1688"/>
                  </a:cubicBezTo>
                  <a:cubicBezTo>
                    <a:pt x="1778" y="1474"/>
                    <a:pt x="1712" y="1270"/>
                    <a:pt x="1576" y="1112"/>
                  </a:cubicBezTo>
                  <a:close/>
                  <a:moveTo>
                    <a:pt x="763" y="17"/>
                  </a:moveTo>
                  <a:cubicBezTo>
                    <a:pt x="761" y="17"/>
                    <a:pt x="757" y="17"/>
                    <a:pt x="753" y="17"/>
                  </a:cubicBezTo>
                  <a:cubicBezTo>
                    <a:pt x="753" y="17"/>
                    <a:pt x="751" y="17"/>
                    <a:pt x="747" y="17"/>
                  </a:cubicBezTo>
                  <a:cubicBezTo>
                    <a:pt x="744" y="17"/>
                    <a:pt x="739" y="17"/>
                    <a:pt x="733" y="17"/>
                  </a:cubicBezTo>
                  <a:cubicBezTo>
                    <a:pt x="733" y="17"/>
                    <a:pt x="713" y="141"/>
                    <a:pt x="713" y="267"/>
                  </a:cubicBezTo>
                  <a:cubicBezTo>
                    <a:pt x="713" y="267"/>
                    <a:pt x="713" y="267"/>
                    <a:pt x="705" y="267"/>
                  </a:cubicBezTo>
                  <a:cubicBezTo>
                    <a:pt x="705" y="266"/>
                    <a:pt x="705" y="266"/>
                    <a:pt x="705" y="266"/>
                  </a:cubicBezTo>
                  <a:cubicBezTo>
                    <a:pt x="705" y="17"/>
                    <a:pt x="705" y="17"/>
                    <a:pt x="705" y="17"/>
                  </a:cubicBezTo>
                  <a:cubicBezTo>
                    <a:pt x="705" y="11"/>
                    <a:pt x="700" y="6"/>
                    <a:pt x="694" y="6"/>
                  </a:cubicBezTo>
                  <a:cubicBezTo>
                    <a:pt x="688" y="6"/>
                    <a:pt x="683" y="11"/>
                    <a:pt x="683" y="17"/>
                  </a:cubicBezTo>
                  <a:cubicBezTo>
                    <a:pt x="683" y="266"/>
                    <a:pt x="683" y="266"/>
                    <a:pt x="683" y="266"/>
                  </a:cubicBezTo>
                  <a:cubicBezTo>
                    <a:pt x="683" y="266"/>
                    <a:pt x="683" y="266"/>
                    <a:pt x="683" y="267"/>
                  </a:cubicBezTo>
                  <a:cubicBezTo>
                    <a:pt x="681" y="267"/>
                    <a:pt x="678" y="267"/>
                    <a:pt x="672" y="267"/>
                  </a:cubicBezTo>
                  <a:cubicBezTo>
                    <a:pt x="672" y="17"/>
                    <a:pt x="672" y="17"/>
                    <a:pt x="672" y="17"/>
                  </a:cubicBezTo>
                  <a:cubicBezTo>
                    <a:pt x="672" y="11"/>
                    <a:pt x="667" y="6"/>
                    <a:pt x="660" y="6"/>
                  </a:cubicBezTo>
                  <a:cubicBezTo>
                    <a:pt x="654" y="6"/>
                    <a:pt x="649" y="11"/>
                    <a:pt x="649" y="17"/>
                  </a:cubicBezTo>
                  <a:cubicBezTo>
                    <a:pt x="649" y="345"/>
                    <a:pt x="649" y="345"/>
                    <a:pt x="649" y="345"/>
                  </a:cubicBezTo>
                  <a:cubicBezTo>
                    <a:pt x="646" y="345"/>
                    <a:pt x="640" y="345"/>
                    <a:pt x="632" y="345"/>
                  </a:cubicBezTo>
                  <a:cubicBezTo>
                    <a:pt x="632" y="17"/>
                    <a:pt x="632" y="17"/>
                    <a:pt x="632" y="17"/>
                  </a:cubicBezTo>
                  <a:cubicBezTo>
                    <a:pt x="632" y="11"/>
                    <a:pt x="627" y="6"/>
                    <a:pt x="621" y="6"/>
                  </a:cubicBezTo>
                  <a:cubicBezTo>
                    <a:pt x="615" y="6"/>
                    <a:pt x="609" y="11"/>
                    <a:pt x="609" y="17"/>
                  </a:cubicBezTo>
                  <a:cubicBezTo>
                    <a:pt x="609" y="345"/>
                    <a:pt x="609" y="345"/>
                    <a:pt x="609" y="345"/>
                  </a:cubicBezTo>
                  <a:cubicBezTo>
                    <a:pt x="606" y="345"/>
                    <a:pt x="602" y="345"/>
                    <a:pt x="596" y="345"/>
                  </a:cubicBezTo>
                  <a:cubicBezTo>
                    <a:pt x="596" y="345"/>
                    <a:pt x="596" y="345"/>
                    <a:pt x="596" y="306"/>
                  </a:cubicBezTo>
                  <a:cubicBezTo>
                    <a:pt x="596" y="306"/>
                    <a:pt x="596" y="306"/>
                    <a:pt x="596" y="272"/>
                  </a:cubicBezTo>
                  <a:cubicBezTo>
                    <a:pt x="597" y="270"/>
                    <a:pt x="598" y="268"/>
                    <a:pt x="598" y="266"/>
                  </a:cubicBezTo>
                  <a:cubicBezTo>
                    <a:pt x="598" y="17"/>
                    <a:pt x="598" y="17"/>
                    <a:pt x="598" y="17"/>
                  </a:cubicBezTo>
                  <a:cubicBezTo>
                    <a:pt x="598" y="11"/>
                    <a:pt x="593" y="6"/>
                    <a:pt x="587" y="6"/>
                  </a:cubicBezTo>
                  <a:cubicBezTo>
                    <a:pt x="581" y="6"/>
                    <a:pt x="576" y="11"/>
                    <a:pt x="576" y="17"/>
                  </a:cubicBezTo>
                  <a:cubicBezTo>
                    <a:pt x="576" y="266"/>
                    <a:pt x="576" y="266"/>
                    <a:pt x="576" y="266"/>
                  </a:cubicBezTo>
                  <a:cubicBezTo>
                    <a:pt x="576" y="266"/>
                    <a:pt x="576" y="266"/>
                    <a:pt x="576" y="267"/>
                  </a:cubicBezTo>
                  <a:cubicBezTo>
                    <a:pt x="571" y="267"/>
                    <a:pt x="566" y="267"/>
                    <a:pt x="559" y="267"/>
                  </a:cubicBezTo>
                  <a:cubicBezTo>
                    <a:pt x="559" y="267"/>
                    <a:pt x="559" y="267"/>
                    <a:pt x="559" y="267"/>
                  </a:cubicBezTo>
                  <a:cubicBezTo>
                    <a:pt x="559" y="266"/>
                    <a:pt x="559" y="266"/>
                    <a:pt x="559" y="266"/>
                  </a:cubicBezTo>
                  <a:cubicBezTo>
                    <a:pt x="559" y="17"/>
                    <a:pt x="559" y="17"/>
                    <a:pt x="559" y="17"/>
                  </a:cubicBezTo>
                  <a:cubicBezTo>
                    <a:pt x="559" y="11"/>
                    <a:pt x="554" y="6"/>
                    <a:pt x="547" y="6"/>
                  </a:cubicBezTo>
                  <a:cubicBezTo>
                    <a:pt x="541" y="6"/>
                    <a:pt x="536" y="11"/>
                    <a:pt x="536" y="17"/>
                  </a:cubicBezTo>
                  <a:cubicBezTo>
                    <a:pt x="536" y="266"/>
                    <a:pt x="536" y="266"/>
                    <a:pt x="536" y="266"/>
                  </a:cubicBezTo>
                  <a:cubicBezTo>
                    <a:pt x="536" y="266"/>
                    <a:pt x="536" y="266"/>
                    <a:pt x="536" y="267"/>
                  </a:cubicBezTo>
                  <a:cubicBezTo>
                    <a:pt x="532" y="267"/>
                    <a:pt x="527" y="267"/>
                    <a:pt x="521" y="267"/>
                  </a:cubicBezTo>
                  <a:cubicBezTo>
                    <a:pt x="521" y="267"/>
                    <a:pt x="513" y="141"/>
                    <a:pt x="513" y="17"/>
                  </a:cubicBezTo>
                  <a:cubicBezTo>
                    <a:pt x="511" y="17"/>
                    <a:pt x="506" y="17"/>
                    <a:pt x="494" y="17"/>
                  </a:cubicBezTo>
                  <a:cubicBezTo>
                    <a:pt x="494" y="17"/>
                    <a:pt x="493" y="17"/>
                    <a:pt x="493" y="17"/>
                  </a:cubicBezTo>
                  <a:cubicBezTo>
                    <a:pt x="491" y="17"/>
                    <a:pt x="485" y="17"/>
                    <a:pt x="471" y="17"/>
                  </a:cubicBezTo>
                  <a:cubicBezTo>
                    <a:pt x="463" y="274"/>
                    <a:pt x="463" y="274"/>
                    <a:pt x="463" y="274"/>
                  </a:cubicBezTo>
                  <a:cubicBezTo>
                    <a:pt x="463" y="531"/>
                    <a:pt x="463" y="531"/>
                    <a:pt x="463" y="531"/>
                  </a:cubicBezTo>
                  <a:cubicBezTo>
                    <a:pt x="769" y="531"/>
                    <a:pt x="769" y="531"/>
                    <a:pt x="769" y="531"/>
                  </a:cubicBezTo>
                  <a:cubicBezTo>
                    <a:pt x="771" y="529"/>
                    <a:pt x="759" y="270"/>
                    <a:pt x="763" y="17"/>
                  </a:cubicBezTo>
                  <a:close/>
                </a:path>
              </a:pathLst>
            </a:custGeom>
            <a:solidFill>
              <a:schemeClr val="bg2"/>
            </a:solidFill>
            <a:ln>
              <a:noFill/>
            </a:ln>
          </p:spPr>
          <p:txBody>
            <a:bodyPr vert="horz" wrap="square" lIns="91428" tIns="45715" rIns="91428" bIns="45715" numCol="1" anchor="t" anchorCtr="0" compatLnSpc="1">
              <a:prstTxWarp prst="textNoShape">
                <a:avLst/>
              </a:prstTxWarp>
            </a:bodyPr>
            <a:lstStyle/>
            <a:p>
              <a:endParaRPr lang="en-US">
                <a:solidFill>
                  <a:srgbClr val="58585B"/>
                </a:solidFill>
              </a:endParaRPr>
            </a:p>
          </p:txBody>
        </p:sp>
      </p:grpSp>
      <p:grpSp>
        <p:nvGrpSpPr>
          <p:cNvPr id="9" name="Group 8"/>
          <p:cNvGrpSpPr/>
          <p:nvPr/>
        </p:nvGrpSpPr>
        <p:grpSpPr>
          <a:xfrm>
            <a:off x="5692250" y="1348879"/>
            <a:ext cx="697368" cy="693096"/>
            <a:chOff x="2674893" y="1337559"/>
            <a:chExt cx="697368" cy="693096"/>
          </a:xfrm>
        </p:grpSpPr>
        <p:sp>
          <p:nvSpPr>
            <p:cNvPr id="87" name="Oval 86"/>
            <p:cNvSpPr/>
            <p:nvPr/>
          </p:nvSpPr>
          <p:spPr>
            <a:xfrm>
              <a:off x="2674893" y="1337559"/>
              <a:ext cx="697368" cy="693096"/>
            </a:xfrm>
            <a:prstGeom prst="ellipse">
              <a:avLst/>
            </a:prstGeom>
            <a:solidFill>
              <a:schemeClr val="bg1"/>
            </a:solidFill>
            <a:ln w="15875" cap="flat" cmpd="sng" algn="ctr">
              <a:solidFill>
                <a:schemeClr val="bg2"/>
              </a:solidFill>
              <a:prstDash val="solid"/>
            </a:ln>
            <a:effectLst/>
          </p:spPr>
          <p:txBody>
            <a:bodyPr lIns="68586" tIns="34294" rIns="68586" bIns="34294" rtlCol="0" anchor="ctr"/>
            <a:lstStyle/>
            <a:p>
              <a:pPr algn="ctr" defTabSz="685563">
                <a:lnSpc>
                  <a:spcPct val="90000"/>
                </a:lnSpc>
              </a:pPr>
              <a:endParaRPr lang="en-US" sz="1500" kern="0">
                <a:solidFill>
                  <a:prstClr val="white"/>
                </a:solidFill>
                <a:latin typeface="Arial" panose="020B0604020202020204" pitchFamily="34" charset="0"/>
                <a:ea typeface="Apple LiGothic Medium"/>
                <a:cs typeface="Apple LiGothic Medium"/>
              </a:endParaRPr>
            </a:p>
          </p:txBody>
        </p:sp>
        <p:grpSp>
          <p:nvGrpSpPr>
            <p:cNvPr id="8" name="Group 7"/>
            <p:cNvGrpSpPr/>
            <p:nvPr/>
          </p:nvGrpSpPr>
          <p:grpSpPr>
            <a:xfrm>
              <a:off x="2865249" y="1453810"/>
              <a:ext cx="306145" cy="423196"/>
              <a:chOff x="2826645" y="1445493"/>
              <a:chExt cx="373755" cy="516657"/>
            </a:xfrm>
          </p:grpSpPr>
          <p:grpSp>
            <p:nvGrpSpPr>
              <p:cNvPr id="238" name="Group 114"/>
              <p:cNvGrpSpPr>
                <a:grpSpLocks noChangeAspect="1"/>
              </p:cNvGrpSpPr>
              <p:nvPr/>
            </p:nvGrpSpPr>
            <p:grpSpPr bwMode="auto">
              <a:xfrm>
                <a:off x="2826645" y="1447400"/>
                <a:ext cx="373755" cy="514750"/>
                <a:chOff x="1623" y="-110"/>
                <a:chExt cx="2513" cy="3461"/>
              </a:xfrm>
              <a:solidFill>
                <a:schemeClr val="accent5"/>
              </a:solidFill>
            </p:grpSpPr>
            <p:sp>
              <p:nvSpPr>
                <p:cNvPr id="239" name="Freeform 115"/>
                <p:cNvSpPr>
                  <a:spLocks noEditPoints="1"/>
                </p:cNvSpPr>
                <p:nvPr/>
              </p:nvSpPr>
              <p:spPr bwMode="auto">
                <a:xfrm>
                  <a:off x="2197" y="611"/>
                  <a:ext cx="290" cy="456"/>
                </a:xfrm>
                <a:custGeom>
                  <a:avLst/>
                  <a:gdLst>
                    <a:gd name="T0" fmla="*/ 17 w 123"/>
                    <a:gd name="T1" fmla="*/ 172 h 193"/>
                    <a:gd name="T2" fmla="*/ 61 w 123"/>
                    <a:gd name="T3" fmla="*/ 193 h 193"/>
                    <a:gd name="T4" fmla="*/ 104 w 123"/>
                    <a:gd name="T5" fmla="*/ 174 h 193"/>
                    <a:gd name="T6" fmla="*/ 123 w 123"/>
                    <a:gd name="T7" fmla="*/ 97 h 193"/>
                    <a:gd name="T8" fmla="*/ 104 w 123"/>
                    <a:gd name="T9" fmla="*/ 19 h 193"/>
                    <a:gd name="T10" fmla="*/ 61 w 123"/>
                    <a:gd name="T11" fmla="*/ 0 h 193"/>
                    <a:gd name="T12" fmla="*/ 51 w 123"/>
                    <a:gd name="T13" fmla="*/ 1 h 193"/>
                    <a:gd name="T14" fmla="*/ 27 w 123"/>
                    <a:gd name="T15" fmla="*/ 31 h 193"/>
                    <a:gd name="T16" fmla="*/ 2 w 123"/>
                    <a:gd name="T17" fmla="*/ 63 h 193"/>
                    <a:gd name="T18" fmla="*/ 0 w 123"/>
                    <a:gd name="T19" fmla="*/ 96 h 193"/>
                    <a:gd name="T20" fmla="*/ 17 w 123"/>
                    <a:gd name="T21" fmla="*/ 172 h 193"/>
                    <a:gd name="T22" fmla="*/ 42 w 123"/>
                    <a:gd name="T23" fmla="*/ 49 h 193"/>
                    <a:gd name="T24" fmla="*/ 50 w 123"/>
                    <a:gd name="T25" fmla="*/ 34 h 193"/>
                    <a:gd name="T26" fmla="*/ 61 w 123"/>
                    <a:gd name="T27" fmla="*/ 30 h 193"/>
                    <a:gd name="T28" fmla="*/ 73 w 123"/>
                    <a:gd name="T29" fmla="*/ 34 h 193"/>
                    <a:gd name="T30" fmla="*/ 81 w 123"/>
                    <a:gd name="T31" fmla="*/ 51 h 193"/>
                    <a:gd name="T32" fmla="*/ 85 w 123"/>
                    <a:gd name="T33" fmla="*/ 97 h 193"/>
                    <a:gd name="T34" fmla="*/ 81 w 123"/>
                    <a:gd name="T35" fmla="*/ 144 h 193"/>
                    <a:gd name="T36" fmla="*/ 73 w 123"/>
                    <a:gd name="T37" fmla="*/ 159 h 193"/>
                    <a:gd name="T38" fmla="*/ 61 w 123"/>
                    <a:gd name="T39" fmla="*/ 163 h 193"/>
                    <a:gd name="T40" fmla="*/ 50 w 123"/>
                    <a:gd name="T41" fmla="*/ 159 h 193"/>
                    <a:gd name="T42" fmla="*/ 41 w 123"/>
                    <a:gd name="T43" fmla="*/ 142 h 193"/>
                    <a:gd name="T44" fmla="*/ 38 w 123"/>
                    <a:gd name="T45" fmla="*/ 97 h 193"/>
                    <a:gd name="T46" fmla="*/ 42 w 123"/>
                    <a:gd name="T47" fmla="*/ 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93">
                      <a:moveTo>
                        <a:pt x="17" y="172"/>
                      </a:moveTo>
                      <a:cubicBezTo>
                        <a:pt x="28" y="186"/>
                        <a:pt x="43" y="193"/>
                        <a:pt x="61" y="193"/>
                      </a:cubicBezTo>
                      <a:cubicBezTo>
                        <a:pt x="80" y="193"/>
                        <a:pt x="94" y="187"/>
                        <a:pt x="104" y="174"/>
                      </a:cubicBezTo>
                      <a:cubicBezTo>
                        <a:pt x="117" y="158"/>
                        <a:pt x="123" y="132"/>
                        <a:pt x="123" y="97"/>
                      </a:cubicBezTo>
                      <a:cubicBezTo>
                        <a:pt x="123" y="61"/>
                        <a:pt x="117" y="35"/>
                        <a:pt x="104" y="19"/>
                      </a:cubicBezTo>
                      <a:cubicBezTo>
                        <a:pt x="94" y="6"/>
                        <a:pt x="80" y="0"/>
                        <a:pt x="61" y="0"/>
                      </a:cubicBezTo>
                      <a:cubicBezTo>
                        <a:pt x="58" y="0"/>
                        <a:pt x="55" y="0"/>
                        <a:pt x="51" y="1"/>
                      </a:cubicBezTo>
                      <a:cubicBezTo>
                        <a:pt x="27" y="31"/>
                        <a:pt x="27" y="31"/>
                        <a:pt x="27" y="31"/>
                      </a:cubicBezTo>
                      <a:cubicBezTo>
                        <a:pt x="2" y="63"/>
                        <a:pt x="2" y="63"/>
                        <a:pt x="2" y="63"/>
                      </a:cubicBezTo>
                      <a:cubicBezTo>
                        <a:pt x="1" y="73"/>
                        <a:pt x="0" y="84"/>
                        <a:pt x="0" y="96"/>
                      </a:cubicBezTo>
                      <a:cubicBezTo>
                        <a:pt x="0" y="132"/>
                        <a:pt x="6" y="158"/>
                        <a:pt x="17" y="172"/>
                      </a:cubicBezTo>
                      <a:close/>
                      <a:moveTo>
                        <a:pt x="42" y="49"/>
                      </a:moveTo>
                      <a:cubicBezTo>
                        <a:pt x="44" y="42"/>
                        <a:pt x="46" y="37"/>
                        <a:pt x="50" y="34"/>
                      </a:cubicBezTo>
                      <a:cubicBezTo>
                        <a:pt x="53" y="31"/>
                        <a:pt x="57" y="30"/>
                        <a:pt x="61" y="30"/>
                      </a:cubicBezTo>
                      <a:cubicBezTo>
                        <a:pt x="66" y="30"/>
                        <a:pt x="70" y="31"/>
                        <a:pt x="73" y="34"/>
                      </a:cubicBezTo>
                      <a:cubicBezTo>
                        <a:pt x="76" y="37"/>
                        <a:pt x="79" y="42"/>
                        <a:pt x="81" y="51"/>
                      </a:cubicBezTo>
                      <a:cubicBezTo>
                        <a:pt x="84" y="59"/>
                        <a:pt x="85" y="74"/>
                        <a:pt x="85" y="97"/>
                      </a:cubicBezTo>
                      <a:cubicBezTo>
                        <a:pt x="85" y="119"/>
                        <a:pt x="84" y="135"/>
                        <a:pt x="81" y="144"/>
                      </a:cubicBezTo>
                      <a:cubicBezTo>
                        <a:pt x="79" y="151"/>
                        <a:pt x="77" y="156"/>
                        <a:pt x="73" y="159"/>
                      </a:cubicBezTo>
                      <a:cubicBezTo>
                        <a:pt x="70" y="162"/>
                        <a:pt x="66" y="163"/>
                        <a:pt x="61" y="163"/>
                      </a:cubicBezTo>
                      <a:cubicBezTo>
                        <a:pt x="57" y="163"/>
                        <a:pt x="53" y="162"/>
                        <a:pt x="50" y="159"/>
                      </a:cubicBezTo>
                      <a:cubicBezTo>
                        <a:pt x="46" y="156"/>
                        <a:pt x="43" y="151"/>
                        <a:pt x="41" y="142"/>
                      </a:cubicBezTo>
                      <a:cubicBezTo>
                        <a:pt x="39" y="134"/>
                        <a:pt x="38" y="119"/>
                        <a:pt x="38" y="97"/>
                      </a:cubicBezTo>
                      <a:cubicBezTo>
                        <a:pt x="38" y="74"/>
                        <a:pt x="39" y="59"/>
                        <a:pt x="42" y="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0" name="Freeform 116"/>
                <p:cNvSpPr>
                  <a:spLocks noEditPoints="1"/>
                </p:cNvSpPr>
                <p:nvPr/>
              </p:nvSpPr>
              <p:spPr bwMode="auto">
                <a:xfrm>
                  <a:off x="2211" y="1359"/>
                  <a:ext cx="276" cy="456"/>
                </a:xfrm>
                <a:custGeom>
                  <a:avLst/>
                  <a:gdLst>
                    <a:gd name="T0" fmla="*/ 55 w 117"/>
                    <a:gd name="T1" fmla="*/ 193 h 193"/>
                    <a:gd name="T2" fmla="*/ 98 w 117"/>
                    <a:gd name="T3" fmla="*/ 174 h 193"/>
                    <a:gd name="T4" fmla="*/ 117 w 117"/>
                    <a:gd name="T5" fmla="*/ 97 h 193"/>
                    <a:gd name="T6" fmla="*/ 98 w 117"/>
                    <a:gd name="T7" fmla="*/ 20 h 193"/>
                    <a:gd name="T8" fmla="*/ 55 w 117"/>
                    <a:gd name="T9" fmla="*/ 0 h 193"/>
                    <a:gd name="T10" fmla="*/ 13 w 117"/>
                    <a:gd name="T11" fmla="*/ 19 h 193"/>
                    <a:gd name="T12" fmla="*/ 0 w 117"/>
                    <a:gd name="T13" fmla="*/ 45 h 193"/>
                    <a:gd name="T14" fmla="*/ 4 w 117"/>
                    <a:gd name="T15" fmla="*/ 45 h 193"/>
                    <a:gd name="T16" fmla="*/ 4 w 117"/>
                    <a:gd name="T17" fmla="*/ 162 h 193"/>
                    <a:gd name="T18" fmla="*/ 11 w 117"/>
                    <a:gd name="T19" fmla="*/ 172 h 193"/>
                    <a:gd name="T20" fmla="*/ 55 w 117"/>
                    <a:gd name="T21" fmla="*/ 193 h 193"/>
                    <a:gd name="T22" fmla="*/ 36 w 117"/>
                    <a:gd name="T23" fmla="*/ 49 h 193"/>
                    <a:gd name="T24" fmla="*/ 44 w 117"/>
                    <a:gd name="T25" fmla="*/ 34 h 193"/>
                    <a:gd name="T26" fmla="*/ 55 w 117"/>
                    <a:gd name="T27" fmla="*/ 30 h 193"/>
                    <a:gd name="T28" fmla="*/ 67 w 117"/>
                    <a:gd name="T29" fmla="*/ 34 h 193"/>
                    <a:gd name="T30" fmla="*/ 75 w 117"/>
                    <a:gd name="T31" fmla="*/ 51 h 193"/>
                    <a:gd name="T32" fmla="*/ 79 w 117"/>
                    <a:gd name="T33" fmla="*/ 97 h 193"/>
                    <a:gd name="T34" fmla="*/ 75 w 117"/>
                    <a:gd name="T35" fmla="*/ 144 h 193"/>
                    <a:gd name="T36" fmla="*/ 67 w 117"/>
                    <a:gd name="T37" fmla="*/ 159 h 193"/>
                    <a:gd name="T38" fmla="*/ 55 w 117"/>
                    <a:gd name="T39" fmla="*/ 163 h 193"/>
                    <a:gd name="T40" fmla="*/ 44 w 117"/>
                    <a:gd name="T41" fmla="*/ 159 h 193"/>
                    <a:gd name="T42" fmla="*/ 35 w 117"/>
                    <a:gd name="T43" fmla="*/ 143 h 193"/>
                    <a:gd name="T44" fmla="*/ 32 w 117"/>
                    <a:gd name="T45" fmla="*/ 97 h 193"/>
                    <a:gd name="T46" fmla="*/ 36 w 117"/>
                    <a:gd name="T47" fmla="*/ 4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93">
                      <a:moveTo>
                        <a:pt x="55" y="193"/>
                      </a:moveTo>
                      <a:cubicBezTo>
                        <a:pt x="74" y="193"/>
                        <a:pt x="88" y="187"/>
                        <a:pt x="98" y="174"/>
                      </a:cubicBezTo>
                      <a:cubicBezTo>
                        <a:pt x="111" y="158"/>
                        <a:pt x="117" y="133"/>
                        <a:pt x="117" y="97"/>
                      </a:cubicBezTo>
                      <a:cubicBezTo>
                        <a:pt x="117" y="61"/>
                        <a:pt x="111" y="35"/>
                        <a:pt x="98" y="20"/>
                      </a:cubicBezTo>
                      <a:cubicBezTo>
                        <a:pt x="88" y="7"/>
                        <a:pt x="74" y="0"/>
                        <a:pt x="55" y="0"/>
                      </a:cubicBezTo>
                      <a:cubicBezTo>
                        <a:pt x="37" y="0"/>
                        <a:pt x="23" y="7"/>
                        <a:pt x="13" y="19"/>
                      </a:cubicBezTo>
                      <a:cubicBezTo>
                        <a:pt x="7" y="26"/>
                        <a:pt x="3" y="35"/>
                        <a:pt x="0" y="45"/>
                      </a:cubicBezTo>
                      <a:cubicBezTo>
                        <a:pt x="4" y="45"/>
                        <a:pt x="4" y="45"/>
                        <a:pt x="4" y="45"/>
                      </a:cubicBezTo>
                      <a:cubicBezTo>
                        <a:pt x="4" y="162"/>
                        <a:pt x="4" y="162"/>
                        <a:pt x="4" y="162"/>
                      </a:cubicBezTo>
                      <a:cubicBezTo>
                        <a:pt x="6" y="166"/>
                        <a:pt x="8" y="169"/>
                        <a:pt x="11" y="172"/>
                      </a:cubicBezTo>
                      <a:cubicBezTo>
                        <a:pt x="22" y="186"/>
                        <a:pt x="37" y="193"/>
                        <a:pt x="55" y="193"/>
                      </a:cubicBezTo>
                      <a:close/>
                      <a:moveTo>
                        <a:pt x="36" y="49"/>
                      </a:moveTo>
                      <a:cubicBezTo>
                        <a:pt x="38" y="42"/>
                        <a:pt x="40" y="37"/>
                        <a:pt x="44" y="34"/>
                      </a:cubicBezTo>
                      <a:cubicBezTo>
                        <a:pt x="47" y="32"/>
                        <a:pt x="51" y="30"/>
                        <a:pt x="55" y="30"/>
                      </a:cubicBezTo>
                      <a:cubicBezTo>
                        <a:pt x="60" y="30"/>
                        <a:pt x="64" y="32"/>
                        <a:pt x="67" y="34"/>
                      </a:cubicBezTo>
                      <a:cubicBezTo>
                        <a:pt x="70" y="37"/>
                        <a:pt x="73" y="43"/>
                        <a:pt x="75" y="51"/>
                      </a:cubicBezTo>
                      <a:cubicBezTo>
                        <a:pt x="78" y="59"/>
                        <a:pt x="79" y="75"/>
                        <a:pt x="79" y="97"/>
                      </a:cubicBezTo>
                      <a:cubicBezTo>
                        <a:pt x="79" y="119"/>
                        <a:pt x="78" y="135"/>
                        <a:pt x="75" y="144"/>
                      </a:cubicBezTo>
                      <a:cubicBezTo>
                        <a:pt x="73" y="151"/>
                        <a:pt x="71" y="156"/>
                        <a:pt x="67" y="159"/>
                      </a:cubicBezTo>
                      <a:cubicBezTo>
                        <a:pt x="64" y="162"/>
                        <a:pt x="60" y="163"/>
                        <a:pt x="55" y="163"/>
                      </a:cubicBezTo>
                      <a:cubicBezTo>
                        <a:pt x="51" y="163"/>
                        <a:pt x="47" y="162"/>
                        <a:pt x="44" y="159"/>
                      </a:cubicBezTo>
                      <a:cubicBezTo>
                        <a:pt x="40" y="156"/>
                        <a:pt x="37" y="151"/>
                        <a:pt x="35" y="143"/>
                      </a:cubicBezTo>
                      <a:cubicBezTo>
                        <a:pt x="33" y="134"/>
                        <a:pt x="32" y="119"/>
                        <a:pt x="32" y="97"/>
                      </a:cubicBezTo>
                      <a:cubicBezTo>
                        <a:pt x="32" y="75"/>
                        <a:pt x="33" y="59"/>
                        <a:pt x="36" y="4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1" name="Freeform 117"/>
                <p:cNvSpPr>
                  <a:spLocks/>
                </p:cNvSpPr>
                <p:nvPr/>
              </p:nvSpPr>
              <p:spPr bwMode="auto">
                <a:xfrm>
                  <a:off x="2220" y="2222"/>
                  <a:ext cx="0" cy="78"/>
                </a:xfrm>
                <a:custGeom>
                  <a:avLst/>
                  <a:gdLst>
                    <a:gd name="T0" fmla="*/ 0 h 33"/>
                    <a:gd name="T1" fmla="*/ 33 h 33"/>
                    <a:gd name="T2" fmla="*/ 33 h 33"/>
                    <a:gd name="T3" fmla="*/ 0 h 33"/>
                    <a:gd name="T4" fmla="*/ 0 h 33"/>
                  </a:gdLst>
                  <a:ahLst/>
                  <a:cxnLst>
                    <a:cxn ang="0">
                      <a:pos x="0" y="T0"/>
                    </a:cxn>
                    <a:cxn ang="0">
                      <a:pos x="0" y="T1"/>
                    </a:cxn>
                    <a:cxn ang="0">
                      <a:pos x="0" y="T2"/>
                    </a:cxn>
                    <a:cxn ang="0">
                      <a:pos x="0" y="T3"/>
                    </a:cxn>
                    <a:cxn ang="0">
                      <a:pos x="0" y="T4"/>
                    </a:cxn>
                  </a:cxnLst>
                  <a:rect l="0" t="0" r="r" b="b"/>
                  <a:pathLst>
                    <a:path h="33">
                      <a:moveTo>
                        <a:pt x="0" y="0"/>
                      </a:moveTo>
                      <a:cubicBezTo>
                        <a:pt x="0" y="33"/>
                        <a:pt x="0" y="33"/>
                        <a:pt x="0" y="33"/>
                      </a:cubicBezTo>
                      <a:cubicBezTo>
                        <a:pt x="0" y="33"/>
                        <a:pt x="0" y="33"/>
                        <a:pt x="0" y="33"/>
                      </a:cubicBezTo>
                      <a:cubicBezTo>
                        <a:pt x="0" y="0"/>
                        <a:pt x="0" y="0"/>
                        <a:pt x="0" y="0"/>
                      </a:cubicBezTo>
                      <a:cubicBezTo>
                        <a:pt x="0" y="0"/>
                        <a:pt x="0"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2" name="Freeform 118"/>
                <p:cNvSpPr>
                  <a:spLocks/>
                </p:cNvSpPr>
                <p:nvPr/>
              </p:nvSpPr>
              <p:spPr bwMode="auto">
                <a:xfrm>
                  <a:off x="2220" y="2108"/>
                  <a:ext cx="196" cy="449"/>
                </a:xfrm>
                <a:custGeom>
                  <a:avLst/>
                  <a:gdLst>
                    <a:gd name="T0" fmla="*/ 47 w 83"/>
                    <a:gd name="T1" fmla="*/ 190 h 190"/>
                    <a:gd name="T2" fmla="*/ 83 w 83"/>
                    <a:gd name="T3" fmla="*/ 190 h 190"/>
                    <a:gd name="T4" fmla="*/ 83 w 83"/>
                    <a:gd name="T5" fmla="*/ 0 h 190"/>
                    <a:gd name="T6" fmla="*/ 53 w 83"/>
                    <a:gd name="T7" fmla="*/ 0 h 190"/>
                    <a:gd name="T8" fmla="*/ 31 w 83"/>
                    <a:gd name="T9" fmla="*/ 31 h 190"/>
                    <a:gd name="T10" fmla="*/ 0 w 83"/>
                    <a:gd name="T11" fmla="*/ 48 h 190"/>
                    <a:gd name="T12" fmla="*/ 0 w 83"/>
                    <a:gd name="T13" fmla="*/ 81 h 190"/>
                    <a:gd name="T14" fmla="*/ 47 w 83"/>
                    <a:gd name="T15" fmla="*/ 54 h 190"/>
                    <a:gd name="T16" fmla="*/ 47 w 83"/>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90">
                      <a:moveTo>
                        <a:pt x="47" y="190"/>
                      </a:moveTo>
                      <a:cubicBezTo>
                        <a:pt x="83" y="190"/>
                        <a:pt x="83" y="190"/>
                        <a:pt x="83" y="190"/>
                      </a:cubicBezTo>
                      <a:cubicBezTo>
                        <a:pt x="83" y="0"/>
                        <a:pt x="83" y="0"/>
                        <a:pt x="83" y="0"/>
                      </a:cubicBezTo>
                      <a:cubicBezTo>
                        <a:pt x="53" y="0"/>
                        <a:pt x="53" y="0"/>
                        <a:pt x="53" y="0"/>
                      </a:cubicBezTo>
                      <a:cubicBezTo>
                        <a:pt x="49" y="12"/>
                        <a:pt x="42" y="22"/>
                        <a:pt x="31" y="31"/>
                      </a:cubicBezTo>
                      <a:cubicBezTo>
                        <a:pt x="20" y="39"/>
                        <a:pt x="10" y="45"/>
                        <a:pt x="0" y="48"/>
                      </a:cubicBezTo>
                      <a:cubicBezTo>
                        <a:pt x="0" y="81"/>
                        <a:pt x="0" y="81"/>
                        <a:pt x="0" y="81"/>
                      </a:cubicBezTo>
                      <a:cubicBezTo>
                        <a:pt x="18" y="75"/>
                        <a:pt x="34" y="66"/>
                        <a:pt x="47" y="54"/>
                      </a:cubicBezTo>
                      <a:lnTo>
                        <a:pt x="47"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3" name="Freeform 119"/>
                <p:cNvSpPr>
                  <a:spLocks/>
                </p:cNvSpPr>
                <p:nvPr/>
              </p:nvSpPr>
              <p:spPr bwMode="auto">
                <a:xfrm>
                  <a:off x="2220" y="2970"/>
                  <a:ext cx="0" cy="78"/>
                </a:xfrm>
                <a:custGeom>
                  <a:avLst/>
                  <a:gdLst>
                    <a:gd name="T0" fmla="*/ 0 h 33"/>
                    <a:gd name="T1" fmla="*/ 33 h 33"/>
                    <a:gd name="T2" fmla="*/ 33 h 33"/>
                    <a:gd name="T3" fmla="*/ 0 h 33"/>
                    <a:gd name="T4" fmla="*/ 0 h 33"/>
                  </a:gdLst>
                  <a:ahLst/>
                  <a:cxnLst>
                    <a:cxn ang="0">
                      <a:pos x="0" y="T0"/>
                    </a:cxn>
                    <a:cxn ang="0">
                      <a:pos x="0" y="T1"/>
                    </a:cxn>
                    <a:cxn ang="0">
                      <a:pos x="0" y="T2"/>
                    </a:cxn>
                    <a:cxn ang="0">
                      <a:pos x="0" y="T3"/>
                    </a:cxn>
                    <a:cxn ang="0">
                      <a:pos x="0" y="T4"/>
                    </a:cxn>
                  </a:cxnLst>
                  <a:rect l="0" t="0" r="r" b="b"/>
                  <a:pathLst>
                    <a:path h="33">
                      <a:moveTo>
                        <a:pt x="0" y="0"/>
                      </a:moveTo>
                      <a:cubicBezTo>
                        <a:pt x="0" y="33"/>
                        <a:pt x="0" y="33"/>
                        <a:pt x="0" y="33"/>
                      </a:cubicBezTo>
                      <a:cubicBezTo>
                        <a:pt x="0" y="33"/>
                        <a:pt x="0" y="33"/>
                        <a:pt x="0" y="33"/>
                      </a:cubicBezTo>
                      <a:cubicBezTo>
                        <a:pt x="0" y="0"/>
                        <a:pt x="0" y="0"/>
                        <a:pt x="0" y="0"/>
                      </a:cubicBezTo>
                      <a:cubicBezTo>
                        <a:pt x="0" y="0"/>
                        <a:pt x="0" y="0"/>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4" name="Freeform 120"/>
                <p:cNvSpPr>
                  <a:spLocks/>
                </p:cNvSpPr>
                <p:nvPr/>
              </p:nvSpPr>
              <p:spPr bwMode="auto">
                <a:xfrm>
                  <a:off x="2220" y="2859"/>
                  <a:ext cx="196" cy="449"/>
                </a:xfrm>
                <a:custGeom>
                  <a:avLst/>
                  <a:gdLst>
                    <a:gd name="T0" fmla="*/ 47 w 83"/>
                    <a:gd name="T1" fmla="*/ 190 h 190"/>
                    <a:gd name="T2" fmla="*/ 83 w 83"/>
                    <a:gd name="T3" fmla="*/ 190 h 190"/>
                    <a:gd name="T4" fmla="*/ 83 w 83"/>
                    <a:gd name="T5" fmla="*/ 0 h 190"/>
                    <a:gd name="T6" fmla="*/ 53 w 83"/>
                    <a:gd name="T7" fmla="*/ 0 h 190"/>
                    <a:gd name="T8" fmla="*/ 31 w 83"/>
                    <a:gd name="T9" fmla="*/ 30 h 190"/>
                    <a:gd name="T10" fmla="*/ 0 w 83"/>
                    <a:gd name="T11" fmla="*/ 47 h 190"/>
                    <a:gd name="T12" fmla="*/ 0 w 83"/>
                    <a:gd name="T13" fmla="*/ 80 h 190"/>
                    <a:gd name="T14" fmla="*/ 47 w 83"/>
                    <a:gd name="T15" fmla="*/ 53 h 190"/>
                    <a:gd name="T16" fmla="*/ 47 w 83"/>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90">
                      <a:moveTo>
                        <a:pt x="47" y="190"/>
                      </a:moveTo>
                      <a:cubicBezTo>
                        <a:pt x="83" y="190"/>
                        <a:pt x="83" y="190"/>
                        <a:pt x="83" y="190"/>
                      </a:cubicBezTo>
                      <a:cubicBezTo>
                        <a:pt x="83" y="0"/>
                        <a:pt x="83" y="0"/>
                        <a:pt x="83" y="0"/>
                      </a:cubicBezTo>
                      <a:cubicBezTo>
                        <a:pt x="53" y="0"/>
                        <a:pt x="53" y="0"/>
                        <a:pt x="53" y="0"/>
                      </a:cubicBezTo>
                      <a:cubicBezTo>
                        <a:pt x="49" y="11"/>
                        <a:pt x="42" y="21"/>
                        <a:pt x="31" y="30"/>
                      </a:cubicBezTo>
                      <a:cubicBezTo>
                        <a:pt x="20" y="38"/>
                        <a:pt x="10" y="44"/>
                        <a:pt x="0" y="47"/>
                      </a:cubicBezTo>
                      <a:cubicBezTo>
                        <a:pt x="0" y="80"/>
                        <a:pt x="0" y="80"/>
                        <a:pt x="0" y="80"/>
                      </a:cubicBezTo>
                      <a:cubicBezTo>
                        <a:pt x="18" y="74"/>
                        <a:pt x="34" y="65"/>
                        <a:pt x="47" y="53"/>
                      </a:cubicBezTo>
                      <a:lnTo>
                        <a:pt x="47"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5" name="Freeform 121"/>
                <p:cNvSpPr>
                  <a:spLocks/>
                </p:cNvSpPr>
                <p:nvPr/>
              </p:nvSpPr>
              <p:spPr bwMode="auto">
                <a:xfrm>
                  <a:off x="2790" y="-91"/>
                  <a:ext cx="196" cy="397"/>
                </a:xfrm>
                <a:custGeom>
                  <a:avLst/>
                  <a:gdLst>
                    <a:gd name="T0" fmla="*/ 47 w 83"/>
                    <a:gd name="T1" fmla="*/ 31 h 168"/>
                    <a:gd name="T2" fmla="*/ 47 w 83"/>
                    <a:gd name="T3" fmla="*/ 168 h 168"/>
                    <a:gd name="T4" fmla="*/ 83 w 83"/>
                    <a:gd name="T5" fmla="*/ 168 h 168"/>
                    <a:gd name="T6" fmla="*/ 83 w 83"/>
                    <a:gd name="T7" fmla="*/ 55 h 168"/>
                    <a:gd name="T8" fmla="*/ 40 w 83"/>
                    <a:gd name="T9" fmla="*/ 0 h 168"/>
                    <a:gd name="T10" fmla="*/ 31 w 83"/>
                    <a:gd name="T11" fmla="*/ 8 h 168"/>
                    <a:gd name="T12" fmla="*/ 28 w 83"/>
                    <a:gd name="T13" fmla="*/ 10 h 168"/>
                    <a:gd name="T14" fmla="*/ 0 w 83"/>
                    <a:gd name="T15" fmla="*/ 46 h 168"/>
                    <a:gd name="T16" fmla="*/ 0 w 83"/>
                    <a:gd name="T17" fmla="*/ 59 h 168"/>
                    <a:gd name="T18" fmla="*/ 47 w 83"/>
                    <a:gd name="T19" fmla="*/ 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68">
                      <a:moveTo>
                        <a:pt x="47" y="31"/>
                      </a:moveTo>
                      <a:cubicBezTo>
                        <a:pt x="47" y="168"/>
                        <a:pt x="47" y="168"/>
                        <a:pt x="47" y="168"/>
                      </a:cubicBezTo>
                      <a:cubicBezTo>
                        <a:pt x="83" y="168"/>
                        <a:pt x="83" y="168"/>
                        <a:pt x="83" y="168"/>
                      </a:cubicBezTo>
                      <a:cubicBezTo>
                        <a:pt x="83" y="55"/>
                        <a:pt x="83" y="55"/>
                        <a:pt x="83" y="55"/>
                      </a:cubicBezTo>
                      <a:cubicBezTo>
                        <a:pt x="40" y="0"/>
                        <a:pt x="40" y="0"/>
                        <a:pt x="40" y="0"/>
                      </a:cubicBezTo>
                      <a:cubicBezTo>
                        <a:pt x="37" y="3"/>
                        <a:pt x="34" y="6"/>
                        <a:pt x="31" y="8"/>
                      </a:cubicBezTo>
                      <a:cubicBezTo>
                        <a:pt x="30" y="9"/>
                        <a:pt x="29" y="10"/>
                        <a:pt x="28" y="10"/>
                      </a:cubicBezTo>
                      <a:cubicBezTo>
                        <a:pt x="0" y="46"/>
                        <a:pt x="0" y="46"/>
                        <a:pt x="0" y="46"/>
                      </a:cubicBezTo>
                      <a:cubicBezTo>
                        <a:pt x="0" y="59"/>
                        <a:pt x="0" y="59"/>
                        <a:pt x="0" y="59"/>
                      </a:cubicBezTo>
                      <a:cubicBezTo>
                        <a:pt x="18" y="53"/>
                        <a:pt x="34" y="44"/>
                        <a:pt x="47" y="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6" name="Freeform 122"/>
                <p:cNvSpPr>
                  <a:spLocks noEditPoints="1"/>
                </p:cNvSpPr>
                <p:nvPr/>
              </p:nvSpPr>
              <p:spPr bwMode="auto">
                <a:xfrm>
                  <a:off x="2766" y="606"/>
                  <a:ext cx="291" cy="456"/>
                </a:xfrm>
                <a:custGeom>
                  <a:avLst/>
                  <a:gdLst>
                    <a:gd name="T0" fmla="*/ 62 w 123"/>
                    <a:gd name="T1" fmla="*/ 0 h 193"/>
                    <a:gd name="T2" fmla="*/ 19 w 123"/>
                    <a:gd name="T3" fmla="*/ 20 h 193"/>
                    <a:gd name="T4" fmla="*/ 0 w 123"/>
                    <a:gd name="T5" fmla="*/ 97 h 193"/>
                    <a:gd name="T6" fmla="*/ 17 w 123"/>
                    <a:gd name="T7" fmla="*/ 172 h 193"/>
                    <a:gd name="T8" fmla="*/ 62 w 123"/>
                    <a:gd name="T9" fmla="*/ 193 h 193"/>
                    <a:gd name="T10" fmla="*/ 105 w 123"/>
                    <a:gd name="T11" fmla="*/ 174 h 193"/>
                    <a:gd name="T12" fmla="*/ 123 w 123"/>
                    <a:gd name="T13" fmla="*/ 97 h 193"/>
                    <a:gd name="T14" fmla="*/ 105 w 123"/>
                    <a:gd name="T15" fmla="*/ 20 h 193"/>
                    <a:gd name="T16" fmla="*/ 62 w 123"/>
                    <a:gd name="T17" fmla="*/ 0 h 193"/>
                    <a:gd name="T18" fmla="*/ 82 w 123"/>
                    <a:gd name="T19" fmla="*/ 144 h 193"/>
                    <a:gd name="T20" fmla="*/ 74 w 123"/>
                    <a:gd name="T21" fmla="*/ 159 h 193"/>
                    <a:gd name="T22" fmla="*/ 62 w 123"/>
                    <a:gd name="T23" fmla="*/ 163 h 193"/>
                    <a:gd name="T24" fmla="*/ 50 w 123"/>
                    <a:gd name="T25" fmla="*/ 159 h 193"/>
                    <a:gd name="T26" fmla="*/ 42 w 123"/>
                    <a:gd name="T27" fmla="*/ 143 h 193"/>
                    <a:gd name="T28" fmla="*/ 38 w 123"/>
                    <a:gd name="T29" fmla="*/ 97 h 193"/>
                    <a:gd name="T30" fmla="*/ 42 w 123"/>
                    <a:gd name="T31" fmla="*/ 50 h 193"/>
                    <a:gd name="T32" fmla="*/ 50 w 123"/>
                    <a:gd name="T33" fmla="*/ 35 h 193"/>
                    <a:gd name="T34" fmla="*/ 62 w 123"/>
                    <a:gd name="T35" fmla="*/ 30 h 193"/>
                    <a:gd name="T36" fmla="*/ 73 w 123"/>
                    <a:gd name="T37" fmla="*/ 35 h 193"/>
                    <a:gd name="T38" fmla="*/ 82 w 123"/>
                    <a:gd name="T39" fmla="*/ 51 h 193"/>
                    <a:gd name="T40" fmla="*/ 85 w 123"/>
                    <a:gd name="T41" fmla="*/ 97 h 193"/>
                    <a:gd name="T42" fmla="*/ 82 w 123"/>
                    <a:gd name="T43" fmla="*/ 1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93">
                      <a:moveTo>
                        <a:pt x="62" y="0"/>
                      </a:moveTo>
                      <a:cubicBezTo>
                        <a:pt x="43" y="0"/>
                        <a:pt x="29" y="7"/>
                        <a:pt x="19" y="20"/>
                      </a:cubicBezTo>
                      <a:cubicBezTo>
                        <a:pt x="7" y="35"/>
                        <a:pt x="0" y="61"/>
                        <a:pt x="0" y="97"/>
                      </a:cubicBezTo>
                      <a:cubicBezTo>
                        <a:pt x="0" y="133"/>
                        <a:pt x="6" y="158"/>
                        <a:pt x="17" y="172"/>
                      </a:cubicBezTo>
                      <a:cubicBezTo>
                        <a:pt x="28" y="186"/>
                        <a:pt x="43" y="193"/>
                        <a:pt x="62" y="193"/>
                      </a:cubicBezTo>
                      <a:cubicBezTo>
                        <a:pt x="80" y="193"/>
                        <a:pt x="94" y="187"/>
                        <a:pt x="105" y="174"/>
                      </a:cubicBezTo>
                      <a:cubicBezTo>
                        <a:pt x="117" y="158"/>
                        <a:pt x="123" y="133"/>
                        <a:pt x="123" y="97"/>
                      </a:cubicBezTo>
                      <a:cubicBezTo>
                        <a:pt x="123" y="61"/>
                        <a:pt x="117" y="35"/>
                        <a:pt x="105" y="20"/>
                      </a:cubicBezTo>
                      <a:cubicBezTo>
                        <a:pt x="94" y="7"/>
                        <a:pt x="80" y="0"/>
                        <a:pt x="62" y="0"/>
                      </a:cubicBezTo>
                      <a:close/>
                      <a:moveTo>
                        <a:pt x="82" y="144"/>
                      </a:moveTo>
                      <a:cubicBezTo>
                        <a:pt x="80" y="151"/>
                        <a:pt x="77" y="156"/>
                        <a:pt x="74" y="159"/>
                      </a:cubicBezTo>
                      <a:cubicBezTo>
                        <a:pt x="70" y="162"/>
                        <a:pt x="66" y="163"/>
                        <a:pt x="62" y="163"/>
                      </a:cubicBezTo>
                      <a:cubicBezTo>
                        <a:pt x="57" y="163"/>
                        <a:pt x="53" y="162"/>
                        <a:pt x="50" y="159"/>
                      </a:cubicBezTo>
                      <a:cubicBezTo>
                        <a:pt x="47" y="157"/>
                        <a:pt x="44" y="151"/>
                        <a:pt x="42" y="143"/>
                      </a:cubicBezTo>
                      <a:cubicBezTo>
                        <a:pt x="39" y="134"/>
                        <a:pt x="38" y="119"/>
                        <a:pt x="38" y="97"/>
                      </a:cubicBezTo>
                      <a:cubicBezTo>
                        <a:pt x="38" y="75"/>
                        <a:pt x="40" y="59"/>
                        <a:pt x="42" y="50"/>
                      </a:cubicBezTo>
                      <a:cubicBezTo>
                        <a:pt x="44" y="42"/>
                        <a:pt x="47" y="37"/>
                        <a:pt x="50" y="35"/>
                      </a:cubicBezTo>
                      <a:cubicBezTo>
                        <a:pt x="53" y="32"/>
                        <a:pt x="57" y="30"/>
                        <a:pt x="62" y="30"/>
                      </a:cubicBezTo>
                      <a:cubicBezTo>
                        <a:pt x="66" y="30"/>
                        <a:pt x="70" y="32"/>
                        <a:pt x="73" y="35"/>
                      </a:cubicBezTo>
                      <a:cubicBezTo>
                        <a:pt x="77" y="37"/>
                        <a:pt x="80" y="43"/>
                        <a:pt x="82" y="51"/>
                      </a:cubicBezTo>
                      <a:cubicBezTo>
                        <a:pt x="84" y="59"/>
                        <a:pt x="85" y="75"/>
                        <a:pt x="85" y="97"/>
                      </a:cubicBezTo>
                      <a:cubicBezTo>
                        <a:pt x="85" y="119"/>
                        <a:pt x="84" y="135"/>
                        <a:pt x="82"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7" name="Freeform 123"/>
                <p:cNvSpPr>
                  <a:spLocks/>
                </p:cNvSpPr>
                <p:nvPr/>
              </p:nvSpPr>
              <p:spPr bwMode="auto">
                <a:xfrm>
                  <a:off x="2790" y="1357"/>
                  <a:ext cx="196" cy="449"/>
                </a:xfrm>
                <a:custGeom>
                  <a:avLst/>
                  <a:gdLst>
                    <a:gd name="T0" fmla="*/ 83 w 83"/>
                    <a:gd name="T1" fmla="*/ 190 h 190"/>
                    <a:gd name="T2" fmla="*/ 83 w 83"/>
                    <a:gd name="T3" fmla="*/ 0 h 190"/>
                    <a:gd name="T4" fmla="*/ 54 w 83"/>
                    <a:gd name="T5" fmla="*/ 0 h 190"/>
                    <a:gd name="T6" fmla="*/ 31 w 83"/>
                    <a:gd name="T7" fmla="*/ 30 h 190"/>
                    <a:gd name="T8" fmla="*/ 0 w 83"/>
                    <a:gd name="T9" fmla="*/ 47 h 190"/>
                    <a:gd name="T10" fmla="*/ 0 w 83"/>
                    <a:gd name="T11" fmla="*/ 80 h 190"/>
                    <a:gd name="T12" fmla="*/ 47 w 83"/>
                    <a:gd name="T13" fmla="*/ 53 h 190"/>
                    <a:gd name="T14" fmla="*/ 47 w 83"/>
                    <a:gd name="T15" fmla="*/ 190 h 190"/>
                    <a:gd name="T16" fmla="*/ 83 w 83"/>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90">
                      <a:moveTo>
                        <a:pt x="83" y="190"/>
                      </a:moveTo>
                      <a:cubicBezTo>
                        <a:pt x="83" y="0"/>
                        <a:pt x="83" y="0"/>
                        <a:pt x="83" y="0"/>
                      </a:cubicBezTo>
                      <a:cubicBezTo>
                        <a:pt x="54" y="0"/>
                        <a:pt x="54" y="0"/>
                        <a:pt x="54" y="0"/>
                      </a:cubicBezTo>
                      <a:cubicBezTo>
                        <a:pt x="50" y="11"/>
                        <a:pt x="42" y="21"/>
                        <a:pt x="31" y="30"/>
                      </a:cubicBezTo>
                      <a:cubicBezTo>
                        <a:pt x="20" y="38"/>
                        <a:pt x="10" y="44"/>
                        <a:pt x="0" y="47"/>
                      </a:cubicBezTo>
                      <a:cubicBezTo>
                        <a:pt x="0" y="80"/>
                        <a:pt x="0" y="80"/>
                        <a:pt x="0" y="80"/>
                      </a:cubicBezTo>
                      <a:cubicBezTo>
                        <a:pt x="18" y="74"/>
                        <a:pt x="34" y="65"/>
                        <a:pt x="47" y="53"/>
                      </a:cubicBezTo>
                      <a:cubicBezTo>
                        <a:pt x="47" y="190"/>
                        <a:pt x="47" y="190"/>
                        <a:pt x="47" y="190"/>
                      </a:cubicBezTo>
                      <a:lnTo>
                        <a:pt x="83"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8" name="Freeform 124"/>
                <p:cNvSpPr>
                  <a:spLocks noEditPoints="1"/>
                </p:cNvSpPr>
                <p:nvPr/>
              </p:nvSpPr>
              <p:spPr bwMode="auto">
                <a:xfrm>
                  <a:off x="2766" y="2106"/>
                  <a:ext cx="291" cy="456"/>
                </a:xfrm>
                <a:custGeom>
                  <a:avLst/>
                  <a:gdLst>
                    <a:gd name="T0" fmla="*/ 62 w 123"/>
                    <a:gd name="T1" fmla="*/ 0 h 193"/>
                    <a:gd name="T2" fmla="*/ 19 w 123"/>
                    <a:gd name="T3" fmla="*/ 19 h 193"/>
                    <a:gd name="T4" fmla="*/ 0 w 123"/>
                    <a:gd name="T5" fmla="*/ 96 h 193"/>
                    <a:gd name="T6" fmla="*/ 17 w 123"/>
                    <a:gd name="T7" fmla="*/ 172 h 193"/>
                    <a:gd name="T8" fmla="*/ 62 w 123"/>
                    <a:gd name="T9" fmla="*/ 193 h 193"/>
                    <a:gd name="T10" fmla="*/ 105 w 123"/>
                    <a:gd name="T11" fmla="*/ 174 h 193"/>
                    <a:gd name="T12" fmla="*/ 123 w 123"/>
                    <a:gd name="T13" fmla="*/ 96 h 193"/>
                    <a:gd name="T14" fmla="*/ 105 w 123"/>
                    <a:gd name="T15" fmla="*/ 19 h 193"/>
                    <a:gd name="T16" fmla="*/ 62 w 123"/>
                    <a:gd name="T17" fmla="*/ 0 h 193"/>
                    <a:gd name="T18" fmla="*/ 82 w 123"/>
                    <a:gd name="T19" fmla="*/ 144 h 193"/>
                    <a:gd name="T20" fmla="*/ 74 w 123"/>
                    <a:gd name="T21" fmla="*/ 159 h 193"/>
                    <a:gd name="T22" fmla="*/ 62 w 123"/>
                    <a:gd name="T23" fmla="*/ 163 h 193"/>
                    <a:gd name="T24" fmla="*/ 50 w 123"/>
                    <a:gd name="T25" fmla="*/ 159 h 193"/>
                    <a:gd name="T26" fmla="*/ 42 w 123"/>
                    <a:gd name="T27" fmla="*/ 142 h 193"/>
                    <a:gd name="T28" fmla="*/ 38 w 123"/>
                    <a:gd name="T29" fmla="*/ 96 h 193"/>
                    <a:gd name="T30" fmla="*/ 42 w 123"/>
                    <a:gd name="T31" fmla="*/ 49 h 193"/>
                    <a:gd name="T32" fmla="*/ 50 w 123"/>
                    <a:gd name="T33" fmla="*/ 34 h 193"/>
                    <a:gd name="T34" fmla="*/ 62 w 123"/>
                    <a:gd name="T35" fmla="*/ 30 h 193"/>
                    <a:gd name="T36" fmla="*/ 73 w 123"/>
                    <a:gd name="T37" fmla="*/ 34 h 193"/>
                    <a:gd name="T38" fmla="*/ 82 w 123"/>
                    <a:gd name="T39" fmla="*/ 51 h 193"/>
                    <a:gd name="T40" fmla="*/ 85 w 123"/>
                    <a:gd name="T41" fmla="*/ 96 h 193"/>
                    <a:gd name="T42" fmla="*/ 82 w 123"/>
                    <a:gd name="T43" fmla="*/ 1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93">
                      <a:moveTo>
                        <a:pt x="62" y="0"/>
                      </a:moveTo>
                      <a:cubicBezTo>
                        <a:pt x="43" y="0"/>
                        <a:pt x="29" y="6"/>
                        <a:pt x="19" y="19"/>
                      </a:cubicBezTo>
                      <a:cubicBezTo>
                        <a:pt x="7" y="35"/>
                        <a:pt x="0" y="60"/>
                        <a:pt x="0" y="96"/>
                      </a:cubicBezTo>
                      <a:cubicBezTo>
                        <a:pt x="0" y="132"/>
                        <a:pt x="6" y="158"/>
                        <a:pt x="17" y="172"/>
                      </a:cubicBezTo>
                      <a:cubicBezTo>
                        <a:pt x="28" y="186"/>
                        <a:pt x="43" y="193"/>
                        <a:pt x="62" y="193"/>
                      </a:cubicBezTo>
                      <a:cubicBezTo>
                        <a:pt x="80" y="193"/>
                        <a:pt x="94" y="187"/>
                        <a:pt x="105" y="174"/>
                      </a:cubicBezTo>
                      <a:cubicBezTo>
                        <a:pt x="117" y="158"/>
                        <a:pt x="123" y="132"/>
                        <a:pt x="123" y="96"/>
                      </a:cubicBezTo>
                      <a:cubicBezTo>
                        <a:pt x="123" y="61"/>
                        <a:pt x="117" y="35"/>
                        <a:pt x="105" y="19"/>
                      </a:cubicBezTo>
                      <a:cubicBezTo>
                        <a:pt x="94" y="6"/>
                        <a:pt x="80" y="0"/>
                        <a:pt x="62" y="0"/>
                      </a:cubicBezTo>
                      <a:close/>
                      <a:moveTo>
                        <a:pt x="82" y="144"/>
                      </a:moveTo>
                      <a:cubicBezTo>
                        <a:pt x="80" y="151"/>
                        <a:pt x="77" y="156"/>
                        <a:pt x="74" y="159"/>
                      </a:cubicBezTo>
                      <a:cubicBezTo>
                        <a:pt x="70" y="162"/>
                        <a:pt x="66" y="163"/>
                        <a:pt x="62" y="163"/>
                      </a:cubicBezTo>
                      <a:cubicBezTo>
                        <a:pt x="57" y="163"/>
                        <a:pt x="53" y="162"/>
                        <a:pt x="50" y="159"/>
                      </a:cubicBezTo>
                      <a:cubicBezTo>
                        <a:pt x="47" y="156"/>
                        <a:pt x="44" y="151"/>
                        <a:pt x="42" y="142"/>
                      </a:cubicBezTo>
                      <a:cubicBezTo>
                        <a:pt x="39" y="134"/>
                        <a:pt x="38" y="119"/>
                        <a:pt x="38" y="96"/>
                      </a:cubicBezTo>
                      <a:cubicBezTo>
                        <a:pt x="38" y="74"/>
                        <a:pt x="40" y="58"/>
                        <a:pt x="42" y="49"/>
                      </a:cubicBezTo>
                      <a:cubicBezTo>
                        <a:pt x="44" y="42"/>
                        <a:pt x="47" y="37"/>
                        <a:pt x="50" y="34"/>
                      </a:cubicBezTo>
                      <a:cubicBezTo>
                        <a:pt x="53" y="31"/>
                        <a:pt x="57" y="30"/>
                        <a:pt x="62" y="30"/>
                      </a:cubicBezTo>
                      <a:cubicBezTo>
                        <a:pt x="66" y="30"/>
                        <a:pt x="70" y="31"/>
                        <a:pt x="73" y="34"/>
                      </a:cubicBezTo>
                      <a:cubicBezTo>
                        <a:pt x="77" y="37"/>
                        <a:pt x="80" y="42"/>
                        <a:pt x="82" y="51"/>
                      </a:cubicBezTo>
                      <a:cubicBezTo>
                        <a:pt x="84" y="59"/>
                        <a:pt x="85" y="74"/>
                        <a:pt x="85" y="96"/>
                      </a:cubicBezTo>
                      <a:cubicBezTo>
                        <a:pt x="85" y="119"/>
                        <a:pt x="84" y="134"/>
                        <a:pt x="82"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49" name="Freeform 125"/>
                <p:cNvSpPr>
                  <a:spLocks noEditPoints="1"/>
                </p:cNvSpPr>
                <p:nvPr/>
              </p:nvSpPr>
              <p:spPr bwMode="auto">
                <a:xfrm>
                  <a:off x="2766" y="2855"/>
                  <a:ext cx="291" cy="456"/>
                </a:xfrm>
                <a:custGeom>
                  <a:avLst/>
                  <a:gdLst>
                    <a:gd name="T0" fmla="*/ 62 w 123"/>
                    <a:gd name="T1" fmla="*/ 0 h 193"/>
                    <a:gd name="T2" fmla="*/ 19 w 123"/>
                    <a:gd name="T3" fmla="*/ 19 h 193"/>
                    <a:gd name="T4" fmla="*/ 0 w 123"/>
                    <a:gd name="T5" fmla="*/ 96 h 193"/>
                    <a:gd name="T6" fmla="*/ 17 w 123"/>
                    <a:gd name="T7" fmla="*/ 172 h 193"/>
                    <a:gd name="T8" fmla="*/ 62 w 123"/>
                    <a:gd name="T9" fmla="*/ 193 h 193"/>
                    <a:gd name="T10" fmla="*/ 105 w 123"/>
                    <a:gd name="T11" fmla="*/ 174 h 193"/>
                    <a:gd name="T12" fmla="*/ 123 w 123"/>
                    <a:gd name="T13" fmla="*/ 97 h 193"/>
                    <a:gd name="T14" fmla="*/ 105 w 123"/>
                    <a:gd name="T15" fmla="*/ 20 h 193"/>
                    <a:gd name="T16" fmla="*/ 62 w 123"/>
                    <a:gd name="T17" fmla="*/ 0 h 193"/>
                    <a:gd name="T18" fmla="*/ 82 w 123"/>
                    <a:gd name="T19" fmla="*/ 144 h 193"/>
                    <a:gd name="T20" fmla="*/ 74 w 123"/>
                    <a:gd name="T21" fmla="*/ 159 h 193"/>
                    <a:gd name="T22" fmla="*/ 62 w 123"/>
                    <a:gd name="T23" fmla="*/ 163 h 193"/>
                    <a:gd name="T24" fmla="*/ 50 w 123"/>
                    <a:gd name="T25" fmla="*/ 159 h 193"/>
                    <a:gd name="T26" fmla="*/ 42 w 123"/>
                    <a:gd name="T27" fmla="*/ 142 h 193"/>
                    <a:gd name="T28" fmla="*/ 38 w 123"/>
                    <a:gd name="T29" fmla="*/ 97 h 193"/>
                    <a:gd name="T30" fmla="*/ 42 w 123"/>
                    <a:gd name="T31" fmla="*/ 49 h 193"/>
                    <a:gd name="T32" fmla="*/ 50 w 123"/>
                    <a:gd name="T33" fmla="*/ 34 h 193"/>
                    <a:gd name="T34" fmla="*/ 62 w 123"/>
                    <a:gd name="T35" fmla="*/ 30 h 193"/>
                    <a:gd name="T36" fmla="*/ 73 w 123"/>
                    <a:gd name="T37" fmla="*/ 34 h 193"/>
                    <a:gd name="T38" fmla="*/ 82 w 123"/>
                    <a:gd name="T39" fmla="*/ 51 h 193"/>
                    <a:gd name="T40" fmla="*/ 85 w 123"/>
                    <a:gd name="T41" fmla="*/ 97 h 193"/>
                    <a:gd name="T42" fmla="*/ 82 w 123"/>
                    <a:gd name="T43" fmla="*/ 1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193">
                      <a:moveTo>
                        <a:pt x="62" y="0"/>
                      </a:moveTo>
                      <a:cubicBezTo>
                        <a:pt x="43" y="0"/>
                        <a:pt x="29" y="6"/>
                        <a:pt x="19" y="19"/>
                      </a:cubicBezTo>
                      <a:cubicBezTo>
                        <a:pt x="7" y="35"/>
                        <a:pt x="0" y="61"/>
                        <a:pt x="0" y="96"/>
                      </a:cubicBezTo>
                      <a:cubicBezTo>
                        <a:pt x="0" y="133"/>
                        <a:pt x="6" y="158"/>
                        <a:pt x="17" y="172"/>
                      </a:cubicBezTo>
                      <a:cubicBezTo>
                        <a:pt x="28" y="186"/>
                        <a:pt x="43" y="193"/>
                        <a:pt x="62" y="193"/>
                      </a:cubicBezTo>
                      <a:cubicBezTo>
                        <a:pt x="80" y="193"/>
                        <a:pt x="94" y="187"/>
                        <a:pt x="105" y="174"/>
                      </a:cubicBezTo>
                      <a:cubicBezTo>
                        <a:pt x="117" y="158"/>
                        <a:pt x="123" y="132"/>
                        <a:pt x="123" y="97"/>
                      </a:cubicBezTo>
                      <a:cubicBezTo>
                        <a:pt x="123" y="61"/>
                        <a:pt x="117" y="35"/>
                        <a:pt x="105" y="20"/>
                      </a:cubicBezTo>
                      <a:cubicBezTo>
                        <a:pt x="94" y="7"/>
                        <a:pt x="80" y="0"/>
                        <a:pt x="62" y="0"/>
                      </a:cubicBezTo>
                      <a:close/>
                      <a:moveTo>
                        <a:pt x="82" y="144"/>
                      </a:moveTo>
                      <a:cubicBezTo>
                        <a:pt x="80" y="151"/>
                        <a:pt x="77" y="156"/>
                        <a:pt x="74" y="159"/>
                      </a:cubicBezTo>
                      <a:cubicBezTo>
                        <a:pt x="70" y="162"/>
                        <a:pt x="66" y="163"/>
                        <a:pt x="62" y="163"/>
                      </a:cubicBezTo>
                      <a:cubicBezTo>
                        <a:pt x="57" y="163"/>
                        <a:pt x="53" y="162"/>
                        <a:pt x="50" y="159"/>
                      </a:cubicBezTo>
                      <a:cubicBezTo>
                        <a:pt x="47" y="156"/>
                        <a:pt x="44" y="151"/>
                        <a:pt x="42" y="142"/>
                      </a:cubicBezTo>
                      <a:cubicBezTo>
                        <a:pt x="39" y="134"/>
                        <a:pt x="38" y="119"/>
                        <a:pt x="38" y="97"/>
                      </a:cubicBezTo>
                      <a:cubicBezTo>
                        <a:pt x="38" y="74"/>
                        <a:pt x="40" y="59"/>
                        <a:pt x="42" y="49"/>
                      </a:cubicBezTo>
                      <a:cubicBezTo>
                        <a:pt x="44" y="42"/>
                        <a:pt x="47" y="37"/>
                        <a:pt x="50" y="34"/>
                      </a:cubicBezTo>
                      <a:cubicBezTo>
                        <a:pt x="53" y="31"/>
                        <a:pt x="57" y="30"/>
                        <a:pt x="62" y="30"/>
                      </a:cubicBezTo>
                      <a:cubicBezTo>
                        <a:pt x="66" y="30"/>
                        <a:pt x="70" y="31"/>
                        <a:pt x="73" y="34"/>
                      </a:cubicBezTo>
                      <a:cubicBezTo>
                        <a:pt x="77" y="37"/>
                        <a:pt x="80" y="43"/>
                        <a:pt x="82" y="51"/>
                      </a:cubicBezTo>
                      <a:cubicBezTo>
                        <a:pt x="84" y="59"/>
                        <a:pt x="85" y="74"/>
                        <a:pt x="85" y="97"/>
                      </a:cubicBezTo>
                      <a:cubicBezTo>
                        <a:pt x="85" y="119"/>
                        <a:pt x="84" y="135"/>
                        <a:pt x="82"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0" name="Freeform 126"/>
                <p:cNvSpPr>
                  <a:spLocks/>
                </p:cNvSpPr>
                <p:nvPr/>
              </p:nvSpPr>
              <p:spPr bwMode="auto">
                <a:xfrm>
                  <a:off x="3338" y="630"/>
                  <a:ext cx="196" cy="430"/>
                </a:xfrm>
                <a:custGeom>
                  <a:avLst/>
                  <a:gdLst>
                    <a:gd name="T0" fmla="*/ 30 w 83"/>
                    <a:gd name="T1" fmla="*/ 22 h 182"/>
                    <a:gd name="T2" fmla="*/ 0 w 83"/>
                    <a:gd name="T3" fmla="*/ 40 h 182"/>
                    <a:gd name="T4" fmla="*/ 0 w 83"/>
                    <a:gd name="T5" fmla="*/ 73 h 182"/>
                    <a:gd name="T6" fmla="*/ 46 w 83"/>
                    <a:gd name="T7" fmla="*/ 45 h 182"/>
                    <a:gd name="T8" fmla="*/ 46 w 83"/>
                    <a:gd name="T9" fmla="*/ 182 h 182"/>
                    <a:gd name="T10" fmla="*/ 83 w 83"/>
                    <a:gd name="T11" fmla="*/ 182 h 182"/>
                    <a:gd name="T12" fmla="*/ 83 w 83"/>
                    <a:gd name="T13" fmla="*/ 42 h 182"/>
                    <a:gd name="T14" fmla="*/ 68 w 83"/>
                    <a:gd name="T15" fmla="*/ 23 h 182"/>
                    <a:gd name="T16" fmla="*/ 50 w 83"/>
                    <a:gd name="T17" fmla="*/ 0 h 182"/>
                    <a:gd name="T18" fmla="*/ 30 w 83"/>
                    <a:gd name="T19" fmla="*/ 2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82">
                      <a:moveTo>
                        <a:pt x="30" y="22"/>
                      </a:moveTo>
                      <a:cubicBezTo>
                        <a:pt x="19" y="31"/>
                        <a:pt x="9" y="37"/>
                        <a:pt x="0" y="40"/>
                      </a:cubicBezTo>
                      <a:cubicBezTo>
                        <a:pt x="0" y="73"/>
                        <a:pt x="0" y="73"/>
                        <a:pt x="0" y="73"/>
                      </a:cubicBezTo>
                      <a:cubicBezTo>
                        <a:pt x="18" y="67"/>
                        <a:pt x="33" y="58"/>
                        <a:pt x="46" y="45"/>
                      </a:cubicBezTo>
                      <a:cubicBezTo>
                        <a:pt x="46" y="182"/>
                        <a:pt x="46" y="182"/>
                        <a:pt x="46" y="182"/>
                      </a:cubicBezTo>
                      <a:cubicBezTo>
                        <a:pt x="83" y="182"/>
                        <a:pt x="83" y="182"/>
                        <a:pt x="83" y="182"/>
                      </a:cubicBezTo>
                      <a:cubicBezTo>
                        <a:pt x="83" y="42"/>
                        <a:pt x="83" y="42"/>
                        <a:pt x="83" y="42"/>
                      </a:cubicBezTo>
                      <a:cubicBezTo>
                        <a:pt x="68" y="23"/>
                        <a:pt x="68" y="23"/>
                        <a:pt x="68" y="23"/>
                      </a:cubicBezTo>
                      <a:cubicBezTo>
                        <a:pt x="50" y="0"/>
                        <a:pt x="50" y="0"/>
                        <a:pt x="50" y="0"/>
                      </a:cubicBezTo>
                      <a:cubicBezTo>
                        <a:pt x="45" y="8"/>
                        <a:pt x="39" y="16"/>
                        <a:pt x="30"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1" name="Freeform 127"/>
                <p:cNvSpPr>
                  <a:spLocks noEditPoints="1"/>
                </p:cNvSpPr>
                <p:nvPr/>
              </p:nvSpPr>
              <p:spPr bwMode="auto">
                <a:xfrm>
                  <a:off x="3314" y="1359"/>
                  <a:ext cx="277" cy="456"/>
                </a:xfrm>
                <a:custGeom>
                  <a:avLst/>
                  <a:gdLst>
                    <a:gd name="T0" fmla="*/ 61 w 117"/>
                    <a:gd name="T1" fmla="*/ 0 h 193"/>
                    <a:gd name="T2" fmla="*/ 18 w 117"/>
                    <a:gd name="T3" fmla="*/ 19 h 193"/>
                    <a:gd name="T4" fmla="*/ 0 w 117"/>
                    <a:gd name="T5" fmla="*/ 96 h 193"/>
                    <a:gd name="T6" fmla="*/ 17 w 117"/>
                    <a:gd name="T7" fmla="*/ 172 h 193"/>
                    <a:gd name="T8" fmla="*/ 61 w 117"/>
                    <a:gd name="T9" fmla="*/ 193 h 193"/>
                    <a:gd name="T10" fmla="*/ 95 w 117"/>
                    <a:gd name="T11" fmla="*/ 183 h 193"/>
                    <a:gd name="T12" fmla="*/ 95 w 117"/>
                    <a:gd name="T13" fmla="*/ 45 h 193"/>
                    <a:gd name="T14" fmla="*/ 117 w 117"/>
                    <a:gd name="T15" fmla="*/ 45 h 193"/>
                    <a:gd name="T16" fmla="*/ 104 w 117"/>
                    <a:gd name="T17" fmla="*/ 20 h 193"/>
                    <a:gd name="T18" fmla="*/ 61 w 117"/>
                    <a:gd name="T19" fmla="*/ 0 h 193"/>
                    <a:gd name="T20" fmla="*/ 81 w 117"/>
                    <a:gd name="T21" fmla="*/ 144 h 193"/>
                    <a:gd name="T22" fmla="*/ 73 w 117"/>
                    <a:gd name="T23" fmla="*/ 159 h 193"/>
                    <a:gd name="T24" fmla="*/ 61 w 117"/>
                    <a:gd name="T25" fmla="*/ 163 h 193"/>
                    <a:gd name="T26" fmla="*/ 50 w 117"/>
                    <a:gd name="T27" fmla="*/ 159 h 193"/>
                    <a:gd name="T28" fmla="*/ 41 w 117"/>
                    <a:gd name="T29" fmla="*/ 143 h 193"/>
                    <a:gd name="T30" fmla="*/ 38 w 117"/>
                    <a:gd name="T31" fmla="*/ 97 h 193"/>
                    <a:gd name="T32" fmla="*/ 42 w 117"/>
                    <a:gd name="T33" fmla="*/ 49 h 193"/>
                    <a:gd name="T34" fmla="*/ 50 w 117"/>
                    <a:gd name="T35" fmla="*/ 34 h 193"/>
                    <a:gd name="T36" fmla="*/ 61 w 117"/>
                    <a:gd name="T37" fmla="*/ 30 h 193"/>
                    <a:gd name="T38" fmla="*/ 73 w 117"/>
                    <a:gd name="T39" fmla="*/ 34 h 193"/>
                    <a:gd name="T40" fmla="*/ 81 w 117"/>
                    <a:gd name="T41" fmla="*/ 51 h 193"/>
                    <a:gd name="T42" fmla="*/ 85 w 117"/>
                    <a:gd name="T43" fmla="*/ 97 h 193"/>
                    <a:gd name="T44" fmla="*/ 81 w 117"/>
                    <a:gd name="T45" fmla="*/ 1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93">
                      <a:moveTo>
                        <a:pt x="61" y="0"/>
                      </a:moveTo>
                      <a:cubicBezTo>
                        <a:pt x="43" y="0"/>
                        <a:pt x="29" y="7"/>
                        <a:pt x="18" y="19"/>
                      </a:cubicBezTo>
                      <a:cubicBezTo>
                        <a:pt x="6" y="35"/>
                        <a:pt x="0" y="61"/>
                        <a:pt x="0" y="96"/>
                      </a:cubicBezTo>
                      <a:cubicBezTo>
                        <a:pt x="0" y="133"/>
                        <a:pt x="5" y="158"/>
                        <a:pt x="17" y="172"/>
                      </a:cubicBezTo>
                      <a:cubicBezTo>
                        <a:pt x="28" y="186"/>
                        <a:pt x="43" y="193"/>
                        <a:pt x="61" y="193"/>
                      </a:cubicBezTo>
                      <a:cubicBezTo>
                        <a:pt x="74" y="193"/>
                        <a:pt x="86" y="190"/>
                        <a:pt x="95" y="183"/>
                      </a:cubicBezTo>
                      <a:cubicBezTo>
                        <a:pt x="95" y="45"/>
                        <a:pt x="95" y="45"/>
                        <a:pt x="95" y="45"/>
                      </a:cubicBezTo>
                      <a:cubicBezTo>
                        <a:pt x="117" y="45"/>
                        <a:pt x="117" y="45"/>
                        <a:pt x="117" y="45"/>
                      </a:cubicBezTo>
                      <a:cubicBezTo>
                        <a:pt x="114" y="35"/>
                        <a:pt x="109" y="26"/>
                        <a:pt x="104" y="20"/>
                      </a:cubicBezTo>
                      <a:cubicBezTo>
                        <a:pt x="94" y="7"/>
                        <a:pt x="80" y="0"/>
                        <a:pt x="61" y="0"/>
                      </a:cubicBezTo>
                      <a:close/>
                      <a:moveTo>
                        <a:pt x="81" y="144"/>
                      </a:moveTo>
                      <a:cubicBezTo>
                        <a:pt x="79" y="151"/>
                        <a:pt x="76" y="156"/>
                        <a:pt x="73" y="159"/>
                      </a:cubicBezTo>
                      <a:cubicBezTo>
                        <a:pt x="70" y="162"/>
                        <a:pt x="66" y="163"/>
                        <a:pt x="61" y="163"/>
                      </a:cubicBezTo>
                      <a:cubicBezTo>
                        <a:pt x="57" y="163"/>
                        <a:pt x="53" y="162"/>
                        <a:pt x="50" y="159"/>
                      </a:cubicBezTo>
                      <a:cubicBezTo>
                        <a:pt x="46" y="156"/>
                        <a:pt x="43" y="151"/>
                        <a:pt x="41" y="143"/>
                      </a:cubicBezTo>
                      <a:cubicBezTo>
                        <a:pt x="39" y="134"/>
                        <a:pt x="38" y="119"/>
                        <a:pt x="38" y="97"/>
                      </a:cubicBezTo>
                      <a:cubicBezTo>
                        <a:pt x="38" y="75"/>
                        <a:pt x="39" y="59"/>
                        <a:pt x="42" y="49"/>
                      </a:cubicBezTo>
                      <a:cubicBezTo>
                        <a:pt x="43" y="42"/>
                        <a:pt x="46" y="37"/>
                        <a:pt x="50" y="34"/>
                      </a:cubicBezTo>
                      <a:cubicBezTo>
                        <a:pt x="53" y="32"/>
                        <a:pt x="57" y="30"/>
                        <a:pt x="61" y="30"/>
                      </a:cubicBezTo>
                      <a:cubicBezTo>
                        <a:pt x="66" y="30"/>
                        <a:pt x="70" y="32"/>
                        <a:pt x="73" y="34"/>
                      </a:cubicBezTo>
                      <a:cubicBezTo>
                        <a:pt x="76" y="37"/>
                        <a:pt x="79" y="43"/>
                        <a:pt x="81" y="51"/>
                      </a:cubicBezTo>
                      <a:cubicBezTo>
                        <a:pt x="84" y="59"/>
                        <a:pt x="85" y="75"/>
                        <a:pt x="85" y="97"/>
                      </a:cubicBezTo>
                      <a:cubicBezTo>
                        <a:pt x="85" y="119"/>
                        <a:pt x="84" y="135"/>
                        <a:pt x="81" y="14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2" name="Freeform 128"/>
                <p:cNvSpPr>
                  <a:spLocks/>
                </p:cNvSpPr>
                <p:nvPr/>
              </p:nvSpPr>
              <p:spPr bwMode="auto">
                <a:xfrm>
                  <a:off x="3338" y="2108"/>
                  <a:ext cx="196" cy="449"/>
                </a:xfrm>
                <a:custGeom>
                  <a:avLst/>
                  <a:gdLst>
                    <a:gd name="T0" fmla="*/ 46 w 83"/>
                    <a:gd name="T1" fmla="*/ 190 h 190"/>
                    <a:gd name="T2" fmla="*/ 83 w 83"/>
                    <a:gd name="T3" fmla="*/ 190 h 190"/>
                    <a:gd name="T4" fmla="*/ 83 w 83"/>
                    <a:gd name="T5" fmla="*/ 0 h 190"/>
                    <a:gd name="T6" fmla="*/ 53 w 83"/>
                    <a:gd name="T7" fmla="*/ 0 h 190"/>
                    <a:gd name="T8" fmla="*/ 30 w 83"/>
                    <a:gd name="T9" fmla="*/ 31 h 190"/>
                    <a:gd name="T10" fmla="*/ 0 w 83"/>
                    <a:gd name="T11" fmla="*/ 48 h 190"/>
                    <a:gd name="T12" fmla="*/ 0 w 83"/>
                    <a:gd name="T13" fmla="*/ 81 h 190"/>
                    <a:gd name="T14" fmla="*/ 46 w 83"/>
                    <a:gd name="T15" fmla="*/ 54 h 190"/>
                    <a:gd name="T16" fmla="*/ 46 w 83"/>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90">
                      <a:moveTo>
                        <a:pt x="46" y="190"/>
                      </a:moveTo>
                      <a:cubicBezTo>
                        <a:pt x="83" y="190"/>
                        <a:pt x="83" y="190"/>
                        <a:pt x="83" y="190"/>
                      </a:cubicBezTo>
                      <a:cubicBezTo>
                        <a:pt x="83" y="0"/>
                        <a:pt x="83" y="0"/>
                        <a:pt x="83" y="0"/>
                      </a:cubicBezTo>
                      <a:cubicBezTo>
                        <a:pt x="53" y="0"/>
                        <a:pt x="53" y="0"/>
                        <a:pt x="53" y="0"/>
                      </a:cubicBezTo>
                      <a:cubicBezTo>
                        <a:pt x="49" y="12"/>
                        <a:pt x="42" y="22"/>
                        <a:pt x="30" y="31"/>
                      </a:cubicBezTo>
                      <a:cubicBezTo>
                        <a:pt x="19" y="39"/>
                        <a:pt x="9" y="45"/>
                        <a:pt x="0" y="48"/>
                      </a:cubicBezTo>
                      <a:cubicBezTo>
                        <a:pt x="0" y="81"/>
                        <a:pt x="0" y="81"/>
                        <a:pt x="0" y="81"/>
                      </a:cubicBezTo>
                      <a:cubicBezTo>
                        <a:pt x="18" y="75"/>
                        <a:pt x="33" y="66"/>
                        <a:pt x="46" y="54"/>
                      </a:cubicBezTo>
                      <a:lnTo>
                        <a:pt x="46" y="19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3" name="Freeform 129"/>
                <p:cNvSpPr>
                  <a:spLocks noEditPoints="1"/>
                </p:cNvSpPr>
                <p:nvPr/>
              </p:nvSpPr>
              <p:spPr bwMode="auto">
                <a:xfrm>
                  <a:off x="3314" y="2859"/>
                  <a:ext cx="225" cy="456"/>
                </a:xfrm>
                <a:custGeom>
                  <a:avLst/>
                  <a:gdLst>
                    <a:gd name="T0" fmla="*/ 18 w 95"/>
                    <a:gd name="T1" fmla="*/ 19 h 193"/>
                    <a:gd name="T2" fmla="*/ 0 w 95"/>
                    <a:gd name="T3" fmla="*/ 96 h 193"/>
                    <a:gd name="T4" fmla="*/ 17 w 95"/>
                    <a:gd name="T5" fmla="*/ 172 h 193"/>
                    <a:gd name="T6" fmla="*/ 61 w 95"/>
                    <a:gd name="T7" fmla="*/ 193 h 193"/>
                    <a:gd name="T8" fmla="*/ 95 w 95"/>
                    <a:gd name="T9" fmla="*/ 183 h 193"/>
                    <a:gd name="T10" fmla="*/ 95 w 95"/>
                    <a:gd name="T11" fmla="*/ 10 h 193"/>
                    <a:gd name="T12" fmla="*/ 61 w 95"/>
                    <a:gd name="T13" fmla="*/ 0 h 193"/>
                    <a:gd name="T14" fmla="*/ 18 w 95"/>
                    <a:gd name="T15" fmla="*/ 19 h 193"/>
                    <a:gd name="T16" fmla="*/ 81 w 95"/>
                    <a:gd name="T17" fmla="*/ 51 h 193"/>
                    <a:gd name="T18" fmla="*/ 85 w 95"/>
                    <a:gd name="T19" fmla="*/ 96 h 193"/>
                    <a:gd name="T20" fmla="*/ 81 w 95"/>
                    <a:gd name="T21" fmla="*/ 144 h 193"/>
                    <a:gd name="T22" fmla="*/ 73 w 95"/>
                    <a:gd name="T23" fmla="*/ 159 h 193"/>
                    <a:gd name="T24" fmla="*/ 61 w 95"/>
                    <a:gd name="T25" fmla="*/ 163 h 193"/>
                    <a:gd name="T26" fmla="*/ 50 w 95"/>
                    <a:gd name="T27" fmla="*/ 159 h 193"/>
                    <a:gd name="T28" fmla="*/ 41 w 95"/>
                    <a:gd name="T29" fmla="*/ 142 h 193"/>
                    <a:gd name="T30" fmla="*/ 38 w 95"/>
                    <a:gd name="T31" fmla="*/ 96 h 193"/>
                    <a:gd name="T32" fmla="*/ 42 w 95"/>
                    <a:gd name="T33" fmla="*/ 49 h 193"/>
                    <a:gd name="T34" fmla="*/ 50 w 95"/>
                    <a:gd name="T35" fmla="*/ 34 h 193"/>
                    <a:gd name="T36" fmla="*/ 61 w 95"/>
                    <a:gd name="T37" fmla="*/ 30 h 193"/>
                    <a:gd name="T38" fmla="*/ 73 w 95"/>
                    <a:gd name="T39" fmla="*/ 34 h 193"/>
                    <a:gd name="T40" fmla="*/ 81 w 95"/>
                    <a:gd name="T41" fmla="*/ 5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93">
                      <a:moveTo>
                        <a:pt x="18" y="19"/>
                      </a:moveTo>
                      <a:cubicBezTo>
                        <a:pt x="6" y="35"/>
                        <a:pt x="0" y="60"/>
                        <a:pt x="0" y="96"/>
                      </a:cubicBezTo>
                      <a:cubicBezTo>
                        <a:pt x="0" y="132"/>
                        <a:pt x="5" y="157"/>
                        <a:pt x="17" y="172"/>
                      </a:cubicBezTo>
                      <a:cubicBezTo>
                        <a:pt x="28" y="186"/>
                        <a:pt x="43" y="193"/>
                        <a:pt x="61" y="193"/>
                      </a:cubicBezTo>
                      <a:cubicBezTo>
                        <a:pt x="74" y="193"/>
                        <a:pt x="86" y="189"/>
                        <a:pt x="95" y="183"/>
                      </a:cubicBezTo>
                      <a:cubicBezTo>
                        <a:pt x="95" y="10"/>
                        <a:pt x="95" y="10"/>
                        <a:pt x="95" y="10"/>
                      </a:cubicBezTo>
                      <a:cubicBezTo>
                        <a:pt x="85" y="3"/>
                        <a:pt x="74" y="0"/>
                        <a:pt x="61" y="0"/>
                      </a:cubicBezTo>
                      <a:cubicBezTo>
                        <a:pt x="43" y="0"/>
                        <a:pt x="29" y="6"/>
                        <a:pt x="18" y="19"/>
                      </a:cubicBezTo>
                      <a:close/>
                      <a:moveTo>
                        <a:pt x="81" y="51"/>
                      </a:moveTo>
                      <a:cubicBezTo>
                        <a:pt x="84" y="59"/>
                        <a:pt x="85" y="74"/>
                        <a:pt x="85" y="96"/>
                      </a:cubicBezTo>
                      <a:cubicBezTo>
                        <a:pt x="85" y="118"/>
                        <a:pt x="84" y="134"/>
                        <a:pt x="81" y="144"/>
                      </a:cubicBezTo>
                      <a:cubicBezTo>
                        <a:pt x="79" y="151"/>
                        <a:pt x="76" y="156"/>
                        <a:pt x="73" y="159"/>
                      </a:cubicBezTo>
                      <a:cubicBezTo>
                        <a:pt x="70" y="161"/>
                        <a:pt x="66" y="163"/>
                        <a:pt x="61" y="163"/>
                      </a:cubicBezTo>
                      <a:cubicBezTo>
                        <a:pt x="57" y="163"/>
                        <a:pt x="53" y="161"/>
                        <a:pt x="50" y="159"/>
                      </a:cubicBezTo>
                      <a:cubicBezTo>
                        <a:pt x="46" y="156"/>
                        <a:pt x="43" y="150"/>
                        <a:pt x="41" y="142"/>
                      </a:cubicBezTo>
                      <a:cubicBezTo>
                        <a:pt x="39" y="134"/>
                        <a:pt x="38" y="118"/>
                        <a:pt x="38" y="96"/>
                      </a:cubicBezTo>
                      <a:cubicBezTo>
                        <a:pt x="38" y="74"/>
                        <a:pt x="39" y="58"/>
                        <a:pt x="42" y="49"/>
                      </a:cubicBezTo>
                      <a:cubicBezTo>
                        <a:pt x="43" y="42"/>
                        <a:pt x="46" y="37"/>
                        <a:pt x="50" y="34"/>
                      </a:cubicBezTo>
                      <a:cubicBezTo>
                        <a:pt x="53" y="31"/>
                        <a:pt x="57" y="30"/>
                        <a:pt x="61" y="30"/>
                      </a:cubicBezTo>
                      <a:cubicBezTo>
                        <a:pt x="66" y="30"/>
                        <a:pt x="70" y="31"/>
                        <a:pt x="73" y="34"/>
                      </a:cubicBezTo>
                      <a:cubicBezTo>
                        <a:pt x="76" y="37"/>
                        <a:pt x="79" y="42"/>
                        <a:pt x="81" y="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4" name="Freeform 130"/>
                <p:cNvSpPr>
                  <a:spLocks/>
                </p:cNvSpPr>
                <p:nvPr/>
              </p:nvSpPr>
              <p:spPr bwMode="auto">
                <a:xfrm>
                  <a:off x="3921" y="1362"/>
                  <a:ext cx="197" cy="104"/>
                </a:xfrm>
                <a:custGeom>
                  <a:avLst/>
                  <a:gdLst>
                    <a:gd name="T0" fmla="*/ 44 w 83"/>
                    <a:gd name="T1" fmla="*/ 33 h 44"/>
                    <a:gd name="T2" fmla="*/ 55 w 83"/>
                    <a:gd name="T3" fmla="*/ 29 h 44"/>
                    <a:gd name="T4" fmla="*/ 67 w 83"/>
                    <a:gd name="T5" fmla="*/ 33 h 44"/>
                    <a:gd name="T6" fmla="*/ 74 w 83"/>
                    <a:gd name="T7" fmla="*/ 44 h 44"/>
                    <a:gd name="T8" fmla="*/ 83 w 83"/>
                    <a:gd name="T9" fmla="*/ 44 h 44"/>
                    <a:gd name="T10" fmla="*/ 48 w 83"/>
                    <a:gd name="T11" fmla="*/ 0 h 44"/>
                    <a:gd name="T12" fmla="*/ 12 w 83"/>
                    <a:gd name="T13" fmla="*/ 18 h 44"/>
                    <a:gd name="T14" fmla="*/ 0 w 83"/>
                    <a:gd name="T15" fmla="*/ 44 h 44"/>
                    <a:gd name="T16" fmla="*/ 37 w 83"/>
                    <a:gd name="T17" fmla="*/ 44 h 44"/>
                    <a:gd name="T18" fmla="*/ 44 w 83"/>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44">
                      <a:moveTo>
                        <a:pt x="44" y="33"/>
                      </a:moveTo>
                      <a:cubicBezTo>
                        <a:pt x="47" y="31"/>
                        <a:pt x="51" y="29"/>
                        <a:pt x="55" y="29"/>
                      </a:cubicBezTo>
                      <a:cubicBezTo>
                        <a:pt x="60" y="29"/>
                        <a:pt x="64" y="31"/>
                        <a:pt x="67" y="33"/>
                      </a:cubicBezTo>
                      <a:cubicBezTo>
                        <a:pt x="69" y="35"/>
                        <a:pt x="72" y="39"/>
                        <a:pt x="74" y="44"/>
                      </a:cubicBezTo>
                      <a:cubicBezTo>
                        <a:pt x="83" y="44"/>
                        <a:pt x="83" y="44"/>
                        <a:pt x="83" y="44"/>
                      </a:cubicBezTo>
                      <a:cubicBezTo>
                        <a:pt x="48" y="0"/>
                        <a:pt x="48" y="0"/>
                        <a:pt x="48" y="0"/>
                      </a:cubicBezTo>
                      <a:cubicBezTo>
                        <a:pt x="33" y="1"/>
                        <a:pt x="21" y="7"/>
                        <a:pt x="12" y="18"/>
                      </a:cubicBezTo>
                      <a:cubicBezTo>
                        <a:pt x="7" y="25"/>
                        <a:pt x="3" y="34"/>
                        <a:pt x="0" y="44"/>
                      </a:cubicBezTo>
                      <a:cubicBezTo>
                        <a:pt x="37" y="44"/>
                        <a:pt x="37" y="44"/>
                        <a:pt x="37" y="44"/>
                      </a:cubicBezTo>
                      <a:cubicBezTo>
                        <a:pt x="39" y="39"/>
                        <a:pt x="41" y="36"/>
                        <a:pt x="44"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5" name="Freeform 131"/>
                <p:cNvSpPr>
                  <a:spLocks/>
                </p:cNvSpPr>
                <p:nvPr/>
              </p:nvSpPr>
              <p:spPr bwMode="auto">
                <a:xfrm>
                  <a:off x="1641" y="1352"/>
                  <a:ext cx="244" cy="114"/>
                </a:xfrm>
                <a:custGeom>
                  <a:avLst/>
                  <a:gdLst>
                    <a:gd name="T0" fmla="*/ 47 w 103"/>
                    <a:gd name="T1" fmla="*/ 0 h 48"/>
                    <a:gd name="T2" fmla="*/ 37 w 103"/>
                    <a:gd name="T3" fmla="*/ 1 h 48"/>
                    <a:gd name="T4" fmla="*/ 0 w 103"/>
                    <a:gd name="T5" fmla="*/ 48 h 48"/>
                    <a:gd name="T6" fmla="*/ 27 w 103"/>
                    <a:gd name="T7" fmla="*/ 48 h 48"/>
                    <a:gd name="T8" fmla="*/ 35 w 103"/>
                    <a:gd name="T9" fmla="*/ 34 h 48"/>
                    <a:gd name="T10" fmla="*/ 47 w 103"/>
                    <a:gd name="T11" fmla="*/ 30 h 48"/>
                    <a:gd name="T12" fmla="*/ 58 w 103"/>
                    <a:gd name="T13" fmla="*/ 34 h 48"/>
                    <a:gd name="T14" fmla="*/ 66 w 103"/>
                    <a:gd name="T15" fmla="*/ 48 h 48"/>
                    <a:gd name="T16" fmla="*/ 103 w 103"/>
                    <a:gd name="T17" fmla="*/ 48 h 48"/>
                    <a:gd name="T18" fmla="*/ 90 w 103"/>
                    <a:gd name="T19" fmla="*/ 20 h 48"/>
                    <a:gd name="T20" fmla="*/ 47 w 103"/>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8">
                      <a:moveTo>
                        <a:pt x="47" y="0"/>
                      </a:moveTo>
                      <a:cubicBezTo>
                        <a:pt x="43" y="0"/>
                        <a:pt x="40" y="0"/>
                        <a:pt x="37" y="1"/>
                      </a:cubicBezTo>
                      <a:cubicBezTo>
                        <a:pt x="0" y="48"/>
                        <a:pt x="0" y="48"/>
                        <a:pt x="0" y="48"/>
                      </a:cubicBezTo>
                      <a:cubicBezTo>
                        <a:pt x="27" y="48"/>
                        <a:pt x="27" y="48"/>
                        <a:pt x="27" y="48"/>
                      </a:cubicBezTo>
                      <a:cubicBezTo>
                        <a:pt x="29" y="41"/>
                        <a:pt x="32" y="37"/>
                        <a:pt x="35" y="34"/>
                      </a:cubicBezTo>
                      <a:cubicBezTo>
                        <a:pt x="38" y="31"/>
                        <a:pt x="42" y="30"/>
                        <a:pt x="47" y="30"/>
                      </a:cubicBezTo>
                      <a:cubicBezTo>
                        <a:pt x="51" y="30"/>
                        <a:pt x="55" y="31"/>
                        <a:pt x="58" y="34"/>
                      </a:cubicBezTo>
                      <a:cubicBezTo>
                        <a:pt x="61" y="37"/>
                        <a:pt x="64" y="41"/>
                        <a:pt x="66" y="48"/>
                      </a:cubicBezTo>
                      <a:cubicBezTo>
                        <a:pt x="103" y="48"/>
                        <a:pt x="103" y="48"/>
                        <a:pt x="103" y="48"/>
                      </a:cubicBezTo>
                      <a:cubicBezTo>
                        <a:pt x="100" y="36"/>
                        <a:pt x="95" y="27"/>
                        <a:pt x="90" y="20"/>
                      </a:cubicBezTo>
                      <a:cubicBezTo>
                        <a:pt x="79" y="6"/>
                        <a:pt x="65" y="0"/>
                        <a:pt x="4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sp>
              <p:nvSpPr>
                <p:cNvPr id="256" name="Freeform 132"/>
                <p:cNvSpPr>
                  <a:spLocks noEditPoints="1"/>
                </p:cNvSpPr>
                <p:nvPr/>
              </p:nvSpPr>
              <p:spPr bwMode="auto">
                <a:xfrm>
                  <a:off x="1623" y="-110"/>
                  <a:ext cx="2513" cy="3461"/>
                </a:xfrm>
                <a:custGeom>
                  <a:avLst/>
                  <a:gdLst>
                    <a:gd name="T0" fmla="*/ 1925 w 2513"/>
                    <a:gd name="T1" fmla="*/ 3461 h 3461"/>
                    <a:gd name="T2" fmla="*/ 588 w 2513"/>
                    <a:gd name="T3" fmla="*/ 3461 h 3461"/>
                    <a:gd name="T4" fmla="*/ 588 w 2513"/>
                    <a:gd name="T5" fmla="*/ 1585 h 3461"/>
                    <a:gd name="T6" fmla="*/ 0 w 2513"/>
                    <a:gd name="T7" fmla="*/ 1585 h 3461"/>
                    <a:gd name="T8" fmla="*/ 1257 w 2513"/>
                    <a:gd name="T9" fmla="*/ 0 h 3461"/>
                    <a:gd name="T10" fmla="*/ 2513 w 2513"/>
                    <a:gd name="T11" fmla="*/ 1585 h 3461"/>
                    <a:gd name="T12" fmla="*/ 1925 w 2513"/>
                    <a:gd name="T13" fmla="*/ 1585 h 3461"/>
                    <a:gd name="T14" fmla="*/ 1925 w 2513"/>
                    <a:gd name="T15" fmla="*/ 3461 h 3461"/>
                    <a:gd name="T16" fmla="*/ 607 w 2513"/>
                    <a:gd name="T17" fmla="*/ 3442 h 3461"/>
                    <a:gd name="T18" fmla="*/ 1906 w 2513"/>
                    <a:gd name="T19" fmla="*/ 3442 h 3461"/>
                    <a:gd name="T20" fmla="*/ 1906 w 2513"/>
                    <a:gd name="T21" fmla="*/ 1566 h 3461"/>
                    <a:gd name="T22" fmla="*/ 2476 w 2513"/>
                    <a:gd name="T23" fmla="*/ 1566 h 3461"/>
                    <a:gd name="T24" fmla="*/ 1257 w 2513"/>
                    <a:gd name="T25" fmla="*/ 29 h 3461"/>
                    <a:gd name="T26" fmla="*/ 37 w 2513"/>
                    <a:gd name="T27" fmla="*/ 1566 h 3461"/>
                    <a:gd name="T28" fmla="*/ 607 w 2513"/>
                    <a:gd name="T29" fmla="*/ 1566 h 3461"/>
                    <a:gd name="T30" fmla="*/ 607 w 2513"/>
                    <a:gd name="T31" fmla="*/ 3442 h 3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3" h="3461">
                      <a:moveTo>
                        <a:pt x="1925" y="3461"/>
                      </a:moveTo>
                      <a:lnTo>
                        <a:pt x="588" y="3461"/>
                      </a:lnTo>
                      <a:lnTo>
                        <a:pt x="588" y="1585"/>
                      </a:lnTo>
                      <a:lnTo>
                        <a:pt x="0" y="1585"/>
                      </a:lnTo>
                      <a:lnTo>
                        <a:pt x="1257" y="0"/>
                      </a:lnTo>
                      <a:lnTo>
                        <a:pt x="2513" y="1585"/>
                      </a:lnTo>
                      <a:lnTo>
                        <a:pt x="1925" y="1585"/>
                      </a:lnTo>
                      <a:lnTo>
                        <a:pt x="1925" y="3461"/>
                      </a:lnTo>
                      <a:close/>
                      <a:moveTo>
                        <a:pt x="607" y="3442"/>
                      </a:moveTo>
                      <a:lnTo>
                        <a:pt x="1906" y="3442"/>
                      </a:lnTo>
                      <a:lnTo>
                        <a:pt x="1906" y="1566"/>
                      </a:lnTo>
                      <a:lnTo>
                        <a:pt x="2476" y="1566"/>
                      </a:lnTo>
                      <a:lnTo>
                        <a:pt x="1257" y="29"/>
                      </a:lnTo>
                      <a:lnTo>
                        <a:pt x="37" y="1566"/>
                      </a:lnTo>
                      <a:lnTo>
                        <a:pt x="607" y="1566"/>
                      </a:lnTo>
                      <a:lnTo>
                        <a:pt x="607" y="34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srgbClr val="2C2C2C"/>
                    </a:solidFill>
                    <a:latin typeface="CiscoSansTT"/>
                  </a:endParaRPr>
                </a:p>
              </p:txBody>
            </p:sp>
          </p:grpSp>
          <p:sp>
            <p:nvSpPr>
              <p:cNvPr id="7" name="Arrow: Down 6"/>
              <p:cNvSpPr/>
              <p:nvPr/>
            </p:nvSpPr>
            <p:spPr>
              <a:xfrm flipV="1">
                <a:off x="2838150" y="1445493"/>
                <a:ext cx="348755" cy="514750"/>
              </a:xfrm>
              <a:prstGeom prst="downArrow">
                <a:avLst>
                  <a:gd name="adj1" fmla="val 58740"/>
                  <a:gd name="adj2" fmla="val 66386"/>
                </a:avLst>
              </a:prstGeom>
              <a:no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16" name="Group 15"/>
          <p:cNvGrpSpPr/>
          <p:nvPr/>
        </p:nvGrpSpPr>
        <p:grpSpPr>
          <a:xfrm>
            <a:off x="1863323" y="4504229"/>
            <a:ext cx="1710418" cy="466308"/>
            <a:chOff x="1742974" y="4461892"/>
            <a:chExt cx="1710418" cy="466308"/>
          </a:xfrm>
        </p:grpSpPr>
        <p:sp>
          <p:nvSpPr>
            <p:cNvPr id="49" name="Rectangle 48"/>
            <p:cNvSpPr/>
            <p:nvPr/>
          </p:nvSpPr>
          <p:spPr>
            <a:xfrm>
              <a:off x="2310201" y="4498103"/>
              <a:ext cx="1143191" cy="430097"/>
            </a:xfrm>
            <a:prstGeom prst="rect">
              <a:avLst/>
            </a:prstGeom>
          </p:spPr>
          <p:txBody>
            <a:bodyPr wrap="none" anchor="b">
              <a:noAutofit/>
            </a:bodyPr>
            <a:lstStyle/>
            <a:p>
              <a:pPr marL="0" lvl="2" algn="just"/>
              <a:r>
                <a:rPr lang="en-US" sz="1100" dirty="0">
                  <a:solidFill>
                    <a:srgbClr val="58585B"/>
                  </a:solidFill>
                </a:rPr>
                <a:t>Lower Ongoing</a:t>
              </a:r>
            </a:p>
            <a:p>
              <a:pPr marL="0" lvl="2" algn="just"/>
              <a:r>
                <a:rPr lang="en-US" sz="1100" dirty="0">
                  <a:solidFill>
                    <a:srgbClr val="58585B"/>
                  </a:solidFill>
                </a:rPr>
                <a:t> Management</a:t>
              </a:r>
            </a:p>
          </p:txBody>
        </p:sp>
        <p:sp>
          <p:nvSpPr>
            <p:cNvPr id="50" name="Rectangle 49"/>
            <p:cNvSpPr/>
            <p:nvPr/>
          </p:nvSpPr>
          <p:spPr>
            <a:xfrm>
              <a:off x="1742974" y="4461892"/>
              <a:ext cx="646844" cy="461665"/>
            </a:xfrm>
            <a:prstGeom prst="rect">
              <a:avLst/>
            </a:prstGeom>
          </p:spPr>
          <p:txBody>
            <a:bodyPr wrap="none">
              <a:spAutoFit/>
            </a:bodyPr>
            <a:lstStyle/>
            <a:p>
              <a:pPr marL="0" lvl="2"/>
              <a:r>
                <a:rPr lang="en-US" sz="2400" dirty="0">
                  <a:solidFill>
                    <a:srgbClr val="004BAF"/>
                  </a:solidFill>
                </a:rPr>
                <a:t>80</a:t>
              </a:r>
              <a:r>
                <a:rPr lang="en-US" spc="-200" baseline="55000" dirty="0">
                  <a:solidFill>
                    <a:srgbClr val="004BAF"/>
                  </a:solidFill>
                </a:rPr>
                <a:t>%</a:t>
              </a:r>
            </a:p>
          </p:txBody>
        </p:sp>
      </p:grpSp>
      <p:grpSp>
        <p:nvGrpSpPr>
          <p:cNvPr id="17" name="Group 16"/>
          <p:cNvGrpSpPr/>
          <p:nvPr/>
        </p:nvGrpSpPr>
        <p:grpSpPr>
          <a:xfrm>
            <a:off x="3951737" y="4504231"/>
            <a:ext cx="1259496" cy="461665"/>
            <a:chOff x="4058779" y="4461892"/>
            <a:chExt cx="1259496" cy="461665"/>
          </a:xfrm>
        </p:grpSpPr>
        <p:sp>
          <p:nvSpPr>
            <p:cNvPr id="52" name="Rectangle 51"/>
            <p:cNvSpPr/>
            <p:nvPr/>
          </p:nvSpPr>
          <p:spPr>
            <a:xfrm>
              <a:off x="4608174" y="4475998"/>
              <a:ext cx="710101" cy="430097"/>
            </a:xfrm>
            <a:prstGeom prst="rect">
              <a:avLst/>
            </a:prstGeom>
          </p:spPr>
          <p:txBody>
            <a:bodyPr wrap="none" anchor="b">
              <a:noAutofit/>
            </a:bodyPr>
            <a:lstStyle/>
            <a:p>
              <a:pPr marL="0" lvl="2" algn="just"/>
              <a:r>
                <a:rPr lang="en-US" sz="1100" dirty="0">
                  <a:solidFill>
                    <a:srgbClr val="58585B"/>
                  </a:solidFill>
                </a:rPr>
                <a:t>Less </a:t>
              </a:r>
            </a:p>
            <a:p>
              <a:pPr marL="0" lvl="2" algn="just"/>
              <a:r>
                <a:rPr lang="en-US" sz="1100" dirty="0">
                  <a:solidFill>
                    <a:srgbClr val="58585B"/>
                  </a:solidFill>
                </a:rPr>
                <a:t>Cabling</a:t>
              </a:r>
            </a:p>
          </p:txBody>
        </p:sp>
        <p:sp>
          <p:nvSpPr>
            <p:cNvPr id="53" name="Rectangle 52"/>
            <p:cNvSpPr/>
            <p:nvPr/>
          </p:nvSpPr>
          <p:spPr>
            <a:xfrm>
              <a:off x="4058779" y="4461892"/>
              <a:ext cx="646844" cy="461665"/>
            </a:xfrm>
            <a:prstGeom prst="rect">
              <a:avLst/>
            </a:prstGeom>
          </p:spPr>
          <p:txBody>
            <a:bodyPr wrap="none">
              <a:spAutoFit/>
            </a:bodyPr>
            <a:lstStyle/>
            <a:p>
              <a:pPr marL="0" lvl="2"/>
              <a:r>
                <a:rPr lang="en-US" sz="2400" dirty="0">
                  <a:solidFill>
                    <a:srgbClr val="004BAF"/>
                  </a:solidFill>
                </a:rPr>
                <a:t>70</a:t>
              </a:r>
              <a:r>
                <a:rPr lang="en-US" spc="-200" baseline="55000" dirty="0">
                  <a:solidFill>
                    <a:srgbClr val="004BAF"/>
                  </a:solidFill>
                </a:rPr>
                <a:t>%</a:t>
              </a:r>
            </a:p>
          </p:txBody>
        </p:sp>
      </p:grpSp>
      <p:grpSp>
        <p:nvGrpSpPr>
          <p:cNvPr id="18" name="Group 17"/>
          <p:cNvGrpSpPr/>
          <p:nvPr/>
        </p:nvGrpSpPr>
        <p:grpSpPr>
          <a:xfrm>
            <a:off x="5859317" y="4504231"/>
            <a:ext cx="1333115" cy="461665"/>
            <a:chOff x="5852059" y="4461892"/>
            <a:chExt cx="1333115" cy="461665"/>
          </a:xfrm>
        </p:grpSpPr>
        <p:sp>
          <p:nvSpPr>
            <p:cNvPr id="55" name="Rectangle 54"/>
            <p:cNvSpPr/>
            <p:nvPr/>
          </p:nvSpPr>
          <p:spPr>
            <a:xfrm>
              <a:off x="6408234" y="4484152"/>
              <a:ext cx="776940" cy="430097"/>
            </a:xfrm>
            <a:prstGeom prst="rect">
              <a:avLst/>
            </a:prstGeom>
          </p:spPr>
          <p:txBody>
            <a:bodyPr wrap="none" anchor="b">
              <a:noAutofit/>
            </a:bodyPr>
            <a:lstStyle/>
            <a:p>
              <a:pPr marL="0" lvl="2" algn="just"/>
              <a:r>
                <a:rPr lang="en-US" sz="1100" dirty="0">
                  <a:solidFill>
                    <a:srgbClr val="58585B"/>
                  </a:solidFill>
                </a:rPr>
                <a:t>Less </a:t>
              </a:r>
            </a:p>
            <a:p>
              <a:pPr marL="0" lvl="2" algn="just"/>
              <a:r>
                <a:rPr lang="en-US" sz="1100" dirty="0">
                  <a:solidFill>
                    <a:srgbClr val="58585B"/>
                  </a:solidFill>
                </a:rPr>
                <a:t>Space</a:t>
              </a:r>
              <a:endParaRPr lang="en-US" sz="1200" dirty="0">
                <a:solidFill>
                  <a:srgbClr val="58585B"/>
                </a:solidFill>
              </a:endParaRPr>
            </a:p>
          </p:txBody>
        </p:sp>
        <p:sp>
          <p:nvSpPr>
            <p:cNvPr id="56" name="Rectangle 55"/>
            <p:cNvSpPr/>
            <p:nvPr/>
          </p:nvSpPr>
          <p:spPr>
            <a:xfrm>
              <a:off x="5852059" y="4461892"/>
              <a:ext cx="646844" cy="461665"/>
            </a:xfrm>
            <a:prstGeom prst="rect">
              <a:avLst/>
            </a:prstGeom>
          </p:spPr>
          <p:txBody>
            <a:bodyPr wrap="none">
              <a:spAutoFit/>
            </a:bodyPr>
            <a:lstStyle/>
            <a:p>
              <a:pPr marL="0" lvl="2"/>
              <a:r>
                <a:rPr lang="en-US" sz="2400" dirty="0">
                  <a:solidFill>
                    <a:srgbClr val="004BAF"/>
                  </a:solidFill>
                </a:rPr>
                <a:t>60</a:t>
              </a:r>
              <a:r>
                <a:rPr lang="en-US" spc="-200" baseline="55000" dirty="0">
                  <a:solidFill>
                    <a:srgbClr val="004BAF"/>
                  </a:solidFill>
                </a:rPr>
                <a:t>%</a:t>
              </a:r>
            </a:p>
          </p:txBody>
        </p:sp>
      </p:grpSp>
      <p:grpSp>
        <p:nvGrpSpPr>
          <p:cNvPr id="19" name="Group 18"/>
          <p:cNvGrpSpPr/>
          <p:nvPr/>
        </p:nvGrpSpPr>
        <p:grpSpPr>
          <a:xfrm>
            <a:off x="7584260" y="4504229"/>
            <a:ext cx="1221069" cy="485124"/>
            <a:chOff x="7521973" y="4461892"/>
            <a:chExt cx="1221069" cy="485124"/>
          </a:xfrm>
        </p:grpSpPr>
        <p:sp>
          <p:nvSpPr>
            <p:cNvPr id="58" name="Rectangle 57"/>
            <p:cNvSpPr/>
            <p:nvPr/>
          </p:nvSpPr>
          <p:spPr>
            <a:xfrm>
              <a:off x="8099305" y="4479285"/>
              <a:ext cx="643737" cy="467731"/>
            </a:xfrm>
            <a:prstGeom prst="rect">
              <a:avLst/>
            </a:prstGeom>
          </p:spPr>
          <p:txBody>
            <a:bodyPr wrap="none" anchor="b">
              <a:noAutofit/>
            </a:bodyPr>
            <a:lstStyle/>
            <a:p>
              <a:pPr marL="0" lvl="2" algn="just"/>
              <a:r>
                <a:rPr lang="en-US" sz="1100" dirty="0">
                  <a:solidFill>
                    <a:srgbClr val="58585B"/>
                  </a:solidFill>
                </a:rPr>
                <a:t>Lower </a:t>
              </a:r>
            </a:p>
            <a:p>
              <a:pPr marL="0" lvl="2" algn="just"/>
              <a:r>
                <a:rPr lang="en-US" sz="1100" dirty="0">
                  <a:solidFill>
                    <a:srgbClr val="58585B"/>
                  </a:solidFill>
                </a:rPr>
                <a:t>Power</a:t>
              </a:r>
              <a:endParaRPr lang="en-US" sz="1200" dirty="0">
                <a:solidFill>
                  <a:srgbClr val="58585B"/>
                </a:solidFill>
              </a:endParaRPr>
            </a:p>
          </p:txBody>
        </p:sp>
        <p:sp>
          <p:nvSpPr>
            <p:cNvPr id="59" name="Rectangle 58"/>
            <p:cNvSpPr/>
            <p:nvPr/>
          </p:nvSpPr>
          <p:spPr>
            <a:xfrm>
              <a:off x="7521973" y="4461892"/>
              <a:ext cx="646844" cy="461665"/>
            </a:xfrm>
            <a:prstGeom prst="rect">
              <a:avLst/>
            </a:prstGeom>
          </p:spPr>
          <p:txBody>
            <a:bodyPr wrap="none">
              <a:spAutoFit/>
            </a:bodyPr>
            <a:lstStyle/>
            <a:p>
              <a:pPr marL="0" lvl="2"/>
              <a:r>
                <a:rPr lang="en-US" sz="2400" dirty="0">
                  <a:solidFill>
                    <a:srgbClr val="004BAF"/>
                  </a:solidFill>
                </a:rPr>
                <a:t>59</a:t>
              </a:r>
              <a:r>
                <a:rPr lang="en-US" spc="-200" baseline="55000" dirty="0">
                  <a:solidFill>
                    <a:srgbClr val="004BAF"/>
                  </a:solidFill>
                </a:rPr>
                <a:t>%</a:t>
              </a:r>
            </a:p>
          </p:txBody>
        </p:sp>
      </p:grpSp>
      <p:cxnSp>
        <p:nvCxnSpPr>
          <p:cNvPr id="13" name="Straight Connector 12"/>
          <p:cNvCxnSpPr/>
          <p:nvPr/>
        </p:nvCxnSpPr>
        <p:spPr>
          <a:xfrm>
            <a:off x="1796466" y="4461878"/>
            <a:ext cx="0" cy="52257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637079" y="4461878"/>
            <a:ext cx="0" cy="52257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77692" y="4461878"/>
            <a:ext cx="0" cy="52257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318305" y="4461878"/>
            <a:ext cx="0" cy="522575"/>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86710" y="3995153"/>
            <a:ext cx="4963218" cy="297004"/>
          </a:xfrm>
          <a:prstGeom prst="rect">
            <a:avLst/>
          </a:prstGeom>
        </p:spPr>
        <p:txBody>
          <a:bodyPr wrap="none">
            <a:spAutoFit/>
          </a:bodyPr>
          <a:lstStyle/>
          <a:p>
            <a:pPr algn="ctr">
              <a:lnSpc>
                <a:spcPct val="95000"/>
              </a:lnSpc>
            </a:pPr>
            <a:r>
              <a:rPr lang="en-US" sz="1400" dirty="0">
                <a:solidFill>
                  <a:schemeClr val="bg1"/>
                </a:solidFill>
                <a:latin typeface="Arial" panose="020B0604020202020204" pitchFamily="34" charset="0"/>
              </a:rPr>
              <a:t>Significant Benefits Compared to Conventional 2RU Servers</a:t>
            </a:r>
          </a:p>
        </p:txBody>
      </p:sp>
      <p:grpSp>
        <p:nvGrpSpPr>
          <p:cNvPr id="14" name="Group 13"/>
          <p:cNvGrpSpPr/>
          <p:nvPr/>
        </p:nvGrpSpPr>
        <p:grpSpPr>
          <a:xfrm>
            <a:off x="2747584" y="1354634"/>
            <a:ext cx="697368" cy="693096"/>
            <a:chOff x="2674893" y="1354634"/>
            <a:chExt cx="697368" cy="693096"/>
          </a:xfrm>
        </p:grpSpPr>
        <p:sp>
          <p:nvSpPr>
            <p:cNvPr id="124" name="Oval 123"/>
            <p:cNvSpPr/>
            <p:nvPr/>
          </p:nvSpPr>
          <p:spPr>
            <a:xfrm>
              <a:off x="2674893" y="1354634"/>
              <a:ext cx="697368" cy="693096"/>
            </a:xfrm>
            <a:prstGeom prst="ellipse">
              <a:avLst/>
            </a:prstGeom>
            <a:solidFill>
              <a:schemeClr val="bg1"/>
            </a:solidFill>
            <a:ln w="15875" cap="flat" cmpd="sng" algn="ctr">
              <a:solidFill>
                <a:schemeClr val="bg2"/>
              </a:solidFill>
              <a:prstDash val="solid"/>
            </a:ln>
            <a:effectLst/>
          </p:spPr>
          <p:txBody>
            <a:bodyPr lIns="68586" tIns="34294" rIns="68586" bIns="34294" rtlCol="0" anchor="ctr"/>
            <a:lstStyle/>
            <a:p>
              <a:pPr algn="ctr" defTabSz="685563">
                <a:lnSpc>
                  <a:spcPct val="90000"/>
                </a:lnSpc>
              </a:pPr>
              <a:endParaRPr lang="en-US" sz="1500" kern="0">
                <a:solidFill>
                  <a:prstClr val="white"/>
                </a:solidFill>
                <a:latin typeface="Arial" panose="020B0604020202020204" pitchFamily="34" charset="0"/>
                <a:ea typeface="Apple LiGothic Medium"/>
                <a:cs typeface="Apple LiGothic Medium"/>
              </a:endParaRPr>
            </a:p>
          </p:txBody>
        </p:sp>
        <p:grpSp>
          <p:nvGrpSpPr>
            <p:cNvPr id="6" name="Group 5"/>
            <p:cNvGrpSpPr/>
            <p:nvPr/>
          </p:nvGrpSpPr>
          <p:grpSpPr>
            <a:xfrm>
              <a:off x="2810876" y="1549194"/>
              <a:ext cx="415088" cy="285116"/>
              <a:chOff x="2810876" y="1549194"/>
              <a:chExt cx="415088" cy="285116"/>
            </a:xfrm>
          </p:grpSpPr>
          <p:sp>
            <p:nvSpPr>
              <p:cNvPr id="61" name="Freeform 73"/>
              <p:cNvSpPr>
                <a:spLocks/>
              </p:cNvSpPr>
              <p:nvPr/>
            </p:nvSpPr>
            <p:spPr bwMode="auto">
              <a:xfrm>
                <a:off x="2810876" y="1549194"/>
                <a:ext cx="415088" cy="285116"/>
              </a:xfrm>
              <a:custGeom>
                <a:avLst/>
                <a:gdLst/>
                <a:ahLst/>
                <a:cxnLst>
                  <a:cxn ang="0">
                    <a:pos x="1013" y="93"/>
                  </a:cxn>
                  <a:cxn ang="0">
                    <a:pos x="986" y="93"/>
                  </a:cxn>
                  <a:cxn ang="0">
                    <a:pos x="968" y="87"/>
                  </a:cxn>
                  <a:cxn ang="0">
                    <a:pos x="486" y="87"/>
                  </a:cxn>
                  <a:cxn ang="0">
                    <a:pos x="446" y="46"/>
                  </a:cxn>
                  <a:cxn ang="0">
                    <a:pos x="446" y="26"/>
                  </a:cxn>
                  <a:cxn ang="0">
                    <a:pos x="416" y="0"/>
                  </a:cxn>
                  <a:cxn ang="0">
                    <a:pos x="135" y="0"/>
                  </a:cxn>
                  <a:cxn ang="0">
                    <a:pos x="104" y="24"/>
                  </a:cxn>
                  <a:cxn ang="0">
                    <a:pos x="104" y="24"/>
                  </a:cxn>
                  <a:cxn ang="0">
                    <a:pos x="104" y="24"/>
                  </a:cxn>
                  <a:cxn ang="0">
                    <a:pos x="75" y="88"/>
                  </a:cxn>
                  <a:cxn ang="0">
                    <a:pos x="67" y="93"/>
                  </a:cxn>
                  <a:cxn ang="0">
                    <a:pos x="35" y="93"/>
                  </a:cxn>
                  <a:cxn ang="0">
                    <a:pos x="1" y="126"/>
                  </a:cxn>
                  <a:cxn ang="0">
                    <a:pos x="21" y="430"/>
                  </a:cxn>
                  <a:cxn ang="0">
                    <a:pos x="26" y="722"/>
                  </a:cxn>
                  <a:cxn ang="0">
                    <a:pos x="52" y="742"/>
                  </a:cxn>
                  <a:cxn ang="0">
                    <a:pos x="996" y="742"/>
                  </a:cxn>
                  <a:cxn ang="0">
                    <a:pos x="1022" y="722"/>
                  </a:cxn>
                  <a:cxn ang="0">
                    <a:pos x="1030" y="435"/>
                  </a:cxn>
                  <a:cxn ang="0">
                    <a:pos x="1047" y="126"/>
                  </a:cxn>
                  <a:cxn ang="0">
                    <a:pos x="1013" y="93"/>
                  </a:cxn>
                </a:cxnLst>
                <a:rect l="0" t="0" r="r" b="b"/>
                <a:pathLst>
                  <a:path w="1048" h="742">
                    <a:moveTo>
                      <a:pt x="1013" y="93"/>
                    </a:moveTo>
                    <a:cubicBezTo>
                      <a:pt x="986" y="93"/>
                      <a:pt x="986" y="93"/>
                      <a:pt x="986" y="93"/>
                    </a:cubicBezTo>
                    <a:cubicBezTo>
                      <a:pt x="981" y="89"/>
                      <a:pt x="975" y="87"/>
                      <a:pt x="968" y="87"/>
                    </a:cubicBezTo>
                    <a:cubicBezTo>
                      <a:pt x="486" y="87"/>
                      <a:pt x="486" y="87"/>
                      <a:pt x="486" y="87"/>
                    </a:cubicBezTo>
                    <a:cubicBezTo>
                      <a:pt x="464" y="87"/>
                      <a:pt x="446" y="68"/>
                      <a:pt x="446" y="46"/>
                    </a:cubicBezTo>
                    <a:cubicBezTo>
                      <a:pt x="446" y="26"/>
                      <a:pt x="446" y="26"/>
                      <a:pt x="446" y="26"/>
                    </a:cubicBezTo>
                    <a:cubicBezTo>
                      <a:pt x="446" y="12"/>
                      <a:pt x="432" y="0"/>
                      <a:pt x="416" y="0"/>
                    </a:cubicBezTo>
                    <a:cubicBezTo>
                      <a:pt x="135" y="0"/>
                      <a:pt x="135" y="0"/>
                      <a:pt x="135" y="0"/>
                    </a:cubicBezTo>
                    <a:cubicBezTo>
                      <a:pt x="116" y="0"/>
                      <a:pt x="105" y="11"/>
                      <a:pt x="104" y="24"/>
                    </a:cubicBezTo>
                    <a:cubicBezTo>
                      <a:pt x="104" y="24"/>
                      <a:pt x="104" y="24"/>
                      <a:pt x="104" y="24"/>
                    </a:cubicBezTo>
                    <a:cubicBezTo>
                      <a:pt x="104" y="24"/>
                      <a:pt x="104" y="24"/>
                      <a:pt x="104" y="24"/>
                    </a:cubicBezTo>
                    <a:cubicBezTo>
                      <a:pt x="104" y="25"/>
                      <a:pt x="105" y="77"/>
                      <a:pt x="75" y="88"/>
                    </a:cubicBezTo>
                    <a:cubicBezTo>
                      <a:pt x="72" y="89"/>
                      <a:pt x="69" y="91"/>
                      <a:pt x="67" y="93"/>
                    </a:cubicBezTo>
                    <a:cubicBezTo>
                      <a:pt x="35" y="93"/>
                      <a:pt x="35" y="93"/>
                      <a:pt x="35" y="93"/>
                    </a:cubicBezTo>
                    <a:cubicBezTo>
                      <a:pt x="12" y="93"/>
                      <a:pt x="0" y="113"/>
                      <a:pt x="1" y="126"/>
                    </a:cubicBezTo>
                    <a:cubicBezTo>
                      <a:pt x="1" y="126"/>
                      <a:pt x="19" y="350"/>
                      <a:pt x="21" y="430"/>
                    </a:cubicBezTo>
                    <a:cubicBezTo>
                      <a:pt x="23" y="510"/>
                      <a:pt x="26" y="722"/>
                      <a:pt x="26" y="722"/>
                    </a:cubicBezTo>
                    <a:cubicBezTo>
                      <a:pt x="27" y="733"/>
                      <a:pt x="27" y="742"/>
                      <a:pt x="52" y="742"/>
                    </a:cubicBezTo>
                    <a:cubicBezTo>
                      <a:pt x="996" y="742"/>
                      <a:pt x="996" y="742"/>
                      <a:pt x="996" y="742"/>
                    </a:cubicBezTo>
                    <a:cubicBezTo>
                      <a:pt x="1021" y="742"/>
                      <a:pt x="1021" y="733"/>
                      <a:pt x="1022" y="722"/>
                    </a:cubicBezTo>
                    <a:cubicBezTo>
                      <a:pt x="1022" y="722"/>
                      <a:pt x="1028" y="481"/>
                      <a:pt x="1030" y="435"/>
                    </a:cubicBezTo>
                    <a:cubicBezTo>
                      <a:pt x="1031" y="388"/>
                      <a:pt x="1047" y="126"/>
                      <a:pt x="1047" y="126"/>
                    </a:cubicBezTo>
                    <a:cubicBezTo>
                      <a:pt x="1048" y="113"/>
                      <a:pt x="1036" y="93"/>
                      <a:pt x="1013" y="93"/>
                    </a:cubicBezTo>
                    <a:close/>
                  </a:path>
                </a:pathLst>
              </a:custGeom>
              <a:solidFill>
                <a:schemeClr val="bg2"/>
              </a:solidFill>
              <a:ln w="9525">
                <a:noFill/>
                <a:round/>
                <a:headEnd/>
                <a:tailEnd/>
              </a:ln>
              <a:effectLst/>
            </p:spPr>
            <p:txBody>
              <a:bodyPr/>
              <a:lstStyle/>
              <a:p>
                <a:pPr eaLnBrk="0" hangingPunct="0">
                  <a:lnSpc>
                    <a:spcPct val="90000"/>
                  </a:lnSpc>
                  <a:defRPr/>
                </a:pPr>
                <a:endParaRPr lang="en-US">
                  <a:solidFill>
                    <a:prstClr val="black"/>
                  </a:solidFill>
                  <a:latin typeface="Arial"/>
                  <a:cs typeface="+mn-cs"/>
                </a:endParaRPr>
              </a:p>
            </p:txBody>
          </p:sp>
          <p:grpSp>
            <p:nvGrpSpPr>
              <p:cNvPr id="62" name="Group 61"/>
              <p:cNvGrpSpPr/>
              <p:nvPr/>
            </p:nvGrpSpPr>
            <p:grpSpPr>
              <a:xfrm>
                <a:off x="2954733" y="1629265"/>
                <a:ext cx="127374" cy="162942"/>
                <a:chOff x="3696670" y="5022579"/>
                <a:chExt cx="1276982" cy="1903268"/>
              </a:xfrm>
              <a:solidFill>
                <a:schemeClr val="bg1"/>
              </a:solidFill>
            </p:grpSpPr>
            <p:sp>
              <p:nvSpPr>
                <p:cNvPr id="63" name="Rectangle 14"/>
                <p:cNvSpPr/>
                <p:nvPr/>
              </p:nvSpPr>
              <p:spPr>
                <a:xfrm>
                  <a:off x="3696670" y="5236542"/>
                  <a:ext cx="1276982" cy="623522"/>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64" name="Oval 63"/>
                <p:cNvSpPr/>
                <p:nvPr/>
              </p:nvSpPr>
              <p:spPr>
                <a:xfrm>
                  <a:off x="3696670" y="5022579"/>
                  <a:ext cx="1276982" cy="30459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65" name="Rectangle 14"/>
                <p:cNvSpPr/>
                <p:nvPr/>
              </p:nvSpPr>
              <p:spPr>
                <a:xfrm>
                  <a:off x="3696670" y="5769433"/>
                  <a:ext cx="1276982" cy="623523"/>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66" name="Rectangle 14"/>
                <p:cNvSpPr/>
                <p:nvPr/>
              </p:nvSpPr>
              <p:spPr>
                <a:xfrm>
                  <a:off x="3696670" y="6302325"/>
                  <a:ext cx="1276982" cy="623522"/>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grpSp>
        </p:grpSp>
      </p:grpSp>
      <p:grpSp>
        <p:nvGrpSpPr>
          <p:cNvPr id="20" name="Group 19"/>
          <p:cNvGrpSpPr/>
          <p:nvPr/>
        </p:nvGrpSpPr>
        <p:grpSpPr>
          <a:xfrm>
            <a:off x="5692250" y="2993639"/>
            <a:ext cx="697368" cy="693096"/>
            <a:chOff x="5765441" y="2993639"/>
            <a:chExt cx="697368" cy="693096"/>
          </a:xfrm>
        </p:grpSpPr>
        <p:sp>
          <p:nvSpPr>
            <p:cNvPr id="132" name="Oval 131"/>
            <p:cNvSpPr/>
            <p:nvPr/>
          </p:nvSpPr>
          <p:spPr>
            <a:xfrm>
              <a:off x="5765441" y="2993639"/>
              <a:ext cx="697368" cy="693096"/>
            </a:xfrm>
            <a:prstGeom prst="ellipse">
              <a:avLst/>
            </a:prstGeom>
            <a:solidFill>
              <a:schemeClr val="bg1"/>
            </a:solidFill>
            <a:ln w="15875" cap="flat" cmpd="sng" algn="ctr">
              <a:solidFill>
                <a:schemeClr val="bg2"/>
              </a:solidFill>
              <a:prstDash val="solid"/>
            </a:ln>
            <a:effectLst/>
          </p:spPr>
          <p:txBody>
            <a:bodyPr lIns="68586" tIns="34294" rIns="68586" bIns="34294" rtlCol="0" anchor="ctr"/>
            <a:lstStyle/>
            <a:p>
              <a:pPr algn="ctr" defTabSz="685563">
                <a:lnSpc>
                  <a:spcPct val="90000"/>
                </a:lnSpc>
              </a:pPr>
              <a:endParaRPr lang="en-US" sz="1500" kern="0">
                <a:solidFill>
                  <a:prstClr val="white"/>
                </a:solidFill>
                <a:latin typeface="Arial" panose="020B0604020202020204" pitchFamily="34" charset="0"/>
                <a:ea typeface="Apple LiGothic Medium"/>
                <a:cs typeface="Apple LiGothic Medium"/>
              </a:endParaRPr>
            </a:p>
          </p:txBody>
        </p:sp>
        <p:sp>
          <p:nvSpPr>
            <p:cNvPr id="12" name="Freeform 5"/>
            <p:cNvSpPr>
              <a:spLocks noEditPoints="1"/>
            </p:cNvSpPr>
            <p:nvPr/>
          </p:nvSpPr>
          <p:spPr bwMode="auto">
            <a:xfrm>
              <a:off x="5970086" y="3153061"/>
              <a:ext cx="315913" cy="385763"/>
            </a:xfrm>
            <a:custGeom>
              <a:avLst/>
              <a:gdLst>
                <a:gd name="T0" fmla="*/ 222 w 247"/>
                <a:gd name="T1" fmla="*/ 97 h 301"/>
                <a:gd name="T2" fmla="*/ 151 w 247"/>
                <a:gd name="T3" fmla="*/ 25 h 301"/>
                <a:gd name="T4" fmla="*/ 247 w 247"/>
                <a:gd name="T5" fmla="*/ 258 h 301"/>
                <a:gd name="T6" fmla="*/ 149 w 247"/>
                <a:gd name="T7" fmla="*/ 301 h 301"/>
                <a:gd name="T8" fmla="*/ 22 w 247"/>
                <a:gd name="T9" fmla="*/ 296 h 301"/>
                <a:gd name="T10" fmla="*/ 0 w 247"/>
                <a:gd name="T11" fmla="*/ 144 h 301"/>
                <a:gd name="T12" fmla="*/ 43 w 247"/>
                <a:gd name="T13" fmla="*/ 0 h 301"/>
                <a:gd name="T14" fmla="*/ 157 w 247"/>
                <a:gd name="T15" fmla="*/ 0 h 301"/>
                <a:gd name="T16" fmla="*/ 247 w 247"/>
                <a:gd name="T17" fmla="*/ 91 h 301"/>
                <a:gd name="T18" fmla="*/ 149 w 247"/>
                <a:gd name="T19" fmla="*/ 15 h 301"/>
                <a:gd name="T20" fmla="*/ 14 w 247"/>
                <a:gd name="T21" fmla="*/ 144 h 301"/>
                <a:gd name="T22" fmla="*/ 43 w 247"/>
                <a:gd name="T23" fmla="*/ 287 h 301"/>
                <a:gd name="T24" fmla="*/ 205 w 247"/>
                <a:gd name="T25" fmla="*/ 287 h 301"/>
                <a:gd name="T26" fmla="*/ 233 w 247"/>
                <a:gd name="T27" fmla="*/ 91 h 301"/>
                <a:gd name="T28" fmla="*/ 204 w 247"/>
                <a:gd name="T29" fmla="*/ 276 h 301"/>
                <a:gd name="T30" fmla="*/ 25 w 247"/>
                <a:gd name="T31" fmla="*/ 43 h 301"/>
                <a:gd name="T32" fmla="*/ 132 w 247"/>
                <a:gd name="T33" fmla="*/ 115 h 301"/>
                <a:gd name="T34" fmla="*/ 72 w 247"/>
                <a:gd name="T35" fmla="*/ 213 h 301"/>
                <a:gd name="T36" fmla="*/ 101 w 247"/>
                <a:gd name="T37" fmla="*/ 150 h 301"/>
                <a:gd name="T38" fmla="*/ 74 w 247"/>
                <a:gd name="T39" fmla="*/ 128 h 301"/>
                <a:gd name="T40" fmla="*/ 147 w 247"/>
                <a:gd name="T41" fmla="*/ 186 h 301"/>
                <a:gd name="T42" fmla="*/ 136 w 247"/>
                <a:gd name="T43" fmla="*/ 173 h 301"/>
                <a:gd name="T44" fmla="*/ 119 w 247"/>
                <a:gd name="T45" fmla="*/ 158 h 301"/>
                <a:gd name="T46" fmla="*/ 99 w 247"/>
                <a:gd name="T47" fmla="*/ 168 h 301"/>
                <a:gd name="T48" fmla="*/ 100 w 247"/>
                <a:gd name="T49" fmla="*/ 190 h 301"/>
                <a:gd name="T50" fmla="*/ 104 w 247"/>
                <a:gd name="T51" fmla="*/ 207 h 301"/>
                <a:gd name="T52" fmla="*/ 113 w 247"/>
                <a:gd name="T53" fmla="*/ 227 h 301"/>
                <a:gd name="T54" fmla="*/ 126 w 247"/>
                <a:gd name="T55" fmla="*/ 218 h 301"/>
                <a:gd name="T56" fmla="*/ 141 w 247"/>
                <a:gd name="T57" fmla="*/ 210 h 301"/>
                <a:gd name="T58" fmla="*/ 159 w 247"/>
                <a:gd name="T59" fmla="*/ 197 h 301"/>
                <a:gd name="T60" fmla="*/ 130 w 247"/>
                <a:gd name="T61" fmla="*/ 258 h 301"/>
                <a:gd name="T62" fmla="*/ 83 w 247"/>
                <a:gd name="T63" fmla="*/ 235 h 301"/>
                <a:gd name="T64" fmla="*/ 72 w 247"/>
                <a:gd name="T65" fmla="*/ 226 h 301"/>
                <a:gd name="T66" fmla="*/ 61 w 247"/>
                <a:gd name="T67" fmla="*/ 245 h 301"/>
                <a:gd name="T68" fmla="*/ 130 w 247"/>
                <a:gd name="T69" fmla="*/ 258 h 301"/>
                <a:gd name="T70" fmla="*/ 164 w 247"/>
                <a:gd name="T71" fmla="*/ 185 h 301"/>
                <a:gd name="T72" fmla="*/ 161 w 247"/>
                <a:gd name="T73" fmla="*/ 235 h 301"/>
                <a:gd name="T74" fmla="*/ 155 w 247"/>
                <a:gd name="T75" fmla="*/ 247 h 301"/>
                <a:gd name="T76" fmla="*/ 142 w 247"/>
                <a:gd name="T77" fmla="*/ 258 h 301"/>
                <a:gd name="T78" fmla="*/ 183 w 247"/>
                <a:gd name="T79" fmla="*/ 254 h 301"/>
                <a:gd name="T80" fmla="*/ 186 w 247"/>
                <a:gd name="T81" fmla="*/ 185 h 301"/>
                <a:gd name="T82" fmla="*/ 114 w 247"/>
                <a:gd name="T83" fmla="*/ 128 h 301"/>
                <a:gd name="T84" fmla="*/ 164 w 247"/>
                <a:gd name="T85" fmla="*/ 150 h 301"/>
                <a:gd name="T86" fmla="*/ 175 w 247"/>
                <a:gd name="T87" fmla="*/ 160 h 301"/>
                <a:gd name="T88" fmla="*/ 186 w 247"/>
                <a:gd name="T89" fmla="*/ 141 h 301"/>
                <a:gd name="T90" fmla="*/ 124 w 247"/>
                <a:gd name="T91" fmla="*/ 21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 h="301">
                  <a:moveTo>
                    <a:pt x="151" y="25"/>
                  </a:moveTo>
                  <a:cubicBezTo>
                    <a:pt x="151" y="26"/>
                    <a:pt x="221" y="96"/>
                    <a:pt x="222" y="96"/>
                  </a:cubicBezTo>
                  <a:cubicBezTo>
                    <a:pt x="222" y="97"/>
                    <a:pt x="222" y="97"/>
                    <a:pt x="222" y="97"/>
                  </a:cubicBezTo>
                  <a:cubicBezTo>
                    <a:pt x="150" y="97"/>
                    <a:pt x="150" y="97"/>
                    <a:pt x="150" y="97"/>
                  </a:cubicBezTo>
                  <a:cubicBezTo>
                    <a:pt x="150" y="25"/>
                    <a:pt x="150" y="25"/>
                    <a:pt x="150" y="25"/>
                  </a:cubicBezTo>
                  <a:cubicBezTo>
                    <a:pt x="151" y="25"/>
                    <a:pt x="151" y="25"/>
                    <a:pt x="151" y="25"/>
                  </a:cubicBezTo>
                  <a:close/>
                  <a:moveTo>
                    <a:pt x="247" y="91"/>
                  </a:moveTo>
                  <a:cubicBezTo>
                    <a:pt x="247" y="91"/>
                    <a:pt x="247" y="91"/>
                    <a:pt x="247" y="144"/>
                  </a:cubicBezTo>
                  <a:cubicBezTo>
                    <a:pt x="247" y="144"/>
                    <a:pt x="247" y="144"/>
                    <a:pt x="247" y="258"/>
                  </a:cubicBezTo>
                  <a:cubicBezTo>
                    <a:pt x="247" y="275"/>
                    <a:pt x="239" y="289"/>
                    <a:pt x="225" y="296"/>
                  </a:cubicBezTo>
                  <a:cubicBezTo>
                    <a:pt x="216" y="301"/>
                    <a:pt x="206" y="301"/>
                    <a:pt x="205" y="301"/>
                  </a:cubicBezTo>
                  <a:cubicBezTo>
                    <a:pt x="205" y="301"/>
                    <a:pt x="205" y="301"/>
                    <a:pt x="149" y="301"/>
                  </a:cubicBezTo>
                  <a:cubicBezTo>
                    <a:pt x="149" y="301"/>
                    <a:pt x="149" y="301"/>
                    <a:pt x="98" y="301"/>
                  </a:cubicBezTo>
                  <a:cubicBezTo>
                    <a:pt x="98" y="301"/>
                    <a:pt x="98" y="301"/>
                    <a:pt x="43" y="301"/>
                  </a:cubicBezTo>
                  <a:cubicBezTo>
                    <a:pt x="41" y="301"/>
                    <a:pt x="32" y="301"/>
                    <a:pt x="22" y="296"/>
                  </a:cubicBezTo>
                  <a:cubicBezTo>
                    <a:pt x="8" y="289"/>
                    <a:pt x="0" y="275"/>
                    <a:pt x="0" y="258"/>
                  </a:cubicBezTo>
                  <a:cubicBezTo>
                    <a:pt x="0" y="258"/>
                    <a:pt x="0" y="258"/>
                    <a:pt x="0" y="158"/>
                  </a:cubicBezTo>
                  <a:cubicBezTo>
                    <a:pt x="0" y="158"/>
                    <a:pt x="0" y="158"/>
                    <a:pt x="0" y="144"/>
                  </a:cubicBezTo>
                  <a:cubicBezTo>
                    <a:pt x="0" y="144"/>
                    <a:pt x="0" y="144"/>
                    <a:pt x="0" y="43"/>
                  </a:cubicBezTo>
                  <a:cubicBezTo>
                    <a:pt x="0" y="26"/>
                    <a:pt x="8" y="13"/>
                    <a:pt x="22" y="6"/>
                  </a:cubicBezTo>
                  <a:cubicBezTo>
                    <a:pt x="32" y="1"/>
                    <a:pt x="41" y="0"/>
                    <a:pt x="43" y="0"/>
                  </a:cubicBezTo>
                  <a:cubicBezTo>
                    <a:pt x="43" y="0"/>
                    <a:pt x="43" y="0"/>
                    <a:pt x="149" y="0"/>
                  </a:cubicBezTo>
                  <a:cubicBezTo>
                    <a:pt x="149" y="0"/>
                    <a:pt x="149" y="0"/>
                    <a:pt x="149" y="0"/>
                  </a:cubicBezTo>
                  <a:cubicBezTo>
                    <a:pt x="149" y="0"/>
                    <a:pt x="149" y="0"/>
                    <a:pt x="157" y="0"/>
                  </a:cubicBezTo>
                  <a:cubicBezTo>
                    <a:pt x="160" y="1"/>
                    <a:pt x="164" y="2"/>
                    <a:pt x="167" y="5"/>
                  </a:cubicBezTo>
                  <a:cubicBezTo>
                    <a:pt x="167" y="5"/>
                    <a:pt x="167" y="5"/>
                    <a:pt x="243" y="81"/>
                  </a:cubicBezTo>
                  <a:cubicBezTo>
                    <a:pt x="246" y="84"/>
                    <a:pt x="247" y="88"/>
                    <a:pt x="247" y="91"/>
                  </a:cubicBezTo>
                  <a:close/>
                  <a:moveTo>
                    <a:pt x="233" y="91"/>
                  </a:moveTo>
                  <a:cubicBezTo>
                    <a:pt x="233" y="91"/>
                    <a:pt x="233" y="91"/>
                    <a:pt x="156" y="15"/>
                  </a:cubicBezTo>
                  <a:cubicBezTo>
                    <a:pt x="156" y="15"/>
                    <a:pt x="156" y="15"/>
                    <a:pt x="149" y="15"/>
                  </a:cubicBezTo>
                  <a:cubicBezTo>
                    <a:pt x="149" y="15"/>
                    <a:pt x="149" y="15"/>
                    <a:pt x="43" y="15"/>
                  </a:cubicBezTo>
                  <a:cubicBezTo>
                    <a:pt x="43" y="15"/>
                    <a:pt x="14" y="15"/>
                    <a:pt x="14" y="43"/>
                  </a:cubicBezTo>
                  <a:cubicBezTo>
                    <a:pt x="14" y="144"/>
                    <a:pt x="14" y="144"/>
                    <a:pt x="14" y="144"/>
                  </a:cubicBezTo>
                  <a:cubicBezTo>
                    <a:pt x="14" y="144"/>
                    <a:pt x="14" y="149"/>
                    <a:pt x="14" y="158"/>
                  </a:cubicBezTo>
                  <a:cubicBezTo>
                    <a:pt x="14" y="258"/>
                    <a:pt x="14" y="258"/>
                    <a:pt x="14" y="258"/>
                  </a:cubicBezTo>
                  <a:cubicBezTo>
                    <a:pt x="14" y="287"/>
                    <a:pt x="43" y="287"/>
                    <a:pt x="43" y="287"/>
                  </a:cubicBezTo>
                  <a:cubicBezTo>
                    <a:pt x="43" y="287"/>
                    <a:pt x="43" y="287"/>
                    <a:pt x="98" y="287"/>
                  </a:cubicBezTo>
                  <a:cubicBezTo>
                    <a:pt x="98" y="287"/>
                    <a:pt x="98" y="287"/>
                    <a:pt x="149" y="287"/>
                  </a:cubicBezTo>
                  <a:cubicBezTo>
                    <a:pt x="149" y="287"/>
                    <a:pt x="149" y="287"/>
                    <a:pt x="205" y="287"/>
                  </a:cubicBezTo>
                  <a:cubicBezTo>
                    <a:pt x="205" y="287"/>
                    <a:pt x="233" y="287"/>
                    <a:pt x="233" y="258"/>
                  </a:cubicBezTo>
                  <a:cubicBezTo>
                    <a:pt x="233" y="232"/>
                    <a:pt x="233" y="144"/>
                    <a:pt x="233" y="144"/>
                  </a:cubicBezTo>
                  <a:cubicBezTo>
                    <a:pt x="233" y="144"/>
                    <a:pt x="233" y="144"/>
                    <a:pt x="233" y="91"/>
                  </a:cubicBezTo>
                  <a:close/>
                  <a:moveTo>
                    <a:pt x="222" y="115"/>
                  </a:moveTo>
                  <a:cubicBezTo>
                    <a:pt x="222" y="258"/>
                    <a:pt x="222" y="258"/>
                    <a:pt x="222" y="258"/>
                  </a:cubicBezTo>
                  <a:cubicBezTo>
                    <a:pt x="222" y="268"/>
                    <a:pt x="214" y="276"/>
                    <a:pt x="204" y="276"/>
                  </a:cubicBezTo>
                  <a:cubicBezTo>
                    <a:pt x="43" y="276"/>
                    <a:pt x="43" y="276"/>
                    <a:pt x="43" y="276"/>
                  </a:cubicBezTo>
                  <a:cubicBezTo>
                    <a:pt x="33" y="276"/>
                    <a:pt x="25" y="268"/>
                    <a:pt x="25" y="258"/>
                  </a:cubicBezTo>
                  <a:cubicBezTo>
                    <a:pt x="25" y="43"/>
                    <a:pt x="25" y="43"/>
                    <a:pt x="25" y="43"/>
                  </a:cubicBezTo>
                  <a:cubicBezTo>
                    <a:pt x="25" y="33"/>
                    <a:pt x="33" y="25"/>
                    <a:pt x="43" y="25"/>
                  </a:cubicBezTo>
                  <a:cubicBezTo>
                    <a:pt x="132" y="25"/>
                    <a:pt x="132" y="25"/>
                    <a:pt x="132" y="25"/>
                  </a:cubicBezTo>
                  <a:cubicBezTo>
                    <a:pt x="132" y="115"/>
                    <a:pt x="132" y="115"/>
                    <a:pt x="132" y="115"/>
                  </a:cubicBezTo>
                  <a:cubicBezTo>
                    <a:pt x="132" y="115"/>
                    <a:pt x="132" y="115"/>
                    <a:pt x="222" y="115"/>
                  </a:cubicBezTo>
                  <a:close/>
                  <a:moveTo>
                    <a:pt x="61" y="200"/>
                  </a:moveTo>
                  <a:cubicBezTo>
                    <a:pt x="61" y="200"/>
                    <a:pt x="61" y="200"/>
                    <a:pt x="72" y="213"/>
                  </a:cubicBezTo>
                  <a:cubicBezTo>
                    <a:pt x="83" y="200"/>
                    <a:pt x="83" y="200"/>
                    <a:pt x="83" y="200"/>
                  </a:cubicBezTo>
                  <a:cubicBezTo>
                    <a:pt x="83" y="150"/>
                    <a:pt x="83" y="150"/>
                    <a:pt x="83" y="150"/>
                  </a:cubicBezTo>
                  <a:cubicBezTo>
                    <a:pt x="83" y="150"/>
                    <a:pt x="83" y="150"/>
                    <a:pt x="101" y="150"/>
                  </a:cubicBezTo>
                  <a:cubicBezTo>
                    <a:pt x="101" y="150"/>
                    <a:pt x="101" y="150"/>
                    <a:pt x="88" y="139"/>
                  </a:cubicBezTo>
                  <a:cubicBezTo>
                    <a:pt x="88" y="139"/>
                    <a:pt x="88" y="139"/>
                    <a:pt x="101" y="128"/>
                  </a:cubicBezTo>
                  <a:cubicBezTo>
                    <a:pt x="101" y="128"/>
                    <a:pt x="101" y="128"/>
                    <a:pt x="74" y="128"/>
                  </a:cubicBezTo>
                  <a:cubicBezTo>
                    <a:pt x="67" y="128"/>
                    <a:pt x="61" y="134"/>
                    <a:pt x="61" y="141"/>
                  </a:cubicBezTo>
                  <a:lnTo>
                    <a:pt x="61" y="200"/>
                  </a:lnTo>
                  <a:close/>
                  <a:moveTo>
                    <a:pt x="147" y="186"/>
                  </a:moveTo>
                  <a:cubicBezTo>
                    <a:pt x="154" y="175"/>
                    <a:pt x="154" y="175"/>
                    <a:pt x="154" y="175"/>
                  </a:cubicBezTo>
                  <a:cubicBezTo>
                    <a:pt x="148" y="168"/>
                    <a:pt x="148" y="168"/>
                    <a:pt x="148" y="168"/>
                  </a:cubicBezTo>
                  <a:cubicBezTo>
                    <a:pt x="136" y="173"/>
                    <a:pt x="136" y="173"/>
                    <a:pt x="136" y="173"/>
                  </a:cubicBezTo>
                  <a:cubicBezTo>
                    <a:pt x="135" y="172"/>
                    <a:pt x="134" y="171"/>
                    <a:pt x="132" y="171"/>
                  </a:cubicBezTo>
                  <a:cubicBezTo>
                    <a:pt x="128" y="158"/>
                    <a:pt x="128" y="158"/>
                    <a:pt x="128" y="158"/>
                  </a:cubicBezTo>
                  <a:cubicBezTo>
                    <a:pt x="119" y="158"/>
                    <a:pt x="119" y="158"/>
                    <a:pt x="119" y="158"/>
                  </a:cubicBezTo>
                  <a:cubicBezTo>
                    <a:pt x="115" y="171"/>
                    <a:pt x="115" y="171"/>
                    <a:pt x="115" y="171"/>
                  </a:cubicBezTo>
                  <a:cubicBezTo>
                    <a:pt x="114" y="171"/>
                    <a:pt x="113" y="172"/>
                    <a:pt x="111" y="173"/>
                  </a:cubicBezTo>
                  <a:cubicBezTo>
                    <a:pt x="99" y="168"/>
                    <a:pt x="99" y="168"/>
                    <a:pt x="99" y="168"/>
                  </a:cubicBezTo>
                  <a:cubicBezTo>
                    <a:pt x="93" y="175"/>
                    <a:pt x="93" y="175"/>
                    <a:pt x="93" y="175"/>
                  </a:cubicBezTo>
                  <a:cubicBezTo>
                    <a:pt x="101" y="186"/>
                    <a:pt x="101" y="186"/>
                    <a:pt x="101" y="186"/>
                  </a:cubicBezTo>
                  <a:cubicBezTo>
                    <a:pt x="100" y="187"/>
                    <a:pt x="100" y="189"/>
                    <a:pt x="100" y="190"/>
                  </a:cubicBezTo>
                  <a:cubicBezTo>
                    <a:pt x="88" y="197"/>
                    <a:pt x="88" y="197"/>
                    <a:pt x="88" y="197"/>
                  </a:cubicBezTo>
                  <a:cubicBezTo>
                    <a:pt x="91" y="206"/>
                    <a:pt x="91" y="206"/>
                    <a:pt x="91" y="206"/>
                  </a:cubicBezTo>
                  <a:cubicBezTo>
                    <a:pt x="104" y="207"/>
                    <a:pt x="104" y="207"/>
                    <a:pt x="104" y="207"/>
                  </a:cubicBezTo>
                  <a:cubicBezTo>
                    <a:pt x="104" y="208"/>
                    <a:pt x="105" y="209"/>
                    <a:pt x="106" y="210"/>
                  </a:cubicBezTo>
                  <a:cubicBezTo>
                    <a:pt x="104" y="223"/>
                    <a:pt x="104" y="223"/>
                    <a:pt x="104" y="223"/>
                  </a:cubicBezTo>
                  <a:cubicBezTo>
                    <a:pt x="113" y="227"/>
                    <a:pt x="113" y="227"/>
                    <a:pt x="113" y="227"/>
                  </a:cubicBezTo>
                  <a:cubicBezTo>
                    <a:pt x="122" y="218"/>
                    <a:pt x="122" y="218"/>
                    <a:pt x="122" y="218"/>
                  </a:cubicBezTo>
                  <a:cubicBezTo>
                    <a:pt x="122" y="218"/>
                    <a:pt x="123" y="218"/>
                    <a:pt x="124" y="218"/>
                  </a:cubicBezTo>
                  <a:cubicBezTo>
                    <a:pt x="124" y="218"/>
                    <a:pt x="125" y="218"/>
                    <a:pt x="126" y="218"/>
                  </a:cubicBezTo>
                  <a:cubicBezTo>
                    <a:pt x="134" y="227"/>
                    <a:pt x="134" y="227"/>
                    <a:pt x="134" y="227"/>
                  </a:cubicBezTo>
                  <a:cubicBezTo>
                    <a:pt x="143" y="223"/>
                    <a:pt x="143" y="223"/>
                    <a:pt x="143" y="223"/>
                  </a:cubicBezTo>
                  <a:cubicBezTo>
                    <a:pt x="141" y="210"/>
                    <a:pt x="141" y="210"/>
                    <a:pt x="141" y="210"/>
                  </a:cubicBezTo>
                  <a:cubicBezTo>
                    <a:pt x="142" y="209"/>
                    <a:pt x="143" y="208"/>
                    <a:pt x="144" y="207"/>
                  </a:cubicBezTo>
                  <a:cubicBezTo>
                    <a:pt x="157" y="206"/>
                    <a:pt x="157" y="206"/>
                    <a:pt x="157" y="206"/>
                  </a:cubicBezTo>
                  <a:cubicBezTo>
                    <a:pt x="159" y="197"/>
                    <a:pt x="159" y="197"/>
                    <a:pt x="159" y="197"/>
                  </a:cubicBezTo>
                  <a:cubicBezTo>
                    <a:pt x="148" y="190"/>
                    <a:pt x="148" y="190"/>
                    <a:pt x="148" y="190"/>
                  </a:cubicBezTo>
                  <a:cubicBezTo>
                    <a:pt x="147" y="189"/>
                    <a:pt x="147" y="187"/>
                    <a:pt x="147" y="186"/>
                  </a:cubicBezTo>
                  <a:close/>
                  <a:moveTo>
                    <a:pt x="130" y="258"/>
                  </a:moveTo>
                  <a:cubicBezTo>
                    <a:pt x="130" y="258"/>
                    <a:pt x="142" y="247"/>
                    <a:pt x="142" y="247"/>
                  </a:cubicBezTo>
                  <a:cubicBezTo>
                    <a:pt x="130" y="235"/>
                    <a:pt x="130" y="235"/>
                    <a:pt x="130" y="235"/>
                  </a:cubicBezTo>
                  <a:cubicBezTo>
                    <a:pt x="130" y="235"/>
                    <a:pt x="129" y="235"/>
                    <a:pt x="83" y="235"/>
                  </a:cubicBezTo>
                  <a:cubicBezTo>
                    <a:pt x="83" y="235"/>
                    <a:pt x="83" y="235"/>
                    <a:pt x="83" y="233"/>
                  </a:cubicBezTo>
                  <a:cubicBezTo>
                    <a:pt x="83" y="213"/>
                    <a:pt x="83" y="213"/>
                    <a:pt x="83" y="213"/>
                  </a:cubicBezTo>
                  <a:cubicBezTo>
                    <a:pt x="83" y="213"/>
                    <a:pt x="83" y="213"/>
                    <a:pt x="72" y="226"/>
                  </a:cubicBezTo>
                  <a:cubicBezTo>
                    <a:pt x="72" y="226"/>
                    <a:pt x="72" y="226"/>
                    <a:pt x="71" y="224"/>
                  </a:cubicBezTo>
                  <a:cubicBezTo>
                    <a:pt x="69" y="223"/>
                    <a:pt x="66" y="219"/>
                    <a:pt x="61" y="213"/>
                  </a:cubicBezTo>
                  <a:cubicBezTo>
                    <a:pt x="61" y="213"/>
                    <a:pt x="61" y="245"/>
                    <a:pt x="61" y="245"/>
                  </a:cubicBezTo>
                  <a:cubicBezTo>
                    <a:pt x="61" y="249"/>
                    <a:pt x="62" y="252"/>
                    <a:pt x="64" y="254"/>
                  </a:cubicBezTo>
                  <a:cubicBezTo>
                    <a:pt x="67" y="256"/>
                    <a:pt x="70" y="258"/>
                    <a:pt x="73" y="258"/>
                  </a:cubicBezTo>
                  <a:lnTo>
                    <a:pt x="130" y="258"/>
                  </a:lnTo>
                  <a:close/>
                  <a:moveTo>
                    <a:pt x="186" y="185"/>
                  </a:moveTo>
                  <a:cubicBezTo>
                    <a:pt x="186" y="185"/>
                    <a:pt x="186" y="185"/>
                    <a:pt x="175" y="172"/>
                  </a:cubicBezTo>
                  <a:cubicBezTo>
                    <a:pt x="164" y="185"/>
                    <a:pt x="164" y="185"/>
                    <a:pt x="164" y="185"/>
                  </a:cubicBezTo>
                  <a:cubicBezTo>
                    <a:pt x="164" y="185"/>
                    <a:pt x="164" y="185"/>
                    <a:pt x="164" y="185"/>
                  </a:cubicBezTo>
                  <a:cubicBezTo>
                    <a:pt x="164" y="185"/>
                    <a:pt x="164" y="188"/>
                    <a:pt x="164" y="235"/>
                  </a:cubicBezTo>
                  <a:cubicBezTo>
                    <a:pt x="164" y="235"/>
                    <a:pt x="164" y="235"/>
                    <a:pt x="161" y="235"/>
                  </a:cubicBezTo>
                  <a:cubicBezTo>
                    <a:pt x="142" y="235"/>
                    <a:pt x="142" y="235"/>
                    <a:pt x="142" y="235"/>
                  </a:cubicBezTo>
                  <a:cubicBezTo>
                    <a:pt x="142" y="235"/>
                    <a:pt x="142" y="235"/>
                    <a:pt x="154" y="246"/>
                  </a:cubicBezTo>
                  <a:cubicBezTo>
                    <a:pt x="154" y="246"/>
                    <a:pt x="154" y="246"/>
                    <a:pt x="155" y="247"/>
                  </a:cubicBezTo>
                  <a:cubicBezTo>
                    <a:pt x="155" y="247"/>
                    <a:pt x="155" y="247"/>
                    <a:pt x="153" y="248"/>
                  </a:cubicBezTo>
                  <a:cubicBezTo>
                    <a:pt x="152" y="249"/>
                    <a:pt x="148" y="252"/>
                    <a:pt x="142" y="258"/>
                  </a:cubicBezTo>
                  <a:cubicBezTo>
                    <a:pt x="142" y="258"/>
                    <a:pt x="142" y="258"/>
                    <a:pt x="142" y="258"/>
                  </a:cubicBezTo>
                  <a:cubicBezTo>
                    <a:pt x="142" y="258"/>
                    <a:pt x="142" y="258"/>
                    <a:pt x="145" y="258"/>
                  </a:cubicBezTo>
                  <a:cubicBezTo>
                    <a:pt x="174" y="258"/>
                    <a:pt x="174" y="258"/>
                    <a:pt x="174" y="258"/>
                  </a:cubicBezTo>
                  <a:cubicBezTo>
                    <a:pt x="177" y="258"/>
                    <a:pt x="181" y="256"/>
                    <a:pt x="183" y="254"/>
                  </a:cubicBezTo>
                  <a:cubicBezTo>
                    <a:pt x="185" y="252"/>
                    <a:pt x="186" y="249"/>
                    <a:pt x="186" y="245"/>
                  </a:cubicBezTo>
                  <a:cubicBezTo>
                    <a:pt x="186" y="245"/>
                    <a:pt x="186" y="245"/>
                    <a:pt x="186" y="237"/>
                  </a:cubicBezTo>
                  <a:lnTo>
                    <a:pt x="186" y="185"/>
                  </a:lnTo>
                  <a:close/>
                  <a:moveTo>
                    <a:pt x="186" y="141"/>
                  </a:moveTo>
                  <a:cubicBezTo>
                    <a:pt x="186" y="134"/>
                    <a:pt x="181" y="128"/>
                    <a:pt x="173" y="128"/>
                  </a:cubicBezTo>
                  <a:cubicBezTo>
                    <a:pt x="173" y="128"/>
                    <a:pt x="115" y="128"/>
                    <a:pt x="114" y="128"/>
                  </a:cubicBezTo>
                  <a:cubicBezTo>
                    <a:pt x="114" y="128"/>
                    <a:pt x="114" y="128"/>
                    <a:pt x="101" y="139"/>
                  </a:cubicBezTo>
                  <a:cubicBezTo>
                    <a:pt x="101" y="139"/>
                    <a:pt x="101" y="139"/>
                    <a:pt x="114" y="150"/>
                  </a:cubicBezTo>
                  <a:cubicBezTo>
                    <a:pt x="164" y="150"/>
                    <a:pt x="164" y="150"/>
                    <a:pt x="164" y="150"/>
                  </a:cubicBezTo>
                  <a:cubicBezTo>
                    <a:pt x="164" y="150"/>
                    <a:pt x="164" y="150"/>
                    <a:pt x="164" y="153"/>
                  </a:cubicBezTo>
                  <a:cubicBezTo>
                    <a:pt x="164" y="173"/>
                    <a:pt x="164" y="173"/>
                    <a:pt x="164" y="173"/>
                  </a:cubicBezTo>
                  <a:cubicBezTo>
                    <a:pt x="164" y="173"/>
                    <a:pt x="164" y="173"/>
                    <a:pt x="175" y="160"/>
                  </a:cubicBezTo>
                  <a:cubicBezTo>
                    <a:pt x="175" y="160"/>
                    <a:pt x="175" y="160"/>
                    <a:pt x="177" y="161"/>
                  </a:cubicBezTo>
                  <a:cubicBezTo>
                    <a:pt x="178" y="163"/>
                    <a:pt x="181" y="166"/>
                    <a:pt x="186" y="173"/>
                  </a:cubicBezTo>
                  <a:cubicBezTo>
                    <a:pt x="186" y="173"/>
                    <a:pt x="186" y="173"/>
                    <a:pt x="186" y="141"/>
                  </a:cubicBezTo>
                  <a:close/>
                  <a:moveTo>
                    <a:pt x="124" y="177"/>
                  </a:moveTo>
                  <a:cubicBezTo>
                    <a:pt x="115" y="177"/>
                    <a:pt x="108" y="185"/>
                    <a:pt x="108" y="193"/>
                  </a:cubicBezTo>
                  <a:cubicBezTo>
                    <a:pt x="108" y="202"/>
                    <a:pt x="115" y="210"/>
                    <a:pt x="124" y="210"/>
                  </a:cubicBezTo>
                  <a:cubicBezTo>
                    <a:pt x="133" y="210"/>
                    <a:pt x="140" y="202"/>
                    <a:pt x="140" y="193"/>
                  </a:cubicBezTo>
                  <a:cubicBezTo>
                    <a:pt x="140" y="185"/>
                    <a:pt x="133" y="177"/>
                    <a:pt x="124" y="17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61849946"/>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580172" y="1544289"/>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smtClean="0"/>
              <a:t>Cisco at NAB 2017</a:t>
            </a:r>
            <a:endParaRPr lang="en-US" dirty="0"/>
          </a:p>
        </p:txBody>
      </p:sp>
      <p:sp>
        <p:nvSpPr>
          <p:cNvPr id="1164" name="Rectangle 1163"/>
          <p:cNvSpPr/>
          <p:nvPr/>
        </p:nvSpPr>
        <p:spPr>
          <a:xfrm rot="10800000">
            <a:off x="580685" y="1061708"/>
            <a:ext cx="3132666" cy="41037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47" name="Text Placeholder 6"/>
          <p:cNvSpPr txBox="1">
            <a:spLocks/>
          </p:cNvSpPr>
          <p:nvPr/>
        </p:nvSpPr>
        <p:spPr>
          <a:xfrm>
            <a:off x="711658"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3241" name="Rectangle 3240"/>
          <p:cNvSpPr/>
          <p:nvPr/>
        </p:nvSpPr>
        <p:spPr>
          <a:xfrm>
            <a:off x="580172" y="2138687"/>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764196" y="2232452"/>
            <a:ext cx="2658058" cy="338554"/>
          </a:xfrm>
          <a:prstGeom prst="rect">
            <a:avLst/>
          </a:prstGeom>
          <a:noFill/>
        </p:spPr>
        <p:txBody>
          <a:bodyPr wrap="square" rtlCol="0" anchor="ctr">
            <a:spAutoFit/>
          </a:bodyPr>
          <a:lstStyle/>
          <a:p>
            <a:r>
              <a:rPr lang="en-US" sz="1600" dirty="0" smtClean="0">
                <a:solidFill>
                  <a:schemeClr val="bg1">
                    <a:lumMod val="85000"/>
                  </a:schemeClr>
                </a:solidFill>
              </a:rPr>
              <a:t>Next Gen Data Center</a:t>
            </a:r>
            <a:endParaRPr lang="en-US" sz="1600" dirty="0">
              <a:solidFill>
                <a:schemeClr val="bg1">
                  <a:lumMod val="85000"/>
                </a:schemeClr>
              </a:solidFill>
            </a:endParaRPr>
          </a:p>
        </p:txBody>
      </p:sp>
      <p:sp>
        <p:nvSpPr>
          <p:cNvPr id="3243" name="Rectangle 3242"/>
          <p:cNvSpPr/>
          <p:nvPr/>
        </p:nvSpPr>
        <p:spPr>
          <a:xfrm>
            <a:off x="580172" y="2733086"/>
            <a:ext cx="3132665" cy="5198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5" name="Rectangle 3244"/>
          <p:cNvSpPr/>
          <p:nvPr/>
        </p:nvSpPr>
        <p:spPr>
          <a:xfrm>
            <a:off x="580172" y="3327484"/>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7" name="Rectangle 3246"/>
          <p:cNvSpPr/>
          <p:nvPr/>
        </p:nvSpPr>
        <p:spPr>
          <a:xfrm>
            <a:off x="580172" y="3921883"/>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4" name="TextBox 3"/>
          <p:cNvSpPr txBox="1"/>
          <p:nvPr/>
        </p:nvSpPr>
        <p:spPr>
          <a:xfrm>
            <a:off x="764196" y="1638054"/>
            <a:ext cx="2506930" cy="338554"/>
          </a:xfrm>
          <a:prstGeom prst="rect">
            <a:avLst/>
          </a:prstGeom>
          <a:noFill/>
        </p:spPr>
        <p:txBody>
          <a:bodyPr wrap="square" rtlCol="0" anchor="ctr">
            <a:spAutoFit/>
          </a:bodyPr>
          <a:lstStyle/>
          <a:p>
            <a:r>
              <a:rPr lang="en-US" sz="1600" dirty="0" smtClean="0">
                <a:solidFill>
                  <a:schemeClr val="bg1">
                    <a:lumMod val="85000"/>
                  </a:schemeClr>
                </a:solidFill>
              </a:rPr>
              <a:t>IP Fabric for Media</a:t>
            </a:r>
            <a:endParaRPr lang="en-US" sz="1600" dirty="0">
              <a:solidFill>
                <a:schemeClr val="bg1">
                  <a:lumMod val="85000"/>
                </a:schemeClr>
              </a:solidFill>
            </a:endParaRPr>
          </a:p>
        </p:txBody>
      </p:sp>
      <p:sp>
        <p:nvSpPr>
          <p:cNvPr id="3244" name="TextBox 3243"/>
          <p:cNvSpPr txBox="1"/>
          <p:nvPr/>
        </p:nvSpPr>
        <p:spPr>
          <a:xfrm>
            <a:off x="764196" y="2826851"/>
            <a:ext cx="2506930" cy="338554"/>
          </a:xfrm>
          <a:prstGeom prst="rect">
            <a:avLst/>
          </a:prstGeom>
          <a:noFill/>
        </p:spPr>
        <p:txBody>
          <a:bodyPr wrap="square" rtlCol="0" anchor="ctr">
            <a:spAutoFit/>
          </a:bodyPr>
          <a:lstStyle/>
          <a:p>
            <a:r>
              <a:rPr lang="en-US" sz="1600" dirty="0" smtClean="0">
                <a:solidFill>
                  <a:schemeClr val="bg1"/>
                </a:solidFill>
              </a:rPr>
              <a:t>Security for Media</a:t>
            </a:r>
            <a:endParaRPr lang="en-US" sz="1600" dirty="0">
              <a:solidFill>
                <a:schemeClr val="bg1"/>
              </a:solidFill>
            </a:endParaRPr>
          </a:p>
        </p:txBody>
      </p:sp>
      <p:sp>
        <p:nvSpPr>
          <p:cNvPr id="3246" name="TextBox 3245"/>
          <p:cNvSpPr txBox="1"/>
          <p:nvPr/>
        </p:nvSpPr>
        <p:spPr>
          <a:xfrm>
            <a:off x="764196" y="3421249"/>
            <a:ext cx="2819798" cy="338554"/>
          </a:xfrm>
          <a:prstGeom prst="rect">
            <a:avLst/>
          </a:prstGeom>
          <a:noFill/>
        </p:spPr>
        <p:txBody>
          <a:bodyPr wrap="square" rtlCol="0" anchor="ctr">
            <a:spAutoFit/>
          </a:bodyPr>
          <a:lstStyle/>
          <a:p>
            <a:r>
              <a:rPr lang="en-US" sz="1600" dirty="0" smtClean="0">
                <a:solidFill>
                  <a:schemeClr val="bg1">
                    <a:lumMod val="85000"/>
                  </a:schemeClr>
                </a:solidFill>
              </a:rPr>
              <a:t>Virtualized Video Processing</a:t>
            </a:r>
            <a:endParaRPr lang="en-US" sz="1600" dirty="0">
              <a:solidFill>
                <a:schemeClr val="bg1">
                  <a:lumMod val="85000"/>
                </a:schemeClr>
              </a:solidFill>
            </a:endParaRPr>
          </a:p>
        </p:txBody>
      </p:sp>
      <p:sp>
        <p:nvSpPr>
          <p:cNvPr id="3248" name="TextBox 3247"/>
          <p:cNvSpPr txBox="1"/>
          <p:nvPr/>
        </p:nvSpPr>
        <p:spPr>
          <a:xfrm>
            <a:off x="764196" y="4015648"/>
            <a:ext cx="2506930" cy="338554"/>
          </a:xfrm>
          <a:prstGeom prst="rect">
            <a:avLst/>
          </a:prstGeom>
          <a:noFill/>
        </p:spPr>
        <p:txBody>
          <a:bodyPr wrap="square" rtlCol="0" anchor="ctr">
            <a:spAutoFit/>
          </a:bodyPr>
          <a:lstStyle/>
          <a:p>
            <a:r>
              <a:rPr lang="en-US" sz="1600" dirty="0" smtClean="0">
                <a:solidFill>
                  <a:schemeClr val="bg1">
                    <a:lumMod val="85000"/>
                  </a:schemeClr>
                </a:solidFill>
              </a:rPr>
              <a:t>Infinite Video Platform</a:t>
            </a:r>
            <a:endParaRPr lang="en-US" sz="1600" dirty="0">
              <a:solidFill>
                <a:schemeClr val="bg1">
                  <a:lumMod val="85000"/>
                </a:schemeClr>
              </a:solidFill>
            </a:endParaRPr>
          </a:p>
        </p:txBody>
      </p:sp>
      <p:pic>
        <p:nvPicPr>
          <p:cNvPr id="1086" name="Picture 10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987" y="1574620"/>
            <a:ext cx="5058223" cy="2867148"/>
          </a:xfrm>
          <a:prstGeom prst="rect">
            <a:avLst/>
          </a:prstGeom>
        </p:spPr>
      </p:pic>
    </p:spTree>
    <p:extLst>
      <p:ext uri="{BB962C8B-B14F-4D97-AF65-F5344CB8AC3E}">
        <p14:creationId xmlns:p14="http://schemas.microsoft.com/office/powerpoint/2010/main" val="397425957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hevron 30"/>
          <p:cNvSpPr/>
          <p:nvPr/>
        </p:nvSpPr>
        <p:spPr>
          <a:xfrm>
            <a:off x="5619396" y="1434357"/>
            <a:ext cx="3218605" cy="2441905"/>
          </a:xfrm>
          <a:prstGeom prst="chevron">
            <a:avLst>
              <a:gd name="adj" fmla="val 1874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5" name="Chevron 4"/>
          <p:cNvSpPr/>
          <p:nvPr/>
        </p:nvSpPr>
        <p:spPr>
          <a:xfrm>
            <a:off x="2808798" y="1434357"/>
            <a:ext cx="3218605" cy="2441905"/>
          </a:xfrm>
          <a:prstGeom prst="chevron">
            <a:avLst>
              <a:gd name="adj" fmla="val 1874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Pentagon 3"/>
          <p:cNvSpPr/>
          <p:nvPr/>
        </p:nvSpPr>
        <p:spPr>
          <a:xfrm>
            <a:off x="437766" y="1434357"/>
            <a:ext cx="2770249" cy="2441905"/>
          </a:xfrm>
          <a:prstGeom prst="homePlate">
            <a:avLst>
              <a:gd name="adj" fmla="val 18496"/>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37766" y="203093"/>
            <a:ext cx="8345488" cy="731837"/>
          </a:xfrm>
        </p:spPr>
        <p:txBody>
          <a:bodyPr/>
          <a:lstStyle/>
          <a:p>
            <a:pPr>
              <a:lnSpc>
                <a:spcPct val="100000"/>
              </a:lnSpc>
            </a:pPr>
            <a:r>
              <a:rPr lang="en-US" sz="3000" dirty="0"/>
              <a:t>Growing </a:t>
            </a:r>
            <a:r>
              <a:rPr lang="en-US" sz="3000" dirty="0" smtClean="0"/>
              <a:t>Incentive </a:t>
            </a:r>
            <a:r>
              <a:rPr lang="en-US" sz="3000" dirty="0"/>
              <a:t>for Attackers</a:t>
            </a:r>
          </a:p>
        </p:txBody>
      </p:sp>
      <p:sp>
        <p:nvSpPr>
          <p:cNvPr id="3" name="Oval 2"/>
          <p:cNvSpPr/>
          <p:nvPr/>
        </p:nvSpPr>
        <p:spPr>
          <a:xfrm>
            <a:off x="1411139" y="1064357"/>
            <a:ext cx="726948" cy="728394"/>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 name="Oval 21"/>
          <p:cNvSpPr/>
          <p:nvPr/>
        </p:nvSpPr>
        <p:spPr>
          <a:xfrm>
            <a:off x="3973604" y="1064357"/>
            <a:ext cx="726948" cy="726948"/>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 name="Oval 22"/>
          <p:cNvSpPr/>
          <p:nvPr/>
        </p:nvSpPr>
        <p:spPr>
          <a:xfrm>
            <a:off x="6786555" y="1064357"/>
            <a:ext cx="726948" cy="726948"/>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Freeform 334"/>
          <p:cNvSpPr>
            <a:spLocks noChangeAspect="1" noEditPoints="1"/>
          </p:cNvSpPr>
          <p:nvPr/>
        </p:nvSpPr>
        <p:spPr bwMode="auto">
          <a:xfrm>
            <a:off x="6970465" y="1227707"/>
            <a:ext cx="359129" cy="400250"/>
          </a:xfrm>
          <a:custGeom>
            <a:avLst/>
            <a:gdLst>
              <a:gd name="T0" fmla="*/ 88 w 88"/>
              <a:gd name="T1" fmla="*/ 31 h 108"/>
              <a:gd name="T2" fmla="*/ 68 w 88"/>
              <a:gd name="T3" fmla="*/ 23 h 108"/>
              <a:gd name="T4" fmla="*/ 61 w 88"/>
              <a:gd name="T5" fmla="*/ 1 h 108"/>
              <a:gd name="T6" fmla="*/ 59 w 88"/>
              <a:gd name="T7" fmla="*/ 0 h 108"/>
              <a:gd name="T8" fmla="*/ 29 w 88"/>
              <a:gd name="T9" fmla="*/ 0 h 108"/>
              <a:gd name="T10" fmla="*/ 26 w 88"/>
              <a:gd name="T11" fmla="*/ 2 h 108"/>
              <a:gd name="T12" fmla="*/ 20 w 88"/>
              <a:gd name="T13" fmla="*/ 23 h 108"/>
              <a:gd name="T14" fmla="*/ 0 w 88"/>
              <a:gd name="T15" fmla="*/ 31 h 108"/>
              <a:gd name="T16" fmla="*/ 17 w 88"/>
              <a:gd name="T17" fmla="*/ 36 h 108"/>
              <a:gd name="T18" fmla="*/ 16 w 88"/>
              <a:gd name="T19" fmla="*/ 45 h 108"/>
              <a:gd name="T20" fmla="*/ 17 w 88"/>
              <a:gd name="T21" fmla="*/ 54 h 108"/>
              <a:gd name="T22" fmla="*/ 16 w 88"/>
              <a:gd name="T23" fmla="*/ 54 h 108"/>
              <a:gd name="T24" fmla="*/ 12 w 88"/>
              <a:gd name="T25" fmla="*/ 58 h 108"/>
              <a:gd name="T26" fmla="*/ 12 w 88"/>
              <a:gd name="T27" fmla="*/ 63 h 108"/>
              <a:gd name="T28" fmla="*/ 5 w 88"/>
              <a:gd name="T29" fmla="*/ 72 h 108"/>
              <a:gd name="T30" fmla="*/ 5 w 88"/>
              <a:gd name="T31" fmla="*/ 100 h 108"/>
              <a:gd name="T32" fmla="*/ 13 w 88"/>
              <a:gd name="T33" fmla="*/ 108 h 108"/>
              <a:gd name="T34" fmla="*/ 43 w 88"/>
              <a:gd name="T35" fmla="*/ 108 h 108"/>
              <a:gd name="T36" fmla="*/ 43 w 88"/>
              <a:gd name="T37" fmla="*/ 71 h 108"/>
              <a:gd name="T38" fmla="*/ 46 w 88"/>
              <a:gd name="T39" fmla="*/ 71 h 108"/>
              <a:gd name="T40" fmla="*/ 46 w 88"/>
              <a:gd name="T41" fmla="*/ 108 h 108"/>
              <a:gd name="T42" fmla="*/ 76 w 88"/>
              <a:gd name="T43" fmla="*/ 107 h 108"/>
              <a:gd name="T44" fmla="*/ 84 w 88"/>
              <a:gd name="T45" fmla="*/ 99 h 108"/>
              <a:gd name="T46" fmla="*/ 83 w 88"/>
              <a:gd name="T47" fmla="*/ 71 h 108"/>
              <a:gd name="T48" fmla="*/ 77 w 88"/>
              <a:gd name="T49" fmla="*/ 63 h 108"/>
              <a:gd name="T50" fmla="*/ 77 w 88"/>
              <a:gd name="T51" fmla="*/ 58 h 108"/>
              <a:gd name="T52" fmla="*/ 72 w 88"/>
              <a:gd name="T53" fmla="*/ 53 h 108"/>
              <a:gd name="T54" fmla="*/ 71 w 88"/>
              <a:gd name="T55" fmla="*/ 53 h 108"/>
              <a:gd name="T56" fmla="*/ 73 w 88"/>
              <a:gd name="T57" fmla="*/ 45 h 108"/>
              <a:gd name="T58" fmla="*/ 71 w 88"/>
              <a:gd name="T59" fmla="*/ 36 h 108"/>
              <a:gd name="T60" fmla="*/ 88 w 88"/>
              <a:gd name="T61" fmla="*/ 31 h 108"/>
              <a:gd name="T62" fmla="*/ 63 w 88"/>
              <a:gd name="T63" fmla="*/ 53 h 108"/>
              <a:gd name="T64" fmla="*/ 60 w 88"/>
              <a:gd name="T65" fmla="*/ 53 h 108"/>
              <a:gd name="T66" fmla="*/ 55 w 88"/>
              <a:gd name="T67" fmla="*/ 58 h 108"/>
              <a:gd name="T68" fmla="*/ 56 w 88"/>
              <a:gd name="T69" fmla="*/ 67 h 108"/>
              <a:gd name="T70" fmla="*/ 33 w 88"/>
              <a:gd name="T71" fmla="*/ 67 h 108"/>
              <a:gd name="T72" fmla="*/ 33 w 88"/>
              <a:gd name="T73" fmla="*/ 58 h 108"/>
              <a:gd name="T74" fmla="*/ 28 w 88"/>
              <a:gd name="T75" fmla="*/ 54 h 108"/>
              <a:gd name="T76" fmla="*/ 25 w 88"/>
              <a:gd name="T77" fmla="*/ 54 h 108"/>
              <a:gd name="T78" fmla="*/ 23 w 88"/>
              <a:gd name="T79" fmla="*/ 49 h 108"/>
              <a:gd name="T80" fmla="*/ 23 w 88"/>
              <a:gd name="T81" fmla="*/ 41 h 108"/>
              <a:gd name="T82" fmla="*/ 24 w 88"/>
              <a:gd name="T83" fmla="*/ 37 h 108"/>
              <a:gd name="T84" fmla="*/ 43 w 88"/>
              <a:gd name="T85" fmla="*/ 38 h 108"/>
              <a:gd name="T86" fmla="*/ 44 w 88"/>
              <a:gd name="T87" fmla="*/ 38 h 108"/>
              <a:gd name="T88" fmla="*/ 44 w 88"/>
              <a:gd name="T89" fmla="*/ 38 h 108"/>
              <a:gd name="T90" fmla="*/ 45 w 88"/>
              <a:gd name="T91" fmla="*/ 38 h 108"/>
              <a:gd name="T92" fmla="*/ 64 w 88"/>
              <a:gd name="T93" fmla="*/ 37 h 108"/>
              <a:gd name="T94" fmla="*/ 65 w 88"/>
              <a:gd name="T95" fmla="*/ 40 h 108"/>
              <a:gd name="T96" fmla="*/ 65 w 88"/>
              <a:gd name="T97" fmla="*/ 49 h 108"/>
              <a:gd name="T98" fmla="*/ 63 w 88"/>
              <a:gd name="T99"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 h="108">
                <a:moveTo>
                  <a:pt x="88" y="31"/>
                </a:moveTo>
                <a:cubicBezTo>
                  <a:pt x="88" y="28"/>
                  <a:pt x="80" y="24"/>
                  <a:pt x="68" y="23"/>
                </a:cubicBezTo>
                <a:cubicBezTo>
                  <a:pt x="68" y="23"/>
                  <a:pt x="68" y="23"/>
                  <a:pt x="61" y="1"/>
                </a:cubicBezTo>
                <a:cubicBezTo>
                  <a:pt x="61" y="0"/>
                  <a:pt x="60" y="0"/>
                  <a:pt x="59" y="0"/>
                </a:cubicBezTo>
                <a:cubicBezTo>
                  <a:pt x="49" y="0"/>
                  <a:pt x="39" y="0"/>
                  <a:pt x="29" y="0"/>
                </a:cubicBezTo>
                <a:cubicBezTo>
                  <a:pt x="27" y="0"/>
                  <a:pt x="27" y="1"/>
                  <a:pt x="26" y="2"/>
                </a:cubicBezTo>
                <a:cubicBezTo>
                  <a:pt x="26" y="2"/>
                  <a:pt x="26" y="2"/>
                  <a:pt x="20" y="23"/>
                </a:cubicBezTo>
                <a:cubicBezTo>
                  <a:pt x="8" y="25"/>
                  <a:pt x="0" y="28"/>
                  <a:pt x="0" y="31"/>
                </a:cubicBezTo>
                <a:cubicBezTo>
                  <a:pt x="0" y="33"/>
                  <a:pt x="7" y="35"/>
                  <a:pt x="17" y="36"/>
                </a:cubicBezTo>
                <a:cubicBezTo>
                  <a:pt x="16" y="39"/>
                  <a:pt x="16" y="42"/>
                  <a:pt x="16" y="45"/>
                </a:cubicBezTo>
                <a:cubicBezTo>
                  <a:pt x="16" y="48"/>
                  <a:pt x="16" y="51"/>
                  <a:pt x="17" y="54"/>
                </a:cubicBezTo>
                <a:cubicBezTo>
                  <a:pt x="17" y="54"/>
                  <a:pt x="17" y="54"/>
                  <a:pt x="16" y="54"/>
                </a:cubicBezTo>
                <a:cubicBezTo>
                  <a:pt x="14" y="54"/>
                  <a:pt x="12" y="56"/>
                  <a:pt x="12" y="58"/>
                </a:cubicBezTo>
                <a:cubicBezTo>
                  <a:pt x="12" y="58"/>
                  <a:pt x="12" y="58"/>
                  <a:pt x="12" y="63"/>
                </a:cubicBezTo>
                <a:cubicBezTo>
                  <a:pt x="8" y="64"/>
                  <a:pt x="5" y="67"/>
                  <a:pt x="5" y="72"/>
                </a:cubicBezTo>
                <a:cubicBezTo>
                  <a:pt x="5" y="72"/>
                  <a:pt x="5" y="72"/>
                  <a:pt x="5" y="100"/>
                </a:cubicBezTo>
                <a:cubicBezTo>
                  <a:pt x="5" y="104"/>
                  <a:pt x="9" y="108"/>
                  <a:pt x="13" y="108"/>
                </a:cubicBezTo>
                <a:cubicBezTo>
                  <a:pt x="13" y="108"/>
                  <a:pt x="13" y="108"/>
                  <a:pt x="43" y="108"/>
                </a:cubicBezTo>
                <a:cubicBezTo>
                  <a:pt x="43" y="108"/>
                  <a:pt x="43" y="108"/>
                  <a:pt x="43" y="71"/>
                </a:cubicBezTo>
                <a:cubicBezTo>
                  <a:pt x="44" y="71"/>
                  <a:pt x="45" y="71"/>
                  <a:pt x="46" y="71"/>
                </a:cubicBezTo>
                <a:cubicBezTo>
                  <a:pt x="46" y="71"/>
                  <a:pt x="46" y="71"/>
                  <a:pt x="46" y="108"/>
                </a:cubicBezTo>
                <a:cubicBezTo>
                  <a:pt x="46" y="108"/>
                  <a:pt x="46" y="108"/>
                  <a:pt x="76" y="107"/>
                </a:cubicBezTo>
                <a:cubicBezTo>
                  <a:pt x="80" y="107"/>
                  <a:pt x="84" y="104"/>
                  <a:pt x="84" y="99"/>
                </a:cubicBezTo>
                <a:cubicBezTo>
                  <a:pt x="84" y="99"/>
                  <a:pt x="84" y="99"/>
                  <a:pt x="83" y="71"/>
                </a:cubicBezTo>
                <a:cubicBezTo>
                  <a:pt x="83" y="67"/>
                  <a:pt x="81" y="63"/>
                  <a:pt x="77" y="63"/>
                </a:cubicBezTo>
                <a:cubicBezTo>
                  <a:pt x="77" y="63"/>
                  <a:pt x="77" y="63"/>
                  <a:pt x="77" y="58"/>
                </a:cubicBezTo>
                <a:cubicBezTo>
                  <a:pt x="77" y="55"/>
                  <a:pt x="75" y="53"/>
                  <a:pt x="72" y="53"/>
                </a:cubicBezTo>
                <a:cubicBezTo>
                  <a:pt x="72" y="53"/>
                  <a:pt x="72" y="53"/>
                  <a:pt x="71" y="53"/>
                </a:cubicBezTo>
                <a:cubicBezTo>
                  <a:pt x="72" y="51"/>
                  <a:pt x="73" y="48"/>
                  <a:pt x="73" y="45"/>
                </a:cubicBezTo>
                <a:cubicBezTo>
                  <a:pt x="73" y="42"/>
                  <a:pt x="72" y="39"/>
                  <a:pt x="71" y="36"/>
                </a:cubicBezTo>
                <a:cubicBezTo>
                  <a:pt x="82" y="34"/>
                  <a:pt x="88" y="32"/>
                  <a:pt x="88" y="31"/>
                </a:cubicBezTo>
                <a:close/>
                <a:moveTo>
                  <a:pt x="63" y="53"/>
                </a:moveTo>
                <a:cubicBezTo>
                  <a:pt x="63" y="53"/>
                  <a:pt x="63" y="53"/>
                  <a:pt x="60" y="53"/>
                </a:cubicBezTo>
                <a:cubicBezTo>
                  <a:pt x="57" y="53"/>
                  <a:pt x="55" y="56"/>
                  <a:pt x="55" y="58"/>
                </a:cubicBezTo>
                <a:cubicBezTo>
                  <a:pt x="55" y="58"/>
                  <a:pt x="55" y="58"/>
                  <a:pt x="56" y="67"/>
                </a:cubicBezTo>
                <a:cubicBezTo>
                  <a:pt x="49" y="71"/>
                  <a:pt x="40" y="71"/>
                  <a:pt x="33" y="67"/>
                </a:cubicBezTo>
                <a:cubicBezTo>
                  <a:pt x="33" y="67"/>
                  <a:pt x="33" y="67"/>
                  <a:pt x="33" y="58"/>
                </a:cubicBezTo>
                <a:cubicBezTo>
                  <a:pt x="33" y="56"/>
                  <a:pt x="31" y="54"/>
                  <a:pt x="28" y="54"/>
                </a:cubicBezTo>
                <a:cubicBezTo>
                  <a:pt x="28" y="54"/>
                  <a:pt x="28" y="54"/>
                  <a:pt x="25" y="54"/>
                </a:cubicBezTo>
                <a:cubicBezTo>
                  <a:pt x="24" y="53"/>
                  <a:pt x="23" y="51"/>
                  <a:pt x="23" y="49"/>
                </a:cubicBezTo>
                <a:cubicBezTo>
                  <a:pt x="23" y="49"/>
                  <a:pt x="23" y="49"/>
                  <a:pt x="23" y="41"/>
                </a:cubicBezTo>
                <a:cubicBezTo>
                  <a:pt x="23" y="39"/>
                  <a:pt x="23" y="38"/>
                  <a:pt x="24" y="37"/>
                </a:cubicBezTo>
                <a:cubicBezTo>
                  <a:pt x="30" y="38"/>
                  <a:pt x="36" y="38"/>
                  <a:pt x="43" y="38"/>
                </a:cubicBezTo>
                <a:cubicBezTo>
                  <a:pt x="43" y="38"/>
                  <a:pt x="43" y="38"/>
                  <a:pt x="44" y="38"/>
                </a:cubicBezTo>
                <a:cubicBezTo>
                  <a:pt x="44" y="38"/>
                  <a:pt x="44" y="38"/>
                  <a:pt x="44" y="38"/>
                </a:cubicBezTo>
                <a:cubicBezTo>
                  <a:pt x="44" y="38"/>
                  <a:pt x="44" y="38"/>
                  <a:pt x="45" y="38"/>
                </a:cubicBezTo>
                <a:cubicBezTo>
                  <a:pt x="52" y="38"/>
                  <a:pt x="59" y="37"/>
                  <a:pt x="64" y="37"/>
                </a:cubicBezTo>
                <a:cubicBezTo>
                  <a:pt x="65" y="38"/>
                  <a:pt x="65" y="39"/>
                  <a:pt x="65" y="40"/>
                </a:cubicBezTo>
                <a:cubicBezTo>
                  <a:pt x="65" y="40"/>
                  <a:pt x="65" y="40"/>
                  <a:pt x="65" y="49"/>
                </a:cubicBezTo>
                <a:cubicBezTo>
                  <a:pt x="65" y="51"/>
                  <a:pt x="65" y="53"/>
                  <a:pt x="63" y="53"/>
                </a:cubicBezTo>
                <a:close/>
              </a:path>
            </a:pathLst>
          </a:custGeom>
          <a:solidFill>
            <a:srgbClr val="FFFFFF"/>
          </a:solidFill>
          <a:ln>
            <a:noFill/>
          </a:ln>
          <a:effectLst/>
          <a:extLst/>
        </p:spPr>
        <p:txBody>
          <a:bodyPr vert="horz" wrap="square" lIns="91440" tIns="45720" rIns="91440" bIns="45720" numCol="1" anchor="ctr" anchorCtr="0" compatLnSpc="1">
            <a:prstTxWarp prst="textNoShape">
              <a:avLst/>
            </a:prstTxWarp>
          </a:bodyPr>
          <a:lstStyle/>
          <a:p>
            <a:pPr algn="ctr" defTabSz="685705"/>
            <a:endParaRPr lang="en-US" sz="700" kern="0">
              <a:solidFill>
                <a:srgbClr val="FFFFFF"/>
              </a:solidFill>
              <a:latin typeface="Arial"/>
              <a:ea typeface="ＭＳ Ｐゴシック" charset="0"/>
              <a:cs typeface="ＭＳ Ｐゴシック" charset="0"/>
            </a:endParaRPr>
          </a:p>
        </p:txBody>
      </p:sp>
      <p:sp>
        <p:nvSpPr>
          <p:cNvPr id="24" name="TextBox 23"/>
          <p:cNvSpPr txBox="1"/>
          <p:nvPr/>
        </p:nvSpPr>
        <p:spPr>
          <a:xfrm>
            <a:off x="961189" y="1773558"/>
            <a:ext cx="1626851" cy="461665"/>
          </a:xfrm>
          <a:prstGeom prst="rect">
            <a:avLst/>
          </a:prstGeom>
          <a:noFill/>
        </p:spPr>
        <p:txBody>
          <a:bodyPr wrap="square" rtlCol="0">
            <a:spAutoFit/>
          </a:bodyPr>
          <a:lstStyle/>
          <a:p>
            <a:pPr algn="ctr"/>
            <a:r>
              <a:rPr lang="en-US" sz="2400" dirty="0">
                <a:solidFill>
                  <a:schemeClr val="accent5"/>
                </a:solidFill>
              </a:rPr>
              <a:t>Motivation</a:t>
            </a:r>
          </a:p>
        </p:txBody>
      </p:sp>
      <p:sp>
        <p:nvSpPr>
          <p:cNvPr id="25" name="TextBox 24"/>
          <p:cNvSpPr txBox="1"/>
          <p:nvPr/>
        </p:nvSpPr>
        <p:spPr>
          <a:xfrm>
            <a:off x="3497314" y="1772835"/>
            <a:ext cx="1679528" cy="461665"/>
          </a:xfrm>
          <a:prstGeom prst="rect">
            <a:avLst/>
          </a:prstGeom>
          <a:noFill/>
        </p:spPr>
        <p:txBody>
          <a:bodyPr wrap="square" rtlCol="0">
            <a:spAutoFit/>
          </a:bodyPr>
          <a:lstStyle/>
          <a:p>
            <a:pPr algn="ctr"/>
            <a:r>
              <a:rPr lang="en-US" sz="2400" dirty="0">
                <a:solidFill>
                  <a:schemeClr val="accent4"/>
                </a:solidFill>
              </a:rPr>
              <a:t>Execution</a:t>
            </a:r>
          </a:p>
        </p:txBody>
      </p:sp>
      <p:sp>
        <p:nvSpPr>
          <p:cNvPr id="26" name="TextBox 25"/>
          <p:cNvSpPr txBox="1"/>
          <p:nvPr/>
        </p:nvSpPr>
        <p:spPr>
          <a:xfrm>
            <a:off x="6515981" y="1772835"/>
            <a:ext cx="1268097" cy="461665"/>
          </a:xfrm>
          <a:prstGeom prst="rect">
            <a:avLst/>
          </a:prstGeom>
          <a:noFill/>
        </p:spPr>
        <p:txBody>
          <a:bodyPr wrap="square" rtlCol="0">
            <a:spAutoFit/>
          </a:bodyPr>
          <a:lstStyle/>
          <a:p>
            <a:pPr algn="ctr"/>
            <a:r>
              <a:rPr lang="en-US" sz="2400" dirty="0">
                <a:solidFill>
                  <a:schemeClr val="accent6"/>
                </a:solidFill>
              </a:rPr>
              <a:t>Impact</a:t>
            </a:r>
          </a:p>
        </p:txBody>
      </p:sp>
      <p:sp>
        <p:nvSpPr>
          <p:cNvPr id="27" name="Freeform 101"/>
          <p:cNvSpPr>
            <a:spLocks noChangeAspect="1" noEditPoints="1"/>
          </p:cNvSpPr>
          <p:nvPr/>
        </p:nvSpPr>
        <p:spPr bwMode="auto">
          <a:xfrm>
            <a:off x="1640480" y="1249486"/>
            <a:ext cx="268266" cy="358137"/>
          </a:xfrm>
          <a:custGeom>
            <a:avLst/>
            <a:gdLst>
              <a:gd name="T0" fmla="*/ 575 w 1400"/>
              <a:gd name="T1" fmla="*/ 1846 h 1865"/>
              <a:gd name="T2" fmla="*/ 512 w 1400"/>
              <a:gd name="T3" fmla="*/ 1734 h 1865"/>
              <a:gd name="T4" fmla="*/ 340 w 1400"/>
              <a:gd name="T5" fmla="*/ 1688 h 1865"/>
              <a:gd name="T6" fmla="*/ 203 w 1400"/>
              <a:gd name="T7" fmla="*/ 1612 h 1865"/>
              <a:gd name="T8" fmla="*/ 101 w 1400"/>
              <a:gd name="T9" fmla="*/ 1503 h 1865"/>
              <a:gd name="T10" fmla="*/ 21 w 1400"/>
              <a:gd name="T11" fmla="*/ 1339 h 1865"/>
              <a:gd name="T12" fmla="*/ 4 w 1400"/>
              <a:gd name="T13" fmla="*/ 1233 h 1865"/>
              <a:gd name="T14" fmla="*/ 37 w 1400"/>
              <a:gd name="T15" fmla="*/ 1210 h 1865"/>
              <a:gd name="T16" fmla="*/ 331 w 1400"/>
              <a:gd name="T17" fmla="*/ 1200 h 1865"/>
              <a:gd name="T18" fmla="*/ 374 w 1400"/>
              <a:gd name="T19" fmla="*/ 1304 h 1865"/>
              <a:gd name="T20" fmla="*/ 447 w 1400"/>
              <a:gd name="T21" fmla="*/ 1402 h 1865"/>
              <a:gd name="T22" fmla="*/ 522 w 1400"/>
              <a:gd name="T23" fmla="*/ 1448 h 1865"/>
              <a:gd name="T24" fmla="*/ 453 w 1400"/>
              <a:gd name="T25" fmla="*/ 997 h 1865"/>
              <a:gd name="T26" fmla="*/ 260 w 1400"/>
              <a:gd name="T27" fmla="*/ 915 h 1865"/>
              <a:gd name="T28" fmla="*/ 161 w 1400"/>
              <a:gd name="T29" fmla="*/ 834 h 1865"/>
              <a:gd name="T30" fmla="*/ 78 w 1400"/>
              <a:gd name="T31" fmla="*/ 701 h 1865"/>
              <a:gd name="T32" fmla="*/ 56 w 1400"/>
              <a:gd name="T33" fmla="*/ 570 h 1865"/>
              <a:gd name="T34" fmla="*/ 113 w 1400"/>
              <a:gd name="T35" fmla="*/ 374 h 1865"/>
              <a:gd name="T36" fmla="*/ 185 w 1400"/>
              <a:gd name="T37" fmla="*/ 288 h 1865"/>
              <a:gd name="T38" fmla="*/ 347 w 1400"/>
              <a:gd name="T39" fmla="*/ 189 h 1865"/>
              <a:gd name="T40" fmla="*/ 506 w 1400"/>
              <a:gd name="T41" fmla="*/ 149 h 1865"/>
              <a:gd name="T42" fmla="*/ 575 w 1400"/>
              <a:gd name="T43" fmla="*/ 17 h 1865"/>
              <a:gd name="T44" fmla="*/ 785 w 1400"/>
              <a:gd name="T45" fmla="*/ 0 h 1865"/>
              <a:gd name="T46" fmla="*/ 825 w 1400"/>
              <a:gd name="T47" fmla="*/ 31 h 1865"/>
              <a:gd name="T48" fmla="*/ 932 w 1400"/>
              <a:gd name="T49" fmla="*/ 159 h 1865"/>
              <a:gd name="T50" fmla="*/ 1088 w 1400"/>
              <a:gd name="T51" fmla="*/ 210 h 1865"/>
              <a:gd name="T52" fmla="*/ 1195 w 1400"/>
              <a:gd name="T53" fmla="*/ 279 h 1865"/>
              <a:gd name="T54" fmla="*/ 1294 w 1400"/>
              <a:gd name="T55" fmla="*/ 397 h 1865"/>
              <a:gd name="T56" fmla="*/ 1343 w 1400"/>
              <a:gd name="T57" fmla="*/ 541 h 1865"/>
              <a:gd name="T58" fmla="*/ 1337 w 1400"/>
              <a:gd name="T59" fmla="*/ 595 h 1865"/>
              <a:gd name="T60" fmla="*/ 1032 w 1400"/>
              <a:gd name="T61" fmla="*/ 620 h 1865"/>
              <a:gd name="T62" fmla="*/ 996 w 1400"/>
              <a:gd name="T63" fmla="*/ 597 h 1865"/>
              <a:gd name="T64" fmla="*/ 947 w 1400"/>
              <a:gd name="T65" fmla="*/ 490 h 1865"/>
              <a:gd name="T66" fmla="*/ 849 w 1400"/>
              <a:gd name="T67" fmla="*/ 421 h 1865"/>
              <a:gd name="T68" fmla="*/ 1008 w 1400"/>
              <a:gd name="T69" fmla="*/ 810 h 1865"/>
              <a:gd name="T70" fmla="*/ 1196 w 1400"/>
              <a:gd name="T71" fmla="*/ 892 h 1865"/>
              <a:gd name="T72" fmla="*/ 1330 w 1400"/>
              <a:gd name="T73" fmla="*/ 1018 h 1865"/>
              <a:gd name="T74" fmla="*/ 1377 w 1400"/>
              <a:gd name="T75" fmla="*/ 1116 h 1865"/>
              <a:gd name="T76" fmla="*/ 1399 w 1400"/>
              <a:gd name="T77" fmla="*/ 1284 h 1865"/>
              <a:gd name="T78" fmla="*/ 1378 w 1400"/>
              <a:gd name="T79" fmla="*/ 1397 h 1865"/>
              <a:gd name="T80" fmla="*/ 1316 w 1400"/>
              <a:gd name="T81" fmla="*/ 1518 h 1865"/>
              <a:gd name="T82" fmla="*/ 1245 w 1400"/>
              <a:gd name="T83" fmla="*/ 1597 h 1865"/>
              <a:gd name="T84" fmla="*/ 1137 w 1400"/>
              <a:gd name="T85" fmla="*/ 1669 h 1865"/>
              <a:gd name="T86" fmla="*/ 996 w 1400"/>
              <a:gd name="T87" fmla="*/ 1718 h 1865"/>
              <a:gd name="T88" fmla="*/ 826 w 1400"/>
              <a:gd name="T89" fmla="*/ 1824 h 1865"/>
              <a:gd name="T90" fmla="*/ 793 w 1400"/>
              <a:gd name="T91" fmla="*/ 1864 h 1865"/>
              <a:gd name="T92" fmla="*/ 887 w 1400"/>
              <a:gd name="T93" fmla="*/ 1457 h 1865"/>
              <a:gd name="T94" fmla="*/ 985 w 1400"/>
              <a:gd name="T95" fmla="*/ 1402 h 1865"/>
              <a:gd name="T96" fmla="*/ 1038 w 1400"/>
              <a:gd name="T97" fmla="*/ 1329 h 1865"/>
              <a:gd name="T98" fmla="*/ 1050 w 1400"/>
              <a:gd name="T99" fmla="*/ 1268 h 1865"/>
              <a:gd name="T100" fmla="*/ 1023 w 1400"/>
              <a:gd name="T101" fmla="*/ 1184 h 1865"/>
              <a:gd name="T102" fmla="*/ 948 w 1400"/>
              <a:gd name="T103" fmla="*/ 1129 h 1865"/>
              <a:gd name="T104" fmla="*/ 826 w 1400"/>
              <a:gd name="T105" fmla="*/ 1473 h 1865"/>
              <a:gd name="T106" fmla="*/ 484 w 1400"/>
              <a:gd name="T107" fmla="*/ 431 h 1865"/>
              <a:gd name="T108" fmla="*/ 411 w 1400"/>
              <a:gd name="T109" fmla="*/ 483 h 1865"/>
              <a:gd name="T110" fmla="*/ 391 w 1400"/>
              <a:gd name="T111" fmla="*/ 563 h 1865"/>
              <a:gd name="T112" fmla="*/ 442 w 1400"/>
              <a:gd name="T113" fmla="*/ 644 h 1865"/>
              <a:gd name="T114" fmla="*/ 567 w 1400"/>
              <a:gd name="T115" fmla="*/ 698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0" h="1865">
                <a:moveTo>
                  <a:pt x="607" y="1865"/>
                </a:moveTo>
                <a:lnTo>
                  <a:pt x="607" y="1865"/>
                </a:lnTo>
                <a:lnTo>
                  <a:pt x="599" y="1864"/>
                </a:lnTo>
                <a:lnTo>
                  <a:pt x="592" y="1860"/>
                </a:lnTo>
                <a:lnTo>
                  <a:pt x="585" y="1857"/>
                </a:lnTo>
                <a:lnTo>
                  <a:pt x="579" y="1852"/>
                </a:lnTo>
                <a:lnTo>
                  <a:pt x="575" y="1846"/>
                </a:lnTo>
                <a:lnTo>
                  <a:pt x="571" y="1839"/>
                </a:lnTo>
                <a:lnTo>
                  <a:pt x="568" y="1832"/>
                </a:lnTo>
                <a:lnTo>
                  <a:pt x="567" y="1824"/>
                </a:lnTo>
                <a:lnTo>
                  <a:pt x="567" y="1741"/>
                </a:lnTo>
                <a:lnTo>
                  <a:pt x="567" y="1741"/>
                </a:lnTo>
                <a:lnTo>
                  <a:pt x="539" y="1738"/>
                </a:lnTo>
                <a:lnTo>
                  <a:pt x="512" y="1734"/>
                </a:lnTo>
                <a:lnTo>
                  <a:pt x="485" y="1729"/>
                </a:lnTo>
                <a:lnTo>
                  <a:pt x="459" y="1724"/>
                </a:lnTo>
                <a:lnTo>
                  <a:pt x="434" y="1719"/>
                </a:lnTo>
                <a:lnTo>
                  <a:pt x="409" y="1712"/>
                </a:lnTo>
                <a:lnTo>
                  <a:pt x="386" y="1705"/>
                </a:lnTo>
                <a:lnTo>
                  <a:pt x="362" y="1697"/>
                </a:lnTo>
                <a:lnTo>
                  <a:pt x="340" y="1688"/>
                </a:lnTo>
                <a:lnTo>
                  <a:pt x="318" y="1680"/>
                </a:lnTo>
                <a:lnTo>
                  <a:pt x="298" y="1670"/>
                </a:lnTo>
                <a:lnTo>
                  <a:pt x="277" y="1659"/>
                </a:lnTo>
                <a:lnTo>
                  <a:pt x="258" y="1648"/>
                </a:lnTo>
                <a:lnTo>
                  <a:pt x="239" y="1637"/>
                </a:lnTo>
                <a:lnTo>
                  <a:pt x="221" y="1625"/>
                </a:lnTo>
                <a:lnTo>
                  <a:pt x="203" y="1612"/>
                </a:lnTo>
                <a:lnTo>
                  <a:pt x="203" y="1612"/>
                </a:lnTo>
                <a:lnTo>
                  <a:pt x="184" y="1596"/>
                </a:lnTo>
                <a:lnTo>
                  <a:pt x="165" y="1579"/>
                </a:lnTo>
                <a:lnTo>
                  <a:pt x="148" y="1562"/>
                </a:lnTo>
                <a:lnTo>
                  <a:pt x="131" y="1543"/>
                </a:lnTo>
                <a:lnTo>
                  <a:pt x="115" y="1524"/>
                </a:lnTo>
                <a:lnTo>
                  <a:pt x="101" y="1503"/>
                </a:lnTo>
                <a:lnTo>
                  <a:pt x="86" y="1483"/>
                </a:lnTo>
                <a:lnTo>
                  <a:pt x="73" y="1460"/>
                </a:lnTo>
                <a:lnTo>
                  <a:pt x="61" y="1438"/>
                </a:lnTo>
                <a:lnTo>
                  <a:pt x="49" y="1415"/>
                </a:lnTo>
                <a:lnTo>
                  <a:pt x="39" y="1391"/>
                </a:lnTo>
                <a:lnTo>
                  <a:pt x="30" y="1366"/>
                </a:lnTo>
                <a:lnTo>
                  <a:pt x="21" y="1339"/>
                </a:lnTo>
                <a:lnTo>
                  <a:pt x="13" y="1314"/>
                </a:lnTo>
                <a:lnTo>
                  <a:pt x="6" y="1286"/>
                </a:lnTo>
                <a:lnTo>
                  <a:pt x="1" y="1257"/>
                </a:lnTo>
                <a:lnTo>
                  <a:pt x="1" y="1257"/>
                </a:lnTo>
                <a:lnTo>
                  <a:pt x="0" y="1249"/>
                </a:lnTo>
                <a:lnTo>
                  <a:pt x="1" y="1241"/>
                </a:lnTo>
                <a:lnTo>
                  <a:pt x="4" y="1233"/>
                </a:lnTo>
                <a:lnTo>
                  <a:pt x="8" y="1225"/>
                </a:lnTo>
                <a:lnTo>
                  <a:pt x="8" y="1225"/>
                </a:lnTo>
                <a:lnTo>
                  <a:pt x="14" y="1219"/>
                </a:lnTo>
                <a:lnTo>
                  <a:pt x="21" y="1215"/>
                </a:lnTo>
                <a:lnTo>
                  <a:pt x="29" y="1211"/>
                </a:lnTo>
                <a:lnTo>
                  <a:pt x="37" y="1210"/>
                </a:lnTo>
                <a:lnTo>
                  <a:pt x="37" y="1210"/>
                </a:lnTo>
                <a:lnTo>
                  <a:pt x="302" y="1186"/>
                </a:lnTo>
                <a:lnTo>
                  <a:pt x="302" y="1186"/>
                </a:lnTo>
                <a:lnTo>
                  <a:pt x="309" y="1187"/>
                </a:lnTo>
                <a:lnTo>
                  <a:pt x="315" y="1190"/>
                </a:lnTo>
                <a:lnTo>
                  <a:pt x="321" y="1192"/>
                </a:lnTo>
                <a:lnTo>
                  <a:pt x="326" y="1196"/>
                </a:lnTo>
                <a:lnTo>
                  <a:pt x="331" y="1200"/>
                </a:lnTo>
                <a:lnTo>
                  <a:pt x="336" y="1205"/>
                </a:lnTo>
                <a:lnTo>
                  <a:pt x="339" y="1211"/>
                </a:lnTo>
                <a:lnTo>
                  <a:pt x="341" y="1217"/>
                </a:lnTo>
                <a:lnTo>
                  <a:pt x="341" y="1217"/>
                </a:lnTo>
                <a:lnTo>
                  <a:pt x="350" y="1248"/>
                </a:lnTo>
                <a:lnTo>
                  <a:pt x="361" y="1278"/>
                </a:lnTo>
                <a:lnTo>
                  <a:pt x="374" y="1304"/>
                </a:lnTo>
                <a:lnTo>
                  <a:pt x="387" y="1330"/>
                </a:lnTo>
                <a:lnTo>
                  <a:pt x="402" y="1354"/>
                </a:lnTo>
                <a:lnTo>
                  <a:pt x="410" y="1364"/>
                </a:lnTo>
                <a:lnTo>
                  <a:pt x="420" y="1374"/>
                </a:lnTo>
                <a:lnTo>
                  <a:pt x="428" y="1384"/>
                </a:lnTo>
                <a:lnTo>
                  <a:pt x="438" y="1394"/>
                </a:lnTo>
                <a:lnTo>
                  <a:pt x="447" y="1402"/>
                </a:lnTo>
                <a:lnTo>
                  <a:pt x="458" y="1410"/>
                </a:lnTo>
                <a:lnTo>
                  <a:pt x="458" y="1410"/>
                </a:lnTo>
                <a:lnTo>
                  <a:pt x="470" y="1419"/>
                </a:lnTo>
                <a:lnTo>
                  <a:pt x="482" y="1428"/>
                </a:lnTo>
                <a:lnTo>
                  <a:pt x="495" y="1435"/>
                </a:lnTo>
                <a:lnTo>
                  <a:pt x="508" y="1442"/>
                </a:lnTo>
                <a:lnTo>
                  <a:pt x="522" y="1448"/>
                </a:lnTo>
                <a:lnTo>
                  <a:pt x="537" y="1454"/>
                </a:lnTo>
                <a:lnTo>
                  <a:pt x="552" y="1459"/>
                </a:lnTo>
                <a:lnTo>
                  <a:pt x="567" y="1464"/>
                </a:lnTo>
                <a:lnTo>
                  <a:pt x="567" y="1028"/>
                </a:lnTo>
                <a:lnTo>
                  <a:pt x="567" y="1028"/>
                </a:lnTo>
                <a:lnTo>
                  <a:pt x="508" y="1013"/>
                </a:lnTo>
                <a:lnTo>
                  <a:pt x="453" y="997"/>
                </a:lnTo>
                <a:lnTo>
                  <a:pt x="402" y="980"/>
                </a:lnTo>
                <a:lnTo>
                  <a:pt x="355" y="962"/>
                </a:lnTo>
                <a:lnTo>
                  <a:pt x="335" y="953"/>
                </a:lnTo>
                <a:lnTo>
                  <a:pt x="314" y="943"/>
                </a:lnTo>
                <a:lnTo>
                  <a:pt x="295" y="934"/>
                </a:lnTo>
                <a:lnTo>
                  <a:pt x="276" y="925"/>
                </a:lnTo>
                <a:lnTo>
                  <a:pt x="260" y="915"/>
                </a:lnTo>
                <a:lnTo>
                  <a:pt x="243" y="904"/>
                </a:lnTo>
                <a:lnTo>
                  <a:pt x="229" y="894"/>
                </a:lnTo>
                <a:lnTo>
                  <a:pt x="216" y="884"/>
                </a:lnTo>
                <a:lnTo>
                  <a:pt x="216" y="884"/>
                </a:lnTo>
                <a:lnTo>
                  <a:pt x="196" y="867"/>
                </a:lnTo>
                <a:lnTo>
                  <a:pt x="178" y="851"/>
                </a:lnTo>
                <a:lnTo>
                  <a:pt x="161" y="834"/>
                </a:lnTo>
                <a:lnTo>
                  <a:pt x="146" y="816"/>
                </a:lnTo>
                <a:lnTo>
                  <a:pt x="131" y="798"/>
                </a:lnTo>
                <a:lnTo>
                  <a:pt x="118" y="779"/>
                </a:lnTo>
                <a:lnTo>
                  <a:pt x="106" y="761"/>
                </a:lnTo>
                <a:lnTo>
                  <a:pt x="95" y="741"/>
                </a:lnTo>
                <a:lnTo>
                  <a:pt x="86" y="722"/>
                </a:lnTo>
                <a:lnTo>
                  <a:pt x="78" y="701"/>
                </a:lnTo>
                <a:lnTo>
                  <a:pt x="72" y="681"/>
                </a:lnTo>
                <a:lnTo>
                  <a:pt x="66" y="660"/>
                </a:lnTo>
                <a:lnTo>
                  <a:pt x="62" y="638"/>
                </a:lnTo>
                <a:lnTo>
                  <a:pt x="59" y="616"/>
                </a:lnTo>
                <a:lnTo>
                  <a:pt x="56" y="594"/>
                </a:lnTo>
                <a:lnTo>
                  <a:pt x="56" y="570"/>
                </a:lnTo>
                <a:lnTo>
                  <a:pt x="56" y="570"/>
                </a:lnTo>
                <a:lnTo>
                  <a:pt x="58" y="540"/>
                </a:lnTo>
                <a:lnTo>
                  <a:pt x="61" y="511"/>
                </a:lnTo>
                <a:lnTo>
                  <a:pt x="67" y="483"/>
                </a:lnTo>
                <a:lnTo>
                  <a:pt x="75" y="455"/>
                </a:lnTo>
                <a:lnTo>
                  <a:pt x="85" y="427"/>
                </a:lnTo>
                <a:lnTo>
                  <a:pt x="99" y="401"/>
                </a:lnTo>
                <a:lnTo>
                  <a:pt x="113" y="374"/>
                </a:lnTo>
                <a:lnTo>
                  <a:pt x="131" y="347"/>
                </a:lnTo>
                <a:lnTo>
                  <a:pt x="131" y="347"/>
                </a:lnTo>
                <a:lnTo>
                  <a:pt x="141" y="335"/>
                </a:lnTo>
                <a:lnTo>
                  <a:pt x="151" y="323"/>
                </a:lnTo>
                <a:lnTo>
                  <a:pt x="161" y="310"/>
                </a:lnTo>
                <a:lnTo>
                  <a:pt x="172" y="299"/>
                </a:lnTo>
                <a:lnTo>
                  <a:pt x="185" y="288"/>
                </a:lnTo>
                <a:lnTo>
                  <a:pt x="197" y="277"/>
                </a:lnTo>
                <a:lnTo>
                  <a:pt x="209" y="266"/>
                </a:lnTo>
                <a:lnTo>
                  <a:pt x="223" y="256"/>
                </a:lnTo>
                <a:lnTo>
                  <a:pt x="250" y="238"/>
                </a:lnTo>
                <a:lnTo>
                  <a:pt x="281" y="220"/>
                </a:lnTo>
                <a:lnTo>
                  <a:pt x="313" y="204"/>
                </a:lnTo>
                <a:lnTo>
                  <a:pt x="347" y="189"/>
                </a:lnTo>
                <a:lnTo>
                  <a:pt x="347" y="189"/>
                </a:lnTo>
                <a:lnTo>
                  <a:pt x="370" y="181"/>
                </a:lnTo>
                <a:lnTo>
                  <a:pt x="396" y="173"/>
                </a:lnTo>
                <a:lnTo>
                  <a:pt x="422" y="166"/>
                </a:lnTo>
                <a:lnTo>
                  <a:pt x="448" y="160"/>
                </a:lnTo>
                <a:lnTo>
                  <a:pt x="477" y="153"/>
                </a:lnTo>
                <a:lnTo>
                  <a:pt x="506" y="149"/>
                </a:lnTo>
                <a:lnTo>
                  <a:pt x="537" y="145"/>
                </a:lnTo>
                <a:lnTo>
                  <a:pt x="567" y="141"/>
                </a:lnTo>
                <a:lnTo>
                  <a:pt x="567" y="40"/>
                </a:lnTo>
                <a:lnTo>
                  <a:pt x="567" y="40"/>
                </a:lnTo>
                <a:lnTo>
                  <a:pt x="568" y="31"/>
                </a:lnTo>
                <a:lnTo>
                  <a:pt x="571" y="24"/>
                </a:lnTo>
                <a:lnTo>
                  <a:pt x="575" y="17"/>
                </a:lnTo>
                <a:lnTo>
                  <a:pt x="579" y="11"/>
                </a:lnTo>
                <a:lnTo>
                  <a:pt x="585" y="6"/>
                </a:lnTo>
                <a:lnTo>
                  <a:pt x="592" y="3"/>
                </a:lnTo>
                <a:lnTo>
                  <a:pt x="599" y="0"/>
                </a:lnTo>
                <a:lnTo>
                  <a:pt x="607" y="0"/>
                </a:lnTo>
                <a:lnTo>
                  <a:pt x="785" y="0"/>
                </a:lnTo>
                <a:lnTo>
                  <a:pt x="785" y="0"/>
                </a:lnTo>
                <a:lnTo>
                  <a:pt x="793" y="0"/>
                </a:lnTo>
                <a:lnTo>
                  <a:pt x="801" y="3"/>
                </a:lnTo>
                <a:lnTo>
                  <a:pt x="808" y="6"/>
                </a:lnTo>
                <a:lnTo>
                  <a:pt x="814" y="11"/>
                </a:lnTo>
                <a:lnTo>
                  <a:pt x="819" y="17"/>
                </a:lnTo>
                <a:lnTo>
                  <a:pt x="823" y="24"/>
                </a:lnTo>
                <a:lnTo>
                  <a:pt x="825" y="31"/>
                </a:lnTo>
                <a:lnTo>
                  <a:pt x="826" y="40"/>
                </a:lnTo>
                <a:lnTo>
                  <a:pt x="826" y="142"/>
                </a:lnTo>
                <a:lnTo>
                  <a:pt x="826" y="142"/>
                </a:lnTo>
                <a:lnTo>
                  <a:pt x="854" y="145"/>
                </a:lnTo>
                <a:lnTo>
                  <a:pt x="880" y="149"/>
                </a:lnTo>
                <a:lnTo>
                  <a:pt x="906" y="153"/>
                </a:lnTo>
                <a:lnTo>
                  <a:pt x="932" y="159"/>
                </a:lnTo>
                <a:lnTo>
                  <a:pt x="956" y="164"/>
                </a:lnTo>
                <a:lnTo>
                  <a:pt x="980" y="170"/>
                </a:lnTo>
                <a:lnTo>
                  <a:pt x="1004" y="177"/>
                </a:lnTo>
                <a:lnTo>
                  <a:pt x="1025" y="184"/>
                </a:lnTo>
                <a:lnTo>
                  <a:pt x="1048" y="191"/>
                </a:lnTo>
                <a:lnTo>
                  <a:pt x="1068" y="201"/>
                </a:lnTo>
                <a:lnTo>
                  <a:pt x="1088" y="210"/>
                </a:lnTo>
                <a:lnTo>
                  <a:pt x="1107" y="219"/>
                </a:lnTo>
                <a:lnTo>
                  <a:pt x="1126" y="229"/>
                </a:lnTo>
                <a:lnTo>
                  <a:pt x="1144" y="241"/>
                </a:lnTo>
                <a:lnTo>
                  <a:pt x="1161" y="252"/>
                </a:lnTo>
                <a:lnTo>
                  <a:pt x="1177" y="264"/>
                </a:lnTo>
                <a:lnTo>
                  <a:pt x="1177" y="264"/>
                </a:lnTo>
                <a:lnTo>
                  <a:pt x="1195" y="279"/>
                </a:lnTo>
                <a:lnTo>
                  <a:pt x="1212" y="294"/>
                </a:lnTo>
                <a:lnTo>
                  <a:pt x="1228" y="310"/>
                </a:lnTo>
                <a:lnTo>
                  <a:pt x="1244" y="327"/>
                </a:lnTo>
                <a:lnTo>
                  <a:pt x="1257" y="343"/>
                </a:lnTo>
                <a:lnTo>
                  <a:pt x="1270" y="361"/>
                </a:lnTo>
                <a:lnTo>
                  <a:pt x="1283" y="378"/>
                </a:lnTo>
                <a:lnTo>
                  <a:pt x="1294" y="397"/>
                </a:lnTo>
                <a:lnTo>
                  <a:pt x="1303" y="416"/>
                </a:lnTo>
                <a:lnTo>
                  <a:pt x="1312" y="436"/>
                </a:lnTo>
                <a:lnTo>
                  <a:pt x="1321" y="455"/>
                </a:lnTo>
                <a:lnTo>
                  <a:pt x="1328" y="476"/>
                </a:lnTo>
                <a:lnTo>
                  <a:pt x="1334" y="497"/>
                </a:lnTo>
                <a:lnTo>
                  <a:pt x="1339" y="519"/>
                </a:lnTo>
                <a:lnTo>
                  <a:pt x="1343" y="541"/>
                </a:lnTo>
                <a:lnTo>
                  <a:pt x="1346" y="564"/>
                </a:lnTo>
                <a:lnTo>
                  <a:pt x="1346" y="564"/>
                </a:lnTo>
                <a:lnTo>
                  <a:pt x="1346" y="573"/>
                </a:lnTo>
                <a:lnTo>
                  <a:pt x="1345" y="580"/>
                </a:lnTo>
                <a:lnTo>
                  <a:pt x="1341" y="588"/>
                </a:lnTo>
                <a:lnTo>
                  <a:pt x="1337" y="595"/>
                </a:lnTo>
                <a:lnTo>
                  <a:pt x="1337" y="595"/>
                </a:lnTo>
                <a:lnTo>
                  <a:pt x="1331" y="601"/>
                </a:lnTo>
                <a:lnTo>
                  <a:pt x="1324" y="605"/>
                </a:lnTo>
                <a:lnTo>
                  <a:pt x="1316" y="608"/>
                </a:lnTo>
                <a:lnTo>
                  <a:pt x="1308" y="609"/>
                </a:lnTo>
                <a:lnTo>
                  <a:pt x="1308" y="609"/>
                </a:lnTo>
                <a:lnTo>
                  <a:pt x="1032" y="620"/>
                </a:lnTo>
                <a:lnTo>
                  <a:pt x="1032" y="620"/>
                </a:lnTo>
                <a:lnTo>
                  <a:pt x="1026" y="619"/>
                </a:lnTo>
                <a:lnTo>
                  <a:pt x="1020" y="618"/>
                </a:lnTo>
                <a:lnTo>
                  <a:pt x="1014" y="615"/>
                </a:lnTo>
                <a:lnTo>
                  <a:pt x="1008" y="612"/>
                </a:lnTo>
                <a:lnTo>
                  <a:pt x="1004" y="607"/>
                </a:lnTo>
                <a:lnTo>
                  <a:pt x="999" y="602"/>
                </a:lnTo>
                <a:lnTo>
                  <a:pt x="996" y="597"/>
                </a:lnTo>
                <a:lnTo>
                  <a:pt x="993" y="590"/>
                </a:lnTo>
                <a:lnTo>
                  <a:pt x="993" y="590"/>
                </a:lnTo>
                <a:lnTo>
                  <a:pt x="987" y="567"/>
                </a:lnTo>
                <a:lnTo>
                  <a:pt x="979" y="545"/>
                </a:lnTo>
                <a:lnTo>
                  <a:pt x="969" y="525"/>
                </a:lnTo>
                <a:lnTo>
                  <a:pt x="958" y="506"/>
                </a:lnTo>
                <a:lnTo>
                  <a:pt x="947" y="490"/>
                </a:lnTo>
                <a:lnTo>
                  <a:pt x="934" y="475"/>
                </a:lnTo>
                <a:lnTo>
                  <a:pt x="919" y="461"/>
                </a:lnTo>
                <a:lnTo>
                  <a:pt x="905" y="449"/>
                </a:lnTo>
                <a:lnTo>
                  <a:pt x="905" y="449"/>
                </a:lnTo>
                <a:lnTo>
                  <a:pt x="889" y="439"/>
                </a:lnTo>
                <a:lnTo>
                  <a:pt x="870" y="429"/>
                </a:lnTo>
                <a:lnTo>
                  <a:pt x="849" y="421"/>
                </a:lnTo>
                <a:lnTo>
                  <a:pt x="826" y="413"/>
                </a:lnTo>
                <a:lnTo>
                  <a:pt x="826" y="762"/>
                </a:lnTo>
                <a:lnTo>
                  <a:pt x="826" y="762"/>
                </a:lnTo>
                <a:lnTo>
                  <a:pt x="876" y="774"/>
                </a:lnTo>
                <a:lnTo>
                  <a:pt x="922" y="785"/>
                </a:lnTo>
                <a:lnTo>
                  <a:pt x="967" y="798"/>
                </a:lnTo>
                <a:lnTo>
                  <a:pt x="1008" y="810"/>
                </a:lnTo>
                <a:lnTo>
                  <a:pt x="1046" y="822"/>
                </a:lnTo>
                <a:lnTo>
                  <a:pt x="1079" y="835"/>
                </a:lnTo>
                <a:lnTo>
                  <a:pt x="1111" y="848"/>
                </a:lnTo>
                <a:lnTo>
                  <a:pt x="1139" y="860"/>
                </a:lnTo>
                <a:lnTo>
                  <a:pt x="1139" y="860"/>
                </a:lnTo>
                <a:lnTo>
                  <a:pt x="1169" y="876"/>
                </a:lnTo>
                <a:lnTo>
                  <a:pt x="1196" y="892"/>
                </a:lnTo>
                <a:lnTo>
                  <a:pt x="1223" y="909"/>
                </a:lnTo>
                <a:lnTo>
                  <a:pt x="1248" y="929"/>
                </a:lnTo>
                <a:lnTo>
                  <a:pt x="1271" y="949"/>
                </a:lnTo>
                <a:lnTo>
                  <a:pt x="1292" y="971"/>
                </a:lnTo>
                <a:lnTo>
                  <a:pt x="1312" y="995"/>
                </a:lnTo>
                <a:lnTo>
                  <a:pt x="1330" y="1018"/>
                </a:lnTo>
                <a:lnTo>
                  <a:pt x="1330" y="1018"/>
                </a:lnTo>
                <a:lnTo>
                  <a:pt x="1338" y="1032"/>
                </a:lnTo>
                <a:lnTo>
                  <a:pt x="1346" y="1045"/>
                </a:lnTo>
                <a:lnTo>
                  <a:pt x="1353" y="1058"/>
                </a:lnTo>
                <a:lnTo>
                  <a:pt x="1361" y="1072"/>
                </a:lnTo>
                <a:lnTo>
                  <a:pt x="1367" y="1086"/>
                </a:lnTo>
                <a:lnTo>
                  <a:pt x="1372" y="1100"/>
                </a:lnTo>
                <a:lnTo>
                  <a:pt x="1377" y="1116"/>
                </a:lnTo>
                <a:lnTo>
                  <a:pt x="1382" y="1131"/>
                </a:lnTo>
                <a:lnTo>
                  <a:pt x="1389" y="1163"/>
                </a:lnTo>
                <a:lnTo>
                  <a:pt x="1394" y="1196"/>
                </a:lnTo>
                <a:lnTo>
                  <a:pt x="1398" y="1231"/>
                </a:lnTo>
                <a:lnTo>
                  <a:pt x="1400" y="1266"/>
                </a:lnTo>
                <a:lnTo>
                  <a:pt x="1400" y="1266"/>
                </a:lnTo>
                <a:lnTo>
                  <a:pt x="1399" y="1284"/>
                </a:lnTo>
                <a:lnTo>
                  <a:pt x="1398" y="1300"/>
                </a:lnTo>
                <a:lnTo>
                  <a:pt x="1397" y="1317"/>
                </a:lnTo>
                <a:lnTo>
                  <a:pt x="1393" y="1332"/>
                </a:lnTo>
                <a:lnTo>
                  <a:pt x="1391" y="1349"/>
                </a:lnTo>
                <a:lnTo>
                  <a:pt x="1387" y="1365"/>
                </a:lnTo>
                <a:lnTo>
                  <a:pt x="1383" y="1380"/>
                </a:lnTo>
                <a:lnTo>
                  <a:pt x="1378" y="1397"/>
                </a:lnTo>
                <a:lnTo>
                  <a:pt x="1373" y="1412"/>
                </a:lnTo>
                <a:lnTo>
                  <a:pt x="1367" y="1428"/>
                </a:lnTo>
                <a:lnTo>
                  <a:pt x="1360" y="1443"/>
                </a:lnTo>
                <a:lnTo>
                  <a:pt x="1352" y="1458"/>
                </a:lnTo>
                <a:lnTo>
                  <a:pt x="1344" y="1474"/>
                </a:lnTo>
                <a:lnTo>
                  <a:pt x="1336" y="1488"/>
                </a:lnTo>
                <a:lnTo>
                  <a:pt x="1316" y="1518"/>
                </a:lnTo>
                <a:lnTo>
                  <a:pt x="1316" y="1518"/>
                </a:lnTo>
                <a:lnTo>
                  <a:pt x="1306" y="1532"/>
                </a:lnTo>
                <a:lnTo>
                  <a:pt x="1295" y="1546"/>
                </a:lnTo>
                <a:lnTo>
                  <a:pt x="1284" y="1560"/>
                </a:lnTo>
                <a:lnTo>
                  <a:pt x="1271" y="1572"/>
                </a:lnTo>
                <a:lnTo>
                  <a:pt x="1258" y="1585"/>
                </a:lnTo>
                <a:lnTo>
                  <a:pt x="1245" y="1597"/>
                </a:lnTo>
                <a:lnTo>
                  <a:pt x="1231" y="1609"/>
                </a:lnTo>
                <a:lnTo>
                  <a:pt x="1217" y="1619"/>
                </a:lnTo>
                <a:lnTo>
                  <a:pt x="1202" y="1631"/>
                </a:lnTo>
                <a:lnTo>
                  <a:pt x="1186" y="1641"/>
                </a:lnTo>
                <a:lnTo>
                  <a:pt x="1171" y="1650"/>
                </a:lnTo>
                <a:lnTo>
                  <a:pt x="1154" y="1659"/>
                </a:lnTo>
                <a:lnTo>
                  <a:pt x="1137" y="1669"/>
                </a:lnTo>
                <a:lnTo>
                  <a:pt x="1119" y="1677"/>
                </a:lnTo>
                <a:lnTo>
                  <a:pt x="1102" y="1684"/>
                </a:lnTo>
                <a:lnTo>
                  <a:pt x="1084" y="1692"/>
                </a:lnTo>
                <a:lnTo>
                  <a:pt x="1084" y="1692"/>
                </a:lnTo>
                <a:lnTo>
                  <a:pt x="1056" y="1701"/>
                </a:lnTo>
                <a:lnTo>
                  <a:pt x="1026" y="1711"/>
                </a:lnTo>
                <a:lnTo>
                  <a:pt x="996" y="1718"/>
                </a:lnTo>
                <a:lnTo>
                  <a:pt x="965" y="1725"/>
                </a:lnTo>
                <a:lnTo>
                  <a:pt x="932" y="1731"/>
                </a:lnTo>
                <a:lnTo>
                  <a:pt x="898" y="1736"/>
                </a:lnTo>
                <a:lnTo>
                  <a:pt x="862" y="1740"/>
                </a:lnTo>
                <a:lnTo>
                  <a:pt x="826" y="1744"/>
                </a:lnTo>
                <a:lnTo>
                  <a:pt x="826" y="1824"/>
                </a:lnTo>
                <a:lnTo>
                  <a:pt x="826" y="1824"/>
                </a:lnTo>
                <a:lnTo>
                  <a:pt x="825" y="1832"/>
                </a:lnTo>
                <a:lnTo>
                  <a:pt x="823" y="1839"/>
                </a:lnTo>
                <a:lnTo>
                  <a:pt x="819" y="1846"/>
                </a:lnTo>
                <a:lnTo>
                  <a:pt x="814" y="1852"/>
                </a:lnTo>
                <a:lnTo>
                  <a:pt x="808" y="1857"/>
                </a:lnTo>
                <a:lnTo>
                  <a:pt x="801" y="1860"/>
                </a:lnTo>
                <a:lnTo>
                  <a:pt x="793" y="1864"/>
                </a:lnTo>
                <a:lnTo>
                  <a:pt x="785" y="1865"/>
                </a:lnTo>
                <a:lnTo>
                  <a:pt x="607" y="1865"/>
                </a:lnTo>
                <a:close/>
                <a:moveTo>
                  <a:pt x="826" y="1473"/>
                </a:moveTo>
                <a:lnTo>
                  <a:pt x="826" y="1473"/>
                </a:lnTo>
                <a:lnTo>
                  <a:pt x="848" y="1469"/>
                </a:lnTo>
                <a:lnTo>
                  <a:pt x="868" y="1463"/>
                </a:lnTo>
                <a:lnTo>
                  <a:pt x="887" y="1457"/>
                </a:lnTo>
                <a:lnTo>
                  <a:pt x="905" y="1451"/>
                </a:lnTo>
                <a:lnTo>
                  <a:pt x="921" y="1444"/>
                </a:lnTo>
                <a:lnTo>
                  <a:pt x="937" y="1436"/>
                </a:lnTo>
                <a:lnTo>
                  <a:pt x="951" y="1428"/>
                </a:lnTo>
                <a:lnTo>
                  <a:pt x="965" y="1418"/>
                </a:lnTo>
                <a:lnTo>
                  <a:pt x="965" y="1418"/>
                </a:lnTo>
                <a:lnTo>
                  <a:pt x="985" y="1402"/>
                </a:lnTo>
                <a:lnTo>
                  <a:pt x="1003" y="1384"/>
                </a:lnTo>
                <a:lnTo>
                  <a:pt x="1010" y="1376"/>
                </a:lnTo>
                <a:lnTo>
                  <a:pt x="1017" y="1367"/>
                </a:lnTo>
                <a:lnTo>
                  <a:pt x="1023" y="1358"/>
                </a:lnTo>
                <a:lnTo>
                  <a:pt x="1029" y="1349"/>
                </a:lnTo>
                <a:lnTo>
                  <a:pt x="1034" y="1339"/>
                </a:lnTo>
                <a:lnTo>
                  <a:pt x="1038" y="1329"/>
                </a:lnTo>
                <a:lnTo>
                  <a:pt x="1042" y="1320"/>
                </a:lnTo>
                <a:lnTo>
                  <a:pt x="1045" y="1310"/>
                </a:lnTo>
                <a:lnTo>
                  <a:pt x="1048" y="1299"/>
                </a:lnTo>
                <a:lnTo>
                  <a:pt x="1049" y="1289"/>
                </a:lnTo>
                <a:lnTo>
                  <a:pt x="1050" y="1279"/>
                </a:lnTo>
                <a:lnTo>
                  <a:pt x="1050" y="1268"/>
                </a:lnTo>
                <a:lnTo>
                  <a:pt x="1050" y="1268"/>
                </a:lnTo>
                <a:lnTo>
                  <a:pt x="1050" y="1254"/>
                </a:lnTo>
                <a:lnTo>
                  <a:pt x="1048" y="1241"/>
                </a:lnTo>
                <a:lnTo>
                  <a:pt x="1046" y="1229"/>
                </a:lnTo>
                <a:lnTo>
                  <a:pt x="1042" y="1217"/>
                </a:lnTo>
                <a:lnTo>
                  <a:pt x="1036" y="1205"/>
                </a:lnTo>
                <a:lnTo>
                  <a:pt x="1030" y="1195"/>
                </a:lnTo>
                <a:lnTo>
                  <a:pt x="1023" y="1184"/>
                </a:lnTo>
                <a:lnTo>
                  <a:pt x="1014" y="1174"/>
                </a:lnTo>
                <a:lnTo>
                  <a:pt x="1014" y="1174"/>
                </a:lnTo>
                <a:lnTo>
                  <a:pt x="1005" y="1164"/>
                </a:lnTo>
                <a:lnTo>
                  <a:pt x="993" y="1155"/>
                </a:lnTo>
                <a:lnTo>
                  <a:pt x="980" y="1146"/>
                </a:lnTo>
                <a:lnTo>
                  <a:pt x="965" y="1137"/>
                </a:lnTo>
                <a:lnTo>
                  <a:pt x="948" y="1129"/>
                </a:lnTo>
                <a:lnTo>
                  <a:pt x="931" y="1121"/>
                </a:lnTo>
                <a:lnTo>
                  <a:pt x="910" y="1114"/>
                </a:lnTo>
                <a:lnTo>
                  <a:pt x="889" y="1106"/>
                </a:lnTo>
                <a:lnTo>
                  <a:pt x="889" y="1106"/>
                </a:lnTo>
                <a:lnTo>
                  <a:pt x="862" y="1098"/>
                </a:lnTo>
                <a:lnTo>
                  <a:pt x="826" y="1089"/>
                </a:lnTo>
                <a:lnTo>
                  <a:pt x="826" y="1473"/>
                </a:lnTo>
                <a:close/>
                <a:moveTo>
                  <a:pt x="567" y="407"/>
                </a:moveTo>
                <a:lnTo>
                  <a:pt x="567" y="407"/>
                </a:lnTo>
                <a:lnTo>
                  <a:pt x="549" y="411"/>
                </a:lnTo>
                <a:lnTo>
                  <a:pt x="532" y="415"/>
                </a:lnTo>
                <a:lnTo>
                  <a:pt x="515" y="420"/>
                </a:lnTo>
                <a:lnTo>
                  <a:pt x="500" y="425"/>
                </a:lnTo>
                <a:lnTo>
                  <a:pt x="484" y="431"/>
                </a:lnTo>
                <a:lnTo>
                  <a:pt x="471" y="438"/>
                </a:lnTo>
                <a:lnTo>
                  <a:pt x="458" y="445"/>
                </a:lnTo>
                <a:lnTo>
                  <a:pt x="445" y="452"/>
                </a:lnTo>
                <a:lnTo>
                  <a:pt x="445" y="452"/>
                </a:lnTo>
                <a:lnTo>
                  <a:pt x="432" y="461"/>
                </a:lnTo>
                <a:lnTo>
                  <a:pt x="421" y="471"/>
                </a:lnTo>
                <a:lnTo>
                  <a:pt x="411" y="483"/>
                </a:lnTo>
                <a:lnTo>
                  <a:pt x="403" y="494"/>
                </a:lnTo>
                <a:lnTo>
                  <a:pt x="398" y="507"/>
                </a:lnTo>
                <a:lnTo>
                  <a:pt x="393" y="521"/>
                </a:lnTo>
                <a:lnTo>
                  <a:pt x="391" y="534"/>
                </a:lnTo>
                <a:lnTo>
                  <a:pt x="390" y="549"/>
                </a:lnTo>
                <a:lnTo>
                  <a:pt x="390" y="549"/>
                </a:lnTo>
                <a:lnTo>
                  <a:pt x="391" y="563"/>
                </a:lnTo>
                <a:lnTo>
                  <a:pt x="393" y="576"/>
                </a:lnTo>
                <a:lnTo>
                  <a:pt x="397" y="588"/>
                </a:lnTo>
                <a:lnTo>
                  <a:pt x="403" y="601"/>
                </a:lnTo>
                <a:lnTo>
                  <a:pt x="410" y="612"/>
                </a:lnTo>
                <a:lnTo>
                  <a:pt x="419" y="623"/>
                </a:lnTo>
                <a:lnTo>
                  <a:pt x="430" y="634"/>
                </a:lnTo>
                <a:lnTo>
                  <a:pt x="442" y="644"/>
                </a:lnTo>
                <a:lnTo>
                  <a:pt x="442" y="644"/>
                </a:lnTo>
                <a:lnTo>
                  <a:pt x="452" y="650"/>
                </a:lnTo>
                <a:lnTo>
                  <a:pt x="463" y="657"/>
                </a:lnTo>
                <a:lnTo>
                  <a:pt x="476" y="664"/>
                </a:lnTo>
                <a:lnTo>
                  <a:pt x="491" y="670"/>
                </a:lnTo>
                <a:lnTo>
                  <a:pt x="525" y="685"/>
                </a:lnTo>
                <a:lnTo>
                  <a:pt x="567" y="698"/>
                </a:lnTo>
                <a:lnTo>
                  <a:pt x="567" y="407"/>
                </a:lnTo>
                <a:close/>
              </a:path>
            </a:pathLst>
          </a:custGeom>
          <a:solidFill>
            <a:schemeClr val="bg1"/>
          </a:solidFill>
          <a:ln w="19050">
            <a:noFill/>
          </a:ln>
        </p:spPr>
        <p:txBody>
          <a:bodyPr vert="horz" wrap="square" lIns="68580" tIns="34290" rIns="68580" bIns="34290" numCol="1" anchor="t" anchorCtr="0" compatLnSpc="1">
            <a:prstTxWarp prst="textNoShape">
              <a:avLst/>
            </a:prstTxWarp>
          </a:bodyPr>
          <a:lstStyle/>
          <a:p>
            <a:endParaRPr lang="en-US">
              <a:solidFill>
                <a:schemeClr val="bg1"/>
              </a:solidFill>
            </a:endParaRPr>
          </a:p>
        </p:txBody>
      </p:sp>
      <p:grpSp>
        <p:nvGrpSpPr>
          <p:cNvPr id="36" name="Group 35"/>
          <p:cNvGrpSpPr/>
          <p:nvPr/>
        </p:nvGrpSpPr>
        <p:grpSpPr>
          <a:xfrm>
            <a:off x="4153010" y="1247868"/>
            <a:ext cx="368136" cy="359929"/>
            <a:chOff x="4006835" y="992746"/>
            <a:chExt cx="350648" cy="342831"/>
          </a:xfrm>
          <a:solidFill>
            <a:schemeClr val="bg1"/>
          </a:solidFill>
        </p:grpSpPr>
        <p:grpSp>
          <p:nvGrpSpPr>
            <p:cNvPr id="37" name="Group 36"/>
            <p:cNvGrpSpPr/>
            <p:nvPr/>
          </p:nvGrpSpPr>
          <p:grpSpPr>
            <a:xfrm>
              <a:off x="4006835" y="992746"/>
              <a:ext cx="350648" cy="342831"/>
              <a:chOff x="7143750" y="1444628"/>
              <a:chExt cx="1346200" cy="1447799"/>
            </a:xfrm>
            <a:grpFill/>
          </p:grpSpPr>
          <p:sp>
            <p:nvSpPr>
              <p:cNvPr id="39" name="Freeform 38"/>
              <p:cNvSpPr>
                <a:spLocks/>
              </p:cNvSpPr>
              <p:nvPr/>
            </p:nvSpPr>
            <p:spPr bwMode="auto">
              <a:xfrm>
                <a:off x="7143750" y="1909765"/>
                <a:ext cx="644525" cy="982662"/>
              </a:xfrm>
              <a:custGeom>
                <a:avLst/>
                <a:gdLst>
                  <a:gd name="T0" fmla="*/ 172 w 172"/>
                  <a:gd name="T1" fmla="*/ 50 h 262"/>
                  <a:gd name="T2" fmla="*/ 96 w 172"/>
                  <a:gd name="T3" fmla="*/ 133 h 262"/>
                  <a:gd name="T4" fmla="*/ 172 w 172"/>
                  <a:gd name="T5" fmla="*/ 216 h 262"/>
                  <a:gd name="T6" fmla="*/ 172 w 172"/>
                  <a:gd name="T7" fmla="*/ 262 h 262"/>
                  <a:gd name="T8" fmla="*/ 75 w 172"/>
                  <a:gd name="T9" fmla="*/ 181 h 262"/>
                  <a:gd name="T10" fmla="*/ 30 w 172"/>
                  <a:gd name="T11" fmla="*/ 200 h 262"/>
                  <a:gd name="T12" fmla="*/ 26 w 172"/>
                  <a:gd name="T13" fmla="*/ 202 h 262"/>
                  <a:gd name="T14" fmla="*/ 13 w 172"/>
                  <a:gd name="T15" fmla="*/ 194 h 262"/>
                  <a:gd name="T16" fmla="*/ 21 w 172"/>
                  <a:gd name="T17" fmla="*/ 176 h 262"/>
                  <a:gd name="T18" fmla="*/ 66 w 172"/>
                  <a:gd name="T19" fmla="*/ 156 h 262"/>
                  <a:gd name="T20" fmla="*/ 61 w 172"/>
                  <a:gd name="T21" fmla="*/ 118 h 262"/>
                  <a:gd name="T22" fmla="*/ 13 w 172"/>
                  <a:gd name="T23" fmla="*/ 118 h 262"/>
                  <a:gd name="T24" fmla="*/ 0 w 172"/>
                  <a:gd name="T25" fmla="*/ 105 h 262"/>
                  <a:gd name="T26" fmla="*/ 13 w 172"/>
                  <a:gd name="T27" fmla="*/ 92 h 262"/>
                  <a:gd name="T28" fmla="*/ 61 w 172"/>
                  <a:gd name="T29" fmla="*/ 92 h 262"/>
                  <a:gd name="T30" fmla="*/ 66 w 172"/>
                  <a:gd name="T31" fmla="*/ 53 h 262"/>
                  <a:gd name="T32" fmla="*/ 21 w 172"/>
                  <a:gd name="T33" fmla="*/ 34 h 262"/>
                  <a:gd name="T34" fmla="*/ 13 w 172"/>
                  <a:gd name="T35" fmla="*/ 17 h 262"/>
                  <a:gd name="T36" fmla="*/ 30 w 172"/>
                  <a:gd name="T37" fmla="*/ 10 h 262"/>
                  <a:gd name="T38" fmla="*/ 73 w 172"/>
                  <a:gd name="T39" fmla="*/ 28 h 262"/>
                  <a:gd name="T40" fmla="*/ 86 w 172"/>
                  <a:gd name="T41" fmla="*/ 0 h 262"/>
                  <a:gd name="T42" fmla="*/ 92 w 172"/>
                  <a:gd name="T43" fmla="*/ 4 h 262"/>
                  <a:gd name="T44" fmla="*/ 172 w 172"/>
                  <a:gd name="T45" fmla="*/ 23 h 262"/>
                  <a:gd name="T46" fmla="*/ 172 w 172"/>
                  <a:gd name="T47" fmla="*/ 5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62">
                    <a:moveTo>
                      <a:pt x="172" y="50"/>
                    </a:moveTo>
                    <a:cubicBezTo>
                      <a:pt x="130" y="53"/>
                      <a:pt x="96" y="89"/>
                      <a:pt x="96" y="133"/>
                    </a:cubicBezTo>
                    <a:cubicBezTo>
                      <a:pt x="96" y="177"/>
                      <a:pt x="130" y="212"/>
                      <a:pt x="172" y="216"/>
                    </a:cubicBezTo>
                    <a:cubicBezTo>
                      <a:pt x="172" y="230"/>
                      <a:pt x="172" y="246"/>
                      <a:pt x="172" y="262"/>
                    </a:cubicBezTo>
                    <a:cubicBezTo>
                      <a:pt x="128" y="247"/>
                      <a:pt x="93" y="222"/>
                      <a:pt x="75" y="181"/>
                    </a:cubicBezTo>
                    <a:cubicBezTo>
                      <a:pt x="75" y="181"/>
                      <a:pt x="75" y="181"/>
                      <a:pt x="30" y="200"/>
                    </a:cubicBezTo>
                    <a:cubicBezTo>
                      <a:pt x="29" y="200"/>
                      <a:pt x="27" y="202"/>
                      <a:pt x="26" y="202"/>
                    </a:cubicBezTo>
                    <a:cubicBezTo>
                      <a:pt x="21" y="202"/>
                      <a:pt x="16" y="198"/>
                      <a:pt x="13" y="194"/>
                    </a:cubicBezTo>
                    <a:cubicBezTo>
                      <a:pt x="10" y="187"/>
                      <a:pt x="13" y="180"/>
                      <a:pt x="21" y="176"/>
                    </a:cubicBezTo>
                    <a:cubicBezTo>
                      <a:pt x="21" y="176"/>
                      <a:pt x="21" y="176"/>
                      <a:pt x="66" y="156"/>
                    </a:cubicBezTo>
                    <a:cubicBezTo>
                      <a:pt x="64" y="145"/>
                      <a:pt x="61" y="132"/>
                      <a:pt x="61" y="118"/>
                    </a:cubicBezTo>
                    <a:cubicBezTo>
                      <a:pt x="61" y="118"/>
                      <a:pt x="61" y="118"/>
                      <a:pt x="13" y="118"/>
                    </a:cubicBezTo>
                    <a:cubicBezTo>
                      <a:pt x="5" y="118"/>
                      <a:pt x="0" y="111"/>
                      <a:pt x="0" y="105"/>
                    </a:cubicBezTo>
                    <a:cubicBezTo>
                      <a:pt x="0" y="97"/>
                      <a:pt x="5" y="92"/>
                      <a:pt x="13" y="92"/>
                    </a:cubicBezTo>
                    <a:cubicBezTo>
                      <a:pt x="13" y="92"/>
                      <a:pt x="13" y="92"/>
                      <a:pt x="61" y="92"/>
                    </a:cubicBezTo>
                    <a:cubicBezTo>
                      <a:pt x="61" y="79"/>
                      <a:pt x="64" y="66"/>
                      <a:pt x="66" y="53"/>
                    </a:cubicBezTo>
                    <a:cubicBezTo>
                      <a:pt x="66" y="53"/>
                      <a:pt x="66" y="53"/>
                      <a:pt x="21" y="34"/>
                    </a:cubicBezTo>
                    <a:cubicBezTo>
                      <a:pt x="14" y="31"/>
                      <a:pt x="10" y="23"/>
                      <a:pt x="13" y="17"/>
                    </a:cubicBezTo>
                    <a:cubicBezTo>
                      <a:pt x="16" y="10"/>
                      <a:pt x="23" y="8"/>
                      <a:pt x="30" y="10"/>
                    </a:cubicBezTo>
                    <a:cubicBezTo>
                      <a:pt x="30" y="10"/>
                      <a:pt x="30" y="10"/>
                      <a:pt x="73" y="28"/>
                    </a:cubicBezTo>
                    <a:cubicBezTo>
                      <a:pt x="76" y="18"/>
                      <a:pt x="80" y="9"/>
                      <a:pt x="86" y="0"/>
                    </a:cubicBezTo>
                    <a:cubicBezTo>
                      <a:pt x="88" y="1"/>
                      <a:pt x="91" y="3"/>
                      <a:pt x="92" y="4"/>
                    </a:cubicBezTo>
                    <a:cubicBezTo>
                      <a:pt x="114" y="16"/>
                      <a:pt x="141" y="23"/>
                      <a:pt x="172" y="23"/>
                    </a:cubicBezTo>
                    <a:cubicBezTo>
                      <a:pt x="172" y="23"/>
                      <a:pt x="172" y="23"/>
                      <a:pt x="172" y="5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20" algn="l" defTabSz="457010" rtl="0" eaLnBrk="1" latinLnBrk="0" hangingPunct="1">
                  <a:defRPr sz="1800" kern="1200">
                    <a:solidFill>
                      <a:schemeClr val="tx1"/>
                    </a:solidFill>
                    <a:latin typeface="+mn-lt"/>
                    <a:ea typeface="+mn-ea"/>
                    <a:cs typeface="+mn-cs"/>
                  </a:defRPr>
                </a:lvl3pPr>
                <a:lvl4pPr marL="1371030" algn="l" defTabSz="457010" rtl="0" eaLnBrk="1" latinLnBrk="0" hangingPunct="1">
                  <a:defRPr sz="1800" kern="1200">
                    <a:solidFill>
                      <a:schemeClr val="tx1"/>
                    </a:solidFill>
                    <a:latin typeface="+mn-lt"/>
                    <a:ea typeface="+mn-ea"/>
                    <a:cs typeface="+mn-cs"/>
                  </a:defRPr>
                </a:lvl4pPr>
                <a:lvl5pPr marL="1828038" algn="l" defTabSz="457010" rtl="0" eaLnBrk="1" latinLnBrk="0" hangingPunct="1">
                  <a:defRPr sz="1800" kern="1200">
                    <a:solidFill>
                      <a:schemeClr val="tx1"/>
                    </a:solidFill>
                    <a:latin typeface="+mn-lt"/>
                    <a:ea typeface="+mn-ea"/>
                    <a:cs typeface="+mn-cs"/>
                  </a:defRPr>
                </a:lvl5pPr>
                <a:lvl6pPr marL="2285042" algn="l" defTabSz="457010" rtl="0" eaLnBrk="1" latinLnBrk="0" hangingPunct="1">
                  <a:defRPr sz="1800" kern="1200">
                    <a:solidFill>
                      <a:schemeClr val="tx1"/>
                    </a:solidFill>
                    <a:latin typeface="+mn-lt"/>
                    <a:ea typeface="+mn-ea"/>
                    <a:cs typeface="+mn-cs"/>
                  </a:defRPr>
                </a:lvl6pPr>
                <a:lvl7pPr marL="2742060" algn="l" defTabSz="457010" rtl="0" eaLnBrk="1" latinLnBrk="0" hangingPunct="1">
                  <a:defRPr sz="1800" kern="1200">
                    <a:solidFill>
                      <a:schemeClr val="tx1"/>
                    </a:solidFill>
                    <a:latin typeface="+mn-lt"/>
                    <a:ea typeface="+mn-ea"/>
                    <a:cs typeface="+mn-cs"/>
                  </a:defRPr>
                </a:lvl7pPr>
                <a:lvl8pPr marL="3199065" algn="l" defTabSz="457010" rtl="0" eaLnBrk="1" latinLnBrk="0" hangingPunct="1">
                  <a:defRPr sz="1800" kern="1200">
                    <a:solidFill>
                      <a:schemeClr val="tx1"/>
                    </a:solidFill>
                    <a:latin typeface="+mn-lt"/>
                    <a:ea typeface="+mn-ea"/>
                    <a:cs typeface="+mn-cs"/>
                  </a:defRPr>
                </a:lvl8pPr>
                <a:lvl9pPr marL="3656074" algn="l" defTabSz="457010" rtl="0" eaLnBrk="1" latinLnBrk="0" hangingPunct="1">
                  <a:defRPr sz="1800" kern="1200">
                    <a:solidFill>
                      <a:schemeClr val="tx1"/>
                    </a:solidFill>
                    <a:latin typeface="+mn-lt"/>
                    <a:ea typeface="+mn-ea"/>
                    <a:cs typeface="+mn-cs"/>
                  </a:defRPr>
                </a:lvl9pPr>
              </a:lstStyle>
              <a:p>
                <a:pPr defTabSz="514226"/>
                <a:endParaRPr lang="en-US" sz="1050" dirty="0">
                  <a:solidFill>
                    <a:srgbClr val="FFFFFF"/>
                  </a:solidFill>
                  <a:latin typeface="Arial"/>
                </a:endParaRPr>
              </a:p>
            </p:txBody>
          </p:sp>
          <p:sp>
            <p:nvSpPr>
              <p:cNvPr id="40" name="Freeform 39"/>
              <p:cNvSpPr>
                <a:spLocks/>
              </p:cNvSpPr>
              <p:nvPr/>
            </p:nvSpPr>
            <p:spPr bwMode="auto">
              <a:xfrm>
                <a:off x="7356475" y="1444628"/>
                <a:ext cx="911225" cy="498474"/>
              </a:xfrm>
              <a:custGeom>
                <a:avLst/>
                <a:gdLst>
                  <a:gd name="T0" fmla="*/ 43 w 243"/>
                  <a:gd name="T1" fmla="*/ 115 h 133"/>
                  <a:gd name="T2" fmla="*/ 38 w 243"/>
                  <a:gd name="T3" fmla="*/ 111 h 133"/>
                  <a:gd name="T4" fmla="*/ 61 w 243"/>
                  <a:gd name="T5" fmla="*/ 84 h 133"/>
                  <a:gd name="T6" fmla="*/ 26 w 243"/>
                  <a:gd name="T7" fmla="*/ 43 h 133"/>
                  <a:gd name="T8" fmla="*/ 22 w 243"/>
                  <a:gd name="T9" fmla="*/ 44 h 133"/>
                  <a:gd name="T10" fmla="*/ 0 w 243"/>
                  <a:gd name="T11" fmla="*/ 22 h 133"/>
                  <a:gd name="T12" fmla="*/ 22 w 243"/>
                  <a:gd name="T13" fmla="*/ 0 h 133"/>
                  <a:gd name="T14" fmla="*/ 44 w 243"/>
                  <a:gd name="T15" fmla="*/ 22 h 133"/>
                  <a:gd name="T16" fmla="*/ 41 w 243"/>
                  <a:gd name="T17" fmla="*/ 31 h 133"/>
                  <a:gd name="T18" fmla="*/ 78 w 243"/>
                  <a:gd name="T19" fmla="*/ 72 h 133"/>
                  <a:gd name="T20" fmla="*/ 123 w 243"/>
                  <a:gd name="T21" fmla="*/ 61 h 133"/>
                  <a:gd name="T22" fmla="*/ 166 w 243"/>
                  <a:gd name="T23" fmla="*/ 71 h 133"/>
                  <a:gd name="T24" fmla="*/ 201 w 243"/>
                  <a:gd name="T25" fmla="*/ 31 h 133"/>
                  <a:gd name="T26" fmla="*/ 199 w 243"/>
                  <a:gd name="T27" fmla="*/ 22 h 133"/>
                  <a:gd name="T28" fmla="*/ 221 w 243"/>
                  <a:gd name="T29" fmla="*/ 0 h 133"/>
                  <a:gd name="T30" fmla="*/ 243 w 243"/>
                  <a:gd name="T31" fmla="*/ 22 h 133"/>
                  <a:gd name="T32" fmla="*/ 221 w 243"/>
                  <a:gd name="T33" fmla="*/ 44 h 133"/>
                  <a:gd name="T34" fmla="*/ 218 w 243"/>
                  <a:gd name="T35" fmla="*/ 43 h 133"/>
                  <a:gd name="T36" fmla="*/ 183 w 243"/>
                  <a:gd name="T37" fmla="*/ 83 h 133"/>
                  <a:gd name="T38" fmla="*/ 209 w 243"/>
                  <a:gd name="T39" fmla="*/ 111 h 133"/>
                  <a:gd name="T40" fmla="*/ 203 w 243"/>
                  <a:gd name="T41" fmla="*/ 115 h 133"/>
                  <a:gd name="T42" fmla="*/ 123 w 243"/>
                  <a:gd name="T43" fmla="*/ 133 h 133"/>
                  <a:gd name="T44" fmla="*/ 43 w 243"/>
                  <a:gd name="T45"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33">
                    <a:moveTo>
                      <a:pt x="43" y="115"/>
                    </a:moveTo>
                    <a:cubicBezTo>
                      <a:pt x="40" y="114"/>
                      <a:pt x="39" y="112"/>
                      <a:pt x="38" y="111"/>
                    </a:cubicBezTo>
                    <a:cubicBezTo>
                      <a:pt x="44" y="101"/>
                      <a:pt x="52" y="92"/>
                      <a:pt x="61" y="84"/>
                    </a:cubicBezTo>
                    <a:cubicBezTo>
                      <a:pt x="61" y="84"/>
                      <a:pt x="61" y="84"/>
                      <a:pt x="26" y="43"/>
                    </a:cubicBezTo>
                    <a:cubicBezTo>
                      <a:pt x="25" y="44"/>
                      <a:pt x="23" y="44"/>
                      <a:pt x="22" y="44"/>
                    </a:cubicBezTo>
                    <a:cubicBezTo>
                      <a:pt x="9" y="44"/>
                      <a:pt x="0" y="34"/>
                      <a:pt x="0" y="22"/>
                    </a:cubicBezTo>
                    <a:cubicBezTo>
                      <a:pt x="0" y="9"/>
                      <a:pt x="9" y="0"/>
                      <a:pt x="22" y="0"/>
                    </a:cubicBezTo>
                    <a:cubicBezTo>
                      <a:pt x="34" y="0"/>
                      <a:pt x="44" y="9"/>
                      <a:pt x="44" y="22"/>
                    </a:cubicBezTo>
                    <a:cubicBezTo>
                      <a:pt x="44" y="25"/>
                      <a:pt x="43" y="28"/>
                      <a:pt x="41" y="31"/>
                    </a:cubicBezTo>
                    <a:cubicBezTo>
                      <a:pt x="41" y="31"/>
                      <a:pt x="41" y="31"/>
                      <a:pt x="78" y="72"/>
                    </a:cubicBezTo>
                    <a:cubicBezTo>
                      <a:pt x="92" y="65"/>
                      <a:pt x="108" y="61"/>
                      <a:pt x="123" y="61"/>
                    </a:cubicBezTo>
                    <a:cubicBezTo>
                      <a:pt x="139" y="61"/>
                      <a:pt x="153" y="65"/>
                      <a:pt x="166" y="71"/>
                    </a:cubicBezTo>
                    <a:cubicBezTo>
                      <a:pt x="166" y="71"/>
                      <a:pt x="166" y="71"/>
                      <a:pt x="201" y="31"/>
                    </a:cubicBezTo>
                    <a:cubicBezTo>
                      <a:pt x="199" y="28"/>
                      <a:pt x="199" y="25"/>
                      <a:pt x="199" y="22"/>
                    </a:cubicBezTo>
                    <a:cubicBezTo>
                      <a:pt x="199" y="9"/>
                      <a:pt x="209" y="0"/>
                      <a:pt x="221" y="0"/>
                    </a:cubicBezTo>
                    <a:cubicBezTo>
                      <a:pt x="233" y="0"/>
                      <a:pt x="243" y="9"/>
                      <a:pt x="243" y="22"/>
                    </a:cubicBezTo>
                    <a:cubicBezTo>
                      <a:pt x="243" y="34"/>
                      <a:pt x="233" y="44"/>
                      <a:pt x="221" y="44"/>
                    </a:cubicBezTo>
                    <a:cubicBezTo>
                      <a:pt x="220" y="44"/>
                      <a:pt x="219" y="44"/>
                      <a:pt x="218" y="43"/>
                    </a:cubicBezTo>
                    <a:cubicBezTo>
                      <a:pt x="218" y="43"/>
                      <a:pt x="218" y="43"/>
                      <a:pt x="183" y="83"/>
                    </a:cubicBezTo>
                    <a:cubicBezTo>
                      <a:pt x="193" y="90"/>
                      <a:pt x="202" y="99"/>
                      <a:pt x="209" y="111"/>
                    </a:cubicBezTo>
                    <a:cubicBezTo>
                      <a:pt x="207" y="112"/>
                      <a:pt x="206" y="114"/>
                      <a:pt x="203" y="115"/>
                    </a:cubicBezTo>
                    <a:cubicBezTo>
                      <a:pt x="183" y="125"/>
                      <a:pt x="154" y="133"/>
                      <a:pt x="123" y="133"/>
                    </a:cubicBezTo>
                    <a:cubicBezTo>
                      <a:pt x="92" y="133"/>
                      <a:pt x="64" y="125"/>
                      <a:pt x="43" y="11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20" algn="l" defTabSz="457010" rtl="0" eaLnBrk="1" latinLnBrk="0" hangingPunct="1">
                  <a:defRPr sz="1800" kern="1200">
                    <a:solidFill>
                      <a:schemeClr val="tx1"/>
                    </a:solidFill>
                    <a:latin typeface="+mn-lt"/>
                    <a:ea typeface="+mn-ea"/>
                    <a:cs typeface="+mn-cs"/>
                  </a:defRPr>
                </a:lvl3pPr>
                <a:lvl4pPr marL="1371030" algn="l" defTabSz="457010" rtl="0" eaLnBrk="1" latinLnBrk="0" hangingPunct="1">
                  <a:defRPr sz="1800" kern="1200">
                    <a:solidFill>
                      <a:schemeClr val="tx1"/>
                    </a:solidFill>
                    <a:latin typeface="+mn-lt"/>
                    <a:ea typeface="+mn-ea"/>
                    <a:cs typeface="+mn-cs"/>
                  </a:defRPr>
                </a:lvl4pPr>
                <a:lvl5pPr marL="1828038" algn="l" defTabSz="457010" rtl="0" eaLnBrk="1" latinLnBrk="0" hangingPunct="1">
                  <a:defRPr sz="1800" kern="1200">
                    <a:solidFill>
                      <a:schemeClr val="tx1"/>
                    </a:solidFill>
                    <a:latin typeface="+mn-lt"/>
                    <a:ea typeface="+mn-ea"/>
                    <a:cs typeface="+mn-cs"/>
                  </a:defRPr>
                </a:lvl5pPr>
                <a:lvl6pPr marL="2285042" algn="l" defTabSz="457010" rtl="0" eaLnBrk="1" latinLnBrk="0" hangingPunct="1">
                  <a:defRPr sz="1800" kern="1200">
                    <a:solidFill>
                      <a:schemeClr val="tx1"/>
                    </a:solidFill>
                    <a:latin typeface="+mn-lt"/>
                    <a:ea typeface="+mn-ea"/>
                    <a:cs typeface="+mn-cs"/>
                  </a:defRPr>
                </a:lvl6pPr>
                <a:lvl7pPr marL="2742060" algn="l" defTabSz="457010" rtl="0" eaLnBrk="1" latinLnBrk="0" hangingPunct="1">
                  <a:defRPr sz="1800" kern="1200">
                    <a:solidFill>
                      <a:schemeClr val="tx1"/>
                    </a:solidFill>
                    <a:latin typeface="+mn-lt"/>
                    <a:ea typeface="+mn-ea"/>
                    <a:cs typeface="+mn-cs"/>
                  </a:defRPr>
                </a:lvl7pPr>
                <a:lvl8pPr marL="3199065" algn="l" defTabSz="457010" rtl="0" eaLnBrk="1" latinLnBrk="0" hangingPunct="1">
                  <a:defRPr sz="1800" kern="1200">
                    <a:solidFill>
                      <a:schemeClr val="tx1"/>
                    </a:solidFill>
                    <a:latin typeface="+mn-lt"/>
                    <a:ea typeface="+mn-ea"/>
                    <a:cs typeface="+mn-cs"/>
                  </a:defRPr>
                </a:lvl8pPr>
                <a:lvl9pPr marL="3656074" algn="l" defTabSz="457010" rtl="0" eaLnBrk="1" latinLnBrk="0" hangingPunct="1">
                  <a:defRPr sz="1800" kern="1200">
                    <a:solidFill>
                      <a:schemeClr val="tx1"/>
                    </a:solidFill>
                    <a:latin typeface="+mn-lt"/>
                    <a:ea typeface="+mn-ea"/>
                    <a:cs typeface="+mn-cs"/>
                  </a:defRPr>
                </a:lvl9pPr>
              </a:lstStyle>
              <a:p>
                <a:pPr defTabSz="514226"/>
                <a:endParaRPr lang="en-US" sz="1050" dirty="0">
                  <a:solidFill>
                    <a:srgbClr val="FFFFFF"/>
                  </a:solidFill>
                  <a:latin typeface="Arial"/>
                </a:endParaRPr>
              </a:p>
            </p:txBody>
          </p:sp>
          <p:sp>
            <p:nvSpPr>
              <p:cNvPr id="41" name="Freeform 40"/>
              <p:cNvSpPr>
                <a:spLocks/>
              </p:cNvSpPr>
              <p:nvPr/>
            </p:nvSpPr>
            <p:spPr bwMode="auto">
              <a:xfrm>
                <a:off x="7848600" y="1909765"/>
                <a:ext cx="641350" cy="982662"/>
              </a:xfrm>
              <a:custGeom>
                <a:avLst/>
                <a:gdLst>
                  <a:gd name="T0" fmla="*/ 156 w 171"/>
                  <a:gd name="T1" fmla="*/ 118 h 262"/>
                  <a:gd name="T2" fmla="*/ 111 w 171"/>
                  <a:gd name="T3" fmla="*/ 118 h 262"/>
                  <a:gd name="T4" fmla="*/ 105 w 171"/>
                  <a:gd name="T5" fmla="*/ 158 h 262"/>
                  <a:gd name="T6" fmla="*/ 150 w 171"/>
                  <a:gd name="T7" fmla="*/ 176 h 262"/>
                  <a:gd name="T8" fmla="*/ 156 w 171"/>
                  <a:gd name="T9" fmla="*/ 194 h 262"/>
                  <a:gd name="T10" fmla="*/ 145 w 171"/>
                  <a:gd name="T11" fmla="*/ 202 h 262"/>
                  <a:gd name="T12" fmla="*/ 140 w 171"/>
                  <a:gd name="T13" fmla="*/ 200 h 262"/>
                  <a:gd name="T14" fmla="*/ 97 w 171"/>
                  <a:gd name="T15" fmla="*/ 182 h 262"/>
                  <a:gd name="T16" fmla="*/ 0 w 171"/>
                  <a:gd name="T17" fmla="*/ 262 h 262"/>
                  <a:gd name="T18" fmla="*/ 0 w 171"/>
                  <a:gd name="T19" fmla="*/ 216 h 262"/>
                  <a:gd name="T20" fmla="*/ 75 w 171"/>
                  <a:gd name="T21" fmla="*/ 133 h 262"/>
                  <a:gd name="T22" fmla="*/ 0 w 171"/>
                  <a:gd name="T23" fmla="*/ 50 h 262"/>
                  <a:gd name="T24" fmla="*/ 0 w 171"/>
                  <a:gd name="T25" fmla="*/ 23 h 262"/>
                  <a:gd name="T26" fmla="*/ 80 w 171"/>
                  <a:gd name="T27" fmla="*/ 4 h 262"/>
                  <a:gd name="T28" fmla="*/ 87 w 171"/>
                  <a:gd name="T29" fmla="*/ 0 h 262"/>
                  <a:gd name="T30" fmla="*/ 98 w 171"/>
                  <a:gd name="T31" fmla="*/ 27 h 262"/>
                  <a:gd name="T32" fmla="*/ 140 w 171"/>
                  <a:gd name="T33" fmla="*/ 10 h 262"/>
                  <a:gd name="T34" fmla="*/ 156 w 171"/>
                  <a:gd name="T35" fmla="*/ 17 h 262"/>
                  <a:gd name="T36" fmla="*/ 150 w 171"/>
                  <a:gd name="T37" fmla="*/ 34 h 262"/>
                  <a:gd name="T38" fmla="*/ 106 w 171"/>
                  <a:gd name="T39" fmla="*/ 53 h 262"/>
                  <a:gd name="T40" fmla="*/ 111 w 171"/>
                  <a:gd name="T41" fmla="*/ 92 h 262"/>
                  <a:gd name="T42" fmla="*/ 158 w 171"/>
                  <a:gd name="T43" fmla="*/ 92 h 262"/>
                  <a:gd name="T44" fmla="*/ 171 w 171"/>
                  <a:gd name="T45" fmla="*/ 105 h 262"/>
                  <a:gd name="T46" fmla="*/ 156 w 171"/>
                  <a:gd name="T47" fmla="*/ 11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1" h="262">
                    <a:moveTo>
                      <a:pt x="156" y="118"/>
                    </a:moveTo>
                    <a:cubicBezTo>
                      <a:pt x="111" y="118"/>
                      <a:pt x="111" y="118"/>
                      <a:pt x="111" y="118"/>
                    </a:cubicBezTo>
                    <a:cubicBezTo>
                      <a:pt x="111" y="132"/>
                      <a:pt x="109" y="145"/>
                      <a:pt x="105" y="158"/>
                    </a:cubicBezTo>
                    <a:cubicBezTo>
                      <a:pt x="105" y="158"/>
                      <a:pt x="105" y="158"/>
                      <a:pt x="150" y="176"/>
                    </a:cubicBezTo>
                    <a:cubicBezTo>
                      <a:pt x="156" y="180"/>
                      <a:pt x="159" y="187"/>
                      <a:pt x="156" y="194"/>
                    </a:cubicBezTo>
                    <a:cubicBezTo>
                      <a:pt x="155" y="198"/>
                      <a:pt x="150" y="202"/>
                      <a:pt x="145" y="202"/>
                    </a:cubicBezTo>
                    <a:cubicBezTo>
                      <a:pt x="144" y="202"/>
                      <a:pt x="141" y="200"/>
                      <a:pt x="140" y="200"/>
                    </a:cubicBezTo>
                    <a:cubicBezTo>
                      <a:pt x="140" y="200"/>
                      <a:pt x="140" y="200"/>
                      <a:pt x="97" y="182"/>
                    </a:cubicBezTo>
                    <a:cubicBezTo>
                      <a:pt x="78" y="222"/>
                      <a:pt x="43" y="248"/>
                      <a:pt x="0" y="262"/>
                    </a:cubicBezTo>
                    <a:cubicBezTo>
                      <a:pt x="0" y="262"/>
                      <a:pt x="0" y="262"/>
                      <a:pt x="0" y="216"/>
                    </a:cubicBezTo>
                    <a:cubicBezTo>
                      <a:pt x="42" y="212"/>
                      <a:pt x="75" y="176"/>
                      <a:pt x="75" y="133"/>
                    </a:cubicBezTo>
                    <a:cubicBezTo>
                      <a:pt x="75" y="90"/>
                      <a:pt x="42" y="54"/>
                      <a:pt x="0" y="50"/>
                    </a:cubicBezTo>
                    <a:cubicBezTo>
                      <a:pt x="0" y="41"/>
                      <a:pt x="0" y="32"/>
                      <a:pt x="0" y="23"/>
                    </a:cubicBezTo>
                    <a:cubicBezTo>
                      <a:pt x="31" y="23"/>
                      <a:pt x="58" y="16"/>
                      <a:pt x="80" y="4"/>
                    </a:cubicBezTo>
                    <a:cubicBezTo>
                      <a:pt x="81" y="3"/>
                      <a:pt x="84" y="1"/>
                      <a:pt x="87" y="0"/>
                    </a:cubicBezTo>
                    <a:cubicBezTo>
                      <a:pt x="92" y="9"/>
                      <a:pt x="96" y="18"/>
                      <a:pt x="98" y="27"/>
                    </a:cubicBezTo>
                    <a:cubicBezTo>
                      <a:pt x="98" y="27"/>
                      <a:pt x="98" y="27"/>
                      <a:pt x="140" y="10"/>
                    </a:cubicBezTo>
                    <a:cubicBezTo>
                      <a:pt x="146" y="8"/>
                      <a:pt x="154" y="10"/>
                      <a:pt x="156" y="17"/>
                    </a:cubicBezTo>
                    <a:cubicBezTo>
                      <a:pt x="159" y="23"/>
                      <a:pt x="156" y="31"/>
                      <a:pt x="150" y="34"/>
                    </a:cubicBezTo>
                    <a:cubicBezTo>
                      <a:pt x="150" y="34"/>
                      <a:pt x="150" y="34"/>
                      <a:pt x="106" y="53"/>
                    </a:cubicBezTo>
                    <a:cubicBezTo>
                      <a:pt x="109" y="65"/>
                      <a:pt x="111" y="78"/>
                      <a:pt x="111" y="92"/>
                    </a:cubicBezTo>
                    <a:cubicBezTo>
                      <a:pt x="111" y="92"/>
                      <a:pt x="111" y="92"/>
                      <a:pt x="158" y="92"/>
                    </a:cubicBezTo>
                    <a:cubicBezTo>
                      <a:pt x="164" y="92"/>
                      <a:pt x="171" y="97"/>
                      <a:pt x="171" y="105"/>
                    </a:cubicBezTo>
                    <a:cubicBezTo>
                      <a:pt x="169" y="111"/>
                      <a:pt x="164" y="118"/>
                      <a:pt x="156" y="118"/>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20" algn="l" defTabSz="457010" rtl="0" eaLnBrk="1" latinLnBrk="0" hangingPunct="1">
                  <a:defRPr sz="1800" kern="1200">
                    <a:solidFill>
                      <a:schemeClr val="tx1"/>
                    </a:solidFill>
                    <a:latin typeface="+mn-lt"/>
                    <a:ea typeface="+mn-ea"/>
                    <a:cs typeface="+mn-cs"/>
                  </a:defRPr>
                </a:lvl3pPr>
                <a:lvl4pPr marL="1371030" algn="l" defTabSz="457010" rtl="0" eaLnBrk="1" latinLnBrk="0" hangingPunct="1">
                  <a:defRPr sz="1800" kern="1200">
                    <a:solidFill>
                      <a:schemeClr val="tx1"/>
                    </a:solidFill>
                    <a:latin typeface="+mn-lt"/>
                    <a:ea typeface="+mn-ea"/>
                    <a:cs typeface="+mn-cs"/>
                  </a:defRPr>
                </a:lvl4pPr>
                <a:lvl5pPr marL="1828038" algn="l" defTabSz="457010" rtl="0" eaLnBrk="1" latinLnBrk="0" hangingPunct="1">
                  <a:defRPr sz="1800" kern="1200">
                    <a:solidFill>
                      <a:schemeClr val="tx1"/>
                    </a:solidFill>
                    <a:latin typeface="+mn-lt"/>
                    <a:ea typeface="+mn-ea"/>
                    <a:cs typeface="+mn-cs"/>
                  </a:defRPr>
                </a:lvl5pPr>
                <a:lvl6pPr marL="2285042" algn="l" defTabSz="457010" rtl="0" eaLnBrk="1" latinLnBrk="0" hangingPunct="1">
                  <a:defRPr sz="1800" kern="1200">
                    <a:solidFill>
                      <a:schemeClr val="tx1"/>
                    </a:solidFill>
                    <a:latin typeface="+mn-lt"/>
                    <a:ea typeface="+mn-ea"/>
                    <a:cs typeface="+mn-cs"/>
                  </a:defRPr>
                </a:lvl6pPr>
                <a:lvl7pPr marL="2742060" algn="l" defTabSz="457010" rtl="0" eaLnBrk="1" latinLnBrk="0" hangingPunct="1">
                  <a:defRPr sz="1800" kern="1200">
                    <a:solidFill>
                      <a:schemeClr val="tx1"/>
                    </a:solidFill>
                    <a:latin typeface="+mn-lt"/>
                    <a:ea typeface="+mn-ea"/>
                    <a:cs typeface="+mn-cs"/>
                  </a:defRPr>
                </a:lvl7pPr>
                <a:lvl8pPr marL="3199065" algn="l" defTabSz="457010" rtl="0" eaLnBrk="1" latinLnBrk="0" hangingPunct="1">
                  <a:defRPr sz="1800" kern="1200">
                    <a:solidFill>
                      <a:schemeClr val="tx1"/>
                    </a:solidFill>
                    <a:latin typeface="+mn-lt"/>
                    <a:ea typeface="+mn-ea"/>
                    <a:cs typeface="+mn-cs"/>
                  </a:defRPr>
                </a:lvl8pPr>
                <a:lvl9pPr marL="3656074" algn="l" defTabSz="457010" rtl="0" eaLnBrk="1" latinLnBrk="0" hangingPunct="1">
                  <a:defRPr sz="1800" kern="1200">
                    <a:solidFill>
                      <a:schemeClr val="tx1"/>
                    </a:solidFill>
                    <a:latin typeface="+mn-lt"/>
                    <a:ea typeface="+mn-ea"/>
                    <a:cs typeface="+mn-cs"/>
                  </a:defRPr>
                </a:lvl9pPr>
              </a:lstStyle>
              <a:p>
                <a:pPr defTabSz="514226"/>
                <a:endParaRPr lang="en-US" sz="1050" dirty="0">
                  <a:solidFill>
                    <a:srgbClr val="FFFFFF"/>
                  </a:solidFill>
                  <a:latin typeface="Arial"/>
                </a:endParaRPr>
              </a:p>
            </p:txBody>
          </p:sp>
        </p:grpSp>
        <p:sp>
          <p:nvSpPr>
            <p:cNvPr id="38" name="Freeform 37"/>
            <p:cNvSpPr>
              <a:spLocks noEditPoints="1"/>
            </p:cNvSpPr>
            <p:nvPr/>
          </p:nvSpPr>
          <p:spPr bwMode="auto">
            <a:xfrm>
              <a:off x="4118296" y="1170376"/>
              <a:ext cx="127726" cy="101673"/>
            </a:xfrm>
            <a:custGeom>
              <a:avLst/>
              <a:gdLst/>
              <a:ahLst/>
              <a:cxnLst>
                <a:cxn ang="0">
                  <a:pos x="139" y="218"/>
                </a:cxn>
                <a:cxn ang="0">
                  <a:pos x="185" y="230"/>
                </a:cxn>
                <a:cxn ang="0">
                  <a:pos x="189" y="232"/>
                </a:cxn>
                <a:cxn ang="0">
                  <a:pos x="216" y="256"/>
                </a:cxn>
                <a:cxn ang="0">
                  <a:pos x="223" y="251"/>
                </a:cxn>
                <a:cxn ang="0">
                  <a:pos x="221" y="240"/>
                </a:cxn>
                <a:cxn ang="0">
                  <a:pos x="248" y="207"/>
                </a:cxn>
                <a:cxn ang="0">
                  <a:pos x="248" y="199"/>
                </a:cxn>
                <a:cxn ang="0">
                  <a:pos x="241" y="12"/>
                </a:cxn>
                <a:cxn ang="0">
                  <a:pos x="241" y="0"/>
                </a:cxn>
                <a:cxn ang="0">
                  <a:pos x="136" y="173"/>
                </a:cxn>
                <a:cxn ang="0">
                  <a:pos x="38" y="355"/>
                </a:cxn>
                <a:cxn ang="0">
                  <a:pos x="52" y="347"/>
                </a:cxn>
                <a:cxn ang="0">
                  <a:pos x="139" y="218"/>
                </a:cxn>
                <a:cxn ang="0">
                  <a:pos x="188" y="149"/>
                </a:cxn>
                <a:cxn ang="0">
                  <a:pos x="318" y="148"/>
                </a:cxn>
                <a:cxn ang="0">
                  <a:pos x="329" y="128"/>
                </a:cxn>
                <a:cxn ang="0">
                  <a:pos x="180" y="128"/>
                </a:cxn>
                <a:cxn ang="0">
                  <a:pos x="188" y="149"/>
                </a:cxn>
                <a:cxn ang="0">
                  <a:pos x="122" y="235"/>
                </a:cxn>
                <a:cxn ang="0">
                  <a:pos x="201" y="362"/>
                </a:cxn>
                <a:cxn ang="0">
                  <a:pos x="213" y="342"/>
                </a:cxn>
                <a:cxn ang="0">
                  <a:pos x="142" y="233"/>
                </a:cxn>
                <a:cxn ang="0">
                  <a:pos x="122" y="235"/>
                </a:cxn>
                <a:cxn ang="0">
                  <a:pos x="274" y="319"/>
                </a:cxn>
                <a:cxn ang="0">
                  <a:pos x="286" y="268"/>
                </a:cxn>
                <a:cxn ang="0">
                  <a:pos x="277" y="263"/>
                </a:cxn>
                <a:cxn ang="0">
                  <a:pos x="254" y="272"/>
                </a:cxn>
                <a:cxn ang="0">
                  <a:pos x="229" y="261"/>
                </a:cxn>
                <a:cxn ang="0">
                  <a:pos x="222" y="266"/>
                </a:cxn>
                <a:cxn ang="0">
                  <a:pos x="232" y="319"/>
                </a:cxn>
                <a:cxn ang="0">
                  <a:pos x="139" y="406"/>
                </a:cxn>
                <a:cxn ang="0">
                  <a:pos x="63" y="367"/>
                </a:cxn>
                <a:cxn ang="0">
                  <a:pos x="50" y="375"/>
                </a:cxn>
                <a:cxn ang="0">
                  <a:pos x="151" y="426"/>
                </a:cxn>
                <a:cxn ang="0">
                  <a:pos x="254" y="371"/>
                </a:cxn>
                <a:cxn ang="0">
                  <a:pos x="455" y="375"/>
                </a:cxn>
                <a:cxn ang="0">
                  <a:pos x="443" y="369"/>
                </a:cxn>
                <a:cxn ang="0">
                  <a:pos x="274" y="319"/>
                </a:cxn>
                <a:cxn ang="0">
                  <a:pos x="369" y="173"/>
                </a:cxn>
                <a:cxn ang="0">
                  <a:pos x="266" y="0"/>
                </a:cxn>
                <a:cxn ang="0">
                  <a:pos x="266" y="12"/>
                </a:cxn>
                <a:cxn ang="0">
                  <a:pos x="260" y="199"/>
                </a:cxn>
                <a:cxn ang="0">
                  <a:pos x="260" y="207"/>
                </a:cxn>
                <a:cxn ang="0">
                  <a:pos x="287" y="240"/>
                </a:cxn>
                <a:cxn ang="0">
                  <a:pos x="285" y="252"/>
                </a:cxn>
                <a:cxn ang="0">
                  <a:pos x="292" y="256"/>
                </a:cxn>
                <a:cxn ang="0">
                  <a:pos x="369" y="217"/>
                </a:cxn>
                <a:cxn ang="0">
                  <a:pos x="455" y="347"/>
                </a:cxn>
                <a:cxn ang="0">
                  <a:pos x="469" y="355"/>
                </a:cxn>
                <a:cxn ang="0">
                  <a:pos x="369" y="173"/>
                </a:cxn>
                <a:cxn ang="0">
                  <a:pos x="297" y="342"/>
                </a:cxn>
                <a:cxn ang="0">
                  <a:pos x="307" y="362"/>
                </a:cxn>
                <a:cxn ang="0">
                  <a:pos x="388" y="234"/>
                </a:cxn>
                <a:cxn ang="0">
                  <a:pos x="366" y="232"/>
                </a:cxn>
                <a:cxn ang="0">
                  <a:pos x="297" y="342"/>
                </a:cxn>
              </a:cxnLst>
              <a:rect l="0" t="0" r="r" b="b"/>
              <a:pathLst>
                <a:path w="507" h="444">
                  <a:moveTo>
                    <a:pt x="139" y="218"/>
                  </a:moveTo>
                  <a:cubicBezTo>
                    <a:pt x="155" y="218"/>
                    <a:pt x="171" y="222"/>
                    <a:pt x="185" y="230"/>
                  </a:cubicBezTo>
                  <a:cubicBezTo>
                    <a:pt x="187" y="232"/>
                    <a:pt x="189" y="232"/>
                    <a:pt x="189" y="232"/>
                  </a:cubicBezTo>
                  <a:cubicBezTo>
                    <a:pt x="201" y="240"/>
                    <a:pt x="209" y="248"/>
                    <a:pt x="216" y="256"/>
                  </a:cubicBezTo>
                  <a:cubicBezTo>
                    <a:pt x="223" y="251"/>
                    <a:pt x="223" y="251"/>
                    <a:pt x="223" y="251"/>
                  </a:cubicBezTo>
                  <a:cubicBezTo>
                    <a:pt x="222" y="247"/>
                    <a:pt x="221" y="243"/>
                    <a:pt x="221" y="240"/>
                  </a:cubicBezTo>
                  <a:cubicBezTo>
                    <a:pt x="221" y="224"/>
                    <a:pt x="233" y="210"/>
                    <a:pt x="248" y="207"/>
                  </a:cubicBezTo>
                  <a:cubicBezTo>
                    <a:pt x="248" y="199"/>
                    <a:pt x="248" y="199"/>
                    <a:pt x="248" y="199"/>
                  </a:cubicBezTo>
                  <a:cubicBezTo>
                    <a:pt x="136" y="190"/>
                    <a:pt x="128" y="22"/>
                    <a:pt x="241" y="12"/>
                  </a:cubicBezTo>
                  <a:cubicBezTo>
                    <a:pt x="241" y="0"/>
                    <a:pt x="241" y="0"/>
                    <a:pt x="241" y="0"/>
                  </a:cubicBezTo>
                  <a:cubicBezTo>
                    <a:pt x="156" y="6"/>
                    <a:pt x="104" y="98"/>
                    <a:pt x="136" y="173"/>
                  </a:cubicBezTo>
                  <a:cubicBezTo>
                    <a:pt x="46" y="182"/>
                    <a:pt x="0" y="278"/>
                    <a:pt x="38" y="355"/>
                  </a:cubicBezTo>
                  <a:cubicBezTo>
                    <a:pt x="52" y="347"/>
                    <a:pt x="52" y="347"/>
                    <a:pt x="52" y="347"/>
                  </a:cubicBezTo>
                  <a:cubicBezTo>
                    <a:pt x="18" y="290"/>
                    <a:pt x="77" y="218"/>
                    <a:pt x="139" y="218"/>
                  </a:cubicBezTo>
                  <a:close/>
                  <a:moveTo>
                    <a:pt x="188" y="149"/>
                  </a:moveTo>
                  <a:cubicBezTo>
                    <a:pt x="227" y="118"/>
                    <a:pt x="280" y="118"/>
                    <a:pt x="318" y="148"/>
                  </a:cubicBezTo>
                  <a:cubicBezTo>
                    <a:pt x="323" y="142"/>
                    <a:pt x="327" y="136"/>
                    <a:pt x="329" y="128"/>
                  </a:cubicBezTo>
                  <a:cubicBezTo>
                    <a:pt x="283" y="96"/>
                    <a:pt x="225" y="96"/>
                    <a:pt x="180" y="128"/>
                  </a:cubicBezTo>
                  <a:cubicBezTo>
                    <a:pt x="182" y="139"/>
                    <a:pt x="184" y="143"/>
                    <a:pt x="188" y="149"/>
                  </a:cubicBezTo>
                  <a:close/>
                  <a:moveTo>
                    <a:pt x="122" y="235"/>
                  </a:moveTo>
                  <a:cubicBezTo>
                    <a:pt x="120" y="289"/>
                    <a:pt x="150" y="340"/>
                    <a:pt x="201" y="362"/>
                  </a:cubicBezTo>
                  <a:cubicBezTo>
                    <a:pt x="205" y="356"/>
                    <a:pt x="209" y="350"/>
                    <a:pt x="213" y="342"/>
                  </a:cubicBezTo>
                  <a:cubicBezTo>
                    <a:pt x="168" y="324"/>
                    <a:pt x="140" y="279"/>
                    <a:pt x="142" y="233"/>
                  </a:cubicBezTo>
                  <a:cubicBezTo>
                    <a:pt x="136" y="233"/>
                    <a:pt x="128" y="233"/>
                    <a:pt x="122" y="235"/>
                  </a:cubicBezTo>
                  <a:close/>
                  <a:moveTo>
                    <a:pt x="274" y="319"/>
                  </a:moveTo>
                  <a:cubicBezTo>
                    <a:pt x="273" y="296"/>
                    <a:pt x="274" y="288"/>
                    <a:pt x="286" y="268"/>
                  </a:cubicBezTo>
                  <a:cubicBezTo>
                    <a:pt x="277" y="263"/>
                    <a:pt x="277" y="263"/>
                    <a:pt x="277" y="263"/>
                  </a:cubicBezTo>
                  <a:cubicBezTo>
                    <a:pt x="271" y="269"/>
                    <a:pt x="263" y="272"/>
                    <a:pt x="254" y="272"/>
                  </a:cubicBezTo>
                  <a:cubicBezTo>
                    <a:pt x="244" y="272"/>
                    <a:pt x="235" y="268"/>
                    <a:pt x="229" y="261"/>
                  </a:cubicBezTo>
                  <a:cubicBezTo>
                    <a:pt x="222" y="266"/>
                    <a:pt x="222" y="266"/>
                    <a:pt x="222" y="266"/>
                  </a:cubicBezTo>
                  <a:cubicBezTo>
                    <a:pt x="230" y="282"/>
                    <a:pt x="232" y="299"/>
                    <a:pt x="232" y="319"/>
                  </a:cubicBezTo>
                  <a:cubicBezTo>
                    <a:pt x="230" y="367"/>
                    <a:pt x="187" y="406"/>
                    <a:pt x="139" y="406"/>
                  </a:cubicBezTo>
                  <a:cubicBezTo>
                    <a:pt x="107" y="406"/>
                    <a:pt x="81" y="391"/>
                    <a:pt x="63" y="367"/>
                  </a:cubicBezTo>
                  <a:cubicBezTo>
                    <a:pt x="50" y="375"/>
                    <a:pt x="50" y="375"/>
                    <a:pt x="50" y="375"/>
                  </a:cubicBezTo>
                  <a:cubicBezTo>
                    <a:pt x="73" y="405"/>
                    <a:pt x="111" y="426"/>
                    <a:pt x="151" y="426"/>
                  </a:cubicBezTo>
                  <a:cubicBezTo>
                    <a:pt x="194" y="426"/>
                    <a:pt x="230" y="404"/>
                    <a:pt x="254" y="371"/>
                  </a:cubicBezTo>
                  <a:cubicBezTo>
                    <a:pt x="302" y="441"/>
                    <a:pt x="405" y="444"/>
                    <a:pt x="455" y="375"/>
                  </a:cubicBezTo>
                  <a:cubicBezTo>
                    <a:pt x="443" y="369"/>
                    <a:pt x="443" y="369"/>
                    <a:pt x="443" y="369"/>
                  </a:cubicBezTo>
                  <a:cubicBezTo>
                    <a:pt x="394" y="437"/>
                    <a:pt x="281" y="403"/>
                    <a:pt x="274" y="319"/>
                  </a:cubicBezTo>
                  <a:close/>
                  <a:moveTo>
                    <a:pt x="369" y="173"/>
                  </a:moveTo>
                  <a:cubicBezTo>
                    <a:pt x="402" y="97"/>
                    <a:pt x="351" y="8"/>
                    <a:pt x="266" y="0"/>
                  </a:cubicBezTo>
                  <a:cubicBezTo>
                    <a:pt x="266" y="12"/>
                    <a:pt x="266" y="12"/>
                    <a:pt x="266" y="12"/>
                  </a:cubicBezTo>
                  <a:cubicBezTo>
                    <a:pt x="376" y="26"/>
                    <a:pt x="370" y="190"/>
                    <a:pt x="260" y="199"/>
                  </a:cubicBezTo>
                  <a:cubicBezTo>
                    <a:pt x="260" y="207"/>
                    <a:pt x="260" y="207"/>
                    <a:pt x="260" y="207"/>
                  </a:cubicBezTo>
                  <a:cubicBezTo>
                    <a:pt x="275" y="210"/>
                    <a:pt x="287" y="224"/>
                    <a:pt x="287" y="240"/>
                  </a:cubicBezTo>
                  <a:cubicBezTo>
                    <a:pt x="287" y="244"/>
                    <a:pt x="286" y="248"/>
                    <a:pt x="285" y="252"/>
                  </a:cubicBezTo>
                  <a:cubicBezTo>
                    <a:pt x="292" y="256"/>
                    <a:pt x="292" y="256"/>
                    <a:pt x="292" y="256"/>
                  </a:cubicBezTo>
                  <a:cubicBezTo>
                    <a:pt x="309" y="234"/>
                    <a:pt x="337" y="218"/>
                    <a:pt x="369" y="217"/>
                  </a:cubicBezTo>
                  <a:cubicBezTo>
                    <a:pt x="436" y="217"/>
                    <a:pt x="479" y="288"/>
                    <a:pt x="455" y="347"/>
                  </a:cubicBezTo>
                  <a:cubicBezTo>
                    <a:pt x="469" y="355"/>
                    <a:pt x="469" y="355"/>
                    <a:pt x="469" y="355"/>
                  </a:cubicBezTo>
                  <a:cubicBezTo>
                    <a:pt x="507" y="278"/>
                    <a:pt x="458" y="181"/>
                    <a:pt x="369" y="173"/>
                  </a:cubicBezTo>
                  <a:close/>
                  <a:moveTo>
                    <a:pt x="297" y="342"/>
                  </a:moveTo>
                  <a:cubicBezTo>
                    <a:pt x="301" y="350"/>
                    <a:pt x="303" y="356"/>
                    <a:pt x="307" y="362"/>
                  </a:cubicBezTo>
                  <a:cubicBezTo>
                    <a:pt x="358" y="340"/>
                    <a:pt x="390" y="289"/>
                    <a:pt x="388" y="234"/>
                  </a:cubicBezTo>
                  <a:cubicBezTo>
                    <a:pt x="382" y="232"/>
                    <a:pt x="374" y="232"/>
                    <a:pt x="366" y="232"/>
                  </a:cubicBezTo>
                  <a:cubicBezTo>
                    <a:pt x="370" y="281"/>
                    <a:pt x="341" y="326"/>
                    <a:pt x="297" y="34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457010" rtl="0" eaLnBrk="1" latinLnBrk="0" hangingPunct="1">
                <a:defRPr sz="1800" kern="1200">
                  <a:solidFill>
                    <a:schemeClr val="tx1"/>
                  </a:solidFill>
                  <a:latin typeface="+mn-lt"/>
                  <a:ea typeface="+mn-ea"/>
                  <a:cs typeface="+mn-cs"/>
                </a:defRPr>
              </a:lvl1pPr>
              <a:lvl2pPr marL="457010" algn="l" defTabSz="457010" rtl="0" eaLnBrk="1" latinLnBrk="0" hangingPunct="1">
                <a:defRPr sz="1800" kern="1200">
                  <a:solidFill>
                    <a:schemeClr val="tx1"/>
                  </a:solidFill>
                  <a:latin typeface="+mn-lt"/>
                  <a:ea typeface="+mn-ea"/>
                  <a:cs typeface="+mn-cs"/>
                </a:defRPr>
              </a:lvl2pPr>
              <a:lvl3pPr marL="914020" algn="l" defTabSz="457010" rtl="0" eaLnBrk="1" latinLnBrk="0" hangingPunct="1">
                <a:defRPr sz="1800" kern="1200">
                  <a:solidFill>
                    <a:schemeClr val="tx1"/>
                  </a:solidFill>
                  <a:latin typeface="+mn-lt"/>
                  <a:ea typeface="+mn-ea"/>
                  <a:cs typeface="+mn-cs"/>
                </a:defRPr>
              </a:lvl3pPr>
              <a:lvl4pPr marL="1371030" algn="l" defTabSz="457010" rtl="0" eaLnBrk="1" latinLnBrk="0" hangingPunct="1">
                <a:defRPr sz="1800" kern="1200">
                  <a:solidFill>
                    <a:schemeClr val="tx1"/>
                  </a:solidFill>
                  <a:latin typeface="+mn-lt"/>
                  <a:ea typeface="+mn-ea"/>
                  <a:cs typeface="+mn-cs"/>
                </a:defRPr>
              </a:lvl4pPr>
              <a:lvl5pPr marL="1828038" algn="l" defTabSz="457010" rtl="0" eaLnBrk="1" latinLnBrk="0" hangingPunct="1">
                <a:defRPr sz="1800" kern="1200">
                  <a:solidFill>
                    <a:schemeClr val="tx1"/>
                  </a:solidFill>
                  <a:latin typeface="+mn-lt"/>
                  <a:ea typeface="+mn-ea"/>
                  <a:cs typeface="+mn-cs"/>
                </a:defRPr>
              </a:lvl5pPr>
              <a:lvl6pPr marL="2285042" algn="l" defTabSz="457010" rtl="0" eaLnBrk="1" latinLnBrk="0" hangingPunct="1">
                <a:defRPr sz="1800" kern="1200">
                  <a:solidFill>
                    <a:schemeClr val="tx1"/>
                  </a:solidFill>
                  <a:latin typeface="+mn-lt"/>
                  <a:ea typeface="+mn-ea"/>
                  <a:cs typeface="+mn-cs"/>
                </a:defRPr>
              </a:lvl6pPr>
              <a:lvl7pPr marL="2742060" algn="l" defTabSz="457010" rtl="0" eaLnBrk="1" latinLnBrk="0" hangingPunct="1">
                <a:defRPr sz="1800" kern="1200">
                  <a:solidFill>
                    <a:schemeClr val="tx1"/>
                  </a:solidFill>
                  <a:latin typeface="+mn-lt"/>
                  <a:ea typeface="+mn-ea"/>
                  <a:cs typeface="+mn-cs"/>
                </a:defRPr>
              </a:lvl7pPr>
              <a:lvl8pPr marL="3199065" algn="l" defTabSz="457010" rtl="0" eaLnBrk="1" latinLnBrk="0" hangingPunct="1">
                <a:defRPr sz="1800" kern="1200">
                  <a:solidFill>
                    <a:schemeClr val="tx1"/>
                  </a:solidFill>
                  <a:latin typeface="+mn-lt"/>
                  <a:ea typeface="+mn-ea"/>
                  <a:cs typeface="+mn-cs"/>
                </a:defRPr>
              </a:lvl8pPr>
              <a:lvl9pPr marL="3656074" algn="l" defTabSz="457010" rtl="0" eaLnBrk="1" latinLnBrk="0" hangingPunct="1">
                <a:defRPr sz="1800" kern="1200">
                  <a:solidFill>
                    <a:schemeClr val="tx1"/>
                  </a:solidFill>
                  <a:latin typeface="+mn-lt"/>
                  <a:ea typeface="+mn-ea"/>
                  <a:cs typeface="+mn-cs"/>
                </a:defRPr>
              </a:lvl9pPr>
            </a:lstStyle>
            <a:p>
              <a:pPr defTabSz="514226"/>
              <a:endParaRPr lang="en-US" sz="1050" dirty="0">
                <a:solidFill>
                  <a:srgbClr val="FFFFFF"/>
                </a:solidFill>
                <a:latin typeface="Arial"/>
              </a:endParaRPr>
            </a:p>
          </p:txBody>
        </p:sp>
      </p:grpSp>
      <p:sp>
        <p:nvSpPr>
          <p:cNvPr id="15" name="Rectangle 14"/>
          <p:cNvSpPr/>
          <p:nvPr/>
        </p:nvSpPr>
        <p:spPr>
          <a:xfrm>
            <a:off x="437766" y="3922907"/>
            <a:ext cx="7952848" cy="5799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Cybercrime market $450B </a:t>
            </a:r>
            <a:r>
              <a:rPr lang="en-US" dirty="0" smtClean="0">
                <a:latin typeface="Arial" panose="020B0604020202020204" pitchFamily="34" charset="0"/>
                <a:cs typeface="Arial" panose="020B0604020202020204" pitchFamily="34" charset="0"/>
              </a:rPr>
              <a:t>–</a:t>
            </a:r>
            <a:r>
              <a:rPr lang="en-US" dirty="0" smtClean="0"/>
              <a:t> </a:t>
            </a:r>
            <a:r>
              <a:rPr lang="en-US" dirty="0"/>
              <a:t>$1T</a:t>
            </a:r>
          </a:p>
        </p:txBody>
      </p:sp>
      <p:sp>
        <p:nvSpPr>
          <p:cNvPr id="32" name="Rectangle 31"/>
          <p:cNvSpPr/>
          <p:nvPr/>
        </p:nvSpPr>
        <p:spPr>
          <a:xfrm>
            <a:off x="454889" y="2300301"/>
            <a:ext cx="2657014" cy="738664"/>
          </a:xfrm>
          <a:prstGeom prst="rect">
            <a:avLst/>
          </a:prstGeom>
          <a:noFill/>
        </p:spPr>
        <p:txBody>
          <a:bodyPr wrap="square">
            <a:noAutofit/>
          </a:bodyPr>
          <a:lstStyle/>
          <a:p>
            <a:pPr>
              <a:spcBef>
                <a:spcPts val="450"/>
              </a:spcBef>
            </a:pPr>
            <a:r>
              <a:rPr lang="en-US" sz="1200" dirty="0"/>
              <a:t>Exploit: </a:t>
            </a:r>
            <a:r>
              <a:rPr lang="en-US" sz="1200" b="1" dirty="0">
                <a:solidFill>
                  <a:schemeClr val="accent5"/>
                </a:solidFill>
              </a:rPr>
              <a:t>$100K-$300K</a:t>
            </a:r>
            <a:endParaRPr lang="en-US" sz="1200" dirty="0"/>
          </a:p>
          <a:p>
            <a:pPr>
              <a:spcBef>
                <a:spcPts val="450"/>
              </a:spcBef>
            </a:pPr>
            <a:r>
              <a:rPr lang="en-US" sz="1200" dirty="0"/>
              <a:t>Credit card data: </a:t>
            </a:r>
            <a:r>
              <a:rPr lang="en-US" sz="1200" b="1" dirty="0">
                <a:solidFill>
                  <a:schemeClr val="accent5"/>
                </a:solidFill>
              </a:rPr>
              <a:t>$0.25-$60</a:t>
            </a:r>
            <a:r>
              <a:rPr lang="en-US" sz="1200" dirty="0">
                <a:solidFill>
                  <a:schemeClr val="accent5"/>
                </a:solidFill>
              </a:rPr>
              <a:t> </a:t>
            </a:r>
            <a:r>
              <a:rPr lang="en-US" sz="1200" dirty="0"/>
              <a:t>/ record </a:t>
            </a:r>
          </a:p>
          <a:p>
            <a:pPr>
              <a:spcBef>
                <a:spcPts val="450"/>
              </a:spcBef>
            </a:pPr>
            <a:r>
              <a:rPr lang="en-US" sz="1200" dirty="0"/>
              <a:t>Pirate TV: </a:t>
            </a:r>
            <a:r>
              <a:rPr lang="en-US" sz="1200" b="1" dirty="0">
                <a:solidFill>
                  <a:schemeClr val="accent5"/>
                </a:solidFill>
              </a:rPr>
              <a:t>$6-$25</a:t>
            </a:r>
            <a:r>
              <a:rPr lang="en-US" sz="1200" dirty="0"/>
              <a:t> / month subscription</a:t>
            </a:r>
          </a:p>
        </p:txBody>
      </p:sp>
      <p:sp>
        <p:nvSpPr>
          <p:cNvPr id="35" name="Rectangle 34"/>
          <p:cNvSpPr/>
          <p:nvPr/>
        </p:nvSpPr>
        <p:spPr>
          <a:xfrm>
            <a:off x="3295731" y="2300301"/>
            <a:ext cx="2535587" cy="1143903"/>
          </a:xfrm>
          <a:prstGeom prst="rect">
            <a:avLst/>
          </a:prstGeom>
          <a:noFill/>
        </p:spPr>
        <p:txBody>
          <a:bodyPr wrap="square">
            <a:spAutoFit/>
          </a:bodyPr>
          <a:lstStyle/>
          <a:p>
            <a:pPr>
              <a:spcBef>
                <a:spcPts val="450"/>
              </a:spcBef>
            </a:pPr>
            <a:r>
              <a:rPr lang="en-US" sz="1200" b="1" dirty="0">
                <a:solidFill>
                  <a:schemeClr val="accent4"/>
                </a:solidFill>
              </a:rPr>
              <a:t>15</a:t>
            </a:r>
            <a:r>
              <a:rPr lang="en-US" sz="1200" dirty="0">
                <a:solidFill>
                  <a:schemeClr val="accent4"/>
                </a:solidFill>
              </a:rPr>
              <a:t> </a:t>
            </a:r>
            <a:r>
              <a:rPr lang="en-US" sz="1200" dirty="0"/>
              <a:t>minutes to build a botnet</a:t>
            </a:r>
          </a:p>
          <a:p>
            <a:pPr>
              <a:spcBef>
                <a:spcPts val="450"/>
              </a:spcBef>
            </a:pPr>
            <a:r>
              <a:rPr lang="en-US" sz="1200" b="1" dirty="0">
                <a:solidFill>
                  <a:schemeClr val="accent4"/>
                </a:solidFill>
              </a:rPr>
              <a:t>100%</a:t>
            </a:r>
            <a:r>
              <a:rPr lang="en-US" sz="1200" b="1" dirty="0"/>
              <a:t> </a:t>
            </a:r>
            <a:r>
              <a:rPr lang="en-US" sz="1200" dirty="0"/>
              <a:t>of companies connect with malware hosting websites</a:t>
            </a:r>
          </a:p>
          <a:p>
            <a:pPr>
              <a:spcBef>
                <a:spcPts val="450"/>
              </a:spcBef>
            </a:pPr>
            <a:r>
              <a:rPr lang="en-US" sz="1200" dirty="0"/>
              <a:t>HD to </a:t>
            </a:r>
            <a:r>
              <a:rPr lang="en-US" sz="1200" b="1" dirty="0">
                <a:solidFill>
                  <a:schemeClr val="accent4"/>
                </a:solidFill>
              </a:rPr>
              <a:t>400</a:t>
            </a:r>
            <a:r>
              <a:rPr lang="en-US" sz="1200" dirty="0"/>
              <a:t> clients on cloud Virtual Private Server with 1Gbps uplink</a:t>
            </a:r>
          </a:p>
        </p:txBody>
      </p:sp>
      <p:sp>
        <p:nvSpPr>
          <p:cNvPr id="42" name="Rectangle 41"/>
          <p:cNvSpPr/>
          <p:nvPr/>
        </p:nvSpPr>
        <p:spPr>
          <a:xfrm>
            <a:off x="6115120" y="2300491"/>
            <a:ext cx="2499188" cy="525785"/>
          </a:xfrm>
          <a:prstGeom prst="rect">
            <a:avLst/>
          </a:prstGeom>
          <a:noFill/>
        </p:spPr>
        <p:txBody>
          <a:bodyPr wrap="square">
            <a:spAutoFit/>
          </a:bodyPr>
          <a:lstStyle/>
          <a:p>
            <a:pPr>
              <a:spcBef>
                <a:spcPts val="450"/>
              </a:spcBef>
            </a:pPr>
            <a:r>
              <a:rPr lang="en-US" sz="1200" b="1" dirty="0">
                <a:solidFill>
                  <a:schemeClr val="accent6"/>
                </a:solidFill>
              </a:rPr>
              <a:t>100-200</a:t>
            </a:r>
            <a:r>
              <a:rPr lang="en-US" sz="1200" dirty="0"/>
              <a:t> days to detect attacks</a:t>
            </a:r>
          </a:p>
          <a:p>
            <a:pPr>
              <a:spcBef>
                <a:spcPts val="450"/>
              </a:spcBef>
            </a:pPr>
            <a:r>
              <a:rPr lang="en-US" sz="1200" b="1" dirty="0">
                <a:solidFill>
                  <a:schemeClr val="accent6"/>
                </a:solidFill>
              </a:rPr>
              <a:t>60%</a:t>
            </a:r>
            <a:r>
              <a:rPr lang="en-US" sz="1200" dirty="0"/>
              <a:t> of data stolen in hours</a:t>
            </a:r>
          </a:p>
        </p:txBody>
      </p:sp>
    </p:spTree>
    <p:extLst>
      <p:ext uri="{BB962C8B-B14F-4D97-AF65-F5344CB8AC3E}">
        <p14:creationId xmlns:p14="http://schemas.microsoft.com/office/powerpoint/2010/main" val="194688365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Cisco Security for Media</a:t>
            </a:r>
            <a:endParaRPr lang="en-US" dirty="0"/>
          </a:p>
        </p:txBody>
      </p:sp>
      <p:sp>
        <p:nvSpPr>
          <p:cNvPr id="189" name="Arc 188"/>
          <p:cNvSpPr/>
          <p:nvPr/>
        </p:nvSpPr>
        <p:spPr>
          <a:xfrm rot="19907596">
            <a:off x="6580550" y="2734841"/>
            <a:ext cx="2356068" cy="1927698"/>
          </a:xfrm>
          <a:prstGeom prst="arc">
            <a:avLst>
              <a:gd name="adj1" fmla="val 15875424"/>
              <a:gd name="adj2" fmla="val 18468182"/>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Rectangle: Top Corners Rounded 34"/>
          <p:cNvSpPr/>
          <p:nvPr/>
        </p:nvSpPr>
        <p:spPr>
          <a:xfrm rot="10800000">
            <a:off x="733501" y="3306156"/>
            <a:ext cx="7681373" cy="1066125"/>
          </a:xfrm>
          <a:prstGeom prst="round2SameRect">
            <a:avLst>
              <a:gd name="adj1" fmla="val 15105"/>
              <a:gd name="adj2" fmla="val 0"/>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Top Corners Rounded 44"/>
          <p:cNvSpPr/>
          <p:nvPr/>
        </p:nvSpPr>
        <p:spPr>
          <a:xfrm rot="16200000">
            <a:off x="1487883" y="456013"/>
            <a:ext cx="2331720" cy="3840480"/>
          </a:xfrm>
          <a:prstGeom prst="round2SameRect">
            <a:avLst>
              <a:gd name="adj1" fmla="val 7182"/>
              <a:gd name="adj2" fmla="val 0"/>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Top Corners Rounded 205"/>
          <p:cNvSpPr/>
          <p:nvPr/>
        </p:nvSpPr>
        <p:spPr>
          <a:xfrm rot="5400000">
            <a:off x="5328777" y="459825"/>
            <a:ext cx="2331720" cy="3840480"/>
          </a:xfrm>
          <a:prstGeom prst="round2SameRect">
            <a:avLst>
              <a:gd name="adj1" fmla="val 7182"/>
              <a:gd name="adj2" fmla="val 0"/>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4922569" y="1338777"/>
            <a:ext cx="3034754" cy="8458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68580" rIns="0" rtlCol="0" anchor="t"/>
          <a:lstStyle/>
          <a:p>
            <a:pPr algn="ctr">
              <a:lnSpc>
                <a:spcPct val="90000"/>
              </a:lnSpc>
            </a:pPr>
            <a:r>
              <a:rPr lang="en-US" b="1" dirty="0"/>
              <a:t>Video Content &amp; </a:t>
            </a:r>
            <a:r>
              <a:rPr lang="en-US" b="1" dirty="0" smtClean="0"/>
              <a:t/>
            </a:r>
            <a:br>
              <a:rPr lang="en-US" b="1" dirty="0" smtClean="0"/>
            </a:br>
            <a:r>
              <a:rPr lang="en-US" b="1" dirty="0" smtClean="0"/>
              <a:t>Service </a:t>
            </a:r>
            <a:r>
              <a:rPr lang="en-US" b="1" dirty="0"/>
              <a:t>Protection</a:t>
            </a:r>
          </a:p>
          <a:p>
            <a:pPr algn="ctr">
              <a:spcBef>
                <a:spcPts val="375"/>
              </a:spcBef>
            </a:pPr>
            <a:r>
              <a:rPr lang="en-US" sz="1200" dirty="0"/>
              <a:t>VideoGuard™ Everywhere</a:t>
            </a:r>
          </a:p>
        </p:txBody>
      </p:sp>
      <p:sp>
        <p:nvSpPr>
          <p:cNvPr id="121" name="Rectangle 120"/>
          <p:cNvSpPr/>
          <p:nvPr/>
        </p:nvSpPr>
        <p:spPr>
          <a:xfrm>
            <a:off x="1846997" y="1314254"/>
            <a:ext cx="1613490" cy="10985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68580" rIns="0" rtlCol="0" anchor="t"/>
          <a:lstStyle/>
          <a:p>
            <a:pPr algn="ctr">
              <a:lnSpc>
                <a:spcPct val="90000"/>
              </a:lnSpc>
            </a:pPr>
            <a:r>
              <a:rPr lang="en-US" b="1" dirty="0"/>
              <a:t>Infrastructure Security</a:t>
            </a:r>
          </a:p>
        </p:txBody>
      </p:sp>
      <p:grpSp>
        <p:nvGrpSpPr>
          <p:cNvPr id="122" name="Group 121"/>
          <p:cNvGrpSpPr/>
          <p:nvPr/>
        </p:nvGrpSpPr>
        <p:grpSpPr>
          <a:xfrm>
            <a:off x="1205785" y="2040561"/>
            <a:ext cx="2895914" cy="1278020"/>
            <a:chOff x="2108417" y="3367831"/>
            <a:chExt cx="2002940" cy="982990"/>
          </a:xfrm>
        </p:grpSpPr>
        <p:sp>
          <p:nvSpPr>
            <p:cNvPr id="123" name="Rectangle 122"/>
            <p:cNvSpPr/>
            <p:nvPr/>
          </p:nvSpPr>
          <p:spPr>
            <a:xfrm>
              <a:off x="2108417" y="3622342"/>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Next Gen Intrusion Prevention System</a:t>
              </a:r>
            </a:p>
          </p:txBody>
        </p:sp>
        <p:sp>
          <p:nvSpPr>
            <p:cNvPr id="124" name="Rectangle 123"/>
            <p:cNvSpPr/>
            <p:nvPr/>
          </p:nvSpPr>
          <p:spPr>
            <a:xfrm>
              <a:off x="2108417" y="3876853"/>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Advanced Malware Protection</a:t>
              </a:r>
            </a:p>
          </p:txBody>
        </p:sp>
        <p:sp>
          <p:nvSpPr>
            <p:cNvPr id="125" name="Rectangle 124"/>
            <p:cNvSpPr/>
            <p:nvPr/>
          </p:nvSpPr>
          <p:spPr>
            <a:xfrm>
              <a:off x="3136107" y="4131365"/>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Network Visibility and Enforcement</a:t>
              </a:r>
            </a:p>
          </p:txBody>
        </p:sp>
        <p:sp>
          <p:nvSpPr>
            <p:cNvPr id="126" name="Rectangle 125"/>
            <p:cNvSpPr/>
            <p:nvPr/>
          </p:nvSpPr>
          <p:spPr>
            <a:xfrm>
              <a:off x="3136107" y="3622342"/>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Cloud Security</a:t>
              </a:r>
            </a:p>
          </p:txBody>
        </p:sp>
        <p:sp>
          <p:nvSpPr>
            <p:cNvPr id="164" name="Rectangle 163"/>
            <p:cNvSpPr/>
            <p:nvPr/>
          </p:nvSpPr>
          <p:spPr>
            <a:xfrm>
              <a:off x="3136107" y="3876853"/>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Web &amp; Email Security</a:t>
              </a:r>
            </a:p>
          </p:txBody>
        </p:sp>
        <p:sp>
          <p:nvSpPr>
            <p:cNvPr id="167" name="Rectangle 166"/>
            <p:cNvSpPr/>
            <p:nvPr/>
          </p:nvSpPr>
          <p:spPr>
            <a:xfrm>
              <a:off x="2108417" y="4131365"/>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lnSpc>
                  <a:spcPct val="80000"/>
                </a:lnSpc>
              </a:pPr>
              <a:r>
                <a:rPr lang="en-US" sz="900" dirty="0"/>
                <a:t>Policy and Access</a:t>
              </a:r>
            </a:p>
          </p:txBody>
        </p:sp>
        <p:sp>
          <p:nvSpPr>
            <p:cNvPr id="169" name="Rectangle 168"/>
            <p:cNvSpPr/>
            <p:nvPr/>
          </p:nvSpPr>
          <p:spPr>
            <a:xfrm>
              <a:off x="3136107" y="3367831"/>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err="1"/>
                <a:t>DDoS</a:t>
              </a:r>
              <a:r>
                <a:rPr lang="en-US" sz="900" dirty="0"/>
                <a:t> Protection</a:t>
              </a:r>
            </a:p>
          </p:txBody>
        </p:sp>
        <p:sp>
          <p:nvSpPr>
            <p:cNvPr id="170" name="Rectangle 169"/>
            <p:cNvSpPr/>
            <p:nvPr/>
          </p:nvSpPr>
          <p:spPr>
            <a:xfrm>
              <a:off x="2108417" y="3367831"/>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Next Gen Firewall</a:t>
              </a:r>
            </a:p>
          </p:txBody>
        </p:sp>
      </p:grpSp>
      <p:grpSp>
        <p:nvGrpSpPr>
          <p:cNvPr id="171" name="Group 170"/>
          <p:cNvGrpSpPr/>
          <p:nvPr/>
        </p:nvGrpSpPr>
        <p:grpSpPr>
          <a:xfrm>
            <a:off x="5034212" y="2356632"/>
            <a:ext cx="2895914" cy="948718"/>
            <a:chOff x="2108417" y="3622342"/>
            <a:chExt cx="2002940" cy="729707"/>
          </a:xfrm>
        </p:grpSpPr>
        <p:sp>
          <p:nvSpPr>
            <p:cNvPr id="172" name="Rectangle 171"/>
            <p:cNvSpPr/>
            <p:nvPr/>
          </p:nvSpPr>
          <p:spPr>
            <a:xfrm>
              <a:off x="2113409" y="3626299"/>
              <a:ext cx="975250" cy="342864"/>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OTT Service Protection (Multi-DRM)</a:t>
              </a:r>
            </a:p>
          </p:txBody>
        </p:sp>
        <p:sp>
          <p:nvSpPr>
            <p:cNvPr id="173" name="Rectangle 172"/>
            <p:cNvSpPr/>
            <p:nvPr/>
          </p:nvSpPr>
          <p:spPr>
            <a:xfrm>
              <a:off x="3136107" y="4131365"/>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Forensic Watermarking</a:t>
              </a:r>
            </a:p>
          </p:txBody>
        </p:sp>
        <p:sp>
          <p:nvSpPr>
            <p:cNvPr id="174" name="Rectangle 173"/>
            <p:cNvSpPr/>
            <p:nvPr/>
          </p:nvSpPr>
          <p:spPr>
            <a:xfrm>
              <a:off x="3136107" y="3622342"/>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Streaming Piracy Prevention</a:t>
              </a:r>
            </a:p>
          </p:txBody>
        </p:sp>
        <p:sp>
          <p:nvSpPr>
            <p:cNvPr id="176" name="Rectangle 175"/>
            <p:cNvSpPr/>
            <p:nvPr/>
          </p:nvSpPr>
          <p:spPr>
            <a:xfrm>
              <a:off x="3136107" y="3876853"/>
              <a:ext cx="975250" cy="219456"/>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r>
                <a:rPr lang="en-US" sz="900" dirty="0"/>
                <a:t>Credential Sharing Piracy Prevention</a:t>
              </a:r>
            </a:p>
          </p:txBody>
        </p:sp>
        <p:sp>
          <p:nvSpPr>
            <p:cNvPr id="177" name="Rectangle 176"/>
            <p:cNvSpPr/>
            <p:nvPr/>
          </p:nvSpPr>
          <p:spPr>
            <a:xfrm>
              <a:off x="2108417" y="4009185"/>
              <a:ext cx="975250" cy="342864"/>
            </a:xfrm>
            <a:prstGeom prst="rect">
              <a:avLst/>
            </a:prstGeom>
            <a:solidFill>
              <a:srgbClr val="FFFFFF">
                <a:alpha val="3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lnSpc>
                  <a:spcPct val="80000"/>
                </a:lnSpc>
              </a:pPr>
              <a:r>
                <a:rPr lang="en-US" sz="900" dirty="0"/>
                <a:t>Secure Primary</a:t>
              </a:r>
              <a:br>
                <a:rPr lang="en-US" sz="900" dirty="0"/>
              </a:br>
              <a:r>
                <a:rPr lang="en-US" sz="900" dirty="0"/>
                <a:t>Distribution</a:t>
              </a:r>
            </a:p>
          </p:txBody>
        </p:sp>
      </p:grpSp>
      <p:sp>
        <p:nvSpPr>
          <p:cNvPr id="178" name="Up-Down Arrow 14"/>
          <p:cNvSpPr/>
          <p:nvPr/>
        </p:nvSpPr>
        <p:spPr>
          <a:xfrm rot="5400000">
            <a:off x="4330949" y="1568241"/>
            <a:ext cx="467512" cy="4693271"/>
          </a:xfrm>
          <a:prstGeom prst="upDownArrow">
            <a:avLst>
              <a:gd name="adj1" fmla="val 100000"/>
              <a:gd name="adj2"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0" tIns="68580" rIns="0" rtlCol="0" anchor="ctr"/>
          <a:lstStyle/>
          <a:p>
            <a:pPr algn="ctr"/>
            <a:r>
              <a:rPr lang="en-US" b="1" dirty="0"/>
              <a:t>Security Services</a:t>
            </a:r>
          </a:p>
          <a:p>
            <a:pPr algn="ctr">
              <a:spcBef>
                <a:spcPts val="450"/>
              </a:spcBef>
            </a:pPr>
            <a:r>
              <a:rPr lang="en-US" sz="1050" dirty="0"/>
              <a:t>Advisory  |  Implementation  |  Managed  |  Technical  |  Operational</a:t>
            </a:r>
            <a:endParaRPr lang="en-US" dirty="0"/>
          </a:p>
        </p:txBody>
      </p:sp>
    </p:spTree>
    <p:extLst>
      <p:ext uri="{BB962C8B-B14F-4D97-AF65-F5344CB8AC3E}">
        <p14:creationId xmlns:p14="http://schemas.microsoft.com/office/powerpoint/2010/main" val="3279820014"/>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8303" y="1444577"/>
            <a:ext cx="2265680" cy="295473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Rectangle 9"/>
          <p:cNvSpPr/>
          <p:nvPr/>
        </p:nvSpPr>
        <p:spPr>
          <a:xfrm>
            <a:off x="559686" y="2115898"/>
            <a:ext cx="2462914" cy="158894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03" name="Rounded Rectangle 502"/>
          <p:cNvSpPr/>
          <p:nvPr/>
        </p:nvSpPr>
        <p:spPr>
          <a:xfrm rot="16200000">
            <a:off x="5959571" y="-502535"/>
            <a:ext cx="34289" cy="4940721"/>
          </a:xfrm>
          <a:prstGeom prst="roundRect">
            <a:avLst>
              <a:gd name="adj" fmla="val 50000"/>
            </a:avLst>
          </a:prstGeom>
          <a:gradFill flip="none" rotWithShape="1">
            <a:gsLst>
              <a:gs pos="60000">
                <a:schemeClr val="accent4"/>
              </a:gs>
              <a:gs pos="40000">
                <a:schemeClr val="accent6"/>
              </a:gs>
              <a:gs pos="25000">
                <a:schemeClr val="accent1"/>
              </a:gs>
              <a:gs pos="80000">
                <a:schemeClr val="accent5"/>
              </a:gs>
            </a:gsLst>
            <a:lin ang="16200000" scaled="1"/>
            <a:tileRect/>
          </a:gradFill>
          <a:ln w="25400" cap="flat" cmpd="sng" algn="ctr">
            <a:noFill/>
            <a:prstDash val="solid"/>
          </a:ln>
          <a:effectLst/>
        </p:spPr>
        <p:txBody>
          <a:bodyPr vert="vert" lIns="51441" tIns="25721" rIns="51441" bIns="25721" rtlCol="0" anchor="ctr"/>
          <a:lstStyle/>
          <a:p>
            <a:pPr algn="ctr" defTabSz="685784" fontAlgn="auto">
              <a:spcBef>
                <a:spcPts val="0"/>
              </a:spcBef>
              <a:spcAft>
                <a:spcPts val="0"/>
              </a:spcAft>
              <a:defRPr/>
            </a:pPr>
            <a:endParaRPr lang="en-US" sz="525" kern="0" dirty="0">
              <a:solidFill>
                <a:srgbClr val="FFFFFF"/>
              </a:solidFill>
              <a:latin typeface="Arial"/>
            </a:endParaRPr>
          </a:p>
        </p:txBody>
      </p:sp>
      <p:sp>
        <p:nvSpPr>
          <p:cNvPr id="2" name="Title 1"/>
          <p:cNvSpPr>
            <a:spLocks noGrp="1"/>
          </p:cNvSpPr>
          <p:nvPr>
            <p:ph type="title"/>
          </p:nvPr>
        </p:nvSpPr>
        <p:spPr/>
        <p:txBody>
          <a:bodyPr/>
          <a:lstStyle/>
          <a:p>
            <a:r>
              <a:rPr lang="en-US" dirty="0" smtClean="0"/>
              <a:t>Prevent Live Streaming Piracy in Real Time</a:t>
            </a:r>
            <a:br>
              <a:rPr lang="en-US" dirty="0" smtClean="0"/>
            </a:br>
            <a:r>
              <a:rPr lang="en-US" sz="2400" dirty="0" smtClean="0"/>
              <a:t>Rapid Detection and Response</a:t>
            </a:r>
            <a:endParaRPr lang="en-US" dirty="0"/>
          </a:p>
        </p:txBody>
      </p:sp>
      <p:grpSp>
        <p:nvGrpSpPr>
          <p:cNvPr id="456" name="Group 455"/>
          <p:cNvGrpSpPr/>
          <p:nvPr/>
        </p:nvGrpSpPr>
        <p:grpSpPr>
          <a:xfrm>
            <a:off x="4093702" y="1402083"/>
            <a:ext cx="441674" cy="429955"/>
            <a:chOff x="7488303" y="4720640"/>
            <a:chExt cx="457201" cy="457200"/>
          </a:xfrm>
          <a:solidFill>
            <a:schemeClr val="accent5"/>
          </a:solidFill>
        </p:grpSpPr>
        <p:sp>
          <p:nvSpPr>
            <p:cNvPr id="457" name="Freeform 12"/>
            <p:cNvSpPr>
              <a:spLocks/>
            </p:cNvSpPr>
            <p:nvPr/>
          </p:nvSpPr>
          <p:spPr bwMode="auto">
            <a:xfrm>
              <a:off x="7717504" y="4734999"/>
              <a:ext cx="216706" cy="216293"/>
            </a:xfrm>
            <a:custGeom>
              <a:avLst/>
              <a:gdLst>
                <a:gd name="T0" fmla="*/ 3 w 1576"/>
                <a:gd name="T1" fmla="*/ 0 h 1573"/>
                <a:gd name="T2" fmla="*/ 103 w 1576"/>
                <a:gd name="T3" fmla="*/ 3 h 1573"/>
                <a:gd name="T4" fmla="*/ 201 w 1576"/>
                <a:gd name="T5" fmla="*/ 12 h 1573"/>
                <a:gd name="T6" fmla="*/ 297 w 1576"/>
                <a:gd name="T7" fmla="*/ 27 h 1573"/>
                <a:gd name="T8" fmla="*/ 390 w 1576"/>
                <a:gd name="T9" fmla="*/ 48 h 1573"/>
                <a:gd name="T10" fmla="*/ 482 w 1576"/>
                <a:gd name="T11" fmla="*/ 75 h 1573"/>
                <a:gd name="T12" fmla="*/ 572 w 1576"/>
                <a:gd name="T13" fmla="*/ 106 h 1573"/>
                <a:gd name="T14" fmla="*/ 659 w 1576"/>
                <a:gd name="T15" fmla="*/ 142 h 1573"/>
                <a:gd name="T16" fmla="*/ 743 w 1576"/>
                <a:gd name="T17" fmla="*/ 185 h 1573"/>
                <a:gd name="T18" fmla="*/ 824 w 1576"/>
                <a:gd name="T19" fmla="*/ 231 h 1573"/>
                <a:gd name="T20" fmla="*/ 902 w 1576"/>
                <a:gd name="T21" fmla="*/ 281 h 1573"/>
                <a:gd name="T22" fmla="*/ 977 w 1576"/>
                <a:gd name="T23" fmla="*/ 337 h 1573"/>
                <a:gd name="T24" fmla="*/ 1048 w 1576"/>
                <a:gd name="T25" fmla="*/ 396 h 1573"/>
                <a:gd name="T26" fmla="*/ 1116 w 1576"/>
                <a:gd name="T27" fmla="*/ 460 h 1573"/>
                <a:gd name="T28" fmla="*/ 1180 w 1576"/>
                <a:gd name="T29" fmla="*/ 528 h 1573"/>
                <a:gd name="T30" fmla="*/ 1239 w 1576"/>
                <a:gd name="T31" fmla="*/ 599 h 1573"/>
                <a:gd name="T32" fmla="*/ 1295 w 1576"/>
                <a:gd name="T33" fmla="*/ 674 h 1573"/>
                <a:gd name="T34" fmla="*/ 1345 w 1576"/>
                <a:gd name="T35" fmla="*/ 752 h 1573"/>
                <a:gd name="T36" fmla="*/ 1391 w 1576"/>
                <a:gd name="T37" fmla="*/ 833 h 1573"/>
                <a:gd name="T38" fmla="*/ 1434 w 1576"/>
                <a:gd name="T39" fmla="*/ 917 h 1573"/>
                <a:gd name="T40" fmla="*/ 1470 w 1576"/>
                <a:gd name="T41" fmla="*/ 1004 h 1573"/>
                <a:gd name="T42" fmla="*/ 1501 w 1576"/>
                <a:gd name="T43" fmla="*/ 1094 h 1573"/>
                <a:gd name="T44" fmla="*/ 1528 w 1576"/>
                <a:gd name="T45" fmla="*/ 1186 h 1573"/>
                <a:gd name="T46" fmla="*/ 1549 w 1576"/>
                <a:gd name="T47" fmla="*/ 1279 h 1573"/>
                <a:gd name="T48" fmla="*/ 1564 w 1576"/>
                <a:gd name="T49" fmla="*/ 1375 h 1573"/>
                <a:gd name="T50" fmla="*/ 1573 w 1576"/>
                <a:gd name="T51" fmla="*/ 1473 h 1573"/>
                <a:gd name="T52" fmla="*/ 1576 w 1576"/>
                <a:gd name="T53" fmla="*/ 1573 h 1573"/>
                <a:gd name="T54" fmla="*/ 1087 w 1576"/>
                <a:gd name="T55" fmla="*/ 1573 h 1573"/>
                <a:gd name="T56" fmla="*/ 1084 w 1576"/>
                <a:gd name="T57" fmla="*/ 1492 h 1573"/>
                <a:gd name="T58" fmla="*/ 1075 w 1576"/>
                <a:gd name="T59" fmla="*/ 1413 h 1573"/>
                <a:gd name="T60" fmla="*/ 1061 w 1576"/>
                <a:gd name="T61" fmla="*/ 1335 h 1573"/>
                <a:gd name="T62" fmla="*/ 1040 w 1576"/>
                <a:gd name="T63" fmla="*/ 1260 h 1573"/>
                <a:gd name="T64" fmla="*/ 1016 w 1576"/>
                <a:gd name="T65" fmla="*/ 1187 h 1573"/>
                <a:gd name="T66" fmla="*/ 986 w 1576"/>
                <a:gd name="T67" fmla="*/ 1116 h 1573"/>
                <a:gd name="T68" fmla="*/ 952 w 1576"/>
                <a:gd name="T69" fmla="*/ 1048 h 1573"/>
                <a:gd name="T70" fmla="*/ 912 w 1576"/>
                <a:gd name="T71" fmla="*/ 983 h 1573"/>
                <a:gd name="T72" fmla="*/ 869 w 1576"/>
                <a:gd name="T73" fmla="*/ 921 h 1573"/>
                <a:gd name="T74" fmla="*/ 821 w 1576"/>
                <a:gd name="T75" fmla="*/ 862 h 1573"/>
                <a:gd name="T76" fmla="*/ 769 w 1576"/>
                <a:gd name="T77" fmla="*/ 807 h 1573"/>
                <a:gd name="T78" fmla="*/ 714 w 1576"/>
                <a:gd name="T79" fmla="*/ 755 h 1573"/>
                <a:gd name="T80" fmla="*/ 655 w 1576"/>
                <a:gd name="T81" fmla="*/ 707 h 1573"/>
                <a:gd name="T82" fmla="*/ 593 w 1576"/>
                <a:gd name="T83" fmla="*/ 664 h 1573"/>
                <a:gd name="T84" fmla="*/ 528 w 1576"/>
                <a:gd name="T85" fmla="*/ 624 h 1573"/>
                <a:gd name="T86" fmla="*/ 460 w 1576"/>
                <a:gd name="T87" fmla="*/ 590 h 1573"/>
                <a:gd name="T88" fmla="*/ 389 w 1576"/>
                <a:gd name="T89" fmla="*/ 560 h 1573"/>
                <a:gd name="T90" fmla="*/ 316 w 1576"/>
                <a:gd name="T91" fmla="*/ 536 h 1573"/>
                <a:gd name="T92" fmla="*/ 241 w 1576"/>
                <a:gd name="T93" fmla="*/ 516 h 1573"/>
                <a:gd name="T94" fmla="*/ 163 w 1576"/>
                <a:gd name="T95" fmla="*/ 501 h 1573"/>
                <a:gd name="T96" fmla="*/ 84 w 1576"/>
                <a:gd name="T97" fmla="*/ 492 h 1573"/>
                <a:gd name="T98" fmla="*/ 3 w 1576"/>
                <a:gd name="T99" fmla="*/ 489 h 1573"/>
                <a:gd name="T100" fmla="*/ 0 w 1576"/>
                <a:gd name="T101" fmla="*/ 489 h 1573"/>
                <a:gd name="T102" fmla="*/ 0 w 1576"/>
                <a:gd name="T103" fmla="*/ 0 h 1573"/>
                <a:gd name="T104" fmla="*/ 3 w 1576"/>
                <a:gd name="T105"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6" h="1573">
                  <a:moveTo>
                    <a:pt x="3" y="0"/>
                  </a:moveTo>
                  <a:lnTo>
                    <a:pt x="103" y="3"/>
                  </a:lnTo>
                  <a:lnTo>
                    <a:pt x="201" y="12"/>
                  </a:lnTo>
                  <a:lnTo>
                    <a:pt x="297" y="27"/>
                  </a:lnTo>
                  <a:lnTo>
                    <a:pt x="390" y="48"/>
                  </a:lnTo>
                  <a:lnTo>
                    <a:pt x="482" y="75"/>
                  </a:lnTo>
                  <a:lnTo>
                    <a:pt x="572" y="106"/>
                  </a:lnTo>
                  <a:lnTo>
                    <a:pt x="659" y="142"/>
                  </a:lnTo>
                  <a:lnTo>
                    <a:pt x="743" y="185"/>
                  </a:lnTo>
                  <a:lnTo>
                    <a:pt x="824" y="231"/>
                  </a:lnTo>
                  <a:lnTo>
                    <a:pt x="902" y="281"/>
                  </a:lnTo>
                  <a:lnTo>
                    <a:pt x="977" y="337"/>
                  </a:lnTo>
                  <a:lnTo>
                    <a:pt x="1048" y="396"/>
                  </a:lnTo>
                  <a:lnTo>
                    <a:pt x="1116" y="460"/>
                  </a:lnTo>
                  <a:lnTo>
                    <a:pt x="1180" y="528"/>
                  </a:lnTo>
                  <a:lnTo>
                    <a:pt x="1239" y="599"/>
                  </a:lnTo>
                  <a:lnTo>
                    <a:pt x="1295" y="674"/>
                  </a:lnTo>
                  <a:lnTo>
                    <a:pt x="1345" y="752"/>
                  </a:lnTo>
                  <a:lnTo>
                    <a:pt x="1391" y="833"/>
                  </a:lnTo>
                  <a:lnTo>
                    <a:pt x="1434" y="917"/>
                  </a:lnTo>
                  <a:lnTo>
                    <a:pt x="1470" y="1004"/>
                  </a:lnTo>
                  <a:lnTo>
                    <a:pt x="1501" y="1094"/>
                  </a:lnTo>
                  <a:lnTo>
                    <a:pt x="1528" y="1186"/>
                  </a:lnTo>
                  <a:lnTo>
                    <a:pt x="1549" y="1279"/>
                  </a:lnTo>
                  <a:lnTo>
                    <a:pt x="1564" y="1375"/>
                  </a:lnTo>
                  <a:lnTo>
                    <a:pt x="1573" y="1473"/>
                  </a:lnTo>
                  <a:lnTo>
                    <a:pt x="1576" y="1573"/>
                  </a:lnTo>
                  <a:lnTo>
                    <a:pt x="1087" y="1573"/>
                  </a:lnTo>
                  <a:lnTo>
                    <a:pt x="1084" y="1492"/>
                  </a:lnTo>
                  <a:lnTo>
                    <a:pt x="1075" y="1413"/>
                  </a:lnTo>
                  <a:lnTo>
                    <a:pt x="1061" y="1335"/>
                  </a:lnTo>
                  <a:lnTo>
                    <a:pt x="1040" y="1260"/>
                  </a:lnTo>
                  <a:lnTo>
                    <a:pt x="1016" y="1187"/>
                  </a:lnTo>
                  <a:lnTo>
                    <a:pt x="986" y="1116"/>
                  </a:lnTo>
                  <a:lnTo>
                    <a:pt x="952" y="1048"/>
                  </a:lnTo>
                  <a:lnTo>
                    <a:pt x="912" y="983"/>
                  </a:lnTo>
                  <a:lnTo>
                    <a:pt x="869" y="921"/>
                  </a:lnTo>
                  <a:lnTo>
                    <a:pt x="821" y="862"/>
                  </a:lnTo>
                  <a:lnTo>
                    <a:pt x="769" y="807"/>
                  </a:lnTo>
                  <a:lnTo>
                    <a:pt x="714" y="755"/>
                  </a:lnTo>
                  <a:lnTo>
                    <a:pt x="655" y="707"/>
                  </a:lnTo>
                  <a:lnTo>
                    <a:pt x="593" y="664"/>
                  </a:lnTo>
                  <a:lnTo>
                    <a:pt x="528" y="624"/>
                  </a:lnTo>
                  <a:lnTo>
                    <a:pt x="460" y="590"/>
                  </a:lnTo>
                  <a:lnTo>
                    <a:pt x="389" y="560"/>
                  </a:lnTo>
                  <a:lnTo>
                    <a:pt x="316" y="536"/>
                  </a:lnTo>
                  <a:lnTo>
                    <a:pt x="241" y="516"/>
                  </a:lnTo>
                  <a:lnTo>
                    <a:pt x="163" y="501"/>
                  </a:lnTo>
                  <a:lnTo>
                    <a:pt x="84" y="492"/>
                  </a:lnTo>
                  <a:lnTo>
                    <a:pt x="3" y="489"/>
                  </a:lnTo>
                  <a:lnTo>
                    <a:pt x="0" y="489"/>
                  </a:lnTo>
                  <a:lnTo>
                    <a:pt x="0" y="0"/>
                  </a:lnTo>
                  <a:lnTo>
                    <a:pt x="3" y="0"/>
                  </a:lnTo>
                  <a:close/>
                </a:path>
              </a:pathLst>
            </a:custGeom>
            <a:grpFill/>
            <a:ln w="0">
              <a:noFill/>
              <a:prstDash val="solid"/>
              <a:round/>
              <a:headEnd/>
              <a:tailEnd/>
            </a:ln>
          </p:spPr>
          <p:txBody>
            <a:bodyPr vert="horz" wrap="none" lIns="68562" tIns="34281" rIns="68562" bIns="34281" numCol="1" anchor="t" anchorCtr="0" compatLnSpc="1">
              <a:prstTxWarp prst="textNoShape">
                <a:avLst/>
              </a:prstTxWarp>
              <a:noAutofit/>
            </a:bodyPr>
            <a:lstStyle/>
            <a:p>
              <a:pPr algn="ctr"/>
              <a:endParaRPr lang="en-US" sz="1349" dirty="0">
                <a:solidFill>
                  <a:schemeClr val="bg1"/>
                </a:solidFill>
              </a:endParaRPr>
            </a:p>
          </p:txBody>
        </p:sp>
        <p:sp>
          <p:nvSpPr>
            <p:cNvPr id="458" name="Freeform 13"/>
            <p:cNvSpPr>
              <a:spLocks noEditPoints="1"/>
            </p:cNvSpPr>
            <p:nvPr/>
          </p:nvSpPr>
          <p:spPr bwMode="auto">
            <a:xfrm>
              <a:off x="7488303" y="4720640"/>
              <a:ext cx="457201" cy="457200"/>
            </a:xfrm>
            <a:custGeom>
              <a:avLst/>
              <a:gdLst>
                <a:gd name="T0" fmla="*/ 1347 w 3325"/>
                <a:gd name="T1" fmla="*/ 3204 h 3325"/>
                <a:gd name="T2" fmla="*/ 1418 w 3325"/>
                <a:gd name="T3" fmla="*/ 2719 h 3325"/>
                <a:gd name="T4" fmla="*/ 2061 w 3325"/>
                <a:gd name="T5" fmla="*/ 2670 h 3325"/>
                <a:gd name="T6" fmla="*/ 1771 w 3325"/>
                <a:gd name="T7" fmla="*/ 3232 h 3325"/>
                <a:gd name="T8" fmla="*/ 2365 w 3325"/>
                <a:gd name="T9" fmla="*/ 3070 h 3325"/>
                <a:gd name="T10" fmla="*/ 464 w 3325"/>
                <a:gd name="T11" fmla="*/ 2681 h 3325"/>
                <a:gd name="T12" fmla="*/ 1111 w 3325"/>
                <a:gd name="T13" fmla="*/ 2595 h 3325"/>
                <a:gd name="T14" fmla="*/ 735 w 3325"/>
                <a:gd name="T15" fmla="*/ 2222 h 3325"/>
                <a:gd name="T16" fmla="*/ 2293 w 3325"/>
                <a:gd name="T17" fmla="*/ 2544 h 3325"/>
                <a:gd name="T18" fmla="*/ 2817 w 3325"/>
                <a:gd name="T19" fmla="*/ 2731 h 3325"/>
                <a:gd name="T20" fmla="*/ 1171 w 3325"/>
                <a:gd name="T21" fmla="*/ 2562 h 3325"/>
                <a:gd name="T22" fmla="*/ 1645 w 3325"/>
                <a:gd name="T23" fmla="*/ 2687 h 3325"/>
                <a:gd name="T24" fmla="*/ 1074 w 3325"/>
                <a:gd name="T25" fmla="*/ 2109 h 3325"/>
                <a:gd name="T26" fmla="*/ 997 w 3325"/>
                <a:gd name="T27" fmla="*/ 2208 h 3325"/>
                <a:gd name="T28" fmla="*/ 918 w 3325"/>
                <a:gd name="T29" fmla="*/ 2122 h 3325"/>
                <a:gd name="T30" fmla="*/ 1021 w 3325"/>
                <a:gd name="T31" fmla="*/ 2463 h 3325"/>
                <a:gd name="T32" fmla="*/ 1828 w 3325"/>
                <a:gd name="T33" fmla="*/ 2674 h 3325"/>
                <a:gd name="T34" fmla="*/ 1700 w 3325"/>
                <a:gd name="T35" fmla="*/ 1675 h 3325"/>
                <a:gd name="T36" fmla="*/ 2516 w 3325"/>
                <a:gd name="T37" fmla="*/ 2231 h 3325"/>
                <a:gd name="T38" fmla="*/ 681 w 3325"/>
                <a:gd name="T39" fmla="*/ 1962 h 3325"/>
                <a:gd name="T40" fmla="*/ 92 w 3325"/>
                <a:gd name="T41" fmla="*/ 1756 h 3325"/>
                <a:gd name="T42" fmla="*/ 252 w 3325"/>
                <a:gd name="T43" fmla="*/ 2359 h 3325"/>
                <a:gd name="T44" fmla="*/ 591 w 3325"/>
                <a:gd name="T45" fmla="*/ 1824 h 3325"/>
                <a:gd name="T46" fmla="*/ 687 w 3325"/>
                <a:gd name="T47" fmla="*/ 1346 h 3325"/>
                <a:gd name="T48" fmla="*/ 2367 w 3325"/>
                <a:gd name="T49" fmla="*/ 1150 h 3325"/>
                <a:gd name="T50" fmla="*/ 2292 w 3325"/>
                <a:gd name="T51" fmla="*/ 1250 h 3325"/>
                <a:gd name="T52" fmla="*/ 2408 w 3325"/>
                <a:gd name="T53" fmla="*/ 1298 h 3325"/>
                <a:gd name="T54" fmla="*/ 2424 w 3325"/>
                <a:gd name="T55" fmla="*/ 1174 h 3325"/>
                <a:gd name="T56" fmla="*/ 178 w 3325"/>
                <a:gd name="T57" fmla="*/ 1143 h 3325"/>
                <a:gd name="T58" fmla="*/ 585 w 3325"/>
                <a:gd name="T59" fmla="*/ 1551 h 3325"/>
                <a:gd name="T60" fmla="*/ 297 w 3325"/>
                <a:gd name="T61" fmla="*/ 881 h 3325"/>
                <a:gd name="T62" fmla="*/ 828 w 3325"/>
                <a:gd name="T63" fmla="*/ 1067 h 3325"/>
                <a:gd name="T64" fmla="*/ 651 w 3325"/>
                <a:gd name="T65" fmla="*/ 458 h 3325"/>
                <a:gd name="T66" fmla="*/ 739 w 3325"/>
                <a:gd name="T67" fmla="*/ 1096 h 3325"/>
                <a:gd name="T68" fmla="*/ 1108 w 3325"/>
                <a:gd name="T69" fmla="*/ 732 h 3325"/>
                <a:gd name="T70" fmla="*/ 1008 w 3325"/>
                <a:gd name="T71" fmla="*/ 677 h 3325"/>
                <a:gd name="T72" fmla="*/ 1659 w 3325"/>
                <a:gd name="T73" fmla="*/ 0 h 3325"/>
                <a:gd name="T74" fmla="*/ 1130 w 3325"/>
                <a:gd name="T75" fmla="*/ 182 h 3325"/>
                <a:gd name="T76" fmla="*/ 1097 w 3325"/>
                <a:gd name="T77" fmla="*/ 561 h 3325"/>
                <a:gd name="T78" fmla="*/ 1148 w 3325"/>
                <a:gd name="T79" fmla="*/ 671 h 3325"/>
                <a:gd name="T80" fmla="*/ 1423 w 3325"/>
                <a:gd name="T81" fmla="*/ 606 h 3325"/>
                <a:gd name="T82" fmla="*/ 1437 w 3325"/>
                <a:gd name="T83" fmla="*/ 663 h 3325"/>
                <a:gd name="T84" fmla="*/ 1662 w 3325"/>
                <a:gd name="T85" fmla="*/ 638 h 3325"/>
                <a:gd name="T86" fmla="*/ 2180 w 3325"/>
                <a:gd name="T87" fmla="*/ 778 h 3325"/>
                <a:gd name="T88" fmla="*/ 2547 w 3325"/>
                <a:gd name="T89" fmla="*/ 1145 h 3325"/>
                <a:gd name="T90" fmla="*/ 2687 w 3325"/>
                <a:gd name="T91" fmla="*/ 1663 h 3325"/>
                <a:gd name="T92" fmla="*/ 2677 w 3325"/>
                <a:gd name="T93" fmla="*/ 1807 h 3325"/>
                <a:gd name="T94" fmla="*/ 2703 w 3325"/>
                <a:gd name="T95" fmla="*/ 1963 h 3325"/>
                <a:gd name="T96" fmla="*/ 3158 w 3325"/>
                <a:gd name="T97" fmla="*/ 2148 h 3325"/>
                <a:gd name="T98" fmla="*/ 3322 w 3325"/>
                <a:gd name="T99" fmla="*/ 1764 h 3325"/>
                <a:gd name="T100" fmla="*/ 3143 w 3325"/>
                <a:gd name="T101" fmla="*/ 2418 h 3325"/>
                <a:gd name="T102" fmla="*/ 2734 w 3325"/>
                <a:gd name="T103" fmla="*/ 2934 h 3325"/>
                <a:gd name="T104" fmla="*/ 2150 w 3325"/>
                <a:gd name="T105" fmla="*/ 3252 h 3325"/>
                <a:gd name="T106" fmla="*/ 1461 w 3325"/>
                <a:gd name="T107" fmla="*/ 3313 h 3325"/>
                <a:gd name="T108" fmla="*/ 823 w 3325"/>
                <a:gd name="T109" fmla="*/ 3098 h 3325"/>
                <a:gd name="T110" fmla="*/ 332 w 3325"/>
                <a:gd name="T111" fmla="*/ 2660 h 3325"/>
                <a:gd name="T112" fmla="*/ 47 w 3325"/>
                <a:gd name="T113" fmla="*/ 2058 h 3325"/>
                <a:gd name="T114" fmla="*/ 26 w 3325"/>
                <a:gd name="T115" fmla="*/ 1364 h 3325"/>
                <a:gd name="T116" fmla="*/ 276 w 3325"/>
                <a:gd name="T117" fmla="*/ 744 h 3325"/>
                <a:gd name="T118" fmla="*/ 741 w 3325"/>
                <a:gd name="T119" fmla="*/ 279 h 3325"/>
                <a:gd name="T120" fmla="*/ 1360 w 3325"/>
                <a:gd name="T121" fmla="*/ 27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25" h="3325">
                  <a:moveTo>
                    <a:pt x="1141" y="2613"/>
                  </a:moveTo>
                  <a:lnTo>
                    <a:pt x="896" y="3036"/>
                  </a:lnTo>
                  <a:lnTo>
                    <a:pt x="981" y="3081"/>
                  </a:lnTo>
                  <a:lnTo>
                    <a:pt x="1069" y="3119"/>
                  </a:lnTo>
                  <a:lnTo>
                    <a:pt x="1159" y="3153"/>
                  </a:lnTo>
                  <a:lnTo>
                    <a:pt x="1252" y="3182"/>
                  </a:lnTo>
                  <a:lnTo>
                    <a:pt x="1347" y="3204"/>
                  </a:lnTo>
                  <a:lnTo>
                    <a:pt x="1445" y="3220"/>
                  </a:lnTo>
                  <a:lnTo>
                    <a:pt x="1544" y="3231"/>
                  </a:lnTo>
                  <a:lnTo>
                    <a:pt x="1645" y="3235"/>
                  </a:lnTo>
                  <a:lnTo>
                    <a:pt x="1645" y="2746"/>
                  </a:lnTo>
                  <a:lnTo>
                    <a:pt x="1567" y="2742"/>
                  </a:lnTo>
                  <a:lnTo>
                    <a:pt x="1491" y="2733"/>
                  </a:lnTo>
                  <a:lnTo>
                    <a:pt x="1418" y="2719"/>
                  </a:lnTo>
                  <a:lnTo>
                    <a:pt x="1345" y="2698"/>
                  </a:lnTo>
                  <a:lnTo>
                    <a:pt x="1274" y="2674"/>
                  </a:lnTo>
                  <a:lnTo>
                    <a:pt x="1207" y="2646"/>
                  </a:lnTo>
                  <a:lnTo>
                    <a:pt x="1141" y="2613"/>
                  </a:lnTo>
                  <a:close/>
                  <a:moveTo>
                    <a:pt x="2197" y="2605"/>
                  </a:moveTo>
                  <a:lnTo>
                    <a:pt x="2130" y="2640"/>
                  </a:lnTo>
                  <a:lnTo>
                    <a:pt x="2061" y="2670"/>
                  </a:lnTo>
                  <a:lnTo>
                    <a:pt x="1988" y="2696"/>
                  </a:lnTo>
                  <a:lnTo>
                    <a:pt x="1914" y="2717"/>
                  </a:lnTo>
                  <a:lnTo>
                    <a:pt x="1838" y="2732"/>
                  </a:lnTo>
                  <a:lnTo>
                    <a:pt x="1760" y="2742"/>
                  </a:lnTo>
                  <a:lnTo>
                    <a:pt x="1680" y="2746"/>
                  </a:lnTo>
                  <a:lnTo>
                    <a:pt x="1680" y="3235"/>
                  </a:lnTo>
                  <a:lnTo>
                    <a:pt x="1771" y="3232"/>
                  </a:lnTo>
                  <a:lnTo>
                    <a:pt x="1862" y="3223"/>
                  </a:lnTo>
                  <a:lnTo>
                    <a:pt x="1951" y="3209"/>
                  </a:lnTo>
                  <a:lnTo>
                    <a:pt x="2037" y="3191"/>
                  </a:lnTo>
                  <a:lnTo>
                    <a:pt x="2123" y="3167"/>
                  </a:lnTo>
                  <a:lnTo>
                    <a:pt x="2206" y="3139"/>
                  </a:lnTo>
                  <a:lnTo>
                    <a:pt x="2287" y="3107"/>
                  </a:lnTo>
                  <a:lnTo>
                    <a:pt x="2365" y="3070"/>
                  </a:lnTo>
                  <a:lnTo>
                    <a:pt x="2442" y="3029"/>
                  </a:lnTo>
                  <a:lnTo>
                    <a:pt x="2197" y="2605"/>
                  </a:lnTo>
                  <a:close/>
                  <a:moveTo>
                    <a:pt x="735" y="2222"/>
                  </a:moveTo>
                  <a:lnTo>
                    <a:pt x="311" y="2467"/>
                  </a:lnTo>
                  <a:lnTo>
                    <a:pt x="358" y="2542"/>
                  </a:lnTo>
                  <a:lnTo>
                    <a:pt x="409" y="2614"/>
                  </a:lnTo>
                  <a:lnTo>
                    <a:pt x="464" y="2681"/>
                  </a:lnTo>
                  <a:lnTo>
                    <a:pt x="523" y="2747"/>
                  </a:lnTo>
                  <a:lnTo>
                    <a:pt x="585" y="2808"/>
                  </a:lnTo>
                  <a:lnTo>
                    <a:pt x="651" y="2867"/>
                  </a:lnTo>
                  <a:lnTo>
                    <a:pt x="719" y="2921"/>
                  </a:lnTo>
                  <a:lnTo>
                    <a:pt x="791" y="2973"/>
                  </a:lnTo>
                  <a:lnTo>
                    <a:pt x="867" y="3019"/>
                  </a:lnTo>
                  <a:lnTo>
                    <a:pt x="1111" y="2595"/>
                  </a:lnTo>
                  <a:lnTo>
                    <a:pt x="1046" y="2554"/>
                  </a:lnTo>
                  <a:lnTo>
                    <a:pt x="985" y="2509"/>
                  </a:lnTo>
                  <a:lnTo>
                    <a:pt x="927" y="2458"/>
                  </a:lnTo>
                  <a:lnTo>
                    <a:pt x="873" y="2405"/>
                  </a:lnTo>
                  <a:lnTo>
                    <a:pt x="822" y="2347"/>
                  </a:lnTo>
                  <a:lnTo>
                    <a:pt x="777" y="2287"/>
                  </a:lnTo>
                  <a:lnTo>
                    <a:pt x="735" y="2222"/>
                  </a:lnTo>
                  <a:close/>
                  <a:moveTo>
                    <a:pt x="2604" y="2198"/>
                  </a:moveTo>
                  <a:lnTo>
                    <a:pt x="2563" y="2264"/>
                  </a:lnTo>
                  <a:lnTo>
                    <a:pt x="2518" y="2328"/>
                  </a:lnTo>
                  <a:lnTo>
                    <a:pt x="2467" y="2388"/>
                  </a:lnTo>
                  <a:lnTo>
                    <a:pt x="2413" y="2444"/>
                  </a:lnTo>
                  <a:lnTo>
                    <a:pt x="2354" y="2497"/>
                  </a:lnTo>
                  <a:lnTo>
                    <a:pt x="2293" y="2544"/>
                  </a:lnTo>
                  <a:lnTo>
                    <a:pt x="2227" y="2587"/>
                  </a:lnTo>
                  <a:lnTo>
                    <a:pt x="2472" y="3011"/>
                  </a:lnTo>
                  <a:lnTo>
                    <a:pt x="2547" y="2963"/>
                  </a:lnTo>
                  <a:lnTo>
                    <a:pt x="2620" y="2910"/>
                  </a:lnTo>
                  <a:lnTo>
                    <a:pt x="2689" y="2854"/>
                  </a:lnTo>
                  <a:lnTo>
                    <a:pt x="2755" y="2794"/>
                  </a:lnTo>
                  <a:lnTo>
                    <a:pt x="2817" y="2731"/>
                  </a:lnTo>
                  <a:lnTo>
                    <a:pt x="2876" y="2663"/>
                  </a:lnTo>
                  <a:lnTo>
                    <a:pt x="2931" y="2592"/>
                  </a:lnTo>
                  <a:lnTo>
                    <a:pt x="2982" y="2519"/>
                  </a:lnTo>
                  <a:lnTo>
                    <a:pt x="3028" y="2442"/>
                  </a:lnTo>
                  <a:lnTo>
                    <a:pt x="2604" y="2198"/>
                  </a:lnTo>
                  <a:close/>
                  <a:moveTo>
                    <a:pt x="1645" y="1740"/>
                  </a:moveTo>
                  <a:lnTo>
                    <a:pt x="1171" y="2562"/>
                  </a:lnTo>
                  <a:lnTo>
                    <a:pt x="1232" y="2593"/>
                  </a:lnTo>
                  <a:lnTo>
                    <a:pt x="1297" y="2621"/>
                  </a:lnTo>
                  <a:lnTo>
                    <a:pt x="1362" y="2643"/>
                  </a:lnTo>
                  <a:lnTo>
                    <a:pt x="1431" y="2661"/>
                  </a:lnTo>
                  <a:lnTo>
                    <a:pt x="1501" y="2675"/>
                  </a:lnTo>
                  <a:lnTo>
                    <a:pt x="1572" y="2683"/>
                  </a:lnTo>
                  <a:lnTo>
                    <a:pt x="1645" y="2687"/>
                  </a:lnTo>
                  <a:lnTo>
                    <a:pt x="1645" y="1740"/>
                  </a:lnTo>
                  <a:close/>
                  <a:moveTo>
                    <a:pt x="1623" y="1709"/>
                  </a:moveTo>
                  <a:lnTo>
                    <a:pt x="1025" y="2055"/>
                  </a:lnTo>
                  <a:lnTo>
                    <a:pt x="1041" y="2064"/>
                  </a:lnTo>
                  <a:lnTo>
                    <a:pt x="1056" y="2076"/>
                  </a:lnTo>
                  <a:lnTo>
                    <a:pt x="1067" y="2092"/>
                  </a:lnTo>
                  <a:lnTo>
                    <a:pt x="1074" y="2109"/>
                  </a:lnTo>
                  <a:lnTo>
                    <a:pt x="1077" y="2129"/>
                  </a:lnTo>
                  <a:lnTo>
                    <a:pt x="1074" y="2150"/>
                  </a:lnTo>
                  <a:lnTo>
                    <a:pt x="1066" y="2169"/>
                  </a:lnTo>
                  <a:lnTo>
                    <a:pt x="1053" y="2185"/>
                  </a:lnTo>
                  <a:lnTo>
                    <a:pt x="1037" y="2198"/>
                  </a:lnTo>
                  <a:lnTo>
                    <a:pt x="1018" y="2206"/>
                  </a:lnTo>
                  <a:lnTo>
                    <a:pt x="997" y="2208"/>
                  </a:lnTo>
                  <a:lnTo>
                    <a:pt x="976" y="2206"/>
                  </a:lnTo>
                  <a:lnTo>
                    <a:pt x="957" y="2198"/>
                  </a:lnTo>
                  <a:lnTo>
                    <a:pt x="941" y="2185"/>
                  </a:lnTo>
                  <a:lnTo>
                    <a:pt x="928" y="2169"/>
                  </a:lnTo>
                  <a:lnTo>
                    <a:pt x="920" y="2150"/>
                  </a:lnTo>
                  <a:lnTo>
                    <a:pt x="918" y="2129"/>
                  </a:lnTo>
                  <a:lnTo>
                    <a:pt x="918" y="2122"/>
                  </a:lnTo>
                  <a:lnTo>
                    <a:pt x="919" y="2116"/>
                  </a:lnTo>
                  <a:lnTo>
                    <a:pt x="785" y="2193"/>
                  </a:lnTo>
                  <a:lnTo>
                    <a:pt x="824" y="2253"/>
                  </a:lnTo>
                  <a:lnTo>
                    <a:pt x="869" y="2311"/>
                  </a:lnTo>
                  <a:lnTo>
                    <a:pt x="916" y="2365"/>
                  </a:lnTo>
                  <a:lnTo>
                    <a:pt x="967" y="2416"/>
                  </a:lnTo>
                  <a:lnTo>
                    <a:pt x="1021" y="2463"/>
                  </a:lnTo>
                  <a:lnTo>
                    <a:pt x="1080" y="2506"/>
                  </a:lnTo>
                  <a:lnTo>
                    <a:pt x="1140" y="2545"/>
                  </a:lnTo>
                  <a:lnTo>
                    <a:pt x="1623" y="1709"/>
                  </a:lnTo>
                  <a:close/>
                  <a:moveTo>
                    <a:pt x="1680" y="1708"/>
                  </a:moveTo>
                  <a:lnTo>
                    <a:pt x="1680" y="2687"/>
                  </a:lnTo>
                  <a:lnTo>
                    <a:pt x="1755" y="2683"/>
                  </a:lnTo>
                  <a:lnTo>
                    <a:pt x="1828" y="2674"/>
                  </a:lnTo>
                  <a:lnTo>
                    <a:pt x="1901" y="2660"/>
                  </a:lnTo>
                  <a:lnTo>
                    <a:pt x="1971" y="2641"/>
                  </a:lnTo>
                  <a:lnTo>
                    <a:pt x="2039" y="2617"/>
                  </a:lnTo>
                  <a:lnTo>
                    <a:pt x="2105" y="2587"/>
                  </a:lnTo>
                  <a:lnTo>
                    <a:pt x="2168" y="2554"/>
                  </a:lnTo>
                  <a:lnTo>
                    <a:pt x="1680" y="1708"/>
                  </a:lnTo>
                  <a:close/>
                  <a:moveTo>
                    <a:pt x="1700" y="1675"/>
                  </a:moveTo>
                  <a:lnTo>
                    <a:pt x="2198" y="2537"/>
                  </a:lnTo>
                  <a:lnTo>
                    <a:pt x="2259" y="2496"/>
                  </a:lnTo>
                  <a:lnTo>
                    <a:pt x="2318" y="2450"/>
                  </a:lnTo>
                  <a:lnTo>
                    <a:pt x="2373" y="2402"/>
                  </a:lnTo>
                  <a:lnTo>
                    <a:pt x="2425" y="2348"/>
                  </a:lnTo>
                  <a:lnTo>
                    <a:pt x="2472" y="2292"/>
                  </a:lnTo>
                  <a:lnTo>
                    <a:pt x="2516" y="2231"/>
                  </a:lnTo>
                  <a:lnTo>
                    <a:pt x="2554" y="2169"/>
                  </a:lnTo>
                  <a:lnTo>
                    <a:pt x="1700" y="1675"/>
                  </a:lnTo>
                  <a:close/>
                  <a:moveTo>
                    <a:pt x="638" y="1663"/>
                  </a:moveTo>
                  <a:lnTo>
                    <a:pt x="640" y="1740"/>
                  </a:lnTo>
                  <a:lnTo>
                    <a:pt x="649" y="1815"/>
                  </a:lnTo>
                  <a:lnTo>
                    <a:pt x="663" y="1889"/>
                  </a:lnTo>
                  <a:lnTo>
                    <a:pt x="681" y="1962"/>
                  </a:lnTo>
                  <a:lnTo>
                    <a:pt x="705" y="2031"/>
                  </a:lnTo>
                  <a:lnTo>
                    <a:pt x="735" y="2098"/>
                  </a:lnTo>
                  <a:lnTo>
                    <a:pt x="768" y="2164"/>
                  </a:lnTo>
                  <a:lnTo>
                    <a:pt x="1635" y="1663"/>
                  </a:lnTo>
                  <a:lnTo>
                    <a:pt x="638" y="1663"/>
                  </a:lnTo>
                  <a:close/>
                  <a:moveTo>
                    <a:pt x="90" y="1663"/>
                  </a:moveTo>
                  <a:lnTo>
                    <a:pt x="92" y="1756"/>
                  </a:lnTo>
                  <a:lnTo>
                    <a:pt x="100" y="1848"/>
                  </a:lnTo>
                  <a:lnTo>
                    <a:pt x="113" y="1938"/>
                  </a:lnTo>
                  <a:lnTo>
                    <a:pt x="132" y="2026"/>
                  </a:lnTo>
                  <a:lnTo>
                    <a:pt x="154" y="2113"/>
                  </a:lnTo>
                  <a:lnTo>
                    <a:pt x="183" y="2198"/>
                  </a:lnTo>
                  <a:lnTo>
                    <a:pt x="215" y="2280"/>
                  </a:lnTo>
                  <a:lnTo>
                    <a:pt x="252" y="2359"/>
                  </a:lnTo>
                  <a:lnTo>
                    <a:pt x="294" y="2437"/>
                  </a:lnTo>
                  <a:lnTo>
                    <a:pt x="717" y="2193"/>
                  </a:lnTo>
                  <a:lnTo>
                    <a:pt x="682" y="2124"/>
                  </a:lnTo>
                  <a:lnTo>
                    <a:pt x="651" y="2053"/>
                  </a:lnTo>
                  <a:lnTo>
                    <a:pt x="626" y="1979"/>
                  </a:lnTo>
                  <a:lnTo>
                    <a:pt x="605" y="1902"/>
                  </a:lnTo>
                  <a:lnTo>
                    <a:pt x="591" y="1824"/>
                  </a:lnTo>
                  <a:lnTo>
                    <a:pt x="582" y="1745"/>
                  </a:lnTo>
                  <a:lnTo>
                    <a:pt x="579" y="1663"/>
                  </a:lnTo>
                  <a:lnTo>
                    <a:pt x="90" y="1663"/>
                  </a:lnTo>
                  <a:close/>
                  <a:moveTo>
                    <a:pt x="772" y="1155"/>
                  </a:moveTo>
                  <a:lnTo>
                    <a:pt x="740" y="1216"/>
                  </a:lnTo>
                  <a:lnTo>
                    <a:pt x="711" y="1281"/>
                  </a:lnTo>
                  <a:lnTo>
                    <a:pt x="687" y="1346"/>
                  </a:lnTo>
                  <a:lnTo>
                    <a:pt x="668" y="1414"/>
                  </a:lnTo>
                  <a:lnTo>
                    <a:pt x="653" y="1483"/>
                  </a:lnTo>
                  <a:lnTo>
                    <a:pt x="643" y="1555"/>
                  </a:lnTo>
                  <a:lnTo>
                    <a:pt x="638" y="1628"/>
                  </a:lnTo>
                  <a:lnTo>
                    <a:pt x="1590" y="1628"/>
                  </a:lnTo>
                  <a:lnTo>
                    <a:pt x="772" y="1155"/>
                  </a:lnTo>
                  <a:close/>
                  <a:moveTo>
                    <a:pt x="2367" y="1150"/>
                  </a:moveTo>
                  <a:lnTo>
                    <a:pt x="2347" y="1153"/>
                  </a:lnTo>
                  <a:lnTo>
                    <a:pt x="2328" y="1161"/>
                  </a:lnTo>
                  <a:lnTo>
                    <a:pt x="2312" y="1174"/>
                  </a:lnTo>
                  <a:lnTo>
                    <a:pt x="2300" y="1190"/>
                  </a:lnTo>
                  <a:lnTo>
                    <a:pt x="2292" y="1208"/>
                  </a:lnTo>
                  <a:lnTo>
                    <a:pt x="2289" y="1229"/>
                  </a:lnTo>
                  <a:lnTo>
                    <a:pt x="2292" y="1250"/>
                  </a:lnTo>
                  <a:lnTo>
                    <a:pt x="2300" y="1269"/>
                  </a:lnTo>
                  <a:lnTo>
                    <a:pt x="2312" y="1286"/>
                  </a:lnTo>
                  <a:lnTo>
                    <a:pt x="2328" y="1298"/>
                  </a:lnTo>
                  <a:lnTo>
                    <a:pt x="2347" y="1306"/>
                  </a:lnTo>
                  <a:lnTo>
                    <a:pt x="2367" y="1309"/>
                  </a:lnTo>
                  <a:lnTo>
                    <a:pt x="2389" y="1306"/>
                  </a:lnTo>
                  <a:lnTo>
                    <a:pt x="2408" y="1298"/>
                  </a:lnTo>
                  <a:lnTo>
                    <a:pt x="2424" y="1286"/>
                  </a:lnTo>
                  <a:lnTo>
                    <a:pt x="2436" y="1269"/>
                  </a:lnTo>
                  <a:lnTo>
                    <a:pt x="2444" y="1250"/>
                  </a:lnTo>
                  <a:lnTo>
                    <a:pt x="2447" y="1229"/>
                  </a:lnTo>
                  <a:lnTo>
                    <a:pt x="2444" y="1208"/>
                  </a:lnTo>
                  <a:lnTo>
                    <a:pt x="2436" y="1190"/>
                  </a:lnTo>
                  <a:lnTo>
                    <a:pt x="2424" y="1174"/>
                  </a:lnTo>
                  <a:lnTo>
                    <a:pt x="2408" y="1161"/>
                  </a:lnTo>
                  <a:lnTo>
                    <a:pt x="2389" y="1153"/>
                  </a:lnTo>
                  <a:lnTo>
                    <a:pt x="2367" y="1150"/>
                  </a:lnTo>
                  <a:close/>
                  <a:moveTo>
                    <a:pt x="297" y="881"/>
                  </a:moveTo>
                  <a:lnTo>
                    <a:pt x="252" y="966"/>
                  </a:lnTo>
                  <a:lnTo>
                    <a:pt x="212" y="1053"/>
                  </a:lnTo>
                  <a:lnTo>
                    <a:pt x="178" y="1143"/>
                  </a:lnTo>
                  <a:lnTo>
                    <a:pt x="148" y="1235"/>
                  </a:lnTo>
                  <a:lnTo>
                    <a:pt x="124" y="1331"/>
                  </a:lnTo>
                  <a:lnTo>
                    <a:pt x="107" y="1428"/>
                  </a:lnTo>
                  <a:lnTo>
                    <a:pt x="95" y="1527"/>
                  </a:lnTo>
                  <a:lnTo>
                    <a:pt x="90" y="1628"/>
                  </a:lnTo>
                  <a:lnTo>
                    <a:pt x="579" y="1628"/>
                  </a:lnTo>
                  <a:lnTo>
                    <a:pt x="585" y="1551"/>
                  </a:lnTo>
                  <a:lnTo>
                    <a:pt x="595" y="1474"/>
                  </a:lnTo>
                  <a:lnTo>
                    <a:pt x="611" y="1401"/>
                  </a:lnTo>
                  <a:lnTo>
                    <a:pt x="632" y="1329"/>
                  </a:lnTo>
                  <a:lnTo>
                    <a:pt x="657" y="1258"/>
                  </a:lnTo>
                  <a:lnTo>
                    <a:pt x="687" y="1191"/>
                  </a:lnTo>
                  <a:lnTo>
                    <a:pt x="722" y="1126"/>
                  </a:lnTo>
                  <a:lnTo>
                    <a:pt x="297" y="881"/>
                  </a:lnTo>
                  <a:close/>
                  <a:moveTo>
                    <a:pt x="1137" y="782"/>
                  </a:moveTo>
                  <a:lnTo>
                    <a:pt x="1078" y="820"/>
                  </a:lnTo>
                  <a:lnTo>
                    <a:pt x="1021" y="863"/>
                  </a:lnTo>
                  <a:lnTo>
                    <a:pt x="968" y="908"/>
                  </a:lnTo>
                  <a:lnTo>
                    <a:pt x="918" y="958"/>
                  </a:lnTo>
                  <a:lnTo>
                    <a:pt x="872" y="1011"/>
                  </a:lnTo>
                  <a:lnTo>
                    <a:pt x="828" y="1067"/>
                  </a:lnTo>
                  <a:lnTo>
                    <a:pt x="789" y="1125"/>
                  </a:lnTo>
                  <a:lnTo>
                    <a:pt x="1608" y="1598"/>
                  </a:lnTo>
                  <a:lnTo>
                    <a:pt x="1137" y="782"/>
                  </a:lnTo>
                  <a:close/>
                  <a:moveTo>
                    <a:pt x="864" y="308"/>
                  </a:moveTo>
                  <a:lnTo>
                    <a:pt x="790" y="354"/>
                  </a:lnTo>
                  <a:lnTo>
                    <a:pt x="718" y="404"/>
                  </a:lnTo>
                  <a:lnTo>
                    <a:pt x="651" y="458"/>
                  </a:lnTo>
                  <a:lnTo>
                    <a:pt x="586" y="516"/>
                  </a:lnTo>
                  <a:lnTo>
                    <a:pt x="525" y="576"/>
                  </a:lnTo>
                  <a:lnTo>
                    <a:pt x="467" y="641"/>
                  </a:lnTo>
                  <a:lnTo>
                    <a:pt x="413" y="707"/>
                  </a:lnTo>
                  <a:lnTo>
                    <a:pt x="361" y="778"/>
                  </a:lnTo>
                  <a:lnTo>
                    <a:pt x="315" y="851"/>
                  </a:lnTo>
                  <a:lnTo>
                    <a:pt x="739" y="1096"/>
                  </a:lnTo>
                  <a:lnTo>
                    <a:pt x="780" y="1033"/>
                  </a:lnTo>
                  <a:lnTo>
                    <a:pt x="825" y="974"/>
                  </a:lnTo>
                  <a:lnTo>
                    <a:pt x="875" y="918"/>
                  </a:lnTo>
                  <a:lnTo>
                    <a:pt x="928" y="866"/>
                  </a:lnTo>
                  <a:lnTo>
                    <a:pt x="985" y="817"/>
                  </a:lnTo>
                  <a:lnTo>
                    <a:pt x="1045" y="772"/>
                  </a:lnTo>
                  <a:lnTo>
                    <a:pt x="1108" y="732"/>
                  </a:lnTo>
                  <a:lnTo>
                    <a:pt x="1098" y="713"/>
                  </a:lnTo>
                  <a:lnTo>
                    <a:pt x="1087" y="717"/>
                  </a:lnTo>
                  <a:lnTo>
                    <a:pt x="1077" y="717"/>
                  </a:lnTo>
                  <a:lnTo>
                    <a:pt x="1056" y="714"/>
                  </a:lnTo>
                  <a:lnTo>
                    <a:pt x="1036" y="706"/>
                  </a:lnTo>
                  <a:lnTo>
                    <a:pt x="1020" y="693"/>
                  </a:lnTo>
                  <a:lnTo>
                    <a:pt x="1008" y="677"/>
                  </a:lnTo>
                  <a:lnTo>
                    <a:pt x="1000" y="659"/>
                  </a:lnTo>
                  <a:lnTo>
                    <a:pt x="997" y="638"/>
                  </a:lnTo>
                  <a:lnTo>
                    <a:pt x="1000" y="617"/>
                  </a:lnTo>
                  <a:lnTo>
                    <a:pt x="1008" y="597"/>
                  </a:lnTo>
                  <a:lnTo>
                    <a:pt x="1021" y="581"/>
                  </a:lnTo>
                  <a:lnTo>
                    <a:pt x="864" y="308"/>
                  </a:lnTo>
                  <a:close/>
                  <a:moveTo>
                    <a:pt x="1659" y="0"/>
                  </a:moveTo>
                  <a:lnTo>
                    <a:pt x="1659" y="90"/>
                  </a:lnTo>
                  <a:lnTo>
                    <a:pt x="1567" y="93"/>
                  </a:lnTo>
                  <a:lnTo>
                    <a:pt x="1476" y="101"/>
                  </a:lnTo>
                  <a:lnTo>
                    <a:pt x="1388" y="114"/>
                  </a:lnTo>
                  <a:lnTo>
                    <a:pt x="1300" y="132"/>
                  </a:lnTo>
                  <a:lnTo>
                    <a:pt x="1214" y="154"/>
                  </a:lnTo>
                  <a:lnTo>
                    <a:pt x="1130" y="182"/>
                  </a:lnTo>
                  <a:lnTo>
                    <a:pt x="1049" y="214"/>
                  </a:lnTo>
                  <a:lnTo>
                    <a:pt x="970" y="250"/>
                  </a:lnTo>
                  <a:lnTo>
                    <a:pt x="893" y="291"/>
                  </a:lnTo>
                  <a:lnTo>
                    <a:pt x="1050" y="563"/>
                  </a:lnTo>
                  <a:lnTo>
                    <a:pt x="1064" y="559"/>
                  </a:lnTo>
                  <a:lnTo>
                    <a:pt x="1077" y="558"/>
                  </a:lnTo>
                  <a:lnTo>
                    <a:pt x="1097" y="561"/>
                  </a:lnTo>
                  <a:lnTo>
                    <a:pt x="1116" y="569"/>
                  </a:lnTo>
                  <a:lnTo>
                    <a:pt x="1132" y="581"/>
                  </a:lnTo>
                  <a:lnTo>
                    <a:pt x="1144" y="597"/>
                  </a:lnTo>
                  <a:lnTo>
                    <a:pt x="1152" y="617"/>
                  </a:lnTo>
                  <a:lnTo>
                    <a:pt x="1155" y="638"/>
                  </a:lnTo>
                  <a:lnTo>
                    <a:pt x="1153" y="655"/>
                  </a:lnTo>
                  <a:lnTo>
                    <a:pt x="1148" y="671"/>
                  </a:lnTo>
                  <a:lnTo>
                    <a:pt x="1139" y="685"/>
                  </a:lnTo>
                  <a:lnTo>
                    <a:pt x="1128" y="697"/>
                  </a:lnTo>
                  <a:lnTo>
                    <a:pt x="1138" y="714"/>
                  </a:lnTo>
                  <a:lnTo>
                    <a:pt x="1206" y="680"/>
                  </a:lnTo>
                  <a:lnTo>
                    <a:pt x="1275" y="650"/>
                  </a:lnTo>
                  <a:lnTo>
                    <a:pt x="1348" y="626"/>
                  </a:lnTo>
                  <a:lnTo>
                    <a:pt x="1423" y="606"/>
                  </a:lnTo>
                  <a:lnTo>
                    <a:pt x="1500" y="591"/>
                  </a:lnTo>
                  <a:lnTo>
                    <a:pt x="1578" y="582"/>
                  </a:lnTo>
                  <a:lnTo>
                    <a:pt x="1659" y="579"/>
                  </a:lnTo>
                  <a:lnTo>
                    <a:pt x="1659" y="638"/>
                  </a:lnTo>
                  <a:lnTo>
                    <a:pt x="1583" y="641"/>
                  </a:lnTo>
                  <a:lnTo>
                    <a:pt x="1509" y="649"/>
                  </a:lnTo>
                  <a:lnTo>
                    <a:pt x="1437" y="663"/>
                  </a:lnTo>
                  <a:lnTo>
                    <a:pt x="1366" y="681"/>
                  </a:lnTo>
                  <a:lnTo>
                    <a:pt x="1298" y="704"/>
                  </a:lnTo>
                  <a:lnTo>
                    <a:pt x="1231" y="733"/>
                  </a:lnTo>
                  <a:lnTo>
                    <a:pt x="1168" y="765"/>
                  </a:lnTo>
                  <a:lnTo>
                    <a:pt x="1659" y="1616"/>
                  </a:lnTo>
                  <a:lnTo>
                    <a:pt x="1659" y="638"/>
                  </a:lnTo>
                  <a:lnTo>
                    <a:pt x="1662" y="638"/>
                  </a:lnTo>
                  <a:lnTo>
                    <a:pt x="1743" y="641"/>
                  </a:lnTo>
                  <a:lnTo>
                    <a:pt x="1820" y="650"/>
                  </a:lnTo>
                  <a:lnTo>
                    <a:pt x="1897" y="665"/>
                  </a:lnTo>
                  <a:lnTo>
                    <a:pt x="1972" y="685"/>
                  </a:lnTo>
                  <a:lnTo>
                    <a:pt x="2043" y="710"/>
                  </a:lnTo>
                  <a:lnTo>
                    <a:pt x="2113" y="742"/>
                  </a:lnTo>
                  <a:lnTo>
                    <a:pt x="2180" y="778"/>
                  </a:lnTo>
                  <a:lnTo>
                    <a:pt x="2243" y="818"/>
                  </a:lnTo>
                  <a:lnTo>
                    <a:pt x="2304" y="863"/>
                  </a:lnTo>
                  <a:lnTo>
                    <a:pt x="2360" y="912"/>
                  </a:lnTo>
                  <a:lnTo>
                    <a:pt x="2413" y="965"/>
                  </a:lnTo>
                  <a:lnTo>
                    <a:pt x="2462" y="1021"/>
                  </a:lnTo>
                  <a:lnTo>
                    <a:pt x="2507" y="1082"/>
                  </a:lnTo>
                  <a:lnTo>
                    <a:pt x="2547" y="1145"/>
                  </a:lnTo>
                  <a:lnTo>
                    <a:pt x="2583" y="1212"/>
                  </a:lnTo>
                  <a:lnTo>
                    <a:pt x="2615" y="1282"/>
                  </a:lnTo>
                  <a:lnTo>
                    <a:pt x="2640" y="1353"/>
                  </a:lnTo>
                  <a:lnTo>
                    <a:pt x="2660" y="1428"/>
                  </a:lnTo>
                  <a:lnTo>
                    <a:pt x="2675" y="1505"/>
                  </a:lnTo>
                  <a:lnTo>
                    <a:pt x="2684" y="1582"/>
                  </a:lnTo>
                  <a:lnTo>
                    <a:pt x="2687" y="1663"/>
                  </a:lnTo>
                  <a:lnTo>
                    <a:pt x="1748" y="1663"/>
                  </a:lnTo>
                  <a:lnTo>
                    <a:pt x="2571" y="2137"/>
                  </a:lnTo>
                  <a:lnTo>
                    <a:pt x="2600" y="2076"/>
                  </a:lnTo>
                  <a:lnTo>
                    <a:pt x="2627" y="2011"/>
                  </a:lnTo>
                  <a:lnTo>
                    <a:pt x="2648" y="1946"/>
                  </a:lnTo>
                  <a:lnTo>
                    <a:pt x="2665" y="1877"/>
                  </a:lnTo>
                  <a:lnTo>
                    <a:pt x="2677" y="1807"/>
                  </a:lnTo>
                  <a:lnTo>
                    <a:pt x="2685" y="1736"/>
                  </a:lnTo>
                  <a:lnTo>
                    <a:pt x="2687" y="1663"/>
                  </a:lnTo>
                  <a:lnTo>
                    <a:pt x="2746" y="1663"/>
                  </a:lnTo>
                  <a:lnTo>
                    <a:pt x="2743" y="1740"/>
                  </a:lnTo>
                  <a:lnTo>
                    <a:pt x="2735" y="1815"/>
                  </a:lnTo>
                  <a:lnTo>
                    <a:pt x="2722" y="1890"/>
                  </a:lnTo>
                  <a:lnTo>
                    <a:pt x="2703" y="1963"/>
                  </a:lnTo>
                  <a:lnTo>
                    <a:pt x="2681" y="2033"/>
                  </a:lnTo>
                  <a:lnTo>
                    <a:pt x="2653" y="2101"/>
                  </a:lnTo>
                  <a:lnTo>
                    <a:pt x="2622" y="2167"/>
                  </a:lnTo>
                  <a:lnTo>
                    <a:pt x="3045" y="2412"/>
                  </a:lnTo>
                  <a:lnTo>
                    <a:pt x="3089" y="2327"/>
                  </a:lnTo>
                  <a:lnTo>
                    <a:pt x="3126" y="2239"/>
                  </a:lnTo>
                  <a:lnTo>
                    <a:pt x="3158" y="2148"/>
                  </a:lnTo>
                  <a:lnTo>
                    <a:pt x="3186" y="2056"/>
                  </a:lnTo>
                  <a:lnTo>
                    <a:pt x="3207" y="1960"/>
                  </a:lnTo>
                  <a:lnTo>
                    <a:pt x="3223" y="1863"/>
                  </a:lnTo>
                  <a:lnTo>
                    <a:pt x="3232" y="1764"/>
                  </a:lnTo>
                  <a:lnTo>
                    <a:pt x="3235" y="1663"/>
                  </a:lnTo>
                  <a:lnTo>
                    <a:pt x="3325" y="1663"/>
                  </a:lnTo>
                  <a:lnTo>
                    <a:pt x="3322" y="1764"/>
                  </a:lnTo>
                  <a:lnTo>
                    <a:pt x="3313" y="1864"/>
                  </a:lnTo>
                  <a:lnTo>
                    <a:pt x="3298" y="1962"/>
                  </a:lnTo>
                  <a:lnTo>
                    <a:pt x="3278" y="2058"/>
                  </a:lnTo>
                  <a:lnTo>
                    <a:pt x="3251" y="2151"/>
                  </a:lnTo>
                  <a:lnTo>
                    <a:pt x="3221" y="2242"/>
                  </a:lnTo>
                  <a:lnTo>
                    <a:pt x="3185" y="2332"/>
                  </a:lnTo>
                  <a:lnTo>
                    <a:pt x="3143" y="2418"/>
                  </a:lnTo>
                  <a:lnTo>
                    <a:pt x="3098" y="2502"/>
                  </a:lnTo>
                  <a:lnTo>
                    <a:pt x="3047" y="2582"/>
                  </a:lnTo>
                  <a:lnTo>
                    <a:pt x="2993" y="2660"/>
                  </a:lnTo>
                  <a:lnTo>
                    <a:pt x="2933" y="2734"/>
                  </a:lnTo>
                  <a:lnTo>
                    <a:pt x="2871" y="2804"/>
                  </a:lnTo>
                  <a:lnTo>
                    <a:pt x="2804" y="2871"/>
                  </a:lnTo>
                  <a:lnTo>
                    <a:pt x="2734" y="2934"/>
                  </a:lnTo>
                  <a:lnTo>
                    <a:pt x="2659" y="2993"/>
                  </a:lnTo>
                  <a:lnTo>
                    <a:pt x="2582" y="3048"/>
                  </a:lnTo>
                  <a:lnTo>
                    <a:pt x="2502" y="3098"/>
                  </a:lnTo>
                  <a:lnTo>
                    <a:pt x="2418" y="3143"/>
                  </a:lnTo>
                  <a:lnTo>
                    <a:pt x="2331" y="3185"/>
                  </a:lnTo>
                  <a:lnTo>
                    <a:pt x="2242" y="3221"/>
                  </a:lnTo>
                  <a:lnTo>
                    <a:pt x="2150" y="3252"/>
                  </a:lnTo>
                  <a:lnTo>
                    <a:pt x="2058" y="3278"/>
                  </a:lnTo>
                  <a:lnTo>
                    <a:pt x="1961" y="3298"/>
                  </a:lnTo>
                  <a:lnTo>
                    <a:pt x="1863" y="3313"/>
                  </a:lnTo>
                  <a:lnTo>
                    <a:pt x="1764" y="3322"/>
                  </a:lnTo>
                  <a:lnTo>
                    <a:pt x="1662" y="3325"/>
                  </a:lnTo>
                  <a:lnTo>
                    <a:pt x="1561" y="3322"/>
                  </a:lnTo>
                  <a:lnTo>
                    <a:pt x="1461" y="3313"/>
                  </a:lnTo>
                  <a:lnTo>
                    <a:pt x="1363" y="3298"/>
                  </a:lnTo>
                  <a:lnTo>
                    <a:pt x="1267" y="3278"/>
                  </a:lnTo>
                  <a:lnTo>
                    <a:pt x="1174" y="3252"/>
                  </a:lnTo>
                  <a:lnTo>
                    <a:pt x="1083" y="3221"/>
                  </a:lnTo>
                  <a:lnTo>
                    <a:pt x="993" y="3185"/>
                  </a:lnTo>
                  <a:lnTo>
                    <a:pt x="907" y="3143"/>
                  </a:lnTo>
                  <a:lnTo>
                    <a:pt x="823" y="3098"/>
                  </a:lnTo>
                  <a:lnTo>
                    <a:pt x="743" y="3048"/>
                  </a:lnTo>
                  <a:lnTo>
                    <a:pt x="665" y="2993"/>
                  </a:lnTo>
                  <a:lnTo>
                    <a:pt x="591" y="2934"/>
                  </a:lnTo>
                  <a:lnTo>
                    <a:pt x="521" y="2871"/>
                  </a:lnTo>
                  <a:lnTo>
                    <a:pt x="454" y="2804"/>
                  </a:lnTo>
                  <a:lnTo>
                    <a:pt x="391" y="2734"/>
                  </a:lnTo>
                  <a:lnTo>
                    <a:pt x="332" y="2660"/>
                  </a:lnTo>
                  <a:lnTo>
                    <a:pt x="278" y="2582"/>
                  </a:lnTo>
                  <a:lnTo>
                    <a:pt x="227" y="2502"/>
                  </a:lnTo>
                  <a:lnTo>
                    <a:pt x="182" y="2418"/>
                  </a:lnTo>
                  <a:lnTo>
                    <a:pt x="140" y="2332"/>
                  </a:lnTo>
                  <a:lnTo>
                    <a:pt x="104" y="2242"/>
                  </a:lnTo>
                  <a:lnTo>
                    <a:pt x="73" y="2151"/>
                  </a:lnTo>
                  <a:lnTo>
                    <a:pt x="47" y="2058"/>
                  </a:lnTo>
                  <a:lnTo>
                    <a:pt x="27" y="1962"/>
                  </a:lnTo>
                  <a:lnTo>
                    <a:pt x="12" y="1864"/>
                  </a:lnTo>
                  <a:lnTo>
                    <a:pt x="3" y="1764"/>
                  </a:lnTo>
                  <a:lnTo>
                    <a:pt x="0" y="1663"/>
                  </a:lnTo>
                  <a:lnTo>
                    <a:pt x="3" y="1561"/>
                  </a:lnTo>
                  <a:lnTo>
                    <a:pt x="12" y="1462"/>
                  </a:lnTo>
                  <a:lnTo>
                    <a:pt x="26" y="1364"/>
                  </a:lnTo>
                  <a:lnTo>
                    <a:pt x="47" y="1268"/>
                  </a:lnTo>
                  <a:lnTo>
                    <a:pt x="73" y="1175"/>
                  </a:lnTo>
                  <a:lnTo>
                    <a:pt x="104" y="1084"/>
                  </a:lnTo>
                  <a:lnTo>
                    <a:pt x="140" y="994"/>
                  </a:lnTo>
                  <a:lnTo>
                    <a:pt x="181" y="908"/>
                  </a:lnTo>
                  <a:lnTo>
                    <a:pt x="226" y="824"/>
                  </a:lnTo>
                  <a:lnTo>
                    <a:pt x="276" y="744"/>
                  </a:lnTo>
                  <a:lnTo>
                    <a:pt x="331" y="667"/>
                  </a:lnTo>
                  <a:lnTo>
                    <a:pt x="390" y="592"/>
                  </a:lnTo>
                  <a:lnTo>
                    <a:pt x="453" y="523"/>
                  </a:lnTo>
                  <a:lnTo>
                    <a:pt x="520" y="455"/>
                  </a:lnTo>
                  <a:lnTo>
                    <a:pt x="590" y="393"/>
                  </a:lnTo>
                  <a:lnTo>
                    <a:pt x="664" y="334"/>
                  </a:lnTo>
                  <a:lnTo>
                    <a:pt x="741" y="279"/>
                  </a:lnTo>
                  <a:lnTo>
                    <a:pt x="821" y="228"/>
                  </a:lnTo>
                  <a:lnTo>
                    <a:pt x="905" y="183"/>
                  </a:lnTo>
                  <a:lnTo>
                    <a:pt x="991" y="141"/>
                  </a:lnTo>
                  <a:lnTo>
                    <a:pt x="1080" y="105"/>
                  </a:lnTo>
                  <a:lnTo>
                    <a:pt x="1172" y="74"/>
                  </a:lnTo>
                  <a:lnTo>
                    <a:pt x="1264" y="48"/>
                  </a:lnTo>
                  <a:lnTo>
                    <a:pt x="1360" y="27"/>
                  </a:lnTo>
                  <a:lnTo>
                    <a:pt x="1458" y="13"/>
                  </a:lnTo>
                  <a:lnTo>
                    <a:pt x="1558" y="4"/>
                  </a:lnTo>
                  <a:lnTo>
                    <a:pt x="1659" y="0"/>
                  </a:lnTo>
                  <a:close/>
                </a:path>
              </a:pathLst>
            </a:custGeom>
            <a:grpFill/>
            <a:ln w="0">
              <a:noFill/>
              <a:prstDash val="solid"/>
              <a:round/>
              <a:headEnd/>
              <a:tailEnd/>
            </a:ln>
          </p:spPr>
          <p:txBody>
            <a:bodyPr vert="horz" wrap="none" lIns="68562" tIns="34281" rIns="68562" bIns="34281" numCol="1" anchor="t" anchorCtr="0" compatLnSpc="1">
              <a:prstTxWarp prst="textNoShape">
                <a:avLst/>
              </a:prstTxWarp>
              <a:noAutofit/>
            </a:bodyPr>
            <a:lstStyle/>
            <a:p>
              <a:pPr algn="ctr"/>
              <a:endParaRPr lang="en-US" sz="1349" dirty="0">
                <a:solidFill>
                  <a:schemeClr val="bg1"/>
                </a:solidFill>
              </a:endParaRPr>
            </a:p>
          </p:txBody>
        </p:sp>
        <p:sp>
          <p:nvSpPr>
            <p:cNvPr id="459" name="Freeform 14"/>
            <p:cNvSpPr>
              <a:spLocks/>
            </p:cNvSpPr>
            <p:nvPr/>
          </p:nvSpPr>
          <p:spPr bwMode="auto">
            <a:xfrm>
              <a:off x="7777319" y="5129223"/>
              <a:ext cx="21726" cy="21726"/>
            </a:xfrm>
            <a:custGeom>
              <a:avLst/>
              <a:gdLst>
                <a:gd name="T0" fmla="*/ 79 w 158"/>
                <a:gd name="T1" fmla="*/ 0 h 158"/>
                <a:gd name="T2" fmla="*/ 100 w 158"/>
                <a:gd name="T3" fmla="*/ 3 h 158"/>
                <a:gd name="T4" fmla="*/ 119 w 158"/>
                <a:gd name="T5" fmla="*/ 11 h 158"/>
                <a:gd name="T6" fmla="*/ 135 w 158"/>
                <a:gd name="T7" fmla="*/ 23 h 158"/>
                <a:gd name="T8" fmla="*/ 147 w 158"/>
                <a:gd name="T9" fmla="*/ 39 h 158"/>
                <a:gd name="T10" fmla="*/ 155 w 158"/>
                <a:gd name="T11" fmla="*/ 58 h 158"/>
                <a:gd name="T12" fmla="*/ 158 w 158"/>
                <a:gd name="T13" fmla="*/ 78 h 158"/>
                <a:gd name="T14" fmla="*/ 155 w 158"/>
                <a:gd name="T15" fmla="*/ 100 h 158"/>
                <a:gd name="T16" fmla="*/ 147 w 158"/>
                <a:gd name="T17" fmla="*/ 119 h 158"/>
                <a:gd name="T18" fmla="*/ 135 w 158"/>
                <a:gd name="T19" fmla="*/ 135 h 158"/>
                <a:gd name="T20" fmla="*/ 119 w 158"/>
                <a:gd name="T21" fmla="*/ 147 h 158"/>
                <a:gd name="T22" fmla="*/ 100 w 158"/>
                <a:gd name="T23" fmla="*/ 155 h 158"/>
                <a:gd name="T24" fmla="*/ 79 w 158"/>
                <a:gd name="T25" fmla="*/ 158 h 158"/>
                <a:gd name="T26" fmla="*/ 58 w 158"/>
                <a:gd name="T27" fmla="*/ 155 h 158"/>
                <a:gd name="T28" fmla="*/ 39 w 158"/>
                <a:gd name="T29" fmla="*/ 147 h 158"/>
                <a:gd name="T30" fmla="*/ 23 w 158"/>
                <a:gd name="T31" fmla="*/ 135 h 158"/>
                <a:gd name="T32" fmla="*/ 11 w 158"/>
                <a:gd name="T33" fmla="*/ 119 h 158"/>
                <a:gd name="T34" fmla="*/ 3 w 158"/>
                <a:gd name="T35" fmla="*/ 100 h 158"/>
                <a:gd name="T36" fmla="*/ 0 w 158"/>
                <a:gd name="T37" fmla="*/ 78 h 158"/>
                <a:gd name="T38" fmla="*/ 3 w 158"/>
                <a:gd name="T39" fmla="*/ 58 h 158"/>
                <a:gd name="T40" fmla="*/ 11 w 158"/>
                <a:gd name="T41" fmla="*/ 39 h 158"/>
                <a:gd name="T42" fmla="*/ 23 w 158"/>
                <a:gd name="T43" fmla="*/ 23 h 158"/>
                <a:gd name="T44" fmla="*/ 39 w 158"/>
                <a:gd name="T45" fmla="*/ 11 h 158"/>
                <a:gd name="T46" fmla="*/ 58 w 158"/>
                <a:gd name="T47" fmla="*/ 3 h 158"/>
                <a:gd name="T48" fmla="*/ 79 w 158"/>
                <a:gd name="T4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8" h="158">
                  <a:moveTo>
                    <a:pt x="79" y="0"/>
                  </a:moveTo>
                  <a:lnTo>
                    <a:pt x="100" y="3"/>
                  </a:lnTo>
                  <a:lnTo>
                    <a:pt x="119" y="11"/>
                  </a:lnTo>
                  <a:lnTo>
                    <a:pt x="135" y="23"/>
                  </a:lnTo>
                  <a:lnTo>
                    <a:pt x="147" y="39"/>
                  </a:lnTo>
                  <a:lnTo>
                    <a:pt x="155" y="58"/>
                  </a:lnTo>
                  <a:lnTo>
                    <a:pt x="158" y="78"/>
                  </a:lnTo>
                  <a:lnTo>
                    <a:pt x="155" y="100"/>
                  </a:lnTo>
                  <a:lnTo>
                    <a:pt x="147" y="119"/>
                  </a:lnTo>
                  <a:lnTo>
                    <a:pt x="135" y="135"/>
                  </a:lnTo>
                  <a:lnTo>
                    <a:pt x="119" y="147"/>
                  </a:lnTo>
                  <a:lnTo>
                    <a:pt x="100" y="155"/>
                  </a:lnTo>
                  <a:lnTo>
                    <a:pt x="79" y="158"/>
                  </a:lnTo>
                  <a:lnTo>
                    <a:pt x="58" y="155"/>
                  </a:lnTo>
                  <a:lnTo>
                    <a:pt x="39" y="147"/>
                  </a:lnTo>
                  <a:lnTo>
                    <a:pt x="23" y="135"/>
                  </a:lnTo>
                  <a:lnTo>
                    <a:pt x="11" y="119"/>
                  </a:lnTo>
                  <a:lnTo>
                    <a:pt x="3" y="100"/>
                  </a:lnTo>
                  <a:lnTo>
                    <a:pt x="0" y="78"/>
                  </a:lnTo>
                  <a:lnTo>
                    <a:pt x="3" y="58"/>
                  </a:lnTo>
                  <a:lnTo>
                    <a:pt x="11" y="39"/>
                  </a:lnTo>
                  <a:lnTo>
                    <a:pt x="23" y="23"/>
                  </a:lnTo>
                  <a:lnTo>
                    <a:pt x="39" y="11"/>
                  </a:lnTo>
                  <a:lnTo>
                    <a:pt x="58" y="3"/>
                  </a:lnTo>
                  <a:lnTo>
                    <a:pt x="79" y="0"/>
                  </a:lnTo>
                  <a:close/>
                </a:path>
              </a:pathLst>
            </a:custGeom>
            <a:grpFill/>
            <a:ln w="0">
              <a:noFill/>
              <a:prstDash val="solid"/>
              <a:round/>
              <a:headEnd/>
              <a:tailEnd/>
            </a:ln>
          </p:spPr>
          <p:txBody>
            <a:bodyPr vert="horz" wrap="none" lIns="68562" tIns="34281" rIns="68562" bIns="34281" numCol="1" anchor="t" anchorCtr="0" compatLnSpc="1">
              <a:prstTxWarp prst="textNoShape">
                <a:avLst/>
              </a:prstTxWarp>
              <a:noAutofit/>
            </a:bodyPr>
            <a:lstStyle/>
            <a:p>
              <a:pPr algn="ctr"/>
              <a:endParaRPr lang="en-US" sz="1349" dirty="0">
                <a:solidFill>
                  <a:schemeClr val="bg1"/>
                </a:solidFill>
              </a:endParaRPr>
            </a:p>
          </p:txBody>
        </p:sp>
      </p:grpSp>
      <p:grpSp>
        <p:nvGrpSpPr>
          <p:cNvPr id="506" name="Group 505"/>
          <p:cNvGrpSpPr/>
          <p:nvPr/>
        </p:nvGrpSpPr>
        <p:grpSpPr>
          <a:xfrm>
            <a:off x="3506354" y="1908626"/>
            <a:ext cx="1603778" cy="410214"/>
            <a:chOff x="5075419" y="2613986"/>
            <a:chExt cx="2138370" cy="546951"/>
          </a:xfrm>
        </p:grpSpPr>
        <p:sp>
          <p:nvSpPr>
            <p:cNvPr id="460" name="Rectangle 459"/>
            <p:cNvSpPr/>
            <p:nvPr/>
          </p:nvSpPr>
          <p:spPr>
            <a:xfrm>
              <a:off x="5075419" y="2791605"/>
              <a:ext cx="2138370" cy="369332"/>
            </a:xfrm>
            <a:prstGeom prst="rect">
              <a:avLst/>
            </a:prstGeom>
          </p:spPr>
          <p:txBody>
            <a:bodyPr wrap="square" anchor="t">
              <a:spAutoFit/>
            </a:bodyPr>
            <a:lstStyle/>
            <a:p>
              <a:pPr algn="ctr" defTabSz="342783">
                <a:buSzPct val="90000"/>
                <a:defRPr/>
              </a:pPr>
              <a:r>
                <a:rPr lang="en-US" sz="1200" b="1" kern="0" dirty="0">
                  <a:solidFill>
                    <a:schemeClr val="accent5"/>
                  </a:solidFill>
                  <a:latin typeface="Arial"/>
                </a:rPr>
                <a:t>Locate</a:t>
              </a:r>
            </a:p>
          </p:txBody>
        </p:sp>
        <p:sp>
          <p:nvSpPr>
            <p:cNvPr id="461" name="Oval 460"/>
            <p:cNvSpPr>
              <a:spLocks noChangeAspect="1"/>
            </p:cNvSpPr>
            <p:nvPr/>
          </p:nvSpPr>
          <p:spPr>
            <a:xfrm>
              <a:off x="6076024" y="2613986"/>
              <a:ext cx="137160" cy="137160"/>
            </a:xfrm>
            <a:prstGeom prst="ellipse">
              <a:avLst/>
            </a:prstGeom>
            <a:solidFill>
              <a:schemeClr val="accent5"/>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62" name="Rectangle 461"/>
          <p:cNvSpPr/>
          <p:nvPr/>
        </p:nvSpPr>
        <p:spPr>
          <a:xfrm>
            <a:off x="3803205" y="2265130"/>
            <a:ext cx="1009329" cy="507831"/>
          </a:xfrm>
          <a:prstGeom prst="rect">
            <a:avLst/>
          </a:prstGeom>
        </p:spPr>
        <p:txBody>
          <a:bodyPr wrap="square">
            <a:spAutoFit/>
          </a:bodyPr>
          <a:lstStyle/>
          <a:p>
            <a:pPr algn="ctr"/>
            <a:r>
              <a:rPr lang="en-US" sz="900" dirty="0"/>
              <a:t>Automatic</a:t>
            </a:r>
            <a:br>
              <a:rPr lang="en-US" sz="900" dirty="0"/>
            </a:br>
            <a:r>
              <a:rPr lang="en-US" sz="900" dirty="0"/>
              <a:t>and/or </a:t>
            </a:r>
            <a:r>
              <a:rPr lang="en-US" sz="900" dirty="0" err="1"/>
              <a:t>OpSec</a:t>
            </a:r>
            <a:r>
              <a:rPr lang="en-US" sz="900" dirty="0"/>
              <a:t> intelligence</a:t>
            </a:r>
          </a:p>
        </p:txBody>
      </p:sp>
      <p:grpSp>
        <p:nvGrpSpPr>
          <p:cNvPr id="463" name="Group 603"/>
          <p:cNvGrpSpPr>
            <a:grpSpLocks noChangeAspect="1"/>
          </p:cNvGrpSpPr>
          <p:nvPr/>
        </p:nvGrpSpPr>
        <p:grpSpPr bwMode="auto">
          <a:xfrm>
            <a:off x="5270564" y="1391753"/>
            <a:ext cx="311730" cy="447061"/>
            <a:chOff x="6556" y="492"/>
            <a:chExt cx="2551" cy="3655"/>
          </a:xfrm>
          <a:solidFill>
            <a:schemeClr val="accent4"/>
          </a:solidFill>
          <a:effectLst/>
        </p:grpSpPr>
        <p:sp>
          <p:nvSpPr>
            <p:cNvPr id="464"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65"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66"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67"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68"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6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7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sp>
          <p:nvSpPr>
            <p:cNvPr id="48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eaLnBrk="0" hangingPunct="0">
                <a:lnSpc>
                  <a:spcPct val="90000"/>
                </a:lnSpc>
                <a:defRPr/>
              </a:pPr>
              <a:endParaRPr lang="en-US" dirty="0">
                <a:solidFill>
                  <a:schemeClr val="bg1"/>
                </a:solidFill>
                <a:ea typeface="ＭＳ Ｐゴシック" pitchFamily="34" charset="-128"/>
              </a:endParaRPr>
            </a:p>
          </p:txBody>
        </p:sp>
      </p:grpSp>
      <p:grpSp>
        <p:nvGrpSpPr>
          <p:cNvPr id="507" name="Group 506"/>
          <p:cNvGrpSpPr/>
          <p:nvPr/>
        </p:nvGrpSpPr>
        <p:grpSpPr>
          <a:xfrm>
            <a:off x="4609166" y="1908626"/>
            <a:ext cx="1603776" cy="410214"/>
            <a:chOff x="6503450" y="2613986"/>
            <a:chExt cx="2138368" cy="546951"/>
          </a:xfrm>
        </p:grpSpPr>
        <p:sp>
          <p:nvSpPr>
            <p:cNvPr id="488" name="Rectangle 487"/>
            <p:cNvSpPr/>
            <p:nvPr/>
          </p:nvSpPr>
          <p:spPr>
            <a:xfrm>
              <a:off x="6503450" y="2791605"/>
              <a:ext cx="2138368" cy="369332"/>
            </a:xfrm>
            <a:prstGeom prst="rect">
              <a:avLst/>
            </a:prstGeom>
          </p:spPr>
          <p:txBody>
            <a:bodyPr wrap="square" anchor="t">
              <a:spAutoFit/>
            </a:bodyPr>
            <a:lstStyle/>
            <a:p>
              <a:pPr algn="ctr" defTabSz="342783">
                <a:buSzPct val="90000"/>
                <a:defRPr/>
              </a:pPr>
              <a:r>
                <a:rPr lang="en-US" sz="1200" b="1" kern="0" dirty="0">
                  <a:solidFill>
                    <a:schemeClr val="accent4"/>
                  </a:solidFill>
                  <a:latin typeface="Arial"/>
                </a:rPr>
                <a:t>Identify </a:t>
              </a:r>
            </a:p>
          </p:txBody>
        </p:sp>
        <p:sp>
          <p:nvSpPr>
            <p:cNvPr id="489" name="Oval 488"/>
            <p:cNvSpPr>
              <a:spLocks noChangeAspect="1"/>
            </p:cNvSpPr>
            <p:nvPr/>
          </p:nvSpPr>
          <p:spPr>
            <a:xfrm>
              <a:off x="7504054" y="2613986"/>
              <a:ext cx="137160" cy="137160"/>
            </a:xfrm>
            <a:prstGeom prst="ellipse">
              <a:avLst/>
            </a:prstGeom>
            <a:solidFill>
              <a:schemeClr val="accent4"/>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90" name="Rectangle 489"/>
          <p:cNvSpPr/>
          <p:nvPr/>
        </p:nvSpPr>
        <p:spPr>
          <a:xfrm>
            <a:off x="4758112" y="2270780"/>
            <a:ext cx="1312076" cy="507831"/>
          </a:xfrm>
          <a:prstGeom prst="rect">
            <a:avLst/>
          </a:prstGeom>
        </p:spPr>
        <p:txBody>
          <a:bodyPr wrap="square">
            <a:spAutoFit/>
          </a:bodyPr>
          <a:lstStyle/>
          <a:p>
            <a:pPr algn="ctr"/>
            <a:r>
              <a:rPr lang="en-US" sz="900" dirty="0"/>
              <a:t>Advanced watermarking techniques</a:t>
            </a:r>
          </a:p>
        </p:txBody>
      </p:sp>
      <p:grpSp>
        <p:nvGrpSpPr>
          <p:cNvPr id="491" name="Group 490"/>
          <p:cNvGrpSpPr/>
          <p:nvPr/>
        </p:nvGrpSpPr>
        <p:grpSpPr>
          <a:xfrm>
            <a:off x="6375002" y="1387932"/>
            <a:ext cx="282197" cy="433448"/>
            <a:chOff x="8104245" y="1777991"/>
            <a:chExt cx="413782" cy="558249"/>
          </a:xfrm>
          <a:solidFill>
            <a:schemeClr val="accent6"/>
          </a:solidFill>
        </p:grpSpPr>
        <p:sp>
          <p:nvSpPr>
            <p:cNvPr id="492" name="Freeform 52"/>
            <p:cNvSpPr>
              <a:spLocks noEditPoints="1"/>
            </p:cNvSpPr>
            <p:nvPr/>
          </p:nvSpPr>
          <p:spPr bwMode="auto">
            <a:xfrm>
              <a:off x="8182253" y="1924908"/>
              <a:ext cx="257766" cy="224597"/>
            </a:xfrm>
            <a:custGeom>
              <a:avLst/>
              <a:gdLst>
                <a:gd name="T0" fmla="*/ 2707 w 4958"/>
                <a:gd name="T1" fmla="*/ 2593 h 4320"/>
                <a:gd name="T2" fmla="*/ 2672 w 4958"/>
                <a:gd name="T3" fmla="*/ 2675 h 4320"/>
                <a:gd name="T4" fmla="*/ 2609 w 4958"/>
                <a:gd name="T5" fmla="*/ 2738 h 4320"/>
                <a:gd name="T6" fmla="*/ 2526 w 4958"/>
                <a:gd name="T7" fmla="*/ 2773 h 4320"/>
                <a:gd name="T8" fmla="*/ 2455 w 4958"/>
                <a:gd name="T9" fmla="*/ 2776 h 4320"/>
                <a:gd name="T10" fmla="*/ 2368 w 4958"/>
                <a:gd name="T11" fmla="*/ 2749 h 4320"/>
                <a:gd name="T12" fmla="*/ 2299 w 4958"/>
                <a:gd name="T13" fmla="*/ 2692 h 4320"/>
                <a:gd name="T14" fmla="*/ 2256 w 4958"/>
                <a:gd name="T15" fmla="*/ 2615 h 4320"/>
                <a:gd name="T16" fmla="*/ 2247 w 4958"/>
                <a:gd name="T17" fmla="*/ 1620 h 4320"/>
                <a:gd name="T18" fmla="*/ 2256 w 4958"/>
                <a:gd name="T19" fmla="*/ 1552 h 4320"/>
                <a:gd name="T20" fmla="*/ 2299 w 4958"/>
                <a:gd name="T21" fmla="*/ 1473 h 4320"/>
                <a:gd name="T22" fmla="*/ 2368 w 4958"/>
                <a:gd name="T23" fmla="*/ 1417 h 4320"/>
                <a:gd name="T24" fmla="*/ 2455 w 4958"/>
                <a:gd name="T25" fmla="*/ 1390 h 4320"/>
                <a:gd name="T26" fmla="*/ 2526 w 4958"/>
                <a:gd name="T27" fmla="*/ 1394 h 4320"/>
                <a:gd name="T28" fmla="*/ 2609 w 4958"/>
                <a:gd name="T29" fmla="*/ 1428 h 4320"/>
                <a:gd name="T30" fmla="*/ 2672 w 4958"/>
                <a:gd name="T31" fmla="*/ 1492 h 4320"/>
                <a:gd name="T32" fmla="*/ 2707 w 4958"/>
                <a:gd name="T33" fmla="*/ 1574 h 4320"/>
                <a:gd name="T34" fmla="*/ 2479 w 4958"/>
                <a:gd name="T35" fmla="*/ 3780 h 4320"/>
                <a:gd name="T36" fmla="*/ 2387 w 4958"/>
                <a:gd name="T37" fmla="*/ 3767 h 4320"/>
                <a:gd name="T38" fmla="*/ 2282 w 4958"/>
                <a:gd name="T39" fmla="*/ 3710 h 4320"/>
                <a:gd name="T40" fmla="*/ 2206 w 4958"/>
                <a:gd name="T41" fmla="*/ 3618 h 4320"/>
                <a:gd name="T42" fmla="*/ 2171 w 4958"/>
                <a:gd name="T43" fmla="*/ 3503 h 4320"/>
                <a:gd name="T44" fmla="*/ 2176 w 4958"/>
                <a:gd name="T45" fmla="*/ 3410 h 4320"/>
                <a:gd name="T46" fmla="*/ 2221 w 4958"/>
                <a:gd name="T47" fmla="*/ 3299 h 4320"/>
                <a:gd name="T48" fmla="*/ 2305 w 4958"/>
                <a:gd name="T49" fmla="*/ 3216 h 4320"/>
                <a:gd name="T50" fmla="*/ 2416 w 4958"/>
                <a:gd name="T51" fmla="*/ 3170 h 4320"/>
                <a:gd name="T52" fmla="*/ 2511 w 4958"/>
                <a:gd name="T53" fmla="*/ 3165 h 4320"/>
                <a:gd name="T54" fmla="*/ 2626 w 4958"/>
                <a:gd name="T55" fmla="*/ 3200 h 4320"/>
                <a:gd name="T56" fmla="*/ 2718 w 4958"/>
                <a:gd name="T57" fmla="*/ 3276 h 4320"/>
                <a:gd name="T58" fmla="*/ 2774 w 4958"/>
                <a:gd name="T59" fmla="*/ 3380 h 4320"/>
                <a:gd name="T60" fmla="*/ 2789 w 4958"/>
                <a:gd name="T61" fmla="*/ 3471 h 4320"/>
                <a:gd name="T62" fmla="*/ 2765 w 4958"/>
                <a:gd name="T63" fmla="*/ 3592 h 4320"/>
                <a:gd name="T64" fmla="*/ 2699 w 4958"/>
                <a:gd name="T65" fmla="*/ 3690 h 4320"/>
                <a:gd name="T66" fmla="*/ 2599 w 4958"/>
                <a:gd name="T67" fmla="*/ 3756 h 4320"/>
                <a:gd name="T68" fmla="*/ 2479 w 4958"/>
                <a:gd name="T69" fmla="*/ 3780 h 4320"/>
                <a:gd name="T70" fmla="*/ 4901 w 4958"/>
                <a:gd name="T71" fmla="*/ 3776 h 4320"/>
                <a:gd name="T72" fmla="*/ 2786 w 4958"/>
                <a:gd name="T73" fmla="*/ 180 h 4320"/>
                <a:gd name="T74" fmla="*/ 2730 w 4958"/>
                <a:gd name="T75" fmla="*/ 106 h 4320"/>
                <a:gd name="T76" fmla="*/ 2659 w 4958"/>
                <a:gd name="T77" fmla="*/ 51 h 4320"/>
                <a:gd name="T78" fmla="*/ 2574 w 4958"/>
                <a:gd name="T79" fmla="*/ 13 h 4320"/>
                <a:gd name="T80" fmla="*/ 2479 w 4958"/>
                <a:gd name="T81" fmla="*/ 0 h 4320"/>
                <a:gd name="T82" fmla="*/ 2398 w 4958"/>
                <a:gd name="T83" fmla="*/ 9 h 4320"/>
                <a:gd name="T84" fmla="*/ 2300 w 4958"/>
                <a:gd name="T85" fmla="*/ 47 h 4320"/>
                <a:gd name="T86" fmla="*/ 2221 w 4958"/>
                <a:gd name="T87" fmla="*/ 112 h 4320"/>
                <a:gd name="T88" fmla="*/ 2161 w 4958"/>
                <a:gd name="T89" fmla="*/ 196 h 4320"/>
                <a:gd name="T90" fmla="*/ 58 w 4958"/>
                <a:gd name="T91" fmla="*/ 3775 h 4320"/>
                <a:gd name="T92" fmla="*/ 11 w 4958"/>
                <a:gd name="T93" fmla="*/ 3879 h 4320"/>
                <a:gd name="T94" fmla="*/ 0 w 4958"/>
                <a:gd name="T95" fmla="*/ 3968 h 4320"/>
                <a:gd name="T96" fmla="*/ 27 w 4958"/>
                <a:gd name="T97" fmla="*/ 4105 h 4320"/>
                <a:gd name="T98" fmla="*/ 103 w 4958"/>
                <a:gd name="T99" fmla="*/ 4217 h 4320"/>
                <a:gd name="T100" fmla="*/ 216 w 4958"/>
                <a:gd name="T101" fmla="*/ 4293 h 4320"/>
                <a:gd name="T102" fmla="*/ 354 w 4958"/>
                <a:gd name="T103" fmla="*/ 4320 h 4320"/>
                <a:gd name="T104" fmla="*/ 4675 w 4958"/>
                <a:gd name="T105" fmla="*/ 4314 h 4320"/>
                <a:gd name="T106" fmla="*/ 4802 w 4958"/>
                <a:gd name="T107" fmla="*/ 4260 h 4320"/>
                <a:gd name="T108" fmla="*/ 4898 w 4958"/>
                <a:gd name="T109" fmla="*/ 4165 h 4320"/>
                <a:gd name="T110" fmla="*/ 4952 w 4958"/>
                <a:gd name="T111" fmla="*/ 4039 h 4320"/>
                <a:gd name="T112" fmla="*/ 4958 w 4958"/>
                <a:gd name="T113" fmla="*/ 3946 h 4320"/>
                <a:gd name="T114" fmla="*/ 4941 w 4958"/>
                <a:gd name="T115" fmla="*/ 386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8" h="4320">
                  <a:moveTo>
                    <a:pt x="2711" y="2546"/>
                  </a:moveTo>
                  <a:lnTo>
                    <a:pt x="2711" y="2546"/>
                  </a:lnTo>
                  <a:lnTo>
                    <a:pt x="2710" y="2569"/>
                  </a:lnTo>
                  <a:lnTo>
                    <a:pt x="2707" y="2593"/>
                  </a:lnTo>
                  <a:lnTo>
                    <a:pt x="2700" y="2615"/>
                  </a:lnTo>
                  <a:lnTo>
                    <a:pt x="2692" y="2636"/>
                  </a:lnTo>
                  <a:lnTo>
                    <a:pt x="2683" y="2656"/>
                  </a:lnTo>
                  <a:lnTo>
                    <a:pt x="2672" y="2675"/>
                  </a:lnTo>
                  <a:lnTo>
                    <a:pt x="2658" y="2692"/>
                  </a:lnTo>
                  <a:lnTo>
                    <a:pt x="2643" y="2710"/>
                  </a:lnTo>
                  <a:lnTo>
                    <a:pt x="2626" y="2724"/>
                  </a:lnTo>
                  <a:lnTo>
                    <a:pt x="2609" y="2738"/>
                  </a:lnTo>
                  <a:lnTo>
                    <a:pt x="2590" y="2749"/>
                  </a:lnTo>
                  <a:lnTo>
                    <a:pt x="2569" y="2759"/>
                  </a:lnTo>
                  <a:lnTo>
                    <a:pt x="2549" y="2767"/>
                  </a:lnTo>
                  <a:lnTo>
                    <a:pt x="2526" y="2773"/>
                  </a:lnTo>
                  <a:lnTo>
                    <a:pt x="2503" y="2776"/>
                  </a:lnTo>
                  <a:lnTo>
                    <a:pt x="2479" y="2778"/>
                  </a:lnTo>
                  <a:lnTo>
                    <a:pt x="2479" y="2778"/>
                  </a:lnTo>
                  <a:lnTo>
                    <a:pt x="2455" y="2776"/>
                  </a:lnTo>
                  <a:lnTo>
                    <a:pt x="2432" y="2773"/>
                  </a:lnTo>
                  <a:lnTo>
                    <a:pt x="2409" y="2767"/>
                  </a:lnTo>
                  <a:lnTo>
                    <a:pt x="2389" y="2759"/>
                  </a:lnTo>
                  <a:lnTo>
                    <a:pt x="2368" y="2749"/>
                  </a:lnTo>
                  <a:lnTo>
                    <a:pt x="2349" y="2738"/>
                  </a:lnTo>
                  <a:lnTo>
                    <a:pt x="2330" y="2724"/>
                  </a:lnTo>
                  <a:lnTo>
                    <a:pt x="2315" y="2710"/>
                  </a:lnTo>
                  <a:lnTo>
                    <a:pt x="2299" y="2692"/>
                  </a:lnTo>
                  <a:lnTo>
                    <a:pt x="2286" y="2675"/>
                  </a:lnTo>
                  <a:lnTo>
                    <a:pt x="2275" y="2656"/>
                  </a:lnTo>
                  <a:lnTo>
                    <a:pt x="2264" y="2636"/>
                  </a:lnTo>
                  <a:lnTo>
                    <a:pt x="2256" y="2615"/>
                  </a:lnTo>
                  <a:lnTo>
                    <a:pt x="2251" y="2593"/>
                  </a:lnTo>
                  <a:lnTo>
                    <a:pt x="2248" y="2569"/>
                  </a:lnTo>
                  <a:lnTo>
                    <a:pt x="2247" y="2546"/>
                  </a:lnTo>
                  <a:lnTo>
                    <a:pt x="2247" y="1620"/>
                  </a:lnTo>
                  <a:lnTo>
                    <a:pt x="2247" y="1620"/>
                  </a:lnTo>
                  <a:lnTo>
                    <a:pt x="2248" y="1596"/>
                  </a:lnTo>
                  <a:lnTo>
                    <a:pt x="2251" y="1574"/>
                  </a:lnTo>
                  <a:lnTo>
                    <a:pt x="2256" y="1552"/>
                  </a:lnTo>
                  <a:lnTo>
                    <a:pt x="2264" y="1530"/>
                  </a:lnTo>
                  <a:lnTo>
                    <a:pt x="2275" y="1511"/>
                  </a:lnTo>
                  <a:lnTo>
                    <a:pt x="2286" y="1492"/>
                  </a:lnTo>
                  <a:lnTo>
                    <a:pt x="2299" y="1473"/>
                  </a:lnTo>
                  <a:lnTo>
                    <a:pt x="2315" y="1457"/>
                  </a:lnTo>
                  <a:lnTo>
                    <a:pt x="2330" y="1441"/>
                  </a:lnTo>
                  <a:lnTo>
                    <a:pt x="2349" y="1428"/>
                  </a:lnTo>
                  <a:lnTo>
                    <a:pt x="2368" y="1417"/>
                  </a:lnTo>
                  <a:lnTo>
                    <a:pt x="2389" y="1406"/>
                  </a:lnTo>
                  <a:lnTo>
                    <a:pt x="2409" y="1400"/>
                  </a:lnTo>
                  <a:lnTo>
                    <a:pt x="2432" y="1394"/>
                  </a:lnTo>
                  <a:lnTo>
                    <a:pt x="2455" y="1390"/>
                  </a:lnTo>
                  <a:lnTo>
                    <a:pt x="2479" y="1389"/>
                  </a:lnTo>
                  <a:lnTo>
                    <a:pt x="2479" y="1389"/>
                  </a:lnTo>
                  <a:lnTo>
                    <a:pt x="2503" y="1390"/>
                  </a:lnTo>
                  <a:lnTo>
                    <a:pt x="2526" y="1394"/>
                  </a:lnTo>
                  <a:lnTo>
                    <a:pt x="2549" y="1400"/>
                  </a:lnTo>
                  <a:lnTo>
                    <a:pt x="2569" y="1406"/>
                  </a:lnTo>
                  <a:lnTo>
                    <a:pt x="2590" y="1417"/>
                  </a:lnTo>
                  <a:lnTo>
                    <a:pt x="2609" y="1428"/>
                  </a:lnTo>
                  <a:lnTo>
                    <a:pt x="2626" y="1441"/>
                  </a:lnTo>
                  <a:lnTo>
                    <a:pt x="2643" y="1457"/>
                  </a:lnTo>
                  <a:lnTo>
                    <a:pt x="2658" y="1473"/>
                  </a:lnTo>
                  <a:lnTo>
                    <a:pt x="2672" y="1492"/>
                  </a:lnTo>
                  <a:lnTo>
                    <a:pt x="2683" y="1511"/>
                  </a:lnTo>
                  <a:lnTo>
                    <a:pt x="2692" y="1530"/>
                  </a:lnTo>
                  <a:lnTo>
                    <a:pt x="2700" y="1552"/>
                  </a:lnTo>
                  <a:lnTo>
                    <a:pt x="2707" y="1574"/>
                  </a:lnTo>
                  <a:lnTo>
                    <a:pt x="2710" y="1596"/>
                  </a:lnTo>
                  <a:lnTo>
                    <a:pt x="2711" y="1620"/>
                  </a:lnTo>
                  <a:lnTo>
                    <a:pt x="2711" y="2546"/>
                  </a:lnTo>
                  <a:close/>
                  <a:moveTo>
                    <a:pt x="2479" y="3780"/>
                  </a:moveTo>
                  <a:lnTo>
                    <a:pt x="2479" y="3780"/>
                  </a:lnTo>
                  <a:lnTo>
                    <a:pt x="2447" y="3778"/>
                  </a:lnTo>
                  <a:lnTo>
                    <a:pt x="2416" y="3773"/>
                  </a:lnTo>
                  <a:lnTo>
                    <a:pt x="2387" y="3767"/>
                  </a:lnTo>
                  <a:lnTo>
                    <a:pt x="2359" y="3756"/>
                  </a:lnTo>
                  <a:lnTo>
                    <a:pt x="2330" y="3743"/>
                  </a:lnTo>
                  <a:lnTo>
                    <a:pt x="2305" y="3727"/>
                  </a:lnTo>
                  <a:lnTo>
                    <a:pt x="2282" y="3710"/>
                  </a:lnTo>
                  <a:lnTo>
                    <a:pt x="2259" y="3690"/>
                  </a:lnTo>
                  <a:lnTo>
                    <a:pt x="2240" y="3667"/>
                  </a:lnTo>
                  <a:lnTo>
                    <a:pt x="2221" y="3644"/>
                  </a:lnTo>
                  <a:lnTo>
                    <a:pt x="2206" y="3618"/>
                  </a:lnTo>
                  <a:lnTo>
                    <a:pt x="2193" y="3592"/>
                  </a:lnTo>
                  <a:lnTo>
                    <a:pt x="2184" y="3563"/>
                  </a:lnTo>
                  <a:lnTo>
                    <a:pt x="2176" y="3533"/>
                  </a:lnTo>
                  <a:lnTo>
                    <a:pt x="2171" y="3503"/>
                  </a:lnTo>
                  <a:lnTo>
                    <a:pt x="2169" y="3471"/>
                  </a:lnTo>
                  <a:lnTo>
                    <a:pt x="2169" y="3471"/>
                  </a:lnTo>
                  <a:lnTo>
                    <a:pt x="2171" y="3440"/>
                  </a:lnTo>
                  <a:lnTo>
                    <a:pt x="2176" y="3410"/>
                  </a:lnTo>
                  <a:lnTo>
                    <a:pt x="2184" y="3380"/>
                  </a:lnTo>
                  <a:lnTo>
                    <a:pt x="2193" y="3351"/>
                  </a:lnTo>
                  <a:lnTo>
                    <a:pt x="2206" y="3325"/>
                  </a:lnTo>
                  <a:lnTo>
                    <a:pt x="2221" y="3299"/>
                  </a:lnTo>
                  <a:lnTo>
                    <a:pt x="2240" y="3276"/>
                  </a:lnTo>
                  <a:lnTo>
                    <a:pt x="2259" y="3253"/>
                  </a:lnTo>
                  <a:lnTo>
                    <a:pt x="2282" y="3233"/>
                  </a:lnTo>
                  <a:lnTo>
                    <a:pt x="2305" y="3216"/>
                  </a:lnTo>
                  <a:lnTo>
                    <a:pt x="2330" y="3200"/>
                  </a:lnTo>
                  <a:lnTo>
                    <a:pt x="2359" y="3187"/>
                  </a:lnTo>
                  <a:lnTo>
                    <a:pt x="2387" y="3178"/>
                  </a:lnTo>
                  <a:lnTo>
                    <a:pt x="2416" y="3170"/>
                  </a:lnTo>
                  <a:lnTo>
                    <a:pt x="2447" y="3165"/>
                  </a:lnTo>
                  <a:lnTo>
                    <a:pt x="2479" y="3163"/>
                  </a:lnTo>
                  <a:lnTo>
                    <a:pt x="2479" y="3163"/>
                  </a:lnTo>
                  <a:lnTo>
                    <a:pt x="2511" y="3165"/>
                  </a:lnTo>
                  <a:lnTo>
                    <a:pt x="2541" y="3170"/>
                  </a:lnTo>
                  <a:lnTo>
                    <a:pt x="2571" y="3178"/>
                  </a:lnTo>
                  <a:lnTo>
                    <a:pt x="2599" y="3187"/>
                  </a:lnTo>
                  <a:lnTo>
                    <a:pt x="2626" y="3200"/>
                  </a:lnTo>
                  <a:lnTo>
                    <a:pt x="2653" y="3216"/>
                  </a:lnTo>
                  <a:lnTo>
                    <a:pt x="2676" y="3233"/>
                  </a:lnTo>
                  <a:lnTo>
                    <a:pt x="2699" y="3253"/>
                  </a:lnTo>
                  <a:lnTo>
                    <a:pt x="2718" y="3276"/>
                  </a:lnTo>
                  <a:lnTo>
                    <a:pt x="2737" y="3299"/>
                  </a:lnTo>
                  <a:lnTo>
                    <a:pt x="2751" y="3325"/>
                  </a:lnTo>
                  <a:lnTo>
                    <a:pt x="2765" y="3351"/>
                  </a:lnTo>
                  <a:lnTo>
                    <a:pt x="2774" y="3380"/>
                  </a:lnTo>
                  <a:lnTo>
                    <a:pt x="2782" y="3410"/>
                  </a:lnTo>
                  <a:lnTo>
                    <a:pt x="2787" y="3440"/>
                  </a:lnTo>
                  <a:lnTo>
                    <a:pt x="2789" y="3471"/>
                  </a:lnTo>
                  <a:lnTo>
                    <a:pt x="2789" y="3471"/>
                  </a:lnTo>
                  <a:lnTo>
                    <a:pt x="2787" y="3503"/>
                  </a:lnTo>
                  <a:lnTo>
                    <a:pt x="2782" y="3533"/>
                  </a:lnTo>
                  <a:lnTo>
                    <a:pt x="2774" y="3563"/>
                  </a:lnTo>
                  <a:lnTo>
                    <a:pt x="2765" y="3592"/>
                  </a:lnTo>
                  <a:lnTo>
                    <a:pt x="2751" y="3618"/>
                  </a:lnTo>
                  <a:lnTo>
                    <a:pt x="2737" y="3644"/>
                  </a:lnTo>
                  <a:lnTo>
                    <a:pt x="2718" y="3667"/>
                  </a:lnTo>
                  <a:lnTo>
                    <a:pt x="2699" y="3690"/>
                  </a:lnTo>
                  <a:lnTo>
                    <a:pt x="2676" y="3710"/>
                  </a:lnTo>
                  <a:lnTo>
                    <a:pt x="2653" y="3727"/>
                  </a:lnTo>
                  <a:lnTo>
                    <a:pt x="2626" y="3743"/>
                  </a:lnTo>
                  <a:lnTo>
                    <a:pt x="2599" y="3756"/>
                  </a:lnTo>
                  <a:lnTo>
                    <a:pt x="2571" y="3767"/>
                  </a:lnTo>
                  <a:lnTo>
                    <a:pt x="2541" y="3773"/>
                  </a:lnTo>
                  <a:lnTo>
                    <a:pt x="2511" y="3778"/>
                  </a:lnTo>
                  <a:lnTo>
                    <a:pt x="2479" y="3780"/>
                  </a:lnTo>
                  <a:close/>
                  <a:moveTo>
                    <a:pt x="4917" y="3805"/>
                  </a:moveTo>
                  <a:lnTo>
                    <a:pt x="4917" y="3805"/>
                  </a:lnTo>
                  <a:lnTo>
                    <a:pt x="4901" y="3776"/>
                  </a:lnTo>
                  <a:lnTo>
                    <a:pt x="4901" y="3776"/>
                  </a:lnTo>
                  <a:lnTo>
                    <a:pt x="4896" y="3769"/>
                  </a:lnTo>
                  <a:lnTo>
                    <a:pt x="2786" y="180"/>
                  </a:lnTo>
                  <a:lnTo>
                    <a:pt x="2786" y="180"/>
                  </a:lnTo>
                  <a:lnTo>
                    <a:pt x="2786" y="180"/>
                  </a:lnTo>
                  <a:lnTo>
                    <a:pt x="2773" y="160"/>
                  </a:lnTo>
                  <a:lnTo>
                    <a:pt x="2760" y="141"/>
                  </a:lnTo>
                  <a:lnTo>
                    <a:pt x="2746" y="123"/>
                  </a:lnTo>
                  <a:lnTo>
                    <a:pt x="2730" y="106"/>
                  </a:lnTo>
                  <a:lnTo>
                    <a:pt x="2714" y="90"/>
                  </a:lnTo>
                  <a:lnTo>
                    <a:pt x="2697" y="76"/>
                  </a:lnTo>
                  <a:lnTo>
                    <a:pt x="2678" y="62"/>
                  </a:lnTo>
                  <a:lnTo>
                    <a:pt x="2659" y="51"/>
                  </a:lnTo>
                  <a:lnTo>
                    <a:pt x="2639" y="40"/>
                  </a:lnTo>
                  <a:lnTo>
                    <a:pt x="2618" y="28"/>
                  </a:lnTo>
                  <a:lnTo>
                    <a:pt x="2596" y="21"/>
                  </a:lnTo>
                  <a:lnTo>
                    <a:pt x="2574" y="13"/>
                  </a:lnTo>
                  <a:lnTo>
                    <a:pt x="2552" y="8"/>
                  </a:lnTo>
                  <a:lnTo>
                    <a:pt x="2528" y="3"/>
                  </a:lnTo>
                  <a:lnTo>
                    <a:pt x="2503" y="2"/>
                  </a:lnTo>
                  <a:lnTo>
                    <a:pt x="2479" y="0"/>
                  </a:lnTo>
                  <a:lnTo>
                    <a:pt x="2479" y="0"/>
                  </a:lnTo>
                  <a:lnTo>
                    <a:pt x="2452" y="2"/>
                  </a:lnTo>
                  <a:lnTo>
                    <a:pt x="2424" y="5"/>
                  </a:lnTo>
                  <a:lnTo>
                    <a:pt x="2398" y="9"/>
                  </a:lnTo>
                  <a:lnTo>
                    <a:pt x="2373" y="16"/>
                  </a:lnTo>
                  <a:lnTo>
                    <a:pt x="2348" y="25"/>
                  </a:lnTo>
                  <a:lnTo>
                    <a:pt x="2324" y="36"/>
                  </a:lnTo>
                  <a:lnTo>
                    <a:pt x="2300" y="47"/>
                  </a:lnTo>
                  <a:lnTo>
                    <a:pt x="2280" y="62"/>
                  </a:lnTo>
                  <a:lnTo>
                    <a:pt x="2258" y="77"/>
                  </a:lnTo>
                  <a:lnTo>
                    <a:pt x="2239" y="93"/>
                  </a:lnTo>
                  <a:lnTo>
                    <a:pt x="2221" y="112"/>
                  </a:lnTo>
                  <a:lnTo>
                    <a:pt x="2204" y="131"/>
                  </a:lnTo>
                  <a:lnTo>
                    <a:pt x="2188" y="152"/>
                  </a:lnTo>
                  <a:lnTo>
                    <a:pt x="2174" y="174"/>
                  </a:lnTo>
                  <a:lnTo>
                    <a:pt x="2161" y="196"/>
                  </a:lnTo>
                  <a:lnTo>
                    <a:pt x="2150" y="220"/>
                  </a:lnTo>
                  <a:lnTo>
                    <a:pt x="76" y="3751"/>
                  </a:lnTo>
                  <a:lnTo>
                    <a:pt x="76" y="3751"/>
                  </a:lnTo>
                  <a:lnTo>
                    <a:pt x="58" y="3775"/>
                  </a:lnTo>
                  <a:lnTo>
                    <a:pt x="44" y="3799"/>
                  </a:lnTo>
                  <a:lnTo>
                    <a:pt x="30" y="3824"/>
                  </a:lnTo>
                  <a:lnTo>
                    <a:pt x="21" y="3851"/>
                  </a:lnTo>
                  <a:lnTo>
                    <a:pt x="11" y="3879"/>
                  </a:lnTo>
                  <a:lnTo>
                    <a:pt x="5" y="3908"/>
                  </a:lnTo>
                  <a:lnTo>
                    <a:pt x="2" y="3938"/>
                  </a:lnTo>
                  <a:lnTo>
                    <a:pt x="0" y="3968"/>
                  </a:lnTo>
                  <a:lnTo>
                    <a:pt x="0" y="3968"/>
                  </a:lnTo>
                  <a:lnTo>
                    <a:pt x="2" y="4004"/>
                  </a:lnTo>
                  <a:lnTo>
                    <a:pt x="6" y="4039"/>
                  </a:lnTo>
                  <a:lnTo>
                    <a:pt x="16" y="4072"/>
                  </a:lnTo>
                  <a:lnTo>
                    <a:pt x="27" y="4105"/>
                  </a:lnTo>
                  <a:lnTo>
                    <a:pt x="43" y="4135"/>
                  </a:lnTo>
                  <a:lnTo>
                    <a:pt x="60" y="4165"/>
                  </a:lnTo>
                  <a:lnTo>
                    <a:pt x="81" y="4192"/>
                  </a:lnTo>
                  <a:lnTo>
                    <a:pt x="103" y="4217"/>
                  </a:lnTo>
                  <a:lnTo>
                    <a:pt x="128" y="4239"/>
                  </a:lnTo>
                  <a:lnTo>
                    <a:pt x="156" y="4260"/>
                  </a:lnTo>
                  <a:lnTo>
                    <a:pt x="185" y="4277"/>
                  </a:lnTo>
                  <a:lnTo>
                    <a:pt x="216" y="4293"/>
                  </a:lnTo>
                  <a:lnTo>
                    <a:pt x="248" y="4304"/>
                  </a:lnTo>
                  <a:lnTo>
                    <a:pt x="283" y="4314"/>
                  </a:lnTo>
                  <a:lnTo>
                    <a:pt x="318" y="4318"/>
                  </a:lnTo>
                  <a:lnTo>
                    <a:pt x="354" y="4320"/>
                  </a:lnTo>
                  <a:lnTo>
                    <a:pt x="4604" y="4320"/>
                  </a:lnTo>
                  <a:lnTo>
                    <a:pt x="4604" y="4320"/>
                  </a:lnTo>
                  <a:lnTo>
                    <a:pt x="4640" y="4318"/>
                  </a:lnTo>
                  <a:lnTo>
                    <a:pt x="4675" y="4314"/>
                  </a:lnTo>
                  <a:lnTo>
                    <a:pt x="4710" y="4304"/>
                  </a:lnTo>
                  <a:lnTo>
                    <a:pt x="4742" y="4293"/>
                  </a:lnTo>
                  <a:lnTo>
                    <a:pt x="4773" y="4277"/>
                  </a:lnTo>
                  <a:lnTo>
                    <a:pt x="4802" y="4260"/>
                  </a:lnTo>
                  <a:lnTo>
                    <a:pt x="4828" y="4239"/>
                  </a:lnTo>
                  <a:lnTo>
                    <a:pt x="4854" y="4217"/>
                  </a:lnTo>
                  <a:lnTo>
                    <a:pt x="4877" y="4192"/>
                  </a:lnTo>
                  <a:lnTo>
                    <a:pt x="4898" y="4165"/>
                  </a:lnTo>
                  <a:lnTo>
                    <a:pt x="4915" y="4135"/>
                  </a:lnTo>
                  <a:lnTo>
                    <a:pt x="4931" y="4105"/>
                  </a:lnTo>
                  <a:lnTo>
                    <a:pt x="4942" y="4072"/>
                  </a:lnTo>
                  <a:lnTo>
                    <a:pt x="4952" y="4039"/>
                  </a:lnTo>
                  <a:lnTo>
                    <a:pt x="4956" y="4004"/>
                  </a:lnTo>
                  <a:lnTo>
                    <a:pt x="4958" y="3968"/>
                  </a:lnTo>
                  <a:lnTo>
                    <a:pt x="4958" y="3968"/>
                  </a:lnTo>
                  <a:lnTo>
                    <a:pt x="4958" y="3946"/>
                  </a:lnTo>
                  <a:lnTo>
                    <a:pt x="4955" y="3923"/>
                  </a:lnTo>
                  <a:lnTo>
                    <a:pt x="4952" y="3903"/>
                  </a:lnTo>
                  <a:lnTo>
                    <a:pt x="4947" y="3882"/>
                  </a:lnTo>
                  <a:lnTo>
                    <a:pt x="4941" y="3862"/>
                  </a:lnTo>
                  <a:lnTo>
                    <a:pt x="4934" y="3843"/>
                  </a:lnTo>
                  <a:lnTo>
                    <a:pt x="4926" y="3824"/>
                  </a:lnTo>
                  <a:lnTo>
                    <a:pt x="4917" y="3805"/>
                  </a:lnTo>
                  <a:close/>
                </a:path>
              </a:pathLst>
            </a:custGeom>
            <a:grpFill/>
            <a:ln>
              <a:noFill/>
            </a:ln>
          </p:spPr>
          <p:txBody>
            <a:bodyPr vert="horz" wrap="square" lIns="68580" tIns="34290" rIns="68580" bIns="34290" numCol="1" anchor="t" anchorCtr="0" compatLnSpc="1">
              <a:prstTxWarp prst="textNoShape">
                <a:avLst/>
              </a:prstTxWarp>
            </a:bodyPr>
            <a:lstStyle/>
            <a:p>
              <a:endParaRPr lang="en-US">
                <a:solidFill>
                  <a:schemeClr val="bg1"/>
                </a:solidFill>
              </a:endParaRPr>
            </a:p>
          </p:txBody>
        </p:sp>
        <p:sp>
          <p:nvSpPr>
            <p:cNvPr id="493" name="Freeform 113"/>
            <p:cNvSpPr>
              <a:spLocks noEditPoints="1"/>
            </p:cNvSpPr>
            <p:nvPr/>
          </p:nvSpPr>
          <p:spPr bwMode="auto">
            <a:xfrm>
              <a:off x="8104245" y="1777991"/>
              <a:ext cx="413782" cy="558249"/>
            </a:xfrm>
            <a:custGeom>
              <a:avLst/>
              <a:gdLst>
                <a:gd name="T0" fmla="*/ 424 w 464"/>
                <a:gd name="T1" fmla="*/ 0 h 626"/>
                <a:gd name="T2" fmla="*/ 39 w 464"/>
                <a:gd name="T3" fmla="*/ 0 h 626"/>
                <a:gd name="T4" fmla="*/ 39 w 464"/>
                <a:gd name="T5" fmla="*/ 0 h 626"/>
                <a:gd name="T6" fmla="*/ 31 w 464"/>
                <a:gd name="T7" fmla="*/ 2 h 626"/>
                <a:gd name="T8" fmla="*/ 23 w 464"/>
                <a:gd name="T9" fmla="*/ 3 h 626"/>
                <a:gd name="T10" fmla="*/ 16 w 464"/>
                <a:gd name="T11" fmla="*/ 7 h 626"/>
                <a:gd name="T12" fmla="*/ 10 w 464"/>
                <a:gd name="T13" fmla="*/ 13 h 626"/>
                <a:gd name="T14" fmla="*/ 6 w 464"/>
                <a:gd name="T15" fmla="*/ 18 h 626"/>
                <a:gd name="T16" fmla="*/ 2 w 464"/>
                <a:gd name="T17" fmla="*/ 25 h 626"/>
                <a:gd name="T18" fmla="*/ 0 w 464"/>
                <a:gd name="T19" fmla="*/ 31 h 626"/>
                <a:gd name="T20" fmla="*/ 0 w 464"/>
                <a:gd name="T21" fmla="*/ 40 h 626"/>
                <a:gd name="T22" fmla="*/ 0 w 464"/>
                <a:gd name="T23" fmla="*/ 587 h 626"/>
                <a:gd name="T24" fmla="*/ 0 w 464"/>
                <a:gd name="T25" fmla="*/ 587 h 626"/>
                <a:gd name="T26" fmla="*/ 0 w 464"/>
                <a:gd name="T27" fmla="*/ 595 h 626"/>
                <a:gd name="T28" fmla="*/ 2 w 464"/>
                <a:gd name="T29" fmla="*/ 602 h 626"/>
                <a:gd name="T30" fmla="*/ 6 w 464"/>
                <a:gd name="T31" fmla="*/ 609 h 626"/>
                <a:gd name="T32" fmla="*/ 10 w 464"/>
                <a:gd name="T33" fmla="*/ 615 h 626"/>
                <a:gd name="T34" fmla="*/ 16 w 464"/>
                <a:gd name="T35" fmla="*/ 619 h 626"/>
                <a:gd name="T36" fmla="*/ 23 w 464"/>
                <a:gd name="T37" fmla="*/ 623 h 626"/>
                <a:gd name="T38" fmla="*/ 31 w 464"/>
                <a:gd name="T39" fmla="*/ 626 h 626"/>
                <a:gd name="T40" fmla="*/ 39 w 464"/>
                <a:gd name="T41" fmla="*/ 626 h 626"/>
                <a:gd name="T42" fmla="*/ 424 w 464"/>
                <a:gd name="T43" fmla="*/ 626 h 626"/>
                <a:gd name="T44" fmla="*/ 424 w 464"/>
                <a:gd name="T45" fmla="*/ 626 h 626"/>
                <a:gd name="T46" fmla="*/ 433 w 464"/>
                <a:gd name="T47" fmla="*/ 626 h 626"/>
                <a:gd name="T48" fmla="*/ 439 w 464"/>
                <a:gd name="T49" fmla="*/ 623 h 626"/>
                <a:gd name="T50" fmla="*/ 446 w 464"/>
                <a:gd name="T51" fmla="*/ 619 h 626"/>
                <a:gd name="T52" fmla="*/ 453 w 464"/>
                <a:gd name="T53" fmla="*/ 615 h 626"/>
                <a:gd name="T54" fmla="*/ 457 w 464"/>
                <a:gd name="T55" fmla="*/ 609 h 626"/>
                <a:gd name="T56" fmla="*/ 461 w 464"/>
                <a:gd name="T57" fmla="*/ 602 h 626"/>
                <a:gd name="T58" fmla="*/ 464 w 464"/>
                <a:gd name="T59" fmla="*/ 595 h 626"/>
                <a:gd name="T60" fmla="*/ 464 w 464"/>
                <a:gd name="T61" fmla="*/ 587 h 626"/>
                <a:gd name="T62" fmla="*/ 464 w 464"/>
                <a:gd name="T63" fmla="*/ 40 h 626"/>
                <a:gd name="T64" fmla="*/ 464 w 464"/>
                <a:gd name="T65" fmla="*/ 40 h 626"/>
                <a:gd name="T66" fmla="*/ 464 w 464"/>
                <a:gd name="T67" fmla="*/ 31 h 626"/>
                <a:gd name="T68" fmla="*/ 461 w 464"/>
                <a:gd name="T69" fmla="*/ 25 h 626"/>
                <a:gd name="T70" fmla="*/ 457 w 464"/>
                <a:gd name="T71" fmla="*/ 18 h 626"/>
                <a:gd name="T72" fmla="*/ 453 w 464"/>
                <a:gd name="T73" fmla="*/ 13 h 626"/>
                <a:gd name="T74" fmla="*/ 446 w 464"/>
                <a:gd name="T75" fmla="*/ 7 h 626"/>
                <a:gd name="T76" fmla="*/ 439 w 464"/>
                <a:gd name="T77" fmla="*/ 3 h 626"/>
                <a:gd name="T78" fmla="*/ 433 w 464"/>
                <a:gd name="T79" fmla="*/ 2 h 626"/>
                <a:gd name="T80" fmla="*/ 424 w 464"/>
                <a:gd name="T81" fmla="*/ 0 h 626"/>
                <a:gd name="T82" fmla="*/ 424 w 464"/>
                <a:gd name="T83" fmla="*/ 0 h 626"/>
                <a:gd name="T84" fmla="*/ 135 w 464"/>
                <a:gd name="T85" fmla="*/ 587 h 626"/>
                <a:gd name="T86" fmla="*/ 86 w 464"/>
                <a:gd name="T87" fmla="*/ 587 h 626"/>
                <a:gd name="T88" fmla="*/ 86 w 464"/>
                <a:gd name="T89" fmla="*/ 571 h 626"/>
                <a:gd name="T90" fmla="*/ 135 w 464"/>
                <a:gd name="T91" fmla="*/ 571 h 626"/>
                <a:gd name="T92" fmla="*/ 135 w 464"/>
                <a:gd name="T93" fmla="*/ 587 h 626"/>
                <a:gd name="T94" fmla="*/ 271 w 464"/>
                <a:gd name="T95" fmla="*/ 591 h 626"/>
                <a:gd name="T96" fmla="*/ 192 w 464"/>
                <a:gd name="T97" fmla="*/ 591 h 626"/>
                <a:gd name="T98" fmla="*/ 192 w 464"/>
                <a:gd name="T99" fmla="*/ 567 h 626"/>
                <a:gd name="T100" fmla="*/ 271 w 464"/>
                <a:gd name="T101" fmla="*/ 567 h 626"/>
                <a:gd name="T102" fmla="*/ 271 w 464"/>
                <a:gd name="T103" fmla="*/ 591 h 626"/>
                <a:gd name="T104" fmla="*/ 377 w 464"/>
                <a:gd name="T105" fmla="*/ 587 h 626"/>
                <a:gd name="T106" fmla="*/ 329 w 464"/>
                <a:gd name="T107" fmla="*/ 587 h 626"/>
                <a:gd name="T108" fmla="*/ 329 w 464"/>
                <a:gd name="T109" fmla="*/ 571 h 626"/>
                <a:gd name="T110" fmla="*/ 377 w 464"/>
                <a:gd name="T111" fmla="*/ 571 h 626"/>
                <a:gd name="T112" fmla="*/ 377 w 464"/>
                <a:gd name="T113" fmla="*/ 587 h 626"/>
                <a:gd name="T114" fmla="*/ 412 w 464"/>
                <a:gd name="T115" fmla="*/ 534 h 626"/>
                <a:gd name="T116" fmla="*/ 51 w 464"/>
                <a:gd name="T117" fmla="*/ 534 h 626"/>
                <a:gd name="T118" fmla="*/ 51 w 464"/>
                <a:gd name="T119" fmla="*/ 56 h 626"/>
                <a:gd name="T120" fmla="*/ 412 w 464"/>
                <a:gd name="T121" fmla="*/ 56 h 626"/>
                <a:gd name="T122" fmla="*/ 412 w 464"/>
                <a:gd name="T123" fmla="*/ 53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4" h="626">
                  <a:moveTo>
                    <a:pt x="424" y="0"/>
                  </a:moveTo>
                  <a:lnTo>
                    <a:pt x="39" y="0"/>
                  </a:lnTo>
                  <a:lnTo>
                    <a:pt x="39" y="0"/>
                  </a:lnTo>
                  <a:lnTo>
                    <a:pt x="31" y="2"/>
                  </a:lnTo>
                  <a:lnTo>
                    <a:pt x="23" y="3"/>
                  </a:lnTo>
                  <a:lnTo>
                    <a:pt x="16" y="7"/>
                  </a:lnTo>
                  <a:lnTo>
                    <a:pt x="10" y="13"/>
                  </a:lnTo>
                  <a:lnTo>
                    <a:pt x="6" y="18"/>
                  </a:lnTo>
                  <a:lnTo>
                    <a:pt x="2" y="25"/>
                  </a:lnTo>
                  <a:lnTo>
                    <a:pt x="0" y="31"/>
                  </a:lnTo>
                  <a:lnTo>
                    <a:pt x="0" y="40"/>
                  </a:lnTo>
                  <a:lnTo>
                    <a:pt x="0" y="587"/>
                  </a:lnTo>
                  <a:lnTo>
                    <a:pt x="0" y="587"/>
                  </a:lnTo>
                  <a:lnTo>
                    <a:pt x="0" y="595"/>
                  </a:lnTo>
                  <a:lnTo>
                    <a:pt x="2" y="602"/>
                  </a:lnTo>
                  <a:lnTo>
                    <a:pt x="6" y="609"/>
                  </a:lnTo>
                  <a:lnTo>
                    <a:pt x="10" y="615"/>
                  </a:lnTo>
                  <a:lnTo>
                    <a:pt x="16" y="619"/>
                  </a:lnTo>
                  <a:lnTo>
                    <a:pt x="23" y="623"/>
                  </a:lnTo>
                  <a:lnTo>
                    <a:pt x="31" y="626"/>
                  </a:lnTo>
                  <a:lnTo>
                    <a:pt x="39" y="626"/>
                  </a:lnTo>
                  <a:lnTo>
                    <a:pt x="424" y="626"/>
                  </a:lnTo>
                  <a:lnTo>
                    <a:pt x="424" y="626"/>
                  </a:lnTo>
                  <a:lnTo>
                    <a:pt x="433" y="626"/>
                  </a:lnTo>
                  <a:lnTo>
                    <a:pt x="439" y="623"/>
                  </a:lnTo>
                  <a:lnTo>
                    <a:pt x="446" y="619"/>
                  </a:lnTo>
                  <a:lnTo>
                    <a:pt x="453" y="615"/>
                  </a:lnTo>
                  <a:lnTo>
                    <a:pt x="457" y="609"/>
                  </a:lnTo>
                  <a:lnTo>
                    <a:pt x="461" y="602"/>
                  </a:lnTo>
                  <a:lnTo>
                    <a:pt x="464" y="595"/>
                  </a:lnTo>
                  <a:lnTo>
                    <a:pt x="464" y="587"/>
                  </a:lnTo>
                  <a:lnTo>
                    <a:pt x="464" y="40"/>
                  </a:lnTo>
                  <a:lnTo>
                    <a:pt x="464" y="40"/>
                  </a:lnTo>
                  <a:lnTo>
                    <a:pt x="464" y="31"/>
                  </a:lnTo>
                  <a:lnTo>
                    <a:pt x="461" y="25"/>
                  </a:lnTo>
                  <a:lnTo>
                    <a:pt x="457" y="18"/>
                  </a:lnTo>
                  <a:lnTo>
                    <a:pt x="453" y="13"/>
                  </a:lnTo>
                  <a:lnTo>
                    <a:pt x="446" y="7"/>
                  </a:lnTo>
                  <a:lnTo>
                    <a:pt x="439" y="3"/>
                  </a:lnTo>
                  <a:lnTo>
                    <a:pt x="433" y="2"/>
                  </a:lnTo>
                  <a:lnTo>
                    <a:pt x="424" y="0"/>
                  </a:lnTo>
                  <a:lnTo>
                    <a:pt x="424" y="0"/>
                  </a:lnTo>
                  <a:close/>
                  <a:moveTo>
                    <a:pt x="135" y="587"/>
                  </a:moveTo>
                  <a:lnTo>
                    <a:pt x="86" y="587"/>
                  </a:lnTo>
                  <a:lnTo>
                    <a:pt x="86" y="571"/>
                  </a:lnTo>
                  <a:lnTo>
                    <a:pt x="135" y="571"/>
                  </a:lnTo>
                  <a:lnTo>
                    <a:pt x="135" y="587"/>
                  </a:lnTo>
                  <a:close/>
                  <a:moveTo>
                    <a:pt x="271" y="591"/>
                  </a:moveTo>
                  <a:lnTo>
                    <a:pt x="192" y="591"/>
                  </a:lnTo>
                  <a:lnTo>
                    <a:pt x="192" y="567"/>
                  </a:lnTo>
                  <a:lnTo>
                    <a:pt x="271" y="567"/>
                  </a:lnTo>
                  <a:lnTo>
                    <a:pt x="271" y="591"/>
                  </a:lnTo>
                  <a:close/>
                  <a:moveTo>
                    <a:pt x="377" y="587"/>
                  </a:moveTo>
                  <a:lnTo>
                    <a:pt x="329" y="587"/>
                  </a:lnTo>
                  <a:lnTo>
                    <a:pt x="329" y="571"/>
                  </a:lnTo>
                  <a:lnTo>
                    <a:pt x="377" y="571"/>
                  </a:lnTo>
                  <a:lnTo>
                    <a:pt x="377" y="587"/>
                  </a:lnTo>
                  <a:close/>
                  <a:moveTo>
                    <a:pt x="412" y="534"/>
                  </a:moveTo>
                  <a:lnTo>
                    <a:pt x="51" y="534"/>
                  </a:lnTo>
                  <a:lnTo>
                    <a:pt x="51" y="56"/>
                  </a:lnTo>
                  <a:lnTo>
                    <a:pt x="412" y="56"/>
                  </a:lnTo>
                  <a:lnTo>
                    <a:pt x="412" y="5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chemeClr val="bg1"/>
                </a:solidFill>
              </a:endParaRPr>
            </a:p>
          </p:txBody>
        </p:sp>
      </p:grpSp>
      <p:grpSp>
        <p:nvGrpSpPr>
          <p:cNvPr id="505" name="Group 504"/>
          <p:cNvGrpSpPr/>
          <p:nvPr/>
        </p:nvGrpSpPr>
        <p:grpSpPr>
          <a:xfrm>
            <a:off x="5711977" y="1912483"/>
            <a:ext cx="1591784" cy="410214"/>
            <a:chOff x="7883628" y="2626216"/>
            <a:chExt cx="2122378" cy="546951"/>
          </a:xfrm>
        </p:grpSpPr>
        <p:sp>
          <p:nvSpPr>
            <p:cNvPr id="494" name="Rectangle 493"/>
            <p:cNvSpPr/>
            <p:nvPr/>
          </p:nvSpPr>
          <p:spPr>
            <a:xfrm>
              <a:off x="7883628" y="2803835"/>
              <a:ext cx="2122378" cy="369332"/>
            </a:xfrm>
            <a:prstGeom prst="rect">
              <a:avLst/>
            </a:prstGeom>
          </p:spPr>
          <p:txBody>
            <a:bodyPr wrap="square" anchor="t">
              <a:spAutoFit/>
            </a:bodyPr>
            <a:lstStyle/>
            <a:p>
              <a:pPr algn="ctr" defTabSz="342783">
                <a:buSzPct val="90000"/>
                <a:defRPr/>
              </a:pPr>
              <a:r>
                <a:rPr lang="en-US" sz="1200" b="1" kern="0" dirty="0">
                  <a:solidFill>
                    <a:schemeClr val="accent6"/>
                  </a:solidFill>
                  <a:latin typeface="Arial"/>
                </a:rPr>
                <a:t>Verify </a:t>
              </a:r>
            </a:p>
          </p:txBody>
        </p:sp>
        <p:sp>
          <p:nvSpPr>
            <p:cNvPr id="495" name="Oval 494"/>
            <p:cNvSpPr>
              <a:spLocks noChangeAspect="1"/>
            </p:cNvSpPr>
            <p:nvPr/>
          </p:nvSpPr>
          <p:spPr>
            <a:xfrm>
              <a:off x="8876237" y="2626216"/>
              <a:ext cx="137160" cy="137160"/>
            </a:xfrm>
            <a:prstGeom prst="ellipse">
              <a:avLst/>
            </a:prstGeom>
            <a:solidFill>
              <a:schemeClr val="accent6"/>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496" name="Rectangle 495"/>
          <p:cNvSpPr/>
          <p:nvPr/>
        </p:nvSpPr>
        <p:spPr>
          <a:xfrm>
            <a:off x="5962020" y="2272191"/>
            <a:ext cx="1078880" cy="646331"/>
          </a:xfrm>
          <a:prstGeom prst="rect">
            <a:avLst/>
          </a:prstGeom>
        </p:spPr>
        <p:txBody>
          <a:bodyPr wrap="square">
            <a:spAutoFit/>
          </a:bodyPr>
          <a:lstStyle/>
          <a:p>
            <a:pPr algn="ctr"/>
            <a:r>
              <a:rPr lang="en-US" sz="900" dirty="0"/>
              <a:t>Optional command to suspicious source</a:t>
            </a:r>
          </a:p>
        </p:txBody>
      </p:sp>
      <p:grpSp>
        <p:nvGrpSpPr>
          <p:cNvPr id="497" name="Group 496"/>
          <p:cNvGrpSpPr>
            <a:grpSpLocks noChangeAspect="1"/>
          </p:cNvGrpSpPr>
          <p:nvPr/>
        </p:nvGrpSpPr>
        <p:grpSpPr>
          <a:xfrm>
            <a:off x="7402748" y="1434807"/>
            <a:ext cx="422297" cy="381223"/>
            <a:chOff x="5057775" y="1287462"/>
            <a:chExt cx="522288" cy="471488"/>
          </a:xfrm>
          <a:solidFill>
            <a:schemeClr val="accent1"/>
          </a:solidFill>
        </p:grpSpPr>
        <p:sp>
          <p:nvSpPr>
            <p:cNvPr id="498" name="Freeform 171"/>
            <p:cNvSpPr>
              <a:spLocks/>
            </p:cNvSpPr>
            <p:nvPr/>
          </p:nvSpPr>
          <p:spPr bwMode="auto">
            <a:xfrm>
              <a:off x="5057775" y="1465262"/>
              <a:ext cx="522288" cy="293688"/>
            </a:xfrm>
            <a:custGeom>
              <a:avLst/>
              <a:gdLst>
                <a:gd name="T0" fmla="*/ 459 w 660"/>
                <a:gd name="T1" fmla="*/ 77 h 371"/>
                <a:gd name="T2" fmla="*/ 130 w 660"/>
                <a:gd name="T3" fmla="*/ 144 h 371"/>
                <a:gd name="T4" fmla="*/ 29 w 660"/>
                <a:gd name="T5" fmla="*/ 113 h 371"/>
                <a:gd name="T6" fmla="*/ 22 w 660"/>
                <a:gd name="T7" fmla="*/ 113 h 371"/>
                <a:gd name="T8" fmla="*/ 22 w 660"/>
                <a:gd name="T9" fmla="*/ 115 h 371"/>
                <a:gd name="T10" fmla="*/ 0 w 660"/>
                <a:gd name="T11" fmla="*/ 117 h 371"/>
                <a:gd name="T12" fmla="*/ 0 w 660"/>
                <a:gd name="T13" fmla="*/ 259 h 371"/>
                <a:gd name="T14" fmla="*/ 3 w 660"/>
                <a:gd name="T15" fmla="*/ 272 h 371"/>
                <a:gd name="T16" fmla="*/ 10 w 660"/>
                <a:gd name="T17" fmla="*/ 283 h 371"/>
                <a:gd name="T18" fmla="*/ 22 w 660"/>
                <a:gd name="T19" fmla="*/ 291 h 371"/>
                <a:gd name="T20" fmla="*/ 35 w 660"/>
                <a:gd name="T21" fmla="*/ 294 h 371"/>
                <a:gd name="T22" fmla="*/ 261 w 660"/>
                <a:gd name="T23" fmla="*/ 318 h 371"/>
                <a:gd name="T24" fmla="*/ 211 w 660"/>
                <a:gd name="T25" fmla="*/ 318 h 371"/>
                <a:gd name="T26" fmla="*/ 200 w 660"/>
                <a:gd name="T27" fmla="*/ 321 h 371"/>
                <a:gd name="T28" fmla="*/ 192 w 660"/>
                <a:gd name="T29" fmla="*/ 326 h 371"/>
                <a:gd name="T30" fmla="*/ 186 w 660"/>
                <a:gd name="T31" fmla="*/ 334 h 371"/>
                <a:gd name="T32" fmla="*/ 184 w 660"/>
                <a:gd name="T33" fmla="*/ 344 h 371"/>
                <a:gd name="T34" fmla="*/ 185 w 660"/>
                <a:gd name="T35" fmla="*/ 349 h 371"/>
                <a:gd name="T36" fmla="*/ 189 w 660"/>
                <a:gd name="T37" fmla="*/ 359 h 371"/>
                <a:gd name="T38" fmla="*/ 196 w 660"/>
                <a:gd name="T39" fmla="*/ 365 h 371"/>
                <a:gd name="T40" fmla="*/ 205 w 660"/>
                <a:gd name="T41" fmla="*/ 369 h 371"/>
                <a:gd name="T42" fmla="*/ 448 w 660"/>
                <a:gd name="T43" fmla="*/ 371 h 371"/>
                <a:gd name="T44" fmla="*/ 453 w 660"/>
                <a:gd name="T45" fmla="*/ 369 h 371"/>
                <a:gd name="T46" fmla="*/ 464 w 660"/>
                <a:gd name="T47" fmla="*/ 365 h 371"/>
                <a:gd name="T48" fmla="*/ 471 w 660"/>
                <a:gd name="T49" fmla="*/ 359 h 371"/>
                <a:gd name="T50" fmla="*/ 475 w 660"/>
                <a:gd name="T51" fmla="*/ 349 h 371"/>
                <a:gd name="T52" fmla="*/ 475 w 660"/>
                <a:gd name="T53" fmla="*/ 344 h 371"/>
                <a:gd name="T54" fmla="*/ 474 w 660"/>
                <a:gd name="T55" fmla="*/ 334 h 371"/>
                <a:gd name="T56" fmla="*/ 467 w 660"/>
                <a:gd name="T57" fmla="*/ 326 h 371"/>
                <a:gd name="T58" fmla="*/ 459 w 660"/>
                <a:gd name="T59" fmla="*/ 321 h 371"/>
                <a:gd name="T60" fmla="*/ 448 w 660"/>
                <a:gd name="T61" fmla="*/ 318 h 371"/>
                <a:gd name="T62" fmla="*/ 395 w 660"/>
                <a:gd name="T63" fmla="*/ 294 h 371"/>
                <a:gd name="T64" fmla="*/ 625 w 660"/>
                <a:gd name="T65" fmla="*/ 294 h 371"/>
                <a:gd name="T66" fmla="*/ 638 w 660"/>
                <a:gd name="T67" fmla="*/ 291 h 371"/>
                <a:gd name="T68" fmla="*/ 649 w 660"/>
                <a:gd name="T69" fmla="*/ 283 h 371"/>
                <a:gd name="T70" fmla="*/ 657 w 660"/>
                <a:gd name="T71" fmla="*/ 272 h 371"/>
                <a:gd name="T72" fmla="*/ 660 w 660"/>
                <a:gd name="T73" fmla="*/ 259 h 371"/>
                <a:gd name="T74" fmla="*/ 660 w 660"/>
                <a:gd name="T75" fmla="*/ 0 h 371"/>
                <a:gd name="T76" fmla="*/ 631 w 660"/>
                <a:gd name="T77" fmla="*/ 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0" h="371">
                  <a:moveTo>
                    <a:pt x="631" y="5"/>
                  </a:moveTo>
                  <a:lnTo>
                    <a:pt x="459" y="77"/>
                  </a:lnTo>
                  <a:lnTo>
                    <a:pt x="285" y="28"/>
                  </a:lnTo>
                  <a:lnTo>
                    <a:pt x="130" y="144"/>
                  </a:lnTo>
                  <a:lnTo>
                    <a:pt x="29" y="116"/>
                  </a:lnTo>
                  <a:lnTo>
                    <a:pt x="29" y="113"/>
                  </a:lnTo>
                  <a:lnTo>
                    <a:pt x="29" y="113"/>
                  </a:lnTo>
                  <a:lnTo>
                    <a:pt x="22" y="113"/>
                  </a:lnTo>
                  <a:lnTo>
                    <a:pt x="22" y="113"/>
                  </a:lnTo>
                  <a:lnTo>
                    <a:pt x="22" y="115"/>
                  </a:lnTo>
                  <a:lnTo>
                    <a:pt x="22" y="115"/>
                  </a:lnTo>
                  <a:lnTo>
                    <a:pt x="0" y="117"/>
                  </a:lnTo>
                  <a:lnTo>
                    <a:pt x="0" y="259"/>
                  </a:lnTo>
                  <a:lnTo>
                    <a:pt x="0" y="259"/>
                  </a:lnTo>
                  <a:lnTo>
                    <a:pt x="0" y="266"/>
                  </a:lnTo>
                  <a:lnTo>
                    <a:pt x="3" y="272"/>
                  </a:lnTo>
                  <a:lnTo>
                    <a:pt x="6" y="278"/>
                  </a:lnTo>
                  <a:lnTo>
                    <a:pt x="10" y="283"/>
                  </a:lnTo>
                  <a:lnTo>
                    <a:pt x="15" y="287"/>
                  </a:lnTo>
                  <a:lnTo>
                    <a:pt x="22" y="291"/>
                  </a:lnTo>
                  <a:lnTo>
                    <a:pt x="29" y="293"/>
                  </a:lnTo>
                  <a:lnTo>
                    <a:pt x="35" y="294"/>
                  </a:lnTo>
                  <a:lnTo>
                    <a:pt x="261" y="294"/>
                  </a:lnTo>
                  <a:lnTo>
                    <a:pt x="261" y="318"/>
                  </a:lnTo>
                  <a:lnTo>
                    <a:pt x="211" y="318"/>
                  </a:lnTo>
                  <a:lnTo>
                    <a:pt x="211" y="318"/>
                  </a:lnTo>
                  <a:lnTo>
                    <a:pt x="205" y="318"/>
                  </a:lnTo>
                  <a:lnTo>
                    <a:pt x="200" y="321"/>
                  </a:lnTo>
                  <a:lnTo>
                    <a:pt x="196" y="322"/>
                  </a:lnTo>
                  <a:lnTo>
                    <a:pt x="192" y="326"/>
                  </a:lnTo>
                  <a:lnTo>
                    <a:pt x="189" y="330"/>
                  </a:lnTo>
                  <a:lnTo>
                    <a:pt x="186" y="334"/>
                  </a:lnTo>
                  <a:lnTo>
                    <a:pt x="185" y="338"/>
                  </a:lnTo>
                  <a:lnTo>
                    <a:pt x="184" y="344"/>
                  </a:lnTo>
                  <a:lnTo>
                    <a:pt x="184" y="344"/>
                  </a:lnTo>
                  <a:lnTo>
                    <a:pt x="185" y="349"/>
                  </a:lnTo>
                  <a:lnTo>
                    <a:pt x="186" y="355"/>
                  </a:lnTo>
                  <a:lnTo>
                    <a:pt x="189" y="359"/>
                  </a:lnTo>
                  <a:lnTo>
                    <a:pt x="192" y="363"/>
                  </a:lnTo>
                  <a:lnTo>
                    <a:pt x="196" y="365"/>
                  </a:lnTo>
                  <a:lnTo>
                    <a:pt x="200" y="368"/>
                  </a:lnTo>
                  <a:lnTo>
                    <a:pt x="205" y="369"/>
                  </a:lnTo>
                  <a:lnTo>
                    <a:pt x="211" y="371"/>
                  </a:lnTo>
                  <a:lnTo>
                    <a:pt x="448" y="371"/>
                  </a:lnTo>
                  <a:lnTo>
                    <a:pt x="448" y="371"/>
                  </a:lnTo>
                  <a:lnTo>
                    <a:pt x="453" y="369"/>
                  </a:lnTo>
                  <a:lnTo>
                    <a:pt x="459" y="368"/>
                  </a:lnTo>
                  <a:lnTo>
                    <a:pt x="464" y="365"/>
                  </a:lnTo>
                  <a:lnTo>
                    <a:pt x="467" y="363"/>
                  </a:lnTo>
                  <a:lnTo>
                    <a:pt x="471" y="359"/>
                  </a:lnTo>
                  <a:lnTo>
                    <a:pt x="474" y="355"/>
                  </a:lnTo>
                  <a:lnTo>
                    <a:pt x="475" y="349"/>
                  </a:lnTo>
                  <a:lnTo>
                    <a:pt x="475" y="344"/>
                  </a:lnTo>
                  <a:lnTo>
                    <a:pt x="475" y="344"/>
                  </a:lnTo>
                  <a:lnTo>
                    <a:pt x="475" y="338"/>
                  </a:lnTo>
                  <a:lnTo>
                    <a:pt x="474" y="334"/>
                  </a:lnTo>
                  <a:lnTo>
                    <a:pt x="471" y="330"/>
                  </a:lnTo>
                  <a:lnTo>
                    <a:pt x="467" y="326"/>
                  </a:lnTo>
                  <a:lnTo>
                    <a:pt x="464" y="322"/>
                  </a:lnTo>
                  <a:lnTo>
                    <a:pt x="459" y="321"/>
                  </a:lnTo>
                  <a:lnTo>
                    <a:pt x="453" y="318"/>
                  </a:lnTo>
                  <a:lnTo>
                    <a:pt x="448" y="318"/>
                  </a:lnTo>
                  <a:lnTo>
                    <a:pt x="395" y="318"/>
                  </a:lnTo>
                  <a:lnTo>
                    <a:pt x="395" y="294"/>
                  </a:lnTo>
                  <a:lnTo>
                    <a:pt x="625" y="294"/>
                  </a:lnTo>
                  <a:lnTo>
                    <a:pt x="625" y="294"/>
                  </a:lnTo>
                  <a:lnTo>
                    <a:pt x="631" y="293"/>
                  </a:lnTo>
                  <a:lnTo>
                    <a:pt x="638" y="291"/>
                  </a:lnTo>
                  <a:lnTo>
                    <a:pt x="643" y="287"/>
                  </a:lnTo>
                  <a:lnTo>
                    <a:pt x="649" y="283"/>
                  </a:lnTo>
                  <a:lnTo>
                    <a:pt x="654" y="278"/>
                  </a:lnTo>
                  <a:lnTo>
                    <a:pt x="657" y="272"/>
                  </a:lnTo>
                  <a:lnTo>
                    <a:pt x="660" y="266"/>
                  </a:lnTo>
                  <a:lnTo>
                    <a:pt x="660" y="259"/>
                  </a:lnTo>
                  <a:lnTo>
                    <a:pt x="660" y="0"/>
                  </a:lnTo>
                  <a:lnTo>
                    <a:pt x="660" y="0"/>
                  </a:lnTo>
                  <a:lnTo>
                    <a:pt x="631" y="4"/>
                  </a:lnTo>
                  <a:lnTo>
                    <a:pt x="63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sp>
          <p:nvSpPr>
            <p:cNvPr id="499" name="Freeform 172"/>
            <p:cNvSpPr>
              <a:spLocks/>
            </p:cNvSpPr>
            <p:nvPr/>
          </p:nvSpPr>
          <p:spPr bwMode="auto">
            <a:xfrm>
              <a:off x="5057775" y="1287462"/>
              <a:ext cx="522288" cy="241300"/>
            </a:xfrm>
            <a:custGeom>
              <a:avLst/>
              <a:gdLst>
                <a:gd name="T0" fmla="*/ 625 w 660"/>
                <a:gd name="T1" fmla="*/ 0 h 304"/>
                <a:gd name="T2" fmla="*/ 35 w 660"/>
                <a:gd name="T3" fmla="*/ 0 h 304"/>
                <a:gd name="T4" fmla="*/ 35 w 660"/>
                <a:gd name="T5" fmla="*/ 0 h 304"/>
                <a:gd name="T6" fmla="*/ 29 w 660"/>
                <a:gd name="T7" fmla="*/ 0 h 304"/>
                <a:gd name="T8" fmla="*/ 22 w 660"/>
                <a:gd name="T9" fmla="*/ 3 h 304"/>
                <a:gd name="T10" fmla="*/ 15 w 660"/>
                <a:gd name="T11" fmla="*/ 6 h 304"/>
                <a:gd name="T12" fmla="*/ 10 w 660"/>
                <a:gd name="T13" fmla="*/ 10 h 304"/>
                <a:gd name="T14" fmla="*/ 6 w 660"/>
                <a:gd name="T15" fmla="*/ 15 h 304"/>
                <a:gd name="T16" fmla="*/ 3 w 660"/>
                <a:gd name="T17" fmla="*/ 20 h 304"/>
                <a:gd name="T18" fmla="*/ 0 w 660"/>
                <a:gd name="T19" fmla="*/ 27 h 304"/>
                <a:gd name="T20" fmla="*/ 0 w 660"/>
                <a:gd name="T21" fmla="*/ 34 h 304"/>
                <a:gd name="T22" fmla="*/ 0 w 660"/>
                <a:gd name="T23" fmla="*/ 278 h 304"/>
                <a:gd name="T24" fmla="*/ 0 w 660"/>
                <a:gd name="T25" fmla="*/ 278 h 304"/>
                <a:gd name="T26" fmla="*/ 29 w 660"/>
                <a:gd name="T27" fmla="*/ 273 h 304"/>
                <a:gd name="T28" fmla="*/ 29 w 660"/>
                <a:gd name="T29" fmla="*/ 273 h 304"/>
                <a:gd name="T30" fmla="*/ 136 w 660"/>
                <a:gd name="T31" fmla="*/ 304 h 304"/>
                <a:gd name="T32" fmla="*/ 293 w 660"/>
                <a:gd name="T33" fmla="*/ 188 h 304"/>
                <a:gd name="T34" fmla="*/ 463 w 660"/>
                <a:gd name="T35" fmla="*/ 233 h 304"/>
                <a:gd name="T36" fmla="*/ 635 w 660"/>
                <a:gd name="T37" fmla="*/ 163 h 304"/>
                <a:gd name="T38" fmla="*/ 635 w 660"/>
                <a:gd name="T39" fmla="*/ 163 h 304"/>
                <a:gd name="T40" fmla="*/ 660 w 660"/>
                <a:gd name="T41" fmla="*/ 161 h 304"/>
                <a:gd name="T42" fmla="*/ 660 w 660"/>
                <a:gd name="T43" fmla="*/ 34 h 304"/>
                <a:gd name="T44" fmla="*/ 660 w 660"/>
                <a:gd name="T45" fmla="*/ 34 h 304"/>
                <a:gd name="T46" fmla="*/ 660 w 660"/>
                <a:gd name="T47" fmla="*/ 27 h 304"/>
                <a:gd name="T48" fmla="*/ 657 w 660"/>
                <a:gd name="T49" fmla="*/ 20 h 304"/>
                <a:gd name="T50" fmla="*/ 654 w 660"/>
                <a:gd name="T51" fmla="*/ 15 h 304"/>
                <a:gd name="T52" fmla="*/ 649 w 660"/>
                <a:gd name="T53" fmla="*/ 10 h 304"/>
                <a:gd name="T54" fmla="*/ 643 w 660"/>
                <a:gd name="T55" fmla="*/ 6 h 304"/>
                <a:gd name="T56" fmla="*/ 638 w 660"/>
                <a:gd name="T57" fmla="*/ 3 h 304"/>
                <a:gd name="T58" fmla="*/ 631 w 660"/>
                <a:gd name="T59" fmla="*/ 0 h 304"/>
                <a:gd name="T60" fmla="*/ 625 w 660"/>
                <a:gd name="T61" fmla="*/ 0 h 304"/>
                <a:gd name="T62" fmla="*/ 625 w 660"/>
                <a:gd name="T6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0" h="304">
                  <a:moveTo>
                    <a:pt x="625" y="0"/>
                  </a:moveTo>
                  <a:lnTo>
                    <a:pt x="35" y="0"/>
                  </a:lnTo>
                  <a:lnTo>
                    <a:pt x="35" y="0"/>
                  </a:lnTo>
                  <a:lnTo>
                    <a:pt x="29" y="0"/>
                  </a:lnTo>
                  <a:lnTo>
                    <a:pt x="22" y="3"/>
                  </a:lnTo>
                  <a:lnTo>
                    <a:pt x="15" y="6"/>
                  </a:lnTo>
                  <a:lnTo>
                    <a:pt x="10" y="10"/>
                  </a:lnTo>
                  <a:lnTo>
                    <a:pt x="6" y="15"/>
                  </a:lnTo>
                  <a:lnTo>
                    <a:pt x="3" y="20"/>
                  </a:lnTo>
                  <a:lnTo>
                    <a:pt x="0" y="27"/>
                  </a:lnTo>
                  <a:lnTo>
                    <a:pt x="0" y="34"/>
                  </a:lnTo>
                  <a:lnTo>
                    <a:pt x="0" y="278"/>
                  </a:lnTo>
                  <a:lnTo>
                    <a:pt x="0" y="278"/>
                  </a:lnTo>
                  <a:lnTo>
                    <a:pt x="29" y="273"/>
                  </a:lnTo>
                  <a:lnTo>
                    <a:pt x="29" y="273"/>
                  </a:lnTo>
                  <a:lnTo>
                    <a:pt x="136" y="304"/>
                  </a:lnTo>
                  <a:lnTo>
                    <a:pt x="293" y="188"/>
                  </a:lnTo>
                  <a:lnTo>
                    <a:pt x="463" y="233"/>
                  </a:lnTo>
                  <a:lnTo>
                    <a:pt x="635" y="163"/>
                  </a:lnTo>
                  <a:lnTo>
                    <a:pt x="635" y="163"/>
                  </a:lnTo>
                  <a:lnTo>
                    <a:pt x="660" y="161"/>
                  </a:lnTo>
                  <a:lnTo>
                    <a:pt x="660" y="34"/>
                  </a:lnTo>
                  <a:lnTo>
                    <a:pt x="660" y="34"/>
                  </a:lnTo>
                  <a:lnTo>
                    <a:pt x="660" y="27"/>
                  </a:lnTo>
                  <a:lnTo>
                    <a:pt x="657" y="20"/>
                  </a:lnTo>
                  <a:lnTo>
                    <a:pt x="654" y="15"/>
                  </a:lnTo>
                  <a:lnTo>
                    <a:pt x="649" y="10"/>
                  </a:lnTo>
                  <a:lnTo>
                    <a:pt x="643" y="6"/>
                  </a:lnTo>
                  <a:lnTo>
                    <a:pt x="638" y="3"/>
                  </a:lnTo>
                  <a:lnTo>
                    <a:pt x="631" y="0"/>
                  </a:lnTo>
                  <a:lnTo>
                    <a:pt x="625" y="0"/>
                  </a:lnTo>
                  <a:lnTo>
                    <a:pt x="6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solidFill>
                  <a:schemeClr val="bg1"/>
                </a:solidFill>
              </a:endParaRPr>
            </a:p>
          </p:txBody>
        </p:sp>
      </p:grpSp>
      <p:grpSp>
        <p:nvGrpSpPr>
          <p:cNvPr id="504" name="Group 503"/>
          <p:cNvGrpSpPr/>
          <p:nvPr/>
        </p:nvGrpSpPr>
        <p:grpSpPr>
          <a:xfrm>
            <a:off x="6802794" y="1912739"/>
            <a:ext cx="1603777" cy="410214"/>
            <a:chOff x="9470672" y="2633645"/>
            <a:chExt cx="2138369" cy="546951"/>
          </a:xfrm>
        </p:grpSpPr>
        <p:sp>
          <p:nvSpPr>
            <p:cNvPr id="500" name="Rectangle 499"/>
            <p:cNvSpPr/>
            <p:nvPr/>
          </p:nvSpPr>
          <p:spPr>
            <a:xfrm>
              <a:off x="9470672" y="2811264"/>
              <a:ext cx="2138369" cy="369332"/>
            </a:xfrm>
            <a:prstGeom prst="rect">
              <a:avLst/>
            </a:prstGeom>
          </p:spPr>
          <p:txBody>
            <a:bodyPr wrap="square" anchor="t">
              <a:spAutoFit/>
            </a:bodyPr>
            <a:lstStyle/>
            <a:p>
              <a:pPr algn="ctr" defTabSz="342783">
                <a:buSzPct val="90000"/>
                <a:defRPr/>
              </a:pPr>
              <a:r>
                <a:rPr lang="en-US" sz="1200" b="1" kern="0" dirty="0">
                  <a:solidFill>
                    <a:schemeClr val="accent1"/>
                  </a:solidFill>
                  <a:latin typeface="Arial"/>
                </a:rPr>
                <a:t>Eliminate </a:t>
              </a:r>
            </a:p>
          </p:txBody>
        </p:sp>
        <p:sp>
          <p:nvSpPr>
            <p:cNvPr id="501" name="Oval 500"/>
            <p:cNvSpPr>
              <a:spLocks noChangeAspect="1"/>
            </p:cNvSpPr>
            <p:nvPr/>
          </p:nvSpPr>
          <p:spPr>
            <a:xfrm>
              <a:off x="10471276" y="2633645"/>
              <a:ext cx="137160" cy="137160"/>
            </a:xfrm>
            <a:prstGeom prst="ellipse">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02" name="Rectangle 501"/>
          <p:cNvSpPr/>
          <p:nvPr/>
        </p:nvSpPr>
        <p:spPr>
          <a:xfrm>
            <a:off x="7086155" y="2270779"/>
            <a:ext cx="1078880" cy="646331"/>
          </a:xfrm>
          <a:prstGeom prst="rect">
            <a:avLst/>
          </a:prstGeom>
        </p:spPr>
        <p:txBody>
          <a:bodyPr wrap="square">
            <a:spAutoFit/>
          </a:bodyPr>
          <a:lstStyle/>
          <a:p>
            <a:pPr algn="ctr"/>
            <a:r>
              <a:rPr lang="en-US" sz="900" dirty="0"/>
              <a:t>Deactivate service access on pirate source device</a:t>
            </a:r>
          </a:p>
        </p:txBody>
      </p:sp>
      <p:sp>
        <p:nvSpPr>
          <p:cNvPr id="508" name="Isosceles Triangle 507"/>
          <p:cNvSpPr/>
          <p:nvPr/>
        </p:nvSpPr>
        <p:spPr>
          <a:xfrm rot="5400000">
            <a:off x="8359837" y="1899392"/>
            <a:ext cx="282398" cy="134137"/>
          </a:xfrm>
          <a:prstGeom prst="triangl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extBox 3"/>
          <p:cNvSpPr txBox="1"/>
          <p:nvPr/>
        </p:nvSpPr>
        <p:spPr>
          <a:xfrm>
            <a:off x="675626" y="2276934"/>
            <a:ext cx="2231034" cy="1280351"/>
          </a:xfrm>
          <a:prstGeom prst="rect">
            <a:avLst/>
          </a:prstGeom>
          <a:noFill/>
        </p:spPr>
        <p:txBody>
          <a:bodyPr wrap="square" rtlCol="0">
            <a:spAutoFit/>
          </a:bodyPr>
          <a:lstStyle/>
          <a:p>
            <a:pPr algn="ctr">
              <a:lnSpc>
                <a:spcPct val="95000"/>
              </a:lnSpc>
              <a:spcBef>
                <a:spcPts val="0"/>
              </a:spcBef>
              <a:spcAft>
                <a:spcPts val="600"/>
              </a:spcAft>
            </a:pPr>
            <a:r>
              <a:rPr lang="en-US" sz="2000" dirty="0" err="1">
                <a:solidFill>
                  <a:schemeClr val="bg1"/>
                </a:solidFill>
              </a:rPr>
              <a:t>VideoGuard</a:t>
            </a:r>
            <a:r>
              <a:rPr lang="en-US" sz="2000" dirty="0">
                <a:solidFill>
                  <a:schemeClr val="bg1"/>
                </a:solidFill>
              </a:rPr>
              <a:t> </a:t>
            </a:r>
            <a:r>
              <a:rPr lang="en-US" sz="2000" dirty="0" smtClean="0">
                <a:solidFill>
                  <a:schemeClr val="bg1"/>
                </a:solidFill>
              </a:rPr>
              <a:t>Everywhere</a:t>
            </a:r>
          </a:p>
          <a:p>
            <a:pPr algn="ctr">
              <a:lnSpc>
                <a:spcPct val="95000"/>
              </a:lnSpc>
              <a:spcBef>
                <a:spcPts val="0"/>
              </a:spcBef>
              <a:spcAft>
                <a:spcPts val="600"/>
              </a:spcAft>
            </a:pPr>
            <a:r>
              <a:rPr lang="en-US" dirty="0" smtClean="0">
                <a:solidFill>
                  <a:schemeClr val="bg1"/>
                </a:solidFill>
              </a:rPr>
              <a:t>Streaming </a:t>
            </a:r>
            <a:r>
              <a:rPr lang="en-US" dirty="0">
                <a:solidFill>
                  <a:schemeClr val="bg1"/>
                </a:solidFill>
              </a:rPr>
              <a:t>Piracy </a:t>
            </a:r>
            <a:r>
              <a:rPr lang="en-US" dirty="0" smtClean="0">
                <a:solidFill>
                  <a:schemeClr val="bg1"/>
                </a:solidFill>
              </a:rPr>
              <a:t>Prevention</a:t>
            </a:r>
            <a:endParaRPr lang="en-US" dirty="0">
              <a:solidFill>
                <a:schemeClr val="bg1"/>
              </a:solidFill>
            </a:endParaRPr>
          </a:p>
        </p:txBody>
      </p:sp>
      <p:grpSp>
        <p:nvGrpSpPr>
          <p:cNvPr id="5" name="Group 4"/>
          <p:cNvGrpSpPr/>
          <p:nvPr/>
        </p:nvGrpSpPr>
        <p:grpSpPr>
          <a:xfrm>
            <a:off x="3366666" y="3059308"/>
            <a:ext cx="5407044" cy="1360319"/>
            <a:chOff x="2086677" y="3178080"/>
            <a:chExt cx="4692922" cy="1180657"/>
          </a:xfrm>
        </p:grpSpPr>
        <p:sp>
          <p:nvSpPr>
            <p:cNvPr id="199" name="Cloud 198"/>
            <p:cNvSpPr/>
            <p:nvPr/>
          </p:nvSpPr>
          <p:spPr>
            <a:xfrm>
              <a:off x="5295040" y="3178080"/>
              <a:ext cx="1062679" cy="570521"/>
            </a:xfrm>
            <a:prstGeom prst="cloud">
              <a:avLst/>
            </a:prstGeom>
            <a:solidFill>
              <a:srgbClr val="00B0F0">
                <a:alpha val="39000"/>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lstStyle>
              <a:defPPr>
                <a:defRPr lang="en-US"/>
              </a:defPPr>
              <a:lvl1pPr algn="l" defTabSz="457200" rtl="0" eaLnBrk="0" fontAlgn="base" hangingPunct="0">
                <a:spcBef>
                  <a:spcPct val="0"/>
                </a:spcBef>
                <a:spcAft>
                  <a:spcPct val="0"/>
                </a:spcAft>
                <a:defRPr sz="2400" kern="1200">
                  <a:solidFill>
                    <a:schemeClr val="lt1"/>
                  </a:solidFill>
                  <a:latin typeface="+mn-lt"/>
                  <a:ea typeface="+mn-ea"/>
                  <a:cs typeface="+mn-cs"/>
                </a:defRPr>
              </a:lvl1pPr>
              <a:lvl2pPr marL="457200" algn="l" defTabSz="457200" rtl="0" eaLnBrk="0" fontAlgn="base" hangingPunct="0">
                <a:spcBef>
                  <a:spcPct val="0"/>
                </a:spcBef>
                <a:spcAft>
                  <a:spcPct val="0"/>
                </a:spcAft>
                <a:defRPr sz="2400" kern="1200">
                  <a:solidFill>
                    <a:schemeClr val="lt1"/>
                  </a:solidFill>
                  <a:latin typeface="+mn-lt"/>
                  <a:ea typeface="+mn-ea"/>
                  <a:cs typeface="+mn-cs"/>
                </a:defRPr>
              </a:lvl2pPr>
              <a:lvl3pPr marL="914400" algn="l" defTabSz="457200" rtl="0" eaLnBrk="0" fontAlgn="base" hangingPunct="0">
                <a:spcBef>
                  <a:spcPct val="0"/>
                </a:spcBef>
                <a:spcAft>
                  <a:spcPct val="0"/>
                </a:spcAft>
                <a:defRPr sz="2400" kern="1200">
                  <a:solidFill>
                    <a:schemeClr val="lt1"/>
                  </a:solidFill>
                  <a:latin typeface="+mn-lt"/>
                  <a:ea typeface="+mn-ea"/>
                  <a:cs typeface="+mn-cs"/>
                </a:defRPr>
              </a:lvl3pPr>
              <a:lvl4pPr marL="1371600" algn="l" defTabSz="457200" rtl="0" eaLnBrk="0" fontAlgn="base" hangingPunct="0">
                <a:spcBef>
                  <a:spcPct val="0"/>
                </a:spcBef>
                <a:spcAft>
                  <a:spcPct val="0"/>
                </a:spcAft>
                <a:defRPr sz="2400" kern="1200">
                  <a:solidFill>
                    <a:schemeClr val="lt1"/>
                  </a:solidFill>
                  <a:latin typeface="+mn-lt"/>
                  <a:ea typeface="+mn-ea"/>
                  <a:cs typeface="+mn-cs"/>
                </a:defRPr>
              </a:lvl4pPr>
              <a:lvl5pPr marL="1828800" algn="l" defTabSz="457200"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fontAlgn="auto">
                <a:spcBef>
                  <a:spcPts val="0"/>
                </a:spcBef>
                <a:spcAft>
                  <a:spcPts val="0"/>
                </a:spcAft>
              </a:pPr>
              <a:endParaRPr lang="en-US" sz="1800" dirty="0">
                <a:solidFill>
                  <a:schemeClr val="bg1"/>
                </a:solidFill>
              </a:endParaRPr>
            </a:p>
          </p:txBody>
        </p:sp>
        <p:sp>
          <p:nvSpPr>
            <p:cNvPr id="208" name="Left-Right Arrow 207"/>
            <p:cNvSpPr/>
            <p:nvPr/>
          </p:nvSpPr>
          <p:spPr>
            <a:xfrm>
              <a:off x="3862575" y="4013131"/>
              <a:ext cx="316238" cy="109728"/>
            </a:xfrm>
            <a:prstGeom prst="leftRightArrow">
              <a:avLst>
                <a:gd name="adj1" fmla="val 100000"/>
                <a:gd name="adj2" fmla="val 50000"/>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algn="ctr"/>
              <a:endParaRPr lang="en-US" sz="900" dirty="0"/>
            </a:p>
          </p:txBody>
        </p:sp>
        <p:sp>
          <p:nvSpPr>
            <p:cNvPr id="240" name="Rounded Rectangle 239"/>
            <p:cNvSpPr/>
            <p:nvPr/>
          </p:nvSpPr>
          <p:spPr>
            <a:xfrm>
              <a:off x="5470842" y="3344809"/>
              <a:ext cx="711074" cy="195787"/>
            </a:xfrm>
            <a:prstGeom prst="roundRect">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1442" tIns="25721" rIns="51442" bIns="25721" rtlCol="0" anchor="ctr" anchorCtr="0"/>
            <a:lstStyle/>
            <a:p>
              <a:pPr algn="ctr" eaLnBrk="0" fontAlgn="auto" hangingPunct="0">
                <a:spcBef>
                  <a:spcPts val="0"/>
                </a:spcBef>
                <a:spcAft>
                  <a:spcPts val="0"/>
                </a:spcAft>
              </a:pPr>
              <a:r>
                <a:rPr lang="en-US" sz="750" dirty="0">
                  <a:solidFill>
                    <a:schemeClr val="bg1"/>
                  </a:solidFill>
                </a:rPr>
                <a:t>Pirate service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1136" y="3703612"/>
              <a:ext cx="982841" cy="628025"/>
            </a:xfrm>
            <a:prstGeom prst="rect">
              <a:avLst/>
            </a:prstGeom>
          </p:spPr>
        </p:pic>
        <p:pic>
          <p:nvPicPr>
            <p:cNvPr id="230" name="Picture 2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6892" y="3629513"/>
              <a:ext cx="1008671" cy="729224"/>
            </a:xfrm>
            <a:prstGeom prst="rect">
              <a:avLst/>
            </a:prstGeom>
          </p:spPr>
        </p:pic>
        <p:sp>
          <p:nvSpPr>
            <p:cNvPr id="231" name="Freeform 93"/>
            <p:cNvSpPr>
              <a:spLocks noEditPoints="1"/>
            </p:cNvSpPr>
            <p:nvPr/>
          </p:nvSpPr>
          <p:spPr bwMode="auto">
            <a:xfrm>
              <a:off x="4730681" y="3932457"/>
              <a:ext cx="267462" cy="212413"/>
            </a:xfrm>
            <a:custGeom>
              <a:avLst/>
              <a:gdLst>
                <a:gd name="T0" fmla="*/ 1509 w 1691"/>
                <a:gd name="T1" fmla="*/ 641 h 1281"/>
                <a:gd name="T2" fmla="*/ 1508 w 1691"/>
                <a:gd name="T3" fmla="*/ 124 h 1281"/>
                <a:gd name="T4" fmla="*/ 1498 w 1691"/>
                <a:gd name="T5" fmla="*/ 84 h 1281"/>
                <a:gd name="T6" fmla="*/ 1478 w 1691"/>
                <a:gd name="T7" fmla="*/ 50 h 1281"/>
                <a:gd name="T8" fmla="*/ 1448 w 1691"/>
                <a:gd name="T9" fmla="*/ 23 h 1281"/>
                <a:gd name="T10" fmla="*/ 1412 w 1691"/>
                <a:gd name="T11" fmla="*/ 6 h 1281"/>
                <a:gd name="T12" fmla="*/ 1372 w 1691"/>
                <a:gd name="T13" fmla="*/ 0 h 1281"/>
                <a:gd name="T14" fmla="*/ 306 w 1691"/>
                <a:gd name="T15" fmla="*/ 1 h 1281"/>
                <a:gd name="T16" fmla="*/ 266 w 1691"/>
                <a:gd name="T17" fmla="*/ 11 h 1281"/>
                <a:gd name="T18" fmla="*/ 233 w 1691"/>
                <a:gd name="T19" fmla="*/ 31 h 1281"/>
                <a:gd name="T20" fmla="*/ 206 w 1691"/>
                <a:gd name="T21" fmla="*/ 60 h 1281"/>
                <a:gd name="T22" fmla="*/ 189 w 1691"/>
                <a:gd name="T23" fmla="*/ 97 h 1281"/>
                <a:gd name="T24" fmla="*/ 183 w 1691"/>
                <a:gd name="T25" fmla="*/ 138 h 1281"/>
                <a:gd name="T26" fmla="*/ 183 w 1691"/>
                <a:gd name="T27" fmla="*/ 914 h 1281"/>
                <a:gd name="T28" fmla="*/ 0 w 1691"/>
                <a:gd name="T29" fmla="*/ 1144 h 1281"/>
                <a:gd name="T30" fmla="*/ 6 w 1691"/>
                <a:gd name="T31" fmla="*/ 1184 h 1281"/>
                <a:gd name="T32" fmla="*/ 24 w 1691"/>
                <a:gd name="T33" fmla="*/ 1220 h 1281"/>
                <a:gd name="T34" fmla="*/ 50 w 1691"/>
                <a:gd name="T35" fmla="*/ 1249 h 1281"/>
                <a:gd name="T36" fmla="*/ 84 w 1691"/>
                <a:gd name="T37" fmla="*/ 1269 h 1281"/>
                <a:gd name="T38" fmla="*/ 123 w 1691"/>
                <a:gd name="T39" fmla="*/ 1280 h 1281"/>
                <a:gd name="T40" fmla="*/ 1554 w 1691"/>
                <a:gd name="T41" fmla="*/ 1281 h 1281"/>
                <a:gd name="T42" fmla="*/ 1595 w 1691"/>
                <a:gd name="T43" fmla="*/ 1274 h 1281"/>
                <a:gd name="T44" fmla="*/ 1631 w 1691"/>
                <a:gd name="T45" fmla="*/ 1257 h 1281"/>
                <a:gd name="T46" fmla="*/ 1660 w 1691"/>
                <a:gd name="T47" fmla="*/ 1230 h 1281"/>
                <a:gd name="T48" fmla="*/ 1681 w 1691"/>
                <a:gd name="T49" fmla="*/ 1197 h 1281"/>
                <a:gd name="T50" fmla="*/ 1691 w 1691"/>
                <a:gd name="T51" fmla="*/ 1158 h 1281"/>
                <a:gd name="T52" fmla="*/ 1509 w 1691"/>
                <a:gd name="T53" fmla="*/ 914 h 1281"/>
                <a:gd name="T54" fmla="*/ 320 w 1691"/>
                <a:gd name="T55" fmla="*/ 174 h 1281"/>
                <a:gd name="T56" fmla="*/ 333 w 1691"/>
                <a:gd name="T57" fmla="*/ 150 h 1281"/>
                <a:gd name="T58" fmla="*/ 356 w 1691"/>
                <a:gd name="T59" fmla="*/ 139 h 1281"/>
                <a:gd name="T60" fmla="*/ 1325 w 1691"/>
                <a:gd name="T61" fmla="*/ 138 h 1281"/>
                <a:gd name="T62" fmla="*/ 1352 w 1691"/>
                <a:gd name="T63" fmla="*/ 146 h 1281"/>
                <a:gd name="T64" fmla="*/ 1368 w 1691"/>
                <a:gd name="T65" fmla="*/ 165 h 1281"/>
                <a:gd name="T66" fmla="*/ 1372 w 1691"/>
                <a:gd name="T67" fmla="*/ 823 h 1281"/>
                <a:gd name="T68" fmla="*/ 1368 w 1691"/>
                <a:gd name="T69" fmla="*/ 841 h 1281"/>
                <a:gd name="T70" fmla="*/ 1352 w 1691"/>
                <a:gd name="T71" fmla="*/ 861 h 1281"/>
                <a:gd name="T72" fmla="*/ 1325 w 1691"/>
                <a:gd name="T73" fmla="*/ 869 h 1281"/>
                <a:gd name="T74" fmla="*/ 356 w 1691"/>
                <a:gd name="T75" fmla="*/ 868 h 1281"/>
                <a:gd name="T76" fmla="*/ 333 w 1691"/>
                <a:gd name="T77" fmla="*/ 855 h 1281"/>
                <a:gd name="T78" fmla="*/ 320 w 1691"/>
                <a:gd name="T79" fmla="*/ 832 h 1281"/>
                <a:gd name="T80" fmla="*/ 1006 w 1691"/>
                <a:gd name="T81" fmla="*/ 1189 h 1281"/>
                <a:gd name="T82" fmla="*/ 722 w 1691"/>
                <a:gd name="T83" fmla="*/ 1188 h 1281"/>
                <a:gd name="T84" fmla="*/ 699 w 1691"/>
                <a:gd name="T85" fmla="*/ 1176 h 1281"/>
                <a:gd name="T86" fmla="*/ 686 w 1691"/>
                <a:gd name="T87" fmla="*/ 1153 h 1281"/>
                <a:gd name="T88" fmla="*/ 686 w 1691"/>
                <a:gd name="T89" fmla="*/ 1134 h 1281"/>
                <a:gd name="T90" fmla="*/ 699 w 1691"/>
                <a:gd name="T91" fmla="*/ 1111 h 1281"/>
                <a:gd name="T92" fmla="*/ 722 w 1691"/>
                <a:gd name="T93" fmla="*/ 1099 h 1281"/>
                <a:gd name="T94" fmla="*/ 1006 w 1691"/>
                <a:gd name="T95" fmla="*/ 1098 h 1281"/>
                <a:gd name="T96" fmla="*/ 1031 w 1691"/>
                <a:gd name="T97" fmla="*/ 1106 h 1281"/>
                <a:gd name="T98" fmla="*/ 1048 w 1691"/>
                <a:gd name="T99" fmla="*/ 1125 h 1281"/>
                <a:gd name="T100" fmla="*/ 1052 w 1691"/>
                <a:gd name="T101" fmla="*/ 1144 h 1281"/>
                <a:gd name="T102" fmla="*/ 1044 w 1691"/>
                <a:gd name="T103" fmla="*/ 1169 h 1281"/>
                <a:gd name="T104" fmla="*/ 1023 w 1691"/>
                <a:gd name="T105" fmla="*/ 1185 h 1281"/>
                <a:gd name="T106" fmla="*/ 1006 w 1691"/>
                <a:gd name="T107" fmla="*/ 1189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1" h="1281">
                  <a:moveTo>
                    <a:pt x="1509" y="914"/>
                  </a:moveTo>
                  <a:lnTo>
                    <a:pt x="1509" y="778"/>
                  </a:lnTo>
                  <a:lnTo>
                    <a:pt x="1509" y="641"/>
                  </a:lnTo>
                  <a:lnTo>
                    <a:pt x="1509" y="138"/>
                  </a:lnTo>
                  <a:lnTo>
                    <a:pt x="1509" y="138"/>
                  </a:lnTo>
                  <a:lnTo>
                    <a:pt x="1508" y="124"/>
                  </a:lnTo>
                  <a:lnTo>
                    <a:pt x="1507" y="110"/>
                  </a:lnTo>
                  <a:lnTo>
                    <a:pt x="1503" y="97"/>
                  </a:lnTo>
                  <a:lnTo>
                    <a:pt x="1498" y="84"/>
                  </a:lnTo>
                  <a:lnTo>
                    <a:pt x="1493" y="72"/>
                  </a:lnTo>
                  <a:lnTo>
                    <a:pt x="1486" y="60"/>
                  </a:lnTo>
                  <a:lnTo>
                    <a:pt x="1478" y="50"/>
                  </a:lnTo>
                  <a:lnTo>
                    <a:pt x="1468" y="41"/>
                  </a:lnTo>
                  <a:lnTo>
                    <a:pt x="1459" y="31"/>
                  </a:lnTo>
                  <a:lnTo>
                    <a:pt x="1448" y="23"/>
                  </a:lnTo>
                  <a:lnTo>
                    <a:pt x="1437" y="16"/>
                  </a:lnTo>
                  <a:lnTo>
                    <a:pt x="1425" y="11"/>
                  </a:lnTo>
                  <a:lnTo>
                    <a:pt x="1412" y="6"/>
                  </a:lnTo>
                  <a:lnTo>
                    <a:pt x="1399" y="3"/>
                  </a:lnTo>
                  <a:lnTo>
                    <a:pt x="1385" y="1"/>
                  </a:lnTo>
                  <a:lnTo>
                    <a:pt x="1372" y="0"/>
                  </a:lnTo>
                  <a:lnTo>
                    <a:pt x="320" y="0"/>
                  </a:lnTo>
                  <a:lnTo>
                    <a:pt x="320" y="0"/>
                  </a:lnTo>
                  <a:lnTo>
                    <a:pt x="306" y="1"/>
                  </a:lnTo>
                  <a:lnTo>
                    <a:pt x="293" y="3"/>
                  </a:lnTo>
                  <a:lnTo>
                    <a:pt x="279" y="6"/>
                  </a:lnTo>
                  <a:lnTo>
                    <a:pt x="266" y="11"/>
                  </a:lnTo>
                  <a:lnTo>
                    <a:pt x="255" y="16"/>
                  </a:lnTo>
                  <a:lnTo>
                    <a:pt x="243" y="23"/>
                  </a:lnTo>
                  <a:lnTo>
                    <a:pt x="233" y="31"/>
                  </a:lnTo>
                  <a:lnTo>
                    <a:pt x="223" y="41"/>
                  </a:lnTo>
                  <a:lnTo>
                    <a:pt x="214" y="50"/>
                  </a:lnTo>
                  <a:lnTo>
                    <a:pt x="206" y="60"/>
                  </a:lnTo>
                  <a:lnTo>
                    <a:pt x="199" y="72"/>
                  </a:lnTo>
                  <a:lnTo>
                    <a:pt x="193" y="84"/>
                  </a:lnTo>
                  <a:lnTo>
                    <a:pt x="189" y="97"/>
                  </a:lnTo>
                  <a:lnTo>
                    <a:pt x="185" y="110"/>
                  </a:lnTo>
                  <a:lnTo>
                    <a:pt x="183" y="124"/>
                  </a:lnTo>
                  <a:lnTo>
                    <a:pt x="183" y="138"/>
                  </a:lnTo>
                  <a:lnTo>
                    <a:pt x="183" y="641"/>
                  </a:lnTo>
                  <a:lnTo>
                    <a:pt x="183" y="778"/>
                  </a:lnTo>
                  <a:lnTo>
                    <a:pt x="183" y="914"/>
                  </a:lnTo>
                  <a:lnTo>
                    <a:pt x="0" y="1098"/>
                  </a:lnTo>
                  <a:lnTo>
                    <a:pt x="0" y="1144"/>
                  </a:lnTo>
                  <a:lnTo>
                    <a:pt x="0" y="1144"/>
                  </a:lnTo>
                  <a:lnTo>
                    <a:pt x="1" y="1158"/>
                  </a:lnTo>
                  <a:lnTo>
                    <a:pt x="3" y="1170"/>
                  </a:lnTo>
                  <a:lnTo>
                    <a:pt x="6" y="1184"/>
                  </a:lnTo>
                  <a:lnTo>
                    <a:pt x="11" y="1197"/>
                  </a:lnTo>
                  <a:lnTo>
                    <a:pt x="17" y="1208"/>
                  </a:lnTo>
                  <a:lnTo>
                    <a:pt x="24" y="1220"/>
                  </a:lnTo>
                  <a:lnTo>
                    <a:pt x="31" y="1230"/>
                  </a:lnTo>
                  <a:lnTo>
                    <a:pt x="40" y="1241"/>
                  </a:lnTo>
                  <a:lnTo>
                    <a:pt x="50" y="1249"/>
                  </a:lnTo>
                  <a:lnTo>
                    <a:pt x="61" y="1257"/>
                  </a:lnTo>
                  <a:lnTo>
                    <a:pt x="72" y="1264"/>
                  </a:lnTo>
                  <a:lnTo>
                    <a:pt x="84" y="1269"/>
                  </a:lnTo>
                  <a:lnTo>
                    <a:pt x="96" y="1274"/>
                  </a:lnTo>
                  <a:lnTo>
                    <a:pt x="109" y="1278"/>
                  </a:lnTo>
                  <a:lnTo>
                    <a:pt x="123" y="1280"/>
                  </a:lnTo>
                  <a:lnTo>
                    <a:pt x="137" y="1281"/>
                  </a:lnTo>
                  <a:lnTo>
                    <a:pt x="1554" y="1281"/>
                  </a:lnTo>
                  <a:lnTo>
                    <a:pt x="1554" y="1281"/>
                  </a:lnTo>
                  <a:lnTo>
                    <a:pt x="1569" y="1280"/>
                  </a:lnTo>
                  <a:lnTo>
                    <a:pt x="1582" y="1278"/>
                  </a:lnTo>
                  <a:lnTo>
                    <a:pt x="1595" y="1274"/>
                  </a:lnTo>
                  <a:lnTo>
                    <a:pt x="1608" y="1269"/>
                  </a:lnTo>
                  <a:lnTo>
                    <a:pt x="1620" y="1264"/>
                  </a:lnTo>
                  <a:lnTo>
                    <a:pt x="1631" y="1257"/>
                  </a:lnTo>
                  <a:lnTo>
                    <a:pt x="1642" y="1249"/>
                  </a:lnTo>
                  <a:lnTo>
                    <a:pt x="1652" y="1241"/>
                  </a:lnTo>
                  <a:lnTo>
                    <a:pt x="1660" y="1230"/>
                  </a:lnTo>
                  <a:lnTo>
                    <a:pt x="1668" y="1220"/>
                  </a:lnTo>
                  <a:lnTo>
                    <a:pt x="1675" y="1208"/>
                  </a:lnTo>
                  <a:lnTo>
                    <a:pt x="1681" y="1197"/>
                  </a:lnTo>
                  <a:lnTo>
                    <a:pt x="1685" y="1184"/>
                  </a:lnTo>
                  <a:lnTo>
                    <a:pt x="1689" y="1170"/>
                  </a:lnTo>
                  <a:lnTo>
                    <a:pt x="1691" y="1158"/>
                  </a:lnTo>
                  <a:lnTo>
                    <a:pt x="1691" y="1144"/>
                  </a:lnTo>
                  <a:lnTo>
                    <a:pt x="1691" y="1098"/>
                  </a:lnTo>
                  <a:lnTo>
                    <a:pt x="1509" y="914"/>
                  </a:lnTo>
                  <a:close/>
                  <a:moveTo>
                    <a:pt x="320" y="183"/>
                  </a:moveTo>
                  <a:lnTo>
                    <a:pt x="320" y="183"/>
                  </a:lnTo>
                  <a:lnTo>
                    <a:pt x="320" y="174"/>
                  </a:lnTo>
                  <a:lnTo>
                    <a:pt x="324" y="165"/>
                  </a:lnTo>
                  <a:lnTo>
                    <a:pt x="327" y="157"/>
                  </a:lnTo>
                  <a:lnTo>
                    <a:pt x="333" y="150"/>
                  </a:lnTo>
                  <a:lnTo>
                    <a:pt x="340" y="146"/>
                  </a:lnTo>
                  <a:lnTo>
                    <a:pt x="348" y="141"/>
                  </a:lnTo>
                  <a:lnTo>
                    <a:pt x="356" y="139"/>
                  </a:lnTo>
                  <a:lnTo>
                    <a:pt x="365" y="138"/>
                  </a:lnTo>
                  <a:lnTo>
                    <a:pt x="1325" y="138"/>
                  </a:lnTo>
                  <a:lnTo>
                    <a:pt x="1325" y="138"/>
                  </a:lnTo>
                  <a:lnTo>
                    <a:pt x="1335" y="139"/>
                  </a:lnTo>
                  <a:lnTo>
                    <a:pt x="1344" y="141"/>
                  </a:lnTo>
                  <a:lnTo>
                    <a:pt x="1352" y="146"/>
                  </a:lnTo>
                  <a:lnTo>
                    <a:pt x="1358" y="150"/>
                  </a:lnTo>
                  <a:lnTo>
                    <a:pt x="1363" y="157"/>
                  </a:lnTo>
                  <a:lnTo>
                    <a:pt x="1368" y="165"/>
                  </a:lnTo>
                  <a:lnTo>
                    <a:pt x="1370" y="174"/>
                  </a:lnTo>
                  <a:lnTo>
                    <a:pt x="1372" y="183"/>
                  </a:lnTo>
                  <a:lnTo>
                    <a:pt x="1372" y="823"/>
                  </a:lnTo>
                  <a:lnTo>
                    <a:pt x="1372" y="823"/>
                  </a:lnTo>
                  <a:lnTo>
                    <a:pt x="1370" y="832"/>
                  </a:lnTo>
                  <a:lnTo>
                    <a:pt x="1368" y="841"/>
                  </a:lnTo>
                  <a:lnTo>
                    <a:pt x="1363" y="848"/>
                  </a:lnTo>
                  <a:lnTo>
                    <a:pt x="1358" y="855"/>
                  </a:lnTo>
                  <a:lnTo>
                    <a:pt x="1352" y="861"/>
                  </a:lnTo>
                  <a:lnTo>
                    <a:pt x="1344" y="866"/>
                  </a:lnTo>
                  <a:lnTo>
                    <a:pt x="1335" y="868"/>
                  </a:lnTo>
                  <a:lnTo>
                    <a:pt x="1325" y="869"/>
                  </a:lnTo>
                  <a:lnTo>
                    <a:pt x="365" y="869"/>
                  </a:lnTo>
                  <a:lnTo>
                    <a:pt x="365" y="869"/>
                  </a:lnTo>
                  <a:lnTo>
                    <a:pt x="356" y="868"/>
                  </a:lnTo>
                  <a:lnTo>
                    <a:pt x="348" y="866"/>
                  </a:lnTo>
                  <a:lnTo>
                    <a:pt x="340" y="861"/>
                  </a:lnTo>
                  <a:lnTo>
                    <a:pt x="333" y="855"/>
                  </a:lnTo>
                  <a:lnTo>
                    <a:pt x="327" y="848"/>
                  </a:lnTo>
                  <a:lnTo>
                    <a:pt x="324" y="841"/>
                  </a:lnTo>
                  <a:lnTo>
                    <a:pt x="320" y="832"/>
                  </a:lnTo>
                  <a:lnTo>
                    <a:pt x="320" y="823"/>
                  </a:lnTo>
                  <a:lnTo>
                    <a:pt x="320" y="183"/>
                  </a:lnTo>
                  <a:close/>
                  <a:moveTo>
                    <a:pt x="1006" y="1189"/>
                  </a:moveTo>
                  <a:lnTo>
                    <a:pt x="731" y="1189"/>
                  </a:lnTo>
                  <a:lnTo>
                    <a:pt x="731" y="1189"/>
                  </a:lnTo>
                  <a:lnTo>
                    <a:pt x="722" y="1188"/>
                  </a:lnTo>
                  <a:lnTo>
                    <a:pt x="714" y="1185"/>
                  </a:lnTo>
                  <a:lnTo>
                    <a:pt x="706" y="1181"/>
                  </a:lnTo>
                  <a:lnTo>
                    <a:pt x="699" y="1176"/>
                  </a:lnTo>
                  <a:lnTo>
                    <a:pt x="693" y="1169"/>
                  </a:lnTo>
                  <a:lnTo>
                    <a:pt x="690" y="1161"/>
                  </a:lnTo>
                  <a:lnTo>
                    <a:pt x="686" y="1153"/>
                  </a:lnTo>
                  <a:lnTo>
                    <a:pt x="686" y="1144"/>
                  </a:lnTo>
                  <a:lnTo>
                    <a:pt x="686" y="1144"/>
                  </a:lnTo>
                  <a:lnTo>
                    <a:pt x="686" y="1134"/>
                  </a:lnTo>
                  <a:lnTo>
                    <a:pt x="690" y="1125"/>
                  </a:lnTo>
                  <a:lnTo>
                    <a:pt x="693" y="1118"/>
                  </a:lnTo>
                  <a:lnTo>
                    <a:pt x="699" y="1111"/>
                  </a:lnTo>
                  <a:lnTo>
                    <a:pt x="706" y="1106"/>
                  </a:lnTo>
                  <a:lnTo>
                    <a:pt x="714" y="1101"/>
                  </a:lnTo>
                  <a:lnTo>
                    <a:pt x="722" y="1099"/>
                  </a:lnTo>
                  <a:lnTo>
                    <a:pt x="731" y="1098"/>
                  </a:lnTo>
                  <a:lnTo>
                    <a:pt x="1006" y="1098"/>
                  </a:lnTo>
                  <a:lnTo>
                    <a:pt x="1006" y="1098"/>
                  </a:lnTo>
                  <a:lnTo>
                    <a:pt x="1015" y="1099"/>
                  </a:lnTo>
                  <a:lnTo>
                    <a:pt x="1023" y="1101"/>
                  </a:lnTo>
                  <a:lnTo>
                    <a:pt x="1031" y="1106"/>
                  </a:lnTo>
                  <a:lnTo>
                    <a:pt x="1038" y="1111"/>
                  </a:lnTo>
                  <a:lnTo>
                    <a:pt x="1044" y="1118"/>
                  </a:lnTo>
                  <a:lnTo>
                    <a:pt x="1048" y="1125"/>
                  </a:lnTo>
                  <a:lnTo>
                    <a:pt x="1051" y="1134"/>
                  </a:lnTo>
                  <a:lnTo>
                    <a:pt x="1052" y="1144"/>
                  </a:lnTo>
                  <a:lnTo>
                    <a:pt x="1052" y="1144"/>
                  </a:lnTo>
                  <a:lnTo>
                    <a:pt x="1051" y="1153"/>
                  </a:lnTo>
                  <a:lnTo>
                    <a:pt x="1048" y="1161"/>
                  </a:lnTo>
                  <a:lnTo>
                    <a:pt x="1044" y="1169"/>
                  </a:lnTo>
                  <a:lnTo>
                    <a:pt x="1038" y="1176"/>
                  </a:lnTo>
                  <a:lnTo>
                    <a:pt x="1031" y="1181"/>
                  </a:lnTo>
                  <a:lnTo>
                    <a:pt x="1023" y="1185"/>
                  </a:lnTo>
                  <a:lnTo>
                    <a:pt x="1015" y="1188"/>
                  </a:lnTo>
                  <a:lnTo>
                    <a:pt x="1006" y="1189"/>
                  </a:lnTo>
                  <a:lnTo>
                    <a:pt x="1006" y="1189"/>
                  </a:lnTo>
                  <a:close/>
                </a:path>
              </a:pathLst>
            </a:custGeom>
            <a:solidFill>
              <a:srgbClr val="FF0000"/>
            </a:solidFill>
            <a:ln>
              <a:noFill/>
            </a:ln>
            <a:extLst/>
          </p:spPr>
          <p:txBody>
            <a:bodyPr vert="horz" wrap="square" lIns="51435" tIns="25718" rIns="51435" bIns="25718" numCol="1" anchor="t" anchorCtr="0" compatLnSpc="1">
              <a:prstTxWarp prst="textNoShape">
                <a:avLst/>
              </a:prstTxWarp>
            </a:bodyPr>
            <a:lstStyle/>
            <a:p>
              <a:pPr defTabSz="342884"/>
              <a:endParaRPr lang="en-US">
                <a:solidFill>
                  <a:srgbClr val="676767"/>
                </a:solidFill>
              </a:endParaRPr>
            </a:p>
          </p:txBody>
        </p:sp>
        <p:sp>
          <p:nvSpPr>
            <p:cNvPr id="232" name="Freeform 28"/>
            <p:cNvSpPr>
              <a:spLocks noEditPoints="1"/>
            </p:cNvSpPr>
            <p:nvPr/>
          </p:nvSpPr>
          <p:spPr bwMode="auto">
            <a:xfrm>
              <a:off x="2086677" y="3819493"/>
              <a:ext cx="498863" cy="222887"/>
            </a:xfrm>
            <a:custGeom>
              <a:avLst/>
              <a:gdLst>
                <a:gd name="T0" fmla="*/ 885 w 924"/>
                <a:gd name="T1" fmla="*/ 219 h 552"/>
                <a:gd name="T2" fmla="*/ 575 w 924"/>
                <a:gd name="T3" fmla="*/ 368 h 552"/>
                <a:gd name="T4" fmla="*/ 193 w 924"/>
                <a:gd name="T5" fmla="*/ 270 h 552"/>
                <a:gd name="T6" fmla="*/ 21 w 924"/>
                <a:gd name="T7" fmla="*/ 135 h 552"/>
                <a:gd name="T8" fmla="*/ 205 w 924"/>
                <a:gd name="T9" fmla="*/ 446 h 552"/>
                <a:gd name="T10" fmla="*/ 574 w 924"/>
                <a:gd name="T11" fmla="*/ 536 h 552"/>
                <a:gd name="T12" fmla="*/ 864 w 924"/>
                <a:gd name="T13" fmla="*/ 389 h 552"/>
                <a:gd name="T14" fmla="*/ 902 w 924"/>
                <a:gd name="T15" fmla="*/ 181 h 552"/>
                <a:gd name="T16" fmla="*/ 210 w 924"/>
                <a:gd name="T17" fmla="*/ 250 h 552"/>
                <a:gd name="T18" fmla="*/ 568 w 924"/>
                <a:gd name="T19" fmla="*/ 333 h 552"/>
                <a:gd name="T20" fmla="*/ 858 w 924"/>
                <a:gd name="T21" fmla="*/ 206 h 552"/>
                <a:gd name="T22" fmla="*/ 646 w 924"/>
                <a:gd name="T23" fmla="*/ 57 h 552"/>
                <a:gd name="T24" fmla="*/ 362 w 924"/>
                <a:gd name="T25" fmla="*/ 6 h 552"/>
                <a:gd name="T26" fmla="*/ 82 w 924"/>
                <a:gd name="T27" fmla="*/ 81 h 552"/>
                <a:gd name="T28" fmla="*/ 621 w 924"/>
                <a:gd name="T29" fmla="*/ 80 h 552"/>
                <a:gd name="T30" fmla="*/ 640 w 924"/>
                <a:gd name="T31" fmla="*/ 157 h 552"/>
                <a:gd name="T32" fmla="*/ 621 w 924"/>
                <a:gd name="T33" fmla="*/ 80 h 552"/>
                <a:gd name="T34" fmla="*/ 585 w 924"/>
                <a:gd name="T35" fmla="*/ 68 h 552"/>
                <a:gd name="T36" fmla="*/ 501 w 924"/>
                <a:gd name="T37" fmla="*/ 115 h 552"/>
                <a:gd name="T38" fmla="*/ 383 w 924"/>
                <a:gd name="T39" fmla="*/ 31 h 552"/>
                <a:gd name="T40" fmla="*/ 492 w 924"/>
                <a:gd name="T41" fmla="*/ 42 h 552"/>
                <a:gd name="T42" fmla="*/ 460 w 924"/>
                <a:gd name="T43" fmla="*/ 105 h 552"/>
                <a:gd name="T44" fmla="*/ 383 w 924"/>
                <a:gd name="T45" fmla="*/ 100 h 552"/>
                <a:gd name="T46" fmla="*/ 323 w 924"/>
                <a:gd name="T47" fmla="*/ 43 h 552"/>
                <a:gd name="T48" fmla="*/ 275 w 924"/>
                <a:gd name="T49" fmla="*/ 55 h 552"/>
                <a:gd name="T50" fmla="*/ 321 w 924"/>
                <a:gd name="T51" fmla="*/ 113 h 552"/>
                <a:gd name="T52" fmla="*/ 274 w 924"/>
                <a:gd name="T53" fmla="*/ 124 h 552"/>
                <a:gd name="T54" fmla="*/ 275 w 924"/>
                <a:gd name="T55" fmla="*/ 55 h 552"/>
                <a:gd name="T56" fmla="*/ 194 w 924"/>
                <a:gd name="T57" fmla="*/ 83 h 552"/>
                <a:gd name="T58" fmla="*/ 283 w 924"/>
                <a:gd name="T59" fmla="*/ 156 h 552"/>
                <a:gd name="T60" fmla="*/ 500 w 924"/>
                <a:gd name="T61" fmla="*/ 218 h 552"/>
                <a:gd name="T62" fmla="*/ 656 w 924"/>
                <a:gd name="T63" fmla="*/ 179 h 552"/>
                <a:gd name="T64" fmla="*/ 676 w 924"/>
                <a:gd name="T65" fmla="*/ 170 h 552"/>
                <a:gd name="T66" fmla="*/ 711 w 924"/>
                <a:gd name="T67" fmla="*/ 115 h 552"/>
                <a:gd name="T68" fmla="*/ 739 w 924"/>
                <a:gd name="T69" fmla="*/ 176 h 552"/>
                <a:gd name="T70" fmla="*/ 536 w 924"/>
                <a:gd name="T71" fmla="*/ 249 h 552"/>
                <a:gd name="T72" fmla="*/ 279 w 924"/>
                <a:gd name="T73" fmla="*/ 189 h 552"/>
                <a:gd name="T74" fmla="*/ 178 w 924"/>
                <a:gd name="T75" fmla="*/ 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4" h="552">
                  <a:moveTo>
                    <a:pt x="902" y="181"/>
                  </a:moveTo>
                  <a:cubicBezTo>
                    <a:pt x="901" y="194"/>
                    <a:pt x="895" y="207"/>
                    <a:pt x="885" y="219"/>
                  </a:cubicBezTo>
                  <a:cubicBezTo>
                    <a:pt x="861" y="248"/>
                    <a:pt x="821" y="273"/>
                    <a:pt x="770" y="302"/>
                  </a:cubicBezTo>
                  <a:cubicBezTo>
                    <a:pt x="703" y="342"/>
                    <a:pt x="625" y="361"/>
                    <a:pt x="575" y="368"/>
                  </a:cubicBezTo>
                  <a:cubicBezTo>
                    <a:pt x="521" y="376"/>
                    <a:pt x="448" y="374"/>
                    <a:pt x="382" y="348"/>
                  </a:cubicBezTo>
                  <a:cubicBezTo>
                    <a:pt x="382" y="348"/>
                    <a:pt x="309" y="329"/>
                    <a:pt x="193" y="270"/>
                  </a:cubicBezTo>
                  <a:cubicBezTo>
                    <a:pt x="106" y="226"/>
                    <a:pt x="66" y="196"/>
                    <a:pt x="39" y="171"/>
                  </a:cubicBezTo>
                  <a:cubicBezTo>
                    <a:pt x="28" y="161"/>
                    <a:pt x="22" y="148"/>
                    <a:pt x="21" y="135"/>
                  </a:cubicBezTo>
                  <a:cubicBezTo>
                    <a:pt x="13" y="164"/>
                    <a:pt x="0" y="225"/>
                    <a:pt x="1" y="252"/>
                  </a:cubicBezTo>
                  <a:cubicBezTo>
                    <a:pt x="3" y="290"/>
                    <a:pt x="81" y="367"/>
                    <a:pt x="205" y="446"/>
                  </a:cubicBezTo>
                  <a:cubicBezTo>
                    <a:pt x="250" y="474"/>
                    <a:pt x="319" y="513"/>
                    <a:pt x="383" y="531"/>
                  </a:cubicBezTo>
                  <a:cubicBezTo>
                    <a:pt x="428" y="543"/>
                    <a:pt x="501" y="552"/>
                    <a:pt x="574" y="536"/>
                  </a:cubicBezTo>
                  <a:cubicBezTo>
                    <a:pt x="612" y="528"/>
                    <a:pt x="685" y="501"/>
                    <a:pt x="754" y="462"/>
                  </a:cubicBezTo>
                  <a:cubicBezTo>
                    <a:pt x="812" y="430"/>
                    <a:pt x="838" y="410"/>
                    <a:pt x="864" y="389"/>
                  </a:cubicBezTo>
                  <a:cubicBezTo>
                    <a:pt x="887" y="369"/>
                    <a:pt x="924" y="335"/>
                    <a:pt x="924" y="297"/>
                  </a:cubicBezTo>
                  <a:cubicBezTo>
                    <a:pt x="924" y="270"/>
                    <a:pt x="909" y="210"/>
                    <a:pt x="902" y="181"/>
                  </a:cubicBezTo>
                  <a:close/>
                  <a:moveTo>
                    <a:pt x="66" y="165"/>
                  </a:moveTo>
                  <a:cubicBezTo>
                    <a:pt x="91" y="187"/>
                    <a:pt x="129" y="212"/>
                    <a:pt x="210" y="250"/>
                  </a:cubicBezTo>
                  <a:cubicBezTo>
                    <a:pt x="319" y="300"/>
                    <a:pt x="387" y="316"/>
                    <a:pt x="387" y="316"/>
                  </a:cubicBezTo>
                  <a:cubicBezTo>
                    <a:pt x="449" y="338"/>
                    <a:pt x="511" y="341"/>
                    <a:pt x="568" y="333"/>
                  </a:cubicBezTo>
                  <a:cubicBezTo>
                    <a:pt x="606" y="328"/>
                    <a:pt x="687" y="311"/>
                    <a:pt x="751" y="277"/>
                  </a:cubicBezTo>
                  <a:cubicBezTo>
                    <a:pt x="798" y="252"/>
                    <a:pt x="836" y="231"/>
                    <a:pt x="858" y="206"/>
                  </a:cubicBezTo>
                  <a:cubicBezTo>
                    <a:pt x="879" y="183"/>
                    <a:pt x="882" y="159"/>
                    <a:pt x="852" y="140"/>
                  </a:cubicBezTo>
                  <a:cubicBezTo>
                    <a:pt x="818" y="118"/>
                    <a:pt x="738" y="86"/>
                    <a:pt x="646" y="57"/>
                  </a:cubicBezTo>
                  <a:cubicBezTo>
                    <a:pt x="552" y="28"/>
                    <a:pt x="467" y="9"/>
                    <a:pt x="467" y="9"/>
                  </a:cubicBezTo>
                  <a:cubicBezTo>
                    <a:pt x="424" y="0"/>
                    <a:pt x="384" y="2"/>
                    <a:pt x="362" y="6"/>
                  </a:cubicBezTo>
                  <a:cubicBezTo>
                    <a:pt x="362" y="6"/>
                    <a:pt x="290" y="13"/>
                    <a:pt x="215" y="34"/>
                  </a:cubicBezTo>
                  <a:cubicBezTo>
                    <a:pt x="163" y="48"/>
                    <a:pt x="112" y="62"/>
                    <a:pt x="82" y="81"/>
                  </a:cubicBezTo>
                  <a:cubicBezTo>
                    <a:pt x="41" y="108"/>
                    <a:pt x="39" y="143"/>
                    <a:pt x="66" y="165"/>
                  </a:cubicBezTo>
                  <a:close/>
                  <a:moveTo>
                    <a:pt x="621" y="80"/>
                  </a:moveTo>
                  <a:cubicBezTo>
                    <a:pt x="641" y="87"/>
                    <a:pt x="660" y="93"/>
                    <a:pt x="676" y="100"/>
                  </a:cubicBezTo>
                  <a:cubicBezTo>
                    <a:pt x="640" y="157"/>
                    <a:pt x="640" y="157"/>
                    <a:pt x="640" y="157"/>
                  </a:cubicBezTo>
                  <a:cubicBezTo>
                    <a:pt x="624" y="151"/>
                    <a:pt x="607" y="145"/>
                    <a:pt x="590" y="140"/>
                  </a:cubicBezTo>
                  <a:lnTo>
                    <a:pt x="621" y="80"/>
                  </a:lnTo>
                  <a:close/>
                  <a:moveTo>
                    <a:pt x="528" y="52"/>
                  </a:moveTo>
                  <a:cubicBezTo>
                    <a:pt x="545" y="57"/>
                    <a:pt x="565" y="62"/>
                    <a:pt x="585" y="68"/>
                  </a:cubicBezTo>
                  <a:cubicBezTo>
                    <a:pt x="553" y="129"/>
                    <a:pt x="553" y="129"/>
                    <a:pt x="553" y="129"/>
                  </a:cubicBezTo>
                  <a:cubicBezTo>
                    <a:pt x="534" y="123"/>
                    <a:pt x="516" y="118"/>
                    <a:pt x="501" y="115"/>
                  </a:cubicBezTo>
                  <a:lnTo>
                    <a:pt x="528" y="52"/>
                  </a:lnTo>
                  <a:close/>
                  <a:moveTo>
                    <a:pt x="383" y="31"/>
                  </a:moveTo>
                  <a:cubicBezTo>
                    <a:pt x="399" y="28"/>
                    <a:pt x="433" y="29"/>
                    <a:pt x="464" y="36"/>
                  </a:cubicBezTo>
                  <a:cubicBezTo>
                    <a:pt x="464" y="36"/>
                    <a:pt x="474" y="38"/>
                    <a:pt x="492" y="42"/>
                  </a:cubicBezTo>
                  <a:cubicBezTo>
                    <a:pt x="464" y="106"/>
                    <a:pt x="464" y="106"/>
                    <a:pt x="464" y="106"/>
                  </a:cubicBezTo>
                  <a:cubicBezTo>
                    <a:pt x="461" y="105"/>
                    <a:pt x="460" y="105"/>
                    <a:pt x="460" y="105"/>
                  </a:cubicBezTo>
                  <a:cubicBezTo>
                    <a:pt x="442" y="101"/>
                    <a:pt x="422" y="99"/>
                    <a:pt x="404" y="99"/>
                  </a:cubicBezTo>
                  <a:cubicBezTo>
                    <a:pt x="396" y="99"/>
                    <a:pt x="389" y="99"/>
                    <a:pt x="383" y="100"/>
                  </a:cubicBezTo>
                  <a:cubicBezTo>
                    <a:pt x="383" y="100"/>
                    <a:pt x="374" y="102"/>
                    <a:pt x="359" y="105"/>
                  </a:cubicBezTo>
                  <a:cubicBezTo>
                    <a:pt x="323" y="43"/>
                    <a:pt x="323" y="43"/>
                    <a:pt x="323" y="43"/>
                  </a:cubicBezTo>
                  <a:cubicBezTo>
                    <a:pt x="357" y="35"/>
                    <a:pt x="383" y="31"/>
                    <a:pt x="383" y="31"/>
                  </a:cubicBezTo>
                  <a:close/>
                  <a:moveTo>
                    <a:pt x="275" y="55"/>
                  </a:moveTo>
                  <a:cubicBezTo>
                    <a:pt x="278" y="54"/>
                    <a:pt x="282" y="53"/>
                    <a:pt x="285" y="52"/>
                  </a:cubicBezTo>
                  <a:cubicBezTo>
                    <a:pt x="321" y="113"/>
                    <a:pt x="321" y="113"/>
                    <a:pt x="321" y="113"/>
                  </a:cubicBezTo>
                  <a:cubicBezTo>
                    <a:pt x="307" y="116"/>
                    <a:pt x="292" y="119"/>
                    <a:pt x="277" y="123"/>
                  </a:cubicBezTo>
                  <a:cubicBezTo>
                    <a:pt x="276" y="124"/>
                    <a:pt x="275" y="124"/>
                    <a:pt x="274" y="124"/>
                  </a:cubicBezTo>
                  <a:cubicBezTo>
                    <a:pt x="230" y="69"/>
                    <a:pt x="230" y="69"/>
                    <a:pt x="230" y="69"/>
                  </a:cubicBezTo>
                  <a:cubicBezTo>
                    <a:pt x="245" y="64"/>
                    <a:pt x="260" y="59"/>
                    <a:pt x="275" y="55"/>
                  </a:cubicBezTo>
                  <a:close/>
                  <a:moveTo>
                    <a:pt x="178" y="90"/>
                  </a:moveTo>
                  <a:cubicBezTo>
                    <a:pt x="183" y="88"/>
                    <a:pt x="188" y="86"/>
                    <a:pt x="194" y="83"/>
                  </a:cubicBezTo>
                  <a:cubicBezTo>
                    <a:pt x="237" y="136"/>
                    <a:pt x="237" y="136"/>
                    <a:pt x="237" y="136"/>
                  </a:cubicBezTo>
                  <a:cubicBezTo>
                    <a:pt x="237" y="136"/>
                    <a:pt x="267" y="150"/>
                    <a:pt x="283" y="156"/>
                  </a:cubicBezTo>
                  <a:cubicBezTo>
                    <a:pt x="360" y="188"/>
                    <a:pt x="436" y="210"/>
                    <a:pt x="437" y="210"/>
                  </a:cubicBezTo>
                  <a:cubicBezTo>
                    <a:pt x="453" y="215"/>
                    <a:pt x="476" y="218"/>
                    <a:pt x="500" y="218"/>
                  </a:cubicBezTo>
                  <a:cubicBezTo>
                    <a:pt x="511" y="218"/>
                    <a:pt x="523" y="217"/>
                    <a:pt x="532" y="216"/>
                  </a:cubicBezTo>
                  <a:cubicBezTo>
                    <a:pt x="533" y="216"/>
                    <a:pt x="586" y="206"/>
                    <a:pt x="656" y="179"/>
                  </a:cubicBezTo>
                  <a:cubicBezTo>
                    <a:pt x="664" y="176"/>
                    <a:pt x="670" y="173"/>
                    <a:pt x="676" y="171"/>
                  </a:cubicBezTo>
                  <a:cubicBezTo>
                    <a:pt x="676" y="171"/>
                    <a:pt x="676" y="171"/>
                    <a:pt x="676" y="170"/>
                  </a:cubicBezTo>
                  <a:cubicBezTo>
                    <a:pt x="677" y="170"/>
                    <a:pt x="677" y="170"/>
                    <a:pt x="677" y="170"/>
                  </a:cubicBezTo>
                  <a:cubicBezTo>
                    <a:pt x="711" y="115"/>
                    <a:pt x="711" y="115"/>
                    <a:pt x="711" y="115"/>
                  </a:cubicBezTo>
                  <a:cubicBezTo>
                    <a:pt x="723" y="120"/>
                    <a:pt x="732" y="125"/>
                    <a:pt x="739" y="129"/>
                  </a:cubicBezTo>
                  <a:cubicBezTo>
                    <a:pt x="760" y="143"/>
                    <a:pt x="757" y="164"/>
                    <a:pt x="739" y="176"/>
                  </a:cubicBezTo>
                  <a:cubicBezTo>
                    <a:pt x="725" y="186"/>
                    <a:pt x="698" y="197"/>
                    <a:pt x="662" y="211"/>
                  </a:cubicBezTo>
                  <a:cubicBezTo>
                    <a:pt x="590" y="240"/>
                    <a:pt x="536" y="249"/>
                    <a:pt x="536" y="249"/>
                  </a:cubicBezTo>
                  <a:cubicBezTo>
                    <a:pt x="511" y="253"/>
                    <a:pt x="466" y="253"/>
                    <a:pt x="435" y="243"/>
                  </a:cubicBezTo>
                  <a:cubicBezTo>
                    <a:pt x="435" y="243"/>
                    <a:pt x="358" y="221"/>
                    <a:pt x="279" y="189"/>
                  </a:cubicBezTo>
                  <a:cubicBezTo>
                    <a:pt x="229" y="168"/>
                    <a:pt x="194" y="151"/>
                    <a:pt x="173" y="140"/>
                  </a:cubicBezTo>
                  <a:cubicBezTo>
                    <a:pt x="156" y="131"/>
                    <a:pt x="145" y="103"/>
                    <a:pt x="178" y="90"/>
                  </a:cubicBezTo>
                  <a:close/>
                </a:path>
              </a:pathLst>
            </a:custGeom>
            <a:solidFill>
              <a:schemeClr val="tx1">
                <a:lumMod val="20000"/>
                <a:lumOff val="80000"/>
              </a:schemeClr>
            </a:solidFill>
            <a:ln>
              <a:noFill/>
            </a:ln>
            <a:extLst/>
          </p:spPr>
          <p:txBody>
            <a:bodyPr vert="horz" wrap="square" lIns="91440" tIns="45720" rIns="91440" bIns="45720" numCol="1" anchor="t" anchorCtr="0" compatLnSpc="1">
              <a:prstTxWarp prst="textNoShape">
                <a:avLst/>
              </a:prstTxWarp>
            </a:bodyPr>
            <a:lstStyle/>
            <a:p>
              <a:pPr defTabSz="342892"/>
              <a:endParaRPr lang="en-US">
                <a:solidFill>
                  <a:srgbClr val="676767"/>
                </a:solidFill>
              </a:endParaRPr>
            </a:p>
          </p:txBody>
        </p:sp>
        <p:sp>
          <p:nvSpPr>
            <p:cNvPr id="233" name="Freeform 42"/>
            <p:cNvSpPr>
              <a:spLocks/>
            </p:cNvSpPr>
            <p:nvPr/>
          </p:nvSpPr>
          <p:spPr bwMode="auto">
            <a:xfrm>
              <a:off x="2108487" y="4058578"/>
              <a:ext cx="229723" cy="153562"/>
            </a:xfrm>
            <a:custGeom>
              <a:avLst/>
              <a:gdLst>
                <a:gd name="T0" fmla="*/ 184 w 184"/>
                <a:gd name="T1" fmla="*/ 16 h 128"/>
                <a:gd name="T2" fmla="*/ 128 w 184"/>
                <a:gd name="T3" fmla="*/ 49 h 128"/>
                <a:gd name="T4" fmla="*/ 128 w 184"/>
                <a:gd name="T5" fmla="*/ 8 h 128"/>
                <a:gd name="T6" fmla="*/ 120 w 184"/>
                <a:gd name="T7" fmla="*/ 0 h 128"/>
                <a:gd name="T8" fmla="*/ 8 w 184"/>
                <a:gd name="T9" fmla="*/ 0 h 128"/>
                <a:gd name="T10" fmla="*/ 0 w 184"/>
                <a:gd name="T11" fmla="*/ 8 h 128"/>
                <a:gd name="T12" fmla="*/ 0 w 184"/>
                <a:gd name="T13" fmla="*/ 120 h 128"/>
                <a:gd name="T14" fmla="*/ 8 w 184"/>
                <a:gd name="T15" fmla="*/ 128 h 128"/>
                <a:gd name="T16" fmla="*/ 120 w 184"/>
                <a:gd name="T17" fmla="*/ 128 h 128"/>
                <a:gd name="T18" fmla="*/ 128 w 184"/>
                <a:gd name="T19" fmla="*/ 120 h 128"/>
                <a:gd name="T20" fmla="*/ 128 w 184"/>
                <a:gd name="T21" fmla="*/ 79 h 128"/>
                <a:gd name="T22" fmla="*/ 184 w 184"/>
                <a:gd name="T23" fmla="*/ 112 h 128"/>
                <a:gd name="T24" fmla="*/ 184 w 184"/>
                <a:gd name="T2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28">
                  <a:moveTo>
                    <a:pt x="184" y="16"/>
                  </a:moveTo>
                  <a:cubicBezTo>
                    <a:pt x="184" y="16"/>
                    <a:pt x="148" y="37"/>
                    <a:pt x="128" y="49"/>
                  </a:cubicBezTo>
                  <a:cubicBezTo>
                    <a:pt x="128" y="8"/>
                    <a:pt x="128" y="8"/>
                    <a:pt x="128" y="8"/>
                  </a:cubicBezTo>
                  <a:cubicBezTo>
                    <a:pt x="128" y="4"/>
                    <a:pt x="124" y="0"/>
                    <a:pt x="120" y="0"/>
                  </a:cubicBezTo>
                  <a:cubicBezTo>
                    <a:pt x="8" y="0"/>
                    <a:pt x="8" y="0"/>
                    <a:pt x="8" y="0"/>
                  </a:cubicBezTo>
                  <a:cubicBezTo>
                    <a:pt x="4" y="0"/>
                    <a:pt x="0" y="4"/>
                    <a:pt x="0" y="8"/>
                  </a:cubicBezTo>
                  <a:cubicBezTo>
                    <a:pt x="0" y="120"/>
                    <a:pt x="0" y="120"/>
                    <a:pt x="0" y="120"/>
                  </a:cubicBezTo>
                  <a:cubicBezTo>
                    <a:pt x="0" y="124"/>
                    <a:pt x="4" y="128"/>
                    <a:pt x="8" y="128"/>
                  </a:cubicBezTo>
                  <a:cubicBezTo>
                    <a:pt x="120" y="128"/>
                    <a:pt x="120" y="128"/>
                    <a:pt x="120" y="128"/>
                  </a:cubicBezTo>
                  <a:cubicBezTo>
                    <a:pt x="124" y="128"/>
                    <a:pt x="128" y="124"/>
                    <a:pt x="128" y="120"/>
                  </a:cubicBezTo>
                  <a:cubicBezTo>
                    <a:pt x="128" y="79"/>
                    <a:pt x="128" y="79"/>
                    <a:pt x="128" y="79"/>
                  </a:cubicBezTo>
                  <a:cubicBezTo>
                    <a:pt x="148" y="91"/>
                    <a:pt x="184" y="112"/>
                    <a:pt x="184" y="112"/>
                  </a:cubicBezTo>
                  <a:lnTo>
                    <a:pt x="184" y="16"/>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pPr defTabSz="342892"/>
              <a:endParaRPr lang="en-US">
                <a:solidFill>
                  <a:srgbClr val="676767"/>
                </a:solidFill>
              </a:endParaRPr>
            </a:p>
          </p:txBody>
        </p:sp>
        <p:sp>
          <p:nvSpPr>
            <p:cNvPr id="235" name="Right Arrow 234"/>
            <p:cNvSpPr/>
            <p:nvPr/>
          </p:nvSpPr>
          <p:spPr>
            <a:xfrm>
              <a:off x="2624947" y="4022010"/>
              <a:ext cx="226511" cy="110332"/>
            </a:xfrm>
            <a:prstGeom prst="rightArrow">
              <a:avLst>
                <a:gd name="adj1" fmla="val 100000"/>
                <a:gd name="adj2" fmla="val 50000"/>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algn="ctr"/>
              <a:endParaRPr lang="en-US" sz="900" dirty="0"/>
            </a:p>
          </p:txBody>
        </p:sp>
        <p:grpSp>
          <p:nvGrpSpPr>
            <p:cNvPr id="412" name="Group 411"/>
            <p:cNvGrpSpPr/>
            <p:nvPr/>
          </p:nvGrpSpPr>
          <p:grpSpPr>
            <a:xfrm>
              <a:off x="5036083" y="3751608"/>
              <a:ext cx="241206" cy="235610"/>
              <a:chOff x="8331514" y="2478365"/>
              <a:chExt cx="287551" cy="283464"/>
            </a:xfrm>
          </p:grpSpPr>
          <p:sp>
            <p:nvSpPr>
              <p:cNvPr id="413" name="Oval 412"/>
              <p:cNvSpPr/>
              <p:nvPr/>
            </p:nvSpPr>
            <p:spPr>
              <a:xfrm>
                <a:off x="8331514" y="2478365"/>
                <a:ext cx="287551" cy="283464"/>
              </a:xfrm>
              <a:prstGeom prst="ellipse">
                <a:avLst/>
              </a:prstGeom>
              <a:solidFill>
                <a:schemeClr val="accent6"/>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14" name="Group 603"/>
              <p:cNvGrpSpPr>
                <a:grpSpLocks noChangeAspect="1"/>
              </p:cNvGrpSpPr>
              <p:nvPr/>
            </p:nvGrpSpPr>
            <p:grpSpPr bwMode="auto">
              <a:xfrm>
                <a:off x="8410968" y="2517873"/>
                <a:ext cx="137648" cy="197404"/>
                <a:chOff x="6556" y="492"/>
                <a:chExt cx="2551" cy="3655"/>
              </a:xfrm>
              <a:solidFill>
                <a:srgbClr val="FFFFFF"/>
              </a:solidFill>
              <a:effectLst/>
            </p:grpSpPr>
            <p:sp>
              <p:nvSpPr>
                <p:cNvPr id="415"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16"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17"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18"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19"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0"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1"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2"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3"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4"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5"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6"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7"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8"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29"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0"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1"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2"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3"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4"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5"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6"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7"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38"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grpSp>
        </p:grpSp>
        <p:cxnSp>
          <p:nvCxnSpPr>
            <p:cNvPr id="8" name="Elbow Connector 7"/>
            <p:cNvCxnSpPr>
              <a:stCxn id="413" idx="4"/>
              <a:endCxn id="231" idx="0"/>
            </p:cNvCxnSpPr>
            <p:nvPr/>
          </p:nvCxnSpPr>
          <p:spPr>
            <a:xfrm rot="5400000">
              <a:off x="5037257" y="3919317"/>
              <a:ext cx="51528" cy="1873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Right Arrow 443"/>
            <p:cNvSpPr/>
            <p:nvPr/>
          </p:nvSpPr>
          <p:spPr>
            <a:xfrm rot="16200000">
              <a:off x="4778429" y="3729293"/>
              <a:ext cx="156245" cy="112120"/>
            </a:xfrm>
            <a:prstGeom prst="rightArrow">
              <a:avLst>
                <a:gd name="adj1" fmla="val 100000"/>
                <a:gd name="adj2" fmla="val 50000"/>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algn="ctr"/>
              <a:endParaRPr lang="en-US" sz="900" dirty="0"/>
            </a:p>
          </p:txBody>
        </p:sp>
        <p:sp>
          <p:nvSpPr>
            <p:cNvPr id="445" name="Freeform 22"/>
            <p:cNvSpPr>
              <a:spLocks noEditPoints="1"/>
            </p:cNvSpPr>
            <p:nvPr/>
          </p:nvSpPr>
          <p:spPr bwMode="auto">
            <a:xfrm>
              <a:off x="4733841" y="3352672"/>
              <a:ext cx="267178" cy="323491"/>
            </a:xfrm>
            <a:custGeom>
              <a:avLst/>
              <a:gdLst/>
              <a:ahLst/>
              <a:cxnLst>
                <a:cxn ang="0">
                  <a:pos x="195" y="167"/>
                </a:cxn>
                <a:cxn ang="0">
                  <a:pos x="191" y="167"/>
                </a:cxn>
                <a:cxn ang="0">
                  <a:pos x="100" y="180"/>
                </a:cxn>
                <a:cxn ang="0">
                  <a:pos x="110" y="237"/>
                </a:cxn>
                <a:cxn ang="0">
                  <a:pos x="145" y="257"/>
                </a:cxn>
                <a:cxn ang="0">
                  <a:pos x="243" y="297"/>
                </a:cxn>
                <a:cxn ang="0">
                  <a:pos x="263" y="237"/>
                </a:cxn>
                <a:cxn ang="0">
                  <a:pos x="287" y="216"/>
                </a:cxn>
                <a:cxn ang="0">
                  <a:pos x="283" y="163"/>
                </a:cxn>
                <a:cxn ang="0">
                  <a:pos x="76" y="160"/>
                </a:cxn>
                <a:cxn ang="0">
                  <a:pos x="89" y="104"/>
                </a:cxn>
                <a:cxn ang="0">
                  <a:pos x="128" y="0"/>
                </a:cxn>
                <a:cxn ang="0">
                  <a:pos x="270" y="8"/>
                </a:cxn>
                <a:cxn ang="0">
                  <a:pos x="387" y="137"/>
                </a:cxn>
                <a:cxn ang="0">
                  <a:pos x="319" y="199"/>
                </a:cxn>
                <a:cxn ang="0">
                  <a:pos x="317" y="237"/>
                </a:cxn>
                <a:cxn ang="0">
                  <a:pos x="337" y="279"/>
                </a:cxn>
                <a:cxn ang="0">
                  <a:pos x="365" y="439"/>
                </a:cxn>
                <a:cxn ang="0">
                  <a:pos x="201" y="475"/>
                </a:cxn>
                <a:cxn ang="0">
                  <a:pos x="187" y="315"/>
                </a:cxn>
                <a:cxn ang="0">
                  <a:pos x="55" y="475"/>
                </a:cxn>
                <a:cxn ang="0">
                  <a:pos x="22" y="315"/>
                </a:cxn>
                <a:cxn ang="0">
                  <a:pos x="51" y="257"/>
                </a:cxn>
                <a:cxn ang="0">
                  <a:pos x="76" y="237"/>
                </a:cxn>
                <a:cxn ang="0">
                  <a:pos x="76" y="160"/>
                </a:cxn>
                <a:cxn ang="0">
                  <a:pos x="168" y="179"/>
                </a:cxn>
                <a:cxn ang="0">
                  <a:pos x="181" y="210"/>
                </a:cxn>
                <a:cxn ang="0">
                  <a:pos x="143" y="227"/>
                </a:cxn>
                <a:cxn ang="0">
                  <a:pos x="126" y="182"/>
                </a:cxn>
                <a:cxn ang="0">
                  <a:pos x="131" y="179"/>
                </a:cxn>
                <a:cxn ang="0">
                  <a:pos x="224" y="179"/>
                </a:cxn>
                <a:cxn ang="0">
                  <a:pos x="262" y="179"/>
                </a:cxn>
                <a:cxn ang="0">
                  <a:pos x="269" y="182"/>
                </a:cxn>
                <a:cxn ang="0">
                  <a:pos x="252" y="227"/>
                </a:cxn>
                <a:cxn ang="0">
                  <a:pos x="213" y="210"/>
                </a:cxn>
                <a:cxn ang="0">
                  <a:pos x="224" y="179"/>
                </a:cxn>
              </a:cxnLst>
              <a:rect l="0" t="0" r="r" b="b"/>
              <a:pathLst>
                <a:path w="387" h="475">
                  <a:moveTo>
                    <a:pt x="196" y="167"/>
                  </a:moveTo>
                  <a:cubicBezTo>
                    <a:pt x="195" y="167"/>
                    <a:pt x="195" y="167"/>
                    <a:pt x="195" y="167"/>
                  </a:cubicBezTo>
                  <a:cubicBezTo>
                    <a:pt x="193" y="167"/>
                    <a:pt x="193" y="167"/>
                    <a:pt x="193" y="167"/>
                  </a:cubicBezTo>
                  <a:cubicBezTo>
                    <a:pt x="191" y="167"/>
                    <a:pt x="191" y="167"/>
                    <a:pt x="191" y="167"/>
                  </a:cubicBezTo>
                  <a:cubicBezTo>
                    <a:pt x="160" y="167"/>
                    <a:pt x="131" y="166"/>
                    <a:pt x="105" y="163"/>
                  </a:cubicBezTo>
                  <a:cubicBezTo>
                    <a:pt x="102" y="168"/>
                    <a:pt x="100" y="173"/>
                    <a:pt x="100" y="180"/>
                  </a:cubicBezTo>
                  <a:cubicBezTo>
                    <a:pt x="100" y="216"/>
                    <a:pt x="100" y="216"/>
                    <a:pt x="100" y="216"/>
                  </a:cubicBezTo>
                  <a:cubicBezTo>
                    <a:pt x="100" y="225"/>
                    <a:pt x="104" y="233"/>
                    <a:pt x="110" y="237"/>
                  </a:cubicBezTo>
                  <a:cubicBezTo>
                    <a:pt x="125" y="237"/>
                    <a:pt x="125" y="237"/>
                    <a:pt x="125" y="237"/>
                  </a:cubicBezTo>
                  <a:cubicBezTo>
                    <a:pt x="136" y="237"/>
                    <a:pt x="145" y="246"/>
                    <a:pt x="145" y="257"/>
                  </a:cubicBezTo>
                  <a:cubicBezTo>
                    <a:pt x="145" y="297"/>
                    <a:pt x="145" y="297"/>
                    <a:pt x="145" y="297"/>
                  </a:cubicBezTo>
                  <a:cubicBezTo>
                    <a:pt x="173" y="313"/>
                    <a:pt x="215" y="313"/>
                    <a:pt x="243" y="297"/>
                  </a:cubicBezTo>
                  <a:cubicBezTo>
                    <a:pt x="243" y="257"/>
                    <a:pt x="243" y="257"/>
                    <a:pt x="243" y="257"/>
                  </a:cubicBezTo>
                  <a:cubicBezTo>
                    <a:pt x="243" y="246"/>
                    <a:pt x="252" y="237"/>
                    <a:pt x="263" y="237"/>
                  </a:cubicBezTo>
                  <a:cubicBezTo>
                    <a:pt x="278" y="237"/>
                    <a:pt x="278" y="237"/>
                    <a:pt x="278" y="237"/>
                  </a:cubicBezTo>
                  <a:cubicBezTo>
                    <a:pt x="283" y="233"/>
                    <a:pt x="287" y="225"/>
                    <a:pt x="287" y="216"/>
                  </a:cubicBezTo>
                  <a:cubicBezTo>
                    <a:pt x="287" y="180"/>
                    <a:pt x="287" y="180"/>
                    <a:pt x="287" y="180"/>
                  </a:cubicBezTo>
                  <a:cubicBezTo>
                    <a:pt x="287" y="173"/>
                    <a:pt x="286" y="168"/>
                    <a:pt x="283" y="163"/>
                  </a:cubicBezTo>
                  <a:cubicBezTo>
                    <a:pt x="257" y="166"/>
                    <a:pt x="227" y="167"/>
                    <a:pt x="196" y="167"/>
                  </a:cubicBezTo>
                  <a:close/>
                  <a:moveTo>
                    <a:pt x="76" y="160"/>
                  </a:moveTo>
                  <a:cubicBezTo>
                    <a:pt x="30" y="154"/>
                    <a:pt x="0" y="145"/>
                    <a:pt x="0" y="137"/>
                  </a:cubicBezTo>
                  <a:cubicBezTo>
                    <a:pt x="1" y="124"/>
                    <a:pt x="36" y="110"/>
                    <a:pt x="89" y="104"/>
                  </a:cubicBezTo>
                  <a:cubicBezTo>
                    <a:pt x="117" y="8"/>
                    <a:pt x="117" y="8"/>
                    <a:pt x="117" y="8"/>
                  </a:cubicBezTo>
                  <a:cubicBezTo>
                    <a:pt x="119" y="4"/>
                    <a:pt x="122" y="0"/>
                    <a:pt x="128" y="0"/>
                  </a:cubicBezTo>
                  <a:cubicBezTo>
                    <a:pt x="172" y="0"/>
                    <a:pt x="216" y="0"/>
                    <a:pt x="260" y="0"/>
                  </a:cubicBezTo>
                  <a:cubicBezTo>
                    <a:pt x="266" y="0"/>
                    <a:pt x="269" y="4"/>
                    <a:pt x="270" y="8"/>
                  </a:cubicBezTo>
                  <a:cubicBezTo>
                    <a:pt x="299" y="104"/>
                    <a:pt x="299" y="104"/>
                    <a:pt x="299" y="104"/>
                  </a:cubicBezTo>
                  <a:cubicBezTo>
                    <a:pt x="352" y="110"/>
                    <a:pt x="387" y="124"/>
                    <a:pt x="387" y="137"/>
                  </a:cubicBezTo>
                  <a:cubicBezTo>
                    <a:pt x="387" y="145"/>
                    <a:pt x="358" y="154"/>
                    <a:pt x="312" y="160"/>
                  </a:cubicBezTo>
                  <a:cubicBezTo>
                    <a:pt x="316" y="172"/>
                    <a:pt x="319" y="185"/>
                    <a:pt x="319" y="199"/>
                  </a:cubicBezTo>
                  <a:cubicBezTo>
                    <a:pt x="319" y="212"/>
                    <a:pt x="316" y="225"/>
                    <a:pt x="312" y="237"/>
                  </a:cubicBezTo>
                  <a:cubicBezTo>
                    <a:pt x="317" y="237"/>
                    <a:pt x="317" y="237"/>
                    <a:pt x="317" y="237"/>
                  </a:cubicBezTo>
                  <a:cubicBezTo>
                    <a:pt x="328" y="237"/>
                    <a:pt x="337" y="246"/>
                    <a:pt x="337" y="257"/>
                  </a:cubicBezTo>
                  <a:cubicBezTo>
                    <a:pt x="337" y="279"/>
                    <a:pt x="337" y="279"/>
                    <a:pt x="337" y="279"/>
                  </a:cubicBezTo>
                  <a:cubicBezTo>
                    <a:pt x="353" y="281"/>
                    <a:pt x="365" y="296"/>
                    <a:pt x="365" y="315"/>
                  </a:cubicBezTo>
                  <a:cubicBezTo>
                    <a:pt x="365" y="439"/>
                    <a:pt x="365" y="439"/>
                    <a:pt x="365" y="439"/>
                  </a:cubicBezTo>
                  <a:cubicBezTo>
                    <a:pt x="365" y="459"/>
                    <a:pt x="351" y="475"/>
                    <a:pt x="333" y="475"/>
                  </a:cubicBezTo>
                  <a:cubicBezTo>
                    <a:pt x="201" y="475"/>
                    <a:pt x="201" y="475"/>
                    <a:pt x="201" y="475"/>
                  </a:cubicBezTo>
                  <a:cubicBezTo>
                    <a:pt x="201" y="315"/>
                    <a:pt x="201" y="315"/>
                    <a:pt x="201" y="315"/>
                  </a:cubicBezTo>
                  <a:cubicBezTo>
                    <a:pt x="196" y="315"/>
                    <a:pt x="191" y="315"/>
                    <a:pt x="187" y="315"/>
                  </a:cubicBezTo>
                  <a:cubicBezTo>
                    <a:pt x="187" y="475"/>
                    <a:pt x="187" y="475"/>
                    <a:pt x="187" y="475"/>
                  </a:cubicBezTo>
                  <a:cubicBezTo>
                    <a:pt x="55" y="475"/>
                    <a:pt x="55" y="475"/>
                    <a:pt x="55" y="475"/>
                  </a:cubicBezTo>
                  <a:cubicBezTo>
                    <a:pt x="37" y="475"/>
                    <a:pt x="22" y="459"/>
                    <a:pt x="22" y="439"/>
                  </a:cubicBezTo>
                  <a:cubicBezTo>
                    <a:pt x="22" y="315"/>
                    <a:pt x="22" y="315"/>
                    <a:pt x="22" y="315"/>
                  </a:cubicBezTo>
                  <a:cubicBezTo>
                    <a:pt x="22" y="296"/>
                    <a:pt x="35" y="281"/>
                    <a:pt x="51" y="279"/>
                  </a:cubicBezTo>
                  <a:cubicBezTo>
                    <a:pt x="51" y="257"/>
                    <a:pt x="51" y="257"/>
                    <a:pt x="51" y="257"/>
                  </a:cubicBezTo>
                  <a:cubicBezTo>
                    <a:pt x="51" y="246"/>
                    <a:pt x="60" y="237"/>
                    <a:pt x="71" y="237"/>
                  </a:cubicBezTo>
                  <a:cubicBezTo>
                    <a:pt x="76" y="237"/>
                    <a:pt x="76" y="237"/>
                    <a:pt x="76" y="237"/>
                  </a:cubicBezTo>
                  <a:cubicBezTo>
                    <a:pt x="71" y="225"/>
                    <a:pt x="69" y="212"/>
                    <a:pt x="69" y="199"/>
                  </a:cubicBezTo>
                  <a:cubicBezTo>
                    <a:pt x="69" y="185"/>
                    <a:pt x="71" y="172"/>
                    <a:pt x="76" y="160"/>
                  </a:cubicBezTo>
                  <a:close/>
                  <a:moveTo>
                    <a:pt x="132" y="179"/>
                  </a:moveTo>
                  <a:cubicBezTo>
                    <a:pt x="144" y="179"/>
                    <a:pt x="156" y="179"/>
                    <a:pt x="168" y="179"/>
                  </a:cubicBezTo>
                  <a:cubicBezTo>
                    <a:pt x="180" y="179"/>
                    <a:pt x="181" y="182"/>
                    <a:pt x="181" y="194"/>
                  </a:cubicBezTo>
                  <a:cubicBezTo>
                    <a:pt x="181" y="194"/>
                    <a:pt x="181" y="208"/>
                    <a:pt x="181" y="210"/>
                  </a:cubicBezTo>
                  <a:cubicBezTo>
                    <a:pt x="181" y="219"/>
                    <a:pt x="173" y="227"/>
                    <a:pt x="164" y="227"/>
                  </a:cubicBezTo>
                  <a:cubicBezTo>
                    <a:pt x="143" y="227"/>
                    <a:pt x="143" y="227"/>
                    <a:pt x="143" y="227"/>
                  </a:cubicBezTo>
                  <a:cubicBezTo>
                    <a:pt x="133" y="227"/>
                    <a:pt x="126" y="219"/>
                    <a:pt x="126" y="210"/>
                  </a:cubicBezTo>
                  <a:cubicBezTo>
                    <a:pt x="126" y="182"/>
                    <a:pt x="126" y="182"/>
                    <a:pt x="126" y="182"/>
                  </a:cubicBezTo>
                  <a:cubicBezTo>
                    <a:pt x="126" y="180"/>
                    <a:pt x="127" y="179"/>
                    <a:pt x="128" y="179"/>
                  </a:cubicBezTo>
                  <a:cubicBezTo>
                    <a:pt x="131" y="179"/>
                    <a:pt x="131" y="179"/>
                    <a:pt x="131" y="179"/>
                  </a:cubicBezTo>
                  <a:cubicBezTo>
                    <a:pt x="131" y="179"/>
                    <a:pt x="131" y="179"/>
                    <a:pt x="132" y="179"/>
                  </a:cubicBezTo>
                  <a:close/>
                  <a:moveTo>
                    <a:pt x="224" y="179"/>
                  </a:moveTo>
                  <a:cubicBezTo>
                    <a:pt x="262" y="179"/>
                    <a:pt x="262" y="179"/>
                    <a:pt x="262" y="179"/>
                  </a:cubicBezTo>
                  <a:cubicBezTo>
                    <a:pt x="262" y="179"/>
                    <a:pt x="262" y="179"/>
                    <a:pt x="262" y="179"/>
                  </a:cubicBezTo>
                  <a:cubicBezTo>
                    <a:pt x="266" y="179"/>
                    <a:pt x="266" y="179"/>
                    <a:pt x="266" y="179"/>
                  </a:cubicBezTo>
                  <a:cubicBezTo>
                    <a:pt x="268" y="179"/>
                    <a:pt x="269" y="180"/>
                    <a:pt x="269" y="182"/>
                  </a:cubicBezTo>
                  <a:cubicBezTo>
                    <a:pt x="269" y="210"/>
                    <a:pt x="269" y="210"/>
                    <a:pt x="269" y="210"/>
                  </a:cubicBezTo>
                  <a:cubicBezTo>
                    <a:pt x="269" y="219"/>
                    <a:pt x="261" y="227"/>
                    <a:pt x="252" y="227"/>
                  </a:cubicBezTo>
                  <a:cubicBezTo>
                    <a:pt x="230" y="227"/>
                    <a:pt x="230" y="227"/>
                    <a:pt x="230" y="227"/>
                  </a:cubicBezTo>
                  <a:cubicBezTo>
                    <a:pt x="221" y="227"/>
                    <a:pt x="214" y="219"/>
                    <a:pt x="213" y="210"/>
                  </a:cubicBezTo>
                  <a:cubicBezTo>
                    <a:pt x="213" y="193"/>
                    <a:pt x="213" y="193"/>
                    <a:pt x="213" y="193"/>
                  </a:cubicBezTo>
                  <a:cubicBezTo>
                    <a:pt x="213" y="182"/>
                    <a:pt x="211" y="179"/>
                    <a:pt x="224" y="179"/>
                  </a:cubicBezTo>
                  <a:close/>
                </a:path>
              </a:pathLst>
            </a:custGeom>
            <a:solidFill>
              <a:srgbClr val="FF0000"/>
            </a:solidFill>
            <a:ln w="9525">
              <a:noFill/>
              <a:round/>
              <a:headEnd/>
              <a:tailEnd/>
            </a:ln>
          </p:spPr>
          <p:txBody>
            <a:bodyPr vert="horz" wrap="square" lIns="51442" tIns="25721" rIns="51442" bIns="25721" numCol="1" anchor="t" anchorCtr="0" compatLnSpc="1">
              <a:prstTxWarp prst="textNoShape">
                <a:avLst/>
              </a:prstTxWarp>
            </a:bodyPr>
            <a:lstStyle/>
            <a:p>
              <a:pPr defTabSz="514418" fontAlgn="auto">
                <a:spcBef>
                  <a:spcPts val="0"/>
                </a:spcBef>
                <a:spcAft>
                  <a:spcPts val="0"/>
                </a:spcAft>
                <a:defRPr/>
              </a:pPr>
              <a:endParaRPr lang="en-US" sz="1050" kern="0" dirty="0">
                <a:solidFill>
                  <a:srgbClr val="FFFFFF"/>
                </a:solidFill>
                <a:latin typeface="Arial"/>
                <a:ea typeface="ＭＳ Ｐゴシック" charset="0"/>
                <a:cs typeface="ＭＳ Ｐゴシック" charset="0"/>
              </a:endParaRPr>
            </a:p>
          </p:txBody>
        </p:sp>
        <p:sp>
          <p:nvSpPr>
            <p:cNvPr id="446" name="Freeform 93"/>
            <p:cNvSpPr>
              <a:spLocks noEditPoints="1"/>
            </p:cNvSpPr>
            <p:nvPr/>
          </p:nvSpPr>
          <p:spPr bwMode="auto">
            <a:xfrm>
              <a:off x="6112041" y="3782385"/>
              <a:ext cx="667558" cy="499034"/>
            </a:xfrm>
            <a:custGeom>
              <a:avLst/>
              <a:gdLst>
                <a:gd name="T0" fmla="*/ 1509 w 1691"/>
                <a:gd name="T1" fmla="*/ 641 h 1281"/>
                <a:gd name="T2" fmla="*/ 1508 w 1691"/>
                <a:gd name="T3" fmla="*/ 124 h 1281"/>
                <a:gd name="T4" fmla="*/ 1498 w 1691"/>
                <a:gd name="T5" fmla="*/ 84 h 1281"/>
                <a:gd name="T6" fmla="*/ 1478 w 1691"/>
                <a:gd name="T7" fmla="*/ 50 h 1281"/>
                <a:gd name="T8" fmla="*/ 1448 w 1691"/>
                <a:gd name="T9" fmla="*/ 23 h 1281"/>
                <a:gd name="T10" fmla="*/ 1412 w 1691"/>
                <a:gd name="T11" fmla="*/ 6 h 1281"/>
                <a:gd name="T12" fmla="*/ 1372 w 1691"/>
                <a:gd name="T13" fmla="*/ 0 h 1281"/>
                <a:gd name="T14" fmla="*/ 306 w 1691"/>
                <a:gd name="T15" fmla="*/ 1 h 1281"/>
                <a:gd name="T16" fmla="*/ 266 w 1691"/>
                <a:gd name="T17" fmla="*/ 11 h 1281"/>
                <a:gd name="T18" fmla="*/ 233 w 1691"/>
                <a:gd name="T19" fmla="*/ 31 h 1281"/>
                <a:gd name="T20" fmla="*/ 206 w 1691"/>
                <a:gd name="T21" fmla="*/ 60 h 1281"/>
                <a:gd name="T22" fmla="*/ 189 w 1691"/>
                <a:gd name="T23" fmla="*/ 97 h 1281"/>
                <a:gd name="T24" fmla="*/ 183 w 1691"/>
                <a:gd name="T25" fmla="*/ 138 h 1281"/>
                <a:gd name="T26" fmla="*/ 183 w 1691"/>
                <a:gd name="T27" fmla="*/ 914 h 1281"/>
                <a:gd name="T28" fmla="*/ 0 w 1691"/>
                <a:gd name="T29" fmla="*/ 1144 h 1281"/>
                <a:gd name="T30" fmla="*/ 6 w 1691"/>
                <a:gd name="T31" fmla="*/ 1184 h 1281"/>
                <a:gd name="T32" fmla="*/ 24 w 1691"/>
                <a:gd name="T33" fmla="*/ 1220 h 1281"/>
                <a:gd name="T34" fmla="*/ 50 w 1691"/>
                <a:gd name="T35" fmla="*/ 1249 h 1281"/>
                <a:gd name="T36" fmla="*/ 84 w 1691"/>
                <a:gd name="T37" fmla="*/ 1269 h 1281"/>
                <a:gd name="T38" fmla="*/ 123 w 1691"/>
                <a:gd name="T39" fmla="*/ 1280 h 1281"/>
                <a:gd name="T40" fmla="*/ 1554 w 1691"/>
                <a:gd name="T41" fmla="*/ 1281 h 1281"/>
                <a:gd name="T42" fmla="*/ 1595 w 1691"/>
                <a:gd name="T43" fmla="*/ 1274 h 1281"/>
                <a:gd name="T44" fmla="*/ 1631 w 1691"/>
                <a:gd name="T45" fmla="*/ 1257 h 1281"/>
                <a:gd name="T46" fmla="*/ 1660 w 1691"/>
                <a:gd name="T47" fmla="*/ 1230 h 1281"/>
                <a:gd name="T48" fmla="*/ 1681 w 1691"/>
                <a:gd name="T49" fmla="*/ 1197 h 1281"/>
                <a:gd name="T50" fmla="*/ 1691 w 1691"/>
                <a:gd name="T51" fmla="*/ 1158 h 1281"/>
                <a:gd name="T52" fmla="*/ 1509 w 1691"/>
                <a:gd name="T53" fmla="*/ 914 h 1281"/>
                <a:gd name="T54" fmla="*/ 320 w 1691"/>
                <a:gd name="T55" fmla="*/ 174 h 1281"/>
                <a:gd name="T56" fmla="*/ 333 w 1691"/>
                <a:gd name="T57" fmla="*/ 150 h 1281"/>
                <a:gd name="T58" fmla="*/ 356 w 1691"/>
                <a:gd name="T59" fmla="*/ 139 h 1281"/>
                <a:gd name="T60" fmla="*/ 1325 w 1691"/>
                <a:gd name="T61" fmla="*/ 138 h 1281"/>
                <a:gd name="T62" fmla="*/ 1352 w 1691"/>
                <a:gd name="T63" fmla="*/ 146 h 1281"/>
                <a:gd name="T64" fmla="*/ 1368 w 1691"/>
                <a:gd name="T65" fmla="*/ 165 h 1281"/>
                <a:gd name="T66" fmla="*/ 1372 w 1691"/>
                <a:gd name="T67" fmla="*/ 823 h 1281"/>
                <a:gd name="T68" fmla="*/ 1368 w 1691"/>
                <a:gd name="T69" fmla="*/ 841 h 1281"/>
                <a:gd name="T70" fmla="*/ 1352 w 1691"/>
                <a:gd name="T71" fmla="*/ 861 h 1281"/>
                <a:gd name="T72" fmla="*/ 1325 w 1691"/>
                <a:gd name="T73" fmla="*/ 869 h 1281"/>
                <a:gd name="T74" fmla="*/ 356 w 1691"/>
                <a:gd name="T75" fmla="*/ 868 h 1281"/>
                <a:gd name="T76" fmla="*/ 333 w 1691"/>
                <a:gd name="T77" fmla="*/ 855 h 1281"/>
                <a:gd name="T78" fmla="*/ 320 w 1691"/>
                <a:gd name="T79" fmla="*/ 832 h 1281"/>
                <a:gd name="T80" fmla="*/ 1006 w 1691"/>
                <a:gd name="T81" fmla="*/ 1189 h 1281"/>
                <a:gd name="T82" fmla="*/ 722 w 1691"/>
                <a:gd name="T83" fmla="*/ 1188 h 1281"/>
                <a:gd name="T84" fmla="*/ 699 w 1691"/>
                <a:gd name="T85" fmla="*/ 1176 h 1281"/>
                <a:gd name="T86" fmla="*/ 686 w 1691"/>
                <a:gd name="T87" fmla="*/ 1153 h 1281"/>
                <a:gd name="T88" fmla="*/ 686 w 1691"/>
                <a:gd name="T89" fmla="*/ 1134 h 1281"/>
                <a:gd name="T90" fmla="*/ 699 w 1691"/>
                <a:gd name="T91" fmla="*/ 1111 h 1281"/>
                <a:gd name="T92" fmla="*/ 722 w 1691"/>
                <a:gd name="T93" fmla="*/ 1099 h 1281"/>
                <a:gd name="T94" fmla="*/ 1006 w 1691"/>
                <a:gd name="T95" fmla="*/ 1098 h 1281"/>
                <a:gd name="T96" fmla="*/ 1031 w 1691"/>
                <a:gd name="T97" fmla="*/ 1106 h 1281"/>
                <a:gd name="T98" fmla="*/ 1048 w 1691"/>
                <a:gd name="T99" fmla="*/ 1125 h 1281"/>
                <a:gd name="T100" fmla="*/ 1052 w 1691"/>
                <a:gd name="T101" fmla="*/ 1144 h 1281"/>
                <a:gd name="T102" fmla="*/ 1044 w 1691"/>
                <a:gd name="T103" fmla="*/ 1169 h 1281"/>
                <a:gd name="T104" fmla="*/ 1023 w 1691"/>
                <a:gd name="T105" fmla="*/ 1185 h 1281"/>
                <a:gd name="T106" fmla="*/ 1006 w 1691"/>
                <a:gd name="T107" fmla="*/ 1189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1" h="1281">
                  <a:moveTo>
                    <a:pt x="1509" y="914"/>
                  </a:moveTo>
                  <a:lnTo>
                    <a:pt x="1509" y="778"/>
                  </a:lnTo>
                  <a:lnTo>
                    <a:pt x="1509" y="641"/>
                  </a:lnTo>
                  <a:lnTo>
                    <a:pt x="1509" y="138"/>
                  </a:lnTo>
                  <a:lnTo>
                    <a:pt x="1509" y="138"/>
                  </a:lnTo>
                  <a:lnTo>
                    <a:pt x="1508" y="124"/>
                  </a:lnTo>
                  <a:lnTo>
                    <a:pt x="1507" y="110"/>
                  </a:lnTo>
                  <a:lnTo>
                    <a:pt x="1503" y="97"/>
                  </a:lnTo>
                  <a:lnTo>
                    <a:pt x="1498" y="84"/>
                  </a:lnTo>
                  <a:lnTo>
                    <a:pt x="1493" y="72"/>
                  </a:lnTo>
                  <a:lnTo>
                    <a:pt x="1486" y="60"/>
                  </a:lnTo>
                  <a:lnTo>
                    <a:pt x="1478" y="50"/>
                  </a:lnTo>
                  <a:lnTo>
                    <a:pt x="1468" y="41"/>
                  </a:lnTo>
                  <a:lnTo>
                    <a:pt x="1459" y="31"/>
                  </a:lnTo>
                  <a:lnTo>
                    <a:pt x="1448" y="23"/>
                  </a:lnTo>
                  <a:lnTo>
                    <a:pt x="1437" y="16"/>
                  </a:lnTo>
                  <a:lnTo>
                    <a:pt x="1425" y="11"/>
                  </a:lnTo>
                  <a:lnTo>
                    <a:pt x="1412" y="6"/>
                  </a:lnTo>
                  <a:lnTo>
                    <a:pt x="1399" y="3"/>
                  </a:lnTo>
                  <a:lnTo>
                    <a:pt x="1385" y="1"/>
                  </a:lnTo>
                  <a:lnTo>
                    <a:pt x="1372" y="0"/>
                  </a:lnTo>
                  <a:lnTo>
                    <a:pt x="320" y="0"/>
                  </a:lnTo>
                  <a:lnTo>
                    <a:pt x="320" y="0"/>
                  </a:lnTo>
                  <a:lnTo>
                    <a:pt x="306" y="1"/>
                  </a:lnTo>
                  <a:lnTo>
                    <a:pt x="293" y="3"/>
                  </a:lnTo>
                  <a:lnTo>
                    <a:pt x="279" y="6"/>
                  </a:lnTo>
                  <a:lnTo>
                    <a:pt x="266" y="11"/>
                  </a:lnTo>
                  <a:lnTo>
                    <a:pt x="255" y="16"/>
                  </a:lnTo>
                  <a:lnTo>
                    <a:pt x="243" y="23"/>
                  </a:lnTo>
                  <a:lnTo>
                    <a:pt x="233" y="31"/>
                  </a:lnTo>
                  <a:lnTo>
                    <a:pt x="223" y="41"/>
                  </a:lnTo>
                  <a:lnTo>
                    <a:pt x="214" y="50"/>
                  </a:lnTo>
                  <a:lnTo>
                    <a:pt x="206" y="60"/>
                  </a:lnTo>
                  <a:lnTo>
                    <a:pt x="199" y="72"/>
                  </a:lnTo>
                  <a:lnTo>
                    <a:pt x="193" y="84"/>
                  </a:lnTo>
                  <a:lnTo>
                    <a:pt x="189" y="97"/>
                  </a:lnTo>
                  <a:lnTo>
                    <a:pt x="185" y="110"/>
                  </a:lnTo>
                  <a:lnTo>
                    <a:pt x="183" y="124"/>
                  </a:lnTo>
                  <a:lnTo>
                    <a:pt x="183" y="138"/>
                  </a:lnTo>
                  <a:lnTo>
                    <a:pt x="183" y="641"/>
                  </a:lnTo>
                  <a:lnTo>
                    <a:pt x="183" y="778"/>
                  </a:lnTo>
                  <a:lnTo>
                    <a:pt x="183" y="914"/>
                  </a:lnTo>
                  <a:lnTo>
                    <a:pt x="0" y="1098"/>
                  </a:lnTo>
                  <a:lnTo>
                    <a:pt x="0" y="1144"/>
                  </a:lnTo>
                  <a:lnTo>
                    <a:pt x="0" y="1144"/>
                  </a:lnTo>
                  <a:lnTo>
                    <a:pt x="1" y="1158"/>
                  </a:lnTo>
                  <a:lnTo>
                    <a:pt x="3" y="1170"/>
                  </a:lnTo>
                  <a:lnTo>
                    <a:pt x="6" y="1184"/>
                  </a:lnTo>
                  <a:lnTo>
                    <a:pt x="11" y="1197"/>
                  </a:lnTo>
                  <a:lnTo>
                    <a:pt x="17" y="1208"/>
                  </a:lnTo>
                  <a:lnTo>
                    <a:pt x="24" y="1220"/>
                  </a:lnTo>
                  <a:lnTo>
                    <a:pt x="31" y="1230"/>
                  </a:lnTo>
                  <a:lnTo>
                    <a:pt x="40" y="1241"/>
                  </a:lnTo>
                  <a:lnTo>
                    <a:pt x="50" y="1249"/>
                  </a:lnTo>
                  <a:lnTo>
                    <a:pt x="61" y="1257"/>
                  </a:lnTo>
                  <a:lnTo>
                    <a:pt x="72" y="1264"/>
                  </a:lnTo>
                  <a:lnTo>
                    <a:pt x="84" y="1269"/>
                  </a:lnTo>
                  <a:lnTo>
                    <a:pt x="96" y="1274"/>
                  </a:lnTo>
                  <a:lnTo>
                    <a:pt x="109" y="1278"/>
                  </a:lnTo>
                  <a:lnTo>
                    <a:pt x="123" y="1280"/>
                  </a:lnTo>
                  <a:lnTo>
                    <a:pt x="137" y="1281"/>
                  </a:lnTo>
                  <a:lnTo>
                    <a:pt x="1554" y="1281"/>
                  </a:lnTo>
                  <a:lnTo>
                    <a:pt x="1554" y="1281"/>
                  </a:lnTo>
                  <a:lnTo>
                    <a:pt x="1569" y="1280"/>
                  </a:lnTo>
                  <a:lnTo>
                    <a:pt x="1582" y="1278"/>
                  </a:lnTo>
                  <a:lnTo>
                    <a:pt x="1595" y="1274"/>
                  </a:lnTo>
                  <a:lnTo>
                    <a:pt x="1608" y="1269"/>
                  </a:lnTo>
                  <a:lnTo>
                    <a:pt x="1620" y="1264"/>
                  </a:lnTo>
                  <a:lnTo>
                    <a:pt x="1631" y="1257"/>
                  </a:lnTo>
                  <a:lnTo>
                    <a:pt x="1642" y="1249"/>
                  </a:lnTo>
                  <a:lnTo>
                    <a:pt x="1652" y="1241"/>
                  </a:lnTo>
                  <a:lnTo>
                    <a:pt x="1660" y="1230"/>
                  </a:lnTo>
                  <a:lnTo>
                    <a:pt x="1668" y="1220"/>
                  </a:lnTo>
                  <a:lnTo>
                    <a:pt x="1675" y="1208"/>
                  </a:lnTo>
                  <a:lnTo>
                    <a:pt x="1681" y="1197"/>
                  </a:lnTo>
                  <a:lnTo>
                    <a:pt x="1685" y="1184"/>
                  </a:lnTo>
                  <a:lnTo>
                    <a:pt x="1689" y="1170"/>
                  </a:lnTo>
                  <a:lnTo>
                    <a:pt x="1691" y="1158"/>
                  </a:lnTo>
                  <a:lnTo>
                    <a:pt x="1691" y="1144"/>
                  </a:lnTo>
                  <a:lnTo>
                    <a:pt x="1691" y="1098"/>
                  </a:lnTo>
                  <a:lnTo>
                    <a:pt x="1509" y="914"/>
                  </a:lnTo>
                  <a:close/>
                  <a:moveTo>
                    <a:pt x="320" y="183"/>
                  </a:moveTo>
                  <a:lnTo>
                    <a:pt x="320" y="183"/>
                  </a:lnTo>
                  <a:lnTo>
                    <a:pt x="320" y="174"/>
                  </a:lnTo>
                  <a:lnTo>
                    <a:pt x="324" y="165"/>
                  </a:lnTo>
                  <a:lnTo>
                    <a:pt x="327" y="157"/>
                  </a:lnTo>
                  <a:lnTo>
                    <a:pt x="333" y="150"/>
                  </a:lnTo>
                  <a:lnTo>
                    <a:pt x="340" y="146"/>
                  </a:lnTo>
                  <a:lnTo>
                    <a:pt x="348" y="141"/>
                  </a:lnTo>
                  <a:lnTo>
                    <a:pt x="356" y="139"/>
                  </a:lnTo>
                  <a:lnTo>
                    <a:pt x="365" y="138"/>
                  </a:lnTo>
                  <a:lnTo>
                    <a:pt x="1325" y="138"/>
                  </a:lnTo>
                  <a:lnTo>
                    <a:pt x="1325" y="138"/>
                  </a:lnTo>
                  <a:lnTo>
                    <a:pt x="1335" y="139"/>
                  </a:lnTo>
                  <a:lnTo>
                    <a:pt x="1344" y="141"/>
                  </a:lnTo>
                  <a:lnTo>
                    <a:pt x="1352" y="146"/>
                  </a:lnTo>
                  <a:lnTo>
                    <a:pt x="1358" y="150"/>
                  </a:lnTo>
                  <a:lnTo>
                    <a:pt x="1363" y="157"/>
                  </a:lnTo>
                  <a:lnTo>
                    <a:pt x="1368" y="165"/>
                  </a:lnTo>
                  <a:lnTo>
                    <a:pt x="1370" y="174"/>
                  </a:lnTo>
                  <a:lnTo>
                    <a:pt x="1372" y="183"/>
                  </a:lnTo>
                  <a:lnTo>
                    <a:pt x="1372" y="823"/>
                  </a:lnTo>
                  <a:lnTo>
                    <a:pt x="1372" y="823"/>
                  </a:lnTo>
                  <a:lnTo>
                    <a:pt x="1370" y="832"/>
                  </a:lnTo>
                  <a:lnTo>
                    <a:pt x="1368" y="841"/>
                  </a:lnTo>
                  <a:lnTo>
                    <a:pt x="1363" y="848"/>
                  </a:lnTo>
                  <a:lnTo>
                    <a:pt x="1358" y="855"/>
                  </a:lnTo>
                  <a:lnTo>
                    <a:pt x="1352" y="861"/>
                  </a:lnTo>
                  <a:lnTo>
                    <a:pt x="1344" y="866"/>
                  </a:lnTo>
                  <a:lnTo>
                    <a:pt x="1335" y="868"/>
                  </a:lnTo>
                  <a:lnTo>
                    <a:pt x="1325" y="869"/>
                  </a:lnTo>
                  <a:lnTo>
                    <a:pt x="365" y="869"/>
                  </a:lnTo>
                  <a:lnTo>
                    <a:pt x="365" y="869"/>
                  </a:lnTo>
                  <a:lnTo>
                    <a:pt x="356" y="868"/>
                  </a:lnTo>
                  <a:lnTo>
                    <a:pt x="348" y="866"/>
                  </a:lnTo>
                  <a:lnTo>
                    <a:pt x="340" y="861"/>
                  </a:lnTo>
                  <a:lnTo>
                    <a:pt x="333" y="855"/>
                  </a:lnTo>
                  <a:lnTo>
                    <a:pt x="327" y="848"/>
                  </a:lnTo>
                  <a:lnTo>
                    <a:pt x="324" y="841"/>
                  </a:lnTo>
                  <a:lnTo>
                    <a:pt x="320" y="832"/>
                  </a:lnTo>
                  <a:lnTo>
                    <a:pt x="320" y="823"/>
                  </a:lnTo>
                  <a:lnTo>
                    <a:pt x="320" y="183"/>
                  </a:lnTo>
                  <a:close/>
                  <a:moveTo>
                    <a:pt x="1006" y="1189"/>
                  </a:moveTo>
                  <a:lnTo>
                    <a:pt x="731" y="1189"/>
                  </a:lnTo>
                  <a:lnTo>
                    <a:pt x="731" y="1189"/>
                  </a:lnTo>
                  <a:lnTo>
                    <a:pt x="722" y="1188"/>
                  </a:lnTo>
                  <a:lnTo>
                    <a:pt x="714" y="1185"/>
                  </a:lnTo>
                  <a:lnTo>
                    <a:pt x="706" y="1181"/>
                  </a:lnTo>
                  <a:lnTo>
                    <a:pt x="699" y="1176"/>
                  </a:lnTo>
                  <a:lnTo>
                    <a:pt x="693" y="1169"/>
                  </a:lnTo>
                  <a:lnTo>
                    <a:pt x="690" y="1161"/>
                  </a:lnTo>
                  <a:lnTo>
                    <a:pt x="686" y="1153"/>
                  </a:lnTo>
                  <a:lnTo>
                    <a:pt x="686" y="1144"/>
                  </a:lnTo>
                  <a:lnTo>
                    <a:pt x="686" y="1144"/>
                  </a:lnTo>
                  <a:lnTo>
                    <a:pt x="686" y="1134"/>
                  </a:lnTo>
                  <a:lnTo>
                    <a:pt x="690" y="1125"/>
                  </a:lnTo>
                  <a:lnTo>
                    <a:pt x="693" y="1118"/>
                  </a:lnTo>
                  <a:lnTo>
                    <a:pt x="699" y="1111"/>
                  </a:lnTo>
                  <a:lnTo>
                    <a:pt x="706" y="1106"/>
                  </a:lnTo>
                  <a:lnTo>
                    <a:pt x="714" y="1101"/>
                  </a:lnTo>
                  <a:lnTo>
                    <a:pt x="722" y="1099"/>
                  </a:lnTo>
                  <a:lnTo>
                    <a:pt x="731" y="1098"/>
                  </a:lnTo>
                  <a:lnTo>
                    <a:pt x="1006" y="1098"/>
                  </a:lnTo>
                  <a:lnTo>
                    <a:pt x="1006" y="1098"/>
                  </a:lnTo>
                  <a:lnTo>
                    <a:pt x="1015" y="1099"/>
                  </a:lnTo>
                  <a:lnTo>
                    <a:pt x="1023" y="1101"/>
                  </a:lnTo>
                  <a:lnTo>
                    <a:pt x="1031" y="1106"/>
                  </a:lnTo>
                  <a:lnTo>
                    <a:pt x="1038" y="1111"/>
                  </a:lnTo>
                  <a:lnTo>
                    <a:pt x="1044" y="1118"/>
                  </a:lnTo>
                  <a:lnTo>
                    <a:pt x="1048" y="1125"/>
                  </a:lnTo>
                  <a:lnTo>
                    <a:pt x="1051" y="1134"/>
                  </a:lnTo>
                  <a:lnTo>
                    <a:pt x="1052" y="1144"/>
                  </a:lnTo>
                  <a:lnTo>
                    <a:pt x="1052" y="1144"/>
                  </a:lnTo>
                  <a:lnTo>
                    <a:pt x="1051" y="1153"/>
                  </a:lnTo>
                  <a:lnTo>
                    <a:pt x="1048" y="1161"/>
                  </a:lnTo>
                  <a:lnTo>
                    <a:pt x="1044" y="1169"/>
                  </a:lnTo>
                  <a:lnTo>
                    <a:pt x="1038" y="1176"/>
                  </a:lnTo>
                  <a:lnTo>
                    <a:pt x="1031" y="1181"/>
                  </a:lnTo>
                  <a:lnTo>
                    <a:pt x="1023" y="1185"/>
                  </a:lnTo>
                  <a:lnTo>
                    <a:pt x="1015" y="1188"/>
                  </a:lnTo>
                  <a:lnTo>
                    <a:pt x="1006" y="1189"/>
                  </a:lnTo>
                  <a:lnTo>
                    <a:pt x="1006" y="1189"/>
                  </a:lnTo>
                  <a:close/>
                </a:path>
              </a:pathLst>
            </a:custGeom>
            <a:solidFill>
              <a:srgbClr val="FF0000"/>
            </a:solidFill>
            <a:ln>
              <a:noFill/>
            </a:ln>
            <a:extLst/>
          </p:spPr>
          <p:txBody>
            <a:bodyPr vert="horz" wrap="square" lIns="51435" tIns="25718" rIns="51435" bIns="25718" numCol="1" anchor="t" anchorCtr="0" compatLnSpc="1">
              <a:prstTxWarp prst="textNoShape">
                <a:avLst/>
              </a:prstTxWarp>
            </a:bodyPr>
            <a:lstStyle/>
            <a:p>
              <a:pPr defTabSz="342884"/>
              <a:endParaRPr lang="en-US">
                <a:solidFill>
                  <a:srgbClr val="676767"/>
                </a:solidFill>
              </a:endParaRPr>
            </a:p>
          </p:txBody>
        </p:sp>
        <p:pic>
          <p:nvPicPr>
            <p:cNvPr id="447" name="Picture 44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32726" y="3826026"/>
              <a:ext cx="420902" cy="301284"/>
            </a:xfrm>
            <a:prstGeom prst="rect">
              <a:avLst/>
            </a:prstGeom>
            <a:effectLst/>
          </p:spPr>
        </p:pic>
        <p:grpSp>
          <p:nvGrpSpPr>
            <p:cNvPr id="448" name="Group 447"/>
            <p:cNvGrpSpPr/>
            <p:nvPr/>
          </p:nvGrpSpPr>
          <p:grpSpPr>
            <a:xfrm>
              <a:off x="6538151" y="3729969"/>
              <a:ext cx="215663" cy="212598"/>
              <a:chOff x="8331514" y="2478365"/>
              <a:chExt cx="287551" cy="283464"/>
            </a:xfrm>
          </p:grpSpPr>
          <p:sp>
            <p:nvSpPr>
              <p:cNvPr id="449" name="Oval 448"/>
              <p:cNvSpPr/>
              <p:nvPr/>
            </p:nvSpPr>
            <p:spPr>
              <a:xfrm>
                <a:off x="8331514" y="2478365"/>
                <a:ext cx="287551" cy="283464"/>
              </a:xfrm>
              <a:prstGeom prst="ellipse">
                <a:avLst/>
              </a:prstGeom>
              <a:solidFill>
                <a:schemeClr val="accent6"/>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50" name="Group 603"/>
              <p:cNvGrpSpPr>
                <a:grpSpLocks noChangeAspect="1"/>
              </p:cNvGrpSpPr>
              <p:nvPr/>
            </p:nvGrpSpPr>
            <p:grpSpPr bwMode="auto">
              <a:xfrm>
                <a:off x="8410968" y="2517873"/>
                <a:ext cx="137648" cy="197404"/>
                <a:chOff x="6556" y="492"/>
                <a:chExt cx="2551" cy="3655"/>
              </a:xfrm>
              <a:solidFill>
                <a:srgbClr val="FFFFFF"/>
              </a:solidFill>
              <a:effectLst/>
            </p:grpSpPr>
            <p:sp>
              <p:nvSpPr>
                <p:cNvPr id="451" name="Freeform 579"/>
                <p:cNvSpPr>
                  <a:spLocks/>
                </p:cNvSpPr>
                <p:nvPr/>
              </p:nvSpPr>
              <p:spPr bwMode="auto">
                <a:xfrm>
                  <a:off x="7671" y="537"/>
                  <a:ext cx="272" cy="132"/>
                </a:xfrm>
                <a:custGeom>
                  <a:avLst/>
                  <a:gdLst>
                    <a:gd name="T0" fmla="*/ 32 w 115"/>
                    <a:gd name="T1" fmla="*/ 0 h 56"/>
                    <a:gd name="T2" fmla="*/ 72 w 115"/>
                    <a:gd name="T3" fmla="*/ 0 h 56"/>
                    <a:gd name="T4" fmla="*/ 0 w 115"/>
                    <a:gd name="T5" fmla="*/ 24 h 56"/>
                    <a:gd name="T6" fmla="*/ 32 w 115"/>
                    <a:gd name="T7" fmla="*/ 0 h 56"/>
                    <a:gd name="T8" fmla="*/ 0 60000 65536"/>
                    <a:gd name="T9" fmla="*/ 0 60000 65536"/>
                    <a:gd name="T10" fmla="*/ 0 60000 65536"/>
                    <a:gd name="T11" fmla="*/ 0 60000 65536"/>
                    <a:gd name="T12" fmla="*/ 0 w 115"/>
                    <a:gd name="T13" fmla="*/ 0 h 56"/>
                    <a:gd name="T14" fmla="*/ 115 w 115"/>
                    <a:gd name="T15" fmla="*/ 56 h 56"/>
                  </a:gdLst>
                  <a:ahLst/>
                  <a:cxnLst>
                    <a:cxn ang="T8">
                      <a:pos x="T0" y="T1"/>
                    </a:cxn>
                    <a:cxn ang="T9">
                      <a:pos x="T2" y="T3"/>
                    </a:cxn>
                    <a:cxn ang="T10">
                      <a:pos x="T4" y="T5"/>
                    </a:cxn>
                    <a:cxn ang="T11">
                      <a:pos x="T6" y="T7"/>
                    </a:cxn>
                  </a:cxnLst>
                  <a:rect l="T12" t="T13" r="T14" b="T15"/>
                  <a:pathLst>
                    <a:path w="115" h="56">
                      <a:moveTo>
                        <a:pt x="32" y="0"/>
                      </a:moveTo>
                      <a:cubicBezTo>
                        <a:pt x="45" y="0"/>
                        <a:pt x="59" y="0"/>
                        <a:pt x="72" y="0"/>
                      </a:cubicBezTo>
                      <a:cubicBezTo>
                        <a:pt x="115" y="34"/>
                        <a:pt x="15" y="56"/>
                        <a:pt x="0" y="24"/>
                      </a:cubicBezTo>
                      <a:cubicBezTo>
                        <a:pt x="0" y="5"/>
                        <a:pt x="22" y="8"/>
                        <a:pt x="32"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52" name="Freeform 580"/>
                <p:cNvSpPr>
                  <a:spLocks/>
                </p:cNvSpPr>
                <p:nvPr/>
              </p:nvSpPr>
              <p:spPr bwMode="auto">
                <a:xfrm>
                  <a:off x="7274" y="492"/>
                  <a:ext cx="1304" cy="489"/>
                </a:xfrm>
                <a:custGeom>
                  <a:avLst/>
                  <a:gdLst>
                    <a:gd name="T0" fmla="*/ 376 w 552"/>
                    <a:gd name="T1" fmla="*/ 75 h 207"/>
                    <a:gd name="T2" fmla="*/ 308 w 552"/>
                    <a:gd name="T3" fmla="*/ 79 h 207"/>
                    <a:gd name="T4" fmla="*/ 452 w 552"/>
                    <a:gd name="T5" fmla="*/ 123 h 207"/>
                    <a:gd name="T6" fmla="*/ 552 w 552"/>
                    <a:gd name="T7" fmla="*/ 207 h 207"/>
                    <a:gd name="T8" fmla="*/ 428 w 552"/>
                    <a:gd name="T9" fmla="*/ 155 h 207"/>
                    <a:gd name="T10" fmla="*/ 200 w 552"/>
                    <a:gd name="T11" fmla="*/ 127 h 207"/>
                    <a:gd name="T12" fmla="*/ 124 w 552"/>
                    <a:gd name="T13" fmla="*/ 111 h 207"/>
                    <a:gd name="T14" fmla="*/ 0 w 552"/>
                    <a:gd name="T15" fmla="*/ 131 h 207"/>
                    <a:gd name="T16" fmla="*/ 224 w 552"/>
                    <a:gd name="T17" fmla="*/ 71 h 207"/>
                    <a:gd name="T18" fmla="*/ 376 w 552"/>
                    <a:gd name="T19" fmla="*/ 75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2"/>
                    <a:gd name="T31" fmla="*/ 0 h 207"/>
                    <a:gd name="T32" fmla="*/ 552 w 552"/>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2" h="207">
                      <a:moveTo>
                        <a:pt x="376" y="75"/>
                      </a:moveTo>
                      <a:cubicBezTo>
                        <a:pt x="349" y="75"/>
                        <a:pt x="328" y="67"/>
                        <a:pt x="308" y="79"/>
                      </a:cubicBezTo>
                      <a:cubicBezTo>
                        <a:pt x="347" y="104"/>
                        <a:pt x="405" y="105"/>
                        <a:pt x="452" y="123"/>
                      </a:cubicBezTo>
                      <a:cubicBezTo>
                        <a:pt x="494" y="139"/>
                        <a:pt x="548" y="155"/>
                        <a:pt x="552" y="207"/>
                      </a:cubicBezTo>
                      <a:cubicBezTo>
                        <a:pt x="510" y="197"/>
                        <a:pt x="473" y="171"/>
                        <a:pt x="428" y="155"/>
                      </a:cubicBezTo>
                      <a:cubicBezTo>
                        <a:pt x="359" y="130"/>
                        <a:pt x="295" y="137"/>
                        <a:pt x="200" y="127"/>
                      </a:cubicBezTo>
                      <a:cubicBezTo>
                        <a:pt x="174" y="124"/>
                        <a:pt x="150" y="111"/>
                        <a:pt x="124" y="111"/>
                      </a:cubicBezTo>
                      <a:cubicBezTo>
                        <a:pt x="77" y="112"/>
                        <a:pt x="41" y="154"/>
                        <a:pt x="0" y="131"/>
                      </a:cubicBezTo>
                      <a:cubicBezTo>
                        <a:pt x="17" y="48"/>
                        <a:pt x="142" y="83"/>
                        <a:pt x="224" y="71"/>
                      </a:cubicBezTo>
                      <a:cubicBezTo>
                        <a:pt x="275" y="64"/>
                        <a:pt x="359" y="0"/>
                        <a:pt x="376" y="7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53" name="Freeform 581"/>
                <p:cNvSpPr>
                  <a:spLocks/>
                </p:cNvSpPr>
                <p:nvPr/>
              </p:nvSpPr>
              <p:spPr bwMode="auto">
                <a:xfrm>
                  <a:off x="8229" y="601"/>
                  <a:ext cx="203" cy="175"/>
                </a:xfrm>
                <a:custGeom>
                  <a:avLst/>
                  <a:gdLst>
                    <a:gd name="T0" fmla="*/ 80 w 86"/>
                    <a:gd name="T1" fmla="*/ 65 h 74"/>
                    <a:gd name="T2" fmla="*/ 0 w 86"/>
                    <a:gd name="T3" fmla="*/ 41 h 74"/>
                    <a:gd name="T4" fmla="*/ 80 w 86"/>
                    <a:gd name="T5" fmla="*/ 65 h 74"/>
                    <a:gd name="T6" fmla="*/ 0 60000 65536"/>
                    <a:gd name="T7" fmla="*/ 0 60000 65536"/>
                    <a:gd name="T8" fmla="*/ 0 60000 65536"/>
                    <a:gd name="T9" fmla="*/ 0 w 86"/>
                    <a:gd name="T10" fmla="*/ 0 h 74"/>
                    <a:gd name="T11" fmla="*/ 86 w 86"/>
                    <a:gd name="T12" fmla="*/ 74 h 74"/>
                  </a:gdLst>
                  <a:ahLst/>
                  <a:cxnLst>
                    <a:cxn ang="T6">
                      <a:pos x="T0" y="T1"/>
                    </a:cxn>
                    <a:cxn ang="T7">
                      <a:pos x="T2" y="T3"/>
                    </a:cxn>
                    <a:cxn ang="T8">
                      <a:pos x="T4" y="T5"/>
                    </a:cxn>
                  </a:cxnLst>
                  <a:rect l="T9" t="T10" r="T11" b="T12"/>
                  <a:pathLst>
                    <a:path w="86" h="74">
                      <a:moveTo>
                        <a:pt x="80" y="65"/>
                      </a:moveTo>
                      <a:cubicBezTo>
                        <a:pt x="52" y="74"/>
                        <a:pt x="18" y="55"/>
                        <a:pt x="0" y="41"/>
                      </a:cubicBezTo>
                      <a:cubicBezTo>
                        <a:pt x="8" y="0"/>
                        <a:pt x="86" y="28"/>
                        <a:pt x="80" y="6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54" name="Freeform 582"/>
                <p:cNvSpPr>
                  <a:spLocks/>
                </p:cNvSpPr>
                <p:nvPr/>
              </p:nvSpPr>
              <p:spPr bwMode="auto">
                <a:xfrm>
                  <a:off x="6842" y="792"/>
                  <a:ext cx="2154" cy="1030"/>
                </a:xfrm>
                <a:custGeom>
                  <a:avLst/>
                  <a:gdLst>
                    <a:gd name="T0" fmla="*/ 895 w 912"/>
                    <a:gd name="T1" fmla="*/ 436 h 436"/>
                    <a:gd name="T2" fmla="*/ 831 w 912"/>
                    <a:gd name="T3" fmla="*/ 336 h 436"/>
                    <a:gd name="T4" fmla="*/ 759 w 912"/>
                    <a:gd name="T5" fmla="*/ 248 h 436"/>
                    <a:gd name="T6" fmla="*/ 747 w 912"/>
                    <a:gd name="T7" fmla="*/ 184 h 436"/>
                    <a:gd name="T8" fmla="*/ 491 w 912"/>
                    <a:gd name="T9" fmla="*/ 64 h 436"/>
                    <a:gd name="T10" fmla="*/ 295 w 912"/>
                    <a:gd name="T11" fmla="*/ 44 h 436"/>
                    <a:gd name="T12" fmla="*/ 479 w 912"/>
                    <a:gd name="T13" fmla="*/ 84 h 436"/>
                    <a:gd name="T14" fmla="*/ 727 w 912"/>
                    <a:gd name="T15" fmla="*/ 220 h 436"/>
                    <a:gd name="T16" fmla="*/ 471 w 912"/>
                    <a:gd name="T17" fmla="*/ 120 h 436"/>
                    <a:gd name="T18" fmla="*/ 363 w 912"/>
                    <a:gd name="T19" fmla="*/ 120 h 436"/>
                    <a:gd name="T20" fmla="*/ 275 w 912"/>
                    <a:gd name="T21" fmla="*/ 92 h 436"/>
                    <a:gd name="T22" fmla="*/ 7 w 912"/>
                    <a:gd name="T23" fmla="*/ 216 h 436"/>
                    <a:gd name="T24" fmla="*/ 99 w 912"/>
                    <a:gd name="T25" fmla="*/ 132 h 436"/>
                    <a:gd name="T26" fmla="*/ 251 w 912"/>
                    <a:gd name="T27" fmla="*/ 24 h 436"/>
                    <a:gd name="T28" fmla="*/ 387 w 912"/>
                    <a:gd name="T29" fmla="*/ 24 h 436"/>
                    <a:gd name="T30" fmla="*/ 503 w 912"/>
                    <a:gd name="T31" fmla="*/ 28 h 436"/>
                    <a:gd name="T32" fmla="*/ 779 w 912"/>
                    <a:gd name="T33" fmla="*/ 148 h 436"/>
                    <a:gd name="T34" fmla="*/ 803 w 912"/>
                    <a:gd name="T35" fmla="*/ 228 h 436"/>
                    <a:gd name="T36" fmla="*/ 847 w 912"/>
                    <a:gd name="T37" fmla="*/ 276 h 436"/>
                    <a:gd name="T38" fmla="*/ 895 w 912"/>
                    <a:gd name="T39" fmla="*/ 436 h 4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12"/>
                    <a:gd name="T61" fmla="*/ 0 h 436"/>
                    <a:gd name="T62" fmla="*/ 912 w 912"/>
                    <a:gd name="T63" fmla="*/ 436 h 4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12" h="436">
                      <a:moveTo>
                        <a:pt x="895" y="436"/>
                      </a:moveTo>
                      <a:cubicBezTo>
                        <a:pt x="864" y="406"/>
                        <a:pt x="854" y="371"/>
                        <a:pt x="831" y="336"/>
                      </a:cubicBezTo>
                      <a:cubicBezTo>
                        <a:pt x="811" y="305"/>
                        <a:pt x="772" y="280"/>
                        <a:pt x="759" y="248"/>
                      </a:cubicBezTo>
                      <a:cubicBezTo>
                        <a:pt x="752" y="230"/>
                        <a:pt x="756" y="204"/>
                        <a:pt x="747" y="184"/>
                      </a:cubicBezTo>
                      <a:cubicBezTo>
                        <a:pt x="721" y="123"/>
                        <a:pt x="586" y="71"/>
                        <a:pt x="491" y="64"/>
                      </a:cubicBezTo>
                      <a:cubicBezTo>
                        <a:pt x="413" y="58"/>
                        <a:pt x="362" y="58"/>
                        <a:pt x="295" y="44"/>
                      </a:cubicBezTo>
                      <a:cubicBezTo>
                        <a:pt x="321" y="92"/>
                        <a:pt x="409" y="79"/>
                        <a:pt x="479" y="84"/>
                      </a:cubicBezTo>
                      <a:cubicBezTo>
                        <a:pt x="591" y="92"/>
                        <a:pt x="712" y="133"/>
                        <a:pt x="727" y="220"/>
                      </a:cubicBezTo>
                      <a:cubicBezTo>
                        <a:pt x="646" y="185"/>
                        <a:pt x="577" y="128"/>
                        <a:pt x="471" y="120"/>
                      </a:cubicBezTo>
                      <a:cubicBezTo>
                        <a:pt x="437" y="117"/>
                        <a:pt x="399" y="124"/>
                        <a:pt x="363" y="120"/>
                      </a:cubicBezTo>
                      <a:cubicBezTo>
                        <a:pt x="333" y="116"/>
                        <a:pt x="305" y="94"/>
                        <a:pt x="275" y="92"/>
                      </a:cubicBezTo>
                      <a:cubicBezTo>
                        <a:pt x="165" y="84"/>
                        <a:pt x="112" y="218"/>
                        <a:pt x="7" y="216"/>
                      </a:cubicBezTo>
                      <a:cubicBezTo>
                        <a:pt x="0" y="168"/>
                        <a:pt x="63" y="154"/>
                        <a:pt x="99" y="132"/>
                      </a:cubicBezTo>
                      <a:cubicBezTo>
                        <a:pt x="142" y="106"/>
                        <a:pt x="199" y="55"/>
                        <a:pt x="251" y="24"/>
                      </a:cubicBezTo>
                      <a:cubicBezTo>
                        <a:pt x="292" y="0"/>
                        <a:pt x="338" y="16"/>
                        <a:pt x="387" y="24"/>
                      </a:cubicBezTo>
                      <a:cubicBezTo>
                        <a:pt x="425" y="30"/>
                        <a:pt x="464" y="25"/>
                        <a:pt x="503" y="28"/>
                      </a:cubicBezTo>
                      <a:cubicBezTo>
                        <a:pt x="592" y="34"/>
                        <a:pt x="736" y="87"/>
                        <a:pt x="779" y="148"/>
                      </a:cubicBezTo>
                      <a:cubicBezTo>
                        <a:pt x="796" y="173"/>
                        <a:pt x="793" y="202"/>
                        <a:pt x="803" y="228"/>
                      </a:cubicBezTo>
                      <a:cubicBezTo>
                        <a:pt x="811" y="248"/>
                        <a:pt x="831" y="256"/>
                        <a:pt x="847" y="276"/>
                      </a:cubicBezTo>
                      <a:cubicBezTo>
                        <a:pt x="880" y="315"/>
                        <a:pt x="912" y="375"/>
                        <a:pt x="895" y="43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455" name="Freeform 583"/>
                <p:cNvSpPr>
                  <a:spLocks/>
                </p:cNvSpPr>
                <p:nvPr/>
              </p:nvSpPr>
              <p:spPr bwMode="auto">
                <a:xfrm>
                  <a:off x="7010" y="844"/>
                  <a:ext cx="255" cy="194"/>
                </a:xfrm>
                <a:custGeom>
                  <a:avLst/>
                  <a:gdLst>
                    <a:gd name="T0" fmla="*/ 108 w 108"/>
                    <a:gd name="T1" fmla="*/ 10 h 82"/>
                    <a:gd name="T2" fmla="*/ 0 w 108"/>
                    <a:gd name="T3" fmla="*/ 82 h 82"/>
                    <a:gd name="T4" fmla="*/ 108 w 108"/>
                    <a:gd name="T5" fmla="*/ 10 h 82"/>
                    <a:gd name="T6" fmla="*/ 0 60000 65536"/>
                    <a:gd name="T7" fmla="*/ 0 60000 65536"/>
                    <a:gd name="T8" fmla="*/ 0 60000 65536"/>
                    <a:gd name="T9" fmla="*/ 0 w 108"/>
                    <a:gd name="T10" fmla="*/ 0 h 82"/>
                    <a:gd name="T11" fmla="*/ 108 w 108"/>
                    <a:gd name="T12" fmla="*/ 82 h 82"/>
                  </a:gdLst>
                  <a:ahLst/>
                  <a:cxnLst>
                    <a:cxn ang="T6">
                      <a:pos x="T0" y="T1"/>
                    </a:cxn>
                    <a:cxn ang="T7">
                      <a:pos x="T2" y="T3"/>
                    </a:cxn>
                    <a:cxn ang="T8">
                      <a:pos x="T4" y="T5"/>
                    </a:cxn>
                  </a:cxnLst>
                  <a:rect l="T9" t="T10" r="T11" b="T12"/>
                  <a:pathLst>
                    <a:path w="108" h="82">
                      <a:moveTo>
                        <a:pt x="108" y="10"/>
                      </a:moveTo>
                      <a:cubicBezTo>
                        <a:pt x="93" y="53"/>
                        <a:pt x="43" y="81"/>
                        <a:pt x="0" y="82"/>
                      </a:cubicBezTo>
                      <a:cubicBezTo>
                        <a:pt x="14" y="38"/>
                        <a:pt x="53" y="0"/>
                        <a:pt x="108" y="1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09" name="Freeform 584"/>
                <p:cNvSpPr>
                  <a:spLocks/>
                </p:cNvSpPr>
                <p:nvPr/>
              </p:nvSpPr>
              <p:spPr bwMode="auto">
                <a:xfrm>
                  <a:off x="6632" y="1010"/>
                  <a:ext cx="916" cy="859"/>
                </a:xfrm>
                <a:custGeom>
                  <a:avLst/>
                  <a:gdLst>
                    <a:gd name="T0" fmla="*/ 388 w 388"/>
                    <a:gd name="T1" fmla="*/ 36 h 364"/>
                    <a:gd name="T2" fmla="*/ 220 w 388"/>
                    <a:gd name="T3" fmla="*/ 148 h 364"/>
                    <a:gd name="T4" fmla="*/ 192 w 388"/>
                    <a:gd name="T5" fmla="*/ 200 h 364"/>
                    <a:gd name="T6" fmla="*/ 96 w 388"/>
                    <a:gd name="T7" fmla="*/ 276 h 364"/>
                    <a:gd name="T8" fmla="*/ 12 w 388"/>
                    <a:gd name="T9" fmla="*/ 364 h 364"/>
                    <a:gd name="T10" fmla="*/ 88 w 388"/>
                    <a:gd name="T11" fmla="*/ 232 h 364"/>
                    <a:gd name="T12" fmla="*/ 160 w 388"/>
                    <a:gd name="T13" fmla="*/ 184 h 364"/>
                    <a:gd name="T14" fmla="*/ 208 w 388"/>
                    <a:gd name="T15" fmla="*/ 104 h 364"/>
                    <a:gd name="T16" fmla="*/ 388 w 388"/>
                    <a:gd name="T17" fmla="*/ 36 h 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8"/>
                    <a:gd name="T28" fmla="*/ 0 h 364"/>
                    <a:gd name="T29" fmla="*/ 388 w 388"/>
                    <a:gd name="T30" fmla="*/ 364 h 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8" h="364">
                      <a:moveTo>
                        <a:pt x="388" y="36"/>
                      </a:moveTo>
                      <a:cubicBezTo>
                        <a:pt x="327" y="76"/>
                        <a:pt x="262" y="93"/>
                        <a:pt x="220" y="148"/>
                      </a:cubicBezTo>
                      <a:cubicBezTo>
                        <a:pt x="208" y="164"/>
                        <a:pt x="205" y="185"/>
                        <a:pt x="192" y="200"/>
                      </a:cubicBezTo>
                      <a:cubicBezTo>
                        <a:pt x="166" y="229"/>
                        <a:pt x="126" y="246"/>
                        <a:pt x="96" y="276"/>
                      </a:cubicBezTo>
                      <a:cubicBezTo>
                        <a:pt x="66" y="306"/>
                        <a:pt x="53" y="347"/>
                        <a:pt x="12" y="364"/>
                      </a:cubicBezTo>
                      <a:cubicBezTo>
                        <a:pt x="0" y="307"/>
                        <a:pt x="48" y="268"/>
                        <a:pt x="88" y="232"/>
                      </a:cubicBezTo>
                      <a:cubicBezTo>
                        <a:pt x="110" y="212"/>
                        <a:pt x="142" y="202"/>
                        <a:pt x="160" y="184"/>
                      </a:cubicBezTo>
                      <a:cubicBezTo>
                        <a:pt x="179" y="165"/>
                        <a:pt x="187" y="127"/>
                        <a:pt x="208" y="104"/>
                      </a:cubicBezTo>
                      <a:cubicBezTo>
                        <a:pt x="245" y="65"/>
                        <a:pt x="341" y="0"/>
                        <a:pt x="388" y="3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0" name="Freeform 585"/>
                <p:cNvSpPr>
                  <a:spLocks/>
                </p:cNvSpPr>
                <p:nvPr/>
              </p:nvSpPr>
              <p:spPr bwMode="auto">
                <a:xfrm>
                  <a:off x="7189" y="1090"/>
                  <a:ext cx="1918" cy="1885"/>
                </a:xfrm>
                <a:custGeom>
                  <a:avLst/>
                  <a:gdLst>
                    <a:gd name="T0" fmla="*/ 812 w 812"/>
                    <a:gd name="T1" fmla="*/ 598 h 798"/>
                    <a:gd name="T2" fmla="*/ 812 w 812"/>
                    <a:gd name="T3" fmla="*/ 682 h 798"/>
                    <a:gd name="T4" fmla="*/ 760 w 812"/>
                    <a:gd name="T5" fmla="*/ 798 h 798"/>
                    <a:gd name="T6" fmla="*/ 772 w 812"/>
                    <a:gd name="T7" fmla="*/ 590 h 798"/>
                    <a:gd name="T8" fmla="*/ 576 w 812"/>
                    <a:gd name="T9" fmla="*/ 182 h 798"/>
                    <a:gd name="T10" fmla="*/ 100 w 812"/>
                    <a:gd name="T11" fmla="*/ 94 h 798"/>
                    <a:gd name="T12" fmla="*/ 0 w 812"/>
                    <a:gd name="T13" fmla="*/ 154 h 798"/>
                    <a:gd name="T14" fmla="*/ 112 w 812"/>
                    <a:gd name="T15" fmla="*/ 50 h 798"/>
                    <a:gd name="T16" fmla="*/ 364 w 812"/>
                    <a:gd name="T17" fmla="*/ 22 h 798"/>
                    <a:gd name="T18" fmla="*/ 812 w 812"/>
                    <a:gd name="T19" fmla="*/ 598 h 7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2"/>
                    <a:gd name="T31" fmla="*/ 0 h 798"/>
                    <a:gd name="T32" fmla="*/ 812 w 812"/>
                    <a:gd name="T33" fmla="*/ 798 h 7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2" h="798">
                      <a:moveTo>
                        <a:pt x="812" y="598"/>
                      </a:moveTo>
                      <a:cubicBezTo>
                        <a:pt x="812" y="626"/>
                        <a:pt x="812" y="654"/>
                        <a:pt x="812" y="682"/>
                      </a:cubicBezTo>
                      <a:cubicBezTo>
                        <a:pt x="796" y="722"/>
                        <a:pt x="801" y="783"/>
                        <a:pt x="760" y="798"/>
                      </a:cubicBezTo>
                      <a:cubicBezTo>
                        <a:pt x="757" y="729"/>
                        <a:pt x="777" y="659"/>
                        <a:pt x="772" y="590"/>
                      </a:cubicBezTo>
                      <a:cubicBezTo>
                        <a:pt x="760" y="437"/>
                        <a:pt x="656" y="264"/>
                        <a:pt x="576" y="182"/>
                      </a:cubicBezTo>
                      <a:cubicBezTo>
                        <a:pt x="477" y="80"/>
                        <a:pt x="267" y="0"/>
                        <a:pt x="100" y="94"/>
                      </a:cubicBezTo>
                      <a:cubicBezTo>
                        <a:pt x="64" y="114"/>
                        <a:pt x="48" y="161"/>
                        <a:pt x="0" y="154"/>
                      </a:cubicBezTo>
                      <a:cubicBezTo>
                        <a:pt x="13" y="101"/>
                        <a:pt x="67" y="72"/>
                        <a:pt x="112" y="50"/>
                      </a:cubicBezTo>
                      <a:cubicBezTo>
                        <a:pt x="181" y="17"/>
                        <a:pt x="283" y="3"/>
                        <a:pt x="364" y="22"/>
                      </a:cubicBezTo>
                      <a:cubicBezTo>
                        <a:pt x="614" y="81"/>
                        <a:pt x="776" y="324"/>
                        <a:pt x="812" y="598"/>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1" name="Freeform 586"/>
                <p:cNvSpPr>
                  <a:spLocks/>
                </p:cNvSpPr>
                <p:nvPr/>
              </p:nvSpPr>
              <p:spPr bwMode="auto">
                <a:xfrm>
                  <a:off x="6556" y="1267"/>
                  <a:ext cx="2407" cy="1623"/>
                </a:xfrm>
                <a:custGeom>
                  <a:avLst/>
                  <a:gdLst>
                    <a:gd name="T0" fmla="*/ 0 w 1019"/>
                    <a:gd name="T1" fmla="*/ 467 h 687"/>
                    <a:gd name="T2" fmla="*/ 0 w 1019"/>
                    <a:gd name="T3" fmla="*/ 435 h 687"/>
                    <a:gd name="T4" fmla="*/ 220 w 1019"/>
                    <a:gd name="T5" fmla="*/ 131 h 687"/>
                    <a:gd name="T6" fmla="*/ 296 w 1019"/>
                    <a:gd name="T7" fmla="*/ 103 h 687"/>
                    <a:gd name="T8" fmla="*/ 380 w 1019"/>
                    <a:gd name="T9" fmla="*/ 43 h 687"/>
                    <a:gd name="T10" fmla="*/ 588 w 1019"/>
                    <a:gd name="T11" fmla="*/ 3 h 687"/>
                    <a:gd name="T12" fmla="*/ 844 w 1019"/>
                    <a:gd name="T13" fmla="*/ 143 h 687"/>
                    <a:gd name="T14" fmla="*/ 1012 w 1019"/>
                    <a:gd name="T15" fmla="*/ 551 h 687"/>
                    <a:gd name="T16" fmla="*/ 976 w 1019"/>
                    <a:gd name="T17" fmla="*/ 687 h 687"/>
                    <a:gd name="T18" fmla="*/ 968 w 1019"/>
                    <a:gd name="T19" fmla="*/ 539 h 687"/>
                    <a:gd name="T20" fmla="*/ 820 w 1019"/>
                    <a:gd name="T21" fmla="*/ 187 h 687"/>
                    <a:gd name="T22" fmla="*/ 412 w 1019"/>
                    <a:gd name="T23" fmla="*/ 75 h 687"/>
                    <a:gd name="T24" fmla="*/ 304 w 1019"/>
                    <a:gd name="T25" fmla="*/ 151 h 687"/>
                    <a:gd name="T26" fmla="*/ 232 w 1019"/>
                    <a:gd name="T27" fmla="*/ 171 h 687"/>
                    <a:gd name="T28" fmla="*/ 68 w 1019"/>
                    <a:gd name="T29" fmla="*/ 371 h 687"/>
                    <a:gd name="T30" fmla="*/ 0 w 1019"/>
                    <a:gd name="T31" fmla="*/ 467 h 6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9"/>
                    <a:gd name="T49" fmla="*/ 0 h 687"/>
                    <a:gd name="T50" fmla="*/ 1019 w 1019"/>
                    <a:gd name="T51" fmla="*/ 687 h 6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9" h="687">
                      <a:moveTo>
                        <a:pt x="0" y="467"/>
                      </a:moveTo>
                      <a:cubicBezTo>
                        <a:pt x="0" y="456"/>
                        <a:pt x="0" y="446"/>
                        <a:pt x="0" y="435"/>
                      </a:cubicBezTo>
                      <a:cubicBezTo>
                        <a:pt x="35" y="319"/>
                        <a:pt x="123" y="178"/>
                        <a:pt x="220" y="131"/>
                      </a:cubicBezTo>
                      <a:cubicBezTo>
                        <a:pt x="245" y="119"/>
                        <a:pt x="272" y="115"/>
                        <a:pt x="296" y="103"/>
                      </a:cubicBezTo>
                      <a:cubicBezTo>
                        <a:pt x="329" y="86"/>
                        <a:pt x="354" y="58"/>
                        <a:pt x="380" y="43"/>
                      </a:cubicBezTo>
                      <a:cubicBezTo>
                        <a:pt x="432" y="14"/>
                        <a:pt x="497" y="0"/>
                        <a:pt x="588" y="3"/>
                      </a:cubicBezTo>
                      <a:cubicBezTo>
                        <a:pt x="693" y="7"/>
                        <a:pt x="788" y="78"/>
                        <a:pt x="844" y="143"/>
                      </a:cubicBezTo>
                      <a:cubicBezTo>
                        <a:pt x="930" y="242"/>
                        <a:pt x="1012" y="387"/>
                        <a:pt x="1012" y="551"/>
                      </a:cubicBezTo>
                      <a:cubicBezTo>
                        <a:pt x="1012" y="598"/>
                        <a:pt x="1019" y="653"/>
                        <a:pt x="976" y="687"/>
                      </a:cubicBezTo>
                      <a:cubicBezTo>
                        <a:pt x="955" y="635"/>
                        <a:pt x="970" y="584"/>
                        <a:pt x="968" y="539"/>
                      </a:cubicBezTo>
                      <a:cubicBezTo>
                        <a:pt x="961" y="392"/>
                        <a:pt x="890" y="271"/>
                        <a:pt x="820" y="187"/>
                      </a:cubicBezTo>
                      <a:cubicBezTo>
                        <a:pt x="740" y="91"/>
                        <a:pt x="571" y="0"/>
                        <a:pt x="412" y="75"/>
                      </a:cubicBezTo>
                      <a:cubicBezTo>
                        <a:pt x="373" y="93"/>
                        <a:pt x="347" y="132"/>
                        <a:pt x="304" y="151"/>
                      </a:cubicBezTo>
                      <a:cubicBezTo>
                        <a:pt x="283" y="160"/>
                        <a:pt x="256" y="159"/>
                        <a:pt x="232" y="171"/>
                      </a:cubicBezTo>
                      <a:cubicBezTo>
                        <a:pt x="156" y="208"/>
                        <a:pt x="102" y="300"/>
                        <a:pt x="68" y="371"/>
                      </a:cubicBezTo>
                      <a:cubicBezTo>
                        <a:pt x="52" y="406"/>
                        <a:pt x="34" y="484"/>
                        <a:pt x="0" y="467"/>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2" name="Freeform 587"/>
                <p:cNvSpPr>
                  <a:spLocks/>
                </p:cNvSpPr>
                <p:nvPr/>
              </p:nvSpPr>
              <p:spPr bwMode="auto">
                <a:xfrm>
                  <a:off x="6752" y="1312"/>
                  <a:ext cx="258" cy="236"/>
                </a:xfrm>
                <a:custGeom>
                  <a:avLst/>
                  <a:gdLst>
                    <a:gd name="T0" fmla="*/ 109 w 109"/>
                    <a:gd name="T1" fmla="*/ 0 h 100"/>
                    <a:gd name="T2" fmla="*/ 1 w 109"/>
                    <a:gd name="T3" fmla="*/ 100 h 100"/>
                    <a:gd name="T4" fmla="*/ 109 w 109"/>
                    <a:gd name="T5" fmla="*/ 0 h 100"/>
                    <a:gd name="T6" fmla="*/ 0 60000 65536"/>
                    <a:gd name="T7" fmla="*/ 0 60000 65536"/>
                    <a:gd name="T8" fmla="*/ 0 60000 65536"/>
                    <a:gd name="T9" fmla="*/ 0 w 109"/>
                    <a:gd name="T10" fmla="*/ 0 h 100"/>
                    <a:gd name="T11" fmla="*/ 109 w 109"/>
                    <a:gd name="T12" fmla="*/ 100 h 100"/>
                  </a:gdLst>
                  <a:ahLst/>
                  <a:cxnLst>
                    <a:cxn ang="T6">
                      <a:pos x="T0" y="T1"/>
                    </a:cxn>
                    <a:cxn ang="T7">
                      <a:pos x="T2" y="T3"/>
                    </a:cxn>
                    <a:cxn ang="T8">
                      <a:pos x="T4" y="T5"/>
                    </a:cxn>
                  </a:cxnLst>
                  <a:rect l="T9" t="T10" r="T11" b="T12"/>
                  <a:pathLst>
                    <a:path w="109" h="100">
                      <a:moveTo>
                        <a:pt x="109" y="0"/>
                      </a:moveTo>
                      <a:cubicBezTo>
                        <a:pt x="102" y="62"/>
                        <a:pt x="47" y="77"/>
                        <a:pt x="1" y="100"/>
                      </a:cubicBezTo>
                      <a:cubicBezTo>
                        <a:pt x="0" y="45"/>
                        <a:pt x="52" y="10"/>
                        <a:pt x="109"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3" name="Freeform 588"/>
                <p:cNvSpPr>
                  <a:spLocks/>
                </p:cNvSpPr>
                <p:nvPr/>
              </p:nvSpPr>
              <p:spPr bwMode="auto">
                <a:xfrm>
                  <a:off x="6589" y="1432"/>
                  <a:ext cx="1970" cy="2488"/>
                </a:xfrm>
                <a:custGeom>
                  <a:avLst/>
                  <a:gdLst>
                    <a:gd name="T0" fmla="*/ 386 w 834"/>
                    <a:gd name="T1" fmla="*/ 105 h 1053"/>
                    <a:gd name="T2" fmla="*/ 470 w 834"/>
                    <a:gd name="T3" fmla="*/ 85 h 1053"/>
                    <a:gd name="T4" fmla="*/ 834 w 834"/>
                    <a:gd name="T5" fmla="*/ 397 h 1053"/>
                    <a:gd name="T6" fmla="*/ 830 w 834"/>
                    <a:gd name="T7" fmla="*/ 429 h 1053"/>
                    <a:gd name="T8" fmla="*/ 694 w 834"/>
                    <a:gd name="T9" fmla="*/ 869 h 1053"/>
                    <a:gd name="T10" fmla="*/ 542 w 834"/>
                    <a:gd name="T11" fmla="*/ 937 h 1053"/>
                    <a:gd name="T12" fmla="*/ 434 w 834"/>
                    <a:gd name="T13" fmla="*/ 1001 h 1053"/>
                    <a:gd name="T14" fmla="*/ 302 w 834"/>
                    <a:gd name="T15" fmla="*/ 1021 h 1053"/>
                    <a:gd name="T16" fmla="*/ 222 w 834"/>
                    <a:gd name="T17" fmla="*/ 1045 h 1053"/>
                    <a:gd name="T18" fmla="*/ 390 w 834"/>
                    <a:gd name="T19" fmla="*/ 965 h 1053"/>
                    <a:gd name="T20" fmla="*/ 690 w 834"/>
                    <a:gd name="T21" fmla="*/ 625 h 1053"/>
                    <a:gd name="T22" fmla="*/ 714 w 834"/>
                    <a:gd name="T23" fmla="*/ 521 h 1053"/>
                    <a:gd name="T24" fmla="*/ 722 w 834"/>
                    <a:gd name="T25" fmla="*/ 653 h 1053"/>
                    <a:gd name="T26" fmla="*/ 622 w 834"/>
                    <a:gd name="T27" fmla="*/ 861 h 1053"/>
                    <a:gd name="T28" fmla="*/ 766 w 834"/>
                    <a:gd name="T29" fmla="*/ 529 h 1053"/>
                    <a:gd name="T30" fmla="*/ 778 w 834"/>
                    <a:gd name="T31" fmla="*/ 361 h 1053"/>
                    <a:gd name="T32" fmla="*/ 522 w 834"/>
                    <a:gd name="T33" fmla="*/ 133 h 1053"/>
                    <a:gd name="T34" fmla="*/ 326 w 834"/>
                    <a:gd name="T35" fmla="*/ 205 h 1053"/>
                    <a:gd name="T36" fmla="*/ 202 w 834"/>
                    <a:gd name="T37" fmla="*/ 321 h 1053"/>
                    <a:gd name="T38" fmla="*/ 114 w 834"/>
                    <a:gd name="T39" fmla="*/ 505 h 1053"/>
                    <a:gd name="T40" fmla="*/ 18 w 834"/>
                    <a:gd name="T41" fmla="*/ 645 h 1053"/>
                    <a:gd name="T42" fmla="*/ 78 w 834"/>
                    <a:gd name="T43" fmla="*/ 477 h 1053"/>
                    <a:gd name="T44" fmla="*/ 150 w 834"/>
                    <a:gd name="T45" fmla="*/ 309 h 1053"/>
                    <a:gd name="T46" fmla="*/ 266 w 834"/>
                    <a:gd name="T47" fmla="*/ 185 h 1053"/>
                    <a:gd name="T48" fmla="*/ 502 w 834"/>
                    <a:gd name="T49" fmla="*/ 5 h 1053"/>
                    <a:gd name="T50" fmla="*/ 574 w 834"/>
                    <a:gd name="T51" fmla="*/ 25 h 1053"/>
                    <a:gd name="T52" fmla="*/ 470 w 834"/>
                    <a:gd name="T53" fmla="*/ 57 h 1053"/>
                    <a:gd name="T54" fmla="*/ 386 w 834"/>
                    <a:gd name="T55" fmla="*/ 105 h 105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34"/>
                    <a:gd name="T85" fmla="*/ 0 h 1053"/>
                    <a:gd name="T86" fmla="*/ 834 w 834"/>
                    <a:gd name="T87" fmla="*/ 1053 h 105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34" h="1053">
                      <a:moveTo>
                        <a:pt x="386" y="105"/>
                      </a:moveTo>
                      <a:cubicBezTo>
                        <a:pt x="419" y="107"/>
                        <a:pt x="441" y="88"/>
                        <a:pt x="470" y="85"/>
                      </a:cubicBezTo>
                      <a:cubicBezTo>
                        <a:pt x="658" y="63"/>
                        <a:pt x="834" y="235"/>
                        <a:pt x="834" y="397"/>
                      </a:cubicBezTo>
                      <a:cubicBezTo>
                        <a:pt x="834" y="407"/>
                        <a:pt x="832" y="420"/>
                        <a:pt x="830" y="429"/>
                      </a:cubicBezTo>
                      <a:cubicBezTo>
                        <a:pt x="792" y="614"/>
                        <a:pt x="805" y="765"/>
                        <a:pt x="694" y="869"/>
                      </a:cubicBezTo>
                      <a:cubicBezTo>
                        <a:pt x="652" y="909"/>
                        <a:pt x="601" y="916"/>
                        <a:pt x="542" y="937"/>
                      </a:cubicBezTo>
                      <a:cubicBezTo>
                        <a:pt x="502" y="951"/>
                        <a:pt x="477" y="984"/>
                        <a:pt x="434" y="1001"/>
                      </a:cubicBezTo>
                      <a:cubicBezTo>
                        <a:pt x="395" y="1017"/>
                        <a:pt x="348" y="1010"/>
                        <a:pt x="302" y="1021"/>
                      </a:cubicBezTo>
                      <a:cubicBezTo>
                        <a:pt x="278" y="1027"/>
                        <a:pt x="256" y="1053"/>
                        <a:pt x="222" y="1045"/>
                      </a:cubicBezTo>
                      <a:cubicBezTo>
                        <a:pt x="220" y="972"/>
                        <a:pt x="328" y="988"/>
                        <a:pt x="390" y="965"/>
                      </a:cubicBezTo>
                      <a:cubicBezTo>
                        <a:pt x="533" y="914"/>
                        <a:pt x="657" y="786"/>
                        <a:pt x="690" y="625"/>
                      </a:cubicBezTo>
                      <a:cubicBezTo>
                        <a:pt x="697" y="593"/>
                        <a:pt x="685" y="552"/>
                        <a:pt x="714" y="521"/>
                      </a:cubicBezTo>
                      <a:cubicBezTo>
                        <a:pt x="764" y="541"/>
                        <a:pt x="733" y="611"/>
                        <a:pt x="722" y="653"/>
                      </a:cubicBezTo>
                      <a:cubicBezTo>
                        <a:pt x="700" y="737"/>
                        <a:pt x="671" y="808"/>
                        <a:pt x="622" y="861"/>
                      </a:cubicBezTo>
                      <a:cubicBezTo>
                        <a:pt x="735" y="819"/>
                        <a:pt x="755" y="678"/>
                        <a:pt x="766" y="529"/>
                      </a:cubicBezTo>
                      <a:cubicBezTo>
                        <a:pt x="771" y="467"/>
                        <a:pt x="790" y="414"/>
                        <a:pt x="778" y="361"/>
                      </a:cubicBezTo>
                      <a:cubicBezTo>
                        <a:pt x="753" y="251"/>
                        <a:pt x="651" y="135"/>
                        <a:pt x="522" y="133"/>
                      </a:cubicBezTo>
                      <a:cubicBezTo>
                        <a:pt x="442" y="132"/>
                        <a:pt x="378" y="164"/>
                        <a:pt x="326" y="205"/>
                      </a:cubicBezTo>
                      <a:cubicBezTo>
                        <a:pt x="288" y="236"/>
                        <a:pt x="235" y="283"/>
                        <a:pt x="202" y="321"/>
                      </a:cubicBezTo>
                      <a:cubicBezTo>
                        <a:pt x="166" y="363"/>
                        <a:pt x="144" y="445"/>
                        <a:pt x="114" y="505"/>
                      </a:cubicBezTo>
                      <a:cubicBezTo>
                        <a:pt x="89" y="556"/>
                        <a:pt x="74" y="622"/>
                        <a:pt x="18" y="645"/>
                      </a:cubicBezTo>
                      <a:cubicBezTo>
                        <a:pt x="0" y="588"/>
                        <a:pt x="50" y="534"/>
                        <a:pt x="78" y="477"/>
                      </a:cubicBezTo>
                      <a:cubicBezTo>
                        <a:pt x="104" y="424"/>
                        <a:pt x="119" y="359"/>
                        <a:pt x="150" y="309"/>
                      </a:cubicBezTo>
                      <a:cubicBezTo>
                        <a:pt x="177" y="264"/>
                        <a:pt x="229" y="225"/>
                        <a:pt x="266" y="185"/>
                      </a:cubicBezTo>
                      <a:cubicBezTo>
                        <a:pt x="341" y="106"/>
                        <a:pt x="369" y="17"/>
                        <a:pt x="502" y="5"/>
                      </a:cubicBezTo>
                      <a:cubicBezTo>
                        <a:pt x="524" y="3"/>
                        <a:pt x="572" y="0"/>
                        <a:pt x="574" y="25"/>
                      </a:cubicBezTo>
                      <a:cubicBezTo>
                        <a:pt x="577" y="58"/>
                        <a:pt x="501" y="50"/>
                        <a:pt x="470" y="57"/>
                      </a:cubicBezTo>
                      <a:cubicBezTo>
                        <a:pt x="435" y="65"/>
                        <a:pt x="401" y="77"/>
                        <a:pt x="386" y="10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4" name="Freeform 589"/>
                <p:cNvSpPr>
                  <a:spLocks/>
                </p:cNvSpPr>
                <p:nvPr/>
              </p:nvSpPr>
              <p:spPr bwMode="auto">
                <a:xfrm>
                  <a:off x="7983" y="1435"/>
                  <a:ext cx="817" cy="1455"/>
                </a:xfrm>
                <a:custGeom>
                  <a:avLst/>
                  <a:gdLst>
                    <a:gd name="T0" fmla="*/ 304 w 346"/>
                    <a:gd name="T1" fmla="*/ 616 h 616"/>
                    <a:gd name="T2" fmla="*/ 300 w 346"/>
                    <a:gd name="T3" fmla="*/ 464 h 616"/>
                    <a:gd name="T4" fmla="*/ 280 w 346"/>
                    <a:gd name="T5" fmla="*/ 412 h 616"/>
                    <a:gd name="T6" fmla="*/ 232 w 346"/>
                    <a:gd name="T7" fmla="*/ 260 h 616"/>
                    <a:gd name="T8" fmla="*/ 80 w 346"/>
                    <a:gd name="T9" fmla="*/ 92 h 616"/>
                    <a:gd name="T10" fmla="*/ 0 w 346"/>
                    <a:gd name="T11" fmla="*/ 32 h 616"/>
                    <a:gd name="T12" fmla="*/ 200 w 346"/>
                    <a:gd name="T13" fmla="*/ 132 h 616"/>
                    <a:gd name="T14" fmla="*/ 340 w 346"/>
                    <a:gd name="T15" fmla="*/ 448 h 616"/>
                    <a:gd name="T16" fmla="*/ 304 w 346"/>
                    <a:gd name="T17" fmla="*/ 616 h 6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
                    <a:gd name="T28" fmla="*/ 0 h 616"/>
                    <a:gd name="T29" fmla="*/ 346 w 346"/>
                    <a:gd name="T30" fmla="*/ 616 h 6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 h="616">
                      <a:moveTo>
                        <a:pt x="304" y="616"/>
                      </a:moveTo>
                      <a:cubicBezTo>
                        <a:pt x="276" y="580"/>
                        <a:pt x="309" y="515"/>
                        <a:pt x="300" y="464"/>
                      </a:cubicBezTo>
                      <a:cubicBezTo>
                        <a:pt x="297" y="445"/>
                        <a:pt x="285" y="430"/>
                        <a:pt x="280" y="412"/>
                      </a:cubicBezTo>
                      <a:cubicBezTo>
                        <a:pt x="264" y="354"/>
                        <a:pt x="258" y="308"/>
                        <a:pt x="232" y="260"/>
                      </a:cubicBezTo>
                      <a:cubicBezTo>
                        <a:pt x="197" y="196"/>
                        <a:pt x="138" y="127"/>
                        <a:pt x="80" y="92"/>
                      </a:cubicBezTo>
                      <a:cubicBezTo>
                        <a:pt x="53" y="76"/>
                        <a:pt x="6" y="77"/>
                        <a:pt x="0" y="32"/>
                      </a:cubicBezTo>
                      <a:cubicBezTo>
                        <a:pt x="46" y="0"/>
                        <a:pt x="161" y="84"/>
                        <a:pt x="200" y="132"/>
                      </a:cubicBezTo>
                      <a:cubicBezTo>
                        <a:pt x="269" y="217"/>
                        <a:pt x="332" y="346"/>
                        <a:pt x="340" y="448"/>
                      </a:cubicBezTo>
                      <a:cubicBezTo>
                        <a:pt x="345" y="509"/>
                        <a:pt x="346" y="588"/>
                        <a:pt x="304" y="616"/>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5" name="Freeform 590"/>
                <p:cNvSpPr>
                  <a:spLocks/>
                </p:cNvSpPr>
                <p:nvPr/>
              </p:nvSpPr>
              <p:spPr bwMode="auto">
                <a:xfrm>
                  <a:off x="6585" y="1680"/>
                  <a:ext cx="663" cy="993"/>
                </a:xfrm>
                <a:custGeom>
                  <a:avLst/>
                  <a:gdLst>
                    <a:gd name="T0" fmla="*/ 276 w 281"/>
                    <a:gd name="T1" fmla="*/ 0 h 420"/>
                    <a:gd name="T2" fmla="*/ 184 w 281"/>
                    <a:gd name="T3" fmla="*/ 116 h 420"/>
                    <a:gd name="T4" fmla="*/ 100 w 281"/>
                    <a:gd name="T5" fmla="*/ 244 h 420"/>
                    <a:gd name="T6" fmla="*/ 8 w 281"/>
                    <a:gd name="T7" fmla="*/ 420 h 420"/>
                    <a:gd name="T8" fmla="*/ 48 w 281"/>
                    <a:gd name="T9" fmla="*/ 268 h 420"/>
                    <a:gd name="T10" fmla="*/ 108 w 281"/>
                    <a:gd name="T11" fmla="*/ 128 h 420"/>
                    <a:gd name="T12" fmla="*/ 268 w 281"/>
                    <a:gd name="T13" fmla="*/ 0 h 420"/>
                    <a:gd name="T14" fmla="*/ 276 w 281"/>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420"/>
                    <a:gd name="T26" fmla="*/ 281 w 281"/>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420">
                      <a:moveTo>
                        <a:pt x="276" y="0"/>
                      </a:moveTo>
                      <a:cubicBezTo>
                        <a:pt x="281" y="60"/>
                        <a:pt x="217" y="82"/>
                        <a:pt x="184" y="116"/>
                      </a:cubicBezTo>
                      <a:cubicBezTo>
                        <a:pt x="151" y="150"/>
                        <a:pt x="120" y="196"/>
                        <a:pt x="100" y="244"/>
                      </a:cubicBezTo>
                      <a:cubicBezTo>
                        <a:pt x="74" y="306"/>
                        <a:pt x="67" y="380"/>
                        <a:pt x="8" y="420"/>
                      </a:cubicBezTo>
                      <a:cubicBezTo>
                        <a:pt x="0" y="366"/>
                        <a:pt x="29" y="315"/>
                        <a:pt x="48" y="268"/>
                      </a:cubicBezTo>
                      <a:cubicBezTo>
                        <a:pt x="67" y="221"/>
                        <a:pt x="83" y="167"/>
                        <a:pt x="108" y="128"/>
                      </a:cubicBezTo>
                      <a:cubicBezTo>
                        <a:pt x="139" y="81"/>
                        <a:pt x="220" y="27"/>
                        <a:pt x="268" y="0"/>
                      </a:cubicBezTo>
                      <a:cubicBezTo>
                        <a:pt x="271" y="0"/>
                        <a:pt x="273" y="0"/>
                        <a:pt x="276"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6" name="Freeform 591"/>
                <p:cNvSpPr>
                  <a:spLocks/>
                </p:cNvSpPr>
                <p:nvPr/>
              </p:nvSpPr>
              <p:spPr bwMode="auto">
                <a:xfrm>
                  <a:off x="6792" y="1758"/>
                  <a:ext cx="1637" cy="1961"/>
                </a:xfrm>
                <a:custGeom>
                  <a:avLst/>
                  <a:gdLst>
                    <a:gd name="T0" fmla="*/ 632 w 693"/>
                    <a:gd name="T1" fmla="*/ 363 h 830"/>
                    <a:gd name="T2" fmla="*/ 444 w 693"/>
                    <a:gd name="T3" fmla="*/ 79 h 830"/>
                    <a:gd name="T4" fmla="*/ 260 w 693"/>
                    <a:gd name="T5" fmla="*/ 151 h 830"/>
                    <a:gd name="T6" fmla="*/ 232 w 693"/>
                    <a:gd name="T7" fmla="*/ 187 h 830"/>
                    <a:gd name="T8" fmla="*/ 168 w 693"/>
                    <a:gd name="T9" fmla="*/ 263 h 830"/>
                    <a:gd name="T10" fmla="*/ 524 w 693"/>
                    <a:gd name="T11" fmla="*/ 131 h 830"/>
                    <a:gd name="T12" fmla="*/ 544 w 693"/>
                    <a:gd name="T13" fmla="*/ 571 h 830"/>
                    <a:gd name="T14" fmla="*/ 376 w 693"/>
                    <a:gd name="T15" fmla="*/ 763 h 830"/>
                    <a:gd name="T16" fmla="*/ 304 w 693"/>
                    <a:gd name="T17" fmla="*/ 795 h 830"/>
                    <a:gd name="T18" fmla="*/ 236 w 693"/>
                    <a:gd name="T19" fmla="*/ 819 h 830"/>
                    <a:gd name="T20" fmla="*/ 384 w 693"/>
                    <a:gd name="T21" fmla="*/ 703 h 830"/>
                    <a:gd name="T22" fmla="*/ 528 w 693"/>
                    <a:gd name="T23" fmla="*/ 415 h 830"/>
                    <a:gd name="T24" fmla="*/ 520 w 693"/>
                    <a:gd name="T25" fmla="*/ 191 h 830"/>
                    <a:gd name="T26" fmla="*/ 340 w 693"/>
                    <a:gd name="T27" fmla="*/ 167 h 830"/>
                    <a:gd name="T28" fmla="*/ 260 w 693"/>
                    <a:gd name="T29" fmla="*/ 255 h 830"/>
                    <a:gd name="T30" fmla="*/ 200 w 693"/>
                    <a:gd name="T31" fmla="*/ 307 h 830"/>
                    <a:gd name="T32" fmla="*/ 184 w 693"/>
                    <a:gd name="T33" fmla="*/ 431 h 830"/>
                    <a:gd name="T34" fmla="*/ 116 w 693"/>
                    <a:gd name="T35" fmla="*/ 571 h 830"/>
                    <a:gd name="T36" fmla="*/ 0 w 693"/>
                    <a:gd name="T37" fmla="*/ 651 h 830"/>
                    <a:gd name="T38" fmla="*/ 84 w 693"/>
                    <a:gd name="T39" fmla="*/ 527 h 830"/>
                    <a:gd name="T40" fmla="*/ 124 w 693"/>
                    <a:gd name="T41" fmla="*/ 355 h 830"/>
                    <a:gd name="T42" fmla="*/ 124 w 693"/>
                    <a:gd name="T43" fmla="*/ 223 h 830"/>
                    <a:gd name="T44" fmla="*/ 248 w 693"/>
                    <a:gd name="T45" fmla="*/ 103 h 830"/>
                    <a:gd name="T46" fmla="*/ 644 w 693"/>
                    <a:gd name="T47" fmla="*/ 171 h 830"/>
                    <a:gd name="T48" fmla="*/ 632 w 693"/>
                    <a:gd name="T49" fmla="*/ 363 h 8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3"/>
                    <a:gd name="T76" fmla="*/ 0 h 830"/>
                    <a:gd name="T77" fmla="*/ 693 w 693"/>
                    <a:gd name="T78" fmla="*/ 830 h 8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3" h="830">
                      <a:moveTo>
                        <a:pt x="632" y="363"/>
                      </a:moveTo>
                      <a:cubicBezTo>
                        <a:pt x="628" y="214"/>
                        <a:pt x="580" y="83"/>
                        <a:pt x="444" y="79"/>
                      </a:cubicBezTo>
                      <a:cubicBezTo>
                        <a:pt x="376" y="77"/>
                        <a:pt x="304" y="110"/>
                        <a:pt x="260" y="151"/>
                      </a:cubicBezTo>
                      <a:cubicBezTo>
                        <a:pt x="249" y="161"/>
                        <a:pt x="244" y="175"/>
                        <a:pt x="232" y="187"/>
                      </a:cubicBezTo>
                      <a:cubicBezTo>
                        <a:pt x="209" y="209"/>
                        <a:pt x="160" y="222"/>
                        <a:pt x="168" y="263"/>
                      </a:cubicBezTo>
                      <a:cubicBezTo>
                        <a:pt x="253" y="221"/>
                        <a:pt x="372" y="31"/>
                        <a:pt x="524" y="131"/>
                      </a:cubicBezTo>
                      <a:cubicBezTo>
                        <a:pt x="621" y="195"/>
                        <a:pt x="594" y="461"/>
                        <a:pt x="544" y="571"/>
                      </a:cubicBezTo>
                      <a:cubicBezTo>
                        <a:pt x="509" y="649"/>
                        <a:pt x="440" y="726"/>
                        <a:pt x="376" y="763"/>
                      </a:cubicBezTo>
                      <a:cubicBezTo>
                        <a:pt x="354" y="776"/>
                        <a:pt x="327" y="783"/>
                        <a:pt x="304" y="795"/>
                      </a:cubicBezTo>
                      <a:cubicBezTo>
                        <a:pt x="283" y="806"/>
                        <a:pt x="262" y="830"/>
                        <a:pt x="236" y="819"/>
                      </a:cubicBezTo>
                      <a:cubicBezTo>
                        <a:pt x="260" y="744"/>
                        <a:pt x="331" y="743"/>
                        <a:pt x="384" y="703"/>
                      </a:cubicBezTo>
                      <a:cubicBezTo>
                        <a:pt x="465" y="641"/>
                        <a:pt x="514" y="548"/>
                        <a:pt x="528" y="415"/>
                      </a:cubicBezTo>
                      <a:cubicBezTo>
                        <a:pt x="536" y="339"/>
                        <a:pt x="562" y="251"/>
                        <a:pt x="520" y="191"/>
                      </a:cubicBezTo>
                      <a:cubicBezTo>
                        <a:pt x="484" y="140"/>
                        <a:pt x="396" y="135"/>
                        <a:pt x="340" y="167"/>
                      </a:cubicBezTo>
                      <a:cubicBezTo>
                        <a:pt x="309" y="184"/>
                        <a:pt x="293" y="221"/>
                        <a:pt x="260" y="255"/>
                      </a:cubicBezTo>
                      <a:cubicBezTo>
                        <a:pt x="243" y="273"/>
                        <a:pt x="213" y="285"/>
                        <a:pt x="200" y="307"/>
                      </a:cubicBezTo>
                      <a:cubicBezTo>
                        <a:pt x="179" y="343"/>
                        <a:pt x="192" y="380"/>
                        <a:pt x="184" y="431"/>
                      </a:cubicBezTo>
                      <a:cubicBezTo>
                        <a:pt x="177" y="476"/>
                        <a:pt x="142" y="534"/>
                        <a:pt x="116" y="571"/>
                      </a:cubicBezTo>
                      <a:cubicBezTo>
                        <a:pt x="90" y="608"/>
                        <a:pt x="55" y="652"/>
                        <a:pt x="0" y="651"/>
                      </a:cubicBezTo>
                      <a:cubicBezTo>
                        <a:pt x="5" y="592"/>
                        <a:pt x="59" y="569"/>
                        <a:pt x="84" y="527"/>
                      </a:cubicBezTo>
                      <a:cubicBezTo>
                        <a:pt x="107" y="489"/>
                        <a:pt x="132" y="426"/>
                        <a:pt x="124" y="355"/>
                      </a:cubicBezTo>
                      <a:cubicBezTo>
                        <a:pt x="119" y="309"/>
                        <a:pt x="103" y="267"/>
                        <a:pt x="124" y="223"/>
                      </a:cubicBezTo>
                      <a:cubicBezTo>
                        <a:pt x="145" y="180"/>
                        <a:pt x="204" y="139"/>
                        <a:pt x="248" y="103"/>
                      </a:cubicBezTo>
                      <a:cubicBezTo>
                        <a:pt x="376" y="0"/>
                        <a:pt x="568" y="10"/>
                        <a:pt x="644" y="171"/>
                      </a:cubicBezTo>
                      <a:cubicBezTo>
                        <a:pt x="664" y="213"/>
                        <a:pt x="693" y="346"/>
                        <a:pt x="632" y="363"/>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7" name="Freeform 592"/>
                <p:cNvSpPr>
                  <a:spLocks/>
                </p:cNvSpPr>
                <p:nvPr/>
              </p:nvSpPr>
              <p:spPr bwMode="auto">
                <a:xfrm>
                  <a:off x="7744" y="2099"/>
                  <a:ext cx="307" cy="214"/>
                </a:xfrm>
                <a:custGeom>
                  <a:avLst/>
                  <a:gdLst>
                    <a:gd name="T0" fmla="*/ 101 w 130"/>
                    <a:gd name="T1" fmla="*/ 91 h 91"/>
                    <a:gd name="T2" fmla="*/ 17 w 130"/>
                    <a:gd name="T3" fmla="*/ 67 h 91"/>
                    <a:gd name="T4" fmla="*/ 101 w 130"/>
                    <a:gd name="T5" fmla="*/ 91 h 91"/>
                    <a:gd name="T6" fmla="*/ 0 60000 65536"/>
                    <a:gd name="T7" fmla="*/ 0 60000 65536"/>
                    <a:gd name="T8" fmla="*/ 0 60000 65536"/>
                    <a:gd name="T9" fmla="*/ 0 w 130"/>
                    <a:gd name="T10" fmla="*/ 0 h 91"/>
                    <a:gd name="T11" fmla="*/ 130 w 130"/>
                    <a:gd name="T12" fmla="*/ 91 h 91"/>
                  </a:gdLst>
                  <a:ahLst/>
                  <a:cxnLst>
                    <a:cxn ang="T6">
                      <a:pos x="T0" y="T1"/>
                    </a:cxn>
                    <a:cxn ang="T7">
                      <a:pos x="T2" y="T3"/>
                    </a:cxn>
                    <a:cxn ang="T8">
                      <a:pos x="T4" y="T5"/>
                    </a:cxn>
                  </a:cxnLst>
                  <a:rect l="T9" t="T10" r="T11" b="T12"/>
                  <a:pathLst>
                    <a:path w="130" h="91">
                      <a:moveTo>
                        <a:pt x="101" y="91"/>
                      </a:moveTo>
                      <a:cubicBezTo>
                        <a:pt x="75" y="81"/>
                        <a:pt x="51" y="69"/>
                        <a:pt x="17" y="67"/>
                      </a:cubicBezTo>
                      <a:cubicBezTo>
                        <a:pt x="0" y="0"/>
                        <a:pt x="130" y="39"/>
                        <a:pt x="101" y="91"/>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8" name="Freeform 593"/>
                <p:cNvSpPr>
                  <a:spLocks/>
                </p:cNvSpPr>
                <p:nvPr/>
              </p:nvSpPr>
              <p:spPr bwMode="auto">
                <a:xfrm>
                  <a:off x="7222" y="2108"/>
                  <a:ext cx="529" cy="621"/>
                </a:xfrm>
                <a:custGeom>
                  <a:avLst/>
                  <a:gdLst>
                    <a:gd name="T0" fmla="*/ 222 w 224"/>
                    <a:gd name="T1" fmla="*/ 47 h 263"/>
                    <a:gd name="T2" fmla="*/ 182 w 224"/>
                    <a:gd name="T3" fmla="*/ 79 h 263"/>
                    <a:gd name="T4" fmla="*/ 86 w 224"/>
                    <a:gd name="T5" fmla="*/ 179 h 263"/>
                    <a:gd name="T6" fmla="*/ 34 w 224"/>
                    <a:gd name="T7" fmla="*/ 263 h 263"/>
                    <a:gd name="T8" fmla="*/ 118 w 224"/>
                    <a:gd name="T9" fmla="*/ 91 h 263"/>
                    <a:gd name="T10" fmla="*/ 222 w 224"/>
                    <a:gd name="T11" fmla="*/ 47 h 263"/>
                    <a:gd name="T12" fmla="*/ 0 60000 65536"/>
                    <a:gd name="T13" fmla="*/ 0 60000 65536"/>
                    <a:gd name="T14" fmla="*/ 0 60000 65536"/>
                    <a:gd name="T15" fmla="*/ 0 60000 65536"/>
                    <a:gd name="T16" fmla="*/ 0 60000 65536"/>
                    <a:gd name="T17" fmla="*/ 0 60000 65536"/>
                    <a:gd name="T18" fmla="*/ 0 w 224"/>
                    <a:gd name="T19" fmla="*/ 0 h 263"/>
                    <a:gd name="T20" fmla="*/ 224 w 224"/>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24" h="263">
                      <a:moveTo>
                        <a:pt x="222" y="47"/>
                      </a:moveTo>
                      <a:cubicBezTo>
                        <a:pt x="224" y="73"/>
                        <a:pt x="195" y="68"/>
                        <a:pt x="182" y="79"/>
                      </a:cubicBezTo>
                      <a:cubicBezTo>
                        <a:pt x="162" y="122"/>
                        <a:pt x="115" y="143"/>
                        <a:pt x="86" y="179"/>
                      </a:cubicBezTo>
                      <a:cubicBezTo>
                        <a:pt x="65" y="205"/>
                        <a:pt x="68" y="245"/>
                        <a:pt x="34" y="263"/>
                      </a:cubicBezTo>
                      <a:cubicBezTo>
                        <a:pt x="0" y="195"/>
                        <a:pt x="79" y="136"/>
                        <a:pt x="118" y="91"/>
                      </a:cubicBezTo>
                      <a:cubicBezTo>
                        <a:pt x="141" y="65"/>
                        <a:pt x="176" y="0"/>
                        <a:pt x="222" y="47"/>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19" name="Freeform 594"/>
                <p:cNvSpPr>
                  <a:spLocks/>
                </p:cNvSpPr>
                <p:nvPr/>
              </p:nvSpPr>
              <p:spPr bwMode="auto">
                <a:xfrm>
                  <a:off x="6868" y="2271"/>
                  <a:ext cx="1139" cy="1498"/>
                </a:xfrm>
                <a:custGeom>
                  <a:avLst/>
                  <a:gdLst>
                    <a:gd name="T0" fmla="*/ 52 w 482"/>
                    <a:gd name="T1" fmla="*/ 614 h 634"/>
                    <a:gd name="T2" fmla="*/ 120 w 482"/>
                    <a:gd name="T3" fmla="*/ 562 h 634"/>
                    <a:gd name="T4" fmla="*/ 236 w 482"/>
                    <a:gd name="T5" fmla="*/ 454 h 634"/>
                    <a:gd name="T6" fmla="*/ 300 w 482"/>
                    <a:gd name="T7" fmla="*/ 430 h 634"/>
                    <a:gd name="T8" fmla="*/ 432 w 482"/>
                    <a:gd name="T9" fmla="*/ 206 h 634"/>
                    <a:gd name="T10" fmla="*/ 428 w 482"/>
                    <a:gd name="T11" fmla="*/ 162 h 634"/>
                    <a:gd name="T12" fmla="*/ 400 w 482"/>
                    <a:gd name="T13" fmla="*/ 58 h 634"/>
                    <a:gd name="T14" fmla="*/ 332 w 482"/>
                    <a:gd name="T15" fmla="*/ 130 h 634"/>
                    <a:gd name="T16" fmla="*/ 64 w 482"/>
                    <a:gd name="T17" fmla="*/ 490 h 634"/>
                    <a:gd name="T18" fmla="*/ 0 w 482"/>
                    <a:gd name="T19" fmla="*/ 506 h 634"/>
                    <a:gd name="T20" fmla="*/ 76 w 482"/>
                    <a:gd name="T21" fmla="*/ 426 h 634"/>
                    <a:gd name="T22" fmla="*/ 240 w 482"/>
                    <a:gd name="T23" fmla="*/ 146 h 634"/>
                    <a:gd name="T24" fmla="*/ 292 w 482"/>
                    <a:gd name="T25" fmla="*/ 102 h 634"/>
                    <a:gd name="T26" fmla="*/ 340 w 482"/>
                    <a:gd name="T27" fmla="*/ 38 h 634"/>
                    <a:gd name="T28" fmla="*/ 480 w 482"/>
                    <a:gd name="T29" fmla="*/ 90 h 634"/>
                    <a:gd name="T30" fmla="*/ 468 w 482"/>
                    <a:gd name="T31" fmla="*/ 166 h 634"/>
                    <a:gd name="T32" fmla="*/ 468 w 482"/>
                    <a:gd name="T33" fmla="*/ 250 h 634"/>
                    <a:gd name="T34" fmla="*/ 356 w 482"/>
                    <a:gd name="T35" fmla="*/ 450 h 634"/>
                    <a:gd name="T36" fmla="*/ 264 w 482"/>
                    <a:gd name="T37" fmla="*/ 494 h 634"/>
                    <a:gd name="T38" fmla="*/ 52 w 482"/>
                    <a:gd name="T39" fmla="*/ 614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2"/>
                    <a:gd name="T61" fmla="*/ 0 h 634"/>
                    <a:gd name="T62" fmla="*/ 482 w 482"/>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2" h="634">
                      <a:moveTo>
                        <a:pt x="52" y="614"/>
                      </a:moveTo>
                      <a:cubicBezTo>
                        <a:pt x="63" y="583"/>
                        <a:pt x="91" y="582"/>
                        <a:pt x="120" y="562"/>
                      </a:cubicBezTo>
                      <a:cubicBezTo>
                        <a:pt x="162" y="533"/>
                        <a:pt x="194" y="478"/>
                        <a:pt x="236" y="454"/>
                      </a:cubicBezTo>
                      <a:cubicBezTo>
                        <a:pt x="255" y="443"/>
                        <a:pt x="279" y="442"/>
                        <a:pt x="300" y="430"/>
                      </a:cubicBezTo>
                      <a:cubicBezTo>
                        <a:pt x="368" y="392"/>
                        <a:pt x="428" y="289"/>
                        <a:pt x="432" y="206"/>
                      </a:cubicBezTo>
                      <a:cubicBezTo>
                        <a:pt x="433" y="191"/>
                        <a:pt x="427" y="176"/>
                        <a:pt x="428" y="162"/>
                      </a:cubicBezTo>
                      <a:cubicBezTo>
                        <a:pt x="430" y="121"/>
                        <a:pt x="449" y="65"/>
                        <a:pt x="400" y="58"/>
                      </a:cubicBezTo>
                      <a:cubicBezTo>
                        <a:pt x="355" y="51"/>
                        <a:pt x="343" y="93"/>
                        <a:pt x="332" y="130"/>
                      </a:cubicBezTo>
                      <a:cubicBezTo>
                        <a:pt x="229" y="219"/>
                        <a:pt x="186" y="413"/>
                        <a:pt x="64" y="490"/>
                      </a:cubicBezTo>
                      <a:cubicBezTo>
                        <a:pt x="48" y="500"/>
                        <a:pt x="23" y="512"/>
                        <a:pt x="0" y="506"/>
                      </a:cubicBezTo>
                      <a:cubicBezTo>
                        <a:pt x="0" y="456"/>
                        <a:pt x="46" y="452"/>
                        <a:pt x="76" y="426"/>
                      </a:cubicBezTo>
                      <a:cubicBezTo>
                        <a:pt x="154" y="358"/>
                        <a:pt x="171" y="230"/>
                        <a:pt x="240" y="146"/>
                      </a:cubicBezTo>
                      <a:cubicBezTo>
                        <a:pt x="253" y="131"/>
                        <a:pt x="276" y="120"/>
                        <a:pt x="292" y="102"/>
                      </a:cubicBezTo>
                      <a:cubicBezTo>
                        <a:pt x="311" y="81"/>
                        <a:pt x="322" y="51"/>
                        <a:pt x="340" y="38"/>
                      </a:cubicBezTo>
                      <a:cubicBezTo>
                        <a:pt x="395" y="0"/>
                        <a:pt x="476" y="32"/>
                        <a:pt x="480" y="90"/>
                      </a:cubicBezTo>
                      <a:cubicBezTo>
                        <a:pt x="482" y="116"/>
                        <a:pt x="470" y="144"/>
                        <a:pt x="468" y="166"/>
                      </a:cubicBezTo>
                      <a:cubicBezTo>
                        <a:pt x="466" y="195"/>
                        <a:pt x="471" y="223"/>
                        <a:pt x="468" y="250"/>
                      </a:cubicBezTo>
                      <a:cubicBezTo>
                        <a:pt x="459" y="329"/>
                        <a:pt x="412" y="407"/>
                        <a:pt x="356" y="450"/>
                      </a:cubicBezTo>
                      <a:cubicBezTo>
                        <a:pt x="330" y="470"/>
                        <a:pt x="294" y="476"/>
                        <a:pt x="264" y="494"/>
                      </a:cubicBezTo>
                      <a:cubicBezTo>
                        <a:pt x="198" y="533"/>
                        <a:pt x="151" y="634"/>
                        <a:pt x="52" y="61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0" name="Freeform 595"/>
                <p:cNvSpPr>
                  <a:spLocks noEditPoints="1"/>
                </p:cNvSpPr>
                <p:nvPr/>
              </p:nvSpPr>
              <p:spPr bwMode="auto">
                <a:xfrm>
                  <a:off x="6896" y="2465"/>
                  <a:ext cx="983" cy="1207"/>
                </a:xfrm>
                <a:custGeom>
                  <a:avLst/>
                  <a:gdLst>
                    <a:gd name="T0" fmla="*/ 388 w 416"/>
                    <a:gd name="T1" fmla="*/ 0 h 511"/>
                    <a:gd name="T2" fmla="*/ 380 w 416"/>
                    <a:gd name="T3" fmla="*/ 76 h 511"/>
                    <a:gd name="T4" fmla="*/ 308 w 416"/>
                    <a:gd name="T5" fmla="*/ 296 h 511"/>
                    <a:gd name="T6" fmla="*/ 160 w 416"/>
                    <a:gd name="T7" fmla="*/ 392 h 511"/>
                    <a:gd name="T8" fmla="*/ 0 w 416"/>
                    <a:gd name="T9" fmla="*/ 476 h 511"/>
                    <a:gd name="T10" fmla="*/ 76 w 416"/>
                    <a:gd name="T11" fmla="*/ 420 h 511"/>
                    <a:gd name="T12" fmla="*/ 208 w 416"/>
                    <a:gd name="T13" fmla="*/ 276 h 511"/>
                    <a:gd name="T14" fmla="*/ 344 w 416"/>
                    <a:gd name="T15" fmla="*/ 60 h 511"/>
                    <a:gd name="T16" fmla="*/ 380 w 416"/>
                    <a:gd name="T17" fmla="*/ 0 h 511"/>
                    <a:gd name="T18" fmla="*/ 388 w 416"/>
                    <a:gd name="T19" fmla="*/ 0 h 511"/>
                    <a:gd name="T20" fmla="*/ 260 w 416"/>
                    <a:gd name="T21" fmla="*/ 264 h 511"/>
                    <a:gd name="T22" fmla="*/ 344 w 416"/>
                    <a:gd name="T23" fmla="*/ 120 h 511"/>
                    <a:gd name="T24" fmla="*/ 332 w 416"/>
                    <a:gd name="T25" fmla="*/ 116 h 511"/>
                    <a:gd name="T26" fmla="*/ 260 w 416"/>
                    <a:gd name="T27" fmla="*/ 264 h 5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6"/>
                    <a:gd name="T43" fmla="*/ 0 h 511"/>
                    <a:gd name="T44" fmla="*/ 416 w 416"/>
                    <a:gd name="T45" fmla="*/ 511 h 5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6" h="511">
                      <a:moveTo>
                        <a:pt x="388" y="0"/>
                      </a:moveTo>
                      <a:cubicBezTo>
                        <a:pt x="408" y="22"/>
                        <a:pt x="388" y="57"/>
                        <a:pt x="380" y="76"/>
                      </a:cubicBezTo>
                      <a:cubicBezTo>
                        <a:pt x="416" y="121"/>
                        <a:pt x="361" y="271"/>
                        <a:pt x="308" y="296"/>
                      </a:cubicBezTo>
                      <a:cubicBezTo>
                        <a:pt x="246" y="325"/>
                        <a:pt x="203" y="342"/>
                        <a:pt x="160" y="392"/>
                      </a:cubicBezTo>
                      <a:cubicBezTo>
                        <a:pt x="130" y="426"/>
                        <a:pt x="60" y="511"/>
                        <a:pt x="0" y="476"/>
                      </a:cubicBezTo>
                      <a:cubicBezTo>
                        <a:pt x="17" y="440"/>
                        <a:pt x="50" y="439"/>
                        <a:pt x="76" y="420"/>
                      </a:cubicBezTo>
                      <a:cubicBezTo>
                        <a:pt x="106" y="399"/>
                        <a:pt x="194" y="313"/>
                        <a:pt x="208" y="276"/>
                      </a:cubicBezTo>
                      <a:cubicBezTo>
                        <a:pt x="239" y="199"/>
                        <a:pt x="278" y="107"/>
                        <a:pt x="344" y="60"/>
                      </a:cubicBezTo>
                      <a:cubicBezTo>
                        <a:pt x="351" y="35"/>
                        <a:pt x="355" y="6"/>
                        <a:pt x="380" y="0"/>
                      </a:cubicBezTo>
                      <a:cubicBezTo>
                        <a:pt x="383" y="0"/>
                        <a:pt x="385" y="0"/>
                        <a:pt x="388" y="0"/>
                      </a:cubicBezTo>
                      <a:close/>
                      <a:moveTo>
                        <a:pt x="260" y="264"/>
                      </a:moveTo>
                      <a:cubicBezTo>
                        <a:pt x="312" y="258"/>
                        <a:pt x="349" y="183"/>
                        <a:pt x="344" y="120"/>
                      </a:cubicBezTo>
                      <a:cubicBezTo>
                        <a:pt x="339" y="120"/>
                        <a:pt x="339" y="115"/>
                        <a:pt x="332" y="116"/>
                      </a:cubicBezTo>
                      <a:cubicBezTo>
                        <a:pt x="312" y="169"/>
                        <a:pt x="283" y="213"/>
                        <a:pt x="260" y="26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1" name="Freeform 596"/>
                <p:cNvSpPr>
                  <a:spLocks/>
                </p:cNvSpPr>
                <p:nvPr/>
              </p:nvSpPr>
              <p:spPr bwMode="auto">
                <a:xfrm>
                  <a:off x="8514" y="2502"/>
                  <a:ext cx="163" cy="350"/>
                </a:xfrm>
                <a:custGeom>
                  <a:avLst/>
                  <a:gdLst>
                    <a:gd name="T0" fmla="*/ 39 w 69"/>
                    <a:gd name="T1" fmla="*/ 0 h 148"/>
                    <a:gd name="T2" fmla="*/ 15 w 69"/>
                    <a:gd name="T3" fmla="*/ 148 h 148"/>
                    <a:gd name="T4" fmla="*/ 39 w 69"/>
                    <a:gd name="T5" fmla="*/ 0 h 148"/>
                    <a:gd name="T6" fmla="*/ 0 60000 65536"/>
                    <a:gd name="T7" fmla="*/ 0 60000 65536"/>
                    <a:gd name="T8" fmla="*/ 0 60000 65536"/>
                    <a:gd name="T9" fmla="*/ 0 w 69"/>
                    <a:gd name="T10" fmla="*/ 0 h 148"/>
                    <a:gd name="T11" fmla="*/ 69 w 69"/>
                    <a:gd name="T12" fmla="*/ 148 h 148"/>
                  </a:gdLst>
                  <a:ahLst/>
                  <a:cxnLst>
                    <a:cxn ang="T6">
                      <a:pos x="T0" y="T1"/>
                    </a:cxn>
                    <a:cxn ang="T7">
                      <a:pos x="T2" y="T3"/>
                    </a:cxn>
                    <a:cxn ang="T8">
                      <a:pos x="T4" y="T5"/>
                    </a:cxn>
                  </a:cxnLst>
                  <a:rect l="T9" t="T10" r="T11" b="T12"/>
                  <a:pathLst>
                    <a:path w="69" h="148">
                      <a:moveTo>
                        <a:pt x="39" y="0"/>
                      </a:moveTo>
                      <a:cubicBezTo>
                        <a:pt x="69" y="30"/>
                        <a:pt x="53" y="134"/>
                        <a:pt x="15" y="148"/>
                      </a:cubicBezTo>
                      <a:cubicBezTo>
                        <a:pt x="13" y="103"/>
                        <a:pt x="0" y="16"/>
                        <a:pt x="39"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2" name="Freeform 597"/>
                <p:cNvSpPr>
                  <a:spLocks/>
                </p:cNvSpPr>
                <p:nvPr/>
              </p:nvSpPr>
              <p:spPr bwMode="auto">
                <a:xfrm>
                  <a:off x="6670" y="2538"/>
                  <a:ext cx="375" cy="616"/>
                </a:xfrm>
                <a:custGeom>
                  <a:avLst/>
                  <a:gdLst>
                    <a:gd name="T0" fmla="*/ 140 w 159"/>
                    <a:gd name="T1" fmla="*/ 5 h 261"/>
                    <a:gd name="T2" fmla="*/ 112 w 159"/>
                    <a:gd name="T3" fmla="*/ 157 h 261"/>
                    <a:gd name="T4" fmla="*/ 20 w 159"/>
                    <a:gd name="T5" fmla="*/ 261 h 261"/>
                    <a:gd name="T6" fmla="*/ 120 w 159"/>
                    <a:gd name="T7" fmla="*/ 13 h 261"/>
                    <a:gd name="T8" fmla="*/ 128 w 159"/>
                    <a:gd name="T9" fmla="*/ 1 h 261"/>
                    <a:gd name="T10" fmla="*/ 140 w 159"/>
                    <a:gd name="T11" fmla="*/ 5 h 261"/>
                    <a:gd name="T12" fmla="*/ 0 60000 65536"/>
                    <a:gd name="T13" fmla="*/ 0 60000 65536"/>
                    <a:gd name="T14" fmla="*/ 0 60000 65536"/>
                    <a:gd name="T15" fmla="*/ 0 60000 65536"/>
                    <a:gd name="T16" fmla="*/ 0 60000 65536"/>
                    <a:gd name="T17" fmla="*/ 0 60000 65536"/>
                    <a:gd name="T18" fmla="*/ 0 w 159"/>
                    <a:gd name="T19" fmla="*/ 0 h 261"/>
                    <a:gd name="T20" fmla="*/ 159 w 159"/>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59" h="261">
                      <a:moveTo>
                        <a:pt x="140" y="5"/>
                      </a:moveTo>
                      <a:cubicBezTo>
                        <a:pt x="159" y="62"/>
                        <a:pt x="137" y="118"/>
                        <a:pt x="112" y="157"/>
                      </a:cubicBezTo>
                      <a:cubicBezTo>
                        <a:pt x="87" y="195"/>
                        <a:pt x="54" y="238"/>
                        <a:pt x="20" y="261"/>
                      </a:cubicBezTo>
                      <a:cubicBezTo>
                        <a:pt x="0" y="156"/>
                        <a:pt x="106" y="110"/>
                        <a:pt x="120" y="13"/>
                      </a:cubicBezTo>
                      <a:cubicBezTo>
                        <a:pt x="122" y="8"/>
                        <a:pt x="127" y="7"/>
                        <a:pt x="128" y="1"/>
                      </a:cubicBezTo>
                      <a:cubicBezTo>
                        <a:pt x="135" y="0"/>
                        <a:pt x="135" y="5"/>
                        <a:pt x="140" y="5"/>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3" name="Freeform 598"/>
                <p:cNvSpPr>
                  <a:spLocks/>
                </p:cNvSpPr>
                <p:nvPr/>
              </p:nvSpPr>
              <p:spPr bwMode="auto">
                <a:xfrm>
                  <a:off x="7425" y="2937"/>
                  <a:ext cx="1198" cy="1210"/>
                </a:xfrm>
                <a:custGeom>
                  <a:avLst/>
                  <a:gdLst>
                    <a:gd name="T0" fmla="*/ 492 w 507"/>
                    <a:gd name="T1" fmla="*/ 0 h 512"/>
                    <a:gd name="T2" fmla="*/ 444 w 507"/>
                    <a:gd name="T3" fmla="*/ 188 h 512"/>
                    <a:gd name="T4" fmla="*/ 328 w 507"/>
                    <a:gd name="T5" fmla="*/ 324 h 512"/>
                    <a:gd name="T6" fmla="*/ 160 w 507"/>
                    <a:gd name="T7" fmla="*/ 396 h 512"/>
                    <a:gd name="T8" fmla="*/ 316 w 507"/>
                    <a:gd name="T9" fmla="*/ 360 h 512"/>
                    <a:gd name="T10" fmla="*/ 124 w 507"/>
                    <a:gd name="T11" fmla="*/ 444 h 512"/>
                    <a:gd name="T12" fmla="*/ 0 w 507"/>
                    <a:gd name="T13" fmla="*/ 496 h 512"/>
                    <a:gd name="T14" fmla="*/ 56 w 507"/>
                    <a:gd name="T15" fmla="*/ 444 h 512"/>
                    <a:gd name="T16" fmla="*/ 136 w 507"/>
                    <a:gd name="T17" fmla="*/ 356 h 512"/>
                    <a:gd name="T18" fmla="*/ 332 w 507"/>
                    <a:gd name="T19" fmla="*/ 272 h 512"/>
                    <a:gd name="T20" fmla="*/ 472 w 507"/>
                    <a:gd name="T21" fmla="*/ 16 h 512"/>
                    <a:gd name="T22" fmla="*/ 480 w 507"/>
                    <a:gd name="T23" fmla="*/ 0 h 512"/>
                    <a:gd name="T24" fmla="*/ 492 w 507"/>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7"/>
                    <a:gd name="T40" fmla="*/ 0 h 512"/>
                    <a:gd name="T41" fmla="*/ 507 w 507"/>
                    <a:gd name="T42" fmla="*/ 512 h 5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7" h="512">
                      <a:moveTo>
                        <a:pt x="492" y="0"/>
                      </a:moveTo>
                      <a:cubicBezTo>
                        <a:pt x="507" y="67"/>
                        <a:pt x="473" y="136"/>
                        <a:pt x="444" y="188"/>
                      </a:cubicBezTo>
                      <a:cubicBezTo>
                        <a:pt x="415" y="240"/>
                        <a:pt x="380" y="296"/>
                        <a:pt x="328" y="324"/>
                      </a:cubicBezTo>
                      <a:cubicBezTo>
                        <a:pt x="274" y="354"/>
                        <a:pt x="207" y="350"/>
                        <a:pt x="160" y="396"/>
                      </a:cubicBezTo>
                      <a:cubicBezTo>
                        <a:pt x="219" y="409"/>
                        <a:pt x="271" y="361"/>
                        <a:pt x="316" y="360"/>
                      </a:cubicBezTo>
                      <a:cubicBezTo>
                        <a:pt x="311" y="453"/>
                        <a:pt x="194" y="419"/>
                        <a:pt x="124" y="444"/>
                      </a:cubicBezTo>
                      <a:cubicBezTo>
                        <a:pt x="78" y="460"/>
                        <a:pt x="50" y="512"/>
                        <a:pt x="0" y="496"/>
                      </a:cubicBezTo>
                      <a:cubicBezTo>
                        <a:pt x="5" y="460"/>
                        <a:pt x="37" y="460"/>
                        <a:pt x="56" y="444"/>
                      </a:cubicBezTo>
                      <a:cubicBezTo>
                        <a:pt x="87" y="419"/>
                        <a:pt x="107" y="378"/>
                        <a:pt x="136" y="356"/>
                      </a:cubicBezTo>
                      <a:cubicBezTo>
                        <a:pt x="198" y="310"/>
                        <a:pt x="277" y="314"/>
                        <a:pt x="332" y="272"/>
                      </a:cubicBezTo>
                      <a:cubicBezTo>
                        <a:pt x="418" y="206"/>
                        <a:pt x="424" y="122"/>
                        <a:pt x="472" y="16"/>
                      </a:cubicBezTo>
                      <a:cubicBezTo>
                        <a:pt x="474" y="12"/>
                        <a:pt x="475" y="5"/>
                        <a:pt x="480" y="0"/>
                      </a:cubicBezTo>
                      <a:cubicBezTo>
                        <a:pt x="484" y="0"/>
                        <a:pt x="488" y="0"/>
                        <a:pt x="492"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4" name="Freeform 599"/>
                <p:cNvSpPr>
                  <a:spLocks/>
                </p:cNvSpPr>
                <p:nvPr/>
              </p:nvSpPr>
              <p:spPr bwMode="auto">
                <a:xfrm>
                  <a:off x="8219" y="2956"/>
                  <a:ext cx="721" cy="869"/>
                </a:xfrm>
                <a:custGeom>
                  <a:avLst/>
                  <a:gdLst>
                    <a:gd name="T0" fmla="*/ 288 w 305"/>
                    <a:gd name="T1" fmla="*/ 4 h 368"/>
                    <a:gd name="T2" fmla="*/ 220 w 305"/>
                    <a:gd name="T3" fmla="*/ 196 h 368"/>
                    <a:gd name="T4" fmla="*/ 152 w 305"/>
                    <a:gd name="T5" fmla="*/ 236 h 368"/>
                    <a:gd name="T6" fmla="*/ 0 w 305"/>
                    <a:gd name="T7" fmla="*/ 348 h 368"/>
                    <a:gd name="T8" fmla="*/ 52 w 305"/>
                    <a:gd name="T9" fmla="*/ 292 h 368"/>
                    <a:gd name="T10" fmla="*/ 172 w 305"/>
                    <a:gd name="T11" fmla="*/ 76 h 368"/>
                    <a:gd name="T12" fmla="*/ 208 w 305"/>
                    <a:gd name="T13" fmla="*/ 4 h 368"/>
                    <a:gd name="T14" fmla="*/ 176 w 305"/>
                    <a:gd name="T15" fmla="*/ 164 h 368"/>
                    <a:gd name="T16" fmla="*/ 276 w 305"/>
                    <a:gd name="T17" fmla="*/ 0 h 368"/>
                    <a:gd name="T18" fmla="*/ 288 w 305"/>
                    <a:gd name="T19" fmla="*/ 4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
                    <a:gd name="T31" fmla="*/ 0 h 368"/>
                    <a:gd name="T32" fmla="*/ 305 w 305"/>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 h="368">
                      <a:moveTo>
                        <a:pt x="288" y="4"/>
                      </a:moveTo>
                      <a:cubicBezTo>
                        <a:pt x="305" y="75"/>
                        <a:pt x="265" y="155"/>
                        <a:pt x="220" y="196"/>
                      </a:cubicBezTo>
                      <a:cubicBezTo>
                        <a:pt x="202" y="213"/>
                        <a:pt x="173" y="218"/>
                        <a:pt x="152" y="236"/>
                      </a:cubicBezTo>
                      <a:cubicBezTo>
                        <a:pt x="106" y="276"/>
                        <a:pt x="76" y="368"/>
                        <a:pt x="0" y="348"/>
                      </a:cubicBezTo>
                      <a:cubicBezTo>
                        <a:pt x="0" y="310"/>
                        <a:pt x="31" y="310"/>
                        <a:pt x="52" y="292"/>
                      </a:cubicBezTo>
                      <a:cubicBezTo>
                        <a:pt x="106" y="246"/>
                        <a:pt x="151" y="153"/>
                        <a:pt x="172" y="76"/>
                      </a:cubicBezTo>
                      <a:cubicBezTo>
                        <a:pt x="179" y="52"/>
                        <a:pt x="177" y="14"/>
                        <a:pt x="208" y="4"/>
                      </a:cubicBezTo>
                      <a:cubicBezTo>
                        <a:pt x="247" y="48"/>
                        <a:pt x="187" y="118"/>
                        <a:pt x="176" y="164"/>
                      </a:cubicBezTo>
                      <a:cubicBezTo>
                        <a:pt x="233" y="149"/>
                        <a:pt x="235" y="44"/>
                        <a:pt x="276" y="0"/>
                      </a:cubicBezTo>
                      <a:cubicBezTo>
                        <a:pt x="279" y="2"/>
                        <a:pt x="283" y="4"/>
                        <a:pt x="288" y="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5" name="Freeform 600"/>
                <p:cNvSpPr>
                  <a:spLocks/>
                </p:cNvSpPr>
                <p:nvPr/>
              </p:nvSpPr>
              <p:spPr bwMode="auto">
                <a:xfrm>
                  <a:off x="8059" y="3410"/>
                  <a:ext cx="788" cy="614"/>
                </a:xfrm>
                <a:custGeom>
                  <a:avLst/>
                  <a:gdLst>
                    <a:gd name="T0" fmla="*/ 328 w 334"/>
                    <a:gd name="T1" fmla="*/ 0 h 260"/>
                    <a:gd name="T2" fmla="*/ 252 w 334"/>
                    <a:gd name="T3" fmla="*/ 100 h 260"/>
                    <a:gd name="T4" fmla="*/ 288 w 334"/>
                    <a:gd name="T5" fmla="*/ 92 h 260"/>
                    <a:gd name="T6" fmla="*/ 252 w 334"/>
                    <a:gd name="T7" fmla="*/ 148 h 260"/>
                    <a:gd name="T8" fmla="*/ 0 w 334"/>
                    <a:gd name="T9" fmla="*/ 260 h 260"/>
                    <a:gd name="T10" fmla="*/ 92 w 334"/>
                    <a:gd name="T11" fmla="*/ 188 h 260"/>
                    <a:gd name="T12" fmla="*/ 196 w 334"/>
                    <a:gd name="T13" fmla="*/ 120 h 260"/>
                    <a:gd name="T14" fmla="*/ 316 w 334"/>
                    <a:gd name="T15" fmla="*/ 0 h 260"/>
                    <a:gd name="T16" fmla="*/ 328 w 334"/>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4"/>
                    <a:gd name="T28" fmla="*/ 0 h 260"/>
                    <a:gd name="T29" fmla="*/ 334 w 334"/>
                    <a:gd name="T30" fmla="*/ 260 h 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4" h="260">
                      <a:moveTo>
                        <a:pt x="328" y="0"/>
                      </a:moveTo>
                      <a:cubicBezTo>
                        <a:pt x="334" y="49"/>
                        <a:pt x="277" y="69"/>
                        <a:pt x="252" y="100"/>
                      </a:cubicBezTo>
                      <a:cubicBezTo>
                        <a:pt x="263" y="112"/>
                        <a:pt x="269" y="85"/>
                        <a:pt x="288" y="92"/>
                      </a:cubicBezTo>
                      <a:cubicBezTo>
                        <a:pt x="289" y="123"/>
                        <a:pt x="264" y="129"/>
                        <a:pt x="252" y="148"/>
                      </a:cubicBezTo>
                      <a:cubicBezTo>
                        <a:pt x="148" y="163"/>
                        <a:pt x="101" y="255"/>
                        <a:pt x="0" y="260"/>
                      </a:cubicBezTo>
                      <a:cubicBezTo>
                        <a:pt x="16" y="222"/>
                        <a:pt x="60" y="207"/>
                        <a:pt x="92" y="188"/>
                      </a:cubicBezTo>
                      <a:cubicBezTo>
                        <a:pt x="126" y="168"/>
                        <a:pt x="168" y="148"/>
                        <a:pt x="196" y="120"/>
                      </a:cubicBezTo>
                      <a:cubicBezTo>
                        <a:pt x="235" y="82"/>
                        <a:pt x="259" y="24"/>
                        <a:pt x="316" y="0"/>
                      </a:cubicBezTo>
                      <a:cubicBezTo>
                        <a:pt x="320" y="0"/>
                        <a:pt x="324" y="0"/>
                        <a:pt x="328" y="0"/>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6" name="Freeform 601"/>
                <p:cNvSpPr>
                  <a:spLocks/>
                </p:cNvSpPr>
                <p:nvPr/>
              </p:nvSpPr>
              <p:spPr bwMode="auto">
                <a:xfrm>
                  <a:off x="7227" y="3870"/>
                  <a:ext cx="321" cy="210"/>
                </a:xfrm>
                <a:custGeom>
                  <a:avLst/>
                  <a:gdLst>
                    <a:gd name="T0" fmla="*/ 136 w 136"/>
                    <a:gd name="T1" fmla="*/ 9 h 89"/>
                    <a:gd name="T2" fmla="*/ 0 w 136"/>
                    <a:gd name="T3" fmla="*/ 53 h 89"/>
                    <a:gd name="T4" fmla="*/ 136 w 136"/>
                    <a:gd name="T5" fmla="*/ 9 h 89"/>
                    <a:gd name="T6" fmla="*/ 0 60000 65536"/>
                    <a:gd name="T7" fmla="*/ 0 60000 65536"/>
                    <a:gd name="T8" fmla="*/ 0 60000 65536"/>
                    <a:gd name="T9" fmla="*/ 0 w 136"/>
                    <a:gd name="T10" fmla="*/ 0 h 89"/>
                    <a:gd name="T11" fmla="*/ 136 w 136"/>
                    <a:gd name="T12" fmla="*/ 89 h 89"/>
                  </a:gdLst>
                  <a:ahLst/>
                  <a:cxnLst>
                    <a:cxn ang="T6">
                      <a:pos x="T0" y="T1"/>
                    </a:cxn>
                    <a:cxn ang="T7">
                      <a:pos x="T2" y="T3"/>
                    </a:cxn>
                    <a:cxn ang="T8">
                      <a:pos x="T4" y="T5"/>
                    </a:cxn>
                  </a:cxnLst>
                  <a:rect l="T9" t="T10" r="T11" b="T12"/>
                  <a:pathLst>
                    <a:path w="136" h="89">
                      <a:moveTo>
                        <a:pt x="136" y="9"/>
                      </a:moveTo>
                      <a:cubicBezTo>
                        <a:pt x="122" y="49"/>
                        <a:pt x="38" y="89"/>
                        <a:pt x="0" y="53"/>
                      </a:cubicBezTo>
                      <a:cubicBezTo>
                        <a:pt x="9" y="6"/>
                        <a:pt x="98" y="0"/>
                        <a:pt x="136" y="9"/>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sp>
              <p:nvSpPr>
                <p:cNvPr id="527" name="Freeform 602"/>
                <p:cNvSpPr>
                  <a:spLocks/>
                </p:cNvSpPr>
                <p:nvPr/>
              </p:nvSpPr>
              <p:spPr bwMode="auto">
                <a:xfrm>
                  <a:off x="7593" y="3976"/>
                  <a:ext cx="333" cy="152"/>
                </a:xfrm>
                <a:custGeom>
                  <a:avLst/>
                  <a:gdLst>
                    <a:gd name="T0" fmla="*/ 77 w 141"/>
                    <a:gd name="T1" fmla="*/ 64 h 64"/>
                    <a:gd name="T2" fmla="*/ 37 w 141"/>
                    <a:gd name="T3" fmla="*/ 64 h 64"/>
                    <a:gd name="T4" fmla="*/ 141 w 141"/>
                    <a:gd name="T5" fmla="*/ 24 h 64"/>
                    <a:gd name="T6" fmla="*/ 77 w 141"/>
                    <a:gd name="T7" fmla="*/ 64 h 64"/>
                    <a:gd name="T8" fmla="*/ 0 60000 65536"/>
                    <a:gd name="T9" fmla="*/ 0 60000 65536"/>
                    <a:gd name="T10" fmla="*/ 0 60000 65536"/>
                    <a:gd name="T11" fmla="*/ 0 60000 65536"/>
                    <a:gd name="T12" fmla="*/ 0 w 141"/>
                    <a:gd name="T13" fmla="*/ 0 h 64"/>
                    <a:gd name="T14" fmla="*/ 141 w 141"/>
                    <a:gd name="T15" fmla="*/ 64 h 64"/>
                  </a:gdLst>
                  <a:ahLst/>
                  <a:cxnLst>
                    <a:cxn ang="T8">
                      <a:pos x="T0" y="T1"/>
                    </a:cxn>
                    <a:cxn ang="T9">
                      <a:pos x="T2" y="T3"/>
                    </a:cxn>
                    <a:cxn ang="T10">
                      <a:pos x="T4" y="T5"/>
                    </a:cxn>
                    <a:cxn ang="T11">
                      <a:pos x="T6" y="T7"/>
                    </a:cxn>
                  </a:cxnLst>
                  <a:rect l="T12" t="T13" r="T14" b="T15"/>
                  <a:pathLst>
                    <a:path w="141" h="64">
                      <a:moveTo>
                        <a:pt x="77" y="64"/>
                      </a:moveTo>
                      <a:cubicBezTo>
                        <a:pt x="64" y="64"/>
                        <a:pt x="50" y="64"/>
                        <a:pt x="37" y="64"/>
                      </a:cubicBezTo>
                      <a:cubicBezTo>
                        <a:pt x="0" y="28"/>
                        <a:pt x="107" y="0"/>
                        <a:pt x="141" y="24"/>
                      </a:cubicBezTo>
                      <a:cubicBezTo>
                        <a:pt x="135" y="53"/>
                        <a:pt x="101" y="53"/>
                        <a:pt x="77" y="64"/>
                      </a:cubicBezTo>
                      <a:close/>
                    </a:path>
                  </a:pathLst>
                </a:custGeom>
                <a:grpFill/>
                <a:ln w="9525">
                  <a:noFill/>
                  <a:round/>
                  <a:headEnd/>
                  <a:tailEnd/>
                </a:ln>
              </p:spPr>
              <p:txBody>
                <a:bodyPr/>
                <a:lstStyle/>
                <a:p>
                  <a:pPr eaLnBrk="0" hangingPunct="0">
                    <a:lnSpc>
                      <a:spcPct val="90000"/>
                    </a:lnSpc>
                    <a:defRPr/>
                  </a:pPr>
                  <a:endParaRPr lang="en-US" dirty="0">
                    <a:ea typeface="ＭＳ Ｐゴシック" pitchFamily="34" charset="-128"/>
                  </a:endParaRPr>
                </a:p>
              </p:txBody>
            </p:sp>
          </p:grpSp>
        </p:grpSp>
        <p:sp>
          <p:nvSpPr>
            <p:cNvPr id="529" name="Right Arrow 528"/>
            <p:cNvSpPr/>
            <p:nvPr/>
          </p:nvSpPr>
          <p:spPr>
            <a:xfrm rot="5400000">
              <a:off x="6267173" y="3592501"/>
              <a:ext cx="200369" cy="109728"/>
            </a:xfrm>
            <a:prstGeom prst="rightArrow">
              <a:avLst>
                <a:gd name="adj1" fmla="val 100000"/>
                <a:gd name="adj2" fmla="val 50000"/>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algn="ctr"/>
              <a:endParaRPr lang="en-US" sz="900" dirty="0"/>
            </a:p>
          </p:txBody>
        </p:sp>
        <p:sp>
          <p:nvSpPr>
            <p:cNvPr id="440" name="TextBox 439"/>
            <p:cNvSpPr txBox="1"/>
            <p:nvPr/>
          </p:nvSpPr>
          <p:spPr>
            <a:xfrm>
              <a:off x="6324314" y="3842169"/>
              <a:ext cx="293840" cy="320553"/>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b="1" dirty="0" smtClean="0">
                  <a:solidFill>
                    <a:srgbClr val="000000"/>
                  </a:solidFill>
                </a:rPr>
                <a:t>X</a:t>
              </a:r>
              <a:endParaRPr lang="en-US" b="1" dirty="0">
                <a:solidFill>
                  <a:srgbClr val="000000"/>
                </a:solidFill>
              </a:endParaRPr>
            </a:p>
          </p:txBody>
        </p:sp>
        <p:sp>
          <p:nvSpPr>
            <p:cNvPr id="530" name="Right Arrow 529"/>
            <p:cNvSpPr/>
            <p:nvPr/>
          </p:nvSpPr>
          <p:spPr>
            <a:xfrm>
              <a:off x="5030351" y="3452713"/>
              <a:ext cx="244743" cy="109728"/>
            </a:xfrm>
            <a:prstGeom prst="rightArrow">
              <a:avLst>
                <a:gd name="adj1" fmla="val 100000"/>
                <a:gd name="adj2" fmla="val 50000"/>
              </a:avLst>
            </a:pr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0" algn="ctr"/>
              <a:endParaRPr lang="en-US" sz="900" dirty="0"/>
            </a:p>
          </p:txBody>
        </p:sp>
        <p:pic>
          <p:nvPicPr>
            <p:cNvPr id="531" name="Picture 53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398394" y="3635984"/>
              <a:ext cx="374291" cy="267920"/>
            </a:xfrm>
            <a:prstGeom prst="rect">
              <a:avLst/>
            </a:prstGeom>
            <a:effectLst>
              <a:outerShdw blurRad="50800" dist="38100" dir="2700000" algn="tl" rotWithShape="0">
                <a:prstClr val="black">
                  <a:alpha val="40000"/>
                </a:prstClr>
              </a:outerShdw>
            </a:effectLst>
          </p:spPr>
        </p:pic>
        <p:sp>
          <p:nvSpPr>
            <p:cNvPr id="533" name="TextBox 532"/>
            <p:cNvSpPr txBox="1"/>
            <p:nvPr/>
          </p:nvSpPr>
          <p:spPr>
            <a:xfrm>
              <a:off x="4757003" y="3909662"/>
              <a:ext cx="261610" cy="2308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900" b="1" dirty="0">
                  <a:solidFill>
                    <a:schemeClr val="accent1"/>
                  </a:solidFill>
                </a:rPr>
                <a:t>X</a:t>
              </a:r>
            </a:p>
          </p:txBody>
        </p:sp>
      </p:grpSp>
    </p:spTree>
    <p:extLst>
      <p:ext uri="{BB962C8B-B14F-4D97-AF65-F5344CB8AC3E}">
        <p14:creationId xmlns:p14="http://schemas.microsoft.com/office/powerpoint/2010/main" val="327345091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910" y="1589860"/>
            <a:ext cx="5070300" cy="2844834"/>
          </a:xfrm>
          <a:prstGeom prst="rect">
            <a:avLst/>
          </a:prstGeom>
        </p:spPr>
      </p:pic>
      <p:sp>
        <p:nvSpPr>
          <p:cNvPr id="2353" name="Rectangle 2352"/>
          <p:cNvSpPr/>
          <p:nvPr/>
        </p:nvSpPr>
        <p:spPr>
          <a:xfrm>
            <a:off x="428264" y="1544289"/>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dirty="0" smtClean="0"/>
              <a:t>Cisco at NAB 2017</a:t>
            </a:r>
            <a:endParaRPr lang="en-US" dirty="0"/>
          </a:p>
        </p:txBody>
      </p:sp>
      <p:sp>
        <p:nvSpPr>
          <p:cNvPr id="1164" name="Rectangle 1163"/>
          <p:cNvSpPr/>
          <p:nvPr/>
        </p:nvSpPr>
        <p:spPr>
          <a:xfrm rot="10800000">
            <a:off x="428777" y="1061708"/>
            <a:ext cx="3132666" cy="41037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65" name="Rectangle 1164"/>
          <p:cNvSpPr/>
          <p:nvPr/>
        </p:nvSpPr>
        <p:spPr>
          <a:xfrm>
            <a:off x="3622018" y="1061708"/>
            <a:ext cx="5207002" cy="410376"/>
          </a:xfrm>
          <a:prstGeom prst="rect">
            <a:avLst/>
          </a:prstGeom>
          <a:solidFill>
            <a:schemeClr val="accent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900" dirty="0"/>
          </a:p>
        </p:txBody>
      </p:sp>
      <p:sp>
        <p:nvSpPr>
          <p:cNvPr id="1145" name="Text Placeholder 6"/>
          <p:cNvSpPr txBox="1">
            <a:spLocks/>
          </p:cNvSpPr>
          <p:nvPr/>
        </p:nvSpPr>
        <p:spPr>
          <a:xfrm>
            <a:off x="3979684" y="1112133"/>
            <a:ext cx="4612667"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a:solidFill>
                  <a:srgbClr val="FFFFFF"/>
                </a:solidFill>
              </a:rPr>
              <a:t>Customer </a:t>
            </a:r>
            <a:r>
              <a:rPr lang="en-US" sz="1800" dirty="0" smtClean="0">
                <a:solidFill>
                  <a:srgbClr val="FFFFFF"/>
                </a:solidFill>
              </a:rPr>
              <a:t>and Industry Momentum</a:t>
            </a:r>
            <a:endParaRPr lang="en-US" sz="1800" dirty="0">
              <a:solidFill>
                <a:srgbClr val="FFFFFF"/>
              </a:solidFill>
            </a:endParaRPr>
          </a:p>
        </p:txBody>
      </p:sp>
      <p:sp>
        <p:nvSpPr>
          <p:cNvPr id="1147" name="Text Placeholder 6"/>
          <p:cNvSpPr txBox="1">
            <a:spLocks/>
          </p:cNvSpPr>
          <p:nvPr/>
        </p:nvSpPr>
        <p:spPr>
          <a:xfrm>
            <a:off x="559750"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4" name="TextBox 3"/>
          <p:cNvSpPr txBox="1"/>
          <p:nvPr/>
        </p:nvSpPr>
        <p:spPr>
          <a:xfrm>
            <a:off x="612288" y="1638054"/>
            <a:ext cx="2506930" cy="338554"/>
          </a:xfrm>
          <a:prstGeom prst="rect">
            <a:avLst/>
          </a:prstGeom>
          <a:noFill/>
        </p:spPr>
        <p:txBody>
          <a:bodyPr wrap="square" rtlCol="0" anchor="ctr">
            <a:spAutoFit/>
          </a:bodyPr>
          <a:lstStyle/>
          <a:p>
            <a:r>
              <a:rPr lang="en-US" sz="1600" dirty="0" smtClean="0">
                <a:solidFill>
                  <a:schemeClr val="tx1">
                    <a:lumMod val="75000"/>
                  </a:schemeClr>
                </a:solidFill>
              </a:rPr>
              <a:t>IP Fabric for Media</a:t>
            </a:r>
            <a:endParaRPr lang="en-US" sz="1600" dirty="0">
              <a:solidFill>
                <a:schemeClr val="tx1">
                  <a:lumMod val="7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17958438"/>
              </p:ext>
            </p:extLst>
          </p:nvPr>
        </p:nvGraphicFramePr>
        <p:xfrm>
          <a:off x="3979684" y="2281945"/>
          <a:ext cx="4609265" cy="1145980"/>
        </p:xfrm>
        <a:graphic>
          <a:graphicData uri="http://schemas.openxmlformats.org/drawingml/2006/table">
            <a:tbl>
              <a:tblPr firstRow="1" bandRow="1">
                <a:tableStyleId>{5C22544A-7EE6-4342-B048-85BDC9FD1C3A}</a:tableStyleId>
              </a:tblPr>
              <a:tblGrid>
                <a:gridCol w="1036982">
                  <a:extLst>
                    <a:ext uri="{9D8B030D-6E8A-4147-A177-3AD203B41FA5}">
                      <a16:colId xmlns:a16="http://schemas.microsoft.com/office/drawing/2014/main" val="3184221443"/>
                    </a:ext>
                  </a:extLst>
                </a:gridCol>
                <a:gridCol w="874336">
                  <a:extLst>
                    <a:ext uri="{9D8B030D-6E8A-4147-A177-3AD203B41FA5}">
                      <a16:colId xmlns:a16="http://schemas.microsoft.com/office/drawing/2014/main" val="2487040195"/>
                    </a:ext>
                  </a:extLst>
                </a:gridCol>
                <a:gridCol w="854241">
                  <a:extLst>
                    <a:ext uri="{9D8B030D-6E8A-4147-A177-3AD203B41FA5}">
                      <a16:colId xmlns:a16="http://schemas.microsoft.com/office/drawing/2014/main" val="2174520883"/>
                    </a:ext>
                  </a:extLst>
                </a:gridCol>
                <a:gridCol w="921853">
                  <a:extLst>
                    <a:ext uri="{9D8B030D-6E8A-4147-A177-3AD203B41FA5}">
                      <a16:colId xmlns:a16="http://schemas.microsoft.com/office/drawing/2014/main" val="2174340376"/>
                    </a:ext>
                  </a:extLst>
                </a:gridCol>
                <a:gridCol w="921853">
                  <a:extLst>
                    <a:ext uri="{9D8B030D-6E8A-4147-A177-3AD203B41FA5}">
                      <a16:colId xmlns:a16="http://schemas.microsoft.com/office/drawing/2014/main" val="58383147"/>
                    </a:ext>
                  </a:extLst>
                </a:gridCol>
              </a:tblGrid>
              <a:tr h="480572">
                <a:tc>
                  <a:txBody>
                    <a:bodyPr/>
                    <a:lstStyle/>
                    <a:p>
                      <a:pPr algn="ctr"/>
                      <a:r>
                        <a:rPr lang="en-US" sz="1000" dirty="0" smtClean="0">
                          <a:solidFill>
                            <a:schemeClr val="bg1"/>
                          </a:solidFill>
                        </a:rPr>
                        <a:t>Acquisition</a:t>
                      </a:r>
                      <a:endParaRPr lang="en-US" sz="1000" dirty="0">
                        <a:solidFill>
                          <a:schemeClr val="bg1"/>
                        </a:solidFill>
                      </a:endParaRP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solidFill>
                            <a:schemeClr val="bg1"/>
                          </a:solidFill>
                        </a:rPr>
                        <a:t>Production</a:t>
                      </a:r>
                      <a:endParaRPr lang="en-US" sz="10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solidFill>
                            <a:schemeClr val="bg1"/>
                          </a:solidFill>
                        </a:rPr>
                        <a:t>Security</a:t>
                      </a:r>
                      <a:endParaRPr lang="en-US" sz="10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solidFill>
                            <a:schemeClr val="bg1"/>
                          </a:solidFill>
                        </a:rPr>
                        <a:t>Distribution</a:t>
                      </a:r>
                      <a:endParaRPr lang="en-US" sz="10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solidFill>
                            <a:schemeClr val="bg1"/>
                          </a:solidFill>
                        </a:rPr>
                        <a:t>Consumer Experience</a:t>
                      </a:r>
                      <a:endParaRPr lang="en-US" sz="10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47007673"/>
                  </a:ext>
                </a:extLst>
              </a:tr>
              <a:tr h="665408">
                <a:tc>
                  <a:txBody>
                    <a:bodyPr/>
                    <a:lstStyle/>
                    <a:p>
                      <a:pPr algn="ctr"/>
                      <a:endParaRPr lang="en-US" sz="1000" dirty="0">
                        <a:solidFill>
                          <a:schemeClr val="tx1"/>
                        </a:solidFill>
                      </a:endParaRPr>
                    </a:p>
                    <a:p>
                      <a:pPr algn="ctr"/>
                      <a:endParaRPr lang="en-US" sz="1000" dirty="0">
                        <a:solidFill>
                          <a:schemeClr val="tx1"/>
                        </a:solidFill>
                      </a:endParaRPr>
                    </a:p>
                    <a:p>
                      <a:pPr algn="ctr"/>
                      <a:endParaRPr lang="en-US" sz="1000" dirty="0">
                        <a:solidFill>
                          <a:schemeClr val="tx1"/>
                        </a:solidFill>
                      </a:endParaRPr>
                    </a:p>
                  </a:txBody>
                  <a:tcP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8000"/>
                      </a:schemeClr>
                    </a:solidFill>
                  </a:tcPr>
                </a:tc>
                <a:tc>
                  <a:txBody>
                    <a:bodyPr/>
                    <a:lstStyle/>
                    <a:p>
                      <a:pPr algn="ctr"/>
                      <a:endParaRPr lang="en-US" sz="10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8000"/>
                      </a:schemeClr>
                    </a:solidFill>
                  </a:tcPr>
                </a:tc>
                <a:tc>
                  <a:txBody>
                    <a:bodyPr/>
                    <a:lstStyle/>
                    <a:p>
                      <a:pPr algn="ctr"/>
                      <a:endParaRPr lang="en-US" sz="10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8000"/>
                      </a:schemeClr>
                    </a:solidFill>
                  </a:tcPr>
                </a:tc>
                <a:tc>
                  <a:txBody>
                    <a:bodyPr/>
                    <a:lstStyle/>
                    <a:p>
                      <a:pPr algn="ctr"/>
                      <a:endParaRPr lang="en-US" sz="10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8000"/>
                      </a:schemeClr>
                    </a:solidFill>
                  </a:tcPr>
                </a:tc>
                <a:tc>
                  <a:txBody>
                    <a:bodyPr/>
                    <a:lstStyle/>
                    <a:p>
                      <a:pPr algn="ctr"/>
                      <a:endParaRPr lang="en-US" sz="1000" dirty="0">
                        <a:solidFill>
                          <a:schemeClr val="tx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48000"/>
                      </a:schemeClr>
                    </a:solidFill>
                  </a:tcPr>
                </a:tc>
                <a:extLst>
                  <a:ext uri="{0D108BD9-81ED-4DB2-BD59-A6C34878D82A}">
                    <a16:rowId xmlns:a16="http://schemas.microsoft.com/office/drawing/2014/main" val="572360927"/>
                  </a:ext>
                </a:extLst>
              </a:tr>
            </a:tbl>
          </a:graphicData>
        </a:graphic>
      </p:graphicFrame>
      <p:sp>
        <p:nvSpPr>
          <p:cNvPr id="3241" name="Rectangle 3240"/>
          <p:cNvSpPr/>
          <p:nvPr/>
        </p:nvSpPr>
        <p:spPr>
          <a:xfrm>
            <a:off x="428264" y="2138687"/>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612288" y="2232452"/>
            <a:ext cx="2658058" cy="338554"/>
          </a:xfrm>
          <a:prstGeom prst="rect">
            <a:avLst/>
          </a:prstGeom>
          <a:noFill/>
        </p:spPr>
        <p:txBody>
          <a:bodyPr wrap="square" rtlCol="0" anchor="ctr">
            <a:spAutoFit/>
          </a:bodyPr>
          <a:lstStyle/>
          <a:p>
            <a:r>
              <a:rPr lang="en-US" sz="1600" dirty="0" smtClean="0">
                <a:solidFill>
                  <a:schemeClr val="tx1">
                    <a:lumMod val="75000"/>
                  </a:schemeClr>
                </a:solidFill>
              </a:rPr>
              <a:t>Next Gen Data Center</a:t>
            </a:r>
            <a:endParaRPr lang="en-US" sz="1600" dirty="0">
              <a:solidFill>
                <a:schemeClr val="tx1">
                  <a:lumMod val="75000"/>
                </a:schemeClr>
              </a:solidFill>
            </a:endParaRPr>
          </a:p>
        </p:txBody>
      </p:sp>
      <p:sp>
        <p:nvSpPr>
          <p:cNvPr id="3243" name="Rectangle 3242"/>
          <p:cNvSpPr/>
          <p:nvPr/>
        </p:nvSpPr>
        <p:spPr>
          <a:xfrm>
            <a:off x="428264" y="2733086"/>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4" name="TextBox 3243"/>
          <p:cNvSpPr txBox="1"/>
          <p:nvPr/>
        </p:nvSpPr>
        <p:spPr>
          <a:xfrm>
            <a:off x="612288" y="2826851"/>
            <a:ext cx="2506930" cy="338554"/>
          </a:xfrm>
          <a:prstGeom prst="rect">
            <a:avLst/>
          </a:prstGeom>
          <a:noFill/>
        </p:spPr>
        <p:txBody>
          <a:bodyPr wrap="square" rtlCol="0" anchor="ctr">
            <a:spAutoFit/>
          </a:bodyPr>
          <a:lstStyle/>
          <a:p>
            <a:r>
              <a:rPr lang="en-US" sz="1600" dirty="0" smtClean="0">
                <a:solidFill>
                  <a:schemeClr val="tx1">
                    <a:lumMod val="75000"/>
                  </a:schemeClr>
                </a:solidFill>
              </a:rPr>
              <a:t>Security for Media</a:t>
            </a:r>
            <a:endParaRPr lang="en-US" sz="1600" dirty="0">
              <a:solidFill>
                <a:schemeClr val="tx1">
                  <a:lumMod val="75000"/>
                </a:schemeClr>
              </a:solidFill>
            </a:endParaRPr>
          </a:p>
        </p:txBody>
      </p:sp>
      <p:sp>
        <p:nvSpPr>
          <p:cNvPr id="3245" name="Rectangle 3244"/>
          <p:cNvSpPr/>
          <p:nvPr/>
        </p:nvSpPr>
        <p:spPr>
          <a:xfrm>
            <a:off x="428264" y="3327484"/>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6" name="TextBox 3245"/>
          <p:cNvSpPr txBox="1"/>
          <p:nvPr/>
        </p:nvSpPr>
        <p:spPr>
          <a:xfrm>
            <a:off x="612288" y="3421249"/>
            <a:ext cx="2819798" cy="338554"/>
          </a:xfrm>
          <a:prstGeom prst="rect">
            <a:avLst/>
          </a:prstGeom>
          <a:noFill/>
        </p:spPr>
        <p:txBody>
          <a:bodyPr wrap="square" rtlCol="0" anchor="ctr">
            <a:spAutoFit/>
          </a:bodyPr>
          <a:lstStyle/>
          <a:p>
            <a:r>
              <a:rPr lang="en-US" sz="1600" dirty="0" smtClean="0">
                <a:solidFill>
                  <a:schemeClr val="tx1">
                    <a:lumMod val="75000"/>
                  </a:schemeClr>
                </a:solidFill>
              </a:rPr>
              <a:t>Virtualized Video Processing</a:t>
            </a:r>
            <a:endParaRPr lang="en-US" sz="1600" dirty="0">
              <a:solidFill>
                <a:schemeClr val="tx1">
                  <a:lumMod val="75000"/>
                </a:schemeClr>
              </a:solidFill>
            </a:endParaRPr>
          </a:p>
        </p:txBody>
      </p:sp>
      <p:sp>
        <p:nvSpPr>
          <p:cNvPr id="3247" name="Rectangle 3246"/>
          <p:cNvSpPr/>
          <p:nvPr/>
        </p:nvSpPr>
        <p:spPr>
          <a:xfrm>
            <a:off x="428264" y="3921883"/>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8" name="TextBox 3247"/>
          <p:cNvSpPr txBox="1"/>
          <p:nvPr/>
        </p:nvSpPr>
        <p:spPr>
          <a:xfrm>
            <a:off x="612288" y="4015648"/>
            <a:ext cx="2506930" cy="338554"/>
          </a:xfrm>
          <a:prstGeom prst="rect">
            <a:avLst/>
          </a:prstGeom>
          <a:noFill/>
        </p:spPr>
        <p:txBody>
          <a:bodyPr wrap="square" rtlCol="0" anchor="ctr">
            <a:spAutoFit/>
          </a:bodyPr>
          <a:lstStyle/>
          <a:p>
            <a:r>
              <a:rPr lang="en-US" sz="1600" dirty="0" smtClean="0">
                <a:solidFill>
                  <a:schemeClr val="tx1">
                    <a:lumMod val="75000"/>
                  </a:schemeClr>
                </a:solidFill>
              </a:rPr>
              <a:t>Infinite Video Platform</a:t>
            </a:r>
            <a:endParaRPr lang="en-US" sz="1600" dirty="0">
              <a:solidFill>
                <a:schemeClr val="tx1">
                  <a:lumMod val="75000"/>
                </a:schemeClr>
              </a:solidFill>
            </a:endParaRPr>
          </a:p>
        </p:txBody>
      </p:sp>
      <p:pic>
        <p:nvPicPr>
          <p:cNvPr id="1036" name="Picture 1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809820" y="2996128"/>
            <a:ext cx="800100" cy="192405"/>
          </a:xfrm>
          <a:prstGeom prst="rect">
            <a:avLst/>
          </a:prstGeom>
          <a:noFill/>
          <a:extLst>
            <a:ext uri="{909E8E84-426E-40DD-AFC4-6F175D3DCCD1}">
              <a14:hiddenFill xmlns:a14="http://schemas.microsoft.com/office/drawing/2010/main">
                <a:solidFill>
                  <a:srgbClr val="FFFFFF"/>
                </a:solidFill>
              </a14:hiddenFill>
            </a:ext>
          </a:extLst>
        </p:spPr>
      </p:pic>
      <p:pic>
        <p:nvPicPr>
          <p:cNvPr id="1157" name="Picture 115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7272" y="3043690"/>
            <a:ext cx="613328" cy="115660"/>
          </a:xfrm>
          <a:prstGeom prst="rect">
            <a:avLst/>
          </a:prstGeom>
        </p:spPr>
      </p:pic>
      <p:pic>
        <p:nvPicPr>
          <p:cNvPr id="1038" name="Picture 1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15530" y="2804727"/>
            <a:ext cx="340923" cy="23290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067424" y="3176801"/>
            <a:ext cx="762000" cy="256105"/>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20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04875" y="3049964"/>
            <a:ext cx="517551" cy="143866"/>
          </a:xfrm>
          <a:prstGeom prst="rect">
            <a:avLst/>
          </a:prstGeom>
        </p:spPr>
      </p:pic>
      <p:pic>
        <p:nvPicPr>
          <p:cNvPr id="29" name="Picture 2"/>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7813074" y="3034068"/>
            <a:ext cx="642168" cy="109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6070332" y="2922876"/>
            <a:ext cx="486683" cy="33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8218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for Media</a:t>
            </a:r>
            <a:endParaRPr lang="en-US" dirty="0"/>
          </a:p>
        </p:txBody>
      </p:sp>
      <p:sp>
        <p:nvSpPr>
          <p:cNvPr id="18" name="Rectangle 17"/>
          <p:cNvSpPr/>
          <p:nvPr/>
        </p:nvSpPr>
        <p:spPr>
          <a:xfrm>
            <a:off x="4627083" y="2005728"/>
            <a:ext cx="4023360" cy="202541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18"/>
          <p:cNvSpPr/>
          <p:nvPr/>
        </p:nvSpPr>
        <p:spPr>
          <a:xfrm>
            <a:off x="509659" y="2005728"/>
            <a:ext cx="4023360" cy="202541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Rectangle 20"/>
          <p:cNvSpPr/>
          <p:nvPr/>
        </p:nvSpPr>
        <p:spPr>
          <a:xfrm>
            <a:off x="600574" y="2442614"/>
            <a:ext cx="3796328" cy="1169551"/>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Firepower Next-Generation Firewall</a:t>
            </a:r>
          </a:p>
          <a:p>
            <a:pPr marL="114294" indent="-114294" defTabSz="457022">
              <a:spcBef>
                <a:spcPts val="300"/>
              </a:spcBef>
              <a:buSzPct val="90000"/>
              <a:buFont typeface="Arial"/>
              <a:buChar char="•"/>
              <a:defRPr/>
            </a:pPr>
            <a:r>
              <a:rPr lang="en-US" sz="1200" kern="0" dirty="0">
                <a:latin typeface="Arial"/>
              </a:rPr>
              <a:t>Next-Generation IPS</a:t>
            </a:r>
          </a:p>
          <a:p>
            <a:pPr marL="114294" indent="-114294" defTabSz="457022">
              <a:spcBef>
                <a:spcPts val="300"/>
              </a:spcBef>
              <a:buSzPct val="90000"/>
              <a:buFont typeface="Arial"/>
              <a:buChar char="•"/>
              <a:defRPr/>
            </a:pPr>
            <a:r>
              <a:rPr lang="en-US" sz="1200" kern="0" dirty="0">
                <a:latin typeface="Arial"/>
              </a:rPr>
              <a:t>Advanced Malware Protection</a:t>
            </a:r>
          </a:p>
          <a:p>
            <a:pPr marL="114294" indent="-114294" defTabSz="457022">
              <a:spcBef>
                <a:spcPts val="300"/>
              </a:spcBef>
              <a:buSzPct val="90000"/>
              <a:buFont typeface="Arial"/>
              <a:buChar char="•"/>
              <a:defRPr/>
            </a:pPr>
            <a:r>
              <a:rPr lang="en-US" sz="1200" kern="0" dirty="0">
                <a:latin typeface="Arial"/>
              </a:rPr>
              <a:t>Identity Services Engine</a:t>
            </a:r>
          </a:p>
          <a:p>
            <a:pPr marL="114294" indent="-114294" defTabSz="457022">
              <a:spcBef>
                <a:spcPts val="300"/>
              </a:spcBef>
              <a:buSzPct val="90000"/>
              <a:buFont typeface="Arial"/>
              <a:buChar char="•"/>
              <a:defRPr/>
            </a:pPr>
            <a:r>
              <a:rPr lang="en-US" sz="1200" kern="0" dirty="0">
                <a:latin typeface="Arial"/>
              </a:rPr>
              <a:t>Partner: </a:t>
            </a:r>
            <a:r>
              <a:rPr lang="en-US" sz="1200" kern="0" dirty="0" err="1">
                <a:latin typeface="Arial"/>
              </a:rPr>
              <a:t>Italtel</a:t>
            </a:r>
            <a:endParaRPr lang="en-US" sz="1200" kern="0" dirty="0">
              <a:latin typeface="Arial"/>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692" y="1137382"/>
            <a:ext cx="736708" cy="728648"/>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0994" y="1242047"/>
            <a:ext cx="910806" cy="620486"/>
          </a:xfrm>
          <a:prstGeom prst="rect">
            <a:avLst/>
          </a:prstGeom>
        </p:spPr>
      </p:pic>
      <p:sp>
        <p:nvSpPr>
          <p:cNvPr id="24" name="Rectangle 23"/>
          <p:cNvSpPr/>
          <p:nvPr/>
        </p:nvSpPr>
        <p:spPr>
          <a:xfrm>
            <a:off x="4725712" y="2442614"/>
            <a:ext cx="3826847" cy="1169551"/>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Multi-layered security for RIO Olympics </a:t>
            </a:r>
          </a:p>
          <a:p>
            <a:pPr marL="114294" indent="-114294" defTabSz="457022">
              <a:spcBef>
                <a:spcPts val="300"/>
              </a:spcBef>
              <a:buSzPct val="90000"/>
              <a:buFont typeface="Arial"/>
              <a:buChar char="•"/>
              <a:defRPr/>
            </a:pPr>
            <a:r>
              <a:rPr lang="en-US" sz="1200" kern="0" dirty="0">
                <a:latin typeface="Arial"/>
              </a:rPr>
              <a:t>ASA 5585-X Firewalls</a:t>
            </a:r>
          </a:p>
          <a:p>
            <a:pPr marL="114294" indent="-114294" defTabSz="457022">
              <a:spcBef>
                <a:spcPts val="300"/>
              </a:spcBef>
              <a:buSzPct val="90000"/>
              <a:buFont typeface="Arial"/>
              <a:buChar char="•"/>
              <a:defRPr/>
            </a:pPr>
            <a:r>
              <a:rPr lang="en-US" sz="1200" kern="0" dirty="0" err="1">
                <a:latin typeface="Arial"/>
              </a:rPr>
              <a:t>FirePOWER</a:t>
            </a:r>
            <a:r>
              <a:rPr lang="en-US" sz="1200" kern="0" dirty="0">
                <a:latin typeface="Arial"/>
              </a:rPr>
              <a:t> Next-Generation IPS</a:t>
            </a:r>
          </a:p>
          <a:p>
            <a:pPr marL="114294" indent="-114294" defTabSz="457022">
              <a:spcBef>
                <a:spcPts val="300"/>
              </a:spcBef>
              <a:buSzPct val="90000"/>
              <a:buFont typeface="Arial"/>
              <a:buChar char="•"/>
              <a:defRPr/>
            </a:pPr>
            <a:r>
              <a:rPr lang="en-US" sz="1200" kern="0" dirty="0">
                <a:latin typeface="Arial"/>
              </a:rPr>
              <a:t>Advanced Malware Protection (AMP)</a:t>
            </a:r>
          </a:p>
          <a:p>
            <a:pPr marL="114294" indent="-114294" defTabSz="457022">
              <a:spcBef>
                <a:spcPts val="300"/>
              </a:spcBef>
              <a:buSzPct val="90000"/>
              <a:buFont typeface="Arial"/>
              <a:buChar char="•"/>
              <a:defRPr/>
            </a:pPr>
            <a:r>
              <a:rPr lang="en-US" sz="1200" kern="0" dirty="0" err="1">
                <a:latin typeface="Arial"/>
              </a:rPr>
              <a:t>Stealthwatch</a:t>
            </a:r>
            <a:endParaRPr lang="en-US" sz="1200" kern="0" dirty="0">
              <a:latin typeface="Arial"/>
            </a:endParaRPr>
          </a:p>
        </p:txBody>
      </p:sp>
      <p:sp>
        <p:nvSpPr>
          <p:cNvPr id="27" name="Rectangle 26"/>
          <p:cNvSpPr/>
          <p:nvPr/>
        </p:nvSpPr>
        <p:spPr>
          <a:xfrm>
            <a:off x="1257301" y="2083548"/>
            <a:ext cx="2333224" cy="338554"/>
          </a:xfrm>
          <a:prstGeom prst="rect">
            <a:avLst/>
          </a:prstGeom>
        </p:spPr>
        <p:txBody>
          <a:bodyPr wrap="square" anchor="ctr">
            <a:spAutoFit/>
          </a:bodyPr>
          <a:lstStyle/>
          <a:p>
            <a:pPr algn="ctr" defTabSz="457033">
              <a:buSzPct val="90000"/>
              <a:defRPr/>
            </a:pPr>
            <a:r>
              <a:rPr lang="en-US" sz="1600" kern="0" dirty="0" smtClean="0">
                <a:solidFill>
                  <a:srgbClr val="14337C"/>
                </a:solidFill>
              </a:rPr>
              <a:t>Multi-Layered Security</a:t>
            </a:r>
            <a:endParaRPr lang="en-US" sz="1600" kern="0" dirty="0">
              <a:solidFill>
                <a:srgbClr val="14337C"/>
              </a:solidFill>
            </a:endParaRPr>
          </a:p>
        </p:txBody>
      </p:sp>
      <p:sp>
        <p:nvSpPr>
          <p:cNvPr id="29" name="Rectangle 28"/>
          <p:cNvSpPr/>
          <p:nvPr/>
        </p:nvSpPr>
        <p:spPr>
          <a:xfrm>
            <a:off x="5569579" y="2083548"/>
            <a:ext cx="2138369" cy="338554"/>
          </a:xfrm>
          <a:prstGeom prst="rect">
            <a:avLst/>
          </a:prstGeom>
        </p:spPr>
        <p:txBody>
          <a:bodyPr wrap="square" anchor="ctr">
            <a:spAutoFit/>
          </a:bodyPr>
          <a:lstStyle/>
          <a:p>
            <a:pPr algn="ctr" defTabSz="457033">
              <a:buSzPct val="90000"/>
              <a:defRPr/>
            </a:pPr>
            <a:r>
              <a:rPr lang="en-US" sz="1600" kern="0" dirty="0" smtClean="0">
                <a:solidFill>
                  <a:srgbClr val="14337C"/>
                </a:solidFill>
              </a:rPr>
              <a:t>Secure IP Broadcast</a:t>
            </a:r>
            <a:endParaRPr lang="en-US" sz="1600" kern="0" dirty="0">
              <a:solidFill>
                <a:srgbClr val="14337C"/>
              </a:solidFill>
            </a:endParaRPr>
          </a:p>
        </p:txBody>
      </p:sp>
    </p:spTree>
    <p:extLst>
      <p:ext uri="{BB962C8B-B14F-4D97-AF65-F5344CB8AC3E}">
        <p14:creationId xmlns:p14="http://schemas.microsoft.com/office/powerpoint/2010/main" val="204768836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580172" y="1544289"/>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smtClean="0"/>
              <a:t>Cisco at NAB 2017</a:t>
            </a:r>
            <a:endParaRPr lang="en-US" dirty="0"/>
          </a:p>
        </p:txBody>
      </p:sp>
      <p:sp>
        <p:nvSpPr>
          <p:cNvPr id="1164" name="Rectangle 1163"/>
          <p:cNvSpPr/>
          <p:nvPr/>
        </p:nvSpPr>
        <p:spPr>
          <a:xfrm rot="10800000">
            <a:off x="580685" y="1061708"/>
            <a:ext cx="3132666" cy="41037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47" name="Text Placeholder 6"/>
          <p:cNvSpPr txBox="1">
            <a:spLocks/>
          </p:cNvSpPr>
          <p:nvPr/>
        </p:nvSpPr>
        <p:spPr>
          <a:xfrm>
            <a:off x="711658"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3241" name="Rectangle 3240"/>
          <p:cNvSpPr/>
          <p:nvPr/>
        </p:nvSpPr>
        <p:spPr>
          <a:xfrm>
            <a:off x="580172" y="2138687"/>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764196" y="2232452"/>
            <a:ext cx="2658058" cy="338554"/>
          </a:xfrm>
          <a:prstGeom prst="rect">
            <a:avLst/>
          </a:prstGeom>
          <a:noFill/>
        </p:spPr>
        <p:txBody>
          <a:bodyPr wrap="square" rtlCol="0" anchor="ctr">
            <a:spAutoFit/>
          </a:bodyPr>
          <a:lstStyle/>
          <a:p>
            <a:r>
              <a:rPr lang="en-US" sz="1600" dirty="0" smtClean="0">
                <a:solidFill>
                  <a:schemeClr val="bg1">
                    <a:lumMod val="85000"/>
                  </a:schemeClr>
                </a:solidFill>
              </a:rPr>
              <a:t>Next Gen Data Center</a:t>
            </a:r>
            <a:endParaRPr lang="en-US" sz="1600" dirty="0">
              <a:solidFill>
                <a:schemeClr val="bg1">
                  <a:lumMod val="85000"/>
                </a:schemeClr>
              </a:solidFill>
            </a:endParaRPr>
          </a:p>
        </p:txBody>
      </p:sp>
      <p:sp>
        <p:nvSpPr>
          <p:cNvPr id="3243" name="Rectangle 3242"/>
          <p:cNvSpPr/>
          <p:nvPr/>
        </p:nvSpPr>
        <p:spPr>
          <a:xfrm>
            <a:off x="580172" y="2733086"/>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5" name="Rectangle 3244"/>
          <p:cNvSpPr/>
          <p:nvPr/>
        </p:nvSpPr>
        <p:spPr>
          <a:xfrm>
            <a:off x="580172" y="3327484"/>
            <a:ext cx="3132665" cy="5198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7" name="Rectangle 3246"/>
          <p:cNvSpPr/>
          <p:nvPr/>
        </p:nvSpPr>
        <p:spPr>
          <a:xfrm>
            <a:off x="580172" y="3921883"/>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4" name="TextBox 3"/>
          <p:cNvSpPr txBox="1"/>
          <p:nvPr/>
        </p:nvSpPr>
        <p:spPr>
          <a:xfrm>
            <a:off x="764196" y="1638054"/>
            <a:ext cx="2506930" cy="338554"/>
          </a:xfrm>
          <a:prstGeom prst="rect">
            <a:avLst/>
          </a:prstGeom>
          <a:noFill/>
        </p:spPr>
        <p:txBody>
          <a:bodyPr wrap="square" rtlCol="0" anchor="ctr">
            <a:spAutoFit/>
          </a:bodyPr>
          <a:lstStyle/>
          <a:p>
            <a:r>
              <a:rPr lang="en-US" sz="1600" dirty="0" smtClean="0">
                <a:solidFill>
                  <a:schemeClr val="bg1">
                    <a:lumMod val="85000"/>
                  </a:schemeClr>
                </a:solidFill>
              </a:rPr>
              <a:t>IP Fabric for Media</a:t>
            </a:r>
            <a:endParaRPr lang="en-US" sz="1600" dirty="0">
              <a:solidFill>
                <a:schemeClr val="bg1">
                  <a:lumMod val="85000"/>
                </a:schemeClr>
              </a:solidFill>
            </a:endParaRPr>
          </a:p>
        </p:txBody>
      </p:sp>
      <p:sp>
        <p:nvSpPr>
          <p:cNvPr id="3244" name="TextBox 3243"/>
          <p:cNvSpPr txBox="1"/>
          <p:nvPr/>
        </p:nvSpPr>
        <p:spPr>
          <a:xfrm>
            <a:off x="764196" y="2826851"/>
            <a:ext cx="2506930" cy="338554"/>
          </a:xfrm>
          <a:prstGeom prst="rect">
            <a:avLst/>
          </a:prstGeom>
          <a:noFill/>
        </p:spPr>
        <p:txBody>
          <a:bodyPr wrap="square" rtlCol="0" anchor="ctr">
            <a:spAutoFit/>
          </a:bodyPr>
          <a:lstStyle/>
          <a:p>
            <a:r>
              <a:rPr lang="en-US" sz="1600" dirty="0" smtClean="0">
                <a:solidFill>
                  <a:schemeClr val="bg1">
                    <a:lumMod val="85000"/>
                  </a:schemeClr>
                </a:solidFill>
              </a:rPr>
              <a:t>Security for Media</a:t>
            </a:r>
            <a:endParaRPr lang="en-US" sz="1600" dirty="0">
              <a:solidFill>
                <a:schemeClr val="bg1">
                  <a:lumMod val="85000"/>
                </a:schemeClr>
              </a:solidFill>
            </a:endParaRPr>
          </a:p>
        </p:txBody>
      </p:sp>
      <p:sp>
        <p:nvSpPr>
          <p:cNvPr id="3246" name="TextBox 3245"/>
          <p:cNvSpPr txBox="1"/>
          <p:nvPr/>
        </p:nvSpPr>
        <p:spPr>
          <a:xfrm>
            <a:off x="764196" y="3421249"/>
            <a:ext cx="2819798" cy="338554"/>
          </a:xfrm>
          <a:prstGeom prst="rect">
            <a:avLst/>
          </a:prstGeom>
          <a:noFill/>
        </p:spPr>
        <p:txBody>
          <a:bodyPr wrap="square" rtlCol="0" anchor="ctr">
            <a:spAutoFit/>
          </a:bodyPr>
          <a:lstStyle/>
          <a:p>
            <a:r>
              <a:rPr lang="en-US" sz="1600" dirty="0" smtClean="0">
                <a:solidFill>
                  <a:schemeClr val="bg1"/>
                </a:solidFill>
              </a:rPr>
              <a:t>Virtualized Video Processing</a:t>
            </a:r>
            <a:endParaRPr lang="en-US" sz="1600" dirty="0">
              <a:solidFill>
                <a:schemeClr val="bg1"/>
              </a:solidFill>
            </a:endParaRPr>
          </a:p>
        </p:txBody>
      </p:sp>
      <p:sp>
        <p:nvSpPr>
          <p:cNvPr id="3248" name="TextBox 3247"/>
          <p:cNvSpPr txBox="1"/>
          <p:nvPr/>
        </p:nvSpPr>
        <p:spPr>
          <a:xfrm>
            <a:off x="764196" y="4015648"/>
            <a:ext cx="2506930" cy="338554"/>
          </a:xfrm>
          <a:prstGeom prst="rect">
            <a:avLst/>
          </a:prstGeom>
          <a:noFill/>
        </p:spPr>
        <p:txBody>
          <a:bodyPr wrap="square" rtlCol="0" anchor="ctr">
            <a:spAutoFit/>
          </a:bodyPr>
          <a:lstStyle/>
          <a:p>
            <a:r>
              <a:rPr lang="en-US" sz="1600" dirty="0" smtClean="0">
                <a:solidFill>
                  <a:schemeClr val="bg1">
                    <a:lumMod val="85000"/>
                  </a:schemeClr>
                </a:solidFill>
              </a:rPr>
              <a:t>Infinite Video Platform</a:t>
            </a:r>
            <a:endParaRPr lang="en-US" sz="1600" dirty="0">
              <a:solidFill>
                <a:schemeClr val="bg1">
                  <a:lumMod val="85000"/>
                </a:schemeClr>
              </a:solidFill>
            </a:endParaRPr>
          </a:p>
        </p:txBody>
      </p:sp>
      <p:pic>
        <p:nvPicPr>
          <p:cNvPr id="1086" name="Picture 10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987" y="1574620"/>
            <a:ext cx="5058223" cy="2867148"/>
          </a:xfrm>
          <a:prstGeom prst="rect">
            <a:avLst/>
          </a:prstGeom>
        </p:spPr>
      </p:pic>
    </p:spTree>
    <p:extLst>
      <p:ext uri="{BB962C8B-B14F-4D97-AF65-F5344CB8AC3E}">
        <p14:creationId xmlns:p14="http://schemas.microsoft.com/office/powerpoint/2010/main" val="404180395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Media Customer Goals</a:t>
            </a:r>
            <a:endParaRPr lang="en-US" dirty="0"/>
          </a:p>
        </p:txBody>
      </p:sp>
      <p:sp>
        <p:nvSpPr>
          <p:cNvPr id="14" name="Chevron 13"/>
          <p:cNvSpPr/>
          <p:nvPr/>
        </p:nvSpPr>
        <p:spPr>
          <a:xfrm>
            <a:off x="5604157" y="1434358"/>
            <a:ext cx="3218605" cy="2441905"/>
          </a:xfrm>
          <a:prstGeom prst="chevron">
            <a:avLst>
              <a:gd name="adj" fmla="val 1874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Chevron 14"/>
          <p:cNvSpPr/>
          <p:nvPr/>
        </p:nvSpPr>
        <p:spPr>
          <a:xfrm>
            <a:off x="2789164" y="1434358"/>
            <a:ext cx="3218605" cy="2441905"/>
          </a:xfrm>
          <a:prstGeom prst="chevron">
            <a:avLst>
              <a:gd name="adj" fmla="val 18741"/>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Pentagon 15"/>
          <p:cNvSpPr/>
          <p:nvPr/>
        </p:nvSpPr>
        <p:spPr>
          <a:xfrm>
            <a:off x="422527" y="1434358"/>
            <a:ext cx="2770249" cy="2441905"/>
          </a:xfrm>
          <a:prstGeom prst="homePlate">
            <a:avLst>
              <a:gd name="adj" fmla="val 18496"/>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21"/>
          <p:cNvSpPr/>
          <p:nvPr/>
        </p:nvSpPr>
        <p:spPr>
          <a:xfrm>
            <a:off x="3844399" y="1851271"/>
            <a:ext cx="1257656" cy="615096"/>
          </a:xfrm>
          <a:custGeom>
            <a:avLst/>
            <a:gdLst>
              <a:gd name="connsiteX0" fmla="*/ 742342 w 2187599"/>
              <a:gd name="connsiteY0" fmla="*/ 1001980 h 1069912"/>
              <a:gd name="connsiteX1" fmla="*/ 1184926 w 2187599"/>
              <a:gd name="connsiteY1" fmla="*/ 1001980 h 1069912"/>
              <a:gd name="connsiteX2" fmla="*/ 1192606 w 2187599"/>
              <a:gd name="connsiteY2" fmla="*/ 1020523 h 1069912"/>
              <a:gd name="connsiteX3" fmla="*/ 1211150 w 2187599"/>
              <a:gd name="connsiteY3" fmla="*/ 1028203 h 1069912"/>
              <a:gd name="connsiteX4" fmla="*/ 1309729 w 2187599"/>
              <a:gd name="connsiteY4" fmla="*/ 1028204 h 1069912"/>
              <a:gd name="connsiteX5" fmla="*/ 1328273 w 2187599"/>
              <a:gd name="connsiteY5" fmla="*/ 1020523 h 1069912"/>
              <a:gd name="connsiteX6" fmla="*/ 1335954 w 2187599"/>
              <a:gd name="connsiteY6" fmla="*/ 1001980 h 1069912"/>
              <a:gd name="connsiteX7" fmla="*/ 1778539 w 2187599"/>
              <a:gd name="connsiteY7" fmla="*/ 1001980 h 1069912"/>
              <a:gd name="connsiteX8" fmla="*/ 1778539 w 2187599"/>
              <a:gd name="connsiteY8" fmla="*/ 1007648 h 1069912"/>
              <a:gd name="connsiteX9" fmla="*/ 1716275 w 2187599"/>
              <a:gd name="connsiteY9" fmla="*/ 1069912 h 1069912"/>
              <a:gd name="connsiteX10" fmla="*/ 804606 w 2187599"/>
              <a:gd name="connsiteY10" fmla="*/ 1069912 h 1069912"/>
              <a:gd name="connsiteX11" fmla="*/ 742342 w 2187599"/>
              <a:gd name="connsiteY11" fmla="*/ 1007648 h 1069912"/>
              <a:gd name="connsiteX12" fmla="*/ 2022755 w 2187599"/>
              <a:gd name="connsiteY12" fmla="*/ 937535 h 1069912"/>
              <a:gd name="connsiteX13" fmla="*/ 2007637 w 2187599"/>
              <a:gd name="connsiteY13" fmla="*/ 952653 h 1069912"/>
              <a:gd name="connsiteX14" fmla="*/ 2022755 w 2187599"/>
              <a:gd name="connsiteY14" fmla="*/ 967772 h 1069912"/>
              <a:gd name="connsiteX15" fmla="*/ 2037874 w 2187599"/>
              <a:gd name="connsiteY15" fmla="*/ 952653 h 1069912"/>
              <a:gd name="connsiteX16" fmla="*/ 2022755 w 2187599"/>
              <a:gd name="connsiteY16" fmla="*/ 937535 h 1069912"/>
              <a:gd name="connsiteX17" fmla="*/ 1754804 w 2187599"/>
              <a:gd name="connsiteY17" fmla="*/ 849663 h 1069912"/>
              <a:gd name="connsiteX18" fmla="*/ 1741185 w 2187599"/>
              <a:gd name="connsiteY18" fmla="*/ 864518 h 1069912"/>
              <a:gd name="connsiteX19" fmla="*/ 1754804 w 2187599"/>
              <a:gd name="connsiteY19" fmla="*/ 879373 h 1069912"/>
              <a:gd name="connsiteX20" fmla="*/ 1768423 w 2187599"/>
              <a:gd name="connsiteY20" fmla="*/ 864518 h 1069912"/>
              <a:gd name="connsiteX21" fmla="*/ 1754804 w 2187599"/>
              <a:gd name="connsiteY21" fmla="*/ 849663 h 1069912"/>
              <a:gd name="connsiteX22" fmla="*/ 1899785 w 2187599"/>
              <a:gd name="connsiteY22" fmla="*/ 451014 h 1069912"/>
              <a:gd name="connsiteX23" fmla="*/ 1899785 w 2187599"/>
              <a:gd name="connsiteY23" fmla="*/ 918712 h 1069912"/>
              <a:gd name="connsiteX24" fmla="*/ 2145725 w 2187599"/>
              <a:gd name="connsiteY24" fmla="*/ 918712 h 1069912"/>
              <a:gd name="connsiteX25" fmla="*/ 2145725 w 2187599"/>
              <a:gd name="connsiteY25" fmla="*/ 451014 h 1069912"/>
              <a:gd name="connsiteX26" fmla="*/ 937770 w 2187599"/>
              <a:gd name="connsiteY26" fmla="*/ 442625 h 1069912"/>
              <a:gd name="connsiteX27" fmla="*/ 1490518 w 2187599"/>
              <a:gd name="connsiteY27" fmla="*/ 442625 h 1069912"/>
              <a:gd name="connsiteX28" fmla="*/ 1490518 w 2187599"/>
              <a:gd name="connsiteY28" fmla="*/ 497610 h 1069912"/>
              <a:gd name="connsiteX29" fmla="*/ 934561 w 2187599"/>
              <a:gd name="connsiteY29" fmla="*/ 497610 h 1069912"/>
              <a:gd name="connsiteX30" fmla="*/ 934561 w 2187599"/>
              <a:gd name="connsiteY30" fmla="*/ 943918 h 1069912"/>
              <a:gd name="connsiteX31" fmla="*/ 1586322 w 2187599"/>
              <a:gd name="connsiteY31" fmla="*/ 943918 h 1069912"/>
              <a:gd name="connsiteX32" fmla="*/ 1586322 w 2187599"/>
              <a:gd name="connsiteY32" fmla="*/ 921661 h 1069912"/>
              <a:gd name="connsiteX33" fmla="*/ 1645376 w 2187599"/>
              <a:gd name="connsiteY33" fmla="*/ 921661 h 1069912"/>
              <a:gd name="connsiteX34" fmla="*/ 1645376 w 2187599"/>
              <a:gd name="connsiteY34" fmla="*/ 978076 h 1069912"/>
              <a:gd name="connsiteX35" fmla="*/ 875506 w 2187599"/>
              <a:gd name="connsiteY35" fmla="*/ 978076 h 1069912"/>
              <a:gd name="connsiteX36" fmla="*/ 875506 w 2187599"/>
              <a:gd name="connsiteY36" fmla="*/ 504889 h 1069912"/>
              <a:gd name="connsiteX37" fmla="*/ 937770 w 2187599"/>
              <a:gd name="connsiteY37" fmla="*/ 442625 h 1069912"/>
              <a:gd name="connsiteX38" fmla="*/ 1897922 w 2187599"/>
              <a:gd name="connsiteY38" fmla="*/ 400444 h 1069912"/>
              <a:gd name="connsiteX39" fmla="*/ 2147588 w 2187599"/>
              <a:gd name="connsiteY39" fmla="*/ 400444 h 1069912"/>
              <a:gd name="connsiteX40" fmla="*/ 2187599 w 2187599"/>
              <a:gd name="connsiteY40" fmla="*/ 440455 h 1069912"/>
              <a:gd name="connsiteX41" fmla="*/ 2187599 w 2187599"/>
              <a:gd name="connsiteY41" fmla="*/ 944780 h 1069912"/>
              <a:gd name="connsiteX42" fmla="*/ 2147588 w 2187599"/>
              <a:gd name="connsiteY42" fmla="*/ 984791 h 1069912"/>
              <a:gd name="connsiteX43" fmla="*/ 1897922 w 2187599"/>
              <a:gd name="connsiteY43" fmla="*/ 984791 h 1069912"/>
              <a:gd name="connsiteX44" fmla="*/ 1857911 w 2187599"/>
              <a:gd name="connsiteY44" fmla="*/ 944780 h 1069912"/>
              <a:gd name="connsiteX45" fmla="*/ 1857911 w 2187599"/>
              <a:gd name="connsiteY45" fmla="*/ 440455 h 1069912"/>
              <a:gd name="connsiteX46" fmla="*/ 1897922 w 2187599"/>
              <a:gd name="connsiteY46" fmla="*/ 400444 h 1069912"/>
              <a:gd name="connsiteX47" fmla="*/ 1540355 w 2187599"/>
              <a:gd name="connsiteY47" fmla="*/ 224349 h 1069912"/>
              <a:gd name="connsiteX48" fmla="*/ 1969253 w 2187599"/>
              <a:gd name="connsiteY48" fmla="*/ 224349 h 1069912"/>
              <a:gd name="connsiteX49" fmla="*/ 1993367 w 2187599"/>
              <a:gd name="connsiteY49" fmla="*/ 250651 h 1069912"/>
              <a:gd name="connsiteX50" fmla="*/ 1993367 w 2187599"/>
              <a:gd name="connsiteY50" fmla="*/ 379350 h 1069912"/>
              <a:gd name="connsiteX51" fmla="*/ 1948757 w 2187599"/>
              <a:gd name="connsiteY51" fmla="*/ 379350 h 1069912"/>
              <a:gd name="connsiteX52" fmla="*/ 1948757 w 2187599"/>
              <a:gd name="connsiteY52" fmla="*/ 280615 h 1069912"/>
              <a:gd name="connsiteX53" fmla="*/ 1947884 w 2187599"/>
              <a:gd name="connsiteY53" fmla="*/ 279663 h 1069912"/>
              <a:gd name="connsiteX54" fmla="*/ 1561724 w 2187599"/>
              <a:gd name="connsiteY54" fmla="*/ 279663 h 1069912"/>
              <a:gd name="connsiteX55" fmla="*/ 1560851 w 2187599"/>
              <a:gd name="connsiteY55" fmla="*/ 280615 h 1069912"/>
              <a:gd name="connsiteX56" fmla="*/ 1560851 w 2187599"/>
              <a:gd name="connsiteY56" fmla="*/ 833790 h 1069912"/>
              <a:gd name="connsiteX57" fmla="*/ 1561724 w 2187599"/>
              <a:gd name="connsiteY57" fmla="*/ 834742 h 1069912"/>
              <a:gd name="connsiteX58" fmla="*/ 1830668 w 2187599"/>
              <a:gd name="connsiteY58" fmla="*/ 834742 h 1069912"/>
              <a:gd name="connsiteX59" fmla="*/ 1830668 w 2187599"/>
              <a:gd name="connsiteY59" fmla="*/ 899670 h 1069912"/>
              <a:gd name="connsiteX60" fmla="*/ 1540355 w 2187599"/>
              <a:gd name="connsiteY60" fmla="*/ 899670 h 1069912"/>
              <a:gd name="connsiteX61" fmla="*/ 1516241 w 2187599"/>
              <a:gd name="connsiteY61" fmla="*/ 873368 h 1069912"/>
              <a:gd name="connsiteX62" fmla="*/ 1516241 w 2187599"/>
              <a:gd name="connsiteY62" fmla="*/ 250651 h 1069912"/>
              <a:gd name="connsiteX63" fmla="*/ 1540355 w 2187599"/>
              <a:gd name="connsiteY63" fmla="*/ 224349 h 1069912"/>
              <a:gd name="connsiteX64" fmla="*/ 682318 w 2187599"/>
              <a:gd name="connsiteY64" fmla="*/ 37653 h 1069912"/>
              <a:gd name="connsiteX65" fmla="*/ 657765 w 2187599"/>
              <a:gd name="connsiteY65" fmla="*/ 62206 h 1069912"/>
              <a:gd name="connsiteX66" fmla="*/ 682318 w 2187599"/>
              <a:gd name="connsiteY66" fmla="*/ 86758 h 1069912"/>
              <a:gd name="connsiteX67" fmla="*/ 706871 w 2187599"/>
              <a:gd name="connsiteY67" fmla="*/ 62206 h 1069912"/>
              <a:gd name="connsiteX68" fmla="*/ 682318 w 2187599"/>
              <a:gd name="connsiteY68" fmla="*/ 37653 h 1069912"/>
              <a:gd name="connsiteX69" fmla="*/ 682318 w 2187599"/>
              <a:gd name="connsiteY69" fmla="*/ 0 h 1069912"/>
              <a:gd name="connsiteX70" fmla="*/ 731353 w 2187599"/>
              <a:gd name="connsiteY70" fmla="*/ 49036 h 1069912"/>
              <a:gd name="connsiteX71" fmla="*/ 692200 w 2187599"/>
              <a:gd name="connsiteY71" fmla="*/ 97075 h 1069912"/>
              <a:gd name="connsiteX72" fmla="*/ 688079 w 2187599"/>
              <a:gd name="connsiteY72" fmla="*/ 97490 h 1069912"/>
              <a:gd name="connsiteX73" fmla="*/ 688079 w 2187599"/>
              <a:gd name="connsiteY73" fmla="*/ 103464 h 1069912"/>
              <a:gd name="connsiteX74" fmla="*/ 1364635 w 2187599"/>
              <a:gd name="connsiteY74" fmla="*/ 103464 h 1069912"/>
              <a:gd name="connsiteX75" fmla="*/ 1364635 w 2187599"/>
              <a:gd name="connsiteY75" fmla="*/ 421569 h 1069912"/>
              <a:gd name="connsiteX76" fmla="*/ 1324460 w 2187599"/>
              <a:gd name="connsiteY76" fmla="*/ 421569 h 1069912"/>
              <a:gd name="connsiteX77" fmla="*/ 1324460 w 2187599"/>
              <a:gd name="connsiteY77" fmla="*/ 141866 h 1069912"/>
              <a:gd name="connsiteX78" fmla="*/ 40176 w 2187599"/>
              <a:gd name="connsiteY78" fmla="*/ 141866 h 1069912"/>
              <a:gd name="connsiteX79" fmla="*/ 40176 w 2187599"/>
              <a:gd name="connsiteY79" fmla="*/ 762543 h 1069912"/>
              <a:gd name="connsiteX80" fmla="*/ 847580 w 2187599"/>
              <a:gd name="connsiteY80" fmla="*/ 762543 h 1069912"/>
              <a:gd name="connsiteX81" fmla="*/ 847580 w 2187599"/>
              <a:gd name="connsiteY81" fmla="*/ 800944 h 1069912"/>
              <a:gd name="connsiteX82" fmla="*/ 733871 w 2187599"/>
              <a:gd name="connsiteY82" fmla="*/ 800944 h 1069912"/>
              <a:gd name="connsiteX83" fmla="*/ 733871 w 2187599"/>
              <a:gd name="connsiteY83" fmla="*/ 843399 h 1069912"/>
              <a:gd name="connsiteX84" fmla="*/ 847580 w 2187599"/>
              <a:gd name="connsiteY84" fmla="*/ 843399 h 1069912"/>
              <a:gd name="connsiteX85" fmla="*/ 847580 w 2187599"/>
              <a:gd name="connsiteY85" fmla="*/ 952570 h 1069912"/>
              <a:gd name="connsiteX86" fmla="*/ 272927 w 2187599"/>
              <a:gd name="connsiteY86" fmla="*/ 952570 h 1069912"/>
              <a:gd name="connsiteX87" fmla="*/ 300220 w 2187599"/>
              <a:gd name="connsiteY87" fmla="*/ 843399 h 1069912"/>
              <a:gd name="connsiteX88" fmla="*/ 630765 w 2187599"/>
              <a:gd name="connsiteY88" fmla="*/ 843399 h 1069912"/>
              <a:gd name="connsiteX89" fmla="*/ 630765 w 2187599"/>
              <a:gd name="connsiteY89" fmla="*/ 800944 h 1069912"/>
              <a:gd name="connsiteX90" fmla="*/ 0 w 2187599"/>
              <a:gd name="connsiteY90" fmla="*/ 800944 h 1069912"/>
              <a:gd name="connsiteX91" fmla="*/ 0 w 2187599"/>
              <a:gd name="connsiteY91" fmla="*/ 103464 h 1069912"/>
              <a:gd name="connsiteX92" fmla="*/ 676556 w 2187599"/>
              <a:gd name="connsiteY92" fmla="*/ 103464 h 1069912"/>
              <a:gd name="connsiteX93" fmla="*/ 676556 w 2187599"/>
              <a:gd name="connsiteY93" fmla="*/ 97490 h 1069912"/>
              <a:gd name="connsiteX94" fmla="*/ 672435 w 2187599"/>
              <a:gd name="connsiteY94" fmla="*/ 97075 h 1069912"/>
              <a:gd name="connsiteX95" fmla="*/ 633282 w 2187599"/>
              <a:gd name="connsiteY95" fmla="*/ 49036 h 1069912"/>
              <a:gd name="connsiteX96" fmla="*/ 682318 w 2187599"/>
              <a:gd name="connsiteY96" fmla="*/ 0 h 106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87599" h="1069912">
                <a:moveTo>
                  <a:pt x="742342" y="1001980"/>
                </a:moveTo>
                <a:lnTo>
                  <a:pt x="1184926" y="1001980"/>
                </a:lnTo>
                <a:lnTo>
                  <a:pt x="1192606" y="1020523"/>
                </a:lnTo>
                <a:cubicBezTo>
                  <a:pt x="1197352" y="1025268"/>
                  <a:pt x="1203908" y="1028203"/>
                  <a:pt x="1211150" y="1028203"/>
                </a:cubicBezTo>
                <a:lnTo>
                  <a:pt x="1309729" y="1028204"/>
                </a:lnTo>
                <a:cubicBezTo>
                  <a:pt x="1316971" y="1028204"/>
                  <a:pt x="1323527" y="1025269"/>
                  <a:pt x="1328273" y="1020523"/>
                </a:cubicBezTo>
                <a:lnTo>
                  <a:pt x="1335954" y="1001980"/>
                </a:lnTo>
                <a:lnTo>
                  <a:pt x="1778539" y="1001980"/>
                </a:lnTo>
                <a:lnTo>
                  <a:pt x="1778539" y="1007648"/>
                </a:lnTo>
                <a:cubicBezTo>
                  <a:pt x="1778539" y="1042035"/>
                  <a:pt x="1750662" y="1069912"/>
                  <a:pt x="1716275" y="1069912"/>
                </a:cubicBezTo>
                <a:lnTo>
                  <a:pt x="804606" y="1069912"/>
                </a:lnTo>
                <a:cubicBezTo>
                  <a:pt x="770219" y="1069912"/>
                  <a:pt x="742342" y="1042035"/>
                  <a:pt x="742342" y="1007648"/>
                </a:cubicBezTo>
                <a:close/>
                <a:moveTo>
                  <a:pt x="2022755" y="937535"/>
                </a:moveTo>
                <a:cubicBezTo>
                  <a:pt x="2014405" y="937535"/>
                  <a:pt x="2007637" y="944303"/>
                  <a:pt x="2007637" y="952653"/>
                </a:cubicBezTo>
                <a:cubicBezTo>
                  <a:pt x="2007637" y="961003"/>
                  <a:pt x="2014405" y="967772"/>
                  <a:pt x="2022755" y="967772"/>
                </a:cubicBezTo>
                <a:cubicBezTo>
                  <a:pt x="2031105" y="967772"/>
                  <a:pt x="2037874" y="961003"/>
                  <a:pt x="2037874" y="952653"/>
                </a:cubicBezTo>
                <a:cubicBezTo>
                  <a:pt x="2037874" y="944303"/>
                  <a:pt x="2031105" y="937535"/>
                  <a:pt x="2022755" y="937535"/>
                </a:cubicBezTo>
                <a:close/>
                <a:moveTo>
                  <a:pt x="1754804" y="849663"/>
                </a:moveTo>
                <a:cubicBezTo>
                  <a:pt x="1747282" y="849663"/>
                  <a:pt x="1741185" y="856314"/>
                  <a:pt x="1741185" y="864518"/>
                </a:cubicBezTo>
                <a:cubicBezTo>
                  <a:pt x="1741185" y="872722"/>
                  <a:pt x="1747282" y="879373"/>
                  <a:pt x="1754804" y="879373"/>
                </a:cubicBezTo>
                <a:cubicBezTo>
                  <a:pt x="1762325" y="879373"/>
                  <a:pt x="1768423" y="872722"/>
                  <a:pt x="1768423" y="864518"/>
                </a:cubicBezTo>
                <a:cubicBezTo>
                  <a:pt x="1768423" y="856314"/>
                  <a:pt x="1762325" y="849663"/>
                  <a:pt x="1754804" y="849663"/>
                </a:cubicBezTo>
                <a:close/>
                <a:moveTo>
                  <a:pt x="1899785" y="451014"/>
                </a:moveTo>
                <a:lnTo>
                  <a:pt x="1899785" y="918712"/>
                </a:lnTo>
                <a:lnTo>
                  <a:pt x="2145725" y="918712"/>
                </a:lnTo>
                <a:lnTo>
                  <a:pt x="2145725" y="451014"/>
                </a:lnTo>
                <a:close/>
                <a:moveTo>
                  <a:pt x="937770" y="442625"/>
                </a:moveTo>
                <a:lnTo>
                  <a:pt x="1490518" y="442625"/>
                </a:lnTo>
                <a:lnTo>
                  <a:pt x="1490518" y="497610"/>
                </a:lnTo>
                <a:lnTo>
                  <a:pt x="934561" y="497610"/>
                </a:lnTo>
                <a:lnTo>
                  <a:pt x="934561" y="943918"/>
                </a:lnTo>
                <a:lnTo>
                  <a:pt x="1586322" y="943918"/>
                </a:lnTo>
                <a:lnTo>
                  <a:pt x="1586322" y="921661"/>
                </a:lnTo>
                <a:lnTo>
                  <a:pt x="1645376" y="921661"/>
                </a:lnTo>
                <a:lnTo>
                  <a:pt x="1645376" y="978076"/>
                </a:lnTo>
                <a:lnTo>
                  <a:pt x="875506" y="978076"/>
                </a:lnTo>
                <a:lnTo>
                  <a:pt x="875506" y="504889"/>
                </a:lnTo>
                <a:cubicBezTo>
                  <a:pt x="875506" y="470502"/>
                  <a:pt x="903383" y="442625"/>
                  <a:pt x="937770" y="442625"/>
                </a:cubicBezTo>
                <a:close/>
                <a:moveTo>
                  <a:pt x="1897922" y="400444"/>
                </a:moveTo>
                <a:lnTo>
                  <a:pt x="2147588" y="400444"/>
                </a:lnTo>
                <a:cubicBezTo>
                  <a:pt x="2169686" y="400444"/>
                  <a:pt x="2187599" y="418358"/>
                  <a:pt x="2187599" y="440455"/>
                </a:cubicBezTo>
                <a:lnTo>
                  <a:pt x="2187599" y="944780"/>
                </a:lnTo>
                <a:cubicBezTo>
                  <a:pt x="2187599" y="966878"/>
                  <a:pt x="2169686" y="984791"/>
                  <a:pt x="2147588" y="984791"/>
                </a:cubicBezTo>
                <a:lnTo>
                  <a:pt x="1897922" y="984791"/>
                </a:lnTo>
                <a:cubicBezTo>
                  <a:pt x="1875825" y="984791"/>
                  <a:pt x="1857911" y="966878"/>
                  <a:pt x="1857911" y="944780"/>
                </a:cubicBezTo>
                <a:lnTo>
                  <a:pt x="1857911" y="440455"/>
                </a:lnTo>
                <a:cubicBezTo>
                  <a:pt x="1857911" y="418358"/>
                  <a:pt x="1875825" y="400444"/>
                  <a:pt x="1897922" y="400444"/>
                </a:cubicBezTo>
                <a:close/>
                <a:moveTo>
                  <a:pt x="1540355" y="224349"/>
                </a:moveTo>
                <a:lnTo>
                  <a:pt x="1969253" y="224349"/>
                </a:lnTo>
                <a:cubicBezTo>
                  <a:pt x="1982571" y="224349"/>
                  <a:pt x="1993367" y="236125"/>
                  <a:pt x="1993367" y="250651"/>
                </a:cubicBezTo>
                <a:lnTo>
                  <a:pt x="1993367" y="379350"/>
                </a:lnTo>
                <a:lnTo>
                  <a:pt x="1948757" y="379350"/>
                </a:lnTo>
                <a:lnTo>
                  <a:pt x="1948757" y="280615"/>
                </a:lnTo>
                <a:cubicBezTo>
                  <a:pt x="1948757" y="280089"/>
                  <a:pt x="1948367" y="279663"/>
                  <a:pt x="1947884" y="279663"/>
                </a:cubicBezTo>
                <a:lnTo>
                  <a:pt x="1561724" y="279663"/>
                </a:lnTo>
                <a:cubicBezTo>
                  <a:pt x="1561242" y="279663"/>
                  <a:pt x="1560851" y="280089"/>
                  <a:pt x="1560851" y="280615"/>
                </a:cubicBezTo>
                <a:lnTo>
                  <a:pt x="1560851" y="833790"/>
                </a:lnTo>
                <a:cubicBezTo>
                  <a:pt x="1560851" y="834316"/>
                  <a:pt x="1561242" y="834742"/>
                  <a:pt x="1561724" y="834742"/>
                </a:cubicBezTo>
                <a:lnTo>
                  <a:pt x="1830668" y="834742"/>
                </a:lnTo>
                <a:lnTo>
                  <a:pt x="1830668" y="899670"/>
                </a:lnTo>
                <a:lnTo>
                  <a:pt x="1540355" y="899670"/>
                </a:lnTo>
                <a:cubicBezTo>
                  <a:pt x="1527037" y="899670"/>
                  <a:pt x="1516241" y="887895"/>
                  <a:pt x="1516241" y="873368"/>
                </a:cubicBezTo>
                <a:lnTo>
                  <a:pt x="1516241" y="250651"/>
                </a:lnTo>
                <a:cubicBezTo>
                  <a:pt x="1516241" y="236125"/>
                  <a:pt x="1527037" y="224349"/>
                  <a:pt x="1540355" y="224349"/>
                </a:cubicBezTo>
                <a:close/>
                <a:moveTo>
                  <a:pt x="682318" y="37653"/>
                </a:moveTo>
                <a:cubicBezTo>
                  <a:pt x="668758" y="37653"/>
                  <a:pt x="657765" y="48646"/>
                  <a:pt x="657765" y="62206"/>
                </a:cubicBezTo>
                <a:cubicBezTo>
                  <a:pt x="657765" y="75766"/>
                  <a:pt x="668758" y="86758"/>
                  <a:pt x="682318" y="86758"/>
                </a:cubicBezTo>
                <a:cubicBezTo>
                  <a:pt x="695878" y="86758"/>
                  <a:pt x="706871" y="75766"/>
                  <a:pt x="706871" y="62206"/>
                </a:cubicBezTo>
                <a:cubicBezTo>
                  <a:pt x="706871" y="48646"/>
                  <a:pt x="695878" y="37653"/>
                  <a:pt x="682318" y="37653"/>
                </a:cubicBezTo>
                <a:close/>
                <a:moveTo>
                  <a:pt x="682318" y="0"/>
                </a:moveTo>
                <a:cubicBezTo>
                  <a:pt x="709400" y="0"/>
                  <a:pt x="731353" y="21954"/>
                  <a:pt x="731353" y="49036"/>
                </a:cubicBezTo>
                <a:cubicBezTo>
                  <a:pt x="731353" y="72732"/>
                  <a:pt x="714545" y="92503"/>
                  <a:pt x="692200" y="97075"/>
                </a:cubicBezTo>
                <a:lnTo>
                  <a:pt x="688079" y="97490"/>
                </a:lnTo>
                <a:lnTo>
                  <a:pt x="688079" y="103464"/>
                </a:lnTo>
                <a:lnTo>
                  <a:pt x="1364635" y="103464"/>
                </a:lnTo>
                <a:lnTo>
                  <a:pt x="1364635" y="421569"/>
                </a:lnTo>
                <a:lnTo>
                  <a:pt x="1324460" y="421569"/>
                </a:lnTo>
                <a:lnTo>
                  <a:pt x="1324460" y="141866"/>
                </a:lnTo>
                <a:lnTo>
                  <a:pt x="40176" y="141866"/>
                </a:lnTo>
                <a:lnTo>
                  <a:pt x="40176" y="762543"/>
                </a:lnTo>
                <a:lnTo>
                  <a:pt x="847580" y="762543"/>
                </a:lnTo>
                <a:lnTo>
                  <a:pt x="847580" y="800944"/>
                </a:lnTo>
                <a:lnTo>
                  <a:pt x="733871" y="800944"/>
                </a:lnTo>
                <a:lnTo>
                  <a:pt x="733871" y="843399"/>
                </a:lnTo>
                <a:lnTo>
                  <a:pt x="847580" y="843399"/>
                </a:lnTo>
                <a:lnTo>
                  <a:pt x="847580" y="952570"/>
                </a:lnTo>
                <a:lnTo>
                  <a:pt x="272927" y="952570"/>
                </a:lnTo>
                <a:lnTo>
                  <a:pt x="300220" y="843399"/>
                </a:lnTo>
                <a:lnTo>
                  <a:pt x="630765" y="843399"/>
                </a:lnTo>
                <a:lnTo>
                  <a:pt x="630765" y="800944"/>
                </a:lnTo>
                <a:lnTo>
                  <a:pt x="0" y="800944"/>
                </a:lnTo>
                <a:lnTo>
                  <a:pt x="0" y="103464"/>
                </a:lnTo>
                <a:lnTo>
                  <a:pt x="676556" y="103464"/>
                </a:lnTo>
                <a:lnTo>
                  <a:pt x="676556" y="97490"/>
                </a:lnTo>
                <a:lnTo>
                  <a:pt x="672435" y="97075"/>
                </a:lnTo>
                <a:cubicBezTo>
                  <a:pt x="650091" y="92503"/>
                  <a:pt x="633282" y="72732"/>
                  <a:pt x="633282" y="49036"/>
                </a:cubicBezTo>
                <a:cubicBezTo>
                  <a:pt x="633282" y="21954"/>
                  <a:pt x="655236" y="0"/>
                  <a:pt x="682318" y="0"/>
                </a:cubicBezTo>
                <a:close/>
              </a:path>
            </a:pathLst>
          </a:cu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wrap="square" lIns="68412" tIns="34207" rIns="68412" bIns="34207" rtlCol="0" anchor="ctr">
            <a:noAutofit/>
          </a:bodyPr>
          <a:lstStyle/>
          <a:p>
            <a:pPr defTabSz="455984"/>
            <a:endParaRPr lang="en-US" sz="1100" dirty="0">
              <a:solidFill>
                <a:srgbClr val="FFFFFF"/>
              </a:solidFill>
            </a:endParaRPr>
          </a:p>
        </p:txBody>
      </p:sp>
      <p:sp>
        <p:nvSpPr>
          <p:cNvPr id="18" name="Freeform 11"/>
          <p:cNvSpPr>
            <a:spLocks noChangeAspect="1" noEditPoints="1"/>
          </p:cNvSpPr>
          <p:nvPr/>
        </p:nvSpPr>
        <p:spPr bwMode="auto">
          <a:xfrm>
            <a:off x="6921759" y="1838722"/>
            <a:ext cx="640512" cy="640194"/>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4"/>
          </a:solidFill>
          <a:ln w="9525">
            <a:noFill/>
            <a:round/>
            <a:headEnd/>
            <a:tailEnd/>
          </a:ln>
          <a:effectLst/>
        </p:spPr>
        <p:txBody>
          <a:bodyPr vert="horz" wrap="square" lIns="68583" tIns="34292" rIns="68583" bIns="34292" numCol="1" anchor="t" anchorCtr="0" compatLnSpc="1">
            <a:prstTxWarp prst="textNoShape">
              <a:avLst/>
            </a:prstTxWarp>
          </a:bodyPr>
          <a:lstStyle/>
          <a:p>
            <a:pPr defTabSz="609254"/>
            <a:endParaRPr lang="en-US" dirty="0">
              <a:solidFill>
                <a:srgbClr val="FFFFFF"/>
              </a:solidFill>
              <a:latin typeface="+mn-lt"/>
            </a:endParaRPr>
          </a:p>
        </p:txBody>
      </p:sp>
      <p:sp>
        <p:nvSpPr>
          <p:cNvPr id="19" name="Freeform 18"/>
          <p:cNvSpPr>
            <a:spLocks/>
          </p:cNvSpPr>
          <p:nvPr/>
        </p:nvSpPr>
        <p:spPr bwMode="auto">
          <a:xfrm>
            <a:off x="1260299" y="1880816"/>
            <a:ext cx="972427" cy="556006"/>
          </a:xfrm>
          <a:custGeom>
            <a:avLst/>
            <a:gdLst>
              <a:gd name="T0" fmla="*/ 255 w 301"/>
              <a:gd name="T1" fmla="*/ 182 h 182"/>
              <a:gd name="T2" fmla="*/ 301 w 301"/>
              <a:gd name="T3" fmla="*/ 136 h 182"/>
              <a:gd name="T4" fmla="*/ 262 w 301"/>
              <a:gd name="T5" fmla="*/ 91 h 182"/>
              <a:gd name="T6" fmla="*/ 264 w 301"/>
              <a:gd name="T7" fmla="*/ 73 h 182"/>
              <a:gd name="T8" fmla="*/ 191 w 301"/>
              <a:gd name="T9" fmla="*/ 0 h 182"/>
              <a:gd name="T10" fmla="*/ 122 w 301"/>
              <a:gd name="T11" fmla="*/ 51 h 182"/>
              <a:gd name="T12" fmla="*/ 85 w 301"/>
              <a:gd name="T13" fmla="*/ 34 h 182"/>
              <a:gd name="T14" fmla="*/ 38 w 301"/>
              <a:gd name="T15" fmla="*/ 82 h 182"/>
              <a:gd name="T16" fmla="*/ 38 w 301"/>
              <a:gd name="T17" fmla="*/ 91 h 182"/>
              <a:gd name="T18" fmla="*/ 0 w 301"/>
              <a:gd name="T19" fmla="*/ 136 h 182"/>
              <a:gd name="T20" fmla="*/ 46 w 301"/>
              <a:gd name="T21" fmla="*/ 182 h 182"/>
              <a:gd name="T22" fmla="*/ 255 w 301"/>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82">
                <a:moveTo>
                  <a:pt x="255" y="182"/>
                </a:moveTo>
                <a:cubicBezTo>
                  <a:pt x="280" y="182"/>
                  <a:pt x="301" y="162"/>
                  <a:pt x="301" y="136"/>
                </a:cubicBezTo>
                <a:cubicBezTo>
                  <a:pt x="301" y="112"/>
                  <a:pt x="284" y="93"/>
                  <a:pt x="262" y="91"/>
                </a:cubicBezTo>
                <a:cubicBezTo>
                  <a:pt x="263" y="85"/>
                  <a:pt x="264" y="79"/>
                  <a:pt x="264" y="73"/>
                </a:cubicBezTo>
                <a:cubicBezTo>
                  <a:pt x="264" y="33"/>
                  <a:pt x="231" y="0"/>
                  <a:pt x="191" y="0"/>
                </a:cubicBezTo>
                <a:cubicBezTo>
                  <a:pt x="158" y="0"/>
                  <a:pt x="131" y="22"/>
                  <a:pt x="122" y="51"/>
                </a:cubicBezTo>
                <a:cubicBezTo>
                  <a:pt x="113" y="41"/>
                  <a:pt x="99" y="34"/>
                  <a:pt x="85" y="34"/>
                </a:cubicBezTo>
                <a:cubicBezTo>
                  <a:pt x="59" y="34"/>
                  <a:pt x="38" y="56"/>
                  <a:pt x="38" y="82"/>
                </a:cubicBezTo>
                <a:cubicBezTo>
                  <a:pt x="38" y="84"/>
                  <a:pt x="38" y="88"/>
                  <a:pt x="38" y="91"/>
                </a:cubicBezTo>
                <a:cubicBezTo>
                  <a:pt x="16" y="94"/>
                  <a:pt x="0" y="113"/>
                  <a:pt x="0" y="136"/>
                </a:cubicBezTo>
                <a:cubicBezTo>
                  <a:pt x="0" y="162"/>
                  <a:pt x="20" y="182"/>
                  <a:pt x="46" y="182"/>
                </a:cubicBezTo>
                <a:lnTo>
                  <a:pt x="255" y="182"/>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7385"/>
            <a:endParaRPr lang="en-US" sz="1100" dirty="0">
              <a:solidFill>
                <a:schemeClr val="bg1"/>
              </a:solidFill>
            </a:endParaRPr>
          </a:p>
        </p:txBody>
      </p:sp>
      <p:sp>
        <p:nvSpPr>
          <p:cNvPr id="20" name="TextBox 19"/>
          <p:cNvSpPr txBox="1"/>
          <p:nvPr/>
        </p:nvSpPr>
        <p:spPr>
          <a:xfrm>
            <a:off x="878229" y="2681260"/>
            <a:ext cx="1736566" cy="954107"/>
          </a:xfrm>
          <a:prstGeom prst="rect">
            <a:avLst/>
          </a:prstGeom>
          <a:noFill/>
        </p:spPr>
        <p:txBody>
          <a:bodyPr wrap="square" rtlCol="0" anchor="t">
            <a:spAutoFit/>
          </a:bodyPr>
          <a:lstStyle/>
          <a:p>
            <a:pPr algn="ctr" defTabSz="685800"/>
            <a:r>
              <a:rPr lang="en-US" sz="1400" dirty="0">
                <a:solidFill>
                  <a:schemeClr val="accent5"/>
                </a:solidFill>
                <a:cs typeface="ＭＳ Ｐゴシック" charset="-128"/>
              </a:rPr>
              <a:t>Increase the scale and flexibility of video processing and distribution</a:t>
            </a:r>
          </a:p>
        </p:txBody>
      </p:sp>
      <p:sp>
        <p:nvSpPr>
          <p:cNvPr id="21" name="TextBox 20"/>
          <p:cNvSpPr txBox="1"/>
          <p:nvPr/>
        </p:nvSpPr>
        <p:spPr>
          <a:xfrm>
            <a:off x="3561222" y="2681260"/>
            <a:ext cx="1824010" cy="738664"/>
          </a:xfrm>
          <a:prstGeom prst="rect">
            <a:avLst/>
          </a:prstGeom>
          <a:noFill/>
        </p:spPr>
        <p:txBody>
          <a:bodyPr wrap="square" rtlCol="0" anchor="t">
            <a:spAutoFit/>
          </a:bodyPr>
          <a:lstStyle/>
          <a:p>
            <a:pPr algn="ctr" defTabSz="685800"/>
            <a:r>
              <a:rPr lang="en-US" sz="1400" dirty="0">
                <a:solidFill>
                  <a:schemeClr val="accent1"/>
                </a:solidFill>
                <a:cs typeface="ＭＳ Ｐゴシック" charset="-128"/>
              </a:rPr>
              <a:t>Reduce the cost to deliver more content to more screens</a:t>
            </a:r>
          </a:p>
        </p:txBody>
      </p:sp>
      <p:sp>
        <p:nvSpPr>
          <p:cNvPr id="22" name="TextBox 21"/>
          <p:cNvSpPr txBox="1"/>
          <p:nvPr/>
        </p:nvSpPr>
        <p:spPr>
          <a:xfrm>
            <a:off x="6359489" y="2681260"/>
            <a:ext cx="1765052" cy="738664"/>
          </a:xfrm>
          <a:prstGeom prst="rect">
            <a:avLst/>
          </a:prstGeom>
          <a:noFill/>
        </p:spPr>
        <p:txBody>
          <a:bodyPr wrap="square" rtlCol="0" anchor="t">
            <a:spAutoFit/>
          </a:bodyPr>
          <a:lstStyle/>
          <a:p>
            <a:pPr algn="ctr" defTabSz="685800"/>
            <a:r>
              <a:rPr lang="en-US" sz="1400" dirty="0">
                <a:solidFill>
                  <a:schemeClr val="accent4"/>
                </a:solidFill>
                <a:cs typeface="ＭＳ Ｐゴシック" charset="-128"/>
              </a:rPr>
              <a:t>Deliver the highest video quality </a:t>
            </a:r>
            <a:r>
              <a:rPr lang="en-US" sz="1400" dirty="0" smtClean="0">
                <a:solidFill>
                  <a:schemeClr val="accent4"/>
                </a:solidFill>
                <a:cs typeface="ＭＳ Ｐゴシック" charset="-128"/>
              </a:rPr>
              <a:t/>
            </a:r>
            <a:br>
              <a:rPr lang="en-US" sz="1400" dirty="0" smtClean="0">
                <a:solidFill>
                  <a:schemeClr val="accent4"/>
                </a:solidFill>
                <a:cs typeface="ＭＳ Ｐゴシック" charset="-128"/>
              </a:rPr>
            </a:br>
            <a:r>
              <a:rPr lang="en-US" sz="1400" dirty="0" smtClean="0">
                <a:solidFill>
                  <a:schemeClr val="accent4"/>
                </a:solidFill>
                <a:cs typeface="ＭＳ Ｐゴシック" charset="-128"/>
              </a:rPr>
              <a:t>and </a:t>
            </a:r>
            <a:r>
              <a:rPr lang="en-US" sz="1400" dirty="0">
                <a:solidFill>
                  <a:schemeClr val="accent4"/>
                </a:solidFill>
                <a:cs typeface="ＭＳ Ｐゴシック" charset="-128"/>
              </a:rPr>
              <a:t>reliability</a:t>
            </a:r>
          </a:p>
        </p:txBody>
      </p:sp>
    </p:spTree>
    <p:extLst>
      <p:ext uri="{BB962C8B-B14F-4D97-AF65-F5344CB8AC3E}">
        <p14:creationId xmlns:p14="http://schemas.microsoft.com/office/powerpoint/2010/main" val="330704725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p:nvPr/>
        </p:nvGrpSpPr>
        <p:grpSpPr>
          <a:xfrm>
            <a:off x="4681330" y="1139789"/>
            <a:ext cx="4347358" cy="3212051"/>
            <a:chOff x="4681330" y="1152977"/>
            <a:chExt cx="4347358" cy="3212051"/>
          </a:xfrm>
        </p:grpSpPr>
        <p:sp>
          <p:nvSpPr>
            <p:cNvPr id="150" name="Rectangle 149"/>
            <p:cNvSpPr/>
            <p:nvPr/>
          </p:nvSpPr>
          <p:spPr>
            <a:xfrm>
              <a:off x="4681330" y="1152977"/>
              <a:ext cx="4347358" cy="3212051"/>
            </a:xfrm>
            <a:prstGeom prst="rect">
              <a:avLst/>
            </a:prstGeom>
            <a:solidFill>
              <a:srgbClr val="EBEBEC"/>
            </a:solidFill>
            <a:ln w="12700" cap="flat">
              <a:noFill/>
              <a:miter lim="800000"/>
              <a:headEnd type="none" w="med" len="med"/>
              <a:tailEnd type="none" w="med" len="med"/>
            </a:ln>
            <a:effectLst/>
          </p:spPr>
          <p:txBody>
            <a:bodyPr lIns="68535" tIns="68535" rIns="68535" bIns="68535" rtlCol="0" anchor="ctr"/>
            <a:lstStyle/>
            <a:p>
              <a:pPr algn="ctr" defTabSz="685463"/>
              <a:endParaRPr lang="en-US" sz="1100" dirty="0">
                <a:solidFill>
                  <a:srgbClr val="676767"/>
                </a:solidFill>
                <a:cs typeface="+mn-cs"/>
              </a:endParaRPr>
            </a:p>
          </p:txBody>
        </p:sp>
        <p:sp>
          <p:nvSpPr>
            <p:cNvPr id="151" name="Title 1"/>
            <p:cNvSpPr txBox="1">
              <a:spLocks/>
            </p:cNvSpPr>
            <p:nvPr/>
          </p:nvSpPr>
          <p:spPr>
            <a:xfrm>
              <a:off x="4685441" y="1186686"/>
              <a:ext cx="4296664" cy="728782"/>
            </a:xfrm>
            <a:prstGeom prst="rect">
              <a:avLst/>
            </a:prstGeom>
          </p:spPr>
          <p:txBody>
            <a:bodyPr vert="horz" lIns="91436" tIns="45718" rIns="91436" bIns="45718" rtlCol="0" anchor="t" anchorCtr="0">
              <a:noAutofit/>
            </a:bodyPr>
            <a:lstStyle/>
            <a:p>
              <a:pPr algn="ctr" defTabSz="685862" fontAlgn="auto">
                <a:lnSpc>
                  <a:spcPct val="90000"/>
                </a:lnSpc>
                <a:spcAft>
                  <a:spcPts val="0"/>
                </a:spcAft>
                <a:defRPr/>
              </a:pPr>
              <a:r>
                <a:rPr lang="en-US" dirty="0" smtClean="0">
                  <a:solidFill>
                    <a:schemeClr val="tx1">
                      <a:lumMod val="75000"/>
                    </a:schemeClr>
                  </a:solidFill>
                  <a:cs typeface="CiscoSans Thin"/>
                </a:rPr>
                <a:t>Intelligent Edge Processing</a:t>
              </a:r>
              <a:endParaRPr lang="en-US" dirty="0">
                <a:solidFill>
                  <a:schemeClr val="tx1">
                    <a:lumMod val="75000"/>
                  </a:schemeClr>
                </a:solidFill>
                <a:cs typeface="CiscoSans Thin"/>
              </a:endParaRPr>
            </a:p>
          </p:txBody>
        </p:sp>
      </p:grpSp>
      <p:sp>
        <p:nvSpPr>
          <p:cNvPr id="2" name="Title 1"/>
          <p:cNvSpPr>
            <a:spLocks noGrp="1"/>
          </p:cNvSpPr>
          <p:nvPr>
            <p:ph type="title"/>
          </p:nvPr>
        </p:nvSpPr>
        <p:spPr/>
        <p:txBody>
          <a:bodyPr/>
          <a:lstStyle/>
          <a:p>
            <a:r>
              <a:rPr lang="en-US" smtClean="0"/>
              <a:t>Video Processing Transformation</a:t>
            </a:r>
            <a:endParaRPr lang="en-US" dirty="0"/>
          </a:p>
        </p:txBody>
      </p:sp>
      <p:sp>
        <p:nvSpPr>
          <p:cNvPr id="180" name="Oval 179"/>
          <p:cNvSpPr/>
          <p:nvPr/>
        </p:nvSpPr>
        <p:spPr>
          <a:xfrm>
            <a:off x="5831382" y="1999211"/>
            <a:ext cx="2032458" cy="2032456"/>
          </a:xfrm>
          <a:prstGeom prst="ellipse">
            <a:avLst/>
          </a:prstGeom>
          <a:noFill/>
          <a:ln w="31750" cap="rnd">
            <a:solidFill>
              <a:schemeClr val="tx1">
                <a:lumMod val="75000"/>
                <a:alpha val="50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76" name="Group 175"/>
          <p:cNvGrpSpPr/>
          <p:nvPr/>
        </p:nvGrpSpPr>
        <p:grpSpPr>
          <a:xfrm>
            <a:off x="5324817" y="2377145"/>
            <a:ext cx="2838612" cy="1800952"/>
            <a:chOff x="5324817" y="2377145"/>
            <a:chExt cx="2838612" cy="1800952"/>
          </a:xfrm>
        </p:grpSpPr>
        <p:sp>
          <p:nvSpPr>
            <p:cNvPr id="177" name="Rectangle 176"/>
            <p:cNvSpPr/>
            <p:nvPr/>
          </p:nvSpPr>
          <p:spPr>
            <a:xfrm>
              <a:off x="6308488" y="2377145"/>
              <a:ext cx="1079142" cy="415498"/>
            </a:xfrm>
            <a:prstGeom prst="rect">
              <a:avLst/>
            </a:prstGeom>
          </p:spPr>
          <p:txBody>
            <a:bodyPr wrap="none">
              <a:spAutoFit/>
            </a:bodyPr>
            <a:lstStyle/>
            <a:p>
              <a:pPr algn="ctr" defTabSz="685800"/>
              <a:r>
                <a:rPr lang="en-US" sz="1050" dirty="0">
                  <a:solidFill>
                    <a:schemeClr val="tx1">
                      <a:lumMod val="75000"/>
                    </a:schemeClr>
                  </a:solidFill>
                </a:rPr>
                <a:t>Service </a:t>
              </a:r>
              <a:r>
                <a:rPr lang="en-US" sz="1050" dirty="0" smtClean="0">
                  <a:solidFill>
                    <a:schemeClr val="tx1">
                      <a:lumMod val="75000"/>
                    </a:schemeClr>
                  </a:solidFill>
                </a:rPr>
                <a:t/>
              </a:r>
              <a:br>
                <a:rPr lang="en-US" sz="1050" dirty="0" smtClean="0">
                  <a:solidFill>
                    <a:schemeClr val="tx1">
                      <a:lumMod val="75000"/>
                    </a:schemeClr>
                  </a:solidFill>
                </a:rPr>
              </a:br>
              <a:r>
                <a:rPr lang="en-US" sz="1050" dirty="0" smtClean="0">
                  <a:solidFill>
                    <a:schemeClr val="tx1">
                      <a:lumMod val="75000"/>
                    </a:schemeClr>
                  </a:solidFill>
                </a:rPr>
                <a:t>Provider Cloud</a:t>
              </a:r>
              <a:endParaRPr lang="en-US" sz="1050" dirty="0">
                <a:solidFill>
                  <a:schemeClr val="tx1">
                    <a:lumMod val="75000"/>
                  </a:schemeClr>
                </a:solidFill>
              </a:endParaRPr>
            </a:p>
          </p:txBody>
        </p:sp>
        <p:sp>
          <p:nvSpPr>
            <p:cNvPr id="178" name="Rectangle 177"/>
            <p:cNvSpPr/>
            <p:nvPr/>
          </p:nvSpPr>
          <p:spPr>
            <a:xfrm>
              <a:off x="5324817" y="3762599"/>
              <a:ext cx="1079142" cy="415498"/>
            </a:xfrm>
            <a:prstGeom prst="rect">
              <a:avLst/>
            </a:prstGeom>
          </p:spPr>
          <p:txBody>
            <a:bodyPr wrap="none">
              <a:spAutoFit/>
            </a:bodyPr>
            <a:lstStyle/>
            <a:p>
              <a:pPr algn="ctr" defTabSz="685800"/>
              <a:r>
                <a:rPr lang="en-US" sz="1050" dirty="0" smtClean="0">
                  <a:solidFill>
                    <a:schemeClr val="tx1">
                      <a:lumMod val="75000"/>
                    </a:schemeClr>
                  </a:solidFill>
                </a:rPr>
                <a:t>Content </a:t>
              </a:r>
              <a:br>
                <a:rPr lang="en-US" sz="1050" dirty="0" smtClean="0">
                  <a:solidFill>
                    <a:schemeClr val="tx1">
                      <a:lumMod val="75000"/>
                    </a:schemeClr>
                  </a:solidFill>
                </a:rPr>
              </a:br>
              <a:r>
                <a:rPr lang="en-US" sz="1050" dirty="0" smtClean="0">
                  <a:solidFill>
                    <a:schemeClr val="tx1">
                      <a:lumMod val="75000"/>
                    </a:schemeClr>
                  </a:solidFill>
                </a:rPr>
                <a:t>Provider Cloud</a:t>
              </a:r>
              <a:endParaRPr lang="en-US" sz="1050" dirty="0">
                <a:solidFill>
                  <a:schemeClr val="tx1">
                    <a:lumMod val="75000"/>
                  </a:schemeClr>
                </a:solidFill>
              </a:endParaRPr>
            </a:p>
          </p:txBody>
        </p:sp>
        <p:sp>
          <p:nvSpPr>
            <p:cNvPr id="179" name="Rectangle 178"/>
            <p:cNvSpPr/>
            <p:nvPr/>
          </p:nvSpPr>
          <p:spPr>
            <a:xfrm>
              <a:off x="7513892" y="3762599"/>
              <a:ext cx="649537" cy="415498"/>
            </a:xfrm>
            <a:prstGeom prst="rect">
              <a:avLst/>
            </a:prstGeom>
          </p:spPr>
          <p:txBody>
            <a:bodyPr wrap="none">
              <a:spAutoFit/>
            </a:bodyPr>
            <a:lstStyle/>
            <a:p>
              <a:pPr algn="ctr" defTabSz="685800"/>
              <a:r>
                <a:rPr lang="en-US" sz="1050" dirty="0" smtClean="0">
                  <a:solidFill>
                    <a:schemeClr val="tx1">
                      <a:lumMod val="75000"/>
                    </a:schemeClr>
                  </a:solidFill>
                </a:rPr>
                <a:t>Hosted </a:t>
              </a:r>
              <a:br>
                <a:rPr lang="en-US" sz="1050" dirty="0" smtClean="0">
                  <a:solidFill>
                    <a:schemeClr val="tx1">
                      <a:lumMod val="75000"/>
                    </a:schemeClr>
                  </a:solidFill>
                </a:rPr>
              </a:br>
              <a:r>
                <a:rPr lang="en-US" sz="1050" dirty="0" smtClean="0">
                  <a:solidFill>
                    <a:schemeClr val="tx1">
                      <a:lumMod val="75000"/>
                    </a:schemeClr>
                  </a:solidFill>
                </a:rPr>
                <a:t>Cloud</a:t>
              </a:r>
              <a:endParaRPr lang="en-US" sz="1050" dirty="0">
                <a:solidFill>
                  <a:schemeClr val="tx1">
                    <a:lumMod val="75000"/>
                  </a:schemeClr>
                </a:solidFill>
              </a:endParaRPr>
            </a:p>
          </p:txBody>
        </p:sp>
      </p:grpSp>
      <p:sp>
        <p:nvSpPr>
          <p:cNvPr id="854" name="Rectangle 853"/>
          <p:cNvSpPr/>
          <p:nvPr/>
        </p:nvSpPr>
        <p:spPr>
          <a:xfrm>
            <a:off x="123381" y="1139329"/>
            <a:ext cx="4472455" cy="3212051"/>
          </a:xfrm>
          <a:prstGeom prst="rect">
            <a:avLst/>
          </a:prstGeom>
          <a:solidFill>
            <a:srgbClr val="EBEBEC"/>
          </a:solidFill>
          <a:ln w="12700" cap="flat">
            <a:noFill/>
            <a:miter lim="800000"/>
            <a:headEnd type="none" w="med" len="med"/>
            <a:tailEnd type="none" w="med" len="med"/>
          </a:ln>
          <a:effectLst/>
        </p:spPr>
        <p:txBody>
          <a:bodyPr lIns="68535" tIns="68535" rIns="68535" bIns="68535" rtlCol="0" anchor="ctr"/>
          <a:lstStyle/>
          <a:p>
            <a:pPr algn="ctr" defTabSz="685463"/>
            <a:endParaRPr lang="en-US" sz="1100" dirty="0">
              <a:solidFill>
                <a:srgbClr val="676767"/>
              </a:solidFill>
              <a:cs typeface="+mn-cs"/>
            </a:endParaRPr>
          </a:p>
        </p:txBody>
      </p:sp>
      <p:sp>
        <p:nvSpPr>
          <p:cNvPr id="730" name="Title 1"/>
          <p:cNvSpPr txBox="1">
            <a:spLocks/>
          </p:cNvSpPr>
          <p:nvPr/>
        </p:nvSpPr>
        <p:spPr>
          <a:xfrm>
            <a:off x="123381" y="1173038"/>
            <a:ext cx="4296664" cy="728782"/>
          </a:xfrm>
          <a:prstGeom prst="rect">
            <a:avLst/>
          </a:prstGeom>
        </p:spPr>
        <p:txBody>
          <a:bodyPr vert="horz" lIns="91436" tIns="45718" rIns="91436" bIns="45718" rtlCol="0" anchor="t" anchorCtr="0">
            <a:noAutofit/>
          </a:bodyPr>
          <a:lstStyle/>
          <a:p>
            <a:pPr algn="ctr" defTabSz="685862" fontAlgn="auto">
              <a:lnSpc>
                <a:spcPct val="90000"/>
              </a:lnSpc>
              <a:spcAft>
                <a:spcPts val="0"/>
              </a:spcAft>
              <a:defRPr/>
            </a:pPr>
            <a:r>
              <a:rPr lang="en-US" dirty="0" smtClean="0">
                <a:solidFill>
                  <a:schemeClr val="tx1">
                    <a:lumMod val="75000"/>
                  </a:schemeClr>
                </a:solidFill>
                <a:cs typeface="CiscoSans Thin"/>
              </a:rPr>
              <a:t>Cloud Native Software Architecture</a:t>
            </a:r>
            <a:endParaRPr lang="en-US" dirty="0">
              <a:solidFill>
                <a:schemeClr val="tx1">
                  <a:lumMod val="75000"/>
                </a:schemeClr>
              </a:solidFill>
              <a:cs typeface="CiscoSans Thin"/>
            </a:endParaRPr>
          </a:p>
        </p:txBody>
      </p:sp>
      <p:grpSp>
        <p:nvGrpSpPr>
          <p:cNvPr id="3" name="Group 2"/>
          <p:cNvGrpSpPr/>
          <p:nvPr/>
        </p:nvGrpSpPr>
        <p:grpSpPr>
          <a:xfrm>
            <a:off x="162139" y="1582832"/>
            <a:ext cx="4403725" cy="2601301"/>
            <a:chOff x="162139" y="1582832"/>
            <a:chExt cx="4403725" cy="2601301"/>
          </a:xfrm>
        </p:grpSpPr>
        <p:grpSp>
          <p:nvGrpSpPr>
            <p:cNvPr id="731" name="Group 730"/>
            <p:cNvGrpSpPr/>
            <p:nvPr/>
          </p:nvGrpSpPr>
          <p:grpSpPr>
            <a:xfrm>
              <a:off x="165977" y="3312813"/>
              <a:ext cx="4399471" cy="871320"/>
              <a:chOff x="4520242" y="3800053"/>
              <a:chExt cx="4399471" cy="871320"/>
            </a:xfrm>
          </p:grpSpPr>
          <p:grpSp>
            <p:nvGrpSpPr>
              <p:cNvPr id="836" name="Group 835"/>
              <p:cNvGrpSpPr/>
              <p:nvPr/>
            </p:nvGrpSpPr>
            <p:grpSpPr>
              <a:xfrm>
                <a:off x="4520242" y="3936139"/>
                <a:ext cx="4399471" cy="678215"/>
                <a:chOff x="1274527" y="2406315"/>
                <a:chExt cx="6399914" cy="873079"/>
              </a:xfrm>
            </p:grpSpPr>
            <p:sp>
              <p:nvSpPr>
                <p:cNvPr id="852" name="Trapezoid 851"/>
                <p:cNvSpPr/>
                <p:nvPr/>
              </p:nvSpPr>
              <p:spPr>
                <a:xfrm>
                  <a:off x="1281521" y="2406315"/>
                  <a:ext cx="6385926" cy="815352"/>
                </a:xfrm>
                <a:prstGeom prst="trapezoid">
                  <a:avLst>
                    <a:gd name="adj" fmla="val 78307"/>
                  </a:avLst>
                </a:prstGeom>
                <a:gradFill>
                  <a:gsLst>
                    <a:gs pos="100000">
                      <a:schemeClr val="tx1">
                        <a:lumMod val="75000"/>
                        <a:alpha val="10000"/>
                      </a:schemeClr>
                    </a:gs>
                    <a:gs pos="0">
                      <a:schemeClr val="tx1">
                        <a:lumMod val="75000"/>
                        <a:alpha val="15000"/>
                      </a:schemeClr>
                    </a:gs>
                    <a:gs pos="50000">
                      <a:schemeClr val="tx1">
                        <a:lumMod val="75000"/>
                        <a:alpha val="20000"/>
                      </a:schemeClr>
                    </a:gs>
                  </a:gsLst>
                  <a:lin ang="1080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457200"/>
                  <a:endParaRPr lang="en-US" sz="800" b="1" dirty="0">
                    <a:solidFill>
                      <a:srgbClr val="FFFFFF"/>
                    </a:solidFill>
                  </a:endParaRPr>
                </a:p>
              </p:txBody>
            </p:sp>
            <p:sp>
              <p:nvSpPr>
                <p:cNvPr id="853" name="Rounded Rectangle 852"/>
                <p:cNvSpPr/>
                <p:nvPr/>
              </p:nvSpPr>
              <p:spPr>
                <a:xfrm>
                  <a:off x="1274527" y="3221667"/>
                  <a:ext cx="6399914" cy="57727"/>
                </a:xfrm>
                <a:prstGeom prst="roundRect">
                  <a:avLst>
                    <a:gd name="adj" fmla="val 9897"/>
                  </a:avLst>
                </a:prstGeom>
                <a:gradFill>
                  <a:gsLst>
                    <a:gs pos="100000">
                      <a:schemeClr val="tx1">
                        <a:lumMod val="75000"/>
                        <a:alpha val="20000"/>
                      </a:schemeClr>
                    </a:gs>
                    <a:gs pos="0">
                      <a:schemeClr val="tx1">
                        <a:lumMod val="75000"/>
                        <a:alpha val="20000"/>
                      </a:schemeClr>
                    </a:gs>
                    <a:gs pos="50000">
                      <a:schemeClr val="tx1">
                        <a:lumMod val="75000"/>
                        <a:alpha val="10000"/>
                      </a:schemeClr>
                    </a:gs>
                  </a:gsLst>
                  <a:lin ang="1080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457200"/>
                  <a:endParaRPr lang="en-US" sz="800" b="1" dirty="0">
                    <a:solidFill>
                      <a:srgbClr val="FFFFFF"/>
                    </a:solidFill>
                  </a:endParaRPr>
                </a:p>
              </p:txBody>
            </p:sp>
          </p:grpSp>
          <p:grpSp>
            <p:nvGrpSpPr>
              <p:cNvPr id="837" name="Group 836"/>
              <p:cNvGrpSpPr/>
              <p:nvPr/>
            </p:nvGrpSpPr>
            <p:grpSpPr>
              <a:xfrm>
                <a:off x="5344898" y="3800053"/>
                <a:ext cx="2926978" cy="871320"/>
                <a:chOff x="5732954" y="3590212"/>
                <a:chExt cx="3039257" cy="904745"/>
              </a:xfrm>
              <a:scene3d>
                <a:camera prst="perspectiveRelaxedModerately" fov="7200000">
                  <a:rot lat="18290633" lon="0" rev="0"/>
                </a:camera>
                <a:lightRig rig="threePt" dir="t">
                  <a:rot lat="0" lon="0" rev="7200000"/>
                </a:lightRig>
              </a:scene3d>
            </p:grpSpPr>
            <p:grpSp>
              <p:nvGrpSpPr>
                <p:cNvPr id="838" name="Group 837"/>
                <p:cNvGrpSpPr/>
                <p:nvPr/>
              </p:nvGrpSpPr>
              <p:grpSpPr>
                <a:xfrm>
                  <a:off x="7296773" y="3590212"/>
                  <a:ext cx="1475438" cy="904745"/>
                  <a:chOff x="2460733" y="2210582"/>
                  <a:chExt cx="2562358" cy="1626454"/>
                </a:xfrm>
              </p:grpSpPr>
              <p:sp>
                <p:nvSpPr>
                  <p:cNvPr id="847" name="Freeform 27"/>
                  <p:cNvSpPr>
                    <a:spLocks/>
                  </p:cNvSpPr>
                  <p:nvPr/>
                </p:nvSpPr>
                <p:spPr bwMode="auto">
                  <a:xfrm>
                    <a:off x="2467446" y="2211956"/>
                    <a:ext cx="2527214" cy="1585063"/>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 name="connsiteX0" fmla="*/ 7995 w 10000"/>
                      <a:gd name="connsiteY0" fmla="*/ 3656 h 10000"/>
                      <a:gd name="connsiteX1" fmla="*/ 7926 w 10000"/>
                      <a:gd name="connsiteY1" fmla="*/ 3620 h 10000"/>
                      <a:gd name="connsiteX2" fmla="*/ 5599 w 10000"/>
                      <a:gd name="connsiteY2" fmla="*/ 0 h 10000"/>
                      <a:gd name="connsiteX3" fmla="*/ 3525 w 10000"/>
                      <a:gd name="connsiteY3" fmla="*/ 2043 h 10000"/>
                      <a:gd name="connsiteX4" fmla="*/ 2788 w 10000"/>
                      <a:gd name="connsiteY4" fmla="*/ 1613 h 10000"/>
                      <a:gd name="connsiteX5" fmla="*/ 1659 w 10000"/>
                      <a:gd name="connsiteY5" fmla="*/ 3369 h 10000"/>
                      <a:gd name="connsiteX6" fmla="*/ 1682 w 10000"/>
                      <a:gd name="connsiteY6" fmla="*/ 3692 h 10000"/>
                      <a:gd name="connsiteX7" fmla="*/ 0 w 10000"/>
                      <a:gd name="connsiteY7" fmla="*/ 6810 h 10000"/>
                      <a:gd name="connsiteX8" fmla="*/ 2028 w 10000"/>
                      <a:gd name="connsiteY8" fmla="*/ 10000 h 10000"/>
                      <a:gd name="connsiteX9" fmla="*/ 7995 w 10000"/>
                      <a:gd name="connsiteY9" fmla="*/ 10000 h 10000"/>
                      <a:gd name="connsiteX10" fmla="*/ 10000 w 10000"/>
                      <a:gd name="connsiteY10" fmla="*/ 6810 h 10000"/>
                      <a:gd name="connsiteX11" fmla="*/ 7995 w 10000"/>
                      <a:gd name="connsiteY11" fmla="*/ 36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7995" y="3656"/>
                        </a:moveTo>
                        <a:lnTo>
                          <a:pt x="7926" y="3620"/>
                        </a:lnTo>
                        <a:cubicBezTo>
                          <a:pt x="7926" y="1613"/>
                          <a:pt x="6889" y="0"/>
                          <a:pt x="5599" y="0"/>
                        </a:cubicBezTo>
                        <a:cubicBezTo>
                          <a:pt x="4677" y="0"/>
                          <a:pt x="3894" y="824"/>
                          <a:pt x="3525" y="2043"/>
                        </a:cubicBezTo>
                        <a:cubicBezTo>
                          <a:pt x="3318" y="1756"/>
                          <a:pt x="3065" y="1613"/>
                          <a:pt x="2788" y="1613"/>
                        </a:cubicBezTo>
                        <a:cubicBezTo>
                          <a:pt x="2166" y="1613"/>
                          <a:pt x="1659" y="2401"/>
                          <a:pt x="1659" y="3369"/>
                        </a:cubicBezTo>
                        <a:cubicBezTo>
                          <a:pt x="1659" y="3477"/>
                          <a:pt x="1659" y="3584"/>
                          <a:pt x="1682" y="3692"/>
                        </a:cubicBezTo>
                        <a:cubicBezTo>
                          <a:pt x="714" y="3943"/>
                          <a:pt x="0" y="5233"/>
                          <a:pt x="0" y="6810"/>
                        </a:cubicBezTo>
                        <a:cubicBezTo>
                          <a:pt x="0" y="8566"/>
                          <a:pt x="899" y="10000"/>
                          <a:pt x="2028" y="10000"/>
                        </a:cubicBezTo>
                        <a:lnTo>
                          <a:pt x="7995" y="10000"/>
                        </a:lnTo>
                        <a:cubicBezTo>
                          <a:pt x="9101" y="10000"/>
                          <a:pt x="10000" y="8566"/>
                          <a:pt x="10000" y="6810"/>
                        </a:cubicBezTo>
                        <a:cubicBezTo>
                          <a:pt x="10000" y="5054"/>
                          <a:pt x="9101" y="3656"/>
                          <a:pt x="7995" y="3656"/>
                        </a:cubicBezTo>
                        <a:close/>
                      </a:path>
                    </a:pathLst>
                  </a:custGeom>
                  <a:gradFill>
                    <a:gsLst>
                      <a:gs pos="0">
                        <a:srgbClr val="0E5975"/>
                      </a:gs>
                      <a:gs pos="50000">
                        <a:srgbClr val="2490BA"/>
                      </a:gs>
                      <a:gs pos="100000">
                        <a:srgbClr val="31C0F7"/>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dirty="0">
                      <a:solidFill>
                        <a:srgbClr val="FFFFFF"/>
                      </a:solidFill>
                    </a:endParaRPr>
                  </a:p>
                </p:txBody>
              </p:sp>
              <p:grpSp>
                <p:nvGrpSpPr>
                  <p:cNvPr id="848" name="Group 847"/>
                  <p:cNvGrpSpPr/>
                  <p:nvPr/>
                </p:nvGrpSpPr>
                <p:grpSpPr>
                  <a:xfrm>
                    <a:off x="2460733" y="2210582"/>
                    <a:ext cx="2562358" cy="1626454"/>
                    <a:chOff x="2699339" y="1613969"/>
                    <a:chExt cx="2562358" cy="1626454"/>
                  </a:xfrm>
                </p:grpSpPr>
                <p:pic>
                  <p:nvPicPr>
                    <p:cNvPr id="849" name="Picture 848" descr="cloud_hexidecimal_code_whi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99339" y="1616472"/>
                      <a:ext cx="2562358" cy="1623951"/>
                    </a:xfrm>
                    <a:prstGeom prst="rect">
                      <a:avLst/>
                    </a:prstGeom>
                  </p:spPr>
                </p:pic>
                <p:sp>
                  <p:nvSpPr>
                    <p:cNvPr id="850" name="Freeform 27"/>
                    <p:cNvSpPr>
                      <a:spLocks/>
                    </p:cNvSpPr>
                    <p:nvPr/>
                  </p:nvSpPr>
                  <p:spPr bwMode="auto">
                    <a:xfrm>
                      <a:off x="2704680" y="1613969"/>
                      <a:ext cx="2527214" cy="1585063"/>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 name="connsiteX0" fmla="*/ 7995 w 10000"/>
                        <a:gd name="connsiteY0" fmla="*/ 3656 h 10000"/>
                        <a:gd name="connsiteX1" fmla="*/ 7926 w 10000"/>
                        <a:gd name="connsiteY1" fmla="*/ 3620 h 10000"/>
                        <a:gd name="connsiteX2" fmla="*/ 5599 w 10000"/>
                        <a:gd name="connsiteY2" fmla="*/ 0 h 10000"/>
                        <a:gd name="connsiteX3" fmla="*/ 3525 w 10000"/>
                        <a:gd name="connsiteY3" fmla="*/ 2043 h 10000"/>
                        <a:gd name="connsiteX4" fmla="*/ 2788 w 10000"/>
                        <a:gd name="connsiteY4" fmla="*/ 1613 h 10000"/>
                        <a:gd name="connsiteX5" fmla="*/ 1659 w 10000"/>
                        <a:gd name="connsiteY5" fmla="*/ 3369 h 10000"/>
                        <a:gd name="connsiteX6" fmla="*/ 1682 w 10000"/>
                        <a:gd name="connsiteY6" fmla="*/ 3692 h 10000"/>
                        <a:gd name="connsiteX7" fmla="*/ 0 w 10000"/>
                        <a:gd name="connsiteY7" fmla="*/ 6810 h 10000"/>
                        <a:gd name="connsiteX8" fmla="*/ 2028 w 10000"/>
                        <a:gd name="connsiteY8" fmla="*/ 10000 h 10000"/>
                        <a:gd name="connsiteX9" fmla="*/ 7995 w 10000"/>
                        <a:gd name="connsiteY9" fmla="*/ 10000 h 10000"/>
                        <a:gd name="connsiteX10" fmla="*/ 10000 w 10000"/>
                        <a:gd name="connsiteY10" fmla="*/ 6810 h 10000"/>
                        <a:gd name="connsiteX11" fmla="*/ 7995 w 10000"/>
                        <a:gd name="connsiteY11" fmla="*/ 36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7995" y="3656"/>
                          </a:moveTo>
                          <a:lnTo>
                            <a:pt x="7926" y="3620"/>
                          </a:lnTo>
                          <a:cubicBezTo>
                            <a:pt x="7926" y="1613"/>
                            <a:pt x="6889" y="0"/>
                            <a:pt x="5599" y="0"/>
                          </a:cubicBezTo>
                          <a:cubicBezTo>
                            <a:pt x="4677" y="0"/>
                            <a:pt x="3894" y="824"/>
                            <a:pt x="3525" y="2043"/>
                          </a:cubicBezTo>
                          <a:cubicBezTo>
                            <a:pt x="3318" y="1756"/>
                            <a:pt x="3065" y="1613"/>
                            <a:pt x="2788" y="1613"/>
                          </a:cubicBezTo>
                          <a:cubicBezTo>
                            <a:pt x="2166" y="1613"/>
                            <a:pt x="1659" y="2401"/>
                            <a:pt x="1659" y="3369"/>
                          </a:cubicBezTo>
                          <a:cubicBezTo>
                            <a:pt x="1659" y="3477"/>
                            <a:pt x="1659" y="3584"/>
                            <a:pt x="1682" y="3692"/>
                          </a:cubicBezTo>
                          <a:cubicBezTo>
                            <a:pt x="714" y="3943"/>
                            <a:pt x="0" y="5233"/>
                            <a:pt x="0" y="6810"/>
                          </a:cubicBezTo>
                          <a:cubicBezTo>
                            <a:pt x="0" y="8566"/>
                            <a:pt x="899" y="10000"/>
                            <a:pt x="2028" y="10000"/>
                          </a:cubicBezTo>
                          <a:lnTo>
                            <a:pt x="7995" y="10000"/>
                          </a:lnTo>
                          <a:cubicBezTo>
                            <a:pt x="9101" y="10000"/>
                            <a:pt x="10000" y="8566"/>
                            <a:pt x="10000" y="6810"/>
                          </a:cubicBezTo>
                          <a:cubicBezTo>
                            <a:pt x="10000" y="5054"/>
                            <a:pt x="9101" y="3656"/>
                            <a:pt x="7995" y="3656"/>
                          </a:cubicBezTo>
                          <a:close/>
                        </a:path>
                      </a:pathLst>
                    </a:custGeom>
                    <a:gradFill flip="none" rotWithShape="1">
                      <a:gsLst>
                        <a:gs pos="0">
                          <a:srgbClr val="00B1FF">
                            <a:alpha val="11000"/>
                          </a:srgbClr>
                        </a:gs>
                        <a:gs pos="12000">
                          <a:srgbClr val="46AEE2">
                            <a:alpha val="29000"/>
                          </a:srgbClr>
                        </a:gs>
                        <a:gs pos="29000">
                          <a:srgbClr val="00B1FF">
                            <a:alpha val="32000"/>
                          </a:srgbClr>
                        </a:gs>
                        <a:gs pos="100000">
                          <a:srgbClr val="000F1F">
                            <a:alpha val="0"/>
                          </a:srgbClr>
                        </a:gs>
                        <a:gs pos="76000">
                          <a:srgbClr val="00B1FF">
                            <a:alpha val="16000"/>
                          </a:srgbClr>
                        </a:gs>
                      </a:gsLst>
                      <a:lin ang="16200000" scaled="1"/>
                      <a:tileRect/>
                    </a:gradFill>
                    <a:ln w="28575" cap="flat">
                      <a:gradFill flip="none" rotWithShape="1">
                        <a:gsLst>
                          <a:gs pos="4000">
                            <a:schemeClr val="bg1"/>
                          </a:gs>
                          <a:gs pos="73000">
                            <a:schemeClr val="bg1">
                              <a:alpha val="13000"/>
                            </a:schemeClr>
                          </a:gs>
                        </a:gsLst>
                        <a:lin ang="16200000" scaled="0"/>
                        <a:tileRect/>
                      </a:gradFill>
                      <a:prstDash val="solid"/>
                      <a:miter lim="800000"/>
                      <a:headEnd/>
                      <a:tailEnd/>
                    </a:ln>
                    <a:effectLst/>
                  </p:spPr>
                  <p:txBody>
                    <a:bodyPr vert="horz" wrap="square" lIns="91440" tIns="45720" rIns="91440" bIns="45720" numCol="1" anchor="t" anchorCtr="0" compatLnSpc="1">
                      <a:prstTxWarp prst="textNoShape">
                        <a:avLst/>
                      </a:prstTxWarp>
                    </a:bodyPr>
                    <a:lstStyle/>
                    <a:p>
                      <a:pPr defTabSz="457200"/>
                      <a:endParaRPr lang="en-US" dirty="0">
                        <a:solidFill>
                          <a:srgbClr val="FFFFFF"/>
                        </a:solidFill>
                      </a:endParaRPr>
                    </a:p>
                  </p:txBody>
                </p:sp>
                <p:sp>
                  <p:nvSpPr>
                    <p:cNvPr id="851" name="TextBox 850"/>
                    <p:cNvSpPr txBox="1"/>
                    <p:nvPr/>
                  </p:nvSpPr>
                  <p:spPr>
                    <a:xfrm>
                      <a:off x="2937163" y="2267157"/>
                      <a:ext cx="2097288" cy="608594"/>
                    </a:xfrm>
                    <a:prstGeom prst="rect">
                      <a:avLst/>
                    </a:prstGeom>
                    <a:noFill/>
                    <a:effectLst/>
                  </p:spPr>
                  <p:txBody>
                    <a:bodyPr wrap="square" lIns="91428" tIns="45714" rIns="91428" bIns="45714" rtlCol="0">
                      <a:spAutoFit/>
                    </a:bodyPr>
                    <a:lstStyle/>
                    <a:p>
                      <a:pPr algn="ctr" defTabSz="810916"/>
                      <a:r>
                        <a:rPr lang="en-GB" sz="1600" dirty="0" smtClean="0">
                          <a:solidFill>
                            <a:srgbClr val="FFFFFF"/>
                          </a:solidFill>
                        </a:rPr>
                        <a:t>Cloud</a:t>
                      </a:r>
                      <a:endParaRPr lang="en-GB" sz="1600" dirty="0">
                        <a:solidFill>
                          <a:srgbClr val="FFFFFF"/>
                        </a:solidFill>
                      </a:endParaRPr>
                    </a:p>
                  </p:txBody>
                </p:sp>
              </p:grpSp>
            </p:grpSp>
            <p:grpSp>
              <p:nvGrpSpPr>
                <p:cNvPr id="839" name="Group 838"/>
                <p:cNvGrpSpPr/>
                <p:nvPr/>
              </p:nvGrpSpPr>
              <p:grpSpPr>
                <a:xfrm>
                  <a:off x="6514864" y="4008508"/>
                  <a:ext cx="694486" cy="418558"/>
                  <a:chOff x="5637685" y="5270694"/>
                  <a:chExt cx="626591" cy="416053"/>
                </a:xfrm>
              </p:grpSpPr>
              <p:pic>
                <p:nvPicPr>
                  <p:cNvPr id="844" name="Picture 843"/>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414974"/>
                    <a:ext cx="626591" cy="127494"/>
                  </a:xfrm>
                  <a:prstGeom prst="rect">
                    <a:avLst/>
                  </a:prstGeom>
                  <a:ln w="12700" cmpd="sng">
                    <a:noFill/>
                  </a:ln>
                  <a:effectLst/>
                </p:spPr>
              </p:pic>
              <p:pic>
                <p:nvPicPr>
                  <p:cNvPr id="845" name="Picture 84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559253"/>
                    <a:ext cx="626591" cy="127494"/>
                  </a:xfrm>
                  <a:prstGeom prst="rect">
                    <a:avLst/>
                  </a:prstGeom>
                  <a:ln w="12700" cmpd="sng">
                    <a:noFill/>
                  </a:ln>
                  <a:effectLst/>
                </p:spPr>
              </p:pic>
              <p:pic>
                <p:nvPicPr>
                  <p:cNvPr id="846" name="Picture 845"/>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270694"/>
                    <a:ext cx="626591" cy="127494"/>
                  </a:xfrm>
                  <a:prstGeom prst="rect">
                    <a:avLst/>
                  </a:prstGeom>
                  <a:ln w="12700" cmpd="sng">
                    <a:noFill/>
                  </a:ln>
                  <a:effectLst/>
                </p:spPr>
              </p:pic>
            </p:grpSp>
            <p:grpSp>
              <p:nvGrpSpPr>
                <p:cNvPr id="840" name="Group 839"/>
                <p:cNvGrpSpPr/>
                <p:nvPr/>
              </p:nvGrpSpPr>
              <p:grpSpPr>
                <a:xfrm>
                  <a:off x="5732954" y="4008508"/>
                  <a:ext cx="694486" cy="418558"/>
                  <a:chOff x="5637685" y="5270694"/>
                  <a:chExt cx="626591" cy="416053"/>
                </a:xfrm>
              </p:grpSpPr>
              <p:pic>
                <p:nvPicPr>
                  <p:cNvPr id="841" name="Picture 84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414974"/>
                    <a:ext cx="626591" cy="127494"/>
                  </a:xfrm>
                  <a:prstGeom prst="rect">
                    <a:avLst/>
                  </a:prstGeom>
                  <a:ln w="12700" cmpd="sng">
                    <a:noFill/>
                  </a:ln>
                  <a:effectLst/>
                </p:spPr>
              </p:pic>
              <p:pic>
                <p:nvPicPr>
                  <p:cNvPr id="842" name="Picture 84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559253"/>
                    <a:ext cx="626591" cy="127494"/>
                  </a:xfrm>
                  <a:prstGeom prst="rect">
                    <a:avLst/>
                  </a:prstGeom>
                  <a:ln w="12700" cmpd="sng">
                    <a:noFill/>
                  </a:ln>
                  <a:effectLst/>
                </p:spPr>
              </p:pic>
              <p:pic>
                <p:nvPicPr>
                  <p:cNvPr id="843" name="Picture 842"/>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37685" y="5270694"/>
                    <a:ext cx="626591" cy="127494"/>
                  </a:xfrm>
                  <a:prstGeom prst="rect">
                    <a:avLst/>
                  </a:prstGeom>
                  <a:ln w="12700" cmpd="sng">
                    <a:noFill/>
                  </a:ln>
                  <a:effectLst/>
                </p:spPr>
              </p:pic>
            </p:grpSp>
          </p:grpSp>
        </p:grpSp>
        <p:grpSp>
          <p:nvGrpSpPr>
            <p:cNvPr id="732" name="Group 731"/>
            <p:cNvGrpSpPr/>
            <p:nvPr/>
          </p:nvGrpSpPr>
          <p:grpSpPr>
            <a:xfrm>
              <a:off x="162139" y="2599031"/>
              <a:ext cx="4403725" cy="781250"/>
              <a:chOff x="4416421" y="2594727"/>
              <a:chExt cx="4615559" cy="976060"/>
            </a:xfrm>
          </p:grpSpPr>
          <p:grpSp>
            <p:nvGrpSpPr>
              <p:cNvPr id="822" name="Group 821"/>
              <p:cNvGrpSpPr/>
              <p:nvPr/>
            </p:nvGrpSpPr>
            <p:grpSpPr>
              <a:xfrm>
                <a:off x="4416421" y="2743198"/>
                <a:ext cx="4615559" cy="827589"/>
                <a:chOff x="2565346" y="2879066"/>
                <a:chExt cx="6484886" cy="789744"/>
              </a:xfrm>
            </p:grpSpPr>
            <p:grpSp>
              <p:nvGrpSpPr>
                <p:cNvPr id="832" name="Group 831"/>
                <p:cNvGrpSpPr/>
                <p:nvPr/>
              </p:nvGrpSpPr>
              <p:grpSpPr>
                <a:xfrm>
                  <a:off x="2565346" y="2879066"/>
                  <a:ext cx="6484886" cy="789744"/>
                  <a:chOff x="1123499" y="2215120"/>
                  <a:chExt cx="6714257" cy="1065372"/>
                </a:xfrm>
              </p:grpSpPr>
              <p:sp>
                <p:nvSpPr>
                  <p:cNvPr id="834" name="Trapezoid 833"/>
                  <p:cNvSpPr/>
                  <p:nvPr/>
                </p:nvSpPr>
                <p:spPr>
                  <a:xfrm>
                    <a:off x="1128340" y="2215120"/>
                    <a:ext cx="6709416" cy="1006546"/>
                  </a:xfrm>
                  <a:prstGeom prst="trapezoid">
                    <a:avLst>
                      <a:gd name="adj" fmla="val 78307"/>
                    </a:avLst>
                  </a:prstGeom>
                  <a:gradFill>
                    <a:gsLst>
                      <a:gs pos="100000">
                        <a:srgbClr val="073648"/>
                      </a:gs>
                      <a:gs pos="0">
                        <a:srgbClr val="062E40"/>
                      </a:gs>
                      <a:gs pos="50000">
                        <a:srgbClr val="0FAEBB"/>
                      </a:gs>
                    </a:gsLst>
                    <a:lin ang="1080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457200"/>
                    <a:endParaRPr lang="en-US" sz="800" b="1" dirty="0">
                      <a:solidFill>
                        <a:srgbClr val="FFFFFF"/>
                      </a:solidFill>
                    </a:endParaRPr>
                  </a:p>
                </p:txBody>
              </p:sp>
              <p:sp>
                <p:nvSpPr>
                  <p:cNvPr id="835" name="Rounded Rectangle 834"/>
                  <p:cNvSpPr/>
                  <p:nvPr/>
                </p:nvSpPr>
                <p:spPr>
                  <a:xfrm>
                    <a:off x="1123499" y="3221666"/>
                    <a:ext cx="6714256" cy="58826"/>
                  </a:xfrm>
                  <a:prstGeom prst="roundRect">
                    <a:avLst>
                      <a:gd name="adj" fmla="val 9897"/>
                    </a:avLst>
                  </a:prstGeom>
                  <a:gradFill>
                    <a:gsLst>
                      <a:gs pos="50000">
                        <a:srgbClr val="062E40"/>
                      </a:gs>
                      <a:gs pos="0">
                        <a:srgbClr val="0FA6B4"/>
                      </a:gs>
                      <a:gs pos="100000">
                        <a:srgbClr val="0FAEBB"/>
                      </a:gs>
                    </a:gsLst>
                    <a:lin ang="1428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457200"/>
                    <a:endParaRPr lang="en-US" sz="800" b="1" dirty="0">
                      <a:solidFill>
                        <a:srgbClr val="FFFFFF"/>
                      </a:solidFill>
                    </a:endParaRPr>
                  </a:p>
                </p:txBody>
              </p:sp>
            </p:grpSp>
            <p:sp>
              <p:nvSpPr>
                <p:cNvPr id="833" name="TextBox 832"/>
                <p:cNvSpPr txBox="1">
                  <a:spLocks noChangeAspect="1"/>
                </p:cNvSpPr>
                <p:nvPr/>
              </p:nvSpPr>
              <p:spPr>
                <a:xfrm>
                  <a:off x="4815473" y="3492388"/>
                  <a:ext cx="1972763" cy="85586"/>
                </a:xfrm>
                <a:prstGeom prst="rect">
                  <a:avLst/>
                </a:prstGeom>
                <a:noFill/>
                <a:effectLst/>
              </p:spPr>
              <p:txBody>
                <a:bodyPr wrap="square" lIns="91436" tIns="45719" rIns="91436" bIns="45719" rtlCol="0">
                  <a:prstTxWarp prst="textFadeUp">
                    <a:avLst>
                      <a:gd name="adj" fmla="val 3166"/>
                    </a:avLst>
                  </a:prstTxWarp>
                  <a:spAutoFit/>
                </a:bodyPr>
                <a:lstStyle/>
                <a:p>
                  <a:pPr algn="ctr" defTabSz="685109">
                    <a:lnSpc>
                      <a:spcPct val="90000"/>
                    </a:lnSpc>
                  </a:pPr>
                  <a:r>
                    <a:rPr lang="en-US" sz="1000" dirty="0" smtClean="0">
                      <a:solidFill>
                        <a:srgbClr val="FFFFFF"/>
                      </a:solidFill>
                      <a:cs typeface="Arial"/>
                    </a:rPr>
                    <a:t>V2P Platform </a:t>
                  </a:r>
                  <a:endParaRPr lang="en-US" sz="1000" dirty="0">
                    <a:solidFill>
                      <a:srgbClr val="FFFFFF"/>
                    </a:solidFill>
                    <a:cs typeface="Arial"/>
                  </a:endParaRPr>
                </a:p>
              </p:txBody>
            </p:sp>
          </p:grpSp>
          <p:grpSp>
            <p:nvGrpSpPr>
              <p:cNvPr id="823" name="Group 822"/>
              <p:cNvGrpSpPr/>
              <p:nvPr/>
            </p:nvGrpSpPr>
            <p:grpSpPr>
              <a:xfrm>
                <a:off x="5075071" y="2594727"/>
                <a:ext cx="3278282" cy="890778"/>
                <a:chOff x="5351796" y="2898661"/>
                <a:chExt cx="2692174" cy="731520"/>
              </a:xfrm>
              <a:scene3d>
                <a:camera prst="perspectiveRelaxedModerately" fov="7200000">
                  <a:rot lat="18290635" lon="0" rev="0"/>
                </a:camera>
                <a:lightRig rig="threePt" dir="t">
                  <a:rot lat="0" lon="0" rev="7800000"/>
                </a:lightRig>
              </a:scene3d>
            </p:grpSpPr>
            <p:grpSp>
              <p:nvGrpSpPr>
                <p:cNvPr id="824" name="Group 823"/>
                <p:cNvGrpSpPr/>
                <p:nvPr/>
              </p:nvGrpSpPr>
              <p:grpSpPr>
                <a:xfrm>
                  <a:off x="5351796" y="2898661"/>
                  <a:ext cx="2692174" cy="731520"/>
                  <a:chOff x="5393046" y="2555474"/>
                  <a:chExt cx="2692174" cy="731520"/>
                </a:xfrm>
              </p:grpSpPr>
              <p:grpSp>
                <p:nvGrpSpPr>
                  <p:cNvPr id="827" name="Group 826"/>
                  <p:cNvGrpSpPr/>
                  <p:nvPr/>
                </p:nvGrpSpPr>
                <p:grpSpPr>
                  <a:xfrm>
                    <a:off x="5393046" y="2555474"/>
                    <a:ext cx="2692174" cy="731520"/>
                    <a:chOff x="2580141" y="2898408"/>
                    <a:chExt cx="8692588" cy="1216394"/>
                  </a:xfrm>
                </p:grpSpPr>
                <p:sp>
                  <p:nvSpPr>
                    <p:cNvPr id="830" name="Rounded Rectangle 829"/>
                    <p:cNvSpPr/>
                    <p:nvPr/>
                  </p:nvSpPr>
                  <p:spPr>
                    <a:xfrm rot="10800000" flipH="1" flipV="1">
                      <a:off x="4778772" y="2959051"/>
                      <a:ext cx="2631598" cy="1155751"/>
                    </a:xfrm>
                    <a:prstGeom prst="roundRect">
                      <a:avLst>
                        <a:gd name="adj" fmla="val 0"/>
                      </a:avLst>
                    </a:prstGeom>
                    <a:solidFill>
                      <a:schemeClr val="bg1">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831" name="Rounded Rectangle 830"/>
                    <p:cNvSpPr/>
                    <p:nvPr/>
                  </p:nvSpPr>
                  <p:spPr>
                    <a:xfrm rot="10800000" flipH="1" flipV="1">
                      <a:off x="2580141" y="2898408"/>
                      <a:ext cx="8692588" cy="1216394"/>
                    </a:xfrm>
                    <a:prstGeom prst="roundRect">
                      <a:avLst>
                        <a:gd name="adj" fmla="val 9892"/>
                      </a:avLst>
                    </a:prstGeom>
                    <a:gradFill>
                      <a:gsLst>
                        <a:gs pos="0">
                          <a:srgbClr val="F9C737"/>
                        </a:gs>
                        <a:gs pos="50000">
                          <a:srgbClr val="E08B27"/>
                        </a:gs>
                        <a:gs pos="100000">
                          <a:srgbClr val="AF6C0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grpSp>
              <p:pic>
                <p:nvPicPr>
                  <p:cNvPr id="828" name="Picture 2" descr="orchestration_engine_robot_1.png"/>
                  <p:cNvPicPr>
                    <a:picLocks noChangeAspect="1"/>
                  </p:cNvPicPr>
                  <p:nvPr/>
                </p:nvPicPr>
                <p:blipFill>
                  <a:blip r:embed="rId6" cstate="print">
                    <a:lum bright="84000"/>
                    <a:extLst>
                      <a:ext uri="{28A0092B-C50C-407E-A947-70E740481C1C}">
                        <a14:useLocalDpi xmlns:a14="http://schemas.microsoft.com/office/drawing/2010/main"/>
                      </a:ext>
                    </a:extLst>
                  </a:blip>
                  <a:stretch>
                    <a:fillRect/>
                  </a:stretch>
                </p:blipFill>
                <p:spPr>
                  <a:xfrm>
                    <a:off x="6597494" y="2590092"/>
                    <a:ext cx="489535" cy="516733"/>
                  </a:xfrm>
                  <a:prstGeom prst="rect">
                    <a:avLst/>
                  </a:prstGeom>
                  <a:effectLst/>
                </p:spPr>
              </p:pic>
              <p:sp>
                <p:nvSpPr>
                  <p:cNvPr id="829" name="Rectangle 828"/>
                  <p:cNvSpPr/>
                  <p:nvPr/>
                </p:nvSpPr>
                <p:spPr>
                  <a:xfrm>
                    <a:off x="6259279" y="3077488"/>
                    <a:ext cx="959708" cy="203133"/>
                  </a:xfrm>
                  <a:prstGeom prst="rect">
                    <a:avLst/>
                  </a:prstGeom>
                  <a:effectLst/>
                </p:spPr>
                <p:txBody>
                  <a:bodyPr wrap="square">
                    <a:spAutoFit/>
                  </a:bodyPr>
                  <a:lstStyle/>
                  <a:p>
                    <a:pPr algn="ctr" defTabSz="610872" eaLnBrk="0" hangingPunct="0">
                      <a:lnSpc>
                        <a:spcPct val="90000"/>
                      </a:lnSpc>
                    </a:pPr>
                    <a:r>
                      <a:rPr lang="en-US" sz="800" b="1" dirty="0">
                        <a:solidFill>
                          <a:srgbClr val="FFFFFF"/>
                        </a:solidFill>
                        <a:cs typeface="Arial" charset="0"/>
                      </a:rPr>
                      <a:t>V2P Controller</a:t>
                    </a:r>
                  </a:p>
                </p:txBody>
              </p:sp>
            </p:grpSp>
            <p:sp>
              <p:nvSpPr>
                <p:cNvPr id="825" name="Rounded Rectangle 824"/>
                <p:cNvSpPr/>
                <p:nvPr/>
              </p:nvSpPr>
              <p:spPr>
                <a:xfrm>
                  <a:off x="7197619" y="3038833"/>
                  <a:ext cx="751775" cy="451374"/>
                </a:xfrm>
                <a:prstGeom prst="roundRect">
                  <a:avLst>
                    <a:gd name="adj" fmla="val 14644"/>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r>
                    <a:rPr lang="en-US" sz="900" dirty="0">
                      <a:solidFill>
                        <a:srgbClr val="FFFFFF"/>
                      </a:solidFill>
                    </a:rPr>
                    <a:t>Workflow </a:t>
                  </a:r>
                  <a:br>
                    <a:rPr lang="en-US" sz="900" dirty="0">
                      <a:solidFill>
                        <a:srgbClr val="FFFFFF"/>
                      </a:solidFill>
                    </a:rPr>
                  </a:br>
                  <a:r>
                    <a:rPr lang="en-US" sz="900" dirty="0">
                      <a:solidFill>
                        <a:srgbClr val="FFFFFF"/>
                      </a:solidFill>
                    </a:rPr>
                    <a:t>Integration </a:t>
                  </a:r>
                  <a:br>
                    <a:rPr lang="en-US" sz="900" dirty="0">
                      <a:solidFill>
                        <a:srgbClr val="FFFFFF"/>
                      </a:solidFill>
                    </a:rPr>
                  </a:br>
                  <a:r>
                    <a:rPr lang="en-US" sz="900" dirty="0">
                      <a:solidFill>
                        <a:srgbClr val="FFFFFF"/>
                      </a:solidFill>
                    </a:rPr>
                    <a:t>Framework</a:t>
                  </a:r>
                </a:p>
              </p:txBody>
            </p:sp>
            <p:sp>
              <p:nvSpPr>
                <p:cNvPr id="826" name="Rounded Rectangle 825"/>
                <p:cNvSpPr/>
                <p:nvPr/>
              </p:nvSpPr>
              <p:spPr>
                <a:xfrm>
                  <a:off x="5441008" y="3038833"/>
                  <a:ext cx="751775" cy="451374"/>
                </a:xfrm>
                <a:prstGeom prst="roundRect">
                  <a:avLst>
                    <a:gd name="adj" fmla="val 13017"/>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r>
                    <a:rPr lang="en-US" sz="900" dirty="0">
                      <a:solidFill>
                        <a:srgbClr val="FFFFFF"/>
                      </a:solidFill>
                    </a:rPr>
                    <a:t>Application </a:t>
                  </a:r>
                  <a:br>
                    <a:rPr lang="en-US" sz="900" dirty="0">
                      <a:solidFill>
                        <a:srgbClr val="FFFFFF"/>
                      </a:solidFill>
                    </a:rPr>
                  </a:br>
                  <a:r>
                    <a:rPr lang="en-US" sz="900" dirty="0">
                      <a:solidFill>
                        <a:srgbClr val="FFFFFF"/>
                      </a:solidFill>
                    </a:rPr>
                    <a:t>Integration </a:t>
                  </a:r>
                  <a:br>
                    <a:rPr lang="en-US" sz="900" dirty="0">
                      <a:solidFill>
                        <a:srgbClr val="FFFFFF"/>
                      </a:solidFill>
                    </a:rPr>
                  </a:br>
                  <a:r>
                    <a:rPr lang="en-US" sz="900" dirty="0">
                      <a:solidFill>
                        <a:srgbClr val="FFFFFF"/>
                      </a:solidFill>
                    </a:rPr>
                    <a:t>Framework</a:t>
                  </a:r>
                </a:p>
              </p:txBody>
            </p:sp>
          </p:grpSp>
        </p:grpSp>
        <p:grpSp>
          <p:nvGrpSpPr>
            <p:cNvPr id="733" name="Group 732"/>
            <p:cNvGrpSpPr/>
            <p:nvPr/>
          </p:nvGrpSpPr>
          <p:grpSpPr>
            <a:xfrm>
              <a:off x="887159" y="3452395"/>
              <a:ext cx="1571802" cy="429068"/>
              <a:chOff x="5219190" y="3716157"/>
              <a:chExt cx="1641486" cy="523045"/>
            </a:xfrm>
          </p:grpSpPr>
          <p:sp>
            <p:nvSpPr>
              <p:cNvPr id="808" name="Oval 807"/>
              <p:cNvSpPr/>
              <p:nvPr/>
            </p:nvSpPr>
            <p:spPr>
              <a:xfrm>
                <a:off x="5219190" y="4159992"/>
                <a:ext cx="883091" cy="79210"/>
              </a:xfrm>
              <a:prstGeom prst="ellipse">
                <a:avLst/>
              </a:prstGeom>
              <a:gradFill>
                <a:gsLst>
                  <a:gs pos="0">
                    <a:schemeClr val="bg1">
                      <a:lumMod val="0"/>
                      <a:alpha val="47000"/>
                    </a:schemeClr>
                  </a:gs>
                  <a:gs pos="100000">
                    <a:srgbClr val="08252E">
                      <a:alpha val="0"/>
                    </a:srgb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smtClean="0">
                  <a:solidFill>
                    <a:srgbClr val="FFFFFF"/>
                  </a:solidFill>
                </a:endParaRPr>
              </a:p>
            </p:txBody>
          </p:sp>
          <p:sp>
            <p:nvSpPr>
              <p:cNvPr id="809" name="Oval 808"/>
              <p:cNvSpPr/>
              <p:nvPr/>
            </p:nvSpPr>
            <p:spPr>
              <a:xfrm>
                <a:off x="5977585" y="4155488"/>
                <a:ext cx="883091" cy="79210"/>
              </a:xfrm>
              <a:prstGeom prst="ellipse">
                <a:avLst/>
              </a:prstGeom>
              <a:gradFill>
                <a:gsLst>
                  <a:gs pos="0">
                    <a:schemeClr val="bg1">
                      <a:lumMod val="0"/>
                      <a:alpha val="47000"/>
                    </a:schemeClr>
                  </a:gs>
                  <a:gs pos="100000">
                    <a:srgbClr val="08252E">
                      <a:alpha val="0"/>
                    </a:srgb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smtClean="0">
                  <a:solidFill>
                    <a:srgbClr val="FFFFFF"/>
                  </a:solidFill>
                </a:endParaRPr>
              </a:p>
            </p:txBody>
          </p:sp>
          <p:grpSp>
            <p:nvGrpSpPr>
              <p:cNvPr id="810" name="Group 809"/>
              <p:cNvGrpSpPr/>
              <p:nvPr/>
            </p:nvGrpSpPr>
            <p:grpSpPr>
              <a:xfrm>
                <a:off x="5367027" y="3716157"/>
                <a:ext cx="1439172" cy="476679"/>
                <a:chOff x="5367027" y="3716157"/>
                <a:chExt cx="1439172" cy="476679"/>
              </a:xfrm>
            </p:grpSpPr>
            <p:grpSp>
              <p:nvGrpSpPr>
                <p:cNvPr id="811" name="Group 810"/>
                <p:cNvGrpSpPr/>
                <p:nvPr/>
              </p:nvGrpSpPr>
              <p:grpSpPr>
                <a:xfrm>
                  <a:off x="5367027" y="3716158"/>
                  <a:ext cx="574321" cy="476678"/>
                  <a:chOff x="5473474" y="1240418"/>
                  <a:chExt cx="809029" cy="491575"/>
                </a:xfrm>
              </p:grpSpPr>
              <p:sp>
                <p:nvSpPr>
                  <p:cNvPr id="820" name="Rounded Rectangle 819"/>
                  <p:cNvSpPr/>
                  <p:nvPr/>
                </p:nvSpPr>
                <p:spPr>
                  <a:xfrm rot="10800000" flipH="1" flipV="1">
                    <a:off x="5473474" y="1240418"/>
                    <a:ext cx="809029" cy="491575"/>
                  </a:xfrm>
                  <a:prstGeom prst="roundRect">
                    <a:avLst>
                      <a:gd name="adj" fmla="val 0"/>
                    </a:avLst>
                  </a:prstGeom>
                  <a:solidFill>
                    <a:schemeClr val="tx1">
                      <a:lumMod val="75000"/>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821" name="Rounded Rectangle 820"/>
                  <p:cNvSpPr/>
                  <p:nvPr/>
                </p:nvSpPr>
                <p:spPr>
                  <a:xfrm rot="10800000" flipH="1" flipV="1">
                    <a:off x="5473474" y="1240418"/>
                    <a:ext cx="809029" cy="491575"/>
                  </a:xfrm>
                  <a:prstGeom prst="roundRect">
                    <a:avLst>
                      <a:gd name="adj" fmla="val 0"/>
                    </a:avLst>
                  </a:prstGeom>
                  <a:gradFill flip="none" rotWithShape="1">
                    <a:gsLst>
                      <a:gs pos="86000">
                        <a:schemeClr val="tx1">
                          <a:lumMod val="75000"/>
                          <a:alpha val="0"/>
                        </a:schemeClr>
                      </a:gs>
                      <a:gs pos="100000">
                        <a:schemeClr val="tx1">
                          <a:lumMod val="75000"/>
                          <a:alpha val="1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FFFFFF"/>
                      </a:solidFill>
                    </a:endParaRPr>
                  </a:p>
                </p:txBody>
              </p:sp>
            </p:grpSp>
            <p:sp>
              <p:nvSpPr>
                <p:cNvPr id="812" name="Rounded Rectangle 811"/>
                <p:cNvSpPr/>
                <p:nvPr/>
              </p:nvSpPr>
              <p:spPr>
                <a:xfrm>
                  <a:off x="5422008" y="3772313"/>
                  <a:ext cx="465286" cy="367261"/>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813" name="Rounded Rectangle 812"/>
                <p:cNvSpPr/>
                <p:nvPr/>
              </p:nvSpPr>
              <p:spPr>
                <a:xfrm>
                  <a:off x="6043617" y="3772313"/>
                  <a:ext cx="713031" cy="367261"/>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pic>
              <p:nvPicPr>
                <p:cNvPr id="819" name="Picture 8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14088" y="3873558"/>
                  <a:ext cx="570566" cy="194020"/>
                </a:xfrm>
                <a:prstGeom prst="rect">
                  <a:avLst/>
                </a:prstGeom>
                <a:solidFill>
                  <a:schemeClr val="bg1"/>
                </a:solidFill>
              </p:spPr>
            </p:pic>
            <p:grpSp>
              <p:nvGrpSpPr>
                <p:cNvPr id="815" name="Group 814"/>
                <p:cNvGrpSpPr/>
                <p:nvPr/>
              </p:nvGrpSpPr>
              <p:grpSpPr>
                <a:xfrm>
                  <a:off x="5993143" y="3716157"/>
                  <a:ext cx="813056" cy="476679"/>
                  <a:chOff x="5473474" y="1240417"/>
                  <a:chExt cx="809029" cy="491576"/>
                </a:xfrm>
              </p:grpSpPr>
              <p:sp>
                <p:nvSpPr>
                  <p:cNvPr id="816" name="Rounded Rectangle 815"/>
                  <p:cNvSpPr/>
                  <p:nvPr/>
                </p:nvSpPr>
                <p:spPr>
                  <a:xfrm rot="10800000" flipH="1" flipV="1">
                    <a:off x="5473474" y="1240417"/>
                    <a:ext cx="809029" cy="491575"/>
                  </a:xfrm>
                  <a:prstGeom prst="roundRect">
                    <a:avLst>
                      <a:gd name="adj" fmla="val 0"/>
                    </a:avLst>
                  </a:prstGeom>
                  <a:solidFill>
                    <a:schemeClr val="tx1">
                      <a:lumMod val="75000"/>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817" name="Rounded Rectangle 816"/>
                  <p:cNvSpPr/>
                  <p:nvPr/>
                </p:nvSpPr>
                <p:spPr>
                  <a:xfrm rot="10800000" flipH="1" flipV="1">
                    <a:off x="5473474" y="1240418"/>
                    <a:ext cx="809029" cy="491575"/>
                  </a:xfrm>
                  <a:prstGeom prst="roundRect">
                    <a:avLst>
                      <a:gd name="adj" fmla="val 0"/>
                    </a:avLst>
                  </a:prstGeom>
                  <a:gradFill flip="none" rotWithShape="1">
                    <a:gsLst>
                      <a:gs pos="86000">
                        <a:schemeClr val="tx1">
                          <a:lumMod val="75000"/>
                          <a:alpha val="0"/>
                        </a:schemeClr>
                      </a:gs>
                      <a:gs pos="100000">
                        <a:schemeClr val="tx1">
                          <a:lumMod val="75000"/>
                          <a:alpha val="1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FFFFFF"/>
                      </a:solidFill>
                    </a:endParaRPr>
                  </a:p>
                </p:txBody>
              </p:sp>
            </p:grpSp>
          </p:grpSp>
        </p:grpSp>
        <p:grpSp>
          <p:nvGrpSpPr>
            <p:cNvPr id="734" name="Group 733"/>
            <p:cNvGrpSpPr/>
            <p:nvPr/>
          </p:nvGrpSpPr>
          <p:grpSpPr>
            <a:xfrm>
              <a:off x="165029" y="1582832"/>
              <a:ext cx="4399471" cy="1207537"/>
              <a:chOff x="4520242" y="1333233"/>
              <a:chExt cx="4399471" cy="1207537"/>
            </a:xfrm>
          </p:grpSpPr>
          <p:sp>
            <p:nvSpPr>
              <p:cNvPr id="735" name="Trapezoid 734"/>
              <p:cNvSpPr/>
              <p:nvPr/>
            </p:nvSpPr>
            <p:spPr>
              <a:xfrm>
                <a:off x="4525050" y="1724388"/>
                <a:ext cx="4389855" cy="633372"/>
              </a:xfrm>
              <a:prstGeom prst="trapezoid">
                <a:avLst>
                  <a:gd name="adj" fmla="val 78307"/>
                </a:avLst>
              </a:prstGeom>
              <a:gradFill>
                <a:gsLst>
                  <a:gs pos="50000">
                    <a:srgbClr val="0070C0"/>
                  </a:gs>
                  <a:gs pos="100000">
                    <a:srgbClr val="143457"/>
                  </a:gs>
                  <a:gs pos="0">
                    <a:srgbClr val="143457"/>
                  </a:gs>
                </a:gsLst>
                <a:lin ang="1428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609570"/>
                <a:endParaRPr lang="en-US" sz="1067" b="1" dirty="0">
                  <a:solidFill>
                    <a:srgbClr val="FFFFFF"/>
                  </a:solidFill>
                </a:endParaRPr>
              </a:p>
            </p:txBody>
          </p:sp>
          <p:sp>
            <p:nvSpPr>
              <p:cNvPr id="736" name="Rounded Rectangle 735"/>
              <p:cNvSpPr/>
              <p:nvPr/>
            </p:nvSpPr>
            <p:spPr>
              <a:xfrm>
                <a:off x="4520242" y="2357760"/>
                <a:ext cx="4399471" cy="44843"/>
              </a:xfrm>
              <a:prstGeom prst="roundRect">
                <a:avLst>
                  <a:gd name="adj" fmla="val 9897"/>
                </a:avLst>
              </a:prstGeom>
              <a:gradFill>
                <a:gsLst>
                  <a:gs pos="100000">
                    <a:srgbClr val="2762A4"/>
                  </a:gs>
                  <a:gs pos="0">
                    <a:schemeClr val="tx2"/>
                  </a:gs>
                  <a:gs pos="50000">
                    <a:srgbClr val="143457"/>
                  </a:gs>
                </a:gsLst>
                <a:lin ang="14280000" scaled="0"/>
              </a:gradFill>
              <a:ln>
                <a:noFill/>
              </a:ln>
              <a:effectLst/>
            </p:spPr>
            <p:style>
              <a:lnRef idx="1">
                <a:schemeClr val="accent5"/>
              </a:lnRef>
              <a:fillRef idx="3">
                <a:schemeClr val="accent5"/>
              </a:fillRef>
              <a:effectRef idx="2">
                <a:schemeClr val="accent5"/>
              </a:effectRef>
              <a:fontRef idx="minor">
                <a:schemeClr val="lt1"/>
              </a:fontRef>
            </p:style>
            <p:txBody>
              <a:bodyPr anchor="b"/>
              <a:lstStyle/>
              <a:p>
                <a:pPr algn="ctr" defTabSz="457200"/>
                <a:endParaRPr lang="en-US" sz="800" b="1" dirty="0">
                  <a:solidFill>
                    <a:srgbClr val="FFFFFF"/>
                  </a:solidFill>
                </a:endParaRPr>
              </a:p>
            </p:txBody>
          </p:sp>
          <p:grpSp>
            <p:nvGrpSpPr>
              <p:cNvPr id="737" name="Group 736"/>
              <p:cNvGrpSpPr/>
              <p:nvPr/>
            </p:nvGrpSpPr>
            <p:grpSpPr>
              <a:xfrm>
                <a:off x="4780054" y="1753417"/>
                <a:ext cx="4134417" cy="787353"/>
                <a:chOff x="4564154" y="1651817"/>
                <a:chExt cx="4134417" cy="787353"/>
              </a:xfrm>
              <a:scene3d>
                <a:camera prst="perspectiveRelaxedModerately" fov="7200000">
                  <a:rot lat="18290635" lon="0" rev="0"/>
                </a:camera>
                <a:lightRig rig="threePt" dir="t">
                  <a:rot lat="0" lon="0" rev="7800000"/>
                </a:lightRig>
              </a:scene3d>
            </p:grpSpPr>
            <p:pic>
              <p:nvPicPr>
                <p:cNvPr id="780" name="Picture 6" descr="pref_1-line_logo+tagline-rt-white-CMYK.ai"/>
                <p:cNvPicPr>
                  <a:picLocks noChangeAspect="1"/>
                </p:cNvPicPr>
                <p:nvPr/>
              </p:nvPicPr>
              <p:blipFill rotWithShape="1">
                <a:blip r:embed="rId8" cstate="screen">
                  <a:extLst>
                    <a:ext uri="{28A0092B-C50C-407E-A947-70E740481C1C}">
                      <a14:useLocalDpi xmlns:a14="http://schemas.microsoft.com/office/drawing/2010/main"/>
                    </a:ext>
                  </a:extLst>
                </a:blip>
                <a:srcRect l="19437" t="25547" r="61648" b="27073"/>
                <a:stretch/>
              </p:blipFill>
              <p:spPr bwMode="auto">
                <a:xfrm>
                  <a:off x="4564154" y="1820564"/>
                  <a:ext cx="481786" cy="255885"/>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1" name="Process 630"/>
                <p:cNvSpPr/>
                <p:nvPr/>
              </p:nvSpPr>
              <p:spPr>
                <a:xfrm>
                  <a:off x="6280393" y="2062437"/>
                  <a:ext cx="998730" cy="294594"/>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700" dirty="0">
                      <a:solidFill>
                        <a:srgbClr val="FFFFFF"/>
                      </a:solidFill>
                    </a:rPr>
                    <a:t>Virtual </a:t>
                  </a:r>
                  <a:r>
                    <a:rPr lang="en-US" sz="700" dirty="0" smtClean="0">
                      <a:solidFill>
                        <a:srgbClr val="FFFFFF"/>
                      </a:solidFill>
                    </a:rPr>
                    <a:t/>
                  </a:r>
                  <a:br>
                    <a:rPr lang="en-US" sz="700" dirty="0" smtClean="0">
                      <a:solidFill>
                        <a:srgbClr val="FFFFFF"/>
                      </a:solidFill>
                    </a:rPr>
                  </a:br>
                  <a:r>
                    <a:rPr lang="en-US" sz="700" dirty="0" smtClean="0">
                      <a:solidFill>
                        <a:srgbClr val="FFFFFF"/>
                      </a:solidFill>
                    </a:rPr>
                    <a:t>Playback</a:t>
                  </a:r>
                  <a:endParaRPr lang="en-US" sz="700" dirty="0">
                    <a:solidFill>
                      <a:srgbClr val="FFFFFF"/>
                    </a:solidFill>
                  </a:endParaRPr>
                </a:p>
              </p:txBody>
            </p:sp>
            <p:sp>
              <p:nvSpPr>
                <p:cNvPr id="782" name="Process 633"/>
                <p:cNvSpPr/>
                <p:nvPr/>
              </p:nvSpPr>
              <p:spPr>
                <a:xfrm>
                  <a:off x="7003152" y="2062436"/>
                  <a:ext cx="940402" cy="261663"/>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700" dirty="0">
                      <a:solidFill>
                        <a:srgbClr val="FFFFFF"/>
                      </a:solidFill>
                    </a:rPr>
                    <a:t>Cloud Object </a:t>
                  </a:r>
                  <a:r>
                    <a:rPr lang="en-US" sz="700" dirty="0" smtClean="0">
                      <a:solidFill>
                        <a:srgbClr val="FFFFFF"/>
                      </a:solidFill>
                    </a:rPr>
                    <a:t>Storage</a:t>
                  </a:r>
                  <a:endParaRPr lang="en-US" sz="700" dirty="0">
                    <a:solidFill>
                      <a:srgbClr val="FFFFFF"/>
                    </a:solidFill>
                  </a:endParaRPr>
                </a:p>
              </p:txBody>
            </p:sp>
            <p:sp>
              <p:nvSpPr>
                <p:cNvPr id="783" name="Process 636"/>
                <p:cNvSpPr/>
                <p:nvPr/>
              </p:nvSpPr>
              <p:spPr>
                <a:xfrm>
                  <a:off x="7585241" y="2062436"/>
                  <a:ext cx="1113330" cy="318671"/>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700" dirty="0">
                      <a:solidFill>
                        <a:srgbClr val="FFFFFF"/>
                      </a:solidFill>
                    </a:rPr>
                    <a:t>Open </a:t>
                  </a:r>
                  <a:r>
                    <a:rPr lang="en-US" sz="700" dirty="0" smtClean="0">
                      <a:solidFill>
                        <a:srgbClr val="FFFFFF"/>
                      </a:solidFill>
                    </a:rPr>
                    <a:t>Media</a:t>
                  </a:r>
                  <a:r>
                    <a:rPr lang="en-US" sz="700" dirty="0">
                      <a:solidFill>
                        <a:srgbClr val="FFFFFF"/>
                      </a:solidFill>
                    </a:rPr>
                    <a:t/>
                  </a:r>
                  <a:br>
                    <a:rPr lang="en-US" sz="700" dirty="0">
                      <a:solidFill>
                        <a:srgbClr val="FFFFFF"/>
                      </a:solidFill>
                    </a:rPr>
                  </a:br>
                  <a:r>
                    <a:rPr lang="en-US" sz="700" dirty="0" smtClean="0">
                      <a:solidFill>
                        <a:srgbClr val="FFFFFF"/>
                      </a:solidFill>
                    </a:rPr>
                    <a:t>Distribution</a:t>
                  </a:r>
                  <a:endParaRPr lang="en-US" sz="700" dirty="0">
                    <a:solidFill>
                      <a:srgbClr val="FFFFFF"/>
                    </a:solidFill>
                  </a:endParaRPr>
                </a:p>
              </p:txBody>
            </p:sp>
            <p:grpSp>
              <p:nvGrpSpPr>
                <p:cNvPr id="784" name="Group 783"/>
                <p:cNvGrpSpPr/>
                <p:nvPr/>
              </p:nvGrpSpPr>
              <p:grpSpPr>
                <a:xfrm>
                  <a:off x="7922055" y="1651817"/>
                  <a:ext cx="432134" cy="432930"/>
                  <a:chOff x="8000617" y="1822599"/>
                  <a:chExt cx="275009" cy="275516"/>
                </a:xfrm>
              </p:grpSpPr>
              <p:sp>
                <p:nvSpPr>
                  <p:cNvPr id="805" name="Rounded Rectangle 804"/>
                  <p:cNvSpPr/>
                  <p:nvPr/>
                </p:nvSpPr>
                <p:spPr>
                  <a:xfrm>
                    <a:off x="8000617" y="1823178"/>
                    <a:ext cx="275009" cy="274937"/>
                  </a:xfrm>
                  <a:prstGeom prst="roundRect">
                    <a:avLst/>
                  </a:prstGeom>
                  <a:gradFill>
                    <a:gsLst>
                      <a:gs pos="0">
                        <a:schemeClr val="tx2">
                          <a:lumMod val="50000"/>
                        </a:schemeClr>
                      </a:gs>
                      <a:gs pos="50000">
                        <a:srgbClr val="225996"/>
                      </a:gs>
                      <a:gs pos="100000">
                        <a:srgbClr val="2E7FDC"/>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600" dirty="0">
                      <a:solidFill>
                        <a:srgbClr val="FFFFFF"/>
                      </a:solidFill>
                    </a:endParaRPr>
                  </a:p>
                </p:txBody>
              </p:sp>
              <p:sp>
                <p:nvSpPr>
                  <p:cNvPr id="806" name="Rounded Rectangle 172"/>
                  <p:cNvSpPr/>
                  <p:nvPr/>
                </p:nvSpPr>
                <p:spPr>
                  <a:xfrm>
                    <a:off x="8000617" y="1823178"/>
                    <a:ext cx="275009" cy="138265"/>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100" dirty="0">
                      <a:solidFill>
                        <a:srgbClr val="FFFFFF"/>
                      </a:solidFill>
                    </a:endParaRPr>
                  </a:p>
                </p:txBody>
              </p:sp>
              <p:pic>
                <p:nvPicPr>
                  <p:cNvPr id="807" name="Picture 80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10570" y="1822599"/>
                    <a:ext cx="255104" cy="255036"/>
                  </a:xfrm>
                  <a:prstGeom prst="rect">
                    <a:avLst/>
                  </a:prstGeom>
                  <a:effectLst/>
                </p:spPr>
              </p:pic>
            </p:grpSp>
            <p:sp>
              <p:nvSpPr>
                <p:cNvPr id="785" name="Process 640"/>
                <p:cNvSpPr/>
                <p:nvPr/>
              </p:nvSpPr>
              <p:spPr>
                <a:xfrm>
                  <a:off x="5499476" y="2062436"/>
                  <a:ext cx="1061266" cy="300713"/>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700" dirty="0">
                      <a:solidFill>
                        <a:srgbClr val="FFFFFF"/>
                      </a:solidFill>
                    </a:rPr>
                    <a:t>Virtual </a:t>
                  </a:r>
                  <a:r>
                    <a:rPr lang="en-US" sz="700" dirty="0" smtClean="0">
                      <a:solidFill>
                        <a:srgbClr val="FFFFFF"/>
                      </a:solidFill>
                    </a:rPr>
                    <a:t/>
                  </a:r>
                  <a:br>
                    <a:rPr lang="en-US" sz="700" dirty="0" smtClean="0">
                      <a:solidFill>
                        <a:srgbClr val="FFFFFF"/>
                      </a:solidFill>
                    </a:rPr>
                  </a:br>
                  <a:r>
                    <a:rPr lang="en-US" sz="700" dirty="0" smtClean="0">
                      <a:solidFill>
                        <a:srgbClr val="FFFFFF"/>
                      </a:solidFill>
                    </a:rPr>
                    <a:t>Recorder</a:t>
                  </a:r>
                  <a:endParaRPr lang="en-US" sz="700" dirty="0">
                    <a:solidFill>
                      <a:srgbClr val="FFFFFF"/>
                    </a:solidFill>
                  </a:endParaRPr>
                </a:p>
              </p:txBody>
            </p:sp>
            <p:sp>
              <p:nvSpPr>
                <p:cNvPr id="786" name="Process 643"/>
                <p:cNvSpPr/>
                <p:nvPr/>
              </p:nvSpPr>
              <p:spPr>
                <a:xfrm>
                  <a:off x="5019287" y="2062437"/>
                  <a:ext cx="781438" cy="376733"/>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r>
                    <a:rPr lang="en-US" sz="700" dirty="0">
                      <a:solidFill>
                        <a:srgbClr val="FFFFFF"/>
                      </a:solidFill>
                    </a:rPr>
                    <a:t>Virtual </a:t>
                  </a:r>
                  <a:r>
                    <a:rPr lang="en-US" sz="700" dirty="0" smtClean="0">
                      <a:solidFill>
                        <a:srgbClr val="FFFFFF"/>
                      </a:solidFill>
                    </a:rPr>
                    <a:t/>
                  </a:r>
                  <a:br>
                    <a:rPr lang="en-US" sz="700" dirty="0" smtClean="0">
                      <a:solidFill>
                        <a:srgbClr val="FFFFFF"/>
                      </a:solidFill>
                    </a:rPr>
                  </a:br>
                  <a:r>
                    <a:rPr lang="en-US" sz="700" dirty="0" smtClean="0">
                      <a:solidFill>
                        <a:srgbClr val="FFFFFF"/>
                      </a:solidFill>
                    </a:rPr>
                    <a:t>DCM</a:t>
                  </a:r>
                  <a:endParaRPr lang="en-US" sz="700" dirty="0">
                    <a:solidFill>
                      <a:srgbClr val="FFFFFF"/>
                    </a:solidFill>
                  </a:endParaRPr>
                </a:p>
              </p:txBody>
            </p:sp>
            <p:grpSp>
              <p:nvGrpSpPr>
                <p:cNvPr id="787" name="Group 786"/>
                <p:cNvGrpSpPr/>
                <p:nvPr/>
              </p:nvGrpSpPr>
              <p:grpSpPr>
                <a:xfrm>
                  <a:off x="5821721" y="1652562"/>
                  <a:ext cx="432134" cy="432020"/>
                  <a:chOff x="5900283" y="1823178"/>
                  <a:chExt cx="275009" cy="274938"/>
                </a:xfrm>
              </p:grpSpPr>
              <p:sp>
                <p:nvSpPr>
                  <p:cNvPr id="802" name="Rounded Rectangle 801"/>
                  <p:cNvSpPr/>
                  <p:nvPr/>
                </p:nvSpPr>
                <p:spPr>
                  <a:xfrm>
                    <a:off x="5900283" y="1823178"/>
                    <a:ext cx="275009" cy="274938"/>
                  </a:xfrm>
                  <a:prstGeom prst="roundRect">
                    <a:avLst/>
                  </a:prstGeom>
                  <a:gradFill>
                    <a:gsLst>
                      <a:gs pos="0">
                        <a:srgbClr val="1E551A"/>
                      </a:gs>
                      <a:gs pos="50000">
                        <a:srgbClr val="2D8D2B"/>
                      </a:gs>
                      <a:gs pos="100000">
                        <a:schemeClr val="accent4">
                          <a:shade val="94000"/>
                          <a:satMod val="135000"/>
                        </a:schemeClr>
                      </a:gs>
                    </a:gsLst>
                    <a:lin ang="5400000" scaled="0"/>
                  </a:gradFill>
                  <a:ln>
                    <a:noFill/>
                  </a:ln>
                  <a:effectLst/>
                </p:spPr>
                <p:style>
                  <a:lnRef idx="1">
                    <a:schemeClr val="accent4"/>
                  </a:lnRef>
                  <a:fillRef idx="3">
                    <a:schemeClr val="accent4"/>
                  </a:fillRef>
                  <a:effectRef idx="2">
                    <a:schemeClr val="accent4"/>
                  </a:effectRef>
                  <a:fontRef idx="minor">
                    <a:schemeClr val="lt1"/>
                  </a:fontRef>
                </p:style>
                <p:txBody>
                  <a:bodyPr wrap="none" rtlCol="0" anchor="ctr"/>
                  <a:lstStyle/>
                  <a:p>
                    <a:pPr algn="ctr" defTabSz="457200"/>
                    <a:endParaRPr lang="en-US" sz="600" dirty="0">
                      <a:solidFill>
                        <a:prstClr val="white"/>
                      </a:solidFill>
                    </a:endParaRPr>
                  </a:p>
                </p:txBody>
              </p:sp>
              <p:sp>
                <p:nvSpPr>
                  <p:cNvPr id="803" name="Rounded Rectangle 172"/>
                  <p:cNvSpPr/>
                  <p:nvPr/>
                </p:nvSpPr>
                <p:spPr>
                  <a:xfrm>
                    <a:off x="5900283" y="1823178"/>
                    <a:ext cx="275009" cy="138265"/>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100" dirty="0">
                      <a:solidFill>
                        <a:srgbClr val="FFFFFF"/>
                      </a:solidFill>
                    </a:endParaRPr>
                  </a:p>
                </p:txBody>
              </p:sp>
              <p:pic>
                <p:nvPicPr>
                  <p:cNvPr id="804" name="Picture 80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22463" y="1864511"/>
                    <a:ext cx="239689" cy="208369"/>
                  </a:xfrm>
                  <a:prstGeom prst="rect">
                    <a:avLst/>
                  </a:prstGeom>
                  <a:effectLst/>
                </p:spPr>
              </p:pic>
            </p:grpSp>
            <p:grpSp>
              <p:nvGrpSpPr>
                <p:cNvPr id="788" name="Group 787"/>
                <p:cNvGrpSpPr/>
                <p:nvPr/>
              </p:nvGrpSpPr>
              <p:grpSpPr>
                <a:xfrm>
                  <a:off x="7250319" y="1652563"/>
                  <a:ext cx="432134" cy="432018"/>
                  <a:chOff x="7328881" y="1823178"/>
                  <a:chExt cx="275009" cy="274937"/>
                </a:xfrm>
              </p:grpSpPr>
              <p:sp>
                <p:nvSpPr>
                  <p:cNvPr id="797" name="Rounded Rectangle 796"/>
                  <p:cNvSpPr/>
                  <p:nvPr/>
                </p:nvSpPr>
                <p:spPr>
                  <a:xfrm>
                    <a:off x="7328881" y="1823178"/>
                    <a:ext cx="275009" cy="274937"/>
                  </a:xfrm>
                  <a:prstGeom prst="roundRect">
                    <a:avLst/>
                  </a:prstGeom>
                  <a:gradFill>
                    <a:gsLst>
                      <a:gs pos="0">
                        <a:srgbClr val="272848"/>
                      </a:gs>
                      <a:gs pos="80000">
                        <a:srgbClr val="6466AB"/>
                      </a:gs>
                      <a:gs pos="100000">
                        <a:srgbClr val="7477CC"/>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sz="600" dirty="0">
                      <a:solidFill>
                        <a:srgbClr val="FFFFFF"/>
                      </a:solidFill>
                    </a:endParaRPr>
                  </a:p>
                </p:txBody>
              </p:sp>
              <p:sp>
                <p:nvSpPr>
                  <p:cNvPr id="798" name="Rounded Rectangle 172"/>
                  <p:cNvSpPr/>
                  <p:nvPr/>
                </p:nvSpPr>
                <p:spPr>
                  <a:xfrm>
                    <a:off x="7328881" y="1823178"/>
                    <a:ext cx="275009" cy="138265"/>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100" dirty="0">
                      <a:solidFill>
                        <a:srgbClr val="FFFFFF"/>
                      </a:solidFill>
                    </a:endParaRPr>
                  </a:p>
                </p:txBody>
              </p:sp>
              <p:sp>
                <p:nvSpPr>
                  <p:cNvPr id="799" name="Can 798"/>
                  <p:cNvSpPr/>
                  <p:nvPr/>
                </p:nvSpPr>
                <p:spPr>
                  <a:xfrm>
                    <a:off x="7373808" y="1897023"/>
                    <a:ext cx="84757" cy="123926"/>
                  </a:xfrm>
                  <a:prstGeom prst="can">
                    <a:avLst/>
                  </a:prstGeom>
                  <a:noFill/>
                  <a:ln w="3175" cmpd="sng">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00" dirty="0">
                      <a:solidFill>
                        <a:srgbClr val="FFFFFF"/>
                      </a:solidFill>
                      <a:latin typeface="Calibri"/>
                      <a:cs typeface="Calibri"/>
                    </a:endParaRPr>
                  </a:p>
                </p:txBody>
              </p:sp>
              <p:sp>
                <p:nvSpPr>
                  <p:cNvPr id="800" name="Can 799"/>
                  <p:cNvSpPr/>
                  <p:nvPr/>
                </p:nvSpPr>
                <p:spPr>
                  <a:xfrm>
                    <a:off x="7483285" y="1905878"/>
                    <a:ext cx="84757" cy="123926"/>
                  </a:xfrm>
                  <a:prstGeom prst="can">
                    <a:avLst/>
                  </a:prstGeom>
                  <a:noFill/>
                  <a:ln w="3175" cmpd="sng">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00" dirty="0">
                      <a:solidFill>
                        <a:srgbClr val="FFFFFF"/>
                      </a:solidFill>
                      <a:latin typeface="Calibri"/>
                      <a:cs typeface="Calibri"/>
                    </a:endParaRPr>
                  </a:p>
                </p:txBody>
              </p:sp>
              <p:sp>
                <p:nvSpPr>
                  <p:cNvPr id="801" name="Can 800"/>
                  <p:cNvSpPr/>
                  <p:nvPr/>
                </p:nvSpPr>
                <p:spPr>
                  <a:xfrm>
                    <a:off x="7430314" y="1941279"/>
                    <a:ext cx="84757" cy="123926"/>
                  </a:xfrm>
                  <a:prstGeom prst="can">
                    <a:avLst/>
                  </a:prstGeom>
                  <a:noFill/>
                  <a:ln w="3175" cmpd="sng">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700" dirty="0">
                      <a:solidFill>
                        <a:srgbClr val="FFFFFF"/>
                      </a:solidFill>
                      <a:latin typeface="Calibri"/>
                      <a:cs typeface="Calibri"/>
                    </a:endParaRPr>
                  </a:p>
                </p:txBody>
              </p:sp>
            </p:grpSp>
            <p:grpSp>
              <p:nvGrpSpPr>
                <p:cNvPr id="789" name="Group 788"/>
                <p:cNvGrpSpPr/>
                <p:nvPr/>
              </p:nvGrpSpPr>
              <p:grpSpPr>
                <a:xfrm>
                  <a:off x="6546368" y="1652558"/>
                  <a:ext cx="432134" cy="432018"/>
                  <a:chOff x="6624930" y="1823173"/>
                  <a:chExt cx="275009" cy="274937"/>
                </a:xfrm>
              </p:grpSpPr>
              <p:sp>
                <p:nvSpPr>
                  <p:cNvPr id="794" name="Rounded Rectangle 793"/>
                  <p:cNvSpPr/>
                  <p:nvPr/>
                </p:nvSpPr>
                <p:spPr>
                  <a:xfrm>
                    <a:off x="6624930" y="1823173"/>
                    <a:ext cx="275009" cy="274937"/>
                  </a:xfrm>
                  <a:prstGeom prst="roundRect">
                    <a:avLst/>
                  </a:prstGeom>
                  <a:gradFill>
                    <a:gsLst>
                      <a:gs pos="0">
                        <a:schemeClr val="accent6">
                          <a:lumMod val="50000"/>
                        </a:schemeClr>
                      </a:gs>
                      <a:gs pos="100000">
                        <a:srgbClr val="00ABB8"/>
                      </a:gs>
                      <a:gs pos="50000">
                        <a:srgbClr val="0A727B"/>
                      </a:gs>
                    </a:gsLst>
                    <a:lin ang="5400000" scaled="0"/>
                  </a:gradFill>
                  <a:ln>
                    <a:noFill/>
                  </a:ln>
                  <a:effectLst/>
                </p:spPr>
                <p:style>
                  <a:lnRef idx="1">
                    <a:schemeClr val="accent6"/>
                  </a:lnRef>
                  <a:fillRef idx="3">
                    <a:schemeClr val="accent6"/>
                  </a:fillRef>
                  <a:effectRef idx="2">
                    <a:schemeClr val="accent6"/>
                  </a:effectRef>
                  <a:fontRef idx="minor">
                    <a:schemeClr val="lt1"/>
                  </a:fontRef>
                </p:style>
                <p:txBody>
                  <a:bodyPr wrap="none" rtlCol="0" anchor="ctr"/>
                  <a:lstStyle/>
                  <a:p>
                    <a:pPr algn="ctr" defTabSz="457200"/>
                    <a:endParaRPr lang="en-US" sz="600" dirty="0">
                      <a:solidFill>
                        <a:srgbClr val="FFFFFF"/>
                      </a:solidFill>
                    </a:endParaRPr>
                  </a:p>
                </p:txBody>
              </p:sp>
              <p:sp>
                <p:nvSpPr>
                  <p:cNvPr id="795" name="Rounded Rectangle 172"/>
                  <p:cNvSpPr/>
                  <p:nvPr/>
                </p:nvSpPr>
                <p:spPr>
                  <a:xfrm>
                    <a:off x="6624930" y="1823173"/>
                    <a:ext cx="275009" cy="138265"/>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100" dirty="0">
                      <a:solidFill>
                        <a:srgbClr val="FFFFFF"/>
                      </a:solidFill>
                    </a:endParaRPr>
                  </a:p>
                </p:txBody>
              </p:sp>
              <p:sp>
                <p:nvSpPr>
                  <p:cNvPr id="796" name="Freeform 795"/>
                  <p:cNvSpPr/>
                  <p:nvPr/>
                </p:nvSpPr>
                <p:spPr>
                  <a:xfrm>
                    <a:off x="6681291" y="1916681"/>
                    <a:ext cx="177057" cy="111780"/>
                  </a:xfrm>
                  <a:custGeom>
                    <a:avLst/>
                    <a:gdLst>
                      <a:gd name="connsiteX0" fmla="*/ 233157 w 935049"/>
                      <a:gd name="connsiteY0" fmla="*/ 44540 h 590318"/>
                      <a:gd name="connsiteX1" fmla="*/ 216696 w 935049"/>
                      <a:gd name="connsiteY1" fmla="*/ 61001 h 590318"/>
                      <a:gd name="connsiteX2" fmla="*/ 216696 w 935049"/>
                      <a:gd name="connsiteY2" fmla="*/ 529316 h 590318"/>
                      <a:gd name="connsiteX3" fmla="*/ 233157 w 935049"/>
                      <a:gd name="connsiteY3" fmla="*/ 545777 h 590318"/>
                      <a:gd name="connsiteX4" fmla="*/ 299000 w 935049"/>
                      <a:gd name="connsiteY4" fmla="*/ 545777 h 590318"/>
                      <a:gd name="connsiteX5" fmla="*/ 315461 w 935049"/>
                      <a:gd name="connsiteY5" fmla="*/ 529316 h 590318"/>
                      <a:gd name="connsiteX6" fmla="*/ 315461 w 935049"/>
                      <a:gd name="connsiteY6" fmla="*/ 61001 h 590318"/>
                      <a:gd name="connsiteX7" fmla="*/ 299000 w 935049"/>
                      <a:gd name="connsiteY7" fmla="*/ 44540 h 590318"/>
                      <a:gd name="connsiteX8" fmla="*/ 365926 w 935049"/>
                      <a:gd name="connsiteY8" fmla="*/ 44540 h 590318"/>
                      <a:gd name="connsiteX9" fmla="*/ 365926 w 935049"/>
                      <a:gd name="connsiteY9" fmla="*/ 545777 h 590318"/>
                      <a:gd name="connsiteX10" fmla="*/ 798026 w 935049"/>
                      <a:gd name="connsiteY10" fmla="*/ 295159 h 590318"/>
                      <a:gd name="connsiteX11" fmla="*/ 98388 w 935049"/>
                      <a:gd name="connsiteY11" fmla="*/ 0 h 590318"/>
                      <a:gd name="connsiteX12" fmla="*/ 836661 w 935049"/>
                      <a:gd name="connsiteY12" fmla="*/ 0 h 590318"/>
                      <a:gd name="connsiteX13" fmla="*/ 935049 w 935049"/>
                      <a:gd name="connsiteY13" fmla="*/ 98388 h 590318"/>
                      <a:gd name="connsiteX14" fmla="*/ 935049 w 935049"/>
                      <a:gd name="connsiteY14" fmla="*/ 491930 h 590318"/>
                      <a:gd name="connsiteX15" fmla="*/ 836661 w 935049"/>
                      <a:gd name="connsiteY15" fmla="*/ 590318 h 590318"/>
                      <a:gd name="connsiteX16" fmla="*/ 98388 w 935049"/>
                      <a:gd name="connsiteY16" fmla="*/ 590318 h 590318"/>
                      <a:gd name="connsiteX17" fmla="*/ 0 w 935049"/>
                      <a:gd name="connsiteY17" fmla="*/ 491930 h 590318"/>
                      <a:gd name="connsiteX18" fmla="*/ 0 w 935049"/>
                      <a:gd name="connsiteY18" fmla="*/ 98388 h 590318"/>
                      <a:gd name="connsiteX19" fmla="*/ 98388 w 935049"/>
                      <a:gd name="connsiteY19" fmla="*/ 0 h 5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049" h="590318">
                        <a:moveTo>
                          <a:pt x="233157" y="44540"/>
                        </a:moveTo>
                        <a:cubicBezTo>
                          <a:pt x="224066" y="44540"/>
                          <a:pt x="216696" y="51910"/>
                          <a:pt x="216696" y="61001"/>
                        </a:cubicBezTo>
                        <a:lnTo>
                          <a:pt x="216696" y="529316"/>
                        </a:lnTo>
                        <a:cubicBezTo>
                          <a:pt x="216696" y="538407"/>
                          <a:pt x="224066" y="545777"/>
                          <a:pt x="233157" y="545777"/>
                        </a:cubicBezTo>
                        <a:lnTo>
                          <a:pt x="299000" y="545777"/>
                        </a:lnTo>
                        <a:cubicBezTo>
                          <a:pt x="308091" y="545777"/>
                          <a:pt x="315461" y="538407"/>
                          <a:pt x="315461" y="529316"/>
                        </a:cubicBezTo>
                        <a:lnTo>
                          <a:pt x="315461" y="61001"/>
                        </a:lnTo>
                        <a:cubicBezTo>
                          <a:pt x="315461" y="51910"/>
                          <a:pt x="308091" y="44540"/>
                          <a:pt x="299000" y="44540"/>
                        </a:cubicBezTo>
                        <a:close/>
                        <a:moveTo>
                          <a:pt x="365926" y="44540"/>
                        </a:moveTo>
                        <a:lnTo>
                          <a:pt x="365926" y="545777"/>
                        </a:lnTo>
                        <a:lnTo>
                          <a:pt x="798026" y="295159"/>
                        </a:lnTo>
                        <a:close/>
                        <a:moveTo>
                          <a:pt x="98388" y="0"/>
                        </a:moveTo>
                        <a:lnTo>
                          <a:pt x="836661" y="0"/>
                        </a:lnTo>
                        <a:cubicBezTo>
                          <a:pt x="890999" y="0"/>
                          <a:pt x="935049" y="44050"/>
                          <a:pt x="935049" y="98388"/>
                        </a:cubicBezTo>
                        <a:lnTo>
                          <a:pt x="935049" y="491930"/>
                        </a:lnTo>
                        <a:cubicBezTo>
                          <a:pt x="935049" y="546268"/>
                          <a:pt x="890999" y="590318"/>
                          <a:pt x="836661" y="590318"/>
                        </a:cubicBezTo>
                        <a:lnTo>
                          <a:pt x="98388" y="590318"/>
                        </a:lnTo>
                        <a:cubicBezTo>
                          <a:pt x="44050" y="590318"/>
                          <a:pt x="0" y="546268"/>
                          <a:pt x="0" y="491930"/>
                        </a:cubicBezTo>
                        <a:lnTo>
                          <a:pt x="0" y="98388"/>
                        </a:lnTo>
                        <a:cubicBezTo>
                          <a:pt x="0" y="44050"/>
                          <a:pt x="44050" y="0"/>
                          <a:pt x="98388" y="0"/>
                        </a:cubicBezTo>
                        <a:close/>
                      </a:path>
                    </a:pathLst>
                  </a:custGeom>
                  <a:solidFill>
                    <a:schemeClr val="bg1"/>
                  </a:solidFill>
                  <a:ln>
                    <a:noFill/>
                  </a:ln>
                  <a:effectLst/>
                </p:spPr>
                <p:txBody>
                  <a:bodyPr lIns="21238" tIns="10632" rIns="21238" bIns="10632"/>
                  <a:lstStyle/>
                  <a:p>
                    <a:pPr defTabSz="457143"/>
                    <a:endParaRPr lang="en-US" sz="1000" dirty="0">
                      <a:solidFill>
                        <a:srgbClr val="676767">
                          <a:lumMod val="75000"/>
                        </a:srgbClr>
                      </a:solidFill>
                      <a:ea typeface="MS PGothic" pitchFamily="34" charset="-128"/>
                    </a:endParaRPr>
                  </a:p>
                </p:txBody>
              </p:sp>
            </p:grpSp>
            <p:grpSp>
              <p:nvGrpSpPr>
                <p:cNvPr id="790" name="Group 789"/>
                <p:cNvGrpSpPr/>
                <p:nvPr/>
              </p:nvGrpSpPr>
              <p:grpSpPr>
                <a:xfrm>
                  <a:off x="5197142" y="1652563"/>
                  <a:ext cx="432134" cy="432020"/>
                  <a:chOff x="5275704" y="1823179"/>
                  <a:chExt cx="275009" cy="274938"/>
                </a:xfrm>
              </p:grpSpPr>
              <p:sp>
                <p:nvSpPr>
                  <p:cNvPr id="791" name="Rounded Rectangle 790"/>
                  <p:cNvSpPr/>
                  <p:nvPr/>
                </p:nvSpPr>
                <p:spPr>
                  <a:xfrm>
                    <a:off x="5275704" y="1823179"/>
                    <a:ext cx="275009" cy="274938"/>
                  </a:xfrm>
                  <a:prstGeom prst="roundRect">
                    <a:avLst/>
                  </a:prstGeom>
                  <a:gradFill>
                    <a:gsLst>
                      <a:gs pos="0">
                        <a:srgbClr val="0E5975"/>
                      </a:gs>
                      <a:gs pos="50000">
                        <a:srgbClr val="2490BA"/>
                      </a:gs>
                      <a:gs pos="100000">
                        <a:srgbClr val="31C0F7"/>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defTabSz="457200"/>
                    <a:endParaRPr lang="en-US" sz="600" dirty="0">
                      <a:solidFill>
                        <a:srgbClr val="FFFFFF"/>
                      </a:solidFill>
                    </a:endParaRPr>
                  </a:p>
                </p:txBody>
              </p:sp>
              <p:sp>
                <p:nvSpPr>
                  <p:cNvPr id="792" name="Rounded Rectangle 172"/>
                  <p:cNvSpPr/>
                  <p:nvPr/>
                </p:nvSpPr>
                <p:spPr>
                  <a:xfrm>
                    <a:off x="5275704" y="1823179"/>
                    <a:ext cx="275009" cy="138265"/>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100" dirty="0">
                      <a:solidFill>
                        <a:srgbClr val="FFFFFF"/>
                      </a:solidFill>
                    </a:endParaRPr>
                  </a:p>
                </p:txBody>
              </p:sp>
              <p:sp>
                <p:nvSpPr>
                  <p:cNvPr id="793" name="Freeform 792"/>
                  <p:cNvSpPr/>
                  <p:nvPr/>
                </p:nvSpPr>
                <p:spPr>
                  <a:xfrm>
                    <a:off x="5326605" y="1919896"/>
                    <a:ext cx="176269" cy="107764"/>
                  </a:xfrm>
                  <a:custGeom>
                    <a:avLst/>
                    <a:gdLst>
                      <a:gd name="connsiteX0" fmla="*/ 235819 w 691160"/>
                      <a:gd name="connsiteY0" fmla="*/ 54020 h 422545"/>
                      <a:gd name="connsiteX1" fmla="*/ 235819 w 691160"/>
                      <a:gd name="connsiteY1" fmla="*/ 364426 h 422545"/>
                      <a:gd name="connsiteX2" fmla="*/ 503409 w 691160"/>
                      <a:gd name="connsiteY2" fmla="*/ 209223 h 422545"/>
                      <a:gd name="connsiteX3" fmla="*/ 70426 w 691160"/>
                      <a:gd name="connsiteY3" fmla="*/ 0 h 422545"/>
                      <a:gd name="connsiteX4" fmla="*/ 620734 w 691160"/>
                      <a:gd name="connsiteY4" fmla="*/ 0 h 422545"/>
                      <a:gd name="connsiteX5" fmla="*/ 691160 w 691160"/>
                      <a:gd name="connsiteY5" fmla="*/ 70426 h 422545"/>
                      <a:gd name="connsiteX6" fmla="*/ 691160 w 691160"/>
                      <a:gd name="connsiteY6" fmla="*/ 352119 h 422545"/>
                      <a:gd name="connsiteX7" fmla="*/ 620734 w 691160"/>
                      <a:gd name="connsiteY7" fmla="*/ 422545 h 422545"/>
                      <a:gd name="connsiteX8" fmla="*/ 70426 w 691160"/>
                      <a:gd name="connsiteY8" fmla="*/ 422545 h 422545"/>
                      <a:gd name="connsiteX9" fmla="*/ 0 w 691160"/>
                      <a:gd name="connsiteY9" fmla="*/ 352119 h 422545"/>
                      <a:gd name="connsiteX10" fmla="*/ 0 w 691160"/>
                      <a:gd name="connsiteY10" fmla="*/ 70426 h 422545"/>
                      <a:gd name="connsiteX11" fmla="*/ 70426 w 691160"/>
                      <a:gd name="connsiteY11" fmla="*/ 0 h 4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160" h="422545">
                        <a:moveTo>
                          <a:pt x="235819" y="54020"/>
                        </a:moveTo>
                        <a:lnTo>
                          <a:pt x="235819" y="364426"/>
                        </a:lnTo>
                        <a:lnTo>
                          <a:pt x="503409" y="209223"/>
                        </a:lnTo>
                        <a:close/>
                        <a:moveTo>
                          <a:pt x="70426" y="0"/>
                        </a:moveTo>
                        <a:lnTo>
                          <a:pt x="620734" y="0"/>
                        </a:lnTo>
                        <a:cubicBezTo>
                          <a:pt x="659629" y="0"/>
                          <a:pt x="691160" y="31531"/>
                          <a:pt x="691160" y="70426"/>
                        </a:cubicBezTo>
                        <a:lnTo>
                          <a:pt x="691160" y="352119"/>
                        </a:lnTo>
                        <a:cubicBezTo>
                          <a:pt x="691160" y="391014"/>
                          <a:pt x="659629" y="422545"/>
                          <a:pt x="620734" y="422545"/>
                        </a:cubicBezTo>
                        <a:lnTo>
                          <a:pt x="70426" y="422545"/>
                        </a:lnTo>
                        <a:cubicBezTo>
                          <a:pt x="31531" y="422545"/>
                          <a:pt x="0" y="391014"/>
                          <a:pt x="0" y="352119"/>
                        </a:cubicBezTo>
                        <a:lnTo>
                          <a:pt x="0" y="70426"/>
                        </a:lnTo>
                        <a:cubicBezTo>
                          <a:pt x="0" y="31531"/>
                          <a:pt x="31531" y="0"/>
                          <a:pt x="70426" y="0"/>
                        </a:cubicBezTo>
                        <a:close/>
                      </a:path>
                    </a:pathLst>
                  </a:custGeom>
                  <a:solidFill>
                    <a:schemeClr val="bg1"/>
                  </a:solidFill>
                  <a:ln>
                    <a:noFill/>
                  </a:ln>
                  <a:effectLst/>
                </p:spPr>
                <p:txBody>
                  <a:bodyPr lIns="21238" tIns="10632" rIns="21238" bIns="10632"/>
                  <a:lstStyle/>
                  <a:p>
                    <a:pPr defTabSz="457143"/>
                    <a:endParaRPr lang="en-US" sz="1000" dirty="0">
                      <a:solidFill>
                        <a:srgbClr val="676767">
                          <a:lumMod val="75000"/>
                        </a:srgbClr>
                      </a:solidFill>
                      <a:ea typeface="MS PGothic" pitchFamily="34" charset="-128"/>
                    </a:endParaRPr>
                  </a:p>
                </p:txBody>
              </p:sp>
            </p:grpSp>
          </p:grpSp>
          <p:grpSp>
            <p:nvGrpSpPr>
              <p:cNvPr id="739" name="Group 738"/>
              <p:cNvGrpSpPr/>
              <p:nvPr/>
            </p:nvGrpSpPr>
            <p:grpSpPr>
              <a:xfrm>
                <a:off x="5409303" y="1333233"/>
                <a:ext cx="2621348" cy="533934"/>
                <a:chOff x="5409303" y="1333233"/>
                <a:chExt cx="2621348" cy="533934"/>
              </a:xfrm>
            </p:grpSpPr>
            <p:sp>
              <p:nvSpPr>
                <p:cNvPr id="741" name="Oval 740"/>
                <p:cNvSpPr/>
                <p:nvPr/>
              </p:nvSpPr>
              <p:spPr>
                <a:xfrm>
                  <a:off x="5409303" y="1804519"/>
                  <a:ext cx="955607" cy="62648"/>
                </a:xfrm>
                <a:prstGeom prst="ellipse">
                  <a:avLst/>
                </a:prstGeom>
                <a:gradFill>
                  <a:gsLst>
                    <a:gs pos="0">
                      <a:schemeClr val="bg1">
                        <a:lumMod val="0"/>
                        <a:alpha val="47000"/>
                      </a:schemeClr>
                    </a:gs>
                    <a:gs pos="100000">
                      <a:srgbClr val="08252E">
                        <a:alpha val="0"/>
                      </a:srgb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smtClean="0">
                    <a:solidFill>
                      <a:srgbClr val="FFFFFF"/>
                    </a:solidFill>
                  </a:endParaRPr>
                </a:p>
              </p:txBody>
            </p:sp>
            <p:sp>
              <p:nvSpPr>
                <p:cNvPr id="742" name="Oval 741"/>
                <p:cNvSpPr/>
                <p:nvPr/>
              </p:nvSpPr>
              <p:spPr>
                <a:xfrm>
                  <a:off x="6234181" y="1812983"/>
                  <a:ext cx="955607" cy="45720"/>
                </a:xfrm>
                <a:prstGeom prst="ellipse">
                  <a:avLst/>
                </a:prstGeom>
                <a:gradFill>
                  <a:gsLst>
                    <a:gs pos="0">
                      <a:schemeClr val="bg1">
                        <a:lumMod val="0"/>
                        <a:alpha val="47000"/>
                      </a:schemeClr>
                    </a:gs>
                    <a:gs pos="100000">
                      <a:srgbClr val="08252E">
                        <a:alpha val="0"/>
                      </a:srgb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smtClean="0">
                    <a:solidFill>
                      <a:srgbClr val="FFFFFF"/>
                    </a:solidFill>
                  </a:endParaRPr>
                </a:p>
              </p:txBody>
            </p:sp>
            <p:sp>
              <p:nvSpPr>
                <p:cNvPr id="743" name="Oval 742"/>
                <p:cNvSpPr/>
                <p:nvPr/>
              </p:nvSpPr>
              <p:spPr>
                <a:xfrm>
                  <a:off x="7075044" y="1812983"/>
                  <a:ext cx="955607" cy="45720"/>
                </a:xfrm>
                <a:prstGeom prst="ellipse">
                  <a:avLst/>
                </a:prstGeom>
                <a:gradFill>
                  <a:gsLst>
                    <a:gs pos="0">
                      <a:schemeClr val="bg1">
                        <a:lumMod val="0"/>
                        <a:alpha val="47000"/>
                      </a:schemeClr>
                    </a:gs>
                    <a:gs pos="100000">
                      <a:srgbClr val="08252E">
                        <a:alpha val="0"/>
                      </a:srgbClr>
                    </a:gs>
                  </a:gsLst>
                  <a:path path="shap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smtClean="0">
                    <a:solidFill>
                      <a:srgbClr val="FFFFFF"/>
                    </a:solidFill>
                  </a:endParaRPr>
                </a:p>
              </p:txBody>
            </p:sp>
            <p:grpSp>
              <p:nvGrpSpPr>
                <p:cNvPr id="744" name="Group 743"/>
                <p:cNvGrpSpPr/>
                <p:nvPr/>
              </p:nvGrpSpPr>
              <p:grpSpPr>
                <a:xfrm>
                  <a:off x="5473474" y="1333233"/>
                  <a:ext cx="809029" cy="491575"/>
                  <a:chOff x="6393704" y="832418"/>
                  <a:chExt cx="815030" cy="695050"/>
                </a:xfrm>
              </p:grpSpPr>
              <p:sp>
                <p:nvSpPr>
                  <p:cNvPr id="778" name="Rounded Rectangle 777"/>
                  <p:cNvSpPr/>
                  <p:nvPr/>
                </p:nvSpPr>
                <p:spPr>
                  <a:xfrm rot="10800000" flipH="1" flipV="1">
                    <a:off x="6393704" y="832418"/>
                    <a:ext cx="815030" cy="695050"/>
                  </a:xfrm>
                  <a:prstGeom prst="roundRect">
                    <a:avLst>
                      <a:gd name="adj" fmla="val 0"/>
                    </a:avLst>
                  </a:prstGeom>
                  <a:solidFill>
                    <a:schemeClr val="tx1">
                      <a:lumMod val="75000"/>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779" name="Rounded Rectangle 778"/>
                  <p:cNvSpPr/>
                  <p:nvPr/>
                </p:nvSpPr>
                <p:spPr>
                  <a:xfrm rot="10800000" flipH="1" flipV="1">
                    <a:off x="6393704" y="832418"/>
                    <a:ext cx="815030" cy="695050"/>
                  </a:xfrm>
                  <a:prstGeom prst="roundRect">
                    <a:avLst>
                      <a:gd name="adj" fmla="val 0"/>
                    </a:avLst>
                  </a:prstGeom>
                  <a:gradFill flip="none" rotWithShape="1">
                    <a:gsLst>
                      <a:gs pos="86000">
                        <a:schemeClr val="tx1">
                          <a:alpha val="0"/>
                        </a:schemeClr>
                      </a:gs>
                      <a:gs pos="100000">
                        <a:schemeClr val="tx1">
                          <a:lumMod val="75000"/>
                          <a:alpha val="1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FFFFFF"/>
                      </a:solidFill>
                    </a:endParaRPr>
                  </a:p>
                </p:txBody>
              </p:sp>
            </p:grpSp>
            <p:grpSp>
              <p:nvGrpSpPr>
                <p:cNvPr id="745" name="Group 744"/>
                <p:cNvGrpSpPr/>
                <p:nvPr/>
              </p:nvGrpSpPr>
              <p:grpSpPr>
                <a:xfrm>
                  <a:off x="6343114" y="1333233"/>
                  <a:ext cx="761072" cy="491575"/>
                  <a:chOff x="6393704" y="832418"/>
                  <a:chExt cx="815030" cy="695050"/>
                </a:xfrm>
              </p:grpSpPr>
              <p:sp>
                <p:nvSpPr>
                  <p:cNvPr id="776" name="Rounded Rectangle 775"/>
                  <p:cNvSpPr/>
                  <p:nvPr/>
                </p:nvSpPr>
                <p:spPr>
                  <a:xfrm rot="10800000" flipH="1" flipV="1">
                    <a:off x="6393704" y="832418"/>
                    <a:ext cx="815030" cy="695050"/>
                  </a:xfrm>
                  <a:prstGeom prst="roundRect">
                    <a:avLst>
                      <a:gd name="adj" fmla="val 0"/>
                    </a:avLst>
                  </a:prstGeom>
                  <a:solidFill>
                    <a:schemeClr val="tx1">
                      <a:lumMod val="75000"/>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777" name="Rounded Rectangle 776"/>
                  <p:cNvSpPr/>
                  <p:nvPr/>
                </p:nvSpPr>
                <p:spPr>
                  <a:xfrm rot="10800000" flipH="1" flipV="1">
                    <a:off x="6393704" y="832418"/>
                    <a:ext cx="815030" cy="695050"/>
                  </a:xfrm>
                  <a:prstGeom prst="roundRect">
                    <a:avLst>
                      <a:gd name="adj" fmla="val 0"/>
                    </a:avLst>
                  </a:prstGeom>
                  <a:gradFill flip="none" rotWithShape="1">
                    <a:gsLst>
                      <a:gs pos="86000">
                        <a:schemeClr val="tx1">
                          <a:alpha val="0"/>
                        </a:schemeClr>
                      </a:gs>
                      <a:gs pos="100000">
                        <a:schemeClr val="tx1">
                          <a:lumMod val="75000"/>
                          <a:alpha val="1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FFFFFF"/>
                      </a:solidFill>
                    </a:endParaRPr>
                  </a:p>
                </p:txBody>
              </p:sp>
            </p:grpSp>
            <p:grpSp>
              <p:nvGrpSpPr>
                <p:cNvPr id="746" name="Group 745"/>
                <p:cNvGrpSpPr/>
                <p:nvPr/>
              </p:nvGrpSpPr>
              <p:grpSpPr>
                <a:xfrm>
                  <a:off x="7180781" y="1333233"/>
                  <a:ext cx="761072" cy="491575"/>
                  <a:chOff x="6393704" y="832418"/>
                  <a:chExt cx="815030" cy="695050"/>
                </a:xfrm>
              </p:grpSpPr>
              <p:sp>
                <p:nvSpPr>
                  <p:cNvPr id="774" name="Rounded Rectangle 773"/>
                  <p:cNvSpPr/>
                  <p:nvPr/>
                </p:nvSpPr>
                <p:spPr>
                  <a:xfrm rot="10800000" flipH="1" flipV="1">
                    <a:off x="6393704" y="832418"/>
                    <a:ext cx="815030" cy="695050"/>
                  </a:xfrm>
                  <a:prstGeom prst="roundRect">
                    <a:avLst>
                      <a:gd name="adj" fmla="val 0"/>
                    </a:avLst>
                  </a:prstGeom>
                  <a:solidFill>
                    <a:schemeClr val="tx1">
                      <a:lumMod val="75000"/>
                      <a:alpha val="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dirty="0">
                      <a:solidFill>
                        <a:srgbClr val="FFFFFF"/>
                      </a:solidFill>
                    </a:endParaRPr>
                  </a:p>
                </p:txBody>
              </p:sp>
              <p:sp>
                <p:nvSpPr>
                  <p:cNvPr id="775" name="Rounded Rectangle 774"/>
                  <p:cNvSpPr/>
                  <p:nvPr/>
                </p:nvSpPr>
                <p:spPr>
                  <a:xfrm rot="10800000" flipH="1" flipV="1">
                    <a:off x="6393704" y="832418"/>
                    <a:ext cx="815030" cy="695050"/>
                  </a:xfrm>
                  <a:prstGeom prst="roundRect">
                    <a:avLst>
                      <a:gd name="adj" fmla="val 0"/>
                    </a:avLst>
                  </a:prstGeom>
                  <a:gradFill flip="none" rotWithShape="1">
                    <a:gsLst>
                      <a:gs pos="86000">
                        <a:schemeClr val="tx1">
                          <a:alpha val="0"/>
                        </a:schemeClr>
                      </a:gs>
                      <a:gs pos="100000">
                        <a:schemeClr val="tx1">
                          <a:lumMod val="75000"/>
                          <a:alpha val="15000"/>
                        </a:schemeClr>
                      </a:gs>
                    </a:gsLst>
                    <a:path path="rect">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200" dirty="0">
                      <a:solidFill>
                        <a:srgbClr val="FFFFFF"/>
                      </a:solidFill>
                    </a:endParaRPr>
                  </a:p>
                </p:txBody>
              </p:sp>
            </p:grpSp>
            <p:grpSp>
              <p:nvGrpSpPr>
                <p:cNvPr id="747" name="Group 746"/>
                <p:cNvGrpSpPr/>
                <p:nvPr/>
              </p:nvGrpSpPr>
              <p:grpSpPr>
                <a:xfrm>
                  <a:off x="5507350" y="1361808"/>
                  <a:ext cx="2420077" cy="414857"/>
                  <a:chOff x="5392971" y="1320244"/>
                  <a:chExt cx="2420077" cy="414857"/>
                </a:xfrm>
              </p:grpSpPr>
              <p:sp>
                <p:nvSpPr>
                  <p:cNvPr id="748" name="Process 436"/>
                  <p:cNvSpPr/>
                  <p:nvPr/>
                </p:nvSpPr>
                <p:spPr>
                  <a:xfrm>
                    <a:off x="7254281" y="1352612"/>
                    <a:ext cx="558767" cy="134063"/>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r>
                      <a:rPr lang="en-US" sz="600" dirty="0">
                        <a:solidFill>
                          <a:schemeClr val="tx1">
                            <a:lumMod val="75000"/>
                          </a:schemeClr>
                        </a:solidFill>
                      </a:rPr>
                      <a:t>Packaging</a:t>
                    </a:r>
                  </a:p>
                </p:txBody>
              </p:sp>
              <p:sp>
                <p:nvSpPr>
                  <p:cNvPr id="749" name="Process 437"/>
                  <p:cNvSpPr/>
                  <p:nvPr/>
                </p:nvSpPr>
                <p:spPr>
                  <a:xfrm>
                    <a:off x="6406893" y="1360551"/>
                    <a:ext cx="540546" cy="99233"/>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600" dirty="0" smtClean="0">
                        <a:solidFill>
                          <a:schemeClr val="tx1">
                            <a:lumMod val="75000"/>
                          </a:schemeClr>
                        </a:solidFill>
                      </a:rPr>
                      <a:t>3</a:t>
                    </a:r>
                    <a:r>
                      <a:rPr lang="en-US" sz="600" baseline="30000" dirty="0" smtClean="0">
                        <a:solidFill>
                          <a:schemeClr val="tx1">
                            <a:lumMod val="75000"/>
                          </a:schemeClr>
                        </a:solidFill>
                      </a:rPr>
                      <a:t>rd</a:t>
                    </a:r>
                    <a:r>
                      <a:rPr lang="en-US" sz="600" dirty="0" smtClean="0">
                        <a:solidFill>
                          <a:schemeClr val="tx1">
                            <a:lumMod val="75000"/>
                          </a:schemeClr>
                        </a:solidFill>
                      </a:rPr>
                      <a:t> Party Probes</a:t>
                    </a:r>
                    <a:endParaRPr lang="en-US" sz="600" dirty="0">
                      <a:solidFill>
                        <a:schemeClr val="tx1">
                          <a:lumMod val="75000"/>
                        </a:schemeClr>
                      </a:solidFill>
                    </a:endParaRPr>
                  </a:p>
                </p:txBody>
              </p:sp>
              <p:sp>
                <p:nvSpPr>
                  <p:cNvPr id="750" name="Process 438"/>
                  <p:cNvSpPr/>
                  <p:nvPr/>
                </p:nvSpPr>
                <p:spPr>
                  <a:xfrm>
                    <a:off x="5536287" y="1331144"/>
                    <a:ext cx="672645" cy="193017"/>
                  </a:xfrm>
                  <a:prstGeom prst="flowChartProcess">
                    <a:avLst/>
                  </a:prstGeom>
                  <a:solidFill>
                    <a:schemeClr val="accent6">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r>
                      <a:rPr lang="en-US" sz="600" dirty="0">
                        <a:solidFill>
                          <a:schemeClr val="tx1">
                            <a:lumMod val="75000"/>
                          </a:schemeClr>
                        </a:solidFill>
                      </a:rPr>
                      <a:t>Bandwidth </a:t>
                    </a:r>
                    <a:r>
                      <a:rPr lang="en-US" sz="600" dirty="0" smtClean="0">
                        <a:solidFill>
                          <a:schemeClr val="tx1">
                            <a:lumMod val="75000"/>
                          </a:schemeClr>
                        </a:solidFill>
                      </a:rPr>
                      <a:t>Optimization</a:t>
                    </a:r>
                    <a:endParaRPr lang="en-US" sz="600" dirty="0">
                      <a:solidFill>
                        <a:schemeClr val="tx1">
                          <a:lumMod val="75000"/>
                        </a:schemeClr>
                      </a:solidFill>
                    </a:endParaRPr>
                  </a:p>
                </p:txBody>
              </p:sp>
              <p:grpSp>
                <p:nvGrpSpPr>
                  <p:cNvPr id="751" name="Group 750"/>
                  <p:cNvGrpSpPr/>
                  <p:nvPr/>
                </p:nvGrpSpPr>
                <p:grpSpPr>
                  <a:xfrm>
                    <a:off x="6263577" y="1324510"/>
                    <a:ext cx="199705" cy="199653"/>
                    <a:chOff x="6625669" y="1539024"/>
                    <a:chExt cx="422652" cy="422547"/>
                  </a:xfrm>
                </p:grpSpPr>
                <p:sp>
                  <p:nvSpPr>
                    <p:cNvPr id="769" name="Rounded Rectangle 768"/>
                    <p:cNvSpPr/>
                    <p:nvPr/>
                  </p:nvSpPr>
                  <p:spPr>
                    <a:xfrm>
                      <a:off x="6625669" y="1539026"/>
                      <a:ext cx="422652" cy="422545"/>
                    </a:xfrm>
                    <a:prstGeom prst="roundRect">
                      <a:avLst/>
                    </a:prstGeom>
                    <a:gradFill>
                      <a:gsLst>
                        <a:gs pos="0">
                          <a:srgbClr val="1E551A"/>
                        </a:gs>
                        <a:gs pos="50000">
                          <a:srgbClr val="2D8D2B"/>
                        </a:gs>
                        <a:gs pos="100000">
                          <a:schemeClr val="accent4">
                            <a:shade val="94000"/>
                            <a:satMod val="135000"/>
                          </a:schemeClr>
                        </a:gs>
                      </a:gsLst>
                      <a:lin ang="5400000" scaled="0"/>
                    </a:gradFill>
                    <a:ln>
                      <a:noFill/>
                    </a:ln>
                    <a:effectLst/>
                  </p:spPr>
                  <p:style>
                    <a:lnRef idx="1">
                      <a:schemeClr val="accent4"/>
                    </a:lnRef>
                    <a:fillRef idx="3">
                      <a:schemeClr val="accent4"/>
                    </a:fillRef>
                    <a:effectRef idx="2">
                      <a:schemeClr val="accent4"/>
                    </a:effectRef>
                    <a:fontRef idx="minor">
                      <a:schemeClr val="lt1"/>
                    </a:fontRef>
                  </p:style>
                  <p:txBody>
                    <a:bodyPr wrap="none" rtlCol="0" anchor="ctr"/>
                    <a:lstStyle/>
                    <a:p>
                      <a:pPr algn="ctr" defTabSz="457200"/>
                      <a:endParaRPr lang="en-US" sz="700" dirty="0">
                        <a:solidFill>
                          <a:prstClr val="white"/>
                        </a:solidFill>
                      </a:endParaRPr>
                    </a:p>
                  </p:txBody>
                </p:sp>
                <p:sp>
                  <p:nvSpPr>
                    <p:cNvPr id="770" name="Rounded Rectangle 172"/>
                    <p:cNvSpPr/>
                    <p:nvPr/>
                  </p:nvSpPr>
                  <p:spPr>
                    <a:xfrm>
                      <a:off x="6625669" y="1539024"/>
                      <a:ext cx="422652" cy="212496"/>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200" dirty="0">
                        <a:solidFill>
                          <a:srgbClr val="FFFFFF"/>
                        </a:solidFill>
                      </a:endParaRPr>
                    </a:p>
                  </p:txBody>
                </p:sp>
                <p:grpSp>
                  <p:nvGrpSpPr>
                    <p:cNvPr id="771" name="Group 770"/>
                    <p:cNvGrpSpPr/>
                    <p:nvPr/>
                  </p:nvGrpSpPr>
                  <p:grpSpPr>
                    <a:xfrm>
                      <a:off x="6680140" y="1548846"/>
                      <a:ext cx="316224" cy="404111"/>
                      <a:chOff x="6680140" y="1548846"/>
                      <a:chExt cx="316224" cy="404111"/>
                    </a:xfrm>
                  </p:grpSpPr>
                  <p:pic>
                    <p:nvPicPr>
                      <p:cNvPr id="772" name="Picture 771" descr="tv_remote_white.png"/>
                      <p:cNvPicPr>
                        <a:picLocks noChangeAspect="1"/>
                      </p:cNvPicPr>
                      <p:nvPr/>
                    </p:nvPicPr>
                    <p:blipFill rotWithShape="1">
                      <a:blip r:embed="rId11" cstate="screen">
                        <a:lum bright="84000"/>
                        <a:extLst>
                          <a:ext uri="{28A0092B-C50C-407E-A947-70E740481C1C}">
                            <a14:useLocalDpi xmlns:a14="http://schemas.microsoft.com/office/drawing/2010/main"/>
                          </a:ext>
                        </a:extLst>
                      </a:blip>
                      <a:srcRect/>
                      <a:stretch/>
                    </p:blipFill>
                    <p:spPr>
                      <a:xfrm>
                        <a:off x="6680140" y="1548846"/>
                        <a:ext cx="316224" cy="404111"/>
                      </a:xfrm>
                      <a:prstGeom prst="rect">
                        <a:avLst/>
                      </a:prstGeom>
                      <a:effectLst/>
                    </p:spPr>
                  </p:pic>
                  <p:sp>
                    <p:nvSpPr>
                      <p:cNvPr id="773" name="Freeform 131"/>
                      <p:cNvSpPr>
                        <a:spLocks noEditPoints="1"/>
                      </p:cNvSpPr>
                      <p:nvPr/>
                    </p:nvSpPr>
                    <p:spPr bwMode="auto">
                      <a:xfrm>
                        <a:off x="6786046" y="1681543"/>
                        <a:ext cx="101898" cy="100682"/>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solidFill>
                        <a:schemeClr val="bg1"/>
                      </a:solidFill>
                      <a:ln>
                        <a:noFill/>
                      </a:ln>
                      <a:effectLst/>
                      <a:scene3d>
                        <a:camera prst="orthographicFront"/>
                        <a:lightRig rig="threePt" dir="t"/>
                      </a:scene3d>
                      <a:sp3d>
                        <a:bevelT w="0" h="101600"/>
                      </a:sp3d>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defTabSz="457200"/>
                        <a:endParaRPr lang="en-US" dirty="0">
                          <a:solidFill>
                            <a:srgbClr val="FFFFFF"/>
                          </a:solidFill>
                        </a:endParaRPr>
                      </a:p>
                    </p:txBody>
                  </p:sp>
                </p:grpSp>
              </p:grpSp>
              <p:grpSp>
                <p:nvGrpSpPr>
                  <p:cNvPr id="752" name="Group 751"/>
                  <p:cNvGrpSpPr/>
                  <p:nvPr/>
                </p:nvGrpSpPr>
                <p:grpSpPr>
                  <a:xfrm>
                    <a:off x="7110964" y="1320244"/>
                    <a:ext cx="199706" cy="199654"/>
                    <a:chOff x="7876419" y="1539023"/>
                    <a:chExt cx="422653" cy="422545"/>
                  </a:xfrm>
                </p:grpSpPr>
                <p:sp>
                  <p:nvSpPr>
                    <p:cNvPr id="766" name="Rounded Rectangle 765"/>
                    <p:cNvSpPr/>
                    <p:nvPr/>
                  </p:nvSpPr>
                  <p:spPr>
                    <a:xfrm>
                      <a:off x="7876419" y="1539023"/>
                      <a:ext cx="422653" cy="422545"/>
                    </a:xfrm>
                    <a:prstGeom prst="roundRect">
                      <a:avLst/>
                    </a:prstGeom>
                    <a:gradFill>
                      <a:gsLst>
                        <a:gs pos="0">
                          <a:schemeClr val="tx2">
                            <a:lumMod val="50000"/>
                          </a:schemeClr>
                        </a:gs>
                        <a:gs pos="50000">
                          <a:srgbClr val="225996"/>
                        </a:gs>
                        <a:gs pos="100000">
                          <a:srgbClr val="2E7FDC"/>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767" name="Rounded Rectangle 172"/>
                    <p:cNvSpPr/>
                    <p:nvPr/>
                  </p:nvSpPr>
                  <p:spPr>
                    <a:xfrm>
                      <a:off x="7876419" y="1539023"/>
                      <a:ext cx="422653" cy="212496"/>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200" dirty="0">
                        <a:solidFill>
                          <a:srgbClr val="FFFFFF"/>
                        </a:solidFill>
                      </a:endParaRPr>
                    </a:p>
                  </p:txBody>
                </p:sp>
                <p:sp>
                  <p:nvSpPr>
                    <p:cNvPr id="768" name="Freeform 27"/>
                    <p:cNvSpPr>
                      <a:spLocks/>
                    </p:cNvSpPr>
                    <p:nvPr/>
                  </p:nvSpPr>
                  <p:spPr bwMode="auto">
                    <a:xfrm>
                      <a:off x="7921034" y="1621998"/>
                      <a:ext cx="328682" cy="228961"/>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solidFill>
                      <a:schemeClr val="bg1"/>
                    </a:solidFill>
                    <a:ln>
                      <a:noFill/>
                    </a:ln>
                    <a:effectLst/>
                    <a:extLst/>
                  </p:spPr>
                  <p:txBody>
                    <a:bodyPr lIns="21238" tIns="10632" rIns="21238" bIns="10632"/>
                    <a:lstStyle/>
                    <a:p>
                      <a:pPr defTabSz="457143"/>
                      <a:endParaRPr lang="en-US" sz="1050" dirty="0">
                        <a:solidFill>
                          <a:srgbClr val="676767">
                            <a:lumMod val="75000"/>
                          </a:srgbClr>
                        </a:solidFill>
                        <a:ea typeface="MS PGothic" pitchFamily="34" charset="-128"/>
                      </a:endParaRPr>
                    </a:p>
                  </p:txBody>
                </p:sp>
              </p:grpSp>
              <p:grpSp>
                <p:nvGrpSpPr>
                  <p:cNvPr id="753" name="Group 752"/>
                  <p:cNvGrpSpPr/>
                  <p:nvPr/>
                </p:nvGrpSpPr>
                <p:grpSpPr>
                  <a:xfrm>
                    <a:off x="5392971" y="1328858"/>
                    <a:ext cx="199705" cy="199653"/>
                    <a:chOff x="5999233" y="1539020"/>
                    <a:chExt cx="422652" cy="422547"/>
                  </a:xfrm>
                </p:grpSpPr>
                <p:sp>
                  <p:nvSpPr>
                    <p:cNvPr id="763" name="Rounded Rectangle 762"/>
                    <p:cNvSpPr/>
                    <p:nvPr/>
                  </p:nvSpPr>
                  <p:spPr>
                    <a:xfrm>
                      <a:off x="5999233" y="1539022"/>
                      <a:ext cx="422652" cy="422545"/>
                    </a:xfrm>
                    <a:prstGeom prst="roundRect">
                      <a:avLst/>
                    </a:prstGeom>
                    <a:gradFill>
                      <a:gsLst>
                        <a:gs pos="0">
                          <a:srgbClr val="0E5975"/>
                        </a:gs>
                        <a:gs pos="50000">
                          <a:srgbClr val="2490BA"/>
                        </a:gs>
                        <a:gs pos="100000">
                          <a:srgbClr val="31C0F7"/>
                        </a:gs>
                      </a:gsLst>
                      <a:lin ang="5400000" scaled="0"/>
                    </a:gradFill>
                    <a:ln>
                      <a:noFill/>
                    </a:ln>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defTabSz="457200"/>
                      <a:endParaRPr lang="en-US" sz="700" dirty="0">
                        <a:solidFill>
                          <a:srgbClr val="FFFFFF"/>
                        </a:solidFill>
                      </a:endParaRPr>
                    </a:p>
                  </p:txBody>
                </p:sp>
                <p:sp>
                  <p:nvSpPr>
                    <p:cNvPr id="764" name="Rounded Rectangle 172"/>
                    <p:cNvSpPr/>
                    <p:nvPr/>
                  </p:nvSpPr>
                  <p:spPr>
                    <a:xfrm>
                      <a:off x="5999233" y="1539020"/>
                      <a:ext cx="422652" cy="212496"/>
                    </a:xfrm>
                    <a:custGeom>
                      <a:avLst/>
                      <a:gdLst/>
                      <a:ahLst/>
                      <a:cxnLst/>
                      <a:rect l="l" t="t" r="r" b="b"/>
                      <a:pathLst>
                        <a:path w="1430689" h="719490">
                          <a:moveTo>
                            <a:pt x="238453" y="0"/>
                          </a:moveTo>
                          <a:lnTo>
                            <a:pt x="1192236" y="0"/>
                          </a:lnTo>
                          <a:cubicBezTo>
                            <a:pt x="1323930" y="0"/>
                            <a:pt x="1430689" y="106759"/>
                            <a:pt x="1430689" y="238453"/>
                          </a:cubicBezTo>
                          <a:lnTo>
                            <a:pt x="1430689" y="603702"/>
                          </a:lnTo>
                          <a:lnTo>
                            <a:pt x="1240916" y="660737"/>
                          </a:lnTo>
                          <a:cubicBezTo>
                            <a:pt x="1079377" y="698570"/>
                            <a:pt x="901773" y="719490"/>
                            <a:pt x="715345" y="719490"/>
                          </a:cubicBezTo>
                          <a:cubicBezTo>
                            <a:pt x="528917" y="719490"/>
                            <a:pt x="351314" y="698570"/>
                            <a:pt x="189774" y="660737"/>
                          </a:cubicBezTo>
                          <a:lnTo>
                            <a:pt x="0" y="603702"/>
                          </a:lnTo>
                          <a:lnTo>
                            <a:pt x="0" y="238453"/>
                          </a:lnTo>
                          <a:cubicBezTo>
                            <a:pt x="0" y="106759"/>
                            <a:pt x="106759" y="0"/>
                            <a:pt x="238453" y="0"/>
                          </a:cubicBezTo>
                          <a:close/>
                        </a:path>
                      </a:pathLst>
                    </a:custGeom>
                    <a:gradFill flip="none" rotWithShape="1">
                      <a:gsLst>
                        <a:gs pos="36000">
                          <a:srgbClr val="FFFFFF">
                            <a:alpha val="0"/>
                          </a:srgbClr>
                        </a:gs>
                        <a:gs pos="100000">
                          <a:schemeClr val="bg1">
                            <a:alpha val="11000"/>
                          </a:schemeClr>
                        </a:gs>
                      </a:gsLst>
                      <a:lin ang="5400000" scaled="0"/>
                      <a:tileRect/>
                    </a:gradFill>
                    <a:ln w="762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spcBef>
                          <a:spcPct val="25000"/>
                        </a:spcBef>
                      </a:pPr>
                      <a:endParaRPr lang="en-US" sz="1200" dirty="0">
                        <a:solidFill>
                          <a:srgbClr val="FFFFFF"/>
                        </a:solidFill>
                      </a:endParaRPr>
                    </a:p>
                  </p:txBody>
                </p:sp>
                <p:sp>
                  <p:nvSpPr>
                    <p:cNvPr id="765" name="Freeform 764"/>
                    <p:cNvSpPr/>
                    <p:nvPr/>
                  </p:nvSpPr>
                  <p:spPr>
                    <a:xfrm>
                      <a:off x="6087338" y="1673005"/>
                      <a:ext cx="254829" cy="155793"/>
                    </a:xfrm>
                    <a:custGeom>
                      <a:avLst/>
                      <a:gdLst>
                        <a:gd name="connsiteX0" fmla="*/ 235819 w 691160"/>
                        <a:gd name="connsiteY0" fmla="*/ 54020 h 422545"/>
                        <a:gd name="connsiteX1" fmla="*/ 235819 w 691160"/>
                        <a:gd name="connsiteY1" fmla="*/ 364426 h 422545"/>
                        <a:gd name="connsiteX2" fmla="*/ 503409 w 691160"/>
                        <a:gd name="connsiteY2" fmla="*/ 209223 h 422545"/>
                        <a:gd name="connsiteX3" fmla="*/ 70426 w 691160"/>
                        <a:gd name="connsiteY3" fmla="*/ 0 h 422545"/>
                        <a:gd name="connsiteX4" fmla="*/ 620734 w 691160"/>
                        <a:gd name="connsiteY4" fmla="*/ 0 h 422545"/>
                        <a:gd name="connsiteX5" fmla="*/ 691160 w 691160"/>
                        <a:gd name="connsiteY5" fmla="*/ 70426 h 422545"/>
                        <a:gd name="connsiteX6" fmla="*/ 691160 w 691160"/>
                        <a:gd name="connsiteY6" fmla="*/ 352119 h 422545"/>
                        <a:gd name="connsiteX7" fmla="*/ 620734 w 691160"/>
                        <a:gd name="connsiteY7" fmla="*/ 422545 h 422545"/>
                        <a:gd name="connsiteX8" fmla="*/ 70426 w 691160"/>
                        <a:gd name="connsiteY8" fmla="*/ 422545 h 422545"/>
                        <a:gd name="connsiteX9" fmla="*/ 0 w 691160"/>
                        <a:gd name="connsiteY9" fmla="*/ 352119 h 422545"/>
                        <a:gd name="connsiteX10" fmla="*/ 0 w 691160"/>
                        <a:gd name="connsiteY10" fmla="*/ 70426 h 422545"/>
                        <a:gd name="connsiteX11" fmla="*/ 70426 w 691160"/>
                        <a:gd name="connsiteY11" fmla="*/ 0 h 42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160" h="422545">
                          <a:moveTo>
                            <a:pt x="235819" y="54020"/>
                          </a:moveTo>
                          <a:lnTo>
                            <a:pt x="235819" y="364426"/>
                          </a:lnTo>
                          <a:lnTo>
                            <a:pt x="503409" y="209223"/>
                          </a:lnTo>
                          <a:close/>
                          <a:moveTo>
                            <a:pt x="70426" y="0"/>
                          </a:moveTo>
                          <a:lnTo>
                            <a:pt x="620734" y="0"/>
                          </a:lnTo>
                          <a:cubicBezTo>
                            <a:pt x="659629" y="0"/>
                            <a:pt x="691160" y="31531"/>
                            <a:pt x="691160" y="70426"/>
                          </a:cubicBezTo>
                          <a:lnTo>
                            <a:pt x="691160" y="352119"/>
                          </a:lnTo>
                          <a:cubicBezTo>
                            <a:pt x="691160" y="391014"/>
                            <a:pt x="659629" y="422545"/>
                            <a:pt x="620734" y="422545"/>
                          </a:cubicBezTo>
                          <a:lnTo>
                            <a:pt x="70426" y="422545"/>
                          </a:lnTo>
                          <a:cubicBezTo>
                            <a:pt x="31531" y="422545"/>
                            <a:pt x="0" y="391014"/>
                            <a:pt x="0" y="352119"/>
                          </a:cubicBezTo>
                          <a:lnTo>
                            <a:pt x="0" y="70426"/>
                          </a:lnTo>
                          <a:cubicBezTo>
                            <a:pt x="0" y="31531"/>
                            <a:pt x="31531" y="0"/>
                            <a:pt x="70426" y="0"/>
                          </a:cubicBezTo>
                          <a:close/>
                        </a:path>
                      </a:pathLst>
                    </a:custGeom>
                    <a:solidFill>
                      <a:schemeClr val="bg1"/>
                    </a:solidFill>
                    <a:ln>
                      <a:noFill/>
                    </a:ln>
                    <a:effectLst/>
                  </p:spPr>
                  <p:txBody>
                    <a:bodyPr lIns="21238" tIns="10632" rIns="21238" bIns="10632"/>
                    <a:lstStyle/>
                    <a:p>
                      <a:pPr defTabSz="457143"/>
                      <a:endParaRPr lang="en-US" sz="1050" dirty="0">
                        <a:solidFill>
                          <a:srgbClr val="676767">
                            <a:lumMod val="75000"/>
                          </a:srgbClr>
                        </a:solidFill>
                        <a:ea typeface="MS PGothic" pitchFamily="34" charset="-128"/>
                      </a:endParaRPr>
                    </a:p>
                  </p:txBody>
                </p:sp>
              </p:grpSp>
              <p:sp>
                <p:nvSpPr>
                  <p:cNvPr id="754" name="Rounded Rectangle 753"/>
                  <p:cNvSpPr/>
                  <p:nvPr/>
                </p:nvSpPr>
                <p:spPr>
                  <a:xfrm>
                    <a:off x="6627801" y="1550228"/>
                    <a:ext cx="308721" cy="184873"/>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755" name="Rounded Rectangle 754"/>
                  <p:cNvSpPr/>
                  <p:nvPr/>
                </p:nvSpPr>
                <p:spPr>
                  <a:xfrm>
                    <a:off x="6263320" y="1550228"/>
                    <a:ext cx="308721" cy="184873"/>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757" name="Rounded Rectangle 756"/>
                  <p:cNvSpPr/>
                  <p:nvPr/>
                </p:nvSpPr>
                <p:spPr>
                  <a:xfrm>
                    <a:off x="7468666" y="1550228"/>
                    <a:ext cx="308721" cy="184873"/>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758" name="Rounded Rectangle 757"/>
                  <p:cNvSpPr/>
                  <p:nvPr/>
                </p:nvSpPr>
                <p:spPr>
                  <a:xfrm>
                    <a:off x="7104185" y="1550228"/>
                    <a:ext cx="308721" cy="184873"/>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sp>
                <p:nvSpPr>
                  <p:cNvPr id="759" name="Rounded Rectangle 758"/>
                  <p:cNvSpPr/>
                  <p:nvPr/>
                </p:nvSpPr>
                <p:spPr>
                  <a:xfrm>
                    <a:off x="5396575" y="1550228"/>
                    <a:ext cx="308721" cy="184873"/>
                  </a:xfrm>
                  <a:prstGeom prst="roundRect">
                    <a:avLst/>
                  </a:prstGeom>
                  <a:solidFill>
                    <a:schemeClr val="bg1"/>
                  </a:solidFill>
                  <a:ln w="3175">
                    <a:solidFill>
                      <a:schemeClr val="tx1">
                        <a:lumMod val="75000"/>
                        <a:alpha val="62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endParaRPr lang="en-US" sz="700" dirty="0">
                      <a:solidFill>
                        <a:srgbClr val="FFFFFF"/>
                      </a:solidFill>
                    </a:endParaRPr>
                  </a:p>
                </p:txBody>
              </p:sp>
              <p:pic>
                <p:nvPicPr>
                  <p:cNvPr id="760" name="Picture 75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431393" y="1595188"/>
                    <a:ext cx="246536" cy="103598"/>
                  </a:xfrm>
                  <a:prstGeom prst="rect">
                    <a:avLst/>
                  </a:prstGeom>
                  <a:solidFill>
                    <a:srgbClr val="FFFFFF"/>
                  </a:solidFill>
                  <a:ln>
                    <a:noFill/>
                  </a:ln>
                </p:spPr>
              </p:pic>
              <p:pic>
                <p:nvPicPr>
                  <p:cNvPr id="761" name="Picture 76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23504" y="1597945"/>
                    <a:ext cx="278020" cy="92602"/>
                  </a:xfrm>
                  <a:prstGeom prst="rect">
                    <a:avLst/>
                  </a:prstGeom>
                  <a:ln>
                    <a:noFill/>
                  </a:ln>
                </p:spPr>
              </p:pic>
              <p:pic>
                <p:nvPicPr>
                  <p:cNvPr id="762" name="Picture 76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85135" y="1603399"/>
                    <a:ext cx="292223" cy="90854"/>
                  </a:xfrm>
                  <a:prstGeom prst="rect">
                    <a:avLst/>
                  </a:prstGeom>
                  <a:solidFill>
                    <a:schemeClr val="bg1"/>
                  </a:solidFill>
                  <a:ln w="19050" cmpd="sng">
                    <a:noFill/>
                    <a:prstDash val="sysDash"/>
                  </a:ln>
                </p:spPr>
              </p:pic>
            </p:grpSp>
          </p:grpSp>
        </p:grpSp>
        <p:pic>
          <p:nvPicPr>
            <p:cNvPr id="154" name="Picture 15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74582" y="1873813"/>
              <a:ext cx="254720" cy="116672"/>
            </a:xfrm>
            <a:prstGeom prst="rect">
              <a:avLst/>
            </a:prstGeom>
          </p:spPr>
        </p:pic>
        <p:pic>
          <p:nvPicPr>
            <p:cNvPr id="155" name="Picture 15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77381" y="1864265"/>
              <a:ext cx="188391" cy="141293"/>
            </a:xfrm>
            <a:prstGeom prst="rect">
              <a:avLst/>
            </a:prstGeom>
          </p:spPr>
        </p:pic>
        <p:pic>
          <p:nvPicPr>
            <p:cNvPr id="143" name="Picture 14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48175" y="3528269"/>
              <a:ext cx="324435" cy="242312"/>
            </a:xfrm>
            <a:prstGeom prst="rect">
              <a:avLst/>
            </a:prstGeom>
          </p:spPr>
        </p:pic>
      </p:grpSp>
      <p:pic>
        <p:nvPicPr>
          <p:cNvPr id="5" name="Picture 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41283" y="1549080"/>
            <a:ext cx="1451724" cy="812503"/>
          </a:xfrm>
          <a:prstGeom prst="rect">
            <a:avLst/>
          </a:prstGeom>
        </p:spPr>
      </p:pic>
      <p:pic>
        <p:nvPicPr>
          <p:cNvPr id="279" name="Picture 27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107367" y="2928172"/>
            <a:ext cx="1451724" cy="812503"/>
          </a:xfrm>
          <a:prstGeom prst="rect">
            <a:avLst/>
          </a:prstGeom>
        </p:spPr>
      </p:pic>
      <p:pic>
        <p:nvPicPr>
          <p:cNvPr id="280" name="Picture 27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167274" y="2928172"/>
            <a:ext cx="1451724" cy="812503"/>
          </a:xfrm>
          <a:prstGeom prst="rect">
            <a:avLst/>
          </a:prstGeom>
        </p:spPr>
      </p:pic>
    </p:spTree>
    <p:extLst>
      <p:ext uri="{BB962C8B-B14F-4D97-AF65-F5344CB8AC3E}">
        <p14:creationId xmlns:p14="http://schemas.microsoft.com/office/powerpoint/2010/main" val="41159672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778862" y="3222774"/>
            <a:ext cx="4080658" cy="30777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778862" y="1256814"/>
            <a:ext cx="4080658" cy="30777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62301" y="1347788"/>
            <a:ext cx="4152501" cy="3168210"/>
          </a:xfrm>
        </p:spPr>
        <p:txBody>
          <a:bodyPr/>
          <a:lstStyle/>
          <a:p>
            <a:r>
              <a:rPr lang="en-US" sz="1600" dirty="0" smtClean="0"/>
              <a:t>D9800 Network Transport Receiver as platform to transition primary distribution from satellite to terrestrial IP</a:t>
            </a:r>
          </a:p>
          <a:p>
            <a:r>
              <a:rPr lang="en-US" sz="1600" dirty="0" smtClean="0"/>
              <a:t>Improve operational and financial efficiency with converged workflow </a:t>
            </a:r>
            <a:br>
              <a:rPr lang="en-US" sz="1600" dirty="0" smtClean="0"/>
            </a:br>
            <a:r>
              <a:rPr lang="en-US" sz="1600" dirty="0" smtClean="0"/>
              <a:t>for linear broadcast and OTT</a:t>
            </a:r>
          </a:p>
          <a:p>
            <a:r>
              <a:rPr lang="en-US" sz="1600" dirty="0" smtClean="0"/>
              <a:t>Intelligent edge processing on a </a:t>
            </a:r>
            <a:br>
              <a:rPr lang="en-US" sz="1600" dirty="0" smtClean="0"/>
            </a:br>
            <a:r>
              <a:rPr lang="en-US" sz="1600" dirty="0" smtClean="0"/>
              <a:t>micro-services architecture: </a:t>
            </a:r>
          </a:p>
          <a:p>
            <a:pPr lvl="1"/>
            <a:r>
              <a:rPr lang="en-US" sz="1400" dirty="0" smtClean="0"/>
              <a:t>ABR2TS – convert ABR streams to MPEG transport to serve legacy end-points</a:t>
            </a:r>
          </a:p>
          <a:p>
            <a:pPr lvl="1"/>
            <a:r>
              <a:rPr lang="en-US" sz="1400" dirty="0" smtClean="0"/>
              <a:t>JITP – leverage ABR technology for </a:t>
            </a:r>
            <a:br>
              <a:rPr lang="en-US" sz="1400" dirty="0" smtClean="0"/>
            </a:br>
            <a:r>
              <a:rPr lang="en-US" sz="1400" dirty="0" smtClean="0"/>
              <a:t>D2C distribution </a:t>
            </a:r>
          </a:p>
          <a:p>
            <a:endParaRPr lang="en-US" sz="1600" dirty="0"/>
          </a:p>
        </p:txBody>
      </p:sp>
      <p:sp>
        <p:nvSpPr>
          <p:cNvPr id="2" name="Title 1"/>
          <p:cNvSpPr>
            <a:spLocks noGrp="1"/>
          </p:cNvSpPr>
          <p:nvPr>
            <p:ph type="title"/>
          </p:nvPr>
        </p:nvSpPr>
        <p:spPr/>
        <p:txBody>
          <a:bodyPr/>
          <a:lstStyle/>
          <a:p>
            <a:r>
              <a:rPr lang="en-US" smtClean="0"/>
              <a:t>IP Migration for Video Distribution</a:t>
            </a:r>
            <a:endParaRPr lang="en-US" dirty="0"/>
          </a:p>
        </p:txBody>
      </p:sp>
      <p:sp>
        <p:nvSpPr>
          <p:cNvPr id="11" name="TextBox 10"/>
          <p:cNvSpPr txBox="1"/>
          <p:nvPr/>
        </p:nvSpPr>
        <p:spPr>
          <a:xfrm>
            <a:off x="4778862" y="1256814"/>
            <a:ext cx="3430100" cy="307777"/>
          </a:xfrm>
          <a:prstGeom prst="rect">
            <a:avLst/>
          </a:prstGeom>
          <a:noFill/>
        </p:spPr>
        <p:txBody>
          <a:bodyPr wrap="square" rtlCol="0" anchor="t">
            <a:spAutoFit/>
          </a:bodyPr>
          <a:lstStyle/>
          <a:p>
            <a:pPr defTabSz="685800"/>
            <a:r>
              <a:rPr lang="en-US" sz="1400" b="1" dirty="0" smtClean="0">
                <a:cs typeface="ＭＳ Ｐゴシック" charset="-128"/>
              </a:rPr>
              <a:t>Content Provider Distribution Today</a:t>
            </a:r>
            <a:endParaRPr lang="en-US" sz="1400" b="1" dirty="0">
              <a:cs typeface="ＭＳ Ｐゴシック" charset="-128"/>
            </a:endParaRPr>
          </a:p>
        </p:txBody>
      </p:sp>
      <p:sp>
        <p:nvSpPr>
          <p:cNvPr id="12" name="TextBox 11"/>
          <p:cNvSpPr txBox="1"/>
          <p:nvPr/>
        </p:nvSpPr>
        <p:spPr>
          <a:xfrm>
            <a:off x="4778862" y="3222774"/>
            <a:ext cx="3125618" cy="307777"/>
          </a:xfrm>
          <a:prstGeom prst="rect">
            <a:avLst/>
          </a:prstGeom>
          <a:noFill/>
        </p:spPr>
        <p:txBody>
          <a:bodyPr wrap="square" rtlCol="0" anchor="t">
            <a:spAutoFit/>
          </a:bodyPr>
          <a:lstStyle/>
          <a:p>
            <a:pPr defTabSz="685800"/>
            <a:r>
              <a:rPr lang="en-US" sz="1400" b="1" dirty="0" smtClean="0">
                <a:cs typeface="ＭＳ Ｐゴシック" charset="-128"/>
              </a:rPr>
              <a:t>Converged ABR Distribution</a:t>
            </a:r>
            <a:endParaRPr lang="en-US" sz="1400" b="1" dirty="0">
              <a:cs typeface="ＭＳ Ｐゴシック" charset="-128"/>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4417" y="1611630"/>
            <a:ext cx="3799510" cy="138972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8656" y="3584052"/>
            <a:ext cx="3775271" cy="1125108"/>
          </a:xfrm>
          <a:prstGeom prst="rect">
            <a:avLst/>
          </a:prstGeom>
        </p:spPr>
      </p:pic>
    </p:spTree>
    <p:extLst>
      <p:ext uri="{BB962C8B-B14F-4D97-AF65-F5344CB8AC3E}">
        <p14:creationId xmlns:p14="http://schemas.microsoft.com/office/powerpoint/2010/main" val="55185141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320885" y="1816074"/>
            <a:ext cx="5049435" cy="102866"/>
            <a:chOff x="1600184" y="2657918"/>
            <a:chExt cx="3543947" cy="86794"/>
          </a:xfrm>
          <a:solidFill>
            <a:schemeClr val="bg1">
              <a:lumMod val="65000"/>
            </a:schemeClr>
          </a:solidFill>
        </p:grpSpPr>
        <p:sp>
          <p:nvSpPr>
            <p:cNvPr id="38" name="Freeform 37"/>
            <p:cNvSpPr/>
            <p:nvPr/>
          </p:nvSpPr>
          <p:spPr>
            <a:xfrm>
              <a:off x="1941584"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 name="Freeform 38"/>
            <p:cNvSpPr/>
            <p:nvPr/>
          </p:nvSpPr>
          <p:spPr>
            <a:xfrm>
              <a:off x="1772478"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0" name="Rounded Rectangle 39"/>
            <p:cNvSpPr/>
            <p:nvPr/>
          </p:nvSpPr>
          <p:spPr>
            <a:xfrm>
              <a:off x="1872123"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Freeform 40"/>
            <p:cNvSpPr/>
            <p:nvPr/>
          </p:nvSpPr>
          <p:spPr>
            <a:xfrm>
              <a:off x="1600184" y="2657918"/>
              <a:ext cx="158651" cy="86794"/>
            </a:xfrm>
            <a:custGeom>
              <a:avLst/>
              <a:gdLst>
                <a:gd name="connsiteX0" fmla="*/ 325175 w 1188789"/>
                <a:gd name="connsiteY0" fmla="*/ 0 h 650350"/>
                <a:gd name="connsiteX1" fmla="*/ 887505 w 1188789"/>
                <a:gd name="connsiteY1" fmla="*/ 0 h 650350"/>
                <a:gd name="connsiteX2" fmla="*/ 1157145 w 1188789"/>
                <a:gd name="connsiteY2" fmla="*/ 143367 h 650350"/>
                <a:gd name="connsiteX3" fmla="*/ 1181127 w 1188789"/>
                <a:gd name="connsiteY3" fmla="*/ 187549 h 650350"/>
                <a:gd name="connsiteX4" fmla="*/ 1018354 w 1188789"/>
                <a:gd name="connsiteY4" fmla="*/ 187549 h 650350"/>
                <a:gd name="connsiteX5" fmla="*/ 957105 w 1188789"/>
                <a:gd name="connsiteY5" fmla="*/ 146254 h 650350"/>
                <a:gd name="connsiteX6" fmla="*/ 881520 w 1188789"/>
                <a:gd name="connsiteY6" fmla="*/ 130994 h 650350"/>
                <a:gd name="connsiteX7" fmla="*/ 331160 w 1188789"/>
                <a:gd name="connsiteY7" fmla="*/ 130994 h 650350"/>
                <a:gd name="connsiteX8" fmla="*/ 136978 w 1188789"/>
                <a:gd name="connsiteY8" fmla="*/ 325176 h 650350"/>
                <a:gd name="connsiteX9" fmla="*/ 331160 w 1188789"/>
                <a:gd name="connsiteY9" fmla="*/ 519358 h 650350"/>
                <a:gd name="connsiteX10" fmla="*/ 881520 w 1188789"/>
                <a:gd name="connsiteY10" fmla="*/ 519358 h 650350"/>
                <a:gd name="connsiteX11" fmla="*/ 1018828 w 1188789"/>
                <a:gd name="connsiteY11" fmla="*/ 462484 h 650350"/>
                <a:gd name="connsiteX12" fmla="*/ 1031619 w 1188789"/>
                <a:gd name="connsiteY12" fmla="*/ 443511 h 650350"/>
                <a:gd name="connsiteX13" fmla="*/ 1188789 w 1188789"/>
                <a:gd name="connsiteY13" fmla="*/ 443511 h 650350"/>
                <a:gd name="connsiteX14" fmla="*/ 1187126 w 1188789"/>
                <a:gd name="connsiteY14" fmla="*/ 451748 h 650350"/>
                <a:gd name="connsiteX15" fmla="*/ 887505 w 1188789"/>
                <a:gd name="connsiteY15" fmla="*/ 650350 h 650350"/>
                <a:gd name="connsiteX16" fmla="*/ 325175 w 1188789"/>
                <a:gd name="connsiteY16" fmla="*/ 650350 h 650350"/>
                <a:gd name="connsiteX17" fmla="*/ 0 w 1188789"/>
                <a:gd name="connsiteY17" fmla="*/ 325175 h 650350"/>
                <a:gd name="connsiteX18" fmla="*/ 325175 w 1188789"/>
                <a:gd name="connsiteY18"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8789" h="650350">
                  <a:moveTo>
                    <a:pt x="325175" y="0"/>
                  </a:moveTo>
                  <a:lnTo>
                    <a:pt x="887505" y="0"/>
                  </a:lnTo>
                  <a:cubicBezTo>
                    <a:pt x="999748" y="0"/>
                    <a:pt x="1098709" y="56870"/>
                    <a:pt x="1157145" y="143367"/>
                  </a:cubicBezTo>
                  <a:lnTo>
                    <a:pt x="1181127" y="187549"/>
                  </a:lnTo>
                  <a:lnTo>
                    <a:pt x="1018354" y="187549"/>
                  </a:lnTo>
                  <a:lnTo>
                    <a:pt x="957105" y="146254"/>
                  </a:lnTo>
                  <a:cubicBezTo>
                    <a:pt x="933873" y="136428"/>
                    <a:pt x="908331" y="130994"/>
                    <a:pt x="881520" y="130994"/>
                  </a:cubicBezTo>
                  <a:lnTo>
                    <a:pt x="331160" y="130994"/>
                  </a:lnTo>
                  <a:cubicBezTo>
                    <a:pt x="223916" y="130994"/>
                    <a:pt x="136978" y="217932"/>
                    <a:pt x="136978" y="325176"/>
                  </a:cubicBezTo>
                  <a:cubicBezTo>
                    <a:pt x="136978" y="432420"/>
                    <a:pt x="223916" y="519358"/>
                    <a:pt x="331160" y="519358"/>
                  </a:cubicBezTo>
                  <a:lnTo>
                    <a:pt x="881520" y="519358"/>
                  </a:lnTo>
                  <a:cubicBezTo>
                    <a:pt x="935142" y="519358"/>
                    <a:pt x="983688" y="497624"/>
                    <a:pt x="1018828" y="462484"/>
                  </a:cubicBezTo>
                  <a:lnTo>
                    <a:pt x="1031619" y="443511"/>
                  </a:lnTo>
                  <a:lnTo>
                    <a:pt x="1188789" y="443511"/>
                  </a:lnTo>
                  <a:lnTo>
                    <a:pt x="1187126" y="451748"/>
                  </a:lnTo>
                  <a:cubicBezTo>
                    <a:pt x="1137762" y="568458"/>
                    <a:pt x="1022197" y="650350"/>
                    <a:pt x="887505" y="650350"/>
                  </a:cubicBezTo>
                  <a:lnTo>
                    <a:pt x="325175" y="650350"/>
                  </a:lnTo>
                  <a:cubicBezTo>
                    <a:pt x="145586" y="650350"/>
                    <a:pt x="0" y="504764"/>
                    <a:pt x="0" y="325175"/>
                  </a:cubicBezTo>
                  <a:cubicBezTo>
                    <a:pt x="0" y="145586"/>
                    <a:pt x="145586" y="0"/>
                    <a:pt x="3251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ounded Rectangle 41"/>
            <p:cNvSpPr/>
            <p:nvPr/>
          </p:nvSpPr>
          <p:spPr>
            <a:xfrm>
              <a:off x="1703017"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 name="Freeform 42"/>
            <p:cNvSpPr/>
            <p:nvPr/>
          </p:nvSpPr>
          <p:spPr>
            <a:xfrm>
              <a:off x="2448902"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 name="Rounded Rectangle 43"/>
            <p:cNvSpPr/>
            <p:nvPr/>
          </p:nvSpPr>
          <p:spPr>
            <a:xfrm>
              <a:off x="2548547"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 name="Freeform 44"/>
            <p:cNvSpPr/>
            <p:nvPr/>
          </p:nvSpPr>
          <p:spPr>
            <a:xfrm>
              <a:off x="2279796"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 name="Rounded Rectangle 45"/>
            <p:cNvSpPr/>
            <p:nvPr/>
          </p:nvSpPr>
          <p:spPr>
            <a:xfrm>
              <a:off x="2379441"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Freeform 46"/>
            <p:cNvSpPr/>
            <p:nvPr/>
          </p:nvSpPr>
          <p:spPr>
            <a:xfrm>
              <a:off x="2110690"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 name="Rounded Rectangle 47"/>
            <p:cNvSpPr/>
            <p:nvPr/>
          </p:nvSpPr>
          <p:spPr>
            <a:xfrm>
              <a:off x="2210335"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9" name="Rounded Rectangle 48"/>
            <p:cNvSpPr/>
            <p:nvPr/>
          </p:nvSpPr>
          <p:spPr>
            <a:xfrm>
              <a:off x="2041229"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0" name="Freeform 49"/>
            <p:cNvSpPr/>
            <p:nvPr/>
          </p:nvSpPr>
          <p:spPr>
            <a:xfrm>
              <a:off x="2618008"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 name="Freeform 50"/>
            <p:cNvSpPr/>
            <p:nvPr/>
          </p:nvSpPr>
          <p:spPr>
            <a:xfrm rot="10800000">
              <a:off x="4647280"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 name="Freeform 51"/>
            <p:cNvSpPr/>
            <p:nvPr/>
          </p:nvSpPr>
          <p:spPr>
            <a:xfrm rot="10800000">
              <a:off x="4816386"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3" name="Rounded Rectangle 52"/>
            <p:cNvSpPr/>
            <p:nvPr/>
          </p:nvSpPr>
          <p:spPr>
            <a:xfrm rot="10800000">
              <a:off x="4746925" y="2691877"/>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Freeform 53"/>
            <p:cNvSpPr/>
            <p:nvPr/>
          </p:nvSpPr>
          <p:spPr>
            <a:xfrm rot="10800000">
              <a:off x="4985480" y="2657918"/>
              <a:ext cx="158651" cy="86794"/>
            </a:xfrm>
            <a:custGeom>
              <a:avLst/>
              <a:gdLst>
                <a:gd name="connsiteX0" fmla="*/ 325175 w 1188789"/>
                <a:gd name="connsiteY0" fmla="*/ 0 h 650350"/>
                <a:gd name="connsiteX1" fmla="*/ 887505 w 1188789"/>
                <a:gd name="connsiteY1" fmla="*/ 0 h 650350"/>
                <a:gd name="connsiteX2" fmla="*/ 1157145 w 1188789"/>
                <a:gd name="connsiteY2" fmla="*/ 143367 h 650350"/>
                <a:gd name="connsiteX3" fmla="*/ 1181127 w 1188789"/>
                <a:gd name="connsiteY3" fmla="*/ 187549 h 650350"/>
                <a:gd name="connsiteX4" fmla="*/ 1018354 w 1188789"/>
                <a:gd name="connsiteY4" fmla="*/ 187549 h 650350"/>
                <a:gd name="connsiteX5" fmla="*/ 957105 w 1188789"/>
                <a:gd name="connsiteY5" fmla="*/ 146254 h 650350"/>
                <a:gd name="connsiteX6" fmla="*/ 881520 w 1188789"/>
                <a:gd name="connsiteY6" fmla="*/ 130994 h 650350"/>
                <a:gd name="connsiteX7" fmla="*/ 331160 w 1188789"/>
                <a:gd name="connsiteY7" fmla="*/ 130994 h 650350"/>
                <a:gd name="connsiteX8" fmla="*/ 136978 w 1188789"/>
                <a:gd name="connsiteY8" fmla="*/ 325176 h 650350"/>
                <a:gd name="connsiteX9" fmla="*/ 331160 w 1188789"/>
                <a:gd name="connsiteY9" fmla="*/ 519358 h 650350"/>
                <a:gd name="connsiteX10" fmla="*/ 881520 w 1188789"/>
                <a:gd name="connsiteY10" fmla="*/ 519358 h 650350"/>
                <a:gd name="connsiteX11" fmla="*/ 1018828 w 1188789"/>
                <a:gd name="connsiteY11" fmla="*/ 462484 h 650350"/>
                <a:gd name="connsiteX12" fmla="*/ 1031619 w 1188789"/>
                <a:gd name="connsiteY12" fmla="*/ 443511 h 650350"/>
                <a:gd name="connsiteX13" fmla="*/ 1188789 w 1188789"/>
                <a:gd name="connsiteY13" fmla="*/ 443511 h 650350"/>
                <a:gd name="connsiteX14" fmla="*/ 1187126 w 1188789"/>
                <a:gd name="connsiteY14" fmla="*/ 451748 h 650350"/>
                <a:gd name="connsiteX15" fmla="*/ 887505 w 1188789"/>
                <a:gd name="connsiteY15" fmla="*/ 650350 h 650350"/>
                <a:gd name="connsiteX16" fmla="*/ 325175 w 1188789"/>
                <a:gd name="connsiteY16" fmla="*/ 650350 h 650350"/>
                <a:gd name="connsiteX17" fmla="*/ 0 w 1188789"/>
                <a:gd name="connsiteY17" fmla="*/ 325175 h 650350"/>
                <a:gd name="connsiteX18" fmla="*/ 325175 w 1188789"/>
                <a:gd name="connsiteY18"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8789" h="650350">
                  <a:moveTo>
                    <a:pt x="325175" y="0"/>
                  </a:moveTo>
                  <a:lnTo>
                    <a:pt x="887505" y="0"/>
                  </a:lnTo>
                  <a:cubicBezTo>
                    <a:pt x="999748" y="0"/>
                    <a:pt x="1098709" y="56870"/>
                    <a:pt x="1157145" y="143367"/>
                  </a:cubicBezTo>
                  <a:lnTo>
                    <a:pt x="1181127" y="187549"/>
                  </a:lnTo>
                  <a:lnTo>
                    <a:pt x="1018354" y="187549"/>
                  </a:lnTo>
                  <a:lnTo>
                    <a:pt x="957105" y="146254"/>
                  </a:lnTo>
                  <a:cubicBezTo>
                    <a:pt x="933873" y="136428"/>
                    <a:pt x="908331" y="130994"/>
                    <a:pt x="881520" y="130994"/>
                  </a:cubicBezTo>
                  <a:lnTo>
                    <a:pt x="331160" y="130994"/>
                  </a:lnTo>
                  <a:cubicBezTo>
                    <a:pt x="223916" y="130994"/>
                    <a:pt x="136978" y="217932"/>
                    <a:pt x="136978" y="325176"/>
                  </a:cubicBezTo>
                  <a:cubicBezTo>
                    <a:pt x="136978" y="432420"/>
                    <a:pt x="223916" y="519358"/>
                    <a:pt x="331160" y="519358"/>
                  </a:cubicBezTo>
                  <a:lnTo>
                    <a:pt x="881520" y="519358"/>
                  </a:lnTo>
                  <a:cubicBezTo>
                    <a:pt x="935142" y="519358"/>
                    <a:pt x="983688" y="497624"/>
                    <a:pt x="1018828" y="462484"/>
                  </a:cubicBezTo>
                  <a:lnTo>
                    <a:pt x="1031619" y="443511"/>
                  </a:lnTo>
                  <a:lnTo>
                    <a:pt x="1188789" y="443511"/>
                  </a:lnTo>
                  <a:lnTo>
                    <a:pt x="1187126" y="451748"/>
                  </a:lnTo>
                  <a:cubicBezTo>
                    <a:pt x="1137762" y="568458"/>
                    <a:pt x="1022197" y="650350"/>
                    <a:pt x="887505" y="650350"/>
                  </a:cubicBezTo>
                  <a:lnTo>
                    <a:pt x="325175" y="650350"/>
                  </a:lnTo>
                  <a:cubicBezTo>
                    <a:pt x="145586" y="650350"/>
                    <a:pt x="0" y="504764"/>
                    <a:pt x="0" y="325175"/>
                  </a:cubicBezTo>
                  <a:cubicBezTo>
                    <a:pt x="0" y="145586"/>
                    <a:pt x="145586" y="0"/>
                    <a:pt x="32517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5" name="Rounded Rectangle 54"/>
            <p:cNvSpPr/>
            <p:nvPr/>
          </p:nvSpPr>
          <p:spPr>
            <a:xfrm rot="10800000">
              <a:off x="4916031" y="2691877"/>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6" name="Freeform 55"/>
            <p:cNvSpPr/>
            <p:nvPr/>
          </p:nvSpPr>
          <p:spPr>
            <a:xfrm>
              <a:off x="3125326"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Rounded Rectangle 56"/>
            <p:cNvSpPr/>
            <p:nvPr/>
          </p:nvSpPr>
          <p:spPr>
            <a:xfrm>
              <a:off x="3224971"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Freeform 57"/>
            <p:cNvSpPr/>
            <p:nvPr/>
          </p:nvSpPr>
          <p:spPr>
            <a:xfrm>
              <a:off x="2956220"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Rounded Rectangle 58"/>
            <p:cNvSpPr/>
            <p:nvPr/>
          </p:nvSpPr>
          <p:spPr>
            <a:xfrm>
              <a:off x="3055865"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0" name="Freeform 59"/>
            <p:cNvSpPr/>
            <p:nvPr/>
          </p:nvSpPr>
          <p:spPr>
            <a:xfrm>
              <a:off x="2787114"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1" name="Rounded Rectangle 60"/>
            <p:cNvSpPr/>
            <p:nvPr/>
          </p:nvSpPr>
          <p:spPr>
            <a:xfrm>
              <a:off x="2886759"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2" name="Rounded Rectangle 61"/>
            <p:cNvSpPr/>
            <p:nvPr/>
          </p:nvSpPr>
          <p:spPr>
            <a:xfrm>
              <a:off x="2717653"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3" name="Freeform 62"/>
            <p:cNvSpPr/>
            <p:nvPr/>
          </p:nvSpPr>
          <p:spPr>
            <a:xfrm>
              <a:off x="3294432"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4" name="Freeform 63"/>
            <p:cNvSpPr/>
            <p:nvPr/>
          </p:nvSpPr>
          <p:spPr>
            <a:xfrm>
              <a:off x="3801750"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5" name="Rounded Rectangle 64"/>
            <p:cNvSpPr/>
            <p:nvPr/>
          </p:nvSpPr>
          <p:spPr>
            <a:xfrm>
              <a:off x="3901395"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Freeform 65"/>
            <p:cNvSpPr/>
            <p:nvPr/>
          </p:nvSpPr>
          <p:spPr>
            <a:xfrm>
              <a:off x="3632644"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Rounded Rectangle 66"/>
            <p:cNvSpPr/>
            <p:nvPr/>
          </p:nvSpPr>
          <p:spPr>
            <a:xfrm>
              <a:off x="3732289"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Freeform 67"/>
            <p:cNvSpPr/>
            <p:nvPr/>
          </p:nvSpPr>
          <p:spPr>
            <a:xfrm>
              <a:off x="3463538"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9" name="Rounded Rectangle 68"/>
            <p:cNvSpPr/>
            <p:nvPr/>
          </p:nvSpPr>
          <p:spPr>
            <a:xfrm>
              <a:off x="3563183"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0" name="Rounded Rectangle 69"/>
            <p:cNvSpPr/>
            <p:nvPr/>
          </p:nvSpPr>
          <p:spPr>
            <a:xfrm>
              <a:off x="3394077"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Freeform 70"/>
            <p:cNvSpPr/>
            <p:nvPr/>
          </p:nvSpPr>
          <p:spPr>
            <a:xfrm>
              <a:off x="3970856"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2" name="Freeform 71"/>
            <p:cNvSpPr/>
            <p:nvPr/>
          </p:nvSpPr>
          <p:spPr>
            <a:xfrm>
              <a:off x="4478174"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3"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3" name="Rounded Rectangle 72"/>
            <p:cNvSpPr/>
            <p:nvPr/>
          </p:nvSpPr>
          <p:spPr>
            <a:xfrm>
              <a:off x="4577819"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4" name="Freeform 73"/>
            <p:cNvSpPr/>
            <p:nvPr/>
          </p:nvSpPr>
          <p:spPr>
            <a:xfrm>
              <a:off x="4309068"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6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6"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Rounded Rectangle 74"/>
            <p:cNvSpPr/>
            <p:nvPr/>
          </p:nvSpPr>
          <p:spPr>
            <a:xfrm>
              <a:off x="4408713"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6" name="Freeform 75"/>
            <p:cNvSpPr/>
            <p:nvPr/>
          </p:nvSpPr>
          <p:spPr>
            <a:xfrm>
              <a:off x="4139962" y="2657918"/>
              <a:ext cx="155463" cy="86794"/>
            </a:xfrm>
            <a:custGeom>
              <a:avLst/>
              <a:gdLst>
                <a:gd name="connsiteX0" fmla="*/ 0 w 1164898"/>
                <a:gd name="connsiteY0" fmla="*/ 443511 h 650350"/>
                <a:gd name="connsiteX1" fmla="*/ 157170 w 1164898"/>
                <a:gd name="connsiteY1" fmla="*/ 443511 h 650350"/>
                <a:gd name="connsiteX2" fmla="*/ 169962 w 1164898"/>
                <a:gd name="connsiteY2" fmla="*/ 462484 h 650350"/>
                <a:gd name="connsiteX3" fmla="*/ 307269 w 1164898"/>
                <a:gd name="connsiteY3" fmla="*/ 519358 h 650350"/>
                <a:gd name="connsiteX4" fmla="*/ 857629 w 1164898"/>
                <a:gd name="connsiteY4" fmla="*/ 519358 h 650350"/>
                <a:gd name="connsiteX5" fmla="*/ 994937 w 1164898"/>
                <a:gd name="connsiteY5" fmla="*/ 462484 h 650350"/>
                <a:gd name="connsiteX6" fmla="*/ 1007728 w 1164898"/>
                <a:gd name="connsiteY6" fmla="*/ 443511 h 650350"/>
                <a:gd name="connsiteX7" fmla="*/ 1164898 w 1164898"/>
                <a:gd name="connsiteY7" fmla="*/ 443511 h 650350"/>
                <a:gd name="connsiteX8" fmla="*/ 1163235 w 1164898"/>
                <a:gd name="connsiteY8" fmla="*/ 451748 h 650350"/>
                <a:gd name="connsiteX9" fmla="*/ 863614 w 1164898"/>
                <a:gd name="connsiteY9" fmla="*/ 650350 h 650350"/>
                <a:gd name="connsiteX10" fmla="*/ 301284 w 1164898"/>
                <a:gd name="connsiteY10" fmla="*/ 650350 h 650350"/>
                <a:gd name="connsiteX11" fmla="*/ 1663 w 1164898"/>
                <a:gd name="connsiteY11" fmla="*/ 451748 h 650350"/>
                <a:gd name="connsiteX12" fmla="*/ 301284 w 1164898"/>
                <a:gd name="connsiteY12" fmla="*/ 0 h 650350"/>
                <a:gd name="connsiteX13" fmla="*/ 863614 w 1164898"/>
                <a:gd name="connsiteY13" fmla="*/ 0 h 650350"/>
                <a:gd name="connsiteX14" fmla="*/ 1133254 w 1164898"/>
                <a:gd name="connsiteY14" fmla="*/ 143367 h 650350"/>
                <a:gd name="connsiteX15" fmla="*/ 1157236 w 1164898"/>
                <a:gd name="connsiteY15" fmla="*/ 187549 h 650350"/>
                <a:gd name="connsiteX16" fmla="*/ 994463 w 1164898"/>
                <a:gd name="connsiteY16" fmla="*/ 187549 h 650350"/>
                <a:gd name="connsiteX17" fmla="*/ 933214 w 1164898"/>
                <a:gd name="connsiteY17" fmla="*/ 146254 h 650350"/>
                <a:gd name="connsiteX18" fmla="*/ 857629 w 1164898"/>
                <a:gd name="connsiteY18" fmla="*/ 130994 h 650350"/>
                <a:gd name="connsiteX19" fmla="*/ 307269 w 1164898"/>
                <a:gd name="connsiteY19" fmla="*/ 130994 h 650350"/>
                <a:gd name="connsiteX20" fmla="*/ 231685 w 1164898"/>
                <a:gd name="connsiteY20" fmla="*/ 146254 h 650350"/>
                <a:gd name="connsiteX21" fmla="*/ 170435 w 1164898"/>
                <a:gd name="connsiteY21" fmla="*/ 187549 h 650350"/>
                <a:gd name="connsiteX22" fmla="*/ 7663 w 1164898"/>
                <a:gd name="connsiteY22" fmla="*/ 187549 h 650350"/>
                <a:gd name="connsiteX23" fmla="*/ 31644 w 1164898"/>
                <a:gd name="connsiteY23" fmla="*/ 143367 h 650350"/>
                <a:gd name="connsiteX24" fmla="*/ 301284 w 1164898"/>
                <a:gd name="connsiteY24" fmla="*/ 0 h 65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64898" h="650350">
                  <a:moveTo>
                    <a:pt x="0" y="443511"/>
                  </a:moveTo>
                  <a:lnTo>
                    <a:pt x="157170" y="443511"/>
                  </a:lnTo>
                  <a:lnTo>
                    <a:pt x="169962" y="462484"/>
                  </a:lnTo>
                  <a:cubicBezTo>
                    <a:pt x="205102" y="497624"/>
                    <a:pt x="253647" y="519358"/>
                    <a:pt x="307269" y="519358"/>
                  </a:cubicBezTo>
                  <a:lnTo>
                    <a:pt x="857629" y="519358"/>
                  </a:lnTo>
                  <a:cubicBezTo>
                    <a:pt x="911251" y="519358"/>
                    <a:pt x="959797" y="497624"/>
                    <a:pt x="994937" y="462484"/>
                  </a:cubicBezTo>
                  <a:lnTo>
                    <a:pt x="1007728" y="443511"/>
                  </a:lnTo>
                  <a:lnTo>
                    <a:pt x="1164898" y="443511"/>
                  </a:lnTo>
                  <a:lnTo>
                    <a:pt x="1163235" y="451748"/>
                  </a:lnTo>
                  <a:cubicBezTo>
                    <a:pt x="1113871" y="568458"/>
                    <a:pt x="998306" y="650350"/>
                    <a:pt x="863614" y="650350"/>
                  </a:cubicBezTo>
                  <a:lnTo>
                    <a:pt x="301284" y="650350"/>
                  </a:lnTo>
                  <a:cubicBezTo>
                    <a:pt x="166592" y="650350"/>
                    <a:pt x="51027" y="568458"/>
                    <a:pt x="1663" y="451748"/>
                  </a:cubicBezTo>
                  <a:close/>
                  <a:moveTo>
                    <a:pt x="301284" y="0"/>
                  </a:moveTo>
                  <a:lnTo>
                    <a:pt x="863614" y="0"/>
                  </a:lnTo>
                  <a:cubicBezTo>
                    <a:pt x="975857" y="0"/>
                    <a:pt x="1074818" y="56870"/>
                    <a:pt x="1133254" y="143367"/>
                  </a:cubicBezTo>
                  <a:lnTo>
                    <a:pt x="1157236" y="187549"/>
                  </a:lnTo>
                  <a:lnTo>
                    <a:pt x="994463" y="187549"/>
                  </a:lnTo>
                  <a:lnTo>
                    <a:pt x="933214" y="146254"/>
                  </a:lnTo>
                  <a:cubicBezTo>
                    <a:pt x="909982" y="136428"/>
                    <a:pt x="884440" y="130994"/>
                    <a:pt x="857629" y="130994"/>
                  </a:cubicBezTo>
                  <a:lnTo>
                    <a:pt x="307269" y="130994"/>
                  </a:lnTo>
                  <a:cubicBezTo>
                    <a:pt x="280458" y="130994"/>
                    <a:pt x="254916" y="136428"/>
                    <a:pt x="231685" y="146254"/>
                  </a:cubicBezTo>
                  <a:lnTo>
                    <a:pt x="170435" y="187549"/>
                  </a:lnTo>
                  <a:lnTo>
                    <a:pt x="7663" y="187549"/>
                  </a:lnTo>
                  <a:lnTo>
                    <a:pt x="31644" y="143367"/>
                  </a:lnTo>
                  <a:cubicBezTo>
                    <a:pt x="90080" y="56870"/>
                    <a:pt x="189041" y="0"/>
                    <a:pt x="3012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7" name="Rounded Rectangle 76"/>
            <p:cNvSpPr/>
            <p:nvPr/>
          </p:nvSpPr>
          <p:spPr>
            <a:xfrm>
              <a:off x="4239607"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8" name="Rounded Rectangle 77"/>
            <p:cNvSpPr/>
            <p:nvPr/>
          </p:nvSpPr>
          <p:spPr>
            <a:xfrm>
              <a:off x="4070501" y="2689303"/>
              <a:ext cx="125279" cy="2145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5" name="Group 4"/>
          <p:cNvGrpSpPr/>
          <p:nvPr/>
        </p:nvGrpSpPr>
        <p:grpSpPr>
          <a:xfrm>
            <a:off x="6345389" y="1330953"/>
            <a:ext cx="673066" cy="838159"/>
            <a:chOff x="6522716" y="1681591"/>
            <a:chExt cx="572484" cy="712905"/>
          </a:xfrm>
        </p:grpSpPr>
        <p:sp>
          <p:nvSpPr>
            <p:cNvPr id="36" name="Rectangle 35"/>
            <p:cNvSpPr/>
            <p:nvPr/>
          </p:nvSpPr>
          <p:spPr>
            <a:xfrm>
              <a:off x="6538815" y="1681591"/>
              <a:ext cx="526585" cy="209426"/>
            </a:xfrm>
            <a:prstGeom prst="rect">
              <a:avLst/>
            </a:prstGeom>
          </p:spPr>
          <p:txBody>
            <a:bodyPr wrap="square">
              <a:spAutoFit/>
            </a:bodyPr>
            <a:lstStyle/>
            <a:p>
              <a:pPr algn="ctr"/>
              <a:r>
                <a:rPr lang="en-US" sz="1000" dirty="0" smtClean="0">
                  <a:solidFill>
                    <a:schemeClr val="accent1"/>
                  </a:solidFill>
                  <a:latin typeface="+mn-lt"/>
                </a:rPr>
                <a:t>JIT-P</a:t>
              </a:r>
              <a:endParaRPr lang="en-US" sz="1000" dirty="0">
                <a:solidFill>
                  <a:schemeClr val="accent1"/>
                </a:solidFill>
                <a:latin typeface="+mn-lt"/>
              </a:endParaRPr>
            </a:p>
          </p:txBody>
        </p:sp>
        <p:sp>
          <p:nvSpPr>
            <p:cNvPr id="115" name="Rounded Rectangle 114"/>
            <p:cNvSpPr/>
            <p:nvPr/>
          </p:nvSpPr>
          <p:spPr>
            <a:xfrm>
              <a:off x="6522716" y="1870695"/>
              <a:ext cx="572484" cy="523801"/>
            </a:xfrm>
            <a:prstGeom prst="roundRect">
              <a:avLst>
                <a:gd name="adj" fmla="val 9044"/>
              </a:avLst>
            </a:prstGeom>
            <a:solidFill>
              <a:schemeClr val="accent1">
                <a:lumMod val="50000"/>
              </a:schemeClr>
            </a:solidFill>
            <a:ln>
              <a:noFill/>
            </a:ln>
            <a:effectLst/>
            <a:scene3d>
              <a:camera prst="orthographicFront"/>
              <a:lightRig rig="threePt" dir="t">
                <a:rot lat="0" lon="0" rev="7800000"/>
              </a:lightRig>
            </a:scene3d>
          </p:spPr>
          <p:style>
            <a:lnRef idx="1">
              <a:schemeClr val="accent5"/>
            </a:lnRef>
            <a:fillRef idx="3">
              <a:schemeClr val="accent5"/>
            </a:fillRef>
            <a:effectRef idx="2">
              <a:schemeClr val="accent5"/>
            </a:effectRef>
            <a:fontRef idx="minor">
              <a:schemeClr val="lt1"/>
            </a:fontRef>
          </p:style>
          <p:txBody>
            <a:bodyPr wrap="none" rtlCol="0" anchor="ctr"/>
            <a:lstStyle/>
            <a:p>
              <a:pPr algn="ctr"/>
              <a:endParaRPr lang="en-US" sz="600" dirty="0">
                <a:solidFill>
                  <a:schemeClr val="tx1">
                    <a:lumMod val="75000"/>
                  </a:schemeClr>
                </a:solidFill>
              </a:endParaRPr>
            </a:p>
          </p:txBody>
        </p:sp>
      </p:grpSp>
      <p:pic>
        <p:nvPicPr>
          <p:cNvPr id="117" name="Picture 1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6639" y="2423716"/>
            <a:ext cx="2397784" cy="1462063"/>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748" y="2423716"/>
            <a:ext cx="2397784" cy="1462063"/>
          </a:xfrm>
          <a:prstGeom prst="rect">
            <a:avLst/>
          </a:prstGeom>
        </p:spPr>
      </p:pic>
      <p:sp>
        <p:nvSpPr>
          <p:cNvPr id="637" name="Title 1"/>
          <p:cNvSpPr>
            <a:spLocks noGrp="1"/>
          </p:cNvSpPr>
          <p:nvPr>
            <p:ph type="title"/>
          </p:nvPr>
        </p:nvSpPr>
        <p:spPr>
          <a:xfrm>
            <a:off x="178755" y="280353"/>
            <a:ext cx="8965245" cy="731837"/>
          </a:xfrm>
        </p:spPr>
        <p:txBody>
          <a:bodyPr/>
          <a:lstStyle/>
          <a:p>
            <a:r>
              <a:rPr lang="en-US" dirty="0" smtClean="0"/>
              <a:t>Smart Streaming for Video Quality of Experience</a:t>
            </a:r>
            <a:endParaRPr lang="en-US" dirty="0"/>
          </a:p>
        </p:txBody>
      </p:sp>
      <p:grpSp>
        <p:nvGrpSpPr>
          <p:cNvPr id="2" name="Group 1"/>
          <p:cNvGrpSpPr/>
          <p:nvPr/>
        </p:nvGrpSpPr>
        <p:grpSpPr>
          <a:xfrm>
            <a:off x="695871" y="1178030"/>
            <a:ext cx="1816091" cy="999208"/>
            <a:chOff x="920285" y="1085771"/>
            <a:chExt cx="1816091" cy="999208"/>
          </a:xfrm>
        </p:grpSpPr>
        <p:sp>
          <p:nvSpPr>
            <p:cNvPr id="105" name="Rounded Rectangle 104"/>
            <p:cNvSpPr/>
            <p:nvPr/>
          </p:nvSpPr>
          <p:spPr>
            <a:xfrm>
              <a:off x="1100299" y="1463509"/>
              <a:ext cx="621634" cy="621470"/>
            </a:xfrm>
            <a:prstGeom prst="roundRect">
              <a:avLst>
                <a:gd name="adj" fmla="val 9004"/>
              </a:avLst>
            </a:prstGeom>
            <a:solidFill>
              <a:schemeClr val="accent2"/>
            </a:solidFill>
            <a:ln>
              <a:noFill/>
            </a:ln>
            <a:effectLst/>
            <a:scene3d>
              <a:camera prst="orthographicFront"/>
              <a:lightRig rig="threePt" dir="t">
                <a:rot lat="0" lon="0" rev="7800000"/>
              </a:lightRig>
            </a:scene3d>
          </p:spPr>
          <p:style>
            <a:lnRef idx="1">
              <a:schemeClr val="accent5"/>
            </a:lnRef>
            <a:fillRef idx="3">
              <a:schemeClr val="accent5"/>
            </a:fillRef>
            <a:effectRef idx="2">
              <a:schemeClr val="accent5"/>
            </a:effectRef>
            <a:fontRef idx="minor">
              <a:schemeClr val="lt1"/>
            </a:fontRef>
          </p:style>
          <p:txBody>
            <a:bodyPr wrap="none" rtlCol="0" anchor="ctr"/>
            <a:lstStyle/>
            <a:p>
              <a:pPr algn="ctr" defTabSz="457200"/>
              <a:endParaRPr lang="en-US" sz="600" dirty="0">
                <a:solidFill>
                  <a:schemeClr val="tx1">
                    <a:lumMod val="75000"/>
                  </a:schemeClr>
                </a:solidFill>
              </a:endParaRPr>
            </a:p>
          </p:txBody>
        </p:sp>
        <p:sp>
          <p:nvSpPr>
            <p:cNvPr id="32" name="Rectangle 31"/>
            <p:cNvSpPr/>
            <p:nvPr/>
          </p:nvSpPr>
          <p:spPr>
            <a:xfrm>
              <a:off x="920285" y="1085771"/>
              <a:ext cx="978420" cy="400110"/>
            </a:xfrm>
            <a:prstGeom prst="rect">
              <a:avLst/>
            </a:prstGeom>
          </p:spPr>
          <p:txBody>
            <a:bodyPr wrap="square">
              <a:spAutoFit/>
            </a:bodyPr>
            <a:lstStyle/>
            <a:p>
              <a:pPr algn="ctr"/>
              <a:r>
                <a:rPr lang="en-US" sz="1000" dirty="0" smtClean="0">
                  <a:solidFill>
                    <a:schemeClr val="accent1"/>
                  </a:solidFill>
                  <a:latin typeface="+mn-lt"/>
                </a:rPr>
                <a:t>Stream </a:t>
              </a:r>
              <a:br>
                <a:rPr lang="en-US" sz="1000" dirty="0" smtClean="0">
                  <a:solidFill>
                    <a:schemeClr val="accent1"/>
                  </a:solidFill>
                  <a:latin typeface="+mn-lt"/>
                </a:rPr>
              </a:br>
              <a:r>
                <a:rPr lang="en-US" sz="1000" dirty="0" smtClean="0">
                  <a:solidFill>
                    <a:schemeClr val="accent1"/>
                  </a:solidFill>
                  <a:latin typeface="+mn-lt"/>
                </a:rPr>
                <a:t>Video Quality</a:t>
              </a:r>
              <a:endParaRPr lang="en-US" sz="1000" dirty="0">
                <a:solidFill>
                  <a:schemeClr val="accent1"/>
                </a:solidFill>
                <a:latin typeface="+mn-lt"/>
              </a:endParaRPr>
            </a:p>
          </p:txBody>
        </p:sp>
        <p:sp>
          <p:nvSpPr>
            <p:cNvPr id="33" name="Rectangle 32"/>
            <p:cNvSpPr/>
            <p:nvPr/>
          </p:nvSpPr>
          <p:spPr>
            <a:xfrm>
              <a:off x="1835168" y="1085771"/>
              <a:ext cx="901208" cy="400110"/>
            </a:xfrm>
            <a:prstGeom prst="rect">
              <a:avLst/>
            </a:prstGeom>
          </p:spPr>
          <p:txBody>
            <a:bodyPr wrap="none">
              <a:spAutoFit/>
            </a:bodyPr>
            <a:lstStyle/>
            <a:p>
              <a:pPr algn="ctr"/>
              <a:r>
                <a:rPr lang="en-US" sz="1000" dirty="0" smtClean="0">
                  <a:solidFill>
                    <a:schemeClr val="accent1"/>
                  </a:solidFill>
                  <a:latin typeface="+mn-lt"/>
                </a:rPr>
                <a:t>Smart </a:t>
              </a:r>
              <a:br>
                <a:rPr lang="en-US" sz="1000" dirty="0" smtClean="0">
                  <a:solidFill>
                    <a:schemeClr val="accent1"/>
                  </a:solidFill>
                  <a:latin typeface="+mn-lt"/>
                </a:rPr>
              </a:br>
              <a:r>
                <a:rPr lang="en-US" sz="1000" dirty="0" smtClean="0">
                  <a:solidFill>
                    <a:schemeClr val="accent1"/>
                  </a:solidFill>
                  <a:latin typeface="+mn-lt"/>
                </a:rPr>
                <a:t>Rate Control</a:t>
              </a:r>
              <a:endParaRPr lang="en-US" sz="1050" dirty="0">
                <a:solidFill>
                  <a:schemeClr val="accent1"/>
                </a:solidFill>
                <a:latin typeface="+mn-lt"/>
              </a:endParaRPr>
            </a:p>
          </p:txBody>
        </p:sp>
        <p:sp>
          <p:nvSpPr>
            <p:cNvPr id="136" name="Rounded Rectangle 135"/>
            <p:cNvSpPr/>
            <p:nvPr/>
          </p:nvSpPr>
          <p:spPr>
            <a:xfrm>
              <a:off x="1959981" y="1463509"/>
              <a:ext cx="621634" cy="621470"/>
            </a:xfrm>
            <a:prstGeom prst="roundRect">
              <a:avLst>
                <a:gd name="adj" fmla="val 9004"/>
              </a:avLst>
            </a:prstGeom>
            <a:solidFill>
              <a:schemeClr val="accent2"/>
            </a:solidFill>
            <a:ln>
              <a:noFill/>
            </a:ln>
            <a:effectLst/>
            <a:scene3d>
              <a:camera prst="orthographicFront"/>
              <a:lightRig rig="threePt" dir="t">
                <a:rot lat="0" lon="0" rev="7800000"/>
              </a:lightRig>
            </a:scene3d>
          </p:spPr>
          <p:style>
            <a:lnRef idx="1">
              <a:schemeClr val="accent5"/>
            </a:lnRef>
            <a:fillRef idx="3">
              <a:schemeClr val="accent5"/>
            </a:fillRef>
            <a:effectRef idx="2">
              <a:schemeClr val="accent5"/>
            </a:effectRef>
            <a:fontRef idx="minor">
              <a:schemeClr val="lt1"/>
            </a:fontRef>
          </p:style>
          <p:txBody>
            <a:bodyPr wrap="none" rtlCol="0" anchor="ctr"/>
            <a:lstStyle/>
            <a:p>
              <a:pPr algn="ctr" defTabSz="457200"/>
              <a:endParaRPr lang="en-US" sz="600" dirty="0">
                <a:solidFill>
                  <a:schemeClr val="tx1">
                    <a:lumMod val="75000"/>
                  </a:schemeClr>
                </a:solidFill>
              </a:endParaRPr>
            </a:p>
          </p:txBody>
        </p:sp>
      </p:grpSp>
      <p:grpSp>
        <p:nvGrpSpPr>
          <p:cNvPr id="13" name="Group 12"/>
          <p:cNvGrpSpPr/>
          <p:nvPr/>
        </p:nvGrpSpPr>
        <p:grpSpPr>
          <a:xfrm>
            <a:off x="7210915" y="1546220"/>
            <a:ext cx="1327062" cy="631018"/>
            <a:chOff x="7276734" y="1825028"/>
            <a:chExt cx="1209760" cy="575241"/>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1017" y="2152460"/>
              <a:ext cx="295321" cy="17338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0293" y="1825028"/>
              <a:ext cx="496201" cy="372881"/>
            </a:xfrm>
            <a:prstGeom prst="rect">
              <a:avLst/>
            </a:prstGeom>
          </p:spPr>
        </p:pic>
        <p:pic>
          <p:nvPicPr>
            <p:cNvPr id="123" name="Picture 1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6734" y="1844423"/>
              <a:ext cx="739675" cy="555846"/>
            </a:xfrm>
            <a:prstGeom prst="rect">
              <a:avLst/>
            </a:prstGeom>
          </p:spPr>
        </p:pic>
      </p:grpSp>
      <p:grpSp>
        <p:nvGrpSpPr>
          <p:cNvPr id="14" name="Group 13"/>
          <p:cNvGrpSpPr/>
          <p:nvPr/>
        </p:nvGrpSpPr>
        <p:grpSpPr>
          <a:xfrm>
            <a:off x="7234729" y="1629126"/>
            <a:ext cx="1187823" cy="433812"/>
            <a:chOff x="7297764" y="1900171"/>
            <a:chExt cx="1082329" cy="395284"/>
          </a:xfrm>
        </p:grpSpPr>
        <p:pic>
          <p:nvPicPr>
            <p:cNvPr id="124" name="Picture 123" descr="shutterstock_81960064.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flipV="1">
              <a:off x="7297764" y="1900171"/>
              <a:ext cx="692529" cy="390138"/>
            </a:xfrm>
            <a:prstGeom prst="rect">
              <a:avLst/>
            </a:prstGeom>
            <a:ln>
              <a:noFill/>
            </a:ln>
            <a:effectLst/>
          </p:spPr>
        </p:pic>
        <p:pic>
          <p:nvPicPr>
            <p:cNvPr id="130" name="Picture 129" descr="shutterstock_81960064.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800000" flipV="1">
              <a:off x="8096248" y="1903625"/>
              <a:ext cx="283845" cy="210551"/>
            </a:xfrm>
            <a:prstGeom prst="rect">
              <a:avLst/>
            </a:prstGeom>
            <a:ln>
              <a:noFill/>
            </a:ln>
            <a:effectLst/>
          </p:spPr>
        </p:pic>
        <p:pic>
          <p:nvPicPr>
            <p:cNvPr id="132" name="Picture 131" descr="shutterstock_81960064.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10800000" flipV="1">
              <a:off x="8079767" y="2184753"/>
              <a:ext cx="196506" cy="110702"/>
            </a:xfrm>
            <a:prstGeom prst="rect">
              <a:avLst/>
            </a:prstGeom>
            <a:ln>
              <a:noFill/>
            </a:ln>
            <a:effectLst/>
          </p:spPr>
        </p:pic>
      </p:grpSp>
      <p:grpSp>
        <p:nvGrpSpPr>
          <p:cNvPr id="15" name="Group 14"/>
          <p:cNvGrpSpPr/>
          <p:nvPr/>
        </p:nvGrpSpPr>
        <p:grpSpPr>
          <a:xfrm>
            <a:off x="3975802" y="2824211"/>
            <a:ext cx="1158567" cy="713369"/>
            <a:chOff x="3975802" y="2824211"/>
            <a:chExt cx="1158567" cy="713369"/>
          </a:xfrm>
        </p:grpSpPr>
        <p:sp>
          <p:nvSpPr>
            <p:cNvPr id="118" name="Freeform 27"/>
            <p:cNvSpPr>
              <a:spLocks noChangeAspect="1"/>
            </p:cNvSpPr>
            <p:nvPr/>
          </p:nvSpPr>
          <p:spPr bwMode="auto">
            <a:xfrm>
              <a:off x="3975802" y="2824211"/>
              <a:ext cx="1158567" cy="713369"/>
            </a:xfrm>
            <a:custGeom>
              <a:avLst/>
              <a:gdLst>
                <a:gd name="T0" fmla="*/ 347 w 434"/>
                <a:gd name="T1" fmla="*/ 102 h 279"/>
                <a:gd name="T2" fmla="*/ 344 w 434"/>
                <a:gd name="T3" fmla="*/ 102 h 279"/>
                <a:gd name="T4" fmla="*/ 344 w 434"/>
                <a:gd name="T5" fmla="*/ 101 h 279"/>
                <a:gd name="T6" fmla="*/ 243 w 434"/>
                <a:gd name="T7" fmla="*/ 0 h 279"/>
                <a:gd name="T8" fmla="*/ 153 w 434"/>
                <a:gd name="T9" fmla="*/ 57 h 279"/>
                <a:gd name="T10" fmla="*/ 121 w 434"/>
                <a:gd name="T11" fmla="*/ 45 h 279"/>
                <a:gd name="T12" fmla="*/ 72 w 434"/>
                <a:gd name="T13" fmla="*/ 94 h 279"/>
                <a:gd name="T14" fmla="*/ 73 w 434"/>
                <a:gd name="T15" fmla="*/ 103 h 279"/>
                <a:gd name="T16" fmla="*/ 0 w 434"/>
                <a:gd name="T17" fmla="*/ 190 h 279"/>
                <a:gd name="T18" fmla="*/ 88 w 434"/>
                <a:gd name="T19" fmla="*/ 279 h 279"/>
                <a:gd name="T20" fmla="*/ 347 w 434"/>
                <a:gd name="T21" fmla="*/ 279 h 279"/>
                <a:gd name="T22" fmla="*/ 434 w 434"/>
                <a:gd name="T23" fmla="*/ 190 h 279"/>
                <a:gd name="T24" fmla="*/ 347 w 434"/>
                <a:gd name="T25" fmla="*/ 10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4" h="279">
                  <a:moveTo>
                    <a:pt x="347" y="102"/>
                  </a:moveTo>
                  <a:cubicBezTo>
                    <a:pt x="344" y="102"/>
                    <a:pt x="344" y="102"/>
                    <a:pt x="344" y="102"/>
                  </a:cubicBezTo>
                  <a:cubicBezTo>
                    <a:pt x="344" y="101"/>
                    <a:pt x="344" y="101"/>
                    <a:pt x="344" y="101"/>
                  </a:cubicBezTo>
                  <a:cubicBezTo>
                    <a:pt x="344" y="45"/>
                    <a:pt x="299" y="0"/>
                    <a:pt x="243" y="0"/>
                  </a:cubicBezTo>
                  <a:cubicBezTo>
                    <a:pt x="203" y="0"/>
                    <a:pt x="169" y="23"/>
                    <a:pt x="153" y="57"/>
                  </a:cubicBezTo>
                  <a:cubicBezTo>
                    <a:pt x="144" y="49"/>
                    <a:pt x="133" y="45"/>
                    <a:pt x="121" y="45"/>
                  </a:cubicBezTo>
                  <a:cubicBezTo>
                    <a:pt x="94" y="45"/>
                    <a:pt x="72" y="67"/>
                    <a:pt x="72" y="94"/>
                  </a:cubicBezTo>
                  <a:cubicBezTo>
                    <a:pt x="72" y="97"/>
                    <a:pt x="72" y="100"/>
                    <a:pt x="73" y="103"/>
                  </a:cubicBezTo>
                  <a:cubicBezTo>
                    <a:pt x="31" y="110"/>
                    <a:pt x="0" y="146"/>
                    <a:pt x="0" y="190"/>
                  </a:cubicBezTo>
                  <a:cubicBezTo>
                    <a:pt x="0" y="239"/>
                    <a:pt x="39" y="279"/>
                    <a:pt x="88" y="279"/>
                  </a:cubicBezTo>
                  <a:cubicBezTo>
                    <a:pt x="347" y="279"/>
                    <a:pt x="347" y="279"/>
                    <a:pt x="347" y="279"/>
                  </a:cubicBezTo>
                  <a:cubicBezTo>
                    <a:pt x="395" y="279"/>
                    <a:pt x="434" y="239"/>
                    <a:pt x="434" y="190"/>
                  </a:cubicBezTo>
                  <a:cubicBezTo>
                    <a:pt x="434" y="141"/>
                    <a:pt x="395" y="102"/>
                    <a:pt x="347" y="102"/>
                  </a:cubicBezTo>
                  <a:close/>
                </a:path>
              </a:pathLst>
            </a:custGeom>
            <a:solidFill>
              <a:schemeClr val="accent2"/>
            </a:solidFill>
            <a:ln>
              <a:noFill/>
            </a:ln>
            <a:effectLst/>
          </p:spPr>
          <p:txBody>
            <a:bodyPr vert="horz" wrap="square" lIns="21221" tIns="10632" rIns="21221" bIns="10632" numCol="1" anchor="t" anchorCtr="0" compatLnSpc="1">
              <a:prstTxWarp prst="textNoShape">
                <a:avLst/>
              </a:prstTxWarp>
            </a:bodyPr>
            <a:lstStyle/>
            <a:p>
              <a:pPr defTabSz="212262"/>
              <a:endParaRPr lang="en-US" sz="1600" dirty="0">
                <a:solidFill>
                  <a:srgbClr val="2C2C2C"/>
                </a:solidFill>
                <a:latin typeface="CiscoSans" pitchFamily="34" charset="0"/>
              </a:endParaRPr>
            </a:p>
          </p:txBody>
        </p:sp>
        <p:sp>
          <p:nvSpPr>
            <p:cNvPr id="119" name="Rectangle 118"/>
            <p:cNvSpPr/>
            <p:nvPr/>
          </p:nvSpPr>
          <p:spPr>
            <a:xfrm>
              <a:off x="4148817" y="3129369"/>
              <a:ext cx="795192" cy="276999"/>
            </a:xfrm>
            <a:prstGeom prst="rect">
              <a:avLst/>
            </a:prstGeom>
          </p:spPr>
          <p:txBody>
            <a:bodyPr wrap="square">
              <a:spAutoFit/>
            </a:bodyPr>
            <a:lstStyle/>
            <a:p>
              <a:pPr algn="ctr" defTabSz="685800"/>
              <a:r>
                <a:rPr lang="en-US" sz="1200" dirty="0" smtClean="0">
                  <a:solidFill>
                    <a:schemeClr val="bg1"/>
                  </a:solidFill>
                </a:rPr>
                <a:t>CDN</a:t>
              </a:r>
              <a:endParaRPr lang="en-US" sz="1200" dirty="0">
                <a:solidFill>
                  <a:schemeClr val="bg1"/>
                </a:solidFill>
              </a:endParaRPr>
            </a:p>
          </p:txBody>
        </p:sp>
      </p:grpSp>
      <p:sp>
        <p:nvSpPr>
          <p:cNvPr id="143" name="Rectangle 142"/>
          <p:cNvSpPr/>
          <p:nvPr/>
        </p:nvSpPr>
        <p:spPr>
          <a:xfrm>
            <a:off x="0" y="4419600"/>
            <a:ext cx="9144000" cy="7239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44" name="Group 143"/>
          <p:cNvGrpSpPr/>
          <p:nvPr/>
        </p:nvGrpSpPr>
        <p:grpSpPr>
          <a:xfrm>
            <a:off x="320675" y="3904191"/>
            <a:ext cx="8502650" cy="1060059"/>
            <a:chOff x="685799" y="1227473"/>
            <a:chExt cx="7533862" cy="1060059"/>
          </a:xfrm>
        </p:grpSpPr>
        <p:sp>
          <p:nvSpPr>
            <p:cNvPr id="145" name="Rectangle 144"/>
            <p:cNvSpPr/>
            <p:nvPr/>
          </p:nvSpPr>
          <p:spPr>
            <a:xfrm>
              <a:off x="3250095" y="1500809"/>
              <a:ext cx="2415209" cy="765313"/>
            </a:xfrm>
            <a:prstGeom prst="rect">
              <a:avLst/>
            </a:prstGeom>
            <a:solidFill>
              <a:srgbClr val="EBE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6" name="Rectangle 145"/>
            <p:cNvSpPr/>
            <p:nvPr/>
          </p:nvSpPr>
          <p:spPr>
            <a:xfrm>
              <a:off x="685799" y="1500809"/>
              <a:ext cx="2415209" cy="765313"/>
            </a:xfrm>
            <a:prstGeom prst="rect">
              <a:avLst/>
            </a:prstGeom>
            <a:solidFill>
              <a:srgbClr val="EBE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7" name="Rectangle 146"/>
            <p:cNvSpPr/>
            <p:nvPr/>
          </p:nvSpPr>
          <p:spPr>
            <a:xfrm>
              <a:off x="5804452" y="1500809"/>
              <a:ext cx="2415209" cy="765313"/>
            </a:xfrm>
            <a:prstGeom prst="rect">
              <a:avLst/>
            </a:prstGeom>
            <a:solidFill>
              <a:srgbClr val="EBEB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48" name="Group 147"/>
            <p:cNvGrpSpPr/>
            <p:nvPr/>
          </p:nvGrpSpPr>
          <p:grpSpPr>
            <a:xfrm>
              <a:off x="689917" y="1227479"/>
              <a:ext cx="2465908" cy="1060053"/>
              <a:chOff x="4466435" y="1075915"/>
              <a:chExt cx="4254384" cy="756290"/>
            </a:xfrm>
          </p:grpSpPr>
          <p:sp>
            <p:nvSpPr>
              <p:cNvPr id="155" name="Text Placeholder 2"/>
              <p:cNvSpPr txBox="1">
                <a:spLocks/>
              </p:cNvSpPr>
              <p:nvPr/>
            </p:nvSpPr>
            <p:spPr>
              <a:xfrm>
                <a:off x="4466435" y="1297344"/>
                <a:ext cx="4254384" cy="534861"/>
              </a:xfrm>
              <a:prstGeom prst="rect">
                <a:avLst/>
              </a:prstGeom>
            </p:spPr>
            <p:txBody>
              <a:bodyPr lIns="91420" tIns="45710" rIns="91420" bIns="45710">
                <a:noAutofit/>
              </a:bodyPr>
              <a:lstStyle>
                <a:lvl1pPr marL="228555" indent="-171415" algn="l" defTabSz="684213" rtl="0" eaLnBrk="1" fontAlgn="base" hangingPunct="1">
                  <a:lnSpc>
                    <a:spcPct val="95000"/>
                  </a:lnSpc>
                  <a:spcBef>
                    <a:spcPts val="1110"/>
                  </a:spcBef>
                  <a:spcAft>
                    <a:spcPct val="0"/>
                  </a:spcAft>
                  <a:buClr>
                    <a:schemeClr val="bg1"/>
                  </a:buClr>
                  <a:buSzPct val="80000"/>
                  <a:buFont typeface="Arial"/>
                  <a:buChar char="•"/>
                  <a:defRPr lang="en-US" sz="2000" b="0" i="0" kern="1200">
                    <a:solidFill>
                      <a:schemeClr val="bg1"/>
                    </a:solidFill>
                    <a:latin typeface="+mn-lt"/>
                    <a:ea typeface="ＭＳ Ｐゴシック" charset="0"/>
                    <a:cs typeface="CiscoSans ExtraLight"/>
                  </a:defRPr>
                </a:lvl1pPr>
                <a:lvl2pPr marL="457105" indent="-215855" algn="l" defTabSz="684213" rtl="0" eaLnBrk="1" fontAlgn="base" hangingPunct="1">
                  <a:lnSpc>
                    <a:spcPct val="95000"/>
                  </a:lnSpc>
                  <a:spcBef>
                    <a:spcPts val="450"/>
                  </a:spcBef>
                  <a:spcAft>
                    <a:spcPct val="0"/>
                  </a:spcAft>
                  <a:buClr>
                    <a:schemeClr val="bg1"/>
                  </a:buClr>
                  <a:buSzPct val="80000"/>
                  <a:buFont typeface="Arial"/>
                  <a:buChar char="•"/>
                  <a:defRPr lang="en-US" sz="1800" b="0" i="0" kern="1200">
                    <a:solidFill>
                      <a:schemeClr val="bg1"/>
                    </a:solidFill>
                    <a:latin typeface="+mn-lt"/>
                    <a:ea typeface="ＭＳ Ｐゴシック" charset="0"/>
                    <a:cs typeface="CiscoSans ExtraLight"/>
                  </a:defRPr>
                </a:lvl2pPr>
                <a:lvl3pPr marL="628520" indent="-171415" algn="l" defTabSz="684213" rtl="0" eaLnBrk="1" fontAlgn="base" hangingPunct="1">
                  <a:lnSpc>
                    <a:spcPct val="95000"/>
                  </a:lnSpc>
                  <a:spcBef>
                    <a:spcPts val="625"/>
                  </a:spcBef>
                  <a:spcAft>
                    <a:spcPct val="0"/>
                  </a:spcAft>
                  <a:buClr>
                    <a:schemeClr val="bg1"/>
                  </a:buClr>
                  <a:buSzPct val="80000"/>
                  <a:buFont typeface="Arial"/>
                  <a:buChar char="•"/>
                  <a:defRPr lang="en-US" sz="1600" b="0" i="0" kern="1200">
                    <a:solidFill>
                      <a:schemeClr val="bg1"/>
                    </a:solidFill>
                    <a:latin typeface="+mn-lt"/>
                    <a:ea typeface="ＭＳ Ｐゴシック" charset="0"/>
                    <a:cs typeface="CiscoSans ExtraLight"/>
                  </a:defRPr>
                </a:lvl3pPr>
                <a:lvl4pPr marL="799934" indent="-171415" algn="l" defTabSz="684213" rtl="0" eaLnBrk="1" fontAlgn="base" hangingPunct="1">
                  <a:lnSpc>
                    <a:spcPct val="95000"/>
                  </a:lnSpc>
                  <a:spcBef>
                    <a:spcPts val="625"/>
                  </a:spcBef>
                  <a:spcAft>
                    <a:spcPct val="0"/>
                  </a:spcAft>
                  <a:buClr>
                    <a:schemeClr val="bg1"/>
                  </a:buClr>
                  <a:buSzPct val="80000"/>
                  <a:buFont typeface="Arial"/>
                  <a:buChar char="•"/>
                  <a:defRPr lang="en-US" sz="1400" b="0" i="0" kern="1200">
                    <a:solidFill>
                      <a:schemeClr val="bg1"/>
                    </a:solidFill>
                    <a:latin typeface="+mn-lt"/>
                    <a:ea typeface="ＭＳ Ｐゴシック" charset="0"/>
                    <a:cs typeface="CiscoSans ExtraLight"/>
                  </a:defRPr>
                </a:lvl4pPr>
                <a:lvl5pPr marL="971347" indent="-171415" algn="l" defTabSz="684213" rtl="0" eaLnBrk="1" fontAlgn="base" hangingPunct="1">
                  <a:lnSpc>
                    <a:spcPct val="95000"/>
                  </a:lnSpc>
                  <a:spcBef>
                    <a:spcPts val="625"/>
                  </a:spcBef>
                  <a:spcAft>
                    <a:spcPct val="0"/>
                  </a:spcAft>
                  <a:buClr>
                    <a:schemeClr val="bg1"/>
                  </a:buClr>
                  <a:buSzPct val="80000"/>
                  <a:buFont typeface="Arial"/>
                  <a:buChar char="•"/>
                  <a:defRPr lang="en-US" sz="1200" b="0" i="0" kern="1200">
                    <a:solidFill>
                      <a:schemeClr val="bg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Clr>
                    <a:srgbClr val="FFFFFF"/>
                  </a:buClr>
                  <a:buFont typeface="Arial"/>
                  <a:buNone/>
                </a:pPr>
                <a:r>
                  <a:rPr sz="1150" dirty="0" smtClean="0">
                    <a:solidFill>
                      <a:schemeClr val="tx1">
                        <a:lumMod val="75000"/>
                      </a:schemeClr>
                    </a:solidFill>
                  </a:rPr>
                  <a:t>ABR Encode with Stream Video Quality (SVQ) per frame and variable bit rate output based on perceived video quality</a:t>
                </a:r>
              </a:p>
            </p:txBody>
          </p:sp>
          <p:sp>
            <p:nvSpPr>
              <p:cNvPr id="156" name="Rectangle 155"/>
              <p:cNvSpPr/>
              <p:nvPr/>
            </p:nvSpPr>
            <p:spPr>
              <a:xfrm>
                <a:off x="4466435" y="1075915"/>
                <a:ext cx="4161948" cy="202098"/>
              </a:xfrm>
              <a:prstGeom prst="rect">
                <a:avLst/>
              </a:prstGeom>
              <a:gradFill>
                <a:gsLst>
                  <a:gs pos="0">
                    <a:srgbClr val="F9C737"/>
                  </a:gs>
                  <a:gs pos="50000">
                    <a:srgbClr val="E08B27"/>
                  </a:gs>
                  <a:gs pos="100000">
                    <a:srgbClr val="AF6C0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173038" defTabSz="457200"/>
                <a:r>
                  <a:rPr lang="en-US" sz="1200" dirty="0" smtClean="0">
                    <a:solidFill>
                      <a:schemeClr val="bg1"/>
                    </a:solidFill>
                  </a:rPr>
                  <a:t>Quality Defined Bit Rate Control</a:t>
                </a:r>
                <a:endParaRPr lang="en-US" sz="1200" dirty="0">
                  <a:solidFill>
                    <a:schemeClr val="bg1"/>
                  </a:solidFill>
                </a:endParaRPr>
              </a:p>
            </p:txBody>
          </p:sp>
        </p:grpSp>
        <p:grpSp>
          <p:nvGrpSpPr>
            <p:cNvPr id="149" name="Group 148"/>
            <p:cNvGrpSpPr/>
            <p:nvPr/>
          </p:nvGrpSpPr>
          <p:grpSpPr>
            <a:xfrm>
              <a:off x="3254648" y="1227475"/>
              <a:ext cx="2412330" cy="810851"/>
              <a:chOff x="4466435" y="1074503"/>
              <a:chExt cx="4161948" cy="693627"/>
            </a:xfrm>
          </p:grpSpPr>
          <p:sp>
            <p:nvSpPr>
              <p:cNvPr id="153" name="Text Placeholder 2"/>
              <p:cNvSpPr txBox="1">
                <a:spLocks/>
              </p:cNvSpPr>
              <p:nvPr/>
            </p:nvSpPr>
            <p:spPr>
              <a:xfrm>
                <a:off x="4556710" y="1340000"/>
                <a:ext cx="3912543" cy="428130"/>
              </a:xfrm>
              <a:prstGeom prst="rect">
                <a:avLst/>
              </a:prstGeom>
            </p:spPr>
            <p:txBody>
              <a:bodyPr lIns="91420" tIns="45710" rIns="91420" bIns="45710">
                <a:noAutofit/>
              </a:bodyPr>
              <a:lstStyle>
                <a:lvl1pPr marL="228555" indent="-171415" algn="l" defTabSz="684213" rtl="0" eaLnBrk="1" fontAlgn="base" hangingPunct="1">
                  <a:lnSpc>
                    <a:spcPct val="95000"/>
                  </a:lnSpc>
                  <a:spcBef>
                    <a:spcPts val="1110"/>
                  </a:spcBef>
                  <a:spcAft>
                    <a:spcPct val="0"/>
                  </a:spcAft>
                  <a:buClr>
                    <a:schemeClr val="bg1"/>
                  </a:buClr>
                  <a:buSzPct val="80000"/>
                  <a:buFont typeface="Arial"/>
                  <a:buChar char="•"/>
                  <a:defRPr lang="en-US" sz="2000" b="0" i="0" kern="1200">
                    <a:solidFill>
                      <a:schemeClr val="bg1"/>
                    </a:solidFill>
                    <a:latin typeface="+mn-lt"/>
                    <a:ea typeface="ＭＳ Ｐゴシック" charset="0"/>
                    <a:cs typeface="CiscoSans ExtraLight"/>
                  </a:defRPr>
                </a:lvl1pPr>
                <a:lvl2pPr marL="457105" indent="-215855" algn="l" defTabSz="684213" rtl="0" eaLnBrk="1" fontAlgn="base" hangingPunct="1">
                  <a:lnSpc>
                    <a:spcPct val="95000"/>
                  </a:lnSpc>
                  <a:spcBef>
                    <a:spcPts val="450"/>
                  </a:spcBef>
                  <a:spcAft>
                    <a:spcPct val="0"/>
                  </a:spcAft>
                  <a:buClr>
                    <a:schemeClr val="bg1"/>
                  </a:buClr>
                  <a:buSzPct val="80000"/>
                  <a:buFont typeface="Arial"/>
                  <a:buChar char="•"/>
                  <a:defRPr lang="en-US" sz="1800" b="0" i="0" kern="1200">
                    <a:solidFill>
                      <a:schemeClr val="bg1"/>
                    </a:solidFill>
                    <a:latin typeface="+mn-lt"/>
                    <a:ea typeface="ＭＳ Ｐゴシック" charset="0"/>
                    <a:cs typeface="CiscoSans ExtraLight"/>
                  </a:defRPr>
                </a:lvl2pPr>
                <a:lvl3pPr marL="628520" indent="-171415" algn="l" defTabSz="684213" rtl="0" eaLnBrk="1" fontAlgn="base" hangingPunct="1">
                  <a:lnSpc>
                    <a:spcPct val="95000"/>
                  </a:lnSpc>
                  <a:spcBef>
                    <a:spcPts val="625"/>
                  </a:spcBef>
                  <a:spcAft>
                    <a:spcPct val="0"/>
                  </a:spcAft>
                  <a:buClr>
                    <a:schemeClr val="bg1"/>
                  </a:buClr>
                  <a:buSzPct val="80000"/>
                  <a:buFont typeface="Arial"/>
                  <a:buChar char="•"/>
                  <a:defRPr lang="en-US" sz="1600" b="0" i="0" kern="1200">
                    <a:solidFill>
                      <a:schemeClr val="bg1"/>
                    </a:solidFill>
                    <a:latin typeface="+mn-lt"/>
                    <a:ea typeface="ＭＳ Ｐゴシック" charset="0"/>
                    <a:cs typeface="CiscoSans ExtraLight"/>
                  </a:defRPr>
                </a:lvl3pPr>
                <a:lvl4pPr marL="799934" indent="-171415" algn="l" defTabSz="684213" rtl="0" eaLnBrk="1" fontAlgn="base" hangingPunct="1">
                  <a:lnSpc>
                    <a:spcPct val="95000"/>
                  </a:lnSpc>
                  <a:spcBef>
                    <a:spcPts val="625"/>
                  </a:spcBef>
                  <a:spcAft>
                    <a:spcPct val="0"/>
                  </a:spcAft>
                  <a:buClr>
                    <a:schemeClr val="bg1"/>
                  </a:buClr>
                  <a:buSzPct val="80000"/>
                  <a:buFont typeface="Arial"/>
                  <a:buChar char="•"/>
                  <a:defRPr lang="en-US" sz="1400" b="0" i="0" kern="1200">
                    <a:solidFill>
                      <a:schemeClr val="bg1"/>
                    </a:solidFill>
                    <a:latin typeface="+mn-lt"/>
                    <a:ea typeface="ＭＳ Ｐゴシック" charset="0"/>
                    <a:cs typeface="CiscoSans ExtraLight"/>
                  </a:defRPr>
                </a:lvl4pPr>
                <a:lvl5pPr marL="971347" indent="-171415" algn="l" defTabSz="684213" rtl="0" eaLnBrk="1" fontAlgn="base" hangingPunct="1">
                  <a:lnSpc>
                    <a:spcPct val="95000"/>
                  </a:lnSpc>
                  <a:spcBef>
                    <a:spcPts val="625"/>
                  </a:spcBef>
                  <a:spcAft>
                    <a:spcPct val="0"/>
                  </a:spcAft>
                  <a:buClr>
                    <a:schemeClr val="bg1"/>
                  </a:buClr>
                  <a:buSzPct val="80000"/>
                  <a:buFont typeface="Arial"/>
                  <a:buChar char="•"/>
                  <a:defRPr lang="en-US" sz="1200" b="0" i="0" kern="1200">
                    <a:solidFill>
                      <a:schemeClr val="bg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Clr>
                    <a:srgbClr val="FFFFFF"/>
                  </a:buClr>
                  <a:buFont typeface="Arial"/>
                  <a:buNone/>
                </a:pPr>
                <a:r>
                  <a:rPr sz="1150" dirty="0" smtClean="0">
                    <a:solidFill>
                      <a:schemeClr val="tx1">
                        <a:lumMod val="75000"/>
                      </a:schemeClr>
                    </a:solidFill>
                  </a:rPr>
                  <a:t>ABR delivery with up to 50% lower bandwidth, reducing CDN and storage costs</a:t>
                </a:r>
              </a:p>
            </p:txBody>
          </p:sp>
          <p:sp>
            <p:nvSpPr>
              <p:cNvPr id="154" name="Rectangle 153"/>
              <p:cNvSpPr/>
              <p:nvPr/>
            </p:nvSpPr>
            <p:spPr>
              <a:xfrm>
                <a:off x="4466435" y="1074503"/>
                <a:ext cx="4161948" cy="242317"/>
              </a:xfrm>
              <a:prstGeom prst="rect">
                <a:avLst/>
              </a:prstGeom>
              <a:gradFill>
                <a:gsLst>
                  <a:gs pos="0">
                    <a:srgbClr val="F9C737"/>
                  </a:gs>
                  <a:gs pos="50000">
                    <a:srgbClr val="E08B27"/>
                  </a:gs>
                  <a:gs pos="100000">
                    <a:srgbClr val="AF6C0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173038" defTabSz="457200"/>
                <a:r>
                  <a:rPr lang="en-US" sz="1200" dirty="0" smtClean="0">
                    <a:solidFill>
                      <a:schemeClr val="bg1"/>
                    </a:solidFill>
                  </a:rPr>
                  <a:t>Optimized ABR Delivery</a:t>
                </a:r>
                <a:endParaRPr lang="en-US" sz="1200" dirty="0">
                  <a:solidFill>
                    <a:schemeClr val="bg1"/>
                  </a:solidFill>
                </a:endParaRPr>
              </a:p>
            </p:txBody>
          </p:sp>
        </p:grpSp>
        <p:grpSp>
          <p:nvGrpSpPr>
            <p:cNvPr id="150" name="Group 149"/>
            <p:cNvGrpSpPr/>
            <p:nvPr/>
          </p:nvGrpSpPr>
          <p:grpSpPr>
            <a:xfrm>
              <a:off x="5806943" y="1227473"/>
              <a:ext cx="2412331" cy="1038650"/>
              <a:chOff x="4466435" y="1074503"/>
              <a:chExt cx="4161949" cy="888493"/>
            </a:xfrm>
          </p:grpSpPr>
          <p:sp>
            <p:nvSpPr>
              <p:cNvPr id="151" name="Text Placeholder 2"/>
              <p:cNvSpPr txBox="1">
                <a:spLocks/>
              </p:cNvSpPr>
              <p:nvPr/>
            </p:nvSpPr>
            <p:spPr>
              <a:xfrm>
                <a:off x="4556710" y="1340000"/>
                <a:ext cx="4071674" cy="622996"/>
              </a:xfrm>
              <a:prstGeom prst="rect">
                <a:avLst/>
              </a:prstGeom>
            </p:spPr>
            <p:txBody>
              <a:bodyPr lIns="91420" tIns="45710" rIns="91420" bIns="45710">
                <a:noAutofit/>
              </a:bodyPr>
              <a:lstStyle>
                <a:lvl1pPr marL="228555" indent="-171415" algn="l" defTabSz="684213" rtl="0" eaLnBrk="1" fontAlgn="base" hangingPunct="1">
                  <a:lnSpc>
                    <a:spcPct val="95000"/>
                  </a:lnSpc>
                  <a:spcBef>
                    <a:spcPts val="1110"/>
                  </a:spcBef>
                  <a:spcAft>
                    <a:spcPct val="0"/>
                  </a:spcAft>
                  <a:buClr>
                    <a:schemeClr val="bg1"/>
                  </a:buClr>
                  <a:buSzPct val="80000"/>
                  <a:buFont typeface="Arial"/>
                  <a:buChar char="•"/>
                  <a:defRPr lang="en-US" sz="2000" b="0" i="0" kern="1200">
                    <a:solidFill>
                      <a:schemeClr val="bg1"/>
                    </a:solidFill>
                    <a:latin typeface="+mn-lt"/>
                    <a:ea typeface="ＭＳ Ｐゴシック" charset="0"/>
                    <a:cs typeface="CiscoSans ExtraLight"/>
                  </a:defRPr>
                </a:lvl1pPr>
                <a:lvl2pPr marL="457105" indent="-215855" algn="l" defTabSz="684213" rtl="0" eaLnBrk="1" fontAlgn="base" hangingPunct="1">
                  <a:lnSpc>
                    <a:spcPct val="95000"/>
                  </a:lnSpc>
                  <a:spcBef>
                    <a:spcPts val="450"/>
                  </a:spcBef>
                  <a:spcAft>
                    <a:spcPct val="0"/>
                  </a:spcAft>
                  <a:buClr>
                    <a:schemeClr val="bg1"/>
                  </a:buClr>
                  <a:buSzPct val="80000"/>
                  <a:buFont typeface="Arial"/>
                  <a:buChar char="•"/>
                  <a:defRPr lang="en-US" sz="1800" b="0" i="0" kern="1200">
                    <a:solidFill>
                      <a:schemeClr val="bg1"/>
                    </a:solidFill>
                    <a:latin typeface="+mn-lt"/>
                    <a:ea typeface="ＭＳ Ｐゴシック" charset="0"/>
                    <a:cs typeface="CiscoSans ExtraLight"/>
                  </a:defRPr>
                </a:lvl2pPr>
                <a:lvl3pPr marL="628520" indent="-171415" algn="l" defTabSz="684213" rtl="0" eaLnBrk="1" fontAlgn="base" hangingPunct="1">
                  <a:lnSpc>
                    <a:spcPct val="95000"/>
                  </a:lnSpc>
                  <a:spcBef>
                    <a:spcPts val="625"/>
                  </a:spcBef>
                  <a:spcAft>
                    <a:spcPct val="0"/>
                  </a:spcAft>
                  <a:buClr>
                    <a:schemeClr val="bg1"/>
                  </a:buClr>
                  <a:buSzPct val="80000"/>
                  <a:buFont typeface="Arial"/>
                  <a:buChar char="•"/>
                  <a:defRPr lang="en-US" sz="1600" b="0" i="0" kern="1200">
                    <a:solidFill>
                      <a:schemeClr val="bg1"/>
                    </a:solidFill>
                    <a:latin typeface="+mn-lt"/>
                    <a:ea typeface="ＭＳ Ｐゴシック" charset="0"/>
                    <a:cs typeface="CiscoSans ExtraLight"/>
                  </a:defRPr>
                </a:lvl3pPr>
                <a:lvl4pPr marL="799934" indent="-171415" algn="l" defTabSz="684213" rtl="0" eaLnBrk="1" fontAlgn="base" hangingPunct="1">
                  <a:lnSpc>
                    <a:spcPct val="95000"/>
                  </a:lnSpc>
                  <a:spcBef>
                    <a:spcPts val="625"/>
                  </a:spcBef>
                  <a:spcAft>
                    <a:spcPct val="0"/>
                  </a:spcAft>
                  <a:buClr>
                    <a:schemeClr val="bg1"/>
                  </a:buClr>
                  <a:buSzPct val="80000"/>
                  <a:buFont typeface="Arial"/>
                  <a:buChar char="•"/>
                  <a:defRPr lang="en-US" sz="1400" b="0" i="0" kern="1200">
                    <a:solidFill>
                      <a:schemeClr val="bg1"/>
                    </a:solidFill>
                    <a:latin typeface="+mn-lt"/>
                    <a:ea typeface="ＭＳ Ｐゴシック" charset="0"/>
                    <a:cs typeface="CiscoSans ExtraLight"/>
                  </a:defRPr>
                </a:lvl4pPr>
                <a:lvl5pPr marL="971347" indent="-171415" algn="l" defTabSz="684213" rtl="0" eaLnBrk="1" fontAlgn="base" hangingPunct="1">
                  <a:lnSpc>
                    <a:spcPct val="95000"/>
                  </a:lnSpc>
                  <a:spcBef>
                    <a:spcPts val="625"/>
                  </a:spcBef>
                  <a:spcAft>
                    <a:spcPct val="0"/>
                  </a:spcAft>
                  <a:buClr>
                    <a:schemeClr val="bg1"/>
                  </a:buClr>
                  <a:buSzPct val="80000"/>
                  <a:buFont typeface="Arial"/>
                  <a:buChar char="•"/>
                  <a:defRPr lang="en-US" sz="1200" b="0" i="0" kern="1200">
                    <a:solidFill>
                      <a:schemeClr val="bg1"/>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Clr>
                    <a:srgbClr val="FFFFFF"/>
                  </a:buClr>
                  <a:buNone/>
                </a:pPr>
                <a:r>
                  <a:rPr lang="en-US" sz="1150" dirty="0">
                    <a:solidFill>
                      <a:schemeClr val="tx1">
                        <a:lumMod val="75000"/>
                      </a:schemeClr>
                    </a:solidFill>
                  </a:rPr>
                  <a:t>Replace/remove high bit-rate profiles to create quality </a:t>
                </a:r>
                <a:r>
                  <a:rPr lang="en-US" sz="1150" dirty="0" smtClean="0">
                    <a:solidFill>
                      <a:schemeClr val="tx1">
                        <a:lumMod val="75000"/>
                      </a:schemeClr>
                    </a:solidFill>
                  </a:rPr>
                  <a:t>optimized manifest for ABR delivery to clients</a:t>
                </a:r>
                <a:endParaRPr lang="en-US" sz="1150" dirty="0">
                  <a:solidFill>
                    <a:schemeClr val="tx1">
                      <a:lumMod val="75000"/>
                    </a:schemeClr>
                  </a:solidFill>
                </a:endParaRPr>
              </a:p>
            </p:txBody>
          </p:sp>
          <p:sp>
            <p:nvSpPr>
              <p:cNvPr id="152" name="Rectangle 151"/>
              <p:cNvSpPr/>
              <p:nvPr/>
            </p:nvSpPr>
            <p:spPr>
              <a:xfrm>
                <a:off x="4466435" y="1074503"/>
                <a:ext cx="4161948" cy="242317"/>
              </a:xfrm>
              <a:prstGeom prst="rect">
                <a:avLst/>
              </a:prstGeom>
              <a:gradFill>
                <a:gsLst>
                  <a:gs pos="0">
                    <a:srgbClr val="F9C737"/>
                  </a:gs>
                  <a:gs pos="50000">
                    <a:srgbClr val="E08B27"/>
                  </a:gs>
                  <a:gs pos="100000">
                    <a:srgbClr val="AF6C0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173038" defTabSz="457200"/>
                <a:r>
                  <a:rPr lang="en-US" sz="1200" dirty="0" smtClean="0">
                    <a:solidFill>
                      <a:schemeClr val="bg1"/>
                    </a:solidFill>
                  </a:rPr>
                  <a:t>Quality Aware Packaging</a:t>
                </a:r>
                <a:endParaRPr lang="en-US" sz="1200" dirty="0">
                  <a:solidFill>
                    <a:schemeClr val="bg1"/>
                  </a:solidFill>
                </a:endParaRPr>
              </a:p>
            </p:txBody>
          </p:sp>
        </p:grpSp>
      </p:grpSp>
      <p:sp>
        <p:nvSpPr>
          <p:cNvPr id="116" name="Rectangle 115"/>
          <p:cNvSpPr/>
          <p:nvPr/>
        </p:nvSpPr>
        <p:spPr>
          <a:xfrm>
            <a:off x="3315341" y="1542756"/>
            <a:ext cx="2018502" cy="246221"/>
          </a:xfrm>
          <a:prstGeom prst="rect">
            <a:avLst/>
          </a:prstGeom>
        </p:spPr>
        <p:txBody>
          <a:bodyPr wrap="none">
            <a:spAutoFit/>
          </a:bodyPr>
          <a:lstStyle/>
          <a:p>
            <a:pPr algn="ctr"/>
            <a:r>
              <a:rPr lang="en-US" sz="1000" dirty="0" smtClean="0">
                <a:solidFill>
                  <a:schemeClr val="tx1">
                    <a:lumMod val="75000"/>
                  </a:schemeClr>
                </a:solidFill>
                <a:latin typeface="+mn-lt"/>
              </a:rPr>
              <a:t>Up to 50% Bandwidth </a:t>
            </a:r>
            <a:r>
              <a:rPr lang="en-US" sz="1000" dirty="0">
                <a:solidFill>
                  <a:schemeClr val="tx1">
                    <a:lumMod val="75000"/>
                  </a:schemeClr>
                </a:solidFill>
                <a:latin typeface="+mn-lt"/>
              </a:rPr>
              <a:t>R</a:t>
            </a:r>
            <a:r>
              <a:rPr lang="en-US" sz="1000" dirty="0" smtClean="0">
                <a:solidFill>
                  <a:schemeClr val="tx1">
                    <a:lumMod val="75000"/>
                  </a:schemeClr>
                </a:solidFill>
                <a:latin typeface="+mn-lt"/>
              </a:rPr>
              <a:t>eduction</a:t>
            </a:r>
            <a:endParaRPr lang="en-US" sz="1050" dirty="0">
              <a:solidFill>
                <a:schemeClr val="tx1">
                  <a:lumMod val="75000"/>
                </a:schemeClr>
              </a:solidFill>
              <a:latin typeface="+mn-lt"/>
            </a:endParaRPr>
          </a:p>
        </p:txBody>
      </p:sp>
      <p:grpSp>
        <p:nvGrpSpPr>
          <p:cNvPr id="7" name="Group 6"/>
          <p:cNvGrpSpPr/>
          <p:nvPr/>
        </p:nvGrpSpPr>
        <p:grpSpPr>
          <a:xfrm>
            <a:off x="834412" y="1602207"/>
            <a:ext cx="588781" cy="533619"/>
            <a:chOff x="888682" y="1514374"/>
            <a:chExt cx="482893" cy="437644"/>
          </a:xfrm>
        </p:grpSpPr>
        <p:pic>
          <p:nvPicPr>
            <p:cNvPr id="128" name="Picture 127" descr="shutterstock_81960064.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800000" flipV="1">
              <a:off x="993706" y="1514374"/>
              <a:ext cx="377869" cy="208005"/>
            </a:xfrm>
            <a:prstGeom prst="rect">
              <a:avLst/>
            </a:prstGeom>
            <a:ln>
              <a:noFill/>
            </a:ln>
            <a:effectLst/>
          </p:spPr>
        </p:pic>
        <p:pic>
          <p:nvPicPr>
            <p:cNvPr id="129" name="Picture 128" descr="shutterstock_81960064.jpg"/>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0800000" flipV="1">
              <a:off x="993706" y="1743240"/>
              <a:ext cx="377869" cy="208005"/>
            </a:xfrm>
            <a:prstGeom prst="rect">
              <a:avLst/>
            </a:prstGeom>
            <a:ln>
              <a:noFill/>
            </a:ln>
            <a:effectLst/>
          </p:spPr>
        </p:pic>
        <p:grpSp>
          <p:nvGrpSpPr>
            <p:cNvPr id="131" name="Group 130"/>
            <p:cNvGrpSpPr/>
            <p:nvPr/>
          </p:nvGrpSpPr>
          <p:grpSpPr>
            <a:xfrm>
              <a:off x="888682" y="1577826"/>
              <a:ext cx="256906" cy="374192"/>
              <a:chOff x="2130348" y="3503951"/>
              <a:chExt cx="667143" cy="1076311"/>
            </a:xfrm>
          </p:grpSpPr>
          <p:sp>
            <p:nvSpPr>
              <p:cNvPr id="134" name="TextBox 133"/>
              <p:cNvSpPr txBox="1"/>
              <p:nvPr/>
            </p:nvSpPr>
            <p:spPr>
              <a:xfrm>
                <a:off x="2130348" y="3503951"/>
                <a:ext cx="667143" cy="417506"/>
              </a:xfrm>
              <a:prstGeom prst="rect">
                <a:avLst/>
              </a:prstGeom>
              <a:solidFill>
                <a:srgbClr val="00B050"/>
              </a:solidFill>
            </p:spPr>
            <p:txBody>
              <a:bodyPr wrap="none" lIns="68589" tIns="34295" rIns="68589" bIns="34295" rtlCol="0" anchor="ctr">
                <a:spAutoFit/>
              </a:bodyPr>
              <a:lstStyle/>
              <a:p>
                <a:pPr algn="ctr"/>
                <a:r>
                  <a:rPr lang="en-US" sz="700" dirty="0" smtClean="0">
                    <a:solidFill>
                      <a:schemeClr val="bg1"/>
                    </a:solidFill>
                  </a:rPr>
                  <a:t>8.70</a:t>
                </a:r>
                <a:endParaRPr lang="en-US" sz="700" dirty="0">
                  <a:solidFill>
                    <a:schemeClr val="bg1"/>
                  </a:solidFill>
                </a:endParaRPr>
              </a:p>
            </p:txBody>
          </p:sp>
          <p:sp>
            <p:nvSpPr>
              <p:cNvPr id="135" name="TextBox 134"/>
              <p:cNvSpPr txBox="1"/>
              <p:nvPr/>
            </p:nvSpPr>
            <p:spPr>
              <a:xfrm>
                <a:off x="2130348" y="4162759"/>
                <a:ext cx="667143" cy="417503"/>
              </a:xfrm>
              <a:prstGeom prst="rect">
                <a:avLst/>
              </a:prstGeom>
              <a:solidFill>
                <a:srgbClr val="00B050"/>
              </a:solidFill>
            </p:spPr>
            <p:txBody>
              <a:bodyPr wrap="none" lIns="68589" tIns="34295" rIns="68589" bIns="34295" rtlCol="0" anchor="ctr">
                <a:spAutoFit/>
              </a:bodyPr>
              <a:lstStyle/>
              <a:p>
                <a:pPr algn="ctr"/>
                <a:r>
                  <a:rPr lang="en-US" sz="700" dirty="0" smtClean="0">
                    <a:solidFill>
                      <a:schemeClr val="bg1"/>
                    </a:solidFill>
                  </a:rPr>
                  <a:t>7.80</a:t>
                </a:r>
                <a:endParaRPr lang="en-US" sz="700" dirty="0">
                  <a:solidFill>
                    <a:schemeClr val="bg1"/>
                  </a:solidFill>
                </a:endParaRPr>
              </a:p>
            </p:txBody>
          </p:sp>
        </p:grpSp>
      </p:grpSp>
      <p:grpSp>
        <p:nvGrpSpPr>
          <p:cNvPr id="12" name="Group 11"/>
          <p:cNvGrpSpPr/>
          <p:nvPr/>
        </p:nvGrpSpPr>
        <p:grpSpPr>
          <a:xfrm>
            <a:off x="1698974" y="1659027"/>
            <a:ext cx="702377" cy="412742"/>
            <a:chOff x="1698974" y="1520139"/>
            <a:chExt cx="702377" cy="412742"/>
          </a:xfrm>
        </p:grpSpPr>
        <p:grpSp>
          <p:nvGrpSpPr>
            <p:cNvPr id="107" name="Group 106"/>
            <p:cNvGrpSpPr/>
            <p:nvPr/>
          </p:nvGrpSpPr>
          <p:grpSpPr>
            <a:xfrm>
              <a:off x="1698974" y="1520139"/>
              <a:ext cx="702377" cy="412742"/>
              <a:chOff x="3088714" y="2382388"/>
              <a:chExt cx="549534" cy="322926"/>
            </a:xfrm>
          </p:grpSpPr>
          <p:pic>
            <p:nvPicPr>
              <p:cNvPr id="108" name="Picture 107" descr="shutterstock_81960064.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V="1">
                <a:off x="3148705" y="2595270"/>
                <a:ext cx="110043" cy="110044"/>
              </a:xfrm>
              <a:prstGeom prst="rect">
                <a:avLst/>
              </a:prstGeom>
              <a:effectLst/>
            </p:spPr>
          </p:pic>
          <p:pic>
            <p:nvPicPr>
              <p:cNvPr id="109" name="Picture 108" descr="shutterstock_81960064.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flipV="1">
                <a:off x="3464777" y="2595270"/>
                <a:ext cx="110043" cy="110044"/>
              </a:xfrm>
              <a:prstGeom prst="rect">
                <a:avLst/>
              </a:prstGeom>
              <a:effectLst/>
            </p:spPr>
          </p:pic>
          <p:pic>
            <p:nvPicPr>
              <p:cNvPr id="110" name="Picture 109" descr="shutterstock_81960064.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flipV="1">
                <a:off x="3306741" y="2595270"/>
                <a:ext cx="110043" cy="110044"/>
              </a:xfrm>
              <a:prstGeom prst="rect">
                <a:avLst/>
              </a:prstGeom>
              <a:effectLst/>
            </p:spPr>
          </p:pic>
          <p:pic>
            <p:nvPicPr>
              <p:cNvPr id="111" name="Picture 110" descr="shutterstock_81960064.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10800000" flipV="1">
                <a:off x="3306310" y="2382388"/>
                <a:ext cx="110043" cy="110044"/>
              </a:xfrm>
              <a:prstGeom prst="rect">
                <a:avLst/>
              </a:prstGeom>
              <a:effectLst/>
            </p:spPr>
          </p:pic>
          <p:pic>
            <p:nvPicPr>
              <p:cNvPr id="112" name="Picture 111" descr="shutterstock_81960064.jp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rot="10800000" flipV="1">
                <a:off x="3148274" y="2382388"/>
                <a:ext cx="110043" cy="110044"/>
              </a:xfrm>
              <a:prstGeom prst="rect">
                <a:avLst/>
              </a:prstGeom>
              <a:effectLst/>
            </p:spPr>
          </p:pic>
          <p:pic>
            <p:nvPicPr>
              <p:cNvPr id="113" name="Picture 112" descr="shutterstock_81960064.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rot="10800000" flipV="1">
                <a:off x="3464345" y="2382388"/>
                <a:ext cx="110475" cy="110044"/>
              </a:xfrm>
              <a:prstGeom prst="rect">
                <a:avLst/>
              </a:prstGeom>
              <a:effectLst/>
            </p:spPr>
          </p:pic>
          <p:sp>
            <p:nvSpPr>
              <p:cNvPr id="114" name="TextBox 113"/>
              <p:cNvSpPr txBox="1"/>
              <p:nvPr/>
            </p:nvSpPr>
            <p:spPr>
              <a:xfrm>
                <a:off x="3088714" y="2509899"/>
                <a:ext cx="549534" cy="66221"/>
              </a:xfrm>
              <a:prstGeom prst="rect">
                <a:avLst/>
              </a:prstGeom>
              <a:noFill/>
            </p:spPr>
            <p:txBody>
              <a:bodyPr wrap="square" lIns="0" tIns="0" rIns="0" bIns="0" rtlCol="0" anchor="ctr">
                <a:spAutoFit/>
              </a:bodyPr>
              <a:lstStyle/>
              <a:p>
                <a:pPr algn="ctr"/>
                <a:r>
                  <a:rPr lang="en-US" sz="550" dirty="0" smtClean="0">
                    <a:solidFill>
                      <a:schemeClr val="bg1"/>
                    </a:solidFill>
                  </a:rPr>
                  <a:t>00101111011101</a:t>
                </a:r>
                <a:endParaRPr lang="en-US" sz="550" dirty="0">
                  <a:solidFill>
                    <a:schemeClr val="bg1"/>
                  </a:solidFill>
                </a:endParaRPr>
              </a:p>
            </p:txBody>
          </p:sp>
        </p:grpSp>
        <p:sp>
          <p:nvSpPr>
            <p:cNvPr id="8" name="Rectangle 7"/>
            <p:cNvSpPr/>
            <p:nvPr/>
          </p:nvSpPr>
          <p:spPr>
            <a:xfrm>
              <a:off x="1775650"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7" name="Rectangle 136"/>
            <p:cNvSpPr/>
            <p:nvPr/>
          </p:nvSpPr>
          <p:spPr>
            <a:xfrm>
              <a:off x="1977641"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8" name="Rectangle 137"/>
            <p:cNvSpPr/>
            <p:nvPr/>
          </p:nvSpPr>
          <p:spPr>
            <a:xfrm>
              <a:off x="2179632"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9" name="Rectangle 138"/>
            <p:cNvSpPr/>
            <p:nvPr/>
          </p:nvSpPr>
          <p:spPr>
            <a:xfrm>
              <a:off x="1775650"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0" name="Rectangle 139"/>
            <p:cNvSpPr/>
            <p:nvPr/>
          </p:nvSpPr>
          <p:spPr>
            <a:xfrm>
              <a:off x="1977641"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1" name="Rectangle 140"/>
            <p:cNvSpPr/>
            <p:nvPr/>
          </p:nvSpPr>
          <p:spPr>
            <a:xfrm>
              <a:off x="2179632"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nvGrpSpPr>
          <p:cNvPr id="103" name="Group 102"/>
          <p:cNvGrpSpPr/>
          <p:nvPr/>
        </p:nvGrpSpPr>
        <p:grpSpPr>
          <a:xfrm>
            <a:off x="6343199" y="1659027"/>
            <a:ext cx="702377" cy="412742"/>
            <a:chOff x="1698974" y="1520139"/>
            <a:chExt cx="702377" cy="412742"/>
          </a:xfrm>
        </p:grpSpPr>
        <p:grpSp>
          <p:nvGrpSpPr>
            <p:cNvPr id="104" name="Group 103"/>
            <p:cNvGrpSpPr/>
            <p:nvPr/>
          </p:nvGrpSpPr>
          <p:grpSpPr>
            <a:xfrm>
              <a:off x="1698974" y="1520139"/>
              <a:ext cx="702377" cy="412742"/>
              <a:chOff x="3088714" y="2382388"/>
              <a:chExt cx="549534" cy="322926"/>
            </a:xfrm>
          </p:grpSpPr>
          <p:pic>
            <p:nvPicPr>
              <p:cNvPr id="133" name="Picture 132" descr="shutterstock_81960064.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V="1">
                <a:off x="3148705" y="2595270"/>
                <a:ext cx="110043" cy="110044"/>
              </a:xfrm>
              <a:prstGeom prst="rect">
                <a:avLst/>
              </a:prstGeom>
              <a:effectLst/>
            </p:spPr>
          </p:pic>
          <p:pic>
            <p:nvPicPr>
              <p:cNvPr id="142" name="Picture 141" descr="shutterstock_81960064.jp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flipV="1">
                <a:off x="3464777" y="2595270"/>
                <a:ext cx="110043" cy="110044"/>
              </a:xfrm>
              <a:prstGeom prst="rect">
                <a:avLst/>
              </a:prstGeom>
              <a:effectLst/>
            </p:spPr>
          </p:pic>
          <p:pic>
            <p:nvPicPr>
              <p:cNvPr id="157" name="Picture 156" descr="shutterstock_81960064.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flipV="1">
                <a:off x="3306741" y="2595270"/>
                <a:ext cx="110043" cy="110044"/>
              </a:xfrm>
              <a:prstGeom prst="rect">
                <a:avLst/>
              </a:prstGeom>
              <a:effectLst/>
            </p:spPr>
          </p:pic>
          <p:pic>
            <p:nvPicPr>
              <p:cNvPr id="158" name="Picture 157" descr="shutterstock_81960064.jpg"/>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rot="10800000" flipV="1">
                <a:off x="3306310" y="2382388"/>
                <a:ext cx="110043" cy="110044"/>
              </a:xfrm>
              <a:prstGeom prst="rect">
                <a:avLst/>
              </a:prstGeom>
              <a:effectLst/>
            </p:spPr>
          </p:pic>
          <p:pic>
            <p:nvPicPr>
              <p:cNvPr id="159" name="Picture 158" descr="shutterstock_81960064.jp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rot="10800000" flipV="1">
                <a:off x="3148274" y="2382388"/>
                <a:ext cx="110043" cy="110044"/>
              </a:xfrm>
              <a:prstGeom prst="rect">
                <a:avLst/>
              </a:prstGeom>
              <a:effectLst/>
            </p:spPr>
          </p:pic>
          <p:pic>
            <p:nvPicPr>
              <p:cNvPr id="160" name="Picture 159" descr="shutterstock_81960064.jpg"/>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rot="10800000" flipV="1">
                <a:off x="3464345" y="2382388"/>
                <a:ext cx="110475" cy="110044"/>
              </a:xfrm>
              <a:prstGeom prst="rect">
                <a:avLst/>
              </a:prstGeom>
              <a:effectLst/>
            </p:spPr>
          </p:pic>
          <p:sp>
            <p:nvSpPr>
              <p:cNvPr id="161" name="TextBox 160"/>
              <p:cNvSpPr txBox="1"/>
              <p:nvPr/>
            </p:nvSpPr>
            <p:spPr>
              <a:xfrm>
                <a:off x="3088714" y="2509899"/>
                <a:ext cx="549534" cy="66221"/>
              </a:xfrm>
              <a:prstGeom prst="rect">
                <a:avLst/>
              </a:prstGeom>
              <a:noFill/>
            </p:spPr>
            <p:txBody>
              <a:bodyPr wrap="square" lIns="0" tIns="0" rIns="0" bIns="0" rtlCol="0" anchor="ctr">
                <a:spAutoFit/>
              </a:bodyPr>
              <a:lstStyle/>
              <a:p>
                <a:pPr algn="ctr"/>
                <a:r>
                  <a:rPr lang="en-US" sz="550" dirty="0" smtClean="0">
                    <a:solidFill>
                      <a:schemeClr val="bg1"/>
                    </a:solidFill>
                  </a:rPr>
                  <a:t>00101111011101</a:t>
                </a:r>
                <a:endParaRPr lang="en-US" sz="550" dirty="0">
                  <a:solidFill>
                    <a:schemeClr val="bg1"/>
                  </a:solidFill>
                </a:endParaRPr>
              </a:p>
            </p:txBody>
          </p:sp>
        </p:grpSp>
        <p:sp>
          <p:nvSpPr>
            <p:cNvPr id="120" name="Rectangle 119"/>
            <p:cNvSpPr/>
            <p:nvPr/>
          </p:nvSpPr>
          <p:spPr>
            <a:xfrm>
              <a:off x="1775650"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1" name="Rectangle 120"/>
            <p:cNvSpPr/>
            <p:nvPr/>
          </p:nvSpPr>
          <p:spPr>
            <a:xfrm>
              <a:off x="1977641"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2" name="Rectangle 121"/>
            <p:cNvSpPr/>
            <p:nvPr/>
          </p:nvSpPr>
          <p:spPr>
            <a:xfrm>
              <a:off x="2179632" y="1593165"/>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5" name="Rectangle 124"/>
            <p:cNvSpPr/>
            <p:nvPr/>
          </p:nvSpPr>
          <p:spPr>
            <a:xfrm>
              <a:off x="1775650"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6" name="Rectangle 125"/>
            <p:cNvSpPr/>
            <p:nvPr/>
          </p:nvSpPr>
          <p:spPr>
            <a:xfrm>
              <a:off x="1977641"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7" name="Rectangle 126"/>
            <p:cNvSpPr/>
            <p:nvPr/>
          </p:nvSpPr>
          <p:spPr>
            <a:xfrm>
              <a:off x="2179632" y="1863638"/>
              <a:ext cx="67628" cy="67628"/>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198401820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Virtualized Video Processing</a:t>
            </a:r>
            <a:endParaRPr lang="en-US" dirty="0"/>
          </a:p>
        </p:txBody>
      </p:sp>
      <p:sp>
        <p:nvSpPr>
          <p:cNvPr id="18" name="Rectangle 17"/>
          <p:cNvSpPr/>
          <p:nvPr/>
        </p:nvSpPr>
        <p:spPr>
          <a:xfrm>
            <a:off x="437766" y="2083548"/>
            <a:ext cx="4023360" cy="202541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4092" y="1394374"/>
            <a:ext cx="2270709" cy="546049"/>
          </a:xfrm>
          <a:prstGeom prst="rect">
            <a:avLst/>
          </a:prstGeom>
        </p:spPr>
      </p:pic>
      <p:sp>
        <p:nvSpPr>
          <p:cNvPr id="24" name="Rectangle 23"/>
          <p:cNvSpPr/>
          <p:nvPr/>
        </p:nvSpPr>
        <p:spPr>
          <a:xfrm>
            <a:off x="536395" y="2520434"/>
            <a:ext cx="3826847" cy="907941"/>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Flexibly expand satellite distribution with software-based Virtual DCM functionality</a:t>
            </a:r>
          </a:p>
          <a:p>
            <a:pPr marL="114294" indent="-114294" defTabSz="457022">
              <a:spcBef>
                <a:spcPts val="300"/>
              </a:spcBef>
              <a:buSzPct val="90000"/>
              <a:buFont typeface="Arial"/>
              <a:buChar char="•"/>
              <a:defRPr/>
            </a:pPr>
            <a:r>
              <a:rPr lang="en-US" sz="1200" kern="0" dirty="0">
                <a:latin typeface="Arial"/>
              </a:rPr>
              <a:t>Distribute more content with less bandwidth</a:t>
            </a:r>
          </a:p>
          <a:p>
            <a:pPr marL="114294" indent="-114294" defTabSz="457022">
              <a:spcBef>
                <a:spcPts val="300"/>
              </a:spcBef>
              <a:buSzPct val="90000"/>
              <a:buFont typeface="Arial"/>
              <a:buChar char="•"/>
              <a:defRPr/>
            </a:pPr>
            <a:r>
              <a:rPr lang="en-US" sz="1200" kern="0" dirty="0">
                <a:latin typeface="Arial"/>
              </a:rPr>
              <a:t>Extend DCM platform</a:t>
            </a:r>
          </a:p>
        </p:txBody>
      </p:sp>
      <p:sp>
        <p:nvSpPr>
          <p:cNvPr id="29" name="Rectangle 28"/>
          <p:cNvSpPr/>
          <p:nvPr/>
        </p:nvSpPr>
        <p:spPr>
          <a:xfrm>
            <a:off x="1380262" y="2161368"/>
            <a:ext cx="2138369" cy="338554"/>
          </a:xfrm>
          <a:prstGeom prst="rect">
            <a:avLst/>
          </a:prstGeom>
        </p:spPr>
        <p:txBody>
          <a:bodyPr wrap="square" anchor="ctr">
            <a:spAutoFit/>
          </a:bodyPr>
          <a:lstStyle/>
          <a:p>
            <a:pPr algn="ctr" defTabSz="457033">
              <a:buSzPct val="90000"/>
              <a:defRPr/>
            </a:pPr>
            <a:r>
              <a:rPr lang="en-US" sz="1600" kern="0" dirty="0">
                <a:solidFill>
                  <a:srgbClr val="14337C"/>
                </a:solidFill>
              </a:rPr>
              <a:t>HEVC </a:t>
            </a:r>
            <a:r>
              <a:rPr lang="en-US" sz="1600" kern="0" dirty="0" err="1">
                <a:solidFill>
                  <a:srgbClr val="14337C"/>
                </a:solidFill>
              </a:rPr>
              <a:t>StatMux</a:t>
            </a:r>
            <a:endParaRPr lang="en-US" sz="1600" kern="0" dirty="0">
              <a:solidFill>
                <a:srgbClr val="14337C"/>
              </a:solidFill>
            </a:endParaRPr>
          </a:p>
        </p:txBody>
      </p:sp>
      <p:pic>
        <p:nvPicPr>
          <p:cNvPr id="3" name="Picture 2"/>
          <p:cNvPicPr>
            <a:picLocks noChangeAspect="1"/>
          </p:cNvPicPr>
          <p:nvPr/>
        </p:nvPicPr>
        <p:blipFill>
          <a:blip r:embed="rId4"/>
          <a:stretch>
            <a:fillRect/>
          </a:stretch>
        </p:blipFill>
        <p:spPr>
          <a:xfrm>
            <a:off x="5185152" y="1575892"/>
            <a:ext cx="1890206" cy="1478673"/>
          </a:xfrm>
          <a:prstGeom prst="rect">
            <a:avLst/>
          </a:prstGeom>
        </p:spPr>
      </p:pic>
      <p:sp>
        <p:nvSpPr>
          <p:cNvPr id="12" name="TextBox 11"/>
          <p:cNvSpPr txBox="1"/>
          <p:nvPr/>
        </p:nvSpPr>
        <p:spPr>
          <a:xfrm>
            <a:off x="7075358" y="1745005"/>
            <a:ext cx="1374217" cy="677086"/>
          </a:xfrm>
          <a:prstGeom prst="rect">
            <a:avLst/>
          </a:prstGeom>
          <a:noFill/>
        </p:spPr>
        <p:txBody>
          <a:bodyPr wrap="square" lIns="121899" tIns="60949" rIns="121899" bIns="60949" rtlCol="0" anchor="ctr">
            <a:spAutoFit/>
          </a:bodyPr>
          <a:lstStyle/>
          <a:p>
            <a:pPr algn="ctr"/>
            <a:r>
              <a:rPr lang="en-US" sz="1200" b="1" dirty="0" smtClean="0">
                <a:hlinkClick r:id="rId5"/>
              </a:rPr>
              <a:t>IP Migration for Distribution – At-a-glance</a:t>
            </a:r>
            <a:endParaRPr lang="en-US" sz="1200" b="1" dirty="0"/>
          </a:p>
        </p:txBody>
      </p:sp>
    </p:spTree>
    <p:extLst>
      <p:ext uri="{BB962C8B-B14F-4D97-AF65-F5344CB8AC3E}">
        <p14:creationId xmlns:p14="http://schemas.microsoft.com/office/powerpoint/2010/main" val="208622472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3" name="Rectangle 2352"/>
          <p:cNvSpPr/>
          <p:nvPr/>
        </p:nvSpPr>
        <p:spPr>
          <a:xfrm>
            <a:off x="580172" y="1544289"/>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smtClean="0"/>
              <a:t>Cisco at NAB 2017</a:t>
            </a:r>
            <a:endParaRPr lang="en-US" dirty="0"/>
          </a:p>
        </p:txBody>
      </p:sp>
      <p:sp>
        <p:nvSpPr>
          <p:cNvPr id="1164" name="Rectangle 1163"/>
          <p:cNvSpPr/>
          <p:nvPr/>
        </p:nvSpPr>
        <p:spPr>
          <a:xfrm rot="10800000">
            <a:off x="580685" y="1061708"/>
            <a:ext cx="3132666" cy="41037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47" name="Text Placeholder 6"/>
          <p:cNvSpPr txBox="1">
            <a:spLocks/>
          </p:cNvSpPr>
          <p:nvPr/>
        </p:nvSpPr>
        <p:spPr>
          <a:xfrm>
            <a:off x="711658"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3241" name="Rectangle 3240"/>
          <p:cNvSpPr/>
          <p:nvPr/>
        </p:nvSpPr>
        <p:spPr>
          <a:xfrm>
            <a:off x="580172" y="2138687"/>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764196" y="2232452"/>
            <a:ext cx="2658058" cy="338554"/>
          </a:xfrm>
          <a:prstGeom prst="rect">
            <a:avLst/>
          </a:prstGeom>
          <a:noFill/>
        </p:spPr>
        <p:txBody>
          <a:bodyPr wrap="square" rtlCol="0" anchor="ctr">
            <a:spAutoFit/>
          </a:bodyPr>
          <a:lstStyle/>
          <a:p>
            <a:r>
              <a:rPr lang="en-US" sz="1600" dirty="0" smtClean="0">
                <a:solidFill>
                  <a:schemeClr val="bg1">
                    <a:lumMod val="85000"/>
                  </a:schemeClr>
                </a:solidFill>
              </a:rPr>
              <a:t>Next Gen Data Center</a:t>
            </a:r>
            <a:endParaRPr lang="en-US" sz="1600" dirty="0">
              <a:solidFill>
                <a:schemeClr val="bg1">
                  <a:lumMod val="85000"/>
                </a:schemeClr>
              </a:solidFill>
            </a:endParaRPr>
          </a:p>
        </p:txBody>
      </p:sp>
      <p:sp>
        <p:nvSpPr>
          <p:cNvPr id="3243" name="Rectangle 3242"/>
          <p:cNvSpPr/>
          <p:nvPr/>
        </p:nvSpPr>
        <p:spPr>
          <a:xfrm>
            <a:off x="580172" y="2733086"/>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5" name="Rectangle 3244"/>
          <p:cNvSpPr/>
          <p:nvPr/>
        </p:nvSpPr>
        <p:spPr>
          <a:xfrm>
            <a:off x="580172" y="3327484"/>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7" name="Rectangle 3246"/>
          <p:cNvSpPr/>
          <p:nvPr/>
        </p:nvSpPr>
        <p:spPr>
          <a:xfrm>
            <a:off x="580172" y="3921883"/>
            <a:ext cx="3132665" cy="5198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4" name="TextBox 3"/>
          <p:cNvSpPr txBox="1"/>
          <p:nvPr/>
        </p:nvSpPr>
        <p:spPr>
          <a:xfrm>
            <a:off x="764196" y="1638054"/>
            <a:ext cx="2506930" cy="338554"/>
          </a:xfrm>
          <a:prstGeom prst="rect">
            <a:avLst/>
          </a:prstGeom>
          <a:noFill/>
        </p:spPr>
        <p:txBody>
          <a:bodyPr wrap="square" rtlCol="0" anchor="ctr">
            <a:spAutoFit/>
          </a:bodyPr>
          <a:lstStyle/>
          <a:p>
            <a:r>
              <a:rPr lang="en-US" sz="1600" dirty="0" smtClean="0">
                <a:solidFill>
                  <a:schemeClr val="bg1">
                    <a:lumMod val="85000"/>
                  </a:schemeClr>
                </a:solidFill>
              </a:rPr>
              <a:t>IP Fabric for Media</a:t>
            </a:r>
            <a:endParaRPr lang="en-US" sz="1600" dirty="0">
              <a:solidFill>
                <a:schemeClr val="bg1">
                  <a:lumMod val="85000"/>
                </a:schemeClr>
              </a:solidFill>
            </a:endParaRPr>
          </a:p>
        </p:txBody>
      </p:sp>
      <p:sp>
        <p:nvSpPr>
          <p:cNvPr id="3244" name="TextBox 3243"/>
          <p:cNvSpPr txBox="1"/>
          <p:nvPr/>
        </p:nvSpPr>
        <p:spPr>
          <a:xfrm>
            <a:off x="764196" y="2826851"/>
            <a:ext cx="2506930" cy="338554"/>
          </a:xfrm>
          <a:prstGeom prst="rect">
            <a:avLst/>
          </a:prstGeom>
          <a:noFill/>
        </p:spPr>
        <p:txBody>
          <a:bodyPr wrap="square" rtlCol="0" anchor="ctr">
            <a:spAutoFit/>
          </a:bodyPr>
          <a:lstStyle/>
          <a:p>
            <a:r>
              <a:rPr lang="en-US" sz="1600" dirty="0" smtClean="0">
                <a:solidFill>
                  <a:schemeClr val="bg1">
                    <a:lumMod val="85000"/>
                  </a:schemeClr>
                </a:solidFill>
              </a:rPr>
              <a:t>Security for Media</a:t>
            </a:r>
            <a:endParaRPr lang="en-US" sz="1600" dirty="0">
              <a:solidFill>
                <a:schemeClr val="bg1">
                  <a:lumMod val="85000"/>
                </a:schemeClr>
              </a:solidFill>
            </a:endParaRPr>
          </a:p>
        </p:txBody>
      </p:sp>
      <p:sp>
        <p:nvSpPr>
          <p:cNvPr id="3246" name="TextBox 3245"/>
          <p:cNvSpPr txBox="1"/>
          <p:nvPr/>
        </p:nvSpPr>
        <p:spPr>
          <a:xfrm>
            <a:off x="764196" y="3421249"/>
            <a:ext cx="2819798" cy="338554"/>
          </a:xfrm>
          <a:prstGeom prst="rect">
            <a:avLst/>
          </a:prstGeom>
          <a:noFill/>
        </p:spPr>
        <p:txBody>
          <a:bodyPr wrap="square" rtlCol="0" anchor="ctr">
            <a:spAutoFit/>
          </a:bodyPr>
          <a:lstStyle/>
          <a:p>
            <a:r>
              <a:rPr lang="en-US" sz="1600" dirty="0" smtClean="0">
                <a:solidFill>
                  <a:schemeClr val="bg1">
                    <a:lumMod val="85000"/>
                  </a:schemeClr>
                </a:solidFill>
              </a:rPr>
              <a:t>Virtualized Video Processing</a:t>
            </a:r>
            <a:endParaRPr lang="en-US" sz="1600" dirty="0">
              <a:solidFill>
                <a:schemeClr val="bg1">
                  <a:lumMod val="85000"/>
                </a:schemeClr>
              </a:solidFill>
            </a:endParaRPr>
          </a:p>
        </p:txBody>
      </p:sp>
      <p:sp>
        <p:nvSpPr>
          <p:cNvPr id="3248" name="TextBox 3247"/>
          <p:cNvSpPr txBox="1"/>
          <p:nvPr/>
        </p:nvSpPr>
        <p:spPr>
          <a:xfrm>
            <a:off x="764196" y="4015648"/>
            <a:ext cx="2506930" cy="338554"/>
          </a:xfrm>
          <a:prstGeom prst="rect">
            <a:avLst/>
          </a:prstGeom>
          <a:noFill/>
        </p:spPr>
        <p:txBody>
          <a:bodyPr wrap="square" rtlCol="0" anchor="ctr">
            <a:spAutoFit/>
          </a:bodyPr>
          <a:lstStyle/>
          <a:p>
            <a:r>
              <a:rPr lang="en-US" sz="1600" dirty="0" smtClean="0">
                <a:solidFill>
                  <a:schemeClr val="bg1"/>
                </a:solidFill>
              </a:rPr>
              <a:t>Infinite Video Platform</a:t>
            </a:r>
            <a:endParaRPr lang="en-US" sz="1600" dirty="0">
              <a:solidFill>
                <a:schemeClr val="bg1"/>
              </a:solidFill>
            </a:endParaRPr>
          </a:p>
        </p:txBody>
      </p:sp>
      <p:pic>
        <p:nvPicPr>
          <p:cNvPr id="1086" name="Picture 10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987" y="1574620"/>
            <a:ext cx="5058223" cy="2867148"/>
          </a:xfrm>
          <a:prstGeom prst="rect">
            <a:avLst/>
          </a:prstGeom>
        </p:spPr>
      </p:pic>
    </p:spTree>
    <p:extLst>
      <p:ext uri="{BB962C8B-B14F-4D97-AF65-F5344CB8AC3E}">
        <p14:creationId xmlns:p14="http://schemas.microsoft.com/office/powerpoint/2010/main" val="413834604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Infinite Video</a:t>
            </a:r>
            <a:r>
              <a:rPr lang="en-US" dirty="0" smtClean="0">
                <a:latin typeface="Arial" panose="020B0604020202020204" pitchFamily="34" charset="0"/>
                <a:cs typeface="Arial" panose="020B0604020202020204" pitchFamily="34" charset="0"/>
              </a:rPr>
              <a:t>—</a:t>
            </a:r>
            <a:r>
              <a:rPr lang="en-GB" dirty="0" smtClean="0"/>
              <a:t>Stop Worrying, Start </a:t>
            </a:r>
            <a:r>
              <a:rPr lang="en-GB" dirty="0"/>
              <a:t>D</a:t>
            </a:r>
            <a:r>
              <a:rPr lang="en-GB" dirty="0" smtClean="0"/>
              <a:t>oing</a:t>
            </a:r>
            <a:endParaRPr lang="en-US" dirty="0"/>
          </a:p>
        </p:txBody>
      </p:sp>
      <p:grpSp>
        <p:nvGrpSpPr>
          <p:cNvPr id="38" name="Group 37"/>
          <p:cNvGrpSpPr/>
          <p:nvPr/>
        </p:nvGrpSpPr>
        <p:grpSpPr>
          <a:xfrm>
            <a:off x="764269" y="1194291"/>
            <a:ext cx="3426732" cy="3430826"/>
            <a:chOff x="1072426" y="1324274"/>
            <a:chExt cx="2869197" cy="2872626"/>
          </a:xfrm>
          <a:effectLst/>
        </p:grpSpPr>
        <p:sp>
          <p:nvSpPr>
            <p:cNvPr id="5" name="Pie 4"/>
            <p:cNvSpPr/>
            <p:nvPr/>
          </p:nvSpPr>
          <p:spPr>
            <a:xfrm>
              <a:off x="1074173" y="1340083"/>
              <a:ext cx="2810290" cy="2810290"/>
            </a:xfrm>
            <a:prstGeom prst="pie">
              <a:avLst>
                <a:gd name="adj1" fmla="val 9183325"/>
                <a:gd name="adj2" fmla="val 1620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Pie 5"/>
            <p:cNvSpPr/>
            <p:nvPr/>
          </p:nvSpPr>
          <p:spPr>
            <a:xfrm flipH="1">
              <a:off x="1131333" y="1340083"/>
              <a:ext cx="2810290" cy="2810290"/>
            </a:xfrm>
            <a:prstGeom prst="pie">
              <a:avLst>
                <a:gd name="adj1" fmla="val 9190004"/>
                <a:gd name="adj2" fmla="val 1620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Pie 6"/>
            <p:cNvSpPr/>
            <p:nvPr/>
          </p:nvSpPr>
          <p:spPr>
            <a:xfrm flipH="1">
              <a:off x="1103287" y="1404819"/>
              <a:ext cx="2810290" cy="2789889"/>
            </a:xfrm>
            <a:prstGeom prst="pie">
              <a:avLst>
                <a:gd name="adj1" fmla="val 1629279"/>
                <a:gd name="adj2" fmla="val 919717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nvGrpSpPr>
            <p:cNvPr id="2" name="Group 1"/>
            <p:cNvGrpSpPr/>
            <p:nvPr/>
          </p:nvGrpSpPr>
          <p:grpSpPr>
            <a:xfrm>
              <a:off x="1875022" y="3290537"/>
              <a:ext cx="1251504" cy="453003"/>
              <a:chOff x="1875022" y="3239954"/>
              <a:chExt cx="1251504" cy="453003"/>
            </a:xfrm>
          </p:grpSpPr>
          <p:sp>
            <p:nvSpPr>
              <p:cNvPr id="13" name="TextBox 12"/>
              <p:cNvSpPr txBox="1">
                <a:spLocks noChangeArrowheads="1"/>
              </p:cNvSpPr>
              <p:nvPr/>
            </p:nvSpPr>
            <p:spPr bwMode="auto">
              <a:xfrm>
                <a:off x="2022786" y="3239954"/>
                <a:ext cx="955977"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400" b="1" dirty="0" smtClean="0">
                    <a:solidFill>
                      <a:schemeClr val="bg1"/>
                    </a:solidFill>
                    <a:ea typeface="ＭＳ Ｐゴシック" pitchFamily="34" charset="-128"/>
                  </a:rPr>
                  <a:t>CHANGE</a:t>
                </a:r>
              </a:p>
            </p:txBody>
          </p:sp>
          <p:sp>
            <p:nvSpPr>
              <p:cNvPr id="31" name="TextBox 30"/>
              <p:cNvSpPr txBox="1">
                <a:spLocks noChangeArrowheads="1"/>
              </p:cNvSpPr>
              <p:nvPr/>
            </p:nvSpPr>
            <p:spPr bwMode="auto">
              <a:xfrm>
                <a:off x="1875022" y="3451823"/>
                <a:ext cx="1251504"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200" dirty="0">
                    <a:solidFill>
                      <a:schemeClr val="bg1"/>
                    </a:solidFill>
                  </a:rPr>
                  <a:t>y</a:t>
                </a:r>
                <a:r>
                  <a:rPr lang="en-US" sz="1200" dirty="0" smtClean="0">
                    <a:solidFill>
                      <a:schemeClr val="bg1"/>
                    </a:solidFill>
                    <a:ea typeface="ＭＳ Ｐゴシック" pitchFamily="34" charset="-128"/>
                  </a:rPr>
                  <a:t>our </a:t>
                </a:r>
                <a:r>
                  <a:rPr lang="en-US" sz="1200" dirty="0">
                    <a:solidFill>
                      <a:schemeClr val="bg1"/>
                    </a:solidFill>
                  </a:rPr>
                  <a:t>b</a:t>
                </a:r>
                <a:r>
                  <a:rPr lang="en-US" sz="1200" dirty="0" smtClean="0">
                    <a:solidFill>
                      <a:schemeClr val="bg1"/>
                    </a:solidFill>
                    <a:ea typeface="ＭＳ Ｐゴシック" pitchFamily="34" charset="-128"/>
                  </a:rPr>
                  <a:t>usiness</a:t>
                </a:r>
              </a:p>
            </p:txBody>
          </p:sp>
        </p:grpSp>
        <p:grpSp>
          <p:nvGrpSpPr>
            <p:cNvPr id="32" name="Group 31"/>
            <p:cNvGrpSpPr/>
            <p:nvPr/>
          </p:nvGrpSpPr>
          <p:grpSpPr>
            <a:xfrm>
              <a:off x="1242118" y="2010377"/>
              <a:ext cx="1251504" cy="453003"/>
              <a:chOff x="1867870" y="3239954"/>
              <a:chExt cx="1251504" cy="453003"/>
            </a:xfrm>
          </p:grpSpPr>
          <p:sp>
            <p:nvSpPr>
              <p:cNvPr id="33" name="TextBox 32"/>
              <p:cNvSpPr txBox="1">
                <a:spLocks noChangeArrowheads="1"/>
              </p:cNvSpPr>
              <p:nvPr/>
            </p:nvSpPr>
            <p:spPr bwMode="auto">
              <a:xfrm>
                <a:off x="2015635" y="3239954"/>
                <a:ext cx="955977"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400" b="1" dirty="0" smtClean="0">
                    <a:solidFill>
                      <a:schemeClr val="bg1"/>
                    </a:solidFill>
                    <a:ea typeface="ＭＳ Ｐゴシック" pitchFamily="34" charset="-128"/>
                  </a:rPr>
                  <a:t>SIMPLIFY</a:t>
                </a:r>
              </a:p>
            </p:txBody>
          </p:sp>
          <p:sp>
            <p:nvSpPr>
              <p:cNvPr id="34" name="TextBox 33"/>
              <p:cNvSpPr txBox="1">
                <a:spLocks noChangeArrowheads="1"/>
              </p:cNvSpPr>
              <p:nvPr/>
            </p:nvSpPr>
            <p:spPr bwMode="auto">
              <a:xfrm>
                <a:off x="1867870" y="3451823"/>
                <a:ext cx="1251504"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200" dirty="0">
                    <a:solidFill>
                      <a:schemeClr val="bg1"/>
                    </a:solidFill>
                  </a:rPr>
                  <a:t>y</a:t>
                </a:r>
                <a:r>
                  <a:rPr lang="en-US" sz="1200" dirty="0" smtClean="0">
                    <a:solidFill>
                      <a:schemeClr val="bg1"/>
                    </a:solidFill>
                    <a:ea typeface="ＭＳ Ｐゴシック" pitchFamily="34" charset="-128"/>
                  </a:rPr>
                  <a:t>our operations</a:t>
                </a:r>
              </a:p>
            </p:txBody>
          </p:sp>
        </p:grpSp>
        <p:grpSp>
          <p:nvGrpSpPr>
            <p:cNvPr id="35" name="Group 34"/>
            <p:cNvGrpSpPr/>
            <p:nvPr/>
          </p:nvGrpSpPr>
          <p:grpSpPr>
            <a:xfrm>
              <a:off x="2432202" y="2010377"/>
              <a:ext cx="1423654" cy="453003"/>
              <a:chOff x="1738884" y="3239954"/>
              <a:chExt cx="1423654" cy="453003"/>
            </a:xfrm>
          </p:grpSpPr>
          <p:sp>
            <p:nvSpPr>
              <p:cNvPr id="36" name="TextBox 35"/>
              <p:cNvSpPr txBox="1">
                <a:spLocks noChangeArrowheads="1"/>
              </p:cNvSpPr>
              <p:nvPr/>
            </p:nvSpPr>
            <p:spPr bwMode="auto">
              <a:xfrm>
                <a:off x="1738884" y="3239954"/>
                <a:ext cx="1423654"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400" b="1" dirty="0" smtClean="0">
                    <a:solidFill>
                      <a:schemeClr val="bg1"/>
                    </a:solidFill>
                    <a:ea typeface="ＭＳ Ｐゴシック" pitchFamily="34" charset="-128"/>
                  </a:rPr>
                  <a:t>UNDERSTAND</a:t>
                </a:r>
              </a:p>
            </p:txBody>
          </p:sp>
          <p:sp>
            <p:nvSpPr>
              <p:cNvPr id="37" name="TextBox 36"/>
              <p:cNvSpPr txBox="1">
                <a:spLocks noChangeArrowheads="1"/>
              </p:cNvSpPr>
              <p:nvPr/>
            </p:nvSpPr>
            <p:spPr bwMode="auto">
              <a:xfrm>
                <a:off x="1824958" y="3451823"/>
                <a:ext cx="1251504" cy="2411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0"/>
              <a:lstStyle>
                <a:defPPr>
                  <a:defRPr lang="en-US"/>
                </a:defPPr>
                <a:lvl1pPr>
                  <a:defRPr>
                    <a:solidFill>
                      <a:srgbClr val="0096D6"/>
                    </a:solidFill>
                  </a:defRPr>
                </a:lvl1pPr>
              </a:lstStyle>
              <a:p>
                <a:pPr algn="ctr" defTabSz="683802" fontAlgn="base">
                  <a:spcBef>
                    <a:spcPct val="0"/>
                  </a:spcBef>
                  <a:spcAft>
                    <a:spcPct val="0"/>
                  </a:spcAft>
                  <a:defRPr/>
                </a:pPr>
                <a:r>
                  <a:rPr lang="en-US" sz="1200" dirty="0">
                    <a:solidFill>
                      <a:schemeClr val="bg1"/>
                    </a:solidFill>
                  </a:rPr>
                  <a:t>y</a:t>
                </a:r>
                <a:r>
                  <a:rPr lang="en-US" sz="1200" dirty="0" smtClean="0">
                    <a:solidFill>
                      <a:schemeClr val="bg1"/>
                    </a:solidFill>
                    <a:ea typeface="ＭＳ Ｐゴシック" pitchFamily="34" charset="-128"/>
                  </a:rPr>
                  <a:t>our audience</a:t>
                </a:r>
              </a:p>
            </p:txBody>
          </p:sp>
        </p:grpSp>
        <p:sp>
          <p:nvSpPr>
            <p:cNvPr id="8" name="Arc 7"/>
            <p:cNvSpPr/>
            <p:nvPr/>
          </p:nvSpPr>
          <p:spPr>
            <a:xfrm>
              <a:off x="1072426" y="1335425"/>
              <a:ext cx="2861475" cy="2861475"/>
            </a:xfrm>
            <a:prstGeom prst="arc">
              <a:avLst>
                <a:gd name="adj1" fmla="val 16056186"/>
                <a:gd name="adj2" fmla="val 1791649"/>
              </a:avLst>
            </a:prstGeom>
            <a:ln w="76200">
              <a:solidFill>
                <a:schemeClr val="bg1">
                  <a:lumMod val="6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1079313" y="1337143"/>
              <a:ext cx="2841096" cy="2841095"/>
            </a:xfrm>
            <a:prstGeom prst="arc">
              <a:avLst>
                <a:gd name="adj1" fmla="val 8864254"/>
                <a:gd name="adj2" fmla="val 16438860"/>
              </a:avLst>
            </a:prstGeom>
            <a:ln w="76200">
              <a:solidFill>
                <a:schemeClr val="bg1">
                  <a:lumMod val="6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a:off x="1075001" y="1324274"/>
              <a:ext cx="2861475" cy="2861475"/>
            </a:xfrm>
            <a:prstGeom prst="arc">
              <a:avLst>
                <a:gd name="adj1" fmla="val 1327606"/>
                <a:gd name="adj2" fmla="val 9406344"/>
              </a:avLst>
            </a:prstGeom>
            <a:ln w="76200">
              <a:solidFill>
                <a:schemeClr val="bg1">
                  <a:lumMod val="65000"/>
                </a:schemeClr>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Rectangle 40"/>
          <p:cNvSpPr/>
          <p:nvPr/>
        </p:nvSpPr>
        <p:spPr>
          <a:xfrm>
            <a:off x="4680940" y="1194291"/>
            <a:ext cx="3786016" cy="111280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Rectangle 41"/>
          <p:cNvSpPr/>
          <p:nvPr/>
        </p:nvSpPr>
        <p:spPr>
          <a:xfrm>
            <a:off x="4689648" y="1258234"/>
            <a:ext cx="3415439" cy="286232"/>
          </a:xfrm>
          <a:prstGeom prst="rect">
            <a:avLst/>
          </a:prstGeom>
        </p:spPr>
        <p:txBody>
          <a:bodyPr wrap="square" anchor="t">
            <a:spAutoFit/>
          </a:bodyPr>
          <a:lstStyle/>
          <a:p>
            <a:pPr marL="0" lvl="1">
              <a:lnSpc>
                <a:spcPct val="90000"/>
              </a:lnSpc>
            </a:pPr>
            <a:r>
              <a:rPr lang="en-US" sz="1400" dirty="0" smtClean="0">
                <a:solidFill>
                  <a:schemeClr val="bg1"/>
                </a:solidFill>
              </a:rPr>
              <a:t>Simplify your operations</a:t>
            </a:r>
            <a:endParaRPr lang="en-US" sz="1400" dirty="0">
              <a:solidFill>
                <a:schemeClr val="bg1"/>
              </a:solidFill>
            </a:endParaRPr>
          </a:p>
        </p:txBody>
      </p:sp>
      <p:sp>
        <p:nvSpPr>
          <p:cNvPr id="44" name="Rectangle 43"/>
          <p:cNvSpPr/>
          <p:nvPr/>
        </p:nvSpPr>
        <p:spPr>
          <a:xfrm>
            <a:off x="4680940" y="2338280"/>
            <a:ext cx="3786016" cy="111280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 name="Rectangle 44"/>
          <p:cNvSpPr/>
          <p:nvPr/>
        </p:nvSpPr>
        <p:spPr>
          <a:xfrm>
            <a:off x="4689648" y="2419208"/>
            <a:ext cx="3415439" cy="286232"/>
          </a:xfrm>
          <a:prstGeom prst="rect">
            <a:avLst/>
          </a:prstGeom>
        </p:spPr>
        <p:txBody>
          <a:bodyPr wrap="square" anchor="t">
            <a:spAutoFit/>
          </a:bodyPr>
          <a:lstStyle/>
          <a:p>
            <a:pPr marL="0" lvl="1">
              <a:lnSpc>
                <a:spcPct val="90000"/>
              </a:lnSpc>
            </a:pPr>
            <a:r>
              <a:rPr lang="en-US" sz="1400" dirty="0" smtClean="0">
                <a:solidFill>
                  <a:schemeClr val="bg1"/>
                </a:solidFill>
              </a:rPr>
              <a:t>Understand your audience</a:t>
            </a:r>
            <a:endParaRPr lang="en-US" sz="1400" dirty="0">
              <a:solidFill>
                <a:schemeClr val="bg1"/>
              </a:solidFill>
            </a:endParaRPr>
          </a:p>
        </p:txBody>
      </p:sp>
      <p:sp>
        <p:nvSpPr>
          <p:cNvPr id="47" name="Rectangle 46"/>
          <p:cNvSpPr/>
          <p:nvPr/>
        </p:nvSpPr>
        <p:spPr>
          <a:xfrm>
            <a:off x="4680940" y="3482269"/>
            <a:ext cx="3786016" cy="111280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 name="Rectangle 47"/>
          <p:cNvSpPr/>
          <p:nvPr/>
        </p:nvSpPr>
        <p:spPr>
          <a:xfrm>
            <a:off x="4689648" y="3535779"/>
            <a:ext cx="3380420" cy="286232"/>
          </a:xfrm>
          <a:prstGeom prst="rect">
            <a:avLst/>
          </a:prstGeom>
        </p:spPr>
        <p:txBody>
          <a:bodyPr wrap="square" anchor="t">
            <a:spAutoFit/>
          </a:bodyPr>
          <a:lstStyle/>
          <a:p>
            <a:pPr marL="0" lvl="1">
              <a:lnSpc>
                <a:spcPct val="90000"/>
              </a:lnSpc>
            </a:pPr>
            <a:r>
              <a:rPr lang="en-US" sz="1400" dirty="0" smtClean="0">
                <a:solidFill>
                  <a:schemeClr val="bg1"/>
                </a:solidFill>
              </a:rPr>
              <a:t>Change your business</a:t>
            </a:r>
            <a:endParaRPr lang="en-US" sz="1400" dirty="0">
              <a:solidFill>
                <a:schemeClr val="bg1"/>
              </a:solidFill>
            </a:endParaRPr>
          </a:p>
        </p:txBody>
      </p:sp>
      <p:sp>
        <p:nvSpPr>
          <p:cNvPr id="50" name="Rectangle 49"/>
          <p:cNvSpPr/>
          <p:nvPr/>
        </p:nvSpPr>
        <p:spPr>
          <a:xfrm>
            <a:off x="4729590" y="1531981"/>
            <a:ext cx="3332696" cy="695575"/>
          </a:xfrm>
          <a:prstGeom prst="rect">
            <a:avLst/>
          </a:prstGeom>
        </p:spPr>
        <p:txBody>
          <a:bodyPr wrap="square">
            <a:spAutoFit/>
          </a:bodyPr>
          <a:lstStyle/>
          <a:p>
            <a:pPr marL="112713" indent="-112713">
              <a:lnSpc>
                <a:spcPct val="95000"/>
              </a:lnSpc>
              <a:spcAft>
                <a:spcPts val="300"/>
              </a:spcAft>
              <a:buFont typeface="Arial" panose="020B0604020202020204" pitchFamily="34" charset="0"/>
              <a:buChar char="•"/>
            </a:pPr>
            <a:r>
              <a:rPr lang="en-GB" sz="1200" dirty="0">
                <a:solidFill>
                  <a:schemeClr val="bg1"/>
                </a:solidFill>
                <a:latin typeface="+mn-lt"/>
              </a:rPr>
              <a:t>Build once for over 60 devices</a:t>
            </a:r>
          </a:p>
          <a:p>
            <a:pPr marL="112713" indent="-112713">
              <a:lnSpc>
                <a:spcPct val="95000"/>
              </a:lnSpc>
              <a:spcAft>
                <a:spcPts val="300"/>
              </a:spcAft>
              <a:buFont typeface="Arial" panose="020B0604020202020204" pitchFamily="34" charset="0"/>
              <a:buChar char="•"/>
            </a:pPr>
            <a:r>
              <a:rPr lang="en-GB" sz="1200" dirty="0">
                <a:solidFill>
                  <a:schemeClr val="bg1"/>
                </a:solidFill>
                <a:latin typeface="+mn-lt"/>
              </a:rPr>
              <a:t>Fast to implement new business models</a:t>
            </a:r>
          </a:p>
          <a:p>
            <a:pPr marL="112713" indent="-112713">
              <a:lnSpc>
                <a:spcPct val="95000"/>
              </a:lnSpc>
              <a:spcAft>
                <a:spcPts val="300"/>
              </a:spcAft>
              <a:buFont typeface="Arial" panose="020B0604020202020204" pitchFamily="34" charset="0"/>
              <a:buChar char="•"/>
            </a:pPr>
            <a:r>
              <a:rPr lang="en-GB" sz="1200" dirty="0">
                <a:solidFill>
                  <a:schemeClr val="bg1"/>
                </a:solidFill>
                <a:latin typeface="+mn-lt"/>
              </a:rPr>
              <a:t>Launch live and </a:t>
            </a:r>
            <a:r>
              <a:rPr lang="en-GB" sz="1200" dirty="0" err="1">
                <a:solidFill>
                  <a:schemeClr val="bg1"/>
                </a:solidFill>
                <a:latin typeface="+mn-lt"/>
              </a:rPr>
              <a:t>VoD</a:t>
            </a:r>
            <a:r>
              <a:rPr lang="en-GB" sz="1200" dirty="0">
                <a:solidFill>
                  <a:schemeClr val="bg1"/>
                </a:solidFill>
                <a:latin typeface="+mn-lt"/>
              </a:rPr>
              <a:t>, all from one platform</a:t>
            </a:r>
          </a:p>
        </p:txBody>
      </p:sp>
      <p:sp>
        <p:nvSpPr>
          <p:cNvPr id="53" name="Rectangle 52"/>
          <p:cNvSpPr/>
          <p:nvPr/>
        </p:nvSpPr>
        <p:spPr>
          <a:xfrm>
            <a:off x="4729590" y="2681335"/>
            <a:ext cx="3332696" cy="695575"/>
          </a:xfrm>
          <a:prstGeom prst="rect">
            <a:avLst/>
          </a:prstGeom>
        </p:spPr>
        <p:txBody>
          <a:bodyPr wrap="square">
            <a:spAutoFit/>
          </a:bodyPr>
          <a:lstStyle/>
          <a:p>
            <a:pPr marL="112713" indent="-112713">
              <a:lnSpc>
                <a:spcPct val="95000"/>
              </a:lnSpc>
              <a:spcAft>
                <a:spcPts val="300"/>
              </a:spcAft>
              <a:buFont typeface="Arial" panose="020B0604020202020204" pitchFamily="34" charset="0"/>
              <a:buChar char="•"/>
            </a:pPr>
            <a:r>
              <a:rPr lang="en-US" sz="1200" dirty="0">
                <a:solidFill>
                  <a:schemeClr val="bg1"/>
                </a:solidFill>
                <a:latin typeface="+mn-lt"/>
              </a:rPr>
              <a:t>Integrated </a:t>
            </a:r>
            <a:r>
              <a:rPr lang="en-US" sz="1200" dirty="0" smtClean="0">
                <a:solidFill>
                  <a:schemeClr val="bg1"/>
                </a:solidFill>
                <a:latin typeface="+mn-lt"/>
              </a:rPr>
              <a:t>analytics </a:t>
            </a:r>
            <a:r>
              <a:rPr lang="en-US" sz="1200" dirty="0">
                <a:solidFill>
                  <a:schemeClr val="bg1"/>
                </a:solidFill>
                <a:latin typeface="+mn-lt"/>
              </a:rPr>
              <a:t>for customer insight</a:t>
            </a:r>
          </a:p>
          <a:p>
            <a:pPr marL="112713" indent="-112713">
              <a:lnSpc>
                <a:spcPct val="95000"/>
              </a:lnSpc>
              <a:spcAft>
                <a:spcPts val="300"/>
              </a:spcAft>
              <a:buFont typeface="Arial" panose="020B0604020202020204" pitchFamily="34" charset="0"/>
              <a:buChar char="•"/>
            </a:pPr>
            <a:r>
              <a:rPr lang="en-US" sz="1200" dirty="0">
                <a:solidFill>
                  <a:schemeClr val="bg1"/>
                </a:solidFill>
                <a:latin typeface="+mn-lt"/>
              </a:rPr>
              <a:t>Respond quickly to user feedback</a:t>
            </a:r>
          </a:p>
          <a:p>
            <a:pPr marL="112713" indent="-112713">
              <a:lnSpc>
                <a:spcPct val="95000"/>
              </a:lnSpc>
              <a:spcAft>
                <a:spcPts val="300"/>
              </a:spcAft>
              <a:buFont typeface="Arial" panose="020B0604020202020204" pitchFamily="34" charset="0"/>
              <a:buChar char="•"/>
            </a:pPr>
            <a:r>
              <a:rPr lang="en-US" sz="1200" dirty="0" err="1">
                <a:solidFill>
                  <a:schemeClr val="bg1"/>
                </a:solidFill>
                <a:latin typeface="+mn-lt"/>
              </a:rPr>
              <a:t>Brandable</a:t>
            </a:r>
            <a:r>
              <a:rPr lang="en-US" sz="1200" dirty="0">
                <a:solidFill>
                  <a:schemeClr val="bg1"/>
                </a:solidFill>
                <a:latin typeface="+mn-lt"/>
              </a:rPr>
              <a:t> UI to build and keep your identity</a:t>
            </a:r>
          </a:p>
        </p:txBody>
      </p:sp>
      <p:sp>
        <p:nvSpPr>
          <p:cNvPr id="56" name="Rectangle 55"/>
          <p:cNvSpPr/>
          <p:nvPr/>
        </p:nvSpPr>
        <p:spPr>
          <a:xfrm>
            <a:off x="4729590" y="3830690"/>
            <a:ext cx="3768496" cy="695575"/>
          </a:xfrm>
          <a:prstGeom prst="rect">
            <a:avLst/>
          </a:prstGeom>
        </p:spPr>
        <p:txBody>
          <a:bodyPr wrap="square">
            <a:spAutoFit/>
          </a:bodyPr>
          <a:lstStyle/>
          <a:p>
            <a:pPr marL="112713" indent="-112713">
              <a:lnSpc>
                <a:spcPct val="95000"/>
              </a:lnSpc>
              <a:spcAft>
                <a:spcPts val="300"/>
              </a:spcAft>
              <a:buFont typeface="Arial" panose="020B0604020202020204" pitchFamily="34" charset="0"/>
              <a:buChar char="•"/>
            </a:pPr>
            <a:r>
              <a:rPr lang="en-US" sz="1200" dirty="0">
                <a:solidFill>
                  <a:schemeClr val="bg1"/>
                </a:solidFill>
                <a:latin typeface="+mn-lt"/>
              </a:rPr>
              <a:t>SaaS model, use what you need, when you need it</a:t>
            </a:r>
          </a:p>
          <a:p>
            <a:pPr marL="112713" indent="-112713">
              <a:lnSpc>
                <a:spcPct val="95000"/>
              </a:lnSpc>
              <a:spcAft>
                <a:spcPts val="300"/>
              </a:spcAft>
              <a:buFont typeface="Arial" panose="020B0604020202020204" pitchFamily="34" charset="0"/>
              <a:buChar char="•"/>
            </a:pPr>
            <a:r>
              <a:rPr lang="en-US" sz="1200" dirty="0">
                <a:solidFill>
                  <a:schemeClr val="bg1"/>
                </a:solidFill>
                <a:latin typeface="+mn-lt"/>
              </a:rPr>
              <a:t>Multiple </a:t>
            </a:r>
            <a:r>
              <a:rPr lang="en-US" sz="1200" dirty="0" err="1">
                <a:solidFill>
                  <a:schemeClr val="bg1"/>
                </a:solidFill>
                <a:latin typeface="+mn-lt"/>
              </a:rPr>
              <a:t>monetisation</a:t>
            </a:r>
            <a:r>
              <a:rPr lang="en-US" sz="1200" dirty="0">
                <a:solidFill>
                  <a:schemeClr val="bg1"/>
                </a:solidFill>
                <a:latin typeface="+mn-lt"/>
              </a:rPr>
              <a:t> and security options</a:t>
            </a:r>
          </a:p>
          <a:p>
            <a:pPr marL="112713" indent="-112713">
              <a:lnSpc>
                <a:spcPct val="95000"/>
              </a:lnSpc>
              <a:spcAft>
                <a:spcPts val="300"/>
              </a:spcAft>
              <a:buFont typeface="Arial" panose="020B0604020202020204" pitchFamily="34" charset="0"/>
              <a:buChar char="•"/>
            </a:pPr>
            <a:r>
              <a:rPr lang="en-US" sz="1200" dirty="0">
                <a:solidFill>
                  <a:schemeClr val="bg1"/>
                </a:solidFill>
                <a:latin typeface="+mn-lt"/>
              </a:rPr>
              <a:t>Choose the devices and platforms you need</a:t>
            </a:r>
          </a:p>
        </p:txBody>
      </p:sp>
    </p:spTree>
    <p:extLst>
      <p:ext uri="{BB962C8B-B14F-4D97-AF65-F5344CB8AC3E}">
        <p14:creationId xmlns:p14="http://schemas.microsoft.com/office/powerpoint/2010/main" val="288847730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Infinite Video Platform</a:t>
            </a:r>
            <a:endParaRPr lang="en-GB" dirty="0"/>
          </a:p>
        </p:txBody>
      </p:sp>
      <p:sp>
        <p:nvSpPr>
          <p:cNvPr id="12" name="Rectangle 11"/>
          <p:cNvSpPr/>
          <p:nvPr/>
        </p:nvSpPr>
        <p:spPr>
          <a:xfrm>
            <a:off x="4555190" y="1868454"/>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Rectangle 12"/>
          <p:cNvSpPr/>
          <p:nvPr/>
        </p:nvSpPr>
        <p:spPr>
          <a:xfrm>
            <a:off x="437766" y="1868454"/>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5"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133459" y="1756225"/>
            <a:ext cx="866822" cy="6667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12249" y="2059115"/>
            <a:ext cx="1274394" cy="21664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575388" y="2457370"/>
            <a:ext cx="3835240" cy="907941"/>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Millennial </a:t>
            </a:r>
            <a:r>
              <a:rPr lang="en-US" sz="1200" kern="0" dirty="0" smtClean="0">
                <a:latin typeface="Arial"/>
              </a:rPr>
              <a:t>focused </a:t>
            </a:r>
            <a:r>
              <a:rPr lang="en-US" sz="1200" kern="0" dirty="0">
                <a:latin typeface="Arial"/>
              </a:rPr>
              <a:t>content provider</a:t>
            </a:r>
          </a:p>
          <a:p>
            <a:pPr marL="114294" indent="-114294" defTabSz="457022">
              <a:spcBef>
                <a:spcPts val="300"/>
              </a:spcBef>
              <a:buSzPct val="90000"/>
              <a:buFont typeface="Arial"/>
              <a:buChar char="•"/>
              <a:defRPr/>
            </a:pPr>
            <a:r>
              <a:rPr lang="en-US" sz="1200" kern="0" dirty="0">
                <a:latin typeface="Arial"/>
              </a:rPr>
              <a:t>Using the IVP platform to achieve wide device range</a:t>
            </a:r>
          </a:p>
          <a:p>
            <a:pPr marL="114294" indent="-114294" defTabSz="457022">
              <a:spcBef>
                <a:spcPts val="300"/>
              </a:spcBef>
              <a:buSzPct val="90000"/>
              <a:buFont typeface="Arial"/>
              <a:buChar char="•"/>
              <a:defRPr/>
            </a:pPr>
            <a:r>
              <a:rPr lang="en-US" sz="1200" kern="0" dirty="0">
                <a:latin typeface="Arial"/>
              </a:rPr>
              <a:t>Application is supported by advertising and used to build an entertainment brand</a:t>
            </a:r>
          </a:p>
        </p:txBody>
      </p:sp>
      <p:sp>
        <p:nvSpPr>
          <p:cNvPr id="21" name="Rectangle 20"/>
          <p:cNvSpPr/>
          <p:nvPr/>
        </p:nvSpPr>
        <p:spPr>
          <a:xfrm>
            <a:off x="462534" y="2457370"/>
            <a:ext cx="3940296" cy="907941"/>
          </a:xfrm>
          <a:prstGeom prst="rect">
            <a:avLst/>
          </a:prstGeom>
        </p:spPr>
        <p:txBody>
          <a:bodyPr wrap="square">
            <a:spAutoFit/>
          </a:bodyPr>
          <a:lstStyle/>
          <a:p>
            <a:pPr marL="114294" indent="-114294" defTabSz="457022">
              <a:spcBef>
                <a:spcPts val="300"/>
              </a:spcBef>
              <a:buSzPct val="90000"/>
              <a:buFont typeface="Arial"/>
              <a:buChar char="•"/>
              <a:defRPr/>
            </a:pPr>
            <a:r>
              <a:rPr lang="en-US" sz="1200" kern="0" dirty="0">
                <a:latin typeface="Arial"/>
              </a:rPr>
              <a:t>Existing OTT Sports Provider, providing niche content</a:t>
            </a:r>
          </a:p>
          <a:p>
            <a:pPr marL="114294" indent="-114294" defTabSz="457022">
              <a:spcBef>
                <a:spcPts val="300"/>
              </a:spcBef>
              <a:buSzPct val="90000"/>
              <a:buFont typeface="Arial"/>
              <a:buChar char="•"/>
              <a:defRPr/>
            </a:pPr>
            <a:r>
              <a:rPr lang="en-US" sz="1200" kern="0" dirty="0">
                <a:latin typeface="Arial"/>
              </a:rPr>
              <a:t>Using IVP to extend reach to additional devices as well as audience</a:t>
            </a:r>
          </a:p>
          <a:p>
            <a:pPr marL="114294" indent="-114294" defTabSz="457022">
              <a:spcBef>
                <a:spcPts val="300"/>
              </a:spcBef>
              <a:buSzPct val="90000"/>
              <a:buFont typeface="Arial"/>
              <a:buChar char="•"/>
              <a:defRPr/>
            </a:pPr>
            <a:r>
              <a:rPr lang="en-US" sz="1200" kern="0" dirty="0">
                <a:latin typeface="Arial"/>
              </a:rPr>
              <a:t>Supported by in-app billing</a:t>
            </a:r>
            <a:endParaRPr lang="en-US" sz="1200" kern="0" dirty="0" smtClean="0">
              <a:latin typeface="Arial"/>
            </a:endParaRPr>
          </a:p>
        </p:txBody>
      </p:sp>
    </p:spTree>
    <p:extLst>
      <p:ext uri="{BB962C8B-B14F-4D97-AF65-F5344CB8AC3E}">
        <p14:creationId xmlns:p14="http://schemas.microsoft.com/office/powerpoint/2010/main" val="39562879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97987" y="1638138"/>
            <a:ext cx="2668257" cy="26043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8" name="Rectangle 37"/>
          <p:cNvSpPr/>
          <p:nvPr/>
        </p:nvSpPr>
        <p:spPr>
          <a:xfrm>
            <a:off x="3243823" y="1638138"/>
            <a:ext cx="2668257" cy="26043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p:cNvSpPr/>
          <p:nvPr/>
        </p:nvSpPr>
        <p:spPr>
          <a:xfrm>
            <a:off x="5989597" y="1638138"/>
            <a:ext cx="2668257" cy="260433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p:cNvSpPr>
            <a:spLocks noGrp="1"/>
          </p:cNvSpPr>
          <p:nvPr>
            <p:ph type="title"/>
          </p:nvPr>
        </p:nvSpPr>
        <p:spPr/>
        <p:txBody>
          <a:bodyPr/>
          <a:lstStyle/>
          <a:p>
            <a:r>
              <a:rPr lang="en-US" dirty="0" smtClean="0"/>
              <a:t>The Media Industry by 2021</a:t>
            </a:r>
            <a:endParaRPr lang="en-US" dirty="0"/>
          </a:p>
        </p:txBody>
      </p:sp>
      <p:sp>
        <p:nvSpPr>
          <p:cNvPr id="95" name="TextBox 94"/>
          <p:cNvSpPr txBox="1"/>
          <p:nvPr/>
        </p:nvSpPr>
        <p:spPr>
          <a:xfrm>
            <a:off x="3943173" y="4483221"/>
            <a:ext cx="4565168" cy="307766"/>
          </a:xfrm>
          <a:prstGeom prst="rect">
            <a:avLst/>
          </a:prstGeom>
          <a:noFill/>
        </p:spPr>
        <p:txBody>
          <a:bodyPr wrap="square" lIns="91430" tIns="45715" rIns="91430" bIns="45715" rtlCol="0">
            <a:spAutoFit/>
          </a:bodyPr>
          <a:lstStyle/>
          <a:p>
            <a:pPr algn="r" defTabSz="685800"/>
            <a:r>
              <a:rPr lang="en-US" sz="700" dirty="0" smtClean="0">
                <a:cs typeface="ＭＳ Ｐゴシック" charset="-128"/>
              </a:rPr>
              <a:t>Source: Cisco </a:t>
            </a:r>
            <a:r>
              <a:rPr lang="en-US" sz="700" dirty="0">
                <a:cs typeface="ＭＳ Ｐゴシック" charset="-128"/>
              </a:rPr>
              <a:t>Visual Networking Index; Cisco Global Cloud </a:t>
            </a:r>
            <a:r>
              <a:rPr lang="en-US" sz="700" dirty="0" smtClean="0">
                <a:cs typeface="ＭＳ Ｐゴシック" charset="-128"/>
              </a:rPr>
              <a:t>Index, Cisco Mobile Visual Networking Index</a:t>
            </a:r>
          </a:p>
          <a:p>
            <a:pPr algn="r" defTabSz="685800"/>
            <a:r>
              <a:rPr lang="en-US" sz="700" dirty="0" smtClean="0">
                <a:cs typeface="ＭＳ Ｐゴシック" charset="-128"/>
              </a:rPr>
              <a:t>* VNI Research for years 2015-2020</a:t>
            </a:r>
            <a:endParaRPr lang="en-US" sz="700" dirty="0">
              <a:cs typeface="ＭＳ Ｐゴシック" charset="-128"/>
            </a:endParaRPr>
          </a:p>
        </p:txBody>
      </p:sp>
      <p:sp>
        <p:nvSpPr>
          <p:cNvPr id="42" name="TextBox 41"/>
          <p:cNvSpPr txBox="1"/>
          <p:nvPr/>
        </p:nvSpPr>
        <p:spPr>
          <a:xfrm>
            <a:off x="963833" y="3321911"/>
            <a:ext cx="1736566" cy="646331"/>
          </a:xfrm>
          <a:prstGeom prst="rect">
            <a:avLst/>
          </a:prstGeom>
          <a:noFill/>
        </p:spPr>
        <p:txBody>
          <a:bodyPr wrap="square" rtlCol="0" anchor="t">
            <a:spAutoFit/>
          </a:bodyPr>
          <a:lstStyle/>
          <a:p>
            <a:pPr algn="ctr" defTabSz="685800"/>
            <a:r>
              <a:rPr lang="en-US" sz="1200" b="1" dirty="0">
                <a:solidFill>
                  <a:schemeClr val="accent5"/>
                </a:solidFill>
                <a:cs typeface="ＭＳ Ｐゴシック" charset="-128"/>
              </a:rPr>
              <a:t>of cloud data center traffic will be video and </a:t>
            </a:r>
            <a:r>
              <a:rPr lang="en-US" sz="1200" b="1" dirty="0" smtClean="0">
                <a:solidFill>
                  <a:schemeClr val="accent5"/>
                </a:solidFill>
                <a:cs typeface="ＭＳ Ｐゴシック" charset="-128"/>
              </a:rPr>
              <a:t>storage*</a:t>
            </a:r>
            <a:endParaRPr lang="en-US" sz="1200" b="1" dirty="0">
              <a:solidFill>
                <a:schemeClr val="accent5"/>
              </a:solidFill>
              <a:cs typeface="ＭＳ Ｐゴシック" charset="-128"/>
            </a:endParaRPr>
          </a:p>
        </p:txBody>
      </p:sp>
      <p:sp>
        <p:nvSpPr>
          <p:cNvPr id="44" name="TextBox 43"/>
          <p:cNvSpPr txBox="1"/>
          <p:nvPr/>
        </p:nvSpPr>
        <p:spPr>
          <a:xfrm>
            <a:off x="3744097" y="3321911"/>
            <a:ext cx="1668374" cy="461665"/>
          </a:xfrm>
          <a:prstGeom prst="rect">
            <a:avLst/>
          </a:prstGeom>
          <a:noFill/>
        </p:spPr>
        <p:txBody>
          <a:bodyPr wrap="square" rtlCol="0" anchor="t">
            <a:spAutoFit/>
          </a:bodyPr>
          <a:lstStyle/>
          <a:p>
            <a:pPr algn="ctr" defTabSz="685800"/>
            <a:r>
              <a:rPr lang="en-US" sz="1200" b="1" dirty="0">
                <a:solidFill>
                  <a:schemeClr val="accent1"/>
                </a:solidFill>
                <a:cs typeface="ＭＳ Ｐゴシック" charset="-128"/>
              </a:rPr>
              <a:t>billion connected video devices</a:t>
            </a:r>
          </a:p>
        </p:txBody>
      </p:sp>
      <p:sp>
        <p:nvSpPr>
          <p:cNvPr id="46" name="TextBox 45"/>
          <p:cNvSpPr txBox="1"/>
          <p:nvPr/>
        </p:nvSpPr>
        <p:spPr>
          <a:xfrm>
            <a:off x="6682444" y="3321911"/>
            <a:ext cx="1282564" cy="461665"/>
          </a:xfrm>
          <a:prstGeom prst="rect">
            <a:avLst/>
          </a:prstGeom>
          <a:noFill/>
        </p:spPr>
        <p:txBody>
          <a:bodyPr wrap="square" rtlCol="0" anchor="t">
            <a:spAutoFit/>
          </a:bodyPr>
          <a:lstStyle/>
          <a:p>
            <a:pPr algn="ctr" defTabSz="685800"/>
            <a:r>
              <a:rPr lang="en-US" sz="1200" b="1" dirty="0">
                <a:solidFill>
                  <a:schemeClr val="accent4"/>
                </a:solidFill>
                <a:cs typeface="ＭＳ Ｐゴシック" charset="-128"/>
              </a:rPr>
              <a:t>of IP traffic from </a:t>
            </a:r>
            <a:r>
              <a:rPr lang="en-US" sz="1200" b="1" dirty="0" smtClean="0">
                <a:solidFill>
                  <a:schemeClr val="accent4"/>
                </a:solidFill>
                <a:cs typeface="ＭＳ Ｐゴシック" charset="-128"/>
              </a:rPr>
              <a:t>video*</a:t>
            </a:r>
            <a:endParaRPr lang="en-US" sz="1200" b="1" dirty="0">
              <a:solidFill>
                <a:schemeClr val="accent4"/>
              </a:solidFill>
              <a:cs typeface="ＭＳ Ｐゴシック" charset="-128"/>
            </a:endParaRPr>
          </a:p>
        </p:txBody>
      </p:sp>
      <p:sp>
        <p:nvSpPr>
          <p:cNvPr id="47" name="Freeform: Shape 21"/>
          <p:cNvSpPr/>
          <p:nvPr/>
        </p:nvSpPr>
        <p:spPr>
          <a:xfrm>
            <a:off x="3943172" y="1851271"/>
            <a:ext cx="1257656" cy="615096"/>
          </a:xfrm>
          <a:custGeom>
            <a:avLst/>
            <a:gdLst>
              <a:gd name="connsiteX0" fmla="*/ 742342 w 2187599"/>
              <a:gd name="connsiteY0" fmla="*/ 1001980 h 1069912"/>
              <a:gd name="connsiteX1" fmla="*/ 1184926 w 2187599"/>
              <a:gd name="connsiteY1" fmla="*/ 1001980 h 1069912"/>
              <a:gd name="connsiteX2" fmla="*/ 1192606 w 2187599"/>
              <a:gd name="connsiteY2" fmla="*/ 1020523 h 1069912"/>
              <a:gd name="connsiteX3" fmla="*/ 1211150 w 2187599"/>
              <a:gd name="connsiteY3" fmla="*/ 1028203 h 1069912"/>
              <a:gd name="connsiteX4" fmla="*/ 1309729 w 2187599"/>
              <a:gd name="connsiteY4" fmla="*/ 1028204 h 1069912"/>
              <a:gd name="connsiteX5" fmla="*/ 1328273 w 2187599"/>
              <a:gd name="connsiteY5" fmla="*/ 1020523 h 1069912"/>
              <a:gd name="connsiteX6" fmla="*/ 1335954 w 2187599"/>
              <a:gd name="connsiteY6" fmla="*/ 1001980 h 1069912"/>
              <a:gd name="connsiteX7" fmla="*/ 1778539 w 2187599"/>
              <a:gd name="connsiteY7" fmla="*/ 1001980 h 1069912"/>
              <a:gd name="connsiteX8" fmla="*/ 1778539 w 2187599"/>
              <a:gd name="connsiteY8" fmla="*/ 1007648 h 1069912"/>
              <a:gd name="connsiteX9" fmla="*/ 1716275 w 2187599"/>
              <a:gd name="connsiteY9" fmla="*/ 1069912 h 1069912"/>
              <a:gd name="connsiteX10" fmla="*/ 804606 w 2187599"/>
              <a:gd name="connsiteY10" fmla="*/ 1069912 h 1069912"/>
              <a:gd name="connsiteX11" fmla="*/ 742342 w 2187599"/>
              <a:gd name="connsiteY11" fmla="*/ 1007648 h 1069912"/>
              <a:gd name="connsiteX12" fmla="*/ 2022755 w 2187599"/>
              <a:gd name="connsiteY12" fmla="*/ 937535 h 1069912"/>
              <a:gd name="connsiteX13" fmla="*/ 2007637 w 2187599"/>
              <a:gd name="connsiteY13" fmla="*/ 952653 h 1069912"/>
              <a:gd name="connsiteX14" fmla="*/ 2022755 w 2187599"/>
              <a:gd name="connsiteY14" fmla="*/ 967772 h 1069912"/>
              <a:gd name="connsiteX15" fmla="*/ 2037874 w 2187599"/>
              <a:gd name="connsiteY15" fmla="*/ 952653 h 1069912"/>
              <a:gd name="connsiteX16" fmla="*/ 2022755 w 2187599"/>
              <a:gd name="connsiteY16" fmla="*/ 937535 h 1069912"/>
              <a:gd name="connsiteX17" fmla="*/ 1754804 w 2187599"/>
              <a:gd name="connsiteY17" fmla="*/ 849663 h 1069912"/>
              <a:gd name="connsiteX18" fmla="*/ 1741185 w 2187599"/>
              <a:gd name="connsiteY18" fmla="*/ 864518 h 1069912"/>
              <a:gd name="connsiteX19" fmla="*/ 1754804 w 2187599"/>
              <a:gd name="connsiteY19" fmla="*/ 879373 h 1069912"/>
              <a:gd name="connsiteX20" fmla="*/ 1768423 w 2187599"/>
              <a:gd name="connsiteY20" fmla="*/ 864518 h 1069912"/>
              <a:gd name="connsiteX21" fmla="*/ 1754804 w 2187599"/>
              <a:gd name="connsiteY21" fmla="*/ 849663 h 1069912"/>
              <a:gd name="connsiteX22" fmla="*/ 1899785 w 2187599"/>
              <a:gd name="connsiteY22" fmla="*/ 451014 h 1069912"/>
              <a:gd name="connsiteX23" fmla="*/ 1899785 w 2187599"/>
              <a:gd name="connsiteY23" fmla="*/ 918712 h 1069912"/>
              <a:gd name="connsiteX24" fmla="*/ 2145725 w 2187599"/>
              <a:gd name="connsiteY24" fmla="*/ 918712 h 1069912"/>
              <a:gd name="connsiteX25" fmla="*/ 2145725 w 2187599"/>
              <a:gd name="connsiteY25" fmla="*/ 451014 h 1069912"/>
              <a:gd name="connsiteX26" fmla="*/ 937770 w 2187599"/>
              <a:gd name="connsiteY26" fmla="*/ 442625 h 1069912"/>
              <a:gd name="connsiteX27" fmla="*/ 1490518 w 2187599"/>
              <a:gd name="connsiteY27" fmla="*/ 442625 h 1069912"/>
              <a:gd name="connsiteX28" fmla="*/ 1490518 w 2187599"/>
              <a:gd name="connsiteY28" fmla="*/ 497610 h 1069912"/>
              <a:gd name="connsiteX29" fmla="*/ 934561 w 2187599"/>
              <a:gd name="connsiteY29" fmla="*/ 497610 h 1069912"/>
              <a:gd name="connsiteX30" fmla="*/ 934561 w 2187599"/>
              <a:gd name="connsiteY30" fmla="*/ 943918 h 1069912"/>
              <a:gd name="connsiteX31" fmla="*/ 1586322 w 2187599"/>
              <a:gd name="connsiteY31" fmla="*/ 943918 h 1069912"/>
              <a:gd name="connsiteX32" fmla="*/ 1586322 w 2187599"/>
              <a:gd name="connsiteY32" fmla="*/ 921661 h 1069912"/>
              <a:gd name="connsiteX33" fmla="*/ 1645376 w 2187599"/>
              <a:gd name="connsiteY33" fmla="*/ 921661 h 1069912"/>
              <a:gd name="connsiteX34" fmla="*/ 1645376 w 2187599"/>
              <a:gd name="connsiteY34" fmla="*/ 978076 h 1069912"/>
              <a:gd name="connsiteX35" fmla="*/ 875506 w 2187599"/>
              <a:gd name="connsiteY35" fmla="*/ 978076 h 1069912"/>
              <a:gd name="connsiteX36" fmla="*/ 875506 w 2187599"/>
              <a:gd name="connsiteY36" fmla="*/ 504889 h 1069912"/>
              <a:gd name="connsiteX37" fmla="*/ 937770 w 2187599"/>
              <a:gd name="connsiteY37" fmla="*/ 442625 h 1069912"/>
              <a:gd name="connsiteX38" fmla="*/ 1897922 w 2187599"/>
              <a:gd name="connsiteY38" fmla="*/ 400444 h 1069912"/>
              <a:gd name="connsiteX39" fmla="*/ 2147588 w 2187599"/>
              <a:gd name="connsiteY39" fmla="*/ 400444 h 1069912"/>
              <a:gd name="connsiteX40" fmla="*/ 2187599 w 2187599"/>
              <a:gd name="connsiteY40" fmla="*/ 440455 h 1069912"/>
              <a:gd name="connsiteX41" fmla="*/ 2187599 w 2187599"/>
              <a:gd name="connsiteY41" fmla="*/ 944780 h 1069912"/>
              <a:gd name="connsiteX42" fmla="*/ 2147588 w 2187599"/>
              <a:gd name="connsiteY42" fmla="*/ 984791 h 1069912"/>
              <a:gd name="connsiteX43" fmla="*/ 1897922 w 2187599"/>
              <a:gd name="connsiteY43" fmla="*/ 984791 h 1069912"/>
              <a:gd name="connsiteX44" fmla="*/ 1857911 w 2187599"/>
              <a:gd name="connsiteY44" fmla="*/ 944780 h 1069912"/>
              <a:gd name="connsiteX45" fmla="*/ 1857911 w 2187599"/>
              <a:gd name="connsiteY45" fmla="*/ 440455 h 1069912"/>
              <a:gd name="connsiteX46" fmla="*/ 1897922 w 2187599"/>
              <a:gd name="connsiteY46" fmla="*/ 400444 h 1069912"/>
              <a:gd name="connsiteX47" fmla="*/ 1540355 w 2187599"/>
              <a:gd name="connsiteY47" fmla="*/ 224349 h 1069912"/>
              <a:gd name="connsiteX48" fmla="*/ 1969253 w 2187599"/>
              <a:gd name="connsiteY48" fmla="*/ 224349 h 1069912"/>
              <a:gd name="connsiteX49" fmla="*/ 1993367 w 2187599"/>
              <a:gd name="connsiteY49" fmla="*/ 250651 h 1069912"/>
              <a:gd name="connsiteX50" fmla="*/ 1993367 w 2187599"/>
              <a:gd name="connsiteY50" fmla="*/ 379350 h 1069912"/>
              <a:gd name="connsiteX51" fmla="*/ 1948757 w 2187599"/>
              <a:gd name="connsiteY51" fmla="*/ 379350 h 1069912"/>
              <a:gd name="connsiteX52" fmla="*/ 1948757 w 2187599"/>
              <a:gd name="connsiteY52" fmla="*/ 280615 h 1069912"/>
              <a:gd name="connsiteX53" fmla="*/ 1947884 w 2187599"/>
              <a:gd name="connsiteY53" fmla="*/ 279663 h 1069912"/>
              <a:gd name="connsiteX54" fmla="*/ 1561724 w 2187599"/>
              <a:gd name="connsiteY54" fmla="*/ 279663 h 1069912"/>
              <a:gd name="connsiteX55" fmla="*/ 1560851 w 2187599"/>
              <a:gd name="connsiteY55" fmla="*/ 280615 h 1069912"/>
              <a:gd name="connsiteX56" fmla="*/ 1560851 w 2187599"/>
              <a:gd name="connsiteY56" fmla="*/ 833790 h 1069912"/>
              <a:gd name="connsiteX57" fmla="*/ 1561724 w 2187599"/>
              <a:gd name="connsiteY57" fmla="*/ 834742 h 1069912"/>
              <a:gd name="connsiteX58" fmla="*/ 1830668 w 2187599"/>
              <a:gd name="connsiteY58" fmla="*/ 834742 h 1069912"/>
              <a:gd name="connsiteX59" fmla="*/ 1830668 w 2187599"/>
              <a:gd name="connsiteY59" fmla="*/ 899670 h 1069912"/>
              <a:gd name="connsiteX60" fmla="*/ 1540355 w 2187599"/>
              <a:gd name="connsiteY60" fmla="*/ 899670 h 1069912"/>
              <a:gd name="connsiteX61" fmla="*/ 1516241 w 2187599"/>
              <a:gd name="connsiteY61" fmla="*/ 873368 h 1069912"/>
              <a:gd name="connsiteX62" fmla="*/ 1516241 w 2187599"/>
              <a:gd name="connsiteY62" fmla="*/ 250651 h 1069912"/>
              <a:gd name="connsiteX63" fmla="*/ 1540355 w 2187599"/>
              <a:gd name="connsiteY63" fmla="*/ 224349 h 1069912"/>
              <a:gd name="connsiteX64" fmla="*/ 682318 w 2187599"/>
              <a:gd name="connsiteY64" fmla="*/ 37653 h 1069912"/>
              <a:gd name="connsiteX65" fmla="*/ 657765 w 2187599"/>
              <a:gd name="connsiteY65" fmla="*/ 62206 h 1069912"/>
              <a:gd name="connsiteX66" fmla="*/ 682318 w 2187599"/>
              <a:gd name="connsiteY66" fmla="*/ 86758 h 1069912"/>
              <a:gd name="connsiteX67" fmla="*/ 706871 w 2187599"/>
              <a:gd name="connsiteY67" fmla="*/ 62206 h 1069912"/>
              <a:gd name="connsiteX68" fmla="*/ 682318 w 2187599"/>
              <a:gd name="connsiteY68" fmla="*/ 37653 h 1069912"/>
              <a:gd name="connsiteX69" fmla="*/ 682318 w 2187599"/>
              <a:gd name="connsiteY69" fmla="*/ 0 h 1069912"/>
              <a:gd name="connsiteX70" fmla="*/ 731353 w 2187599"/>
              <a:gd name="connsiteY70" fmla="*/ 49036 h 1069912"/>
              <a:gd name="connsiteX71" fmla="*/ 692200 w 2187599"/>
              <a:gd name="connsiteY71" fmla="*/ 97075 h 1069912"/>
              <a:gd name="connsiteX72" fmla="*/ 688079 w 2187599"/>
              <a:gd name="connsiteY72" fmla="*/ 97490 h 1069912"/>
              <a:gd name="connsiteX73" fmla="*/ 688079 w 2187599"/>
              <a:gd name="connsiteY73" fmla="*/ 103464 h 1069912"/>
              <a:gd name="connsiteX74" fmla="*/ 1364635 w 2187599"/>
              <a:gd name="connsiteY74" fmla="*/ 103464 h 1069912"/>
              <a:gd name="connsiteX75" fmla="*/ 1364635 w 2187599"/>
              <a:gd name="connsiteY75" fmla="*/ 421569 h 1069912"/>
              <a:gd name="connsiteX76" fmla="*/ 1324460 w 2187599"/>
              <a:gd name="connsiteY76" fmla="*/ 421569 h 1069912"/>
              <a:gd name="connsiteX77" fmla="*/ 1324460 w 2187599"/>
              <a:gd name="connsiteY77" fmla="*/ 141866 h 1069912"/>
              <a:gd name="connsiteX78" fmla="*/ 40176 w 2187599"/>
              <a:gd name="connsiteY78" fmla="*/ 141866 h 1069912"/>
              <a:gd name="connsiteX79" fmla="*/ 40176 w 2187599"/>
              <a:gd name="connsiteY79" fmla="*/ 762543 h 1069912"/>
              <a:gd name="connsiteX80" fmla="*/ 847580 w 2187599"/>
              <a:gd name="connsiteY80" fmla="*/ 762543 h 1069912"/>
              <a:gd name="connsiteX81" fmla="*/ 847580 w 2187599"/>
              <a:gd name="connsiteY81" fmla="*/ 800944 h 1069912"/>
              <a:gd name="connsiteX82" fmla="*/ 733871 w 2187599"/>
              <a:gd name="connsiteY82" fmla="*/ 800944 h 1069912"/>
              <a:gd name="connsiteX83" fmla="*/ 733871 w 2187599"/>
              <a:gd name="connsiteY83" fmla="*/ 843399 h 1069912"/>
              <a:gd name="connsiteX84" fmla="*/ 847580 w 2187599"/>
              <a:gd name="connsiteY84" fmla="*/ 843399 h 1069912"/>
              <a:gd name="connsiteX85" fmla="*/ 847580 w 2187599"/>
              <a:gd name="connsiteY85" fmla="*/ 952570 h 1069912"/>
              <a:gd name="connsiteX86" fmla="*/ 272927 w 2187599"/>
              <a:gd name="connsiteY86" fmla="*/ 952570 h 1069912"/>
              <a:gd name="connsiteX87" fmla="*/ 300220 w 2187599"/>
              <a:gd name="connsiteY87" fmla="*/ 843399 h 1069912"/>
              <a:gd name="connsiteX88" fmla="*/ 630765 w 2187599"/>
              <a:gd name="connsiteY88" fmla="*/ 843399 h 1069912"/>
              <a:gd name="connsiteX89" fmla="*/ 630765 w 2187599"/>
              <a:gd name="connsiteY89" fmla="*/ 800944 h 1069912"/>
              <a:gd name="connsiteX90" fmla="*/ 0 w 2187599"/>
              <a:gd name="connsiteY90" fmla="*/ 800944 h 1069912"/>
              <a:gd name="connsiteX91" fmla="*/ 0 w 2187599"/>
              <a:gd name="connsiteY91" fmla="*/ 103464 h 1069912"/>
              <a:gd name="connsiteX92" fmla="*/ 676556 w 2187599"/>
              <a:gd name="connsiteY92" fmla="*/ 103464 h 1069912"/>
              <a:gd name="connsiteX93" fmla="*/ 676556 w 2187599"/>
              <a:gd name="connsiteY93" fmla="*/ 97490 h 1069912"/>
              <a:gd name="connsiteX94" fmla="*/ 672435 w 2187599"/>
              <a:gd name="connsiteY94" fmla="*/ 97075 h 1069912"/>
              <a:gd name="connsiteX95" fmla="*/ 633282 w 2187599"/>
              <a:gd name="connsiteY95" fmla="*/ 49036 h 1069912"/>
              <a:gd name="connsiteX96" fmla="*/ 682318 w 2187599"/>
              <a:gd name="connsiteY96" fmla="*/ 0 h 106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187599" h="1069912">
                <a:moveTo>
                  <a:pt x="742342" y="1001980"/>
                </a:moveTo>
                <a:lnTo>
                  <a:pt x="1184926" y="1001980"/>
                </a:lnTo>
                <a:lnTo>
                  <a:pt x="1192606" y="1020523"/>
                </a:lnTo>
                <a:cubicBezTo>
                  <a:pt x="1197352" y="1025268"/>
                  <a:pt x="1203908" y="1028203"/>
                  <a:pt x="1211150" y="1028203"/>
                </a:cubicBezTo>
                <a:lnTo>
                  <a:pt x="1309729" y="1028204"/>
                </a:lnTo>
                <a:cubicBezTo>
                  <a:pt x="1316971" y="1028204"/>
                  <a:pt x="1323527" y="1025269"/>
                  <a:pt x="1328273" y="1020523"/>
                </a:cubicBezTo>
                <a:lnTo>
                  <a:pt x="1335954" y="1001980"/>
                </a:lnTo>
                <a:lnTo>
                  <a:pt x="1778539" y="1001980"/>
                </a:lnTo>
                <a:lnTo>
                  <a:pt x="1778539" y="1007648"/>
                </a:lnTo>
                <a:cubicBezTo>
                  <a:pt x="1778539" y="1042035"/>
                  <a:pt x="1750662" y="1069912"/>
                  <a:pt x="1716275" y="1069912"/>
                </a:cubicBezTo>
                <a:lnTo>
                  <a:pt x="804606" y="1069912"/>
                </a:lnTo>
                <a:cubicBezTo>
                  <a:pt x="770219" y="1069912"/>
                  <a:pt x="742342" y="1042035"/>
                  <a:pt x="742342" y="1007648"/>
                </a:cubicBezTo>
                <a:close/>
                <a:moveTo>
                  <a:pt x="2022755" y="937535"/>
                </a:moveTo>
                <a:cubicBezTo>
                  <a:pt x="2014405" y="937535"/>
                  <a:pt x="2007637" y="944303"/>
                  <a:pt x="2007637" y="952653"/>
                </a:cubicBezTo>
                <a:cubicBezTo>
                  <a:pt x="2007637" y="961003"/>
                  <a:pt x="2014405" y="967772"/>
                  <a:pt x="2022755" y="967772"/>
                </a:cubicBezTo>
                <a:cubicBezTo>
                  <a:pt x="2031105" y="967772"/>
                  <a:pt x="2037874" y="961003"/>
                  <a:pt x="2037874" y="952653"/>
                </a:cubicBezTo>
                <a:cubicBezTo>
                  <a:pt x="2037874" y="944303"/>
                  <a:pt x="2031105" y="937535"/>
                  <a:pt x="2022755" y="937535"/>
                </a:cubicBezTo>
                <a:close/>
                <a:moveTo>
                  <a:pt x="1754804" y="849663"/>
                </a:moveTo>
                <a:cubicBezTo>
                  <a:pt x="1747282" y="849663"/>
                  <a:pt x="1741185" y="856314"/>
                  <a:pt x="1741185" y="864518"/>
                </a:cubicBezTo>
                <a:cubicBezTo>
                  <a:pt x="1741185" y="872722"/>
                  <a:pt x="1747282" y="879373"/>
                  <a:pt x="1754804" y="879373"/>
                </a:cubicBezTo>
                <a:cubicBezTo>
                  <a:pt x="1762325" y="879373"/>
                  <a:pt x="1768423" y="872722"/>
                  <a:pt x="1768423" y="864518"/>
                </a:cubicBezTo>
                <a:cubicBezTo>
                  <a:pt x="1768423" y="856314"/>
                  <a:pt x="1762325" y="849663"/>
                  <a:pt x="1754804" y="849663"/>
                </a:cubicBezTo>
                <a:close/>
                <a:moveTo>
                  <a:pt x="1899785" y="451014"/>
                </a:moveTo>
                <a:lnTo>
                  <a:pt x="1899785" y="918712"/>
                </a:lnTo>
                <a:lnTo>
                  <a:pt x="2145725" y="918712"/>
                </a:lnTo>
                <a:lnTo>
                  <a:pt x="2145725" y="451014"/>
                </a:lnTo>
                <a:close/>
                <a:moveTo>
                  <a:pt x="937770" y="442625"/>
                </a:moveTo>
                <a:lnTo>
                  <a:pt x="1490518" y="442625"/>
                </a:lnTo>
                <a:lnTo>
                  <a:pt x="1490518" y="497610"/>
                </a:lnTo>
                <a:lnTo>
                  <a:pt x="934561" y="497610"/>
                </a:lnTo>
                <a:lnTo>
                  <a:pt x="934561" y="943918"/>
                </a:lnTo>
                <a:lnTo>
                  <a:pt x="1586322" y="943918"/>
                </a:lnTo>
                <a:lnTo>
                  <a:pt x="1586322" y="921661"/>
                </a:lnTo>
                <a:lnTo>
                  <a:pt x="1645376" y="921661"/>
                </a:lnTo>
                <a:lnTo>
                  <a:pt x="1645376" y="978076"/>
                </a:lnTo>
                <a:lnTo>
                  <a:pt x="875506" y="978076"/>
                </a:lnTo>
                <a:lnTo>
                  <a:pt x="875506" y="504889"/>
                </a:lnTo>
                <a:cubicBezTo>
                  <a:pt x="875506" y="470502"/>
                  <a:pt x="903383" y="442625"/>
                  <a:pt x="937770" y="442625"/>
                </a:cubicBezTo>
                <a:close/>
                <a:moveTo>
                  <a:pt x="1897922" y="400444"/>
                </a:moveTo>
                <a:lnTo>
                  <a:pt x="2147588" y="400444"/>
                </a:lnTo>
                <a:cubicBezTo>
                  <a:pt x="2169686" y="400444"/>
                  <a:pt x="2187599" y="418358"/>
                  <a:pt x="2187599" y="440455"/>
                </a:cubicBezTo>
                <a:lnTo>
                  <a:pt x="2187599" y="944780"/>
                </a:lnTo>
                <a:cubicBezTo>
                  <a:pt x="2187599" y="966878"/>
                  <a:pt x="2169686" y="984791"/>
                  <a:pt x="2147588" y="984791"/>
                </a:cubicBezTo>
                <a:lnTo>
                  <a:pt x="1897922" y="984791"/>
                </a:lnTo>
                <a:cubicBezTo>
                  <a:pt x="1875825" y="984791"/>
                  <a:pt x="1857911" y="966878"/>
                  <a:pt x="1857911" y="944780"/>
                </a:cubicBezTo>
                <a:lnTo>
                  <a:pt x="1857911" y="440455"/>
                </a:lnTo>
                <a:cubicBezTo>
                  <a:pt x="1857911" y="418358"/>
                  <a:pt x="1875825" y="400444"/>
                  <a:pt x="1897922" y="400444"/>
                </a:cubicBezTo>
                <a:close/>
                <a:moveTo>
                  <a:pt x="1540355" y="224349"/>
                </a:moveTo>
                <a:lnTo>
                  <a:pt x="1969253" y="224349"/>
                </a:lnTo>
                <a:cubicBezTo>
                  <a:pt x="1982571" y="224349"/>
                  <a:pt x="1993367" y="236125"/>
                  <a:pt x="1993367" y="250651"/>
                </a:cubicBezTo>
                <a:lnTo>
                  <a:pt x="1993367" y="379350"/>
                </a:lnTo>
                <a:lnTo>
                  <a:pt x="1948757" y="379350"/>
                </a:lnTo>
                <a:lnTo>
                  <a:pt x="1948757" y="280615"/>
                </a:lnTo>
                <a:cubicBezTo>
                  <a:pt x="1948757" y="280089"/>
                  <a:pt x="1948367" y="279663"/>
                  <a:pt x="1947884" y="279663"/>
                </a:cubicBezTo>
                <a:lnTo>
                  <a:pt x="1561724" y="279663"/>
                </a:lnTo>
                <a:cubicBezTo>
                  <a:pt x="1561242" y="279663"/>
                  <a:pt x="1560851" y="280089"/>
                  <a:pt x="1560851" y="280615"/>
                </a:cubicBezTo>
                <a:lnTo>
                  <a:pt x="1560851" y="833790"/>
                </a:lnTo>
                <a:cubicBezTo>
                  <a:pt x="1560851" y="834316"/>
                  <a:pt x="1561242" y="834742"/>
                  <a:pt x="1561724" y="834742"/>
                </a:cubicBezTo>
                <a:lnTo>
                  <a:pt x="1830668" y="834742"/>
                </a:lnTo>
                <a:lnTo>
                  <a:pt x="1830668" y="899670"/>
                </a:lnTo>
                <a:lnTo>
                  <a:pt x="1540355" y="899670"/>
                </a:lnTo>
                <a:cubicBezTo>
                  <a:pt x="1527037" y="899670"/>
                  <a:pt x="1516241" y="887895"/>
                  <a:pt x="1516241" y="873368"/>
                </a:cubicBezTo>
                <a:lnTo>
                  <a:pt x="1516241" y="250651"/>
                </a:lnTo>
                <a:cubicBezTo>
                  <a:pt x="1516241" y="236125"/>
                  <a:pt x="1527037" y="224349"/>
                  <a:pt x="1540355" y="224349"/>
                </a:cubicBezTo>
                <a:close/>
                <a:moveTo>
                  <a:pt x="682318" y="37653"/>
                </a:moveTo>
                <a:cubicBezTo>
                  <a:pt x="668758" y="37653"/>
                  <a:pt x="657765" y="48646"/>
                  <a:pt x="657765" y="62206"/>
                </a:cubicBezTo>
                <a:cubicBezTo>
                  <a:pt x="657765" y="75766"/>
                  <a:pt x="668758" y="86758"/>
                  <a:pt x="682318" y="86758"/>
                </a:cubicBezTo>
                <a:cubicBezTo>
                  <a:pt x="695878" y="86758"/>
                  <a:pt x="706871" y="75766"/>
                  <a:pt x="706871" y="62206"/>
                </a:cubicBezTo>
                <a:cubicBezTo>
                  <a:pt x="706871" y="48646"/>
                  <a:pt x="695878" y="37653"/>
                  <a:pt x="682318" y="37653"/>
                </a:cubicBezTo>
                <a:close/>
                <a:moveTo>
                  <a:pt x="682318" y="0"/>
                </a:moveTo>
                <a:cubicBezTo>
                  <a:pt x="709400" y="0"/>
                  <a:pt x="731353" y="21954"/>
                  <a:pt x="731353" y="49036"/>
                </a:cubicBezTo>
                <a:cubicBezTo>
                  <a:pt x="731353" y="72732"/>
                  <a:pt x="714545" y="92503"/>
                  <a:pt x="692200" y="97075"/>
                </a:cubicBezTo>
                <a:lnTo>
                  <a:pt x="688079" y="97490"/>
                </a:lnTo>
                <a:lnTo>
                  <a:pt x="688079" y="103464"/>
                </a:lnTo>
                <a:lnTo>
                  <a:pt x="1364635" y="103464"/>
                </a:lnTo>
                <a:lnTo>
                  <a:pt x="1364635" y="421569"/>
                </a:lnTo>
                <a:lnTo>
                  <a:pt x="1324460" y="421569"/>
                </a:lnTo>
                <a:lnTo>
                  <a:pt x="1324460" y="141866"/>
                </a:lnTo>
                <a:lnTo>
                  <a:pt x="40176" y="141866"/>
                </a:lnTo>
                <a:lnTo>
                  <a:pt x="40176" y="762543"/>
                </a:lnTo>
                <a:lnTo>
                  <a:pt x="847580" y="762543"/>
                </a:lnTo>
                <a:lnTo>
                  <a:pt x="847580" y="800944"/>
                </a:lnTo>
                <a:lnTo>
                  <a:pt x="733871" y="800944"/>
                </a:lnTo>
                <a:lnTo>
                  <a:pt x="733871" y="843399"/>
                </a:lnTo>
                <a:lnTo>
                  <a:pt x="847580" y="843399"/>
                </a:lnTo>
                <a:lnTo>
                  <a:pt x="847580" y="952570"/>
                </a:lnTo>
                <a:lnTo>
                  <a:pt x="272927" y="952570"/>
                </a:lnTo>
                <a:lnTo>
                  <a:pt x="300220" y="843399"/>
                </a:lnTo>
                <a:lnTo>
                  <a:pt x="630765" y="843399"/>
                </a:lnTo>
                <a:lnTo>
                  <a:pt x="630765" y="800944"/>
                </a:lnTo>
                <a:lnTo>
                  <a:pt x="0" y="800944"/>
                </a:lnTo>
                <a:lnTo>
                  <a:pt x="0" y="103464"/>
                </a:lnTo>
                <a:lnTo>
                  <a:pt x="676556" y="103464"/>
                </a:lnTo>
                <a:lnTo>
                  <a:pt x="676556" y="97490"/>
                </a:lnTo>
                <a:lnTo>
                  <a:pt x="672435" y="97075"/>
                </a:lnTo>
                <a:cubicBezTo>
                  <a:pt x="650091" y="92503"/>
                  <a:pt x="633282" y="72732"/>
                  <a:pt x="633282" y="49036"/>
                </a:cubicBezTo>
                <a:cubicBezTo>
                  <a:pt x="633282" y="21954"/>
                  <a:pt x="655236" y="0"/>
                  <a:pt x="682318" y="0"/>
                </a:cubicBezTo>
                <a:close/>
              </a:path>
            </a:pathLst>
          </a:custGeom>
          <a:solidFill>
            <a:schemeClr val="accent1"/>
          </a:solidFill>
          <a:ln>
            <a:noFill/>
          </a:ln>
          <a:effectLst/>
        </p:spPr>
        <p:style>
          <a:lnRef idx="1">
            <a:schemeClr val="accent6"/>
          </a:lnRef>
          <a:fillRef idx="3">
            <a:schemeClr val="accent6"/>
          </a:fillRef>
          <a:effectRef idx="2">
            <a:schemeClr val="accent6"/>
          </a:effectRef>
          <a:fontRef idx="minor">
            <a:schemeClr val="lt1"/>
          </a:fontRef>
        </p:style>
        <p:txBody>
          <a:bodyPr wrap="square" lIns="68412" tIns="34207" rIns="68412" bIns="34207" rtlCol="0" anchor="ctr">
            <a:noAutofit/>
          </a:bodyPr>
          <a:lstStyle/>
          <a:p>
            <a:pPr defTabSz="455984"/>
            <a:endParaRPr lang="en-US" sz="1100" dirty="0">
              <a:solidFill>
                <a:srgbClr val="FFFFFF"/>
              </a:solidFill>
            </a:endParaRPr>
          </a:p>
        </p:txBody>
      </p:sp>
      <p:sp>
        <p:nvSpPr>
          <p:cNvPr id="48" name="Freeform 11"/>
          <p:cNvSpPr>
            <a:spLocks noChangeAspect="1" noEditPoints="1"/>
          </p:cNvSpPr>
          <p:nvPr/>
        </p:nvSpPr>
        <p:spPr bwMode="auto">
          <a:xfrm>
            <a:off x="7003469" y="1838722"/>
            <a:ext cx="640512" cy="640194"/>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accent4"/>
          </a:solidFill>
          <a:ln w="9525">
            <a:noFill/>
            <a:round/>
            <a:headEnd/>
            <a:tailEnd/>
          </a:ln>
          <a:effectLst/>
        </p:spPr>
        <p:txBody>
          <a:bodyPr vert="horz" wrap="square" lIns="68583" tIns="34292" rIns="68583" bIns="34292" numCol="1" anchor="t" anchorCtr="0" compatLnSpc="1">
            <a:prstTxWarp prst="textNoShape">
              <a:avLst/>
            </a:prstTxWarp>
          </a:bodyPr>
          <a:lstStyle/>
          <a:p>
            <a:pPr defTabSz="609254"/>
            <a:endParaRPr lang="en-US" dirty="0">
              <a:solidFill>
                <a:srgbClr val="FFFFFF"/>
              </a:solidFill>
              <a:latin typeface="+mn-lt"/>
            </a:endParaRPr>
          </a:p>
        </p:txBody>
      </p:sp>
      <p:sp>
        <p:nvSpPr>
          <p:cNvPr id="50" name="TextBox 49"/>
          <p:cNvSpPr txBox="1"/>
          <p:nvPr/>
        </p:nvSpPr>
        <p:spPr>
          <a:xfrm>
            <a:off x="640874" y="1041442"/>
            <a:ext cx="2382484" cy="523210"/>
          </a:xfrm>
          <a:prstGeom prst="rect">
            <a:avLst/>
          </a:prstGeom>
          <a:noFill/>
        </p:spPr>
        <p:txBody>
          <a:bodyPr wrap="square" lIns="91430" tIns="45715" rIns="91430" bIns="45715" rtlCol="0">
            <a:spAutoFit/>
          </a:bodyPr>
          <a:lstStyle/>
          <a:p>
            <a:pPr algn="ctr" defTabSz="685800"/>
            <a:r>
              <a:rPr lang="en-US" sz="1400" b="1" dirty="0">
                <a:solidFill>
                  <a:schemeClr val="accent5"/>
                </a:solidFill>
                <a:cs typeface="ＭＳ Ｐゴシック" charset="-128"/>
              </a:rPr>
              <a:t>Media production shifting to IP and Cloud</a:t>
            </a:r>
          </a:p>
        </p:txBody>
      </p:sp>
      <p:sp>
        <p:nvSpPr>
          <p:cNvPr id="51" name="TextBox 50"/>
          <p:cNvSpPr txBox="1"/>
          <p:nvPr/>
        </p:nvSpPr>
        <p:spPr>
          <a:xfrm>
            <a:off x="3601342" y="1041442"/>
            <a:ext cx="1935642" cy="523210"/>
          </a:xfrm>
          <a:prstGeom prst="rect">
            <a:avLst/>
          </a:prstGeom>
          <a:noFill/>
        </p:spPr>
        <p:txBody>
          <a:bodyPr wrap="square" lIns="91430" tIns="45715" rIns="91430" bIns="45715" rtlCol="0">
            <a:spAutoFit/>
          </a:bodyPr>
          <a:lstStyle/>
          <a:p>
            <a:pPr algn="ctr" defTabSz="685800"/>
            <a:r>
              <a:rPr lang="en-US" sz="1400" b="1" dirty="0">
                <a:solidFill>
                  <a:schemeClr val="accent1"/>
                </a:solidFill>
                <a:cs typeface="ＭＳ Ｐゴシック" charset="-128"/>
              </a:rPr>
              <a:t>Every screen becomes a TV</a:t>
            </a:r>
          </a:p>
        </p:txBody>
      </p:sp>
      <p:sp>
        <p:nvSpPr>
          <p:cNvPr id="52" name="TextBox 51"/>
          <p:cNvSpPr txBox="1"/>
          <p:nvPr/>
        </p:nvSpPr>
        <p:spPr>
          <a:xfrm>
            <a:off x="5998896" y="1041442"/>
            <a:ext cx="2649658" cy="523210"/>
          </a:xfrm>
          <a:prstGeom prst="rect">
            <a:avLst/>
          </a:prstGeom>
          <a:noFill/>
        </p:spPr>
        <p:txBody>
          <a:bodyPr wrap="square" lIns="91430" tIns="45715" rIns="91430" bIns="45715" rtlCol="0">
            <a:spAutoFit/>
          </a:bodyPr>
          <a:lstStyle/>
          <a:p>
            <a:pPr algn="ctr" defTabSz="685800"/>
            <a:r>
              <a:rPr lang="en-US" sz="1400" b="1" dirty="0">
                <a:solidFill>
                  <a:schemeClr val="accent4"/>
                </a:solidFill>
                <a:cs typeface="ＭＳ Ｐゴシック" charset="-128"/>
              </a:rPr>
              <a:t>More premium content across more platforms</a:t>
            </a:r>
          </a:p>
        </p:txBody>
      </p:sp>
      <p:sp>
        <p:nvSpPr>
          <p:cNvPr id="53" name="Freeform 52"/>
          <p:cNvSpPr>
            <a:spLocks/>
          </p:cNvSpPr>
          <p:nvPr/>
        </p:nvSpPr>
        <p:spPr bwMode="auto">
          <a:xfrm>
            <a:off x="1345902" y="1880816"/>
            <a:ext cx="972427" cy="556006"/>
          </a:xfrm>
          <a:custGeom>
            <a:avLst/>
            <a:gdLst>
              <a:gd name="T0" fmla="*/ 255 w 301"/>
              <a:gd name="T1" fmla="*/ 182 h 182"/>
              <a:gd name="T2" fmla="*/ 301 w 301"/>
              <a:gd name="T3" fmla="*/ 136 h 182"/>
              <a:gd name="T4" fmla="*/ 262 w 301"/>
              <a:gd name="T5" fmla="*/ 91 h 182"/>
              <a:gd name="T6" fmla="*/ 264 w 301"/>
              <a:gd name="T7" fmla="*/ 73 h 182"/>
              <a:gd name="T8" fmla="*/ 191 w 301"/>
              <a:gd name="T9" fmla="*/ 0 h 182"/>
              <a:gd name="T10" fmla="*/ 122 w 301"/>
              <a:gd name="T11" fmla="*/ 51 h 182"/>
              <a:gd name="T12" fmla="*/ 85 w 301"/>
              <a:gd name="T13" fmla="*/ 34 h 182"/>
              <a:gd name="T14" fmla="*/ 38 w 301"/>
              <a:gd name="T15" fmla="*/ 82 h 182"/>
              <a:gd name="T16" fmla="*/ 38 w 301"/>
              <a:gd name="T17" fmla="*/ 91 h 182"/>
              <a:gd name="T18" fmla="*/ 0 w 301"/>
              <a:gd name="T19" fmla="*/ 136 h 182"/>
              <a:gd name="T20" fmla="*/ 46 w 301"/>
              <a:gd name="T21" fmla="*/ 182 h 182"/>
              <a:gd name="T22" fmla="*/ 255 w 301"/>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82">
                <a:moveTo>
                  <a:pt x="255" y="182"/>
                </a:moveTo>
                <a:cubicBezTo>
                  <a:pt x="280" y="182"/>
                  <a:pt x="301" y="162"/>
                  <a:pt x="301" y="136"/>
                </a:cubicBezTo>
                <a:cubicBezTo>
                  <a:pt x="301" y="112"/>
                  <a:pt x="284" y="93"/>
                  <a:pt x="262" y="91"/>
                </a:cubicBezTo>
                <a:cubicBezTo>
                  <a:pt x="263" y="85"/>
                  <a:pt x="264" y="79"/>
                  <a:pt x="264" y="73"/>
                </a:cubicBezTo>
                <a:cubicBezTo>
                  <a:pt x="264" y="33"/>
                  <a:pt x="231" y="0"/>
                  <a:pt x="191" y="0"/>
                </a:cubicBezTo>
                <a:cubicBezTo>
                  <a:pt x="158" y="0"/>
                  <a:pt x="131" y="22"/>
                  <a:pt x="122" y="51"/>
                </a:cubicBezTo>
                <a:cubicBezTo>
                  <a:pt x="113" y="41"/>
                  <a:pt x="99" y="34"/>
                  <a:pt x="85" y="34"/>
                </a:cubicBezTo>
                <a:cubicBezTo>
                  <a:pt x="59" y="34"/>
                  <a:pt x="38" y="56"/>
                  <a:pt x="38" y="82"/>
                </a:cubicBezTo>
                <a:cubicBezTo>
                  <a:pt x="38" y="84"/>
                  <a:pt x="38" y="88"/>
                  <a:pt x="38" y="91"/>
                </a:cubicBezTo>
                <a:cubicBezTo>
                  <a:pt x="16" y="94"/>
                  <a:pt x="0" y="113"/>
                  <a:pt x="0" y="136"/>
                </a:cubicBezTo>
                <a:cubicBezTo>
                  <a:pt x="0" y="162"/>
                  <a:pt x="20" y="182"/>
                  <a:pt x="46" y="182"/>
                </a:cubicBezTo>
                <a:lnTo>
                  <a:pt x="255" y="182"/>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7385"/>
            <a:endParaRPr lang="en-US" sz="1100" dirty="0">
              <a:solidFill>
                <a:schemeClr val="bg1"/>
              </a:solidFill>
            </a:endParaRPr>
          </a:p>
        </p:txBody>
      </p:sp>
      <p:sp>
        <p:nvSpPr>
          <p:cNvPr id="54" name="Rectangle 53"/>
          <p:cNvSpPr/>
          <p:nvPr/>
        </p:nvSpPr>
        <p:spPr>
          <a:xfrm>
            <a:off x="1230369" y="2563321"/>
            <a:ext cx="1107996" cy="646331"/>
          </a:xfrm>
          <a:prstGeom prst="rect">
            <a:avLst/>
          </a:prstGeom>
        </p:spPr>
        <p:txBody>
          <a:bodyPr wrap="none" anchor="ctr">
            <a:spAutoFit/>
          </a:bodyPr>
          <a:lstStyle/>
          <a:p>
            <a:pPr algn="ctr"/>
            <a:r>
              <a:rPr lang="en-US" sz="3600" b="1" dirty="0" smtClean="0">
                <a:solidFill>
                  <a:schemeClr val="accent5"/>
                </a:solidFill>
                <a:cs typeface="ＭＳ Ｐゴシック" charset="-128"/>
              </a:rPr>
              <a:t>64%</a:t>
            </a:r>
            <a:endParaRPr lang="en-US" sz="3600" dirty="0">
              <a:solidFill>
                <a:schemeClr val="accent5"/>
              </a:solidFill>
            </a:endParaRPr>
          </a:p>
        </p:txBody>
      </p:sp>
      <p:sp>
        <p:nvSpPr>
          <p:cNvPr id="55" name="Rectangle 54"/>
          <p:cNvSpPr/>
          <p:nvPr/>
        </p:nvSpPr>
        <p:spPr>
          <a:xfrm>
            <a:off x="6716655" y="2563321"/>
            <a:ext cx="1107996" cy="646331"/>
          </a:xfrm>
          <a:prstGeom prst="rect">
            <a:avLst/>
          </a:prstGeom>
        </p:spPr>
        <p:txBody>
          <a:bodyPr wrap="none" anchor="ctr">
            <a:spAutoFit/>
          </a:bodyPr>
          <a:lstStyle/>
          <a:p>
            <a:pPr algn="ctr"/>
            <a:r>
              <a:rPr lang="en-US" sz="3600" b="1" dirty="0">
                <a:solidFill>
                  <a:schemeClr val="accent4"/>
                </a:solidFill>
                <a:cs typeface="ＭＳ Ｐゴシック" charset="-128"/>
              </a:rPr>
              <a:t>82%</a:t>
            </a:r>
            <a:endParaRPr lang="en-US" sz="3600" dirty="0">
              <a:solidFill>
                <a:schemeClr val="accent4"/>
              </a:solidFill>
            </a:endParaRPr>
          </a:p>
        </p:txBody>
      </p:sp>
      <p:sp>
        <p:nvSpPr>
          <p:cNvPr id="56" name="Rectangle 55"/>
          <p:cNvSpPr/>
          <p:nvPr/>
        </p:nvSpPr>
        <p:spPr>
          <a:xfrm>
            <a:off x="4101929" y="2563321"/>
            <a:ext cx="825867" cy="646331"/>
          </a:xfrm>
          <a:prstGeom prst="rect">
            <a:avLst/>
          </a:prstGeom>
        </p:spPr>
        <p:txBody>
          <a:bodyPr wrap="none" anchor="ctr">
            <a:spAutoFit/>
          </a:bodyPr>
          <a:lstStyle/>
          <a:p>
            <a:pPr algn="ctr"/>
            <a:r>
              <a:rPr lang="en-US" sz="3600" b="1" dirty="0" smtClean="0">
                <a:solidFill>
                  <a:schemeClr val="accent1"/>
                </a:solidFill>
                <a:cs typeface="ＭＳ Ｐゴシック" charset="-128"/>
              </a:rPr>
              <a:t>8.4</a:t>
            </a:r>
            <a:endParaRPr lang="en-US" sz="3600" dirty="0">
              <a:solidFill>
                <a:schemeClr val="accent1"/>
              </a:solidFill>
            </a:endParaRPr>
          </a:p>
        </p:txBody>
      </p:sp>
    </p:spTree>
    <p:extLst>
      <p:ext uri="{BB962C8B-B14F-4D97-AF65-F5344CB8AC3E}">
        <p14:creationId xmlns:p14="http://schemas.microsoft.com/office/powerpoint/2010/main" val="3664394961"/>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87896" y="3527073"/>
            <a:ext cx="8158047" cy="1050290"/>
          </a:xfrm>
          <a:prstGeom prst="rect">
            <a:avLst/>
          </a:prstGeom>
          <a:solidFill>
            <a:schemeClr val="bg1">
              <a:lumMod val="95000"/>
            </a:schemeClr>
          </a:solidFill>
          <a:ln w="9525" cap="flat" cmpd="sng" algn="ctr">
            <a:noFill/>
            <a:prstDash val="solid"/>
          </a:ln>
          <a:effectLst/>
        </p:spPr>
        <p:txBody>
          <a:bodyPr rtlCol="0" anchor="ctr"/>
          <a:lstStyle/>
          <a:p>
            <a:pPr algn="ctr" defTabSz="914286"/>
            <a:endParaRPr lang="en-US" sz="1900" kern="0" dirty="0">
              <a:solidFill>
                <a:schemeClr val="bg1"/>
              </a:solidFill>
              <a:latin typeface="Arial"/>
              <a:ea typeface=""/>
              <a:cs typeface=""/>
            </a:endParaRPr>
          </a:p>
        </p:txBody>
      </p:sp>
      <p:sp>
        <p:nvSpPr>
          <p:cNvPr id="46" name="Rectangle 45"/>
          <p:cNvSpPr/>
          <p:nvPr/>
        </p:nvSpPr>
        <p:spPr>
          <a:xfrm>
            <a:off x="487896" y="2380440"/>
            <a:ext cx="8158047" cy="1050290"/>
          </a:xfrm>
          <a:prstGeom prst="rect">
            <a:avLst/>
          </a:prstGeom>
          <a:solidFill>
            <a:schemeClr val="bg1">
              <a:lumMod val="95000"/>
            </a:schemeClr>
          </a:solidFill>
          <a:ln w="9525" cap="flat" cmpd="sng" algn="ctr">
            <a:noFill/>
            <a:prstDash val="solid"/>
          </a:ln>
          <a:effectLst/>
        </p:spPr>
        <p:txBody>
          <a:bodyPr rtlCol="0" anchor="ctr"/>
          <a:lstStyle/>
          <a:p>
            <a:pPr algn="ctr" defTabSz="914286"/>
            <a:endParaRPr lang="en-US" sz="1900" kern="0" dirty="0">
              <a:solidFill>
                <a:schemeClr val="bg1"/>
              </a:solidFill>
              <a:latin typeface="Arial"/>
              <a:ea typeface=""/>
              <a:cs typeface=""/>
            </a:endParaRPr>
          </a:p>
        </p:txBody>
      </p:sp>
      <p:sp>
        <p:nvSpPr>
          <p:cNvPr id="39" name="Rectangle 38"/>
          <p:cNvSpPr/>
          <p:nvPr/>
        </p:nvSpPr>
        <p:spPr>
          <a:xfrm>
            <a:off x="487896" y="1240358"/>
            <a:ext cx="8158047" cy="1050290"/>
          </a:xfrm>
          <a:prstGeom prst="rect">
            <a:avLst/>
          </a:prstGeom>
          <a:solidFill>
            <a:schemeClr val="bg1">
              <a:lumMod val="95000"/>
            </a:schemeClr>
          </a:solidFill>
          <a:ln w="9525" cap="flat" cmpd="sng" algn="ctr">
            <a:noFill/>
            <a:prstDash val="solid"/>
          </a:ln>
          <a:effectLst/>
        </p:spPr>
        <p:txBody>
          <a:bodyPr rtlCol="0" anchor="ctr"/>
          <a:lstStyle/>
          <a:p>
            <a:pPr algn="ctr" defTabSz="914286"/>
            <a:endParaRPr lang="en-US" sz="1900" kern="0" dirty="0">
              <a:solidFill>
                <a:schemeClr val="bg1"/>
              </a:solidFill>
              <a:latin typeface="Arial"/>
              <a:ea typeface=""/>
              <a:cs typeface=""/>
            </a:endParaRPr>
          </a:p>
        </p:txBody>
      </p:sp>
      <p:sp>
        <p:nvSpPr>
          <p:cNvPr id="2" name="Title 1"/>
          <p:cNvSpPr>
            <a:spLocks noGrp="1"/>
          </p:cNvSpPr>
          <p:nvPr>
            <p:ph type="title"/>
          </p:nvPr>
        </p:nvSpPr>
        <p:spPr/>
        <p:txBody>
          <a:bodyPr/>
          <a:lstStyle/>
          <a:p>
            <a:r>
              <a:rPr lang="en-US" dirty="0" smtClean="0"/>
              <a:t>Cisco Media Blueprint Partner Ecosystem</a:t>
            </a:r>
            <a:endParaRPr lang="en-US" dirty="0"/>
          </a:p>
        </p:txBody>
      </p:sp>
      <p:grpSp>
        <p:nvGrpSpPr>
          <p:cNvPr id="38" name="Group 37"/>
          <p:cNvGrpSpPr/>
          <p:nvPr/>
        </p:nvGrpSpPr>
        <p:grpSpPr>
          <a:xfrm>
            <a:off x="490275" y="1428488"/>
            <a:ext cx="1389110" cy="674031"/>
            <a:chOff x="571986" y="1501651"/>
            <a:chExt cx="1389110" cy="674031"/>
          </a:xfrm>
        </p:grpSpPr>
        <p:sp>
          <p:nvSpPr>
            <p:cNvPr id="4" name="Rectangle 3"/>
            <p:cNvSpPr/>
            <p:nvPr/>
          </p:nvSpPr>
          <p:spPr>
            <a:xfrm>
              <a:off x="571986" y="1509733"/>
              <a:ext cx="1389110" cy="65758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 name="TextBox 23"/>
            <p:cNvSpPr txBox="1"/>
            <p:nvPr/>
          </p:nvSpPr>
          <p:spPr>
            <a:xfrm>
              <a:off x="588003" y="1501651"/>
              <a:ext cx="1357076" cy="674031"/>
            </a:xfrm>
            <a:prstGeom prst="rect">
              <a:avLst/>
            </a:prstGeom>
            <a:noFill/>
          </p:spPr>
          <p:txBody>
            <a:bodyPr wrap="square" rtlCol="0" anchor="ctr">
              <a:spAutoFit/>
            </a:bodyPr>
            <a:lstStyle/>
            <a:p>
              <a:pPr algn="ctr">
                <a:lnSpc>
                  <a:spcPct val="90000"/>
                </a:lnSpc>
              </a:pPr>
              <a:r>
                <a:rPr lang="en-US" sz="1400" b="1" dirty="0" smtClean="0">
                  <a:solidFill>
                    <a:schemeClr val="bg1"/>
                  </a:solidFill>
                </a:rPr>
                <a:t>In Collaboration with:</a:t>
              </a:r>
              <a:endParaRPr lang="en-US" sz="1400" b="1" dirty="0">
                <a:solidFill>
                  <a:schemeClr val="bg1"/>
                </a:solidFill>
              </a:endParaRPr>
            </a:p>
          </p:txBody>
        </p:sp>
      </p:grpSp>
      <p:grpSp>
        <p:nvGrpSpPr>
          <p:cNvPr id="37" name="Group 36"/>
          <p:cNvGrpSpPr/>
          <p:nvPr/>
        </p:nvGrpSpPr>
        <p:grpSpPr>
          <a:xfrm>
            <a:off x="490275" y="2571040"/>
            <a:ext cx="1389110" cy="674031"/>
            <a:chOff x="571986" y="2421759"/>
            <a:chExt cx="1389110" cy="674031"/>
          </a:xfrm>
        </p:grpSpPr>
        <p:sp>
          <p:nvSpPr>
            <p:cNvPr id="32" name="Rectangle 31"/>
            <p:cNvSpPr/>
            <p:nvPr/>
          </p:nvSpPr>
          <p:spPr>
            <a:xfrm>
              <a:off x="571986" y="2429841"/>
              <a:ext cx="1389110" cy="65758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TextBox 32"/>
            <p:cNvSpPr txBox="1"/>
            <p:nvPr/>
          </p:nvSpPr>
          <p:spPr>
            <a:xfrm>
              <a:off x="588003" y="2421759"/>
              <a:ext cx="1357076" cy="674031"/>
            </a:xfrm>
            <a:prstGeom prst="rect">
              <a:avLst/>
            </a:prstGeom>
            <a:noFill/>
          </p:spPr>
          <p:txBody>
            <a:bodyPr wrap="square" rtlCol="0" anchor="ctr">
              <a:spAutoFit/>
            </a:bodyPr>
            <a:lstStyle/>
            <a:p>
              <a:pPr algn="ctr">
                <a:lnSpc>
                  <a:spcPct val="90000"/>
                </a:lnSpc>
              </a:pPr>
              <a:r>
                <a:rPr lang="en-US" sz="1400" b="1" dirty="0" smtClean="0">
                  <a:solidFill>
                    <a:schemeClr val="bg1"/>
                  </a:solidFill>
                </a:rPr>
                <a:t>In Partnership with:</a:t>
              </a:r>
              <a:endParaRPr lang="en-US" sz="1400" b="1" dirty="0">
                <a:solidFill>
                  <a:schemeClr val="bg1"/>
                </a:solidFill>
              </a:endParaRPr>
            </a:p>
          </p:txBody>
        </p:sp>
      </p:grpSp>
      <p:grpSp>
        <p:nvGrpSpPr>
          <p:cNvPr id="36" name="Group 35"/>
          <p:cNvGrpSpPr/>
          <p:nvPr/>
        </p:nvGrpSpPr>
        <p:grpSpPr>
          <a:xfrm>
            <a:off x="490275" y="3715203"/>
            <a:ext cx="1389110" cy="674031"/>
            <a:chOff x="571986" y="3340050"/>
            <a:chExt cx="1389110" cy="674031"/>
          </a:xfrm>
        </p:grpSpPr>
        <p:sp>
          <p:nvSpPr>
            <p:cNvPr id="34" name="Rectangle 33"/>
            <p:cNvSpPr/>
            <p:nvPr/>
          </p:nvSpPr>
          <p:spPr>
            <a:xfrm>
              <a:off x="571986" y="3348132"/>
              <a:ext cx="1389110" cy="657589"/>
            </a:xfrm>
            <a:prstGeom prst="rect">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 name="TextBox 34"/>
            <p:cNvSpPr txBox="1"/>
            <p:nvPr/>
          </p:nvSpPr>
          <p:spPr>
            <a:xfrm>
              <a:off x="665371" y="3340050"/>
              <a:ext cx="1202340" cy="674031"/>
            </a:xfrm>
            <a:prstGeom prst="rect">
              <a:avLst/>
            </a:prstGeom>
            <a:noFill/>
          </p:spPr>
          <p:txBody>
            <a:bodyPr wrap="square" rtlCol="0" anchor="ctr">
              <a:spAutoFit/>
            </a:bodyPr>
            <a:lstStyle/>
            <a:p>
              <a:pPr algn="ctr">
                <a:lnSpc>
                  <a:spcPct val="90000"/>
                </a:lnSpc>
              </a:pPr>
              <a:r>
                <a:rPr lang="en-US" sz="1400" b="1" dirty="0" smtClean="0">
                  <a:solidFill>
                    <a:schemeClr val="bg1"/>
                  </a:solidFill>
                </a:rPr>
                <a:t>Proud Member </a:t>
              </a:r>
              <a:br>
                <a:rPr lang="en-US" sz="1400" b="1" dirty="0" smtClean="0">
                  <a:solidFill>
                    <a:schemeClr val="bg1"/>
                  </a:solidFill>
                </a:rPr>
              </a:br>
              <a:r>
                <a:rPr lang="en-US" sz="1400" b="1" dirty="0" smtClean="0">
                  <a:solidFill>
                    <a:schemeClr val="bg1"/>
                  </a:solidFill>
                </a:rPr>
                <a:t>of:</a:t>
              </a:r>
              <a:endParaRPr lang="en-US" sz="1400" b="1" dirty="0">
                <a:solidFill>
                  <a:schemeClr val="bg1"/>
                </a:solidFill>
              </a:endParaRPr>
            </a:p>
          </p:txBody>
        </p:sp>
      </p:grpSp>
      <p:pic>
        <p:nvPicPr>
          <p:cNvPr id="4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246601" y="2568232"/>
            <a:ext cx="755601" cy="27705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81402" y="2532797"/>
            <a:ext cx="1029212" cy="34792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025741" y="2968867"/>
            <a:ext cx="980288" cy="32307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1305" y="2920370"/>
            <a:ext cx="840142" cy="420071"/>
          </a:xfrm>
          <a:prstGeom prst="rect">
            <a:avLst/>
          </a:prstGeom>
          <a:noFill/>
        </p:spPr>
      </p:pic>
      <p:pic>
        <p:nvPicPr>
          <p:cNvPr id="44"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700219" y="3012405"/>
            <a:ext cx="801358" cy="236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83032" y="1498187"/>
            <a:ext cx="802098" cy="547968"/>
          </a:xfrm>
          <a:prstGeom prst="rect">
            <a:avLst/>
          </a:prstGeom>
        </p:spPr>
      </p:pic>
      <p:pic>
        <p:nvPicPr>
          <p:cNvPr id="50" name="Picture 4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83032" y="2615596"/>
            <a:ext cx="1254958" cy="182325"/>
          </a:xfrm>
          <a:prstGeom prst="rect">
            <a:avLst/>
          </a:prstGeom>
        </p:spPr>
      </p:pic>
      <p:pic>
        <p:nvPicPr>
          <p:cNvPr id="51" name="Picture 5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17190" y="2570381"/>
            <a:ext cx="1076659" cy="272754"/>
          </a:xfrm>
          <a:prstGeom prst="rect">
            <a:avLst/>
          </a:prstGeom>
        </p:spPr>
      </p:pic>
      <p:pic>
        <p:nvPicPr>
          <p:cNvPr id="52" name="Picture 5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73049" y="2568429"/>
            <a:ext cx="994352" cy="276659"/>
          </a:xfrm>
          <a:prstGeom prst="rect">
            <a:avLst/>
          </a:prstGeom>
        </p:spPr>
      </p:pic>
      <p:pic>
        <p:nvPicPr>
          <p:cNvPr id="56" name="Picture 5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46915" y="2956128"/>
            <a:ext cx="361834" cy="361834"/>
          </a:xfrm>
          <a:prstGeom prst="rect">
            <a:avLst/>
          </a:prstGeom>
        </p:spPr>
      </p:pic>
      <p:pic>
        <p:nvPicPr>
          <p:cNvPr id="58" name="Picture 5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631739" y="2987826"/>
            <a:ext cx="682620" cy="285159"/>
          </a:xfrm>
          <a:prstGeom prst="rect">
            <a:avLst/>
          </a:prstGeom>
        </p:spPr>
      </p:pic>
      <p:pic>
        <p:nvPicPr>
          <p:cNvPr id="60" name="Picture 5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07870" y="2920370"/>
            <a:ext cx="1005813" cy="452615"/>
          </a:xfrm>
          <a:prstGeom prst="rect">
            <a:avLst/>
          </a:prstGeom>
        </p:spPr>
      </p:pic>
      <p:pic>
        <p:nvPicPr>
          <p:cNvPr id="61" name="Picture 6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43113" y="3051903"/>
            <a:ext cx="777018" cy="157005"/>
          </a:xfrm>
          <a:prstGeom prst="rect">
            <a:avLst/>
          </a:prstGeom>
        </p:spPr>
      </p:pic>
      <p:pic>
        <p:nvPicPr>
          <p:cNvPr id="66" name="Picture 6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83032" y="3931455"/>
            <a:ext cx="971453" cy="276149"/>
          </a:xfrm>
          <a:prstGeom prst="rect">
            <a:avLst/>
          </a:prstGeom>
        </p:spPr>
      </p:pic>
      <p:pic>
        <p:nvPicPr>
          <p:cNvPr id="67" name="Picture 66"/>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07127" y="3971393"/>
            <a:ext cx="925820" cy="196273"/>
          </a:xfrm>
          <a:prstGeom prst="rect">
            <a:avLst/>
          </a:prstGeom>
        </p:spPr>
      </p:pic>
      <p:pic>
        <p:nvPicPr>
          <p:cNvPr id="68" name="Picture 6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01577" y="3929758"/>
            <a:ext cx="698855" cy="279542"/>
          </a:xfrm>
          <a:prstGeom prst="rect">
            <a:avLst/>
          </a:prstGeom>
        </p:spPr>
      </p:pic>
      <p:pic>
        <p:nvPicPr>
          <p:cNvPr id="69" name="Picture 68"/>
          <p:cNvPicPr>
            <a:picLocks noChangeAspect="1"/>
          </p:cNvPicPr>
          <p:nvPr/>
        </p:nvPicPr>
        <p:blipFill rotWithShape="1">
          <a:blip r:embed="rId18" cstate="screen">
            <a:extLst>
              <a:ext uri="{28A0092B-C50C-407E-A947-70E740481C1C}">
                <a14:useLocalDpi xmlns:a14="http://schemas.microsoft.com/office/drawing/2010/main"/>
              </a:ext>
            </a:extLst>
          </a:blip>
          <a:srcRect t="29808" b="23720"/>
          <a:stretch/>
        </p:blipFill>
        <p:spPr>
          <a:xfrm>
            <a:off x="5286418" y="3723285"/>
            <a:ext cx="1099141" cy="661035"/>
          </a:xfrm>
          <a:prstGeom prst="rect">
            <a:avLst/>
          </a:prstGeom>
        </p:spPr>
      </p:pic>
      <p:pic>
        <p:nvPicPr>
          <p:cNvPr id="64" name="Picture 63"/>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347122" y="3749824"/>
            <a:ext cx="1044057" cy="639410"/>
          </a:xfrm>
          <a:prstGeom prst="rect">
            <a:avLst/>
          </a:prstGeom>
        </p:spPr>
      </p:pic>
      <p:pic>
        <p:nvPicPr>
          <p:cNvPr id="65" name="Picture 6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57462" y="3869326"/>
            <a:ext cx="788978" cy="400406"/>
          </a:xfrm>
          <a:prstGeom prst="rect">
            <a:avLst/>
          </a:prstGeom>
        </p:spPr>
      </p:pic>
    </p:spTree>
    <p:extLst>
      <p:ext uri="{BB962C8B-B14F-4D97-AF65-F5344CB8AC3E}">
        <p14:creationId xmlns:p14="http://schemas.microsoft.com/office/powerpoint/2010/main" val="79976933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20143" y="347358"/>
            <a:ext cx="8056126" cy="4053192"/>
          </a:xfrm>
          <a:prstGeom prst="rect">
            <a:avLst/>
          </a:prstGeom>
        </p:spPr>
      </p:pic>
    </p:spTree>
    <p:extLst>
      <p:ext uri="{BB962C8B-B14F-4D97-AF65-F5344CB8AC3E}">
        <p14:creationId xmlns:p14="http://schemas.microsoft.com/office/powerpoint/2010/main" val="67019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77446" y="727409"/>
            <a:ext cx="4399125" cy="1852263"/>
          </a:xfrm>
          <a:prstGeom prst="roundRect">
            <a:avLst/>
          </a:prstGeom>
        </p:spPr>
      </p:pic>
      <p:sp>
        <p:nvSpPr>
          <p:cNvPr id="4" name="Title 1"/>
          <p:cNvSpPr txBox="1">
            <a:spLocks/>
          </p:cNvSpPr>
          <p:nvPr/>
        </p:nvSpPr>
        <p:spPr bwMode="auto">
          <a:xfrm>
            <a:off x="0" y="-4428"/>
            <a:ext cx="8941869"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914400" rtl="0" eaLnBrk="1" latinLnBrk="0" hangingPunct="1">
              <a:lnSpc>
                <a:spcPct val="90000"/>
              </a:lnSpc>
              <a:spcBef>
                <a:spcPct val="0"/>
              </a:spcBef>
              <a:buNone/>
              <a:defRPr lang="en-GB" altLang="en-US" sz="3200" kern="1200" dirty="0" smtClean="0">
                <a:solidFill>
                  <a:srgbClr val="676767"/>
                </a:solidFill>
                <a:latin typeface="Arial" panose="020B0604020202020204" pitchFamily="34" charset="0"/>
                <a:ea typeface="ＭＳ Ｐゴシック" charset="0"/>
                <a:cs typeface="Arial" panose="020B0604020202020204" pitchFamily="34" charset="0"/>
              </a:defRPr>
            </a:lvl1pPr>
          </a:lstStyle>
          <a:p>
            <a:pPr fontAlgn="auto">
              <a:spcAft>
                <a:spcPts val="0"/>
              </a:spcAft>
            </a:pPr>
            <a:r>
              <a:rPr lang="en-US" sz="2800" dirty="0" smtClean="0"/>
              <a:t>Want to know more?</a:t>
            </a:r>
            <a:endParaRPr lang="en-US" sz="2800" dirty="0"/>
          </a:p>
        </p:txBody>
      </p:sp>
      <p:sp>
        <p:nvSpPr>
          <p:cNvPr id="5" name="Oval 143"/>
          <p:cNvSpPr/>
          <p:nvPr/>
        </p:nvSpPr>
        <p:spPr>
          <a:xfrm>
            <a:off x="516441" y="2925148"/>
            <a:ext cx="642894" cy="331915"/>
          </a:xfrm>
          <a:custGeom>
            <a:avLst/>
            <a:gdLst/>
            <a:ahLst/>
            <a:cxnLst/>
            <a:rect l="l" t="t" r="r" b="b"/>
            <a:pathLst>
              <a:path w="5382339" h="2377925">
                <a:moveTo>
                  <a:pt x="2351284" y="0"/>
                </a:moveTo>
                <a:cubicBezTo>
                  <a:pt x="2669163" y="0"/>
                  <a:pt x="2953186" y="144952"/>
                  <a:pt x="3140863" y="372363"/>
                </a:cubicBezTo>
                <a:lnTo>
                  <a:pt x="3178701" y="422964"/>
                </a:lnTo>
                <a:lnTo>
                  <a:pt x="3214369" y="403604"/>
                </a:lnTo>
                <a:cubicBezTo>
                  <a:pt x="3294823" y="369575"/>
                  <a:pt x="3383279" y="350757"/>
                  <a:pt x="3476130" y="350757"/>
                </a:cubicBezTo>
                <a:cubicBezTo>
                  <a:pt x="3754682" y="350757"/>
                  <a:pt x="3993679" y="520115"/>
                  <a:pt x="4095767" y="761480"/>
                </a:cubicBezTo>
                <a:lnTo>
                  <a:pt x="4123717" y="851519"/>
                </a:lnTo>
                <a:lnTo>
                  <a:pt x="4254973" y="785349"/>
                </a:lnTo>
                <a:cubicBezTo>
                  <a:pt x="4348628" y="748418"/>
                  <a:pt x="4450666" y="728131"/>
                  <a:pt x="4557442" y="728131"/>
                </a:cubicBezTo>
                <a:cubicBezTo>
                  <a:pt x="5013020" y="728131"/>
                  <a:pt x="5382339" y="1097450"/>
                  <a:pt x="5382339" y="1553028"/>
                </a:cubicBezTo>
                <a:cubicBezTo>
                  <a:pt x="5382339" y="1894712"/>
                  <a:pt x="5174597" y="2187874"/>
                  <a:pt x="4878529" y="2313101"/>
                </a:cubicBezTo>
                <a:lnTo>
                  <a:pt x="4863629" y="2318554"/>
                </a:lnTo>
                <a:lnTo>
                  <a:pt x="4829783" y="2336925"/>
                </a:lnTo>
                <a:cubicBezTo>
                  <a:pt x="4778412" y="2358653"/>
                  <a:pt x="4721933" y="2370668"/>
                  <a:pt x="4662648" y="2370668"/>
                </a:cubicBezTo>
                <a:lnTo>
                  <a:pt x="4661428" y="2370668"/>
                </a:lnTo>
                <a:lnTo>
                  <a:pt x="4641783" y="2373666"/>
                </a:lnTo>
                <a:cubicBezTo>
                  <a:pt x="4614053" y="2376482"/>
                  <a:pt x="4585916" y="2377925"/>
                  <a:pt x="4557442" y="2377925"/>
                </a:cubicBezTo>
                <a:cubicBezTo>
                  <a:pt x="4528969" y="2377925"/>
                  <a:pt x="4500832" y="2376482"/>
                  <a:pt x="4473101" y="2373666"/>
                </a:cubicBezTo>
                <a:lnTo>
                  <a:pt x="4453456" y="2370668"/>
                </a:lnTo>
                <a:lnTo>
                  <a:pt x="949467" y="2370667"/>
                </a:lnTo>
                <a:lnTo>
                  <a:pt x="888183" y="2365260"/>
                </a:lnTo>
                <a:lnTo>
                  <a:pt x="879895" y="2366525"/>
                </a:lnTo>
                <a:cubicBezTo>
                  <a:pt x="853059" y="2369250"/>
                  <a:pt x="825831" y="2370646"/>
                  <a:pt x="798276" y="2370646"/>
                </a:cubicBezTo>
                <a:cubicBezTo>
                  <a:pt x="357400" y="2370646"/>
                  <a:pt x="0" y="2013246"/>
                  <a:pt x="0" y="1572370"/>
                </a:cubicBezTo>
                <a:cubicBezTo>
                  <a:pt x="0" y="1186604"/>
                  <a:pt x="273634" y="864748"/>
                  <a:pt x="637395" y="790312"/>
                </a:cubicBezTo>
                <a:lnTo>
                  <a:pt x="697594" y="781125"/>
                </a:lnTo>
                <a:lnTo>
                  <a:pt x="702629" y="731177"/>
                </a:lnTo>
                <a:cubicBezTo>
                  <a:pt x="752140" y="489221"/>
                  <a:pt x="966222" y="307214"/>
                  <a:pt x="1222814" y="307214"/>
                </a:cubicBezTo>
                <a:cubicBezTo>
                  <a:pt x="1332782" y="307214"/>
                  <a:pt x="1434942" y="340644"/>
                  <a:pt x="1519685" y="397896"/>
                </a:cubicBezTo>
                <a:lnTo>
                  <a:pt x="1533864" y="409594"/>
                </a:lnTo>
                <a:lnTo>
                  <a:pt x="1561704" y="372363"/>
                </a:lnTo>
                <a:cubicBezTo>
                  <a:pt x="1749381" y="144952"/>
                  <a:pt x="2033405" y="0"/>
                  <a:pt x="2351284" y="0"/>
                </a:cubicBezTo>
                <a:close/>
              </a:path>
            </a:pathLst>
          </a:custGeom>
          <a:solidFill>
            <a:schemeClr val="bg2"/>
          </a:solidFill>
          <a:ln w="38100" cap="flat">
            <a:solidFill>
              <a:schemeClr val="bg1">
                <a:lumMod val="85000"/>
              </a:schemeClr>
            </a:solidFill>
            <a:prstDash val="solid"/>
            <a:miter lim="800000"/>
            <a:headEnd/>
            <a:tailEnd/>
          </a:ln>
          <a:effectLst>
            <a:innerShdw blurRad="206375" dist="114300" dir="5400000">
              <a:schemeClr val="bg1">
                <a:lumMod val="50000"/>
              </a:schemeClr>
            </a:innerShdw>
          </a:effectLst>
        </p:spPr>
        <p:txBody>
          <a:bodyPr vert="horz" wrap="square" lIns="91440" tIns="45720" rIns="91440" bIns="45720" numCol="1" anchor="t" anchorCtr="0" compatLnSpc="1">
            <a:prstTxWarp prst="textNoShape">
              <a:avLst/>
            </a:prstTxWarp>
          </a:bodyPr>
          <a:lstStyle/>
          <a:p>
            <a:pPr defTabSz="684723"/>
            <a:endParaRPr lang="en-US" sz="1400" dirty="0">
              <a:solidFill>
                <a:srgbClr val="FFFFFF"/>
              </a:solidFill>
            </a:endParaRPr>
          </a:p>
        </p:txBody>
      </p:sp>
      <p:pic>
        <p:nvPicPr>
          <p:cNvPr id="6" name="Picture 4" descr="https://www.hallaminternet.com/assets/blog-po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892" y="2853455"/>
            <a:ext cx="642894" cy="4753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s://ifttt.com/images/channels/email_lr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92" y="3882399"/>
            <a:ext cx="434791" cy="434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3.ggpht.com/lSLM0xhCA1RZOwaQcjhlwmsvaIQYaP3c5qbDKCgLALhydrgExnaSKZdGa8S3YtRuVA=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742" y="3827996"/>
            <a:ext cx="489194" cy="48919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a:xfrm>
            <a:off x="1159335" y="2796011"/>
            <a:ext cx="3594094" cy="590190"/>
          </a:xfrm>
          <a:prstGeom prst="rect">
            <a:avLst/>
          </a:prstGeom>
        </p:spPr>
        <p:txBody>
          <a:bodyPr wrap="none">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None/>
            </a:pPr>
            <a:r>
              <a:rPr lang="en-GB" sz="1800" dirty="0" smtClean="0">
                <a:hlinkClick r:id="rId6"/>
              </a:rPr>
              <a:t>http://www.cisco.com/go/media</a:t>
            </a:r>
            <a:endParaRPr lang="en-GB" sz="1800" dirty="0" smtClean="0"/>
          </a:p>
        </p:txBody>
      </p:sp>
      <p:sp>
        <p:nvSpPr>
          <p:cNvPr id="10" name="Text Placeholder 1"/>
          <p:cNvSpPr txBox="1">
            <a:spLocks/>
          </p:cNvSpPr>
          <p:nvPr/>
        </p:nvSpPr>
        <p:spPr>
          <a:xfrm>
            <a:off x="6024427" y="2796011"/>
            <a:ext cx="3594094" cy="590190"/>
          </a:xfrm>
          <a:prstGeom prst="rect">
            <a:avLst/>
          </a:prstGeom>
        </p:spPr>
        <p:txBody>
          <a:bodyPr wrap="none">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50000"/>
              </a:lnSpc>
              <a:buNone/>
            </a:pPr>
            <a:r>
              <a:rPr lang="en-GB" sz="1800" dirty="0">
                <a:hlinkClick r:id="rId7"/>
              </a:rPr>
              <a:t>http://blogs.cisco.com/sp</a:t>
            </a:r>
            <a:endParaRPr lang="en-GB" sz="1800" dirty="0"/>
          </a:p>
        </p:txBody>
      </p:sp>
      <p:sp>
        <p:nvSpPr>
          <p:cNvPr id="12" name="Text Placeholder 1"/>
          <p:cNvSpPr txBox="1">
            <a:spLocks/>
          </p:cNvSpPr>
          <p:nvPr/>
        </p:nvSpPr>
        <p:spPr>
          <a:xfrm>
            <a:off x="1159335" y="3701237"/>
            <a:ext cx="3724402" cy="1185013"/>
          </a:xfrm>
          <a:prstGeom prst="rect">
            <a:avLst/>
          </a:prstGeom>
        </p:spPr>
        <p:txBody>
          <a:bodyPr wrap="none">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en-GB" sz="1800" dirty="0" smtClean="0">
                <a:hlinkClick r:id="rId8"/>
              </a:rPr>
              <a:t>yschreib@cisco.com</a:t>
            </a:r>
            <a:r>
              <a:rPr lang="en-GB" sz="1800" dirty="0" smtClean="0"/>
              <a:t> </a:t>
            </a:r>
            <a:br>
              <a:rPr lang="en-GB" sz="1800" dirty="0" smtClean="0"/>
            </a:br>
            <a:r>
              <a:rPr lang="en-GB" sz="1800" dirty="0" smtClean="0">
                <a:hlinkClick r:id="rId9"/>
              </a:rPr>
              <a:t>rogsherw@cisco.com</a:t>
            </a:r>
            <a:r>
              <a:rPr lang="en-GB" sz="1800" dirty="0"/>
              <a:t/>
            </a:r>
            <a:br>
              <a:rPr lang="en-GB" sz="1800" dirty="0"/>
            </a:br>
            <a:r>
              <a:rPr lang="en-GB" sz="1800" dirty="0" smtClean="0">
                <a:hlinkClick r:id="rId10"/>
              </a:rPr>
              <a:t>spanah@cisco.com</a:t>
            </a:r>
            <a:endParaRPr lang="en-GB" sz="1800" dirty="0" smtClean="0"/>
          </a:p>
          <a:p>
            <a:pPr marL="0" indent="0">
              <a:lnSpc>
                <a:spcPct val="100000"/>
              </a:lnSpc>
              <a:spcBef>
                <a:spcPts val="0"/>
              </a:spcBef>
              <a:buNone/>
            </a:pPr>
            <a:endParaRPr lang="en-GB" sz="1800" dirty="0" smtClean="0"/>
          </a:p>
          <a:p>
            <a:pPr marL="0" indent="0">
              <a:lnSpc>
                <a:spcPct val="100000"/>
              </a:lnSpc>
              <a:spcBef>
                <a:spcPts val="0"/>
              </a:spcBef>
              <a:buNone/>
            </a:pPr>
            <a:endParaRPr lang="en-GB" sz="1800" dirty="0" smtClean="0"/>
          </a:p>
        </p:txBody>
      </p:sp>
      <p:sp>
        <p:nvSpPr>
          <p:cNvPr id="13" name="Text Placeholder 1"/>
          <p:cNvSpPr txBox="1">
            <a:spLocks/>
          </p:cNvSpPr>
          <p:nvPr/>
        </p:nvSpPr>
        <p:spPr>
          <a:xfrm>
            <a:off x="6024427" y="3701237"/>
            <a:ext cx="3724402" cy="1185013"/>
          </a:xfrm>
          <a:prstGeom prst="rect">
            <a:avLst/>
          </a:prstGeom>
        </p:spPr>
        <p:txBody>
          <a:bodyPr wrap="none">
            <a:noAutofit/>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0000"/>
              </a:lnSpc>
              <a:spcBef>
                <a:spcPts val="0"/>
              </a:spcBef>
              <a:buNone/>
            </a:pPr>
            <a:r>
              <a:rPr lang="en-GB" sz="1800" dirty="0" smtClean="0"/>
              <a:t>@</a:t>
            </a:r>
            <a:r>
              <a:rPr lang="en-GB" sz="1800" dirty="0" err="1" smtClean="0"/>
              <a:t>yschreiber</a:t>
            </a:r>
            <a:endParaRPr lang="en-GB" sz="1800" dirty="0" smtClean="0"/>
          </a:p>
          <a:p>
            <a:pPr marL="0" indent="0">
              <a:lnSpc>
                <a:spcPct val="100000"/>
              </a:lnSpc>
              <a:spcBef>
                <a:spcPts val="0"/>
              </a:spcBef>
              <a:buNone/>
            </a:pPr>
            <a:r>
              <a:rPr lang="en-GB" sz="1800" dirty="0" smtClean="0"/>
              <a:t>@rog</a:t>
            </a:r>
          </a:p>
          <a:p>
            <a:pPr marL="0" indent="0">
              <a:lnSpc>
                <a:spcPct val="100000"/>
              </a:lnSpc>
              <a:spcBef>
                <a:spcPts val="0"/>
              </a:spcBef>
              <a:buNone/>
            </a:pPr>
            <a:r>
              <a:rPr lang="en-GB" sz="1800" dirty="0" smtClean="0"/>
              <a:t>@</a:t>
            </a:r>
            <a:r>
              <a:rPr lang="en-GB" sz="1800" dirty="0" err="1" smtClean="0"/>
              <a:t>samipanah</a:t>
            </a:r>
            <a:endParaRPr lang="en-GB" sz="1800" dirty="0" smtClean="0"/>
          </a:p>
          <a:p>
            <a:pPr marL="0" indent="0">
              <a:lnSpc>
                <a:spcPct val="100000"/>
              </a:lnSpc>
              <a:spcBef>
                <a:spcPts val="0"/>
              </a:spcBef>
              <a:buNone/>
            </a:pPr>
            <a:endParaRPr lang="en-GB" sz="1800" dirty="0" smtClean="0"/>
          </a:p>
        </p:txBody>
      </p:sp>
    </p:spTree>
    <p:extLst>
      <p:ext uri="{BB962C8B-B14F-4D97-AF65-F5344CB8AC3E}">
        <p14:creationId xmlns:p14="http://schemas.microsoft.com/office/powerpoint/2010/main" val="29017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603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627083" y="2887171"/>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Oval 217"/>
          <p:cNvSpPr/>
          <p:nvPr/>
        </p:nvSpPr>
        <p:spPr>
          <a:xfrm>
            <a:off x="6200902" y="3416028"/>
            <a:ext cx="876808" cy="876808"/>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5" name="Rectangle 74"/>
          <p:cNvSpPr/>
          <p:nvPr/>
        </p:nvSpPr>
        <p:spPr>
          <a:xfrm>
            <a:off x="4627083" y="1178993"/>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flipV="1">
            <a:off x="5969102" y="1799455"/>
            <a:ext cx="1362648" cy="476286"/>
          </a:xfrm>
          <a:prstGeom prst="rect">
            <a:avLst/>
          </a:prstGeom>
        </p:spPr>
      </p:pic>
      <p:sp>
        <p:nvSpPr>
          <p:cNvPr id="2" name="Title 1"/>
          <p:cNvSpPr>
            <a:spLocks noGrp="1"/>
          </p:cNvSpPr>
          <p:nvPr>
            <p:ph type="title"/>
          </p:nvPr>
        </p:nvSpPr>
        <p:spPr/>
        <p:txBody>
          <a:bodyPr/>
          <a:lstStyle/>
          <a:p>
            <a:r>
              <a:rPr lang="en-US" dirty="0" smtClean="0"/>
              <a:t>There’s Never Been a Better Time </a:t>
            </a:r>
            <a:br>
              <a:rPr lang="en-US" dirty="0" smtClean="0"/>
            </a:br>
            <a:r>
              <a:rPr lang="en-US" dirty="0" smtClean="0"/>
              <a:t>to Transform Entertainment</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7996" y="1540583"/>
            <a:ext cx="2646687" cy="1144137"/>
          </a:xfrm>
          <a:prstGeom prst="rect">
            <a:avLst/>
          </a:prstGeom>
        </p:spPr>
      </p:pic>
      <p:sp>
        <p:nvSpPr>
          <p:cNvPr id="15" name="TextBox 14"/>
          <p:cNvSpPr txBox="1"/>
          <p:nvPr/>
        </p:nvSpPr>
        <p:spPr>
          <a:xfrm>
            <a:off x="1187323" y="1125108"/>
            <a:ext cx="2668032" cy="307777"/>
          </a:xfrm>
          <a:prstGeom prst="rect">
            <a:avLst/>
          </a:prstGeom>
          <a:noFill/>
        </p:spPr>
        <p:txBody>
          <a:bodyPr wrap="square" rtlCol="0">
            <a:spAutoFit/>
          </a:bodyPr>
          <a:lstStyle/>
          <a:p>
            <a:pPr algn="ctr"/>
            <a:r>
              <a:rPr lang="en-US" sz="1400" dirty="0" smtClean="0">
                <a:solidFill>
                  <a:schemeClr val="tx1">
                    <a:lumMod val="75000"/>
                  </a:schemeClr>
                </a:solidFill>
              </a:rPr>
              <a:t>Migrate Live Production to IP</a:t>
            </a:r>
            <a:endParaRPr lang="en-US" sz="1400" dirty="0">
              <a:solidFill>
                <a:schemeClr val="tx1">
                  <a:lumMod val="75000"/>
                </a:schemeClr>
              </a:solidFill>
            </a:endParaRPr>
          </a:p>
        </p:txBody>
      </p:sp>
      <p:sp>
        <p:nvSpPr>
          <p:cNvPr id="68" name="Rectangle 67"/>
          <p:cNvSpPr/>
          <p:nvPr/>
        </p:nvSpPr>
        <p:spPr>
          <a:xfrm>
            <a:off x="509659" y="1178993"/>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6" name="Rectangle 75"/>
          <p:cNvSpPr/>
          <p:nvPr/>
        </p:nvSpPr>
        <p:spPr>
          <a:xfrm>
            <a:off x="509659" y="2887171"/>
            <a:ext cx="4023360" cy="161479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Rectangle 77"/>
          <p:cNvSpPr/>
          <p:nvPr/>
        </p:nvSpPr>
        <p:spPr>
          <a:xfrm>
            <a:off x="1244360" y="1241172"/>
            <a:ext cx="2553958" cy="307777"/>
          </a:xfrm>
          <a:prstGeom prst="rect">
            <a:avLst/>
          </a:prstGeom>
        </p:spPr>
        <p:txBody>
          <a:bodyPr wrap="square" anchor="t">
            <a:spAutoFit/>
          </a:bodyPr>
          <a:lstStyle/>
          <a:p>
            <a:pPr marL="0" lvl="1" algn="ctr"/>
            <a:r>
              <a:rPr lang="en-US" sz="1400" dirty="0">
                <a:solidFill>
                  <a:schemeClr val="tx1">
                    <a:lumMod val="75000"/>
                  </a:schemeClr>
                </a:solidFill>
              </a:rPr>
              <a:t>Migrate Live Production to IP</a:t>
            </a:r>
          </a:p>
        </p:txBody>
      </p:sp>
      <p:sp>
        <p:nvSpPr>
          <p:cNvPr id="80" name="Rectangle 79"/>
          <p:cNvSpPr/>
          <p:nvPr/>
        </p:nvSpPr>
        <p:spPr>
          <a:xfrm>
            <a:off x="1116595" y="2957131"/>
            <a:ext cx="2809488" cy="307777"/>
          </a:xfrm>
          <a:prstGeom prst="rect">
            <a:avLst/>
          </a:prstGeom>
        </p:spPr>
        <p:txBody>
          <a:bodyPr wrap="square" anchor="t">
            <a:spAutoFit/>
          </a:bodyPr>
          <a:lstStyle/>
          <a:p>
            <a:pPr algn="ctr"/>
            <a:r>
              <a:rPr lang="en-US" sz="1400" dirty="0">
                <a:solidFill>
                  <a:schemeClr val="tx1">
                    <a:lumMod val="75000"/>
                  </a:schemeClr>
                </a:solidFill>
              </a:rPr>
              <a:t>Evolve Satellite Distribution to IP</a:t>
            </a:r>
          </a:p>
        </p:txBody>
      </p:sp>
      <p:sp>
        <p:nvSpPr>
          <p:cNvPr id="84" name="Rectangle 83"/>
          <p:cNvSpPr/>
          <p:nvPr/>
        </p:nvSpPr>
        <p:spPr>
          <a:xfrm>
            <a:off x="5361784" y="1241172"/>
            <a:ext cx="2553958" cy="307777"/>
          </a:xfrm>
          <a:prstGeom prst="rect">
            <a:avLst/>
          </a:prstGeom>
        </p:spPr>
        <p:txBody>
          <a:bodyPr wrap="square" anchor="t">
            <a:spAutoFit/>
          </a:bodyPr>
          <a:lstStyle/>
          <a:p>
            <a:pPr algn="ctr"/>
            <a:r>
              <a:rPr lang="en-US" sz="1400" dirty="0">
                <a:solidFill>
                  <a:schemeClr val="tx1">
                    <a:lumMod val="75000"/>
                  </a:schemeClr>
                </a:solidFill>
              </a:rPr>
              <a:t>Accelerate Media Operations</a:t>
            </a:r>
          </a:p>
        </p:txBody>
      </p:sp>
      <p:sp>
        <p:nvSpPr>
          <p:cNvPr id="85" name="Rectangle 84"/>
          <p:cNvSpPr/>
          <p:nvPr/>
        </p:nvSpPr>
        <p:spPr>
          <a:xfrm>
            <a:off x="5219133" y="2957131"/>
            <a:ext cx="2839260" cy="307777"/>
          </a:xfrm>
          <a:prstGeom prst="rect">
            <a:avLst/>
          </a:prstGeom>
        </p:spPr>
        <p:txBody>
          <a:bodyPr wrap="square" anchor="t">
            <a:spAutoFit/>
          </a:bodyPr>
          <a:lstStyle/>
          <a:p>
            <a:pPr algn="ctr"/>
            <a:r>
              <a:rPr lang="en-US" sz="1400" dirty="0">
                <a:solidFill>
                  <a:schemeClr val="tx1">
                    <a:lumMod val="75000"/>
                  </a:schemeClr>
                </a:solidFill>
              </a:rPr>
              <a:t>Adopt New Security Approaches</a:t>
            </a:r>
          </a:p>
        </p:txBody>
      </p:sp>
      <p:sp>
        <p:nvSpPr>
          <p:cNvPr id="87" name="Freeform 86"/>
          <p:cNvSpPr/>
          <p:nvPr/>
        </p:nvSpPr>
        <p:spPr>
          <a:xfrm>
            <a:off x="1114051" y="1769449"/>
            <a:ext cx="521823" cy="415070"/>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accent1"/>
          </a:solidFill>
          <a:ln w="6350" cap="flat" cmpd="sng" algn="ctr">
            <a:noFill/>
            <a:prstDash val="solid"/>
            <a:miter lim="800000"/>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1218504">
              <a:defRPr/>
            </a:pPr>
            <a:endParaRPr lang="en-US" kern="0" spc="-67" dirty="0">
              <a:gradFill>
                <a:gsLst>
                  <a:gs pos="0">
                    <a:srgbClr val="FFFFFF"/>
                  </a:gs>
                  <a:gs pos="100000">
                    <a:srgbClr val="FFFFFF"/>
                  </a:gs>
                </a:gsLst>
                <a:lin ang="5400000" scaled="0"/>
              </a:gradFill>
              <a:latin typeface="+mn-lt"/>
              <a:ea typeface="Segoe UI" pitchFamily="34" charset="0"/>
              <a:cs typeface="Arial" panose="020B0604020202020204" pitchFamily="34" charset="0"/>
            </a:endParaRP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1635" y="1657350"/>
            <a:ext cx="704030" cy="609600"/>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25333" y="1782487"/>
            <a:ext cx="864290" cy="408264"/>
          </a:xfrm>
          <a:prstGeom prst="rect">
            <a:avLst/>
          </a:prstGeom>
          <a:effectLst>
            <a:outerShdw blurRad="76200" dir="18900000" sy="23000" kx="-1200000" algn="bl" rotWithShape="0">
              <a:prstClr val="black">
                <a:alpha val="20000"/>
              </a:prstClr>
            </a:outerShdw>
          </a:effectLst>
        </p:spPr>
      </p:pic>
      <p:grpSp>
        <p:nvGrpSpPr>
          <p:cNvPr id="140" name="Group 139"/>
          <p:cNvGrpSpPr/>
          <p:nvPr/>
        </p:nvGrpSpPr>
        <p:grpSpPr>
          <a:xfrm>
            <a:off x="6317555" y="1691983"/>
            <a:ext cx="655652" cy="664344"/>
            <a:chOff x="5981333" y="1992891"/>
            <a:chExt cx="840705" cy="840705"/>
          </a:xfrm>
        </p:grpSpPr>
        <p:sp>
          <p:nvSpPr>
            <p:cNvPr id="169" name="Oval 168"/>
            <p:cNvSpPr>
              <a:spLocks noChangeAspect="1"/>
            </p:cNvSpPr>
            <p:nvPr/>
          </p:nvSpPr>
          <p:spPr>
            <a:xfrm>
              <a:off x="5981333" y="1992891"/>
              <a:ext cx="840705" cy="840705"/>
            </a:xfrm>
            <a:prstGeom prst="ellipse">
              <a:avLst/>
            </a:prstGeom>
            <a:solidFill>
              <a:schemeClr val="accent1"/>
            </a:solidFill>
            <a:ln w="9525" cap="flat" cmpd="sng" algn="ctr">
              <a:noFill/>
              <a:prstDash val="solid"/>
            </a:ln>
            <a:effectLst/>
          </p:spPr>
          <p:txBody>
            <a:bodyPr rtlCol="0" anchor="ctr"/>
            <a:lstStyle/>
            <a:p>
              <a:pPr algn="ctr" defTabSz="914286">
                <a:defRPr/>
              </a:pPr>
              <a:endParaRPr lang="en-US" sz="1900" kern="0" dirty="0">
                <a:solidFill>
                  <a:srgbClr val="FFFFFF"/>
                </a:solidFill>
                <a:latin typeface="Arial"/>
                <a:ea typeface=""/>
                <a:cs typeface=""/>
              </a:endParaRPr>
            </a:p>
          </p:txBody>
        </p:sp>
        <p:sp>
          <p:nvSpPr>
            <p:cNvPr id="170" name="Oval 11"/>
            <p:cNvSpPr>
              <a:spLocks noChangeAspect="1"/>
            </p:cNvSpPr>
            <p:nvPr/>
          </p:nvSpPr>
          <p:spPr>
            <a:xfrm flipH="1">
              <a:off x="6049689" y="2056414"/>
              <a:ext cx="706371" cy="702577"/>
            </a:xfrm>
            <a:custGeom>
              <a:avLst/>
              <a:gdLst/>
              <a:ahLst/>
              <a:cxnLst/>
              <a:rect l="l" t="t" r="r" b="b"/>
              <a:pathLst>
                <a:path w="1019070" h="1019070">
                  <a:moveTo>
                    <a:pt x="517133" y="755176"/>
                  </a:moveTo>
                  <a:cubicBezTo>
                    <a:pt x="536497" y="755176"/>
                    <a:pt x="552195" y="770874"/>
                    <a:pt x="552195" y="790238"/>
                  </a:cubicBezTo>
                  <a:cubicBezTo>
                    <a:pt x="552195" y="809602"/>
                    <a:pt x="536497" y="825300"/>
                    <a:pt x="517133" y="825300"/>
                  </a:cubicBezTo>
                  <a:cubicBezTo>
                    <a:pt x="497769" y="825300"/>
                    <a:pt x="482071" y="809602"/>
                    <a:pt x="482071" y="790238"/>
                  </a:cubicBezTo>
                  <a:cubicBezTo>
                    <a:pt x="482071" y="770874"/>
                    <a:pt x="497769" y="755176"/>
                    <a:pt x="517133" y="755176"/>
                  </a:cubicBezTo>
                  <a:close/>
                  <a:moveTo>
                    <a:pt x="516375" y="718512"/>
                  </a:moveTo>
                  <a:cubicBezTo>
                    <a:pt x="478602" y="718512"/>
                    <a:pt x="447981" y="749133"/>
                    <a:pt x="447981" y="786906"/>
                  </a:cubicBezTo>
                  <a:cubicBezTo>
                    <a:pt x="447981" y="824679"/>
                    <a:pt x="478602" y="855300"/>
                    <a:pt x="516375" y="855300"/>
                  </a:cubicBezTo>
                  <a:cubicBezTo>
                    <a:pt x="554148" y="855300"/>
                    <a:pt x="584769" y="824679"/>
                    <a:pt x="584769" y="786906"/>
                  </a:cubicBezTo>
                  <a:cubicBezTo>
                    <a:pt x="584769" y="749133"/>
                    <a:pt x="554148" y="718512"/>
                    <a:pt x="516375" y="718512"/>
                  </a:cubicBezTo>
                  <a:close/>
                  <a:moveTo>
                    <a:pt x="200459" y="522808"/>
                  </a:moveTo>
                  <a:cubicBezTo>
                    <a:pt x="214773" y="522808"/>
                    <a:pt x="226377" y="534412"/>
                    <a:pt x="226377" y="548726"/>
                  </a:cubicBezTo>
                  <a:cubicBezTo>
                    <a:pt x="226377" y="563040"/>
                    <a:pt x="214773" y="574644"/>
                    <a:pt x="200459" y="574644"/>
                  </a:cubicBezTo>
                  <a:cubicBezTo>
                    <a:pt x="186145" y="574644"/>
                    <a:pt x="174541" y="563040"/>
                    <a:pt x="174541" y="548726"/>
                  </a:cubicBezTo>
                  <a:cubicBezTo>
                    <a:pt x="174541" y="534412"/>
                    <a:pt x="186145" y="522808"/>
                    <a:pt x="200459" y="522808"/>
                  </a:cubicBezTo>
                  <a:close/>
                  <a:moveTo>
                    <a:pt x="814108" y="518206"/>
                  </a:moveTo>
                  <a:cubicBezTo>
                    <a:pt x="828422" y="518206"/>
                    <a:pt x="840026" y="529810"/>
                    <a:pt x="840026" y="544124"/>
                  </a:cubicBezTo>
                  <a:cubicBezTo>
                    <a:pt x="840026" y="558438"/>
                    <a:pt x="828422" y="570042"/>
                    <a:pt x="814108" y="570042"/>
                  </a:cubicBezTo>
                  <a:cubicBezTo>
                    <a:pt x="799794" y="570042"/>
                    <a:pt x="788190" y="558438"/>
                    <a:pt x="788190" y="544124"/>
                  </a:cubicBezTo>
                  <a:cubicBezTo>
                    <a:pt x="788190" y="529810"/>
                    <a:pt x="799794" y="518206"/>
                    <a:pt x="814108" y="518206"/>
                  </a:cubicBezTo>
                  <a:close/>
                  <a:moveTo>
                    <a:pt x="801994" y="417016"/>
                  </a:moveTo>
                  <a:cubicBezTo>
                    <a:pt x="816308" y="417016"/>
                    <a:pt x="827912" y="428620"/>
                    <a:pt x="827912" y="442934"/>
                  </a:cubicBezTo>
                  <a:cubicBezTo>
                    <a:pt x="827912" y="457248"/>
                    <a:pt x="816308" y="468852"/>
                    <a:pt x="801994" y="468852"/>
                  </a:cubicBezTo>
                  <a:cubicBezTo>
                    <a:pt x="787680" y="468852"/>
                    <a:pt x="776076" y="457248"/>
                    <a:pt x="776076" y="442934"/>
                  </a:cubicBezTo>
                  <a:cubicBezTo>
                    <a:pt x="776076" y="428620"/>
                    <a:pt x="787680" y="417016"/>
                    <a:pt x="801994" y="417016"/>
                  </a:cubicBezTo>
                  <a:close/>
                  <a:moveTo>
                    <a:pt x="207972" y="417016"/>
                  </a:moveTo>
                  <a:cubicBezTo>
                    <a:pt x="222286" y="417016"/>
                    <a:pt x="233890" y="428620"/>
                    <a:pt x="233890" y="442934"/>
                  </a:cubicBezTo>
                  <a:cubicBezTo>
                    <a:pt x="233890" y="457248"/>
                    <a:pt x="222286" y="468852"/>
                    <a:pt x="207972" y="468852"/>
                  </a:cubicBezTo>
                  <a:cubicBezTo>
                    <a:pt x="193658" y="468852"/>
                    <a:pt x="182054" y="457248"/>
                    <a:pt x="182054" y="442934"/>
                  </a:cubicBezTo>
                  <a:cubicBezTo>
                    <a:pt x="182054" y="428620"/>
                    <a:pt x="193658" y="417016"/>
                    <a:pt x="207972" y="417016"/>
                  </a:cubicBezTo>
                  <a:close/>
                  <a:moveTo>
                    <a:pt x="782366" y="330222"/>
                  </a:moveTo>
                  <a:cubicBezTo>
                    <a:pt x="796680" y="330222"/>
                    <a:pt x="808284" y="341826"/>
                    <a:pt x="808284" y="356140"/>
                  </a:cubicBezTo>
                  <a:cubicBezTo>
                    <a:pt x="808284" y="370454"/>
                    <a:pt x="796680" y="382058"/>
                    <a:pt x="782366" y="382058"/>
                  </a:cubicBezTo>
                  <a:cubicBezTo>
                    <a:pt x="768052" y="382058"/>
                    <a:pt x="756448" y="370454"/>
                    <a:pt x="756448" y="356140"/>
                  </a:cubicBezTo>
                  <a:cubicBezTo>
                    <a:pt x="756448" y="341826"/>
                    <a:pt x="768052" y="330222"/>
                    <a:pt x="782366" y="330222"/>
                  </a:cubicBezTo>
                  <a:close/>
                  <a:moveTo>
                    <a:pt x="245213" y="330222"/>
                  </a:moveTo>
                  <a:cubicBezTo>
                    <a:pt x="259527" y="330222"/>
                    <a:pt x="271131" y="341826"/>
                    <a:pt x="271131" y="356140"/>
                  </a:cubicBezTo>
                  <a:cubicBezTo>
                    <a:pt x="271131" y="370454"/>
                    <a:pt x="259527" y="382058"/>
                    <a:pt x="245213" y="382058"/>
                  </a:cubicBezTo>
                  <a:cubicBezTo>
                    <a:pt x="230899" y="382058"/>
                    <a:pt x="219295" y="370454"/>
                    <a:pt x="219295" y="356140"/>
                  </a:cubicBezTo>
                  <a:cubicBezTo>
                    <a:pt x="219295" y="341826"/>
                    <a:pt x="230899" y="330222"/>
                    <a:pt x="245213" y="330222"/>
                  </a:cubicBezTo>
                  <a:close/>
                  <a:moveTo>
                    <a:pt x="308010" y="248612"/>
                  </a:moveTo>
                  <a:cubicBezTo>
                    <a:pt x="322324" y="248612"/>
                    <a:pt x="333928" y="260216"/>
                    <a:pt x="333928" y="274530"/>
                  </a:cubicBezTo>
                  <a:cubicBezTo>
                    <a:pt x="333928" y="288844"/>
                    <a:pt x="322324" y="300448"/>
                    <a:pt x="308010" y="300448"/>
                  </a:cubicBezTo>
                  <a:cubicBezTo>
                    <a:pt x="293696" y="300448"/>
                    <a:pt x="282092" y="288844"/>
                    <a:pt x="282092" y="274530"/>
                  </a:cubicBezTo>
                  <a:cubicBezTo>
                    <a:pt x="282092" y="260216"/>
                    <a:pt x="293696" y="248612"/>
                    <a:pt x="308010" y="248612"/>
                  </a:cubicBezTo>
                  <a:close/>
                  <a:moveTo>
                    <a:pt x="712127" y="234806"/>
                  </a:moveTo>
                  <a:cubicBezTo>
                    <a:pt x="726441" y="234806"/>
                    <a:pt x="738045" y="246410"/>
                    <a:pt x="738045" y="260724"/>
                  </a:cubicBezTo>
                  <a:cubicBezTo>
                    <a:pt x="738045" y="275038"/>
                    <a:pt x="726441" y="286642"/>
                    <a:pt x="712127" y="286642"/>
                  </a:cubicBezTo>
                  <a:cubicBezTo>
                    <a:pt x="697813" y="286642"/>
                    <a:pt x="686209" y="275038"/>
                    <a:pt x="686209" y="260724"/>
                  </a:cubicBezTo>
                  <a:cubicBezTo>
                    <a:pt x="686209" y="246410"/>
                    <a:pt x="697813" y="234806"/>
                    <a:pt x="712127" y="234806"/>
                  </a:cubicBezTo>
                  <a:close/>
                  <a:moveTo>
                    <a:pt x="619842" y="192920"/>
                  </a:moveTo>
                  <a:cubicBezTo>
                    <a:pt x="634156" y="192920"/>
                    <a:pt x="645760" y="204524"/>
                    <a:pt x="645760" y="218838"/>
                  </a:cubicBezTo>
                  <a:cubicBezTo>
                    <a:pt x="645760" y="233152"/>
                    <a:pt x="634156" y="244756"/>
                    <a:pt x="619842" y="244756"/>
                  </a:cubicBezTo>
                  <a:cubicBezTo>
                    <a:pt x="605528" y="244756"/>
                    <a:pt x="593924" y="233152"/>
                    <a:pt x="593924" y="218838"/>
                  </a:cubicBezTo>
                  <a:cubicBezTo>
                    <a:pt x="593924" y="204524"/>
                    <a:pt x="605528" y="192920"/>
                    <a:pt x="619842" y="192920"/>
                  </a:cubicBezTo>
                  <a:close/>
                  <a:moveTo>
                    <a:pt x="392931" y="188318"/>
                  </a:moveTo>
                  <a:cubicBezTo>
                    <a:pt x="407245" y="188318"/>
                    <a:pt x="418849" y="199922"/>
                    <a:pt x="418849" y="214236"/>
                  </a:cubicBezTo>
                  <a:cubicBezTo>
                    <a:pt x="418849" y="228550"/>
                    <a:pt x="407245" y="240154"/>
                    <a:pt x="392931" y="240154"/>
                  </a:cubicBezTo>
                  <a:cubicBezTo>
                    <a:pt x="378617" y="240154"/>
                    <a:pt x="367013" y="228550"/>
                    <a:pt x="367013" y="214236"/>
                  </a:cubicBezTo>
                  <a:cubicBezTo>
                    <a:pt x="367013" y="199922"/>
                    <a:pt x="378617" y="188318"/>
                    <a:pt x="392931" y="188318"/>
                  </a:cubicBezTo>
                  <a:close/>
                  <a:moveTo>
                    <a:pt x="504663" y="166155"/>
                  </a:moveTo>
                  <a:cubicBezTo>
                    <a:pt x="518977" y="166155"/>
                    <a:pt x="530581" y="177759"/>
                    <a:pt x="530581" y="192073"/>
                  </a:cubicBezTo>
                  <a:cubicBezTo>
                    <a:pt x="530581" y="206387"/>
                    <a:pt x="518977" y="217991"/>
                    <a:pt x="504663" y="217991"/>
                  </a:cubicBezTo>
                  <a:cubicBezTo>
                    <a:pt x="490349" y="217991"/>
                    <a:pt x="478745" y="206387"/>
                    <a:pt x="478745" y="192073"/>
                  </a:cubicBezTo>
                  <a:cubicBezTo>
                    <a:pt x="478745" y="177759"/>
                    <a:pt x="490349" y="166155"/>
                    <a:pt x="504663" y="166155"/>
                  </a:cubicBezTo>
                  <a:close/>
                  <a:moveTo>
                    <a:pt x="494622" y="66612"/>
                  </a:moveTo>
                  <a:cubicBezTo>
                    <a:pt x="312699" y="72645"/>
                    <a:pt x="158950" y="186071"/>
                    <a:pt x="93446" y="344795"/>
                  </a:cubicBezTo>
                  <a:lnTo>
                    <a:pt x="74356" y="407754"/>
                  </a:lnTo>
                  <a:lnTo>
                    <a:pt x="70426" y="420182"/>
                  </a:lnTo>
                  <a:lnTo>
                    <a:pt x="70275" y="421216"/>
                  </a:lnTo>
                  <a:lnTo>
                    <a:pt x="68326" y="427645"/>
                  </a:lnTo>
                  <a:lnTo>
                    <a:pt x="66259" y="448602"/>
                  </a:lnTo>
                  <a:lnTo>
                    <a:pt x="61587" y="480460"/>
                  </a:lnTo>
                  <a:lnTo>
                    <a:pt x="61799" y="493828"/>
                  </a:lnTo>
                  <a:lnTo>
                    <a:pt x="59581" y="516319"/>
                  </a:lnTo>
                  <a:lnTo>
                    <a:pt x="62155" y="516319"/>
                  </a:lnTo>
                  <a:lnTo>
                    <a:pt x="62557" y="541715"/>
                  </a:lnTo>
                  <a:cubicBezTo>
                    <a:pt x="66536" y="582608"/>
                    <a:pt x="77239" y="623344"/>
                    <a:pt x="95040" y="662305"/>
                  </a:cubicBezTo>
                  <a:lnTo>
                    <a:pt x="166212" y="659752"/>
                  </a:lnTo>
                  <a:lnTo>
                    <a:pt x="447588" y="654940"/>
                  </a:lnTo>
                  <a:lnTo>
                    <a:pt x="383322" y="403620"/>
                  </a:lnTo>
                  <a:lnTo>
                    <a:pt x="570721" y="652833"/>
                  </a:lnTo>
                  <a:lnTo>
                    <a:pt x="860380" y="647879"/>
                  </a:lnTo>
                  <a:lnTo>
                    <a:pt x="860622" y="647076"/>
                  </a:lnTo>
                  <a:lnTo>
                    <a:pt x="932927" y="646755"/>
                  </a:lnTo>
                  <a:cubicBezTo>
                    <a:pt x="973468" y="547638"/>
                    <a:pt x="969243" y="439226"/>
                    <a:pt x="927073" y="346537"/>
                  </a:cubicBezTo>
                  <a:lnTo>
                    <a:pt x="918348" y="330865"/>
                  </a:lnTo>
                  <a:lnTo>
                    <a:pt x="913347" y="317607"/>
                  </a:lnTo>
                  <a:cubicBezTo>
                    <a:pt x="837471" y="163571"/>
                    <a:pt x="676545" y="60579"/>
                    <a:pt x="494622" y="66612"/>
                  </a:cubicBezTo>
                  <a:close/>
                  <a:moveTo>
                    <a:pt x="509535" y="0"/>
                  </a:moveTo>
                  <a:cubicBezTo>
                    <a:pt x="790944" y="0"/>
                    <a:pt x="1019070" y="228127"/>
                    <a:pt x="1019070" y="509535"/>
                  </a:cubicBezTo>
                  <a:cubicBezTo>
                    <a:pt x="1019070" y="790944"/>
                    <a:pt x="790944" y="1019070"/>
                    <a:pt x="509535" y="1019070"/>
                  </a:cubicBezTo>
                  <a:cubicBezTo>
                    <a:pt x="228127" y="1019070"/>
                    <a:pt x="0" y="790944"/>
                    <a:pt x="0" y="509535"/>
                  </a:cubicBezTo>
                  <a:cubicBezTo>
                    <a:pt x="0" y="228127"/>
                    <a:pt x="228127" y="0"/>
                    <a:pt x="509535" y="0"/>
                  </a:cubicBezTo>
                  <a:close/>
                </a:path>
              </a:pathLst>
            </a:cu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defTabSz="457189">
                <a:defRPr/>
              </a:pPr>
              <a:endParaRPr lang="en-US" dirty="0">
                <a:solidFill>
                  <a:srgbClr val="FFFFFF"/>
                </a:solidFill>
                <a:latin typeface="Arial"/>
              </a:endParaRPr>
            </a:p>
          </p:txBody>
        </p:sp>
      </p:grpSp>
      <p:grpSp>
        <p:nvGrpSpPr>
          <p:cNvPr id="141" name="Group 140"/>
          <p:cNvGrpSpPr/>
          <p:nvPr/>
        </p:nvGrpSpPr>
        <p:grpSpPr>
          <a:xfrm>
            <a:off x="5361784" y="1781484"/>
            <a:ext cx="656065" cy="658830"/>
            <a:chOff x="3740730" y="2722072"/>
            <a:chExt cx="745568" cy="738914"/>
          </a:xfrm>
          <a:solidFill>
            <a:schemeClr val="accent1"/>
          </a:solidFill>
          <a:effectLst>
            <a:outerShdw blurRad="76200" dir="18900000" sy="23000" kx="-1200000" algn="bl" rotWithShape="0">
              <a:prstClr val="black">
                <a:alpha val="20000"/>
              </a:prstClr>
            </a:outerShdw>
          </a:effectLst>
        </p:grpSpPr>
        <p:sp>
          <p:nvSpPr>
            <p:cNvPr id="159" name="Freeform 158"/>
            <p:cNvSpPr/>
            <p:nvPr/>
          </p:nvSpPr>
          <p:spPr>
            <a:xfrm>
              <a:off x="4099344" y="3141626"/>
              <a:ext cx="386954" cy="296005"/>
            </a:xfrm>
            <a:custGeom>
              <a:avLst/>
              <a:gdLst>
                <a:gd name="connsiteX0" fmla="*/ 79644 w 302896"/>
                <a:gd name="connsiteY0" fmla="*/ 144112 h 231704"/>
                <a:gd name="connsiteX1" fmla="*/ 50285 w 302896"/>
                <a:gd name="connsiteY1" fmla="*/ 173015 h 231704"/>
                <a:gd name="connsiteX2" fmla="*/ 79188 w 302896"/>
                <a:gd name="connsiteY2" fmla="*/ 202374 h 231704"/>
                <a:gd name="connsiteX3" fmla="*/ 108548 w 302896"/>
                <a:gd name="connsiteY3" fmla="*/ 173471 h 231704"/>
                <a:gd name="connsiteX4" fmla="*/ 79644 w 302896"/>
                <a:gd name="connsiteY4" fmla="*/ 144112 h 231704"/>
                <a:gd name="connsiteX5" fmla="*/ 152944 w 302896"/>
                <a:gd name="connsiteY5" fmla="*/ 144112 h 231704"/>
                <a:gd name="connsiteX6" fmla="*/ 123584 w 302896"/>
                <a:gd name="connsiteY6" fmla="*/ 173015 h 231704"/>
                <a:gd name="connsiteX7" fmla="*/ 152488 w 302896"/>
                <a:gd name="connsiteY7" fmla="*/ 202374 h 231704"/>
                <a:gd name="connsiteX8" fmla="*/ 181847 w 302896"/>
                <a:gd name="connsiteY8" fmla="*/ 173471 h 231704"/>
                <a:gd name="connsiteX9" fmla="*/ 152944 w 302896"/>
                <a:gd name="connsiteY9" fmla="*/ 144112 h 231704"/>
                <a:gd name="connsiteX10" fmla="*/ 115853 w 302896"/>
                <a:gd name="connsiteY10" fmla="*/ 102047 h 231704"/>
                <a:gd name="connsiteX11" fmla="*/ 102048 w 302896"/>
                <a:gd name="connsiteY11" fmla="*/ 115852 h 231704"/>
                <a:gd name="connsiteX12" fmla="*/ 115853 w 302896"/>
                <a:gd name="connsiteY12" fmla="*/ 129658 h 231704"/>
                <a:gd name="connsiteX13" fmla="*/ 129659 w 302896"/>
                <a:gd name="connsiteY13" fmla="*/ 115852 h 231704"/>
                <a:gd name="connsiteX14" fmla="*/ 115853 w 302896"/>
                <a:gd name="connsiteY14" fmla="*/ 102047 h 231704"/>
                <a:gd name="connsiteX15" fmla="*/ 178424 w 302896"/>
                <a:gd name="connsiteY15" fmla="*/ 75195 h 231704"/>
                <a:gd name="connsiteX16" fmla="*/ 149064 w 302896"/>
                <a:gd name="connsiteY16" fmla="*/ 104098 h 231704"/>
                <a:gd name="connsiteX17" fmla="*/ 177968 w 302896"/>
                <a:gd name="connsiteY17" fmla="*/ 133457 h 231704"/>
                <a:gd name="connsiteX18" fmla="*/ 207327 w 302896"/>
                <a:gd name="connsiteY18" fmla="*/ 104554 h 231704"/>
                <a:gd name="connsiteX19" fmla="*/ 178424 w 302896"/>
                <a:gd name="connsiteY19" fmla="*/ 75195 h 231704"/>
                <a:gd name="connsiteX20" fmla="*/ 53926 w 302896"/>
                <a:gd name="connsiteY20" fmla="*/ 74221 h 231704"/>
                <a:gd name="connsiteX21" fmla="*/ 24567 w 302896"/>
                <a:gd name="connsiteY21" fmla="*/ 103124 h 231704"/>
                <a:gd name="connsiteX22" fmla="*/ 53470 w 302896"/>
                <a:gd name="connsiteY22" fmla="*/ 132483 h 231704"/>
                <a:gd name="connsiteX23" fmla="*/ 82830 w 302896"/>
                <a:gd name="connsiteY23" fmla="*/ 103580 h 231704"/>
                <a:gd name="connsiteX24" fmla="*/ 53926 w 302896"/>
                <a:gd name="connsiteY24" fmla="*/ 74221 h 231704"/>
                <a:gd name="connsiteX25" fmla="*/ 116308 w 302896"/>
                <a:gd name="connsiteY25" fmla="*/ 29046 h 231704"/>
                <a:gd name="connsiteX26" fmla="*/ 86948 w 302896"/>
                <a:gd name="connsiteY26" fmla="*/ 57949 h 231704"/>
                <a:gd name="connsiteX27" fmla="*/ 115851 w 302896"/>
                <a:gd name="connsiteY27" fmla="*/ 87308 h 231704"/>
                <a:gd name="connsiteX28" fmla="*/ 145211 w 302896"/>
                <a:gd name="connsiteY28" fmla="*/ 58405 h 231704"/>
                <a:gd name="connsiteX29" fmla="*/ 116308 w 302896"/>
                <a:gd name="connsiteY29" fmla="*/ 29046 h 231704"/>
                <a:gd name="connsiteX30" fmla="*/ 115853 w 302896"/>
                <a:gd name="connsiteY30" fmla="*/ 0 h 231704"/>
                <a:gd name="connsiteX31" fmla="*/ 129399 w 302896"/>
                <a:gd name="connsiteY31" fmla="*/ 2735 h 231704"/>
                <a:gd name="connsiteX32" fmla="*/ 160889 w 302896"/>
                <a:gd name="connsiteY32" fmla="*/ 3078 h 231704"/>
                <a:gd name="connsiteX33" fmla="*/ 302896 w 302896"/>
                <a:gd name="connsiteY33" fmla="*/ 155104 h 231704"/>
                <a:gd name="connsiteX34" fmla="*/ 290382 w 302896"/>
                <a:gd name="connsiteY34" fmla="*/ 155762 h 231704"/>
                <a:gd name="connsiteX35" fmla="*/ 233007 w 302896"/>
                <a:gd name="connsiteY35" fmla="*/ 49884 h 231704"/>
                <a:gd name="connsiteX36" fmla="*/ 183753 w 302896"/>
                <a:gd name="connsiteY36" fmla="*/ 24479 h 231704"/>
                <a:gd name="connsiteX37" fmla="*/ 197774 w 302896"/>
                <a:gd name="connsiteY37" fmla="*/ 33932 h 231704"/>
                <a:gd name="connsiteX38" fmla="*/ 231706 w 302896"/>
                <a:gd name="connsiteY38" fmla="*/ 115852 h 231704"/>
                <a:gd name="connsiteX39" fmla="*/ 115853 w 302896"/>
                <a:gd name="connsiteY39" fmla="*/ 231704 h 231704"/>
                <a:gd name="connsiteX40" fmla="*/ 0 w 302896"/>
                <a:gd name="connsiteY40" fmla="*/ 115852 h 231704"/>
                <a:gd name="connsiteX41" fmla="*/ 70758 w 302896"/>
                <a:gd name="connsiteY41" fmla="*/ 9104 h 231704"/>
                <a:gd name="connsiteX42" fmla="*/ 89183 w 302896"/>
                <a:gd name="connsiteY42" fmla="*/ 5384 h 231704"/>
                <a:gd name="connsiteX43" fmla="*/ 89183 w 302896"/>
                <a:gd name="connsiteY43" fmla="*/ 2296 h 231704"/>
                <a:gd name="connsiteX44" fmla="*/ 103696 w 302896"/>
                <a:gd name="connsiteY44" fmla="*/ 2454 h 2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2896" h="231704">
                  <a:moveTo>
                    <a:pt x="79644" y="144112"/>
                  </a:moveTo>
                  <a:cubicBezTo>
                    <a:pt x="63555" y="143986"/>
                    <a:pt x="50411" y="156927"/>
                    <a:pt x="50285" y="173015"/>
                  </a:cubicBezTo>
                  <a:cubicBezTo>
                    <a:pt x="50158" y="189104"/>
                    <a:pt x="63099" y="202248"/>
                    <a:pt x="79188" y="202374"/>
                  </a:cubicBezTo>
                  <a:cubicBezTo>
                    <a:pt x="95277" y="202500"/>
                    <a:pt x="108421" y="189560"/>
                    <a:pt x="108548" y="173471"/>
                  </a:cubicBezTo>
                  <a:cubicBezTo>
                    <a:pt x="108674" y="157383"/>
                    <a:pt x="95733" y="144238"/>
                    <a:pt x="79644" y="144112"/>
                  </a:cubicBezTo>
                  <a:close/>
                  <a:moveTo>
                    <a:pt x="152944" y="144112"/>
                  </a:moveTo>
                  <a:cubicBezTo>
                    <a:pt x="136855" y="143986"/>
                    <a:pt x="123710" y="156927"/>
                    <a:pt x="123584" y="173015"/>
                  </a:cubicBezTo>
                  <a:cubicBezTo>
                    <a:pt x="123458" y="189104"/>
                    <a:pt x="136399" y="202248"/>
                    <a:pt x="152488" y="202374"/>
                  </a:cubicBezTo>
                  <a:cubicBezTo>
                    <a:pt x="168576" y="202500"/>
                    <a:pt x="181721" y="189560"/>
                    <a:pt x="181847" y="173471"/>
                  </a:cubicBezTo>
                  <a:cubicBezTo>
                    <a:pt x="181973" y="157383"/>
                    <a:pt x="169032" y="144238"/>
                    <a:pt x="152944" y="144112"/>
                  </a:cubicBezTo>
                  <a:close/>
                  <a:moveTo>
                    <a:pt x="115853" y="102047"/>
                  </a:moveTo>
                  <a:cubicBezTo>
                    <a:pt x="108229" y="102047"/>
                    <a:pt x="102048" y="108228"/>
                    <a:pt x="102048" y="115852"/>
                  </a:cubicBezTo>
                  <a:cubicBezTo>
                    <a:pt x="102048" y="123476"/>
                    <a:pt x="108229" y="129658"/>
                    <a:pt x="115853" y="129658"/>
                  </a:cubicBezTo>
                  <a:cubicBezTo>
                    <a:pt x="123478" y="129658"/>
                    <a:pt x="129659" y="123476"/>
                    <a:pt x="129659" y="115852"/>
                  </a:cubicBezTo>
                  <a:cubicBezTo>
                    <a:pt x="129659" y="108228"/>
                    <a:pt x="123478" y="102047"/>
                    <a:pt x="115853" y="102047"/>
                  </a:cubicBezTo>
                  <a:close/>
                  <a:moveTo>
                    <a:pt x="178424" y="75195"/>
                  </a:moveTo>
                  <a:cubicBezTo>
                    <a:pt x="162335" y="75069"/>
                    <a:pt x="149190" y="88010"/>
                    <a:pt x="149064" y="104098"/>
                  </a:cubicBezTo>
                  <a:cubicBezTo>
                    <a:pt x="148938" y="120187"/>
                    <a:pt x="161879" y="133332"/>
                    <a:pt x="177968" y="133457"/>
                  </a:cubicBezTo>
                  <a:cubicBezTo>
                    <a:pt x="194056" y="133584"/>
                    <a:pt x="207201" y="120643"/>
                    <a:pt x="207327" y="104554"/>
                  </a:cubicBezTo>
                  <a:cubicBezTo>
                    <a:pt x="207453" y="88466"/>
                    <a:pt x="194513" y="75321"/>
                    <a:pt x="178424" y="75195"/>
                  </a:cubicBezTo>
                  <a:close/>
                  <a:moveTo>
                    <a:pt x="53926" y="74221"/>
                  </a:moveTo>
                  <a:cubicBezTo>
                    <a:pt x="37838" y="74095"/>
                    <a:pt x="24693" y="87035"/>
                    <a:pt x="24567" y="103124"/>
                  </a:cubicBezTo>
                  <a:cubicBezTo>
                    <a:pt x="24441" y="119212"/>
                    <a:pt x="37382" y="132357"/>
                    <a:pt x="53470" y="132483"/>
                  </a:cubicBezTo>
                  <a:cubicBezTo>
                    <a:pt x="69559" y="132609"/>
                    <a:pt x="82704" y="119669"/>
                    <a:pt x="82830" y="103580"/>
                  </a:cubicBezTo>
                  <a:cubicBezTo>
                    <a:pt x="82956" y="87492"/>
                    <a:pt x="70015" y="74347"/>
                    <a:pt x="53926" y="74221"/>
                  </a:cubicBezTo>
                  <a:close/>
                  <a:moveTo>
                    <a:pt x="116308" y="29046"/>
                  </a:moveTo>
                  <a:cubicBezTo>
                    <a:pt x="100219" y="28920"/>
                    <a:pt x="87074" y="41861"/>
                    <a:pt x="86948" y="57949"/>
                  </a:cubicBezTo>
                  <a:cubicBezTo>
                    <a:pt x="86822" y="74038"/>
                    <a:pt x="99763" y="87182"/>
                    <a:pt x="115851" y="87308"/>
                  </a:cubicBezTo>
                  <a:cubicBezTo>
                    <a:pt x="131940" y="87435"/>
                    <a:pt x="145085" y="74494"/>
                    <a:pt x="145211" y="58405"/>
                  </a:cubicBezTo>
                  <a:cubicBezTo>
                    <a:pt x="145337" y="42317"/>
                    <a:pt x="132396" y="29172"/>
                    <a:pt x="116308" y="29046"/>
                  </a:cubicBezTo>
                  <a:close/>
                  <a:moveTo>
                    <a:pt x="115853" y="0"/>
                  </a:moveTo>
                  <a:lnTo>
                    <a:pt x="129399" y="2735"/>
                  </a:lnTo>
                  <a:lnTo>
                    <a:pt x="160889" y="3078"/>
                  </a:lnTo>
                  <a:cubicBezTo>
                    <a:pt x="229343" y="13740"/>
                    <a:pt x="285200" y="56635"/>
                    <a:pt x="302896" y="155104"/>
                  </a:cubicBezTo>
                  <a:lnTo>
                    <a:pt x="290382" y="155762"/>
                  </a:lnTo>
                  <a:cubicBezTo>
                    <a:pt x="279902" y="116463"/>
                    <a:pt x="263658" y="76998"/>
                    <a:pt x="233007" y="49884"/>
                  </a:cubicBezTo>
                  <a:lnTo>
                    <a:pt x="183753" y="24479"/>
                  </a:lnTo>
                  <a:lnTo>
                    <a:pt x="197774" y="33932"/>
                  </a:lnTo>
                  <a:cubicBezTo>
                    <a:pt x="218739" y="54897"/>
                    <a:pt x="231706" y="83861"/>
                    <a:pt x="231706" y="115852"/>
                  </a:cubicBezTo>
                  <a:cubicBezTo>
                    <a:pt x="231706" y="179836"/>
                    <a:pt x="179837" y="231704"/>
                    <a:pt x="115853" y="231704"/>
                  </a:cubicBezTo>
                  <a:cubicBezTo>
                    <a:pt x="51869" y="231704"/>
                    <a:pt x="0" y="179836"/>
                    <a:pt x="0" y="115852"/>
                  </a:cubicBezTo>
                  <a:cubicBezTo>
                    <a:pt x="0" y="67865"/>
                    <a:pt x="29177" y="26692"/>
                    <a:pt x="70758" y="9104"/>
                  </a:cubicBezTo>
                  <a:lnTo>
                    <a:pt x="89183" y="5384"/>
                  </a:lnTo>
                  <a:lnTo>
                    <a:pt x="89183" y="2296"/>
                  </a:lnTo>
                  <a:lnTo>
                    <a:pt x="103696" y="245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09570" fontAlgn="base">
                <a:spcBef>
                  <a:spcPct val="0"/>
                </a:spcBef>
                <a:spcAft>
                  <a:spcPct val="0"/>
                </a:spcAft>
              </a:pPr>
              <a:endParaRPr lang="en-US" sz="2400" dirty="0">
                <a:solidFill>
                  <a:schemeClr val="bg1">
                    <a:alpha val="93000"/>
                  </a:schemeClr>
                </a:solidFill>
              </a:endParaRPr>
            </a:p>
          </p:txBody>
        </p:sp>
        <p:grpSp>
          <p:nvGrpSpPr>
            <p:cNvPr id="160" name="Group 159"/>
            <p:cNvGrpSpPr/>
            <p:nvPr/>
          </p:nvGrpSpPr>
          <p:grpSpPr>
            <a:xfrm>
              <a:off x="3740730" y="3022476"/>
              <a:ext cx="295180" cy="438510"/>
              <a:chOff x="880363" y="2776535"/>
              <a:chExt cx="536620" cy="797188"/>
            </a:xfrm>
            <a:grpFill/>
          </p:grpSpPr>
          <p:cxnSp>
            <p:nvCxnSpPr>
              <p:cNvPr id="164" name="Straight Connector 163"/>
              <p:cNvCxnSpPr/>
              <p:nvPr/>
            </p:nvCxnSpPr>
            <p:spPr>
              <a:xfrm flipH="1">
                <a:off x="966278" y="3125065"/>
                <a:ext cx="147282" cy="448658"/>
              </a:xfrm>
              <a:prstGeom prst="line">
                <a:avLst/>
              </a:prstGeom>
              <a:grpFill/>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112520" y="3167381"/>
                <a:ext cx="36153" cy="333197"/>
              </a:xfrm>
              <a:prstGeom prst="line">
                <a:avLst/>
              </a:prstGeom>
              <a:grpFill/>
              <a:ln w="127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125219" y="3157070"/>
                <a:ext cx="172722" cy="416561"/>
              </a:xfrm>
              <a:prstGeom prst="line">
                <a:avLst/>
              </a:prstGeom>
              <a:grpFill/>
              <a:ln w="127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67" name="Freeform 166"/>
              <p:cNvSpPr/>
              <p:nvPr/>
            </p:nvSpPr>
            <p:spPr>
              <a:xfrm rot="16200000">
                <a:off x="980339" y="2676559"/>
                <a:ext cx="336667" cy="536620"/>
              </a:xfrm>
              <a:custGeom>
                <a:avLst/>
                <a:gdLst>
                  <a:gd name="connsiteX0" fmla="*/ 45247 w 336669"/>
                  <a:gd name="connsiteY0" fmla="*/ 166078 h 536620"/>
                  <a:gd name="connsiteX1" fmla="*/ 38508 w 336669"/>
                  <a:gd name="connsiteY1" fmla="*/ 159339 h 536620"/>
                  <a:gd name="connsiteX2" fmla="*/ 20759 w 336669"/>
                  <a:gd name="connsiteY2" fmla="*/ 159339 h 536620"/>
                  <a:gd name="connsiteX3" fmla="*/ 14020 w 336669"/>
                  <a:gd name="connsiteY3" fmla="*/ 166078 h 536620"/>
                  <a:gd name="connsiteX4" fmla="*/ 14020 w 336669"/>
                  <a:gd name="connsiteY4" fmla="*/ 307443 h 536620"/>
                  <a:gd name="connsiteX5" fmla="*/ 20759 w 336669"/>
                  <a:gd name="connsiteY5" fmla="*/ 314182 h 536620"/>
                  <a:gd name="connsiteX6" fmla="*/ 38508 w 336669"/>
                  <a:gd name="connsiteY6" fmla="*/ 314182 h 536620"/>
                  <a:gd name="connsiteX7" fmla="*/ 45247 w 336669"/>
                  <a:gd name="connsiteY7" fmla="*/ 307443 h 536620"/>
                  <a:gd name="connsiteX8" fmla="*/ 272429 w 336669"/>
                  <a:gd name="connsiteY8" fmla="*/ 519626 h 536620"/>
                  <a:gd name="connsiteX9" fmla="*/ 251236 w 336669"/>
                  <a:gd name="connsiteY9" fmla="*/ 465334 h 536620"/>
                  <a:gd name="connsiteX10" fmla="*/ 126246 w 336669"/>
                  <a:gd name="connsiteY10" fmla="*/ 465334 h 536620"/>
                  <a:gd name="connsiteX11" fmla="*/ 105053 w 336669"/>
                  <a:gd name="connsiteY11" fmla="*/ 519626 h 536620"/>
                  <a:gd name="connsiteX12" fmla="*/ 313265 w 336669"/>
                  <a:gd name="connsiteY12" fmla="*/ 32579 h 536620"/>
                  <a:gd name="connsiteX13" fmla="*/ 305962 w 336669"/>
                  <a:gd name="connsiteY13" fmla="*/ 25276 h 536620"/>
                  <a:gd name="connsiteX14" fmla="*/ 82443 w 336669"/>
                  <a:gd name="connsiteY14" fmla="*/ 25276 h 536620"/>
                  <a:gd name="connsiteX15" fmla="*/ 75140 w 336669"/>
                  <a:gd name="connsiteY15" fmla="*/ 32579 h 536620"/>
                  <a:gd name="connsiteX16" fmla="*/ 75140 w 336669"/>
                  <a:gd name="connsiteY16" fmla="*/ 431358 h 536620"/>
                  <a:gd name="connsiteX17" fmla="*/ 82443 w 336669"/>
                  <a:gd name="connsiteY17" fmla="*/ 438661 h 536620"/>
                  <a:gd name="connsiteX18" fmla="*/ 305962 w 336669"/>
                  <a:gd name="connsiteY18" fmla="*/ 438661 h 536620"/>
                  <a:gd name="connsiteX19" fmla="*/ 313265 w 336669"/>
                  <a:gd name="connsiteY19" fmla="*/ 431358 h 536620"/>
                  <a:gd name="connsiteX20" fmla="*/ 336669 w 336669"/>
                  <a:gd name="connsiteY20" fmla="*/ 19837 h 536620"/>
                  <a:gd name="connsiteX21" fmla="*/ 336669 w 336669"/>
                  <a:gd name="connsiteY21" fmla="*/ 441685 h 536620"/>
                  <a:gd name="connsiteX22" fmla="*/ 316832 w 336669"/>
                  <a:gd name="connsiteY22" fmla="*/ 461522 h 536620"/>
                  <a:gd name="connsiteX23" fmla="*/ 271199 w 336669"/>
                  <a:gd name="connsiteY23" fmla="*/ 461522 h 536620"/>
                  <a:gd name="connsiteX24" fmla="*/ 309545 w 336669"/>
                  <a:gd name="connsiteY24" fmla="*/ 536620 h 536620"/>
                  <a:gd name="connsiteX25" fmla="*/ 73325 w 336669"/>
                  <a:gd name="connsiteY25" fmla="*/ 536620 h 536620"/>
                  <a:gd name="connsiteX26" fmla="*/ 111672 w 336669"/>
                  <a:gd name="connsiteY26" fmla="*/ 461522 h 536620"/>
                  <a:gd name="connsiteX27" fmla="*/ 69849 w 336669"/>
                  <a:gd name="connsiteY27" fmla="*/ 461522 h 536620"/>
                  <a:gd name="connsiteX28" fmla="*/ 50012 w 336669"/>
                  <a:gd name="connsiteY28" fmla="*/ 441685 h 536620"/>
                  <a:gd name="connsiteX29" fmla="*/ 50012 w 336669"/>
                  <a:gd name="connsiteY29" fmla="*/ 328094 h 536620"/>
                  <a:gd name="connsiteX30" fmla="*/ 48456 w 336669"/>
                  <a:gd name="connsiteY30" fmla="*/ 329650 h 536620"/>
                  <a:gd name="connsiteX31" fmla="*/ 1556 w 336669"/>
                  <a:gd name="connsiteY31" fmla="*/ 329650 h 536620"/>
                  <a:gd name="connsiteX32" fmla="*/ 0 w 336669"/>
                  <a:gd name="connsiteY32" fmla="*/ 328094 h 536620"/>
                  <a:gd name="connsiteX33" fmla="*/ 0 w 336669"/>
                  <a:gd name="connsiteY33" fmla="*/ 144859 h 536620"/>
                  <a:gd name="connsiteX34" fmla="*/ 1556 w 336669"/>
                  <a:gd name="connsiteY34" fmla="*/ 143303 h 536620"/>
                  <a:gd name="connsiteX35" fmla="*/ 48456 w 336669"/>
                  <a:gd name="connsiteY35" fmla="*/ 143303 h 536620"/>
                  <a:gd name="connsiteX36" fmla="*/ 50012 w 336669"/>
                  <a:gd name="connsiteY36" fmla="*/ 144859 h 536620"/>
                  <a:gd name="connsiteX37" fmla="*/ 50012 w 336669"/>
                  <a:gd name="connsiteY37" fmla="*/ 19837 h 536620"/>
                  <a:gd name="connsiteX38" fmla="*/ 69849 w 336669"/>
                  <a:gd name="connsiteY38" fmla="*/ 0 h 536620"/>
                  <a:gd name="connsiteX39" fmla="*/ 316832 w 336669"/>
                  <a:gd name="connsiteY39" fmla="*/ 0 h 536620"/>
                  <a:gd name="connsiteX40" fmla="*/ 336669 w 336669"/>
                  <a:gd name="connsiteY40" fmla="*/ 19837 h 53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6669" h="536620">
                    <a:moveTo>
                      <a:pt x="45247" y="166078"/>
                    </a:moveTo>
                    <a:cubicBezTo>
                      <a:pt x="45247" y="162356"/>
                      <a:pt x="42230" y="159339"/>
                      <a:pt x="38508" y="159339"/>
                    </a:cubicBezTo>
                    <a:lnTo>
                      <a:pt x="20759" y="159339"/>
                    </a:lnTo>
                    <a:cubicBezTo>
                      <a:pt x="17037" y="159339"/>
                      <a:pt x="14020" y="162356"/>
                      <a:pt x="14020" y="166078"/>
                    </a:cubicBezTo>
                    <a:lnTo>
                      <a:pt x="14020" y="307443"/>
                    </a:lnTo>
                    <a:cubicBezTo>
                      <a:pt x="14020" y="311165"/>
                      <a:pt x="17037" y="314182"/>
                      <a:pt x="20759" y="314182"/>
                    </a:cubicBezTo>
                    <a:lnTo>
                      <a:pt x="38508" y="314182"/>
                    </a:lnTo>
                    <a:cubicBezTo>
                      <a:pt x="42230" y="314182"/>
                      <a:pt x="45247" y="311165"/>
                      <a:pt x="45247" y="307443"/>
                    </a:cubicBezTo>
                    <a:close/>
                    <a:moveTo>
                      <a:pt x="272429" y="519626"/>
                    </a:moveTo>
                    <a:lnTo>
                      <a:pt x="251236" y="465334"/>
                    </a:lnTo>
                    <a:lnTo>
                      <a:pt x="126246" y="465334"/>
                    </a:lnTo>
                    <a:lnTo>
                      <a:pt x="105053" y="519626"/>
                    </a:lnTo>
                    <a:close/>
                    <a:moveTo>
                      <a:pt x="313265" y="32579"/>
                    </a:moveTo>
                    <a:cubicBezTo>
                      <a:pt x="313265" y="28546"/>
                      <a:pt x="309995" y="25276"/>
                      <a:pt x="305962" y="25276"/>
                    </a:cubicBezTo>
                    <a:lnTo>
                      <a:pt x="82443" y="25276"/>
                    </a:lnTo>
                    <a:cubicBezTo>
                      <a:pt x="78410" y="25276"/>
                      <a:pt x="75140" y="28546"/>
                      <a:pt x="75140" y="32579"/>
                    </a:cubicBezTo>
                    <a:lnTo>
                      <a:pt x="75140" y="431358"/>
                    </a:lnTo>
                    <a:cubicBezTo>
                      <a:pt x="75140" y="435391"/>
                      <a:pt x="78410" y="438661"/>
                      <a:pt x="82443" y="438661"/>
                    </a:cubicBezTo>
                    <a:lnTo>
                      <a:pt x="305962" y="438661"/>
                    </a:lnTo>
                    <a:cubicBezTo>
                      <a:pt x="309995" y="438661"/>
                      <a:pt x="313265" y="435391"/>
                      <a:pt x="313265" y="431358"/>
                    </a:cubicBezTo>
                    <a:close/>
                    <a:moveTo>
                      <a:pt x="336669" y="19837"/>
                    </a:moveTo>
                    <a:lnTo>
                      <a:pt x="336669" y="441685"/>
                    </a:lnTo>
                    <a:cubicBezTo>
                      <a:pt x="336669" y="452641"/>
                      <a:pt x="327788" y="461522"/>
                      <a:pt x="316832" y="461522"/>
                    </a:cubicBezTo>
                    <a:lnTo>
                      <a:pt x="271199" y="461522"/>
                    </a:lnTo>
                    <a:lnTo>
                      <a:pt x="309545" y="536620"/>
                    </a:lnTo>
                    <a:lnTo>
                      <a:pt x="73325" y="536620"/>
                    </a:lnTo>
                    <a:lnTo>
                      <a:pt x="111672" y="461522"/>
                    </a:lnTo>
                    <a:lnTo>
                      <a:pt x="69849" y="461522"/>
                    </a:lnTo>
                    <a:cubicBezTo>
                      <a:pt x="58893" y="461522"/>
                      <a:pt x="50012" y="452641"/>
                      <a:pt x="50012" y="441685"/>
                    </a:cubicBezTo>
                    <a:lnTo>
                      <a:pt x="50012" y="328094"/>
                    </a:lnTo>
                    <a:cubicBezTo>
                      <a:pt x="50012" y="328953"/>
                      <a:pt x="49315" y="329650"/>
                      <a:pt x="48456" y="329650"/>
                    </a:cubicBezTo>
                    <a:lnTo>
                      <a:pt x="1556" y="329650"/>
                    </a:lnTo>
                    <a:cubicBezTo>
                      <a:pt x="697" y="329650"/>
                      <a:pt x="0" y="328953"/>
                      <a:pt x="0" y="328094"/>
                    </a:cubicBezTo>
                    <a:lnTo>
                      <a:pt x="0" y="144859"/>
                    </a:lnTo>
                    <a:cubicBezTo>
                      <a:pt x="0" y="144000"/>
                      <a:pt x="697" y="143303"/>
                      <a:pt x="1556" y="143303"/>
                    </a:cubicBezTo>
                    <a:lnTo>
                      <a:pt x="48456" y="143303"/>
                    </a:lnTo>
                    <a:cubicBezTo>
                      <a:pt x="49315" y="143303"/>
                      <a:pt x="50012" y="144000"/>
                      <a:pt x="50012" y="144859"/>
                    </a:cubicBezTo>
                    <a:lnTo>
                      <a:pt x="50012" y="19837"/>
                    </a:lnTo>
                    <a:cubicBezTo>
                      <a:pt x="50012" y="8881"/>
                      <a:pt x="58893" y="0"/>
                      <a:pt x="69849" y="0"/>
                    </a:cubicBezTo>
                    <a:lnTo>
                      <a:pt x="316832" y="0"/>
                    </a:lnTo>
                    <a:cubicBezTo>
                      <a:pt x="327788" y="0"/>
                      <a:pt x="336669" y="8881"/>
                      <a:pt x="336669" y="1983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alpha val="93000"/>
                    </a:schemeClr>
                  </a:solidFill>
                </a:endParaRPr>
              </a:p>
            </p:txBody>
          </p:sp>
          <p:sp>
            <p:nvSpPr>
              <p:cNvPr id="168" name="Rounded Rectangle 167"/>
              <p:cNvSpPr/>
              <p:nvPr/>
            </p:nvSpPr>
            <p:spPr>
              <a:xfrm>
                <a:off x="1073609" y="3109168"/>
                <a:ext cx="90526" cy="47785"/>
              </a:xfrm>
              <a:prstGeom prst="roundRect">
                <a:avLst>
                  <a:gd name="adj" fmla="val 2591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alpha val="93000"/>
                    </a:schemeClr>
                  </a:solidFill>
                </a:endParaRPr>
              </a:p>
            </p:txBody>
          </p:sp>
        </p:grpSp>
        <p:grpSp>
          <p:nvGrpSpPr>
            <p:cNvPr id="161" name="Group 160"/>
            <p:cNvGrpSpPr/>
            <p:nvPr/>
          </p:nvGrpSpPr>
          <p:grpSpPr>
            <a:xfrm>
              <a:off x="4086682" y="2722072"/>
              <a:ext cx="318240" cy="322643"/>
              <a:chOff x="4086682" y="3211288"/>
              <a:chExt cx="318240" cy="322643"/>
            </a:xfrm>
            <a:grpFill/>
          </p:grpSpPr>
          <p:sp>
            <p:nvSpPr>
              <p:cNvPr id="162" name="Rounded Rectangle 161"/>
              <p:cNvSpPr/>
              <p:nvPr/>
            </p:nvSpPr>
            <p:spPr>
              <a:xfrm>
                <a:off x="4099344" y="3374454"/>
                <a:ext cx="305578" cy="159477"/>
              </a:xfrm>
              <a:prstGeom prst="roundRect">
                <a:avLst>
                  <a:gd name="adj" fmla="val 265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457178"/>
                <a:endParaRPr lang="en-US" sz="525" b="1" dirty="0">
                  <a:solidFill>
                    <a:schemeClr val="tx1"/>
                  </a:solidFill>
                </a:endParaRPr>
              </a:p>
            </p:txBody>
          </p:sp>
          <p:sp>
            <p:nvSpPr>
              <p:cNvPr id="163" name="Freeform 162"/>
              <p:cNvSpPr/>
              <p:nvPr/>
            </p:nvSpPr>
            <p:spPr>
              <a:xfrm>
                <a:off x="4086682" y="3211288"/>
                <a:ext cx="318240" cy="161921"/>
              </a:xfrm>
              <a:custGeom>
                <a:avLst/>
                <a:gdLst>
                  <a:gd name="connsiteX0" fmla="*/ 262349 w 318240"/>
                  <a:gd name="connsiteY0" fmla="*/ 118328 h 161921"/>
                  <a:gd name="connsiteX1" fmla="*/ 221656 w 318240"/>
                  <a:gd name="connsiteY1" fmla="*/ 159845 h 161921"/>
                  <a:gd name="connsiteX2" fmla="*/ 271539 w 318240"/>
                  <a:gd name="connsiteY2" fmla="*/ 159845 h 161921"/>
                  <a:gd name="connsiteX3" fmla="*/ 312232 w 318240"/>
                  <a:gd name="connsiteY3" fmla="*/ 118328 h 161921"/>
                  <a:gd name="connsiteX4" fmla="*/ 162420 w 318240"/>
                  <a:gd name="connsiteY4" fmla="*/ 118328 h 161921"/>
                  <a:gd name="connsiteX5" fmla="*/ 121727 w 318240"/>
                  <a:gd name="connsiteY5" fmla="*/ 159845 h 161921"/>
                  <a:gd name="connsiteX6" fmla="*/ 171610 w 318240"/>
                  <a:gd name="connsiteY6" fmla="*/ 159845 h 161921"/>
                  <a:gd name="connsiteX7" fmla="*/ 212303 w 318240"/>
                  <a:gd name="connsiteY7" fmla="*/ 118328 h 161921"/>
                  <a:gd name="connsiteX8" fmla="*/ 62570 w 318240"/>
                  <a:gd name="connsiteY8" fmla="*/ 118328 h 161921"/>
                  <a:gd name="connsiteX9" fmla="*/ 21877 w 318240"/>
                  <a:gd name="connsiteY9" fmla="*/ 159845 h 161921"/>
                  <a:gd name="connsiteX10" fmla="*/ 71760 w 318240"/>
                  <a:gd name="connsiteY10" fmla="*/ 159845 h 161921"/>
                  <a:gd name="connsiteX11" fmla="*/ 112453 w 318240"/>
                  <a:gd name="connsiteY11" fmla="*/ 118328 h 161921"/>
                  <a:gd name="connsiteX12" fmla="*/ 98690 w 318240"/>
                  <a:gd name="connsiteY12" fmla="*/ 52733 h 161921"/>
                  <a:gd name="connsiteX13" fmla="*/ 48936 w 318240"/>
                  <a:gd name="connsiteY13" fmla="*/ 65600 h 161921"/>
                  <a:gd name="connsiteX14" fmla="*/ 29221 w 318240"/>
                  <a:gd name="connsiteY14" fmla="*/ 99851 h 161921"/>
                  <a:gd name="connsiteX15" fmla="*/ 37396 w 318240"/>
                  <a:gd name="connsiteY15" fmla="*/ 103238 h 161921"/>
                  <a:gd name="connsiteX16" fmla="*/ 40475 w 318240"/>
                  <a:gd name="connsiteY16" fmla="*/ 110671 h 161921"/>
                  <a:gd name="connsiteX17" fmla="*/ 69689 w 318240"/>
                  <a:gd name="connsiteY17" fmla="*/ 103116 h 161921"/>
                  <a:gd name="connsiteX18" fmla="*/ 196971 w 318240"/>
                  <a:gd name="connsiteY18" fmla="*/ 27316 h 161921"/>
                  <a:gd name="connsiteX19" fmla="*/ 147216 w 318240"/>
                  <a:gd name="connsiteY19" fmla="*/ 40184 h 161921"/>
                  <a:gd name="connsiteX20" fmla="*/ 118214 w 318240"/>
                  <a:gd name="connsiteY20" fmla="*/ 90566 h 161921"/>
                  <a:gd name="connsiteX21" fmla="*/ 167969 w 318240"/>
                  <a:gd name="connsiteY21" fmla="*/ 77699 h 161921"/>
                  <a:gd name="connsiteX22" fmla="*/ 295329 w 318240"/>
                  <a:gd name="connsiteY22" fmla="*/ 1878 h 161921"/>
                  <a:gd name="connsiteX23" fmla="*/ 245574 w 318240"/>
                  <a:gd name="connsiteY23" fmla="*/ 14746 h 161921"/>
                  <a:gd name="connsiteX24" fmla="*/ 216572 w 318240"/>
                  <a:gd name="connsiteY24" fmla="*/ 65129 h 161921"/>
                  <a:gd name="connsiteX25" fmla="*/ 266327 w 318240"/>
                  <a:gd name="connsiteY25" fmla="*/ 52261 h 161921"/>
                  <a:gd name="connsiteX26" fmla="*/ 293354 w 318240"/>
                  <a:gd name="connsiteY26" fmla="*/ 244 h 161921"/>
                  <a:gd name="connsiteX27" fmla="*/ 302629 w 318240"/>
                  <a:gd name="connsiteY27" fmla="*/ 5708 h 161921"/>
                  <a:gd name="connsiteX28" fmla="*/ 310252 w 318240"/>
                  <a:gd name="connsiteY28" fmla="*/ 35183 h 161921"/>
                  <a:gd name="connsiteX29" fmla="*/ 304788 w 318240"/>
                  <a:gd name="connsiteY29" fmla="*/ 44458 h 161921"/>
                  <a:gd name="connsiteX30" fmla="*/ 41277 w 318240"/>
                  <a:gd name="connsiteY30" fmla="*/ 112608 h 161921"/>
                  <a:gd name="connsiteX31" fmla="*/ 42787 w 318240"/>
                  <a:gd name="connsiteY31" fmla="*/ 116252 h 161921"/>
                  <a:gd name="connsiteX32" fmla="*/ 310628 w 318240"/>
                  <a:gd name="connsiteY32" fmla="*/ 116252 h 161921"/>
                  <a:gd name="connsiteX33" fmla="*/ 318240 w 318240"/>
                  <a:gd name="connsiteY33" fmla="*/ 123864 h 161921"/>
                  <a:gd name="connsiteX34" fmla="*/ 318240 w 318240"/>
                  <a:gd name="connsiteY34" fmla="*/ 154309 h 161921"/>
                  <a:gd name="connsiteX35" fmla="*/ 310628 w 318240"/>
                  <a:gd name="connsiteY35" fmla="*/ 161921 h 161921"/>
                  <a:gd name="connsiteX36" fmla="*/ 20274 w 318240"/>
                  <a:gd name="connsiteY36" fmla="*/ 161921 h 161921"/>
                  <a:gd name="connsiteX37" fmla="*/ 12662 w 318240"/>
                  <a:gd name="connsiteY37" fmla="*/ 154309 h 161921"/>
                  <a:gd name="connsiteX38" fmla="*/ 12662 w 318240"/>
                  <a:gd name="connsiteY38" fmla="*/ 136806 h 161921"/>
                  <a:gd name="connsiteX39" fmla="*/ 6416 w 318240"/>
                  <a:gd name="connsiteY39" fmla="*/ 134219 h 161921"/>
                  <a:gd name="connsiteX40" fmla="*/ 0 w 318240"/>
                  <a:gd name="connsiteY40" fmla="*/ 118728 h 161921"/>
                  <a:gd name="connsiteX41" fmla="*/ 6416 w 318240"/>
                  <a:gd name="connsiteY41" fmla="*/ 103237 h 161921"/>
                  <a:gd name="connsiteX42" fmla="*/ 6909 w 318240"/>
                  <a:gd name="connsiteY42" fmla="*/ 103033 h 161921"/>
                  <a:gd name="connsiteX43" fmla="*/ 1856 w 318240"/>
                  <a:gd name="connsiteY43" fmla="*/ 83494 h 161921"/>
                  <a:gd name="connsiteX44" fmla="*/ 7319 w 318240"/>
                  <a:gd name="connsiteY44" fmla="*/ 74218 h 16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8240" h="161921">
                    <a:moveTo>
                      <a:pt x="262349" y="118328"/>
                    </a:moveTo>
                    <a:lnTo>
                      <a:pt x="221656" y="159845"/>
                    </a:lnTo>
                    <a:lnTo>
                      <a:pt x="271539" y="159845"/>
                    </a:lnTo>
                    <a:lnTo>
                      <a:pt x="312232" y="118328"/>
                    </a:lnTo>
                    <a:close/>
                    <a:moveTo>
                      <a:pt x="162420" y="118328"/>
                    </a:moveTo>
                    <a:lnTo>
                      <a:pt x="121727" y="159845"/>
                    </a:lnTo>
                    <a:lnTo>
                      <a:pt x="171610" y="159845"/>
                    </a:lnTo>
                    <a:lnTo>
                      <a:pt x="212303" y="118328"/>
                    </a:lnTo>
                    <a:close/>
                    <a:moveTo>
                      <a:pt x="62570" y="118328"/>
                    </a:moveTo>
                    <a:lnTo>
                      <a:pt x="21877" y="159845"/>
                    </a:lnTo>
                    <a:lnTo>
                      <a:pt x="71760" y="159845"/>
                    </a:lnTo>
                    <a:lnTo>
                      <a:pt x="112453" y="118328"/>
                    </a:lnTo>
                    <a:close/>
                    <a:moveTo>
                      <a:pt x="98690" y="52733"/>
                    </a:moveTo>
                    <a:lnTo>
                      <a:pt x="48936" y="65600"/>
                    </a:lnTo>
                    <a:lnTo>
                      <a:pt x="29221" y="99851"/>
                    </a:lnTo>
                    <a:lnTo>
                      <a:pt x="37396" y="103238"/>
                    </a:lnTo>
                    <a:lnTo>
                      <a:pt x="40475" y="110671"/>
                    </a:lnTo>
                    <a:lnTo>
                      <a:pt x="69689" y="103116"/>
                    </a:lnTo>
                    <a:close/>
                    <a:moveTo>
                      <a:pt x="196971" y="27316"/>
                    </a:moveTo>
                    <a:lnTo>
                      <a:pt x="147216" y="40184"/>
                    </a:lnTo>
                    <a:lnTo>
                      <a:pt x="118214" y="90566"/>
                    </a:lnTo>
                    <a:lnTo>
                      <a:pt x="167969" y="77699"/>
                    </a:lnTo>
                    <a:close/>
                    <a:moveTo>
                      <a:pt x="295329" y="1878"/>
                    </a:moveTo>
                    <a:lnTo>
                      <a:pt x="245574" y="14746"/>
                    </a:lnTo>
                    <a:lnTo>
                      <a:pt x="216572" y="65129"/>
                    </a:lnTo>
                    <a:lnTo>
                      <a:pt x="266327" y="52261"/>
                    </a:lnTo>
                    <a:close/>
                    <a:moveTo>
                      <a:pt x="293354" y="244"/>
                    </a:moveTo>
                    <a:cubicBezTo>
                      <a:pt x="297423" y="-808"/>
                      <a:pt x="301576" y="1638"/>
                      <a:pt x="302629" y="5708"/>
                    </a:cubicBezTo>
                    <a:lnTo>
                      <a:pt x="310252" y="35183"/>
                    </a:lnTo>
                    <a:cubicBezTo>
                      <a:pt x="311304" y="39253"/>
                      <a:pt x="308858" y="43406"/>
                      <a:pt x="304788" y="44458"/>
                    </a:cubicBezTo>
                    <a:lnTo>
                      <a:pt x="41277" y="112608"/>
                    </a:lnTo>
                    <a:lnTo>
                      <a:pt x="42787" y="116252"/>
                    </a:lnTo>
                    <a:lnTo>
                      <a:pt x="310628" y="116252"/>
                    </a:lnTo>
                    <a:cubicBezTo>
                      <a:pt x="314832" y="116252"/>
                      <a:pt x="318240" y="119660"/>
                      <a:pt x="318240" y="123864"/>
                    </a:cubicBezTo>
                    <a:lnTo>
                      <a:pt x="318240" y="154309"/>
                    </a:lnTo>
                    <a:cubicBezTo>
                      <a:pt x="318240" y="158513"/>
                      <a:pt x="314832" y="161921"/>
                      <a:pt x="310628" y="161921"/>
                    </a:cubicBezTo>
                    <a:lnTo>
                      <a:pt x="20274" y="161921"/>
                    </a:lnTo>
                    <a:cubicBezTo>
                      <a:pt x="16070" y="161921"/>
                      <a:pt x="12662" y="158513"/>
                      <a:pt x="12662" y="154309"/>
                    </a:cubicBezTo>
                    <a:lnTo>
                      <a:pt x="12662" y="136806"/>
                    </a:lnTo>
                    <a:lnTo>
                      <a:pt x="6416" y="134219"/>
                    </a:lnTo>
                    <a:cubicBezTo>
                      <a:pt x="2452" y="130254"/>
                      <a:pt x="0" y="124778"/>
                      <a:pt x="0" y="118728"/>
                    </a:cubicBezTo>
                    <a:cubicBezTo>
                      <a:pt x="0" y="112679"/>
                      <a:pt x="2452" y="107202"/>
                      <a:pt x="6416" y="103237"/>
                    </a:cubicBezTo>
                    <a:lnTo>
                      <a:pt x="6909" y="103033"/>
                    </a:lnTo>
                    <a:lnTo>
                      <a:pt x="1856" y="83494"/>
                    </a:lnTo>
                    <a:cubicBezTo>
                      <a:pt x="803" y="79424"/>
                      <a:pt x="3249" y="75271"/>
                      <a:pt x="7319" y="7421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defTabSz="457178"/>
                <a:endParaRPr lang="en-US" sz="900" b="1" dirty="0">
                  <a:solidFill>
                    <a:schemeClr val="bg1">
                      <a:alpha val="93000"/>
                    </a:schemeClr>
                  </a:solidFill>
                </a:endParaRPr>
              </a:p>
            </p:txBody>
          </p:sp>
        </p:grpSp>
      </p:grpSp>
      <p:grpSp>
        <p:nvGrpSpPr>
          <p:cNvPr id="143" name="Group 142"/>
          <p:cNvGrpSpPr/>
          <p:nvPr/>
        </p:nvGrpSpPr>
        <p:grpSpPr>
          <a:xfrm>
            <a:off x="7314655" y="1715096"/>
            <a:ext cx="774170" cy="791607"/>
            <a:chOff x="6988067" y="1646179"/>
            <a:chExt cx="879785" cy="887830"/>
          </a:xfrm>
          <a:solidFill>
            <a:schemeClr val="accent1"/>
          </a:solidFill>
          <a:effectLst>
            <a:outerShdw blurRad="76200" dir="18900000" sy="23000" kx="-1200000" algn="bl" rotWithShape="0">
              <a:prstClr val="black">
                <a:alpha val="20000"/>
              </a:prstClr>
            </a:outerShdw>
          </a:effectLst>
        </p:grpSpPr>
        <p:sp>
          <p:nvSpPr>
            <p:cNvPr id="144" name="Freeform 21"/>
            <p:cNvSpPr>
              <a:spLocks noEditPoints="1"/>
            </p:cNvSpPr>
            <p:nvPr/>
          </p:nvSpPr>
          <p:spPr bwMode="auto">
            <a:xfrm>
              <a:off x="6988067" y="1713228"/>
              <a:ext cx="426756" cy="385319"/>
            </a:xfrm>
            <a:custGeom>
              <a:avLst/>
              <a:gdLst>
                <a:gd name="T0" fmla="*/ 130 w 138"/>
                <a:gd name="T1" fmla="*/ 0 h 104"/>
                <a:gd name="T2" fmla="*/ 8 w 138"/>
                <a:gd name="T3" fmla="*/ 0 h 104"/>
                <a:gd name="T4" fmla="*/ 0 w 138"/>
                <a:gd name="T5" fmla="*/ 9 h 104"/>
                <a:gd name="T6" fmla="*/ 0 w 138"/>
                <a:gd name="T7" fmla="*/ 84 h 104"/>
                <a:gd name="T8" fmla="*/ 8 w 138"/>
                <a:gd name="T9" fmla="*/ 92 h 104"/>
                <a:gd name="T10" fmla="*/ 57 w 138"/>
                <a:gd name="T11" fmla="*/ 92 h 104"/>
                <a:gd name="T12" fmla="*/ 57 w 138"/>
                <a:gd name="T13" fmla="*/ 94 h 104"/>
                <a:gd name="T14" fmla="*/ 57 w 138"/>
                <a:gd name="T15" fmla="*/ 98 h 104"/>
                <a:gd name="T16" fmla="*/ 36 w 138"/>
                <a:gd name="T17" fmla="*/ 98 h 104"/>
                <a:gd name="T18" fmla="*/ 33 w 138"/>
                <a:gd name="T19" fmla="*/ 101 h 104"/>
                <a:gd name="T20" fmla="*/ 36 w 138"/>
                <a:gd name="T21" fmla="*/ 104 h 104"/>
                <a:gd name="T22" fmla="*/ 102 w 138"/>
                <a:gd name="T23" fmla="*/ 104 h 104"/>
                <a:gd name="T24" fmla="*/ 105 w 138"/>
                <a:gd name="T25" fmla="*/ 101 h 104"/>
                <a:gd name="T26" fmla="*/ 102 w 138"/>
                <a:gd name="T27" fmla="*/ 98 h 104"/>
                <a:gd name="T28" fmla="*/ 81 w 138"/>
                <a:gd name="T29" fmla="*/ 98 h 104"/>
                <a:gd name="T30" fmla="*/ 81 w 138"/>
                <a:gd name="T31" fmla="*/ 94 h 104"/>
                <a:gd name="T32" fmla="*/ 81 w 138"/>
                <a:gd name="T33" fmla="*/ 92 h 104"/>
                <a:gd name="T34" fmla="*/ 130 w 138"/>
                <a:gd name="T35" fmla="*/ 92 h 104"/>
                <a:gd name="T36" fmla="*/ 138 w 138"/>
                <a:gd name="T37" fmla="*/ 84 h 104"/>
                <a:gd name="T38" fmla="*/ 138 w 138"/>
                <a:gd name="T39" fmla="*/ 9 h 104"/>
                <a:gd name="T40" fmla="*/ 130 w 138"/>
                <a:gd name="T41" fmla="*/ 0 h 104"/>
                <a:gd name="T42" fmla="*/ 131 w 138"/>
                <a:gd name="T43" fmla="*/ 74 h 104"/>
                <a:gd name="T44" fmla="*/ 124 w 138"/>
                <a:gd name="T45" fmla="*/ 80 h 104"/>
                <a:gd name="T46" fmla="*/ 14 w 138"/>
                <a:gd name="T47" fmla="*/ 80 h 104"/>
                <a:gd name="T48" fmla="*/ 7 w 138"/>
                <a:gd name="T49" fmla="*/ 74 h 104"/>
                <a:gd name="T50" fmla="*/ 7 w 138"/>
                <a:gd name="T51" fmla="*/ 15 h 104"/>
                <a:gd name="T52" fmla="*/ 14 w 138"/>
                <a:gd name="T53" fmla="*/ 8 h 104"/>
                <a:gd name="T54" fmla="*/ 124 w 138"/>
                <a:gd name="T55" fmla="*/ 8 h 104"/>
                <a:gd name="T56" fmla="*/ 131 w 138"/>
                <a:gd name="T57" fmla="*/ 15 h 104"/>
                <a:gd name="T58" fmla="*/ 131 w 138"/>
                <a:gd name="T59" fmla="*/ 7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8" h="104">
                  <a:moveTo>
                    <a:pt x="130" y="0"/>
                  </a:moveTo>
                  <a:cubicBezTo>
                    <a:pt x="8" y="0"/>
                    <a:pt x="8" y="0"/>
                    <a:pt x="8" y="0"/>
                  </a:cubicBezTo>
                  <a:cubicBezTo>
                    <a:pt x="4" y="0"/>
                    <a:pt x="0" y="4"/>
                    <a:pt x="0" y="9"/>
                  </a:cubicBezTo>
                  <a:cubicBezTo>
                    <a:pt x="0" y="84"/>
                    <a:pt x="0" y="84"/>
                    <a:pt x="0" y="84"/>
                  </a:cubicBezTo>
                  <a:cubicBezTo>
                    <a:pt x="0" y="88"/>
                    <a:pt x="4" y="92"/>
                    <a:pt x="8" y="92"/>
                  </a:cubicBezTo>
                  <a:cubicBezTo>
                    <a:pt x="57" y="92"/>
                    <a:pt x="57" y="92"/>
                    <a:pt x="57" y="92"/>
                  </a:cubicBezTo>
                  <a:cubicBezTo>
                    <a:pt x="57" y="93"/>
                    <a:pt x="57" y="94"/>
                    <a:pt x="57" y="94"/>
                  </a:cubicBezTo>
                  <a:cubicBezTo>
                    <a:pt x="57" y="96"/>
                    <a:pt x="57" y="97"/>
                    <a:pt x="57" y="98"/>
                  </a:cubicBezTo>
                  <a:cubicBezTo>
                    <a:pt x="36" y="98"/>
                    <a:pt x="36" y="98"/>
                    <a:pt x="36" y="98"/>
                  </a:cubicBezTo>
                  <a:cubicBezTo>
                    <a:pt x="35" y="98"/>
                    <a:pt x="33" y="99"/>
                    <a:pt x="33" y="101"/>
                  </a:cubicBezTo>
                  <a:cubicBezTo>
                    <a:pt x="33" y="103"/>
                    <a:pt x="35" y="104"/>
                    <a:pt x="36" y="104"/>
                  </a:cubicBezTo>
                  <a:cubicBezTo>
                    <a:pt x="102" y="104"/>
                    <a:pt x="102" y="104"/>
                    <a:pt x="102" y="104"/>
                  </a:cubicBezTo>
                  <a:cubicBezTo>
                    <a:pt x="103" y="104"/>
                    <a:pt x="105" y="103"/>
                    <a:pt x="105" y="101"/>
                  </a:cubicBezTo>
                  <a:cubicBezTo>
                    <a:pt x="105" y="99"/>
                    <a:pt x="103" y="98"/>
                    <a:pt x="102" y="98"/>
                  </a:cubicBezTo>
                  <a:cubicBezTo>
                    <a:pt x="81" y="98"/>
                    <a:pt x="81" y="98"/>
                    <a:pt x="81" y="98"/>
                  </a:cubicBezTo>
                  <a:cubicBezTo>
                    <a:pt x="81" y="97"/>
                    <a:pt x="81" y="96"/>
                    <a:pt x="81" y="94"/>
                  </a:cubicBezTo>
                  <a:cubicBezTo>
                    <a:pt x="81" y="94"/>
                    <a:pt x="81" y="93"/>
                    <a:pt x="81" y="92"/>
                  </a:cubicBezTo>
                  <a:cubicBezTo>
                    <a:pt x="130" y="92"/>
                    <a:pt x="130" y="92"/>
                    <a:pt x="130" y="92"/>
                  </a:cubicBezTo>
                  <a:cubicBezTo>
                    <a:pt x="134" y="92"/>
                    <a:pt x="138" y="88"/>
                    <a:pt x="138" y="84"/>
                  </a:cubicBezTo>
                  <a:cubicBezTo>
                    <a:pt x="138" y="39"/>
                    <a:pt x="138" y="18"/>
                    <a:pt x="138" y="9"/>
                  </a:cubicBezTo>
                  <a:cubicBezTo>
                    <a:pt x="138" y="4"/>
                    <a:pt x="134" y="0"/>
                    <a:pt x="130" y="0"/>
                  </a:cubicBezTo>
                  <a:close/>
                  <a:moveTo>
                    <a:pt x="131" y="74"/>
                  </a:moveTo>
                  <a:cubicBezTo>
                    <a:pt x="131" y="77"/>
                    <a:pt x="128" y="80"/>
                    <a:pt x="124" y="80"/>
                  </a:cubicBezTo>
                  <a:cubicBezTo>
                    <a:pt x="14" y="80"/>
                    <a:pt x="14" y="80"/>
                    <a:pt x="14" y="80"/>
                  </a:cubicBezTo>
                  <a:cubicBezTo>
                    <a:pt x="10" y="80"/>
                    <a:pt x="7" y="77"/>
                    <a:pt x="7" y="74"/>
                  </a:cubicBezTo>
                  <a:cubicBezTo>
                    <a:pt x="7" y="15"/>
                    <a:pt x="7" y="15"/>
                    <a:pt x="7" y="15"/>
                  </a:cubicBezTo>
                  <a:cubicBezTo>
                    <a:pt x="7" y="11"/>
                    <a:pt x="10" y="8"/>
                    <a:pt x="14" y="8"/>
                  </a:cubicBezTo>
                  <a:cubicBezTo>
                    <a:pt x="124" y="8"/>
                    <a:pt x="124" y="8"/>
                    <a:pt x="124" y="8"/>
                  </a:cubicBezTo>
                  <a:cubicBezTo>
                    <a:pt x="128" y="8"/>
                    <a:pt x="131" y="11"/>
                    <a:pt x="131" y="15"/>
                  </a:cubicBezTo>
                  <a:lnTo>
                    <a:pt x="131" y="74"/>
                  </a:lnTo>
                  <a:close/>
                </a:path>
              </a:pathLst>
            </a:custGeom>
            <a:grpFill/>
            <a:ln>
              <a:noFill/>
            </a:ln>
            <a:extLst/>
          </p:spPr>
          <p:txBody>
            <a:bodyPr vert="horz" wrap="square" lIns="68577" tIns="34289" rIns="68577" bIns="34289" numCol="1" anchor="t" anchorCtr="0" compatLnSpc="1">
              <a:prstTxWarp prst="textNoShape">
                <a:avLst/>
              </a:prstTxWarp>
            </a:bodyPr>
            <a:lstStyle/>
            <a:p>
              <a:pPr defTabSz="514394">
                <a:defRPr/>
              </a:pPr>
              <a:endParaRPr lang="en-US" sz="1050" kern="0" dirty="0">
                <a:solidFill>
                  <a:srgbClr val="FFFFFF"/>
                </a:solidFill>
              </a:endParaRPr>
            </a:p>
          </p:txBody>
        </p:sp>
        <p:sp>
          <p:nvSpPr>
            <p:cNvPr id="145" name="Freeform 93"/>
            <p:cNvSpPr>
              <a:spLocks noEditPoints="1"/>
            </p:cNvSpPr>
            <p:nvPr/>
          </p:nvSpPr>
          <p:spPr bwMode="auto">
            <a:xfrm>
              <a:off x="7634271" y="1839770"/>
              <a:ext cx="233581" cy="211377"/>
            </a:xfrm>
            <a:custGeom>
              <a:avLst/>
              <a:gdLst>
                <a:gd name="T0" fmla="*/ 1509 w 1691"/>
                <a:gd name="T1" fmla="*/ 641 h 1281"/>
                <a:gd name="T2" fmla="*/ 1508 w 1691"/>
                <a:gd name="T3" fmla="*/ 124 h 1281"/>
                <a:gd name="T4" fmla="*/ 1498 w 1691"/>
                <a:gd name="T5" fmla="*/ 84 h 1281"/>
                <a:gd name="T6" fmla="*/ 1478 w 1691"/>
                <a:gd name="T7" fmla="*/ 50 h 1281"/>
                <a:gd name="T8" fmla="*/ 1448 w 1691"/>
                <a:gd name="T9" fmla="*/ 23 h 1281"/>
                <a:gd name="T10" fmla="*/ 1412 w 1691"/>
                <a:gd name="T11" fmla="*/ 6 h 1281"/>
                <a:gd name="T12" fmla="*/ 1372 w 1691"/>
                <a:gd name="T13" fmla="*/ 0 h 1281"/>
                <a:gd name="T14" fmla="*/ 306 w 1691"/>
                <a:gd name="T15" fmla="*/ 1 h 1281"/>
                <a:gd name="T16" fmla="*/ 266 w 1691"/>
                <a:gd name="T17" fmla="*/ 11 h 1281"/>
                <a:gd name="T18" fmla="*/ 233 w 1691"/>
                <a:gd name="T19" fmla="*/ 31 h 1281"/>
                <a:gd name="T20" fmla="*/ 206 w 1691"/>
                <a:gd name="T21" fmla="*/ 60 h 1281"/>
                <a:gd name="T22" fmla="*/ 189 w 1691"/>
                <a:gd name="T23" fmla="*/ 97 h 1281"/>
                <a:gd name="T24" fmla="*/ 183 w 1691"/>
                <a:gd name="T25" fmla="*/ 138 h 1281"/>
                <a:gd name="T26" fmla="*/ 183 w 1691"/>
                <a:gd name="T27" fmla="*/ 914 h 1281"/>
                <a:gd name="T28" fmla="*/ 0 w 1691"/>
                <a:gd name="T29" fmla="*/ 1144 h 1281"/>
                <a:gd name="T30" fmla="*/ 6 w 1691"/>
                <a:gd name="T31" fmla="*/ 1184 h 1281"/>
                <a:gd name="T32" fmla="*/ 24 w 1691"/>
                <a:gd name="T33" fmla="*/ 1220 h 1281"/>
                <a:gd name="T34" fmla="*/ 50 w 1691"/>
                <a:gd name="T35" fmla="*/ 1249 h 1281"/>
                <a:gd name="T36" fmla="*/ 84 w 1691"/>
                <a:gd name="T37" fmla="*/ 1269 h 1281"/>
                <a:gd name="T38" fmla="*/ 123 w 1691"/>
                <a:gd name="T39" fmla="*/ 1280 h 1281"/>
                <a:gd name="T40" fmla="*/ 1554 w 1691"/>
                <a:gd name="T41" fmla="*/ 1281 h 1281"/>
                <a:gd name="T42" fmla="*/ 1595 w 1691"/>
                <a:gd name="T43" fmla="*/ 1274 h 1281"/>
                <a:gd name="T44" fmla="*/ 1631 w 1691"/>
                <a:gd name="T45" fmla="*/ 1257 h 1281"/>
                <a:gd name="T46" fmla="*/ 1660 w 1691"/>
                <a:gd name="T47" fmla="*/ 1230 h 1281"/>
                <a:gd name="T48" fmla="*/ 1681 w 1691"/>
                <a:gd name="T49" fmla="*/ 1197 h 1281"/>
                <a:gd name="T50" fmla="*/ 1691 w 1691"/>
                <a:gd name="T51" fmla="*/ 1158 h 1281"/>
                <a:gd name="T52" fmla="*/ 1509 w 1691"/>
                <a:gd name="T53" fmla="*/ 914 h 1281"/>
                <a:gd name="T54" fmla="*/ 320 w 1691"/>
                <a:gd name="T55" fmla="*/ 174 h 1281"/>
                <a:gd name="T56" fmla="*/ 333 w 1691"/>
                <a:gd name="T57" fmla="*/ 150 h 1281"/>
                <a:gd name="T58" fmla="*/ 356 w 1691"/>
                <a:gd name="T59" fmla="*/ 139 h 1281"/>
                <a:gd name="T60" fmla="*/ 1325 w 1691"/>
                <a:gd name="T61" fmla="*/ 138 h 1281"/>
                <a:gd name="T62" fmla="*/ 1352 w 1691"/>
                <a:gd name="T63" fmla="*/ 146 h 1281"/>
                <a:gd name="T64" fmla="*/ 1368 w 1691"/>
                <a:gd name="T65" fmla="*/ 165 h 1281"/>
                <a:gd name="T66" fmla="*/ 1372 w 1691"/>
                <a:gd name="T67" fmla="*/ 823 h 1281"/>
                <a:gd name="T68" fmla="*/ 1368 w 1691"/>
                <a:gd name="T69" fmla="*/ 841 h 1281"/>
                <a:gd name="T70" fmla="*/ 1352 w 1691"/>
                <a:gd name="T71" fmla="*/ 861 h 1281"/>
                <a:gd name="T72" fmla="*/ 1325 w 1691"/>
                <a:gd name="T73" fmla="*/ 869 h 1281"/>
                <a:gd name="T74" fmla="*/ 356 w 1691"/>
                <a:gd name="T75" fmla="*/ 868 h 1281"/>
                <a:gd name="T76" fmla="*/ 333 w 1691"/>
                <a:gd name="T77" fmla="*/ 855 h 1281"/>
                <a:gd name="T78" fmla="*/ 320 w 1691"/>
                <a:gd name="T79" fmla="*/ 832 h 1281"/>
                <a:gd name="T80" fmla="*/ 1006 w 1691"/>
                <a:gd name="T81" fmla="*/ 1189 h 1281"/>
                <a:gd name="T82" fmla="*/ 722 w 1691"/>
                <a:gd name="T83" fmla="*/ 1188 h 1281"/>
                <a:gd name="T84" fmla="*/ 699 w 1691"/>
                <a:gd name="T85" fmla="*/ 1176 h 1281"/>
                <a:gd name="T86" fmla="*/ 686 w 1691"/>
                <a:gd name="T87" fmla="*/ 1153 h 1281"/>
                <a:gd name="T88" fmla="*/ 686 w 1691"/>
                <a:gd name="T89" fmla="*/ 1134 h 1281"/>
                <a:gd name="T90" fmla="*/ 699 w 1691"/>
                <a:gd name="T91" fmla="*/ 1111 h 1281"/>
                <a:gd name="T92" fmla="*/ 722 w 1691"/>
                <a:gd name="T93" fmla="*/ 1099 h 1281"/>
                <a:gd name="T94" fmla="*/ 1006 w 1691"/>
                <a:gd name="T95" fmla="*/ 1098 h 1281"/>
                <a:gd name="T96" fmla="*/ 1031 w 1691"/>
                <a:gd name="T97" fmla="*/ 1106 h 1281"/>
                <a:gd name="T98" fmla="*/ 1048 w 1691"/>
                <a:gd name="T99" fmla="*/ 1125 h 1281"/>
                <a:gd name="T100" fmla="*/ 1052 w 1691"/>
                <a:gd name="T101" fmla="*/ 1144 h 1281"/>
                <a:gd name="T102" fmla="*/ 1044 w 1691"/>
                <a:gd name="T103" fmla="*/ 1169 h 1281"/>
                <a:gd name="T104" fmla="*/ 1023 w 1691"/>
                <a:gd name="T105" fmla="*/ 1185 h 1281"/>
                <a:gd name="T106" fmla="*/ 1006 w 1691"/>
                <a:gd name="T107" fmla="*/ 1189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1" h="1281">
                  <a:moveTo>
                    <a:pt x="1509" y="914"/>
                  </a:moveTo>
                  <a:lnTo>
                    <a:pt x="1509" y="778"/>
                  </a:lnTo>
                  <a:lnTo>
                    <a:pt x="1509" y="641"/>
                  </a:lnTo>
                  <a:lnTo>
                    <a:pt x="1509" y="138"/>
                  </a:lnTo>
                  <a:lnTo>
                    <a:pt x="1509" y="138"/>
                  </a:lnTo>
                  <a:lnTo>
                    <a:pt x="1508" y="124"/>
                  </a:lnTo>
                  <a:lnTo>
                    <a:pt x="1507" y="110"/>
                  </a:lnTo>
                  <a:lnTo>
                    <a:pt x="1503" y="97"/>
                  </a:lnTo>
                  <a:lnTo>
                    <a:pt x="1498" y="84"/>
                  </a:lnTo>
                  <a:lnTo>
                    <a:pt x="1493" y="72"/>
                  </a:lnTo>
                  <a:lnTo>
                    <a:pt x="1486" y="60"/>
                  </a:lnTo>
                  <a:lnTo>
                    <a:pt x="1478" y="50"/>
                  </a:lnTo>
                  <a:lnTo>
                    <a:pt x="1468" y="41"/>
                  </a:lnTo>
                  <a:lnTo>
                    <a:pt x="1459" y="31"/>
                  </a:lnTo>
                  <a:lnTo>
                    <a:pt x="1448" y="23"/>
                  </a:lnTo>
                  <a:lnTo>
                    <a:pt x="1437" y="16"/>
                  </a:lnTo>
                  <a:lnTo>
                    <a:pt x="1425" y="11"/>
                  </a:lnTo>
                  <a:lnTo>
                    <a:pt x="1412" y="6"/>
                  </a:lnTo>
                  <a:lnTo>
                    <a:pt x="1399" y="3"/>
                  </a:lnTo>
                  <a:lnTo>
                    <a:pt x="1385" y="1"/>
                  </a:lnTo>
                  <a:lnTo>
                    <a:pt x="1372" y="0"/>
                  </a:lnTo>
                  <a:lnTo>
                    <a:pt x="320" y="0"/>
                  </a:lnTo>
                  <a:lnTo>
                    <a:pt x="320" y="0"/>
                  </a:lnTo>
                  <a:lnTo>
                    <a:pt x="306" y="1"/>
                  </a:lnTo>
                  <a:lnTo>
                    <a:pt x="293" y="3"/>
                  </a:lnTo>
                  <a:lnTo>
                    <a:pt x="279" y="6"/>
                  </a:lnTo>
                  <a:lnTo>
                    <a:pt x="266" y="11"/>
                  </a:lnTo>
                  <a:lnTo>
                    <a:pt x="255" y="16"/>
                  </a:lnTo>
                  <a:lnTo>
                    <a:pt x="243" y="23"/>
                  </a:lnTo>
                  <a:lnTo>
                    <a:pt x="233" y="31"/>
                  </a:lnTo>
                  <a:lnTo>
                    <a:pt x="223" y="41"/>
                  </a:lnTo>
                  <a:lnTo>
                    <a:pt x="214" y="50"/>
                  </a:lnTo>
                  <a:lnTo>
                    <a:pt x="206" y="60"/>
                  </a:lnTo>
                  <a:lnTo>
                    <a:pt x="199" y="72"/>
                  </a:lnTo>
                  <a:lnTo>
                    <a:pt x="193" y="84"/>
                  </a:lnTo>
                  <a:lnTo>
                    <a:pt x="189" y="97"/>
                  </a:lnTo>
                  <a:lnTo>
                    <a:pt x="185" y="110"/>
                  </a:lnTo>
                  <a:lnTo>
                    <a:pt x="183" y="124"/>
                  </a:lnTo>
                  <a:lnTo>
                    <a:pt x="183" y="138"/>
                  </a:lnTo>
                  <a:lnTo>
                    <a:pt x="183" y="641"/>
                  </a:lnTo>
                  <a:lnTo>
                    <a:pt x="183" y="778"/>
                  </a:lnTo>
                  <a:lnTo>
                    <a:pt x="183" y="914"/>
                  </a:lnTo>
                  <a:lnTo>
                    <a:pt x="0" y="1098"/>
                  </a:lnTo>
                  <a:lnTo>
                    <a:pt x="0" y="1144"/>
                  </a:lnTo>
                  <a:lnTo>
                    <a:pt x="0" y="1144"/>
                  </a:lnTo>
                  <a:lnTo>
                    <a:pt x="1" y="1158"/>
                  </a:lnTo>
                  <a:lnTo>
                    <a:pt x="3" y="1170"/>
                  </a:lnTo>
                  <a:lnTo>
                    <a:pt x="6" y="1184"/>
                  </a:lnTo>
                  <a:lnTo>
                    <a:pt x="11" y="1197"/>
                  </a:lnTo>
                  <a:lnTo>
                    <a:pt x="17" y="1208"/>
                  </a:lnTo>
                  <a:lnTo>
                    <a:pt x="24" y="1220"/>
                  </a:lnTo>
                  <a:lnTo>
                    <a:pt x="31" y="1230"/>
                  </a:lnTo>
                  <a:lnTo>
                    <a:pt x="40" y="1241"/>
                  </a:lnTo>
                  <a:lnTo>
                    <a:pt x="50" y="1249"/>
                  </a:lnTo>
                  <a:lnTo>
                    <a:pt x="61" y="1257"/>
                  </a:lnTo>
                  <a:lnTo>
                    <a:pt x="72" y="1264"/>
                  </a:lnTo>
                  <a:lnTo>
                    <a:pt x="84" y="1269"/>
                  </a:lnTo>
                  <a:lnTo>
                    <a:pt x="96" y="1274"/>
                  </a:lnTo>
                  <a:lnTo>
                    <a:pt x="109" y="1278"/>
                  </a:lnTo>
                  <a:lnTo>
                    <a:pt x="123" y="1280"/>
                  </a:lnTo>
                  <a:lnTo>
                    <a:pt x="137" y="1281"/>
                  </a:lnTo>
                  <a:lnTo>
                    <a:pt x="1554" y="1281"/>
                  </a:lnTo>
                  <a:lnTo>
                    <a:pt x="1554" y="1281"/>
                  </a:lnTo>
                  <a:lnTo>
                    <a:pt x="1569" y="1280"/>
                  </a:lnTo>
                  <a:lnTo>
                    <a:pt x="1582" y="1278"/>
                  </a:lnTo>
                  <a:lnTo>
                    <a:pt x="1595" y="1274"/>
                  </a:lnTo>
                  <a:lnTo>
                    <a:pt x="1608" y="1269"/>
                  </a:lnTo>
                  <a:lnTo>
                    <a:pt x="1620" y="1264"/>
                  </a:lnTo>
                  <a:lnTo>
                    <a:pt x="1631" y="1257"/>
                  </a:lnTo>
                  <a:lnTo>
                    <a:pt x="1642" y="1249"/>
                  </a:lnTo>
                  <a:lnTo>
                    <a:pt x="1652" y="1241"/>
                  </a:lnTo>
                  <a:lnTo>
                    <a:pt x="1660" y="1230"/>
                  </a:lnTo>
                  <a:lnTo>
                    <a:pt x="1668" y="1220"/>
                  </a:lnTo>
                  <a:lnTo>
                    <a:pt x="1675" y="1208"/>
                  </a:lnTo>
                  <a:lnTo>
                    <a:pt x="1681" y="1197"/>
                  </a:lnTo>
                  <a:lnTo>
                    <a:pt x="1685" y="1184"/>
                  </a:lnTo>
                  <a:lnTo>
                    <a:pt x="1689" y="1170"/>
                  </a:lnTo>
                  <a:lnTo>
                    <a:pt x="1691" y="1158"/>
                  </a:lnTo>
                  <a:lnTo>
                    <a:pt x="1691" y="1144"/>
                  </a:lnTo>
                  <a:lnTo>
                    <a:pt x="1691" y="1098"/>
                  </a:lnTo>
                  <a:lnTo>
                    <a:pt x="1509" y="914"/>
                  </a:lnTo>
                  <a:close/>
                  <a:moveTo>
                    <a:pt x="320" y="183"/>
                  </a:moveTo>
                  <a:lnTo>
                    <a:pt x="320" y="183"/>
                  </a:lnTo>
                  <a:lnTo>
                    <a:pt x="320" y="174"/>
                  </a:lnTo>
                  <a:lnTo>
                    <a:pt x="324" y="165"/>
                  </a:lnTo>
                  <a:lnTo>
                    <a:pt x="327" y="157"/>
                  </a:lnTo>
                  <a:lnTo>
                    <a:pt x="333" y="150"/>
                  </a:lnTo>
                  <a:lnTo>
                    <a:pt x="340" y="146"/>
                  </a:lnTo>
                  <a:lnTo>
                    <a:pt x="348" y="141"/>
                  </a:lnTo>
                  <a:lnTo>
                    <a:pt x="356" y="139"/>
                  </a:lnTo>
                  <a:lnTo>
                    <a:pt x="365" y="138"/>
                  </a:lnTo>
                  <a:lnTo>
                    <a:pt x="1325" y="138"/>
                  </a:lnTo>
                  <a:lnTo>
                    <a:pt x="1325" y="138"/>
                  </a:lnTo>
                  <a:lnTo>
                    <a:pt x="1335" y="139"/>
                  </a:lnTo>
                  <a:lnTo>
                    <a:pt x="1344" y="141"/>
                  </a:lnTo>
                  <a:lnTo>
                    <a:pt x="1352" y="146"/>
                  </a:lnTo>
                  <a:lnTo>
                    <a:pt x="1358" y="150"/>
                  </a:lnTo>
                  <a:lnTo>
                    <a:pt x="1363" y="157"/>
                  </a:lnTo>
                  <a:lnTo>
                    <a:pt x="1368" y="165"/>
                  </a:lnTo>
                  <a:lnTo>
                    <a:pt x="1370" y="174"/>
                  </a:lnTo>
                  <a:lnTo>
                    <a:pt x="1372" y="183"/>
                  </a:lnTo>
                  <a:lnTo>
                    <a:pt x="1372" y="823"/>
                  </a:lnTo>
                  <a:lnTo>
                    <a:pt x="1372" y="823"/>
                  </a:lnTo>
                  <a:lnTo>
                    <a:pt x="1370" y="832"/>
                  </a:lnTo>
                  <a:lnTo>
                    <a:pt x="1368" y="841"/>
                  </a:lnTo>
                  <a:lnTo>
                    <a:pt x="1363" y="848"/>
                  </a:lnTo>
                  <a:lnTo>
                    <a:pt x="1358" y="855"/>
                  </a:lnTo>
                  <a:lnTo>
                    <a:pt x="1352" y="861"/>
                  </a:lnTo>
                  <a:lnTo>
                    <a:pt x="1344" y="866"/>
                  </a:lnTo>
                  <a:lnTo>
                    <a:pt x="1335" y="868"/>
                  </a:lnTo>
                  <a:lnTo>
                    <a:pt x="1325" y="869"/>
                  </a:lnTo>
                  <a:lnTo>
                    <a:pt x="365" y="869"/>
                  </a:lnTo>
                  <a:lnTo>
                    <a:pt x="365" y="869"/>
                  </a:lnTo>
                  <a:lnTo>
                    <a:pt x="356" y="868"/>
                  </a:lnTo>
                  <a:lnTo>
                    <a:pt x="348" y="866"/>
                  </a:lnTo>
                  <a:lnTo>
                    <a:pt x="340" y="861"/>
                  </a:lnTo>
                  <a:lnTo>
                    <a:pt x="333" y="855"/>
                  </a:lnTo>
                  <a:lnTo>
                    <a:pt x="327" y="848"/>
                  </a:lnTo>
                  <a:lnTo>
                    <a:pt x="324" y="841"/>
                  </a:lnTo>
                  <a:lnTo>
                    <a:pt x="320" y="832"/>
                  </a:lnTo>
                  <a:lnTo>
                    <a:pt x="320" y="823"/>
                  </a:lnTo>
                  <a:lnTo>
                    <a:pt x="320" y="183"/>
                  </a:lnTo>
                  <a:close/>
                  <a:moveTo>
                    <a:pt x="1006" y="1189"/>
                  </a:moveTo>
                  <a:lnTo>
                    <a:pt x="731" y="1189"/>
                  </a:lnTo>
                  <a:lnTo>
                    <a:pt x="731" y="1189"/>
                  </a:lnTo>
                  <a:lnTo>
                    <a:pt x="722" y="1188"/>
                  </a:lnTo>
                  <a:lnTo>
                    <a:pt x="714" y="1185"/>
                  </a:lnTo>
                  <a:lnTo>
                    <a:pt x="706" y="1181"/>
                  </a:lnTo>
                  <a:lnTo>
                    <a:pt x="699" y="1176"/>
                  </a:lnTo>
                  <a:lnTo>
                    <a:pt x="693" y="1169"/>
                  </a:lnTo>
                  <a:lnTo>
                    <a:pt x="690" y="1161"/>
                  </a:lnTo>
                  <a:lnTo>
                    <a:pt x="686" y="1153"/>
                  </a:lnTo>
                  <a:lnTo>
                    <a:pt x="686" y="1144"/>
                  </a:lnTo>
                  <a:lnTo>
                    <a:pt x="686" y="1144"/>
                  </a:lnTo>
                  <a:lnTo>
                    <a:pt x="686" y="1134"/>
                  </a:lnTo>
                  <a:lnTo>
                    <a:pt x="690" y="1125"/>
                  </a:lnTo>
                  <a:lnTo>
                    <a:pt x="693" y="1118"/>
                  </a:lnTo>
                  <a:lnTo>
                    <a:pt x="699" y="1111"/>
                  </a:lnTo>
                  <a:lnTo>
                    <a:pt x="706" y="1106"/>
                  </a:lnTo>
                  <a:lnTo>
                    <a:pt x="714" y="1101"/>
                  </a:lnTo>
                  <a:lnTo>
                    <a:pt x="722" y="1099"/>
                  </a:lnTo>
                  <a:lnTo>
                    <a:pt x="731" y="1098"/>
                  </a:lnTo>
                  <a:lnTo>
                    <a:pt x="1006" y="1098"/>
                  </a:lnTo>
                  <a:lnTo>
                    <a:pt x="1006" y="1098"/>
                  </a:lnTo>
                  <a:lnTo>
                    <a:pt x="1015" y="1099"/>
                  </a:lnTo>
                  <a:lnTo>
                    <a:pt x="1023" y="1101"/>
                  </a:lnTo>
                  <a:lnTo>
                    <a:pt x="1031" y="1106"/>
                  </a:lnTo>
                  <a:lnTo>
                    <a:pt x="1038" y="1111"/>
                  </a:lnTo>
                  <a:lnTo>
                    <a:pt x="1044" y="1118"/>
                  </a:lnTo>
                  <a:lnTo>
                    <a:pt x="1048" y="1125"/>
                  </a:lnTo>
                  <a:lnTo>
                    <a:pt x="1051" y="1134"/>
                  </a:lnTo>
                  <a:lnTo>
                    <a:pt x="1052" y="1144"/>
                  </a:lnTo>
                  <a:lnTo>
                    <a:pt x="1052" y="1144"/>
                  </a:lnTo>
                  <a:lnTo>
                    <a:pt x="1051" y="1153"/>
                  </a:lnTo>
                  <a:lnTo>
                    <a:pt x="1048" y="1161"/>
                  </a:lnTo>
                  <a:lnTo>
                    <a:pt x="1044" y="1169"/>
                  </a:lnTo>
                  <a:lnTo>
                    <a:pt x="1038" y="1176"/>
                  </a:lnTo>
                  <a:lnTo>
                    <a:pt x="1031" y="1181"/>
                  </a:lnTo>
                  <a:lnTo>
                    <a:pt x="1023" y="1185"/>
                  </a:lnTo>
                  <a:lnTo>
                    <a:pt x="1015" y="1188"/>
                  </a:lnTo>
                  <a:lnTo>
                    <a:pt x="1006" y="1189"/>
                  </a:lnTo>
                  <a:lnTo>
                    <a:pt x="1006" y="1189"/>
                  </a:lnTo>
                  <a:close/>
                </a:path>
              </a:pathLst>
            </a:custGeom>
            <a:grpFill/>
            <a:ln>
              <a:noFill/>
            </a:ln>
            <a:extLst/>
          </p:spPr>
          <p:txBody>
            <a:bodyPr vert="horz" wrap="square" lIns="68580" tIns="34290" rIns="68580" bIns="34290" numCol="1" anchor="t" anchorCtr="0" compatLnSpc="1">
              <a:prstTxWarp prst="textNoShape">
                <a:avLst/>
              </a:prstTxWarp>
            </a:bodyPr>
            <a:lstStyle/>
            <a:p>
              <a:pPr defTabSz="457178"/>
              <a:endParaRPr lang="en-US" dirty="0">
                <a:solidFill>
                  <a:srgbClr val="676767"/>
                </a:solidFill>
              </a:endParaRPr>
            </a:p>
          </p:txBody>
        </p:sp>
        <p:sp>
          <p:nvSpPr>
            <p:cNvPr id="146" name="Freeform 6"/>
            <p:cNvSpPr>
              <a:spLocks noEditPoints="1"/>
            </p:cNvSpPr>
            <p:nvPr/>
          </p:nvSpPr>
          <p:spPr bwMode="auto">
            <a:xfrm>
              <a:off x="7485677" y="1646179"/>
              <a:ext cx="127015" cy="196336"/>
            </a:xfrm>
            <a:custGeom>
              <a:avLst/>
              <a:gdLst/>
              <a:ahLst/>
              <a:cxnLst>
                <a:cxn ang="0">
                  <a:pos x="535" y="1200"/>
                </a:cxn>
                <a:cxn ang="0">
                  <a:pos x="476" y="1259"/>
                </a:cxn>
                <a:cxn ang="0">
                  <a:pos x="535" y="1317"/>
                </a:cxn>
                <a:cxn ang="0">
                  <a:pos x="593" y="1259"/>
                </a:cxn>
                <a:cxn ang="0">
                  <a:pos x="535" y="1200"/>
                </a:cxn>
                <a:cxn ang="0">
                  <a:pos x="1021" y="0"/>
                </a:cxn>
                <a:cxn ang="0">
                  <a:pos x="48" y="0"/>
                </a:cxn>
                <a:cxn ang="0">
                  <a:pos x="0" y="48"/>
                </a:cxn>
                <a:cxn ang="0">
                  <a:pos x="0" y="1333"/>
                </a:cxn>
                <a:cxn ang="0">
                  <a:pos x="48" y="1381"/>
                </a:cxn>
                <a:cxn ang="0">
                  <a:pos x="1021" y="1381"/>
                </a:cxn>
                <a:cxn ang="0">
                  <a:pos x="1069" y="1333"/>
                </a:cxn>
                <a:cxn ang="0">
                  <a:pos x="1069" y="48"/>
                </a:cxn>
                <a:cxn ang="0">
                  <a:pos x="1021" y="0"/>
                </a:cxn>
                <a:cxn ang="0">
                  <a:pos x="445" y="77"/>
                </a:cxn>
                <a:cxn ang="0">
                  <a:pos x="625" y="77"/>
                </a:cxn>
                <a:cxn ang="0">
                  <a:pos x="632" y="84"/>
                </a:cxn>
                <a:cxn ang="0">
                  <a:pos x="625" y="91"/>
                </a:cxn>
                <a:cxn ang="0">
                  <a:pos x="445" y="91"/>
                </a:cxn>
                <a:cxn ang="0">
                  <a:pos x="437" y="84"/>
                </a:cxn>
                <a:cxn ang="0">
                  <a:pos x="445" y="77"/>
                </a:cxn>
                <a:cxn ang="0">
                  <a:pos x="535" y="1333"/>
                </a:cxn>
                <a:cxn ang="0">
                  <a:pos x="460" y="1259"/>
                </a:cxn>
                <a:cxn ang="0">
                  <a:pos x="535" y="1184"/>
                </a:cxn>
                <a:cxn ang="0">
                  <a:pos x="609" y="1259"/>
                </a:cxn>
                <a:cxn ang="0">
                  <a:pos x="535" y="1333"/>
                </a:cxn>
                <a:cxn ang="0">
                  <a:pos x="989" y="1135"/>
                </a:cxn>
                <a:cxn ang="0">
                  <a:pos x="80" y="1135"/>
                </a:cxn>
                <a:cxn ang="0">
                  <a:pos x="80" y="156"/>
                </a:cxn>
                <a:cxn ang="0">
                  <a:pos x="989" y="156"/>
                </a:cxn>
                <a:cxn ang="0">
                  <a:pos x="989" y="1135"/>
                </a:cxn>
              </a:cxnLst>
              <a:rect l="0" t="0" r="r" b="b"/>
              <a:pathLst>
                <a:path w="1069" h="1381">
                  <a:moveTo>
                    <a:pt x="535" y="1200"/>
                  </a:moveTo>
                  <a:cubicBezTo>
                    <a:pt x="502" y="1200"/>
                    <a:pt x="476" y="1226"/>
                    <a:pt x="476" y="1259"/>
                  </a:cubicBezTo>
                  <a:cubicBezTo>
                    <a:pt x="476" y="1291"/>
                    <a:pt x="502" y="1317"/>
                    <a:pt x="535" y="1317"/>
                  </a:cubicBezTo>
                  <a:cubicBezTo>
                    <a:pt x="567" y="1317"/>
                    <a:pt x="593" y="1291"/>
                    <a:pt x="593" y="1259"/>
                  </a:cubicBezTo>
                  <a:cubicBezTo>
                    <a:pt x="593" y="1226"/>
                    <a:pt x="567" y="1200"/>
                    <a:pt x="535" y="1200"/>
                  </a:cubicBezTo>
                  <a:close/>
                  <a:moveTo>
                    <a:pt x="1021" y="0"/>
                  </a:moveTo>
                  <a:cubicBezTo>
                    <a:pt x="48" y="0"/>
                    <a:pt x="48" y="0"/>
                    <a:pt x="48" y="0"/>
                  </a:cubicBezTo>
                  <a:cubicBezTo>
                    <a:pt x="21" y="0"/>
                    <a:pt x="0" y="21"/>
                    <a:pt x="0" y="48"/>
                  </a:cubicBezTo>
                  <a:cubicBezTo>
                    <a:pt x="0" y="1333"/>
                    <a:pt x="0" y="1333"/>
                    <a:pt x="0" y="1333"/>
                  </a:cubicBezTo>
                  <a:cubicBezTo>
                    <a:pt x="0" y="1360"/>
                    <a:pt x="21" y="1381"/>
                    <a:pt x="48" y="1381"/>
                  </a:cubicBezTo>
                  <a:cubicBezTo>
                    <a:pt x="1021" y="1381"/>
                    <a:pt x="1021" y="1381"/>
                    <a:pt x="1021" y="1381"/>
                  </a:cubicBezTo>
                  <a:cubicBezTo>
                    <a:pt x="1048" y="1381"/>
                    <a:pt x="1069" y="1360"/>
                    <a:pt x="1069" y="1333"/>
                  </a:cubicBezTo>
                  <a:cubicBezTo>
                    <a:pt x="1069" y="48"/>
                    <a:pt x="1069" y="48"/>
                    <a:pt x="1069" y="48"/>
                  </a:cubicBezTo>
                  <a:cubicBezTo>
                    <a:pt x="1069" y="21"/>
                    <a:pt x="1048" y="0"/>
                    <a:pt x="1021" y="0"/>
                  </a:cubicBezTo>
                  <a:close/>
                  <a:moveTo>
                    <a:pt x="445" y="77"/>
                  </a:moveTo>
                  <a:cubicBezTo>
                    <a:pt x="625" y="77"/>
                    <a:pt x="625" y="77"/>
                    <a:pt x="625" y="77"/>
                  </a:cubicBezTo>
                  <a:cubicBezTo>
                    <a:pt x="630" y="77"/>
                    <a:pt x="632" y="80"/>
                    <a:pt x="632" y="84"/>
                  </a:cubicBezTo>
                  <a:cubicBezTo>
                    <a:pt x="632" y="88"/>
                    <a:pt x="630" y="91"/>
                    <a:pt x="625" y="91"/>
                  </a:cubicBezTo>
                  <a:cubicBezTo>
                    <a:pt x="445" y="91"/>
                    <a:pt x="445" y="91"/>
                    <a:pt x="445" y="91"/>
                  </a:cubicBezTo>
                  <a:cubicBezTo>
                    <a:pt x="441" y="91"/>
                    <a:pt x="437" y="88"/>
                    <a:pt x="437" y="84"/>
                  </a:cubicBezTo>
                  <a:cubicBezTo>
                    <a:pt x="437" y="80"/>
                    <a:pt x="441" y="77"/>
                    <a:pt x="445" y="77"/>
                  </a:cubicBezTo>
                  <a:close/>
                  <a:moveTo>
                    <a:pt x="535" y="1333"/>
                  </a:moveTo>
                  <a:cubicBezTo>
                    <a:pt x="493" y="1333"/>
                    <a:pt x="460" y="1300"/>
                    <a:pt x="460" y="1259"/>
                  </a:cubicBezTo>
                  <a:cubicBezTo>
                    <a:pt x="460" y="1217"/>
                    <a:pt x="493" y="1184"/>
                    <a:pt x="535" y="1184"/>
                  </a:cubicBezTo>
                  <a:cubicBezTo>
                    <a:pt x="576" y="1184"/>
                    <a:pt x="609" y="1217"/>
                    <a:pt x="609" y="1259"/>
                  </a:cubicBezTo>
                  <a:cubicBezTo>
                    <a:pt x="609" y="1300"/>
                    <a:pt x="576" y="1333"/>
                    <a:pt x="535" y="1333"/>
                  </a:cubicBezTo>
                  <a:close/>
                  <a:moveTo>
                    <a:pt x="989" y="1135"/>
                  </a:moveTo>
                  <a:cubicBezTo>
                    <a:pt x="80" y="1135"/>
                    <a:pt x="80" y="1135"/>
                    <a:pt x="80" y="1135"/>
                  </a:cubicBezTo>
                  <a:cubicBezTo>
                    <a:pt x="80" y="156"/>
                    <a:pt x="80" y="156"/>
                    <a:pt x="80" y="156"/>
                  </a:cubicBezTo>
                  <a:cubicBezTo>
                    <a:pt x="989" y="156"/>
                    <a:pt x="989" y="156"/>
                    <a:pt x="989" y="156"/>
                  </a:cubicBezTo>
                  <a:lnTo>
                    <a:pt x="989" y="1135"/>
                  </a:lnTo>
                  <a:close/>
                </a:path>
              </a:pathLst>
            </a:custGeom>
            <a:grpFill/>
            <a:ln w="9525">
              <a:noFill/>
              <a:round/>
              <a:headEnd/>
              <a:tailEnd/>
            </a:ln>
            <a:effectLst/>
          </p:spPr>
          <p:txBody>
            <a:bodyPr vert="horz" wrap="square" lIns="51442" tIns="25721" rIns="51442" bIns="25721" numCol="1" anchor="t" anchorCtr="0" compatLnSpc="1">
              <a:prstTxWarp prst="textNoShape">
                <a:avLst/>
              </a:prstTxWarp>
            </a:bodyPr>
            <a:lstStyle/>
            <a:p>
              <a:pPr defTabSz="685738">
                <a:defRPr/>
              </a:pPr>
              <a:endParaRPr lang="en-US" kern="0" dirty="0">
                <a:solidFill>
                  <a:prstClr val="black"/>
                </a:solidFill>
              </a:endParaRPr>
            </a:p>
          </p:txBody>
        </p:sp>
        <p:sp>
          <p:nvSpPr>
            <p:cNvPr id="147" name="Freeform 26"/>
            <p:cNvSpPr>
              <a:spLocks noEditPoints="1"/>
            </p:cNvSpPr>
            <p:nvPr/>
          </p:nvSpPr>
          <p:spPr bwMode="auto">
            <a:xfrm>
              <a:off x="7452499" y="2236514"/>
              <a:ext cx="81323" cy="168442"/>
            </a:xfrm>
            <a:custGeom>
              <a:avLst/>
              <a:gdLst>
                <a:gd name="T0" fmla="*/ 74 w 88"/>
                <a:gd name="T1" fmla="*/ 0 h 160"/>
                <a:gd name="T2" fmla="*/ 14 w 88"/>
                <a:gd name="T3" fmla="*/ 0 h 160"/>
                <a:gd name="T4" fmla="*/ 0 w 88"/>
                <a:gd name="T5" fmla="*/ 13 h 160"/>
                <a:gd name="T6" fmla="*/ 0 w 88"/>
                <a:gd name="T7" fmla="*/ 147 h 160"/>
                <a:gd name="T8" fmla="*/ 14 w 88"/>
                <a:gd name="T9" fmla="*/ 160 h 160"/>
                <a:gd name="T10" fmla="*/ 74 w 88"/>
                <a:gd name="T11" fmla="*/ 160 h 160"/>
                <a:gd name="T12" fmla="*/ 88 w 88"/>
                <a:gd name="T13" fmla="*/ 147 h 160"/>
                <a:gd name="T14" fmla="*/ 88 w 88"/>
                <a:gd name="T15" fmla="*/ 13 h 160"/>
                <a:gd name="T16" fmla="*/ 74 w 88"/>
                <a:gd name="T17" fmla="*/ 0 h 160"/>
                <a:gd name="T18" fmla="*/ 25 w 88"/>
                <a:gd name="T19" fmla="*/ 7 h 160"/>
                <a:gd name="T20" fmla="*/ 27 w 88"/>
                <a:gd name="T21" fmla="*/ 5 h 160"/>
                <a:gd name="T22" fmla="*/ 61 w 88"/>
                <a:gd name="T23" fmla="*/ 5 h 160"/>
                <a:gd name="T24" fmla="*/ 63 w 88"/>
                <a:gd name="T25" fmla="*/ 7 h 160"/>
                <a:gd name="T26" fmla="*/ 63 w 88"/>
                <a:gd name="T27" fmla="*/ 8 h 160"/>
                <a:gd name="T28" fmla="*/ 61 w 88"/>
                <a:gd name="T29" fmla="*/ 9 h 160"/>
                <a:gd name="T30" fmla="*/ 27 w 88"/>
                <a:gd name="T31" fmla="*/ 9 h 160"/>
                <a:gd name="T32" fmla="*/ 25 w 88"/>
                <a:gd name="T33" fmla="*/ 8 h 160"/>
                <a:gd name="T34" fmla="*/ 25 w 88"/>
                <a:gd name="T35" fmla="*/ 7 h 160"/>
                <a:gd name="T36" fmla="*/ 44 w 88"/>
                <a:gd name="T37" fmla="*/ 154 h 160"/>
                <a:gd name="T38" fmla="*/ 36 w 88"/>
                <a:gd name="T39" fmla="*/ 146 h 160"/>
                <a:gd name="T40" fmla="*/ 44 w 88"/>
                <a:gd name="T41" fmla="*/ 139 h 160"/>
                <a:gd name="T42" fmla="*/ 52 w 88"/>
                <a:gd name="T43" fmla="*/ 146 h 160"/>
                <a:gd name="T44" fmla="*/ 44 w 88"/>
                <a:gd name="T45" fmla="*/ 154 h 160"/>
                <a:gd name="T46" fmla="*/ 81 w 88"/>
                <a:gd name="T47" fmla="*/ 133 h 160"/>
                <a:gd name="T48" fmla="*/ 80 w 88"/>
                <a:gd name="T49" fmla="*/ 134 h 160"/>
                <a:gd name="T50" fmla="*/ 8 w 88"/>
                <a:gd name="T51" fmla="*/ 134 h 160"/>
                <a:gd name="T52" fmla="*/ 7 w 88"/>
                <a:gd name="T53" fmla="*/ 133 h 160"/>
                <a:gd name="T54" fmla="*/ 7 w 88"/>
                <a:gd name="T55" fmla="*/ 16 h 160"/>
                <a:gd name="T56" fmla="*/ 8 w 88"/>
                <a:gd name="T57" fmla="*/ 15 h 160"/>
                <a:gd name="T58" fmla="*/ 80 w 88"/>
                <a:gd name="T59" fmla="*/ 15 h 160"/>
                <a:gd name="T60" fmla="*/ 81 w 88"/>
                <a:gd name="T61" fmla="*/ 16 h 160"/>
                <a:gd name="T62" fmla="*/ 81 w 88"/>
                <a:gd name="T63" fmla="*/ 13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60">
                  <a:moveTo>
                    <a:pt x="74" y="0"/>
                  </a:moveTo>
                  <a:cubicBezTo>
                    <a:pt x="14" y="0"/>
                    <a:pt x="14" y="0"/>
                    <a:pt x="14" y="0"/>
                  </a:cubicBezTo>
                  <a:cubicBezTo>
                    <a:pt x="6" y="0"/>
                    <a:pt x="0" y="6"/>
                    <a:pt x="0" y="13"/>
                  </a:cubicBezTo>
                  <a:cubicBezTo>
                    <a:pt x="0" y="147"/>
                    <a:pt x="0" y="147"/>
                    <a:pt x="0" y="147"/>
                  </a:cubicBezTo>
                  <a:cubicBezTo>
                    <a:pt x="0" y="154"/>
                    <a:pt x="6" y="160"/>
                    <a:pt x="14" y="160"/>
                  </a:cubicBezTo>
                  <a:cubicBezTo>
                    <a:pt x="74" y="160"/>
                    <a:pt x="74" y="160"/>
                    <a:pt x="74" y="160"/>
                  </a:cubicBezTo>
                  <a:cubicBezTo>
                    <a:pt x="82" y="160"/>
                    <a:pt x="88" y="154"/>
                    <a:pt x="88" y="147"/>
                  </a:cubicBezTo>
                  <a:cubicBezTo>
                    <a:pt x="88" y="13"/>
                    <a:pt x="88" y="13"/>
                    <a:pt x="88" y="13"/>
                  </a:cubicBezTo>
                  <a:cubicBezTo>
                    <a:pt x="88" y="6"/>
                    <a:pt x="82" y="0"/>
                    <a:pt x="74" y="0"/>
                  </a:cubicBezTo>
                  <a:close/>
                  <a:moveTo>
                    <a:pt x="25" y="7"/>
                  </a:moveTo>
                  <a:cubicBezTo>
                    <a:pt x="25" y="6"/>
                    <a:pt x="26" y="5"/>
                    <a:pt x="27" y="5"/>
                  </a:cubicBezTo>
                  <a:cubicBezTo>
                    <a:pt x="61" y="5"/>
                    <a:pt x="61" y="5"/>
                    <a:pt x="61" y="5"/>
                  </a:cubicBezTo>
                  <a:cubicBezTo>
                    <a:pt x="62" y="5"/>
                    <a:pt x="63" y="6"/>
                    <a:pt x="63" y="7"/>
                  </a:cubicBezTo>
                  <a:cubicBezTo>
                    <a:pt x="63" y="8"/>
                    <a:pt x="63" y="8"/>
                    <a:pt x="63" y="8"/>
                  </a:cubicBezTo>
                  <a:cubicBezTo>
                    <a:pt x="63" y="9"/>
                    <a:pt x="62" y="9"/>
                    <a:pt x="61" y="9"/>
                  </a:cubicBezTo>
                  <a:cubicBezTo>
                    <a:pt x="27" y="9"/>
                    <a:pt x="27" y="9"/>
                    <a:pt x="27" y="9"/>
                  </a:cubicBezTo>
                  <a:cubicBezTo>
                    <a:pt x="26" y="9"/>
                    <a:pt x="25" y="9"/>
                    <a:pt x="25" y="8"/>
                  </a:cubicBezTo>
                  <a:lnTo>
                    <a:pt x="25" y="7"/>
                  </a:lnTo>
                  <a:close/>
                  <a:moveTo>
                    <a:pt x="44" y="154"/>
                  </a:moveTo>
                  <a:cubicBezTo>
                    <a:pt x="40" y="154"/>
                    <a:pt x="36" y="151"/>
                    <a:pt x="36" y="146"/>
                  </a:cubicBezTo>
                  <a:cubicBezTo>
                    <a:pt x="36" y="142"/>
                    <a:pt x="40" y="139"/>
                    <a:pt x="44" y="139"/>
                  </a:cubicBezTo>
                  <a:cubicBezTo>
                    <a:pt x="48" y="139"/>
                    <a:pt x="52" y="142"/>
                    <a:pt x="52" y="146"/>
                  </a:cubicBezTo>
                  <a:cubicBezTo>
                    <a:pt x="52" y="151"/>
                    <a:pt x="48" y="154"/>
                    <a:pt x="44" y="154"/>
                  </a:cubicBezTo>
                  <a:close/>
                  <a:moveTo>
                    <a:pt x="81" y="133"/>
                  </a:moveTo>
                  <a:cubicBezTo>
                    <a:pt x="81" y="134"/>
                    <a:pt x="81" y="134"/>
                    <a:pt x="80" y="134"/>
                  </a:cubicBezTo>
                  <a:cubicBezTo>
                    <a:pt x="8" y="134"/>
                    <a:pt x="8" y="134"/>
                    <a:pt x="8" y="134"/>
                  </a:cubicBezTo>
                  <a:cubicBezTo>
                    <a:pt x="7" y="134"/>
                    <a:pt x="7" y="134"/>
                    <a:pt x="7" y="133"/>
                  </a:cubicBezTo>
                  <a:cubicBezTo>
                    <a:pt x="7" y="16"/>
                    <a:pt x="7" y="16"/>
                    <a:pt x="7" y="16"/>
                  </a:cubicBezTo>
                  <a:cubicBezTo>
                    <a:pt x="7" y="16"/>
                    <a:pt x="7" y="15"/>
                    <a:pt x="8" y="15"/>
                  </a:cubicBezTo>
                  <a:cubicBezTo>
                    <a:pt x="80" y="15"/>
                    <a:pt x="80" y="15"/>
                    <a:pt x="80" y="15"/>
                  </a:cubicBezTo>
                  <a:cubicBezTo>
                    <a:pt x="81" y="15"/>
                    <a:pt x="81" y="16"/>
                    <a:pt x="81" y="16"/>
                  </a:cubicBezTo>
                  <a:lnTo>
                    <a:pt x="81" y="133"/>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77" tIns="34289" rIns="68577" bIns="34289" numCol="1" anchor="t" anchorCtr="0" compatLnSpc="1">
              <a:prstTxWarp prst="textNoShape">
                <a:avLst/>
              </a:prstTxWarp>
            </a:bodyPr>
            <a:lstStyle/>
            <a:p>
              <a:pPr defTabSz="457178">
                <a:defRPr/>
              </a:pPr>
              <a:endParaRPr lang="en-US" kern="0" dirty="0">
                <a:solidFill>
                  <a:srgbClr val="000000"/>
                </a:solidFill>
              </a:endParaRPr>
            </a:p>
          </p:txBody>
        </p:sp>
        <p:sp>
          <p:nvSpPr>
            <p:cNvPr id="148" name="Freeform 766"/>
            <p:cNvSpPr>
              <a:spLocks noChangeAspect="1" noEditPoints="1"/>
            </p:cNvSpPr>
            <p:nvPr/>
          </p:nvSpPr>
          <p:spPr bwMode="auto">
            <a:xfrm>
              <a:off x="7567999" y="2167188"/>
              <a:ext cx="201078" cy="149343"/>
            </a:xfrm>
            <a:custGeom>
              <a:avLst/>
              <a:gdLst>
                <a:gd name="T0" fmla="*/ 952 w 1208"/>
                <a:gd name="T1" fmla="*/ 8 h 750"/>
                <a:gd name="T2" fmla="*/ 910 w 1208"/>
                <a:gd name="T3" fmla="*/ 0 h 750"/>
                <a:gd name="T4" fmla="*/ 298 w 1208"/>
                <a:gd name="T5" fmla="*/ 0 h 750"/>
                <a:gd name="T6" fmla="*/ 256 w 1208"/>
                <a:gd name="T7" fmla="*/ 8 h 750"/>
                <a:gd name="T8" fmla="*/ 0 w 1208"/>
                <a:gd name="T9" fmla="*/ 371 h 750"/>
                <a:gd name="T10" fmla="*/ 156 w 1208"/>
                <a:gd name="T11" fmla="*/ 735 h 750"/>
                <a:gd name="T12" fmla="*/ 360 w 1208"/>
                <a:gd name="T13" fmla="*/ 484 h 750"/>
                <a:gd name="T14" fmla="*/ 385 w 1208"/>
                <a:gd name="T15" fmla="*/ 473 h 750"/>
                <a:gd name="T16" fmla="*/ 823 w 1208"/>
                <a:gd name="T17" fmla="*/ 473 h 750"/>
                <a:gd name="T18" fmla="*/ 848 w 1208"/>
                <a:gd name="T19" fmla="*/ 484 h 750"/>
                <a:gd name="T20" fmla="*/ 1052 w 1208"/>
                <a:gd name="T21" fmla="*/ 735 h 750"/>
                <a:gd name="T22" fmla="*/ 1208 w 1208"/>
                <a:gd name="T23" fmla="*/ 371 h 750"/>
                <a:gd name="T24" fmla="*/ 952 w 1208"/>
                <a:gd name="T25" fmla="*/ 8 h 750"/>
                <a:gd name="T26" fmla="*/ 423 w 1208"/>
                <a:gd name="T27" fmla="*/ 287 h 750"/>
                <a:gd name="T28" fmla="*/ 353 w 1208"/>
                <a:gd name="T29" fmla="*/ 287 h 750"/>
                <a:gd name="T30" fmla="*/ 353 w 1208"/>
                <a:gd name="T31" fmla="*/ 351 h 750"/>
                <a:gd name="T32" fmla="*/ 329 w 1208"/>
                <a:gd name="T33" fmla="*/ 375 h 750"/>
                <a:gd name="T34" fmla="*/ 305 w 1208"/>
                <a:gd name="T35" fmla="*/ 351 h 750"/>
                <a:gd name="T36" fmla="*/ 305 w 1208"/>
                <a:gd name="T37" fmla="*/ 287 h 750"/>
                <a:gd name="T38" fmla="*/ 241 w 1208"/>
                <a:gd name="T39" fmla="*/ 287 h 750"/>
                <a:gd name="T40" fmla="*/ 217 w 1208"/>
                <a:gd name="T41" fmla="*/ 263 h 750"/>
                <a:gd name="T42" fmla="*/ 241 w 1208"/>
                <a:gd name="T43" fmla="*/ 239 h 750"/>
                <a:gd name="T44" fmla="*/ 305 w 1208"/>
                <a:gd name="T45" fmla="*/ 239 h 750"/>
                <a:gd name="T46" fmla="*/ 305 w 1208"/>
                <a:gd name="T47" fmla="*/ 170 h 750"/>
                <a:gd name="T48" fmla="*/ 329 w 1208"/>
                <a:gd name="T49" fmla="*/ 146 h 750"/>
                <a:gd name="T50" fmla="*/ 353 w 1208"/>
                <a:gd name="T51" fmla="*/ 170 h 750"/>
                <a:gd name="T52" fmla="*/ 353 w 1208"/>
                <a:gd name="T53" fmla="*/ 239 h 750"/>
                <a:gd name="T54" fmla="*/ 423 w 1208"/>
                <a:gd name="T55" fmla="*/ 239 h 750"/>
                <a:gd name="T56" fmla="*/ 447 w 1208"/>
                <a:gd name="T57" fmla="*/ 263 h 750"/>
                <a:gd name="T58" fmla="*/ 423 w 1208"/>
                <a:gd name="T59" fmla="*/ 287 h 750"/>
                <a:gd name="T60" fmla="*/ 776 w 1208"/>
                <a:gd name="T61" fmla="*/ 315 h 750"/>
                <a:gd name="T62" fmla="*/ 755 w 1208"/>
                <a:gd name="T63" fmla="*/ 256 h 750"/>
                <a:gd name="T64" fmla="*/ 776 w 1208"/>
                <a:gd name="T65" fmla="*/ 197 h 750"/>
                <a:gd name="T66" fmla="*/ 798 w 1208"/>
                <a:gd name="T67" fmla="*/ 256 h 750"/>
                <a:gd name="T68" fmla="*/ 776 w 1208"/>
                <a:gd name="T69" fmla="*/ 315 h 750"/>
                <a:gd name="T70" fmla="*/ 875 w 1208"/>
                <a:gd name="T71" fmla="*/ 383 h 750"/>
                <a:gd name="T72" fmla="*/ 816 w 1208"/>
                <a:gd name="T73" fmla="*/ 361 h 750"/>
                <a:gd name="T74" fmla="*/ 875 w 1208"/>
                <a:gd name="T75" fmla="*/ 340 h 750"/>
                <a:gd name="T76" fmla="*/ 934 w 1208"/>
                <a:gd name="T77" fmla="*/ 361 h 750"/>
                <a:gd name="T78" fmla="*/ 875 w 1208"/>
                <a:gd name="T79" fmla="*/ 383 h 750"/>
                <a:gd name="T80" fmla="*/ 834 w 1208"/>
                <a:gd name="T81" fmla="*/ 256 h 750"/>
                <a:gd name="T82" fmla="*/ 875 w 1208"/>
                <a:gd name="T83" fmla="*/ 216 h 750"/>
                <a:gd name="T84" fmla="*/ 915 w 1208"/>
                <a:gd name="T85" fmla="*/ 256 h 750"/>
                <a:gd name="T86" fmla="*/ 875 w 1208"/>
                <a:gd name="T87" fmla="*/ 296 h 750"/>
                <a:gd name="T88" fmla="*/ 834 w 1208"/>
                <a:gd name="T89" fmla="*/ 256 h 750"/>
                <a:gd name="T90" fmla="*/ 875 w 1208"/>
                <a:gd name="T91" fmla="*/ 181 h 750"/>
                <a:gd name="T92" fmla="*/ 816 w 1208"/>
                <a:gd name="T93" fmla="*/ 160 h 750"/>
                <a:gd name="T94" fmla="*/ 875 w 1208"/>
                <a:gd name="T95" fmla="*/ 139 h 750"/>
                <a:gd name="T96" fmla="*/ 934 w 1208"/>
                <a:gd name="T97" fmla="*/ 160 h 750"/>
                <a:gd name="T98" fmla="*/ 875 w 1208"/>
                <a:gd name="T99" fmla="*/ 181 h 750"/>
                <a:gd name="T100" fmla="*/ 978 w 1208"/>
                <a:gd name="T101" fmla="*/ 315 h 750"/>
                <a:gd name="T102" fmla="*/ 956 w 1208"/>
                <a:gd name="T103" fmla="*/ 256 h 750"/>
                <a:gd name="T104" fmla="*/ 978 w 1208"/>
                <a:gd name="T105" fmla="*/ 197 h 750"/>
                <a:gd name="T106" fmla="*/ 999 w 1208"/>
                <a:gd name="T107" fmla="*/ 256 h 750"/>
                <a:gd name="T108" fmla="*/ 978 w 1208"/>
                <a:gd name="T109" fmla="*/ 315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8" h="750">
                  <a:moveTo>
                    <a:pt x="952" y="8"/>
                  </a:moveTo>
                  <a:cubicBezTo>
                    <a:pt x="939" y="3"/>
                    <a:pt x="924" y="0"/>
                    <a:pt x="910" y="0"/>
                  </a:cubicBezTo>
                  <a:cubicBezTo>
                    <a:pt x="298" y="0"/>
                    <a:pt x="298" y="0"/>
                    <a:pt x="298" y="0"/>
                  </a:cubicBezTo>
                  <a:cubicBezTo>
                    <a:pt x="284" y="0"/>
                    <a:pt x="270" y="3"/>
                    <a:pt x="256" y="8"/>
                  </a:cubicBezTo>
                  <a:cubicBezTo>
                    <a:pt x="136" y="56"/>
                    <a:pt x="0" y="178"/>
                    <a:pt x="0" y="371"/>
                  </a:cubicBezTo>
                  <a:cubicBezTo>
                    <a:pt x="0" y="576"/>
                    <a:pt x="47" y="750"/>
                    <a:pt x="156" y="735"/>
                  </a:cubicBezTo>
                  <a:cubicBezTo>
                    <a:pt x="250" y="723"/>
                    <a:pt x="256" y="603"/>
                    <a:pt x="360" y="484"/>
                  </a:cubicBezTo>
                  <a:cubicBezTo>
                    <a:pt x="366" y="477"/>
                    <a:pt x="375" y="473"/>
                    <a:pt x="385" y="473"/>
                  </a:cubicBezTo>
                  <a:cubicBezTo>
                    <a:pt x="823" y="473"/>
                    <a:pt x="823" y="473"/>
                    <a:pt x="823" y="473"/>
                  </a:cubicBezTo>
                  <a:cubicBezTo>
                    <a:pt x="833" y="473"/>
                    <a:pt x="842" y="477"/>
                    <a:pt x="848" y="484"/>
                  </a:cubicBezTo>
                  <a:cubicBezTo>
                    <a:pt x="953" y="603"/>
                    <a:pt x="958" y="723"/>
                    <a:pt x="1052" y="735"/>
                  </a:cubicBezTo>
                  <a:cubicBezTo>
                    <a:pt x="1161" y="750"/>
                    <a:pt x="1208" y="576"/>
                    <a:pt x="1208" y="371"/>
                  </a:cubicBezTo>
                  <a:cubicBezTo>
                    <a:pt x="1208" y="178"/>
                    <a:pt x="1072" y="56"/>
                    <a:pt x="952" y="8"/>
                  </a:cubicBezTo>
                  <a:close/>
                  <a:moveTo>
                    <a:pt x="423" y="287"/>
                  </a:moveTo>
                  <a:cubicBezTo>
                    <a:pt x="353" y="287"/>
                    <a:pt x="353" y="287"/>
                    <a:pt x="353" y="287"/>
                  </a:cubicBezTo>
                  <a:cubicBezTo>
                    <a:pt x="353" y="351"/>
                    <a:pt x="353" y="351"/>
                    <a:pt x="353" y="351"/>
                  </a:cubicBezTo>
                  <a:cubicBezTo>
                    <a:pt x="353" y="365"/>
                    <a:pt x="343" y="375"/>
                    <a:pt x="329" y="375"/>
                  </a:cubicBezTo>
                  <a:cubicBezTo>
                    <a:pt x="316" y="375"/>
                    <a:pt x="305" y="365"/>
                    <a:pt x="305" y="351"/>
                  </a:cubicBezTo>
                  <a:cubicBezTo>
                    <a:pt x="305" y="287"/>
                    <a:pt x="305" y="287"/>
                    <a:pt x="305" y="287"/>
                  </a:cubicBezTo>
                  <a:cubicBezTo>
                    <a:pt x="241" y="287"/>
                    <a:pt x="241" y="287"/>
                    <a:pt x="241" y="287"/>
                  </a:cubicBezTo>
                  <a:cubicBezTo>
                    <a:pt x="228" y="287"/>
                    <a:pt x="217" y="277"/>
                    <a:pt x="217" y="263"/>
                  </a:cubicBezTo>
                  <a:cubicBezTo>
                    <a:pt x="217" y="250"/>
                    <a:pt x="228" y="239"/>
                    <a:pt x="241" y="239"/>
                  </a:cubicBezTo>
                  <a:cubicBezTo>
                    <a:pt x="305" y="239"/>
                    <a:pt x="305" y="239"/>
                    <a:pt x="305" y="239"/>
                  </a:cubicBezTo>
                  <a:cubicBezTo>
                    <a:pt x="305" y="170"/>
                    <a:pt x="305" y="170"/>
                    <a:pt x="305" y="170"/>
                  </a:cubicBezTo>
                  <a:cubicBezTo>
                    <a:pt x="305" y="157"/>
                    <a:pt x="316" y="146"/>
                    <a:pt x="329" y="146"/>
                  </a:cubicBezTo>
                  <a:cubicBezTo>
                    <a:pt x="343" y="146"/>
                    <a:pt x="353" y="157"/>
                    <a:pt x="353" y="170"/>
                  </a:cubicBezTo>
                  <a:cubicBezTo>
                    <a:pt x="353" y="239"/>
                    <a:pt x="353" y="239"/>
                    <a:pt x="353" y="239"/>
                  </a:cubicBezTo>
                  <a:cubicBezTo>
                    <a:pt x="423" y="239"/>
                    <a:pt x="423" y="239"/>
                    <a:pt x="423" y="239"/>
                  </a:cubicBezTo>
                  <a:cubicBezTo>
                    <a:pt x="436" y="239"/>
                    <a:pt x="447" y="250"/>
                    <a:pt x="447" y="263"/>
                  </a:cubicBezTo>
                  <a:cubicBezTo>
                    <a:pt x="447" y="277"/>
                    <a:pt x="436" y="287"/>
                    <a:pt x="423" y="287"/>
                  </a:cubicBezTo>
                  <a:close/>
                  <a:moveTo>
                    <a:pt x="776" y="315"/>
                  </a:moveTo>
                  <a:cubicBezTo>
                    <a:pt x="765" y="315"/>
                    <a:pt x="755" y="288"/>
                    <a:pt x="755" y="256"/>
                  </a:cubicBezTo>
                  <a:cubicBezTo>
                    <a:pt x="755" y="224"/>
                    <a:pt x="765" y="197"/>
                    <a:pt x="776" y="197"/>
                  </a:cubicBezTo>
                  <a:cubicBezTo>
                    <a:pt x="788" y="197"/>
                    <a:pt x="798" y="224"/>
                    <a:pt x="798" y="256"/>
                  </a:cubicBezTo>
                  <a:cubicBezTo>
                    <a:pt x="798" y="288"/>
                    <a:pt x="788" y="315"/>
                    <a:pt x="776" y="315"/>
                  </a:cubicBezTo>
                  <a:close/>
                  <a:moveTo>
                    <a:pt x="875" y="383"/>
                  </a:moveTo>
                  <a:cubicBezTo>
                    <a:pt x="842" y="383"/>
                    <a:pt x="816" y="373"/>
                    <a:pt x="816" y="361"/>
                  </a:cubicBezTo>
                  <a:cubicBezTo>
                    <a:pt x="816" y="349"/>
                    <a:pt x="842" y="340"/>
                    <a:pt x="875" y="340"/>
                  </a:cubicBezTo>
                  <a:cubicBezTo>
                    <a:pt x="907" y="340"/>
                    <a:pt x="934" y="349"/>
                    <a:pt x="934" y="361"/>
                  </a:cubicBezTo>
                  <a:cubicBezTo>
                    <a:pt x="934" y="373"/>
                    <a:pt x="907" y="383"/>
                    <a:pt x="875" y="383"/>
                  </a:cubicBezTo>
                  <a:close/>
                  <a:moveTo>
                    <a:pt x="834" y="256"/>
                  </a:moveTo>
                  <a:cubicBezTo>
                    <a:pt x="834" y="234"/>
                    <a:pt x="853" y="216"/>
                    <a:pt x="875" y="216"/>
                  </a:cubicBezTo>
                  <a:cubicBezTo>
                    <a:pt x="897" y="216"/>
                    <a:pt x="915" y="234"/>
                    <a:pt x="915" y="256"/>
                  </a:cubicBezTo>
                  <a:cubicBezTo>
                    <a:pt x="915" y="278"/>
                    <a:pt x="897" y="296"/>
                    <a:pt x="875" y="296"/>
                  </a:cubicBezTo>
                  <a:cubicBezTo>
                    <a:pt x="853" y="296"/>
                    <a:pt x="834" y="278"/>
                    <a:pt x="834" y="256"/>
                  </a:cubicBezTo>
                  <a:close/>
                  <a:moveTo>
                    <a:pt x="875" y="181"/>
                  </a:moveTo>
                  <a:cubicBezTo>
                    <a:pt x="842" y="181"/>
                    <a:pt x="816" y="172"/>
                    <a:pt x="816" y="160"/>
                  </a:cubicBezTo>
                  <a:cubicBezTo>
                    <a:pt x="816" y="148"/>
                    <a:pt x="842" y="139"/>
                    <a:pt x="875" y="139"/>
                  </a:cubicBezTo>
                  <a:cubicBezTo>
                    <a:pt x="907" y="139"/>
                    <a:pt x="934" y="148"/>
                    <a:pt x="934" y="160"/>
                  </a:cubicBezTo>
                  <a:cubicBezTo>
                    <a:pt x="934" y="172"/>
                    <a:pt x="907" y="181"/>
                    <a:pt x="875" y="181"/>
                  </a:cubicBezTo>
                  <a:close/>
                  <a:moveTo>
                    <a:pt x="978" y="315"/>
                  </a:moveTo>
                  <a:cubicBezTo>
                    <a:pt x="966" y="315"/>
                    <a:pt x="956" y="288"/>
                    <a:pt x="956" y="256"/>
                  </a:cubicBezTo>
                  <a:cubicBezTo>
                    <a:pt x="956" y="224"/>
                    <a:pt x="966" y="197"/>
                    <a:pt x="978" y="197"/>
                  </a:cubicBezTo>
                  <a:cubicBezTo>
                    <a:pt x="989" y="197"/>
                    <a:pt x="999" y="224"/>
                    <a:pt x="999" y="256"/>
                  </a:cubicBezTo>
                  <a:cubicBezTo>
                    <a:pt x="999" y="288"/>
                    <a:pt x="989" y="315"/>
                    <a:pt x="978" y="315"/>
                  </a:cubicBezTo>
                  <a:close/>
                </a:path>
              </a:pathLst>
            </a:custGeom>
            <a:grp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defTabSz="457178"/>
              <a:endParaRPr lang="en-US" dirty="0">
                <a:solidFill>
                  <a:srgbClr val="676767"/>
                </a:solidFill>
              </a:endParaRPr>
            </a:p>
          </p:txBody>
        </p:sp>
        <p:sp>
          <p:nvSpPr>
            <p:cNvPr id="149" name="Freeform 159"/>
            <p:cNvSpPr>
              <a:spLocks noEditPoints="1"/>
            </p:cNvSpPr>
            <p:nvPr/>
          </p:nvSpPr>
          <p:spPr bwMode="auto">
            <a:xfrm>
              <a:off x="7156680" y="2156039"/>
              <a:ext cx="245767" cy="226268"/>
            </a:xfrm>
            <a:custGeom>
              <a:avLst/>
              <a:gdLst>
                <a:gd name="T0" fmla="*/ 27 w 690"/>
                <a:gd name="T1" fmla="*/ 0 h 582"/>
                <a:gd name="T2" fmla="*/ 7 w 690"/>
                <a:gd name="T3" fmla="*/ 15 h 582"/>
                <a:gd name="T4" fmla="*/ 0 w 690"/>
                <a:gd name="T5" fmla="*/ 550 h 582"/>
                <a:gd name="T6" fmla="*/ 7 w 690"/>
                <a:gd name="T7" fmla="*/ 567 h 582"/>
                <a:gd name="T8" fmla="*/ 27 w 690"/>
                <a:gd name="T9" fmla="*/ 582 h 582"/>
                <a:gd name="T10" fmla="*/ 663 w 690"/>
                <a:gd name="T11" fmla="*/ 582 h 582"/>
                <a:gd name="T12" fmla="*/ 685 w 690"/>
                <a:gd name="T13" fmla="*/ 567 h 582"/>
                <a:gd name="T14" fmla="*/ 690 w 690"/>
                <a:gd name="T15" fmla="*/ 32 h 582"/>
                <a:gd name="T16" fmla="*/ 685 w 690"/>
                <a:gd name="T17" fmla="*/ 15 h 582"/>
                <a:gd name="T18" fmla="*/ 663 w 690"/>
                <a:gd name="T19" fmla="*/ 0 h 582"/>
                <a:gd name="T20" fmla="*/ 232 w 690"/>
                <a:gd name="T21" fmla="*/ 40 h 582"/>
                <a:gd name="T22" fmla="*/ 249 w 690"/>
                <a:gd name="T23" fmla="*/ 48 h 582"/>
                <a:gd name="T24" fmla="*/ 256 w 690"/>
                <a:gd name="T25" fmla="*/ 66 h 582"/>
                <a:gd name="T26" fmla="*/ 252 w 690"/>
                <a:gd name="T27" fmla="*/ 79 h 582"/>
                <a:gd name="T28" fmla="*/ 237 w 690"/>
                <a:gd name="T29" fmla="*/ 89 h 582"/>
                <a:gd name="T30" fmla="*/ 222 w 690"/>
                <a:gd name="T31" fmla="*/ 87 h 582"/>
                <a:gd name="T32" fmla="*/ 209 w 690"/>
                <a:gd name="T33" fmla="*/ 75 h 582"/>
                <a:gd name="T34" fmla="*/ 208 w 690"/>
                <a:gd name="T35" fmla="*/ 60 h 582"/>
                <a:gd name="T36" fmla="*/ 218 w 690"/>
                <a:gd name="T37" fmla="*/ 46 h 582"/>
                <a:gd name="T38" fmla="*/ 232 w 690"/>
                <a:gd name="T39" fmla="*/ 40 h 582"/>
                <a:gd name="T40" fmla="*/ 160 w 690"/>
                <a:gd name="T41" fmla="*/ 43 h 582"/>
                <a:gd name="T42" fmla="*/ 173 w 690"/>
                <a:gd name="T43" fmla="*/ 55 h 582"/>
                <a:gd name="T44" fmla="*/ 174 w 690"/>
                <a:gd name="T45" fmla="*/ 70 h 582"/>
                <a:gd name="T46" fmla="*/ 165 w 690"/>
                <a:gd name="T47" fmla="*/ 86 h 582"/>
                <a:gd name="T48" fmla="*/ 150 w 690"/>
                <a:gd name="T49" fmla="*/ 90 h 582"/>
                <a:gd name="T50" fmla="*/ 133 w 690"/>
                <a:gd name="T51" fmla="*/ 82 h 582"/>
                <a:gd name="T52" fmla="*/ 125 w 690"/>
                <a:gd name="T53" fmla="*/ 66 h 582"/>
                <a:gd name="T54" fmla="*/ 129 w 690"/>
                <a:gd name="T55" fmla="*/ 51 h 582"/>
                <a:gd name="T56" fmla="*/ 146 w 690"/>
                <a:gd name="T57" fmla="*/ 42 h 582"/>
                <a:gd name="T58" fmla="*/ 69 w 690"/>
                <a:gd name="T59" fmla="*/ 40 h 582"/>
                <a:gd name="T60" fmla="*/ 86 w 690"/>
                <a:gd name="T61" fmla="*/ 48 h 582"/>
                <a:gd name="T62" fmla="*/ 93 w 690"/>
                <a:gd name="T63" fmla="*/ 66 h 582"/>
                <a:gd name="T64" fmla="*/ 89 w 690"/>
                <a:gd name="T65" fmla="*/ 79 h 582"/>
                <a:gd name="T66" fmla="*/ 74 w 690"/>
                <a:gd name="T67" fmla="*/ 89 h 582"/>
                <a:gd name="T68" fmla="*/ 59 w 690"/>
                <a:gd name="T69" fmla="*/ 87 h 582"/>
                <a:gd name="T70" fmla="*/ 46 w 690"/>
                <a:gd name="T71" fmla="*/ 75 h 582"/>
                <a:gd name="T72" fmla="*/ 44 w 690"/>
                <a:gd name="T73" fmla="*/ 60 h 582"/>
                <a:gd name="T74" fmla="*/ 55 w 690"/>
                <a:gd name="T75" fmla="*/ 46 h 582"/>
                <a:gd name="T76" fmla="*/ 69 w 690"/>
                <a:gd name="T77" fmla="*/ 40 h 582"/>
                <a:gd name="T78" fmla="*/ 647 w 690"/>
                <a:gd name="T79" fmla="*/ 518 h 582"/>
                <a:gd name="T80" fmla="*/ 630 w 690"/>
                <a:gd name="T81" fmla="*/ 535 h 582"/>
                <a:gd name="T82" fmla="*/ 74 w 690"/>
                <a:gd name="T83" fmla="*/ 538 h 582"/>
                <a:gd name="T84" fmla="*/ 51 w 690"/>
                <a:gd name="T85" fmla="*/ 528 h 582"/>
                <a:gd name="T86" fmla="*/ 42 w 690"/>
                <a:gd name="T87" fmla="*/ 505 h 582"/>
                <a:gd name="T88" fmla="*/ 44 w 690"/>
                <a:gd name="T89" fmla="*/ 172 h 582"/>
                <a:gd name="T90" fmla="*/ 61 w 690"/>
                <a:gd name="T91" fmla="*/ 155 h 582"/>
                <a:gd name="T92" fmla="*/ 616 w 690"/>
                <a:gd name="T93" fmla="*/ 152 h 582"/>
                <a:gd name="T94" fmla="*/ 639 w 690"/>
                <a:gd name="T95" fmla="*/ 162 h 582"/>
                <a:gd name="T96" fmla="*/ 649 w 690"/>
                <a:gd name="T97" fmla="*/ 18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0" h="582">
                  <a:moveTo>
                    <a:pt x="658" y="0"/>
                  </a:moveTo>
                  <a:lnTo>
                    <a:pt x="32" y="0"/>
                  </a:lnTo>
                  <a:lnTo>
                    <a:pt x="32" y="0"/>
                  </a:lnTo>
                  <a:lnTo>
                    <a:pt x="27" y="0"/>
                  </a:lnTo>
                  <a:lnTo>
                    <a:pt x="20" y="3"/>
                  </a:lnTo>
                  <a:lnTo>
                    <a:pt x="15" y="5"/>
                  </a:lnTo>
                  <a:lnTo>
                    <a:pt x="9" y="9"/>
                  </a:lnTo>
                  <a:lnTo>
                    <a:pt x="7" y="15"/>
                  </a:lnTo>
                  <a:lnTo>
                    <a:pt x="3" y="20"/>
                  </a:lnTo>
                  <a:lnTo>
                    <a:pt x="1" y="25"/>
                  </a:lnTo>
                  <a:lnTo>
                    <a:pt x="0" y="32"/>
                  </a:lnTo>
                  <a:lnTo>
                    <a:pt x="0" y="550"/>
                  </a:lnTo>
                  <a:lnTo>
                    <a:pt x="0" y="550"/>
                  </a:lnTo>
                  <a:lnTo>
                    <a:pt x="1" y="557"/>
                  </a:lnTo>
                  <a:lnTo>
                    <a:pt x="3" y="562"/>
                  </a:lnTo>
                  <a:lnTo>
                    <a:pt x="7" y="567"/>
                  </a:lnTo>
                  <a:lnTo>
                    <a:pt x="9" y="573"/>
                  </a:lnTo>
                  <a:lnTo>
                    <a:pt x="15" y="577"/>
                  </a:lnTo>
                  <a:lnTo>
                    <a:pt x="20" y="580"/>
                  </a:lnTo>
                  <a:lnTo>
                    <a:pt x="27" y="582"/>
                  </a:lnTo>
                  <a:lnTo>
                    <a:pt x="32" y="582"/>
                  </a:lnTo>
                  <a:lnTo>
                    <a:pt x="658" y="582"/>
                  </a:lnTo>
                  <a:lnTo>
                    <a:pt x="658" y="582"/>
                  </a:lnTo>
                  <a:lnTo>
                    <a:pt x="663" y="582"/>
                  </a:lnTo>
                  <a:lnTo>
                    <a:pt x="670" y="580"/>
                  </a:lnTo>
                  <a:lnTo>
                    <a:pt x="676" y="577"/>
                  </a:lnTo>
                  <a:lnTo>
                    <a:pt x="681" y="573"/>
                  </a:lnTo>
                  <a:lnTo>
                    <a:pt x="685" y="567"/>
                  </a:lnTo>
                  <a:lnTo>
                    <a:pt x="688" y="562"/>
                  </a:lnTo>
                  <a:lnTo>
                    <a:pt x="689" y="557"/>
                  </a:lnTo>
                  <a:lnTo>
                    <a:pt x="690" y="550"/>
                  </a:lnTo>
                  <a:lnTo>
                    <a:pt x="690" y="32"/>
                  </a:lnTo>
                  <a:lnTo>
                    <a:pt x="690" y="32"/>
                  </a:lnTo>
                  <a:lnTo>
                    <a:pt x="689" y="25"/>
                  </a:lnTo>
                  <a:lnTo>
                    <a:pt x="688" y="20"/>
                  </a:lnTo>
                  <a:lnTo>
                    <a:pt x="685" y="15"/>
                  </a:lnTo>
                  <a:lnTo>
                    <a:pt x="681" y="9"/>
                  </a:lnTo>
                  <a:lnTo>
                    <a:pt x="676" y="5"/>
                  </a:lnTo>
                  <a:lnTo>
                    <a:pt x="670" y="3"/>
                  </a:lnTo>
                  <a:lnTo>
                    <a:pt x="663" y="0"/>
                  </a:lnTo>
                  <a:lnTo>
                    <a:pt x="658" y="0"/>
                  </a:lnTo>
                  <a:lnTo>
                    <a:pt x="658" y="0"/>
                  </a:lnTo>
                  <a:close/>
                  <a:moveTo>
                    <a:pt x="232" y="40"/>
                  </a:moveTo>
                  <a:lnTo>
                    <a:pt x="232" y="40"/>
                  </a:lnTo>
                  <a:lnTo>
                    <a:pt x="237" y="42"/>
                  </a:lnTo>
                  <a:lnTo>
                    <a:pt x="241" y="43"/>
                  </a:lnTo>
                  <a:lnTo>
                    <a:pt x="245" y="46"/>
                  </a:lnTo>
                  <a:lnTo>
                    <a:pt x="249" y="48"/>
                  </a:lnTo>
                  <a:lnTo>
                    <a:pt x="252" y="51"/>
                  </a:lnTo>
                  <a:lnTo>
                    <a:pt x="255" y="55"/>
                  </a:lnTo>
                  <a:lnTo>
                    <a:pt x="256" y="60"/>
                  </a:lnTo>
                  <a:lnTo>
                    <a:pt x="256" y="66"/>
                  </a:lnTo>
                  <a:lnTo>
                    <a:pt x="256" y="66"/>
                  </a:lnTo>
                  <a:lnTo>
                    <a:pt x="256" y="70"/>
                  </a:lnTo>
                  <a:lnTo>
                    <a:pt x="255" y="75"/>
                  </a:lnTo>
                  <a:lnTo>
                    <a:pt x="252" y="79"/>
                  </a:lnTo>
                  <a:lnTo>
                    <a:pt x="249" y="82"/>
                  </a:lnTo>
                  <a:lnTo>
                    <a:pt x="245" y="86"/>
                  </a:lnTo>
                  <a:lnTo>
                    <a:pt x="241" y="87"/>
                  </a:lnTo>
                  <a:lnTo>
                    <a:pt x="237" y="89"/>
                  </a:lnTo>
                  <a:lnTo>
                    <a:pt x="232" y="90"/>
                  </a:lnTo>
                  <a:lnTo>
                    <a:pt x="232" y="90"/>
                  </a:lnTo>
                  <a:lnTo>
                    <a:pt x="227" y="89"/>
                  </a:lnTo>
                  <a:lnTo>
                    <a:pt x="222" y="87"/>
                  </a:lnTo>
                  <a:lnTo>
                    <a:pt x="218" y="86"/>
                  </a:lnTo>
                  <a:lnTo>
                    <a:pt x="214" y="82"/>
                  </a:lnTo>
                  <a:lnTo>
                    <a:pt x="212" y="79"/>
                  </a:lnTo>
                  <a:lnTo>
                    <a:pt x="209" y="75"/>
                  </a:lnTo>
                  <a:lnTo>
                    <a:pt x="208" y="70"/>
                  </a:lnTo>
                  <a:lnTo>
                    <a:pt x="208" y="66"/>
                  </a:lnTo>
                  <a:lnTo>
                    <a:pt x="208" y="66"/>
                  </a:lnTo>
                  <a:lnTo>
                    <a:pt x="208" y="60"/>
                  </a:lnTo>
                  <a:lnTo>
                    <a:pt x="209" y="55"/>
                  </a:lnTo>
                  <a:lnTo>
                    <a:pt x="212" y="51"/>
                  </a:lnTo>
                  <a:lnTo>
                    <a:pt x="214" y="48"/>
                  </a:lnTo>
                  <a:lnTo>
                    <a:pt x="218" y="46"/>
                  </a:lnTo>
                  <a:lnTo>
                    <a:pt x="222" y="43"/>
                  </a:lnTo>
                  <a:lnTo>
                    <a:pt x="227" y="42"/>
                  </a:lnTo>
                  <a:lnTo>
                    <a:pt x="232" y="40"/>
                  </a:lnTo>
                  <a:lnTo>
                    <a:pt x="232" y="40"/>
                  </a:lnTo>
                  <a:close/>
                  <a:moveTo>
                    <a:pt x="150" y="40"/>
                  </a:moveTo>
                  <a:lnTo>
                    <a:pt x="150" y="40"/>
                  </a:lnTo>
                  <a:lnTo>
                    <a:pt x="155" y="42"/>
                  </a:lnTo>
                  <a:lnTo>
                    <a:pt x="160" y="43"/>
                  </a:lnTo>
                  <a:lnTo>
                    <a:pt x="165" y="46"/>
                  </a:lnTo>
                  <a:lnTo>
                    <a:pt x="167" y="48"/>
                  </a:lnTo>
                  <a:lnTo>
                    <a:pt x="171" y="51"/>
                  </a:lnTo>
                  <a:lnTo>
                    <a:pt x="173" y="55"/>
                  </a:lnTo>
                  <a:lnTo>
                    <a:pt x="174" y="60"/>
                  </a:lnTo>
                  <a:lnTo>
                    <a:pt x="175" y="66"/>
                  </a:lnTo>
                  <a:lnTo>
                    <a:pt x="175" y="66"/>
                  </a:lnTo>
                  <a:lnTo>
                    <a:pt x="174" y="70"/>
                  </a:lnTo>
                  <a:lnTo>
                    <a:pt x="173" y="75"/>
                  </a:lnTo>
                  <a:lnTo>
                    <a:pt x="171" y="79"/>
                  </a:lnTo>
                  <a:lnTo>
                    <a:pt x="167" y="82"/>
                  </a:lnTo>
                  <a:lnTo>
                    <a:pt x="165" y="86"/>
                  </a:lnTo>
                  <a:lnTo>
                    <a:pt x="160" y="87"/>
                  </a:lnTo>
                  <a:lnTo>
                    <a:pt x="155" y="89"/>
                  </a:lnTo>
                  <a:lnTo>
                    <a:pt x="150" y="90"/>
                  </a:lnTo>
                  <a:lnTo>
                    <a:pt x="150" y="90"/>
                  </a:lnTo>
                  <a:lnTo>
                    <a:pt x="146" y="89"/>
                  </a:lnTo>
                  <a:lnTo>
                    <a:pt x="140" y="87"/>
                  </a:lnTo>
                  <a:lnTo>
                    <a:pt x="136" y="86"/>
                  </a:lnTo>
                  <a:lnTo>
                    <a:pt x="133" y="82"/>
                  </a:lnTo>
                  <a:lnTo>
                    <a:pt x="129" y="79"/>
                  </a:lnTo>
                  <a:lnTo>
                    <a:pt x="128" y="75"/>
                  </a:lnTo>
                  <a:lnTo>
                    <a:pt x="127" y="70"/>
                  </a:lnTo>
                  <a:lnTo>
                    <a:pt x="125" y="66"/>
                  </a:lnTo>
                  <a:lnTo>
                    <a:pt x="125" y="66"/>
                  </a:lnTo>
                  <a:lnTo>
                    <a:pt x="127" y="60"/>
                  </a:lnTo>
                  <a:lnTo>
                    <a:pt x="128" y="55"/>
                  </a:lnTo>
                  <a:lnTo>
                    <a:pt x="129" y="51"/>
                  </a:lnTo>
                  <a:lnTo>
                    <a:pt x="133" y="48"/>
                  </a:lnTo>
                  <a:lnTo>
                    <a:pt x="136" y="46"/>
                  </a:lnTo>
                  <a:lnTo>
                    <a:pt x="140" y="43"/>
                  </a:lnTo>
                  <a:lnTo>
                    <a:pt x="146" y="42"/>
                  </a:lnTo>
                  <a:lnTo>
                    <a:pt x="150" y="40"/>
                  </a:lnTo>
                  <a:lnTo>
                    <a:pt x="150" y="40"/>
                  </a:lnTo>
                  <a:close/>
                  <a:moveTo>
                    <a:pt x="69" y="40"/>
                  </a:moveTo>
                  <a:lnTo>
                    <a:pt x="69" y="40"/>
                  </a:lnTo>
                  <a:lnTo>
                    <a:pt x="74" y="42"/>
                  </a:lnTo>
                  <a:lnTo>
                    <a:pt x="78" y="43"/>
                  </a:lnTo>
                  <a:lnTo>
                    <a:pt x="82" y="46"/>
                  </a:lnTo>
                  <a:lnTo>
                    <a:pt x="86" y="48"/>
                  </a:lnTo>
                  <a:lnTo>
                    <a:pt x="89" y="51"/>
                  </a:lnTo>
                  <a:lnTo>
                    <a:pt x="92" y="55"/>
                  </a:lnTo>
                  <a:lnTo>
                    <a:pt x="93" y="60"/>
                  </a:lnTo>
                  <a:lnTo>
                    <a:pt x="93" y="66"/>
                  </a:lnTo>
                  <a:lnTo>
                    <a:pt x="93" y="66"/>
                  </a:lnTo>
                  <a:lnTo>
                    <a:pt x="93" y="70"/>
                  </a:lnTo>
                  <a:lnTo>
                    <a:pt x="92" y="75"/>
                  </a:lnTo>
                  <a:lnTo>
                    <a:pt x="89" y="79"/>
                  </a:lnTo>
                  <a:lnTo>
                    <a:pt x="86" y="82"/>
                  </a:lnTo>
                  <a:lnTo>
                    <a:pt x="82" y="86"/>
                  </a:lnTo>
                  <a:lnTo>
                    <a:pt x="78" y="87"/>
                  </a:lnTo>
                  <a:lnTo>
                    <a:pt x="74" y="89"/>
                  </a:lnTo>
                  <a:lnTo>
                    <a:pt x="69" y="90"/>
                  </a:lnTo>
                  <a:lnTo>
                    <a:pt x="69" y="90"/>
                  </a:lnTo>
                  <a:lnTo>
                    <a:pt x="63" y="89"/>
                  </a:lnTo>
                  <a:lnTo>
                    <a:pt x="59" y="87"/>
                  </a:lnTo>
                  <a:lnTo>
                    <a:pt x="55" y="86"/>
                  </a:lnTo>
                  <a:lnTo>
                    <a:pt x="51" y="82"/>
                  </a:lnTo>
                  <a:lnTo>
                    <a:pt x="49" y="79"/>
                  </a:lnTo>
                  <a:lnTo>
                    <a:pt x="46" y="75"/>
                  </a:lnTo>
                  <a:lnTo>
                    <a:pt x="44" y="70"/>
                  </a:lnTo>
                  <a:lnTo>
                    <a:pt x="44" y="66"/>
                  </a:lnTo>
                  <a:lnTo>
                    <a:pt x="44" y="66"/>
                  </a:lnTo>
                  <a:lnTo>
                    <a:pt x="44" y="60"/>
                  </a:lnTo>
                  <a:lnTo>
                    <a:pt x="46" y="55"/>
                  </a:lnTo>
                  <a:lnTo>
                    <a:pt x="49" y="51"/>
                  </a:lnTo>
                  <a:lnTo>
                    <a:pt x="51" y="48"/>
                  </a:lnTo>
                  <a:lnTo>
                    <a:pt x="55" y="46"/>
                  </a:lnTo>
                  <a:lnTo>
                    <a:pt x="59" y="43"/>
                  </a:lnTo>
                  <a:lnTo>
                    <a:pt x="63" y="42"/>
                  </a:lnTo>
                  <a:lnTo>
                    <a:pt x="69" y="40"/>
                  </a:lnTo>
                  <a:lnTo>
                    <a:pt x="69" y="40"/>
                  </a:lnTo>
                  <a:close/>
                  <a:moveTo>
                    <a:pt x="649" y="505"/>
                  </a:moveTo>
                  <a:lnTo>
                    <a:pt x="649" y="505"/>
                  </a:lnTo>
                  <a:lnTo>
                    <a:pt x="649" y="511"/>
                  </a:lnTo>
                  <a:lnTo>
                    <a:pt x="647" y="518"/>
                  </a:lnTo>
                  <a:lnTo>
                    <a:pt x="643" y="523"/>
                  </a:lnTo>
                  <a:lnTo>
                    <a:pt x="639" y="528"/>
                  </a:lnTo>
                  <a:lnTo>
                    <a:pt x="635" y="532"/>
                  </a:lnTo>
                  <a:lnTo>
                    <a:pt x="630" y="535"/>
                  </a:lnTo>
                  <a:lnTo>
                    <a:pt x="623" y="536"/>
                  </a:lnTo>
                  <a:lnTo>
                    <a:pt x="616" y="538"/>
                  </a:lnTo>
                  <a:lnTo>
                    <a:pt x="74" y="538"/>
                  </a:lnTo>
                  <a:lnTo>
                    <a:pt x="74" y="538"/>
                  </a:lnTo>
                  <a:lnTo>
                    <a:pt x="67" y="536"/>
                  </a:lnTo>
                  <a:lnTo>
                    <a:pt x="61" y="535"/>
                  </a:lnTo>
                  <a:lnTo>
                    <a:pt x="55" y="532"/>
                  </a:lnTo>
                  <a:lnTo>
                    <a:pt x="51" y="528"/>
                  </a:lnTo>
                  <a:lnTo>
                    <a:pt x="47" y="523"/>
                  </a:lnTo>
                  <a:lnTo>
                    <a:pt x="44" y="518"/>
                  </a:lnTo>
                  <a:lnTo>
                    <a:pt x="42" y="511"/>
                  </a:lnTo>
                  <a:lnTo>
                    <a:pt x="42" y="505"/>
                  </a:lnTo>
                  <a:lnTo>
                    <a:pt x="42" y="185"/>
                  </a:lnTo>
                  <a:lnTo>
                    <a:pt x="42" y="185"/>
                  </a:lnTo>
                  <a:lnTo>
                    <a:pt x="42" y="179"/>
                  </a:lnTo>
                  <a:lnTo>
                    <a:pt x="44" y="172"/>
                  </a:lnTo>
                  <a:lnTo>
                    <a:pt x="47" y="167"/>
                  </a:lnTo>
                  <a:lnTo>
                    <a:pt x="51" y="162"/>
                  </a:lnTo>
                  <a:lnTo>
                    <a:pt x="55" y="158"/>
                  </a:lnTo>
                  <a:lnTo>
                    <a:pt x="61" y="155"/>
                  </a:lnTo>
                  <a:lnTo>
                    <a:pt x="67" y="154"/>
                  </a:lnTo>
                  <a:lnTo>
                    <a:pt x="74" y="152"/>
                  </a:lnTo>
                  <a:lnTo>
                    <a:pt x="616" y="152"/>
                  </a:lnTo>
                  <a:lnTo>
                    <a:pt x="616" y="152"/>
                  </a:lnTo>
                  <a:lnTo>
                    <a:pt x="623" y="154"/>
                  </a:lnTo>
                  <a:lnTo>
                    <a:pt x="630" y="155"/>
                  </a:lnTo>
                  <a:lnTo>
                    <a:pt x="635" y="158"/>
                  </a:lnTo>
                  <a:lnTo>
                    <a:pt x="639" y="162"/>
                  </a:lnTo>
                  <a:lnTo>
                    <a:pt x="643" y="167"/>
                  </a:lnTo>
                  <a:lnTo>
                    <a:pt x="647" y="172"/>
                  </a:lnTo>
                  <a:lnTo>
                    <a:pt x="649" y="179"/>
                  </a:lnTo>
                  <a:lnTo>
                    <a:pt x="649" y="185"/>
                  </a:lnTo>
                  <a:lnTo>
                    <a:pt x="649" y="505"/>
                  </a:lnTo>
                  <a:close/>
                </a:path>
              </a:pathLst>
            </a:custGeom>
            <a:grpFill/>
            <a:ln>
              <a:noFill/>
            </a:ln>
            <a:extLst/>
          </p:spPr>
          <p:txBody>
            <a:bodyPr vert="horz" wrap="square" lIns="0" tIns="0" rIns="0" bIns="0" numCol="1" anchor="ctr" anchorCtr="0" compatLnSpc="1">
              <a:prstTxWarp prst="textNoShape">
                <a:avLst/>
              </a:prstTxWarp>
            </a:bodyPr>
            <a:lstStyle/>
            <a:p>
              <a:pPr algn="ctr" defTabSz="457178"/>
              <a:r>
                <a:rPr lang="en-US" sz="700" b="1" dirty="0">
                  <a:solidFill>
                    <a:schemeClr val="bg1">
                      <a:alpha val="25000"/>
                    </a:schemeClr>
                  </a:solidFill>
                </a:rPr>
                <a:t>www</a:t>
              </a:r>
              <a:r>
                <a:rPr lang="en-US" sz="900" b="1" dirty="0">
                  <a:solidFill>
                    <a:schemeClr val="bg1">
                      <a:alpha val="25000"/>
                    </a:schemeClr>
                  </a:solidFill>
                </a:rPr>
                <a:t>…</a:t>
              </a:r>
            </a:p>
          </p:txBody>
        </p:sp>
        <p:sp>
          <p:nvSpPr>
            <p:cNvPr id="150" name="Freeform 5"/>
            <p:cNvSpPr>
              <a:spLocks noEditPoints="1"/>
            </p:cNvSpPr>
            <p:nvPr/>
          </p:nvSpPr>
          <p:spPr bwMode="auto">
            <a:xfrm>
              <a:off x="7485677" y="2433254"/>
              <a:ext cx="280897" cy="100755"/>
            </a:xfrm>
            <a:custGeom>
              <a:avLst/>
              <a:gdLst>
                <a:gd name="T0" fmla="*/ 293 w 298"/>
                <a:gd name="T1" fmla="*/ 0 h 89"/>
                <a:gd name="T2" fmla="*/ 298 w 298"/>
                <a:gd name="T3" fmla="*/ 84 h 89"/>
                <a:gd name="T4" fmla="*/ 6 w 298"/>
                <a:gd name="T5" fmla="*/ 89 h 89"/>
                <a:gd name="T6" fmla="*/ 0 w 298"/>
                <a:gd name="T7" fmla="*/ 5 h 89"/>
                <a:gd name="T8" fmla="*/ 41 w 298"/>
                <a:gd name="T9" fmla="*/ 37 h 89"/>
                <a:gd name="T10" fmla="*/ 41 w 298"/>
                <a:gd name="T11" fmla="*/ 53 h 89"/>
                <a:gd name="T12" fmla="*/ 41 w 298"/>
                <a:gd name="T13" fmla="*/ 37 h 89"/>
                <a:gd name="T14" fmla="*/ 64 w 298"/>
                <a:gd name="T15" fmla="*/ 45 h 89"/>
                <a:gd name="T16" fmla="*/ 80 w 298"/>
                <a:gd name="T17" fmla="*/ 45 h 89"/>
                <a:gd name="T18" fmla="*/ 103 w 298"/>
                <a:gd name="T19" fmla="*/ 37 h 89"/>
                <a:gd name="T20" fmla="*/ 103 w 298"/>
                <a:gd name="T21" fmla="*/ 53 h 89"/>
                <a:gd name="T22" fmla="*/ 103 w 298"/>
                <a:gd name="T23" fmla="*/ 37 h 89"/>
                <a:gd name="T24" fmla="*/ 126 w 298"/>
                <a:gd name="T25" fmla="*/ 45 h 89"/>
                <a:gd name="T26" fmla="*/ 142 w 298"/>
                <a:gd name="T27" fmla="*/ 45 h 89"/>
                <a:gd name="T28" fmla="*/ 26 w 298"/>
                <a:gd name="T29" fmla="*/ 59 h 89"/>
                <a:gd name="T30" fmla="*/ 26 w 298"/>
                <a:gd name="T31" fmla="*/ 75 h 89"/>
                <a:gd name="T32" fmla="*/ 26 w 298"/>
                <a:gd name="T33" fmla="*/ 59 h 89"/>
                <a:gd name="T34" fmla="*/ 48 w 298"/>
                <a:gd name="T35" fmla="*/ 67 h 89"/>
                <a:gd name="T36" fmla="*/ 65 w 298"/>
                <a:gd name="T37" fmla="*/ 67 h 89"/>
                <a:gd name="T38" fmla="*/ 87 w 298"/>
                <a:gd name="T39" fmla="*/ 59 h 89"/>
                <a:gd name="T40" fmla="*/ 87 w 298"/>
                <a:gd name="T41" fmla="*/ 75 h 89"/>
                <a:gd name="T42" fmla="*/ 87 w 298"/>
                <a:gd name="T43" fmla="*/ 59 h 89"/>
                <a:gd name="T44" fmla="*/ 110 w 298"/>
                <a:gd name="T45" fmla="*/ 67 h 89"/>
                <a:gd name="T46" fmla="*/ 126 w 298"/>
                <a:gd name="T47" fmla="*/ 67 h 89"/>
                <a:gd name="T48" fmla="*/ 26 w 298"/>
                <a:gd name="T49" fmla="*/ 15 h 89"/>
                <a:gd name="T50" fmla="*/ 26 w 298"/>
                <a:gd name="T51" fmla="*/ 31 h 89"/>
                <a:gd name="T52" fmla="*/ 26 w 298"/>
                <a:gd name="T53" fmla="*/ 15 h 89"/>
                <a:gd name="T54" fmla="*/ 48 w 298"/>
                <a:gd name="T55" fmla="*/ 23 h 89"/>
                <a:gd name="T56" fmla="*/ 65 w 298"/>
                <a:gd name="T57" fmla="*/ 23 h 89"/>
                <a:gd name="T58" fmla="*/ 87 w 298"/>
                <a:gd name="T59" fmla="*/ 15 h 89"/>
                <a:gd name="T60" fmla="*/ 87 w 298"/>
                <a:gd name="T61" fmla="*/ 31 h 89"/>
                <a:gd name="T62" fmla="*/ 87 w 298"/>
                <a:gd name="T63" fmla="*/ 15 h 89"/>
                <a:gd name="T64" fmla="*/ 110 w 298"/>
                <a:gd name="T65" fmla="*/ 23 h 89"/>
                <a:gd name="T66" fmla="*/ 126 w 298"/>
                <a:gd name="T67" fmla="*/ 23 h 89"/>
                <a:gd name="T68" fmla="*/ 237 w 298"/>
                <a:gd name="T69" fmla="*/ 31 h 89"/>
                <a:gd name="T70" fmla="*/ 234 w 298"/>
                <a:gd name="T71" fmla="*/ 55 h 89"/>
                <a:gd name="T72" fmla="*/ 259 w 298"/>
                <a:gd name="T73" fmla="*/ 58 h 89"/>
                <a:gd name="T74" fmla="*/ 262 w 298"/>
                <a:gd name="T75" fmla="*/ 34 h 89"/>
                <a:gd name="T76" fmla="*/ 237 w 298"/>
                <a:gd name="T77"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8" h="89">
                  <a:moveTo>
                    <a:pt x="6" y="0"/>
                  </a:moveTo>
                  <a:cubicBezTo>
                    <a:pt x="293" y="0"/>
                    <a:pt x="293" y="0"/>
                    <a:pt x="293" y="0"/>
                  </a:cubicBezTo>
                  <a:cubicBezTo>
                    <a:pt x="296" y="0"/>
                    <a:pt x="298" y="2"/>
                    <a:pt x="298" y="5"/>
                  </a:cubicBezTo>
                  <a:cubicBezTo>
                    <a:pt x="298" y="84"/>
                    <a:pt x="298" y="84"/>
                    <a:pt x="298" y="84"/>
                  </a:cubicBezTo>
                  <a:cubicBezTo>
                    <a:pt x="298" y="87"/>
                    <a:pt x="296" y="89"/>
                    <a:pt x="293" y="89"/>
                  </a:cubicBezTo>
                  <a:cubicBezTo>
                    <a:pt x="6" y="89"/>
                    <a:pt x="6" y="89"/>
                    <a:pt x="6" y="89"/>
                  </a:cubicBezTo>
                  <a:cubicBezTo>
                    <a:pt x="3" y="89"/>
                    <a:pt x="0" y="87"/>
                    <a:pt x="0" y="84"/>
                  </a:cubicBezTo>
                  <a:cubicBezTo>
                    <a:pt x="0" y="5"/>
                    <a:pt x="0" y="5"/>
                    <a:pt x="0" y="5"/>
                  </a:cubicBezTo>
                  <a:cubicBezTo>
                    <a:pt x="0" y="2"/>
                    <a:pt x="3" y="0"/>
                    <a:pt x="6" y="0"/>
                  </a:cubicBezTo>
                  <a:close/>
                  <a:moveTo>
                    <a:pt x="41" y="37"/>
                  </a:moveTo>
                  <a:cubicBezTo>
                    <a:pt x="37" y="37"/>
                    <a:pt x="33" y="40"/>
                    <a:pt x="33" y="45"/>
                  </a:cubicBezTo>
                  <a:cubicBezTo>
                    <a:pt x="33" y="49"/>
                    <a:pt x="37" y="53"/>
                    <a:pt x="41" y="53"/>
                  </a:cubicBezTo>
                  <a:cubicBezTo>
                    <a:pt x="46" y="53"/>
                    <a:pt x="49" y="49"/>
                    <a:pt x="49" y="45"/>
                  </a:cubicBezTo>
                  <a:cubicBezTo>
                    <a:pt x="49" y="40"/>
                    <a:pt x="46" y="37"/>
                    <a:pt x="41" y="37"/>
                  </a:cubicBezTo>
                  <a:close/>
                  <a:moveTo>
                    <a:pt x="72" y="37"/>
                  </a:moveTo>
                  <a:cubicBezTo>
                    <a:pt x="67" y="37"/>
                    <a:pt x="64" y="40"/>
                    <a:pt x="64" y="45"/>
                  </a:cubicBezTo>
                  <a:cubicBezTo>
                    <a:pt x="64" y="49"/>
                    <a:pt x="67" y="53"/>
                    <a:pt x="72" y="53"/>
                  </a:cubicBezTo>
                  <a:cubicBezTo>
                    <a:pt x="76" y="53"/>
                    <a:pt x="80" y="49"/>
                    <a:pt x="80" y="45"/>
                  </a:cubicBezTo>
                  <a:cubicBezTo>
                    <a:pt x="80" y="40"/>
                    <a:pt x="76" y="37"/>
                    <a:pt x="72" y="37"/>
                  </a:cubicBezTo>
                  <a:close/>
                  <a:moveTo>
                    <a:pt x="103" y="37"/>
                  </a:moveTo>
                  <a:cubicBezTo>
                    <a:pt x="98" y="37"/>
                    <a:pt x="95" y="40"/>
                    <a:pt x="95" y="45"/>
                  </a:cubicBezTo>
                  <a:cubicBezTo>
                    <a:pt x="95" y="49"/>
                    <a:pt x="98" y="53"/>
                    <a:pt x="103" y="53"/>
                  </a:cubicBezTo>
                  <a:cubicBezTo>
                    <a:pt x="107" y="53"/>
                    <a:pt x="111" y="49"/>
                    <a:pt x="111" y="45"/>
                  </a:cubicBezTo>
                  <a:cubicBezTo>
                    <a:pt x="111" y="40"/>
                    <a:pt x="107" y="37"/>
                    <a:pt x="103" y="37"/>
                  </a:cubicBezTo>
                  <a:close/>
                  <a:moveTo>
                    <a:pt x="134" y="37"/>
                  </a:moveTo>
                  <a:cubicBezTo>
                    <a:pt x="129" y="37"/>
                    <a:pt x="126" y="40"/>
                    <a:pt x="126" y="45"/>
                  </a:cubicBezTo>
                  <a:cubicBezTo>
                    <a:pt x="126" y="49"/>
                    <a:pt x="129" y="53"/>
                    <a:pt x="134" y="53"/>
                  </a:cubicBezTo>
                  <a:cubicBezTo>
                    <a:pt x="138" y="53"/>
                    <a:pt x="142" y="49"/>
                    <a:pt x="142" y="45"/>
                  </a:cubicBezTo>
                  <a:cubicBezTo>
                    <a:pt x="142" y="40"/>
                    <a:pt x="138" y="37"/>
                    <a:pt x="134" y="37"/>
                  </a:cubicBezTo>
                  <a:close/>
                  <a:moveTo>
                    <a:pt x="26" y="59"/>
                  </a:moveTo>
                  <a:cubicBezTo>
                    <a:pt x="21" y="59"/>
                    <a:pt x="18" y="62"/>
                    <a:pt x="18" y="67"/>
                  </a:cubicBezTo>
                  <a:cubicBezTo>
                    <a:pt x="18" y="71"/>
                    <a:pt x="21" y="75"/>
                    <a:pt x="26" y="75"/>
                  </a:cubicBezTo>
                  <a:cubicBezTo>
                    <a:pt x="30" y="75"/>
                    <a:pt x="34" y="71"/>
                    <a:pt x="34" y="67"/>
                  </a:cubicBezTo>
                  <a:cubicBezTo>
                    <a:pt x="34" y="62"/>
                    <a:pt x="30" y="59"/>
                    <a:pt x="26" y="59"/>
                  </a:cubicBezTo>
                  <a:close/>
                  <a:moveTo>
                    <a:pt x="56" y="59"/>
                  </a:moveTo>
                  <a:cubicBezTo>
                    <a:pt x="52" y="59"/>
                    <a:pt x="48" y="62"/>
                    <a:pt x="48" y="67"/>
                  </a:cubicBezTo>
                  <a:cubicBezTo>
                    <a:pt x="48" y="71"/>
                    <a:pt x="52" y="75"/>
                    <a:pt x="56" y="75"/>
                  </a:cubicBezTo>
                  <a:cubicBezTo>
                    <a:pt x="61" y="75"/>
                    <a:pt x="65" y="71"/>
                    <a:pt x="65" y="67"/>
                  </a:cubicBezTo>
                  <a:cubicBezTo>
                    <a:pt x="65" y="62"/>
                    <a:pt x="61" y="59"/>
                    <a:pt x="56" y="59"/>
                  </a:cubicBezTo>
                  <a:close/>
                  <a:moveTo>
                    <a:pt x="87" y="59"/>
                  </a:moveTo>
                  <a:cubicBezTo>
                    <a:pt x="83" y="59"/>
                    <a:pt x="79" y="62"/>
                    <a:pt x="79" y="67"/>
                  </a:cubicBezTo>
                  <a:cubicBezTo>
                    <a:pt x="79" y="71"/>
                    <a:pt x="83" y="75"/>
                    <a:pt x="87" y="75"/>
                  </a:cubicBezTo>
                  <a:cubicBezTo>
                    <a:pt x="92" y="75"/>
                    <a:pt x="95" y="71"/>
                    <a:pt x="95" y="67"/>
                  </a:cubicBezTo>
                  <a:cubicBezTo>
                    <a:pt x="95" y="62"/>
                    <a:pt x="92" y="59"/>
                    <a:pt x="87" y="59"/>
                  </a:cubicBezTo>
                  <a:close/>
                  <a:moveTo>
                    <a:pt x="118" y="59"/>
                  </a:moveTo>
                  <a:cubicBezTo>
                    <a:pt x="114" y="59"/>
                    <a:pt x="110" y="62"/>
                    <a:pt x="110" y="67"/>
                  </a:cubicBezTo>
                  <a:cubicBezTo>
                    <a:pt x="110" y="71"/>
                    <a:pt x="114" y="75"/>
                    <a:pt x="118" y="75"/>
                  </a:cubicBezTo>
                  <a:cubicBezTo>
                    <a:pt x="123" y="75"/>
                    <a:pt x="126" y="71"/>
                    <a:pt x="126" y="67"/>
                  </a:cubicBezTo>
                  <a:cubicBezTo>
                    <a:pt x="126" y="62"/>
                    <a:pt x="123" y="59"/>
                    <a:pt x="118" y="59"/>
                  </a:cubicBezTo>
                  <a:close/>
                  <a:moveTo>
                    <a:pt x="26" y="15"/>
                  </a:moveTo>
                  <a:cubicBezTo>
                    <a:pt x="21" y="15"/>
                    <a:pt x="18" y="18"/>
                    <a:pt x="18" y="23"/>
                  </a:cubicBezTo>
                  <a:cubicBezTo>
                    <a:pt x="18" y="27"/>
                    <a:pt x="21" y="31"/>
                    <a:pt x="26" y="31"/>
                  </a:cubicBezTo>
                  <a:cubicBezTo>
                    <a:pt x="30" y="31"/>
                    <a:pt x="34" y="27"/>
                    <a:pt x="34" y="23"/>
                  </a:cubicBezTo>
                  <a:cubicBezTo>
                    <a:pt x="34" y="18"/>
                    <a:pt x="30" y="15"/>
                    <a:pt x="26" y="15"/>
                  </a:cubicBezTo>
                  <a:close/>
                  <a:moveTo>
                    <a:pt x="56" y="15"/>
                  </a:moveTo>
                  <a:cubicBezTo>
                    <a:pt x="52" y="15"/>
                    <a:pt x="48" y="18"/>
                    <a:pt x="48" y="23"/>
                  </a:cubicBezTo>
                  <a:cubicBezTo>
                    <a:pt x="48" y="27"/>
                    <a:pt x="52" y="31"/>
                    <a:pt x="56" y="31"/>
                  </a:cubicBezTo>
                  <a:cubicBezTo>
                    <a:pt x="61" y="31"/>
                    <a:pt x="65" y="27"/>
                    <a:pt x="65" y="23"/>
                  </a:cubicBezTo>
                  <a:cubicBezTo>
                    <a:pt x="65" y="18"/>
                    <a:pt x="61" y="15"/>
                    <a:pt x="56" y="15"/>
                  </a:cubicBezTo>
                  <a:close/>
                  <a:moveTo>
                    <a:pt x="87" y="15"/>
                  </a:moveTo>
                  <a:cubicBezTo>
                    <a:pt x="83" y="15"/>
                    <a:pt x="79" y="18"/>
                    <a:pt x="79" y="23"/>
                  </a:cubicBezTo>
                  <a:cubicBezTo>
                    <a:pt x="79" y="27"/>
                    <a:pt x="83" y="31"/>
                    <a:pt x="87" y="31"/>
                  </a:cubicBezTo>
                  <a:cubicBezTo>
                    <a:pt x="92" y="31"/>
                    <a:pt x="95" y="27"/>
                    <a:pt x="95" y="23"/>
                  </a:cubicBezTo>
                  <a:cubicBezTo>
                    <a:pt x="95" y="18"/>
                    <a:pt x="92" y="15"/>
                    <a:pt x="87" y="15"/>
                  </a:cubicBezTo>
                  <a:close/>
                  <a:moveTo>
                    <a:pt x="118" y="15"/>
                  </a:moveTo>
                  <a:cubicBezTo>
                    <a:pt x="114" y="15"/>
                    <a:pt x="110" y="18"/>
                    <a:pt x="110" y="23"/>
                  </a:cubicBezTo>
                  <a:cubicBezTo>
                    <a:pt x="110" y="27"/>
                    <a:pt x="114" y="31"/>
                    <a:pt x="118" y="31"/>
                  </a:cubicBezTo>
                  <a:cubicBezTo>
                    <a:pt x="123" y="31"/>
                    <a:pt x="126" y="27"/>
                    <a:pt x="126" y="23"/>
                  </a:cubicBezTo>
                  <a:cubicBezTo>
                    <a:pt x="126" y="18"/>
                    <a:pt x="123" y="15"/>
                    <a:pt x="118" y="15"/>
                  </a:cubicBezTo>
                  <a:close/>
                  <a:moveTo>
                    <a:pt x="237" y="31"/>
                  </a:moveTo>
                  <a:cubicBezTo>
                    <a:pt x="236" y="31"/>
                    <a:pt x="234" y="32"/>
                    <a:pt x="234" y="34"/>
                  </a:cubicBezTo>
                  <a:cubicBezTo>
                    <a:pt x="234" y="55"/>
                    <a:pt x="234" y="55"/>
                    <a:pt x="234" y="55"/>
                  </a:cubicBezTo>
                  <a:cubicBezTo>
                    <a:pt x="234" y="57"/>
                    <a:pt x="236" y="58"/>
                    <a:pt x="237" y="58"/>
                  </a:cubicBezTo>
                  <a:cubicBezTo>
                    <a:pt x="259" y="58"/>
                    <a:pt x="259" y="58"/>
                    <a:pt x="259" y="58"/>
                  </a:cubicBezTo>
                  <a:cubicBezTo>
                    <a:pt x="260" y="58"/>
                    <a:pt x="262" y="57"/>
                    <a:pt x="262" y="55"/>
                  </a:cubicBezTo>
                  <a:cubicBezTo>
                    <a:pt x="262" y="34"/>
                    <a:pt x="262" y="34"/>
                    <a:pt x="262" y="34"/>
                  </a:cubicBezTo>
                  <a:cubicBezTo>
                    <a:pt x="262" y="32"/>
                    <a:pt x="260" y="31"/>
                    <a:pt x="259" y="31"/>
                  </a:cubicBezTo>
                  <a:cubicBezTo>
                    <a:pt x="237" y="31"/>
                    <a:pt x="237" y="31"/>
                    <a:pt x="237" y="31"/>
                  </a:cubicBezTo>
                  <a:close/>
                </a:path>
              </a:pathLst>
            </a:custGeom>
            <a:grpFill/>
            <a:ln>
              <a:noFill/>
            </a:ln>
            <a:extLst/>
          </p:spPr>
          <p:txBody>
            <a:bodyPr vert="horz" wrap="square" lIns="68580" tIns="34290" rIns="68580" bIns="34290" numCol="1" anchor="t" anchorCtr="0" compatLnSpc="1">
              <a:prstTxWarp prst="textNoShape">
                <a:avLst/>
              </a:prstTxWarp>
            </a:bodyPr>
            <a:lstStyle/>
            <a:p>
              <a:pPr defTabSz="192819"/>
              <a:endParaRPr lang="en-US" sz="825" dirty="0">
                <a:solidFill>
                  <a:schemeClr val="bg1"/>
                </a:solidFill>
                <a:ea typeface="ＭＳ Ｐゴシック" pitchFamily="34" charset="-128"/>
                <a:cs typeface="Arial"/>
              </a:endParaRPr>
            </a:p>
          </p:txBody>
        </p:sp>
      </p:grpSp>
      <p:grpSp>
        <p:nvGrpSpPr>
          <p:cNvPr id="142" name="Group 141"/>
          <p:cNvGrpSpPr/>
          <p:nvPr/>
        </p:nvGrpSpPr>
        <p:grpSpPr>
          <a:xfrm>
            <a:off x="6415567" y="2259455"/>
            <a:ext cx="438952" cy="380468"/>
            <a:chOff x="4526766" y="3169854"/>
            <a:chExt cx="787230" cy="792546"/>
          </a:xfrm>
          <a:solidFill>
            <a:schemeClr val="accent1"/>
          </a:solidFill>
        </p:grpSpPr>
        <p:grpSp>
          <p:nvGrpSpPr>
            <p:cNvPr id="151" name="Group 150"/>
            <p:cNvGrpSpPr/>
            <p:nvPr/>
          </p:nvGrpSpPr>
          <p:grpSpPr>
            <a:xfrm>
              <a:off x="4906972" y="3453252"/>
              <a:ext cx="407024" cy="509148"/>
              <a:chOff x="5097466" y="-157163"/>
              <a:chExt cx="436563" cy="546100"/>
            </a:xfrm>
            <a:grpFill/>
          </p:grpSpPr>
          <p:sp>
            <p:nvSpPr>
              <p:cNvPr id="153"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sp>
            <p:nvSpPr>
              <p:cNvPr id="154"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sp>
            <p:nvSpPr>
              <p:cNvPr id="155"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sp>
            <p:nvSpPr>
              <p:cNvPr id="156"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sp>
            <p:nvSpPr>
              <p:cNvPr id="157"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sp>
            <p:nvSpPr>
              <p:cNvPr id="158" name="Freeform 140"/>
              <p:cNvSpPr>
                <a:spLocks noEditPoints="1"/>
              </p:cNvSpPr>
              <p:nvPr/>
            </p:nvSpPr>
            <p:spPr bwMode="auto">
              <a:xfrm>
                <a:off x="5097466"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09570" fontAlgn="base">
                  <a:spcBef>
                    <a:spcPct val="0"/>
                  </a:spcBef>
                  <a:spcAft>
                    <a:spcPct val="0"/>
                  </a:spcAft>
                </a:pPr>
                <a:endParaRPr lang="en-US" sz="2400" dirty="0">
                  <a:solidFill>
                    <a:schemeClr val="bg1">
                      <a:alpha val="93000"/>
                    </a:schemeClr>
                  </a:solidFill>
                  <a:ea typeface="ＭＳ Ｐゴシック" charset="0"/>
                </a:endParaRPr>
              </a:p>
            </p:txBody>
          </p:sp>
        </p:grpSp>
        <p:sp>
          <p:nvSpPr>
            <p:cNvPr id="152" name="Freeform 6"/>
            <p:cNvSpPr>
              <a:spLocks/>
            </p:cNvSpPr>
            <p:nvPr/>
          </p:nvSpPr>
          <p:spPr bwMode="auto">
            <a:xfrm>
              <a:off x="4526766" y="3169854"/>
              <a:ext cx="682194" cy="510307"/>
            </a:xfrm>
            <a:custGeom>
              <a:avLst/>
              <a:gdLst>
                <a:gd name="T0" fmla="*/ 436 w 893"/>
                <a:gd name="T1" fmla="*/ 449 h 668"/>
                <a:gd name="T2" fmla="*/ 439 w 893"/>
                <a:gd name="T3" fmla="*/ 419 h 668"/>
                <a:gd name="T4" fmla="*/ 447 w 893"/>
                <a:gd name="T5" fmla="*/ 392 h 668"/>
                <a:gd name="T6" fmla="*/ 461 w 893"/>
                <a:gd name="T7" fmla="*/ 366 h 668"/>
                <a:gd name="T8" fmla="*/ 481 w 893"/>
                <a:gd name="T9" fmla="*/ 343 h 668"/>
                <a:gd name="T10" fmla="*/ 502 w 893"/>
                <a:gd name="T11" fmla="*/ 325 h 668"/>
                <a:gd name="T12" fmla="*/ 528 w 893"/>
                <a:gd name="T13" fmla="*/ 311 h 668"/>
                <a:gd name="T14" fmla="*/ 557 w 893"/>
                <a:gd name="T15" fmla="*/ 302 h 668"/>
                <a:gd name="T16" fmla="*/ 587 w 893"/>
                <a:gd name="T17" fmla="*/ 300 h 668"/>
                <a:gd name="T18" fmla="*/ 893 w 893"/>
                <a:gd name="T19" fmla="*/ 300 h 668"/>
                <a:gd name="T20" fmla="*/ 887 w 893"/>
                <a:gd name="T21" fmla="*/ 268 h 668"/>
                <a:gd name="T22" fmla="*/ 877 w 893"/>
                <a:gd name="T23" fmla="*/ 239 h 668"/>
                <a:gd name="T24" fmla="*/ 863 w 893"/>
                <a:gd name="T25" fmla="*/ 213 h 668"/>
                <a:gd name="T26" fmla="*/ 844 w 893"/>
                <a:gd name="T27" fmla="*/ 192 h 668"/>
                <a:gd name="T28" fmla="*/ 820 w 893"/>
                <a:gd name="T29" fmla="*/ 172 h 668"/>
                <a:gd name="T30" fmla="*/ 795 w 893"/>
                <a:gd name="T31" fmla="*/ 159 h 668"/>
                <a:gd name="T32" fmla="*/ 765 w 893"/>
                <a:gd name="T33" fmla="*/ 151 h 668"/>
                <a:gd name="T34" fmla="*/ 734 w 893"/>
                <a:gd name="T35" fmla="*/ 147 h 668"/>
                <a:gd name="T36" fmla="*/ 722 w 893"/>
                <a:gd name="T37" fmla="*/ 149 h 668"/>
                <a:gd name="T38" fmla="*/ 708 w 893"/>
                <a:gd name="T39" fmla="*/ 151 h 668"/>
                <a:gd name="T40" fmla="*/ 691 w 893"/>
                <a:gd name="T41" fmla="*/ 117 h 668"/>
                <a:gd name="T42" fmla="*/ 667 w 893"/>
                <a:gd name="T43" fmla="*/ 90 h 668"/>
                <a:gd name="T44" fmla="*/ 642 w 893"/>
                <a:gd name="T45" fmla="*/ 64 h 668"/>
                <a:gd name="T46" fmla="*/ 610 w 893"/>
                <a:gd name="T47" fmla="*/ 43 h 668"/>
                <a:gd name="T48" fmla="*/ 579 w 893"/>
                <a:gd name="T49" fmla="*/ 25 h 668"/>
                <a:gd name="T50" fmla="*/ 543 w 893"/>
                <a:gd name="T51" fmla="*/ 11 h 668"/>
                <a:gd name="T52" fmla="*/ 506 w 893"/>
                <a:gd name="T53" fmla="*/ 4 h 668"/>
                <a:gd name="T54" fmla="*/ 467 w 893"/>
                <a:gd name="T55" fmla="*/ 0 h 668"/>
                <a:gd name="T56" fmla="*/ 443 w 893"/>
                <a:gd name="T57" fmla="*/ 2 h 668"/>
                <a:gd name="T58" fmla="*/ 396 w 893"/>
                <a:gd name="T59" fmla="*/ 9 h 668"/>
                <a:gd name="T60" fmla="*/ 353 w 893"/>
                <a:gd name="T61" fmla="*/ 25 h 668"/>
                <a:gd name="T62" fmla="*/ 314 w 893"/>
                <a:gd name="T63" fmla="*/ 49 h 668"/>
                <a:gd name="T64" fmla="*/ 279 w 893"/>
                <a:gd name="T65" fmla="*/ 78 h 668"/>
                <a:gd name="T66" fmla="*/ 249 w 893"/>
                <a:gd name="T67" fmla="*/ 111 h 668"/>
                <a:gd name="T68" fmla="*/ 226 w 893"/>
                <a:gd name="T69" fmla="*/ 151 h 668"/>
                <a:gd name="T70" fmla="*/ 210 w 893"/>
                <a:gd name="T71" fmla="*/ 194 h 668"/>
                <a:gd name="T72" fmla="*/ 204 w 893"/>
                <a:gd name="T73" fmla="*/ 215 h 668"/>
                <a:gd name="T74" fmla="*/ 163 w 893"/>
                <a:gd name="T75" fmla="*/ 225 h 668"/>
                <a:gd name="T76" fmla="*/ 124 w 893"/>
                <a:gd name="T77" fmla="*/ 239 h 668"/>
                <a:gd name="T78" fmla="*/ 88 w 893"/>
                <a:gd name="T79" fmla="*/ 262 h 668"/>
                <a:gd name="T80" fmla="*/ 59 w 893"/>
                <a:gd name="T81" fmla="*/ 290 h 668"/>
                <a:gd name="T82" fmla="*/ 35 w 893"/>
                <a:gd name="T83" fmla="*/ 321 h 668"/>
                <a:gd name="T84" fmla="*/ 16 w 893"/>
                <a:gd name="T85" fmla="*/ 359 h 668"/>
                <a:gd name="T86" fmla="*/ 4 w 893"/>
                <a:gd name="T87" fmla="*/ 400 h 668"/>
                <a:gd name="T88" fmla="*/ 0 w 893"/>
                <a:gd name="T89" fmla="*/ 441 h 668"/>
                <a:gd name="T90" fmla="*/ 2 w 893"/>
                <a:gd name="T91" fmla="*/ 464 h 668"/>
                <a:gd name="T92" fmla="*/ 10 w 893"/>
                <a:gd name="T93" fmla="*/ 510 h 668"/>
                <a:gd name="T94" fmla="*/ 27 w 893"/>
                <a:gd name="T95" fmla="*/ 551 h 668"/>
                <a:gd name="T96" fmla="*/ 53 w 893"/>
                <a:gd name="T97" fmla="*/ 586 h 668"/>
                <a:gd name="T98" fmla="*/ 82 w 893"/>
                <a:gd name="T99" fmla="*/ 617 h 668"/>
                <a:gd name="T100" fmla="*/ 120 w 893"/>
                <a:gd name="T101" fmla="*/ 641 h 668"/>
                <a:gd name="T102" fmla="*/ 159 w 893"/>
                <a:gd name="T103" fmla="*/ 659 h 668"/>
                <a:gd name="T104" fmla="*/ 204 w 893"/>
                <a:gd name="T105" fmla="*/ 668 h 668"/>
                <a:gd name="T106" fmla="*/ 273 w 893"/>
                <a:gd name="T107" fmla="*/ 668 h 668"/>
                <a:gd name="T108" fmla="*/ 436 w 893"/>
                <a:gd name="T109"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3" h="668">
                  <a:moveTo>
                    <a:pt x="436" y="449"/>
                  </a:moveTo>
                  <a:lnTo>
                    <a:pt x="436" y="449"/>
                  </a:lnTo>
                  <a:lnTo>
                    <a:pt x="437" y="435"/>
                  </a:lnTo>
                  <a:lnTo>
                    <a:pt x="439" y="419"/>
                  </a:lnTo>
                  <a:lnTo>
                    <a:pt x="443" y="406"/>
                  </a:lnTo>
                  <a:lnTo>
                    <a:pt x="447" y="392"/>
                  </a:lnTo>
                  <a:lnTo>
                    <a:pt x="453" y="378"/>
                  </a:lnTo>
                  <a:lnTo>
                    <a:pt x="461" y="366"/>
                  </a:lnTo>
                  <a:lnTo>
                    <a:pt x="471" y="355"/>
                  </a:lnTo>
                  <a:lnTo>
                    <a:pt x="481" y="343"/>
                  </a:lnTo>
                  <a:lnTo>
                    <a:pt x="490" y="333"/>
                  </a:lnTo>
                  <a:lnTo>
                    <a:pt x="502" y="325"/>
                  </a:lnTo>
                  <a:lnTo>
                    <a:pt x="514" y="317"/>
                  </a:lnTo>
                  <a:lnTo>
                    <a:pt x="528" y="311"/>
                  </a:lnTo>
                  <a:lnTo>
                    <a:pt x="541" y="306"/>
                  </a:lnTo>
                  <a:lnTo>
                    <a:pt x="557" y="302"/>
                  </a:lnTo>
                  <a:lnTo>
                    <a:pt x="571" y="300"/>
                  </a:lnTo>
                  <a:lnTo>
                    <a:pt x="587" y="300"/>
                  </a:lnTo>
                  <a:lnTo>
                    <a:pt x="893" y="300"/>
                  </a:lnTo>
                  <a:lnTo>
                    <a:pt x="893" y="300"/>
                  </a:lnTo>
                  <a:lnTo>
                    <a:pt x="891" y="284"/>
                  </a:lnTo>
                  <a:lnTo>
                    <a:pt x="887" y="268"/>
                  </a:lnTo>
                  <a:lnTo>
                    <a:pt x="883" y="255"/>
                  </a:lnTo>
                  <a:lnTo>
                    <a:pt x="877" y="239"/>
                  </a:lnTo>
                  <a:lnTo>
                    <a:pt x="871" y="227"/>
                  </a:lnTo>
                  <a:lnTo>
                    <a:pt x="863" y="213"/>
                  </a:lnTo>
                  <a:lnTo>
                    <a:pt x="853" y="202"/>
                  </a:lnTo>
                  <a:lnTo>
                    <a:pt x="844" y="192"/>
                  </a:lnTo>
                  <a:lnTo>
                    <a:pt x="832" y="182"/>
                  </a:lnTo>
                  <a:lnTo>
                    <a:pt x="820" y="172"/>
                  </a:lnTo>
                  <a:lnTo>
                    <a:pt x="808" y="166"/>
                  </a:lnTo>
                  <a:lnTo>
                    <a:pt x="795" y="159"/>
                  </a:lnTo>
                  <a:lnTo>
                    <a:pt x="781" y="155"/>
                  </a:lnTo>
                  <a:lnTo>
                    <a:pt x="765" y="151"/>
                  </a:lnTo>
                  <a:lnTo>
                    <a:pt x="749" y="149"/>
                  </a:lnTo>
                  <a:lnTo>
                    <a:pt x="734" y="147"/>
                  </a:lnTo>
                  <a:lnTo>
                    <a:pt x="734" y="147"/>
                  </a:lnTo>
                  <a:lnTo>
                    <a:pt x="722" y="149"/>
                  </a:lnTo>
                  <a:lnTo>
                    <a:pt x="708" y="151"/>
                  </a:lnTo>
                  <a:lnTo>
                    <a:pt x="708" y="151"/>
                  </a:lnTo>
                  <a:lnTo>
                    <a:pt x="700" y="133"/>
                  </a:lnTo>
                  <a:lnTo>
                    <a:pt x="691" y="117"/>
                  </a:lnTo>
                  <a:lnTo>
                    <a:pt x="679" y="104"/>
                  </a:lnTo>
                  <a:lnTo>
                    <a:pt x="667" y="90"/>
                  </a:lnTo>
                  <a:lnTo>
                    <a:pt x="655" y="76"/>
                  </a:lnTo>
                  <a:lnTo>
                    <a:pt x="642" y="64"/>
                  </a:lnTo>
                  <a:lnTo>
                    <a:pt x="626" y="53"/>
                  </a:lnTo>
                  <a:lnTo>
                    <a:pt x="610" y="43"/>
                  </a:lnTo>
                  <a:lnTo>
                    <a:pt x="594" y="33"/>
                  </a:lnTo>
                  <a:lnTo>
                    <a:pt x="579" y="25"/>
                  </a:lnTo>
                  <a:lnTo>
                    <a:pt x="561" y="17"/>
                  </a:lnTo>
                  <a:lnTo>
                    <a:pt x="543" y="11"/>
                  </a:lnTo>
                  <a:lnTo>
                    <a:pt x="526" y="8"/>
                  </a:lnTo>
                  <a:lnTo>
                    <a:pt x="506" y="4"/>
                  </a:lnTo>
                  <a:lnTo>
                    <a:pt x="487" y="2"/>
                  </a:lnTo>
                  <a:lnTo>
                    <a:pt x="467" y="0"/>
                  </a:lnTo>
                  <a:lnTo>
                    <a:pt x="467" y="0"/>
                  </a:lnTo>
                  <a:lnTo>
                    <a:pt x="443" y="2"/>
                  </a:lnTo>
                  <a:lnTo>
                    <a:pt x="420" y="6"/>
                  </a:lnTo>
                  <a:lnTo>
                    <a:pt x="396" y="9"/>
                  </a:lnTo>
                  <a:lnTo>
                    <a:pt x="375" y="17"/>
                  </a:lnTo>
                  <a:lnTo>
                    <a:pt x="353" y="25"/>
                  </a:lnTo>
                  <a:lnTo>
                    <a:pt x="334" y="37"/>
                  </a:lnTo>
                  <a:lnTo>
                    <a:pt x="314" y="49"/>
                  </a:lnTo>
                  <a:lnTo>
                    <a:pt x="296" y="62"/>
                  </a:lnTo>
                  <a:lnTo>
                    <a:pt x="279" y="78"/>
                  </a:lnTo>
                  <a:lnTo>
                    <a:pt x="265" y="94"/>
                  </a:lnTo>
                  <a:lnTo>
                    <a:pt x="249" y="111"/>
                  </a:lnTo>
                  <a:lnTo>
                    <a:pt x="237" y="131"/>
                  </a:lnTo>
                  <a:lnTo>
                    <a:pt x="226" y="151"/>
                  </a:lnTo>
                  <a:lnTo>
                    <a:pt x="218" y="172"/>
                  </a:lnTo>
                  <a:lnTo>
                    <a:pt x="210" y="194"/>
                  </a:lnTo>
                  <a:lnTo>
                    <a:pt x="204" y="215"/>
                  </a:lnTo>
                  <a:lnTo>
                    <a:pt x="204" y="215"/>
                  </a:lnTo>
                  <a:lnTo>
                    <a:pt x="182" y="219"/>
                  </a:lnTo>
                  <a:lnTo>
                    <a:pt x="163" y="225"/>
                  </a:lnTo>
                  <a:lnTo>
                    <a:pt x="143" y="231"/>
                  </a:lnTo>
                  <a:lnTo>
                    <a:pt x="124" y="239"/>
                  </a:lnTo>
                  <a:lnTo>
                    <a:pt x="106" y="251"/>
                  </a:lnTo>
                  <a:lnTo>
                    <a:pt x="88" y="262"/>
                  </a:lnTo>
                  <a:lnTo>
                    <a:pt x="73" y="274"/>
                  </a:lnTo>
                  <a:lnTo>
                    <a:pt x="59" y="290"/>
                  </a:lnTo>
                  <a:lnTo>
                    <a:pt x="45" y="306"/>
                  </a:lnTo>
                  <a:lnTo>
                    <a:pt x="35" y="321"/>
                  </a:lnTo>
                  <a:lnTo>
                    <a:pt x="24" y="339"/>
                  </a:lnTo>
                  <a:lnTo>
                    <a:pt x="16" y="359"/>
                  </a:lnTo>
                  <a:lnTo>
                    <a:pt x="10" y="378"/>
                  </a:lnTo>
                  <a:lnTo>
                    <a:pt x="4" y="400"/>
                  </a:lnTo>
                  <a:lnTo>
                    <a:pt x="2" y="419"/>
                  </a:lnTo>
                  <a:lnTo>
                    <a:pt x="0" y="441"/>
                  </a:lnTo>
                  <a:lnTo>
                    <a:pt x="0" y="441"/>
                  </a:lnTo>
                  <a:lnTo>
                    <a:pt x="2" y="464"/>
                  </a:lnTo>
                  <a:lnTo>
                    <a:pt x="4" y="488"/>
                  </a:lnTo>
                  <a:lnTo>
                    <a:pt x="10" y="510"/>
                  </a:lnTo>
                  <a:lnTo>
                    <a:pt x="18" y="529"/>
                  </a:lnTo>
                  <a:lnTo>
                    <a:pt x="27" y="551"/>
                  </a:lnTo>
                  <a:lnTo>
                    <a:pt x="39" y="568"/>
                  </a:lnTo>
                  <a:lnTo>
                    <a:pt x="53" y="586"/>
                  </a:lnTo>
                  <a:lnTo>
                    <a:pt x="67" y="602"/>
                  </a:lnTo>
                  <a:lnTo>
                    <a:pt x="82" y="617"/>
                  </a:lnTo>
                  <a:lnTo>
                    <a:pt x="100" y="629"/>
                  </a:lnTo>
                  <a:lnTo>
                    <a:pt x="120" y="641"/>
                  </a:lnTo>
                  <a:lnTo>
                    <a:pt x="139" y="651"/>
                  </a:lnTo>
                  <a:lnTo>
                    <a:pt x="159" y="659"/>
                  </a:lnTo>
                  <a:lnTo>
                    <a:pt x="180" y="664"/>
                  </a:lnTo>
                  <a:lnTo>
                    <a:pt x="204" y="668"/>
                  </a:lnTo>
                  <a:lnTo>
                    <a:pt x="228" y="668"/>
                  </a:lnTo>
                  <a:lnTo>
                    <a:pt x="273" y="668"/>
                  </a:lnTo>
                  <a:lnTo>
                    <a:pt x="361" y="668"/>
                  </a:lnTo>
                  <a:lnTo>
                    <a:pt x="436" y="668"/>
                  </a:lnTo>
                  <a:lnTo>
                    <a:pt x="436" y="4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09585" fontAlgn="base">
                <a:spcBef>
                  <a:spcPct val="0"/>
                </a:spcBef>
                <a:spcAft>
                  <a:spcPct val="0"/>
                </a:spcAft>
              </a:pPr>
              <a:endParaRPr lang="en-US" sz="2400" dirty="0">
                <a:solidFill>
                  <a:schemeClr val="bg1">
                    <a:alpha val="93000"/>
                  </a:schemeClr>
                </a:solidFill>
                <a:ea typeface="ＭＳ Ｐゴシック" charset="0"/>
              </a:endParaRPr>
            </a:p>
          </p:txBody>
        </p:sp>
      </p:grpSp>
      <p:sp>
        <p:nvSpPr>
          <p:cNvPr id="186" name="Freeform 33"/>
          <p:cNvSpPr>
            <a:spLocks noEditPoints="1"/>
          </p:cNvSpPr>
          <p:nvPr/>
        </p:nvSpPr>
        <p:spPr bwMode="auto">
          <a:xfrm>
            <a:off x="1241147" y="3648285"/>
            <a:ext cx="297418" cy="689200"/>
          </a:xfrm>
          <a:custGeom>
            <a:avLst/>
            <a:gdLst>
              <a:gd name="T0" fmla="*/ 420 w 498"/>
              <a:gd name="T1" fmla="*/ 120 h 1154"/>
              <a:gd name="T2" fmla="*/ 420 w 498"/>
              <a:gd name="T3" fmla="*/ 59 h 1154"/>
              <a:gd name="T4" fmla="*/ 307 w 498"/>
              <a:gd name="T5" fmla="*/ 59 h 1154"/>
              <a:gd name="T6" fmla="*/ 307 w 498"/>
              <a:gd name="T7" fmla="*/ 0 h 1154"/>
              <a:gd name="T8" fmla="*/ 191 w 498"/>
              <a:gd name="T9" fmla="*/ 0 h 1154"/>
              <a:gd name="T10" fmla="*/ 191 w 498"/>
              <a:gd name="T11" fmla="*/ 59 h 1154"/>
              <a:gd name="T12" fmla="*/ 77 w 498"/>
              <a:gd name="T13" fmla="*/ 59 h 1154"/>
              <a:gd name="T14" fmla="*/ 77 w 498"/>
              <a:gd name="T15" fmla="*/ 120 h 1154"/>
              <a:gd name="T16" fmla="*/ 0 w 498"/>
              <a:gd name="T17" fmla="*/ 120 h 1154"/>
              <a:gd name="T18" fmla="*/ 0 w 498"/>
              <a:gd name="T19" fmla="*/ 1154 h 1154"/>
              <a:gd name="T20" fmla="*/ 201 w 498"/>
              <a:gd name="T21" fmla="*/ 1154 h 1154"/>
              <a:gd name="T22" fmla="*/ 201 w 498"/>
              <a:gd name="T23" fmla="*/ 939 h 1154"/>
              <a:gd name="T24" fmla="*/ 297 w 498"/>
              <a:gd name="T25" fmla="*/ 939 h 1154"/>
              <a:gd name="T26" fmla="*/ 297 w 498"/>
              <a:gd name="T27" fmla="*/ 1154 h 1154"/>
              <a:gd name="T28" fmla="*/ 498 w 498"/>
              <a:gd name="T29" fmla="*/ 1154 h 1154"/>
              <a:gd name="T30" fmla="*/ 498 w 498"/>
              <a:gd name="T31" fmla="*/ 120 h 1154"/>
              <a:gd name="T32" fmla="*/ 420 w 498"/>
              <a:gd name="T33" fmla="*/ 120 h 1154"/>
              <a:gd name="T34" fmla="*/ 148 w 498"/>
              <a:gd name="T35" fmla="*/ 871 h 1154"/>
              <a:gd name="T36" fmla="*/ 52 w 498"/>
              <a:gd name="T37" fmla="*/ 871 h 1154"/>
              <a:gd name="T38" fmla="*/ 52 w 498"/>
              <a:gd name="T39" fmla="*/ 678 h 1154"/>
              <a:gd name="T40" fmla="*/ 148 w 498"/>
              <a:gd name="T41" fmla="*/ 678 h 1154"/>
              <a:gd name="T42" fmla="*/ 148 w 498"/>
              <a:gd name="T43" fmla="*/ 871 h 1154"/>
              <a:gd name="T44" fmla="*/ 148 w 498"/>
              <a:gd name="T45" fmla="*/ 627 h 1154"/>
              <a:gd name="T46" fmla="*/ 52 w 498"/>
              <a:gd name="T47" fmla="*/ 627 h 1154"/>
              <a:gd name="T48" fmla="*/ 52 w 498"/>
              <a:gd name="T49" fmla="*/ 434 h 1154"/>
              <a:gd name="T50" fmla="*/ 148 w 498"/>
              <a:gd name="T51" fmla="*/ 434 h 1154"/>
              <a:gd name="T52" fmla="*/ 148 w 498"/>
              <a:gd name="T53" fmla="*/ 627 h 1154"/>
              <a:gd name="T54" fmla="*/ 148 w 498"/>
              <a:gd name="T55" fmla="*/ 383 h 1154"/>
              <a:gd name="T56" fmla="*/ 52 w 498"/>
              <a:gd name="T57" fmla="*/ 383 h 1154"/>
              <a:gd name="T58" fmla="*/ 52 w 498"/>
              <a:gd name="T59" fmla="*/ 190 h 1154"/>
              <a:gd name="T60" fmla="*/ 148 w 498"/>
              <a:gd name="T61" fmla="*/ 190 h 1154"/>
              <a:gd name="T62" fmla="*/ 148 w 498"/>
              <a:gd name="T63" fmla="*/ 383 h 1154"/>
              <a:gd name="T64" fmla="*/ 297 w 498"/>
              <a:gd name="T65" fmla="*/ 871 h 1154"/>
              <a:gd name="T66" fmla="*/ 201 w 498"/>
              <a:gd name="T67" fmla="*/ 871 h 1154"/>
              <a:gd name="T68" fmla="*/ 201 w 498"/>
              <a:gd name="T69" fmla="*/ 678 h 1154"/>
              <a:gd name="T70" fmla="*/ 297 w 498"/>
              <a:gd name="T71" fmla="*/ 678 h 1154"/>
              <a:gd name="T72" fmla="*/ 297 w 498"/>
              <a:gd name="T73" fmla="*/ 871 h 1154"/>
              <a:gd name="T74" fmla="*/ 297 w 498"/>
              <a:gd name="T75" fmla="*/ 627 h 1154"/>
              <a:gd name="T76" fmla="*/ 201 w 498"/>
              <a:gd name="T77" fmla="*/ 627 h 1154"/>
              <a:gd name="T78" fmla="*/ 201 w 498"/>
              <a:gd name="T79" fmla="*/ 434 h 1154"/>
              <a:gd name="T80" fmla="*/ 297 w 498"/>
              <a:gd name="T81" fmla="*/ 434 h 1154"/>
              <a:gd name="T82" fmla="*/ 297 w 498"/>
              <a:gd name="T83" fmla="*/ 627 h 1154"/>
              <a:gd name="T84" fmla="*/ 297 w 498"/>
              <a:gd name="T85" fmla="*/ 383 h 1154"/>
              <a:gd name="T86" fmla="*/ 201 w 498"/>
              <a:gd name="T87" fmla="*/ 383 h 1154"/>
              <a:gd name="T88" fmla="*/ 201 w 498"/>
              <a:gd name="T89" fmla="*/ 190 h 1154"/>
              <a:gd name="T90" fmla="*/ 297 w 498"/>
              <a:gd name="T91" fmla="*/ 190 h 1154"/>
              <a:gd name="T92" fmla="*/ 297 w 498"/>
              <a:gd name="T93" fmla="*/ 383 h 1154"/>
              <a:gd name="T94" fmla="*/ 445 w 498"/>
              <a:gd name="T95" fmla="*/ 871 h 1154"/>
              <a:gd name="T96" fmla="*/ 350 w 498"/>
              <a:gd name="T97" fmla="*/ 871 h 1154"/>
              <a:gd name="T98" fmla="*/ 350 w 498"/>
              <a:gd name="T99" fmla="*/ 678 h 1154"/>
              <a:gd name="T100" fmla="*/ 445 w 498"/>
              <a:gd name="T101" fmla="*/ 678 h 1154"/>
              <a:gd name="T102" fmla="*/ 445 w 498"/>
              <a:gd name="T103" fmla="*/ 871 h 1154"/>
              <a:gd name="T104" fmla="*/ 445 w 498"/>
              <a:gd name="T105" fmla="*/ 627 h 1154"/>
              <a:gd name="T106" fmla="*/ 350 w 498"/>
              <a:gd name="T107" fmla="*/ 627 h 1154"/>
              <a:gd name="T108" fmla="*/ 350 w 498"/>
              <a:gd name="T109" fmla="*/ 434 h 1154"/>
              <a:gd name="T110" fmla="*/ 445 w 498"/>
              <a:gd name="T111" fmla="*/ 434 h 1154"/>
              <a:gd name="T112" fmla="*/ 445 w 498"/>
              <a:gd name="T113" fmla="*/ 627 h 1154"/>
              <a:gd name="T114" fmla="*/ 445 w 498"/>
              <a:gd name="T115" fmla="*/ 383 h 1154"/>
              <a:gd name="T116" fmla="*/ 350 w 498"/>
              <a:gd name="T117" fmla="*/ 383 h 1154"/>
              <a:gd name="T118" fmla="*/ 350 w 498"/>
              <a:gd name="T119" fmla="*/ 190 h 1154"/>
              <a:gd name="T120" fmla="*/ 445 w 498"/>
              <a:gd name="T121" fmla="*/ 190 h 1154"/>
              <a:gd name="T122" fmla="*/ 445 w 498"/>
              <a:gd name="T123" fmla="*/ 38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1154">
                <a:moveTo>
                  <a:pt x="420" y="120"/>
                </a:moveTo>
                <a:lnTo>
                  <a:pt x="420" y="59"/>
                </a:lnTo>
                <a:lnTo>
                  <a:pt x="307" y="59"/>
                </a:lnTo>
                <a:lnTo>
                  <a:pt x="307" y="0"/>
                </a:lnTo>
                <a:lnTo>
                  <a:pt x="191" y="0"/>
                </a:lnTo>
                <a:lnTo>
                  <a:pt x="191" y="59"/>
                </a:lnTo>
                <a:lnTo>
                  <a:pt x="77" y="59"/>
                </a:lnTo>
                <a:lnTo>
                  <a:pt x="77" y="120"/>
                </a:lnTo>
                <a:lnTo>
                  <a:pt x="0" y="120"/>
                </a:lnTo>
                <a:lnTo>
                  <a:pt x="0" y="1154"/>
                </a:lnTo>
                <a:lnTo>
                  <a:pt x="201" y="1154"/>
                </a:lnTo>
                <a:lnTo>
                  <a:pt x="201" y="939"/>
                </a:lnTo>
                <a:lnTo>
                  <a:pt x="297" y="939"/>
                </a:lnTo>
                <a:lnTo>
                  <a:pt x="297" y="1154"/>
                </a:lnTo>
                <a:lnTo>
                  <a:pt x="498" y="1154"/>
                </a:lnTo>
                <a:lnTo>
                  <a:pt x="498" y="120"/>
                </a:lnTo>
                <a:lnTo>
                  <a:pt x="420" y="120"/>
                </a:lnTo>
                <a:close/>
                <a:moveTo>
                  <a:pt x="148" y="871"/>
                </a:moveTo>
                <a:lnTo>
                  <a:pt x="52" y="871"/>
                </a:lnTo>
                <a:lnTo>
                  <a:pt x="52" y="678"/>
                </a:lnTo>
                <a:lnTo>
                  <a:pt x="148" y="678"/>
                </a:lnTo>
                <a:lnTo>
                  <a:pt x="148" y="871"/>
                </a:lnTo>
                <a:close/>
                <a:moveTo>
                  <a:pt x="148" y="627"/>
                </a:moveTo>
                <a:lnTo>
                  <a:pt x="52" y="627"/>
                </a:lnTo>
                <a:lnTo>
                  <a:pt x="52" y="434"/>
                </a:lnTo>
                <a:lnTo>
                  <a:pt x="148" y="434"/>
                </a:lnTo>
                <a:lnTo>
                  <a:pt x="148" y="627"/>
                </a:lnTo>
                <a:close/>
                <a:moveTo>
                  <a:pt x="148" y="383"/>
                </a:moveTo>
                <a:lnTo>
                  <a:pt x="52" y="383"/>
                </a:lnTo>
                <a:lnTo>
                  <a:pt x="52" y="190"/>
                </a:lnTo>
                <a:lnTo>
                  <a:pt x="148" y="190"/>
                </a:lnTo>
                <a:lnTo>
                  <a:pt x="148" y="383"/>
                </a:lnTo>
                <a:close/>
                <a:moveTo>
                  <a:pt x="297" y="871"/>
                </a:moveTo>
                <a:lnTo>
                  <a:pt x="201" y="871"/>
                </a:lnTo>
                <a:lnTo>
                  <a:pt x="201" y="678"/>
                </a:lnTo>
                <a:lnTo>
                  <a:pt x="297" y="678"/>
                </a:lnTo>
                <a:lnTo>
                  <a:pt x="297" y="871"/>
                </a:lnTo>
                <a:close/>
                <a:moveTo>
                  <a:pt x="297" y="627"/>
                </a:moveTo>
                <a:lnTo>
                  <a:pt x="201" y="627"/>
                </a:lnTo>
                <a:lnTo>
                  <a:pt x="201" y="434"/>
                </a:lnTo>
                <a:lnTo>
                  <a:pt x="297" y="434"/>
                </a:lnTo>
                <a:lnTo>
                  <a:pt x="297" y="627"/>
                </a:lnTo>
                <a:close/>
                <a:moveTo>
                  <a:pt x="297" y="383"/>
                </a:moveTo>
                <a:lnTo>
                  <a:pt x="201" y="383"/>
                </a:lnTo>
                <a:lnTo>
                  <a:pt x="201" y="190"/>
                </a:lnTo>
                <a:lnTo>
                  <a:pt x="297" y="190"/>
                </a:lnTo>
                <a:lnTo>
                  <a:pt x="297" y="383"/>
                </a:lnTo>
                <a:close/>
                <a:moveTo>
                  <a:pt x="445" y="871"/>
                </a:moveTo>
                <a:lnTo>
                  <a:pt x="350" y="871"/>
                </a:lnTo>
                <a:lnTo>
                  <a:pt x="350" y="678"/>
                </a:lnTo>
                <a:lnTo>
                  <a:pt x="445" y="678"/>
                </a:lnTo>
                <a:lnTo>
                  <a:pt x="445" y="871"/>
                </a:lnTo>
                <a:close/>
                <a:moveTo>
                  <a:pt x="445" y="627"/>
                </a:moveTo>
                <a:lnTo>
                  <a:pt x="350" y="627"/>
                </a:lnTo>
                <a:lnTo>
                  <a:pt x="350" y="434"/>
                </a:lnTo>
                <a:lnTo>
                  <a:pt x="445" y="434"/>
                </a:lnTo>
                <a:lnTo>
                  <a:pt x="445" y="627"/>
                </a:lnTo>
                <a:close/>
                <a:moveTo>
                  <a:pt x="445" y="383"/>
                </a:moveTo>
                <a:lnTo>
                  <a:pt x="350" y="383"/>
                </a:lnTo>
                <a:lnTo>
                  <a:pt x="350" y="190"/>
                </a:lnTo>
                <a:lnTo>
                  <a:pt x="445" y="190"/>
                </a:lnTo>
                <a:lnTo>
                  <a:pt x="445" y="383"/>
                </a:ln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nvGrpSpPr>
          <p:cNvPr id="23" name="Group 22"/>
          <p:cNvGrpSpPr/>
          <p:nvPr/>
        </p:nvGrpSpPr>
        <p:grpSpPr>
          <a:xfrm>
            <a:off x="2165261" y="3297413"/>
            <a:ext cx="746215" cy="489993"/>
            <a:chOff x="2165261" y="3278363"/>
            <a:chExt cx="746215" cy="489993"/>
          </a:xfrm>
        </p:grpSpPr>
        <p:grpSp>
          <p:nvGrpSpPr>
            <p:cNvPr id="174" name="Group 173"/>
            <p:cNvGrpSpPr/>
            <p:nvPr/>
          </p:nvGrpSpPr>
          <p:grpSpPr>
            <a:xfrm rot="15305829">
              <a:off x="2660891" y="3517771"/>
              <a:ext cx="254643" cy="246527"/>
              <a:chOff x="7214465" y="1711257"/>
              <a:chExt cx="870722" cy="866897"/>
            </a:xfrm>
          </p:grpSpPr>
          <p:sp>
            <p:nvSpPr>
              <p:cNvPr id="175" name="Arc 174"/>
              <p:cNvSpPr>
                <a:spLocks noChangeAspect="1"/>
              </p:cNvSpPr>
              <p:nvPr/>
            </p:nvSpPr>
            <p:spPr>
              <a:xfrm rot="5400000" flipV="1">
                <a:off x="7210441" y="1826952"/>
                <a:ext cx="755226" cy="747177"/>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176" name="Arc 175"/>
              <p:cNvSpPr>
                <a:spLocks noChangeAspect="1"/>
              </p:cNvSpPr>
              <p:nvPr/>
            </p:nvSpPr>
            <p:spPr>
              <a:xfrm rot="5400000" flipV="1">
                <a:off x="7373963" y="1790541"/>
                <a:ext cx="643921" cy="637058"/>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177" name="Arc 176"/>
              <p:cNvSpPr>
                <a:spLocks noChangeAspect="1"/>
              </p:cNvSpPr>
              <p:nvPr/>
            </p:nvSpPr>
            <p:spPr>
              <a:xfrm rot="5400000" flipV="1">
                <a:off x="7524271" y="1743334"/>
                <a:ext cx="526845" cy="521229"/>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178" name="Arc 177"/>
              <p:cNvSpPr>
                <a:spLocks noChangeAspect="1"/>
              </p:cNvSpPr>
              <p:nvPr/>
            </p:nvSpPr>
            <p:spPr>
              <a:xfrm rot="5400000" flipV="1">
                <a:off x="7661516" y="1730591"/>
                <a:ext cx="409768" cy="405401"/>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179" name="Arc 178"/>
              <p:cNvSpPr>
                <a:spLocks noChangeAspect="1"/>
              </p:cNvSpPr>
              <p:nvPr/>
            </p:nvSpPr>
            <p:spPr>
              <a:xfrm rot="5400000" flipV="1">
                <a:off x="7794055" y="1712817"/>
                <a:ext cx="292691" cy="289572"/>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grpSp>
        <p:pic>
          <p:nvPicPr>
            <p:cNvPr id="22" name="Pictur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55373" y="3278363"/>
              <a:ext cx="343864" cy="341313"/>
            </a:xfrm>
            <a:prstGeom prst="rect">
              <a:avLst/>
            </a:prstGeom>
          </p:spPr>
        </p:pic>
        <p:grpSp>
          <p:nvGrpSpPr>
            <p:cNvPr id="197" name="Group 196"/>
            <p:cNvGrpSpPr/>
            <p:nvPr/>
          </p:nvGrpSpPr>
          <p:grpSpPr>
            <a:xfrm rot="6294171" flipH="1">
              <a:off x="2161203" y="3517771"/>
              <a:ext cx="254643" cy="246527"/>
              <a:chOff x="7214465" y="1711257"/>
              <a:chExt cx="870722" cy="866897"/>
            </a:xfrm>
          </p:grpSpPr>
          <p:sp>
            <p:nvSpPr>
              <p:cNvPr id="198" name="Arc 197"/>
              <p:cNvSpPr>
                <a:spLocks noChangeAspect="1"/>
              </p:cNvSpPr>
              <p:nvPr/>
            </p:nvSpPr>
            <p:spPr>
              <a:xfrm rot="5400000" flipV="1">
                <a:off x="7210441" y="1826952"/>
                <a:ext cx="755226" cy="747177"/>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199" name="Arc 198"/>
              <p:cNvSpPr>
                <a:spLocks noChangeAspect="1"/>
              </p:cNvSpPr>
              <p:nvPr/>
            </p:nvSpPr>
            <p:spPr>
              <a:xfrm rot="5400000" flipV="1">
                <a:off x="7373963" y="1790541"/>
                <a:ext cx="643921" cy="637058"/>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200" name="Arc 199"/>
              <p:cNvSpPr>
                <a:spLocks noChangeAspect="1"/>
              </p:cNvSpPr>
              <p:nvPr/>
            </p:nvSpPr>
            <p:spPr>
              <a:xfrm rot="5400000" flipV="1">
                <a:off x="7524271" y="1743334"/>
                <a:ext cx="526845" cy="521229"/>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201" name="Arc 200"/>
              <p:cNvSpPr>
                <a:spLocks noChangeAspect="1"/>
              </p:cNvSpPr>
              <p:nvPr/>
            </p:nvSpPr>
            <p:spPr>
              <a:xfrm rot="5400000" flipV="1">
                <a:off x="7661516" y="1730591"/>
                <a:ext cx="409768" cy="405401"/>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sp>
            <p:nvSpPr>
              <p:cNvPr id="202" name="Arc 201"/>
              <p:cNvSpPr>
                <a:spLocks noChangeAspect="1"/>
              </p:cNvSpPr>
              <p:nvPr/>
            </p:nvSpPr>
            <p:spPr>
              <a:xfrm rot="5400000" flipV="1">
                <a:off x="7794055" y="1712817"/>
                <a:ext cx="292691" cy="289572"/>
              </a:xfrm>
              <a:prstGeom prst="arc">
                <a:avLst/>
              </a:prstGeom>
              <a:ln w="25400" cap="rnd">
                <a:solidFill>
                  <a:schemeClr val="accent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676767"/>
                  </a:solidFill>
                </a:endParaRPr>
              </a:p>
            </p:txBody>
          </p:sp>
        </p:grpSp>
      </p:grpSp>
      <p:grpSp>
        <p:nvGrpSpPr>
          <p:cNvPr id="203" name="Group 202"/>
          <p:cNvGrpSpPr/>
          <p:nvPr/>
        </p:nvGrpSpPr>
        <p:grpSpPr>
          <a:xfrm>
            <a:off x="3534208" y="3732512"/>
            <a:ext cx="525982" cy="591838"/>
            <a:chOff x="4741863" y="1752599"/>
            <a:chExt cx="938212" cy="1055689"/>
          </a:xfrm>
          <a:solidFill>
            <a:schemeClr val="accent1"/>
          </a:solidFill>
          <a:effectLst>
            <a:outerShdw blurRad="76200" dir="18900000" sy="23000" kx="-1200000" algn="bl" rotWithShape="0">
              <a:prstClr val="black">
                <a:alpha val="20000"/>
              </a:prstClr>
            </a:outerShdw>
          </a:effectLst>
        </p:grpSpPr>
        <p:sp>
          <p:nvSpPr>
            <p:cNvPr id="204" name="Freeform 114"/>
            <p:cNvSpPr>
              <a:spLocks noEditPoints="1"/>
            </p:cNvSpPr>
            <p:nvPr/>
          </p:nvSpPr>
          <p:spPr bwMode="auto">
            <a:xfrm>
              <a:off x="4741863" y="1752599"/>
              <a:ext cx="938212" cy="1055688"/>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FFFFFF"/>
                </a:solidFill>
              </a:endParaRPr>
            </a:p>
          </p:txBody>
        </p:sp>
        <p:sp>
          <p:nvSpPr>
            <p:cNvPr id="205" name="Freeform 115"/>
            <p:cNvSpPr>
              <a:spLocks/>
            </p:cNvSpPr>
            <p:nvPr/>
          </p:nvSpPr>
          <p:spPr bwMode="auto">
            <a:xfrm>
              <a:off x="5505450" y="1776413"/>
              <a:ext cx="1587" cy="1031875"/>
            </a:xfrm>
            <a:custGeom>
              <a:avLst/>
              <a:gdLst/>
              <a:ahLst/>
              <a:cxnLst>
                <a:cxn ang="0">
                  <a:pos x="0" y="0"/>
                </a:cxn>
                <a:cxn ang="0">
                  <a:pos x="0" y="650"/>
                </a:cxn>
                <a:cxn ang="0">
                  <a:pos x="0" y="0"/>
                </a:cxn>
              </a:cxnLst>
              <a:rect l="0" t="0" r="r" b="b"/>
              <a:pathLst>
                <a:path h="650">
                  <a:moveTo>
                    <a:pt x="0" y="0"/>
                  </a:moveTo>
                  <a:lnTo>
                    <a:pt x="0" y="65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FFFFFF"/>
                </a:solidFill>
              </a:endParaRPr>
            </a:p>
          </p:txBody>
        </p:sp>
        <p:sp>
          <p:nvSpPr>
            <p:cNvPr id="206" name="Line 116"/>
            <p:cNvSpPr>
              <a:spLocks noChangeShapeType="1"/>
            </p:cNvSpPr>
            <p:nvPr/>
          </p:nvSpPr>
          <p:spPr bwMode="auto">
            <a:xfrm>
              <a:off x="5505450" y="1776413"/>
              <a:ext cx="1587" cy="1031875"/>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FFFFFF"/>
                </a:solidFill>
              </a:endParaRPr>
            </a:p>
          </p:txBody>
        </p:sp>
      </p:grpSp>
      <p:sp>
        <p:nvSpPr>
          <p:cNvPr id="207" name="Freeform 206"/>
          <p:cNvSpPr>
            <a:spLocks/>
          </p:cNvSpPr>
          <p:nvPr/>
        </p:nvSpPr>
        <p:spPr bwMode="auto">
          <a:xfrm>
            <a:off x="2166315" y="3924943"/>
            <a:ext cx="729286" cy="416984"/>
          </a:xfrm>
          <a:custGeom>
            <a:avLst/>
            <a:gdLst>
              <a:gd name="T0" fmla="*/ 255 w 301"/>
              <a:gd name="T1" fmla="*/ 182 h 182"/>
              <a:gd name="T2" fmla="*/ 301 w 301"/>
              <a:gd name="T3" fmla="*/ 136 h 182"/>
              <a:gd name="T4" fmla="*/ 262 w 301"/>
              <a:gd name="T5" fmla="*/ 91 h 182"/>
              <a:gd name="T6" fmla="*/ 264 w 301"/>
              <a:gd name="T7" fmla="*/ 73 h 182"/>
              <a:gd name="T8" fmla="*/ 191 w 301"/>
              <a:gd name="T9" fmla="*/ 0 h 182"/>
              <a:gd name="T10" fmla="*/ 122 w 301"/>
              <a:gd name="T11" fmla="*/ 51 h 182"/>
              <a:gd name="T12" fmla="*/ 85 w 301"/>
              <a:gd name="T13" fmla="*/ 34 h 182"/>
              <a:gd name="T14" fmla="*/ 38 w 301"/>
              <a:gd name="T15" fmla="*/ 82 h 182"/>
              <a:gd name="T16" fmla="*/ 38 w 301"/>
              <a:gd name="T17" fmla="*/ 91 h 182"/>
              <a:gd name="T18" fmla="*/ 0 w 301"/>
              <a:gd name="T19" fmla="*/ 136 h 182"/>
              <a:gd name="T20" fmla="*/ 46 w 301"/>
              <a:gd name="T21" fmla="*/ 182 h 182"/>
              <a:gd name="T22" fmla="*/ 255 w 301"/>
              <a:gd name="T2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182">
                <a:moveTo>
                  <a:pt x="255" y="182"/>
                </a:moveTo>
                <a:cubicBezTo>
                  <a:pt x="280" y="182"/>
                  <a:pt x="301" y="162"/>
                  <a:pt x="301" y="136"/>
                </a:cubicBezTo>
                <a:cubicBezTo>
                  <a:pt x="301" y="112"/>
                  <a:pt x="284" y="93"/>
                  <a:pt x="262" y="91"/>
                </a:cubicBezTo>
                <a:cubicBezTo>
                  <a:pt x="263" y="85"/>
                  <a:pt x="264" y="79"/>
                  <a:pt x="264" y="73"/>
                </a:cubicBezTo>
                <a:cubicBezTo>
                  <a:pt x="264" y="33"/>
                  <a:pt x="231" y="0"/>
                  <a:pt x="191" y="0"/>
                </a:cubicBezTo>
                <a:cubicBezTo>
                  <a:pt x="158" y="0"/>
                  <a:pt x="131" y="22"/>
                  <a:pt x="122" y="51"/>
                </a:cubicBezTo>
                <a:cubicBezTo>
                  <a:pt x="113" y="41"/>
                  <a:pt x="99" y="34"/>
                  <a:pt x="85" y="34"/>
                </a:cubicBezTo>
                <a:cubicBezTo>
                  <a:pt x="59" y="34"/>
                  <a:pt x="38" y="56"/>
                  <a:pt x="38" y="82"/>
                </a:cubicBezTo>
                <a:cubicBezTo>
                  <a:pt x="38" y="84"/>
                  <a:pt x="38" y="88"/>
                  <a:pt x="38" y="91"/>
                </a:cubicBezTo>
                <a:cubicBezTo>
                  <a:pt x="16" y="94"/>
                  <a:pt x="0" y="113"/>
                  <a:pt x="0" y="136"/>
                </a:cubicBezTo>
                <a:cubicBezTo>
                  <a:pt x="0" y="162"/>
                  <a:pt x="20" y="182"/>
                  <a:pt x="46" y="182"/>
                </a:cubicBezTo>
                <a:lnTo>
                  <a:pt x="255" y="182"/>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7385"/>
            <a:endParaRPr lang="en-US" sz="1100" dirty="0">
              <a:solidFill>
                <a:schemeClr val="bg1"/>
              </a:solidFill>
            </a:endParaRPr>
          </a:p>
        </p:txBody>
      </p:sp>
      <p:sp>
        <p:nvSpPr>
          <p:cNvPr id="208" name="Rectangle 207"/>
          <p:cNvSpPr/>
          <p:nvPr/>
        </p:nvSpPr>
        <p:spPr>
          <a:xfrm>
            <a:off x="2410131" y="4011935"/>
            <a:ext cx="289106" cy="215444"/>
          </a:xfrm>
          <a:prstGeom prst="rect">
            <a:avLst/>
          </a:prstGeom>
        </p:spPr>
        <p:txBody>
          <a:bodyPr wrap="square" anchor="ctr">
            <a:spAutoFit/>
          </a:bodyPr>
          <a:lstStyle/>
          <a:p>
            <a:pPr marL="0" lvl="1" algn="ctr"/>
            <a:r>
              <a:rPr lang="en-US" sz="800" dirty="0" smtClean="0">
                <a:solidFill>
                  <a:schemeClr val="bg1"/>
                </a:solidFill>
              </a:rPr>
              <a:t>IP</a:t>
            </a:r>
            <a:endParaRPr lang="en-US" sz="800" dirty="0">
              <a:solidFill>
                <a:schemeClr val="bg1"/>
              </a:solidFill>
            </a:endParaRPr>
          </a:p>
        </p:txBody>
      </p:sp>
      <p:cxnSp>
        <p:nvCxnSpPr>
          <p:cNvPr id="188" name="Straight Arrow Connector 187"/>
          <p:cNvCxnSpPr/>
          <p:nvPr/>
        </p:nvCxnSpPr>
        <p:spPr>
          <a:xfrm>
            <a:off x="1889760" y="4236037"/>
            <a:ext cx="1279477" cy="0"/>
          </a:xfrm>
          <a:prstGeom prst="straightConnector1">
            <a:avLst/>
          </a:prstGeom>
          <a:ln>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97034" y="4049550"/>
            <a:ext cx="372973" cy="372973"/>
          </a:xfrm>
          <a:prstGeom prst="rect">
            <a:avLst/>
          </a:prstGeom>
        </p:spPr>
      </p:pic>
      <p:pic>
        <p:nvPicPr>
          <p:cNvPr id="209" name="Picture 20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97291" y="4049550"/>
            <a:ext cx="372973" cy="372973"/>
          </a:xfrm>
          <a:prstGeom prst="rect">
            <a:avLst/>
          </a:prstGeom>
        </p:spPr>
      </p:pic>
      <p:grpSp>
        <p:nvGrpSpPr>
          <p:cNvPr id="42" name="Group 41"/>
          <p:cNvGrpSpPr/>
          <p:nvPr/>
        </p:nvGrpSpPr>
        <p:grpSpPr>
          <a:xfrm>
            <a:off x="6474188" y="3689314"/>
            <a:ext cx="330236" cy="330236"/>
            <a:chOff x="6478218" y="3608596"/>
            <a:chExt cx="330236" cy="330236"/>
          </a:xfrm>
        </p:grpSpPr>
        <p:sp>
          <p:nvSpPr>
            <p:cNvPr id="41" name="Oval 40"/>
            <p:cNvSpPr/>
            <p:nvPr/>
          </p:nvSpPr>
          <p:spPr>
            <a:xfrm>
              <a:off x="6478218" y="3608596"/>
              <a:ext cx="330236" cy="330236"/>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11" name="Freeform 210"/>
            <p:cNvSpPr>
              <a:spLocks noChangeAspect="1"/>
            </p:cNvSpPr>
            <p:nvPr/>
          </p:nvSpPr>
          <p:spPr>
            <a:xfrm>
              <a:off x="6560263" y="3660016"/>
              <a:ext cx="166144" cy="202616"/>
            </a:xfrm>
            <a:custGeom>
              <a:avLst/>
              <a:gdLst>
                <a:gd name="connsiteX0" fmla="*/ 286272 w 572544"/>
                <a:gd name="connsiteY0" fmla="*/ 371567 h 698231"/>
                <a:gd name="connsiteX1" fmla="*/ 225915 w 572544"/>
                <a:gd name="connsiteY1" fmla="*/ 431924 h 698231"/>
                <a:gd name="connsiteX2" fmla="*/ 243593 w 572544"/>
                <a:gd name="connsiteY2" fmla="*/ 474603 h 698231"/>
                <a:gd name="connsiteX3" fmla="*/ 250280 w 572544"/>
                <a:gd name="connsiteY3" fmla="*/ 479111 h 698231"/>
                <a:gd name="connsiteX4" fmla="*/ 250058 w 572544"/>
                <a:gd name="connsiteY4" fmla="*/ 480210 h 698231"/>
                <a:gd name="connsiteX5" fmla="*/ 250058 w 572544"/>
                <a:gd name="connsiteY5" fmla="*/ 576781 h 698231"/>
                <a:gd name="connsiteX6" fmla="*/ 286272 w 572544"/>
                <a:gd name="connsiteY6" fmla="*/ 612995 h 698231"/>
                <a:gd name="connsiteX7" fmla="*/ 322486 w 572544"/>
                <a:gd name="connsiteY7" fmla="*/ 576781 h 698231"/>
                <a:gd name="connsiteX8" fmla="*/ 322486 w 572544"/>
                <a:gd name="connsiteY8" fmla="*/ 480210 h 698231"/>
                <a:gd name="connsiteX9" fmla="*/ 322265 w 572544"/>
                <a:gd name="connsiteY9" fmla="*/ 479111 h 698231"/>
                <a:gd name="connsiteX10" fmla="*/ 328951 w 572544"/>
                <a:gd name="connsiteY10" fmla="*/ 474603 h 698231"/>
                <a:gd name="connsiteX11" fmla="*/ 346629 w 572544"/>
                <a:gd name="connsiteY11" fmla="*/ 431924 h 698231"/>
                <a:gd name="connsiteX12" fmla="*/ 286272 w 572544"/>
                <a:gd name="connsiteY12" fmla="*/ 371567 h 698231"/>
                <a:gd name="connsiteX13" fmla="*/ 290899 w 572544"/>
                <a:gd name="connsiteY13" fmla="*/ 88276 h 698231"/>
                <a:gd name="connsiteX14" fmla="*/ 146334 w 572544"/>
                <a:gd name="connsiteY14" fmla="*/ 232841 h 698231"/>
                <a:gd name="connsiteX15" fmla="*/ 146334 w 572544"/>
                <a:gd name="connsiteY15" fmla="*/ 304545 h 698231"/>
                <a:gd name="connsiteX16" fmla="*/ 435464 w 572544"/>
                <a:gd name="connsiteY16" fmla="*/ 304545 h 698231"/>
                <a:gd name="connsiteX17" fmla="*/ 435464 w 572544"/>
                <a:gd name="connsiteY17" fmla="*/ 232841 h 698231"/>
                <a:gd name="connsiteX18" fmla="*/ 290899 w 572544"/>
                <a:gd name="connsiteY18" fmla="*/ 88277 h 698231"/>
                <a:gd name="connsiteX19" fmla="*/ 290899 w 572544"/>
                <a:gd name="connsiteY19" fmla="*/ 0 h 698231"/>
                <a:gd name="connsiteX20" fmla="*/ 523740 w 572544"/>
                <a:gd name="connsiteY20" fmla="*/ 232841 h 698231"/>
                <a:gd name="connsiteX21" fmla="*/ 523740 w 572544"/>
                <a:gd name="connsiteY21" fmla="*/ 304545 h 698231"/>
                <a:gd name="connsiteX22" fmla="*/ 572544 w 572544"/>
                <a:gd name="connsiteY22" fmla="*/ 304545 h 698231"/>
                <a:gd name="connsiteX23" fmla="*/ 572544 w 572544"/>
                <a:gd name="connsiteY23" fmla="*/ 628427 h 698231"/>
                <a:gd name="connsiteX24" fmla="*/ 502740 w 572544"/>
                <a:gd name="connsiteY24" fmla="*/ 698231 h 698231"/>
                <a:gd name="connsiteX25" fmla="*/ 69805 w 572544"/>
                <a:gd name="connsiteY25" fmla="*/ 698231 h 698231"/>
                <a:gd name="connsiteX26" fmla="*/ 0 w 572544"/>
                <a:gd name="connsiteY26" fmla="*/ 628427 h 698231"/>
                <a:gd name="connsiteX27" fmla="*/ 0 w 572544"/>
                <a:gd name="connsiteY27" fmla="*/ 304545 h 698231"/>
                <a:gd name="connsiteX28" fmla="*/ 58058 w 572544"/>
                <a:gd name="connsiteY28" fmla="*/ 304545 h 698231"/>
                <a:gd name="connsiteX29" fmla="*/ 58058 w 572544"/>
                <a:gd name="connsiteY29" fmla="*/ 232841 h 698231"/>
                <a:gd name="connsiteX30" fmla="*/ 290899 w 572544"/>
                <a:gd name="connsiteY30" fmla="*/ 0 h 6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2544" h="698231">
                  <a:moveTo>
                    <a:pt x="286272" y="371567"/>
                  </a:moveTo>
                  <a:cubicBezTo>
                    <a:pt x="252938" y="371567"/>
                    <a:pt x="225915" y="398590"/>
                    <a:pt x="225915" y="431924"/>
                  </a:cubicBezTo>
                  <a:cubicBezTo>
                    <a:pt x="225915" y="448591"/>
                    <a:pt x="232671" y="463680"/>
                    <a:pt x="243593" y="474603"/>
                  </a:cubicBezTo>
                  <a:lnTo>
                    <a:pt x="250280" y="479111"/>
                  </a:lnTo>
                  <a:lnTo>
                    <a:pt x="250058" y="480210"/>
                  </a:lnTo>
                  <a:lnTo>
                    <a:pt x="250058" y="576781"/>
                  </a:lnTo>
                  <a:cubicBezTo>
                    <a:pt x="250058" y="596781"/>
                    <a:pt x="266272" y="612995"/>
                    <a:pt x="286272" y="612995"/>
                  </a:cubicBezTo>
                  <a:cubicBezTo>
                    <a:pt x="306272" y="612995"/>
                    <a:pt x="322486" y="596781"/>
                    <a:pt x="322486" y="576781"/>
                  </a:cubicBezTo>
                  <a:lnTo>
                    <a:pt x="322486" y="480210"/>
                  </a:lnTo>
                  <a:lnTo>
                    <a:pt x="322265" y="479111"/>
                  </a:lnTo>
                  <a:lnTo>
                    <a:pt x="328951" y="474603"/>
                  </a:lnTo>
                  <a:cubicBezTo>
                    <a:pt x="339874" y="463680"/>
                    <a:pt x="346629" y="448591"/>
                    <a:pt x="346629" y="431924"/>
                  </a:cubicBezTo>
                  <a:cubicBezTo>
                    <a:pt x="346629" y="398590"/>
                    <a:pt x="319606" y="371567"/>
                    <a:pt x="286272" y="371567"/>
                  </a:cubicBezTo>
                  <a:close/>
                  <a:moveTo>
                    <a:pt x="290899" y="88276"/>
                  </a:moveTo>
                  <a:cubicBezTo>
                    <a:pt x="211058" y="88276"/>
                    <a:pt x="146334" y="153000"/>
                    <a:pt x="146334" y="232841"/>
                  </a:cubicBezTo>
                  <a:lnTo>
                    <a:pt x="146334" y="304545"/>
                  </a:lnTo>
                  <a:lnTo>
                    <a:pt x="435464" y="304545"/>
                  </a:lnTo>
                  <a:lnTo>
                    <a:pt x="435464" y="232841"/>
                  </a:lnTo>
                  <a:cubicBezTo>
                    <a:pt x="435464" y="153000"/>
                    <a:pt x="370740" y="88277"/>
                    <a:pt x="290899" y="88277"/>
                  </a:cubicBezTo>
                  <a:close/>
                  <a:moveTo>
                    <a:pt x="290899" y="0"/>
                  </a:moveTo>
                  <a:cubicBezTo>
                    <a:pt x="419494" y="0"/>
                    <a:pt x="523740" y="104247"/>
                    <a:pt x="523740" y="232841"/>
                  </a:cubicBezTo>
                  <a:lnTo>
                    <a:pt x="523740" y="304545"/>
                  </a:lnTo>
                  <a:lnTo>
                    <a:pt x="572544" y="304545"/>
                  </a:lnTo>
                  <a:lnTo>
                    <a:pt x="572544" y="628427"/>
                  </a:lnTo>
                  <a:cubicBezTo>
                    <a:pt x="572544" y="666979"/>
                    <a:pt x="541292" y="698231"/>
                    <a:pt x="502740" y="698231"/>
                  </a:cubicBezTo>
                  <a:lnTo>
                    <a:pt x="69805" y="698231"/>
                  </a:lnTo>
                  <a:cubicBezTo>
                    <a:pt x="31253" y="698231"/>
                    <a:pt x="0" y="666979"/>
                    <a:pt x="0" y="628427"/>
                  </a:cubicBezTo>
                  <a:lnTo>
                    <a:pt x="0" y="304545"/>
                  </a:lnTo>
                  <a:lnTo>
                    <a:pt x="58058" y="304545"/>
                  </a:lnTo>
                  <a:lnTo>
                    <a:pt x="58058" y="232841"/>
                  </a:lnTo>
                  <a:cubicBezTo>
                    <a:pt x="58058" y="104247"/>
                    <a:pt x="162305" y="0"/>
                    <a:pt x="290899" y="0"/>
                  </a:cubicBezTo>
                  <a:close/>
                </a:path>
              </a:pathLst>
            </a:custGeom>
            <a:solidFill>
              <a:schemeClr val="bg1"/>
            </a:solidFill>
            <a:ln w="12700">
              <a:noFill/>
            </a:ln>
          </p:spPr>
          <p:txBody>
            <a:bodyPr vert="horz" wrap="square" lIns="68586" tIns="34294" rIns="68586" bIns="34294" numCol="1" anchor="t" anchorCtr="0" compatLnSpc="1">
              <a:prstTxWarp prst="textNoShape">
                <a:avLst/>
              </a:prstTxWarp>
              <a:noAutofit/>
            </a:bodyPr>
            <a:lstStyle/>
            <a:p>
              <a:endParaRPr lang="en-US" dirty="0">
                <a:solidFill>
                  <a:srgbClr val="676767"/>
                </a:solidFill>
                <a:ea typeface="ＭＳ Ｐゴシック" charset="0"/>
                <a:cs typeface="ＭＳ Ｐゴシック" charset="0"/>
              </a:endParaRPr>
            </a:p>
          </p:txBody>
        </p:sp>
      </p:grpSp>
      <p:grpSp>
        <p:nvGrpSpPr>
          <p:cNvPr id="240" name="Group 239"/>
          <p:cNvGrpSpPr/>
          <p:nvPr/>
        </p:nvGrpSpPr>
        <p:grpSpPr>
          <a:xfrm rot="16200000" flipH="1">
            <a:off x="6861242" y="3769389"/>
            <a:ext cx="157445" cy="151526"/>
            <a:chOff x="4052888" y="4122738"/>
            <a:chExt cx="633412" cy="609600"/>
          </a:xfrm>
          <a:solidFill>
            <a:schemeClr val="accent1"/>
          </a:solidFill>
        </p:grpSpPr>
        <p:sp>
          <p:nvSpPr>
            <p:cNvPr id="241" name="Freeform 240"/>
            <p:cNvSpPr>
              <a:spLocks noChangeArrowheads="1"/>
            </p:cNvSpPr>
            <p:nvPr/>
          </p:nvSpPr>
          <p:spPr bwMode="auto">
            <a:xfrm>
              <a:off x="4249738" y="4621213"/>
              <a:ext cx="107950" cy="111125"/>
            </a:xfrm>
            <a:custGeom>
              <a:avLst/>
              <a:gdLst/>
              <a:ahLst/>
              <a:cxnLst>
                <a:cxn ang="0">
                  <a:pos x="0" y="227"/>
                </a:cxn>
                <a:cxn ang="0">
                  <a:pos x="301" y="308"/>
                </a:cxn>
                <a:cxn ang="0">
                  <a:pos x="301" y="43"/>
                </a:cxn>
                <a:cxn ang="0">
                  <a:pos x="131" y="0"/>
                </a:cxn>
                <a:cxn ang="0">
                  <a:pos x="0" y="227"/>
                </a:cxn>
              </a:cxnLst>
              <a:rect l="0" t="0" r="r" b="b"/>
              <a:pathLst>
                <a:path w="302" h="309">
                  <a:moveTo>
                    <a:pt x="0" y="227"/>
                  </a:moveTo>
                  <a:cubicBezTo>
                    <a:pt x="92" y="271"/>
                    <a:pt x="194" y="299"/>
                    <a:pt x="301" y="308"/>
                  </a:cubicBezTo>
                  <a:lnTo>
                    <a:pt x="301" y="43"/>
                  </a:lnTo>
                  <a:cubicBezTo>
                    <a:pt x="241" y="36"/>
                    <a:pt x="184" y="23"/>
                    <a:pt x="131" y="0"/>
                  </a:cubicBezTo>
                  <a:lnTo>
                    <a:pt x="0" y="227"/>
                  </a:ln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sp>
          <p:nvSpPr>
            <p:cNvPr id="242" name="Freeform 241"/>
            <p:cNvSpPr>
              <a:spLocks noChangeArrowheads="1"/>
            </p:cNvSpPr>
            <p:nvPr/>
          </p:nvSpPr>
          <p:spPr bwMode="auto">
            <a:xfrm>
              <a:off x="4052888" y="4122738"/>
              <a:ext cx="633412" cy="357187"/>
            </a:xfrm>
            <a:custGeom>
              <a:avLst/>
              <a:gdLst/>
              <a:ahLst/>
              <a:cxnLst>
                <a:cxn ang="0">
                  <a:pos x="1493" y="784"/>
                </a:cxn>
                <a:cxn ang="0">
                  <a:pos x="1758" y="784"/>
                </a:cxn>
                <a:cxn ang="0">
                  <a:pos x="913" y="0"/>
                </a:cxn>
                <a:cxn ang="0">
                  <a:pos x="245" y="326"/>
                </a:cxn>
                <a:cxn ang="0">
                  <a:pos x="1" y="185"/>
                </a:cxn>
                <a:cxn ang="0">
                  <a:pos x="0" y="993"/>
                </a:cxn>
                <a:cxn ang="0">
                  <a:pos x="700" y="590"/>
                </a:cxn>
                <a:cxn ang="0">
                  <a:pos x="475" y="459"/>
                </a:cxn>
                <a:cxn ang="0">
                  <a:pos x="913" y="261"/>
                </a:cxn>
                <a:cxn ang="0">
                  <a:pos x="1493" y="784"/>
                </a:cxn>
              </a:cxnLst>
              <a:rect l="0" t="0" r="r" b="b"/>
              <a:pathLst>
                <a:path w="1759" h="994">
                  <a:moveTo>
                    <a:pt x="1493" y="784"/>
                  </a:moveTo>
                  <a:lnTo>
                    <a:pt x="1758" y="784"/>
                  </a:lnTo>
                  <a:cubicBezTo>
                    <a:pt x="1724" y="346"/>
                    <a:pt x="1358" y="0"/>
                    <a:pt x="913" y="0"/>
                  </a:cubicBezTo>
                  <a:cubicBezTo>
                    <a:pt x="651" y="0"/>
                    <a:pt x="404" y="123"/>
                    <a:pt x="245" y="326"/>
                  </a:cubicBezTo>
                  <a:lnTo>
                    <a:pt x="1" y="185"/>
                  </a:lnTo>
                  <a:lnTo>
                    <a:pt x="0" y="993"/>
                  </a:lnTo>
                  <a:lnTo>
                    <a:pt x="700" y="590"/>
                  </a:lnTo>
                  <a:lnTo>
                    <a:pt x="475" y="459"/>
                  </a:lnTo>
                  <a:cubicBezTo>
                    <a:pt x="585" y="336"/>
                    <a:pt x="744" y="261"/>
                    <a:pt x="913" y="261"/>
                  </a:cubicBezTo>
                  <a:cubicBezTo>
                    <a:pt x="1214" y="261"/>
                    <a:pt x="1460" y="491"/>
                    <a:pt x="1493" y="784"/>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sp>
          <p:nvSpPr>
            <p:cNvPr id="243" name="Freeform 242"/>
            <p:cNvSpPr>
              <a:spLocks noChangeArrowheads="1"/>
            </p:cNvSpPr>
            <p:nvPr/>
          </p:nvSpPr>
          <p:spPr bwMode="auto">
            <a:xfrm>
              <a:off x="4130675" y="4552950"/>
              <a:ext cx="127000" cy="127000"/>
            </a:xfrm>
            <a:custGeom>
              <a:avLst/>
              <a:gdLst/>
              <a:ahLst/>
              <a:cxnLst>
                <a:cxn ang="0">
                  <a:pos x="229" y="0"/>
                </a:cxn>
                <a:cxn ang="0">
                  <a:pos x="0" y="131"/>
                </a:cxn>
                <a:cxn ang="0">
                  <a:pos x="221" y="352"/>
                </a:cxn>
                <a:cxn ang="0">
                  <a:pos x="353" y="123"/>
                </a:cxn>
                <a:cxn ang="0">
                  <a:pos x="229" y="0"/>
                </a:cxn>
              </a:cxnLst>
              <a:rect l="0" t="0" r="r" b="b"/>
              <a:pathLst>
                <a:path w="354" h="353">
                  <a:moveTo>
                    <a:pt x="229" y="0"/>
                  </a:moveTo>
                  <a:lnTo>
                    <a:pt x="0" y="131"/>
                  </a:lnTo>
                  <a:cubicBezTo>
                    <a:pt x="60" y="218"/>
                    <a:pt x="134" y="292"/>
                    <a:pt x="221" y="352"/>
                  </a:cubicBezTo>
                  <a:lnTo>
                    <a:pt x="353" y="123"/>
                  </a:lnTo>
                  <a:cubicBezTo>
                    <a:pt x="305" y="88"/>
                    <a:pt x="264" y="47"/>
                    <a:pt x="229" y="0"/>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sp>
          <p:nvSpPr>
            <p:cNvPr id="244" name="Freeform 243"/>
            <p:cNvSpPr>
              <a:spLocks noChangeArrowheads="1"/>
            </p:cNvSpPr>
            <p:nvPr/>
          </p:nvSpPr>
          <p:spPr bwMode="auto">
            <a:xfrm>
              <a:off x="4405313" y="4621213"/>
              <a:ext cx="107950" cy="111125"/>
            </a:xfrm>
            <a:custGeom>
              <a:avLst/>
              <a:gdLst/>
              <a:ahLst/>
              <a:cxnLst>
                <a:cxn ang="0">
                  <a:pos x="0" y="43"/>
                </a:cxn>
                <a:cxn ang="0">
                  <a:pos x="0" y="308"/>
                </a:cxn>
                <a:cxn ang="0">
                  <a:pos x="299" y="227"/>
                </a:cxn>
                <a:cxn ang="0">
                  <a:pos x="168" y="0"/>
                </a:cxn>
                <a:cxn ang="0">
                  <a:pos x="0" y="43"/>
                </a:cxn>
              </a:cxnLst>
              <a:rect l="0" t="0" r="r" b="b"/>
              <a:pathLst>
                <a:path w="300" h="309">
                  <a:moveTo>
                    <a:pt x="0" y="43"/>
                  </a:moveTo>
                  <a:lnTo>
                    <a:pt x="0" y="308"/>
                  </a:lnTo>
                  <a:cubicBezTo>
                    <a:pt x="106" y="299"/>
                    <a:pt x="207" y="271"/>
                    <a:pt x="299" y="227"/>
                  </a:cubicBezTo>
                  <a:lnTo>
                    <a:pt x="168" y="0"/>
                  </a:lnTo>
                  <a:cubicBezTo>
                    <a:pt x="115" y="23"/>
                    <a:pt x="58" y="36"/>
                    <a:pt x="0" y="43"/>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sp>
          <p:nvSpPr>
            <p:cNvPr id="245" name="Freeform 244"/>
            <p:cNvSpPr>
              <a:spLocks noChangeArrowheads="1"/>
            </p:cNvSpPr>
            <p:nvPr/>
          </p:nvSpPr>
          <p:spPr bwMode="auto">
            <a:xfrm>
              <a:off x="4506913" y="4552950"/>
              <a:ext cx="127000" cy="127000"/>
            </a:xfrm>
            <a:custGeom>
              <a:avLst/>
              <a:gdLst/>
              <a:ahLst/>
              <a:cxnLst>
                <a:cxn ang="0">
                  <a:pos x="0" y="123"/>
                </a:cxn>
                <a:cxn ang="0">
                  <a:pos x="132" y="352"/>
                </a:cxn>
                <a:cxn ang="0">
                  <a:pos x="352" y="131"/>
                </a:cxn>
                <a:cxn ang="0">
                  <a:pos x="124" y="0"/>
                </a:cxn>
                <a:cxn ang="0">
                  <a:pos x="0" y="123"/>
                </a:cxn>
              </a:cxnLst>
              <a:rect l="0" t="0" r="r" b="b"/>
              <a:pathLst>
                <a:path w="353" h="353">
                  <a:moveTo>
                    <a:pt x="0" y="123"/>
                  </a:moveTo>
                  <a:lnTo>
                    <a:pt x="132" y="352"/>
                  </a:lnTo>
                  <a:cubicBezTo>
                    <a:pt x="218" y="292"/>
                    <a:pt x="293" y="218"/>
                    <a:pt x="352" y="131"/>
                  </a:cubicBezTo>
                  <a:lnTo>
                    <a:pt x="124" y="0"/>
                  </a:lnTo>
                  <a:cubicBezTo>
                    <a:pt x="89" y="47"/>
                    <a:pt x="47" y="88"/>
                    <a:pt x="0" y="123"/>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sp>
          <p:nvSpPr>
            <p:cNvPr id="246" name="Freeform 245"/>
            <p:cNvSpPr>
              <a:spLocks noChangeArrowheads="1"/>
            </p:cNvSpPr>
            <p:nvPr/>
          </p:nvSpPr>
          <p:spPr bwMode="auto">
            <a:xfrm>
              <a:off x="4575175" y="4451350"/>
              <a:ext cx="111125" cy="107950"/>
            </a:xfrm>
            <a:custGeom>
              <a:avLst/>
              <a:gdLst/>
              <a:ahLst/>
              <a:cxnLst>
                <a:cxn ang="0">
                  <a:pos x="0" y="169"/>
                </a:cxn>
                <a:cxn ang="0">
                  <a:pos x="227" y="300"/>
                </a:cxn>
                <a:cxn ang="0">
                  <a:pos x="308" y="0"/>
                </a:cxn>
                <a:cxn ang="0">
                  <a:pos x="43" y="0"/>
                </a:cxn>
                <a:cxn ang="0">
                  <a:pos x="0" y="169"/>
                </a:cxn>
              </a:cxnLst>
              <a:rect l="0" t="0" r="r" b="b"/>
              <a:pathLst>
                <a:path w="309" h="301">
                  <a:moveTo>
                    <a:pt x="0" y="169"/>
                  </a:moveTo>
                  <a:lnTo>
                    <a:pt x="227" y="300"/>
                  </a:lnTo>
                  <a:cubicBezTo>
                    <a:pt x="271" y="208"/>
                    <a:pt x="300" y="106"/>
                    <a:pt x="308" y="0"/>
                  </a:cubicBezTo>
                  <a:lnTo>
                    <a:pt x="43" y="0"/>
                  </a:lnTo>
                  <a:cubicBezTo>
                    <a:pt x="37" y="60"/>
                    <a:pt x="23" y="116"/>
                    <a:pt x="0" y="169"/>
                  </a:cubicBezTo>
                </a:path>
              </a:pathLst>
            </a:custGeom>
            <a:grpFill/>
            <a:ln w="9525" cap="flat">
              <a:noFill/>
              <a:bevel/>
              <a:headEnd/>
              <a:tailEnd/>
            </a:ln>
            <a:effectLst/>
          </p:spPr>
          <p:txBody>
            <a:bodyPr wrap="none" anchor="ctr">
              <a:prstTxWarp prst="textNoShape">
                <a:avLst/>
              </a:prstTxWarp>
            </a:bodyP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07" charset="0"/>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endParaRPr lang="en-US" dirty="0"/>
            </a:p>
          </p:txBody>
        </p:sp>
      </p:grpSp>
      <p:grpSp>
        <p:nvGrpSpPr>
          <p:cNvPr id="247" name="Group 246"/>
          <p:cNvGrpSpPr/>
          <p:nvPr/>
        </p:nvGrpSpPr>
        <p:grpSpPr>
          <a:xfrm>
            <a:off x="6578293" y="4082139"/>
            <a:ext cx="124558" cy="159340"/>
            <a:chOff x="3696670" y="5022579"/>
            <a:chExt cx="1276982" cy="1903268"/>
          </a:xfrm>
          <a:solidFill>
            <a:schemeClr val="accent1"/>
          </a:solidFill>
        </p:grpSpPr>
        <p:sp>
          <p:nvSpPr>
            <p:cNvPr id="248" name="Rectangle 14"/>
            <p:cNvSpPr/>
            <p:nvPr/>
          </p:nvSpPr>
          <p:spPr>
            <a:xfrm>
              <a:off x="3696670" y="5236542"/>
              <a:ext cx="1276982" cy="623522"/>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249" name="Oval 248"/>
            <p:cNvSpPr/>
            <p:nvPr/>
          </p:nvSpPr>
          <p:spPr>
            <a:xfrm>
              <a:off x="3696670" y="5022579"/>
              <a:ext cx="1276982" cy="30459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250" name="Rectangle 14"/>
            <p:cNvSpPr/>
            <p:nvPr/>
          </p:nvSpPr>
          <p:spPr>
            <a:xfrm>
              <a:off x="3696670" y="5769433"/>
              <a:ext cx="1276982" cy="623523"/>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sp>
          <p:nvSpPr>
            <p:cNvPr id="251" name="Rectangle 14"/>
            <p:cNvSpPr/>
            <p:nvPr/>
          </p:nvSpPr>
          <p:spPr>
            <a:xfrm>
              <a:off x="3696670" y="6302325"/>
              <a:ext cx="1276982" cy="623522"/>
            </a:xfrm>
            <a:custGeom>
              <a:avLst/>
              <a:gdLst/>
              <a:ahLst/>
              <a:cxnLst/>
              <a:rect l="l" t="t" r="r" b="b"/>
              <a:pathLst>
                <a:path w="1276982" h="623521">
                  <a:moveTo>
                    <a:pt x="0" y="0"/>
                  </a:moveTo>
                  <a:cubicBezTo>
                    <a:pt x="0" y="84111"/>
                    <a:pt x="285862" y="152296"/>
                    <a:pt x="638491" y="152296"/>
                  </a:cubicBezTo>
                  <a:cubicBezTo>
                    <a:pt x="991120" y="152296"/>
                    <a:pt x="1276982" y="84111"/>
                    <a:pt x="1276982" y="0"/>
                  </a:cubicBezTo>
                  <a:lnTo>
                    <a:pt x="1276982" y="468491"/>
                  </a:lnTo>
                  <a:lnTo>
                    <a:pt x="1275827" y="468491"/>
                  </a:lnTo>
                  <a:cubicBezTo>
                    <a:pt x="1276947" y="469347"/>
                    <a:pt x="1276982" y="470285"/>
                    <a:pt x="1276982" y="471225"/>
                  </a:cubicBezTo>
                  <a:cubicBezTo>
                    <a:pt x="1276982" y="555336"/>
                    <a:pt x="991120" y="623521"/>
                    <a:pt x="638491" y="623521"/>
                  </a:cubicBezTo>
                  <a:cubicBezTo>
                    <a:pt x="285862" y="623521"/>
                    <a:pt x="0" y="555336"/>
                    <a:pt x="0" y="471225"/>
                  </a:cubicBezTo>
                  <a:lnTo>
                    <a:pt x="1156" y="468491"/>
                  </a:lnTo>
                  <a:lnTo>
                    <a:pt x="0" y="46849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bg1"/>
                </a:solidFill>
              </a:endParaRPr>
            </a:p>
          </p:txBody>
        </p:sp>
      </p:grpSp>
      <p:sp>
        <p:nvSpPr>
          <p:cNvPr id="253" name="Arc 252"/>
          <p:cNvSpPr/>
          <p:nvPr/>
        </p:nvSpPr>
        <p:spPr>
          <a:xfrm flipV="1">
            <a:off x="6328768" y="3550039"/>
            <a:ext cx="621076" cy="612735"/>
          </a:xfrm>
          <a:prstGeom prst="arc">
            <a:avLst>
              <a:gd name="adj1" fmla="val 17388398"/>
              <a:gd name="adj2" fmla="val 20251432"/>
            </a:avLst>
          </a:prstGeom>
          <a:ln w="12700" cap="rnd">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5" name="Arc 254"/>
          <p:cNvSpPr/>
          <p:nvPr/>
        </p:nvSpPr>
        <p:spPr>
          <a:xfrm flipV="1">
            <a:off x="6329622" y="3550039"/>
            <a:ext cx="621076" cy="612735"/>
          </a:xfrm>
          <a:prstGeom prst="arc">
            <a:avLst>
              <a:gd name="adj1" fmla="val 11978105"/>
              <a:gd name="adj2" fmla="val 15216261"/>
            </a:avLst>
          </a:prstGeom>
          <a:ln w="12700" cap="rnd">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7" name="Freeform 6"/>
          <p:cNvSpPr>
            <a:spLocks noEditPoints="1"/>
          </p:cNvSpPr>
          <p:nvPr/>
        </p:nvSpPr>
        <p:spPr bwMode="auto">
          <a:xfrm>
            <a:off x="6269203" y="3766059"/>
            <a:ext cx="140646" cy="158186"/>
          </a:xfrm>
          <a:custGeom>
            <a:avLst/>
            <a:gdLst>
              <a:gd name="T0" fmla="*/ 158 w 166"/>
              <a:gd name="T1" fmla="*/ 50 h 187"/>
              <a:gd name="T2" fmla="*/ 150 w 166"/>
              <a:gd name="T3" fmla="*/ 19 h 187"/>
              <a:gd name="T4" fmla="*/ 14 w 166"/>
              <a:gd name="T5" fmla="*/ 19 h 187"/>
              <a:gd name="T6" fmla="*/ 8 w 166"/>
              <a:gd name="T7" fmla="*/ 50 h 187"/>
              <a:gd name="T8" fmla="*/ 0 w 166"/>
              <a:gd name="T9" fmla="*/ 59 h 187"/>
              <a:gd name="T10" fmla="*/ 0 w 166"/>
              <a:gd name="T11" fmla="*/ 77 h 187"/>
              <a:gd name="T12" fmla="*/ 6 w 166"/>
              <a:gd name="T13" fmla="*/ 85 h 187"/>
              <a:gd name="T14" fmla="*/ 7 w 166"/>
              <a:gd name="T15" fmla="*/ 157 h 187"/>
              <a:gd name="T16" fmla="*/ 14 w 166"/>
              <a:gd name="T17" fmla="*/ 166 h 187"/>
              <a:gd name="T18" fmla="*/ 21 w 166"/>
              <a:gd name="T19" fmla="*/ 166 h 187"/>
              <a:gd name="T20" fmla="*/ 21 w 166"/>
              <a:gd name="T21" fmla="*/ 178 h 187"/>
              <a:gd name="T22" fmla="*/ 32 w 166"/>
              <a:gd name="T23" fmla="*/ 187 h 187"/>
              <a:gd name="T24" fmla="*/ 43 w 166"/>
              <a:gd name="T25" fmla="*/ 178 h 187"/>
              <a:gd name="T26" fmla="*/ 43 w 166"/>
              <a:gd name="T27" fmla="*/ 166 h 187"/>
              <a:gd name="T28" fmla="*/ 126 w 166"/>
              <a:gd name="T29" fmla="*/ 166 h 187"/>
              <a:gd name="T30" fmla="*/ 126 w 166"/>
              <a:gd name="T31" fmla="*/ 178 h 187"/>
              <a:gd name="T32" fmla="*/ 137 w 166"/>
              <a:gd name="T33" fmla="*/ 187 h 187"/>
              <a:gd name="T34" fmla="*/ 148 w 166"/>
              <a:gd name="T35" fmla="*/ 178 h 187"/>
              <a:gd name="T36" fmla="*/ 148 w 166"/>
              <a:gd name="T37" fmla="*/ 166 h 187"/>
              <a:gd name="T38" fmla="*/ 150 w 166"/>
              <a:gd name="T39" fmla="*/ 166 h 187"/>
              <a:gd name="T40" fmla="*/ 159 w 166"/>
              <a:gd name="T41" fmla="*/ 162 h 187"/>
              <a:gd name="T42" fmla="*/ 160 w 166"/>
              <a:gd name="T43" fmla="*/ 85 h 187"/>
              <a:gd name="T44" fmla="*/ 166 w 166"/>
              <a:gd name="T45" fmla="*/ 77 h 187"/>
              <a:gd name="T46" fmla="*/ 166 w 166"/>
              <a:gd name="T47" fmla="*/ 59 h 187"/>
              <a:gd name="T48" fmla="*/ 158 w 166"/>
              <a:gd name="T49" fmla="*/ 50 h 187"/>
              <a:gd name="T50" fmla="*/ 41 w 166"/>
              <a:gd name="T51" fmla="*/ 22 h 187"/>
              <a:gd name="T52" fmla="*/ 124 w 166"/>
              <a:gd name="T53" fmla="*/ 22 h 187"/>
              <a:gd name="T54" fmla="*/ 124 w 166"/>
              <a:gd name="T55" fmla="*/ 35 h 187"/>
              <a:gd name="T56" fmla="*/ 41 w 166"/>
              <a:gd name="T57" fmla="*/ 35 h 187"/>
              <a:gd name="T58" fmla="*/ 41 w 166"/>
              <a:gd name="T59" fmla="*/ 22 h 187"/>
              <a:gd name="T60" fmla="*/ 42 w 166"/>
              <a:gd name="T61" fmla="*/ 152 h 187"/>
              <a:gd name="T62" fmla="*/ 30 w 166"/>
              <a:gd name="T63" fmla="*/ 140 h 187"/>
              <a:gd name="T64" fmla="*/ 42 w 166"/>
              <a:gd name="T65" fmla="*/ 128 h 187"/>
              <a:gd name="T66" fmla="*/ 54 w 166"/>
              <a:gd name="T67" fmla="*/ 140 h 187"/>
              <a:gd name="T68" fmla="*/ 42 w 166"/>
              <a:gd name="T69" fmla="*/ 152 h 187"/>
              <a:gd name="T70" fmla="*/ 123 w 166"/>
              <a:gd name="T71" fmla="*/ 152 h 187"/>
              <a:gd name="T72" fmla="*/ 111 w 166"/>
              <a:gd name="T73" fmla="*/ 140 h 187"/>
              <a:gd name="T74" fmla="*/ 123 w 166"/>
              <a:gd name="T75" fmla="*/ 128 h 187"/>
              <a:gd name="T76" fmla="*/ 135 w 166"/>
              <a:gd name="T77" fmla="*/ 140 h 187"/>
              <a:gd name="T78" fmla="*/ 123 w 166"/>
              <a:gd name="T79" fmla="*/ 152 h 187"/>
              <a:gd name="T80" fmla="*/ 138 w 166"/>
              <a:gd name="T81" fmla="*/ 100 h 187"/>
              <a:gd name="T82" fmla="*/ 26 w 166"/>
              <a:gd name="T83" fmla="*/ 100 h 187"/>
              <a:gd name="T84" fmla="*/ 26 w 166"/>
              <a:gd name="T85" fmla="*/ 42 h 187"/>
              <a:gd name="T86" fmla="*/ 138 w 166"/>
              <a:gd name="T87" fmla="*/ 42 h 187"/>
              <a:gd name="T88" fmla="*/ 138 w 166"/>
              <a:gd name="T89" fmla="*/ 10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 h="187">
                <a:moveTo>
                  <a:pt x="158" y="50"/>
                </a:moveTo>
                <a:cubicBezTo>
                  <a:pt x="156" y="35"/>
                  <a:pt x="154" y="24"/>
                  <a:pt x="150" y="19"/>
                </a:cubicBezTo>
                <a:cubicBezTo>
                  <a:pt x="135" y="1"/>
                  <a:pt x="27" y="0"/>
                  <a:pt x="14" y="19"/>
                </a:cubicBezTo>
                <a:cubicBezTo>
                  <a:pt x="11" y="24"/>
                  <a:pt x="9" y="36"/>
                  <a:pt x="8" y="50"/>
                </a:cubicBezTo>
                <a:cubicBezTo>
                  <a:pt x="3" y="50"/>
                  <a:pt x="0" y="54"/>
                  <a:pt x="0" y="59"/>
                </a:cubicBezTo>
                <a:cubicBezTo>
                  <a:pt x="0" y="77"/>
                  <a:pt x="0" y="77"/>
                  <a:pt x="0" y="77"/>
                </a:cubicBezTo>
                <a:cubicBezTo>
                  <a:pt x="0" y="81"/>
                  <a:pt x="2" y="84"/>
                  <a:pt x="6" y="85"/>
                </a:cubicBezTo>
                <a:cubicBezTo>
                  <a:pt x="5" y="113"/>
                  <a:pt x="6" y="142"/>
                  <a:pt x="7" y="157"/>
                </a:cubicBezTo>
                <a:cubicBezTo>
                  <a:pt x="7" y="168"/>
                  <a:pt x="14" y="166"/>
                  <a:pt x="14" y="166"/>
                </a:cubicBezTo>
                <a:cubicBezTo>
                  <a:pt x="21" y="166"/>
                  <a:pt x="21" y="166"/>
                  <a:pt x="21" y="166"/>
                </a:cubicBezTo>
                <a:cubicBezTo>
                  <a:pt x="21" y="178"/>
                  <a:pt x="21" y="178"/>
                  <a:pt x="21" y="178"/>
                </a:cubicBezTo>
                <a:cubicBezTo>
                  <a:pt x="21" y="183"/>
                  <a:pt x="26" y="187"/>
                  <a:pt x="32" y="187"/>
                </a:cubicBezTo>
                <a:cubicBezTo>
                  <a:pt x="39" y="187"/>
                  <a:pt x="43" y="183"/>
                  <a:pt x="43" y="178"/>
                </a:cubicBezTo>
                <a:cubicBezTo>
                  <a:pt x="43" y="166"/>
                  <a:pt x="43" y="166"/>
                  <a:pt x="43" y="166"/>
                </a:cubicBezTo>
                <a:cubicBezTo>
                  <a:pt x="126" y="166"/>
                  <a:pt x="126" y="166"/>
                  <a:pt x="126" y="166"/>
                </a:cubicBezTo>
                <a:cubicBezTo>
                  <a:pt x="126" y="178"/>
                  <a:pt x="126" y="178"/>
                  <a:pt x="126" y="178"/>
                </a:cubicBezTo>
                <a:cubicBezTo>
                  <a:pt x="126" y="183"/>
                  <a:pt x="131" y="187"/>
                  <a:pt x="137" y="187"/>
                </a:cubicBezTo>
                <a:cubicBezTo>
                  <a:pt x="143" y="187"/>
                  <a:pt x="148" y="183"/>
                  <a:pt x="148" y="178"/>
                </a:cubicBezTo>
                <a:cubicBezTo>
                  <a:pt x="148" y="166"/>
                  <a:pt x="148" y="166"/>
                  <a:pt x="148" y="166"/>
                </a:cubicBezTo>
                <a:cubicBezTo>
                  <a:pt x="150" y="166"/>
                  <a:pt x="150" y="166"/>
                  <a:pt x="150" y="166"/>
                </a:cubicBezTo>
                <a:cubicBezTo>
                  <a:pt x="150" y="166"/>
                  <a:pt x="159" y="167"/>
                  <a:pt x="159" y="162"/>
                </a:cubicBezTo>
                <a:cubicBezTo>
                  <a:pt x="159" y="148"/>
                  <a:pt x="160" y="116"/>
                  <a:pt x="160" y="85"/>
                </a:cubicBezTo>
                <a:cubicBezTo>
                  <a:pt x="163" y="84"/>
                  <a:pt x="166" y="81"/>
                  <a:pt x="166" y="77"/>
                </a:cubicBezTo>
                <a:cubicBezTo>
                  <a:pt x="166" y="59"/>
                  <a:pt x="166" y="59"/>
                  <a:pt x="166" y="59"/>
                </a:cubicBezTo>
                <a:cubicBezTo>
                  <a:pt x="166" y="54"/>
                  <a:pt x="162" y="50"/>
                  <a:pt x="158" y="50"/>
                </a:cubicBezTo>
                <a:close/>
                <a:moveTo>
                  <a:pt x="41" y="22"/>
                </a:moveTo>
                <a:cubicBezTo>
                  <a:pt x="124" y="22"/>
                  <a:pt x="124" y="22"/>
                  <a:pt x="124" y="22"/>
                </a:cubicBezTo>
                <a:cubicBezTo>
                  <a:pt x="124" y="35"/>
                  <a:pt x="124" y="35"/>
                  <a:pt x="124" y="35"/>
                </a:cubicBezTo>
                <a:cubicBezTo>
                  <a:pt x="41" y="35"/>
                  <a:pt x="41" y="35"/>
                  <a:pt x="41" y="35"/>
                </a:cubicBezTo>
                <a:lnTo>
                  <a:pt x="41" y="22"/>
                </a:lnTo>
                <a:close/>
                <a:moveTo>
                  <a:pt x="42" y="152"/>
                </a:moveTo>
                <a:cubicBezTo>
                  <a:pt x="35" y="152"/>
                  <a:pt x="30" y="147"/>
                  <a:pt x="30" y="140"/>
                </a:cubicBezTo>
                <a:cubicBezTo>
                  <a:pt x="30" y="134"/>
                  <a:pt x="35" y="128"/>
                  <a:pt x="42" y="128"/>
                </a:cubicBezTo>
                <a:cubicBezTo>
                  <a:pt x="48" y="128"/>
                  <a:pt x="54" y="134"/>
                  <a:pt x="54" y="140"/>
                </a:cubicBezTo>
                <a:cubicBezTo>
                  <a:pt x="54" y="147"/>
                  <a:pt x="48" y="152"/>
                  <a:pt x="42" y="152"/>
                </a:cubicBezTo>
                <a:close/>
                <a:moveTo>
                  <a:pt x="123" y="152"/>
                </a:moveTo>
                <a:cubicBezTo>
                  <a:pt x="117" y="152"/>
                  <a:pt x="111" y="147"/>
                  <a:pt x="111" y="140"/>
                </a:cubicBezTo>
                <a:cubicBezTo>
                  <a:pt x="111" y="134"/>
                  <a:pt x="117" y="128"/>
                  <a:pt x="123" y="128"/>
                </a:cubicBezTo>
                <a:cubicBezTo>
                  <a:pt x="130" y="128"/>
                  <a:pt x="135" y="134"/>
                  <a:pt x="135" y="140"/>
                </a:cubicBezTo>
                <a:cubicBezTo>
                  <a:pt x="135" y="147"/>
                  <a:pt x="130" y="152"/>
                  <a:pt x="123" y="152"/>
                </a:cubicBezTo>
                <a:close/>
                <a:moveTo>
                  <a:pt x="138" y="100"/>
                </a:moveTo>
                <a:cubicBezTo>
                  <a:pt x="26" y="100"/>
                  <a:pt x="26" y="100"/>
                  <a:pt x="26" y="100"/>
                </a:cubicBezTo>
                <a:cubicBezTo>
                  <a:pt x="26" y="42"/>
                  <a:pt x="26" y="42"/>
                  <a:pt x="26" y="42"/>
                </a:cubicBezTo>
                <a:cubicBezTo>
                  <a:pt x="138" y="42"/>
                  <a:pt x="138" y="42"/>
                  <a:pt x="138" y="42"/>
                </a:cubicBezTo>
                <a:lnTo>
                  <a:pt x="138" y="10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8" tIns="68588" rIns="68588" bIns="68588" rtlCol="0" anchor="ctr"/>
          <a:lstStyle/>
          <a:p>
            <a:pPr algn="ctr"/>
            <a:endParaRPr lang="en-US" sz="1500" dirty="0">
              <a:latin typeface="+mj-lt"/>
            </a:endParaRPr>
          </a:p>
        </p:txBody>
      </p:sp>
      <p:sp>
        <p:nvSpPr>
          <p:cNvPr id="258" name="Arc 257"/>
          <p:cNvSpPr/>
          <p:nvPr/>
        </p:nvSpPr>
        <p:spPr>
          <a:xfrm>
            <a:off x="6330026" y="3545284"/>
            <a:ext cx="621076" cy="612735"/>
          </a:xfrm>
          <a:prstGeom prst="arc">
            <a:avLst>
              <a:gd name="adj1" fmla="val 17388398"/>
              <a:gd name="adj2" fmla="val 20251432"/>
            </a:avLst>
          </a:prstGeom>
          <a:ln w="12700" cap="rnd">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9" name="Arc 258"/>
          <p:cNvSpPr/>
          <p:nvPr/>
        </p:nvSpPr>
        <p:spPr>
          <a:xfrm>
            <a:off x="6330880" y="3542425"/>
            <a:ext cx="621076" cy="612735"/>
          </a:xfrm>
          <a:prstGeom prst="arc">
            <a:avLst>
              <a:gd name="adj1" fmla="val 11978105"/>
              <a:gd name="adj2" fmla="val 15216261"/>
            </a:avLst>
          </a:prstGeom>
          <a:ln w="12700" cap="rnd">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0" name="Freeform 41"/>
          <p:cNvSpPr>
            <a:spLocks/>
          </p:cNvSpPr>
          <p:nvPr/>
        </p:nvSpPr>
        <p:spPr bwMode="auto">
          <a:xfrm>
            <a:off x="6546597" y="3476685"/>
            <a:ext cx="169960" cy="142828"/>
          </a:xfrm>
          <a:custGeom>
            <a:avLst/>
            <a:gdLst>
              <a:gd name="T0" fmla="*/ 759 w 814"/>
              <a:gd name="T1" fmla="*/ 299 h 687"/>
              <a:gd name="T2" fmla="*/ 789 w 814"/>
              <a:gd name="T3" fmla="*/ 127 h 687"/>
              <a:gd name="T4" fmla="*/ 688 w 814"/>
              <a:gd name="T5" fmla="*/ 231 h 687"/>
              <a:gd name="T6" fmla="*/ 617 w 814"/>
              <a:gd name="T7" fmla="*/ 231 h 687"/>
              <a:gd name="T8" fmla="*/ 617 w 814"/>
              <a:gd name="T9" fmla="*/ 159 h 687"/>
              <a:gd name="T10" fmla="*/ 720 w 814"/>
              <a:gd name="T11" fmla="*/ 53 h 687"/>
              <a:gd name="T12" fmla="*/ 547 w 814"/>
              <a:gd name="T13" fmla="*/ 81 h 687"/>
              <a:gd name="T14" fmla="*/ 524 w 814"/>
              <a:gd name="T15" fmla="*/ 268 h 687"/>
              <a:gd name="T16" fmla="*/ 449 w 814"/>
              <a:gd name="T17" fmla="*/ 347 h 687"/>
              <a:gd name="T18" fmla="*/ 304 w 814"/>
              <a:gd name="T19" fmla="*/ 199 h 687"/>
              <a:gd name="T20" fmla="*/ 435 w 814"/>
              <a:gd name="T21" fmla="*/ 64 h 687"/>
              <a:gd name="T22" fmla="*/ 208 w 814"/>
              <a:gd name="T23" fmla="*/ 64 h 687"/>
              <a:gd name="T24" fmla="*/ 154 w 814"/>
              <a:gd name="T25" fmla="*/ 119 h 687"/>
              <a:gd name="T26" fmla="*/ 132 w 814"/>
              <a:gd name="T27" fmla="*/ 97 h 687"/>
              <a:gd name="T28" fmla="*/ 100 w 814"/>
              <a:gd name="T29" fmla="*/ 97 h 687"/>
              <a:gd name="T30" fmla="*/ 9 w 814"/>
              <a:gd name="T31" fmla="*/ 190 h 687"/>
              <a:gd name="T32" fmla="*/ 9 w 814"/>
              <a:gd name="T33" fmla="*/ 223 h 687"/>
              <a:gd name="T34" fmla="*/ 129 w 814"/>
              <a:gd name="T35" fmla="*/ 345 h 687"/>
              <a:gd name="T36" fmla="*/ 161 w 814"/>
              <a:gd name="T37" fmla="*/ 345 h 687"/>
              <a:gd name="T38" fmla="*/ 249 w 814"/>
              <a:gd name="T39" fmla="*/ 255 h 687"/>
              <a:gd name="T40" fmla="*/ 249 w 814"/>
              <a:gd name="T41" fmla="*/ 255 h 687"/>
              <a:gd name="T42" fmla="*/ 251 w 814"/>
              <a:gd name="T43" fmla="*/ 253 h 687"/>
              <a:gd name="T44" fmla="*/ 396 w 814"/>
              <a:gd name="T45" fmla="*/ 402 h 687"/>
              <a:gd name="T46" fmla="*/ 190 w 814"/>
              <a:gd name="T47" fmla="*/ 617 h 687"/>
              <a:gd name="T48" fmla="*/ 190 w 814"/>
              <a:gd name="T49" fmla="*/ 672 h 687"/>
              <a:gd name="T50" fmla="*/ 243 w 814"/>
              <a:gd name="T51" fmla="*/ 672 h 687"/>
              <a:gd name="T52" fmla="*/ 449 w 814"/>
              <a:gd name="T53" fmla="*/ 456 h 687"/>
              <a:gd name="T54" fmla="*/ 659 w 814"/>
              <a:gd name="T55" fmla="*/ 671 h 687"/>
              <a:gd name="T56" fmla="*/ 712 w 814"/>
              <a:gd name="T57" fmla="*/ 671 h 687"/>
              <a:gd name="T58" fmla="*/ 712 w 814"/>
              <a:gd name="T59" fmla="*/ 617 h 687"/>
              <a:gd name="T60" fmla="*/ 502 w 814"/>
              <a:gd name="T61" fmla="*/ 401 h 687"/>
              <a:gd name="T62" fmla="*/ 577 w 814"/>
              <a:gd name="T63" fmla="*/ 322 h 687"/>
              <a:gd name="T64" fmla="*/ 759 w 814"/>
              <a:gd name="T65" fmla="*/ 29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4" h="687">
                <a:moveTo>
                  <a:pt x="759" y="299"/>
                </a:moveTo>
                <a:cubicBezTo>
                  <a:pt x="804" y="252"/>
                  <a:pt x="814" y="184"/>
                  <a:pt x="789" y="127"/>
                </a:cubicBezTo>
                <a:lnTo>
                  <a:pt x="688" y="231"/>
                </a:lnTo>
                <a:cubicBezTo>
                  <a:pt x="669" y="251"/>
                  <a:pt x="637" y="251"/>
                  <a:pt x="617" y="231"/>
                </a:cubicBezTo>
                <a:cubicBezTo>
                  <a:pt x="598" y="211"/>
                  <a:pt x="598" y="178"/>
                  <a:pt x="617" y="159"/>
                </a:cubicBezTo>
                <a:lnTo>
                  <a:pt x="720" y="53"/>
                </a:lnTo>
                <a:cubicBezTo>
                  <a:pt x="664" y="24"/>
                  <a:pt x="594" y="33"/>
                  <a:pt x="547" y="81"/>
                </a:cubicBezTo>
                <a:cubicBezTo>
                  <a:pt x="498" y="132"/>
                  <a:pt x="490" y="209"/>
                  <a:pt x="524" y="268"/>
                </a:cubicBezTo>
                <a:lnTo>
                  <a:pt x="449" y="347"/>
                </a:lnTo>
                <a:lnTo>
                  <a:pt x="304" y="199"/>
                </a:lnTo>
                <a:lnTo>
                  <a:pt x="435" y="64"/>
                </a:lnTo>
                <a:cubicBezTo>
                  <a:pt x="373" y="0"/>
                  <a:pt x="270" y="0"/>
                  <a:pt x="208" y="64"/>
                </a:cubicBezTo>
                <a:lnTo>
                  <a:pt x="154" y="119"/>
                </a:lnTo>
                <a:lnTo>
                  <a:pt x="132" y="97"/>
                </a:lnTo>
                <a:cubicBezTo>
                  <a:pt x="124" y="88"/>
                  <a:pt x="109" y="88"/>
                  <a:pt x="100" y="97"/>
                </a:cubicBezTo>
                <a:lnTo>
                  <a:pt x="9" y="190"/>
                </a:lnTo>
                <a:cubicBezTo>
                  <a:pt x="0" y="199"/>
                  <a:pt x="0" y="214"/>
                  <a:pt x="9" y="223"/>
                </a:cubicBezTo>
                <a:lnTo>
                  <a:pt x="129" y="345"/>
                </a:lnTo>
                <a:cubicBezTo>
                  <a:pt x="138" y="354"/>
                  <a:pt x="152" y="354"/>
                  <a:pt x="161" y="345"/>
                </a:cubicBezTo>
                <a:lnTo>
                  <a:pt x="249" y="255"/>
                </a:lnTo>
                <a:lnTo>
                  <a:pt x="249" y="255"/>
                </a:lnTo>
                <a:lnTo>
                  <a:pt x="251" y="253"/>
                </a:lnTo>
                <a:lnTo>
                  <a:pt x="396" y="402"/>
                </a:lnTo>
                <a:lnTo>
                  <a:pt x="190" y="617"/>
                </a:lnTo>
                <a:cubicBezTo>
                  <a:pt x="175" y="632"/>
                  <a:pt x="175" y="657"/>
                  <a:pt x="190" y="672"/>
                </a:cubicBezTo>
                <a:cubicBezTo>
                  <a:pt x="205" y="687"/>
                  <a:pt x="228" y="687"/>
                  <a:pt x="243" y="672"/>
                </a:cubicBezTo>
                <a:lnTo>
                  <a:pt x="449" y="456"/>
                </a:lnTo>
                <a:lnTo>
                  <a:pt x="659" y="671"/>
                </a:lnTo>
                <a:cubicBezTo>
                  <a:pt x="674" y="686"/>
                  <a:pt x="698" y="686"/>
                  <a:pt x="712" y="671"/>
                </a:cubicBezTo>
                <a:cubicBezTo>
                  <a:pt x="727" y="656"/>
                  <a:pt x="727" y="632"/>
                  <a:pt x="712" y="617"/>
                </a:cubicBezTo>
                <a:lnTo>
                  <a:pt x="502" y="401"/>
                </a:lnTo>
                <a:lnTo>
                  <a:pt x="577" y="322"/>
                </a:lnTo>
                <a:cubicBezTo>
                  <a:pt x="634" y="357"/>
                  <a:pt x="710" y="349"/>
                  <a:pt x="759" y="299"/>
                </a:cubicBezTo>
              </a:path>
            </a:pathLst>
          </a:custGeom>
          <a:solidFill>
            <a:schemeClr val="accent1"/>
          </a:solidFill>
          <a:ln>
            <a:noFill/>
          </a:ln>
          <a:effectLst/>
          <a:extLst/>
        </p:spPr>
        <p:style>
          <a:lnRef idx="1">
            <a:schemeClr val="accent1"/>
          </a:lnRef>
          <a:fillRef idx="3">
            <a:schemeClr val="accent1"/>
          </a:fillRef>
          <a:effectRef idx="2">
            <a:schemeClr val="accent1"/>
          </a:effectRef>
          <a:fontRef idx="minor">
            <a:schemeClr val="lt1"/>
          </a:fontRef>
        </p:style>
        <p:txBody>
          <a:bodyPr lIns="68588" tIns="68588" rIns="68588" bIns="68588" rtlCol="0" anchor="ctr"/>
          <a:lstStyle/>
          <a:p>
            <a:pPr algn="ctr"/>
            <a:endParaRPr lang="en-US" sz="1500" dirty="0">
              <a:latin typeface="+mj-lt"/>
            </a:endParaRPr>
          </a:p>
        </p:txBody>
      </p:sp>
      <p:sp>
        <p:nvSpPr>
          <p:cNvPr id="102" name="Rectangle 101"/>
          <p:cNvSpPr/>
          <p:nvPr/>
        </p:nvSpPr>
        <p:spPr>
          <a:xfrm>
            <a:off x="852619" y="2217632"/>
            <a:ext cx="1044688" cy="507831"/>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Broadcast Centers and Studios</a:t>
            </a:r>
            <a:endParaRPr lang="en-US" sz="1000" dirty="0">
              <a:solidFill>
                <a:schemeClr val="tx1">
                  <a:lumMod val="75000"/>
                </a:schemeClr>
              </a:solidFill>
            </a:endParaRPr>
          </a:p>
        </p:txBody>
      </p:sp>
      <p:sp>
        <p:nvSpPr>
          <p:cNvPr id="103" name="Rectangle 102"/>
          <p:cNvSpPr/>
          <p:nvPr/>
        </p:nvSpPr>
        <p:spPr>
          <a:xfrm>
            <a:off x="1995619" y="2217632"/>
            <a:ext cx="1044688" cy="507831"/>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Live Event Venues and Stadiums</a:t>
            </a:r>
            <a:endParaRPr lang="en-US" sz="1000" dirty="0">
              <a:solidFill>
                <a:schemeClr val="tx1">
                  <a:lumMod val="75000"/>
                </a:schemeClr>
              </a:solidFill>
            </a:endParaRPr>
          </a:p>
        </p:txBody>
      </p:sp>
      <p:sp>
        <p:nvSpPr>
          <p:cNvPr id="104" name="Rectangle 103"/>
          <p:cNvSpPr/>
          <p:nvPr/>
        </p:nvSpPr>
        <p:spPr>
          <a:xfrm>
            <a:off x="3138619" y="2217632"/>
            <a:ext cx="1044688" cy="507831"/>
          </a:xfrm>
          <a:prstGeom prst="rect">
            <a:avLst/>
          </a:prstGeom>
        </p:spPr>
        <p:txBody>
          <a:bodyPr wrap="square" anchor="t">
            <a:spAutoFit/>
          </a:bodyPr>
          <a:lstStyle/>
          <a:p>
            <a:pPr marL="0" lvl="1" algn="ctr">
              <a:lnSpc>
                <a:spcPct val="90000"/>
              </a:lnSpc>
            </a:pPr>
            <a:r>
              <a:rPr lang="en-US" sz="1000" dirty="0" smtClean="0">
                <a:solidFill>
                  <a:schemeClr val="tx1">
                    <a:lumMod val="75000"/>
                  </a:schemeClr>
                </a:solidFill>
              </a:rPr>
              <a:t>Outside Broadcast Trucks</a:t>
            </a:r>
            <a:endParaRPr lang="en-US" sz="1000" dirty="0">
              <a:solidFill>
                <a:schemeClr val="tx1">
                  <a:lumMod val="75000"/>
                </a:schemeClr>
              </a:solidFill>
            </a:endParaRPr>
          </a:p>
        </p:txBody>
      </p:sp>
      <p:sp>
        <p:nvSpPr>
          <p:cNvPr id="105" name="Rectangle 104"/>
          <p:cNvSpPr/>
          <p:nvPr/>
        </p:nvSpPr>
        <p:spPr>
          <a:xfrm>
            <a:off x="6261125" y="3185627"/>
            <a:ext cx="756362" cy="246221"/>
          </a:xfrm>
          <a:prstGeom prst="rect">
            <a:avLst/>
          </a:prstGeom>
        </p:spPr>
        <p:txBody>
          <a:bodyPr wrap="square" anchor="t">
            <a:spAutoFit/>
          </a:bodyPr>
          <a:lstStyle/>
          <a:p>
            <a:pPr marL="0" lvl="1" algn="ctr"/>
            <a:r>
              <a:rPr lang="en-US" sz="1000" dirty="0" smtClean="0">
                <a:solidFill>
                  <a:schemeClr val="tx1">
                    <a:lumMod val="75000"/>
                  </a:schemeClr>
                </a:solidFill>
              </a:rPr>
              <a:t>Creation</a:t>
            </a:r>
            <a:endParaRPr lang="en-US" sz="1000" dirty="0">
              <a:solidFill>
                <a:schemeClr val="tx1">
                  <a:lumMod val="75000"/>
                </a:schemeClr>
              </a:solidFill>
            </a:endParaRPr>
          </a:p>
        </p:txBody>
      </p:sp>
      <p:sp>
        <p:nvSpPr>
          <p:cNvPr id="106" name="Rectangle 105"/>
          <p:cNvSpPr/>
          <p:nvPr/>
        </p:nvSpPr>
        <p:spPr>
          <a:xfrm>
            <a:off x="6261125" y="4271720"/>
            <a:ext cx="756362" cy="246221"/>
          </a:xfrm>
          <a:prstGeom prst="rect">
            <a:avLst/>
          </a:prstGeom>
        </p:spPr>
        <p:txBody>
          <a:bodyPr wrap="square" anchor="t">
            <a:spAutoFit/>
          </a:bodyPr>
          <a:lstStyle/>
          <a:p>
            <a:pPr marL="0" lvl="1" algn="ctr"/>
            <a:r>
              <a:rPr lang="en-US" sz="1000" dirty="0" smtClean="0">
                <a:solidFill>
                  <a:schemeClr val="tx1">
                    <a:lumMod val="75000"/>
                  </a:schemeClr>
                </a:solidFill>
              </a:rPr>
              <a:t>Storage</a:t>
            </a:r>
            <a:endParaRPr lang="en-US" sz="1000" dirty="0">
              <a:solidFill>
                <a:schemeClr val="tx1">
                  <a:lumMod val="75000"/>
                </a:schemeClr>
              </a:solidFill>
            </a:endParaRPr>
          </a:p>
        </p:txBody>
      </p:sp>
      <p:sp>
        <p:nvSpPr>
          <p:cNvPr id="107" name="Rectangle 106"/>
          <p:cNvSpPr/>
          <p:nvPr/>
        </p:nvSpPr>
        <p:spPr>
          <a:xfrm>
            <a:off x="7021566" y="3722041"/>
            <a:ext cx="898154" cy="246221"/>
          </a:xfrm>
          <a:prstGeom prst="rect">
            <a:avLst/>
          </a:prstGeom>
        </p:spPr>
        <p:txBody>
          <a:bodyPr wrap="square" anchor="ctr">
            <a:spAutoFit/>
          </a:bodyPr>
          <a:lstStyle/>
          <a:p>
            <a:pPr marL="0" lvl="1" algn="ctr"/>
            <a:r>
              <a:rPr lang="en-US" sz="1000" dirty="0" smtClean="0">
                <a:solidFill>
                  <a:schemeClr val="tx1">
                    <a:lumMod val="75000"/>
                  </a:schemeClr>
                </a:solidFill>
              </a:rPr>
              <a:t>Processing</a:t>
            </a:r>
            <a:endParaRPr lang="en-US" sz="1000" dirty="0">
              <a:solidFill>
                <a:schemeClr val="tx1">
                  <a:lumMod val="75000"/>
                </a:schemeClr>
              </a:solidFill>
            </a:endParaRPr>
          </a:p>
        </p:txBody>
      </p:sp>
      <p:sp>
        <p:nvSpPr>
          <p:cNvPr id="108" name="Rectangle 107"/>
          <p:cNvSpPr/>
          <p:nvPr/>
        </p:nvSpPr>
        <p:spPr>
          <a:xfrm>
            <a:off x="5562600" y="3722041"/>
            <a:ext cx="678916" cy="246221"/>
          </a:xfrm>
          <a:prstGeom prst="rect">
            <a:avLst/>
          </a:prstGeom>
        </p:spPr>
        <p:txBody>
          <a:bodyPr wrap="square" anchor="ctr">
            <a:spAutoFit/>
          </a:bodyPr>
          <a:lstStyle/>
          <a:p>
            <a:pPr marL="0" lvl="1" algn="ctr"/>
            <a:r>
              <a:rPr lang="en-US" sz="1000" dirty="0" smtClean="0">
                <a:solidFill>
                  <a:schemeClr val="tx1">
                    <a:lumMod val="75000"/>
                  </a:schemeClr>
                </a:solidFill>
              </a:rPr>
              <a:t>Delivery</a:t>
            </a:r>
            <a:endParaRPr lang="en-US" sz="1000" dirty="0">
              <a:solidFill>
                <a:schemeClr val="tx1">
                  <a:lumMod val="75000"/>
                </a:schemeClr>
              </a:solidFill>
            </a:endParaRPr>
          </a:p>
        </p:txBody>
      </p:sp>
    </p:spTree>
    <p:extLst>
      <p:ext uri="{BB962C8B-B14F-4D97-AF65-F5344CB8AC3E}">
        <p14:creationId xmlns:p14="http://schemas.microsoft.com/office/powerpoint/2010/main" val="276329772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4627083" y="1178993"/>
            <a:ext cx="4023360" cy="310090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5" name="Rectangle 74"/>
          <p:cNvSpPr/>
          <p:nvPr/>
        </p:nvSpPr>
        <p:spPr>
          <a:xfrm>
            <a:off x="509659" y="1178993"/>
            <a:ext cx="4023360" cy="310090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Title 2"/>
          <p:cNvSpPr>
            <a:spLocks noGrp="1"/>
          </p:cNvSpPr>
          <p:nvPr>
            <p:ph type="title"/>
          </p:nvPr>
        </p:nvSpPr>
        <p:spPr/>
        <p:txBody>
          <a:bodyPr/>
          <a:lstStyle/>
          <a:p>
            <a:r>
              <a:rPr lang="en-US" dirty="0" smtClean="0"/>
              <a:t>Cisco Strategy for IP Transition</a:t>
            </a:r>
            <a:endParaRPr lang="en-US" dirty="0"/>
          </a:p>
        </p:txBody>
      </p:sp>
      <p:sp>
        <p:nvSpPr>
          <p:cNvPr id="76" name="Rectangle 75"/>
          <p:cNvSpPr/>
          <p:nvPr/>
        </p:nvSpPr>
        <p:spPr>
          <a:xfrm>
            <a:off x="1090913" y="1287738"/>
            <a:ext cx="2860852" cy="313932"/>
          </a:xfrm>
          <a:prstGeom prst="rect">
            <a:avLst/>
          </a:prstGeom>
        </p:spPr>
        <p:txBody>
          <a:bodyPr wrap="square" anchor="t">
            <a:spAutoFit/>
          </a:bodyPr>
          <a:lstStyle/>
          <a:p>
            <a:pPr marL="0" lvl="1" algn="ctr">
              <a:lnSpc>
                <a:spcPct val="90000"/>
              </a:lnSpc>
            </a:pPr>
            <a:r>
              <a:rPr lang="en-US" sz="1600" dirty="0" smtClean="0">
                <a:solidFill>
                  <a:schemeClr val="tx1">
                    <a:lumMod val="75000"/>
                  </a:schemeClr>
                </a:solidFill>
              </a:rPr>
              <a:t>Comprehensive Approach</a:t>
            </a:r>
            <a:endParaRPr lang="en-US" sz="1600" dirty="0">
              <a:solidFill>
                <a:schemeClr val="tx1">
                  <a:lumMod val="75000"/>
                </a:schemeClr>
              </a:solidFill>
            </a:endParaRPr>
          </a:p>
        </p:txBody>
      </p:sp>
      <p:sp>
        <p:nvSpPr>
          <p:cNvPr id="77" name="Rectangle 76"/>
          <p:cNvSpPr/>
          <p:nvPr/>
        </p:nvSpPr>
        <p:spPr>
          <a:xfrm>
            <a:off x="5535595" y="1287738"/>
            <a:ext cx="2206336" cy="313932"/>
          </a:xfrm>
          <a:prstGeom prst="rect">
            <a:avLst/>
          </a:prstGeom>
        </p:spPr>
        <p:txBody>
          <a:bodyPr wrap="square" anchor="t">
            <a:spAutoFit/>
          </a:bodyPr>
          <a:lstStyle/>
          <a:p>
            <a:pPr algn="ctr">
              <a:lnSpc>
                <a:spcPct val="90000"/>
              </a:lnSpc>
            </a:pPr>
            <a:r>
              <a:rPr lang="en-US" sz="1600" dirty="0" smtClean="0">
                <a:solidFill>
                  <a:schemeClr val="tx1">
                    <a:lumMod val="75000"/>
                  </a:schemeClr>
                </a:solidFill>
              </a:rPr>
              <a:t>Business Outcomes</a:t>
            </a:r>
            <a:endParaRPr lang="en-US" sz="1600" dirty="0">
              <a:solidFill>
                <a:schemeClr val="tx1">
                  <a:lumMod val="75000"/>
                </a:schemeClr>
              </a:solidFill>
            </a:endParaRPr>
          </a:p>
        </p:txBody>
      </p:sp>
      <p:grpSp>
        <p:nvGrpSpPr>
          <p:cNvPr id="4" name="Group 3"/>
          <p:cNvGrpSpPr/>
          <p:nvPr/>
        </p:nvGrpSpPr>
        <p:grpSpPr>
          <a:xfrm>
            <a:off x="4849292" y="1687820"/>
            <a:ext cx="3578942" cy="2331730"/>
            <a:chOff x="5082338" y="1839652"/>
            <a:chExt cx="3112851" cy="2028066"/>
          </a:xfrm>
        </p:grpSpPr>
        <p:grpSp>
          <p:nvGrpSpPr>
            <p:cNvPr id="7" name="Group 6"/>
            <p:cNvGrpSpPr/>
            <p:nvPr/>
          </p:nvGrpSpPr>
          <p:grpSpPr>
            <a:xfrm>
              <a:off x="5082338" y="1839652"/>
              <a:ext cx="3112851" cy="443581"/>
              <a:chOff x="5082338" y="1839652"/>
              <a:chExt cx="3112851" cy="443581"/>
            </a:xfrm>
          </p:grpSpPr>
          <p:sp>
            <p:nvSpPr>
              <p:cNvPr id="88" name="Rectangle 87"/>
              <p:cNvSpPr/>
              <p:nvPr/>
            </p:nvSpPr>
            <p:spPr>
              <a:xfrm>
                <a:off x="5082338" y="1839652"/>
                <a:ext cx="3112851" cy="44358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9" name="Rectangle 88"/>
              <p:cNvSpPr/>
              <p:nvPr/>
            </p:nvSpPr>
            <p:spPr>
              <a:xfrm>
                <a:off x="5364460" y="1849076"/>
                <a:ext cx="2551282" cy="424732"/>
              </a:xfrm>
              <a:prstGeom prst="rect">
                <a:avLst/>
              </a:prstGeom>
            </p:spPr>
            <p:txBody>
              <a:bodyPr wrap="square" anchor="ctr">
                <a:spAutoFit/>
              </a:bodyPr>
              <a:lstStyle/>
              <a:p>
                <a:pPr marL="0" lvl="1" algn="ctr">
                  <a:lnSpc>
                    <a:spcPct val="90000"/>
                  </a:lnSpc>
                </a:pPr>
                <a:r>
                  <a:rPr lang="en-US" sz="1400" dirty="0">
                    <a:solidFill>
                      <a:schemeClr val="bg1"/>
                    </a:solidFill>
                    <a:latin typeface="+mn-lt"/>
                  </a:rPr>
                  <a:t>Flexibly scale production </a:t>
                </a:r>
                <a:br>
                  <a:rPr lang="en-US" sz="1400" dirty="0">
                    <a:solidFill>
                      <a:schemeClr val="bg1"/>
                    </a:solidFill>
                    <a:latin typeface="+mn-lt"/>
                  </a:rPr>
                </a:br>
                <a:r>
                  <a:rPr lang="en-US" sz="1400" dirty="0">
                    <a:solidFill>
                      <a:schemeClr val="bg1"/>
                    </a:solidFill>
                    <a:latin typeface="+mn-lt"/>
                  </a:rPr>
                  <a:t>and distribution</a:t>
                </a:r>
              </a:p>
            </p:txBody>
          </p:sp>
        </p:grpSp>
        <p:grpSp>
          <p:nvGrpSpPr>
            <p:cNvPr id="90" name="Group 89"/>
            <p:cNvGrpSpPr/>
            <p:nvPr/>
          </p:nvGrpSpPr>
          <p:grpSpPr>
            <a:xfrm>
              <a:off x="5082338" y="2367814"/>
              <a:ext cx="3112851" cy="443581"/>
              <a:chOff x="5082338" y="1839652"/>
              <a:chExt cx="3112851" cy="443581"/>
            </a:xfrm>
          </p:grpSpPr>
          <p:sp>
            <p:nvSpPr>
              <p:cNvPr id="91" name="Rectangle 90"/>
              <p:cNvSpPr/>
              <p:nvPr/>
            </p:nvSpPr>
            <p:spPr>
              <a:xfrm>
                <a:off x="5082338" y="1839652"/>
                <a:ext cx="3112851" cy="44358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92" name="Rectangle 91"/>
              <p:cNvSpPr/>
              <p:nvPr/>
            </p:nvSpPr>
            <p:spPr>
              <a:xfrm>
                <a:off x="5364460" y="1849076"/>
                <a:ext cx="2551282" cy="424732"/>
              </a:xfrm>
              <a:prstGeom prst="rect">
                <a:avLst/>
              </a:prstGeom>
            </p:spPr>
            <p:txBody>
              <a:bodyPr wrap="square" anchor="ctr">
                <a:spAutoFit/>
              </a:bodyPr>
              <a:lstStyle/>
              <a:p>
                <a:pPr marL="0" lvl="1" algn="ctr">
                  <a:lnSpc>
                    <a:spcPct val="90000"/>
                  </a:lnSpc>
                </a:pPr>
                <a:r>
                  <a:rPr lang="en-US" sz="1400" dirty="0">
                    <a:solidFill>
                      <a:schemeClr val="bg1"/>
                    </a:solidFill>
                    <a:latin typeface="+mn-lt"/>
                  </a:rPr>
                  <a:t>Rapidly deliver new services </a:t>
                </a:r>
                <a:br>
                  <a:rPr lang="en-US" sz="1400" dirty="0">
                    <a:solidFill>
                      <a:schemeClr val="bg1"/>
                    </a:solidFill>
                    <a:latin typeface="+mn-lt"/>
                  </a:rPr>
                </a:br>
                <a:r>
                  <a:rPr lang="en-US" sz="1400" dirty="0">
                    <a:solidFill>
                      <a:schemeClr val="bg1"/>
                    </a:solidFill>
                    <a:latin typeface="+mn-lt"/>
                  </a:rPr>
                  <a:t>and reach new segments</a:t>
                </a:r>
              </a:p>
            </p:txBody>
          </p:sp>
        </p:grpSp>
        <p:grpSp>
          <p:nvGrpSpPr>
            <p:cNvPr id="93" name="Group 92"/>
            <p:cNvGrpSpPr/>
            <p:nvPr/>
          </p:nvGrpSpPr>
          <p:grpSpPr>
            <a:xfrm>
              <a:off x="5082338" y="2895976"/>
              <a:ext cx="3112851" cy="443581"/>
              <a:chOff x="5082338" y="1839652"/>
              <a:chExt cx="3112851" cy="443581"/>
            </a:xfrm>
          </p:grpSpPr>
          <p:sp>
            <p:nvSpPr>
              <p:cNvPr id="94" name="Rectangle 93"/>
              <p:cNvSpPr/>
              <p:nvPr/>
            </p:nvSpPr>
            <p:spPr>
              <a:xfrm>
                <a:off x="5082338" y="1839652"/>
                <a:ext cx="3112851" cy="443581"/>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95" name="Rectangle 94"/>
              <p:cNvSpPr/>
              <p:nvPr/>
            </p:nvSpPr>
            <p:spPr>
              <a:xfrm>
                <a:off x="5287957" y="1849076"/>
                <a:ext cx="2704288" cy="424732"/>
              </a:xfrm>
              <a:prstGeom prst="rect">
                <a:avLst/>
              </a:prstGeom>
            </p:spPr>
            <p:txBody>
              <a:bodyPr wrap="square" anchor="ctr">
                <a:spAutoFit/>
              </a:bodyPr>
              <a:lstStyle/>
              <a:p>
                <a:pPr marL="0" lvl="1" algn="ctr">
                  <a:lnSpc>
                    <a:spcPct val="90000"/>
                  </a:lnSpc>
                </a:pPr>
                <a:r>
                  <a:rPr lang="en-US" sz="1400" dirty="0">
                    <a:solidFill>
                      <a:schemeClr val="bg1"/>
                    </a:solidFill>
                    <a:latin typeface="+mn-lt"/>
                  </a:rPr>
                  <a:t>Multi-layered protection from cyber threats and online piracy</a:t>
                </a:r>
              </a:p>
            </p:txBody>
          </p:sp>
        </p:grpSp>
        <p:grpSp>
          <p:nvGrpSpPr>
            <p:cNvPr id="96" name="Group 95"/>
            <p:cNvGrpSpPr/>
            <p:nvPr/>
          </p:nvGrpSpPr>
          <p:grpSpPr>
            <a:xfrm>
              <a:off x="5082338" y="3424137"/>
              <a:ext cx="3112851" cy="443581"/>
              <a:chOff x="5082338" y="1839652"/>
              <a:chExt cx="3112851" cy="443581"/>
            </a:xfrm>
          </p:grpSpPr>
          <p:sp>
            <p:nvSpPr>
              <p:cNvPr id="97" name="Rectangle 96"/>
              <p:cNvSpPr/>
              <p:nvPr/>
            </p:nvSpPr>
            <p:spPr>
              <a:xfrm>
                <a:off x="5082338" y="1839652"/>
                <a:ext cx="3112851" cy="443581"/>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98" name="Rectangle 97"/>
              <p:cNvSpPr/>
              <p:nvPr/>
            </p:nvSpPr>
            <p:spPr>
              <a:xfrm>
                <a:off x="5735429" y="1849076"/>
                <a:ext cx="1809344" cy="424732"/>
              </a:xfrm>
              <a:prstGeom prst="rect">
                <a:avLst/>
              </a:prstGeom>
            </p:spPr>
            <p:txBody>
              <a:bodyPr wrap="square" anchor="ctr">
                <a:spAutoFit/>
              </a:bodyPr>
              <a:lstStyle/>
              <a:p>
                <a:pPr marL="0" lvl="1" algn="ctr">
                  <a:lnSpc>
                    <a:spcPct val="90000"/>
                  </a:lnSpc>
                </a:pPr>
                <a:r>
                  <a:rPr lang="en-US" sz="1400" dirty="0">
                    <a:solidFill>
                      <a:schemeClr val="bg1"/>
                    </a:solidFill>
                    <a:latin typeface="+mn-lt"/>
                  </a:rPr>
                  <a:t>Simplify configuration and operation</a:t>
                </a:r>
              </a:p>
            </p:txBody>
          </p:sp>
        </p:grpSp>
      </p:grpSp>
      <p:grpSp>
        <p:nvGrpSpPr>
          <p:cNvPr id="2" name="Group 1"/>
          <p:cNvGrpSpPr/>
          <p:nvPr/>
        </p:nvGrpSpPr>
        <p:grpSpPr>
          <a:xfrm>
            <a:off x="746873" y="1684750"/>
            <a:ext cx="3533508" cy="2334800"/>
            <a:chOff x="976657" y="1836582"/>
            <a:chExt cx="3073940" cy="2031136"/>
          </a:xfrm>
        </p:grpSpPr>
        <p:sp>
          <p:nvSpPr>
            <p:cNvPr id="6" name="Rectangle 5"/>
            <p:cNvSpPr/>
            <p:nvPr/>
          </p:nvSpPr>
          <p:spPr>
            <a:xfrm>
              <a:off x="976657" y="1836582"/>
              <a:ext cx="1536970" cy="101556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79" name="Rectangle 78"/>
            <p:cNvSpPr/>
            <p:nvPr/>
          </p:nvSpPr>
          <p:spPr>
            <a:xfrm>
              <a:off x="2513627" y="1836582"/>
              <a:ext cx="1536970" cy="101556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0" name="Rectangle 79"/>
            <p:cNvSpPr/>
            <p:nvPr/>
          </p:nvSpPr>
          <p:spPr>
            <a:xfrm>
              <a:off x="1075489" y="2201111"/>
              <a:ext cx="1339306" cy="294522"/>
            </a:xfrm>
            <a:prstGeom prst="rect">
              <a:avLst/>
            </a:prstGeom>
          </p:spPr>
          <p:txBody>
            <a:bodyPr wrap="square" anchor="ctr">
              <a:spAutoFit/>
            </a:bodyPr>
            <a:lstStyle/>
            <a:p>
              <a:pPr marL="0" lvl="1" algn="ctr"/>
              <a:r>
                <a:rPr lang="en-US" sz="1600" dirty="0" smtClean="0">
                  <a:solidFill>
                    <a:schemeClr val="bg1"/>
                  </a:solidFill>
                  <a:latin typeface="+mn-lt"/>
                </a:rPr>
                <a:t>IP Foundation</a:t>
              </a:r>
              <a:endParaRPr lang="en-US" sz="1600" dirty="0">
                <a:solidFill>
                  <a:schemeClr val="bg1"/>
                </a:solidFill>
                <a:latin typeface="+mn-lt"/>
              </a:endParaRPr>
            </a:p>
          </p:txBody>
        </p:sp>
        <p:sp>
          <p:nvSpPr>
            <p:cNvPr id="83" name="Rectangle 82"/>
            <p:cNvSpPr/>
            <p:nvPr/>
          </p:nvSpPr>
          <p:spPr>
            <a:xfrm>
              <a:off x="2612459" y="2094012"/>
              <a:ext cx="1339306" cy="508719"/>
            </a:xfrm>
            <a:prstGeom prst="rect">
              <a:avLst/>
            </a:prstGeom>
          </p:spPr>
          <p:txBody>
            <a:bodyPr wrap="square" anchor="ctr">
              <a:spAutoFit/>
            </a:bodyPr>
            <a:lstStyle/>
            <a:p>
              <a:pPr marL="0" lvl="1" algn="ctr"/>
              <a:r>
                <a:rPr lang="en-US" sz="1600" dirty="0" smtClean="0">
                  <a:solidFill>
                    <a:schemeClr val="bg1"/>
                  </a:solidFill>
                  <a:latin typeface="+mn-lt"/>
                </a:rPr>
                <a:t>Automated Architecture</a:t>
              </a:r>
              <a:endParaRPr lang="en-US" sz="1600" dirty="0">
                <a:solidFill>
                  <a:schemeClr val="bg1"/>
                </a:solidFill>
                <a:latin typeface="+mn-lt"/>
              </a:endParaRPr>
            </a:p>
          </p:txBody>
        </p:sp>
        <p:sp>
          <p:nvSpPr>
            <p:cNvPr id="84" name="Rectangle 83"/>
            <p:cNvSpPr/>
            <p:nvPr/>
          </p:nvSpPr>
          <p:spPr>
            <a:xfrm>
              <a:off x="976657" y="2852150"/>
              <a:ext cx="1536970" cy="101556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5" name="Rectangle 84"/>
            <p:cNvSpPr/>
            <p:nvPr/>
          </p:nvSpPr>
          <p:spPr>
            <a:xfrm>
              <a:off x="2513627" y="2852150"/>
              <a:ext cx="1536970" cy="1015568"/>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6" name="Rectangle 85"/>
            <p:cNvSpPr/>
            <p:nvPr/>
          </p:nvSpPr>
          <p:spPr>
            <a:xfrm>
              <a:off x="1075489" y="3216679"/>
              <a:ext cx="1339306" cy="294522"/>
            </a:xfrm>
            <a:prstGeom prst="rect">
              <a:avLst/>
            </a:prstGeom>
          </p:spPr>
          <p:txBody>
            <a:bodyPr wrap="square" anchor="ctr">
              <a:spAutoFit/>
            </a:bodyPr>
            <a:lstStyle/>
            <a:p>
              <a:pPr marL="0" lvl="1" algn="ctr"/>
              <a:r>
                <a:rPr lang="en-US" sz="1600" dirty="0" smtClean="0">
                  <a:solidFill>
                    <a:schemeClr val="bg1"/>
                  </a:solidFill>
                  <a:latin typeface="+mn-lt"/>
                </a:rPr>
                <a:t>Ecosystem</a:t>
              </a:r>
              <a:endParaRPr lang="en-US" sz="1600" dirty="0">
                <a:solidFill>
                  <a:schemeClr val="bg1"/>
                </a:solidFill>
                <a:latin typeface="+mn-lt"/>
              </a:endParaRPr>
            </a:p>
          </p:txBody>
        </p:sp>
        <p:sp>
          <p:nvSpPr>
            <p:cNvPr id="87" name="Rectangle 86"/>
            <p:cNvSpPr/>
            <p:nvPr/>
          </p:nvSpPr>
          <p:spPr>
            <a:xfrm>
              <a:off x="2765906" y="3109580"/>
              <a:ext cx="1032412" cy="508719"/>
            </a:xfrm>
            <a:prstGeom prst="rect">
              <a:avLst/>
            </a:prstGeom>
          </p:spPr>
          <p:txBody>
            <a:bodyPr wrap="square" anchor="ctr">
              <a:spAutoFit/>
            </a:bodyPr>
            <a:lstStyle/>
            <a:p>
              <a:pPr marL="0" lvl="1" algn="ctr"/>
              <a:r>
                <a:rPr lang="en-US" sz="1600" dirty="0" smtClean="0">
                  <a:solidFill>
                    <a:schemeClr val="bg1"/>
                  </a:solidFill>
                  <a:latin typeface="+mn-lt"/>
                </a:rPr>
                <a:t>Holistic Security</a:t>
              </a:r>
              <a:endParaRPr lang="en-US" sz="1600" dirty="0">
                <a:solidFill>
                  <a:schemeClr val="bg1"/>
                </a:solidFill>
                <a:latin typeface="+mn-lt"/>
              </a:endParaRPr>
            </a:p>
          </p:txBody>
        </p:sp>
      </p:grpSp>
    </p:spTree>
    <p:extLst>
      <p:ext uri="{BB962C8B-B14F-4D97-AF65-F5344CB8AC3E}">
        <p14:creationId xmlns:p14="http://schemas.microsoft.com/office/powerpoint/2010/main" val="339996527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509658" y="1013461"/>
            <a:ext cx="8121261" cy="3488502"/>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4" name="Title 1"/>
          <p:cNvSpPr>
            <a:spLocks noGrp="1"/>
          </p:cNvSpPr>
          <p:nvPr>
            <p:ph type="title"/>
          </p:nvPr>
        </p:nvSpPr>
        <p:spPr/>
        <p:txBody>
          <a:bodyPr/>
          <a:lstStyle/>
          <a:p>
            <a:r>
              <a:rPr lang="en-US" dirty="0" smtClean="0"/>
              <a:t>Cisco Open Network Architecture for Media</a:t>
            </a:r>
            <a:endParaRPr lang="en-US" dirty="0"/>
          </a:p>
        </p:txBody>
      </p:sp>
      <p:sp>
        <p:nvSpPr>
          <p:cNvPr id="63" name="Rectangle 62"/>
          <p:cNvSpPr/>
          <p:nvPr/>
        </p:nvSpPr>
        <p:spPr>
          <a:xfrm>
            <a:off x="1547730" y="3688078"/>
            <a:ext cx="6046870" cy="7533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64" name="TextBox 63"/>
          <p:cNvSpPr txBox="1"/>
          <p:nvPr/>
        </p:nvSpPr>
        <p:spPr>
          <a:xfrm>
            <a:off x="3567449" y="4105654"/>
            <a:ext cx="2007433" cy="246221"/>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Physical  |  Virtual</a:t>
            </a:r>
            <a:r>
              <a:rPr kumimoji="0" lang="en-US" sz="1000" b="0" i="0" u="none" strike="noStrike" kern="1200" cap="none" spc="0" normalizeH="0" baseline="0" noProof="0" dirty="0" smtClean="0">
                <a:ln>
                  <a:noFill/>
                </a:ln>
                <a:solidFill>
                  <a:srgbClr val="FFFFFF"/>
                </a:solidFill>
                <a:effectLst/>
                <a:uLnTx/>
                <a:uFillTx/>
                <a:latin typeface="Arial" charset="0"/>
                <a:ea typeface="ＭＳ Ｐゴシック" charset="0"/>
              </a:rPr>
              <a:t> </a:t>
            </a: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  </a:t>
            </a:r>
            <a:endParaRPr kumimoji="0" lang="en-US" sz="10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65" name="TextBox 64"/>
          <p:cNvSpPr txBox="1"/>
          <p:nvPr/>
        </p:nvSpPr>
        <p:spPr>
          <a:xfrm>
            <a:off x="2682338" y="3724094"/>
            <a:ext cx="3777656" cy="307777"/>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ＭＳ Ｐゴシック" charset="0"/>
              </a:rPr>
              <a:t>Infrastructure and Network Abstraction</a:t>
            </a:r>
            <a:endParaRPr kumimoji="0" lang="en-US" sz="1400" b="1" i="0" u="none" strike="noStrike" kern="1200" cap="none" spc="0" normalizeH="0" baseline="0" noProof="0" dirty="0">
              <a:ln>
                <a:noFill/>
              </a:ln>
              <a:solidFill>
                <a:srgbClr val="FFFFFF"/>
              </a:solidFill>
              <a:effectLst/>
              <a:uLnTx/>
              <a:uFillTx/>
              <a:latin typeface="Arial"/>
              <a:ea typeface="ＭＳ Ｐゴシック" charset="0"/>
            </a:endParaRPr>
          </a:p>
        </p:txBody>
      </p:sp>
      <p:grpSp>
        <p:nvGrpSpPr>
          <p:cNvPr id="67" name="Group 66"/>
          <p:cNvGrpSpPr/>
          <p:nvPr/>
        </p:nvGrpSpPr>
        <p:grpSpPr>
          <a:xfrm>
            <a:off x="6831130" y="3914824"/>
            <a:ext cx="163173" cy="242241"/>
            <a:chOff x="6225470" y="3132661"/>
            <a:chExt cx="175807" cy="260997"/>
          </a:xfrm>
        </p:grpSpPr>
        <p:sp>
          <p:nvSpPr>
            <p:cNvPr id="68" name="Freeform 5"/>
            <p:cNvSpPr>
              <a:spLocks/>
            </p:cNvSpPr>
            <p:nvPr/>
          </p:nvSpPr>
          <p:spPr bwMode="auto">
            <a:xfrm>
              <a:off x="6295315" y="3132661"/>
              <a:ext cx="18324" cy="20500"/>
            </a:xfrm>
            <a:custGeom>
              <a:avLst/>
              <a:gdLst>
                <a:gd name="T0" fmla="*/ 29 w 29"/>
                <a:gd name="T1" fmla="*/ 0 h 28"/>
                <a:gd name="T2" fmla="*/ 29 w 29"/>
                <a:gd name="T3" fmla="*/ 28 h 28"/>
                <a:gd name="T4" fmla="*/ 0 w 29"/>
                <a:gd name="T5" fmla="*/ 28 h 28"/>
                <a:gd name="T6" fmla="*/ 0 w 29"/>
                <a:gd name="T7" fmla="*/ 0 h 28"/>
                <a:gd name="T8" fmla="*/ 29 w 29"/>
                <a:gd name="T9" fmla="*/ 0 h 28"/>
              </a:gdLst>
              <a:ahLst/>
              <a:cxnLst>
                <a:cxn ang="0">
                  <a:pos x="T0" y="T1"/>
                </a:cxn>
                <a:cxn ang="0">
                  <a:pos x="T2" y="T3"/>
                </a:cxn>
                <a:cxn ang="0">
                  <a:pos x="T4" y="T5"/>
                </a:cxn>
                <a:cxn ang="0">
                  <a:pos x="T6" y="T7"/>
                </a:cxn>
                <a:cxn ang="0">
                  <a:pos x="T8" y="T9"/>
                </a:cxn>
              </a:cxnLst>
              <a:rect l="0" t="0" r="r" b="b"/>
              <a:pathLst>
                <a:path w="29" h="28">
                  <a:moveTo>
                    <a:pt x="29" y="0"/>
                  </a:moveTo>
                  <a:cubicBezTo>
                    <a:pt x="29" y="9"/>
                    <a:pt x="29" y="18"/>
                    <a:pt x="29" y="28"/>
                  </a:cubicBezTo>
                  <a:cubicBezTo>
                    <a:pt x="20" y="28"/>
                    <a:pt x="11" y="28"/>
                    <a:pt x="0" y="28"/>
                  </a:cubicBezTo>
                  <a:cubicBezTo>
                    <a:pt x="0" y="19"/>
                    <a:pt x="0" y="10"/>
                    <a:pt x="0" y="0"/>
                  </a:cubicBezTo>
                  <a:cubicBezTo>
                    <a:pt x="10" y="0"/>
                    <a:pt x="20" y="0"/>
                    <a:pt x="29"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69" name="Freeform 6"/>
            <p:cNvSpPr>
              <a:spLocks/>
            </p:cNvSpPr>
            <p:nvPr/>
          </p:nvSpPr>
          <p:spPr bwMode="auto">
            <a:xfrm>
              <a:off x="6331963" y="3225371"/>
              <a:ext cx="33727" cy="37942"/>
            </a:xfrm>
            <a:custGeom>
              <a:avLst/>
              <a:gdLst>
                <a:gd name="T0" fmla="*/ 0 w 53"/>
                <a:gd name="T1" fmla="*/ 0 h 52"/>
                <a:gd name="T2" fmla="*/ 53 w 53"/>
                <a:gd name="T3" fmla="*/ 0 h 52"/>
                <a:gd name="T4" fmla="*/ 53 w 53"/>
                <a:gd name="T5" fmla="*/ 52 h 52"/>
                <a:gd name="T6" fmla="*/ 0 w 53"/>
                <a:gd name="T7" fmla="*/ 52 h 52"/>
                <a:gd name="T8" fmla="*/ 0 w 53"/>
                <a:gd name="T9" fmla="*/ 0 h 52"/>
              </a:gdLst>
              <a:ahLst/>
              <a:cxnLst>
                <a:cxn ang="0">
                  <a:pos x="T0" y="T1"/>
                </a:cxn>
                <a:cxn ang="0">
                  <a:pos x="T2" y="T3"/>
                </a:cxn>
                <a:cxn ang="0">
                  <a:pos x="T4" y="T5"/>
                </a:cxn>
                <a:cxn ang="0">
                  <a:pos x="T6" y="T7"/>
                </a:cxn>
                <a:cxn ang="0">
                  <a:pos x="T8" y="T9"/>
                </a:cxn>
              </a:cxnLst>
              <a:rect l="0" t="0" r="r" b="b"/>
              <a:pathLst>
                <a:path w="53" h="52">
                  <a:moveTo>
                    <a:pt x="0" y="0"/>
                  </a:moveTo>
                  <a:cubicBezTo>
                    <a:pt x="18" y="0"/>
                    <a:pt x="35" y="0"/>
                    <a:pt x="53" y="0"/>
                  </a:cubicBezTo>
                  <a:cubicBezTo>
                    <a:pt x="53" y="17"/>
                    <a:pt x="53" y="34"/>
                    <a:pt x="53" y="52"/>
                  </a:cubicBezTo>
                  <a:cubicBezTo>
                    <a:pt x="35" y="52"/>
                    <a:pt x="18" y="52"/>
                    <a:pt x="0" y="52"/>
                  </a:cubicBezTo>
                  <a:cubicBezTo>
                    <a:pt x="0" y="34"/>
                    <a:pt x="0" y="18"/>
                    <a:pt x="0"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70" name="Freeform 7"/>
            <p:cNvSpPr>
              <a:spLocks/>
            </p:cNvSpPr>
            <p:nvPr/>
          </p:nvSpPr>
          <p:spPr bwMode="auto">
            <a:xfrm>
              <a:off x="6264774" y="3191103"/>
              <a:ext cx="29213" cy="31210"/>
            </a:xfrm>
            <a:custGeom>
              <a:avLst/>
              <a:gdLst>
                <a:gd name="T0" fmla="*/ 46 w 46"/>
                <a:gd name="T1" fmla="*/ 0 h 43"/>
                <a:gd name="T2" fmla="*/ 46 w 46"/>
                <a:gd name="T3" fmla="*/ 43 h 43"/>
                <a:gd name="T4" fmla="*/ 0 w 46"/>
                <a:gd name="T5" fmla="*/ 43 h 43"/>
                <a:gd name="T6" fmla="*/ 0 w 46"/>
                <a:gd name="T7" fmla="*/ 0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46" y="15"/>
                    <a:pt x="46" y="28"/>
                    <a:pt x="46" y="43"/>
                  </a:cubicBezTo>
                  <a:cubicBezTo>
                    <a:pt x="31" y="43"/>
                    <a:pt x="16" y="43"/>
                    <a:pt x="0" y="43"/>
                  </a:cubicBezTo>
                  <a:cubicBezTo>
                    <a:pt x="0" y="30"/>
                    <a:pt x="0" y="16"/>
                    <a:pt x="0" y="0"/>
                  </a:cubicBezTo>
                  <a:cubicBezTo>
                    <a:pt x="14" y="0"/>
                    <a:pt x="29" y="0"/>
                    <a:pt x="4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71" name="Freeform 8"/>
            <p:cNvSpPr>
              <a:spLocks/>
            </p:cNvSpPr>
            <p:nvPr/>
          </p:nvSpPr>
          <p:spPr bwMode="auto">
            <a:xfrm>
              <a:off x="6367019" y="3154079"/>
              <a:ext cx="22839" cy="26008"/>
            </a:xfrm>
            <a:custGeom>
              <a:avLst/>
              <a:gdLst>
                <a:gd name="T0" fmla="*/ 36 w 36"/>
                <a:gd name="T1" fmla="*/ 0 h 36"/>
                <a:gd name="T2" fmla="*/ 36 w 36"/>
                <a:gd name="T3" fmla="*/ 36 h 36"/>
                <a:gd name="T4" fmla="*/ 0 w 36"/>
                <a:gd name="T5" fmla="*/ 36 h 36"/>
                <a:gd name="T6" fmla="*/ 0 w 36"/>
                <a:gd name="T7" fmla="*/ 0 h 36"/>
                <a:gd name="T8" fmla="*/ 36 w 36"/>
                <a:gd name="T9" fmla="*/ 0 h 36"/>
              </a:gdLst>
              <a:ahLst/>
              <a:cxnLst>
                <a:cxn ang="0">
                  <a:pos x="T0" y="T1"/>
                </a:cxn>
                <a:cxn ang="0">
                  <a:pos x="T2" y="T3"/>
                </a:cxn>
                <a:cxn ang="0">
                  <a:pos x="T4" y="T5"/>
                </a:cxn>
                <a:cxn ang="0">
                  <a:pos x="T6" y="T7"/>
                </a:cxn>
                <a:cxn ang="0">
                  <a:pos x="T8" y="T9"/>
                </a:cxn>
              </a:cxnLst>
              <a:rect l="0" t="0" r="r" b="b"/>
              <a:pathLst>
                <a:path w="36" h="36">
                  <a:moveTo>
                    <a:pt x="36" y="0"/>
                  </a:moveTo>
                  <a:cubicBezTo>
                    <a:pt x="36" y="13"/>
                    <a:pt x="36" y="24"/>
                    <a:pt x="36" y="36"/>
                  </a:cubicBezTo>
                  <a:cubicBezTo>
                    <a:pt x="24" y="36"/>
                    <a:pt x="13" y="36"/>
                    <a:pt x="0" y="36"/>
                  </a:cubicBezTo>
                  <a:cubicBezTo>
                    <a:pt x="0" y="24"/>
                    <a:pt x="0" y="13"/>
                    <a:pt x="0" y="0"/>
                  </a:cubicBezTo>
                  <a:cubicBezTo>
                    <a:pt x="12" y="0"/>
                    <a:pt x="23" y="0"/>
                    <a:pt x="3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72" name="Freeform 9"/>
            <p:cNvSpPr>
              <a:spLocks/>
            </p:cNvSpPr>
            <p:nvPr/>
          </p:nvSpPr>
          <p:spPr bwMode="auto">
            <a:xfrm>
              <a:off x="6317357" y="3175803"/>
              <a:ext cx="22839" cy="26314"/>
            </a:xfrm>
            <a:custGeom>
              <a:avLst/>
              <a:gdLst>
                <a:gd name="T0" fmla="*/ 0 w 36"/>
                <a:gd name="T1" fmla="*/ 0 h 36"/>
                <a:gd name="T2" fmla="*/ 36 w 36"/>
                <a:gd name="T3" fmla="*/ 0 h 36"/>
                <a:gd name="T4" fmla="*/ 36 w 36"/>
                <a:gd name="T5" fmla="*/ 36 h 36"/>
                <a:gd name="T6" fmla="*/ 0 w 36"/>
                <a:gd name="T7" fmla="*/ 36 h 36"/>
                <a:gd name="T8" fmla="*/ 0 w 36"/>
                <a:gd name="T9" fmla="*/ 0 h 36"/>
              </a:gdLst>
              <a:ahLst/>
              <a:cxnLst>
                <a:cxn ang="0">
                  <a:pos x="T0" y="T1"/>
                </a:cxn>
                <a:cxn ang="0">
                  <a:pos x="T2" y="T3"/>
                </a:cxn>
                <a:cxn ang="0">
                  <a:pos x="T4" y="T5"/>
                </a:cxn>
                <a:cxn ang="0">
                  <a:pos x="T6" y="T7"/>
                </a:cxn>
                <a:cxn ang="0">
                  <a:pos x="T8" y="T9"/>
                </a:cxn>
              </a:cxnLst>
              <a:rect l="0" t="0" r="r" b="b"/>
              <a:pathLst>
                <a:path w="36" h="36">
                  <a:moveTo>
                    <a:pt x="0" y="0"/>
                  </a:moveTo>
                  <a:cubicBezTo>
                    <a:pt x="13" y="0"/>
                    <a:pt x="24" y="0"/>
                    <a:pt x="36" y="0"/>
                  </a:cubicBezTo>
                  <a:cubicBezTo>
                    <a:pt x="36" y="12"/>
                    <a:pt x="36" y="24"/>
                    <a:pt x="36" y="36"/>
                  </a:cubicBezTo>
                  <a:cubicBezTo>
                    <a:pt x="24" y="36"/>
                    <a:pt x="13" y="36"/>
                    <a:pt x="0" y="36"/>
                  </a:cubicBezTo>
                  <a:cubicBezTo>
                    <a:pt x="0" y="25"/>
                    <a:pt x="0" y="13"/>
                    <a:pt x="0"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73" name="Freeform 10"/>
            <p:cNvSpPr>
              <a:spLocks/>
            </p:cNvSpPr>
            <p:nvPr/>
          </p:nvSpPr>
          <p:spPr bwMode="auto">
            <a:xfrm>
              <a:off x="6233703" y="3151019"/>
              <a:ext cx="20980" cy="23254"/>
            </a:xfrm>
            <a:custGeom>
              <a:avLst/>
              <a:gdLst>
                <a:gd name="T0" fmla="*/ 0 w 33"/>
                <a:gd name="T1" fmla="*/ 32 h 32"/>
                <a:gd name="T2" fmla="*/ 0 w 33"/>
                <a:gd name="T3" fmla="*/ 0 h 32"/>
                <a:gd name="T4" fmla="*/ 33 w 33"/>
                <a:gd name="T5" fmla="*/ 0 h 32"/>
                <a:gd name="T6" fmla="*/ 33 w 33"/>
                <a:gd name="T7" fmla="*/ 32 h 32"/>
                <a:gd name="T8" fmla="*/ 0 w 33"/>
                <a:gd name="T9" fmla="*/ 32 h 32"/>
              </a:gdLst>
              <a:ahLst/>
              <a:cxnLst>
                <a:cxn ang="0">
                  <a:pos x="T0" y="T1"/>
                </a:cxn>
                <a:cxn ang="0">
                  <a:pos x="T2" y="T3"/>
                </a:cxn>
                <a:cxn ang="0">
                  <a:pos x="T4" y="T5"/>
                </a:cxn>
                <a:cxn ang="0">
                  <a:pos x="T6" y="T7"/>
                </a:cxn>
                <a:cxn ang="0">
                  <a:pos x="T8" y="T9"/>
                </a:cxn>
              </a:cxnLst>
              <a:rect l="0" t="0" r="r" b="b"/>
              <a:pathLst>
                <a:path w="33" h="32">
                  <a:moveTo>
                    <a:pt x="0" y="32"/>
                  </a:moveTo>
                  <a:cubicBezTo>
                    <a:pt x="0" y="21"/>
                    <a:pt x="0" y="11"/>
                    <a:pt x="0" y="0"/>
                  </a:cubicBezTo>
                  <a:cubicBezTo>
                    <a:pt x="11" y="0"/>
                    <a:pt x="22" y="0"/>
                    <a:pt x="33" y="0"/>
                  </a:cubicBezTo>
                  <a:cubicBezTo>
                    <a:pt x="33" y="11"/>
                    <a:pt x="33" y="21"/>
                    <a:pt x="33" y="32"/>
                  </a:cubicBezTo>
                  <a:cubicBezTo>
                    <a:pt x="22" y="32"/>
                    <a:pt x="12" y="32"/>
                    <a:pt x="0" y="3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sp>
          <p:nvSpPr>
            <p:cNvPr id="74" name="Freeform 11"/>
            <p:cNvSpPr>
              <a:spLocks/>
            </p:cNvSpPr>
            <p:nvPr/>
          </p:nvSpPr>
          <p:spPr bwMode="auto">
            <a:xfrm>
              <a:off x="6225470" y="3232715"/>
              <a:ext cx="175807" cy="160943"/>
            </a:xfrm>
            <a:custGeom>
              <a:avLst/>
              <a:gdLst>
                <a:gd name="T0" fmla="*/ 221 w 277"/>
                <a:gd name="T1" fmla="*/ 56 h 221"/>
                <a:gd name="T2" fmla="*/ 221 w 277"/>
                <a:gd name="T3" fmla="*/ 110 h 221"/>
                <a:gd name="T4" fmla="*/ 221 w 277"/>
                <a:gd name="T5" fmla="*/ 111 h 221"/>
                <a:gd name="T6" fmla="*/ 111 w 277"/>
                <a:gd name="T7" fmla="*/ 111 h 221"/>
                <a:gd name="T8" fmla="*/ 111 w 277"/>
                <a:gd name="T9" fmla="*/ 56 h 221"/>
                <a:gd name="T10" fmla="*/ 57 w 277"/>
                <a:gd name="T11" fmla="*/ 56 h 221"/>
                <a:gd name="T12" fmla="*/ 57 w 277"/>
                <a:gd name="T13" fmla="*/ 45 h 221"/>
                <a:gd name="T14" fmla="*/ 57 w 277"/>
                <a:gd name="T15" fmla="*/ 0 h 221"/>
                <a:gd name="T16" fmla="*/ 2 w 277"/>
                <a:gd name="T17" fmla="*/ 0 h 221"/>
                <a:gd name="T18" fmla="*/ 3 w 277"/>
                <a:gd name="T19" fmla="*/ 190 h 221"/>
                <a:gd name="T20" fmla="*/ 24 w 277"/>
                <a:gd name="T21" fmla="*/ 215 h 221"/>
                <a:gd name="T22" fmla="*/ 56 w 277"/>
                <a:gd name="T23" fmla="*/ 221 h 221"/>
                <a:gd name="T24" fmla="*/ 222 w 277"/>
                <a:gd name="T25" fmla="*/ 221 h 221"/>
                <a:gd name="T26" fmla="*/ 254 w 277"/>
                <a:gd name="T27" fmla="*/ 215 h 221"/>
                <a:gd name="T28" fmla="*/ 271 w 277"/>
                <a:gd name="T29" fmla="*/ 200 h 221"/>
                <a:gd name="T30" fmla="*/ 277 w 277"/>
                <a:gd name="T31" fmla="*/ 177 h 221"/>
                <a:gd name="T32" fmla="*/ 277 w 277"/>
                <a:gd name="T33" fmla="*/ 56 h 221"/>
                <a:gd name="T34" fmla="*/ 221 w 277"/>
                <a:gd name="T35" fmla="*/ 5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221">
                  <a:moveTo>
                    <a:pt x="221" y="56"/>
                  </a:moveTo>
                  <a:cubicBezTo>
                    <a:pt x="221" y="110"/>
                    <a:pt x="221" y="110"/>
                    <a:pt x="221" y="110"/>
                  </a:cubicBezTo>
                  <a:cubicBezTo>
                    <a:pt x="221" y="111"/>
                    <a:pt x="221" y="111"/>
                    <a:pt x="221" y="111"/>
                  </a:cubicBezTo>
                  <a:cubicBezTo>
                    <a:pt x="111" y="111"/>
                    <a:pt x="111" y="111"/>
                    <a:pt x="111" y="111"/>
                  </a:cubicBezTo>
                  <a:cubicBezTo>
                    <a:pt x="111" y="56"/>
                    <a:pt x="111" y="56"/>
                    <a:pt x="111" y="56"/>
                  </a:cubicBezTo>
                  <a:cubicBezTo>
                    <a:pt x="92" y="56"/>
                    <a:pt x="76" y="56"/>
                    <a:pt x="57" y="56"/>
                  </a:cubicBezTo>
                  <a:cubicBezTo>
                    <a:pt x="57" y="52"/>
                    <a:pt x="57" y="48"/>
                    <a:pt x="57" y="45"/>
                  </a:cubicBezTo>
                  <a:cubicBezTo>
                    <a:pt x="57" y="30"/>
                    <a:pt x="57" y="16"/>
                    <a:pt x="57" y="0"/>
                  </a:cubicBezTo>
                  <a:cubicBezTo>
                    <a:pt x="37" y="0"/>
                    <a:pt x="19" y="0"/>
                    <a:pt x="2" y="0"/>
                  </a:cubicBezTo>
                  <a:cubicBezTo>
                    <a:pt x="2" y="0"/>
                    <a:pt x="0" y="181"/>
                    <a:pt x="3" y="190"/>
                  </a:cubicBezTo>
                  <a:cubicBezTo>
                    <a:pt x="6" y="201"/>
                    <a:pt x="14" y="209"/>
                    <a:pt x="24" y="215"/>
                  </a:cubicBezTo>
                  <a:cubicBezTo>
                    <a:pt x="34" y="220"/>
                    <a:pt x="45" y="221"/>
                    <a:pt x="56" y="221"/>
                  </a:cubicBezTo>
                  <a:cubicBezTo>
                    <a:pt x="56" y="221"/>
                    <a:pt x="222" y="221"/>
                    <a:pt x="222" y="221"/>
                  </a:cubicBezTo>
                  <a:cubicBezTo>
                    <a:pt x="233" y="221"/>
                    <a:pt x="244" y="219"/>
                    <a:pt x="254" y="215"/>
                  </a:cubicBezTo>
                  <a:cubicBezTo>
                    <a:pt x="261" y="211"/>
                    <a:pt x="267" y="206"/>
                    <a:pt x="271" y="200"/>
                  </a:cubicBezTo>
                  <a:cubicBezTo>
                    <a:pt x="276" y="193"/>
                    <a:pt x="277" y="186"/>
                    <a:pt x="277" y="177"/>
                  </a:cubicBezTo>
                  <a:cubicBezTo>
                    <a:pt x="276" y="172"/>
                    <a:pt x="277" y="56"/>
                    <a:pt x="277" y="56"/>
                  </a:cubicBezTo>
                  <a:lnTo>
                    <a:pt x="221" y="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76767">
                    <a:lumMod val="75000"/>
                  </a:srgbClr>
                </a:solidFill>
                <a:effectLst/>
                <a:uLnTx/>
                <a:uFillTx/>
                <a:latin typeface="Arial"/>
                <a:ea typeface="ＭＳ Ｐゴシック" charset="0"/>
              </a:endParaRPr>
            </a:p>
          </p:txBody>
        </p:sp>
      </p:grpSp>
      <p:sp>
        <p:nvSpPr>
          <p:cNvPr id="76" name="Rectangle 75"/>
          <p:cNvSpPr/>
          <p:nvPr/>
        </p:nvSpPr>
        <p:spPr>
          <a:xfrm>
            <a:off x="1547730" y="2084785"/>
            <a:ext cx="6046870" cy="75335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80" name="Freeform 5"/>
          <p:cNvSpPr>
            <a:spLocks noChangeAspect="1"/>
          </p:cNvSpPr>
          <p:nvPr/>
        </p:nvSpPr>
        <p:spPr bwMode="auto">
          <a:xfrm>
            <a:off x="6768964" y="2351020"/>
            <a:ext cx="287505" cy="183597"/>
          </a:xfrm>
          <a:custGeom>
            <a:avLst/>
            <a:gdLst>
              <a:gd name="T0" fmla="*/ 1210 w 1413"/>
              <a:gd name="T1" fmla="*/ 901 h 901"/>
              <a:gd name="T2" fmla="*/ 1413 w 1413"/>
              <a:gd name="T3" fmla="*/ 632 h 901"/>
              <a:gd name="T4" fmla="*/ 1132 w 1413"/>
              <a:gd name="T5" fmla="*/ 352 h 901"/>
              <a:gd name="T6" fmla="*/ 1130 w 1413"/>
              <a:gd name="T7" fmla="*/ 353 h 901"/>
              <a:gd name="T8" fmla="*/ 1131 w 1413"/>
              <a:gd name="T9" fmla="*/ 329 h 901"/>
              <a:gd name="T10" fmla="*/ 803 w 1413"/>
              <a:gd name="T11" fmla="*/ 0 h 901"/>
              <a:gd name="T12" fmla="*/ 510 w 1413"/>
              <a:gd name="T13" fmla="*/ 181 h 901"/>
              <a:gd name="T14" fmla="*/ 406 w 1413"/>
              <a:gd name="T15" fmla="*/ 142 h 901"/>
              <a:gd name="T16" fmla="*/ 237 w 1413"/>
              <a:gd name="T17" fmla="*/ 323 h 901"/>
              <a:gd name="T18" fmla="*/ 241 w 1413"/>
              <a:gd name="T19" fmla="*/ 363 h 901"/>
              <a:gd name="T20" fmla="*/ 0 w 1413"/>
              <a:gd name="T21" fmla="*/ 632 h 901"/>
              <a:gd name="T22" fmla="*/ 238 w 1413"/>
              <a:gd name="T23" fmla="*/ 901 h 901"/>
              <a:gd name="T24" fmla="*/ 1210 w 1413"/>
              <a:gd name="T25"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3" h="901">
                <a:moveTo>
                  <a:pt x="1210" y="901"/>
                </a:moveTo>
                <a:cubicBezTo>
                  <a:pt x="1327" y="867"/>
                  <a:pt x="1413" y="760"/>
                  <a:pt x="1413" y="632"/>
                </a:cubicBezTo>
                <a:cubicBezTo>
                  <a:pt x="1413" y="478"/>
                  <a:pt x="1287" y="352"/>
                  <a:pt x="1132" y="352"/>
                </a:cubicBezTo>
                <a:cubicBezTo>
                  <a:pt x="1131" y="352"/>
                  <a:pt x="1130" y="353"/>
                  <a:pt x="1130" y="353"/>
                </a:cubicBezTo>
                <a:cubicBezTo>
                  <a:pt x="1130" y="345"/>
                  <a:pt x="1131" y="337"/>
                  <a:pt x="1131" y="329"/>
                </a:cubicBezTo>
                <a:cubicBezTo>
                  <a:pt x="1131" y="147"/>
                  <a:pt x="984" y="0"/>
                  <a:pt x="803" y="0"/>
                </a:cubicBezTo>
                <a:cubicBezTo>
                  <a:pt x="675" y="0"/>
                  <a:pt x="564" y="73"/>
                  <a:pt x="510" y="181"/>
                </a:cubicBezTo>
                <a:cubicBezTo>
                  <a:pt x="481" y="156"/>
                  <a:pt x="445" y="142"/>
                  <a:pt x="406" y="142"/>
                </a:cubicBezTo>
                <a:cubicBezTo>
                  <a:pt x="313" y="142"/>
                  <a:pt x="237" y="223"/>
                  <a:pt x="237" y="323"/>
                </a:cubicBezTo>
                <a:cubicBezTo>
                  <a:pt x="237" y="336"/>
                  <a:pt x="239" y="350"/>
                  <a:pt x="241" y="363"/>
                </a:cubicBezTo>
                <a:cubicBezTo>
                  <a:pt x="105" y="377"/>
                  <a:pt x="0" y="492"/>
                  <a:pt x="0" y="632"/>
                </a:cubicBezTo>
                <a:cubicBezTo>
                  <a:pt x="0" y="771"/>
                  <a:pt x="104" y="885"/>
                  <a:pt x="238" y="901"/>
                </a:cubicBezTo>
                <a:lnTo>
                  <a:pt x="1210" y="901"/>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82" name="Rectangle 81"/>
          <p:cNvSpPr/>
          <p:nvPr/>
        </p:nvSpPr>
        <p:spPr>
          <a:xfrm>
            <a:off x="1547730" y="2886432"/>
            <a:ext cx="6046870" cy="75335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83" name="TextBox 82"/>
          <p:cNvSpPr txBox="1"/>
          <p:nvPr/>
        </p:nvSpPr>
        <p:spPr>
          <a:xfrm>
            <a:off x="3299113" y="3322619"/>
            <a:ext cx="2544104" cy="246221"/>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Arial"/>
                <a:ea typeface="ＭＳ Ｐゴシック" charset="0"/>
              </a:rPr>
              <a:t>Service Ena</a:t>
            </a:r>
            <a:r>
              <a:rPr lang="en-US" sz="1000" dirty="0" err="1" smtClean="0">
                <a:solidFill>
                  <a:srgbClr val="FFFFFF"/>
                </a:solidFill>
                <a:latin typeface="Arial"/>
                <a:ea typeface="ＭＳ Ｐゴシック" charset="0"/>
              </a:rPr>
              <a:t>blement</a:t>
            </a:r>
            <a:endParaRPr kumimoji="0" lang="en-US" sz="1000" b="0" i="0" u="none" strike="noStrike" kern="1200" cap="none" spc="0" normalizeH="0" baseline="0" noProof="0" dirty="0">
              <a:ln>
                <a:noFill/>
              </a:ln>
              <a:solidFill>
                <a:srgbClr val="FFFFFF"/>
              </a:solidFill>
              <a:effectLst/>
              <a:uLnTx/>
              <a:uFillTx/>
              <a:latin typeface="Arial"/>
              <a:ea typeface="ＭＳ Ｐゴシック" charset="0"/>
            </a:endParaRPr>
          </a:p>
        </p:txBody>
      </p:sp>
      <p:sp>
        <p:nvSpPr>
          <p:cNvPr id="84" name="TextBox 83"/>
          <p:cNvSpPr txBox="1"/>
          <p:nvPr/>
        </p:nvSpPr>
        <p:spPr>
          <a:xfrm>
            <a:off x="3567449" y="2922602"/>
            <a:ext cx="2007433" cy="307777"/>
          </a:xfrm>
          <a:prstGeom prst="rect">
            <a:avLst/>
          </a:prstGeom>
          <a:noFill/>
        </p:spPr>
        <p:txBody>
          <a:bodyPr wrap="square" rtlCol="0" anchor="ct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Arial"/>
                <a:ea typeface="ＭＳ Ｐゴシック" charset="0"/>
              </a:rPr>
              <a:t>Platforms</a:t>
            </a:r>
            <a:endParaRPr kumimoji="0" lang="en-US" sz="1400" b="1" i="0" u="none" strike="noStrike" kern="1200" cap="none" spc="0" normalizeH="0" baseline="0" noProof="0" dirty="0">
              <a:ln>
                <a:noFill/>
              </a:ln>
              <a:solidFill>
                <a:srgbClr val="FFFFFF"/>
              </a:solidFill>
              <a:effectLst/>
              <a:uLnTx/>
              <a:uFillTx/>
              <a:latin typeface="Arial"/>
              <a:ea typeface="ＭＳ Ｐゴシック" charset="0"/>
            </a:endParaRPr>
          </a:p>
        </p:txBody>
      </p:sp>
      <p:cxnSp>
        <p:nvCxnSpPr>
          <p:cNvPr id="66" name="Straight Connector 65"/>
          <p:cNvCxnSpPr/>
          <p:nvPr/>
        </p:nvCxnSpPr>
        <p:spPr>
          <a:xfrm>
            <a:off x="2905360" y="4064754"/>
            <a:ext cx="3331610" cy="0"/>
          </a:xfrm>
          <a:prstGeom prst="line">
            <a:avLst/>
          </a:prstGeom>
          <a:ln w="3175" cmpd="sng">
            <a:solidFill>
              <a:srgbClr val="FFFFFF"/>
            </a:solidFill>
          </a:ln>
          <a:effectLst/>
        </p:spPr>
        <p:style>
          <a:lnRef idx="2">
            <a:schemeClr val="accent3"/>
          </a:lnRef>
          <a:fillRef idx="0">
            <a:schemeClr val="accent3"/>
          </a:fillRef>
          <a:effectRef idx="1">
            <a:schemeClr val="accent3"/>
          </a:effectRef>
          <a:fontRef idx="minor">
            <a:schemeClr val="tx1"/>
          </a:fontRef>
        </p:style>
      </p:cxnSp>
      <p:cxnSp>
        <p:nvCxnSpPr>
          <p:cNvPr id="78" name="Straight Connector 77"/>
          <p:cNvCxnSpPr/>
          <p:nvPr/>
        </p:nvCxnSpPr>
        <p:spPr>
          <a:xfrm>
            <a:off x="2905360" y="2461854"/>
            <a:ext cx="3331610" cy="0"/>
          </a:xfrm>
          <a:prstGeom prst="line">
            <a:avLst/>
          </a:prstGeom>
          <a:ln w="3175" cmpd="sng">
            <a:solidFill>
              <a:srgbClr val="FFFFFF"/>
            </a:solidFill>
          </a:ln>
          <a:effectLst/>
        </p:spPr>
        <p:style>
          <a:lnRef idx="2">
            <a:schemeClr val="accent3"/>
          </a:lnRef>
          <a:fillRef idx="0">
            <a:schemeClr val="accent3"/>
          </a:fillRef>
          <a:effectRef idx="1">
            <a:schemeClr val="accent3"/>
          </a:effectRef>
          <a:fontRef idx="minor">
            <a:schemeClr val="tx1"/>
          </a:fontRef>
        </p:style>
      </p:cxnSp>
      <p:cxnSp>
        <p:nvCxnSpPr>
          <p:cNvPr id="85" name="Straight Connector 84"/>
          <p:cNvCxnSpPr/>
          <p:nvPr/>
        </p:nvCxnSpPr>
        <p:spPr>
          <a:xfrm>
            <a:off x="2905360" y="3263107"/>
            <a:ext cx="3331610" cy="0"/>
          </a:xfrm>
          <a:prstGeom prst="line">
            <a:avLst/>
          </a:prstGeom>
          <a:ln w="3175" cmpd="sng">
            <a:solidFill>
              <a:srgbClr val="FFFFFF"/>
            </a:solidFill>
          </a:ln>
          <a:effectLst/>
        </p:spPr>
        <p:style>
          <a:lnRef idx="2">
            <a:schemeClr val="accent3"/>
          </a:lnRef>
          <a:fillRef idx="0">
            <a:schemeClr val="accent3"/>
          </a:fillRef>
          <a:effectRef idx="1">
            <a:schemeClr val="accent3"/>
          </a:effectRef>
          <a:fontRef idx="minor">
            <a:schemeClr val="tx1"/>
          </a:fontRef>
        </p:style>
      </p:cxnSp>
      <p:sp>
        <p:nvSpPr>
          <p:cNvPr id="86" name="Freeform 57"/>
          <p:cNvSpPr>
            <a:spLocks noChangeAspect="1" noEditPoints="1"/>
          </p:cNvSpPr>
          <p:nvPr/>
        </p:nvSpPr>
        <p:spPr bwMode="auto">
          <a:xfrm>
            <a:off x="6810503" y="3154377"/>
            <a:ext cx="204427" cy="208517"/>
          </a:xfrm>
          <a:custGeom>
            <a:avLst/>
            <a:gdLst/>
            <a:ahLst/>
            <a:cxnLst>
              <a:cxn ang="0">
                <a:pos x="153" y="80"/>
              </a:cxn>
              <a:cxn ang="0">
                <a:pos x="137" y="70"/>
              </a:cxn>
              <a:cxn ang="0">
                <a:pos x="155" y="61"/>
              </a:cxn>
              <a:cxn ang="0">
                <a:pos x="146" y="38"/>
              </a:cxn>
              <a:cxn ang="0">
                <a:pos x="140" y="36"/>
              </a:cxn>
              <a:cxn ang="0">
                <a:pos x="121" y="38"/>
              </a:cxn>
              <a:cxn ang="0">
                <a:pos x="130" y="20"/>
              </a:cxn>
              <a:cxn ang="0">
                <a:pos x="110" y="6"/>
              </a:cxn>
              <a:cxn ang="0">
                <a:pos x="95" y="22"/>
              </a:cxn>
              <a:cxn ang="0">
                <a:pos x="87" y="4"/>
              </a:cxn>
              <a:cxn ang="0">
                <a:pos x="82" y="0"/>
              </a:cxn>
              <a:cxn ang="0">
                <a:pos x="57" y="7"/>
              </a:cxn>
              <a:cxn ang="0">
                <a:pos x="53" y="26"/>
              </a:cxn>
              <a:cxn ang="0">
                <a:pos x="36" y="13"/>
              </a:cxn>
              <a:cxn ang="0">
                <a:pos x="18" y="29"/>
              </a:cxn>
              <a:cxn ang="0">
                <a:pos x="30" y="45"/>
              </a:cxn>
              <a:cxn ang="0">
                <a:pos x="10" y="47"/>
              </a:cxn>
              <a:cxn ang="0">
                <a:pos x="5" y="50"/>
              </a:cxn>
              <a:cxn ang="0">
                <a:pos x="1" y="74"/>
              </a:cxn>
              <a:cxn ang="0">
                <a:pos x="20" y="80"/>
              </a:cxn>
              <a:cxn ang="0">
                <a:pos x="5" y="93"/>
              </a:cxn>
              <a:cxn ang="0">
                <a:pos x="11" y="118"/>
              </a:cxn>
              <a:cxn ang="0">
                <a:pos x="17" y="121"/>
              </a:cxn>
              <a:cxn ang="0">
                <a:pos x="37" y="119"/>
              </a:cxn>
              <a:cxn ang="0">
                <a:pos x="29" y="140"/>
              </a:cxn>
              <a:cxn ang="0">
                <a:pos x="51" y="151"/>
              </a:cxn>
              <a:cxn ang="0">
                <a:pos x="62" y="134"/>
              </a:cxn>
              <a:cxn ang="0">
                <a:pos x="70" y="153"/>
              </a:cxn>
              <a:cxn ang="0">
                <a:pos x="73" y="157"/>
              </a:cxn>
              <a:cxn ang="0">
                <a:pos x="96" y="155"/>
              </a:cxn>
              <a:cxn ang="0">
                <a:pos x="100" y="150"/>
              </a:cxn>
              <a:cxn ang="0">
                <a:pos x="104" y="131"/>
              </a:cxn>
              <a:cxn ang="0">
                <a:pos x="119" y="145"/>
              </a:cxn>
              <a:cxn ang="0">
                <a:pos x="138" y="130"/>
              </a:cxn>
              <a:cxn ang="0">
                <a:pos x="138" y="124"/>
              </a:cxn>
              <a:cxn ang="0">
                <a:pos x="130" y="106"/>
              </a:cxn>
              <a:cxn ang="0">
                <a:pos x="150" y="109"/>
              </a:cxn>
              <a:cxn ang="0">
                <a:pos x="157" y="86"/>
              </a:cxn>
              <a:cxn ang="0">
                <a:pos x="99" y="83"/>
              </a:cxn>
              <a:cxn ang="0">
                <a:pos x="58" y="74"/>
              </a:cxn>
              <a:cxn ang="0">
                <a:pos x="99" y="83"/>
              </a:cxn>
            </a:cxnLst>
            <a:rect l="0" t="0" r="r" b="b"/>
            <a:pathLst>
              <a:path w="157" h="157">
                <a:moveTo>
                  <a:pt x="156" y="82"/>
                </a:moveTo>
                <a:cubicBezTo>
                  <a:pt x="156" y="81"/>
                  <a:pt x="155" y="81"/>
                  <a:pt x="153" y="80"/>
                </a:cubicBezTo>
                <a:cubicBezTo>
                  <a:pt x="137" y="77"/>
                  <a:pt x="137" y="77"/>
                  <a:pt x="137" y="77"/>
                </a:cubicBezTo>
                <a:cubicBezTo>
                  <a:pt x="137" y="70"/>
                  <a:pt x="137" y="70"/>
                  <a:pt x="137" y="70"/>
                </a:cubicBezTo>
                <a:cubicBezTo>
                  <a:pt x="152" y="63"/>
                  <a:pt x="152" y="63"/>
                  <a:pt x="152" y="63"/>
                </a:cubicBezTo>
                <a:cubicBezTo>
                  <a:pt x="153" y="63"/>
                  <a:pt x="154" y="62"/>
                  <a:pt x="155" y="61"/>
                </a:cubicBezTo>
                <a:cubicBezTo>
                  <a:pt x="155" y="60"/>
                  <a:pt x="155" y="59"/>
                  <a:pt x="154" y="58"/>
                </a:cubicBezTo>
                <a:cubicBezTo>
                  <a:pt x="146" y="38"/>
                  <a:pt x="146" y="38"/>
                  <a:pt x="146" y="38"/>
                </a:cubicBezTo>
                <a:cubicBezTo>
                  <a:pt x="146" y="37"/>
                  <a:pt x="145" y="36"/>
                  <a:pt x="144" y="36"/>
                </a:cubicBezTo>
                <a:cubicBezTo>
                  <a:pt x="143" y="35"/>
                  <a:pt x="141" y="36"/>
                  <a:pt x="140" y="36"/>
                </a:cubicBezTo>
                <a:cubicBezTo>
                  <a:pt x="125" y="43"/>
                  <a:pt x="125" y="43"/>
                  <a:pt x="125" y="43"/>
                </a:cubicBezTo>
                <a:cubicBezTo>
                  <a:pt x="121" y="38"/>
                  <a:pt x="121" y="38"/>
                  <a:pt x="121" y="38"/>
                </a:cubicBezTo>
                <a:cubicBezTo>
                  <a:pt x="129" y="23"/>
                  <a:pt x="129" y="23"/>
                  <a:pt x="129" y="23"/>
                </a:cubicBezTo>
                <a:cubicBezTo>
                  <a:pt x="130" y="22"/>
                  <a:pt x="130" y="21"/>
                  <a:pt x="130" y="20"/>
                </a:cubicBezTo>
                <a:cubicBezTo>
                  <a:pt x="130" y="19"/>
                  <a:pt x="129" y="18"/>
                  <a:pt x="128" y="17"/>
                </a:cubicBezTo>
                <a:cubicBezTo>
                  <a:pt x="110" y="6"/>
                  <a:pt x="110" y="6"/>
                  <a:pt x="110" y="6"/>
                </a:cubicBezTo>
                <a:cubicBezTo>
                  <a:pt x="108" y="5"/>
                  <a:pt x="105" y="6"/>
                  <a:pt x="104" y="8"/>
                </a:cubicBezTo>
                <a:cubicBezTo>
                  <a:pt x="95" y="22"/>
                  <a:pt x="95" y="22"/>
                  <a:pt x="95" y="22"/>
                </a:cubicBezTo>
                <a:cubicBezTo>
                  <a:pt x="89" y="21"/>
                  <a:pt x="89" y="21"/>
                  <a:pt x="89" y="21"/>
                </a:cubicBezTo>
                <a:cubicBezTo>
                  <a:pt x="87" y="4"/>
                  <a:pt x="87" y="4"/>
                  <a:pt x="87" y="4"/>
                </a:cubicBezTo>
                <a:cubicBezTo>
                  <a:pt x="87" y="3"/>
                  <a:pt x="87" y="2"/>
                  <a:pt x="86" y="1"/>
                </a:cubicBezTo>
                <a:cubicBezTo>
                  <a:pt x="85" y="0"/>
                  <a:pt x="84" y="0"/>
                  <a:pt x="82" y="0"/>
                </a:cubicBezTo>
                <a:cubicBezTo>
                  <a:pt x="61" y="2"/>
                  <a:pt x="61" y="2"/>
                  <a:pt x="61" y="2"/>
                </a:cubicBezTo>
                <a:cubicBezTo>
                  <a:pt x="59" y="2"/>
                  <a:pt x="57" y="4"/>
                  <a:pt x="57" y="7"/>
                </a:cubicBezTo>
                <a:cubicBezTo>
                  <a:pt x="59" y="23"/>
                  <a:pt x="59" y="23"/>
                  <a:pt x="59" y="23"/>
                </a:cubicBezTo>
                <a:cubicBezTo>
                  <a:pt x="53" y="26"/>
                  <a:pt x="53" y="26"/>
                  <a:pt x="53" y="26"/>
                </a:cubicBezTo>
                <a:cubicBezTo>
                  <a:pt x="42" y="13"/>
                  <a:pt x="42" y="13"/>
                  <a:pt x="42" y="13"/>
                </a:cubicBezTo>
                <a:cubicBezTo>
                  <a:pt x="40" y="11"/>
                  <a:pt x="37" y="11"/>
                  <a:pt x="36" y="13"/>
                </a:cubicBezTo>
                <a:cubicBezTo>
                  <a:pt x="20" y="26"/>
                  <a:pt x="20" y="26"/>
                  <a:pt x="20" y="26"/>
                </a:cubicBezTo>
                <a:cubicBezTo>
                  <a:pt x="19" y="27"/>
                  <a:pt x="18" y="28"/>
                  <a:pt x="18" y="29"/>
                </a:cubicBezTo>
                <a:cubicBezTo>
                  <a:pt x="18" y="31"/>
                  <a:pt x="19" y="32"/>
                  <a:pt x="19" y="33"/>
                </a:cubicBezTo>
                <a:cubicBezTo>
                  <a:pt x="30" y="45"/>
                  <a:pt x="30" y="45"/>
                  <a:pt x="30" y="45"/>
                </a:cubicBezTo>
                <a:cubicBezTo>
                  <a:pt x="27" y="51"/>
                  <a:pt x="27" y="51"/>
                  <a:pt x="27" y="51"/>
                </a:cubicBezTo>
                <a:cubicBezTo>
                  <a:pt x="10" y="47"/>
                  <a:pt x="10" y="47"/>
                  <a:pt x="10" y="47"/>
                </a:cubicBezTo>
                <a:cubicBezTo>
                  <a:pt x="9" y="47"/>
                  <a:pt x="8" y="47"/>
                  <a:pt x="7" y="48"/>
                </a:cubicBezTo>
                <a:cubicBezTo>
                  <a:pt x="6" y="48"/>
                  <a:pt x="5" y="49"/>
                  <a:pt x="5" y="50"/>
                </a:cubicBezTo>
                <a:cubicBezTo>
                  <a:pt x="1" y="71"/>
                  <a:pt x="1" y="71"/>
                  <a:pt x="1" y="71"/>
                </a:cubicBezTo>
                <a:cubicBezTo>
                  <a:pt x="0" y="72"/>
                  <a:pt x="1" y="73"/>
                  <a:pt x="1" y="74"/>
                </a:cubicBezTo>
                <a:cubicBezTo>
                  <a:pt x="2" y="75"/>
                  <a:pt x="3" y="76"/>
                  <a:pt x="4" y="76"/>
                </a:cubicBezTo>
                <a:cubicBezTo>
                  <a:pt x="20" y="80"/>
                  <a:pt x="20" y="80"/>
                  <a:pt x="20" y="80"/>
                </a:cubicBezTo>
                <a:cubicBezTo>
                  <a:pt x="21" y="86"/>
                  <a:pt x="21" y="86"/>
                  <a:pt x="21" y="86"/>
                </a:cubicBezTo>
                <a:cubicBezTo>
                  <a:pt x="5" y="93"/>
                  <a:pt x="5" y="93"/>
                  <a:pt x="5" y="93"/>
                </a:cubicBezTo>
                <a:cubicBezTo>
                  <a:pt x="3" y="94"/>
                  <a:pt x="2" y="97"/>
                  <a:pt x="3" y="99"/>
                </a:cubicBezTo>
                <a:cubicBezTo>
                  <a:pt x="11" y="118"/>
                  <a:pt x="11" y="118"/>
                  <a:pt x="11" y="118"/>
                </a:cubicBezTo>
                <a:cubicBezTo>
                  <a:pt x="12" y="119"/>
                  <a:pt x="13" y="120"/>
                  <a:pt x="14" y="121"/>
                </a:cubicBezTo>
                <a:cubicBezTo>
                  <a:pt x="15" y="121"/>
                  <a:pt x="16" y="121"/>
                  <a:pt x="17" y="121"/>
                </a:cubicBezTo>
                <a:cubicBezTo>
                  <a:pt x="32" y="114"/>
                  <a:pt x="32" y="114"/>
                  <a:pt x="32" y="114"/>
                </a:cubicBezTo>
                <a:cubicBezTo>
                  <a:pt x="37" y="119"/>
                  <a:pt x="37" y="119"/>
                  <a:pt x="37" y="119"/>
                </a:cubicBezTo>
                <a:cubicBezTo>
                  <a:pt x="28" y="134"/>
                  <a:pt x="28" y="134"/>
                  <a:pt x="28" y="134"/>
                </a:cubicBezTo>
                <a:cubicBezTo>
                  <a:pt x="27" y="136"/>
                  <a:pt x="27" y="138"/>
                  <a:pt x="29" y="140"/>
                </a:cubicBezTo>
                <a:cubicBezTo>
                  <a:pt x="48" y="150"/>
                  <a:pt x="48" y="150"/>
                  <a:pt x="48" y="150"/>
                </a:cubicBezTo>
                <a:cubicBezTo>
                  <a:pt x="49" y="151"/>
                  <a:pt x="50" y="151"/>
                  <a:pt x="51" y="151"/>
                </a:cubicBezTo>
                <a:cubicBezTo>
                  <a:pt x="52" y="150"/>
                  <a:pt x="53" y="150"/>
                  <a:pt x="54" y="149"/>
                </a:cubicBezTo>
                <a:cubicBezTo>
                  <a:pt x="62" y="134"/>
                  <a:pt x="62" y="134"/>
                  <a:pt x="62" y="134"/>
                </a:cubicBezTo>
                <a:cubicBezTo>
                  <a:pt x="69" y="136"/>
                  <a:pt x="69" y="136"/>
                  <a:pt x="69" y="136"/>
                </a:cubicBezTo>
                <a:cubicBezTo>
                  <a:pt x="70" y="153"/>
                  <a:pt x="70" y="153"/>
                  <a:pt x="70" y="153"/>
                </a:cubicBezTo>
                <a:cubicBezTo>
                  <a:pt x="70" y="154"/>
                  <a:pt x="71" y="155"/>
                  <a:pt x="72" y="156"/>
                </a:cubicBezTo>
                <a:cubicBezTo>
                  <a:pt x="72" y="156"/>
                  <a:pt x="73" y="157"/>
                  <a:pt x="73" y="157"/>
                </a:cubicBezTo>
                <a:cubicBezTo>
                  <a:pt x="74" y="157"/>
                  <a:pt x="74" y="157"/>
                  <a:pt x="75" y="157"/>
                </a:cubicBezTo>
                <a:cubicBezTo>
                  <a:pt x="96" y="155"/>
                  <a:pt x="96" y="155"/>
                  <a:pt x="96" y="155"/>
                </a:cubicBezTo>
                <a:cubicBezTo>
                  <a:pt x="97" y="155"/>
                  <a:pt x="98" y="154"/>
                  <a:pt x="99" y="153"/>
                </a:cubicBezTo>
                <a:cubicBezTo>
                  <a:pt x="100" y="152"/>
                  <a:pt x="100" y="151"/>
                  <a:pt x="100" y="150"/>
                </a:cubicBezTo>
                <a:cubicBezTo>
                  <a:pt x="98" y="133"/>
                  <a:pt x="98" y="133"/>
                  <a:pt x="98" y="133"/>
                </a:cubicBezTo>
                <a:cubicBezTo>
                  <a:pt x="104" y="131"/>
                  <a:pt x="104" y="131"/>
                  <a:pt x="104" y="131"/>
                </a:cubicBezTo>
                <a:cubicBezTo>
                  <a:pt x="116" y="144"/>
                  <a:pt x="116" y="144"/>
                  <a:pt x="116" y="144"/>
                </a:cubicBezTo>
                <a:cubicBezTo>
                  <a:pt x="116" y="144"/>
                  <a:pt x="117" y="145"/>
                  <a:pt x="119" y="145"/>
                </a:cubicBezTo>
                <a:cubicBezTo>
                  <a:pt x="120" y="145"/>
                  <a:pt x="121" y="145"/>
                  <a:pt x="122" y="144"/>
                </a:cubicBezTo>
                <a:cubicBezTo>
                  <a:pt x="138" y="130"/>
                  <a:pt x="138" y="130"/>
                  <a:pt x="138" y="130"/>
                </a:cubicBezTo>
                <a:cubicBezTo>
                  <a:pt x="138" y="129"/>
                  <a:pt x="139" y="128"/>
                  <a:pt x="139" y="127"/>
                </a:cubicBezTo>
                <a:cubicBezTo>
                  <a:pt x="139" y="126"/>
                  <a:pt x="139" y="125"/>
                  <a:pt x="138" y="124"/>
                </a:cubicBezTo>
                <a:cubicBezTo>
                  <a:pt x="127" y="111"/>
                  <a:pt x="127" y="111"/>
                  <a:pt x="127" y="111"/>
                </a:cubicBezTo>
                <a:cubicBezTo>
                  <a:pt x="130" y="106"/>
                  <a:pt x="130" y="106"/>
                  <a:pt x="130" y="106"/>
                </a:cubicBezTo>
                <a:cubicBezTo>
                  <a:pt x="147" y="109"/>
                  <a:pt x="147" y="109"/>
                  <a:pt x="147" y="109"/>
                </a:cubicBezTo>
                <a:cubicBezTo>
                  <a:pt x="148" y="110"/>
                  <a:pt x="149" y="109"/>
                  <a:pt x="150" y="109"/>
                </a:cubicBezTo>
                <a:cubicBezTo>
                  <a:pt x="151" y="108"/>
                  <a:pt x="152" y="107"/>
                  <a:pt x="152" y="106"/>
                </a:cubicBezTo>
                <a:cubicBezTo>
                  <a:pt x="157" y="86"/>
                  <a:pt x="157" y="86"/>
                  <a:pt x="157" y="86"/>
                </a:cubicBezTo>
                <a:cubicBezTo>
                  <a:pt x="157" y="84"/>
                  <a:pt x="157" y="83"/>
                  <a:pt x="156" y="82"/>
                </a:cubicBezTo>
                <a:close/>
                <a:moveTo>
                  <a:pt x="99" y="83"/>
                </a:moveTo>
                <a:cubicBezTo>
                  <a:pt x="97" y="94"/>
                  <a:pt x="85" y="102"/>
                  <a:pt x="74" y="99"/>
                </a:cubicBezTo>
                <a:cubicBezTo>
                  <a:pt x="63" y="96"/>
                  <a:pt x="55" y="85"/>
                  <a:pt x="58" y="74"/>
                </a:cubicBezTo>
                <a:cubicBezTo>
                  <a:pt x="60" y="62"/>
                  <a:pt x="72" y="55"/>
                  <a:pt x="83" y="58"/>
                </a:cubicBezTo>
                <a:cubicBezTo>
                  <a:pt x="95" y="60"/>
                  <a:pt x="102" y="71"/>
                  <a:pt x="99" y="83"/>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algn="l" defTabSz="342772"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676767">
                  <a:lumMod val="75000"/>
                </a:srgbClr>
              </a:solidFill>
              <a:effectLst/>
              <a:uLnTx/>
              <a:uFillTx/>
              <a:latin typeface="Arial"/>
              <a:ea typeface="ＭＳ Ｐゴシック" charset="0"/>
              <a:cs typeface="Arial"/>
            </a:endParaRPr>
          </a:p>
        </p:txBody>
      </p:sp>
      <p:sp>
        <p:nvSpPr>
          <p:cNvPr id="106" name="TextBox 105"/>
          <p:cNvSpPr txBox="1"/>
          <p:nvPr/>
        </p:nvSpPr>
        <p:spPr>
          <a:xfrm>
            <a:off x="2687007" y="2123849"/>
            <a:ext cx="3772986" cy="307777"/>
          </a:xfrm>
          <a:prstGeom prst="rect">
            <a:avLst/>
          </a:prstGeom>
          <a:noFill/>
        </p:spPr>
        <p:txBody>
          <a:bodyPr wrap="square" rtlCol="0" anchor="ctr">
            <a:spAutoFit/>
          </a:bodyPr>
          <a:lstStyle/>
          <a:p>
            <a:pPr algn="ctr"/>
            <a:r>
              <a:rPr lang="en-US" sz="1400" b="1" dirty="0">
                <a:solidFill>
                  <a:srgbClr val="FFFFFF"/>
                </a:solidFill>
                <a:latin typeface="Arial"/>
                <a:ea typeface="ＭＳ Ｐゴシック" charset="0"/>
              </a:rPr>
              <a:t>Cloud-based Applications and Services</a:t>
            </a:r>
          </a:p>
        </p:txBody>
      </p:sp>
      <p:sp>
        <p:nvSpPr>
          <p:cNvPr id="107" name="TextBox 106"/>
          <p:cNvSpPr txBox="1"/>
          <p:nvPr/>
        </p:nvSpPr>
        <p:spPr>
          <a:xfrm>
            <a:off x="3312841" y="2484562"/>
            <a:ext cx="2530376" cy="246221"/>
          </a:xfrm>
          <a:prstGeom prst="rect">
            <a:avLst/>
          </a:prstGeom>
          <a:noFill/>
        </p:spPr>
        <p:txBody>
          <a:bodyPr wrap="square" rtlCol="0">
            <a:spAutoFit/>
          </a:bodyPr>
          <a:lstStyle/>
          <a:p>
            <a:pPr algn="ctr"/>
            <a:r>
              <a:rPr lang="en-US" sz="1000" dirty="0">
                <a:solidFill>
                  <a:schemeClr val="bg1"/>
                </a:solidFill>
                <a:latin typeface="Arial"/>
                <a:ea typeface="ＭＳ Ｐゴシック" charset="0"/>
              </a:rPr>
              <a:t>Public | Private Cloud and/or On-Prem</a:t>
            </a:r>
          </a:p>
        </p:txBody>
      </p:sp>
      <p:grpSp>
        <p:nvGrpSpPr>
          <p:cNvPr id="8" name="Group 7"/>
          <p:cNvGrpSpPr/>
          <p:nvPr/>
        </p:nvGrpSpPr>
        <p:grpSpPr>
          <a:xfrm>
            <a:off x="7687491" y="2096663"/>
            <a:ext cx="274320" cy="2337013"/>
            <a:chOff x="6793390" y="2096663"/>
            <a:chExt cx="274320" cy="2337013"/>
          </a:xfrm>
        </p:grpSpPr>
        <p:sp>
          <p:nvSpPr>
            <p:cNvPr id="115" name="Left-Right Arrow 114"/>
            <p:cNvSpPr/>
            <p:nvPr/>
          </p:nvSpPr>
          <p:spPr>
            <a:xfrm rot="16200000">
              <a:off x="5762043" y="3128010"/>
              <a:ext cx="2337013" cy="274320"/>
            </a:xfrm>
            <a:prstGeom prst="leftRightArrow">
              <a:avLst>
                <a:gd name="adj1" fmla="val 100000"/>
                <a:gd name="adj2" fmla="val 50000"/>
              </a:avLst>
            </a:prstGeom>
            <a:gradFill flip="none" rotWithShape="1">
              <a:gsLst>
                <a:gs pos="47600">
                  <a:schemeClr val="accent4"/>
                </a:gs>
                <a:gs pos="14000">
                  <a:schemeClr val="accent1"/>
                </a:gs>
                <a:gs pos="85000">
                  <a:schemeClr val="accent5"/>
                </a:gs>
              </a:gsLst>
              <a:lin ang="0" scaled="1"/>
              <a:tileRect/>
            </a:gradFill>
            <a:ln w="12700">
              <a:solidFill>
                <a:srgbClr val="FFFFFF">
                  <a:alpha val="60000"/>
                </a:srgbClr>
              </a:solidFill>
              <a:round/>
              <a:headEnd/>
              <a:tailEnd/>
            </a:ln>
            <a:effectLst/>
          </p:spPr>
          <p:txBody>
            <a:bodyPr wrap="none" anchor="ctr"/>
            <a:lstStyle/>
            <a:p>
              <a:pPr algn="ctr" defTabSz="342794">
                <a:lnSpc>
                  <a:spcPct val="90000"/>
                </a:lnSpc>
              </a:pPr>
              <a:r>
                <a:rPr lang="en-US" sz="1400" kern="0" dirty="0">
                  <a:solidFill>
                    <a:srgbClr val="FFFFFF"/>
                  </a:solidFill>
                  <a:effectLst>
                    <a:outerShdw blurRad="38100" dist="12700" dir="5400000" algn="tl">
                      <a:srgbClr val="000000">
                        <a:alpha val="30000"/>
                      </a:srgbClr>
                    </a:outerShdw>
                  </a:effectLst>
                  <a:ea typeface="ＭＳ Ｐゴシック" charset="0"/>
                </a:rPr>
                <a:t>Open APIs</a:t>
              </a:r>
            </a:p>
          </p:txBody>
        </p:sp>
        <p:cxnSp>
          <p:nvCxnSpPr>
            <p:cNvPr id="116" name="Straight Arrow Connector 115"/>
            <p:cNvCxnSpPr/>
            <p:nvPr/>
          </p:nvCxnSpPr>
          <p:spPr>
            <a:xfrm>
              <a:off x="6932690" y="2359477"/>
              <a:ext cx="0" cy="185027"/>
            </a:xfrm>
            <a:prstGeom prst="straightConnector1">
              <a:avLst/>
            </a:prstGeom>
            <a:ln w="19050">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184789" y="2104416"/>
            <a:ext cx="274320" cy="2337013"/>
            <a:chOff x="2068709" y="2104416"/>
            <a:chExt cx="274320" cy="2337013"/>
          </a:xfrm>
        </p:grpSpPr>
        <p:sp>
          <p:nvSpPr>
            <p:cNvPr id="109" name="Left-Right Arrow 108"/>
            <p:cNvSpPr/>
            <p:nvPr/>
          </p:nvSpPr>
          <p:spPr>
            <a:xfrm rot="16200000">
              <a:off x="1037362" y="3135763"/>
              <a:ext cx="2337013" cy="274320"/>
            </a:xfrm>
            <a:prstGeom prst="leftRightArrow">
              <a:avLst>
                <a:gd name="adj1" fmla="val 100000"/>
                <a:gd name="adj2" fmla="val 50000"/>
              </a:avLst>
            </a:prstGeom>
            <a:gradFill flip="none" rotWithShape="1">
              <a:gsLst>
                <a:gs pos="47600">
                  <a:schemeClr val="accent4"/>
                </a:gs>
                <a:gs pos="14000">
                  <a:schemeClr val="accent1"/>
                </a:gs>
                <a:gs pos="85000">
                  <a:schemeClr val="accent5"/>
                </a:gs>
              </a:gsLst>
              <a:lin ang="0" scaled="1"/>
              <a:tileRect/>
            </a:gradFill>
            <a:ln w="12700">
              <a:solidFill>
                <a:srgbClr val="FFFFFF">
                  <a:alpha val="60000"/>
                </a:srgbClr>
              </a:solidFill>
              <a:round/>
              <a:headEnd/>
              <a:tailEnd/>
            </a:ln>
            <a:effectLst/>
          </p:spPr>
          <p:txBody>
            <a:bodyPr wrap="none" anchor="ctr"/>
            <a:lstStyle/>
            <a:p>
              <a:pPr algn="ctr" defTabSz="342794">
                <a:lnSpc>
                  <a:spcPct val="90000"/>
                </a:lnSpc>
              </a:pPr>
              <a:r>
                <a:rPr lang="en-US" sz="1400" kern="0" dirty="0">
                  <a:solidFill>
                    <a:srgbClr val="FFFFFF"/>
                  </a:solidFill>
                  <a:effectLst>
                    <a:outerShdw blurRad="38100" dist="12700" dir="5400000" algn="tl">
                      <a:srgbClr val="000000">
                        <a:alpha val="30000"/>
                      </a:srgbClr>
                    </a:outerShdw>
                  </a:effectLst>
                  <a:ea typeface="ＭＳ Ｐゴシック" charset="0"/>
                </a:rPr>
                <a:t>Security</a:t>
              </a:r>
            </a:p>
          </p:txBody>
        </p:sp>
        <p:sp>
          <p:nvSpPr>
            <p:cNvPr id="119" name="Freeform 118"/>
            <p:cNvSpPr>
              <a:spLocks noChangeAspect="1"/>
            </p:cNvSpPr>
            <p:nvPr/>
          </p:nvSpPr>
          <p:spPr>
            <a:xfrm>
              <a:off x="2122107" y="2350682"/>
              <a:ext cx="166144" cy="202616"/>
            </a:xfrm>
            <a:custGeom>
              <a:avLst/>
              <a:gdLst>
                <a:gd name="connsiteX0" fmla="*/ 286272 w 572544"/>
                <a:gd name="connsiteY0" fmla="*/ 371567 h 698231"/>
                <a:gd name="connsiteX1" fmla="*/ 225915 w 572544"/>
                <a:gd name="connsiteY1" fmla="*/ 431924 h 698231"/>
                <a:gd name="connsiteX2" fmla="*/ 243593 w 572544"/>
                <a:gd name="connsiteY2" fmla="*/ 474603 h 698231"/>
                <a:gd name="connsiteX3" fmla="*/ 250280 w 572544"/>
                <a:gd name="connsiteY3" fmla="*/ 479111 h 698231"/>
                <a:gd name="connsiteX4" fmla="*/ 250058 w 572544"/>
                <a:gd name="connsiteY4" fmla="*/ 480210 h 698231"/>
                <a:gd name="connsiteX5" fmla="*/ 250058 w 572544"/>
                <a:gd name="connsiteY5" fmla="*/ 576781 h 698231"/>
                <a:gd name="connsiteX6" fmla="*/ 286272 w 572544"/>
                <a:gd name="connsiteY6" fmla="*/ 612995 h 698231"/>
                <a:gd name="connsiteX7" fmla="*/ 322486 w 572544"/>
                <a:gd name="connsiteY7" fmla="*/ 576781 h 698231"/>
                <a:gd name="connsiteX8" fmla="*/ 322486 w 572544"/>
                <a:gd name="connsiteY8" fmla="*/ 480210 h 698231"/>
                <a:gd name="connsiteX9" fmla="*/ 322265 w 572544"/>
                <a:gd name="connsiteY9" fmla="*/ 479111 h 698231"/>
                <a:gd name="connsiteX10" fmla="*/ 328951 w 572544"/>
                <a:gd name="connsiteY10" fmla="*/ 474603 h 698231"/>
                <a:gd name="connsiteX11" fmla="*/ 346629 w 572544"/>
                <a:gd name="connsiteY11" fmla="*/ 431924 h 698231"/>
                <a:gd name="connsiteX12" fmla="*/ 286272 w 572544"/>
                <a:gd name="connsiteY12" fmla="*/ 371567 h 698231"/>
                <a:gd name="connsiteX13" fmla="*/ 290899 w 572544"/>
                <a:gd name="connsiteY13" fmla="*/ 88276 h 698231"/>
                <a:gd name="connsiteX14" fmla="*/ 146334 w 572544"/>
                <a:gd name="connsiteY14" fmla="*/ 232841 h 698231"/>
                <a:gd name="connsiteX15" fmla="*/ 146334 w 572544"/>
                <a:gd name="connsiteY15" fmla="*/ 304545 h 698231"/>
                <a:gd name="connsiteX16" fmla="*/ 435464 w 572544"/>
                <a:gd name="connsiteY16" fmla="*/ 304545 h 698231"/>
                <a:gd name="connsiteX17" fmla="*/ 435464 w 572544"/>
                <a:gd name="connsiteY17" fmla="*/ 232841 h 698231"/>
                <a:gd name="connsiteX18" fmla="*/ 290899 w 572544"/>
                <a:gd name="connsiteY18" fmla="*/ 88277 h 698231"/>
                <a:gd name="connsiteX19" fmla="*/ 290899 w 572544"/>
                <a:gd name="connsiteY19" fmla="*/ 0 h 698231"/>
                <a:gd name="connsiteX20" fmla="*/ 523740 w 572544"/>
                <a:gd name="connsiteY20" fmla="*/ 232841 h 698231"/>
                <a:gd name="connsiteX21" fmla="*/ 523740 w 572544"/>
                <a:gd name="connsiteY21" fmla="*/ 304545 h 698231"/>
                <a:gd name="connsiteX22" fmla="*/ 572544 w 572544"/>
                <a:gd name="connsiteY22" fmla="*/ 304545 h 698231"/>
                <a:gd name="connsiteX23" fmla="*/ 572544 w 572544"/>
                <a:gd name="connsiteY23" fmla="*/ 628427 h 698231"/>
                <a:gd name="connsiteX24" fmla="*/ 502740 w 572544"/>
                <a:gd name="connsiteY24" fmla="*/ 698231 h 698231"/>
                <a:gd name="connsiteX25" fmla="*/ 69805 w 572544"/>
                <a:gd name="connsiteY25" fmla="*/ 698231 h 698231"/>
                <a:gd name="connsiteX26" fmla="*/ 0 w 572544"/>
                <a:gd name="connsiteY26" fmla="*/ 628427 h 698231"/>
                <a:gd name="connsiteX27" fmla="*/ 0 w 572544"/>
                <a:gd name="connsiteY27" fmla="*/ 304545 h 698231"/>
                <a:gd name="connsiteX28" fmla="*/ 58058 w 572544"/>
                <a:gd name="connsiteY28" fmla="*/ 304545 h 698231"/>
                <a:gd name="connsiteX29" fmla="*/ 58058 w 572544"/>
                <a:gd name="connsiteY29" fmla="*/ 232841 h 698231"/>
                <a:gd name="connsiteX30" fmla="*/ 290899 w 572544"/>
                <a:gd name="connsiteY30" fmla="*/ 0 h 69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2544" h="698231">
                  <a:moveTo>
                    <a:pt x="286272" y="371567"/>
                  </a:moveTo>
                  <a:cubicBezTo>
                    <a:pt x="252938" y="371567"/>
                    <a:pt x="225915" y="398590"/>
                    <a:pt x="225915" y="431924"/>
                  </a:cubicBezTo>
                  <a:cubicBezTo>
                    <a:pt x="225915" y="448591"/>
                    <a:pt x="232671" y="463680"/>
                    <a:pt x="243593" y="474603"/>
                  </a:cubicBezTo>
                  <a:lnTo>
                    <a:pt x="250280" y="479111"/>
                  </a:lnTo>
                  <a:lnTo>
                    <a:pt x="250058" y="480210"/>
                  </a:lnTo>
                  <a:lnTo>
                    <a:pt x="250058" y="576781"/>
                  </a:lnTo>
                  <a:cubicBezTo>
                    <a:pt x="250058" y="596781"/>
                    <a:pt x="266272" y="612995"/>
                    <a:pt x="286272" y="612995"/>
                  </a:cubicBezTo>
                  <a:cubicBezTo>
                    <a:pt x="306272" y="612995"/>
                    <a:pt x="322486" y="596781"/>
                    <a:pt x="322486" y="576781"/>
                  </a:cubicBezTo>
                  <a:lnTo>
                    <a:pt x="322486" y="480210"/>
                  </a:lnTo>
                  <a:lnTo>
                    <a:pt x="322265" y="479111"/>
                  </a:lnTo>
                  <a:lnTo>
                    <a:pt x="328951" y="474603"/>
                  </a:lnTo>
                  <a:cubicBezTo>
                    <a:pt x="339874" y="463680"/>
                    <a:pt x="346629" y="448591"/>
                    <a:pt x="346629" y="431924"/>
                  </a:cubicBezTo>
                  <a:cubicBezTo>
                    <a:pt x="346629" y="398590"/>
                    <a:pt x="319606" y="371567"/>
                    <a:pt x="286272" y="371567"/>
                  </a:cubicBezTo>
                  <a:close/>
                  <a:moveTo>
                    <a:pt x="290899" y="88276"/>
                  </a:moveTo>
                  <a:cubicBezTo>
                    <a:pt x="211058" y="88276"/>
                    <a:pt x="146334" y="153000"/>
                    <a:pt x="146334" y="232841"/>
                  </a:cubicBezTo>
                  <a:lnTo>
                    <a:pt x="146334" y="304545"/>
                  </a:lnTo>
                  <a:lnTo>
                    <a:pt x="435464" y="304545"/>
                  </a:lnTo>
                  <a:lnTo>
                    <a:pt x="435464" y="232841"/>
                  </a:lnTo>
                  <a:cubicBezTo>
                    <a:pt x="435464" y="153000"/>
                    <a:pt x="370740" y="88277"/>
                    <a:pt x="290899" y="88277"/>
                  </a:cubicBezTo>
                  <a:close/>
                  <a:moveTo>
                    <a:pt x="290899" y="0"/>
                  </a:moveTo>
                  <a:cubicBezTo>
                    <a:pt x="419494" y="0"/>
                    <a:pt x="523740" y="104247"/>
                    <a:pt x="523740" y="232841"/>
                  </a:cubicBezTo>
                  <a:lnTo>
                    <a:pt x="523740" y="304545"/>
                  </a:lnTo>
                  <a:lnTo>
                    <a:pt x="572544" y="304545"/>
                  </a:lnTo>
                  <a:lnTo>
                    <a:pt x="572544" y="628427"/>
                  </a:lnTo>
                  <a:cubicBezTo>
                    <a:pt x="572544" y="666979"/>
                    <a:pt x="541292" y="698231"/>
                    <a:pt x="502740" y="698231"/>
                  </a:cubicBezTo>
                  <a:lnTo>
                    <a:pt x="69805" y="698231"/>
                  </a:lnTo>
                  <a:cubicBezTo>
                    <a:pt x="31253" y="698231"/>
                    <a:pt x="0" y="666979"/>
                    <a:pt x="0" y="628427"/>
                  </a:cubicBezTo>
                  <a:lnTo>
                    <a:pt x="0" y="304545"/>
                  </a:lnTo>
                  <a:lnTo>
                    <a:pt x="58058" y="304545"/>
                  </a:lnTo>
                  <a:lnTo>
                    <a:pt x="58058" y="232841"/>
                  </a:lnTo>
                  <a:cubicBezTo>
                    <a:pt x="58058" y="104247"/>
                    <a:pt x="162305" y="0"/>
                    <a:pt x="290899" y="0"/>
                  </a:cubicBezTo>
                  <a:close/>
                </a:path>
              </a:pathLst>
            </a:custGeom>
            <a:solidFill>
              <a:schemeClr val="bg1"/>
            </a:solidFill>
            <a:ln w="12700">
              <a:noFill/>
            </a:ln>
          </p:spPr>
          <p:txBody>
            <a:bodyPr vert="horz" wrap="square" lIns="68586" tIns="34294" rIns="68586" bIns="34294" numCol="1" anchor="t" anchorCtr="0" compatLnSpc="1">
              <a:prstTxWarp prst="textNoShape">
                <a:avLst/>
              </a:prstTxWarp>
              <a:noAutofit/>
            </a:bodyPr>
            <a:lstStyle/>
            <a:p>
              <a:endParaRPr lang="en-US" dirty="0">
                <a:solidFill>
                  <a:srgbClr val="676767"/>
                </a:solidFill>
                <a:ea typeface="ＭＳ Ｐゴシック" charset="0"/>
                <a:cs typeface="ＭＳ Ｐゴシック" charset="0"/>
              </a:endParaRPr>
            </a:p>
          </p:txBody>
        </p:sp>
      </p:grpSp>
      <p:sp>
        <p:nvSpPr>
          <p:cNvPr id="122" name="TextBox 121"/>
          <p:cNvSpPr txBox="1"/>
          <p:nvPr/>
        </p:nvSpPr>
        <p:spPr>
          <a:xfrm>
            <a:off x="3869970" y="1014112"/>
            <a:ext cx="1408150" cy="307777"/>
          </a:xfrm>
          <a:prstGeom prst="rect">
            <a:avLst/>
          </a:prstGeom>
          <a:noFill/>
        </p:spPr>
        <p:txBody>
          <a:bodyPr wrap="square" rtlCol="0" anchor="ctr">
            <a:spAutoFit/>
          </a:bodyPr>
          <a:lstStyle/>
          <a:p>
            <a:pPr algn="ctr"/>
            <a:r>
              <a:rPr lang="en-US" sz="1400" b="1" dirty="0" smtClean="0">
                <a:latin typeface="Avenir Book" charset="0"/>
                <a:ea typeface="Avenir Book" charset="0"/>
                <a:cs typeface="Avenir Book" charset="0"/>
              </a:rPr>
              <a:t>OTT</a:t>
            </a:r>
            <a:endParaRPr lang="en-US" sz="1400" b="1" dirty="0">
              <a:latin typeface="Avenir Book" charset="0"/>
              <a:ea typeface="Avenir Book" charset="0"/>
              <a:cs typeface="Avenir Book" charset="0"/>
            </a:endParaRPr>
          </a:p>
        </p:txBody>
      </p:sp>
      <p:sp>
        <p:nvSpPr>
          <p:cNvPr id="123" name="TextBox 122"/>
          <p:cNvSpPr txBox="1"/>
          <p:nvPr/>
        </p:nvSpPr>
        <p:spPr>
          <a:xfrm>
            <a:off x="6002886" y="1014112"/>
            <a:ext cx="1492186" cy="307777"/>
          </a:xfrm>
          <a:prstGeom prst="rect">
            <a:avLst/>
          </a:prstGeom>
          <a:noFill/>
        </p:spPr>
        <p:txBody>
          <a:bodyPr wrap="square" rtlCol="0" anchor="ctr">
            <a:spAutoFit/>
          </a:bodyPr>
          <a:lstStyle/>
          <a:p>
            <a:pPr algn="ctr"/>
            <a:r>
              <a:rPr lang="en-US" sz="1400" b="1" dirty="0" smtClean="0">
                <a:latin typeface="Avenir Book" charset="0"/>
                <a:ea typeface="Avenir Book" charset="0"/>
                <a:cs typeface="Avenir Book" charset="0"/>
              </a:rPr>
              <a:t>Mixed Reality</a:t>
            </a:r>
            <a:endParaRPr lang="en-US" sz="1400" b="1" dirty="0">
              <a:latin typeface="Avenir Book" charset="0"/>
              <a:ea typeface="Avenir Book" charset="0"/>
              <a:cs typeface="Avenir Book" charset="0"/>
            </a:endParaRPr>
          </a:p>
        </p:txBody>
      </p:sp>
      <p:sp>
        <p:nvSpPr>
          <p:cNvPr id="124" name="TextBox 123"/>
          <p:cNvSpPr txBox="1"/>
          <p:nvPr/>
        </p:nvSpPr>
        <p:spPr>
          <a:xfrm>
            <a:off x="1577903" y="1014112"/>
            <a:ext cx="1641418" cy="307777"/>
          </a:xfrm>
          <a:prstGeom prst="rect">
            <a:avLst/>
          </a:prstGeom>
          <a:noFill/>
        </p:spPr>
        <p:txBody>
          <a:bodyPr wrap="square" rtlCol="0" anchor="ctr">
            <a:spAutoFit/>
          </a:bodyPr>
          <a:lstStyle/>
          <a:p>
            <a:pPr algn="ctr"/>
            <a:r>
              <a:rPr lang="en-US" sz="1400" b="1" dirty="0" smtClean="0">
                <a:latin typeface="Avenir Book" charset="0"/>
                <a:ea typeface="Avenir Book" charset="0"/>
                <a:cs typeface="Avenir Book" charset="0"/>
              </a:rPr>
              <a:t>Live 4K</a:t>
            </a:r>
            <a:endParaRPr lang="en-US" sz="1400" b="1" dirty="0">
              <a:latin typeface="Avenir Book" charset="0"/>
              <a:ea typeface="Avenir Book" charset="0"/>
              <a:cs typeface="Avenir Book" charset="0"/>
            </a:endParaRPr>
          </a:p>
        </p:txBody>
      </p:sp>
      <p:sp>
        <p:nvSpPr>
          <p:cNvPr id="9" name="Rectangle 8"/>
          <p:cNvSpPr/>
          <p:nvPr/>
        </p:nvSpPr>
        <p:spPr>
          <a:xfrm>
            <a:off x="1320800"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5" name="Rectangle 124"/>
          <p:cNvSpPr/>
          <p:nvPr/>
        </p:nvSpPr>
        <p:spPr>
          <a:xfrm>
            <a:off x="3495983"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6" name="Rectangle 125"/>
          <p:cNvSpPr/>
          <p:nvPr/>
        </p:nvSpPr>
        <p:spPr>
          <a:xfrm>
            <a:off x="5671167" y="1316660"/>
            <a:ext cx="2155624" cy="61882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42690" y="1369695"/>
            <a:ext cx="1062710" cy="514776"/>
          </a:xfrm>
          <a:prstGeom prst="rect">
            <a:avLst/>
          </a:prstGeom>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67257" y="1372363"/>
            <a:ext cx="1062710" cy="514350"/>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17624" y="1369695"/>
            <a:ext cx="1067727" cy="514351"/>
          </a:xfrm>
          <a:prstGeom prst="rect">
            <a:avLst/>
          </a:prstGeom>
        </p:spPr>
      </p:pic>
    </p:spTree>
    <p:extLst>
      <p:ext uri="{BB962C8B-B14F-4D97-AF65-F5344CB8AC3E}">
        <p14:creationId xmlns:p14="http://schemas.microsoft.com/office/powerpoint/2010/main" val="173835326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956"/>
            <a:ext cx="7192765" cy="5147797"/>
          </a:xfrm>
          <a:prstGeom prst="rect">
            <a:avLst/>
          </a:prstGeom>
        </p:spPr>
      </p:pic>
      <p:sp>
        <p:nvSpPr>
          <p:cNvPr id="54" name="Rectangle 53"/>
          <p:cNvSpPr/>
          <p:nvPr/>
        </p:nvSpPr>
        <p:spPr>
          <a:xfrm rot="16200000" flipH="1">
            <a:off x="3137301" y="-3155666"/>
            <a:ext cx="2869396" cy="9144001"/>
          </a:xfrm>
          <a:prstGeom prst="rect">
            <a:avLst/>
          </a:prstGeom>
          <a:gradFill>
            <a:gsLst>
              <a:gs pos="833">
                <a:schemeClr val="bg1">
                  <a:alpha val="0"/>
                </a:schemeClr>
              </a:gs>
              <a:gs pos="69000">
                <a:schemeClr val="bg1"/>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p:txBody>
      </p:sp>
      <p:sp>
        <p:nvSpPr>
          <p:cNvPr id="168" name="Rectangle 167"/>
          <p:cNvSpPr/>
          <p:nvPr/>
        </p:nvSpPr>
        <p:spPr>
          <a:xfrm flipH="1">
            <a:off x="641131" y="0"/>
            <a:ext cx="8502869" cy="5143500"/>
          </a:xfrm>
          <a:prstGeom prst="rect">
            <a:avLst/>
          </a:prstGeom>
          <a:gradFill>
            <a:gsLst>
              <a:gs pos="833">
                <a:schemeClr val="bg1">
                  <a:alpha val="0"/>
                </a:schemeClr>
              </a:gs>
              <a:gs pos="69000">
                <a:schemeClr val="bg1"/>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smtClean="0"/>
          </a:p>
        </p:txBody>
      </p:sp>
      <p:sp>
        <p:nvSpPr>
          <p:cNvPr id="67" name="Rectangle 66"/>
          <p:cNvSpPr/>
          <p:nvPr/>
        </p:nvSpPr>
        <p:spPr>
          <a:xfrm rot="5400000">
            <a:off x="2249629" y="-2249629"/>
            <a:ext cx="3503181" cy="8002442"/>
          </a:xfrm>
          <a:prstGeom prst="rect">
            <a:avLst/>
          </a:prstGeom>
          <a:gradFill flip="none" rotWithShape="1">
            <a:gsLst>
              <a:gs pos="39000">
                <a:schemeClr val="bg1">
                  <a:alpha val="0"/>
                </a:schemeClr>
              </a:gs>
              <a:gs pos="79000">
                <a:schemeClr val="bg1">
                  <a:alpha val="70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6" name="Title 5"/>
          <p:cNvSpPr>
            <a:spLocks noGrp="1"/>
          </p:cNvSpPr>
          <p:nvPr>
            <p:ph type="title"/>
          </p:nvPr>
        </p:nvSpPr>
        <p:spPr>
          <a:xfrm>
            <a:off x="437766" y="540146"/>
            <a:ext cx="3868016" cy="731837"/>
          </a:xfrm>
        </p:spPr>
        <p:txBody>
          <a:bodyPr/>
          <a:lstStyle/>
          <a:p>
            <a:r>
              <a:rPr lang="en-US" dirty="0" smtClean="0">
                <a:solidFill>
                  <a:schemeClr val="tx1"/>
                </a:solidFill>
              </a:rPr>
              <a:t>Market Leadership</a:t>
            </a:r>
            <a:r>
              <a:rPr lang="pl-PL" dirty="0">
                <a:solidFill>
                  <a:schemeClr val="tx1"/>
                </a:solidFill>
              </a:rPr>
              <a:t> </a:t>
            </a:r>
            <a:r>
              <a:rPr lang="en-US" dirty="0" smtClean="0">
                <a:solidFill>
                  <a:schemeClr val="tx1"/>
                </a:solidFill>
              </a:rPr>
              <a:t>Matters</a:t>
            </a:r>
            <a:endParaRPr lang="en-US" dirty="0">
              <a:solidFill>
                <a:schemeClr val="tx1"/>
              </a:solidFill>
            </a:endParaRPr>
          </a:p>
        </p:txBody>
      </p:sp>
      <p:grpSp>
        <p:nvGrpSpPr>
          <p:cNvPr id="122" name="Group 121"/>
          <p:cNvGrpSpPr/>
          <p:nvPr/>
        </p:nvGrpSpPr>
        <p:grpSpPr>
          <a:xfrm>
            <a:off x="5804298" y="2959264"/>
            <a:ext cx="1636242" cy="2179197"/>
            <a:chOff x="7147012" y="838201"/>
            <a:chExt cx="1996988" cy="2659650"/>
          </a:xfrm>
          <a:effectLst/>
        </p:grpSpPr>
        <p:sp>
          <p:nvSpPr>
            <p:cNvPr id="123" name="Oval 122"/>
            <p:cNvSpPr/>
            <p:nvPr/>
          </p:nvSpPr>
          <p:spPr>
            <a:xfrm>
              <a:off x="7383506" y="1428475"/>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24" name="Chart 123"/>
            <p:cNvGraphicFramePr/>
            <p:nvPr>
              <p:extLst/>
            </p:nvPr>
          </p:nvGraphicFramePr>
          <p:xfrm>
            <a:off x="7147012" y="838201"/>
            <a:ext cx="1996988" cy="2659650"/>
          </p:xfrm>
          <a:graphic>
            <a:graphicData uri="http://schemas.openxmlformats.org/drawingml/2006/chart">
              <c:chart xmlns:c="http://schemas.openxmlformats.org/drawingml/2006/chart" xmlns:r="http://schemas.openxmlformats.org/officeDocument/2006/relationships" r:id="rId4"/>
            </a:graphicData>
          </a:graphic>
        </p:graphicFrame>
        <p:sp>
          <p:nvSpPr>
            <p:cNvPr id="125" name="TextBox 124"/>
            <p:cNvSpPr txBox="1"/>
            <p:nvPr/>
          </p:nvSpPr>
          <p:spPr>
            <a:xfrm>
              <a:off x="7820962" y="1869472"/>
              <a:ext cx="649088" cy="446276"/>
            </a:xfrm>
            <a:prstGeom prst="rect">
              <a:avLst/>
            </a:prstGeom>
            <a:noFill/>
          </p:spPr>
          <p:txBody>
            <a:bodyPr wrap="non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Voice</a:t>
              </a:r>
              <a:endParaRPr lang="en-US" sz="1400" dirty="0">
                <a:ea typeface="+mn-ea"/>
                <a:cs typeface="+mn-cs"/>
              </a:endParaRPr>
            </a:p>
          </p:txBody>
        </p:sp>
        <p:sp>
          <p:nvSpPr>
            <p:cNvPr id="126" name="TextBox 125"/>
            <p:cNvSpPr txBox="1"/>
            <p:nvPr/>
          </p:nvSpPr>
          <p:spPr>
            <a:xfrm>
              <a:off x="7869778" y="2346091"/>
              <a:ext cx="556792"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1"/>
                  </a:solidFill>
                  <a:ea typeface="+mn-ea"/>
                  <a:cs typeface="+mn-cs"/>
                </a:rPr>
                <a:t>41%</a:t>
              </a:r>
              <a:endParaRPr lang="en-US" sz="1600" b="1" dirty="0">
                <a:solidFill>
                  <a:schemeClr val="accent1"/>
                </a:solidFill>
                <a:ea typeface="+mn-ea"/>
                <a:cs typeface="+mn-cs"/>
              </a:endParaRPr>
            </a:p>
          </p:txBody>
        </p:sp>
      </p:grpSp>
      <p:grpSp>
        <p:nvGrpSpPr>
          <p:cNvPr id="127" name="Group 126"/>
          <p:cNvGrpSpPr/>
          <p:nvPr/>
        </p:nvGrpSpPr>
        <p:grpSpPr>
          <a:xfrm>
            <a:off x="7366587" y="56030"/>
            <a:ext cx="1636242" cy="2179197"/>
            <a:chOff x="1786752" y="838201"/>
            <a:chExt cx="1996988" cy="2659650"/>
          </a:xfrm>
          <a:effectLst/>
        </p:grpSpPr>
        <p:sp>
          <p:nvSpPr>
            <p:cNvPr id="128" name="Oval 127"/>
            <p:cNvSpPr/>
            <p:nvPr/>
          </p:nvSpPr>
          <p:spPr>
            <a:xfrm>
              <a:off x="2033046" y="1428475"/>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29" name="Chart 128"/>
            <p:cNvGraphicFramePr/>
            <p:nvPr>
              <p:extLst/>
            </p:nvPr>
          </p:nvGraphicFramePr>
          <p:xfrm>
            <a:off x="1786752" y="838201"/>
            <a:ext cx="1996988" cy="2659650"/>
          </p:xfrm>
          <a:graphic>
            <a:graphicData uri="http://schemas.openxmlformats.org/drawingml/2006/chart">
              <c:chart xmlns:c="http://schemas.openxmlformats.org/drawingml/2006/chart" xmlns:r="http://schemas.openxmlformats.org/officeDocument/2006/relationships" r:id="rId5"/>
            </a:graphicData>
          </a:graphic>
        </p:graphicFrame>
        <p:sp>
          <p:nvSpPr>
            <p:cNvPr id="130" name="TextBox 129"/>
            <p:cNvSpPr txBox="1"/>
            <p:nvPr/>
          </p:nvSpPr>
          <p:spPr>
            <a:xfrm>
              <a:off x="1958613" y="1771080"/>
              <a:ext cx="1634067" cy="544668"/>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TelePresence</a:t>
              </a:r>
              <a:endParaRPr lang="en-US" sz="1400" dirty="0">
                <a:ea typeface="+mn-ea"/>
                <a:cs typeface="+mn-cs"/>
              </a:endParaRPr>
            </a:p>
          </p:txBody>
        </p:sp>
        <p:sp>
          <p:nvSpPr>
            <p:cNvPr id="131" name="TextBox 130"/>
            <p:cNvSpPr txBox="1"/>
            <p:nvPr/>
          </p:nvSpPr>
          <p:spPr>
            <a:xfrm>
              <a:off x="2562795" y="2410248"/>
              <a:ext cx="567252" cy="209672"/>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2"/>
                  </a:solidFill>
                  <a:ea typeface="+mn-ea"/>
                  <a:cs typeface="+mn-cs"/>
                </a:rPr>
                <a:t>50%</a:t>
              </a:r>
              <a:endParaRPr lang="en-US" sz="1600" b="1" dirty="0">
                <a:solidFill>
                  <a:schemeClr val="accent2"/>
                </a:solidFill>
                <a:ea typeface="+mn-ea"/>
                <a:cs typeface="+mn-cs"/>
              </a:endParaRPr>
            </a:p>
          </p:txBody>
        </p:sp>
      </p:grpSp>
      <p:grpSp>
        <p:nvGrpSpPr>
          <p:cNvPr id="132" name="Group 131"/>
          <p:cNvGrpSpPr/>
          <p:nvPr/>
        </p:nvGrpSpPr>
        <p:grpSpPr>
          <a:xfrm>
            <a:off x="7366587" y="1510030"/>
            <a:ext cx="1636241" cy="2179201"/>
            <a:chOff x="893376" y="2493795"/>
            <a:chExt cx="1996988" cy="2659654"/>
          </a:xfrm>
          <a:effectLst/>
        </p:grpSpPr>
        <p:sp>
          <p:nvSpPr>
            <p:cNvPr id="133" name="Oval 132"/>
            <p:cNvSpPr/>
            <p:nvPr/>
          </p:nvSpPr>
          <p:spPr>
            <a:xfrm>
              <a:off x="1156129" y="3048001"/>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34" name="Chart 133"/>
            <p:cNvGraphicFramePr/>
            <p:nvPr>
              <p:extLst/>
            </p:nvPr>
          </p:nvGraphicFramePr>
          <p:xfrm>
            <a:off x="893376" y="2493795"/>
            <a:ext cx="1996988" cy="2659654"/>
          </p:xfrm>
          <a:graphic>
            <a:graphicData uri="http://schemas.openxmlformats.org/drawingml/2006/chart">
              <c:chart xmlns:c="http://schemas.openxmlformats.org/drawingml/2006/chart" xmlns:r="http://schemas.openxmlformats.org/officeDocument/2006/relationships" r:id="rId6"/>
            </a:graphicData>
          </a:graphic>
        </p:graphicFrame>
        <p:sp>
          <p:nvSpPr>
            <p:cNvPr id="135" name="TextBox 134"/>
            <p:cNvSpPr txBox="1"/>
            <p:nvPr/>
          </p:nvSpPr>
          <p:spPr>
            <a:xfrm>
              <a:off x="1010861" y="3196986"/>
              <a:ext cx="1744353" cy="807611"/>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r>
                <a:rPr lang="en-US" sz="1100" b="1" dirty="0">
                  <a:ea typeface="+mn-ea"/>
                  <a:cs typeface="+mn-cs"/>
                </a:rPr>
                <a:t/>
              </a:r>
              <a:br>
                <a:rPr lang="en-US" sz="1100" b="1" dirty="0">
                  <a:ea typeface="+mn-ea"/>
                  <a:cs typeface="+mn-cs"/>
                </a:rPr>
              </a:br>
              <a:r>
                <a:rPr lang="en-US" sz="1400" b="1" dirty="0">
                  <a:ea typeface="+mn-ea"/>
                  <a:cs typeface="+mn-cs"/>
                </a:rPr>
                <a:t>Web Conferencing</a:t>
              </a:r>
              <a:endParaRPr lang="en-US" sz="1400" dirty="0">
                <a:ea typeface="+mn-ea"/>
                <a:cs typeface="+mn-cs"/>
              </a:endParaRPr>
            </a:p>
          </p:txBody>
        </p:sp>
        <p:sp>
          <p:nvSpPr>
            <p:cNvPr id="136" name="TextBox 135"/>
            <p:cNvSpPr txBox="1"/>
            <p:nvPr/>
          </p:nvSpPr>
          <p:spPr>
            <a:xfrm>
              <a:off x="1666936" y="4081010"/>
              <a:ext cx="563075"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3"/>
                  </a:solidFill>
                  <a:ea typeface="+mn-ea"/>
                  <a:cs typeface="+mn-cs"/>
                </a:rPr>
                <a:t>43%</a:t>
              </a:r>
              <a:endParaRPr lang="en-US" sz="1600" b="1" dirty="0">
                <a:solidFill>
                  <a:schemeClr val="accent3"/>
                </a:solidFill>
                <a:ea typeface="+mn-ea"/>
                <a:cs typeface="+mn-cs"/>
              </a:endParaRPr>
            </a:p>
          </p:txBody>
        </p:sp>
      </p:grpSp>
      <p:grpSp>
        <p:nvGrpSpPr>
          <p:cNvPr id="137" name="Group 136"/>
          <p:cNvGrpSpPr/>
          <p:nvPr/>
        </p:nvGrpSpPr>
        <p:grpSpPr>
          <a:xfrm>
            <a:off x="4234195" y="56030"/>
            <a:ext cx="1636242" cy="2179197"/>
            <a:chOff x="3573505" y="838201"/>
            <a:chExt cx="1996988" cy="2659650"/>
          </a:xfrm>
          <a:effectLst/>
        </p:grpSpPr>
        <p:sp>
          <p:nvSpPr>
            <p:cNvPr id="138" name="Oval 137"/>
            <p:cNvSpPr/>
            <p:nvPr/>
          </p:nvSpPr>
          <p:spPr>
            <a:xfrm>
              <a:off x="3810001" y="1428475"/>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39" name="Chart 138"/>
            <p:cNvGraphicFramePr/>
            <p:nvPr>
              <p:extLst/>
            </p:nvPr>
          </p:nvGraphicFramePr>
          <p:xfrm>
            <a:off x="3573505" y="838201"/>
            <a:ext cx="1996988" cy="2659650"/>
          </p:xfrm>
          <a:graphic>
            <a:graphicData uri="http://schemas.openxmlformats.org/drawingml/2006/chart">
              <c:chart xmlns:c="http://schemas.openxmlformats.org/drawingml/2006/chart" xmlns:r="http://schemas.openxmlformats.org/officeDocument/2006/relationships" r:id="rId7"/>
            </a:graphicData>
          </a:graphic>
        </p:graphicFrame>
        <p:sp>
          <p:nvSpPr>
            <p:cNvPr id="140" name="TextBox 139"/>
            <p:cNvSpPr txBox="1"/>
            <p:nvPr/>
          </p:nvSpPr>
          <p:spPr>
            <a:xfrm>
              <a:off x="3783739" y="1970924"/>
              <a:ext cx="1576519" cy="446276"/>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Wireless LAN</a:t>
              </a:r>
              <a:endParaRPr lang="en-US" sz="1400" dirty="0">
                <a:ea typeface="+mn-ea"/>
                <a:cs typeface="+mn-cs"/>
              </a:endParaRPr>
            </a:p>
          </p:txBody>
        </p:sp>
        <p:sp>
          <p:nvSpPr>
            <p:cNvPr id="141" name="TextBox 140"/>
            <p:cNvSpPr txBox="1"/>
            <p:nvPr/>
          </p:nvSpPr>
          <p:spPr>
            <a:xfrm>
              <a:off x="4281777" y="2418557"/>
              <a:ext cx="585972"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3"/>
                  </a:solidFill>
                  <a:ea typeface="+mn-ea"/>
                  <a:cs typeface="+mn-cs"/>
                </a:rPr>
                <a:t>50%</a:t>
              </a:r>
              <a:endParaRPr lang="en-US" sz="1600" b="1" dirty="0">
                <a:solidFill>
                  <a:schemeClr val="accent3"/>
                </a:solidFill>
                <a:ea typeface="+mn-ea"/>
                <a:cs typeface="+mn-cs"/>
              </a:endParaRPr>
            </a:p>
          </p:txBody>
        </p:sp>
      </p:grpSp>
      <p:grpSp>
        <p:nvGrpSpPr>
          <p:cNvPr id="142" name="Group 141"/>
          <p:cNvGrpSpPr/>
          <p:nvPr/>
        </p:nvGrpSpPr>
        <p:grpSpPr>
          <a:xfrm>
            <a:off x="4234195" y="1510030"/>
            <a:ext cx="1636242" cy="2179197"/>
            <a:chOff x="2680129" y="2493796"/>
            <a:chExt cx="1996988" cy="2659650"/>
          </a:xfrm>
          <a:effectLst/>
        </p:grpSpPr>
        <p:sp>
          <p:nvSpPr>
            <p:cNvPr id="143" name="Oval 142"/>
            <p:cNvSpPr/>
            <p:nvPr/>
          </p:nvSpPr>
          <p:spPr>
            <a:xfrm>
              <a:off x="2933084" y="3048000"/>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44" name="Chart 143"/>
            <p:cNvGraphicFramePr/>
            <p:nvPr>
              <p:extLst/>
            </p:nvPr>
          </p:nvGraphicFramePr>
          <p:xfrm>
            <a:off x="2680129" y="2493796"/>
            <a:ext cx="1996988" cy="2659650"/>
          </p:xfrm>
          <a:graphic>
            <a:graphicData uri="http://schemas.openxmlformats.org/drawingml/2006/chart">
              <c:chart xmlns:c="http://schemas.openxmlformats.org/drawingml/2006/chart" xmlns:r="http://schemas.openxmlformats.org/officeDocument/2006/relationships" r:id="rId8"/>
            </a:graphicData>
          </a:graphic>
        </p:graphicFrame>
        <p:sp>
          <p:nvSpPr>
            <p:cNvPr id="145" name="TextBox 144"/>
            <p:cNvSpPr txBox="1"/>
            <p:nvPr/>
          </p:nvSpPr>
          <p:spPr>
            <a:xfrm>
              <a:off x="3072109" y="3254956"/>
              <a:ext cx="1283523" cy="807611"/>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2</a:t>
              </a:r>
              <a:br>
                <a:rPr lang="en-US" sz="900" b="1" dirty="0">
                  <a:ea typeface="+mn-ea"/>
                  <a:cs typeface="+mn-cs"/>
                </a:rPr>
              </a:br>
              <a:r>
                <a:rPr lang="en-US" sz="1400" b="1" dirty="0">
                  <a:ea typeface="+mn-ea"/>
                  <a:cs typeface="+mn-cs"/>
                </a:rPr>
                <a:t>x86 Blade Servers</a:t>
              </a:r>
            </a:p>
          </p:txBody>
        </p:sp>
        <p:sp>
          <p:nvSpPr>
            <p:cNvPr id="146" name="TextBox 145"/>
            <p:cNvSpPr txBox="1"/>
            <p:nvPr/>
          </p:nvSpPr>
          <p:spPr>
            <a:xfrm>
              <a:off x="3337743" y="4010448"/>
              <a:ext cx="737457" cy="271926"/>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1"/>
                  </a:solidFill>
                  <a:ea typeface="+mn-ea"/>
                  <a:cs typeface="+mn-cs"/>
                </a:rPr>
                <a:t>29%</a:t>
              </a:r>
              <a:endParaRPr lang="en-US" sz="1600" b="1" dirty="0">
                <a:solidFill>
                  <a:schemeClr val="accent1"/>
                </a:solidFill>
                <a:ea typeface="+mn-ea"/>
                <a:cs typeface="+mn-cs"/>
              </a:endParaRPr>
            </a:p>
          </p:txBody>
        </p:sp>
      </p:grpSp>
      <p:grpSp>
        <p:nvGrpSpPr>
          <p:cNvPr id="147" name="Group 146"/>
          <p:cNvGrpSpPr/>
          <p:nvPr/>
        </p:nvGrpSpPr>
        <p:grpSpPr>
          <a:xfrm>
            <a:off x="5804299" y="56030"/>
            <a:ext cx="1636240" cy="2179199"/>
            <a:chOff x="0" y="838200"/>
            <a:chExt cx="1996986" cy="2659652"/>
          </a:xfrm>
          <a:effectLst/>
        </p:grpSpPr>
        <p:sp>
          <p:nvSpPr>
            <p:cNvPr id="148" name="Oval 147"/>
            <p:cNvSpPr/>
            <p:nvPr/>
          </p:nvSpPr>
          <p:spPr>
            <a:xfrm>
              <a:off x="246901" y="1428475"/>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49" name="Chart 148"/>
            <p:cNvGraphicFramePr/>
            <p:nvPr>
              <p:extLst/>
            </p:nvPr>
          </p:nvGraphicFramePr>
          <p:xfrm>
            <a:off x="0" y="838200"/>
            <a:ext cx="1996986" cy="2659652"/>
          </p:xfrm>
          <a:graphic>
            <a:graphicData uri="http://schemas.openxmlformats.org/drawingml/2006/chart">
              <c:chart xmlns:c="http://schemas.openxmlformats.org/drawingml/2006/chart" xmlns:r="http://schemas.openxmlformats.org/officeDocument/2006/relationships" r:id="rId9"/>
            </a:graphicData>
          </a:graphic>
        </p:graphicFrame>
        <p:sp>
          <p:nvSpPr>
            <p:cNvPr id="150" name="TextBox 149"/>
            <p:cNvSpPr txBox="1"/>
            <p:nvPr/>
          </p:nvSpPr>
          <p:spPr>
            <a:xfrm>
              <a:off x="444136" y="1548011"/>
              <a:ext cx="1179136" cy="957863"/>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Routing</a:t>
              </a:r>
              <a:br>
                <a:rPr lang="en-US" sz="1400" b="1" dirty="0">
                  <a:ea typeface="+mn-ea"/>
                  <a:cs typeface="+mn-cs"/>
                </a:rPr>
              </a:br>
              <a:r>
                <a:rPr lang="en-US" sz="1100" dirty="0">
                  <a:ea typeface="+mn-ea"/>
                  <a:cs typeface="+mn-cs"/>
                </a:rPr>
                <a:t>Edge/Core/ Access</a:t>
              </a:r>
            </a:p>
          </p:txBody>
        </p:sp>
        <p:sp>
          <p:nvSpPr>
            <p:cNvPr id="151" name="TextBox 150"/>
            <p:cNvSpPr txBox="1"/>
            <p:nvPr/>
          </p:nvSpPr>
          <p:spPr>
            <a:xfrm>
              <a:off x="730079" y="2491022"/>
              <a:ext cx="528479"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1"/>
                  </a:solidFill>
                  <a:ea typeface="+mn-ea"/>
                  <a:cs typeface="+mn-cs"/>
                </a:rPr>
                <a:t>47%</a:t>
              </a:r>
              <a:endParaRPr lang="en-US" sz="1600" b="1" dirty="0">
                <a:solidFill>
                  <a:schemeClr val="accent1"/>
                </a:solidFill>
                <a:ea typeface="+mn-ea"/>
                <a:cs typeface="+mn-cs"/>
              </a:endParaRPr>
            </a:p>
          </p:txBody>
        </p:sp>
      </p:grpSp>
      <p:grpSp>
        <p:nvGrpSpPr>
          <p:cNvPr id="152" name="Group 151"/>
          <p:cNvGrpSpPr/>
          <p:nvPr/>
        </p:nvGrpSpPr>
        <p:grpSpPr>
          <a:xfrm>
            <a:off x="7366587" y="2959264"/>
            <a:ext cx="1636242" cy="2179197"/>
            <a:chOff x="6253636" y="2493796"/>
            <a:chExt cx="1996988" cy="2659650"/>
          </a:xfrm>
          <a:effectLst/>
        </p:grpSpPr>
        <p:grpSp>
          <p:nvGrpSpPr>
            <p:cNvPr id="153" name="Group 152"/>
            <p:cNvGrpSpPr/>
            <p:nvPr/>
          </p:nvGrpSpPr>
          <p:grpSpPr>
            <a:xfrm>
              <a:off x="6253636" y="2493796"/>
              <a:ext cx="1996988" cy="2659650"/>
              <a:chOff x="6253635" y="2493796"/>
              <a:chExt cx="1996988" cy="2659650"/>
            </a:xfrm>
          </p:grpSpPr>
          <p:sp>
            <p:nvSpPr>
              <p:cNvPr id="155" name="Oval 154"/>
              <p:cNvSpPr/>
              <p:nvPr/>
            </p:nvSpPr>
            <p:spPr>
              <a:xfrm>
                <a:off x="6506589" y="3048000"/>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56" name="Chart 155"/>
              <p:cNvGraphicFramePr/>
              <p:nvPr>
                <p:extLst/>
              </p:nvPr>
            </p:nvGraphicFramePr>
            <p:xfrm>
              <a:off x="6253635" y="2493796"/>
              <a:ext cx="1996988" cy="2659650"/>
            </p:xfrm>
            <a:graphic>
              <a:graphicData uri="http://schemas.openxmlformats.org/drawingml/2006/chart">
                <c:chart xmlns:c="http://schemas.openxmlformats.org/drawingml/2006/chart" xmlns:r="http://schemas.openxmlformats.org/officeDocument/2006/relationships" r:id="rId10"/>
              </a:graphicData>
            </a:graphic>
          </p:graphicFrame>
          <p:sp>
            <p:nvSpPr>
              <p:cNvPr id="157" name="TextBox 156"/>
              <p:cNvSpPr txBox="1"/>
              <p:nvPr/>
            </p:nvSpPr>
            <p:spPr>
              <a:xfrm>
                <a:off x="6820963" y="3564172"/>
                <a:ext cx="891591" cy="446276"/>
              </a:xfrm>
              <a:prstGeom prst="rect">
                <a:avLst/>
              </a:prstGeom>
              <a:noFill/>
            </p:spPr>
            <p:txBody>
              <a:bodyPr wrap="non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Security</a:t>
                </a:r>
                <a:endParaRPr lang="en-US" sz="1400" dirty="0">
                  <a:ea typeface="+mn-ea"/>
                  <a:cs typeface="+mn-cs"/>
                </a:endParaRPr>
              </a:p>
            </p:txBody>
          </p:sp>
        </p:grpSp>
        <p:sp>
          <p:nvSpPr>
            <p:cNvPr id="154" name="TextBox 153"/>
            <p:cNvSpPr txBox="1"/>
            <p:nvPr/>
          </p:nvSpPr>
          <p:spPr>
            <a:xfrm>
              <a:off x="7005524" y="4081008"/>
              <a:ext cx="545960" cy="201365"/>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3"/>
                  </a:solidFill>
                  <a:ea typeface="+mn-ea"/>
                  <a:cs typeface="+mn-cs"/>
                </a:rPr>
                <a:t>31%</a:t>
              </a:r>
              <a:endParaRPr lang="en-US" sz="1600" b="1" dirty="0">
                <a:solidFill>
                  <a:schemeClr val="accent3"/>
                </a:solidFill>
                <a:ea typeface="+mn-ea"/>
                <a:cs typeface="+mn-cs"/>
              </a:endParaRPr>
            </a:p>
          </p:txBody>
        </p:sp>
      </p:grpSp>
      <p:grpSp>
        <p:nvGrpSpPr>
          <p:cNvPr id="158" name="Group 157"/>
          <p:cNvGrpSpPr/>
          <p:nvPr/>
        </p:nvGrpSpPr>
        <p:grpSpPr>
          <a:xfrm>
            <a:off x="5804298" y="1510030"/>
            <a:ext cx="1636242" cy="2179197"/>
            <a:chOff x="5360259" y="838201"/>
            <a:chExt cx="1996988" cy="2659650"/>
          </a:xfrm>
          <a:effectLst/>
        </p:grpSpPr>
        <p:sp>
          <p:nvSpPr>
            <p:cNvPr id="159" name="Oval 158"/>
            <p:cNvSpPr/>
            <p:nvPr/>
          </p:nvSpPr>
          <p:spPr>
            <a:xfrm>
              <a:off x="5605676" y="1428475"/>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60" name="Chart 159"/>
            <p:cNvGraphicFramePr/>
            <p:nvPr>
              <p:extLst/>
            </p:nvPr>
          </p:nvGraphicFramePr>
          <p:xfrm>
            <a:off x="5360259" y="838201"/>
            <a:ext cx="1996988" cy="2659650"/>
          </p:xfrm>
          <a:graphic>
            <a:graphicData uri="http://schemas.openxmlformats.org/drawingml/2006/chart">
              <c:chart xmlns:c="http://schemas.openxmlformats.org/drawingml/2006/chart" xmlns:r="http://schemas.openxmlformats.org/officeDocument/2006/relationships" r:id="rId11"/>
            </a:graphicData>
          </a:graphic>
        </p:graphicFrame>
        <p:sp>
          <p:nvSpPr>
            <p:cNvPr id="161" name="TextBox 160"/>
            <p:cNvSpPr txBox="1"/>
            <p:nvPr/>
          </p:nvSpPr>
          <p:spPr>
            <a:xfrm>
              <a:off x="5697626" y="1787154"/>
              <a:ext cx="1322256" cy="615553"/>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Switching</a:t>
              </a:r>
              <a:br>
                <a:rPr lang="en-US" sz="1400" b="1" dirty="0">
                  <a:ea typeface="+mn-ea"/>
                  <a:cs typeface="+mn-cs"/>
                </a:rPr>
              </a:br>
              <a:r>
                <a:rPr lang="en-US" sz="1100" dirty="0">
                  <a:ea typeface="+mn-ea"/>
                  <a:cs typeface="+mn-cs"/>
                </a:rPr>
                <a:t>Modular/Fixed</a:t>
              </a:r>
            </a:p>
          </p:txBody>
        </p:sp>
        <p:sp>
          <p:nvSpPr>
            <p:cNvPr id="162" name="TextBox 161"/>
            <p:cNvSpPr txBox="1"/>
            <p:nvPr/>
          </p:nvSpPr>
          <p:spPr>
            <a:xfrm>
              <a:off x="6025051" y="2418557"/>
              <a:ext cx="670326"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4"/>
                  </a:solidFill>
                  <a:ea typeface="+mn-ea"/>
                  <a:cs typeface="+mn-cs"/>
                </a:rPr>
                <a:t>65%</a:t>
              </a:r>
              <a:endParaRPr lang="en-US" sz="1600" b="1" dirty="0">
                <a:solidFill>
                  <a:schemeClr val="accent4"/>
                </a:solidFill>
                <a:ea typeface="+mn-ea"/>
                <a:cs typeface="+mn-cs"/>
              </a:endParaRPr>
            </a:p>
          </p:txBody>
        </p:sp>
      </p:grpSp>
      <p:grpSp>
        <p:nvGrpSpPr>
          <p:cNvPr id="163" name="Group 162"/>
          <p:cNvGrpSpPr/>
          <p:nvPr/>
        </p:nvGrpSpPr>
        <p:grpSpPr>
          <a:xfrm>
            <a:off x="4234195" y="2959264"/>
            <a:ext cx="1636242" cy="2179197"/>
            <a:chOff x="4466881" y="2493796"/>
            <a:chExt cx="1996988" cy="2659650"/>
          </a:xfrm>
          <a:effectLst/>
        </p:grpSpPr>
        <p:sp>
          <p:nvSpPr>
            <p:cNvPr id="164" name="Oval 163"/>
            <p:cNvSpPr/>
            <p:nvPr/>
          </p:nvSpPr>
          <p:spPr>
            <a:xfrm>
              <a:off x="4728758" y="3048000"/>
              <a:ext cx="1524000" cy="1524000"/>
            </a:xfrm>
            <a:prstGeom prst="ellipse">
              <a:avLst/>
            </a:prstGeom>
            <a:solidFill>
              <a:srgbClr val="EAEAE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fontAlgn="auto">
                <a:spcBef>
                  <a:spcPts val="0"/>
                </a:spcBef>
                <a:spcAft>
                  <a:spcPts val="0"/>
                </a:spcAft>
              </a:pPr>
              <a:endParaRPr lang="en-US" dirty="0">
                <a:solidFill>
                  <a:srgbClr val="FFFFFF"/>
                </a:solidFill>
              </a:endParaRPr>
            </a:p>
          </p:txBody>
        </p:sp>
        <p:graphicFrame>
          <p:nvGraphicFramePr>
            <p:cNvPr id="165" name="Chart 164"/>
            <p:cNvGraphicFramePr/>
            <p:nvPr>
              <p:extLst/>
            </p:nvPr>
          </p:nvGraphicFramePr>
          <p:xfrm>
            <a:off x="4466881" y="2493796"/>
            <a:ext cx="1996988" cy="2659650"/>
          </p:xfrm>
          <a:graphic>
            <a:graphicData uri="http://schemas.openxmlformats.org/drawingml/2006/chart">
              <c:chart xmlns:c="http://schemas.openxmlformats.org/drawingml/2006/chart" xmlns:r="http://schemas.openxmlformats.org/officeDocument/2006/relationships" r:id="rId12"/>
            </a:graphicData>
          </a:graphic>
        </p:graphicFrame>
        <p:sp>
          <p:nvSpPr>
            <p:cNvPr id="166" name="TextBox 165"/>
            <p:cNvSpPr txBox="1"/>
            <p:nvPr/>
          </p:nvSpPr>
          <p:spPr>
            <a:xfrm>
              <a:off x="4691745" y="3400848"/>
              <a:ext cx="1576520" cy="661720"/>
            </a:xfrm>
            <a:prstGeom prst="rect">
              <a:avLst/>
            </a:prstGeom>
            <a:noFill/>
          </p:spPr>
          <p:txBody>
            <a:bodyPr wrap="square" rtlCol="0" anchor="b">
              <a:spAutoFit/>
            </a:bodyPr>
            <a:lstStyle/>
            <a:p>
              <a:pPr algn="ctr" defTabSz="457189" fontAlgn="auto">
                <a:spcBef>
                  <a:spcPts val="0"/>
                </a:spcBef>
                <a:spcAft>
                  <a:spcPts val="0"/>
                </a:spcAft>
              </a:pPr>
              <a:r>
                <a:rPr lang="en-US" sz="900" b="1" dirty="0">
                  <a:ea typeface="+mn-ea"/>
                  <a:cs typeface="+mn-cs"/>
                </a:rPr>
                <a:t>No. 1</a:t>
              </a:r>
              <a:br>
                <a:rPr lang="en-US" sz="900" b="1" dirty="0">
                  <a:ea typeface="+mn-ea"/>
                  <a:cs typeface="+mn-cs"/>
                </a:rPr>
              </a:br>
              <a:r>
                <a:rPr lang="en-US" sz="1400" b="1" dirty="0">
                  <a:ea typeface="+mn-ea"/>
                  <a:cs typeface="+mn-cs"/>
                </a:rPr>
                <a:t>Storage Area Networks</a:t>
              </a:r>
              <a:endParaRPr lang="en-US" sz="1100" dirty="0">
                <a:ea typeface="+mn-ea"/>
                <a:cs typeface="+mn-cs"/>
              </a:endParaRPr>
            </a:p>
          </p:txBody>
        </p:sp>
        <p:sp>
          <p:nvSpPr>
            <p:cNvPr id="167" name="TextBox 166"/>
            <p:cNvSpPr txBox="1"/>
            <p:nvPr/>
          </p:nvSpPr>
          <p:spPr>
            <a:xfrm>
              <a:off x="5189784" y="4081009"/>
              <a:ext cx="554885" cy="201363"/>
            </a:xfrm>
            <a:prstGeom prst="rect">
              <a:avLst/>
            </a:prstGeom>
            <a:noFill/>
            <a:ln w="6350" algn="ctr">
              <a:noFill/>
              <a:miter lim="800000"/>
              <a:headEnd/>
              <a:tailEnd/>
            </a:ln>
          </p:spPr>
          <p:txBody>
            <a:bodyPr wrap="square" lIns="0" tIns="0" rIns="0" bIns="0" anchor="ctr" anchorCtr="0">
              <a:noAutofit/>
            </a:bodyPr>
            <a:lstStyle>
              <a:defPPr>
                <a:defRPr lang="en-US"/>
              </a:defPPr>
              <a:lvl1pPr algn="ctr" defTabSz="607903">
                <a:defRPr sz="1000">
                  <a:solidFill>
                    <a:srgbClr val="FFFFFF"/>
                  </a:solidFill>
                </a:defRPr>
              </a:lvl1pPr>
            </a:lstStyle>
            <a:p>
              <a:pPr fontAlgn="auto">
                <a:spcBef>
                  <a:spcPts val="0"/>
                </a:spcBef>
                <a:spcAft>
                  <a:spcPts val="0"/>
                </a:spcAft>
              </a:pPr>
              <a:r>
                <a:rPr lang="en-US" sz="1600" b="1" dirty="0" smtClean="0">
                  <a:solidFill>
                    <a:schemeClr val="accent2"/>
                  </a:solidFill>
                  <a:ea typeface="+mn-ea"/>
                  <a:cs typeface="+mn-cs"/>
                </a:rPr>
                <a:t>47%</a:t>
              </a:r>
              <a:endParaRPr lang="en-US" sz="1600" b="1" dirty="0">
                <a:solidFill>
                  <a:schemeClr val="accent2"/>
                </a:solidFill>
                <a:ea typeface="+mn-ea"/>
                <a:cs typeface="+mn-cs"/>
              </a:endParaRPr>
            </a:p>
          </p:txBody>
        </p:sp>
      </p:grpSp>
    </p:spTree>
    <p:extLst>
      <p:ext uri="{BB962C8B-B14F-4D97-AF65-F5344CB8AC3E}">
        <p14:creationId xmlns:p14="http://schemas.microsoft.com/office/powerpoint/2010/main" val="108054571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227"/>
          <p:cNvSpPr txBox="1"/>
          <p:nvPr/>
        </p:nvSpPr>
        <p:spPr>
          <a:xfrm>
            <a:off x="1412786" y="4053426"/>
            <a:ext cx="2822028" cy="276999"/>
          </a:xfrm>
          <a:prstGeom prst="rect">
            <a:avLst/>
          </a:prstGeom>
          <a:noFill/>
        </p:spPr>
        <p:txBody>
          <a:bodyPr wrap="square" rtlCol="0" anchor="ctr">
            <a:spAutoFit/>
          </a:bodyPr>
          <a:lstStyle/>
          <a:p>
            <a:pPr algn="ctr" defTabSz="457189"/>
            <a:r>
              <a:rPr lang="en-US" sz="1200" b="1" dirty="0" smtClean="0">
                <a:solidFill>
                  <a:schemeClr val="tx2"/>
                </a:solidFill>
              </a:rPr>
              <a:t>Infrastructure Security</a:t>
            </a:r>
            <a:endParaRPr lang="en-US" sz="1200" b="1" dirty="0">
              <a:solidFill>
                <a:schemeClr val="tx2"/>
              </a:solidFill>
            </a:endParaRPr>
          </a:p>
        </p:txBody>
      </p:sp>
      <p:sp>
        <p:nvSpPr>
          <p:cNvPr id="229" name="TextBox 228"/>
          <p:cNvSpPr txBox="1"/>
          <p:nvPr/>
        </p:nvSpPr>
        <p:spPr>
          <a:xfrm>
            <a:off x="4416117" y="3961093"/>
            <a:ext cx="2900855" cy="461665"/>
          </a:xfrm>
          <a:prstGeom prst="rect">
            <a:avLst/>
          </a:prstGeom>
          <a:noFill/>
        </p:spPr>
        <p:txBody>
          <a:bodyPr wrap="square" rtlCol="0" anchor="ctr">
            <a:spAutoFit/>
          </a:bodyPr>
          <a:lstStyle/>
          <a:p>
            <a:pPr algn="ctr" defTabSz="457189"/>
            <a:r>
              <a:rPr lang="en-US" sz="1200" b="1" dirty="0" smtClean="0">
                <a:solidFill>
                  <a:schemeClr val="tx2"/>
                </a:solidFill>
              </a:rPr>
              <a:t>VideoGuard Everywhere</a:t>
            </a:r>
          </a:p>
          <a:p>
            <a:pPr algn="ctr" defTabSz="457189"/>
            <a:r>
              <a:rPr lang="en-US" sz="1200" b="1" dirty="0" smtClean="0">
                <a:solidFill>
                  <a:schemeClr val="tx2"/>
                </a:solidFill>
              </a:rPr>
              <a:t>Content &amp; Service Protection</a:t>
            </a:r>
            <a:endParaRPr lang="en-US" sz="1200" b="1" dirty="0">
              <a:solidFill>
                <a:schemeClr val="tx2"/>
              </a:solidFill>
            </a:endParaRPr>
          </a:p>
        </p:txBody>
      </p:sp>
      <p:sp>
        <p:nvSpPr>
          <p:cNvPr id="3" name="Title 2"/>
          <p:cNvSpPr>
            <a:spLocks noGrp="1"/>
          </p:cNvSpPr>
          <p:nvPr>
            <p:ph type="title"/>
          </p:nvPr>
        </p:nvSpPr>
        <p:spPr/>
        <p:txBody>
          <a:bodyPr/>
          <a:lstStyle/>
          <a:p>
            <a:r>
              <a:rPr lang="en-US" dirty="0" smtClean="0"/>
              <a:t>Cisco Media Blueprint Solutions</a:t>
            </a:r>
            <a:endParaRPr lang="en-US" dirty="0"/>
          </a:p>
        </p:txBody>
      </p:sp>
      <p:grpSp>
        <p:nvGrpSpPr>
          <p:cNvPr id="110" name="Group 109"/>
          <p:cNvGrpSpPr/>
          <p:nvPr/>
        </p:nvGrpSpPr>
        <p:grpSpPr>
          <a:xfrm>
            <a:off x="7247848" y="1549566"/>
            <a:ext cx="572596" cy="1602435"/>
            <a:chOff x="7247848" y="3127475"/>
            <a:chExt cx="572596" cy="1602435"/>
          </a:xfrm>
          <a:solidFill>
            <a:schemeClr val="accent1"/>
          </a:solidFill>
        </p:grpSpPr>
        <p:grpSp>
          <p:nvGrpSpPr>
            <p:cNvPr id="111" name="Group 110"/>
            <p:cNvGrpSpPr/>
            <p:nvPr/>
          </p:nvGrpSpPr>
          <p:grpSpPr>
            <a:xfrm>
              <a:off x="7247848" y="3127475"/>
              <a:ext cx="572596" cy="1485447"/>
              <a:chOff x="7681035" y="3658053"/>
              <a:chExt cx="572596" cy="1485447"/>
            </a:xfrm>
            <a:grpFill/>
          </p:grpSpPr>
          <p:sp>
            <p:nvSpPr>
              <p:cNvPr id="115" name="Freeform 6"/>
              <p:cNvSpPr>
                <a:spLocks/>
              </p:cNvSpPr>
              <p:nvPr/>
            </p:nvSpPr>
            <p:spPr bwMode="auto">
              <a:xfrm>
                <a:off x="7864584" y="4013858"/>
                <a:ext cx="211760" cy="48016"/>
              </a:xfrm>
              <a:custGeom>
                <a:avLst/>
                <a:gdLst>
                  <a:gd name="T0" fmla="*/ 66 w 72"/>
                  <a:gd name="T1" fmla="*/ 4 h 16"/>
                  <a:gd name="T2" fmla="*/ 36 w 72"/>
                  <a:gd name="T3" fmla="*/ 0 h 16"/>
                  <a:gd name="T4" fmla="*/ 6 w 72"/>
                  <a:gd name="T5" fmla="*/ 4 h 16"/>
                  <a:gd name="T6" fmla="*/ 0 w 72"/>
                  <a:gd name="T7" fmla="*/ 10 h 16"/>
                  <a:gd name="T8" fmla="*/ 6 w 72"/>
                  <a:gd name="T9" fmla="*/ 16 h 16"/>
                  <a:gd name="T10" fmla="*/ 66 w 72"/>
                  <a:gd name="T11" fmla="*/ 16 h 16"/>
                  <a:gd name="T12" fmla="*/ 72 w 72"/>
                  <a:gd name="T13" fmla="*/ 10 h 16"/>
                  <a:gd name="T14" fmla="*/ 66 w 7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
                    <a:moveTo>
                      <a:pt x="66" y="4"/>
                    </a:moveTo>
                    <a:cubicBezTo>
                      <a:pt x="36" y="0"/>
                      <a:pt x="36" y="0"/>
                      <a:pt x="36" y="0"/>
                    </a:cubicBezTo>
                    <a:cubicBezTo>
                      <a:pt x="6" y="4"/>
                      <a:pt x="6" y="4"/>
                      <a:pt x="6" y="4"/>
                    </a:cubicBezTo>
                    <a:cubicBezTo>
                      <a:pt x="3" y="4"/>
                      <a:pt x="0" y="7"/>
                      <a:pt x="0" y="10"/>
                    </a:cubicBezTo>
                    <a:cubicBezTo>
                      <a:pt x="0" y="13"/>
                      <a:pt x="3" y="16"/>
                      <a:pt x="6" y="16"/>
                    </a:cubicBezTo>
                    <a:cubicBezTo>
                      <a:pt x="66" y="16"/>
                      <a:pt x="66" y="16"/>
                      <a:pt x="66" y="16"/>
                    </a:cubicBezTo>
                    <a:cubicBezTo>
                      <a:pt x="69" y="16"/>
                      <a:pt x="72" y="13"/>
                      <a:pt x="72" y="10"/>
                    </a:cubicBezTo>
                    <a:cubicBezTo>
                      <a:pt x="72" y="7"/>
                      <a:pt x="69" y="4"/>
                      <a:pt x="6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16" name="Freeform 5"/>
              <p:cNvSpPr>
                <a:spLocks noEditPoints="1"/>
              </p:cNvSpPr>
              <p:nvPr/>
            </p:nvSpPr>
            <p:spPr bwMode="auto">
              <a:xfrm>
                <a:off x="7681035" y="3658053"/>
                <a:ext cx="566333" cy="344725"/>
              </a:xfrm>
              <a:custGeom>
                <a:avLst/>
                <a:gdLst>
                  <a:gd name="T0" fmla="*/ 184 w 192"/>
                  <a:gd name="T1" fmla="*/ 0 h 116"/>
                  <a:gd name="T2" fmla="*/ 8 w 192"/>
                  <a:gd name="T3" fmla="*/ 0 h 116"/>
                  <a:gd name="T4" fmla="*/ 0 w 192"/>
                  <a:gd name="T5" fmla="*/ 8 h 116"/>
                  <a:gd name="T6" fmla="*/ 0 w 192"/>
                  <a:gd name="T7" fmla="*/ 108 h 116"/>
                  <a:gd name="T8" fmla="*/ 8 w 192"/>
                  <a:gd name="T9" fmla="*/ 116 h 116"/>
                  <a:gd name="T10" fmla="*/ 184 w 192"/>
                  <a:gd name="T11" fmla="*/ 116 h 116"/>
                  <a:gd name="T12" fmla="*/ 192 w 192"/>
                  <a:gd name="T13" fmla="*/ 108 h 116"/>
                  <a:gd name="T14" fmla="*/ 192 w 192"/>
                  <a:gd name="T15" fmla="*/ 8 h 116"/>
                  <a:gd name="T16" fmla="*/ 184 w 192"/>
                  <a:gd name="T17" fmla="*/ 0 h 116"/>
                  <a:gd name="T18" fmla="*/ 176 w 192"/>
                  <a:gd name="T19" fmla="*/ 100 h 116"/>
                  <a:gd name="T20" fmla="*/ 16 w 192"/>
                  <a:gd name="T21" fmla="*/ 100 h 116"/>
                  <a:gd name="T22" fmla="*/ 16 w 192"/>
                  <a:gd name="T23" fmla="*/ 16 h 116"/>
                  <a:gd name="T24" fmla="*/ 176 w 192"/>
                  <a:gd name="T25" fmla="*/ 16 h 116"/>
                  <a:gd name="T26" fmla="*/ 176 w 192"/>
                  <a:gd name="T27" fmla="*/ 10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16">
                    <a:moveTo>
                      <a:pt x="184" y="0"/>
                    </a:moveTo>
                    <a:cubicBezTo>
                      <a:pt x="8" y="0"/>
                      <a:pt x="8" y="0"/>
                      <a:pt x="8" y="0"/>
                    </a:cubicBezTo>
                    <a:cubicBezTo>
                      <a:pt x="4" y="0"/>
                      <a:pt x="0" y="4"/>
                      <a:pt x="0" y="8"/>
                    </a:cubicBezTo>
                    <a:cubicBezTo>
                      <a:pt x="0" y="108"/>
                      <a:pt x="0" y="108"/>
                      <a:pt x="0" y="108"/>
                    </a:cubicBezTo>
                    <a:cubicBezTo>
                      <a:pt x="0" y="112"/>
                      <a:pt x="4" y="116"/>
                      <a:pt x="8" y="116"/>
                    </a:cubicBezTo>
                    <a:cubicBezTo>
                      <a:pt x="184" y="116"/>
                      <a:pt x="184" y="116"/>
                      <a:pt x="184" y="116"/>
                    </a:cubicBezTo>
                    <a:cubicBezTo>
                      <a:pt x="188" y="116"/>
                      <a:pt x="192" y="112"/>
                      <a:pt x="192" y="108"/>
                    </a:cubicBezTo>
                    <a:cubicBezTo>
                      <a:pt x="192" y="8"/>
                      <a:pt x="192" y="8"/>
                      <a:pt x="192" y="8"/>
                    </a:cubicBezTo>
                    <a:cubicBezTo>
                      <a:pt x="192" y="4"/>
                      <a:pt x="188" y="0"/>
                      <a:pt x="184" y="0"/>
                    </a:cubicBezTo>
                    <a:close/>
                    <a:moveTo>
                      <a:pt x="176" y="100"/>
                    </a:moveTo>
                    <a:cubicBezTo>
                      <a:pt x="16" y="100"/>
                      <a:pt x="16" y="100"/>
                      <a:pt x="16" y="100"/>
                    </a:cubicBezTo>
                    <a:cubicBezTo>
                      <a:pt x="16" y="16"/>
                      <a:pt x="16" y="16"/>
                      <a:pt x="16" y="16"/>
                    </a:cubicBezTo>
                    <a:cubicBezTo>
                      <a:pt x="176" y="16"/>
                      <a:pt x="176" y="16"/>
                      <a:pt x="176" y="16"/>
                    </a:cubicBezTo>
                    <a:lnTo>
                      <a:pt x="176"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17" name="Freeform 10"/>
              <p:cNvSpPr>
                <a:spLocks noEditPoints="1"/>
              </p:cNvSpPr>
              <p:nvPr/>
            </p:nvSpPr>
            <p:spPr bwMode="auto">
              <a:xfrm>
                <a:off x="7687298" y="4762669"/>
                <a:ext cx="566333" cy="380831"/>
              </a:xfrm>
              <a:custGeom>
                <a:avLst/>
                <a:gdLst>
                  <a:gd name="T0" fmla="*/ 191 w 192"/>
                  <a:gd name="T1" fmla="*/ 110 h 128"/>
                  <a:gd name="T2" fmla="*/ 176 w 192"/>
                  <a:gd name="T3" fmla="*/ 96 h 128"/>
                  <a:gd name="T4" fmla="*/ 176 w 192"/>
                  <a:gd name="T5" fmla="*/ 8 h 128"/>
                  <a:gd name="T6" fmla="*/ 168 w 192"/>
                  <a:gd name="T7" fmla="*/ 0 h 128"/>
                  <a:gd name="T8" fmla="*/ 24 w 192"/>
                  <a:gd name="T9" fmla="*/ 0 h 128"/>
                  <a:gd name="T10" fmla="*/ 16 w 192"/>
                  <a:gd name="T11" fmla="*/ 8 h 128"/>
                  <a:gd name="T12" fmla="*/ 16 w 192"/>
                  <a:gd name="T13" fmla="*/ 96 h 128"/>
                  <a:gd name="T14" fmla="*/ 1 w 192"/>
                  <a:gd name="T15" fmla="*/ 110 h 128"/>
                  <a:gd name="T16" fmla="*/ 0 w 192"/>
                  <a:gd name="T17" fmla="*/ 113 h 128"/>
                  <a:gd name="T18" fmla="*/ 0 w 192"/>
                  <a:gd name="T19" fmla="*/ 124 h 128"/>
                  <a:gd name="T20" fmla="*/ 4 w 192"/>
                  <a:gd name="T21" fmla="*/ 128 h 128"/>
                  <a:gd name="T22" fmla="*/ 188 w 192"/>
                  <a:gd name="T23" fmla="*/ 128 h 128"/>
                  <a:gd name="T24" fmla="*/ 192 w 192"/>
                  <a:gd name="T25" fmla="*/ 124 h 128"/>
                  <a:gd name="T26" fmla="*/ 192 w 192"/>
                  <a:gd name="T27" fmla="*/ 113 h 128"/>
                  <a:gd name="T28" fmla="*/ 191 w 192"/>
                  <a:gd name="T29" fmla="*/ 110 h 128"/>
                  <a:gd name="T30" fmla="*/ 160 w 192"/>
                  <a:gd name="T31" fmla="*/ 16 h 128"/>
                  <a:gd name="T32" fmla="*/ 160 w 192"/>
                  <a:gd name="T33" fmla="*/ 92 h 128"/>
                  <a:gd name="T34" fmla="*/ 32 w 192"/>
                  <a:gd name="T35" fmla="*/ 92 h 128"/>
                  <a:gd name="T36" fmla="*/ 32 w 192"/>
                  <a:gd name="T37" fmla="*/ 16 h 128"/>
                  <a:gd name="T38" fmla="*/ 160 w 192"/>
                  <a:gd name="T39"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128">
                    <a:moveTo>
                      <a:pt x="191" y="110"/>
                    </a:moveTo>
                    <a:cubicBezTo>
                      <a:pt x="176" y="96"/>
                      <a:pt x="176" y="96"/>
                      <a:pt x="176" y="96"/>
                    </a:cubicBezTo>
                    <a:cubicBezTo>
                      <a:pt x="176" y="8"/>
                      <a:pt x="176" y="8"/>
                      <a:pt x="176" y="8"/>
                    </a:cubicBezTo>
                    <a:cubicBezTo>
                      <a:pt x="176" y="4"/>
                      <a:pt x="172" y="0"/>
                      <a:pt x="168" y="0"/>
                    </a:cubicBezTo>
                    <a:cubicBezTo>
                      <a:pt x="24" y="0"/>
                      <a:pt x="24" y="0"/>
                      <a:pt x="24" y="0"/>
                    </a:cubicBezTo>
                    <a:cubicBezTo>
                      <a:pt x="20" y="0"/>
                      <a:pt x="16" y="4"/>
                      <a:pt x="16" y="8"/>
                    </a:cubicBezTo>
                    <a:cubicBezTo>
                      <a:pt x="16" y="96"/>
                      <a:pt x="16" y="96"/>
                      <a:pt x="16" y="96"/>
                    </a:cubicBezTo>
                    <a:cubicBezTo>
                      <a:pt x="1" y="110"/>
                      <a:pt x="1" y="110"/>
                      <a:pt x="1" y="110"/>
                    </a:cubicBezTo>
                    <a:cubicBezTo>
                      <a:pt x="1" y="111"/>
                      <a:pt x="0" y="112"/>
                      <a:pt x="0" y="113"/>
                    </a:cubicBezTo>
                    <a:cubicBezTo>
                      <a:pt x="0" y="124"/>
                      <a:pt x="0" y="124"/>
                      <a:pt x="0" y="124"/>
                    </a:cubicBezTo>
                    <a:cubicBezTo>
                      <a:pt x="0" y="126"/>
                      <a:pt x="2" y="128"/>
                      <a:pt x="4" y="128"/>
                    </a:cubicBezTo>
                    <a:cubicBezTo>
                      <a:pt x="188" y="128"/>
                      <a:pt x="188" y="128"/>
                      <a:pt x="188" y="128"/>
                    </a:cubicBezTo>
                    <a:cubicBezTo>
                      <a:pt x="190" y="128"/>
                      <a:pt x="192" y="126"/>
                      <a:pt x="192" y="124"/>
                    </a:cubicBezTo>
                    <a:cubicBezTo>
                      <a:pt x="192" y="113"/>
                      <a:pt x="192" y="113"/>
                      <a:pt x="192" y="113"/>
                    </a:cubicBezTo>
                    <a:cubicBezTo>
                      <a:pt x="192" y="112"/>
                      <a:pt x="191" y="111"/>
                      <a:pt x="191" y="110"/>
                    </a:cubicBezTo>
                    <a:close/>
                    <a:moveTo>
                      <a:pt x="160" y="16"/>
                    </a:moveTo>
                    <a:cubicBezTo>
                      <a:pt x="160" y="92"/>
                      <a:pt x="160" y="92"/>
                      <a:pt x="160" y="92"/>
                    </a:cubicBezTo>
                    <a:cubicBezTo>
                      <a:pt x="32" y="92"/>
                      <a:pt x="32" y="92"/>
                      <a:pt x="32" y="92"/>
                    </a:cubicBezTo>
                    <a:cubicBezTo>
                      <a:pt x="32" y="16"/>
                      <a:pt x="32" y="16"/>
                      <a:pt x="32" y="16"/>
                    </a:cubicBezTo>
                    <a:lnTo>
                      <a:pt x="160" y="16"/>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18" name="Freeform 14"/>
              <p:cNvSpPr>
                <a:spLocks noEditPoints="1"/>
              </p:cNvSpPr>
              <p:nvPr/>
            </p:nvSpPr>
            <p:spPr bwMode="auto">
              <a:xfrm>
                <a:off x="7735811" y="4258355"/>
                <a:ext cx="456780" cy="307830"/>
              </a:xfrm>
              <a:custGeom>
                <a:avLst/>
                <a:gdLst>
                  <a:gd name="T0" fmla="*/ 0 w 192"/>
                  <a:gd name="T1" fmla="*/ 8 h 128"/>
                  <a:gd name="T2" fmla="*/ 0 w 192"/>
                  <a:gd name="T3" fmla="*/ 120 h 128"/>
                  <a:gd name="T4" fmla="*/ 8 w 192"/>
                  <a:gd name="T5" fmla="*/ 128 h 128"/>
                  <a:gd name="T6" fmla="*/ 184 w 192"/>
                  <a:gd name="T7" fmla="*/ 128 h 128"/>
                  <a:gd name="T8" fmla="*/ 192 w 192"/>
                  <a:gd name="T9" fmla="*/ 120 h 128"/>
                  <a:gd name="T10" fmla="*/ 192 w 192"/>
                  <a:gd name="T11" fmla="*/ 8 h 128"/>
                  <a:gd name="T12" fmla="*/ 184 w 192"/>
                  <a:gd name="T13" fmla="*/ 0 h 128"/>
                  <a:gd name="T14" fmla="*/ 8 w 192"/>
                  <a:gd name="T15" fmla="*/ 0 h 128"/>
                  <a:gd name="T16" fmla="*/ 0 w 192"/>
                  <a:gd name="T17" fmla="*/ 8 h 128"/>
                  <a:gd name="T18" fmla="*/ 160 w 192"/>
                  <a:gd name="T19" fmla="*/ 112 h 128"/>
                  <a:gd name="T20" fmla="*/ 32 w 192"/>
                  <a:gd name="T21" fmla="*/ 112 h 128"/>
                  <a:gd name="T22" fmla="*/ 32 w 192"/>
                  <a:gd name="T23" fmla="*/ 16 h 128"/>
                  <a:gd name="T24" fmla="*/ 160 w 192"/>
                  <a:gd name="T25" fmla="*/ 16 h 128"/>
                  <a:gd name="T26" fmla="*/ 160 w 192"/>
                  <a:gd name="T2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28">
                    <a:moveTo>
                      <a:pt x="0" y="8"/>
                    </a:moveTo>
                    <a:cubicBezTo>
                      <a:pt x="0" y="120"/>
                      <a:pt x="0" y="120"/>
                      <a:pt x="0" y="120"/>
                    </a:cubicBezTo>
                    <a:cubicBezTo>
                      <a:pt x="0" y="124"/>
                      <a:pt x="4" y="128"/>
                      <a:pt x="8" y="128"/>
                    </a:cubicBezTo>
                    <a:cubicBezTo>
                      <a:pt x="184" y="128"/>
                      <a:pt x="184" y="128"/>
                      <a:pt x="184" y="128"/>
                    </a:cubicBezTo>
                    <a:cubicBezTo>
                      <a:pt x="188" y="128"/>
                      <a:pt x="192" y="124"/>
                      <a:pt x="192" y="120"/>
                    </a:cubicBezTo>
                    <a:cubicBezTo>
                      <a:pt x="192" y="8"/>
                      <a:pt x="192" y="8"/>
                      <a:pt x="192" y="8"/>
                    </a:cubicBezTo>
                    <a:cubicBezTo>
                      <a:pt x="192" y="4"/>
                      <a:pt x="188" y="0"/>
                      <a:pt x="184" y="0"/>
                    </a:cubicBezTo>
                    <a:cubicBezTo>
                      <a:pt x="8" y="0"/>
                      <a:pt x="8" y="0"/>
                      <a:pt x="8" y="0"/>
                    </a:cubicBezTo>
                    <a:cubicBezTo>
                      <a:pt x="4" y="0"/>
                      <a:pt x="0" y="4"/>
                      <a:pt x="0" y="8"/>
                    </a:cubicBezTo>
                    <a:close/>
                    <a:moveTo>
                      <a:pt x="160" y="112"/>
                    </a:moveTo>
                    <a:cubicBezTo>
                      <a:pt x="32" y="112"/>
                      <a:pt x="32" y="112"/>
                      <a:pt x="32" y="112"/>
                    </a:cubicBezTo>
                    <a:cubicBezTo>
                      <a:pt x="32" y="16"/>
                      <a:pt x="32" y="16"/>
                      <a:pt x="32" y="16"/>
                    </a:cubicBezTo>
                    <a:cubicBezTo>
                      <a:pt x="160" y="16"/>
                      <a:pt x="160" y="16"/>
                      <a:pt x="160" y="16"/>
                    </a:cubicBezTo>
                    <a:lnTo>
                      <a:pt x="160" y="112"/>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cxnSp>
          <p:nvCxnSpPr>
            <p:cNvPr id="112" name="Straight Connector 111"/>
            <p:cNvCxnSpPr/>
            <p:nvPr/>
          </p:nvCxnSpPr>
          <p:spPr>
            <a:xfrm>
              <a:off x="7529689" y="4605428"/>
              <a:ext cx="0" cy="124482"/>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529689" y="3519923"/>
              <a:ext cx="0" cy="222918"/>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529689" y="4026156"/>
              <a:ext cx="0" cy="212630"/>
            </a:xfrm>
            <a:prstGeom prst="line">
              <a:avLst/>
            </a:prstGeom>
            <a:grpFill/>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5295684" y="1434514"/>
            <a:ext cx="540845" cy="1730739"/>
            <a:chOff x="5289421" y="1004711"/>
            <a:chExt cx="540845" cy="1730739"/>
          </a:xfrm>
        </p:grpSpPr>
        <p:cxnSp>
          <p:nvCxnSpPr>
            <p:cNvPr id="120" name="Straight Connector 119"/>
            <p:cNvCxnSpPr/>
            <p:nvPr/>
          </p:nvCxnSpPr>
          <p:spPr>
            <a:xfrm>
              <a:off x="5545906" y="1371313"/>
              <a:ext cx="0" cy="40324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45906" y="1977841"/>
              <a:ext cx="0" cy="222918"/>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5545906" y="2522820"/>
              <a:ext cx="0" cy="21263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5289421" y="1004711"/>
              <a:ext cx="540845" cy="1539706"/>
              <a:chOff x="5571643" y="3576112"/>
              <a:chExt cx="540845" cy="1539706"/>
            </a:xfrm>
            <a:solidFill>
              <a:schemeClr val="accent4"/>
            </a:solidFill>
          </p:grpSpPr>
          <p:sp>
            <p:nvSpPr>
              <p:cNvPr id="124" name="Freeform 5"/>
              <p:cNvSpPr>
                <a:spLocks/>
              </p:cNvSpPr>
              <p:nvPr/>
            </p:nvSpPr>
            <p:spPr bwMode="auto">
              <a:xfrm>
                <a:off x="5571643" y="4208628"/>
                <a:ext cx="540845" cy="364482"/>
              </a:xfrm>
              <a:custGeom>
                <a:avLst/>
                <a:gdLst>
                  <a:gd name="T0" fmla="*/ 146 w 192"/>
                  <a:gd name="T1" fmla="*/ 36 h 128"/>
                  <a:gd name="T2" fmla="*/ 141 w 192"/>
                  <a:gd name="T3" fmla="*/ 36 h 128"/>
                  <a:gd name="T4" fmla="*/ 90 w 192"/>
                  <a:gd name="T5" fmla="*/ 0 h 128"/>
                  <a:gd name="T6" fmla="*/ 36 w 192"/>
                  <a:gd name="T7" fmla="*/ 48 h 128"/>
                  <a:gd name="T8" fmla="*/ 0 w 192"/>
                  <a:gd name="T9" fmla="*/ 88 h 128"/>
                  <a:gd name="T10" fmla="*/ 40 w 192"/>
                  <a:gd name="T11" fmla="*/ 128 h 128"/>
                  <a:gd name="T12" fmla="*/ 148 w 192"/>
                  <a:gd name="T13" fmla="*/ 128 h 128"/>
                  <a:gd name="T14" fmla="*/ 148 w 192"/>
                  <a:gd name="T15" fmla="*/ 128 h 128"/>
                  <a:gd name="T16" fmla="*/ 192 w 192"/>
                  <a:gd name="T17" fmla="*/ 82 h 128"/>
                  <a:gd name="T18" fmla="*/ 146 w 192"/>
                  <a:gd name="T19"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28">
                    <a:moveTo>
                      <a:pt x="146" y="36"/>
                    </a:moveTo>
                    <a:cubicBezTo>
                      <a:pt x="144" y="36"/>
                      <a:pt x="143" y="36"/>
                      <a:pt x="141" y="36"/>
                    </a:cubicBezTo>
                    <a:cubicBezTo>
                      <a:pt x="134" y="15"/>
                      <a:pt x="114" y="0"/>
                      <a:pt x="90" y="0"/>
                    </a:cubicBezTo>
                    <a:cubicBezTo>
                      <a:pt x="62" y="0"/>
                      <a:pt x="39" y="21"/>
                      <a:pt x="36" y="48"/>
                    </a:cubicBezTo>
                    <a:cubicBezTo>
                      <a:pt x="16" y="50"/>
                      <a:pt x="0" y="67"/>
                      <a:pt x="0" y="88"/>
                    </a:cubicBezTo>
                    <a:cubicBezTo>
                      <a:pt x="0" y="110"/>
                      <a:pt x="18" y="128"/>
                      <a:pt x="40" y="128"/>
                    </a:cubicBezTo>
                    <a:cubicBezTo>
                      <a:pt x="148" y="128"/>
                      <a:pt x="148" y="128"/>
                      <a:pt x="148" y="128"/>
                    </a:cubicBezTo>
                    <a:cubicBezTo>
                      <a:pt x="148" y="128"/>
                      <a:pt x="148" y="128"/>
                      <a:pt x="148" y="128"/>
                    </a:cubicBezTo>
                    <a:cubicBezTo>
                      <a:pt x="172" y="127"/>
                      <a:pt x="192" y="107"/>
                      <a:pt x="192" y="82"/>
                    </a:cubicBezTo>
                    <a:cubicBezTo>
                      <a:pt x="192" y="57"/>
                      <a:pt x="171" y="36"/>
                      <a:pt x="146" y="36"/>
                    </a:cubicBez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nvGrpSpPr>
              <p:cNvPr id="131" name="Group 130"/>
              <p:cNvGrpSpPr/>
              <p:nvPr/>
            </p:nvGrpSpPr>
            <p:grpSpPr>
              <a:xfrm>
                <a:off x="5572639" y="3576112"/>
                <a:ext cx="538852" cy="537921"/>
                <a:chOff x="-1192212" y="2165350"/>
                <a:chExt cx="1838325" cy="1835150"/>
              </a:xfrm>
              <a:grpFill/>
            </p:grpSpPr>
            <p:sp>
              <p:nvSpPr>
                <p:cNvPr id="145" name="Freeform 18"/>
                <p:cNvSpPr>
                  <a:spLocks noEditPoints="1"/>
                </p:cNvSpPr>
                <p:nvPr/>
              </p:nvSpPr>
              <p:spPr bwMode="auto">
                <a:xfrm>
                  <a:off x="-906462" y="2605088"/>
                  <a:ext cx="1104900" cy="1106487"/>
                </a:xfrm>
                <a:custGeom>
                  <a:avLst/>
                  <a:gdLst>
                    <a:gd name="T0" fmla="*/ 58 w 587"/>
                    <a:gd name="T1" fmla="*/ 352 h 588"/>
                    <a:gd name="T2" fmla="*/ 58 w 587"/>
                    <a:gd name="T3" fmla="*/ 352 h 588"/>
                    <a:gd name="T4" fmla="*/ 3 w 587"/>
                    <a:gd name="T5" fmla="*/ 373 h 588"/>
                    <a:gd name="T6" fmla="*/ 0 w 587"/>
                    <a:gd name="T7" fmla="*/ 379 h 588"/>
                    <a:gd name="T8" fmla="*/ 3 w 587"/>
                    <a:gd name="T9" fmla="*/ 385 h 588"/>
                    <a:gd name="T10" fmla="*/ 59 w 587"/>
                    <a:gd name="T11" fmla="*/ 442 h 588"/>
                    <a:gd name="T12" fmla="*/ 57 w 587"/>
                    <a:gd name="T13" fmla="*/ 444 h 588"/>
                    <a:gd name="T14" fmla="*/ 44 w 587"/>
                    <a:gd name="T15" fmla="*/ 463 h 588"/>
                    <a:gd name="T16" fmla="*/ 57 w 587"/>
                    <a:gd name="T17" fmla="*/ 531 h 588"/>
                    <a:gd name="T18" fmla="*/ 125 w 587"/>
                    <a:gd name="T19" fmla="*/ 543 h 588"/>
                    <a:gd name="T20" fmla="*/ 144 w 587"/>
                    <a:gd name="T21" fmla="*/ 531 h 588"/>
                    <a:gd name="T22" fmla="*/ 146 w 587"/>
                    <a:gd name="T23" fmla="*/ 528 h 588"/>
                    <a:gd name="T24" fmla="*/ 202 w 587"/>
                    <a:gd name="T25" fmla="*/ 585 h 588"/>
                    <a:gd name="T26" fmla="*/ 215 w 587"/>
                    <a:gd name="T27" fmla="*/ 585 h 588"/>
                    <a:gd name="T28" fmla="*/ 236 w 587"/>
                    <a:gd name="T29" fmla="*/ 530 h 588"/>
                    <a:gd name="T30" fmla="*/ 178 w 587"/>
                    <a:gd name="T31" fmla="*/ 409 h 588"/>
                    <a:gd name="T32" fmla="*/ 58 w 587"/>
                    <a:gd name="T33" fmla="*/ 352 h 588"/>
                    <a:gd name="T34" fmla="*/ 116 w 587"/>
                    <a:gd name="T35" fmla="*/ 254 h 588"/>
                    <a:gd name="T36" fmla="*/ 107 w 587"/>
                    <a:gd name="T37" fmla="*/ 275 h 588"/>
                    <a:gd name="T38" fmla="*/ 116 w 587"/>
                    <a:gd name="T39" fmla="*/ 296 h 588"/>
                    <a:gd name="T40" fmla="*/ 292 w 587"/>
                    <a:gd name="T41" fmla="*/ 472 h 588"/>
                    <a:gd name="T42" fmla="*/ 333 w 587"/>
                    <a:gd name="T43" fmla="*/ 472 h 588"/>
                    <a:gd name="T44" fmla="*/ 560 w 587"/>
                    <a:gd name="T45" fmla="*/ 245 h 588"/>
                    <a:gd name="T46" fmla="*/ 580 w 587"/>
                    <a:gd name="T47" fmla="*/ 216 h 588"/>
                    <a:gd name="T48" fmla="*/ 587 w 587"/>
                    <a:gd name="T49" fmla="*/ 182 h 588"/>
                    <a:gd name="T50" fmla="*/ 569 w 587"/>
                    <a:gd name="T51" fmla="*/ 122 h 588"/>
                    <a:gd name="T52" fmla="*/ 522 w 587"/>
                    <a:gd name="T53" fmla="*/ 63 h 588"/>
                    <a:gd name="T54" fmla="*/ 464 w 587"/>
                    <a:gd name="T55" fmla="*/ 17 h 588"/>
                    <a:gd name="T56" fmla="*/ 406 w 587"/>
                    <a:gd name="T57" fmla="*/ 0 h 588"/>
                    <a:gd name="T58" fmla="*/ 406 w 587"/>
                    <a:gd name="T59" fmla="*/ 0 h 588"/>
                    <a:gd name="T60" fmla="*/ 372 w 587"/>
                    <a:gd name="T61" fmla="*/ 7 h 588"/>
                    <a:gd name="T62" fmla="*/ 343 w 587"/>
                    <a:gd name="T63" fmla="*/ 27 h 588"/>
                    <a:gd name="T64" fmla="*/ 116 w 587"/>
                    <a:gd name="T65" fmla="*/ 254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7" h="588">
                      <a:moveTo>
                        <a:pt x="58" y="352"/>
                      </a:moveTo>
                      <a:cubicBezTo>
                        <a:pt x="58" y="352"/>
                        <a:pt x="58" y="352"/>
                        <a:pt x="58" y="352"/>
                      </a:cubicBezTo>
                      <a:cubicBezTo>
                        <a:pt x="37" y="352"/>
                        <a:pt x="17" y="358"/>
                        <a:pt x="3" y="373"/>
                      </a:cubicBezTo>
                      <a:cubicBezTo>
                        <a:pt x="1" y="374"/>
                        <a:pt x="0" y="377"/>
                        <a:pt x="0" y="379"/>
                      </a:cubicBezTo>
                      <a:cubicBezTo>
                        <a:pt x="0" y="381"/>
                        <a:pt x="1" y="384"/>
                        <a:pt x="3" y="385"/>
                      </a:cubicBezTo>
                      <a:cubicBezTo>
                        <a:pt x="59" y="442"/>
                        <a:pt x="59" y="442"/>
                        <a:pt x="59" y="442"/>
                      </a:cubicBezTo>
                      <a:cubicBezTo>
                        <a:pt x="57" y="444"/>
                        <a:pt x="57" y="444"/>
                        <a:pt x="57" y="444"/>
                      </a:cubicBezTo>
                      <a:cubicBezTo>
                        <a:pt x="51" y="449"/>
                        <a:pt x="47" y="456"/>
                        <a:pt x="44" y="463"/>
                      </a:cubicBezTo>
                      <a:cubicBezTo>
                        <a:pt x="34" y="485"/>
                        <a:pt x="39" y="512"/>
                        <a:pt x="57" y="531"/>
                      </a:cubicBezTo>
                      <a:cubicBezTo>
                        <a:pt x="75" y="549"/>
                        <a:pt x="103" y="553"/>
                        <a:pt x="125" y="543"/>
                      </a:cubicBezTo>
                      <a:cubicBezTo>
                        <a:pt x="132" y="540"/>
                        <a:pt x="138" y="536"/>
                        <a:pt x="144" y="531"/>
                      </a:cubicBezTo>
                      <a:cubicBezTo>
                        <a:pt x="146" y="528"/>
                        <a:pt x="146" y="528"/>
                        <a:pt x="146" y="528"/>
                      </a:cubicBezTo>
                      <a:cubicBezTo>
                        <a:pt x="202" y="585"/>
                        <a:pt x="202" y="585"/>
                        <a:pt x="202" y="585"/>
                      </a:cubicBezTo>
                      <a:cubicBezTo>
                        <a:pt x="206" y="588"/>
                        <a:pt x="211" y="588"/>
                        <a:pt x="215" y="585"/>
                      </a:cubicBezTo>
                      <a:cubicBezTo>
                        <a:pt x="229" y="570"/>
                        <a:pt x="236" y="551"/>
                        <a:pt x="236" y="530"/>
                      </a:cubicBezTo>
                      <a:cubicBezTo>
                        <a:pt x="236" y="491"/>
                        <a:pt x="215" y="446"/>
                        <a:pt x="178" y="409"/>
                      </a:cubicBezTo>
                      <a:cubicBezTo>
                        <a:pt x="141" y="373"/>
                        <a:pt x="97" y="352"/>
                        <a:pt x="58" y="352"/>
                      </a:cubicBezTo>
                      <a:close/>
                      <a:moveTo>
                        <a:pt x="116" y="254"/>
                      </a:moveTo>
                      <a:cubicBezTo>
                        <a:pt x="110" y="260"/>
                        <a:pt x="107" y="267"/>
                        <a:pt x="107" y="275"/>
                      </a:cubicBezTo>
                      <a:cubicBezTo>
                        <a:pt x="107" y="283"/>
                        <a:pt x="110" y="290"/>
                        <a:pt x="116" y="296"/>
                      </a:cubicBezTo>
                      <a:cubicBezTo>
                        <a:pt x="292" y="472"/>
                        <a:pt x="292" y="472"/>
                        <a:pt x="292" y="472"/>
                      </a:cubicBezTo>
                      <a:cubicBezTo>
                        <a:pt x="303" y="483"/>
                        <a:pt x="322" y="483"/>
                        <a:pt x="333" y="472"/>
                      </a:cubicBezTo>
                      <a:cubicBezTo>
                        <a:pt x="333" y="472"/>
                        <a:pt x="526" y="279"/>
                        <a:pt x="560" y="245"/>
                      </a:cubicBezTo>
                      <a:cubicBezTo>
                        <a:pt x="569" y="236"/>
                        <a:pt x="576" y="227"/>
                        <a:pt x="580" y="216"/>
                      </a:cubicBezTo>
                      <a:cubicBezTo>
                        <a:pt x="585" y="205"/>
                        <a:pt x="587" y="193"/>
                        <a:pt x="587" y="182"/>
                      </a:cubicBezTo>
                      <a:cubicBezTo>
                        <a:pt x="587" y="161"/>
                        <a:pt x="580" y="141"/>
                        <a:pt x="569" y="122"/>
                      </a:cubicBezTo>
                      <a:cubicBezTo>
                        <a:pt x="558" y="102"/>
                        <a:pt x="542" y="83"/>
                        <a:pt x="522" y="63"/>
                      </a:cubicBezTo>
                      <a:cubicBezTo>
                        <a:pt x="502" y="43"/>
                        <a:pt x="483" y="28"/>
                        <a:pt x="464" y="17"/>
                      </a:cubicBezTo>
                      <a:cubicBezTo>
                        <a:pt x="445" y="6"/>
                        <a:pt x="426" y="0"/>
                        <a:pt x="406" y="0"/>
                      </a:cubicBezTo>
                      <a:cubicBezTo>
                        <a:pt x="406" y="0"/>
                        <a:pt x="406" y="0"/>
                        <a:pt x="406" y="0"/>
                      </a:cubicBezTo>
                      <a:cubicBezTo>
                        <a:pt x="394" y="0"/>
                        <a:pt x="382" y="2"/>
                        <a:pt x="372" y="7"/>
                      </a:cubicBezTo>
                      <a:cubicBezTo>
                        <a:pt x="361" y="12"/>
                        <a:pt x="351" y="19"/>
                        <a:pt x="343" y="27"/>
                      </a:cubicBezTo>
                      <a:cubicBezTo>
                        <a:pt x="310" y="60"/>
                        <a:pt x="116" y="254"/>
                        <a:pt x="116"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46" name="Freeform 19"/>
                <p:cNvSpPr>
                  <a:spLocks noEditPoints="1"/>
                </p:cNvSpPr>
                <p:nvPr/>
              </p:nvSpPr>
              <p:spPr bwMode="auto">
                <a:xfrm>
                  <a:off x="-1192212" y="2165350"/>
                  <a:ext cx="868363" cy="862012"/>
                </a:xfrm>
                <a:custGeom>
                  <a:avLst/>
                  <a:gdLst>
                    <a:gd name="T0" fmla="*/ 188 w 462"/>
                    <a:gd name="T1" fmla="*/ 450 h 458"/>
                    <a:gd name="T2" fmla="*/ 209 w 462"/>
                    <a:gd name="T3" fmla="*/ 458 h 458"/>
                    <a:gd name="T4" fmla="*/ 229 w 462"/>
                    <a:gd name="T5" fmla="*/ 450 h 458"/>
                    <a:gd name="T6" fmla="*/ 450 w 462"/>
                    <a:gd name="T7" fmla="*/ 229 h 458"/>
                    <a:gd name="T8" fmla="*/ 450 w 462"/>
                    <a:gd name="T9" fmla="*/ 187 h 458"/>
                    <a:gd name="T10" fmla="*/ 271 w 462"/>
                    <a:gd name="T11" fmla="*/ 8 h 458"/>
                    <a:gd name="T12" fmla="*/ 250 w 462"/>
                    <a:gd name="T13" fmla="*/ 0 h 458"/>
                    <a:gd name="T14" fmla="*/ 230 w 462"/>
                    <a:gd name="T15" fmla="*/ 8 h 458"/>
                    <a:gd name="T16" fmla="*/ 9 w 462"/>
                    <a:gd name="T17" fmla="*/ 229 h 458"/>
                    <a:gd name="T18" fmla="*/ 0 w 462"/>
                    <a:gd name="T19" fmla="*/ 250 h 458"/>
                    <a:gd name="T20" fmla="*/ 9 w 462"/>
                    <a:gd name="T21" fmla="*/ 270 h 458"/>
                    <a:gd name="T22" fmla="*/ 188 w 462"/>
                    <a:gd name="T23" fmla="*/ 450 h 458"/>
                    <a:gd name="T24" fmla="*/ 250 w 462"/>
                    <a:gd name="T25" fmla="*/ 70 h 458"/>
                    <a:gd name="T26" fmla="*/ 388 w 462"/>
                    <a:gd name="T27" fmla="*/ 208 h 458"/>
                    <a:gd name="T28" fmla="*/ 209 w 462"/>
                    <a:gd name="T29" fmla="*/ 387 h 458"/>
                    <a:gd name="T30" fmla="*/ 71 w 462"/>
                    <a:gd name="T31" fmla="*/ 250 h 458"/>
                    <a:gd name="T32" fmla="*/ 250 w 462"/>
                    <a:gd name="T33" fmla="*/ 7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2" h="458">
                      <a:moveTo>
                        <a:pt x="188" y="450"/>
                      </a:moveTo>
                      <a:cubicBezTo>
                        <a:pt x="194" y="455"/>
                        <a:pt x="201" y="458"/>
                        <a:pt x="209" y="458"/>
                      </a:cubicBezTo>
                      <a:cubicBezTo>
                        <a:pt x="216" y="458"/>
                        <a:pt x="224" y="455"/>
                        <a:pt x="229" y="450"/>
                      </a:cubicBezTo>
                      <a:cubicBezTo>
                        <a:pt x="450" y="229"/>
                        <a:pt x="450" y="229"/>
                        <a:pt x="450" y="229"/>
                      </a:cubicBezTo>
                      <a:cubicBezTo>
                        <a:pt x="462" y="217"/>
                        <a:pt x="462" y="199"/>
                        <a:pt x="450" y="187"/>
                      </a:cubicBezTo>
                      <a:cubicBezTo>
                        <a:pt x="271" y="8"/>
                        <a:pt x="271" y="8"/>
                        <a:pt x="271" y="8"/>
                      </a:cubicBezTo>
                      <a:cubicBezTo>
                        <a:pt x="265" y="3"/>
                        <a:pt x="258" y="0"/>
                        <a:pt x="250" y="0"/>
                      </a:cubicBezTo>
                      <a:cubicBezTo>
                        <a:pt x="242" y="0"/>
                        <a:pt x="235" y="3"/>
                        <a:pt x="230" y="8"/>
                      </a:cubicBezTo>
                      <a:cubicBezTo>
                        <a:pt x="9" y="229"/>
                        <a:pt x="9" y="229"/>
                        <a:pt x="9" y="229"/>
                      </a:cubicBezTo>
                      <a:cubicBezTo>
                        <a:pt x="3" y="234"/>
                        <a:pt x="0" y="242"/>
                        <a:pt x="0" y="250"/>
                      </a:cubicBezTo>
                      <a:cubicBezTo>
                        <a:pt x="0" y="257"/>
                        <a:pt x="3" y="265"/>
                        <a:pt x="9" y="270"/>
                      </a:cubicBezTo>
                      <a:lnTo>
                        <a:pt x="188" y="450"/>
                      </a:lnTo>
                      <a:close/>
                      <a:moveTo>
                        <a:pt x="250" y="70"/>
                      </a:moveTo>
                      <a:cubicBezTo>
                        <a:pt x="388" y="208"/>
                        <a:pt x="388" y="208"/>
                        <a:pt x="388" y="208"/>
                      </a:cubicBezTo>
                      <a:cubicBezTo>
                        <a:pt x="209" y="387"/>
                        <a:pt x="209" y="387"/>
                        <a:pt x="209" y="387"/>
                      </a:cubicBezTo>
                      <a:cubicBezTo>
                        <a:pt x="71" y="250"/>
                        <a:pt x="71" y="250"/>
                        <a:pt x="71" y="250"/>
                      </a:cubicBezTo>
                      <a:lnTo>
                        <a:pt x="25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56" name="Freeform 20"/>
                <p:cNvSpPr>
                  <a:spLocks noEditPoints="1"/>
                </p:cNvSpPr>
                <p:nvPr/>
              </p:nvSpPr>
              <p:spPr bwMode="auto">
                <a:xfrm>
                  <a:off x="-223837" y="3133725"/>
                  <a:ext cx="869950" cy="866775"/>
                </a:xfrm>
                <a:custGeom>
                  <a:avLst/>
                  <a:gdLst>
                    <a:gd name="T0" fmla="*/ 188 w 462"/>
                    <a:gd name="T1" fmla="*/ 450 h 461"/>
                    <a:gd name="T2" fmla="*/ 230 w 462"/>
                    <a:gd name="T3" fmla="*/ 450 h 461"/>
                    <a:gd name="T4" fmla="*/ 450 w 462"/>
                    <a:gd name="T5" fmla="*/ 229 h 461"/>
                    <a:gd name="T6" fmla="*/ 450 w 462"/>
                    <a:gd name="T7" fmla="*/ 188 h 461"/>
                    <a:gd name="T8" fmla="*/ 271 w 462"/>
                    <a:gd name="T9" fmla="*/ 8 h 461"/>
                    <a:gd name="T10" fmla="*/ 250 w 462"/>
                    <a:gd name="T11" fmla="*/ 0 h 461"/>
                    <a:gd name="T12" fmla="*/ 230 w 462"/>
                    <a:gd name="T13" fmla="*/ 8 h 461"/>
                    <a:gd name="T14" fmla="*/ 9 w 462"/>
                    <a:gd name="T15" fmla="*/ 229 h 461"/>
                    <a:gd name="T16" fmla="*/ 0 w 462"/>
                    <a:gd name="T17" fmla="*/ 250 h 461"/>
                    <a:gd name="T18" fmla="*/ 9 w 462"/>
                    <a:gd name="T19" fmla="*/ 271 h 461"/>
                    <a:gd name="T20" fmla="*/ 188 w 462"/>
                    <a:gd name="T21" fmla="*/ 450 h 461"/>
                    <a:gd name="T22" fmla="*/ 250 w 462"/>
                    <a:gd name="T23" fmla="*/ 71 h 461"/>
                    <a:gd name="T24" fmla="*/ 388 w 462"/>
                    <a:gd name="T25" fmla="*/ 208 h 461"/>
                    <a:gd name="T26" fmla="*/ 209 w 462"/>
                    <a:gd name="T27" fmla="*/ 388 h 461"/>
                    <a:gd name="T28" fmla="*/ 71 w 462"/>
                    <a:gd name="T29" fmla="*/ 250 h 461"/>
                    <a:gd name="T30" fmla="*/ 250 w 462"/>
                    <a:gd name="T31" fmla="*/ 7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2" h="461">
                      <a:moveTo>
                        <a:pt x="188" y="450"/>
                      </a:moveTo>
                      <a:cubicBezTo>
                        <a:pt x="200" y="461"/>
                        <a:pt x="218" y="461"/>
                        <a:pt x="230" y="450"/>
                      </a:cubicBezTo>
                      <a:cubicBezTo>
                        <a:pt x="450" y="229"/>
                        <a:pt x="450" y="229"/>
                        <a:pt x="450" y="229"/>
                      </a:cubicBezTo>
                      <a:cubicBezTo>
                        <a:pt x="462" y="218"/>
                        <a:pt x="462" y="199"/>
                        <a:pt x="450" y="188"/>
                      </a:cubicBezTo>
                      <a:cubicBezTo>
                        <a:pt x="271" y="8"/>
                        <a:pt x="271" y="8"/>
                        <a:pt x="271" y="8"/>
                      </a:cubicBezTo>
                      <a:cubicBezTo>
                        <a:pt x="266" y="3"/>
                        <a:pt x="258" y="0"/>
                        <a:pt x="250" y="0"/>
                      </a:cubicBezTo>
                      <a:cubicBezTo>
                        <a:pt x="243" y="0"/>
                        <a:pt x="235" y="3"/>
                        <a:pt x="230" y="8"/>
                      </a:cubicBezTo>
                      <a:cubicBezTo>
                        <a:pt x="9" y="229"/>
                        <a:pt x="9" y="229"/>
                        <a:pt x="9" y="229"/>
                      </a:cubicBezTo>
                      <a:cubicBezTo>
                        <a:pt x="3" y="235"/>
                        <a:pt x="0" y="242"/>
                        <a:pt x="0" y="250"/>
                      </a:cubicBezTo>
                      <a:cubicBezTo>
                        <a:pt x="0" y="258"/>
                        <a:pt x="3" y="265"/>
                        <a:pt x="9" y="271"/>
                      </a:cubicBezTo>
                      <a:lnTo>
                        <a:pt x="188" y="450"/>
                      </a:lnTo>
                      <a:close/>
                      <a:moveTo>
                        <a:pt x="250" y="71"/>
                      </a:moveTo>
                      <a:cubicBezTo>
                        <a:pt x="388" y="208"/>
                        <a:pt x="388" y="208"/>
                        <a:pt x="388" y="208"/>
                      </a:cubicBezTo>
                      <a:cubicBezTo>
                        <a:pt x="209" y="388"/>
                        <a:pt x="209" y="388"/>
                        <a:pt x="209" y="388"/>
                      </a:cubicBezTo>
                      <a:cubicBezTo>
                        <a:pt x="71" y="250"/>
                        <a:pt x="71" y="250"/>
                        <a:pt x="71" y="250"/>
                      </a:cubicBezTo>
                      <a:lnTo>
                        <a:pt x="25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sp>
            <p:nvSpPr>
              <p:cNvPr id="141" name="Freeform 46"/>
              <p:cNvSpPr>
                <a:spLocks noEditPoints="1"/>
              </p:cNvSpPr>
              <p:nvPr/>
            </p:nvSpPr>
            <p:spPr bwMode="auto">
              <a:xfrm>
                <a:off x="5651956" y="4751811"/>
                <a:ext cx="355167" cy="364007"/>
              </a:xfrm>
              <a:custGeom>
                <a:avLst/>
                <a:gdLst>
                  <a:gd name="T0" fmla="*/ 628 w 683"/>
                  <a:gd name="T1" fmla="*/ 103 h 700"/>
                  <a:gd name="T2" fmla="*/ 664 w 683"/>
                  <a:gd name="T3" fmla="*/ 96 h 700"/>
                  <a:gd name="T4" fmla="*/ 516 w 683"/>
                  <a:gd name="T5" fmla="*/ 0 h 700"/>
                  <a:gd name="T6" fmla="*/ 132 w 683"/>
                  <a:gd name="T7" fmla="*/ 0 h 700"/>
                  <a:gd name="T8" fmla="*/ 19 w 683"/>
                  <a:gd name="T9" fmla="*/ 103 h 700"/>
                  <a:gd name="T10" fmla="*/ 55 w 683"/>
                  <a:gd name="T11" fmla="*/ 659 h 700"/>
                  <a:gd name="T12" fmla="*/ 0 w 683"/>
                  <a:gd name="T13" fmla="*/ 700 h 700"/>
                  <a:gd name="T14" fmla="*/ 683 w 683"/>
                  <a:gd name="T15" fmla="*/ 659 h 700"/>
                  <a:gd name="T16" fmla="*/ 296 w 683"/>
                  <a:gd name="T17" fmla="*/ 148 h 700"/>
                  <a:gd name="T18" fmla="*/ 387 w 683"/>
                  <a:gd name="T19" fmla="*/ 241 h 700"/>
                  <a:gd name="T20" fmla="*/ 296 w 683"/>
                  <a:gd name="T21" fmla="*/ 148 h 700"/>
                  <a:gd name="T22" fmla="*/ 387 w 683"/>
                  <a:gd name="T23" fmla="*/ 273 h 700"/>
                  <a:gd name="T24" fmla="*/ 296 w 683"/>
                  <a:gd name="T25" fmla="*/ 363 h 700"/>
                  <a:gd name="T26" fmla="*/ 296 w 683"/>
                  <a:gd name="T27" fmla="*/ 394 h 700"/>
                  <a:gd name="T28" fmla="*/ 387 w 683"/>
                  <a:gd name="T29" fmla="*/ 485 h 700"/>
                  <a:gd name="T30" fmla="*/ 296 w 683"/>
                  <a:gd name="T31" fmla="*/ 394 h 700"/>
                  <a:gd name="T32" fmla="*/ 167 w 683"/>
                  <a:gd name="T33" fmla="*/ 485 h 700"/>
                  <a:gd name="T34" fmla="*/ 258 w 683"/>
                  <a:gd name="T35" fmla="*/ 394 h 700"/>
                  <a:gd name="T36" fmla="*/ 258 w 683"/>
                  <a:gd name="T37" fmla="*/ 363 h 700"/>
                  <a:gd name="T38" fmla="*/ 167 w 683"/>
                  <a:gd name="T39" fmla="*/ 273 h 700"/>
                  <a:gd name="T40" fmla="*/ 258 w 683"/>
                  <a:gd name="T41" fmla="*/ 363 h 700"/>
                  <a:gd name="T42" fmla="*/ 167 w 683"/>
                  <a:gd name="T43" fmla="*/ 241 h 700"/>
                  <a:gd name="T44" fmla="*/ 258 w 683"/>
                  <a:gd name="T45" fmla="*/ 148 h 700"/>
                  <a:gd name="T46" fmla="*/ 408 w 683"/>
                  <a:gd name="T47" fmla="*/ 654 h 700"/>
                  <a:gd name="T48" fmla="*/ 275 w 683"/>
                  <a:gd name="T49" fmla="*/ 552 h 700"/>
                  <a:gd name="T50" fmla="*/ 408 w 683"/>
                  <a:gd name="T51" fmla="*/ 654 h 700"/>
                  <a:gd name="T52" fmla="*/ 425 w 683"/>
                  <a:gd name="T53" fmla="*/ 485 h 700"/>
                  <a:gd name="T54" fmla="*/ 516 w 683"/>
                  <a:gd name="T55" fmla="*/ 394 h 700"/>
                  <a:gd name="T56" fmla="*/ 516 w 683"/>
                  <a:gd name="T57" fmla="*/ 363 h 700"/>
                  <a:gd name="T58" fmla="*/ 425 w 683"/>
                  <a:gd name="T59" fmla="*/ 273 h 700"/>
                  <a:gd name="T60" fmla="*/ 516 w 683"/>
                  <a:gd name="T61" fmla="*/ 363 h 700"/>
                  <a:gd name="T62" fmla="*/ 425 w 683"/>
                  <a:gd name="T63" fmla="*/ 241 h 700"/>
                  <a:gd name="T64" fmla="*/ 516 w 683"/>
                  <a:gd name="T65" fmla="*/ 14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3" h="700">
                    <a:moveTo>
                      <a:pt x="628" y="659"/>
                    </a:moveTo>
                    <a:lnTo>
                      <a:pt x="628" y="103"/>
                    </a:lnTo>
                    <a:lnTo>
                      <a:pt x="664" y="103"/>
                    </a:lnTo>
                    <a:lnTo>
                      <a:pt x="664" y="96"/>
                    </a:lnTo>
                    <a:lnTo>
                      <a:pt x="551" y="0"/>
                    </a:lnTo>
                    <a:lnTo>
                      <a:pt x="516" y="0"/>
                    </a:lnTo>
                    <a:lnTo>
                      <a:pt x="454" y="0"/>
                    </a:lnTo>
                    <a:lnTo>
                      <a:pt x="132" y="0"/>
                    </a:lnTo>
                    <a:lnTo>
                      <a:pt x="19" y="96"/>
                    </a:lnTo>
                    <a:lnTo>
                      <a:pt x="19" y="103"/>
                    </a:lnTo>
                    <a:lnTo>
                      <a:pt x="55" y="103"/>
                    </a:lnTo>
                    <a:lnTo>
                      <a:pt x="55" y="659"/>
                    </a:lnTo>
                    <a:lnTo>
                      <a:pt x="0" y="659"/>
                    </a:lnTo>
                    <a:lnTo>
                      <a:pt x="0" y="700"/>
                    </a:lnTo>
                    <a:lnTo>
                      <a:pt x="683" y="700"/>
                    </a:lnTo>
                    <a:lnTo>
                      <a:pt x="683" y="659"/>
                    </a:lnTo>
                    <a:lnTo>
                      <a:pt x="628" y="659"/>
                    </a:lnTo>
                    <a:close/>
                    <a:moveTo>
                      <a:pt x="296" y="148"/>
                    </a:moveTo>
                    <a:lnTo>
                      <a:pt x="387" y="148"/>
                    </a:lnTo>
                    <a:lnTo>
                      <a:pt x="387" y="241"/>
                    </a:lnTo>
                    <a:lnTo>
                      <a:pt x="296" y="241"/>
                    </a:lnTo>
                    <a:lnTo>
                      <a:pt x="296" y="148"/>
                    </a:lnTo>
                    <a:close/>
                    <a:moveTo>
                      <a:pt x="296" y="273"/>
                    </a:moveTo>
                    <a:lnTo>
                      <a:pt x="387" y="273"/>
                    </a:lnTo>
                    <a:lnTo>
                      <a:pt x="387" y="363"/>
                    </a:lnTo>
                    <a:lnTo>
                      <a:pt x="296" y="363"/>
                    </a:lnTo>
                    <a:lnTo>
                      <a:pt x="296" y="273"/>
                    </a:lnTo>
                    <a:close/>
                    <a:moveTo>
                      <a:pt x="296" y="394"/>
                    </a:moveTo>
                    <a:lnTo>
                      <a:pt x="387" y="394"/>
                    </a:lnTo>
                    <a:lnTo>
                      <a:pt x="387" y="485"/>
                    </a:lnTo>
                    <a:lnTo>
                      <a:pt x="296" y="485"/>
                    </a:lnTo>
                    <a:lnTo>
                      <a:pt x="296" y="394"/>
                    </a:lnTo>
                    <a:close/>
                    <a:moveTo>
                      <a:pt x="258" y="485"/>
                    </a:moveTo>
                    <a:lnTo>
                      <a:pt x="167" y="485"/>
                    </a:lnTo>
                    <a:lnTo>
                      <a:pt x="167" y="394"/>
                    </a:lnTo>
                    <a:lnTo>
                      <a:pt x="258" y="394"/>
                    </a:lnTo>
                    <a:lnTo>
                      <a:pt x="258" y="485"/>
                    </a:lnTo>
                    <a:close/>
                    <a:moveTo>
                      <a:pt x="258" y="363"/>
                    </a:moveTo>
                    <a:lnTo>
                      <a:pt x="167" y="363"/>
                    </a:lnTo>
                    <a:lnTo>
                      <a:pt x="167" y="273"/>
                    </a:lnTo>
                    <a:lnTo>
                      <a:pt x="258" y="273"/>
                    </a:lnTo>
                    <a:lnTo>
                      <a:pt x="258" y="363"/>
                    </a:lnTo>
                    <a:close/>
                    <a:moveTo>
                      <a:pt x="258" y="241"/>
                    </a:moveTo>
                    <a:lnTo>
                      <a:pt x="167" y="241"/>
                    </a:lnTo>
                    <a:lnTo>
                      <a:pt x="167" y="148"/>
                    </a:lnTo>
                    <a:lnTo>
                      <a:pt x="258" y="148"/>
                    </a:lnTo>
                    <a:lnTo>
                      <a:pt x="258" y="241"/>
                    </a:lnTo>
                    <a:close/>
                    <a:moveTo>
                      <a:pt x="408" y="654"/>
                    </a:moveTo>
                    <a:lnTo>
                      <a:pt x="275" y="654"/>
                    </a:lnTo>
                    <a:lnTo>
                      <a:pt x="275" y="552"/>
                    </a:lnTo>
                    <a:lnTo>
                      <a:pt x="408" y="552"/>
                    </a:lnTo>
                    <a:lnTo>
                      <a:pt x="408" y="654"/>
                    </a:lnTo>
                    <a:close/>
                    <a:moveTo>
                      <a:pt x="516" y="485"/>
                    </a:moveTo>
                    <a:lnTo>
                      <a:pt x="425" y="485"/>
                    </a:lnTo>
                    <a:lnTo>
                      <a:pt x="425" y="394"/>
                    </a:lnTo>
                    <a:lnTo>
                      <a:pt x="516" y="394"/>
                    </a:lnTo>
                    <a:lnTo>
                      <a:pt x="516" y="485"/>
                    </a:lnTo>
                    <a:close/>
                    <a:moveTo>
                      <a:pt x="516" y="363"/>
                    </a:moveTo>
                    <a:lnTo>
                      <a:pt x="425" y="363"/>
                    </a:lnTo>
                    <a:lnTo>
                      <a:pt x="425" y="273"/>
                    </a:lnTo>
                    <a:lnTo>
                      <a:pt x="516" y="273"/>
                    </a:lnTo>
                    <a:lnTo>
                      <a:pt x="516" y="363"/>
                    </a:lnTo>
                    <a:close/>
                    <a:moveTo>
                      <a:pt x="516" y="241"/>
                    </a:moveTo>
                    <a:lnTo>
                      <a:pt x="425" y="241"/>
                    </a:lnTo>
                    <a:lnTo>
                      <a:pt x="425" y="148"/>
                    </a:lnTo>
                    <a:lnTo>
                      <a:pt x="516" y="148"/>
                    </a:lnTo>
                    <a:lnTo>
                      <a:pt x="516" y="241"/>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grpSp>
      <p:grpSp>
        <p:nvGrpSpPr>
          <p:cNvPr id="161" name="Group 160"/>
          <p:cNvGrpSpPr/>
          <p:nvPr/>
        </p:nvGrpSpPr>
        <p:grpSpPr>
          <a:xfrm>
            <a:off x="3092871" y="1437530"/>
            <a:ext cx="982440" cy="1693919"/>
            <a:chOff x="3092871" y="2923176"/>
            <a:chExt cx="982440" cy="1693919"/>
          </a:xfrm>
        </p:grpSpPr>
        <p:grpSp>
          <p:nvGrpSpPr>
            <p:cNvPr id="162" name="Group 161"/>
            <p:cNvGrpSpPr/>
            <p:nvPr/>
          </p:nvGrpSpPr>
          <p:grpSpPr>
            <a:xfrm>
              <a:off x="3092871" y="2923176"/>
              <a:ext cx="982440" cy="1448283"/>
              <a:chOff x="3247376" y="3487620"/>
              <a:chExt cx="982440" cy="1448283"/>
            </a:xfrm>
            <a:solidFill>
              <a:schemeClr val="accent5"/>
            </a:solidFill>
          </p:grpSpPr>
          <p:grpSp>
            <p:nvGrpSpPr>
              <p:cNvPr id="167" name="Group 166"/>
              <p:cNvGrpSpPr/>
              <p:nvPr/>
            </p:nvGrpSpPr>
            <p:grpSpPr>
              <a:xfrm>
                <a:off x="3571530" y="4597037"/>
                <a:ext cx="339667" cy="338866"/>
                <a:chOff x="1534737" y="1805222"/>
                <a:chExt cx="519550" cy="518324"/>
              </a:xfrm>
              <a:grpFill/>
            </p:grpSpPr>
            <p:sp>
              <p:nvSpPr>
                <p:cNvPr id="173" name="Freeform 9"/>
                <p:cNvSpPr>
                  <a:spLocks noEditPoints="1"/>
                </p:cNvSpPr>
                <p:nvPr/>
              </p:nvSpPr>
              <p:spPr bwMode="auto">
                <a:xfrm>
                  <a:off x="1534737" y="1805222"/>
                  <a:ext cx="519550" cy="152302"/>
                </a:xfrm>
                <a:custGeom>
                  <a:avLst/>
                  <a:gdLst>
                    <a:gd name="T0" fmla="*/ 168 w 176"/>
                    <a:gd name="T1" fmla="*/ 0 h 52"/>
                    <a:gd name="T2" fmla="*/ 8 w 176"/>
                    <a:gd name="T3" fmla="*/ 0 h 52"/>
                    <a:gd name="T4" fmla="*/ 0 w 176"/>
                    <a:gd name="T5" fmla="*/ 8 h 52"/>
                    <a:gd name="T6" fmla="*/ 0 w 176"/>
                    <a:gd name="T7" fmla="*/ 52 h 52"/>
                    <a:gd name="T8" fmla="*/ 176 w 176"/>
                    <a:gd name="T9" fmla="*/ 52 h 52"/>
                    <a:gd name="T10" fmla="*/ 176 w 176"/>
                    <a:gd name="T11" fmla="*/ 8 h 52"/>
                    <a:gd name="T12" fmla="*/ 168 w 176"/>
                    <a:gd name="T13" fmla="*/ 0 h 52"/>
                    <a:gd name="T14" fmla="*/ 26 w 176"/>
                    <a:gd name="T15" fmla="*/ 36 h 52"/>
                    <a:gd name="T16" fmla="*/ 16 w 176"/>
                    <a:gd name="T17" fmla="*/ 26 h 52"/>
                    <a:gd name="T18" fmla="*/ 26 w 176"/>
                    <a:gd name="T19" fmla="*/ 16 h 52"/>
                    <a:gd name="T20" fmla="*/ 36 w 176"/>
                    <a:gd name="T21" fmla="*/ 26 h 52"/>
                    <a:gd name="T22" fmla="*/ 26 w 176"/>
                    <a:gd name="T23"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52">
                      <a:moveTo>
                        <a:pt x="168" y="0"/>
                      </a:moveTo>
                      <a:cubicBezTo>
                        <a:pt x="8" y="0"/>
                        <a:pt x="8" y="0"/>
                        <a:pt x="8" y="0"/>
                      </a:cubicBezTo>
                      <a:cubicBezTo>
                        <a:pt x="4" y="0"/>
                        <a:pt x="0" y="4"/>
                        <a:pt x="0" y="8"/>
                      </a:cubicBezTo>
                      <a:cubicBezTo>
                        <a:pt x="0" y="52"/>
                        <a:pt x="0" y="52"/>
                        <a:pt x="0" y="52"/>
                      </a:cubicBezTo>
                      <a:cubicBezTo>
                        <a:pt x="176" y="52"/>
                        <a:pt x="176" y="52"/>
                        <a:pt x="176" y="52"/>
                      </a:cubicBezTo>
                      <a:cubicBezTo>
                        <a:pt x="176" y="8"/>
                        <a:pt x="176" y="8"/>
                        <a:pt x="176" y="8"/>
                      </a:cubicBezTo>
                      <a:cubicBezTo>
                        <a:pt x="176" y="4"/>
                        <a:pt x="172" y="0"/>
                        <a:pt x="168" y="0"/>
                      </a:cubicBezTo>
                      <a:close/>
                      <a:moveTo>
                        <a:pt x="26" y="36"/>
                      </a:moveTo>
                      <a:cubicBezTo>
                        <a:pt x="20" y="36"/>
                        <a:pt x="16" y="32"/>
                        <a:pt x="16" y="26"/>
                      </a:cubicBezTo>
                      <a:cubicBezTo>
                        <a:pt x="16" y="20"/>
                        <a:pt x="20" y="16"/>
                        <a:pt x="26" y="16"/>
                      </a:cubicBezTo>
                      <a:cubicBezTo>
                        <a:pt x="32" y="16"/>
                        <a:pt x="36" y="20"/>
                        <a:pt x="36" y="26"/>
                      </a:cubicBezTo>
                      <a:cubicBezTo>
                        <a:pt x="36" y="32"/>
                        <a:pt x="32" y="36"/>
                        <a:pt x="2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74" name="Freeform 10"/>
                <p:cNvSpPr>
                  <a:spLocks/>
                </p:cNvSpPr>
                <p:nvPr/>
              </p:nvSpPr>
              <p:spPr bwMode="auto">
                <a:xfrm>
                  <a:off x="1534737" y="2170014"/>
                  <a:ext cx="519550" cy="153532"/>
                </a:xfrm>
                <a:custGeom>
                  <a:avLst/>
                  <a:gdLst>
                    <a:gd name="T0" fmla="*/ 0 w 176"/>
                    <a:gd name="T1" fmla="*/ 44 h 52"/>
                    <a:gd name="T2" fmla="*/ 8 w 176"/>
                    <a:gd name="T3" fmla="*/ 52 h 52"/>
                    <a:gd name="T4" fmla="*/ 168 w 176"/>
                    <a:gd name="T5" fmla="*/ 52 h 52"/>
                    <a:gd name="T6" fmla="*/ 176 w 176"/>
                    <a:gd name="T7" fmla="*/ 44 h 52"/>
                    <a:gd name="T8" fmla="*/ 176 w 176"/>
                    <a:gd name="T9" fmla="*/ 0 h 52"/>
                    <a:gd name="T10" fmla="*/ 0 w 176"/>
                    <a:gd name="T11" fmla="*/ 0 h 52"/>
                    <a:gd name="T12" fmla="*/ 0 w 176"/>
                    <a:gd name="T13" fmla="*/ 44 h 52"/>
                  </a:gdLst>
                  <a:ahLst/>
                  <a:cxnLst>
                    <a:cxn ang="0">
                      <a:pos x="T0" y="T1"/>
                    </a:cxn>
                    <a:cxn ang="0">
                      <a:pos x="T2" y="T3"/>
                    </a:cxn>
                    <a:cxn ang="0">
                      <a:pos x="T4" y="T5"/>
                    </a:cxn>
                    <a:cxn ang="0">
                      <a:pos x="T6" y="T7"/>
                    </a:cxn>
                    <a:cxn ang="0">
                      <a:pos x="T8" y="T9"/>
                    </a:cxn>
                    <a:cxn ang="0">
                      <a:pos x="T10" y="T11"/>
                    </a:cxn>
                    <a:cxn ang="0">
                      <a:pos x="T12" y="T13"/>
                    </a:cxn>
                  </a:cxnLst>
                  <a:rect l="0" t="0" r="r" b="b"/>
                  <a:pathLst>
                    <a:path w="176" h="52">
                      <a:moveTo>
                        <a:pt x="0" y="44"/>
                      </a:moveTo>
                      <a:cubicBezTo>
                        <a:pt x="0" y="48"/>
                        <a:pt x="4" y="52"/>
                        <a:pt x="8" y="52"/>
                      </a:cubicBezTo>
                      <a:cubicBezTo>
                        <a:pt x="168" y="52"/>
                        <a:pt x="168" y="52"/>
                        <a:pt x="168" y="52"/>
                      </a:cubicBezTo>
                      <a:cubicBezTo>
                        <a:pt x="172" y="52"/>
                        <a:pt x="176" y="48"/>
                        <a:pt x="176" y="44"/>
                      </a:cubicBezTo>
                      <a:cubicBezTo>
                        <a:pt x="176" y="0"/>
                        <a:pt x="176" y="0"/>
                        <a:pt x="176" y="0"/>
                      </a:cubicBezTo>
                      <a:cubicBezTo>
                        <a:pt x="0" y="0"/>
                        <a:pt x="0" y="0"/>
                        <a:pt x="0" y="0"/>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75" name="Rectangle 11"/>
                <p:cNvSpPr>
                  <a:spLocks noChangeArrowheads="1"/>
                </p:cNvSpPr>
                <p:nvPr/>
              </p:nvSpPr>
              <p:spPr bwMode="auto">
                <a:xfrm>
                  <a:off x="1534737" y="2005428"/>
                  <a:ext cx="519550" cy="117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sp>
            <p:nvSpPr>
              <p:cNvPr id="168" name="Freeform 33"/>
              <p:cNvSpPr>
                <a:spLocks noEditPoints="1"/>
              </p:cNvSpPr>
              <p:nvPr/>
            </p:nvSpPr>
            <p:spPr bwMode="auto">
              <a:xfrm>
                <a:off x="3630008" y="3930702"/>
                <a:ext cx="217176" cy="503255"/>
              </a:xfrm>
              <a:custGeom>
                <a:avLst/>
                <a:gdLst>
                  <a:gd name="T0" fmla="*/ 420 w 498"/>
                  <a:gd name="T1" fmla="*/ 120 h 1154"/>
                  <a:gd name="T2" fmla="*/ 420 w 498"/>
                  <a:gd name="T3" fmla="*/ 59 h 1154"/>
                  <a:gd name="T4" fmla="*/ 307 w 498"/>
                  <a:gd name="T5" fmla="*/ 59 h 1154"/>
                  <a:gd name="T6" fmla="*/ 307 w 498"/>
                  <a:gd name="T7" fmla="*/ 0 h 1154"/>
                  <a:gd name="T8" fmla="*/ 191 w 498"/>
                  <a:gd name="T9" fmla="*/ 0 h 1154"/>
                  <a:gd name="T10" fmla="*/ 191 w 498"/>
                  <a:gd name="T11" fmla="*/ 59 h 1154"/>
                  <a:gd name="T12" fmla="*/ 77 w 498"/>
                  <a:gd name="T13" fmla="*/ 59 h 1154"/>
                  <a:gd name="T14" fmla="*/ 77 w 498"/>
                  <a:gd name="T15" fmla="*/ 120 h 1154"/>
                  <a:gd name="T16" fmla="*/ 0 w 498"/>
                  <a:gd name="T17" fmla="*/ 120 h 1154"/>
                  <a:gd name="T18" fmla="*/ 0 w 498"/>
                  <a:gd name="T19" fmla="*/ 1154 h 1154"/>
                  <a:gd name="T20" fmla="*/ 201 w 498"/>
                  <a:gd name="T21" fmla="*/ 1154 h 1154"/>
                  <a:gd name="T22" fmla="*/ 201 w 498"/>
                  <a:gd name="T23" fmla="*/ 939 h 1154"/>
                  <a:gd name="T24" fmla="*/ 297 w 498"/>
                  <a:gd name="T25" fmla="*/ 939 h 1154"/>
                  <a:gd name="T26" fmla="*/ 297 w 498"/>
                  <a:gd name="T27" fmla="*/ 1154 h 1154"/>
                  <a:gd name="T28" fmla="*/ 498 w 498"/>
                  <a:gd name="T29" fmla="*/ 1154 h 1154"/>
                  <a:gd name="T30" fmla="*/ 498 w 498"/>
                  <a:gd name="T31" fmla="*/ 120 h 1154"/>
                  <a:gd name="T32" fmla="*/ 420 w 498"/>
                  <a:gd name="T33" fmla="*/ 120 h 1154"/>
                  <a:gd name="T34" fmla="*/ 148 w 498"/>
                  <a:gd name="T35" fmla="*/ 871 h 1154"/>
                  <a:gd name="T36" fmla="*/ 52 w 498"/>
                  <a:gd name="T37" fmla="*/ 871 h 1154"/>
                  <a:gd name="T38" fmla="*/ 52 w 498"/>
                  <a:gd name="T39" fmla="*/ 678 h 1154"/>
                  <a:gd name="T40" fmla="*/ 148 w 498"/>
                  <a:gd name="T41" fmla="*/ 678 h 1154"/>
                  <a:gd name="T42" fmla="*/ 148 w 498"/>
                  <a:gd name="T43" fmla="*/ 871 h 1154"/>
                  <a:gd name="T44" fmla="*/ 148 w 498"/>
                  <a:gd name="T45" fmla="*/ 627 h 1154"/>
                  <a:gd name="T46" fmla="*/ 52 w 498"/>
                  <a:gd name="T47" fmla="*/ 627 h 1154"/>
                  <a:gd name="T48" fmla="*/ 52 w 498"/>
                  <a:gd name="T49" fmla="*/ 434 h 1154"/>
                  <a:gd name="T50" fmla="*/ 148 w 498"/>
                  <a:gd name="T51" fmla="*/ 434 h 1154"/>
                  <a:gd name="T52" fmla="*/ 148 w 498"/>
                  <a:gd name="T53" fmla="*/ 627 h 1154"/>
                  <a:gd name="T54" fmla="*/ 148 w 498"/>
                  <a:gd name="T55" fmla="*/ 383 h 1154"/>
                  <a:gd name="T56" fmla="*/ 52 w 498"/>
                  <a:gd name="T57" fmla="*/ 383 h 1154"/>
                  <a:gd name="T58" fmla="*/ 52 w 498"/>
                  <a:gd name="T59" fmla="*/ 190 h 1154"/>
                  <a:gd name="T60" fmla="*/ 148 w 498"/>
                  <a:gd name="T61" fmla="*/ 190 h 1154"/>
                  <a:gd name="T62" fmla="*/ 148 w 498"/>
                  <a:gd name="T63" fmla="*/ 383 h 1154"/>
                  <a:gd name="T64" fmla="*/ 297 w 498"/>
                  <a:gd name="T65" fmla="*/ 871 h 1154"/>
                  <a:gd name="T66" fmla="*/ 201 w 498"/>
                  <a:gd name="T67" fmla="*/ 871 h 1154"/>
                  <a:gd name="T68" fmla="*/ 201 w 498"/>
                  <a:gd name="T69" fmla="*/ 678 h 1154"/>
                  <a:gd name="T70" fmla="*/ 297 w 498"/>
                  <a:gd name="T71" fmla="*/ 678 h 1154"/>
                  <a:gd name="T72" fmla="*/ 297 w 498"/>
                  <a:gd name="T73" fmla="*/ 871 h 1154"/>
                  <a:gd name="T74" fmla="*/ 297 w 498"/>
                  <a:gd name="T75" fmla="*/ 627 h 1154"/>
                  <a:gd name="T76" fmla="*/ 201 w 498"/>
                  <a:gd name="T77" fmla="*/ 627 h 1154"/>
                  <a:gd name="T78" fmla="*/ 201 w 498"/>
                  <a:gd name="T79" fmla="*/ 434 h 1154"/>
                  <a:gd name="T80" fmla="*/ 297 w 498"/>
                  <a:gd name="T81" fmla="*/ 434 h 1154"/>
                  <a:gd name="T82" fmla="*/ 297 w 498"/>
                  <a:gd name="T83" fmla="*/ 627 h 1154"/>
                  <a:gd name="T84" fmla="*/ 297 w 498"/>
                  <a:gd name="T85" fmla="*/ 383 h 1154"/>
                  <a:gd name="T86" fmla="*/ 201 w 498"/>
                  <a:gd name="T87" fmla="*/ 383 h 1154"/>
                  <a:gd name="T88" fmla="*/ 201 w 498"/>
                  <a:gd name="T89" fmla="*/ 190 h 1154"/>
                  <a:gd name="T90" fmla="*/ 297 w 498"/>
                  <a:gd name="T91" fmla="*/ 190 h 1154"/>
                  <a:gd name="T92" fmla="*/ 297 w 498"/>
                  <a:gd name="T93" fmla="*/ 383 h 1154"/>
                  <a:gd name="T94" fmla="*/ 445 w 498"/>
                  <a:gd name="T95" fmla="*/ 871 h 1154"/>
                  <a:gd name="T96" fmla="*/ 350 w 498"/>
                  <a:gd name="T97" fmla="*/ 871 h 1154"/>
                  <a:gd name="T98" fmla="*/ 350 w 498"/>
                  <a:gd name="T99" fmla="*/ 678 h 1154"/>
                  <a:gd name="T100" fmla="*/ 445 w 498"/>
                  <a:gd name="T101" fmla="*/ 678 h 1154"/>
                  <a:gd name="T102" fmla="*/ 445 w 498"/>
                  <a:gd name="T103" fmla="*/ 871 h 1154"/>
                  <a:gd name="T104" fmla="*/ 445 w 498"/>
                  <a:gd name="T105" fmla="*/ 627 h 1154"/>
                  <a:gd name="T106" fmla="*/ 350 w 498"/>
                  <a:gd name="T107" fmla="*/ 627 h 1154"/>
                  <a:gd name="T108" fmla="*/ 350 w 498"/>
                  <a:gd name="T109" fmla="*/ 434 h 1154"/>
                  <a:gd name="T110" fmla="*/ 445 w 498"/>
                  <a:gd name="T111" fmla="*/ 434 h 1154"/>
                  <a:gd name="T112" fmla="*/ 445 w 498"/>
                  <a:gd name="T113" fmla="*/ 627 h 1154"/>
                  <a:gd name="T114" fmla="*/ 445 w 498"/>
                  <a:gd name="T115" fmla="*/ 383 h 1154"/>
                  <a:gd name="T116" fmla="*/ 350 w 498"/>
                  <a:gd name="T117" fmla="*/ 383 h 1154"/>
                  <a:gd name="T118" fmla="*/ 350 w 498"/>
                  <a:gd name="T119" fmla="*/ 190 h 1154"/>
                  <a:gd name="T120" fmla="*/ 445 w 498"/>
                  <a:gd name="T121" fmla="*/ 190 h 1154"/>
                  <a:gd name="T122" fmla="*/ 445 w 498"/>
                  <a:gd name="T123" fmla="*/ 38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1154">
                    <a:moveTo>
                      <a:pt x="420" y="120"/>
                    </a:moveTo>
                    <a:lnTo>
                      <a:pt x="420" y="59"/>
                    </a:lnTo>
                    <a:lnTo>
                      <a:pt x="307" y="59"/>
                    </a:lnTo>
                    <a:lnTo>
                      <a:pt x="307" y="0"/>
                    </a:lnTo>
                    <a:lnTo>
                      <a:pt x="191" y="0"/>
                    </a:lnTo>
                    <a:lnTo>
                      <a:pt x="191" y="59"/>
                    </a:lnTo>
                    <a:lnTo>
                      <a:pt x="77" y="59"/>
                    </a:lnTo>
                    <a:lnTo>
                      <a:pt x="77" y="120"/>
                    </a:lnTo>
                    <a:lnTo>
                      <a:pt x="0" y="120"/>
                    </a:lnTo>
                    <a:lnTo>
                      <a:pt x="0" y="1154"/>
                    </a:lnTo>
                    <a:lnTo>
                      <a:pt x="201" y="1154"/>
                    </a:lnTo>
                    <a:lnTo>
                      <a:pt x="201" y="939"/>
                    </a:lnTo>
                    <a:lnTo>
                      <a:pt x="297" y="939"/>
                    </a:lnTo>
                    <a:lnTo>
                      <a:pt x="297" y="1154"/>
                    </a:lnTo>
                    <a:lnTo>
                      <a:pt x="498" y="1154"/>
                    </a:lnTo>
                    <a:lnTo>
                      <a:pt x="498" y="120"/>
                    </a:lnTo>
                    <a:lnTo>
                      <a:pt x="420" y="120"/>
                    </a:lnTo>
                    <a:close/>
                    <a:moveTo>
                      <a:pt x="148" y="871"/>
                    </a:moveTo>
                    <a:lnTo>
                      <a:pt x="52" y="871"/>
                    </a:lnTo>
                    <a:lnTo>
                      <a:pt x="52" y="678"/>
                    </a:lnTo>
                    <a:lnTo>
                      <a:pt x="148" y="678"/>
                    </a:lnTo>
                    <a:lnTo>
                      <a:pt x="148" y="871"/>
                    </a:lnTo>
                    <a:close/>
                    <a:moveTo>
                      <a:pt x="148" y="627"/>
                    </a:moveTo>
                    <a:lnTo>
                      <a:pt x="52" y="627"/>
                    </a:lnTo>
                    <a:lnTo>
                      <a:pt x="52" y="434"/>
                    </a:lnTo>
                    <a:lnTo>
                      <a:pt x="148" y="434"/>
                    </a:lnTo>
                    <a:lnTo>
                      <a:pt x="148" y="627"/>
                    </a:lnTo>
                    <a:close/>
                    <a:moveTo>
                      <a:pt x="148" y="383"/>
                    </a:moveTo>
                    <a:lnTo>
                      <a:pt x="52" y="383"/>
                    </a:lnTo>
                    <a:lnTo>
                      <a:pt x="52" y="190"/>
                    </a:lnTo>
                    <a:lnTo>
                      <a:pt x="148" y="190"/>
                    </a:lnTo>
                    <a:lnTo>
                      <a:pt x="148" y="383"/>
                    </a:lnTo>
                    <a:close/>
                    <a:moveTo>
                      <a:pt x="297" y="871"/>
                    </a:moveTo>
                    <a:lnTo>
                      <a:pt x="201" y="871"/>
                    </a:lnTo>
                    <a:lnTo>
                      <a:pt x="201" y="678"/>
                    </a:lnTo>
                    <a:lnTo>
                      <a:pt x="297" y="678"/>
                    </a:lnTo>
                    <a:lnTo>
                      <a:pt x="297" y="871"/>
                    </a:lnTo>
                    <a:close/>
                    <a:moveTo>
                      <a:pt x="297" y="627"/>
                    </a:moveTo>
                    <a:lnTo>
                      <a:pt x="201" y="627"/>
                    </a:lnTo>
                    <a:lnTo>
                      <a:pt x="201" y="434"/>
                    </a:lnTo>
                    <a:lnTo>
                      <a:pt x="297" y="434"/>
                    </a:lnTo>
                    <a:lnTo>
                      <a:pt x="297" y="627"/>
                    </a:lnTo>
                    <a:close/>
                    <a:moveTo>
                      <a:pt x="297" y="383"/>
                    </a:moveTo>
                    <a:lnTo>
                      <a:pt x="201" y="383"/>
                    </a:lnTo>
                    <a:lnTo>
                      <a:pt x="201" y="190"/>
                    </a:lnTo>
                    <a:lnTo>
                      <a:pt x="297" y="190"/>
                    </a:lnTo>
                    <a:lnTo>
                      <a:pt x="297" y="383"/>
                    </a:lnTo>
                    <a:close/>
                    <a:moveTo>
                      <a:pt x="445" y="871"/>
                    </a:moveTo>
                    <a:lnTo>
                      <a:pt x="350" y="871"/>
                    </a:lnTo>
                    <a:lnTo>
                      <a:pt x="350" y="678"/>
                    </a:lnTo>
                    <a:lnTo>
                      <a:pt x="445" y="678"/>
                    </a:lnTo>
                    <a:lnTo>
                      <a:pt x="445" y="871"/>
                    </a:lnTo>
                    <a:close/>
                    <a:moveTo>
                      <a:pt x="445" y="627"/>
                    </a:moveTo>
                    <a:lnTo>
                      <a:pt x="350" y="627"/>
                    </a:lnTo>
                    <a:lnTo>
                      <a:pt x="350" y="434"/>
                    </a:lnTo>
                    <a:lnTo>
                      <a:pt x="445" y="434"/>
                    </a:lnTo>
                    <a:lnTo>
                      <a:pt x="445" y="627"/>
                    </a:lnTo>
                    <a:close/>
                    <a:moveTo>
                      <a:pt x="445" y="383"/>
                    </a:moveTo>
                    <a:lnTo>
                      <a:pt x="350" y="383"/>
                    </a:lnTo>
                    <a:lnTo>
                      <a:pt x="350" y="190"/>
                    </a:lnTo>
                    <a:lnTo>
                      <a:pt x="445" y="190"/>
                    </a:lnTo>
                    <a:lnTo>
                      <a:pt x="445" y="383"/>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nvGrpSpPr>
              <p:cNvPr id="169" name="Group 168"/>
              <p:cNvGrpSpPr/>
              <p:nvPr/>
            </p:nvGrpSpPr>
            <p:grpSpPr>
              <a:xfrm>
                <a:off x="3247376" y="3487620"/>
                <a:ext cx="982440" cy="208240"/>
                <a:chOff x="3247376" y="3487620"/>
                <a:chExt cx="982440" cy="208240"/>
              </a:xfrm>
              <a:grpFill/>
            </p:grpSpPr>
            <p:sp>
              <p:nvSpPr>
                <p:cNvPr id="170" name="Freeform 50"/>
                <p:cNvSpPr>
                  <a:spLocks noEditPoints="1"/>
                </p:cNvSpPr>
                <p:nvPr/>
              </p:nvSpPr>
              <p:spPr bwMode="auto">
                <a:xfrm>
                  <a:off x="3585508" y="3487620"/>
                  <a:ext cx="307206" cy="208240"/>
                </a:xfrm>
                <a:custGeom>
                  <a:avLst/>
                  <a:gdLst>
                    <a:gd name="T0" fmla="*/ 184 w 192"/>
                    <a:gd name="T1" fmla="*/ 0 h 128"/>
                    <a:gd name="T2" fmla="*/ 8 w 192"/>
                    <a:gd name="T3" fmla="*/ 0 h 128"/>
                    <a:gd name="T4" fmla="*/ 0 w 192"/>
                    <a:gd name="T5" fmla="*/ 8 h 128"/>
                    <a:gd name="T6" fmla="*/ 0 w 192"/>
                    <a:gd name="T7" fmla="*/ 120 h 128"/>
                    <a:gd name="T8" fmla="*/ 8 w 192"/>
                    <a:gd name="T9" fmla="*/ 128 h 128"/>
                    <a:gd name="T10" fmla="*/ 184 w 192"/>
                    <a:gd name="T11" fmla="*/ 128 h 128"/>
                    <a:gd name="T12" fmla="*/ 192 w 192"/>
                    <a:gd name="T13" fmla="*/ 120 h 128"/>
                    <a:gd name="T14" fmla="*/ 192 w 192"/>
                    <a:gd name="T15" fmla="*/ 8 h 128"/>
                    <a:gd name="T16" fmla="*/ 184 w 192"/>
                    <a:gd name="T17" fmla="*/ 0 h 128"/>
                    <a:gd name="T18" fmla="*/ 48 w 192"/>
                    <a:gd name="T19" fmla="*/ 112 h 128"/>
                    <a:gd name="T20" fmla="*/ 51 w 192"/>
                    <a:gd name="T21" fmla="*/ 94 h 128"/>
                    <a:gd name="T22" fmla="*/ 52 w 192"/>
                    <a:gd name="T23" fmla="*/ 92 h 128"/>
                    <a:gd name="T24" fmla="*/ 80 w 192"/>
                    <a:gd name="T25" fmla="*/ 76 h 128"/>
                    <a:gd name="T26" fmla="*/ 82 w 192"/>
                    <a:gd name="T27" fmla="*/ 73 h 128"/>
                    <a:gd name="T28" fmla="*/ 85 w 192"/>
                    <a:gd name="T29" fmla="*/ 66 h 128"/>
                    <a:gd name="T30" fmla="*/ 78 w 192"/>
                    <a:gd name="T31" fmla="*/ 46 h 128"/>
                    <a:gd name="T32" fmla="*/ 78 w 192"/>
                    <a:gd name="T33" fmla="*/ 34 h 128"/>
                    <a:gd name="T34" fmla="*/ 96 w 192"/>
                    <a:gd name="T35" fmla="*/ 16 h 128"/>
                    <a:gd name="T36" fmla="*/ 114 w 192"/>
                    <a:gd name="T37" fmla="*/ 34 h 128"/>
                    <a:gd name="T38" fmla="*/ 114 w 192"/>
                    <a:gd name="T39" fmla="*/ 46 h 128"/>
                    <a:gd name="T40" fmla="*/ 106 w 192"/>
                    <a:gd name="T41" fmla="*/ 66 h 128"/>
                    <a:gd name="T42" fmla="*/ 109 w 192"/>
                    <a:gd name="T43" fmla="*/ 73 h 128"/>
                    <a:gd name="T44" fmla="*/ 111 w 192"/>
                    <a:gd name="T45" fmla="*/ 76 h 128"/>
                    <a:gd name="T46" fmla="*/ 139 w 192"/>
                    <a:gd name="T47" fmla="*/ 92 h 128"/>
                    <a:gd name="T48" fmla="*/ 141 w 192"/>
                    <a:gd name="T49" fmla="*/ 94 h 128"/>
                    <a:gd name="T50" fmla="*/ 144 w 192"/>
                    <a:gd name="T51" fmla="*/ 112 h 128"/>
                    <a:gd name="T52" fmla="*/ 48 w 192"/>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28">
                      <a:moveTo>
                        <a:pt x="184" y="0"/>
                      </a:moveTo>
                      <a:cubicBezTo>
                        <a:pt x="8" y="0"/>
                        <a:pt x="8" y="0"/>
                        <a:pt x="8" y="0"/>
                      </a:cubicBezTo>
                      <a:cubicBezTo>
                        <a:pt x="3" y="0"/>
                        <a:pt x="0" y="4"/>
                        <a:pt x="0" y="8"/>
                      </a:cubicBezTo>
                      <a:cubicBezTo>
                        <a:pt x="0" y="120"/>
                        <a:pt x="0" y="120"/>
                        <a:pt x="0" y="120"/>
                      </a:cubicBezTo>
                      <a:cubicBezTo>
                        <a:pt x="0" y="124"/>
                        <a:pt x="3" y="128"/>
                        <a:pt x="8" y="128"/>
                      </a:cubicBezTo>
                      <a:cubicBezTo>
                        <a:pt x="184" y="128"/>
                        <a:pt x="184" y="128"/>
                        <a:pt x="184" y="128"/>
                      </a:cubicBezTo>
                      <a:cubicBezTo>
                        <a:pt x="188" y="128"/>
                        <a:pt x="192" y="124"/>
                        <a:pt x="192" y="120"/>
                      </a:cubicBezTo>
                      <a:cubicBezTo>
                        <a:pt x="192" y="8"/>
                        <a:pt x="192" y="8"/>
                        <a:pt x="192" y="8"/>
                      </a:cubicBezTo>
                      <a:cubicBezTo>
                        <a:pt x="192" y="4"/>
                        <a:pt x="188" y="0"/>
                        <a:pt x="184" y="0"/>
                      </a:cubicBezTo>
                      <a:close/>
                      <a:moveTo>
                        <a:pt x="48" y="112"/>
                      </a:moveTo>
                      <a:cubicBezTo>
                        <a:pt x="51" y="94"/>
                        <a:pt x="51" y="94"/>
                        <a:pt x="51" y="94"/>
                      </a:cubicBezTo>
                      <a:cubicBezTo>
                        <a:pt x="51" y="93"/>
                        <a:pt x="51" y="92"/>
                        <a:pt x="52" y="92"/>
                      </a:cubicBezTo>
                      <a:cubicBezTo>
                        <a:pt x="80" y="76"/>
                        <a:pt x="80" y="76"/>
                        <a:pt x="80" y="76"/>
                      </a:cubicBezTo>
                      <a:cubicBezTo>
                        <a:pt x="81" y="75"/>
                        <a:pt x="82" y="74"/>
                        <a:pt x="82" y="73"/>
                      </a:cubicBezTo>
                      <a:cubicBezTo>
                        <a:pt x="85" y="66"/>
                        <a:pt x="85" y="66"/>
                        <a:pt x="85" y="66"/>
                      </a:cubicBezTo>
                      <a:cubicBezTo>
                        <a:pt x="81" y="63"/>
                        <a:pt x="78" y="52"/>
                        <a:pt x="78" y="46"/>
                      </a:cubicBezTo>
                      <a:cubicBezTo>
                        <a:pt x="78" y="34"/>
                        <a:pt x="78" y="34"/>
                        <a:pt x="78" y="34"/>
                      </a:cubicBezTo>
                      <a:cubicBezTo>
                        <a:pt x="78" y="24"/>
                        <a:pt x="86" y="16"/>
                        <a:pt x="96" y="16"/>
                      </a:cubicBezTo>
                      <a:cubicBezTo>
                        <a:pt x="106" y="16"/>
                        <a:pt x="114" y="24"/>
                        <a:pt x="114" y="34"/>
                      </a:cubicBezTo>
                      <a:cubicBezTo>
                        <a:pt x="114" y="46"/>
                        <a:pt x="114" y="46"/>
                        <a:pt x="114" y="46"/>
                      </a:cubicBezTo>
                      <a:cubicBezTo>
                        <a:pt x="114" y="52"/>
                        <a:pt x="111" y="62"/>
                        <a:pt x="106" y="66"/>
                      </a:cubicBezTo>
                      <a:cubicBezTo>
                        <a:pt x="109" y="73"/>
                        <a:pt x="109" y="73"/>
                        <a:pt x="109" y="73"/>
                      </a:cubicBezTo>
                      <a:cubicBezTo>
                        <a:pt x="110" y="74"/>
                        <a:pt x="111" y="75"/>
                        <a:pt x="111" y="76"/>
                      </a:cubicBezTo>
                      <a:cubicBezTo>
                        <a:pt x="139" y="92"/>
                        <a:pt x="139" y="92"/>
                        <a:pt x="139" y="92"/>
                      </a:cubicBezTo>
                      <a:cubicBezTo>
                        <a:pt x="140" y="92"/>
                        <a:pt x="141" y="93"/>
                        <a:pt x="141" y="94"/>
                      </a:cubicBezTo>
                      <a:cubicBezTo>
                        <a:pt x="144" y="112"/>
                        <a:pt x="144" y="112"/>
                        <a:pt x="144" y="112"/>
                      </a:cubicBezTo>
                      <a:lnTo>
                        <a:pt x="48"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71" name="Freeform 51"/>
                <p:cNvSpPr>
                  <a:spLocks/>
                </p:cNvSpPr>
                <p:nvPr/>
              </p:nvSpPr>
              <p:spPr bwMode="auto">
                <a:xfrm>
                  <a:off x="3247376" y="3487620"/>
                  <a:ext cx="307206" cy="208240"/>
                </a:xfrm>
                <a:custGeom>
                  <a:avLst/>
                  <a:gdLst>
                    <a:gd name="T0" fmla="*/ 184 w 192"/>
                    <a:gd name="T1" fmla="*/ 0 h 128"/>
                    <a:gd name="T2" fmla="*/ 8 w 192"/>
                    <a:gd name="T3" fmla="*/ 0 h 128"/>
                    <a:gd name="T4" fmla="*/ 0 w 192"/>
                    <a:gd name="T5" fmla="*/ 8 h 128"/>
                    <a:gd name="T6" fmla="*/ 0 w 192"/>
                    <a:gd name="T7" fmla="*/ 120 h 128"/>
                    <a:gd name="T8" fmla="*/ 8 w 192"/>
                    <a:gd name="T9" fmla="*/ 128 h 128"/>
                    <a:gd name="T10" fmla="*/ 184 w 192"/>
                    <a:gd name="T11" fmla="*/ 128 h 128"/>
                    <a:gd name="T12" fmla="*/ 192 w 192"/>
                    <a:gd name="T13" fmla="*/ 120 h 128"/>
                    <a:gd name="T14" fmla="*/ 192 w 192"/>
                    <a:gd name="T15" fmla="*/ 8 h 128"/>
                    <a:gd name="T16" fmla="*/ 184 w 192"/>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8">
                      <a:moveTo>
                        <a:pt x="184" y="0"/>
                      </a:moveTo>
                      <a:cubicBezTo>
                        <a:pt x="8" y="0"/>
                        <a:pt x="8" y="0"/>
                        <a:pt x="8" y="0"/>
                      </a:cubicBezTo>
                      <a:cubicBezTo>
                        <a:pt x="3" y="0"/>
                        <a:pt x="0" y="4"/>
                        <a:pt x="0" y="8"/>
                      </a:cubicBezTo>
                      <a:cubicBezTo>
                        <a:pt x="0" y="120"/>
                        <a:pt x="0" y="120"/>
                        <a:pt x="0" y="120"/>
                      </a:cubicBezTo>
                      <a:cubicBezTo>
                        <a:pt x="0" y="124"/>
                        <a:pt x="3" y="128"/>
                        <a:pt x="8" y="128"/>
                      </a:cubicBezTo>
                      <a:cubicBezTo>
                        <a:pt x="184" y="128"/>
                        <a:pt x="184" y="128"/>
                        <a:pt x="184" y="128"/>
                      </a:cubicBezTo>
                      <a:cubicBezTo>
                        <a:pt x="188" y="128"/>
                        <a:pt x="192" y="124"/>
                        <a:pt x="192" y="120"/>
                      </a:cubicBezTo>
                      <a:cubicBezTo>
                        <a:pt x="192" y="8"/>
                        <a:pt x="192" y="8"/>
                        <a:pt x="192" y="8"/>
                      </a:cubicBezTo>
                      <a:cubicBezTo>
                        <a:pt x="192" y="4"/>
                        <a:pt x="188"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72" name="Freeform 52"/>
                <p:cNvSpPr>
                  <a:spLocks/>
                </p:cNvSpPr>
                <p:nvPr/>
              </p:nvSpPr>
              <p:spPr bwMode="auto">
                <a:xfrm>
                  <a:off x="3922610" y="3487620"/>
                  <a:ext cx="307206" cy="208240"/>
                </a:xfrm>
                <a:custGeom>
                  <a:avLst/>
                  <a:gdLst>
                    <a:gd name="T0" fmla="*/ 184 w 192"/>
                    <a:gd name="T1" fmla="*/ 0 h 128"/>
                    <a:gd name="T2" fmla="*/ 8 w 192"/>
                    <a:gd name="T3" fmla="*/ 0 h 128"/>
                    <a:gd name="T4" fmla="*/ 0 w 192"/>
                    <a:gd name="T5" fmla="*/ 8 h 128"/>
                    <a:gd name="T6" fmla="*/ 0 w 192"/>
                    <a:gd name="T7" fmla="*/ 120 h 128"/>
                    <a:gd name="T8" fmla="*/ 8 w 192"/>
                    <a:gd name="T9" fmla="*/ 128 h 128"/>
                    <a:gd name="T10" fmla="*/ 184 w 192"/>
                    <a:gd name="T11" fmla="*/ 128 h 128"/>
                    <a:gd name="T12" fmla="*/ 192 w 192"/>
                    <a:gd name="T13" fmla="*/ 120 h 128"/>
                    <a:gd name="T14" fmla="*/ 192 w 192"/>
                    <a:gd name="T15" fmla="*/ 8 h 128"/>
                    <a:gd name="T16" fmla="*/ 184 w 192"/>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8">
                      <a:moveTo>
                        <a:pt x="184" y="0"/>
                      </a:moveTo>
                      <a:cubicBezTo>
                        <a:pt x="8" y="0"/>
                        <a:pt x="8" y="0"/>
                        <a:pt x="8" y="0"/>
                      </a:cubicBezTo>
                      <a:cubicBezTo>
                        <a:pt x="3" y="0"/>
                        <a:pt x="0" y="4"/>
                        <a:pt x="0" y="8"/>
                      </a:cubicBezTo>
                      <a:cubicBezTo>
                        <a:pt x="0" y="120"/>
                        <a:pt x="0" y="120"/>
                        <a:pt x="0" y="120"/>
                      </a:cubicBezTo>
                      <a:cubicBezTo>
                        <a:pt x="0" y="124"/>
                        <a:pt x="3" y="128"/>
                        <a:pt x="8" y="128"/>
                      </a:cubicBezTo>
                      <a:cubicBezTo>
                        <a:pt x="184" y="128"/>
                        <a:pt x="184" y="128"/>
                        <a:pt x="184" y="128"/>
                      </a:cubicBezTo>
                      <a:cubicBezTo>
                        <a:pt x="188" y="128"/>
                        <a:pt x="192" y="124"/>
                        <a:pt x="192" y="120"/>
                      </a:cubicBezTo>
                      <a:cubicBezTo>
                        <a:pt x="192" y="8"/>
                        <a:pt x="192" y="8"/>
                        <a:pt x="192" y="8"/>
                      </a:cubicBezTo>
                      <a:cubicBezTo>
                        <a:pt x="192" y="4"/>
                        <a:pt x="188"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grpSp>
        <p:cxnSp>
          <p:nvCxnSpPr>
            <p:cNvPr id="163" name="Straight Connector 162"/>
            <p:cNvCxnSpPr/>
            <p:nvPr/>
          </p:nvCxnSpPr>
          <p:spPr>
            <a:xfrm>
              <a:off x="3586104" y="4330822"/>
              <a:ext cx="0" cy="286273"/>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586104" y="3131387"/>
              <a:ext cx="0" cy="309385"/>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3586104" y="3859765"/>
              <a:ext cx="0" cy="178852"/>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3540279" y="3855414"/>
              <a:ext cx="79221"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345688" y="1428251"/>
            <a:ext cx="544086" cy="1723975"/>
            <a:chOff x="1345688" y="1004711"/>
            <a:chExt cx="544086" cy="1723975"/>
          </a:xfrm>
        </p:grpSpPr>
        <p:cxnSp>
          <p:nvCxnSpPr>
            <p:cNvPr id="177" name="Straight Connector 176"/>
            <p:cNvCxnSpPr/>
            <p:nvPr/>
          </p:nvCxnSpPr>
          <p:spPr>
            <a:xfrm>
              <a:off x="1613923" y="1499933"/>
              <a:ext cx="0" cy="26113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578121" y="1495582"/>
              <a:ext cx="79221"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613923" y="1906333"/>
              <a:ext cx="0" cy="26113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613923" y="2467552"/>
              <a:ext cx="0" cy="261134"/>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1345688" y="1004711"/>
              <a:ext cx="544086" cy="1481982"/>
              <a:chOff x="1506959" y="3561338"/>
              <a:chExt cx="544086" cy="1481982"/>
            </a:xfrm>
            <a:solidFill>
              <a:schemeClr val="accent6"/>
            </a:solidFill>
          </p:grpSpPr>
          <p:sp>
            <p:nvSpPr>
              <p:cNvPr id="182" name="Freeform 28"/>
              <p:cNvSpPr>
                <a:spLocks noEditPoints="1"/>
              </p:cNvSpPr>
              <p:nvPr/>
            </p:nvSpPr>
            <p:spPr bwMode="auto">
              <a:xfrm>
                <a:off x="1506959" y="4717146"/>
                <a:ext cx="544086" cy="326174"/>
              </a:xfrm>
              <a:custGeom>
                <a:avLst/>
                <a:gdLst>
                  <a:gd name="T0" fmla="*/ 885 w 924"/>
                  <a:gd name="T1" fmla="*/ 219 h 552"/>
                  <a:gd name="T2" fmla="*/ 575 w 924"/>
                  <a:gd name="T3" fmla="*/ 368 h 552"/>
                  <a:gd name="T4" fmla="*/ 193 w 924"/>
                  <a:gd name="T5" fmla="*/ 270 h 552"/>
                  <a:gd name="T6" fmla="*/ 21 w 924"/>
                  <a:gd name="T7" fmla="*/ 135 h 552"/>
                  <a:gd name="T8" fmla="*/ 205 w 924"/>
                  <a:gd name="T9" fmla="*/ 446 h 552"/>
                  <a:gd name="T10" fmla="*/ 574 w 924"/>
                  <a:gd name="T11" fmla="*/ 536 h 552"/>
                  <a:gd name="T12" fmla="*/ 864 w 924"/>
                  <a:gd name="T13" fmla="*/ 389 h 552"/>
                  <a:gd name="T14" fmla="*/ 902 w 924"/>
                  <a:gd name="T15" fmla="*/ 181 h 552"/>
                  <a:gd name="T16" fmla="*/ 210 w 924"/>
                  <a:gd name="T17" fmla="*/ 250 h 552"/>
                  <a:gd name="T18" fmla="*/ 568 w 924"/>
                  <a:gd name="T19" fmla="*/ 333 h 552"/>
                  <a:gd name="T20" fmla="*/ 858 w 924"/>
                  <a:gd name="T21" fmla="*/ 206 h 552"/>
                  <a:gd name="T22" fmla="*/ 646 w 924"/>
                  <a:gd name="T23" fmla="*/ 57 h 552"/>
                  <a:gd name="T24" fmla="*/ 362 w 924"/>
                  <a:gd name="T25" fmla="*/ 6 h 552"/>
                  <a:gd name="T26" fmla="*/ 82 w 924"/>
                  <a:gd name="T27" fmla="*/ 81 h 552"/>
                  <a:gd name="T28" fmla="*/ 621 w 924"/>
                  <a:gd name="T29" fmla="*/ 80 h 552"/>
                  <a:gd name="T30" fmla="*/ 640 w 924"/>
                  <a:gd name="T31" fmla="*/ 157 h 552"/>
                  <a:gd name="T32" fmla="*/ 621 w 924"/>
                  <a:gd name="T33" fmla="*/ 80 h 552"/>
                  <a:gd name="T34" fmla="*/ 585 w 924"/>
                  <a:gd name="T35" fmla="*/ 68 h 552"/>
                  <a:gd name="T36" fmla="*/ 501 w 924"/>
                  <a:gd name="T37" fmla="*/ 115 h 552"/>
                  <a:gd name="T38" fmla="*/ 383 w 924"/>
                  <a:gd name="T39" fmla="*/ 31 h 552"/>
                  <a:gd name="T40" fmla="*/ 492 w 924"/>
                  <a:gd name="T41" fmla="*/ 42 h 552"/>
                  <a:gd name="T42" fmla="*/ 460 w 924"/>
                  <a:gd name="T43" fmla="*/ 105 h 552"/>
                  <a:gd name="T44" fmla="*/ 383 w 924"/>
                  <a:gd name="T45" fmla="*/ 100 h 552"/>
                  <a:gd name="T46" fmla="*/ 323 w 924"/>
                  <a:gd name="T47" fmla="*/ 43 h 552"/>
                  <a:gd name="T48" fmla="*/ 275 w 924"/>
                  <a:gd name="T49" fmla="*/ 55 h 552"/>
                  <a:gd name="T50" fmla="*/ 321 w 924"/>
                  <a:gd name="T51" fmla="*/ 113 h 552"/>
                  <a:gd name="T52" fmla="*/ 274 w 924"/>
                  <a:gd name="T53" fmla="*/ 124 h 552"/>
                  <a:gd name="T54" fmla="*/ 275 w 924"/>
                  <a:gd name="T55" fmla="*/ 55 h 552"/>
                  <a:gd name="T56" fmla="*/ 194 w 924"/>
                  <a:gd name="T57" fmla="*/ 83 h 552"/>
                  <a:gd name="T58" fmla="*/ 283 w 924"/>
                  <a:gd name="T59" fmla="*/ 156 h 552"/>
                  <a:gd name="T60" fmla="*/ 500 w 924"/>
                  <a:gd name="T61" fmla="*/ 218 h 552"/>
                  <a:gd name="T62" fmla="*/ 656 w 924"/>
                  <a:gd name="T63" fmla="*/ 179 h 552"/>
                  <a:gd name="T64" fmla="*/ 676 w 924"/>
                  <a:gd name="T65" fmla="*/ 170 h 552"/>
                  <a:gd name="T66" fmla="*/ 711 w 924"/>
                  <a:gd name="T67" fmla="*/ 115 h 552"/>
                  <a:gd name="T68" fmla="*/ 739 w 924"/>
                  <a:gd name="T69" fmla="*/ 176 h 552"/>
                  <a:gd name="T70" fmla="*/ 536 w 924"/>
                  <a:gd name="T71" fmla="*/ 249 h 552"/>
                  <a:gd name="T72" fmla="*/ 279 w 924"/>
                  <a:gd name="T73" fmla="*/ 189 h 552"/>
                  <a:gd name="T74" fmla="*/ 178 w 924"/>
                  <a:gd name="T75" fmla="*/ 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4" h="552">
                    <a:moveTo>
                      <a:pt x="902" y="181"/>
                    </a:moveTo>
                    <a:cubicBezTo>
                      <a:pt x="901" y="194"/>
                      <a:pt x="895" y="207"/>
                      <a:pt x="885" y="219"/>
                    </a:cubicBezTo>
                    <a:cubicBezTo>
                      <a:pt x="861" y="248"/>
                      <a:pt x="821" y="273"/>
                      <a:pt x="770" y="302"/>
                    </a:cubicBezTo>
                    <a:cubicBezTo>
                      <a:pt x="703" y="342"/>
                      <a:pt x="625" y="361"/>
                      <a:pt x="575" y="368"/>
                    </a:cubicBezTo>
                    <a:cubicBezTo>
                      <a:pt x="521" y="376"/>
                      <a:pt x="448" y="374"/>
                      <a:pt x="382" y="348"/>
                    </a:cubicBezTo>
                    <a:cubicBezTo>
                      <a:pt x="382" y="348"/>
                      <a:pt x="309" y="329"/>
                      <a:pt x="193" y="270"/>
                    </a:cubicBezTo>
                    <a:cubicBezTo>
                      <a:pt x="106" y="226"/>
                      <a:pt x="66" y="196"/>
                      <a:pt x="39" y="171"/>
                    </a:cubicBezTo>
                    <a:cubicBezTo>
                      <a:pt x="28" y="161"/>
                      <a:pt x="22" y="148"/>
                      <a:pt x="21" y="135"/>
                    </a:cubicBezTo>
                    <a:cubicBezTo>
                      <a:pt x="13" y="164"/>
                      <a:pt x="0" y="225"/>
                      <a:pt x="1" y="252"/>
                    </a:cubicBezTo>
                    <a:cubicBezTo>
                      <a:pt x="3" y="290"/>
                      <a:pt x="81" y="367"/>
                      <a:pt x="205" y="446"/>
                    </a:cubicBezTo>
                    <a:cubicBezTo>
                      <a:pt x="250" y="474"/>
                      <a:pt x="319" y="513"/>
                      <a:pt x="383" y="531"/>
                    </a:cubicBezTo>
                    <a:cubicBezTo>
                      <a:pt x="428" y="543"/>
                      <a:pt x="501" y="552"/>
                      <a:pt x="574" y="536"/>
                    </a:cubicBezTo>
                    <a:cubicBezTo>
                      <a:pt x="612" y="528"/>
                      <a:pt x="685" y="501"/>
                      <a:pt x="754" y="462"/>
                    </a:cubicBezTo>
                    <a:cubicBezTo>
                      <a:pt x="812" y="430"/>
                      <a:pt x="838" y="410"/>
                      <a:pt x="864" y="389"/>
                    </a:cubicBezTo>
                    <a:cubicBezTo>
                      <a:pt x="887" y="369"/>
                      <a:pt x="924" y="335"/>
                      <a:pt x="924" y="297"/>
                    </a:cubicBezTo>
                    <a:cubicBezTo>
                      <a:pt x="924" y="270"/>
                      <a:pt x="909" y="210"/>
                      <a:pt x="902" y="181"/>
                    </a:cubicBezTo>
                    <a:close/>
                    <a:moveTo>
                      <a:pt x="66" y="165"/>
                    </a:moveTo>
                    <a:cubicBezTo>
                      <a:pt x="91" y="187"/>
                      <a:pt x="129" y="212"/>
                      <a:pt x="210" y="250"/>
                    </a:cubicBezTo>
                    <a:cubicBezTo>
                      <a:pt x="319" y="300"/>
                      <a:pt x="387" y="316"/>
                      <a:pt x="387" y="316"/>
                    </a:cubicBezTo>
                    <a:cubicBezTo>
                      <a:pt x="449" y="338"/>
                      <a:pt x="511" y="341"/>
                      <a:pt x="568" y="333"/>
                    </a:cubicBezTo>
                    <a:cubicBezTo>
                      <a:pt x="606" y="328"/>
                      <a:pt x="687" y="311"/>
                      <a:pt x="751" y="277"/>
                    </a:cubicBezTo>
                    <a:cubicBezTo>
                      <a:pt x="798" y="252"/>
                      <a:pt x="836" y="231"/>
                      <a:pt x="858" y="206"/>
                    </a:cubicBezTo>
                    <a:cubicBezTo>
                      <a:pt x="879" y="183"/>
                      <a:pt x="882" y="159"/>
                      <a:pt x="852" y="140"/>
                    </a:cubicBezTo>
                    <a:cubicBezTo>
                      <a:pt x="818" y="118"/>
                      <a:pt x="738" y="86"/>
                      <a:pt x="646" y="57"/>
                    </a:cubicBezTo>
                    <a:cubicBezTo>
                      <a:pt x="552" y="28"/>
                      <a:pt x="467" y="9"/>
                      <a:pt x="467" y="9"/>
                    </a:cubicBezTo>
                    <a:cubicBezTo>
                      <a:pt x="424" y="0"/>
                      <a:pt x="384" y="2"/>
                      <a:pt x="362" y="6"/>
                    </a:cubicBezTo>
                    <a:cubicBezTo>
                      <a:pt x="362" y="6"/>
                      <a:pt x="290" y="13"/>
                      <a:pt x="215" y="34"/>
                    </a:cubicBezTo>
                    <a:cubicBezTo>
                      <a:pt x="163" y="48"/>
                      <a:pt x="112" y="62"/>
                      <a:pt x="82" y="81"/>
                    </a:cubicBezTo>
                    <a:cubicBezTo>
                      <a:pt x="41" y="108"/>
                      <a:pt x="39" y="143"/>
                      <a:pt x="66" y="165"/>
                    </a:cubicBezTo>
                    <a:close/>
                    <a:moveTo>
                      <a:pt x="621" y="80"/>
                    </a:moveTo>
                    <a:cubicBezTo>
                      <a:pt x="641" y="87"/>
                      <a:pt x="660" y="93"/>
                      <a:pt x="676" y="100"/>
                    </a:cubicBezTo>
                    <a:cubicBezTo>
                      <a:pt x="640" y="157"/>
                      <a:pt x="640" y="157"/>
                      <a:pt x="640" y="157"/>
                    </a:cubicBezTo>
                    <a:cubicBezTo>
                      <a:pt x="624" y="151"/>
                      <a:pt x="607" y="145"/>
                      <a:pt x="590" y="140"/>
                    </a:cubicBezTo>
                    <a:lnTo>
                      <a:pt x="621" y="80"/>
                    </a:lnTo>
                    <a:close/>
                    <a:moveTo>
                      <a:pt x="528" y="52"/>
                    </a:moveTo>
                    <a:cubicBezTo>
                      <a:pt x="545" y="57"/>
                      <a:pt x="565" y="62"/>
                      <a:pt x="585" y="68"/>
                    </a:cubicBezTo>
                    <a:cubicBezTo>
                      <a:pt x="553" y="129"/>
                      <a:pt x="553" y="129"/>
                      <a:pt x="553" y="129"/>
                    </a:cubicBezTo>
                    <a:cubicBezTo>
                      <a:pt x="534" y="123"/>
                      <a:pt x="516" y="118"/>
                      <a:pt x="501" y="115"/>
                    </a:cubicBezTo>
                    <a:lnTo>
                      <a:pt x="528" y="52"/>
                    </a:lnTo>
                    <a:close/>
                    <a:moveTo>
                      <a:pt x="383" y="31"/>
                    </a:moveTo>
                    <a:cubicBezTo>
                      <a:pt x="399" y="28"/>
                      <a:pt x="433" y="29"/>
                      <a:pt x="464" y="36"/>
                    </a:cubicBezTo>
                    <a:cubicBezTo>
                      <a:pt x="464" y="36"/>
                      <a:pt x="474" y="38"/>
                      <a:pt x="492" y="42"/>
                    </a:cubicBezTo>
                    <a:cubicBezTo>
                      <a:pt x="464" y="106"/>
                      <a:pt x="464" y="106"/>
                      <a:pt x="464" y="106"/>
                    </a:cubicBezTo>
                    <a:cubicBezTo>
                      <a:pt x="461" y="105"/>
                      <a:pt x="460" y="105"/>
                      <a:pt x="460" y="105"/>
                    </a:cubicBezTo>
                    <a:cubicBezTo>
                      <a:pt x="442" y="101"/>
                      <a:pt x="422" y="99"/>
                      <a:pt x="404" y="99"/>
                    </a:cubicBezTo>
                    <a:cubicBezTo>
                      <a:pt x="396" y="99"/>
                      <a:pt x="389" y="99"/>
                      <a:pt x="383" y="100"/>
                    </a:cubicBezTo>
                    <a:cubicBezTo>
                      <a:pt x="383" y="100"/>
                      <a:pt x="374" y="102"/>
                      <a:pt x="359" y="105"/>
                    </a:cubicBezTo>
                    <a:cubicBezTo>
                      <a:pt x="323" y="43"/>
                      <a:pt x="323" y="43"/>
                      <a:pt x="323" y="43"/>
                    </a:cubicBezTo>
                    <a:cubicBezTo>
                      <a:pt x="357" y="35"/>
                      <a:pt x="383" y="31"/>
                      <a:pt x="383" y="31"/>
                    </a:cubicBezTo>
                    <a:close/>
                    <a:moveTo>
                      <a:pt x="275" y="55"/>
                    </a:moveTo>
                    <a:cubicBezTo>
                      <a:pt x="278" y="54"/>
                      <a:pt x="282" y="53"/>
                      <a:pt x="285" y="52"/>
                    </a:cubicBezTo>
                    <a:cubicBezTo>
                      <a:pt x="321" y="113"/>
                      <a:pt x="321" y="113"/>
                      <a:pt x="321" y="113"/>
                    </a:cubicBezTo>
                    <a:cubicBezTo>
                      <a:pt x="307" y="116"/>
                      <a:pt x="292" y="119"/>
                      <a:pt x="277" y="123"/>
                    </a:cubicBezTo>
                    <a:cubicBezTo>
                      <a:pt x="276" y="124"/>
                      <a:pt x="275" y="124"/>
                      <a:pt x="274" y="124"/>
                    </a:cubicBezTo>
                    <a:cubicBezTo>
                      <a:pt x="230" y="69"/>
                      <a:pt x="230" y="69"/>
                      <a:pt x="230" y="69"/>
                    </a:cubicBezTo>
                    <a:cubicBezTo>
                      <a:pt x="245" y="64"/>
                      <a:pt x="260" y="59"/>
                      <a:pt x="275" y="55"/>
                    </a:cubicBezTo>
                    <a:close/>
                    <a:moveTo>
                      <a:pt x="178" y="90"/>
                    </a:moveTo>
                    <a:cubicBezTo>
                      <a:pt x="183" y="88"/>
                      <a:pt x="188" y="86"/>
                      <a:pt x="194" y="83"/>
                    </a:cubicBezTo>
                    <a:cubicBezTo>
                      <a:pt x="237" y="136"/>
                      <a:pt x="237" y="136"/>
                      <a:pt x="237" y="136"/>
                    </a:cubicBezTo>
                    <a:cubicBezTo>
                      <a:pt x="237" y="136"/>
                      <a:pt x="267" y="150"/>
                      <a:pt x="283" y="156"/>
                    </a:cubicBezTo>
                    <a:cubicBezTo>
                      <a:pt x="360" y="188"/>
                      <a:pt x="436" y="210"/>
                      <a:pt x="437" y="210"/>
                    </a:cubicBezTo>
                    <a:cubicBezTo>
                      <a:pt x="453" y="215"/>
                      <a:pt x="476" y="218"/>
                      <a:pt x="500" y="218"/>
                    </a:cubicBezTo>
                    <a:cubicBezTo>
                      <a:pt x="511" y="218"/>
                      <a:pt x="523" y="217"/>
                      <a:pt x="532" y="216"/>
                    </a:cubicBezTo>
                    <a:cubicBezTo>
                      <a:pt x="533" y="216"/>
                      <a:pt x="586" y="206"/>
                      <a:pt x="656" y="179"/>
                    </a:cubicBezTo>
                    <a:cubicBezTo>
                      <a:pt x="664" y="176"/>
                      <a:pt x="670" y="173"/>
                      <a:pt x="676" y="171"/>
                    </a:cubicBezTo>
                    <a:cubicBezTo>
                      <a:pt x="676" y="171"/>
                      <a:pt x="676" y="171"/>
                      <a:pt x="676" y="170"/>
                    </a:cubicBezTo>
                    <a:cubicBezTo>
                      <a:pt x="677" y="170"/>
                      <a:pt x="677" y="170"/>
                      <a:pt x="677" y="170"/>
                    </a:cubicBezTo>
                    <a:cubicBezTo>
                      <a:pt x="711" y="115"/>
                      <a:pt x="711" y="115"/>
                      <a:pt x="711" y="115"/>
                    </a:cubicBezTo>
                    <a:cubicBezTo>
                      <a:pt x="723" y="120"/>
                      <a:pt x="732" y="125"/>
                      <a:pt x="739" y="129"/>
                    </a:cubicBezTo>
                    <a:cubicBezTo>
                      <a:pt x="760" y="143"/>
                      <a:pt x="757" y="164"/>
                      <a:pt x="739" y="176"/>
                    </a:cubicBezTo>
                    <a:cubicBezTo>
                      <a:pt x="725" y="186"/>
                      <a:pt x="698" y="197"/>
                      <a:pt x="662" y="211"/>
                    </a:cubicBezTo>
                    <a:cubicBezTo>
                      <a:pt x="590" y="240"/>
                      <a:pt x="536" y="249"/>
                      <a:pt x="536" y="249"/>
                    </a:cubicBezTo>
                    <a:cubicBezTo>
                      <a:pt x="511" y="253"/>
                      <a:pt x="466" y="253"/>
                      <a:pt x="435" y="243"/>
                    </a:cubicBezTo>
                    <a:cubicBezTo>
                      <a:pt x="435" y="243"/>
                      <a:pt x="358" y="221"/>
                      <a:pt x="279" y="189"/>
                    </a:cubicBezTo>
                    <a:cubicBezTo>
                      <a:pt x="229" y="168"/>
                      <a:pt x="194" y="151"/>
                      <a:pt x="173" y="140"/>
                    </a:cubicBezTo>
                    <a:cubicBezTo>
                      <a:pt x="156" y="131"/>
                      <a:pt x="145" y="103"/>
                      <a:pt x="178" y="90"/>
                    </a:cubicBezTo>
                    <a:close/>
                  </a:path>
                </a:pathLst>
              </a:custGeom>
              <a:grpFill/>
              <a:ln>
                <a:noFill/>
              </a:ln>
              <a:extLst/>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83" name="Freeform 33"/>
              <p:cNvSpPr>
                <a:spLocks noEditPoints="1"/>
              </p:cNvSpPr>
              <p:nvPr/>
            </p:nvSpPr>
            <p:spPr bwMode="auto">
              <a:xfrm>
                <a:off x="1670414" y="3561338"/>
                <a:ext cx="217176" cy="503255"/>
              </a:xfrm>
              <a:custGeom>
                <a:avLst/>
                <a:gdLst>
                  <a:gd name="T0" fmla="*/ 420 w 498"/>
                  <a:gd name="T1" fmla="*/ 120 h 1154"/>
                  <a:gd name="T2" fmla="*/ 420 w 498"/>
                  <a:gd name="T3" fmla="*/ 59 h 1154"/>
                  <a:gd name="T4" fmla="*/ 307 w 498"/>
                  <a:gd name="T5" fmla="*/ 59 h 1154"/>
                  <a:gd name="T6" fmla="*/ 307 w 498"/>
                  <a:gd name="T7" fmla="*/ 0 h 1154"/>
                  <a:gd name="T8" fmla="*/ 191 w 498"/>
                  <a:gd name="T9" fmla="*/ 0 h 1154"/>
                  <a:gd name="T10" fmla="*/ 191 w 498"/>
                  <a:gd name="T11" fmla="*/ 59 h 1154"/>
                  <a:gd name="T12" fmla="*/ 77 w 498"/>
                  <a:gd name="T13" fmla="*/ 59 h 1154"/>
                  <a:gd name="T14" fmla="*/ 77 w 498"/>
                  <a:gd name="T15" fmla="*/ 120 h 1154"/>
                  <a:gd name="T16" fmla="*/ 0 w 498"/>
                  <a:gd name="T17" fmla="*/ 120 h 1154"/>
                  <a:gd name="T18" fmla="*/ 0 w 498"/>
                  <a:gd name="T19" fmla="*/ 1154 h 1154"/>
                  <a:gd name="T20" fmla="*/ 201 w 498"/>
                  <a:gd name="T21" fmla="*/ 1154 h 1154"/>
                  <a:gd name="T22" fmla="*/ 201 w 498"/>
                  <a:gd name="T23" fmla="*/ 939 h 1154"/>
                  <a:gd name="T24" fmla="*/ 297 w 498"/>
                  <a:gd name="T25" fmla="*/ 939 h 1154"/>
                  <a:gd name="T26" fmla="*/ 297 w 498"/>
                  <a:gd name="T27" fmla="*/ 1154 h 1154"/>
                  <a:gd name="T28" fmla="*/ 498 w 498"/>
                  <a:gd name="T29" fmla="*/ 1154 h 1154"/>
                  <a:gd name="T30" fmla="*/ 498 w 498"/>
                  <a:gd name="T31" fmla="*/ 120 h 1154"/>
                  <a:gd name="T32" fmla="*/ 420 w 498"/>
                  <a:gd name="T33" fmla="*/ 120 h 1154"/>
                  <a:gd name="T34" fmla="*/ 148 w 498"/>
                  <a:gd name="T35" fmla="*/ 871 h 1154"/>
                  <a:gd name="T36" fmla="*/ 52 w 498"/>
                  <a:gd name="T37" fmla="*/ 871 h 1154"/>
                  <a:gd name="T38" fmla="*/ 52 w 498"/>
                  <a:gd name="T39" fmla="*/ 678 h 1154"/>
                  <a:gd name="T40" fmla="*/ 148 w 498"/>
                  <a:gd name="T41" fmla="*/ 678 h 1154"/>
                  <a:gd name="T42" fmla="*/ 148 w 498"/>
                  <a:gd name="T43" fmla="*/ 871 h 1154"/>
                  <a:gd name="T44" fmla="*/ 148 w 498"/>
                  <a:gd name="T45" fmla="*/ 627 h 1154"/>
                  <a:gd name="T46" fmla="*/ 52 w 498"/>
                  <a:gd name="T47" fmla="*/ 627 h 1154"/>
                  <a:gd name="T48" fmla="*/ 52 w 498"/>
                  <a:gd name="T49" fmla="*/ 434 h 1154"/>
                  <a:gd name="T50" fmla="*/ 148 w 498"/>
                  <a:gd name="T51" fmla="*/ 434 h 1154"/>
                  <a:gd name="T52" fmla="*/ 148 w 498"/>
                  <a:gd name="T53" fmla="*/ 627 h 1154"/>
                  <a:gd name="T54" fmla="*/ 148 w 498"/>
                  <a:gd name="T55" fmla="*/ 383 h 1154"/>
                  <a:gd name="T56" fmla="*/ 52 w 498"/>
                  <a:gd name="T57" fmla="*/ 383 h 1154"/>
                  <a:gd name="T58" fmla="*/ 52 w 498"/>
                  <a:gd name="T59" fmla="*/ 190 h 1154"/>
                  <a:gd name="T60" fmla="*/ 148 w 498"/>
                  <a:gd name="T61" fmla="*/ 190 h 1154"/>
                  <a:gd name="T62" fmla="*/ 148 w 498"/>
                  <a:gd name="T63" fmla="*/ 383 h 1154"/>
                  <a:gd name="T64" fmla="*/ 297 w 498"/>
                  <a:gd name="T65" fmla="*/ 871 h 1154"/>
                  <a:gd name="T66" fmla="*/ 201 w 498"/>
                  <a:gd name="T67" fmla="*/ 871 h 1154"/>
                  <a:gd name="T68" fmla="*/ 201 w 498"/>
                  <a:gd name="T69" fmla="*/ 678 h 1154"/>
                  <a:gd name="T70" fmla="*/ 297 w 498"/>
                  <a:gd name="T71" fmla="*/ 678 h 1154"/>
                  <a:gd name="T72" fmla="*/ 297 w 498"/>
                  <a:gd name="T73" fmla="*/ 871 h 1154"/>
                  <a:gd name="T74" fmla="*/ 297 w 498"/>
                  <a:gd name="T75" fmla="*/ 627 h 1154"/>
                  <a:gd name="T76" fmla="*/ 201 w 498"/>
                  <a:gd name="T77" fmla="*/ 627 h 1154"/>
                  <a:gd name="T78" fmla="*/ 201 w 498"/>
                  <a:gd name="T79" fmla="*/ 434 h 1154"/>
                  <a:gd name="T80" fmla="*/ 297 w 498"/>
                  <a:gd name="T81" fmla="*/ 434 h 1154"/>
                  <a:gd name="T82" fmla="*/ 297 w 498"/>
                  <a:gd name="T83" fmla="*/ 627 h 1154"/>
                  <a:gd name="T84" fmla="*/ 297 w 498"/>
                  <a:gd name="T85" fmla="*/ 383 h 1154"/>
                  <a:gd name="T86" fmla="*/ 201 w 498"/>
                  <a:gd name="T87" fmla="*/ 383 h 1154"/>
                  <a:gd name="T88" fmla="*/ 201 w 498"/>
                  <a:gd name="T89" fmla="*/ 190 h 1154"/>
                  <a:gd name="T90" fmla="*/ 297 w 498"/>
                  <a:gd name="T91" fmla="*/ 190 h 1154"/>
                  <a:gd name="T92" fmla="*/ 297 w 498"/>
                  <a:gd name="T93" fmla="*/ 383 h 1154"/>
                  <a:gd name="T94" fmla="*/ 445 w 498"/>
                  <a:gd name="T95" fmla="*/ 871 h 1154"/>
                  <a:gd name="T96" fmla="*/ 350 w 498"/>
                  <a:gd name="T97" fmla="*/ 871 h 1154"/>
                  <a:gd name="T98" fmla="*/ 350 w 498"/>
                  <a:gd name="T99" fmla="*/ 678 h 1154"/>
                  <a:gd name="T100" fmla="*/ 445 w 498"/>
                  <a:gd name="T101" fmla="*/ 678 h 1154"/>
                  <a:gd name="T102" fmla="*/ 445 w 498"/>
                  <a:gd name="T103" fmla="*/ 871 h 1154"/>
                  <a:gd name="T104" fmla="*/ 445 w 498"/>
                  <a:gd name="T105" fmla="*/ 627 h 1154"/>
                  <a:gd name="T106" fmla="*/ 350 w 498"/>
                  <a:gd name="T107" fmla="*/ 627 h 1154"/>
                  <a:gd name="T108" fmla="*/ 350 w 498"/>
                  <a:gd name="T109" fmla="*/ 434 h 1154"/>
                  <a:gd name="T110" fmla="*/ 445 w 498"/>
                  <a:gd name="T111" fmla="*/ 434 h 1154"/>
                  <a:gd name="T112" fmla="*/ 445 w 498"/>
                  <a:gd name="T113" fmla="*/ 627 h 1154"/>
                  <a:gd name="T114" fmla="*/ 445 w 498"/>
                  <a:gd name="T115" fmla="*/ 383 h 1154"/>
                  <a:gd name="T116" fmla="*/ 350 w 498"/>
                  <a:gd name="T117" fmla="*/ 383 h 1154"/>
                  <a:gd name="T118" fmla="*/ 350 w 498"/>
                  <a:gd name="T119" fmla="*/ 190 h 1154"/>
                  <a:gd name="T120" fmla="*/ 445 w 498"/>
                  <a:gd name="T121" fmla="*/ 190 h 1154"/>
                  <a:gd name="T122" fmla="*/ 445 w 498"/>
                  <a:gd name="T123" fmla="*/ 38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8" h="1154">
                    <a:moveTo>
                      <a:pt x="420" y="120"/>
                    </a:moveTo>
                    <a:lnTo>
                      <a:pt x="420" y="59"/>
                    </a:lnTo>
                    <a:lnTo>
                      <a:pt x="307" y="59"/>
                    </a:lnTo>
                    <a:lnTo>
                      <a:pt x="307" y="0"/>
                    </a:lnTo>
                    <a:lnTo>
                      <a:pt x="191" y="0"/>
                    </a:lnTo>
                    <a:lnTo>
                      <a:pt x="191" y="59"/>
                    </a:lnTo>
                    <a:lnTo>
                      <a:pt x="77" y="59"/>
                    </a:lnTo>
                    <a:lnTo>
                      <a:pt x="77" y="120"/>
                    </a:lnTo>
                    <a:lnTo>
                      <a:pt x="0" y="120"/>
                    </a:lnTo>
                    <a:lnTo>
                      <a:pt x="0" y="1154"/>
                    </a:lnTo>
                    <a:lnTo>
                      <a:pt x="201" y="1154"/>
                    </a:lnTo>
                    <a:lnTo>
                      <a:pt x="201" y="939"/>
                    </a:lnTo>
                    <a:lnTo>
                      <a:pt x="297" y="939"/>
                    </a:lnTo>
                    <a:lnTo>
                      <a:pt x="297" y="1154"/>
                    </a:lnTo>
                    <a:lnTo>
                      <a:pt x="498" y="1154"/>
                    </a:lnTo>
                    <a:lnTo>
                      <a:pt x="498" y="120"/>
                    </a:lnTo>
                    <a:lnTo>
                      <a:pt x="420" y="120"/>
                    </a:lnTo>
                    <a:close/>
                    <a:moveTo>
                      <a:pt x="148" y="871"/>
                    </a:moveTo>
                    <a:lnTo>
                      <a:pt x="52" y="871"/>
                    </a:lnTo>
                    <a:lnTo>
                      <a:pt x="52" y="678"/>
                    </a:lnTo>
                    <a:lnTo>
                      <a:pt x="148" y="678"/>
                    </a:lnTo>
                    <a:lnTo>
                      <a:pt x="148" y="871"/>
                    </a:lnTo>
                    <a:close/>
                    <a:moveTo>
                      <a:pt x="148" y="627"/>
                    </a:moveTo>
                    <a:lnTo>
                      <a:pt x="52" y="627"/>
                    </a:lnTo>
                    <a:lnTo>
                      <a:pt x="52" y="434"/>
                    </a:lnTo>
                    <a:lnTo>
                      <a:pt x="148" y="434"/>
                    </a:lnTo>
                    <a:lnTo>
                      <a:pt x="148" y="627"/>
                    </a:lnTo>
                    <a:close/>
                    <a:moveTo>
                      <a:pt x="148" y="383"/>
                    </a:moveTo>
                    <a:lnTo>
                      <a:pt x="52" y="383"/>
                    </a:lnTo>
                    <a:lnTo>
                      <a:pt x="52" y="190"/>
                    </a:lnTo>
                    <a:lnTo>
                      <a:pt x="148" y="190"/>
                    </a:lnTo>
                    <a:lnTo>
                      <a:pt x="148" y="383"/>
                    </a:lnTo>
                    <a:close/>
                    <a:moveTo>
                      <a:pt x="297" y="871"/>
                    </a:moveTo>
                    <a:lnTo>
                      <a:pt x="201" y="871"/>
                    </a:lnTo>
                    <a:lnTo>
                      <a:pt x="201" y="678"/>
                    </a:lnTo>
                    <a:lnTo>
                      <a:pt x="297" y="678"/>
                    </a:lnTo>
                    <a:lnTo>
                      <a:pt x="297" y="871"/>
                    </a:lnTo>
                    <a:close/>
                    <a:moveTo>
                      <a:pt x="297" y="627"/>
                    </a:moveTo>
                    <a:lnTo>
                      <a:pt x="201" y="627"/>
                    </a:lnTo>
                    <a:lnTo>
                      <a:pt x="201" y="434"/>
                    </a:lnTo>
                    <a:lnTo>
                      <a:pt x="297" y="434"/>
                    </a:lnTo>
                    <a:lnTo>
                      <a:pt x="297" y="627"/>
                    </a:lnTo>
                    <a:close/>
                    <a:moveTo>
                      <a:pt x="297" y="383"/>
                    </a:moveTo>
                    <a:lnTo>
                      <a:pt x="201" y="383"/>
                    </a:lnTo>
                    <a:lnTo>
                      <a:pt x="201" y="190"/>
                    </a:lnTo>
                    <a:lnTo>
                      <a:pt x="297" y="190"/>
                    </a:lnTo>
                    <a:lnTo>
                      <a:pt x="297" y="383"/>
                    </a:lnTo>
                    <a:close/>
                    <a:moveTo>
                      <a:pt x="445" y="871"/>
                    </a:moveTo>
                    <a:lnTo>
                      <a:pt x="350" y="871"/>
                    </a:lnTo>
                    <a:lnTo>
                      <a:pt x="350" y="678"/>
                    </a:lnTo>
                    <a:lnTo>
                      <a:pt x="445" y="678"/>
                    </a:lnTo>
                    <a:lnTo>
                      <a:pt x="445" y="871"/>
                    </a:lnTo>
                    <a:close/>
                    <a:moveTo>
                      <a:pt x="445" y="627"/>
                    </a:moveTo>
                    <a:lnTo>
                      <a:pt x="350" y="627"/>
                    </a:lnTo>
                    <a:lnTo>
                      <a:pt x="350" y="434"/>
                    </a:lnTo>
                    <a:lnTo>
                      <a:pt x="445" y="434"/>
                    </a:lnTo>
                    <a:lnTo>
                      <a:pt x="445" y="627"/>
                    </a:lnTo>
                    <a:close/>
                    <a:moveTo>
                      <a:pt x="445" y="383"/>
                    </a:moveTo>
                    <a:lnTo>
                      <a:pt x="350" y="383"/>
                    </a:lnTo>
                    <a:lnTo>
                      <a:pt x="350" y="190"/>
                    </a:lnTo>
                    <a:lnTo>
                      <a:pt x="445" y="190"/>
                    </a:lnTo>
                    <a:lnTo>
                      <a:pt x="445" y="383"/>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sp>
            <p:nvSpPr>
              <p:cNvPr id="184" name="Freeform 42"/>
              <p:cNvSpPr>
                <a:spLocks/>
              </p:cNvSpPr>
              <p:nvPr/>
            </p:nvSpPr>
            <p:spPr bwMode="auto">
              <a:xfrm>
                <a:off x="1639561" y="4267117"/>
                <a:ext cx="354039" cy="247507"/>
              </a:xfrm>
              <a:custGeom>
                <a:avLst/>
                <a:gdLst>
                  <a:gd name="T0" fmla="*/ 184 w 184"/>
                  <a:gd name="T1" fmla="*/ 16 h 128"/>
                  <a:gd name="T2" fmla="*/ 128 w 184"/>
                  <a:gd name="T3" fmla="*/ 49 h 128"/>
                  <a:gd name="T4" fmla="*/ 128 w 184"/>
                  <a:gd name="T5" fmla="*/ 8 h 128"/>
                  <a:gd name="T6" fmla="*/ 120 w 184"/>
                  <a:gd name="T7" fmla="*/ 0 h 128"/>
                  <a:gd name="T8" fmla="*/ 8 w 184"/>
                  <a:gd name="T9" fmla="*/ 0 h 128"/>
                  <a:gd name="T10" fmla="*/ 0 w 184"/>
                  <a:gd name="T11" fmla="*/ 8 h 128"/>
                  <a:gd name="T12" fmla="*/ 0 w 184"/>
                  <a:gd name="T13" fmla="*/ 120 h 128"/>
                  <a:gd name="T14" fmla="*/ 8 w 184"/>
                  <a:gd name="T15" fmla="*/ 128 h 128"/>
                  <a:gd name="T16" fmla="*/ 120 w 184"/>
                  <a:gd name="T17" fmla="*/ 128 h 128"/>
                  <a:gd name="T18" fmla="*/ 128 w 184"/>
                  <a:gd name="T19" fmla="*/ 120 h 128"/>
                  <a:gd name="T20" fmla="*/ 128 w 184"/>
                  <a:gd name="T21" fmla="*/ 79 h 128"/>
                  <a:gd name="T22" fmla="*/ 184 w 184"/>
                  <a:gd name="T23" fmla="*/ 112 h 128"/>
                  <a:gd name="T24" fmla="*/ 184 w 184"/>
                  <a:gd name="T2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28">
                    <a:moveTo>
                      <a:pt x="184" y="16"/>
                    </a:moveTo>
                    <a:cubicBezTo>
                      <a:pt x="184" y="16"/>
                      <a:pt x="148" y="37"/>
                      <a:pt x="128" y="49"/>
                    </a:cubicBezTo>
                    <a:cubicBezTo>
                      <a:pt x="128" y="8"/>
                      <a:pt x="128" y="8"/>
                      <a:pt x="128" y="8"/>
                    </a:cubicBezTo>
                    <a:cubicBezTo>
                      <a:pt x="128" y="4"/>
                      <a:pt x="124" y="0"/>
                      <a:pt x="120" y="0"/>
                    </a:cubicBezTo>
                    <a:cubicBezTo>
                      <a:pt x="8" y="0"/>
                      <a:pt x="8" y="0"/>
                      <a:pt x="8" y="0"/>
                    </a:cubicBezTo>
                    <a:cubicBezTo>
                      <a:pt x="4" y="0"/>
                      <a:pt x="0" y="4"/>
                      <a:pt x="0" y="8"/>
                    </a:cubicBezTo>
                    <a:cubicBezTo>
                      <a:pt x="0" y="120"/>
                      <a:pt x="0" y="120"/>
                      <a:pt x="0" y="120"/>
                    </a:cubicBezTo>
                    <a:cubicBezTo>
                      <a:pt x="0" y="124"/>
                      <a:pt x="4" y="128"/>
                      <a:pt x="8" y="128"/>
                    </a:cubicBezTo>
                    <a:cubicBezTo>
                      <a:pt x="120" y="128"/>
                      <a:pt x="120" y="128"/>
                      <a:pt x="120" y="128"/>
                    </a:cubicBezTo>
                    <a:cubicBezTo>
                      <a:pt x="124" y="128"/>
                      <a:pt x="128" y="124"/>
                      <a:pt x="128" y="120"/>
                    </a:cubicBezTo>
                    <a:cubicBezTo>
                      <a:pt x="128" y="79"/>
                      <a:pt x="128" y="79"/>
                      <a:pt x="128" y="79"/>
                    </a:cubicBezTo>
                    <a:cubicBezTo>
                      <a:pt x="148" y="91"/>
                      <a:pt x="184" y="112"/>
                      <a:pt x="184" y="112"/>
                    </a:cubicBezTo>
                    <a:lnTo>
                      <a:pt x="184" y="16"/>
                    </a:lnTo>
                    <a:close/>
                  </a:path>
                </a:pathLst>
              </a:custGeom>
              <a:grpFill/>
              <a:ln>
                <a:noFill/>
              </a:ln>
            </p:spPr>
            <p:txBody>
              <a:bodyPr vert="horz" wrap="square" lIns="121920" tIns="60960" rIns="121920" bIns="60960" numCol="1" anchor="t" anchorCtr="0" compatLnSpc="1">
                <a:prstTxWarp prst="textNoShape">
                  <a:avLst/>
                </a:prstTxWarp>
              </a:bodyPr>
              <a:lstStyle/>
              <a:p>
                <a:pPr defTabSz="457189"/>
                <a:endParaRPr lang="en-US" dirty="0">
                  <a:solidFill>
                    <a:srgbClr val="676767"/>
                  </a:solidFill>
                </a:endParaRPr>
              </a:p>
            </p:txBody>
          </p:sp>
        </p:grpSp>
      </p:grpSp>
      <p:cxnSp>
        <p:nvCxnSpPr>
          <p:cNvPr id="185" name="Straight Arrow Connector 184"/>
          <p:cNvCxnSpPr/>
          <p:nvPr/>
        </p:nvCxnSpPr>
        <p:spPr>
          <a:xfrm>
            <a:off x="0" y="3285274"/>
            <a:ext cx="8889207" cy="0"/>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976490" y="1071194"/>
            <a:ext cx="1297676" cy="307777"/>
          </a:xfrm>
          <a:prstGeom prst="rect">
            <a:avLst/>
          </a:prstGeom>
          <a:noFill/>
        </p:spPr>
        <p:txBody>
          <a:bodyPr wrap="square" rtlCol="0" anchor="ctr">
            <a:spAutoFit/>
          </a:bodyPr>
          <a:lstStyle/>
          <a:p>
            <a:pPr algn="ctr" defTabSz="457189"/>
            <a:r>
              <a:rPr lang="en-US" sz="1400" dirty="0" smtClean="0">
                <a:solidFill>
                  <a:schemeClr val="tx1">
                    <a:lumMod val="75000"/>
                  </a:schemeClr>
                </a:solidFill>
              </a:rPr>
              <a:t>Acquisition</a:t>
            </a:r>
            <a:endParaRPr lang="en-US" sz="1400" dirty="0">
              <a:solidFill>
                <a:schemeClr val="tx1">
                  <a:lumMod val="75000"/>
                </a:schemeClr>
              </a:solidFill>
            </a:endParaRPr>
          </a:p>
        </p:txBody>
      </p:sp>
      <p:sp>
        <p:nvSpPr>
          <p:cNvPr id="191" name="TextBox 190"/>
          <p:cNvSpPr txBox="1"/>
          <p:nvPr/>
        </p:nvSpPr>
        <p:spPr>
          <a:xfrm>
            <a:off x="4899757" y="1071194"/>
            <a:ext cx="1327452" cy="307777"/>
          </a:xfrm>
          <a:prstGeom prst="rect">
            <a:avLst/>
          </a:prstGeom>
          <a:noFill/>
        </p:spPr>
        <p:txBody>
          <a:bodyPr wrap="square" rtlCol="0" anchor="ctr">
            <a:spAutoFit/>
          </a:bodyPr>
          <a:lstStyle/>
          <a:p>
            <a:pPr algn="ctr" defTabSz="457189"/>
            <a:r>
              <a:rPr lang="en-US" sz="1400" dirty="0">
                <a:solidFill>
                  <a:schemeClr val="tx1">
                    <a:lumMod val="75000"/>
                  </a:schemeClr>
                </a:solidFill>
              </a:rPr>
              <a:t>Distribution</a:t>
            </a:r>
          </a:p>
        </p:txBody>
      </p:sp>
      <p:sp>
        <p:nvSpPr>
          <p:cNvPr id="192" name="TextBox 191"/>
          <p:cNvSpPr txBox="1"/>
          <p:nvPr/>
        </p:nvSpPr>
        <p:spPr>
          <a:xfrm>
            <a:off x="6398010" y="1071194"/>
            <a:ext cx="2276688" cy="307777"/>
          </a:xfrm>
          <a:prstGeom prst="rect">
            <a:avLst/>
          </a:prstGeom>
          <a:noFill/>
        </p:spPr>
        <p:txBody>
          <a:bodyPr wrap="square" rtlCol="0" anchor="ctr">
            <a:spAutoFit/>
          </a:bodyPr>
          <a:lstStyle/>
          <a:p>
            <a:pPr algn="ctr" defTabSz="457189"/>
            <a:r>
              <a:rPr lang="en-US" sz="1400" dirty="0">
                <a:solidFill>
                  <a:schemeClr val="tx1">
                    <a:lumMod val="75000"/>
                  </a:schemeClr>
                </a:solidFill>
              </a:rPr>
              <a:t>Consumer Experience</a:t>
            </a:r>
          </a:p>
        </p:txBody>
      </p:sp>
      <p:sp>
        <p:nvSpPr>
          <p:cNvPr id="193" name="TextBox 192"/>
          <p:cNvSpPr txBox="1"/>
          <p:nvPr/>
        </p:nvSpPr>
        <p:spPr>
          <a:xfrm>
            <a:off x="2990789" y="1071194"/>
            <a:ext cx="1195996" cy="307777"/>
          </a:xfrm>
          <a:prstGeom prst="rect">
            <a:avLst/>
          </a:prstGeom>
          <a:noFill/>
        </p:spPr>
        <p:txBody>
          <a:bodyPr wrap="square" rtlCol="0" anchor="ctr">
            <a:spAutoFit/>
          </a:bodyPr>
          <a:lstStyle/>
          <a:p>
            <a:pPr algn="ctr" defTabSz="457189"/>
            <a:r>
              <a:rPr lang="en-US" sz="1400" dirty="0">
                <a:solidFill>
                  <a:schemeClr val="tx1">
                    <a:lumMod val="75000"/>
                  </a:schemeClr>
                </a:solidFill>
              </a:rPr>
              <a:t>Production</a:t>
            </a:r>
          </a:p>
        </p:txBody>
      </p:sp>
      <p:cxnSp>
        <p:nvCxnSpPr>
          <p:cNvPr id="201" name="Elbow Connector 200"/>
          <p:cNvCxnSpPr/>
          <p:nvPr/>
        </p:nvCxnSpPr>
        <p:spPr>
          <a:xfrm rot="16200000" flipH="1" flipV="1">
            <a:off x="4564872" y="917719"/>
            <a:ext cx="30671" cy="5902135"/>
          </a:xfrm>
          <a:prstGeom prst="bentConnector3">
            <a:avLst>
              <a:gd name="adj1" fmla="val 180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1134514" y="3441427"/>
            <a:ext cx="974702" cy="424732"/>
          </a:xfrm>
          <a:prstGeom prst="rect">
            <a:avLst/>
          </a:prstGeom>
          <a:noFill/>
        </p:spPr>
        <p:txBody>
          <a:bodyPr wrap="square" rtlCol="0" anchor="ctr">
            <a:spAutoFit/>
          </a:bodyPr>
          <a:lstStyle/>
          <a:p>
            <a:pPr algn="ctr" defTabSz="457189">
              <a:lnSpc>
                <a:spcPct val="90000"/>
              </a:lnSpc>
            </a:pPr>
            <a:r>
              <a:rPr lang="en-US" sz="1200" b="1" dirty="0">
                <a:solidFill>
                  <a:schemeClr val="accent6"/>
                </a:solidFill>
              </a:rPr>
              <a:t>IP Fabric for Media</a:t>
            </a:r>
          </a:p>
        </p:txBody>
      </p:sp>
      <p:sp>
        <p:nvSpPr>
          <p:cNvPr id="231" name="TextBox 230"/>
          <p:cNvSpPr txBox="1"/>
          <p:nvPr/>
        </p:nvSpPr>
        <p:spPr>
          <a:xfrm>
            <a:off x="6903432" y="3441427"/>
            <a:ext cx="1272320" cy="424732"/>
          </a:xfrm>
          <a:prstGeom prst="rect">
            <a:avLst/>
          </a:prstGeom>
          <a:noFill/>
        </p:spPr>
        <p:txBody>
          <a:bodyPr wrap="square" rtlCol="0" anchor="ctr">
            <a:spAutoFit/>
          </a:bodyPr>
          <a:lstStyle/>
          <a:p>
            <a:pPr algn="ctr" defTabSz="457189">
              <a:lnSpc>
                <a:spcPct val="90000"/>
              </a:lnSpc>
            </a:pPr>
            <a:r>
              <a:rPr lang="en-US" sz="1200" b="1" dirty="0">
                <a:solidFill>
                  <a:schemeClr val="accent1"/>
                </a:solidFill>
              </a:rPr>
              <a:t>Infinite </a:t>
            </a:r>
            <a:r>
              <a:rPr lang="en-US" sz="1200" b="1" dirty="0" smtClean="0">
                <a:solidFill>
                  <a:schemeClr val="accent1"/>
                </a:solidFill>
              </a:rPr>
              <a:t>Video Platform</a:t>
            </a:r>
            <a:endParaRPr lang="en-US" sz="1200" b="1" dirty="0">
              <a:solidFill>
                <a:schemeClr val="accent1"/>
              </a:solidFill>
            </a:endParaRPr>
          </a:p>
        </p:txBody>
      </p:sp>
      <p:sp>
        <p:nvSpPr>
          <p:cNvPr id="232" name="TextBox 231"/>
          <p:cNvSpPr txBox="1"/>
          <p:nvPr/>
        </p:nvSpPr>
        <p:spPr>
          <a:xfrm>
            <a:off x="4751113" y="3441427"/>
            <a:ext cx="1622434" cy="424732"/>
          </a:xfrm>
          <a:prstGeom prst="rect">
            <a:avLst/>
          </a:prstGeom>
          <a:noFill/>
        </p:spPr>
        <p:txBody>
          <a:bodyPr wrap="square" rtlCol="0" anchor="ctr">
            <a:spAutoFit/>
          </a:bodyPr>
          <a:lstStyle/>
          <a:p>
            <a:pPr algn="ctr" defTabSz="457189">
              <a:lnSpc>
                <a:spcPct val="90000"/>
              </a:lnSpc>
            </a:pPr>
            <a:r>
              <a:rPr lang="en-US" sz="1200" b="1" dirty="0">
                <a:solidFill>
                  <a:schemeClr val="accent4"/>
                </a:solidFill>
              </a:rPr>
              <a:t>Virtualized </a:t>
            </a:r>
            <a:r>
              <a:rPr lang="en-US" sz="1200" b="1" dirty="0" smtClean="0">
                <a:solidFill>
                  <a:schemeClr val="accent4"/>
                </a:solidFill>
              </a:rPr>
              <a:t>Video </a:t>
            </a:r>
            <a:r>
              <a:rPr lang="en-US" sz="1200" b="1" dirty="0">
                <a:solidFill>
                  <a:schemeClr val="accent4"/>
                </a:solidFill>
              </a:rPr>
              <a:t/>
            </a:r>
            <a:br>
              <a:rPr lang="en-US" sz="1200" b="1" dirty="0">
                <a:solidFill>
                  <a:schemeClr val="accent4"/>
                </a:solidFill>
              </a:rPr>
            </a:br>
            <a:r>
              <a:rPr lang="en-US" sz="1200" b="1" dirty="0">
                <a:solidFill>
                  <a:schemeClr val="accent4"/>
                </a:solidFill>
              </a:rPr>
              <a:t>Processing</a:t>
            </a:r>
          </a:p>
        </p:txBody>
      </p:sp>
      <p:sp>
        <p:nvSpPr>
          <p:cNvPr id="233" name="TextBox 232"/>
          <p:cNvSpPr txBox="1"/>
          <p:nvPr/>
        </p:nvSpPr>
        <p:spPr>
          <a:xfrm>
            <a:off x="3030962" y="3441427"/>
            <a:ext cx="1092982" cy="424732"/>
          </a:xfrm>
          <a:prstGeom prst="rect">
            <a:avLst/>
          </a:prstGeom>
          <a:noFill/>
        </p:spPr>
        <p:txBody>
          <a:bodyPr wrap="square" rtlCol="0" anchor="ctr">
            <a:spAutoFit/>
          </a:bodyPr>
          <a:lstStyle/>
          <a:p>
            <a:pPr algn="ctr" defTabSz="457189">
              <a:lnSpc>
                <a:spcPct val="90000"/>
              </a:lnSpc>
            </a:pPr>
            <a:r>
              <a:rPr lang="en-US" sz="1200" b="1" dirty="0" smtClean="0">
                <a:solidFill>
                  <a:srgbClr val="2595C3"/>
                </a:solidFill>
              </a:rPr>
              <a:t>Next Gen </a:t>
            </a:r>
            <a:r>
              <a:rPr lang="en-US" sz="1200" b="1" dirty="0">
                <a:solidFill>
                  <a:srgbClr val="2595C3"/>
                </a:solidFill>
              </a:rPr>
              <a:t>Data Center</a:t>
            </a:r>
          </a:p>
        </p:txBody>
      </p:sp>
      <p:sp>
        <p:nvSpPr>
          <p:cNvPr id="97" name="Oval 96"/>
          <p:cNvSpPr/>
          <p:nvPr/>
        </p:nvSpPr>
        <p:spPr>
          <a:xfrm>
            <a:off x="1461912" y="3132874"/>
            <a:ext cx="304800" cy="304800"/>
          </a:xfrm>
          <a:prstGeom prst="ellipse">
            <a:avLst/>
          </a:prstGeom>
          <a:solidFill>
            <a:schemeClr val="accent6"/>
          </a:solidFill>
          <a:ln w="28575" cap="flat" cmpd="sng" algn="ctr">
            <a:solidFill>
              <a:schemeClr val="bg1">
                <a:lumMod val="75000"/>
              </a:schemeClr>
            </a:solidFill>
            <a:prstDash val="solid"/>
          </a:ln>
          <a:effectLst/>
        </p:spPr>
        <p:txBody>
          <a:bodyPr rtlCol="0" anchor="ctr"/>
          <a:lstStyle/>
          <a:p>
            <a:pPr algn="ctr" defTabSz="914309" fontAlgn="auto">
              <a:spcBef>
                <a:spcPts val="0"/>
              </a:spcBef>
              <a:spcAft>
                <a:spcPts val="0"/>
              </a:spcAft>
            </a:pPr>
            <a:endParaRPr lang="en-US" sz="800" kern="0" dirty="0">
              <a:solidFill>
                <a:srgbClr val="FFFFFF"/>
              </a:solidFill>
              <a:latin typeface="Arial"/>
              <a:ea typeface=""/>
              <a:cs typeface=""/>
            </a:endParaRPr>
          </a:p>
        </p:txBody>
      </p:sp>
      <p:sp>
        <p:nvSpPr>
          <p:cNvPr id="98" name="Oval 97"/>
          <p:cNvSpPr/>
          <p:nvPr/>
        </p:nvSpPr>
        <p:spPr>
          <a:xfrm>
            <a:off x="3433704" y="3132874"/>
            <a:ext cx="304800" cy="304800"/>
          </a:xfrm>
          <a:prstGeom prst="ellipse">
            <a:avLst/>
          </a:prstGeom>
          <a:solidFill>
            <a:schemeClr val="accent5"/>
          </a:solidFill>
          <a:ln w="28575">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62" fontAlgn="auto">
              <a:lnSpc>
                <a:spcPct val="90000"/>
              </a:lnSpc>
              <a:spcAft>
                <a:spcPts val="0"/>
              </a:spcAft>
            </a:pPr>
            <a:endParaRPr lang="en-US" sz="800" dirty="0"/>
          </a:p>
        </p:txBody>
      </p:sp>
      <p:sp>
        <p:nvSpPr>
          <p:cNvPr id="99" name="Oval 98"/>
          <p:cNvSpPr/>
          <p:nvPr/>
        </p:nvSpPr>
        <p:spPr>
          <a:xfrm>
            <a:off x="5405496" y="3132874"/>
            <a:ext cx="304800" cy="304800"/>
          </a:xfrm>
          <a:prstGeom prst="ellipse">
            <a:avLst/>
          </a:prstGeom>
          <a:solidFill>
            <a:schemeClr val="accent4"/>
          </a:solidFill>
          <a:ln w="28575" cap="flat" cmpd="sng" algn="ctr">
            <a:solidFill>
              <a:schemeClr val="bg1">
                <a:lumMod val="75000"/>
              </a:schemeClr>
            </a:solidFill>
            <a:prstDash val="solid"/>
          </a:ln>
          <a:effectLst/>
        </p:spPr>
        <p:txBody>
          <a:bodyPr wrap="none" rtlCol="0" anchor="ctr"/>
          <a:lstStyle/>
          <a:p>
            <a:pPr algn="ctr" defTabSz="914400" fontAlgn="auto">
              <a:spcBef>
                <a:spcPts val="0"/>
              </a:spcBef>
              <a:spcAft>
                <a:spcPts val="0"/>
              </a:spcAft>
            </a:pPr>
            <a:endParaRPr lang="en-US" sz="800" kern="0" dirty="0">
              <a:solidFill>
                <a:prstClr val="white"/>
              </a:solidFill>
              <a:latin typeface="Arial"/>
              <a:ea typeface=""/>
              <a:cs typeface="ＭＳ Ｐゴシック" charset="0"/>
            </a:endParaRPr>
          </a:p>
        </p:txBody>
      </p:sp>
      <p:sp>
        <p:nvSpPr>
          <p:cNvPr id="100" name="Oval 99"/>
          <p:cNvSpPr/>
          <p:nvPr/>
        </p:nvSpPr>
        <p:spPr>
          <a:xfrm>
            <a:off x="7377289" y="3132874"/>
            <a:ext cx="304800" cy="304800"/>
          </a:xfrm>
          <a:prstGeom prst="ellipse">
            <a:avLst/>
          </a:prstGeom>
          <a:solidFill>
            <a:schemeClr val="accent1"/>
          </a:solidFill>
          <a:ln w="28575">
            <a:solidFill>
              <a:schemeClr val="bg1">
                <a:lumMod val="75000"/>
              </a:schemeClr>
            </a:solidFill>
          </a:ln>
          <a:effectLst/>
        </p:spPr>
        <p:style>
          <a:lnRef idx="1">
            <a:schemeClr val="accent5"/>
          </a:lnRef>
          <a:fillRef idx="3">
            <a:schemeClr val="accent5"/>
          </a:fillRef>
          <a:effectRef idx="2">
            <a:schemeClr val="accent5"/>
          </a:effectRef>
          <a:fontRef idx="minor">
            <a:schemeClr val="lt1"/>
          </a:fontRef>
        </p:style>
        <p:txBody>
          <a:bodyPr lIns="68589" tIns="34295" rIns="68589" bIns="34295" rtlCol="0" anchor="ctr"/>
          <a:lstStyle/>
          <a:p>
            <a:pPr algn="ctr" defTabSz="914309"/>
            <a:endParaRPr lang="en-US" sz="800" dirty="0">
              <a:solidFill>
                <a:srgbClr val="FFFFFF"/>
              </a:solidFill>
              <a:latin typeface="Arial"/>
            </a:endParaRPr>
          </a:p>
        </p:txBody>
      </p:sp>
      <p:grpSp>
        <p:nvGrpSpPr>
          <p:cNvPr id="6" name="Group 5"/>
          <p:cNvGrpSpPr/>
          <p:nvPr/>
        </p:nvGrpSpPr>
        <p:grpSpPr>
          <a:xfrm>
            <a:off x="1537018" y="3193131"/>
            <a:ext cx="6075303" cy="184286"/>
            <a:chOff x="1537018" y="3053055"/>
            <a:chExt cx="6075303" cy="184286"/>
          </a:xfrm>
        </p:grpSpPr>
        <p:grpSp>
          <p:nvGrpSpPr>
            <p:cNvPr id="105" name="Group 104"/>
            <p:cNvGrpSpPr/>
            <p:nvPr/>
          </p:nvGrpSpPr>
          <p:grpSpPr>
            <a:xfrm>
              <a:off x="1537018" y="3053055"/>
              <a:ext cx="158518" cy="184286"/>
              <a:chOff x="1876097" y="2824752"/>
              <a:chExt cx="561079" cy="695422"/>
            </a:xfrm>
          </p:grpSpPr>
          <p:sp>
            <p:nvSpPr>
              <p:cNvPr id="107" name="Freeform 413"/>
              <p:cNvSpPr>
                <a:spLocks noEditPoints="1"/>
              </p:cNvSpPr>
              <p:nvPr/>
            </p:nvSpPr>
            <p:spPr bwMode="auto">
              <a:xfrm>
                <a:off x="1876097" y="2824752"/>
                <a:ext cx="561079" cy="695422"/>
              </a:xfrm>
              <a:custGeom>
                <a:avLst/>
                <a:gdLst>
                  <a:gd name="T0" fmla="*/ 1455 w 1493"/>
                  <a:gd name="T1" fmla="*/ 157 h 1846"/>
                  <a:gd name="T2" fmla="*/ 1426 w 1493"/>
                  <a:gd name="T3" fmla="*/ 158 h 1846"/>
                  <a:gd name="T4" fmla="*/ 1326 w 1493"/>
                  <a:gd name="T5" fmla="*/ 182 h 1846"/>
                  <a:gd name="T6" fmla="*/ 1223 w 1493"/>
                  <a:gd name="T7" fmla="*/ 190 h 1846"/>
                  <a:gd name="T8" fmla="*/ 1072 w 1493"/>
                  <a:gd name="T9" fmla="*/ 172 h 1846"/>
                  <a:gd name="T10" fmla="*/ 930 w 1493"/>
                  <a:gd name="T11" fmla="*/ 120 h 1846"/>
                  <a:gd name="T12" fmla="*/ 805 w 1493"/>
                  <a:gd name="T13" fmla="*/ 34 h 1846"/>
                  <a:gd name="T14" fmla="*/ 757 w 1493"/>
                  <a:gd name="T15" fmla="*/ 1 h 1846"/>
                  <a:gd name="T16" fmla="*/ 711 w 1493"/>
                  <a:gd name="T17" fmla="*/ 14 h 1846"/>
                  <a:gd name="T18" fmla="*/ 615 w 1493"/>
                  <a:gd name="T19" fmla="*/ 89 h 1846"/>
                  <a:gd name="T20" fmla="*/ 480 w 1493"/>
                  <a:gd name="T21" fmla="*/ 156 h 1846"/>
                  <a:gd name="T22" fmla="*/ 332 w 1493"/>
                  <a:gd name="T23" fmla="*/ 187 h 1846"/>
                  <a:gd name="T24" fmla="*/ 219 w 1493"/>
                  <a:gd name="T25" fmla="*/ 188 h 1846"/>
                  <a:gd name="T26" fmla="*/ 93 w 1493"/>
                  <a:gd name="T27" fmla="*/ 166 h 1846"/>
                  <a:gd name="T28" fmla="*/ 50 w 1493"/>
                  <a:gd name="T29" fmla="*/ 156 h 1846"/>
                  <a:gd name="T30" fmla="*/ 21 w 1493"/>
                  <a:gd name="T31" fmla="*/ 165 h 1846"/>
                  <a:gd name="T32" fmla="*/ 6 w 1493"/>
                  <a:gd name="T33" fmla="*/ 183 h 1846"/>
                  <a:gd name="T34" fmla="*/ 0 w 1493"/>
                  <a:gd name="T35" fmla="*/ 681 h 1846"/>
                  <a:gd name="T36" fmla="*/ 13 w 1493"/>
                  <a:gd name="T37" fmla="*/ 865 h 1846"/>
                  <a:gd name="T38" fmla="*/ 64 w 1493"/>
                  <a:gd name="T39" fmla="*/ 1084 h 1846"/>
                  <a:gd name="T40" fmla="*/ 151 w 1493"/>
                  <a:gd name="T41" fmla="*/ 1288 h 1846"/>
                  <a:gd name="T42" fmla="*/ 271 w 1493"/>
                  <a:gd name="T43" fmla="*/ 1473 h 1846"/>
                  <a:gd name="T44" fmla="*/ 423 w 1493"/>
                  <a:gd name="T45" fmla="*/ 1637 h 1846"/>
                  <a:gd name="T46" fmla="*/ 603 w 1493"/>
                  <a:gd name="T47" fmla="*/ 1773 h 1846"/>
                  <a:gd name="T48" fmla="*/ 729 w 1493"/>
                  <a:gd name="T49" fmla="*/ 1843 h 1846"/>
                  <a:gd name="T50" fmla="*/ 758 w 1493"/>
                  <a:gd name="T51" fmla="*/ 1845 h 1846"/>
                  <a:gd name="T52" fmla="*/ 850 w 1493"/>
                  <a:gd name="T53" fmla="*/ 1797 h 1846"/>
                  <a:gd name="T54" fmla="*/ 1037 w 1493"/>
                  <a:gd name="T55" fmla="*/ 1666 h 1846"/>
                  <a:gd name="T56" fmla="*/ 1194 w 1493"/>
                  <a:gd name="T57" fmla="*/ 1508 h 1846"/>
                  <a:gd name="T58" fmla="*/ 1322 w 1493"/>
                  <a:gd name="T59" fmla="*/ 1327 h 1846"/>
                  <a:gd name="T60" fmla="*/ 1414 w 1493"/>
                  <a:gd name="T61" fmla="*/ 1126 h 1846"/>
                  <a:gd name="T62" fmla="*/ 1472 w 1493"/>
                  <a:gd name="T63" fmla="*/ 909 h 1846"/>
                  <a:gd name="T64" fmla="*/ 1493 w 1493"/>
                  <a:gd name="T65" fmla="*/ 681 h 1846"/>
                  <a:gd name="T66" fmla="*/ 1490 w 1493"/>
                  <a:gd name="T67" fmla="*/ 188 h 1846"/>
                  <a:gd name="T68" fmla="*/ 1471 w 1493"/>
                  <a:gd name="T69" fmla="*/ 165 h 1846"/>
                  <a:gd name="T70" fmla="*/ 1387 w 1493"/>
                  <a:gd name="T71" fmla="*/ 765 h 1846"/>
                  <a:gd name="T72" fmla="*/ 1355 w 1493"/>
                  <a:gd name="T73" fmla="*/ 967 h 1846"/>
                  <a:gd name="T74" fmla="*/ 1291 w 1493"/>
                  <a:gd name="T75" fmla="*/ 1157 h 1846"/>
                  <a:gd name="T76" fmla="*/ 1196 w 1493"/>
                  <a:gd name="T77" fmla="*/ 1334 h 1846"/>
                  <a:gd name="T78" fmla="*/ 1072 w 1493"/>
                  <a:gd name="T79" fmla="*/ 1491 h 1846"/>
                  <a:gd name="T80" fmla="*/ 922 w 1493"/>
                  <a:gd name="T81" fmla="*/ 1626 h 1846"/>
                  <a:gd name="T82" fmla="*/ 746 w 1493"/>
                  <a:gd name="T83" fmla="*/ 1736 h 1846"/>
                  <a:gd name="T84" fmla="*/ 605 w 1493"/>
                  <a:gd name="T85" fmla="*/ 1650 h 1846"/>
                  <a:gd name="T86" fmla="*/ 450 w 1493"/>
                  <a:gd name="T87" fmla="*/ 1519 h 1846"/>
                  <a:gd name="T88" fmla="*/ 320 w 1493"/>
                  <a:gd name="T89" fmla="*/ 1366 h 1846"/>
                  <a:gd name="T90" fmla="*/ 219 w 1493"/>
                  <a:gd name="T91" fmla="*/ 1194 h 1846"/>
                  <a:gd name="T92" fmla="*/ 148 w 1493"/>
                  <a:gd name="T93" fmla="*/ 1006 h 1846"/>
                  <a:gd name="T94" fmla="*/ 110 w 1493"/>
                  <a:gd name="T95" fmla="*/ 805 h 1846"/>
                  <a:gd name="T96" fmla="*/ 103 w 1493"/>
                  <a:gd name="T97" fmla="*/ 274 h 1846"/>
                  <a:gd name="T98" fmla="*/ 271 w 1493"/>
                  <a:gd name="T99" fmla="*/ 293 h 1846"/>
                  <a:gd name="T100" fmla="*/ 401 w 1493"/>
                  <a:gd name="T101" fmla="*/ 282 h 1846"/>
                  <a:gd name="T102" fmla="*/ 555 w 1493"/>
                  <a:gd name="T103" fmla="*/ 236 h 1846"/>
                  <a:gd name="T104" fmla="*/ 695 w 1493"/>
                  <a:gd name="T105" fmla="*/ 159 h 1846"/>
                  <a:gd name="T106" fmla="*/ 798 w 1493"/>
                  <a:gd name="T107" fmla="*/ 159 h 1846"/>
                  <a:gd name="T108" fmla="*/ 939 w 1493"/>
                  <a:gd name="T109" fmla="*/ 236 h 1846"/>
                  <a:gd name="T110" fmla="*/ 1093 w 1493"/>
                  <a:gd name="T111" fmla="*/ 282 h 1846"/>
                  <a:gd name="T112" fmla="*/ 1223 w 1493"/>
                  <a:gd name="T113" fmla="*/ 293 h 1846"/>
                  <a:gd name="T114" fmla="*/ 1390 w 1493"/>
                  <a:gd name="T115" fmla="*/ 274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1846">
                    <a:moveTo>
                      <a:pt x="1471" y="165"/>
                    </a:moveTo>
                    <a:lnTo>
                      <a:pt x="1471" y="165"/>
                    </a:lnTo>
                    <a:lnTo>
                      <a:pt x="1466" y="162"/>
                    </a:lnTo>
                    <a:lnTo>
                      <a:pt x="1460" y="159"/>
                    </a:lnTo>
                    <a:lnTo>
                      <a:pt x="1455" y="157"/>
                    </a:lnTo>
                    <a:lnTo>
                      <a:pt x="1449" y="156"/>
                    </a:lnTo>
                    <a:lnTo>
                      <a:pt x="1443" y="156"/>
                    </a:lnTo>
                    <a:lnTo>
                      <a:pt x="1437" y="156"/>
                    </a:lnTo>
                    <a:lnTo>
                      <a:pt x="1431" y="157"/>
                    </a:lnTo>
                    <a:lnTo>
                      <a:pt x="1426" y="158"/>
                    </a:lnTo>
                    <a:lnTo>
                      <a:pt x="1426" y="158"/>
                    </a:lnTo>
                    <a:lnTo>
                      <a:pt x="1400" y="166"/>
                    </a:lnTo>
                    <a:lnTo>
                      <a:pt x="1376" y="172"/>
                    </a:lnTo>
                    <a:lnTo>
                      <a:pt x="1350" y="178"/>
                    </a:lnTo>
                    <a:lnTo>
                      <a:pt x="1326" y="182"/>
                    </a:lnTo>
                    <a:lnTo>
                      <a:pt x="1300" y="186"/>
                    </a:lnTo>
                    <a:lnTo>
                      <a:pt x="1275" y="188"/>
                    </a:lnTo>
                    <a:lnTo>
                      <a:pt x="1248" y="190"/>
                    </a:lnTo>
                    <a:lnTo>
                      <a:pt x="1223" y="190"/>
                    </a:lnTo>
                    <a:lnTo>
                      <a:pt x="1223" y="190"/>
                    </a:lnTo>
                    <a:lnTo>
                      <a:pt x="1192" y="189"/>
                    </a:lnTo>
                    <a:lnTo>
                      <a:pt x="1161" y="187"/>
                    </a:lnTo>
                    <a:lnTo>
                      <a:pt x="1131" y="184"/>
                    </a:lnTo>
                    <a:lnTo>
                      <a:pt x="1101" y="179"/>
                    </a:lnTo>
                    <a:lnTo>
                      <a:pt x="1072" y="172"/>
                    </a:lnTo>
                    <a:lnTo>
                      <a:pt x="1042" y="165"/>
                    </a:lnTo>
                    <a:lnTo>
                      <a:pt x="1014" y="156"/>
                    </a:lnTo>
                    <a:lnTo>
                      <a:pt x="985" y="144"/>
                    </a:lnTo>
                    <a:lnTo>
                      <a:pt x="957" y="133"/>
                    </a:lnTo>
                    <a:lnTo>
                      <a:pt x="930" y="120"/>
                    </a:lnTo>
                    <a:lnTo>
                      <a:pt x="903" y="106"/>
                    </a:lnTo>
                    <a:lnTo>
                      <a:pt x="878" y="89"/>
                    </a:lnTo>
                    <a:lnTo>
                      <a:pt x="852" y="72"/>
                    </a:lnTo>
                    <a:lnTo>
                      <a:pt x="829" y="54"/>
                    </a:lnTo>
                    <a:lnTo>
                      <a:pt x="805" y="34"/>
                    </a:lnTo>
                    <a:lnTo>
                      <a:pt x="782" y="14"/>
                    </a:lnTo>
                    <a:lnTo>
                      <a:pt x="782" y="14"/>
                    </a:lnTo>
                    <a:lnTo>
                      <a:pt x="774" y="8"/>
                    </a:lnTo>
                    <a:lnTo>
                      <a:pt x="766" y="3"/>
                    </a:lnTo>
                    <a:lnTo>
                      <a:pt x="757" y="1"/>
                    </a:lnTo>
                    <a:lnTo>
                      <a:pt x="746" y="0"/>
                    </a:lnTo>
                    <a:lnTo>
                      <a:pt x="737" y="1"/>
                    </a:lnTo>
                    <a:lnTo>
                      <a:pt x="728" y="3"/>
                    </a:lnTo>
                    <a:lnTo>
                      <a:pt x="719" y="8"/>
                    </a:lnTo>
                    <a:lnTo>
                      <a:pt x="711" y="14"/>
                    </a:lnTo>
                    <a:lnTo>
                      <a:pt x="711" y="14"/>
                    </a:lnTo>
                    <a:lnTo>
                      <a:pt x="688" y="34"/>
                    </a:lnTo>
                    <a:lnTo>
                      <a:pt x="665" y="54"/>
                    </a:lnTo>
                    <a:lnTo>
                      <a:pt x="640" y="72"/>
                    </a:lnTo>
                    <a:lnTo>
                      <a:pt x="615" y="89"/>
                    </a:lnTo>
                    <a:lnTo>
                      <a:pt x="589" y="106"/>
                    </a:lnTo>
                    <a:lnTo>
                      <a:pt x="563" y="120"/>
                    </a:lnTo>
                    <a:lnTo>
                      <a:pt x="535" y="133"/>
                    </a:lnTo>
                    <a:lnTo>
                      <a:pt x="508" y="144"/>
                    </a:lnTo>
                    <a:lnTo>
                      <a:pt x="480" y="156"/>
                    </a:lnTo>
                    <a:lnTo>
                      <a:pt x="451" y="165"/>
                    </a:lnTo>
                    <a:lnTo>
                      <a:pt x="422" y="172"/>
                    </a:lnTo>
                    <a:lnTo>
                      <a:pt x="393" y="179"/>
                    </a:lnTo>
                    <a:lnTo>
                      <a:pt x="362" y="184"/>
                    </a:lnTo>
                    <a:lnTo>
                      <a:pt x="332" y="187"/>
                    </a:lnTo>
                    <a:lnTo>
                      <a:pt x="302" y="189"/>
                    </a:lnTo>
                    <a:lnTo>
                      <a:pt x="271" y="190"/>
                    </a:lnTo>
                    <a:lnTo>
                      <a:pt x="271" y="190"/>
                    </a:lnTo>
                    <a:lnTo>
                      <a:pt x="245" y="190"/>
                    </a:lnTo>
                    <a:lnTo>
                      <a:pt x="219" y="188"/>
                    </a:lnTo>
                    <a:lnTo>
                      <a:pt x="194" y="186"/>
                    </a:lnTo>
                    <a:lnTo>
                      <a:pt x="168" y="182"/>
                    </a:lnTo>
                    <a:lnTo>
                      <a:pt x="143" y="178"/>
                    </a:lnTo>
                    <a:lnTo>
                      <a:pt x="117" y="172"/>
                    </a:lnTo>
                    <a:lnTo>
                      <a:pt x="93" y="166"/>
                    </a:lnTo>
                    <a:lnTo>
                      <a:pt x="68" y="158"/>
                    </a:lnTo>
                    <a:lnTo>
                      <a:pt x="68" y="158"/>
                    </a:lnTo>
                    <a:lnTo>
                      <a:pt x="62" y="157"/>
                    </a:lnTo>
                    <a:lnTo>
                      <a:pt x="56" y="156"/>
                    </a:lnTo>
                    <a:lnTo>
                      <a:pt x="50" y="156"/>
                    </a:lnTo>
                    <a:lnTo>
                      <a:pt x="44" y="156"/>
                    </a:lnTo>
                    <a:lnTo>
                      <a:pt x="38" y="157"/>
                    </a:lnTo>
                    <a:lnTo>
                      <a:pt x="33" y="159"/>
                    </a:lnTo>
                    <a:lnTo>
                      <a:pt x="27" y="162"/>
                    </a:lnTo>
                    <a:lnTo>
                      <a:pt x="21" y="165"/>
                    </a:lnTo>
                    <a:lnTo>
                      <a:pt x="21" y="165"/>
                    </a:lnTo>
                    <a:lnTo>
                      <a:pt x="17" y="169"/>
                    </a:lnTo>
                    <a:lnTo>
                      <a:pt x="13" y="173"/>
                    </a:lnTo>
                    <a:lnTo>
                      <a:pt x="9" y="178"/>
                    </a:lnTo>
                    <a:lnTo>
                      <a:pt x="6" y="183"/>
                    </a:lnTo>
                    <a:lnTo>
                      <a:pt x="4" y="188"/>
                    </a:lnTo>
                    <a:lnTo>
                      <a:pt x="2" y="194"/>
                    </a:lnTo>
                    <a:lnTo>
                      <a:pt x="1" y="200"/>
                    </a:lnTo>
                    <a:lnTo>
                      <a:pt x="0" y="207"/>
                    </a:lnTo>
                    <a:lnTo>
                      <a:pt x="0" y="681"/>
                    </a:lnTo>
                    <a:lnTo>
                      <a:pt x="0" y="681"/>
                    </a:lnTo>
                    <a:lnTo>
                      <a:pt x="1" y="727"/>
                    </a:lnTo>
                    <a:lnTo>
                      <a:pt x="4" y="773"/>
                    </a:lnTo>
                    <a:lnTo>
                      <a:pt x="7" y="819"/>
                    </a:lnTo>
                    <a:lnTo>
                      <a:pt x="13" y="865"/>
                    </a:lnTo>
                    <a:lnTo>
                      <a:pt x="20" y="909"/>
                    </a:lnTo>
                    <a:lnTo>
                      <a:pt x="28" y="953"/>
                    </a:lnTo>
                    <a:lnTo>
                      <a:pt x="39" y="997"/>
                    </a:lnTo>
                    <a:lnTo>
                      <a:pt x="51" y="1041"/>
                    </a:lnTo>
                    <a:lnTo>
                      <a:pt x="64" y="1084"/>
                    </a:lnTo>
                    <a:lnTo>
                      <a:pt x="78" y="1126"/>
                    </a:lnTo>
                    <a:lnTo>
                      <a:pt x="94" y="1167"/>
                    </a:lnTo>
                    <a:lnTo>
                      <a:pt x="112" y="1208"/>
                    </a:lnTo>
                    <a:lnTo>
                      <a:pt x="130" y="1248"/>
                    </a:lnTo>
                    <a:lnTo>
                      <a:pt x="151" y="1288"/>
                    </a:lnTo>
                    <a:lnTo>
                      <a:pt x="172" y="1327"/>
                    </a:lnTo>
                    <a:lnTo>
                      <a:pt x="195" y="1365"/>
                    </a:lnTo>
                    <a:lnTo>
                      <a:pt x="219" y="1402"/>
                    </a:lnTo>
                    <a:lnTo>
                      <a:pt x="245" y="1439"/>
                    </a:lnTo>
                    <a:lnTo>
                      <a:pt x="271" y="1473"/>
                    </a:lnTo>
                    <a:lnTo>
                      <a:pt x="299" y="1508"/>
                    </a:lnTo>
                    <a:lnTo>
                      <a:pt x="328" y="1542"/>
                    </a:lnTo>
                    <a:lnTo>
                      <a:pt x="358" y="1574"/>
                    </a:lnTo>
                    <a:lnTo>
                      <a:pt x="389" y="1606"/>
                    </a:lnTo>
                    <a:lnTo>
                      <a:pt x="423" y="1637"/>
                    </a:lnTo>
                    <a:lnTo>
                      <a:pt x="457" y="1666"/>
                    </a:lnTo>
                    <a:lnTo>
                      <a:pt x="491" y="1695"/>
                    </a:lnTo>
                    <a:lnTo>
                      <a:pt x="527" y="1722"/>
                    </a:lnTo>
                    <a:lnTo>
                      <a:pt x="565" y="1748"/>
                    </a:lnTo>
                    <a:lnTo>
                      <a:pt x="603" y="1773"/>
                    </a:lnTo>
                    <a:lnTo>
                      <a:pt x="642" y="1797"/>
                    </a:lnTo>
                    <a:lnTo>
                      <a:pt x="683" y="1819"/>
                    </a:lnTo>
                    <a:lnTo>
                      <a:pt x="724" y="1841"/>
                    </a:lnTo>
                    <a:lnTo>
                      <a:pt x="724" y="1841"/>
                    </a:lnTo>
                    <a:lnTo>
                      <a:pt x="729" y="1843"/>
                    </a:lnTo>
                    <a:lnTo>
                      <a:pt x="735" y="1845"/>
                    </a:lnTo>
                    <a:lnTo>
                      <a:pt x="741" y="1846"/>
                    </a:lnTo>
                    <a:lnTo>
                      <a:pt x="746" y="1846"/>
                    </a:lnTo>
                    <a:lnTo>
                      <a:pt x="753" y="1846"/>
                    </a:lnTo>
                    <a:lnTo>
                      <a:pt x="758" y="1845"/>
                    </a:lnTo>
                    <a:lnTo>
                      <a:pt x="764" y="1843"/>
                    </a:lnTo>
                    <a:lnTo>
                      <a:pt x="769" y="1841"/>
                    </a:lnTo>
                    <a:lnTo>
                      <a:pt x="769" y="1841"/>
                    </a:lnTo>
                    <a:lnTo>
                      <a:pt x="811" y="1819"/>
                    </a:lnTo>
                    <a:lnTo>
                      <a:pt x="850" y="1797"/>
                    </a:lnTo>
                    <a:lnTo>
                      <a:pt x="890" y="1773"/>
                    </a:lnTo>
                    <a:lnTo>
                      <a:pt x="928" y="1748"/>
                    </a:lnTo>
                    <a:lnTo>
                      <a:pt x="966" y="1722"/>
                    </a:lnTo>
                    <a:lnTo>
                      <a:pt x="1001" y="1695"/>
                    </a:lnTo>
                    <a:lnTo>
                      <a:pt x="1037" y="1666"/>
                    </a:lnTo>
                    <a:lnTo>
                      <a:pt x="1071" y="1637"/>
                    </a:lnTo>
                    <a:lnTo>
                      <a:pt x="1103" y="1606"/>
                    </a:lnTo>
                    <a:lnTo>
                      <a:pt x="1135" y="1574"/>
                    </a:lnTo>
                    <a:lnTo>
                      <a:pt x="1166" y="1542"/>
                    </a:lnTo>
                    <a:lnTo>
                      <a:pt x="1194" y="1508"/>
                    </a:lnTo>
                    <a:lnTo>
                      <a:pt x="1223" y="1473"/>
                    </a:lnTo>
                    <a:lnTo>
                      <a:pt x="1249" y="1439"/>
                    </a:lnTo>
                    <a:lnTo>
                      <a:pt x="1275" y="1402"/>
                    </a:lnTo>
                    <a:lnTo>
                      <a:pt x="1298" y="1365"/>
                    </a:lnTo>
                    <a:lnTo>
                      <a:pt x="1322" y="1327"/>
                    </a:lnTo>
                    <a:lnTo>
                      <a:pt x="1343" y="1288"/>
                    </a:lnTo>
                    <a:lnTo>
                      <a:pt x="1362" y="1248"/>
                    </a:lnTo>
                    <a:lnTo>
                      <a:pt x="1382" y="1208"/>
                    </a:lnTo>
                    <a:lnTo>
                      <a:pt x="1399" y="1167"/>
                    </a:lnTo>
                    <a:lnTo>
                      <a:pt x="1414" y="1126"/>
                    </a:lnTo>
                    <a:lnTo>
                      <a:pt x="1430" y="1084"/>
                    </a:lnTo>
                    <a:lnTo>
                      <a:pt x="1443" y="1041"/>
                    </a:lnTo>
                    <a:lnTo>
                      <a:pt x="1454" y="997"/>
                    </a:lnTo>
                    <a:lnTo>
                      <a:pt x="1464" y="953"/>
                    </a:lnTo>
                    <a:lnTo>
                      <a:pt x="1472" y="909"/>
                    </a:lnTo>
                    <a:lnTo>
                      <a:pt x="1480" y="865"/>
                    </a:lnTo>
                    <a:lnTo>
                      <a:pt x="1486" y="819"/>
                    </a:lnTo>
                    <a:lnTo>
                      <a:pt x="1490" y="773"/>
                    </a:lnTo>
                    <a:lnTo>
                      <a:pt x="1492" y="727"/>
                    </a:lnTo>
                    <a:lnTo>
                      <a:pt x="1493" y="681"/>
                    </a:lnTo>
                    <a:lnTo>
                      <a:pt x="1493" y="207"/>
                    </a:lnTo>
                    <a:lnTo>
                      <a:pt x="1493" y="207"/>
                    </a:lnTo>
                    <a:lnTo>
                      <a:pt x="1492" y="200"/>
                    </a:lnTo>
                    <a:lnTo>
                      <a:pt x="1491" y="194"/>
                    </a:lnTo>
                    <a:lnTo>
                      <a:pt x="1490" y="188"/>
                    </a:lnTo>
                    <a:lnTo>
                      <a:pt x="1487" y="183"/>
                    </a:lnTo>
                    <a:lnTo>
                      <a:pt x="1484" y="178"/>
                    </a:lnTo>
                    <a:lnTo>
                      <a:pt x="1481" y="173"/>
                    </a:lnTo>
                    <a:lnTo>
                      <a:pt x="1476" y="169"/>
                    </a:lnTo>
                    <a:lnTo>
                      <a:pt x="1471" y="165"/>
                    </a:lnTo>
                    <a:lnTo>
                      <a:pt x="1471" y="165"/>
                    </a:lnTo>
                    <a:close/>
                    <a:moveTo>
                      <a:pt x="1390" y="681"/>
                    </a:moveTo>
                    <a:lnTo>
                      <a:pt x="1390" y="681"/>
                    </a:lnTo>
                    <a:lnTo>
                      <a:pt x="1389" y="723"/>
                    </a:lnTo>
                    <a:lnTo>
                      <a:pt x="1387" y="765"/>
                    </a:lnTo>
                    <a:lnTo>
                      <a:pt x="1384" y="805"/>
                    </a:lnTo>
                    <a:lnTo>
                      <a:pt x="1379" y="846"/>
                    </a:lnTo>
                    <a:lnTo>
                      <a:pt x="1373" y="887"/>
                    </a:lnTo>
                    <a:lnTo>
                      <a:pt x="1364" y="927"/>
                    </a:lnTo>
                    <a:lnTo>
                      <a:pt x="1355" y="967"/>
                    </a:lnTo>
                    <a:lnTo>
                      <a:pt x="1345" y="1006"/>
                    </a:lnTo>
                    <a:lnTo>
                      <a:pt x="1334" y="1045"/>
                    </a:lnTo>
                    <a:lnTo>
                      <a:pt x="1321" y="1083"/>
                    </a:lnTo>
                    <a:lnTo>
                      <a:pt x="1306" y="1121"/>
                    </a:lnTo>
                    <a:lnTo>
                      <a:pt x="1291" y="1157"/>
                    </a:lnTo>
                    <a:lnTo>
                      <a:pt x="1275" y="1194"/>
                    </a:lnTo>
                    <a:lnTo>
                      <a:pt x="1256" y="1230"/>
                    </a:lnTo>
                    <a:lnTo>
                      <a:pt x="1238" y="1265"/>
                    </a:lnTo>
                    <a:lnTo>
                      <a:pt x="1218" y="1300"/>
                    </a:lnTo>
                    <a:lnTo>
                      <a:pt x="1196" y="1334"/>
                    </a:lnTo>
                    <a:lnTo>
                      <a:pt x="1174" y="1366"/>
                    </a:lnTo>
                    <a:lnTo>
                      <a:pt x="1149" y="1399"/>
                    </a:lnTo>
                    <a:lnTo>
                      <a:pt x="1125" y="1431"/>
                    </a:lnTo>
                    <a:lnTo>
                      <a:pt x="1099" y="1461"/>
                    </a:lnTo>
                    <a:lnTo>
                      <a:pt x="1072" y="1491"/>
                    </a:lnTo>
                    <a:lnTo>
                      <a:pt x="1044" y="1519"/>
                    </a:lnTo>
                    <a:lnTo>
                      <a:pt x="1015" y="1548"/>
                    </a:lnTo>
                    <a:lnTo>
                      <a:pt x="985" y="1574"/>
                    </a:lnTo>
                    <a:lnTo>
                      <a:pt x="953" y="1601"/>
                    </a:lnTo>
                    <a:lnTo>
                      <a:pt x="922" y="1626"/>
                    </a:lnTo>
                    <a:lnTo>
                      <a:pt x="888" y="1650"/>
                    </a:lnTo>
                    <a:lnTo>
                      <a:pt x="854" y="1673"/>
                    </a:lnTo>
                    <a:lnTo>
                      <a:pt x="819" y="1695"/>
                    </a:lnTo>
                    <a:lnTo>
                      <a:pt x="783" y="1716"/>
                    </a:lnTo>
                    <a:lnTo>
                      <a:pt x="746" y="1736"/>
                    </a:lnTo>
                    <a:lnTo>
                      <a:pt x="746" y="1736"/>
                    </a:lnTo>
                    <a:lnTo>
                      <a:pt x="710" y="1716"/>
                    </a:lnTo>
                    <a:lnTo>
                      <a:pt x="674" y="1695"/>
                    </a:lnTo>
                    <a:lnTo>
                      <a:pt x="639" y="1673"/>
                    </a:lnTo>
                    <a:lnTo>
                      <a:pt x="605" y="1650"/>
                    </a:lnTo>
                    <a:lnTo>
                      <a:pt x="572" y="1626"/>
                    </a:lnTo>
                    <a:lnTo>
                      <a:pt x="539" y="1601"/>
                    </a:lnTo>
                    <a:lnTo>
                      <a:pt x="509" y="1574"/>
                    </a:lnTo>
                    <a:lnTo>
                      <a:pt x="478" y="1548"/>
                    </a:lnTo>
                    <a:lnTo>
                      <a:pt x="450" y="1519"/>
                    </a:lnTo>
                    <a:lnTo>
                      <a:pt x="421" y="1491"/>
                    </a:lnTo>
                    <a:lnTo>
                      <a:pt x="395" y="1461"/>
                    </a:lnTo>
                    <a:lnTo>
                      <a:pt x="368" y="1431"/>
                    </a:lnTo>
                    <a:lnTo>
                      <a:pt x="344" y="1399"/>
                    </a:lnTo>
                    <a:lnTo>
                      <a:pt x="320" y="1366"/>
                    </a:lnTo>
                    <a:lnTo>
                      <a:pt x="298" y="1334"/>
                    </a:lnTo>
                    <a:lnTo>
                      <a:pt x="276" y="1300"/>
                    </a:lnTo>
                    <a:lnTo>
                      <a:pt x="256" y="1265"/>
                    </a:lnTo>
                    <a:lnTo>
                      <a:pt x="237" y="1230"/>
                    </a:lnTo>
                    <a:lnTo>
                      <a:pt x="219" y="1194"/>
                    </a:lnTo>
                    <a:lnTo>
                      <a:pt x="202" y="1157"/>
                    </a:lnTo>
                    <a:lnTo>
                      <a:pt x="187" y="1121"/>
                    </a:lnTo>
                    <a:lnTo>
                      <a:pt x="172" y="1083"/>
                    </a:lnTo>
                    <a:lnTo>
                      <a:pt x="160" y="1045"/>
                    </a:lnTo>
                    <a:lnTo>
                      <a:pt x="148" y="1006"/>
                    </a:lnTo>
                    <a:lnTo>
                      <a:pt x="138" y="967"/>
                    </a:lnTo>
                    <a:lnTo>
                      <a:pt x="128" y="927"/>
                    </a:lnTo>
                    <a:lnTo>
                      <a:pt x="121" y="887"/>
                    </a:lnTo>
                    <a:lnTo>
                      <a:pt x="115" y="846"/>
                    </a:lnTo>
                    <a:lnTo>
                      <a:pt x="110" y="805"/>
                    </a:lnTo>
                    <a:lnTo>
                      <a:pt x="106" y="765"/>
                    </a:lnTo>
                    <a:lnTo>
                      <a:pt x="104" y="723"/>
                    </a:lnTo>
                    <a:lnTo>
                      <a:pt x="103" y="681"/>
                    </a:lnTo>
                    <a:lnTo>
                      <a:pt x="103" y="274"/>
                    </a:lnTo>
                    <a:lnTo>
                      <a:pt x="103" y="274"/>
                    </a:lnTo>
                    <a:lnTo>
                      <a:pt x="145" y="282"/>
                    </a:lnTo>
                    <a:lnTo>
                      <a:pt x="187" y="288"/>
                    </a:lnTo>
                    <a:lnTo>
                      <a:pt x="228" y="292"/>
                    </a:lnTo>
                    <a:lnTo>
                      <a:pt x="250" y="293"/>
                    </a:lnTo>
                    <a:lnTo>
                      <a:pt x="271" y="293"/>
                    </a:lnTo>
                    <a:lnTo>
                      <a:pt x="271" y="293"/>
                    </a:lnTo>
                    <a:lnTo>
                      <a:pt x="304" y="292"/>
                    </a:lnTo>
                    <a:lnTo>
                      <a:pt x="336" y="290"/>
                    </a:lnTo>
                    <a:lnTo>
                      <a:pt x="368" y="287"/>
                    </a:lnTo>
                    <a:lnTo>
                      <a:pt x="401" y="282"/>
                    </a:lnTo>
                    <a:lnTo>
                      <a:pt x="432" y="275"/>
                    </a:lnTo>
                    <a:lnTo>
                      <a:pt x="463" y="268"/>
                    </a:lnTo>
                    <a:lnTo>
                      <a:pt x="495" y="259"/>
                    </a:lnTo>
                    <a:lnTo>
                      <a:pt x="524" y="248"/>
                    </a:lnTo>
                    <a:lnTo>
                      <a:pt x="555" y="236"/>
                    </a:lnTo>
                    <a:lnTo>
                      <a:pt x="584" y="224"/>
                    </a:lnTo>
                    <a:lnTo>
                      <a:pt x="613" y="209"/>
                    </a:lnTo>
                    <a:lnTo>
                      <a:pt x="640" y="193"/>
                    </a:lnTo>
                    <a:lnTo>
                      <a:pt x="668" y="177"/>
                    </a:lnTo>
                    <a:lnTo>
                      <a:pt x="695" y="159"/>
                    </a:lnTo>
                    <a:lnTo>
                      <a:pt x="721" y="139"/>
                    </a:lnTo>
                    <a:lnTo>
                      <a:pt x="746" y="119"/>
                    </a:lnTo>
                    <a:lnTo>
                      <a:pt x="746" y="119"/>
                    </a:lnTo>
                    <a:lnTo>
                      <a:pt x="772" y="139"/>
                    </a:lnTo>
                    <a:lnTo>
                      <a:pt x="798" y="159"/>
                    </a:lnTo>
                    <a:lnTo>
                      <a:pt x="825" y="177"/>
                    </a:lnTo>
                    <a:lnTo>
                      <a:pt x="852" y="193"/>
                    </a:lnTo>
                    <a:lnTo>
                      <a:pt x="881" y="209"/>
                    </a:lnTo>
                    <a:lnTo>
                      <a:pt x="910" y="224"/>
                    </a:lnTo>
                    <a:lnTo>
                      <a:pt x="939" y="236"/>
                    </a:lnTo>
                    <a:lnTo>
                      <a:pt x="969" y="248"/>
                    </a:lnTo>
                    <a:lnTo>
                      <a:pt x="999" y="259"/>
                    </a:lnTo>
                    <a:lnTo>
                      <a:pt x="1030" y="268"/>
                    </a:lnTo>
                    <a:lnTo>
                      <a:pt x="1062" y="275"/>
                    </a:lnTo>
                    <a:lnTo>
                      <a:pt x="1093" y="282"/>
                    </a:lnTo>
                    <a:lnTo>
                      <a:pt x="1125" y="287"/>
                    </a:lnTo>
                    <a:lnTo>
                      <a:pt x="1157" y="290"/>
                    </a:lnTo>
                    <a:lnTo>
                      <a:pt x="1190" y="292"/>
                    </a:lnTo>
                    <a:lnTo>
                      <a:pt x="1223" y="293"/>
                    </a:lnTo>
                    <a:lnTo>
                      <a:pt x="1223" y="293"/>
                    </a:lnTo>
                    <a:lnTo>
                      <a:pt x="1244" y="293"/>
                    </a:lnTo>
                    <a:lnTo>
                      <a:pt x="1264" y="292"/>
                    </a:lnTo>
                    <a:lnTo>
                      <a:pt x="1307" y="288"/>
                    </a:lnTo>
                    <a:lnTo>
                      <a:pt x="1349" y="282"/>
                    </a:lnTo>
                    <a:lnTo>
                      <a:pt x="1390" y="274"/>
                    </a:lnTo>
                    <a:lnTo>
                      <a:pt x="1390" y="6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414"/>
              <p:cNvSpPr>
                <a:spLocks/>
              </p:cNvSpPr>
              <p:nvPr/>
            </p:nvSpPr>
            <p:spPr bwMode="auto">
              <a:xfrm>
                <a:off x="2097370" y="3127681"/>
                <a:ext cx="252879" cy="295027"/>
              </a:xfrm>
              <a:custGeom>
                <a:avLst/>
                <a:gdLst>
                  <a:gd name="T0" fmla="*/ 157 w 671"/>
                  <a:gd name="T1" fmla="*/ 785 h 785"/>
                  <a:gd name="T2" fmla="*/ 157 w 671"/>
                  <a:gd name="T3" fmla="*/ 785 h 785"/>
                  <a:gd name="T4" fmla="*/ 184 w 671"/>
                  <a:gd name="T5" fmla="*/ 769 h 785"/>
                  <a:gd name="T6" fmla="*/ 210 w 671"/>
                  <a:gd name="T7" fmla="*/ 751 h 785"/>
                  <a:gd name="T8" fmla="*/ 236 w 671"/>
                  <a:gd name="T9" fmla="*/ 734 h 785"/>
                  <a:gd name="T10" fmla="*/ 261 w 671"/>
                  <a:gd name="T11" fmla="*/ 715 h 785"/>
                  <a:gd name="T12" fmla="*/ 286 w 671"/>
                  <a:gd name="T13" fmla="*/ 696 h 785"/>
                  <a:gd name="T14" fmla="*/ 309 w 671"/>
                  <a:gd name="T15" fmla="*/ 677 h 785"/>
                  <a:gd name="T16" fmla="*/ 333 w 671"/>
                  <a:gd name="T17" fmla="*/ 656 h 785"/>
                  <a:gd name="T18" fmla="*/ 354 w 671"/>
                  <a:gd name="T19" fmla="*/ 636 h 785"/>
                  <a:gd name="T20" fmla="*/ 377 w 671"/>
                  <a:gd name="T21" fmla="*/ 614 h 785"/>
                  <a:gd name="T22" fmla="*/ 397 w 671"/>
                  <a:gd name="T23" fmla="*/ 593 h 785"/>
                  <a:gd name="T24" fmla="*/ 417 w 671"/>
                  <a:gd name="T25" fmla="*/ 571 h 785"/>
                  <a:gd name="T26" fmla="*/ 438 w 671"/>
                  <a:gd name="T27" fmla="*/ 547 h 785"/>
                  <a:gd name="T28" fmla="*/ 456 w 671"/>
                  <a:gd name="T29" fmla="*/ 524 h 785"/>
                  <a:gd name="T30" fmla="*/ 475 w 671"/>
                  <a:gd name="T31" fmla="*/ 500 h 785"/>
                  <a:gd name="T32" fmla="*/ 492 w 671"/>
                  <a:gd name="T33" fmla="*/ 476 h 785"/>
                  <a:gd name="T34" fmla="*/ 509 w 671"/>
                  <a:gd name="T35" fmla="*/ 450 h 785"/>
                  <a:gd name="T36" fmla="*/ 525 w 671"/>
                  <a:gd name="T37" fmla="*/ 426 h 785"/>
                  <a:gd name="T38" fmla="*/ 540 w 671"/>
                  <a:gd name="T39" fmla="*/ 399 h 785"/>
                  <a:gd name="T40" fmla="*/ 554 w 671"/>
                  <a:gd name="T41" fmla="*/ 374 h 785"/>
                  <a:gd name="T42" fmla="*/ 568 w 671"/>
                  <a:gd name="T43" fmla="*/ 347 h 785"/>
                  <a:gd name="T44" fmla="*/ 582 w 671"/>
                  <a:gd name="T45" fmla="*/ 320 h 785"/>
                  <a:gd name="T46" fmla="*/ 594 w 671"/>
                  <a:gd name="T47" fmla="*/ 292 h 785"/>
                  <a:gd name="T48" fmla="*/ 605 w 671"/>
                  <a:gd name="T49" fmla="*/ 265 h 785"/>
                  <a:gd name="T50" fmla="*/ 615 w 671"/>
                  <a:gd name="T51" fmla="*/ 236 h 785"/>
                  <a:gd name="T52" fmla="*/ 625 w 671"/>
                  <a:gd name="T53" fmla="*/ 209 h 785"/>
                  <a:gd name="T54" fmla="*/ 635 w 671"/>
                  <a:gd name="T55" fmla="*/ 179 h 785"/>
                  <a:gd name="T56" fmla="*/ 643 w 671"/>
                  <a:gd name="T57" fmla="*/ 150 h 785"/>
                  <a:gd name="T58" fmla="*/ 650 w 671"/>
                  <a:gd name="T59" fmla="*/ 121 h 785"/>
                  <a:gd name="T60" fmla="*/ 657 w 671"/>
                  <a:gd name="T61" fmla="*/ 91 h 785"/>
                  <a:gd name="T62" fmla="*/ 662 w 671"/>
                  <a:gd name="T63" fmla="*/ 61 h 785"/>
                  <a:gd name="T64" fmla="*/ 667 w 671"/>
                  <a:gd name="T65" fmla="*/ 31 h 785"/>
                  <a:gd name="T66" fmla="*/ 671 w 671"/>
                  <a:gd name="T67" fmla="*/ 0 h 785"/>
                  <a:gd name="T68" fmla="*/ 0 w 671"/>
                  <a:gd name="T69" fmla="*/ 672 h 785"/>
                  <a:gd name="T70" fmla="*/ 0 w 671"/>
                  <a:gd name="T71" fmla="*/ 672 h 785"/>
                  <a:gd name="T72" fmla="*/ 37 w 671"/>
                  <a:gd name="T73" fmla="*/ 702 h 785"/>
                  <a:gd name="T74" fmla="*/ 76 w 671"/>
                  <a:gd name="T75" fmla="*/ 732 h 785"/>
                  <a:gd name="T76" fmla="*/ 116 w 671"/>
                  <a:gd name="T77" fmla="*/ 759 h 785"/>
                  <a:gd name="T78" fmla="*/ 157 w 671"/>
                  <a:gd name="T79" fmla="*/ 785 h 785"/>
                  <a:gd name="T80" fmla="*/ 157 w 671"/>
                  <a:gd name="T81"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1" h="785">
                    <a:moveTo>
                      <a:pt x="157" y="785"/>
                    </a:moveTo>
                    <a:lnTo>
                      <a:pt x="157" y="785"/>
                    </a:lnTo>
                    <a:lnTo>
                      <a:pt x="184" y="769"/>
                    </a:lnTo>
                    <a:lnTo>
                      <a:pt x="210" y="751"/>
                    </a:lnTo>
                    <a:lnTo>
                      <a:pt x="236" y="734"/>
                    </a:lnTo>
                    <a:lnTo>
                      <a:pt x="261" y="715"/>
                    </a:lnTo>
                    <a:lnTo>
                      <a:pt x="286" y="696"/>
                    </a:lnTo>
                    <a:lnTo>
                      <a:pt x="309" y="677"/>
                    </a:lnTo>
                    <a:lnTo>
                      <a:pt x="333" y="656"/>
                    </a:lnTo>
                    <a:lnTo>
                      <a:pt x="354" y="636"/>
                    </a:lnTo>
                    <a:lnTo>
                      <a:pt x="377" y="614"/>
                    </a:lnTo>
                    <a:lnTo>
                      <a:pt x="397" y="593"/>
                    </a:lnTo>
                    <a:lnTo>
                      <a:pt x="417" y="571"/>
                    </a:lnTo>
                    <a:lnTo>
                      <a:pt x="438" y="547"/>
                    </a:lnTo>
                    <a:lnTo>
                      <a:pt x="456" y="524"/>
                    </a:lnTo>
                    <a:lnTo>
                      <a:pt x="475" y="500"/>
                    </a:lnTo>
                    <a:lnTo>
                      <a:pt x="492" y="476"/>
                    </a:lnTo>
                    <a:lnTo>
                      <a:pt x="509" y="450"/>
                    </a:lnTo>
                    <a:lnTo>
                      <a:pt x="525" y="426"/>
                    </a:lnTo>
                    <a:lnTo>
                      <a:pt x="540" y="399"/>
                    </a:lnTo>
                    <a:lnTo>
                      <a:pt x="554" y="374"/>
                    </a:lnTo>
                    <a:lnTo>
                      <a:pt x="568" y="347"/>
                    </a:lnTo>
                    <a:lnTo>
                      <a:pt x="582" y="320"/>
                    </a:lnTo>
                    <a:lnTo>
                      <a:pt x="594" y="292"/>
                    </a:lnTo>
                    <a:lnTo>
                      <a:pt x="605" y="265"/>
                    </a:lnTo>
                    <a:lnTo>
                      <a:pt x="615" y="236"/>
                    </a:lnTo>
                    <a:lnTo>
                      <a:pt x="625" y="209"/>
                    </a:lnTo>
                    <a:lnTo>
                      <a:pt x="635" y="179"/>
                    </a:lnTo>
                    <a:lnTo>
                      <a:pt x="643" y="150"/>
                    </a:lnTo>
                    <a:lnTo>
                      <a:pt x="650" y="121"/>
                    </a:lnTo>
                    <a:lnTo>
                      <a:pt x="657" y="91"/>
                    </a:lnTo>
                    <a:lnTo>
                      <a:pt x="662" y="61"/>
                    </a:lnTo>
                    <a:lnTo>
                      <a:pt x="667" y="31"/>
                    </a:lnTo>
                    <a:lnTo>
                      <a:pt x="671" y="0"/>
                    </a:lnTo>
                    <a:lnTo>
                      <a:pt x="0" y="672"/>
                    </a:lnTo>
                    <a:lnTo>
                      <a:pt x="0" y="672"/>
                    </a:lnTo>
                    <a:lnTo>
                      <a:pt x="37" y="702"/>
                    </a:lnTo>
                    <a:lnTo>
                      <a:pt x="76" y="732"/>
                    </a:lnTo>
                    <a:lnTo>
                      <a:pt x="116" y="759"/>
                    </a:lnTo>
                    <a:lnTo>
                      <a:pt x="157" y="785"/>
                    </a:lnTo>
                    <a:lnTo>
                      <a:pt x="157" y="7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415"/>
              <p:cNvSpPr>
                <a:spLocks/>
              </p:cNvSpPr>
              <p:nvPr/>
            </p:nvSpPr>
            <p:spPr bwMode="auto">
              <a:xfrm>
                <a:off x="1960391" y="2924850"/>
                <a:ext cx="310833" cy="324003"/>
              </a:xfrm>
              <a:custGeom>
                <a:avLst/>
                <a:gdLst>
                  <a:gd name="T0" fmla="*/ 521 w 824"/>
                  <a:gd name="T1" fmla="*/ 0 h 858"/>
                  <a:gd name="T2" fmla="*/ 521 w 824"/>
                  <a:gd name="T3" fmla="*/ 0 h 858"/>
                  <a:gd name="T4" fmla="*/ 495 w 824"/>
                  <a:gd name="T5" fmla="*/ 17 h 858"/>
                  <a:gd name="T6" fmla="*/ 466 w 824"/>
                  <a:gd name="T7" fmla="*/ 33 h 858"/>
                  <a:gd name="T8" fmla="*/ 439 w 824"/>
                  <a:gd name="T9" fmla="*/ 49 h 858"/>
                  <a:gd name="T10" fmla="*/ 410 w 824"/>
                  <a:gd name="T11" fmla="*/ 63 h 858"/>
                  <a:gd name="T12" fmla="*/ 382 w 824"/>
                  <a:gd name="T13" fmla="*/ 76 h 858"/>
                  <a:gd name="T14" fmla="*/ 352 w 824"/>
                  <a:gd name="T15" fmla="*/ 89 h 858"/>
                  <a:gd name="T16" fmla="*/ 323 w 824"/>
                  <a:gd name="T17" fmla="*/ 100 h 858"/>
                  <a:gd name="T18" fmla="*/ 293 w 824"/>
                  <a:gd name="T19" fmla="*/ 110 h 858"/>
                  <a:gd name="T20" fmla="*/ 263 w 824"/>
                  <a:gd name="T21" fmla="*/ 119 h 858"/>
                  <a:gd name="T22" fmla="*/ 233 w 824"/>
                  <a:gd name="T23" fmla="*/ 126 h 858"/>
                  <a:gd name="T24" fmla="*/ 202 w 824"/>
                  <a:gd name="T25" fmla="*/ 133 h 858"/>
                  <a:gd name="T26" fmla="*/ 172 w 824"/>
                  <a:gd name="T27" fmla="*/ 139 h 858"/>
                  <a:gd name="T28" fmla="*/ 140 w 824"/>
                  <a:gd name="T29" fmla="*/ 143 h 858"/>
                  <a:gd name="T30" fmla="*/ 108 w 824"/>
                  <a:gd name="T31" fmla="*/ 146 h 858"/>
                  <a:gd name="T32" fmla="*/ 78 w 824"/>
                  <a:gd name="T33" fmla="*/ 148 h 858"/>
                  <a:gd name="T34" fmla="*/ 46 w 824"/>
                  <a:gd name="T35" fmla="*/ 148 h 858"/>
                  <a:gd name="T36" fmla="*/ 46 w 824"/>
                  <a:gd name="T37" fmla="*/ 148 h 858"/>
                  <a:gd name="T38" fmla="*/ 0 w 824"/>
                  <a:gd name="T39" fmla="*/ 145 h 858"/>
                  <a:gd name="T40" fmla="*/ 0 w 824"/>
                  <a:gd name="T41" fmla="*/ 145 h 858"/>
                  <a:gd name="T42" fmla="*/ 0 w 824"/>
                  <a:gd name="T43" fmla="*/ 414 h 858"/>
                  <a:gd name="T44" fmla="*/ 0 w 824"/>
                  <a:gd name="T45" fmla="*/ 414 h 858"/>
                  <a:gd name="T46" fmla="*/ 0 w 824"/>
                  <a:gd name="T47" fmla="*/ 443 h 858"/>
                  <a:gd name="T48" fmla="*/ 1 w 824"/>
                  <a:gd name="T49" fmla="*/ 472 h 858"/>
                  <a:gd name="T50" fmla="*/ 3 w 824"/>
                  <a:gd name="T51" fmla="*/ 502 h 858"/>
                  <a:gd name="T52" fmla="*/ 6 w 824"/>
                  <a:gd name="T53" fmla="*/ 530 h 858"/>
                  <a:gd name="T54" fmla="*/ 9 w 824"/>
                  <a:gd name="T55" fmla="*/ 559 h 858"/>
                  <a:gd name="T56" fmla="*/ 14 w 824"/>
                  <a:gd name="T57" fmla="*/ 587 h 858"/>
                  <a:gd name="T58" fmla="*/ 19 w 824"/>
                  <a:gd name="T59" fmla="*/ 616 h 858"/>
                  <a:gd name="T60" fmla="*/ 25 w 824"/>
                  <a:gd name="T61" fmla="*/ 643 h 858"/>
                  <a:gd name="T62" fmla="*/ 31 w 824"/>
                  <a:gd name="T63" fmla="*/ 671 h 858"/>
                  <a:gd name="T64" fmla="*/ 38 w 824"/>
                  <a:gd name="T65" fmla="*/ 699 h 858"/>
                  <a:gd name="T66" fmla="*/ 46 w 824"/>
                  <a:gd name="T67" fmla="*/ 726 h 858"/>
                  <a:gd name="T68" fmla="*/ 55 w 824"/>
                  <a:gd name="T69" fmla="*/ 753 h 858"/>
                  <a:gd name="T70" fmla="*/ 65 w 824"/>
                  <a:gd name="T71" fmla="*/ 779 h 858"/>
                  <a:gd name="T72" fmla="*/ 75 w 824"/>
                  <a:gd name="T73" fmla="*/ 806 h 858"/>
                  <a:gd name="T74" fmla="*/ 85 w 824"/>
                  <a:gd name="T75" fmla="*/ 832 h 858"/>
                  <a:gd name="T76" fmla="*/ 96 w 824"/>
                  <a:gd name="T77" fmla="*/ 858 h 858"/>
                  <a:gd name="T78" fmla="*/ 824 w 824"/>
                  <a:gd name="T79" fmla="*/ 129 h 858"/>
                  <a:gd name="T80" fmla="*/ 824 w 824"/>
                  <a:gd name="T81" fmla="*/ 129 h 858"/>
                  <a:gd name="T82" fmla="*/ 784 w 824"/>
                  <a:gd name="T83" fmla="*/ 119 h 858"/>
                  <a:gd name="T84" fmla="*/ 746 w 824"/>
                  <a:gd name="T85" fmla="*/ 108 h 858"/>
                  <a:gd name="T86" fmla="*/ 707 w 824"/>
                  <a:gd name="T87" fmla="*/ 95 h 858"/>
                  <a:gd name="T88" fmla="*/ 668 w 824"/>
                  <a:gd name="T89" fmla="*/ 79 h 858"/>
                  <a:gd name="T90" fmla="*/ 631 w 824"/>
                  <a:gd name="T91" fmla="*/ 62 h 858"/>
                  <a:gd name="T92" fmla="*/ 594 w 824"/>
                  <a:gd name="T93" fmla="*/ 44 h 858"/>
                  <a:gd name="T94" fmla="*/ 557 w 824"/>
                  <a:gd name="T95" fmla="*/ 22 h 858"/>
                  <a:gd name="T96" fmla="*/ 521 w 824"/>
                  <a:gd name="T97" fmla="*/ 0 h 858"/>
                  <a:gd name="T98" fmla="*/ 521 w 824"/>
                  <a:gd name="T99"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4" h="858">
                    <a:moveTo>
                      <a:pt x="521" y="0"/>
                    </a:moveTo>
                    <a:lnTo>
                      <a:pt x="521" y="0"/>
                    </a:lnTo>
                    <a:lnTo>
                      <a:pt x="495" y="17"/>
                    </a:lnTo>
                    <a:lnTo>
                      <a:pt x="466" y="33"/>
                    </a:lnTo>
                    <a:lnTo>
                      <a:pt x="439" y="49"/>
                    </a:lnTo>
                    <a:lnTo>
                      <a:pt x="410" y="63"/>
                    </a:lnTo>
                    <a:lnTo>
                      <a:pt x="382" y="76"/>
                    </a:lnTo>
                    <a:lnTo>
                      <a:pt x="352" y="89"/>
                    </a:lnTo>
                    <a:lnTo>
                      <a:pt x="323" y="100"/>
                    </a:lnTo>
                    <a:lnTo>
                      <a:pt x="293" y="110"/>
                    </a:lnTo>
                    <a:lnTo>
                      <a:pt x="263" y="119"/>
                    </a:lnTo>
                    <a:lnTo>
                      <a:pt x="233" y="126"/>
                    </a:lnTo>
                    <a:lnTo>
                      <a:pt x="202" y="133"/>
                    </a:lnTo>
                    <a:lnTo>
                      <a:pt x="172" y="139"/>
                    </a:lnTo>
                    <a:lnTo>
                      <a:pt x="140" y="143"/>
                    </a:lnTo>
                    <a:lnTo>
                      <a:pt x="108" y="146"/>
                    </a:lnTo>
                    <a:lnTo>
                      <a:pt x="78" y="148"/>
                    </a:lnTo>
                    <a:lnTo>
                      <a:pt x="46" y="148"/>
                    </a:lnTo>
                    <a:lnTo>
                      <a:pt x="46" y="148"/>
                    </a:lnTo>
                    <a:lnTo>
                      <a:pt x="0" y="145"/>
                    </a:lnTo>
                    <a:lnTo>
                      <a:pt x="0" y="145"/>
                    </a:lnTo>
                    <a:lnTo>
                      <a:pt x="0" y="414"/>
                    </a:lnTo>
                    <a:lnTo>
                      <a:pt x="0" y="414"/>
                    </a:lnTo>
                    <a:lnTo>
                      <a:pt x="0" y="443"/>
                    </a:lnTo>
                    <a:lnTo>
                      <a:pt x="1" y="472"/>
                    </a:lnTo>
                    <a:lnTo>
                      <a:pt x="3" y="502"/>
                    </a:lnTo>
                    <a:lnTo>
                      <a:pt x="6" y="530"/>
                    </a:lnTo>
                    <a:lnTo>
                      <a:pt x="9" y="559"/>
                    </a:lnTo>
                    <a:lnTo>
                      <a:pt x="14" y="587"/>
                    </a:lnTo>
                    <a:lnTo>
                      <a:pt x="19" y="616"/>
                    </a:lnTo>
                    <a:lnTo>
                      <a:pt x="25" y="643"/>
                    </a:lnTo>
                    <a:lnTo>
                      <a:pt x="31" y="671"/>
                    </a:lnTo>
                    <a:lnTo>
                      <a:pt x="38" y="699"/>
                    </a:lnTo>
                    <a:lnTo>
                      <a:pt x="46" y="726"/>
                    </a:lnTo>
                    <a:lnTo>
                      <a:pt x="55" y="753"/>
                    </a:lnTo>
                    <a:lnTo>
                      <a:pt x="65" y="779"/>
                    </a:lnTo>
                    <a:lnTo>
                      <a:pt x="75" y="806"/>
                    </a:lnTo>
                    <a:lnTo>
                      <a:pt x="85" y="832"/>
                    </a:lnTo>
                    <a:lnTo>
                      <a:pt x="96" y="858"/>
                    </a:lnTo>
                    <a:lnTo>
                      <a:pt x="824" y="129"/>
                    </a:lnTo>
                    <a:lnTo>
                      <a:pt x="824" y="129"/>
                    </a:lnTo>
                    <a:lnTo>
                      <a:pt x="784" y="119"/>
                    </a:lnTo>
                    <a:lnTo>
                      <a:pt x="746" y="108"/>
                    </a:lnTo>
                    <a:lnTo>
                      <a:pt x="707" y="95"/>
                    </a:lnTo>
                    <a:lnTo>
                      <a:pt x="668" y="79"/>
                    </a:lnTo>
                    <a:lnTo>
                      <a:pt x="631" y="62"/>
                    </a:lnTo>
                    <a:lnTo>
                      <a:pt x="594" y="44"/>
                    </a:lnTo>
                    <a:lnTo>
                      <a:pt x="557" y="22"/>
                    </a:lnTo>
                    <a:lnTo>
                      <a:pt x="521" y="0"/>
                    </a:lnTo>
                    <a:lnTo>
                      <a:pt x="5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416"/>
              <p:cNvSpPr>
                <a:spLocks/>
              </p:cNvSpPr>
              <p:nvPr/>
            </p:nvSpPr>
            <p:spPr bwMode="auto">
              <a:xfrm>
                <a:off x="2031514" y="2982803"/>
                <a:ext cx="321369" cy="352979"/>
              </a:xfrm>
              <a:custGeom>
                <a:avLst/>
                <a:gdLst>
                  <a:gd name="T0" fmla="*/ 59 w 859"/>
                  <a:gd name="T1" fmla="*/ 937 h 937"/>
                  <a:gd name="T2" fmla="*/ 859 w 859"/>
                  <a:gd name="T3" fmla="*/ 139 h 937"/>
                  <a:gd name="T4" fmla="*/ 859 w 859"/>
                  <a:gd name="T5" fmla="*/ 139 h 937"/>
                  <a:gd name="T6" fmla="*/ 859 w 859"/>
                  <a:gd name="T7" fmla="*/ 0 h 937"/>
                  <a:gd name="T8" fmla="*/ 0 w 859"/>
                  <a:gd name="T9" fmla="*/ 859 h 937"/>
                  <a:gd name="T10" fmla="*/ 0 w 859"/>
                  <a:gd name="T11" fmla="*/ 859 h 937"/>
                  <a:gd name="T12" fmla="*/ 28 w 859"/>
                  <a:gd name="T13" fmla="*/ 898 h 937"/>
                  <a:gd name="T14" fmla="*/ 44 w 859"/>
                  <a:gd name="T15" fmla="*/ 919 h 937"/>
                  <a:gd name="T16" fmla="*/ 59 w 859"/>
                  <a:gd name="T17" fmla="*/ 937 h 937"/>
                  <a:gd name="T18" fmla="*/ 59 w 859"/>
                  <a:gd name="T19" fmla="*/ 93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937">
                    <a:moveTo>
                      <a:pt x="59" y="937"/>
                    </a:moveTo>
                    <a:lnTo>
                      <a:pt x="859" y="139"/>
                    </a:lnTo>
                    <a:lnTo>
                      <a:pt x="859" y="139"/>
                    </a:lnTo>
                    <a:lnTo>
                      <a:pt x="859" y="0"/>
                    </a:lnTo>
                    <a:lnTo>
                      <a:pt x="0" y="859"/>
                    </a:lnTo>
                    <a:lnTo>
                      <a:pt x="0" y="859"/>
                    </a:lnTo>
                    <a:lnTo>
                      <a:pt x="28" y="898"/>
                    </a:lnTo>
                    <a:lnTo>
                      <a:pt x="44" y="919"/>
                    </a:lnTo>
                    <a:lnTo>
                      <a:pt x="59" y="937"/>
                    </a:lnTo>
                    <a:lnTo>
                      <a:pt x="59" y="9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2" name="Group 131"/>
            <p:cNvGrpSpPr/>
            <p:nvPr/>
          </p:nvGrpSpPr>
          <p:grpSpPr>
            <a:xfrm>
              <a:off x="3504833" y="3053055"/>
              <a:ext cx="158518" cy="184286"/>
              <a:chOff x="1876097" y="2824752"/>
              <a:chExt cx="561079" cy="695422"/>
            </a:xfrm>
          </p:grpSpPr>
          <p:sp>
            <p:nvSpPr>
              <p:cNvPr id="133" name="Freeform 413"/>
              <p:cNvSpPr>
                <a:spLocks noEditPoints="1"/>
              </p:cNvSpPr>
              <p:nvPr/>
            </p:nvSpPr>
            <p:spPr bwMode="auto">
              <a:xfrm>
                <a:off x="1876097" y="2824752"/>
                <a:ext cx="561079" cy="695422"/>
              </a:xfrm>
              <a:custGeom>
                <a:avLst/>
                <a:gdLst>
                  <a:gd name="T0" fmla="*/ 1455 w 1493"/>
                  <a:gd name="T1" fmla="*/ 157 h 1846"/>
                  <a:gd name="T2" fmla="*/ 1426 w 1493"/>
                  <a:gd name="T3" fmla="*/ 158 h 1846"/>
                  <a:gd name="T4" fmla="*/ 1326 w 1493"/>
                  <a:gd name="T5" fmla="*/ 182 h 1846"/>
                  <a:gd name="T6" fmla="*/ 1223 w 1493"/>
                  <a:gd name="T7" fmla="*/ 190 h 1846"/>
                  <a:gd name="T8" fmla="*/ 1072 w 1493"/>
                  <a:gd name="T9" fmla="*/ 172 h 1846"/>
                  <a:gd name="T10" fmla="*/ 930 w 1493"/>
                  <a:gd name="T11" fmla="*/ 120 h 1846"/>
                  <a:gd name="T12" fmla="*/ 805 w 1493"/>
                  <a:gd name="T13" fmla="*/ 34 h 1846"/>
                  <a:gd name="T14" fmla="*/ 757 w 1493"/>
                  <a:gd name="T15" fmla="*/ 1 h 1846"/>
                  <a:gd name="T16" fmla="*/ 711 w 1493"/>
                  <a:gd name="T17" fmla="*/ 14 h 1846"/>
                  <a:gd name="T18" fmla="*/ 615 w 1493"/>
                  <a:gd name="T19" fmla="*/ 89 h 1846"/>
                  <a:gd name="T20" fmla="*/ 480 w 1493"/>
                  <a:gd name="T21" fmla="*/ 156 h 1846"/>
                  <a:gd name="T22" fmla="*/ 332 w 1493"/>
                  <a:gd name="T23" fmla="*/ 187 h 1846"/>
                  <a:gd name="T24" fmla="*/ 219 w 1493"/>
                  <a:gd name="T25" fmla="*/ 188 h 1846"/>
                  <a:gd name="T26" fmla="*/ 93 w 1493"/>
                  <a:gd name="T27" fmla="*/ 166 h 1846"/>
                  <a:gd name="T28" fmla="*/ 50 w 1493"/>
                  <a:gd name="T29" fmla="*/ 156 h 1846"/>
                  <a:gd name="T30" fmla="*/ 21 w 1493"/>
                  <a:gd name="T31" fmla="*/ 165 h 1846"/>
                  <a:gd name="T32" fmla="*/ 6 w 1493"/>
                  <a:gd name="T33" fmla="*/ 183 h 1846"/>
                  <a:gd name="T34" fmla="*/ 0 w 1493"/>
                  <a:gd name="T35" fmla="*/ 681 h 1846"/>
                  <a:gd name="T36" fmla="*/ 13 w 1493"/>
                  <a:gd name="T37" fmla="*/ 865 h 1846"/>
                  <a:gd name="T38" fmla="*/ 64 w 1493"/>
                  <a:gd name="T39" fmla="*/ 1084 h 1846"/>
                  <a:gd name="T40" fmla="*/ 151 w 1493"/>
                  <a:gd name="T41" fmla="*/ 1288 h 1846"/>
                  <a:gd name="T42" fmla="*/ 271 w 1493"/>
                  <a:gd name="T43" fmla="*/ 1473 h 1846"/>
                  <a:gd name="T44" fmla="*/ 423 w 1493"/>
                  <a:gd name="T45" fmla="*/ 1637 h 1846"/>
                  <a:gd name="T46" fmla="*/ 603 w 1493"/>
                  <a:gd name="T47" fmla="*/ 1773 h 1846"/>
                  <a:gd name="T48" fmla="*/ 729 w 1493"/>
                  <a:gd name="T49" fmla="*/ 1843 h 1846"/>
                  <a:gd name="T50" fmla="*/ 758 w 1493"/>
                  <a:gd name="T51" fmla="*/ 1845 h 1846"/>
                  <a:gd name="T52" fmla="*/ 850 w 1493"/>
                  <a:gd name="T53" fmla="*/ 1797 h 1846"/>
                  <a:gd name="T54" fmla="*/ 1037 w 1493"/>
                  <a:gd name="T55" fmla="*/ 1666 h 1846"/>
                  <a:gd name="T56" fmla="*/ 1194 w 1493"/>
                  <a:gd name="T57" fmla="*/ 1508 h 1846"/>
                  <a:gd name="T58" fmla="*/ 1322 w 1493"/>
                  <a:gd name="T59" fmla="*/ 1327 h 1846"/>
                  <a:gd name="T60" fmla="*/ 1414 w 1493"/>
                  <a:gd name="T61" fmla="*/ 1126 h 1846"/>
                  <a:gd name="T62" fmla="*/ 1472 w 1493"/>
                  <a:gd name="T63" fmla="*/ 909 h 1846"/>
                  <a:gd name="T64" fmla="*/ 1493 w 1493"/>
                  <a:gd name="T65" fmla="*/ 681 h 1846"/>
                  <a:gd name="T66" fmla="*/ 1490 w 1493"/>
                  <a:gd name="T67" fmla="*/ 188 h 1846"/>
                  <a:gd name="T68" fmla="*/ 1471 w 1493"/>
                  <a:gd name="T69" fmla="*/ 165 h 1846"/>
                  <a:gd name="T70" fmla="*/ 1387 w 1493"/>
                  <a:gd name="T71" fmla="*/ 765 h 1846"/>
                  <a:gd name="T72" fmla="*/ 1355 w 1493"/>
                  <a:gd name="T73" fmla="*/ 967 h 1846"/>
                  <a:gd name="T74" fmla="*/ 1291 w 1493"/>
                  <a:gd name="T75" fmla="*/ 1157 h 1846"/>
                  <a:gd name="T76" fmla="*/ 1196 w 1493"/>
                  <a:gd name="T77" fmla="*/ 1334 h 1846"/>
                  <a:gd name="T78" fmla="*/ 1072 w 1493"/>
                  <a:gd name="T79" fmla="*/ 1491 h 1846"/>
                  <a:gd name="T80" fmla="*/ 922 w 1493"/>
                  <a:gd name="T81" fmla="*/ 1626 h 1846"/>
                  <a:gd name="T82" fmla="*/ 746 w 1493"/>
                  <a:gd name="T83" fmla="*/ 1736 h 1846"/>
                  <a:gd name="T84" fmla="*/ 605 w 1493"/>
                  <a:gd name="T85" fmla="*/ 1650 h 1846"/>
                  <a:gd name="T86" fmla="*/ 450 w 1493"/>
                  <a:gd name="T87" fmla="*/ 1519 h 1846"/>
                  <a:gd name="T88" fmla="*/ 320 w 1493"/>
                  <a:gd name="T89" fmla="*/ 1366 h 1846"/>
                  <a:gd name="T90" fmla="*/ 219 w 1493"/>
                  <a:gd name="T91" fmla="*/ 1194 h 1846"/>
                  <a:gd name="T92" fmla="*/ 148 w 1493"/>
                  <a:gd name="T93" fmla="*/ 1006 h 1846"/>
                  <a:gd name="T94" fmla="*/ 110 w 1493"/>
                  <a:gd name="T95" fmla="*/ 805 h 1846"/>
                  <a:gd name="T96" fmla="*/ 103 w 1493"/>
                  <a:gd name="T97" fmla="*/ 274 h 1846"/>
                  <a:gd name="T98" fmla="*/ 271 w 1493"/>
                  <a:gd name="T99" fmla="*/ 293 h 1846"/>
                  <a:gd name="T100" fmla="*/ 401 w 1493"/>
                  <a:gd name="T101" fmla="*/ 282 h 1846"/>
                  <a:gd name="T102" fmla="*/ 555 w 1493"/>
                  <a:gd name="T103" fmla="*/ 236 h 1846"/>
                  <a:gd name="T104" fmla="*/ 695 w 1493"/>
                  <a:gd name="T105" fmla="*/ 159 h 1846"/>
                  <a:gd name="T106" fmla="*/ 798 w 1493"/>
                  <a:gd name="T107" fmla="*/ 159 h 1846"/>
                  <a:gd name="T108" fmla="*/ 939 w 1493"/>
                  <a:gd name="T109" fmla="*/ 236 h 1846"/>
                  <a:gd name="T110" fmla="*/ 1093 w 1493"/>
                  <a:gd name="T111" fmla="*/ 282 h 1846"/>
                  <a:gd name="T112" fmla="*/ 1223 w 1493"/>
                  <a:gd name="T113" fmla="*/ 293 h 1846"/>
                  <a:gd name="T114" fmla="*/ 1390 w 1493"/>
                  <a:gd name="T115" fmla="*/ 274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1846">
                    <a:moveTo>
                      <a:pt x="1471" y="165"/>
                    </a:moveTo>
                    <a:lnTo>
                      <a:pt x="1471" y="165"/>
                    </a:lnTo>
                    <a:lnTo>
                      <a:pt x="1466" y="162"/>
                    </a:lnTo>
                    <a:lnTo>
                      <a:pt x="1460" y="159"/>
                    </a:lnTo>
                    <a:lnTo>
                      <a:pt x="1455" y="157"/>
                    </a:lnTo>
                    <a:lnTo>
                      <a:pt x="1449" y="156"/>
                    </a:lnTo>
                    <a:lnTo>
                      <a:pt x="1443" y="156"/>
                    </a:lnTo>
                    <a:lnTo>
                      <a:pt x="1437" y="156"/>
                    </a:lnTo>
                    <a:lnTo>
                      <a:pt x="1431" y="157"/>
                    </a:lnTo>
                    <a:lnTo>
                      <a:pt x="1426" y="158"/>
                    </a:lnTo>
                    <a:lnTo>
                      <a:pt x="1426" y="158"/>
                    </a:lnTo>
                    <a:lnTo>
                      <a:pt x="1400" y="166"/>
                    </a:lnTo>
                    <a:lnTo>
                      <a:pt x="1376" y="172"/>
                    </a:lnTo>
                    <a:lnTo>
                      <a:pt x="1350" y="178"/>
                    </a:lnTo>
                    <a:lnTo>
                      <a:pt x="1326" y="182"/>
                    </a:lnTo>
                    <a:lnTo>
                      <a:pt x="1300" y="186"/>
                    </a:lnTo>
                    <a:lnTo>
                      <a:pt x="1275" y="188"/>
                    </a:lnTo>
                    <a:lnTo>
                      <a:pt x="1248" y="190"/>
                    </a:lnTo>
                    <a:lnTo>
                      <a:pt x="1223" y="190"/>
                    </a:lnTo>
                    <a:lnTo>
                      <a:pt x="1223" y="190"/>
                    </a:lnTo>
                    <a:lnTo>
                      <a:pt x="1192" y="189"/>
                    </a:lnTo>
                    <a:lnTo>
                      <a:pt x="1161" y="187"/>
                    </a:lnTo>
                    <a:lnTo>
                      <a:pt x="1131" y="184"/>
                    </a:lnTo>
                    <a:lnTo>
                      <a:pt x="1101" y="179"/>
                    </a:lnTo>
                    <a:lnTo>
                      <a:pt x="1072" y="172"/>
                    </a:lnTo>
                    <a:lnTo>
                      <a:pt x="1042" y="165"/>
                    </a:lnTo>
                    <a:lnTo>
                      <a:pt x="1014" y="156"/>
                    </a:lnTo>
                    <a:lnTo>
                      <a:pt x="985" y="144"/>
                    </a:lnTo>
                    <a:lnTo>
                      <a:pt x="957" y="133"/>
                    </a:lnTo>
                    <a:lnTo>
                      <a:pt x="930" y="120"/>
                    </a:lnTo>
                    <a:lnTo>
                      <a:pt x="903" y="106"/>
                    </a:lnTo>
                    <a:lnTo>
                      <a:pt x="878" y="89"/>
                    </a:lnTo>
                    <a:lnTo>
                      <a:pt x="852" y="72"/>
                    </a:lnTo>
                    <a:lnTo>
                      <a:pt x="829" y="54"/>
                    </a:lnTo>
                    <a:lnTo>
                      <a:pt x="805" y="34"/>
                    </a:lnTo>
                    <a:lnTo>
                      <a:pt x="782" y="14"/>
                    </a:lnTo>
                    <a:lnTo>
                      <a:pt x="782" y="14"/>
                    </a:lnTo>
                    <a:lnTo>
                      <a:pt x="774" y="8"/>
                    </a:lnTo>
                    <a:lnTo>
                      <a:pt x="766" y="3"/>
                    </a:lnTo>
                    <a:lnTo>
                      <a:pt x="757" y="1"/>
                    </a:lnTo>
                    <a:lnTo>
                      <a:pt x="746" y="0"/>
                    </a:lnTo>
                    <a:lnTo>
                      <a:pt x="737" y="1"/>
                    </a:lnTo>
                    <a:lnTo>
                      <a:pt x="728" y="3"/>
                    </a:lnTo>
                    <a:lnTo>
                      <a:pt x="719" y="8"/>
                    </a:lnTo>
                    <a:lnTo>
                      <a:pt x="711" y="14"/>
                    </a:lnTo>
                    <a:lnTo>
                      <a:pt x="711" y="14"/>
                    </a:lnTo>
                    <a:lnTo>
                      <a:pt x="688" y="34"/>
                    </a:lnTo>
                    <a:lnTo>
                      <a:pt x="665" y="54"/>
                    </a:lnTo>
                    <a:lnTo>
                      <a:pt x="640" y="72"/>
                    </a:lnTo>
                    <a:lnTo>
                      <a:pt x="615" y="89"/>
                    </a:lnTo>
                    <a:lnTo>
                      <a:pt x="589" y="106"/>
                    </a:lnTo>
                    <a:lnTo>
                      <a:pt x="563" y="120"/>
                    </a:lnTo>
                    <a:lnTo>
                      <a:pt x="535" y="133"/>
                    </a:lnTo>
                    <a:lnTo>
                      <a:pt x="508" y="144"/>
                    </a:lnTo>
                    <a:lnTo>
                      <a:pt x="480" y="156"/>
                    </a:lnTo>
                    <a:lnTo>
                      <a:pt x="451" y="165"/>
                    </a:lnTo>
                    <a:lnTo>
                      <a:pt x="422" y="172"/>
                    </a:lnTo>
                    <a:lnTo>
                      <a:pt x="393" y="179"/>
                    </a:lnTo>
                    <a:lnTo>
                      <a:pt x="362" y="184"/>
                    </a:lnTo>
                    <a:lnTo>
                      <a:pt x="332" y="187"/>
                    </a:lnTo>
                    <a:lnTo>
                      <a:pt x="302" y="189"/>
                    </a:lnTo>
                    <a:lnTo>
                      <a:pt x="271" y="190"/>
                    </a:lnTo>
                    <a:lnTo>
                      <a:pt x="271" y="190"/>
                    </a:lnTo>
                    <a:lnTo>
                      <a:pt x="245" y="190"/>
                    </a:lnTo>
                    <a:lnTo>
                      <a:pt x="219" y="188"/>
                    </a:lnTo>
                    <a:lnTo>
                      <a:pt x="194" y="186"/>
                    </a:lnTo>
                    <a:lnTo>
                      <a:pt x="168" y="182"/>
                    </a:lnTo>
                    <a:lnTo>
                      <a:pt x="143" y="178"/>
                    </a:lnTo>
                    <a:lnTo>
                      <a:pt x="117" y="172"/>
                    </a:lnTo>
                    <a:lnTo>
                      <a:pt x="93" y="166"/>
                    </a:lnTo>
                    <a:lnTo>
                      <a:pt x="68" y="158"/>
                    </a:lnTo>
                    <a:lnTo>
                      <a:pt x="68" y="158"/>
                    </a:lnTo>
                    <a:lnTo>
                      <a:pt x="62" y="157"/>
                    </a:lnTo>
                    <a:lnTo>
                      <a:pt x="56" y="156"/>
                    </a:lnTo>
                    <a:lnTo>
                      <a:pt x="50" y="156"/>
                    </a:lnTo>
                    <a:lnTo>
                      <a:pt x="44" y="156"/>
                    </a:lnTo>
                    <a:lnTo>
                      <a:pt x="38" y="157"/>
                    </a:lnTo>
                    <a:lnTo>
                      <a:pt x="33" y="159"/>
                    </a:lnTo>
                    <a:lnTo>
                      <a:pt x="27" y="162"/>
                    </a:lnTo>
                    <a:lnTo>
                      <a:pt x="21" y="165"/>
                    </a:lnTo>
                    <a:lnTo>
                      <a:pt x="21" y="165"/>
                    </a:lnTo>
                    <a:lnTo>
                      <a:pt x="17" y="169"/>
                    </a:lnTo>
                    <a:lnTo>
                      <a:pt x="13" y="173"/>
                    </a:lnTo>
                    <a:lnTo>
                      <a:pt x="9" y="178"/>
                    </a:lnTo>
                    <a:lnTo>
                      <a:pt x="6" y="183"/>
                    </a:lnTo>
                    <a:lnTo>
                      <a:pt x="4" y="188"/>
                    </a:lnTo>
                    <a:lnTo>
                      <a:pt x="2" y="194"/>
                    </a:lnTo>
                    <a:lnTo>
                      <a:pt x="1" y="200"/>
                    </a:lnTo>
                    <a:lnTo>
                      <a:pt x="0" y="207"/>
                    </a:lnTo>
                    <a:lnTo>
                      <a:pt x="0" y="681"/>
                    </a:lnTo>
                    <a:lnTo>
                      <a:pt x="0" y="681"/>
                    </a:lnTo>
                    <a:lnTo>
                      <a:pt x="1" y="727"/>
                    </a:lnTo>
                    <a:lnTo>
                      <a:pt x="4" y="773"/>
                    </a:lnTo>
                    <a:lnTo>
                      <a:pt x="7" y="819"/>
                    </a:lnTo>
                    <a:lnTo>
                      <a:pt x="13" y="865"/>
                    </a:lnTo>
                    <a:lnTo>
                      <a:pt x="20" y="909"/>
                    </a:lnTo>
                    <a:lnTo>
                      <a:pt x="28" y="953"/>
                    </a:lnTo>
                    <a:lnTo>
                      <a:pt x="39" y="997"/>
                    </a:lnTo>
                    <a:lnTo>
                      <a:pt x="51" y="1041"/>
                    </a:lnTo>
                    <a:lnTo>
                      <a:pt x="64" y="1084"/>
                    </a:lnTo>
                    <a:lnTo>
                      <a:pt x="78" y="1126"/>
                    </a:lnTo>
                    <a:lnTo>
                      <a:pt x="94" y="1167"/>
                    </a:lnTo>
                    <a:lnTo>
                      <a:pt x="112" y="1208"/>
                    </a:lnTo>
                    <a:lnTo>
                      <a:pt x="130" y="1248"/>
                    </a:lnTo>
                    <a:lnTo>
                      <a:pt x="151" y="1288"/>
                    </a:lnTo>
                    <a:lnTo>
                      <a:pt x="172" y="1327"/>
                    </a:lnTo>
                    <a:lnTo>
                      <a:pt x="195" y="1365"/>
                    </a:lnTo>
                    <a:lnTo>
                      <a:pt x="219" y="1402"/>
                    </a:lnTo>
                    <a:lnTo>
                      <a:pt x="245" y="1439"/>
                    </a:lnTo>
                    <a:lnTo>
                      <a:pt x="271" y="1473"/>
                    </a:lnTo>
                    <a:lnTo>
                      <a:pt x="299" y="1508"/>
                    </a:lnTo>
                    <a:lnTo>
                      <a:pt x="328" y="1542"/>
                    </a:lnTo>
                    <a:lnTo>
                      <a:pt x="358" y="1574"/>
                    </a:lnTo>
                    <a:lnTo>
                      <a:pt x="389" y="1606"/>
                    </a:lnTo>
                    <a:lnTo>
                      <a:pt x="423" y="1637"/>
                    </a:lnTo>
                    <a:lnTo>
                      <a:pt x="457" y="1666"/>
                    </a:lnTo>
                    <a:lnTo>
                      <a:pt x="491" y="1695"/>
                    </a:lnTo>
                    <a:lnTo>
                      <a:pt x="527" y="1722"/>
                    </a:lnTo>
                    <a:lnTo>
                      <a:pt x="565" y="1748"/>
                    </a:lnTo>
                    <a:lnTo>
                      <a:pt x="603" y="1773"/>
                    </a:lnTo>
                    <a:lnTo>
                      <a:pt x="642" y="1797"/>
                    </a:lnTo>
                    <a:lnTo>
                      <a:pt x="683" y="1819"/>
                    </a:lnTo>
                    <a:lnTo>
                      <a:pt x="724" y="1841"/>
                    </a:lnTo>
                    <a:lnTo>
                      <a:pt x="724" y="1841"/>
                    </a:lnTo>
                    <a:lnTo>
                      <a:pt x="729" y="1843"/>
                    </a:lnTo>
                    <a:lnTo>
                      <a:pt x="735" y="1845"/>
                    </a:lnTo>
                    <a:lnTo>
                      <a:pt x="741" y="1846"/>
                    </a:lnTo>
                    <a:lnTo>
                      <a:pt x="746" y="1846"/>
                    </a:lnTo>
                    <a:lnTo>
                      <a:pt x="753" y="1846"/>
                    </a:lnTo>
                    <a:lnTo>
                      <a:pt x="758" y="1845"/>
                    </a:lnTo>
                    <a:lnTo>
                      <a:pt x="764" y="1843"/>
                    </a:lnTo>
                    <a:lnTo>
                      <a:pt x="769" y="1841"/>
                    </a:lnTo>
                    <a:lnTo>
                      <a:pt x="769" y="1841"/>
                    </a:lnTo>
                    <a:lnTo>
                      <a:pt x="811" y="1819"/>
                    </a:lnTo>
                    <a:lnTo>
                      <a:pt x="850" y="1797"/>
                    </a:lnTo>
                    <a:lnTo>
                      <a:pt x="890" y="1773"/>
                    </a:lnTo>
                    <a:lnTo>
                      <a:pt x="928" y="1748"/>
                    </a:lnTo>
                    <a:lnTo>
                      <a:pt x="966" y="1722"/>
                    </a:lnTo>
                    <a:lnTo>
                      <a:pt x="1001" y="1695"/>
                    </a:lnTo>
                    <a:lnTo>
                      <a:pt x="1037" y="1666"/>
                    </a:lnTo>
                    <a:lnTo>
                      <a:pt x="1071" y="1637"/>
                    </a:lnTo>
                    <a:lnTo>
                      <a:pt x="1103" y="1606"/>
                    </a:lnTo>
                    <a:lnTo>
                      <a:pt x="1135" y="1574"/>
                    </a:lnTo>
                    <a:lnTo>
                      <a:pt x="1166" y="1542"/>
                    </a:lnTo>
                    <a:lnTo>
                      <a:pt x="1194" y="1508"/>
                    </a:lnTo>
                    <a:lnTo>
                      <a:pt x="1223" y="1473"/>
                    </a:lnTo>
                    <a:lnTo>
                      <a:pt x="1249" y="1439"/>
                    </a:lnTo>
                    <a:lnTo>
                      <a:pt x="1275" y="1402"/>
                    </a:lnTo>
                    <a:lnTo>
                      <a:pt x="1298" y="1365"/>
                    </a:lnTo>
                    <a:lnTo>
                      <a:pt x="1322" y="1327"/>
                    </a:lnTo>
                    <a:lnTo>
                      <a:pt x="1343" y="1288"/>
                    </a:lnTo>
                    <a:lnTo>
                      <a:pt x="1362" y="1248"/>
                    </a:lnTo>
                    <a:lnTo>
                      <a:pt x="1382" y="1208"/>
                    </a:lnTo>
                    <a:lnTo>
                      <a:pt x="1399" y="1167"/>
                    </a:lnTo>
                    <a:lnTo>
                      <a:pt x="1414" y="1126"/>
                    </a:lnTo>
                    <a:lnTo>
                      <a:pt x="1430" y="1084"/>
                    </a:lnTo>
                    <a:lnTo>
                      <a:pt x="1443" y="1041"/>
                    </a:lnTo>
                    <a:lnTo>
                      <a:pt x="1454" y="997"/>
                    </a:lnTo>
                    <a:lnTo>
                      <a:pt x="1464" y="953"/>
                    </a:lnTo>
                    <a:lnTo>
                      <a:pt x="1472" y="909"/>
                    </a:lnTo>
                    <a:lnTo>
                      <a:pt x="1480" y="865"/>
                    </a:lnTo>
                    <a:lnTo>
                      <a:pt x="1486" y="819"/>
                    </a:lnTo>
                    <a:lnTo>
                      <a:pt x="1490" y="773"/>
                    </a:lnTo>
                    <a:lnTo>
                      <a:pt x="1492" y="727"/>
                    </a:lnTo>
                    <a:lnTo>
                      <a:pt x="1493" y="681"/>
                    </a:lnTo>
                    <a:lnTo>
                      <a:pt x="1493" y="207"/>
                    </a:lnTo>
                    <a:lnTo>
                      <a:pt x="1493" y="207"/>
                    </a:lnTo>
                    <a:lnTo>
                      <a:pt x="1492" y="200"/>
                    </a:lnTo>
                    <a:lnTo>
                      <a:pt x="1491" y="194"/>
                    </a:lnTo>
                    <a:lnTo>
                      <a:pt x="1490" y="188"/>
                    </a:lnTo>
                    <a:lnTo>
                      <a:pt x="1487" y="183"/>
                    </a:lnTo>
                    <a:lnTo>
                      <a:pt x="1484" y="178"/>
                    </a:lnTo>
                    <a:lnTo>
                      <a:pt x="1481" y="173"/>
                    </a:lnTo>
                    <a:lnTo>
                      <a:pt x="1476" y="169"/>
                    </a:lnTo>
                    <a:lnTo>
                      <a:pt x="1471" y="165"/>
                    </a:lnTo>
                    <a:lnTo>
                      <a:pt x="1471" y="165"/>
                    </a:lnTo>
                    <a:close/>
                    <a:moveTo>
                      <a:pt x="1390" y="681"/>
                    </a:moveTo>
                    <a:lnTo>
                      <a:pt x="1390" y="681"/>
                    </a:lnTo>
                    <a:lnTo>
                      <a:pt x="1389" y="723"/>
                    </a:lnTo>
                    <a:lnTo>
                      <a:pt x="1387" y="765"/>
                    </a:lnTo>
                    <a:lnTo>
                      <a:pt x="1384" y="805"/>
                    </a:lnTo>
                    <a:lnTo>
                      <a:pt x="1379" y="846"/>
                    </a:lnTo>
                    <a:lnTo>
                      <a:pt x="1373" y="887"/>
                    </a:lnTo>
                    <a:lnTo>
                      <a:pt x="1364" y="927"/>
                    </a:lnTo>
                    <a:lnTo>
                      <a:pt x="1355" y="967"/>
                    </a:lnTo>
                    <a:lnTo>
                      <a:pt x="1345" y="1006"/>
                    </a:lnTo>
                    <a:lnTo>
                      <a:pt x="1334" y="1045"/>
                    </a:lnTo>
                    <a:lnTo>
                      <a:pt x="1321" y="1083"/>
                    </a:lnTo>
                    <a:lnTo>
                      <a:pt x="1306" y="1121"/>
                    </a:lnTo>
                    <a:lnTo>
                      <a:pt x="1291" y="1157"/>
                    </a:lnTo>
                    <a:lnTo>
                      <a:pt x="1275" y="1194"/>
                    </a:lnTo>
                    <a:lnTo>
                      <a:pt x="1256" y="1230"/>
                    </a:lnTo>
                    <a:lnTo>
                      <a:pt x="1238" y="1265"/>
                    </a:lnTo>
                    <a:lnTo>
                      <a:pt x="1218" y="1300"/>
                    </a:lnTo>
                    <a:lnTo>
                      <a:pt x="1196" y="1334"/>
                    </a:lnTo>
                    <a:lnTo>
                      <a:pt x="1174" y="1366"/>
                    </a:lnTo>
                    <a:lnTo>
                      <a:pt x="1149" y="1399"/>
                    </a:lnTo>
                    <a:lnTo>
                      <a:pt x="1125" y="1431"/>
                    </a:lnTo>
                    <a:lnTo>
                      <a:pt x="1099" y="1461"/>
                    </a:lnTo>
                    <a:lnTo>
                      <a:pt x="1072" y="1491"/>
                    </a:lnTo>
                    <a:lnTo>
                      <a:pt x="1044" y="1519"/>
                    </a:lnTo>
                    <a:lnTo>
                      <a:pt x="1015" y="1548"/>
                    </a:lnTo>
                    <a:lnTo>
                      <a:pt x="985" y="1574"/>
                    </a:lnTo>
                    <a:lnTo>
                      <a:pt x="953" y="1601"/>
                    </a:lnTo>
                    <a:lnTo>
                      <a:pt x="922" y="1626"/>
                    </a:lnTo>
                    <a:lnTo>
                      <a:pt x="888" y="1650"/>
                    </a:lnTo>
                    <a:lnTo>
                      <a:pt x="854" y="1673"/>
                    </a:lnTo>
                    <a:lnTo>
                      <a:pt x="819" y="1695"/>
                    </a:lnTo>
                    <a:lnTo>
                      <a:pt x="783" y="1716"/>
                    </a:lnTo>
                    <a:lnTo>
                      <a:pt x="746" y="1736"/>
                    </a:lnTo>
                    <a:lnTo>
                      <a:pt x="746" y="1736"/>
                    </a:lnTo>
                    <a:lnTo>
                      <a:pt x="710" y="1716"/>
                    </a:lnTo>
                    <a:lnTo>
                      <a:pt x="674" y="1695"/>
                    </a:lnTo>
                    <a:lnTo>
                      <a:pt x="639" y="1673"/>
                    </a:lnTo>
                    <a:lnTo>
                      <a:pt x="605" y="1650"/>
                    </a:lnTo>
                    <a:lnTo>
                      <a:pt x="572" y="1626"/>
                    </a:lnTo>
                    <a:lnTo>
                      <a:pt x="539" y="1601"/>
                    </a:lnTo>
                    <a:lnTo>
                      <a:pt x="509" y="1574"/>
                    </a:lnTo>
                    <a:lnTo>
                      <a:pt x="478" y="1548"/>
                    </a:lnTo>
                    <a:lnTo>
                      <a:pt x="450" y="1519"/>
                    </a:lnTo>
                    <a:lnTo>
                      <a:pt x="421" y="1491"/>
                    </a:lnTo>
                    <a:lnTo>
                      <a:pt x="395" y="1461"/>
                    </a:lnTo>
                    <a:lnTo>
                      <a:pt x="368" y="1431"/>
                    </a:lnTo>
                    <a:lnTo>
                      <a:pt x="344" y="1399"/>
                    </a:lnTo>
                    <a:lnTo>
                      <a:pt x="320" y="1366"/>
                    </a:lnTo>
                    <a:lnTo>
                      <a:pt x="298" y="1334"/>
                    </a:lnTo>
                    <a:lnTo>
                      <a:pt x="276" y="1300"/>
                    </a:lnTo>
                    <a:lnTo>
                      <a:pt x="256" y="1265"/>
                    </a:lnTo>
                    <a:lnTo>
                      <a:pt x="237" y="1230"/>
                    </a:lnTo>
                    <a:lnTo>
                      <a:pt x="219" y="1194"/>
                    </a:lnTo>
                    <a:lnTo>
                      <a:pt x="202" y="1157"/>
                    </a:lnTo>
                    <a:lnTo>
                      <a:pt x="187" y="1121"/>
                    </a:lnTo>
                    <a:lnTo>
                      <a:pt x="172" y="1083"/>
                    </a:lnTo>
                    <a:lnTo>
                      <a:pt x="160" y="1045"/>
                    </a:lnTo>
                    <a:lnTo>
                      <a:pt x="148" y="1006"/>
                    </a:lnTo>
                    <a:lnTo>
                      <a:pt x="138" y="967"/>
                    </a:lnTo>
                    <a:lnTo>
                      <a:pt x="128" y="927"/>
                    </a:lnTo>
                    <a:lnTo>
                      <a:pt x="121" y="887"/>
                    </a:lnTo>
                    <a:lnTo>
                      <a:pt x="115" y="846"/>
                    </a:lnTo>
                    <a:lnTo>
                      <a:pt x="110" y="805"/>
                    </a:lnTo>
                    <a:lnTo>
                      <a:pt x="106" y="765"/>
                    </a:lnTo>
                    <a:lnTo>
                      <a:pt x="104" y="723"/>
                    </a:lnTo>
                    <a:lnTo>
                      <a:pt x="103" y="681"/>
                    </a:lnTo>
                    <a:lnTo>
                      <a:pt x="103" y="274"/>
                    </a:lnTo>
                    <a:lnTo>
                      <a:pt x="103" y="274"/>
                    </a:lnTo>
                    <a:lnTo>
                      <a:pt x="145" y="282"/>
                    </a:lnTo>
                    <a:lnTo>
                      <a:pt x="187" y="288"/>
                    </a:lnTo>
                    <a:lnTo>
                      <a:pt x="228" y="292"/>
                    </a:lnTo>
                    <a:lnTo>
                      <a:pt x="250" y="293"/>
                    </a:lnTo>
                    <a:lnTo>
                      <a:pt x="271" y="293"/>
                    </a:lnTo>
                    <a:lnTo>
                      <a:pt x="271" y="293"/>
                    </a:lnTo>
                    <a:lnTo>
                      <a:pt x="304" y="292"/>
                    </a:lnTo>
                    <a:lnTo>
                      <a:pt x="336" y="290"/>
                    </a:lnTo>
                    <a:lnTo>
                      <a:pt x="368" y="287"/>
                    </a:lnTo>
                    <a:lnTo>
                      <a:pt x="401" y="282"/>
                    </a:lnTo>
                    <a:lnTo>
                      <a:pt x="432" y="275"/>
                    </a:lnTo>
                    <a:lnTo>
                      <a:pt x="463" y="268"/>
                    </a:lnTo>
                    <a:lnTo>
                      <a:pt x="495" y="259"/>
                    </a:lnTo>
                    <a:lnTo>
                      <a:pt x="524" y="248"/>
                    </a:lnTo>
                    <a:lnTo>
                      <a:pt x="555" y="236"/>
                    </a:lnTo>
                    <a:lnTo>
                      <a:pt x="584" y="224"/>
                    </a:lnTo>
                    <a:lnTo>
                      <a:pt x="613" y="209"/>
                    </a:lnTo>
                    <a:lnTo>
                      <a:pt x="640" y="193"/>
                    </a:lnTo>
                    <a:lnTo>
                      <a:pt x="668" y="177"/>
                    </a:lnTo>
                    <a:lnTo>
                      <a:pt x="695" y="159"/>
                    </a:lnTo>
                    <a:lnTo>
                      <a:pt x="721" y="139"/>
                    </a:lnTo>
                    <a:lnTo>
                      <a:pt x="746" y="119"/>
                    </a:lnTo>
                    <a:lnTo>
                      <a:pt x="746" y="119"/>
                    </a:lnTo>
                    <a:lnTo>
                      <a:pt x="772" y="139"/>
                    </a:lnTo>
                    <a:lnTo>
                      <a:pt x="798" y="159"/>
                    </a:lnTo>
                    <a:lnTo>
                      <a:pt x="825" y="177"/>
                    </a:lnTo>
                    <a:lnTo>
                      <a:pt x="852" y="193"/>
                    </a:lnTo>
                    <a:lnTo>
                      <a:pt x="881" y="209"/>
                    </a:lnTo>
                    <a:lnTo>
                      <a:pt x="910" y="224"/>
                    </a:lnTo>
                    <a:lnTo>
                      <a:pt x="939" y="236"/>
                    </a:lnTo>
                    <a:lnTo>
                      <a:pt x="969" y="248"/>
                    </a:lnTo>
                    <a:lnTo>
                      <a:pt x="999" y="259"/>
                    </a:lnTo>
                    <a:lnTo>
                      <a:pt x="1030" y="268"/>
                    </a:lnTo>
                    <a:lnTo>
                      <a:pt x="1062" y="275"/>
                    </a:lnTo>
                    <a:lnTo>
                      <a:pt x="1093" y="282"/>
                    </a:lnTo>
                    <a:lnTo>
                      <a:pt x="1125" y="287"/>
                    </a:lnTo>
                    <a:lnTo>
                      <a:pt x="1157" y="290"/>
                    </a:lnTo>
                    <a:lnTo>
                      <a:pt x="1190" y="292"/>
                    </a:lnTo>
                    <a:lnTo>
                      <a:pt x="1223" y="293"/>
                    </a:lnTo>
                    <a:lnTo>
                      <a:pt x="1223" y="293"/>
                    </a:lnTo>
                    <a:lnTo>
                      <a:pt x="1244" y="293"/>
                    </a:lnTo>
                    <a:lnTo>
                      <a:pt x="1264" y="292"/>
                    </a:lnTo>
                    <a:lnTo>
                      <a:pt x="1307" y="288"/>
                    </a:lnTo>
                    <a:lnTo>
                      <a:pt x="1349" y="282"/>
                    </a:lnTo>
                    <a:lnTo>
                      <a:pt x="1390" y="274"/>
                    </a:lnTo>
                    <a:lnTo>
                      <a:pt x="1390" y="6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414"/>
              <p:cNvSpPr>
                <a:spLocks/>
              </p:cNvSpPr>
              <p:nvPr/>
            </p:nvSpPr>
            <p:spPr bwMode="auto">
              <a:xfrm>
                <a:off x="2097370" y="3127681"/>
                <a:ext cx="252879" cy="295027"/>
              </a:xfrm>
              <a:custGeom>
                <a:avLst/>
                <a:gdLst>
                  <a:gd name="T0" fmla="*/ 157 w 671"/>
                  <a:gd name="T1" fmla="*/ 785 h 785"/>
                  <a:gd name="T2" fmla="*/ 157 w 671"/>
                  <a:gd name="T3" fmla="*/ 785 h 785"/>
                  <a:gd name="T4" fmla="*/ 184 w 671"/>
                  <a:gd name="T5" fmla="*/ 769 h 785"/>
                  <a:gd name="T6" fmla="*/ 210 w 671"/>
                  <a:gd name="T7" fmla="*/ 751 h 785"/>
                  <a:gd name="T8" fmla="*/ 236 w 671"/>
                  <a:gd name="T9" fmla="*/ 734 h 785"/>
                  <a:gd name="T10" fmla="*/ 261 w 671"/>
                  <a:gd name="T11" fmla="*/ 715 h 785"/>
                  <a:gd name="T12" fmla="*/ 286 w 671"/>
                  <a:gd name="T13" fmla="*/ 696 h 785"/>
                  <a:gd name="T14" fmla="*/ 309 w 671"/>
                  <a:gd name="T15" fmla="*/ 677 h 785"/>
                  <a:gd name="T16" fmla="*/ 333 w 671"/>
                  <a:gd name="T17" fmla="*/ 656 h 785"/>
                  <a:gd name="T18" fmla="*/ 354 w 671"/>
                  <a:gd name="T19" fmla="*/ 636 h 785"/>
                  <a:gd name="T20" fmla="*/ 377 w 671"/>
                  <a:gd name="T21" fmla="*/ 614 h 785"/>
                  <a:gd name="T22" fmla="*/ 397 w 671"/>
                  <a:gd name="T23" fmla="*/ 593 h 785"/>
                  <a:gd name="T24" fmla="*/ 417 w 671"/>
                  <a:gd name="T25" fmla="*/ 571 h 785"/>
                  <a:gd name="T26" fmla="*/ 438 w 671"/>
                  <a:gd name="T27" fmla="*/ 547 h 785"/>
                  <a:gd name="T28" fmla="*/ 456 w 671"/>
                  <a:gd name="T29" fmla="*/ 524 h 785"/>
                  <a:gd name="T30" fmla="*/ 475 w 671"/>
                  <a:gd name="T31" fmla="*/ 500 h 785"/>
                  <a:gd name="T32" fmla="*/ 492 w 671"/>
                  <a:gd name="T33" fmla="*/ 476 h 785"/>
                  <a:gd name="T34" fmla="*/ 509 w 671"/>
                  <a:gd name="T35" fmla="*/ 450 h 785"/>
                  <a:gd name="T36" fmla="*/ 525 w 671"/>
                  <a:gd name="T37" fmla="*/ 426 h 785"/>
                  <a:gd name="T38" fmla="*/ 540 w 671"/>
                  <a:gd name="T39" fmla="*/ 399 h 785"/>
                  <a:gd name="T40" fmla="*/ 554 w 671"/>
                  <a:gd name="T41" fmla="*/ 374 h 785"/>
                  <a:gd name="T42" fmla="*/ 568 w 671"/>
                  <a:gd name="T43" fmla="*/ 347 h 785"/>
                  <a:gd name="T44" fmla="*/ 582 w 671"/>
                  <a:gd name="T45" fmla="*/ 320 h 785"/>
                  <a:gd name="T46" fmla="*/ 594 w 671"/>
                  <a:gd name="T47" fmla="*/ 292 h 785"/>
                  <a:gd name="T48" fmla="*/ 605 w 671"/>
                  <a:gd name="T49" fmla="*/ 265 h 785"/>
                  <a:gd name="T50" fmla="*/ 615 w 671"/>
                  <a:gd name="T51" fmla="*/ 236 h 785"/>
                  <a:gd name="T52" fmla="*/ 625 w 671"/>
                  <a:gd name="T53" fmla="*/ 209 h 785"/>
                  <a:gd name="T54" fmla="*/ 635 w 671"/>
                  <a:gd name="T55" fmla="*/ 179 h 785"/>
                  <a:gd name="T56" fmla="*/ 643 w 671"/>
                  <a:gd name="T57" fmla="*/ 150 h 785"/>
                  <a:gd name="T58" fmla="*/ 650 w 671"/>
                  <a:gd name="T59" fmla="*/ 121 h 785"/>
                  <a:gd name="T60" fmla="*/ 657 w 671"/>
                  <a:gd name="T61" fmla="*/ 91 h 785"/>
                  <a:gd name="T62" fmla="*/ 662 w 671"/>
                  <a:gd name="T63" fmla="*/ 61 h 785"/>
                  <a:gd name="T64" fmla="*/ 667 w 671"/>
                  <a:gd name="T65" fmla="*/ 31 h 785"/>
                  <a:gd name="T66" fmla="*/ 671 w 671"/>
                  <a:gd name="T67" fmla="*/ 0 h 785"/>
                  <a:gd name="T68" fmla="*/ 0 w 671"/>
                  <a:gd name="T69" fmla="*/ 672 h 785"/>
                  <a:gd name="T70" fmla="*/ 0 w 671"/>
                  <a:gd name="T71" fmla="*/ 672 h 785"/>
                  <a:gd name="T72" fmla="*/ 37 w 671"/>
                  <a:gd name="T73" fmla="*/ 702 h 785"/>
                  <a:gd name="T74" fmla="*/ 76 w 671"/>
                  <a:gd name="T75" fmla="*/ 732 h 785"/>
                  <a:gd name="T76" fmla="*/ 116 w 671"/>
                  <a:gd name="T77" fmla="*/ 759 h 785"/>
                  <a:gd name="T78" fmla="*/ 157 w 671"/>
                  <a:gd name="T79" fmla="*/ 785 h 785"/>
                  <a:gd name="T80" fmla="*/ 157 w 671"/>
                  <a:gd name="T81"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1" h="785">
                    <a:moveTo>
                      <a:pt x="157" y="785"/>
                    </a:moveTo>
                    <a:lnTo>
                      <a:pt x="157" y="785"/>
                    </a:lnTo>
                    <a:lnTo>
                      <a:pt x="184" y="769"/>
                    </a:lnTo>
                    <a:lnTo>
                      <a:pt x="210" y="751"/>
                    </a:lnTo>
                    <a:lnTo>
                      <a:pt x="236" y="734"/>
                    </a:lnTo>
                    <a:lnTo>
                      <a:pt x="261" y="715"/>
                    </a:lnTo>
                    <a:lnTo>
                      <a:pt x="286" y="696"/>
                    </a:lnTo>
                    <a:lnTo>
                      <a:pt x="309" y="677"/>
                    </a:lnTo>
                    <a:lnTo>
                      <a:pt x="333" y="656"/>
                    </a:lnTo>
                    <a:lnTo>
                      <a:pt x="354" y="636"/>
                    </a:lnTo>
                    <a:lnTo>
                      <a:pt x="377" y="614"/>
                    </a:lnTo>
                    <a:lnTo>
                      <a:pt x="397" y="593"/>
                    </a:lnTo>
                    <a:lnTo>
                      <a:pt x="417" y="571"/>
                    </a:lnTo>
                    <a:lnTo>
                      <a:pt x="438" y="547"/>
                    </a:lnTo>
                    <a:lnTo>
                      <a:pt x="456" y="524"/>
                    </a:lnTo>
                    <a:lnTo>
                      <a:pt x="475" y="500"/>
                    </a:lnTo>
                    <a:lnTo>
                      <a:pt x="492" y="476"/>
                    </a:lnTo>
                    <a:lnTo>
                      <a:pt x="509" y="450"/>
                    </a:lnTo>
                    <a:lnTo>
                      <a:pt x="525" y="426"/>
                    </a:lnTo>
                    <a:lnTo>
                      <a:pt x="540" y="399"/>
                    </a:lnTo>
                    <a:lnTo>
                      <a:pt x="554" y="374"/>
                    </a:lnTo>
                    <a:lnTo>
                      <a:pt x="568" y="347"/>
                    </a:lnTo>
                    <a:lnTo>
                      <a:pt x="582" y="320"/>
                    </a:lnTo>
                    <a:lnTo>
                      <a:pt x="594" y="292"/>
                    </a:lnTo>
                    <a:lnTo>
                      <a:pt x="605" y="265"/>
                    </a:lnTo>
                    <a:lnTo>
                      <a:pt x="615" y="236"/>
                    </a:lnTo>
                    <a:lnTo>
                      <a:pt x="625" y="209"/>
                    </a:lnTo>
                    <a:lnTo>
                      <a:pt x="635" y="179"/>
                    </a:lnTo>
                    <a:lnTo>
                      <a:pt x="643" y="150"/>
                    </a:lnTo>
                    <a:lnTo>
                      <a:pt x="650" y="121"/>
                    </a:lnTo>
                    <a:lnTo>
                      <a:pt x="657" y="91"/>
                    </a:lnTo>
                    <a:lnTo>
                      <a:pt x="662" y="61"/>
                    </a:lnTo>
                    <a:lnTo>
                      <a:pt x="667" y="31"/>
                    </a:lnTo>
                    <a:lnTo>
                      <a:pt x="671" y="0"/>
                    </a:lnTo>
                    <a:lnTo>
                      <a:pt x="0" y="672"/>
                    </a:lnTo>
                    <a:lnTo>
                      <a:pt x="0" y="672"/>
                    </a:lnTo>
                    <a:lnTo>
                      <a:pt x="37" y="702"/>
                    </a:lnTo>
                    <a:lnTo>
                      <a:pt x="76" y="732"/>
                    </a:lnTo>
                    <a:lnTo>
                      <a:pt x="116" y="759"/>
                    </a:lnTo>
                    <a:lnTo>
                      <a:pt x="157" y="785"/>
                    </a:lnTo>
                    <a:lnTo>
                      <a:pt x="157" y="7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415"/>
              <p:cNvSpPr>
                <a:spLocks/>
              </p:cNvSpPr>
              <p:nvPr/>
            </p:nvSpPr>
            <p:spPr bwMode="auto">
              <a:xfrm>
                <a:off x="1960391" y="2924850"/>
                <a:ext cx="310833" cy="324003"/>
              </a:xfrm>
              <a:custGeom>
                <a:avLst/>
                <a:gdLst>
                  <a:gd name="T0" fmla="*/ 521 w 824"/>
                  <a:gd name="T1" fmla="*/ 0 h 858"/>
                  <a:gd name="T2" fmla="*/ 521 w 824"/>
                  <a:gd name="T3" fmla="*/ 0 h 858"/>
                  <a:gd name="T4" fmla="*/ 495 w 824"/>
                  <a:gd name="T5" fmla="*/ 17 h 858"/>
                  <a:gd name="T6" fmla="*/ 466 w 824"/>
                  <a:gd name="T7" fmla="*/ 33 h 858"/>
                  <a:gd name="T8" fmla="*/ 439 w 824"/>
                  <a:gd name="T9" fmla="*/ 49 h 858"/>
                  <a:gd name="T10" fmla="*/ 410 w 824"/>
                  <a:gd name="T11" fmla="*/ 63 h 858"/>
                  <a:gd name="T12" fmla="*/ 382 w 824"/>
                  <a:gd name="T13" fmla="*/ 76 h 858"/>
                  <a:gd name="T14" fmla="*/ 352 w 824"/>
                  <a:gd name="T15" fmla="*/ 89 h 858"/>
                  <a:gd name="T16" fmla="*/ 323 w 824"/>
                  <a:gd name="T17" fmla="*/ 100 h 858"/>
                  <a:gd name="T18" fmla="*/ 293 w 824"/>
                  <a:gd name="T19" fmla="*/ 110 h 858"/>
                  <a:gd name="T20" fmla="*/ 263 w 824"/>
                  <a:gd name="T21" fmla="*/ 119 h 858"/>
                  <a:gd name="T22" fmla="*/ 233 w 824"/>
                  <a:gd name="T23" fmla="*/ 126 h 858"/>
                  <a:gd name="T24" fmla="*/ 202 w 824"/>
                  <a:gd name="T25" fmla="*/ 133 h 858"/>
                  <a:gd name="T26" fmla="*/ 172 w 824"/>
                  <a:gd name="T27" fmla="*/ 139 h 858"/>
                  <a:gd name="T28" fmla="*/ 140 w 824"/>
                  <a:gd name="T29" fmla="*/ 143 h 858"/>
                  <a:gd name="T30" fmla="*/ 108 w 824"/>
                  <a:gd name="T31" fmla="*/ 146 h 858"/>
                  <a:gd name="T32" fmla="*/ 78 w 824"/>
                  <a:gd name="T33" fmla="*/ 148 h 858"/>
                  <a:gd name="T34" fmla="*/ 46 w 824"/>
                  <a:gd name="T35" fmla="*/ 148 h 858"/>
                  <a:gd name="T36" fmla="*/ 46 w 824"/>
                  <a:gd name="T37" fmla="*/ 148 h 858"/>
                  <a:gd name="T38" fmla="*/ 0 w 824"/>
                  <a:gd name="T39" fmla="*/ 145 h 858"/>
                  <a:gd name="T40" fmla="*/ 0 w 824"/>
                  <a:gd name="T41" fmla="*/ 145 h 858"/>
                  <a:gd name="T42" fmla="*/ 0 w 824"/>
                  <a:gd name="T43" fmla="*/ 414 h 858"/>
                  <a:gd name="T44" fmla="*/ 0 w 824"/>
                  <a:gd name="T45" fmla="*/ 414 h 858"/>
                  <a:gd name="T46" fmla="*/ 0 w 824"/>
                  <a:gd name="T47" fmla="*/ 443 h 858"/>
                  <a:gd name="T48" fmla="*/ 1 w 824"/>
                  <a:gd name="T49" fmla="*/ 472 h 858"/>
                  <a:gd name="T50" fmla="*/ 3 w 824"/>
                  <a:gd name="T51" fmla="*/ 502 h 858"/>
                  <a:gd name="T52" fmla="*/ 6 w 824"/>
                  <a:gd name="T53" fmla="*/ 530 h 858"/>
                  <a:gd name="T54" fmla="*/ 9 w 824"/>
                  <a:gd name="T55" fmla="*/ 559 h 858"/>
                  <a:gd name="T56" fmla="*/ 14 w 824"/>
                  <a:gd name="T57" fmla="*/ 587 h 858"/>
                  <a:gd name="T58" fmla="*/ 19 w 824"/>
                  <a:gd name="T59" fmla="*/ 616 h 858"/>
                  <a:gd name="T60" fmla="*/ 25 w 824"/>
                  <a:gd name="T61" fmla="*/ 643 h 858"/>
                  <a:gd name="T62" fmla="*/ 31 w 824"/>
                  <a:gd name="T63" fmla="*/ 671 h 858"/>
                  <a:gd name="T64" fmla="*/ 38 w 824"/>
                  <a:gd name="T65" fmla="*/ 699 h 858"/>
                  <a:gd name="T66" fmla="*/ 46 w 824"/>
                  <a:gd name="T67" fmla="*/ 726 h 858"/>
                  <a:gd name="T68" fmla="*/ 55 w 824"/>
                  <a:gd name="T69" fmla="*/ 753 h 858"/>
                  <a:gd name="T70" fmla="*/ 65 w 824"/>
                  <a:gd name="T71" fmla="*/ 779 h 858"/>
                  <a:gd name="T72" fmla="*/ 75 w 824"/>
                  <a:gd name="T73" fmla="*/ 806 h 858"/>
                  <a:gd name="T74" fmla="*/ 85 w 824"/>
                  <a:gd name="T75" fmla="*/ 832 h 858"/>
                  <a:gd name="T76" fmla="*/ 96 w 824"/>
                  <a:gd name="T77" fmla="*/ 858 h 858"/>
                  <a:gd name="T78" fmla="*/ 824 w 824"/>
                  <a:gd name="T79" fmla="*/ 129 h 858"/>
                  <a:gd name="T80" fmla="*/ 824 w 824"/>
                  <a:gd name="T81" fmla="*/ 129 h 858"/>
                  <a:gd name="T82" fmla="*/ 784 w 824"/>
                  <a:gd name="T83" fmla="*/ 119 h 858"/>
                  <a:gd name="T84" fmla="*/ 746 w 824"/>
                  <a:gd name="T85" fmla="*/ 108 h 858"/>
                  <a:gd name="T86" fmla="*/ 707 w 824"/>
                  <a:gd name="T87" fmla="*/ 95 h 858"/>
                  <a:gd name="T88" fmla="*/ 668 w 824"/>
                  <a:gd name="T89" fmla="*/ 79 h 858"/>
                  <a:gd name="T90" fmla="*/ 631 w 824"/>
                  <a:gd name="T91" fmla="*/ 62 h 858"/>
                  <a:gd name="T92" fmla="*/ 594 w 824"/>
                  <a:gd name="T93" fmla="*/ 44 h 858"/>
                  <a:gd name="T94" fmla="*/ 557 w 824"/>
                  <a:gd name="T95" fmla="*/ 22 h 858"/>
                  <a:gd name="T96" fmla="*/ 521 w 824"/>
                  <a:gd name="T97" fmla="*/ 0 h 858"/>
                  <a:gd name="T98" fmla="*/ 521 w 824"/>
                  <a:gd name="T99"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4" h="858">
                    <a:moveTo>
                      <a:pt x="521" y="0"/>
                    </a:moveTo>
                    <a:lnTo>
                      <a:pt x="521" y="0"/>
                    </a:lnTo>
                    <a:lnTo>
                      <a:pt x="495" y="17"/>
                    </a:lnTo>
                    <a:lnTo>
                      <a:pt x="466" y="33"/>
                    </a:lnTo>
                    <a:lnTo>
                      <a:pt x="439" y="49"/>
                    </a:lnTo>
                    <a:lnTo>
                      <a:pt x="410" y="63"/>
                    </a:lnTo>
                    <a:lnTo>
                      <a:pt x="382" y="76"/>
                    </a:lnTo>
                    <a:lnTo>
                      <a:pt x="352" y="89"/>
                    </a:lnTo>
                    <a:lnTo>
                      <a:pt x="323" y="100"/>
                    </a:lnTo>
                    <a:lnTo>
                      <a:pt x="293" y="110"/>
                    </a:lnTo>
                    <a:lnTo>
                      <a:pt x="263" y="119"/>
                    </a:lnTo>
                    <a:lnTo>
                      <a:pt x="233" y="126"/>
                    </a:lnTo>
                    <a:lnTo>
                      <a:pt x="202" y="133"/>
                    </a:lnTo>
                    <a:lnTo>
                      <a:pt x="172" y="139"/>
                    </a:lnTo>
                    <a:lnTo>
                      <a:pt x="140" y="143"/>
                    </a:lnTo>
                    <a:lnTo>
                      <a:pt x="108" y="146"/>
                    </a:lnTo>
                    <a:lnTo>
                      <a:pt x="78" y="148"/>
                    </a:lnTo>
                    <a:lnTo>
                      <a:pt x="46" y="148"/>
                    </a:lnTo>
                    <a:lnTo>
                      <a:pt x="46" y="148"/>
                    </a:lnTo>
                    <a:lnTo>
                      <a:pt x="0" y="145"/>
                    </a:lnTo>
                    <a:lnTo>
                      <a:pt x="0" y="145"/>
                    </a:lnTo>
                    <a:lnTo>
                      <a:pt x="0" y="414"/>
                    </a:lnTo>
                    <a:lnTo>
                      <a:pt x="0" y="414"/>
                    </a:lnTo>
                    <a:lnTo>
                      <a:pt x="0" y="443"/>
                    </a:lnTo>
                    <a:lnTo>
                      <a:pt x="1" y="472"/>
                    </a:lnTo>
                    <a:lnTo>
                      <a:pt x="3" y="502"/>
                    </a:lnTo>
                    <a:lnTo>
                      <a:pt x="6" y="530"/>
                    </a:lnTo>
                    <a:lnTo>
                      <a:pt x="9" y="559"/>
                    </a:lnTo>
                    <a:lnTo>
                      <a:pt x="14" y="587"/>
                    </a:lnTo>
                    <a:lnTo>
                      <a:pt x="19" y="616"/>
                    </a:lnTo>
                    <a:lnTo>
                      <a:pt x="25" y="643"/>
                    </a:lnTo>
                    <a:lnTo>
                      <a:pt x="31" y="671"/>
                    </a:lnTo>
                    <a:lnTo>
                      <a:pt x="38" y="699"/>
                    </a:lnTo>
                    <a:lnTo>
                      <a:pt x="46" y="726"/>
                    </a:lnTo>
                    <a:lnTo>
                      <a:pt x="55" y="753"/>
                    </a:lnTo>
                    <a:lnTo>
                      <a:pt x="65" y="779"/>
                    </a:lnTo>
                    <a:lnTo>
                      <a:pt x="75" y="806"/>
                    </a:lnTo>
                    <a:lnTo>
                      <a:pt x="85" y="832"/>
                    </a:lnTo>
                    <a:lnTo>
                      <a:pt x="96" y="858"/>
                    </a:lnTo>
                    <a:lnTo>
                      <a:pt x="824" y="129"/>
                    </a:lnTo>
                    <a:lnTo>
                      <a:pt x="824" y="129"/>
                    </a:lnTo>
                    <a:lnTo>
                      <a:pt x="784" y="119"/>
                    </a:lnTo>
                    <a:lnTo>
                      <a:pt x="746" y="108"/>
                    </a:lnTo>
                    <a:lnTo>
                      <a:pt x="707" y="95"/>
                    </a:lnTo>
                    <a:lnTo>
                      <a:pt x="668" y="79"/>
                    </a:lnTo>
                    <a:lnTo>
                      <a:pt x="631" y="62"/>
                    </a:lnTo>
                    <a:lnTo>
                      <a:pt x="594" y="44"/>
                    </a:lnTo>
                    <a:lnTo>
                      <a:pt x="557" y="22"/>
                    </a:lnTo>
                    <a:lnTo>
                      <a:pt x="521" y="0"/>
                    </a:lnTo>
                    <a:lnTo>
                      <a:pt x="5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416"/>
              <p:cNvSpPr>
                <a:spLocks/>
              </p:cNvSpPr>
              <p:nvPr/>
            </p:nvSpPr>
            <p:spPr bwMode="auto">
              <a:xfrm>
                <a:off x="2031514" y="2982803"/>
                <a:ext cx="321369" cy="352979"/>
              </a:xfrm>
              <a:custGeom>
                <a:avLst/>
                <a:gdLst>
                  <a:gd name="T0" fmla="*/ 59 w 859"/>
                  <a:gd name="T1" fmla="*/ 937 h 937"/>
                  <a:gd name="T2" fmla="*/ 859 w 859"/>
                  <a:gd name="T3" fmla="*/ 139 h 937"/>
                  <a:gd name="T4" fmla="*/ 859 w 859"/>
                  <a:gd name="T5" fmla="*/ 139 h 937"/>
                  <a:gd name="T6" fmla="*/ 859 w 859"/>
                  <a:gd name="T7" fmla="*/ 0 h 937"/>
                  <a:gd name="T8" fmla="*/ 0 w 859"/>
                  <a:gd name="T9" fmla="*/ 859 h 937"/>
                  <a:gd name="T10" fmla="*/ 0 w 859"/>
                  <a:gd name="T11" fmla="*/ 859 h 937"/>
                  <a:gd name="T12" fmla="*/ 28 w 859"/>
                  <a:gd name="T13" fmla="*/ 898 h 937"/>
                  <a:gd name="T14" fmla="*/ 44 w 859"/>
                  <a:gd name="T15" fmla="*/ 919 h 937"/>
                  <a:gd name="T16" fmla="*/ 59 w 859"/>
                  <a:gd name="T17" fmla="*/ 937 h 937"/>
                  <a:gd name="T18" fmla="*/ 59 w 859"/>
                  <a:gd name="T19" fmla="*/ 93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937">
                    <a:moveTo>
                      <a:pt x="59" y="937"/>
                    </a:moveTo>
                    <a:lnTo>
                      <a:pt x="859" y="139"/>
                    </a:lnTo>
                    <a:lnTo>
                      <a:pt x="859" y="139"/>
                    </a:lnTo>
                    <a:lnTo>
                      <a:pt x="859" y="0"/>
                    </a:lnTo>
                    <a:lnTo>
                      <a:pt x="0" y="859"/>
                    </a:lnTo>
                    <a:lnTo>
                      <a:pt x="0" y="859"/>
                    </a:lnTo>
                    <a:lnTo>
                      <a:pt x="28" y="898"/>
                    </a:lnTo>
                    <a:lnTo>
                      <a:pt x="44" y="919"/>
                    </a:lnTo>
                    <a:lnTo>
                      <a:pt x="59" y="937"/>
                    </a:lnTo>
                    <a:lnTo>
                      <a:pt x="59" y="9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7" name="Group 136"/>
            <p:cNvGrpSpPr/>
            <p:nvPr/>
          </p:nvGrpSpPr>
          <p:grpSpPr>
            <a:xfrm>
              <a:off x="5484225" y="3053055"/>
              <a:ext cx="158518" cy="184286"/>
              <a:chOff x="1876097" y="2824752"/>
              <a:chExt cx="561079" cy="695422"/>
            </a:xfrm>
          </p:grpSpPr>
          <p:sp>
            <p:nvSpPr>
              <p:cNvPr id="138" name="Freeform 413"/>
              <p:cNvSpPr>
                <a:spLocks noEditPoints="1"/>
              </p:cNvSpPr>
              <p:nvPr/>
            </p:nvSpPr>
            <p:spPr bwMode="auto">
              <a:xfrm>
                <a:off x="1876097" y="2824752"/>
                <a:ext cx="561079" cy="695422"/>
              </a:xfrm>
              <a:custGeom>
                <a:avLst/>
                <a:gdLst>
                  <a:gd name="T0" fmla="*/ 1455 w 1493"/>
                  <a:gd name="T1" fmla="*/ 157 h 1846"/>
                  <a:gd name="T2" fmla="*/ 1426 w 1493"/>
                  <a:gd name="T3" fmla="*/ 158 h 1846"/>
                  <a:gd name="T4" fmla="*/ 1326 w 1493"/>
                  <a:gd name="T5" fmla="*/ 182 h 1846"/>
                  <a:gd name="T6" fmla="*/ 1223 w 1493"/>
                  <a:gd name="T7" fmla="*/ 190 h 1846"/>
                  <a:gd name="T8" fmla="*/ 1072 w 1493"/>
                  <a:gd name="T9" fmla="*/ 172 h 1846"/>
                  <a:gd name="T10" fmla="*/ 930 w 1493"/>
                  <a:gd name="T11" fmla="*/ 120 h 1846"/>
                  <a:gd name="T12" fmla="*/ 805 w 1493"/>
                  <a:gd name="T13" fmla="*/ 34 h 1846"/>
                  <a:gd name="T14" fmla="*/ 757 w 1493"/>
                  <a:gd name="T15" fmla="*/ 1 h 1846"/>
                  <a:gd name="T16" fmla="*/ 711 w 1493"/>
                  <a:gd name="T17" fmla="*/ 14 h 1846"/>
                  <a:gd name="T18" fmla="*/ 615 w 1493"/>
                  <a:gd name="T19" fmla="*/ 89 h 1846"/>
                  <a:gd name="T20" fmla="*/ 480 w 1493"/>
                  <a:gd name="T21" fmla="*/ 156 h 1846"/>
                  <a:gd name="T22" fmla="*/ 332 w 1493"/>
                  <a:gd name="T23" fmla="*/ 187 h 1846"/>
                  <a:gd name="T24" fmla="*/ 219 w 1493"/>
                  <a:gd name="T25" fmla="*/ 188 h 1846"/>
                  <a:gd name="T26" fmla="*/ 93 w 1493"/>
                  <a:gd name="T27" fmla="*/ 166 h 1846"/>
                  <a:gd name="T28" fmla="*/ 50 w 1493"/>
                  <a:gd name="T29" fmla="*/ 156 h 1846"/>
                  <a:gd name="T30" fmla="*/ 21 w 1493"/>
                  <a:gd name="T31" fmla="*/ 165 h 1846"/>
                  <a:gd name="T32" fmla="*/ 6 w 1493"/>
                  <a:gd name="T33" fmla="*/ 183 h 1846"/>
                  <a:gd name="T34" fmla="*/ 0 w 1493"/>
                  <a:gd name="T35" fmla="*/ 681 h 1846"/>
                  <a:gd name="T36" fmla="*/ 13 w 1493"/>
                  <a:gd name="T37" fmla="*/ 865 h 1846"/>
                  <a:gd name="T38" fmla="*/ 64 w 1493"/>
                  <a:gd name="T39" fmla="*/ 1084 h 1846"/>
                  <a:gd name="T40" fmla="*/ 151 w 1493"/>
                  <a:gd name="T41" fmla="*/ 1288 h 1846"/>
                  <a:gd name="T42" fmla="*/ 271 w 1493"/>
                  <a:gd name="T43" fmla="*/ 1473 h 1846"/>
                  <a:gd name="T44" fmla="*/ 423 w 1493"/>
                  <a:gd name="T45" fmla="*/ 1637 h 1846"/>
                  <a:gd name="T46" fmla="*/ 603 w 1493"/>
                  <a:gd name="T47" fmla="*/ 1773 h 1846"/>
                  <a:gd name="T48" fmla="*/ 729 w 1493"/>
                  <a:gd name="T49" fmla="*/ 1843 h 1846"/>
                  <a:gd name="T50" fmla="*/ 758 w 1493"/>
                  <a:gd name="T51" fmla="*/ 1845 h 1846"/>
                  <a:gd name="T52" fmla="*/ 850 w 1493"/>
                  <a:gd name="T53" fmla="*/ 1797 h 1846"/>
                  <a:gd name="T54" fmla="*/ 1037 w 1493"/>
                  <a:gd name="T55" fmla="*/ 1666 h 1846"/>
                  <a:gd name="T56" fmla="*/ 1194 w 1493"/>
                  <a:gd name="T57" fmla="*/ 1508 h 1846"/>
                  <a:gd name="T58" fmla="*/ 1322 w 1493"/>
                  <a:gd name="T59" fmla="*/ 1327 h 1846"/>
                  <a:gd name="T60" fmla="*/ 1414 w 1493"/>
                  <a:gd name="T61" fmla="*/ 1126 h 1846"/>
                  <a:gd name="T62" fmla="*/ 1472 w 1493"/>
                  <a:gd name="T63" fmla="*/ 909 h 1846"/>
                  <a:gd name="T64" fmla="*/ 1493 w 1493"/>
                  <a:gd name="T65" fmla="*/ 681 h 1846"/>
                  <a:gd name="T66" fmla="*/ 1490 w 1493"/>
                  <a:gd name="T67" fmla="*/ 188 h 1846"/>
                  <a:gd name="T68" fmla="*/ 1471 w 1493"/>
                  <a:gd name="T69" fmla="*/ 165 h 1846"/>
                  <a:gd name="T70" fmla="*/ 1387 w 1493"/>
                  <a:gd name="T71" fmla="*/ 765 h 1846"/>
                  <a:gd name="T72" fmla="*/ 1355 w 1493"/>
                  <a:gd name="T73" fmla="*/ 967 h 1846"/>
                  <a:gd name="T74" fmla="*/ 1291 w 1493"/>
                  <a:gd name="T75" fmla="*/ 1157 h 1846"/>
                  <a:gd name="T76" fmla="*/ 1196 w 1493"/>
                  <a:gd name="T77" fmla="*/ 1334 h 1846"/>
                  <a:gd name="T78" fmla="*/ 1072 w 1493"/>
                  <a:gd name="T79" fmla="*/ 1491 h 1846"/>
                  <a:gd name="T80" fmla="*/ 922 w 1493"/>
                  <a:gd name="T81" fmla="*/ 1626 h 1846"/>
                  <a:gd name="T82" fmla="*/ 746 w 1493"/>
                  <a:gd name="T83" fmla="*/ 1736 h 1846"/>
                  <a:gd name="T84" fmla="*/ 605 w 1493"/>
                  <a:gd name="T85" fmla="*/ 1650 h 1846"/>
                  <a:gd name="T86" fmla="*/ 450 w 1493"/>
                  <a:gd name="T87" fmla="*/ 1519 h 1846"/>
                  <a:gd name="T88" fmla="*/ 320 w 1493"/>
                  <a:gd name="T89" fmla="*/ 1366 h 1846"/>
                  <a:gd name="T90" fmla="*/ 219 w 1493"/>
                  <a:gd name="T91" fmla="*/ 1194 h 1846"/>
                  <a:gd name="T92" fmla="*/ 148 w 1493"/>
                  <a:gd name="T93" fmla="*/ 1006 h 1846"/>
                  <a:gd name="T94" fmla="*/ 110 w 1493"/>
                  <a:gd name="T95" fmla="*/ 805 h 1846"/>
                  <a:gd name="T96" fmla="*/ 103 w 1493"/>
                  <a:gd name="T97" fmla="*/ 274 h 1846"/>
                  <a:gd name="T98" fmla="*/ 271 w 1493"/>
                  <a:gd name="T99" fmla="*/ 293 h 1846"/>
                  <a:gd name="T100" fmla="*/ 401 w 1493"/>
                  <a:gd name="T101" fmla="*/ 282 h 1846"/>
                  <a:gd name="T102" fmla="*/ 555 w 1493"/>
                  <a:gd name="T103" fmla="*/ 236 h 1846"/>
                  <a:gd name="T104" fmla="*/ 695 w 1493"/>
                  <a:gd name="T105" fmla="*/ 159 h 1846"/>
                  <a:gd name="T106" fmla="*/ 798 w 1493"/>
                  <a:gd name="T107" fmla="*/ 159 h 1846"/>
                  <a:gd name="T108" fmla="*/ 939 w 1493"/>
                  <a:gd name="T109" fmla="*/ 236 h 1846"/>
                  <a:gd name="T110" fmla="*/ 1093 w 1493"/>
                  <a:gd name="T111" fmla="*/ 282 h 1846"/>
                  <a:gd name="T112" fmla="*/ 1223 w 1493"/>
                  <a:gd name="T113" fmla="*/ 293 h 1846"/>
                  <a:gd name="T114" fmla="*/ 1390 w 1493"/>
                  <a:gd name="T115" fmla="*/ 274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1846">
                    <a:moveTo>
                      <a:pt x="1471" y="165"/>
                    </a:moveTo>
                    <a:lnTo>
                      <a:pt x="1471" y="165"/>
                    </a:lnTo>
                    <a:lnTo>
                      <a:pt x="1466" y="162"/>
                    </a:lnTo>
                    <a:lnTo>
                      <a:pt x="1460" y="159"/>
                    </a:lnTo>
                    <a:lnTo>
                      <a:pt x="1455" y="157"/>
                    </a:lnTo>
                    <a:lnTo>
                      <a:pt x="1449" y="156"/>
                    </a:lnTo>
                    <a:lnTo>
                      <a:pt x="1443" y="156"/>
                    </a:lnTo>
                    <a:lnTo>
                      <a:pt x="1437" y="156"/>
                    </a:lnTo>
                    <a:lnTo>
                      <a:pt x="1431" y="157"/>
                    </a:lnTo>
                    <a:lnTo>
                      <a:pt x="1426" y="158"/>
                    </a:lnTo>
                    <a:lnTo>
                      <a:pt x="1426" y="158"/>
                    </a:lnTo>
                    <a:lnTo>
                      <a:pt x="1400" y="166"/>
                    </a:lnTo>
                    <a:lnTo>
                      <a:pt x="1376" y="172"/>
                    </a:lnTo>
                    <a:lnTo>
                      <a:pt x="1350" y="178"/>
                    </a:lnTo>
                    <a:lnTo>
                      <a:pt x="1326" y="182"/>
                    </a:lnTo>
                    <a:lnTo>
                      <a:pt x="1300" y="186"/>
                    </a:lnTo>
                    <a:lnTo>
                      <a:pt x="1275" y="188"/>
                    </a:lnTo>
                    <a:lnTo>
                      <a:pt x="1248" y="190"/>
                    </a:lnTo>
                    <a:lnTo>
                      <a:pt x="1223" y="190"/>
                    </a:lnTo>
                    <a:lnTo>
                      <a:pt x="1223" y="190"/>
                    </a:lnTo>
                    <a:lnTo>
                      <a:pt x="1192" y="189"/>
                    </a:lnTo>
                    <a:lnTo>
                      <a:pt x="1161" y="187"/>
                    </a:lnTo>
                    <a:lnTo>
                      <a:pt x="1131" y="184"/>
                    </a:lnTo>
                    <a:lnTo>
                      <a:pt x="1101" y="179"/>
                    </a:lnTo>
                    <a:lnTo>
                      <a:pt x="1072" y="172"/>
                    </a:lnTo>
                    <a:lnTo>
                      <a:pt x="1042" y="165"/>
                    </a:lnTo>
                    <a:lnTo>
                      <a:pt x="1014" y="156"/>
                    </a:lnTo>
                    <a:lnTo>
                      <a:pt x="985" y="144"/>
                    </a:lnTo>
                    <a:lnTo>
                      <a:pt x="957" y="133"/>
                    </a:lnTo>
                    <a:lnTo>
                      <a:pt x="930" y="120"/>
                    </a:lnTo>
                    <a:lnTo>
                      <a:pt x="903" y="106"/>
                    </a:lnTo>
                    <a:lnTo>
                      <a:pt x="878" y="89"/>
                    </a:lnTo>
                    <a:lnTo>
                      <a:pt x="852" y="72"/>
                    </a:lnTo>
                    <a:lnTo>
                      <a:pt x="829" y="54"/>
                    </a:lnTo>
                    <a:lnTo>
                      <a:pt x="805" y="34"/>
                    </a:lnTo>
                    <a:lnTo>
                      <a:pt x="782" y="14"/>
                    </a:lnTo>
                    <a:lnTo>
                      <a:pt x="782" y="14"/>
                    </a:lnTo>
                    <a:lnTo>
                      <a:pt x="774" y="8"/>
                    </a:lnTo>
                    <a:lnTo>
                      <a:pt x="766" y="3"/>
                    </a:lnTo>
                    <a:lnTo>
                      <a:pt x="757" y="1"/>
                    </a:lnTo>
                    <a:lnTo>
                      <a:pt x="746" y="0"/>
                    </a:lnTo>
                    <a:lnTo>
                      <a:pt x="737" y="1"/>
                    </a:lnTo>
                    <a:lnTo>
                      <a:pt x="728" y="3"/>
                    </a:lnTo>
                    <a:lnTo>
                      <a:pt x="719" y="8"/>
                    </a:lnTo>
                    <a:lnTo>
                      <a:pt x="711" y="14"/>
                    </a:lnTo>
                    <a:lnTo>
                      <a:pt x="711" y="14"/>
                    </a:lnTo>
                    <a:lnTo>
                      <a:pt x="688" y="34"/>
                    </a:lnTo>
                    <a:lnTo>
                      <a:pt x="665" y="54"/>
                    </a:lnTo>
                    <a:lnTo>
                      <a:pt x="640" y="72"/>
                    </a:lnTo>
                    <a:lnTo>
                      <a:pt x="615" y="89"/>
                    </a:lnTo>
                    <a:lnTo>
                      <a:pt x="589" y="106"/>
                    </a:lnTo>
                    <a:lnTo>
                      <a:pt x="563" y="120"/>
                    </a:lnTo>
                    <a:lnTo>
                      <a:pt x="535" y="133"/>
                    </a:lnTo>
                    <a:lnTo>
                      <a:pt x="508" y="144"/>
                    </a:lnTo>
                    <a:lnTo>
                      <a:pt x="480" y="156"/>
                    </a:lnTo>
                    <a:lnTo>
                      <a:pt x="451" y="165"/>
                    </a:lnTo>
                    <a:lnTo>
                      <a:pt x="422" y="172"/>
                    </a:lnTo>
                    <a:lnTo>
                      <a:pt x="393" y="179"/>
                    </a:lnTo>
                    <a:lnTo>
                      <a:pt x="362" y="184"/>
                    </a:lnTo>
                    <a:lnTo>
                      <a:pt x="332" y="187"/>
                    </a:lnTo>
                    <a:lnTo>
                      <a:pt x="302" y="189"/>
                    </a:lnTo>
                    <a:lnTo>
                      <a:pt x="271" y="190"/>
                    </a:lnTo>
                    <a:lnTo>
                      <a:pt x="271" y="190"/>
                    </a:lnTo>
                    <a:lnTo>
                      <a:pt x="245" y="190"/>
                    </a:lnTo>
                    <a:lnTo>
                      <a:pt x="219" y="188"/>
                    </a:lnTo>
                    <a:lnTo>
                      <a:pt x="194" y="186"/>
                    </a:lnTo>
                    <a:lnTo>
                      <a:pt x="168" y="182"/>
                    </a:lnTo>
                    <a:lnTo>
                      <a:pt x="143" y="178"/>
                    </a:lnTo>
                    <a:lnTo>
                      <a:pt x="117" y="172"/>
                    </a:lnTo>
                    <a:lnTo>
                      <a:pt x="93" y="166"/>
                    </a:lnTo>
                    <a:lnTo>
                      <a:pt x="68" y="158"/>
                    </a:lnTo>
                    <a:lnTo>
                      <a:pt x="68" y="158"/>
                    </a:lnTo>
                    <a:lnTo>
                      <a:pt x="62" y="157"/>
                    </a:lnTo>
                    <a:lnTo>
                      <a:pt x="56" y="156"/>
                    </a:lnTo>
                    <a:lnTo>
                      <a:pt x="50" y="156"/>
                    </a:lnTo>
                    <a:lnTo>
                      <a:pt x="44" y="156"/>
                    </a:lnTo>
                    <a:lnTo>
                      <a:pt x="38" y="157"/>
                    </a:lnTo>
                    <a:lnTo>
                      <a:pt x="33" y="159"/>
                    </a:lnTo>
                    <a:lnTo>
                      <a:pt x="27" y="162"/>
                    </a:lnTo>
                    <a:lnTo>
                      <a:pt x="21" y="165"/>
                    </a:lnTo>
                    <a:lnTo>
                      <a:pt x="21" y="165"/>
                    </a:lnTo>
                    <a:lnTo>
                      <a:pt x="17" y="169"/>
                    </a:lnTo>
                    <a:lnTo>
                      <a:pt x="13" y="173"/>
                    </a:lnTo>
                    <a:lnTo>
                      <a:pt x="9" y="178"/>
                    </a:lnTo>
                    <a:lnTo>
                      <a:pt x="6" y="183"/>
                    </a:lnTo>
                    <a:lnTo>
                      <a:pt x="4" y="188"/>
                    </a:lnTo>
                    <a:lnTo>
                      <a:pt x="2" y="194"/>
                    </a:lnTo>
                    <a:lnTo>
                      <a:pt x="1" y="200"/>
                    </a:lnTo>
                    <a:lnTo>
                      <a:pt x="0" y="207"/>
                    </a:lnTo>
                    <a:lnTo>
                      <a:pt x="0" y="681"/>
                    </a:lnTo>
                    <a:lnTo>
                      <a:pt x="0" y="681"/>
                    </a:lnTo>
                    <a:lnTo>
                      <a:pt x="1" y="727"/>
                    </a:lnTo>
                    <a:lnTo>
                      <a:pt x="4" y="773"/>
                    </a:lnTo>
                    <a:lnTo>
                      <a:pt x="7" y="819"/>
                    </a:lnTo>
                    <a:lnTo>
                      <a:pt x="13" y="865"/>
                    </a:lnTo>
                    <a:lnTo>
                      <a:pt x="20" y="909"/>
                    </a:lnTo>
                    <a:lnTo>
                      <a:pt x="28" y="953"/>
                    </a:lnTo>
                    <a:lnTo>
                      <a:pt x="39" y="997"/>
                    </a:lnTo>
                    <a:lnTo>
                      <a:pt x="51" y="1041"/>
                    </a:lnTo>
                    <a:lnTo>
                      <a:pt x="64" y="1084"/>
                    </a:lnTo>
                    <a:lnTo>
                      <a:pt x="78" y="1126"/>
                    </a:lnTo>
                    <a:lnTo>
                      <a:pt x="94" y="1167"/>
                    </a:lnTo>
                    <a:lnTo>
                      <a:pt x="112" y="1208"/>
                    </a:lnTo>
                    <a:lnTo>
                      <a:pt x="130" y="1248"/>
                    </a:lnTo>
                    <a:lnTo>
                      <a:pt x="151" y="1288"/>
                    </a:lnTo>
                    <a:lnTo>
                      <a:pt x="172" y="1327"/>
                    </a:lnTo>
                    <a:lnTo>
                      <a:pt x="195" y="1365"/>
                    </a:lnTo>
                    <a:lnTo>
                      <a:pt x="219" y="1402"/>
                    </a:lnTo>
                    <a:lnTo>
                      <a:pt x="245" y="1439"/>
                    </a:lnTo>
                    <a:lnTo>
                      <a:pt x="271" y="1473"/>
                    </a:lnTo>
                    <a:lnTo>
                      <a:pt x="299" y="1508"/>
                    </a:lnTo>
                    <a:lnTo>
                      <a:pt x="328" y="1542"/>
                    </a:lnTo>
                    <a:lnTo>
                      <a:pt x="358" y="1574"/>
                    </a:lnTo>
                    <a:lnTo>
                      <a:pt x="389" y="1606"/>
                    </a:lnTo>
                    <a:lnTo>
                      <a:pt x="423" y="1637"/>
                    </a:lnTo>
                    <a:lnTo>
                      <a:pt x="457" y="1666"/>
                    </a:lnTo>
                    <a:lnTo>
                      <a:pt x="491" y="1695"/>
                    </a:lnTo>
                    <a:lnTo>
                      <a:pt x="527" y="1722"/>
                    </a:lnTo>
                    <a:lnTo>
                      <a:pt x="565" y="1748"/>
                    </a:lnTo>
                    <a:lnTo>
                      <a:pt x="603" y="1773"/>
                    </a:lnTo>
                    <a:lnTo>
                      <a:pt x="642" y="1797"/>
                    </a:lnTo>
                    <a:lnTo>
                      <a:pt x="683" y="1819"/>
                    </a:lnTo>
                    <a:lnTo>
                      <a:pt x="724" y="1841"/>
                    </a:lnTo>
                    <a:lnTo>
                      <a:pt x="724" y="1841"/>
                    </a:lnTo>
                    <a:lnTo>
                      <a:pt x="729" y="1843"/>
                    </a:lnTo>
                    <a:lnTo>
                      <a:pt x="735" y="1845"/>
                    </a:lnTo>
                    <a:lnTo>
                      <a:pt x="741" y="1846"/>
                    </a:lnTo>
                    <a:lnTo>
                      <a:pt x="746" y="1846"/>
                    </a:lnTo>
                    <a:lnTo>
                      <a:pt x="753" y="1846"/>
                    </a:lnTo>
                    <a:lnTo>
                      <a:pt x="758" y="1845"/>
                    </a:lnTo>
                    <a:lnTo>
                      <a:pt x="764" y="1843"/>
                    </a:lnTo>
                    <a:lnTo>
                      <a:pt x="769" y="1841"/>
                    </a:lnTo>
                    <a:lnTo>
                      <a:pt x="769" y="1841"/>
                    </a:lnTo>
                    <a:lnTo>
                      <a:pt x="811" y="1819"/>
                    </a:lnTo>
                    <a:lnTo>
                      <a:pt x="850" y="1797"/>
                    </a:lnTo>
                    <a:lnTo>
                      <a:pt x="890" y="1773"/>
                    </a:lnTo>
                    <a:lnTo>
                      <a:pt x="928" y="1748"/>
                    </a:lnTo>
                    <a:lnTo>
                      <a:pt x="966" y="1722"/>
                    </a:lnTo>
                    <a:lnTo>
                      <a:pt x="1001" y="1695"/>
                    </a:lnTo>
                    <a:lnTo>
                      <a:pt x="1037" y="1666"/>
                    </a:lnTo>
                    <a:lnTo>
                      <a:pt x="1071" y="1637"/>
                    </a:lnTo>
                    <a:lnTo>
                      <a:pt x="1103" y="1606"/>
                    </a:lnTo>
                    <a:lnTo>
                      <a:pt x="1135" y="1574"/>
                    </a:lnTo>
                    <a:lnTo>
                      <a:pt x="1166" y="1542"/>
                    </a:lnTo>
                    <a:lnTo>
                      <a:pt x="1194" y="1508"/>
                    </a:lnTo>
                    <a:lnTo>
                      <a:pt x="1223" y="1473"/>
                    </a:lnTo>
                    <a:lnTo>
                      <a:pt x="1249" y="1439"/>
                    </a:lnTo>
                    <a:lnTo>
                      <a:pt x="1275" y="1402"/>
                    </a:lnTo>
                    <a:lnTo>
                      <a:pt x="1298" y="1365"/>
                    </a:lnTo>
                    <a:lnTo>
                      <a:pt x="1322" y="1327"/>
                    </a:lnTo>
                    <a:lnTo>
                      <a:pt x="1343" y="1288"/>
                    </a:lnTo>
                    <a:lnTo>
                      <a:pt x="1362" y="1248"/>
                    </a:lnTo>
                    <a:lnTo>
                      <a:pt x="1382" y="1208"/>
                    </a:lnTo>
                    <a:lnTo>
                      <a:pt x="1399" y="1167"/>
                    </a:lnTo>
                    <a:lnTo>
                      <a:pt x="1414" y="1126"/>
                    </a:lnTo>
                    <a:lnTo>
                      <a:pt x="1430" y="1084"/>
                    </a:lnTo>
                    <a:lnTo>
                      <a:pt x="1443" y="1041"/>
                    </a:lnTo>
                    <a:lnTo>
                      <a:pt x="1454" y="997"/>
                    </a:lnTo>
                    <a:lnTo>
                      <a:pt x="1464" y="953"/>
                    </a:lnTo>
                    <a:lnTo>
                      <a:pt x="1472" y="909"/>
                    </a:lnTo>
                    <a:lnTo>
                      <a:pt x="1480" y="865"/>
                    </a:lnTo>
                    <a:lnTo>
                      <a:pt x="1486" y="819"/>
                    </a:lnTo>
                    <a:lnTo>
                      <a:pt x="1490" y="773"/>
                    </a:lnTo>
                    <a:lnTo>
                      <a:pt x="1492" y="727"/>
                    </a:lnTo>
                    <a:lnTo>
                      <a:pt x="1493" y="681"/>
                    </a:lnTo>
                    <a:lnTo>
                      <a:pt x="1493" y="207"/>
                    </a:lnTo>
                    <a:lnTo>
                      <a:pt x="1493" y="207"/>
                    </a:lnTo>
                    <a:lnTo>
                      <a:pt x="1492" y="200"/>
                    </a:lnTo>
                    <a:lnTo>
                      <a:pt x="1491" y="194"/>
                    </a:lnTo>
                    <a:lnTo>
                      <a:pt x="1490" y="188"/>
                    </a:lnTo>
                    <a:lnTo>
                      <a:pt x="1487" y="183"/>
                    </a:lnTo>
                    <a:lnTo>
                      <a:pt x="1484" y="178"/>
                    </a:lnTo>
                    <a:lnTo>
                      <a:pt x="1481" y="173"/>
                    </a:lnTo>
                    <a:lnTo>
                      <a:pt x="1476" y="169"/>
                    </a:lnTo>
                    <a:lnTo>
                      <a:pt x="1471" y="165"/>
                    </a:lnTo>
                    <a:lnTo>
                      <a:pt x="1471" y="165"/>
                    </a:lnTo>
                    <a:close/>
                    <a:moveTo>
                      <a:pt x="1390" y="681"/>
                    </a:moveTo>
                    <a:lnTo>
                      <a:pt x="1390" y="681"/>
                    </a:lnTo>
                    <a:lnTo>
                      <a:pt x="1389" y="723"/>
                    </a:lnTo>
                    <a:lnTo>
                      <a:pt x="1387" y="765"/>
                    </a:lnTo>
                    <a:lnTo>
                      <a:pt x="1384" y="805"/>
                    </a:lnTo>
                    <a:lnTo>
                      <a:pt x="1379" y="846"/>
                    </a:lnTo>
                    <a:lnTo>
                      <a:pt x="1373" y="887"/>
                    </a:lnTo>
                    <a:lnTo>
                      <a:pt x="1364" y="927"/>
                    </a:lnTo>
                    <a:lnTo>
                      <a:pt x="1355" y="967"/>
                    </a:lnTo>
                    <a:lnTo>
                      <a:pt x="1345" y="1006"/>
                    </a:lnTo>
                    <a:lnTo>
                      <a:pt x="1334" y="1045"/>
                    </a:lnTo>
                    <a:lnTo>
                      <a:pt x="1321" y="1083"/>
                    </a:lnTo>
                    <a:lnTo>
                      <a:pt x="1306" y="1121"/>
                    </a:lnTo>
                    <a:lnTo>
                      <a:pt x="1291" y="1157"/>
                    </a:lnTo>
                    <a:lnTo>
                      <a:pt x="1275" y="1194"/>
                    </a:lnTo>
                    <a:lnTo>
                      <a:pt x="1256" y="1230"/>
                    </a:lnTo>
                    <a:lnTo>
                      <a:pt x="1238" y="1265"/>
                    </a:lnTo>
                    <a:lnTo>
                      <a:pt x="1218" y="1300"/>
                    </a:lnTo>
                    <a:lnTo>
                      <a:pt x="1196" y="1334"/>
                    </a:lnTo>
                    <a:lnTo>
                      <a:pt x="1174" y="1366"/>
                    </a:lnTo>
                    <a:lnTo>
                      <a:pt x="1149" y="1399"/>
                    </a:lnTo>
                    <a:lnTo>
                      <a:pt x="1125" y="1431"/>
                    </a:lnTo>
                    <a:lnTo>
                      <a:pt x="1099" y="1461"/>
                    </a:lnTo>
                    <a:lnTo>
                      <a:pt x="1072" y="1491"/>
                    </a:lnTo>
                    <a:lnTo>
                      <a:pt x="1044" y="1519"/>
                    </a:lnTo>
                    <a:lnTo>
                      <a:pt x="1015" y="1548"/>
                    </a:lnTo>
                    <a:lnTo>
                      <a:pt x="985" y="1574"/>
                    </a:lnTo>
                    <a:lnTo>
                      <a:pt x="953" y="1601"/>
                    </a:lnTo>
                    <a:lnTo>
                      <a:pt x="922" y="1626"/>
                    </a:lnTo>
                    <a:lnTo>
                      <a:pt x="888" y="1650"/>
                    </a:lnTo>
                    <a:lnTo>
                      <a:pt x="854" y="1673"/>
                    </a:lnTo>
                    <a:lnTo>
                      <a:pt x="819" y="1695"/>
                    </a:lnTo>
                    <a:lnTo>
                      <a:pt x="783" y="1716"/>
                    </a:lnTo>
                    <a:lnTo>
                      <a:pt x="746" y="1736"/>
                    </a:lnTo>
                    <a:lnTo>
                      <a:pt x="746" y="1736"/>
                    </a:lnTo>
                    <a:lnTo>
                      <a:pt x="710" y="1716"/>
                    </a:lnTo>
                    <a:lnTo>
                      <a:pt x="674" y="1695"/>
                    </a:lnTo>
                    <a:lnTo>
                      <a:pt x="639" y="1673"/>
                    </a:lnTo>
                    <a:lnTo>
                      <a:pt x="605" y="1650"/>
                    </a:lnTo>
                    <a:lnTo>
                      <a:pt x="572" y="1626"/>
                    </a:lnTo>
                    <a:lnTo>
                      <a:pt x="539" y="1601"/>
                    </a:lnTo>
                    <a:lnTo>
                      <a:pt x="509" y="1574"/>
                    </a:lnTo>
                    <a:lnTo>
                      <a:pt x="478" y="1548"/>
                    </a:lnTo>
                    <a:lnTo>
                      <a:pt x="450" y="1519"/>
                    </a:lnTo>
                    <a:lnTo>
                      <a:pt x="421" y="1491"/>
                    </a:lnTo>
                    <a:lnTo>
                      <a:pt x="395" y="1461"/>
                    </a:lnTo>
                    <a:lnTo>
                      <a:pt x="368" y="1431"/>
                    </a:lnTo>
                    <a:lnTo>
                      <a:pt x="344" y="1399"/>
                    </a:lnTo>
                    <a:lnTo>
                      <a:pt x="320" y="1366"/>
                    </a:lnTo>
                    <a:lnTo>
                      <a:pt x="298" y="1334"/>
                    </a:lnTo>
                    <a:lnTo>
                      <a:pt x="276" y="1300"/>
                    </a:lnTo>
                    <a:lnTo>
                      <a:pt x="256" y="1265"/>
                    </a:lnTo>
                    <a:lnTo>
                      <a:pt x="237" y="1230"/>
                    </a:lnTo>
                    <a:lnTo>
                      <a:pt x="219" y="1194"/>
                    </a:lnTo>
                    <a:lnTo>
                      <a:pt x="202" y="1157"/>
                    </a:lnTo>
                    <a:lnTo>
                      <a:pt x="187" y="1121"/>
                    </a:lnTo>
                    <a:lnTo>
                      <a:pt x="172" y="1083"/>
                    </a:lnTo>
                    <a:lnTo>
                      <a:pt x="160" y="1045"/>
                    </a:lnTo>
                    <a:lnTo>
                      <a:pt x="148" y="1006"/>
                    </a:lnTo>
                    <a:lnTo>
                      <a:pt x="138" y="967"/>
                    </a:lnTo>
                    <a:lnTo>
                      <a:pt x="128" y="927"/>
                    </a:lnTo>
                    <a:lnTo>
                      <a:pt x="121" y="887"/>
                    </a:lnTo>
                    <a:lnTo>
                      <a:pt x="115" y="846"/>
                    </a:lnTo>
                    <a:lnTo>
                      <a:pt x="110" y="805"/>
                    </a:lnTo>
                    <a:lnTo>
                      <a:pt x="106" y="765"/>
                    </a:lnTo>
                    <a:lnTo>
                      <a:pt x="104" y="723"/>
                    </a:lnTo>
                    <a:lnTo>
                      <a:pt x="103" y="681"/>
                    </a:lnTo>
                    <a:lnTo>
                      <a:pt x="103" y="274"/>
                    </a:lnTo>
                    <a:lnTo>
                      <a:pt x="103" y="274"/>
                    </a:lnTo>
                    <a:lnTo>
                      <a:pt x="145" y="282"/>
                    </a:lnTo>
                    <a:lnTo>
                      <a:pt x="187" y="288"/>
                    </a:lnTo>
                    <a:lnTo>
                      <a:pt x="228" y="292"/>
                    </a:lnTo>
                    <a:lnTo>
                      <a:pt x="250" y="293"/>
                    </a:lnTo>
                    <a:lnTo>
                      <a:pt x="271" y="293"/>
                    </a:lnTo>
                    <a:lnTo>
                      <a:pt x="271" y="293"/>
                    </a:lnTo>
                    <a:lnTo>
                      <a:pt x="304" y="292"/>
                    </a:lnTo>
                    <a:lnTo>
                      <a:pt x="336" y="290"/>
                    </a:lnTo>
                    <a:lnTo>
                      <a:pt x="368" y="287"/>
                    </a:lnTo>
                    <a:lnTo>
                      <a:pt x="401" y="282"/>
                    </a:lnTo>
                    <a:lnTo>
                      <a:pt x="432" y="275"/>
                    </a:lnTo>
                    <a:lnTo>
                      <a:pt x="463" y="268"/>
                    </a:lnTo>
                    <a:lnTo>
                      <a:pt x="495" y="259"/>
                    </a:lnTo>
                    <a:lnTo>
                      <a:pt x="524" y="248"/>
                    </a:lnTo>
                    <a:lnTo>
                      <a:pt x="555" y="236"/>
                    </a:lnTo>
                    <a:lnTo>
                      <a:pt x="584" y="224"/>
                    </a:lnTo>
                    <a:lnTo>
                      <a:pt x="613" y="209"/>
                    </a:lnTo>
                    <a:lnTo>
                      <a:pt x="640" y="193"/>
                    </a:lnTo>
                    <a:lnTo>
                      <a:pt x="668" y="177"/>
                    </a:lnTo>
                    <a:lnTo>
                      <a:pt x="695" y="159"/>
                    </a:lnTo>
                    <a:lnTo>
                      <a:pt x="721" y="139"/>
                    </a:lnTo>
                    <a:lnTo>
                      <a:pt x="746" y="119"/>
                    </a:lnTo>
                    <a:lnTo>
                      <a:pt x="746" y="119"/>
                    </a:lnTo>
                    <a:lnTo>
                      <a:pt x="772" y="139"/>
                    </a:lnTo>
                    <a:lnTo>
                      <a:pt x="798" y="159"/>
                    </a:lnTo>
                    <a:lnTo>
                      <a:pt x="825" y="177"/>
                    </a:lnTo>
                    <a:lnTo>
                      <a:pt x="852" y="193"/>
                    </a:lnTo>
                    <a:lnTo>
                      <a:pt x="881" y="209"/>
                    </a:lnTo>
                    <a:lnTo>
                      <a:pt x="910" y="224"/>
                    </a:lnTo>
                    <a:lnTo>
                      <a:pt x="939" y="236"/>
                    </a:lnTo>
                    <a:lnTo>
                      <a:pt x="969" y="248"/>
                    </a:lnTo>
                    <a:lnTo>
                      <a:pt x="999" y="259"/>
                    </a:lnTo>
                    <a:lnTo>
                      <a:pt x="1030" y="268"/>
                    </a:lnTo>
                    <a:lnTo>
                      <a:pt x="1062" y="275"/>
                    </a:lnTo>
                    <a:lnTo>
                      <a:pt x="1093" y="282"/>
                    </a:lnTo>
                    <a:lnTo>
                      <a:pt x="1125" y="287"/>
                    </a:lnTo>
                    <a:lnTo>
                      <a:pt x="1157" y="290"/>
                    </a:lnTo>
                    <a:lnTo>
                      <a:pt x="1190" y="292"/>
                    </a:lnTo>
                    <a:lnTo>
                      <a:pt x="1223" y="293"/>
                    </a:lnTo>
                    <a:lnTo>
                      <a:pt x="1223" y="293"/>
                    </a:lnTo>
                    <a:lnTo>
                      <a:pt x="1244" y="293"/>
                    </a:lnTo>
                    <a:lnTo>
                      <a:pt x="1264" y="292"/>
                    </a:lnTo>
                    <a:lnTo>
                      <a:pt x="1307" y="288"/>
                    </a:lnTo>
                    <a:lnTo>
                      <a:pt x="1349" y="282"/>
                    </a:lnTo>
                    <a:lnTo>
                      <a:pt x="1390" y="274"/>
                    </a:lnTo>
                    <a:lnTo>
                      <a:pt x="1390" y="6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414"/>
              <p:cNvSpPr>
                <a:spLocks/>
              </p:cNvSpPr>
              <p:nvPr/>
            </p:nvSpPr>
            <p:spPr bwMode="auto">
              <a:xfrm>
                <a:off x="2097370" y="3127681"/>
                <a:ext cx="252879" cy="295027"/>
              </a:xfrm>
              <a:custGeom>
                <a:avLst/>
                <a:gdLst>
                  <a:gd name="T0" fmla="*/ 157 w 671"/>
                  <a:gd name="T1" fmla="*/ 785 h 785"/>
                  <a:gd name="T2" fmla="*/ 157 w 671"/>
                  <a:gd name="T3" fmla="*/ 785 h 785"/>
                  <a:gd name="T4" fmla="*/ 184 w 671"/>
                  <a:gd name="T5" fmla="*/ 769 h 785"/>
                  <a:gd name="T6" fmla="*/ 210 w 671"/>
                  <a:gd name="T7" fmla="*/ 751 h 785"/>
                  <a:gd name="T8" fmla="*/ 236 w 671"/>
                  <a:gd name="T9" fmla="*/ 734 h 785"/>
                  <a:gd name="T10" fmla="*/ 261 w 671"/>
                  <a:gd name="T11" fmla="*/ 715 h 785"/>
                  <a:gd name="T12" fmla="*/ 286 w 671"/>
                  <a:gd name="T13" fmla="*/ 696 h 785"/>
                  <a:gd name="T14" fmla="*/ 309 w 671"/>
                  <a:gd name="T15" fmla="*/ 677 h 785"/>
                  <a:gd name="T16" fmla="*/ 333 w 671"/>
                  <a:gd name="T17" fmla="*/ 656 h 785"/>
                  <a:gd name="T18" fmla="*/ 354 w 671"/>
                  <a:gd name="T19" fmla="*/ 636 h 785"/>
                  <a:gd name="T20" fmla="*/ 377 w 671"/>
                  <a:gd name="T21" fmla="*/ 614 h 785"/>
                  <a:gd name="T22" fmla="*/ 397 w 671"/>
                  <a:gd name="T23" fmla="*/ 593 h 785"/>
                  <a:gd name="T24" fmla="*/ 417 w 671"/>
                  <a:gd name="T25" fmla="*/ 571 h 785"/>
                  <a:gd name="T26" fmla="*/ 438 w 671"/>
                  <a:gd name="T27" fmla="*/ 547 h 785"/>
                  <a:gd name="T28" fmla="*/ 456 w 671"/>
                  <a:gd name="T29" fmla="*/ 524 h 785"/>
                  <a:gd name="T30" fmla="*/ 475 w 671"/>
                  <a:gd name="T31" fmla="*/ 500 h 785"/>
                  <a:gd name="T32" fmla="*/ 492 w 671"/>
                  <a:gd name="T33" fmla="*/ 476 h 785"/>
                  <a:gd name="T34" fmla="*/ 509 w 671"/>
                  <a:gd name="T35" fmla="*/ 450 h 785"/>
                  <a:gd name="T36" fmla="*/ 525 w 671"/>
                  <a:gd name="T37" fmla="*/ 426 h 785"/>
                  <a:gd name="T38" fmla="*/ 540 w 671"/>
                  <a:gd name="T39" fmla="*/ 399 h 785"/>
                  <a:gd name="T40" fmla="*/ 554 w 671"/>
                  <a:gd name="T41" fmla="*/ 374 h 785"/>
                  <a:gd name="T42" fmla="*/ 568 w 671"/>
                  <a:gd name="T43" fmla="*/ 347 h 785"/>
                  <a:gd name="T44" fmla="*/ 582 w 671"/>
                  <a:gd name="T45" fmla="*/ 320 h 785"/>
                  <a:gd name="T46" fmla="*/ 594 w 671"/>
                  <a:gd name="T47" fmla="*/ 292 h 785"/>
                  <a:gd name="T48" fmla="*/ 605 w 671"/>
                  <a:gd name="T49" fmla="*/ 265 h 785"/>
                  <a:gd name="T50" fmla="*/ 615 w 671"/>
                  <a:gd name="T51" fmla="*/ 236 h 785"/>
                  <a:gd name="T52" fmla="*/ 625 w 671"/>
                  <a:gd name="T53" fmla="*/ 209 h 785"/>
                  <a:gd name="T54" fmla="*/ 635 w 671"/>
                  <a:gd name="T55" fmla="*/ 179 h 785"/>
                  <a:gd name="T56" fmla="*/ 643 w 671"/>
                  <a:gd name="T57" fmla="*/ 150 h 785"/>
                  <a:gd name="T58" fmla="*/ 650 w 671"/>
                  <a:gd name="T59" fmla="*/ 121 h 785"/>
                  <a:gd name="T60" fmla="*/ 657 w 671"/>
                  <a:gd name="T61" fmla="*/ 91 h 785"/>
                  <a:gd name="T62" fmla="*/ 662 w 671"/>
                  <a:gd name="T63" fmla="*/ 61 h 785"/>
                  <a:gd name="T64" fmla="*/ 667 w 671"/>
                  <a:gd name="T65" fmla="*/ 31 h 785"/>
                  <a:gd name="T66" fmla="*/ 671 w 671"/>
                  <a:gd name="T67" fmla="*/ 0 h 785"/>
                  <a:gd name="T68" fmla="*/ 0 w 671"/>
                  <a:gd name="T69" fmla="*/ 672 h 785"/>
                  <a:gd name="T70" fmla="*/ 0 w 671"/>
                  <a:gd name="T71" fmla="*/ 672 h 785"/>
                  <a:gd name="T72" fmla="*/ 37 w 671"/>
                  <a:gd name="T73" fmla="*/ 702 h 785"/>
                  <a:gd name="T74" fmla="*/ 76 w 671"/>
                  <a:gd name="T75" fmla="*/ 732 h 785"/>
                  <a:gd name="T76" fmla="*/ 116 w 671"/>
                  <a:gd name="T77" fmla="*/ 759 h 785"/>
                  <a:gd name="T78" fmla="*/ 157 w 671"/>
                  <a:gd name="T79" fmla="*/ 785 h 785"/>
                  <a:gd name="T80" fmla="*/ 157 w 671"/>
                  <a:gd name="T81"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1" h="785">
                    <a:moveTo>
                      <a:pt x="157" y="785"/>
                    </a:moveTo>
                    <a:lnTo>
                      <a:pt x="157" y="785"/>
                    </a:lnTo>
                    <a:lnTo>
                      <a:pt x="184" y="769"/>
                    </a:lnTo>
                    <a:lnTo>
                      <a:pt x="210" y="751"/>
                    </a:lnTo>
                    <a:lnTo>
                      <a:pt x="236" y="734"/>
                    </a:lnTo>
                    <a:lnTo>
                      <a:pt x="261" y="715"/>
                    </a:lnTo>
                    <a:lnTo>
                      <a:pt x="286" y="696"/>
                    </a:lnTo>
                    <a:lnTo>
                      <a:pt x="309" y="677"/>
                    </a:lnTo>
                    <a:lnTo>
                      <a:pt x="333" y="656"/>
                    </a:lnTo>
                    <a:lnTo>
                      <a:pt x="354" y="636"/>
                    </a:lnTo>
                    <a:lnTo>
                      <a:pt x="377" y="614"/>
                    </a:lnTo>
                    <a:lnTo>
                      <a:pt x="397" y="593"/>
                    </a:lnTo>
                    <a:lnTo>
                      <a:pt x="417" y="571"/>
                    </a:lnTo>
                    <a:lnTo>
                      <a:pt x="438" y="547"/>
                    </a:lnTo>
                    <a:lnTo>
                      <a:pt x="456" y="524"/>
                    </a:lnTo>
                    <a:lnTo>
                      <a:pt x="475" y="500"/>
                    </a:lnTo>
                    <a:lnTo>
                      <a:pt x="492" y="476"/>
                    </a:lnTo>
                    <a:lnTo>
                      <a:pt x="509" y="450"/>
                    </a:lnTo>
                    <a:lnTo>
                      <a:pt x="525" y="426"/>
                    </a:lnTo>
                    <a:lnTo>
                      <a:pt x="540" y="399"/>
                    </a:lnTo>
                    <a:lnTo>
                      <a:pt x="554" y="374"/>
                    </a:lnTo>
                    <a:lnTo>
                      <a:pt x="568" y="347"/>
                    </a:lnTo>
                    <a:lnTo>
                      <a:pt x="582" y="320"/>
                    </a:lnTo>
                    <a:lnTo>
                      <a:pt x="594" y="292"/>
                    </a:lnTo>
                    <a:lnTo>
                      <a:pt x="605" y="265"/>
                    </a:lnTo>
                    <a:lnTo>
                      <a:pt x="615" y="236"/>
                    </a:lnTo>
                    <a:lnTo>
                      <a:pt x="625" y="209"/>
                    </a:lnTo>
                    <a:lnTo>
                      <a:pt x="635" y="179"/>
                    </a:lnTo>
                    <a:lnTo>
                      <a:pt x="643" y="150"/>
                    </a:lnTo>
                    <a:lnTo>
                      <a:pt x="650" y="121"/>
                    </a:lnTo>
                    <a:lnTo>
                      <a:pt x="657" y="91"/>
                    </a:lnTo>
                    <a:lnTo>
                      <a:pt x="662" y="61"/>
                    </a:lnTo>
                    <a:lnTo>
                      <a:pt x="667" y="31"/>
                    </a:lnTo>
                    <a:lnTo>
                      <a:pt x="671" y="0"/>
                    </a:lnTo>
                    <a:lnTo>
                      <a:pt x="0" y="672"/>
                    </a:lnTo>
                    <a:lnTo>
                      <a:pt x="0" y="672"/>
                    </a:lnTo>
                    <a:lnTo>
                      <a:pt x="37" y="702"/>
                    </a:lnTo>
                    <a:lnTo>
                      <a:pt x="76" y="732"/>
                    </a:lnTo>
                    <a:lnTo>
                      <a:pt x="116" y="759"/>
                    </a:lnTo>
                    <a:lnTo>
                      <a:pt x="157" y="785"/>
                    </a:lnTo>
                    <a:lnTo>
                      <a:pt x="157" y="7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415"/>
              <p:cNvSpPr>
                <a:spLocks/>
              </p:cNvSpPr>
              <p:nvPr/>
            </p:nvSpPr>
            <p:spPr bwMode="auto">
              <a:xfrm>
                <a:off x="1960391" y="2924850"/>
                <a:ext cx="310833" cy="324003"/>
              </a:xfrm>
              <a:custGeom>
                <a:avLst/>
                <a:gdLst>
                  <a:gd name="T0" fmla="*/ 521 w 824"/>
                  <a:gd name="T1" fmla="*/ 0 h 858"/>
                  <a:gd name="T2" fmla="*/ 521 w 824"/>
                  <a:gd name="T3" fmla="*/ 0 h 858"/>
                  <a:gd name="T4" fmla="*/ 495 w 824"/>
                  <a:gd name="T5" fmla="*/ 17 h 858"/>
                  <a:gd name="T6" fmla="*/ 466 w 824"/>
                  <a:gd name="T7" fmla="*/ 33 h 858"/>
                  <a:gd name="T8" fmla="*/ 439 w 824"/>
                  <a:gd name="T9" fmla="*/ 49 h 858"/>
                  <a:gd name="T10" fmla="*/ 410 w 824"/>
                  <a:gd name="T11" fmla="*/ 63 h 858"/>
                  <a:gd name="T12" fmla="*/ 382 w 824"/>
                  <a:gd name="T13" fmla="*/ 76 h 858"/>
                  <a:gd name="T14" fmla="*/ 352 w 824"/>
                  <a:gd name="T15" fmla="*/ 89 h 858"/>
                  <a:gd name="T16" fmla="*/ 323 w 824"/>
                  <a:gd name="T17" fmla="*/ 100 h 858"/>
                  <a:gd name="T18" fmla="*/ 293 w 824"/>
                  <a:gd name="T19" fmla="*/ 110 h 858"/>
                  <a:gd name="T20" fmla="*/ 263 w 824"/>
                  <a:gd name="T21" fmla="*/ 119 h 858"/>
                  <a:gd name="T22" fmla="*/ 233 w 824"/>
                  <a:gd name="T23" fmla="*/ 126 h 858"/>
                  <a:gd name="T24" fmla="*/ 202 w 824"/>
                  <a:gd name="T25" fmla="*/ 133 h 858"/>
                  <a:gd name="T26" fmla="*/ 172 w 824"/>
                  <a:gd name="T27" fmla="*/ 139 h 858"/>
                  <a:gd name="T28" fmla="*/ 140 w 824"/>
                  <a:gd name="T29" fmla="*/ 143 h 858"/>
                  <a:gd name="T30" fmla="*/ 108 w 824"/>
                  <a:gd name="T31" fmla="*/ 146 h 858"/>
                  <a:gd name="T32" fmla="*/ 78 w 824"/>
                  <a:gd name="T33" fmla="*/ 148 h 858"/>
                  <a:gd name="T34" fmla="*/ 46 w 824"/>
                  <a:gd name="T35" fmla="*/ 148 h 858"/>
                  <a:gd name="T36" fmla="*/ 46 w 824"/>
                  <a:gd name="T37" fmla="*/ 148 h 858"/>
                  <a:gd name="T38" fmla="*/ 0 w 824"/>
                  <a:gd name="T39" fmla="*/ 145 h 858"/>
                  <a:gd name="T40" fmla="*/ 0 w 824"/>
                  <a:gd name="T41" fmla="*/ 145 h 858"/>
                  <a:gd name="T42" fmla="*/ 0 w 824"/>
                  <a:gd name="T43" fmla="*/ 414 h 858"/>
                  <a:gd name="T44" fmla="*/ 0 w 824"/>
                  <a:gd name="T45" fmla="*/ 414 h 858"/>
                  <a:gd name="T46" fmla="*/ 0 w 824"/>
                  <a:gd name="T47" fmla="*/ 443 h 858"/>
                  <a:gd name="T48" fmla="*/ 1 w 824"/>
                  <a:gd name="T49" fmla="*/ 472 h 858"/>
                  <a:gd name="T50" fmla="*/ 3 w 824"/>
                  <a:gd name="T51" fmla="*/ 502 h 858"/>
                  <a:gd name="T52" fmla="*/ 6 w 824"/>
                  <a:gd name="T53" fmla="*/ 530 h 858"/>
                  <a:gd name="T54" fmla="*/ 9 w 824"/>
                  <a:gd name="T55" fmla="*/ 559 h 858"/>
                  <a:gd name="T56" fmla="*/ 14 w 824"/>
                  <a:gd name="T57" fmla="*/ 587 h 858"/>
                  <a:gd name="T58" fmla="*/ 19 w 824"/>
                  <a:gd name="T59" fmla="*/ 616 h 858"/>
                  <a:gd name="T60" fmla="*/ 25 w 824"/>
                  <a:gd name="T61" fmla="*/ 643 h 858"/>
                  <a:gd name="T62" fmla="*/ 31 w 824"/>
                  <a:gd name="T63" fmla="*/ 671 h 858"/>
                  <a:gd name="T64" fmla="*/ 38 w 824"/>
                  <a:gd name="T65" fmla="*/ 699 h 858"/>
                  <a:gd name="T66" fmla="*/ 46 w 824"/>
                  <a:gd name="T67" fmla="*/ 726 h 858"/>
                  <a:gd name="T68" fmla="*/ 55 w 824"/>
                  <a:gd name="T69" fmla="*/ 753 h 858"/>
                  <a:gd name="T70" fmla="*/ 65 w 824"/>
                  <a:gd name="T71" fmla="*/ 779 h 858"/>
                  <a:gd name="T72" fmla="*/ 75 w 824"/>
                  <a:gd name="T73" fmla="*/ 806 h 858"/>
                  <a:gd name="T74" fmla="*/ 85 w 824"/>
                  <a:gd name="T75" fmla="*/ 832 h 858"/>
                  <a:gd name="T76" fmla="*/ 96 w 824"/>
                  <a:gd name="T77" fmla="*/ 858 h 858"/>
                  <a:gd name="T78" fmla="*/ 824 w 824"/>
                  <a:gd name="T79" fmla="*/ 129 h 858"/>
                  <a:gd name="T80" fmla="*/ 824 w 824"/>
                  <a:gd name="T81" fmla="*/ 129 h 858"/>
                  <a:gd name="T82" fmla="*/ 784 w 824"/>
                  <a:gd name="T83" fmla="*/ 119 h 858"/>
                  <a:gd name="T84" fmla="*/ 746 w 824"/>
                  <a:gd name="T85" fmla="*/ 108 h 858"/>
                  <a:gd name="T86" fmla="*/ 707 w 824"/>
                  <a:gd name="T87" fmla="*/ 95 h 858"/>
                  <a:gd name="T88" fmla="*/ 668 w 824"/>
                  <a:gd name="T89" fmla="*/ 79 h 858"/>
                  <a:gd name="T90" fmla="*/ 631 w 824"/>
                  <a:gd name="T91" fmla="*/ 62 h 858"/>
                  <a:gd name="T92" fmla="*/ 594 w 824"/>
                  <a:gd name="T93" fmla="*/ 44 h 858"/>
                  <a:gd name="T94" fmla="*/ 557 w 824"/>
                  <a:gd name="T95" fmla="*/ 22 h 858"/>
                  <a:gd name="T96" fmla="*/ 521 w 824"/>
                  <a:gd name="T97" fmla="*/ 0 h 858"/>
                  <a:gd name="T98" fmla="*/ 521 w 824"/>
                  <a:gd name="T99"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4" h="858">
                    <a:moveTo>
                      <a:pt x="521" y="0"/>
                    </a:moveTo>
                    <a:lnTo>
                      <a:pt x="521" y="0"/>
                    </a:lnTo>
                    <a:lnTo>
                      <a:pt x="495" y="17"/>
                    </a:lnTo>
                    <a:lnTo>
                      <a:pt x="466" y="33"/>
                    </a:lnTo>
                    <a:lnTo>
                      <a:pt x="439" y="49"/>
                    </a:lnTo>
                    <a:lnTo>
                      <a:pt x="410" y="63"/>
                    </a:lnTo>
                    <a:lnTo>
                      <a:pt x="382" y="76"/>
                    </a:lnTo>
                    <a:lnTo>
                      <a:pt x="352" y="89"/>
                    </a:lnTo>
                    <a:lnTo>
                      <a:pt x="323" y="100"/>
                    </a:lnTo>
                    <a:lnTo>
                      <a:pt x="293" y="110"/>
                    </a:lnTo>
                    <a:lnTo>
                      <a:pt x="263" y="119"/>
                    </a:lnTo>
                    <a:lnTo>
                      <a:pt x="233" y="126"/>
                    </a:lnTo>
                    <a:lnTo>
                      <a:pt x="202" y="133"/>
                    </a:lnTo>
                    <a:lnTo>
                      <a:pt x="172" y="139"/>
                    </a:lnTo>
                    <a:lnTo>
                      <a:pt x="140" y="143"/>
                    </a:lnTo>
                    <a:lnTo>
                      <a:pt x="108" y="146"/>
                    </a:lnTo>
                    <a:lnTo>
                      <a:pt x="78" y="148"/>
                    </a:lnTo>
                    <a:lnTo>
                      <a:pt x="46" y="148"/>
                    </a:lnTo>
                    <a:lnTo>
                      <a:pt x="46" y="148"/>
                    </a:lnTo>
                    <a:lnTo>
                      <a:pt x="0" y="145"/>
                    </a:lnTo>
                    <a:lnTo>
                      <a:pt x="0" y="145"/>
                    </a:lnTo>
                    <a:lnTo>
                      <a:pt x="0" y="414"/>
                    </a:lnTo>
                    <a:lnTo>
                      <a:pt x="0" y="414"/>
                    </a:lnTo>
                    <a:lnTo>
                      <a:pt x="0" y="443"/>
                    </a:lnTo>
                    <a:lnTo>
                      <a:pt x="1" y="472"/>
                    </a:lnTo>
                    <a:lnTo>
                      <a:pt x="3" y="502"/>
                    </a:lnTo>
                    <a:lnTo>
                      <a:pt x="6" y="530"/>
                    </a:lnTo>
                    <a:lnTo>
                      <a:pt x="9" y="559"/>
                    </a:lnTo>
                    <a:lnTo>
                      <a:pt x="14" y="587"/>
                    </a:lnTo>
                    <a:lnTo>
                      <a:pt x="19" y="616"/>
                    </a:lnTo>
                    <a:lnTo>
                      <a:pt x="25" y="643"/>
                    </a:lnTo>
                    <a:lnTo>
                      <a:pt x="31" y="671"/>
                    </a:lnTo>
                    <a:lnTo>
                      <a:pt x="38" y="699"/>
                    </a:lnTo>
                    <a:lnTo>
                      <a:pt x="46" y="726"/>
                    </a:lnTo>
                    <a:lnTo>
                      <a:pt x="55" y="753"/>
                    </a:lnTo>
                    <a:lnTo>
                      <a:pt x="65" y="779"/>
                    </a:lnTo>
                    <a:lnTo>
                      <a:pt x="75" y="806"/>
                    </a:lnTo>
                    <a:lnTo>
                      <a:pt x="85" y="832"/>
                    </a:lnTo>
                    <a:lnTo>
                      <a:pt x="96" y="858"/>
                    </a:lnTo>
                    <a:lnTo>
                      <a:pt x="824" y="129"/>
                    </a:lnTo>
                    <a:lnTo>
                      <a:pt x="824" y="129"/>
                    </a:lnTo>
                    <a:lnTo>
                      <a:pt x="784" y="119"/>
                    </a:lnTo>
                    <a:lnTo>
                      <a:pt x="746" y="108"/>
                    </a:lnTo>
                    <a:lnTo>
                      <a:pt x="707" y="95"/>
                    </a:lnTo>
                    <a:lnTo>
                      <a:pt x="668" y="79"/>
                    </a:lnTo>
                    <a:lnTo>
                      <a:pt x="631" y="62"/>
                    </a:lnTo>
                    <a:lnTo>
                      <a:pt x="594" y="44"/>
                    </a:lnTo>
                    <a:lnTo>
                      <a:pt x="557" y="22"/>
                    </a:lnTo>
                    <a:lnTo>
                      <a:pt x="521" y="0"/>
                    </a:lnTo>
                    <a:lnTo>
                      <a:pt x="5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416"/>
              <p:cNvSpPr>
                <a:spLocks/>
              </p:cNvSpPr>
              <p:nvPr/>
            </p:nvSpPr>
            <p:spPr bwMode="auto">
              <a:xfrm>
                <a:off x="2031514" y="2982803"/>
                <a:ext cx="321369" cy="352979"/>
              </a:xfrm>
              <a:custGeom>
                <a:avLst/>
                <a:gdLst>
                  <a:gd name="T0" fmla="*/ 59 w 859"/>
                  <a:gd name="T1" fmla="*/ 937 h 937"/>
                  <a:gd name="T2" fmla="*/ 859 w 859"/>
                  <a:gd name="T3" fmla="*/ 139 h 937"/>
                  <a:gd name="T4" fmla="*/ 859 w 859"/>
                  <a:gd name="T5" fmla="*/ 139 h 937"/>
                  <a:gd name="T6" fmla="*/ 859 w 859"/>
                  <a:gd name="T7" fmla="*/ 0 h 937"/>
                  <a:gd name="T8" fmla="*/ 0 w 859"/>
                  <a:gd name="T9" fmla="*/ 859 h 937"/>
                  <a:gd name="T10" fmla="*/ 0 w 859"/>
                  <a:gd name="T11" fmla="*/ 859 h 937"/>
                  <a:gd name="T12" fmla="*/ 28 w 859"/>
                  <a:gd name="T13" fmla="*/ 898 h 937"/>
                  <a:gd name="T14" fmla="*/ 44 w 859"/>
                  <a:gd name="T15" fmla="*/ 919 h 937"/>
                  <a:gd name="T16" fmla="*/ 59 w 859"/>
                  <a:gd name="T17" fmla="*/ 937 h 937"/>
                  <a:gd name="T18" fmla="*/ 59 w 859"/>
                  <a:gd name="T19" fmla="*/ 93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937">
                    <a:moveTo>
                      <a:pt x="59" y="937"/>
                    </a:moveTo>
                    <a:lnTo>
                      <a:pt x="859" y="139"/>
                    </a:lnTo>
                    <a:lnTo>
                      <a:pt x="859" y="139"/>
                    </a:lnTo>
                    <a:lnTo>
                      <a:pt x="859" y="0"/>
                    </a:lnTo>
                    <a:lnTo>
                      <a:pt x="0" y="859"/>
                    </a:lnTo>
                    <a:lnTo>
                      <a:pt x="0" y="859"/>
                    </a:lnTo>
                    <a:lnTo>
                      <a:pt x="28" y="898"/>
                    </a:lnTo>
                    <a:lnTo>
                      <a:pt x="44" y="919"/>
                    </a:lnTo>
                    <a:lnTo>
                      <a:pt x="59" y="937"/>
                    </a:lnTo>
                    <a:lnTo>
                      <a:pt x="59" y="9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3" name="Group 142"/>
            <p:cNvGrpSpPr/>
            <p:nvPr/>
          </p:nvGrpSpPr>
          <p:grpSpPr>
            <a:xfrm>
              <a:off x="7453803" y="3053055"/>
              <a:ext cx="158518" cy="184286"/>
              <a:chOff x="1876097" y="2824752"/>
              <a:chExt cx="561079" cy="695422"/>
            </a:xfrm>
          </p:grpSpPr>
          <p:sp>
            <p:nvSpPr>
              <p:cNvPr id="144" name="Freeform 413"/>
              <p:cNvSpPr>
                <a:spLocks noEditPoints="1"/>
              </p:cNvSpPr>
              <p:nvPr/>
            </p:nvSpPr>
            <p:spPr bwMode="auto">
              <a:xfrm>
                <a:off x="1876097" y="2824752"/>
                <a:ext cx="561079" cy="695422"/>
              </a:xfrm>
              <a:custGeom>
                <a:avLst/>
                <a:gdLst>
                  <a:gd name="T0" fmla="*/ 1455 w 1493"/>
                  <a:gd name="T1" fmla="*/ 157 h 1846"/>
                  <a:gd name="T2" fmla="*/ 1426 w 1493"/>
                  <a:gd name="T3" fmla="*/ 158 h 1846"/>
                  <a:gd name="T4" fmla="*/ 1326 w 1493"/>
                  <a:gd name="T5" fmla="*/ 182 h 1846"/>
                  <a:gd name="T6" fmla="*/ 1223 w 1493"/>
                  <a:gd name="T7" fmla="*/ 190 h 1846"/>
                  <a:gd name="T8" fmla="*/ 1072 w 1493"/>
                  <a:gd name="T9" fmla="*/ 172 h 1846"/>
                  <a:gd name="T10" fmla="*/ 930 w 1493"/>
                  <a:gd name="T11" fmla="*/ 120 h 1846"/>
                  <a:gd name="T12" fmla="*/ 805 w 1493"/>
                  <a:gd name="T13" fmla="*/ 34 h 1846"/>
                  <a:gd name="T14" fmla="*/ 757 w 1493"/>
                  <a:gd name="T15" fmla="*/ 1 h 1846"/>
                  <a:gd name="T16" fmla="*/ 711 w 1493"/>
                  <a:gd name="T17" fmla="*/ 14 h 1846"/>
                  <a:gd name="T18" fmla="*/ 615 w 1493"/>
                  <a:gd name="T19" fmla="*/ 89 h 1846"/>
                  <a:gd name="T20" fmla="*/ 480 w 1493"/>
                  <a:gd name="T21" fmla="*/ 156 h 1846"/>
                  <a:gd name="T22" fmla="*/ 332 w 1493"/>
                  <a:gd name="T23" fmla="*/ 187 h 1846"/>
                  <a:gd name="T24" fmla="*/ 219 w 1493"/>
                  <a:gd name="T25" fmla="*/ 188 h 1846"/>
                  <a:gd name="T26" fmla="*/ 93 w 1493"/>
                  <a:gd name="T27" fmla="*/ 166 h 1846"/>
                  <a:gd name="T28" fmla="*/ 50 w 1493"/>
                  <a:gd name="T29" fmla="*/ 156 h 1846"/>
                  <a:gd name="T30" fmla="*/ 21 w 1493"/>
                  <a:gd name="T31" fmla="*/ 165 h 1846"/>
                  <a:gd name="T32" fmla="*/ 6 w 1493"/>
                  <a:gd name="T33" fmla="*/ 183 h 1846"/>
                  <a:gd name="T34" fmla="*/ 0 w 1493"/>
                  <a:gd name="T35" fmla="*/ 681 h 1846"/>
                  <a:gd name="T36" fmla="*/ 13 w 1493"/>
                  <a:gd name="T37" fmla="*/ 865 h 1846"/>
                  <a:gd name="T38" fmla="*/ 64 w 1493"/>
                  <a:gd name="T39" fmla="*/ 1084 h 1846"/>
                  <a:gd name="T40" fmla="*/ 151 w 1493"/>
                  <a:gd name="T41" fmla="*/ 1288 h 1846"/>
                  <a:gd name="T42" fmla="*/ 271 w 1493"/>
                  <a:gd name="T43" fmla="*/ 1473 h 1846"/>
                  <a:gd name="T44" fmla="*/ 423 w 1493"/>
                  <a:gd name="T45" fmla="*/ 1637 h 1846"/>
                  <a:gd name="T46" fmla="*/ 603 w 1493"/>
                  <a:gd name="T47" fmla="*/ 1773 h 1846"/>
                  <a:gd name="T48" fmla="*/ 729 w 1493"/>
                  <a:gd name="T49" fmla="*/ 1843 h 1846"/>
                  <a:gd name="T50" fmla="*/ 758 w 1493"/>
                  <a:gd name="T51" fmla="*/ 1845 h 1846"/>
                  <a:gd name="T52" fmla="*/ 850 w 1493"/>
                  <a:gd name="T53" fmla="*/ 1797 h 1846"/>
                  <a:gd name="T54" fmla="*/ 1037 w 1493"/>
                  <a:gd name="T55" fmla="*/ 1666 h 1846"/>
                  <a:gd name="T56" fmla="*/ 1194 w 1493"/>
                  <a:gd name="T57" fmla="*/ 1508 h 1846"/>
                  <a:gd name="T58" fmla="*/ 1322 w 1493"/>
                  <a:gd name="T59" fmla="*/ 1327 h 1846"/>
                  <a:gd name="T60" fmla="*/ 1414 w 1493"/>
                  <a:gd name="T61" fmla="*/ 1126 h 1846"/>
                  <a:gd name="T62" fmla="*/ 1472 w 1493"/>
                  <a:gd name="T63" fmla="*/ 909 h 1846"/>
                  <a:gd name="T64" fmla="*/ 1493 w 1493"/>
                  <a:gd name="T65" fmla="*/ 681 h 1846"/>
                  <a:gd name="T66" fmla="*/ 1490 w 1493"/>
                  <a:gd name="T67" fmla="*/ 188 h 1846"/>
                  <a:gd name="T68" fmla="*/ 1471 w 1493"/>
                  <a:gd name="T69" fmla="*/ 165 h 1846"/>
                  <a:gd name="T70" fmla="*/ 1387 w 1493"/>
                  <a:gd name="T71" fmla="*/ 765 h 1846"/>
                  <a:gd name="T72" fmla="*/ 1355 w 1493"/>
                  <a:gd name="T73" fmla="*/ 967 h 1846"/>
                  <a:gd name="T74" fmla="*/ 1291 w 1493"/>
                  <a:gd name="T75" fmla="*/ 1157 h 1846"/>
                  <a:gd name="T76" fmla="*/ 1196 w 1493"/>
                  <a:gd name="T77" fmla="*/ 1334 h 1846"/>
                  <a:gd name="T78" fmla="*/ 1072 w 1493"/>
                  <a:gd name="T79" fmla="*/ 1491 h 1846"/>
                  <a:gd name="T80" fmla="*/ 922 w 1493"/>
                  <a:gd name="T81" fmla="*/ 1626 h 1846"/>
                  <a:gd name="T82" fmla="*/ 746 w 1493"/>
                  <a:gd name="T83" fmla="*/ 1736 h 1846"/>
                  <a:gd name="T84" fmla="*/ 605 w 1493"/>
                  <a:gd name="T85" fmla="*/ 1650 h 1846"/>
                  <a:gd name="T86" fmla="*/ 450 w 1493"/>
                  <a:gd name="T87" fmla="*/ 1519 h 1846"/>
                  <a:gd name="T88" fmla="*/ 320 w 1493"/>
                  <a:gd name="T89" fmla="*/ 1366 h 1846"/>
                  <a:gd name="T90" fmla="*/ 219 w 1493"/>
                  <a:gd name="T91" fmla="*/ 1194 h 1846"/>
                  <a:gd name="T92" fmla="*/ 148 w 1493"/>
                  <a:gd name="T93" fmla="*/ 1006 h 1846"/>
                  <a:gd name="T94" fmla="*/ 110 w 1493"/>
                  <a:gd name="T95" fmla="*/ 805 h 1846"/>
                  <a:gd name="T96" fmla="*/ 103 w 1493"/>
                  <a:gd name="T97" fmla="*/ 274 h 1846"/>
                  <a:gd name="T98" fmla="*/ 271 w 1493"/>
                  <a:gd name="T99" fmla="*/ 293 h 1846"/>
                  <a:gd name="T100" fmla="*/ 401 w 1493"/>
                  <a:gd name="T101" fmla="*/ 282 h 1846"/>
                  <a:gd name="T102" fmla="*/ 555 w 1493"/>
                  <a:gd name="T103" fmla="*/ 236 h 1846"/>
                  <a:gd name="T104" fmla="*/ 695 w 1493"/>
                  <a:gd name="T105" fmla="*/ 159 h 1846"/>
                  <a:gd name="T106" fmla="*/ 798 w 1493"/>
                  <a:gd name="T107" fmla="*/ 159 h 1846"/>
                  <a:gd name="T108" fmla="*/ 939 w 1493"/>
                  <a:gd name="T109" fmla="*/ 236 h 1846"/>
                  <a:gd name="T110" fmla="*/ 1093 w 1493"/>
                  <a:gd name="T111" fmla="*/ 282 h 1846"/>
                  <a:gd name="T112" fmla="*/ 1223 w 1493"/>
                  <a:gd name="T113" fmla="*/ 293 h 1846"/>
                  <a:gd name="T114" fmla="*/ 1390 w 1493"/>
                  <a:gd name="T115" fmla="*/ 274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3" h="1846">
                    <a:moveTo>
                      <a:pt x="1471" y="165"/>
                    </a:moveTo>
                    <a:lnTo>
                      <a:pt x="1471" y="165"/>
                    </a:lnTo>
                    <a:lnTo>
                      <a:pt x="1466" y="162"/>
                    </a:lnTo>
                    <a:lnTo>
                      <a:pt x="1460" y="159"/>
                    </a:lnTo>
                    <a:lnTo>
                      <a:pt x="1455" y="157"/>
                    </a:lnTo>
                    <a:lnTo>
                      <a:pt x="1449" y="156"/>
                    </a:lnTo>
                    <a:lnTo>
                      <a:pt x="1443" y="156"/>
                    </a:lnTo>
                    <a:lnTo>
                      <a:pt x="1437" y="156"/>
                    </a:lnTo>
                    <a:lnTo>
                      <a:pt x="1431" y="157"/>
                    </a:lnTo>
                    <a:lnTo>
                      <a:pt x="1426" y="158"/>
                    </a:lnTo>
                    <a:lnTo>
                      <a:pt x="1426" y="158"/>
                    </a:lnTo>
                    <a:lnTo>
                      <a:pt x="1400" y="166"/>
                    </a:lnTo>
                    <a:lnTo>
                      <a:pt x="1376" y="172"/>
                    </a:lnTo>
                    <a:lnTo>
                      <a:pt x="1350" y="178"/>
                    </a:lnTo>
                    <a:lnTo>
                      <a:pt x="1326" y="182"/>
                    </a:lnTo>
                    <a:lnTo>
                      <a:pt x="1300" y="186"/>
                    </a:lnTo>
                    <a:lnTo>
                      <a:pt x="1275" y="188"/>
                    </a:lnTo>
                    <a:lnTo>
                      <a:pt x="1248" y="190"/>
                    </a:lnTo>
                    <a:lnTo>
                      <a:pt x="1223" y="190"/>
                    </a:lnTo>
                    <a:lnTo>
                      <a:pt x="1223" y="190"/>
                    </a:lnTo>
                    <a:lnTo>
                      <a:pt x="1192" y="189"/>
                    </a:lnTo>
                    <a:lnTo>
                      <a:pt x="1161" y="187"/>
                    </a:lnTo>
                    <a:lnTo>
                      <a:pt x="1131" y="184"/>
                    </a:lnTo>
                    <a:lnTo>
                      <a:pt x="1101" y="179"/>
                    </a:lnTo>
                    <a:lnTo>
                      <a:pt x="1072" y="172"/>
                    </a:lnTo>
                    <a:lnTo>
                      <a:pt x="1042" y="165"/>
                    </a:lnTo>
                    <a:lnTo>
                      <a:pt x="1014" y="156"/>
                    </a:lnTo>
                    <a:lnTo>
                      <a:pt x="985" y="144"/>
                    </a:lnTo>
                    <a:lnTo>
                      <a:pt x="957" y="133"/>
                    </a:lnTo>
                    <a:lnTo>
                      <a:pt x="930" y="120"/>
                    </a:lnTo>
                    <a:lnTo>
                      <a:pt x="903" y="106"/>
                    </a:lnTo>
                    <a:lnTo>
                      <a:pt x="878" y="89"/>
                    </a:lnTo>
                    <a:lnTo>
                      <a:pt x="852" y="72"/>
                    </a:lnTo>
                    <a:lnTo>
                      <a:pt x="829" y="54"/>
                    </a:lnTo>
                    <a:lnTo>
                      <a:pt x="805" y="34"/>
                    </a:lnTo>
                    <a:lnTo>
                      <a:pt x="782" y="14"/>
                    </a:lnTo>
                    <a:lnTo>
                      <a:pt x="782" y="14"/>
                    </a:lnTo>
                    <a:lnTo>
                      <a:pt x="774" y="8"/>
                    </a:lnTo>
                    <a:lnTo>
                      <a:pt x="766" y="3"/>
                    </a:lnTo>
                    <a:lnTo>
                      <a:pt x="757" y="1"/>
                    </a:lnTo>
                    <a:lnTo>
                      <a:pt x="746" y="0"/>
                    </a:lnTo>
                    <a:lnTo>
                      <a:pt x="737" y="1"/>
                    </a:lnTo>
                    <a:lnTo>
                      <a:pt x="728" y="3"/>
                    </a:lnTo>
                    <a:lnTo>
                      <a:pt x="719" y="8"/>
                    </a:lnTo>
                    <a:lnTo>
                      <a:pt x="711" y="14"/>
                    </a:lnTo>
                    <a:lnTo>
                      <a:pt x="711" y="14"/>
                    </a:lnTo>
                    <a:lnTo>
                      <a:pt x="688" y="34"/>
                    </a:lnTo>
                    <a:lnTo>
                      <a:pt x="665" y="54"/>
                    </a:lnTo>
                    <a:lnTo>
                      <a:pt x="640" y="72"/>
                    </a:lnTo>
                    <a:lnTo>
                      <a:pt x="615" y="89"/>
                    </a:lnTo>
                    <a:lnTo>
                      <a:pt x="589" y="106"/>
                    </a:lnTo>
                    <a:lnTo>
                      <a:pt x="563" y="120"/>
                    </a:lnTo>
                    <a:lnTo>
                      <a:pt x="535" y="133"/>
                    </a:lnTo>
                    <a:lnTo>
                      <a:pt x="508" y="144"/>
                    </a:lnTo>
                    <a:lnTo>
                      <a:pt x="480" y="156"/>
                    </a:lnTo>
                    <a:lnTo>
                      <a:pt x="451" y="165"/>
                    </a:lnTo>
                    <a:lnTo>
                      <a:pt x="422" y="172"/>
                    </a:lnTo>
                    <a:lnTo>
                      <a:pt x="393" y="179"/>
                    </a:lnTo>
                    <a:lnTo>
                      <a:pt x="362" y="184"/>
                    </a:lnTo>
                    <a:lnTo>
                      <a:pt x="332" y="187"/>
                    </a:lnTo>
                    <a:lnTo>
                      <a:pt x="302" y="189"/>
                    </a:lnTo>
                    <a:lnTo>
                      <a:pt x="271" y="190"/>
                    </a:lnTo>
                    <a:lnTo>
                      <a:pt x="271" y="190"/>
                    </a:lnTo>
                    <a:lnTo>
                      <a:pt x="245" y="190"/>
                    </a:lnTo>
                    <a:lnTo>
                      <a:pt x="219" y="188"/>
                    </a:lnTo>
                    <a:lnTo>
                      <a:pt x="194" y="186"/>
                    </a:lnTo>
                    <a:lnTo>
                      <a:pt x="168" y="182"/>
                    </a:lnTo>
                    <a:lnTo>
                      <a:pt x="143" y="178"/>
                    </a:lnTo>
                    <a:lnTo>
                      <a:pt x="117" y="172"/>
                    </a:lnTo>
                    <a:lnTo>
                      <a:pt x="93" y="166"/>
                    </a:lnTo>
                    <a:lnTo>
                      <a:pt x="68" y="158"/>
                    </a:lnTo>
                    <a:lnTo>
                      <a:pt x="68" y="158"/>
                    </a:lnTo>
                    <a:lnTo>
                      <a:pt x="62" y="157"/>
                    </a:lnTo>
                    <a:lnTo>
                      <a:pt x="56" y="156"/>
                    </a:lnTo>
                    <a:lnTo>
                      <a:pt x="50" y="156"/>
                    </a:lnTo>
                    <a:lnTo>
                      <a:pt x="44" y="156"/>
                    </a:lnTo>
                    <a:lnTo>
                      <a:pt x="38" y="157"/>
                    </a:lnTo>
                    <a:lnTo>
                      <a:pt x="33" y="159"/>
                    </a:lnTo>
                    <a:lnTo>
                      <a:pt x="27" y="162"/>
                    </a:lnTo>
                    <a:lnTo>
                      <a:pt x="21" y="165"/>
                    </a:lnTo>
                    <a:lnTo>
                      <a:pt x="21" y="165"/>
                    </a:lnTo>
                    <a:lnTo>
                      <a:pt x="17" y="169"/>
                    </a:lnTo>
                    <a:lnTo>
                      <a:pt x="13" y="173"/>
                    </a:lnTo>
                    <a:lnTo>
                      <a:pt x="9" y="178"/>
                    </a:lnTo>
                    <a:lnTo>
                      <a:pt x="6" y="183"/>
                    </a:lnTo>
                    <a:lnTo>
                      <a:pt x="4" y="188"/>
                    </a:lnTo>
                    <a:lnTo>
                      <a:pt x="2" y="194"/>
                    </a:lnTo>
                    <a:lnTo>
                      <a:pt x="1" y="200"/>
                    </a:lnTo>
                    <a:lnTo>
                      <a:pt x="0" y="207"/>
                    </a:lnTo>
                    <a:lnTo>
                      <a:pt x="0" y="681"/>
                    </a:lnTo>
                    <a:lnTo>
                      <a:pt x="0" y="681"/>
                    </a:lnTo>
                    <a:lnTo>
                      <a:pt x="1" y="727"/>
                    </a:lnTo>
                    <a:lnTo>
                      <a:pt x="4" y="773"/>
                    </a:lnTo>
                    <a:lnTo>
                      <a:pt x="7" y="819"/>
                    </a:lnTo>
                    <a:lnTo>
                      <a:pt x="13" y="865"/>
                    </a:lnTo>
                    <a:lnTo>
                      <a:pt x="20" y="909"/>
                    </a:lnTo>
                    <a:lnTo>
                      <a:pt x="28" y="953"/>
                    </a:lnTo>
                    <a:lnTo>
                      <a:pt x="39" y="997"/>
                    </a:lnTo>
                    <a:lnTo>
                      <a:pt x="51" y="1041"/>
                    </a:lnTo>
                    <a:lnTo>
                      <a:pt x="64" y="1084"/>
                    </a:lnTo>
                    <a:lnTo>
                      <a:pt x="78" y="1126"/>
                    </a:lnTo>
                    <a:lnTo>
                      <a:pt x="94" y="1167"/>
                    </a:lnTo>
                    <a:lnTo>
                      <a:pt x="112" y="1208"/>
                    </a:lnTo>
                    <a:lnTo>
                      <a:pt x="130" y="1248"/>
                    </a:lnTo>
                    <a:lnTo>
                      <a:pt x="151" y="1288"/>
                    </a:lnTo>
                    <a:lnTo>
                      <a:pt x="172" y="1327"/>
                    </a:lnTo>
                    <a:lnTo>
                      <a:pt x="195" y="1365"/>
                    </a:lnTo>
                    <a:lnTo>
                      <a:pt x="219" y="1402"/>
                    </a:lnTo>
                    <a:lnTo>
                      <a:pt x="245" y="1439"/>
                    </a:lnTo>
                    <a:lnTo>
                      <a:pt x="271" y="1473"/>
                    </a:lnTo>
                    <a:lnTo>
                      <a:pt x="299" y="1508"/>
                    </a:lnTo>
                    <a:lnTo>
                      <a:pt x="328" y="1542"/>
                    </a:lnTo>
                    <a:lnTo>
                      <a:pt x="358" y="1574"/>
                    </a:lnTo>
                    <a:lnTo>
                      <a:pt x="389" y="1606"/>
                    </a:lnTo>
                    <a:lnTo>
                      <a:pt x="423" y="1637"/>
                    </a:lnTo>
                    <a:lnTo>
                      <a:pt x="457" y="1666"/>
                    </a:lnTo>
                    <a:lnTo>
                      <a:pt x="491" y="1695"/>
                    </a:lnTo>
                    <a:lnTo>
                      <a:pt x="527" y="1722"/>
                    </a:lnTo>
                    <a:lnTo>
                      <a:pt x="565" y="1748"/>
                    </a:lnTo>
                    <a:lnTo>
                      <a:pt x="603" y="1773"/>
                    </a:lnTo>
                    <a:lnTo>
                      <a:pt x="642" y="1797"/>
                    </a:lnTo>
                    <a:lnTo>
                      <a:pt x="683" y="1819"/>
                    </a:lnTo>
                    <a:lnTo>
                      <a:pt x="724" y="1841"/>
                    </a:lnTo>
                    <a:lnTo>
                      <a:pt x="724" y="1841"/>
                    </a:lnTo>
                    <a:lnTo>
                      <a:pt x="729" y="1843"/>
                    </a:lnTo>
                    <a:lnTo>
                      <a:pt x="735" y="1845"/>
                    </a:lnTo>
                    <a:lnTo>
                      <a:pt x="741" y="1846"/>
                    </a:lnTo>
                    <a:lnTo>
                      <a:pt x="746" y="1846"/>
                    </a:lnTo>
                    <a:lnTo>
                      <a:pt x="753" y="1846"/>
                    </a:lnTo>
                    <a:lnTo>
                      <a:pt x="758" y="1845"/>
                    </a:lnTo>
                    <a:lnTo>
                      <a:pt x="764" y="1843"/>
                    </a:lnTo>
                    <a:lnTo>
                      <a:pt x="769" y="1841"/>
                    </a:lnTo>
                    <a:lnTo>
                      <a:pt x="769" y="1841"/>
                    </a:lnTo>
                    <a:lnTo>
                      <a:pt x="811" y="1819"/>
                    </a:lnTo>
                    <a:lnTo>
                      <a:pt x="850" y="1797"/>
                    </a:lnTo>
                    <a:lnTo>
                      <a:pt x="890" y="1773"/>
                    </a:lnTo>
                    <a:lnTo>
                      <a:pt x="928" y="1748"/>
                    </a:lnTo>
                    <a:lnTo>
                      <a:pt x="966" y="1722"/>
                    </a:lnTo>
                    <a:lnTo>
                      <a:pt x="1001" y="1695"/>
                    </a:lnTo>
                    <a:lnTo>
                      <a:pt x="1037" y="1666"/>
                    </a:lnTo>
                    <a:lnTo>
                      <a:pt x="1071" y="1637"/>
                    </a:lnTo>
                    <a:lnTo>
                      <a:pt x="1103" y="1606"/>
                    </a:lnTo>
                    <a:lnTo>
                      <a:pt x="1135" y="1574"/>
                    </a:lnTo>
                    <a:lnTo>
                      <a:pt x="1166" y="1542"/>
                    </a:lnTo>
                    <a:lnTo>
                      <a:pt x="1194" y="1508"/>
                    </a:lnTo>
                    <a:lnTo>
                      <a:pt x="1223" y="1473"/>
                    </a:lnTo>
                    <a:lnTo>
                      <a:pt x="1249" y="1439"/>
                    </a:lnTo>
                    <a:lnTo>
                      <a:pt x="1275" y="1402"/>
                    </a:lnTo>
                    <a:lnTo>
                      <a:pt x="1298" y="1365"/>
                    </a:lnTo>
                    <a:lnTo>
                      <a:pt x="1322" y="1327"/>
                    </a:lnTo>
                    <a:lnTo>
                      <a:pt x="1343" y="1288"/>
                    </a:lnTo>
                    <a:lnTo>
                      <a:pt x="1362" y="1248"/>
                    </a:lnTo>
                    <a:lnTo>
                      <a:pt x="1382" y="1208"/>
                    </a:lnTo>
                    <a:lnTo>
                      <a:pt x="1399" y="1167"/>
                    </a:lnTo>
                    <a:lnTo>
                      <a:pt x="1414" y="1126"/>
                    </a:lnTo>
                    <a:lnTo>
                      <a:pt x="1430" y="1084"/>
                    </a:lnTo>
                    <a:lnTo>
                      <a:pt x="1443" y="1041"/>
                    </a:lnTo>
                    <a:lnTo>
                      <a:pt x="1454" y="997"/>
                    </a:lnTo>
                    <a:lnTo>
                      <a:pt x="1464" y="953"/>
                    </a:lnTo>
                    <a:lnTo>
                      <a:pt x="1472" y="909"/>
                    </a:lnTo>
                    <a:lnTo>
                      <a:pt x="1480" y="865"/>
                    </a:lnTo>
                    <a:lnTo>
                      <a:pt x="1486" y="819"/>
                    </a:lnTo>
                    <a:lnTo>
                      <a:pt x="1490" y="773"/>
                    </a:lnTo>
                    <a:lnTo>
                      <a:pt x="1492" y="727"/>
                    </a:lnTo>
                    <a:lnTo>
                      <a:pt x="1493" y="681"/>
                    </a:lnTo>
                    <a:lnTo>
                      <a:pt x="1493" y="207"/>
                    </a:lnTo>
                    <a:lnTo>
                      <a:pt x="1493" y="207"/>
                    </a:lnTo>
                    <a:lnTo>
                      <a:pt x="1492" y="200"/>
                    </a:lnTo>
                    <a:lnTo>
                      <a:pt x="1491" y="194"/>
                    </a:lnTo>
                    <a:lnTo>
                      <a:pt x="1490" y="188"/>
                    </a:lnTo>
                    <a:lnTo>
                      <a:pt x="1487" y="183"/>
                    </a:lnTo>
                    <a:lnTo>
                      <a:pt x="1484" y="178"/>
                    </a:lnTo>
                    <a:lnTo>
                      <a:pt x="1481" y="173"/>
                    </a:lnTo>
                    <a:lnTo>
                      <a:pt x="1476" y="169"/>
                    </a:lnTo>
                    <a:lnTo>
                      <a:pt x="1471" y="165"/>
                    </a:lnTo>
                    <a:lnTo>
                      <a:pt x="1471" y="165"/>
                    </a:lnTo>
                    <a:close/>
                    <a:moveTo>
                      <a:pt x="1390" y="681"/>
                    </a:moveTo>
                    <a:lnTo>
                      <a:pt x="1390" y="681"/>
                    </a:lnTo>
                    <a:lnTo>
                      <a:pt x="1389" y="723"/>
                    </a:lnTo>
                    <a:lnTo>
                      <a:pt x="1387" y="765"/>
                    </a:lnTo>
                    <a:lnTo>
                      <a:pt x="1384" y="805"/>
                    </a:lnTo>
                    <a:lnTo>
                      <a:pt x="1379" y="846"/>
                    </a:lnTo>
                    <a:lnTo>
                      <a:pt x="1373" y="887"/>
                    </a:lnTo>
                    <a:lnTo>
                      <a:pt x="1364" y="927"/>
                    </a:lnTo>
                    <a:lnTo>
                      <a:pt x="1355" y="967"/>
                    </a:lnTo>
                    <a:lnTo>
                      <a:pt x="1345" y="1006"/>
                    </a:lnTo>
                    <a:lnTo>
                      <a:pt x="1334" y="1045"/>
                    </a:lnTo>
                    <a:lnTo>
                      <a:pt x="1321" y="1083"/>
                    </a:lnTo>
                    <a:lnTo>
                      <a:pt x="1306" y="1121"/>
                    </a:lnTo>
                    <a:lnTo>
                      <a:pt x="1291" y="1157"/>
                    </a:lnTo>
                    <a:lnTo>
                      <a:pt x="1275" y="1194"/>
                    </a:lnTo>
                    <a:lnTo>
                      <a:pt x="1256" y="1230"/>
                    </a:lnTo>
                    <a:lnTo>
                      <a:pt x="1238" y="1265"/>
                    </a:lnTo>
                    <a:lnTo>
                      <a:pt x="1218" y="1300"/>
                    </a:lnTo>
                    <a:lnTo>
                      <a:pt x="1196" y="1334"/>
                    </a:lnTo>
                    <a:lnTo>
                      <a:pt x="1174" y="1366"/>
                    </a:lnTo>
                    <a:lnTo>
                      <a:pt x="1149" y="1399"/>
                    </a:lnTo>
                    <a:lnTo>
                      <a:pt x="1125" y="1431"/>
                    </a:lnTo>
                    <a:lnTo>
                      <a:pt x="1099" y="1461"/>
                    </a:lnTo>
                    <a:lnTo>
                      <a:pt x="1072" y="1491"/>
                    </a:lnTo>
                    <a:lnTo>
                      <a:pt x="1044" y="1519"/>
                    </a:lnTo>
                    <a:lnTo>
                      <a:pt x="1015" y="1548"/>
                    </a:lnTo>
                    <a:lnTo>
                      <a:pt x="985" y="1574"/>
                    </a:lnTo>
                    <a:lnTo>
                      <a:pt x="953" y="1601"/>
                    </a:lnTo>
                    <a:lnTo>
                      <a:pt x="922" y="1626"/>
                    </a:lnTo>
                    <a:lnTo>
                      <a:pt x="888" y="1650"/>
                    </a:lnTo>
                    <a:lnTo>
                      <a:pt x="854" y="1673"/>
                    </a:lnTo>
                    <a:lnTo>
                      <a:pt x="819" y="1695"/>
                    </a:lnTo>
                    <a:lnTo>
                      <a:pt x="783" y="1716"/>
                    </a:lnTo>
                    <a:lnTo>
                      <a:pt x="746" y="1736"/>
                    </a:lnTo>
                    <a:lnTo>
                      <a:pt x="746" y="1736"/>
                    </a:lnTo>
                    <a:lnTo>
                      <a:pt x="710" y="1716"/>
                    </a:lnTo>
                    <a:lnTo>
                      <a:pt x="674" y="1695"/>
                    </a:lnTo>
                    <a:lnTo>
                      <a:pt x="639" y="1673"/>
                    </a:lnTo>
                    <a:lnTo>
                      <a:pt x="605" y="1650"/>
                    </a:lnTo>
                    <a:lnTo>
                      <a:pt x="572" y="1626"/>
                    </a:lnTo>
                    <a:lnTo>
                      <a:pt x="539" y="1601"/>
                    </a:lnTo>
                    <a:lnTo>
                      <a:pt x="509" y="1574"/>
                    </a:lnTo>
                    <a:lnTo>
                      <a:pt x="478" y="1548"/>
                    </a:lnTo>
                    <a:lnTo>
                      <a:pt x="450" y="1519"/>
                    </a:lnTo>
                    <a:lnTo>
                      <a:pt x="421" y="1491"/>
                    </a:lnTo>
                    <a:lnTo>
                      <a:pt x="395" y="1461"/>
                    </a:lnTo>
                    <a:lnTo>
                      <a:pt x="368" y="1431"/>
                    </a:lnTo>
                    <a:lnTo>
                      <a:pt x="344" y="1399"/>
                    </a:lnTo>
                    <a:lnTo>
                      <a:pt x="320" y="1366"/>
                    </a:lnTo>
                    <a:lnTo>
                      <a:pt x="298" y="1334"/>
                    </a:lnTo>
                    <a:lnTo>
                      <a:pt x="276" y="1300"/>
                    </a:lnTo>
                    <a:lnTo>
                      <a:pt x="256" y="1265"/>
                    </a:lnTo>
                    <a:lnTo>
                      <a:pt x="237" y="1230"/>
                    </a:lnTo>
                    <a:lnTo>
                      <a:pt x="219" y="1194"/>
                    </a:lnTo>
                    <a:lnTo>
                      <a:pt x="202" y="1157"/>
                    </a:lnTo>
                    <a:lnTo>
                      <a:pt x="187" y="1121"/>
                    </a:lnTo>
                    <a:lnTo>
                      <a:pt x="172" y="1083"/>
                    </a:lnTo>
                    <a:lnTo>
                      <a:pt x="160" y="1045"/>
                    </a:lnTo>
                    <a:lnTo>
                      <a:pt x="148" y="1006"/>
                    </a:lnTo>
                    <a:lnTo>
                      <a:pt x="138" y="967"/>
                    </a:lnTo>
                    <a:lnTo>
                      <a:pt x="128" y="927"/>
                    </a:lnTo>
                    <a:lnTo>
                      <a:pt x="121" y="887"/>
                    </a:lnTo>
                    <a:lnTo>
                      <a:pt x="115" y="846"/>
                    </a:lnTo>
                    <a:lnTo>
                      <a:pt x="110" y="805"/>
                    </a:lnTo>
                    <a:lnTo>
                      <a:pt x="106" y="765"/>
                    </a:lnTo>
                    <a:lnTo>
                      <a:pt x="104" y="723"/>
                    </a:lnTo>
                    <a:lnTo>
                      <a:pt x="103" y="681"/>
                    </a:lnTo>
                    <a:lnTo>
                      <a:pt x="103" y="274"/>
                    </a:lnTo>
                    <a:lnTo>
                      <a:pt x="103" y="274"/>
                    </a:lnTo>
                    <a:lnTo>
                      <a:pt x="145" y="282"/>
                    </a:lnTo>
                    <a:lnTo>
                      <a:pt x="187" y="288"/>
                    </a:lnTo>
                    <a:lnTo>
                      <a:pt x="228" y="292"/>
                    </a:lnTo>
                    <a:lnTo>
                      <a:pt x="250" y="293"/>
                    </a:lnTo>
                    <a:lnTo>
                      <a:pt x="271" y="293"/>
                    </a:lnTo>
                    <a:lnTo>
                      <a:pt x="271" y="293"/>
                    </a:lnTo>
                    <a:lnTo>
                      <a:pt x="304" y="292"/>
                    </a:lnTo>
                    <a:lnTo>
                      <a:pt x="336" y="290"/>
                    </a:lnTo>
                    <a:lnTo>
                      <a:pt x="368" y="287"/>
                    </a:lnTo>
                    <a:lnTo>
                      <a:pt x="401" y="282"/>
                    </a:lnTo>
                    <a:lnTo>
                      <a:pt x="432" y="275"/>
                    </a:lnTo>
                    <a:lnTo>
                      <a:pt x="463" y="268"/>
                    </a:lnTo>
                    <a:lnTo>
                      <a:pt x="495" y="259"/>
                    </a:lnTo>
                    <a:lnTo>
                      <a:pt x="524" y="248"/>
                    </a:lnTo>
                    <a:lnTo>
                      <a:pt x="555" y="236"/>
                    </a:lnTo>
                    <a:lnTo>
                      <a:pt x="584" y="224"/>
                    </a:lnTo>
                    <a:lnTo>
                      <a:pt x="613" y="209"/>
                    </a:lnTo>
                    <a:lnTo>
                      <a:pt x="640" y="193"/>
                    </a:lnTo>
                    <a:lnTo>
                      <a:pt x="668" y="177"/>
                    </a:lnTo>
                    <a:lnTo>
                      <a:pt x="695" y="159"/>
                    </a:lnTo>
                    <a:lnTo>
                      <a:pt x="721" y="139"/>
                    </a:lnTo>
                    <a:lnTo>
                      <a:pt x="746" y="119"/>
                    </a:lnTo>
                    <a:lnTo>
                      <a:pt x="746" y="119"/>
                    </a:lnTo>
                    <a:lnTo>
                      <a:pt x="772" y="139"/>
                    </a:lnTo>
                    <a:lnTo>
                      <a:pt x="798" y="159"/>
                    </a:lnTo>
                    <a:lnTo>
                      <a:pt x="825" y="177"/>
                    </a:lnTo>
                    <a:lnTo>
                      <a:pt x="852" y="193"/>
                    </a:lnTo>
                    <a:lnTo>
                      <a:pt x="881" y="209"/>
                    </a:lnTo>
                    <a:lnTo>
                      <a:pt x="910" y="224"/>
                    </a:lnTo>
                    <a:lnTo>
                      <a:pt x="939" y="236"/>
                    </a:lnTo>
                    <a:lnTo>
                      <a:pt x="969" y="248"/>
                    </a:lnTo>
                    <a:lnTo>
                      <a:pt x="999" y="259"/>
                    </a:lnTo>
                    <a:lnTo>
                      <a:pt x="1030" y="268"/>
                    </a:lnTo>
                    <a:lnTo>
                      <a:pt x="1062" y="275"/>
                    </a:lnTo>
                    <a:lnTo>
                      <a:pt x="1093" y="282"/>
                    </a:lnTo>
                    <a:lnTo>
                      <a:pt x="1125" y="287"/>
                    </a:lnTo>
                    <a:lnTo>
                      <a:pt x="1157" y="290"/>
                    </a:lnTo>
                    <a:lnTo>
                      <a:pt x="1190" y="292"/>
                    </a:lnTo>
                    <a:lnTo>
                      <a:pt x="1223" y="293"/>
                    </a:lnTo>
                    <a:lnTo>
                      <a:pt x="1223" y="293"/>
                    </a:lnTo>
                    <a:lnTo>
                      <a:pt x="1244" y="293"/>
                    </a:lnTo>
                    <a:lnTo>
                      <a:pt x="1264" y="292"/>
                    </a:lnTo>
                    <a:lnTo>
                      <a:pt x="1307" y="288"/>
                    </a:lnTo>
                    <a:lnTo>
                      <a:pt x="1349" y="282"/>
                    </a:lnTo>
                    <a:lnTo>
                      <a:pt x="1390" y="274"/>
                    </a:lnTo>
                    <a:lnTo>
                      <a:pt x="1390" y="6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414"/>
              <p:cNvSpPr>
                <a:spLocks/>
              </p:cNvSpPr>
              <p:nvPr/>
            </p:nvSpPr>
            <p:spPr bwMode="auto">
              <a:xfrm>
                <a:off x="2097370" y="3127681"/>
                <a:ext cx="252879" cy="295027"/>
              </a:xfrm>
              <a:custGeom>
                <a:avLst/>
                <a:gdLst>
                  <a:gd name="T0" fmla="*/ 157 w 671"/>
                  <a:gd name="T1" fmla="*/ 785 h 785"/>
                  <a:gd name="T2" fmla="*/ 157 w 671"/>
                  <a:gd name="T3" fmla="*/ 785 h 785"/>
                  <a:gd name="T4" fmla="*/ 184 w 671"/>
                  <a:gd name="T5" fmla="*/ 769 h 785"/>
                  <a:gd name="T6" fmla="*/ 210 w 671"/>
                  <a:gd name="T7" fmla="*/ 751 h 785"/>
                  <a:gd name="T8" fmla="*/ 236 w 671"/>
                  <a:gd name="T9" fmla="*/ 734 h 785"/>
                  <a:gd name="T10" fmla="*/ 261 w 671"/>
                  <a:gd name="T11" fmla="*/ 715 h 785"/>
                  <a:gd name="T12" fmla="*/ 286 w 671"/>
                  <a:gd name="T13" fmla="*/ 696 h 785"/>
                  <a:gd name="T14" fmla="*/ 309 w 671"/>
                  <a:gd name="T15" fmla="*/ 677 h 785"/>
                  <a:gd name="T16" fmla="*/ 333 w 671"/>
                  <a:gd name="T17" fmla="*/ 656 h 785"/>
                  <a:gd name="T18" fmla="*/ 354 w 671"/>
                  <a:gd name="T19" fmla="*/ 636 h 785"/>
                  <a:gd name="T20" fmla="*/ 377 w 671"/>
                  <a:gd name="T21" fmla="*/ 614 h 785"/>
                  <a:gd name="T22" fmla="*/ 397 w 671"/>
                  <a:gd name="T23" fmla="*/ 593 h 785"/>
                  <a:gd name="T24" fmla="*/ 417 w 671"/>
                  <a:gd name="T25" fmla="*/ 571 h 785"/>
                  <a:gd name="T26" fmla="*/ 438 w 671"/>
                  <a:gd name="T27" fmla="*/ 547 h 785"/>
                  <a:gd name="T28" fmla="*/ 456 w 671"/>
                  <a:gd name="T29" fmla="*/ 524 h 785"/>
                  <a:gd name="T30" fmla="*/ 475 w 671"/>
                  <a:gd name="T31" fmla="*/ 500 h 785"/>
                  <a:gd name="T32" fmla="*/ 492 w 671"/>
                  <a:gd name="T33" fmla="*/ 476 h 785"/>
                  <a:gd name="T34" fmla="*/ 509 w 671"/>
                  <a:gd name="T35" fmla="*/ 450 h 785"/>
                  <a:gd name="T36" fmla="*/ 525 w 671"/>
                  <a:gd name="T37" fmla="*/ 426 h 785"/>
                  <a:gd name="T38" fmla="*/ 540 w 671"/>
                  <a:gd name="T39" fmla="*/ 399 h 785"/>
                  <a:gd name="T40" fmla="*/ 554 w 671"/>
                  <a:gd name="T41" fmla="*/ 374 h 785"/>
                  <a:gd name="T42" fmla="*/ 568 w 671"/>
                  <a:gd name="T43" fmla="*/ 347 h 785"/>
                  <a:gd name="T44" fmla="*/ 582 w 671"/>
                  <a:gd name="T45" fmla="*/ 320 h 785"/>
                  <a:gd name="T46" fmla="*/ 594 w 671"/>
                  <a:gd name="T47" fmla="*/ 292 h 785"/>
                  <a:gd name="T48" fmla="*/ 605 w 671"/>
                  <a:gd name="T49" fmla="*/ 265 h 785"/>
                  <a:gd name="T50" fmla="*/ 615 w 671"/>
                  <a:gd name="T51" fmla="*/ 236 h 785"/>
                  <a:gd name="T52" fmla="*/ 625 w 671"/>
                  <a:gd name="T53" fmla="*/ 209 h 785"/>
                  <a:gd name="T54" fmla="*/ 635 w 671"/>
                  <a:gd name="T55" fmla="*/ 179 h 785"/>
                  <a:gd name="T56" fmla="*/ 643 w 671"/>
                  <a:gd name="T57" fmla="*/ 150 h 785"/>
                  <a:gd name="T58" fmla="*/ 650 w 671"/>
                  <a:gd name="T59" fmla="*/ 121 h 785"/>
                  <a:gd name="T60" fmla="*/ 657 w 671"/>
                  <a:gd name="T61" fmla="*/ 91 h 785"/>
                  <a:gd name="T62" fmla="*/ 662 w 671"/>
                  <a:gd name="T63" fmla="*/ 61 h 785"/>
                  <a:gd name="T64" fmla="*/ 667 w 671"/>
                  <a:gd name="T65" fmla="*/ 31 h 785"/>
                  <a:gd name="T66" fmla="*/ 671 w 671"/>
                  <a:gd name="T67" fmla="*/ 0 h 785"/>
                  <a:gd name="T68" fmla="*/ 0 w 671"/>
                  <a:gd name="T69" fmla="*/ 672 h 785"/>
                  <a:gd name="T70" fmla="*/ 0 w 671"/>
                  <a:gd name="T71" fmla="*/ 672 h 785"/>
                  <a:gd name="T72" fmla="*/ 37 w 671"/>
                  <a:gd name="T73" fmla="*/ 702 h 785"/>
                  <a:gd name="T74" fmla="*/ 76 w 671"/>
                  <a:gd name="T75" fmla="*/ 732 h 785"/>
                  <a:gd name="T76" fmla="*/ 116 w 671"/>
                  <a:gd name="T77" fmla="*/ 759 h 785"/>
                  <a:gd name="T78" fmla="*/ 157 w 671"/>
                  <a:gd name="T79" fmla="*/ 785 h 785"/>
                  <a:gd name="T80" fmla="*/ 157 w 671"/>
                  <a:gd name="T81"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1" h="785">
                    <a:moveTo>
                      <a:pt x="157" y="785"/>
                    </a:moveTo>
                    <a:lnTo>
                      <a:pt x="157" y="785"/>
                    </a:lnTo>
                    <a:lnTo>
                      <a:pt x="184" y="769"/>
                    </a:lnTo>
                    <a:lnTo>
                      <a:pt x="210" y="751"/>
                    </a:lnTo>
                    <a:lnTo>
                      <a:pt x="236" y="734"/>
                    </a:lnTo>
                    <a:lnTo>
                      <a:pt x="261" y="715"/>
                    </a:lnTo>
                    <a:lnTo>
                      <a:pt x="286" y="696"/>
                    </a:lnTo>
                    <a:lnTo>
                      <a:pt x="309" y="677"/>
                    </a:lnTo>
                    <a:lnTo>
                      <a:pt x="333" y="656"/>
                    </a:lnTo>
                    <a:lnTo>
                      <a:pt x="354" y="636"/>
                    </a:lnTo>
                    <a:lnTo>
                      <a:pt x="377" y="614"/>
                    </a:lnTo>
                    <a:lnTo>
                      <a:pt x="397" y="593"/>
                    </a:lnTo>
                    <a:lnTo>
                      <a:pt x="417" y="571"/>
                    </a:lnTo>
                    <a:lnTo>
                      <a:pt x="438" y="547"/>
                    </a:lnTo>
                    <a:lnTo>
                      <a:pt x="456" y="524"/>
                    </a:lnTo>
                    <a:lnTo>
                      <a:pt x="475" y="500"/>
                    </a:lnTo>
                    <a:lnTo>
                      <a:pt x="492" y="476"/>
                    </a:lnTo>
                    <a:lnTo>
                      <a:pt x="509" y="450"/>
                    </a:lnTo>
                    <a:lnTo>
                      <a:pt x="525" y="426"/>
                    </a:lnTo>
                    <a:lnTo>
                      <a:pt x="540" y="399"/>
                    </a:lnTo>
                    <a:lnTo>
                      <a:pt x="554" y="374"/>
                    </a:lnTo>
                    <a:lnTo>
                      <a:pt x="568" y="347"/>
                    </a:lnTo>
                    <a:lnTo>
                      <a:pt x="582" y="320"/>
                    </a:lnTo>
                    <a:lnTo>
                      <a:pt x="594" y="292"/>
                    </a:lnTo>
                    <a:lnTo>
                      <a:pt x="605" y="265"/>
                    </a:lnTo>
                    <a:lnTo>
                      <a:pt x="615" y="236"/>
                    </a:lnTo>
                    <a:lnTo>
                      <a:pt x="625" y="209"/>
                    </a:lnTo>
                    <a:lnTo>
                      <a:pt x="635" y="179"/>
                    </a:lnTo>
                    <a:lnTo>
                      <a:pt x="643" y="150"/>
                    </a:lnTo>
                    <a:lnTo>
                      <a:pt x="650" y="121"/>
                    </a:lnTo>
                    <a:lnTo>
                      <a:pt x="657" y="91"/>
                    </a:lnTo>
                    <a:lnTo>
                      <a:pt x="662" y="61"/>
                    </a:lnTo>
                    <a:lnTo>
                      <a:pt x="667" y="31"/>
                    </a:lnTo>
                    <a:lnTo>
                      <a:pt x="671" y="0"/>
                    </a:lnTo>
                    <a:lnTo>
                      <a:pt x="0" y="672"/>
                    </a:lnTo>
                    <a:lnTo>
                      <a:pt x="0" y="672"/>
                    </a:lnTo>
                    <a:lnTo>
                      <a:pt x="37" y="702"/>
                    </a:lnTo>
                    <a:lnTo>
                      <a:pt x="76" y="732"/>
                    </a:lnTo>
                    <a:lnTo>
                      <a:pt x="116" y="759"/>
                    </a:lnTo>
                    <a:lnTo>
                      <a:pt x="157" y="785"/>
                    </a:lnTo>
                    <a:lnTo>
                      <a:pt x="157" y="7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15"/>
              <p:cNvSpPr>
                <a:spLocks/>
              </p:cNvSpPr>
              <p:nvPr/>
            </p:nvSpPr>
            <p:spPr bwMode="auto">
              <a:xfrm>
                <a:off x="1960391" y="2924850"/>
                <a:ext cx="310833" cy="324003"/>
              </a:xfrm>
              <a:custGeom>
                <a:avLst/>
                <a:gdLst>
                  <a:gd name="T0" fmla="*/ 521 w 824"/>
                  <a:gd name="T1" fmla="*/ 0 h 858"/>
                  <a:gd name="T2" fmla="*/ 521 w 824"/>
                  <a:gd name="T3" fmla="*/ 0 h 858"/>
                  <a:gd name="T4" fmla="*/ 495 w 824"/>
                  <a:gd name="T5" fmla="*/ 17 h 858"/>
                  <a:gd name="T6" fmla="*/ 466 w 824"/>
                  <a:gd name="T7" fmla="*/ 33 h 858"/>
                  <a:gd name="T8" fmla="*/ 439 w 824"/>
                  <a:gd name="T9" fmla="*/ 49 h 858"/>
                  <a:gd name="T10" fmla="*/ 410 w 824"/>
                  <a:gd name="T11" fmla="*/ 63 h 858"/>
                  <a:gd name="T12" fmla="*/ 382 w 824"/>
                  <a:gd name="T13" fmla="*/ 76 h 858"/>
                  <a:gd name="T14" fmla="*/ 352 w 824"/>
                  <a:gd name="T15" fmla="*/ 89 h 858"/>
                  <a:gd name="T16" fmla="*/ 323 w 824"/>
                  <a:gd name="T17" fmla="*/ 100 h 858"/>
                  <a:gd name="T18" fmla="*/ 293 w 824"/>
                  <a:gd name="T19" fmla="*/ 110 h 858"/>
                  <a:gd name="T20" fmla="*/ 263 w 824"/>
                  <a:gd name="T21" fmla="*/ 119 h 858"/>
                  <a:gd name="T22" fmla="*/ 233 w 824"/>
                  <a:gd name="T23" fmla="*/ 126 h 858"/>
                  <a:gd name="T24" fmla="*/ 202 w 824"/>
                  <a:gd name="T25" fmla="*/ 133 h 858"/>
                  <a:gd name="T26" fmla="*/ 172 w 824"/>
                  <a:gd name="T27" fmla="*/ 139 h 858"/>
                  <a:gd name="T28" fmla="*/ 140 w 824"/>
                  <a:gd name="T29" fmla="*/ 143 h 858"/>
                  <a:gd name="T30" fmla="*/ 108 w 824"/>
                  <a:gd name="T31" fmla="*/ 146 h 858"/>
                  <a:gd name="T32" fmla="*/ 78 w 824"/>
                  <a:gd name="T33" fmla="*/ 148 h 858"/>
                  <a:gd name="T34" fmla="*/ 46 w 824"/>
                  <a:gd name="T35" fmla="*/ 148 h 858"/>
                  <a:gd name="T36" fmla="*/ 46 w 824"/>
                  <a:gd name="T37" fmla="*/ 148 h 858"/>
                  <a:gd name="T38" fmla="*/ 0 w 824"/>
                  <a:gd name="T39" fmla="*/ 145 h 858"/>
                  <a:gd name="T40" fmla="*/ 0 w 824"/>
                  <a:gd name="T41" fmla="*/ 145 h 858"/>
                  <a:gd name="T42" fmla="*/ 0 w 824"/>
                  <a:gd name="T43" fmla="*/ 414 h 858"/>
                  <a:gd name="T44" fmla="*/ 0 w 824"/>
                  <a:gd name="T45" fmla="*/ 414 h 858"/>
                  <a:gd name="T46" fmla="*/ 0 w 824"/>
                  <a:gd name="T47" fmla="*/ 443 h 858"/>
                  <a:gd name="T48" fmla="*/ 1 w 824"/>
                  <a:gd name="T49" fmla="*/ 472 h 858"/>
                  <a:gd name="T50" fmla="*/ 3 w 824"/>
                  <a:gd name="T51" fmla="*/ 502 h 858"/>
                  <a:gd name="T52" fmla="*/ 6 w 824"/>
                  <a:gd name="T53" fmla="*/ 530 h 858"/>
                  <a:gd name="T54" fmla="*/ 9 w 824"/>
                  <a:gd name="T55" fmla="*/ 559 h 858"/>
                  <a:gd name="T56" fmla="*/ 14 w 824"/>
                  <a:gd name="T57" fmla="*/ 587 h 858"/>
                  <a:gd name="T58" fmla="*/ 19 w 824"/>
                  <a:gd name="T59" fmla="*/ 616 h 858"/>
                  <a:gd name="T60" fmla="*/ 25 w 824"/>
                  <a:gd name="T61" fmla="*/ 643 h 858"/>
                  <a:gd name="T62" fmla="*/ 31 w 824"/>
                  <a:gd name="T63" fmla="*/ 671 h 858"/>
                  <a:gd name="T64" fmla="*/ 38 w 824"/>
                  <a:gd name="T65" fmla="*/ 699 h 858"/>
                  <a:gd name="T66" fmla="*/ 46 w 824"/>
                  <a:gd name="T67" fmla="*/ 726 h 858"/>
                  <a:gd name="T68" fmla="*/ 55 w 824"/>
                  <a:gd name="T69" fmla="*/ 753 h 858"/>
                  <a:gd name="T70" fmla="*/ 65 w 824"/>
                  <a:gd name="T71" fmla="*/ 779 h 858"/>
                  <a:gd name="T72" fmla="*/ 75 w 824"/>
                  <a:gd name="T73" fmla="*/ 806 h 858"/>
                  <a:gd name="T74" fmla="*/ 85 w 824"/>
                  <a:gd name="T75" fmla="*/ 832 h 858"/>
                  <a:gd name="T76" fmla="*/ 96 w 824"/>
                  <a:gd name="T77" fmla="*/ 858 h 858"/>
                  <a:gd name="T78" fmla="*/ 824 w 824"/>
                  <a:gd name="T79" fmla="*/ 129 h 858"/>
                  <a:gd name="T80" fmla="*/ 824 w 824"/>
                  <a:gd name="T81" fmla="*/ 129 h 858"/>
                  <a:gd name="T82" fmla="*/ 784 w 824"/>
                  <a:gd name="T83" fmla="*/ 119 h 858"/>
                  <a:gd name="T84" fmla="*/ 746 w 824"/>
                  <a:gd name="T85" fmla="*/ 108 h 858"/>
                  <a:gd name="T86" fmla="*/ 707 w 824"/>
                  <a:gd name="T87" fmla="*/ 95 h 858"/>
                  <a:gd name="T88" fmla="*/ 668 w 824"/>
                  <a:gd name="T89" fmla="*/ 79 h 858"/>
                  <a:gd name="T90" fmla="*/ 631 w 824"/>
                  <a:gd name="T91" fmla="*/ 62 h 858"/>
                  <a:gd name="T92" fmla="*/ 594 w 824"/>
                  <a:gd name="T93" fmla="*/ 44 h 858"/>
                  <a:gd name="T94" fmla="*/ 557 w 824"/>
                  <a:gd name="T95" fmla="*/ 22 h 858"/>
                  <a:gd name="T96" fmla="*/ 521 w 824"/>
                  <a:gd name="T97" fmla="*/ 0 h 858"/>
                  <a:gd name="T98" fmla="*/ 521 w 824"/>
                  <a:gd name="T99"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4" h="858">
                    <a:moveTo>
                      <a:pt x="521" y="0"/>
                    </a:moveTo>
                    <a:lnTo>
                      <a:pt x="521" y="0"/>
                    </a:lnTo>
                    <a:lnTo>
                      <a:pt x="495" y="17"/>
                    </a:lnTo>
                    <a:lnTo>
                      <a:pt x="466" y="33"/>
                    </a:lnTo>
                    <a:lnTo>
                      <a:pt x="439" y="49"/>
                    </a:lnTo>
                    <a:lnTo>
                      <a:pt x="410" y="63"/>
                    </a:lnTo>
                    <a:lnTo>
                      <a:pt x="382" y="76"/>
                    </a:lnTo>
                    <a:lnTo>
                      <a:pt x="352" y="89"/>
                    </a:lnTo>
                    <a:lnTo>
                      <a:pt x="323" y="100"/>
                    </a:lnTo>
                    <a:lnTo>
                      <a:pt x="293" y="110"/>
                    </a:lnTo>
                    <a:lnTo>
                      <a:pt x="263" y="119"/>
                    </a:lnTo>
                    <a:lnTo>
                      <a:pt x="233" y="126"/>
                    </a:lnTo>
                    <a:lnTo>
                      <a:pt x="202" y="133"/>
                    </a:lnTo>
                    <a:lnTo>
                      <a:pt x="172" y="139"/>
                    </a:lnTo>
                    <a:lnTo>
                      <a:pt x="140" y="143"/>
                    </a:lnTo>
                    <a:lnTo>
                      <a:pt x="108" y="146"/>
                    </a:lnTo>
                    <a:lnTo>
                      <a:pt x="78" y="148"/>
                    </a:lnTo>
                    <a:lnTo>
                      <a:pt x="46" y="148"/>
                    </a:lnTo>
                    <a:lnTo>
                      <a:pt x="46" y="148"/>
                    </a:lnTo>
                    <a:lnTo>
                      <a:pt x="0" y="145"/>
                    </a:lnTo>
                    <a:lnTo>
                      <a:pt x="0" y="145"/>
                    </a:lnTo>
                    <a:lnTo>
                      <a:pt x="0" y="414"/>
                    </a:lnTo>
                    <a:lnTo>
                      <a:pt x="0" y="414"/>
                    </a:lnTo>
                    <a:lnTo>
                      <a:pt x="0" y="443"/>
                    </a:lnTo>
                    <a:lnTo>
                      <a:pt x="1" y="472"/>
                    </a:lnTo>
                    <a:lnTo>
                      <a:pt x="3" y="502"/>
                    </a:lnTo>
                    <a:lnTo>
                      <a:pt x="6" y="530"/>
                    </a:lnTo>
                    <a:lnTo>
                      <a:pt x="9" y="559"/>
                    </a:lnTo>
                    <a:lnTo>
                      <a:pt x="14" y="587"/>
                    </a:lnTo>
                    <a:lnTo>
                      <a:pt x="19" y="616"/>
                    </a:lnTo>
                    <a:lnTo>
                      <a:pt x="25" y="643"/>
                    </a:lnTo>
                    <a:lnTo>
                      <a:pt x="31" y="671"/>
                    </a:lnTo>
                    <a:lnTo>
                      <a:pt x="38" y="699"/>
                    </a:lnTo>
                    <a:lnTo>
                      <a:pt x="46" y="726"/>
                    </a:lnTo>
                    <a:lnTo>
                      <a:pt x="55" y="753"/>
                    </a:lnTo>
                    <a:lnTo>
                      <a:pt x="65" y="779"/>
                    </a:lnTo>
                    <a:lnTo>
                      <a:pt x="75" y="806"/>
                    </a:lnTo>
                    <a:lnTo>
                      <a:pt x="85" y="832"/>
                    </a:lnTo>
                    <a:lnTo>
                      <a:pt x="96" y="858"/>
                    </a:lnTo>
                    <a:lnTo>
                      <a:pt x="824" y="129"/>
                    </a:lnTo>
                    <a:lnTo>
                      <a:pt x="824" y="129"/>
                    </a:lnTo>
                    <a:lnTo>
                      <a:pt x="784" y="119"/>
                    </a:lnTo>
                    <a:lnTo>
                      <a:pt x="746" y="108"/>
                    </a:lnTo>
                    <a:lnTo>
                      <a:pt x="707" y="95"/>
                    </a:lnTo>
                    <a:lnTo>
                      <a:pt x="668" y="79"/>
                    </a:lnTo>
                    <a:lnTo>
                      <a:pt x="631" y="62"/>
                    </a:lnTo>
                    <a:lnTo>
                      <a:pt x="594" y="44"/>
                    </a:lnTo>
                    <a:lnTo>
                      <a:pt x="557" y="22"/>
                    </a:lnTo>
                    <a:lnTo>
                      <a:pt x="521" y="0"/>
                    </a:lnTo>
                    <a:lnTo>
                      <a:pt x="52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416"/>
              <p:cNvSpPr>
                <a:spLocks/>
              </p:cNvSpPr>
              <p:nvPr/>
            </p:nvSpPr>
            <p:spPr bwMode="auto">
              <a:xfrm>
                <a:off x="2031514" y="2982803"/>
                <a:ext cx="321369" cy="352979"/>
              </a:xfrm>
              <a:custGeom>
                <a:avLst/>
                <a:gdLst>
                  <a:gd name="T0" fmla="*/ 59 w 859"/>
                  <a:gd name="T1" fmla="*/ 937 h 937"/>
                  <a:gd name="T2" fmla="*/ 859 w 859"/>
                  <a:gd name="T3" fmla="*/ 139 h 937"/>
                  <a:gd name="T4" fmla="*/ 859 w 859"/>
                  <a:gd name="T5" fmla="*/ 139 h 937"/>
                  <a:gd name="T6" fmla="*/ 859 w 859"/>
                  <a:gd name="T7" fmla="*/ 0 h 937"/>
                  <a:gd name="T8" fmla="*/ 0 w 859"/>
                  <a:gd name="T9" fmla="*/ 859 h 937"/>
                  <a:gd name="T10" fmla="*/ 0 w 859"/>
                  <a:gd name="T11" fmla="*/ 859 h 937"/>
                  <a:gd name="T12" fmla="*/ 28 w 859"/>
                  <a:gd name="T13" fmla="*/ 898 h 937"/>
                  <a:gd name="T14" fmla="*/ 44 w 859"/>
                  <a:gd name="T15" fmla="*/ 919 h 937"/>
                  <a:gd name="T16" fmla="*/ 59 w 859"/>
                  <a:gd name="T17" fmla="*/ 937 h 937"/>
                  <a:gd name="T18" fmla="*/ 59 w 859"/>
                  <a:gd name="T19" fmla="*/ 93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9" h="937">
                    <a:moveTo>
                      <a:pt x="59" y="937"/>
                    </a:moveTo>
                    <a:lnTo>
                      <a:pt x="859" y="139"/>
                    </a:lnTo>
                    <a:lnTo>
                      <a:pt x="859" y="139"/>
                    </a:lnTo>
                    <a:lnTo>
                      <a:pt x="859" y="0"/>
                    </a:lnTo>
                    <a:lnTo>
                      <a:pt x="0" y="859"/>
                    </a:lnTo>
                    <a:lnTo>
                      <a:pt x="0" y="859"/>
                    </a:lnTo>
                    <a:lnTo>
                      <a:pt x="28" y="898"/>
                    </a:lnTo>
                    <a:lnTo>
                      <a:pt x="44" y="919"/>
                    </a:lnTo>
                    <a:lnTo>
                      <a:pt x="59" y="937"/>
                    </a:lnTo>
                    <a:lnTo>
                      <a:pt x="59" y="9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72165487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987" y="1574620"/>
            <a:ext cx="5058223" cy="2867148"/>
          </a:xfrm>
          <a:prstGeom prst="rect">
            <a:avLst/>
          </a:prstGeom>
        </p:spPr>
      </p:pic>
      <p:sp>
        <p:nvSpPr>
          <p:cNvPr id="2353" name="Rectangle 2352"/>
          <p:cNvSpPr/>
          <p:nvPr/>
        </p:nvSpPr>
        <p:spPr>
          <a:xfrm>
            <a:off x="580172" y="1544289"/>
            <a:ext cx="3132665" cy="5198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5" name="Title 4"/>
          <p:cNvSpPr>
            <a:spLocks noGrp="1"/>
          </p:cNvSpPr>
          <p:nvPr>
            <p:ph type="title"/>
          </p:nvPr>
        </p:nvSpPr>
        <p:spPr/>
        <p:txBody>
          <a:bodyPr/>
          <a:lstStyle/>
          <a:p>
            <a:r>
              <a:rPr lang="en-US" dirty="0" smtClean="0"/>
              <a:t>Cisco at NAB 2017</a:t>
            </a:r>
            <a:endParaRPr lang="en-US" dirty="0"/>
          </a:p>
        </p:txBody>
      </p:sp>
      <p:sp>
        <p:nvSpPr>
          <p:cNvPr id="1164" name="Rectangle 1163"/>
          <p:cNvSpPr/>
          <p:nvPr/>
        </p:nvSpPr>
        <p:spPr>
          <a:xfrm rot="10800000">
            <a:off x="580685" y="1061708"/>
            <a:ext cx="3132666" cy="41037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47" name="Text Placeholder 6"/>
          <p:cNvSpPr txBox="1">
            <a:spLocks/>
          </p:cNvSpPr>
          <p:nvPr/>
        </p:nvSpPr>
        <p:spPr>
          <a:xfrm>
            <a:off x="711658" y="1112133"/>
            <a:ext cx="2856329" cy="315912"/>
          </a:xfrm>
          <a:prstGeom prst="rect">
            <a:avLst/>
          </a:prstGeom>
        </p:spPr>
        <p:txBody>
          <a:bodyPr anchor="ct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40" indent="0" algn="ctr">
              <a:buFont typeface="Arial" charset="0"/>
              <a:buNone/>
            </a:pPr>
            <a:r>
              <a:rPr lang="en-US" sz="1800" dirty="0" smtClean="0">
                <a:solidFill>
                  <a:schemeClr val="bg1"/>
                </a:solidFill>
              </a:rPr>
              <a:t>Media Blueprint </a:t>
            </a:r>
            <a:r>
              <a:rPr lang="en-US" sz="1800" dirty="0">
                <a:solidFill>
                  <a:schemeClr val="bg1"/>
                </a:solidFill>
              </a:rPr>
              <a:t>Solutions</a:t>
            </a:r>
          </a:p>
        </p:txBody>
      </p:sp>
      <p:sp>
        <p:nvSpPr>
          <p:cNvPr id="4" name="TextBox 3"/>
          <p:cNvSpPr txBox="1"/>
          <p:nvPr/>
        </p:nvSpPr>
        <p:spPr>
          <a:xfrm>
            <a:off x="764196" y="1638054"/>
            <a:ext cx="2506930" cy="338554"/>
          </a:xfrm>
          <a:prstGeom prst="rect">
            <a:avLst/>
          </a:prstGeom>
          <a:noFill/>
        </p:spPr>
        <p:txBody>
          <a:bodyPr wrap="square" rtlCol="0" anchor="ctr">
            <a:spAutoFit/>
          </a:bodyPr>
          <a:lstStyle/>
          <a:p>
            <a:r>
              <a:rPr lang="en-US" sz="1600" dirty="0" smtClean="0">
                <a:solidFill>
                  <a:schemeClr val="bg1"/>
                </a:solidFill>
              </a:rPr>
              <a:t>IP Fabric for Media</a:t>
            </a:r>
            <a:endParaRPr lang="en-US" sz="1600" dirty="0">
              <a:solidFill>
                <a:schemeClr val="bg1"/>
              </a:solidFill>
            </a:endParaRPr>
          </a:p>
        </p:txBody>
      </p:sp>
      <p:sp>
        <p:nvSpPr>
          <p:cNvPr id="3241" name="Rectangle 3240"/>
          <p:cNvSpPr/>
          <p:nvPr/>
        </p:nvSpPr>
        <p:spPr>
          <a:xfrm>
            <a:off x="580172" y="2138687"/>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2" name="TextBox 3241"/>
          <p:cNvSpPr txBox="1"/>
          <p:nvPr/>
        </p:nvSpPr>
        <p:spPr>
          <a:xfrm>
            <a:off x="764196" y="2232452"/>
            <a:ext cx="2658058" cy="338554"/>
          </a:xfrm>
          <a:prstGeom prst="rect">
            <a:avLst/>
          </a:prstGeom>
          <a:noFill/>
        </p:spPr>
        <p:txBody>
          <a:bodyPr wrap="square" rtlCol="0" anchor="ctr">
            <a:spAutoFit/>
          </a:bodyPr>
          <a:lstStyle/>
          <a:p>
            <a:r>
              <a:rPr lang="en-US" sz="1600" dirty="0" smtClean="0">
                <a:solidFill>
                  <a:schemeClr val="bg1">
                    <a:lumMod val="85000"/>
                  </a:schemeClr>
                </a:solidFill>
              </a:rPr>
              <a:t>Next Gen Data Center</a:t>
            </a:r>
            <a:endParaRPr lang="en-US" sz="1600" dirty="0">
              <a:solidFill>
                <a:schemeClr val="bg1">
                  <a:lumMod val="85000"/>
                </a:schemeClr>
              </a:solidFill>
            </a:endParaRPr>
          </a:p>
        </p:txBody>
      </p:sp>
      <p:sp>
        <p:nvSpPr>
          <p:cNvPr id="3243" name="Rectangle 3242"/>
          <p:cNvSpPr/>
          <p:nvPr/>
        </p:nvSpPr>
        <p:spPr>
          <a:xfrm>
            <a:off x="580172" y="2733086"/>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4" name="TextBox 3243"/>
          <p:cNvSpPr txBox="1"/>
          <p:nvPr/>
        </p:nvSpPr>
        <p:spPr>
          <a:xfrm>
            <a:off x="764196" y="2826851"/>
            <a:ext cx="2506930" cy="338554"/>
          </a:xfrm>
          <a:prstGeom prst="rect">
            <a:avLst/>
          </a:prstGeom>
          <a:noFill/>
        </p:spPr>
        <p:txBody>
          <a:bodyPr wrap="square" rtlCol="0" anchor="ctr">
            <a:spAutoFit/>
          </a:bodyPr>
          <a:lstStyle/>
          <a:p>
            <a:r>
              <a:rPr lang="en-US" sz="1600" dirty="0" smtClean="0">
                <a:solidFill>
                  <a:schemeClr val="bg1">
                    <a:lumMod val="85000"/>
                  </a:schemeClr>
                </a:solidFill>
              </a:rPr>
              <a:t>Security for Media</a:t>
            </a:r>
            <a:endParaRPr lang="en-US" sz="1600" dirty="0">
              <a:solidFill>
                <a:schemeClr val="bg1">
                  <a:lumMod val="85000"/>
                </a:schemeClr>
              </a:solidFill>
            </a:endParaRPr>
          </a:p>
        </p:txBody>
      </p:sp>
      <p:sp>
        <p:nvSpPr>
          <p:cNvPr id="3245" name="Rectangle 3244"/>
          <p:cNvSpPr/>
          <p:nvPr/>
        </p:nvSpPr>
        <p:spPr>
          <a:xfrm>
            <a:off x="580172" y="3327484"/>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6" name="TextBox 3245"/>
          <p:cNvSpPr txBox="1"/>
          <p:nvPr/>
        </p:nvSpPr>
        <p:spPr>
          <a:xfrm>
            <a:off x="764196" y="3421249"/>
            <a:ext cx="2819798" cy="338554"/>
          </a:xfrm>
          <a:prstGeom prst="rect">
            <a:avLst/>
          </a:prstGeom>
          <a:noFill/>
        </p:spPr>
        <p:txBody>
          <a:bodyPr wrap="square" rtlCol="0" anchor="ctr">
            <a:spAutoFit/>
          </a:bodyPr>
          <a:lstStyle/>
          <a:p>
            <a:r>
              <a:rPr lang="en-US" sz="1600" dirty="0" smtClean="0">
                <a:solidFill>
                  <a:schemeClr val="bg1">
                    <a:lumMod val="85000"/>
                  </a:schemeClr>
                </a:solidFill>
              </a:rPr>
              <a:t>Virtualized Video Processing</a:t>
            </a:r>
            <a:endParaRPr lang="en-US" sz="1600" dirty="0">
              <a:solidFill>
                <a:schemeClr val="bg1">
                  <a:lumMod val="85000"/>
                </a:schemeClr>
              </a:solidFill>
            </a:endParaRPr>
          </a:p>
        </p:txBody>
      </p:sp>
      <p:sp>
        <p:nvSpPr>
          <p:cNvPr id="3247" name="Rectangle 3246"/>
          <p:cNvSpPr/>
          <p:nvPr/>
        </p:nvSpPr>
        <p:spPr>
          <a:xfrm>
            <a:off x="580172" y="3921883"/>
            <a:ext cx="3132665" cy="5198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lumMod val="75000"/>
                </a:schemeClr>
              </a:solidFill>
            </a:endParaRPr>
          </a:p>
        </p:txBody>
      </p:sp>
      <p:sp>
        <p:nvSpPr>
          <p:cNvPr id="3248" name="TextBox 3247"/>
          <p:cNvSpPr txBox="1"/>
          <p:nvPr/>
        </p:nvSpPr>
        <p:spPr>
          <a:xfrm>
            <a:off x="764196" y="4015648"/>
            <a:ext cx="2506930" cy="338554"/>
          </a:xfrm>
          <a:prstGeom prst="rect">
            <a:avLst/>
          </a:prstGeom>
          <a:noFill/>
        </p:spPr>
        <p:txBody>
          <a:bodyPr wrap="square" rtlCol="0" anchor="ctr">
            <a:spAutoFit/>
          </a:bodyPr>
          <a:lstStyle/>
          <a:p>
            <a:r>
              <a:rPr lang="en-US" sz="1600" dirty="0" smtClean="0">
                <a:solidFill>
                  <a:schemeClr val="bg1">
                    <a:lumMod val="85000"/>
                  </a:schemeClr>
                </a:solidFill>
              </a:rPr>
              <a:t>Infinite Video Platform</a:t>
            </a:r>
            <a:endParaRPr lang="en-US" sz="1600" dirty="0">
              <a:solidFill>
                <a:schemeClr val="bg1">
                  <a:lumMod val="85000"/>
                </a:schemeClr>
              </a:solidFill>
            </a:endParaRPr>
          </a:p>
        </p:txBody>
      </p:sp>
    </p:spTree>
    <p:extLst>
      <p:ext uri="{BB962C8B-B14F-4D97-AF65-F5344CB8AC3E}">
        <p14:creationId xmlns:p14="http://schemas.microsoft.com/office/powerpoint/2010/main" val="420649906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1">
  <a:themeElements>
    <a:clrScheme name="Custom 62">
      <a:dk1>
        <a:srgbClr val="4D4D4C"/>
      </a:dk1>
      <a:lt1>
        <a:srgbClr val="FFFFFF"/>
      </a:lt1>
      <a:dk2>
        <a:srgbClr val="515150"/>
      </a:dk2>
      <a:lt2>
        <a:srgbClr val="239ACC"/>
      </a:lt2>
      <a:accent1>
        <a:srgbClr val="14337C"/>
      </a:accent1>
      <a:accent2>
        <a:srgbClr val="239BCF"/>
      </a:accent2>
      <a:accent3>
        <a:srgbClr val="7AAAD4"/>
      </a:accent3>
      <a:accent4>
        <a:srgbClr val="6CC04A"/>
      </a:accent4>
      <a:accent5>
        <a:srgbClr val="218DBC"/>
      </a:accent5>
      <a:accent6>
        <a:srgbClr val="0B6B75"/>
      </a:accent6>
      <a:hlink>
        <a:srgbClr val="049FD9"/>
      </a:hlink>
      <a:folHlink>
        <a:srgbClr val="2B55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theme 2017 16x9 [Read-Only]" id="{6D674176-8BA8-409A-908E-A1843A22103A}" vid="{F4FC4DEA-E804-4689-97F6-EAD6C89EF292}"/>
    </a:ext>
  </a:extLst>
</a:theme>
</file>

<file path=ppt/theme/theme2.xml><?xml version="1.0" encoding="utf-8"?>
<a:theme xmlns:a="http://schemas.openxmlformats.org/drawingml/2006/main" name="blank">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2017 16x9</Template>
  <TotalTime>2493</TotalTime>
  <Words>2394</Words>
  <Application>Microsoft Office PowerPoint</Application>
  <PresentationFormat>On-screen Show (16:9)</PresentationFormat>
  <Paragraphs>466</Paragraphs>
  <Slides>33</Slides>
  <Notes>28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33</vt:i4>
      </vt:variant>
    </vt:vector>
  </HeadingPairs>
  <TitlesOfParts>
    <vt:vector size="49" baseType="lpstr">
      <vt:lpstr>ＭＳ Ｐゴシック</vt:lpstr>
      <vt:lpstr>ＭＳ Ｐゴシック</vt:lpstr>
      <vt:lpstr>Apple LiGothic Medium</vt:lpstr>
      <vt:lpstr>Arial</vt:lpstr>
      <vt:lpstr>Avenir Book</vt:lpstr>
      <vt:lpstr>Broadway</vt:lpstr>
      <vt:lpstr>Calibri</vt:lpstr>
      <vt:lpstr>Ciscolight</vt:lpstr>
      <vt:lpstr>CiscoSans</vt:lpstr>
      <vt:lpstr>CiscoSans ExtraLight</vt:lpstr>
      <vt:lpstr>CiscoSans Thin</vt:lpstr>
      <vt:lpstr>CiscoSansTT</vt:lpstr>
      <vt:lpstr>Segoe UI</vt:lpstr>
      <vt:lpstr>Times New Roman</vt:lpstr>
      <vt:lpstr>Theme1</vt:lpstr>
      <vt:lpstr>blank</vt:lpstr>
      <vt:lpstr>Three Keys to IP Transformation in Media and Entertainment: Agility, Simplicity, Security</vt:lpstr>
      <vt:lpstr>Cisco at NAB 2017</vt:lpstr>
      <vt:lpstr>The Media Industry by 2021</vt:lpstr>
      <vt:lpstr>There’s Never Been a Better Time  to Transform Entertainment</vt:lpstr>
      <vt:lpstr>Cisco Strategy for IP Transition</vt:lpstr>
      <vt:lpstr>Cisco Open Network Architecture for Media</vt:lpstr>
      <vt:lpstr>Market Leadership Matters</vt:lpstr>
      <vt:lpstr>Cisco Media Blueprint Solutions</vt:lpstr>
      <vt:lpstr>Cisco at NAB 2017</vt:lpstr>
      <vt:lpstr>Future-Proof Foundation for Media Production </vt:lpstr>
      <vt:lpstr>Cisco IP Fabric for Media High Level Architecture</vt:lpstr>
      <vt:lpstr>IP Fabric for Media</vt:lpstr>
      <vt:lpstr>Cisco at NAB 2017</vt:lpstr>
      <vt:lpstr>Software-Defined Media Infrastructure  Model workloads and create workflows with a consistent set of operation policies across multiple clouds</vt:lpstr>
      <vt:lpstr>Cisco UCS S-Series and SwiftStack Scalable Object Storage for Media</vt:lpstr>
      <vt:lpstr>Cisco at NAB 2017</vt:lpstr>
      <vt:lpstr>Growing Incentive for Attackers</vt:lpstr>
      <vt:lpstr>Cisco Security for Media</vt:lpstr>
      <vt:lpstr>Prevent Live Streaming Piracy in Real Time Rapid Detection and Response</vt:lpstr>
      <vt:lpstr>Security for Media</vt:lpstr>
      <vt:lpstr>Cisco at NAB 2017</vt:lpstr>
      <vt:lpstr>Addressing Media Customer Goals</vt:lpstr>
      <vt:lpstr>Video Processing Transformation</vt:lpstr>
      <vt:lpstr>IP Migration for Video Distribution</vt:lpstr>
      <vt:lpstr>Smart Streaming for Video Quality of Experience</vt:lpstr>
      <vt:lpstr>Virtualized Video Processing</vt:lpstr>
      <vt:lpstr>Cisco at NAB 2017</vt:lpstr>
      <vt:lpstr>Infinite Video—Stop Worrying, Start Doing</vt:lpstr>
      <vt:lpstr>Infinite Video Platform</vt:lpstr>
      <vt:lpstr>Cisco Media Blueprint Partner Ecosystem</vt:lpstr>
      <vt:lpstr>PowerPoint Presentation</vt:lpstr>
      <vt:lpstr>PowerPoint Presentation</vt:lpstr>
      <vt:lpstr>PowerPoint Presentation</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 2017 Messaging</dc:title>
  <dc:creator>Yoav Schreiber (yschreib)</dc:creator>
  <cp:lastModifiedBy>Yoav Schreiber (yschreib)</cp:lastModifiedBy>
  <cp:revision>359</cp:revision>
  <dcterms:created xsi:type="dcterms:W3CDTF">2017-03-16T18:41:04Z</dcterms:created>
  <dcterms:modified xsi:type="dcterms:W3CDTF">2017-05-16T23:42:21Z</dcterms:modified>
</cp:coreProperties>
</file>