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3" r:id="rId2"/>
    <p:sldId id="257" r:id="rId3"/>
    <p:sldId id="258" r:id="rId4"/>
    <p:sldId id="259" r:id="rId5"/>
    <p:sldId id="289" r:id="rId6"/>
    <p:sldId id="261" r:id="rId7"/>
    <p:sldId id="262" r:id="rId8"/>
    <p:sldId id="294" r:id="rId9"/>
    <p:sldId id="268" r:id="rId10"/>
    <p:sldId id="264" r:id="rId11"/>
    <p:sldId id="302" r:id="rId12"/>
    <p:sldId id="300" r:id="rId13"/>
    <p:sldId id="270" r:id="rId14"/>
    <p:sldId id="271" r:id="rId15"/>
    <p:sldId id="272" r:id="rId16"/>
    <p:sldId id="274" r:id="rId17"/>
    <p:sldId id="278" r:id="rId18"/>
    <p:sldId id="280" r:id="rId19"/>
    <p:sldId id="288" r:id="rId20"/>
    <p:sldId id="290" r:id="rId21"/>
    <p:sldId id="291" r:id="rId22"/>
    <p:sldId id="292" r:id="rId23"/>
    <p:sldId id="293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51"/>
    <a:srgbClr val="B8B8B8"/>
    <a:srgbClr val="0495D4"/>
    <a:srgbClr val="BCD6EE"/>
    <a:srgbClr val="88B6E0"/>
    <a:srgbClr val="C6D4DC"/>
    <a:srgbClr val="0388BD"/>
    <a:srgbClr val="025374"/>
    <a:srgbClr val="7C7C7C"/>
    <a:srgbClr val="038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434" autoAdjust="0"/>
  </p:normalViewPr>
  <p:slideViewPr>
    <p:cSldViewPr snapToGrid="0">
      <p:cViewPr varScale="1">
        <p:scale>
          <a:sx n="121" d="100"/>
          <a:sy n="121" d="100"/>
        </p:scale>
        <p:origin x="461" y="8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iola.local\dfs-root\Unterf&#246;hring\Homes\C\Lau.Sebastian\Kunden\20140102%20Input%20Kundenpr&#228;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6014153446616E-3"/>
          <c:y val="8.2734528547338995E-2"/>
          <c:w val="0.99233716475094003"/>
          <c:h val="0.85406641878098599"/>
        </c:manualLayout>
      </c:layout>
      <c:lineChart>
        <c:grouping val="standard"/>
        <c:varyColors val="0"/>
        <c:ser>
          <c:idx val="0"/>
          <c:order val="0"/>
          <c:tx>
            <c:strRef>
              <c:f>'Online Video'!$A$37</c:f>
              <c:strCache>
                <c:ptCount val="1"/>
                <c:pt idx="0">
                  <c:v>14-29 Jahre</c:v>
                </c:pt>
              </c:strCache>
            </c:strRef>
          </c:tx>
          <c:spPr>
            <a:ln w="28575" cap="rnd" cmpd="sng" algn="ctr">
              <a:solidFill>
                <a:schemeClr val="bg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'Online Video'!$B$36:$I$36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'Online Video'!$B$37:$I$37</c:f>
              <c:numCache>
                <c:formatCode>0%</c:formatCode>
                <c:ptCount val="8"/>
                <c:pt idx="0">
                  <c:v>0.22</c:v>
                </c:pt>
                <c:pt idx="1">
                  <c:v>0.46</c:v>
                </c:pt>
                <c:pt idx="2">
                  <c:v>0.52</c:v>
                </c:pt>
                <c:pt idx="3">
                  <c:v>0.66000000000000703</c:v>
                </c:pt>
                <c:pt idx="4">
                  <c:v>0.67000000000000703</c:v>
                </c:pt>
                <c:pt idx="5">
                  <c:v>0.71000000000000096</c:v>
                </c:pt>
                <c:pt idx="6">
                  <c:v>0.73000000000000098</c:v>
                </c:pt>
                <c:pt idx="7">
                  <c:v>0.760000000000006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CE3-4759-99AD-157E4F09F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0563888"/>
        <c:axId val="1770562712"/>
      </c:lineChart>
      <c:catAx>
        <c:axId val="177056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770562712"/>
        <c:crosses val="autoZero"/>
        <c:auto val="1"/>
        <c:lblAlgn val="ctr"/>
        <c:lblOffset val="100"/>
        <c:noMultiLvlLbl val="0"/>
      </c:catAx>
      <c:valAx>
        <c:axId val="17705627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77056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81822749196101"/>
          <c:y val="0.11644255428118799"/>
          <c:w val="0.51237909360689604"/>
          <c:h val="0.846395708756746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B8B8B8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3F3-4AA2-9C00-554741BE065E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3F3-4AA2-9C00-554741BE065E}"/>
              </c:ext>
            </c:extLst>
          </c:dPt>
          <c:dPt>
            <c:idx val="2"/>
            <c:bubble3D val="0"/>
            <c:spPr>
              <a:solidFill>
                <a:srgbClr val="0385B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3F3-4AA2-9C00-554741BE065E}"/>
              </c:ext>
            </c:extLst>
          </c:dPt>
          <c:dPt>
            <c:idx val="3"/>
            <c:bubble3D val="0"/>
            <c:spPr>
              <a:solidFill>
                <a:srgbClr val="0495D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3F3-4AA2-9C00-554741BE065E}"/>
              </c:ext>
            </c:extLst>
          </c:dPt>
          <c:dPt>
            <c:idx val="4"/>
            <c:bubble3D val="0"/>
            <c:explosion val="19"/>
            <c:spPr>
              <a:solidFill>
                <a:srgbClr val="02537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3F3-4AA2-9C00-554741BE065E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Always</c:v>
                </c:pt>
                <c:pt idx="1">
                  <c:v>Often</c:v>
                </c:pt>
                <c:pt idx="2">
                  <c:v>Sometimes</c:v>
                </c:pt>
                <c:pt idx="3">
                  <c:v>Rarely</c:v>
                </c:pt>
                <c:pt idx="4">
                  <c:v>Never Used!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13</c:v>
                </c:pt>
                <c:pt idx="2">
                  <c:v>16</c:v>
                </c:pt>
                <c:pt idx="3">
                  <c:v>19</c:v>
                </c:pt>
                <c:pt idx="4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3F3-4AA2-9C00-554741BE065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049D4F-6076-4F91-A292-7331082DE425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74F579-7F1C-461A-9A86-2C59939FFC81}">
      <dgm:prSet phldrT="[Text]" phldr="1"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9D546A12-CF1B-4719-B596-65D8B4A70815}" type="parTrans" cxnId="{4C87D99E-491B-4BC5-AE02-33AFC747127B}">
      <dgm:prSet/>
      <dgm:spPr>
        <a:solidFill>
          <a:schemeClr val="accent1"/>
        </a:solidFill>
      </dgm:spPr>
      <dgm:t>
        <a:bodyPr/>
        <a:lstStyle/>
        <a:p>
          <a:endParaRPr lang="en-GB"/>
        </a:p>
      </dgm:t>
    </dgm:pt>
    <dgm:pt modelId="{BD024C9E-D00B-4A1B-9C8F-6148B27147F3}" type="sibTrans" cxnId="{4C87D99E-491B-4BC5-AE02-33AFC747127B}">
      <dgm:prSet/>
      <dgm:spPr/>
      <dgm:t>
        <a:bodyPr/>
        <a:lstStyle/>
        <a:p>
          <a:endParaRPr lang="en-GB"/>
        </a:p>
      </dgm:t>
    </dgm:pt>
    <dgm:pt modelId="{7F8D2F41-3272-4436-AAFA-F262E87722BB}">
      <dgm:prSet phldrT="[Text]" phldr="1"/>
      <dgm:spPr>
        <a:noFill/>
        <a:ln>
          <a:noFill/>
        </a:ln>
      </dgm:spPr>
      <dgm:t>
        <a:bodyPr/>
        <a:lstStyle/>
        <a:p>
          <a:endParaRPr lang="en-GB" dirty="0"/>
        </a:p>
      </dgm:t>
    </dgm:pt>
    <dgm:pt modelId="{954EA1C3-F04B-4FFE-8442-4626CB8501D2}" type="parTrans" cxnId="{FC792C30-9913-49B3-B337-856CF623617F}">
      <dgm:prSet/>
      <dgm:spPr>
        <a:solidFill>
          <a:srgbClr val="5B9BD5"/>
        </a:solidFill>
      </dgm:spPr>
      <dgm:t>
        <a:bodyPr/>
        <a:lstStyle/>
        <a:p>
          <a:endParaRPr lang="en-GB"/>
        </a:p>
      </dgm:t>
    </dgm:pt>
    <dgm:pt modelId="{063C7662-02D4-44CE-B2C4-1EA8D8F6B916}" type="sibTrans" cxnId="{FC792C30-9913-49B3-B337-856CF623617F}">
      <dgm:prSet/>
      <dgm:spPr/>
      <dgm:t>
        <a:bodyPr/>
        <a:lstStyle/>
        <a:p>
          <a:endParaRPr lang="en-GB"/>
        </a:p>
      </dgm:t>
    </dgm:pt>
    <dgm:pt modelId="{17D8C924-5644-4C5E-91BB-62CC74121121}">
      <dgm:prSet phldrT="[Text]" phldr="1"/>
      <dgm:spPr>
        <a:noFill/>
        <a:ln>
          <a:noFill/>
        </a:ln>
      </dgm:spPr>
      <dgm:t>
        <a:bodyPr/>
        <a:lstStyle/>
        <a:p>
          <a:endParaRPr lang="en-GB" dirty="0"/>
        </a:p>
      </dgm:t>
    </dgm:pt>
    <dgm:pt modelId="{8A2516C7-FA0B-4D92-89D6-43FB0DB7B0D3}" type="parTrans" cxnId="{24808C4D-CEDC-4761-8D41-84AD60A65D99}">
      <dgm:prSet/>
      <dgm:spPr>
        <a:solidFill>
          <a:srgbClr val="5B9BD5"/>
        </a:solidFill>
      </dgm:spPr>
      <dgm:t>
        <a:bodyPr/>
        <a:lstStyle/>
        <a:p>
          <a:endParaRPr lang="en-GB"/>
        </a:p>
      </dgm:t>
    </dgm:pt>
    <dgm:pt modelId="{243C6E6E-4A0F-40D3-B6E7-22513E133D8B}" type="sibTrans" cxnId="{24808C4D-CEDC-4761-8D41-84AD60A65D99}">
      <dgm:prSet/>
      <dgm:spPr/>
      <dgm:t>
        <a:bodyPr/>
        <a:lstStyle/>
        <a:p>
          <a:endParaRPr lang="en-GB"/>
        </a:p>
      </dgm:t>
    </dgm:pt>
    <dgm:pt modelId="{72B0E755-CCB9-42C6-B62A-4FEFC512C378}">
      <dgm:prSet phldrT="[Text]" phldr="1"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E8796AF0-8FC5-4938-9974-40EE01EDE749}" type="parTrans" cxnId="{2B1951B4-1757-47D4-849E-80F096E16410}">
      <dgm:prSet/>
      <dgm:spPr>
        <a:solidFill>
          <a:srgbClr val="5B9BD5"/>
        </a:solidFill>
      </dgm:spPr>
      <dgm:t>
        <a:bodyPr/>
        <a:lstStyle/>
        <a:p>
          <a:endParaRPr lang="en-GB"/>
        </a:p>
      </dgm:t>
    </dgm:pt>
    <dgm:pt modelId="{E3337670-2F2A-40A1-99C4-386C2AE9735F}" type="sibTrans" cxnId="{2B1951B4-1757-47D4-849E-80F096E16410}">
      <dgm:prSet/>
      <dgm:spPr/>
      <dgm:t>
        <a:bodyPr/>
        <a:lstStyle/>
        <a:p>
          <a:endParaRPr lang="en-GB"/>
        </a:p>
      </dgm:t>
    </dgm:pt>
    <dgm:pt modelId="{124A0879-0803-4A00-AC30-6950172BC725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D687C7E7-4B6F-45D7-946A-A783537CDB3D}" type="parTrans" cxnId="{35500797-A547-4EF8-B4E0-BE84F3796FC3}">
      <dgm:prSet/>
      <dgm:spPr>
        <a:solidFill>
          <a:srgbClr val="5B9BD5"/>
        </a:solidFill>
      </dgm:spPr>
      <dgm:t>
        <a:bodyPr/>
        <a:lstStyle/>
        <a:p>
          <a:endParaRPr lang="en-GB"/>
        </a:p>
      </dgm:t>
    </dgm:pt>
    <dgm:pt modelId="{BAF409D8-FF8D-4D2A-8B5B-CBE20C1ED79D}" type="sibTrans" cxnId="{35500797-A547-4EF8-B4E0-BE84F3796FC3}">
      <dgm:prSet/>
      <dgm:spPr/>
      <dgm:t>
        <a:bodyPr/>
        <a:lstStyle/>
        <a:p>
          <a:endParaRPr lang="en-GB"/>
        </a:p>
      </dgm:t>
    </dgm:pt>
    <dgm:pt modelId="{9B8C2D8F-2890-4C15-97A3-BBFF1F15453F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3F15CE6D-4100-4FA6-A709-F63439F7EFBF}" type="parTrans" cxnId="{1E02DF61-B499-47E4-975D-DF6789948BC8}">
      <dgm:prSet/>
      <dgm:spPr>
        <a:solidFill>
          <a:srgbClr val="5B9BD5"/>
        </a:solidFill>
      </dgm:spPr>
      <dgm:t>
        <a:bodyPr/>
        <a:lstStyle/>
        <a:p>
          <a:endParaRPr lang="en-GB"/>
        </a:p>
      </dgm:t>
    </dgm:pt>
    <dgm:pt modelId="{EDA3D73E-754E-4C5A-ABA2-B73E580328F4}" type="sibTrans" cxnId="{1E02DF61-B499-47E4-975D-DF6789948BC8}">
      <dgm:prSet/>
      <dgm:spPr/>
      <dgm:t>
        <a:bodyPr/>
        <a:lstStyle/>
        <a:p>
          <a:endParaRPr lang="en-GB"/>
        </a:p>
      </dgm:t>
    </dgm:pt>
    <dgm:pt modelId="{A8454A9B-DE97-4784-B4F2-DF4ABE35C9C7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0B05F0F3-8202-4C93-B18D-5B9ADC53CC84}" type="parTrans" cxnId="{47F3C50D-B7D6-4BDF-9172-A0A39341DB01}">
      <dgm:prSet/>
      <dgm:spPr>
        <a:solidFill>
          <a:srgbClr val="5B9BD5"/>
        </a:solidFill>
      </dgm:spPr>
      <dgm:t>
        <a:bodyPr/>
        <a:lstStyle/>
        <a:p>
          <a:endParaRPr lang="en-GB"/>
        </a:p>
      </dgm:t>
    </dgm:pt>
    <dgm:pt modelId="{8AF6A6D7-9AE7-4D6C-9776-7691FDA75FD1}" type="sibTrans" cxnId="{47F3C50D-B7D6-4BDF-9172-A0A39341DB01}">
      <dgm:prSet/>
      <dgm:spPr/>
      <dgm:t>
        <a:bodyPr/>
        <a:lstStyle/>
        <a:p>
          <a:endParaRPr lang="en-GB"/>
        </a:p>
      </dgm:t>
    </dgm:pt>
    <dgm:pt modelId="{F8AF2F3C-AEDE-44F8-AEB6-56F60F250581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E6B4BCB2-B75C-4806-B0BD-B2D46F993F64}" type="parTrans" cxnId="{D16BBC60-DC91-466F-8F2A-C0A1A7427A72}">
      <dgm:prSet/>
      <dgm:spPr>
        <a:solidFill>
          <a:srgbClr val="5B9BD5"/>
        </a:solidFill>
      </dgm:spPr>
      <dgm:t>
        <a:bodyPr/>
        <a:lstStyle/>
        <a:p>
          <a:endParaRPr lang="en-GB"/>
        </a:p>
      </dgm:t>
    </dgm:pt>
    <dgm:pt modelId="{34F7FDD4-00CF-4024-8AB3-6612329A7F5F}" type="sibTrans" cxnId="{D16BBC60-DC91-466F-8F2A-C0A1A7427A72}">
      <dgm:prSet/>
      <dgm:spPr/>
      <dgm:t>
        <a:bodyPr/>
        <a:lstStyle/>
        <a:p>
          <a:endParaRPr lang="en-GB"/>
        </a:p>
      </dgm:t>
    </dgm:pt>
    <dgm:pt modelId="{F09CB7E7-49AE-4F59-8A4D-1AA712B5DB86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2528675A-52CD-4A76-8792-DBEBCB3CE47B}" type="parTrans" cxnId="{D92289C4-4580-42FF-B813-EB342FC2F8BE}">
      <dgm:prSet/>
      <dgm:spPr>
        <a:solidFill>
          <a:srgbClr val="5B9BD5"/>
        </a:solidFill>
      </dgm:spPr>
      <dgm:t>
        <a:bodyPr/>
        <a:lstStyle/>
        <a:p>
          <a:endParaRPr lang="en-GB"/>
        </a:p>
      </dgm:t>
    </dgm:pt>
    <dgm:pt modelId="{ECF9F738-7503-413A-8545-870FC4E1E650}" type="sibTrans" cxnId="{D92289C4-4580-42FF-B813-EB342FC2F8BE}">
      <dgm:prSet/>
      <dgm:spPr/>
      <dgm:t>
        <a:bodyPr/>
        <a:lstStyle/>
        <a:p>
          <a:endParaRPr lang="en-GB"/>
        </a:p>
      </dgm:t>
    </dgm:pt>
    <dgm:pt modelId="{28E325B5-EC52-4FDC-8996-053BB819EEBC}">
      <dgm:prSet/>
      <dgm:spPr>
        <a:noFill/>
        <a:ln>
          <a:noFill/>
        </a:ln>
      </dgm:spPr>
      <dgm:t>
        <a:bodyPr/>
        <a:lstStyle/>
        <a:p>
          <a:endParaRPr lang="en-GB"/>
        </a:p>
      </dgm:t>
    </dgm:pt>
    <dgm:pt modelId="{A80EAC7C-A529-4DC8-8962-B50AF02F9991}" type="parTrans" cxnId="{0508E99F-1391-4C49-B2A3-CD6FA8283FB3}">
      <dgm:prSet/>
      <dgm:spPr>
        <a:solidFill>
          <a:srgbClr val="5B9BD5"/>
        </a:solidFill>
      </dgm:spPr>
      <dgm:t>
        <a:bodyPr/>
        <a:lstStyle/>
        <a:p>
          <a:endParaRPr lang="en-GB"/>
        </a:p>
      </dgm:t>
    </dgm:pt>
    <dgm:pt modelId="{161ADF14-11DD-4381-AD88-7DBAF9A11AA8}" type="sibTrans" cxnId="{0508E99F-1391-4C49-B2A3-CD6FA8283FB3}">
      <dgm:prSet/>
      <dgm:spPr/>
      <dgm:t>
        <a:bodyPr/>
        <a:lstStyle/>
        <a:p>
          <a:endParaRPr lang="en-GB"/>
        </a:p>
      </dgm:t>
    </dgm:pt>
    <dgm:pt modelId="{6F4008FF-4CB8-413C-8523-D563FBF00D5B}">
      <dgm:prSet phldrT="[Text]" custT="1"/>
      <dgm:spPr>
        <a:solidFill>
          <a:schemeClr val="bg1"/>
        </a:solidFill>
      </dgm:spPr>
      <dgm:t>
        <a:bodyPr/>
        <a:lstStyle/>
        <a:p>
          <a:r>
            <a:rPr lang="en-GB" sz="1400" b="1" spc="0" dirty="0" smtClean="0">
              <a:solidFill>
                <a:srgbClr val="44546A"/>
              </a:solidFill>
            </a:rPr>
            <a:t>IVP Roadmap</a:t>
          </a:r>
          <a:endParaRPr lang="en-GB" sz="1400" b="1" spc="0" dirty="0">
            <a:solidFill>
              <a:srgbClr val="44546A"/>
            </a:solidFill>
          </a:endParaRPr>
        </a:p>
      </dgm:t>
    </dgm:pt>
    <dgm:pt modelId="{26990F94-505C-49EF-A536-1B945B68B205}" type="sibTrans" cxnId="{2179233B-8EA8-4A17-A995-CA21A123A962}">
      <dgm:prSet/>
      <dgm:spPr/>
      <dgm:t>
        <a:bodyPr/>
        <a:lstStyle/>
        <a:p>
          <a:endParaRPr lang="en-GB"/>
        </a:p>
      </dgm:t>
    </dgm:pt>
    <dgm:pt modelId="{EB0676F7-63DA-4B3C-9CDB-72BD7B8FF6F5}" type="parTrans" cxnId="{2179233B-8EA8-4A17-A995-CA21A123A962}">
      <dgm:prSet/>
      <dgm:spPr/>
      <dgm:t>
        <a:bodyPr/>
        <a:lstStyle/>
        <a:p>
          <a:endParaRPr lang="en-GB"/>
        </a:p>
      </dgm:t>
    </dgm:pt>
    <dgm:pt modelId="{C56BEA8D-C065-4078-973E-A6A43A277EC6}" type="pres">
      <dgm:prSet presAssocID="{91049D4F-6076-4F91-A292-7331082DE42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E1885B4-664E-495A-85A0-C26437F4045E}" type="pres">
      <dgm:prSet presAssocID="{6F4008FF-4CB8-413C-8523-D563FBF00D5B}" presName="centerShape" presStyleLbl="node0" presStyleIdx="0" presStyleCnt="1"/>
      <dgm:spPr/>
      <dgm:t>
        <a:bodyPr/>
        <a:lstStyle/>
        <a:p>
          <a:endParaRPr lang="en-GB"/>
        </a:p>
      </dgm:t>
    </dgm:pt>
    <dgm:pt modelId="{33713C53-B1B6-48FB-AF73-6F7930B37683}" type="pres">
      <dgm:prSet presAssocID="{9D546A12-CF1B-4719-B596-65D8B4A70815}" presName="parTrans" presStyleLbl="sibTrans2D1" presStyleIdx="0" presStyleCnt="10" custScaleX="175615"/>
      <dgm:spPr>
        <a:prstGeom prst="leftRightArrow">
          <a:avLst/>
        </a:prstGeom>
      </dgm:spPr>
      <dgm:t>
        <a:bodyPr/>
        <a:lstStyle/>
        <a:p>
          <a:endParaRPr lang="en-GB"/>
        </a:p>
      </dgm:t>
    </dgm:pt>
    <dgm:pt modelId="{74CFFBF2-F066-4088-B01E-78E17AC37476}" type="pres">
      <dgm:prSet presAssocID="{9D546A12-CF1B-4719-B596-65D8B4A70815}" presName="connectorText" presStyleLbl="sibTrans2D1" presStyleIdx="0" presStyleCnt="10"/>
      <dgm:spPr/>
      <dgm:t>
        <a:bodyPr/>
        <a:lstStyle/>
        <a:p>
          <a:endParaRPr lang="en-GB"/>
        </a:p>
      </dgm:t>
    </dgm:pt>
    <dgm:pt modelId="{DC204B08-7B3E-480B-8C56-F668C77717F6}" type="pres">
      <dgm:prSet presAssocID="{1A74F579-7F1C-461A-9A86-2C59939FFC81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307488-8E85-4C4B-8AB3-78058494511C}" type="pres">
      <dgm:prSet presAssocID="{954EA1C3-F04B-4FFE-8442-4626CB8501D2}" presName="parTrans" presStyleLbl="sibTrans2D1" presStyleIdx="1" presStyleCnt="10" custScaleX="175615"/>
      <dgm:spPr>
        <a:prstGeom prst="leftRightArrow">
          <a:avLst/>
        </a:prstGeom>
      </dgm:spPr>
      <dgm:t>
        <a:bodyPr/>
        <a:lstStyle/>
        <a:p>
          <a:endParaRPr lang="en-GB"/>
        </a:p>
      </dgm:t>
    </dgm:pt>
    <dgm:pt modelId="{FCB99A63-95FA-47FC-939F-9C1F93911C68}" type="pres">
      <dgm:prSet presAssocID="{954EA1C3-F04B-4FFE-8442-4626CB8501D2}" presName="connectorText" presStyleLbl="sibTrans2D1" presStyleIdx="1" presStyleCnt="10"/>
      <dgm:spPr/>
      <dgm:t>
        <a:bodyPr/>
        <a:lstStyle/>
        <a:p>
          <a:endParaRPr lang="en-GB"/>
        </a:p>
      </dgm:t>
    </dgm:pt>
    <dgm:pt modelId="{00F4B566-B014-48AC-BDF8-DD855D328498}" type="pres">
      <dgm:prSet presAssocID="{7F8D2F41-3272-4436-AAFA-F262E87722BB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E2308A-2D05-4B86-9A4F-714E4E2B7ED1}" type="pres">
      <dgm:prSet presAssocID="{8A2516C7-FA0B-4D92-89D6-43FB0DB7B0D3}" presName="parTrans" presStyleLbl="sibTrans2D1" presStyleIdx="2" presStyleCnt="10" custScaleX="175615"/>
      <dgm:spPr>
        <a:prstGeom prst="leftRightArrow">
          <a:avLst/>
        </a:prstGeom>
      </dgm:spPr>
      <dgm:t>
        <a:bodyPr/>
        <a:lstStyle/>
        <a:p>
          <a:endParaRPr lang="en-GB"/>
        </a:p>
      </dgm:t>
    </dgm:pt>
    <dgm:pt modelId="{B279E327-8A7F-4E61-8116-04C1AD925018}" type="pres">
      <dgm:prSet presAssocID="{8A2516C7-FA0B-4D92-89D6-43FB0DB7B0D3}" presName="connectorText" presStyleLbl="sibTrans2D1" presStyleIdx="2" presStyleCnt="10"/>
      <dgm:spPr/>
      <dgm:t>
        <a:bodyPr/>
        <a:lstStyle/>
        <a:p>
          <a:endParaRPr lang="en-GB"/>
        </a:p>
      </dgm:t>
    </dgm:pt>
    <dgm:pt modelId="{258D363A-89B6-4A52-94B0-D4BC12FC0979}" type="pres">
      <dgm:prSet presAssocID="{17D8C924-5644-4C5E-91BB-62CC74121121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3D243B-0AEF-42D5-8D20-A0541A166A80}" type="pres">
      <dgm:prSet presAssocID="{E8796AF0-8FC5-4938-9974-40EE01EDE749}" presName="parTrans" presStyleLbl="sibTrans2D1" presStyleIdx="3" presStyleCnt="10" custScaleX="175615" custLinFactNeighborX="0" custLinFactNeighborY="-9581"/>
      <dgm:spPr>
        <a:prstGeom prst="leftRightArrow">
          <a:avLst/>
        </a:prstGeom>
      </dgm:spPr>
      <dgm:t>
        <a:bodyPr/>
        <a:lstStyle/>
        <a:p>
          <a:endParaRPr lang="en-GB"/>
        </a:p>
      </dgm:t>
    </dgm:pt>
    <dgm:pt modelId="{6BD936E5-45F3-4CDE-AB90-2E1841C14EE8}" type="pres">
      <dgm:prSet presAssocID="{E8796AF0-8FC5-4938-9974-40EE01EDE749}" presName="connectorText" presStyleLbl="sibTrans2D1" presStyleIdx="3" presStyleCnt="10"/>
      <dgm:spPr/>
      <dgm:t>
        <a:bodyPr/>
        <a:lstStyle/>
        <a:p>
          <a:endParaRPr lang="en-GB"/>
        </a:p>
      </dgm:t>
    </dgm:pt>
    <dgm:pt modelId="{CD049B0C-AB46-4B5F-8E2E-6773560B3F97}" type="pres">
      <dgm:prSet presAssocID="{72B0E755-CCB9-42C6-B62A-4FEFC512C378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953CF9-A885-43EC-A983-7D06B7989278}" type="pres">
      <dgm:prSet presAssocID="{D687C7E7-4B6F-45D7-946A-A783537CDB3D}" presName="parTrans" presStyleLbl="sibTrans2D1" presStyleIdx="4" presStyleCnt="10" custScaleX="175615"/>
      <dgm:spPr>
        <a:prstGeom prst="leftRightArrow">
          <a:avLst/>
        </a:prstGeom>
      </dgm:spPr>
      <dgm:t>
        <a:bodyPr/>
        <a:lstStyle/>
        <a:p>
          <a:endParaRPr lang="en-GB"/>
        </a:p>
      </dgm:t>
    </dgm:pt>
    <dgm:pt modelId="{0D0F2437-B184-4D32-9E68-56196ADD6BAC}" type="pres">
      <dgm:prSet presAssocID="{D687C7E7-4B6F-45D7-946A-A783537CDB3D}" presName="connectorText" presStyleLbl="sibTrans2D1" presStyleIdx="4" presStyleCnt="10"/>
      <dgm:spPr/>
      <dgm:t>
        <a:bodyPr/>
        <a:lstStyle/>
        <a:p>
          <a:endParaRPr lang="en-GB"/>
        </a:p>
      </dgm:t>
    </dgm:pt>
    <dgm:pt modelId="{A7603F3C-8383-461D-AA1B-0BEAFD9BF9B9}" type="pres">
      <dgm:prSet presAssocID="{124A0879-0803-4A00-AC30-6950172BC72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1D8E1D-1119-4F63-86EC-48579A521CA9}" type="pres">
      <dgm:prSet presAssocID="{3F15CE6D-4100-4FA6-A709-F63439F7EFBF}" presName="parTrans" presStyleLbl="sibTrans2D1" presStyleIdx="5" presStyleCnt="10" custScaleX="175615"/>
      <dgm:spPr>
        <a:prstGeom prst="leftRightArrow">
          <a:avLst/>
        </a:prstGeom>
      </dgm:spPr>
      <dgm:t>
        <a:bodyPr/>
        <a:lstStyle/>
        <a:p>
          <a:endParaRPr lang="en-GB"/>
        </a:p>
      </dgm:t>
    </dgm:pt>
    <dgm:pt modelId="{B157246B-38E0-479F-860C-3FB18FB72CFB}" type="pres">
      <dgm:prSet presAssocID="{3F15CE6D-4100-4FA6-A709-F63439F7EFBF}" presName="connectorText" presStyleLbl="sibTrans2D1" presStyleIdx="5" presStyleCnt="10"/>
      <dgm:spPr/>
      <dgm:t>
        <a:bodyPr/>
        <a:lstStyle/>
        <a:p>
          <a:endParaRPr lang="en-GB"/>
        </a:p>
      </dgm:t>
    </dgm:pt>
    <dgm:pt modelId="{A2DB6C88-070F-4D44-BC4D-52DBAF439E21}" type="pres">
      <dgm:prSet presAssocID="{9B8C2D8F-2890-4C15-97A3-BBFF1F15453F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19C1F4-A920-4698-92BE-97D97E181CAB}" type="pres">
      <dgm:prSet presAssocID="{0B05F0F3-8202-4C93-B18D-5B9ADC53CC84}" presName="parTrans" presStyleLbl="sibTrans2D1" presStyleIdx="6" presStyleCnt="10" custScaleX="175615"/>
      <dgm:spPr>
        <a:prstGeom prst="leftRightArrow">
          <a:avLst/>
        </a:prstGeom>
      </dgm:spPr>
      <dgm:t>
        <a:bodyPr/>
        <a:lstStyle/>
        <a:p>
          <a:endParaRPr lang="en-GB"/>
        </a:p>
      </dgm:t>
    </dgm:pt>
    <dgm:pt modelId="{A147110D-2966-4888-90AB-EC46E2D45F7E}" type="pres">
      <dgm:prSet presAssocID="{0B05F0F3-8202-4C93-B18D-5B9ADC53CC84}" presName="connectorText" presStyleLbl="sibTrans2D1" presStyleIdx="6" presStyleCnt="10"/>
      <dgm:spPr/>
      <dgm:t>
        <a:bodyPr/>
        <a:lstStyle/>
        <a:p>
          <a:endParaRPr lang="en-GB"/>
        </a:p>
      </dgm:t>
    </dgm:pt>
    <dgm:pt modelId="{D9F94BA3-9CF3-4CAD-B230-457ED67F0629}" type="pres">
      <dgm:prSet presAssocID="{A8454A9B-DE97-4784-B4F2-DF4ABE35C9C7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EED560-B4E5-4FD4-965F-230DE37A562A}" type="pres">
      <dgm:prSet presAssocID="{E6B4BCB2-B75C-4806-B0BD-B2D46F993F64}" presName="parTrans" presStyleLbl="sibTrans2D1" presStyleIdx="7" presStyleCnt="10" custScaleX="175615"/>
      <dgm:spPr>
        <a:prstGeom prst="leftRightArrow">
          <a:avLst/>
        </a:prstGeom>
      </dgm:spPr>
      <dgm:t>
        <a:bodyPr/>
        <a:lstStyle/>
        <a:p>
          <a:endParaRPr lang="en-GB"/>
        </a:p>
      </dgm:t>
    </dgm:pt>
    <dgm:pt modelId="{ABDCC53C-19A7-44EA-A364-2E74093D2AE5}" type="pres">
      <dgm:prSet presAssocID="{E6B4BCB2-B75C-4806-B0BD-B2D46F993F64}" presName="connectorText" presStyleLbl="sibTrans2D1" presStyleIdx="7" presStyleCnt="10"/>
      <dgm:spPr/>
      <dgm:t>
        <a:bodyPr/>
        <a:lstStyle/>
        <a:p>
          <a:endParaRPr lang="en-GB"/>
        </a:p>
      </dgm:t>
    </dgm:pt>
    <dgm:pt modelId="{517832E6-2BAF-4123-A083-3AA36A65A360}" type="pres">
      <dgm:prSet presAssocID="{F8AF2F3C-AEDE-44F8-AEB6-56F60F250581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880EDF-A93D-485C-A6E9-903439A8066F}" type="pres">
      <dgm:prSet presAssocID="{2528675A-52CD-4A76-8792-DBEBCB3CE47B}" presName="parTrans" presStyleLbl="sibTrans2D1" presStyleIdx="8" presStyleCnt="10" custScaleX="175615"/>
      <dgm:spPr>
        <a:prstGeom prst="leftRightArrow">
          <a:avLst/>
        </a:prstGeom>
      </dgm:spPr>
      <dgm:t>
        <a:bodyPr/>
        <a:lstStyle/>
        <a:p>
          <a:endParaRPr lang="en-GB"/>
        </a:p>
      </dgm:t>
    </dgm:pt>
    <dgm:pt modelId="{110D8C06-330C-4661-BC71-F04B1088F1DA}" type="pres">
      <dgm:prSet presAssocID="{2528675A-52CD-4A76-8792-DBEBCB3CE47B}" presName="connectorText" presStyleLbl="sibTrans2D1" presStyleIdx="8" presStyleCnt="10"/>
      <dgm:spPr/>
      <dgm:t>
        <a:bodyPr/>
        <a:lstStyle/>
        <a:p>
          <a:endParaRPr lang="en-GB"/>
        </a:p>
      </dgm:t>
    </dgm:pt>
    <dgm:pt modelId="{430B37DC-671C-48A6-B2A0-6A107514ABC7}" type="pres">
      <dgm:prSet presAssocID="{F09CB7E7-49AE-4F59-8A4D-1AA712B5DB86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1C6B6EB-56E3-4552-8EE0-C469EE2BA765}" type="pres">
      <dgm:prSet presAssocID="{A80EAC7C-A529-4DC8-8962-B50AF02F9991}" presName="parTrans" presStyleLbl="sibTrans2D1" presStyleIdx="9" presStyleCnt="10" custScaleX="175615"/>
      <dgm:spPr>
        <a:prstGeom prst="leftRightArrow">
          <a:avLst/>
        </a:prstGeom>
      </dgm:spPr>
      <dgm:t>
        <a:bodyPr/>
        <a:lstStyle/>
        <a:p>
          <a:endParaRPr lang="en-GB"/>
        </a:p>
      </dgm:t>
    </dgm:pt>
    <dgm:pt modelId="{1613E66A-FD07-4686-9B8E-E4B753B63D4C}" type="pres">
      <dgm:prSet presAssocID="{A80EAC7C-A529-4DC8-8962-B50AF02F9991}" presName="connectorText" presStyleLbl="sibTrans2D1" presStyleIdx="9" presStyleCnt="10"/>
      <dgm:spPr/>
      <dgm:t>
        <a:bodyPr/>
        <a:lstStyle/>
        <a:p>
          <a:endParaRPr lang="en-GB"/>
        </a:p>
      </dgm:t>
    </dgm:pt>
    <dgm:pt modelId="{2335A4FE-F477-4509-9EBB-331E0BC3F5C9}" type="pres">
      <dgm:prSet presAssocID="{28E325B5-EC52-4FDC-8996-053BB819EEBC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A126D83-125F-4A39-B647-FDF12B38FB5C}" type="presOf" srcId="{F09CB7E7-49AE-4F59-8A4D-1AA712B5DB86}" destId="{430B37DC-671C-48A6-B2A0-6A107514ABC7}" srcOrd="0" destOrd="0" presId="urn:microsoft.com/office/officeart/2005/8/layout/radial5"/>
    <dgm:cxn modelId="{2C414EBA-7202-4698-80F0-418A583C1E5F}" type="presOf" srcId="{A8454A9B-DE97-4784-B4F2-DF4ABE35C9C7}" destId="{D9F94BA3-9CF3-4CAD-B230-457ED67F0629}" srcOrd="0" destOrd="0" presId="urn:microsoft.com/office/officeart/2005/8/layout/radial5"/>
    <dgm:cxn modelId="{2E5A683D-7DC9-4DCC-AD1A-45C8C179471D}" type="presOf" srcId="{2528675A-52CD-4A76-8792-DBEBCB3CE47B}" destId="{110D8C06-330C-4661-BC71-F04B1088F1DA}" srcOrd="1" destOrd="0" presId="urn:microsoft.com/office/officeart/2005/8/layout/radial5"/>
    <dgm:cxn modelId="{1B2FEC36-3E80-4FDD-85CE-F83E68F1A10F}" type="presOf" srcId="{0B05F0F3-8202-4C93-B18D-5B9ADC53CC84}" destId="{BD19C1F4-A920-4698-92BE-97D97E181CAB}" srcOrd="0" destOrd="0" presId="urn:microsoft.com/office/officeart/2005/8/layout/radial5"/>
    <dgm:cxn modelId="{C0856F64-81A5-4055-96FC-0D110D9714C6}" type="presOf" srcId="{1A74F579-7F1C-461A-9A86-2C59939FFC81}" destId="{DC204B08-7B3E-480B-8C56-F668C77717F6}" srcOrd="0" destOrd="0" presId="urn:microsoft.com/office/officeart/2005/8/layout/radial5"/>
    <dgm:cxn modelId="{94DF06A2-2001-49F8-8BED-D3090B21365D}" type="presOf" srcId="{954EA1C3-F04B-4FFE-8442-4626CB8501D2}" destId="{AE307488-8E85-4C4B-8AB3-78058494511C}" srcOrd="0" destOrd="0" presId="urn:microsoft.com/office/officeart/2005/8/layout/radial5"/>
    <dgm:cxn modelId="{3A243211-AB45-4741-89B6-1E7BA16D6C99}" type="presOf" srcId="{0B05F0F3-8202-4C93-B18D-5B9ADC53CC84}" destId="{A147110D-2966-4888-90AB-EC46E2D45F7E}" srcOrd="1" destOrd="0" presId="urn:microsoft.com/office/officeart/2005/8/layout/radial5"/>
    <dgm:cxn modelId="{FC792C30-9913-49B3-B337-856CF623617F}" srcId="{6F4008FF-4CB8-413C-8523-D563FBF00D5B}" destId="{7F8D2F41-3272-4436-AAFA-F262E87722BB}" srcOrd="1" destOrd="0" parTransId="{954EA1C3-F04B-4FFE-8442-4626CB8501D2}" sibTransId="{063C7662-02D4-44CE-B2C4-1EA8D8F6B916}"/>
    <dgm:cxn modelId="{5B3A9F10-C57F-46B3-A9A6-0564FB48D3BA}" type="presOf" srcId="{F8AF2F3C-AEDE-44F8-AEB6-56F60F250581}" destId="{517832E6-2BAF-4123-A083-3AA36A65A360}" srcOrd="0" destOrd="0" presId="urn:microsoft.com/office/officeart/2005/8/layout/radial5"/>
    <dgm:cxn modelId="{7D25E98E-730A-4916-AD04-3B488C273C8A}" type="presOf" srcId="{E6B4BCB2-B75C-4806-B0BD-B2D46F993F64}" destId="{ABDCC53C-19A7-44EA-A364-2E74093D2AE5}" srcOrd="1" destOrd="0" presId="urn:microsoft.com/office/officeart/2005/8/layout/radial5"/>
    <dgm:cxn modelId="{8DAE5F9B-0C67-4E7A-9FD4-A74AE323C074}" type="presOf" srcId="{9D546A12-CF1B-4719-B596-65D8B4A70815}" destId="{74CFFBF2-F066-4088-B01E-78E17AC37476}" srcOrd="1" destOrd="0" presId="urn:microsoft.com/office/officeart/2005/8/layout/radial5"/>
    <dgm:cxn modelId="{CCAFC069-D18A-4BAA-984A-83A392F0327B}" type="presOf" srcId="{A80EAC7C-A529-4DC8-8962-B50AF02F9991}" destId="{61C6B6EB-56E3-4552-8EE0-C469EE2BA765}" srcOrd="0" destOrd="0" presId="urn:microsoft.com/office/officeart/2005/8/layout/radial5"/>
    <dgm:cxn modelId="{58A8C1B7-A91E-49EB-A9BE-36162ED0F12D}" type="presOf" srcId="{3F15CE6D-4100-4FA6-A709-F63439F7EFBF}" destId="{241D8E1D-1119-4F63-86EC-48579A521CA9}" srcOrd="0" destOrd="0" presId="urn:microsoft.com/office/officeart/2005/8/layout/radial5"/>
    <dgm:cxn modelId="{05762881-7EFB-4237-9BCF-035EFECE2C03}" type="presOf" srcId="{E8796AF0-8FC5-4938-9974-40EE01EDE749}" destId="{5C3D243B-0AEF-42D5-8D20-A0541A166A80}" srcOrd="0" destOrd="0" presId="urn:microsoft.com/office/officeart/2005/8/layout/radial5"/>
    <dgm:cxn modelId="{2B1951B4-1757-47D4-849E-80F096E16410}" srcId="{6F4008FF-4CB8-413C-8523-D563FBF00D5B}" destId="{72B0E755-CCB9-42C6-B62A-4FEFC512C378}" srcOrd="3" destOrd="0" parTransId="{E8796AF0-8FC5-4938-9974-40EE01EDE749}" sibTransId="{E3337670-2F2A-40A1-99C4-386C2AE9735F}"/>
    <dgm:cxn modelId="{71551374-D5CE-44F5-9641-217206A49FEA}" type="presOf" srcId="{8A2516C7-FA0B-4D92-89D6-43FB0DB7B0D3}" destId="{B279E327-8A7F-4E61-8116-04C1AD925018}" srcOrd="1" destOrd="0" presId="urn:microsoft.com/office/officeart/2005/8/layout/radial5"/>
    <dgm:cxn modelId="{A62EC601-3F16-400D-846E-1E8527CDE790}" type="presOf" srcId="{91049D4F-6076-4F91-A292-7331082DE425}" destId="{C56BEA8D-C065-4078-973E-A6A43A277EC6}" srcOrd="0" destOrd="0" presId="urn:microsoft.com/office/officeart/2005/8/layout/radial5"/>
    <dgm:cxn modelId="{D92289C4-4580-42FF-B813-EB342FC2F8BE}" srcId="{6F4008FF-4CB8-413C-8523-D563FBF00D5B}" destId="{F09CB7E7-49AE-4F59-8A4D-1AA712B5DB86}" srcOrd="8" destOrd="0" parTransId="{2528675A-52CD-4A76-8792-DBEBCB3CE47B}" sibTransId="{ECF9F738-7503-413A-8545-870FC4E1E650}"/>
    <dgm:cxn modelId="{3D59F26F-C5BF-4B72-93A9-586414182F56}" type="presOf" srcId="{8A2516C7-FA0B-4D92-89D6-43FB0DB7B0D3}" destId="{73E2308A-2D05-4B86-9A4F-714E4E2B7ED1}" srcOrd="0" destOrd="0" presId="urn:microsoft.com/office/officeart/2005/8/layout/radial5"/>
    <dgm:cxn modelId="{763AC165-413B-4D93-A4EC-2FFC5A7FB798}" type="presOf" srcId="{17D8C924-5644-4C5E-91BB-62CC74121121}" destId="{258D363A-89B6-4A52-94B0-D4BC12FC0979}" srcOrd="0" destOrd="0" presId="urn:microsoft.com/office/officeart/2005/8/layout/radial5"/>
    <dgm:cxn modelId="{15823EF7-96F7-4282-904B-882473410DAC}" type="presOf" srcId="{D687C7E7-4B6F-45D7-946A-A783537CDB3D}" destId="{85953CF9-A885-43EC-A983-7D06B7989278}" srcOrd="0" destOrd="0" presId="urn:microsoft.com/office/officeart/2005/8/layout/radial5"/>
    <dgm:cxn modelId="{50F07999-77F1-4418-A017-66BBE2D2B394}" type="presOf" srcId="{954EA1C3-F04B-4FFE-8442-4626CB8501D2}" destId="{FCB99A63-95FA-47FC-939F-9C1F93911C68}" srcOrd="1" destOrd="0" presId="urn:microsoft.com/office/officeart/2005/8/layout/radial5"/>
    <dgm:cxn modelId="{19C56A5F-40EA-429A-A431-CD1FFE57E946}" type="presOf" srcId="{D687C7E7-4B6F-45D7-946A-A783537CDB3D}" destId="{0D0F2437-B184-4D32-9E68-56196ADD6BAC}" srcOrd="1" destOrd="0" presId="urn:microsoft.com/office/officeart/2005/8/layout/radial5"/>
    <dgm:cxn modelId="{4C87D99E-491B-4BC5-AE02-33AFC747127B}" srcId="{6F4008FF-4CB8-413C-8523-D563FBF00D5B}" destId="{1A74F579-7F1C-461A-9A86-2C59939FFC81}" srcOrd="0" destOrd="0" parTransId="{9D546A12-CF1B-4719-B596-65D8B4A70815}" sibTransId="{BD024C9E-D00B-4A1B-9C8F-6148B27147F3}"/>
    <dgm:cxn modelId="{BEFDE3FD-3810-42B9-BFFA-91BA4646C40C}" type="presOf" srcId="{28E325B5-EC52-4FDC-8996-053BB819EEBC}" destId="{2335A4FE-F477-4509-9EBB-331E0BC3F5C9}" srcOrd="0" destOrd="0" presId="urn:microsoft.com/office/officeart/2005/8/layout/radial5"/>
    <dgm:cxn modelId="{B67AD19A-732E-46B2-8C33-7E9676F6037B}" type="presOf" srcId="{E8796AF0-8FC5-4938-9974-40EE01EDE749}" destId="{6BD936E5-45F3-4CDE-AB90-2E1841C14EE8}" srcOrd="1" destOrd="0" presId="urn:microsoft.com/office/officeart/2005/8/layout/radial5"/>
    <dgm:cxn modelId="{CE9CA235-4C04-481E-BD97-63230FAFECCE}" type="presOf" srcId="{E6B4BCB2-B75C-4806-B0BD-B2D46F993F64}" destId="{B1EED560-B4E5-4FD4-965F-230DE37A562A}" srcOrd="0" destOrd="0" presId="urn:microsoft.com/office/officeart/2005/8/layout/radial5"/>
    <dgm:cxn modelId="{D16BBC60-DC91-466F-8F2A-C0A1A7427A72}" srcId="{6F4008FF-4CB8-413C-8523-D563FBF00D5B}" destId="{F8AF2F3C-AEDE-44F8-AEB6-56F60F250581}" srcOrd="7" destOrd="0" parTransId="{E6B4BCB2-B75C-4806-B0BD-B2D46F993F64}" sibTransId="{34F7FDD4-00CF-4024-8AB3-6612329A7F5F}"/>
    <dgm:cxn modelId="{62983043-BC6B-4736-943E-FDF0C4E6EA07}" type="presOf" srcId="{3F15CE6D-4100-4FA6-A709-F63439F7EFBF}" destId="{B157246B-38E0-479F-860C-3FB18FB72CFB}" srcOrd="1" destOrd="0" presId="urn:microsoft.com/office/officeart/2005/8/layout/radial5"/>
    <dgm:cxn modelId="{945F4827-A9A1-4EE2-B007-FF55283FEC22}" type="presOf" srcId="{9B8C2D8F-2890-4C15-97A3-BBFF1F15453F}" destId="{A2DB6C88-070F-4D44-BC4D-52DBAF439E21}" srcOrd="0" destOrd="0" presId="urn:microsoft.com/office/officeart/2005/8/layout/radial5"/>
    <dgm:cxn modelId="{2179233B-8EA8-4A17-A995-CA21A123A962}" srcId="{91049D4F-6076-4F91-A292-7331082DE425}" destId="{6F4008FF-4CB8-413C-8523-D563FBF00D5B}" srcOrd="0" destOrd="0" parTransId="{EB0676F7-63DA-4B3C-9CDB-72BD7B8FF6F5}" sibTransId="{26990F94-505C-49EF-A536-1B945B68B205}"/>
    <dgm:cxn modelId="{24808C4D-CEDC-4761-8D41-84AD60A65D99}" srcId="{6F4008FF-4CB8-413C-8523-D563FBF00D5B}" destId="{17D8C924-5644-4C5E-91BB-62CC74121121}" srcOrd="2" destOrd="0" parTransId="{8A2516C7-FA0B-4D92-89D6-43FB0DB7B0D3}" sibTransId="{243C6E6E-4A0F-40D3-B6E7-22513E133D8B}"/>
    <dgm:cxn modelId="{47F3C50D-B7D6-4BDF-9172-A0A39341DB01}" srcId="{6F4008FF-4CB8-413C-8523-D563FBF00D5B}" destId="{A8454A9B-DE97-4784-B4F2-DF4ABE35C9C7}" srcOrd="6" destOrd="0" parTransId="{0B05F0F3-8202-4C93-B18D-5B9ADC53CC84}" sibTransId="{8AF6A6D7-9AE7-4D6C-9776-7691FDA75FD1}"/>
    <dgm:cxn modelId="{1E02DF61-B499-47E4-975D-DF6789948BC8}" srcId="{6F4008FF-4CB8-413C-8523-D563FBF00D5B}" destId="{9B8C2D8F-2890-4C15-97A3-BBFF1F15453F}" srcOrd="5" destOrd="0" parTransId="{3F15CE6D-4100-4FA6-A709-F63439F7EFBF}" sibTransId="{EDA3D73E-754E-4C5A-ABA2-B73E580328F4}"/>
    <dgm:cxn modelId="{5834CE30-4B41-4D0A-953F-A1B2DF33BD49}" type="presOf" srcId="{7F8D2F41-3272-4436-AAFA-F262E87722BB}" destId="{00F4B566-B014-48AC-BDF8-DD855D328498}" srcOrd="0" destOrd="0" presId="urn:microsoft.com/office/officeart/2005/8/layout/radial5"/>
    <dgm:cxn modelId="{AF30593A-350A-4CEC-9B41-C5BC51940895}" type="presOf" srcId="{A80EAC7C-A529-4DC8-8962-B50AF02F9991}" destId="{1613E66A-FD07-4686-9B8E-E4B753B63D4C}" srcOrd="1" destOrd="0" presId="urn:microsoft.com/office/officeart/2005/8/layout/radial5"/>
    <dgm:cxn modelId="{4CEB513D-8C7D-405A-B087-CEF3E4DF72A3}" type="presOf" srcId="{72B0E755-CCB9-42C6-B62A-4FEFC512C378}" destId="{CD049B0C-AB46-4B5F-8E2E-6773560B3F97}" srcOrd="0" destOrd="0" presId="urn:microsoft.com/office/officeart/2005/8/layout/radial5"/>
    <dgm:cxn modelId="{35500797-A547-4EF8-B4E0-BE84F3796FC3}" srcId="{6F4008FF-4CB8-413C-8523-D563FBF00D5B}" destId="{124A0879-0803-4A00-AC30-6950172BC725}" srcOrd="4" destOrd="0" parTransId="{D687C7E7-4B6F-45D7-946A-A783537CDB3D}" sibTransId="{BAF409D8-FF8D-4D2A-8B5B-CBE20C1ED79D}"/>
    <dgm:cxn modelId="{77B4E179-AAFB-4323-B6F8-EA26DE5353E3}" type="presOf" srcId="{124A0879-0803-4A00-AC30-6950172BC725}" destId="{A7603F3C-8383-461D-AA1B-0BEAFD9BF9B9}" srcOrd="0" destOrd="0" presId="urn:microsoft.com/office/officeart/2005/8/layout/radial5"/>
    <dgm:cxn modelId="{C155911E-8300-405A-9356-BE1804D6F939}" type="presOf" srcId="{9D546A12-CF1B-4719-B596-65D8B4A70815}" destId="{33713C53-B1B6-48FB-AF73-6F7930B37683}" srcOrd="0" destOrd="0" presId="urn:microsoft.com/office/officeart/2005/8/layout/radial5"/>
    <dgm:cxn modelId="{D75A0A55-8A3D-448A-A57F-B85CC48207B3}" type="presOf" srcId="{2528675A-52CD-4A76-8792-DBEBCB3CE47B}" destId="{2B880EDF-A93D-485C-A6E9-903439A8066F}" srcOrd="0" destOrd="0" presId="urn:microsoft.com/office/officeart/2005/8/layout/radial5"/>
    <dgm:cxn modelId="{0508E99F-1391-4C49-B2A3-CD6FA8283FB3}" srcId="{6F4008FF-4CB8-413C-8523-D563FBF00D5B}" destId="{28E325B5-EC52-4FDC-8996-053BB819EEBC}" srcOrd="9" destOrd="0" parTransId="{A80EAC7C-A529-4DC8-8962-B50AF02F9991}" sibTransId="{161ADF14-11DD-4381-AD88-7DBAF9A11AA8}"/>
    <dgm:cxn modelId="{DEFB649B-EDBC-4829-969C-586114FA640D}" type="presOf" srcId="{6F4008FF-4CB8-413C-8523-D563FBF00D5B}" destId="{8E1885B4-664E-495A-85A0-C26437F4045E}" srcOrd="0" destOrd="0" presId="urn:microsoft.com/office/officeart/2005/8/layout/radial5"/>
    <dgm:cxn modelId="{90AA8550-CF33-42E2-8A1F-2A82DA7F7576}" type="presParOf" srcId="{C56BEA8D-C065-4078-973E-A6A43A277EC6}" destId="{8E1885B4-664E-495A-85A0-C26437F4045E}" srcOrd="0" destOrd="0" presId="urn:microsoft.com/office/officeart/2005/8/layout/radial5"/>
    <dgm:cxn modelId="{31818C59-D9E5-42AA-8CB5-9B937B18F9F0}" type="presParOf" srcId="{C56BEA8D-C065-4078-973E-A6A43A277EC6}" destId="{33713C53-B1B6-48FB-AF73-6F7930B37683}" srcOrd="1" destOrd="0" presId="urn:microsoft.com/office/officeart/2005/8/layout/radial5"/>
    <dgm:cxn modelId="{56218AB0-AFE3-4E0B-849C-32D8567D3A92}" type="presParOf" srcId="{33713C53-B1B6-48FB-AF73-6F7930B37683}" destId="{74CFFBF2-F066-4088-B01E-78E17AC37476}" srcOrd="0" destOrd="0" presId="urn:microsoft.com/office/officeart/2005/8/layout/radial5"/>
    <dgm:cxn modelId="{5CF0B1E7-24AC-4264-BA11-0617B7CC3052}" type="presParOf" srcId="{C56BEA8D-C065-4078-973E-A6A43A277EC6}" destId="{DC204B08-7B3E-480B-8C56-F668C77717F6}" srcOrd="2" destOrd="0" presId="urn:microsoft.com/office/officeart/2005/8/layout/radial5"/>
    <dgm:cxn modelId="{63F2ADDD-3B2D-4D54-BECD-7858C3B06AF8}" type="presParOf" srcId="{C56BEA8D-C065-4078-973E-A6A43A277EC6}" destId="{AE307488-8E85-4C4B-8AB3-78058494511C}" srcOrd="3" destOrd="0" presId="urn:microsoft.com/office/officeart/2005/8/layout/radial5"/>
    <dgm:cxn modelId="{1D6E6A05-33EC-4004-B408-09B314410454}" type="presParOf" srcId="{AE307488-8E85-4C4B-8AB3-78058494511C}" destId="{FCB99A63-95FA-47FC-939F-9C1F93911C68}" srcOrd="0" destOrd="0" presId="urn:microsoft.com/office/officeart/2005/8/layout/radial5"/>
    <dgm:cxn modelId="{947B5EAE-C772-4F8B-8B28-A21DF9D2DB3F}" type="presParOf" srcId="{C56BEA8D-C065-4078-973E-A6A43A277EC6}" destId="{00F4B566-B014-48AC-BDF8-DD855D328498}" srcOrd="4" destOrd="0" presId="urn:microsoft.com/office/officeart/2005/8/layout/radial5"/>
    <dgm:cxn modelId="{60D7E112-D26C-4E90-94F8-582E594595C4}" type="presParOf" srcId="{C56BEA8D-C065-4078-973E-A6A43A277EC6}" destId="{73E2308A-2D05-4B86-9A4F-714E4E2B7ED1}" srcOrd="5" destOrd="0" presId="urn:microsoft.com/office/officeart/2005/8/layout/radial5"/>
    <dgm:cxn modelId="{F825C825-4ED1-44E4-8A80-DE64B28ED4B2}" type="presParOf" srcId="{73E2308A-2D05-4B86-9A4F-714E4E2B7ED1}" destId="{B279E327-8A7F-4E61-8116-04C1AD925018}" srcOrd="0" destOrd="0" presId="urn:microsoft.com/office/officeart/2005/8/layout/radial5"/>
    <dgm:cxn modelId="{2D025B74-527F-4A76-9C8F-E8B39C4C51C0}" type="presParOf" srcId="{C56BEA8D-C065-4078-973E-A6A43A277EC6}" destId="{258D363A-89B6-4A52-94B0-D4BC12FC0979}" srcOrd="6" destOrd="0" presId="urn:microsoft.com/office/officeart/2005/8/layout/radial5"/>
    <dgm:cxn modelId="{30035DB4-2827-4EF8-89F6-2C6383EC318F}" type="presParOf" srcId="{C56BEA8D-C065-4078-973E-A6A43A277EC6}" destId="{5C3D243B-0AEF-42D5-8D20-A0541A166A80}" srcOrd="7" destOrd="0" presId="urn:microsoft.com/office/officeart/2005/8/layout/radial5"/>
    <dgm:cxn modelId="{147EA555-764C-4738-8547-5C00ADA0BD24}" type="presParOf" srcId="{5C3D243B-0AEF-42D5-8D20-A0541A166A80}" destId="{6BD936E5-45F3-4CDE-AB90-2E1841C14EE8}" srcOrd="0" destOrd="0" presId="urn:microsoft.com/office/officeart/2005/8/layout/radial5"/>
    <dgm:cxn modelId="{681485C6-A455-4EC5-A2A8-5FB8BC9AB3F3}" type="presParOf" srcId="{C56BEA8D-C065-4078-973E-A6A43A277EC6}" destId="{CD049B0C-AB46-4B5F-8E2E-6773560B3F97}" srcOrd="8" destOrd="0" presId="urn:microsoft.com/office/officeart/2005/8/layout/radial5"/>
    <dgm:cxn modelId="{318328D0-6D6D-469D-9D73-5294A0A61E85}" type="presParOf" srcId="{C56BEA8D-C065-4078-973E-A6A43A277EC6}" destId="{85953CF9-A885-43EC-A983-7D06B7989278}" srcOrd="9" destOrd="0" presId="urn:microsoft.com/office/officeart/2005/8/layout/radial5"/>
    <dgm:cxn modelId="{2F6803CE-4FD7-40F5-ADB0-C6BB499A567E}" type="presParOf" srcId="{85953CF9-A885-43EC-A983-7D06B7989278}" destId="{0D0F2437-B184-4D32-9E68-56196ADD6BAC}" srcOrd="0" destOrd="0" presId="urn:microsoft.com/office/officeart/2005/8/layout/radial5"/>
    <dgm:cxn modelId="{1B3BD43D-BA91-4987-ACA4-69FAA7BB1021}" type="presParOf" srcId="{C56BEA8D-C065-4078-973E-A6A43A277EC6}" destId="{A7603F3C-8383-461D-AA1B-0BEAFD9BF9B9}" srcOrd="10" destOrd="0" presId="urn:microsoft.com/office/officeart/2005/8/layout/radial5"/>
    <dgm:cxn modelId="{A530664E-4EA5-4206-8A56-8AEE7523FA76}" type="presParOf" srcId="{C56BEA8D-C065-4078-973E-A6A43A277EC6}" destId="{241D8E1D-1119-4F63-86EC-48579A521CA9}" srcOrd="11" destOrd="0" presId="urn:microsoft.com/office/officeart/2005/8/layout/radial5"/>
    <dgm:cxn modelId="{85B00F95-4658-4085-858F-49B02C4E26D8}" type="presParOf" srcId="{241D8E1D-1119-4F63-86EC-48579A521CA9}" destId="{B157246B-38E0-479F-860C-3FB18FB72CFB}" srcOrd="0" destOrd="0" presId="urn:microsoft.com/office/officeart/2005/8/layout/radial5"/>
    <dgm:cxn modelId="{EB064959-7438-43F0-86E0-53F5FC31D956}" type="presParOf" srcId="{C56BEA8D-C065-4078-973E-A6A43A277EC6}" destId="{A2DB6C88-070F-4D44-BC4D-52DBAF439E21}" srcOrd="12" destOrd="0" presId="urn:microsoft.com/office/officeart/2005/8/layout/radial5"/>
    <dgm:cxn modelId="{350ED8D0-268A-429F-8F5C-8D3AA1E68573}" type="presParOf" srcId="{C56BEA8D-C065-4078-973E-A6A43A277EC6}" destId="{BD19C1F4-A920-4698-92BE-97D97E181CAB}" srcOrd="13" destOrd="0" presId="urn:microsoft.com/office/officeart/2005/8/layout/radial5"/>
    <dgm:cxn modelId="{0F02305D-570D-4031-B814-2D1C8EEF41C9}" type="presParOf" srcId="{BD19C1F4-A920-4698-92BE-97D97E181CAB}" destId="{A147110D-2966-4888-90AB-EC46E2D45F7E}" srcOrd="0" destOrd="0" presId="urn:microsoft.com/office/officeart/2005/8/layout/radial5"/>
    <dgm:cxn modelId="{5AF872F5-4E39-46F5-A959-C5F0EBC524A5}" type="presParOf" srcId="{C56BEA8D-C065-4078-973E-A6A43A277EC6}" destId="{D9F94BA3-9CF3-4CAD-B230-457ED67F0629}" srcOrd="14" destOrd="0" presId="urn:microsoft.com/office/officeart/2005/8/layout/radial5"/>
    <dgm:cxn modelId="{9BA5B0A8-C1A2-41E3-B8BB-C1665CDF47DC}" type="presParOf" srcId="{C56BEA8D-C065-4078-973E-A6A43A277EC6}" destId="{B1EED560-B4E5-4FD4-965F-230DE37A562A}" srcOrd="15" destOrd="0" presId="urn:microsoft.com/office/officeart/2005/8/layout/radial5"/>
    <dgm:cxn modelId="{FAC3DF3D-F4FD-4568-9A13-49AAB9AD6508}" type="presParOf" srcId="{B1EED560-B4E5-4FD4-965F-230DE37A562A}" destId="{ABDCC53C-19A7-44EA-A364-2E74093D2AE5}" srcOrd="0" destOrd="0" presId="urn:microsoft.com/office/officeart/2005/8/layout/radial5"/>
    <dgm:cxn modelId="{42CEF7D9-A677-43CC-9842-B91C33BE35EA}" type="presParOf" srcId="{C56BEA8D-C065-4078-973E-A6A43A277EC6}" destId="{517832E6-2BAF-4123-A083-3AA36A65A360}" srcOrd="16" destOrd="0" presId="urn:microsoft.com/office/officeart/2005/8/layout/radial5"/>
    <dgm:cxn modelId="{FF5B6352-36A4-4598-9057-F250587984E6}" type="presParOf" srcId="{C56BEA8D-C065-4078-973E-A6A43A277EC6}" destId="{2B880EDF-A93D-485C-A6E9-903439A8066F}" srcOrd="17" destOrd="0" presId="urn:microsoft.com/office/officeart/2005/8/layout/radial5"/>
    <dgm:cxn modelId="{202DF9AD-E891-47FB-BDA7-B82332F1F004}" type="presParOf" srcId="{2B880EDF-A93D-485C-A6E9-903439A8066F}" destId="{110D8C06-330C-4661-BC71-F04B1088F1DA}" srcOrd="0" destOrd="0" presId="urn:microsoft.com/office/officeart/2005/8/layout/radial5"/>
    <dgm:cxn modelId="{357EF8A3-D075-4347-A33F-AEE32A19BFBA}" type="presParOf" srcId="{C56BEA8D-C065-4078-973E-A6A43A277EC6}" destId="{430B37DC-671C-48A6-B2A0-6A107514ABC7}" srcOrd="18" destOrd="0" presId="urn:microsoft.com/office/officeart/2005/8/layout/radial5"/>
    <dgm:cxn modelId="{8C332FF5-1B55-4BA8-8345-F95ED8F74F30}" type="presParOf" srcId="{C56BEA8D-C065-4078-973E-A6A43A277EC6}" destId="{61C6B6EB-56E3-4552-8EE0-C469EE2BA765}" srcOrd="19" destOrd="0" presId="urn:microsoft.com/office/officeart/2005/8/layout/radial5"/>
    <dgm:cxn modelId="{D6BE61D7-D028-4B1F-81B2-1553A519072A}" type="presParOf" srcId="{61C6B6EB-56E3-4552-8EE0-C469EE2BA765}" destId="{1613E66A-FD07-4686-9B8E-E4B753B63D4C}" srcOrd="0" destOrd="0" presId="urn:microsoft.com/office/officeart/2005/8/layout/radial5"/>
    <dgm:cxn modelId="{4645ED61-DC24-4E16-BE15-38070F59AE7E}" type="presParOf" srcId="{C56BEA8D-C065-4078-973E-A6A43A277EC6}" destId="{2335A4FE-F477-4509-9EBB-331E0BC3F5C9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885B4-664E-495A-85A0-C26437F4045E}">
      <dsp:nvSpPr>
        <dsp:cNvPr id="0" name=""/>
        <dsp:cNvSpPr/>
      </dsp:nvSpPr>
      <dsp:spPr>
        <a:xfrm>
          <a:off x="3286415" y="1893567"/>
          <a:ext cx="1181484" cy="1181484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spc="0" dirty="0" smtClean="0">
              <a:solidFill>
                <a:srgbClr val="44546A"/>
              </a:solidFill>
            </a:rPr>
            <a:t>IVP Roadmap</a:t>
          </a:r>
          <a:endParaRPr lang="en-GB" sz="1400" b="1" kern="1200" spc="0" dirty="0">
            <a:solidFill>
              <a:srgbClr val="44546A"/>
            </a:solidFill>
          </a:endParaRPr>
        </a:p>
      </dsp:txBody>
      <dsp:txXfrm>
        <a:off x="3459439" y="2066591"/>
        <a:ext cx="835436" cy="835436"/>
      </dsp:txXfrm>
    </dsp:sp>
    <dsp:sp modelId="{33713C53-B1B6-48FB-AF73-6F7930B37683}">
      <dsp:nvSpPr>
        <dsp:cNvPr id="0" name=""/>
        <dsp:cNvSpPr/>
      </dsp:nvSpPr>
      <dsp:spPr>
        <a:xfrm rot="16200000">
          <a:off x="3445157" y="1242502"/>
          <a:ext cx="864000" cy="401704"/>
        </a:xfrm>
        <a:prstGeom prst="leftRightArrow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3505413" y="1383099"/>
        <a:ext cx="743489" cy="241022"/>
      </dsp:txXfrm>
    </dsp:sp>
    <dsp:sp modelId="{DC204B08-7B3E-480B-8C56-F668C77717F6}">
      <dsp:nvSpPr>
        <dsp:cNvPr id="0" name=""/>
        <dsp:cNvSpPr/>
      </dsp:nvSpPr>
      <dsp:spPr>
        <a:xfrm>
          <a:off x="3404563" y="20106"/>
          <a:ext cx="945187" cy="94518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3542982" y="158525"/>
        <a:ext cx="668349" cy="668349"/>
      </dsp:txXfrm>
    </dsp:sp>
    <dsp:sp modelId="{AE307488-8E85-4C4B-8AB3-78058494511C}">
      <dsp:nvSpPr>
        <dsp:cNvPr id="0" name=""/>
        <dsp:cNvSpPr/>
      </dsp:nvSpPr>
      <dsp:spPr>
        <a:xfrm rot="18360000">
          <a:off x="4057015" y="1441307"/>
          <a:ext cx="864000" cy="401704"/>
        </a:xfrm>
        <a:prstGeom prst="leftRightArrow">
          <a:avLst/>
        </a:prstGeom>
        <a:solidFill>
          <a:srgbClr val="5B9BD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4081853" y="1570396"/>
        <a:ext cx="743489" cy="241022"/>
      </dsp:txXfrm>
    </dsp:sp>
    <dsp:sp modelId="{00F4B566-B014-48AC-BDF8-DD855D328498}">
      <dsp:nvSpPr>
        <dsp:cNvPr id="0" name=""/>
        <dsp:cNvSpPr/>
      </dsp:nvSpPr>
      <dsp:spPr>
        <a:xfrm>
          <a:off x="4575202" y="400469"/>
          <a:ext cx="945187" cy="94518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 dirty="0"/>
        </a:p>
      </dsp:txBody>
      <dsp:txXfrm>
        <a:off x="4713621" y="538888"/>
        <a:ext cx="668349" cy="668349"/>
      </dsp:txXfrm>
    </dsp:sp>
    <dsp:sp modelId="{73E2308A-2D05-4B86-9A4F-714E4E2B7ED1}">
      <dsp:nvSpPr>
        <dsp:cNvPr id="0" name=""/>
        <dsp:cNvSpPr/>
      </dsp:nvSpPr>
      <dsp:spPr>
        <a:xfrm rot="20520000">
          <a:off x="4435164" y="1961784"/>
          <a:ext cx="864000" cy="401704"/>
        </a:xfrm>
        <a:prstGeom prst="leftRightArrow">
          <a:avLst/>
        </a:prstGeom>
        <a:solidFill>
          <a:srgbClr val="5B9BD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4438113" y="2060745"/>
        <a:ext cx="743489" cy="241022"/>
      </dsp:txXfrm>
    </dsp:sp>
    <dsp:sp modelId="{258D363A-89B6-4A52-94B0-D4BC12FC0979}">
      <dsp:nvSpPr>
        <dsp:cNvPr id="0" name=""/>
        <dsp:cNvSpPr/>
      </dsp:nvSpPr>
      <dsp:spPr>
        <a:xfrm>
          <a:off x="5298697" y="1396274"/>
          <a:ext cx="945187" cy="94518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 dirty="0"/>
        </a:p>
      </dsp:txBody>
      <dsp:txXfrm>
        <a:off x="5437116" y="1534693"/>
        <a:ext cx="668349" cy="668349"/>
      </dsp:txXfrm>
    </dsp:sp>
    <dsp:sp modelId="{5C3D243B-0AEF-42D5-8D20-A0541A166A80}">
      <dsp:nvSpPr>
        <dsp:cNvPr id="0" name=""/>
        <dsp:cNvSpPr/>
      </dsp:nvSpPr>
      <dsp:spPr>
        <a:xfrm rot="1080000">
          <a:off x="4435164" y="2566643"/>
          <a:ext cx="864000" cy="401704"/>
        </a:xfrm>
        <a:prstGeom prst="leftRightArrow">
          <a:avLst/>
        </a:prstGeom>
        <a:solidFill>
          <a:srgbClr val="5B9BD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4438113" y="2628364"/>
        <a:ext cx="743489" cy="241022"/>
      </dsp:txXfrm>
    </dsp:sp>
    <dsp:sp modelId="{CD049B0C-AB46-4B5F-8E2E-6773560B3F97}">
      <dsp:nvSpPr>
        <dsp:cNvPr id="0" name=""/>
        <dsp:cNvSpPr/>
      </dsp:nvSpPr>
      <dsp:spPr>
        <a:xfrm>
          <a:off x="5298697" y="2627157"/>
          <a:ext cx="945187" cy="94518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5437116" y="2765576"/>
        <a:ext cx="668349" cy="668349"/>
      </dsp:txXfrm>
    </dsp:sp>
    <dsp:sp modelId="{85953CF9-A885-43EC-A983-7D06B7989278}">
      <dsp:nvSpPr>
        <dsp:cNvPr id="0" name=""/>
        <dsp:cNvSpPr/>
      </dsp:nvSpPr>
      <dsp:spPr>
        <a:xfrm rot="3240000">
          <a:off x="4057015" y="3125608"/>
          <a:ext cx="864000" cy="401704"/>
        </a:xfrm>
        <a:prstGeom prst="leftRightArrow">
          <a:avLst/>
        </a:prstGeom>
        <a:solidFill>
          <a:srgbClr val="5B9BD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4081853" y="3157201"/>
        <a:ext cx="743489" cy="241022"/>
      </dsp:txXfrm>
    </dsp:sp>
    <dsp:sp modelId="{A7603F3C-8383-461D-AA1B-0BEAFD9BF9B9}">
      <dsp:nvSpPr>
        <dsp:cNvPr id="0" name=""/>
        <dsp:cNvSpPr/>
      </dsp:nvSpPr>
      <dsp:spPr>
        <a:xfrm>
          <a:off x="4575202" y="3622962"/>
          <a:ext cx="945187" cy="94518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0" kern="1200"/>
        </a:p>
      </dsp:txBody>
      <dsp:txXfrm>
        <a:off x="4713621" y="3761381"/>
        <a:ext cx="668349" cy="668349"/>
      </dsp:txXfrm>
    </dsp:sp>
    <dsp:sp modelId="{241D8E1D-1119-4F63-86EC-48579A521CA9}">
      <dsp:nvSpPr>
        <dsp:cNvPr id="0" name=""/>
        <dsp:cNvSpPr/>
      </dsp:nvSpPr>
      <dsp:spPr>
        <a:xfrm rot="5400000">
          <a:off x="3445157" y="3324412"/>
          <a:ext cx="864000" cy="401704"/>
        </a:xfrm>
        <a:prstGeom prst="leftRightArrow">
          <a:avLst/>
        </a:prstGeom>
        <a:solidFill>
          <a:srgbClr val="5B9BD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3505413" y="3344498"/>
        <a:ext cx="743489" cy="241022"/>
      </dsp:txXfrm>
    </dsp:sp>
    <dsp:sp modelId="{A2DB6C88-070F-4D44-BC4D-52DBAF439E21}">
      <dsp:nvSpPr>
        <dsp:cNvPr id="0" name=""/>
        <dsp:cNvSpPr/>
      </dsp:nvSpPr>
      <dsp:spPr>
        <a:xfrm>
          <a:off x="3404563" y="4003326"/>
          <a:ext cx="945187" cy="94518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0" kern="1200"/>
        </a:p>
      </dsp:txBody>
      <dsp:txXfrm>
        <a:off x="3542982" y="4141745"/>
        <a:ext cx="668349" cy="668349"/>
      </dsp:txXfrm>
    </dsp:sp>
    <dsp:sp modelId="{BD19C1F4-A920-4698-92BE-97D97E181CAB}">
      <dsp:nvSpPr>
        <dsp:cNvPr id="0" name=""/>
        <dsp:cNvSpPr/>
      </dsp:nvSpPr>
      <dsp:spPr>
        <a:xfrm rot="7560000">
          <a:off x="2833299" y="3125608"/>
          <a:ext cx="864000" cy="401704"/>
        </a:xfrm>
        <a:prstGeom prst="leftRightArrow">
          <a:avLst/>
        </a:prstGeom>
        <a:solidFill>
          <a:srgbClr val="5B9BD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 rot="10800000">
        <a:off x="2928972" y="3157201"/>
        <a:ext cx="743489" cy="241022"/>
      </dsp:txXfrm>
    </dsp:sp>
    <dsp:sp modelId="{D9F94BA3-9CF3-4CAD-B230-457ED67F0629}">
      <dsp:nvSpPr>
        <dsp:cNvPr id="0" name=""/>
        <dsp:cNvSpPr/>
      </dsp:nvSpPr>
      <dsp:spPr>
        <a:xfrm>
          <a:off x="2233924" y="3622962"/>
          <a:ext cx="945187" cy="94518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0" kern="1200"/>
        </a:p>
      </dsp:txBody>
      <dsp:txXfrm>
        <a:off x="2372343" y="3761381"/>
        <a:ext cx="668349" cy="668349"/>
      </dsp:txXfrm>
    </dsp:sp>
    <dsp:sp modelId="{B1EED560-B4E5-4FD4-965F-230DE37A562A}">
      <dsp:nvSpPr>
        <dsp:cNvPr id="0" name=""/>
        <dsp:cNvSpPr/>
      </dsp:nvSpPr>
      <dsp:spPr>
        <a:xfrm rot="9720000">
          <a:off x="2455150" y="2605130"/>
          <a:ext cx="864000" cy="401704"/>
        </a:xfrm>
        <a:prstGeom prst="leftRightArrow">
          <a:avLst/>
        </a:prstGeom>
        <a:solidFill>
          <a:srgbClr val="5B9BD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 rot="10800000">
        <a:off x="2572712" y="2666851"/>
        <a:ext cx="743489" cy="241022"/>
      </dsp:txXfrm>
    </dsp:sp>
    <dsp:sp modelId="{517832E6-2BAF-4123-A083-3AA36A65A360}">
      <dsp:nvSpPr>
        <dsp:cNvPr id="0" name=""/>
        <dsp:cNvSpPr/>
      </dsp:nvSpPr>
      <dsp:spPr>
        <a:xfrm>
          <a:off x="1510429" y="2627157"/>
          <a:ext cx="945187" cy="94518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0" kern="1200"/>
        </a:p>
      </dsp:txBody>
      <dsp:txXfrm>
        <a:off x="1648848" y="2765576"/>
        <a:ext cx="668349" cy="668349"/>
      </dsp:txXfrm>
    </dsp:sp>
    <dsp:sp modelId="{2B880EDF-A93D-485C-A6E9-903439A8066F}">
      <dsp:nvSpPr>
        <dsp:cNvPr id="0" name=""/>
        <dsp:cNvSpPr/>
      </dsp:nvSpPr>
      <dsp:spPr>
        <a:xfrm rot="11880000">
          <a:off x="2455150" y="1961784"/>
          <a:ext cx="864000" cy="401704"/>
        </a:xfrm>
        <a:prstGeom prst="leftRightArrow">
          <a:avLst/>
        </a:prstGeom>
        <a:solidFill>
          <a:srgbClr val="5B9BD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 rot="10800000">
        <a:off x="2572712" y="2060745"/>
        <a:ext cx="743489" cy="241022"/>
      </dsp:txXfrm>
    </dsp:sp>
    <dsp:sp modelId="{430B37DC-671C-48A6-B2A0-6A107514ABC7}">
      <dsp:nvSpPr>
        <dsp:cNvPr id="0" name=""/>
        <dsp:cNvSpPr/>
      </dsp:nvSpPr>
      <dsp:spPr>
        <a:xfrm>
          <a:off x="1510429" y="1396274"/>
          <a:ext cx="945187" cy="94518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0" kern="1200"/>
        </a:p>
      </dsp:txBody>
      <dsp:txXfrm>
        <a:off x="1648848" y="1534693"/>
        <a:ext cx="668349" cy="668349"/>
      </dsp:txXfrm>
    </dsp:sp>
    <dsp:sp modelId="{61C6B6EB-56E3-4552-8EE0-C469EE2BA765}">
      <dsp:nvSpPr>
        <dsp:cNvPr id="0" name=""/>
        <dsp:cNvSpPr/>
      </dsp:nvSpPr>
      <dsp:spPr>
        <a:xfrm rot="14040000">
          <a:off x="2833299" y="1441307"/>
          <a:ext cx="864000" cy="401704"/>
        </a:xfrm>
        <a:prstGeom prst="leftRightArrow">
          <a:avLst/>
        </a:prstGeom>
        <a:solidFill>
          <a:srgbClr val="5B9BD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 rot="10800000">
        <a:off x="2928972" y="1570396"/>
        <a:ext cx="743489" cy="241022"/>
      </dsp:txXfrm>
    </dsp:sp>
    <dsp:sp modelId="{2335A4FE-F477-4509-9EBB-331E0BC3F5C9}">
      <dsp:nvSpPr>
        <dsp:cNvPr id="0" name=""/>
        <dsp:cNvSpPr/>
      </dsp:nvSpPr>
      <dsp:spPr>
        <a:xfrm>
          <a:off x="2233924" y="400469"/>
          <a:ext cx="945187" cy="945187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0" kern="1200"/>
        </a:p>
      </dsp:txBody>
      <dsp:txXfrm>
        <a:off x="2372343" y="538888"/>
        <a:ext cx="668349" cy="668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4ED1E-9073-4D40-87D2-AE55D20320A9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A9730-B4B8-4B8B-8133-9713DF82B1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11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A9730-B4B8-4B8B-8133-9713DF82B14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419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A9730-B4B8-4B8B-8133-9713DF82B14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013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A9730-B4B8-4B8B-8133-9713DF82B14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751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</a:p>
          <a:p>
            <a:endParaRPr lang="en-US" dirty="0" smtClean="0"/>
          </a:p>
          <a:p>
            <a:r>
              <a:rPr lang="en-US" dirty="0" err="1" smtClean="0"/>
              <a:t>Iphone</a:t>
            </a:r>
            <a:r>
              <a:rPr lang="en-US" dirty="0" smtClean="0"/>
              <a:t> 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qndroid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A9730-B4B8-4B8B-8133-9713DF82B14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57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A9730-B4B8-4B8B-8133-9713DF82B14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543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A9730-B4B8-4B8B-8133-9713DF82B14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491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A9730-B4B8-4B8B-8133-9713DF82B14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319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A9730-B4B8-4B8B-8133-9713DF82B14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527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A9730-B4B8-4B8B-8133-9713DF82B14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429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A9730-B4B8-4B8B-8133-9713DF82B14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12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A9730-B4B8-4B8B-8133-9713DF82B14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10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5751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A9730-B4B8-4B8B-8133-9713DF82B14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131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A9730-B4B8-4B8B-8133-9713DF82B14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5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A9730-B4B8-4B8B-8133-9713DF82B14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914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A9730-B4B8-4B8B-8133-9713DF82B14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904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13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A9730-B4B8-4B8B-8133-9713DF82B14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150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A9730-B4B8-4B8B-8133-9713DF82B14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285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A9730-B4B8-4B8B-8133-9713DF82B14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068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A9730-B4B8-4B8B-8133-9713DF82B14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249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A9730-B4B8-4B8B-8133-9713DF82B14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332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A9730-B4B8-4B8B-8133-9713DF82B14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005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A9730-B4B8-4B8B-8133-9713DF82B14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782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F252-469D-4743-957F-CC4CC4484A8C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79C0-3FAC-4F00-BB82-B038773BD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93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F252-469D-4743-957F-CC4CC4484A8C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79C0-3FAC-4F00-BB82-B038773BD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602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F252-469D-4743-957F-CC4CC4484A8C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79C0-3FAC-4F00-BB82-B038773BD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809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-animated gradient">
    <p:bg>
      <p:bgPr>
        <a:gradFill>
          <a:gsLst>
            <a:gs pos="0">
              <a:srgbClr val="049FD9"/>
            </a:gs>
            <a:gs pos="100000">
              <a:srgbClr val="004BA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7" y="431800"/>
            <a:ext cx="1255184" cy="7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25995" y="5057598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867" b="0" i="0">
                <a:solidFill>
                  <a:srgbClr val="FFFFFE"/>
                </a:solidFill>
                <a:latin typeface="+mn-lt"/>
                <a:cs typeface="CiscoSans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625995" y="5377594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625995" y="569759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867" b="0" i="0" kern="1200" dirty="0" smtClean="0">
                <a:solidFill>
                  <a:srgbClr val="FFFFFE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17723" y="4281951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aseline="0">
                <a:solidFill>
                  <a:srgbClr val="FFFFFE"/>
                </a:solidFill>
                <a:latin typeface="+mj-l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567687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933" b="0" i="0" spc="0" baseline="0">
                <a:solidFill>
                  <a:srgbClr val="FFFFFE"/>
                </a:solidFill>
                <a:latin typeface="+mj-lt"/>
                <a:cs typeface="CiscoSans Thi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70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F252-469D-4743-957F-CC4CC4484A8C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79C0-3FAC-4F00-BB82-B038773BD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7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F252-469D-4743-957F-CC4CC4484A8C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79C0-3FAC-4F00-BB82-B038773BD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50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F252-469D-4743-957F-CC4CC4484A8C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79C0-3FAC-4F00-BB82-B038773BD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89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F252-469D-4743-957F-CC4CC4484A8C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79C0-3FAC-4F00-BB82-B038773BD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83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F252-469D-4743-957F-CC4CC4484A8C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79C0-3FAC-4F00-BB82-B038773BD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124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F252-469D-4743-957F-CC4CC4484A8C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79C0-3FAC-4F00-BB82-B038773BD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77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F252-469D-4743-957F-CC4CC4484A8C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79C0-3FAC-4F00-BB82-B038773BD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0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CF252-469D-4743-957F-CC4CC4484A8C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79C0-3FAC-4F00-BB82-B038773BD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4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CF252-469D-4743-957F-CC4CC4484A8C}" type="datetimeFigureOut">
              <a:rPr lang="en-GB" smtClean="0"/>
              <a:t>19/04/2017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D79C0-3FAC-4F00-BB82-B038773BD3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20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2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5.png"/><Relationship Id="rId18" Type="http://schemas.openxmlformats.org/officeDocument/2006/relationships/image" Target="../media/image70.png"/><Relationship Id="rId3" Type="http://schemas.openxmlformats.org/officeDocument/2006/relationships/image" Target="../media/image62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64.png"/><Relationship Id="rId17" Type="http://schemas.openxmlformats.org/officeDocument/2006/relationships/image" Target="../media/image69.jpe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63.jpeg"/><Relationship Id="rId5" Type="http://schemas.openxmlformats.org/officeDocument/2006/relationships/image" Target="../media/image3.png"/><Relationship Id="rId15" Type="http://schemas.openxmlformats.org/officeDocument/2006/relationships/image" Target="../media/image67.png"/><Relationship Id="rId10" Type="http://schemas.microsoft.com/office/2007/relationships/diagramDrawing" Target="../diagrams/drawing1.xml"/><Relationship Id="rId19" Type="http://schemas.openxmlformats.org/officeDocument/2006/relationships/image" Target="../media/image71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Relationship Id="rId1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3.pn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gif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.png"/><Relationship Id="rId10" Type="http://schemas.openxmlformats.org/officeDocument/2006/relationships/image" Target="../media/image35.jpeg"/><Relationship Id="rId4" Type="http://schemas.openxmlformats.org/officeDocument/2006/relationships/image" Target="../media/image2.png"/><Relationship Id="rId9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.pn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.png"/><Relationship Id="rId9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333518" y="445720"/>
            <a:ext cx="11070167" cy="3986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pc="600" dirty="0">
              <a:solidFill>
                <a:srgbClr val="0385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upload.wikimedia.org/wikipedia/commons/thumb/6/64/Cisco_logo.svg/1280px-Cisco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8" y="6028432"/>
            <a:ext cx="1014319" cy="537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55544" t="31761" r="9345" b="50978"/>
          <a:stretch/>
        </p:blipFill>
        <p:spPr>
          <a:xfrm>
            <a:off x="7970205" y="-957202"/>
            <a:ext cx="808891" cy="71510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964944" y="-957202"/>
            <a:ext cx="882853" cy="715107"/>
          </a:xfrm>
          <a:prstGeom prst="rect">
            <a:avLst/>
          </a:prstGeom>
          <a:solidFill>
            <a:srgbClr val="C6D4DC"/>
          </a:solidFill>
          <a:ln>
            <a:solidFill>
              <a:srgbClr val="C6D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0033645" y="-957203"/>
            <a:ext cx="882853" cy="715107"/>
          </a:xfrm>
          <a:prstGeom prst="rect">
            <a:avLst/>
          </a:prstGeom>
          <a:solidFill>
            <a:srgbClr val="B8B8B8"/>
          </a:solidFill>
          <a:ln>
            <a:solidFill>
              <a:srgbClr val="B8B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1102346" y="-957204"/>
            <a:ext cx="882853" cy="715107"/>
          </a:xfrm>
          <a:prstGeom prst="rect">
            <a:avLst/>
          </a:prstGeom>
          <a:solidFill>
            <a:srgbClr val="E4E4E4"/>
          </a:solidFill>
          <a:ln>
            <a:solidFill>
              <a:srgbClr val="049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hteck 12"/>
          <p:cNvSpPr/>
          <p:nvPr/>
        </p:nvSpPr>
        <p:spPr>
          <a:xfrm>
            <a:off x="1182895" y="1729759"/>
            <a:ext cx="9371412" cy="3358612"/>
          </a:xfrm>
          <a:prstGeom prst="rect">
            <a:avLst/>
          </a:prstGeom>
        </p:spPr>
        <p:txBody>
          <a:bodyPr wrap="square" lIns="34288" tIns="17145" rIns="34288" bIns="17145">
            <a:spAutoFit/>
          </a:bodyPr>
          <a:lstStyle/>
          <a:p>
            <a:pPr algn="ctr" defTabSz="308058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4000" b="1" kern="0" dirty="0" smtClean="0">
                <a:solidFill>
                  <a:srgbClr val="0495D4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THE PAY TV MARKET IS CHANGING</a:t>
            </a:r>
            <a:r>
              <a:rPr lang="en-GB" sz="4000" kern="0" dirty="0" smtClean="0">
                <a:solidFill>
                  <a:srgbClr val="0495D4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.</a:t>
            </a:r>
          </a:p>
          <a:p>
            <a:pPr algn="ctr" defTabSz="308058" fontAlgn="auto" hangingPunct="0">
              <a:spcBef>
                <a:spcPts val="0"/>
              </a:spcBef>
              <a:spcAft>
                <a:spcPts val="0"/>
              </a:spcAft>
            </a:pPr>
            <a:endParaRPr lang="en-GB" sz="2800" kern="0" dirty="0" smtClean="0"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algn="ctr" defTabSz="308058" fontAlgn="auto" hangingPunct="0">
              <a:spcBef>
                <a:spcPts val="0"/>
              </a:spcBef>
              <a:spcAft>
                <a:spcPts val="0"/>
              </a:spcAft>
            </a:pPr>
            <a:endParaRPr lang="en-GB" sz="2800" i="1" kern="0" dirty="0" smtClean="0"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algn="ctr" defTabSz="308058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2000" i="1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Agile, DevOps, Cloud</a:t>
            </a:r>
            <a:r>
              <a:rPr lang="en-GB"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; anyone can use these buzzwords.</a:t>
            </a:r>
          </a:p>
          <a:p>
            <a:pPr algn="ctr" defTabSz="308058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</a:t>
            </a:r>
          </a:p>
          <a:p>
            <a:pPr algn="ctr" defTabSz="308058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2000" kern="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Today’s session is about what happens when these buzzwords are put into action. It’s about using the right technologies and methods to create a new type of pay TV service; one that can successfully compete on consumer’s attention in today’s crowded video marketplace.</a:t>
            </a:r>
            <a:endParaRPr lang="en-GB" sz="2000" kern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0047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http://www.worldatlas.com/webimage/countrys/europe/outline/de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583" y="0"/>
            <a:ext cx="5305959" cy="7085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333518" y="445720"/>
            <a:ext cx="11070167" cy="3986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pc="600" dirty="0" smtClean="0">
                <a:solidFill>
                  <a:srgbClr val="0495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GIGATV</a:t>
            </a:r>
            <a:r>
              <a:rPr lang="en-US" spc="600" dirty="0" smtClean="0">
                <a:solidFill>
                  <a:srgbClr val="0385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LAUNCHING IN GERMANY</a:t>
            </a:r>
            <a:endParaRPr lang="en-US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upload.wikimedia.org/wikipedia/commons/thumb/6/64/Cisco_logo.svg/1280px-Cisco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8" y="6028432"/>
            <a:ext cx="1014319" cy="537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/>
          <a:srcRect l="55544" t="31761" r="9345" b="50978"/>
          <a:stretch/>
        </p:blipFill>
        <p:spPr>
          <a:xfrm>
            <a:off x="7970205" y="-957202"/>
            <a:ext cx="808891" cy="71510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964944" y="-957202"/>
            <a:ext cx="882853" cy="715107"/>
          </a:xfrm>
          <a:prstGeom prst="rect">
            <a:avLst/>
          </a:prstGeom>
          <a:solidFill>
            <a:srgbClr val="C6D4DC"/>
          </a:solidFill>
          <a:ln>
            <a:solidFill>
              <a:srgbClr val="C6D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0033645" y="-957203"/>
            <a:ext cx="882853" cy="715107"/>
          </a:xfrm>
          <a:prstGeom prst="rect">
            <a:avLst/>
          </a:prstGeom>
          <a:solidFill>
            <a:srgbClr val="B8B8B8"/>
          </a:solidFill>
          <a:ln>
            <a:solidFill>
              <a:srgbClr val="B8B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1102346" y="-957204"/>
            <a:ext cx="882853" cy="715107"/>
          </a:xfrm>
          <a:prstGeom prst="rect">
            <a:avLst/>
          </a:prstGeom>
          <a:solidFill>
            <a:srgbClr val="E4E4E4"/>
          </a:solidFill>
          <a:ln>
            <a:solidFill>
              <a:srgbClr val="049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5162" b="-1"/>
          <a:stretch/>
        </p:blipFill>
        <p:spPr>
          <a:xfrm>
            <a:off x="2616364" y="1731818"/>
            <a:ext cx="6740396" cy="425693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6314303" y="1841157"/>
            <a:ext cx="1178010" cy="1565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7490612" y="1828802"/>
            <a:ext cx="1701" cy="21098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46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9332"/>
            <a:ext cx="12192000" cy="6867332"/>
            <a:chOff x="0" y="-9332"/>
            <a:chExt cx="12192000" cy="68673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104" y="-9332"/>
              <a:ext cx="10793896" cy="686733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-9332"/>
              <a:ext cx="1398104" cy="6867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0" y="-9622"/>
            <a:ext cx="12192000" cy="84666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01783" y="1188450"/>
            <a:ext cx="3619725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600" b="1" i="0" u="none" strike="noStrike" cap="none" normalizeH="0" baseline="0" dirty="0" smtClean="0">
                <a:ln>
                  <a:noFill/>
                </a:ln>
                <a:solidFill>
                  <a:srgbClr val="E60000"/>
                </a:solidFill>
                <a:effectLst/>
                <a:latin typeface="Vodafone"/>
              </a:rPr>
              <a:t>GIGA</a:t>
            </a:r>
            <a:r>
              <a:rPr kumimoji="0" lang="en-US" altLang="en-US" sz="6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Vodafone"/>
              </a:rPr>
              <a:t>TV</a:t>
            </a:r>
            <a:r>
              <a:rPr kumimoji="0" lang="en-US" altLang="en-US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20" name="Textfeld 13"/>
          <p:cNvSpPr txBox="1"/>
          <p:nvPr/>
        </p:nvSpPr>
        <p:spPr>
          <a:xfrm>
            <a:off x="401783" y="2196387"/>
            <a:ext cx="4457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i="1" dirty="0" smtClean="0">
                <a:solidFill>
                  <a:schemeClr val="bg1"/>
                </a:solidFill>
                <a:latin typeface="Vodafone"/>
              </a:rPr>
              <a:t>GIGATV THE NEW TV- AND CONTENT PLATFORM</a:t>
            </a:r>
            <a:endParaRPr lang="de-DE" sz="1400" i="1" dirty="0">
              <a:solidFill>
                <a:schemeClr val="bg1"/>
              </a:solidFill>
              <a:latin typeface="Vodafon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1783" y="1030624"/>
            <a:ext cx="11170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E60000"/>
                </a:solidFill>
                <a:latin typeface="Vodafone"/>
              </a:rPr>
              <a:t>Vodafone</a:t>
            </a:r>
          </a:p>
        </p:txBody>
      </p:sp>
      <p:sp>
        <p:nvSpPr>
          <p:cNvPr id="22" name="Textfeld 27"/>
          <p:cNvSpPr txBox="1"/>
          <p:nvPr/>
        </p:nvSpPr>
        <p:spPr>
          <a:xfrm>
            <a:off x="1388482" y="2940479"/>
            <a:ext cx="2681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  <a:latin typeface="Vodafone"/>
              </a:rPr>
              <a:t>Multiscreen Entertainment</a:t>
            </a:r>
            <a:endParaRPr lang="de-DE" sz="1600" dirty="0">
              <a:solidFill>
                <a:schemeClr val="bg1"/>
              </a:solidFill>
              <a:latin typeface="Vodafone"/>
            </a:endParaRPr>
          </a:p>
        </p:txBody>
      </p:sp>
      <p:sp>
        <p:nvSpPr>
          <p:cNvPr id="23" name="Textfeld 28"/>
          <p:cNvSpPr txBox="1"/>
          <p:nvPr/>
        </p:nvSpPr>
        <p:spPr>
          <a:xfrm>
            <a:off x="1388482" y="3614519"/>
            <a:ext cx="2929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Personalized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Recommendations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4" name="Textfeld 29"/>
          <p:cNvSpPr txBox="1"/>
          <p:nvPr/>
        </p:nvSpPr>
        <p:spPr>
          <a:xfrm>
            <a:off x="1388483" y="4288560"/>
            <a:ext cx="1982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Timeshift</a:t>
            </a:r>
            <a:r>
              <a:rPr lang="de-DE" sz="1600" dirty="0" smtClean="0">
                <a:solidFill>
                  <a:schemeClr val="bg1"/>
                </a:solidFill>
              </a:rPr>
              <a:t> TV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5" name="Textfeld 34"/>
          <p:cNvSpPr txBox="1"/>
          <p:nvPr/>
        </p:nvSpPr>
        <p:spPr>
          <a:xfrm>
            <a:off x="1388483" y="4962601"/>
            <a:ext cx="1982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Content Choice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6" name="Textfeld 35"/>
          <p:cNvSpPr txBox="1"/>
          <p:nvPr/>
        </p:nvSpPr>
        <p:spPr>
          <a:xfrm>
            <a:off x="1388483" y="5636642"/>
            <a:ext cx="1982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chemeClr val="bg1"/>
                </a:solidFill>
              </a:rPr>
              <a:t>UHD Quality</a:t>
            </a:r>
            <a:endParaRPr lang="de-DE" sz="16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0" y="2699130"/>
            <a:ext cx="1200235" cy="8485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8" y="3325688"/>
            <a:ext cx="1379758" cy="9754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7" y="4005649"/>
            <a:ext cx="1397509" cy="9879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2" y="5324298"/>
            <a:ext cx="1387660" cy="9810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9" y="4663157"/>
            <a:ext cx="1398770" cy="988868"/>
          </a:xfrm>
          <a:prstGeom prst="rect">
            <a:avLst/>
          </a:prstGeom>
        </p:spPr>
      </p:pic>
      <p:sp>
        <p:nvSpPr>
          <p:cNvPr id="19" name="Text Placeholder 1"/>
          <p:cNvSpPr txBox="1">
            <a:spLocks/>
          </p:cNvSpPr>
          <p:nvPr/>
        </p:nvSpPr>
        <p:spPr>
          <a:xfrm>
            <a:off x="333518" y="253280"/>
            <a:ext cx="11070167" cy="3986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r>
              <a:rPr lang="en-US" spc="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600" dirty="0" smtClean="0">
                <a:solidFill>
                  <a:srgbClr val="0495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GIGATV</a:t>
            </a:r>
            <a:endParaRPr lang="en-US" spc="600" dirty="0">
              <a:solidFill>
                <a:srgbClr val="049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2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333518" y="387988"/>
            <a:ext cx="11070167" cy="3986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MARKETING </a:t>
            </a:r>
            <a:r>
              <a:rPr lang="en-US" spc="600" dirty="0" smtClean="0">
                <a:solidFill>
                  <a:srgbClr val="0495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GIGATV</a:t>
            </a:r>
            <a:endParaRPr lang="en-US" spc="600" dirty="0">
              <a:solidFill>
                <a:srgbClr val="049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upload.wikimedia.org/wikipedia/commons/thumb/6/64/Cisco_logo.svg/1280px-Cisco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8" y="6028432"/>
            <a:ext cx="1014319" cy="537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/>
          <a:srcRect l="55544" t="31761" r="9345" b="50978"/>
          <a:stretch/>
        </p:blipFill>
        <p:spPr>
          <a:xfrm>
            <a:off x="7970205" y="-957202"/>
            <a:ext cx="808891" cy="71510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964944" y="-957202"/>
            <a:ext cx="882853" cy="715107"/>
          </a:xfrm>
          <a:prstGeom prst="rect">
            <a:avLst/>
          </a:prstGeom>
          <a:solidFill>
            <a:srgbClr val="C6D4DC"/>
          </a:solidFill>
          <a:ln>
            <a:solidFill>
              <a:srgbClr val="C6D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0033645" y="-957203"/>
            <a:ext cx="882853" cy="715107"/>
          </a:xfrm>
          <a:prstGeom prst="rect">
            <a:avLst/>
          </a:prstGeom>
          <a:solidFill>
            <a:srgbClr val="B8B8B8"/>
          </a:solidFill>
          <a:ln>
            <a:solidFill>
              <a:srgbClr val="B8B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1102346" y="-957204"/>
            <a:ext cx="882853" cy="715107"/>
          </a:xfrm>
          <a:prstGeom prst="rect">
            <a:avLst/>
          </a:prstGeom>
          <a:solidFill>
            <a:srgbClr val="E4E4E4"/>
          </a:solidFill>
          <a:ln>
            <a:solidFill>
              <a:srgbClr val="049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 rot="21159941">
            <a:off x="3130623" y="1157700"/>
            <a:ext cx="2685026" cy="4817492"/>
            <a:chOff x="2841158" y="733350"/>
            <a:chExt cx="3025775" cy="5755024"/>
          </a:xfrm>
        </p:grpSpPr>
        <p:pic>
          <p:nvPicPr>
            <p:cNvPr id="3074" name="Picture 2" descr="http://graphicdesignjunction.com/wp-content/uploads/2014/09/04+iPhone6+iPhone+Plus+Mockup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1158" y="733350"/>
              <a:ext cx="3025775" cy="57550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84679" y="1513305"/>
              <a:ext cx="2314271" cy="4116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" name="Group 2"/>
          <p:cNvGrpSpPr/>
          <p:nvPr/>
        </p:nvGrpSpPr>
        <p:grpSpPr>
          <a:xfrm rot="663247">
            <a:off x="4916242" y="1287530"/>
            <a:ext cx="3712380" cy="5049998"/>
            <a:chOff x="5188659" y="629354"/>
            <a:chExt cx="4349862" cy="5917176"/>
          </a:xfrm>
        </p:grpSpPr>
        <p:pic>
          <p:nvPicPr>
            <p:cNvPr id="3076" name="Picture 4" descr="Image result for android phone template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8659" y="629354"/>
              <a:ext cx="4349862" cy="591717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72179" y="1423310"/>
              <a:ext cx="2362273" cy="4199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43720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upload.wikimedia.org/wikipedia/commons/thumb/6/64/Cisco_logo.svg/1280px-Cisco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8" y="6028432"/>
            <a:ext cx="1014319" cy="537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55544" t="31761" r="9345" b="50978"/>
          <a:stretch/>
        </p:blipFill>
        <p:spPr>
          <a:xfrm>
            <a:off x="7970205" y="-957202"/>
            <a:ext cx="808891" cy="71510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964944" y="-957202"/>
            <a:ext cx="882853" cy="715107"/>
          </a:xfrm>
          <a:prstGeom prst="rect">
            <a:avLst/>
          </a:prstGeom>
          <a:solidFill>
            <a:srgbClr val="C6D4DC"/>
          </a:solidFill>
          <a:ln>
            <a:solidFill>
              <a:srgbClr val="C6D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0033645" y="-957203"/>
            <a:ext cx="882853" cy="715107"/>
          </a:xfrm>
          <a:prstGeom prst="rect">
            <a:avLst/>
          </a:prstGeom>
          <a:solidFill>
            <a:srgbClr val="B8B8B8"/>
          </a:solidFill>
          <a:ln>
            <a:solidFill>
              <a:srgbClr val="B8B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1102346" y="-957204"/>
            <a:ext cx="882853" cy="715107"/>
          </a:xfrm>
          <a:prstGeom prst="rect">
            <a:avLst/>
          </a:prstGeom>
          <a:solidFill>
            <a:srgbClr val="E4E4E4"/>
          </a:solidFill>
          <a:ln>
            <a:solidFill>
              <a:srgbClr val="049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/>
          <p:cNvGrpSpPr/>
          <p:nvPr/>
        </p:nvGrpSpPr>
        <p:grpSpPr>
          <a:xfrm>
            <a:off x="13366120" y="650004"/>
            <a:ext cx="7124366" cy="5720226"/>
            <a:chOff x="2266682" y="206062"/>
            <a:chExt cx="7302321" cy="5863108"/>
          </a:xfrm>
        </p:grpSpPr>
        <p:sp>
          <p:nvSpPr>
            <p:cNvPr id="37" name="Rounded Rectangle 36"/>
            <p:cNvSpPr/>
            <p:nvPr/>
          </p:nvSpPr>
          <p:spPr>
            <a:xfrm>
              <a:off x="2266682" y="206062"/>
              <a:ext cx="7302321" cy="4829577"/>
            </a:xfrm>
            <a:prstGeom prst="roundRect">
              <a:avLst>
                <a:gd name="adj" fmla="val 6534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607972" y="528034"/>
              <a:ext cx="6619740" cy="37219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306373" y="5203065"/>
              <a:ext cx="3222936" cy="866105"/>
              <a:chOff x="4306373" y="5602310"/>
              <a:chExt cx="3222936" cy="866105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4758742" y="5602310"/>
                <a:ext cx="2318197" cy="64394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Flowchart: Manual Operation 40"/>
              <p:cNvSpPr/>
              <p:nvPr/>
            </p:nvSpPr>
            <p:spPr>
              <a:xfrm flipV="1">
                <a:off x="4306373" y="6024093"/>
                <a:ext cx="3222936" cy="444322"/>
              </a:xfrm>
              <a:prstGeom prst="flowChartManualOperat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86212" y="1084709"/>
            <a:ext cx="6458419" cy="339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val 1"/>
          <p:cNvSpPr/>
          <p:nvPr/>
        </p:nvSpPr>
        <p:spPr>
          <a:xfrm>
            <a:off x="16773556" y="4823909"/>
            <a:ext cx="309489" cy="3094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"/>
          <p:cNvSpPr txBox="1">
            <a:spLocks/>
          </p:cNvSpPr>
          <p:nvPr/>
        </p:nvSpPr>
        <p:spPr>
          <a:xfrm>
            <a:off x="333518" y="387988"/>
            <a:ext cx="11070167" cy="3986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PACKAGING </a:t>
            </a:r>
            <a:r>
              <a:rPr lang="en-US" spc="600" dirty="0" smtClean="0">
                <a:solidFill>
                  <a:srgbClr val="0495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GIGATV</a:t>
            </a:r>
            <a:endParaRPr lang="en-US" spc="600" dirty="0">
              <a:solidFill>
                <a:srgbClr val="049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9087" y="947028"/>
            <a:ext cx="7062364" cy="568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5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333518" y="445720"/>
            <a:ext cx="11070167" cy="3986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pc="600" dirty="0" smtClean="0">
                <a:solidFill>
                  <a:srgbClr val="0495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KAIZEN</a:t>
            </a:r>
            <a:endParaRPr lang="en-US" spc="600" dirty="0">
              <a:solidFill>
                <a:srgbClr val="049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upload.wikimedia.org/wikipedia/commons/thumb/6/64/Cisco_logo.svg/1280px-Cisco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8" y="6028432"/>
            <a:ext cx="1014319" cy="537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55544" t="31761" r="9345" b="50978"/>
          <a:stretch/>
        </p:blipFill>
        <p:spPr>
          <a:xfrm>
            <a:off x="7970205" y="-957202"/>
            <a:ext cx="808891" cy="71510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964944" y="-957202"/>
            <a:ext cx="882853" cy="715107"/>
          </a:xfrm>
          <a:prstGeom prst="rect">
            <a:avLst/>
          </a:prstGeom>
          <a:solidFill>
            <a:srgbClr val="C6D4DC"/>
          </a:solidFill>
          <a:ln>
            <a:solidFill>
              <a:srgbClr val="C6D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0033645" y="-957203"/>
            <a:ext cx="882853" cy="715107"/>
          </a:xfrm>
          <a:prstGeom prst="rect">
            <a:avLst/>
          </a:prstGeom>
          <a:solidFill>
            <a:srgbClr val="B8B8B8"/>
          </a:solidFill>
          <a:ln>
            <a:solidFill>
              <a:srgbClr val="B8B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1102346" y="-957204"/>
            <a:ext cx="882853" cy="715107"/>
          </a:xfrm>
          <a:prstGeom prst="rect">
            <a:avLst/>
          </a:prstGeom>
          <a:solidFill>
            <a:srgbClr val="E4E4E4"/>
          </a:solidFill>
          <a:ln>
            <a:solidFill>
              <a:srgbClr val="049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3791" y="1169098"/>
            <a:ext cx="5728902" cy="295116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243772" y="4444975"/>
            <a:ext cx="8328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KAIZEN IS THE </a:t>
            </a:r>
            <a:r>
              <a:rPr lang="en-US" b="1" dirty="0" smtClean="0">
                <a:solidFill>
                  <a:srgbClr val="0495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JAPANESE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WORD FOR “CONTINUOUS IMPROVEMENTS”.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business, kaizen refers to activities that </a:t>
            </a:r>
            <a:r>
              <a:rPr lang="en-US" b="1" dirty="0">
                <a:solidFill>
                  <a:srgbClr val="0385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continuously improve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all functions and involve all employees from the </a:t>
            </a:r>
            <a:r>
              <a:rPr lang="en-US" b="1" dirty="0">
                <a:solidFill>
                  <a:srgbClr val="0385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en-US" b="1" dirty="0">
                <a:solidFill>
                  <a:srgbClr val="0385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assembly line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workers.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4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333518" y="445720"/>
            <a:ext cx="11070167" cy="3986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CISCO TRANSFORMATION</a:t>
            </a:r>
            <a:endParaRPr lang="en-US" spc="600" dirty="0">
              <a:solidFill>
                <a:srgbClr val="0385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upload.wikimedia.org/wikipedia/commons/thumb/6/64/Cisco_logo.svg/1280px-Cisco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8" y="6028432"/>
            <a:ext cx="1014319" cy="537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55544" t="31761" r="9345" b="50978"/>
          <a:stretch/>
        </p:blipFill>
        <p:spPr>
          <a:xfrm>
            <a:off x="7970205" y="-957202"/>
            <a:ext cx="808891" cy="71510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964944" y="-957202"/>
            <a:ext cx="882853" cy="715107"/>
          </a:xfrm>
          <a:prstGeom prst="rect">
            <a:avLst/>
          </a:prstGeom>
          <a:solidFill>
            <a:srgbClr val="C6D4DC"/>
          </a:solidFill>
          <a:ln>
            <a:solidFill>
              <a:srgbClr val="C6D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0033645" y="-957203"/>
            <a:ext cx="882853" cy="715107"/>
          </a:xfrm>
          <a:prstGeom prst="rect">
            <a:avLst/>
          </a:prstGeom>
          <a:solidFill>
            <a:srgbClr val="B8B8B8"/>
          </a:solidFill>
          <a:ln>
            <a:solidFill>
              <a:srgbClr val="B8B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1102346" y="-957204"/>
            <a:ext cx="882853" cy="715107"/>
          </a:xfrm>
          <a:prstGeom prst="rect">
            <a:avLst/>
          </a:prstGeom>
          <a:solidFill>
            <a:srgbClr val="E4E4E4"/>
          </a:solidFill>
          <a:ln>
            <a:solidFill>
              <a:srgbClr val="049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" name="Group 28"/>
          <p:cNvGrpSpPr/>
          <p:nvPr/>
        </p:nvGrpSpPr>
        <p:grpSpPr>
          <a:xfrm>
            <a:off x="3202084" y="1304785"/>
            <a:ext cx="8208918" cy="4355786"/>
            <a:chOff x="437766" y="341313"/>
            <a:chExt cx="8937925" cy="4419440"/>
          </a:xfrm>
        </p:grpSpPr>
        <p:sp>
          <p:nvSpPr>
            <p:cNvPr id="30" name="Oval 29"/>
            <p:cNvSpPr/>
            <p:nvPr/>
          </p:nvSpPr>
          <p:spPr>
            <a:xfrm>
              <a:off x="2266328" y="4391605"/>
              <a:ext cx="4513973" cy="36914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53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26" tIns="34264" rIns="68526" bIns="34264" rtlCol="0" anchor="ctr"/>
            <a:lstStyle/>
            <a:p>
              <a:pPr algn="ctr" defTabSz="685292"/>
              <a:endParaRPr lang="en-US" sz="1000" dirty="0">
                <a:solidFill>
                  <a:srgbClr val="FFFFFF"/>
                </a:solidFill>
              </a:endParaRPr>
            </a:p>
          </p:txBody>
        </p:sp>
        <p:graphicFrame>
          <p:nvGraphicFramePr>
            <p:cNvPr id="35" name="Chart 34"/>
            <p:cNvGraphicFramePr/>
            <p:nvPr>
              <p:extLst>
                <p:ext uri="{D42A27DB-BD31-4B8C-83A1-F6EECF244321}">
                  <p14:modId xmlns:p14="http://schemas.microsoft.com/office/powerpoint/2010/main" val="2430070004"/>
                </p:ext>
              </p:extLst>
            </p:nvPr>
          </p:nvGraphicFramePr>
          <p:xfrm>
            <a:off x="2266328" y="1038853"/>
            <a:ext cx="5933136" cy="37214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6" name="TextBox 35"/>
            <p:cNvSpPr txBox="1"/>
            <p:nvPr/>
          </p:nvSpPr>
          <p:spPr>
            <a:xfrm>
              <a:off x="6548108" y="4284571"/>
              <a:ext cx="2497069" cy="343497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 algn="r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Source: Standish Group</a:t>
              </a:r>
            </a:p>
            <a:p>
              <a:pPr algn="r"/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Study of 2000 projects at 1000 companies</a:t>
              </a:r>
            </a:p>
          </p:txBody>
        </p:sp>
        <p:sp>
          <p:nvSpPr>
            <p:cNvPr id="37" name="Title 7"/>
            <p:cNvSpPr txBox="1">
              <a:spLocks/>
            </p:cNvSpPr>
            <p:nvPr/>
          </p:nvSpPr>
          <p:spPr bwMode="auto">
            <a:xfrm>
              <a:off x="437766" y="341313"/>
              <a:ext cx="8937925" cy="73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4" tIns="45712" rIns="91424" bIns="45712" numCol="1" anchor="ctr" anchorCtr="0" compatLnSpc="1">
              <a:prstTxWarp prst="textNoShape">
                <a:avLst/>
              </a:prstTxWarp>
            </a:bodyPr>
            <a:lstStyle>
              <a:lvl1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lang="en-US" sz="3200" kern="1200">
                  <a:solidFill>
                    <a:schemeClr val="tx2"/>
                  </a:solidFill>
                  <a:latin typeface="+mj-lt"/>
                  <a:ea typeface="ＭＳ Ｐゴシック" charset="0"/>
                  <a:cs typeface="CiscoSans"/>
                </a:defRPr>
              </a:lvl1pPr>
              <a:lvl2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  <a:cs typeface="CiscoSans" pitchFamily="34" charset="0"/>
                </a:defRPr>
              </a:lvl2pPr>
              <a:lvl3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  <a:cs typeface="CiscoSans" pitchFamily="34" charset="0"/>
                </a:defRPr>
              </a:lvl3pPr>
              <a:lvl4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  <a:cs typeface="CiscoSans" pitchFamily="34" charset="0"/>
                </a:defRPr>
              </a:lvl4pPr>
              <a:lvl5pPr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  <a:cs typeface="CiscoSans" pitchFamily="34" charset="0"/>
                </a:defRPr>
              </a:lvl5pPr>
              <a:lvl6pPr marL="4572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6pPr>
              <a:lvl7pPr marL="9144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7pPr>
              <a:lvl8pPr marL="13716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8pPr>
              <a:lvl9pPr marL="1828800" algn="l" defTabSz="684213" rtl="0" eaLnBrk="1" fontAlgn="base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676767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Usage of Features and Functions in Typical System</a:t>
              </a: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5789" y="1430816"/>
            <a:ext cx="2949315" cy="4011188"/>
            <a:chOff x="665789" y="1430816"/>
            <a:chExt cx="2949315" cy="4011188"/>
          </a:xfrm>
        </p:grpSpPr>
        <p:sp>
          <p:nvSpPr>
            <p:cNvPr id="13" name="Rectangle 12"/>
            <p:cNvSpPr/>
            <p:nvPr/>
          </p:nvSpPr>
          <p:spPr>
            <a:xfrm>
              <a:off x="1407242" y="1430816"/>
              <a:ext cx="2207862" cy="1002967"/>
            </a:xfrm>
            <a:prstGeom prst="rect">
              <a:avLst/>
            </a:prstGeom>
          </p:spPr>
          <p:txBody>
            <a:bodyPr wrap="square" lIns="182880" rIns="182880" bIns="73152">
              <a:spAutoFit/>
            </a:bodyPr>
            <a:lstStyle/>
            <a:p>
              <a:pPr defTabSz="914378" hangingPunct="1">
                <a:lnSpc>
                  <a:spcPct val="200000"/>
                </a:lnSpc>
              </a:pPr>
              <a:r>
                <a:rPr lang="en-US" sz="1400" kern="1200" dirty="0" smtClean="0">
                  <a:solidFill>
                    <a:srgbClr val="57565A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CLOUD</a:t>
              </a:r>
            </a:p>
            <a:p>
              <a:pPr defTabSz="914378">
                <a:lnSpc>
                  <a:spcPct val="89000"/>
                </a:lnSpc>
              </a:pPr>
              <a:r>
                <a:rPr lang="en-US" sz="1100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Moved business logic from the CPE to a single cloud </a:t>
              </a:r>
              <a:r>
                <a:rPr lang="en-US" sz="1100" dirty="0" smtClean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platform</a:t>
              </a:r>
              <a:endParaRPr lang="en-US" sz="1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07242" y="2845928"/>
              <a:ext cx="2207862" cy="879600"/>
            </a:xfrm>
            <a:prstGeom prst="rect">
              <a:avLst/>
            </a:prstGeom>
          </p:spPr>
          <p:txBody>
            <a:bodyPr wrap="square" lIns="182880" rIns="182880" bIns="73152">
              <a:spAutoFit/>
            </a:bodyPr>
            <a:lstStyle/>
            <a:p>
              <a:pPr defTabSz="914378" hangingPunct="1">
                <a:lnSpc>
                  <a:spcPct val="200000"/>
                </a:lnSpc>
              </a:pPr>
              <a:r>
                <a:rPr lang="en-US" sz="1400" kern="1200" dirty="0" smtClean="0">
                  <a:solidFill>
                    <a:srgbClr val="57565A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AGILE</a:t>
              </a:r>
            </a:p>
            <a:p>
              <a:pPr defTabSz="914378">
                <a:lnSpc>
                  <a:spcPct val="89000"/>
                </a:lnSpc>
              </a:pPr>
              <a:r>
                <a:rPr lang="en-US" sz="1100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Created feature teams with bi-weekly </a:t>
              </a:r>
              <a:r>
                <a:rPr lang="en-US" sz="1100" dirty="0" smtClean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releases</a:t>
              </a:r>
              <a:endParaRPr lang="en-US" sz="1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407242" y="4137673"/>
              <a:ext cx="2207862" cy="1304331"/>
            </a:xfrm>
            <a:prstGeom prst="rect">
              <a:avLst/>
            </a:prstGeom>
          </p:spPr>
          <p:txBody>
            <a:bodyPr wrap="square" lIns="182880" rIns="182880" bIns="73152">
              <a:spAutoFit/>
            </a:bodyPr>
            <a:lstStyle/>
            <a:p>
              <a:pPr defTabSz="914378" hangingPunct="1">
                <a:lnSpc>
                  <a:spcPct val="200000"/>
                </a:lnSpc>
              </a:pPr>
              <a:r>
                <a:rPr lang="en-US" sz="1400" kern="1200" dirty="0" smtClean="0">
                  <a:solidFill>
                    <a:srgbClr val="57565A"/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DevOps</a:t>
              </a:r>
            </a:p>
            <a:p>
              <a:pPr defTabSz="914378">
                <a:lnSpc>
                  <a:spcPct val="89000"/>
                </a:lnSpc>
              </a:pPr>
              <a:r>
                <a:rPr lang="en-US" sz="1100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Integrated development and delivery with common goals and metrics, automated deployment all the way to our customer </a:t>
              </a:r>
              <a:r>
                <a:rPr lang="en-US" sz="1100" dirty="0" smtClean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site</a:t>
              </a:r>
              <a:endParaRPr lang="en-US" sz="11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0" t="27879" r="17424" b="28081"/>
            <a:stretch/>
          </p:blipFill>
          <p:spPr>
            <a:xfrm>
              <a:off x="690607" y="1532203"/>
              <a:ext cx="827104" cy="80866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38" t="27475" r="18281" b="27070"/>
            <a:stretch/>
          </p:blipFill>
          <p:spPr>
            <a:xfrm>
              <a:off x="665789" y="2894556"/>
              <a:ext cx="851922" cy="87526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24" t="27879" r="18280" b="27273"/>
            <a:stretch/>
          </p:blipFill>
          <p:spPr>
            <a:xfrm>
              <a:off x="665789" y="4388428"/>
              <a:ext cx="788355" cy="802820"/>
            </a:xfrm>
            <a:prstGeom prst="rect">
              <a:avLst/>
            </a:prstGeom>
          </p:spPr>
        </p:pic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832967"/>
              </p:ext>
            </p:extLst>
          </p:nvPr>
        </p:nvGraphicFramePr>
        <p:xfrm>
          <a:off x="9080689" y="2581144"/>
          <a:ext cx="1905912" cy="198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313"/>
                <a:gridCol w="1465599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537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Never used</a:t>
                      </a:r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l"/>
                      <a:r>
                        <a:rPr lang="en-GB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95D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Rarely </a:t>
                      </a:r>
                    </a:p>
                    <a:p>
                      <a:pPr algn="l"/>
                      <a:r>
                        <a:rPr lang="en-GB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19%</a:t>
                      </a:r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8680"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85B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Sometimes</a:t>
                      </a:r>
                    </a:p>
                    <a:p>
                      <a:pPr algn="l"/>
                      <a:r>
                        <a:rPr lang="en-GB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Often</a:t>
                      </a:r>
                    </a:p>
                    <a:p>
                      <a:pPr algn="l"/>
                      <a:r>
                        <a:rPr lang="en-GB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B8B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Always</a:t>
                      </a:r>
                    </a:p>
                    <a:p>
                      <a:pPr algn="l"/>
                      <a:r>
                        <a:rPr lang="en-GB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54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333518" y="445720"/>
            <a:ext cx="11070167" cy="3986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INFINITE VIDEO PLATFORM</a:t>
            </a:r>
            <a:endParaRPr lang="en-US" spc="600" dirty="0">
              <a:solidFill>
                <a:srgbClr val="0385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upload.wikimedia.org/wikipedia/commons/thumb/6/64/Cisco_logo.svg/1280px-Cisco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8" y="6028432"/>
            <a:ext cx="1014319" cy="537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55544" t="31761" r="9345" b="50978"/>
          <a:stretch/>
        </p:blipFill>
        <p:spPr>
          <a:xfrm>
            <a:off x="7970205" y="-957202"/>
            <a:ext cx="808891" cy="71510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964944" y="-957202"/>
            <a:ext cx="882853" cy="715107"/>
          </a:xfrm>
          <a:prstGeom prst="rect">
            <a:avLst/>
          </a:prstGeom>
          <a:solidFill>
            <a:srgbClr val="C6D4DC"/>
          </a:solidFill>
          <a:ln>
            <a:solidFill>
              <a:srgbClr val="C6D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0033645" y="-957203"/>
            <a:ext cx="882853" cy="715107"/>
          </a:xfrm>
          <a:prstGeom prst="rect">
            <a:avLst/>
          </a:prstGeom>
          <a:solidFill>
            <a:srgbClr val="B8B8B8"/>
          </a:solidFill>
          <a:ln>
            <a:solidFill>
              <a:srgbClr val="B8B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1102346" y="-957204"/>
            <a:ext cx="882853" cy="715107"/>
          </a:xfrm>
          <a:prstGeom prst="rect">
            <a:avLst/>
          </a:prstGeom>
          <a:solidFill>
            <a:srgbClr val="E4E4E4"/>
          </a:solidFill>
          <a:ln>
            <a:solidFill>
              <a:srgbClr val="049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 Placeholder 1"/>
          <p:cNvSpPr txBox="1">
            <a:spLocks/>
          </p:cNvSpPr>
          <p:nvPr/>
        </p:nvSpPr>
        <p:spPr>
          <a:xfrm>
            <a:off x="333517" y="886592"/>
            <a:ext cx="11070167" cy="39866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6318">
              <a:lnSpc>
                <a:spcPct val="100000"/>
              </a:lnSpc>
              <a:buNone/>
              <a:defRPr/>
            </a:pPr>
            <a:r>
              <a:rPr lang="en-US" sz="1600" dirty="0" smtClean="0">
                <a:solidFill>
                  <a:srgbClr val="0385B9"/>
                </a:solidFill>
                <a:latin typeface="Arial"/>
              </a:rPr>
              <a:t>Processing </a:t>
            </a:r>
            <a:r>
              <a:rPr lang="en-US" sz="1600" dirty="0">
                <a:solidFill>
                  <a:srgbClr val="0385B9"/>
                </a:solidFill>
                <a:latin typeface="Arial"/>
              </a:rPr>
              <a:t>| Protection | Distribution | Cable | Satellite | Telecom | OTT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33516" y="1283345"/>
            <a:ext cx="10768829" cy="4397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kern="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Cloud </a:t>
            </a:r>
            <a:r>
              <a:rPr lang="en-US" sz="1400" b="1" kern="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services platform for operators and broadcasters </a:t>
            </a:r>
            <a:r>
              <a:rPr lang="en-US" sz="1400" b="1" kern="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to </a:t>
            </a:r>
            <a:r>
              <a:rPr lang="en-US" sz="1400" b="1" kern="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process, secure, distribute and </a:t>
            </a:r>
            <a:endParaRPr lang="en-US" sz="1400" b="1" kern="0" dirty="0" smtClean="0">
              <a:solidFill>
                <a:schemeClr val="bg1">
                  <a:lumMod val="50000"/>
                </a:schemeClr>
              </a:solidFill>
              <a:latin typeface="Arial"/>
            </a:endParaRPr>
          </a:p>
          <a:p>
            <a:r>
              <a:rPr lang="en-US" sz="1400" b="1" kern="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monetize </a:t>
            </a:r>
            <a:r>
              <a:rPr lang="en-US" sz="1400" b="1" kern="0" dirty="0">
                <a:solidFill>
                  <a:schemeClr val="bg1">
                    <a:lumMod val="50000"/>
                  </a:schemeClr>
                </a:solidFill>
                <a:latin typeface="Arial"/>
              </a:rPr>
              <a:t>premium video on any consumer </a:t>
            </a:r>
            <a:r>
              <a:rPr lang="en-US" sz="1400" b="1" kern="0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device</a:t>
            </a:r>
            <a:endParaRPr lang="en-US" sz="1400" b="1" kern="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48708" y="2838597"/>
            <a:ext cx="10795064" cy="1989938"/>
            <a:chOff x="733192" y="2431309"/>
            <a:chExt cx="10795064" cy="1989938"/>
          </a:xfrm>
        </p:grpSpPr>
        <p:sp>
          <p:nvSpPr>
            <p:cNvPr id="55" name="Rectangle 54"/>
            <p:cNvSpPr/>
            <p:nvPr/>
          </p:nvSpPr>
          <p:spPr>
            <a:xfrm>
              <a:off x="733192" y="3744139"/>
              <a:ext cx="1811216" cy="677108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defTabSz="609362">
                <a:lnSpc>
                  <a:spcPct val="95000"/>
                </a:lnSpc>
                <a:buSzPct val="90000"/>
                <a:defRPr/>
              </a:pPr>
              <a:r>
                <a:rPr lang="en-US" sz="2000" kern="0" dirty="0">
                  <a:solidFill>
                    <a:srgbClr val="025374"/>
                  </a:solidFill>
                  <a:latin typeface="Arial"/>
                </a:rPr>
                <a:t>One Platform </a:t>
              </a:r>
              <a:br>
                <a:rPr lang="en-US" sz="2000" kern="0" dirty="0">
                  <a:solidFill>
                    <a:srgbClr val="025374"/>
                  </a:solidFill>
                  <a:latin typeface="Arial"/>
                </a:rPr>
              </a:br>
              <a:r>
                <a:rPr lang="en-US" sz="2000" kern="0" dirty="0">
                  <a:solidFill>
                    <a:srgbClr val="025374"/>
                  </a:solidFill>
                  <a:latin typeface="Arial"/>
                </a:rPr>
                <a:t>for All Devices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174462" y="2431309"/>
              <a:ext cx="928677" cy="928119"/>
              <a:chOff x="1097688" y="1348619"/>
              <a:chExt cx="1239290" cy="1238547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1097688" y="1348619"/>
                <a:ext cx="1239290" cy="1238547"/>
              </a:xfrm>
              <a:prstGeom prst="ellipse">
                <a:avLst/>
              </a:prstGeom>
              <a:solidFill>
                <a:srgbClr val="02537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71" name="Rounded Rectangle 44"/>
              <p:cNvSpPr/>
              <p:nvPr/>
            </p:nvSpPr>
            <p:spPr>
              <a:xfrm rot="10800000">
                <a:off x="1292452" y="1701800"/>
                <a:ext cx="849763" cy="680688"/>
              </a:xfrm>
              <a:custGeom>
                <a:avLst/>
                <a:gdLst/>
                <a:ahLst/>
                <a:cxnLst/>
                <a:rect l="l" t="t" r="r" b="b"/>
                <a:pathLst>
                  <a:path w="2184397" h="1749778">
                    <a:moveTo>
                      <a:pt x="1615392" y="1216286"/>
                    </a:moveTo>
                    <a:lnTo>
                      <a:pt x="2098649" y="1216286"/>
                    </a:lnTo>
                    <a:cubicBezTo>
                      <a:pt x="2146006" y="1216286"/>
                      <a:pt x="2184397" y="1254677"/>
                      <a:pt x="2184397" y="1302034"/>
                    </a:cubicBezTo>
                    <a:lnTo>
                      <a:pt x="2184397" y="1664030"/>
                    </a:lnTo>
                    <a:cubicBezTo>
                      <a:pt x="2184397" y="1711387"/>
                      <a:pt x="2146006" y="1749778"/>
                      <a:pt x="2098649" y="1749778"/>
                    </a:cubicBezTo>
                    <a:lnTo>
                      <a:pt x="1615392" y="1749778"/>
                    </a:lnTo>
                    <a:cubicBezTo>
                      <a:pt x="1568035" y="1749778"/>
                      <a:pt x="1529644" y="1711387"/>
                      <a:pt x="1529644" y="1664030"/>
                    </a:cubicBezTo>
                    <a:lnTo>
                      <a:pt x="1529644" y="1302034"/>
                    </a:lnTo>
                    <a:cubicBezTo>
                      <a:pt x="1529644" y="1254677"/>
                      <a:pt x="1568035" y="1216286"/>
                      <a:pt x="1615392" y="1216286"/>
                    </a:cubicBezTo>
                    <a:close/>
                    <a:moveTo>
                      <a:pt x="850571" y="1216286"/>
                    </a:moveTo>
                    <a:lnTo>
                      <a:pt x="1333828" y="1216286"/>
                    </a:lnTo>
                    <a:cubicBezTo>
                      <a:pt x="1381185" y="1216286"/>
                      <a:pt x="1419576" y="1254677"/>
                      <a:pt x="1419576" y="1302034"/>
                    </a:cubicBezTo>
                    <a:lnTo>
                      <a:pt x="1419576" y="1664030"/>
                    </a:lnTo>
                    <a:cubicBezTo>
                      <a:pt x="1419576" y="1711387"/>
                      <a:pt x="1381185" y="1749778"/>
                      <a:pt x="1333828" y="1749778"/>
                    </a:cubicBezTo>
                    <a:lnTo>
                      <a:pt x="850571" y="1749778"/>
                    </a:lnTo>
                    <a:cubicBezTo>
                      <a:pt x="803214" y="1749778"/>
                      <a:pt x="764823" y="1711387"/>
                      <a:pt x="764823" y="1664030"/>
                    </a:cubicBezTo>
                    <a:lnTo>
                      <a:pt x="764823" y="1302034"/>
                    </a:lnTo>
                    <a:cubicBezTo>
                      <a:pt x="764823" y="1254677"/>
                      <a:pt x="803214" y="1216286"/>
                      <a:pt x="850571" y="1216286"/>
                    </a:cubicBezTo>
                    <a:close/>
                    <a:moveTo>
                      <a:pt x="85748" y="1216286"/>
                    </a:moveTo>
                    <a:lnTo>
                      <a:pt x="569005" y="1216286"/>
                    </a:lnTo>
                    <a:cubicBezTo>
                      <a:pt x="616362" y="1216286"/>
                      <a:pt x="654753" y="1254677"/>
                      <a:pt x="654753" y="1302034"/>
                    </a:cubicBezTo>
                    <a:lnTo>
                      <a:pt x="654753" y="1664030"/>
                    </a:lnTo>
                    <a:cubicBezTo>
                      <a:pt x="654753" y="1711387"/>
                      <a:pt x="616362" y="1749778"/>
                      <a:pt x="569005" y="1749778"/>
                    </a:cubicBezTo>
                    <a:lnTo>
                      <a:pt x="85748" y="1749778"/>
                    </a:lnTo>
                    <a:cubicBezTo>
                      <a:pt x="38391" y="1749778"/>
                      <a:pt x="0" y="1711387"/>
                      <a:pt x="0" y="1664030"/>
                    </a:cubicBezTo>
                    <a:lnTo>
                      <a:pt x="0" y="1302034"/>
                    </a:lnTo>
                    <a:cubicBezTo>
                      <a:pt x="0" y="1254677"/>
                      <a:pt x="38391" y="1216286"/>
                      <a:pt x="85748" y="1216286"/>
                    </a:cubicBezTo>
                    <a:close/>
                    <a:moveTo>
                      <a:pt x="850356" y="0"/>
                    </a:moveTo>
                    <a:lnTo>
                      <a:pt x="1334042" y="0"/>
                    </a:lnTo>
                    <a:cubicBezTo>
                      <a:pt x="1399985" y="0"/>
                      <a:pt x="1453443" y="53458"/>
                      <a:pt x="1453443" y="119401"/>
                    </a:cubicBezTo>
                    <a:lnTo>
                      <a:pt x="1453443" y="537043"/>
                    </a:lnTo>
                    <a:cubicBezTo>
                      <a:pt x="1453443" y="602986"/>
                      <a:pt x="1399985" y="656444"/>
                      <a:pt x="1334042" y="656444"/>
                    </a:cubicBezTo>
                    <a:lnTo>
                      <a:pt x="1117599" y="656444"/>
                    </a:lnTo>
                    <a:lnTo>
                      <a:pt x="1117599" y="824089"/>
                    </a:lnTo>
                    <a:lnTo>
                      <a:pt x="1831620" y="824089"/>
                    </a:lnTo>
                    <a:lnTo>
                      <a:pt x="1869438" y="824089"/>
                    </a:lnTo>
                    <a:lnTo>
                      <a:pt x="1882420" y="824089"/>
                    </a:lnTo>
                    <a:lnTo>
                      <a:pt x="1882420" y="1051872"/>
                    </a:lnTo>
                    <a:lnTo>
                      <a:pt x="1901945" y="1051914"/>
                    </a:lnTo>
                    <a:cubicBezTo>
                      <a:pt x="1914165" y="1051937"/>
                      <a:pt x="1925649" y="1051953"/>
                      <a:pt x="1935453" y="1051953"/>
                    </a:cubicBezTo>
                    <a:cubicBezTo>
                      <a:pt x="1937743" y="1051953"/>
                      <a:pt x="1939924" y="1052417"/>
                      <a:pt x="1941908" y="1053256"/>
                    </a:cubicBezTo>
                    <a:lnTo>
                      <a:pt x="1947179" y="1056810"/>
                    </a:lnTo>
                    <a:cubicBezTo>
                      <a:pt x="1950180" y="1059811"/>
                      <a:pt x="1952036" y="1063956"/>
                      <a:pt x="1952036" y="1068536"/>
                    </a:cubicBezTo>
                    <a:cubicBezTo>
                      <a:pt x="1952036" y="1073115"/>
                      <a:pt x="1950180" y="1077260"/>
                      <a:pt x="1947179" y="1080261"/>
                    </a:cubicBezTo>
                    <a:lnTo>
                      <a:pt x="1946832" y="1080495"/>
                    </a:lnTo>
                    <a:lnTo>
                      <a:pt x="1945629" y="1082308"/>
                    </a:lnTo>
                    <a:lnTo>
                      <a:pt x="1870630" y="1157307"/>
                    </a:lnTo>
                    <a:cubicBezTo>
                      <a:pt x="1866948" y="1160989"/>
                      <a:pt x="1862122" y="1162830"/>
                      <a:pt x="1857296" y="1162830"/>
                    </a:cubicBezTo>
                    <a:cubicBezTo>
                      <a:pt x="1852471" y="1162830"/>
                      <a:pt x="1847645" y="1160989"/>
                      <a:pt x="1843963" y="1157307"/>
                    </a:cubicBezTo>
                    <a:lnTo>
                      <a:pt x="1768436" y="1081780"/>
                    </a:lnTo>
                    <a:lnTo>
                      <a:pt x="1767887" y="1080953"/>
                    </a:lnTo>
                    <a:lnTo>
                      <a:pt x="1766861" y="1080261"/>
                    </a:lnTo>
                    <a:cubicBezTo>
                      <a:pt x="1763860" y="1077260"/>
                      <a:pt x="1762004" y="1073115"/>
                      <a:pt x="1762004" y="1068536"/>
                    </a:cubicBezTo>
                    <a:cubicBezTo>
                      <a:pt x="1762004" y="1063956"/>
                      <a:pt x="1763860" y="1059811"/>
                      <a:pt x="1766861" y="1056810"/>
                    </a:cubicBezTo>
                    <a:cubicBezTo>
                      <a:pt x="1771060" y="1052576"/>
                      <a:pt x="1774097" y="1052409"/>
                      <a:pt x="1778587" y="1051953"/>
                    </a:cubicBezTo>
                    <a:cubicBezTo>
                      <a:pt x="1779710" y="1051838"/>
                      <a:pt x="1786807" y="1051781"/>
                      <a:pt x="1797638" y="1051760"/>
                    </a:cubicBezTo>
                    <a:cubicBezTo>
                      <a:pt x="1805762" y="1051744"/>
                      <a:pt x="1815986" y="1051748"/>
                      <a:pt x="1827366" y="1051763"/>
                    </a:cubicBezTo>
                    <a:lnTo>
                      <a:pt x="1831620" y="1051771"/>
                    </a:lnTo>
                    <a:lnTo>
                      <a:pt x="1831620" y="874889"/>
                    </a:lnTo>
                    <a:lnTo>
                      <a:pt x="1117599" y="874889"/>
                    </a:lnTo>
                    <a:lnTo>
                      <a:pt x="1117599" y="1036044"/>
                    </a:lnTo>
                    <a:lnTo>
                      <a:pt x="1137124" y="1036086"/>
                    </a:lnTo>
                    <a:cubicBezTo>
                      <a:pt x="1149344" y="1036109"/>
                      <a:pt x="1160829" y="1036125"/>
                      <a:pt x="1170633" y="1036125"/>
                    </a:cubicBezTo>
                    <a:cubicBezTo>
                      <a:pt x="1172922" y="1036125"/>
                      <a:pt x="1175104" y="1036589"/>
                      <a:pt x="1177088" y="1037428"/>
                    </a:cubicBezTo>
                    <a:lnTo>
                      <a:pt x="1182359" y="1040982"/>
                    </a:lnTo>
                    <a:cubicBezTo>
                      <a:pt x="1185360" y="1043983"/>
                      <a:pt x="1187216" y="1048128"/>
                      <a:pt x="1187216" y="1052708"/>
                    </a:cubicBezTo>
                    <a:cubicBezTo>
                      <a:pt x="1187216" y="1057287"/>
                      <a:pt x="1185360" y="1061432"/>
                      <a:pt x="1182359" y="1064433"/>
                    </a:cubicBezTo>
                    <a:lnTo>
                      <a:pt x="1182012" y="1064667"/>
                    </a:lnTo>
                    <a:lnTo>
                      <a:pt x="1180808" y="1066480"/>
                    </a:lnTo>
                    <a:lnTo>
                      <a:pt x="1105809" y="1141479"/>
                    </a:lnTo>
                    <a:cubicBezTo>
                      <a:pt x="1102127" y="1145161"/>
                      <a:pt x="1097302" y="1147002"/>
                      <a:pt x="1092476" y="1147002"/>
                    </a:cubicBezTo>
                    <a:cubicBezTo>
                      <a:pt x="1087650" y="1147002"/>
                      <a:pt x="1082824" y="1145161"/>
                      <a:pt x="1079142" y="1141479"/>
                    </a:cubicBezTo>
                    <a:lnTo>
                      <a:pt x="1003615" y="1065952"/>
                    </a:lnTo>
                    <a:lnTo>
                      <a:pt x="1003066" y="1065125"/>
                    </a:lnTo>
                    <a:lnTo>
                      <a:pt x="1002041" y="1064433"/>
                    </a:lnTo>
                    <a:cubicBezTo>
                      <a:pt x="999040" y="1061432"/>
                      <a:pt x="997184" y="1057287"/>
                      <a:pt x="997184" y="1052708"/>
                    </a:cubicBezTo>
                    <a:cubicBezTo>
                      <a:pt x="997184" y="1048128"/>
                      <a:pt x="999040" y="1043983"/>
                      <a:pt x="1002041" y="1040982"/>
                    </a:cubicBezTo>
                    <a:cubicBezTo>
                      <a:pt x="1006240" y="1036748"/>
                      <a:pt x="1009277" y="1036581"/>
                      <a:pt x="1013767" y="1036125"/>
                    </a:cubicBezTo>
                    <a:cubicBezTo>
                      <a:pt x="1014889" y="1036010"/>
                      <a:pt x="1021986" y="1035953"/>
                      <a:pt x="1032818" y="1035932"/>
                    </a:cubicBezTo>
                    <a:cubicBezTo>
                      <a:pt x="1040942" y="1035916"/>
                      <a:pt x="1051166" y="1035920"/>
                      <a:pt x="1062546" y="1035935"/>
                    </a:cubicBezTo>
                    <a:lnTo>
                      <a:pt x="1066799" y="1035943"/>
                    </a:lnTo>
                    <a:lnTo>
                      <a:pt x="1066799" y="874889"/>
                    </a:lnTo>
                    <a:lnTo>
                      <a:pt x="352776" y="874889"/>
                    </a:lnTo>
                    <a:lnTo>
                      <a:pt x="352776" y="1036044"/>
                    </a:lnTo>
                    <a:lnTo>
                      <a:pt x="372301" y="1036085"/>
                    </a:lnTo>
                    <a:cubicBezTo>
                      <a:pt x="384521" y="1036109"/>
                      <a:pt x="396006" y="1036125"/>
                      <a:pt x="405810" y="1036125"/>
                    </a:cubicBezTo>
                    <a:cubicBezTo>
                      <a:pt x="408099" y="1036125"/>
                      <a:pt x="410281" y="1036589"/>
                      <a:pt x="412265" y="1037428"/>
                    </a:cubicBezTo>
                    <a:lnTo>
                      <a:pt x="417536" y="1040982"/>
                    </a:lnTo>
                    <a:cubicBezTo>
                      <a:pt x="420537" y="1043983"/>
                      <a:pt x="422393" y="1048128"/>
                      <a:pt x="422393" y="1052708"/>
                    </a:cubicBezTo>
                    <a:cubicBezTo>
                      <a:pt x="422393" y="1057287"/>
                      <a:pt x="420537" y="1061432"/>
                      <a:pt x="417536" y="1064433"/>
                    </a:cubicBezTo>
                    <a:lnTo>
                      <a:pt x="417189" y="1064667"/>
                    </a:lnTo>
                    <a:lnTo>
                      <a:pt x="415985" y="1066480"/>
                    </a:lnTo>
                    <a:lnTo>
                      <a:pt x="340986" y="1141479"/>
                    </a:lnTo>
                    <a:cubicBezTo>
                      <a:pt x="337304" y="1145161"/>
                      <a:pt x="332479" y="1147002"/>
                      <a:pt x="327653" y="1147002"/>
                    </a:cubicBezTo>
                    <a:cubicBezTo>
                      <a:pt x="322827" y="1147002"/>
                      <a:pt x="318001" y="1145161"/>
                      <a:pt x="314319" y="1141479"/>
                    </a:cubicBezTo>
                    <a:lnTo>
                      <a:pt x="238792" y="1065952"/>
                    </a:lnTo>
                    <a:lnTo>
                      <a:pt x="238243" y="1065125"/>
                    </a:lnTo>
                    <a:lnTo>
                      <a:pt x="237218" y="1064433"/>
                    </a:lnTo>
                    <a:cubicBezTo>
                      <a:pt x="234217" y="1061432"/>
                      <a:pt x="232361" y="1057287"/>
                      <a:pt x="232361" y="1052708"/>
                    </a:cubicBezTo>
                    <a:cubicBezTo>
                      <a:pt x="232361" y="1048128"/>
                      <a:pt x="234217" y="1043983"/>
                      <a:pt x="237218" y="1040982"/>
                    </a:cubicBezTo>
                    <a:cubicBezTo>
                      <a:pt x="241417" y="1036748"/>
                      <a:pt x="244454" y="1036581"/>
                      <a:pt x="248944" y="1036125"/>
                    </a:cubicBezTo>
                    <a:cubicBezTo>
                      <a:pt x="250066" y="1036010"/>
                      <a:pt x="257163" y="1035953"/>
                      <a:pt x="267995" y="1035932"/>
                    </a:cubicBezTo>
                    <a:cubicBezTo>
                      <a:pt x="276119" y="1035916"/>
                      <a:pt x="286343" y="1035920"/>
                      <a:pt x="297723" y="1035935"/>
                    </a:cubicBezTo>
                    <a:lnTo>
                      <a:pt x="301976" y="1035943"/>
                    </a:lnTo>
                    <a:lnTo>
                      <a:pt x="301976" y="824089"/>
                    </a:lnTo>
                    <a:lnTo>
                      <a:pt x="314958" y="824089"/>
                    </a:lnTo>
                    <a:lnTo>
                      <a:pt x="352776" y="824089"/>
                    </a:lnTo>
                    <a:lnTo>
                      <a:pt x="1066799" y="824089"/>
                    </a:lnTo>
                    <a:lnTo>
                      <a:pt x="1066799" y="656444"/>
                    </a:lnTo>
                    <a:lnTo>
                      <a:pt x="850356" y="656444"/>
                    </a:lnTo>
                    <a:cubicBezTo>
                      <a:pt x="784413" y="656444"/>
                      <a:pt x="730955" y="602986"/>
                      <a:pt x="730955" y="537043"/>
                    </a:cubicBezTo>
                    <a:lnTo>
                      <a:pt x="730955" y="119401"/>
                    </a:lnTo>
                    <a:cubicBezTo>
                      <a:pt x="730955" y="53458"/>
                      <a:pt x="784413" y="0"/>
                      <a:pt x="85035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121915" tIns="60957" rIns="121915" bIns="60957"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3779153" y="3744139"/>
              <a:ext cx="1528183" cy="677108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defTabSz="609362">
                <a:lnSpc>
                  <a:spcPct val="95000"/>
                </a:lnSpc>
                <a:buSzPct val="90000"/>
                <a:defRPr/>
              </a:pPr>
              <a:r>
                <a:rPr lang="en-US" sz="2000" kern="0" dirty="0">
                  <a:solidFill>
                    <a:srgbClr val="0385B9"/>
                  </a:solidFill>
                  <a:latin typeface="Arial"/>
                </a:rPr>
                <a:t>Best Video Experience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103195" y="2431309"/>
              <a:ext cx="928680" cy="928119"/>
              <a:chOff x="4016427" y="1348619"/>
              <a:chExt cx="1239294" cy="1238547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4016427" y="1348619"/>
                <a:ext cx="1239294" cy="1238547"/>
              </a:xfrm>
              <a:prstGeom prst="ellipse">
                <a:avLst/>
              </a:prstGeom>
              <a:solidFill>
                <a:srgbClr val="0393D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69" name="Pie 4"/>
              <p:cNvSpPr/>
              <p:nvPr/>
            </p:nvSpPr>
            <p:spPr>
              <a:xfrm rot="900000">
                <a:off x="4190651" y="1672190"/>
                <a:ext cx="826019" cy="684445"/>
              </a:xfrm>
              <a:custGeom>
                <a:avLst/>
                <a:gdLst/>
                <a:ahLst/>
                <a:cxnLst/>
                <a:rect l="l" t="t" r="r" b="b"/>
                <a:pathLst>
                  <a:path w="1125291" h="932425">
                    <a:moveTo>
                      <a:pt x="283755" y="728110"/>
                    </a:moveTo>
                    <a:cubicBezTo>
                      <a:pt x="294161" y="767493"/>
                      <a:pt x="336220" y="794320"/>
                      <a:pt x="390378" y="796120"/>
                    </a:cubicBezTo>
                    <a:cubicBezTo>
                      <a:pt x="426299" y="797314"/>
                      <a:pt x="463722" y="787308"/>
                      <a:pt x="494265" y="768344"/>
                    </a:cubicBezTo>
                    <a:cubicBezTo>
                      <a:pt x="540270" y="739779"/>
                      <a:pt x="563367" y="695583"/>
                      <a:pt x="552834" y="656273"/>
                    </a:cubicBezTo>
                    <a:lnTo>
                      <a:pt x="418328" y="692314"/>
                    </a:lnTo>
                    <a:close/>
                    <a:moveTo>
                      <a:pt x="495188" y="410735"/>
                    </a:moveTo>
                    <a:cubicBezTo>
                      <a:pt x="472268" y="414410"/>
                      <a:pt x="452108" y="429118"/>
                      <a:pt x="441612" y="449825"/>
                    </a:cubicBezTo>
                    <a:cubicBezTo>
                      <a:pt x="430229" y="472282"/>
                      <a:pt x="431949" y="498327"/>
                      <a:pt x="446092" y="517677"/>
                    </a:cubicBezTo>
                    <a:lnTo>
                      <a:pt x="502224" y="476650"/>
                    </a:lnTo>
                    <a:lnTo>
                      <a:pt x="558432" y="435726"/>
                    </a:lnTo>
                    <a:cubicBezTo>
                      <a:pt x="544327" y="416342"/>
                      <a:pt x="520049" y="406750"/>
                      <a:pt x="495188" y="410735"/>
                    </a:cubicBezTo>
                    <a:close/>
                    <a:moveTo>
                      <a:pt x="210976" y="486889"/>
                    </a:moveTo>
                    <a:cubicBezTo>
                      <a:pt x="187452" y="495869"/>
                      <a:pt x="171223" y="516315"/>
                      <a:pt x="168700" y="540154"/>
                    </a:cubicBezTo>
                    <a:lnTo>
                      <a:pt x="237839" y="547492"/>
                    </a:lnTo>
                    <a:lnTo>
                      <a:pt x="306965" y="554956"/>
                    </a:lnTo>
                    <a:cubicBezTo>
                      <a:pt x="309538" y="531127"/>
                      <a:pt x="298005" y="507711"/>
                      <a:pt x="276919" y="493955"/>
                    </a:cubicBezTo>
                    <a:cubicBezTo>
                      <a:pt x="257475" y="481270"/>
                      <a:pt x="232663" y="478612"/>
                      <a:pt x="210976" y="486889"/>
                    </a:cubicBezTo>
                    <a:close/>
                    <a:moveTo>
                      <a:pt x="944579" y="210089"/>
                    </a:moveTo>
                    <a:cubicBezTo>
                      <a:pt x="933205" y="210997"/>
                      <a:pt x="922042" y="214532"/>
                      <a:pt x="912154" y="220609"/>
                    </a:cubicBezTo>
                    <a:cubicBezTo>
                      <a:pt x="890702" y="233791"/>
                      <a:pt x="878543" y="256891"/>
                      <a:pt x="880481" y="280785"/>
                    </a:cubicBezTo>
                    <a:lnTo>
                      <a:pt x="949783" y="275183"/>
                    </a:lnTo>
                    <a:lnTo>
                      <a:pt x="1019094" y="269708"/>
                    </a:lnTo>
                    <a:cubicBezTo>
                      <a:pt x="1017207" y="245814"/>
                      <a:pt x="1001534" y="224941"/>
                      <a:pt x="978264" y="215331"/>
                    </a:cubicBezTo>
                    <a:cubicBezTo>
                      <a:pt x="967535" y="210900"/>
                      <a:pt x="955952" y="209181"/>
                      <a:pt x="944579" y="210089"/>
                    </a:cubicBezTo>
                    <a:close/>
                    <a:moveTo>
                      <a:pt x="0" y="337980"/>
                    </a:moveTo>
                    <a:lnTo>
                      <a:pt x="103499" y="319645"/>
                    </a:lnTo>
                    <a:cubicBezTo>
                      <a:pt x="237873" y="291754"/>
                      <a:pt x="373480" y="255434"/>
                      <a:pt x="503824" y="212428"/>
                    </a:cubicBezTo>
                    <a:lnTo>
                      <a:pt x="603446" y="176300"/>
                    </a:lnTo>
                    <a:lnTo>
                      <a:pt x="626994" y="279107"/>
                    </a:lnTo>
                    <a:cubicBezTo>
                      <a:pt x="648345" y="391255"/>
                      <a:pt x="656268" y="501025"/>
                      <a:pt x="649642" y="598423"/>
                    </a:cubicBezTo>
                    <a:cubicBezTo>
                      <a:pt x="623368" y="984693"/>
                      <a:pt x="386089" y="1047688"/>
                      <a:pt x="170371" y="725666"/>
                    </a:cubicBezTo>
                    <a:cubicBezTo>
                      <a:pt x="116082" y="644622"/>
                      <a:pt x="68206" y="545700"/>
                      <a:pt x="30740" y="438067"/>
                    </a:cubicBezTo>
                    <a:close/>
                    <a:moveTo>
                      <a:pt x="500561" y="0"/>
                    </a:moveTo>
                    <a:lnTo>
                      <a:pt x="605279" y="9077"/>
                    </a:lnTo>
                    <a:cubicBezTo>
                      <a:pt x="742293" y="16915"/>
                      <a:pt x="882680" y="16931"/>
                      <a:pt x="1019713" y="9125"/>
                    </a:cubicBezTo>
                    <a:lnTo>
                      <a:pt x="1125291" y="12"/>
                    </a:lnTo>
                    <a:lnTo>
                      <a:pt x="1121429" y="105411"/>
                    </a:lnTo>
                    <a:cubicBezTo>
                      <a:pt x="1113026" y="219264"/>
                      <a:pt x="1092268" y="327344"/>
                      <a:pt x="1060660" y="419708"/>
                    </a:cubicBezTo>
                    <a:cubicBezTo>
                      <a:pt x="974480" y="671545"/>
                      <a:pt x="831513" y="749978"/>
                      <a:pt x="709948" y="655186"/>
                    </a:cubicBezTo>
                    <a:lnTo>
                      <a:pt x="698597" y="644678"/>
                    </a:lnTo>
                    <a:lnTo>
                      <a:pt x="703411" y="599688"/>
                    </a:lnTo>
                    <a:lnTo>
                      <a:pt x="702907" y="506415"/>
                    </a:lnTo>
                    <a:lnTo>
                      <a:pt x="812927" y="506214"/>
                    </a:lnTo>
                    <a:lnTo>
                      <a:pt x="952178" y="506214"/>
                    </a:lnTo>
                    <a:cubicBezTo>
                      <a:pt x="952178" y="472324"/>
                      <a:pt x="913251" y="442297"/>
                      <a:pt x="855791" y="431864"/>
                    </a:cubicBezTo>
                    <a:cubicBezTo>
                      <a:pt x="841830" y="429330"/>
                      <a:pt x="827334" y="428065"/>
                      <a:pt x="812840" y="428070"/>
                    </a:cubicBezTo>
                    <a:cubicBezTo>
                      <a:pt x="798345" y="428075"/>
                      <a:pt x="783852" y="429350"/>
                      <a:pt x="769896" y="431894"/>
                    </a:cubicBezTo>
                    <a:cubicBezTo>
                      <a:pt x="755512" y="434516"/>
                      <a:pt x="742294" y="438367"/>
                      <a:pt x="730561" y="443198"/>
                    </a:cubicBezTo>
                    <a:lnTo>
                      <a:pt x="702650" y="458964"/>
                    </a:lnTo>
                    <a:lnTo>
                      <a:pt x="702404" y="413453"/>
                    </a:lnTo>
                    <a:lnTo>
                      <a:pt x="684231" y="275843"/>
                    </a:lnTo>
                    <a:lnTo>
                      <a:pt x="745372" y="280785"/>
                    </a:lnTo>
                    <a:cubicBezTo>
                      <a:pt x="747310" y="256891"/>
                      <a:pt x="735151" y="233791"/>
                      <a:pt x="713700" y="220609"/>
                    </a:cubicBezTo>
                    <a:cubicBezTo>
                      <a:pt x="703811" y="214532"/>
                      <a:pt x="692648" y="210997"/>
                      <a:pt x="681275" y="210089"/>
                    </a:cubicBezTo>
                    <a:lnTo>
                      <a:pt x="675393" y="211004"/>
                    </a:lnTo>
                    <a:lnTo>
                      <a:pt x="647590" y="89627"/>
                    </a:lnTo>
                    <a:lnTo>
                      <a:pt x="527215" y="133282"/>
                    </a:lnTo>
                    <a:lnTo>
                      <a:pt x="508809" y="138774"/>
                    </a:lnTo>
                    <a:lnTo>
                      <a:pt x="504350" y="1046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9" name="Rectangle 58"/>
            <p:cNvSpPr/>
            <p:nvPr/>
          </p:nvSpPr>
          <p:spPr>
            <a:xfrm>
              <a:off x="6490945" y="3724711"/>
              <a:ext cx="2120572" cy="677108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defTabSz="609362">
                <a:lnSpc>
                  <a:spcPct val="95000"/>
                </a:lnSpc>
                <a:buSzPct val="90000"/>
                <a:defRPr/>
              </a:pPr>
              <a:r>
                <a:rPr lang="en-US" sz="2000" kern="0" dirty="0">
                  <a:solidFill>
                    <a:srgbClr val="7C7C7C"/>
                  </a:solidFill>
                  <a:latin typeface="Arial"/>
                </a:rPr>
                <a:t>World-Class </a:t>
              </a:r>
              <a:br>
                <a:rPr lang="en-US" sz="2000" kern="0" dirty="0">
                  <a:solidFill>
                    <a:srgbClr val="7C7C7C"/>
                  </a:solidFill>
                  <a:latin typeface="Arial"/>
                </a:rPr>
              </a:br>
              <a:r>
                <a:rPr lang="en-US" sz="2000" kern="0" dirty="0">
                  <a:solidFill>
                    <a:srgbClr val="7C7C7C"/>
                  </a:solidFill>
                  <a:latin typeface="Arial"/>
                </a:rPr>
                <a:t>Scale</a:t>
              </a: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7051919" y="2431309"/>
              <a:ext cx="928677" cy="928119"/>
              <a:chOff x="6935166" y="1348619"/>
              <a:chExt cx="1239291" cy="1238547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6935166" y="1348619"/>
                <a:ext cx="1239291" cy="1238547"/>
              </a:xfrm>
              <a:prstGeom prst="ellipse">
                <a:avLst/>
              </a:prstGeom>
              <a:solidFill>
                <a:srgbClr val="7C7C7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67" name="Oval 11"/>
              <p:cNvSpPr/>
              <p:nvPr/>
            </p:nvSpPr>
            <p:spPr>
              <a:xfrm flipH="1">
                <a:off x="7153367" y="1560367"/>
                <a:ext cx="802888" cy="798576"/>
              </a:xfrm>
              <a:custGeom>
                <a:avLst/>
                <a:gdLst/>
                <a:ahLst/>
                <a:cxnLst/>
                <a:rect l="l" t="t" r="r" b="b"/>
                <a:pathLst>
                  <a:path w="1019070" h="1019070">
                    <a:moveTo>
                      <a:pt x="517133" y="755176"/>
                    </a:moveTo>
                    <a:cubicBezTo>
                      <a:pt x="536497" y="755176"/>
                      <a:pt x="552195" y="770874"/>
                      <a:pt x="552195" y="790238"/>
                    </a:cubicBezTo>
                    <a:cubicBezTo>
                      <a:pt x="552195" y="809602"/>
                      <a:pt x="536497" y="825300"/>
                      <a:pt x="517133" y="825300"/>
                    </a:cubicBezTo>
                    <a:cubicBezTo>
                      <a:pt x="497769" y="825300"/>
                      <a:pt x="482071" y="809602"/>
                      <a:pt x="482071" y="790238"/>
                    </a:cubicBezTo>
                    <a:cubicBezTo>
                      <a:pt x="482071" y="770874"/>
                      <a:pt x="497769" y="755176"/>
                      <a:pt x="517133" y="755176"/>
                    </a:cubicBezTo>
                    <a:close/>
                    <a:moveTo>
                      <a:pt x="516375" y="718512"/>
                    </a:moveTo>
                    <a:cubicBezTo>
                      <a:pt x="478602" y="718512"/>
                      <a:pt x="447981" y="749133"/>
                      <a:pt x="447981" y="786906"/>
                    </a:cubicBezTo>
                    <a:cubicBezTo>
                      <a:pt x="447981" y="824679"/>
                      <a:pt x="478602" y="855300"/>
                      <a:pt x="516375" y="855300"/>
                    </a:cubicBezTo>
                    <a:cubicBezTo>
                      <a:pt x="554148" y="855300"/>
                      <a:pt x="584769" y="824679"/>
                      <a:pt x="584769" y="786906"/>
                    </a:cubicBezTo>
                    <a:cubicBezTo>
                      <a:pt x="584769" y="749133"/>
                      <a:pt x="554148" y="718512"/>
                      <a:pt x="516375" y="718512"/>
                    </a:cubicBezTo>
                    <a:close/>
                    <a:moveTo>
                      <a:pt x="200459" y="522808"/>
                    </a:moveTo>
                    <a:cubicBezTo>
                      <a:pt x="214773" y="522808"/>
                      <a:pt x="226377" y="534412"/>
                      <a:pt x="226377" y="548726"/>
                    </a:cubicBezTo>
                    <a:cubicBezTo>
                      <a:pt x="226377" y="563040"/>
                      <a:pt x="214773" y="574644"/>
                      <a:pt x="200459" y="574644"/>
                    </a:cubicBezTo>
                    <a:cubicBezTo>
                      <a:pt x="186145" y="574644"/>
                      <a:pt x="174541" y="563040"/>
                      <a:pt x="174541" y="548726"/>
                    </a:cubicBezTo>
                    <a:cubicBezTo>
                      <a:pt x="174541" y="534412"/>
                      <a:pt x="186145" y="522808"/>
                      <a:pt x="200459" y="522808"/>
                    </a:cubicBezTo>
                    <a:close/>
                    <a:moveTo>
                      <a:pt x="814108" y="518206"/>
                    </a:moveTo>
                    <a:cubicBezTo>
                      <a:pt x="828422" y="518206"/>
                      <a:pt x="840026" y="529810"/>
                      <a:pt x="840026" y="544124"/>
                    </a:cubicBezTo>
                    <a:cubicBezTo>
                      <a:pt x="840026" y="558438"/>
                      <a:pt x="828422" y="570042"/>
                      <a:pt x="814108" y="570042"/>
                    </a:cubicBezTo>
                    <a:cubicBezTo>
                      <a:pt x="799794" y="570042"/>
                      <a:pt x="788190" y="558438"/>
                      <a:pt x="788190" y="544124"/>
                    </a:cubicBezTo>
                    <a:cubicBezTo>
                      <a:pt x="788190" y="529810"/>
                      <a:pt x="799794" y="518206"/>
                      <a:pt x="814108" y="518206"/>
                    </a:cubicBezTo>
                    <a:close/>
                    <a:moveTo>
                      <a:pt x="801994" y="417016"/>
                    </a:moveTo>
                    <a:cubicBezTo>
                      <a:pt x="816308" y="417016"/>
                      <a:pt x="827912" y="428620"/>
                      <a:pt x="827912" y="442934"/>
                    </a:cubicBezTo>
                    <a:cubicBezTo>
                      <a:pt x="827912" y="457248"/>
                      <a:pt x="816308" y="468852"/>
                      <a:pt x="801994" y="468852"/>
                    </a:cubicBezTo>
                    <a:cubicBezTo>
                      <a:pt x="787680" y="468852"/>
                      <a:pt x="776076" y="457248"/>
                      <a:pt x="776076" y="442934"/>
                    </a:cubicBezTo>
                    <a:cubicBezTo>
                      <a:pt x="776076" y="428620"/>
                      <a:pt x="787680" y="417016"/>
                      <a:pt x="801994" y="417016"/>
                    </a:cubicBezTo>
                    <a:close/>
                    <a:moveTo>
                      <a:pt x="207972" y="417016"/>
                    </a:moveTo>
                    <a:cubicBezTo>
                      <a:pt x="222286" y="417016"/>
                      <a:pt x="233890" y="428620"/>
                      <a:pt x="233890" y="442934"/>
                    </a:cubicBezTo>
                    <a:cubicBezTo>
                      <a:pt x="233890" y="457248"/>
                      <a:pt x="222286" y="468852"/>
                      <a:pt x="207972" y="468852"/>
                    </a:cubicBezTo>
                    <a:cubicBezTo>
                      <a:pt x="193658" y="468852"/>
                      <a:pt x="182054" y="457248"/>
                      <a:pt x="182054" y="442934"/>
                    </a:cubicBezTo>
                    <a:cubicBezTo>
                      <a:pt x="182054" y="428620"/>
                      <a:pt x="193658" y="417016"/>
                      <a:pt x="207972" y="417016"/>
                    </a:cubicBezTo>
                    <a:close/>
                    <a:moveTo>
                      <a:pt x="782366" y="330222"/>
                    </a:moveTo>
                    <a:cubicBezTo>
                      <a:pt x="796680" y="330222"/>
                      <a:pt x="808284" y="341826"/>
                      <a:pt x="808284" y="356140"/>
                    </a:cubicBezTo>
                    <a:cubicBezTo>
                      <a:pt x="808284" y="370454"/>
                      <a:pt x="796680" y="382058"/>
                      <a:pt x="782366" y="382058"/>
                    </a:cubicBezTo>
                    <a:cubicBezTo>
                      <a:pt x="768052" y="382058"/>
                      <a:pt x="756448" y="370454"/>
                      <a:pt x="756448" y="356140"/>
                    </a:cubicBezTo>
                    <a:cubicBezTo>
                      <a:pt x="756448" y="341826"/>
                      <a:pt x="768052" y="330222"/>
                      <a:pt x="782366" y="330222"/>
                    </a:cubicBezTo>
                    <a:close/>
                    <a:moveTo>
                      <a:pt x="245213" y="330222"/>
                    </a:moveTo>
                    <a:cubicBezTo>
                      <a:pt x="259527" y="330222"/>
                      <a:pt x="271131" y="341826"/>
                      <a:pt x="271131" y="356140"/>
                    </a:cubicBezTo>
                    <a:cubicBezTo>
                      <a:pt x="271131" y="370454"/>
                      <a:pt x="259527" y="382058"/>
                      <a:pt x="245213" y="382058"/>
                    </a:cubicBezTo>
                    <a:cubicBezTo>
                      <a:pt x="230899" y="382058"/>
                      <a:pt x="219295" y="370454"/>
                      <a:pt x="219295" y="356140"/>
                    </a:cubicBezTo>
                    <a:cubicBezTo>
                      <a:pt x="219295" y="341826"/>
                      <a:pt x="230899" y="330222"/>
                      <a:pt x="245213" y="330222"/>
                    </a:cubicBezTo>
                    <a:close/>
                    <a:moveTo>
                      <a:pt x="308010" y="248612"/>
                    </a:moveTo>
                    <a:cubicBezTo>
                      <a:pt x="322324" y="248612"/>
                      <a:pt x="333928" y="260216"/>
                      <a:pt x="333928" y="274530"/>
                    </a:cubicBezTo>
                    <a:cubicBezTo>
                      <a:pt x="333928" y="288844"/>
                      <a:pt x="322324" y="300448"/>
                      <a:pt x="308010" y="300448"/>
                    </a:cubicBezTo>
                    <a:cubicBezTo>
                      <a:pt x="293696" y="300448"/>
                      <a:pt x="282092" y="288844"/>
                      <a:pt x="282092" y="274530"/>
                    </a:cubicBezTo>
                    <a:cubicBezTo>
                      <a:pt x="282092" y="260216"/>
                      <a:pt x="293696" y="248612"/>
                      <a:pt x="308010" y="248612"/>
                    </a:cubicBezTo>
                    <a:close/>
                    <a:moveTo>
                      <a:pt x="712127" y="234806"/>
                    </a:moveTo>
                    <a:cubicBezTo>
                      <a:pt x="726441" y="234806"/>
                      <a:pt x="738045" y="246410"/>
                      <a:pt x="738045" y="260724"/>
                    </a:cubicBezTo>
                    <a:cubicBezTo>
                      <a:pt x="738045" y="275038"/>
                      <a:pt x="726441" y="286642"/>
                      <a:pt x="712127" y="286642"/>
                    </a:cubicBezTo>
                    <a:cubicBezTo>
                      <a:pt x="697813" y="286642"/>
                      <a:pt x="686209" y="275038"/>
                      <a:pt x="686209" y="260724"/>
                    </a:cubicBezTo>
                    <a:cubicBezTo>
                      <a:pt x="686209" y="246410"/>
                      <a:pt x="697813" y="234806"/>
                      <a:pt x="712127" y="234806"/>
                    </a:cubicBezTo>
                    <a:close/>
                    <a:moveTo>
                      <a:pt x="619842" y="192920"/>
                    </a:moveTo>
                    <a:cubicBezTo>
                      <a:pt x="634156" y="192920"/>
                      <a:pt x="645760" y="204524"/>
                      <a:pt x="645760" y="218838"/>
                    </a:cubicBezTo>
                    <a:cubicBezTo>
                      <a:pt x="645760" y="233152"/>
                      <a:pt x="634156" y="244756"/>
                      <a:pt x="619842" y="244756"/>
                    </a:cubicBezTo>
                    <a:cubicBezTo>
                      <a:pt x="605528" y="244756"/>
                      <a:pt x="593924" y="233152"/>
                      <a:pt x="593924" y="218838"/>
                    </a:cubicBezTo>
                    <a:cubicBezTo>
                      <a:pt x="593924" y="204524"/>
                      <a:pt x="605528" y="192920"/>
                      <a:pt x="619842" y="192920"/>
                    </a:cubicBezTo>
                    <a:close/>
                    <a:moveTo>
                      <a:pt x="392931" y="188318"/>
                    </a:moveTo>
                    <a:cubicBezTo>
                      <a:pt x="407245" y="188318"/>
                      <a:pt x="418849" y="199922"/>
                      <a:pt x="418849" y="214236"/>
                    </a:cubicBezTo>
                    <a:cubicBezTo>
                      <a:pt x="418849" y="228550"/>
                      <a:pt x="407245" y="240154"/>
                      <a:pt x="392931" y="240154"/>
                    </a:cubicBezTo>
                    <a:cubicBezTo>
                      <a:pt x="378617" y="240154"/>
                      <a:pt x="367013" y="228550"/>
                      <a:pt x="367013" y="214236"/>
                    </a:cubicBezTo>
                    <a:cubicBezTo>
                      <a:pt x="367013" y="199922"/>
                      <a:pt x="378617" y="188318"/>
                      <a:pt x="392931" y="188318"/>
                    </a:cubicBezTo>
                    <a:close/>
                    <a:moveTo>
                      <a:pt x="504663" y="166155"/>
                    </a:moveTo>
                    <a:cubicBezTo>
                      <a:pt x="518977" y="166155"/>
                      <a:pt x="530581" y="177759"/>
                      <a:pt x="530581" y="192073"/>
                    </a:cubicBezTo>
                    <a:cubicBezTo>
                      <a:pt x="530581" y="206387"/>
                      <a:pt x="518977" y="217991"/>
                      <a:pt x="504663" y="217991"/>
                    </a:cubicBezTo>
                    <a:cubicBezTo>
                      <a:pt x="490349" y="217991"/>
                      <a:pt x="478745" y="206387"/>
                      <a:pt x="478745" y="192073"/>
                    </a:cubicBezTo>
                    <a:cubicBezTo>
                      <a:pt x="478745" y="177759"/>
                      <a:pt x="490349" y="166155"/>
                      <a:pt x="504663" y="166155"/>
                    </a:cubicBezTo>
                    <a:close/>
                    <a:moveTo>
                      <a:pt x="494622" y="66612"/>
                    </a:moveTo>
                    <a:cubicBezTo>
                      <a:pt x="312699" y="72645"/>
                      <a:pt x="158950" y="186071"/>
                      <a:pt x="93446" y="344795"/>
                    </a:cubicBezTo>
                    <a:lnTo>
                      <a:pt x="74356" y="407754"/>
                    </a:lnTo>
                    <a:lnTo>
                      <a:pt x="70426" y="420182"/>
                    </a:lnTo>
                    <a:lnTo>
                      <a:pt x="70275" y="421216"/>
                    </a:lnTo>
                    <a:lnTo>
                      <a:pt x="68326" y="427645"/>
                    </a:lnTo>
                    <a:lnTo>
                      <a:pt x="66259" y="448602"/>
                    </a:lnTo>
                    <a:lnTo>
                      <a:pt x="61587" y="480460"/>
                    </a:lnTo>
                    <a:lnTo>
                      <a:pt x="61799" y="493828"/>
                    </a:lnTo>
                    <a:lnTo>
                      <a:pt x="59581" y="516319"/>
                    </a:lnTo>
                    <a:lnTo>
                      <a:pt x="62155" y="516319"/>
                    </a:lnTo>
                    <a:lnTo>
                      <a:pt x="62557" y="541715"/>
                    </a:lnTo>
                    <a:cubicBezTo>
                      <a:pt x="66536" y="582608"/>
                      <a:pt x="77239" y="623344"/>
                      <a:pt x="95040" y="662305"/>
                    </a:cubicBezTo>
                    <a:lnTo>
                      <a:pt x="166212" y="659752"/>
                    </a:lnTo>
                    <a:lnTo>
                      <a:pt x="447588" y="654940"/>
                    </a:lnTo>
                    <a:lnTo>
                      <a:pt x="383322" y="403620"/>
                    </a:lnTo>
                    <a:lnTo>
                      <a:pt x="570721" y="652833"/>
                    </a:lnTo>
                    <a:lnTo>
                      <a:pt x="860380" y="647879"/>
                    </a:lnTo>
                    <a:lnTo>
                      <a:pt x="860622" y="647076"/>
                    </a:lnTo>
                    <a:lnTo>
                      <a:pt x="932927" y="646755"/>
                    </a:lnTo>
                    <a:cubicBezTo>
                      <a:pt x="973468" y="547638"/>
                      <a:pt x="969243" y="439226"/>
                      <a:pt x="927073" y="346537"/>
                    </a:cubicBezTo>
                    <a:lnTo>
                      <a:pt x="918348" y="330865"/>
                    </a:lnTo>
                    <a:lnTo>
                      <a:pt x="913347" y="317607"/>
                    </a:lnTo>
                    <a:cubicBezTo>
                      <a:pt x="837471" y="163571"/>
                      <a:pt x="676545" y="60579"/>
                      <a:pt x="494622" y="66612"/>
                    </a:cubicBezTo>
                    <a:close/>
                    <a:moveTo>
                      <a:pt x="509535" y="0"/>
                    </a:moveTo>
                    <a:cubicBezTo>
                      <a:pt x="790944" y="0"/>
                      <a:pt x="1019070" y="228127"/>
                      <a:pt x="1019070" y="509535"/>
                    </a:cubicBezTo>
                    <a:cubicBezTo>
                      <a:pt x="1019070" y="790944"/>
                      <a:pt x="790944" y="1019070"/>
                      <a:pt x="509535" y="1019070"/>
                    </a:cubicBezTo>
                    <a:cubicBezTo>
                      <a:pt x="228127" y="1019070"/>
                      <a:pt x="0" y="790944"/>
                      <a:pt x="0" y="509535"/>
                    </a:cubicBezTo>
                    <a:cubicBezTo>
                      <a:pt x="0" y="228127"/>
                      <a:pt x="228127" y="0"/>
                      <a:pt x="5095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lIns="121915" tIns="60957" rIns="121915" bIns="60957"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9391706" y="3744139"/>
              <a:ext cx="2136550" cy="677108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defTabSz="609362">
                <a:lnSpc>
                  <a:spcPct val="95000"/>
                </a:lnSpc>
                <a:buSzPct val="90000"/>
                <a:defRPr/>
              </a:pPr>
              <a:r>
                <a:rPr lang="en-US" sz="2000" kern="0" dirty="0">
                  <a:solidFill>
                    <a:srgbClr val="7C7C7C"/>
                  </a:solidFill>
                  <a:latin typeface="Arial"/>
                </a:rPr>
                <a:t>Uncompromising Security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9995645" y="2431309"/>
              <a:ext cx="928677" cy="928119"/>
              <a:chOff x="9853906" y="1348619"/>
              <a:chExt cx="1239291" cy="1238547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9853906" y="1348619"/>
                <a:ext cx="1239291" cy="1238547"/>
              </a:xfrm>
              <a:prstGeom prst="ellipse">
                <a:avLst/>
              </a:prstGeom>
              <a:solidFill>
                <a:srgbClr val="B8B8B8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65" name="Rounded Rectangle 123"/>
              <p:cNvSpPr>
                <a:spLocks noChangeAspect="1"/>
              </p:cNvSpPr>
              <p:nvPr/>
            </p:nvSpPr>
            <p:spPr>
              <a:xfrm>
                <a:off x="10341073" y="1793536"/>
                <a:ext cx="273820" cy="333929"/>
              </a:xfrm>
              <a:custGeom>
                <a:avLst/>
                <a:gdLst>
                  <a:gd name="connsiteX0" fmla="*/ 839415 w 1652127"/>
                  <a:gd name="connsiteY0" fmla="*/ 254729 h 2014807"/>
                  <a:gd name="connsiteX1" fmla="*/ 422261 w 1652127"/>
                  <a:gd name="connsiteY1" fmla="*/ 671883 h 2014807"/>
                  <a:gd name="connsiteX2" fmla="*/ 422261 w 1652127"/>
                  <a:gd name="connsiteY2" fmla="*/ 878792 h 2014807"/>
                  <a:gd name="connsiteX3" fmla="*/ 1256569 w 1652127"/>
                  <a:gd name="connsiteY3" fmla="*/ 878792 h 2014807"/>
                  <a:gd name="connsiteX4" fmla="*/ 1256569 w 1652127"/>
                  <a:gd name="connsiteY4" fmla="*/ 671884 h 2014807"/>
                  <a:gd name="connsiteX5" fmla="*/ 839415 w 1652127"/>
                  <a:gd name="connsiteY5" fmla="*/ 254730 h 2014807"/>
                  <a:gd name="connsiteX6" fmla="*/ 839415 w 1652127"/>
                  <a:gd name="connsiteY6" fmla="*/ 254729 h 2014807"/>
                  <a:gd name="connsiteX7" fmla="*/ 839415 w 1652127"/>
                  <a:gd name="connsiteY7" fmla="*/ 0 h 2014807"/>
                  <a:gd name="connsiteX8" fmla="*/ 1511299 w 1652127"/>
                  <a:gd name="connsiteY8" fmla="*/ 671884 h 2014807"/>
                  <a:gd name="connsiteX9" fmla="*/ 1511299 w 1652127"/>
                  <a:gd name="connsiteY9" fmla="*/ 878792 h 2014807"/>
                  <a:gd name="connsiteX10" fmla="*/ 1652127 w 1652127"/>
                  <a:gd name="connsiteY10" fmla="*/ 878792 h 2014807"/>
                  <a:gd name="connsiteX11" fmla="*/ 1652127 w 1652127"/>
                  <a:gd name="connsiteY11" fmla="*/ 1055980 h 2014807"/>
                  <a:gd name="connsiteX12" fmla="*/ 1652127 w 1652127"/>
                  <a:gd name="connsiteY12" fmla="*/ 1174923 h 2014807"/>
                  <a:gd name="connsiteX13" fmla="*/ 1652127 w 1652127"/>
                  <a:gd name="connsiteY13" fmla="*/ 1813380 h 2014807"/>
                  <a:gd name="connsiteX14" fmla="*/ 1450700 w 1652127"/>
                  <a:gd name="connsiteY14" fmla="*/ 2014807 h 2014807"/>
                  <a:gd name="connsiteX15" fmla="*/ 201427 w 1652127"/>
                  <a:gd name="connsiteY15" fmla="*/ 2014807 h 2014807"/>
                  <a:gd name="connsiteX16" fmla="*/ 0 w 1652127"/>
                  <a:gd name="connsiteY16" fmla="*/ 1813380 h 2014807"/>
                  <a:gd name="connsiteX17" fmla="*/ 0 w 1652127"/>
                  <a:gd name="connsiteY17" fmla="*/ 878792 h 2014807"/>
                  <a:gd name="connsiteX18" fmla="*/ 167531 w 1652127"/>
                  <a:gd name="connsiteY18" fmla="*/ 878792 h 2014807"/>
                  <a:gd name="connsiteX19" fmla="*/ 167531 w 1652127"/>
                  <a:gd name="connsiteY19" fmla="*/ 671884 h 2014807"/>
                  <a:gd name="connsiteX20" fmla="*/ 839415 w 1652127"/>
                  <a:gd name="connsiteY20" fmla="*/ 0 h 2014807"/>
                  <a:gd name="connsiteX0" fmla="*/ 839415 w 1652127"/>
                  <a:gd name="connsiteY0" fmla="*/ 254729 h 2014807"/>
                  <a:gd name="connsiteX1" fmla="*/ 422261 w 1652127"/>
                  <a:gd name="connsiteY1" fmla="*/ 671883 h 2014807"/>
                  <a:gd name="connsiteX2" fmla="*/ 422261 w 1652127"/>
                  <a:gd name="connsiteY2" fmla="*/ 878792 h 2014807"/>
                  <a:gd name="connsiteX3" fmla="*/ 1256569 w 1652127"/>
                  <a:gd name="connsiteY3" fmla="*/ 878792 h 2014807"/>
                  <a:gd name="connsiteX4" fmla="*/ 1256569 w 1652127"/>
                  <a:gd name="connsiteY4" fmla="*/ 671884 h 2014807"/>
                  <a:gd name="connsiteX5" fmla="*/ 839415 w 1652127"/>
                  <a:gd name="connsiteY5" fmla="*/ 254730 h 2014807"/>
                  <a:gd name="connsiteX6" fmla="*/ 839415 w 1652127"/>
                  <a:gd name="connsiteY6" fmla="*/ 254729 h 2014807"/>
                  <a:gd name="connsiteX7" fmla="*/ 839415 w 1652127"/>
                  <a:gd name="connsiteY7" fmla="*/ 0 h 2014807"/>
                  <a:gd name="connsiteX8" fmla="*/ 1511299 w 1652127"/>
                  <a:gd name="connsiteY8" fmla="*/ 671884 h 2014807"/>
                  <a:gd name="connsiteX9" fmla="*/ 1511299 w 1652127"/>
                  <a:gd name="connsiteY9" fmla="*/ 878792 h 2014807"/>
                  <a:gd name="connsiteX10" fmla="*/ 1652127 w 1652127"/>
                  <a:gd name="connsiteY10" fmla="*/ 878792 h 2014807"/>
                  <a:gd name="connsiteX11" fmla="*/ 1652127 w 1652127"/>
                  <a:gd name="connsiteY11" fmla="*/ 1174923 h 2014807"/>
                  <a:gd name="connsiteX12" fmla="*/ 1652127 w 1652127"/>
                  <a:gd name="connsiteY12" fmla="*/ 1813380 h 2014807"/>
                  <a:gd name="connsiteX13" fmla="*/ 1450700 w 1652127"/>
                  <a:gd name="connsiteY13" fmla="*/ 2014807 h 2014807"/>
                  <a:gd name="connsiteX14" fmla="*/ 201427 w 1652127"/>
                  <a:gd name="connsiteY14" fmla="*/ 2014807 h 2014807"/>
                  <a:gd name="connsiteX15" fmla="*/ 0 w 1652127"/>
                  <a:gd name="connsiteY15" fmla="*/ 1813380 h 2014807"/>
                  <a:gd name="connsiteX16" fmla="*/ 0 w 1652127"/>
                  <a:gd name="connsiteY16" fmla="*/ 878792 h 2014807"/>
                  <a:gd name="connsiteX17" fmla="*/ 167531 w 1652127"/>
                  <a:gd name="connsiteY17" fmla="*/ 878792 h 2014807"/>
                  <a:gd name="connsiteX18" fmla="*/ 167531 w 1652127"/>
                  <a:gd name="connsiteY18" fmla="*/ 671884 h 2014807"/>
                  <a:gd name="connsiteX19" fmla="*/ 839415 w 1652127"/>
                  <a:gd name="connsiteY19" fmla="*/ 0 h 2014807"/>
                  <a:gd name="connsiteX0" fmla="*/ 839415 w 1652127"/>
                  <a:gd name="connsiteY0" fmla="*/ 254729 h 2014807"/>
                  <a:gd name="connsiteX1" fmla="*/ 422261 w 1652127"/>
                  <a:gd name="connsiteY1" fmla="*/ 671883 h 2014807"/>
                  <a:gd name="connsiteX2" fmla="*/ 422261 w 1652127"/>
                  <a:gd name="connsiteY2" fmla="*/ 878792 h 2014807"/>
                  <a:gd name="connsiteX3" fmla="*/ 1256569 w 1652127"/>
                  <a:gd name="connsiteY3" fmla="*/ 878792 h 2014807"/>
                  <a:gd name="connsiteX4" fmla="*/ 1256569 w 1652127"/>
                  <a:gd name="connsiteY4" fmla="*/ 671884 h 2014807"/>
                  <a:gd name="connsiteX5" fmla="*/ 839415 w 1652127"/>
                  <a:gd name="connsiteY5" fmla="*/ 254730 h 2014807"/>
                  <a:gd name="connsiteX6" fmla="*/ 839415 w 1652127"/>
                  <a:gd name="connsiteY6" fmla="*/ 254729 h 2014807"/>
                  <a:gd name="connsiteX7" fmla="*/ 839415 w 1652127"/>
                  <a:gd name="connsiteY7" fmla="*/ 0 h 2014807"/>
                  <a:gd name="connsiteX8" fmla="*/ 1511299 w 1652127"/>
                  <a:gd name="connsiteY8" fmla="*/ 671884 h 2014807"/>
                  <a:gd name="connsiteX9" fmla="*/ 1511299 w 1652127"/>
                  <a:gd name="connsiteY9" fmla="*/ 878792 h 2014807"/>
                  <a:gd name="connsiteX10" fmla="*/ 1652127 w 1652127"/>
                  <a:gd name="connsiteY10" fmla="*/ 878792 h 2014807"/>
                  <a:gd name="connsiteX11" fmla="*/ 1652127 w 1652127"/>
                  <a:gd name="connsiteY11" fmla="*/ 1813380 h 2014807"/>
                  <a:gd name="connsiteX12" fmla="*/ 1450700 w 1652127"/>
                  <a:gd name="connsiteY12" fmla="*/ 2014807 h 2014807"/>
                  <a:gd name="connsiteX13" fmla="*/ 201427 w 1652127"/>
                  <a:gd name="connsiteY13" fmla="*/ 2014807 h 2014807"/>
                  <a:gd name="connsiteX14" fmla="*/ 0 w 1652127"/>
                  <a:gd name="connsiteY14" fmla="*/ 1813380 h 2014807"/>
                  <a:gd name="connsiteX15" fmla="*/ 0 w 1652127"/>
                  <a:gd name="connsiteY15" fmla="*/ 878792 h 2014807"/>
                  <a:gd name="connsiteX16" fmla="*/ 167531 w 1652127"/>
                  <a:gd name="connsiteY16" fmla="*/ 878792 h 2014807"/>
                  <a:gd name="connsiteX17" fmla="*/ 167531 w 1652127"/>
                  <a:gd name="connsiteY17" fmla="*/ 671884 h 2014807"/>
                  <a:gd name="connsiteX18" fmla="*/ 839415 w 1652127"/>
                  <a:gd name="connsiteY18" fmla="*/ 0 h 201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52127" h="2014807">
                    <a:moveTo>
                      <a:pt x="839415" y="254729"/>
                    </a:moveTo>
                    <a:cubicBezTo>
                      <a:pt x="609027" y="254729"/>
                      <a:pt x="422261" y="441495"/>
                      <a:pt x="422261" y="671883"/>
                    </a:cubicBezTo>
                    <a:lnTo>
                      <a:pt x="422261" y="878792"/>
                    </a:lnTo>
                    <a:lnTo>
                      <a:pt x="1256569" y="878792"/>
                    </a:lnTo>
                    <a:lnTo>
                      <a:pt x="1256569" y="671884"/>
                    </a:lnTo>
                    <a:cubicBezTo>
                      <a:pt x="1256569" y="441496"/>
                      <a:pt x="1069803" y="254730"/>
                      <a:pt x="839415" y="254730"/>
                    </a:cubicBezTo>
                    <a:lnTo>
                      <a:pt x="839415" y="254729"/>
                    </a:lnTo>
                    <a:close/>
                    <a:moveTo>
                      <a:pt x="839415" y="0"/>
                    </a:moveTo>
                    <a:cubicBezTo>
                      <a:pt x="1210486" y="0"/>
                      <a:pt x="1511299" y="300813"/>
                      <a:pt x="1511299" y="671884"/>
                    </a:cubicBezTo>
                    <a:lnTo>
                      <a:pt x="1511299" y="878792"/>
                    </a:lnTo>
                    <a:lnTo>
                      <a:pt x="1652127" y="878792"/>
                    </a:lnTo>
                    <a:lnTo>
                      <a:pt x="1652127" y="1813380"/>
                    </a:lnTo>
                    <a:cubicBezTo>
                      <a:pt x="1652127" y="1924625"/>
                      <a:pt x="1561945" y="2014807"/>
                      <a:pt x="1450700" y="2014807"/>
                    </a:cubicBezTo>
                    <a:lnTo>
                      <a:pt x="201427" y="2014807"/>
                    </a:lnTo>
                    <a:cubicBezTo>
                      <a:pt x="90182" y="2014807"/>
                      <a:pt x="0" y="1924625"/>
                      <a:pt x="0" y="1813380"/>
                    </a:cubicBezTo>
                    <a:lnTo>
                      <a:pt x="0" y="878792"/>
                    </a:lnTo>
                    <a:lnTo>
                      <a:pt x="167531" y="878792"/>
                    </a:lnTo>
                    <a:lnTo>
                      <a:pt x="167531" y="671884"/>
                    </a:lnTo>
                    <a:cubicBezTo>
                      <a:pt x="167531" y="300813"/>
                      <a:pt x="468344" y="0"/>
                      <a:pt x="8394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8" tIns="45725" rIns="91448" bIns="4572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3" name="Freeform 43"/>
            <p:cNvSpPr/>
            <p:nvPr/>
          </p:nvSpPr>
          <p:spPr>
            <a:xfrm rot="3600000">
              <a:off x="10156567" y="2561453"/>
              <a:ext cx="611465" cy="692179"/>
            </a:xfrm>
            <a:custGeom>
              <a:avLst/>
              <a:gdLst>
                <a:gd name="connsiteX0" fmla="*/ 258189 w 1263126"/>
                <a:gd name="connsiteY0" fmla="*/ 851493 h 1429853"/>
                <a:gd name="connsiteX1" fmla="*/ 261520 w 1263126"/>
                <a:gd name="connsiteY1" fmla="*/ 863338 h 1429853"/>
                <a:gd name="connsiteX2" fmla="*/ 296111 w 1263126"/>
                <a:gd name="connsiteY2" fmla="*/ 931369 h 1429853"/>
                <a:gd name="connsiteX3" fmla="*/ 318187 w 1263126"/>
                <a:gd name="connsiteY3" fmla="*/ 959181 h 1429853"/>
                <a:gd name="connsiteX4" fmla="*/ 219188 w 1263126"/>
                <a:gd name="connsiteY4" fmla="*/ 1015561 h 1429853"/>
                <a:gd name="connsiteX5" fmla="*/ 268585 w 1263126"/>
                <a:gd name="connsiteY5" fmla="*/ 1029544 h 1429853"/>
                <a:gd name="connsiteX6" fmla="*/ 311105 w 1263126"/>
                <a:gd name="connsiteY6" fmla="*/ 1105633 h 1429853"/>
                <a:gd name="connsiteX7" fmla="*/ 235016 w 1263126"/>
                <a:gd name="connsiteY7" fmla="*/ 1148153 h 1429853"/>
                <a:gd name="connsiteX8" fmla="*/ 45148 w 1263126"/>
                <a:gd name="connsiteY8" fmla="*/ 1094415 h 1429853"/>
                <a:gd name="connsiteX9" fmla="*/ 31172 w 1263126"/>
                <a:gd name="connsiteY9" fmla="*/ 1087227 h 1429853"/>
                <a:gd name="connsiteX10" fmla="*/ 23746 w 1263126"/>
                <a:gd name="connsiteY10" fmla="*/ 1083549 h 1429853"/>
                <a:gd name="connsiteX11" fmla="*/ 23410 w 1263126"/>
                <a:gd name="connsiteY11" fmla="*/ 1083235 h 1429853"/>
                <a:gd name="connsiteX12" fmla="*/ 23382 w 1263126"/>
                <a:gd name="connsiteY12" fmla="*/ 1083221 h 1429853"/>
                <a:gd name="connsiteX13" fmla="*/ 23337 w 1263126"/>
                <a:gd name="connsiteY13" fmla="*/ 1083169 h 1429853"/>
                <a:gd name="connsiteX14" fmla="*/ 14898 w 1263126"/>
                <a:gd name="connsiteY14" fmla="*/ 1075273 h 1429853"/>
                <a:gd name="connsiteX15" fmla="*/ 7663 w 1263126"/>
                <a:gd name="connsiteY15" fmla="*/ 1065099 h 1429853"/>
                <a:gd name="connsiteX16" fmla="*/ 2604 w 1263126"/>
                <a:gd name="connsiteY16" fmla="*/ 1053686 h 1429853"/>
                <a:gd name="connsiteX17" fmla="*/ 120 w 1263126"/>
                <a:gd name="connsiteY17" fmla="*/ 1042399 h 1429853"/>
                <a:gd name="connsiteX18" fmla="*/ 98 w 1263126"/>
                <a:gd name="connsiteY18" fmla="*/ 1042334 h 1429853"/>
                <a:gd name="connsiteX19" fmla="*/ 99 w 1263126"/>
                <a:gd name="connsiteY19" fmla="*/ 1042304 h 1429853"/>
                <a:gd name="connsiteX20" fmla="*/ 0 w 1263126"/>
                <a:gd name="connsiteY20" fmla="*/ 1041855 h 1429853"/>
                <a:gd name="connsiteX21" fmla="*/ 628 w 1263126"/>
                <a:gd name="connsiteY21" fmla="*/ 1033558 h 1429853"/>
                <a:gd name="connsiteX22" fmla="*/ 1575 w 1263126"/>
                <a:gd name="connsiteY22" fmla="*/ 1017904 h 1429853"/>
                <a:gd name="connsiteX23" fmla="*/ 52224 w 1263126"/>
                <a:gd name="connsiteY23" fmla="*/ 827189 h 1429853"/>
                <a:gd name="connsiteX24" fmla="*/ 127614 w 1263126"/>
                <a:gd name="connsiteY24" fmla="*/ 783440 h 1429853"/>
                <a:gd name="connsiteX25" fmla="*/ 171363 w 1263126"/>
                <a:gd name="connsiteY25" fmla="*/ 858831 h 1429853"/>
                <a:gd name="connsiteX26" fmla="*/ 158186 w 1263126"/>
                <a:gd name="connsiteY26" fmla="*/ 908445 h 1429853"/>
                <a:gd name="connsiteX27" fmla="*/ 815994 w 1263126"/>
                <a:gd name="connsiteY27" fmla="*/ 1184737 h 1429853"/>
                <a:gd name="connsiteX28" fmla="*/ 815994 w 1263126"/>
                <a:gd name="connsiteY28" fmla="*/ 1271901 h 1429853"/>
                <a:gd name="connsiteX29" fmla="*/ 676462 w 1263126"/>
                <a:gd name="connsiteY29" fmla="*/ 1411431 h 1429853"/>
                <a:gd name="connsiteX30" fmla="*/ 663371 w 1263126"/>
                <a:gd name="connsiteY30" fmla="*/ 1420125 h 1429853"/>
                <a:gd name="connsiteX31" fmla="*/ 656537 w 1263126"/>
                <a:gd name="connsiteY31" fmla="*/ 1424814 h 1429853"/>
                <a:gd name="connsiteX32" fmla="*/ 656099 w 1263126"/>
                <a:gd name="connsiteY32" fmla="*/ 1424953 h 1429853"/>
                <a:gd name="connsiteX33" fmla="*/ 656073 w 1263126"/>
                <a:gd name="connsiteY33" fmla="*/ 1424970 h 1429853"/>
                <a:gd name="connsiteX34" fmla="*/ 656006 w 1263126"/>
                <a:gd name="connsiteY34" fmla="*/ 1424984 h 1429853"/>
                <a:gd name="connsiteX35" fmla="*/ 644996 w 1263126"/>
                <a:gd name="connsiteY35" fmla="*/ 1428500 h 1429853"/>
                <a:gd name="connsiteX36" fmla="*/ 632586 w 1263126"/>
                <a:gd name="connsiteY36" fmla="*/ 1429852 h 1429853"/>
                <a:gd name="connsiteX37" fmla="*/ 620154 w 1263126"/>
                <a:gd name="connsiteY37" fmla="*/ 1428701 h 1429853"/>
                <a:gd name="connsiteX38" fmla="*/ 609090 w 1263126"/>
                <a:gd name="connsiteY38" fmla="*/ 1425364 h 1429853"/>
                <a:gd name="connsiteX39" fmla="*/ 609022 w 1263126"/>
                <a:gd name="connsiteY39" fmla="*/ 1425351 h 1429853"/>
                <a:gd name="connsiteX40" fmla="*/ 608997 w 1263126"/>
                <a:gd name="connsiteY40" fmla="*/ 1425336 h 1429853"/>
                <a:gd name="connsiteX41" fmla="*/ 608557 w 1263126"/>
                <a:gd name="connsiteY41" fmla="*/ 1425203 h 1429853"/>
                <a:gd name="connsiteX42" fmla="*/ 601620 w 1263126"/>
                <a:gd name="connsiteY42" fmla="*/ 1420608 h 1429853"/>
                <a:gd name="connsiteX43" fmla="*/ 588416 w 1263126"/>
                <a:gd name="connsiteY43" fmla="*/ 1412145 h 1429853"/>
                <a:gd name="connsiteX44" fmla="*/ 446641 w 1263126"/>
                <a:gd name="connsiteY44" fmla="*/ 1274896 h 1429853"/>
                <a:gd name="connsiteX45" fmla="*/ 445228 w 1263126"/>
                <a:gd name="connsiteY45" fmla="*/ 1187743 h 1429853"/>
                <a:gd name="connsiteX46" fmla="*/ 532381 w 1263126"/>
                <a:gd name="connsiteY46" fmla="*/ 1186330 h 1429853"/>
                <a:gd name="connsiteX47" fmla="*/ 569263 w 1263126"/>
                <a:gd name="connsiteY47" fmla="*/ 1222035 h 1429853"/>
                <a:gd name="connsiteX48" fmla="*/ 568315 w 1263126"/>
                <a:gd name="connsiteY48" fmla="*/ 1105080 h 1429853"/>
                <a:gd name="connsiteX49" fmla="*/ 617964 w 1263126"/>
                <a:gd name="connsiteY49" fmla="*/ 1110542 h 1429853"/>
                <a:gd name="connsiteX50" fmla="*/ 691582 w 1263126"/>
                <a:gd name="connsiteY50" fmla="*/ 1104525 h 1429853"/>
                <a:gd name="connsiteX51" fmla="*/ 692527 w 1263126"/>
                <a:gd name="connsiteY51" fmla="*/ 1221037 h 1429853"/>
                <a:gd name="connsiteX52" fmla="*/ 728830 w 1263126"/>
                <a:gd name="connsiteY52" fmla="*/ 1184737 h 1429853"/>
                <a:gd name="connsiteX53" fmla="*/ 815994 w 1263126"/>
                <a:gd name="connsiteY53" fmla="*/ 1184737 h 1429853"/>
                <a:gd name="connsiteX54" fmla="*/ 309018 w 1263126"/>
                <a:gd name="connsiteY54" fmla="*/ 291377 h 1429853"/>
                <a:gd name="connsiteX55" fmla="*/ 319953 w 1263126"/>
                <a:gd name="connsiteY55" fmla="*/ 313273 h 1429853"/>
                <a:gd name="connsiteX56" fmla="*/ 276538 w 1263126"/>
                <a:gd name="connsiteY56" fmla="*/ 388856 h 1429853"/>
                <a:gd name="connsiteX57" fmla="*/ 226983 w 1263126"/>
                <a:gd name="connsiteY57" fmla="*/ 402251 h 1429853"/>
                <a:gd name="connsiteX58" fmla="*/ 334706 w 1263126"/>
                <a:gd name="connsiteY58" fmla="*/ 465296 h 1429853"/>
                <a:gd name="connsiteX59" fmla="*/ 302097 w 1263126"/>
                <a:gd name="connsiteY59" fmla="*/ 504094 h 1429853"/>
                <a:gd name="connsiteX60" fmla="*/ 267034 w 1263126"/>
                <a:gd name="connsiteY60" fmla="*/ 568518 h 1429853"/>
                <a:gd name="connsiteX61" fmla="*/ 164718 w 1263126"/>
                <a:gd name="connsiteY61" fmla="*/ 508638 h 1429853"/>
                <a:gd name="connsiteX62" fmla="*/ 177307 w 1263126"/>
                <a:gd name="connsiteY62" fmla="*/ 558408 h 1429853"/>
                <a:gd name="connsiteX63" fmla="*/ 132672 w 1263126"/>
                <a:gd name="connsiteY63" fmla="*/ 633276 h 1429853"/>
                <a:gd name="connsiteX64" fmla="*/ 57804 w 1263126"/>
                <a:gd name="connsiteY64" fmla="*/ 588641 h 1429853"/>
                <a:gd name="connsiteX65" fmla="*/ 9408 w 1263126"/>
                <a:gd name="connsiteY65" fmla="*/ 397341 h 1429853"/>
                <a:gd name="connsiteX66" fmla="*/ 8645 w 1263126"/>
                <a:gd name="connsiteY66" fmla="*/ 381645 h 1429853"/>
                <a:gd name="connsiteX67" fmla="*/ 8117 w 1263126"/>
                <a:gd name="connsiteY67" fmla="*/ 373374 h 1429853"/>
                <a:gd name="connsiteX68" fmla="*/ 8222 w 1263126"/>
                <a:gd name="connsiteY68" fmla="*/ 372926 h 1429853"/>
                <a:gd name="connsiteX69" fmla="*/ 8220 w 1263126"/>
                <a:gd name="connsiteY69" fmla="*/ 372895 h 1429853"/>
                <a:gd name="connsiteX70" fmla="*/ 8243 w 1263126"/>
                <a:gd name="connsiteY70" fmla="*/ 372830 h 1429853"/>
                <a:gd name="connsiteX71" fmla="*/ 10861 w 1263126"/>
                <a:gd name="connsiteY71" fmla="*/ 361574 h 1429853"/>
                <a:gd name="connsiteX72" fmla="*/ 16054 w 1263126"/>
                <a:gd name="connsiteY72" fmla="*/ 350221 h 1429853"/>
                <a:gd name="connsiteX73" fmla="*/ 23408 w 1263126"/>
                <a:gd name="connsiteY73" fmla="*/ 340133 h 1429853"/>
                <a:gd name="connsiteX74" fmla="*/ 31942 w 1263126"/>
                <a:gd name="connsiteY74" fmla="*/ 332338 h 1429853"/>
                <a:gd name="connsiteX75" fmla="*/ 31987 w 1263126"/>
                <a:gd name="connsiteY75" fmla="*/ 332287 h 1429853"/>
                <a:gd name="connsiteX76" fmla="*/ 32013 w 1263126"/>
                <a:gd name="connsiteY76" fmla="*/ 332273 h 1429853"/>
                <a:gd name="connsiteX77" fmla="*/ 32352 w 1263126"/>
                <a:gd name="connsiteY77" fmla="*/ 331963 h 1429853"/>
                <a:gd name="connsiteX78" fmla="*/ 39852 w 1263126"/>
                <a:gd name="connsiteY78" fmla="*/ 328358 h 1429853"/>
                <a:gd name="connsiteX79" fmla="*/ 53882 w 1263126"/>
                <a:gd name="connsiteY79" fmla="*/ 321350 h 1429853"/>
                <a:gd name="connsiteX80" fmla="*/ 244371 w 1263126"/>
                <a:gd name="connsiteY80" fmla="*/ 269857 h 1429853"/>
                <a:gd name="connsiteX81" fmla="*/ 309018 w 1263126"/>
                <a:gd name="connsiteY81" fmla="*/ 291377 h 1429853"/>
                <a:gd name="connsiteX82" fmla="*/ 1196103 w 1263126"/>
                <a:gd name="connsiteY82" fmla="*/ 821119 h 1429853"/>
                <a:gd name="connsiteX83" fmla="*/ 1206324 w 1263126"/>
                <a:gd name="connsiteY83" fmla="*/ 843357 h 1429853"/>
                <a:gd name="connsiteX84" fmla="*/ 1251612 w 1263126"/>
                <a:gd name="connsiteY84" fmla="*/ 1035417 h 1429853"/>
                <a:gd name="connsiteX85" fmla="*/ 1252120 w 1263126"/>
                <a:gd name="connsiteY85" fmla="*/ 1051091 h 1429853"/>
                <a:gd name="connsiteX86" fmla="*/ 1252515 w 1263126"/>
                <a:gd name="connsiteY86" fmla="*/ 1059404 h 1429853"/>
                <a:gd name="connsiteX87" fmla="*/ 1252402 w 1263126"/>
                <a:gd name="connsiteY87" fmla="*/ 1059848 h 1429853"/>
                <a:gd name="connsiteX88" fmla="*/ 1252404 w 1263126"/>
                <a:gd name="connsiteY88" fmla="*/ 1059879 h 1429853"/>
                <a:gd name="connsiteX89" fmla="*/ 1252378 w 1263126"/>
                <a:gd name="connsiteY89" fmla="*/ 1059942 h 1429853"/>
                <a:gd name="connsiteX90" fmla="*/ 1249579 w 1263126"/>
                <a:gd name="connsiteY90" fmla="*/ 1071155 h 1429853"/>
                <a:gd name="connsiteX91" fmla="*/ 1244204 w 1263126"/>
                <a:gd name="connsiteY91" fmla="*/ 1082423 h 1429853"/>
                <a:gd name="connsiteX92" fmla="*/ 1236685 w 1263126"/>
                <a:gd name="connsiteY92" fmla="*/ 1092390 h 1429853"/>
                <a:gd name="connsiteX93" fmla="*/ 1228028 w 1263126"/>
                <a:gd name="connsiteY93" fmla="*/ 1100046 h 1429853"/>
                <a:gd name="connsiteX94" fmla="*/ 1227983 w 1263126"/>
                <a:gd name="connsiteY94" fmla="*/ 1100097 h 1429853"/>
                <a:gd name="connsiteX95" fmla="*/ 1227955 w 1263126"/>
                <a:gd name="connsiteY95" fmla="*/ 1100111 h 1429853"/>
                <a:gd name="connsiteX96" fmla="*/ 1227610 w 1263126"/>
                <a:gd name="connsiteY96" fmla="*/ 1100413 h 1429853"/>
                <a:gd name="connsiteX97" fmla="*/ 1220084 w 1263126"/>
                <a:gd name="connsiteY97" fmla="*/ 1103884 h 1429853"/>
                <a:gd name="connsiteX98" fmla="*/ 1205912 w 1263126"/>
                <a:gd name="connsiteY98" fmla="*/ 1110678 h 1429853"/>
                <a:gd name="connsiteX99" fmla="*/ 1014612 w 1263126"/>
                <a:gd name="connsiteY99" fmla="*/ 1159074 h 1429853"/>
                <a:gd name="connsiteX100" fmla="*/ 939744 w 1263126"/>
                <a:gd name="connsiteY100" fmla="*/ 1114439 h 1429853"/>
                <a:gd name="connsiteX101" fmla="*/ 984380 w 1263126"/>
                <a:gd name="connsiteY101" fmla="*/ 1039570 h 1429853"/>
                <a:gd name="connsiteX102" fmla="*/ 1034149 w 1263126"/>
                <a:gd name="connsiteY102" fmla="*/ 1026980 h 1429853"/>
                <a:gd name="connsiteX103" fmla="*/ 926783 w 1263126"/>
                <a:gd name="connsiteY103" fmla="*/ 961784 h 1429853"/>
                <a:gd name="connsiteX104" fmla="*/ 944708 w 1263126"/>
                <a:gd name="connsiteY104" fmla="*/ 940457 h 1429853"/>
                <a:gd name="connsiteX105" fmla="*/ 981192 w 1263126"/>
                <a:gd name="connsiteY105" fmla="*/ 873422 h 1429853"/>
                <a:gd name="connsiteX106" fmla="*/ 987172 w 1263126"/>
                <a:gd name="connsiteY106" fmla="*/ 854238 h 1429853"/>
                <a:gd name="connsiteX107" fmla="*/ 1098130 w 1263126"/>
                <a:gd name="connsiteY107" fmla="*/ 921614 h 1429853"/>
                <a:gd name="connsiteX108" fmla="*/ 1086345 w 1263126"/>
                <a:gd name="connsiteY108" fmla="*/ 871649 h 1429853"/>
                <a:gd name="connsiteX109" fmla="*/ 1132188 w 1263126"/>
                <a:gd name="connsiteY109" fmla="*/ 797514 h 1429853"/>
                <a:gd name="connsiteX110" fmla="*/ 1196103 w 1263126"/>
                <a:gd name="connsiteY110" fmla="*/ 821119 h 1429853"/>
                <a:gd name="connsiteX111" fmla="*/ 815994 w 1263126"/>
                <a:gd name="connsiteY111" fmla="*/ 157955 h 1429853"/>
                <a:gd name="connsiteX112" fmla="*/ 815994 w 1263126"/>
                <a:gd name="connsiteY112" fmla="*/ 245119 h 1429853"/>
                <a:gd name="connsiteX113" fmla="*/ 728829 w 1263126"/>
                <a:gd name="connsiteY113" fmla="*/ 245119 h 1429853"/>
                <a:gd name="connsiteX114" fmla="*/ 692529 w 1263126"/>
                <a:gd name="connsiteY114" fmla="*/ 208818 h 1429853"/>
                <a:gd name="connsiteX115" fmla="*/ 691458 w 1263126"/>
                <a:gd name="connsiteY115" fmla="*/ 340897 h 1429853"/>
                <a:gd name="connsiteX116" fmla="*/ 628842 w 1263126"/>
                <a:gd name="connsiteY116" fmla="*/ 334009 h 1429853"/>
                <a:gd name="connsiteX117" fmla="*/ 568199 w 1263126"/>
                <a:gd name="connsiteY117" fmla="*/ 338965 h 1429853"/>
                <a:gd name="connsiteX118" fmla="*/ 569263 w 1263126"/>
                <a:gd name="connsiteY118" fmla="*/ 207818 h 1429853"/>
                <a:gd name="connsiteX119" fmla="*/ 532381 w 1263126"/>
                <a:gd name="connsiteY119" fmla="*/ 243526 h 1429853"/>
                <a:gd name="connsiteX120" fmla="*/ 445228 w 1263126"/>
                <a:gd name="connsiteY120" fmla="*/ 242113 h 1429853"/>
                <a:gd name="connsiteX121" fmla="*/ 446641 w 1263126"/>
                <a:gd name="connsiteY121" fmla="*/ 154960 h 1429853"/>
                <a:gd name="connsiteX122" fmla="*/ 588416 w 1263126"/>
                <a:gd name="connsiteY122" fmla="*/ 17710 h 1429853"/>
                <a:gd name="connsiteX123" fmla="*/ 601620 w 1263126"/>
                <a:gd name="connsiteY123" fmla="*/ 9248 h 1429853"/>
                <a:gd name="connsiteX124" fmla="*/ 608557 w 1263126"/>
                <a:gd name="connsiteY124" fmla="*/ 4652 h 1429853"/>
                <a:gd name="connsiteX125" fmla="*/ 608997 w 1263126"/>
                <a:gd name="connsiteY125" fmla="*/ 4521 h 1429853"/>
                <a:gd name="connsiteX126" fmla="*/ 609022 w 1263126"/>
                <a:gd name="connsiteY126" fmla="*/ 4504 h 1429853"/>
                <a:gd name="connsiteX127" fmla="*/ 609090 w 1263126"/>
                <a:gd name="connsiteY127" fmla="*/ 4493 h 1429853"/>
                <a:gd name="connsiteX128" fmla="*/ 620154 w 1263126"/>
                <a:gd name="connsiteY128" fmla="*/ 1155 h 1429853"/>
                <a:gd name="connsiteX129" fmla="*/ 632585 w 1263126"/>
                <a:gd name="connsiteY129" fmla="*/ 2 h 1429853"/>
                <a:gd name="connsiteX130" fmla="*/ 644996 w 1263126"/>
                <a:gd name="connsiteY130" fmla="*/ 1357 h 1429853"/>
                <a:gd name="connsiteX131" fmla="*/ 656006 w 1263126"/>
                <a:gd name="connsiteY131" fmla="*/ 4872 h 1429853"/>
                <a:gd name="connsiteX132" fmla="*/ 656073 w 1263126"/>
                <a:gd name="connsiteY132" fmla="*/ 4884 h 1429853"/>
                <a:gd name="connsiteX133" fmla="*/ 656099 w 1263126"/>
                <a:gd name="connsiteY133" fmla="*/ 4901 h 1429853"/>
                <a:gd name="connsiteX134" fmla="*/ 656535 w 1263126"/>
                <a:gd name="connsiteY134" fmla="*/ 5043 h 1429853"/>
                <a:gd name="connsiteX135" fmla="*/ 663371 w 1263126"/>
                <a:gd name="connsiteY135" fmla="*/ 9730 h 1429853"/>
                <a:gd name="connsiteX136" fmla="*/ 676463 w 1263126"/>
                <a:gd name="connsiteY136" fmla="*/ 18423 h 1429853"/>
                <a:gd name="connsiteX137" fmla="*/ 1248773 w 1263126"/>
                <a:gd name="connsiteY137" fmla="*/ 357302 h 1429853"/>
                <a:gd name="connsiteX138" fmla="*/ 1255843 w 1263126"/>
                <a:gd name="connsiteY138" fmla="*/ 367591 h 1429853"/>
                <a:gd name="connsiteX139" fmla="*/ 1260715 w 1263126"/>
                <a:gd name="connsiteY139" fmla="*/ 379086 h 1429853"/>
                <a:gd name="connsiteX140" fmla="*/ 1263017 w 1263126"/>
                <a:gd name="connsiteY140" fmla="*/ 390412 h 1429853"/>
                <a:gd name="connsiteX141" fmla="*/ 1263039 w 1263126"/>
                <a:gd name="connsiteY141" fmla="*/ 390476 h 1429853"/>
                <a:gd name="connsiteX142" fmla="*/ 1263037 w 1263126"/>
                <a:gd name="connsiteY142" fmla="*/ 390507 h 1429853"/>
                <a:gd name="connsiteX143" fmla="*/ 1263126 w 1263126"/>
                <a:gd name="connsiteY143" fmla="*/ 390957 h 1429853"/>
                <a:gd name="connsiteX144" fmla="*/ 1262369 w 1263126"/>
                <a:gd name="connsiteY144" fmla="*/ 399210 h 1429853"/>
                <a:gd name="connsiteX145" fmla="*/ 1261167 w 1263126"/>
                <a:gd name="connsiteY145" fmla="*/ 414881 h 1429853"/>
                <a:gd name="connsiteX146" fmla="*/ 1207429 w 1263126"/>
                <a:gd name="connsiteY146" fmla="*/ 604749 h 1429853"/>
                <a:gd name="connsiteX147" fmla="*/ 1131340 w 1263126"/>
                <a:gd name="connsiteY147" fmla="*/ 647269 h 1429853"/>
                <a:gd name="connsiteX148" fmla="*/ 1088819 w 1263126"/>
                <a:gd name="connsiteY148" fmla="*/ 571179 h 1429853"/>
                <a:gd name="connsiteX149" fmla="*/ 1102801 w 1263126"/>
                <a:gd name="connsiteY149" fmla="*/ 521783 h 1429853"/>
                <a:gd name="connsiteX150" fmla="*/ 986503 w 1263126"/>
                <a:gd name="connsiteY150" fmla="*/ 585540 h 1429853"/>
                <a:gd name="connsiteX151" fmla="*/ 985286 w 1263126"/>
                <a:gd name="connsiteY151" fmla="*/ 581212 h 1429853"/>
                <a:gd name="connsiteX152" fmla="*/ 950694 w 1263126"/>
                <a:gd name="connsiteY152" fmla="*/ 513182 h 1429853"/>
                <a:gd name="connsiteX153" fmla="*/ 923821 w 1263126"/>
                <a:gd name="connsiteY153" fmla="*/ 479326 h 1429853"/>
                <a:gd name="connsiteX154" fmla="*/ 1043542 w 1263126"/>
                <a:gd name="connsiteY154" fmla="*/ 413691 h 1429853"/>
                <a:gd name="connsiteX155" fmla="*/ 994378 w 1263126"/>
                <a:gd name="connsiteY155" fmla="*/ 398914 h 1429853"/>
                <a:gd name="connsiteX156" fmla="*/ 953097 w 1263126"/>
                <a:gd name="connsiteY156" fmla="*/ 322145 h 1429853"/>
                <a:gd name="connsiteX157" fmla="*/ 1029866 w 1263126"/>
                <a:gd name="connsiteY157" fmla="*/ 280863 h 1429853"/>
                <a:gd name="connsiteX158" fmla="*/ 1218839 w 1263126"/>
                <a:gd name="connsiteY158" fmla="*/ 337672 h 1429853"/>
                <a:gd name="connsiteX159" fmla="*/ 1232667 w 1263126"/>
                <a:gd name="connsiteY159" fmla="*/ 345070 h 1429853"/>
                <a:gd name="connsiteX160" fmla="*/ 1240064 w 1263126"/>
                <a:gd name="connsiteY160" fmla="*/ 348884 h 1429853"/>
                <a:gd name="connsiteX161" fmla="*/ 1240392 w 1263126"/>
                <a:gd name="connsiteY161" fmla="*/ 349204 h 1429853"/>
                <a:gd name="connsiteX162" fmla="*/ 1240419 w 1263126"/>
                <a:gd name="connsiteY162" fmla="*/ 349218 h 1429853"/>
                <a:gd name="connsiteX163" fmla="*/ 1240461 w 1263126"/>
                <a:gd name="connsiteY163" fmla="*/ 349271 h 1429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1263126" h="1429853">
                  <a:moveTo>
                    <a:pt x="258189" y="851493"/>
                  </a:moveTo>
                  <a:lnTo>
                    <a:pt x="261520" y="863338"/>
                  </a:lnTo>
                  <a:cubicBezTo>
                    <a:pt x="270669" y="886841"/>
                    <a:pt x="282198" y="909640"/>
                    <a:pt x="296111" y="931369"/>
                  </a:cubicBezTo>
                  <a:lnTo>
                    <a:pt x="318187" y="959181"/>
                  </a:lnTo>
                  <a:lnTo>
                    <a:pt x="219188" y="1015561"/>
                  </a:lnTo>
                  <a:lnTo>
                    <a:pt x="268585" y="1029544"/>
                  </a:lnTo>
                  <a:cubicBezTo>
                    <a:pt x="301338" y="1038814"/>
                    <a:pt x="320375" y="1072879"/>
                    <a:pt x="311105" y="1105633"/>
                  </a:cubicBezTo>
                  <a:cubicBezTo>
                    <a:pt x="301835" y="1138386"/>
                    <a:pt x="267769" y="1157423"/>
                    <a:pt x="235016" y="1148153"/>
                  </a:cubicBezTo>
                  <a:lnTo>
                    <a:pt x="45148" y="1094415"/>
                  </a:lnTo>
                  <a:lnTo>
                    <a:pt x="31172" y="1087227"/>
                  </a:lnTo>
                  <a:lnTo>
                    <a:pt x="23746" y="1083549"/>
                  </a:lnTo>
                  <a:lnTo>
                    <a:pt x="23410" y="1083235"/>
                  </a:lnTo>
                  <a:lnTo>
                    <a:pt x="23382" y="1083221"/>
                  </a:lnTo>
                  <a:lnTo>
                    <a:pt x="23337" y="1083169"/>
                  </a:lnTo>
                  <a:lnTo>
                    <a:pt x="14898" y="1075273"/>
                  </a:lnTo>
                  <a:cubicBezTo>
                    <a:pt x="12200" y="1072193"/>
                    <a:pt x="9769" y="1068796"/>
                    <a:pt x="7663" y="1065099"/>
                  </a:cubicBezTo>
                  <a:cubicBezTo>
                    <a:pt x="5559" y="1061401"/>
                    <a:pt x="3877" y="1057578"/>
                    <a:pt x="2604" y="1053686"/>
                  </a:cubicBezTo>
                  <a:lnTo>
                    <a:pt x="120" y="1042399"/>
                  </a:lnTo>
                  <a:lnTo>
                    <a:pt x="98" y="1042334"/>
                  </a:lnTo>
                  <a:lnTo>
                    <a:pt x="99" y="1042304"/>
                  </a:lnTo>
                  <a:lnTo>
                    <a:pt x="0" y="1041855"/>
                  </a:lnTo>
                  <a:lnTo>
                    <a:pt x="628" y="1033558"/>
                  </a:lnTo>
                  <a:lnTo>
                    <a:pt x="1575" y="1017904"/>
                  </a:lnTo>
                  <a:lnTo>
                    <a:pt x="52224" y="827189"/>
                  </a:lnTo>
                  <a:cubicBezTo>
                    <a:pt x="60963" y="794290"/>
                    <a:pt x="94716" y="774702"/>
                    <a:pt x="127614" y="783440"/>
                  </a:cubicBezTo>
                  <a:cubicBezTo>
                    <a:pt x="160513" y="792178"/>
                    <a:pt x="180101" y="825931"/>
                    <a:pt x="171363" y="858831"/>
                  </a:cubicBezTo>
                  <a:lnTo>
                    <a:pt x="158186" y="908445"/>
                  </a:lnTo>
                  <a:close/>
                  <a:moveTo>
                    <a:pt x="815994" y="1184737"/>
                  </a:moveTo>
                  <a:cubicBezTo>
                    <a:pt x="840064" y="1208807"/>
                    <a:pt x="840064" y="1247831"/>
                    <a:pt x="815994" y="1271901"/>
                  </a:cubicBezTo>
                  <a:lnTo>
                    <a:pt x="676462" y="1411431"/>
                  </a:lnTo>
                  <a:lnTo>
                    <a:pt x="663371" y="1420125"/>
                  </a:lnTo>
                  <a:lnTo>
                    <a:pt x="656537" y="1424814"/>
                  </a:lnTo>
                  <a:lnTo>
                    <a:pt x="656099" y="1424953"/>
                  </a:lnTo>
                  <a:lnTo>
                    <a:pt x="656073" y="1424970"/>
                  </a:lnTo>
                  <a:lnTo>
                    <a:pt x="656006" y="1424984"/>
                  </a:lnTo>
                  <a:lnTo>
                    <a:pt x="644996" y="1428500"/>
                  </a:lnTo>
                  <a:cubicBezTo>
                    <a:pt x="640991" y="1429353"/>
                    <a:pt x="636840" y="1429818"/>
                    <a:pt x="632586" y="1429852"/>
                  </a:cubicBezTo>
                  <a:cubicBezTo>
                    <a:pt x="628331" y="1429885"/>
                    <a:pt x="624173" y="1429489"/>
                    <a:pt x="620154" y="1428701"/>
                  </a:cubicBezTo>
                  <a:lnTo>
                    <a:pt x="609090" y="1425364"/>
                  </a:lnTo>
                  <a:lnTo>
                    <a:pt x="609022" y="1425351"/>
                  </a:lnTo>
                  <a:lnTo>
                    <a:pt x="608997" y="1425336"/>
                  </a:lnTo>
                  <a:lnTo>
                    <a:pt x="608557" y="1425203"/>
                  </a:lnTo>
                  <a:lnTo>
                    <a:pt x="601620" y="1420608"/>
                  </a:lnTo>
                  <a:lnTo>
                    <a:pt x="588416" y="1412145"/>
                  </a:lnTo>
                  <a:lnTo>
                    <a:pt x="446641" y="1274896"/>
                  </a:lnTo>
                  <a:cubicBezTo>
                    <a:pt x="422185" y="1251219"/>
                    <a:pt x="421551" y="1212199"/>
                    <a:pt x="445228" y="1187743"/>
                  </a:cubicBezTo>
                  <a:cubicBezTo>
                    <a:pt x="468903" y="1163287"/>
                    <a:pt x="507923" y="1162653"/>
                    <a:pt x="532381" y="1186330"/>
                  </a:cubicBezTo>
                  <a:lnTo>
                    <a:pt x="569263" y="1222035"/>
                  </a:lnTo>
                  <a:lnTo>
                    <a:pt x="568315" y="1105080"/>
                  </a:lnTo>
                  <a:lnTo>
                    <a:pt x="617964" y="1110542"/>
                  </a:lnTo>
                  <a:lnTo>
                    <a:pt x="691582" y="1104525"/>
                  </a:lnTo>
                  <a:lnTo>
                    <a:pt x="692527" y="1221037"/>
                  </a:lnTo>
                  <a:lnTo>
                    <a:pt x="728830" y="1184737"/>
                  </a:lnTo>
                  <a:cubicBezTo>
                    <a:pt x="752900" y="1160667"/>
                    <a:pt x="791924" y="1160668"/>
                    <a:pt x="815994" y="1184737"/>
                  </a:cubicBezTo>
                  <a:close/>
                  <a:moveTo>
                    <a:pt x="309018" y="291377"/>
                  </a:moveTo>
                  <a:cubicBezTo>
                    <a:pt x="313953" y="297682"/>
                    <a:pt x="317733" y="305058"/>
                    <a:pt x="319953" y="313273"/>
                  </a:cubicBezTo>
                  <a:cubicBezTo>
                    <a:pt x="328836" y="346132"/>
                    <a:pt x="309399" y="379973"/>
                    <a:pt x="276538" y="388856"/>
                  </a:cubicBezTo>
                  <a:lnTo>
                    <a:pt x="226983" y="402251"/>
                  </a:lnTo>
                  <a:lnTo>
                    <a:pt x="334706" y="465296"/>
                  </a:lnTo>
                  <a:lnTo>
                    <a:pt x="302097" y="504094"/>
                  </a:lnTo>
                  <a:lnTo>
                    <a:pt x="267034" y="568518"/>
                  </a:lnTo>
                  <a:lnTo>
                    <a:pt x="164718" y="508638"/>
                  </a:lnTo>
                  <a:lnTo>
                    <a:pt x="177307" y="558408"/>
                  </a:lnTo>
                  <a:cubicBezTo>
                    <a:pt x="185656" y="591409"/>
                    <a:pt x="165672" y="624928"/>
                    <a:pt x="132672" y="633276"/>
                  </a:cubicBezTo>
                  <a:cubicBezTo>
                    <a:pt x="99672" y="641625"/>
                    <a:pt x="66153" y="621642"/>
                    <a:pt x="57804" y="588641"/>
                  </a:cubicBezTo>
                  <a:lnTo>
                    <a:pt x="9408" y="397341"/>
                  </a:lnTo>
                  <a:lnTo>
                    <a:pt x="8645" y="381645"/>
                  </a:lnTo>
                  <a:lnTo>
                    <a:pt x="8117" y="373374"/>
                  </a:lnTo>
                  <a:lnTo>
                    <a:pt x="8222" y="372926"/>
                  </a:lnTo>
                  <a:lnTo>
                    <a:pt x="8220" y="372895"/>
                  </a:lnTo>
                  <a:lnTo>
                    <a:pt x="8243" y="372830"/>
                  </a:lnTo>
                  <a:lnTo>
                    <a:pt x="10861" y="361574"/>
                  </a:lnTo>
                  <a:cubicBezTo>
                    <a:pt x="12179" y="357697"/>
                    <a:pt x="13905" y="353894"/>
                    <a:pt x="16054" y="350221"/>
                  </a:cubicBezTo>
                  <a:cubicBezTo>
                    <a:pt x="18205" y="346550"/>
                    <a:pt x="20674" y="343181"/>
                    <a:pt x="23408" y="340133"/>
                  </a:cubicBezTo>
                  <a:lnTo>
                    <a:pt x="31942" y="332338"/>
                  </a:lnTo>
                  <a:lnTo>
                    <a:pt x="31987" y="332287"/>
                  </a:lnTo>
                  <a:lnTo>
                    <a:pt x="32013" y="332273"/>
                  </a:lnTo>
                  <a:lnTo>
                    <a:pt x="32352" y="331963"/>
                  </a:lnTo>
                  <a:lnTo>
                    <a:pt x="39852" y="328358"/>
                  </a:lnTo>
                  <a:lnTo>
                    <a:pt x="53882" y="321350"/>
                  </a:lnTo>
                  <a:lnTo>
                    <a:pt x="244371" y="269857"/>
                  </a:lnTo>
                  <a:cubicBezTo>
                    <a:pt x="269016" y="263196"/>
                    <a:pt x="294213" y="272464"/>
                    <a:pt x="309018" y="291377"/>
                  </a:cubicBezTo>
                  <a:close/>
                  <a:moveTo>
                    <a:pt x="1196103" y="821119"/>
                  </a:moveTo>
                  <a:cubicBezTo>
                    <a:pt x="1200832" y="827580"/>
                    <a:pt x="1204371" y="835075"/>
                    <a:pt x="1206324" y="843357"/>
                  </a:cubicBezTo>
                  <a:lnTo>
                    <a:pt x="1251612" y="1035417"/>
                  </a:lnTo>
                  <a:lnTo>
                    <a:pt x="1252120" y="1051091"/>
                  </a:lnTo>
                  <a:lnTo>
                    <a:pt x="1252515" y="1059404"/>
                  </a:lnTo>
                  <a:lnTo>
                    <a:pt x="1252402" y="1059848"/>
                  </a:lnTo>
                  <a:lnTo>
                    <a:pt x="1252404" y="1059879"/>
                  </a:lnTo>
                  <a:lnTo>
                    <a:pt x="1252378" y="1059942"/>
                  </a:lnTo>
                  <a:lnTo>
                    <a:pt x="1249579" y="1071155"/>
                  </a:lnTo>
                  <a:cubicBezTo>
                    <a:pt x="1248199" y="1075011"/>
                    <a:pt x="1246412" y="1078787"/>
                    <a:pt x="1244204" y="1082423"/>
                  </a:cubicBezTo>
                  <a:cubicBezTo>
                    <a:pt x="1241995" y="1086060"/>
                    <a:pt x="1239469" y="1089386"/>
                    <a:pt x="1236685" y="1092390"/>
                  </a:cubicBezTo>
                  <a:lnTo>
                    <a:pt x="1228028" y="1100046"/>
                  </a:lnTo>
                  <a:lnTo>
                    <a:pt x="1227983" y="1100097"/>
                  </a:lnTo>
                  <a:lnTo>
                    <a:pt x="1227955" y="1100111"/>
                  </a:lnTo>
                  <a:lnTo>
                    <a:pt x="1227610" y="1100413"/>
                  </a:lnTo>
                  <a:lnTo>
                    <a:pt x="1220084" y="1103884"/>
                  </a:lnTo>
                  <a:lnTo>
                    <a:pt x="1205912" y="1110678"/>
                  </a:lnTo>
                  <a:lnTo>
                    <a:pt x="1014612" y="1159074"/>
                  </a:lnTo>
                  <a:cubicBezTo>
                    <a:pt x="981612" y="1167423"/>
                    <a:pt x="948093" y="1147439"/>
                    <a:pt x="939744" y="1114439"/>
                  </a:cubicBezTo>
                  <a:cubicBezTo>
                    <a:pt x="931395" y="1081439"/>
                    <a:pt x="951380" y="1047919"/>
                    <a:pt x="984380" y="1039570"/>
                  </a:cubicBezTo>
                  <a:lnTo>
                    <a:pt x="1034149" y="1026980"/>
                  </a:lnTo>
                  <a:lnTo>
                    <a:pt x="926783" y="961784"/>
                  </a:lnTo>
                  <a:lnTo>
                    <a:pt x="944708" y="940457"/>
                  </a:lnTo>
                  <a:cubicBezTo>
                    <a:pt x="959225" y="919127"/>
                    <a:pt x="971388" y="896659"/>
                    <a:pt x="981192" y="873422"/>
                  </a:cubicBezTo>
                  <a:lnTo>
                    <a:pt x="987172" y="854238"/>
                  </a:lnTo>
                  <a:lnTo>
                    <a:pt x="1098130" y="921614"/>
                  </a:lnTo>
                  <a:lnTo>
                    <a:pt x="1086345" y="871649"/>
                  </a:lnTo>
                  <a:cubicBezTo>
                    <a:pt x="1078534" y="838518"/>
                    <a:pt x="1099058" y="805327"/>
                    <a:pt x="1132188" y="797514"/>
                  </a:cubicBezTo>
                  <a:cubicBezTo>
                    <a:pt x="1157037" y="791654"/>
                    <a:pt x="1181920" y="801736"/>
                    <a:pt x="1196103" y="821119"/>
                  </a:cubicBezTo>
                  <a:close/>
                  <a:moveTo>
                    <a:pt x="815994" y="157955"/>
                  </a:moveTo>
                  <a:cubicBezTo>
                    <a:pt x="840064" y="182025"/>
                    <a:pt x="840064" y="221049"/>
                    <a:pt x="815994" y="245119"/>
                  </a:cubicBezTo>
                  <a:cubicBezTo>
                    <a:pt x="791924" y="269188"/>
                    <a:pt x="752898" y="269188"/>
                    <a:pt x="728829" y="245119"/>
                  </a:cubicBezTo>
                  <a:lnTo>
                    <a:pt x="692529" y="208818"/>
                  </a:lnTo>
                  <a:lnTo>
                    <a:pt x="691458" y="340897"/>
                  </a:lnTo>
                  <a:lnTo>
                    <a:pt x="628842" y="334009"/>
                  </a:lnTo>
                  <a:lnTo>
                    <a:pt x="568199" y="338965"/>
                  </a:lnTo>
                  <a:lnTo>
                    <a:pt x="569263" y="207818"/>
                  </a:lnTo>
                  <a:lnTo>
                    <a:pt x="532381" y="243526"/>
                  </a:lnTo>
                  <a:cubicBezTo>
                    <a:pt x="507923" y="267202"/>
                    <a:pt x="468904" y="266569"/>
                    <a:pt x="445228" y="242113"/>
                  </a:cubicBezTo>
                  <a:cubicBezTo>
                    <a:pt x="421550" y="217656"/>
                    <a:pt x="422185" y="178636"/>
                    <a:pt x="446641" y="154960"/>
                  </a:cubicBezTo>
                  <a:lnTo>
                    <a:pt x="588416" y="17710"/>
                  </a:lnTo>
                  <a:lnTo>
                    <a:pt x="601620" y="9248"/>
                  </a:lnTo>
                  <a:lnTo>
                    <a:pt x="608557" y="4652"/>
                  </a:lnTo>
                  <a:lnTo>
                    <a:pt x="608997" y="4521"/>
                  </a:lnTo>
                  <a:lnTo>
                    <a:pt x="609022" y="4504"/>
                  </a:lnTo>
                  <a:lnTo>
                    <a:pt x="609090" y="4493"/>
                  </a:lnTo>
                  <a:lnTo>
                    <a:pt x="620154" y="1155"/>
                  </a:lnTo>
                  <a:cubicBezTo>
                    <a:pt x="624173" y="366"/>
                    <a:pt x="628331" y="-32"/>
                    <a:pt x="632585" y="2"/>
                  </a:cubicBezTo>
                  <a:cubicBezTo>
                    <a:pt x="636840" y="37"/>
                    <a:pt x="640991" y="504"/>
                    <a:pt x="644996" y="1357"/>
                  </a:cubicBezTo>
                  <a:lnTo>
                    <a:pt x="656006" y="4872"/>
                  </a:lnTo>
                  <a:lnTo>
                    <a:pt x="656073" y="4884"/>
                  </a:lnTo>
                  <a:lnTo>
                    <a:pt x="656099" y="4901"/>
                  </a:lnTo>
                  <a:lnTo>
                    <a:pt x="656535" y="5043"/>
                  </a:lnTo>
                  <a:lnTo>
                    <a:pt x="663371" y="9730"/>
                  </a:lnTo>
                  <a:lnTo>
                    <a:pt x="676463" y="18423"/>
                  </a:lnTo>
                  <a:close/>
                  <a:moveTo>
                    <a:pt x="1248773" y="357302"/>
                  </a:moveTo>
                  <a:cubicBezTo>
                    <a:pt x="1251422" y="360425"/>
                    <a:pt x="1253798" y="363861"/>
                    <a:pt x="1255843" y="367591"/>
                  </a:cubicBezTo>
                  <a:cubicBezTo>
                    <a:pt x="1257889" y="371322"/>
                    <a:pt x="1259506" y="375174"/>
                    <a:pt x="1260715" y="379086"/>
                  </a:cubicBezTo>
                  <a:lnTo>
                    <a:pt x="1263017" y="390412"/>
                  </a:lnTo>
                  <a:lnTo>
                    <a:pt x="1263039" y="390476"/>
                  </a:lnTo>
                  <a:lnTo>
                    <a:pt x="1263037" y="390507"/>
                  </a:lnTo>
                  <a:lnTo>
                    <a:pt x="1263126" y="390957"/>
                  </a:lnTo>
                  <a:lnTo>
                    <a:pt x="1262369" y="399210"/>
                  </a:lnTo>
                  <a:lnTo>
                    <a:pt x="1261167" y="414881"/>
                  </a:lnTo>
                  <a:lnTo>
                    <a:pt x="1207429" y="604749"/>
                  </a:lnTo>
                  <a:cubicBezTo>
                    <a:pt x="1198159" y="637502"/>
                    <a:pt x="1164093" y="656539"/>
                    <a:pt x="1131340" y="647269"/>
                  </a:cubicBezTo>
                  <a:cubicBezTo>
                    <a:pt x="1098587" y="637999"/>
                    <a:pt x="1079549" y="603932"/>
                    <a:pt x="1088819" y="571179"/>
                  </a:cubicBezTo>
                  <a:lnTo>
                    <a:pt x="1102801" y="521783"/>
                  </a:lnTo>
                  <a:lnTo>
                    <a:pt x="986503" y="585540"/>
                  </a:lnTo>
                  <a:lnTo>
                    <a:pt x="985286" y="581212"/>
                  </a:lnTo>
                  <a:cubicBezTo>
                    <a:pt x="976137" y="557710"/>
                    <a:pt x="964608" y="534911"/>
                    <a:pt x="950694" y="513182"/>
                  </a:cubicBezTo>
                  <a:lnTo>
                    <a:pt x="923821" y="479326"/>
                  </a:lnTo>
                  <a:lnTo>
                    <a:pt x="1043542" y="413691"/>
                  </a:lnTo>
                  <a:lnTo>
                    <a:pt x="994378" y="398914"/>
                  </a:lnTo>
                  <a:cubicBezTo>
                    <a:pt x="961780" y="389113"/>
                    <a:pt x="943299" y="354743"/>
                    <a:pt x="953097" y="322145"/>
                  </a:cubicBezTo>
                  <a:cubicBezTo>
                    <a:pt x="962897" y="289545"/>
                    <a:pt x="997269" y="271064"/>
                    <a:pt x="1029866" y="280863"/>
                  </a:cubicBezTo>
                  <a:lnTo>
                    <a:pt x="1218839" y="337672"/>
                  </a:lnTo>
                  <a:lnTo>
                    <a:pt x="1232667" y="345070"/>
                  </a:lnTo>
                  <a:lnTo>
                    <a:pt x="1240064" y="348884"/>
                  </a:lnTo>
                  <a:lnTo>
                    <a:pt x="1240392" y="349204"/>
                  </a:lnTo>
                  <a:lnTo>
                    <a:pt x="1240419" y="349218"/>
                  </a:lnTo>
                  <a:lnTo>
                    <a:pt x="1240461" y="3492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6858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luemaize.net/im/baby/global-map-2.pn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r="11336"/>
          <a:stretch/>
        </p:blipFill>
        <p:spPr bwMode="auto">
          <a:xfrm>
            <a:off x="981370" y="808239"/>
            <a:ext cx="10282270" cy="5861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otched Right Arrow 2"/>
          <p:cNvSpPr/>
          <p:nvPr/>
        </p:nvSpPr>
        <p:spPr>
          <a:xfrm>
            <a:off x="-1439333" y="1808913"/>
            <a:ext cx="13590445" cy="3925732"/>
          </a:xfrm>
          <a:prstGeom prst="notchedRightArrow">
            <a:avLst/>
          </a:prstGeom>
          <a:solidFill>
            <a:srgbClr val="88B6E0">
              <a:alpha val="4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  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30437" y="445720"/>
            <a:ext cx="11070167" cy="3986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COMMUNITY OF CUSTOMERS</a:t>
            </a:r>
            <a:endParaRPr lang="en-US" spc="600" dirty="0">
              <a:solidFill>
                <a:srgbClr val="0385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upload.wikimedia.org/wikipedia/commons/thumb/6/64/Cisco_logo.svg/1280px-Cisco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8" y="6028432"/>
            <a:ext cx="1014319" cy="537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/>
          <a:srcRect l="55544" t="31761" r="9345" b="50978"/>
          <a:stretch/>
        </p:blipFill>
        <p:spPr>
          <a:xfrm>
            <a:off x="7970205" y="-957202"/>
            <a:ext cx="808891" cy="71510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964944" y="-957202"/>
            <a:ext cx="882853" cy="715107"/>
          </a:xfrm>
          <a:prstGeom prst="rect">
            <a:avLst/>
          </a:prstGeom>
          <a:solidFill>
            <a:srgbClr val="C6D4DC"/>
          </a:solidFill>
          <a:ln>
            <a:solidFill>
              <a:srgbClr val="C6D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0033645" y="-957203"/>
            <a:ext cx="882853" cy="715107"/>
          </a:xfrm>
          <a:prstGeom prst="rect">
            <a:avLst/>
          </a:prstGeom>
          <a:solidFill>
            <a:srgbClr val="B8B8B8"/>
          </a:solidFill>
          <a:ln>
            <a:solidFill>
              <a:srgbClr val="B8B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1102346" y="-957204"/>
            <a:ext cx="882853" cy="715107"/>
          </a:xfrm>
          <a:prstGeom prst="rect">
            <a:avLst/>
          </a:prstGeom>
          <a:solidFill>
            <a:srgbClr val="E4E4E4"/>
          </a:solidFill>
          <a:ln>
            <a:solidFill>
              <a:srgbClr val="049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1991443" y="1347692"/>
            <a:ext cx="7754315" cy="4968620"/>
            <a:chOff x="2593758" y="1532203"/>
            <a:chExt cx="6820635" cy="4370360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1085890225"/>
                </p:ext>
              </p:extLst>
            </p:nvPr>
          </p:nvGraphicFramePr>
          <p:xfrm>
            <a:off x="2593758" y="1532203"/>
            <a:ext cx="6820635" cy="43703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6" r:lo="rId7" r:qs="rId8" r:cs="rId9"/>
            </a:graphicData>
          </a:graphic>
        </p:graphicFrame>
        <p:pic>
          <p:nvPicPr>
            <p:cNvPr id="4098" name="Picture 2" descr="Image result for sky logo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8377" y="3071660"/>
              <a:ext cx="644061" cy="38643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Image result for direct tv logo black and white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4826" y="2185198"/>
              <a:ext cx="442371" cy="36176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Image result for vodafone logo black and white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1776" y="2960815"/>
              <a:ext cx="585713" cy="40004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Image result for comcast logo black and white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3192" y="3855702"/>
              <a:ext cx="665956" cy="6659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1391" t="29427" r="1391" b="21094"/>
            <a:stretch/>
          </p:blipFill>
          <p:spPr>
            <a:xfrm>
              <a:off x="6652443" y="2164924"/>
              <a:ext cx="794333" cy="227294"/>
            </a:xfrm>
            <a:prstGeom prst="rect">
              <a:avLst/>
            </a:prstGeom>
          </p:spPr>
        </p:pic>
        <p:pic>
          <p:nvPicPr>
            <p:cNvPr id="4120" name="Picture 24" descr="Related image"/>
            <p:cNvPicPr>
              <a:picLocks noChangeAspect="1" noChangeArrowheads="1"/>
            </p:cNvPicPr>
            <p:nvPr/>
          </p:nvPicPr>
          <p:blipFill rotWithShape="1">
            <a:blip r:embed="rId1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258" b="16236"/>
            <a:stretch/>
          </p:blipFill>
          <p:spPr bwMode="auto">
            <a:xfrm>
              <a:off x="5671238" y="1992107"/>
              <a:ext cx="676476" cy="35221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2" name="Picture 26" descr="Image result for nbc logo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9492" y="4871764"/>
              <a:ext cx="527978" cy="51928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6" name="Picture 30" descr="Image result for cbs logo"/>
            <p:cNvPicPr>
              <a:picLocks noChangeAspect="1" noChangeArrowheads="1"/>
            </p:cNvPicPr>
            <p:nvPr/>
          </p:nvPicPr>
          <p:blipFill rotWithShape="1">
            <a:blip r:embed="rId1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986" b="31874"/>
            <a:stretch/>
          </p:blipFill>
          <p:spPr bwMode="auto">
            <a:xfrm>
              <a:off x="7314749" y="4151415"/>
              <a:ext cx="718754" cy="20175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28" name="Picture 32" descr="Image result for amc logo"/>
            <p:cNvPicPr>
              <a:picLocks noChangeAspect="1" noChangeArrowheads="1"/>
            </p:cNvPicPr>
            <p:nvPr/>
          </p:nvPicPr>
          <p:blipFill rotWithShape="1">
            <a:blip r:embed="rId1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490"/>
            <a:stretch/>
          </p:blipFill>
          <p:spPr bwMode="auto">
            <a:xfrm>
              <a:off x="6700324" y="4942849"/>
              <a:ext cx="677037" cy="40615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30" name="Picture 34" descr="Image result for tastemadelogo"/>
            <p:cNvPicPr>
              <a:picLocks noChangeAspect="1" noChangeArrowheads="1"/>
            </p:cNvPicPr>
            <p:nvPr/>
          </p:nvPicPr>
          <p:blipFill>
            <a:blip r:embed="rId2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3157" y="5281023"/>
              <a:ext cx="707986" cy="15841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extBox 23"/>
          <p:cNvSpPr txBox="1"/>
          <p:nvPr/>
        </p:nvSpPr>
        <p:spPr>
          <a:xfrm>
            <a:off x="381236" y="922097"/>
            <a:ext cx="587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A global roadmap with input from leading TV service providers.</a:t>
            </a:r>
            <a:endParaRPr lang="en-US" sz="1400" b="1" dirty="0">
              <a:solidFill>
                <a:srgbClr val="0495D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341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333518" y="445720"/>
            <a:ext cx="11070167" cy="3986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IVP LABS</a:t>
            </a:r>
            <a:endParaRPr lang="en-US" spc="600" dirty="0">
              <a:solidFill>
                <a:srgbClr val="0385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upload.wikimedia.org/wikipedia/commons/thumb/6/64/Cisco_logo.svg/1280px-Cisco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8" y="6028432"/>
            <a:ext cx="1014319" cy="537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55544" t="31761" r="9345" b="50978"/>
          <a:stretch/>
        </p:blipFill>
        <p:spPr>
          <a:xfrm>
            <a:off x="7970205" y="-957202"/>
            <a:ext cx="808891" cy="71510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964944" y="-957202"/>
            <a:ext cx="882853" cy="715107"/>
          </a:xfrm>
          <a:prstGeom prst="rect">
            <a:avLst/>
          </a:prstGeom>
          <a:solidFill>
            <a:srgbClr val="C6D4DC"/>
          </a:solidFill>
          <a:ln>
            <a:solidFill>
              <a:srgbClr val="C6D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0033645" y="-957203"/>
            <a:ext cx="882853" cy="715107"/>
          </a:xfrm>
          <a:prstGeom prst="rect">
            <a:avLst/>
          </a:prstGeom>
          <a:solidFill>
            <a:srgbClr val="B8B8B8"/>
          </a:solidFill>
          <a:ln>
            <a:solidFill>
              <a:srgbClr val="B8B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1102346" y="-957204"/>
            <a:ext cx="882853" cy="715107"/>
          </a:xfrm>
          <a:prstGeom prst="rect">
            <a:avLst/>
          </a:prstGeom>
          <a:solidFill>
            <a:srgbClr val="E4E4E4"/>
          </a:solidFill>
          <a:ln>
            <a:solidFill>
              <a:srgbClr val="049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078020" y="3069481"/>
            <a:ext cx="748803" cy="74880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/>
          <p:cNvSpPr/>
          <p:nvPr/>
        </p:nvSpPr>
        <p:spPr>
          <a:xfrm>
            <a:off x="5931559" y="2616083"/>
            <a:ext cx="1006376" cy="74880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7" name="Group 26"/>
          <p:cNvGrpSpPr/>
          <p:nvPr/>
        </p:nvGrpSpPr>
        <p:grpSpPr>
          <a:xfrm>
            <a:off x="3417586" y="2166089"/>
            <a:ext cx="1303476" cy="1303476"/>
            <a:chOff x="1810666" y="1496369"/>
            <a:chExt cx="1303476" cy="1303476"/>
          </a:xfrm>
        </p:grpSpPr>
        <p:sp>
          <p:nvSpPr>
            <p:cNvPr id="28" name="Oval 27"/>
            <p:cNvSpPr/>
            <p:nvPr/>
          </p:nvSpPr>
          <p:spPr>
            <a:xfrm>
              <a:off x="1810666" y="1496369"/>
              <a:ext cx="1303476" cy="1303476"/>
            </a:xfrm>
            <a:prstGeom prst="ellipse">
              <a:avLst/>
            </a:prstGeom>
            <a:solidFill>
              <a:srgbClr val="025374"/>
            </a:solidFill>
            <a:ln w="12700" cmpd="sng">
              <a:noFill/>
            </a:ln>
            <a:effectLst>
              <a:outerShdw blurRad="50800" dist="50800" dir="5400000" algn="t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9" name="Freeform 6"/>
            <p:cNvSpPr>
              <a:spLocks noEditPoints="1"/>
            </p:cNvSpPr>
            <p:nvPr/>
          </p:nvSpPr>
          <p:spPr bwMode="auto">
            <a:xfrm>
              <a:off x="2101641" y="1873966"/>
              <a:ext cx="721526" cy="597943"/>
            </a:xfrm>
            <a:custGeom>
              <a:avLst/>
              <a:gdLst>
                <a:gd name="T0" fmla="*/ 733 w 800"/>
                <a:gd name="T1" fmla="*/ 467 h 700"/>
                <a:gd name="T2" fmla="*/ 484 w 800"/>
                <a:gd name="T3" fmla="*/ 467 h 700"/>
                <a:gd name="T4" fmla="*/ 483 w 800"/>
                <a:gd name="T5" fmla="*/ 465 h 700"/>
                <a:gd name="T6" fmla="*/ 463 w 800"/>
                <a:gd name="T7" fmla="*/ 419 h 700"/>
                <a:gd name="T8" fmla="*/ 511 w 800"/>
                <a:gd name="T9" fmla="*/ 300 h 700"/>
                <a:gd name="T10" fmla="*/ 511 w 800"/>
                <a:gd name="T11" fmla="*/ 226 h 700"/>
                <a:gd name="T12" fmla="*/ 400 w 800"/>
                <a:gd name="T13" fmla="*/ 117 h 700"/>
                <a:gd name="T14" fmla="*/ 290 w 800"/>
                <a:gd name="T15" fmla="*/ 226 h 700"/>
                <a:gd name="T16" fmla="*/ 290 w 800"/>
                <a:gd name="T17" fmla="*/ 300 h 700"/>
                <a:gd name="T18" fmla="*/ 336 w 800"/>
                <a:gd name="T19" fmla="*/ 420 h 700"/>
                <a:gd name="T20" fmla="*/ 316 w 800"/>
                <a:gd name="T21" fmla="*/ 465 h 700"/>
                <a:gd name="T22" fmla="*/ 315 w 800"/>
                <a:gd name="T23" fmla="*/ 467 h 700"/>
                <a:gd name="T24" fmla="*/ 66 w 800"/>
                <a:gd name="T25" fmla="*/ 467 h 700"/>
                <a:gd name="T26" fmla="*/ 66 w 800"/>
                <a:gd name="T27" fmla="*/ 67 h 700"/>
                <a:gd name="T28" fmla="*/ 733 w 800"/>
                <a:gd name="T29" fmla="*/ 67 h 700"/>
                <a:gd name="T30" fmla="*/ 733 w 800"/>
                <a:gd name="T31" fmla="*/ 467 h 700"/>
                <a:gd name="T32" fmla="*/ 766 w 800"/>
                <a:gd name="T33" fmla="*/ 0 h 700"/>
                <a:gd name="T34" fmla="*/ 33 w 800"/>
                <a:gd name="T35" fmla="*/ 0 h 700"/>
                <a:gd name="T36" fmla="*/ 0 w 800"/>
                <a:gd name="T37" fmla="*/ 34 h 700"/>
                <a:gd name="T38" fmla="*/ 0 w 800"/>
                <a:gd name="T39" fmla="*/ 500 h 700"/>
                <a:gd name="T40" fmla="*/ 33 w 800"/>
                <a:gd name="T41" fmla="*/ 534 h 700"/>
                <a:gd name="T42" fmla="*/ 209 w 800"/>
                <a:gd name="T43" fmla="*/ 534 h 700"/>
                <a:gd name="T44" fmla="*/ 136 w 800"/>
                <a:gd name="T45" fmla="*/ 576 h 700"/>
                <a:gd name="T46" fmla="*/ 126 w 800"/>
                <a:gd name="T47" fmla="*/ 591 h 700"/>
                <a:gd name="T48" fmla="*/ 108 w 800"/>
                <a:gd name="T49" fmla="*/ 700 h 700"/>
                <a:gd name="T50" fmla="*/ 691 w 800"/>
                <a:gd name="T51" fmla="*/ 700 h 700"/>
                <a:gd name="T52" fmla="*/ 673 w 800"/>
                <a:gd name="T53" fmla="*/ 591 h 700"/>
                <a:gd name="T54" fmla="*/ 663 w 800"/>
                <a:gd name="T55" fmla="*/ 576 h 700"/>
                <a:gd name="T56" fmla="*/ 590 w 800"/>
                <a:gd name="T57" fmla="*/ 534 h 700"/>
                <a:gd name="T58" fmla="*/ 766 w 800"/>
                <a:gd name="T59" fmla="*/ 534 h 700"/>
                <a:gd name="T60" fmla="*/ 800 w 800"/>
                <a:gd name="T61" fmla="*/ 500 h 700"/>
                <a:gd name="T62" fmla="*/ 800 w 800"/>
                <a:gd name="T63" fmla="*/ 34 h 700"/>
                <a:gd name="T64" fmla="*/ 766 w 800"/>
                <a:gd name="T65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0" h="700">
                  <a:moveTo>
                    <a:pt x="733" y="467"/>
                  </a:moveTo>
                  <a:lnTo>
                    <a:pt x="484" y="467"/>
                  </a:lnTo>
                  <a:cubicBezTo>
                    <a:pt x="484" y="466"/>
                    <a:pt x="484" y="465"/>
                    <a:pt x="483" y="465"/>
                  </a:cubicBezTo>
                  <a:lnTo>
                    <a:pt x="463" y="419"/>
                  </a:lnTo>
                  <a:cubicBezTo>
                    <a:pt x="490" y="399"/>
                    <a:pt x="511" y="336"/>
                    <a:pt x="511" y="300"/>
                  </a:cubicBezTo>
                  <a:lnTo>
                    <a:pt x="511" y="226"/>
                  </a:lnTo>
                  <a:cubicBezTo>
                    <a:pt x="511" y="166"/>
                    <a:pt x="460" y="117"/>
                    <a:pt x="400" y="117"/>
                  </a:cubicBezTo>
                  <a:cubicBezTo>
                    <a:pt x="339" y="117"/>
                    <a:pt x="290" y="166"/>
                    <a:pt x="290" y="226"/>
                  </a:cubicBezTo>
                  <a:lnTo>
                    <a:pt x="290" y="300"/>
                  </a:lnTo>
                  <a:cubicBezTo>
                    <a:pt x="290" y="337"/>
                    <a:pt x="308" y="401"/>
                    <a:pt x="336" y="420"/>
                  </a:cubicBezTo>
                  <a:lnTo>
                    <a:pt x="316" y="465"/>
                  </a:lnTo>
                  <a:cubicBezTo>
                    <a:pt x="316" y="465"/>
                    <a:pt x="315" y="466"/>
                    <a:pt x="315" y="467"/>
                  </a:cubicBezTo>
                  <a:lnTo>
                    <a:pt x="66" y="467"/>
                  </a:lnTo>
                  <a:lnTo>
                    <a:pt x="66" y="67"/>
                  </a:lnTo>
                  <a:lnTo>
                    <a:pt x="733" y="67"/>
                  </a:lnTo>
                  <a:lnTo>
                    <a:pt x="733" y="467"/>
                  </a:lnTo>
                  <a:close/>
                  <a:moveTo>
                    <a:pt x="766" y="0"/>
                  </a:moveTo>
                  <a:lnTo>
                    <a:pt x="33" y="0"/>
                  </a:lnTo>
                  <a:cubicBezTo>
                    <a:pt x="15" y="0"/>
                    <a:pt x="0" y="15"/>
                    <a:pt x="0" y="34"/>
                  </a:cubicBezTo>
                  <a:lnTo>
                    <a:pt x="0" y="500"/>
                  </a:lnTo>
                  <a:cubicBezTo>
                    <a:pt x="0" y="519"/>
                    <a:pt x="15" y="534"/>
                    <a:pt x="33" y="534"/>
                  </a:cubicBezTo>
                  <a:lnTo>
                    <a:pt x="209" y="534"/>
                  </a:lnTo>
                  <a:lnTo>
                    <a:pt x="136" y="576"/>
                  </a:lnTo>
                  <a:cubicBezTo>
                    <a:pt x="131" y="579"/>
                    <a:pt x="127" y="585"/>
                    <a:pt x="126" y="591"/>
                  </a:cubicBezTo>
                  <a:lnTo>
                    <a:pt x="108" y="700"/>
                  </a:lnTo>
                  <a:lnTo>
                    <a:pt x="691" y="700"/>
                  </a:lnTo>
                  <a:lnTo>
                    <a:pt x="673" y="591"/>
                  </a:lnTo>
                  <a:cubicBezTo>
                    <a:pt x="673" y="585"/>
                    <a:pt x="668" y="579"/>
                    <a:pt x="663" y="576"/>
                  </a:cubicBezTo>
                  <a:lnTo>
                    <a:pt x="590" y="534"/>
                  </a:lnTo>
                  <a:lnTo>
                    <a:pt x="766" y="534"/>
                  </a:lnTo>
                  <a:cubicBezTo>
                    <a:pt x="785" y="534"/>
                    <a:pt x="800" y="519"/>
                    <a:pt x="800" y="500"/>
                  </a:cubicBezTo>
                  <a:lnTo>
                    <a:pt x="800" y="34"/>
                  </a:lnTo>
                  <a:cubicBezTo>
                    <a:pt x="800" y="15"/>
                    <a:pt x="785" y="0"/>
                    <a:pt x="76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31375" y="2166089"/>
            <a:ext cx="1303475" cy="1303475"/>
            <a:chOff x="3924454" y="1496369"/>
            <a:chExt cx="1303475" cy="1303475"/>
          </a:xfrm>
        </p:grpSpPr>
        <p:sp>
          <p:nvSpPr>
            <p:cNvPr id="35" name="Oval 34"/>
            <p:cNvSpPr/>
            <p:nvPr/>
          </p:nvSpPr>
          <p:spPr>
            <a:xfrm>
              <a:off x="3924454" y="1496369"/>
              <a:ext cx="1303475" cy="1303475"/>
            </a:xfrm>
            <a:prstGeom prst="ellipse">
              <a:avLst/>
            </a:prstGeom>
            <a:solidFill>
              <a:srgbClr val="0393D3"/>
            </a:solidFill>
            <a:ln w="12700" cmpd="sng">
              <a:noFill/>
            </a:ln>
            <a:effectLst>
              <a:outerShdw blurRad="50800" dist="50800" dir="5400000" algn="t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183668" y="1805028"/>
              <a:ext cx="785046" cy="718232"/>
              <a:chOff x="2536918" y="2266086"/>
              <a:chExt cx="412407" cy="412406"/>
            </a:xfrm>
            <a:solidFill>
              <a:schemeClr val="bg1"/>
            </a:solidFill>
          </p:grpSpPr>
          <p:sp>
            <p:nvSpPr>
              <p:cNvPr id="37" name="Freeform 104"/>
              <p:cNvSpPr>
                <a:spLocks/>
              </p:cNvSpPr>
              <p:nvPr/>
            </p:nvSpPr>
            <p:spPr bwMode="auto">
              <a:xfrm>
                <a:off x="2640020" y="2266086"/>
                <a:ext cx="206203" cy="146404"/>
              </a:xfrm>
              <a:custGeom>
                <a:avLst/>
                <a:gdLst>
                  <a:gd name="T0" fmla="*/ 33 w 400"/>
                  <a:gd name="T1" fmla="*/ 284 h 284"/>
                  <a:gd name="T2" fmla="*/ 250 w 400"/>
                  <a:gd name="T3" fmla="*/ 284 h 284"/>
                  <a:gd name="T4" fmla="*/ 283 w 400"/>
                  <a:gd name="T5" fmla="*/ 250 h 284"/>
                  <a:gd name="T6" fmla="*/ 283 w 400"/>
                  <a:gd name="T7" fmla="*/ 175 h 284"/>
                  <a:gd name="T8" fmla="*/ 400 w 400"/>
                  <a:gd name="T9" fmla="*/ 247 h 284"/>
                  <a:gd name="T10" fmla="*/ 400 w 400"/>
                  <a:gd name="T11" fmla="*/ 34 h 284"/>
                  <a:gd name="T12" fmla="*/ 399 w 400"/>
                  <a:gd name="T13" fmla="*/ 34 h 284"/>
                  <a:gd name="T14" fmla="*/ 283 w 400"/>
                  <a:gd name="T15" fmla="*/ 105 h 284"/>
                  <a:gd name="T16" fmla="*/ 283 w 400"/>
                  <a:gd name="T17" fmla="*/ 34 h 284"/>
                  <a:gd name="T18" fmla="*/ 250 w 400"/>
                  <a:gd name="T19" fmla="*/ 0 h 284"/>
                  <a:gd name="T20" fmla="*/ 33 w 400"/>
                  <a:gd name="T21" fmla="*/ 0 h 284"/>
                  <a:gd name="T22" fmla="*/ 0 w 400"/>
                  <a:gd name="T23" fmla="*/ 34 h 284"/>
                  <a:gd name="T24" fmla="*/ 0 w 400"/>
                  <a:gd name="T25" fmla="*/ 250 h 284"/>
                  <a:gd name="T26" fmla="*/ 33 w 400"/>
                  <a:gd name="T27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0" h="284">
                    <a:moveTo>
                      <a:pt x="33" y="284"/>
                    </a:moveTo>
                    <a:lnTo>
                      <a:pt x="250" y="284"/>
                    </a:lnTo>
                    <a:cubicBezTo>
                      <a:pt x="268" y="284"/>
                      <a:pt x="283" y="269"/>
                      <a:pt x="283" y="250"/>
                    </a:cubicBezTo>
                    <a:lnTo>
                      <a:pt x="283" y="175"/>
                    </a:lnTo>
                    <a:cubicBezTo>
                      <a:pt x="331" y="205"/>
                      <a:pt x="400" y="247"/>
                      <a:pt x="400" y="247"/>
                    </a:cubicBezTo>
                    <a:lnTo>
                      <a:pt x="400" y="34"/>
                    </a:lnTo>
                    <a:cubicBezTo>
                      <a:pt x="400" y="34"/>
                      <a:pt x="399" y="34"/>
                      <a:pt x="399" y="34"/>
                    </a:cubicBezTo>
                    <a:cubicBezTo>
                      <a:pt x="394" y="37"/>
                      <a:pt x="289" y="102"/>
                      <a:pt x="283" y="105"/>
                    </a:cubicBezTo>
                    <a:lnTo>
                      <a:pt x="283" y="34"/>
                    </a:lnTo>
                    <a:cubicBezTo>
                      <a:pt x="283" y="15"/>
                      <a:pt x="268" y="0"/>
                      <a:pt x="250" y="0"/>
                    </a:cubicBezTo>
                    <a:lnTo>
                      <a:pt x="33" y="0"/>
                    </a:lnTo>
                    <a:cubicBezTo>
                      <a:pt x="15" y="0"/>
                      <a:pt x="0" y="15"/>
                      <a:pt x="0" y="34"/>
                    </a:cubicBezTo>
                    <a:lnTo>
                      <a:pt x="0" y="250"/>
                    </a:lnTo>
                    <a:cubicBezTo>
                      <a:pt x="0" y="269"/>
                      <a:pt x="15" y="284"/>
                      <a:pt x="33" y="28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8" name="Freeform 105"/>
              <p:cNvSpPr>
                <a:spLocks/>
              </p:cNvSpPr>
              <p:nvPr/>
            </p:nvSpPr>
            <p:spPr bwMode="auto">
              <a:xfrm>
                <a:off x="2536918" y="2350629"/>
                <a:ext cx="266002" cy="327863"/>
              </a:xfrm>
              <a:custGeom>
                <a:avLst/>
                <a:gdLst>
                  <a:gd name="T0" fmla="*/ 299 w 516"/>
                  <a:gd name="T1" fmla="*/ 340 h 638"/>
                  <a:gd name="T2" fmla="*/ 298 w 516"/>
                  <a:gd name="T3" fmla="*/ 339 h 638"/>
                  <a:gd name="T4" fmla="*/ 295 w 516"/>
                  <a:gd name="T5" fmla="*/ 338 h 638"/>
                  <a:gd name="T6" fmla="*/ 294 w 516"/>
                  <a:gd name="T7" fmla="*/ 338 h 638"/>
                  <a:gd name="T8" fmla="*/ 293 w 516"/>
                  <a:gd name="T9" fmla="*/ 338 h 638"/>
                  <a:gd name="T10" fmla="*/ 290 w 516"/>
                  <a:gd name="T11" fmla="*/ 339 h 638"/>
                  <a:gd name="T12" fmla="*/ 289 w 516"/>
                  <a:gd name="T13" fmla="*/ 339 h 638"/>
                  <a:gd name="T14" fmla="*/ 286 w 516"/>
                  <a:gd name="T15" fmla="*/ 342 h 638"/>
                  <a:gd name="T16" fmla="*/ 286 w 516"/>
                  <a:gd name="T17" fmla="*/ 343 h 638"/>
                  <a:gd name="T18" fmla="*/ 284 w 516"/>
                  <a:gd name="T19" fmla="*/ 346 h 638"/>
                  <a:gd name="T20" fmla="*/ 284 w 516"/>
                  <a:gd name="T21" fmla="*/ 348 h 638"/>
                  <a:gd name="T22" fmla="*/ 283 w 516"/>
                  <a:gd name="T23" fmla="*/ 353 h 638"/>
                  <a:gd name="T24" fmla="*/ 283 w 516"/>
                  <a:gd name="T25" fmla="*/ 456 h 638"/>
                  <a:gd name="T26" fmla="*/ 216 w 516"/>
                  <a:gd name="T27" fmla="*/ 432 h 638"/>
                  <a:gd name="T28" fmla="*/ 66 w 516"/>
                  <a:gd name="T29" fmla="*/ 230 h 638"/>
                  <a:gd name="T30" fmla="*/ 133 w 516"/>
                  <a:gd name="T31" fmla="*/ 86 h 638"/>
                  <a:gd name="T32" fmla="*/ 133 w 516"/>
                  <a:gd name="T33" fmla="*/ 0 h 638"/>
                  <a:gd name="T34" fmla="*/ 0 w 516"/>
                  <a:gd name="T35" fmla="*/ 230 h 638"/>
                  <a:gd name="T36" fmla="*/ 216 w 516"/>
                  <a:gd name="T37" fmla="*/ 504 h 638"/>
                  <a:gd name="T38" fmla="*/ 283 w 516"/>
                  <a:gd name="T39" fmla="*/ 525 h 638"/>
                  <a:gd name="T40" fmla="*/ 283 w 516"/>
                  <a:gd name="T41" fmla="*/ 623 h 638"/>
                  <a:gd name="T42" fmla="*/ 284 w 516"/>
                  <a:gd name="T43" fmla="*/ 629 h 638"/>
                  <a:gd name="T44" fmla="*/ 284 w 516"/>
                  <a:gd name="T45" fmla="*/ 631 h 638"/>
                  <a:gd name="T46" fmla="*/ 286 w 516"/>
                  <a:gd name="T47" fmla="*/ 634 h 638"/>
                  <a:gd name="T48" fmla="*/ 286 w 516"/>
                  <a:gd name="T49" fmla="*/ 635 h 638"/>
                  <a:gd name="T50" fmla="*/ 289 w 516"/>
                  <a:gd name="T51" fmla="*/ 637 h 638"/>
                  <a:gd name="T52" fmla="*/ 290 w 516"/>
                  <a:gd name="T53" fmla="*/ 637 h 638"/>
                  <a:gd name="T54" fmla="*/ 293 w 516"/>
                  <a:gd name="T55" fmla="*/ 638 h 638"/>
                  <a:gd name="T56" fmla="*/ 294 w 516"/>
                  <a:gd name="T57" fmla="*/ 638 h 638"/>
                  <a:gd name="T58" fmla="*/ 295 w 516"/>
                  <a:gd name="T59" fmla="*/ 638 h 638"/>
                  <a:gd name="T60" fmla="*/ 298 w 516"/>
                  <a:gd name="T61" fmla="*/ 638 h 638"/>
                  <a:gd name="T62" fmla="*/ 299 w 516"/>
                  <a:gd name="T63" fmla="*/ 637 h 638"/>
                  <a:gd name="T64" fmla="*/ 304 w 516"/>
                  <a:gd name="T65" fmla="*/ 634 h 638"/>
                  <a:gd name="T66" fmla="*/ 516 w 516"/>
                  <a:gd name="T67" fmla="*/ 489 h 638"/>
                  <a:gd name="T68" fmla="*/ 304 w 516"/>
                  <a:gd name="T69" fmla="*/ 342 h 638"/>
                  <a:gd name="T70" fmla="*/ 299 w 516"/>
                  <a:gd name="T71" fmla="*/ 340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6" h="638">
                    <a:moveTo>
                      <a:pt x="299" y="340"/>
                    </a:moveTo>
                    <a:cubicBezTo>
                      <a:pt x="299" y="339"/>
                      <a:pt x="298" y="339"/>
                      <a:pt x="298" y="339"/>
                    </a:cubicBezTo>
                    <a:cubicBezTo>
                      <a:pt x="297" y="339"/>
                      <a:pt x="296" y="339"/>
                      <a:pt x="295" y="338"/>
                    </a:cubicBezTo>
                    <a:cubicBezTo>
                      <a:pt x="294" y="338"/>
                      <a:pt x="294" y="338"/>
                      <a:pt x="294" y="338"/>
                    </a:cubicBezTo>
                    <a:cubicBezTo>
                      <a:pt x="294" y="338"/>
                      <a:pt x="293" y="338"/>
                      <a:pt x="293" y="338"/>
                    </a:cubicBezTo>
                    <a:cubicBezTo>
                      <a:pt x="292" y="339"/>
                      <a:pt x="291" y="339"/>
                      <a:pt x="290" y="339"/>
                    </a:cubicBezTo>
                    <a:cubicBezTo>
                      <a:pt x="290" y="339"/>
                      <a:pt x="289" y="339"/>
                      <a:pt x="289" y="339"/>
                    </a:cubicBezTo>
                    <a:cubicBezTo>
                      <a:pt x="288" y="340"/>
                      <a:pt x="287" y="341"/>
                      <a:pt x="286" y="342"/>
                    </a:cubicBezTo>
                    <a:cubicBezTo>
                      <a:pt x="286" y="342"/>
                      <a:pt x="286" y="343"/>
                      <a:pt x="286" y="343"/>
                    </a:cubicBezTo>
                    <a:cubicBezTo>
                      <a:pt x="285" y="344"/>
                      <a:pt x="285" y="345"/>
                      <a:pt x="284" y="346"/>
                    </a:cubicBezTo>
                    <a:cubicBezTo>
                      <a:pt x="284" y="347"/>
                      <a:pt x="284" y="347"/>
                      <a:pt x="284" y="348"/>
                    </a:cubicBezTo>
                    <a:cubicBezTo>
                      <a:pt x="283" y="349"/>
                      <a:pt x="283" y="351"/>
                      <a:pt x="283" y="353"/>
                    </a:cubicBezTo>
                    <a:lnTo>
                      <a:pt x="283" y="456"/>
                    </a:lnTo>
                    <a:cubicBezTo>
                      <a:pt x="259" y="450"/>
                      <a:pt x="237" y="442"/>
                      <a:pt x="216" y="432"/>
                    </a:cubicBezTo>
                    <a:cubicBezTo>
                      <a:pt x="126" y="388"/>
                      <a:pt x="66" y="314"/>
                      <a:pt x="66" y="230"/>
                    </a:cubicBezTo>
                    <a:cubicBezTo>
                      <a:pt x="66" y="176"/>
                      <a:pt x="91" y="126"/>
                      <a:pt x="133" y="86"/>
                    </a:cubicBezTo>
                    <a:lnTo>
                      <a:pt x="133" y="0"/>
                    </a:lnTo>
                    <a:cubicBezTo>
                      <a:pt x="51" y="57"/>
                      <a:pt x="0" y="139"/>
                      <a:pt x="0" y="230"/>
                    </a:cubicBezTo>
                    <a:cubicBezTo>
                      <a:pt x="0" y="349"/>
                      <a:pt x="88" y="453"/>
                      <a:pt x="216" y="504"/>
                    </a:cubicBezTo>
                    <a:cubicBezTo>
                      <a:pt x="238" y="512"/>
                      <a:pt x="260" y="519"/>
                      <a:pt x="283" y="525"/>
                    </a:cubicBezTo>
                    <a:lnTo>
                      <a:pt x="283" y="623"/>
                    </a:lnTo>
                    <a:cubicBezTo>
                      <a:pt x="283" y="625"/>
                      <a:pt x="283" y="627"/>
                      <a:pt x="284" y="629"/>
                    </a:cubicBezTo>
                    <a:cubicBezTo>
                      <a:pt x="284" y="630"/>
                      <a:pt x="284" y="630"/>
                      <a:pt x="284" y="631"/>
                    </a:cubicBezTo>
                    <a:cubicBezTo>
                      <a:pt x="285" y="632"/>
                      <a:pt x="285" y="633"/>
                      <a:pt x="286" y="634"/>
                    </a:cubicBezTo>
                    <a:cubicBezTo>
                      <a:pt x="286" y="634"/>
                      <a:pt x="286" y="634"/>
                      <a:pt x="286" y="635"/>
                    </a:cubicBezTo>
                    <a:cubicBezTo>
                      <a:pt x="287" y="636"/>
                      <a:pt x="288" y="637"/>
                      <a:pt x="289" y="637"/>
                    </a:cubicBezTo>
                    <a:cubicBezTo>
                      <a:pt x="289" y="637"/>
                      <a:pt x="290" y="637"/>
                      <a:pt x="290" y="637"/>
                    </a:cubicBezTo>
                    <a:cubicBezTo>
                      <a:pt x="291" y="638"/>
                      <a:pt x="292" y="638"/>
                      <a:pt x="293" y="638"/>
                    </a:cubicBezTo>
                    <a:cubicBezTo>
                      <a:pt x="293" y="638"/>
                      <a:pt x="294" y="638"/>
                      <a:pt x="294" y="638"/>
                    </a:cubicBezTo>
                    <a:cubicBezTo>
                      <a:pt x="294" y="638"/>
                      <a:pt x="294" y="638"/>
                      <a:pt x="295" y="638"/>
                    </a:cubicBezTo>
                    <a:cubicBezTo>
                      <a:pt x="296" y="638"/>
                      <a:pt x="297" y="638"/>
                      <a:pt x="298" y="638"/>
                    </a:cubicBezTo>
                    <a:cubicBezTo>
                      <a:pt x="298" y="637"/>
                      <a:pt x="299" y="637"/>
                      <a:pt x="299" y="637"/>
                    </a:cubicBezTo>
                    <a:cubicBezTo>
                      <a:pt x="301" y="636"/>
                      <a:pt x="303" y="636"/>
                      <a:pt x="304" y="634"/>
                    </a:cubicBezTo>
                    <a:lnTo>
                      <a:pt x="516" y="489"/>
                    </a:lnTo>
                    <a:lnTo>
                      <a:pt x="304" y="342"/>
                    </a:lnTo>
                    <a:cubicBezTo>
                      <a:pt x="303" y="341"/>
                      <a:pt x="301" y="340"/>
                      <a:pt x="299" y="34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39" name="Freeform 106"/>
              <p:cNvSpPr>
                <a:spLocks/>
              </p:cNvSpPr>
              <p:nvPr/>
            </p:nvSpPr>
            <p:spPr bwMode="auto">
              <a:xfrm>
                <a:off x="2827665" y="2350629"/>
                <a:ext cx="121660" cy="247444"/>
              </a:xfrm>
              <a:custGeom>
                <a:avLst/>
                <a:gdLst>
                  <a:gd name="T0" fmla="*/ 102 w 236"/>
                  <a:gd name="T1" fmla="*/ 0 h 484"/>
                  <a:gd name="T2" fmla="*/ 102 w 236"/>
                  <a:gd name="T3" fmla="*/ 85 h 484"/>
                  <a:gd name="T4" fmla="*/ 102 w 236"/>
                  <a:gd name="T5" fmla="*/ 86 h 484"/>
                  <a:gd name="T6" fmla="*/ 169 w 236"/>
                  <a:gd name="T7" fmla="*/ 230 h 484"/>
                  <a:gd name="T8" fmla="*/ 0 w 236"/>
                  <a:gd name="T9" fmla="*/ 440 h 484"/>
                  <a:gd name="T10" fmla="*/ 63 w 236"/>
                  <a:gd name="T11" fmla="*/ 484 h 484"/>
                  <a:gd name="T12" fmla="*/ 236 w 236"/>
                  <a:gd name="T13" fmla="*/ 230 h 484"/>
                  <a:gd name="T14" fmla="*/ 102 w 236"/>
                  <a:gd name="T15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6" h="484">
                    <a:moveTo>
                      <a:pt x="102" y="0"/>
                    </a:moveTo>
                    <a:lnTo>
                      <a:pt x="102" y="85"/>
                    </a:lnTo>
                    <a:lnTo>
                      <a:pt x="102" y="86"/>
                    </a:lnTo>
                    <a:cubicBezTo>
                      <a:pt x="144" y="126"/>
                      <a:pt x="169" y="176"/>
                      <a:pt x="169" y="230"/>
                    </a:cubicBezTo>
                    <a:cubicBezTo>
                      <a:pt x="169" y="320"/>
                      <a:pt x="101" y="399"/>
                      <a:pt x="0" y="440"/>
                    </a:cubicBezTo>
                    <a:lnTo>
                      <a:pt x="63" y="484"/>
                    </a:lnTo>
                    <a:cubicBezTo>
                      <a:pt x="167" y="428"/>
                      <a:pt x="236" y="335"/>
                      <a:pt x="236" y="230"/>
                    </a:cubicBezTo>
                    <a:cubicBezTo>
                      <a:pt x="236" y="139"/>
                      <a:pt x="184" y="57"/>
                      <a:pt x="10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7617742" y="2166089"/>
            <a:ext cx="1303476" cy="1303476"/>
            <a:chOff x="6926824" y="1797310"/>
            <a:chExt cx="1303476" cy="1303476"/>
          </a:xfrm>
        </p:grpSpPr>
        <p:sp>
          <p:nvSpPr>
            <p:cNvPr id="41" name="Oval 40"/>
            <p:cNvSpPr/>
            <p:nvPr/>
          </p:nvSpPr>
          <p:spPr>
            <a:xfrm>
              <a:off x="6926824" y="1797310"/>
              <a:ext cx="1303476" cy="1303476"/>
            </a:xfrm>
            <a:prstGeom prst="ellipse">
              <a:avLst/>
            </a:prstGeom>
            <a:solidFill>
              <a:srgbClr val="B8B8B8"/>
            </a:solidFill>
            <a:ln w="12700" cmpd="sng">
              <a:noFill/>
            </a:ln>
            <a:effectLst>
              <a:outerShdw blurRad="50800" dist="50800" dir="5400000" algn="t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42" name="Freeform 20"/>
            <p:cNvSpPr>
              <a:spLocks noEditPoints="1"/>
            </p:cNvSpPr>
            <p:nvPr/>
          </p:nvSpPr>
          <p:spPr bwMode="auto">
            <a:xfrm>
              <a:off x="7331013" y="2017136"/>
              <a:ext cx="495097" cy="781511"/>
            </a:xfrm>
            <a:custGeom>
              <a:avLst/>
              <a:gdLst>
                <a:gd name="T0" fmla="*/ 139 w 539"/>
                <a:gd name="T1" fmla="*/ 150 h 800"/>
                <a:gd name="T2" fmla="*/ 223 w 539"/>
                <a:gd name="T3" fmla="*/ 67 h 800"/>
                <a:gd name="T4" fmla="*/ 306 w 539"/>
                <a:gd name="T5" fmla="*/ 150 h 800"/>
                <a:gd name="T6" fmla="*/ 271 w 539"/>
                <a:gd name="T7" fmla="*/ 218 h 800"/>
                <a:gd name="T8" fmla="*/ 268 w 539"/>
                <a:gd name="T9" fmla="*/ 173 h 800"/>
                <a:gd name="T10" fmla="*/ 222 w 539"/>
                <a:gd name="T11" fmla="*/ 126 h 800"/>
                <a:gd name="T12" fmla="*/ 176 w 539"/>
                <a:gd name="T13" fmla="*/ 173 h 800"/>
                <a:gd name="T14" fmla="*/ 173 w 539"/>
                <a:gd name="T15" fmla="*/ 217 h 800"/>
                <a:gd name="T16" fmla="*/ 139 w 539"/>
                <a:gd name="T17" fmla="*/ 150 h 800"/>
                <a:gd name="T18" fmla="*/ 520 w 539"/>
                <a:gd name="T19" fmla="*/ 448 h 800"/>
                <a:gd name="T20" fmla="*/ 283 w 539"/>
                <a:gd name="T21" fmla="*/ 385 h 800"/>
                <a:gd name="T22" fmla="*/ 276 w 539"/>
                <a:gd name="T23" fmla="*/ 290 h 800"/>
                <a:gd name="T24" fmla="*/ 373 w 539"/>
                <a:gd name="T25" fmla="*/ 150 h 800"/>
                <a:gd name="T26" fmla="*/ 223 w 539"/>
                <a:gd name="T27" fmla="*/ 0 h 800"/>
                <a:gd name="T28" fmla="*/ 73 w 539"/>
                <a:gd name="T29" fmla="*/ 150 h 800"/>
                <a:gd name="T30" fmla="*/ 167 w 539"/>
                <a:gd name="T31" fmla="*/ 290 h 800"/>
                <a:gd name="T32" fmla="*/ 150 w 539"/>
                <a:gd name="T33" fmla="*/ 541 h 800"/>
                <a:gd name="T34" fmla="*/ 105 w 539"/>
                <a:gd name="T35" fmla="*/ 459 h 800"/>
                <a:gd name="T36" fmla="*/ 94 w 539"/>
                <a:gd name="T37" fmla="*/ 438 h 800"/>
                <a:gd name="T38" fmla="*/ 33 w 539"/>
                <a:gd name="T39" fmla="*/ 415 h 800"/>
                <a:gd name="T40" fmla="*/ 10 w 539"/>
                <a:gd name="T41" fmla="*/ 478 h 800"/>
                <a:gd name="T42" fmla="*/ 122 w 539"/>
                <a:gd name="T43" fmla="*/ 781 h 800"/>
                <a:gd name="T44" fmla="*/ 150 w 539"/>
                <a:gd name="T45" fmla="*/ 800 h 800"/>
                <a:gd name="T46" fmla="*/ 466 w 539"/>
                <a:gd name="T47" fmla="*/ 800 h 800"/>
                <a:gd name="T48" fmla="*/ 481 w 539"/>
                <a:gd name="T49" fmla="*/ 790 h 800"/>
                <a:gd name="T50" fmla="*/ 481 w 539"/>
                <a:gd name="T51" fmla="*/ 790 h 800"/>
                <a:gd name="T52" fmla="*/ 539 w 539"/>
                <a:gd name="T53" fmla="*/ 472 h 800"/>
                <a:gd name="T54" fmla="*/ 520 w 539"/>
                <a:gd name="T55" fmla="*/ 448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9" h="800">
                  <a:moveTo>
                    <a:pt x="139" y="150"/>
                  </a:moveTo>
                  <a:cubicBezTo>
                    <a:pt x="139" y="104"/>
                    <a:pt x="177" y="67"/>
                    <a:pt x="223" y="67"/>
                  </a:cubicBezTo>
                  <a:cubicBezTo>
                    <a:pt x="269" y="67"/>
                    <a:pt x="306" y="104"/>
                    <a:pt x="306" y="150"/>
                  </a:cubicBezTo>
                  <a:cubicBezTo>
                    <a:pt x="306" y="178"/>
                    <a:pt x="292" y="203"/>
                    <a:pt x="271" y="218"/>
                  </a:cubicBezTo>
                  <a:lnTo>
                    <a:pt x="268" y="173"/>
                  </a:lnTo>
                  <a:cubicBezTo>
                    <a:pt x="268" y="147"/>
                    <a:pt x="248" y="126"/>
                    <a:pt x="222" y="126"/>
                  </a:cubicBezTo>
                  <a:cubicBezTo>
                    <a:pt x="197" y="126"/>
                    <a:pt x="176" y="147"/>
                    <a:pt x="176" y="173"/>
                  </a:cubicBezTo>
                  <a:lnTo>
                    <a:pt x="173" y="217"/>
                  </a:lnTo>
                  <a:cubicBezTo>
                    <a:pt x="153" y="201"/>
                    <a:pt x="139" y="177"/>
                    <a:pt x="139" y="150"/>
                  </a:cubicBezTo>
                  <a:moveTo>
                    <a:pt x="520" y="448"/>
                  </a:moveTo>
                  <a:lnTo>
                    <a:pt x="283" y="385"/>
                  </a:lnTo>
                  <a:lnTo>
                    <a:pt x="276" y="290"/>
                  </a:lnTo>
                  <a:cubicBezTo>
                    <a:pt x="333" y="269"/>
                    <a:pt x="373" y="214"/>
                    <a:pt x="373" y="150"/>
                  </a:cubicBezTo>
                  <a:cubicBezTo>
                    <a:pt x="373" y="67"/>
                    <a:pt x="306" y="0"/>
                    <a:pt x="223" y="0"/>
                  </a:cubicBezTo>
                  <a:cubicBezTo>
                    <a:pt x="140" y="0"/>
                    <a:pt x="73" y="67"/>
                    <a:pt x="73" y="150"/>
                  </a:cubicBezTo>
                  <a:cubicBezTo>
                    <a:pt x="73" y="214"/>
                    <a:pt x="112" y="268"/>
                    <a:pt x="167" y="290"/>
                  </a:cubicBezTo>
                  <a:lnTo>
                    <a:pt x="150" y="541"/>
                  </a:lnTo>
                  <a:cubicBezTo>
                    <a:pt x="147" y="537"/>
                    <a:pt x="121" y="488"/>
                    <a:pt x="105" y="459"/>
                  </a:cubicBezTo>
                  <a:cubicBezTo>
                    <a:pt x="99" y="447"/>
                    <a:pt x="94" y="438"/>
                    <a:pt x="94" y="438"/>
                  </a:cubicBezTo>
                  <a:cubicBezTo>
                    <a:pt x="83" y="415"/>
                    <a:pt x="56" y="404"/>
                    <a:pt x="33" y="415"/>
                  </a:cubicBezTo>
                  <a:cubicBezTo>
                    <a:pt x="10" y="426"/>
                    <a:pt x="0" y="454"/>
                    <a:pt x="10" y="478"/>
                  </a:cubicBezTo>
                  <a:lnTo>
                    <a:pt x="122" y="781"/>
                  </a:lnTo>
                  <a:cubicBezTo>
                    <a:pt x="126" y="791"/>
                    <a:pt x="139" y="800"/>
                    <a:pt x="150" y="800"/>
                  </a:cubicBezTo>
                  <a:lnTo>
                    <a:pt x="466" y="800"/>
                  </a:lnTo>
                  <a:cubicBezTo>
                    <a:pt x="473" y="800"/>
                    <a:pt x="478" y="796"/>
                    <a:pt x="481" y="790"/>
                  </a:cubicBezTo>
                  <a:lnTo>
                    <a:pt x="481" y="790"/>
                  </a:lnTo>
                  <a:cubicBezTo>
                    <a:pt x="529" y="689"/>
                    <a:pt x="539" y="473"/>
                    <a:pt x="539" y="472"/>
                  </a:cubicBezTo>
                  <a:cubicBezTo>
                    <a:pt x="539" y="461"/>
                    <a:pt x="530" y="450"/>
                    <a:pt x="520" y="44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43" name="Rounded Rectangle 42"/>
          <p:cNvSpPr/>
          <p:nvPr/>
        </p:nvSpPr>
        <p:spPr>
          <a:xfrm rot="5400000" flipH="1">
            <a:off x="6154826" y="742760"/>
            <a:ext cx="45720" cy="673347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6000">
                <a:srgbClr val="0393D3"/>
              </a:gs>
              <a:gs pos="44000">
                <a:srgbClr val="0393D3"/>
              </a:gs>
              <a:gs pos="25000">
                <a:srgbClr val="025374"/>
              </a:gs>
              <a:gs pos="77000">
                <a:srgbClr val="B8B8B8"/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vert="vert" lIns="68588" tIns="34295" rIns="68588" bIns="34295" rtlCol="0" anchor="ctr"/>
          <a:lstStyle/>
          <a:p>
            <a:pPr algn="ctr" defTabSz="914356">
              <a:defRPr/>
            </a:pPr>
            <a:endParaRPr lang="en-US" sz="700" kern="0" dirty="0">
              <a:latin typeface="Arial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175557" y="3673133"/>
            <a:ext cx="1787537" cy="500095"/>
            <a:chOff x="1664152" y="3820104"/>
            <a:chExt cx="1787537" cy="500094"/>
          </a:xfrm>
        </p:grpSpPr>
        <p:sp>
          <p:nvSpPr>
            <p:cNvPr id="45" name="Rectangle 44"/>
            <p:cNvSpPr/>
            <p:nvPr/>
          </p:nvSpPr>
          <p:spPr>
            <a:xfrm>
              <a:off x="1664152" y="3820104"/>
              <a:ext cx="17875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Community</a:t>
              </a: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2483997" y="4183038"/>
              <a:ext cx="137160" cy="137160"/>
            </a:xfrm>
            <a:prstGeom prst="ellipse">
              <a:avLst/>
            </a:prstGeom>
            <a:solidFill>
              <a:srgbClr val="025374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289344" y="3673133"/>
            <a:ext cx="1787537" cy="500095"/>
            <a:chOff x="3686700" y="3820104"/>
            <a:chExt cx="1787537" cy="500094"/>
          </a:xfrm>
        </p:grpSpPr>
        <p:sp>
          <p:nvSpPr>
            <p:cNvPr id="48" name="Rectangle 47"/>
            <p:cNvSpPr/>
            <p:nvPr/>
          </p:nvSpPr>
          <p:spPr>
            <a:xfrm>
              <a:off x="3686700" y="3820104"/>
              <a:ext cx="178753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Co-innovate</a:t>
              </a: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506545" y="4183038"/>
              <a:ext cx="137160" cy="137160"/>
            </a:xfrm>
            <a:prstGeom prst="ellipse">
              <a:avLst/>
            </a:prstGeom>
            <a:solidFill>
              <a:srgbClr val="0393D3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375711" y="3673133"/>
            <a:ext cx="1787539" cy="500095"/>
            <a:chOff x="5705379" y="3820104"/>
            <a:chExt cx="1787538" cy="500094"/>
          </a:xfrm>
        </p:grpSpPr>
        <p:sp>
          <p:nvSpPr>
            <p:cNvPr id="51" name="Rectangle 50"/>
            <p:cNvSpPr/>
            <p:nvPr/>
          </p:nvSpPr>
          <p:spPr>
            <a:xfrm>
              <a:off x="5705379" y="3820104"/>
              <a:ext cx="1787538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Validate</a:t>
              </a: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6525223" y="4183038"/>
              <a:ext cx="137160" cy="137160"/>
            </a:xfrm>
            <a:prstGeom prst="ellipse">
              <a:avLst/>
            </a:prstGeom>
            <a:solidFill>
              <a:srgbClr val="B8B8B8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037277" y="4210302"/>
            <a:ext cx="2017012" cy="52321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 defTabSz="685783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Customers, Cisco partners and 3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parties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083981" y="4210302"/>
            <a:ext cx="2087647" cy="52321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 defTabSz="685783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Conceive and develop features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035587" y="4210302"/>
            <a:ext cx="2457095" cy="523210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 defTabSz="685783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be published to user populations for evaluation</a:t>
            </a:r>
          </a:p>
        </p:txBody>
      </p:sp>
    </p:spTree>
    <p:extLst>
      <p:ext uri="{BB962C8B-B14F-4D97-AF65-F5344CB8AC3E}">
        <p14:creationId xmlns:p14="http://schemas.microsoft.com/office/powerpoint/2010/main" val="266382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333518" y="445720"/>
            <a:ext cx="11070167" cy="3986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pc="600" dirty="0" smtClean="0">
                <a:solidFill>
                  <a:srgbClr val="0393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SPs</a:t>
            </a:r>
            <a:r>
              <a:rPr lang="en-US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 ADOPTING NEW </a:t>
            </a:r>
            <a:r>
              <a:rPr lang="en-US" spc="600" dirty="0" smtClean="0">
                <a:solidFill>
                  <a:srgbClr val="0393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KPIs</a:t>
            </a:r>
            <a:r>
              <a:rPr lang="en-US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 FOR MEASURING</a:t>
            </a:r>
            <a:endParaRPr lang="en-US" spc="600" dirty="0">
              <a:solidFill>
                <a:srgbClr val="0393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upload.wikimedia.org/wikipedia/commons/thumb/6/64/Cisco_logo.svg/1280px-Cisco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8" y="6028432"/>
            <a:ext cx="1014319" cy="537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55544" t="31761" r="9345" b="50978"/>
          <a:stretch/>
        </p:blipFill>
        <p:spPr>
          <a:xfrm>
            <a:off x="7970205" y="-957202"/>
            <a:ext cx="808891" cy="71510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964944" y="-957202"/>
            <a:ext cx="882853" cy="715107"/>
          </a:xfrm>
          <a:prstGeom prst="rect">
            <a:avLst/>
          </a:prstGeom>
          <a:solidFill>
            <a:srgbClr val="C6D4DC"/>
          </a:solidFill>
          <a:ln>
            <a:solidFill>
              <a:srgbClr val="C6D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0033645" y="-957203"/>
            <a:ext cx="882853" cy="715107"/>
          </a:xfrm>
          <a:prstGeom prst="rect">
            <a:avLst/>
          </a:prstGeom>
          <a:solidFill>
            <a:srgbClr val="B8B8B8"/>
          </a:solidFill>
          <a:ln>
            <a:solidFill>
              <a:srgbClr val="B8B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1102346" y="-957204"/>
            <a:ext cx="882853" cy="715107"/>
          </a:xfrm>
          <a:prstGeom prst="rect">
            <a:avLst/>
          </a:prstGeom>
          <a:solidFill>
            <a:srgbClr val="E4E4E4"/>
          </a:solidFill>
          <a:ln>
            <a:solidFill>
              <a:srgbClr val="049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1"/>
          <p:cNvSpPr txBox="1">
            <a:spLocks/>
          </p:cNvSpPr>
          <p:nvPr/>
        </p:nvSpPr>
        <p:spPr>
          <a:xfrm>
            <a:off x="333518" y="880293"/>
            <a:ext cx="11070167" cy="3986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 OF THEIR </a:t>
            </a:r>
            <a:r>
              <a:rPr lang="en-US" spc="600" dirty="0" smtClean="0">
                <a:solidFill>
                  <a:srgbClr val="0393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PRODUCT</a:t>
            </a:r>
            <a:endParaRPr lang="en-US" spc="600" dirty="0">
              <a:solidFill>
                <a:srgbClr val="0393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61262" y="2042206"/>
            <a:ext cx="7942523" cy="2409219"/>
            <a:chOff x="1022453" y="1946159"/>
            <a:chExt cx="9692295" cy="347184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00" b="35714"/>
            <a:stretch/>
          </p:blipFill>
          <p:spPr>
            <a:xfrm>
              <a:off x="1022453" y="2461366"/>
              <a:ext cx="9692295" cy="2384661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3120082" y="1946159"/>
              <a:ext cx="2033535" cy="40584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defTabSz="457022">
                <a:lnSpc>
                  <a:spcPct val="95000"/>
                </a:lnSpc>
                <a:buSzPct val="90000"/>
                <a:defRPr/>
              </a:pPr>
              <a:r>
                <a:rPr lang="en-US" sz="1600" i="1" kern="0" dirty="0" smtClean="0">
                  <a:solidFill>
                    <a:srgbClr val="025273"/>
                  </a:solidFill>
                  <a:latin typeface="Arial"/>
                </a:rPr>
                <a:t>DETRACTORS</a:t>
              </a:r>
              <a:endParaRPr lang="en-US" sz="1600" i="1" kern="0" dirty="0">
                <a:solidFill>
                  <a:srgbClr val="025273"/>
                </a:solidFill>
                <a:latin typeface="Arial"/>
              </a:endParaRPr>
            </a:p>
          </p:txBody>
        </p:sp>
        <p:sp>
          <p:nvSpPr>
            <p:cNvPr id="9" name="Right Bracket 8"/>
            <p:cNvSpPr/>
            <p:nvPr/>
          </p:nvSpPr>
          <p:spPr>
            <a:xfrm rot="16200000">
              <a:off x="4043570" y="-341284"/>
              <a:ext cx="186561" cy="5688491"/>
            </a:xfrm>
            <a:prstGeom prst="rightBracket">
              <a:avLst/>
            </a:prstGeom>
            <a:ln w="28575">
              <a:solidFill>
                <a:srgbClr val="0252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ight Bracket 24"/>
            <p:cNvSpPr/>
            <p:nvPr/>
          </p:nvSpPr>
          <p:spPr>
            <a:xfrm rot="16200000">
              <a:off x="7921891" y="1739034"/>
              <a:ext cx="186562" cy="1527847"/>
            </a:xfrm>
            <a:prstGeom prst="rightBracket">
              <a:avLst/>
            </a:prstGeom>
            <a:ln w="28575">
              <a:solidFill>
                <a:srgbClr val="0393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ight Bracket 25"/>
            <p:cNvSpPr/>
            <p:nvPr/>
          </p:nvSpPr>
          <p:spPr>
            <a:xfrm rot="16200000">
              <a:off x="9583407" y="1778345"/>
              <a:ext cx="186560" cy="1449227"/>
            </a:xfrm>
            <a:prstGeom prst="rightBracket">
              <a:avLst/>
            </a:prstGeom>
            <a:ln w="28575">
              <a:solidFill>
                <a:srgbClr val="C5D3D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998404" y="1946159"/>
              <a:ext cx="2033535" cy="40584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defTabSz="457022">
                <a:lnSpc>
                  <a:spcPct val="95000"/>
                </a:lnSpc>
                <a:buSzPct val="90000"/>
                <a:defRPr/>
              </a:pPr>
              <a:r>
                <a:rPr lang="en-US" sz="1600" i="1" kern="0" dirty="0" smtClean="0">
                  <a:solidFill>
                    <a:srgbClr val="0393D3"/>
                  </a:solidFill>
                  <a:latin typeface="Arial"/>
                </a:rPr>
                <a:t>PASSIVES</a:t>
              </a:r>
              <a:endParaRPr lang="en-US" sz="1600" i="1" kern="0" dirty="0">
                <a:solidFill>
                  <a:srgbClr val="0393D3"/>
                </a:solidFill>
                <a:latin typeface="Aria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659919" y="1969519"/>
              <a:ext cx="2033535" cy="405841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defTabSz="457022">
                <a:lnSpc>
                  <a:spcPct val="95000"/>
                </a:lnSpc>
                <a:buSzPct val="90000"/>
                <a:defRPr/>
              </a:pPr>
              <a:r>
                <a:rPr lang="en-US" sz="1600" i="1" kern="0" dirty="0" smtClean="0">
                  <a:solidFill>
                    <a:srgbClr val="C5D3DC"/>
                  </a:solidFill>
                  <a:latin typeface="Arial"/>
                </a:rPr>
                <a:t>PROMOTERS</a:t>
              </a:r>
              <a:endParaRPr lang="en-US" sz="1600" i="1" kern="0" dirty="0">
                <a:solidFill>
                  <a:srgbClr val="C5D3DC"/>
                </a:solidFill>
                <a:latin typeface="Arial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1292605" y="4900444"/>
              <a:ext cx="9108696" cy="233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292605" y="4912123"/>
              <a:ext cx="0" cy="2054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082780" y="4912008"/>
              <a:ext cx="0" cy="2054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912656" y="4908128"/>
              <a:ext cx="0" cy="2054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757899" y="4928235"/>
              <a:ext cx="0" cy="2054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595459" y="4915812"/>
              <a:ext cx="0" cy="2054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433019" y="4915812"/>
              <a:ext cx="0" cy="2054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278262" y="4908128"/>
              <a:ext cx="0" cy="2054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108138" y="4911701"/>
              <a:ext cx="0" cy="2054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962521" y="4915811"/>
              <a:ext cx="0" cy="2054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779096" y="4915810"/>
              <a:ext cx="0" cy="2054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0378656" y="4916119"/>
              <a:ext cx="0" cy="2054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675812" y="4919385"/>
              <a:ext cx="0" cy="2054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1502242" y="4950449"/>
              <a:ext cx="370902" cy="326243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defTabSz="457022">
                <a:lnSpc>
                  <a:spcPct val="95000"/>
                </a:lnSpc>
                <a:buSzPct val="90000"/>
                <a:defRPr/>
              </a:pPr>
              <a:r>
                <a:rPr lang="en-US" sz="1600" b="1" kern="0" dirty="0" smtClean="0">
                  <a:latin typeface="Arial"/>
                </a:rPr>
                <a:t>0</a:t>
              </a:r>
              <a:endParaRPr lang="en-US" sz="1600" b="1" kern="0" dirty="0">
                <a:latin typeface="Arial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292416" y="4966094"/>
              <a:ext cx="370902" cy="326243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defTabSz="457022">
                <a:lnSpc>
                  <a:spcPct val="95000"/>
                </a:lnSpc>
                <a:buSzPct val="90000"/>
                <a:defRPr/>
              </a:pPr>
              <a:r>
                <a:rPr lang="en-US" sz="1600" b="1" kern="0" dirty="0" smtClean="0">
                  <a:latin typeface="Arial"/>
                </a:rPr>
                <a:t>1</a:t>
              </a:r>
              <a:endParaRPr lang="en-US" sz="1600" b="1" kern="0" dirty="0">
                <a:latin typeface="Arial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146113" y="4966093"/>
              <a:ext cx="370902" cy="326243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defTabSz="457022">
                <a:lnSpc>
                  <a:spcPct val="95000"/>
                </a:lnSpc>
                <a:buSzPct val="90000"/>
                <a:defRPr/>
              </a:pPr>
              <a:r>
                <a:rPr lang="en-US" sz="1600" b="1" kern="0" dirty="0" smtClean="0">
                  <a:latin typeface="Arial"/>
                </a:rPr>
                <a:t>2</a:t>
              </a:r>
              <a:endParaRPr lang="en-US" sz="1600" b="1" kern="0" dirty="0">
                <a:latin typeface="Arial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000992" y="4954329"/>
              <a:ext cx="370902" cy="326243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defTabSz="457022">
                <a:lnSpc>
                  <a:spcPct val="95000"/>
                </a:lnSpc>
                <a:buSzPct val="90000"/>
                <a:defRPr/>
              </a:pPr>
              <a:r>
                <a:rPr lang="en-US" sz="1600" b="1" kern="0" dirty="0" smtClean="0">
                  <a:latin typeface="Arial"/>
                </a:rPr>
                <a:t>3</a:t>
              </a:r>
              <a:endParaRPr lang="en-US" sz="1600" b="1" kern="0" dirty="0">
                <a:latin typeface="Arial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826401" y="4954329"/>
              <a:ext cx="370902" cy="326243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defTabSz="457022">
                <a:lnSpc>
                  <a:spcPct val="95000"/>
                </a:lnSpc>
                <a:buSzPct val="90000"/>
                <a:defRPr/>
              </a:pPr>
              <a:r>
                <a:rPr lang="en-US" sz="1600" b="1" kern="0" dirty="0" smtClean="0">
                  <a:latin typeface="Arial"/>
                </a:rPr>
                <a:t>4</a:t>
              </a:r>
              <a:endParaRPr lang="en-US" sz="1600" b="1" kern="0" dirty="0">
                <a:latin typeface="Arial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71643" y="4947865"/>
              <a:ext cx="370902" cy="326243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defTabSz="457022">
                <a:lnSpc>
                  <a:spcPct val="95000"/>
                </a:lnSpc>
                <a:buSzPct val="90000"/>
                <a:defRPr/>
              </a:pPr>
              <a:r>
                <a:rPr lang="en-US" sz="1600" b="1" kern="0" dirty="0">
                  <a:latin typeface="Arial"/>
                </a:rPr>
                <a:t>5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514400" y="4947864"/>
              <a:ext cx="370902" cy="326243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defTabSz="457022">
                <a:lnSpc>
                  <a:spcPct val="95000"/>
                </a:lnSpc>
                <a:buSzPct val="90000"/>
                <a:defRPr/>
              </a:pPr>
              <a:r>
                <a:rPr lang="en-US" sz="1600" b="1" kern="0" dirty="0">
                  <a:latin typeface="Arial"/>
                </a:rPr>
                <a:t>6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345286" y="4954328"/>
              <a:ext cx="370902" cy="326243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defTabSz="457022">
                <a:lnSpc>
                  <a:spcPct val="95000"/>
                </a:lnSpc>
                <a:buSzPct val="90000"/>
                <a:defRPr/>
              </a:pPr>
              <a:r>
                <a:rPr lang="en-US" sz="1600" b="1" kern="0" dirty="0">
                  <a:latin typeface="Arial"/>
                </a:rPr>
                <a:t>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8184090" y="4961706"/>
              <a:ext cx="370902" cy="326243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defTabSz="457022">
                <a:lnSpc>
                  <a:spcPct val="95000"/>
                </a:lnSpc>
                <a:buSzPct val="90000"/>
                <a:defRPr/>
              </a:pPr>
              <a:r>
                <a:rPr lang="en-US" sz="1600" b="1" kern="0" dirty="0">
                  <a:latin typeface="Arial"/>
                </a:rPr>
                <a:t>8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9016662" y="4947863"/>
              <a:ext cx="412738" cy="326243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defTabSz="457022">
                <a:lnSpc>
                  <a:spcPct val="95000"/>
                </a:lnSpc>
                <a:buSzPct val="90000"/>
                <a:defRPr/>
              </a:pPr>
              <a:r>
                <a:rPr lang="en-US" sz="1600" b="1" kern="0" dirty="0">
                  <a:latin typeface="Arial"/>
                </a:rPr>
                <a:t>9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742944" y="4947863"/>
              <a:ext cx="568580" cy="47013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defTabSz="457022">
                <a:lnSpc>
                  <a:spcPct val="95000"/>
                </a:lnSpc>
                <a:buSzPct val="90000"/>
                <a:defRPr/>
              </a:pPr>
              <a:r>
                <a:rPr lang="en-US" sz="1600" b="1" kern="0" dirty="0" smtClean="0">
                  <a:latin typeface="Arial"/>
                </a:rPr>
                <a:t>10</a:t>
              </a:r>
              <a:endParaRPr lang="en-US" sz="1600" b="1" kern="0" dirty="0">
                <a:latin typeface="Arial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2781910" y="5214670"/>
            <a:ext cx="6301229" cy="3847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457022">
              <a:lnSpc>
                <a:spcPct val="95000"/>
              </a:lnSpc>
              <a:buSzPct val="90000"/>
              <a:defRPr/>
            </a:pPr>
            <a:r>
              <a:rPr lang="en-US" sz="2000" b="1" kern="0" dirty="0" smtClean="0">
                <a:latin typeface="Arial"/>
              </a:rPr>
              <a:t>NPS = % of PROMOTERS - % of DETRACTORS</a:t>
            </a:r>
            <a:endParaRPr lang="en-US" sz="2000" b="1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97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ubtitle 1"/>
          <p:cNvSpPr>
            <a:spLocks noGrp="1"/>
          </p:cNvSpPr>
          <p:nvPr>
            <p:ph type="subTitle" idx="1"/>
          </p:nvPr>
        </p:nvSpPr>
        <p:spPr bwMode="auto">
          <a:xfrm>
            <a:off x="592704" y="5200921"/>
            <a:ext cx="11061895" cy="71987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altLang="en-US" sz="16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Kevin </a:t>
            </a:r>
            <a:r>
              <a:rPr altLang="en-US" sz="1600" b="1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Behling</a:t>
            </a:r>
            <a:r>
              <a:rPr altLang="en-US" sz="16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GB" altLang="en-US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</a:t>
            </a:r>
            <a:r>
              <a:rPr altLang="en-US" sz="1600" i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Product L</a:t>
            </a:r>
            <a:r>
              <a:rPr lang="en-US" altLang="en-US" sz="1600" i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</a:t>
            </a:r>
            <a:r>
              <a:rPr altLang="en-US" sz="1600" i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ad </a:t>
            </a:r>
            <a:r>
              <a:rPr lang="en-GB" altLang="en-US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		</a:t>
            </a:r>
            <a:r>
              <a:rPr altLang="en-US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Vodafone Germany</a:t>
            </a:r>
            <a:endParaRPr lang="en-GB" altLang="en-US" sz="16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r>
              <a:rPr lang="en-GB" altLang="en-US" sz="16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Gideon </a:t>
            </a:r>
            <a:r>
              <a:rPr lang="en-GB" altLang="en-US" sz="1600" b="1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Gilboa</a:t>
            </a:r>
            <a:r>
              <a:rPr lang="en-GB" altLang="en-US" sz="16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GB" altLang="en-US" sz="1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</a:t>
            </a:r>
            <a:r>
              <a:rPr lang="en-GB" altLang="en-US" sz="1600" i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Director, Product Marketing </a:t>
            </a:r>
            <a:r>
              <a:rPr lang="en-GB" altLang="en-US" sz="1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</a:t>
            </a:r>
            <a:r>
              <a:rPr lang="en-GB" altLang="en-US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Cisco</a:t>
            </a:r>
            <a:endParaRPr lang="en-GB" altLang="en-US" sz="16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5995" y="5990665"/>
            <a:ext cx="11061895" cy="384175"/>
          </a:xfrm>
        </p:spPr>
        <p:txBody>
          <a:bodyPr>
            <a:normAutofit/>
          </a:bodyPr>
          <a:lstStyle/>
          <a:p>
            <a:pPr algn="r"/>
            <a:r>
              <a:rPr lang="en-US" altLang="en-US" sz="18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April 2017</a:t>
            </a:r>
            <a:endParaRPr lang="en-US" altLang="en-US" sz="1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70413" y="3224247"/>
            <a:ext cx="11070167" cy="3986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Cisco &amp; Vodafone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92704" y="1247477"/>
            <a:ext cx="11120203" cy="177132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5867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TRANSFORMING</a:t>
            </a:r>
            <a:br>
              <a:rPr lang="en-GB" sz="5867" b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867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PAY TV TOGETHER</a:t>
            </a:r>
            <a:endParaRPr sz="58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0509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8" b="32275"/>
          <a:stretch/>
        </p:blipFill>
        <p:spPr>
          <a:xfrm>
            <a:off x="636703" y="2828820"/>
            <a:ext cx="10710038" cy="2515828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333518" y="445720"/>
            <a:ext cx="11070167" cy="3986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AGILE IMPROVEMENT</a:t>
            </a:r>
            <a:endParaRPr lang="en-US" spc="600" dirty="0">
              <a:solidFill>
                <a:srgbClr val="0393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upload.wikimedia.org/wikipedia/commons/thumb/6/64/Cisco_logo.svg/1280px-Cisco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8" y="6028432"/>
            <a:ext cx="1014319" cy="537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/>
          <a:srcRect l="55544" t="31761" r="9345" b="50978"/>
          <a:stretch/>
        </p:blipFill>
        <p:spPr>
          <a:xfrm>
            <a:off x="7970205" y="-957202"/>
            <a:ext cx="808891" cy="71510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964944" y="-957202"/>
            <a:ext cx="882853" cy="715107"/>
          </a:xfrm>
          <a:prstGeom prst="rect">
            <a:avLst/>
          </a:prstGeom>
          <a:solidFill>
            <a:srgbClr val="C6D4DC"/>
          </a:solidFill>
          <a:ln>
            <a:solidFill>
              <a:srgbClr val="C6D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0033645" y="-957203"/>
            <a:ext cx="882853" cy="715107"/>
          </a:xfrm>
          <a:prstGeom prst="rect">
            <a:avLst/>
          </a:prstGeom>
          <a:solidFill>
            <a:srgbClr val="B8B8B8"/>
          </a:solidFill>
          <a:ln>
            <a:solidFill>
              <a:srgbClr val="B8B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1102346" y="-957204"/>
            <a:ext cx="882853" cy="715107"/>
          </a:xfrm>
          <a:prstGeom prst="rect">
            <a:avLst/>
          </a:prstGeom>
          <a:solidFill>
            <a:srgbClr val="E4E4E4"/>
          </a:solidFill>
          <a:ln>
            <a:solidFill>
              <a:srgbClr val="049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693838"/>
              </p:ext>
            </p:extLst>
          </p:nvPr>
        </p:nvGraphicFramePr>
        <p:xfrm>
          <a:off x="781780" y="3471663"/>
          <a:ext cx="1905912" cy="727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313"/>
                <a:gridCol w="1465599"/>
              </a:tblGrid>
              <a:tr h="349884"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85B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 smtClean="0">
                          <a:solidFill>
                            <a:srgbClr val="0495D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Beta-Community</a:t>
                      </a:r>
                      <a:endParaRPr lang="en-GB" sz="1000" b="0" dirty="0">
                        <a:solidFill>
                          <a:srgbClr val="0495D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129"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Alpha-Community</a:t>
                      </a:r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Shape 237"/>
          <p:cNvSpPr/>
          <p:nvPr/>
        </p:nvSpPr>
        <p:spPr>
          <a:xfrm>
            <a:off x="10267281" y="1910101"/>
            <a:ext cx="1298433" cy="84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34" hangingPunct="0">
              <a:defRPr sz="7000">
                <a:latin typeface="Gotham SSm Extra Light"/>
                <a:ea typeface="Gotham SSm Extra Light"/>
                <a:cs typeface="Gotham SSm Extra Light"/>
                <a:sym typeface="Gotham SSm Extra Light"/>
              </a:defRPr>
            </a:pPr>
            <a:r>
              <a:rPr sz="3051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odafone Lt" pitchFamily="34" charset="0"/>
                <a:ea typeface="Gotham SSm"/>
                <a:cs typeface="Gotham SSm"/>
                <a:sym typeface="Gotham SSm"/>
              </a:rPr>
              <a:t>+80%</a:t>
            </a:r>
            <a:r>
              <a:rPr sz="35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odafone Lt" pitchFamily="34" charset="0"/>
                <a:ea typeface="Gotham SSm Extra Light"/>
                <a:cs typeface="Gotham SSm Extra Light"/>
                <a:sym typeface="Gotham SSm Extra Light"/>
              </a:rPr>
              <a:t> </a:t>
            </a:r>
          </a:p>
          <a:p>
            <a:pPr algn="ctr" defTabSz="410734" hangingPunct="0">
              <a:defRPr sz="3100">
                <a:latin typeface="Gotham SSm Medium"/>
                <a:ea typeface="Gotham SSm Medium"/>
                <a:cs typeface="Gotham SSm Medium"/>
                <a:sym typeface="Gotham SSm Medium"/>
              </a:defRPr>
            </a:pPr>
            <a:r>
              <a:rPr sz="155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Vodafone Lt" pitchFamily="34" charset="0"/>
                <a:ea typeface="Gotham SSm Medium"/>
                <a:cs typeface="Gotham SSm Medium"/>
                <a:sym typeface="Gotham SSm Medium"/>
              </a:rPr>
              <a:t>NPS Increase</a:t>
            </a:r>
          </a:p>
        </p:txBody>
      </p:sp>
      <p:sp>
        <p:nvSpPr>
          <p:cNvPr id="22" name="Shape 236"/>
          <p:cNvSpPr/>
          <p:nvPr/>
        </p:nvSpPr>
        <p:spPr>
          <a:xfrm>
            <a:off x="449943" y="1211127"/>
            <a:ext cx="3072957" cy="933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410734" hangingPunct="0">
              <a:defRPr>
                <a:latin typeface="Gotham SSm Medium"/>
                <a:ea typeface="Gotham SSm Medium"/>
                <a:cs typeface="Gotham SSm Medium"/>
                <a:sym typeface="Gotham SSm Medium"/>
              </a:defRPr>
            </a:pPr>
            <a:r>
              <a:rPr sz="1600" b="1" kern="0" dirty="0">
                <a:solidFill>
                  <a:srgbClr val="0385B9"/>
                </a:solidFill>
                <a:latin typeface="Arial" panose="020B0604020202020204" pitchFamily="34" charset="0"/>
                <a:ea typeface="Gotham SSm Medium"/>
                <a:cs typeface="Arial" panose="020B0604020202020204" pitchFamily="34" charset="0"/>
                <a:sym typeface="Gotham SSm Medium"/>
              </a:rPr>
              <a:t>NPS</a:t>
            </a:r>
            <a:r>
              <a:rPr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Gotham SSm Medium"/>
                <a:cs typeface="Arial" panose="020B0604020202020204" pitchFamily="34" charset="0"/>
                <a:sym typeface="Gotham SSm Medium"/>
              </a:rPr>
              <a:t> as main KPI</a:t>
            </a:r>
          </a:p>
          <a:p>
            <a:pPr defTabSz="410734" hangingPunct="0">
              <a:defRPr>
                <a:latin typeface="Gotham SSm Light"/>
                <a:ea typeface="Gotham SSm Light"/>
                <a:cs typeface="Gotham SSm Light"/>
                <a:sym typeface="Gotham SSm Light"/>
              </a:defRPr>
            </a:pPr>
            <a:r>
              <a:rPr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Alpha Community with</a:t>
            </a:r>
            <a:r>
              <a:rPr sz="2000" b="1" kern="0" dirty="0">
                <a:solidFill>
                  <a:srgbClr val="0385B9"/>
                </a:solidFill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 80 </a:t>
            </a:r>
            <a:r>
              <a:rPr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User</a:t>
            </a:r>
            <a:r>
              <a:rPr lang="en-US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s</a:t>
            </a:r>
            <a:endParaRPr sz="160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Gotham SSm Light"/>
              <a:cs typeface="Arial" panose="020B0604020202020204" pitchFamily="34" charset="0"/>
              <a:sym typeface="Gotham SSm Light"/>
            </a:endParaRPr>
          </a:p>
          <a:p>
            <a:pPr defTabSz="410734" hangingPunct="0">
              <a:defRPr>
                <a:latin typeface="Gotham SSm Light"/>
                <a:ea typeface="Gotham SSm Light"/>
                <a:cs typeface="Gotham SSm Light"/>
                <a:sym typeface="Gotham SSm Light"/>
              </a:defRPr>
            </a:pPr>
            <a:r>
              <a:rPr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Beta Community with </a:t>
            </a:r>
            <a:r>
              <a:rPr sz="2000" b="1" kern="0" dirty="0">
                <a:solidFill>
                  <a:srgbClr val="0385B9"/>
                </a:solidFill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300</a:t>
            </a:r>
            <a:r>
              <a:rPr sz="16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 </a:t>
            </a:r>
            <a:r>
              <a:rPr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User</a:t>
            </a:r>
            <a:r>
              <a:rPr lang="en-US" sz="1600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s</a:t>
            </a:r>
            <a:endParaRPr lang="en-US" sz="1600" kern="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Gotham SSm Light"/>
              <a:cs typeface="Arial" panose="020B0604020202020204" pitchFamily="34" charset="0"/>
              <a:sym typeface="Gotham SSm Light"/>
            </a:endParaRPr>
          </a:p>
        </p:txBody>
      </p:sp>
    </p:spTree>
    <p:extLst>
      <p:ext uri="{BB962C8B-B14F-4D97-AF65-F5344CB8AC3E}">
        <p14:creationId xmlns:p14="http://schemas.microsoft.com/office/powerpoint/2010/main" val="282780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8" b="32275"/>
          <a:stretch/>
        </p:blipFill>
        <p:spPr>
          <a:xfrm>
            <a:off x="636703" y="2132137"/>
            <a:ext cx="10710038" cy="2515828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333518" y="445720"/>
            <a:ext cx="11070167" cy="3986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AGILE IMPROVEMENT</a:t>
            </a:r>
            <a:endParaRPr lang="en-US" spc="600" dirty="0">
              <a:solidFill>
                <a:srgbClr val="0393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upload.wikimedia.org/wikipedia/commons/thumb/6/64/Cisco_logo.svg/1280px-Cisco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8" y="6028432"/>
            <a:ext cx="1014319" cy="537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/>
          <a:srcRect l="55544" t="31761" r="9345" b="50978"/>
          <a:stretch/>
        </p:blipFill>
        <p:spPr>
          <a:xfrm>
            <a:off x="7970205" y="-957202"/>
            <a:ext cx="808891" cy="71510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964944" y="-957202"/>
            <a:ext cx="882853" cy="715107"/>
          </a:xfrm>
          <a:prstGeom prst="rect">
            <a:avLst/>
          </a:prstGeom>
          <a:solidFill>
            <a:srgbClr val="C6D4DC"/>
          </a:solidFill>
          <a:ln>
            <a:solidFill>
              <a:srgbClr val="C6D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0033645" y="-957203"/>
            <a:ext cx="882853" cy="715107"/>
          </a:xfrm>
          <a:prstGeom prst="rect">
            <a:avLst/>
          </a:prstGeom>
          <a:solidFill>
            <a:srgbClr val="B8B8B8"/>
          </a:solidFill>
          <a:ln>
            <a:solidFill>
              <a:srgbClr val="B8B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1102346" y="-957204"/>
            <a:ext cx="882853" cy="715107"/>
          </a:xfrm>
          <a:prstGeom prst="rect">
            <a:avLst/>
          </a:prstGeom>
          <a:solidFill>
            <a:srgbClr val="E4E4E4"/>
          </a:solidFill>
          <a:ln>
            <a:solidFill>
              <a:srgbClr val="049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212410"/>
              </p:ext>
            </p:extLst>
          </p:nvPr>
        </p:nvGraphicFramePr>
        <p:xfrm>
          <a:off x="781780" y="2774980"/>
          <a:ext cx="1905912" cy="727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313"/>
                <a:gridCol w="1465599"/>
              </a:tblGrid>
              <a:tr h="349884">
                <a:tc>
                  <a:txBody>
                    <a:bodyPr/>
                    <a:lstStyle/>
                    <a:p>
                      <a:pPr algn="l"/>
                      <a:endParaRPr lang="en-GB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385B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dirty="0" smtClean="0">
                          <a:solidFill>
                            <a:srgbClr val="0495D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Beta-Community</a:t>
                      </a:r>
                      <a:endParaRPr lang="en-GB" sz="1000" b="0" dirty="0">
                        <a:solidFill>
                          <a:srgbClr val="0495D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129"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Alpha-Community</a:t>
                      </a:r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468914" y="4034971"/>
            <a:ext cx="580571" cy="1894114"/>
            <a:chOff x="3468914" y="4034971"/>
            <a:chExt cx="580571" cy="189411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3759200" y="4034971"/>
              <a:ext cx="0" cy="1712686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Isosceles Triangle 4"/>
            <p:cNvSpPr/>
            <p:nvPr/>
          </p:nvSpPr>
          <p:spPr>
            <a:xfrm>
              <a:off x="3468914" y="5595257"/>
              <a:ext cx="580571" cy="333828"/>
            </a:xfrm>
            <a:prstGeom prst="triangle">
              <a:avLst/>
            </a:prstGeom>
            <a:solidFill>
              <a:srgbClr val="0495D4"/>
            </a:solidFill>
            <a:ln>
              <a:solidFill>
                <a:srgbClr val="0495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78496" y="4067072"/>
            <a:ext cx="580571" cy="1894114"/>
            <a:chOff x="3468914" y="4034971"/>
            <a:chExt cx="580571" cy="1894114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759200" y="4034971"/>
              <a:ext cx="0" cy="1712686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/>
            <p:cNvSpPr/>
            <p:nvPr/>
          </p:nvSpPr>
          <p:spPr>
            <a:xfrm>
              <a:off x="3468914" y="5595257"/>
              <a:ext cx="580571" cy="33382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H="1">
            <a:off x="11087832" y="1538514"/>
            <a:ext cx="14514" cy="80471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hape 250"/>
          <p:cNvSpPr/>
          <p:nvPr/>
        </p:nvSpPr>
        <p:spPr>
          <a:xfrm>
            <a:off x="10069395" y="979734"/>
            <a:ext cx="2051388" cy="423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/>
          <a:p>
            <a:pPr defTabSz="308058" fontAlgn="auto" hangingPunct="0">
              <a:spcBef>
                <a:spcPts val="0"/>
              </a:spcBef>
              <a:spcAft>
                <a:spcPts val="0"/>
              </a:spcAft>
              <a:defRPr sz="3000">
                <a:latin typeface="Gotham SSm Light"/>
                <a:ea typeface="Gotham SSm Light"/>
                <a:cs typeface="Gotham SSm Light"/>
                <a:sym typeface="Gotham SSm Light"/>
              </a:defRPr>
            </a:pPr>
            <a:r>
              <a:rPr sz="1200" kern="0" dirty="0"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Major NPS Uplift through</a:t>
            </a:r>
          </a:p>
          <a:p>
            <a:pPr defTabSz="308058" fontAlgn="auto" hangingPunct="0">
              <a:spcBef>
                <a:spcPts val="0"/>
              </a:spcBef>
              <a:spcAft>
                <a:spcPts val="0"/>
              </a:spcAft>
              <a:defRPr sz="3000">
                <a:latin typeface="Gotham SSm Light"/>
                <a:ea typeface="Gotham SSm Light"/>
                <a:cs typeface="Gotham SSm Light"/>
                <a:sym typeface="Gotham SSm Light"/>
              </a:defRPr>
            </a:pPr>
            <a:r>
              <a:rPr sz="1200" b="1" kern="0" dirty="0">
                <a:solidFill>
                  <a:srgbClr val="0495D4"/>
                </a:solidFill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Channel Sorting </a:t>
            </a:r>
            <a:r>
              <a:rPr sz="1200" kern="0" dirty="0"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Feature</a:t>
            </a:r>
          </a:p>
        </p:txBody>
      </p:sp>
      <p:sp>
        <p:nvSpPr>
          <p:cNvPr id="25" name="Shape 250"/>
          <p:cNvSpPr/>
          <p:nvPr/>
        </p:nvSpPr>
        <p:spPr>
          <a:xfrm>
            <a:off x="4338296" y="5722419"/>
            <a:ext cx="2051388" cy="238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 anchor="ctr">
            <a:spAutoFit/>
          </a:bodyPr>
          <a:lstStyle/>
          <a:p>
            <a:pPr algn="ctr" defTabSz="308058" fontAlgn="auto" hangingPunct="0">
              <a:spcBef>
                <a:spcPts val="0"/>
              </a:spcBef>
              <a:spcAft>
                <a:spcPts val="0"/>
              </a:spcAft>
              <a:defRPr sz="3000">
                <a:latin typeface="Gotham SSm Light"/>
                <a:ea typeface="Gotham SSm Light"/>
                <a:cs typeface="Gotham SSm Light"/>
                <a:sym typeface="Gotham SSm Light"/>
              </a:defRPr>
            </a:pPr>
            <a:r>
              <a:rPr lang="en-GB" sz="1200" kern="0" dirty="0" smtClean="0"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NPS TURNAROUND</a:t>
            </a:r>
            <a:endParaRPr sz="1200" kern="0" dirty="0">
              <a:latin typeface="Arial" panose="020B0604020202020204" pitchFamily="34" charset="0"/>
              <a:ea typeface="Gotham SSm Light"/>
              <a:cs typeface="Arial" panose="020B0604020202020204" pitchFamily="34" charset="0"/>
              <a:sym typeface="Gotham SSm Light"/>
            </a:endParaRPr>
          </a:p>
        </p:txBody>
      </p:sp>
    </p:spTree>
    <p:extLst>
      <p:ext uri="{BB962C8B-B14F-4D97-AF65-F5344CB8AC3E}">
        <p14:creationId xmlns:p14="http://schemas.microsoft.com/office/powerpoint/2010/main" val="15902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2" t="20529" r="29053" b="20635"/>
          <a:stretch/>
        </p:blipFill>
        <p:spPr>
          <a:xfrm>
            <a:off x="1994665" y="4551695"/>
            <a:ext cx="1101969" cy="11099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2" t="20741" r="29203" b="20423"/>
          <a:stretch/>
        </p:blipFill>
        <p:spPr>
          <a:xfrm>
            <a:off x="2007185" y="1158992"/>
            <a:ext cx="1058348" cy="10621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3" t="20529" r="28455" b="20424"/>
          <a:stretch/>
        </p:blipFill>
        <p:spPr>
          <a:xfrm>
            <a:off x="1983897" y="2948668"/>
            <a:ext cx="1095591" cy="1080105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333518" y="445720"/>
            <a:ext cx="11070167" cy="3986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SaaS WITH CLASS</a:t>
            </a:r>
            <a:endParaRPr lang="en-US" spc="600" dirty="0">
              <a:solidFill>
                <a:srgbClr val="0393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upload.wikimedia.org/wikipedia/commons/thumb/6/64/Cisco_logo.svg/1280px-Cisco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8" y="6028432"/>
            <a:ext cx="1014319" cy="537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/>
          <a:srcRect l="55544" t="31761" r="9345" b="50978"/>
          <a:stretch/>
        </p:blipFill>
        <p:spPr>
          <a:xfrm>
            <a:off x="7970205" y="-957202"/>
            <a:ext cx="808891" cy="71510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964944" y="-957202"/>
            <a:ext cx="882853" cy="715107"/>
          </a:xfrm>
          <a:prstGeom prst="rect">
            <a:avLst/>
          </a:prstGeom>
          <a:solidFill>
            <a:srgbClr val="C6D4DC"/>
          </a:solidFill>
          <a:ln>
            <a:solidFill>
              <a:srgbClr val="C6D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0033645" y="-957203"/>
            <a:ext cx="882853" cy="715107"/>
          </a:xfrm>
          <a:prstGeom prst="rect">
            <a:avLst/>
          </a:prstGeom>
          <a:solidFill>
            <a:srgbClr val="B8B8B8"/>
          </a:solidFill>
          <a:ln>
            <a:solidFill>
              <a:srgbClr val="B8B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1102346" y="-957204"/>
            <a:ext cx="882853" cy="715107"/>
          </a:xfrm>
          <a:prstGeom prst="rect">
            <a:avLst/>
          </a:prstGeom>
          <a:solidFill>
            <a:srgbClr val="E4E4E4"/>
          </a:solidFill>
          <a:ln>
            <a:solidFill>
              <a:srgbClr val="049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818165" y="2235029"/>
            <a:ext cx="1432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 Delivery &amp; Assurance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818165" y="4026568"/>
            <a:ext cx="14320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Cloud DevOps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818165" y="5681178"/>
            <a:ext cx="14320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Ops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81972" y="704470"/>
            <a:ext cx="7299988" cy="5861234"/>
            <a:chOff x="2266682" y="206062"/>
            <a:chExt cx="7302321" cy="5863108"/>
          </a:xfrm>
        </p:grpSpPr>
        <p:sp>
          <p:nvSpPr>
            <p:cNvPr id="18" name="Rounded Rectangle 17"/>
            <p:cNvSpPr/>
            <p:nvPr/>
          </p:nvSpPr>
          <p:spPr>
            <a:xfrm>
              <a:off x="2266682" y="206062"/>
              <a:ext cx="7302321" cy="4829577"/>
            </a:xfrm>
            <a:prstGeom prst="roundRect">
              <a:avLst>
                <a:gd name="adj" fmla="val 6534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07972" y="528034"/>
              <a:ext cx="6619740" cy="37219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4306373" y="5203065"/>
              <a:ext cx="3222936" cy="866105"/>
              <a:chOff x="4306373" y="5602310"/>
              <a:chExt cx="3222936" cy="866105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4758742" y="5602310"/>
                <a:ext cx="2318197" cy="64394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Flowchart: Manual Operation 21"/>
              <p:cNvSpPr/>
              <p:nvPr/>
            </p:nvSpPr>
            <p:spPr>
              <a:xfrm flipV="1">
                <a:off x="4306373" y="6024093"/>
                <a:ext cx="3222936" cy="444322"/>
              </a:xfrm>
              <a:prstGeom prst="flowChartManualOperat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23" name="Picture 22" descr="Screen Shot 2016-10-24 at 12.42.43 PM.pn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"/>
          <a:stretch/>
        </p:blipFill>
        <p:spPr>
          <a:xfrm>
            <a:off x="4923153" y="1026338"/>
            <a:ext cx="6617625" cy="3736089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8077218" y="4992720"/>
            <a:ext cx="309489" cy="3094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4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20000" r="29222" b="20861"/>
          <a:stretch/>
        </p:blipFill>
        <p:spPr>
          <a:xfrm>
            <a:off x="9567021" y="2263755"/>
            <a:ext cx="1283110" cy="1297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3" t="21291" r="29222" b="20860"/>
          <a:stretch/>
        </p:blipFill>
        <p:spPr>
          <a:xfrm>
            <a:off x="6794895" y="2290740"/>
            <a:ext cx="1314549" cy="1295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7" t="20645" r="29374" b="21075"/>
          <a:stretch/>
        </p:blipFill>
        <p:spPr>
          <a:xfrm>
            <a:off x="4028284" y="2273155"/>
            <a:ext cx="1283110" cy="12878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7" t="20430" r="29374" b="19784"/>
          <a:stretch/>
        </p:blipFill>
        <p:spPr>
          <a:xfrm>
            <a:off x="1246309" y="2285475"/>
            <a:ext cx="1263127" cy="1300553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333518" y="445720"/>
            <a:ext cx="11070167" cy="3986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KEY TAKEAWAYS</a:t>
            </a:r>
            <a:endParaRPr lang="en-US" spc="600" dirty="0">
              <a:solidFill>
                <a:srgbClr val="0393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upload.wikimedia.org/wikipedia/commons/thumb/6/64/Cisco_logo.svg/1280px-Cisco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8" y="6028432"/>
            <a:ext cx="1014319" cy="537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/>
          <a:srcRect l="55544" t="31761" r="9345" b="50978"/>
          <a:stretch/>
        </p:blipFill>
        <p:spPr>
          <a:xfrm>
            <a:off x="7970205" y="-957202"/>
            <a:ext cx="808891" cy="71510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964944" y="-957202"/>
            <a:ext cx="882853" cy="715107"/>
          </a:xfrm>
          <a:prstGeom prst="rect">
            <a:avLst/>
          </a:prstGeom>
          <a:solidFill>
            <a:srgbClr val="C6D4DC"/>
          </a:solidFill>
          <a:ln>
            <a:solidFill>
              <a:srgbClr val="C6D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0033645" y="-957203"/>
            <a:ext cx="882853" cy="715107"/>
          </a:xfrm>
          <a:prstGeom prst="rect">
            <a:avLst/>
          </a:prstGeom>
          <a:solidFill>
            <a:srgbClr val="B8B8B8"/>
          </a:solidFill>
          <a:ln>
            <a:solidFill>
              <a:srgbClr val="B8B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1102346" y="-957204"/>
            <a:ext cx="882853" cy="715107"/>
          </a:xfrm>
          <a:prstGeom prst="rect">
            <a:avLst/>
          </a:prstGeom>
          <a:solidFill>
            <a:srgbClr val="E4E4E4"/>
          </a:solidFill>
          <a:ln>
            <a:solidFill>
              <a:srgbClr val="049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984153" y="3777951"/>
            <a:ext cx="17875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It’s Possible!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97156" y="3777951"/>
            <a:ext cx="23180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type of Service Provider &amp; vendor collaboration required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521521" y="3777951"/>
            <a:ext cx="1880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 a platform not hard coded features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314807" y="3753824"/>
            <a:ext cx="17875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Measurable KPIs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1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ubtitle 1"/>
          <p:cNvSpPr>
            <a:spLocks noGrp="1"/>
          </p:cNvSpPr>
          <p:nvPr>
            <p:ph type="subTitle" idx="1"/>
          </p:nvPr>
        </p:nvSpPr>
        <p:spPr bwMode="auto">
          <a:xfrm>
            <a:off x="592704" y="5200921"/>
            <a:ext cx="11061895" cy="71987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altLang="en-US" sz="16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Kevin </a:t>
            </a:r>
            <a:r>
              <a:rPr altLang="en-US" sz="1600" b="1" dirty="0" err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Behling</a:t>
            </a:r>
            <a:r>
              <a:rPr altLang="en-US" sz="16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GB" altLang="en-US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</a:t>
            </a:r>
            <a:r>
              <a:rPr altLang="en-US" sz="1600" i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Product L</a:t>
            </a:r>
            <a:r>
              <a:rPr lang="en-US" altLang="en-US" sz="1600" i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</a:t>
            </a:r>
            <a:r>
              <a:rPr altLang="en-US" sz="1600" i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ad </a:t>
            </a:r>
            <a:r>
              <a:rPr lang="en-GB" altLang="en-US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		</a:t>
            </a:r>
            <a:r>
              <a:rPr altLang="en-US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Vodafone Germany</a:t>
            </a:r>
            <a:endParaRPr lang="en-GB" altLang="en-US" sz="1600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r>
              <a:rPr lang="en-GB" altLang="en-US" sz="16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Gideon </a:t>
            </a:r>
            <a:r>
              <a:rPr lang="en-GB" altLang="en-US" sz="1600" b="1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Gilboa</a:t>
            </a:r>
            <a:r>
              <a:rPr lang="en-GB" altLang="en-US" sz="16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en-GB" altLang="en-US" sz="1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</a:t>
            </a:r>
            <a:r>
              <a:rPr lang="en-GB" altLang="en-US" sz="1600" i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Director, Product Marketing </a:t>
            </a:r>
            <a:r>
              <a:rPr lang="en-GB" altLang="en-US" sz="1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</a:t>
            </a:r>
            <a:r>
              <a:rPr lang="en-GB" altLang="en-US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</a:t>
            </a:r>
            <a:r>
              <a:rPr lang="en-GB" altLang="en-US" sz="16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ggilboa@cisco.com, </a:t>
            </a:r>
            <a:r>
              <a:rPr lang="en-GB" sz="1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@</a:t>
            </a:r>
            <a:r>
              <a:rPr lang="en-GB" sz="1600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gngilboa</a:t>
            </a:r>
            <a:r>
              <a:rPr lang="en-GB" sz="16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endParaRPr lang="en-GB" altLang="en-US" sz="16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25995" y="5990665"/>
            <a:ext cx="11061895" cy="384175"/>
          </a:xfrm>
        </p:spPr>
        <p:txBody>
          <a:bodyPr>
            <a:normAutofit/>
          </a:bodyPr>
          <a:lstStyle/>
          <a:p>
            <a:pPr algn="r"/>
            <a:r>
              <a:rPr lang="en-US" altLang="en-US" sz="1800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April 2017</a:t>
            </a:r>
            <a:endParaRPr lang="en-US" altLang="en-US" sz="18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94131" y="2463395"/>
            <a:ext cx="11054336" cy="145290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5867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5867" b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867" b="1" kern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5867" b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867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5867" b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867" b="1" kern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5867" b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867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5867" b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867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5867" b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867" b="1" kern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5867" b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867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5867" b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867" b="1" kern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5867" b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867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br>
              <a:rPr lang="en-GB" sz="5867" b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5867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Visit us </a:t>
            </a:r>
            <a:r>
              <a:rPr lang="en-GB" sz="6000" u="sng" dirty="0" smtClean="0"/>
              <a:t>cisco.com/go/</a:t>
            </a:r>
            <a:r>
              <a:rPr lang="en-GB" sz="6000" u="sng" dirty="0" err="1" smtClean="0"/>
              <a:t>infinitevideo</a:t>
            </a:r>
            <a:endParaRPr lang="en-GB" sz="586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417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5544" t="31761" r="9345" b="50978"/>
          <a:stretch/>
        </p:blipFill>
        <p:spPr>
          <a:xfrm>
            <a:off x="4560278" y="-1383322"/>
            <a:ext cx="808891" cy="715107"/>
          </a:xfrm>
          <a:prstGeom prst="rect">
            <a:avLst/>
          </a:prstGeom>
        </p:spPr>
      </p:pic>
      <p:sp>
        <p:nvSpPr>
          <p:cNvPr id="10" name="Text Placeholder 1"/>
          <p:cNvSpPr txBox="1">
            <a:spLocks/>
          </p:cNvSpPr>
          <p:nvPr/>
        </p:nvSpPr>
        <p:spPr>
          <a:xfrm>
            <a:off x="333518" y="445720"/>
            <a:ext cx="11070167" cy="3986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THE GERMAN PAY TV MARKET</a:t>
            </a:r>
            <a:endParaRPr lang="en-US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upload.wikimedia.org/wikipedia/commons/thumb/6/64/Cisco_logo.svg/1280px-Cisco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8" y="6028432"/>
            <a:ext cx="1014319" cy="537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393074" y="2206710"/>
            <a:ext cx="2520280" cy="1558977"/>
            <a:chOff x="1086395" y="1786989"/>
            <a:chExt cx="2520280" cy="1558977"/>
          </a:xfrm>
        </p:grpSpPr>
        <p:sp>
          <p:nvSpPr>
            <p:cNvPr id="2" name="Oval 1"/>
            <p:cNvSpPr/>
            <p:nvPr/>
          </p:nvSpPr>
          <p:spPr>
            <a:xfrm>
              <a:off x="1604675" y="1786989"/>
              <a:ext cx="1558977" cy="1558977"/>
            </a:xfrm>
            <a:prstGeom prst="ellipse">
              <a:avLst/>
            </a:prstGeom>
            <a:solidFill>
              <a:srgbClr val="039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feld 68"/>
            <p:cNvSpPr txBox="1"/>
            <p:nvPr/>
          </p:nvSpPr>
          <p:spPr>
            <a:xfrm>
              <a:off x="1086395" y="1928688"/>
              <a:ext cx="2520280" cy="1200321"/>
            </a:xfrm>
            <a:prstGeom prst="rect">
              <a:avLst/>
            </a:prstGeom>
            <a:noFill/>
          </p:spPr>
          <p:txBody>
            <a:bodyPr wrap="square" lIns="91432" tIns="45716" rIns="91432" bIns="45716" rtlCol="0">
              <a:spAutoFit/>
            </a:bodyPr>
            <a:lstStyle/>
            <a:p>
              <a:pPr algn="ctr" defTabSz="914239"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7200" dirty="0">
                  <a:solidFill>
                    <a:schemeClr val="bg1"/>
                  </a:solidFill>
                  <a:latin typeface="Vodafone Lt" pitchFamily="34" charset="0"/>
                  <a:ea typeface="+mn-ea"/>
                  <a:sym typeface="Helvetica Light"/>
                </a:rPr>
                <a:t>€</a:t>
              </a:r>
              <a:endParaRPr lang="de-DE" sz="4800" dirty="0">
                <a:solidFill>
                  <a:schemeClr val="bg1"/>
                </a:solidFill>
                <a:latin typeface="Vodafone Lt" pitchFamily="34" charset="0"/>
                <a:ea typeface="+mn-ea"/>
                <a:sym typeface="Helvetica Light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5369169" y="2206711"/>
            <a:ext cx="1558977" cy="1558977"/>
          </a:xfrm>
          <a:prstGeom prst="ellipse">
            <a:avLst/>
          </a:prstGeom>
          <a:solidFill>
            <a:srgbClr val="039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7811173" y="2210423"/>
            <a:ext cx="1558977" cy="1558977"/>
            <a:chOff x="5199802" y="1786986"/>
            <a:chExt cx="1558977" cy="1558977"/>
          </a:xfrm>
        </p:grpSpPr>
        <p:sp>
          <p:nvSpPr>
            <p:cNvPr id="12" name="Oval 11"/>
            <p:cNvSpPr/>
            <p:nvPr/>
          </p:nvSpPr>
          <p:spPr>
            <a:xfrm>
              <a:off x="5199802" y="1786986"/>
              <a:ext cx="1558977" cy="1558977"/>
            </a:xfrm>
            <a:prstGeom prst="ellipse">
              <a:avLst/>
            </a:prstGeom>
            <a:solidFill>
              <a:srgbClr val="039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8" name="Diagramm 58"/>
            <p:cNvGraphicFramePr/>
            <p:nvPr>
              <p:extLst>
                <p:ext uri="{D42A27DB-BD31-4B8C-83A1-F6EECF244321}">
                  <p14:modId xmlns:p14="http://schemas.microsoft.com/office/powerpoint/2010/main" val="3449121042"/>
                </p:ext>
              </p:extLst>
            </p:nvPr>
          </p:nvGraphicFramePr>
          <p:xfrm>
            <a:off x="5245384" y="2297002"/>
            <a:ext cx="1467812" cy="5389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  <p:sp>
        <p:nvSpPr>
          <p:cNvPr id="13" name="Rectangle 12"/>
          <p:cNvSpPr/>
          <p:nvPr/>
        </p:nvSpPr>
        <p:spPr>
          <a:xfrm>
            <a:off x="2729442" y="3945014"/>
            <a:ext cx="1922797" cy="18995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8,99€ </a:t>
            </a:r>
            <a:endParaRPr lang="de-D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lvl="0" algn="ctr"/>
            <a:r>
              <a:rPr lang="de-D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S</a:t>
            </a:r>
            <a:r>
              <a:rPr lang="de-DE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ubscription </a:t>
            </a:r>
            <a:r>
              <a:rPr lang="de-D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for L</a:t>
            </a:r>
            <a:r>
              <a:rPr lang="de-DE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egacy</a:t>
            </a:r>
          </a:p>
          <a:p>
            <a:pPr lvl="0" algn="ctr"/>
            <a:endParaRPr lang="de-DE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lvl="0" algn="ctr"/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100+ </a:t>
            </a:r>
          </a:p>
          <a:p>
            <a:pPr lvl="0" algn="ctr"/>
            <a:r>
              <a:rPr lang="de-D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Free to </a:t>
            </a:r>
            <a:r>
              <a:rPr lang="de-DE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Air </a:t>
            </a:r>
            <a:r>
              <a:rPr lang="de-DE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C</a:t>
            </a:r>
            <a:r>
              <a:rPr lang="de-DE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hannels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29442" y="1264110"/>
            <a:ext cx="1922797" cy="78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5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PRICE SENSITIVE MARKET</a:t>
            </a:r>
            <a:endParaRPr lang="en-GB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7257" y="1264112"/>
            <a:ext cx="1922797" cy="78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5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INDUSTRY RESTRUCTURING</a:t>
            </a:r>
            <a:endParaRPr lang="en-GB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87257" y="3945014"/>
            <a:ext cx="1922797" cy="18973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Value Chain </a:t>
            </a:r>
            <a:r>
              <a:rPr lang="en-GB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Decomposing</a:t>
            </a:r>
          </a:p>
          <a:p>
            <a:pPr lvl="0" algn="ctr"/>
            <a:endParaRPr lang="en-GB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lvl="0" algn="ctr"/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“Dumb Pipe”</a:t>
            </a:r>
          </a:p>
          <a:p>
            <a:pPr lvl="0" algn="ctr"/>
            <a:r>
              <a:rPr lang="en-GB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Threat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9261" y="1264111"/>
            <a:ext cx="1922797" cy="78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5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CHANGING BEHAVIOUR</a:t>
            </a:r>
            <a:endParaRPr lang="en-GB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9261" y="3945014"/>
            <a:ext cx="1922797" cy="19047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80%</a:t>
            </a:r>
          </a:p>
          <a:p>
            <a:pPr lvl="0" algn="ctr"/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o</a:t>
            </a:r>
            <a:r>
              <a:rPr lang="en-GB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f 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Y</a:t>
            </a:r>
            <a:r>
              <a:rPr lang="en-GB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oungsters 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U</a:t>
            </a:r>
            <a:r>
              <a:rPr lang="en-GB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se 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O</a:t>
            </a:r>
            <a:r>
              <a:rPr lang="en-GB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nline 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V</a:t>
            </a:r>
            <a:r>
              <a:rPr lang="en-GB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ideo </a:t>
            </a:r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R</a:t>
            </a:r>
            <a:r>
              <a:rPr lang="en-GB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egularly</a:t>
            </a:r>
          </a:p>
          <a:p>
            <a:pPr lvl="0" algn="ctr"/>
            <a:endParaRPr lang="en-GB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lvl="0" algn="ctr"/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2000+</a:t>
            </a:r>
          </a:p>
          <a:p>
            <a:pPr lvl="0" algn="ctr"/>
            <a:r>
              <a:rPr lang="en-GB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 Events per day and Household</a:t>
            </a: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 result for netflix  black and white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170" y="2782085"/>
            <a:ext cx="1315026" cy="408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64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5544" t="31761" r="9345" b="50978"/>
          <a:stretch/>
        </p:blipFill>
        <p:spPr>
          <a:xfrm>
            <a:off x="7970205" y="-957202"/>
            <a:ext cx="808891" cy="7151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964944" y="-957202"/>
            <a:ext cx="882853" cy="715107"/>
          </a:xfrm>
          <a:prstGeom prst="rect">
            <a:avLst/>
          </a:prstGeom>
          <a:solidFill>
            <a:srgbClr val="C6D4DC"/>
          </a:solidFill>
          <a:ln>
            <a:solidFill>
              <a:srgbClr val="C6D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033645" y="-957203"/>
            <a:ext cx="882853" cy="715107"/>
          </a:xfrm>
          <a:prstGeom prst="rect">
            <a:avLst/>
          </a:prstGeom>
          <a:solidFill>
            <a:srgbClr val="B8B8B8"/>
          </a:solidFill>
          <a:ln>
            <a:solidFill>
              <a:srgbClr val="B8B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1102346" y="-957204"/>
            <a:ext cx="882853" cy="715107"/>
          </a:xfrm>
          <a:prstGeom prst="rect">
            <a:avLst/>
          </a:prstGeom>
          <a:solidFill>
            <a:srgbClr val="E4E4E4"/>
          </a:solidFill>
          <a:ln>
            <a:solidFill>
              <a:srgbClr val="049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3407632" y="1160825"/>
            <a:ext cx="4921937" cy="4635604"/>
            <a:chOff x="3407632" y="1346888"/>
            <a:chExt cx="4921937" cy="4635604"/>
          </a:xfrm>
        </p:grpSpPr>
        <p:grpSp>
          <p:nvGrpSpPr>
            <p:cNvPr id="16" name="Group 15"/>
            <p:cNvGrpSpPr/>
            <p:nvPr/>
          </p:nvGrpSpPr>
          <p:grpSpPr>
            <a:xfrm>
              <a:off x="3407632" y="1346888"/>
              <a:ext cx="4921937" cy="4635604"/>
              <a:chOff x="3223238" y="1060804"/>
              <a:chExt cx="4174158" cy="3931327"/>
            </a:xfrm>
          </p:grpSpPr>
          <p:sp>
            <p:nvSpPr>
              <p:cNvPr id="12" name="Up Arrow 11"/>
              <p:cNvSpPr/>
              <p:nvPr/>
            </p:nvSpPr>
            <p:spPr>
              <a:xfrm>
                <a:off x="5066270" y="1060804"/>
                <a:ext cx="488747" cy="1964725"/>
              </a:xfrm>
              <a:prstGeom prst="upArrow">
                <a:avLst/>
              </a:prstGeom>
              <a:solidFill>
                <a:srgbClr val="E4E4E4"/>
              </a:solidFill>
              <a:ln>
                <a:solidFill>
                  <a:srgbClr val="E4E4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Up Arrow 12"/>
              <p:cNvSpPr/>
              <p:nvPr/>
            </p:nvSpPr>
            <p:spPr>
              <a:xfrm flipV="1">
                <a:off x="5072280" y="3027406"/>
                <a:ext cx="488747" cy="1964725"/>
              </a:xfrm>
              <a:prstGeom prst="upArrow">
                <a:avLst/>
              </a:prstGeom>
              <a:solidFill>
                <a:srgbClr val="E4E4E4"/>
              </a:solidFill>
              <a:ln>
                <a:solidFill>
                  <a:srgbClr val="E4E4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Up Arrow 13"/>
              <p:cNvSpPr/>
              <p:nvPr/>
            </p:nvSpPr>
            <p:spPr>
              <a:xfrm rot="16200000" flipV="1">
                <a:off x="6170660" y="1994249"/>
                <a:ext cx="488747" cy="1964725"/>
              </a:xfrm>
              <a:prstGeom prst="upArrow">
                <a:avLst/>
              </a:prstGeom>
              <a:solidFill>
                <a:srgbClr val="E4E4E4"/>
              </a:solidFill>
              <a:ln>
                <a:solidFill>
                  <a:srgbClr val="E4E4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Up Arrow 14"/>
              <p:cNvSpPr/>
              <p:nvPr/>
            </p:nvSpPr>
            <p:spPr>
              <a:xfrm rot="5400000" flipH="1" flipV="1">
                <a:off x="3961227" y="1994248"/>
                <a:ext cx="488747" cy="1964725"/>
              </a:xfrm>
              <a:prstGeom prst="upArrow">
                <a:avLst/>
              </a:prstGeom>
              <a:solidFill>
                <a:srgbClr val="E4E4E4"/>
              </a:solidFill>
              <a:ln>
                <a:solidFill>
                  <a:srgbClr val="E4E4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rot="5400000">
              <a:off x="5279794" y="2104693"/>
              <a:ext cx="119028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rgbClr val="04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 Production</a:t>
              </a:r>
              <a:endParaRPr lang="en-GB" sz="900" dirty="0">
                <a:solidFill>
                  <a:srgbClr val="0497D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5400000">
              <a:off x="4898573" y="4533598"/>
              <a:ext cx="197085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 smtClean="0">
                  <a:solidFill>
                    <a:srgbClr val="04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 Aggregation &amp; Distribution</a:t>
              </a:r>
              <a:endParaRPr lang="en-GB" sz="900" dirty="0">
                <a:solidFill>
                  <a:srgbClr val="0497D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12650" y="3490485"/>
              <a:ext cx="11569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900" dirty="0" smtClean="0">
                  <a:solidFill>
                    <a:srgbClr val="04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Content Packaging</a:t>
              </a:r>
              <a:endParaRPr lang="en-GB" sz="900" dirty="0">
                <a:solidFill>
                  <a:srgbClr val="0497D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31446" y="3490485"/>
              <a:ext cx="169695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rgbClr val="0497D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Consumer Devices</a:t>
              </a:r>
              <a:endParaRPr lang="en-GB" sz="900" dirty="0">
                <a:solidFill>
                  <a:srgbClr val="0497D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Image result for youtube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953" y="1348374"/>
            <a:ext cx="984688" cy="612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m8eklel4s62k.cloudfront.net/images/sky-logo-b90e8c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510" y="1889758"/>
            <a:ext cx="584623" cy="3667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e/ed/AppleTV.svg/1280px-AppleTV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983" y="2657093"/>
            <a:ext cx="656017" cy="350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roadbandtvnews.broadbandtvnews.netdna-cdn.com/wp-content/uploads/2016/03/TV-Now-Logo-RTL-300x16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964" y="2295899"/>
            <a:ext cx="1391666" cy="783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thumb/a/a9/Maxdome_Logo.svg/2000px-Maxdome_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714" y="4092598"/>
            <a:ext cx="1104234" cy="280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unlockworldtv.com/wp-content/uploads/2015/07/amazon_fire_tv_logo_rgb_nlock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t="29036" r="1850" b="22776"/>
          <a:stretch/>
        </p:blipFill>
        <p:spPr bwMode="auto">
          <a:xfrm>
            <a:off x="2865636" y="4809334"/>
            <a:ext cx="1302043" cy="314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3.haus.de/files/artikel/bilder/TV%20Spielfilm%20APP-ICON_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819" y="3804467"/>
            <a:ext cx="730768" cy="730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upload.wikimedia.org/wikipedia/commons/thumb/a/a7/Magine_TV_Logo.svg/2000px-Magine_TV_Logo.sv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80" y="4995900"/>
            <a:ext cx="936048" cy="2677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boredmommyblog.com/wp-content/uploads/2014/07/logo.pn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286" y="4750999"/>
            <a:ext cx="995749" cy="338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zattoo log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053" y="3711779"/>
            <a:ext cx="1011218" cy="492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logos-download.com/wp-content/uploads/2016/09/Chromecast_log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12" y="2668650"/>
            <a:ext cx="1389830" cy="262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amazon video 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71" y="1742067"/>
            <a:ext cx="1250997" cy="329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6"/>
          <a:srcRect l="65642" t="24056" r="26449" b="63075"/>
          <a:stretch/>
        </p:blipFill>
        <p:spPr>
          <a:xfrm>
            <a:off x="6340523" y="1547141"/>
            <a:ext cx="934278" cy="84482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6"/>
          <a:srcRect l="79694" t="49945" r="15510" b="38700"/>
          <a:stretch/>
        </p:blipFill>
        <p:spPr>
          <a:xfrm>
            <a:off x="7786332" y="3860304"/>
            <a:ext cx="566530" cy="74543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6"/>
          <a:srcRect l="13057" t="22390" r="82905" b="66406"/>
          <a:stretch/>
        </p:blipFill>
        <p:spPr>
          <a:xfrm>
            <a:off x="3319223" y="1508588"/>
            <a:ext cx="477078" cy="735496"/>
          </a:xfrm>
          <a:prstGeom prst="rect">
            <a:avLst/>
          </a:prstGeom>
        </p:spPr>
      </p:pic>
      <p:pic>
        <p:nvPicPr>
          <p:cNvPr id="43" name="Picture 2" descr="https://upload.wikimedia.org/wikipedia/commons/thumb/6/64/Cisco_logo.svg/1280px-Cisco_logo.svg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8" y="6028432"/>
            <a:ext cx="1014319" cy="537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ytimg.com/vi/Gdm6Q352D7I/hqdefault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465" y="4878742"/>
            <a:ext cx="584654" cy="438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Placeholder 1"/>
          <p:cNvSpPr txBox="1">
            <a:spLocks/>
          </p:cNvSpPr>
          <p:nvPr/>
        </p:nvSpPr>
        <p:spPr>
          <a:xfrm>
            <a:off x="333518" y="445720"/>
            <a:ext cx="11070167" cy="39866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A FRAGMENTED, CONSTANTLY </a:t>
            </a:r>
            <a:r>
              <a:rPr lang="en-US" sz="2000" spc="600" dirty="0" smtClean="0">
                <a:solidFill>
                  <a:srgbClr val="0495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EVOLVING MARKETPLACE</a:t>
            </a:r>
            <a:endParaRPr lang="en-US" sz="2000" spc="600" dirty="0">
              <a:solidFill>
                <a:srgbClr val="049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6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5544" t="31761" r="9345" b="50978"/>
          <a:stretch/>
        </p:blipFill>
        <p:spPr>
          <a:xfrm>
            <a:off x="4560278" y="-1383322"/>
            <a:ext cx="808891" cy="715107"/>
          </a:xfrm>
          <a:prstGeom prst="rect">
            <a:avLst/>
          </a:prstGeom>
        </p:spPr>
      </p:pic>
      <p:sp>
        <p:nvSpPr>
          <p:cNvPr id="10" name="Text Placeholder 1"/>
          <p:cNvSpPr txBox="1">
            <a:spLocks/>
          </p:cNvSpPr>
          <p:nvPr/>
        </p:nvSpPr>
        <p:spPr>
          <a:xfrm>
            <a:off x="333518" y="445720"/>
            <a:ext cx="11070167" cy="3986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VODAFONE &amp; VIDEO</a:t>
            </a:r>
            <a:endParaRPr lang="en-US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upload.wikimedia.org/wikipedia/commons/thumb/6/64/Cisco_logo.svg/1280px-Cisco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8" y="6028432"/>
            <a:ext cx="1014319" cy="537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911354" y="2206710"/>
            <a:ext cx="1558977" cy="1558977"/>
          </a:xfrm>
          <a:prstGeom prst="ellipse">
            <a:avLst/>
          </a:prstGeom>
          <a:solidFill>
            <a:srgbClr val="039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369169" y="2206711"/>
            <a:ext cx="1558977" cy="1558977"/>
          </a:xfrm>
          <a:prstGeom prst="ellipse">
            <a:avLst/>
          </a:prstGeom>
          <a:solidFill>
            <a:srgbClr val="039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811173" y="2210423"/>
            <a:ext cx="1558977" cy="1558977"/>
          </a:xfrm>
          <a:prstGeom prst="ellipse">
            <a:avLst/>
          </a:prstGeom>
          <a:solidFill>
            <a:srgbClr val="039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729442" y="3945014"/>
            <a:ext cx="1922797" cy="189954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lvl="0" algn="ctr"/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~20%</a:t>
            </a:r>
            <a:endParaRPr lang="de-D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lvl="0" algn="ctr"/>
            <a:r>
              <a:rPr lang="de-DE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EBITDA</a:t>
            </a:r>
          </a:p>
          <a:p>
            <a:pPr lvl="0" algn="ctr"/>
            <a:endParaRPr lang="de-DE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lvl="0" algn="ctr"/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7.8 Mn</a:t>
            </a:r>
            <a:endParaRPr lang="de-DE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lvl="0" algn="ctr"/>
            <a:r>
              <a:rPr lang="en-GB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Fixed Subs</a:t>
            </a:r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29442" y="1264110"/>
            <a:ext cx="1922797" cy="78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5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VIDEO AS </a:t>
            </a:r>
          </a:p>
          <a:p>
            <a:pPr lvl="0" algn="ctr"/>
            <a:r>
              <a:rPr lang="en-GB" sz="15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CASH COW</a:t>
            </a:r>
            <a:endParaRPr lang="en-GB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87257" y="1264112"/>
            <a:ext cx="1922797" cy="78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5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SLOW IN INNOVATION</a:t>
            </a:r>
            <a:endParaRPr lang="en-GB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87257" y="3945014"/>
            <a:ext cx="1922797" cy="18973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3y</a:t>
            </a:r>
          </a:p>
          <a:p>
            <a:pPr lvl="0" algn="ctr"/>
            <a:r>
              <a:rPr lang="en-GB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Average Development Cycle</a:t>
            </a:r>
          </a:p>
          <a:p>
            <a:pPr lvl="0" algn="ctr"/>
            <a:endParaRPr lang="en-GB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lvl="0" algn="ctr"/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1-2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Mn</a:t>
            </a:r>
            <a:r>
              <a:rPr lang="de-DE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€</a:t>
            </a:r>
            <a:endParaRPr lang="en-GB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lvl="0" algn="ctr"/>
            <a:r>
              <a:rPr lang="en-GB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Testing Expenses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9261" y="1264111"/>
            <a:ext cx="1922797" cy="78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5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BOUND TO FOOTPRINT</a:t>
            </a:r>
            <a:endParaRPr lang="en-GB" sz="15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9261" y="3945014"/>
            <a:ext cx="1922797" cy="19047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14/13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Mn</a:t>
            </a:r>
            <a:endParaRPr lang="en-GB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lvl="0" algn="ctr"/>
            <a:r>
              <a:rPr lang="en-GB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HHS Addressable</a:t>
            </a:r>
          </a:p>
          <a:p>
            <a:pPr lvl="0" algn="ctr"/>
            <a:endParaRPr lang="en-GB" sz="6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  <a:p>
            <a:pPr lvl="0" algn="ctr"/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32/83 </a:t>
            </a:r>
            <a:r>
              <a:rPr lang="en-GB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endParaRPr lang="en-GB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Subs Addressable</a:t>
            </a:r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Bogen 69"/>
          <p:cNvSpPr/>
          <p:nvPr/>
        </p:nvSpPr>
        <p:spPr>
          <a:xfrm>
            <a:off x="5773225" y="2610767"/>
            <a:ext cx="750860" cy="750860"/>
          </a:xfrm>
          <a:prstGeom prst="arc">
            <a:avLst>
              <a:gd name="adj1" fmla="val 16200000"/>
              <a:gd name="adj2" fmla="val 12091673"/>
            </a:avLst>
          </a:prstGeom>
          <a:ln w="38100">
            <a:solidFill>
              <a:schemeClr val="bg1"/>
            </a:solidFill>
            <a:headEnd type="none" w="lg" len="lg"/>
            <a:tailEnd type="triangle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lIns="34288" tIns="17145" rIns="34288" bIns="17145" rtlCol="0" anchor="ctr"/>
          <a:lstStyle/>
          <a:p>
            <a:pPr algn="ctr" defTabSz="308058" fontAlgn="auto" hangingPunct="0">
              <a:spcBef>
                <a:spcPts val="0"/>
              </a:spcBef>
              <a:spcAft>
                <a:spcPts val="0"/>
              </a:spcAft>
            </a:pPr>
            <a:endParaRPr lang="de-DE" sz="1913" kern="0">
              <a:solidFill>
                <a:prstClr val="black"/>
              </a:solidFill>
              <a:sym typeface="Helvetica Light"/>
            </a:endParaRPr>
          </a:p>
        </p:txBody>
      </p:sp>
      <p:pic>
        <p:nvPicPr>
          <p:cNvPr id="21" name="lte-netzabdeckung.png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35684"/>
          <a:stretch>
            <a:fillRect/>
          </a:stretch>
        </p:blipFill>
        <p:spPr>
          <a:xfrm>
            <a:off x="8219347" y="2472723"/>
            <a:ext cx="742623" cy="987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971" y="2245107"/>
            <a:ext cx="1482179" cy="1482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50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 Placeholder 1"/>
          <p:cNvSpPr txBox="1">
            <a:spLocks/>
          </p:cNvSpPr>
          <p:nvPr/>
        </p:nvSpPr>
        <p:spPr>
          <a:xfrm>
            <a:off x="333518" y="445720"/>
            <a:ext cx="11070167" cy="3986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NEXT GEN </a:t>
            </a:r>
            <a:r>
              <a:rPr lang="en-US" spc="600" dirty="0" smtClean="0">
                <a:solidFill>
                  <a:srgbClr val="0495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PLAYBOOK</a:t>
            </a:r>
            <a:endParaRPr lang="en-US" spc="600" dirty="0">
              <a:solidFill>
                <a:srgbClr val="049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2" descr="https://upload.wikimedia.org/wikipedia/commons/thumb/6/64/Cisco_logo.svg/1280px-Cisco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8" y="6028432"/>
            <a:ext cx="1014319" cy="537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/>
          <a:srcRect l="55544" t="31761" r="9345" b="50978"/>
          <a:stretch/>
        </p:blipFill>
        <p:spPr>
          <a:xfrm>
            <a:off x="7970205" y="-957202"/>
            <a:ext cx="808891" cy="715107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8964944" y="-957202"/>
            <a:ext cx="882853" cy="715107"/>
          </a:xfrm>
          <a:prstGeom prst="rect">
            <a:avLst/>
          </a:prstGeom>
          <a:solidFill>
            <a:srgbClr val="C6D4DC"/>
          </a:solidFill>
          <a:ln>
            <a:solidFill>
              <a:srgbClr val="C6D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0033645" y="-957203"/>
            <a:ext cx="882853" cy="715107"/>
          </a:xfrm>
          <a:prstGeom prst="rect">
            <a:avLst/>
          </a:prstGeom>
          <a:solidFill>
            <a:srgbClr val="B8B8B8"/>
          </a:solidFill>
          <a:ln>
            <a:solidFill>
              <a:srgbClr val="B8B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11102346" y="-957204"/>
            <a:ext cx="882853" cy="715107"/>
          </a:xfrm>
          <a:prstGeom prst="rect">
            <a:avLst/>
          </a:prstGeom>
          <a:solidFill>
            <a:srgbClr val="E4E4E4"/>
          </a:solidFill>
          <a:ln>
            <a:solidFill>
              <a:srgbClr val="049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6901504" y="-970849"/>
            <a:ext cx="882853" cy="715107"/>
          </a:xfrm>
          <a:prstGeom prst="rect">
            <a:avLst/>
          </a:prstGeom>
          <a:solidFill>
            <a:srgbClr val="025374"/>
          </a:solidFill>
          <a:ln>
            <a:solidFill>
              <a:srgbClr val="049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2294736" y="1627030"/>
            <a:ext cx="7611682" cy="4263242"/>
            <a:chOff x="2294736" y="1627030"/>
            <a:chExt cx="7611682" cy="4263242"/>
          </a:xfrm>
        </p:grpSpPr>
        <p:sp>
          <p:nvSpPr>
            <p:cNvPr id="30" name="Oval 29"/>
            <p:cNvSpPr/>
            <p:nvPr/>
          </p:nvSpPr>
          <p:spPr>
            <a:xfrm>
              <a:off x="2294736" y="1637824"/>
              <a:ext cx="1522108" cy="1522108"/>
            </a:xfrm>
            <a:prstGeom prst="ellipse">
              <a:avLst/>
            </a:prstGeom>
            <a:noFill/>
            <a:ln w="69850" cap="flat" cmpd="sng" algn="ctr">
              <a:solidFill>
                <a:schemeClr val="bg1">
                  <a:lumMod val="50000"/>
                  <a:alpha val="3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8" hangingPunct="1">
                <a:defRPr/>
              </a:pPr>
              <a:endParaRPr lang="en-US" kern="1200" smtClean="0">
                <a:solidFill>
                  <a:prstClr val="white"/>
                </a:solidFill>
                <a:latin typeface="Open Sans Light"/>
                <a:ea typeface="+mn-ea"/>
                <a:cs typeface="Helvetica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3818643" y="1627030"/>
              <a:ext cx="1522108" cy="1522108"/>
            </a:xfrm>
            <a:prstGeom prst="ellipse">
              <a:avLst/>
            </a:prstGeom>
            <a:noFill/>
            <a:ln w="69850" cap="flat" cmpd="sng" algn="ctr">
              <a:solidFill>
                <a:srgbClr val="B2B2B2">
                  <a:alpha val="3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8" hangingPunct="1">
                <a:defRPr/>
              </a:pPr>
              <a:endParaRPr lang="en-US" kern="1200" smtClean="0">
                <a:solidFill>
                  <a:prstClr val="white"/>
                </a:solidFill>
                <a:latin typeface="Open Sans Light"/>
                <a:ea typeface="+mn-ea"/>
                <a:cs typeface="Helvetica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5340751" y="1627030"/>
              <a:ext cx="1522108" cy="1522108"/>
            </a:xfrm>
            <a:prstGeom prst="ellipse">
              <a:avLst/>
            </a:prstGeom>
            <a:noFill/>
            <a:ln w="69850" cap="flat" cmpd="sng" algn="ctr">
              <a:solidFill>
                <a:srgbClr val="B2B2B2">
                  <a:alpha val="3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8" hangingPunct="1">
                <a:defRPr/>
              </a:pPr>
              <a:endParaRPr lang="en-US" kern="1200" smtClean="0">
                <a:solidFill>
                  <a:prstClr val="white"/>
                </a:solidFill>
                <a:latin typeface="Open Sans Light"/>
                <a:ea typeface="+mn-ea"/>
                <a:cs typeface="Helvetica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862203" y="1627030"/>
              <a:ext cx="1522108" cy="1522108"/>
            </a:xfrm>
            <a:prstGeom prst="ellipse">
              <a:avLst/>
            </a:prstGeom>
            <a:noFill/>
            <a:ln w="69850" cap="flat" cmpd="sng" algn="ctr">
              <a:solidFill>
                <a:srgbClr val="B2B2B2">
                  <a:alpha val="3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8" hangingPunct="1">
                <a:defRPr/>
              </a:pPr>
              <a:endParaRPr lang="en-US" kern="1200" smtClean="0">
                <a:solidFill>
                  <a:prstClr val="white"/>
                </a:solidFill>
                <a:latin typeface="Open Sans Light"/>
                <a:ea typeface="+mn-ea"/>
                <a:cs typeface="Helvetica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8384310" y="1627030"/>
              <a:ext cx="1522108" cy="1522108"/>
            </a:xfrm>
            <a:prstGeom prst="ellipse">
              <a:avLst/>
            </a:prstGeom>
            <a:noFill/>
            <a:ln w="69850" cap="flat" cmpd="sng" algn="ctr">
              <a:solidFill>
                <a:srgbClr val="B2B2B2">
                  <a:alpha val="3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8" hangingPunct="1">
                <a:defRPr/>
              </a:pPr>
              <a:endParaRPr lang="en-US" kern="1200" smtClean="0">
                <a:solidFill>
                  <a:prstClr val="white"/>
                </a:solidFill>
                <a:latin typeface="Open Sans Light"/>
                <a:ea typeface="+mn-ea"/>
                <a:cs typeface="Helvetica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7543536" y="4320523"/>
              <a:ext cx="1522108" cy="1522108"/>
            </a:xfrm>
            <a:prstGeom prst="ellipse">
              <a:avLst/>
            </a:prstGeom>
            <a:noFill/>
            <a:ln w="69850" cap="flat" cmpd="sng" algn="ctr">
              <a:solidFill>
                <a:srgbClr val="B2B2B2">
                  <a:alpha val="3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8" hangingPunct="1">
                <a:defRPr/>
              </a:pPr>
              <a:endParaRPr lang="en-US" kern="1200" smtClean="0">
                <a:solidFill>
                  <a:prstClr val="white"/>
                </a:solidFill>
                <a:latin typeface="Open Sans Light"/>
                <a:ea typeface="+mn-ea"/>
                <a:cs typeface="Helvetica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022084" y="4320523"/>
              <a:ext cx="1522108" cy="1522108"/>
            </a:xfrm>
            <a:prstGeom prst="ellipse">
              <a:avLst/>
            </a:prstGeom>
            <a:noFill/>
            <a:ln w="69850" cap="flat" cmpd="sng" algn="ctr">
              <a:solidFill>
                <a:srgbClr val="B2B2B2">
                  <a:alpha val="3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8" hangingPunct="1">
                <a:defRPr/>
              </a:pPr>
              <a:endParaRPr lang="en-US" kern="1200" smtClean="0">
                <a:solidFill>
                  <a:prstClr val="white"/>
                </a:solidFill>
                <a:latin typeface="Open Sans Light"/>
                <a:ea typeface="+mn-ea"/>
                <a:cs typeface="Helvetica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2976069" y="4331317"/>
              <a:ext cx="1522108" cy="1522108"/>
            </a:xfrm>
            <a:prstGeom prst="ellipse">
              <a:avLst/>
            </a:prstGeom>
            <a:noFill/>
            <a:ln w="69850" cap="flat" cmpd="sng" algn="ctr">
              <a:solidFill>
                <a:srgbClr val="B2B2B2">
                  <a:alpha val="3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8" hangingPunct="1">
                <a:defRPr/>
              </a:pPr>
              <a:endParaRPr lang="en-US" kern="1200" smtClean="0">
                <a:solidFill>
                  <a:prstClr val="white"/>
                </a:solidFill>
                <a:latin typeface="Open Sans Light"/>
                <a:ea typeface="+mn-ea"/>
                <a:cs typeface="Helvetica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4481943" y="4320523"/>
              <a:ext cx="1522108" cy="1522108"/>
            </a:xfrm>
            <a:prstGeom prst="ellipse">
              <a:avLst/>
            </a:prstGeom>
            <a:noFill/>
            <a:ln w="69850" cap="flat" cmpd="sng" algn="ctr">
              <a:solidFill>
                <a:srgbClr val="B2B2B2">
                  <a:alpha val="3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8" hangingPunct="1">
                <a:defRPr/>
              </a:pPr>
              <a:endParaRPr lang="en-US" kern="1200" smtClean="0">
                <a:solidFill>
                  <a:prstClr val="white"/>
                </a:solidFill>
                <a:latin typeface="Open Sans Light"/>
                <a:ea typeface="+mn-ea"/>
                <a:cs typeface="Helvetica"/>
              </a:endParaRPr>
            </a:p>
          </p:txBody>
        </p:sp>
        <p:sp>
          <p:nvSpPr>
            <p:cNvPr id="3" name="Arc 2"/>
            <p:cNvSpPr/>
            <p:nvPr/>
          </p:nvSpPr>
          <p:spPr>
            <a:xfrm>
              <a:off x="3819438" y="1627825"/>
              <a:ext cx="1520518" cy="1520518"/>
            </a:xfrm>
            <a:prstGeom prst="arc">
              <a:avLst>
                <a:gd name="adj1" fmla="val 10766207"/>
                <a:gd name="adj2" fmla="val 0"/>
              </a:avLst>
            </a:prstGeom>
            <a:noFill/>
            <a:ln w="69850" cap="rnd" cmpd="sng" algn="ctr">
              <a:solidFill>
                <a:srgbClr val="02537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8" hangingPunct="1">
                <a:defRPr/>
              </a:pPr>
              <a:endParaRPr lang="en-US" kern="1200" smtClean="0">
                <a:solidFill>
                  <a:srgbClr val="57565A"/>
                </a:solidFill>
                <a:latin typeface="Open Sans Light"/>
                <a:ea typeface="+mn-ea"/>
                <a:cs typeface="Helvetica"/>
              </a:endParaRPr>
            </a:p>
          </p:txBody>
        </p:sp>
        <p:sp>
          <p:nvSpPr>
            <p:cNvPr id="5" name="Arc 4"/>
            <p:cNvSpPr/>
            <p:nvPr/>
          </p:nvSpPr>
          <p:spPr>
            <a:xfrm rot="10800000">
              <a:off x="5341546" y="1627825"/>
              <a:ext cx="1520518" cy="1520518"/>
            </a:xfrm>
            <a:prstGeom prst="arc">
              <a:avLst>
                <a:gd name="adj1" fmla="val 10766207"/>
                <a:gd name="adj2" fmla="val 0"/>
              </a:avLst>
            </a:prstGeom>
            <a:noFill/>
            <a:ln w="69850" cap="rnd" cmpd="sng" algn="ctr">
              <a:solidFill>
                <a:srgbClr val="02537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8" hangingPunct="1">
                <a:defRPr/>
              </a:pPr>
              <a:endParaRPr lang="en-US" kern="1200" smtClean="0">
                <a:solidFill>
                  <a:srgbClr val="57565A"/>
                </a:solidFill>
                <a:latin typeface="Open Sans Light"/>
                <a:ea typeface="+mn-ea"/>
                <a:cs typeface="Helvetica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19438" y="2425726"/>
              <a:ext cx="1520518" cy="390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8" hangingPunct="1"/>
              <a:r>
                <a:rPr lang="en-US" sz="1050" kern="1200" dirty="0" smtClean="0">
                  <a:solidFill>
                    <a:srgbClr val="57565A"/>
                  </a:solidFill>
                  <a:latin typeface="Open Sans Light"/>
                  <a:ea typeface="ＭＳ Ｐゴシック" charset="0"/>
                  <a:cs typeface="Helvetica"/>
                </a:rPr>
                <a:t>Off-net, in-home and out-of-home</a:t>
              </a:r>
              <a:endParaRPr lang="en-US" sz="1050" kern="1200" dirty="0">
                <a:solidFill>
                  <a:srgbClr val="57565A"/>
                </a:solidFill>
                <a:latin typeface="Open Sans Light"/>
                <a:ea typeface="ＭＳ Ｐゴシック" charset="0"/>
                <a:cs typeface="Helvetica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22536" y="2425726"/>
              <a:ext cx="1520518" cy="390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8" hangingPunct="1"/>
              <a:r>
                <a:rPr lang="en-US" sz="1050" kern="1200" dirty="0" smtClean="0">
                  <a:solidFill>
                    <a:srgbClr val="57565A"/>
                  </a:solidFill>
                  <a:latin typeface="Open Sans Light"/>
                  <a:ea typeface="ＭＳ Ｐゴシック" charset="0"/>
                  <a:cs typeface="Helvetica"/>
                </a:rPr>
                <a:t>Drive customer satisfaction</a:t>
              </a:r>
              <a:endParaRPr lang="en-US" sz="1050" kern="1200" dirty="0">
                <a:solidFill>
                  <a:srgbClr val="57565A"/>
                </a:solidFill>
                <a:latin typeface="Open Sans Light"/>
                <a:ea typeface="ＭＳ Ｐゴシック" charset="0"/>
                <a:cs typeface="Helvetica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61213" y="2425726"/>
              <a:ext cx="1520518" cy="238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8" hangingPunct="1"/>
              <a:r>
                <a:rPr lang="en-US" sz="1050" kern="1200" dirty="0" smtClean="0">
                  <a:solidFill>
                    <a:srgbClr val="57565A"/>
                  </a:solidFill>
                  <a:latin typeface="Open Sans Light"/>
                  <a:ea typeface="ＭＳ Ｐゴシック" charset="0"/>
                  <a:cs typeface="Helvetica"/>
                </a:rPr>
                <a:t>Drive ARPU</a:t>
              </a:r>
              <a:endParaRPr lang="en-US" sz="1050" kern="1200" dirty="0">
                <a:solidFill>
                  <a:srgbClr val="57565A"/>
                </a:solidFill>
                <a:latin typeface="Open Sans Light"/>
                <a:ea typeface="ＭＳ Ｐゴシック" charset="0"/>
                <a:cs typeface="Helvetica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364312" y="2425726"/>
              <a:ext cx="152051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8" hangingPunct="1"/>
              <a:r>
                <a:rPr lang="en-US" sz="1050" dirty="0" smtClean="0">
                  <a:solidFill>
                    <a:srgbClr val="57565A"/>
                  </a:solidFill>
                  <a:latin typeface="Open Sans Light"/>
                  <a:ea typeface="ＭＳ Ｐゴシック" charset="0"/>
                  <a:cs typeface="Helvetica"/>
                </a:rPr>
                <a:t>Personalized video experience</a:t>
              </a:r>
              <a:endParaRPr lang="en-US" sz="1050" kern="1200" dirty="0">
                <a:solidFill>
                  <a:srgbClr val="57565A"/>
                </a:solidFill>
                <a:latin typeface="Open Sans Light"/>
                <a:ea typeface="ＭＳ Ｐゴシック" charset="0"/>
                <a:cs typeface="Helvetica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323667" y="2436520"/>
              <a:ext cx="1520518" cy="238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8" hangingPunct="1"/>
              <a:r>
                <a:rPr lang="en-US" sz="1050" kern="1200" dirty="0" smtClean="0">
                  <a:solidFill>
                    <a:srgbClr val="57565A"/>
                  </a:solidFill>
                  <a:latin typeface="Open Sans Light"/>
                  <a:ea typeface="ＭＳ Ｐゴシック" charset="0"/>
                  <a:cs typeface="Helvetica"/>
                </a:rPr>
                <a:t>Network Agnostic</a:t>
              </a:r>
              <a:endParaRPr lang="en-US" sz="1050" kern="1200" dirty="0">
                <a:solidFill>
                  <a:srgbClr val="57565A"/>
                </a:solidFill>
                <a:latin typeface="Open Sans Light"/>
                <a:ea typeface="ＭＳ Ｐゴシック" charset="0"/>
                <a:cs typeface="Helvetica"/>
              </a:endParaRPr>
            </a:p>
          </p:txBody>
        </p:sp>
        <p:sp>
          <p:nvSpPr>
            <p:cNvPr id="38" name="Arc 37"/>
            <p:cNvSpPr/>
            <p:nvPr/>
          </p:nvSpPr>
          <p:spPr>
            <a:xfrm>
              <a:off x="4500771" y="4321318"/>
              <a:ext cx="1520518" cy="1520518"/>
            </a:xfrm>
            <a:prstGeom prst="arc">
              <a:avLst>
                <a:gd name="adj1" fmla="val 10766207"/>
                <a:gd name="adj2" fmla="val 0"/>
              </a:avLst>
            </a:prstGeom>
            <a:noFill/>
            <a:ln w="69850" cap="rnd" cmpd="sng" algn="ctr">
              <a:solidFill>
                <a:srgbClr val="02537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8" hangingPunct="1">
                <a:defRPr/>
              </a:pPr>
              <a:endParaRPr lang="en-US" kern="1200" smtClean="0">
                <a:solidFill>
                  <a:srgbClr val="57565A"/>
                </a:solidFill>
                <a:latin typeface="Open Sans Light"/>
                <a:ea typeface="+mn-ea"/>
                <a:cs typeface="Helvetica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10800000">
              <a:off x="6022879" y="4321318"/>
              <a:ext cx="1520518" cy="1520518"/>
            </a:xfrm>
            <a:prstGeom prst="arc">
              <a:avLst>
                <a:gd name="adj1" fmla="val 10766207"/>
                <a:gd name="adj2" fmla="val 0"/>
              </a:avLst>
            </a:prstGeom>
            <a:noFill/>
            <a:ln w="69850" cap="rnd" cmpd="sng" algn="ctr">
              <a:solidFill>
                <a:srgbClr val="02537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8" hangingPunct="1">
                <a:defRPr/>
              </a:pPr>
              <a:endParaRPr lang="en-US" kern="1200" smtClean="0">
                <a:solidFill>
                  <a:srgbClr val="57565A"/>
                </a:solidFill>
                <a:latin typeface="Open Sans Light"/>
                <a:ea typeface="+mn-ea"/>
                <a:cs typeface="Helvetica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500771" y="5119220"/>
              <a:ext cx="1520518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8" hangingPunct="1"/>
              <a:r>
                <a:rPr lang="en-US" sz="1050" kern="1200" dirty="0" smtClean="0">
                  <a:solidFill>
                    <a:srgbClr val="57565A"/>
                  </a:solidFill>
                  <a:latin typeface="Open Sans Light"/>
                  <a:ea typeface="ＭＳ Ｐゴシック" charset="0"/>
                  <a:cs typeface="Helvetica"/>
                </a:rPr>
                <a:t>Continuous stream of features</a:t>
              </a:r>
              <a:endParaRPr lang="en-US" sz="1050" kern="1200" dirty="0">
                <a:solidFill>
                  <a:srgbClr val="57565A"/>
                </a:solidFill>
                <a:latin typeface="Open Sans Light"/>
                <a:ea typeface="ＭＳ Ｐゴシック" charset="0"/>
                <a:cs typeface="Helvetica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003870" y="5119220"/>
              <a:ext cx="1520518" cy="390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8" hangingPunct="1"/>
              <a:r>
                <a:rPr lang="en-US" sz="1050" kern="1200" dirty="0" smtClean="0">
                  <a:solidFill>
                    <a:srgbClr val="57565A"/>
                  </a:solidFill>
                  <a:latin typeface="Open Sans Light"/>
                  <a:ea typeface="ＭＳ Ｐゴシック" charset="0"/>
                  <a:cs typeface="Helvetica"/>
                </a:rPr>
                <a:t>Complementary contents</a:t>
              </a:r>
              <a:endParaRPr lang="en-US" sz="1050" kern="1200" dirty="0">
                <a:solidFill>
                  <a:srgbClr val="57565A"/>
                </a:solidFill>
                <a:latin typeface="Open Sans Light"/>
                <a:ea typeface="ＭＳ Ｐゴシック" charset="0"/>
                <a:cs typeface="Helvetica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542547" y="5119220"/>
              <a:ext cx="1520518" cy="3903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8" hangingPunct="1"/>
              <a:r>
                <a:rPr lang="en-US" sz="1050" kern="1200" dirty="0" smtClean="0">
                  <a:solidFill>
                    <a:srgbClr val="57565A"/>
                  </a:solidFill>
                  <a:latin typeface="Open Sans Light"/>
                  <a:ea typeface="ＭＳ Ｐゴシック" charset="0"/>
                  <a:cs typeface="Helvetica"/>
                </a:rPr>
                <a:t>Right technology partner</a:t>
              </a:r>
              <a:endParaRPr lang="en-US" sz="1050" kern="1200" dirty="0">
                <a:solidFill>
                  <a:srgbClr val="57565A"/>
                </a:solidFill>
                <a:latin typeface="Open Sans Light"/>
                <a:ea typeface="ＭＳ Ｐゴシック" charset="0"/>
                <a:cs typeface="Helvetica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005000" y="5130013"/>
              <a:ext cx="1520518" cy="238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8" hangingPunct="1"/>
              <a:r>
                <a:rPr lang="en-US" sz="1050" kern="1200" dirty="0" smtClean="0">
                  <a:solidFill>
                    <a:srgbClr val="57565A"/>
                  </a:solidFill>
                  <a:latin typeface="Open Sans Light"/>
                  <a:ea typeface="ＭＳ Ｐゴシック" charset="0"/>
                  <a:cs typeface="Helvetica"/>
                </a:rPr>
                <a:t>3</a:t>
              </a:r>
              <a:r>
                <a:rPr lang="en-US" sz="1050" kern="1200" baseline="30000" dirty="0" smtClean="0">
                  <a:solidFill>
                    <a:srgbClr val="57565A"/>
                  </a:solidFill>
                  <a:latin typeface="Open Sans Light"/>
                  <a:ea typeface="ＭＳ Ｐゴシック" charset="0"/>
                  <a:cs typeface="Helvetica"/>
                </a:rPr>
                <a:t>rd</a:t>
              </a:r>
              <a:r>
                <a:rPr lang="en-US" sz="1050" kern="1200" dirty="0" smtClean="0">
                  <a:solidFill>
                    <a:srgbClr val="57565A"/>
                  </a:solidFill>
                  <a:latin typeface="Open Sans Light"/>
                  <a:ea typeface="ＭＳ Ｐゴシック" charset="0"/>
                  <a:cs typeface="Helvetica"/>
                </a:rPr>
                <a:t> parties</a:t>
              </a:r>
              <a:endParaRPr lang="en-US" sz="1050" kern="1200" dirty="0">
                <a:solidFill>
                  <a:srgbClr val="57565A"/>
                </a:solidFill>
                <a:latin typeface="Open Sans Light"/>
                <a:ea typeface="ＭＳ Ｐゴシック" charset="0"/>
                <a:cs typeface="Helvetica"/>
              </a:endParaRPr>
            </a:p>
          </p:txBody>
        </p:sp>
        <p:sp>
          <p:nvSpPr>
            <p:cNvPr id="71" name="Arc 70"/>
            <p:cNvSpPr/>
            <p:nvPr/>
          </p:nvSpPr>
          <p:spPr>
            <a:xfrm rot="10800000">
              <a:off x="2975884" y="4369754"/>
              <a:ext cx="1520518" cy="1520518"/>
            </a:xfrm>
            <a:prstGeom prst="arc">
              <a:avLst>
                <a:gd name="adj1" fmla="val 10766207"/>
                <a:gd name="adj2" fmla="val 0"/>
              </a:avLst>
            </a:prstGeom>
            <a:noFill/>
            <a:ln w="69850" cap="rnd" cmpd="sng" algn="ctr">
              <a:solidFill>
                <a:srgbClr val="02537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8" hangingPunct="1">
                <a:defRPr/>
              </a:pPr>
              <a:endParaRPr lang="en-US" kern="1200" smtClean="0">
                <a:solidFill>
                  <a:srgbClr val="57565A"/>
                </a:solidFill>
                <a:latin typeface="Open Sans Light"/>
                <a:ea typeface="+mn-ea"/>
                <a:cs typeface="Helvetica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27605" r="19009" b="28451"/>
            <a:stretch/>
          </p:blipFill>
          <p:spPr>
            <a:xfrm>
              <a:off x="2821432" y="1796430"/>
              <a:ext cx="536360" cy="5433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3" t="28733" r="19540" b="28639"/>
            <a:stretch/>
          </p:blipFill>
          <p:spPr>
            <a:xfrm>
              <a:off x="4317998" y="1783698"/>
              <a:ext cx="547205" cy="54006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9" t="28169" r="18743" b="27512"/>
            <a:stretch/>
          </p:blipFill>
          <p:spPr>
            <a:xfrm>
              <a:off x="5841280" y="1748632"/>
              <a:ext cx="546076" cy="55549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4" t="27605" r="18478" b="27513"/>
            <a:stretch/>
          </p:blipFill>
          <p:spPr>
            <a:xfrm>
              <a:off x="7363165" y="1742017"/>
              <a:ext cx="545643" cy="56210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4" t="28357" r="19806" b="29014"/>
            <a:stretch/>
          </p:blipFill>
          <p:spPr>
            <a:xfrm>
              <a:off x="8863758" y="1792837"/>
              <a:ext cx="542612" cy="54261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0" t="28357" r="19009" b="26197"/>
            <a:stretch/>
          </p:blipFill>
          <p:spPr>
            <a:xfrm>
              <a:off x="3476705" y="4501258"/>
              <a:ext cx="547010" cy="57806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36" t="27898" r="19050" b="28205"/>
            <a:stretch/>
          </p:blipFill>
          <p:spPr>
            <a:xfrm>
              <a:off x="4980461" y="4491381"/>
              <a:ext cx="561138" cy="56643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88" t="28923" r="20501" b="29436"/>
            <a:stretch/>
          </p:blipFill>
          <p:spPr>
            <a:xfrm>
              <a:off x="6528130" y="4517239"/>
              <a:ext cx="507769" cy="51028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07" t="29333" r="19921" b="29436"/>
            <a:stretch/>
          </p:blipFill>
          <p:spPr>
            <a:xfrm>
              <a:off x="8032980" y="4496847"/>
              <a:ext cx="543876" cy="530675"/>
            </a:xfrm>
            <a:prstGeom prst="rect">
              <a:avLst/>
            </a:prstGeom>
          </p:spPr>
        </p:pic>
        <p:sp>
          <p:nvSpPr>
            <p:cNvPr id="36" name="Arc 35"/>
            <p:cNvSpPr/>
            <p:nvPr/>
          </p:nvSpPr>
          <p:spPr>
            <a:xfrm rot="10800000">
              <a:off x="2298920" y="1643144"/>
              <a:ext cx="1520518" cy="1520518"/>
            </a:xfrm>
            <a:prstGeom prst="arc">
              <a:avLst>
                <a:gd name="adj1" fmla="val 10766207"/>
                <a:gd name="adj2" fmla="val 0"/>
              </a:avLst>
            </a:prstGeom>
            <a:noFill/>
            <a:ln w="69850" cap="rnd" cmpd="sng" algn="ctr">
              <a:solidFill>
                <a:srgbClr val="02537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8" hangingPunct="1">
                <a:defRPr/>
              </a:pPr>
              <a:endParaRPr lang="en-US" kern="1200" smtClean="0">
                <a:solidFill>
                  <a:srgbClr val="57565A"/>
                </a:solidFill>
                <a:latin typeface="Open Sans Light"/>
                <a:ea typeface="+mn-ea"/>
                <a:cs typeface="Helvetica"/>
              </a:endParaRPr>
            </a:p>
          </p:txBody>
        </p:sp>
        <p:sp>
          <p:nvSpPr>
            <p:cNvPr id="7" name="Arc 6"/>
            <p:cNvSpPr/>
            <p:nvPr/>
          </p:nvSpPr>
          <p:spPr>
            <a:xfrm>
              <a:off x="6862998" y="1627825"/>
              <a:ext cx="1520518" cy="1520518"/>
            </a:xfrm>
            <a:prstGeom prst="arc">
              <a:avLst>
                <a:gd name="adj1" fmla="val 10766207"/>
                <a:gd name="adj2" fmla="val 0"/>
              </a:avLst>
            </a:prstGeom>
            <a:noFill/>
            <a:ln w="69850" cap="rnd" cmpd="sng" algn="ctr">
              <a:solidFill>
                <a:srgbClr val="02537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8" hangingPunct="1">
                <a:defRPr/>
              </a:pPr>
              <a:endParaRPr lang="en-US" kern="1200" smtClean="0">
                <a:solidFill>
                  <a:srgbClr val="57565A"/>
                </a:solidFill>
                <a:latin typeface="Open Sans Light"/>
                <a:ea typeface="+mn-ea"/>
                <a:cs typeface="Helvetica"/>
              </a:endParaRPr>
            </a:p>
          </p:txBody>
        </p:sp>
        <p:sp>
          <p:nvSpPr>
            <p:cNvPr id="9" name="Arc 8"/>
            <p:cNvSpPr/>
            <p:nvPr/>
          </p:nvSpPr>
          <p:spPr>
            <a:xfrm rot="10800000">
              <a:off x="8385105" y="1627825"/>
              <a:ext cx="1520518" cy="1520518"/>
            </a:xfrm>
            <a:prstGeom prst="arc">
              <a:avLst>
                <a:gd name="adj1" fmla="val 10766207"/>
                <a:gd name="adj2" fmla="val 0"/>
              </a:avLst>
            </a:prstGeom>
            <a:noFill/>
            <a:ln w="69850" cap="rnd" cmpd="sng" algn="ctr">
              <a:solidFill>
                <a:srgbClr val="02537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8" hangingPunct="1">
                <a:defRPr/>
              </a:pPr>
              <a:endParaRPr lang="en-US" kern="1200" smtClean="0">
                <a:solidFill>
                  <a:srgbClr val="57565A"/>
                </a:solidFill>
                <a:latin typeface="Open Sans Light"/>
                <a:ea typeface="+mn-ea"/>
                <a:cs typeface="Helvetica"/>
              </a:endParaRPr>
            </a:p>
          </p:txBody>
        </p:sp>
        <p:sp>
          <p:nvSpPr>
            <p:cNvPr id="42" name="Arc 41"/>
            <p:cNvSpPr/>
            <p:nvPr/>
          </p:nvSpPr>
          <p:spPr>
            <a:xfrm>
              <a:off x="7544331" y="4321318"/>
              <a:ext cx="1520518" cy="1520518"/>
            </a:xfrm>
            <a:prstGeom prst="arc">
              <a:avLst>
                <a:gd name="adj1" fmla="val 10766207"/>
                <a:gd name="adj2" fmla="val 0"/>
              </a:avLst>
            </a:prstGeom>
            <a:noFill/>
            <a:ln w="69850" cap="rnd" cmpd="sng" algn="ctr">
              <a:solidFill>
                <a:srgbClr val="025374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378" hangingPunct="1">
                <a:defRPr/>
              </a:pPr>
              <a:endParaRPr lang="en-US" kern="1200" smtClean="0">
                <a:solidFill>
                  <a:srgbClr val="57565A"/>
                </a:solidFill>
                <a:latin typeface="Open Sans Light"/>
                <a:ea typeface="+mn-e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728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worldatlas.com/webimage/countrys/europe/outline/de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245" y="-16318"/>
            <a:ext cx="5305959" cy="70851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 Placeholder 1"/>
          <p:cNvSpPr txBox="1">
            <a:spLocks/>
          </p:cNvSpPr>
          <p:nvPr/>
        </p:nvSpPr>
        <p:spPr>
          <a:xfrm>
            <a:off x="333518" y="445720"/>
            <a:ext cx="11070167" cy="3986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FOOTPRINT</a:t>
            </a:r>
            <a:endParaRPr lang="en-US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hteck 12"/>
          <p:cNvSpPr/>
          <p:nvPr/>
        </p:nvSpPr>
        <p:spPr>
          <a:xfrm>
            <a:off x="3759544" y="2162573"/>
            <a:ext cx="3375439" cy="527067"/>
          </a:xfrm>
          <a:prstGeom prst="rect">
            <a:avLst/>
          </a:prstGeom>
        </p:spPr>
        <p:txBody>
          <a:bodyPr wrap="none" lIns="34288" tIns="17145" rIns="34288" bIns="17145">
            <a:spAutoFit/>
          </a:bodyPr>
          <a:lstStyle/>
          <a:p>
            <a:pPr algn="ctr" defTabSz="308058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FROM A STOVE PIPE </a:t>
            </a:r>
            <a:r>
              <a:rPr lang="de-DE" sz="1600" b="1" kern="0" dirty="0" smtClean="0">
                <a:solidFill>
                  <a:srgbClr val="0495D4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APPROACH</a:t>
            </a: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</a:t>
            </a:r>
          </a:p>
          <a:p>
            <a:pPr algn="ctr" defTabSz="308058" fontAlgn="auto" hangingPunct="0">
              <a:spcBef>
                <a:spcPts val="0"/>
              </a:spcBef>
              <a:spcAft>
                <a:spcPts val="0"/>
              </a:spcAft>
            </a:pPr>
            <a:r>
              <a:rPr lang="de-DE" sz="1600" kern="0" dirty="0" smtClean="0"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TO A SCALABLE </a:t>
            </a:r>
            <a:r>
              <a:rPr lang="de-DE" sz="1600" b="1" kern="0" dirty="0" smtClean="0">
                <a:solidFill>
                  <a:srgbClr val="0495D4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PLATFORM</a:t>
            </a:r>
            <a:endParaRPr lang="de-DE" sz="1600" b="1" kern="0" dirty="0">
              <a:solidFill>
                <a:srgbClr val="0495D4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070890" y="3073735"/>
            <a:ext cx="3122000" cy="999672"/>
          </a:xfrm>
          <a:prstGeom prst="rect">
            <a:avLst/>
          </a:prstGeom>
          <a:solidFill>
            <a:srgbClr val="0385B9"/>
          </a:solidFill>
          <a:ln>
            <a:solidFill>
              <a:srgbClr val="0495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kern="0" dirty="0">
                <a:solidFill>
                  <a:schemeClr val="bg1"/>
                </a:solidFill>
                <a:latin typeface="Arial" panose="020B0604020202020204" pitchFamily="34" charset="0"/>
                <a:ea typeface="Gotham SSm Medium"/>
                <a:cs typeface="Arial" panose="020B0604020202020204" pitchFamily="34" charset="0"/>
                <a:sym typeface="Gotham SSm Medium"/>
              </a:rPr>
              <a:t>160% </a:t>
            </a:r>
            <a:r>
              <a:rPr lang="en-GB" sz="2400" b="1" kern="0" dirty="0" smtClean="0">
                <a:solidFill>
                  <a:schemeClr val="bg1"/>
                </a:solidFill>
                <a:latin typeface="Arial" panose="020B0604020202020204" pitchFamily="34" charset="0"/>
                <a:ea typeface="Gotham SSm Medium"/>
                <a:cs typeface="Arial" panose="020B0604020202020204" pitchFamily="34" charset="0"/>
                <a:sym typeface="Gotham SSm Medium"/>
              </a:rPr>
              <a:t>UPLIFT</a:t>
            </a:r>
            <a:r>
              <a:rPr lang="en-GB" sz="2400" kern="0" dirty="0" smtClean="0">
                <a:solidFill>
                  <a:schemeClr val="bg1"/>
                </a:solidFill>
                <a:latin typeface="Arial" panose="020B0604020202020204" pitchFamily="34" charset="0"/>
                <a:ea typeface="Gotham SSm Medium"/>
                <a:cs typeface="Arial" panose="020B0604020202020204" pitchFamily="34" charset="0"/>
                <a:sym typeface="Gotham SSm Medium"/>
              </a:rPr>
              <a:t> </a:t>
            </a:r>
          </a:p>
          <a:p>
            <a:pPr algn="ctr">
              <a:lnSpc>
                <a:spcPct val="130000"/>
              </a:lnSpc>
            </a:pPr>
            <a:r>
              <a:rPr lang="en-GB" sz="1400" kern="0" dirty="0" smtClean="0">
                <a:solidFill>
                  <a:schemeClr val="bg1"/>
                </a:solidFill>
                <a:latin typeface="Arial" panose="020B0604020202020204" pitchFamily="34" charset="0"/>
                <a:ea typeface="Gotham SSm Medium"/>
                <a:cs typeface="Arial" panose="020B0604020202020204" pitchFamily="34" charset="0"/>
                <a:sym typeface="Gotham SSm Medium"/>
              </a:rPr>
              <a:t>IN ADDRESSABLE MARKET</a:t>
            </a:r>
            <a:endParaRPr lang="en-GB" sz="1400" kern="0" dirty="0">
              <a:solidFill>
                <a:schemeClr val="bg1"/>
              </a:solidFill>
              <a:latin typeface="Arial" panose="020B0604020202020204" pitchFamily="34" charset="0"/>
              <a:ea typeface="Gotham SSm Medium"/>
              <a:cs typeface="Arial" panose="020B0604020202020204" pitchFamily="34" charset="0"/>
              <a:sym typeface="Gotham SSm Medium"/>
            </a:endParaRPr>
          </a:p>
        </p:txBody>
      </p:sp>
      <p:sp>
        <p:nvSpPr>
          <p:cNvPr id="51" name="Shape 201"/>
          <p:cNvSpPr/>
          <p:nvPr/>
        </p:nvSpPr>
        <p:spPr>
          <a:xfrm>
            <a:off x="3391082" y="4189192"/>
            <a:ext cx="2748750" cy="977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 algn="ctr" defTabSz="308058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000">
                <a:latin typeface="Gotham SSm Light"/>
                <a:ea typeface="Gotham SSm Light"/>
                <a:cs typeface="Gotham SSm Light"/>
                <a:sym typeface="Gotham SSm Light"/>
              </a:defRPr>
            </a:pPr>
            <a:r>
              <a:rPr sz="1500" kern="0" dirty="0"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from</a:t>
            </a:r>
            <a:r>
              <a:rPr sz="2000" b="1" kern="0" dirty="0"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 </a:t>
            </a:r>
            <a:r>
              <a:rPr sz="2000" b="1" kern="0" dirty="0" smtClean="0">
                <a:solidFill>
                  <a:srgbClr val="0385B9"/>
                </a:solidFill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32</a:t>
            </a:r>
            <a:r>
              <a:rPr lang="en-US" sz="1500" kern="0" dirty="0"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m</a:t>
            </a:r>
            <a:r>
              <a:rPr sz="1500" kern="0" dirty="0" smtClean="0"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 </a:t>
            </a:r>
            <a:r>
              <a:rPr sz="1500" kern="0" dirty="0"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to </a:t>
            </a:r>
            <a:r>
              <a:rPr sz="2000" b="1" kern="0" dirty="0" smtClean="0">
                <a:solidFill>
                  <a:srgbClr val="0385B9"/>
                </a:solidFill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83</a:t>
            </a:r>
            <a:r>
              <a:rPr lang="en-US" sz="1500" kern="0" dirty="0" smtClean="0"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m</a:t>
            </a:r>
            <a:r>
              <a:rPr sz="1500" kern="0" dirty="0" smtClean="0"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 </a:t>
            </a:r>
            <a:r>
              <a:rPr sz="1500" kern="0" dirty="0"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Mobile </a:t>
            </a:r>
            <a:r>
              <a:rPr sz="1500" kern="0" dirty="0" smtClean="0"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User</a:t>
            </a:r>
            <a:endParaRPr lang="en-GB" sz="1500" kern="0" dirty="0" smtClean="0">
              <a:latin typeface="Arial" panose="020B0604020202020204" pitchFamily="34" charset="0"/>
              <a:ea typeface="Gotham SSm Light"/>
              <a:cs typeface="Arial" panose="020B0604020202020204" pitchFamily="34" charset="0"/>
              <a:sym typeface="Gotham SSm Light"/>
            </a:endParaRPr>
          </a:p>
          <a:p>
            <a:pPr algn="ctr" defTabSz="308058" hangingPunct="0">
              <a:lnSpc>
                <a:spcPct val="150000"/>
              </a:lnSpc>
              <a:defRPr sz="4000">
                <a:latin typeface="Gotham SSm Light"/>
                <a:ea typeface="Gotham SSm Light"/>
                <a:cs typeface="Gotham SSm Light"/>
                <a:sym typeface="Gotham SSm Light"/>
              </a:defRPr>
            </a:pPr>
            <a:r>
              <a:rPr lang="en-GB" sz="1500" kern="0" dirty="0"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from </a:t>
            </a:r>
            <a:r>
              <a:rPr lang="en-GB" sz="2000" b="1" kern="0" dirty="0" smtClean="0">
                <a:solidFill>
                  <a:srgbClr val="0385B9"/>
                </a:solidFill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16</a:t>
            </a:r>
            <a:r>
              <a:rPr lang="en-GB" sz="1500" kern="0" dirty="0"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m</a:t>
            </a:r>
            <a:r>
              <a:rPr lang="en-GB" sz="1500" kern="0" dirty="0" smtClean="0"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 </a:t>
            </a:r>
            <a:r>
              <a:rPr lang="en-GB" sz="1500" kern="0" dirty="0"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to </a:t>
            </a:r>
            <a:r>
              <a:rPr lang="en-GB" sz="2000" b="1" kern="0" dirty="0" smtClean="0">
                <a:solidFill>
                  <a:srgbClr val="0385B9"/>
                </a:solidFill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38</a:t>
            </a:r>
            <a:r>
              <a:rPr lang="en-GB" sz="1500" kern="0" dirty="0" smtClean="0">
                <a:latin typeface="Arial" panose="020B0604020202020204" pitchFamily="34" charset="0"/>
                <a:ea typeface="Gotham SSm Light"/>
                <a:cs typeface="Arial" panose="020B0604020202020204" pitchFamily="34" charset="0"/>
                <a:sym typeface="Gotham SSm Light"/>
              </a:rPr>
              <a:t>m Households</a:t>
            </a:r>
            <a:endParaRPr lang="en-GB" sz="1500" kern="0" dirty="0">
              <a:latin typeface="Arial" panose="020B0604020202020204" pitchFamily="34" charset="0"/>
              <a:ea typeface="Gotham SSm Light"/>
              <a:cs typeface="Arial" panose="020B0604020202020204" pitchFamily="34" charset="0"/>
              <a:sym typeface="Gotham SSm Light"/>
            </a:endParaRPr>
          </a:p>
        </p:txBody>
      </p:sp>
      <p:pic>
        <p:nvPicPr>
          <p:cNvPr id="92" name="Picture 2" descr="https://upload.wikimedia.org/wikipedia/commons/thumb/6/64/Cisco_logo.svg/1280px-Cisco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8" y="6028432"/>
            <a:ext cx="1014319" cy="537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5"/>
          <a:srcRect l="55544" t="31761" r="9345" b="50978"/>
          <a:stretch/>
        </p:blipFill>
        <p:spPr>
          <a:xfrm>
            <a:off x="7970205" y="-957202"/>
            <a:ext cx="808891" cy="715107"/>
          </a:xfrm>
          <a:prstGeom prst="rect">
            <a:avLst/>
          </a:prstGeom>
        </p:spPr>
      </p:pic>
      <p:sp>
        <p:nvSpPr>
          <p:cNvPr id="95" name="Rectangle 94"/>
          <p:cNvSpPr/>
          <p:nvPr/>
        </p:nvSpPr>
        <p:spPr>
          <a:xfrm>
            <a:off x="8964944" y="-957202"/>
            <a:ext cx="882853" cy="715107"/>
          </a:xfrm>
          <a:prstGeom prst="rect">
            <a:avLst/>
          </a:prstGeom>
          <a:solidFill>
            <a:srgbClr val="C6D4DC"/>
          </a:solidFill>
          <a:ln>
            <a:solidFill>
              <a:srgbClr val="C6D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10033645" y="-957203"/>
            <a:ext cx="882853" cy="715107"/>
          </a:xfrm>
          <a:prstGeom prst="rect">
            <a:avLst/>
          </a:prstGeom>
          <a:solidFill>
            <a:srgbClr val="B8B8B8"/>
          </a:solidFill>
          <a:ln>
            <a:solidFill>
              <a:srgbClr val="B8B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11102346" y="-957204"/>
            <a:ext cx="882853" cy="715107"/>
          </a:xfrm>
          <a:prstGeom prst="rect">
            <a:avLst/>
          </a:prstGeom>
          <a:solidFill>
            <a:srgbClr val="E4E4E4"/>
          </a:solidFill>
          <a:ln>
            <a:solidFill>
              <a:srgbClr val="049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6901504" y="-970849"/>
            <a:ext cx="882853" cy="715107"/>
          </a:xfrm>
          <a:prstGeom prst="rect">
            <a:avLst/>
          </a:prstGeom>
          <a:solidFill>
            <a:srgbClr val="025374"/>
          </a:solidFill>
          <a:ln>
            <a:solidFill>
              <a:srgbClr val="049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8002517" y="745323"/>
            <a:ext cx="2960336" cy="5643210"/>
            <a:chOff x="8002517" y="745323"/>
            <a:chExt cx="2960336" cy="5643210"/>
          </a:xfrm>
        </p:grpSpPr>
        <p:grpSp>
          <p:nvGrpSpPr>
            <p:cNvPr id="28" name="Group 27"/>
            <p:cNvGrpSpPr/>
            <p:nvPr/>
          </p:nvGrpSpPr>
          <p:grpSpPr>
            <a:xfrm>
              <a:off x="8754991" y="1020239"/>
              <a:ext cx="2207862" cy="5260173"/>
              <a:chOff x="7742960" y="622401"/>
              <a:chExt cx="2207862" cy="5260173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7742960" y="622401"/>
                <a:ext cx="2207862" cy="311752"/>
              </a:xfrm>
              <a:prstGeom prst="rect">
                <a:avLst/>
              </a:prstGeom>
            </p:spPr>
            <p:txBody>
              <a:bodyPr wrap="square" lIns="182880" rIns="182880" bIns="73152">
                <a:spAutoFit/>
              </a:bodyPr>
              <a:lstStyle/>
              <a:p>
                <a:pPr defTabSz="914378" hangingPunct="1">
                  <a:lnSpc>
                    <a:spcPct val="89000"/>
                  </a:lnSpc>
                </a:pPr>
                <a:r>
                  <a:rPr lang="en-US" sz="1400" kern="1200" dirty="0" smtClean="0">
                    <a:solidFill>
                      <a:srgbClr val="57565A"/>
                    </a:solidFill>
                    <a:latin typeface="Open Sans Light"/>
                    <a:ea typeface="ＭＳ Ｐゴシック" charset="0"/>
                    <a:cs typeface="+mn-cs"/>
                  </a:rPr>
                  <a:t>DVB-C </a:t>
                </a:r>
                <a:r>
                  <a:rPr lang="en-US" sz="1400" dirty="0" smtClean="0">
                    <a:solidFill>
                      <a:srgbClr val="57565A"/>
                    </a:solidFill>
                    <a:latin typeface="Open Sans Light"/>
                    <a:ea typeface="ＭＳ Ｐゴシック" charset="0"/>
                  </a:rPr>
                  <a:t>DVR</a:t>
                </a:r>
                <a:endParaRPr lang="en-US" sz="1400" kern="1200" dirty="0">
                  <a:solidFill>
                    <a:srgbClr val="57565A"/>
                  </a:solidFill>
                  <a:latin typeface="Open Sans Light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742960" y="1822924"/>
                <a:ext cx="2207862" cy="311752"/>
              </a:xfrm>
              <a:prstGeom prst="rect">
                <a:avLst/>
              </a:prstGeom>
            </p:spPr>
            <p:txBody>
              <a:bodyPr wrap="square" lIns="182880" rIns="182880" bIns="73152">
                <a:spAutoFit/>
              </a:bodyPr>
              <a:lstStyle/>
              <a:p>
                <a:pPr defTabSz="914378" hangingPunct="1">
                  <a:lnSpc>
                    <a:spcPct val="89000"/>
                  </a:lnSpc>
                </a:pPr>
                <a:r>
                  <a:rPr lang="en-US" sz="1400" kern="1200" dirty="0" smtClean="0">
                    <a:solidFill>
                      <a:srgbClr val="57565A"/>
                    </a:solidFill>
                    <a:latin typeface="Open Sans Light"/>
                    <a:ea typeface="ＭＳ Ｐゴシック" charset="0"/>
                    <a:cs typeface="+mn-cs"/>
                  </a:rPr>
                  <a:t>WEB</a:t>
                </a:r>
                <a:endParaRPr lang="en-US" sz="1400" kern="1200" dirty="0">
                  <a:solidFill>
                    <a:srgbClr val="57565A"/>
                  </a:solidFill>
                  <a:latin typeface="Open Sans Light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742960" y="3027338"/>
                <a:ext cx="2207862" cy="311752"/>
              </a:xfrm>
              <a:prstGeom prst="rect">
                <a:avLst/>
              </a:prstGeom>
            </p:spPr>
            <p:txBody>
              <a:bodyPr wrap="square" lIns="182880" rIns="182880" bIns="73152">
                <a:spAutoFit/>
              </a:bodyPr>
              <a:lstStyle/>
              <a:p>
                <a:pPr defTabSz="914378" hangingPunct="1">
                  <a:lnSpc>
                    <a:spcPct val="89000"/>
                  </a:lnSpc>
                </a:pPr>
                <a:r>
                  <a:rPr lang="en-US" sz="1400" kern="1200" dirty="0" smtClean="0">
                    <a:solidFill>
                      <a:srgbClr val="57565A"/>
                    </a:solidFill>
                    <a:latin typeface="Open Sans Light"/>
                    <a:ea typeface="ＭＳ Ｐゴシック" charset="0"/>
                    <a:cs typeface="+mn-cs"/>
                  </a:rPr>
                  <a:t>STANDALONE APP</a:t>
                </a:r>
                <a:endParaRPr lang="en-US" sz="1400" kern="1200" dirty="0">
                  <a:solidFill>
                    <a:srgbClr val="57565A"/>
                  </a:solidFill>
                  <a:latin typeface="Open Sans Light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742960" y="4306831"/>
                <a:ext cx="2207862" cy="311752"/>
              </a:xfrm>
              <a:prstGeom prst="rect">
                <a:avLst/>
              </a:prstGeom>
            </p:spPr>
            <p:txBody>
              <a:bodyPr wrap="square" lIns="182880" rIns="182880" bIns="73152">
                <a:spAutoFit/>
              </a:bodyPr>
              <a:lstStyle/>
              <a:p>
                <a:pPr defTabSz="914378" hangingPunct="1">
                  <a:lnSpc>
                    <a:spcPct val="89000"/>
                  </a:lnSpc>
                </a:pPr>
                <a:r>
                  <a:rPr lang="en-US" sz="1400" kern="1200" dirty="0" smtClean="0">
                    <a:solidFill>
                      <a:srgbClr val="57565A"/>
                    </a:solidFill>
                    <a:latin typeface="Open Sans Light"/>
                    <a:ea typeface="ＭＳ Ｐゴシック" charset="0"/>
                    <a:cs typeface="+mn-cs"/>
                  </a:rPr>
                  <a:t>DSL</a:t>
                </a:r>
                <a:endParaRPr lang="en-US" sz="1400" kern="1200" dirty="0">
                  <a:solidFill>
                    <a:srgbClr val="57565A"/>
                  </a:solidFill>
                  <a:latin typeface="Open Sans Light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742960" y="5570822"/>
                <a:ext cx="2207862" cy="311752"/>
              </a:xfrm>
              <a:prstGeom prst="rect">
                <a:avLst/>
              </a:prstGeom>
            </p:spPr>
            <p:txBody>
              <a:bodyPr wrap="square" lIns="182880" rIns="182880" bIns="73152">
                <a:spAutoFit/>
              </a:bodyPr>
              <a:lstStyle/>
              <a:p>
                <a:pPr defTabSz="914378">
                  <a:lnSpc>
                    <a:spcPct val="89000"/>
                  </a:lnSpc>
                </a:pPr>
                <a:r>
                  <a:rPr lang="en-US" sz="1400" dirty="0">
                    <a:solidFill>
                      <a:srgbClr val="57565A"/>
                    </a:solidFill>
                    <a:latin typeface="Open Sans Light"/>
                    <a:ea typeface="ＭＳ Ｐゴシック" charset="0"/>
                  </a:rPr>
                  <a:t>COMPANION APP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3" t="24849" r="18574" b="27475"/>
            <a:stretch/>
          </p:blipFill>
          <p:spPr>
            <a:xfrm>
              <a:off x="8002517" y="3137738"/>
              <a:ext cx="788312" cy="84961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52" t="25859" r="17138" b="26869"/>
            <a:stretch/>
          </p:blipFill>
          <p:spPr>
            <a:xfrm>
              <a:off x="8038356" y="745323"/>
              <a:ext cx="833027" cy="87021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38" t="27510" r="18281" b="27911"/>
            <a:stretch/>
          </p:blipFill>
          <p:spPr>
            <a:xfrm>
              <a:off x="8038356" y="1955519"/>
              <a:ext cx="805154" cy="81618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38" t="29292" r="19423" b="27273"/>
            <a:stretch/>
          </p:blipFill>
          <p:spPr>
            <a:xfrm>
              <a:off x="8002517" y="4480822"/>
              <a:ext cx="795335" cy="79533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38" t="27273" r="18852" b="28889"/>
            <a:stretch/>
          </p:blipFill>
          <p:spPr>
            <a:xfrm>
              <a:off x="8038357" y="5629037"/>
              <a:ext cx="759496" cy="7594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70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333518" y="445720"/>
            <a:ext cx="11070167" cy="3986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endParaRPr lang="en-US" spc="600" dirty="0">
              <a:solidFill>
                <a:srgbClr val="0385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upload.wikimedia.org/wikipedia/commons/thumb/6/64/Cisco_logo.svg/1280px-Cisco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8" y="6028432"/>
            <a:ext cx="1014319" cy="537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55544" t="31761" r="9345" b="50978"/>
          <a:stretch/>
        </p:blipFill>
        <p:spPr>
          <a:xfrm>
            <a:off x="7970205" y="-957202"/>
            <a:ext cx="808891" cy="71510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964944" y="-957202"/>
            <a:ext cx="882853" cy="715107"/>
          </a:xfrm>
          <a:prstGeom prst="rect">
            <a:avLst/>
          </a:prstGeom>
          <a:solidFill>
            <a:srgbClr val="C6D4DC"/>
          </a:solidFill>
          <a:ln>
            <a:solidFill>
              <a:srgbClr val="C6D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0033645" y="-957203"/>
            <a:ext cx="882853" cy="715107"/>
          </a:xfrm>
          <a:prstGeom prst="rect">
            <a:avLst/>
          </a:prstGeom>
          <a:solidFill>
            <a:srgbClr val="B8B8B8"/>
          </a:solidFill>
          <a:ln>
            <a:solidFill>
              <a:srgbClr val="B8B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1102346" y="-957204"/>
            <a:ext cx="882853" cy="715107"/>
          </a:xfrm>
          <a:prstGeom prst="rect">
            <a:avLst/>
          </a:prstGeom>
          <a:solidFill>
            <a:srgbClr val="E4E4E4"/>
          </a:solidFill>
          <a:ln>
            <a:solidFill>
              <a:srgbClr val="049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hteck 12"/>
          <p:cNvSpPr/>
          <p:nvPr/>
        </p:nvSpPr>
        <p:spPr>
          <a:xfrm>
            <a:off x="1730935" y="2557323"/>
            <a:ext cx="8275331" cy="1758174"/>
          </a:xfrm>
          <a:prstGeom prst="rect">
            <a:avLst/>
          </a:prstGeom>
        </p:spPr>
        <p:txBody>
          <a:bodyPr wrap="square" lIns="34288" tIns="17145" rIns="34288" bIns="17145">
            <a:spAutoFit/>
          </a:bodyPr>
          <a:lstStyle/>
          <a:p>
            <a:pPr algn="ctr" defTabSz="308058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After </a:t>
            </a:r>
            <a:r>
              <a:rPr lang="en-GB" sz="2800" kern="0" dirty="0" smtClean="0">
                <a:solidFill>
                  <a:srgbClr val="0495D4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12 months </a:t>
            </a: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of market evaluation and two discovery phases we decided to go with </a:t>
            </a:r>
            <a:r>
              <a:rPr lang="en-GB" sz="2800" b="1" kern="0" dirty="0" smtClean="0">
                <a:solidFill>
                  <a:srgbClr val="0385B9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Cisco</a:t>
            </a: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 which is the only technology partner who is able</a:t>
            </a:r>
          </a:p>
          <a:p>
            <a:pPr algn="ctr" defTabSz="308058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2800" kern="0" dirty="0" smtClean="0"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to execute our requirements.</a:t>
            </a:r>
            <a:endParaRPr lang="en-GB" sz="2800" kern="0" dirty="0">
              <a:solidFill>
                <a:srgbClr val="0385B9"/>
              </a:solidFill>
              <a:latin typeface="Arial" panose="020B0604020202020204" pitchFamily="34" charset="0"/>
              <a:cs typeface="Arial" panose="020B0604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051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333518" y="445720"/>
            <a:ext cx="11070167" cy="3986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pc="6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INTRODUCING </a:t>
            </a:r>
            <a:r>
              <a:rPr lang="en-US" spc="600" dirty="0" smtClean="0">
                <a:solidFill>
                  <a:srgbClr val="0495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GIGATV</a:t>
            </a:r>
            <a:endParaRPr lang="en-US" spc="600" dirty="0">
              <a:solidFill>
                <a:srgbClr val="049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https://upload.wikimedia.org/wikipedia/commons/thumb/6/64/Cisco_logo.svg/1280px-Cisco_lo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8" y="6028432"/>
            <a:ext cx="1014319" cy="537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278499" y="1586280"/>
            <a:ext cx="2207862" cy="503471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defTabSz="914378" hangingPunct="1">
              <a:lnSpc>
                <a:spcPct val="89000"/>
              </a:lnSpc>
            </a:pPr>
            <a:r>
              <a:rPr lang="en-US" sz="1400" dirty="0" smtClean="0">
                <a:solidFill>
                  <a:srgbClr val="57565A"/>
                </a:solidFill>
                <a:latin typeface="Open Sans Light"/>
                <a:ea typeface="ＭＳ Ｐゴシック" charset="0"/>
              </a:rPr>
              <a:t>TIMESHIFT TV &amp; INSTANT RESTART</a:t>
            </a:r>
            <a:endParaRPr lang="en-US" sz="1400" kern="1200" dirty="0">
              <a:solidFill>
                <a:srgbClr val="57565A"/>
              </a:solidFill>
              <a:latin typeface="Open Sans Light"/>
              <a:ea typeface="ＭＳ Ｐゴシック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8499" y="2894379"/>
            <a:ext cx="2207862" cy="311752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defTabSz="914378" hangingPunct="1">
              <a:lnSpc>
                <a:spcPct val="89000"/>
              </a:lnSpc>
            </a:pPr>
            <a:r>
              <a:rPr lang="en-US" sz="1400" kern="1200" dirty="0" smtClean="0">
                <a:solidFill>
                  <a:srgbClr val="57565A"/>
                </a:solidFill>
                <a:latin typeface="Open Sans Light"/>
                <a:ea typeface="ＭＳ Ｐゴシック" charset="0"/>
                <a:cs typeface="+mn-cs"/>
              </a:rPr>
              <a:t>MULTISCREEN</a:t>
            </a:r>
            <a:endParaRPr lang="en-US" sz="1400" kern="1200" dirty="0">
              <a:solidFill>
                <a:srgbClr val="57565A"/>
              </a:solidFill>
              <a:latin typeface="Open Sans Light"/>
              <a:ea typeface="ＭＳ Ｐゴシック" charset="0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78499" y="4098793"/>
            <a:ext cx="2207862" cy="311752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defTabSz="914378" hangingPunct="1">
              <a:lnSpc>
                <a:spcPct val="89000"/>
              </a:lnSpc>
            </a:pPr>
            <a:r>
              <a:rPr lang="en-US" sz="1400" kern="1200" dirty="0" smtClean="0">
                <a:solidFill>
                  <a:srgbClr val="57565A"/>
                </a:solidFill>
                <a:latin typeface="Open Sans Light"/>
                <a:ea typeface="ＭＳ Ｐゴシック" charset="0"/>
                <a:cs typeface="+mn-cs"/>
              </a:rPr>
              <a:t>RECOMMENDATIONS</a:t>
            </a:r>
            <a:endParaRPr lang="en-US" sz="1400" kern="1200" dirty="0">
              <a:solidFill>
                <a:srgbClr val="57565A"/>
              </a:solidFill>
              <a:latin typeface="Open Sans Light"/>
              <a:ea typeface="ＭＳ Ｐゴシック" charset="0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78499" y="5378286"/>
            <a:ext cx="2207862" cy="311752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defTabSz="914378" hangingPunct="1">
              <a:lnSpc>
                <a:spcPct val="89000"/>
              </a:lnSpc>
            </a:pPr>
            <a:r>
              <a:rPr lang="en-US" sz="1400" kern="1200" dirty="0" smtClean="0">
                <a:solidFill>
                  <a:srgbClr val="57565A"/>
                </a:solidFill>
                <a:latin typeface="Open Sans Light"/>
                <a:ea typeface="ＭＳ Ｐゴシック" charset="0"/>
                <a:cs typeface="+mn-cs"/>
              </a:rPr>
              <a:t>BACKWARDS EPG</a:t>
            </a:r>
            <a:endParaRPr lang="en-US" sz="1400" kern="1200" dirty="0">
              <a:solidFill>
                <a:srgbClr val="57565A"/>
              </a:solidFill>
              <a:latin typeface="Open Sans Light"/>
              <a:ea typeface="ＭＳ Ｐゴシック" charset="0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59146" y="1693856"/>
            <a:ext cx="2207862" cy="311752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defTabSz="914378" hangingPunct="1">
              <a:lnSpc>
                <a:spcPct val="89000"/>
              </a:lnSpc>
            </a:pPr>
            <a:r>
              <a:rPr lang="en-US" sz="1400" kern="1200" dirty="0" smtClean="0">
                <a:solidFill>
                  <a:srgbClr val="57565A"/>
                </a:solidFill>
                <a:latin typeface="Open Sans Light"/>
                <a:ea typeface="ＭＳ Ｐゴシック" charset="0"/>
                <a:cs typeface="+mn-cs"/>
              </a:rPr>
              <a:t>CATCH UP</a:t>
            </a:r>
            <a:endParaRPr lang="en-US" sz="1400" kern="1200" dirty="0">
              <a:solidFill>
                <a:srgbClr val="57565A"/>
              </a:solidFill>
              <a:latin typeface="Open Sans Light"/>
              <a:ea typeface="ＭＳ Ｐゴシック" charset="0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559146" y="2894379"/>
            <a:ext cx="2207862" cy="311752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defTabSz="914378" hangingPunct="1">
              <a:lnSpc>
                <a:spcPct val="89000"/>
              </a:lnSpc>
            </a:pPr>
            <a:r>
              <a:rPr lang="en-US" sz="1400" kern="1200" dirty="0" smtClean="0">
                <a:solidFill>
                  <a:srgbClr val="57565A"/>
                </a:solidFill>
                <a:latin typeface="Open Sans Light"/>
                <a:ea typeface="ＭＳ Ｐゴシック" charset="0"/>
                <a:cs typeface="+mn-cs"/>
              </a:rPr>
              <a:t>APPS</a:t>
            </a:r>
            <a:endParaRPr lang="en-US" sz="1400" kern="1200" dirty="0">
              <a:solidFill>
                <a:srgbClr val="57565A"/>
              </a:solidFill>
              <a:latin typeface="Open Sans Light"/>
              <a:ea typeface="ＭＳ Ｐゴシック" charset="0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559146" y="4098793"/>
            <a:ext cx="2207862" cy="311752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defTabSz="914378" hangingPunct="1">
              <a:lnSpc>
                <a:spcPct val="89000"/>
              </a:lnSpc>
            </a:pPr>
            <a:r>
              <a:rPr lang="en-US" sz="1400" kern="1200" dirty="0" smtClean="0">
                <a:solidFill>
                  <a:srgbClr val="57565A"/>
                </a:solidFill>
                <a:latin typeface="Open Sans Light"/>
                <a:ea typeface="ＭＳ Ｐゴシック" charset="0"/>
                <a:cs typeface="+mn-cs"/>
              </a:rPr>
              <a:t>ULTRA HD (4K)</a:t>
            </a:r>
            <a:endParaRPr lang="en-US" sz="1400" kern="1200" dirty="0">
              <a:solidFill>
                <a:srgbClr val="57565A"/>
              </a:solidFill>
              <a:latin typeface="Open Sans Light"/>
              <a:ea typeface="ＭＳ Ｐゴシック" charset="0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59146" y="5378286"/>
            <a:ext cx="2207862" cy="311752"/>
          </a:xfrm>
          <a:prstGeom prst="rect">
            <a:avLst/>
          </a:prstGeom>
        </p:spPr>
        <p:txBody>
          <a:bodyPr wrap="square" lIns="182880" rIns="182880" bIns="73152">
            <a:spAutoFit/>
          </a:bodyPr>
          <a:lstStyle/>
          <a:p>
            <a:pPr defTabSz="914378" hangingPunct="1">
              <a:lnSpc>
                <a:spcPct val="89000"/>
              </a:lnSpc>
            </a:pPr>
            <a:r>
              <a:rPr lang="en-US" sz="1400" kern="1200" dirty="0" smtClean="0">
                <a:solidFill>
                  <a:srgbClr val="57565A"/>
                </a:solidFill>
                <a:latin typeface="Open Sans Light"/>
                <a:ea typeface="ＭＳ Ｐゴシック" charset="0"/>
                <a:cs typeface="+mn-cs"/>
              </a:rPr>
              <a:t>VOICE CONTROL</a:t>
            </a:r>
            <a:endParaRPr lang="en-US" sz="1400" kern="1200" dirty="0">
              <a:solidFill>
                <a:srgbClr val="57565A"/>
              </a:solidFill>
              <a:latin typeface="Open Sans Light"/>
              <a:ea typeface="ＭＳ Ｐゴシック" charset="0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55544" t="31761" r="9345" b="50978"/>
          <a:stretch/>
        </p:blipFill>
        <p:spPr>
          <a:xfrm>
            <a:off x="7970205" y="-957202"/>
            <a:ext cx="808891" cy="71510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964944" y="-957202"/>
            <a:ext cx="882853" cy="715107"/>
          </a:xfrm>
          <a:prstGeom prst="rect">
            <a:avLst/>
          </a:prstGeom>
          <a:solidFill>
            <a:srgbClr val="C6D4DC"/>
          </a:solidFill>
          <a:ln>
            <a:solidFill>
              <a:srgbClr val="C6D4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0033645" y="-957203"/>
            <a:ext cx="882853" cy="715107"/>
          </a:xfrm>
          <a:prstGeom prst="rect">
            <a:avLst/>
          </a:prstGeom>
          <a:solidFill>
            <a:srgbClr val="B8B8B8"/>
          </a:solidFill>
          <a:ln>
            <a:solidFill>
              <a:srgbClr val="B8B8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1102346" y="-957204"/>
            <a:ext cx="882853" cy="715107"/>
          </a:xfrm>
          <a:prstGeom prst="rect">
            <a:avLst/>
          </a:prstGeom>
          <a:solidFill>
            <a:srgbClr val="E4E4E4"/>
          </a:solidFill>
          <a:ln>
            <a:solidFill>
              <a:srgbClr val="0497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t="22829" r="16566" b="25252"/>
          <a:stretch/>
        </p:blipFill>
        <p:spPr>
          <a:xfrm>
            <a:off x="2483764" y="1358565"/>
            <a:ext cx="872836" cy="950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5" t="25859" r="17138" b="26869"/>
          <a:stretch/>
        </p:blipFill>
        <p:spPr>
          <a:xfrm>
            <a:off x="2516990" y="2630800"/>
            <a:ext cx="806384" cy="83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5" t="27273" r="18852" b="28485"/>
          <a:stretch/>
        </p:blipFill>
        <p:spPr>
          <a:xfrm>
            <a:off x="2483635" y="5080768"/>
            <a:ext cx="794864" cy="8134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7" t="26869" r="17423" b="27071"/>
          <a:stretch/>
        </p:blipFill>
        <p:spPr>
          <a:xfrm>
            <a:off x="6785990" y="1414897"/>
            <a:ext cx="829676" cy="852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9" t="29090" r="18566" b="28485"/>
          <a:stretch/>
        </p:blipFill>
        <p:spPr>
          <a:xfrm>
            <a:off x="6802414" y="2657490"/>
            <a:ext cx="796827" cy="7746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8" t="27273" r="18566" b="27273"/>
          <a:stretch/>
        </p:blipFill>
        <p:spPr>
          <a:xfrm>
            <a:off x="6782960" y="3846917"/>
            <a:ext cx="835734" cy="8625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4" t="28282" r="19424" b="27880"/>
          <a:stretch/>
        </p:blipFill>
        <p:spPr>
          <a:xfrm>
            <a:off x="6754804" y="5126352"/>
            <a:ext cx="804342" cy="81561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537618" y="3893867"/>
            <a:ext cx="765128" cy="768670"/>
            <a:chOff x="2537618" y="3893867"/>
            <a:chExt cx="765128" cy="7686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09" t="28687" r="18567" b="27475"/>
            <a:stretch/>
          </p:blipFill>
          <p:spPr>
            <a:xfrm>
              <a:off x="2537618" y="3893867"/>
              <a:ext cx="765128" cy="768670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2740177" y="4364826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303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686</Words>
  <Application>Microsoft Office PowerPoint</Application>
  <PresentationFormat>Widescreen</PresentationFormat>
  <Paragraphs>240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ＭＳ Ｐゴシック</vt:lpstr>
      <vt:lpstr>Arial</vt:lpstr>
      <vt:lpstr>Calibri</vt:lpstr>
      <vt:lpstr>Calibri Light</vt:lpstr>
      <vt:lpstr>CiscoSans</vt:lpstr>
      <vt:lpstr>CiscoSans ExtraLight</vt:lpstr>
      <vt:lpstr>CiscoSans Thin</vt:lpstr>
      <vt:lpstr>Gotham SSm</vt:lpstr>
      <vt:lpstr>Gotham SSm Extra Light</vt:lpstr>
      <vt:lpstr>Gotham SSm Light</vt:lpstr>
      <vt:lpstr>Gotham SSm Medium</vt:lpstr>
      <vt:lpstr>Helvetica</vt:lpstr>
      <vt:lpstr>Helvetica Light</vt:lpstr>
      <vt:lpstr>Open Sans Light</vt:lpstr>
      <vt:lpstr>Vodafone</vt:lpstr>
      <vt:lpstr>Vodafone Lt</vt:lpstr>
      <vt:lpstr>Office Theme</vt:lpstr>
      <vt:lpstr>PowerPoint Presentation</vt:lpstr>
      <vt:lpstr>TRANSFORMING PAY TV TOGETHER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THANK YOU Visit us cisco.com/go/infinitevideo</vt:lpstr>
    </vt:vector>
  </TitlesOfParts>
  <Company>Nottingham Trent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Pay TV Together</dc:title>
  <dc:creator>Rahman, Anisa</dc:creator>
  <cp:lastModifiedBy>Gidi Gilboa (ggilboa)</cp:lastModifiedBy>
  <cp:revision>140</cp:revision>
  <dcterms:created xsi:type="dcterms:W3CDTF">2017-04-14T12:52:03Z</dcterms:created>
  <dcterms:modified xsi:type="dcterms:W3CDTF">2017-04-19T13:37:57Z</dcterms:modified>
</cp:coreProperties>
</file>