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237" r:id="rId2"/>
  </p:sldMasterIdLst>
  <p:notesMasterIdLst>
    <p:notesMasterId r:id="rId41"/>
  </p:notesMasterIdLst>
  <p:sldIdLst>
    <p:sldId id="257" r:id="rId3"/>
    <p:sldId id="304" r:id="rId4"/>
    <p:sldId id="305" r:id="rId5"/>
    <p:sldId id="306" r:id="rId6"/>
    <p:sldId id="308" r:id="rId7"/>
    <p:sldId id="309" r:id="rId8"/>
    <p:sldId id="258" r:id="rId9"/>
    <p:sldId id="259" r:id="rId10"/>
    <p:sldId id="262" r:id="rId11"/>
    <p:sldId id="268" r:id="rId12"/>
    <p:sldId id="269" r:id="rId13"/>
    <p:sldId id="260" r:id="rId14"/>
    <p:sldId id="270" r:id="rId15"/>
    <p:sldId id="289" r:id="rId16"/>
    <p:sldId id="292" r:id="rId17"/>
    <p:sldId id="297" r:id="rId18"/>
    <p:sldId id="298" r:id="rId19"/>
    <p:sldId id="299" r:id="rId20"/>
    <p:sldId id="300" r:id="rId21"/>
    <p:sldId id="311" r:id="rId22"/>
    <p:sldId id="286" r:id="rId23"/>
    <p:sldId id="287" r:id="rId24"/>
    <p:sldId id="293" r:id="rId25"/>
    <p:sldId id="291" r:id="rId26"/>
    <p:sldId id="294" r:id="rId27"/>
    <p:sldId id="288" r:id="rId28"/>
    <p:sldId id="317" r:id="rId29"/>
    <p:sldId id="318" r:id="rId30"/>
    <p:sldId id="265" r:id="rId31"/>
    <p:sldId id="266" r:id="rId32"/>
    <p:sldId id="267" r:id="rId33"/>
    <p:sldId id="290" r:id="rId34"/>
    <p:sldId id="310" r:id="rId35"/>
    <p:sldId id="312" r:id="rId36"/>
    <p:sldId id="313" r:id="rId37"/>
    <p:sldId id="315" r:id="rId38"/>
    <p:sldId id="316" r:id="rId39"/>
    <p:sldId id="314" r:id="rId4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4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34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3" d="100"/>
        <a:sy n="253" d="100"/>
      </p:scale>
      <p:origin x="0" y="24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25E8-1FF3-9541-8DFF-F1C8B3B0EAFC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5C907-6A5A-924F-A28D-7DFE09FF8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FLEET OF 250K vehicles</a:t>
            </a:r>
            <a:r>
              <a:rPr lang="en-US" baseline="0" dirty="0" smtClean="0"/>
              <a:t> 6.25Petabytes/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, aggregate bit rate of 13.89 </a:t>
            </a:r>
            <a:r>
              <a:rPr lang="en-US" baseline="0" dirty="0" err="1" smtClean="0"/>
              <a:t>Tbs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28740-37B9-9A4A-8D5F-9229F7F011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28740-37B9-9A4A-8D5F-9229F7F011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28740-37B9-9A4A-8D5F-9229F7F011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2" y="324000"/>
            <a:ext cx="941172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90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6219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44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1646238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0" y="1643634"/>
            <a:ext cx="2080678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113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654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2115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27700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4834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125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D35818D0-77F1-46E7-A875-2933F0324A47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AB9E1A5B-9315-48E3-9249-4535D1DAF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6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-5999"/>
            <a:ext cx="9153144" cy="515549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047" y="320675"/>
            <a:ext cx="9481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4D4D4D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8551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63904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4D4D4D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95934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9309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7729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743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76712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22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921" r:id="rId27"/>
    <p:sldLayoutId id="2147483898" r:id="rId28"/>
    <p:sldLayoutId id="2147483908" r:id="rId29"/>
    <p:sldLayoutId id="2147483909" r:id="rId30"/>
    <p:sldLayoutId id="2147483910" r:id="rId31"/>
    <p:sldLayoutId id="2147483911" r:id="rId32"/>
    <p:sldLayoutId id="2147483914" r:id="rId33"/>
    <p:sldLayoutId id="2147483896" r:id="rId34"/>
    <p:sldLayoutId id="2147483912" r:id="rId35"/>
    <p:sldLayoutId id="2147483913" r:id="rId36"/>
    <p:sldLayoutId id="2147483897" r:id="rId37"/>
    <p:sldLayoutId id="2147483923" r:id="rId38"/>
    <p:sldLayoutId id="2147483936" r:id="rId39"/>
    <p:sldLayoutId id="2147483937" r:id="rId40"/>
    <p:sldLayoutId id="2147483938" r:id="rId41"/>
    <p:sldLayoutId id="2147483939" r:id="rId42"/>
    <p:sldLayoutId id="2147483940" r:id="rId43"/>
    <p:sldLayoutId id="2147484255" r:id="rId4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85C63-3701-A249-89ED-4A8ADCA6FFF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EE93-D402-DC41-A010-C0354BC4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emy.com/scala-and-spark-for-big-data-and-machine-learning/" TargetMode="Externa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5765" y="3171819"/>
            <a:ext cx="8296421" cy="1209541"/>
          </a:xfrm>
        </p:spPr>
        <p:txBody>
          <a:bodyPr/>
          <a:lstStyle/>
          <a:p>
            <a:r>
              <a:rPr lang="en-US" dirty="0" smtClean="0"/>
              <a:t>Dr. Mehdi </a:t>
            </a:r>
            <a:r>
              <a:rPr lang="en-US" dirty="0" err="1" smtClean="0"/>
              <a:t>Nikkhah</a:t>
            </a:r>
            <a:r>
              <a:rPr lang="en-US" dirty="0"/>
              <a:t>, </a:t>
            </a:r>
            <a:r>
              <a:rPr lang="en-US" dirty="0" smtClean="0"/>
              <a:t>Research Software </a:t>
            </a:r>
            <a:r>
              <a:rPr lang="en-US" dirty="0"/>
              <a:t>Engineer – Data </a:t>
            </a:r>
            <a:r>
              <a:rPr lang="en-US" dirty="0" smtClean="0"/>
              <a:t>Scientist, Innovations Lab - CTAO</a:t>
            </a:r>
          </a:p>
          <a:p>
            <a:r>
              <a:rPr lang="en-US" dirty="0" smtClean="0"/>
              <a:t>Patricia </a:t>
            </a:r>
            <a:r>
              <a:rPr lang="en-US" dirty="0" err="1" smtClean="0"/>
              <a:t>Sampedro</a:t>
            </a:r>
            <a:r>
              <a:rPr lang="en-US" dirty="0" smtClean="0"/>
              <a:t> Garcia, Software Engineer, CTAO</a:t>
            </a:r>
          </a:p>
          <a:p>
            <a:r>
              <a:rPr lang="en-US" dirty="0" smtClean="0"/>
              <a:t>Chris Metz, Distinguished Engineer, CTAO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5765" y="4589820"/>
            <a:ext cx="8296421" cy="288131"/>
          </a:xfrm>
        </p:spPr>
        <p:txBody>
          <a:bodyPr>
            <a:normAutofit/>
          </a:bodyPr>
          <a:lstStyle/>
          <a:p>
            <a:r>
              <a:rPr lang="en-US" dirty="0" smtClean="0"/>
              <a:t>April 5, 2017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2034" y="2486944"/>
            <a:ext cx="8340152" cy="644730"/>
          </a:xfrm>
        </p:spPr>
        <p:txBody>
          <a:bodyPr>
            <a:noAutofit/>
          </a:bodyPr>
          <a:lstStyle/>
          <a:p>
            <a:r>
              <a:rPr lang="en-US" sz="3600" dirty="0"/>
              <a:t>SP Orchestration &amp; Automation: Connected Car Analytics with Machine </a:t>
            </a:r>
            <a:r>
              <a:rPr lang="en-US" sz="3600" dirty="0" smtClean="0"/>
              <a:t>Learning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1966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Supervised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" y="2032131"/>
            <a:ext cx="2320160" cy="1540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05" y="3001208"/>
            <a:ext cx="1765301" cy="1143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1073150"/>
            <a:ext cx="1967086" cy="1106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90" y="1098801"/>
            <a:ext cx="1507065" cy="1130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47" y="2346362"/>
            <a:ext cx="1519237" cy="110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54" y="2538302"/>
            <a:ext cx="2017132" cy="129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1073150"/>
            <a:ext cx="1133473" cy="11334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42975" y="738619"/>
            <a:ext cx="0" cy="374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1525" y="4296207"/>
            <a:ext cx="7858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9075" y="1073150"/>
            <a:ext cx="1036772" cy="307136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21" y="1190412"/>
            <a:ext cx="1087612" cy="10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45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Neural Network for Prediction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0" y="2022475"/>
            <a:ext cx="7429499" cy="198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7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Neural Network for Pattern Recognition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71937" y="1428749"/>
            <a:ext cx="2000251" cy="220027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4286250" y="169862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4286250" y="226377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286250" y="282892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4910137" y="199707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4910137" y="2563810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5545930" y="169227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5591777" y="226377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5579268" y="2835273"/>
            <a:ext cx="257175" cy="257175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5" name="Straight Connector 14"/>
          <p:cNvCxnSpPr>
            <a:stCxn id="6" idx="5"/>
            <a:endCxn id="9" idx="1"/>
          </p:cNvCxnSpPr>
          <p:nvPr/>
        </p:nvCxnSpPr>
        <p:spPr>
          <a:xfrm>
            <a:off x="4505763" y="1918136"/>
            <a:ext cx="442036" cy="11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9" idx="3"/>
          </p:cNvCxnSpPr>
          <p:nvPr/>
        </p:nvCxnSpPr>
        <p:spPr>
          <a:xfrm flipV="1">
            <a:off x="4543425" y="2216586"/>
            <a:ext cx="404374" cy="17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7"/>
            <a:endCxn id="10" idx="3"/>
          </p:cNvCxnSpPr>
          <p:nvPr/>
        </p:nvCxnSpPr>
        <p:spPr>
          <a:xfrm flipV="1">
            <a:off x="4505763" y="2783323"/>
            <a:ext cx="442036" cy="83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6"/>
            <a:endCxn id="10" idx="1"/>
          </p:cNvCxnSpPr>
          <p:nvPr/>
        </p:nvCxnSpPr>
        <p:spPr>
          <a:xfrm>
            <a:off x="4543425" y="2392361"/>
            <a:ext cx="404374" cy="209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5"/>
            <a:endCxn id="10" idx="1"/>
          </p:cNvCxnSpPr>
          <p:nvPr/>
        </p:nvCxnSpPr>
        <p:spPr>
          <a:xfrm>
            <a:off x="4505763" y="1918136"/>
            <a:ext cx="442036" cy="683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7"/>
            <a:endCxn id="9" idx="3"/>
          </p:cNvCxnSpPr>
          <p:nvPr/>
        </p:nvCxnSpPr>
        <p:spPr>
          <a:xfrm flipV="1">
            <a:off x="4505763" y="2216586"/>
            <a:ext cx="442036" cy="649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886575" y="1428749"/>
            <a:ext cx="1714500" cy="27878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7" name="Straight Connector 26"/>
          <p:cNvCxnSpPr>
            <a:stCxn id="9" idx="6"/>
            <a:endCxn id="11" idx="2"/>
          </p:cNvCxnSpPr>
          <p:nvPr/>
        </p:nvCxnSpPr>
        <p:spPr>
          <a:xfrm flipV="1">
            <a:off x="5167312" y="1820861"/>
            <a:ext cx="378618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6"/>
            <a:endCxn id="12" idx="2"/>
          </p:cNvCxnSpPr>
          <p:nvPr/>
        </p:nvCxnSpPr>
        <p:spPr>
          <a:xfrm>
            <a:off x="5167312" y="2125661"/>
            <a:ext cx="424465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3" idx="1"/>
          </p:cNvCxnSpPr>
          <p:nvPr/>
        </p:nvCxnSpPr>
        <p:spPr>
          <a:xfrm>
            <a:off x="5167312" y="2125661"/>
            <a:ext cx="449618" cy="74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2"/>
          </p:cNvCxnSpPr>
          <p:nvPr/>
        </p:nvCxnSpPr>
        <p:spPr>
          <a:xfrm flipV="1">
            <a:off x="5167312" y="1820861"/>
            <a:ext cx="378618" cy="87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167312" y="2392362"/>
            <a:ext cx="378618" cy="300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6"/>
            <a:endCxn id="13" idx="1"/>
          </p:cNvCxnSpPr>
          <p:nvPr/>
        </p:nvCxnSpPr>
        <p:spPr>
          <a:xfrm>
            <a:off x="5167312" y="2692398"/>
            <a:ext cx="449618" cy="18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3" y="3808412"/>
            <a:ext cx="1514475" cy="71853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145755" y="3258104"/>
            <a:ext cx="178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47" idx="0"/>
            <a:endCxn id="58" idx="2"/>
          </p:cNvCxnSpPr>
          <p:nvPr/>
        </p:nvCxnSpPr>
        <p:spPr>
          <a:xfrm flipH="1" flipV="1">
            <a:off x="2306020" y="2739228"/>
            <a:ext cx="1" cy="10691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55208" y="1698623"/>
            <a:ext cx="1701624" cy="10406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 Collection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Infrastructure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06020" y="3099870"/>
            <a:ext cx="149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Sensor Data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4" name="Straight Arrow Connector 63"/>
          <p:cNvCxnSpPr>
            <a:stCxn id="58" idx="3"/>
          </p:cNvCxnSpPr>
          <p:nvPr/>
        </p:nvCxnSpPr>
        <p:spPr>
          <a:xfrm flipV="1">
            <a:off x="3156832" y="2216586"/>
            <a:ext cx="915105" cy="23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072188" y="2216586"/>
            <a:ext cx="814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6"/>
          <a:stretch/>
        </p:blipFill>
        <p:spPr>
          <a:xfrm>
            <a:off x="6886575" y="1692273"/>
            <a:ext cx="1714500" cy="94773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958012" y="2739228"/>
            <a:ext cx="1571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Recognized Pattern</a:t>
            </a:r>
          </a:p>
          <a:p>
            <a:r>
              <a:rPr lang="en-US" dirty="0" smtClean="0"/>
              <a:t>e.g., Excessive Braking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Clustering (Unsupervised)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44" y="1389189"/>
            <a:ext cx="5239732" cy="33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3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Use Case: Connected Car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22" y="1255712"/>
            <a:ext cx="1247775" cy="1572826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57274" y="337185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Streaming Sensor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>
          <a:xfrm>
            <a:off x="1642705" y="2317750"/>
            <a:ext cx="1543762" cy="105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4397" y="1341219"/>
            <a:ext cx="24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70" y="3881440"/>
            <a:ext cx="1514475" cy="718530"/>
          </a:xfrm>
          <a:prstGeom prst="rect">
            <a:avLst/>
          </a:prstGeom>
        </p:spPr>
      </p:pic>
      <p:cxnSp>
        <p:nvCxnSpPr>
          <p:cNvPr id="36" name="Curved Connector 35"/>
          <p:cNvCxnSpPr>
            <a:stCxn id="5" idx="0"/>
          </p:cNvCxnSpPr>
          <p:nvPr/>
        </p:nvCxnSpPr>
        <p:spPr>
          <a:xfrm rot="5400000" flipH="1" flipV="1">
            <a:off x="2870404" y="1201532"/>
            <a:ext cx="660401" cy="15720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4" idx="1"/>
            <a:endCxn id="4" idx="2"/>
          </p:cNvCxnSpPr>
          <p:nvPr/>
        </p:nvCxnSpPr>
        <p:spPr>
          <a:xfrm rot="10800000">
            <a:off x="2414588" y="3741183"/>
            <a:ext cx="1438683" cy="4995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" idx="3"/>
            <a:endCxn id="24" idx="3"/>
          </p:cNvCxnSpPr>
          <p:nvPr/>
        </p:nvCxnSpPr>
        <p:spPr>
          <a:xfrm>
            <a:off x="5234397" y="2042125"/>
            <a:ext cx="133348" cy="2198580"/>
          </a:xfrm>
          <a:prstGeom prst="curvedConnector3">
            <a:avLst>
              <a:gd name="adj1" fmla="val 271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29300" y="2643872"/>
            <a:ext cx="19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Actuation Loop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6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Use Case: Connected Car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22" y="1255712"/>
            <a:ext cx="1247775" cy="15728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57274" y="337185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Streaming Sensor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>
          <a:xfrm>
            <a:off x="1642705" y="2317750"/>
            <a:ext cx="1543762" cy="105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4397" y="1341219"/>
            <a:ext cx="24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Intelligence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70" y="3881440"/>
            <a:ext cx="1514475" cy="718530"/>
          </a:xfrm>
          <a:prstGeom prst="rect">
            <a:avLst/>
          </a:prstGeom>
        </p:spPr>
      </p:pic>
      <p:cxnSp>
        <p:nvCxnSpPr>
          <p:cNvPr id="36" name="Curved Connector 35"/>
          <p:cNvCxnSpPr>
            <a:stCxn id="5" idx="0"/>
          </p:cNvCxnSpPr>
          <p:nvPr/>
        </p:nvCxnSpPr>
        <p:spPr>
          <a:xfrm rot="5400000" flipH="1" flipV="1">
            <a:off x="2870404" y="1201532"/>
            <a:ext cx="660401" cy="1572036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4" idx="1"/>
            <a:endCxn id="4" idx="2"/>
          </p:cNvCxnSpPr>
          <p:nvPr/>
        </p:nvCxnSpPr>
        <p:spPr>
          <a:xfrm rot="10800000">
            <a:off x="2414588" y="3741183"/>
            <a:ext cx="1438683" cy="4995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" idx="3"/>
            <a:endCxn id="24" idx="3"/>
          </p:cNvCxnSpPr>
          <p:nvPr/>
        </p:nvCxnSpPr>
        <p:spPr>
          <a:xfrm>
            <a:off x="5234397" y="2042125"/>
            <a:ext cx="133348" cy="2198580"/>
          </a:xfrm>
          <a:prstGeom prst="curvedConnector3">
            <a:avLst>
              <a:gd name="adj1" fmla="val 271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29300" y="2643872"/>
            <a:ext cx="19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Actuation Loop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9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When not to use ML?</a:t>
            </a:r>
          </a:p>
          <a:p>
            <a:pPr lvl="1"/>
            <a:r>
              <a:rPr lang="en-US" dirty="0" smtClean="0"/>
              <a:t>If the problem is easily solved with simple algorithms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.g.,</a:t>
            </a:r>
            <a:r>
              <a:rPr lang="en-US" dirty="0" smtClean="0"/>
              <a:t> Thresholding, regression, etc. work better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to use ML?</a:t>
            </a:r>
          </a:p>
          <a:p>
            <a:pPr lvl="1"/>
            <a:r>
              <a:rPr lang="en-US" dirty="0" smtClean="0"/>
              <a:t>If the problem is non-linear, features that affect the outcome are not completely known, complicated patterns, data is ample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always need ML?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9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Analytics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355" y="1477116"/>
            <a:ext cx="7869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Driving in dangerous conditions is a complex problem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There is no strict definition of “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unsafe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”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.g.,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some consider driving 55 mph on a rainy day dangerous, some don’t!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However, there is consensus about driving “fast” on a rainy day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being dangerous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The variability lies in the definition of “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fast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” 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60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709" y="1330326"/>
            <a:ext cx="7869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Fuzzy Logic variables: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Speed of the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car (high, average, decent, poor)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Current conditions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of the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road (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high, average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decent, poor)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Current weather (sunny, cloudy, foggy, rainy, snowy)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Examples: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If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speed is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HIGH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conditions of the road are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POOR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the weather is </a:t>
            </a:r>
            <a:r>
              <a:rPr lang="en-US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SUNNY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then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UNSAFE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If</a:t>
            </a:r>
            <a:r>
              <a:rPr lang="en-US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speed is </a:t>
            </a:r>
            <a:r>
              <a:rPr lang="en-US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AVERAGE</a:t>
            </a:r>
            <a:r>
              <a:rPr lang="en-US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conditions of the road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lang="en-US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the weather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is </a:t>
            </a:r>
            <a:r>
              <a:rPr lang="en-US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FOGGY </a:t>
            </a:r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then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SAFE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8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Fuzzy Logic contd.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98513" y="1347788"/>
            <a:ext cx="8345487" cy="316865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Fuzzy Logic goal: to model logic reasoning with imprecise statements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e.g., ‘speed is High’, is a vague sentence that is determined by the true value of the variable </a:t>
            </a:r>
            <a:r>
              <a:rPr lang="en-US" dirty="0" smtClean="0">
                <a:solidFill>
                  <a:schemeClr val="tx1"/>
                </a:solidFill>
              </a:rPr>
              <a:t>speed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5" y="2629803"/>
            <a:ext cx="3787938" cy="160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42" y="2629803"/>
            <a:ext cx="3349796" cy="142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0121" y="4236931"/>
            <a:ext cx="2635065" cy="2939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Variables on Fuzzy Logic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309" y="4196859"/>
            <a:ext cx="2750262" cy="3265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Variables </a:t>
            </a:r>
            <a:r>
              <a:rPr lang="en-US" sz="1600" smtClean="0">
                <a:solidFill>
                  <a:schemeClr val="tx1">
                    <a:lumMod val="50000"/>
                  </a:schemeClr>
                </a:solidFill>
              </a:rPr>
              <a:t>on Boolean Logic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9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Herb </a:t>
            </a:r>
            <a:r>
              <a:rPr lang="en-US" dirty="0" err="1" smtClean="0"/>
              <a:t>Wildfeuer</a:t>
            </a:r>
            <a:r>
              <a:rPr lang="en-US" dirty="0" smtClean="0"/>
              <a:t>, Principle Engineer, Innovations Lab - CTAO</a:t>
            </a:r>
          </a:p>
          <a:p>
            <a:r>
              <a:rPr lang="en-US" dirty="0" smtClean="0"/>
              <a:t>Tyler Levine, Sr. Software Engineer, CTAO</a:t>
            </a:r>
          </a:p>
          <a:p>
            <a:r>
              <a:rPr lang="en-US" dirty="0" smtClean="0"/>
              <a:t>Quentin Chen, Software Engineer, CTAO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Malachovsky</a:t>
            </a:r>
            <a:r>
              <a:rPr lang="en-US" dirty="0" smtClean="0"/>
              <a:t>, Sr. Software Engineer, CTAO</a:t>
            </a:r>
          </a:p>
          <a:p>
            <a:r>
              <a:rPr lang="en-US" dirty="0" err="1" smtClean="0"/>
              <a:t>Stanislav</a:t>
            </a:r>
            <a:r>
              <a:rPr lang="en-US" dirty="0" smtClean="0"/>
              <a:t> </a:t>
            </a:r>
            <a:r>
              <a:rPr lang="en-US" dirty="0" err="1" smtClean="0"/>
              <a:t>Jamrich</a:t>
            </a:r>
            <a:r>
              <a:rPr lang="en-US" dirty="0" smtClean="0"/>
              <a:t>, Software Engineer, CTAO</a:t>
            </a:r>
          </a:p>
          <a:p>
            <a:r>
              <a:rPr lang="en-US" dirty="0" err="1"/>
              <a:t>Lubomir</a:t>
            </a:r>
            <a:r>
              <a:rPr lang="en-US" dirty="0"/>
              <a:t> </a:t>
            </a:r>
            <a:r>
              <a:rPr lang="en-US" dirty="0" err="1" smtClean="0"/>
              <a:t>Balogh</a:t>
            </a:r>
            <a:r>
              <a:rPr lang="en-US" dirty="0" smtClean="0"/>
              <a:t>, Software Engineer, CTAO</a:t>
            </a:r>
          </a:p>
          <a:p>
            <a:r>
              <a:rPr lang="en-US" dirty="0" smtClean="0"/>
              <a:t>Andrej </a:t>
            </a:r>
            <a:r>
              <a:rPr lang="en-US" dirty="0" err="1" smtClean="0"/>
              <a:t>Vanko</a:t>
            </a:r>
            <a:r>
              <a:rPr lang="en-US" dirty="0" smtClean="0"/>
              <a:t>, Project Manager, CTAO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44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 and Connected Cars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Pattern Recognition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277" y="1543049"/>
            <a:ext cx="1621361" cy="803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779" y="1543049"/>
            <a:ext cx="1495133" cy="740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277" y="2840396"/>
            <a:ext cx="1621361" cy="80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779" y="2840396"/>
            <a:ext cx="1495133" cy="740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277" y="4137743"/>
            <a:ext cx="1621361" cy="80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779" y="4137743"/>
            <a:ext cx="1495133" cy="740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6779" y="1061206"/>
            <a:ext cx="1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1390" y="1073150"/>
            <a:ext cx="1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6779" y="2437927"/>
            <a:ext cx="1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Slows down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71389" y="2434129"/>
            <a:ext cx="1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6778" y="3783214"/>
            <a:ext cx="1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Speeds up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4505" y="3783214"/>
            <a:ext cx="14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Speeds up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6411912" y="1245872"/>
            <a:ext cx="559478" cy="1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27647" y="2629580"/>
            <a:ext cx="559478" cy="1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11911" y="3984994"/>
            <a:ext cx="559478" cy="1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0038" y="1257816"/>
            <a:ext cx="37861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Labeling Criteria:</a:t>
            </a:r>
          </a:p>
          <a:p>
            <a:pPr marL="742950" lvl="1" indent="-285750">
              <a:buFont typeface=".AppleSystemUIFont" charset="-12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When tailgating, one brakes too frequently</a:t>
            </a:r>
          </a:p>
          <a:p>
            <a:pPr marL="742950" lvl="1" indent="-285750">
              <a:buFont typeface=".AppleSystemUIFont" charset="-12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speeds are usually in 50s and higher</a:t>
            </a:r>
          </a:p>
          <a:p>
            <a:pPr marL="742950" lvl="1" indent="-285750">
              <a:buFont typeface=".AppleSystemUIFont" charset="-12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Faster reactions/maneuvers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 expert can detect this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All of this can be captured locally from Speed and Brake sensors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94494" y="2409176"/>
            <a:ext cx="4304890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94494" y="3783214"/>
            <a:ext cx="4304890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67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Tailgating Detection cont’d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98513" y="1347788"/>
            <a:ext cx="8345487" cy="3168650"/>
          </a:xfrm>
          <a:prstGeom prst="rect">
            <a:avLst/>
          </a:prstGeom>
        </p:spPr>
        <p:txBody>
          <a:bodyPr/>
          <a:lstStyle/>
          <a:p>
            <a:pPr marL="628636" indent="-571500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Collecting speed and brake sensory data from a car</a:t>
            </a:r>
          </a:p>
          <a:p>
            <a:pPr marL="628636" indent="-571500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An expert supervises the labeling</a:t>
            </a:r>
          </a:p>
          <a:p>
            <a:pPr marL="628636" indent="-571500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 Neural Network is trained to classify driving patterns</a:t>
            </a:r>
          </a:p>
          <a:p>
            <a:pPr marL="628636" indent="-571500"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The model built by the NN is used to detect tailgating in unlabeled and unseen future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31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Use Case: Connected Car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22" y="1255712"/>
            <a:ext cx="1247775" cy="1572826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57274" y="337185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Streaming Sensor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>
          <a:xfrm>
            <a:off x="1642705" y="2317750"/>
            <a:ext cx="1543762" cy="1054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4397" y="1341219"/>
            <a:ext cx="24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70" y="3881440"/>
            <a:ext cx="1514475" cy="71853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6" name="Curved Connector 35"/>
          <p:cNvCxnSpPr>
            <a:stCxn id="5" idx="0"/>
          </p:cNvCxnSpPr>
          <p:nvPr/>
        </p:nvCxnSpPr>
        <p:spPr>
          <a:xfrm rot="5400000" flipH="1" flipV="1">
            <a:off x="2870404" y="1201532"/>
            <a:ext cx="660401" cy="15720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4" idx="1"/>
            <a:endCxn id="4" idx="2"/>
          </p:cNvCxnSpPr>
          <p:nvPr/>
        </p:nvCxnSpPr>
        <p:spPr>
          <a:xfrm rot="10800000">
            <a:off x="2414588" y="3741183"/>
            <a:ext cx="1438683" cy="4995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" idx="3"/>
            <a:endCxn id="24" idx="3"/>
          </p:cNvCxnSpPr>
          <p:nvPr/>
        </p:nvCxnSpPr>
        <p:spPr>
          <a:xfrm>
            <a:off x="5234397" y="2042125"/>
            <a:ext cx="133348" cy="2198580"/>
          </a:xfrm>
          <a:prstGeom prst="curvedConnector3">
            <a:avLst>
              <a:gd name="adj1" fmla="val 27143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29300" y="2643872"/>
            <a:ext cx="19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Actuation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3773" y="120537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Decision making and actuation</a:t>
            </a:r>
          </a:p>
          <a:p>
            <a:r>
              <a:rPr lang="en-US" sz="1800" dirty="0" smtClean="0"/>
              <a:t>Dangerous driving or Tailgating: </a:t>
            </a:r>
          </a:p>
          <a:p>
            <a:pPr lvl="1">
              <a:buFont typeface=".AppleSystemUIFont" charset="-120"/>
              <a:buChar char="-"/>
            </a:pPr>
            <a:r>
              <a:rPr lang="en-US" sz="1800" dirty="0" smtClean="0"/>
              <a:t>Give feedback to driver</a:t>
            </a:r>
          </a:p>
          <a:p>
            <a:pPr lvl="1">
              <a:buFont typeface=".AppleSystemUIFont" charset="-120"/>
              <a:buChar char="-"/>
            </a:pPr>
            <a:r>
              <a:rPr lang="en-US" sz="1800" dirty="0" smtClean="0"/>
              <a:t>Inform the insurance company, and/or law enforcement if repeated and necessary</a:t>
            </a:r>
          </a:p>
          <a:p>
            <a:r>
              <a:rPr lang="en-US" sz="1800" dirty="0" smtClean="0"/>
              <a:t>High fuel consumption:</a:t>
            </a:r>
          </a:p>
          <a:p>
            <a:pPr lvl="1">
              <a:buFont typeface=".AppleSystemUIFont" charset="-120"/>
              <a:buChar char="-"/>
            </a:pPr>
            <a:r>
              <a:rPr lang="en-US" sz="1800" dirty="0" smtClean="0"/>
              <a:t>Schedule check up and/or maintenance</a:t>
            </a:r>
            <a:endParaRPr lang="en-US" sz="1800" dirty="0"/>
          </a:p>
          <a:p>
            <a:r>
              <a:rPr lang="en-US" sz="1800" dirty="0" smtClean="0"/>
              <a:t>Weather changes that potentially affect tire pressure</a:t>
            </a:r>
          </a:p>
          <a:p>
            <a:pPr lvl="1">
              <a:buFont typeface=".AppleSystemUIFont" charset="-120"/>
              <a:buChar char="-"/>
            </a:pPr>
            <a:r>
              <a:rPr lang="en-US" sz="1800" dirty="0" smtClean="0"/>
              <a:t>Inform the driver in advance (for planning)</a:t>
            </a:r>
            <a:endParaRPr lang="is-I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7919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Automation Use Case: Connected Car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22" y="1255712"/>
            <a:ext cx="1247775" cy="1572826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57274" y="3371850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Streaming Sensor 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8"/>
          <a:stretch/>
        </p:blipFill>
        <p:spPr>
          <a:xfrm>
            <a:off x="1642705" y="2317750"/>
            <a:ext cx="1543762" cy="1054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34397" y="1341219"/>
            <a:ext cx="24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70" y="3881440"/>
            <a:ext cx="1514475" cy="718530"/>
          </a:xfrm>
          <a:prstGeom prst="rect">
            <a:avLst/>
          </a:prstGeom>
        </p:spPr>
      </p:pic>
      <p:cxnSp>
        <p:nvCxnSpPr>
          <p:cNvPr id="36" name="Curved Connector 35"/>
          <p:cNvCxnSpPr>
            <a:stCxn id="5" idx="0"/>
          </p:cNvCxnSpPr>
          <p:nvPr/>
        </p:nvCxnSpPr>
        <p:spPr>
          <a:xfrm rot="5400000" flipH="1" flipV="1">
            <a:off x="2870404" y="1201532"/>
            <a:ext cx="660401" cy="15720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4" idx="1"/>
            <a:endCxn id="4" idx="2"/>
          </p:cNvCxnSpPr>
          <p:nvPr/>
        </p:nvCxnSpPr>
        <p:spPr>
          <a:xfrm rot="10800000">
            <a:off x="2414588" y="3741183"/>
            <a:ext cx="1438683" cy="49952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" idx="3"/>
            <a:endCxn id="24" idx="3"/>
          </p:cNvCxnSpPr>
          <p:nvPr/>
        </p:nvCxnSpPr>
        <p:spPr>
          <a:xfrm>
            <a:off x="5234397" y="2042125"/>
            <a:ext cx="133348" cy="2198580"/>
          </a:xfrm>
          <a:prstGeom prst="curvedConnector3">
            <a:avLst>
              <a:gd name="adj1" fmla="val 2714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29300" y="2643872"/>
            <a:ext cx="190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Actuation Loop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5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03506" y="1194908"/>
            <a:ext cx="8277344" cy="316821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is challenging for cars</a:t>
            </a:r>
          </a:p>
          <a:p>
            <a:pPr lvl="1">
              <a:buFont typeface=".AppleSystemUIFont" charset="-120"/>
              <a:buChar char="-"/>
            </a:pPr>
            <a:r>
              <a:rPr lang="en-US" sz="2400" dirty="0" smtClean="0"/>
              <a:t>Large amount of data generated</a:t>
            </a:r>
          </a:p>
          <a:p>
            <a:pPr lvl="1">
              <a:buFont typeface=".AppleSystemUIFont" charset="-120"/>
              <a:buChar char="-"/>
            </a:pPr>
            <a:r>
              <a:rPr lang="en-US" sz="2400" dirty="0" smtClean="0"/>
              <a:t>Usually slow wireless networks</a:t>
            </a:r>
          </a:p>
          <a:p>
            <a:pPr lvl="1">
              <a:buFont typeface=".AppleSystemUIFont" charset="-120"/>
              <a:buChar char="-"/>
            </a:pPr>
            <a:r>
              <a:rPr lang="en-US" sz="2400" dirty="0" smtClean="0"/>
              <a:t>Inherently distributed</a:t>
            </a:r>
          </a:p>
          <a:p>
            <a:pPr lvl="1">
              <a:buFont typeface=".AppleSystemUIFont" charset="-120"/>
              <a:buChar char="-"/>
            </a:pPr>
            <a:r>
              <a:rPr lang="en-US" sz="2400" dirty="0" smtClean="0"/>
              <a:t>Scalability is an issue</a:t>
            </a:r>
          </a:p>
          <a:p>
            <a:pPr lvl="1">
              <a:buFont typeface=".AppleSystemUIFont" charset="-120"/>
              <a:buChar char="-"/>
            </a:pPr>
            <a:r>
              <a:rPr lang="en-US" sz="2400" dirty="0" smtClean="0"/>
              <a:t>Fast processing is important</a:t>
            </a:r>
          </a:p>
          <a:p>
            <a:pPr lvl="1">
              <a:buFont typeface=".AppleSystemUIFont" charset="-120"/>
              <a:buChar char="-"/>
            </a:pPr>
            <a:r>
              <a:rPr lang="en-US" sz="2400" dirty="0" smtClean="0"/>
              <a:t>Security and policy compliance needs to be checked frequently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2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on Scalable and Programmable BIG Data and Policy Control platforms</a:t>
            </a:r>
          </a:p>
          <a:p>
            <a:r>
              <a:rPr lang="en-US" dirty="0" smtClean="0"/>
              <a:t>Key Scaling Components:</a:t>
            </a:r>
          </a:p>
          <a:p>
            <a:pPr lvl="1">
              <a:lnSpc>
                <a:spcPct val="120000"/>
              </a:lnSpc>
              <a:buFont typeface=".AppleSystemUIFont" charset="-120"/>
              <a:buChar char="-"/>
            </a:pPr>
            <a:r>
              <a:rPr lang="en-US" dirty="0" smtClean="0"/>
              <a:t>Ingestion of vehicle (and contextual) Data into BIG Data platform</a:t>
            </a:r>
          </a:p>
          <a:p>
            <a:pPr lvl="1">
              <a:lnSpc>
                <a:spcPct val="120000"/>
              </a:lnSpc>
              <a:buFont typeface=".AppleSystemUIFont" charset="-120"/>
              <a:buChar char="-"/>
            </a:pPr>
            <a:r>
              <a:rPr lang="en-US" dirty="0" smtClean="0"/>
              <a:t>High performance “Sensor Bus” enabling multiple applications (database, ML, etc.)</a:t>
            </a:r>
          </a:p>
          <a:p>
            <a:pPr lvl="1">
              <a:lnSpc>
                <a:spcPct val="120000"/>
              </a:lnSpc>
              <a:buFont typeface=".AppleSystemUIFont" charset="-120"/>
              <a:buChar char="-"/>
            </a:pPr>
            <a:r>
              <a:rPr lang="en-US" dirty="0" smtClean="0"/>
              <a:t>Real time Machine Learning (ML) detects anomalies and automates distribution of policy data down into the network</a:t>
            </a:r>
          </a:p>
          <a:p>
            <a:pPr lvl="1">
              <a:lnSpc>
                <a:spcPct val="120000"/>
              </a:lnSpc>
              <a:buFont typeface=".AppleSystemUIFont" charset="-120"/>
              <a:buChar char="-"/>
            </a:pPr>
            <a:r>
              <a:rPr lang="en-US" dirty="0" smtClean="0"/>
              <a:t>“Big Data” queries to database</a:t>
            </a:r>
          </a:p>
          <a:p>
            <a:pPr lvl="1">
              <a:lnSpc>
                <a:spcPct val="120000"/>
              </a:lnSpc>
              <a:buFont typeface=".AppleSystemUIFont" charset="-120"/>
              <a:buChar char="-"/>
            </a:pPr>
            <a:r>
              <a:rPr lang="en-US" dirty="0" smtClean="0"/>
              <a:t>Operates in private, hybrid or public clouds </a:t>
            </a:r>
            <a:r>
              <a:rPr lang="en-US" dirty="0" smtClean="0">
                <a:sym typeface="Wingdings"/>
              </a:rPr>
              <a:t> Rapid prototyping, rapid deployment</a:t>
            </a:r>
            <a:endParaRPr lang="en-US" dirty="0" smtClean="0"/>
          </a:p>
          <a:p>
            <a:r>
              <a:rPr lang="en-US" dirty="0" smtClean="0"/>
              <a:t>Can be adapted for any Sensor/policy-driven Vehicle Network</a:t>
            </a:r>
          </a:p>
        </p:txBody>
      </p:sp>
    </p:spTree>
    <p:extLst>
      <p:ext uri="{BB962C8B-B14F-4D97-AF65-F5344CB8AC3E}">
        <p14:creationId xmlns:p14="http://schemas.microsoft.com/office/powerpoint/2010/main" val="37230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873177" y="1258314"/>
            <a:ext cx="3821169" cy="2397854"/>
          </a:xfrm>
          <a:prstGeom prst="roundRect">
            <a:avLst/>
          </a:prstGeom>
          <a:solidFill>
            <a:srgbClr val="FFFF00">
              <a:alpha val="500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30" name="Picture 29" descr="Screen Shot 2017-02-09 at 9.38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39" y="1367223"/>
            <a:ext cx="694422" cy="47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85" y="241080"/>
            <a:ext cx="8347421" cy="731837"/>
          </a:xfrm>
        </p:spPr>
        <p:txBody>
          <a:bodyPr/>
          <a:lstStyle/>
          <a:p>
            <a:r>
              <a:rPr lang="en-US" sz="2400" dirty="0" smtClean="0">
                <a:solidFill>
                  <a:srgbClr val="343434"/>
                </a:solidFill>
              </a:rPr>
              <a:t>Machine Learning is an Application </a:t>
            </a:r>
            <a:endParaRPr lang="en-US" sz="2400" dirty="0">
              <a:solidFill>
                <a:srgbClr val="34343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78758" y="4275854"/>
            <a:ext cx="417269" cy="375104"/>
            <a:chOff x="5226740" y="5399886"/>
            <a:chExt cx="969481" cy="862705"/>
          </a:xfrm>
        </p:grpSpPr>
        <p:pic>
          <p:nvPicPr>
            <p:cNvPr id="6" name="Picture 5" descr="car-ic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9" b="17361"/>
            <a:stretch/>
          </p:blipFill>
          <p:spPr>
            <a:xfrm>
              <a:off x="5453842" y="5777444"/>
              <a:ext cx="742379" cy="485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740" y="5399886"/>
              <a:ext cx="456338" cy="45633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3026043" y="2396330"/>
            <a:ext cx="3494904" cy="1060186"/>
          </a:xfrm>
          <a:prstGeom prst="roundRect">
            <a:avLst/>
          </a:prstGeom>
          <a:gradFill flip="none" rotWithShape="1">
            <a:gsLst>
              <a:gs pos="0">
                <a:srgbClr val="660066"/>
              </a:gs>
              <a:gs pos="5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23" y="2552018"/>
            <a:ext cx="1054597" cy="744325"/>
          </a:xfrm>
          <a:prstGeom prst="rect">
            <a:avLst/>
          </a:prstGeom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5350808" y="3088264"/>
            <a:ext cx="1062724" cy="2592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r"/>
            <a:r>
              <a:rPr lang="en-US" sz="800" dirty="0"/>
              <a:t>Smart Transport</a:t>
            </a:r>
            <a:br>
              <a:rPr lang="en-US" sz="800" dirty="0"/>
            </a:br>
            <a:r>
              <a:rPr lang="en-US" sz="800" dirty="0"/>
              <a:t>Controller</a:t>
            </a:r>
          </a:p>
        </p:txBody>
      </p:sp>
      <p:pic>
        <p:nvPicPr>
          <p:cNvPr id="14" name="Picture 13" descr="depalogode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47" y="3124447"/>
            <a:ext cx="222965" cy="1628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44644" y="1560935"/>
            <a:ext cx="1290870" cy="6767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r"/>
            <a:r>
              <a:rPr lang="en-US" sz="1200" dirty="0"/>
              <a:t>Machine </a:t>
            </a:r>
            <a:br>
              <a:rPr lang="en-US" sz="1200" dirty="0"/>
            </a:br>
            <a:r>
              <a:rPr lang="en-US" sz="1200" dirty="0"/>
              <a:t>Learning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0664" y="1647274"/>
            <a:ext cx="332675" cy="41584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557019" y="4619060"/>
            <a:ext cx="417269" cy="375104"/>
            <a:chOff x="5226740" y="5399886"/>
            <a:chExt cx="969481" cy="862705"/>
          </a:xfrm>
        </p:grpSpPr>
        <p:pic>
          <p:nvPicPr>
            <p:cNvPr id="32" name="Picture 31" descr="car-ic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9" b="17361"/>
            <a:stretch/>
          </p:blipFill>
          <p:spPr>
            <a:xfrm>
              <a:off x="5453842" y="5777444"/>
              <a:ext cx="742379" cy="4851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740" y="5399886"/>
              <a:ext cx="456338" cy="45633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994569" y="4133062"/>
            <a:ext cx="417269" cy="375104"/>
            <a:chOff x="5226740" y="5399886"/>
            <a:chExt cx="969481" cy="862705"/>
          </a:xfrm>
        </p:grpSpPr>
        <p:pic>
          <p:nvPicPr>
            <p:cNvPr id="35" name="Picture 34" descr="car-ic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9" b="17361"/>
            <a:stretch/>
          </p:blipFill>
          <p:spPr>
            <a:xfrm>
              <a:off x="5453842" y="5777444"/>
              <a:ext cx="742379" cy="48514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740" y="5399886"/>
              <a:ext cx="456338" cy="456338"/>
            </a:xfrm>
            <a:prstGeom prst="rect">
              <a:avLst/>
            </a:prstGeom>
          </p:spPr>
        </p:pic>
      </p:grpSp>
      <p:cxnSp>
        <p:nvCxnSpPr>
          <p:cNvPr id="29" name="Elbow Connector 28"/>
          <p:cNvCxnSpPr>
            <a:stCxn id="13" idx="3"/>
            <a:endCxn id="10" idx="0"/>
          </p:cNvCxnSpPr>
          <p:nvPr/>
        </p:nvCxnSpPr>
        <p:spPr>
          <a:xfrm>
            <a:off x="5535514" y="1899307"/>
            <a:ext cx="346656" cy="1188957"/>
          </a:xfrm>
          <a:prstGeom prst="bentConnector2">
            <a:avLst/>
          </a:prstGeom>
          <a:ln w="28575" cmpd="sng">
            <a:solidFill>
              <a:srgbClr val="FF66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55854" y="3597368"/>
            <a:ext cx="1218" cy="1043995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13" idx="1"/>
          </p:cNvCxnSpPr>
          <p:nvPr/>
        </p:nvCxnSpPr>
        <p:spPr>
          <a:xfrm rot="5400000" flipH="1" flipV="1">
            <a:off x="2461024" y="2857743"/>
            <a:ext cx="2742056" cy="825184"/>
          </a:xfrm>
          <a:prstGeom prst="bentConnector2">
            <a:avLst/>
          </a:prstGeom>
          <a:ln w="28575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/>
          <p:cNvSpPr/>
          <p:nvPr/>
        </p:nvSpPr>
        <p:spPr>
          <a:xfrm flipV="1">
            <a:off x="1269958" y="1275240"/>
            <a:ext cx="1403318" cy="3274143"/>
          </a:xfrm>
          <a:prstGeom prst="curv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flipH="1">
            <a:off x="6882488" y="1451340"/>
            <a:ext cx="1348726" cy="3273847"/>
          </a:xfrm>
          <a:prstGeom prst="curv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882170" y="1334040"/>
            <a:ext cx="554478" cy="5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Innovation in Connected Cars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28059" y="1347788"/>
            <a:ext cx="8345487" cy="3168650"/>
          </a:xfrm>
          <a:prstGeom prst="rect">
            <a:avLst/>
          </a:prstGeom>
        </p:spPr>
        <p:txBody>
          <a:bodyPr/>
          <a:lstStyle/>
          <a:p>
            <a:pPr marL="400036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Correlating driving patterns with fuel consumption/cost, and providing feedback to driver for improvement</a:t>
            </a:r>
          </a:p>
          <a:p>
            <a:pPr marL="400036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Shaping traffic pattern using connected cars + connected city (traffic lights, etc.)</a:t>
            </a:r>
          </a:p>
          <a:p>
            <a:pPr marL="400036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Detecting potholes/road deficiencies from on-board car sensors (accelerometer, etc.)</a:t>
            </a:r>
          </a:p>
          <a:p>
            <a:pPr marL="400036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Detecting impaired driver (under influence, sleepy, etc.) from car sensors (steering, speed, brake, etc.)</a:t>
            </a:r>
          </a:p>
          <a:p>
            <a:pPr marL="400036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Detecting aggressive </a:t>
            </a:r>
            <a:r>
              <a:rPr lang="en-US" sz="1600" dirty="0">
                <a:solidFill>
                  <a:schemeClr val="tx1"/>
                </a:solidFill>
              </a:rPr>
              <a:t>drivers and informing other drivers/insurance </a:t>
            </a:r>
            <a:r>
              <a:rPr lang="en-US" sz="1600" dirty="0" smtClean="0">
                <a:solidFill>
                  <a:schemeClr val="tx1"/>
                </a:solidFill>
              </a:rPr>
              <a:t>companies/authorities</a:t>
            </a:r>
          </a:p>
          <a:p>
            <a:pPr marL="400036" indent="-34290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Distributed Machine Learning deployed (for anomaly detection) in the car (as opposed to central cloud) for faster pattern recognition, less data transfer, privacy, etc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30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2476323"/>
          </a:xfrm>
        </p:spPr>
        <p:txBody>
          <a:bodyPr/>
          <a:lstStyle/>
          <a:p>
            <a:r>
              <a:rPr lang="en-US" sz="2400" dirty="0"/>
              <a:t>Connected Cars will generate 25GB of Sensor Data per Day per </a:t>
            </a:r>
            <a:r>
              <a:rPr lang="en-US" sz="2400" dirty="0" smtClean="0"/>
              <a:t>Car for cloud ingestion and processing</a:t>
            </a:r>
          </a:p>
          <a:p>
            <a:r>
              <a:rPr lang="en-US" sz="2400" dirty="0" smtClean="0"/>
              <a:t>WAIT … WHAT?!?</a:t>
            </a:r>
            <a:endParaRPr lang="en-US" sz="2400" dirty="0"/>
          </a:p>
          <a:p>
            <a:r>
              <a:rPr lang="en-US" sz="2400" dirty="0" smtClean="0"/>
              <a:t>Automakers/OEMs, drivers, smart cars, etc. want to avoid “problems”</a:t>
            </a:r>
          </a:p>
          <a:p>
            <a:r>
              <a:rPr lang="en-US" sz="2400" dirty="0" smtClean="0"/>
              <a:t>Problems </a:t>
            </a:r>
            <a:r>
              <a:rPr lang="en-US" sz="2400" dirty="0" smtClean="0">
                <a:sym typeface="Wingdings"/>
              </a:rPr>
              <a:t> Higher Costs  Unhappiness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schemeClr val="tx1">
                    <a:lumMod val="50000"/>
                  </a:schemeClr>
                </a:solidFill>
              </a:rPr>
              <a:t>Problem </a:t>
            </a:r>
            <a:r>
              <a:rPr lang="en-US" sz="2700" dirty="0" smtClean="0">
                <a:solidFill>
                  <a:schemeClr val="tx1">
                    <a:lumMod val="50000"/>
                  </a:schemeClr>
                </a:solidFill>
              </a:rPr>
              <a:t>Statement (1)</a:t>
            </a:r>
            <a:endParaRPr lang="en-US" sz="27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2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in Large-scale </a:t>
            </a:r>
            <a:r>
              <a:rPr lang="en-US" dirty="0" err="1" smtClean="0"/>
              <a:t>IoT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546107" y="1347788"/>
            <a:ext cx="8280400" cy="3073400"/>
          </a:xfrm>
          <a:prstGeom prst="rect">
            <a:avLst/>
          </a:prstGeom>
        </p:spPr>
        <p:txBody>
          <a:bodyPr/>
          <a:lstStyle/>
          <a:p>
            <a:pPr marL="342886" indent="-285750" algn="l">
              <a:buFont typeface="Arial" charset="0"/>
              <a:buChar char="•"/>
            </a:pPr>
            <a:r>
              <a:rPr lang="en-US" sz="2000" dirty="0" smtClean="0">
                <a:ea typeface="Calibri" charset="0"/>
                <a:cs typeface="Calibri" charset="0"/>
              </a:rPr>
              <a:t>Pattern recognition</a:t>
            </a:r>
          </a:p>
          <a:p>
            <a:pPr marL="488996" lvl="2" indent="-285750">
              <a:buFont typeface=".AppleSystemUIFont" charset="-120"/>
              <a:buChar char="-"/>
            </a:pPr>
            <a:r>
              <a:rPr lang="en-US" sz="1400" dirty="0" smtClean="0">
                <a:ea typeface="Calibri" charset="0"/>
                <a:cs typeface="Calibri" charset="0"/>
              </a:rPr>
              <a:t>Anomaly detection (for security, policy change, etc.)</a:t>
            </a:r>
          </a:p>
          <a:p>
            <a:pPr marL="488996" lvl="2" indent="-285750">
              <a:buFont typeface=".AppleSystemUIFont" charset="-120"/>
              <a:buChar char="-"/>
            </a:pPr>
            <a:r>
              <a:rPr lang="en-US" sz="1400" dirty="0" smtClean="0">
                <a:ea typeface="Calibri" charset="0"/>
                <a:cs typeface="Calibri" charset="0"/>
              </a:rPr>
              <a:t>Repetitive patterns and seasonality analysis</a:t>
            </a:r>
          </a:p>
          <a:p>
            <a:pPr marL="488996" lvl="2" indent="-285750">
              <a:buFont typeface=".AppleSystemUIFont" charset="-120"/>
              <a:buChar char="-"/>
            </a:pPr>
            <a:r>
              <a:rPr lang="en-US" sz="1400" dirty="0" smtClean="0">
                <a:ea typeface="Calibri" charset="0"/>
                <a:cs typeface="Calibri" charset="0"/>
              </a:rPr>
              <a:t>Trend analysis</a:t>
            </a:r>
          </a:p>
          <a:p>
            <a:pPr marL="342886" indent="-285750" algn="l">
              <a:buFont typeface="Arial" charset="0"/>
              <a:buChar char="•"/>
            </a:pPr>
            <a:r>
              <a:rPr lang="en-US" sz="2000" dirty="0" smtClean="0">
                <a:ea typeface="Calibri" charset="0"/>
                <a:cs typeface="Calibri" charset="0"/>
              </a:rPr>
              <a:t>Root cause analysis</a:t>
            </a:r>
          </a:p>
          <a:p>
            <a:pPr marL="342886" indent="-285750" algn="l">
              <a:buFont typeface="Arial" charset="0"/>
              <a:buChar char="•"/>
            </a:pPr>
            <a:r>
              <a:rPr lang="en-US" sz="2000" dirty="0" smtClean="0">
                <a:ea typeface="Calibri" charset="0"/>
                <a:cs typeface="Calibri" charset="0"/>
              </a:rPr>
              <a:t>Policy enforcement</a:t>
            </a:r>
          </a:p>
          <a:p>
            <a:pPr marL="342886" indent="-285750" algn="l">
              <a:buFont typeface="Arial" charset="0"/>
              <a:buChar char="•"/>
            </a:pPr>
            <a:r>
              <a:rPr lang="en-US" sz="2000" dirty="0" smtClean="0">
                <a:ea typeface="Calibri" charset="0"/>
                <a:cs typeface="Calibri" charset="0"/>
              </a:rPr>
              <a:t>Decision making (closing feedback loop)</a:t>
            </a:r>
            <a:endParaRPr lang="en-US" sz="20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2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Use Cases and Data 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7766" y="1277226"/>
            <a:ext cx="7793451" cy="374867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SzPct val="120000"/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Containers (</a:t>
            </a:r>
            <a:r>
              <a:rPr lang="en-US" sz="1400" dirty="0" smtClean="0">
                <a:solidFill>
                  <a:srgbClr val="0070C0"/>
                </a:solidFill>
                <a:ea typeface="Calibri" charset="0"/>
                <a:cs typeface="Calibri" charset="0"/>
              </a:rPr>
              <a:t>monitoring, anomaly detection, decision making</a:t>
            </a:r>
            <a:r>
              <a:rPr lang="en-US" sz="1400" dirty="0" smtClean="0">
                <a:ea typeface="Calibri" charset="0"/>
                <a:cs typeface="Calibri" charset="0"/>
              </a:rPr>
              <a:t>)</a:t>
            </a:r>
          </a:p>
          <a:p>
            <a:pPr marL="571560" lvl="1" indent="-342900">
              <a:buSzPct val="100000"/>
              <a:buFont typeface=".AppleSystemUIFont" charset="-120"/>
              <a:buChar char="-"/>
            </a:pPr>
            <a:r>
              <a:rPr lang="en-US" i="1" dirty="0" smtClean="0">
                <a:ea typeface="Calibri" charset="0"/>
                <a:cs typeface="Calibri" charset="0"/>
              </a:rPr>
              <a:t>data:</a:t>
            </a:r>
            <a:r>
              <a:rPr lang="en-US" dirty="0" smtClean="0">
                <a:ea typeface="Calibri" charset="0"/>
                <a:cs typeface="Calibri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CPU, memory, storage usage data</a:t>
            </a:r>
            <a:br>
              <a:rPr lang="en-US" dirty="0" smtClean="0">
                <a:solidFill>
                  <a:srgbClr val="FF0000"/>
                </a:solidFill>
                <a:ea typeface="Calibri" charset="0"/>
                <a:cs typeface="Calibri" charset="0"/>
              </a:rPr>
            </a:br>
            <a:endParaRPr lang="en-US" dirty="0" smtClean="0">
              <a:solidFill>
                <a:srgbClr val="FF0000"/>
              </a:solidFill>
              <a:ea typeface="Calibri" charset="0"/>
              <a:cs typeface="Calibri" charset="0"/>
            </a:endParaRPr>
          </a:p>
          <a:p>
            <a:pPr marL="342900" indent="-342900" algn="l">
              <a:buSzPct val="120000"/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Routers (</a:t>
            </a:r>
            <a:r>
              <a:rPr lang="en-US" sz="1400" dirty="0" smtClean="0">
                <a:solidFill>
                  <a:srgbClr val="0070C0"/>
                </a:solidFill>
                <a:ea typeface="Calibri" charset="0"/>
                <a:cs typeface="Calibri" charset="0"/>
              </a:rPr>
              <a:t>pattern recognition, decision making</a:t>
            </a:r>
            <a:r>
              <a:rPr lang="en-US" sz="1400" dirty="0" smtClean="0">
                <a:ea typeface="Calibri" charset="0"/>
                <a:cs typeface="Calibri" charset="0"/>
              </a:rPr>
              <a:t>)</a:t>
            </a:r>
          </a:p>
          <a:p>
            <a:pPr marL="571560" lvl="1" indent="-342900">
              <a:buSzPct val="100000"/>
              <a:buFont typeface=".AppleSystemUIFont" charset="-120"/>
              <a:buChar char="-"/>
            </a:pPr>
            <a:r>
              <a:rPr lang="en-US" i="1" dirty="0" smtClean="0">
                <a:ea typeface="Calibri" charset="0"/>
                <a:cs typeface="Calibri" charset="0"/>
              </a:rPr>
              <a:t>d</a:t>
            </a:r>
            <a:r>
              <a:rPr lang="en-US" sz="1600" i="1" dirty="0" smtClean="0">
                <a:ea typeface="Calibri" charset="0"/>
                <a:cs typeface="Calibri" charset="0"/>
              </a:rPr>
              <a:t>ata: </a:t>
            </a:r>
            <a:r>
              <a:rPr lang="en-US" sz="16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TX/RX data rates, </a:t>
            </a:r>
            <a:r>
              <a:rPr lang="en-US" sz="1600" dirty="0" err="1" smtClean="0">
                <a:solidFill>
                  <a:srgbClr val="FF0000"/>
                </a:solidFill>
                <a:ea typeface="Calibri" charset="0"/>
                <a:cs typeface="Calibri" charset="0"/>
              </a:rPr>
              <a:t>NetFlow</a:t>
            </a:r>
            <a:r>
              <a:rPr lang="en-US" sz="16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 data</a:t>
            </a:r>
            <a:br>
              <a:rPr lang="en-US" sz="1600" dirty="0" smtClean="0">
                <a:solidFill>
                  <a:srgbClr val="FF0000"/>
                </a:solidFill>
                <a:ea typeface="Calibri" charset="0"/>
                <a:cs typeface="Calibri" charset="0"/>
              </a:rPr>
            </a:br>
            <a:endParaRPr lang="en-US" sz="1600" dirty="0" smtClean="0">
              <a:solidFill>
                <a:srgbClr val="FF0000"/>
              </a:solidFill>
              <a:ea typeface="Calibri" charset="0"/>
              <a:cs typeface="Calibri" charset="0"/>
            </a:endParaRPr>
          </a:p>
          <a:p>
            <a:pPr marL="342900" indent="-342900" algn="l">
              <a:buSzPct val="120000"/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Home appliances (</a:t>
            </a:r>
            <a:r>
              <a:rPr lang="en-US" sz="1400" dirty="0" smtClean="0">
                <a:solidFill>
                  <a:srgbClr val="0070C0"/>
                </a:solidFill>
                <a:ea typeface="Calibri" charset="0"/>
                <a:cs typeface="Calibri" charset="0"/>
              </a:rPr>
              <a:t>monitoring, anomaly detection, root cause analysis, policy enforcement</a:t>
            </a:r>
            <a:r>
              <a:rPr lang="en-US" sz="1400" dirty="0" smtClean="0">
                <a:ea typeface="Calibri" charset="0"/>
                <a:cs typeface="Calibri" charset="0"/>
              </a:rPr>
              <a:t>)</a:t>
            </a:r>
            <a:br>
              <a:rPr lang="en-US" sz="1400" dirty="0" smtClean="0">
                <a:ea typeface="Calibri" charset="0"/>
                <a:cs typeface="Calibri" charset="0"/>
              </a:rPr>
            </a:br>
            <a:endParaRPr lang="en-US" sz="1400" dirty="0" smtClean="0">
              <a:ea typeface="Calibri" charset="0"/>
              <a:cs typeface="Calibri" charset="0"/>
            </a:endParaRPr>
          </a:p>
          <a:p>
            <a:pPr marL="571560" lvl="1" indent="-342900">
              <a:buSzPct val="100000"/>
              <a:buFont typeface=".AppleSystemUIFont" charset="-120"/>
              <a:buChar char="-"/>
            </a:pPr>
            <a:r>
              <a:rPr lang="en-US" i="1" dirty="0" smtClean="0">
                <a:ea typeface="Calibri" charset="0"/>
                <a:cs typeface="Calibri" charset="0"/>
              </a:rPr>
              <a:t>d</a:t>
            </a:r>
            <a:r>
              <a:rPr lang="en-US" sz="1600" i="1" dirty="0" smtClean="0">
                <a:ea typeface="Calibri" charset="0"/>
                <a:cs typeface="Calibri" charset="0"/>
              </a:rPr>
              <a:t>ata: </a:t>
            </a:r>
            <a:r>
              <a:rPr lang="en-US" sz="16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Energy consumption, network access</a:t>
            </a:r>
            <a:br>
              <a:rPr lang="en-US" sz="1600" dirty="0" smtClean="0">
                <a:solidFill>
                  <a:srgbClr val="FF0000"/>
                </a:solidFill>
                <a:ea typeface="Calibri" charset="0"/>
                <a:cs typeface="Calibri" charset="0"/>
              </a:rPr>
            </a:br>
            <a:endParaRPr lang="en-US" sz="2000" dirty="0" smtClean="0">
              <a:solidFill>
                <a:srgbClr val="FF0000"/>
              </a:solidFill>
              <a:ea typeface="Calibri" charset="0"/>
              <a:cs typeface="Calibri" charset="0"/>
            </a:endParaRPr>
          </a:p>
          <a:p>
            <a:pPr marL="342900" indent="-342900" algn="l">
              <a:buSzPct val="120000"/>
              <a:buFont typeface="Arial" charset="0"/>
              <a:buChar char="•"/>
            </a:pPr>
            <a:r>
              <a:rPr lang="en-US" sz="1400" dirty="0" smtClean="0">
                <a:ea typeface="Calibri" charset="0"/>
                <a:cs typeface="Calibri" charset="0"/>
              </a:rPr>
              <a:t>Wearable devices (</a:t>
            </a:r>
            <a:r>
              <a:rPr lang="en-US" sz="1400" dirty="0" smtClean="0">
                <a:solidFill>
                  <a:srgbClr val="0070C0"/>
                </a:solidFill>
                <a:ea typeface="Calibri" charset="0"/>
                <a:cs typeface="Calibri" charset="0"/>
              </a:rPr>
              <a:t>monitoring, decision making</a:t>
            </a:r>
            <a:r>
              <a:rPr lang="en-US" sz="1400" dirty="0" smtClean="0">
                <a:ea typeface="Calibri" charset="0"/>
                <a:cs typeface="Calibri" charset="0"/>
              </a:rPr>
              <a:t>)</a:t>
            </a:r>
          </a:p>
          <a:p>
            <a:pPr marL="571560" lvl="1" indent="-342900">
              <a:buSzPct val="120000"/>
              <a:buFont typeface=".AppleSystemUIFont" charset="-120"/>
              <a:buChar char="-"/>
            </a:pPr>
            <a:r>
              <a:rPr lang="en-US" i="1" dirty="0" smtClean="0">
                <a:ea typeface="Calibri" charset="0"/>
                <a:cs typeface="Calibri" charset="0"/>
              </a:rPr>
              <a:t>d</a:t>
            </a:r>
            <a:r>
              <a:rPr lang="en-US" sz="1600" i="1" dirty="0" smtClean="0">
                <a:ea typeface="Calibri" charset="0"/>
                <a:cs typeface="Calibri" charset="0"/>
              </a:rPr>
              <a:t>ata: </a:t>
            </a:r>
            <a:r>
              <a:rPr lang="en-US" sz="16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Activity data</a:t>
            </a:r>
          </a:p>
          <a:p>
            <a:pPr marL="342900" indent="-342900" algn="l">
              <a:buFont typeface="Arial" charset="0"/>
              <a:buChar char="•"/>
            </a:pPr>
            <a:endParaRPr lang="en-US" sz="14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08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Libraries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Theano</a:t>
            </a:r>
            <a:endParaRPr lang="en-US" dirty="0" smtClean="0"/>
          </a:p>
          <a:p>
            <a:r>
              <a:rPr lang="en-US" dirty="0" err="1" smtClean="0"/>
              <a:t>TensorFlow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Scikit</a:t>
            </a:r>
            <a:r>
              <a:rPr lang="en-US" dirty="0" smtClean="0"/>
              <a:t> Learn</a:t>
            </a:r>
          </a:p>
          <a:p>
            <a:r>
              <a:rPr lang="en-US" dirty="0" err="1" smtClean="0"/>
              <a:t>Caffe</a:t>
            </a:r>
            <a:endParaRPr lang="en-US" dirty="0" smtClean="0"/>
          </a:p>
          <a:p>
            <a:r>
              <a:rPr lang="en-US" dirty="0" err="1" smtClean="0"/>
              <a:t>MLlib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5" y="3632200"/>
            <a:ext cx="1805281" cy="62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35" y="273844"/>
            <a:ext cx="273367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34" y="1857814"/>
            <a:ext cx="2379344" cy="1284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4" y="2845197"/>
            <a:ext cx="1558924" cy="116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52" y="977167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801" y="-164644"/>
            <a:ext cx="7598042" cy="1051049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4" name="Picture 3" descr="Screen Shot 2017-02-09 at 9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31" y="1024372"/>
            <a:ext cx="4851697" cy="280926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582" y="4212268"/>
            <a:ext cx="9135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https</a:t>
            </a:r>
            <a:r>
              <a:rPr lang="en-US" sz="1400" b="1" dirty="0"/>
              <a:t>://</a:t>
            </a:r>
            <a:r>
              <a:rPr lang="en-US" sz="1400" b="1" dirty="0" err="1"/>
              <a:t>pndablog.wordpress.com</a:t>
            </a:r>
            <a:r>
              <a:rPr lang="en-US" sz="1400" b="1" dirty="0"/>
              <a:t>/2017/03/23/smart-transport-analytics-and-machine-learning-using-</a:t>
            </a:r>
            <a:r>
              <a:rPr lang="en-US" sz="1400" b="1" dirty="0" err="1"/>
              <a:t>pnda</a:t>
            </a:r>
            <a:r>
              <a:rPr lang="en-US" sz="1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1571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3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Entering the age of IOT generating BIG DATA</a:t>
            </a:r>
          </a:p>
          <a:p>
            <a:r>
              <a:rPr lang="en-US" dirty="0" smtClean="0"/>
              <a:t>Connected Cars are the most visible example</a:t>
            </a:r>
          </a:p>
          <a:p>
            <a:r>
              <a:rPr lang="en-US" dirty="0" smtClean="0"/>
              <a:t>Connected Car Clouds will ingest massive amounts of car data</a:t>
            </a:r>
          </a:p>
          <a:p>
            <a:r>
              <a:rPr lang="en-US" dirty="0" smtClean="0"/>
              <a:t>Machine Learning easily detects complicated data patterns regardless of scale</a:t>
            </a:r>
          </a:p>
          <a:p>
            <a:r>
              <a:rPr lang="en-US" dirty="0"/>
              <a:t>Machine Learning </a:t>
            </a:r>
            <a:r>
              <a:rPr lang="en-US" dirty="0" smtClean="0"/>
              <a:t>remove </a:t>
            </a:r>
            <a:r>
              <a:rPr lang="en-US" dirty="0"/>
              <a:t>humans from the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Machine Learning makes our life easier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9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Dr. Mehdi </a:t>
            </a:r>
            <a:r>
              <a:rPr lang="en-US" dirty="0" err="1"/>
              <a:t>Nikkhah</a:t>
            </a:r>
            <a:r>
              <a:rPr lang="en-US" dirty="0"/>
              <a:t>, mnikkha2@cisco.com</a:t>
            </a:r>
            <a:endParaRPr lang="en-US" dirty="0" smtClean="0"/>
          </a:p>
          <a:p>
            <a:r>
              <a:rPr lang="en-US" dirty="0" smtClean="0"/>
              <a:t>Patricia </a:t>
            </a:r>
            <a:r>
              <a:rPr lang="en-US" dirty="0" err="1"/>
              <a:t>Sampedro</a:t>
            </a:r>
            <a:r>
              <a:rPr lang="en-US" dirty="0"/>
              <a:t> Garcia, </a:t>
            </a:r>
            <a:r>
              <a:rPr lang="en-US" dirty="0" err="1"/>
              <a:t>psampedr@cisco.com</a:t>
            </a:r>
            <a:endParaRPr lang="en-US" dirty="0"/>
          </a:p>
          <a:p>
            <a:r>
              <a:rPr lang="en-US" dirty="0"/>
              <a:t>Chris Metz, </a:t>
            </a:r>
            <a:r>
              <a:rPr lang="en-US" dirty="0" err="1" smtClean="0"/>
              <a:t>chmetz@cisco.com</a:t>
            </a:r>
            <a:endParaRPr lang="en-US" dirty="0"/>
          </a:p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follow ups/ questions send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4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Machine Learning</a:t>
            </a:r>
            <a:r>
              <a:rPr lang="en-US" dirty="0" smtClean="0"/>
              <a:t>,  Ebert, C., </a:t>
            </a:r>
            <a:r>
              <a:rPr lang="en-US" dirty="0" err="1" smtClean="0"/>
              <a:t>Louridas</a:t>
            </a:r>
            <a:r>
              <a:rPr lang="en-US" dirty="0" smtClean="0"/>
              <a:t>, P. IEEE </a:t>
            </a:r>
            <a:r>
              <a:rPr lang="en-US" dirty="0"/>
              <a:t>Software ( Volume: 33, Issue: 5, Sept.-Oct. 2016 </a:t>
            </a:r>
            <a:r>
              <a:rPr lang="en-US" dirty="0" smtClean="0"/>
              <a:t>)</a:t>
            </a:r>
          </a:p>
          <a:p>
            <a:r>
              <a:rPr lang="en-US" dirty="0"/>
              <a:t>https://</a:t>
            </a:r>
            <a:r>
              <a:rPr lang="en-US" dirty="0" err="1"/>
              <a:t>blogs.cisco.com</a:t>
            </a:r>
            <a:r>
              <a:rPr lang="en-US" dirty="0"/>
              <a:t>/tag/machine-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Python Machine Learning, Sebastian </a:t>
            </a:r>
            <a:r>
              <a:rPr lang="en-US" dirty="0" err="1" smtClean="0"/>
              <a:t>Raschka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https://www.udemy.com/scala-and-spark-for-big-data-and-machine-learning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Cisco Blog on Machine Learning</a:t>
            </a:r>
            <a:r>
              <a:rPr lang="en-US" dirty="0"/>
              <a:t>, Mehdi </a:t>
            </a:r>
            <a:r>
              <a:rPr lang="en-US" dirty="0" err="1"/>
              <a:t>Nikkhah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01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03660" y="1851366"/>
            <a:ext cx="9366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706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All of this Car </a:t>
            </a:r>
            <a:r>
              <a:rPr lang="en-US" sz="2800" b="1" dirty="0" smtClean="0">
                <a:solidFill>
                  <a:srgbClr val="0000FF"/>
                </a:solidFill>
              </a:rPr>
              <a:t>BIG DATA</a:t>
            </a:r>
            <a:r>
              <a:rPr lang="en-US" dirty="0" smtClean="0"/>
              <a:t> in the cloud might have </a:t>
            </a:r>
            <a:r>
              <a:rPr lang="en-US" sz="1100" b="1" dirty="0" smtClean="0">
                <a:solidFill>
                  <a:srgbClr val="FF0000"/>
                </a:solidFill>
              </a:rPr>
              <a:t>SMALL DATA</a:t>
            </a:r>
            <a:r>
              <a:rPr lang="en-US" dirty="0" smtClean="0"/>
              <a:t> telling us about current and future problems</a:t>
            </a:r>
          </a:p>
          <a:p>
            <a:r>
              <a:rPr lang="en-US" dirty="0" smtClean="0"/>
              <a:t>Avoid Problems </a:t>
            </a:r>
            <a:r>
              <a:rPr lang="en-US" dirty="0" smtClean="0">
                <a:sym typeface="Wingdings"/>
              </a:rPr>
              <a:t> Lower Costs  Happiness</a:t>
            </a:r>
          </a:p>
          <a:p>
            <a:r>
              <a:rPr lang="en-US" dirty="0" smtClean="0">
                <a:sym typeface="Wingdings"/>
              </a:rPr>
              <a:t>So what is needed here to find the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small data</a:t>
            </a:r>
            <a:r>
              <a:rPr lang="en-US" dirty="0" smtClean="0">
                <a:sym typeface="Wingdings"/>
              </a:rPr>
              <a:t> pointing to current and future problems</a:t>
            </a:r>
          </a:p>
          <a:p>
            <a:endParaRPr lang="en-US" dirty="0">
              <a:sym typeface="Wingdings"/>
            </a:endParaRPr>
          </a:p>
          <a:p>
            <a:pPr marL="57136" indent="0" algn="ctr">
              <a:buNone/>
            </a:pPr>
            <a:r>
              <a:rPr lang="en-US" sz="3200" b="1" dirty="0" smtClean="0">
                <a:solidFill>
                  <a:srgbClr val="008000"/>
                </a:solidFill>
                <a:sym typeface="Wingdings"/>
              </a:rPr>
              <a:t>Machine Learning!!</a:t>
            </a:r>
            <a:endParaRPr lang="en-US" sz="3200" b="1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24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873177" y="1258314"/>
            <a:ext cx="3821169" cy="2397854"/>
          </a:xfrm>
          <a:prstGeom prst="roundRect">
            <a:avLst/>
          </a:prstGeom>
          <a:solidFill>
            <a:srgbClr val="FFFF00">
              <a:alpha val="500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30" name="Picture 29" descr="Screen Shot 2017-02-09 at 9.38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39" y="1367223"/>
            <a:ext cx="694422" cy="47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85" y="241080"/>
            <a:ext cx="8347421" cy="731837"/>
          </a:xfrm>
        </p:spPr>
        <p:txBody>
          <a:bodyPr/>
          <a:lstStyle/>
          <a:p>
            <a:r>
              <a:rPr lang="en-US" sz="2400" dirty="0" smtClean="0">
                <a:solidFill>
                  <a:srgbClr val="343434"/>
                </a:solidFill>
              </a:rPr>
              <a:t>CC Analytics Cloud, Machine Learning and the “Virtuous Circle”</a:t>
            </a:r>
            <a:endParaRPr lang="en-US" sz="2400" dirty="0">
              <a:solidFill>
                <a:srgbClr val="34343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78758" y="4275854"/>
            <a:ext cx="417269" cy="375104"/>
            <a:chOff x="5226740" y="5399886"/>
            <a:chExt cx="969481" cy="862705"/>
          </a:xfrm>
        </p:grpSpPr>
        <p:pic>
          <p:nvPicPr>
            <p:cNvPr id="6" name="Picture 5" descr="car-ic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9" b="17361"/>
            <a:stretch/>
          </p:blipFill>
          <p:spPr>
            <a:xfrm>
              <a:off x="5453842" y="5777444"/>
              <a:ext cx="742379" cy="485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740" y="5399886"/>
              <a:ext cx="456338" cy="45633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3026043" y="2396330"/>
            <a:ext cx="3494904" cy="1060186"/>
          </a:xfrm>
          <a:prstGeom prst="roundRect">
            <a:avLst/>
          </a:prstGeom>
          <a:gradFill flip="none" rotWithShape="1">
            <a:gsLst>
              <a:gs pos="0">
                <a:srgbClr val="660066"/>
              </a:gs>
              <a:gs pos="5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23" y="2552018"/>
            <a:ext cx="1054597" cy="744325"/>
          </a:xfrm>
          <a:prstGeom prst="rect">
            <a:avLst/>
          </a:prstGeom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5350808" y="3088264"/>
            <a:ext cx="1062724" cy="2592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r"/>
            <a:r>
              <a:rPr lang="en-US" sz="800" dirty="0"/>
              <a:t>Smart Transport</a:t>
            </a:r>
            <a:br>
              <a:rPr lang="en-US" sz="800" dirty="0"/>
            </a:br>
            <a:r>
              <a:rPr lang="en-US" sz="800" dirty="0"/>
              <a:t>Controller</a:t>
            </a:r>
          </a:p>
        </p:txBody>
      </p:sp>
      <p:pic>
        <p:nvPicPr>
          <p:cNvPr id="14" name="Picture 13" descr="depalogode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47" y="3124447"/>
            <a:ext cx="222965" cy="1628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44644" y="1560935"/>
            <a:ext cx="1290870" cy="67674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r"/>
            <a:r>
              <a:rPr lang="en-US" sz="1200" dirty="0"/>
              <a:t>Machine </a:t>
            </a:r>
            <a:br>
              <a:rPr lang="en-US" sz="1200" dirty="0"/>
            </a:br>
            <a:r>
              <a:rPr lang="en-US" sz="1200" dirty="0"/>
              <a:t>Learning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0664" y="1647274"/>
            <a:ext cx="332675" cy="41584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557019" y="4619060"/>
            <a:ext cx="417269" cy="375104"/>
            <a:chOff x="5226740" y="5399886"/>
            <a:chExt cx="969481" cy="862705"/>
          </a:xfrm>
        </p:grpSpPr>
        <p:pic>
          <p:nvPicPr>
            <p:cNvPr id="32" name="Picture 31" descr="car-ic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9" b="17361"/>
            <a:stretch/>
          </p:blipFill>
          <p:spPr>
            <a:xfrm>
              <a:off x="5453842" y="5777444"/>
              <a:ext cx="742379" cy="48514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740" y="5399886"/>
              <a:ext cx="456338" cy="45633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994569" y="4133062"/>
            <a:ext cx="417269" cy="375104"/>
            <a:chOff x="5226740" y="5399886"/>
            <a:chExt cx="969481" cy="862705"/>
          </a:xfrm>
        </p:grpSpPr>
        <p:pic>
          <p:nvPicPr>
            <p:cNvPr id="35" name="Picture 34" descr="car-ico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9" b="17361"/>
            <a:stretch/>
          </p:blipFill>
          <p:spPr>
            <a:xfrm>
              <a:off x="5453842" y="5777444"/>
              <a:ext cx="742379" cy="48514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740" y="5399886"/>
              <a:ext cx="456338" cy="456338"/>
            </a:xfrm>
            <a:prstGeom prst="rect">
              <a:avLst/>
            </a:prstGeom>
          </p:spPr>
        </p:pic>
      </p:grpSp>
      <p:cxnSp>
        <p:nvCxnSpPr>
          <p:cNvPr id="29" name="Elbow Connector 28"/>
          <p:cNvCxnSpPr>
            <a:stCxn id="13" idx="3"/>
            <a:endCxn id="10" idx="0"/>
          </p:cNvCxnSpPr>
          <p:nvPr/>
        </p:nvCxnSpPr>
        <p:spPr>
          <a:xfrm>
            <a:off x="5535514" y="1899307"/>
            <a:ext cx="346656" cy="1188957"/>
          </a:xfrm>
          <a:prstGeom prst="bentConnector2">
            <a:avLst/>
          </a:prstGeom>
          <a:ln w="28575" cmpd="sng">
            <a:solidFill>
              <a:srgbClr val="FF66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55854" y="3597368"/>
            <a:ext cx="1218" cy="1043995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13" idx="1"/>
          </p:cNvCxnSpPr>
          <p:nvPr/>
        </p:nvCxnSpPr>
        <p:spPr>
          <a:xfrm rot="5400000" flipH="1" flipV="1">
            <a:off x="2461024" y="2857743"/>
            <a:ext cx="2742056" cy="825184"/>
          </a:xfrm>
          <a:prstGeom prst="bentConnector2">
            <a:avLst/>
          </a:prstGeom>
          <a:ln w="28575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/>
          <p:cNvSpPr/>
          <p:nvPr/>
        </p:nvSpPr>
        <p:spPr>
          <a:xfrm flipV="1">
            <a:off x="1269958" y="1275240"/>
            <a:ext cx="1403318" cy="3274143"/>
          </a:xfrm>
          <a:prstGeom prst="curv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flipH="1">
            <a:off x="6882488" y="1451340"/>
            <a:ext cx="1348726" cy="3273847"/>
          </a:xfrm>
          <a:prstGeom prst="curv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882170" y="1334040"/>
            <a:ext cx="554478" cy="5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43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vs. Classical Approach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5027" y="1596290"/>
            <a:ext cx="1140310" cy="9789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Model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08962" y="2062454"/>
            <a:ext cx="796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45337" y="2028389"/>
            <a:ext cx="796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12897" y="1867024"/>
            <a:ext cx="7422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Input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5190" y="1863452"/>
            <a:ext cx="8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9713" y="1049444"/>
            <a:ext cx="413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Classical Approach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05027" y="3339864"/>
            <a:ext cx="1140310" cy="9789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Model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08962" y="3806028"/>
            <a:ext cx="796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45337" y="3771963"/>
            <a:ext cx="796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2897" y="3610598"/>
            <a:ext cx="74227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Input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5190" y="3607026"/>
            <a:ext cx="8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Output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9713" y="2793018"/>
            <a:ext cx="413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Machine Learning Approach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26" y="1158338"/>
            <a:ext cx="233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00B050"/>
                </a:solidFill>
              </a:rPr>
              <a:t>Given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Wanted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717" y="1295076"/>
            <a:ext cx="419547" cy="1237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23717" y="1589037"/>
            <a:ext cx="419547" cy="123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026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Machine Learning builds a model from the data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Supervised</a:t>
            </a:r>
            <a:r>
              <a:rPr lang="en-US" sz="2200" dirty="0" smtClean="0">
                <a:solidFill>
                  <a:schemeClr val="tx1"/>
                </a:solidFill>
              </a:rPr>
              <a:t>: Data and Labels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Unsupervised</a:t>
            </a:r>
            <a:r>
              <a:rPr lang="en-US" sz="2200" dirty="0" smtClean="0">
                <a:solidFill>
                  <a:schemeClr val="tx1"/>
                </a:solidFill>
              </a:rPr>
              <a:t>: Data with no label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The model is used then to:</a:t>
            </a:r>
            <a:endParaRPr lang="en-US" sz="7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Predict the outcome of a system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Recognize complicated patterns in the new data points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Classify inputs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Machine Learning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61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Supervised vs 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7" y="1191803"/>
            <a:ext cx="7515225" cy="33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2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des for ML" id="{45285B30-B110-2A4F-AC81-5DA5B977CC86}" vid="{E1911CE1-7103-8B44-AC05-9481763FB3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15245</TotalTime>
  <Words>1180</Words>
  <Application>Microsoft Office PowerPoint</Application>
  <PresentationFormat>On-screen Show (16:9)</PresentationFormat>
  <Paragraphs>204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.AppleSystemUIFont</vt:lpstr>
      <vt:lpstr>Arial</vt:lpstr>
      <vt:lpstr>Broadway</vt:lpstr>
      <vt:lpstr>Calibri</vt:lpstr>
      <vt:lpstr>Calibri Light</vt:lpstr>
      <vt:lpstr>Ciscolight</vt:lpstr>
      <vt:lpstr>CiscoSans</vt:lpstr>
      <vt:lpstr>CiscoSans ExtraLight</vt:lpstr>
      <vt:lpstr>CiscoSans Thin</vt:lpstr>
      <vt:lpstr>Wingdings</vt:lpstr>
      <vt:lpstr>Cisco</vt:lpstr>
      <vt:lpstr>Office Theme</vt:lpstr>
      <vt:lpstr>SP Orchestration &amp; Automation: Connected Car Analytics with Machine Learning</vt:lpstr>
      <vt:lpstr>Additional Team Members</vt:lpstr>
      <vt:lpstr>Problem Statement (1)</vt:lpstr>
      <vt:lpstr>Problem Statement (2)</vt:lpstr>
      <vt:lpstr>CC Analytics Cloud, Machine Learning and the “Virtuous Circle”</vt:lpstr>
      <vt:lpstr>Machine Learning</vt:lpstr>
      <vt:lpstr>Machine Learning vs. Classical Approach</vt:lpstr>
      <vt:lpstr>How Machine Learning Works</vt:lpstr>
      <vt:lpstr>Supervised vs Unsupervised Learning</vt:lpstr>
      <vt:lpstr>Supervised Learning</vt:lpstr>
      <vt:lpstr>Example: Neural Network for Prediction</vt:lpstr>
      <vt:lpstr>Example:  Neural Network for Pattern Recognition</vt:lpstr>
      <vt:lpstr>Example: Clustering (Unsupervised)</vt:lpstr>
      <vt:lpstr>Automation Use Case: Connected Car</vt:lpstr>
      <vt:lpstr>Automation Use Case: Connected Car</vt:lpstr>
      <vt:lpstr>Do we always need ML?</vt:lpstr>
      <vt:lpstr>Rule-based Analytics</vt:lpstr>
      <vt:lpstr>Fuzzy Logic</vt:lpstr>
      <vt:lpstr>Fuzzy Logic contd.</vt:lpstr>
      <vt:lpstr>Machine Learning and Connected Cars Discussion</vt:lpstr>
      <vt:lpstr>Complicated Pattern Recognition</vt:lpstr>
      <vt:lpstr>Tailgating Detection cont’d.</vt:lpstr>
      <vt:lpstr>Automation Use Case: Connected Car</vt:lpstr>
      <vt:lpstr>Closing the Loop</vt:lpstr>
      <vt:lpstr>Automation Use Case: Connected Car</vt:lpstr>
      <vt:lpstr>Data Collection</vt:lpstr>
      <vt:lpstr>Scalability</vt:lpstr>
      <vt:lpstr>Machine Learning is an Application </vt:lpstr>
      <vt:lpstr>Possible Innovation in Connected Cars</vt:lpstr>
      <vt:lpstr>Innovation in Large-scale IoT Deployments</vt:lpstr>
      <vt:lpstr>Other Potential Use Cases and Data Sources</vt:lpstr>
      <vt:lpstr>ML Libraries</vt:lpstr>
      <vt:lpstr>Demonstration</vt:lpstr>
      <vt:lpstr>Summary</vt:lpstr>
      <vt:lpstr>Summary</vt:lpstr>
      <vt:lpstr>Any follow ups/ questions send to:</vt:lpstr>
      <vt:lpstr>References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Lindner -X (kalindne - MAC MEETINGS AND EVENTS LLC at Cisco)</cp:lastModifiedBy>
  <cp:revision>250</cp:revision>
  <dcterms:created xsi:type="dcterms:W3CDTF">2017-02-15T17:06:43Z</dcterms:created>
  <dcterms:modified xsi:type="dcterms:W3CDTF">2017-04-05T14:32:57Z</dcterms:modified>
</cp:coreProperties>
</file>