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9"/>
  </p:notesMasterIdLst>
  <p:handoutMasterIdLst>
    <p:handoutMasterId r:id="rId30"/>
  </p:handoutMasterIdLst>
  <p:sldIdLst>
    <p:sldId id="256" r:id="rId2"/>
    <p:sldId id="258" r:id="rId3"/>
    <p:sldId id="288" r:id="rId4"/>
    <p:sldId id="285" r:id="rId5"/>
    <p:sldId id="286" r:id="rId6"/>
    <p:sldId id="287" r:id="rId7"/>
    <p:sldId id="291" r:id="rId8"/>
    <p:sldId id="260" r:id="rId9"/>
    <p:sldId id="279" r:id="rId10"/>
    <p:sldId id="280" r:id="rId11"/>
    <p:sldId id="289" r:id="rId12"/>
    <p:sldId id="282" r:id="rId13"/>
    <p:sldId id="283" r:id="rId14"/>
    <p:sldId id="284" r:id="rId15"/>
    <p:sldId id="290" r:id="rId16"/>
    <p:sldId id="261" r:id="rId17"/>
    <p:sldId id="292" r:id="rId18"/>
    <p:sldId id="293" r:id="rId19"/>
    <p:sldId id="294" r:id="rId20"/>
    <p:sldId id="295" r:id="rId21"/>
    <p:sldId id="296" r:id="rId22"/>
    <p:sldId id="297" r:id="rId23"/>
    <p:sldId id="298" r:id="rId24"/>
    <p:sldId id="277" r:id="rId25"/>
    <p:sldId id="276" r:id="rId26"/>
    <p:sldId id="278" r:id="rId27"/>
    <p:sldId id="267" r:id="rId2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07">
          <p15:clr>
            <a:srgbClr val="A4A3A4"/>
          </p15:clr>
        </p15:guide>
        <p15:guide id="2" orient="horz" pos="3053">
          <p15:clr>
            <a:srgbClr val="A4A3A4"/>
          </p15:clr>
        </p15:guide>
        <p15:guide id="3" pos="2741">
          <p15:clr>
            <a:srgbClr val="A4A3A4"/>
          </p15:clr>
        </p15:guide>
        <p15:guide id="4" pos="2453">
          <p15:clr>
            <a:srgbClr val="A4A3A4"/>
          </p15:clr>
        </p15:guide>
        <p15:guide id="5" pos="5558">
          <p15:clr>
            <a:srgbClr val="A4A3A4"/>
          </p15:clr>
        </p15:guide>
        <p15:guide id="6" pos="39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AB0810"/>
    <a:srgbClr val="FDBE24"/>
    <a:srgbClr val="FA661C"/>
    <a:srgbClr val="90BDDB"/>
    <a:srgbClr val="335FFA"/>
    <a:srgbClr val="349A97"/>
    <a:srgbClr val="2C92B6"/>
    <a:srgbClr val="489542"/>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1412" autoAdjust="0"/>
  </p:normalViewPr>
  <p:slideViewPr>
    <p:cSldViewPr snapToGrid="0" snapToObjects="1" showGuides="1">
      <p:cViewPr varScale="1">
        <p:scale>
          <a:sx n="86" d="100"/>
          <a:sy n="86" d="100"/>
        </p:scale>
        <p:origin x="1554" y="78"/>
      </p:cViewPr>
      <p:guideLst>
        <p:guide orient="horz" pos="307"/>
        <p:guide orient="horz" pos="3053"/>
        <p:guide pos="2741"/>
        <p:guide pos="2453"/>
        <p:guide pos="5558"/>
        <p:guide pos="3998"/>
      </p:guideLst>
    </p:cSldViewPr>
  </p:slideViewPr>
  <p:notesTextViewPr>
    <p:cViewPr>
      <p:scale>
        <a:sx n="100" d="100"/>
        <a:sy n="100" d="100"/>
      </p:scale>
      <p:origin x="0" y="0"/>
    </p:cViewPr>
  </p:notesTextViewPr>
  <p:sorterViewPr>
    <p:cViewPr>
      <p:scale>
        <a:sx n="206" d="100"/>
        <a:sy n="2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3/28/2017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dirty="0"/>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3/28/2017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dirty="0"/>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oney.cnn.com/2015/06/12/technology/net-neutrality/?iid=E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money.cnn.com/technology/tech30/index.html?iid=EL" TargetMode="External"/><Relationship Id="rId5" Type="http://schemas.openxmlformats.org/officeDocument/2006/relationships/hyperlink" Target="http://money.cnn.com/quote/quote.html?symb=T&amp;source=story_quote_link" TargetMode="External"/><Relationship Id="rId4" Type="http://schemas.openxmlformats.org/officeDocument/2006/relationships/hyperlink" Target="http://money.cnn.com/quote/quote.html?symb=CCV&amp;source=story_quote_lin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a:p>
            <a:pPr marL="228600" indent="-228600">
              <a:buAutoNum type="arabicPeriod"/>
            </a:pPr>
            <a:r>
              <a:rPr lang="en-US" baseline="0" dirty="0" smtClean="0"/>
              <a:t>Deflation to reflation: Pro growth agenda. Tax Reform, Deregulation and Infrastructure-  as reflected in higher US treasury yields, higher inflation break evens, price of gold, consumer confidence (up 13 points since the US election) and small business optimism</a:t>
            </a:r>
          </a:p>
          <a:p>
            <a:pPr marL="228600" indent="-228600">
              <a:buAutoNum type="arabicPeriod"/>
            </a:pPr>
            <a:r>
              <a:rPr lang="en-US" baseline="0" dirty="0" smtClean="0"/>
              <a:t>Political Risk - </a:t>
            </a:r>
            <a:r>
              <a:rPr lang="en-US" sz="1200" b="0" i="0" u="none" strike="noStrike" kern="1200" baseline="0" dirty="0" smtClean="0">
                <a:solidFill>
                  <a:schemeClr val="tx1"/>
                </a:solidFill>
                <a:latin typeface="+mn-lt"/>
                <a:ea typeface="ＭＳ Ｐゴシック" charset="0"/>
                <a:cs typeface="ＭＳ Ｐゴシック" charset="0"/>
              </a:rPr>
              <a:t>According to the IMF's World Economic Outlook, political risk in advanced economies has become the largest risk to global growth. Italy, for example, has had 64 governments in 70 years. If 2016 was the year of the referenda in Europe, 2017 will be a year of pivotal elections: Netherlands (Q1), France (Q2), Germany (Q3), and possible early elections in both Italy and the UK. Sluggish growth, the migrant challenge and a busy election schedule will all pose significant challenges for the European project in 2017. </a:t>
            </a:r>
          </a:p>
          <a:p>
            <a:pPr marL="228600" indent="-228600">
              <a:buAutoNum type="arabicPeriod"/>
            </a:pPr>
            <a:r>
              <a:rPr lang="en-US" sz="1200" b="0" i="0" u="none" strike="noStrike" kern="1200" baseline="0" dirty="0" smtClean="0">
                <a:solidFill>
                  <a:schemeClr val="tx1"/>
                </a:solidFill>
                <a:latin typeface="+mn-lt"/>
                <a:ea typeface="ＭＳ Ｐゴシック" charset="0"/>
              </a:rPr>
              <a:t>Rising nationalism &amp; inward-looking policy – Backup: Channeling populism, tough on trade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dirty="0"/>
          </a:p>
        </p:txBody>
      </p:sp>
    </p:spTree>
    <p:extLst>
      <p:ext uri="{BB962C8B-B14F-4D97-AF65-F5344CB8AC3E}">
        <p14:creationId xmlns:p14="http://schemas.microsoft.com/office/powerpoint/2010/main" val="21352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Over 2.75mm immigrants have been deported over President Obama’s two terms, the most of any US President. President-Elect Trump’s inner circle of economic advisors includes an interesting mix of hard-core fiscal conservatives (</a:t>
            </a:r>
            <a:r>
              <a:rPr lang="en-US" sz="1200" b="0" i="0" u="none" strike="noStrike" kern="1200" baseline="0" dirty="0" err="1" smtClean="0">
                <a:solidFill>
                  <a:schemeClr val="tx1"/>
                </a:solidFill>
                <a:latin typeface="+mn-lt"/>
                <a:ea typeface="ＭＳ Ｐゴシック" charset="0"/>
                <a:cs typeface="ＭＳ Ｐゴシック" charset="0"/>
              </a:rPr>
              <a:t>Mulvaney</a:t>
            </a:r>
            <a:r>
              <a:rPr lang="en-US" sz="1200" b="0" i="0" u="none" strike="noStrike" kern="1200" baseline="0" dirty="0" smtClean="0">
                <a:solidFill>
                  <a:schemeClr val="tx1"/>
                </a:solidFill>
                <a:latin typeface="+mn-lt"/>
                <a:ea typeface="ＭＳ Ｐゴシック" charset="0"/>
                <a:cs typeface="ＭＳ Ｐゴシック" charset="0"/>
              </a:rPr>
              <a:t>) and populists (Bannon), free trade proponents (Kudlow) and those more vocally critical of trade policy (Ross), experienced internationalists (</a:t>
            </a:r>
            <a:r>
              <a:rPr lang="en-US" sz="1200" b="0" i="0" u="none" strike="noStrike" kern="1200" baseline="0" dirty="0" err="1" smtClean="0">
                <a:solidFill>
                  <a:schemeClr val="tx1"/>
                </a:solidFill>
                <a:latin typeface="+mn-lt"/>
                <a:ea typeface="ＭＳ Ｐゴシック" charset="0"/>
                <a:cs typeface="ＭＳ Ｐゴシック" charset="0"/>
              </a:rPr>
              <a:t>Tillerson</a:t>
            </a:r>
            <a:r>
              <a:rPr lang="en-US" sz="1200" b="0" i="0" u="none" strike="noStrike" kern="1200" baseline="0" dirty="0" smtClean="0">
                <a:solidFill>
                  <a:schemeClr val="tx1"/>
                </a:solidFill>
                <a:latin typeface="+mn-lt"/>
                <a:ea typeface="ＭＳ Ｐゴシック" charset="0"/>
                <a:cs typeface="ＭＳ Ｐゴシック" charset="0"/>
              </a:rPr>
              <a:t>) and more active proponents of a more inward looking economic policy (Navarro). </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25</a:t>
            </a:fld>
            <a:endParaRPr lang="en-US" dirty="0"/>
          </a:p>
        </p:txBody>
      </p:sp>
    </p:spTree>
    <p:extLst>
      <p:ext uri="{BB962C8B-B14F-4D97-AF65-F5344CB8AC3E}">
        <p14:creationId xmlns:p14="http://schemas.microsoft.com/office/powerpoint/2010/main" val="186380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Trump’s rejection of the TPP deal is a watershed moment in US trade policy, as the US has never previously failed to ratify a major negotiated trade agreement. It is also worth noting that while Congress is required to ratify new trade deals, a US President may terminate such deals unilaterally without Congressional approval. Getting behind “border-adjusted taxes” in the US tax reform agenda may offer a more attractive path to Trump than the WTO and temporary tariffs. </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26</a:t>
            </a:fld>
            <a:endParaRPr lang="en-US" dirty="0"/>
          </a:p>
        </p:txBody>
      </p:sp>
    </p:spTree>
    <p:extLst>
      <p:ext uri="{BB962C8B-B14F-4D97-AF65-F5344CB8AC3E}">
        <p14:creationId xmlns:p14="http://schemas.microsoft.com/office/powerpoint/2010/main" val="186380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a:p>
            <a:pPr marL="228600" indent="-228600">
              <a:buAutoNum type="arabicPeriod"/>
            </a:pPr>
            <a:r>
              <a:rPr lang="en-US" b="1" baseline="0" dirty="0" smtClean="0"/>
              <a:t>Market Regime Change: </a:t>
            </a:r>
            <a:r>
              <a:rPr lang="en-US" baseline="0" dirty="0" smtClean="0"/>
              <a:t>Market transition from rates driven equities to earnings-driven. Outperformance: Financials, </a:t>
            </a:r>
            <a:r>
              <a:rPr lang="en-US" baseline="0" dirty="0" err="1" smtClean="0"/>
              <a:t>Underpeformance</a:t>
            </a:r>
            <a:r>
              <a:rPr lang="en-US" baseline="0" dirty="0" smtClean="0"/>
              <a:t>: Consumer staples, energy, industrials and materials. Equity earnings revival - </a:t>
            </a:r>
            <a:r>
              <a:rPr lang="en-US" sz="1200" b="0" i="0" u="none" strike="noStrike" kern="1200" baseline="0" dirty="0" smtClean="0">
                <a:solidFill>
                  <a:schemeClr val="tx1"/>
                </a:solidFill>
                <a:latin typeface="+mn-lt"/>
                <a:ea typeface="ＭＳ Ｐゴシック" charset="0"/>
                <a:cs typeface="ＭＳ Ｐゴシック" charset="0"/>
              </a:rPr>
              <a:t>The S&amp;P 500 returned 12% in 2016, above the 10.1% annual average return since 1926. Meanwhile, Q3 2016 S&amp;P 500 earnings rose 2.9%, the first quarter of Y/Y growth after 5 consecutive quarters of contraction. Tax reform can partially drive future earnings growth. CY17 EPS growth of 19% ( mostly led by energy)</a:t>
            </a:r>
          </a:p>
          <a:p>
            <a:pPr marL="228600" indent="-228600">
              <a:buAutoNum type="arabicPeriod"/>
            </a:pPr>
            <a:r>
              <a:rPr lang="en-US" b="1" baseline="0" dirty="0" smtClean="0"/>
              <a:t>Animal Spirits Awaken</a:t>
            </a:r>
            <a:r>
              <a:rPr lang="en-US" baseline="0" dirty="0" smtClean="0"/>
              <a:t> – Benchmarks close to record highs – Dow, S&amp;P 500, Russell. Trump’s pro-growth agenda has sparked a reawakening in markets to new historic highs with central banks receding to the backdrop as the primary driver of markets</a:t>
            </a:r>
          </a:p>
          <a:p>
            <a:pPr marL="228600" indent="-228600">
              <a:buAutoNum type="arabicPeriod"/>
            </a:pPr>
            <a:r>
              <a:rPr lang="en-US" baseline="0" dirty="0" smtClean="0"/>
              <a:t>Rising rates and steeper yield curve – US 3 M </a:t>
            </a:r>
            <a:r>
              <a:rPr lang="en-US" baseline="0" dirty="0" err="1" smtClean="0"/>
              <a:t>libor</a:t>
            </a:r>
            <a:r>
              <a:rPr lang="en-US" baseline="0" dirty="0" smtClean="0"/>
              <a:t> at 1.15%. Higher rates across the board since elections , 2 </a:t>
            </a:r>
            <a:r>
              <a:rPr lang="en-US" baseline="0" dirty="0" err="1" smtClean="0"/>
              <a:t>yr</a:t>
            </a:r>
            <a:r>
              <a:rPr lang="en-US" baseline="0" dirty="0" smtClean="0"/>
              <a:t>, 10yr, 3m LIBOR.</a:t>
            </a:r>
          </a:p>
          <a:p>
            <a:pPr marL="228600" indent="-228600">
              <a:buAutoNum type="arabicPeriod"/>
            </a:pPr>
            <a:r>
              <a:rPr lang="en-US" baseline="0" dirty="0" smtClean="0"/>
              <a:t>US Dollar resurgence – GDP growth differentials , rate divergence. If border tax proposal takes shape and form, highly bullish for US dollar </a:t>
            </a:r>
            <a:endParaRPr lang="en-US" baseline="0" dirty="0"/>
          </a:p>
          <a:p>
            <a:pPr marL="228600" indent="-228600">
              <a:buAutoNum type="arabicPeriod"/>
            </a:pPr>
            <a:r>
              <a:rPr lang="en-US" baseline="0" dirty="0" smtClean="0"/>
              <a:t>Higher and more episode volatility – depending on reforms, reflation etc. one is likely to see higher volatility in the markets. This is the only thing that can be said with </a:t>
            </a:r>
            <a:r>
              <a:rPr lang="en-US" baseline="0" dirty="0" err="1" smtClean="0"/>
              <a:t>certainity</a:t>
            </a:r>
            <a:r>
              <a:rPr lang="en-US" baseline="0" dirty="0" smtClean="0"/>
              <a:t>.</a:t>
            </a: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5</a:t>
            </a:fld>
            <a:endParaRPr lang="en-US" dirty="0"/>
          </a:p>
        </p:txBody>
      </p:sp>
    </p:spTree>
    <p:extLst>
      <p:ext uri="{BB962C8B-B14F-4D97-AF65-F5344CB8AC3E}">
        <p14:creationId xmlns:p14="http://schemas.microsoft.com/office/powerpoint/2010/main" val="217084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more hikes priced this year</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6</a:t>
            </a:fld>
            <a:endParaRPr lang="en-US" dirty="0"/>
          </a:p>
        </p:txBody>
      </p:sp>
    </p:spTree>
    <p:extLst>
      <p:ext uri="{BB962C8B-B14F-4D97-AF65-F5344CB8AC3E}">
        <p14:creationId xmlns:p14="http://schemas.microsoft.com/office/powerpoint/2010/main" val="20310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Tax</a:t>
            </a:r>
            <a:r>
              <a:rPr lang="en-US" baseline="0" dirty="0" smtClean="0"/>
              <a:t> Reform- $2.5trn of </a:t>
            </a:r>
            <a:r>
              <a:rPr lang="en-US" baseline="0" dirty="0" err="1" smtClean="0"/>
              <a:t>unrepatriated</a:t>
            </a:r>
            <a:r>
              <a:rPr lang="en-US" baseline="0" dirty="0" smtClean="0"/>
              <a:t> earnings. System change is from worldwide to territorial. Lowering the tax rate from 35% to 20% or something else. Cap ex depreciation change from overtime to immediately. Interest expense from deductible to non – deductible. Border adjustment from none to on imports only and to promote exports. Very few countries are now worldwide. Mostly are territorial. Coming through Reconciliation as that requires a simple majority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 a result of the worldwide tax system, U.S. businesses are expected to pay the same amount of tax on income that they earn abroad as they would if they earned that income in the U.S.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Obamacare: </a:t>
            </a:r>
            <a:r>
              <a:rPr lang="en-US" sz="1200" b="0" i="0" u="none" strike="noStrike" kern="1200" baseline="0" dirty="0" smtClean="0">
                <a:solidFill>
                  <a:schemeClr val="dk1"/>
                </a:solidFill>
                <a:latin typeface="+mn-lt"/>
                <a:ea typeface="ＭＳ Ｐゴシック" charset="0"/>
                <a:cs typeface="ＭＳ Ｐゴシック" charset="0"/>
              </a:rPr>
              <a:t>While Republicans will seek to shift from an open-ended defined benefit structure, to a more cost-mitigating defined contribution scheme, the bridge to replace poses enormous political risks. In 2016 alone, subsidies to consumers and health plans totaled $43 </a:t>
            </a:r>
            <a:r>
              <a:rPr lang="en-US" sz="1200" b="0" i="0" u="none" strike="noStrike" kern="1200" baseline="0" dirty="0" err="1" smtClean="0">
                <a:solidFill>
                  <a:schemeClr val="dk1"/>
                </a:solidFill>
                <a:latin typeface="+mn-lt"/>
                <a:ea typeface="ＭＳ Ｐゴシック" charset="0"/>
                <a:cs typeface="ＭＳ Ｐゴシック" charset="0"/>
              </a:rPr>
              <a:t>bn</a:t>
            </a:r>
            <a:r>
              <a:rPr lang="en-US" sz="1200" b="0" i="0" u="none" strike="noStrike" kern="1200" baseline="0" dirty="0" smtClean="0">
                <a:solidFill>
                  <a:schemeClr val="dk1"/>
                </a:solidFill>
                <a:latin typeface="+mn-lt"/>
                <a:ea typeface="ＭＳ Ｐゴシック" charset="0"/>
                <a:cs typeface="ＭＳ Ｐゴシック" charset="0"/>
              </a:rPr>
              <a:t> as nearly 20mm Americans have added insurance since 2010.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dk1"/>
              </a:solidFill>
              <a:latin typeface="+mn-lt"/>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dk1"/>
                </a:solidFill>
                <a:latin typeface="+mn-lt"/>
                <a:ea typeface="ＭＳ Ｐゴシック" charset="0"/>
              </a:rPr>
              <a:t>Dodd Frank - </a:t>
            </a:r>
            <a:r>
              <a:rPr lang="en-US" sz="1200" b="0" i="0" u="none" strike="noStrike" kern="1200" baseline="0" dirty="0" smtClean="0">
                <a:solidFill>
                  <a:schemeClr val="tx1"/>
                </a:solidFill>
                <a:latin typeface="+mn-lt"/>
                <a:ea typeface="ＭＳ Ｐゴシック" charset="0"/>
                <a:cs typeface="ＭＳ Ｐゴシック" charset="0"/>
              </a:rPr>
              <a:t>While the House may pass some version of the Financial Choice Act 2.0, DF repeal in the Senate is unlikely (given 60 vote filibuster proof threshold required) . Where DF rules have been finalized, unwind also becomes difficult. Look for most change to occur through more accommodative enforcement and high turnover among senior regulatory staff (as happening now at SEC).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rPr>
              <a:t>Trade: </a:t>
            </a:r>
            <a:r>
              <a:rPr lang="en-US" sz="1200" b="0" i="0" u="none" strike="noStrike" kern="1200" baseline="0" dirty="0" smtClean="0">
                <a:solidFill>
                  <a:schemeClr val="tx1"/>
                </a:solidFill>
                <a:latin typeface="+mn-lt"/>
                <a:ea typeface="ＭＳ Ｐゴシック" charset="0"/>
                <a:cs typeface="ＭＳ Ｐゴシック" charset="0"/>
              </a:rPr>
              <a:t>Trump’s rejection of the TPP deal is a watershed moment in US trade policy, as the US has never previously failed to ratify a major negotiated trade agreement. It is also worth noting that while Congress is required to ratify new trade deals, a US President may terminate such deals unilaterally without Congressional approval. Getting behind “border-adjusted taxes” in the US tax reform agenda may offer a more attractive path to Trump than the WTO and temporary tariffs.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rPr>
              <a:t>Energy Independence: </a:t>
            </a:r>
            <a:r>
              <a:rPr lang="en-US" sz="1200" b="0" i="0" u="none" strike="noStrike" kern="1200" baseline="0" dirty="0" smtClean="0">
                <a:solidFill>
                  <a:schemeClr val="tx1"/>
                </a:solidFill>
                <a:latin typeface="+mn-lt"/>
                <a:ea typeface="ＭＳ Ｐゴシック" charset="0"/>
                <a:cs typeface="ＭＳ Ｐゴシック" charset="0"/>
              </a:rPr>
              <a:t>Net US oil imports have been in decline for a decade (2006). The US is closer today to energy independence than at any time since the early 1970s. Further, the most significant obstacles to increased production are less political and technological than economic (i.e., oil prices). In theory, the Iran nuclear deal is vulnerable because Obama completed it via executive order, without Congressional ratification. Doing so, however, could be challenging given lack of P5+1 support.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9</a:t>
            </a:fld>
            <a:endParaRPr lang="en-US" dirty="0"/>
          </a:p>
        </p:txBody>
      </p:sp>
    </p:spTree>
    <p:extLst>
      <p:ext uri="{BB962C8B-B14F-4D97-AF65-F5344CB8AC3E}">
        <p14:creationId xmlns:p14="http://schemas.microsoft.com/office/powerpoint/2010/main" val="301776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IYZ: </a:t>
            </a:r>
            <a:r>
              <a:rPr lang="en-US" dirty="0" err="1" smtClean="0"/>
              <a:t>Ishares</a:t>
            </a:r>
            <a:r>
              <a:rPr lang="en-US" dirty="0" smtClean="0"/>
              <a:t> Telecommunications ETF.</a:t>
            </a:r>
            <a:r>
              <a:rPr lang="en-US" baseline="0" dirty="0" smtClean="0"/>
              <a:t> Major holdings are AT&amp;T, Verizon, T Mobile, Level 3 communications</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10</a:t>
            </a:fld>
            <a:endParaRPr lang="en-US" dirty="0"/>
          </a:p>
        </p:txBody>
      </p:sp>
    </p:spTree>
    <p:extLst>
      <p:ext uri="{BB962C8B-B14F-4D97-AF65-F5344CB8AC3E}">
        <p14:creationId xmlns:p14="http://schemas.microsoft.com/office/powerpoint/2010/main" val="301776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SP’s can have deferred tax liability because of capital intensity. SP’s take a lot of depreciation expense for tax purposes, creating this massive deferred tax liability. </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12</a:t>
            </a:fld>
            <a:endParaRPr lang="en-US" dirty="0"/>
          </a:p>
        </p:txBody>
      </p:sp>
    </p:spTree>
    <p:extLst>
      <p:ext uri="{BB962C8B-B14F-4D97-AF65-F5344CB8AC3E}">
        <p14:creationId xmlns:p14="http://schemas.microsoft.com/office/powerpoint/2010/main" val="301776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Ajit </a:t>
            </a:r>
            <a:r>
              <a:rPr lang="en-US" dirty="0" err="1" smtClean="0"/>
              <a:t>Pai</a:t>
            </a:r>
            <a:r>
              <a:rPr lang="en-US" dirty="0" smtClean="0"/>
              <a:t> picked as next chairman of FCC ( federal communications</a:t>
            </a:r>
            <a:r>
              <a:rPr lang="en-US" baseline="0" dirty="0" smtClean="0"/>
              <a:t> </a:t>
            </a:r>
            <a:r>
              <a:rPr lang="en-US" baseline="0" dirty="0" err="1" smtClean="0"/>
              <a:t>commision</a:t>
            </a:r>
            <a:r>
              <a:rPr lang="en-US" baseline="0" dirty="0" smtClean="0"/>
              <a:t>)</a:t>
            </a:r>
          </a:p>
          <a:p>
            <a:r>
              <a:rPr lang="en-US" dirty="0" err="1" smtClean="0"/>
              <a:t>Pai</a:t>
            </a:r>
            <a:r>
              <a:rPr lang="en-US" dirty="0" smtClean="0"/>
              <a:t> is opposed</a:t>
            </a:r>
            <a:r>
              <a:rPr lang="en-US" baseline="0" dirty="0" smtClean="0"/>
              <a:t> top net neutrality</a:t>
            </a:r>
          </a:p>
          <a:p>
            <a:r>
              <a:rPr lang="en-US" dirty="0" smtClean="0"/>
              <a:t>The net neutrality rules, </a:t>
            </a:r>
            <a:r>
              <a:rPr lang="en-US" dirty="0" smtClean="0">
                <a:hlinkClick r:id="rId3"/>
              </a:rPr>
              <a:t>approved by the FCC in 2015</a:t>
            </a:r>
            <a:r>
              <a:rPr lang="en-US" dirty="0" smtClean="0"/>
              <a:t> amid an outpouring of online support, are intended to keep the Internet open and fair. As written, the rules prevent Internet providers like Comcast (</a:t>
            </a:r>
            <a:r>
              <a:rPr lang="en-US" dirty="0" smtClean="0">
                <a:hlinkClick r:id="rId4"/>
              </a:rPr>
              <a:t>CCV</a:t>
            </a:r>
            <a:r>
              <a:rPr lang="en-US" dirty="0" smtClean="0"/>
              <a:t>) and AT&amp;T (</a:t>
            </a:r>
            <a:r>
              <a:rPr lang="en-US" dirty="0" smtClean="0">
                <a:hlinkClick r:id="rId5"/>
              </a:rPr>
              <a:t>T</a:t>
            </a:r>
            <a:r>
              <a:rPr lang="en-US" dirty="0" smtClean="0"/>
              <a:t>, </a:t>
            </a:r>
            <a:r>
              <a:rPr lang="en-US" dirty="0" smtClean="0">
                <a:hlinkClick r:id="rId6"/>
              </a:rPr>
              <a:t>Tech30</a:t>
            </a:r>
            <a:r>
              <a:rPr lang="en-US" dirty="0" smtClean="0"/>
              <a:t>) from deliberately speeding up or slowing down traffic from specific websites and apps. In short, they're intended to prevent providers from playing favorites. </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13</a:t>
            </a:fld>
            <a:endParaRPr lang="en-US" dirty="0"/>
          </a:p>
        </p:txBody>
      </p:sp>
    </p:spTree>
    <p:extLst>
      <p:ext uri="{BB962C8B-B14F-4D97-AF65-F5344CB8AC3E}">
        <p14:creationId xmlns:p14="http://schemas.microsoft.com/office/powerpoint/2010/main" val="301776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14</a:t>
            </a:fld>
            <a:endParaRPr lang="en-US" dirty="0"/>
          </a:p>
        </p:txBody>
      </p:sp>
    </p:spTree>
    <p:extLst>
      <p:ext uri="{BB962C8B-B14F-4D97-AF65-F5344CB8AC3E}">
        <p14:creationId xmlns:p14="http://schemas.microsoft.com/office/powerpoint/2010/main" val="301776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The US last labeled China a currency manipulator in 1994. We think it is very possible that Trump will do so in his first 100 days (even if criteria not technically met). Doing so is largely symbolic, and triggers a lengthy, multi-step negotiation. </a:t>
            </a:r>
            <a:r>
              <a:rPr lang="en-US" sz="1200" b="0" i="0" u="none" strike="noStrike" kern="1200" baseline="0" smtClean="0">
                <a:solidFill>
                  <a:schemeClr val="tx1"/>
                </a:solidFill>
                <a:latin typeface="+mn-lt"/>
                <a:ea typeface="ＭＳ Ｐゴシック" charset="0"/>
                <a:cs typeface="ＭＳ Ｐゴシック" charset="0"/>
              </a:rPr>
              <a:t>By comparison, WTO cases or punitive tariffs are more likely to garner retaliatory actions from China (countervailing tariffs, order cancelations, investment restrictions, CNY devaluation, UST sales, civil and criminal cases). </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24</a:t>
            </a:fld>
            <a:endParaRPr lang="en-US" dirty="0"/>
          </a:p>
        </p:txBody>
      </p:sp>
    </p:spTree>
    <p:extLst>
      <p:ext uri="{BB962C8B-B14F-4D97-AF65-F5344CB8AC3E}">
        <p14:creationId xmlns:p14="http://schemas.microsoft.com/office/powerpoint/2010/main" val="1863809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12" y="324000"/>
            <a:ext cx="941172"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2122942396"/>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7413717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15532668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47600002"/>
      </p:ext>
    </p:extLst>
  </p:cSld>
  <p:clrMapOvr>
    <a:masterClrMapping/>
  </p:clrMapOvr>
  <p:transition spd="med">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414725828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dirty="0">
              <a:latin typeface="+mj-lt"/>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408147761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21291401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296139975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smtClean="0"/>
              <a:t>Click icon to add table</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9395032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_Photo">
    <p:spTree>
      <p:nvGrpSpPr>
        <p:cNvPr id="1" name=""/>
        <p:cNvGrpSpPr/>
        <p:nvPr/>
      </p:nvGrpSpPr>
      <p:grpSpPr>
        <a:xfrm>
          <a:off x="0" y="0"/>
          <a:ext cx="0" cy="0"/>
          <a:chOff x="0" y="0"/>
          <a:chExt cx="0" cy="0"/>
        </a:xfrm>
      </p:grpSpPr>
      <p:pic>
        <p:nvPicPr>
          <p:cNvPr id="2" name="Picture 1" descr="duck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 y="-5999"/>
            <a:ext cx="9153144" cy="5155499"/>
          </a:xfrm>
          <a:prstGeom prst="rect">
            <a:avLst/>
          </a:prstGeom>
        </p:spPr>
      </p:pic>
      <p:pic>
        <p:nvPicPr>
          <p:cNvPr id="15"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26047" y="320675"/>
            <a:ext cx="948131" cy="585788"/>
          </a:xfrm>
          <a:prstGeom prst="rect">
            <a:avLst/>
          </a:prstGeom>
          <a:noFill/>
          <a:ln>
            <a:noFill/>
          </a:ln>
          <a:extLst>
            <a:ext uri="{909E8E84-426E-40DD-AFC4-6F175D3DCCD1}">
              <a14:hiddenFill xmlns:a14="http://schemas.microsoft.com/office/drawing/2010/main">
                <a:solidFill>
                  <a:srgbClr val="FFFFFF">
                    <a:alpha val="8196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2" name="Text Placeholder 38"/>
          <p:cNvSpPr>
            <a:spLocks noGrp="1"/>
          </p:cNvSpPr>
          <p:nvPr>
            <p:ph type="body" sz="quarter" idx="11" hasCustomPrompt="1"/>
          </p:nvPr>
        </p:nvSpPr>
        <p:spPr>
          <a:xfrm>
            <a:off x="469496" y="4078551"/>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3" name="Text Placeholder 40"/>
          <p:cNvSpPr>
            <a:spLocks noGrp="1"/>
          </p:cNvSpPr>
          <p:nvPr>
            <p:ph type="body" sz="quarter" idx="12" hasCustomPrompt="1"/>
          </p:nvPr>
        </p:nvSpPr>
        <p:spPr>
          <a:xfrm>
            <a:off x="469496" y="4363904"/>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4"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1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16722900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smtClean="0"/>
              <a:t>Click icon to add chart</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70256367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dirty="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68129543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56983574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Tree>
    <p:extLst>
      <p:ext uri="{BB962C8B-B14F-4D97-AF65-F5344CB8AC3E}">
        <p14:creationId xmlns:p14="http://schemas.microsoft.com/office/powerpoint/2010/main" val="137882026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4" name="Oval 43"/>
          <p:cNvSpPr/>
          <p:nvPr userDrawn="1"/>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5" name="Oval 44"/>
          <p:cNvSpPr/>
          <p:nvPr userDrawn="1"/>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r>
              <a:rPr lang="en-US" noProof="0" dirty="0" smtClean="0"/>
              <a:t>	</a:t>
            </a:r>
          </a:p>
          <a:p>
            <a:pPr lvl="0"/>
            <a:r>
              <a:rPr lang="en-US" noProof="0" dirty="0" smtClean="0"/>
              <a:t>	Drag picture to placeholder or click icon to add</a:t>
            </a:r>
            <a:endParaRPr lang="en-US" noProof="0" dirty="0"/>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Tree>
    <p:extLst>
      <p:ext uri="{BB962C8B-B14F-4D97-AF65-F5344CB8AC3E}">
        <p14:creationId xmlns:p14="http://schemas.microsoft.com/office/powerpoint/2010/main" val="251962953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dirty="0" smtClean="0"/>
              <a:t>Click icon to add picture</a:t>
            </a:r>
            <a:endParaRPr lang="en-US" noProof="0" dirty="0"/>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smtClean="0"/>
              <a:t>Text Goes Here</a:t>
            </a:r>
          </a:p>
        </p:txBody>
      </p:sp>
    </p:spTree>
    <p:extLst>
      <p:ext uri="{BB962C8B-B14F-4D97-AF65-F5344CB8AC3E}">
        <p14:creationId xmlns:p14="http://schemas.microsoft.com/office/powerpoint/2010/main" val="11724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US" noProof="0" dirty="0" smtClean="0"/>
              <a:t>Click icon to add picture</a:t>
            </a:r>
            <a:endParaRPr lang="en-US" noProof="0" dirty="0"/>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347307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71212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27897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dirty="0" smtClean="0"/>
              <a:t>Click icon to add picture</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4218626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dirty="0"/>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dirty="0"/>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885005480"/>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dirty="0" smtClean="0"/>
              <a:t>Click icon to add picture</a:t>
            </a:r>
            <a:endParaRPr lang="en-US" noProof="0" dirty="0"/>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smtClean="0"/>
              <a:t>Click to edit title</a:t>
            </a:r>
            <a:endParaRPr lang="en-US" dirty="0" smtClean="0"/>
          </a:p>
        </p:txBody>
      </p:sp>
    </p:spTree>
    <p:extLst>
      <p:ext uri="{BB962C8B-B14F-4D97-AF65-F5344CB8AC3E}">
        <p14:creationId xmlns:p14="http://schemas.microsoft.com/office/powerpoint/2010/main" val="1525520392"/>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dirty="0" smtClean="0"/>
              <a:t>Click icon to add picture</a:t>
            </a:r>
            <a:endParaRPr lang="en-US" noProof="0" dirty="0"/>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35288870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160276131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686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68270472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53198928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576545" y="1646238"/>
            <a:ext cx="1990911"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759565"/>
      </p:ext>
    </p:extLst>
  </p:cSld>
  <p:clrMapOvr>
    <a:masterClrMapping/>
  </p:clrMapOvr>
  <p:transition spd="slow">
    <p:wip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_Photo">
    <p:spTree>
      <p:nvGrpSpPr>
        <p:cNvPr id="1" name=""/>
        <p:cNvGrpSpPr/>
        <p:nvPr/>
      </p:nvGrpSpPr>
      <p:grpSpPr>
        <a:xfrm>
          <a:off x="0" y="0"/>
          <a:ext cx="0" cy="0"/>
          <a:chOff x="0" y="0"/>
          <a:chExt cx="0" cy="0"/>
        </a:xfrm>
      </p:grpSpPr>
      <p:pic>
        <p:nvPicPr>
          <p:cNvPr id="16" name="Picture Placeholder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16" y="-2571"/>
            <a:ext cx="9150431" cy="5148642"/>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31660" y="1643634"/>
            <a:ext cx="2080678" cy="1856232"/>
          </a:xfrm>
          <a:prstGeom prst="rect">
            <a:avLst/>
          </a:prstGeom>
        </p:spPr>
      </p:pic>
    </p:spTree>
    <p:extLst>
      <p:ext uri="{BB962C8B-B14F-4D97-AF65-F5344CB8AC3E}">
        <p14:creationId xmlns:p14="http://schemas.microsoft.com/office/powerpoint/2010/main" val="62207911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2015  </a:t>
            </a:r>
            <a:r>
              <a:rPr lang="en-US" sz="600" dirty="0">
                <a:solidFill>
                  <a:schemeClr val="bg1">
                    <a:alpha val="60000"/>
                  </a:schemeClr>
                </a:solidFill>
                <a:latin typeface="+mn-lt"/>
                <a:ea typeface="+mn-ea"/>
                <a:cs typeface="CiscoSans Thin"/>
              </a:rPr>
              <a:t>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592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dirty="0"/>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dirty="0"/>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3712191514"/>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7491670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7830112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91442556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411040712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2015  </a:t>
            </a:r>
            <a:r>
              <a:rPr lang="en-US" sz="600" dirty="0">
                <a:solidFill>
                  <a:srgbClr val="000000">
                    <a:alpha val="25000"/>
                  </a:srgbClr>
                </a:solidFill>
                <a:latin typeface="+mn-lt"/>
                <a:ea typeface="+mn-ea"/>
                <a:cs typeface="CiscoSans Thin"/>
              </a:rPr>
              <a:t>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4" r:id="rId1"/>
    <p:sldLayoutId id="2147483922" r:id="rId2"/>
    <p:sldLayoutId id="2147483875" r:id="rId3"/>
    <p:sldLayoutId id="2147483877" r:id="rId4"/>
    <p:sldLayoutId id="2147483876" r:id="rId5"/>
    <p:sldLayoutId id="2147483878" r:id="rId6"/>
    <p:sldLayoutId id="2147483881" r:id="rId7"/>
    <p:sldLayoutId id="2147483880" r:id="rId8"/>
    <p:sldLayoutId id="2147483905" r:id="rId9"/>
    <p:sldLayoutId id="2147483906" r:id="rId10"/>
    <p:sldLayoutId id="2147483879" r:id="rId11"/>
    <p:sldLayoutId id="2147483883" r:id="rId12"/>
    <p:sldLayoutId id="2147483886" r:id="rId13"/>
    <p:sldLayoutId id="2147483887" r:id="rId14"/>
    <p:sldLayoutId id="2147483884" r:id="rId15"/>
    <p:sldLayoutId id="2147483885" r:id="rId16"/>
    <p:sldLayoutId id="2147483907" r:id="rId17"/>
    <p:sldLayoutId id="2147483889" r:id="rId18"/>
    <p:sldLayoutId id="2147483890" r:id="rId19"/>
    <p:sldLayoutId id="2147483891" r:id="rId20"/>
    <p:sldLayoutId id="2147483892" r:id="rId21"/>
    <p:sldLayoutId id="2147483893" r:id="rId22"/>
    <p:sldLayoutId id="2147483917" r:id="rId23"/>
    <p:sldLayoutId id="2147483918" r:id="rId24"/>
    <p:sldLayoutId id="2147483895" r:id="rId25"/>
    <p:sldLayoutId id="2147483871" r:id="rId26"/>
    <p:sldLayoutId id="2147483898" r:id="rId27"/>
    <p:sldLayoutId id="2147483908" r:id="rId28"/>
    <p:sldLayoutId id="2147483909" r:id="rId29"/>
    <p:sldLayoutId id="2147483910" r:id="rId30"/>
    <p:sldLayoutId id="2147483911" r:id="rId31"/>
    <p:sldLayoutId id="2147483914" r:id="rId32"/>
    <p:sldLayoutId id="2147483896" r:id="rId33"/>
    <p:sldLayoutId id="2147483912" r:id="rId34"/>
    <p:sldLayoutId id="2147483913" r:id="rId35"/>
    <p:sldLayoutId id="2147483897" r:id="rId36"/>
    <p:sldLayoutId id="2147483923" r:id="rId37"/>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March 28, 2017</a:t>
            </a:r>
            <a:endParaRPr lang="en-US" dirty="0"/>
          </a:p>
        </p:txBody>
      </p:sp>
      <p:sp>
        <p:nvSpPr>
          <p:cNvPr id="6" name="Title 5"/>
          <p:cNvSpPr>
            <a:spLocks noGrp="1"/>
          </p:cNvSpPr>
          <p:nvPr>
            <p:ph type="ctrTitle"/>
          </p:nvPr>
        </p:nvSpPr>
        <p:spPr/>
        <p:txBody>
          <a:bodyPr/>
          <a:lstStyle/>
          <a:p>
            <a:r>
              <a:rPr lang="en-US" sz="2000" b="1" dirty="0"/>
              <a:t/>
            </a:r>
            <a:br>
              <a:rPr lang="en-US" sz="2000" b="1" dirty="0"/>
            </a:br>
            <a:r>
              <a:rPr lang="en-US" sz="2800" b="1" dirty="0" smtClean="0"/>
              <a:t>Economic </a:t>
            </a:r>
            <a:r>
              <a:rPr lang="en-US" sz="2800" b="1" dirty="0"/>
              <a:t>View from Cisco Treasury</a:t>
            </a:r>
            <a:endParaRPr lang="en-US" sz="6000" dirty="0"/>
          </a:p>
        </p:txBody>
      </p:sp>
      <p:sp>
        <p:nvSpPr>
          <p:cNvPr id="8" name="Subtitle 7"/>
          <p:cNvSpPr>
            <a:spLocks noGrp="1"/>
          </p:cNvSpPr>
          <p:nvPr>
            <p:ph type="subTitle" idx="1"/>
          </p:nvPr>
        </p:nvSpPr>
        <p:spPr/>
        <p:txBody>
          <a:bodyPr/>
          <a:lstStyle/>
          <a:p>
            <a:r>
              <a:rPr lang="en-US" dirty="0" smtClean="0"/>
              <a:t>Mohit Badlani &amp; Nathan Andros</a:t>
            </a:r>
            <a:endParaRPr lang="en-US" dirty="0"/>
          </a:p>
        </p:txBody>
      </p:sp>
    </p:spTree>
    <p:extLst>
      <p:ext uri="{BB962C8B-B14F-4D97-AF65-F5344CB8AC3E}">
        <p14:creationId xmlns:p14="http://schemas.microsoft.com/office/powerpoint/2010/main" val="339450341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326839"/>
            <a:ext cx="8345488" cy="731837"/>
          </a:xfrm>
        </p:spPr>
        <p:txBody>
          <a:bodyPr/>
          <a:lstStyle/>
          <a:p>
            <a:r>
              <a:rPr lang="en-US" sz="2800" dirty="0" smtClean="0"/>
              <a:t>Stock Price Performance of Service Providers (IYZ)</a:t>
            </a:r>
            <a:r>
              <a:rPr lang="en-US" dirty="0" smtClean="0"/>
              <a:t/>
            </a:r>
            <a:br>
              <a:rPr lang="en-US" dirty="0" smtClean="0"/>
            </a:br>
            <a:r>
              <a:rPr lang="en-US" sz="2000" i="1" dirty="0" smtClean="0"/>
              <a:t>Since Election</a:t>
            </a:r>
            <a:endParaRPr lang="en-US" sz="4400"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13" y="1139824"/>
            <a:ext cx="8022992" cy="335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84061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1575691"/>
            <a:ext cx="8345488" cy="731837"/>
          </a:xfrm>
        </p:spPr>
        <p:txBody>
          <a:bodyPr/>
          <a:lstStyle/>
          <a:p>
            <a:pPr algn="ctr"/>
            <a:r>
              <a:rPr lang="en-US" dirty="0" smtClean="0"/>
              <a:t>Poll Question #3</a:t>
            </a:r>
            <a:endParaRPr lang="en-US" dirty="0"/>
          </a:p>
        </p:txBody>
      </p:sp>
    </p:spTree>
    <p:extLst>
      <p:ext uri="{BB962C8B-B14F-4D97-AF65-F5344CB8AC3E}">
        <p14:creationId xmlns:p14="http://schemas.microsoft.com/office/powerpoint/2010/main" val="13336828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326839"/>
            <a:ext cx="8345488" cy="731837"/>
          </a:xfrm>
        </p:spPr>
        <p:txBody>
          <a:bodyPr/>
          <a:lstStyle/>
          <a:p>
            <a:r>
              <a:rPr lang="en-US" sz="2800" dirty="0" smtClean="0"/>
              <a:t>Industry perspective: Impact of Tax Reform </a:t>
            </a:r>
            <a:endParaRPr lang="en-US" sz="4400" i="1" dirty="0"/>
          </a:p>
        </p:txBody>
      </p:sp>
      <p:sp>
        <p:nvSpPr>
          <p:cNvPr id="5" name="TextBox 4"/>
          <p:cNvSpPr txBox="1"/>
          <p:nvPr/>
        </p:nvSpPr>
        <p:spPr>
          <a:xfrm>
            <a:off x="621436" y="897955"/>
            <a:ext cx="7501631" cy="4247317"/>
          </a:xfrm>
          <a:prstGeom prst="rect">
            <a:avLst/>
          </a:prstGeom>
          <a:noFill/>
        </p:spPr>
        <p:txBody>
          <a:bodyPr wrap="square" rtlCol="0">
            <a:spAutoFit/>
          </a:bodyPr>
          <a:lstStyle/>
          <a:p>
            <a:pPr marL="342900" indent="-342900">
              <a:buFont typeface="Wingdings" panose="05000000000000000000" pitchFamily="2" charset="2"/>
              <a:buChar char="Ø"/>
            </a:pPr>
            <a:r>
              <a:rPr lang="en-US" dirty="0"/>
              <a:t>Lower corporate tax rate should result in significant cash flow benefits. </a:t>
            </a:r>
            <a:endParaRPr lang="en-US" dirty="0" smtClean="0"/>
          </a:p>
          <a:p>
            <a:pPr marL="800100" lvl="1" indent="-342900">
              <a:buFont typeface="Wingdings" panose="05000000000000000000" pitchFamily="2" charset="2"/>
              <a:buChar char="Ø"/>
            </a:pPr>
            <a:r>
              <a:rPr lang="en-US" dirty="0" smtClean="0"/>
              <a:t>Need </a:t>
            </a:r>
            <a:r>
              <a:rPr lang="en-US" dirty="0"/>
              <a:t>to be balanced against removal of certain deductions</a:t>
            </a:r>
          </a:p>
          <a:p>
            <a:pPr marL="342900" indent="-342900">
              <a:buFont typeface="Wingdings" panose="05000000000000000000" pitchFamily="2" charset="2"/>
              <a:buChar char="Ø"/>
            </a:pPr>
            <a:r>
              <a:rPr lang="en-US" dirty="0"/>
              <a:t>Impact on financial statements can be pretty substantial. </a:t>
            </a:r>
            <a:endParaRPr lang="en-US" dirty="0" smtClean="0"/>
          </a:p>
          <a:p>
            <a:pPr marL="800100" lvl="1" indent="-342900">
              <a:buFont typeface="Wingdings" panose="05000000000000000000" pitchFamily="2" charset="2"/>
              <a:buChar char="Ø"/>
            </a:pPr>
            <a:r>
              <a:rPr lang="en-US" dirty="0" smtClean="0"/>
              <a:t>If </a:t>
            </a:r>
            <a:r>
              <a:rPr lang="en-US" dirty="0"/>
              <a:t>tax rate gets lowered, SPs will be able to write down the liability and create ton of net worth</a:t>
            </a:r>
          </a:p>
          <a:p>
            <a:pPr marL="342900" indent="-342900">
              <a:buFont typeface="Wingdings" panose="05000000000000000000" pitchFamily="2" charset="2"/>
              <a:buChar char="Ø"/>
            </a:pPr>
            <a:r>
              <a:rPr lang="en-US" dirty="0"/>
              <a:t>Immediate expensing of tangible and intangible assets will also be cash flow positive. </a:t>
            </a:r>
            <a:endParaRPr lang="en-US" dirty="0" smtClean="0"/>
          </a:p>
          <a:p>
            <a:pPr marL="800100" lvl="1" indent="-342900">
              <a:buFont typeface="Wingdings" panose="05000000000000000000" pitchFamily="2" charset="2"/>
              <a:buChar char="Ø"/>
            </a:pPr>
            <a:r>
              <a:rPr lang="en-US" dirty="0" smtClean="0"/>
              <a:t>However</a:t>
            </a:r>
            <a:r>
              <a:rPr lang="en-US" dirty="0"/>
              <a:t>, SPs could consider delaying large capex until investment expensing proposals are further developed</a:t>
            </a:r>
          </a:p>
          <a:p>
            <a:pPr marL="342900" indent="-342900">
              <a:buFont typeface="Wingdings" panose="05000000000000000000" pitchFamily="2" charset="2"/>
              <a:buChar char="Ø"/>
            </a:pPr>
            <a:r>
              <a:rPr lang="en-US" dirty="0"/>
              <a:t>Limitations on interest deductibility will be cash flow negative. </a:t>
            </a:r>
            <a:endParaRPr lang="en-US" dirty="0" smtClean="0"/>
          </a:p>
          <a:p>
            <a:pPr marL="800100" lvl="1" indent="-342900">
              <a:buFont typeface="Wingdings" panose="05000000000000000000" pitchFamily="2" charset="2"/>
              <a:buChar char="Ø"/>
            </a:pPr>
            <a:r>
              <a:rPr lang="en-US" dirty="0" smtClean="0"/>
              <a:t>Could </a:t>
            </a:r>
            <a:r>
              <a:rPr lang="en-US" dirty="0"/>
              <a:t>lead to exploration of preferred stock in lieu of debt to obtain rating agency equity credit given loss of interest deduction makes preferred relatively less costly</a:t>
            </a:r>
          </a:p>
          <a:p>
            <a:endParaRPr lang="en-US" dirty="0"/>
          </a:p>
        </p:txBody>
      </p:sp>
    </p:spTree>
    <p:extLst>
      <p:ext uri="{BB962C8B-B14F-4D97-AF65-F5344CB8AC3E}">
        <p14:creationId xmlns:p14="http://schemas.microsoft.com/office/powerpoint/2010/main" val="294592733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326839"/>
            <a:ext cx="8345488" cy="731837"/>
          </a:xfrm>
        </p:spPr>
        <p:txBody>
          <a:bodyPr/>
          <a:lstStyle/>
          <a:p>
            <a:r>
              <a:rPr lang="en-US" sz="2800" dirty="0" smtClean="0"/>
              <a:t>Industry perspective: Deregulation</a:t>
            </a:r>
            <a:endParaRPr lang="en-US" sz="4400" i="1" dirty="0"/>
          </a:p>
        </p:txBody>
      </p:sp>
      <p:sp>
        <p:nvSpPr>
          <p:cNvPr id="5" name="TextBox 4"/>
          <p:cNvSpPr txBox="1"/>
          <p:nvPr/>
        </p:nvSpPr>
        <p:spPr>
          <a:xfrm>
            <a:off x="621436" y="897955"/>
            <a:ext cx="7661430" cy="317009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Most compelling policy-related outcome remains the de-regulatory aspect</a:t>
            </a:r>
          </a:p>
          <a:p>
            <a:pPr marL="342900" indent="-342900">
              <a:buFont typeface="Wingdings" panose="05000000000000000000" pitchFamily="2" charset="2"/>
              <a:buChar char="Ø"/>
            </a:pPr>
            <a:r>
              <a:rPr lang="en-US" sz="2000" dirty="0"/>
              <a:t>The biggest target will be net neutrality, a rule created in 2015 that prevents internet service providers from blocking or discriminating against internet </a:t>
            </a:r>
            <a:r>
              <a:rPr lang="en-US" sz="2000" dirty="0" smtClean="0"/>
              <a:t>traffic</a:t>
            </a:r>
          </a:p>
          <a:p>
            <a:pPr marL="800100" lvl="2" indent="-342900">
              <a:buFont typeface="Wingdings" panose="05000000000000000000" pitchFamily="2" charset="2"/>
              <a:buChar char="Ø"/>
            </a:pPr>
            <a:r>
              <a:rPr lang="en-US" sz="2000" dirty="0"/>
              <a:t>Most compelling would be changes in privacy rules, giving carriers the same abilities and a level playing field as Google and Facebook for digital advertising/ </a:t>
            </a:r>
            <a:r>
              <a:rPr lang="en-US" sz="2000" dirty="0" smtClean="0"/>
              <a:t>data</a:t>
            </a:r>
          </a:p>
          <a:p>
            <a:pPr marL="342900" lvl="2" indent="-342900">
              <a:buFont typeface="Wingdings" panose="05000000000000000000" pitchFamily="2" charset="2"/>
              <a:buChar char="Ø"/>
            </a:pPr>
            <a:r>
              <a:rPr lang="en-US" sz="2000" dirty="0" smtClean="0"/>
              <a:t>Expectations will be for industry </a:t>
            </a:r>
            <a:r>
              <a:rPr lang="en-US" sz="2000" dirty="0"/>
              <a:t>capex to pick up </a:t>
            </a:r>
            <a:r>
              <a:rPr lang="en-US" sz="2000" dirty="0" smtClean="0"/>
              <a:t>should </a:t>
            </a:r>
            <a:r>
              <a:rPr lang="en-US" sz="2000" dirty="0"/>
              <a:t>there be a </a:t>
            </a:r>
            <a:r>
              <a:rPr lang="en-US" sz="2000" dirty="0" smtClean="0"/>
              <a:t>net neutrality </a:t>
            </a:r>
            <a:r>
              <a:rPr lang="en-US" sz="2000" dirty="0"/>
              <a:t>repeal or other pro-capex </a:t>
            </a:r>
            <a:r>
              <a:rPr lang="en-US" sz="2000" dirty="0" smtClean="0"/>
              <a:t>policies</a:t>
            </a:r>
            <a:endParaRPr lang="en-US" sz="2000" dirty="0"/>
          </a:p>
        </p:txBody>
      </p:sp>
    </p:spTree>
    <p:extLst>
      <p:ext uri="{BB962C8B-B14F-4D97-AF65-F5344CB8AC3E}">
        <p14:creationId xmlns:p14="http://schemas.microsoft.com/office/powerpoint/2010/main" val="365649889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326839"/>
            <a:ext cx="8345488" cy="731837"/>
          </a:xfrm>
        </p:spPr>
        <p:txBody>
          <a:bodyPr/>
          <a:lstStyle/>
          <a:p>
            <a:r>
              <a:rPr lang="en-US" sz="2800" dirty="0" smtClean="0"/>
              <a:t>Industry perspective: Other Key Policy Initiatives</a:t>
            </a:r>
            <a:endParaRPr lang="en-US" sz="4400" i="1" dirty="0"/>
          </a:p>
        </p:txBody>
      </p:sp>
      <p:sp>
        <p:nvSpPr>
          <p:cNvPr id="5" name="TextBox 4"/>
          <p:cNvSpPr txBox="1"/>
          <p:nvPr/>
        </p:nvSpPr>
        <p:spPr>
          <a:xfrm>
            <a:off x="621435" y="897955"/>
            <a:ext cx="7910005" cy="317009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M&amp;A: Borrowing costs could get less appealing but regulators maybe open for large (or even horizontal) consolidation</a:t>
            </a:r>
          </a:p>
          <a:p>
            <a:pPr marL="342900" indent="-342900">
              <a:buFont typeface="Wingdings" panose="05000000000000000000" pitchFamily="2" charset="2"/>
              <a:buChar char="Ø"/>
            </a:pPr>
            <a:r>
              <a:rPr lang="en-US" sz="2000" dirty="0" smtClean="0"/>
              <a:t>Sprint/ T-Mobile: In a capital intensive industry such as wireless, the market could be more stable with three players vs four players</a:t>
            </a:r>
          </a:p>
          <a:p>
            <a:pPr marL="342900" indent="-342900">
              <a:buFont typeface="Wingdings" panose="05000000000000000000" pitchFamily="2" charset="2"/>
              <a:buChar char="Ø"/>
            </a:pPr>
            <a:r>
              <a:rPr lang="en-US" sz="2000" dirty="0" smtClean="0"/>
              <a:t>Infrastructure spending: should be positive for the overall economy </a:t>
            </a:r>
          </a:p>
          <a:p>
            <a:pPr marL="342900" indent="-342900">
              <a:buFont typeface="Wingdings" panose="05000000000000000000" pitchFamily="2" charset="2"/>
              <a:buChar char="Ø"/>
            </a:pPr>
            <a:r>
              <a:rPr lang="en-US" sz="2000" dirty="0" smtClean="0"/>
              <a:t>Obamacare: If the initial focus is on ACA, could lead to potential delays on the de-regulation front, tax reform and infrastructure spending</a:t>
            </a:r>
          </a:p>
        </p:txBody>
      </p:sp>
    </p:spTree>
    <p:extLst>
      <p:ext uri="{BB962C8B-B14F-4D97-AF65-F5344CB8AC3E}">
        <p14:creationId xmlns:p14="http://schemas.microsoft.com/office/powerpoint/2010/main" val="143850708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1575691"/>
            <a:ext cx="8345488" cy="731837"/>
          </a:xfrm>
        </p:spPr>
        <p:txBody>
          <a:bodyPr/>
          <a:lstStyle/>
          <a:p>
            <a:pPr algn="ctr"/>
            <a:r>
              <a:rPr lang="en-US" dirty="0" smtClean="0"/>
              <a:t>Poll Question #4</a:t>
            </a:r>
            <a:endParaRPr lang="en-US" dirty="0"/>
          </a:p>
        </p:txBody>
      </p:sp>
    </p:spTree>
    <p:extLst>
      <p:ext uri="{BB962C8B-B14F-4D97-AF65-F5344CB8AC3E}">
        <p14:creationId xmlns:p14="http://schemas.microsoft.com/office/powerpoint/2010/main" val="43322619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91947"/>
            <a:ext cx="8345488" cy="731837"/>
          </a:xfrm>
        </p:spPr>
        <p:txBody>
          <a:bodyPr/>
          <a:lstStyle/>
          <a:p>
            <a:r>
              <a:rPr lang="en-US" dirty="0" smtClean="0"/>
              <a:t>Back Up</a:t>
            </a:r>
            <a:endParaRPr lang="en-US" dirty="0"/>
          </a:p>
        </p:txBody>
      </p:sp>
    </p:spTree>
    <p:extLst>
      <p:ext uri="{BB962C8B-B14F-4D97-AF65-F5344CB8AC3E}">
        <p14:creationId xmlns:p14="http://schemas.microsoft.com/office/powerpoint/2010/main" val="372380904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519" y="97473"/>
            <a:ext cx="8345488" cy="731837"/>
          </a:xfrm>
        </p:spPr>
        <p:txBody>
          <a:bodyPr/>
          <a:lstStyle/>
          <a:p>
            <a:r>
              <a:rPr lang="en-US" dirty="0" smtClean="0"/>
              <a:t>Make Growth Great Again</a:t>
            </a:r>
            <a:endParaRPr lang="en-US" dirty="0"/>
          </a:p>
        </p:txBody>
      </p:sp>
      <p:pic>
        <p:nvPicPr>
          <p:cNvPr id="4" name="Picture 3"/>
          <p:cNvPicPr>
            <a:picLocks noChangeAspect="1"/>
          </p:cNvPicPr>
          <p:nvPr/>
        </p:nvPicPr>
        <p:blipFill>
          <a:blip r:embed="rId2"/>
          <a:stretch>
            <a:fillRect/>
          </a:stretch>
        </p:blipFill>
        <p:spPr>
          <a:xfrm>
            <a:off x="1109074" y="741902"/>
            <a:ext cx="6646378" cy="4328845"/>
          </a:xfrm>
          <a:prstGeom prst="rect">
            <a:avLst/>
          </a:prstGeom>
        </p:spPr>
      </p:pic>
    </p:spTree>
    <p:extLst>
      <p:ext uri="{BB962C8B-B14F-4D97-AF65-F5344CB8AC3E}">
        <p14:creationId xmlns:p14="http://schemas.microsoft.com/office/powerpoint/2010/main" val="411594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519" y="97473"/>
            <a:ext cx="8345488" cy="731837"/>
          </a:xfrm>
        </p:spPr>
        <p:txBody>
          <a:bodyPr/>
          <a:lstStyle/>
          <a:p>
            <a:r>
              <a:rPr lang="en-US" dirty="0" smtClean="0"/>
              <a:t>US as G10 Outlier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517" y="698994"/>
            <a:ext cx="6481491" cy="4357419"/>
          </a:xfrm>
          <a:prstGeom prst="rect">
            <a:avLst/>
          </a:prstGeom>
        </p:spPr>
      </p:pic>
    </p:spTree>
    <p:extLst>
      <p:ext uri="{BB962C8B-B14F-4D97-AF65-F5344CB8AC3E}">
        <p14:creationId xmlns:p14="http://schemas.microsoft.com/office/powerpoint/2010/main" val="176273368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519" y="97473"/>
            <a:ext cx="8345488" cy="731837"/>
          </a:xfrm>
        </p:spPr>
        <p:txBody>
          <a:bodyPr/>
          <a:lstStyle/>
          <a:p>
            <a:r>
              <a:rPr lang="en-US" dirty="0" smtClean="0"/>
              <a:t>Market Regime Change</a:t>
            </a:r>
            <a:endParaRPr lang="en-US" dirty="0"/>
          </a:p>
        </p:txBody>
      </p:sp>
      <p:pic>
        <p:nvPicPr>
          <p:cNvPr id="5" name="Picture 4"/>
          <p:cNvPicPr>
            <a:picLocks noChangeAspect="1"/>
          </p:cNvPicPr>
          <p:nvPr/>
        </p:nvPicPr>
        <p:blipFill>
          <a:blip r:embed="rId2"/>
          <a:stretch>
            <a:fillRect/>
          </a:stretch>
        </p:blipFill>
        <p:spPr>
          <a:xfrm>
            <a:off x="1043845" y="716098"/>
            <a:ext cx="6776836" cy="4343400"/>
          </a:xfrm>
          <a:prstGeom prst="rect">
            <a:avLst/>
          </a:prstGeom>
        </p:spPr>
      </p:pic>
    </p:spTree>
    <p:extLst>
      <p:ext uri="{BB962C8B-B14F-4D97-AF65-F5344CB8AC3E}">
        <p14:creationId xmlns:p14="http://schemas.microsoft.com/office/powerpoint/2010/main" val="365572217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91947"/>
            <a:ext cx="8345488" cy="731837"/>
          </a:xfrm>
        </p:spPr>
        <p:txBody>
          <a:bodyPr/>
          <a:lstStyle/>
          <a:p>
            <a:r>
              <a:rPr lang="en-US" dirty="0" smtClean="0"/>
              <a:t>2016: A Year of Surprises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12" y="689001"/>
            <a:ext cx="6321291" cy="388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11323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519" y="97473"/>
            <a:ext cx="8345488" cy="731837"/>
          </a:xfrm>
        </p:spPr>
        <p:txBody>
          <a:bodyPr/>
          <a:lstStyle/>
          <a:p>
            <a:r>
              <a:rPr lang="en-US" dirty="0" smtClean="0"/>
              <a:t>Animal Spirits Awaken</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583" y="676432"/>
            <a:ext cx="6525360" cy="4343400"/>
          </a:xfrm>
          <a:prstGeom prst="rect">
            <a:avLst/>
          </a:prstGeom>
        </p:spPr>
      </p:pic>
    </p:spTree>
    <p:extLst>
      <p:ext uri="{BB962C8B-B14F-4D97-AF65-F5344CB8AC3E}">
        <p14:creationId xmlns:p14="http://schemas.microsoft.com/office/powerpoint/2010/main" val="405221257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519" y="97473"/>
            <a:ext cx="8345488" cy="731837"/>
          </a:xfrm>
        </p:spPr>
        <p:txBody>
          <a:bodyPr/>
          <a:lstStyle/>
          <a:p>
            <a:r>
              <a:rPr lang="en-US" dirty="0" smtClean="0"/>
              <a:t>Equity Earnings Revival</a:t>
            </a:r>
            <a:endParaRPr lang="en-US" dirty="0"/>
          </a:p>
        </p:txBody>
      </p:sp>
      <p:pic>
        <p:nvPicPr>
          <p:cNvPr id="5" name="Picture 4"/>
          <p:cNvPicPr>
            <a:picLocks noChangeAspect="1"/>
          </p:cNvPicPr>
          <p:nvPr/>
        </p:nvPicPr>
        <p:blipFill>
          <a:blip r:embed="rId2"/>
          <a:stretch>
            <a:fillRect/>
          </a:stretch>
        </p:blipFill>
        <p:spPr>
          <a:xfrm>
            <a:off x="2701297" y="829310"/>
            <a:ext cx="3560165" cy="3970666"/>
          </a:xfrm>
          <a:prstGeom prst="rect">
            <a:avLst/>
          </a:prstGeom>
        </p:spPr>
      </p:pic>
    </p:spTree>
    <p:extLst>
      <p:ext uri="{BB962C8B-B14F-4D97-AF65-F5344CB8AC3E}">
        <p14:creationId xmlns:p14="http://schemas.microsoft.com/office/powerpoint/2010/main" val="18582277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519" y="97473"/>
            <a:ext cx="8345488" cy="731837"/>
          </a:xfrm>
        </p:spPr>
        <p:txBody>
          <a:bodyPr/>
          <a:lstStyle/>
          <a:p>
            <a:r>
              <a:rPr lang="en-US" dirty="0" smtClean="0"/>
              <a:t>Rates Paradigm Shift</a:t>
            </a:r>
            <a:endParaRPr lang="en-US" dirty="0"/>
          </a:p>
        </p:txBody>
      </p:sp>
      <p:pic>
        <p:nvPicPr>
          <p:cNvPr id="4" name="Picture 3"/>
          <p:cNvPicPr>
            <a:picLocks noChangeAspect="1"/>
          </p:cNvPicPr>
          <p:nvPr/>
        </p:nvPicPr>
        <p:blipFill>
          <a:blip r:embed="rId2"/>
          <a:stretch>
            <a:fillRect/>
          </a:stretch>
        </p:blipFill>
        <p:spPr>
          <a:xfrm>
            <a:off x="1026086" y="667974"/>
            <a:ext cx="6812354" cy="4343400"/>
          </a:xfrm>
          <a:prstGeom prst="rect">
            <a:avLst/>
          </a:prstGeom>
        </p:spPr>
      </p:pic>
    </p:spTree>
    <p:extLst>
      <p:ext uri="{BB962C8B-B14F-4D97-AF65-F5344CB8AC3E}">
        <p14:creationId xmlns:p14="http://schemas.microsoft.com/office/powerpoint/2010/main" val="312475152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519" y="97473"/>
            <a:ext cx="8345488" cy="731837"/>
          </a:xfrm>
        </p:spPr>
        <p:txBody>
          <a:bodyPr/>
          <a:lstStyle/>
          <a:p>
            <a:r>
              <a:rPr lang="en-US" dirty="0" smtClean="0"/>
              <a:t>Resurgent US Dollar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63" y="1005224"/>
            <a:ext cx="7620000" cy="3349625"/>
          </a:xfrm>
          <a:prstGeom prst="rect">
            <a:avLst/>
          </a:prstGeom>
        </p:spPr>
      </p:pic>
    </p:spTree>
    <p:extLst>
      <p:ext uri="{BB962C8B-B14F-4D97-AF65-F5344CB8AC3E}">
        <p14:creationId xmlns:p14="http://schemas.microsoft.com/office/powerpoint/2010/main" val="123930981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91947"/>
            <a:ext cx="8345488" cy="731837"/>
          </a:xfrm>
        </p:spPr>
        <p:txBody>
          <a:bodyPr/>
          <a:lstStyle/>
          <a:p>
            <a:r>
              <a:rPr lang="en-US" dirty="0"/>
              <a:t>Rebalance US – China Relations</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66" y="727895"/>
            <a:ext cx="3509858" cy="381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297" y="889409"/>
            <a:ext cx="3517900" cy="374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856085" y="639118"/>
            <a:ext cx="3053919" cy="369332"/>
          </a:xfrm>
          <a:prstGeom prst="rect">
            <a:avLst/>
          </a:prstGeom>
          <a:noFill/>
        </p:spPr>
        <p:txBody>
          <a:bodyPr wrap="square" rtlCol="0">
            <a:spAutoFit/>
          </a:bodyPr>
          <a:lstStyle/>
          <a:p>
            <a:pPr algn="ctr"/>
            <a:r>
              <a:rPr lang="en-US" b="1" dirty="0" smtClean="0"/>
              <a:t>Policy Considerations</a:t>
            </a:r>
            <a:endParaRPr lang="en-US" b="1" dirty="0"/>
          </a:p>
        </p:txBody>
      </p:sp>
    </p:spTree>
    <p:extLst>
      <p:ext uri="{BB962C8B-B14F-4D97-AF65-F5344CB8AC3E}">
        <p14:creationId xmlns:p14="http://schemas.microsoft.com/office/powerpoint/2010/main" val="357073452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91947"/>
            <a:ext cx="8345488" cy="731837"/>
          </a:xfrm>
        </p:spPr>
        <p:txBody>
          <a:bodyPr/>
          <a:lstStyle/>
          <a:p>
            <a:r>
              <a:rPr lang="en-US" dirty="0" smtClean="0"/>
              <a:t>Channeling Populism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66" y="657922"/>
            <a:ext cx="7054758" cy="3826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08329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91947"/>
            <a:ext cx="8345488" cy="731837"/>
          </a:xfrm>
        </p:spPr>
        <p:txBody>
          <a:bodyPr/>
          <a:lstStyle/>
          <a:p>
            <a:r>
              <a:rPr lang="en-US" dirty="0" smtClean="0"/>
              <a:t>Tough on Trade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58027"/>
            <a:ext cx="353695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56085" y="639118"/>
            <a:ext cx="3053919" cy="369332"/>
          </a:xfrm>
          <a:prstGeom prst="rect">
            <a:avLst/>
          </a:prstGeom>
          <a:noFill/>
        </p:spPr>
        <p:txBody>
          <a:bodyPr wrap="square" rtlCol="0">
            <a:spAutoFit/>
          </a:bodyPr>
          <a:lstStyle/>
          <a:p>
            <a:pPr algn="ctr"/>
            <a:r>
              <a:rPr lang="en-US" b="1" dirty="0" smtClean="0"/>
              <a:t>Expectations</a:t>
            </a:r>
            <a:endParaRPr lang="en-US"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66" y="639118"/>
            <a:ext cx="35877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27877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85464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1575691"/>
            <a:ext cx="8345488" cy="731837"/>
          </a:xfrm>
        </p:spPr>
        <p:txBody>
          <a:bodyPr/>
          <a:lstStyle/>
          <a:p>
            <a:pPr algn="ctr"/>
            <a:r>
              <a:rPr lang="en-US" dirty="0" smtClean="0"/>
              <a:t>Poll Question #1</a:t>
            </a:r>
            <a:endParaRPr lang="en-US" dirty="0"/>
          </a:p>
        </p:txBody>
      </p:sp>
    </p:spTree>
    <p:extLst>
      <p:ext uri="{BB962C8B-B14F-4D97-AF65-F5344CB8AC3E}">
        <p14:creationId xmlns:p14="http://schemas.microsoft.com/office/powerpoint/2010/main" val="20924377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a:lnSpc>
                <a:spcPct val="100000"/>
              </a:lnSpc>
            </a:pPr>
            <a:r>
              <a:rPr lang="en-US" dirty="0" smtClean="0"/>
              <a:t>Key Market Themes for 2017 </a:t>
            </a:r>
            <a:br>
              <a:rPr lang="en-US" dirty="0" smtClean="0"/>
            </a:br>
            <a:r>
              <a:rPr lang="en-US" sz="2400" dirty="0" smtClean="0"/>
              <a:t>Politics and Policy</a:t>
            </a:r>
            <a:endParaRPr lang="en-US" sz="2400" dirty="0"/>
          </a:p>
        </p:txBody>
      </p:sp>
      <p:sp>
        <p:nvSpPr>
          <p:cNvPr id="5" name="Text Placeholder 4"/>
          <p:cNvSpPr txBox="1">
            <a:spLocks noGrp="1"/>
          </p:cNvSpPr>
          <p:nvPr>
            <p:ph type="body" sz="quarter" idx="10"/>
          </p:nvPr>
        </p:nvSpPr>
        <p:spPr>
          <a:xfrm>
            <a:off x="437766" y="1347788"/>
            <a:ext cx="8345488" cy="3762548"/>
          </a:xfrm>
          <a:prstGeom prst="rect">
            <a:avLst/>
          </a:prstGeom>
          <a:noFill/>
        </p:spPr>
        <p:txBody>
          <a:bodyPr wrap="square" rtlCol="0">
            <a:spAutoFit/>
          </a:bodyPr>
          <a:lstStyle/>
          <a:p>
            <a:pPr marL="342900" indent="-342900">
              <a:buFont typeface="Wingdings" panose="05000000000000000000" pitchFamily="2" charset="2"/>
              <a:buChar char="Ø"/>
            </a:pPr>
            <a:r>
              <a:rPr lang="en-US" sz="1800" dirty="0" smtClean="0"/>
              <a:t>US as G10 Outlier</a:t>
            </a:r>
          </a:p>
          <a:p>
            <a:pPr marL="800100" lvl="1" indent="-342900">
              <a:buFont typeface="Wingdings" panose="05000000000000000000" pitchFamily="2" charset="2"/>
              <a:buChar char="Ø"/>
            </a:pPr>
            <a:r>
              <a:rPr lang="en-US" dirty="0" smtClean="0"/>
              <a:t>Fiscal easing, monetary tightening, deregulation bias</a:t>
            </a:r>
          </a:p>
          <a:p>
            <a:pPr marL="342900" indent="-342900">
              <a:buFont typeface="Wingdings" panose="05000000000000000000" pitchFamily="2" charset="2"/>
              <a:buChar char="Ø"/>
            </a:pPr>
            <a:r>
              <a:rPr lang="en-US" sz="1800" dirty="0" smtClean="0"/>
              <a:t>Deflation to reflation shift globally</a:t>
            </a:r>
          </a:p>
          <a:p>
            <a:pPr marL="342900" indent="-342900">
              <a:buFont typeface="Wingdings" panose="05000000000000000000" pitchFamily="2" charset="2"/>
              <a:buChar char="Ø"/>
            </a:pPr>
            <a:r>
              <a:rPr lang="en-US" sz="1800" dirty="0" smtClean="0"/>
              <a:t>Political risk as an important driver of markets</a:t>
            </a:r>
          </a:p>
          <a:p>
            <a:pPr marL="342900" indent="-342900">
              <a:buFont typeface="Wingdings" panose="05000000000000000000" pitchFamily="2" charset="2"/>
              <a:buChar char="Ø"/>
            </a:pPr>
            <a:r>
              <a:rPr lang="en-US" sz="1800" dirty="0"/>
              <a:t>Rising nationalism &amp; inward-looking policy</a:t>
            </a:r>
          </a:p>
          <a:p>
            <a:pPr marL="800100" lvl="1" indent="-342900">
              <a:buFont typeface="Wingdings" panose="05000000000000000000" pitchFamily="2" charset="2"/>
              <a:buChar char="Ø"/>
            </a:pPr>
            <a:r>
              <a:rPr lang="en-US" dirty="0"/>
              <a:t>Trade, </a:t>
            </a:r>
            <a:r>
              <a:rPr lang="en-US" dirty="0" smtClean="0"/>
              <a:t>immigration</a:t>
            </a:r>
          </a:p>
          <a:p>
            <a:pPr marL="342900" indent="-342900">
              <a:buFont typeface="Wingdings" panose="05000000000000000000" pitchFamily="2" charset="2"/>
              <a:buChar char="Ø"/>
            </a:pPr>
            <a:r>
              <a:rPr lang="en-US" sz="1800" dirty="0" smtClean="0"/>
              <a:t>China policy toolkit constraints</a:t>
            </a:r>
          </a:p>
          <a:p>
            <a:pPr marL="800100" lvl="1" indent="-342900">
              <a:buFont typeface="Wingdings" panose="05000000000000000000" pitchFamily="2" charset="2"/>
              <a:buChar char="Ø"/>
            </a:pPr>
            <a:r>
              <a:rPr lang="en-US" dirty="0" smtClean="0"/>
              <a:t>Fiscal easing, FX policy, capital controls, reform agenda</a:t>
            </a:r>
          </a:p>
          <a:p>
            <a:pPr marL="230233" indent="0">
              <a:buNone/>
            </a:pPr>
            <a:endParaRPr lang="en-US" sz="1800" dirty="0" smtClean="0"/>
          </a:p>
          <a:p>
            <a:endParaRPr lang="en-US" sz="1800" dirty="0"/>
          </a:p>
        </p:txBody>
      </p:sp>
    </p:spTree>
    <p:extLst>
      <p:ext uri="{BB962C8B-B14F-4D97-AF65-F5344CB8AC3E}">
        <p14:creationId xmlns:p14="http://schemas.microsoft.com/office/powerpoint/2010/main" val="263832986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pPr>
              <a:lnSpc>
                <a:spcPct val="100000"/>
              </a:lnSpc>
            </a:pPr>
            <a:r>
              <a:rPr lang="en-US" dirty="0" smtClean="0"/>
              <a:t>Key Market Themes for 2017</a:t>
            </a:r>
            <a:br>
              <a:rPr lang="en-US" dirty="0" smtClean="0"/>
            </a:br>
            <a:r>
              <a:rPr lang="en-US" sz="2400" dirty="0" smtClean="0"/>
              <a:t>Markets</a:t>
            </a:r>
            <a:endParaRPr lang="en-US" sz="2400" dirty="0"/>
          </a:p>
        </p:txBody>
      </p:sp>
      <p:sp>
        <p:nvSpPr>
          <p:cNvPr id="7" name="Text Placeholder 4"/>
          <p:cNvSpPr txBox="1">
            <a:spLocks noGrp="1"/>
          </p:cNvSpPr>
          <p:nvPr>
            <p:ph type="body" sz="quarter" idx="10"/>
          </p:nvPr>
        </p:nvSpPr>
        <p:spPr>
          <a:xfrm>
            <a:off x="437766" y="1347788"/>
            <a:ext cx="8345488" cy="3371159"/>
          </a:xfrm>
          <a:prstGeom prst="rect">
            <a:avLst/>
          </a:prstGeom>
          <a:noFill/>
        </p:spPr>
        <p:txBody>
          <a:bodyPr wrap="square" rtlCol="0">
            <a:spAutoFit/>
          </a:bodyPr>
          <a:lstStyle/>
          <a:p>
            <a:pPr marL="342900" indent="-342900">
              <a:buFont typeface="Wingdings" panose="05000000000000000000" pitchFamily="2" charset="2"/>
              <a:buChar char="Ø"/>
            </a:pPr>
            <a:r>
              <a:rPr lang="en-US" sz="1800" dirty="0" smtClean="0"/>
              <a:t>Market regime change</a:t>
            </a:r>
          </a:p>
          <a:p>
            <a:pPr marL="800100" lvl="1" indent="-342900">
              <a:buFont typeface="Wingdings" panose="05000000000000000000" pitchFamily="2" charset="2"/>
              <a:buChar char="Ø"/>
            </a:pPr>
            <a:r>
              <a:rPr lang="en-US" dirty="0" smtClean="0"/>
              <a:t>Rotations into equities and financials, earnings-driven equities, rate &amp; yield curve paradigm shift</a:t>
            </a:r>
          </a:p>
          <a:p>
            <a:pPr marL="342900" indent="-342900">
              <a:buFont typeface="Wingdings" panose="05000000000000000000" pitchFamily="2" charset="2"/>
              <a:buChar char="Ø"/>
            </a:pPr>
            <a:r>
              <a:rPr lang="en-US" sz="1800" dirty="0" smtClean="0"/>
              <a:t>Animal spirits re-awakened in markets</a:t>
            </a:r>
          </a:p>
          <a:p>
            <a:pPr marL="342900" indent="-342900">
              <a:buFont typeface="Wingdings" panose="05000000000000000000" pitchFamily="2" charset="2"/>
              <a:buChar char="Ø"/>
            </a:pPr>
            <a:r>
              <a:rPr lang="en-US" sz="1800" dirty="0" smtClean="0"/>
              <a:t>Rising rates and steeper yield curve</a:t>
            </a:r>
          </a:p>
          <a:p>
            <a:pPr marL="342900" indent="-342900">
              <a:buFont typeface="Wingdings" panose="05000000000000000000" pitchFamily="2" charset="2"/>
              <a:buChar char="Ø"/>
            </a:pPr>
            <a:r>
              <a:rPr lang="en-US" sz="1800" dirty="0" smtClean="0"/>
              <a:t>Resurgent US Dollar strength</a:t>
            </a:r>
            <a:endParaRPr lang="en-US" sz="1800" dirty="0"/>
          </a:p>
          <a:p>
            <a:pPr marL="342900" indent="-342900">
              <a:buFont typeface="Wingdings" panose="05000000000000000000" pitchFamily="2" charset="2"/>
              <a:buChar char="Ø"/>
            </a:pPr>
            <a:r>
              <a:rPr lang="en-US" sz="1800" dirty="0" smtClean="0"/>
              <a:t>Higher and more episode volatility</a:t>
            </a:r>
          </a:p>
          <a:p>
            <a:pPr marL="230233" indent="0">
              <a:buNone/>
            </a:pPr>
            <a:endParaRPr lang="en-US" sz="1800" dirty="0" smtClean="0"/>
          </a:p>
          <a:p>
            <a:endParaRPr lang="en-US" sz="1800" dirty="0"/>
          </a:p>
        </p:txBody>
      </p:sp>
    </p:spTree>
    <p:extLst>
      <p:ext uri="{BB962C8B-B14F-4D97-AF65-F5344CB8AC3E}">
        <p14:creationId xmlns:p14="http://schemas.microsoft.com/office/powerpoint/2010/main" val="191154440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91947"/>
            <a:ext cx="8345488" cy="731837"/>
          </a:xfrm>
        </p:spPr>
        <p:txBody>
          <a:bodyPr/>
          <a:lstStyle/>
          <a:p>
            <a:r>
              <a:rPr lang="en-US" dirty="0" smtClean="0"/>
              <a:t>Key Risks to Watch in 2017</a:t>
            </a:r>
            <a:endParaRPr lang="en-US" dirty="0"/>
          </a:p>
        </p:txBody>
      </p:sp>
      <p:sp>
        <p:nvSpPr>
          <p:cNvPr id="4" name="Text Placeholder 4"/>
          <p:cNvSpPr txBox="1">
            <a:spLocks noGrp="1"/>
          </p:cNvSpPr>
          <p:nvPr>
            <p:ph type="body" sz="quarter" idx="10"/>
          </p:nvPr>
        </p:nvSpPr>
        <p:spPr>
          <a:xfrm>
            <a:off x="437766" y="823784"/>
            <a:ext cx="8345488" cy="4111811"/>
          </a:xfrm>
          <a:prstGeom prst="rect">
            <a:avLst/>
          </a:prstGeom>
          <a:noFill/>
        </p:spPr>
        <p:txBody>
          <a:bodyPr wrap="square" rtlCol="0">
            <a:spAutoFit/>
          </a:bodyPr>
          <a:lstStyle/>
          <a:p>
            <a:pPr marL="342900" indent="-342900">
              <a:lnSpc>
                <a:spcPct val="75000"/>
              </a:lnSpc>
              <a:buFont typeface="Wingdings" panose="05000000000000000000" pitchFamily="2" charset="2"/>
              <a:buChar char="Ø"/>
            </a:pPr>
            <a:r>
              <a:rPr lang="en-US" sz="1600" dirty="0" smtClean="0"/>
              <a:t>Dovish Fed falling behind rate curve</a:t>
            </a:r>
          </a:p>
          <a:p>
            <a:pPr marL="342900" indent="-342900">
              <a:lnSpc>
                <a:spcPct val="75000"/>
              </a:lnSpc>
              <a:buFont typeface="Wingdings" panose="05000000000000000000" pitchFamily="2" charset="2"/>
              <a:buChar char="Ø"/>
            </a:pPr>
            <a:r>
              <a:rPr lang="en-US" sz="1600" dirty="0" smtClean="0"/>
              <a:t>Stagflation if US growth slow to materialize</a:t>
            </a:r>
          </a:p>
          <a:p>
            <a:pPr marL="342900" indent="-342900">
              <a:lnSpc>
                <a:spcPct val="75000"/>
              </a:lnSpc>
              <a:buFont typeface="Wingdings" panose="05000000000000000000" pitchFamily="2" charset="2"/>
              <a:buChar char="Ø"/>
            </a:pPr>
            <a:r>
              <a:rPr lang="en-US" sz="1600" dirty="0" smtClean="0"/>
              <a:t>Fed or USD induced tightening of financial conditions</a:t>
            </a:r>
          </a:p>
          <a:p>
            <a:pPr marL="342900" indent="-342900">
              <a:lnSpc>
                <a:spcPct val="75000"/>
              </a:lnSpc>
              <a:buFont typeface="Wingdings" panose="05000000000000000000" pitchFamily="2" charset="2"/>
              <a:buChar char="Ø"/>
            </a:pPr>
            <a:r>
              <a:rPr lang="en-US" sz="1600" dirty="0" smtClean="0"/>
              <a:t>Escalating US-China trade disputes / retaliatory measures</a:t>
            </a:r>
          </a:p>
          <a:p>
            <a:pPr marL="342900" indent="-342900">
              <a:lnSpc>
                <a:spcPct val="75000"/>
              </a:lnSpc>
              <a:buFont typeface="Wingdings" panose="05000000000000000000" pitchFamily="2" charset="2"/>
              <a:buChar char="Ø"/>
            </a:pPr>
            <a:r>
              <a:rPr lang="en-US" sz="1600" dirty="0" smtClean="0"/>
              <a:t>US Dollar contagion</a:t>
            </a:r>
            <a:endParaRPr lang="en-US" sz="1600" dirty="0"/>
          </a:p>
          <a:p>
            <a:pPr marL="800100" lvl="1" indent="-342900">
              <a:lnSpc>
                <a:spcPct val="75000"/>
              </a:lnSpc>
              <a:buFont typeface="Wingdings" panose="05000000000000000000" pitchFamily="2" charset="2"/>
              <a:buChar char="Ø"/>
            </a:pPr>
            <a:r>
              <a:rPr lang="en-US" sz="1400" dirty="0" smtClean="0"/>
              <a:t>EM, China, oil, exports, earnings</a:t>
            </a:r>
            <a:endParaRPr lang="en-US" sz="1400" dirty="0"/>
          </a:p>
          <a:p>
            <a:pPr marL="342900" indent="-342900">
              <a:lnSpc>
                <a:spcPct val="75000"/>
              </a:lnSpc>
              <a:buFont typeface="Wingdings" panose="05000000000000000000" pitchFamily="2" charset="2"/>
              <a:buChar char="Ø"/>
            </a:pPr>
            <a:r>
              <a:rPr lang="en-US" sz="1600" dirty="0" smtClean="0"/>
              <a:t>European politics</a:t>
            </a:r>
            <a:endParaRPr lang="en-US" sz="1600" dirty="0"/>
          </a:p>
          <a:p>
            <a:pPr marL="800100" lvl="1" indent="-342900">
              <a:lnSpc>
                <a:spcPct val="75000"/>
              </a:lnSpc>
              <a:buFont typeface="Wingdings" panose="05000000000000000000" pitchFamily="2" charset="2"/>
              <a:buChar char="Ø"/>
            </a:pPr>
            <a:r>
              <a:rPr lang="en-US" sz="1400" dirty="0" err="1" smtClean="0"/>
              <a:t>Brexit</a:t>
            </a:r>
            <a:r>
              <a:rPr lang="en-US" sz="1400" dirty="0" smtClean="0"/>
              <a:t>, elections, migrant crisis</a:t>
            </a:r>
          </a:p>
          <a:p>
            <a:pPr marL="342900" indent="-342900">
              <a:lnSpc>
                <a:spcPct val="75000"/>
              </a:lnSpc>
              <a:buFont typeface="Wingdings" panose="05000000000000000000" pitchFamily="2" charset="2"/>
              <a:buChar char="Ø"/>
            </a:pPr>
            <a:r>
              <a:rPr lang="en-US" sz="1600" dirty="0" smtClean="0"/>
              <a:t>Republican failure to pass “comprehensive” tax reform</a:t>
            </a:r>
            <a:endParaRPr lang="en-US" sz="1600" dirty="0"/>
          </a:p>
          <a:p>
            <a:pPr marL="342900" indent="-342900">
              <a:lnSpc>
                <a:spcPct val="75000"/>
              </a:lnSpc>
              <a:buFont typeface="Wingdings" panose="05000000000000000000" pitchFamily="2" charset="2"/>
              <a:buChar char="Ø"/>
            </a:pPr>
            <a:r>
              <a:rPr lang="en-US" sz="1600" dirty="0" smtClean="0"/>
              <a:t>Oil supply glut</a:t>
            </a:r>
          </a:p>
          <a:p>
            <a:pPr marL="800100" lvl="1" indent="-342900">
              <a:lnSpc>
                <a:spcPct val="75000"/>
              </a:lnSpc>
              <a:buFont typeface="Wingdings" panose="05000000000000000000" pitchFamily="2" charset="2"/>
              <a:buChar char="Ø"/>
            </a:pPr>
            <a:r>
              <a:rPr lang="en-US" sz="1400" dirty="0" smtClean="0"/>
              <a:t>US production upside; OPEX production cut enforcement</a:t>
            </a:r>
          </a:p>
          <a:p>
            <a:pPr marL="342900" indent="-342900">
              <a:lnSpc>
                <a:spcPct val="75000"/>
              </a:lnSpc>
              <a:buFont typeface="Wingdings" panose="05000000000000000000" pitchFamily="2" charset="2"/>
              <a:buChar char="Ø"/>
            </a:pPr>
            <a:r>
              <a:rPr lang="en-US" sz="1600" dirty="0" smtClean="0"/>
              <a:t>Recovery delays for commodity exporters</a:t>
            </a:r>
            <a:endParaRPr lang="en-US" sz="1600" dirty="0"/>
          </a:p>
          <a:p>
            <a:pPr marL="342900" indent="-342900">
              <a:lnSpc>
                <a:spcPct val="75000"/>
              </a:lnSpc>
              <a:buFont typeface="Wingdings" panose="05000000000000000000" pitchFamily="2" charset="2"/>
              <a:buChar char="Ø"/>
            </a:pPr>
            <a:r>
              <a:rPr lang="en-US" sz="1600" dirty="0" smtClean="0"/>
              <a:t>Geo-political escalation</a:t>
            </a:r>
            <a:endParaRPr lang="en-US" sz="1600" dirty="0"/>
          </a:p>
          <a:p>
            <a:pPr marL="800100" lvl="1" indent="-342900">
              <a:lnSpc>
                <a:spcPct val="75000"/>
              </a:lnSpc>
              <a:buFont typeface="Wingdings" panose="05000000000000000000" pitchFamily="2" charset="2"/>
              <a:buChar char="Ø"/>
            </a:pPr>
            <a:r>
              <a:rPr lang="en-US" sz="1400" dirty="0" smtClean="0"/>
              <a:t>Cyber security, failed states, terrorism</a:t>
            </a:r>
            <a:endParaRPr lang="en-US" sz="1400" dirty="0"/>
          </a:p>
        </p:txBody>
      </p:sp>
    </p:spTree>
    <p:extLst>
      <p:ext uri="{BB962C8B-B14F-4D97-AF65-F5344CB8AC3E}">
        <p14:creationId xmlns:p14="http://schemas.microsoft.com/office/powerpoint/2010/main" val="286986542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1575691"/>
            <a:ext cx="8345488" cy="731837"/>
          </a:xfrm>
        </p:spPr>
        <p:txBody>
          <a:bodyPr/>
          <a:lstStyle/>
          <a:p>
            <a:pPr algn="ctr"/>
            <a:r>
              <a:rPr lang="en-US" dirty="0" smtClean="0"/>
              <a:t>Poll Question #2</a:t>
            </a:r>
            <a:endParaRPr lang="en-US" dirty="0"/>
          </a:p>
        </p:txBody>
      </p:sp>
    </p:spTree>
    <p:extLst>
      <p:ext uri="{BB962C8B-B14F-4D97-AF65-F5344CB8AC3E}">
        <p14:creationId xmlns:p14="http://schemas.microsoft.com/office/powerpoint/2010/main" val="105958852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91947"/>
            <a:ext cx="8345488" cy="731837"/>
          </a:xfrm>
        </p:spPr>
        <p:txBody>
          <a:bodyPr/>
          <a:lstStyle/>
          <a:p>
            <a:r>
              <a:rPr lang="en-US" dirty="0" smtClean="0"/>
              <a:t>The World in 2017: GDP Forecasts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4" y="647264"/>
            <a:ext cx="6643577" cy="388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872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7766" y="91947"/>
            <a:ext cx="8345488" cy="731837"/>
          </a:xfrm>
        </p:spPr>
        <p:txBody>
          <a:bodyPr/>
          <a:lstStyle/>
          <a:p>
            <a:r>
              <a:rPr lang="en-US" dirty="0" smtClean="0"/>
              <a:t>Key Policy Initiatives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85472013"/>
              </p:ext>
            </p:extLst>
          </p:nvPr>
        </p:nvGraphicFramePr>
        <p:xfrm>
          <a:off x="307760" y="699497"/>
          <a:ext cx="8010617" cy="4057178"/>
        </p:xfrm>
        <a:graphic>
          <a:graphicData uri="http://schemas.openxmlformats.org/drawingml/2006/table">
            <a:tbl>
              <a:tblPr firstRow="1" bandRow="1">
                <a:tableStyleId>{5C22544A-7EE6-4342-B048-85BDC9FD1C3A}</a:tableStyleId>
              </a:tblPr>
              <a:tblGrid>
                <a:gridCol w="2554680">
                  <a:extLst>
                    <a:ext uri="{9D8B030D-6E8A-4147-A177-3AD203B41FA5}">
                      <a16:colId xmlns:a16="http://schemas.microsoft.com/office/drawing/2014/main" val="20000"/>
                    </a:ext>
                  </a:extLst>
                </a:gridCol>
                <a:gridCol w="5455937">
                  <a:extLst>
                    <a:ext uri="{9D8B030D-6E8A-4147-A177-3AD203B41FA5}">
                      <a16:colId xmlns:a16="http://schemas.microsoft.com/office/drawing/2014/main" val="20001"/>
                    </a:ext>
                  </a:extLst>
                </a:gridCol>
              </a:tblGrid>
              <a:tr h="286632">
                <a:tc>
                  <a:txBody>
                    <a:bodyPr/>
                    <a:lstStyle/>
                    <a:p>
                      <a:r>
                        <a:rPr lang="en-US" dirty="0" smtClean="0"/>
                        <a:t>Key Policy Initiative</a:t>
                      </a:r>
                      <a:endParaRPr lang="en-US" dirty="0"/>
                    </a:p>
                  </a:txBody>
                  <a:tcPr/>
                </a:tc>
                <a:tc>
                  <a:txBody>
                    <a:bodyPr/>
                    <a:lstStyle/>
                    <a:p>
                      <a:endParaRPr lang="en-US" dirty="0"/>
                    </a:p>
                  </a:txBody>
                  <a:tcPr/>
                </a:tc>
                <a:extLst>
                  <a:ext uri="{0D108BD9-81ED-4DB2-BD59-A6C34878D82A}">
                    <a16:rowId xmlns:a16="http://schemas.microsoft.com/office/drawing/2014/main" val="10000"/>
                  </a:ext>
                </a:extLst>
              </a:tr>
              <a:tr h="487274">
                <a:tc>
                  <a:txBody>
                    <a:bodyPr/>
                    <a:lstStyle/>
                    <a:p>
                      <a:r>
                        <a:rPr lang="en-US" dirty="0" smtClean="0"/>
                        <a:t>Tax Reform / Repatriation</a:t>
                      </a:r>
                      <a:endParaRPr lang="en-US" dirty="0"/>
                    </a:p>
                  </a:txBody>
                  <a:tcPr/>
                </a:tc>
                <a:tc>
                  <a:txBody>
                    <a:bodyPr/>
                    <a:lstStyle/>
                    <a:p>
                      <a:r>
                        <a:rPr lang="en-US" dirty="0" smtClean="0"/>
                        <a:t>Key Features: System, Tax rate, Cap Ex depreciation,</a:t>
                      </a:r>
                      <a:r>
                        <a:rPr lang="en-US" baseline="0" dirty="0" smtClean="0"/>
                        <a:t> Interest expense, Overseas earnings</a:t>
                      </a:r>
                      <a:endParaRPr lang="en-US" dirty="0"/>
                    </a:p>
                  </a:txBody>
                  <a:tcPr/>
                </a:tc>
                <a:extLst>
                  <a:ext uri="{0D108BD9-81ED-4DB2-BD59-A6C34878D82A}">
                    <a16:rowId xmlns:a16="http://schemas.microsoft.com/office/drawing/2014/main" val="10001"/>
                  </a:ext>
                </a:extLst>
              </a:tr>
              <a:tr h="687916">
                <a:tc>
                  <a:txBody>
                    <a:bodyPr/>
                    <a:lstStyle/>
                    <a:p>
                      <a:r>
                        <a:rPr lang="en-US" dirty="0" smtClean="0"/>
                        <a:t>Dodd – Frank ( Deregulation)</a:t>
                      </a:r>
                      <a:endParaRPr lang="en-US" dirty="0"/>
                    </a:p>
                  </a:txBody>
                  <a:tcPr/>
                </a:tc>
                <a:tc>
                  <a:txBody>
                    <a:bodyPr/>
                    <a:lstStyle/>
                    <a:p>
                      <a:r>
                        <a:rPr lang="en-US" sz="1400" b="0" i="0" u="none" strike="noStrike" kern="1200" baseline="0" dirty="0" smtClean="0">
                          <a:solidFill>
                            <a:schemeClr val="dk1"/>
                          </a:solidFill>
                          <a:latin typeface="+mn-lt"/>
                          <a:ea typeface="+mn-ea"/>
                          <a:cs typeface="+mn-cs"/>
                        </a:rPr>
                        <a:t>Substantive changes to Dodd-Frank are likely to be limited. Most financial </a:t>
                      </a:r>
                      <a:r>
                        <a:rPr lang="en-US" sz="1400" b="0" i="0" u="none" strike="noStrike" kern="1200" baseline="0" dirty="0" err="1" smtClean="0">
                          <a:solidFill>
                            <a:schemeClr val="dk1"/>
                          </a:solidFill>
                          <a:latin typeface="+mn-lt"/>
                          <a:ea typeface="+mn-ea"/>
                          <a:cs typeface="+mn-cs"/>
                        </a:rPr>
                        <a:t>regs</a:t>
                      </a:r>
                      <a:r>
                        <a:rPr lang="en-US" sz="1400" b="0" i="0" u="none" strike="noStrike" kern="1200" baseline="0" dirty="0" smtClean="0">
                          <a:solidFill>
                            <a:schemeClr val="dk1"/>
                          </a:solidFill>
                          <a:latin typeface="+mn-lt"/>
                          <a:ea typeface="+mn-ea"/>
                          <a:cs typeface="+mn-cs"/>
                        </a:rPr>
                        <a:t> are statutes, not executive orders, and so not easily repealed. </a:t>
                      </a:r>
                      <a:endParaRPr lang="en-US" dirty="0"/>
                    </a:p>
                  </a:txBody>
                  <a:tcPr/>
                </a:tc>
                <a:extLst>
                  <a:ext uri="{0D108BD9-81ED-4DB2-BD59-A6C34878D82A}">
                    <a16:rowId xmlns:a16="http://schemas.microsoft.com/office/drawing/2014/main" val="10002"/>
                  </a:ext>
                </a:extLst>
              </a:tr>
              <a:tr h="774965">
                <a:tc>
                  <a:txBody>
                    <a:bodyPr/>
                    <a:lstStyle/>
                    <a:p>
                      <a:r>
                        <a:rPr lang="en-US" dirty="0" err="1" smtClean="0"/>
                        <a:t>ObamaCare</a:t>
                      </a:r>
                      <a:endParaRPr lang="en-US" dirty="0"/>
                    </a:p>
                  </a:txBody>
                  <a:tcPr/>
                </a:tc>
                <a:tc>
                  <a:txBody>
                    <a:bodyPr/>
                    <a:lstStyle/>
                    <a:p>
                      <a:r>
                        <a:rPr lang="en-US" sz="1400" b="0" i="0" u="none" strike="noStrike" kern="1200" baseline="0" dirty="0" smtClean="0">
                          <a:solidFill>
                            <a:schemeClr val="dk1"/>
                          </a:solidFill>
                          <a:latin typeface="+mn-lt"/>
                          <a:ea typeface="+mn-ea"/>
                          <a:cs typeface="+mn-cs"/>
                        </a:rPr>
                        <a:t>Repealing </a:t>
                      </a:r>
                      <a:r>
                        <a:rPr lang="en-US" sz="1400" b="0" i="0" u="none" strike="noStrike" kern="1200" baseline="0" dirty="0" err="1" smtClean="0">
                          <a:solidFill>
                            <a:schemeClr val="dk1"/>
                          </a:solidFill>
                          <a:latin typeface="+mn-lt"/>
                          <a:ea typeface="+mn-ea"/>
                          <a:cs typeface="+mn-cs"/>
                        </a:rPr>
                        <a:t>ObamaCare</a:t>
                      </a:r>
                      <a:r>
                        <a:rPr lang="en-US" sz="1400" b="0" i="0" u="none" strike="noStrike" kern="1200" baseline="0" dirty="0" smtClean="0">
                          <a:solidFill>
                            <a:schemeClr val="dk1"/>
                          </a:solidFill>
                          <a:latin typeface="+mn-lt"/>
                          <a:ea typeface="+mn-ea"/>
                          <a:cs typeface="+mn-cs"/>
                        </a:rPr>
                        <a:t> tax and spending provisions is the #1 priority of the GOP in 2017. The path to replace is less clear, could be 1-3 years, and remains a concern for many GOP leaders. </a:t>
                      </a:r>
                      <a:endParaRPr lang="en-US" sz="1400" dirty="0"/>
                    </a:p>
                  </a:txBody>
                  <a:tcPr/>
                </a:tc>
                <a:extLst>
                  <a:ext uri="{0D108BD9-81ED-4DB2-BD59-A6C34878D82A}">
                    <a16:rowId xmlns:a16="http://schemas.microsoft.com/office/drawing/2014/main" val="10003"/>
                  </a:ext>
                </a:extLst>
              </a:tr>
              <a:tr h="599973">
                <a:tc>
                  <a:txBody>
                    <a:bodyPr/>
                    <a:lstStyle/>
                    <a:p>
                      <a:r>
                        <a:rPr lang="en-US" dirty="0" smtClean="0"/>
                        <a:t>Infrastructure Spending</a:t>
                      </a:r>
                      <a:endParaRPr lang="en-US" dirty="0"/>
                    </a:p>
                  </a:txBody>
                  <a:tcPr/>
                </a:tc>
                <a:tc>
                  <a:txBody>
                    <a:bodyPr/>
                    <a:lstStyle/>
                    <a:p>
                      <a:r>
                        <a:rPr lang="en-US" dirty="0" smtClean="0"/>
                        <a:t>$1 Trillion proposed Infrastructure spending. Likely to fall short as fiscally conservative republicans are high</a:t>
                      </a:r>
                      <a:r>
                        <a:rPr lang="en-US" baseline="0" dirty="0" smtClean="0"/>
                        <a:t> unlikely to fund it</a:t>
                      </a:r>
                      <a:endParaRPr lang="en-US" dirty="0"/>
                    </a:p>
                  </a:txBody>
                  <a:tcPr/>
                </a:tc>
                <a:extLst>
                  <a:ext uri="{0D108BD9-81ED-4DB2-BD59-A6C34878D82A}">
                    <a16:rowId xmlns:a16="http://schemas.microsoft.com/office/drawing/2014/main" val="10004"/>
                  </a:ext>
                </a:extLst>
              </a:tr>
              <a:tr h="286632">
                <a:tc>
                  <a:txBody>
                    <a:bodyPr/>
                    <a:lstStyle/>
                    <a:p>
                      <a:r>
                        <a:rPr lang="en-US" dirty="0" smtClean="0"/>
                        <a:t>Immigration Policy</a:t>
                      </a:r>
                      <a:endParaRPr lang="en-US" dirty="0"/>
                    </a:p>
                  </a:txBody>
                  <a:tcPr/>
                </a:tc>
                <a:tc>
                  <a:txBody>
                    <a:bodyPr/>
                    <a:lstStyle/>
                    <a:p>
                      <a:endParaRPr lang="en-US" dirty="0"/>
                    </a:p>
                  </a:txBody>
                  <a:tcPr/>
                </a:tc>
                <a:extLst>
                  <a:ext uri="{0D108BD9-81ED-4DB2-BD59-A6C34878D82A}">
                    <a16:rowId xmlns:a16="http://schemas.microsoft.com/office/drawing/2014/main" val="10005"/>
                  </a:ext>
                </a:extLst>
              </a:tr>
              <a:tr h="487274">
                <a:tc>
                  <a:txBody>
                    <a:bodyPr/>
                    <a:lstStyle/>
                    <a:p>
                      <a:r>
                        <a:rPr lang="en-US" dirty="0" smtClean="0"/>
                        <a:t>Trade</a:t>
                      </a:r>
                      <a:endParaRPr lang="en-US" dirty="0"/>
                    </a:p>
                  </a:txBody>
                  <a:tcPr/>
                </a:tc>
                <a:tc>
                  <a:txBody>
                    <a:bodyPr/>
                    <a:lstStyle/>
                    <a:p>
                      <a:r>
                        <a:rPr lang="en-US" dirty="0" smtClean="0"/>
                        <a:t>Withdraw from the Trans-Pacific</a:t>
                      </a:r>
                      <a:r>
                        <a:rPr lang="en-US" baseline="0" dirty="0" smtClean="0"/>
                        <a:t> Partnership (TPP) and renegotiate NAFTA</a:t>
                      </a:r>
                      <a:endParaRPr lang="en-US" dirty="0"/>
                    </a:p>
                  </a:txBody>
                  <a:tcPr/>
                </a:tc>
                <a:extLst>
                  <a:ext uri="{0D108BD9-81ED-4DB2-BD59-A6C34878D82A}">
                    <a16:rowId xmlns:a16="http://schemas.microsoft.com/office/drawing/2014/main" val="10006"/>
                  </a:ext>
                </a:extLst>
              </a:tr>
              <a:tr h="286632">
                <a:tc>
                  <a:txBody>
                    <a:bodyPr/>
                    <a:lstStyle/>
                    <a:p>
                      <a:r>
                        <a:rPr lang="en-US" dirty="0" smtClean="0"/>
                        <a:t>Energy Policy</a:t>
                      </a:r>
                      <a:endParaRPr lang="en-US" dirty="0"/>
                    </a:p>
                  </a:txBody>
                  <a:tcPr/>
                </a:tc>
                <a:tc>
                  <a:txBody>
                    <a:bodyPr/>
                    <a:lstStyle/>
                    <a:p>
                      <a:r>
                        <a:rPr lang="en-US" dirty="0" smtClean="0"/>
                        <a:t>Pipeline approvals, Repeal the clean Power</a:t>
                      </a:r>
                      <a:r>
                        <a:rPr lang="en-US" baseline="0" dirty="0" smtClean="0"/>
                        <a:t> Plan (coal)</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0767462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6x9_071515">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16x9_071515</Template>
  <TotalTime>1689</TotalTime>
  <Words>1939</Words>
  <Application>Microsoft Office PowerPoint</Application>
  <PresentationFormat>On-screen Show (16:9)</PresentationFormat>
  <Paragraphs>129</Paragraphs>
  <Slides>27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ＭＳ Ｐゴシック</vt:lpstr>
      <vt:lpstr>Arial</vt:lpstr>
      <vt:lpstr>Broadway</vt:lpstr>
      <vt:lpstr>Calibri</vt:lpstr>
      <vt:lpstr>Ciscolight</vt:lpstr>
      <vt:lpstr>CiscoSans</vt:lpstr>
      <vt:lpstr>CiscoSans ExtraLight</vt:lpstr>
      <vt:lpstr>CiscoSans Thin</vt:lpstr>
      <vt:lpstr>Wingdings</vt:lpstr>
      <vt:lpstr>16x9_071515</vt:lpstr>
      <vt:lpstr> Economic View from Cisco Treasury</vt:lpstr>
      <vt:lpstr>2016: A Year of Surprises</vt:lpstr>
      <vt:lpstr>Poll Question #1</vt:lpstr>
      <vt:lpstr>Key Market Themes for 2017  Politics and Policy</vt:lpstr>
      <vt:lpstr>Key Market Themes for 2017 Markets</vt:lpstr>
      <vt:lpstr>Key Risks to Watch in 2017</vt:lpstr>
      <vt:lpstr>Poll Question #2</vt:lpstr>
      <vt:lpstr>The World in 2017: GDP Forecasts</vt:lpstr>
      <vt:lpstr>Key Policy Initiatives</vt:lpstr>
      <vt:lpstr>Stock Price Performance of Service Providers (IYZ) Since Election</vt:lpstr>
      <vt:lpstr>Poll Question #3</vt:lpstr>
      <vt:lpstr>Industry perspective: Impact of Tax Reform </vt:lpstr>
      <vt:lpstr>Industry perspective: Deregulation</vt:lpstr>
      <vt:lpstr>Industry perspective: Other Key Policy Initiatives</vt:lpstr>
      <vt:lpstr>Poll Question #4</vt:lpstr>
      <vt:lpstr>Back Up</vt:lpstr>
      <vt:lpstr>Make Growth Great Again</vt:lpstr>
      <vt:lpstr>US as G10 Outlier</vt:lpstr>
      <vt:lpstr>Market Regime Change</vt:lpstr>
      <vt:lpstr>Animal Spirits Awaken</vt:lpstr>
      <vt:lpstr>Equity Earnings Revival</vt:lpstr>
      <vt:lpstr>Rates Paradigm Shift</vt:lpstr>
      <vt:lpstr>Resurgent US Dollar</vt:lpstr>
      <vt:lpstr>Rebalance US – China Relations</vt:lpstr>
      <vt:lpstr>Channeling Populism</vt:lpstr>
      <vt:lpstr>Tough on Trade</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FY16 FX Hedging Update:</dc:title>
  <dc:creator>Sam Tearle</dc:creator>
  <cp:lastModifiedBy>Katie Lindner -X (kalindne - MAC MEETINGS AND EVENTS LLC at Cisco)</cp:lastModifiedBy>
  <cp:revision>169</cp:revision>
  <dcterms:created xsi:type="dcterms:W3CDTF">2015-07-17T22:07:26Z</dcterms:created>
  <dcterms:modified xsi:type="dcterms:W3CDTF">2017-03-28T14:46:00Z</dcterms:modified>
</cp:coreProperties>
</file>