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6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7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8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9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95" r:id="rId2"/>
    <p:sldMasterId id="2147484039" r:id="rId3"/>
    <p:sldMasterId id="2147484071" r:id="rId4"/>
    <p:sldMasterId id="2147484153" r:id="rId5"/>
    <p:sldMasterId id="2147484185" r:id="rId6"/>
    <p:sldMasterId id="2147484230" r:id="rId7"/>
    <p:sldMasterId id="2147484244" r:id="rId8"/>
    <p:sldMasterId id="2147484262" r:id="rId9"/>
    <p:sldMasterId id="2147484299" r:id="rId10"/>
  </p:sldMasterIdLst>
  <p:notesMasterIdLst>
    <p:notesMasterId r:id="rId33"/>
  </p:notesMasterIdLst>
  <p:handoutMasterIdLst>
    <p:handoutMasterId r:id="rId34"/>
  </p:handoutMasterIdLst>
  <p:sldIdLst>
    <p:sldId id="822" r:id="rId11"/>
    <p:sldId id="902" r:id="rId12"/>
    <p:sldId id="891" r:id="rId13"/>
    <p:sldId id="893" r:id="rId14"/>
    <p:sldId id="901" r:id="rId15"/>
    <p:sldId id="900" r:id="rId16"/>
    <p:sldId id="924" r:id="rId17"/>
    <p:sldId id="903" r:id="rId18"/>
    <p:sldId id="915" r:id="rId19"/>
    <p:sldId id="918" r:id="rId20"/>
    <p:sldId id="919" r:id="rId21"/>
    <p:sldId id="917" r:id="rId22"/>
    <p:sldId id="911" r:id="rId23"/>
    <p:sldId id="912" r:id="rId24"/>
    <p:sldId id="913" r:id="rId25"/>
    <p:sldId id="914" r:id="rId26"/>
    <p:sldId id="923" r:id="rId27"/>
    <p:sldId id="925" r:id="rId28"/>
    <p:sldId id="926" r:id="rId29"/>
    <p:sldId id="927" r:id="rId30"/>
    <p:sldId id="929" r:id="rId31"/>
    <p:sldId id="872" r:id="rId32"/>
  </p:sldIdLst>
  <p:sldSz cx="9144000" cy="5143500" type="screen16x9"/>
  <p:notesSz cx="6858000" cy="9144000"/>
  <p:defaultTextStyle>
    <a:defPPr>
      <a:defRPr lang="en-US"/>
    </a:defPPr>
    <a:lvl1pPr algn="l" defTabSz="45714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43" algn="l" defTabSz="45714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286" algn="l" defTabSz="45714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429" algn="l" defTabSz="45714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572" algn="l" defTabSz="45714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714" algn="l" defTabSz="457143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858" algn="l" defTabSz="457143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999" algn="l" defTabSz="457143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143" algn="l" defTabSz="457143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741">
          <p15:clr>
            <a:srgbClr val="A4A3A4"/>
          </p15:clr>
        </p15:guide>
        <p15:guide id="4" pos="2453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3FF"/>
    <a:srgbClr val="0B649A"/>
    <a:srgbClr val="CDE4F3"/>
    <a:srgbClr val="31B0DC"/>
    <a:srgbClr val="65D6FF"/>
    <a:srgbClr val="0072A3"/>
    <a:srgbClr val="F2BE07"/>
    <a:srgbClr val="FFFFFF"/>
    <a:srgbClr val="000000"/>
    <a:srgbClr val="FC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0" autoAdjust="0"/>
    <p:restoredTop sz="95066" autoAdjust="0"/>
  </p:normalViewPr>
  <p:slideViewPr>
    <p:cSldViewPr snapToGrid="0" showGuides="1">
      <p:cViewPr varScale="1">
        <p:scale>
          <a:sx n="72" d="100"/>
          <a:sy n="72" d="100"/>
        </p:scale>
        <p:origin x="210" y="72"/>
      </p:cViewPr>
      <p:guideLst>
        <p:guide orient="horz" pos="307"/>
        <p:guide orient="horz" pos="3053"/>
        <p:guide pos="2741"/>
        <p:guide pos="2453"/>
        <p:guide pos="5558"/>
        <p:guide pos="39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4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C83D2-9769-B148-8B9E-6377107090F4}" type="doc">
      <dgm:prSet loTypeId="urn:microsoft.com/office/officeart/2005/8/layout/default" loCatId="matrix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F6CCFCA-7C25-804E-8F2B-8B627A91D534}">
      <dgm:prSet custT="1"/>
      <dgm:spPr/>
      <dgm:t>
        <a:bodyPr/>
        <a:lstStyle/>
        <a:p>
          <a:pPr rtl="0"/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Open &amp; standards based (EVPN-VXLAN / MPLS / Segment Routing / IPv6)</a:t>
          </a:r>
        </a:p>
      </dgm:t>
    </dgm:pt>
    <dgm:pt modelId="{9E17401A-E7E7-3241-B194-F309C0658508}" type="parTrans" cxnId="{E4D44CC6-9CD6-194C-9731-C075703889CC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47CE4713-461B-F949-9DD8-2FA323767A60}" type="sibTrans" cxnId="{E4D44CC6-9CD6-194C-9731-C075703889CC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F35032B5-9759-B041-94E6-33567500B7EE}">
      <dgm:prSet custT="1"/>
      <dgm:spPr/>
      <dgm:t>
        <a:bodyPr/>
        <a:lstStyle/>
        <a:p>
          <a:pPr rtl="0"/>
          <a:r>
            <a:rPr lang="en-US" sz="1600" b="0" i="0">
              <a:latin typeface="Calibri" charset="0"/>
              <a:ea typeface="Calibri" charset="0"/>
              <a:cs typeface="Calibri" charset="0"/>
            </a:rPr>
            <a:t>Controller based design for centralized policy and management</a:t>
          </a:r>
        </a:p>
      </dgm:t>
    </dgm:pt>
    <dgm:pt modelId="{F78D4812-433A-4842-9237-E89917EB0693}" type="parTrans" cxnId="{C60ABB1E-6423-2D4D-83B8-80B5E27976CE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D227EDD2-0CEC-0141-9C58-00C31A4E9470}" type="sibTrans" cxnId="{C60ABB1E-6423-2D4D-83B8-80B5E27976CE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77E0F3EB-073A-7D41-ADED-8331102F22A7}">
      <dgm:prSet custT="1"/>
      <dgm:spPr/>
      <dgm:t>
        <a:bodyPr/>
        <a:lstStyle/>
        <a:p>
          <a:pPr rtl="0"/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Model driven, overlay architecture for  maximum deployment flexibility</a:t>
          </a:r>
        </a:p>
      </dgm:t>
    </dgm:pt>
    <dgm:pt modelId="{EC831484-0BE7-7448-98B6-55441C822E01}" type="parTrans" cxnId="{9176FE2B-A3B7-A448-8151-E735CD525C2D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D04E0EB3-5EC6-FA49-9EFF-6B59AFC18F93}" type="sibTrans" cxnId="{9176FE2B-A3B7-A448-8151-E735CD525C2D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670C1E33-28CB-C446-BEF7-68B4F0B15F9C}">
      <dgm:prSet custT="1"/>
      <dgm:spPr/>
      <dgm:t>
        <a:bodyPr/>
        <a:lstStyle/>
        <a:p>
          <a:pPr rtl="0"/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Hybrid networking for variety of tenant workloads – physical, </a:t>
          </a:r>
          <a:r>
            <a:rPr lang="en-US" sz="1600" b="0" i="0" dirty="0" err="1">
              <a:latin typeface="Calibri" charset="0"/>
              <a:ea typeface="Calibri" charset="0"/>
              <a:cs typeface="Calibri" charset="0"/>
            </a:rPr>
            <a:t>baremetal</a:t>
          </a:r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, VMs, containers</a:t>
          </a:r>
        </a:p>
      </dgm:t>
    </dgm:pt>
    <dgm:pt modelId="{A6E880CE-6FB2-0443-9B74-1ED5B5B0CB4E}" type="parTrans" cxnId="{CB9DF76B-06DF-3C41-BC1B-615FC20CCE1E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CE9FAFCC-91F9-4C43-8CC7-22AC8AC5A49C}" type="sibTrans" cxnId="{CB9DF76B-06DF-3C41-BC1B-615FC20CCE1E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20E3A7D4-CE12-384E-AED9-C8BCEABB96B2}">
      <dgm:prSet custT="1"/>
      <dgm:spPr/>
      <dgm:t>
        <a:bodyPr/>
        <a:lstStyle/>
        <a:p>
          <a:pPr rtl="0"/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E2E automation of SP DC networking across multi-site, multi-DCs</a:t>
          </a:r>
        </a:p>
      </dgm:t>
    </dgm:pt>
    <dgm:pt modelId="{60682909-C526-6046-BA83-922C45384D44}" type="parTrans" cxnId="{FD9CFFF9-AC78-7F44-A2E6-8C0DEDE7E9BC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A10AE17C-228B-0340-B239-648EAF3851AA}" type="sibTrans" cxnId="{FD9CFFF9-AC78-7F44-A2E6-8C0DEDE7E9BC}">
      <dgm:prSet/>
      <dgm:spPr/>
      <dgm:t>
        <a:bodyPr/>
        <a:lstStyle/>
        <a:p>
          <a:endParaRPr lang="en-US" sz="1600" b="0" i="0">
            <a:latin typeface="Calibri" charset="0"/>
            <a:ea typeface="Calibri" charset="0"/>
            <a:cs typeface="Calibri" charset="0"/>
          </a:endParaRPr>
        </a:p>
      </dgm:t>
    </dgm:pt>
    <dgm:pt modelId="{CFF4B914-A2EA-5C40-9FF1-E53386620209}">
      <dgm:prSet custT="1"/>
      <dgm:spPr/>
      <dgm:t>
        <a:bodyPr/>
        <a:lstStyle/>
        <a:p>
          <a:pPr rtl="0"/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High performance Software Overlays to </a:t>
          </a:r>
          <a:r>
            <a:rPr lang="en-US" sz="1600" b="0" i="0">
              <a:latin typeface="Calibri" charset="0"/>
              <a:ea typeface="Calibri" charset="0"/>
              <a:cs typeface="Calibri" charset="0"/>
            </a:rPr>
            <a:t>support NFV in multi-vendor </a:t>
          </a:r>
          <a:r>
            <a:rPr lang="en-US" sz="1600" b="0" i="0" dirty="0">
              <a:latin typeface="Calibri" charset="0"/>
              <a:ea typeface="Calibri" charset="0"/>
              <a:cs typeface="Calibri" charset="0"/>
            </a:rPr>
            <a:t>environments</a:t>
          </a:r>
        </a:p>
      </dgm:t>
    </dgm:pt>
    <dgm:pt modelId="{6F623D8F-991A-BE4B-B24B-698696F6F704}" type="parTrans" cxnId="{27A7F7E8-7351-6348-BB71-731F9A5757DE}">
      <dgm:prSet/>
      <dgm:spPr/>
      <dgm:t>
        <a:bodyPr/>
        <a:lstStyle/>
        <a:p>
          <a:endParaRPr lang="en-US"/>
        </a:p>
      </dgm:t>
    </dgm:pt>
    <dgm:pt modelId="{470E7027-C826-594E-82B2-75544DF1A997}" type="sibTrans" cxnId="{27A7F7E8-7351-6348-BB71-731F9A5757DE}">
      <dgm:prSet/>
      <dgm:spPr/>
      <dgm:t>
        <a:bodyPr/>
        <a:lstStyle/>
        <a:p>
          <a:endParaRPr lang="en-US"/>
        </a:p>
      </dgm:t>
    </dgm:pt>
    <dgm:pt modelId="{38D6D3E7-082E-4B48-9146-EA73455A51FF}" type="pres">
      <dgm:prSet presAssocID="{E70C83D2-9769-B148-8B9E-6377107090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F18667-6FD9-9D41-9A3E-EA727F2F78EC}" type="pres">
      <dgm:prSet presAssocID="{3F6CCFCA-7C25-804E-8F2B-8B627A91D53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170D7-F610-844E-BF88-B502A9405370}" type="pres">
      <dgm:prSet presAssocID="{47CE4713-461B-F949-9DD8-2FA323767A60}" presName="sibTrans" presStyleCnt="0"/>
      <dgm:spPr/>
    </dgm:pt>
    <dgm:pt modelId="{C6087549-999B-3648-826A-FC8AA1A61B12}" type="pres">
      <dgm:prSet presAssocID="{F35032B5-9759-B041-94E6-33567500B7E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28044-44E8-624A-999D-72F3226BEA9B}" type="pres">
      <dgm:prSet presAssocID="{D227EDD2-0CEC-0141-9C58-00C31A4E9470}" presName="sibTrans" presStyleCnt="0"/>
      <dgm:spPr/>
    </dgm:pt>
    <dgm:pt modelId="{9F5A2A44-F29A-4949-A1C9-BC1A5C2AD966}" type="pres">
      <dgm:prSet presAssocID="{77E0F3EB-073A-7D41-ADED-8331102F22A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E027E-9E47-9944-B0BA-DB2933E143D0}" type="pres">
      <dgm:prSet presAssocID="{D04E0EB3-5EC6-FA49-9EFF-6B59AFC18F93}" presName="sibTrans" presStyleCnt="0"/>
      <dgm:spPr/>
    </dgm:pt>
    <dgm:pt modelId="{D9DF4E07-BBA3-7D4F-A33A-B7663FF85914}" type="pres">
      <dgm:prSet presAssocID="{670C1E33-28CB-C446-BEF7-68B4F0B15F9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CE75E-7B14-A34E-8C35-A42018ED12F4}" type="pres">
      <dgm:prSet presAssocID="{CE9FAFCC-91F9-4C43-8CC7-22AC8AC5A49C}" presName="sibTrans" presStyleCnt="0"/>
      <dgm:spPr/>
    </dgm:pt>
    <dgm:pt modelId="{E01DC783-700D-1648-B09E-E6EB590C381F}" type="pres">
      <dgm:prSet presAssocID="{CFF4B914-A2EA-5C40-9FF1-E5338662020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45720-C99B-9A4F-B711-AF9D4BBDED6D}" type="pres">
      <dgm:prSet presAssocID="{470E7027-C826-594E-82B2-75544DF1A997}" presName="sibTrans" presStyleCnt="0"/>
      <dgm:spPr/>
    </dgm:pt>
    <dgm:pt modelId="{5F052889-C6A9-8B42-8E3F-185EFD7B4F74}" type="pres">
      <dgm:prSet presAssocID="{20E3A7D4-CE12-384E-AED9-C8BCEABB96B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4A9C50-5404-FE47-944D-90AFDD57A25A}" type="presOf" srcId="{3F6CCFCA-7C25-804E-8F2B-8B627A91D534}" destId="{4BF18667-6FD9-9D41-9A3E-EA727F2F78EC}" srcOrd="0" destOrd="0" presId="urn:microsoft.com/office/officeart/2005/8/layout/default"/>
    <dgm:cxn modelId="{7E6EEA2D-F8F2-1A4A-9FCB-3EDC7E336C70}" type="presOf" srcId="{77E0F3EB-073A-7D41-ADED-8331102F22A7}" destId="{9F5A2A44-F29A-4949-A1C9-BC1A5C2AD966}" srcOrd="0" destOrd="0" presId="urn:microsoft.com/office/officeart/2005/8/layout/default"/>
    <dgm:cxn modelId="{27A7F7E8-7351-6348-BB71-731F9A5757DE}" srcId="{E70C83D2-9769-B148-8B9E-6377107090F4}" destId="{CFF4B914-A2EA-5C40-9FF1-E53386620209}" srcOrd="4" destOrd="0" parTransId="{6F623D8F-991A-BE4B-B24B-698696F6F704}" sibTransId="{470E7027-C826-594E-82B2-75544DF1A997}"/>
    <dgm:cxn modelId="{3BEE10C6-4B53-0F49-84E2-263CC978ADC7}" type="presOf" srcId="{E70C83D2-9769-B148-8B9E-6377107090F4}" destId="{38D6D3E7-082E-4B48-9146-EA73455A51FF}" srcOrd="0" destOrd="0" presId="urn:microsoft.com/office/officeart/2005/8/layout/default"/>
    <dgm:cxn modelId="{9176FE2B-A3B7-A448-8151-E735CD525C2D}" srcId="{E70C83D2-9769-B148-8B9E-6377107090F4}" destId="{77E0F3EB-073A-7D41-ADED-8331102F22A7}" srcOrd="2" destOrd="0" parTransId="{EC831484-0BE7-7448-98B6-55441C822E01}" sibTransId="{D04E0EB3-5EC6-FA49-9EFF-6B59AFC18F93}"/>
    <dgm:cxn modelId="{E6BBC637-A98A-704B-A589-10A1F7ED2FBE}" type="presOf" srcId="{20E3A7D4-CE12-384E-AED9-C8BCEABB96B2}" destId="{5F052889-C6A9-8B42-8E3F-185EFD7B4F74}" srcOrd="0" destOrd="0" presId="urn:microsoft.com/office/officeart/2005/8/layout/default"/>
    <dgm:cxn modelId="{C60ABB1E-6423-2D4D-83B8-80B5E27976CE}" srcId="{E70C83D2-9769-B148-8B9E-6377107090F4}" destId="{F35032B5-9759-B041-94E6-33567500B7EE}" srcOrd="1" destOrd="0" parTransId="{F78D4812-433A-4842-9237-E89917EB0693}" sibTransId="{D227EDD2-0CEC-0141-9C58-00C31A4E9470}"/>
    <dgm:cxn modelId="{E4D44CC6-9CD6-194C-9731-C075703889CC}" srcId="{E70C83D2-9769-B148-8B9E-6377107090F4}" destId="{3F6CCFCA-7C25-804E-8F2B-8B627A91D534}" srcOrd="0" destOrd="0" parTransId="{9E17401A-E7E7-3241-B194-F309C0658508}" sibTransId="{47CE4713-461B-F949-9DD8-2FA323767A60}"/>
    <dgm:cxn modelId="{CB9DF76B-06DF-3C41-BC1B-615FC20CCE1E}" srcId="{E70C83D2-9769-B148-8B9E-6377107090F4}" destId="{670C1E33-28CB-C446-BEF7-68B4F0B15F9C}" srcOrd="3" destOrd="0" parTransId="{A6E880CE-6FB2-0443-9B74-1ED5B5B0CB4E}" sibTransId="{CE9FAFCC-91F9-4C43-8CC7-22AC8AC5A49C}"/>
    <dgm:cxn modelId="{BB9E05B2-9275-3048-98B4-91D97C5F6699}" type="presOf" srcId="{CFF4B914-A2EA-5C40-9FF1-E53386620209}" destId="{E01DC783-700D-1648-B09E-E6EB590C381F}" srcOrd="0" destOrd="0" presId="urn:microsoft.com/office/officeart/2005/8/layout/default"/>
    <dgm:cxn modelId="{FD9CFFF9-AC78-7F44-A2E6-8C0DEDE7E9BC}" srcId="{E70C83D2-9769-B148-8B9E-6377107090F4}" destId="{20E3A7D4-CE12-384E-AED9-C8BCEABB96B2}" srcOrd="5" destOrd="0" parTransId="{60682909-C526-6046-BA83-922C45384D44}" sibTransId="{A10AE17C-228B-0340-B239-648EAF3851AA}"/>
    <dgm:cxn modelId="{64EDF032-A564-A34E-8444-FAF99926F597}" type="presOf" srcId="{F35032B5-9759-B041-94E6-33567500B7EE}" destId="{C6087549-999B-3648-826A-FC8AA1A61B12}" srcOrd="0" destOrd="0" presId="urn:microsoft.com/office/officeart/2005/8/layout/default"/>
    <dgm:cxn modelId="{5F646DB1-A00E-2040-832F-345182B3C1DD}" type="presOf" srcId="{670C1E33-28CB-C446-BEF7-68B4F0B15F9C}" destId="{D9DF4E07-BBA3-7D4F-A33A-B7663FF85914}" srcOrd="0" destOrd="0" presId="urn:microsoft.com/office/officeart/2005/8/layout/default"/>
    <dgm:cxn modelId="{CC085A75-A7D9-B949-AA29-75E0656CF53D}" type="presParOf" srcId="{38D6D3E7-082E-4B48-9146-EA73455A51FF}" destId="{4BF18667-6FD9-9D41-9A3E-EA727F2F78EC}" srcOrd="0" destOrd="0" presId="urn:microsoft.com/office/officeart/2005/8/layout/default"/>
    <dgm:cxn modelId="{7DD17CC2-7787-0F49-98E2-880A15AFA201}" type="presParOf" srcId="{38D6D3E7-082E-4B48-9146-EA73455A51FF}" destId="{2FB170D7-F610-844E-BF88-B502A9405370}" srcOrd="1" destOrd="0" presId="urn:microsoft.com/office/officeart/2005/8/layout/default"/>
    <dgm:cxn modelId="{03A177FC-9F17-3F48-891F-D0D540E93C5C}" type="presParOf" srcId="{38D6D3E7-082E-4B48-9146-EA73455A51FF}" destId="{C6087549-999B-3648-826A-FC8AA1A61B12}" srcOrd="2" destOrd="0" presId="urn:microsoft.com/office/officeart/2005/8/layout/default"/>
    <dgm:cxn modelId="{C2E21AAF-7C66-914C-A141-3D224C7F4CD8}" type="presParOf" srcId="{38D6D3E7-082E-4B48-9146-EA73455A51FF}" destId="{AF228044-44E8-624A-999D-72F3226BEA9B}" srcOrd="3" destOrd="0" presId="urn:microsoft.com/office/officeart/2005/8/layout/default"/>
    <dgm:cxn modelId="{BBDEFE8E-70FC-834B-A8E1-D9FA1EF78575}" type="presParOf" srcId="{38D6D3E7-082E-4B48-9146-EA73455A51FF}" destId="{9F5A2A44-F29A-4949-A1C9-BC1A5C2AD966}" srcOrd="4" destOrd="0" presId="urn:microsoft.com/office/officeart/2005/8/layout/default"/>
    <dgm:cxn modelId="{BE2524EF-B798-264D-BBEB-D679454A0B01}" type="presParOf" srcId="{38D6D3E7-082E-4B48-9146-EA73455A51FF}" destId="{4D8E027E-9E47-9944-B0BA-DB2933E143D0}" srcOrd="5" destOrd="0" presId="urn:microsoft.com/office/officeart/2005/8/layout/default"/>
    <dgm:cxn modelId="{67080234-10B0-744D-BB44-1DA1EAF2AEDE}" type="presParOf" srcId="{38D6D3E7-082E-4B48-9146-EA73455A51FF}" destId="{D9DF4E07-BBA3-7D4F-A33A-B7663FF85914}" srcOrd="6" destOrd="0" presId="urn:microsoft.com/office/officeart/2005/8/layout/default"/>
    <dgm:cxn modelId="{3AF6C8DD-E785-D146-A57B-BDF4909C1CD0}" type="presParOf" srcId="{38D6D3E7-082E-4B48-9146-EA73455A51FF}" destId="{034CE75E-7B14-A34E-8C35-A42018ED12F4}" srcOrd="7" destOrd="0" presId="urn:microsoft.com/office/officeart/2005/8/layout/default"/>
    <dgm:cxn modelId="{356806B3-F743-E94A-8FAC-54EDB30E955C}" type="presParOf" srcId="{38D6D3E7-082E-4B48-9146-EA73455A51FF}" destId="{E01DC783-700D-1648-B09E-E6EB590C381F}" srcOrd="8" destOrd="0" presId="urn:microsoft.com/office/officeart/2005/8/layout/default"/>
    <dgm:cxn modelId="{60E7607A-7A5D-8F42-9037-FE9A4AB251CA}" type="presParOf" srcId="{38D6D3E7-082E-4B48-9146-EA73455A51FF}" destId="{6C445720-C99B-9A4F-B711-AF9D4BBDED6D}" srcOrd="9" destOrd="0" presId="urn:microsoft.com/office/officeart/2005/8/layout/default"/>
    <dgm:cxn modelId="{913F02B4-4961-BB42-9FA6-6A746B567E89}" type="presParOf" srcId="{38D6D3E7-082E-4B48-9146-EA73455A51FF}" destId="{5F052889-C6A9-8B42-8E3F-185EFD7B4F7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9E92B-BFEA-BB41-B96B-A2BD40C84DFD}" type="doc">
      <dgm:prSet loTypeId="urn:microsoft.com/office/officeart/2005/8/layout/lProcess2" loCatId="" qsTypeId="urn:microsoft.com/office/officeart/2005/8/quickstyle/simple4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F2A6A2ED-6637-E14A-AB5F-1FED54B41B92}">
      <dgm:prSet phldrT="[Text]" custT="1"/>
      <dgm:spPr/>
      <dgm:t>
        <a:bodyPr/>
        <a:lstStyle/>
        <a:p>
          <a:r>
            <a:rPr lang="en-US" sz="1600" dirty="0"/>
            <a:t>Scale</a:t>
          </a:r>
        </a:p>
        <a:p>
          <a:r>
            <a:rPr lang="en-US" sz="1600" dirty="0"/>
            <a:t>Performance</a:t>
          </a:r>
        </a:p>
        <a:p>
          <a:r>
            <a:rPr lang="en-US" sz="1600" dirty="0"/>
            <a:t>Efficiency</a:t>
          </a:r>
        </a:p>
      </dgm:t>
    </dgm:pt>
    <dgm:pt modelId="{5A59B8B8-2A96-8844-AF8F-B028E37AD25D}" type="parTrans" cxnId="{8DC703E1-8D59-C24B-8884-0CCB250E71EB}">
      <dgm:prSet/>
      <dgm:spPr/>
      <dgm:t>
        <a:bodyPr/>
        <a:lstStyle/>
        <a:p>
          <a:endParaRPr lang="en-US"/>
        </a:p>
      </dgm:t>
    </dgm:pt>
    <dgm:pt modelId="{AA6060C8-B508-D148-B3F2-D2A7E83207D1}" type="sibTrans" cxnId="{8DC703E1-8D59-C24B-8884-0CCB250E71EB}">
      <dgm:prSet/>
      <dgm:spPr/>
      <dgm:t>
        <a:bodyPr/>
        <a:lstStyle/>
        <a:p>
          <a:endParaRPr lang="en-US"/>
        </a:p>
      </dgm:t>
    </dgm:pt>
    <dgm:pt modelId="{BC566B0E-DA1A-E84E-AACF-0C470FECD06D}">
      <dgm:prSet phldrT="[Text]" custT="1"/>
      <dgm:spPr/>
      <dgm:t>
        <a:bodyPr/>
        <a:lstStyle/>
        <a:p>
          <a:r>
            <a:rPr lang="en-US" sz="900" dirty="0"/>
            <a:t>Scale-Out PODs</a:t>
          </a:r>
        </a:p>
      </dgm:t>
    </dgm:pt>
    <dgm:pt modelId="{DD7E57C1-1B86-AE47-B310-DAE4B1E07EDE}" type="parTrans" cxnId="{3A9569CD-FB5C-3447-870B-76EB5A4FEF3F}">
      <dgm:prSet/>
      <dgm:spPr/>
      <dgm:t>
        <a:bodyPr/>
        <a:lstStyle/>
        <a:p>
          <a:endParaRPr lang="en-US"/>
        </a:p>
      </dgm:t>
    </dgm:pt>
    <dgm:pt modelId="{9CA5EF3A-0B15-E24E-AD71-67C7FB80C397}" type="sibTrans" cxnId="{3A9569CD-FB5C-3447-870B-76EB5A4FEF3F}">
      <dgm:prSet/>
      <dgm:spPr/>
      <dgm:t>
        <a:bodyPr/>
        <a:lstStyle/>
        <a:p>
          <a:endParaRPr lang="en-US"/>
        </a:p>
      </dgm:t>
    </dgm:pt>
    <dgm:pt modelId="{D34936F2-7E64-8446-9B25-E5E84CD58BBB}">
      <dgm:prSet phldrT="[Text]" custT="1"/>
      <dgm:spPr/>
      <dgm:t>
        <a:bodyPr/>
        <a:lstStyle/>
        <a:p>
          <a:r>
            <a:rPr lang="en-US" sz="1600" dirty="0"/>
            <a:t>Open</a:t>
          </a:r>
        </a:p>
      </dgm:t>
    </dgm:pt>
    <dgm:pt modelId="{E14C688A-C9AB-CB45-81BC-FB9978B89639}" type="parTrans" cxnId="{2A99AFBF-459E-6E43-9BC8-FB6D10BFB12C}">
      <dgm:prSet/>
      <dgm:spPr/>
      <dgm:t>
        <a:bodyPr/>
        <a:lstStyle/>
        <a:p>
          <a:endParaRPr lang="en-US"/>
        </a:p>
      </dgm:t>
    </dgm:pt>
    <dgm:pt modelId="{E1305CD4-02AC-D147-9463-2490821D4779}" type="sibTrans" cxnId="{2A99AFBF-459E-6E43-9BC8-FB6D10BFB12C}">
      <dgm:prSet/>
      <dgm:spPr/>
      <dgm:t>
        <a:bodyPr/>
        <a:lstStyle/>
        <a:p>
          <a:endParaRPr lang="en-US"/>
        </a:p>
      </dgm:t>
    </dgm:pt>
    <dgm:pt modelId="{E64CE2A0-FFB3-3A4D-9B10-87BFD4AB8E3F}">
      <dgm:prSet phldrT="[Text]" custT="1"/>
      <dgm:spPr/>
      <dgm:t>
        <a:bodyPr/>
        <a:lstStyle/>
        <a:p>
          <a:r>
            <a:rPr lang="en-US" sz="900" dirty="0"/>
            <a:t>Interoperability</a:t>
          </a:r>
        </a:p>
        <a:p>
          <a:r>
            <a:rPr lang="en-US" sz="900" dirty="0"/>
            <a:t>(MPLS/VPN, OTV)</a:t>
          </a:r>
        </a:p>
      </dgm:t>
    </dgm:pt>
    <dgm:pt modelId="{A389D9D6-3E58-CB49-8CC9-BD26AD18C0D1}" type="parTrans" cxnId="{0A4F1534-878B-AD4F-A410-1D4994F6BDD3}">
      <dgm:prSet/>
      <dgm:spPr/>
      <dgm:t>
        <a:bodyPr/>
        <a:lstStyle/>
        <a:p>
          <a:endParaRPr lang="en-US"/>
        </a:p>
      </dgm:t>
    </dgm:pt>
    <dgm:pt modelId="{B781C15A-4588-6F4B-BBB5-6BCC60C8ACA0}" type="sibTrans" cxnId="{0A4F1534-878B-AD4F-A410-1D4994F6BDD3}">
      <dgm:prSet/>
      <dgm:spPr/>
      <dgm:t>
        <a:bodyPr/>
        <a:lstStyle/>
        <a:p>
          <a:endParaRPr lang="en-US"/>
        </a:p>
      </dgm:t>
    </dgm:pt>
    <dgm:pt modelId="{88A7F84F-054A-C544-9D93-469B24AFF7A1}">
      <dgm:prSet phldrT="[Text]" custT="1"/>
      <dgm:spPr/>
      <dgm:t>
        <a:bodyPr/>
        <a:lstStyle/>
        <a:p>
          <a:r>
            <a:rPr lang="en-US" sz="1600" dirty="0"/>
            <a:t>Seamless Integration</a:t>
          </a:r>
        </a:p>
      </dgm:t>
    </dgm:pt>
    <dgm:pt modelId="{ABC4227A-E891-6146-83BF-AC025E4014E3}" type="parTrans" cxnId="{3DB1F641-40E0-E24F-8A67-927F6D86D4BD}">
      <dgm:prSet/>
      <dgm:spPr/>
      <dgm:t>
        <a:bodyPr/>
        <a:lstStyle/>
        <a:p>
          <a:endParaRPr lang="en-US"/>
        </a:p>
      </dgm:t>
    </dgm:pt>
    <dgm:pt modelId="{43DB8401-FB20-4248-9E0A-6C1C24C20747}" type="sibTrans" cxnId="{3DB1F641-40E0-E24F-8A67-927F6D86D4BD}">
      <dgm:prSet/>
      <dgm:spPr/>
      <dgm:t>
        <a:bodyPr/>
        <a:lstStyle/>
        <a:p>
          <a:endParaRPr lang="en-US"/>
        </a:p>
      </dgm:t>
    </dgm:pt>
    <dgm:pt modelId="{55884B27-D99D-D244-9095-AD1E1158079E}">
      <dgm:prSet phldrT="[Text]" custT="1"/>
      <dgm:spPr/>
      <dgm:t>
        <a:bodyPr/>
        <a:lstStyle/>
        <a:p>
          <a:r>
            <a:rPr lang="en-US" sz="900" dirty="0"/>
            <a:t>Multi-Hypervisor</a:t>
          </a:r>
        </a:p>
        <a:p>
          <a:r>
            <a:rPr lang="en-US" sz="900" dirty="0"/>
            <a:t>Multi-VMM</a:t>
          </a:r>
        </a:p>
      </dgm:t>
    </dgm:pt>
    <dgm:pt modelId="{5631EC4D-789A-6942-86DC-745300264604}" type="parTrans" cxnId="{7199A03C-5F20-694D-A9CC-80FA51398556}">
      <dgm:prSet/>
      <dgm:spPr/>
      <dgm:t>
        <a:bodyPr/>
        <a:lstStyle/>
        <a:p>
          <a:endParaRPr lang="en-US"/>
        </a:p>
      </dgm:t>
    </dgm:pt>
    <dgm:pt modelId="{C99DDF4A-87E3-F444-A1D5-FBC08C00B5FD}" type="sibTrans" cxnId="{7199A03C-5F20-694D-A9CC-80FA51398556}">
      <dgm:prSet/>
      <dgm:spPr/>
      <dgm:t>
        <a:bodyPr/>
        <a:lstStyle/>
        <a:p>
          <a:endParaRPr lang="en-US"/>
        </a:p>
      </dgm:t>
    </dgm:pt>
    <dgm:pt modelId="{72A32DE6-7C56-5F4F-8CE8-66A9734E36E0}">
      <dgm:prSet phldrT="[Text]" custT="1"/>
      <dgm:spPr/>
      <dgm:t>
        <a:bodyPr/>
        <a:lstStyle/>
        <a:p>
          <a:r>
            <a:rPr lang="en-US" sz="900" dirty="0"/>
            <a:t>Heterogeneous</a:t>
          </a:r>
        </a:p>
        <a:p>
          <a:r>
            <a:rPr lang="en-US" sz="900" dirty="0"/>
            <a:t>Workloads</a:t>
          </a:r>
        </a:p>
      </dgm:t>
    </dgm:pt>
    <dgm:pt modelId="{749A820A-15EB-1D47-A88F-87C19F2B1461}" type="parTrans" cxnId="{56BBE09F-B353-FE42-A5F2-956B76A644F0}">
      <dgm:prSet/>
      <dgm:spPr/>
      <dgm:t>
        <a:bodyPr/>
        <a:lstStyle/>
        <a:p>
          <a:endParaRPr lang="en-US"/>
        </a:p>
      </dgm:t>
    </dgm:pt>
    <dgm:pt modelId="{51479A37-C762-E341-BF1A-991F93DC13AE}" type="sibTrans" cxnId="{56BBE09F-B353-FE42-A5F2-956B76A644F0}">
      <dgm:prSet/>
      <dgm:spPr/>
      <dgm:t>
        <a:bodyPr/>
        <a:lstStyle/>
        <a:p>
          <a:endParaRPr lang="en-US"/>
        </a:p>
      </dgm:t>
    </dgm:pt>
    <dgm:pt modelId="{2D783337-885B-844F-8F3F-18ED91A44EBA}">
      <dgm:prSet phldrT="[Text]" custT="1"/>
      <dgm:spPr/>
      <dgm:t>
        <a:bodyPr/>
        <a:lstStyle/>
        <a:p>
          <a:r>
            <a:rPr lang="en-US" sz="900" dirty="0"/>
            <a:t>Automated</a:t>
          </a:r>
        </a:p>
        <a:p>
          <a:r>
            <a:rPr lang="en-US" sz="900" dirty="0"/>
            <a:t>DCI/WAN</a:t>
          </a:r>
        </a:p>
      </dgm:t>
    </dgm:pt>
    <dgm:pt modelId="{C3A00887-E241-664F-B00F-3F2C3D9B29E0}" type="parTrans" cxnId="{A0D39513-F6D9-B24A-876E-34EA0E18ACF5}">
      <dgm:prSet/>
      <dgm:spPr/>
      <dgm:t>
        <a:bodyPr/>
        <a:lstStyle/>
        <a:p>
          <a:endParaRPr lang="en-US"/>
        </a:p>
      </dgm:t>
    </dgm:pt>
    <dgm:pt modelId="{4BAAB7D0-6B8F-C946-AB05-518BA273C82D}" type="sibTrans" cxnId="{A0D39513-F6D9-B24A-876E-34EA0E18ACF5}">
      <dgm:prSet/>
      <dgm:spPr/>
      <dgm:t>
        <a:bodyPr/>
        <a:lstStyle/>
        <a:p>
          <a:endParaRPr lang="en-US"/>
        </a:p>
      </dgm:t>
    </dgm:pt>
    <dgm:pt modelId="{6233D980-9314-B14C-854D-946F6D5BDBE7}">
      <dgm:prSet phldrT="[Text]" custT="1"/>
      <dgm:spPr/>
      <dgm:t>
        <a:bodyPr/>
        <a:lstStyle/>
        <a:p>
          <a:r>
            <a:rPr lang="en-US" sz="900" dirty="0"/>
            <a:t>Service Assurance</a:t>
          </a:r>
        </a:p>
      </dgm:t>
    </dgm:pt>
    <dgm:pt modelId="{BB68BB7A-B1B2-2B4B-BA19-B7325C495EEC}" type="parTrans" cxnId="{68B15751-8D2F-7F40-B77D-72FDFB33BFBB}">
      <dgm:prSet/>
      <dgm:spPr/>
      <dgm:t>
        <a:bodyPr/>
        <a:lstStyle/>
        <a:p>
          <a:endParaRPr lang="en-US"/>
        </a:p>
      </dgm:t>
    </dgm:pt>
    <dgm:pt modelId="{45789273-93F5-434A-A880-A4A5B9FF4D8D}" type="sibTrans" cxnId="{68B15751-8D2F-7F40-B77D-72FDFB33BFBB}">
      <dgm:prSet/>
      <dgm:spPr/>
      <dgm:t>
        <a:bodyPr/>
        <a:lstStyle/>
        <a:p>
          <a:endParaRPr lang="en-US"/>
        </a:p>
      </dgm:t>
    </dgm:pt>
    <dgm:pt modelId="{7B9D2FD2-302E-D741-BA22-59438CB9ECA9}">
      <dgm:prSet phldrT="[Text]" custT="1"/>
      <dgm:spPr/>
      <dgm:t>
        <a:bodyPr/>
        <a:lstStyle/>
        <a:p>
          <a:r>
            <a:rPr lang="en-US" sz="1600" dirty="0"/>
            <a:t>Agility and Automation</a:t>
          </a:r>
        </a:p>
      </dgm:t>
    </dgm:pt>
    <dgm:pt modelId="{901CC9DD-2720-FB4D-A8B2-C49A09B1B84F}" type="parTrans" cxnId="{95152C07-41B2-1049-B61F-DC224B51BDD0}">
      <dgm:prSet/>
      <dgm:spPr/>
      <dgm:t>
        <a:bodyPr/>
        <a:lstStyle/>
        <a:p>
          <a:endParaRPr lang="en-US"/>
        </a:p>
      </dgm:t>
    </dgm:pt>
    <dgm:pt modelId="{1B748110-03AD-104B-8B08-8BA90632378B}" type="sibTrans" cxnId="{95152C07-41B2-1049-B61F-DC224B51BDD0}">
      <dgm:prSet/>
      <dgm:spPr/>
      <dgm:t>
        <a:bodyPr/>
        <a:lstStyle/>
        <a:p>
          <a:endParaRPr lang="en-US"/>
        </a:p>
      </dgm:t>
    </dgm:pt>
    <dgm:pt modelId="{BECB135C-306E-FA4D-8B46-DA30FA4A9E19}">
      <dgm:prSet phldrT="[Text]" custT="1"/>
      <dgm:spPr/>
      <dgm:t>
        <a:bodyPr/>
        <a:lstStyle/>
        <a:p>
          <a:r>
            <a:rPr lang="en-US" sz="900" dirty="0"/>
            <a:t>Network as a</a:t>
          </a:r>
        </a:p>
        <a:p>
          <a:r>
            <a:rPr lang="en-US" sz="900" dirty="0"/>
            <a:t>Service</a:t>
          </a:r>
        </a:p>
      </dgm:t>
    </dgm:pt>
    <dgm:pt modelId="{3D60A3F3-D873-2C46-9CBB-A5B21827E44C}" type="parTrans" cxnId="{10B412D9-AD22-C245-80B2-E5309C9509A0}">
      <dgm:prSet/>
      <dgm:spPr/>
      <dgm:t>
        <a:bodyPr/>
        <a:lstStyle/>
        <a:p>
          <a:endParaRPr lang="en-US"/>
        </a:p>
      </dgm:t>
    </dgm:pt>
    <dgm:pt modelId="{3CDF5305-AE5C-0E4E-B555-F6ED37D4CC9E}" type="sibTrans" cxnId="{10B412D9-AD22-C245-80B2-E5309C9509A0}">
      <dgm:prSet/>
      <dgm:spPr/>
      <dgm:t>
        <a:bodyPr/>
        <a:lstStyle/>
        <a:p>
          <a:endParaRPr lang="en-US"/>
        </a:p>
      </dgm:t>
    </dgm:pt>
    <dgm:pt modelId="{6F51CD41-FE6B-CA4D-89CC-914B3D214B55}">
      <dgm:prSet phldrT="[Text]" custT="1"/>
      <dgm:spPr/>
      <dgm:t>
        <a:bodyPr/>
        <a:lstStyle/>
        <a:p>
          <a:r>
            <a:rPr lang="en-US" sz="1600" dirty="0"/>
            <a:t>Investment Protection</a:t>
          </a:r>
        </a:p>
      </dgm:t>
    </dgm:pt>
    <dgm:pt modelId="{D456CEE6-E3A6-5A4A-8D35-63772B639924}" type="parTrans" cxnId="{8305A164-12FE-564B-A97A-F3D1085371BF}">
      <dgm:prSet/>
      <dgm:spPr/>
      <dgm:t>
        <a:bodyPr/>
        <a:lstStyle/>
        <a:p>
          <a:endParaRPr lang="en-US"/>
        </a:p>
      </dgm:t>
    </dgm:pt>
    <dgm:pt modelId="{0043E7BD-A0D2-5645-B825-FD5174280004}" type="sibTrans" cxnId="{8305A164-12FE-564B-A97A-F3D1085371BF}">
      <dgm:prSet/>
      <dgm:spPr/>
      <dgm:t>
        <a:bodyPr/>
        <a:lstStyle/>
        <a:p>
          <a:endParaRPr lang="en-US"/>
        </a:p>
      </dgm:t>
    </dgm:pt>
    <dgm:pt modelId="{38C19577-926A-FA43-B1DF-84B5690AB758}">
      <dgm:prSet phldrT="[Text]" custT="1"/>
      <dgm:spPr/>
      <dgm:t>
        <a:bodyPr/>
        <a:lstStyle/>
        <a:p>
          <a:r>
            <a:rPr lang="en-US" sz="1600" dirty="0"/>
            <a:t>Policy Driven</a:t>
          </a:r>
        </a:p>
      </dgm:t>
    </dgm:pt>
    <dgm:pt modelId="{D57990DE-FBAE-1946-8FD0-44B32E128D81}" type="parTrans" cxnId="{8F29ED36-4527-B54C-BE11-AE3E4F22A5D2}">
      <dgm:prSet/>
      <dgm:spPr/>
      <dgm:t>
        <a:bodyPr/>
        <a:lstStyle/>
        <a:p>
          <a:endParaRPr lang="en-US"/>
        </a:p>
      </dgm:t>
    </dgm:pt>
    <dgm:pt modelId="{EA1853BF-6CAE-4748-90D6-93D6C491FEE9}" type="sibTrans" cxnId="{8F29ED36-4527-B54C-BE11-AE3E4F22A5D2}">
      <dgm:prSet/>
      <dgm:spPr/>
      <dgm:t>
        <a:bodyPr/>
        <a:lstStyle/>
        <a:p>
          <a:endParaRPr lang="en-US"/>
        </a:p>
      </dgm:t>
    </dgm:pt>
    <dgm:pt modelId="{4C2BC602-9833-5A43-B349-73CD4F67341A}">
      <dgm:prSet phldrT="[Text]" custT="1"/>
      <dgm:spPr/>
      <dgm:t>
        <a:bodyPr/>
        <a:lstStyle/>
        <a:p>
          <a:r>
            <a:rPr lang="en-US" sz="900" dirty="0"/>
            <a:t>Infrastructure</a:t>
          </a:r>
        </a:p>
      </dgm:t>
    </dgm:pt>
    <dgm:pt modelId="{86EADA07-0D53-3640-B3B4-EDE9A7435CD7}" type="parTrans" cxnId="{CF5A87BA-88F2-B649-A661-76A2ABB8461C}">
      <dgm:prSet/>
      <dgm:spPr/>
      <dgm:t>
        <a:bodyPr/>
        <a:lstStyle/>
        <a:p>
          <a:endParaRPr lang="en-US"/>
        </a:p>
      </dgm:t>
    </dgm:pt>
    <dgm:pt modelId="{C05ED216-5A04-1145-A9D1-B0B59D5CB903}" type="sibTrans" cxnId="{CF5A87BA-88F2-B649-A661-76A2ABB8461C}">
      <dgm:prSet/>
      <dgm:spPr/>
      <dgm:t>
        <a:bodyPr/>
        <a:lstStyle/>
        <a:p>
          <a:endParaRPr lang="en-US"/>
        </a:p>
      </dgm:t>
    </dgm:pt>
    <dgm:pt modelId="{CC369521-D9CF-0F40-B0B7-B7FD0B8B070E}">
      <dgm:prSet phldrT="[Text]" custT="1"/>
      <dgm:spPr/>
      <dgm:t>
        <a:bodyPr/>
        <a:lstStyle/>
        <a:p>
          <a:r>
            <a:rPr lang="en-US" sz="900" dirty="0"/>
            <a:t>Fabric Efficiency</a:t>
          </a:r>
        </a:p>
      </dgm:t>
    </dgm:pt>
    <dgm:pt modelId="{359600D7-87D6-5E4D-8987-029AF462DDB8}" type="parTrans" cxnId="{D39C2DF5-ED04-AA49-AD1E-1332F32A61C9}">
      <dgm:prSet/>
      <dgm:spPr/>
      <dgm:t>
        <a:bodyPr/>
        <a:lstStyle/>
        <a:p>
          <a:endParaRPr lang="en-US"/>
        </a:p>
      </dgm:t>
    </dgm:pt>
    <dgm:pt modelId="{BD45947B-3CEA-F54E-9929-66F6360F4716}" type="sibTrans" cxnId="{D39C2DF5-ED04-AA49-AD1E-1332F32A61C9}">
      <dgm:prSet/>
      <dgm:spPr/>
      <dgm:t>
        <a:bodyPr/>
        <a:lstStyle/>
        <a:p>
          <a:endParaRPr lang="en-US"/>
        </a:p>
      </dgm:t>
    </dgm:pt>
    <dgm:pt modelId="{D25098CC-7969-4A4D-B8A5-CD103814B110}">
      <dgm:prSet phldrT="[Text]" custT="1"/>
      <dgm:spPr/>
      <dgm:t>
        <a:bodyPr/>
        <a:lstStyle/>
        <a:p>
          <a:r>
            <a:rPr lang="en-US" sz="900" dirty="0"/>
            <a:t>Multi-POD &amp;</a:t>
          </a:r>
        </a:p>
        <a:p>
          <a:r>
            <a:rPr lang="en-US" sz="900" dirty="0"/>
            <a:t>Multi-DC</a:t>
          </a:r>
        </a:p>
      </dgm:t>
    </dgm:pt>
    <dgm:pt modelId="{4F7E82C1-0BC4-CE49-BE51-BCE587065F44}" type="parTrans" cxnId="{722A6952-ABDD-A048-8714-1FEC9A8A6011}">
      <dgm:prSet/>
      <dgm:spPr/>
      <dgm:t>
        <a:bodyPr/>
        <a:lstStyle/>
        <a:p>
          <a:endParaRPr lang="en-US"/>
        </a:p>
      </dgm:t>
    </dgm:pt>
    <dgm:pt modelId="{350194ED-BCD5-9249-849E-6E9F0BD39822}" type="sibTrans" cxnId="{722A6952-ABDD-A048-8714-1FEC9A8A6011}">
      <dgm:prSet/>
      <dgm:spPr/>
      <dgm:t>
        <a:bodyPr/>
        <a:lstStyle/>
        <a:p>
          <a:endParaRPr lang="en-US"/>
        </a:p>
      </dgm:t>
    </dgm:pt>
    <dgm:pt modelId="{137F71A2-3699-064D-B2D5-C6D9B45A7DCA}">
      <dgm:prSet phldrT="[Text]" custT="1"/>
      <dgm:spPr/>
      <dgm:t>
        <a:bodyPr/>
        <a:lstStyle/>
        <a:p>
          <a:r>
            <a:rPr lang="en-US" sz="900" dirty="0"/>
            <a:t>Programmable</a:t>
          </a:r>
        </a:p>
        <a:p>
          <a:r>
            <a:rPr lang="en-US" sz="900" dirty="0"/>
            <a:t>Architecture</a:t>
          </a:r>
        </a:p>
        <a:p>
          <a:r>
            <a:rPr lang="en-US" sz="900" dirty="0"/>
            <a:t>(NB &amp; SB)</a:t>
          </a:r>
        </a:p>
      </dgm:t>
    </dgm:pt>
    <dgm:pt modelId="{077DF8DA-357F-1441-96B1-61CDAA1015EF}" type="parTrans" cxnId="{09AA7882-98E6-6241-9A65-9A2881F6155C}">
      <dgm:prSet/>
      <dgm:spPr/>
      <dgm:t>
        <a:bodyPr/>
        <a:lstStyle/>
        <a:p>
          <a:endParaRPr lang="en-US"/>
        </a:p>
      </dgm:t>
    </dgm:pt>
    <dgm:pt modelId="{2F71FD3C-97A6-344E-8FEB-9E2B33C792A2}" type="sibTrans" cxnId="{09AA7882-98E6-6241-9A65-9A2881F6155C}">
      <dgm:prSet/>
      <dgm:spPr/>
      <dgm:t>
        <a:bodyPr/>
        <a:lstStyle/>
        <a:p>
          <a:endParaRPr lang="en-US"/>
        </a:p>
      </dgm:t>
    </dgm:pt>
    <dgm:pt modelId="{B2A62152-D39C-4B4D-9C7E-6434421B9874}">
      <dgm:prSet phldrT="[Text]" custT="1"/>
      <dgm:spPr/>
      <dgm:t>
        <a:bodyPr/>
        <a:lstStyle/>
        <a:p>
          <a:r>
            <a:rPr lang="en-US" sz="900" dirty="0"/>
            <a:t>Bare metal</a:t>
          </a:r>
        </a:p>
        <a:p>
          <a:r>
            <a:rPr lang="en-US" sz="900" dirty="0"/>
            <a:t>Apps/Services</a:t>
          </a:r>
        </a:p>
      </dgm:t>
    </dgm:pt>
    <dgm:pt modelId="{27F333AB-D73A-4147-B58E-AA0A092F49E9}" type="parTrans" cxnId="{4855F306-E7CB-9540-AED6-7FDF8F57D19D}">
      <dgm:prSet/>
      <dgm:spPr/>
      <dgm:t>
        <a:bodyPr/>
        <a:lstStyle/>
        <a:p>
          <a:endParaRPr lang="en-US"/>
        </a:p>
      </dgm:t>
    </dgm:pt>
    <dgm:pt modelId="{9012D9EE-D36D-A24E-A2D1-D2F0B8183B11}" type="sibTrans" cxnId="{4855F306-E7CB-9540-AED6-7FDF8F57D19D}">
      <dgm:prSet/>
      <dgm:spPr/>
      <dgm:t>
        <a:bodyPr/>
        <a:lstStyle/>
        <a:p>
          <a:endParaRPr lang="en-US"/>
        </a:p>
      </dgm:t>
    </dgm:pt>
    <dgm:pt modelId="{77CCE3ED-91E8-CF45-833A-81202028FF34}">
      <dgm:prSet phldrT="[Text]" custT="1"/>
      <dgm:spPr/>
      <dgm:t>
        <a:bodyPr/>
        <a:lstStyle/>
        <a:p>
          <a:r>
            <a:rPr lang="en-US" sz="900" dirty="0"/>
            <a:t>N2k-N9k, ASR</a:t>
          </a:r>
        </a:p>
        <a:p>
          <a:r>
            <a:rPr lang="en-US" sz="900" dirty="0"/>
            <a:t>Support</a:t>
          </a:r>
        </a:p>
      </dgm:t>
    </dgm:pt>
    <dgm:pt modelId="{36C27051-ACCD-2D41-9999-283DDBA7A467}" type="parTrans" cxnId="{2E4B7F24-E2A6-DF4F-9345-BDC9A4023ABE}">
      <dgm:prSet/>
      <dgm:spPr/>
      <dgm:t>
        <a:bodyPr/>
        <a:lstStyle/>
        <a:p>
          <a:endParaRPr lang="en-US"/>
        </a:p>
      </dgm:t>
    </dgm:pt>
    <dgm:pt modelId="{9733D7B8-8B8B-5743-82E6-D09D9E172DEE}" type="sibTrans" cxnId="{2E4B7F24-E2A6-DF4F-9345-BDC9A4023ABE}">
      <dgm:prSet/>
      <dgm:spPr/>
      <dgm:t>
        <a:bodyPr/>
        <a:lstStyle/>
        <a:p>
          <a:endParaRPr lang="en-US"/>
        </a:p>
      </dgm:t>
    </dgm:pt>
    <dgm:pt modelId="{E018F37C-1F0E-2C42-961F-A2806600A706}">
      <dgm:prSet phldrT="[Text]" custT="1"/>
      <dgm:spPr/>
      <dgm:t>
        <a:bodyPr/>
        <a:lstStyle/>
        <a:p>
          <a:r>
            <a:rPr lang="en-US" sz="900" dirty="0"/>
            <a:t>Integration with</a:t>
          </a:r>
        </a:p>
        <a:p>
          <a:r>
            <a:rPr lang="en-US" sz="900" dirty="0"/>
            <a:t>Orchestrators</a:t>
          </a:r>
        </a:p>
      </dgm:t>
    </dgm:pt>
    <dgm:pt modelId="{F8FB3E6A-AAD2-724B-B6C2-7559E2B833FF}" type="parTrans" cxnId="{BF8EE5ED-EA72-FF45-8DE0-72CAA4C3C683}">
      <dgm:prSet/>
      <dgm:spPr/>
      <dgm:t>
        <a:bodyPr/>
        <a:lstStyle/>
        <a:p>
          <a:endParaRPr lang="en-US"/>
        </a:p>
      </dgm:t>
    </dgm:pt>
    <dgm:pt modelId="{9C38D510-6C10-E848-B3B3-84B12A8BD1A9}" type="sibTrans" cxnId="{BF8EE5ED-EA72-FF45-8DE0-72CAA4C3C683}">
      <dgm:prSet/>
      <dgm:spPr/>
      <dgm:t>
        <a:bodyPr/>
        <a:lstStyle/>
        <a:p>
          <a:endParaRPr lang="en-US"/>
        </a:p>
      </dgm:t>
    </dgm:pt>
    <dgm:pt modelId="{BE79F62C-89A4-4E48-80E3-C16D758D79DC}">
      <dgm:prSet phldrT="[Text]" custT="1"/>
      <dgm:spPr/>
      <dgm:t>
        <a:bodyPr/>
        <a:lstStyle/>
        <a:p>
          <a:r>
            <a:rPr lang="en-US" sz="900" dirty="0"/>
            <a:t>Host Based</a:t>
          </a:r>
        </a:p>
        <a:p>
          <a:r>
            <a:rPr lang="en-US" sz="900" dirty="0"/>
            <a:t>Overlays</a:t>
          </a:r>
        </a:p>
      </dgm:t>
    </dgm:pt>
    <dgm:pt modelId="{5297EBEA-4703-D94A-B566-7F3F3C6E0BAE}" type="parTrans" cxnId="{2773021D-CF4F-7D4E-A5E8-A6E2AFD1B1AA}">
      <dgm:prSet/>
      <dgm:spPr/>
      <dgm:t>
        <a:bodyPr/>
        <a:lstStyle/>
        <a:p>
          <a:endParaRPr lang="en-US"/>
        </a:p>
      </dgm:t>
    </dgm:pt>
    <dgm:pt modelId="{EF9FFB08-52F4-A64E-9EAA-89B487947353}" type="sibTrans" cxnId="{2773021D-CF4F-7D4E-A5E8-A6E2AFD1B1AA}">
      <dgm:prSet/>
      <dgm:spPr/>
      <dgm:t>
        <a:bodyPr/>
        <a:lstStyle/>
        <a:p>
          <a:endParaRPr lang="en-US"/>
        </a:p>
      </dgm:t>
    </dgm:pt>
    <dgm:pt modelId="{DBF969EE-6E1B-8D4B-993E-72A70C13D1B5}">
      <dgm:prSet phldrT="[Text]" custT="1"/>
      <dgm:spPr/>
      <dgm:t>
        <a:bodyPr/>
        <a:lstStyle/>
        <a:p>
          <a:r>
            <a:rPr lang="en-US" sz="900" dirty="0"/>
            <a:t>Network</a:t>
          </a:r>
        </a:p>
        <a:p>
          <a:r>
            <a:rPr lang="en-US" sz="900" dirty="0"/>
            <a:t>Connectivity</a:t>
          </a:r>
        </a:p>
      </dgm:t>
    </dgm:pt>
    <dgm:pt modelId="{3B68045D-28F4-C74A-BD43-ED789717575F}" type="parTrans" cxnId="{BA14C444-534E-F948-8F97-21ACC0F53D24}">
      <dgm:prSet/>
      <dgm:spPr/>
      <dgm:t>
        <a:bodyPr/>
        <a:lstStyle/>
        <a:p>
          <a:endParaRPr lang="en-US"/>
        </a:p>
      </dgm:t>
    </dgm:pt>
    <dgm:pt modelId="{254F0CDB-15AB-A543-B083-784F0150EF90}" type="sibTrans" cxnId="{BA14C444-534E-F948-8F97-21ACC0F53D24}">
      <dgm:prSet/>
      <dgm:spPr/>
      <dgm:t>
        <a:bodyPr/>
        <a:lstStyle/>
        <a:p>
          <a:endParaRPr lang="en-US"/>
        </a:p>
      </dgm:t>
    </dgm:pt>
    <dgm:pt modelId="{A67E57BA-71CD-3E40-B733-D2187082AB1C}">
      <dgm:prSet phldrT="[Text]" custT="1"/>
      <dgm:spPr/>
      <dgm:t>
        <a:bodyPr/>
        <a:lstStyle/>
        <a:p>
          <a:r>
            <a:rPr lang="en-US" sz="900" dirty="0"/>
            <a:t>Control &amp;</a:t>
          </a:r>
        </a:p>
        <a:p>
          <a:r>
            <a:rPr lang="en-US" sz="900" dirty="0"/>
            <a:t>Data Plane</a:t>
          </a:r>
        </a:p>
      </dgm:t>
    </dgm:pt>
    <dgm:pt modelId="{A4698626-B9F4-864F-B622-DE0C46382AA1}" type="sibTrans" cxnId="{42D5542A-48C7-814D-A847-3B2848045D4F}">
      <dgm:prSet/>
      <dgm:spPr/>
      <dgm:t>
        <a:bodyPr/>
        <a:lstStyle/>
        <a:p>
          <a:endParaRPr lang="en-US"/>
        </a:p>
      </dgm:t>
    </dgm:pt>
    <dgm:pt modelId="{7CEC4DE3-187C-1E45-8B99-E752E077F7BF}" type="parTrans" cxnId="{42D5542A-48C7-814D-A847-3B2848045D4F}">
      <dgm:prSet/>
      <dgm:spPr/>
      <dgm:t>
        <a:bodyPr/>
        <a:lstStyle/>
        <a:p>
          <a:endParaRPr lang="en-US"/>
        </a:p>
      </dgm:t>
    </dgm:pt>
    <dgm:pt modelId="{CA84BC70-D09A-4E9B-B3FA-E481A32D20C8}">
      <dgm:prSet phldrT="[Text]" custT="1"/>
      <dgm:spPr/>
      <dgm:t>
        <a:bodyPr/>
        <a:lstStyle/>
        <a:p>
          <a:r>
            <a:rPr lang="en-US" sz="900" dirty="0"/>
            <a:t>Custom NB</a:t>
          </a:r>
        </a:p>
        <a:p>
          <a:r>
            <a:rPr lang="en-US" sz="900" dirty="0"/>
            <a:t>Integration</a:t>
          </a:r>
        </a:p>
      </dgm:t>
    </dgm:pt>
    <dgm:pt modelId="{A274EE00-F163-4EBC-8F07-3374779C76F4}" type="parTrans" cxnId="{6139F9D2-DAE1-4844-95F1-80F834B20C78}">
      <dgm:prSet/>
      <dgm:spPr/>
      <dgm:t>
        <a:bodyPr/>
        <a:lstStyle/>
        <a:p>
          <a:endParaRPr lang="en-US"/>
        </a:p>
      </dgm:t>
    </dgm:pt>
    <dgm:pt modelId="{C9E6D3B7-B60A-42AF-8901-AD1E9CD1F73D}" type="sibTrans" cxnId="{6139F9D2-DAE1-4844-95F1-80F834B20C78}">
      <dgm:prSet/>
      <dgm:spPr/>
      <dgm:t>
        <a:bodyPr/>
        <a:lstStyle/>
        <a:p>
          <a:endParaRPr lang="en-US"/>
        </a:p>
      </dgm:t>
    </dgm:pt>
    <dgm:pt modelId="{3E7CB98F-8ED0-4C31-82D6-390869569817}">
      <dgm:prSet phldrT="[Text]" custT="1"/>
      <dgm:spPr/>
      <dgm:t>
        <a:bodyPr/>
        <a:lstStyle/>
        <a:p>
          <a:r>
            <a:rPr lang="en-US" sz="900" dirty="0"/>
            <a:t>Group Based</a:t>
          </a:r>
        </a:p>
        <a:p>
          <a:r>
            <a:rPr lang="en-US" sz="900" dirty="0"/>
            <a:t>Policies</a:t>
          </a:r>
        </a:p>
      </dgm:t>
    </dgm:pt>
    <dgm:pt modelId="{7B5F20C7-B1AD-4204-B68E-6052265D4FDA}" type="parTrans" cxnId="{7F868008-E2E3-4039-A72C-846E63C0468C}">
      <dgm:prSet/>
      <dgm:spPr/>
      <dgm:t>
        <a:bodyPr/>
        <a:lstStyle/>
        <a:p>
          <a:endParaRPr lang="en-US"/>
        </a:p>
      </dgm:t>
    </dgm:pt>
    <dgm:pt modelId="{5CEF368A-C375-449A-92D4-FFB2B07B8AC9}" type="sibTrans" cxnId="{7F868008-E2E3-4039-A72C-846E63C0468C}">
      <dgm:prSet/>
      <dgm:spPr/>
      <dgm:t>
        <a:bodyPr/>
        <a:lstStyle/>
        <a:p>
          <a:endParaRPr lang="en-US"/>
        </a:p>
      </dgm:t>
    </dgm:pt>
    <dgm:pt modelId="{E4FBD98B-A8D8-4EA9-89EE-24F9A24E3DE3}">
      <dgm:prSet phldrT="[Text]" custT="1"/>
      <dgm:spPr/>
      <dgm:t>
        <a:bodyPr/>
        <a:lstStyle/>
        <a:p>
          <a:r>
            <a:rPr lang="en-US" sz="900" dirty="0"/>
            <a:t>Multi-Tenancy</a:t>
          </a:r>
        </a:p>
      </dgm:t>
    </dgm:pt>
    <dgm:pt modelId="{C6BAB273-15B3-4F6D-A6C8-CE4B691A9201}" type="parTrans" cxnId="{2906EDFD-7467-4700-BE16-3E079CA4A614}">
      <dgm:prSet/>
      <dgm:spPr/>
      <dgm:t>
        <a:bodyPr/>
        <a:lstStyle/>
        <a:p>
          <a:endParaRPr lang="en-US"/>
        </a:p>
      </dgm:t>
    </dgm:pt>
    <dgm:pt modelId="{2B1F9D2A-264B-42DA-A41B-7A17ACDD1A29}" type="sibTrans" cxnId="{2906EDFD-7467-4700-BE16-3E079CA4A614}">
      <dgm:prSet/>
      <dgm:spPr/>
      <dgm:t>
        <a:bodyPr/>
        <a:lstStyle/>
        <a:p>
          <a:endParaRPr lang="en-US"/>
        </a:p>
      </dgm:t>
    </dgm:pt>
    <dgm:pt modelId="{8AF594E2-B7FF-463B-8E5B-EF42DA255D7E}">
      <dgm:prSet phldrT="[Text]" custT="1"/>
      <dgm:spPr/>
      <dgm:t>
        <a:bodyPr/>
        <a:lstStyle/>
        <a:p>
          <a:r>
            <a:rPr lang="en-US" sz="900" dirty="0"/>
            <a:t>Services</a:t>
          </a:r>
        </a:p>
        <a:p>
          <a:r>
            <a:rPr lang="en-US" sz="900" dirty="0"/>
            <a:t>Integration (P&amp;V)</a:t>
          </a:r>
        </a:p>
      </dgm:t>
    </dgm:pt>
    <dgm:pt modelId="{D2A63CFD-CECE-416A-9A5F-C77786374776}" type="parTrans" cxnId="{E1D40BE6-9E60-4593-8BB3-F5F03AB40D11}">
      <dgm:prSet/>
      <dgm:spPr/>
      <dgm:t>
        <a:bodyPr/>
        <a:lstStyle/>
        <a:p>
          <a:endParaRPr lang="en-US"/>
        </a:p>
      </dgm:t>
    </dgm:pt>
    <dgm:pt modelId="{786B3222-B58F-4740-A99E-75168DE74115}" type="sibTrans" cxnId="{E1D40BE6-9E60-4593-8BB3-F5F03AB40D11}">
      <dgm:prSet/>
      <dgm:spPr/>
      <dgm:t>
        <a:bodyPr/>
        <a:lstStyle/>
        <a:p>
          <a:endParaRPr lang="en-US"/>
        </a:p>
      </dgm:t>
    </dgm:pt>
    <dgm:pt modelId="{A2512257-2AFF-FB4D-9BFC-61A77A1B84B8}">
      <dgm:prSet phldrT="[Text]" custT="1"/>
      <dgm:spPr/>
      <dgm:t>
        <a:bodyPr/>
        <a:lstStyle/>
        <a:p>
          <a:r>
            <a:rPr lang="en-US" sz="900" dirty="0"/>
            <a:t>Interoperability</a:t>
          </a:r>
        </a:p>
      </dgm:t>
    </dgm:pt>
    <dgm:pt modelId="{A93E4587-B8F8-D942-8876-63D0F6D6F918}" type="sibTrans" cxnId="{929B760C-A69C-8744-89FE-F22D53791A08}">
      <dgm:prSet/>
      <dgm:spPr/>
      <dgm:t>
        <a:bodyPr/>
        <a:lstStyle/>
        <a:p>
          <a:endParaRPr lang="en-US"/>
        </a:p>
      </dgm:t>
    </dgm:pt>
    <dgm:pt modelId="{DECA7460-40EE-DA43-8E43-B38AF6B6EF86}" type="parTrans" cxnId="{929B760C-A69C-8744-89FE-F22D53791A08}">
      <dgm:prSet/>
      <dgm:spPr/>
      <dgm:t>
        <a:bodyPr/>
        <a:lstStyle/>
        <a:p>
          <a:endParaRPr lang="en-US"/>
        </a:p>
      </dgm:t>
    </dgm:pt>
    <dgm:pt modelId="{F5331323-E062-954C-B1DF-149DF3A64A8D}" type="pres">
      <dgm:prSet presAssocID="{4729E92B-BFEA-BB41-B96B-A2BD40C84DF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1A5C80-49B0-9A45-B2BD-D8B7093EA01B}" type="pres">
      <dgm:prSet presAssocID="{7B9D2FD2-302E-D741-BA22-59438CB9ECA9}" presName="compNode" presStyleCnt="0"/>
      <dgm:spPr/>
    </dgm:pt>
    <dgm:pt modelId="{04377CBB-F621-2E4D-B38E-4E288DA5EBE6}" type="pres">
      <dgm:prSet presAssocID="{7B9D2FD2-302E-D741-BA22-59438CB9ECA9}" presName="aNode" presStyleLbl="bgShp" presStyleIdx="0" presStyleCnt="6"/>
      <dgm:spPr/>
      <dgm:t>
        <a:bodyPr/>
        <a:lstStyle/>
        <a:p>
          <a:endParaRPr lang="en-US"/>
        </a:p>
      </dgm:t>
    </dgm:pt>
    <dgm:pt modelId="{34662FA8-8AB7-AA44-90AB-CDCF3B52D58C}" type="pres">
      <dgm:prSet presAssocID="{7B9D2FD2-302E-D741-BA22-59438CB9ECA9}" presName="textNode" presStyleLbl="bgShp" presStyleIdx="0" presStyleCnt="6"/>
      <dgm:spPr/>
      <dgm:t>
        <a:bodyPr/>
        <a:lstStyle/>
        <a:p>
          <a:endParaRPr lang="en-US"/>
        </a:p>
      </dgm:t>
    </dgm:pt>
    <dgm:pt modelId="{286D7C69-2960-2B46-8BFC-A997CBA210CD}" type="pres">
      <dgm:prSet presAssocID="{7B9D2FD2-302E-D741-BA22-59438CB9ECA9}" presName="compChildNode" presStyleCnt="0"/>
      <dgm:spPr/>
    </dgm:pt>
    <dgm:pt modelId="{C26CF852-A0A0-6146-894F-307EF70A6B4C}" type="pres">
      <dgm:prSet presAssocID="{7B9D2FD2-302E-D741-BA22-59438CB9ECA9}" presName="theInnerList" presStyleCnt="0"/>
      <dgm:spPr/>
    </dgm:pt>
    <dgm:pt modelId="{ACBDF281-8B34-3C44-8095-FF4AAD0B0746}" type="pres">
      <dgm:prSet presAssocID="{BECB135C-306E-FA4D-8B46-DA30FA4A9E19}" presName="childNode" presStyleLbl="node1" presStyleIdx="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014BC-B16E-C940-B618-37CF8374BBFB}" type="pres">
      <dgm:prSet presAssocID="{BECB135C-306E-FA4D-8B46-DA30FA4A9E19}" presName="aSpace2" presStyleCnt="0"/>
      <dgm:spPr/>
    </dgm:pt>
    <dgm:pt modelId="{B8F28BC6-2D20-F149-9820-E5821C58DDC3}" type="pres">
      <dgm:prSet presAssocID="{E018F37C-1F0E-2C42-961F-A2806600A706}" presName="childNode" presStyleLbl="node1" presStyleIdx="1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86523-E4BD-8548-8D6E-08C8B8496B16}" type="pres">
      <dgm:prSet presAssocID="{E018F37C-1F0E-2C42-961F-A2806600A706}" presName="aSpace2" presStyleCnt="0"/>
      <dgm:spPr/>
    </dgm:pt>
    <dgm:pt modelId="{3633BAC2-3C5C-994A-8621-4E8A7009EA89}" type="pres">
      <dgm:prSet presAssocID="{2D783337-885B-844F-8F3F-18ED91A44EBA}" presName="childNode" presStyleLbl="node1" presStyleIdx="2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482FC-B7C2-47DA-B9C5-6FD6BBBB968E}" type="pres">
      <dgm:prSet presAssocID="{2D783337-885B-844F-8F3F-18ED91A44EBA}" presName="aSpace2" presStyleCnt="0"/>
      <dgm:spPr/>
    </dgm:pt>
    <dgm:pt modelId="{311A20BD-BA27-4CA0-8696-C50984652AD6}" type="pres">
      <dgm:prSet presAssocID="{E4FBD98B-A8D8-4EA9-89EE-24F9A24E3DE3}" presName="childNode" presStyleLbl="node1" presStyleIdx="3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CB0B0-A2A6-354A-8DCD-2E5706CCA502}" type="pres">
      <dgm:prSet presAssocID="{7B9D2FD2-302E-D741-BA22-59438CB9ECA9}" presName="aSpace" presStyleCnt="0"/>
      <dgm:spPr/>
    </dgm:pt>
    <dgm:pt modelId="{32CBB341-81EC-8948-A3A2-E96C5AD5E9C0}" type="pres">
      <dgm:prSet presAssocID="{D34936F2-7E64-8446-9B25-E5E84CD58BBB}" presName="compNode" presStyleCnt="0"/>
      <dgm:spPr/>
    </dgm:pt>
    <dgm:pt modelId="{9ED112AD-66D1-494A-8CD2-0F2988386B1D}" type="pres">
      <dgm:prSet presAssocID="{D34936F2-7E64-8446-9B25-E5E84CD58BBB}" presName="aNode" presStyleLbl="bgShp" presStyleIdx="1" presStyleCnt="6"/>
      <dgm:spPr/>
      <dgm:t>
        <a:bodyPr/>
        <a:lstStyle/>
        <a:p>
          <a:endParaRPr lang="en-US"/>
        </a:p>
      </dgm:t>
    </dgm:pt>
    <dgm:pt modelId="{B367A145-52FB-9C46-AA82-2A55598F58F4}" type="pres">
      <dgm:prSet presAssocID="{D34936F2-7E64-8446-9B25-E5E84CD58BBB}" presName="textNode" presStyleLbl="bgShp" presStyleIdx="1" presStyleCnt="6"/>
      <dgm:spPr/>
      <dgm:t>
        <a:bodyPr/>
        <a:lstStyle/>
        <a:p>
          <a:endParaRPr lang="en-US"/>
        </a:p>
      </dgm:t>
    </dgm:pt>
    <dgm:pt modelId="{1F40B034-E617-7D43-A235-99418C341D5B}" type="pres">
      <dgm:prSet presAssocID="{D34936F2-7E64-8446-9B25-E5E84CD58BBB}" presName="compChildNode" presStyleCnt="0"/>
      <dgm:spPr/>
    </dgm:pt>
    <dgm:pt modelId="{F2DEED69-3200-064F-A8E0-0A669D8E9871}" type="pres">
      <dgm:prSet presAssocID="{D34936F2-7E64-8446-9B25-E5E84CD58BBB}" presName="theInnerList" presStyleCnt="0"/>
      <dgm:spPr/>
    </dgm:pt>
    <dgm:pt modelId="{0EAB2467-4907-4747-A715-203BE3ABE03B}" type="pres">
      <dgm:prSet presAssocID="{A67E57BA-71CD-3E40-B733-D2187082AB1C}" presName="childNode" presStyleLbl="node1" presStyleIdx="4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F6243-798B-214A-AE09-1DEFC0222404}" type="pres">
      <dgm:prSet presAssocID="{A67E57BA-71CD-3E40-B733-D2187082AB1C}" presName="aSpace2" presStyleCnt="0"/>
      <dgm:spPr/>
    </dgm:pt>
    <dgm:pt modelId="{15C4F8E3-1C48-2145-9AB4-C41ECC35D1FA}" type="pres">
      <dgm:prSet presAssocID="{137F71A2-3699-064D-B2D5-C6D9B45A7DCA}" presName="childNode" presStyleLbl="node1" presStyleIdx="5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C1A58-1A16-C04B-90A8-B0B3CA96EBC6}" type="pres">
      <dgm:prSet presAssocID="{137F71A2-3699-064D-B2D5-C6D9B45A7DCA}" presName="aSpace2" presStyleCnt="0"/>
      <dgm:spPr/>
    </dgm:pt>
    <dgm:pt modelId="{36BFD158-48E2-1E47-A393-2C1BB87C2070}" type="pres">
      <dgm:prSet presAssocID="{E64CE2A0-FFB3-3A4D-9B10-87BFD4AB8E3F}" presName="childNode" presStyleLbl="node1" presStyleIdx="6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5E536-8C31-C94E-A159-927908F5E382}" type="pres">
      <dgm:prSet presAssocID="{D34936F2-7E64-8446-9B25-E5E84CD58BBB}" presName="aSpace" presStyleCnt="0"/>
      <dgm:spPr/>
    </dgm:pt>
    <dgm:pt modelId="{59BC6D00-6A3E-8C4E-8E7C-6F347ABBB507}" type="pres">
      <dgm:prSet presAssocID="{F2A6A2ED-6637-E14A-AB5F-1FED54B41B92}" presName="compNode" presStyleCnt="0"/>
      <dgm:spPr/>
    </dgm:pt>
    <dgm:pt modelId="{A6A83376-DC6D-E74E-90D3-B6D76685D9C8}" type="pres">
      <dgm:prSet presAssocID="{F2A6A2ED-6637-E14A-AB5F-1FED54B41B92}" presName="aNode" presStyleLbl="bgShp" presStyleIdx="2" presStyleCnt="6"/>
      <dgm:spPr/>
      <dgm:t>
        <a:bodyPr/>
        <a:lstStyle/>
        <a:p>
          <a:endParaRPr lang="en-US"/>
        </a:p>
      </dgm:t>
    </dgm:pt>
    <dgm:pt modelId="{394C1A13-1DB0-7C4D-9023-B4F64F6C997C}" type="pres">
      <dgm:prSet presAssocID="{F2A6A2ED-6637-E14A-AB5F-1FED54B41B92}" presName="textNode" presStyleLbl="bgShp" presStyleIdx="2" presStyleCnt="6"/>
      <dgm:spPr/>
      <dgm:t>
        <a:bodyPr/>
        <a:lstStyle/>
        <a:p>
          <a:endParaRPr lang="en-US"/>
        </a:p>
      </dgm:t>
    </dgm:pt>
    <dgm:pt modelId="{CEF5D6E0-3EF3-F941-843A-A041AE333164}" type="pres">
      <dgm:prSet presAssocID="{F2A6A2ED-6637-E14A-AB5F-1FED54B41B92}" presName="compChildNode" presStyleCnt="0"/>
      <dgm:spPr/>
    </dgm:pt>
    <dgm:pt modelId="{91E1EE7B-4EA4-7B49-B2E7-E3D244DD2B42}" type="pres">
      <dgm:prSet presAssocID="{F2A6A2ED-6637-E14A-AB5F-1FED54B41B92}" presName="theInnerList" presStyleCnt="0"/>
      <dgm:spPr/>
    </dgm:pt>
    <dgm:pt modelId="{39C84C20-01F9-D940-A93E-D96DA16FA81D}" type="pres">
      <dgm:prSet presAssocID="{BC566B0E-DA1A-E84E-AACF-0C470FECD06D}" presName="childNode" presStyleLbl="node1" presStyleIdx="7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7F24D5-9BA3-3F4C-9F5A-7E86E574BE77}" type="pres">
      <dgm:prSet presAssocID="{BC566B0E-DA1A-E84E-AACF-0C470FECD06D}" presName="aSpace2" presStyleCnt="0"/>
      <dgm:spPr/>
    </dgm:pt>
    <dgm:pt modelId="{1F7A3584-A860-4D4A-B4EF-3FF99F3B90C7}" type="pres">
      <dgm:prSet presAssocID="{CC369521-D9CF-0F40-B0B7-B7FD0B8B070E}" presName="childNode" presStyleLbl="node1" presStyleIdx="8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C03A94-4D1B-3F40-AC53-D0D7263C0F64}" type="pres">
      <dgm:prSet presAssocID="{CC369521-D9CF-0F40-B0B7-B7FD0B8B070E}" presName="aSpace2" presStyleCnt="0"/>
      <dgm:spPr/>
    </dgm:pt>
    <dgm:pt modelId="{A4656B16-E507-944F-AC3C-E36F4BB2AF99}" type="pres">
      <dgm:prSet presAssocID="{D25098CC-7969-4A4D-B8A5-CD103814B110}" presName="childNode" presStyleLbl="node1" presStyleIdx="9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A0E93-E848-1745-95DD-7AC3CD067E5B}" type="pres">
      <dgm:prSet presAssocID="{F2A6A2ED-6637-E14A-AB5F-1FED54B41B92}" presName="aSpace" presStyleCnt="0"/>
      <dgm:spPr/>
    </dgm:pt>
    <dgm:pt modelId="{6E6DC362-0175-A44B-AB35-4CC429010DC4}" type="pres">
      <dgm:prSet presAssocID="{88A7F84F-054A-C544-9D93-469B24AFF7A1}" presName="compNode" presStyleCnt="0"/>
      <dgm:spPr/>
    </dgm:pt>
    <dgm:pt modelId="{4E33F494-0B77-894E-80C8-A608FE422A02}" type="pres">
      <dgm:prSet presAssocID="{88A7F84F-054A-C544-9D93-469B24AFF7A1}" presName="aNode" presStyleLbl="bgShp" presStyleIdx="3" presStyleCnt="6"/>
      <dgm:spPr/>
      <dgm:t>
        <a:bodyPr/>
        <a:lstStyle/>
        <a:p>
          <a:endParaRPr lang="en-US"/>
        </a:p>
      </dgm:t>
    </dgm:pt>
    <dgm:pt modelId="{209EEB59-9B89-0546-85B1-56A2911F7835}" type="pres">
      <dgm:prSet presAssocID="{88A7F84F-054A-C544-9D93-469B24AFF7A1}" presName="textNode" presStyleLbl="bgShp" presStyleIdx="3" presStyleCnt="6"/>
      <dgm:spPr/>
      <dgm:t>
        <a:bodyPr/>
        <a:lstStyle/>
        <a:p>
          <a:endParaRPr lang="en-US"/>
        </a:p>
      </dgm:t>
    </dgm:pt>
    <dgm:pt modelId="{08A33355-C350-B24D-AB0B-D253F88AE010}" type="pres">
      <dgm:prSet presAssocID="{88A7F84F-054A-C544-9D93-469B24AFF7A1}" presName="compChildNode" presStyleCnt="0"/>
      <dgm:spPr/>
    </dgm:pt>
    <dgm:pt modelId="{713D0D5B-B757-1F4E-B5EB-BD263C658A42}" type="pres">
      <dgm:prSet presAssocID="{88A7F84F-054A-C544-9D93-469B24AFF7A1}" presName="theInnerList" presStyleCnt="0"/>
      <dgm:spPr/>
    </dgm:pt>
    <dgm:pt modelId="{13EC0DAE-91D8-6C42-8EBC-115CD1B4DA2F}" type="pres">
      <dgm:prSet presAssocID="{55884B27-D99D-D244-9095-AD1E1158079E}" presName="childNode" presStyleLbl="node1" presStyleIdx="1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8D4B1-2CA1-7445-A1BA-8A47C6F864B8}" type="pres">
      <dgm:prSet presAssocID="{55884B27-D99D-D244-9095-AD1E1158079E}" presName="aSpace2" presStyleCnt="0"/>
      <dgm:spPr/>
    </dgm:pt>
    <dgm:pt modelId="{182C22FA-1770-5248-8973-8A59777D75B1}" type="pres">
      <dgm:prSet presAssocID="{72A32DE6-7C56-5F4F-8CE8-66A9734E36E0}" presName="childNode" presStyleLbl="node1" presStyleIdx="11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12C59-776B-444A-90ED-BCAB06FB6360}" type="pres">
      <dgm:prSet presAssocID="{72A32DE6-7C56-5F4F-8CE8-66A9734E36E0}" presName="aSpace2" presStyleCnt="0"/>
      <dgm:spPr/>
    </dgm:pt>
    <dgm:pt modelId="{E9E67A6A-3573-41CB-BEDA-B1D06A331ACF}" type="pres">
      <dgm:prSet presAssocID="{CA84BC70-D09A-4E9B-B3FA-E481A32D20C8}" presName="childNode" presStyleLbl="node1" presStyleIdx="12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440E7-54D5-4707-A691-8C451F3D7D91}" type="pres">
      <dgm:prSet presAssocID="{CA84BC70-D09A-4E9B-B3FA-E481A32D20C8}" presName="aSpace2" presStyleCnt="0"/>
      <dgm:spPr/>
    </dgm:pt>
    <dgm:pt modelId="{C3F62496-3F96-44CB-BC88-24B990739506}" type="pres">
      <dgm:prSet presAssocID="{8AF594E2-B7FF-463B-8E5B-EF42DA255D7E}" presName="childNode" presStyleLbl="node1" presStyleIdx="13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46FE9-E9B6-EC45-A4BC-AFB9754A86AD}" type="pres">
      <dgm:prSet presAssocID="{88A7F84F-054A-C544-9D93-469B24AFF7A1}" presName="aSpace" presStyleCnt="0"/>
      <dgm:spPr/>
    </dgm:pt>
    <dgm:pt modelId="{DC47D847-A3B7-C34A-882D-4F40E32BEDAD}" type="pres">
      <dgm:prSet presAssocID="{6F51CD41-FE6B-CA4D-89CC-914B3D214B55}" presName="compNode" presStyleCnt="0"/>
      <dgm:spPr/>
    </dgm:pt>
    <dgm:pt modelId="{19753199-CD12-3443-9983-6DEFA5A81B03}" type="pres">
      <dgm:prSet presAssocID="{6F51CD41-FE6B-CA4D-89CC-914B3D214B55}" presName="aNode" presStyleLbl="bgShp" presStyleIdx="4" presStyleCnt="6"/>
      <dgm:spPr/>
      <dgm:t>
        <a:bodyPr/>
        <a:lstStyle/>
        <a:p>
          <a:endParaRPr lang="en-US"/>
        </a:p>
      </dgm:t>
    </dgm:pt>
    <dgm:pt modelId="{217E399B-23A5-4448-85FA-32D6D1C2AAF1}" type="pres">
      <dgm:prSet presAssocID="{6F51CD41-FE6B-CA4D-89CC-914B3D214B55}" presName="textNode" presStyleLbl="bgShp" presStyleIdx="4" presStyleCnt="6"/>
      <dgm:spPr/>
      <dgm:t>
        <a:bodyPr/>
        <a:lstStyle/>
        <a:p>
          <a:endParaRPr lang="en-US"/>
        </a:p>
      </dgm:t>
    </dgm:pt>
    <dgm:pt modelId="{D9176CF0-FED7-1B43-94FB-B99232117956}" type="pres">
      <dgm:prSet presAssocID="{6F51CD41-FE6B-CA4D-89CC-914B3D214B55}" presName="compChildNode" presStyleCnt="0"/>
      <dgm:spPr/>
    </dgm:pt>
    <dgm:pt modelId="{BDFC16EA-7DCA-7E48-9FC5-7E80ADCBCC73}" type="pres">
      <dgm:prSet presAssocID="{6F51CD41-FE6B-CA4D-89CC-914B3D214B55}" presName="theInnerList" presStyleCnt="0"/>
      <dgm:spPr/>
    </dgm:pt>
    <dgm:pt modelId="{26945BCC-E6F4-A946-89D8-05E66C38899D}" type="pres">
      <dgm:prSet presAssocID="{BE79F62C-89A4-4E48-80E3-C16D758D79DC}" presName="childNode" presStyleLbl="node1" presStyleIdx="14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DCA1C-139E-6147-92DB-6A253408FF61}" type="pres">
      <dgm:prSet presAssocID="{BE79F62C-89A4-4E48-80E3-C16D758D79DC}" presName="aSpace2" presStyleCnt="0"/>
      <dgm:spPr/>
    </dgm:pt>
    <dgm:pt modelId="{D75CECF8-0682-C14C-836D-9E3D4A0ED444}" type="pres">
      <dgm:prSet presAssocID="{77CCE3ED-91E8-CF45-833A-81202028FF34}" presName="childNode" presStyleLbl="node1" presStyleIdx="15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1AC6A-BB45-8F4F-B90E-86DF9C81DEB6}" type="pres">
      <dgm:prSet presAssocID="{77CCE3ED-91E8-CF45-833A-81202028FF34}" presName="aSpace2" presStyleCnt="0"/>
      <dgm:spPr/>
    </dgm:pt>
    <dgm:pt modelId="{DF86C2F2-5609-6C4E-9682-5C3EA25A2F37}" type="pres">
      <dgm:prSet presAssocID="{B2A62152-D39C-4B4D-9C7E-6434421B9874}" presName="childNode" presStyleLbl="node1" presStyleIdx="16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F4FFF-4058-8C4F-9E51-E9615E552CA7}" type="pres">
      <dgm:prSet presAssocID="{B2A62152-D39C-4B4D-9C7E-6434421B9874}" presName="aSpace2" presStyleCnt="0"/>
      <dgm:spPr/>
    </dgm:pt>
    <dgm:pt modelId="{022989AE-2CB2-A440-8BDB-AE285048DB79}" type="pres">
      <dgm:prSet presAssocID="{A2512257-2AFF-FB4D-9BFC-61A77A1B84B8}" presName="childNode" presStyleLbl="node1" presStyleIdx="17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A4E6F-9C07-BE49-8FE6-7F776724BE9E}" type="pres">
      <dgm:prSet presAssocID="{6F51CD41-FE6B-CA4D-89CC-914B3D214B55}" presName="aSpace" presStyleCnt="0"/>
      <dgm:spPr/>
    </dgm:pt>
    <dgm:pt modelId="{87518D98-BD90-3942-8EFB-CFAD743C9BA0}" type="pres">
      <dgm:prSet presAssocID="{38C19577-926A-FA43-B1DF-84B5690AB758}" presName="compNode" presStyleCnt="0"/>
      <dgm:spPr/>
    </dgm:pt>
    <dgm:pt modelId="{7A9A6452-CC3D-E240-AE49-742093BEE367}" type="pres">
      <dgm:prSet presAssocID="{38C19577-926A-FA43-B1DF-84B5690AB758}" presName="aNode" presStyleLbl="bgShp" presStyleIdx="5" presStyleCnt="6"/>
      <dgm:spPr/>
      <dgm:t>
        <a:bodyPr/>
        <a:lstStyle/>
        <a:p>
          <a:endParaRPr lang="en-US"/>
        </a:p>
      </dgm:t>
    </dgm:pt>
    <dgm:pt modelId="{8D3DD3B1-95A0-D74D-A1E4-0AF29BFD7209}" type="pres">
      <dgm:prSet presAssocID="{38C19577-926A-FA43-B1DF-84B5690AB758}" presName="textNode" presStyleLbl="bgShp" presStyleIdx="5" presStyleCnt="6"/>
      <dgm:spPr/>
      <dgm:t>
        <a:bodyPr/>
        <a:lstStyle/>
        <a:p>
          <a:endParaRPr lang="en-US"/>
        </a:p>
      </dgm:t>
    </dgm:pt>
    <dgm:pt modelId="{C55CC73F-B037-5546-9794-78CB76A7CF5C}" type="pres">
      <dgm:prSet presAssocID="{38C19577-926A-FA43-B1DF-84B5690AB758}" presName="compChildNode" presStyleCnt="0"/>
      <dgm:spPr/>
    </dgm:pt>
    <dgm:pt modelId="{8D8B807B-7909-B044-A699-E85DA7B04903}" type="pres">
      <dgm:prSet presAssocID="{38C19577-926A-FA43-B1DF-84B5690AB758}" presName="theInnerList" presStyleCnt="0"/>
      <dgm:spPr/>
    </dgm:pt>
    <dgm:pt modelId="{680A078B-7395-EC49-8417-164F8C2552BD}" type="pres">
      <dgm:prSet presAssocID="{4C2BC602-9833-5A43-B349-73CD4F67341A}" presName="childNode" presStyleLbl="node1" presStyleIdx="18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A530A-582E-7646-8CA9-1C903A816070}" type="pres">
      <dgm:prSet presAssocID="{4C2BC602-9833-5A43-B349-73CD4F67341A}" presName="aSpace2" presStyleCnt="0"/>
      <dgm:spPr/>
    </dgm:pt>
    <dgm:pt modelId="{7BAF49C8-1402-3844-8359-8A752BE6E1DB}" type="pres">
      <dgm:prSet presAssocID="{DBF969EE-6E1B-8D4B-993E-72A70C13D1B5}" presName="childNode" presStyleLbl="node1" presStyleIdx="19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783A8-60C4-3241-9AFB-2BEA7AD08A4A}" type="pres">
      <dgm:prSet presAssocID="{DBF969EE-6E1B-8D4B-993E-72A70C13D1B5}" presName="aSpace2" presStyleCnt="0"/>
      <dgm:spPr/>
    </dgm:pt>
    <dgm:pt modelId="{8D02E5CC-A4E9-4739-9899-E372E6693786}" type="pres">
      <dgm:prSet presAssocID="{3E7CB98F-8ED0-4C31-82D6-390869569817}" presName="childNode" presStyleLbl="node1" presStyleIdx="20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5A0E5-7407-4943-B1AF-EDC7C055D651}" type="pres">
      <dgm:prSet presAssocID="{3E7CB98F-8ED0-4C31-82D6-390869569817}" presName="aSpace2" presStyleCnt="0"/>
      <dgm:spPr/>
    </dgm:pt>
    <dgm:pt modelId="{5B32518C-538A-C241-9F62-41AF8361F40F}" type="pres">
      <dgm:prSet presAssocID="{6233D980-9314-B14C-854D-946F6D5BDBE7}" presName="childNode" presStyleLbl="node1" presStyleIdx="21" presStyleCnt="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38A5DB-C64E-5141-8A36-7C3F991B04DE}" type="presOf" srcId="{88A7F84F-054A-C544-9D93-469B24AFF7A1}" destId="{209EEB59-9B89-0546-85B1-56A2911F7835}" srcOrd="1" destOrd="0" presId="urn:microsoft.com/office/officeart/2005/8/layout/lProcess2"/>
    <dgm:cxn modelId="{13F9D9D1-63FE-6C4D-80FE-3914B42A0C63}" type="presOf" srcId="{E64CE2A0-FFB3-3A4D-9B10-87BFD4AB8E3F}" destId="{36BFD158-48E2-1E47-A393-2C1BB87C2070}" srcOrd="0" destOrd="0" presId="urn:microsoft.com/office/officeart/2005/8/layout/lProcess2"/>
    <dgm:cxn modelId="{3A9569CD-FB5C-3447-870B-76EB5A4FEF3F}" srcId="{F2A6A2ED-6637-E14A-AB5F-1FED54B41B92}" destId="{BC566B0E-DA1A-E84E-AACF-0C470FECD06D}" srcOrd="0" destOrd="0" parTransId="{DD7E57C1-1B86-AE47-B310-DAE4B1E07EDE}" sibTransId="{9CA5EF3A-0B15-E24E-AD71-67C7FB80C397}"/>
    <dgm:cxn modelId="{68B15751-8D2F-7F40-B77D-72FDFB33BFBB}" srcId="{38C19577-926A-FA43-B1DF-84B5690AB758}" destId="{6233D980-9314-B14C-854D-946F6D5BDBE7}" srcOrd="3" destOrd="0" parTransId="{BB68BB7A-B1B2-2B4B-BA19-B7325C495EEC}" sibTransId="{45789273-93F5-434A-A880-A4A5B9FF4D8D}"/>
    <dgm:cxn modelId="{BDFF98A5-DB97-2F4C-B6EB-C95AB8F2A31F}" type="presOf" srcId="{3E7CB98F-8ED0-4C31-82D6-390869569817}" destId="{8D02E5CC-A4E9-4739-9899-E372E6693786}" srcOrd="0" destOrd="0" presId="urn:microsoft.com/office/officeart/2005/8/layout/lProcess2"/>
    <dgm:cxn modelId="{3F4C7C1D-CD03-C245-91AC-4B59023BE727}" type="presOf" srcId="{B2A62152-D39C-4B4D-9C7E-6434421B9874}" destId="{DF86C2F2-5609-6C4E-9682-5C3EA25A2F37}" srcOrd="0" destOrd="0" presId="urn:microsoft.com/office/officeart/2005/8/layout/lProcess2"/>
    <dgm:cxn modelId="{A0D39513-F6D9-B24A-876E-34EA0E18ACF5}" srcId="{7B9D2FD2-302E-D741-BA22-59438CB9ECA9}" destId="{2D783337-885B-844F-8F3F-18ED91A44EBA}" srcOrd="2" destOrd="0" parTransId="{C3A00887-E241-664F-B00F-3F2C3D9B29E0}" sibTransId="{4BAAB7D0-6B8F-C946-AB05-518BA273C82D}"/>
    <dgm:cxn modelId="{D103E34E-D9E9-D649-830D-9641654761F1}" type="presOf" srcId="{137F71A2-3699-064D-B2D5-C6D9B45A7DCA}" destId="{15C4F8E3-1C48-2145-9AB4-C41ECC35D1FA}" srcOrd="0" destOrd="0" presId="urn:microsoft.com/office/officeart/2005/8/layout/lProcess2"/>
    <dgm:cxn modelId="{09AA7882-98E6-6241-9A65-9A2881F6155C}" srcId="{D34936F2-7E64-8446-9B25-E5E84CD58BBB}" destId="{137F71A2-3699-064D-B2D5-C6D9B45A7DCA}" srcOrd="1" destOrd="0" parTransId="{077DF8DA-357F-1441-96B1-61CDAA1015EF}" sibTransId="{2F71FD3C-97A6-344E-8FEB-9E2B33C792A2}"/>
    <dgm:cxn modelId="{0772D3A9-07D7-CD4A-A809-D7975D0BCBE6}" type="presOf" srcId="{4C2BC602-9833-5A43-B349-73CD4F67341A}" destId="{680A078B-7395-EC49-8417-164F8C2552BD}" srcOrd="0" destOrd="0" presId="urn:microsoft.com/office/officeart/2005/8/layout/lProcess2"/>
    <dgm:cxn modelId="{D5BBD52B-480E-6E4B-8C87-424DBCC3640C}" type="presOf" srcId="{6F51CD41-FE6B-CA4D-89CC-914B3D214B55}" destId="{217E399B-23A5-4448-85FA-32D6D1C2AAF1}" srcOrd="1" destOrd="0" presId="urn:microsoft.com/office/officeart/2005/8/layout/lProcess2"/>
    <dgm:cxn modelId="{9EBFDA2B-8AA7-BA44-A1AC-0C06B2771F2D}" type="presOf" srcId="{BE79F62C-89A4-4E48-80E3-C16D758D79DC}" destId="{26945BCC-E6F4-A946-89D8-05E66C38899D}" srcOrd="0" destOrd="0" presId="urn:microsoft.com/office/officeart/2005/8/layout/lProcess2"/>
    <dgm:cxn modelId="{95152C07-41B2-1049-B61F-DC224B51BDD0}" srcId="{4729E92B-BFEA-BB41-B96B-A2BD40C84DFD}" destId="{7B9D2FD2-302E-D741-BA22-59438CB9ECA9}" srcOrd="0" destOrd="0" parTransId="{901CC9DD-2720-FB4D-A8B2-C49A09B1B84F}" sibTransId="{1B748110-03AD-104B-8B08-8BA90632378B}"/>
    <dgm:cxn modelId="{CF5A87BA-88F2-B649-A661-76A2ABB8461C}" srcId="{38C19577-926A-FA43-B1DF-84B5690AB758}" destId="{4C2BC602-9833-5A43-B349-73CD4F67341A}" srcOrd="0" destOrd="0" parTransId="{86EADA07-0D53-3640-B3B4-EDE9A7435CD7}" sibTransId="{C05ED216-5A04-1145-A9D1-B0B59D5CB903}"/>
    <dgm:cxn modelId="{6139F9D2-DAE1-4844-95F1-80F834B20C78}" srcId="{88A7F84F-054A-C544-9D93-469B24AFF7A1}" destId="{CA84BC70-D09A-4E9B-B3FA-E481A32D20C8}" srcOrd="2" destOrd="0" parTransId="{A274EE00-F163-4EBC-8F07-3374779C76F4}" sibTransId="{C9E6D3B7-B60A-42AF-8901-AD1E9CD1F73D}"/>
    <dgm:cxn modelId="{AB37DA09-4DE2-0948-8519-3DF26C9D28B0}" type="presOf" srcId="{2D783337-885B-844F-8F3F-18ED91A44EBA}" destId="{3633BAC2-3C5C-994A-8621-4E8A7009EA89}" srcOrd="0" destOrd="0" presId="urn:microsoft.com/office/officeart/2005/8/layout/lProcess2"/>
    <dgm:cxn modelId="{58876BF8-4E6E-7344-85B0-0D1313725862}" type="presOf" srcId="{D34936F2-7E64-8446-9B25-E5E84CD58BBB}" destId="{B367A145-52FB-9C46-AA82-2A55598F58F4}" srcOrd="1" destOrd="0" presId="urn:microsoft.com/office/officeart/2005/8/layout/lProcess2"/>
    <dgm:cxn modelId="{929B760C-A69C-8744-89FE-F22D53791A08}" srcId="{6F51CD41-FE6B-CA4D-89CC-914B3D214B55}" destId="{A2512257-2AFF-FB4D-9BFC-61A77A1B84B8}" srcOrd="3" destOrd="0" parTransId="{DECA7460-40EE-DA43-8E43-B38AF6B6EF86}" sibTransId="{A93E4587-B8F8-D942-8876-63D0F6D6F918}"/>
    <dgm:cxn modelId="{7A213E9A-8FA2-E24A-BE65-8B764D5208AA}" type="presOf" srcId="{6233D980-9314-B14C-854D-946F6D5BDBE7}" destId="{5B32518C-538A-C241-9F62-41AF8361F40F}" srcOrd="0" destOrd="0" presId="urn:microsoft.com/office/officeart/2005/8/layout/lProcess2"/>
    <dgm:cxn modelId="{4855F306-E7CB-9540-AED6-7FDF8F57D19D}" srcId="{6F51CD41-FE6B-CA4D-89CC-914B3D214B55}" destId="{B2A62152-D39C-4B4D-9C7E-6434421B9874}" srcOrd="2" destOrd="0" parTransId="{27F333AB-D73A-4147-B58E-AA0A092F49E9}" sibTransId="{9012D9EE-D36D-A24E-A2D1-D2F0B8183B11}"/>
    <dgm:cxn modelId="{42D5542A-48C7-814D-A847-3B2848045D4F}" srcId="{D34936F2-7E64-8446-9B25-E5E84CD58BBB}" destId="{A67E57BA-71CD-3E40-B733-D2187082AB1C}" srcOrd="0" destOrd="0" parTransId="{7CEC4DE3-187C-1E45-8B99-E752E077F7BF}" sibTransId="{A4698626-B9F4-864F-B622-DE0C46382AA1}"/>
    <dgm:cxn modelId="{8DC703E1-8D59-C24B-8884-0CCB250E71EB}" srcId="{4729E92B-BFEA-BB41-B96B-A2BD40C84DFD}" destId="{F2A6A2ED-6637-E14A-AB5F-1FED54B41B92}" srcOrd="2" destOrd="0" parTransId="{5A59B8B8-2A96-8844-AF8F-B028E37AD25D}" sibTransId="{AA6060C8-B508-D148-B3F2-D2A7E83207D1}"/>
    <dgm:cxn modelId="{BF8EE5ED-EA72-FF45-8DE0-72CAA4C3C683}" srcId="{7B9D2FD2-302E-D741-BA22-59438CB9ECA9}" destId="{E018F37C-1F0E-2C42-961F-A2806600A706}" srcOrd="1" destOrd="0" parTransId="{F8FB3E6A-AAD2-724B-B6C2-7559E2B833FF}" sibTransId="{9C38D510-6C10-E848-B3B3-84B12A8BD1A9}"/>
    <dgm:cxn modelId="{934F461B-E1D6-FF43-8995-3071F09F461E}" type="presOf" srcId="{7B9D2FD2-302E-D741-BA22-59438CB9ECA9}" destId="{04377CBB-F621-2E4D-B38E-4E288DA5EBE6}" srcOrd="0" destOrd="0" presId="urn:microsoft.com/office/officeart/2005/8/layout/lProcess2"/>
    <dgm:cxn modelId="{2773021D-CF4F-7D4E-A5E8-A6E2AFD1B1AA}" srcId="{6F51CD41-FE6B-CA4D-89CC-914B3D214B55}" destId="{BE79F62C-89A4-4E48-80E3-C16D758D79DC}" srcOrd="0" destOrd="0" parTransId="{5297EBEA-4703-D94A-B566-7F3F3C6E0BAE}" sibTransId="{EF9FFB08-52F4-A64E-9EAA-89B487947353}"/>
    <dgm:cxn modelId="{44B62146-80AA-8448-A954-F6B6F0803645}" type="presOf" srcId="{6F51CD41-FE6B-CA4D-89CC-914B3D214B55}" destId="{19753199-CD12-3443-9983-6DEFA5A81B03}" srcOrd="0" destOrd="0" presId="urn:microsoft.com/office/officeart/2005/8/layout/lProcess2"/>
    <dgm:cxn modelId="{2A99AFBF-459E-6E43-9BC8-FB6D10BFB12C}" srcId="{4729E92B-BFEA-BB41-B96B-A2BD40C84DFD}" destId="{D34936F2-7E64-8446-9B25-E5E84CD58BBB}" srcOrd="1" destOrd="0" parTransId="{E14C688A-C9AB-CB45-81BC-FB9978B89639}" sibTransId="{E1305CD4-02AC-D147-9463-2490821D4779}"/>
    <dgm:cxn modelId="{82B34F2D-5FBE-4745-BF2A-30F21380F69E}" type="presOf" srcId="{7B9D2FD2-302E-D741-BA22-59438CB9ECA9}" destId="{34662FA8-8AB7-AA44-90AB-CDCF3B52D58C}" srcOrd="1" destOrd="0" presId="urn:microsoft.com/office/officeart/2005/8/layout/lProcess2"/>
    <dgm:cxn modelId="{D39C2DF5-ED04-AA49-AD1E-1332F32A61C9}" srcId="{F2A6A2ED-6637-E14A-AB5F-1FED54B41B92}" destId="{CC369521-D9CF-0F40-B0B7-B7FD0B8B070E}" srcOrd="1" destOrd="0" parTransId="{359600D7-87D6-5E4D-8987-029AF462DDB8}" sibTransId="{BD45947B-3CEA-F54E-9929-66F6360F4716}"/>
    <dgm:cxn modelId="{8572AA6F-47B4-4D47-8829-433A93AED740}" type="presOf" srcId="{A2512257-2AFF-FB4D-9BFC-61A77A1B84B8}" destId="{022989AE-2CB2-A440-8BDB-AE285048DB79}" srcOrd="0" destOrd="0" presId="urn:microsoft.com/office/officeart/2005/8/layout/lProcess2"/>
    <dgm:cxn modelId="{2F426208-4DD8-654B-B80F-F006FB6D046B}" type="presOf" srcId="{38C19577-926A-FA43-B1DF-84B5690AB758}" destId="{7A9A6452-CC3D-E240-AE49-742093BEE367}" srcOrd="0" destOrd="0" presId="urn:microsoft.com/office/officeart/2005/8/layout/lProcess2"/>
    <dgm:cxn modelId="{7F868008-E2E3-4039-A72C-846E63C0468C}" srcId="{38C19577-926A-FA43-B1DF-84B5690AB758}" destId="{3E7CB98F-8ED0-4C31-82D6-390869569817}" srcOrd="2" destOrd="0" parTransId="{7B5F20C7-B1AD-4204-B68E-6052265D4FDA}" sibTransId="{5CEF368A-C375-449A-92D4-FFB2B07B8AC9}"/>
    <dgm:cxn modelId="{25F2B7EB-97E4-194F-A9D4-070789E167E0}" type="presOf" srcId="{88A7F84F-054A-C544-9D93-469B24AFF7A1}" destId="{4E33F494-0B77-894E-80C8-A608FE422A02}" srcOrd="0" destOrd="0" presId="urn:microsoft.com/office/officeart/2005/8/layout/lProcess2"/>
    <dgm:cxn modelId="{DB0934F8-D88D-634B-9589-A159E8DB4252}" type="presOf" srcId="{E4FBD98B-A8D8-4EA9-89EE-24F9A24E3DE3}" destId="{311A20BD-BA27-4CA0-8696-C50984652AD6}" srcOrd="0" destOrd="0" presId="urn:microsoft.com/office/officeart/2005/8/layout/lProcess2"/>
    <dgm:cxn modelId="{12CE696D-980D-EB4D-A7BE-7AAAA799F0FF}" type="presOf" srcId="{CC369521-D9CF-0F40-B0B7-B7FD0B8B070E}" destId="{1F7A3584-A860-4D4A-B4EF-3FF99F3B90C7}" srcOrd="0" destOrd="0" presId="urn:microsoft.com/office/officeart/2005/8/layout/lProcess2"/>
    <dgm:cxn modelId="{1EBB4FCF-EF63-734C-B58D-9D2830CF5603}" type="presOf" srcId="{38C19577-926A-FA43-B1DF-84B5690AB758}" destId="{8D3DD3B1-95A0-D74D-A1E4-0AF29BFD7209}" srcOrd="1" destOrd="0" presId="urn:microsoft.com/office/officeart/2005/8/layout/lProcess2"/>
    <dgm:cxn modelId="{A6C3C181-985F-AC44-9F7C-0185F2252302}" type="presOf" srcId="{4729E92B-BFEA-BB41-B96B-A2BD40C84DFD}" destId="{F5331323-E062-954C-B1DF-149DF3A64A8D}" srcOrd="0" destOrd="0" presId="urn:microsoft.com/office/officeart/2005/8/layout/lProcess2"/>
    <dgm:cxn modelId="{2E4B7F24-E2A6-DF4F-9345-BDC9A4023ABE}" srcId="{6F51CD41-FE6B-CA4D-89CC-914B3D214B55}" destId="{77CCE3ED-91E8-CF45-833A-81202028FF34}" srcOrd="1" destOrd="0" parTransId="{36C27051-ACCD-2D41-9999-283DDBA7A467}" sibTransId="{9733D7B8-8B8B-5743-82E6-D09D9E172DEE}"/>
    <dgm:cxn modelId="{4B4C296B-05AD-E043-A9F9-A67804CE4BF4}" type="presOf" srcId="{55884B27-D99D-D244-9095-AD1E1158079E}" destId="{13EC0DAE-91D8-6C42-8EBC-115CD1B4DA2F}" srcOrd="0" destOrd="0" presId="urn:microsoft.com/office/officeart/2005/8/layout/lProcess2"/>
    <dgm:cxn modelId="{D442BE6F-8904-164C-9087-FF04374DACE1}" type="presOf" srcId="{CA84BC70-D09A-4E9B-B3FA-E481A32D20C8}" destId="{E9E67A6A-3573-41CB-BEDA-B1D06A331ACF}" srcOrd="0" destOrd="0" presId="urn:microsoft.com/office/officeart/2005/8/layout/lProcess2"/>
    <dgm:cxn modelId="{2906EDFD-7467-4700-BE16-3E079CA4A614}" srcId="{7B9D2FD2-302E-D741-BA22-59438CB9ECA9}" destId="{E4FBD98B-A8D8-4EA9-89EE-24F9A24E3DE3}" srcOrd="3" destOrd="0" parTransId="{C6BAB273-15B3-4F6D-A6C8-CE4B691A9201}" sibTransId="{2B1F9D2A-264B-42DA-A41B-7A17ACDD1A29}"/>
    <dgm:cxn modelId="{8F29ED36-4527-B54C-BE11-AE3E4F22A5D2}" srcId="{4729E92B-BFEA-BB41-B96B-A2BD40C84DFD}" destId="{38C19577-926A-FA43-B1DF-84B5690AB758}" srcOrd="5" destOrd="0" parTransId="{D57990DE-FBAE-1946-8FD0-44B32E128D81}" sibTransId="{EA1853BF-6CAE-4748-90D6-93D6C491FEE9}"/>
    <dgm:cxn modelId="{10B412D9-AD22-C245-80B2-E5309C9509A0}" srcId="{7B9D2FD2-302E-D741-BA22-59438CB9ECA9}" destId="{BECB135C-306E-FA4D-8B46-DA30FA4A9E19}" srcOrd="0" destOrd="0" parTransId="{3D60A3F3-D873-2C46-9CBB-A5B21827E44C}" sibTransId="{3CDF5305-AE5C-0E4E-B555-F6ED37D4CC9E}"/>
    <dgm:cxn modelId="{E9AF505C-59EC-8848-8721-AD39C8CF0C43}" type="presOf" srcId="{8AF594E2-B7FF-463B-8E5B-EF42DA255D7E}" destId="{C3F62496-3F96-44CB-BC88-24B990739506}" srcOrd="0" destOrd="0" presId="urn:microsoft.com/office/officeart/2005/8/layout/lProcess2"/>
    <dgm:cxn modelId="{5579F5D7-3145-B54A-8854-0F0A8E1DC3E8}" type="presOf" srcId="{77CCE3ED-91E8-CF45-833A-81202028FF34}" destId="{D75CECF8-0682-C14C-836D-9E3D4A0ED444}" srcOrd="0" destOrd="0" presId="urn:microsoft.com/office/officeart/2005/8/layout/lProcess2"/>
    <dgm:cxn modelId="{722A6952-ABDD-A048-8714-1FEC9A8A6011}" srcId="{F2A6A2ED-6637-E14A-AB5F-1FED54B41B92}" destId="{D25098CC-7969-4A4D-B8A5-CD103814B110}" srcOrd="2" destOrd="0" parTransId="{4F7E82C1-0BC4-CE49-BE51-BCE587065F44}" sibTransId="{350194ED-BCD5-9249-849E-6E9F0BD39822}"/>
    <dgm:cxn modelId="{3FB805AA-6B60-5E4B-A86B-AE3F016F0940}" type="presOf" srcId="{D25098CC-7969-4A4D-B8A5-CD103814B110}" destId="{A4656B16-E507-944F-AC3C-E36F4BB2AF99}" srcOrd="0" destOrd="0" presId="urn:microsoft.com/office/officeart/2005/8/layout/lProcess2"/>
    <dgm:cxn modelId="{38456560-FEE8-094B-AB69-60A93B910AB0}" type="presOf" srcId="{E018F37C-1F0E-2C42-961F-A2806600A706}" destId="{B8F28BC6-2D20-F149-9820-E5821C58DDC3}" srcOrd="0" destOrd="0" presId="urn:microsoft.com/office/officeart/2005/8/layout/lProcess2"/>
    <dgm:cxn modelId="{3DB1F641-40E0-E24F-8A67-927F6D86D4BD}" srcId="{4729E92B-BFEA-BB41-B96B-A2BD40C84DFD}" destId="{88A7F84F-054A-C544-9D93-469B24AFF7A1}" srcOrd="3" destOrd="0" parTransId="{ABC4227A-E891-6146-83BF-AC025E4014E3}" sibTransId="{43DB8401-FB20-4248-9E0A-6C1C24C20747}"/>
    <dgm:cxn modelId="{BA14C444-534E-F948-8F97-21ACC0F53D24}" srcId="{38C19577-926A-FA43-B1DF-84B5690AB758}" destId="{DBF969EE-6E1B-8D4B-993E-72A70C13D1B5}" srcOrd="1" destOrd="0" parTransId="{3B68045D-28F4-C74A-BD43-ED789717575F}" sibTransId="{254F0CDB-15AB-A543-B083-784F0150EF90}"/>
    <dgm:cxn modelId="{B4094401-86E2-FA42-89F2-C3B668824B83}" type="presOf" srcId="{F2A6A2ED-6637-E14A-AB5F-1FED54B41B92}" destId="{A6A83376-DC6D-E74E-90D3-B6D76685D9C8}" srcOrd="0" destOrd="0" presId="urn:microsoft.com/office/officeart/2005/8/layout/lProcess2"/>
    <dgm:cxn modelId="{4DC50136-4A7B-6A4C-AC1B-45320EFD5F34}" type="presOf" srcId="{D34936F2-7E64-8446-9B25-E5E84CD58BBB}" destId="{9ED112AD-66D1-494A-8CD2-0F2988386B1D}" srcOrd="0" destOrd="0" presId="urn:microsoft.com/office/officeart/2005/8/layout/lProcess2"/>
    <dgm:cxn modelId="{46292AFA-6278-3B42-8FA0-66C5250D455E}" type="presOf" srcId="{72A32DE6-7C56-5F4F-8CE8-66A9734E36E0}" destId="{182C22FA-1770-5248-8973-8A59777D75B1}" srcOrd="0" destOrd="0" presId="urn:microsoft.com/office/officeart/2005/8/layout/lProcess2"/>
    <dgm:cxn modelId="{8424670E-6EAB-6D4E-86EA-52902D1F1BE0}" type="presOf" srcId="{A67E57BA-71CD-3E40-B733-D2187082AB1C}" destId="{0EAB2467-4907-4747-A715-203BE3ABE03B}" srcOrd="0" destOrd="0" presId="urn:microsoft.com/office/officeart/2005/8/layout/lProcess2"/>
    <dgm:cxn modelId="{ED138125-C1B0-EF49-9D49-DA24121D1D9F}" type="presOf" srcId="{BC566B0E-DA1A-E84E-AACF-0C470FECD06D}" destId="{39C84C20-01F9-D940-A93E-D96DA16FA81D}" srcOrd="0" destOrd="0" presId="urn:microsoft.com/office/officeart/2005/8/layout/lProcess2"/>
    <dgm:cxn modelId="{7199A03C-5F20-694D-A9CC-80FA51398556}" srcId="{88A7F84F-054A-C544-9D93-469B24AFF7A1}" destId="{55884B27-D99D-D244-9095-AD1E1158079E}" srcOrd="0" destOrd="0" parTransId="{5631EC4D-789A-6942-86DC-745300264604}" sibTransId="{C99DDF4A-87E3-F444-A1D5-FBC08C00B5FD}"/>
    <dgm:cxn modelId="{3E4DFDFE-58A5-494B-AC62-29A8D06641EA}" type="presOf" srcId="{DBF969EE-6E1B-8D4B-993E-72A70C13D1B5}" destId="{7BAF49C8-1402-3844-8359-8A752BE6E1DB}" srcOrd="0" destOrd="0" presId="urn:microsoft.com/office/officeart/2005/8/layout/lProcess2"/>
    <dgm:cxn modelId="{A2D0DE42-5C10-D84C-9F6E-694B238E9582}" type="presOf" srcId="{F2A6A2ED-6637-E14A-AB5F-1FED54B41B92}" destId="{394C1A13-1DB0-7C4D-9023-B4F64F6C997C}" srcOrd="1" destOrd="0" presId="urn:microsoft.com/office/officeart/2005/8/layout/lProcess2"/>
    <dgm:cxn modelId="{8305A164-12FE-564B-A97A-F3D1085371BF}" srcId="{4729E92B-BFEA-BB41-B96B-A2BD40C84DFD}" destId="{6F51CD41-FE6B-CA4D-89CC-914B3D214B55}" srcOrd="4" destOrd="0" parTransId="{D456CEE6-E3A6-5A4A-8D35-63772B639924}" sibTransId="{0043E7BD-A0D2-5645-B825-FD5174280004}"/>
    <dgm:cxn modelId="{E1D40BE6-9E60-4593-8BB3-F5F03AB40D11}" srcId="{88A7F84F-054A-C544-9D93-469B24AFF7A1}" destId="{8AF594E2-B7FF-463B-8E5B-EF42DA255D7E}" srcOrd="3" destOrd="0" parTransId="{D2A63CFD-CECE-416A-9A5F-C77786374776}" sibTransId="{786B3222-B58F-4740-A99E-75168DE74115}"/>
    <dgm:cxn modelId="{56BBE09F-B353-FE42-A5F2-956B76A644F0}" srcId="{88A7F84F-054A-C544-9D93-469B24AFF7A1}" destId="{72A32DE6-7C56-5F4F-8CE8-66A9734E36E0}" srcOrd="1" destOrd="0" parTransId="{749A820A-15EB-1D47-A88F-87C19F2B1461}" sibTransId="{51479A37-C762-E341-BF1A-991F93DC13AE}"/>
    <dgm:cxn modelId="{0A4F1534-878B-AD4F-A410-1D4994F6BDD3}" srcId="{D34936F2-7E64-8446-9B25-E5E84CD58BBB}" destId="{E64CE2A0-FFB3-3A4D-9B10-87BFD4AB8E3F}" srcOrd="2" destOrd="0" parTransId="{A389D9D6-3E58-CB49-8CC9-BD26AD18C0D1}" sibTransId="{B781C15A-4588-6F4B-BBB5-6BCC60C8ACA0}"/>
    <dgm:cxn modelId="{BC5C3EB2-A67C-0F48-BED7-4ED867223B38}" type="presOf" srcId="{BECB135C-306E-FA4D-8B46-DA30FA4A9E19}" destId="{ACBDF281-8B34-3C44-8095-FF4AAD0B0746}" srcOrd="0" destOrd="0" presId="urn:microsoft.com/office/officeart/2005/8/layout/lProcess2"/>
    <dgm:cxn modelId="{1CEE2970-45DE-A642-BDDC-D4BE186C9D7B}" type="presParOf" srcId="{F5331323-E062-954C-B1DF-149DF3A64A8D}" destId="{7B1A5C80-49B0-9A45-B2BD-D8B7093EA01B}" srcOrd="0" destOrd="0" presId="urn:microsoft.com/office/officeart/2005/8/layout/lProcess2"/>
    <dgm:cxn modelId="{8F3D883E-52F6-5646-A775-393E6067B435}" type="presParOf" srcId="{7B1A5C80-49B0-9A45-B2BD-D8B7093EA01B}" destId="{04377CBB-F621-2E4D-B38E-4E288DA5EBE6}" srcOrd="0" destOrd="0" presId="urn:microsoft.com/office/officeart/2005/8/layout/lProcess2"/>
    <dgm:cxn modelId="{C3A8DBBE-4E81-BD4F-921F-3955588B4474}" type="presParOf" srcId="{7B1A5C80-49B0-9A45-B2BD-D8B7093EA01B}" destId="{34662FA8-8AB7-AA44-90AB-CDCF3B52D58C}" srcOrd="1" destOrd="0" presId="urn:microsoft.com/office/officeart/2005/8/layout/lProcess2"/>
    <dgm:cxn modelId="{5D842A5C-9153-7245-B479-9387F77CD547}" type="presParOf" srcId="{7B1A5C80-49B0-9A45-B2BD-D8B7093EA01B}" destId="{286D7C69-2960-2B46-8BFC-A997CBA210CD}" srcOrd="2" destOrd="0" presId="urn:microsoft.com/office/officeart/2005/8/layout/lProcess2"/>
    <dgm:cxn modelId="{9A65C7E9-5000-AD46-8C60-73F515A169EB}" type="presParOf" srcId="{286D7C69-2960-2B46-8BFC-A997CBA210CD}" destId="{C26CF852-A0A0-6146-894F-307EF70A6B4C}" srcOrd="0" destOrd="0" presId="urn:microsoft.com/office/officeart/2005/8/layout/lProcess2"/>
    <dgm:cxn modelId="{84E2DCFB-38CE-A144-9B7D-8D8AF24AFA52}" type="presParOf" srcId="{C26CF852-A0A0-6146-894F-307EF70A6B4C}" destId="{ACBDF281-8B34-3C44-8095-FF4AAD0B0746}" srcOrd="0" destOrd="0" presId="urn:microsoft.com/office/officeart/2005/8/layout/lProcess2"/>
    <dgm:cxn modelId="{96D25D85-8D25-CA4D-8314-6CE90BFBDD34}" type="presParOf" srcId="{C26CF852-A0A0-6146-894F-307EF70A6B4C}" destId="{336014BC-B16E-C940-B618-37CF8374BBFB}" srcOrd="1" destOrd="0" presId="urn:microsoft.com/office/officeart/2005/8/layout/lProcess2"/>
    <dgm:cxn modelId="{AAF4854B-79A4-E348-973B-B777C1894C2D}" type="presParOf" srcId="{C26CF852-A0A0-6146-894F-307EF70A6B4C}" destId="{B8F28BC6-2D20-F149-9820-E5821C58DDC3}" srcOrd="2" destOrd="0" presId="urn:microsoft.com/office/officeart/2005/8/layout/lProcess2"/>
    <dgm:cxn modelId="{AB1CF439-36DE-054C-9CAF-A46A0724ACD6}" type="presParOf" srcId="{C26CF852-A0A0-6146-894F-307EF70A6B4C}" destId="{3D286523-E4BD-8548-8D6E-08C8B8496B16}" srcOrd="3" destOrd="0" presId="urn:microsoft.com/office/officeart/2005/8/layout/lProcess2"/>
    <dgm:cxn modelId="{E851AF66-570D-F443-935A-93FCE31178FC}" type="presParOf" srcId="{C26CF852-A0A0-6146-894F-307EF70A6B4C}" destId="{3633BAC2-3C5C-994A-8621-4E8A7009EA89}" srcOrd="4" destOrd="0" presId="urn:microsoft.com/office/officeart/2005/8/layout/lProcess2"/>
    <dgm:cxn modelId="{C8CD8CC8-05A3-BC49-AB77-C6614C647CE5}" type="presParOf" srcId="{C26CF852-A0A0-6146-894F-307EF70A6B4C}" destId="{F80482FC-B7C2-47DA-B9C5-6FD6BBBB968E}" srcOrd="5" destOrd="0" presId="urn:microsoft.com/office/officeart/2005/8/layout/lProcess2"/>
    <dgm:cxn modelId="{1CAAB8E9-1AE7-FC4C-86BD-494BB9ADFF18}" type="presParOf" srcId="{C26CF852-A0A0-6146-894F-307EF70A6B4C}" destId="{311A20BD-BA27-4CA0-8696-C50984652AD6}" srcOrd="6" destOrd="0" presId="urn:microsoft.com/office/officeart/2005/8/layout/lProcess2"/>
    <dgm:cxn modelId="{E9937FAE-5ED7-8F46-883C-E6B888A0D4F2}" type="presParOf" srcId="{F5331323-E062-954C-B1DF-149DF3A64A8D}" destId="{0D3CB0B0-A2A6-354A-8DCD-2E5706CCA502}" srcOrd="1" destOrd="0" presId="urn:microsoft.com/office/officeart/2005/8/layout/lProcess2"/>
    <dgm:cxn modelId="{D57D4579-10C6-474D-BC33-FEC64E28C1FC}" type="presParOf" srcId="{F5331323-E062-954C-B1DF-149DF3A64A8D}" destId="{32CBB341-81EC-8948-A3A2-E96C5AD5E9C0}" srcOrd="2" destOrd="0" presId="urn:microsoft.com/office/officeart/2005/8/layout/lProcess2"/>
    <dgm:cxn modelId="{6C1399E1-C8EA-5C4E-85D5-7B8C453EACA5}" type="presParOf" srcId="{32CBB341-81EC-8948-A3A2-E96C5AD5E9C0}" destId="{9ED112AD-66D1-494A-8CD2-0F2988386B1D}" srcOrd="0" destOrd="0" presId="urn:microsoft.com/office/officeart/2005/8/layout/lProcess2"/>
    <dgm:cxn modelId="{AF3F3304-DB13-2E4B-BE1C-A69FF796B08E}" type="presParOf" srcId="{32CBB341-81EC-8948-A3A2-E96C5AD5E9C0}" destId="{B367A145-52FB-9C46-AA82-2A55598F58F4}" srcOrd="1" destOrd="0" presId="urn:microsoft.com/office/officeart/2005/8/layout/lProcess2"/>
    <dgm:cxn modelId="{A6F80147-56D8-244F-AF2E-454753F87AC4}" type="presParOf" srcId="{32CBB341-81EC-8948-A3A2-E96C5AD5E9C0}" destId="{1F40B034-E617-7D43-A235-99418C341D5B}" srcOrd="2" destOrd="0" presId="urn:microsoft.com/office/officeart/2005/8/layout/lProcess2"/>
    <dgm:cxn modelId="{3C044ABC-7D31-CD45-930A-24BC2EF92935}" type="presParOf" srcId="{1F40B034-E617-7D43-A235-99418C341D5B}" destId="{F2DEED69-3200-064F-A8E0-0A669D8E9871}" srcOrd="0" destOrd="0" presId="urn:microsoft.com/office/officeart/2005/8/layout/lProcess2"/>
    <dgm:cxn modelId="{B6A32597-45D8-E04A-A4B2-4F3027A5477F}" type="presParOf" srcId="{F2DEED69-3200-064F-A8E0-0A669D8E9871}" destId="{0EAB2467-4907-4747-A715-203BE3ABE03B}" srcOrd="0" destOrd="0" presId="urn:microsoft.com/office/officeart/2005/8/layout/lProcess2"/>
    <dgm:cxn modelId="{B2B71FC4-2F88-764B-98C9-F47D21669C28}" type="presParOf" srcId="{F2DEED69-3200-064F-A8E0-0A669D8E9871}" destId="{675F6243-798B-214A-AE09-1DEFC0222404}" srcOrd="1" destOrd="0" presId="urn:microsoft.com/office/officeart/2005/8/layout/lProcess2"/>
    <dgm:cxn modelId="{24CC4B32-3332-FA41-9EBB-70E78F77E494}" type="presParOf" srcId="{F2DEED69-3200-064F-A8E0-0A669D8E9871}" destId="{15C4F8E3-1C48-2145-9AB4-C41ECC35D1FA}" srcOrd="2" destOrd="0" presId="urn:microsoft.com/office/officeart/2005/8/layout/lProcess2"/>
    <dgm:cxn modelId="{675FD871-AE2A-E941-B02A-7F18058E9919}" type="presParOf" srcId="{F2DEED69-3200-064F-A8E0-0A669D8E9871}" destId="{952C1A58-1A16-C04B-90A8-B0B3CA96EBC6}" srcOrd="3" destOrd="0" presId="urn:microsoft.com/office/officeart/2005/8/layout/lProcess2"/>
    <dgm:cxn modelId="{80C15F81-34A0-9E48-8392-0EC4F0515A9A}" type="presParOf" srcId="{F2DEED69-3200-064F-A8E0-0A669D8E9871}" destId="{36BFD158-48E2-1E47-A393-2C1BB87C2070}" srcOrd="4" destOrd="0" presId="urn:microsoft.com/office/officeart/2005/8/layout/lProcess2"/>
    <dgm:cxn modelId="{877AABF2-D375-5345-B1AF-613552223900}" type="presParOf" srcId="{F5331323-E062-954C-B1DF-149DF3A64A8D}" destId="{9E85E536-8C31-C94E-A159-927908F5E382}" srcOrd="3" destOrd="0" presId="urn:microsoft.com/office/officeart/2005/8/layout/lProcess2"/>
    <dgm:cxn modelId="{098A32AE-8187-7C44-9432-3A29FF84C74D}" type="presParOf" srcId="{F5331323-E062-954C-B1DF-149DF3A64A8D}" destId="{59BC6D00-6A3E-8C4E-8E7C-6F347ABBB507}" srcOrd="4" destOrd="0" presId="urn:microsoft.com/office/officeart/2005/8/layout/lProcess2"/>
    <dgm:cxn modelId="{17C24C99-57D5-0D46-BC16-E14BD00FA30D}" type="presParOf" srcId="{59BC6D00-6A3E-8C4E-8E7C-6F347ABBB507}" destId="{A6A83376-DC6D-E74E-90D3-B6D76685D9C8}" srcOrd="0" destOrd="0" presId="urn:microsoft.com/office/officeart/2005/8/layout/lProcess2"/>
    <dgm:cxn modelId="{DA4CDB21-AC49-7F4E-BC63-1644E64B29F9}" type="presParOf" srcId="{59BC6D00-6A3E-8C4E-8E7C-6F347ABBB507}" destId="{394C1A13-1DB0-7C4D-9023-B4F64F6C997C}" srcOrd="1" destOrd="0" presId="urn:microsoft.com/office/officeart/2005/8/layout/lProcess2"/>
    <dgm:cxn modelId="{CE3D9CCA-94BA-B746-B40C-B7F27EF9C401}" type="presParOf" srcId="{59BC6D00-6A3E-8C4E-8E7C-6F347ABBB507}" destId="{CEF5D6E0-3EF3-F941-843A-A041AE333164}" srcOrd="2" destOrd="0" presId="urn:microsoft.com/office/officeart/2005/8/layout/lProcess2"/>
    <dgm:cxn modelId="{960C99C6-798A-5341-BAA4-F5659FEB99AD}" type="presParOf" srcId="{CEF5D6E0-3EF3-F941-843A-A041AE333164}" destId="{91E1EE7B-4EA4-7B49-B2E7-E3D244DD2B42}" srcOrd="0" destOrd="0" presId="urn:microsoft.com/office/officeart/2005/8/layout/lProcess2"/>
    <dgm:cxn modelId="{0C90BA74-9612-F849-BE07-9746C64452AD}" type="presParOf" srcId="{91E1EE7B-4EA4-7B49-B2E7-E3D244DD2B42}" destId="{39C84C20-01F9-D940-A93E-D96DA16FA81D}" srcOrd="0" destOrd="0" presId="urn:microsoft.com/office/officeart/2005/8/layout/lProcess2"/>
    <dgm:cxn modelId="{46594621-54C4-D74F-AB80-5A9527FED71E}" type="presParOf" srcId="{91E1EE7B-4EA4-7B49-B2E7-E3D244DD2B42}" destId="{477F24D5-9BA3-3F4C-9F5A-7E86E574BE77}" srcOrd="1" destOrd="0" presId="urn:microsoft.com/office/officeart/2005/8/layout/lProcess2"/>
    <dgm:cxn modelId="{9574A629-1923-7C45-8546-F338C5ECC152}" type="presParOf" srcId="{91E1EE7B-4EA4-7B49-B2E7-E3D244DD2B42}" destId="{1F7A3584-A860-4D4A-B4EF-3FF99F3B90C7}" srcOrd="2" destOrd="0" presId="urn:microsoft.com/office/officeart/2005/8/layout/lProcess2"/>
    <dgm:cxn modelId="{A4171C43-C50A-0E40-AB59-D8D30F24944E}" type="presParOf" srcId="{91E1EE7B-4EA4-7B49-B2E7-E3D244DD2B42}" destId="{3EC03A94-4D1B-3F40-AC53-D0D7263C0F64}" srcOrd="3" destOrd="0" presId="urn:microsoft.com/office/officeart/2005/8/layout/lProcess2"/>
    <dgm:cxn modelId="{2A304204-846B-A846-8441-225189ABE1A9}" type="presParOf" srcId="{91E1EE7B-4EA4-7B49-B2E7-E3D244DD2B42}" destId="{A4656B16-E507-944F-AC3C-E36F4BB2AF99}" srcOrd="4" destOrd="0" presId="urn:microsoft.com/office/officeart/2005/8/layout/lProcess2"/>
    <dgm:cxn modelId="{70A0AE27-E255-644C-93E7-7C61E2315E3C}" type="presParOf" srcId="{F5331323-E062-954C-B1DF-149DF3A64A8D}" destId="{04BA0E93-E848-1745-95DD-7AC3CD067E5B}" srcOrd="5" destOrd="0" presId="urn:microsoft.com/office/officeart/2005/8/layout/lProcess2"/>
    <dgm:cxn modelId="{F747B5C7-0A44-BB48-983D-A20B9BE231AB}" type="presParOf" srcId="{F5331323-E062-954C-B1DF-149DF3A64A8D}" destId="{6E6DC362-0175-A44B-AB35-4CC429010DC4}" srcOrd="6" destOrd="0" presId="urn:microsoft.com/office/officeart/2005/8/layout/lProcess2"/>
    <dgm:cxn modelId="{31279FF7-BFEB-E143-B54B-BA79A21E58B9}" type="presParOf" srcId="{6E6DC362-0175-A44B-AB35-4CC429010DC4}" destId="{4E33F494-0B77-894E-80C8-A608FE422A02}" srcOrd="0" destOrd="0" presId="urn:microsoft.com/office/officeart/2005/8/layout/lProcess2"/>
    <dgm:cxn modelId="{11B085CC-B9C1-494A-AC1E-2336B1C3735D}" type="presParOf" srcId="{6E6DC362-0175-A44B-AB35-4CC429010DC4}" destId="{209EEB59-9B89-0546-85B1-56A2911F7835}" srcOrd="1" destOrd="0" presId="urn:microsoft.com/office/officeart/2005/8/layout/lProcess2"/>
    <dgm:cxn modelId="{1EB1FE62-006A-D542-848E-B1D5BDE535D2}" type="presParOf" srcId="{6E6DC362-0175-A44B-AB35-4CC429010DC4}" destId="{08A33355-C350-B24D-AB0B-D253F88AE010}" srcOrd="2" destOrd="0" presId="urn:microsoft.com/office/officeart/2005/8/layout/lProcess2"/>
    <dgm:cxn modelId="{7B9872C2-ABC6-2140-9D2E-AA599A20A9D4}" type="presParOf" srcId="{08A33355-C350-B24D-AB0B-D253F88AE010}" destId="{713D0D5B-B757-1F4E-B5EB-BD263C658A42}" srcOrd="0" destOrd="0" presId="urn:microsoft.com/office/officeart/2005/8/layout/lProcess2"/>
    <dgm:cxn modelId="{8C8BA0A2-4DC4-4D43-A64B-01CDD6B5E171}" type="presParOf" srcId="{713D0D5B-B757-1F4E-B5EB-BD263C658A42}" destId="{13EC0DAE-91D8-6C42-8EBC-115CD1B4DA2F}" srcOrd="0" destOrd="0" presId="urn:microsoft.com/office/officeart/2005/8/layout/lProcess2"/>
    <dgm:cxn modelId="{B8F674C8-ABCC-CE4D-A7EC-86353E2C2E6A}" type="presParOf" srcId="{713D0D5B-B757-1F4E-B5EB-BD263C658A42}" destId="{BCB8D4B1-2CA1-7445-A1BA-8A47C6F864B8}" srcOrd="1" destOrd="0" presId="urn:microsoft.com/office/officeart/2005/8/layout/lProcess2"/>
    <dgm:cxn modelId="{FD4857BA-177B-8E4E-8AA1-A180415895FE}" type="presParOf" srcId="{713D0D5B-B757-1F4E-B5EB-BD263C658A42}" destId="{182C22FA-1770-5248-8973-8A59777D75B1}" srcOrd="2" destOrd="0" presId="urn:microsoft.com/office/officeart/2005/8/layout/lProcess2"/>
    <dgm:cxn modelId="{78F84F9F-C9E3-F54E-BE56-36AC119B6B38}" type="presParOf" srcId="{713D0D5B-B757-1F4E-B5EB-BD263C658A42}" destId="{81712C59-776B-444A-90ED-BCAB06FB6360}" srcOrd="3" destOrd="0" presId="urn:microsoft.com/office/officeart/2005/8/layout/lProcess2"/>
    <dgm:cxn modelId="{A359E856-FF92-FF46-AEF3-638C443C1B31}" type="presParOf" srcId="{713D0D5B-B757-1F4E-B5EB-BD263C658A42}" destId="{E9E67A6A-3573-41CB-BEDA-B1D06A331ACF}" srcOrd="4" destOrd="0" presId="urn:microsoft.com/office/officeart/2005/8/layout/lProcess2"/>
    <dgm:cxn modelId="{EAF4AEE1-248C-134C-B5F8-17D779F2CADF}" type="presParOf" srcId="{713D0D5B-B757-1F4E-B5EB-BD263C658A42}" destId="{4CD440E7-54D5-4707-A691-8C451F3D7D91}" srcOrd="5" destOrd="0" presId="urn:microsoft.com/office/officeart/2005/8/layout/lProcess2"/>
    <dgm:cxn modelId="{0B8A49BF-4FF3-3A4E-B5A7-FFB003C30EF7}" type="presParOf" srcId="{713D0D5B-B757-1F4E-B5EB-BD263C658A42}" destId="{C3F62496-3F96-44CB-BC88-24B990739506}" srcOrd="6" destOrd="0" presId="urn:microsoft.com/office/officeart/2005/8/layout/lProcess2"/>
    <dgm:cxn modelId="{74BFA5B5-40B5-234F-8B18-831BDB4B1E72}" type="presParOf" srcId="{F5331323-E062-954C-B1DF-149DF3A64A8D}" destId="{49E46FE9-E9B6-EC45-A4BC-AFB9754A86AD}" srcOrd="7" destOrd="0" presId="urn:microsoft.com/office/officeart/2005/8/layout/lProcess2"/>
    <dgm:cxn modelId="{575A8342-19DD-1F4D-82CB-02D3B10717C5}" type="presParOf" srcId="{F5331323-E062-954C-B1DF-149DF3A64A8D}" destId="{DC47D847-A3B7-C34A-882D-4F40E32BEDAD}" srcOrd="8" destOrd="0" presId="urn:microsoft.com/office/officeart/2005/8/layout/lProcess2"/>
    <dgm:cxn modelId="{F53C43B9-75DD-D748-A98F-D49BAAB155CC}" type="presParOf" srcId="{DC47D847-A3B7-C34A-882D-4F40E32BEDAD}" destId="{19753199-CD12-3443-9983-6DEFA5A81B03}" srcOrd="0" destOrd="0" presId="urn:microsoft.com/office/officeart/2005/8/layout/lProcess2"/>
    <dgm:cxn modelId="{47757BE0-D456-0C43-B45F-6F21F288E346}" type="presParOf" srcId="{DC47D847-A3B7-C34A-882D-4F40E32BEDAD}" destId="{217E399B-23A5-4448-85FA-32D6D1C2AAF1}" srcOrd="1" destOrd="0" presId="urn:microsoft.com/office/officeart/2005/8/layout/lProcess2"/>
    <dgm:cxn modelId="{8DF1BF81-8515-6341-8052-4692B3D9F885}" type="presParOf" srcId="{DC47D847-A3B7-C34A-882D-4F40E32BEDAD}" destId="{D9176CF0-FED7-1B43-94FB-B99232117956}" srcOrd="2" destOrd="0" presId="urn:microsoft.com/office/officeart/2005/8/layout/lProcess2"/>
    <dgm:cxn modelId="{2089B8DB-67B0-FD46-98CB-DBEA44B2F678}" type="presParOf" srcId="{D9176CF0-FED7-1B43-94FB-B99232117956}" destId="{BDFC16EA-7DCA-7E48-9FC5-7E80ADCBCC73}" srcOrd="0" destOrd="0" presId="urn:microsoft.com/office/officeart/2005/8/layout/lProcess2"/>
    <dgm:cxn modelId="{C620CF65-1C72-4746-8780-0FE45E956B7D}" type="presParOf" srcId="{BDFC16EA-7DCA-7E48-9FC5-7E80ADCBCC73}" destId="{26945BCC-E6F4-A946-89D8-05E66C38899D}" srcOrd="0" destOrd="0" presId="urn:microsoft.com/office/officeart/2005/8/layout/lProcess2"/>
    <dgm:cxn modelId="{CC212E0C-9830-334F-8627-1FB54B442F91}" type="presParOf" srcId="{BDFC16EA-7DCA-7E48-9FC5-7E80ADCBCC73}" destId="{3EADCA1C-139E-6147-92DB-6A253408FF61}" srcOrd="1" destOrd="0" presId="urn:microsoft.com/office/officeart/2005/8/layout/lProcess2"/>
    <dgm:cxn modelId="{53198662-5A78-1B4C-B6B7-13B05B84E53B}" type="presParOf" srcId="{BDFC16EA-7DCA-7E48-9FC5-7E80ADCBCC73}" destId="{D75CECF8-0682-C14C-836D-9E3D4A0ED444}" srcOrd="2" destOrd="0" presId="urn:microsoft.com/office/officeart/2005/8/layout/lProcess2"/>
    <dgm:cxn modelId="{FC88F90B-330D-3046-99EF-3CCD23919B70}" type="presParOf" srcId="{BDFC16EA-7DCA-7E48-9FC5-7E80ADCBCC73}" destId="{B2C1AC6A-BB45-8F4F-B90E-86DF9C81DEB6}" srcOrd="3" destOrd="0" presId="urn:microsoft.com/office/officeart/2005/8/layout/lProcess2"/>
    <dgm:cxn modelId="{425BD00D-D060-7E4C-9EC7-B50D69063D07}" type="presParOf" srcId="{BDFC16EA-7DCA-7E48-9FC5-7E80ADCBCC73}" destId="{DF86C2F2-5609-6C4E-9682-5C3EA25A2F37}" srcOrd="4" destOrd="0" presId="urn:microsoft.com/office/officeart/2005/8/layout/lProcess2"/>
    <dgm:cxn modelId="{49B0C278-E49E-BD4F-94E7-FE92F9BCFDCD}" type="presParOf" srcId="{BDFC16EA-7DCA-7E48-9FC5-7E80ADCBCC73}" destId="{8B7F4FFF-4058-8C4F-9E51-E9615E552CA7}" srcOrd="5" destOrd="0" presId="urn:microsoft.com/office/officeart/2005/8/layout/lProcess2"/>
    <dgm:cxn modelId="{2B58AA66-84F0-EA4B-8648-33B557017222}" type="presParOf" srcId="{BDFC16EA-7DCA-7E48-9FC5-7E80ADCBCC73}" destId="{022989AE-2CB2-A440-8BDB-AE285048DB79}" srcOrd="6" destOrd="0" presId="urn:microsoft.com/office/officeart/2005/8/layout/lProcess2"/>
    <dgm:cxn modelId="{03095AB3-B148-D94E-BB20-1E87E0EE2797}" type="presParOf" srcId="{F5331323-E062-954C-B1DF-149DF3A64A8D}" destId="{FC0A4E6F-9C07-BE49-8FE6-7F776724BE9E}" srcOrd="9" destOrd="0" presId="urn:microsoft.com/office/officeart/2005/8/layout/lProcess2"/>
    <dgm:cxn modelId="{B5ABE1B5-C06E-6B46-A04A-2996CA950996}" type="presParOf" srcId="{F5331323-E062-954C-B1DF-149DF3A64A8D}" destId="{87518D98-BD90-3942-8EFB-CFAD743C9BA0}" srcOrd="10" destOrd="0" presId="urn:microsoft.com/office/officeart/2005/8/layout/lProcess2"/>
    <dgm:cxn modelId="{81E5A935-BA54-D14C-BA1B-AA3557A4D5CB}" type="presParOf" srcId="{87518D98-BD90-3942-8EFB-CFAD743C9BA0}" destId="{7A9A6452-CC3D-E240-AE49-742093BEE367}" srcOrd="0" destOrd="0" presId="urn:microsoft.com/office/officeart/2005/8/layout/lProcess2"/>
    <dgm:cxn modelId="{FC6AE934-89B2-7E4C-845C-B0CFF19AFB88}" type="presParOf" srcId="{87518D98-BD90-3942-8EFB-CFAD743C9BA0}" destId="{8D3DD3B1-95A0-D74D-A1E4-0AF29BFD7209}" srcOrd="1" destOrd="0" presId="urn:microsoft.com/office/officeart/2005/8/layout/lProcess2"/>
    <dgm:cxn modelId="{4A78BFAE-0D73-254F-924F-9D8EE1B02996}" type="presParOf" srcId="{87518D98-BD90-3942-8EFB-CFAD743C9BA0}" destId="{C55CC73F-B037-5546-9794-78CB76A7CF5C}" srcOrd="2" destOrd="0" presId="urn:microsoft.com/office/officeart/2005/8/layout/lProcess2"/>
    <dgm:cxn modelId="{BBF4444F-576A-0642-8ED9-5AADB40FB207}" type="presParOf" srcId="{C55CC73F-B037-5546-9794-78CB76A7CF5C}" destId="{8D8B807B-7909-B044-A699-E85DA7B04903}" srcOrd="0" destOrd="0" presId="urn:microsoft.com/office/officeart/2005/8/layout/lProcess2"/>
    <dgm:cxn modelId="{E7D1CB84-2A25-FA47-9898-C0B757DCB606}" type="presParOf" srcId="{8D8B807B-7909-B044-A699-E85DA7B04903}" destId="{680A078B-7395-EC49-8417-164F8C2552BD}" srcOrd="0" destOrd="0" presId="urn:microsoft.com/office/officeart/2005/8/layout/lProcess2"/>
    <dgm:cxn modelId="{F1E5AD97-B9D1-774D-9BD6-398921FC6423}" type="presParOf" srcId="{8D8B807B-7909-B044-A699-E85DA7B04903}" destId="{80FA530A-582E-7646-8CA9-1C903A816070}" srcOrd="1" destOrd="0" presId="urn:microsoft.com/office/officeart/2005/8/layout/lProcess2"/>
    <dgm:cxn modelId="{298B94E0-2926-F143-B571-80467A1E6426}" type="presParOf" srcId="{8D8B807B-7909-B044-A699-E85DA7B04903}" destId="{7BAF49C8-1402-3844-8359-8A752BE6E1DB}" srcOrd="2" destOrd="0" presId="urn:microsoft.com/office/officeart/2005/8/layout/lProcess2"/>
    <dgm:cxn modelId="{A27019C1-24C9-0D48-88D4-D981ABB19B9D}" type="presParOf" srcId="{8D8B807B-7909-B044-A699-E85DA7B04903}" destId="{9A0783A8-60C4-3241-9AFB-2BEA7AD08A4A}" srcOrd="3" destOrd="0" presId="urn:microsoft.com/office/officeart/2005/8/layout/lProcess2"/>
    <dgm:cxn modelId="{67D35B0C-8E81-2944-8762-863735676789}" type="presParOf" srcId="{8D8B807B-7909-B044-A699-E85DA7B04903}" destId="{8D02E5CC-A4E9-4739-9899-E372E6693786}" srcOrd="4" destOrd="0" presId="urn:microsoft.com/office/officeart/2005/8/layout/lProcess2"/>
    <dgm:cxn modelId="{D710219F-D57D-D648-B5C9-4360F1B119EE}" type="presParOf" srcId="{8D8B807B-7909-B044-A699-E85DA7B04903}" destId="{8025A0E5-7407-4943-B1AF-EDC7C055D651}" srcOrd="5" destOrd="0" presId="urn:microsoft.com/office/officeart/2005/8/layout/lProcess2"/>
    <dgm:cxn modelId="{88568D7C-16A6-3144-A421-1BA42A37F38F}" type="presParOf" srcId="{8D8B807B-7909-B044-A699-E85DA7B04903}" destId="{5B32518C-538A-C241-9F62-41AF8361F40F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18667-6FD9-9D41-9A3E-EA727F2F78EC}">
      <dsp:nvSpPr>
        <dsp:cNvPr id="0" name=""/>
        <dsp:cNvSpPr/>
      </dsp:nvSpPr>
      <dsp:spPr>
        <a:xfrm>
          <a:off x="696712" y="417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Open &amp; standards based (EVPN-VXLAN / MPLS / Segment Routing / IPv6)</a:t>
          </a:r>
        </a:p>
      </dsp:txBody>
      <dsp:txXfrm>
        <a:off x="696712" y="417"/>
        <a:ext cx="2218696" cy="1331217"/>
      </dsp:txXfrm>
    </dsp:sp>
    <dsp:sp modelId="{C6087549-999B-3648-826A-FC8AA1A61B12}">
      <dsp:nvSpPr>
        <dsp:cNvPr id="0" name=""/>
        <dsp:cNvSpPr/>
      </dsp:nvSpPr>
      <dsp:spPr>
        <a:xfrm>
          <a:off x="3137277" y="417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>
              <a:latin typeface="Calibri" charset="0"/>
              <a:ea typeface="Calibri" charset="0"/>
              <a:cs typeface="Calibri" charset="0"/>
            </a:rPr>
            <a:t>Controller based design for centralized policy and management</a:t>
          </a:r>
        </a:p>
      </dsp:txBody>
      <dsp:txXfrm>
        <a:off x="3137277" y="417"/>
        <a:ext cx="2218696" cy="1331217"/>
      </dsp:txXfrm>
    </dsp:sp>
    <dsp:sp modelId="{9F5A2A44-F29A-4949-A1C9-BC1A5C2AD966}">
      <dsp:nvSpPr>
        <dsp:cNvPr id="0" name=""/>
        <dsp:cNvSpPr/>
      </dsp:nvSpPr>
      <dsp:spPr>
        <a:xfrm>
          <a:off x="5577843" y="417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Model driven, overlay architecture for  maximum deployment flexibility</a:t>
          </a:r>
        </a:p>
      </dsp:txBody>
      <dsp:txXfrm>
        <a:off x="5577843" y="417"/>
        <a:ext cx="2218696" cy="1331217"/>
      </dsp:txXfrm>
    </dsp:sp>
    <dsp:sp modelId="{D9DF4E07-BBA3-7D4F-A33A-B7663FF85914}">
      <dsp:nvSpPr>
        <dsp:cNvPr id="0" name=""/>
        <dsp:cNvSpPr/>
      </dsp:nvSpPr>
      <dsp:spPr>
        <a:xfrm>
          <a:off x="696712" y="1553504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Hybrid networking for variety of tenant workloads – physical, </a:t>
          </a:r>
          <a:r>
            <a:rPr lang="en-US" sz="1600" b="0" i="0" kern="1200" dirty="0" err="1">
              <a:latin typeface="Calibri" charset="0"/>
              <a:ea typeface="Calibri" charset="0"/>
              <a:cs typeface="Calibri" charset="0"/>
            </a:rPr>
            <a:t>baremetal</a:t>
          </a: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, VMs, containers</a:t>
          </a:r>
        </a:p>
      </dsp:txBody>
      <dsp:txXfrm>
        <a:off x="696712" y="1553504"/>
        <a:ext cx="2218696" cy="1331217"/>
      </dsp:txXfrm>
    </dsp:sp>
    <dsp:sp modelId="{E01DC783-700D-1648-B09E-E6EB590C381F}">
      <dsp:nvSpPr>
        <dsp:cNvPr id="0" name=""/>
        <dsp:cNvSpPr/>
      </dsp:nvSpPr>
      <dsp:spPr>
        <a:xfrm>
          <a:off x="3137277" y="1553504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High performance Software Overlays to </a:t>
          </a:r>
          <a:r>
            <a:rPr lang="en-US" sz="1600" b="0" i="0" kern="1200">
              <a:latin typeface="Calibri" charset="0"/>
              <a:ea typeface="Calibri" charset="0"/>
              <a:cs typeface="Calibri" charset="0"/>
            </a:rPr>
            <a:t>support NFV in multi-vendor </a:t>
          </a: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environments</a:t>
          </a:r>
        </a:p>
      </dsp:txBody>
      <dsp:txXfrm>
        <a:off x="3137277" y="1553504"/>
        <a:ext cx="2218696" cy="1331217"/>
      </dsp:txXfrm>
    </dsp:sp>
    <dsp:sp modelId="{5F052889-C6A9-8B42-8E3F-185EFD7B4F74}">
      <dsp:nvSpPr>
        <dsp:cNvPr id="0" name=""/>
        <dsp:cNvSpPr/>
      </dsp:nvSpPr>
      <dsp:spPr>
        <a:xfrm>
          <a:off x="5577843" y="1553504"/>
          <a:ext cx="2218696" cy="13312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Calibri" charset="0"/>
              <a:ea typeface="Calibri" charset="0"/>
              <a:cs typeface="Calibri" charset="0"/>
            </a:rPr>
            <a:t>E2E automation of SP DC networking across multi-site, multi-DCs</a:t>
          </a:r>
        </a:p>
      </dsp:txBody>
      <dsp:txXfrm>
        <a:off x="5577843" y="1553504"/>
        <a:ext cx="2218696" cy="133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77CBB-F621-2E4D-B38E-4E288DA5EBE6}">
      <dsp:nvSpPr>
        <dsp:cNvPr id="0" name=""/>
        <dsp:cNvSpPr/>
      </dsp:nvSpPr>
      <dsp:spPr>
        <a:xfrm>
          <a:off x="3365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Agility and Automation</a:t>
          </a:r>
        </a:p>
      </dsp:txBody>
      <dsp:txXfrm>
        <a:off x="3365" y="0"/>
        <a:ext cx="1329523" cy="862965"/>
      </dsp:txXfrm>
    </dsp:sp>
    <dsp:sp modelId="{ACBDF281-8B34-3C44-8095-FF4AAD0B0746}">
      <dsp:nvSpPr>
        <dsp:cNvPr id="0" name=""/>
        <dsp:cNvSpPr/>
      </dsp:nvSpPr>
      <dsp:spPr>
        <a:xfrm>
          <a:off x="136317" y="863035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Network as 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Service</a:t>
          </a:r>
        </a:p>
      </dsp:txBody>
      <dsp:txXfrm>
        <a:off x="148591" y="875309"/>
        <a:ext cx="1039070" cy="394504"/>
      </dsp:txXfrm>
    </dsp:sp>
    <dsp:sp modelId="{B8F28BC6-2D20-F149-9820-E5821C58DDC3}">
      <dsp:nvSpPr>
        <dsp:cNvPr id="0" name=""/>
        <dsp:cNvSpPr/>
      </dsp:nvSpPr>
      <dsp:spPr>
        <a:xfrm>
          <a:off x="136317" y="1346556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Integration with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Orchestrators</a:t>
          </a:r>
        </a:p>
      </dsp:txBody>
      <dsp:txXfrm>
        <a:off x="148591" y="1358830"/>
        <a:ext cx="1039070" cy="394504"/>
      </dsp:txXfrm>
    </dsp:sp>
    <dsp:sp modelId="{3633BAC2-3C5C-994A-8621-4E8A7009EA89}">
      <dsp:nvSpPr>
        <dsp:cNvPr id="0" name=""/>
        <dsp:cNvSpPr/>
      </dsp:nvSpPr>
      <dsp:spPr>
        <a:xfrm>
          <a:off x="136317" y="1830078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Automated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DCI/WAN</a:t>
          </a:r>
        </a:p>
      </dsp:txBody>
      <dsp:txXfrm>
        <a:off x="148591" y="1842352"/>
        <a:ext cx="1039070" cy="394504"/>
      </dsp:txXfrm>
    </dsp:sp>
    <dsp:sp modelId="{311A20BD-BA27-4CA0-8696-C50984652AD6}">
      <dsp:nvSpPr>
        <dsp:cNvPr id="0" name=""/>
        <dsp:cNvSpPr/>
      </dsp:nvSpPr>
      <dsp:spPr>
        <a:xfrm>
          <a:off x="136317" y="2313600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Multi-Tenancy</a:t>
          </a:r>
        </a:p>
      </dsp:txBody>
      <dsp:txXfrm>
        <a:off x="148591" y="2325874"/>
        <a:ext cx="1039070" cy="394504"/>
      </dsp:txXfrm>
    </dsp:sp>
    <dsp:sp modelId="{9ED112AD-66D1-494A-8CD2-0F2988386B1D}">
      <dsp:nvSpPr>
        <dsp:cNvPr id="0" name=""/>
        <dsp:cNvSpPr/>
      </dsp:nvSpPr>
      <dsp:spPr>
        <a:xfrm>
          <a:off x="1432602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Open</a:t>
          </a:r>
        </a:p>
      </dsp:txBody>
      <dsp:txXfrm>
        <a:off x="1432602" y="0"/>
        <a:ext cx="1329523" cy="862965"/>
      </dsp:txXfrm>
    </dsp:sp>
    <dsp:sp modelId="{0EAB2467-4907-4747-A715-203BE3ABE03B}">
      <dsp:nvSpPr>
        <dsp:cNvPr id="0" name=""/>
        <dsp:cNvSpPr/>
      </dsp:nvSpPr>
      <dsp:spPr>
        <a:xfrm>
          <a:off x="1565555" y="863210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Control &amp;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Data Plane</a:t>
          </a:r>
        </a:p>
      </dsp:txBody>
      <dsp:txXfrm>
        <a:off x="1582107" y="879762"/>
        <a:ext cx="1030514" cy="532022"/>
      </dsp:txXfrm>
    </dsp:sp>
    <dsp:sp modelId="{15C4F8E3-1C48-2145-9AB4-C41ECC35D1FA}">
      <dsp:nvSpPr>
        <dsp:cNvPr id="0" name=""/>
        <dsp:cNvSpPr/>
      </dsp:nvSpPr>
      <dsp:spPr>
        <a:xfrm>
          <a:off x="1565555" y="1515280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Programmable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Architecture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(NB &amp; SB)</a:t>
          </a:r>
        </a:p>
      </dsp:txBody>
      <dsp:txXfrm>
        <a:off x="1582107" y="1531832"/>
        <a:ext cx="1030514" cy="532022"/>
      </dsp:txXfrm>
    </dsp:sp>
    <dsp:sp modelId="{36BFD158-48E2-1E47-A393-2C1BB87C2070}">
      <dsp:nvSpPr>
        <dsp:cNvPr id="0" name=""/>
        <dsp:cNvSpPr/>
      </dsp:nvSpPr>
      <dsp:spPr>
        <a:xfrm>
          <a:off x="1565555" y="2167349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Interoperability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(MPLS/VPN, OTV)</a:t>
          </a:r>
        </a:p>
      </dsp:txBody>
      <dsp:txXfrm>
        <a:off x="1582107" y="2183901"/>
        <a:ext cx="1030514" cy="532022"/>
      </dsp:txXfrm>
    </dsp:sp>
    <dsp:sp modelId="{A6A83376-DC6D-E74E-90D3-B6D76685D9C8}">
      <dsp:nvSpPr>
        <dsp:cNvPr id="0" name=""/>
        <dsp:cNvSpPr/>
      </dsp:nvSpPr>
      <dsp:spPr>
        <a:xfrm>
          <a:off x="2861840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Scale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Performance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Efficiency</a:t>
          </a:r>
        </a:p>
      </dsp:txBody>
      <dsp:txXfrm>
        <a:off x="2861840" y="0"/>
        <a:ext cx="1329523" cy="862965"/>
      </dsp:txXfrm>
    </dsp:sp>
    <dsp:sp modelId="{39C84C20-01F9-D940-A93E-D96DA16FA81D}">
      <dsp:nvSpPr>
        <dsp:cNvPr id="0" name=""/>
        <dsp:cNvSpPr/>
      </dsp:nvSpPr>
      <dsp:spPr>
        <a:xfrm>
          <a:off x="2994792" y="863210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Scale-Out PODs</a:t>
          </a:r>
        </a:p>
      </dsp:txBody>
      <dsp:txXfrm>
        <a:off x="3011344" y="879762"/>
        <a:ext cx="1030514" cy="532022"/>
      </dsp:txXfrm>
    </dsp:sp>
    <dsp:sp modelId="{1F7A3584-A860-4D4A-B4EF-3FF99F3B90C7}">
      <dsp:nvSpPr>
        <dsp:cNvPr id="0" name=""/>
        <dsp:cNvSpPr/>
      </dsp:nvSpPr>
      <dsp:spPr>
        <a:xfrm>
          <a:off x="2994792" y="1515280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Fabric Efficiency</a:t>
          </a:r>
        </a:p>
      </dsp:txBody>
      <dsp:txXfrm>
        <a:off x="3011344" y="1531832"/>
        <a:ext cx="1030514" cy="532022"/>
      </dsp:txXfrm>
    </dsp:sp>
    <dsp:sp modelId="{A4656B16-E507-944F-AC3C-E36F4BB2AF99}">
      <dsp:nvSpPr>
        <dsp:cNvPr id="0" name=""/>
        <dsp:cNvSpPr/>
      </dsp:nvSpPr>
      <dsp:spPr>
        <a:xfrm>
          <a:off x="2994792" y="2167349"/>
          <a:ext cx="1063618" cy="565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Multi-POD &amp;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Multi-DC</a:t>
          </a:r>
        </a:p>
      </dsp:txBody>
      <dsp:txXfrm>
        <a:off x="3011344" y="2183901"/>
        <a:ext cx="1030514" cy="532022"/>
      </dsp:txXfrm>
    </dsp:sp>
    <dsp:sp modelId="{4E33F494-0B77-894E-80C8-A608FE422A02}">
      <dsp:nvSpPr>
        <dsp:cNvPr id="0" name=""/>
        <dsp:cNvSpPr/>
      </dsp:nvSpPr>
      <dsp:spPr>
        <a:xfrm>
          <a:off x="4291078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Seamless Integration</a:t>
          </a:r>
        </a:p>
      </dsp:txBody>
      <dsp:txXfrm>
        <a:off x="4291078" y="0"/>
        <a:ext cx="1329523" cy="862965"/>
      </dsp:txXfrm>
    </dsp:sp>
    <dsp:sp modelId="{13EC0DAE-91D8-6C42-8EBC-115CD1B4DA2F}">
      <dsp:nvSpPr>
        <dsp:cNvPr id="0" name=""/>
        <dsp:cNvSpPr/>
      </dsp:nvSpPr>
      <dsp:spPr>
        <a:xfrm>
          <a:off x="4424030" y="863035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Multi-Hypervisor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Multi-VMM</a:t>
          </a:r>
        </a:p>
      </dsp:txBody>
      <dsp:txXfrm>
        <a:off x="4436304" y="875309"/>
        <a:ext cx="1039070" cy="394504"/>
      </dsp:txXfrm>
    </dsp:sp>
    <dsp:sp modelId="{182C22FA-1770-5248-8973-8A59777D75B1}">
      <dsp:nvSpPr>
        <dsp:cNvPr id="0" name=""/>
        <dsp:cNvSpPr/>
      </dsp:nvSpPr>
      <dsp:spPr>
        <a:xfrm>
          <a:off x="4424030" y="1346556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Heterogeneous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Workloads</a:t>
          </a:r>
        </a:p>
      </dsp:txBody>
      <dsp:txXfrm>
        <a:off x="4436304" y="1358830"/>
        <a:ext cx="1039070" cy="394504"/>
      </dsp:txXfrm>
    </dsp:sp>
    <dsp:sp modelId="{E9E67A6A-3573-41CB-BEDA-B1D06A331ACF}">
      <dsp:nvSpPr>
        <dsp:cNvPr id="0" name=""/>
        <dsp:cNvSpPr/>
      </dsp:nvSpPr>
      <dsp:spPr>
        <a:xfrm>
          <a:off x="4424030" y="1830078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Custom NB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Integration</a:t>
          </a:r>
        </a:p>
      </dsp:txBody>
      <dsp:txXfrm>
        <a:off x="4436304" y="1842352"/>
        <a:ext cx="1039070" cy="394504"/>
      </dsp:txXfrm>
    </dsp:sp>
    <dsp:sp modelId="{C3F62496-3F96-44CB-BC88-24B990739506}">
      <dsp:nvSpPr>
        <dsp:cNvPr id="0" name=""/>
        <dsp:cNvSpPr/>
      </dsp:nvSpPr>
      <dsp:spPr>
        <a:xfrm>
          <a:off x="4424030" y="2313600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Services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Integration (P&amp;V)</a:t>
          </a:r>
        </a:p>
      </dsp:txBody>
      <dsp:txXfrm>
        <a:off x="4436304" y="2325874"/>
        <a:ext cx="1039070" cy="394504"/>
      </dsp:txXfrm>
    </dsp:sp>
    <dsp:sp modelId="{19753199-CD12-3443-9983-6DEFA5A81B03}">
      <dsp:nvSpPr>
        <dsp:cNvPr id="0" name=""/>
        <dsp:cNvSpPr/>
      </dsp:nvSpPr>
      <dsp:spPr>
        <a:xfrm>
          <a:off x="5720315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Investment Protection</a:t>
          </a:r>
        </a:p>
      </dsp:txBody>
      <dsp:txXfrm>
        <a:off x="5720315" y="0"/>
        <a:ext cx="1329523" cy="862965"/>
      </dsp:txXfrm>
    </dsp:sp>
    <dsp:sp modelId="{26945BCC-E6F4-A946-89D8-05E66C38899D}">
      <dsp:nvSpPr>
        <dsp:cNvPr id="0" name=""/>
        <dsp:cNvSpPr/>
      </dsp:nvSpPr>
      <dsp:spPr>
        <a:xfrm>
          <a:off x="5853268" y="863035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Host Based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Overlays</a:t>
          </a:r>
        </a:p>
      </dsp:txBody>
      <dsp:txXfrm>
        <a:off x="5865542" y="875309"/>
        <a:ext cx="1039070" cy="394504"/>
      </dsp:txXfrm>
    </dsp:sp>
    <dsp:sp modelId="{D75CECF8-0682-C14C-836D-9E3D4A0ED444}">
      <dsp:nvSpPr>
        <dsp:cNvPr id="0" name=""/>
        <dsp:cNvSpPr/>
      </dsp:nvSpPr>
      <dsp:spPr>
        <a:xfrm>
          <a:off x="5853268" y="1346556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N2k-N9k, ASR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Support</a:t>
          </a:r>
        </a:p>
      </dsp:txBody>
      <dsp:txXfrm>
        <a:off x="5865542" y="1358830"/>
        <a:ext cx="1039070" cy="394504"/>
      </dsp:txXfrm>
    </dsp:sp>
    <dsp:sp modelId="{DF86C2F2-5609-6C4E-9682-5C3EA25A2F37}">
      <dsp:nvSpPr>
        <dsp:cNvPr id="0" name=""/>
        <dsp:cNvSpPr/>
      </dsp:nvSpPr>
      <dsp:spPr>
        <a:xfrm>
          <a:off x="5853268" y="1830078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Bare metal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Apps/Services</a:t>
          </a:r>
        </a:p>
      </dsp:txBody>
      <dsp:txXfrm>
        <a:off x="5865542" y="1842352"/>
        <a:ext cx="1039070" cy="394504"/>
      </dsp:txXfrm>
    </dsp:sp>
    <dsp:sp modelId="{022989AE-2CB2-A440-8BDB-AE285048DB79}">
      <dsp:nvSpPr>
        <dsp:cNvPr id="0" name=""/>
        <dsp:cNvSpPr/>
      </dsp:nvSpPr>
      <dsp:spPr>
        <a:xfrm>
          <a:off x="5853268" y="2313600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Interoperability</a:t>
          </a:r>
        </a:p>
      </dsp:txBody>
      <dsp:txXfrm>
        <a:off x="5865542" y="2325874"/>
        <a:ext cx="1039070" cy="394504"/>
      </dsp:txXfrm>
    </dsp:sp>
    <dsp:sp modelId="{7A9A6452-CC3D-E240-AE49-742093BEE367}">
      <dsp:nvSpPr>
        <dsp:cNvPr id="0" name=""/>
        <dsp:cNvSpPr/>
      </dsp:nvSpPr>
      <dsp:spPr>
        <a:xfrm>
          <a:off x="7149553" y="0"/>
          <a:ext cx="1329523" cy="28765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Policy Driven</a:t>
          </a:r>
        </a:p>
      </dsp:txBody>
      <dsp:txXfrm>
        <a:off x="7149553" y="0"/>
        <a:ext cx="1329523" cy="862965"/>
      </dsp:txXfrm>
    </dsp:sp>
    <dsp:sp modelId="{680A078B-7395-EC49-8417-164F8C2552BD}">
      <dsp:nvSpPr>
        <dsp:cNvPr id="0" name=""/>
        <dsp:cNvSpPr/>
      </dsp:nvSpPr>
      <dsp:spPr>
        <a:xfrm>
          <a:off x="7282505" y="863035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Infrastructure</a:t>
          </a:r>
        </a:p>
      </dsp:txBody>
      <dsp:txXfrm>
        <a:off x="7294779" y="875309"/>
        <a:ext cx="1039070" cy="394504"/>
      </dsp:txXfrm>
    </dsp:sp>
    <dsp:sp modelId="{7BAF49C8-1402-3844-8359-8A752BE6E1DB}">
      <dsp:nvSpPr>
        <dsp:cNvPr id="0" name=""/>
        <dsp:cNvSpPr/>
      </dsp:nvSpPr>
      <dsp:spPr>
        <a:xfrm>
          <a:off x="7282505" y="1346556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Network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Connectivity</a:t>
          </a:r>
        </a:p>
      </dsp:txBody>
      <dsp:txXfrm>
        <a:off x="7294779" y="1358830"/>
        <a:ext cx="1039070" cy="394504"/>
      </dsp:txXfrm>
    </dsp:sp>
    <dsp:sp modelId="{8D02E5CC-A4E9-4739-9899-E372E6693786}">
      <dsp:nvSpPr>
        <dsp:cNvPr id="0" name=""/>
        <dsp:cNvSpPr/>
      </dsp:nvSpPr>
      <dsp:spPr>
        <a:xfrm>
          <a:off x="7282505" y="1830078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Group Based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Policies</a:t>
          </a:r>
        </a:p>
      </dsp:txBody>
      <dsp:txXfrm>
        <a:off x="7294779" y="1842352"/>
        <a:ext cx="1039070" cy="394504"/>
      </dsp:txXfrm>
    </dsp:sp>
    <dsp:sp modelId="{5B32518C-538A-C241-9F62-41AF8361F40F}">
      <dsp:nvSpPr>
        <dsp:cNvPr id="0" name=""/>
        <dsp:cNvSpPr/>
      </dsp:nvSpPr>
      <dsp:spPr>
        <a:xfrm>
          <a:off x="7282505" y="2313600"/>
          <a:ext cx="1063618" cy="419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Service Assurance</a:t>
          </a:r>
        </a:p>
      </dsp:txBody>
      <dsp:txXfrm>
        <a:off x="7294779" y="2325874"/>
        <a:ext cx="1039070" cy="394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3/14/2017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4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143" algn="l" defTabSz="45714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286" algn="l" defTabSz="45714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429" algn="l" defTabSz="45714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572" algn="l" defTabSz="45714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714" algn="l" defTabSz="457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457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99" algn="l" defTabSz="457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4571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3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Network Virtualization through overlays -  benefits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How networks are constructed today -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Complications with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vlans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 creating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vlans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 setting up STP - setting up router and then to scale we might have to set up multiple routers - once multiple routers enable routing protocol - you know how two loop avoidance mechanism. If overlays constructed well, we'll have a single protocol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ecmp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style reachability.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a. Efficiency - Distributed routing/switching, single protocol for control plane, single protocol for data plane.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b. Best in class underlay devices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c. Vertical versus Horizontal scale - if properly constructed we will have no choke points in the network. Fabric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used uniformly – no choke points. No traffic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trombonning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or duplicate round-trips in the fabric. At the same time the workloads should not have extra knowledge to function in such a network. No change in the workloads. Simply a better  way of designing networks.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/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d. Location independence - important in virtualized world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e. Topology independence/protocol independence - allows one to switch protocols in the underlay without affecting the service layer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>
              <a:latin typeface="Calibri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B0DCE-23C0-2E48-ADED-19A2FA8582F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BBFF4-3870-4421-A2C2-2AEF721882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F1CFD-AC8C-4407-BFCB-78E6166097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6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increasing cores, 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VPP can run as both as use space </a:t>
            </a:r>
            <a:r>
              <a:rPr lang="en-US" baseline="0" dirty="0" err="1"/>
              <a:t>virtial</a:t>
            </a:r>
            <a:r>
              <a:rPr lang="en-US" baseline="0" dirty="0"/>
              <a:t> machine or as host process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Cisco Live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47B71-29E9-47CD-A69F-3B7601300E7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7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400" dirty="0"/>
              <a:t>Investment Protection - VTS supports the entire Nexus portfolio, thus bringing the benefits of automation and operational simplicity to the entire Nexus family.</a:t>
            </a:r>
            <a:endParaRPr lang="en-US" sz="1200" dirty="0"/>
          </a:p>
          <a:p>
            <a:pPr lvl="1"/>
            <a:r>
              <a:rPr lang="en-US" sz="1400" dirty="0"/>
              <a:t>Faster Network Provisioning - through an automated policy-driven approach across both virtual and physical workloads.  </a:t>
            </a:r>
            <a:endParaRPr lang="en-US" sz="1200" dirty="0"/>
          </a:p>
          <a:p>
            <a:pPr lvl="1"/>
            <a:r>
              <a:rPr lang="en-US" sz="1400" dirty="0"/>
              <a:t>Seamless Integration - through open APIs with cloud orchestration systems like OpenStack and </a:t>
            </a:r>
            <a:r>
              <a:rPr lang="en-US" sz="1400" dirty="0" err="1"/>
              <a:t>vCenter</a:t>
            </a:r>
            <a:r>
              <a:rPr lang="en-US" sz="1400" dirty="0"/>
              <a:t> </a:t>
            </a:r>
            <a:endParaRPr lang="en-US" sz="1200" dirty="0"/>
          </a:p>
          <a:p>
            <a:pPr lvl="1"/>
            <a:r>
              <a:rPr lang="en-US" sz="1400" dirty="0"/>
              <a:t>Improved Resource Utilization - through the creation of a flexible pool of resources which can be securely allocated and re-allocated on demand maximizing the return on infrastructure investment and reducing capex</a:t>
            </a:r>
            <a:endParaRPr lang="en-US" sz="1200" dirty="0"/>
          </a:p>
          <a:p>
            <a:pPr lvl="1"/>
            <a:r>
              <a:rPr lang="en-US" sz="1400" dirty="0"/>
              <a:t>Scalability - using standards based BGP-EVPN based control plane to manage VXLAN overlays extending workload placement and mobility diameter seamlessly without compromising performance.</a:t>
            </a:r>
            <a:endParaRPr lang="en-US" sz="1200" dirty="0"/>
          </a:p>
          <a:p>
            <a:pPr lvl="1"/>
            <a:r>
              <a:rPr lang="en-US" sz="1400" dirty="0"/>
              <a:t>Multi-Vendor support – Extensible to multi-vendor environments by leveraging Cisco Tail-f technology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3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ciscolive.com/us" TargetMode="External"/><Relationship Id="rId4" Type="http://schemas.openxmlformats.org/officeDocument/2006/relationships/hyperlink" Target="http://ciscolive.com/Online" TargetMode="Externa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9.xml"/><Relationship Id="rId5" Type="http://schemas.openxmlformats.org/officeDocument/2006/relationships/hyperlink" Target="http://ciscolive.com/us" TargetMode="External"/><Relationship Id="rId4" Type="http://schemas.openxmlformats.org/officeDocument/2006/relationships/hyperlink" Target="http://ciscolive.com/Online" TargetMode="Externa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png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63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32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7" tIns="30788" rIns="61577" bIns="30788" anchor="b">
            <a:spAutoFit/>
          </a:bodyPr>
          <a:lstStyle/>
          <a:p>
            <a:pPr algn="r" defTabSz="61066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66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77" tIns="30788" rIns="61577" bIns="30788" anchor="b">
            <a:spAutoFit/>
          </a:bodyPr>
          <a:lstStyle/>
          <a:p>
            <a:pPr defTabSz="6106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621196-FA8C-DD48-9ED3-594EC96E24E5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/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" y="3793214"/>
            <a:ext cx="8296421" cy="288131"/>
          </a:xfrm>
          <a:prstGeom prst="rect">
            <a:avLst/>
          </a:prstGeom>
        </p:spPr>
        <p:txBody>
          <a:bodyPr lIns="91388" tIns="45694" rIns="91388" bIns="45694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12" y="4033211"/>
            <a:ext cx="8296421" cy="28813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12" y="4273208"/>
            <a:ext cx="8296421" cy="28813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8" y="3211463"/>
            <a:ext cx="8302625" cy="29900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661" indent="0">
              <a:buNone/>
              <a:defRPr/>
            </a:lvl2pPr>
            <a:lvl3pPr marL="427233" indent="0">
              <a:buNone/>
              <a:defRPr/>
            </a:lvl3pPr>
            <a:lvl4pPr marL="516486" indent="0">
              <a:buNone/>
              <a:defRPr/>
            </a:lvl4pPr>
            <a:lvl5pPr marL="60098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7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063" y="320677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2" y="3793214"/>
            <a:ext cx="8296421" cy="288131"/>
          </a:xfrm>
          <a:prstGeom prst="rect">
            <a:avLst/>
          </a:prstGeom>
        </p:spPr>
        <p:txBody>
          <a:bodyPr lIns="91388" tIns="45694" rIns="91388" bIns="45694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12" y="4078567"/>
            <a:ext cx="8296421" cy="28813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12" y="4363920"/>
            <a:ext cx="8296421" cy="28813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8" y="3211463"/>
            <a:ext cx="8302625" cy="299001"/>
          </a:xfrm>
          <a:prstGeom prst="rect">
            <a:avLst/>
          </a:prstGeom>
        </p:spPr>
        <p:txBody>
          <a:bodyPr lIns="91388" tIns="45694" rIns="91388" bIns="4569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661" indent="0">
              <a:buNone/>
              <a:defRPr/>
            </a:lvl2pPr>
            <a:lvl3pPr marL="427233" indent="0">
              <a:buNone/>
              <a:defRPr/>
            </a:lvl3pPr>
            <a:lvl4pPr marL="516486" indent="0">
              <a:buNone/>
              <a:defRPr/>
            </a:lvl4pPr>
            <a:lvl5pPr marL="60098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0" tIns="34286" rIns="68550" bIns="34286" anchor="ctr"/>
          <a:lstStyle/>
          <a:p>
            <a:pPr defTabSz="457010"/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0" tIns="34286" rIns="68550" bIns="34286" anchor="ctr"/>
          <a:lstStyle/>
          <a:p>
            <a:pPr defTabSz="457010"/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31" y="3209566"/>
            <a:ext cx="4684867" cy="288131"/>
          </a:xfrm>
          <a:prstGeom prst="rect">
            <a:avLst/>
          </a:prstGeom>
        </p:spPr>
        <p:txBody>
          <a:bodyPr vert="horz" lIns="68550" tIns="34286" rIns="68550" bIns="34286" rtlCol="0">
            <a:noAutofit/>
          </a:bodyPr>
          <a:lstStyle>
            <a:lvl1pPr marL="0" indent="0" algn="l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41" y="2462028"/>
            <a:ext cx="4712557" cy="766763"/>
          </a:xfrm>
        </p:spPr>
        <p:txBody>
          <a:bodyPr lIns="61691" tIns="34286" rIns="61691" bIns="34286" rtlCol="0" anchor="b">
            <a:noAutofit/>
          </a:bodyPr>
          <a:lstStyle>
            <a:lvl1pPr marL="0" indent="0" algn="l" defTabSz="685476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388" tIns="45694" rIns="91388" bIns="45694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84" y="4742923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2" tIns="30791" rIns="61562" bIns="30791" anchor="b">
            <a:spAutoFit/>
          </a:bodyPr>
          <a:lstStyle/>
          <a:p>
            <a:pPr algn="r" defTabSz="61050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50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62" tIns="30791" rIns="61562" bIns="30791" anchor="b">
            <a:spAutoFit/>
          </a:bodyPr>
          <a:lstStyle/>
          <a:p>
            <a:pPr defTabSz="6105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is-I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2016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7" tIns="34286" rIns="68547" bIns="34286" anchor="ctr"/>
          <a:lstStyle/>
          <a:p>
            <a:pPr defTabSz="457010"/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7" tIns="34286" rIns="68547" bIns="34286" anchor="ctr"/>
          <a:lstStyle/>
          <a:p>
            <a:pPr defTabSz="457010"/>
            <a:endParaRPr lang="en-US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85578" marR="0" indent="-285578" algn="ctr" defTabSz="4569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80816" indent="-22369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01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269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67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018" indent="-16817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5711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28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0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33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85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76" y="895601"/>
            <a:ext cx="8398739" cy="3168210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5711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28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0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33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85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12320" indent="-392255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01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269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67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018" indent="-16817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80816" indent="-22369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01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269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67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018" indent="-16817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2" y="1347788"/>
            <a:ext cx="3901123" cy="308309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28459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4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80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1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63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28459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4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80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1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63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21"/>
            <a:ext cx="3715995" cy="826447"/>
          </a:xfrm>
          <a:prstGeom prst="rect">
            <a:avLst/>
          </a:prstGeom>
        </p:spPr>
        <p:txBody>
          <a:bodyPr lIns="61688" tIns="34286" rIns="61688" bIns="34286" rtlCol="0">
            <a:noAutofit/>
          </a:bodyPr>
          <a:lstStyle>
            <a:lvl1pPr algn="l" defTabSz="68544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marR="0" indent="0" algn="l" defTabSz="6854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28459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4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80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1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63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28459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4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80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1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63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79" y="228334"/>
            <a:ext cx="2337109" cy="770461"/>
          </a:xfrm>
          <a:prstGeom prst="rect">
            <a:avLst/>
          </a:prstGeom>
        </p:spPr>
        <p:txBody>
          <a:bodyPr lIns="91388" tIns="45694" rIns="91388" bIns="45694" anchor="b" anchorCtr="0">
            <a:noAutofit/>
          </a:bodyPr>
          <a:lstStyle>
            <a:lvl1pPr marL="0" marR="0" indent="0" algn="l" defTabSz="6854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44" y="227854"/>
            <a:ext cx="2337109" cy="770461"/>
          </a:xfrm>
          <a:prstGeom prst="rect">
            <a:avLst/>
          </a:prstGeom>
        </p:spPr>
        <p:txBody>
          <a:bodyPr lIns="91388" tIns="45694" rIns="91388" bIns="45694" anchor="b" anchorCtr="0">
            <a:noAutofit/>
          </a:bodyPr>
          <a:lstStyle>
            <a:lvl1pPr marL="0" marR="0" indent="0" algn="l" defTabSz="6854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29" y="220494"/>
            <a:ext cx="2337109" cy="770461"/>
          </a:xfrm>
          <a:prstGeom prst="rect">
            <a:avLst/>
          </a:prstGeom>
        </p:spPr>
        <p:txBody>
          <a:bodyPr lIns="91388" tIns="45694" rIns="91388" bIns="45694" anchor="b" anchorCtr="0">
            <a:noAutofit/>
          </a:bodyPr>
          <a:lstStyle>
            <a:lvl1pPr marL="0" marR="0" indent="0" algn="l" defTabSz="68544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33220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42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33220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42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33220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42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85686" indent="-85686" algn="l" defTabSz="685448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86" indent="-85686" algn="l" defTabSz="6854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86" indent="-85686" algn="l" defTabSz="6854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86" indent="-85686" algn="l" defTabSz="6854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86" indent="-85686" algn="l" defTabSz="68544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22" y="3552444"/>
            <a:ext cx="3506245" cy="253746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2" y="1347788"/>
            <a:ext cx="3901123" cy="3083094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228459" indent="-1713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4" indent="-21575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80" indent="-17135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14" indent="-17135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63" indent="-17135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88" tIns="45694" rIns="91388" bIns="45694" anchor="b" anchorCtr="0">
            <a:noAutofit/>
          </a:bodyPr>
          <a:lstStyle>
            <a:lvl1pPr marL="0" indent="0" algn="l" defTabSz="60333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29" indent="-39980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61691" tIns="34286" rIns="61691" bIns="34286" rtlCol="0" anchor="ctr">
            <a:noAutofit/>
          </a:bodyPr>
          <a:lstStyle>
            <a:lvl1pPr marL="0" indent="0" algn="l" defTabSz="685476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1347788"/>
            <a:ext cx="8277344" cy="3168210"/>
          </a:xfrm>
          <a:prstGeom prst="rect">
            <a:avLst/>
          </a:prstGeom>
        </p:spPr>
        <p:txBody>
          <a:bodyPr lIns="91408" tIns="45704" rIns="91408" bIns="45704">
            <a:noAutofit/>
          </a:bodyPr>
          <a:lstStyle>
            <a:lvl1pPr marL="280892" indent="-22376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32" indent="-21582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65" indent="-17139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21" indent="-171394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15" indent="-16821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36"/>
            <a:ext cx="7180312" cy="326233"/>
          </a:xfrm>
          <a:prstGeom prst="rect">
            <a:avLst/>
          </a:prstGeom>
        </p:spPr>
        <p:txBody>
          <a:bodyPr wrap="square" lIns="91388" tIns="45694" rIns="91388" bIns="45694" anchor="b" anchorCtr="0">
            <a:noAutofit/>
          </a:bodyPr>
          <a:lstStyle>
            <a:lvl1pPr algn="l" defTabSz="60333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88" tIns="45694" rIns="91388" bIns="45694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36"/>
            <a:ext cx="7180312" cy="326233"/>
          </a:xfrm>
          <a:prstGeom prst="rect">
            <a:avLst/>
          </a:prstGeom>
        </p:spPr>
        <p:txBody>
          <a:bodyPr wrap="square" lIns="91388" tIns="45694" rIns="91388" bIns="45694" anchor="b" anchorCtr="0">
            <a:noAutofit/>
          </a:bodyPr>
          <a:lstStyle>
            <a:lvl1pPr algn="l" defTabSz="60333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0"/>
            <a:ext cx="4073346" cy="3039397"/>
          </a:xfrm>
          <a:prstGeom prst="rect">
            <a:avLst/>
          </a:prstGeom>
        </p:spPr>
        <p:txBody>
          <a:bodyPr vert="horz" lIns="91388" tIns="45694" rIns="91388" bIns="45694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88" tIns="45694" rIns="91388" bIns="45694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45701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45701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45701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58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11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11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408" tIns="45704" rIns="91408" bIns="4570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408" tIns="45704" rIns="91408" bIns="4570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408" tIns="45704" rIns="91408" bIns="4570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3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3" tIns="34289" rIns="68553" bIns="34289" anchor="ctr"/>
          <a:lstStyle/>
          <a:p>
            <a:pPr algn="ctr" defTabSz="914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3" tIns="34289" rIns="68553" bIns="34289" anchor="ctr"/>
          <a:lstStyle/>
          <a:p>
            <a:pPr algn="ctr" defTabSz="914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75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3" tIns="34289" rIns="68553" bIns="34289" anchor="ctr"/>
          <a:lstStyle/>
          <a:p>
            <a:pPr algn="ctr" defTabSz="914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92" tIns="45696" rIns="91392" bIns="45696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92" tIns="45696" rIns="91392" bIns="45696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92" tIns="45696" rIns="91392" bIns="45696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54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07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07"/>
            <a:ext cx="2292136" cy="603661"/>
          </a:xfrm>
          <a:prstGeom prst="rect">
            <a:avLst/>
          </a:prstGeom>
        </p:spPr>
        <p:txBody>
          <a:bodyPr lIns="91388" tIns="45694" rIns="91388" bIns="4569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66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6480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52" tIns="0" rIns="91408" bIns="45704" numCol="1" anchor="ctr" anchorCtr="0" compatLnSpc="1">
            <a:prstTxWarp prst="textNoShape">
              <a:avLst/>
            </a:prstTxWarp>
            <a:spAutoFit/>
          </a:bodyPr>
          <a:lstStyle>
            <a:lvl1pPr marL="172736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53"/>
            <a:ext cx="8563172" cy="2542175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34"/>
            <a:ext cx="8364236" cy="564257"/>
          </a:xfrm>
          <a:prstGeom prst="rect">
            <a:avLst/>
          </a:prstGeom>
        </p:spPr>
        <p:txBody>
          <a:bodyPr vert="horz" wrap="square" lIns="91408" tIns="45704" rIns="91408" bIns="45704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66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392" tIns="45696" rIns="91392" bIns="45696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392" tIns="45696" rIns="91392" bIns="45696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16" y="233379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53" tIns="34289" rIns="68553" bIns="34289" rtlCol="0" anchor="ctr" anchorCtr="0">
            <a:normAutofit/>
          </a:bodyPr>
          <a:lstStyle>
            <a:lvl1pPr marL="0" indent="0" algn="ctr" defTabSz="68550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51" y="2480709"/>
            <a:ext cx="6729865" cy="1614419"/>
          </a:xfrm>
        </p:spPr>
        <p:txBody>
          <a:bodyPr>
            <a:noAutofit/>
          </a:bodyPr>
          <a:lstStyle>
            <a:lvl1pPr marL="0" marR="0" indent="0" algn="l" defTabSz="68550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392" tIns="45696" rIns="91392" bIns="45696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50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79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79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79" y="2271729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29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6" rIns="68550" bIns="34286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34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34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0" tIns="34286" rIns="68550" bIns="34286" rtlCol="0" anchor="ctr" anchorCtr="0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54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50" tIns="34286" rIns="68550" bIns="34286" rtlCol="0" anchor="ctr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GB" noProof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50" tIns="34286" rIns="68550" bIns="34286" rtlCol="0" anchor="ctr">
            <a:normAutofit/>
          </a:bodyPr>
          <a:lstStyle>
            <a:lvl1pPr marL="0" indent="0" algn="ctr" defTabSz="68547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GB" noProof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6545" y="1646240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08" tIns="45704" rIns="91408" bIns="45704" anchor="b" anchorCtr="0">
            <a:noAutofit/>
          </a:bodyPr>
          <a:lstStyle>
            <a:lvl1pPr marL="0" indent="0" algn="l" defTabSz="60350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4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76" indent="-39991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817" y="56743"/>
            <a:ext cx="8689063" cy="759068"/>
          </a:xfrm>
        </p:spPr>
        <p:txBody>
          <a:bodyPr vert="horz" wrap="square" lIns="102879" tIns="102879" rIns="51440" bIns="51440" rtlCol="0" anchor="ctr" anchorCtr="0">
            <a:spAutoFit/>
          </a:bodyPr>
          <a:lstStyle>
            <a:lvl1pPr>
              <a:defRPr lang="en-US" sz="2400" dirty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Test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82" y="3932215"/>
            <a:ext cx="2678250" cy="35661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25" y="1968792"/>
            <a:ext cx="2794966" cy="118872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0663" y="796812"/>
            <a:ext cx="2511292" cy="3426196"/>
          </a:xfrm>
          <a:prstGeom prst="rect">
            <a:avLst/>
          </a:prstGeom>
        </p:spPr>
        <p:txBody>
          <a:bodyPr lIns="61706" tIns="34283" rIns="61706" bIns="34283" rtlCol="0" anchor="ctr">
            <a:noAutofit/>
          </a:bodyPr>
          <a:lstStyle>
            <a:lvl1pPr marL="0" indent="0" algn="l" defTabSz="685663" rtl="0" eaLnBrk="1" latinLnBrk="0" hangingPunct="1">
              <a:lnSpc>
                <a:spcPct val="95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200" b="0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3517781" y="796812"/>
            <a:ext cx="0" cy="3426196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86000">
                  <a:schemeClr val="accent5"/>
                </a:gs>
                <a:gs pos="21000">
                  <a:srgbClr val="863CB8"/>
                </a:gs>
                <a:gs pos="62000">
                  <a:schemeClr val="tx2"/>
                </a:gs>
                <a:gs pos="40000">
                  <a:schemeClr val="tx1"/>
                </a:gs>
                <a:gs pos="100000">
                  <a:srgbClr val="02AA8C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468535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/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/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/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orytelling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3178383" y="1066899"/>
            <a:ext cx="0" cy="3426196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86000">
                  <a:schemeClr val="accent5"/>
                </a:gs>
                <a:gs pos="21000">
                  <a:srgbClr val="863CB8"/>
                </a:gs>
                <a:gs pos="62000">
                  <a:schemeClr val="tx2"/>
                </a:gs>
                <a:gs pos="40000">
                  <a:schemeClr val="tx1"/>
                </a:gs>
                <a:gs pos="100000">
                  <a:srgbClr val="02AA8C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0661" y="1066899"/>
            <a:ext cx="2437068" cy="3426196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indent="-171445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404" indent="-159300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605" indent="-186302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707" indent="-159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408" indent="-132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16555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</p:spTree>
    <p:extLst/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hangingPunct="0">
              <a:lnSpc>
                <a:spcPct val="90000"/>
              </a:lnSpc>
            </a:pPr>
            <a:r>
              <a:rPr lang="en-US" sz="2800" dirty="0">
                <a:solidFill>
                  <a:srgbClr val="676767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76767"/>
                </a:solidFill>
                <a:latin typeface="Arial"/>
                <a:ea typeface="Apple LiGothic Medium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latin typeface="Arial"/>
                <a:ea typeface="Apple LiGothic Medium"/>
                <a:cs typeface="Apple LiGothic Medium"/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latin typeface="Arial"/>
              <a:cs typeface="Apple LiGothic Medium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119061" cy="24622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defTabSz="457200">
              <a:buClr>
                <a:srgbClr val="676767"/>
              </a:buClr>
              <a:buSzPct val="80000"/>
            </a:pPr>
            <a:r>
              <a:rPr lang="en-US" sz="2000" dirty="0">
                <a:solidFill>
                  <a:srgbClr val="676767"/>
                </a:solidFill>
              </a:rPr>
              <a:t>Give us your feedback to be entered into a Daily Survey Drawing. A daily winner will receive a $750 Amazon gift card.</a:t>
            </a:r>
          </a:p>
          <a:p>
            <a:pPr defTabSz="457200">
              <a:buClr>
                <a:srgbClr val="676767"/>
              </a:buClr>
              <a:buSzPct val="80000"/>
            </a:pPr>
            <a:r>
              <a:rPr lang="en-US" sz="2000" dirty="0">
                <a:solidFill>
                  <a:srgbClr val="676767"/>
                </a:solidFill>
              </a:rPr>
              <a:t>Complete your session surveys through the Cisco Live mobile app or from the Session Catalog on </a:t>
            </a:r>
            <a:r>
              <a:rPr lang="en-US" sz="2000" u="sng" dirty="0">
                <a:solidFill>
                  <a:srgbClr val="00A3DE"/>
                </a:solidFill>
              </a:rPr>
              <a:t>CiscoLive.com/us</a:t>
            </a:r>
            <a:r>
              <a:rPr lang="en-US" sz="2000" dirty="0">
                <a:solidFill>
                  <a:srgbClr val="676767"/>
                </a:solidFill>
              </a:rPr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67" y="1128177"/>
            <a:ext cx="3950208" cy="263347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9" name="Rectangle 8">
            <a:hlinkClick r:id="rId5"/>
          </p:cNvPr>
          <p:cNvSpPr/>
          <p:nvPr userDrawn="1"/>
        </p:nvSpPr>
        <p:spPr bwMode="auto">
          <a:xfrm>
            <a:off x="949036" y="3193612"/>
            <a:ext cx="2223655" cy="29773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/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9051" y="2987007"/>
            <a:ext cx="83941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r>
              <a:rPr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 defTabSz="457200"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PSOSDN-1050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25" y="1968792"/>
            <a:ext cx="2794966" cy="1188720"/>
          </a:xfrm>
          <a:prstGeom prst="rect">
            <a:avLst/>
          </a:prstGeom>
          <a:ln>
            <a:noFill/>
          </a:ln>
        </p:spPr>
      </p:pic>
    </p:spTree>
    <p:extLst/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210872"/>
            <a:ext cx="4186238" cy="329326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>
                <a:latin typeface="Myriad Pro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72" y="1210872"/>
            <a:ext cx="4186237" cy="329326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>
                <a:latin typeface="Myriad Pro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bg1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13532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7" tIns="30788" rIns="61577" bIns="30788" anchor="b">
            <a:spAutoFit/>
          </a:bodyPr>
          <a:lstStyle/>
          <a:p>
            <a:pPr algn="r" defTabSz="61066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66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77" tIns="30788" rIns="61577" bIns="30788" anchor="b">
            <a:spAutoFit/>
          </a:bodyPr>
          <a:lstStyle/>
          <a:p>
            <a:pPr defTabSz="6106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8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283465"/>
            <a:ext cx="8375904" cy="446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4048" y="658623"/>
            <a:ext cx="8375904" cy="2432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/>
              <a:t>PSOSDN-1050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</p:spTree>
    <p:extLst/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 userDrawn="1"/>
        </p:nvPicPr>
        <p:blipFill>
          <a:blip r:embed="rId2" cstate="print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rver.jpg"/>
          <p:cNvPicPr>
            <a:picLocks noChangeAspect="1"/>
          </p:cNvPicPr>
          <p:nvPr userDrawn="1"/>
        </p:nvPicPr>
        <p:blipFill>
          <a:blip r:embed="rId2"/>
          <a:srcRect t="6777" r="23123" b="13381"/>
          <a:stretch>
            <a:fillRect/>
          </a:stretch>
        </p:blipFill>
        <p:spPr>
          <a:xfrm>
            <a:off x="2557146" y="0"/>
            <a:ext cx="6586854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5400000">
            <a:off x="1177924" y="-1177923"/>
            <a:ext cx="5162551" cy="7518400"/>
          </a:xfrm>
          <a:prstGeom prst="rect">
            <a:avLst/>
          </a:prstGeom>
          <a:gradFill flip="none" rotWithShape="1">
            <a:gsLst>
              <a:gs pos="41000">
                <a:schemeClr val="bg1"/>
              </a:gs>
              <a:gs pos="85000">
                <a:schemeClr val="bg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21" y="3209553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31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7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6842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4600" b="0" i="0" kern="1200" spc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908007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7908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54752" y="4906753"/>
            <a:ext cx="3270774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C97-734423-00 © 2015  Cisco and/or its affiliates. All rights reserved.   Cisco Confidential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7" y="1347790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6"/>
            <a:ext cx="8345488" cy="73183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5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8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8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428" tIns="45714" rIns="91428" bIns="4571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428" tIns="45714" rIns="91428" bIns="4571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428" tIns="45714" rIns="91428" bIns="45714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6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2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3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4" y="302508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70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70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3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3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9" y="228321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34" y="227841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9" y="220481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81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8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2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00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4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3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3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4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8" tIns="34285" rIns="68568" bIns="34285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5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8" tIns="34285" rIns="68568" bIns="34285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8" tIns="34285" rIns="68568" bIns="34285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06" rIns="91412" bIns="4570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2" tIns="45706" rIns="91412" bIns="45706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2" tIns="45706" rIns="91412" bIns="45706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2" tIns="45706" rIns="91412" bIns="45706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8" y="3873141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4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4"/>
            <a:ext cx="2292136" cy="603661"/>
          </a:xfrm>
          <a:prstGeom prst="rect">
            <a:avLst/>
          </a:prstGeom>
        </p:spPr>
        <p:txBody>
          <a:bodyPr lIns="91408" tIns="45704" rIns="91408" bIns="45704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3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3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72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7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8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5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4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4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4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9" y="4629153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76649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40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21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9" y="4629153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2703" y="741441"/>
            <a:ext cx="8547935" cy="246166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endParaRPr lang="en-US" sz="1200" dirty="0">
              <a:solidFill>
                <a:srgbClr val="333333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7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6" y="233366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41" y="2480696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7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6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6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4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6" y="2271716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6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4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4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9001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31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21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21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44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15169" y="4920708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254752" y="4919454"/>
            <a:ext cx="3270774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C97-734423-00 © 2015  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4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3" y="3"/>
            <a:ext cx="9150431" cy="5148643"/>
          </a:xfrm>
          <a:prstGeom prst="rect">
            <a:avLst/>
          </a:prstGeom>
        </p:spPr>
      </p:pic>
      <p:pic>
        <p:nvPicPr>
          <p:cNvPr id="17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3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1"/>
            <a:ext cx="8296421" cy="288131"/>
          </a:xfrm>
          <a:prstGeom prst="rect">
            <a:avLst/>
          </a:prstGeom>
        </p:spPr>
        <p:txBody>
          <a:bodyPr lIns="91408" tIns="45704" rIns="91408" bIns="45704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4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7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45" indent="0">
              <a:buNone/>
              <a:defRPr/>
            </a:lvl2pPr>
            <a:lvl3pPr marL="427347" indent="0">
              <a:buNone/>
              <a:defRPr/>
            </a:lvl3pPr>
            <a:lvl4pPr marL="516631" indent="0">
              <a:buNone/>
              <a:defRPr/>
            </a:lvl4pPr>
            <a:lvl5pPr marL="60114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89233"/>
      </p:ext>
    </p:extLst>
  </p:cSld>
  <p:clrMapOvr>
    <a:masterClrMapping/>
  </p:clrMapOvr>
  <p:transition spd="slow">
    <p:wip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Arial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Arial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>
                <a:solidFill>
                  <a:srgbClr val="FFFFFF"/>
                </a:solidFill>
                <a:latin typeface="Arial"/>
                <a:cs typeface="CiscoSans Thin"/>
              </a:rPr>
              <a:t>© 2014  Cisco and/or its affiliates. All rights reserved.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59C86D19-02B5-4163-8FC7-92C6D9140E3D}" type="datetimeFigureOut">
              <a:rPr lang="en-US" smtClean="0">
                <a:solidFill>
                  <a:srgbClr val="676767"/>
                </a:solidFill>
              </a:rPr>
              <a:pPr defTabSz="457200"/>
              <a:t>3/14/2017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E9282163-FC9E-4857-9F57-C92C290229F7}" type="slidenum">
              <a:rPr lang="en-US" smtClean="0">
                <a:solidFill>
                  <a:srgbClr val="676767"/>
                </a:solidFill>
              </a:rPr>
              <a:pPr defTabSz="457200"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0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</p:spTree>
    <p:extLst/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0"/>
            <a:ext cx="359666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4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3" tIns="30791" rIns="61583" bIns="30791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19"/>
            <a:r>
              <a:rPr/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7"/>
            <a:ext cx="8513064" cy="434974"/>
          </a:xfrm>
        </p:spPr>
        <p:txBody>
          <a:bodyPr/>
          <a:lstStyle>
            <a:lvl1pPr marL="6251" indent="-6251" algn="l" defTabSz="457181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/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9768"/>
            <a:ext cx="7772400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5001"/>
            <a:ext cx="6400800" cy="17520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246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456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5540"/>
            <a:ext cx="7772400" cy="136165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5816"/>
            <a:ext cx="7772400" cy="1499724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1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spd="slow">
    <p:wip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9707"/>
            <a:ext cx="4038600" cy="4524566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9707"/>
            <a:ext cx="4038600" cy="4524566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28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639"/>
            <a:ext cx="4040188" cy="639565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204"/>
            <a:ext cx="4040188" cy="395006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639"/>
            <a:ext cx="4041775" cy="639565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204"/>
            <a:ext cx="4041775" cy="395006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11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9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2966"/>
            <a:ext cx="3008313" cy="116169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2966"/>
            <a:ext cx="5111750" cy="5851306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4658"/>
            <a:ext cx="3008313" cy="4689615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679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99118"/>
            <a:ext cx="5486400" cy="566563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586"/>
            <a:ext cx="5486400" cy="411353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5681"/>
            <a:ext cx="5486400" cy="804614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22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9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554"/>
            <a:ext cx="2057400" cy="58497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554"/>
            <a:ext cx="6019800" cy="584971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93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73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2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  <a:prstGeom prst="rect">
            <a:avLst/>
          </a:prstGeom>
        </p:spPr>
        <p:txBody>
          <a:bodyPr lIns="68577" tIns="34289" rIns="68577" bIns="34289"/>
          <a:lstStyle>
            <a:lvl1pPr algn="ctr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582C9E3-9876-2B4E-9409-F640117D691B}" type="datetimeFigureOut">
              <a:rPr lang="en-US" smtClean="0">
                <a:solidFill>
                  <a:srgbClr val="0096D6"/>
                </a:solidFill>
                <a:latin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3/14/2017</a:t>
            </a:fld>
            <a:endParaRPr lang="en-US">
              <a:solidFill>
                <a:srgbClr val="0096D6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6D6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7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701787A-2793-DC42-A3F4-1E2C25E37823}" type="slidenum">
              <a:rPr lang="en-US" smtClean="0">
                <a:solidFill>
                  <a:srgbClr val="0096D6"/>
                </a:solidFill>
                <a:latin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96D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607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58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100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5934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490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5073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70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5371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72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335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60835"/>
            <a:ext cx="9144000" cy="3826669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>
            <a:innerShdw blurRad="63500" dist="25400" dir="162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667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40305493"/>
      </p:ext>
    </p:extLst>
  </p:cSld>
  <p:clrMapOvr>
    <a:masterClrMapping/>
  </p:clrMapOvr>
  <p:transition spd="slow">
    <p:wip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493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3798" y="1001274"/>
            <a:ext cx="8554328" cy="3723894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indent="-171445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404" indent="-159300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605" indent="-186302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707" indent="-159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408" indent="-132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83324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421"/>
            <a:ext cx="8229600" cy="3593131"/>
          </a:xfrm>
          <a:prstGeom prst="rect">
            <a:avLst/>
          </a:prstGeom>
        </p:spPr>
        <p:txBody>
          <a:bodyPr lIns="60515" tIns="30257" rIns="60515" bIns="302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60515" tIns="30257" rIns="60515" bIns="30257"/>
          <a:lstStyle>
            <a:lvl1pPr>
              <a:defRPr sz="800"/>
            </a:lvl1pPr>
          </a:lstStyle>
          <a:p>
            <a:fld id="{44983CE2-6F86-4D73-B854-4CE24A53F0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lIns="60515" tIns="30257" rIns="60515" bIns="30257"/>
          <a:lstStyle>
            <a:lvl1pPr>
              <a:defRPr sz="8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&amp; Internal Use Only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lIns="60515" tIns="30257" rIns="60515" bIns="30257"/>
          <a:lstStyle>
            <a:lvl1pPr>
              <a:defRPr sz="800"/>
            </a:lvl1pPr>
          </a:lstStyle>
          <a:p>
            <a:fld id="{06F57B43-657C-4DF0-B204-DAE6EC84E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958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83497" y="4954263"/>
            <a:ext cx="366853" cy="1892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514337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514337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1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422"/>
            <a:ext cx="8229600" cy="3593131"/>
          </a:xfrm>
          <a:prstGeom prst="rect">
            <a:avLst/>
          </a:prstGeom>
        </p:spPr>
        <p:txBody>
          <a:bodyPr lIns="60514" tIns="30257" rIns="60514" bIns="302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lIns="60514" tIns="30257" rIns="60514" bIns="30257"/>
          <a:lstStyle>
            <a:lvl1pPr>
              <a:defRPr sz="800"/>
            </a:lvl1pPr>
          </a:lstStyle>
          <a:p>
            <a:fld id="{44983CE2-6F86-4D73-B854-4CE24A53F0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60514" tIns="30257" rIns="60514" bIns="30257"/>
          <a:lstStyle>
            <a:lvl1pPr>
              <a:defRPr sz="8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&amp; Internal Use Only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lIns="60514" tIns="30257" rIns="60514" bIns="30257"/>
          <a:lstStyle>
            <a:lvl1pPr>
              <a:defRPr sz="800"/>
            </a:lvl1pPr>
          </a:lstStyle>
          <a:p>
            <a:fld id="{06F57B43-657C-4DF0-B204-DAE6EC84E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560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82" y="3932215"/>
            <a:ext cx="2678250" cy="356616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25" y="1968792"/>
            <a:ext cx="2794966" cy="118872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9213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1396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9148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0222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</p:spTree>
    <p:extLst>
      <p:ext uri="{BB962C8B-B14F-4D97-AF65-F5344CB8AC3E}">
        <p14:creationId xmlns:p14="http://schemas.microsoft.com/office/powerpoint/2010/main" val="9268544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671634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00206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149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3676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673359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78612502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3612334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88921670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15735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058117415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5926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8164"/>
      </p:ext>
    </p:extLst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2638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8196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591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3574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9700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026522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</p:spTree>
    <p:extLst>
      <p:ext uri="{BB962C8B-B14F-4D97-AF65-F5344CB8AC3E}">
        <p14:creationId xmlns:p14="http://schemas.microsoft.com/office/powerpoint/2010/main" val="372301418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</p:spTree>
    <p:extLst>
      <p:ext uri="{BB962C8B-B14F-4D97-AF65-F5344CB8AC3E}">
        <p14:creationId xmlns:p14="http://schemas.microsoft.com/office/powerpoint/2010/main" val="3332831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</p:spTree>
    <p:extLst>
      <p:ext uri="{BB962C8B-B14F-4D97-AF65-F5344CB8AC3E}">
        <p14:creationId xmlns:p14="http://schemas.microsoft.com/office/powerpoint/2010/main" val="1581537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</p:spTree>
    <p:extLst>
      <p:ext uri="{BB962C8B-B14F-4D97-AF65-F5344CB8AC3E}">
        <p14:creationId xmlns:p14="http://schemas.microsoft.com/office/powerpoint/2010/main" val="174687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9" y="1249964"/>
            <a:ext cx="8582751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88877" indent="-23173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17441" indent="-2158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9176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9011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95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accent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400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676767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676767"/>
                </a:solidFill>
                <a:latin typeface="Arial"/>
                <a:ea typeface="Apple LiGothic Medium"/>
                <a:cs typeface="Apple LiGothic Medium"/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latin typeface="Arial"/>
                <a:ea typeface="Apple LiGothic Medium"/>
                <a:cs typeface="Apple LiGothic Medium"/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latin typeface="Arial"/>
              <a:cs typeface="Apple LiGothic Medium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119061" cy="24622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>
              <a:buClr>
                <a:srgbClr val="676767"/>
              </a:buClr>
              <a:buSzPct val="80000"/>
            </a:pPr>
            <a:r>
              <a:rPr lang="en-US" sz="2000" dirty="0">
                <a:solidFill>
                  <a:srgbClr val="676767"/>
                </a:solidFill>
              </a:rPr>
              <a:t>Give us your feedback to be entered into a Daily Survey Drawing. A daily winner will receive a $750 Amazon gift card.</a:t>
            </a:r>
          </a:p>
          <a:p>
            <a:pPr>
              <a:buClr>
                <a:srgbClr val="676767"/>
              </a:buClr>
              <a:buSzPct val="80000"/>
            </a:pPr>
            <a:r>
              <a:rPr lang="en-US" sz="2000" dirty="0">
                <a:solidFill>
                  <a:srgbClr val="676767"/>
                </a:solidFill>
              </a:rPr>
              <a:t>Complete your session surveys through the Cisco Live mobile app or from the Session Catalog on </a:t>
            </a:r>
            <a:r>
              <a:rPr lang="en-US" sz="2000" u="sng" dirty="0">
                <a:solidFill>
                  <a:srgbClr val="00A3DE"/>
                </a:solidFill>
              </a:rPr>
              <a:t>CiscoLive.com/us</a:t>
            </a:r>
            <a:r>
              <a:rPr lang="en-US" sz="2000" dirty="0">
                <a:solidFill>
                  <a:srgbClr val="676767"/>
                </a:solidFill>
              </a:rPr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67" y="1128177"/>
            <a:ext cx="3950208" cy="263347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9" name="Rectangle 8">
            <a:hlinkClick r:id="rId5"/>
          </p:cNvPr>
          <p:cNvSpPr/>
          <p:nvPr userDrawn="1"/>
        </p:nvSpPr>
        <p:spPr bwMode="auto">
          <a:xfrm>
            <a:off x="949036" y="3193612"/>
            <a:ext cx="2223655" cy="29773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2542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59051" y="2987007"/>
            <a:ext cx="83941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r>
              <a:rPr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PSOSDN-1050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" y="4782017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130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25" y="1968792"/>
            <a:ext cx="2794966" cy="1188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44875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210872"/>
            <a:ext cx="4186238" cy="329326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>
                <a:latin typeface="Myriad Pro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72" y="1210872"/>
            <a:ext cx="4186237" cy="3293269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>
                <a:latin typeface="Myriad Pro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6428272"/>
      </p:ext>
    </p:extLst>
  </p:cSld>
  <p:clrMapOvr>
    <a:masterClrMapping/>
  </p:clrMapOvr>
  <p:transition spd="med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9776312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283465"/>
            <a:ext cx="8375904" cy="446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4048" y="658623"/>
            <a:ext cx="8375904" cy="2432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PSOSDN-1050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43073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83497" y="4954263"/>
            <a:ext cx="366853" cy="189238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514337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514337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7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422"/>
            <a:ext cx="8229600" cy="3593131"/>
          </a:xfrm>
          <a:prstGeom prst="rect">
            <a:avLst/>
          </a:prstGeom>
        </p:spPr>
        <p:txBody>
          <a:bodyPr lIns="60513" tIns="30256" rIns="60513" bIns="3025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lIns="60513" tIns="30256" rIns="60513" bIns="30256"/>
          <a:lstStyle>
            <a:lvl1pPr>
              <a:defRPr sz="800"/>
            </a:lvl1pPr>
          </a:lstStyle>
          <a:p>
            <a:fld id="{44983CE2-6F86-4D73-B854-4CE24A53F0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lIns="60513" tIns="30256" rIns="60513" bIns="30256"/>
          <a:lstStyle>
            <a:lvl1pPr>
              <a:defRPr sz="8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&amp; Internal Use Only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6"/>
            <a:ext cx="2133600" cy="273844"/>
          </a:xfrm>
          <a:prstGeom prst="rect">
            <a:avLst/>
          </a:prstGeom>
        </p:spPr>
        <p:txBody>
          <a:bodyPr lIns="60513" tIns="30256" rIns="60513" bIns="30256"/>
          <a:lstStyle>
            <a:lvl1pPr>
              <a:defRPr sz="800"/>
            </a:lvl1pPr>
          </a:lstStyle>
          <a:p>
            <a:fld id="{06F57B43-657C-4DF0-B204-DAE6EC84E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2141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12" name="Picture 11" descr="lets-buil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43" y="1423147"/>
            <a:ext cx="3194914" cy="2297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4787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1556442" y="1200150"/>
            <a:ext cx="6031116" cy="1443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ctr">
              <a:defRPr lang="en-US" sz="4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56443" y="2591107"/>
            <a:ext cx="6031115" cy="336551"/>
          </a:xfrm>
        </p:spPr>
        <p:txBody>
          <a:bodyPr lIns="91440" tIns="45720" rIns="91440" bIns="45720" anchor="t"/>
          <a:lstStyle>
            <a:lvl1pPr marL="1785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738472" y="2926744"/>
            <a:ext cx="3667056" cy="304800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86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1786" lvl="0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</a:pPr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277228309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21196-FA8C-DD48-9ED3-594EC96E24E5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1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23668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1506761" y="2015964"/>
            <a:ext cx="6130478" cy="1142052"/>
          </a:xfrm>
        </p:spPr>
        <p:txBody>
          <a:bodyPr anchor="ctr"/>
          <a:lstStyle>
            <a:lvl1pPr marL="6251" indent="-6251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1286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549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23094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36"/>
            <a:ext cx="9144000" cy="2281428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2950464" y="2094420"/>
            <a:ext cx="5779184" cy="1014149"/>
          </a:xfrm>
        </p:spPr>
        <p:txBody>
          <a:bodyPr anchor="ctr" anchorCtr="0"/>
          <a:lstStyle>
            <a:lvl1pPr algn="ctr"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662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36"/>
            <a:ext cx="9144000" cy="2281428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2950464" y="2094420"/>
            <a:ext cx="5780620" cy="1014149"/>
          </a:xfrm>
        </p:spPr>
        <p:txBody>
          <a:bodyPr anchor="ctr" anchorCtr="0"/>
          <a:lstStyle>
            <a:lvl1pPr algn="ctr"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8400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949"/>
      </p:ext>
    </p:extLst>
  </p:cSld>
  <p:clrMapOvr>
    <a:masterClrMapping/>
  </p:clrMapOvr>
  <p:transition spd="med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6616" y="1347788"/>
            <a:ext cx="843076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10514"/>
      </p:ext>
    </p:extLst>
  </p:cSld>
  <p:clrMapOvr>
    <a:masterClrMapping/>
  </p:clrMapOvr>
  <p:transition spd="med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1347788"/>
            <a:ext cx="849172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23446"/>
      </p:ext>
    </p:extLst>
  </p:cSld>
  <p:clrMapOvr>
    <a:masterClrMapping/>
  </p:clrMapOvr>
  <p:transition spd="med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40348"/>
      </p:ext>
    </p:extLst>
  </p:cSld>
  <p:clrMapOvr>
    <a:masterClrMapping/>
  </p:clrMapOvr>
  <p:transition spd="med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895601"/>
            <a:ext cx="85054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8542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1347788"/>
            <a:ext cx="85054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84425"/>
      </p:ext>
    </p:extLst>
  </p:cSld>
  <p:clrMapOvr>
    <a:masterClrMapping/>
  </p:clrMapOvr>
  <p:transition spd="med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4909"/>
      </p:ext>
    </p:extLst>
  </p:cSld>
  <p:clrMapOvr>
    <a:masterClrMapping/>
  </p:clrMapOvr>
  <p:transition spd="med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17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 anchor="ctr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028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5262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3853"/>
      </p:ext>
    </p:extLst>
  </p:cSld>
  <p:clrMapOvr>
    <a:masterClrMapping/>
  </p:clrMapOvr>
  <p:transition spd="med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72754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5847" y="1201094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10821" y="1200321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287906" y="1200321"/>
            <a:ext cx="2404016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28088"/>
      </p:ext>
    </p:extLst>
  </p:cSld>
  <p:clrMapOvr>
    <a:masterClrMapping/>
  </p:clrMapOvr>
  <p:transition spd="med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578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97013"/>
      </p:ext>
    </p:extLst>
  </p:cSld>
  <p:clrMapOvr>
    <a:masterClrMapping/>
  </p:clrMapOvr>
  <p:transition spd="med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84610"/>
      </p:ext>
    </p:extLst>
  </p:cSld>
  <p:clrMapOvr>
    <a:masterClrMapping/>
  </p:clrMapOvr>
  <p:transition spd="med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785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8031720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gradFill flip="none" rotWithShape="1">
                  <a:gsLst>
                    <a:gs pos="0">
                      <a:schemeClr val="accent1"/>
                    </a:gs>
                    <a:gs pos="85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20978"/>
      </p:ext>
    </p:extLst>
  </p:cSld>
  <p:clrMapOvr>
    <a:masterClrMapping/>
  </p:clrMapOvr>
  <p:transition spd="med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57200" y="1347788"/>
            <a:ext cx="8244904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95214"/>
      </p:ext>
    </p:extLst>
  </p:cSld>
  <p:clrMapOvr>
    <a:masterClrMapping/>
  </p:clrMapOvr>
  <p:transition spd="med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57200" y="1349375"/>
            <a:ext cx="8229600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53885"/>
      </p:ext>
    </p:extLst>
  </p:cSld>
  <p:clrMapOvr>
    <a:masterClrMapping/>
  </p:clrMapOvr>
  <p:transition spd="med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3976892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301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3265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2703" y="741441"/>
            <a:ext cx="8545425" cy="246166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200" dirty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3798" y="1128924"/>
            <a:ext cx="8554328" cy="3596244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indent="-171445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404" indent="-159300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605" indent="-186302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707" indent="-159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408" indent="-132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3978690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75213"/>
      </p:ext>
    </p:extLst>
  </p:cSld>
  <p:clrMapOvr>
    <a:masterClrMapping/>
  </p:clrMapOvr>
  <p:transition spd="med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60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009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2449068" y="2182395"/>
            <a:ext cx="4245864" cy="838200"/>
          </a:xfrm>
          <a:prstGeom prst="rect">
            <a:avLst/>
          </a:prstGeom>
        </p:spPr>
        <p:txBody>
          <a:bodyPr anchor="ctr"/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/>
            <a:r>
              <a:rPr lang="en-US" sz="4000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kern="12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5065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20" name="Picture 19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35289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621196-FA8C-DD48-9ED3-594EC96E2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00363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PSOSDN-1050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767109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3798" y="1001274"/>
            <a:ext cx="8554328" cy="3723894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indent="-171445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404" indent="-159300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605" indent="-186302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707" indent="-159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408" indent="-132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8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55558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7120" y="997959"/>
            <a:ext cx="4021116" cy="3577078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§"/>
              <a:tabLst/>
              <a:defRPr sz="14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2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9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9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67429" y="997959"/>
            <a:ext cx="4102389" cy="3577078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Char char="§"/>
              <a:tabLst/>
              <a:defRPr sz="14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2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435153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900">
                <a:solidFill>
                  <a:srgbClr val="435153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9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9713" y="206376"/>
            <a:ext cx="8457088" cy="603214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572000" y="1066899"/>
            <a:ext cx="0" cy="3426196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86000">
                  <a:schemeClr val="accent5"/>
                </a:gs>
                <a:gs pos="21000">
                  <a:srgbClr val="863CB8"/>
                </a:gs>
                <a:gs pos="62000">
                  <a:schemeClr val="tx2"/>
                </a:gs>
                <a:gs pos="40000">
                  <a:schemeClr val="tx1"/>
                </a:gs>
                <a:gs pos="100000">
                  <a:srgbClr val="02AA8C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4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200"/>
            <a:endParaRPr lang="en-US" sz="2000" dirty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48476" y="1014295"/>
            <a:ext cx="2639498" cy="529028"/>
          </a:xfrm>
          <a:prstGeom prst="rect">
            <a:avLst/>
          </a:prstGeom>
        </p:spPr>
        <p:txBody>
          <a:bodyPr lIns="68580" tIns="34291" rIns="68580" bIns="34291" anchor="t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86614" y="1014295"/>
            <a:ext cx="2636726" cy="529028"/>
          </a:xfrm>
          <a:prstGeom prst="rect">
            <a:avLst/>
          </a:prstGeom>
        </p:spPr>
        <p:txBody>
          <a:bodyPr lIns="68580" tIns="34291" rIns="68580" bIns="34291" anchor="t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300789" y="1014295"/>
            <a:ext cx="2633662" cy="529028"/>
          </a:xfrm>
          <a:prstGeom prst="rect">
            <a:avLst/>
          </a:prstGeom>
        </p:spPr>
        <p:txBody>
          <a:bodyPr lIns="68580" tIns="34291" rIns="68580" bIns="34291" anchor="t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7120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6DB344"/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292486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03597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3068661" y="1066899"/>
            <a:ext cx="0" cy="3426196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86000">
                  <a:schemeClr val="accent5"/>
                </a:gs>
                <a:gs pos="21000">
                  <a:srgbClr val="863CB8"/>
                </a:gs>
                <a:gs pos="62000">
                  <a:schemeClr val="tx2"/>
                </a:gs>
                <a:gs pos="40000">
                  <a:schemeClr val="tx1"/>
                </a:gs>
                <a:gs pos="100000">
                  <a:srgbClr val="02AA8C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6080377" y="1066899"/>
            <a:ext cx="0" cy="3426196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tx1">
                    <a:lumMod val="50000"/>
                  </a:schemeClr>
                </a:gs>
                <a:gs pos="86000">
                  <a:schemeClr val="accent5"/>
                </a:gs>
                <a:gs pos="21000">
                  <a:srgbClr val="863CB8"/>
                </a:gs>
                <a:gs pos="62000">
                  <a:schemeClr val="tx2"/>
                </a:gs>
                <a:gs pos="40000">
                  <a:schemeClr val="tx1"/>
                </a:gs>
                <a:gs pos="100000">
                  <a:srgbClr val="02AA8C"/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2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List 3 Cols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48476" y="1014295"/>
            <a:ext cx="2639498" cy="529028"/>
          </a:xfrm>
          <a:prstGeom prst="rect">
            <a:avLst/>
          </a:prstGeom>
        </p:spPr>
        <p:txBody>
          <a:bodyPr lIns="68580" tIns="34291" rIns="68580" bIns="34291" anchor="b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86614" y="1014295"/>
            <a:ext cx="2636726" cy="529028"/>
          </a:xfrm>
          <a:prstGeom prst="rect">
            <a:avLst/>
          </a:prstGeom>
        </p:spPr>
        <p:txBody>
          <a:bodyPr lIns="68580" tIns="34291" rIns="68580" bIns="34291" anchor="b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300789" y="1014295"/>
            <a:ext cx="2633662" cy="529028"/>
          </a:xfrm>
          <a:prstGeom prst="rect">
            <a:avLst/>
          </a:prstGeom>
        </p:spPr>
        <p:txBody>
          <a:bodyPr lIns="68580" tIns="34291" rIns="68580" bIns="34291" anchor="b" anchorCtr="0">
            <a:noAutofit/>
          </a:bodyPr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7120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rgbClr val="6DB344"/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292486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03597" y="1617090"/>
            <a:ext cx="2630854" cy="297160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marR="0" indent="-171445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charset="2"/>
              <a:buChar char="§"/>
              <a:tabLst/>
              <a:defRPr sz="1200">
                <a:solidFill>
                  <a:srgbClr val="343434"/>
                </a:solidFill>
                <a:latin typeface="+mj-lt"/>
              </a:defRPr>
            </a:lvl1pPr>
            <a:lvl2pPr marL="437404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 sz="1100">
                <a:solidFill>
                  <a:srgbClr val="435153"/>
                </a:solidFill>
                <a:latin typeface="+mj-lt"/>
              </a:defRPr>
            </a:lvl2pPr>
            <a:lvl3pPr marL="642605" marR="0" indent="-186302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100">
                <a:solidFill>
                  <a:srgbClr val="676767"/>
                </a:solidFill>
                <a:latin typeface="+mj-lt"/>
              </a:defRPr>
            </a:lvl3pPr>
            <a:lvl4pPr marL="839707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4pPr>
            <a:lvl5pPr marL="1004408" marR="0" indent="-159300" algn="l" defTabSz="685777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800">
                <a:solidFill>
                  <a:srgbClr val="676767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62703" y="741441"/>
            <a:ext cx="8545425" cy="246166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685777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200" dirty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6762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12" name="Picture 11" descr="lets-buil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43" y="1423147"/>
            <a:ext cx="3194914" cy="2297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81" y="398607"/>
            <a:ext cx="792595" cy="4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1556442" y="1200150"/>
            <a:ext cx="6031116" cy="1443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ctr">
              <a:defRPr lang="en-US" sz="40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56443" y="2591107"/>
            <a:ext cx="6031115" cy="336551"/>
          </a:xfrm>
        </p:spPr>
        <p:txBody>
          <a:bodyPr lIns="91440" tIns="45720" rIns="91440" bIns="45720" anchor="t"/>
          <a:lstStyle>
            <a:lvl1pPr marL="1785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738472" y="2926744"/>
            <a:ext cx="3667056" cy="304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86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1786" lvl="0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</a:pPr>
            <a:r>
              <a:rPr lang="en-US" dirty="0"/>
              <a:t>Session ID</a:t>
            </a:r>
          </a:p>
        </p:txBody>
      </p:sp>
    </p:spTree>
    <p:extLst/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1506761" y="2015964"/>
            <a:ext cx="6130478" cy="1142052"/>
          </a:xfrm>
        </p:spPr>
        <p:txBody>
          <a:bodyPr anchor="ctr"/>
          <a:lstStyle>
            <a:lvl1pPr marL="6251" indent="-6251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36"/>
            <a:ext cx="9144000" cy="2281428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2950464" y="2094420"/>
            <a:ext cx="5779184" cy="1014149"/>
          </a:xfrm>
        </p:spPr>
        <p:txBody>
          <a:bodyPr anchor="ctr" anchorCtr="0"/>
          <a:lstStyle>
            <a:lvl1pPr algn="ctr"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36"/>
            <a:ext cx="9144000" cy="2281428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2950464" y="2094420"/>
            <a:ext cx="5780620" cy="1014149"/>
          </a:xfrm>
        </p:spPr>
        <p:txBody>
          <a:bodyPr anchor="ctr" anchorCtr="0"/>
          <a:lstStyle>
            <a:lvl1pPr algn="ctr"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2015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1"/>
            <a:ext cx="8296421" cy="288131"/>
          </a:xfrm>
          <a:prstGeom prst="rect">
            <a:avLst/>
          </a:prstGeom>
        </p:spPr>
        <p:txBody>
          <a:bodyPr lIns="91408" tIns="45704" rIns="91408" bIns="45704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8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5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45" indent="0">
              <a:buNone/>
              <a:defRPr/>
            </a:lvl2pPr>
            <a:lvl3pPr marL="427347" indent="0">
              <a:buNone/>
              <a:defRPr/>
            </a:lvl3pPr>
            <a:lvl4pPr marL="516631" indent="0">
              <a:buNone/>
              <a:defRPr/>
            </a:lvl4pPr>
            <a:lvl5pPr marL="60114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6616" y="1347788"/>
            <a:ext cx="843076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1347788"/>
            <a:ext cx="849172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895601"/>
            <a:ext cx="85054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5656" y="1347788"/>
            <a:ext cx="85054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17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 anchor="ctr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028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5262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72754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5847" y="1201094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10821" y="1200321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287906" y="1200321"/>
            <a:ext cx="2404016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578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5" tIns="34283" rIns="68565" bIns="34283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5" tIns="34283" rIns="68565" bIns="34283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8" y="3209553"/>
            <a:ext cx="4684867" cy="288131"/>
          </a:xfrm>
          <a:prstGeom prst="rect">
            <a:avLst/>
          </a:prstGeom>
        </p:spPr>
        <p:txBody>
          <a:bodyPr vert="horz" lIns="68565" tIns="34283" rIns="68565" bIns="34283" rtlCol="0">
            <a:noAutofit/>
          </a:bodyPr>
          <a:lstStyle>
            <a:lvl1pPr marL="0" indent="0" algn="l" defTabSz="685663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8" y="2462028"/>
            <a:ext cx="4712557" cy="766763"/>
          </a:xfrm>
          <a:prstGeom prst="rect">
            <a:avLst/>
          </a:prstGeom>
        </p:spPr>
        <p:txBody>
          <a:bodyPr lIns="61706" tIns="34283" rIns="61706" bIns="34283" rtlCol="0" anchor="b">
            <a:noAutofit/>
          </a:bodyPr>
          <a:lstStyle>
            <a:lvl1pPr marL="0" indent="0" algn="l" defTabSz="68566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4" y="1438276"/>
            <a:ext cx="2676525" cy="2166938"/>
          </a:xfrm>
          <a:prstGeom prst="rect">
            <a:avLst/>
          </a:prstGeom>
        </p:spPr>
        <p:txBody>
          <a:bodyPr lIns="91408" tIns="45704" rIns="91408" bIns="45704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785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8031720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gradFill flip="none" rotWithShape="1">
                  <a:gsLst>
                    <a:gs pos="0">
                      <a:schemeClr val="accent1"/>
                    </a:gs>
                    <a:gs pos="85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57200" y="1347788"/>
            <a:ext cx="8244904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57200" y="1349375"/>
            <a:ext cx="8229600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3976892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3018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5661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3978690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</p:spTree>
    <p:extLst/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2449068" y="2182395"/>
            <a:ext cx="4245864" cy="838200"/>
          </a:xfrm>
          <a:prstGeom prst="rect">
            <a:avLst/>
          </a:prstGeom>
        </p:spPr>
        <p:txBody>
          <a:bodyPr anchor="ctr"/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 defTabSz="457200"/>
            <a:r>
              <a:rPr lang="en-US" sz="4000" i="1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Apple LiGothic Medium"/>
                <a:cs typeface="CiscoSans Thin"/>
              </a:rPr>
              <a:t>© 2015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pic>
        <p:nvPicPr>
          <p:cNvPr id="20" name="Picture 19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21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67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0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97.xml"/><Relationship Id="rId29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Relationship Id="rId30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image" Target="../media/image8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Relationship Id="rId46" Type="http://schemas.openxmlformats.org/officeDocument/2006/relationships/image" Target="../media/image41.png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45" Type="http://schemas.openxmlformats.org/officeDocument/2006/relationships/theme" Target="../theme/theme6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4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slideLayout" Target="../slideLayouts/slideLayout2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26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65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5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64.xml"/><Relationship Id="rId29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54.xml"/><Relationship Id="rId19" Type="http://schemas.openxmlformats.org/officeDocument/2006/relationships/slideLayout" Target="../slideLayouts/slideLayout263.xml"/><Relationship Id="rId31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66.xml"/><Relationship Id="rId27" Type="http://schemas.openxmlformats.org/officeDocument/2006/relationships/slideLayout" Target="../slideLayouts/slideLayout271.xml"/><Relationship Id="rId30" Type="http://schemas.openxmlformats.org/officeDocument/2006/relationships/slideLayout" Target="../slideLayouts/slideLayout274.xml"/><Relationship Id="rId35" Type="http://schemas.openxmlformats.org/officeDocument/2006/relationships/image" Target="../media/image4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32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7" tIns="30788" rIns="61577" bIns="30788" anchor="b">
            <a:spAutoFit/>
          </a:bodyPr>
          <a:lstStyle/>
          <a:p>
            <a:pPr algn="r" defTabSz="61066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66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77" tIns="30788" rIns="61577" bIns="30788" anchor="b">
            <a:spAutoFit/>
          </a:bodyPr>
          <a:lstStyle/>
          <a:p>
            <a:pPr defTabSz="6106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13" y="206376"/>
            <a:ext cx="8457088" cy="603214"/>
          </a:xfrm>
          <a:prstGeom prst="rect">
            <a:avLst/>
          </a:prstGeom>
        </p:spPr>
        <p:txBody>
          <a:bodyPr vert="horz" lIns="91428" tIns="45714" rIns="91428" bIns="45714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62" r:id="rId3"/>
    <p:sldLayoutId id="2147483959" r:id="rId4"/>
    <p:sldLayoutId id="2147483960" r:id="rId5"/>
    <p:sldLayoutId id="2147483961" r:id="rId6"/>
    <p:sldLayoutId id="2147483982" r:id="rId7"/>
    <p:sldLayoutId id="2147483874" r:id="rId8"/>
    <p:sldLayoutId id="2147483875" r:id="rId9"/>
    <p:sldLayoutId id="2147483877" r:id="rId10"/>
    <p:sldLayoutId id="2147483876" r:id="rId11"/>
    <p:sldLayoutId id="2147483879" r:id="rId12"/>
    <p:sldLayoutId id="2147483885" r:id="rId13"/>
    <p:sldLayoutId id="2147483907" r:id="rId14"/>
    <p:sldLayoutId id="2147483972" r:id="rId15"/>
    <p:sldLayoutId id="2147483974" r:id="rId16"/>
    <p:sldLayoutId id="2147483993" r:id="rId17"/>
    <p:sldLayoutId id="2147483917" r:id="rId18"/>
    <p:sldLayoutId id="2147483918" r:id="rId19"/>
    <p:sldLayoutId id="2147483896" r:id="rId20"/>
    <p:sldLayoutId id="2147483981" r:id="rId21"/>
    <p:sldLayoutId id="2147483897" r:id="rId22"/>
    <p:sldLayoutId id="2147483985" r:id="rId23"/>
    <p:sldLayoutId id="2147483987" r:id="rId24"/>
    <p:sldLayoutId id="2147483988" r:id="rId25"/>
    <p:sldLayoutId id="2147483989" r:id="rId26"/>
    <p:sldLayoutId id="2147483992" r:id="rId27"/>
    <p:sldLayoutId id="2147484243" r:id="rId28"/>
  </p:sldLayoutIdLst>
  <p:transition spd="slow">
    <p:wipe/>
  </p:transition>
  <p:txStyles>
    <p:titleStyle>
      <a:lvl1pPr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400" kern="1200" spc="-5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43"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286"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429"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572" algn="l" defTabSz="684127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42" indent="-169842" algn="l" defTabSz="684127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30" indent="-215873" algn="l" defTabSz="684127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46" indent="-169842" algn="l" defTabSz="684127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175" indent="-169842" algn="l" defTabSz="684127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03" indent="-169842" algn="l" defTabSz="684127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748" indent="-171424" algn="l" defTabSz="685691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727" indent="-171401" algn="l" defTabSz="685691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9920" indent="0" algn="l" defTabSz="685691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89" indent="-171424" algn="l" defTabSz="6856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1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1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36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84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25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75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20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68" algn="l" defTabSz="6856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2015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29517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  <p:sldLayoutId id="2147484318" r:id="rId19"/>
    <p:sldLayoutId id="2147484319" r:id="rId20"/>
    <p:sldLayoutId id="2147484320" r:id="rId21"/>
    <p:sldLayoutId id="2147484321" r:id="rId22"/>
    <p:sldLayoutId id="2147484322" r:id="rId23"/>
    <p:sldLayoutId id="2147484323" r:id="rId24"/>
    <p:sldLayoutId id="2147484324" r:id="rId25"/>
    <p:sldLayoutId id="2147484325" r:id="rId26"/>
    <p:sldLayoutId id="2147484326" r:id="rId27"/>
    <p:sldLayoutId id="2147484327" r:id="rId28"/>
    <p:sldLayoutId id="2147484328" r:id="rId29"/>
  </p:sldLayoutIdLst>
  <p:transition/>
  <p:hf hdr="0" ft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181">
          <p15:clr>
            <a:srgbClr val="F26B43"/>
          </p15:clr>
        </p15:guide>
        <p15:guide id="2" pos="288">
          <p15:clr>
            <a:srgbClr val="F26B43"/>
          </p15:clr>
        </p15:guide>
        <p15:guide id="3" pos="5289">
          <p15:clr>
            <a:srgbClr val="F26B43"/>
          </p15:clr>
        </p15:guide>
        <p15:guide id="4" pos="5592">
          <p15:clr>
            <a:srgbClr val="F26B43"/>
          </p15:clr>
        </p15:guide>
        <p15:guide id="5" pos="2880">
          <p15:clr>
            <a:srgbClr val="F26B43"/>
          </p15:clr>
        </p15:guide>
        <p15:guide id="6" pos="55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  <p:sldLayoutId id="2147484022" r:id="rId27"/>
    <p:sldLayoutId id="2147484023" r:id="rId28"/>
    <p:sldLayoutId id="2147484024" r:id="rId29"/>
    <p:sldLayoutId id="2147484025" r:id="rId30"/>
    <p:sldLayoutId id="2147484026" r:id="rId31"/>
    <p:sldLayoutId id="2147484027" r:id="rId32"/>
    <p:sldLayoutId id="2147484028" r:id="rId33"/>
    <p:sldLayoutId id="2147484029" r:id="rId34"/>
    <p:sldLayoutId id="2147484030" r:id="rId35"/>
    <p:sldLayoutId id="2147484031" r:id="rId36"/>
    <p:sldLayoutId id="2147484032" r:id="rId37"/>
    <p:sldLayoutId id="2147484033" r:id="rId38"/>
    <p:sldLayoutId id="2147484034" r:id="rId39"/>
    <p:sldLayoutId id="2147484035" r:id="rId40"/>
    <p:sldLayoutId id="2147484036" r:id="rId41"/>
    <p:sldLayoutId id="2147484037" r:id="rId42"/>
    <p:sldLayoutId id="2147484038" r:id="rId43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/>
            <a:fld id="{96A97DD0-5BE7-4856-A2A9-C42C6688E607}" type="slidenum">
              <a:rPr/>
              <a:pPr defTabSz="457200"/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2015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16542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  <p:sldLayoutId id="2147484061" r:id="rId22"/>
    <p:sldLayoutId id="2147484062" r:id="rId23"/>
    <p:sldLayoutId id="2147484063" r:id="rId24"/>
    <p:sldLayoutId id="2147484064" r:id="rId25"/>
    <p:sldLayoutId id="2147484065" r:id="rId26"/>
    <p:sldLayoutId id="2147484066" r:id="rId27"/>
    <p:sldLayoutId id="2147484067" r:id="rId28"/>
    <p:sldLayoutId id="2147484068" r:id="rId29"/>
    <p:sldLayoutId id="2147484069" r:id="rId30"/>
  </p:sldLayoutIdLst>
  <p:transition/>
  <p:hf hdr="0" ft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181">
          <p15:clr>
            <a:srgbClr val="F26B43"/>
          </p15:clr>
        </p15:guide>
        <p15:guide id="2" pos="288">
          <p15:clr>
            <a:srgbClr val="F26B43"/>
          </p15:clr>
        </p15:guide>
        <p15:guide id="3" pos="5289">
          <p15:clr>
            <a:srgbClr val="F26B43"/>
          </p15:clr>
        </p15:guide>
        <p15:guide id="4" pos="5592">
          <p15:clr>
            <a:srgbClr val="F26B43"/>
          </p15:clr>
        </p15:guide>
        <p15:guide id="5" pos="2880">
          <p15:clr>
            <a:srgbClr val="F26B43"/>
          </p15:clr>
        </p15:guide>
        <p15:guide id="6" pos="55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84" y="4742923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2" tIns="30791" rIns="61562" bIns="30791" anchor="b">
            <a:spAutoFit/>
          </a:bodyPr>
          <a:lstStyle/>
          <a:p>
            <a:pPr algn="r" defTabSz="61050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50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917440" y="4796791"/>
            <a:ext cx="2875280" cy="23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62" tIns="30791" rIns="61562" bIns="30791" anchor="b">
            <a:spAutoFit/>
          </a:bodyPr>
          <a:lstStyle/>
          <a:p>
            <a:pPr defTabSz="6105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External Distribution Prohibited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127760" y="4827568"/>
            <a:ext cx="4329446" cy="20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62" tIns="30791" rIns="61562" bIns="30791" anchor="b">
            <a:spAutoFit/>
          </a:bodyPr>
          <a:lstStyle/>
          <a:p>
            <a:pPr defTabSz="6105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is-IS" sz="9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2016</a:t>
            </a:r>
            <a:r>
              <a:rPr lang="en-US" sz="9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218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  <p:sldLayoutId id="2147484090" r:id="rId19"/>
    <p:sldLayoutId id="2147484091" r:id="rId20"/>
    <p:sldLayoutId id="2147484092" r:id="rId21"/>
    <p:sldLayoutId id="2147484093" r:id="rId22"/>
    <p:sldLayoutId id="2147484094" r:id="rId23"/>
    <p:sldLayoutId id="2147484095" r:id="rId24"/>
    <p:sldLayoutId id="2147484096" r:id="rId25"/>
    <p:sldLayoutId id="2147484097" r:id="rId26"/>
    <p:sldLayoutId id="2147484098" r:id="rId27"/>
    <p:sldLayoutId id="2147484099" r:id="rId28"/>
    <p:sldLayoutId id="2147484100" r:id="rId29"/>
    <p:sldLayoutId id="2147484101" r:id="rId30"/>
    <p:sldLayoutId id="2147484102" r:id="rId31"/>
    <p:sldLayoutId id="2147484103" r:id="rId32"/>
    <p:sldLayoutId id="2147484104" r:id="rId33"/>
    <p:sldLayoutId id="2147484105" r:id="rId34"/>
    <p:sldLayoutId id="2147484106" r:id="rId35"/>
    <p:sldLayoutId id="2147484107" r:id="rId36"/>
    <p:sldLayoutId id="2147484108" r:id="rId37"/>
    <p:sldLayoutId id="2147484109" r:id="rId38"/>
    <p:sldLayoutId id="2147484110" r:id="rId39"/>
  </p:sldLayoutIdLst>
  <p:transition spd="slow">
    <p:wipe/>
  </p:transition>
  <p:txStyles>
    <p:titleStyle>
      <a:lvl1pPr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010"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040"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056"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079" algn="l" defTabSz="68394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99" indent="-169799" algn="l" defTabSz="683941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631" indent="-215804" algn="l" defTabSz="683941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631" indent="-169799" algn="l" defTabSz="68394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045" indent="-169799" algn="l" defTabSz="68394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451" indent="-169799" algn="l" defTabSz="68394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519" indent="-171381" algn="l" defTabSz="685505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462" indent="-171358" algn="l" defTabSz="685505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9260" indent="0" algn="l" defTabSz="685505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01" indent="-171381" algn="l" defTabSz="68550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3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05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56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11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67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16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60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08" algn="l" defTabSz="6855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latin typeface="Arial"/>
                <a:cs typeface="CiscoSans Thin"/>
              </a:rPr>
              <a:t>© 2016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60250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  <p:sldLayoutId id="2147484173" r:id="rId20"/>
    <p:sldLayoutId id="2147484174" r:id="rId21"/>
    <p:sldLayoutId id="2147484175" r:id="rId22"/>
    <p:sldLayoutId id="2147484176" r:id="rId23"/>
    <p:sldLayoutId id="2147484177" r:id="rId24"/>
    <p:sldLayoutId id="2147484178" r:id="rId25"/>
    <p:sldLayoutId id="2147484179" r:id="rId26"/>
    <p:sldLayoutId id="2147484180" r:id="rId27"/>
    <p:sldLayoutId id="2147484181" r:id="rId28"/>
    <p:sldLayoutId id="2147484182" r:id="rId29"/>
    <p:sldLayoutId id="2147484183" r:id="rId30"/>
    <p:sldLayoutId id="2147484184" r:id="rId31"/>
  </p:sldLayoutIdLst>
  <p:transition/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69" y="4920708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254752" y="4919454"/>
            <a:ext cx="3270774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C97-734423-00 © 2015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5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  <p:sldLayoutId id="2147484199" r:id="rId14"/>
    <p:sldLayoutId id="2147484200" r:id="rId15"/>
    <p:sldLayoutId id="2147484201" r:id="rId16"/>
    <p:sldLayoutId id="2147484202" r:id="rId17"/>
    <p:sldLayoutId id="2147484203" r:id="rId18"/>
    <p:sldLayoutId id="2147484204" r:id="rId19"/>
    <p:sldLayoutId id="2147484205" r:id="rId20"/>
    <p:sldLayoutId id="2147484206" r:id="rId21"/>
    <p:sldLayoutId id="2147484207" r:id="rId22"/>
    <p:sldLayoutId id="2147484208" r:id="rId23"/>
    <p:sldLayoutId id="2147484209" r:id="rId24"/>
    <p:sldLayoutId id="2147484210" r:id="rId25"/>
    <p:sldLayoutId id="2147484211" r:id="rId26"/>
    <p:sldLayoutId id="2147484212" r:id="rId27"/>
    <p:sldLayoutId id="2147484213" r:id="rId28"/>
    <p:sldLayoutId id="2147484214" r:id="rId29"/>
    <p:sldLayoutId id="2147484215" r:id="rId30"/>
    <p:sldLayoutId id="2147484216" r:id="rId31"/>
    <p:sldLayoutId id="2147484217" r:id="rId32"/>
    <p:sldLayoutId id="2147484218" r:id="rId33"/>
    <p:sldLayoutId id="2147484219" r:id="rId34"/>
    <p:sldLayoutId id="2147484220" r:id="rId35"/>
    <p:sldLayoutId id="2147484221" r:id="rId36"/>
    <p:sldLayoutId id="2147484222" r:id="rId37"/>
    <p:sldLayoutId id="2147484223" r:id="rId38"/>
    <p:sldLayoutId id="2147484224" r:id="rId39"/>
    <p:sldLayoutId id="2147484225" r:id="rId40"/>
    <p:sldLayoutId id="2147484226" r:id="rId41"/>
    <p:sldLayoutId id="2147484227" r:id="rId42"/>
    <p:sldLayoutId id="2147484228" r:id="rId43"/>
    <p:sldLayoutId id="2147484229" r:id="rId4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553"/>
            <a:ext cx="8229600" cy="1142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9707"/>
            <a:ext cx="8229600" cy="452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4389"/>
            <a:ext cx="2133600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4389"/>
            <a:ext cx="2895600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4389"/>
            <a:ext cx="2133600" cy="365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42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B98577-28B0-1843-86BC-AB83579752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9F9BBC-C758-134A-8E33-F9CBA2A6C9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  <p:sldLayoutId id="2147484258" r:id="rId14"/>
    <p:sldLayoutId id="2147484259" r:id="rId15"/>
    <p:sldLayoutId id="2147484260" r:id="rId16"/>
    <p:sldLayoutId id="21474842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PSOSDN-1050</a:t>
            </a: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latin typeface="Arial"/>
                <a:cs typeface="CiscoSans Thin"/>
              </a:rPr>
              <a:t>© 2016  Cisco and/or its affiliates. All rights reserved.   Cisco Public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1" y="4785454"/>
            <a:ext cx="8186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  <p:sldLayoutId id="2147484276" r:id="rId14"/>
    <p:sldLayoutId id="2147484277" r:id="rId15"/>
    <p:sldLayoutId id="2147484278" r:id="rId16"/>
    <p:sldLayoutId id="2147484279" r:id="rId17"/>
    <p:sldLayoutId id="2147484280" r:id="rId18"/>
    <p:sldLayoutId id="2147484281" r:id="rId19"/>
    <p:sldLayoutId id="2147484282" r:id="rId20"/>
    <p:sldLayoutId id="2147484283" r:id="rId21"/>
    <p:sldLayoutId id="2147484284" r:id="rId22"/>
    <p:sldLayoutId id="2147484285" r:id="rId23"/>
    <p:sldLayoutId id="2147484286" r:id="rId24"/>
    <p:sldLayoutId id="2147484287" r:id="rId25"/>
    <p:sldLayoutId id="2147484288" r:id="rId26"/>
    <p:sldLayoutId id="2147484289" r:id="rId27"/>
    <p:sldLayoutId id="2147484290" r:id="rId28"/>
    <p:sldLayoutId id="2147484291" r:id="rId29"/>
    <p:sldLayoutId id="2147484292" r:id="rId30"/>
    <p:sldLayoutId id="2147484293" r:id="rId31"/>
    <p:sldLayoutId id="2147484294" r:id="rId32"/>
    <p:sldLayoutId id="2147484296" r:id="rId33"/>
  </p:sldLayoutIdLst>
  <p:transition/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tiff"/><Relationship Id="rId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0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1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726432" y="2891028"/>
            <a:ext cx="5816435" cy="299001"/>
          </a:xfrm>
        </p:spPr>
        <p:txBody>
          <a:bodyPr/>
          <a:lstStyle/>
          <a:p>
            <a:r>
              <a:rPr lang="en-US" dirty="0"/>
              <a:t>Enabling the Software Defined Data 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13660" y="2248584"/>
            <a:ext cx="8340152" cy="644730"/>
          </a:xfrm>
        </p:spPr>
        <p:txBody>
          <a:bodyPr/>
          <a:lstStyle/>
          <a:p>
            <a:r>
              <a:rPr lang="en-US" kern="0" dirty="0">
                <a:solidFill>
                  <a:schemeClr val="accent3">
                    <a:lumMod val="75000"/>
                  </a:schemeClr>
                </a:solidFill>
              </a:rPr>
              <a:t>Cisco VTS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2704" y="1778635"/>
            <a:ext cx="1654645" cy="1584628"/>
            <a:chOff x="4598924" y="2281785"/>
            <a:chExt cx="1654645" cy="1584628"/>
          </a:xfrm>
        </p:grpSpPr>
        <p:grpSp>
          <p:nvGrpSpPr>
            <p:cNvPr id="10" name="Group 9"/>
            <p:cNvGrpSpPr/>
            <p:nvPr/>
          </p:nvGrpSpPr>
          <p:grpSpPr>
            <a:xfrm>
              <a:off x="4598924" y="2281785"/>
              <a:ext cx="1654645" cy="1584628"/>
              <a:chOff x="3553969" y="1911158"/>
              <a:chExt cx="1964342" cy="1807888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 rot="16200000" flipV="1">
                <a:off x="3864680" y="2075748"/>
                <a:ext cx="1355916" cy="1473257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</a:gradFill>
              <a:ln w="25400" algn="ctr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lIns="82124" tIns="41061" rIns="82124" bIns="41061" anchor="ctr">
                <a:spAutoFit/>
              </a:bodyPr>
              <a:lstStyle/>
              <a:p>
                <a:pPr algn="ctr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 flipV="1">
                <a:off x="3553969" y="1911158"/>
                <a:ext cx="1964342" cy="18078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4 w 21600"/>
                  <a:gd name="T25" fmla="*/ 3167 h 21600"/>
                  <a:gd name="T26" fmla="*/ 18436 w 21600"/>
                  <a:gd name="T27" fmla="*/ 1843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54" y="10800"/>
                    </a:moveTo>
                    <a:cubicBezTo>
                      <a:pt x="1854" y="15741"/>
                      <a:pt x="5859" y="19746"/>
                      <a:pt x="10800" y="19746"/>
                    </a:cubicBezTo>
                    <a:cubicBezTo>
                      <a:pt x="15741" y="19746"/>
                      <a:pt x="19746" y="15741"/>
                      <a:pt x="19746" y="10800"/>
                    </a:cubicBezTo>
                    <a:cubicBezTo>
                      <a:pt x="19746" y="5859"/>
                      <a:pt x="15741" y="1854"/>
                      <a:pt x="10800" y="1854"/>
                    </a:cubicBezTo>
                    <a:cubicBezTo>
                      <a:pt x="5859" y="1854"/>
                      <a:pt x="1854" y="5859"/>
                      <a:pt x="1854" y="108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88888">
                      <a:alpha val="20000"/>
                    </a:srgbClr>
                  </a:gs>
                  <a:gs pos="100000">
                    <a:srgbClr val="969696"/>
                  </a:gs>
                </a:gsLst>
                <a:lin ang="5400000" scaled="1"/>
              </a:gradFill>
              <a:ln w="19050" algn="ctr">
                <a:noFill/>
                <a:round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pPr algn="ctr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4395" y="2888051"/>
                <a:ext cx="1443491" cy="386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Cisco Virtual Topology System</a:t>
                </a:r>
              </a:p>
            </p:txBody>
          </p: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919" y="2653729"/>
              <a:ext cx="432653" cy="436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25790" y="3810824"/>
            <a:ext cx="622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 Triestman – </a:t>
            </a:r>
            <a:r>
              <a:rPr lang="en-US" dirty="0" err="1"/>
              <a:t>CSE</a:t>
            </a:r>
            <a:r>
              <a:rPr lang="en-US"/>
              <a:t> Datacenter </a:t>
            </a:r>
            <a:r>
              <a:rPr lang="en-US" dirty="0" err="1"/>
              <a:t>USSP</a:t>
            </a:r>
            <a:endParaRPr lang="en-US" dirty="0"/>
          </a:p>
          <a:p>
            <a:r>
              <a:rPr lang="en-US" dirty="0"/>
              <a:t>jtriestm@cisco.com</a:t>
            </a:r>
          </a:p>
        </p:txBody>
      </p:sp>
    </p:spTree>
    <p:extLst>
      <p:ext uri="{BB962C8B-B14F-4D97-AF65-F5344CB8AC3E}">
        <p14:creationId xmlns:p14="http://schemas.microsoft.com/office/powerpoint/2010/main" val="7825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76123" y="1073150"/>
          <a:ext cx="8493252" cy="288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616" y="341313"/>
            <a:ext cx="8430768" cy="573087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Service Provider Datacenter SDN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25000"/>
                  </a:srgbClr>
                </a:solidFill>
                <a:effectLst/>
                <a:uLnTx/>
                <a:uFillTx/>
                <a:latin typeface="Arial"/>
              </a:rPr>
              <a:pPr marL="0" marR="0" lvl="0" indent="0" algn="r" defTabSz="4571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25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11423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VTS highlights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63" y="4109023"/>
            <a:ext cx="2604956" cy="6534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020" y="667687"/>
            <a:ext cx="4227247" cy="39830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Overlay SDN system for SP Datacenter &amp; NFVI. Based on EVPN/VXLAN fabric design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3526" y="1649412"/>
            <a:ext cx="4210741" cy="66716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Automates Overlay provisioning across entire Nexus family (Nexus9k, Nexus 5k, Nexus7k) as well as ASR9k DCI</a:t>
            </a:r>
          </a:p>
          <a:p>
            <a:pPr marL="631825" marR="0" lvl="1" indent="-171450" algn="l" defTabSz="45714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526" y="2431080"/>
            <a:ext cx="4210741" cy="39830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Supports Software overlays for SDDC (Software VXLAN VTEP based on VPP)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020" y="3969504"/>
            <a:ext cx="4227247" cy="394840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Programmable using Northbound REST APIs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6084" y="4478845"/>
            <a:ext cx="4207291" cy="394840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Tight Integration with VMMs such as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Openstack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and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vCenter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0" y="1007532"/>
            <a:ext cx="3566015" cy="3170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791" y="4170201"/>
            <a:ext cx="411843" cy="366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02200" y="4472688"/>
            <a:ext cx="888049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Containers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020" y="2943888"/>
            <a:ext cx="4227247" cy="39830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Scalable to multi-site overlays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3526" y="3456696"/>
            <a:ext cx="4210741" cy="39830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Roadmap for MPLS Segment Routing in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ToR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Fretta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/NCS5k) and Virtual Leaf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6084" y="1158549"/>
            <a:ext cx="4227247" cy="398307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171450" algn="l" defTabSz="4571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Model driven design for hardware and network abstraction</a:t>
            </a:r>
          </a:p>
        </p:txBody>
      </p:sp>
    </p:spTree>
    <p:extLst>
      <p:ext uri="{BB962C8B-B14F-4D97-AF65-F5344CB8AC3E}">
        <p14:creationId xmlns:p14="http://schemas.microsoft.com/office/powerpoint/2010/main" val="42223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5778" y="979313"/>
            <a:ext cx="4357511" cy="388919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Need to support a multi-vendor environment and optimized for high performance NFV (SDDC) 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Datacenters are highly distributed (CORD: Central Office Re-architected as a datacenter) and logical networks need to span multi-site &amp; multi-DC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Data centers have moved from flat layer 2 networks to tenanted layer 2 / 3 networks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Traditional challenges such as network flooding must be overcome (needs a control plane for L2)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BGP EVPN interworking with WAN MPLS L2/L3 VPN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Services and tenants must be abstracted from physical underlay</a:t>
            </a:r>
          </a:p>
          <a:p>
            <a:pPr lvl="1"/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1000s of tenants, virtual networks and hosts require agility and configuration precision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High degree of automation to reduce service provisioning to seconds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32471"/>
            <a:ext cx="8706234" cy="937151"/>
          </a:xfrm>
        </p:spPr>
        <p:txBody>
          <a:bodyPr/>
          <a:lstStyle/>
          <a:p>
            <a:r>
              <a:rPr lang="en-US" dirty="0"/>
              <a:t>Unique challenges </a:t>
            </a:r>
            <a:r>
              <a:rPr lang="en-US"/>
              <a:t>of SP Datacenters </a:t>
            </a:r>
            <a:r>
              <a:rPr lang="en-US" dirty="0"/>
              <a:t>driven by NFV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378" y="970847"/>
            <a:ext cx="4752622" cy="28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628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8275" y="505558"/>
            <a:ext cx="8873291" cy="24884"/>
          </a:xfrm>
          <a:custGeom>
            <a:avLst/>
            <a:gdLst>
              <a:gd name="connsiteX0" fmla="*/ 6350 w 8876030"/>
              <a:gd name="connsiteY0" fmla="*/ 6350 h 24892"/>
              <a:gd name="connsiteX1" fmla="*/ 8869680 w 8876030"/>
              <a:gd name="connsiteY1" fmla="*/ 6350 h 248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76030" h="24892">
                <a:moveTo>
                  <a:pt x="6350" y="6350"/>
                </a:moveTo>
                <a:lnTo>
                  <a:pt x="8869680" y="6350"/>
                </a:lnTo>
              </a:path>
            </a:pathLst>
          </a:custGeom>
          <a:ln w="12700">
            <a:solidFill>
              <a:srgbClr val="0070C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936292" y="3839295"/>
            <a:ext cx="5359778" cy="1014671"/>
          </a:xfrm>
          <a:custGeom>
            <a:avLst/>
            <a:gdLst>
              <a:gd name="connsiteX0" fmla="*/ 9144 w 5361432"/>
              <a:gd name="connsiteY0" fmla="*/ 1005840 h 1014984"/>
              <a:gd name="connsiteX1" fmla="*/ 5352288 w 5361432"/>
              <a:gd name="connsiteY1" fmla="*/ 1005840 h 1014984"/>
              <a:gd name="connsiteX2" fmla="*/ 5352288 w 5361432"/>
              <a:gd name="connsiteY2" fmla="*/ 9144 h 1014984"/>
              <a:gd name="connsiteX3" fmla="*/ 9144 w 5361432"/>
              <a:gd name="connsiteY3" fmla="*/ 9144 h 1014984"/>
              <a:gd name="connsiteX4" fmla="*/ 9144 w 5361432"/>
              <a:gd name="connsiteY4" fmla="*/ 1005840 h 10149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361432" h="1014984">
                <a:moveTo>
                  <a:pt x="9144" y="1005840"/>
                </a:moveTo>
                <a:lnTo>
                  <a:pt x="5352288" y="1005840"/>
                </a:lnTo>
                <a:lnTo>
                  <a:pt x="5352288" y="9144"/>
                </a:lnTo>
                <a:lnTo>
                  <a:pt x="9144" y="9144"/>
                </a:lnTo>
                <a:lnTo>
                  <a:pt x="9144" y="100584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83" y="469755"/>
            <a:ext cx="8976130" cy="3618383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0726" y="4291275"/>
            <a:ext cx="279314" cy="26661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029" y="4773726"/>
            <a:ext cx="850637" cy="330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6460" y="139657"/>
            <a:ext cx="5796273" cy="3281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1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Functionality: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import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Discovery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032784" y="4126226"/>
            <a:ext cx="129804" cy="7127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324793" y="3796128"/>
            <a:ext cx="4452538" cy="10461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Import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Discovery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Performing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Topology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Auto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Discovery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using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LLDP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Import</a:t>
            </a:r>
            <a:r>
              <a:rPr lang="en-US" altLang="zh-CN" sz="134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devices</a:t>
            </a:r>
            <a:r>
              <a:rPr lang="en-US" altLang="zh-CN" sz="134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using</a:t>
            </a:r>
            <a:r>
              <a:rPr lang="en-US" altLang="zh-CN" sz="134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inventory</a:t>
            </a:r>
            <a:r>
              <a:rPr lang="en-US" altLang="zh-CN" sz="134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CSV</a:t>
            </a:r>
            <a:r>
              <a:rPr lang="en-US" altLang="zh-CN" sz="134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6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file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Adding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Device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(Host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Devices)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using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WebUI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569811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8275" y="505558"/>
            <a:ext cx="8873291" cy="24884"/>
          </a:xfrm>
          <a:custGeom>
            <a:avLst/>
            <a:gdLst>
              <a:gd name="connsiteX0" fmla="*/ 6350 w 8876030"/>
              <a:gd name="connsiteY0" fmla="*/ 6350 h 24892"/>
              <a:gd name="connsiteX1" fmla="*/ 8869680 w 8876030"/>
              <a:gd name="connsiteY1" fmla="*/ 6350 h 248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76030" h="24892">
                <a:moveTo>
                  <a:pt x="6350" y="6350"/>
                </a:moveTo>
                <a:lnTo>
                  <a:pt x="8869680" y="6350"/>
                </a:lnTo>
              </a:path>
            </a:pathLst>
          </a:custGeom>
          <a:ln w="12700">
            <a:solidFill>
              <a:srgbClr val="0070C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936292" y="3741789"/>
            <a:ext cx="5359778" cy="1014671"/>
          </a:xfrm>
          <a:custGeom>
            <a:avLst/>
            <a:gdLst>
              <a:gd name="connsiteX0" fmla="*/ 9144 w 5361432"/>
              <a:gd name="connsiteY0" fmla="*/ 1005840 h 1014984"/>
              <a:gd name="connsiteX1" fmla="*/ 5352288 w 5361432"/>
              <a:gd name="connsiteY1" fmla="*/ 1005840 h 1014984"/>
              <a:gd name="connsiteX2" fmla="*/ 5352288 w 5361432"/>
              <a:gd name="connsiteY2" fmla="*/ 9144 h 1014984"/>
              <a:gd name="connsiteX3" fmla="*/ 9144 w 5361432"/>
              <a:gd name="connsiteY3" fmla="*/ 9144 h 1014984"/>
              <a:gd name="connsiteX4" fmla="*/ 9144 w 5361432"/>
              <a:gd name="connsiteY4" fmla="*/ 1005840 h 10149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361432" h="1014984">
                <a:moveTo>
                  <a:pt x="9144" y="1005840"/>
                </a:moveTo>
                <a:lnTo>
                  <a:pt x="5352288" y="1005840"/>
                </a:lnTo>
                <a:lnTo>
                  <a:pt x="5352288" y="9144"/>
                </a:lnTo>
                <a:lnTo>
                  <a:pt x="9144" y="9144"/>
                </a:lnTo>
                <a:lnTo>
                  <a:pt x="9144" y="100584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83" y="469755"/>
            <a:ext cx="8976130" cy="3859609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029" y="4773726"/>
            <a:ext cx="850637" cy="330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66460" y="139657"/>
            <a:ext cx="2903745" cy="3281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1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Functionality: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HA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032784" y="4024658"/>
            <a:ext cx="129804" cy="7127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324794" y="3707256"/>
            <a:ext cx="4176650" cy="10461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HA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Two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instances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VTC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Require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3x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Addr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VTCs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-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1x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VIP,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1x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VTC1,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1x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VTC2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Setup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HA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through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CLI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interface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76278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8275" y="505558"/>
            <a:ext cx="8873291" cy="24884"/>
          </a:xfrm>
          <a:custGeom>
            <a:avLst/>
            <a:gdLst>
              <a:gd name="connsiteX0" fmla="*/ 6350 w 8876030"/>
              <a:gd name="connsiteY0" fmla="*/ 6350 h 24892"/>
              <a:gd name="connsiteX1" fmla="*/ 8869680 w 8876030"/>
              <a:gd name="connsiteY1" fmla="*/ 6350 h 248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76030" h="24892">
                <a:moveTo>
                  <a:pt x="6350" y="6350"/>
                </a:moveTo>
                <a:lnTo>
                  <a:pt x="8869680" y="6350"/>
                </a:lnTo>
              </a:path>
            </a:pathLst>
          </a:custGeom>
          <a:ln w="12700">
            <a:solidFill>
              <a:srgbClr val="0070C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936292" y="3741789"/>
            <a:ext cx="5359778" cy="1014671"/>
          </a:xfrm>
          <a:custGeom>
            <a:avLst/>
            <a:gdLst>
              <a:gd name="connsiteX0" fmla="*/ 9144 w 5361432"/>
              <a:gd name="connsiteY0" fmla="*/ 1005840 h 1014984"/>
              <a:gd name="connsiteX1" fmla="*/ 5352288 w 5361432"/>
              <a:gd name="connsiteY1" fmla="*/ 1005840 h 1014984"/>
              <a:gd name="connsiteX2" fmla="*/ 5352288 w 5361432"/>
              <a:gd name="connsiteY2" fmla="*/ 9144 h 1014984"/>
              <a:gd name="connsiteX3" fmla="*/ 9144 w 5361432"/>
              <a:gd name="connsiteY3" fmla="*/ 9144 h 1014984"/>
              <a:gd name="connsiteX4" fmla="*/ 9144 w 5361432"/>
              <a:gd name="connsiteY4" fmla="*/ 1005840 h 10149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361432" h="1014984">
                <a:moveTo>
                  <a:pt x="9144" y="1005840"/>
                </a:moveTo>
                <a:lnTo>
                  <a:pt x="5352288" y="1005840"/>
                </a:lnTo>
                <a:lnTo>
                  <a:pt x="5352288" y="9144"/>
                </a:lnTo>
                <a:lnTo>
                  <a:pt x="9144" y="9144"/>
                </a:lnTo>
                <a:lnTo>
                  <a:pt x="9144" y="100584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83" y="469755"/>
            <a:ext cx="8976130" cy="3669168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029" y="4773726"/>
            <a:ext cx="850637" cy="330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66460" y="139657"/>
            <a:ext cx="5462951" cy="3281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1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Functionality: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Programming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032784" y="4024658"/>
            <a:ext cx="129804" cy="7127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324794" y="3707256"/>
            <a:ext cx="1641417" cy="10461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Programming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OpenStack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/VMware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GUI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NSO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99430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8275" y="505558"/>
            <a:ext cx="8873291" cy="24884"/>
          </a:xfrm>
          <a:custGeom>
            <a:avLst/>
            <a:gdLst>
              <a:gd name="connsiteX0" fmla="*/ 6350 w 8876030"/>
              <a:gd name="connsiteY0" fmla="*/ 6350 h 24892"/>
              <a:gd name="connsiteX1" fmla="*/ 8869680 w 8876030"/>
              <a:gd name="connsiteY1" fmla="*/ 6350 h 248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76030" h="24892">
                <a:moveTo>
                  <a:pt x="6350" y="6350"/>
                </a:moveTo>
                <a:lnTo>
                  <a:pt x="8869680" y="6350"/>
                </a:lnTo>
              </a:path>
            </a:pathLst>
          </a:custGeom>
          <a:ln w="12700">
            <a:solidFill>
              <a:srgbClr val="0070C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1936292" y="3741789"/>
            <a:ext cx="5359778" cy="752623"/>
          </a:xfrm>
          <a:custGeom>
            <a:avLst/>
            <a:gdLst>
              <a:gd name="connsiteX0" fmla="*/ 9144 w 5361432"/>
              <a:gd name="connsiteY0" fmla="*/ 743712 h 752855"/>
              <a:gd name="connsiteX1" fmla="*/ 5352288 w 5361432"/>
              <a:gd name="connsiteY1" fmla="*/ 743712 h 752855"/>
              <a:gd name="connsiteX2" fmla="*/ 5352288 w 5361432"/>
              <a:gd name="connsiteY2" fmla="*/ 9144 h 752855"/>
              <a:gd name="connsiteX3" fmla="*/ 9144 w 5361432"/>
              <a:gd name="connsiteY3" fmla="*/ 9144 h 752855"/>
              <a:gd name="connsiteX4" fmla="*/ 9144 w 5361432"/>
              <a:gd name="connsiteY4" fmla="*/ 743712 h 7528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361432" h="752855">
                <a:moveTo>
                  <a:pt x="9144" y="743712"/>
                </a:moveTo>
                <a:lnTo>
                  <a:pt x="5352288" y="743712"/>
                </a:lnTo>
                <a:lnTo>
                  <a:pt x="5352288" y="9144"/>
                </a:lnTo>
                <a:lnTo>
                  <a:pt x="9144" y="9144"/>
                </a:lnTo>
                <a:lnTo>
                  <a:pt x="9144" y="7437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83" y="469755"/>
            <a:ext cx="8976130" cy="351681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029" y="4773726"/>
            <a:ext cx="850637" cy="330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66460" y="139657"/>
            <a:ext cx="5334750" cy="3281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1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Functionality: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Synchronization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032784" y="4011962"/>
            <a:ext cx="129804" cy="4563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324794" y="3694560"/>
            <a:ext cx="1868524" cy="7897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Synchronization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Sync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before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programming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50785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Multiple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per</a:t>
            </a:r>
            <a:r>
              <a:rPr lang="en-US" altLang="zh-CN" sz="13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4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57874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</a:t>
            </a:r>
            <a:r>
              <a:rPr lang="mr-IN" sz="2800" dirty="0"/>
              <a:t>–</a:t>
            </a:r>
            <a:r>
              <a:rPr lang="en-US" sz="2800" dirty="0"/>
              <a:t> The Value to the Server and Cloud Team’s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797" y="718447"/>
            <a:ext cx="870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Server Teams can continue to use their own tools without waiting on the network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1266" name="Picture 2" descr="mage result for vcenter networ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25" y="1871634"/>
            <a:ext cx="2611669" cy="1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ge result for openstack horizon netwo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" y="1871634"/>
            <a:ext cx="2504661" cy="188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653" y="1225303"/>
            <a:ext cx="35383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OpenStack Admins continue using Neutron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9322" y="1225303"/>
            <a:ext cx="40097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Vmware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Admins continue using Distributed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vSwitches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70" name="Picture 6" descr="mage result for UCS C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5" y="3086597"/>
            <a:ext cx="226782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9917" y="2377299"/>
            <a:ext cx="35188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 or REST API for Bare Metal Deployments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36" y="4207565"/>
            <a:ext cx="7639878" cy="68911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1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VTS Plugins enable the existing server based networking tools to coordinate and integrate with the network seamlessly.</a:t>
            </a:r>
          </a:p>
        </p:txBody>
      </p:sp>
    </p:spTree>
    <p:extLst>
      <p:ext uri="{BB962C8B-B14F-4D97-AF65-F5344CB8AC3E}">
        <p14:creationId xmlns:p14="http://schemas.microsoft.com/office/powerpoint/2010/main" val="6206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10001" y="1079152"/>
            <a:ext cx="4450633" cy="299875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0" marR="0" lvl="0" indent="0" algn="l" defTabSz="45710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D1D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User space, Multi-tenant, line rate packet forwarder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895967" y="1093483"/>
            <a:ext cx="45719" cy="285544"/>
            <a:chOff x="962025" y="1304925"/>
            <a:chExt cx="9526" cy="733425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962025" y="1304925"/>
              <a:ext cx="0" cy="733425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971551" y="1304925"/>
              <a:ext cx="0" cy="7334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L-Shape 84"/>
          <p:cNvSpPr/>
          <p:nvPr/>
        </p:nvSpPr>
        <p:spPr>
          <a:xfrm rot="18845764" flipH="1">
            <a:off x="501552" y="1160186"/>
            <a:ext cx="123368" cy="123016"/>
          </a:xfrm>
          <a:prstGeom prst="corner">
            <a:avLst>
              <a:gd name="adj1" fmla="val 35922"/>
              <a:gd name="adj2" fmla="val 34783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04680" y="1481531"/>
            <a:ext cx="4323283" cy="299875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0" marR="0" lvl="0" indent="0" algn="l" defTabSz="45710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D1D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Uses Vector Packet Processing technology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890646" y="1495862"/>
            <a:ext cx="45719" cy="285544"/>
            <a:chOff x="962025" y="1304925"/>
            <a:chExt cx="9526" cy="733425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962025" y="1304925"/>
              <a:ext cx="0" cy="733425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71551" y="1304925"/>
              <a:ext cx="0" cy="7334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L-Shape 99"/>
          <p:cNvSpPr/>
          <p:nvPr/>
        </p:nvSpPr>
        <p:spPr>
          <a:xfrm rot="18845764" flipH="1">
            <a:off x="496231" y="1562565"/>
            <a:ext cx="123368" cy="123016"/>
          </a:xfrm>
          <a:prstGeom prst="corner">
            <a:avLst>
              <a:gd name="adj1" fmla="val 35922"/>
              <a:gd name="adj2" fmla="val 34783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04680" y="1895226"/>
            <a:ext cx="4304821" cy="299875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0" marR="0" lvl="0" indent="0" algn="l" defTabSz="45710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D1D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Fully integrated with Intel DPDK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90646" y="1909557"/>
            <a:ext cx="45719" cy="285544"/>
            <a:chOff x="962025" y="1304925"/>
            <a:chExt cx="9526" cy="733425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962025" y="1304925"/>
              <a:ext cx="0" cy="733425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971551" y="1304925"/>
              <a:ext cx="0" cy="7334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L-Shape 104"/>
          <p:cNvSpPr/>
          <p:nvPr/>
        </p:nvSpPr>
        <p:spPr>
          <a:xfrm rot="18845764" flipH="1">
            <a:off x="496231" y="1976260"/>
            <a:ext cx="123368" cy="123016"/>
          </a:xfrm>
          <a:prstGeom prst="corner">
            <a:avLst>
              <a:gd name="adj1" fmla="val 35922"/>
              <a:gd name="adj2" fmla="val 34783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04679" y="2294645"/>
            <a:ext cx="4260751" cy="299875"/>
          </a:xfrm>
          <a:prstGeom prst="rect">
            <a:avLst/>
          </a:prstGeom>
          <a:gradFill>
            <a:gsLst>
              <a:gs pos="7500">
                <a:srgbClr val="EBEBF5"/>
              </a:gs>
              <a:gs pos="100000">
                <a:schemeClr val="bg1">
                  <a:alpha val="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21594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pPr marL="0" marR="0" lvl="0" indent="0" algn="l" defTabSz="45710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D1D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Supports VXLAN,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MPLSoGRE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L2TPv3,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MPLSoUDP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native MPLS and SR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890646" y="2308976"/>
            <a:ext cx="45719" cy="285544"/>
            <a:chOff x="962025" y="1304925"/>
            <a:chExt cx="9526" cy="733425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962025" y="1304925"/>
              <a:ext cx="0" cy="733425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971551" y="1304925"/>
              <a:ext cx="0" cy="7334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L-Shape 109"/>
          <p:cNvSpPr/>
          <p:nvPr/>
        </p:nvSpPr>
        <p:spPr>
          <a:xfrm rot="18845764" flipH="1">
            <a:off x="496231" y="2375679"/>
            <a:ext cx="123368" cy="123016"/>
          </a:xfrm>
          <a:prstGeom prst="corner">
            <a:avLst>
              <a:gd name="adj1" fmla="val 35922"/>
              <a:gd name="adj2" fmla="val 34783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18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992" y="2705013"/>
            <a:ext cx="4228571" cy="299875"/>
            <a:chOff x="110002" y="3223492"/>
            <a:chExt cx="4228571" cy="299875"/>
          </a:xfrm>
        </p:grpSpPr>
        <p:sp>
          <p:nvSpPr>
            <p:cNvPr id="112" name="Rectangle 111"/>
            <p:cNvSpPr/>
            <p:nvPr/>
          </p:nvSpPr>
          <p:spPr>
            <a:xfrm>
              <a:off x="110002" y="3223492"/>
              <a:ext cx="4228571" cy="299875"/>
            </a:xfrm>
            <a:prstGeom prst="rect">
              <a:avLst/>
            </a:prstGeom>
            <a:gradFill>
              <a:gsLst>
                <a:gs pos="7500">
                  <a:srgbClr val="EBEBF5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tlCol="0" anchor="ctr"/>
            <a:lstStyle/>
            <a:p>
              <a:pPr marL="0" marR="0" lvl="0" indent="0" algn="l" defTabSz="457105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0D1D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Programmed by VTS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895969" y="3237823"/>
              <a:ext cx="45719" cy="285544"/>
              <a:chOff x="962025" y="1304925"/>
              <a:chExt cx="9526" cy="733425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962025" y="1304925"/>
                <a:ext cx="0" cy="733425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971551" y="1304925"/>
                <a:ext cx="0" cy="7334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L-Shape 125"/>
            <p:cNvSpPr/>
            <p:nvPr/>
          </p:nvSpPr>
          <p:spPr>
            <a:xfrm rot="18845764" flipH="1">
              <a:off x="501554" y="3304526"/>
              <a:ext cx="123368" cy="123016"/>
            </a:xfrm>
            <a:prstGeom prst="corner">
              <a:avLst>
                <a:gd name="adj1" fmla="val 35922"/>
                <a:gd name="adj2" fmla="val 34783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30" name="Title 1"/>
          <p:cNvSpPr txBox="1">
            <a:spLocks/>
          </p:cNvSpPr>
          <p:nvPr/>
        </p:nvSpPr>
        <p:spPr bwMode="white">
          <a:xfrm>
            <a:off x="343503" y="252772"/>
            <a:ext cx="8345488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76767">
                  <a:lumMod val="50000"/>
                </a:srgbClr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98991" y="3113553"/>
            <a:ext cx="4228571" cy="299875"/>
            <a:chOff x="110002" y="3223492"/>
            <a:chExt cx="4228571" cy="299875"/>
          </a:xfrm>
        </p:grpSpPr>
        <p:sp>
          <p:nvSpPr>
            <p:cNvPr id="135" name="Rectangle 134"/>
            <p:cNvSpPr/>
            <p:nvPr/>
          </p:nvSpPr>
          <p:spPr>
            <a:xfrm>
              <a:off x="110002" y="3223492"/>
              <a:ext cx="4228571" cy="299875"/>
            </a:xfrm>
            <a:prstGeom prst="rect">
              <a:avLst/>
            </a:prstGeom>
            <a:gradFill>
              <a:gsLst>
                <a:gs pos="7500">
                  <a:srgbClr val="EBEBF5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tlCol="0" anchor="ctr"/>
            <a:lstStyle/>
            <a:p>
              <a:pPr marL="0" marR="0" lvl="0" indent="0" algn="l" defTabSz="457105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0D1D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Open Sourced at http://www.fd.io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895969" y="3237823"/>
              <a:ext cx="45719" cy="285544"/>
              <a:chOff x="962025" y="1304925"/>
              <a:chExt cx="9526" cy="733425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962025" y="1304925"/>
                <a:ext cx="0" cy="733425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971551" y="1304925"/>
                <a:ext cx="0" cy="7334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L-Shape 140"/>
            <p:cNvSpPr/>
            <p:nvPr/>
          </p:nvSpPr>
          <p:spPr>
            <a:xfrm rot="18845764" flipH="1">
              <a:off x="501554" y="3304526"/>
              <a:ext cx="123368" cy="123016"/>
            </a:xfrm>
            <a:prstGeom prst="corner">
              <a:avLst>
                <a:gd name="adj1" fmla="val 35922"/>
                <a:gd name="adj2" fmla="val 34783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04680" y="3510138"/>
            <a:ext cx="4228571" cy="299875"/>
            <a:chOff x="110002" y="3223492"/>
            <a:chExt cx="4228571" cy="299875"/>
          </a:xfrm>
        </p:grpSpPr>
        <p:sp>
          <p:nvSpPr>
            <p:cNvPr id="145" name="Rectangle 144"/>
            <p:cNvSpPr/>
            <p:nvPr/>
          </p:nvSpPr>
          <p:spPr>
            <a:xfrm>
              <a:off x="110002" y="3223492"/>
              <a:ext cx="4228571" cy="299875"/>
            </a:xfrm>
            <a:prstGeom prst="rect">
              <a:avLst/>
            </a:prstGeom>
            <a:gradFill>
              <a:gsLst>
                <a:gs pos="7500">
                  <a:srgbClr val="EBEBF5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tlCol="0" anchor="ctr"/>
            <a:lstStyle/>
            <a:p>
              <a:pPr marL="0" marR="0" lvl="0" indent="0" algn="l" defTabSz="457105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0D1D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Multi-threaded and 64-bit clean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895969" y="3237823"/>
              <a:ext cx="45719" cy="285544"/>
              <a:chOff x="962025" y="1304925"/>
              <a:chExt cx="9526" cy="733425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962025" y="1304925"/>
                <a:ext cx="0" cy="733425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971551" y="1304925"/>
                <a:ext cx="0" cy="7334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L-Shape 146"/>
            <p:cNvSpPr/>
            <p:nvPr/>
          </p:nvSpPr>
          <p:spPr>
            <a:xfrm rot="18845764" flipH="1">
              <a:off x="501554" y="3304526"/>
              <a:ext cx="123368" cy="123016"/>
            </a:xfrm>
            <a:prstGeom prst="corner">
              <a:avLst>
                <a:gd name="adj1" fmla="val 35922"/>
                <a:gd name="adj2" fmla="val 34783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20768" y="3906723"/>
            <a:ext cx="4228571" cy="299875"/>
            <a:chOff x="110002" y="3223492"/>
            <a:chExt cx="4228571" cy="299875"/>
          </a:xfrm>
        </p:grpSpPr>
        <p:sp>
          <p:nvSpPr>
            <p:cNvPr id="151" name="Rectangle 150"/>
            <p:cNvSpPr/>
            <p:nvPr/>
          </p:nvSpPr>
          <p:spPr>
            <a:xfrm>
              <a:off x="110002" y="3223492"/>
              <a:ext cx="4228571" cy="299875"/>
            </a:xfrm>
            <a:prstGeom prst="rect">
              <a:avLst/>
            </a:prstGeom>
            <a:gradFill>
              <a:gsLst>
                <a:gs pos="7500">
                  <a:srgbClr val="EBEBF5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0" rtlCol="0" anchor="ctr"/>
            <a:lstStyle/>
            <a:p>
              <a:pPr marL="0" marR="0" lvl="0" indent="0" algn="l" defTabSz="457105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70D1D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Supports for IPv4 &amp; IPv6</a:t>
              </a: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895969" y="3237823"/>
              <a:ext cx="45719" cy="285544"/>
              <a:chOff x="962025" y="1304925"/>
              <a:chExt cx="9526" cy="733425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>
                <a:off x="962025" y="1304925"/>
                <a:ext cx="0" cy="733425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971551" y="1304925"/>
                <a:ext cx="0" cy="7334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L-Shape 152"/>
            <p:cNvSpPr/>
            <p:nvPr/>
          </p:nvSpPr>
          <p:spPr>
            <a:xfrm rot="18845764" flipH="1">
              <a:off x="501554" y="3304526"/>
              <a:ext cx="123368" cy="123016"/>
            </a:xfrm>
            <a:prstGeom prst="corner">
              <a:avLst>
                <a:gd name="adj1" fmla="val 35922"/>
                <a:gd name="adj2" fmla="val 34783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18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4400839" y="1180229"/>
            <a:ext cx="4506967" cy="1387507"/>
          </a:xfrm>
          <a:prstGeom prst="roundRect">
            <a:avLst>
              <a:gd name="adj" fmla="val 5718"/>
            </a:avLst>
          </a:prstGeom>
          <a:noFill/>
          <a:ln w="3175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400839" y="2652339"/>
            <a:ext cx="4460000" cy="475018"/>
          </a:xfrm>
          <a:prstGeom prst="roundRect">
            <a:avLst>
              <a:gd name="adj" fmla="val 5718"/>
            </a:avLst>
          </a:prstGeom>
          <a:noFill/>
          <a:ln w="3175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67638" y="2879678"/>
            <a:ext cx="1744560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Kernel Space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67638" y="2358027"/>
            <a:ext cx="1744560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User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Space</a:t>
            </a:r>
          </a:p>
        </p:txBody>
      </p:sp>
      <p:sp>
        <p:nvSpPr>
          <p:cNvPr id="2" name="AutoShape 4" descr="Image result for dpd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16247" y="1381091"/>
            <a:ext cx="776001" cy="762000"/>
            <a:chOff x="4488689" y="1842305"/>
            <a:chExt cx="776001" cy="762000"/>
          </a:xfrm>
        </p:grpSpPr>
        <p:sp>
          <p:nvSpPr>
            <p:cNvPr id="53" name="Rounded Rectangle 52"/>
            <p:cNvSpPr/>
            <p:nvPr/>
          </p:nvSpPr>
          <p:spPr>
            <a:xfrm>
              <a:off x="4488689" y="1842305"/>
              <a:ext cx="776001" cy="762000"/>
            </a:xfrm>
            <a:prstGeom prst="roundRect">
              <a:avLst>
                <a:gd name="adj" fmla="val 5718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30" name="Picture 6" descr="http://dpdk.org/dpd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746" y="2308976"/>
              <a:ext cx="631888" cy="1657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392481" y="3310099"/>
            <a:ext cx="776001" cy="381699"/>
            <a:chOff x="4364923" y="3771313"/>
            <a:chExt cx="776001" cy="381699"/>
          </a:xfrm>
        </p:grpSpPr>
        <p:pic>
          <p:nvPicPr>
            <p:cNvPr id="1036" name="Picture 12" descr="https://cdn2.iconfinder.com/data/icons/windows-8-metro-style/128/network_car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446" y="3818797"/>
              <a:ext cx="305886" cy="305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4364923" y="3771313"/>
              <a:ext cx="776001" cy="381699"/>
            </a:xfrm>
            <a:prstGeom prst="roundRect">
              <a:avLst>
                <a:gd name="adj" fmla="val 5718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99382" y="2087056"/>
            <a:ext cx="340158" cy="161583"/>
            <a:chOff x="5084400" y="2538198"/>
            <a:chExt cx="468994" cy="183347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151397" y="2567176"/>
              <a:ext cx="335003" cy="137837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84400" y="2538198"/>
              <a:ext cx="468994" cy="18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virtio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40424" y="1370696"/>
            <a:ext cx="776001" cy="762000"/>
            <a:chOff x="4488689" y="1842305"/>
            <a:chExt cx="776001" cy="762000"/>
          </a:xfrm>
        </p:grpSpPr>
        <p:pic>
          <p:nvPicPr>
            <p:cNvPr id="66" name="Picture 2" descr="http://images.all-free-download.com/images/graphiclarge/blue_gear_icon_vector_28067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11" y="1956976"/>
              <a:ext cx="238125" cy="2381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ounded Rectangle 66"/>
            <p:cNvSpPr/>
            <p:nvPr/>
          </p:nvSpPr>
          <p:spPr>
            <a:xfrm>
              <a:off x="4488689" y="1842305"/>
              <a:ext cx="776001" cy="762000"/>
            </a:xfrm>
            <a:prstGeom prst="roundRect">
              <a:avLst>
                <a:gd name="adj" fmla="val 5718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023559" y="2076661"/>
            <a:ext cx="340158" cy="161583"/>
            <a:chOff x="5084400" y="2538198"/>
            <a:chExt cx="468994" cy="183347"/>
          </a:xfrm>
        </p:grpSpPr>
        <p:sp>
          <p:nvSpPr>
            <p:cNvPr id="70" name="Rounded Rectangle 69"/>
            <p:cNvSpPr/>
            <p:nvPr/>
          </p:nvSpPr>
          <p:spPr bwMode="auto">
            <a:xfrm>
              <a:off x="5151397" y="2567176"/>
              <a:ext cx="335003" cy="137837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084400" y="2538198"/>
              <a:ext cx="468994" cy="18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virtio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694454" y="1376549"/>
            <a:ext cx="776001" cy="762000"/>
            <a:chOff x="4488689" y="1842305"/>
            <a:chExt cx="776001" cy="762000"/>
          </a:xfrm>
        </p:grpSpPr>
        <p:pic>
          <p:nvPicPr>
            <p:cNvPr id="73" name="Picture 2" descr="http://images.all-free-download.com/images/graphiclarge/blue_gear_icon_vector_28067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11" y="1956976"/>
              <a:ext cx="238125" cy="2381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ounded Rectangle 73"/>
            <p:cNvSpPr/>
            <p:nvPr/>
          </p:nvSpPr>
          <p:spPr>
            <a:xfrm>
              <a:off x="4488689" y="1842305"/>
              <a:ext cx="776001" cy="762000"/>
            </a:xfrm>
            <a:prstGeom prst="roundRect">
              <a:avLst>
                <a:gd name="adj" fmla="val 5718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277589" y="2082514"/>
            <a:ext cx="340158" cy="161583"/>
            <a:chOff x="5084400" y="2538198"/>
            <a:chExt cx="468994" cy="183347"/>
          </a:xfrm>
        </p:grpSpPr>
        <p:sp>
          <p:nvSpPr>
            <p:cNvPr id="77" name="Rounded Rectangle 76"/>
            <p:cNvSpPr/>
            <p:nvPr/>
          </p:nvSpPr>
          <p:spPr bwMode="auto">
            <a:xfrm>
              <a:off x="5151397" y="2567176"/>
              <a:ext cx="335003" cy="137837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084400" y="2538198"/>
              <a:ext cx="468994" cy="183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virtio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94743" y="1878399"/>
            <a:ext cx="620683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</a:rPr>
              <a:t>Guest 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39109" y="1884479"/>
            <a:ext cx="625492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Andalus" panose="02020603050405020304" pitchFamily="18" charset="-78"/>
              </a:rPr>
              <a:t>Guest 2</a:t>
            </a:r>
          </a:p>
        </p:txBody>
      </p:sp>
      <p:pic>
        <p:nvPicPr>
          <p:cNvPr id="1038" name="Picture 14" descr="https://upload.wikimedia.org/wikipedia/commons/thumb/d/d9/Ring_buffer.svg/2000px-Ring_buffer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20" y="1994761"/>
            <a:ext cx="368147" cy="346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7" idx="3"/>
            <a:endCxn id="1038" idx="1"/>
          </p:cNvCxnSpPr>
          <p:nvPr/>
        </p:nvCxnSpPr>
        <p:spPr bwMode="auto">
          <a:xfrm>
            <a:off x="5439540" y="2167848"/>
            <a:ext cx="289480" cy="0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89" name="Straight Arrow Connector 88"/>
          <p:cNvCxnSpPr>
            <a:stCxn id="1038" idx="3"/>
          </p:cNvCxnSpPr>
          <p:nvPr/>
        </p:nvCxnSpPr>
        <p:spPr bwMode="auto">
          <a:xfrm>
            <a:off x="6097167" y="2167848"/>
            <a:ext cx="870592" cy="5483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95" name="Picture 14" descr="https://upload.wikimedia.org/wikipedia/commons/thumb/d/d9/Ring_buffer.svg/2000px-Ring_buffer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596" y="2184940"/>
            <a:ext cx="368147" cy="346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Elbow Connector 22"/>
          <p:cNvCxnSpPr>
            <a:stCxn id="7" idx="2"/>
            <a:endCxn id="95" idx="1"/>
          </p:cNvCxnSpPr>
          <p:nvPr/>
        </p:nvCxnSpPr>
        <p:spPr bwMode="auto">
          <a:xfrm rot="16200000" flipH="1">
            <a:off x="6164834" y="1353265"/>
            <a:ext cx="109388" cy="1900135"/>
          </a:xfrm>
          <a:prstGeom prst="bentConnector2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5" name="Elbow Connector 24"/>
          <p:cNvCxnSpPr>
            <a:endCxn id="77" idx="2"/>
          </p:cNvCxnSpPr>
          <p:nvPr/>
        </p:nvCxnSpPr>
        <p:spPr bwMode="auto">
          <a:xfrm flipV="1">
            <a:off x="7537743" y="2229527"/>
            <a:ext cx="909926" cy="118768"/>
          </a:xfrm>
          <a:prstGeom prst="bentConnector2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11" name="Elbow Connector 110"/>
          <p:cNvCxnSpPr>
            <a:endCxn id="1036" idx="0"/>
          </p:cNvCxnSpPr>
          <p:nvPr/>
        </p:nvCxnSpPr>
        <p:spPr bwMode="auto">
          <a:xfrm rot="5400000">
            <a:off x="4129311" y="2578809"/>
            <a:ext cx="1216410" cy="341138"/>
          </a:xfrm>
          <a:prstGeom prst="bentConnector3">
            <a:avLst>
              <a:gd name="adj1" fmla="val 50000"/>
            </a:avLst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13" name="Elbow Connector 112"/>
          <p:cNvCxnSpPr>
            <a:stCxn id="1036" idx="1"/>
          </p:cNvCxnSpPr>
          <p:nvPr/>
        </p:nvCxnSpPr>
        <p:spPr bwMode="auto">
          <a:xfrm rot="10800000" flipV="1">
            <a:off x="4117216" y="3510525"/>
            <a:ext cx="296788" cy="152943"/>
          </a:xfrm>
          <a:prstGeom prst="bentConnector3">
            <a:avLst>
              <a:gd name="adj1" fmla="val 50000"/>
            </a:avLst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1040" name="Picture 16" descr="http://soltveit.org/wp-content/uploads/2014/06/kvm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61" y="2735215"/>
            <a:ext cx="288925" cy="288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Rounded Rectangle 117"/>
          <p:cNvSpPr/>
          <p:nvPr/>
        </p:nvSpPr>
        <p:spPr>
          <a:xfrm>
            <a:off x="6663146" y="2694439"/>
            <a:ext cx="332383" cy="381000"/>
          </a:xfrm>
          <a:prstGeom prst="roundRect">
            <a:avLst>
              <a:gd name="adj" fmla="val 5718"/>
            </a:avLst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09678" y="3405067"/>
            <a:ext cx="4147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NIC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227102" y="2767672"/>
            <a:ext cx="174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PCI Pass through/SR-IOV</a:t>
            </a:r>
          </a:p>
        </p:txBody>
      </p:sp>
      <p:pic>
        <p:nvPicPr>
          <p:cNvPr id="1042" name="Picture 18" descr="https://fd.io/sites/cpstandard/files/logo_fdio_to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30" y="1459770"/>
            <a:ext cx="272611" cy="248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831686" y="1484663"/>
            <a:ext cx="468398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VPP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18003" y="2316178"/>
            <a:ext cx="174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vhost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-user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4327563" y="933898"/>
            <a:ext cx="4684635" cy="3081638"/>
          </a:xfrm>
          <a:prstGeom prst="roundRect">
            <a:avLst>
              <a:gd name="adj" fmla="val 5718"/>
            </a:avLst>
          </a:prstGeom>
          <a:noFill/>
          <a:ln w="3175" cmpd="dbl">
            <a:solidFill>
              <a:schemeClr val="tx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355399" y="3745384"/>
            <a:ext cx="1744560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Server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088274" y="1193413"/>
            <a:ext cx="174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VM/Container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956143" y="1193413"/>
            <a:ext cx="174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VM/Container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207127" y="1199846"/>
            <a:ext cx="1744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VM/Container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Topology Forwarder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107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PSOSDN-1050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0435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0638"/>
            <a:ext cx="8229600" cy="742951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2400" dirty="0">
                <a:sym typeface="Arial" pitchFamily="34" charset="0"/>
              </a:rPr>
              <a:t>VTS Architecture – supports multiple workload types &amp; orchestration systems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1790224" y="3697941"/>
            <a:ext cx="697752" cy="950012"/>
            <a:chOff x="4057304" y="4517294"/>
            <a:chExt cx="606332" cy="1057190"/>
          </a:xfrm>
        </p:grpSpPr>
        <p:sp>
          <p:nvSpPr>
            <p:cNvPr id="192" name="Rectangle 191"/>
            <p:cNvSpPr/>
            <p:nvPr/>
          </p:nvSpPr>
          <p:spPr>
            <a:xfrm>
              <a:off x="4058449" y="4517294"/>
              <a:ext cx="605187" cy="10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103149" y="459881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OVS/DVS</a:t>
              </a: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103149" y="478829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VM</a:t>
              </a: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103149" y="497777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VM</a:t>
              </a: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103149" y="516725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Service VM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4057304" y="5345456"/>
              <a:ext cx="605187" cy="134177"/>
            </a:xfrm>
            <a:prstGeom prst="rect">
              <a:avLst/>
            </a:prstGeom>
            <a:noFill/>
          </p:spPr>
          <p:txBody>
            <a:bodyPr wrap="square" lIns="50827" tIns="25414" rIns="50827" bIns="25414" rtlCol="0">
              <a:sp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Host</a:t>
              </a:r>
            </a:p>
          </p:txBody>
        </p:sp>
      </p:grpSp>
      <p:pic>
        <p:nvPicPr>
          <p:cNvPr id="203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12" y="874648"/>
            <a:ext cx="632093" cy="82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" name="Group 203"/>
          <p:cNvGrpSpPr/>
          <p:nvPr/>
        </p:nvGrpSpPr>
        <p:grpSpPr>
          <a:xfrm>
            <a:off x="1897468" y="2494019"/>
            <a:ext cx="4662137" cy="897306"/>
            <a:chOff x="4150498" y="2847261"/>
            <a:chExt cx="4051300" cy="998537"/>
          </a:xfrm>
        </p:grpSpPr>
        <p:pic>
          <p:nvPicPr>
            <p:cNvPr id="205" name="Picture 285" descr="ToR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144" y="3708175"/>
              <a:ext cx="352425" cy="12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" name="Group 205"/>
            <p:cNvGrpSpPr/>
            <p:nvPr/>
          </p:nvGrpSpPr>
          <p:grpSpPr>
            <a:xfrm>
              <a:off x="4150498" y="2847261"/>
              <a:ext cx="4051300" cy="998537"/>
              <a:chOff x="4230943" y="3853923"/>
              <a:chExt cx="4051300" cy="998537"/>
            </a:xfrm>
          </p:grpSpPr>
          <p:pic>
            <p:nvPicPr>
              <p:cNvPr id="207" name="Picture 567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9643" y="3853923"/>
                <a:ext cx="341312" cy="344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" name="Picture 567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5618" y="3853923"/>
                <a:ext cx="341312" cy="344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" name="Picture 253" descr="ToR1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943" y="4727048"/>
                <a:ext cx="352425" cy="125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" name="Picture 257" descr="ToR1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380" y="4727048"/>
                <a:ext cx="352425" cy="125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" name="Picture 268" descr="ToR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3930" y="4715935"/>
                <a:ext cx="354013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Picture 567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505" y="3853923"/>
                <a:ext cx="341313" cy="344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3" name="Picture 567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480" y="3853923"/>
                <a:ext cx="342900" cy="344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4" name="Picture 310" descr="ToR1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4393" y="4727048"/>
                <a:ext cx="352425" cy="125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" name="Picture 312" descr="ToR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5243" y="4727048"/>
                <a:ext cx="354012" cy="125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" name="Picture 324" descr="ToR1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380" y="4715935"/>
                <a:ext cx="352425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7" name="Picture 327" descr="ToR1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818" y="4715935"/>
                <a:ext cx="352425" cy="12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8" name="Straight Connector 217"/>
              <p:cNvCxnSpPr/>
              <p:nvPr/>
            </p:nvCxnSpPr>
            <p:spPr>
              <a:xfrm flipV="1">
                <a:off x="4441488" y="4198410"/>
                <a:ext cx="505939" cy="517525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4921135" y="4191168"/>
                <a:ext cx="505939" cy="517525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6581879" y="4216184"/>
                <a:ext cx="505939" cy="517525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7121235" y="4183732"/>
                <a:ext cx="505939" cy="517525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>
                <a:endCxn id="208" idx="2"/>
              </p:cNvCxnSpPr>
              <p:nvPr/>
            </p:nvCxnSpPr>
            <p:spPr>
              <a:xfrm flipH="1" flipV="1">
                <a:off x="4976274" y="4198410"/>
                <a:ext cx="479254" cy="510283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H="1" flipV="1">
                <a:off x="5447655" y="4176424"/>
                <a:ext cx="479254" cy="510283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H="1" flipV="1">
                <a:off x="7166316" y="4183709"/>
                <a:ext cx="479254" cy="510283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H="1" flipV="1">
                <a:off x="7647961" y="4183709"/>
                <a:ext cx="479254" cy="510283"/>
              </a:xfrm>
              <a:prstGeom prst="line">
                <a:avLst/>
              </a:prstGeom>
              <a:ln w="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6" name="Picture 30" descr="\\MV-FS\Projects\Cisco\References\Brand Assets\Kubrick Icons\Device Icons\Device_nexus7000_3035_default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06" y="871433"/>
            <a:ext cx="632093" cy="82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4" name="Straight Connector 233"/>
          <p:cNvCxnSpPr>
            <a:stCxn id="192" idx="0"/>
            <a:endCxn id="209" idx="2"/>
          </p:cNvCxnSpPr>
          <p:nvPr/>
        </p:nvCxnSpPr>
        <p:spPr>
          <a:xfrm flipH="1" flipV="1">
            <a:off x="2100249" y="3391325"/>
            <a:ext cx="39510" cy="306616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192" idx="0"/>
            <a:endCxn id="210" idx="2"/>
          </p:cNvCxnSpPr>
          <p:nvPr/>
        </p:nvCxnSpPr>
        <p:spPr>
          <a:xfrm flipV="1">
            <a:off x="2139759" y="3391325"/>
            <a:ext cx="481143" cy="306616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Oval 244"/>
          <p:cNvSpPr/>
          <p:nvPr/>
        </p:nvSpPr>
        <p:spPr>
          <a:xfrm>
            <a:off x="1901047" y="3529693"/>
            <a:ext cx="585611" cy="7408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46" name="Straight Connector 245"/>
          <p:cNvCxnSpPr>
            <a:endCxn id="211" idx="2"/>
          </p:cNvCxnSpPr>
          <p:nvPr/>
        </p:nvCxnSpPr>
        <p:spPr>
          <a:xfrm flipH="1" flipV="1">
            <a:off x="3301407" y="3381340"/>
            <a:ext cx="454887" cy="320783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endCxn id="205" idx="2"/>
          </p:cNvCxnSpPr>
          <p:nvPr/>
        </p:nvCxnSpPr>
        <p:spPr>
          <a:xfrm flipV="1">
            <a:off x="3756294" y="3380353"/>
            <a:ext cx="136456" cy="321770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Oval 247"/>
          <p:cNvSpPr/>
          <p:nvPr/>
        </p:nvSpPr>
        <p:spPr>
          <a:xfrm>
            <a:off x="3452182" y="3545497"/>
            <a:ext cx="585611" cy="7408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50" name="Straight Connector 249"/>
          <p:cNvCxnSpPr/>
          <p:nvPr/>
        </p:nvCxnSpPr>
        <p:spPr>
          <a:xfrm flipV="1">
            <a:off x="2739823" y="1576224"/>
            <a:ext cx="888591" cy="929796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207" idx="0"/>
          </p:cNvCxnSpPr>
          <p:nvPr/>
        </p:nvCxnSpPr>
        <p:spPr>
          <a:xfrm flipV="1">
            <a:off x="3277658" y="1596276"/>
            <a:ext cx="412311" cy="897743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208" idx="0"/>
          </p:cNvCxnSpPr>
          <p:nvPr/>
        </p:nvCxnSpPr>
        <p:spPr>
          <a:xfrm flipV="1">
            <a:off x="2755177" y="1584016"/>
            <a:ext cx="1677968" cy="910003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207" idx="0"/>
          </p:cNvCxnSpPr>
          <p:nvPr/>
        </p:nvCxnSpPr>
        <p:spPr>
          <a:xfrm flipV="1">
            <a:off x="3277658" y="1563993"/>
            <a:ext cx="1134711" cy="930026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4780065" y="1029666"/>
            <a:ext cx="826055" cy="628405"/>
          </a:xfrm>
          <a:prstGeom prst="rect">
            <a:avLst/>
          </a:prstGeom>
          <a:noFill/>
        </p:spPr>
        <p:txBody>
          <a:bodyPr wrap="square" lIns="50827" tIns="25414" rIns="50827" bIns="25414" rtlCol="0">
            <a:spAutoFit/>
          </a:bodyPr>
          <a:lstStyle/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Border Leaf </a:t>
            </a:r>
          </a:p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&amp;</a:t>
            </a:r>
          </a:p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DCI </a:t>
            </a:r>
          </a:p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(Combo or</a:t>
            </a:r>
          </a:p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</a:rPr>
              <a:t>Separated)</a:t>
            </a:r>
          </a:p>
        </p:txBody>
      </p:sp>
      <p:grpSp>
        <p:nvGrpSpPr>
          <p:cNvPr id="259" name="Group 258"/>
          <p:cNvGrpSpPr/>
          <p:nvPr/>
        </p:nvGrpSpPr>
        <p:grpSpPr>
          <a:xfrm>
            <a:off x="3431444" y="3711557"/>
            <a:ext cx="649699" cy="942653"/>
            <a:chOff x="9296683" y="5254604"/>
            <a:chExt cx="606332" cy="1057190"/>
          </a:xfrm>
        </p:grpSpPr>
        <p:sp>
          <p:nvSpPr>
            <p:cNvPr id="260" name="Rectangle 259"/>
            <p:cNvSpPr/>
            <p:nvPr/>
          </p:nvSpPr>
          <p:spPr>
            <a:xfrm>
              <a:off x="9297828" y="5254604"/>
              <a:ext cx="605187" cy="10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9342528" y="5345773"/>
              <a:ext cx="513492" cy="69046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</a:t>
              </a:r>
            </a:p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Bare</a:t>
              </a:r>
            </a:p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Metal</a:t>
              </a:r>
            </a:p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Workload or</a:t>
              </a:r>
            </a:p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Service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9296683" y="6082766"/>
              <a:ext cx="605187" cy="135224"/>
            </a:xfrm>
            <a:prstGeom prst="rect">
              <a:avLst/>
            </a:prstGeom>
            <a:noFill/>
          </p:spPr>
          <p:txBody>
            <a:bodyPr wrap="square" lIns="50827" tIns="25414" rIns="50827" bIns="25414" rtlCol="0">
              <a:sp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Host</a:t>
              </a:r>
            </a:p>
          </p:txBody>
        </p:sp>
      </p:grpSp>
      <p:cxnSp>
        <p:nvCxnSpPr>
          <p:cNvPr id="263" name="Straight Connector 262"/>
          <p:cNvCxnSpPr/>
          <p:nvPr/>
        </p:nvCxnSpPr>
        <p:spPr>
          <a:xfrm flipV="1">
            <a:off x="4944915" y="3394140"/>
            <a:ext cx="236297" cy="307983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endCxn id="214" idx="2"/>
          </p:cNvCxnSpPr>
          <p:nvPr/>
        </p:nvCxnSpPr>
        <p:spPr>
          <a:xfrm flipH="1" flipV="1">
            <a:off x="4635925" y="3391325"/>
            <a:ext cx="308990" cy="310798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 flipV="1">
            <a:off x="3756294" y="1642304"/>
            <a:ext cx="1445497" cy="908311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stCxn id="212" idx="0"/>
          </p:cNvCxnSpPr>
          <p:nvPr/>
        </p:nvCxnSpPr>
        <p:spPr>
          <a:xfrm flipH="1" flipV="1">
            <a:off x="4409217" y="1642304"/>
            <a:ext cx="1402291" cy="851715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212" idx="0"/>
          </p:cNvCxnSpPr>
          <p:nvPr/>
        </p:nvCxnSpPr>
        <p:spPr>
          <a:xfrm flipH="1" flipV="1">
            <a:off x="3767483" y="1641209"/>
            <a:ext cx="2044025" cy="852810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stCxn id="213" idx="0"/>
          </p:cNvCxnSpPr>
          <p:nvPr/>
        </p:nvCxnSpPr>
        <p:spPr>
          <a:xfrm flipH="1" flipV="1">
            <a:off x="4430061" y="1664667"/>
            <a:ext cx="859879" cy="829352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4593438" y="3711557"/>
            <a:ext cx="687828" cy="942653"/>
            <a:chOff x="4057304" y="4517294"/>
            <a:chExt cx="606332" cy="1057190"/>
          </a:xfrm>
        </p:grpSpPr>
        <p:sp>
          <p:nvSpPr>
            <p:cNvPr id="103" name="Rectangle 102"/>
            <p:cNvSpPr/>
            <p:nvPr/>
          </p:nvSpPr>
          <p:spPr>
            <a:xfrm>
              <a:off x="4058449" y="4517294"/>
              <a:ext cx="605187" cy="10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103149" y="459881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VTF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03149" y="478829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Appliance VM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103149" y="497777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VM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103149" y="516725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VM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57304" y="5345455"/>
              <a:ext cx="605188" cy="170381"/>
            </a:xfrm>
            <a:prstGeom prst="rect">
              <a:avLst/>
            </a:prstGeom>
            <a:noFill/>
          </p:spPr>
          <p:txBody>
            <a:bodyPr wrap="square" lIns="50827" tIns="25414" rIns="50827" bIns="25414" rtlCol="0">
              <a:sp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Host</a:t>
              </a:r>
            </a:p>
          </p:txBody>
        </p:sp>
      </p:grpSp>
      <p:cxnSp>
        <p:nvCxnSpPr>
          <p:cNvPr id="116" name="Straight Connector 115"/>
          <p:cNvCxnSpPr/>
          <p:nvPr/>
        </p:nvCxnSpPr>
        <p:spPr>
          <a:xfrm flipV="1">
            <a:off x="6177304" y="3390372"/>
            <a:ext cx="236297" cy="307983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5868314" y="3387557"/>
            <a:ext cx="308990" cy="310798"/>
          </a:xfrm>
          <a:prstGeom prst="line">
            <a:avLst/>
          </a:prstGeom>
          <a:ln w="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Flowchart: Terminator 117"/>
          <p:cNvSpPr/>
          <p:nvPr/>
        </p:nvSpPr>
        <p:spPr bwMode="auto">
          <a:xfrm>
            <a:off x="1852927" y="3317031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89" name="Flowchart: Terminator 117"/>
          <p:cNvSpPr/>
          <p:nvPr/>
        </p:nvSpPr>
        <p:spPr bwMode="auto">
          <a:xfrm>
            <a:off x="2354537" y="3316332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0" name="Flowchart: Terminator 117"/>
          <p:cNvSpPr/>
          <p:nvPr/>
        </p:nvSpPr>
        <p:spPr bwMode="auto">
          <a:xfrm>
            <a:off x="3050359" y="3327911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1" name="Flowchart: Terminator 117"/>
          <p:cNvSpPr/>
          <p:nvPr/>
        </p:nvSpPr>
        <p:spPr bwMode="auto">
          <a:xfrm>
            <a:off x="3659957" y="3317026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3" name="Flowchart: Terminator 117"/>
          <p:cNvSpPr/>
          <p:nvPr/>
        </p:nvSpPr>
        <p:spPr bwMode="auto">
          <a:xfrm>
            <a:off x="4421956" y="3317026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4" name="Flowchart: Terminator 117"/>
          <p:cNvSpPr/>
          <p:nvPr/>
        </p:nvSpPr>
        <p:spPr bwMode="auto">
          <a:xfrm>
            <a:off x="4944469" y="3317027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5" name="Flowchart: Terminator 117"/>
          <p:cNvSpPr/>
          <p:nvPr/>
        </p:nvSpPr>
        <p:spPr bwMode="auto">
          <a:xfrm>
            <a:off x="4650073" y="3838097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sp>
        <p:nvSpPr>
          <p:cNvPr id="96" name="Oval 95"/>
          <p:cNvSpPr/>
          <p:nvPr/>
        </p:nvSpPr>
        <p:spPr>
          <a:xfrm>
            <a:off x="4669017" y="3532950"/>
            <a:ext cx="585611" cy="7408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884498" y="3501426"/>
            <a:ext cx="585611" cy="74086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78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5878100" y="3705300"/>
            <a:ext cx="687828" cy="942653"/>
            <a:chOff x="4057304" y="4517294"/>
            <a:chExt cx="606332" cy="1057190"/>
          </a:xfrm>
        </p:grpSpPr>
        <p:sp>
          <p:nvSpPr>
            <p:cNvPr id="99" name="Rectangle 98"/>
            <p:cNvSpPr/>
            <p:nvPr/>
          </p:nvSpPr>
          <p:spPr>
            <a:xfrm>
              <a:off x="4058449" y="4517294"/>
              <a:ext cx="605187" cy="10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03149" y="459881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VTF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03149" y="478829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Appliance Container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103149" y="497777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Container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103149" y="5167258"/>
              <a:ext cx="513492" cy="153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0827" tIns="25414" rIns="50827" bIns="254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Tenant Container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57304" y="5345455"/>
              <a:ext cx="605188" cy="170381"/>
            </a:xfrm>
            <a:prstGeom prst="rect">
              <a:avLst/>
            </a:prstGeom>
            <a:noFill/>
          </p:spPr>
          <p:txBody>
            <a:bodyPr wrap="square" lIns="50827" tIns="25414" rIns="50827" bIns="25414" rtlCol="0">
              <a:spAutoFit/>
            </a:bodyPr>
            <a:lstStyle/>
            <a:p>
              <a:pPr marL="0" marR="0" lvl="0" indent="0" algn="ctr" defTabSz="7678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Host</a:t>
              </a:r>
            </a:p>
          </p:txBody>
        </p:sp>
      </p:grpSp>
      <p:sp>
        <p:nvSpPr>
          <p:cNvPr id="118" name="Flowchart: Terminator 117"/>
          <p:cNvSpPr/>
          <p:nvPr/>
        </p:nvSpPr>
        <p:spPr bwMode="auto">
          <a:xfrm>
            <a:off x="5934735" y="3831840"/>
            <a:ext cx="350405" cy="136497"/>
          </a:xfrm>
          <a:prstGeom prst="flowChartTerminator">
            <a:avLst/>
          </a:prstGeom>
          <a:solidFill>
            <a:srgbClr val="FDBE24"/>
          </a:solidFill>
          <a:ln w="12700" cap="flat">
            <a:solidFill>
              <a:schemeClr val="tx2">
                <a:lumMod val="75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rPr>
              <a:t>VTEP</a:t>
            </a: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1" y="1800597"/>
            <a:ext cx="489322" cy="45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7286" y="4647953"/>
            <a:ext cx="9336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Virtual Machines</a:t>
            </a: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951563" y="4682479"/>
            <a:ext cx="145765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Physical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Appliance or Bare Metal</a:t>
            </a: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409217" y="4694826"/>
            <a:ext cx="10780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 SW Overlay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82350" y="4682479"/>
            <a:ext cx="10780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Containers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5067" y="3771200"/>
            <a:ext cx="121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For containers, integrated with Cisco Container Networking</a:t>
            </a:r>
          </a:p>
        </p:txBody>
      </p:sp>
      <p:cxnSp>
        <p:nvCxnSpPr>
          <p:cNvPr id="6" name="Elbow Connector 5"/>
          <p:cNvCxnSpPr>
            <a:stCxn id="119" idx="3"/>
            <a:endCxn id="226" idx="1"/>
          </p:cNvCxnSpPr>
          <p:nvPr/>
        </p:nvCxnSpPr>
        <p:spPr bwMode="auto">
          <a:xfrm flipV="1">
            <a:off x="1068053" y="1282283"/>
            <a:ext cx="2293553" cy="746723"/>
          </a:xfrm>
          <a:prstGeom prst="bentConnector3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24" name="Elbow Connector 123"/>
          <p:cNvCxnSpPr>
            <a:stCxn id="119" idx="2"/>
            <a:endCxn id="209" idx="1"/>
          </p:cNvCxnSpPr>
          <p:nvPr/>
        </p:nvCxnSpPr>
        <p:spPr bwMode="auto">
          <a:xfrm rot="16200000" flipH="1">
            <a:off x="821650" y="2259157"/>
            <a:ext cx="1077561" cy="1074076"/>
          </a:xfrm>
          <a:prstGeom prst="bentConnector2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25" name="Elbow Connector 124"/>
          <p:cNvCxnSpPr>
            <a:stCxn id="119" idx="1"/>
            <a:endCxn id="95" idx="1"/>
          </p:cNvCxnSpPr>
          <p:nvPr/>
        </p:nvCxnSpPr>
        <p:spPr bwMode="auto">
          <a:xfrm rot="10800000" flipH="1" flipV="1">
            <a:off x="578731" y="2029006"/>
            <a:ext cx="4071342" cy="1877340"/>
          </a:xfrm>
          <a:prstGeom prst="bentConnector3">
            <a:avLst>
              <a:gd name="adj1" fmla="val -5615"/>
            </a:avLst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1" name="Down Arrow 10"/>
          <p:cNvSpPr/>
          <p:nvPr/>
        </p:nvSpPr>
        <p:spPr bwMode="auto">
          <a:xfrm>
            <a:off x="747420" y="1470253"/>
            <a:ext cx="134551" cy="341911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316" y="1485358"/>
            <a:ext cx="90825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REST API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74171" y="820488"/>
            <a:ext cx="17232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Openstack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Vmware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Kubernetes,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Cliqr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PaaS, NSO,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etc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7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600383" y="4989560"/>
            <a:ext cx="2192231" cy="1871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Multitenant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961854" y="4989560"/>
            <a:ext cx="38941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613813" y="888726"/>
            <a:ext cx="1749939" cy="4435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</a:tabLst>
            </a:pPr>
            <a:r>
              <a:rPr lang="en-US" altLang="zh-CN" sz="161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Application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Centric</a:t>
            </a:r>
          </a:p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608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Infrastructure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893127" y="2348775"/>
            <a:ext cx="73715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DB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213519" y="2348775"/>
            <a:ext cx="73715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DB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994695" y="2602697"/>
            <a:ext cx="97754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Web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350186" y="2602697"/>
            <a:ext cx="97754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Web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566019" y="2602697"/>
            <a:ext cx="89740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App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858029" y="2602697"/>
            <a:ext cx="97754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Web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073863" y="2602697"/>
            <a:ext cx="89740" cy="846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App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15676" y="406275"/>
            <a:ext cx="7513200" cy="3281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1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Fabric: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Choice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Automation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24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4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Programmability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385284" y="3097843"/>
            <a:ext cx="2238705" cy="211018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		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ACI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solution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APIC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as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controller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App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Security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Profiles,</a:t>
            </a:r>
          </a:p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automate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translation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into</a:t>
            </a:r>
          </a:p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	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language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			</a:t>
            </a:r>
            <a:r>
              <a:rPr lang="en-US" altLang="zh-CN" sz="1106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Mass</a:t>
            </a:r>
            <a:r>
              <a:rPr lang="en-US" altLang="zh-CN" sz="1106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6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Market</a:t>
            </a:r>
          </a:p>
          <a:p>
            <a:pPr defTabSz="914126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279316" algn="l"/>
                <a:tab pos="317405" algn="l"/>
                <a:tab pos="545936" algn="l"/>
                <a:tab pos="558632" algn="l"/>
                <a:tab pos="774468" algn="l"/>
                <a:tab pos="825252" algn="l"/>
              </a:tabLst>
            </a:pP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(commercial,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enterprises,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sector)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851314" y="3097843"/>
            <a:ext cx="2323637" cy="20589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BGP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EVPN</a:t>
            </a:r>
          </a:p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	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standards-based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Integration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with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VMM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Automated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overlay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provisioning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Service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Providers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lang="en-US" altLang="zh-CN" sz="110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Enterprise</a:t>
            </a:r>
          </a:p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139658" algn="l"/>
                <a:tab pos="203139" algn="l"/>
                <a:tab pos="457063" algn="l"/>
                <a:tab pos="584025" algn="l"/>
                <a:tab pos="125692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		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965579" y="990295"/>
            <a:ext cx="1959355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Programmable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b="1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40323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/>
          <p:cNvSpPr/>
          <p:nvPr/>
        </p:nvSpPr>
        <p:spPr>
          <a:xfrm>
            <a:off x="6106930" y="864762"/>
            <a:ext cx="2808471" cy="38458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68574" tIns="68574" rIns="68574" bIns="68574" rtlCol="0" anchor="t"/>
          <a:lstStyle/>
          <a:p>
            <a:pPr marL="0" marR="0" lvl="0" indent="0" algn="l" defTabSz="289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65" name="Picture 6" descr="C:\Users\andrewg\Desktop\openstack-cloud-software-vertical-lar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199280" y="1419158"/>
            <a:ext cx="792321" cy="59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Rectangle 162"/>
          <p:cNvSpPr/>
          <p:nvPr/>
        </p:nvSpPr>
        <p:spPr>
          <a:xfrm>
            <a:off x="101601" y="826662"/>
            <a:ext cx="2870199" cy="38458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68574" tIns="68574" rIns="68574" bIns="68574" rtlCol="0" anchor="t"/>
          <a:lstStyle/>
          <a:p>
            <a:pPr marL="0" marR="0" lvl="0" indent="0" algn="l" defTabSz="289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060700" y="826662"/>
            <a:ext cx="2882900" cy="38458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68574" tIns="68574" rIns="68574" bIns="68574" rtlCol="0" anchor="t"/>
          <a:lstStyle/>
          <a:p>
            <a:pPr marL="0" marR="0" lvl="0" indent="0" algn="l" defTabSz="289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VTS Operational models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1085" y="866141"/>
            <a:ext cx="2947162" cy="53895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marL="0" marR="0" lvl="0" indent="0" algn="l" defTabSz="6855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7083" y="924966"/>
            <a:ext cx="2536486" cy="5020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marL="0" marR="0" lvl="0" indent="0" algn="ctr" defTabSz="4567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Multi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VMM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7255" y="867587"/>
            <a:ext cx="2787151" cy="53895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marL="0" marR="0" lvl="0" indent="0" algn="l" defTabSz="6855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6394" y="901011"/>
            <a:ext cx="2536486" cy="5020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marL="0" marR="0" lvl="0" indent="0" algn="ctr" defTabSz="4567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VMM Initiated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268" y="859563"/>
            <a:ext cx="2902664" cy="53895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/>
          <a:lstStyle/>
          <a:p>
            <a:pPr marL="0" marR="0" lvl="0" indent="0" algn="l" defTabSz="6855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807" y="918387"/>
            <a:ext cx="2536486" cy="50207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3" rIns="68565" bIns="34283" rtlCol="0" anchor="ctr"/>
          <a:lstStyle/>
          <a:p>
            <a:pPr marL="0" marR="0" lvl="0" indent="0" algn="ctr" defTabSz="4567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VTS GUI based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819997" y="2324797"/>
            <a:ext cx="1789" cy="64082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281716" y="2408854"/>
            <a:ext cx="15470" cy="18869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76767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23480" y="2408854"/>
            <a:ext cx="15470" cy="18869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76767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8939" y="2352434"/>
            <a:ext cx="187753" cy="45720"/>
            <a:chOff x="7198291" y="5819356"/>
            <a:chExt cx="678912" cy="139872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7246754" y="5945907"/>
              <a:ext cx="24446" cy="10731"/>
            </a:xfrm>
            <a:custGeom>
              <a:avLst/>
              <a:gdLst>
                <a:gd name="T0" fmla="*/ 22 w 24"/>
                <a:gd name="T1" fmla="*/ 1 h 12"/>
                <a:gd name="T2" fmla="*/ 22 w 24"/>
                <a:gd name="T3" fmla="*/ 6 h 12"/>
                <a:gd name="T4" fmla="*/ 19 w 24"/>
                <a:gd name="T5" fmla="*/ 9 h 12"/>
                <a:gd name="T6" fmla="*/ 10 w 24"/>
                <a:gd name="T7" fmla="*/ 9 h 12"/>
                <a:gd name="T8" fmla="*/ 4 w 24"/>
                <a:gd name="T9" fmla="*/ 8 h 12"/>
                <a:gd name="T10" fmla="*/ 1 w 24"/>
                <a:gd name="T11" fmla="*/ 4 h 12"/>
                <a:gd name="T12" fmla="*/ 10 w 24"/>
                <a:gd name="T13" fmla="*/ 3 h 12"/>
                <a:gd name="T14" fmla="*/ 18 w 24"/>
                <a:gd name="T15" fmla="*/ 4 h 12"/>
                <a:gd name="T16" fmla="*/ 21 w 24"/>
                <a:gd name="T17" fmla="*/ 1 h 12"/>
                <a:gd name="T18" fmla="*/ 22 w 24"/>
                <a:gd name="T19" fmla="*/ 1 h 12"/>
                <a:gd name="T20" fmla="*/ 22 w 24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22" y="1"/>
                  </a:moveTo>
                  <a:cubicBezTo>
                    <a:pt x="23" y="1"/>
                    <a:pt x="24" y="3"/>
                    <a:pt x="22" y="6"/>
                  </a:cubicBezTo>
                  <a:cubicBezTo>
                    <a:pt x="22" y="7"/>
                    <a:pt x="21" y="8"/>
                    <a:pt x="19" y="9"/>
                  </a:cubicBezTo>
                  <a:cubicBezTo>
                    <a:pt x="18" y="11"/>
                    <a:pt x="14" y="12"/>
                    <a:pt x="10" y="9"/>
                  </a:cubicBezTo>
                  <a:cubicBezTo>
                    <a:pt x="7" y="8"/>
                    <a:pt x="7" y="7"/>
                    <a:pt x="4" y="8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2" y="2"/>
                    <a:pt x="6" y="0"/>
                    <a:pt x="10" y="3"/>
                  </a:cubicBezTo>
                  <a:cubicBezTo>
                    <a:pt x="12" y="4"/>
                    <a:pt x="15" y="6"/>
                    <a:pt x="18" y="4"/>
                  </a:cubicBezTo>
                  <a:cubicBezTo>
                    <a:pt x="19" y="3"/>
                    <a:pt x="20" y="2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7360406" y="5949607"/>
              <a:ext cx="3002" cy="4440"/>
            </a:xfrm>
            <a:custGeom>
              <a:avLst/>
              <a:gdLst>
                <a:gd name="T0" fmla="*/ 0 w 3"/>
                <a:gd name="T1" fmla="*/ 2 h 5"/>
                <a:gd name="T2" fmla="*/ 1 w 3"/>
                <a:gd name="T3" fmla="*/ 2 h 5"/>
                <a:gd name="T4" fmla="*/ 2 w 3"/>
                <a:gd name="T5" fmla="*/ 5 h 5"/>
                <a:gd name="T6" fmla="*/ 3 w 3"/>
                <a:gd name="T7" fmla="*/ 5 h 5"/>
                <a:gd name="T8" fmla="*/ 2 w 3"/>
                <a:gd name="T9" fmla="*/ 2 h 5"/>
                <a:gd name="T10" fmla="*/ 3 w 3"/>
                <a:gd name="T11" fmla="*/ 1 h 5"/>
                <a:gd name="T12" fmla="*/ 2 w 3"/>
                <a:gd name="T13" fmla="*/ 0 h 5"/>
                <a:gd name="T14" fmla="*/ 0 w 3"/>
                <a:gd name="T15" fmla="*/ 0 h 5"/>
                <a:gd name="T16" fmla="*/ 0 w 3"/>
                <a:gd name="T17" fmla="*/ 5 h 5"/>
                <a:gd name="T18" fmla="*/ 0 w 3"/>
                <a:gd name="T19" fmla="*/ 5 h 5"/>
                <a:gd name="T20" fmla="*/ 0 w 3"/>
                <a:gd name="T21" fmla="*/ 2 h 5"/>
                <a:gd name="T22" fmla="*/ 0 w 3"/>
                <a:gd name="T23" fmla="*/ 2 h 5"/>
                <a:gd name="T24" fmla="*/ 0 w 3"/>
                <a:gd name="T25" fmla="*/ 0 h 5"/>
                <a:gd name="T26" fmla="*/ 1 w 3"/>
                <a:gd name="T27" fmla="*/ 0 h 5"/>
                <a:gd name="T28" fmla="*/ 2 w 3"/>
                <a:gd name="T29" fmla="*/ 1 h 5"/>
                <a:gd name="T30" fmla="*/ 1 w 3"/>
                <a:gd name="T31" fmla="*/ 2 h 5"/>
                <a:gd name="T32" fmla="*/ 0 w 3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5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lose/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57404" y="5947757"/>
              <a:ext cx="9006" cy="7771"/>
            </a:xfrm>
            <a:custGeom>
              <a:avLst/>
              <a:gdLst>
                <a:gd name="T0" fmla="*/ 9 w 9"/>
                <a:gd name="T1" fmla="*/ 4 h 9"/>
                <a:gd name="T2" fmla="*/ 4 w 9"/>
                <a:gd name="T3" fmla="*/ 9 h 9"/>
                <a:gd name="T4" fmla="*/ 0 w 9"/>
                <a:gd name="T5" fmla="*/ 4 h 9"/>
                <a:gd name="T6" fmla="*/ 4 w 9"/>
                <a:gd name="T7" fmla="*/ 0 h 9"/>
                <a:gd name="T8" fmla="*/ 9 w 9"/>
                <a:gd name="T9" fmla="*/ 4 h 9"/>
                <a:gd name="T10" fmla="*/ 4 w 9"/>
                <a:gd name="T11" fmla="*/ 0 h 9"/>
                <a:gd name="T12" fmla="*/ 0 w 9"/>
                <a:gd name="T13" fmla="*/ 4 h 9"/>
                <a:gd name="T14" fmla="*/ 4 w 9"/>
                <a:gd name="T15" fmla="*/ 8 h 9"/>
                <a:gd name="T16" fmla="*/ 8 w 9"/>
                <a:gd name="T17" fmla="*/ 4 h 9"/>
                <a:gd name="T18" fmla="*/ 4 w 9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7"/>
                    <a:pt x="7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7198291" y="5830827"/>
              <a:ext cx="41601" cy="19982"/>
            </a:xfrm>
            <a:custGeom>
              <a:avLst/>
              <a:gdLst>
                <a:gd name="T0" fmla="*/ 34 w 41"/>
                <a:gd name="T1" fmla="*/ 14 h 23"/>
                <a:gd name="T2" fmla="*/ 16 w 41"/>
                <a:gd name="T3" fmla="*/ 19 h 23"/>
                <a:gd name="T4" fmla="*/ 7 w 41"/>
                <a:gd name="T5" fmla="*/ 14 h 23"/>
                <a:gd name="T6" fmla="*/ 2 w 41"/>
                <a:gd name="T7" fmla="*/ 4 h 23"/>
                <a:gd name="T8" fmla="*/ 9 w 41"/>
                <a:gd name="T9" fmla="*/ 3 h 23"/>
                <a:gd name="T10" fmla="*/ 17 w 41"/>
                <a:gd name="T11" fmla="*/ 7 h 23"/>
                <a:gd name="T12" fmla="*/ 31 w 41"/>
                <a:gd name="T13" fmla="*/ 6 h 23"/>
                <a:gd name="T14" fmla="*/ 41 w 41"/>
                <a:gd name="T15" fmla="*/ 10 h 23"/>
                <a:gd name="T16" fmla="*/ 34 w 41"/>
                <a:gd name="T17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23">
                  <a:moveTo>
                    <a:pt x="34" y="14"/>
                  </a:moveTo>
                  <a:cubicBezTo>
                    <a:pt x="20" y="15"/>
                    <a:pt x="18" y="16"/>
                    <a:pt x="16" y="19"/>
                  </a:cubicBezTo>
                  <a:cubicBezTo>
                    <a:pt x="12" y="23"/>
                    <a:pt x="7" y="14"/>
                    <a:pt x="7" y="14"/>
                  </a:cubicBezTo>
                  <a:cubicBezTo>
                    <a:pt x="4" y="13"/>
                    <a:pt x="0" y="9"/>
                    <a:pt x="2" y="4"/>
                  </a:cubicBezTo>
                  <a:cubicBezTo>
                    <a:pt x="4" y="0"/>
                    <a:pt x="8" y="1"/>
                    <a:pt x="9" y="3"/>
                  </a:cubicBezTo>
                  <a:cubicBezTo>
                    <a:pt x="10" y="4"/>
                    <a:pt x="13" y="7"/>
                    <a:pt x="17" y="7"/>
                  </a:cubicBezTo>
                  <a:cubicBezTo>
                    <a:pt x="20" y="7"/>
                    <a:pt x="25" y="6"/>
                    <a:pt x="31" y="6"/>
                  </a:cubicBezTo>
                  <a:cubicBezTo>
                    <a:pt x="37" y="6"/>
                    <a:pt x="41" y="8"/>
                    <a:pt x="41" y="10"/>
                  </a:cubicBezTo>
                  <a:cubicBezTo>
                    <a:pt x="41" y="12"/>
                    <a:pt x="40" y="13"/>
                    <a:pt x="34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7246754" y="5819356"/>
              <a:ext cx="31737" cy="11471"/>
            </a:xfrm>
            <a:custGeom>
              <a:avLst/>
              <a:gdLst>
                <a:gd name="T0" fmla="*/ 0 w 31"/>
                <a:gd name="T1" fmla="*/ 4 h 13"/>
                <a:gd name="T2" fmla="*/ 0 w 31"/>
                <a:gd name="T3" fmla="*/ 4 h 13"/>
                <a:gd name="T4" fmla="*/ 0 w 31"/>
                <a:gd name="T5" fmla="*/ 3 h 13"/>
                <a:gd name="T6" fmla="*/ 0 w 31"/>
                <a:gd name="T7" fmla="*/ 3 h 13"/>
                <a:gd name="T8" fmla="*/ 12 w 31"/>
                <a:gd name="T9" fmla="*/ 0 h 13"/>
                <a:gd name="T10" fmla="*/ 16 w 31"/>
                <a:gd name="T11" fmla="*/ 0 h 13"/>
                <a:gd name="T12" fmla="*/ 16 w 31"/>
                <a:gd name="T13" fmla="*/ 0 h 13"/>
                <a:gd name="T14" fmla="*/ 30 w 31"/>
                <a:gd name="T15" fmla="*/ 6 h 13"/>
                <a:gd name="T16" fmla="*/ 16 w 31"/>
                <a:gd name="T17" fmla="*/ 13 h 13"/>
                <a:gd name="T18" fmla="*/ 9 w 31"/>
                <a:gd name="T19" fmla="*/ 12 h 13"/>
                <a:gd name="T20" fmla="*/ 9 w 31"/>
                <a:gd name="T21" fmla="*/ 11 h 13"/>
                <a:gd name="T22" fmla="*/ 9 w 31"/>
                <a:gd name="T23" fmla="*/ 11 h 13"/>
                <a:gd name="T24" fmla="*/ 17 w 31"/>
                <a:gd name="T25" fmla="*/ 6 h 13"/>
                <a:gd name="T26" fmla="*/ 3 w 31"/>
                <a:gd name="T27" fmla="*/ 3 h 13"/>
                <a:gd name="T28" fmla="*/ 0 w 31"/>
                <a:gd name="T2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3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1"/>
                    <a:pt x="7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31" y="3"/>
                    <a:pt x="30" y="6"/>
                  </a:cubicBezTo>
                  <a:cubicBezTo>
                    <a:pt x="30" y="10"/>
                    <a:pt x="24" y="13"/>
                    <a:pt x="16" y="13"/>
                  </a:cubicBezTo>
                  <a:cubicBezTo>
                    <a:pt x="14" y="13"/>
                    <a:pt x="11" y="12"/>
                    <a:pt x="9" y="12"/>
                  </a:cubicBezTo>
                  <a:cubicBezTo>
                    <a:pt x="9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4" y="10"/>
                    <a:pt x="17" y="8"/>
                    <a:pt x="17" y="6"/>
                  </a:cubicBezTo>
                  <a:cubicBezTo>
                    <a:pt x="17" y="4"/>
                    <a:pt x="10" y="2"/>
                    <a:pt x="3" y="3"/>
                  </a:cubicBezTo>
                  <a:cubicBezTo>
                    <a:pt x="2" y="3"/>
                    <a:pt x="1" y="3"/>
                    <a:pt x="0" y="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7869054" y="5952198"/>
              <a:ext cx="5147" cy="4440"/>
            </a:xfrm>
            <a:custGeom>
              <a:avLst/>
              <a:gdLst>
                <a:gd name="T0" fmla="*/ 1 w 5"/>
                <a:gd name="T1" fmla="*/ 3 h 5"/>
                <a:gd name="T2" fmla="*/ 2 w 5"/>
                <a:gd name="T3" fmla="*/ 3 h 5"/>
                <a:gd name="T4" fmla="*/ 4 w 5"/>
                <a:gd name="T5" fmla="*/ 5 h 5"/>
                <a:gd name="T6" fmla="*/ 5 w 5"/>
                <a:gd name="T7" fmla="*/ 5 h 5"/>
                <a:gd name="T8" fmla="*/ 3 w 5"/>
                <a:gd name="T9" fmla="*/ 3 h 5"/>
                <a:gd name="T10" fmla="*/ 4 w 5"/>
                <a:gd name="T11" fmla="*/ 1 h 5"/>
                <a:gd name="T12" fmla="*/ 2 w 5"/>
                <a:gd name="T13" fmla="*/ 0 h 5"/>
                <a:gd name="T14" fmla="*/ 0 w 5"/>
                <a:gd name="T15" fmla="*/ 0 h 5"/>
                <a:gd name="T16" fmla="*/ 0 w 5"/>
                <a:gd name="T17" fmla="*/ 5 h 5"/>
                <a:gd name="T18" fmla="*/ 1 w 5"/>
                <a:gd name="T19" fmla="*/ 5 h 5"/>
                <a:gd name="T20" fmla="*/ 1 w 5"/>
                <a:gd name="T21" fmla="*/ 3 h 5"/>
                <a:gd name="T22" fmla="*/ 1 w 5"/>
                <a:gd name="T23" fmla="*/ 2 h 5"/>
                <a:gd name="T24" fmla="*/ 1 w 5"/>
                <a:gd name="T25" fmla="*/ 1 h 5"/>
                <a:gd name="T26" fmla="*/ 2 w 5"/>
                <a:gd name="T27" fmla="*/ 1 h 5"/>
                <a:gd name="T28" fmla="*/ 4 w 5"/>
                <a:gd name="T29" fmla="*/ 1 h 5"/>
                <a:gd name="T30" fmla="*/ 2 w 5"/>
                <a:gd name="T31" fmla="*/ 2 h 5"/>
                <a:gd name="T32" fmla="*/ 1 w 5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5"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lose/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1" name="Freeform 24"/>
            <p:cNvSpPr>
              <a:spLocks noEditPoints="1"/>
            </p:cNvSpPr>
            <p:nvPr/>
          </p:nvSpPr>
          <p:spPr bwMode="auto">
            <a:xfrm>
              <a:off x="7866052" y="5949607"/>
              <a:ext cx="11151" cy="9621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1 h 11"/>
                <a:gd name="T4" fmla="*/ 0 w 11"/>
                <a:gd name="T5" fmla="*/ 6 h 11"/>
                <a:gd name="T6" fmla="*/ 5 w 11"/>
                <a:gd name="T7" fmla="*/ 0 h 11"/>
                <a:gd name="T8" fmla="*/ 11 w 11"/>
                <a:gd name="T9" fmla="*/ 6 h 11"/>
                <a:gd name="T10" fmla="*/ 5 w 11"/>
                <a:gd name="T11" fmla="*/ 1 h 11"/>
                <a:gd name="T12" fmla="*/ 1 w 11"/>
                <a:gd name="T13" fmla="*/ 6 h 11"/>
                <a:gd name="T14" fmla="*/ 5 w 11"/>
                <a:gd name="T15" fmla="*/ 10 h 11"/>
                <a:gd name="T16" fmla="*/ 10 w 11"/>
                <a:gd name="T17" fmla="*/ 6 h 11"/>
                <a:gd name="T18" fmla="*/ 5 w 11"/>
                <a:gd name="T1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1" y="9"/>
                    <a:pt x="8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lose/>
                  <a:moveTo>
                    <a:pt x="5" y="1"/>
                  </a:moveTo>
                  <a:cubicBezTo>
                    <a:pt x="3" y="1"/>
                    <a:pt x="1" y="3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8" y="10"/>
                    <a:pt x="10" y="8"/>
                    <a:pt x="10" y="6"/>
                  </a:cubicBezTo>
                  <a:cubicBezTo>
                    <a:pt x="10" y="3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0915" y="2125657"/>
            <a:ext cx="1439226" cy="655430"/>
            <a:chOff x="4884304" y="7854282"/>
            <a:chExt cx="2426523" cy="1316429"/>
          </a:xfrm>
        </p:grpSpPr>
        <p:grpSp>
          <p:nvGrpSpPr>
            <p:cNvPr id="23" name="Group 22"/>
            <p:cNvGrpSpPr/>
            <p:nvPr/>
          </p:nvGrpSpPr>
          <p:grpSpPr>
            <a:xfrm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 flipH="1"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5054967" y="8403338"/>
              <a:ext cx="2046832" cy="638385"/>
              <a:chOff x="1856748" y="4521200"/>
              <a:chExt cx="4949076" cy="323662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flipH="1">
              <a:off x="5054967" y="8408927"/>
              <a:ext cx="2046832" cy="638385"/>
              <a:chOff x="1856748" y="4521200"/>
              <a:chExt cx="4949076" cy="32366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1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551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917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2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961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777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594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10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304" y="9052900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528" y="9054959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/>
          <p:cNvSpPr/>
          <p:nvPr/>
        </p:nvSpPr>
        <p:spPr>
          <a:xfrm>
            <a:off x="2976509" y="3108631"/>
            <a:ext cx="3044748" cy="1604242"/>
          </a:xfrm>
          <a:prstGeom prst="rect">
            <a:avLst/>
          </a:prstGeom>
        </p:spPr>
        <p:txBody>
          <a:bodyPr wrap="square" lIns="68546" tIns="34273" rIns="68546" bIns="34273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VTS Plugin in VMM initiated workflow.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Network objects creation is initiated in VMM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53785" y="2711802"/>
            <a:ext cx="2796901" cy="1777372"/>
          </a:xfrm>
          <a:prstGeom prst="rect">
            <a:avLst/>
          </a:prstGeom>
          <a:noFill/>
        </p:spPr>
        <p:txBody>
          <a:bodyPr wrap="square" lIns="68546" tIns="34273" rIns="68546" bIns="34273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Network segments are shared across VMMs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Network objects can be created at VMMs or at VTS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2897697"/>
            <a:ext cx="2986460" cy="1604248"/>
          </a:xfrm>
          <a:prstGeom prst="rect">
            <a:avLst/>
          </a:prstGeom>
        </p:spPr>
        <p:txBody>
          <a:bodyPr wrap="square" lIns="68546" tIns="34273" rIns="68546" bIns="34273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Network and Compute groups work in Silos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Port-group and vlan information are exchanged offline as the VMs are attached.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03" y="1511611"/>
            <a:ext cx="499770" cy="50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5135400" y="1991375"/>
            <a:ext cx="716096" cy="2462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VTS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85823" y="4609262"/>
            <a:ext cx="8249922" cy="0"/>
          </a:xfrm>
          <a:prstGeom prst="line">
            <a:avLst/>
          </a:prstGeom>
          <a:ln w="174625"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1" y="1462732"/>
            <a:ext cx="475361" cy="47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 descr="vCenter 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6" y="1456316"/>
            <a:ext cx="588801" cy="588801"/>
          </a:xfrm>
          <a:prstGeom prst="rect">
            <a:avLst/>
          </a:prstGeom>
        </p:spPr>
      </p:pic>
      <p:pic>
        <p:nvPicPr>
          <p:cNvPr id="69" name="Picture 68" descr="vCenter 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69" y="1532234"/>
            <a:ext cx="588801" cy="588801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264334" y="1908308"/>
            <a:ext cx="716096" cy="2462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VTS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68199" y="2089301"/>
            <a:ext cx="716096" cy="2462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vCenter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8385" y="2082812"/>
            <a:ext cx="716096" cy="2462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vCenter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717170" y="2177224"/>
            <a:ext cx="1439226" cy="655430"/>
            <a:chOff x="4884304" y="7854282"/>
            <a:chExt cx="2426523" cy="1316429"/>
          </a:xfrm>
        </p:grpSpPr>
        <p:grpSp>
          <p:nvGrpSpPr>
            <p:cNvPr id="74" name="Group 73"/>
            <p:cNvGrpSpPr/>
            <p:nvPr/>
          </p:nvGrpSpPr>
          <p:grpSpPr>
            <a:xfrm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 flipH="1"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5054967" y="8403338"/>
              <a:ext cx="2046832" cy="638385"/>
              <a:chOff x="1856748" y="4521200"/>
              <a:chExt cx="4949076" cy="323662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flipH="1">
              <a:off x="5054967" y="8408927"/>
              <a:ext cx="2046832" cy="638385"/>
              <a:chOff x="1856748" y="4521200"/>
              <a:chExt cx="4949076" cy="323662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1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551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917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2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961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777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594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10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304" y="9052900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528" y="9054959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2" name="Straight Arrow Connector 111"/>
          <p:cNvCxnSpPr/>
          <p:nvPr/>
        </p:nvCxnSpPr>
        <p:spPr bwMode="auto">
          <a:xfrm>
            <a:off x="3979949" y="1836535"/>
            <a:ext cx="1052468" cy="0"/>
          </a:xfrm>
          <a:prstGeom prst="straightConnector1">
            <a:avLst/>
          </a:prstGeom>
          <a:solidFill>
            <a:srgbClr val="0183B7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13" name="Group 112"/>
          <p:cNvGrpSpPr/>
          <p:nvPr/>
        </p:nvGrpSpPr>
        <p:grpSpPr>
          <a:xfrm>
            <a:off x="6737689" y="2125657"/>
            <a:ext cx="1439226" cy="655430"/>
            <a:chOff x="4884304" y="7854282"/>
            <a:chExt cx="2426523" cy="1316429"/>
          </a:xfrm>
        </p:grpSpPr>
        <p:grpSp>
          <p:nvGrpSpPr>
            <p:cNvPr id="114" name="Group 113"/>
            <p:cNvGrpSpPr/>
            <p:nvPr/>
          </p:nvGrpSpPr>
          <p:grpSpPr>
            <a:xfrm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 flipH="1">
              <a:off x="5054967" y="8403337"/>
              <a:ext cx="2046832" cy="638387"/>
              <a:chOff x="1856748" y="4521199"/>
              <a:chExt cx="4949076" cy="323663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2688974" y="4521199"/>
                <a:ext cx="157589" cy="323663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1856748" y="4521200"/>
                <a:ext cx="832227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688976" y="4521200"/>
                <a:ext cx="1147402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688975" y="4521200"/>
                <a:ext cx="2137218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688975" y="4521200"/>
                <a:ext cx="3127033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2688975" y="4521200"/>
                <a:ext cx="411684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5054967" y="8403338"/>
              <a:ext cx="2046832" cy="638385"/>
              <a:chOff x="1856748" y="4521200"/>
              <a:chExt cx="4949076" cy="323662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 flipH="1">
              <a:off x="5054967" y="8408927"/>
              <a:ext cx="2046832" cy="638385"/>
              <a:chOff x="1856748" y="4521200"/>
              <a:chExt cx="4949076" cy="323662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flipH="1">
                <a:off x="2846563" y="4521200"/>
                <a:ext cx="937286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1856748" y="4521200"/>
                <a:ext cx="1927101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3783849" y="4521200"/>
                <a:ext cx="5252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3783849" y="4521200"/>
                <a:ext cx="1042344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783849" y="4521200"/>
                <a:ext cx="2032159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783849" y="4521200"/>
                <a:ext cx="3021975" cy="323662"/>
              </a:xfrm>
              <a:prstGeom prst="line">
                <a:avLst/>
              </a:prstGeom>
              <a:ln w="12700" cmpd="sng">
                <a:solidFill>
                  <a:schemeClr val="bg1">
                    <a:lumMod val="50000"/>
                    <a:alpha val="36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8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1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551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917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284" y="9050133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961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777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594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" descr="C:\Users\rmuta\Desktop\spine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10" y="7854282"/>
              <a:ext cx="324396" cy="54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304" y="9052900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3" descr="C:\Users\rmuta\Desktop\leaf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528" y="9054959"/>
              <a:ext cx="370299" cy="11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2" name="Picture 1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13" y="1445302"/>
            <a:ext cx="613320" cy="59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" name="Picture 152" descr="vCenter 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37" y="1467524"/>
            <a:ext cx="588801" cy="588801"/>
          </a:xfrm>
          <a:prstGeom prst="rect">
            <a:avLst/>
          </a:prstGeom>
        </p:spPr>
      </p:pic>
      <p:pic>
        <p:nvPicPr>
          <p:cNvPr id="154" name="Picture 153" descr="vCenter 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85" y="1427039"/>
            <a:ext cx="588801" cy="588801"/>
          </a:xfrm>
          <a:prstGeom prst="rect">
            <a:avLst/>
          </a:prstGeom>
        </p:spPr>
      </p:pic>
      <p:cxnSp>
        <p:nvCxnSpPr>
          <p:cNvPr id="155" name="Straight Arrow Connector 154"/>
          <p:cNvCxnSpPr/>
          <p:nvPr/>
        </p:nvCxnSpPr>
        <p:spPr bwMode="auto">
          <a:xfrm>
            <a:off x="7788105" y="1656923"/>
            <a:ext cx="454397" cy="0"/>
          </a:xfrm>
          <a:prstGeom prst="straightConnector1">
            <a:avLst/>
          </a:prstGeom>
          <a:solidFill>
            <a:srgbClr val="0183B7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156" name="Straight Arrow Connector 155"/>
          <p:cNvCxnSpPr/>
          <p:nvPr/>
        </p:nvCxnSpPr>
        <p:spPr bwMode="auto">
          <a:xfrm>
            <a:off x="6696581" y="1656923"/>
            <a:ext cx="366784" cy="0"/>
          </a:xfrm>
          <a:prstGeom prst="straightConnector1">
            <a:avLst/>
          </a:prstGeom>
          <a:solidFill>
            <a:srgbClr val="0183B7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7081718" y="1933215"/>
            <a:ext cx="716096" cy="2462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VTS</a:t>
            </a:r>
          </a:p>
        </p:txBody>
      </p:sp>
      <p:cxnSp>
        <p:nvCxnSpPr>
          <p:cNvPr id="158" name="Straight Arrow Connector 157"/>
          <p:cNvCxnSpPr/>
          <p:nvPr/>
        </p:nvCxnSpPr>
        <p:spPr bwMode="auto">
          <a:xfrm>
            <a:off x="7830435" y="1836535"/>
            <a:ext cx="404296" cy="0"/>
          </a:xfrm>
          <a:prstGeom prst="straightConnector1">
            <a:avLst/>
          </a:prstGeom>
          <a:solidFill>
            <a:srgbClr val="0183B7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9" name="Straight Arrow Connector 158"/>
          <p:cNvCxnSpPr/>
          <p:nvPr/>
        </p:nvCxnSpPr>
        <p:spPr bwMode="auto">
          <a:xfrm>
            <a:off x="6710426" y="1836535"/>
            <a:ext cx="365099" cy="0"/>
          </a:xfrm>
          <a:prstGeom prst="straightConnector1">
            <a:avLst/>
          </a:prstGeom>
          <a:solidFill>
            <a:srgbClr val="0183B7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915995" y="4447437"/>
            <a:ext cx="3074006" cy="29333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/>
                <a:ea typeface="ＭＳ Ｐゴシック" charset="0"/>
                <a:cs typeface="American Typewriter"/>
              </a:rPr>
              <a:t>Degree of Automation</a:t>
            </a:r>
          </a:p>
        </p:txBody>
      </p:sp>
      <p:sp>
        <p:nvSpPr>
          <p:cNvPr id="166" name="Slide Number Placeholder 16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" y="637118"/>
            <a:ext cx="9144000" cy="41444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384" tIns="45692" rIns="91384" bIns="4569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810363" y="834864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77102" y="888715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101102" y="871176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352800" y="893803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920502" y="869216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351006" y="831711"/>
            <a:ext cx="718298" cy="7112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6489975" y="1011091"/>
            <a:ext cx="410881" cy="411575"/>
          </a:xfrm>
          <a:custGeom>
            <a:avLst/>
            <a:gdLst>
              <a:gd name="T0" fmla="*/ 871 w 875"/>
              <a:gd name="T1" fmla="*/ 125 h 1019"/>
              <a:gd name="T2" fmla="*/ 856 w 875"/>
              <a:gd name="T3" fmla="*/ 114 h 1019"/>
              <a:gd name="T4" fmla="*/ 441 w 875"/>
              <a:gd name="T5" fmla="*/ 0 h 1019"/>
              <a:gd name="T6" fmla="*/ 435 w 875"/>
              <a:gd name="T7" fmla="*/ 0 h 1019"/>
              <a:gd name="T8" fmla="*/ 20 w 875"/>
              <a:gd name="T9" fmla="*/ 114 h 1019"/>
              <a:gd name="T10" fmla="*/ 6 w 875"/>
              <a:gd name="T11" fmla="*/ 125 h 1019"/>
              <a:gd name="T12" fmla="*/ 435 w 875"/>
              <a:gd name="T13" fmla="*/ 1019 h 1019"/>
              <a:gd name="T14" fmla="*/ 441 w 875"/>
              <a:gd name="T15" fmla="*/ 1019 h 1019"/>
              <a:gd name="T16" fmla="*/ 871 w 875"/>
              <a:gd name="T17" fmla="*/ 125 h 1019"/>
              <a:gd name="T18" fmla="*/ 478 w 875"/>
              <a:gd name="T19" fmla="*/ 660 h 1019"/>
              <a:gd name="T20" fmla="*/ 478 w 875"/>
              <a:gd name="T21" fmla="*/ 720 h 1019"/>
              <a:gd name="T22" fmla="*/ 398 w 875"/>
              <a:gd name="T23" fmla="*/ 720 h 1019"/>
              <a:gd name="T24" fmla="*/ 398 w 875"/>
              <a:gd name="T25" fmla="*/ 658 h 1019"/>
              <a:gd name="T26" fmla="*/ 292 w 875"/>
              <a:gd name="T27" fmla="*/ 548 h 1019"/>
              <a:gd name="T28" fmla="*/ 389 w 875"/>
              <a:gd name="T29" fmla="*/ 548 h 1019"/>
              <a:gd name="T30" fmla="*/ 441 w 875"/>
              <a:gd name="T31" fmla="*/ 593 h 1019"/>
              <a:gd name="T32" fmla="*/ 485 w 875"/>
              <a:gd name="T33" fmla="*/ 564 h 1019"/>
              <a:gd name="T34" fmla="*/ 418 w 875"/>
              <a:gd name="T35" fmla="*/ 520 h 1019"/>
              <a:gd name="T36" fmla="*/ 304 w 875"/>
              <a:gd name="T37" fmla="*/ 410 h 1019"/>
              <a:gd name="T38" fmla="*/ 398 w 875"/>
              <a:gd name="T39" fmla="*/ 311 h 1019"/>
              <a:gd name="T40" fmla="*/ 398 w 875"/>
              <a:gd name="T41" fmla="*/ 253 h 1019"/>
              <a:gd name="T42" fmla="*/ 478 w 875"/>
              <a:gd name="T43" fmla="*/ 253 h 1019"/>
              <a:gd name="T44" fmla="*/ 478 w 875"/>
              <a:gd name="T45" fmla="*/ 311 h 1019"/>
              <a:gd name="T46" fmla="*/ 578 w 875"/>
              <a:gd name="T47" fmla="*/ 412 h 1019"/>
              <a:gd name="T48" fmla="*/ 484 w 875"/>
              <a:gd name="T49" fmla="*/ 412 h 1019"/>
              <a:gd name="T50" fmla="*/ 439 w 875"/>
              <a:gd name="T51" fmla="*/ 375 h 1019"/>
              <a:gd name="T52" fmla="*/ 405 w 875"/>
              <a:gd name="T53" fmla="*/ 401 h 1019"/>
              <a:gd name="T54" fmla="*/ 459 w 875"/>
              <a:gd name="T55" fmla="*/ 439 h 1019"/>
              <a:gd name="T56" fmla="*/ 585 w 875"/>
              <a:gd name="T57" fmla="*/ 553 h 1019"/>
              <a:gd name="T58" fmla="*/ 478 w 875"/>
              <a:gd name="T59" fmla="*/ 660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5" h="1019">
                <a:moveTo>
                  <a:pt x="871" y="125"/>
                </a:moveTo>
                <a:cubicBezTo>
                  <a:pt x="869" y="117"/>
                  <a:pt x="864" y="112"/>
                  <a:pt x="856" y="114"/>
                </a:cubicBezTo>
                <a:cubicBezTo>
                  <a:pt x="589" y="195"/>
                  <a:pt x="441" y="0"/>
                  <a:pt x="441" y="0"/>
                </a:cubicBezTo>
                <a:cubicBezTo>
                  <a:pt x="435" y="0"/>
                  <a:pt x="435" y="0"/>
                  <a:pt x="435" y="0"/>
                </a:cubicBezTo>
                <a:cubicBezTo>
                  <a:pt x="435" y="0"/>
                  <a:pt x="289" y="195"/>
                  <a:pt x="20" y="114"/>
                </a:cubicBezTo>
                <a:cubicBezTo>
                  <a:pt x="12" y="112"/>
                  <a:pt x="6" y="117"/>
                  <a:pt x="6" y="125"/>
                </a:cubicBezTo>
                <a:cubicBezTo>
                  <a:pt x="2" y="227"/>
                  <a:pt x="0" y="808"/>
                  <a:pt x="435" y="1019"/>
                </a:cubicBezTo>
                <a:cubicBezTo>
                  <a:pt x="441" y="1019"/>
                  <a:pt x="441" y="1019"/>
                  <a:pt x="441" y="1019"/>
                </a:cubicBezTo>
                <a:cubicBezTo>
                  <a:pt x="875" y="808"/>
                  <a:pt x="873" y="227"/>
                  <a:pt x="871" y="125"/>
                </a:cubicBezTo>
                <a:close/>
                <a:moveTo>
                  <a:pt x="478" y="660"/>
                </a:moveTo>
                <a:cubicBezTo>
                  <a:pt x="478" y="720"/>
                  <a:pt x="478" y="720"/>
                  <a:pt x="478" y="720"/>
                </a:cubicBezTo>
                <a:cubicBezTo>
                  <a:pt x="398" y="720"/>
                  <a:pt x="398" y="720"/>
                  <a:pt x="398" y="720"/>
                </a:cubicBezTo>
                <a:cubicBezTo>
                  <a:pt x="398" y="658"/>
                  <a:pt x="398" y="658"/>
                  <a:pt x="398" y="658"/>
                </a:cubicBezTo>
                <a:cubicBezTo>
                  <a:pt x="322" y="643"/>
                  <a:pt x="299" y="591"/>
                  <a:pt x="292" y="548"/>
                </a:cubicBezTo>
                <a:cubicBezTo>
                  <a:pt x="389" y="548"/>
                  <a:pt x="389" y="548"/>
                  <a:pt x="389" y="548"/>
                </a:cubicBezTo>
                <a:cubicBezTo>
                  <a:pt x="394" y="576"/>
                  <a:pt x="412" y="593"/>
                  <a:pt x="441" y="593"/>
                </a:cubicBezTo>
                <a:cubicBezTo>
                  <a:pt x="469" y="593"/>
                  <a:pt x="485" y="584"/>
                  <a:pt x="485" y="564"/>
                </a:cubicBezTo>
                <a:cubicBezTo>
                  <a:pt x="485" y="541"/>
                  <a:pt x="468" y="533"/>
                  <a:pt x="418" y="520"/>
                </a:cubicBezTo>
                <a:cubicBezTo>
                  <a:pt x="339" y="501"/>
                  <a:pt x="304" y="469"/>
                  <a:pt x="304" y="410"/>
                </a:cubicBezTo>
                <a:cubicBezTo>
                  <a:pt x="304" y="363"/>
                  <a:pt x="332" y="323"/>
                  <a:pt x="398" y="311"/>
                </a:cubicBezTo>
                <a:cubicBezTo>
                  <a:pt x="398" y="253"/>
                  <a:pt x="398" y="253"/>
                  <a:pt x="398" y="253"/>
                </a:cubicBezTo>
                <a:cubicBezTo>
                  <a:pt x="478" y="253"/>
                  <a:pt x="478" y="253"/>
                  <a:pt x="478" y="253"/>
                </a:cubicBezTo>
                <a:cubicBezTo>
                  <a:pt x="478" y="311"/>
                  <a:pt x="478" y="311"/>
                  <a:pt x="478" y="311"/>
                </a:cubicBezTo>
                <a:cubicBezTo>
                  <a:pt x="543" y="322"/>
                  <a:pt x="570" y="360"/>
                  <a:pt x="578" y="412"/>
                </a:cubicBezTo>
                <a:cubicBezTo>
                  <a:pt x="484" y="412"/>
                  <a:pt x="484" y="412"/>
                  <a:pt x="484" y="412"/>
                </a:cubicBezTo>
                <a:cubicBezTo>
                  <a:pt x="479" y="382"/>
                  <a:pt x="461" y="375"/>
                  <a:pt x="439" y="375"/>
                </a:cubicBezTo>
                <a:cubicBezTo>
                  <a:pt x="419" y="375"/>
                  <a:pt x="405" y="384"/>
                  <a:pt x="405" y="401"/>
                </a:cubicBezTo>
                <a:cubicBezTo>
                  <a:pt x="405" y="423"/>
                  <a:pt x="415" y="430"/>
                  <a:pt x="459" y="439"/>
                </a:cubicBezTo>
                <a:cubicBezTo>
                  <a:pt x="549" y="459"/>
                  <a:pt x="585" y="492"/>
                  <a:pt x="585" y="553"/>
                </a:cubicBezTo>
                <a:cubicBezTo>
                  <a:pt x="585" y="599"/>
                  <a:pt x="559" y="648"/>
                  <a:pt x="478" y="66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2" name="Group 20"/>
          <p:cNvGrpSpPr>
            <a:grpSpLocks noChangeAspect="1"/>
          </p:cNvGrpSpPr>
          <p:nvPr/>
        </p:nvGrpSpPr>
        <p:grpSpPr bwMode="auto">
          <a:xfrm>
            <a:off x="5010928" y="1011091"/>
            <a:ext cx="592340" cy="496935"/>
            <a:chOff x="1882" y="782"/>
            <a:chExt cx="1993" cy="1672"/>
          </a:xfrm>
          <a:solidFill>
            <a:schemeClr val="tx2"/>
          </a:solidFill>
        </p:grpSpPr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1882" y="1358"/>
              <a:ext cx="1095" cy="1096"/>
            </a:xfrm>
            <a:custGeom>
              <a:avLst/>
              <a:gdLst>
                <a:gd name="T0" fmla="*/ 462 w 464"/>
                <a:gd name="T1" fmla="*/ 204 h 464"/>
                <a:gd name="T2" fmla="*/ 421 w 464"/>
                <a:gd name="T3" fmla="*/ 189 h 464"/>
                <a:gd name="T4" fmla="*/ 396 w 464"/>
                <a:gd name="T5" fmla="*/ 129 h 464"/>
                <a:gd name="T6" fmla="*/ 415 w 464"/>
                <a:gd name="T7" fmla="*/ 89 h 464"/>
                <a:gd name="T8" fmla="*/ 375 w 464"/>
                <a:gd name="T9" fmla="*/ 49 h 464"/>
                <a:gd name="T10" fmla="*/ 335 w 464"/>
                <a:gd name="T11" fmla="*/ 68 h 464"/>
                <a:gd name="T12" fmla="*/ 275 w 464"/>
                <a:gd name="T13" fmla="*/ 43 h 464"/>
                <a:gd name="T14" fmla="*/ 260 w 464"/>
                <a:gd name="T15" fmla="*/ 2 h 464"/>
                <a:gd name="T16" fmla="*/ 232 w 464"/>
                <a:gd name="T17" fmla="*/ 0 h 464"/>
                <a:gd name="T18" fmla="*/ 204 w 464"/>
                <a:gd name="T19" fmla="*/ 2 h 464"/>
                <a:gd name="T20" fmla="*/ 189 w 464"/>
                <a:gd name="T21" fmla="*/ 43 h 464"/>
                <a:gd name="T22" fmla="*/ 129 w 464"/>
                <a:gd name="T23" fmla="*/ 68 h 464"/>
                <a:gd name="T24" fmla="*/ 89 w 464"/>
                <a:gd name="T25" fmla="*/ 49 h 464"/>
                <a:gd name="T26" fmla="*/ 49 w 464"/>
                <a:gd name="T27" fmla="*/ 89 h 464"/>
                <a:gd name="T28" fmla="*/ 68 w 464"/>
                <a:gd name="T29" fmla="*/ 129 h 464"/>
                <a:gd name="T30" fmla="*/ 43 w 464"/>
                <a:gd name="T31" fmla="*/ 189 h 464"/>
                <a:gd name="T32" fmla="*/ 2 w 464"/>
                <a:gd name="T33" fmla="*/ 204 h 464"/>
                <a:gd name="T34" fmla="*/ 0 w 464"/>
                <a:gd name="T35" fmla="*/ 232 h 464"/>
                <a:gd name="T36" fmla="*/ 2 w 464"/>
                <a:gd name="T37" fmla="*/ 260 h 464"/>
                <a:gd name="T38" fmla="*/ 43 w 464"/>
                <a:gd name="T39" fmla="*/ 275 h 464"/>
                <a:gd name="T40" fmla="*/ 68 w 464"/>
                <a:gd name="T41" fmla="*/ 335 h 464"/>
                <a:gd name="T42" fmla="*/ 49 w 464"/>
                <a:gd name="T43" fmla="*/ 375 h 464"/>
                <a:gd name="T44" fmla="*/ 89 w 464"/>
                <a:gd name="T45" fmla="*/ 415 h 464"/>
                <a:gd name="T46" fmla="*/ 129 w 464"/>
                <a:gd name="T47" fmla="*/ 396 h 464"/>
                <a:gd name="T48" fmla="*/ 189 w 464"/>
                <a:gd name="T49" fmla="*/ 421 h 464"/>
                <a:gd name="T50" fmla="*/ 204 w 464"/>
                <a:gd name="T51" fmla="*/ 462 h 464"/>
                <a:gd name="T52" fmla="*/ 232 w 464"/>
                <a:gd name="T53" fmla="*/ 464 h 464"/>
                <a:gd name="T54" fmla="*/ 260 w 464"/>
                <a:gd name="T55" fmla="*/ 462 h 464"/>
                <a:gd name="T56" fmla="*/ 275 w 464"/>
                <a:gd name="T57" fmla="*/ 421 h 464"/>
                <a:gd name="T58" fmla="*/ 335 w 464"/>
                <a:gd name="T59" fmla="*/ 396 h 464"/>
                <a:gd name="T60" fmla="*/ 375 w 464"/>
                <a:gd name="T61" fmla="*/ 415 h 464"/>
                <a:gd name="T62" fmla="*/ 415 w 464"/>
                <a:gd name="T63" fmla="*/ 375 h 464"/>
                <a:gd name="T64" fmla="*/ 396 w 464"/>
                <a:gd name="T65" fmla="*/ 335 h 464"/>
                <a:gd name="T66" fmla="*/ 421 w 464"/>
                <a:gd name="T67" fmla="*/ 275 h 464"/>
                <a:gd name="T68" fmla="*/ 462 w 464"/>
                <a:gd name="T69" fmla="*/ 260 h 464"/>
                <a:gd name="T70" fmla="*/ 464 w 464"/>
                <a:gd name="T71" fmla="*/ 232 h 464"/>
                <a:gd name="T72" fmla="*/ 462 w 464"/>
                <a:gd name="T73" fmla="*/ 204 h 464"/>
                <a:gd name="T74" fmla="*/ 232 w 464"/>
                <a:gd name="T75" fmla="*/ 344 h 464"/>
                <a:gd name="T76" fmla="*/ 120 w 464"/>
                <a:gd name="T77" fmla="*/ 232 h 464"/>
                <a:gd name="T78" fmla="*/ 232 w 464"/>
                <a:gd name="T79" fmla="*/ 120 h 464"/>
                <a:gd name="T80" fmla="*/ 344 w 464"/>
                <a:gd name="T81" fmla="*/ 232 h 464"/>
                <a:gd name="T82" fmla="*/ 232 w 464"/>
                <a:gd name="T83" fmla="*/ 34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4" h="464">
                  <a:moveTo>
                    <a:pt x="462" y="204"/>
                  </a:moveTo>
                  <a:cubicBezTo>
                    <a:pt x="421" y="189"/>
                    <a:pt x="421" y="189"/>
                    <a:pt x="421" y="189"/>
                  </a:cubicBezTo>
                  <a:cubicBezTo>
                    <a:pt x="416" y="167"/>
                    <a:pt x="408" y="147"/>
                    <a:pt x="396" y="129"/>
                  </a:cubicBezTo>
                  <a:cubicBezTo>
                    <a:pt x="415" y="89"/>
                    <a:pt x="415" y="89"/>
                    <a:pt x="415" y="89"/>
                  </a:cubicBezTo>
                  <a:cubicBezTo>
                    <a:pt x="403" y="74"/>
                    <a:pt x="390" y="61"/>
                    <a:pt x="375" y="49"/>
                  </a:cubicBezTo>
                  <a:cubicBezTo>
                    <a:pt x="335" y="68"/>
                    <a:pt x="335" y="68"/>
                    <a:pt x="335" y="68"/>
                  </a:cubicBezTo>
                  <a:cubicBezTo>
                    <a:pt x="317" y="56"/>
                    <a:pt x="297" y="48"/>
                    <a:pt x="275" y="43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51" y="1"/>
                    <a:pt x="242" y="0"/>
                    <a:pt x="232" y="0"/>
                  </a:cubicBezTo>
                  <a:cubicBezTo>
                    <a:pt x="222" y="0"/>
                    <a:pt x="213" y="1"/>
                    <a:pt x="204" y="2"/>
                  </a:cubicBezTo>
                  <a:cubicBezTo>
                    <a:pt x="189" y="43"/>
                    <a:pt x="189" y="43"/>
                    <a:pt x="189" y="43"/>
                  </a:cubicBezTo>
                  <a:cubicBezTo>
                    <a:pt x="167" y="48"/>
                    <a:pt x="147" y="56"/>
                    <a:pt x="129" y="6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74" y="61"/>
                    <a:pt x="61" y="74"/>
                    <a:pt x="49" y="89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56" y="147"/>
                    <a:pt x="48" y="167"/>
                    <a:pt x="43" y="189"/>
                  </a:cubicBezTo>
                  <a:cubicBezTo>
                    <a:pt x="2" y="204"/>
                    <a:pt x="2" y="204"/>
                    <a:pt x="2" y="204"/>
                  </a:cubicBezTo>
                  <a:cubicBezTo>
                    <a:pt x="1" y="213"/>
                    <a:pt x="0" y="222"/>
                    <a:pt x="0" y="232"/>
                  </a:cubicBezTo>
                  <a:cubicBezTo>
                    <a:pt x="0" y="242"/>
                    <a:pt x="1" y="251"/>
                    <a:pt x="2" y="260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8" y="297"/>
                    <a:pt x="56" y="317"/>
                    <a:pt x="68" y="335"/>
                  </a:cubicBezTo>
                  <a:cubicBezTo>
                    <a:pt x="49" y="375"/>
                    <a:pt x="49" y="375"/>
                    <a:pt x="49" y="375"/>
                  </a:cubicBezTo>
                  <a:cubicBezTo>
                    <a:pt x="61" y="390"/>
                    <a:pt x="74" y="403"/>
                    <a:pt x="89" y="415"/>
                  </a:cubicBezTo>
                  <a:cubicBezTo>
                    <a:pt x="129" y="396"/>
                    <a:pt x="129" y="396"/>
                    <a:pt x="129" y="396"/>
                  </a:cubicBezTo>
                  <a:cubicBezTo>
                    <a:pt x="147" y="408"/>
                    <a:pt x="167" y="416"/>
                    <a:pt x="189" y="421"/>
                  </a:cubicBezTo>
                  <a:cubicBezTo>
                    <a:pt x="204" y="462"/>
                    <a:pt x="204" y="462"/>
                    <a:pt x="204" y="462"/>
                  </a:cubicBezTo>
                  <a:cubicBezTo>
                    <a:pt x="213" y="463"/>
                    <a:pt x="222" y="464"/>
                    <a:pt x="232" y="464"/>
                  </a:cubicBezTo>
                  <a:cubicBezTo>
                    <a:pt x="242" y="464"/>
                    <a:pt x="251" y="463"/>
                    <a:pt x="260" y="462"/>
                  </a:cubicBezTo>
                  <a:cubicBezTo>
                    <a:pt x="275" y="421"/>
                    <a:pt x="275" y="421"/>
                    <a:pt x="275" y="421"/>
                  </a:cubicBezTo>
                  <a:cubicBezTo>
                    <a:pt x="297" y="416"/>
                    <a:pt x="317" y="408"/>
                    <a:pt x="335" y="396"/>
                  </a:cubicBezTo>
                  <a:cubicBezTo>
                    <a:pt x="375" y="415"/>
                    <a:pt x="375" y="415"/>
                    <a:pt x="375" y="415"/>
                  </a:cubicBezTo>
                  <a:cubicBezTo>
                    <a:pt x="390" y="403"/>
                    <a:pt x="403" y="390"/>
                    <a:pt x="415" y="375"/>
                  </a:cubicBezTo>
                  <a:cubicBezTo>
                    <a:pt x="396" y="335"/>
                    <a:pt x="396" y="335"/>
                    <a:pt x="396" y="335"/>
                  </a:cubicBezTo>
                  <a:cubicBezTo>
                    <a:pt x="408" y="317"/>
                    <a:pt x="416" y="297"/>
                    <a:pt x="421" y="275"/>
                  </a:cubicBezTo>
                  <a:cubicBezTo>
                    <a:pt x="462" y="260"/>
                    <a:pt x="462" y="260"/>
                    <a:pt x="462" y="260"/>
                  </a:cubicBezTo>
                  <a:cubicBezTo>
                    <a:pt x="463" y="251"/>
                    <a:pt x="464" y="242"/>
                    <a:pt x="464" y="232"/>
                  </a:cubicBezTo>
                  <a:cubicBezTo>
                    <a:pt x="464" y="222"/>
                    <a:pt x="463" y="213"/>
                    <a:pt x="462" y="204"/>
                  </a:cubicBezTo>
                  <a:close/>
                  <a:moveTo>
                    <a:pt x="232" y="344"/>
                  </a:moveTo>
                  <a:cubicBezTo>
                    <a:pt x="170" y="344"/>
                    <a:pt x="120" y="294"/>
                    <a:pt x="120" y="232"/>
                  </a:cubicBezTo>
                  <a:cubicBezTo>
                    <a:pt x="120" y="170"/>
                    <a:pt x="170" y="120"/>
                    <a:pt x="232" y="120"/>
                  </a:cubicBezTo>
                  <a:cubicBezTo>
                    <a:pt x="294" y="120"/>
                    <a:pt x="344" y="170"/>
                    <a:pt x="344" y="232"/>
                  </a:cubicBezTo>
                  <a:cubicBezTo>
                    <a:pt x="344" y="294"/>
                    <a:pt x="294" y="344"/>
                    <a:pt x="232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2779" y="782"/>
              <a:ext cx="1096" cy="1095"/>
            </a:xfrm>
            <a:custGeom>
              <a:avLst/>
              <a:gdLst>
                <a:gd name="T0" fmla="*/ 462 w 464"/>
                <a:gd name="T1" fmla="*/ 204 h 464"/>
                <a:gd name="T2" fmla="*/ 421 w 464"/>
                <a:gd name="T3" fmla="*/ 189 h 464"/>
                <a:gd name="T4" fmla="*/ 396 w 464"/>
                <a:gd name="T5" fmla="*/ 129 h 464"/>
                <a:gd name="T6" fmla="*/ 415 w 464"/>
                <a:gd name="T7" fmla="*/ 89 h 464"/>
                <a:gd name="T8" fmla="*/ 375 w 464"/>
                <a:gd name="T9" fmla="*/ 49 h 464"/>
                <a:gd name="T10" fmla="*/ 335 w 464"/>
                <a:gd name="T11" fmla="*/ 68 h 464"/>
                <a:gd name="T12" fmla="*/ 275 w 464"/>
                <a:gd name="T13" fmla="*/ 43 h 464"/>
                <a:gd name="T14" fmla="*/ 260 w 464"/>
                <a:gd name="T15" fmla="*/ 2 h 464"/>
                <a:gd name="T16" fmla="*/ 232 w 464"/>
                <a:gd name="T17" fmla="*/ 0 h 464"/>
                <a:gd name="T18" fmla="*/ 204 w 464"/>
                <a:gd name="T19" fmla="*/ 2 h 464"/>
                <a:gd name="T20" fmla="*/ 189 w 464"/>
                <a:gd name="T21" fmla="*/ 43 h 464"/>
                <a:gd name="T22" fmla="*/ 129 w 464"/>
                <a:gd name="T23" fmla="*/ 68 h 464"/>
                <a:gd name="T24" fmla="*/ 89 w 464"/>
                <a:gd name="T25" fmla="*/ 49 h 464"/>
                <a:gd name="T26" fmla="*/ 49 w 464"/>
                <a:gd name="T27" fmla="*/ 89 h 464"/>
                <a:gd name="T28" fmla="*/ 68 w 464"/>
                <a:gd name="T29" fmla="*/ 129 h 464"/>
                <a:gd name="T30" fmla="*/ 43 w 464"/>
                <a:gd name="T31" fmla="*/ 189 h 464"/>
                <a:gd name="T32" fmla="*/ 2 w 464"/>
                <a:gd name="T33" fmla="*/ 204 h 464"/>
                <a:gd name="T34" fmla="*/ 0 w 464"/>
                <a:gd name="T35" fmla="*/ 232 h 464"/>
                <a:gd name="T36" fmla="*/ 2 w 464"/>
                <a:gd name="T37" fmla="*/ 260 h 464"/>
                <a:gd name="T38" fmla="*/ 43 w 464"/>
                <a:gd name="T39" fmla="*/ 275 h 464"/>
                <a:gd name="T40" fmla="*/ 68 w 464"/>
                <a:gd name="T41" fmla="*/ 335 h 464"/>
                <a:gd name="T42" fmla="*/ 49 w 464"/>
                <a:gd name="T43" fmla="*/ 375 h 464"/>
                <a:gd name="T44" fmla="*/ 89 w 464"/>
                <a:gd name="T45" fmla="*/ 415 h 464"/>
                <a:gd name="T46" fmla="*/ 129 w 464"/>
                <a:gd name="T47" fmla="*/ 396 h 464"/>
                <a:gd name="T48" fmla="*/ 189 w 464"/>
                <a:gd name="T49" fmla="*/ 421 h 464"/>
                <a:gd name="T50" fmla="*/ 204 w 464"/>
                <a:gd name="T51" fmla="*/ 462 h 464"/>
                <a:gd name="T52" fmla="*/ 232 w 464"/>
                <a:gd name="T53" fmla="*/ 464 h 464"/>
                <a:gd name="T54" fmla="*/ 260 w 464"/>
                <a:gd name="T55" fmla="*/ 462 h 464"/>
                <a:gd name="T56" fmla="*/ 275 w 464"/>
                <a:gd name="T57" fmla="*/ 421 h 464"/>
                <a:gd name="T58" fmla="*/ 335 w 464"/>
                <a:gd name="T59" fmla="*/ 396 h 464"/>
                <a:gd name="T60" fmla="*/ 375 w 464"/>
                <a:gd name="T61" fmla="*/ 415 h 464"/>
                <a:gd name="T62" fmla="*/ 415 w 464"/>
                <a:gd name="T63" fmla="*/ 375 h 464"/>
                <a:gd name="T64" fmla="*/ 396 w 464"/>
                <a:gd name="T65" fmla="*/ 335 h 464"/>
                <a:gd name="T66" fmla="*/ 421 w 464"/>
                <a:gd name="T67" fmla="*/ 275 h 464"/>
                <a:gd name="T68" fmla="*/ 462 w 464"/>
                <a:gd name="T69" fmla="*/ 260 h 464"/>
                <a:gd name="T70" fmla="*/ 464 w 464"/>
                <a:gd name="T71" fmla="*/ 232 h 464"/>
                <a:gd name="T72" fmla="*/ 462 w 464"/>
                <a:gd name="T73" fmla="*/ 204 h 464"/>
                <a:gd name="T74" fmla="*/ 232 w 464"/>
                <a:gd name="T75" fmla="*/ 344 h 464"/>
                <a:gd name="T76" fmla="*/ 120 w 464"/>
                <a:gd name="T77" fmla="*/ 232 h 464"/>
                <a:gd name="T78" fmla="*/ 232 w 464"/>
                <a:gd name="T79" fmla="*/ 120 h 464"/>
                <a:gd name="T80" fmla="*/ 344 w 464"/>
                <a:gd name="T81" fmla="*/ 232 h 464"/>
                <a:gd name="T82" fmla="*/ 232 w 464"/>
                <a:gd name="T83" fmla="*/ 34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4" h="464">
                  <a:moveTo>
                    <a:pt x="462" y="204"/>
                  </a:moveTo>
                  <a:cubicBezTo>
                    <a:pt x="421" y="189"/>
                    <a:pt x="421" y="189"/>
                    <a:pt x="421" y="189"/>
                  </a:cubicBezTo>
                  <a:cubicBezTo>
                    <a:pt x="416" y="167"/>
                    <a:pt x="408" y="147"/>
                    <a:pt x="396" y="129"/>
                  </a:cubicBezTo>
                  <a:cubicBezTo>
                    <a:pt x="415" y="89"/>
                    <a:pt x="415" y="89"/>
                    <a:pt x="415" y="89"/>
                  </a:cubicBezTo>
                  <a:cubicBezTo>
                    <a:pt x="403" y="74"/>
                    <a:pt x="390" y="61"/>
                    <a:pt x="375" y="49"/>
                  </a:cubicBezTo>
                  <a:cubicBezTo>
                    <a:pt x="335" y="68"/>
                    <a:pt x="335" y="68"/>
                    <a:pt x="335" y="68"/>
                  </a:cubicBezTo>
                  <a:cubicBezTo>
                    <a:pt x="317" y="56"/>
                    <a:pt x="297" y="48"/>
                    <a:pt x="275" y="43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51" y="1"/>
                    <a:pt x="242" y="0"/>
                    <a:pt x="232" y="0"/>
                  </a:cubicBezTo>
                  <a:cubicBezTo>
                    <a:pt x="222" y="0"/>
                    <a:pt x="213" y="1"/>
                    <a:pt x="204" y="2"/>
                  </a:cubicBezTo>
                  <a:cubicBezTo>
                    <a:pt x="189" y="43"/>
                    <a:pt x="189" y="43"/>
                    <a:pt x="189" y="43"/>
                  </a:cubicBezTo>
                  <a:cubicBezTo>
                    <a:pt x="167" y="48"/>
                    <a:pt x="147" y="56"/>
                    <a:pt x="129" y="6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74" y="61"/>
                    <a:pt x="61" y="74"/>
                    <a:pt x="49" y="89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56" y="147"/>
                    <a:pt x="48" y="167"/>
                    <a:pt x="43" y="189"/>
                  </a:cubicBezTo>
                  <a:cubicBezTo>
                    <a:pt x="2" y="204"/>
                    <a:pt x="2" y="204"/>
                    <a:pt x="2" y="204"/>
                  </a:cubicBezTo>
                  <a:cubicBezTo>
                    <a:pt x="1" y="213"/>
                    <a:pt x="0" y="222"/>
                    <a:pt x="0" y="232"/>
                  </a:cubicBezTo>
                  <a:cubicBezTo>
                    <a:pt x="0" y="242"/>
                    <a:pt x="1" y="251"/>
                    <a:pt x="2" y="260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8" y="297"/>
                    <a:pt x="56" y="317"/>
                    <a:pt x="68" y="335"/>
                  </a:cubicBezTo>
                  <a:cubicBezTo>
                    <a:pt x="49" y="375"/>
                    <a:pt x="49" y="375"/>
                    <a:pt x="49" y="375"/>
                  </a:cubicBezTo>
                  <a:cubicBezTo>
                    <a:pt x="61" y="390"/>
                    <a:pt x="74" y="403"/>
                    <a:pt x="89" y="415"/>
                  </a:cubicBezTo>
                  <a:cubicBezTo>
                    <a:pt x="129" y="396"/>
                    <a:pt x="129" y="396"/>
                    <a:pt x="129" y="396"/>
                  </a:cubicBezTo>
                  <a:cubicBezTo>
                    <a:pt x="147" y="408"/>
                    <a:pt x="167" y="416"/>
                    <a:pt x="189" y="421"/>
                  </a:cubicBezTo>
                  <a:cubicBezTo>
                    <a:pt x="204" y="462"/>
                    <a:pt x="204" y="462"/>
                    <a:pt x="204" y="462"/>
                  </a:cubicBezTo>
                  <a:cubicBezTo>
                    <a:pt x="213" y="463"/>
                    <a:pt x="222" y="464"/>
                    <a:pt x="232" y="464"/>
                  </a:cubicBezTo>
                  <a:cubicBezTo>
                    <a:pt x="242" y="464"/>
                    <a:pt x="251" y="463"/>
                    <a:pt x="260" y="462"/>
                  </a:cubicBezTo>
                  <a:cubicBezTo>
                    <a:pt x="275" y="421"/>
                    <a:pt x="275" y="421"/>
                    <a:pt x="275" y="421"/>
                  </a:cubicBezTo>
                  <a:cubicBezTo>
                    <a:pt x="297" y="416"/>
                    <a:pt x="317" y="408"/>
                    <a:pt x="335" y="396"/>
                  </a:cubicBezTo>
                  <a:cubicBezTo>
                    <a:pt x="375" y="415"/>
                    <a:pt x="375" y="415"/>
                    <a:pt x="375" y="415"/>
                  </a:cubicBezTo>
                  <a:cubicBezTo>
                    <a:pt x="390" y="403"/>
                    <a:pt x="403" y="390"/>
                    <a:pt x="415" y="375"/>
                  </a:cubicBezTo>
                  <a:cubicBezTo>
                    <a:pt x="396" y="335"/>
                    <a:pt x="396" y="335"/>
                    <a:pt x="396" y="335"/>
                  </a:cubicBezTo>
                  <a:cubicBezTo>
                    <a:pt x="408" y="317"/>
                    <a:pt x="416" y="297"/>
                    <a:pt x="421" y="275"/>
                  </a:cubicBezTo>
                  <a:cubicBezTo>
                    <a:pt x="462" y="260"/>
                    <a:pt x="462" y="260"/>
                    <a:pt x="462" y="260"/>
                  </a:cubicBezTo>
                  <a:cubicBezTo>
                    <a:pt x="463" y="251"/>
                    <a:pt x="464" y="242"/>
                    <a:pt x="464" y="232"/>
                  </a:cubicBezTo>
                  <a:cubicBezTo>
                    <a:pt x="464" y="222"/>
                    <a:pt x="463" y="213"/>
                    <a:pt x="462" y="204"/>
                  </a:cubicBezTo>
                  <a:close/>
                  <a:moveTo>
                    <a:pt x="232" y="344"/>
                  </a:moveTo>
                  <a:cubicBezTo>
                    <a:pt x="170" y="344"/>
                    <a:pt x="120" y="294"/>
                    <a:pt x="120" y="232"/>
                  </a:cubicBezTo>
                  <a:cubicBezTo>
                    <a:pt x="120" y="170"/>
                    <a:pt x="170" y="120"/>
                    <a:pt x="232" y="120"/>
                  </a:cubicBezTo>
                  <a:cubicBezTo>
                    <a:pt x="294" y="120"/>
                    <a:pt x="344" y="170"/>
                    <a:pt x="344" y="232"/>
                  </a:cubicBezTo>
                  <a:cubicBezTo>
                    <a:pt x="344" y="294"/>
                    <a:pt x="294" y="344"/>
                    <a:pt x="232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64" y="1084344"/>
            <a:ext cx="513845" cy="35880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2" name="Freeform 9"/>
          <p:cNvSpPr>
            <a:spLocks noEditPoints="1"/>
          </p:cNvSpPr>
          <p:nvPr/>
        </p:nvSpPr>
        <p:spPr bwMode="auto">
          <a:xfrm>
            <a:off x="2164260" y="996272"/>
            <a:ext cx="523146" cy="461102"/>
          </a:xfrm>
          <a:custGeom>
            <a:avLst/>
            <a:gdLst>
              <a:gd name="T0" fmla="*/ 1344 w 2055"/>
              <a:gd name="T1" fmla="*/ 893 h 1536"/>
              <a:gd name="T2" fmla="*/ 2055 w 2055"/>
              <a:gd name="T3" fmla="*/ 600 h 1536"/>
              <a:gd name="T4" fmla="*/ 1776 w 2055"/>
              <a:gd name="T5" fmla="*/ 312 h 1536"/>
              <a:gd name="T6" fmla="*/ 1776 w 2055"/>
              <a:gd name="T7" fmla="*/ 307 h 1536"/>
              <a:gd name="T8" fmla="*/ 1030 w 2055"/>
              <a:gd name="T9" fmla="*/ 0 h 1536"/>
              <a:gd name="T10" fmla="*/ 283 w 2055"/>
              <a:gd name="T11" fmla="*/ 307 h 1536"/>
              <a:gd name="T12" fmla="*/ 0 w 2055"/>
              <a:gd name="T13" fmla="*/ 600 h 1536"/>
              <a:gd name="T14" fmla="*/ 283 w 2055"/>
              <a:gd name="T15" fmla="*/ 718 h 1536"/>
              <a:gd name="T16" fmla="*/ 283 w 2055"/>
              <a:gd name="T17" fmla="*/ 1228 h 1536"/>
              <a:gd name="T18" fmla="*/ 1030 w 2055"/>
              <a:gd name="T19" fmla="*/ 1536 h 1536"/>
              <a:gd name="T20" fmla="*/ 1030 w 2055"/>
              <a:gd name="T21" fmla="*/ 1536 h 1536"/>
              <a:gd name="T22" fmla="*/ 1030 w 2055"/>
              <a:gd name="T23" fmla="*/ 1536 h 1536"/>
              <a:gd name="T24" fmla="*/ 1030 w 2055"/>
              <a:gd name="T25" fmla="*/ 1536 h 1536"/>
              <a:gd name="T26" fmla="*/ 1030 w 2055"/>
              <a:gd name="T27" fmla="*/ 1536 h 1536"/>
              <a:gd name="T28" fmla="*/ 1776 w 2055"/>
              <a:gd name="T29" fmla="*/ 1228 h 1536"/>
              <a:gd name="T30" fmla="*/ 1776 w 2055"/>
              <a:gd name="T31" fmla="*/ 763 h 1536"/>
              <a:gd name="T32" fmla="*/ 1377 w 2055"/>
              <a:gd name="T33" fmla="*/ 928 h 1536"/>
              <a:gd name="T34" fmla="*/ 1344 w 2055"/>
              <a:gd name="T35" fmla="*/ 893 h 1536"/>
              <a:gd name="T36" fmla="*/ 1616 w 2055"/>
              <a:gd name="T37" fmla="*/ 371 h 1536"/>
              <a:gd name="T38" fmla="*/ 1027 w 2055"/>
              <a:gd name="T39" fmla="*/ 614 h 1536"/>
              <a:gd name="T40" fmla="*/ 439 w 2055"/>
              <a:gd name="T41" fmla="*/ 371 h 1536"/>
              <a:gd name="T42" fmla="*/ 1030 w 2055"/>
              <a:gd name="T43" fmla="*/ 130 h 1536"/>
              <a:gd name="T44" fmla="*/ 1616 w 2055"/>
              <a:gd name="T45" fmla="*/ 371 h 1536"/>
              <a:gd name="T46" fmla="*/ 815 w 2055"/>
              <a:gd name="T47" fmla="*/ 909 h 1536"/>
              <a:gd name="T48" fmla="*/ 765 w 2055"/>
              <a:gd name="T49" fmla="*/ 888 h 1536"/>
              <a:gd name="T50" fmla="*/ 1027 w 2055"/>
              <a:gd name="T51" fmla="*/ 617 h 1536"/>
              <a:gd name="T52" fmla="*/ 1063 w 2055"/>
              <a:gd name="T53" fmla="*/ 652 h 1536"/>
              <a:gd name="T54" fmla="*/ 815 w 2055"/>
              <a:gd name="T55" fmla="*/ 909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55" h="1536">
                <a:moveTo>
                  <a:pt x="1344" y="893"/>
                </a:moveTo>
                <a:lnTo>
                  <a:pt x="2055" y="600"/>
                </a:lnTo>
                <a:lnTo>
                  <a:pt x="1776" y="312"/>
                </a:lnTo>
                <a:lnTo>
                  <a:pt x="1776" y="307"/>
                </a:lnTo>
                <a:lnTo>
                  <a:pt x="1030" y="0"/>
                </a:lnTo>
                <a:lnTo>
                  <a:pt x="283" y="307"/>
                </a:lnTo>
                <a:lnTo>
                  <a:pt x="0" y="600"/>
                </a:lnTo>
                <a:lnTo>
                  <a:pt x="283" y="718"/>
                </a:lnTo>
                <a:lnTo>
                  <a:pt x="283" y="1228"/>
                </a:lnTo>
                <a:lnTo>
                  <a:pt x="1030" y="1536"/>
                </a:lnTo>
                <a:lnTo>
                  <a:pt x="1030" y="1536"/>
                </a:lnTo>
                <a:lnTo>
                  <a:pt x="1030" y="1536"/>
                </a:lnTo>
                <a:lnTo>
                  <a:pt x="1030" y="1536"/>
                </a:lnTo>
                <a:lnTo>
                  <a:pt x="1030" y="1536"/>
                </a:lnTo>
                <a:lnTo>
                  <a:pt x="1776" y="1228"/>
                </a:lnTo>
                <a:lnTo>
                  <a:pt x="1776" y="763"/>
                </a:lnTo>
                <a:lnTo>
                  <a:pt x="1377" y="928"/>
                </a:lnTo>
                <a:lnTo>
                  <a:pt x="1344" y="893"/>
                </a:lnTo>
                <a:close/>
                <a:moveTo>
                  <a:pt x="1616" y="371"/>
                </a:moveTo>
                <a:lnTo>
                  <a:pt x="1027" y="614"/>
                </a:lnTo>
                <a:lnTo>
                  <a:pt x="439" y="371"/>
                </a:lnTo>
                <a:lnTo>
                  <a:pt x="1030" y="130"/>
                </a:lnTo>
                <a:lnTo>
                  <a:pt x="1616" y="371"/>
                </a:lnTo>
                <a:close/>
                <a:moveTo>
                  <a:pt x="815" y="909"/>
                </a:moveTo>
                <a:lnTo>
                  <a:pt x="765" y="888"/>
                </a:lnTo>
                <a:lnTo>
                  <a:pt x="1027" y="617"/>
                </a:lnTo>
                <a:lnTo>
                  <a:pt x="1063" y="652"/>
                </a:lnTo>
                <a:lnTo>
                  <a:pt x="815" y="90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7709" y="1024877"/>
            <a:ext cx="549157" cy="376391"/>
            <a:chOff x="3509317" y="3447869"/>
            <a:chExt cx="549157" cy="376391"/>
          </a:xfrm>
        </p:grpSpPr>
        <p:sp>
          <p:nvSpPr>
            <p:cNvPr id="33" name="Freeform 8"/>
            <p:cNvSpPr>
              <a:spLocks noEditPoints="1"/>
            </p:cNvSpPr>
            <p:nvPr/>
          </p:nvSpPr>
          <p:spPr bwMode="auto">
            <a:xfrm>
              <a:off x="3509317" y="3447869"/>
              <a:ext cx="549157" cy="376391"/>
            </a:xfrm>
            <a:custGeom>
              <a:avLst/>
              <a:gdLst>
                <a:gd name="T0" fmla="*/ 1143 w 2286"/>
                <a:gd name="T1" fmla="*/ 0 h 1760"/>
                <a:gd name="T2" fmla="*/ 0 w 2286"/>
                <a:gd name="T3" fmla="*/ 1143 h 1760"/>
                <a:gd name="T4" fmla="*/ 182 w 2286"/>
                <a:gd name="T5" fmla="*/ 1760 h 1760"/>
                <a:gd name="T6" fmla="*/ 189 w 2286"/>
                <a:gd name="T7" fmla="*/ 1760 h 1760"/>
                <a:gd name="T8" fmla="*/ 459 w 2286"/>
                <a:gd name="T9" fmla="*/ 1760 h 1760"/>
                <a:gd name="T10" fmla="*/ 1829 w 2286"/>
                <a:gd name="T11" fmla="*/ 1760 h 1760"/>
                <a:gd name="T12" fmla="*/ 2048 w 2286"/>
                <a:gd name="T13" fmla="*/ 1760 h 1760"/>
                <a:gd name="T14" fmla="*/ 2104 w 2286"/>
                <a:gd name="T15" fmla="*/ 1760 h 1760"/>
                <a:gd name="T16" fmla="*/ 2286 w 2286"/>
                <a:gd name="T17" fmla="*/ 1143 h 1760"/>
                <a:gd name="T18" fmla="*/ 1143 w 2286"/>
                <a:gd name="T19" fmla="*/ 0 h 1760"/>
                <a:gd name="T20" fmla="*/ 2069 w 2286"/>
                <a:gd name="T21" fmla="*/ 1177 h 1760"/>
                <a:gd name="T22" fmla="*/ 1973 w 2286"/>
                <a:gd name="T23" fmla="*/ 1555 h 1760"/>
                <a:gd name="T24" fmla="*/ 317 w 2286"/>
                <a:gd name="T25" fmla="*/ 1555 h 1760"/>
                <a:gd name="T26" fmla="*/ 217 w 2286"/>
                <a:gd name="T27" fmla="*/ 1177 h 1760"/>
                <a:gd name="T28" fmla="*/ 423 w 2286"/>
                <a:gd name="T29" fmla="*/ 1177 h 1760"/>
                <a:gd name="T30" fmla="*/ 423 w 2286"/>
                <a:gd name="T31" fmla="*/ 1097 h 1760"/>
                <a:gd name="T32" fmla="*/ 217 w 2286"/>
                <a:gd name="T33" fmla="*/ 1097 h 1760"/>
                <a:gd name="T34" fmla="*/ 309 w 2286"/>
                <a:gd name="T35" fmla="*/ 738 h 1760"/>
                <a:gd name="T36" fmla="*/ 451 w 2286"/>
                <a:gd name="T37" fmla="*/ 828 h 1760"/>
                <a:gd name="T38" fmla="*/ 494 w 2286"/>
                <a:gd name="T39" fmla="*/ 761 h 1760"/>
                <a:gd name="T40" fmla="*/ 348 w 2286"/>
                <a:gd name="T41" fmla="*/ 668 h 1760"/>
                <a:gd name="T42" fmla="*/ 491 w 2286"/>
                <a:gd name="T43" fmla="*/ 492 h 1760"/>
                <a:gd name="T44" fmla="*/ 637 w 2286"/>
                <a:gd name="T45" fmla="*/ 373 h 1760"/>
                <a:gd name="T46" fmla="*/ 713 w 2286"/>
                <a:gd name="T47" fmla="*/ 534 h 1760"/>
                <a:gd name="T48" fmla="*/ 785 w 2286"/>
                <a:gd name="T49" fmla="*/ 500 h 1760"/>
                <a:gd name="T50" fmla="*/ 706 w 2286"/>
                <a:gd name="T51" fmla="*/ 331 h 1760"/>
                <a:gd name="T52" fmla="*/ 1109 w 2286"/>
                <a:gd name="T53" fmla="*/ 217 h 1760"/>
                <a:gd name="T54" fmla="*/ 1109 w 2286"/>
                <a:gd name="T55" fmla="*/ 412 h 1760"/>
                <a:gd name="T56" fmla="*/ 1189 w 2286"/>
                <a:gd name="T57" fmla="*/ 412 h 1760"/>
                <a:gd name="T58" fmla="*/ 1189 w 2286"/>
                <a:gd name="T59" fmla="*/ 217 h 1760"/>
                <a:gd name="T60" fmla="*/ 1563 w 2286"/>
                <a:gd name="T61" fmla="*/ 317 h 1760"/>
                <a:gd name="T62" fmla="*/ 1487 w 2286"/>
                <a:gd name="T63" fmla="*/ 479 h 1760"/>
                <a:gd name="T64" fmla="*/ 1559 w 2286"/>
                <a:gd name="T65" fmla="*/ 513 h 1760"/>
                <a:gd name="T66" fmla="*/ 1633 w 2286"/>
                <a:gd name="T67" fmla="*/ 357 h 1760"/>
                <a:gd name="T68" fmla="*/ 1794 w 2286"/>
                <a:gd name="T69" fmla="*/ 492 h 1760"/>
                <a:gd name="T70" fmla="*/ 1925 w 2286"/>
                <a:gd name="T71" fmla="*/ 647 h 1760"/>
                <a:gd name="T72" fmla="*/ 1779 w 2286"/>
                <a:gd name="T73" fmla="*/ 740 h 1760"/>
                <a:gd name="T74" fmla="*/ 1821 w 2286"/>
                <a:gd name="T75" fmla="*/ 807 h 1760"/>
                <a:gd name="T76" fmla="*/ 1965 w 2286"/>
                <a:gd name="T77" fmla="*/ 716 h 1760"/>
                <a:gd name="T78" fmla="*/ 2069 w 2286"/>
                <a:gd name="T79" fmla="*/ 1097 h 1760"/>
                <a:gd name="T80" fmla="*/ 1863 w 2286"/>
                <a:gd name="T81" fmla="*/ 1097 h 1760"/>
                <a:gd name="T82" fmla="*/ 1863 w 2286"/>
                <a:gd name="T83" fmla="*/ 1177 h 1760"/>
                <a:gd name="T84" fmla="*/ 2069 w 2286"/>
                <a:gd name="T85" fmla="*/ 117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86" h="1760">
                  <a:moveTo>
                    <a:pt x="1143" y="0"/>
                  </a:moveTo>
                  <a:cubicBezTo>
                    <a:pt x="514" y="0"/>
                    <a:pt x="0" y="515"/>
                    <a:pt x="0" y="1143"/>
                  </a:cubicBezTo>
                  <a:cubicBezTo>
                    <a:pt x="0" y="1370"/>
                    <a:pt x="67" y="1582"/>
                    <a:pt x="182" y="1760"/>
                  </a:cubicBezTo>
                  <a:cubicBezTo>
                    <a:pt x="189" y="1760"/>
                    <a:pt x="189" y="1760"/>
                    <a:pt x="189" y="1760"/>
                  </a:cubicBezTo>
                  <a:cubicBezTo>
                    <a:pt x="459" y="1760"/>
                    <a:pt x="459" y="1760"/>
                    <a:pt x="459" y="1760"/>
                  </a:cubicBezTo>
                  <a:cubicBezTo>
                    <a:pt x="1829" y="1760"/>
                    <a:pt x="1829" y="1760"/>
                    <a:pt x="1829" y="1760"/>
                  </a:cubicBezTo>
                  <a:cubicBezTo>
                    <a:pt x="2048" y="1760"/>
                    <a:pt x="2048" y="1760"/>
                    <a:pt x="2048" y="1760"/>
                  </a:cubicBezTo>
                  <a:cubicBezTo>
                    <a:pt x="2104" y="1760"/>
                    <a:pt x="2104" y="1760"/>
                    <a:pt x="2104" y="1760"/>
                  </a:cubicBezTo>
                  <a:cubicBezTo>
                    <a:pt x="2219" y="1582"/>
                    <a:pt x="2286" y="1370"/>
                    <a:pt x="2286" y="1143"/>
                  </a:cubicBezTo>
                  <a:cubicBezTo>
                    <a:pt x="2286" y="515"/>
                    <a:pt x="1772" y="0"/>
                    <a:pt x="1143" y="0"/>
                  </a:cubicBezTo>
                  <a:close/>
                  <a:moveTo>
                    <a:pt x="2069" y="1177"/>
                  </a:moveTo>
                  <a:cubicBezTo>
                    <a:pt x="2062" y="1313"/>
                    <a:pt x="2030" y="1440"/>
                    <a:pt x="1973" y="1555"/>
                  </a:cubicBezTo>
                  <a:cubicBezTo>
                    <a:pt x="317" y="1555"/>
                    <a:pt x="317" y="1555"/>
                    <a:pt x="317" y="1555"/>
                  </a:cubicBezTo>
                  <a:cubicBezTo>
                    <a:pt x="259" y="1440"/>
                    <a:pt x="224" y="1313"/>
                    <a:pt x="217" y="1177"/>
                  </a:cubicBezTo>
                  <a:cubicBezTo>
                    <a:pt x="423" y="1177"/>
                    <a:pt x="423" y="1177"/>
                    <a:pt x="423" y="1177"/>
                  </a:cubicBezTo>
                  <a:cubicBezTo>
                    <a:pt x="423" y="1097"/>
                    <a:pt x="423" y="1097"/>
                    <a:pt x="423" y="1097"/>
                  </a:cubicBezTo>
                  <a:cubicBezTo>
                    <a:pt x="217" y="1097"/>
                    <a:pt x="217" y="1097"/>
                    <a:pt x="217" y="1097"/>
                  </a:cubicBezTo>
                  <a:cubicBezTo>
                    <a:pt x="223" y="969"/>
                    <a:pt x="256" y="847"/>
                    <a:pt x="309" y="738"/>
                  </a:cubicBezTo>
                  <a:cubicBezTo>
                    <a:pt x="451" y="828"/>
                    <a:pt x="451" y="828"/>
                    <a:pt x="451" y="828"/>
                  </a:cubicBezTo>
                  <a:cubicBezTo>
                    <a:pt x="494" y="761"/>
                    <a:pt x="494" y="761"/>
                    <a:pt x="494" y="761"/>
                  </a:cubicBezTo>
                  <a:cubicBezTo>
                    <a:pt x="348" y="668"/>
                    <a:pt x="348" y="668"/>
                    <a:pt x="348" y="668"/>
                  </a:cubicBezTo>
                  <a:cubicBezTo>
                    <a:pt x="388" y="602"/>
                    <a:pt x="436" y="543"/>
                    <a:pt x="491" y="492"/>
                  </a:cubicBezTo>
                  <a:cubicBezTo>
                    <a:pt x="536" y="447"/>
                    <a:pt x="585" y="407"/>
                    <a:pt x="637" y="373"/>
                  </a:cubicBezTo>
                  <a:cubicBezTo>
                    <a:pt x="713" y="534"/>
                    <a:pt x="713" y="534"/>
                    <a:pt x="713" y="534"/>
                  </a:cubicBezTo>
                  <a:cubicBezTo>
                    <a:pt x="785" y="500"/>
                    <a:pt x="785" y="500"/>
                    <a:pt x="785" y="500"/>
                  </a:cubicBezTo>
                  <a:cubicBezTo>
                    <a:pt x="706" y="331"/>
                    <a:pt x="706" y="331"/>
                    <a:pt x="706" y="331"/>
                  </a:cubicBezTo>
                  <a:cubicBezTo>
                    <a:pt x="827" y="265"/>
                    <a:pt x="963" y="224"/>
                    <a:pt x="1109" y="217"/>
                  </a:cubicBezTo>
                  <a:cubicBezTo>
                    <a:pt x="1109" y="412"/>
                    <a:pt x="1109" y="412"/>
                    <a:pt x="1109" y="412"/>
                  </a:cubicBezTo>
                  <a:cubicBezTo>
                    <a:pt x="1189" y="412"/>
                    <a:pt x="1189" y="412"/>
                    <a:pt x="1189" y="412"/>
                  </a:cubicBezTo>
                  <a:cubicBezTo>
                    <a:pt x="1189" y="217"/>
                    <a:pt x="1189" y="217"/>
                    <a:pt x="1189" y="217"/>
                  </a:cubicBezTo>
                  <a:cubicBezTo>
                    <a:pt x="1323" y="224"/>
                    <a:pt x="1451" y="259"/>
                    <a:pt x="1563" y="317"/>
                  </a:cubicBezTo>
                  <a:cubicBezTo>
                    <a:pt x="1487" y="479"/>
                    <a:pt x="1487" y="479"/>
                    <a:pt x="1487" y="479"/>
                  </a:cubicBezTo>
                  <a:cubicBezTo>
                    <a:pt x="1559" y="513"/>
                    <a:pt x="1559" y="513"/>
                    <a:pt x="1559" y="513"/>
                  </a:cubicBezTo>
                  <a:cubicBezTo>
                    <a:pt x="1633" y="357"/>
                    <a:pt x="1633" y="357"/>
                    <a:pt x="1633" y="357"/>
                  </a:cubicBezTo>
                  <a:cubicBezTo>
                    <a:pt x="1693" y="395"/>
                    <a:pt x="1747" y="441"/>
                    <a:pt x="1794" y="492"/>
                  </a:cubicBezTo>
                  <a:cubicBezTo>
                    <a:pt x="1844" y="537"/>
                    <a:pt x="1887" y="589"/>
                    <a:pt x="1925" y="647"/>
                  </a:cubicBezTo>
                  <a:cubicBezTo>
                    <a:pt x="1779" y="740"/>
                    <a:pt x="1779" y="740"/>
                    <a:pt x="1779" y="740"/>
                  </a:cubicBezTo>
                  <a:cubicBezTo>
                    <a:pt x="1821" y="807"/>
                    <a:pt x="1821" y="807"/>
                    <a:pt x="1821" y="807"/>
                  </a:cubicBezTo>
                  <a:cubicBezTo>
                    <a:pt x="1965" y="716"/>
                    <a:pt x="1965" y="716"/>
                    <a:pt x="1965" y="716"/>
                  </a:cubicBezTo>
                  <a:cubicBezTo>
                    <a:pt x="2025" y="830"/>
                    <a:pt x="2062" y="960"/>
                    <a:pt x="2069" y="1097"/>
                  </a:cubicBezTo>
                  <a:cubicBezTo>
                    <a:pt x="1863" y="1097"/>
                    <a:pt x="1863" y="1097"/>
                    <a:pt x="1863" y="1097"/>
                  </a:cubicBezTo>
                  <a:cubicBezTo>
                    <a:pt x="1863" y="1177"/>
                    <a:pt x="1863" y="1177"/>
                    <a:pt x="1863" y="1177"/>
                  </a:cubicBezTo>
                  <a:cubicBezTo>
                    <a:pt x="2069" y="1177"/>
                    <a:pt x="2069" y="1177"/>
                    <a:pt x="2069" y="117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3738159" y="3550708"/>
              <a:ext cx="75684" cy="170711"/>
            </a:xfrm>
            <a:custGeom>
              <a:avLst/>
              <a:gdLst>
                <a:gd name="T0" fmla="*/ 176 w 366"/>
                <a:gd name="T1" fmla="*/ 420 h 894"/>
                <a:gd name="T2" fmla="*/ 163 w 366"/>
                <a:gd name="T3" fmla="*/ 420 h 894"/>
                <a:gd name="T4" fmla="*/ 5 w 366"/>
                <a:gd name="T5" fmla="*/ 596 h 894"/>
                <a:gd name="T6" fmla="*/ 74 w 366"/>
                <a:gd name="T7" fmla="*/ 723 h 894"/>
                <a:gd name="T8" fmla="*/ 41 w 366"/>
                <a:gd name="T9" fmla="*/ 830 h 894"/>
                <a:gd name="T10" fmla="*/ 71 w 366"/>
                <a:gd name="T11" fmla="*/ 886 h 894"/>
                <a:gd name="T12" fmla="*/ 127 w 366"/>
                <a:gd name="T13" fmla="*/ 856 h 894"/>
                <a:gd name="T14" fmla="*/ 159 w 366"/>
                <a:gd name="T15" fmla="*/ 754 h 894"/>
                <a:gd name="T16" fmla="*/ 181 w 366"/>
                <a:gd name="T17" fmla="*/ 755 h 894"/>
                <a:gd name="T18" fmla="*/ 340 w 366"/>
                <a:gd name="T19" fmla="*/ 579 h 894"/>
                <a:gd name="T20" fmla="*/ 278 w 366"/>
                <a:gd name="T21" fmla="*/ 458 h 894"/>
                <a:gd name="T22" fmla="*/ 366 w 366"/>
                <a:gd name="T23" fmla="*/ 0 h 894"/>
                <a:gd name="T24" fmla="*/ 176 w 366"/>
                <a:gd name="T25" fmla="*/ 42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6" h="894">
                  <a:moveTo>
                    <a:pt x="176" y="420"/>
                  </a:moveTo>
                  <a:cubicBezTo>
                    <a:pt x="172" y="420"/>
                    <a:pt x="168" y="420"/>
                    <a:pt x="163" y="420"/>
                  </a:cubicBezTo>
                  <a:cubicBezTo>
                    <a:pt x="71" y="425"/>
                    <a:pt x="0" y="504"/>
                    <a:pt x="5" y="596"/>
                  </a:cubicBezTo>
                  <a:cubicBezTo>
                    <a:pt x="8" y="649"/>
                    <a:pt x="34" y="694"/>
                    <a:pt x="74" y="723"/>
                  </a:cubicBezTo>
                  <a:cubicBezTo>
                    <a:pt x="41" y="830"/>
                    <a:pt x="41" y="830"/>
                    <a:pt x="41" y="830"/>
                  </a:cubicBezTo>
                  <a:cubicBezTo>
                    <a:pt x="33" y="854"/>
                    <a:pt x="47" y="879"/>
                    <a:pt x="71" y="886"/>
                  </a:cubicBezTo>
                  <a:cubicBezTo>
                    <a:pt x="95" y="894"/>
                    <a:pt x="120" y="880"/>
                    <a:pt x="127" y="856"/>
                  </a:cubicBezTo>
                  <a:cubicBezTo>
                    <a:pt x="159" y="754"/>
                    <a:pt x="159" y="754"/>
                    <a:pt x="159" y="754"/>
                  </a:cubicBezTo>
                  <a:cubicBezTo>
                    <a:pt x="166" y="755"/>
                    <a:pt x="174" y="755"/>
                    <a:pt x="181" y="755"/>
                  </a:cubicBezTo>
                  <a:cubicBezTo>
                    <a:pt x="274" y="750"/>
                    <a:pt x="344" y="671"/>
                    <a:pt x="340" y="579"/>
                  </a:cubicBezTo>
                  <a:cubicBezTo>
                    <a:pt x="337" y="530"/>
                    <a:pt x="313" y="487"/>
                    <a:pt x="278" y="458"/>
                  </a:cubicBezTo>
                  <a:cubicBezTo>
                    <a:pt x="366" y="0"/>
                    <a:pt x="366" y="0"/>
                    <a:pt x="366" y="0"/>
                  </a:cubicBezTo>
                  <a:lnTo>
                    <a:pt x="176" y="4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872200" y="971185"/>
            <a:ext cx="551851" cy="404064"/>
            <a:chOff x="648740" y="1439491"/>
            <a:chExt cx="856732" cy="563441"/>
          </a:xfrm>
          <a:solidFill>
            <a:schemeClr val="tx2"/>
          </a:solidFill>
        </p:grpSpPr>
        <p:grpSp>
          <p:nvGrpSpPr>
            <p:cNvPr id="45" name="Group 15"/>
            <p:cNvGrpSpPr>
              <a:grpSpLocks noChangeAspect="1"/>
            </p:cNvGrpSpPr>
            <p:nvPr/>
          </p:nvGrpSpPr>
          <p:grpSpPr bwMode="auto">
            <a:xfrm>
              <a:off x="751252" y="1444520"/>
              <a:ext cx="623571" cy="558412"/>
              <a:chOff x="903" y="-100"/>
              <a:chExt cx="3828" cy="3428"/>
            </a:xfrm>
            <a:grpFill/>
          </p:grpSpPr>
          <p:sp>
            <p:nvSpPr>
              <p:cNvPr id="50" name="Freeform 16"/>
              <p:cNvSpPr>
                <a:spLocks noEditPoints="1"/>
              </p:cNvSpPr>
              <p:nvPr/>
            </p:nvSpPr>
            <p:spPr bwMode="auto">
              <a:xfrm>
                <a:off x="903" y="-100"/>
                <a:ext cx="3828" cy="3428"/>
              </a:xfrm>
              <a:custGeom>
                <a:avLst/>
                <a:gdLst>
                  <a:gd name="T0" fmla="*/ 1612 w 1621"/>
                  <a:gd name="T1" fmla="*/ 203 h 1451"/>
                  <a:gd name="T2" fmla="*/ 1575 w 1621"/>
                  <a:gd name="T3" fmla="*/ 176 h 1451"/>
                  <a:gd name="T4" fmla="*/ 683 w 1621"/>
                  <a:gd name="T5" fmla="*/ 5 h 1451"/>
                  <a:gd name="T6" fmla="*/ 622 w 1621"/>
                  <a:gd name="T7" fmla="*/ 39 h 1451"/>
                  <a:gd name="T8" fmla="*/ 294 w 1621"/>
                  <a:gd name="T9" fmla="*/ 896 h 1451"/>
                  <a:gd name="T10" fmla="*/ 67 w 1621"/>
                  <a:gd name="T11" fmla="*/ 805 h 1451"/>
                  <a:gd name="T12" fmla="*/ 174 w 1621"/>
                  <a:gd name="T13" fmla="*/ 1155 h 1451"/>
                  <a:gd name="T14" fmla="*/ 774 w 1621"/>
                  <a:gd name="T15" fmla="*/ 1430 h 1451"/>
                  <a:gd name="T16" fmla="*/ 885 w 1621"/>
                  <a:gd name="T17" fmla="*/ 1449 h 1451"/>
                  <a:gd name="T18" fmla="*/ 917 w 1621"/>
                  <a:gd name="T19" fmla="*/ 1451 h 1451"/>
                  <a:gd name="T20" fmla="*/ 1288 w 1621"/>
                  <a:gd name="T21" fmla="*/ 1154 h 1451"/>
                  <a:gd name="T22" fmla="*/ 1616 w 1621"/>
                  <a:gd name="T23" fmla="*/ 248 h 1451"/>
                  <a:gd name="T24" fmla="*/ 1612 w 1621"/>
                  <a:gd name="T25" fmla="*/ 203 h 1451"/>
                  <a:gd name="T26" fmla="*/ 1187 w 1621"/>
                  <a:gd name="T27" fmla="*/ 1114 h 1451"/>
                  <a:gd name="T28" fmla="*/ 896 w 1621"/>
                  <a:gd name="T29" fmla="*/ 1341 h 1451"/>
                  <a:gd name="T30" fmla="*/ 758 w 1621"/>
                  <a:gd name="T31" fmla="*/ 1083 h 1451"/>
                  <a:gd name="T32" fmla="*/ 393 w 1621"/>
                  <a:gd name="T33" fmla="*/ 936 h 1451"/>
                  <a:gd name="T34" fmla="*/ 707 w 1621"/>
                  <a:gd name="T35" fmla="*/ 121 h 1451"/>
                  <a:gd name="T36" fmla="*/ 1492 w 1621"/>
                  <a:gd name="T37" fmla="*/ 271 h 1451"/>
                  <a:gd name="T38" fmla="*/ 1187 w 1621"/>
                  <a:gd name="T39" fmla="*/ 1114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1" h="1451">
                    <a:moveTo>
                      <a:pt x="1612" y="203"/>
                    </a:moveTo>
                    <a:cubicBezTo>
                      <a:pt x="1604" y="189"/>
                      <a:pt x="1591" y="179"/>
                      <a:pt x="1575" y="176"/>
                    </a:cubicBezTo>
                    <a:cubicBezTo>
                      <a:pt x="683" y="5"/>
                      <a:pt x="683" y="5"/>
                      <a:pt x="683" y="5"/>
                    </a:cubicBezTo>
                    <a:cubicBezTo>
                      <a:pt x="657" y="0"/>
                      <a:pt x="631" y="14"/>
                      <a:pt x="622" y="39"/>
                    </a:cubicBezTo>
                    <a:cubicBezTo>
                      <a:pt x="294" y="896"/>
                      <a:pt x="294" y="896"/>
                      <a:pt x="294" y="896"/>
                    </a:cubicBezTo>
                    <a:cubicBezTo>
                      <a:pt x="67" y="805"/>
                      <a:pt x="67" y="805"/>
                      <a:pt x="67" y="805"/>
                    </a:cubicBezTo>
                    <a:cubicBezTo>
                      <a:pt x="67" y="805"/>
                      <a:pt x="0" y="1058"/>
                      <a:pt x="174" y="1155"/>
                    </a:cubicBezTo>
                    <a:cubicBezTo>
                      <a:pt x="174" y="1155"/>
                      <a:pt x="727" y="1412"/>
                      <a:pt x="774" y="1430"/>
                    </a:cubicBezTo>
                    <a:cubicBezTo>
                      <a:pt x="821" y="1447"/>
                      <a:pt x="885" y="1449"/>
                      <a:pt x="885" y="1449"/>
                    </a:cubicBezTo>
                    <a:cubicBezTo>
                      <a:pt x="896" y="1450"/>
                      <a:pt x="907" y="1451"/>
                      <a:pt x="917" y="1451"/>
                    </a:cubicBezTo>
                    <a:cubicBezTo>
                      <a:pt x="1115" y="1451"/>
                      <a:pt x="1243" y="1268"/>
                      <a:pt x="1288" y="1154"/>
                    </a:cubicBezTo>
                    <a:cubicBezTo>
                      <a:pt x="1319" y="1076"/>
                      <a:pt x="1604" y="282"/>
                      <a:pt x="1616" y="248"/>
                    </a:cubicBezTo>
                    <a:cubicBezTo>
                      <a:pt x="1621" y="233"/>
                      <a:pt x="1620" y="217"/>
                      <a:pt x="1612" y="203"/>
                    </a:cubicBezTo>
                    <a:close/>
                    <a:moveTo>
                      <a:pt x="1187" y="1114"/>
                    </a:moveTo>
                    <a:cubicBezTo>
                      <a:pt x="1186" y="1116"/>
                      <a:pt x="1086" y="1359"/>
                      <a:pt x="896" y="1341"/>
                    </a:cubicBezTo>
                    <a:cubicBezTo>
                      <a:pt x="751" y="1326"/>
                      <a:pt x="758" y="1091"/>
                      <a:pt x="758" y="1083"/>
                    </a:cubicBezTo>
                    <a:cubicBezTo>
                      <a:pt x="393" y="936"/>
                      <a:pt x="393" y="936"/>
                      <a:pt x="393" y="936"/>
                    </a:cubicBezTo>
                    <a:cubicBezTo>
                      <a:pt x="707" y="121"/>
                      <a:pt x="707" y="121"/>
                      <a:pt x="707" y="121"/>
                    </a:cubicBezTo>
                    <a:cubicBezTo>
                      <a:pt x="1492" y="271"/>
                      <a:pt x="1492" y="271"/>
                      <a:pt x="1492" y="271"/>
                    </a:cubicBezTo>
                    <a:cubicBezTo>
                      <a:pt x="1423" y="463"/>
                      <a:pt x="1212" y="1050"/>
                      <a:pt x="1187" y="1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1" name="Freeform 17"/>
              <p:cNvSpPr>
                <a:spLocks/>
              </p:cNvSpPr>
              <p:nvPr/>
            </p:nvSpPr>
            <p:spPr bwMode="auto">
              <a:xfrm>
                <a:off x="2509" y="481"/>
                <a:ext cx="1554" cy="463"/>
              </a:xfrm>
              <a:custGeom>
                <a:avLst/>
                <a:gdLst>
                  <a:gd name="T0" fmla="*/ 620 w 658"/>
                  <a:gd name="T1" fmla="*/ 196 h 196"/>
                  <a:gd name="T2" fmla="*/ 613 w 658"/>
                  <a:gd name="T3" fmla="*/ 195 h 196"/>
                  <a:gd name="T4" fmla="*/ 31 w 658"/>
                  <a:gd name="T5" fmla="*/ 73 h 196"/>
                  <a:gd name="T6" fmla="*/ 4 w 658"/>
                  <a:gd name="T7" fmla="*/ 31 h 196"/>
                  <a:gd name="T8" fmla="*/ 46 w 658"/>
                  <a:gd name="T9" fmla="*/ 4 h 196"/>
                  <a:gd name="T10" fmla="*/ 627 w 658"/>
                  <a:gd name="T11" fmla="*/ 126 h 196"/>
                  <a:gd name="T12" fmla="*/ 654 w 658"/>
                  <a:gd name="T13" fmla="*/ 168 h 196"/>
                  <a:gd name="T14" fmla="*/ 620 w 658"/>
                  <a:gd name="T1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8" h="196">
                    <a:moveTo>
                      <a:pt x="620" y="196"/>
                    </a:moveTo>
                    <a:cubicBezTo>
                      <a:pt x="617" y="196"/>
                      <a:pt x="615" y="195"/>
                      <a:pt x="613" y="195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12" y="69"/>
                      <a:pt x="0" y="50"/>
                      <a:pt x="4" y="31"/>
                    </a:cubicBezTo>
                    <a:cubicBezTo>
                      <a:pt x="8" y="12"/>
                      <a:pt x="27" y="0"/>
                      <a:pt x="46" y="4"/>
                    </a:cubicBezTo>
                    <a:cubicBezTo>
                      <a:pt x="627" y="126"/>
                      <a:pt x="627" y="126"/>
                      <a:pt x="627" y="126"/>
                    </a:cubicBezTo>
                    <a:cubicBezTo>
                      <a:pt x="646" y="130"/>
                      <a:pt x="658" y="149"/>
                      <a:pt x="654" y="168"/>
                    </a:cubicBezTo>
                    <a:cubicBezTo>
                      <a:pt x="651" y="184"/>
                      <a:pt x="636" y="196"/>
                      <a:pt x="620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2393" y="803"/>
                <a:ext cx="1547" cy="512"/>
              </a:xfrm>
              <a:custGeom>
                <a:avLst/>
                <a:gdLst>
                  <a:gd name="T0" fmla="*/ 616 w 655"/>
                  <a:gd name="T1" fmla="*/ 217 h 217"/>
                  <a:gd name="T2" fmla="*/ 608 w 655"/>
                  <a:gd name="T3" fmla="*/ 216 h 217"/>
                  <a:gd name="T4" fmla="*/ 30 w 655"/>
                  <a:gd name="T5" fmla="*/ 73 h 217"/>
                  <a:gd name="T6" fmla="*/ 5 w 655"/>
                  <a:gd name="T7" fmla="*/ 30 h 217"/>
                  <a:gd name="T8" fmla="*/ 47 w 655"/>
                  <a:gd name="T9" fmla="*/ 5 h 217"/>
                  <a:gd name="T10" fmla="*/ 625 w 655"/>
                  <a:gd name="T11" fmla="*/ 148 h 217"/>
                  <a:gd name="T12" fmla="*/ 651 w 655"/>
                  <a:gd name="T13" fmla="*/ 190 h 217"/>
                  <a:gd name="T14" fmla="*/ 616 w 655"/>
                  <a:gd name="T15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5" h="217">
                    <a:moveTo>
                      <a:pt x="616" y="217"/>
                    </a:moveTo>
                    <a:cubicBezTo>
                      <a:pt x="614" y="217"/>
                      <a:pt x="611" y="217"/>
                      <a:pt x="608" y="216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11" y="68"/>
                      <a:pt x="0" y="49"/>
                      <a:pt x="5" y="30"/>
                    </a:cubicBezTo>
                    <a:cubicBezTo>
                      <a:pt x="9" y="12"/>
                      <a:pt x="28" y="0"/>
                      <a:pt x="47" y="5"/>
                    </a:cubicBezTo>
                    <a:cubicBezTo>
                      <a:pt x="625" y="148"/>
                      <a:pt x="625" y="148"/>
                      <a:pt x="625" y="148"/>
                    </a:cubicBezTo>
                    <a:cubicBezTo>
                      <a:pt x="644" y="153"/>
                      <a:pt x="655" y="172"/>
                      <a:pt x="651" y="190"/>
                    </a:cubicBezTo>
                    <a:cubicBezTo>
                      <a:pt x="647" y="206"/>
                      <a:pt x="632" y="217"/>
                      <a:pt x="616" y="2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2277" y="1124"/>
                <a:ext cx="1540" cy="565"/>
              </a:xfrm>
              <a:custGeom>
                <a:avLst/>
                <a:gdLst>
                  <a:gd name="T0" fmla="*/ 613 w 652"/>
                  <a:gd name="T1" fmla="*/ 239 h 239"/>
                  <a:gd name="T2" fmla="*/ 604 w 652"/>
                  <a:gd name="T3" fmla="*/ 237 h 239"/>
                  <a:gd name="T4" fmla="*/ 29 w 652"/>
                  <a:gd name="T5" fmla="*/ 73 h 239"/>
                  <a:gd name="T6" fmla="*/ 5 w 652"/>
                  <a:gd name="T7" fmla="*/ 30 h 239"/>
                  <a:gd name="T8" fmla="*/ 48 w 652"/>
                  <a:gd name="T9" fmla="*/ 5 h 239"/>
                  <a:gd name="T10" fmla="*/ 623 w 652"/>
                  <a:gd name="T11" fmla="*/ 170 h 239"/>
                  <a:gd name="T12" fmla="*/ 647 w 652"/>
                  <a:gd name="T13" fmla="*/ 213 h 239"/>
                  <a:gd name="T14" fmla="*/ 613 w 652"/>
                  <a:gd name="T15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2" h="239">
                    <a:moveTo>
                      <a:pt x="613" y="239"/>
                    </a:moveTo>
                    <a:cubicBezTo>
                      <a:pt x="610" y="239"/>
                      <a:pt x="607" y="238"/>
                      <a:pt x="604" y="237"/>
                    </a:cubicBezTo>
                    <a:cubicBezTo>
                      <a:pt x="29" y="73"/>
                      <a:pt x="29" y="73"/>
                      <a:pt x="29" y="73"/>
                    </a:cubicBezTo>
                    <a:cubicBezTo>
                      <a:pt x="11" y="68"/>
                      <a:pt x="0" y="48"/>
                      <a:pt x="5" y="30"/>
                    </a:cubicBezTo>
                    <a:cubicBezTo>
                      <a:pt x="10" y="11"/>
                      <a:pt x="30" y="0"/>
                      <a:pt x="48" y="5"/>
                    </a:cubicBezTo>
                    <a:cubicBezTo>
                      <a:pt x="623" y="170"/>
                      <a:pt x="623" y="170"/>
                      <a:pt x="623" y="170"/>
                    </a:cubicBezTo>
                    <a:cubicBezTo>
                      <a:pt x="641" y="175"/>
                      <a:pt x="652" y="195"/>
                      <a:pt x="647" y="213"/>
                    </a:cubicBezTo>
                    <a:cubicBezTo>
                      <a:pt x="642" y="229"/>
                      <a:pt x="628" y="239"/>
                      <a:pt x="613" y="2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>
                <a:off x="2161" y="1445"/>
                <a:ext cx="1533" cy="614"/>
              </a:xfrm>
              <a:custGeom>
                <a:avLst/>
                <a:gdLst>
                  <a:gd name="T0" fmla="*/ 610 w 649"/>
                  <a:gd name="T1" fmla="*/ 260 h 260"/>
                  <a:gd name="T2" fmla="*/ 599 w 649"/>
                  <a:gd name="T3" fmla="*/ 258 h 260"/>
                  <a:gd name="T4" fmla="*/ 28 w 649"/>
                  <a:gd name="T5" fmla="*/ 73 h 260"/>
                  <a:gd name="T6" fmla="*/ 6 w 649"/>
                  <a:gd name="T7" fmla="*/ 29 h 260"/>
                  <a:gd name="T8" fmla="*/ 50 w 649"/>
                  <a:gd name="T9" fmla="*/ 6 h 260"/>
                  <a:gd name="T10" fmla="*/ 621 w 649"/>
                  <a:gd name="T11" fmla="*/ 192 h 260"/>
                  <a:gd name="T12" fmla="*/ 643 w 649"/>
                  <a:gd name="T13" fmla="*/ 236 h 260"/>
                  <a:gd name="T14" fmla="*/ 610 w 649"/>
                  <a:gd name="T15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9" h="260">
                    <a:moveTo>
                      <a:pt x="610" y="260"/>
                    </a:moveTo>
                    <a:cubicBezTo>
                      <a:pt x="606" y="260"/>
                      <a:pt x="603" y="259"/>
                      <a:pt x="599" y="258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10" y="67"/>
                      <a:pt x="0" y="47"/>
                      <a:pt x="6" y="29"/>
                    </a:cubicBezTo>
                    <a:cubicBezTo>
                      <a:pt x="12" y="10"/>
                      <a:pt x="31" y="0"/>
                      <a:pt x="50" y="6"/>
                    </a:cubicBezTo>
                    <a:cubicBezTo>
                      <a:pt x="621" y="192"/>
                      <a:pt x="621" y="192"/>
                      <a:pt x="621" y="192"/>
                    </a:cubicBezTo>
                    <a:cubicBezTo>
                      <a:pt x="639" y="198"/>
                      <a:pt x="649" y="217"/>
                      <a:pt x="643" y="236"/>
                    </a:cubicBezTo>
                    <a:cubicBezTo>
                      <a:pt x="638" y="251"/>
                      <a:pt x="625" y="260"/>
                      <a:pt x="610" y="2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5" name="Freeform 21"/>
              <p:cNvSpPr>
                <a:spLocks/>
              </p:cNvSpPr>
              <p:nvPr/>
            </p:nvSpPr>
            <p:spPr bwMode="auto">
              <a:xfrm>
                <a:off x="2046" y="1766"/>
                <a:ext cx="1197" cy="546"/>
              </a:xfrm>
              <a:custGeom>
                <a:avLst/>
                <a:gdLst>
                  <a:gd name="T0" fmla="*/ 468 w 507"/>
                  <a:gd name="T1" fmla="*/ 231 h 231"/>
                  <a:gd name="T2" fmla="*/ 456 w 507"/>
                  <a:gd name="T3" fmla="*/ 229 h 231"/>
                  <a:gd name="T4" fmla="*/ 27 w 507"/>
                  <a:gd name="T5" fmla="*/ 73 h 231"/>
                  <a:gd name="T6" fmla="*/ 6 w 507"/>
                  <a:gd name="T7" fmla="*/ 28 h 231"/>
                  <a:gd name="T8" fmla="*/ 51 w 507"/>
                  <a:gd name="T9" fmla="*/ 7 h 231"/>
                  <a:gd name="T10" fmla="*/ 480 w 507"/>
                  <a:gd name="T11" fmla="*/ 163 h 231"/>
                  <a:gd name="T12" fmla="*/ 501 w 507"/>
                  <a:gd name="T13" fmla="*/ 208 h 231"/>
                  <a:gd name="T14" fmla="*/ 468 w 507"/>
                  <a:gd name="T15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7" h="231">
                    <a:moveTo>
                      <a:pt x="468" y="231"/>
                    </a:moveTo>
                    <a:cubicBezTo>
                      <a:pt x="464" y="231"/>
                      <a:pt x="460" y="230"/>
                      <a:pt x="456" y="229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9" y="66"/>
                      <a:pt x="0" y="46"/>
                      <a:pt x="6" y="28"/>
                    </a:cubicBezTo>
                    <a:cubicBezTo>
                      <a:pt x="13" y="10"/>
                      <a:pt x="33" y="0"/>
                      <a:pt x="51" y="7"/>
                    </a:cubicBezTo>
                    <a:cubicBezTo>
                      <a:pt x="480" y="163"/>
                      <a:pt x="480" y="163"/>
                      <a:pt x="480" y="163"/>
                    </a:cubicBezTo>
                    <a:cubicBezTo>
                      <a:pt x="498" y="170"/>
                      <a:pt x="507" y="190"/>
                      <a:pt x="501" y="208"/>
                    </a:cubicBezTo>
                    <a:cubicBezTo>
                      <a:pt x="496" y="222"/>
                      <a:pt x="482" y="231"/>
                      <a:pt x="468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46" name="Right Arrow 45"/>
            <p:cNvSpPr/>
            <p:nvPr/>
          </p:nvSpPr>
          <p:spPr>
            <a:xfrm>
              <a:off x="1374823" y="1681774"/>
              <a:ext cx="130649" cy="110007"/>
            </a:xfrm>
            <a:prstGeom prst="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7" name="Right Arrow 46"/>
            <p:cNvSpPr/>
            <p:nvPr/>
          </p:nvSpPr>
          <p:spPr>
            <a:xfrm>
              <a:off x="772533" y="1439491"/>
              <a:ext cx="130649" cy="110007"/>
            </a:xfrm>
            <a:prstGeom prst="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710637" y="1539419"/>
              <a:ext cx="130649" cy="110007"/>
            </a:xfrm>
            <a:prstGeom prst="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648740" y="1639347"/>
              <a:ext cx="130649" cy="110007"/>
            </a:xfrm>
            <a:prstGeom prst="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7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717282" y="5040499"/>
            <a:ext cx="138518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 bwMode="white">
          <a:xfrm>
            <a:off x="394329" y="93655"/>
            <a:ext cx="8345488" cy="731837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Why Cisco VTS?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00812" y="1733550"/>
          <a:ext cx="8482442" cy="287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3966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4188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45774" y="622108"/>
            <a:ext cx="2765929" cy="8025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4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280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Overview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Enter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VXLAN...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45774" y="1548922"/>
            <a:ext cx="64100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36215" y="1587011"/>
            <a:ext cx="3468213" cy="105900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tabLst>
                <a:tab pos="190443" algn="l"/>
              </a:tabLs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Uses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Layer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Data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Center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tabLst>
                <a:tab pos="190443" algn="l"/>
              </a:tabLst>
            </a:pPr>
            <a:r>
              <a:rPr lang="en-US" altLang="zh-CN" sz="127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No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need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Spanning-Tree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Protocol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tabLst>
                <a:tab pos="190443" algn="l"/>
              </a:tabLs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Equal-Cost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Multi-Path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(ECMP)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tabLst>
                <a:tab pos="190443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Uses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IP/UDP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header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(MAC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IP/UDP)</a:t>
            </a:r>
          </a:p>
          <a:p>
            <a:pPr defTabSz="914126" fontAlgn="auto">
              <a:lnSpc>
                <a:spcPts val="0"/>
              </a:lnSpc>
              <a:spcBef>
                <a:spcPts val="0"/>
              </a:spcBef>
              <a:spcAft>
                <a:spcPts val="0"/>
              </a:spcAft>
              <a:tabLst>
                <a:tab pos="190443" algn="l"/>
              </a:tabLs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36215" y="2666178"/>
            <a:ext cx="5769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26656" y="2666178"/>
            <a:ext cx="3132904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Divided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into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Underlay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Overlay(s)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889402" y="1155344"/>
            <a:ext cx="64100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079843" y="1155344"/>
            <a:ext cx="2938039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leverages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079843" y="1421961"/>
            <a:ext cx="3467828" cy="7897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Identifier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(VNI/VNID)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field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Total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address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space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24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bits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Support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~16M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segments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4737050" y="3529511"/>
            <a:ext cx="567288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Outer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792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Outer</a:t>
            </a:r>
          </a:p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MAC</a:t>
            </a:r>
            <a:r>
              <a:rPr lang="en-US" altLang="zh-CN" sz="7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</a:t>
            </a:r>
            <a:r>
              <a:rPr lang="en-US" altLang="zh-CN" sz="794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872981" y="3529511"/>
            <a:ext cx="237171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CRC</a:t>
            </a:r>
          </a:p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(new)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241902" y="3529511"/>
            <a:ext cx="362167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38089" algn="l"/>
              </a:tabLst>
            </a:pP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</a:p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tabLst>
                <a:tab pos="38089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794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Frame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7238177" y="3592991"/>
            <a:ext cx="32851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Payload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257588" y="2983579"/>
            <a:ext cx="266016" cy="1230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9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802.1Q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5448030" y="2628089"/>
            <a:ext cx="1056053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802.1Q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792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header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792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removed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905089" y="3097844"/>
            <a:ext cx="616967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DMAC</a:t>
            </a:r>
            <a:r>
              <a:rPr lang="en-US" altLang="zh-CN" sz="7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SMAC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6908079" y="3097844"/>
            <a:ext cx="238774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Etype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7987246" y="3097844"/>
            <a:ext cx="201916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CRC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7390530" y="3097844"/>
            <a:ext cx="32851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Payload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8330041" y="3034364"/>
            <a:ext cx="714718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Classic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Ethernet</a:t>
            </a:r>
          </a:p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Frame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6565285" y="2983579"/>
            <a:ext cx="266016" cy="1230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9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802.1Q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6400236" y="3326374"/>
            <a:ext cx="991953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i="1" dirty="0">
                <a:solidFill>
                  <a:srgbClr val="0183B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Original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0183B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Layer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0183B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0183B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Frame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5473422" y="4151619"/>
            <a:ext cx="1398990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368190" algn="l"/>
              </a:tabLst>
            </a:pP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20B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8B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+8B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14B*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=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50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Bytes</a:t>
            </a:r>
          </a:p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tabLst>
                <a:tab pos="368190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794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7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4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total</a:t>
            </a:r>
            <a:r>
              <a:rPr lang="en-US" altLang="zh-CN" sz="7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4" i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overhead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5422638" y="3592991"/>
            <a:ext cx="1567253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UDP</a:t>
            </a:r>
            <a:r>
              <a:rPr lang="en-US" altLang="zh-CN" sz="74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74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DMAC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SMAC</a:t>
            </a:r>
            <a:r>
              <a:rPr lang="en-US" altLang="zh-CN" sz="7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Etype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5143323" y="3910393"/>
            <a:ext cx="169866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20B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4800529" y="3910393"/>
            <a:ext cx="169866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14B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5498814" y="3910393"/>
            <a:ext cx="11858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8B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6501804" y="3910393"/>
            <a:ext cx="169866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14B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7961854" y="3910393"/>
            <a:ext cx="11858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4B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5841608" y="3910393"/>
            <a:ext cx="11858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8B</a:t>
            </a:r>
          </a:p>
        </p:txBody>
      </p:sp>
      <p:sp>
        <p:nvSpPr>
          <p:cNvPr id="1024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025" name="TextBox 1"/>
          <p:cNvSpPr txBox="1"/>
          <p:nvPr/>
        </p:nvSpPr>
        <p:spPr>
          <a:xfrm>
            <a:off x="8634746" y="4989560"/>
            <a:ext cx="3846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5461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29" y="4773726"/>
            <a:ext cx="850637" cy="330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33078" y="609412"/>
            <a:ext cx="3794740" cy="3666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4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280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EVPN</a:t>
            </a:r>
            <a:r>
              <a:rPr lang="en-US" altLang="zh-CN" sz="280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Overview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45774" y="1168039"/>
            <a:ext cx="64100" cy="64869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23519" y="1180735"/>
            <a:ext cx="7632170" cy="89227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Workload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MAC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Addresses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learnt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by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Edge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Devices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(NVEs)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Multi-Protocol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BGP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(MP-BGP)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based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Control-Plane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using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EVPN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NLRI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(Network</a:t>
            </a:r>
          </a:p>
          <a:p>
            <a:pPr defTabSz="914126" fontAlgn="auto">
              <a:lnSpc>
                <a:spcPts val="18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Layer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Reachability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Information)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636215" y="2094854"/>
            <a:ext cx="5769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26656" y="2094854"/>
            <a:ext cx="6688037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Forward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based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on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MAC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or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address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learnt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via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Control-Plane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(MP-BGP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EVPN)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45774" y="2475736"/>
            <a:ext cx="64100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23519" y="2475736"/>
            <a:ext cx="7024820" cy="4948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Make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Forwarding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decisions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at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VTEPs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Layer-2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(MAC)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Layer-3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(IP);</a:t>
            </a:r>
          </a:p>
          <a:p>
            <a:pPr defTabSz="914126" fontAlgn="auto">
              <a:lnSpc>
                <a:spcPts val="18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Integrated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Route/Bridge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(IRB)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36215" y="3021668"/>
            <a:ext cx="57690" cy="4948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826656" y="2983580"/>
            <a:ext cx="1409695" cy="53331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Bridge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–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L2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VNI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Route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–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L3VNI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5774" y="3681863"/>
            <a:ext cx="64100" cy="10461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40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23518" y="3681863"/>
            <a:ext cx="6617206" cy="10461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Reduce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impact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ARP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on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using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ARP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Suppression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Leverage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Distributed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Anycast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Gateway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capabilities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Host/IP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Mobility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–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Location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(VTEP),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Identifier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(MAC,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IP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</a:t>
            </a:r>
            <a:r>
              <a:rPr lang="en-US" altLang="zh-CN" sz="179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79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End-Host)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9194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5774" y="342794"/>
            <a:ext cx="2267550" cy="3666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4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VXLAN</a:t>
            </a:r>
            <a:r>
              <a:rPr lang="en-US" altLang="zh-CN" sz="280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9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5333765" y="1053775"/>
            <a:ext cx="5769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98815" y="1053775"/>
            <a:ext cx="202384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Any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Anywhere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625775" y="1358480"/>
            <a:ext cx="1631098" cy="72561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VM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Mobility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VLAN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Extensibility</a:t>
            </a: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94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Any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Subnet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Anywhere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333765" y="2221815"/>
            <a:ext cx="5769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2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498815" y="2221815"/>
            <a:ext cx="870162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8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Resiliency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625775" y="2513825"/>
            <a:ext cx="1714684" cy="1999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Smaller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failure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domains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333765" y="2856619"/>
            <a:ext cx="57690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74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•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498815" y="2856619"/>
            <a:ext cx="1878139" cy="2256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10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Multi-tenant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61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10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Scale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232931" y="1472746"/>
            <a:ext cx="280439" cy="1487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12" b="1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Spine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63176" y="2488432"/>
            <a:ext cx="225954" cy="1487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12" b="1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Leaf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2045480" y="3212108"/>
            <a:ext cx="6232796" cy="177741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3453364" algn="l"/>
                <a:tab pos="3580326" algn="l"/>
                <a:tab pos="4062781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Horizontal</a:t>
            </a:r>
            <a:r>
              <a:rPr lang="en-US" altLang="zh-CN" sz="13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2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Scale</a:t>
            </a:r>
          </a:p>
          <a:p>
            <a:pPr defTabSz="914126" fontAlgn="auto">
              <a:lnSpc>
                <a:spcPts val="1999"/>
              </a:lnSpc>
              <a:spcBef>
                <a:spcPts val="0"/>
              </a:spcBef>
              <a:spcAft>
                <a:spcPts val="0"/>
              </a:spcAft>
              <a:tabLst>
                <a:tab pos="3453364" algn="l"/>
                <a:tab pos="3580326" algn="l"/>
                <a:tab pos="4062781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lang="en-US" altLang="zh-CN" sz="1394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Minimize</a:t>
            </a:r>
            <a:r>
              <a:rPr lang="en-US" altLang="zh-CN" sz="1394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394" dirty="0">
                <a:solidFill>
                  <a:srgbClr val="54545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Bottlenecks</a:t>
            </a: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799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914126" fontAlgn="auto">
              <a:lnSpc>
                <a:spcPts val="2099"/>
              </a:lnSpc>
              <a:spcBef>
                <a:spcPts val="0"/>
              </a:spcBef>
              <a:spcAft>
                <a:spcPts val="0"/>
              </a:spcAft>
              <a:tabLst>
                <a:tab pos="3453364" algn="l"/>
                <a:tab pos="3580326" algn="l"/>
                <a:tab pos="4062781" algn="l"/>
              </a:tabLst>
            </a:pP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Simplified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Networking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with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Flexibility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Efficiency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at</a:t>
            </a:r>
            <a:r>
              <a:rPr lang="en-US" altLang="zh-CN" sz="1608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608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Scale</a:t>
            </a:r>
          </a:p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3453364" algn="l"/>
                <a:tab pos="3580326" algn="l"/>
                <a:tab pos="4062781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		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7853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11" y="0"/>
            <a:ext cx="9141179" cy="5143437"/>
          </a:xfrm>
          <a:custGeom>
            <a:avLst/>
            <a:gdLst>
              <a:gd name="connsiteX0" fmla="*/ 0 w 9144000"/>
              <a:gd name="connsiteY0" fmla="*/ 5145024 h 5145024"/>
              <a:gd name="connsiteX1" fmla="*/ 9144000 w 9144000"/>
              <a:gd name="connsiteY1" fmla="*/ 5145024 h 5145024"/>
              <a:gd name="connsiteX2" fmla="*/ 9144000 w 9144000"/>
              <a:gd name="connsiteY2" fmla="*/ 0 h 5145024"/>
              <a:gd name="connsiteX3" fmla="*/ 0 w 9144000"/>
              <a:gd name="connsiteY3" fmla="*/ 0 h 5145024"/>
              <a:gd name="connsiteX4" fmla="*/ 0 w 9144000"/>
              <a:gd name="connsiteY4" fmla="*/ 5145024 h 51450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5145024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590988" y="5027684"/>
            <a:ext cx="20569" cy="6732"/>
          </a:xfrm>
          <a:custGeom>
            <a:avLst/>
            <a:gdLst>
              <a:gd name="connsiteX0" fmla="*/ 0 w 20575"/>
              <a:gd name="connsiteY0" fmla="*/ 6734 h 6734"/>
              <a:gd name="connsiteX1" fmla="*/ 20575 w 20575"/>
              <a:gd name="connsiteY1" fmla="*/ 6734 h 6734"/>
              <a:gd name="connsiteX2" fmla="*/ 20575 w 20575"/>
              <a:gd name="connsiteY2" fmla="*/ 0 h 6734"/>
              <a:gd name="connsiteX3" fmla="*/ 0 w 20575"/>
              <a:gd name="connsiteY3" fmla="*/ 0 h 6734"/>
              <a:gd name="connsiteX4" fmla="*/ 0 w 20575"/>
              <a:gd name="connsiteY4" fmla="*/ 6734 h 67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575" h="6734">
                <a:moveTo>
                  <a:pt x="0" y="6734"/>
                </a:moveTo>
                <a:lnTo>
                  <a:pt x="20575" y="6734"/>
                </a:lnTo>
                <a:lnTo>
                  <a:pt x="20575" y="0"/>
                </a:lnTo>
                <a:lnTo>
                  <a:pt x="0" y="0"/>
                </a:lnTo>
                <a:lnTo>
                  <a:pt x="0" y="673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endParaRPr lang="zh-CN" altLang="en-US" sz="17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29" y="4773726"/>
            <a:ext cx="850637" cy="29201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2981" y="4976863"/>
            <a:ext cx="317402" cy="88873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383" y="4989560"/>
            <a:ext cx="177745" cy="7617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5530" y="4976864"/>
            <a:ext cx="2310687" cy="101569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83962" y="4976863"/>
            <a:ext cx="101569" cy="8887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5773" y="2234511"/>
            <a:ext cx="3124892" cy="5204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36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9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  <a:r>
              <a:rPr lang="en-US" altLang="zh-CN" sz="4009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9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Overview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45774" y="2767746"/>
            <a:ext cx="5386031" cy="4179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8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193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Need</a:t>
            </a:r>
            <a:r>
              <a:rPr lang="en-US" altLang="zh-CN" sz="3193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193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for</a:t>
            </a:r>
            <a:r>
              <a:rPr lang="en-US" altLang="zh-CN" sz="3193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193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</a:t>
            </a:r>
            <a:r>
              <a:rPr lang="en-US" altLang="zh-CN" sz="3193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193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Programmable</a:t>
            </a:r>
            <a:r>
              <a:rPr lang="en-US" altLang="zh-CN" sz="3193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193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318619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53393"/>
            <a:ext cx="8915400" cy="569070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Arial" pitchFamily="34" charset="0"/>
              </a:rPr>
              <a:t>Network Virtualization and Multi-Tenancy using Overlays</a:t>
            </a:r>
          </a:p>
        </p:txBody>
      </p:sp>
      <p:sp>
        <p:nvSpPr>
          <p:cNvPr id="77825" name="Rectangle 77824"/>
          <p:cNvSpPr/>
          <p:nvPr/>
        </p:nvSpPr>
        <p:spPr>
          <a:xfrm>
            <a:off x="304800" y="913720"/>
            <a:ext cx="7850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iscoSans" charset="0"/>
              </a:rPr>
              <a:t>Network virtualization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iscoSans" charset="0"/>
              </a:rPr>
              <a:t>: ability to separate, abstract and decouple the physical infrastructure &amp; topology from a ‘logical’ topology or infrastructure typically by creating overlay networks. Network overlays helps disassociates applications from physical networks infrastructure &amp; topology,  allowing a transition to cloud based multi-tenanted &amp; scalable networks.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8768" y="3485087"/>
            <a:ext cx="7103729" cy="990600"/>
            <a:chOff x="211471" y="2724150"/>
            <a:chExt cx="7103729" cy="990600"/>
          </a:xfrm>
        </p:grpSpPr>
        <p:sp>
          <p:nvSpPr>
            <p:cNvPr id="15" name="Trapezoid 14"/>
            <p:cNvSpPr/>
            <p:nvPr/>
          </p:nvSpPr>
          <p:spPr bwMode="auto">
            <a:xfrm>
              <a:off x="1676400" y="2724150"/>
              <a:ext cx="5638800" cy="990600"/>
            </a:xfrm>
            <a:prstGeom prst="trapezoid">
              <a:avLst>
                <a:gd name="adj" fmla="val 112687"/>
              </a:avLst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 w="12700" cap="flat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pic>
          <p:nvPicPr>
            <p:cNvPr id="1040" name="Picture 16" descr="http://3.bp.blogspot.com/-8hLm5UshyqU/U9pAppxs8KI/AAAAAAAAAGM/KcXvdaqNS14/s1600/Spine-Lea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739" y="2856384"/>
              <a:ext cx="1563575" cy="7398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6" descr="http://3.bp.blogspot.com/-8hLm5UshyqU/U9pAppxs8KI/AAAAAAAAAGM/KcXvdaqNS14/s1600/Spine-Lea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214" y="2824594"/>
              <a:ext cx="1499135" cy="7398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" name="TextBox 8"/>
            <p:cNvSpPr txBox="1">
              <a:spLocks noChangeArrowheads="1"/>
            </p:cNvSpPr>
            <p:nvPr/>
          </p:nvSpPr>
          <p:spPr bwMode="auto">
            <a:xfrm>
              <a:off x="211471" y="2824594"/>
              <a:ext cx="1738313" cy="46166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charset="0"/>
                </a:rPr>
                <a:t>Physical Infrastructure i.e. Underlay Network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10557" y="2581945"/>
            <a:ext cx="1500786" cy="1554491"/>
            <a:chOff x="7253260" y="1821008"/>
            <a:chExt cx="1500786" cy="1554491"/>
          </a:xfrm>
        </p:grpSpPr>
        <p:sp>
          <p:nvSpPr>
            <p:cNvPr id="16" name="Curved Down Arrow 15"/>
            <p:cNvSpPr/>
            <p:nvPr/>
          </p:nvSpPr>
          <p:spPr bwMode="auto">
            <a:xfrm rot="5400000">
              <a:off x="6780814" y="2293454"/>
              <a:ext cx="1554491" cy="609600"/>
            </a:xfrm>
            <a:prstGeom prst="curvedDownArrow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30" name="TextBox 4"/>
            <p:cNvSpPr txBox="1">
              <a:spLocks noChangeArrowheads="1"/>
            </p:cNvSpPr>
            <p:nvPr/>
          </p:nvSpPr>
          <p:spPr bwMode="auto">
            <a:xfrm>
              <a:off x="7614221" y="2262485"/>
              <a:ext cx="1139825" cy="46166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charset="0"/>
                </a:rPr>
                <a:t>Mapping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charset="0"/>
                </a:rPr>
                <a:t>Function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19901" y="2267198"/>
            <a:ext cx="6660696" cy="1011903"/>
            <a:chOff x="1019901" y="1809997"/>
            <a:chExt cx="6660696" cy="1011903"/>
          </a:xfrm>
        </p:grpSpPr>
        <p:grpSp>
          <p:nvGrpSpPr>
            <p:cNvPr id="6" name="Group 5"/>
            <p:cNvGrpSpPr/>
            <p:nvPr/>
          </p:nvGrpSpPr>
          <p:grpSpPr>
            <a:xfrm>
              <a:off x="1019901" y="1809997"/>
              <a:ext cx="6660696" cy="990600"/>
              <a:chOff x="662604" y="1506261"/>
              <a:chExt cx="6660696" cy="990600"/>
            </a:xfrm>
          </p:grpSpPr>
          <p:sp>
            <p:nvSpPr>
              <p:cNvPr id="2" name="Trapezoid 1"/>
              <p:cNvSpPr/>
              <p:nvPr/>
            </p:nvSpPr>
            <p:spPr bwMode="auto">
              <a:xfrm>
                <a:off x="1684500" y="1506261"/>
                <a:ext cx="5638800" cy="990600"/>
              </a:xfrm>
              <a:prstGeom prst="trapezoid">
                <a:avLst>
                  <a:gd name="adj" fmla="val 109721"/>
                </a:avLst>
              </a:prstGeom>
              <a:solidFill>
                <a:schemeClr val="accent3">
                  <a:lumMod val="60000"/>
                  <a:lumOff val="40000"/>
                  <a:alpha val="44000"/>
                </a:schemeClr>
              </a:solidFill>
              <a:ln w="12700" cap="flat">
                <a:solidFill>
                  <a:schemeClr val="accent3">
                    <a:lumMod val="60000"/>
                    <a:lumOff val="40000"/>
                  </a:schemeClr>
                </a:solidFill>
                <a:miter lim="800000"/>
                <a:headEnd type="none" w="med" len="med"/>
                <a:tailEnd type="none" w="med" len="med"/>
              </a:ln>
            </p:spPr>
            <p:txBody>
              <a:bodyPr lIns="91440" tIns="45720" rIns="91440" bIns="45720" rtlCol="0" anchor="ctr"/>
              <a:lstStyle/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2700982" y="1763688"/>
                <a:ext cx="1751054" cy="549655"/>
                <a:chOff x="178132" y="1061722"/>
                <a:chExt cx="3308778" cy="1528472"/>
              </a:xfrm>
            </p:grpSpPr>
            <p:sp>
              <p:nvSpPr>
                <p:cNvPr id="61" name="TextBox 60"/>
                <p:cNvSpPr txBox="1"/>
                <p:nvPr/>
              </p:nvSpPr>
              <p:spPr>
                <a:xfrm>
                  <a:off x="178132" y="1923353"/>
                  <a:ext cx="527657" cy="299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External Network</a:t>
                  </a:r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243809" y="1061722"/>
                  <a:ext cx="3243101" cy="1528472"/>
                  <a:chOff x="216909" y="950399"/>
                  <a:chExt cx="3716794" cy="1911855"/>
                </a:xfrm>
              </p:grpSpPr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335366" y="1063153"/>
                    <a:ext cx="3501353" cy="1799101"/>
                    <a:chOff x="543976" y="1417537"/>
                    <a:chExt cx="4668471" cy="2398800"/>
                  </a:xfrm>
                </p:grpSpPr>
                <p:sp>
                  <p:nvSpPr>
                    <p:cNvPr id="65" name="Rounded Rectangle 64"/>
                    <p:cNvSpPr/>
                    <p:nvPr/>
                  </p:nvSpPr>
                  <p:spPr>
                    <a:xfrm>
                      <a:off x="1546073" y="1417537"/>
                      <a:ext cx="212125" cy="1774291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Rounded Rectangle 65"/>
                    <p:cNvSpPr/>
                    <p:nvPr/>
                  </p:nvSpPr>
                  <p:spPr>
                    <a:xfrm>
                      <a:off x="2794606" y="1417537"/>
                      <a:ext cx="212125" cy="1774291"/>
                    </a:xfrm>
                    <a:prstGeom prst="round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Rounded Rectangle 66"/>
                    <p:cNvSpPr/>
                    <p:nvPr/>
                  </p:nvSpPr>
                  <p:spPr>
                    <a:xfrm>
                      <a:off x="4787706" y="1417537"/>
                      <a:ext cx="212125" cy="1774291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68" name="Picture 4" descr="http://wcdn1.dataknet.com/static/resources/icons/set35/6c350a42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3976" y="1943582"/>
                      <a:ext cx="679946" cy="67224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69" name="Rounded Rectangle 68"/>
                    <p:cNvSpPr/>
                    <p:nvPr/>
                  </p:nvSpPr>
                  <p:spPr>
                    <a:xfrm>
                      <a:off x="4024478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Rounded Rectangle 69"/>
                    <p:cNvSpPr/>
                    <p:nvPr/>
                  </p:nvSpPr>
                  <p:spPr>
                    <a:xfrm>
                      <a:off x="1982712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Rounded Rectangle 70"/>
                    <p:cNvSpPr/>
                    <p:nvPr/>
                  </p:nvSpPr>
                  <p:spPr>
                    <a:xfrm>
                      <a:off x="3231160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 flipV="1">
                      <a:off x="1202361" y="2393946"/>
                      <a:ext cx="352277" cy="1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>
                      <a:off x="1758198" y="2139358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/>
                    <p:cNvCxnSpPr/>
                    <p:nvPr/>
                  </p:nvCxnSpPr>
                  <p:spPr>
                    <a:xfrm>
                      <a:off x="2545807" y="2379056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/>
                    <p:cNvCxnSpPr/>
                    <p:nvPr/>
                  </p:nvCxnSpPr>
                  <p:spPr>
                    <a:xfrm>
                      <a:off x="2997978" y="2196068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/>
                    <p:cNvCxnSpPr/>
                    <p:nvPr/>
                  </p:nvCxnSpPr>
                  <p:spPr>
                    <a:xfrm>
                      <a:off x="3800512" y="2308091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/>
                    <p:cNvCxnSpPr/>
                    <p:nvPr/>
                  </p:nvCxnSpPr>
                  <p:spPr>
                    <a:xfrm>
                      <a:off x="1762345" y="2901463"/>
                      <a:ext cx="895445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Right Bracket 77"/>
                    <p:cNvSpPr/>
                    <p:nvPr/>
                  </p:nvSpPr>
                  <p:spPr>
                    <a:xfrm rot="5400000" flipH="1">
                      <a:off x="2840368" y="2626904"/>
                      <a:ext cx="108798" cy="459558"/>
                    </a:xfrm>
                    <a:prstGeom prst="rightBracket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9" name="Straight Connector 78"/>
                    <p:cNvCxnSpPr/>
                    <p:nvPr/>
                  </p:nvCxnSpPr>
                  <p:spPr>
                    <a:xfrm flipV="1">
                      <a:off x="3109961" y="2893298"/>
                      <a:ext cx="1677745" cy="17615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0" name="TextBox 79"/>
                    <p:cNvSpPr txBox="1"/>
                    <p:nvPr/>
                  </p:nvSpPr>
                  <p:spPr>
                    <a:xfrm flipH="1">
                      <a:off x="1954482" y="2053678"/>
                      <a:ext cx="617124" cy="6423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App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Zone1</a:t>
                      </a: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 flipH="1">
                      <a:off x="3143134" y="2114228"/>
                      <a:ext cx="699627" cy="499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Firewall</a:t>
                      </a:r>
                    </a:p>
                  </p:txBody>
                </p:sp>
                <p:sp>
                  <p:nvSpPr>
                    <p:cNvPr id="82" name="TextBox 81"/>
                    <p:cNvSpPr txBox="1"/>
                    <p:nvPr/>
                  </p:nvSpPr>
                  <p:spPr>
                    <a:xfrm flipH="1">
                      <a:off x="3974418" y="2052964"/>
                      <a:ext cx="639103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App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Zone2</a:t>
                      </a:r>
                    </a:p>
                  </p:txBody>
                </p:sp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1276254" y="3242977"/>
                      <a:ext cx="704472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A</a:t>
                      </a:r>
                    </a:p>
                  </p:txBody>
                </p:sp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2547509" y="3245384"/>
                      <a:ext cx="704472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B</a:t>
                      </a:r>
                    </a:p>
                  </p:txBody>
                </p:sp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4503347" y="3236712"/>
                      <a:ext cx="709100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C</a:t>
                      </a:r>
                    </a:p>
                  </p:txBody>
                </p:sp>
              </p:grpSp>
              <p:sp>
                <p:nvSpPr>
                  <p:cNvPr id="64" name="Rectangle 63"/>
                  <p:cNvSpPr/>
                  <p:nvPr/>
                </p:nvSpPr>
                <p:spPr>
                  <a:xfrm>
                    <a:off x="216909" y="950399"/>
                    <a:ext cx="3716794" cy="1847645"/>
                  </a:xfrm>
                  <a:prstGeom prst="rect">
                    <a:avLst/>
                  </a:prstGeom>
                  <a:noFill/>
                  <a:ln w="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6" name="Group 85"/>
              <p:cNvGrpSpPr/>
              <p:nvPr/>
            </p:nvGrpSpPr>
            <p:grpSpPr>
              <a:xfrm>
                <a:off x="4724262" y="1761818"/>
                <a:ext cx="1751054" cy="549655"/>
                <a:chOff x="178132" y="1061722"/>
                <a:chExt cx="3308778" cy="1528472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178132" y="1923353"/>
                  <a:ext cx="527657" cy="299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</a:rPr>
                    <a:t>External Network</a:t>
                  </a:r>
                </a:p>
              </p:txBody>
            </p:sp>
            <p:grpSp>
              <p:nvGrpSpPr>
                <p:cNvPr id="88" name="Group 87"/>
                <p:cNvGrpSpPr/>
                <p:nvPr/>
              </p:nvGrpSpPr>
              <p:grpSpPr>
                <a:xfrm>
                  <a:off x="243809" y="1061722"/>
                  <a:ext cx="3243101" cy="1528472"/>
                  <a:chOff x="216909" y="950399"/>
                  <a:chExt cx="3716794" cy="1911855"/>
                </a:xfrm>
              </p:grpSpPr>
              <p:grpSp>
                <p:nvGrpSpPr>
                  <p:cNvPr id="89" name="Group 88"/>
                  <p:cNvGrpSpPr/>
                  <p:nvPr/>
                </p:nvGrpSpPr>
                <p:grpSpPr>
                  <a:xfrm>
                    <a:off x="335366" y="1063153"/>
                    <a:ext cx="3501353" cy="1799101"/>
                    <a:chOff x="543976" y="1417537"/>
                    <a:chExt cx="4668471" cy="2398800"/>
                  </a:xfrm>
                </p:grpSpPr>
                <p:sp>
                  <p:nvSpPr>
                    <p:cNvPr id="91" name="Rounded Rectangle 90"/>
                    <p:cNvSpPr/>
                    <p:nvPr/>
                  </p:nvSpPr>
                  <p:spPr>
                    <a:xfrm>
                      <a:off x="1546073" y="1417537"/>
                      <a:ext cx="212125" cy="1774291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Rounded Rectangle 91"/>
                    <p:cNvSpPr/>
                    <p:nvPr/>
                  </p:nvSpPr>
                  <p:spPr>
                    <a:xfrm>
                      <a:off x="2794606" y="1417537"/>
                      <a:ext cx="212125" cy="1774291"/>
                    </a:xfrm>
                    <a:prstGeom prst="round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94" name="Picture 4" descr="http://wcdn1.dataknet.com/static/resources/icons/set35/6c350a42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3976" y="1943582"/>
                      <a:ext cx="679946" cy="67224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95" name="Rounded Rectangle 94"/>
                    <p:cNvSpPr/>
                    <p:nvPr/>
                  </p:nvSpPr>
                  <p:spPr>
                    <a:xfrm>
                      <a:off x="4024478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Rounded Rectangle 95"/>
                    <p:cNvSpPr/>
                    <p:nvPr/>
                  </p:nvSpPr>
                  <p:spPr>
                    <a:xfrm>
                      <a:off x="1982712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Rounded Rectangle 96"/>
                    <p:cNvSpPr/>
                    <p:nvPr/>
                  </p:nvSpPr>
                  <p:spPr>
                    <a:xfrm>
                      <a:off x="3231160" y="2038861"/>
                      <a:ext cx="556249" cy="425498"/>
                    </a:xfrm>
                    <a:prstGeom prst="round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98" name="Straight Connector 97"/>
                    <p:cNvCxnSpPr/>
                    <p:nvPr/>
                  </p:nvCxnSpPr>
                  <p:spPr>
                    <a:xfrm flipV="1">
                      <a:off x="1202361" y="2393946"/>
                      <a:ext cx="352277" cy="1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758198" y="2139358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>
                      <a:off x="2545807" y="2379056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2997978" y="2196068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>
                      <a:off x="3800512" y="2308091"/>
                      <a:ext cx="223966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6" name="TextBox 105"/>
                    <p:cNvSpPr txBox="1"/>
                    <p:nvPr/>
                  </p:nvSpPr>
                  <p:spPr>
                    <a:xfrm flipH="1">
                      <a:off x="1954482" y="2053678"/>
                      <a:ext cx="617124" cy="6423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App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Zone1</a:t>
                      </a:r>
                    </a:p>
                  </p:txBody>
                </p:sp>
                <p:sp>
                  <p:nvSpPr>
                    <p:cNvPr id="107" name="TextBox 106"/>
                    <p:cNvSpPr txBox="1"/>
                    <p:nvPr/>
                  </p:nvSpPr>
                  <p:spPr>
                    <a:xfrm flipH="1">
                      <a:off x="3143134" y="2114228"/>
                      <a:ext cx="699627" cy="499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Firewall</a:t>
                      </a:r>
                    </a:p>
                  </p:txBody>
                </p:sp>
                <p:sp>
                  <p:nvSpPr>
                    <p:cNvPr id="108" name="TextBox 107"/>
                    <p:cNvSpPr txBox="1"/>
                    <p:nvPr/>
                  </p:nvSpPr>
                  <p:spPr>
                    <a:xfrm flipH="1">
                      <a:off x="3974418" y="2052964"/>
                      <a:ext cx="639103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App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Zone2</a:t>
                      </a:r>
                    </a:p>
                  </p:txBody>
                </p:sp>
                <p:sp>
                  <p:nvSpPr>
                    <p:cNvPr id="109" name="TextBox 108"/>
                    <p:cNvSpPr txBox="1"/>
                    <p:nvPr/>
                  </p:nvSpPr>
                  <p:spPr>
                    <a:xfrm>
                      <a:off x="1276254" y="3242977"/>
                      <a:ext cx="704472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A</a:t>
                      </a:r>
                    </a:p>
                  </p:txBody>
                </p:sp>
                <p:sp>
                  <p:nvSpPr>
                    <p:cNvPr id="110" name="TextBox 109"/>
                    <p:cNvSpPr txBox="1"/>
                    <p:nvPr/>
                  </p:nvSpPr>
                  <p:spPr>
                    <a:xfrm>
                      <a:off x="2547509" y="3245384"/>
                      <a:ext cx="704472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B</a:t>
                      </a:r>
                    </a:p>
                  </p:txBody>
                </p:sp>
                <p:sp>
                  <p:nvSpPr>
                    <p:cNvPr id="111" name="TextBox 110"/>
                    <p:cNvSpPr txBox="1"/>
                    <p:nvPr/>
                  </p:nvSpPr>
                  <p:spPr>
                    <a:xfrm>
                      <a:off x="4503347" y="3236712"/>
                      <a:ext cx="709100" cy="57095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Network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</a:rPr>
                        <a:t>Segment C</a:t>
                      </a:r>
                    </a:p>
                  </p:txBody>
                </p:sp>
              </p:grpSp>
              <p:sp>
                <p:nvSpPr>
                  <p:cNvPr id="90" name="Rectangle 89"/>
                  <p:cNvSpPr/>
                  <p:nvPr/>
                </p:nvSpPr>
                <p:spPr>
                  <a:xfrm>
                    <a:off x="216909" y="950399"/>
                    <a:ext cx="3716794" cy="1847645"/>
                  </a:xfrm>
                  <a:prstGeom prst="rect">
                    <a:avLst/>
                  </a:prstGeom>
                  <a:noFill/>
                  <a:ln w="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TextBox 4"/>
              <p:cNvSpPr txBox="1">
                <a:spLocks noChangeArrowheads="1"/>
              </p:cNvSpPr>
              <p:nvPr/>
            </p:nvSpPr>
            <p:spPr bwMode="auto">
              <a:xfrm>
                <a:off x="662604" y="1704249"/>
                <a:ext cx="113982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charset="0"/>
                  </a:rPr>
                  <a:t>Overlay Service Definition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299384" y="2604918"/>
              <a:ext cx="1326004" cy="21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Tenant A - Topology 1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16245" y="2602939"/>
              <a:ext cx="1326004" cy="21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Tenant B - Topology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21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lang="en-US" altLang="zh-CN" sz="6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45774" y="317402"/>
            <a:ext cx="3346037" cy="6102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24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1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Programmable</a:t>
            </a:r>
            <a:r>
              <a:rPr lang="en-US" altLang="zh-CN" sz="271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71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Fabric</a:t>
            </a:r>
          </a:p>
          <a:p>
            <a:pPr defTabSz="914126" fontAlgn="auto">
              <a:lnSpc>
                <a:spcPts val="1899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On-Demand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Provisioning</a:t>
            </a:r>
            <a:r>
              <a:rPr lang="en-US" altLang="zh-CN" sz="180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80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Overview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232931" y="1980589"/>
            <a:ext cx="280439" cy="1487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12" b="1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Spine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928225" y="2755050"/>
            <a:ext cx="225954" cy="1487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12" b="1" dirty="0">
                <a:solidFill>
                  <a:srgbClr val="343434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Leaf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266560" y="3427942"/>
            <a:ext cx="349347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vCenter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190383" y="2463040"/>
            <a:ext cx="461523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9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Openstack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292686" y="2704266"/>
            <a:ext cx="479150" cy="1743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4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NX-API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790824" y="3732648"/>
            <a:ext cx="549661" cy="1487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91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Open</a:t>
            </a:r>
            <a:r>
              <a:rPr lang="en-US" altLang="zh-CN" sz="91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91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APIs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054452" y="2488432"/>
            <a:ext cx="760294" cy="1871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lang="en-US" altLang="zh-CN" sz="120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2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Visibility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054452" y="2856619"/>
            <a:ext cx="1226624" cy="1871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Physical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Virtual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054452" y="3224805"/>
            <a:ext cx="1573663" cy="1871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L4-L7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Service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Chaining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054451" y="2056765"/>
            <a:ext cx="1397837" cy="4307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876037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394" dirty="0">
                <a:solidFill>
                  <a:srgbClr val="1669A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VTS</a:t>
            </a:r>
          </a:p>
          <a:p>
            <a:pPr defTabSz="914126" fontAlgn="auto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tabLst>
                <a:tab pos="876037" algn="l"/>
              </a:tabLst>
            </a:pP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Overlay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200" b="1" dirty="0">
                <a:solidFill>
                  <a:srgbClr val="676767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Provisioning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730334" y="2843922"/>
            <a:ext cx="190699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1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92" dirty="0">
                <a:solidFill>
                  <a:srgbClr val="FAFAF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Switch#</a:t>
            </a:r>
            <a:r>
              <a:rPr lang="en-US" altLang="zh-CN" sz="1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92" dirty="0">
                <a:solidFill>
                  <a:srgbClr val="FAFAF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show</a:t>
            </a:r>
            <a:r>
              <a:rPr lang="en-US" altLang="zh-CN" sz="19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192" dirty="0">
                <a:solidFill>
                  <a:srgbClr val="FAFAF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vlan</a:t>
            </a:r>
          </a:p>
          <a:p>
            <a:pPr defTabSz="914126" fontAlgn="auto">
              <a:lnSpc>
                <a:spcPts val="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92" dirty="0">
                <a:solidFill>
                  <a:srgbClr val="FAFAF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Vlan</a:t>
            </a:r>
          </a:p>
          <a:p>
            <a:pPr defTabSz="914126" fontAlgn="auto">
              <a:lnSpc>
                <a:spcPts val="2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92" dirty="0">
                <a:solidFill>
                  <a:srgbClr val="FAFAFA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--------------------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479403" y="2640785"/>
            <a:ext cx="256401" cy="3153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tabLst>
                <a:tab pos="38089" algn="l"/>
              </a:tabLst>
            </a:pPr>
            <a:r>
              <a:rPr lang="en-US" altLang="zh-CN" sz="1056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Rest</a:t>
            </a:r>
          </a:p>
          <a:p>
            <a:pPr defTabSz="914126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38089" algn="l"/>
              </a:tabLst>
            </a:pPr>
            <a:r>
              <a:rPr lang="en-US" altLang="zh-CN" sz="179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lang="en-US" altLang="zh-CN" sz="1056" dirty="0">
                <a:solidFill>
                  <a:srgbClr val="FFFF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API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5282981" y="4989560"/>
            <a:ext cx="487163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LTRDCN-2001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8583962" y="4989560"/>
            <a:ext cx="76920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126"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41862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" y="0"/>
            <a:ext cx="9141179" cy="51434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08226" y="4989560"/>
            <a:ext cx="2129734" cy="1102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©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2017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and/or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its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affiliates.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All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rights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reserved.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Public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76853" y="2958187"/>
            <a:ext cx="945480" cy="2512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7405" algn="l"/>
              </a:tabLst>
              <a:defRPr/>
            </a:pP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Cisco</a:t>
            </a:r>
            <a:r>
              <a:rPr kumimoji="0" lang="en-US" altLang="zh-CN" sz="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Virtual</a:t>
            </a:r>
            <a:r>
              <a:rPr kumimoji="0" lang="en-US" altLang="zh-CN" sz="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Topology</a:t>
            </a:r>
          </a:p>
          <a:p>
            <a:pPr marL="0" marR="0" lvl="0" indent="0" algn="l" defTabSz="914126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7405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System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229206" y="1307697"/>
            <a:ext cx="913430" cy="45639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228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6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VMware</a:t>
            </a:r>
            <a:r>
              <a:rPr kumimoji="0" lang="en-US" altLang="zh-CN" sz="6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vCenter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228" algn="l"/>
              </a:tabLst>
              <a:defRPr/>
            </a:pPr>
            <a:r>
              <a:rPr kumimoji="0" lang="en-US" altLang="zh-CN" sz="9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REST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API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899108" y="4570589"/>
            <a:ext cx="1299635" cy="36665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962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Nexus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Portfolio</a:t>
            </a:r>
          </a:p>
          <a:p>
            <a:pPr marL="0" marR="0" lvl="0" indent="0" algn="l" defTabSz="91412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962" algn="l"/>
              </a:tabLst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Nexus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2k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–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9k,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ASR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412932" y="1879020"/>
            <a:ext cx="1937433" cy="202044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		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Automated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Seamless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Integration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with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Orchestrators</a:t>
            </a: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Automated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Overlay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Provisioning</a:t>
            </a: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Automated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DCI/WAN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Integration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kumimoji="0" lang="en-US" altLang="zh-CN" sz="1202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Scalable</a:t>
            </a:r>
            <a:r>
              <a:rPr kumimoji="0" lang="en-US" altLang="zh-CN" sz="12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2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VXLAN</a:t>
            </a:r>
            <a:r>
              <a:rPr kumimoji="0" lang="en-US" altLang="zh-CN" sz="12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2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Mgmt.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MP-BGP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EVPN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Control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Plane</a:t>
            </a: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228531" algn="l"/>
                <a:tab pos="596721" algn="l"/>
              </a:tabLst>
              <a:defRPr/>
            </a:pP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High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Performance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Virtual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Forwarder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625775" y="1282304"/>
            <a:ext cx="168264" cy="1230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GUI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25088" y="1891716"/>
            <a:ext cx="1833269" cy="207172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		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Flexible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Overlays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Physical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and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Virtual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Overlays</a:t>
            </a: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Bare-metal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and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Virtualized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Workloads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	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Open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and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Programmable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REST-Based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Northbound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APIs</a:t>
            </a:r>
          </a:p>
          <a:p>
            <a:pPr marL="0" marR="0" lvl="0" indent="0" algn="l" defTabSz="914126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392" algn="l"/>
                <a:tab pos="177747" algn="l"/>
                <a:tab pos="431670" algn="l"/>
              </a:tabLst>
              <a:defRPr/>
            </a:pP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Multi-hypervisor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9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Support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79156" y="114265"/>
            <a:ext cx="4714772" cy="12384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2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7668" algn="l"/>
              </a:tabLst>
              <a:defRPr/>
            </a:pP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Virtual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Topology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System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399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(VTS)</a:t>
            </a:r>
          </a:p>
          <a:p>
            <a:pPr marL="0" marR="0" lvl="0" indent="0" algn="l" defTabSz="914126" rtl="0" eaLnBrk="1" fontAlgn="auto" latinLnBrk="0" hangingPunct="1">
              <a:lnSpc>
                <a:spcPts val="1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7668" algn="l"/>
              </a:tabLst>
              <a:defRPr/>
            </a:pP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Overlay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Provisioning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&amp;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Management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1801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System</a:t>
            </a: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7668" algn="l"/>
              </a:tabLst>
              <a:defRPr/>
            </a:pPr>
            <a:r>
              <a:rPr kumimoji="0" lang="en-US" altLang="zh-CN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	</a:t>
            </a: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Cisco</a:t>
            </a:r>
            <a:r>
              <a:rPr kumimoji="0" lang="en-US" altLang="zh-CN" sz="6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Network</a:t>
            </a:r>
            <a:r>
              <a:rPr kumimoji="0" lang="en-US" altLang="zh-CN" sz="6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Services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692980" y="1295001"/>
            <a:ext cx="801254" cy="12307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Orchestrator</a:t>
            </a:r>
            <a:r>
              <a:rPr kumimoji="0" lang="en-US" altLang="zh-CN" sz="6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(Tail-f)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835627" y="4024658"/>
            <a:ext cx="245184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YANG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533912" y="4037354"/>
            <a:ext cx="124995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CLI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105236" y="4050050"/>
            <a:ext cx="296464" cy="1358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 charset="0"/>
                <a:ea typeface="宋体" panose="02010600030101010101" pitchFamily="2" charset="-122"/>
                <a:cs typeface="Calibri" pitchFamily="18" charset="0"/>
              </a:rPr>
              <a:t>NX-API</a:t>
            </a:r>
          </a:p>
        </p:txBody>
      </p:sp>
    </p:spTree>
    <p:extLst>
      <p:ext uri="{BB962C8B-B14F-4D97-AF65-F5344CB8AC3E}">
        <p14:creationId xmlns:p14="http://schemas.microsoft.com/office/powerpoint/2010/main" val="335506291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9525" cap="flat" cmpd="sng" algn="ctr">
          <a:solidFill>
            <a:srgbClr val="9BBB59">
              <a:lumMod val="75000"/>
            </a:srgbClr>
          </a:solidFill>
          <a:prstDash val="dash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a:spPr>
      <a:bodyPr/>
      <a:lstStyle/>
    </a:lnDef>
  </a:objectDefaults>
  <a:extraClrSchemeLst/>
</a:theme>
</file>

<file path=ppt/theme/theme10.xml><?xml version="1.0" encoding="utf-8"?>
<a:theme xmlns:a="http://schemas.openxmlformats.org/drawingml/2006/main" name="1_Cisco Live 2015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42115.potx" id="{5E183FED-CB11-4A3A-9F64-10EEF4A65B0E}" vid="{3A0A89A3-C9A0-4108-BB0D-46EC7134550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 theme 2016 16x9" id="{4B69F2F1-1A7C-6A42-A788-2E134C27D0DC}" vid="{ED286811-5842-A84A-B289-AE19A78E54F2}"/>
    </a:ext>
  </a:extLst>
</a:theme>
</file>

<file path=ppt/theme/theme3.xml><?xml version="1.0" encoding="utf-8"?>
<a:theme xmlns:a="http://schemas.openxmlformats.org/drawingml/2006/main" name="Cisco Live 2015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42115.potx" id="{5E183FED-CB11-4A3A-9F64-10EEF4A65B0E}" vid="{3A0A89A3-C9A0-4108-BB0D-46EC71345506}"/>
    </a:ext>
  </a:extLst>
</a:theme>
</file>

<file path=ppt/theme/theme4.xml><?xml version="1.0" encoding="utf-8"?>
<a:theme xmlns:a="http://schemas.openxmlformats.org/drawingml/2006/main" name="1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Cisco Live 2016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ppt/theme/theme6.xml><?xml version="1.0" encoding="utf-8"?>
<a:theme xmlns:a="http://schemas.openxmlformats.org/drawingml/2006/main" name="1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Cisco Live 2016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28237</TotalTime>
  <Words>1453</Words>
  <Application>Microsoft Office PowerPoint</Application>
  <PresentationFormat>On-screen Show (16:9)</PresentationFormat>
  <Paragraphs>483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ＭＳ Ｐゴシック</vt:lpstr>
      <vt:lpstr>宋体</vt:lpstr>
      <vt:lpstr>American Typewriter</vt:lpstr>
      <vt:lpstr>Andalus</vt:lpstr>
      <vt:lpstr>Apple LiGothic Medium</vt:lpstr>
      <vt:lpstr>Arial</vt:lpstr>
      <vt:lpstr>Broadway</vt:lpstr>
      <vt:lpstr>Calibri</vt:lpstr>
      <vt:lpstr>Calibri Light</vt:lpstr>
      <vt:lpstr>Ciscolight</vt:lpstr>
      <vt:lpstr>CiscoSans</vt:lpstr>
      <vt:lpstr>CiscoSans ExtraLight</vt:lpstr>
      <vt:lpstr>CiscoSans Thin</vt:lpstr>
      <vt:lpstr>CiscoSansTT Light</vt:lpstr>
      <vt:lpstr>Helvetica Neue Light</vt:lpstr>
      <vt:lpstr>Lucida Grande</vt:lpstr>
      <vt:lpstr>Myriad Pro</vt:lpstr>
      <vt:lpstr>Times New Roman</vt:lpstr>
      <vt:lpstr>Wingdings</vt:lpstr>
      <vt:lpstr>Blue theme 2014 16x9</vt:lpstr>
      <vt:lpstr>Blue theme 2016 16x9</vt:lpstr>
      <vt:lpstr>Cisco Live 2015</vt:lpstr>
      <vt:lpstr>1_Blue theme 2015 16x9</vt:lpstr>
      <vt:lpstr>Cisco Live 2016</vt:lpstr>
      <vt:lpstr>1_Blue theme 2014 16x9</vt:lpstr>
      <vt:lpstr>Office Theme</vt:lpstr>
      <vt:lpstr>1_Office Theme</vt:lpstr>
      <vt:lpstr>1_Cisco Live 2016</vt:lpstr>
      <vt:lpstr>1_Cisco Live 2015</vt:lpstr>
      <vt:lpstr>Cisco VTS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 Virtualization and Multi-Tenancy using Overlays</vt:lpstr>
      <vt:lpstr>PowerPoint Presentation</vt:lpstr>
      <vt:lpstr>PowerPoint Presentation</vt:lpstr>
      <vt:lpstr>Service Provider Datacenter SDN Strategy</vt:lpstr>
      <vt:lpstr>VTS highlights </vt:lpstr>
      <vt:lpstr>Unique challenges of SP Datacenters driven by NFV</vt:lpstr>
      <vt:lpstr>PowerPoint Presentation</vt:lpstr>
      <vt:lpstr>PowerPoint Presentation</vt:lpstr>
      <vt:lpstr>PowerPoint Presentation</vt:lpstr>
      <vt:lpstr>PowerPoint Presentation</vt:lpstr>
      <vt:lpstr>VTS – The Value to the Server and Cloud Team’s</vt:lpstr>
      <vt:lpstr>Virtual Topology Forwarder</vt:lpstr>
      <vt:lpstr>VTS Architecture – supports multiple workload types &amp; orchestration systems</vt:lpstr>
      <vt:lpstr>Cisco VTS Operational models </vt:lpstr>
      <vt:lpstr>PowerPoint Presentation</vt:lpstr>
      <vt:lpstr>PowerPoint Presentation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Mitesh Gohil</dc:creator>
  <cp:lastModifiedBy>Katie Lindner -X (kalindne - MAC MEETINGS AND EVENTS LLC at Cisco)</cp:lastModifiedBy>
  <cp:revision>2996</cp:revision>
  <dcterms:created xsi:type="dcterms:W3CDTF">2014-07-09T19:55:36Z</dcterms:created>
  <dcterms:modified xsi:type="dcterms:W3CDTF">2017-03-14T14:39:46Z</dcterms:modified>
</cp:coreProperties>
</file>