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19.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drawings/drawing6.xml" ContentType="application/vnd.openxmlformats-officedocument.drawingml.chartshapes+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charts/chart1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5.xml" ContentType="application/vnd.openxmlformats-officedocument.drawingml.chart+xml"/>
  <Override PartName="/ppt/drawings/drawing7.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7.xml" ContentType="application/vnd.openxmlformats-officedocument.drawingml.chart+xml"/>
  <Override PartName="/ppt/drawings/drawing8.xml" ContentType="application/vnd.openxmlformats-officedocument.drawingml.chartshapes+xml"/>
  <Override PartName="/ppt/notesSlides/notesSlide32.xml" ContentType="application/vnd.openxmlformats-officedocument.presentationml.notesSlide+xml"/>
  <Override PartName="/ppt/charts/chart18.xml" ContentType="application/vnd.openxmlformats-officedocument.drawingml.chart+xml"/>
  <Override PartName="/ppt/drawings/drawing9.xml" ContentType="application/vnd.openxmlformats-officedocument.drawingml.chartshapes+xml"/>
  <Override PartName="/ppt/notesSlides/notesSlide33.xml" ContentType="application/vnd.openxmlformats-officedocument.presentationml.notesSlide+xml"/>
  <Override PartName="/ppt/charts/chart19.xml" ContentType="application/vnd.openxmlformats-officedocument.drawingml.chart+xml"/>
  <Override PartName="/ppt/drawings/drawing10.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notesSlides/notesSlide36.xml" ContentType="application/vnd.openxmlformats-officedocument.presentationml.notesSlide+xml"/>
  <Override PartName="/ppt/charts/chart21.xml" ContentType="application/vnd.openxmlformats-officedocument.drawingml.chart+xml"/>
  <Override PartName="/ppt/notesSlides/notesSlide37.xml" ContentType="application/vnd.openxmlformats-officedocument.presentationml.notesSlide+xml"/>
  <Override PartName="/ppt/charts/chart2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3.xml" ContentType="application/vnd.openxmlformats-officedocument.drawingml.chart+xml"/>
  <Override PartName="/ppt/drawings/drawing11.xml" ContentType="application/vnd.openxmlformats-officedocument.drawingml.chartshapes+xml"/>
  <Override PartName="/ppt/notesSlides/notesSlide41.xml" ContentType="application/vnd.openxmlformats-officedocument.presentationml.notesSlide+xml"/>
  <Override PartName="/ppt/charts/chart24.xml" ContentType="application/vnd.openxmlformats-officedocument.drawingml.chart+xml"/>
  <Override PartName="/ppt/notesSlides/notesSlide42.xml" ContentType="application/vnd.openxmlformats-officedocument.presentationml.notesSlide+xml"/>
  <Override PartName="/ppt/charts/chart25.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6.xml" ContentType="application/vnd.openxmlformats-officedocument.drawingml.chart+xml"/>
  <Override PartName="/ppt/drawings/drawing12.xml" ContentType="application/vnd.openxmlformats-officedocument.drawingml.chartshapes+xml"/>
  <Override PartName="/ppt/notesSlides/notesSlide47.xml" ContentType="application/vnd.openxmlformats-officedocument.presentationml.notesSlide+xml"/>
  <Override PartName="/ppt/charts/chart27.xml" ContentType="application/vnd.openxmlformats-officedocument.drawingml.chart+xml"/>
  <Override PartName="/ppt/drawings/drawing13.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8.xml" ContentType="application/vnd.openxmlformats-officedocument.drawingml.chart+xml"/>
  <Override PartName="/ppt/notesSlides/notesSlide51.xml" ContentType="application/vnd.openxmlformats-officedocument.presentationml.notesSlide+xml"/>
  <Override PartName="/ppt/charts/chart29.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charts/chart30.xml" ContentType="application/vnd.openxmlformats-officedocument.drawingml.chart+xml"/>
  <Override PartName="/ppt/notesSlides/notesSlide53.xml" ContentType="application/vnd.openxmlformats-officedocument.presentationml.notesSlide+xml"/>
  <Override PartName="/ppt/charts/chart31.xml" ContentType="application/vnd.openxmlformats-officedocument.drawingml.chart+xml"/>
  <Override PartName="/ppt/notesSlides/notesSlide54.xml" ContentType="application/vnd.openxmlformats-officedocument.presentationml.notesSlide+xml"/>
  <Override PartName="/ppt/charts/chart32.xml" ContentType="application/vnd.openxmlformats-officedocument.drawingml.chart+xml"/>
  <Override PartName="/ppt/notesSlides/notesSlide55.xml" ContentType="application/vnd.openxmlformats-officedocument.presentationml.notesSlide+xml"/>
  <Override PartName="/ppt/charts/chart33.xml" ContentType="application/vnd.openxmlformats-officedocument.drawingml.chart+xml"/>
  <Override PartName="/ppt/notesSlides/notesSlide56.xml" ContentType="application/vnd.openxmlformats-officedocument.presentationml.notesSlide+xml"/>
  <Override PartName="/ppt/charts/chart34.xml" ContentType="application/vnd.openxmlformats-officedocument.drawingml.chart+xml"/>
  <Override PartName="/ppt/notesSlides/notesSlide57.xml" ContentType="application/vnd.openxmlformats-officedocument.presentationml.notesSlide+xml"/>
  <Override PartName="/ppt/charts/chart3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charts/chart36.xml" ContentType="application/vnd.openxmlformats-officedocument.drawingml.chart+xml"/>
  <Override PartName="/ppt/drawings/drawing14.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4" r:id="rId1"/>
  </p:sldMasterIdLst>
  <p:notesMasterIdLst>
    <p:notesMasterId r:id="rId75"/>
  </p:notesMasterIdLst>
  <p:handoutMasterIdLst>
    <p:handoutMasterId r:id="rId76"/>
  </p:handoutMasterIdLst>
  <p:sldIdLst>
    <p:sldId id="461" r:id="rId2"/>
    <p:sldId id="462" r:id="rId3"/>
    <p:sldId id="463" r:id="rId4"/>
    <p:sldId id="599" r:id="rId5"/>
    <p:sldId id="465" r:id="rId6"/>
    <p:sldId id="466" r:id="rId7"/>
    <p:sldId id="646" r:id="rId8"/>
    <p:sldId id="467" r:id="rId9"/>
    <p:sldId id="673" r:id="rId10"/>
    <p:sldId id="649" r:id="rId11"/>
    <p:sldId id="481" r:id="rId12"/>
    <p:sldId id="482" r:id="rId13"/>
    <p:sldId id="483" r:id="rId14"/>
    <p:sldId id="484" r:id="rId15"/>
    <p:sldId id="666" r:id="rId16"/>
    <p:sldId id="485" r:id="rId17"/>
    <p:sldId id="486" r:id="rId18"/>
    <p:sldId id="489" r:id="rId19"/>
    <p:sldId id="490" r:id="rId20"/>
    <p:sldId id="640" r:id="rId21"/>
    <p:sldId id="641" r:id="rId22"/>
    <p:sldId id="495" r:id="rId23"/>
    <p:sldId id="496" r:id="rId24"/>
    <p:sldId id="497" r:id="rId25"/>
    <p:sldId id="498" r:id="rId26"/>
    <p:sldId id="499" r:id="rId27"/>
    <p:sldId id="645" r:id="rId28"/>
    <p:sldId id="659" r:id="rId29"/>
    <p:sldId id="660" r:id="rId30"/>
    <p:sldId id="680" r:id="rId31"/>
    <p:sldId id="505" r:id="rId32"/>
    <p:sldId id="506" r:id="rId33"/>
    <p:sldId id="507" r:id="rId34"/>
    <p:sldId id="508" r:id="rId35"/>
    <p:sldId id="682" r:id="rId36"/>
    <p:sldId id="511" r:id="rId37"/>
    <p:sldId id="618" r:id="rId38"/>
    <p:sldId id="512" r:id="rId39"/>
    <p:sldId id="528" r:id="rId40"/>
    <p:sldId id="661" r:id="rId41"/>
    <p:sldId id="662" r:id="rId42"/>
    <p:sldId id="678" r:id="rId43"/>
    <p:sldId id="663" r:id="rId44"/>
    <p:sldId id="664" r:id="rId45"/>
    <p:sldId id="631" r:id="rId46"/>
    <p:sldId id="633" r:id="rId47"/>
    <p:sldId id="540" r:id="rId48"/>
    <p:sldId id="665" r:id="rId49"/>
    <p:sldId id="681" r:id="rId50"/>
    <p:sldId id="668" r:id="rId51"/>
    <p:sldId id="694" r:id="rId52"/>
    <p:sldId id="672" r:id="rId53"/>
    <p:sldId id="669" r:id="rId54"/>
    <p:sldId id="670" r:id="rId55"/>
    <p:sldId id="546" r:id="rId56"/>
    <p:sldId id="634" r:id="rId57"/>
    <p:sldId id="635" r:id="rId58"/>
    <p:sldId id="636" r:id="rId59"/>
    <p:sldId id="637" r:id="rId60"/>
    <p:sldId id="695" r:id="rId61"/>
    <p:sldId id="696" r:id="rId62"/>
    <p:sldId id="556" r:id="rId63"/>
    <p:sldId id="621" r:id="rId64"/>
    <p:sldId id="622" r:id="rId65"/>
    <p:sldId id="623" r:id="rId66"/>
    <p:sldId id="624" r:id="rId67"/>
    <p:sldId id="626" r:id="rId68"/>
    <p:sldId id="627" r:id="rId69"/>
    <p:sldId id="628" r:id="rId70"/>
    <p:sldId id="629" r:id="rId71"/>
    <p:sldId id="570" r:id="rId72"/>
    <p:sldId id="697" r:id="rId73"/>
    <p:sldId id="573" r:id="rId7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0" userDrawn="1">
          <p15:clr>
            <a:srgbClr val="A4A3A4"/>
          </p15:clr>
        </p15:guide>
        <p15:guide id="2" orient="horz" pos="3060" userDrawn="1">
          <p15:clr>
            <a:srgbClr val="A4A3A4"/>
          </p15:clr>
        </p15:guide>
        <p15:guide id="4" pos="334" userDrawn="1">
          <p15:clr>
            <a:srgbClr val="A4A3A4"/>
          </p15:clr>
        </p15:guide>
        <p15:guide id="5" pos="5282" userDrawn="1">
          <p15:clr>
            <a:srgbClr val="A4A3A4"/>
          </p15:clr>
        </p15:guide>
        <p15:guide id="6" pos="1488" userDrawn="1">
          <p15:clr>
            <a:srgbClr val="A4A3A4"/>
          </p15:clr>
        </p15:guide>
        <p15:guide id="7" pos="3902" userDrawn="1">
          <p15:clr>
            <a:srgbClr val="A4A3A4"/>
          </p15:clr>
        </p15:guide>
        <p15:guide id="8" orient="horz" pos="1020" userDrawn="1">
          <p15:clr>
            <a:srgbClr val="A4A3A4"/>
          </p15:clr>
        </p15:guide>
        <p15:guide id="9" orient="horz" pos="2443" userDrawn="1">
          <p15:clr>
            <a:srgbClr val="A4A3A4"/>
          </p15:clr>
        </p15:guide>
        <p15:guide id="10" pos="4608" userDrawn="1">
          <p15:clr>
            <a:srgbClr val="A4A3A4"/>
          </p15:clr>
        </p15:guide>
        <p15:guide id="11" orient="horz" pos="708" userDrawn="1">
          <p15:clr>
            <a:srgbClr val="A4A3A4"/>
          </p15:clr>
        </p15:guide>
        <p15:guide id="12" orient="horz" pos="3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Shruti Jain (shjain)" initials="SJ" lastIdx="1" clrIdx="1"/>
  <p:cmAuthor id="2" name="Microsoft Office User" initials="Office" lastIdx="1" clrIdx="2">
    <p:extLst/>
  </p:cmAuthor>
  <p:cmAuthor id="3" name="Microsoft Office User" initials="Office [2]" lastIdx="1" clrIdx="3">
    <p:extLst/>
  </p:cmAuthor>
  <p:cmAuthor id="4" name="Microsoft Office User" initials="Office [3]" lastIdx="1" clrIdx="4">
    <p:extLst/>
  </p:cmAuthor>
  <p:cmAuthor id="5" name="Microsoft Office User" initials="Office [4]" lastIdx="1" clrIdx="5">
    <p:extLst/>
  </p:cmAuthor>
  <p:cmAuthor id="6" name="Shruti Jain" initials="MOU" lastIdx="18"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5FFA"/>
    <a:srgbClr val="000000"/>
    <a:srgbClr val="36A4D7"/>
    <a:srgbClr val="11AFBB"/>
    <a:srgbClr val="1B4573"/>
    <a:srgbClr val="4D4D4D"/>
    <a:srgbClr val="AB0810"/>
    <a:srgbClr val="FDBE24"/>
    <a:srgbClr val="FA661C"/>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9" autoAdjust="0"/>
    <p:restoredTop sz="90865" autoAdjust="0"/>
  </p:normalViewPr>
  <p:slideViewPr>
    <p:cSldViewPr snapToGrid="0" snapToObjects="1" showGuides="1">
      <p:cViewPr varScale="1">
        <p:scale>
          <a:sx n="109" d="100"/>
          <a:sy n="109" d="100"/>
        </p:scale>
        <p:origin x="1200" y="102"/>
      </p:cViewPr>
      <p:guideLst>
        <p:guide orient="horz" pos="420"/>
        <p:guide orient="horz" pos="3060"/>
        <p:guide pos="334"/>
        <p:guide pos="5282"/>
        <p:guide pos="1488"/>
        <p:guide pos="3902"/>
        <p:guide orient="horz" pos="1020"/>
        <p:guide orient="horz" pos="2443"/>
        <p:guide pos="4608"/>
        <p:guide orient="horz" pos="708"/>
        <p:guide orient="horz" pos="326"/>
      </p:guideLst>
    </p:cSldViewPr>
  </p:slideViewPr>
  <p:notesTextViewPr>
    <p:cViewPr>
      <p:scale>
        <a:sx n="100" d="100"/>
        <a:sy n="100" d="100"/>
      </p:scale>
      <p:origin x="0" y="0"/>
    </p:cViewPr>
  </p:notesTextViewPr>
  <p:sorterViewPr>
    <p:cViewPr>
      <p:scale>
        <a:sx n="66" d="100"/>
        <a:sy n="66" d="100"/>
      </p:scale>
      <p:origin x="0" y="-7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1.xml"/><Relationship Id="rId1" Type="http://schemas.microsoft.com/office/2011/relationships/chartStyle" Target="style1.xml"/></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35.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6498E-2"/>
          <c:w val="0.61636828644501296"/>
          <c:h val="0.71278825995808004"/>
        </c:manualLayout>
      </c:layout>
      <c:barChart>
        <c:barDir val="col"/>
        <c:grouping val="stacked"/>
        <c:varyColors val="0"/>
        <c:ser>
          <c:idx val="0"/>
          <c:order val="0"/>
          <c:tx>
            <c:strRef>
              <c:f>Sheet1!$A$2</c:f>
              <c:strCache>
                <c:ptCount val="1"/>
                <c:pt idx="0">
                  <c:v>Mobile Data Traffic</c:v>
                </c:pt>
              </c:strCache>
            </c:strRef>
          </c:tx>
          <c:spPr>
            <a:solidFill>
              <a:schemeClr val="accent2">
                <a:lumMod val="75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7240549568.7594604</c:v>
                </c:pt>
                <c:pt idx="1">
                  <c:v>11266018264.7687</c:v>
                </c:pt>
                <c:pt idx="2">
                  <c:v>16792300080.633801</c:v>
                </c:pt>
                <c:pt idx="3">
                  <c:v>24452475796.555599</c:v>
                </c:pt>
                <c:pt idx="4">
                  <c:v>34588441775.504303</c:v>
                </c:pt>
                <c:pt idx="5">
                  <c:v>48951468985.634598</c:v>
                </c:pt>
              </c:numCache>
            </c:numRef>
          </c:val>
          <c:extLst>
            <c:ext xmlns:c16="http://schemas.microsoft.com/office/drawing/2014/chart" uri="{C3380CC4-5D6E-409C-BE32-E72D297353CC}">
              <c16:uniqueId val="{00000000-A8B2-40D3-896C-31060C048C4D}"/>
            </c:ext>
          </c:extLst>
        </c:ser>
        <c:dLbls>
          <c:showLegendKey val="0"/>
          <c:showVal val="0"/>
          <c:showCatName val="0"/>
          <c:showSerName val="0"/>
          <c:showPercent val="0"/>
          <c:showBubbleSize val="0"/>
        </c:dLbls>
        <c:gapWidth val="30"/>
        <c:overlap val="100"/>
        <c:axId val="1672242832"/>
        <c:axId val="1360211200"/>
      </c:barChart>
      <c:catAx>
        <c:axId val="1672242832"/>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a:pPr>
            <a:endParaRPr lang="en-US"/>
          </a:p>
        </c:txPr>
        <c:crossAx val="1360211200"/>
        <c:crosses val="autoZero"/>
        <c:auto val="1"/>
        <c:lblAlgn val="ctr"/>
        <c:lblOffset val="0"/>
        <c:tickLblSkip val="1"/>
        <c:tickMarkSkip val="1"/>
        <c:noMultiLvlLbl val="0"/>
      </c:catAx>
      <c:valAx>
        <c:axId val="1360211200"/>
        <c:scaling>
          <c:orientation val="minMax"/>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defRPr>
            </a:pPr>
            <a:endParaRPr lang="en-US"/>
          </a:p>
        </c:txPr>
        <c:crossAx val="1672242832"/>
        <c:crosses val="autoZero"/>
        <c:crossBetween val="between"/>
        <c:dispUnits>
          <c:builtInUnit val="billions"/>
        </c:dispUnits>
      </c:valAx>
      <c:spPr>
        <a:noFill/>
        <a:ln w="25400">
          <a:noFill/>
        </a:ln>
      </c:spPr>
    </c:plotArea>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98E-2"/>
          <c:w val="0.61636828644501296"/>
          <c:h val="0.71278825995808603"/>
        </c:manualLayout>
      </c:layout>
      <c:barChart>
        <c:barDir val="col"/>
        <c:grouping val="stacked"/>
        <c:varyColors val="0"/>
        <c:ser>
          <c:idx val="0"/>
          <c:order val="0"/>
          <c:tx>
            <c:strRef>
              <c:f>Sheet1!$A$2</c:f>
              <c:strCache>
                <c:ptCount val="1"/>
                <c:pt idx="0">
                  <c:v>IPv6 Mobile Traffic</c:v>
                </c:pt>
              </c:strCache>
            </c:strRef>
          </c:tx>
          <c:spPr>
            <a:solidFill>
              <a:schemeClr val="tx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#,##0.0_);_(* \(#,##0.0\);_(* "-"??_);_(@_)</c:formatCode>
                <c:ptCount val="6"/>
                <c:pt idx="0">
                  <c:v>1038717317.17655</c:v>
                </c:pt>
                <c:pt idx="1">
                  <c:v>2559872572.2851801</c:v>
                </c:pt>
                <c:pt idx="2">
                  <c:v>5409836315.7137098</c:v>
                </c:pt>
                <c:pt idx="3">
                  <c:v>9354515681.8556404</c:v>
                </c:pt>
                <c:pt idx="4">
                  <c:v>15384347224.8699</c:v>
                </c:pt>
                <c:pt idx="5">
                  <c:v>27415241027.8955</c:v>
                </c:pt>
              </c:numCache>
            </c:numRef>
          </c:val>
          <c:extLst>
            <c:ext xmlns:c16="http://schemas.microsoft.com/office/drawing/2014/chart" uri="{C3380CC4-5D6E-409C-BE32-E72D297353CC}">
              <c16:uniqueId val="{00000000-E36E-4394-873A-8CAE1F9FFE68}"/>
            </c:ext>
          </c:extLst>
        </c:ser>
        <c:dLbls>
          <c:showLegendKey val="0"/>
          <c:showVal val="0"/>
          <c:showCatName val="0"/>
          <c:showSerName val="0"/>
          <c:showPercent val="0"/>
          <c:showBubbleSize val="0"/>
        </c:dLbls>
        <c:gapWidth val="30"/>
        <c:overlap val="100"/>
        <c:axId val="1750881648"/>
        <c:axId val="1750394736"/>
      </c:barChart>
      <c:catAx>
        <c:axId val="175088164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750394736"/>
        <c:crosses val="autoZero"/>
        <c:auto val="1"/>
        <c:lblAlgn val="ctr"/>
        <c:lblOffset val="0"/>
        <c:tickLblSkip val="1"/>
        <c:tickMarkSkip val="1"/>
        <c:noMultiLvlLbl val="0"/>
      </c:catAx>
      <c:valAx>
        <c:axId val="1750394736"/>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750881648"/>
        <c:crosses val="autoZero"/>
        <c:crossBetween val="between"/>
        <c:dispUnits>
          <c:builtInUnit val="billions"/>
        </c:dispUnits>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49321639599"/>
          <c:y val="6.82783584796708E-2"/>
          <c:w val="0.61636828644501296"/>
          <c:h val="0.71278825995808204"/>
        </c:manualLayout>
      </c:layout>
      <c:lineChart>
        <c:grouping val="standard"/>
        <c:varyColors val="0"/>
        <c:ser>
          <c:idx val="0"/>
          <c:order val="0"/>
          <c:tx>
            <c:strRef>
              <c:f>Sheet1!$A$2</c:f>
              <c:strCache>
                <c:ptCount val="1"/>
                <c:pt idx="0">
                  <c:v>2G</c:v>
                </c:pt>
              </c:strCache>
            </c:strRef>
          </c:tx>
          <c:spPr>
            <a:ln w="76200">
              <a:solidFill>
                <a:srgbClr val="FFC000"/>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3262735344.0458002</c:v>
                </c:pt>
                <c:pt idx="1">
                  <c:v>2849201473.57406</c:v>
                </c:pt>
                <c:pt idx="2">
                  <c:v>2388566482.8389802</c:v>
                </c:pt>
                <c:pt idx="3">
                  <c:v>1904796249.50106</c:v>
                </c:pt>
                <c:pt idx="4">
                  <c:v>1448553046.9760699</c:v>
                </c:pt>
                <c:pt idx="5">
                  <c:v>1082698253.8759</c:v>
                </c:pt>
              </c:numCache>
            </c:numRef>
          </c:val>
          <c:smooth val="0"/>
          <c:extLst>
            <c:ext xmlns:c16="http://schemas.microsoft.com/office/drawing/2014/chart" uri="{C3380CC4-5D6E-409C-BE32-E72D297353CC}">
              <c16:uniqueId val="{00000000-FB79-4764-9E6F-6B9D838128D2}"/>
            </c:ext>
          </c:extLst>
        </c:ser>
        <c:ser>
          <c:idx val="1"/>
          <c:order val="1"/>
          <c:tx>
            <c:strRef>
              <c:f>Sheet1!$A$3</c:f>
              <c:strCache>
                <c:ptCount val="1"/>
                <c:pt idx="0">
                  <c:v>3G</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2634126439.9553099</c:v>
                </c:pt>
                <c:pt idx="1">
                  <c:v>2812016886.0580502</c:v>
                </c:pt>
                <c:pt idx="2">
                  <c:v>2969046891.6391201</c:v>
                </c:pt>
                <c:pt idx="3">
                  <c:v>3123166290.7233701</c:v>
                </c:pt>
                <c:pt idx="4">
                  <c:v>3265878271.4841399</c:v>
                </c:pt>
                <c:pt idx="5">
                  <c:v>3321829822.6943698</c:v>
                </c:pt>
              </c:numCache>
            </c:numRef>
          </c:val>
          <c:smooth val="0"/>
          <c:extLst>
            <c:ext xmlns:c16="http://schemas.microsoft.com/office/drawing/2014/chart" uri="{C3380CC4-5D6E-409C-BE32-E72D297353CC}">
              <c16:uniqueId val="{00000001-FB79-4764-9E6F-6B9D838128D2}"/>
            </c:ext>
          </c:extLst>
        </c:ser>
        <c:ser>
          <c:idx val="2"/>
          <c:order val="2"/>
          <c:tx>
            <c:strRef>
              <c:f>Sheet1!$A$4</c:f>
              <c:strCache>
                <c:ptCount val="1"/>
                <c:pt idx="0">
                  <c:v>4G+</c:v>
                </c:pt>
              </c:strCache>
            </c:strRef>
          </c:tx>
          <c:spPr>
            <a:ln w="76200">
              <a:solidFill>
                <a:schemeClr val="accent1">
                  <a:lumMod val="60000"/>
                  <a:lumOff val="40000"/>
                </a:schemeClr>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2071608278.7727001</c:v>
                </c:pt>
                <c:pt idx="1">
                  <c:v>2782744568.87217</c:v>
                </c:pt>
                <c:pt idx="2">
                  <c:v>3594041386.65554</c:v>
                </c:pt>
                <c:pt idx="3">
                  <c:v>4447702093.3093996</c:v>
                </c:pt>
                <c:pt idx="4">
                  <c:v>5297717218.8585997</c:v>
                </c:pt>
                <c:pt idx="5">
                  <c:v>6143409648.0210104</c:v>
                </c:pt>
              </c:numCache>
            </c:numRef>
          </c:val>
          <c:smooth val="0"/>
          <c:extLst>
            <c:ext xmlns:c16="http://schemas.microsoft.com/office/drawing/2014/chart" uri="{C3380CC4-5D6E-409C-BE32-E72D297353CC}">
              <c16:uniqueId val="{00000002-FB79-4764-9E6F-6B9D838128D2}"/>
            </c:ext>
          </c:extLst>
        </c:ser>
        <c:ser>
          <c:idx val="3"/>
          <c:order val="3"/>
          <c:tx>
            <c:strRef>
              <c:f>Sheet1!$A$5</c:f>
              <c:strCache>
                <c:ptCount val="1"/>
                <c:pt idx="0">
                  <c:v>LPWA</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57824497.753201999</c:v>
                </c:pt>
                <c:pt idx="1">
                  <c:v>141188103.25812101</c:v>
                </c:pt>
                <c:pt idx="2">
                  <c:v>281595902.164262</c:v>
                </c:pt>
                <c:pt idx="3">
                  <c:v>477533404.80164802</c:v>
                </c:pt>
                <c:pt idx="4">
                  <c:v>723077693.65876603</c:v>
                </c:pt>
                <c:pt idx="5">
                  <c:v>1035669346.69932</c:v>
                </c:pt>
              </c:numCache>
            </c:numRef>
          </c:val>
          <c:smooth val="0"/>
          <c:extLst>
            <c:ext xmlns:c16="http://schemas.microsoft.com/office/drawing/2014/chart" uri="{C3380CC4-5D6E-409C-BE32-E72D297353CC}">
              <c16:uniqueId val="{00000003-FB79-4764-9E6F-6B9D838128D2}"/>
            </c:ext>
          </c:extLst>
        </c:ser>
        <c:dLbls>
          <c:showLegendKey val="0"/>
          <c:showVal val="0"/>
          <c:showCatName val="0"/>
          <c:showSerName val="0"/>
          <c:showPercent val="0"/>
          <c:showBubbleSize val="0"/>
        </c:dLbls>
        <c:smooth val="0"/>
        <c:axId val="2060084064"/>
        <c:axId val="1542600160"/>
      </c:lineChart>
      <c:catAx>
        <c:axId val="20600840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542600160"/>
        <c:crosses val="autoZero"/>
        <c:auto val="1"/>
        <c:lblAlgn val="ctr"/>
        <c:lblOffset val="0"/>
        <c:noMultiLvlLbl val="0"/>
      </c:catAx>
      <c:valAx>
        <c:axId val="1542600160"/>
        <c:scaling>
          <c:orientation val="minMax"/>
        </c:scaling>
        <c:delete val="0"/>
        <c:axPos val="l"/>
        <c:numFmt formatCode="#,##0.0" sourceLinked="0"/>
        <c:majorTickMark val="out"/>
        <c:minorTickMark val="none"/>
        <c:tickLblPos val="nextTo"/>
        <c:spPr>
          <a:ln w="11307">
            <a:noFill/>
          </a:ln>
        </c:spPr>
        <c:txPr>
          <a:bodyPr rot="0" vert="horz"/>
          <a:lstStyle/>
          <a:p>
            <a:pPr>
              <a:defRPr sz="1200" b="0" i="0" u="none" strike="noStrike" baseline="0">
                <a:solidFill>
                  <a:schemeClr val="bg1">
                    <a:lumMod val="65000"/>
                  </a:schemeClr>
                </a:solidFill>
                <a:latin typeface="+mn-lt"/>
                <a:ea typeface="Arial"/>
                <a:cs typeface="Arial"/>
              </a:defRPr>
            </a:pPr>
            <a:endParaRPr lang="en-US"/>
          </a:p>
        </c:txPr>
        <c:crossAx val="2060084064"/>
        <c:crosses val="autoZero"/>
        <c:crossBetween val="between"/>
        <c:dispUnits>
          <c:builtInUnit val="billions"/>
        </c:dispUnits>
      </c:valAx>
      <c:spPr>
        <a:noFill/>
        <a:ln w="30152">
          <a:noFill/>
        </a:ln>
      </c:spPr>
    </c:plotArea>
    <c:legend>
      <c:legendPos val="t"/>
      <c:overlay val="1"/>
      <c:txPr>
        <a:bodyPr/>
        <a:lstStyle/>
        <a:p>
          <a:pPr>
            <a:defRPr sz="14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49321639599"/>
          <c:y val="6.82783584796708E-2"/>
          <c:w val="0.61636828644501296"/>
          <c:h val="0.71278825995808204"/>
        </c:manualLayout>
      </c:layout>
      <c:lineChart>
        <c:grouping val="standard"/>
        <c:varyColors val="0"/>
        <c:ser>
          <c:idx val="0"/>
          <c:order val="0"/>
          <c:tx>
            <c:strRef>
              <c:f>Sheet1!$A$2</c:f>
              <c:strCache>
                <c:ptCount val="1"/>
                <c:pt idx="0">
                  <c:v>2G</c:v>
                </c:pt>
              </c:strCache>
            </c:strRef>
          </c:tx>
          <c:spPr>
            <a:ln w="76200">
              <a:solidFill>
                <a:srgbClr val="FFC000"/>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3036915713.8944101</c:v>
                </c:pt>
                <c:pt idx="1">
                  <c:v>2638651239.4182301</c:v>
                </c:pt>
                <c:pt idx="2">
                  <c:v>2190201515.1542802</c:v>
                </c:pt>
                <c:pt idx="3">
                  <c:v>1694121784.34618</c:v>
                </c:pt>
                <c:pt idx="4">
                  <c:v>1231390540.12131</c:v>
                </c:pt>
                <c:pt idx="5">
                  <c:v>870080069.35711706</c:v>
                </c:pt>
              </c:numCache>
            </c:numRef>
          </c:val>
          <c:smooth val="0"/>
          <c:extLst>
            <c:ext xmlns:c16="http://schemas.microsoft.com/office/drawing/2014/chart" uri="{C3380CC4-5D6E-409C-BE32-E72D297353CC}">
              <c16:uniqueId val="{00000000-D0E3-46B7-A4FD-0E06C0755772}"/>
            </c:ext>
          </c:extLst>
        </c:ser>
        <c:ser>
          <c:idx val="1"/>
          <c:order val="1"/>
          <c:tx>
            <c:strRef>
              <c:f>Sheet1!$A$3</c:f>
              <c:strCache>
                <c:ptCount val="1"/>
                <c:pt idx="0">
                  <c:v>3G</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2320323092.0445399</c:v>
                </c:pt>
                <c:pt idx="1">
                  <c:v>2406805839.2899699</c:v>
                </c:pt>
                <c:pt idx="2">
                  <c:v>2487250144.1212101</c:v>
                </c:pt>
                <c:pt idx="3">
                  <c:v>2579630252.5075498</c:v>
                </c:pt>
                <c:pt idx="4">
                  <c:v>2688172900.4523602</c:v>
                </c:pt>
                <c:pt idx="5">
                  <c:v>2790427925.4314699</c:v>
                </c:pt>
              </c:numCache>
            </c:numRef>
          </c:val>
          <c:smooth val="0"/>
          <c:extLst>
            <c:ext xmlns:c16="http://schemas.microsoft.com/office/drawing/2014/chart" uri="{C3380CC4-5D6E-409C-BE32-E72D297353CC}">
              <c16:uniqueId val="{00000001-D0E3-46B7-A4FD-0E06C0755772}"/>
            </c:ext>
          </c:extLst>
        </c:ser>
        <c:ser>
          <c:idx val="2"/>
          <c:order val="2"/>
          <c:tx>
            <c:strRef>
              <c:f>Sheet1!$A$4</c:f>
              <c:strCache>
                <c:ptCount val="1"/>
                <c:pt idx="0">
                  <c:v>4G+</c:v>
                </c:pt>
              </c:strCache>
            </c:strRef>
          </c:tx>
          <c:spPr>
            <a:ln w="76200">
              <a:solidFill>
                <a:schemeClr val="accent1">
                  <a:lumMod val="60000"/>
                  <a:lumOff val="40000"/>
                </a:schemeClr>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1889535152.5664501</c:v>
                </c:pt>
                <c:pt idx="1">
                  <c:v>2432334686.8059001</c:v>
                </c:pt>
                <c:pt idx="2">
                  <c:v>3022570409.01719</c:v>
                </c:pt>
                <c:pt idx="3">
                  <c:v>3631028943.5973701</c:v>
                </c:pt>
                <c:pt idx="4">
                  <c:v>4175991880.15236</c:v>
                </c:pt>
                <c:pt idx="5">
                  <c:v>4600200119.9370098</c:v>
                </c:pt>
              </c:numCache>
            </c:numRef>
          </c:val>
          <c:smooth val="0"/>
          <c:extLst>
            <c:ext xmlns:c16="http://schemas.microsoft.com/office/drawing/2014/chart" uri="{C3380CC4-5D6E-409C-BE32-E72D297353CC}">
              <c16:uniqueId val="{00000002-D0E3-46B7-A4FD-0E06C0755772}"/>
            </c:ext>
          </c:extLst>
        </c:ser>
        <c:dLbls>
          <c:showLegendKey val="0"/>
          <c:showVal val="0"/>
          <c:showCatName val="0"/>
          <c:showSerName val="0"/>
          <c:showPercent val="0"/>
          <c:showBubbleSize val="0"/>
        </c:dLbls>
        <c:smooth val="0"/>
        <c:axId val="1362756320"/>
        <c:axId val="1362317536"/>
      </c:lineChart>
      <c:catAx>
        <c:axId val="1362756320"/>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362317536"/>
        <c:crosses val="autoZero"/>
        <c:auto val="1"/>
        <c:lblAlgn val="ctr"/>
        <c:lblOffset val="0"/>
        <c:noMultiLvlLbl val="0"/>
      </c:catAx>
      <c:valAx>
        <c:axId val="1362317536"/>
        <c:scaling>
          <c:orientation val="minMax"/>
        </c:scaling>
        <c:delete val="0"/>
        <c:axPos val="l"/>
        <c:numFmt formatCode="#,##0.0" sourceLinked="0"/>
        <c:majorTickMark val="out"/>
        <c:minorTickMark val="none"/>
        <c:tickLblPos val="nextTo"/>
        <c:spPr>
          <a:ln w="11307">
            <a:noFill/>
          </a:ln>
        </c:spPr>
        <c:txPr>
          <a:bodyPr rot="0" vert="horz"/>
          <a:lstStyle/>
          <a:p>
            <a:pPr>
              <a:defRPr sz="1400" b="0" i="0" u="none" strike="noStrike" baseline="0">
                <a:solidFill>
                  <a:schemeClr val="bg1">
                    <a:lumMod val="65000"/>
                  </a:schemeClr>
                </a:solidFill>
                <a:latin typeface="+mn-lt"/>
                <a:ea typeface="Arial"/>
                <a:cs typeface="Arial"/>
              </a:defRPr>
            </a:pPr>
            <a:endParaRPr lang="en-US"/>
          </a:p>
        </c:txPr>
        <c:crossAx val="1362756320"/>
        <c:crosses val="autoZero"/>
        <c:crossBetween val="between"/>
        <c:dispUnits>
          <c:builtInUnit val="billions"/>
        </c:dispUnits>
      </c:valAx>
      <c:spPr>
        <a:noFill/>
        <a:ln w="30152">
          <a:noFill/>
        </a:ln>
      </c:spPr>
    </c:plotArea>
    <c:legend>
      <c:legendPos val="t"/>
      <c:overlay val="1"/>
      <c:txPr>
        <a:bodyPr/>
        <a:lstStyle/>
        <a:p>
          <a:pPr>
            <a:defRPr sz="14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49321639599"/>
          <c:y val="6.82783584796708E-2"/>
          <c:w val="0.61636828644501296"/>
          <c:h val="0.71278825995808204"/>
        </c:manualLayout>
      </c:layout>
      <c:lineChart>
        <c:grouping val="standard"/>
        <c:varyColors val="0"/>
        <c:ser>
          <c:idx val="0"/>
          <c:order val="0"/>
          <c:tx>
            <c:strRef>
              <c:f>Sheet1!$A$2</c:f>
              <c:strCache>
                <c:ptCount val="1"/>
                <c:pt idx="0">
                  <c:v>2G</c:v>
                </c:pt>
              </c:strCache>
            </c:strRef>
          </c:tx>
          <c:spPr>
            <a:ln w="76200">
              <a:solidFill>
                <a:srgbClr val="FFC000"/>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225819630.151384</c:v>
                </c:pt>
                <c:pt idx="1">
                  <c:v>210550234.15583101</c:v>
                </c:pt>
                <c:pt idx="2">
                  <c:v>198364967.68470201</c:v>
                </c:pt>
                <c:pt idx="3">
                  <c:v>210674465.15487999</c:v>
                </c:pt>
                <c:pt idx="4">
                  <c:v>217162506.85476601</c:v>
                </c:pt>
                <c:pt idx="5">
                  <c:v>212618184.51878399</c:v>
                </c:pt>
              </c:numCache>
            </c:numRef>
          </c:val>
          <c:smooth val="0"/>
          <c:extLst>
            <c:ext xmlns:c16="http://schemas.microsoft.com/office/drawing/2014/chart" uri="{C3380CC4-5D6E-409C-BE32-E72D297353CC}">
              <c16:uniqueId val="{00000000-0B4A-4F0C-9B28-FAAE168286DB}"/>
            </c:ext>
          </c:extLst>
        </c:ser>
        <c:ser>
          <c:idx val="1"/>
          <c:order val="1"/>
          <c:tx>
            <c:strRef>
              <c:f>Sheet1!$A$3</c:f>
              <c:strCache>
                <c:ptCount val="1"/>
                <c:pt idx="0">
                  <c:v>3G</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313803347.91077799</c:v>
                </c:pt>
                <c:pt idx="1">
                  <c:v>405211046.76807803</c:v>
                </c:pt>
                <c:pt idx="2">
                  <c:v>481796747.51790798</c:v>
                </c:pt>
                <c:pt idx="3">
                  <c:v>543536038.21581602</c:v>
                </c:pt>
                <c:pt idx="4">
                  <c:v>577705371.03177702</c:v>
                </c:pt>
                <c:pt idx="5">
                  <c:v>531401897.26289201</c:v>
                </c:pt>
              </c:numCache>
            </c:numRef>
          </c:val>
          <c:smooth val="0"/>
          <c:extLst>
            <c:ext xmlns:c16="http://schemas.microsoft.com/office/drawing/2014/chart" uri="{C3380CC4-5D6E-409C-BE32-E72D297353CC}">
              <c16:uniqueId val="{00000001-0B4A-4F0C-9B28-FAAE168286DB}"/>
            </c:ext>
          </c:extLst>
        </c:ser>
        <c:ser>
          <c:idx val="2"/>
          <c:order val="2"/>
          <c:tx>
            <c:strRef>
              <c:f>Sheet1!$A$4</c:f>
              <c:strCache>
                <c:ptCount val="1"/>
                <c:pt idx="0">
                  <c:v>4G+</c:v>
                </c:pt>
              </c:strCache>
            </c:strRef>
          </c:tx>
          <c:spPr>
            <a:ln w="76200">
              <a:solidFill>
                <a:schemeClr val="accent1">
                  <a:lumMod val="60000"/>
                  <a:lumOff val="40000"/>
                </a:schemeClr>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182073126.20624101</c:v>
                </c:pt>
                <c:pt idx="1">
                  <c:v>350409882.06626701</c:v>
                </c:pt>
                <c:pt idx="2">
                  <c:v>571470977.63834798</c:v>
                </c:pt>
                <c:pt idx="3">
                  <c:v>816673149.71202505</c:v>
                </c:pt>
                <c:pt idx="4">
                  <c:v>1121725338.7062399</c:v>
                </c:pt>
                <c:pt idx="5">
                  <c:v>1543209528.0839901</c:v>
                </c:pt>
              </c:numCache>
            </c:numRef>
          </c:val>
          <c:smooth val="0"/>
          <c:extLst>
            <c:ext xmlns:c16="http://schemas.microsoft.com/office/drawing/2014/chart" uri="{C3380CC4-5D6E-409C-BE32-E72D297353CC}">
              <c16:uniqueId val="{00000002-0B4A-4F0C-9B28-FAAE168286DB}"/>
            </c:ext>
          </c:extLst>
        </c:ser>
        <c:ser>
          <c:idx val="3"/>
          <c:order val="3"/>
          <c:tx>
            <c:strRef>
              <c:f>Sheet1!$A$5</c:f>
              <c:strCache>
                <c:ptCount val="1"/>
                <c:pt idx="0">
                  <c:v>LPWA</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57824497.753201999</c:v>
                </c:pt>
                <c:pt idx="1">
                  <c:v>141188103.25812101</c:v>
                </c:pt>
                <c:pt idx="2">
                  <c:v>281595902.164262</c:v>
                </c:pt>
                <c:pt idx="3">
                  <c:v>477533404.80164802</c:v>
                </c:pt>
                <c:pt idx="4">
                  <c:v>723077693.65876603</c:v>
                </c:pt>
                <c:pt idx="5">
                  <c:v>1035669346.69932</c:v>
                </c:pt>
              </c:numCache>
            </c:numRef>
          </c:val>
          <c:smooth val="0"/>
          <c:extLst>
            <c:ext xmlns:c16="http://schemas.microsoft.com/office/drawing/2014/chart" uri="{C3380CC4-5D6E-409C-BE32-E72D297353CC}">
              <c16:uniqueId val="{00000003-0B4A-4F0C-9B28-FAAE168286DB}"/>
            </c:ext>
          </c:extLst>
        </c:ser>
        <c:dLbls>
          <c:showLegendKey val="0"/>
          <c:showVal val="0"/>
          <c:showCatName val="0"/>
          <c:showSerName val="0"/>
          <c:showPercent val="0"/>
          <c:showBubbleSize val="0"/>
        </c:dLbls>
        <c:smooth val="0"/>
        <c:axId val="1986757120"/>
        <c:axId val="1986862400"/>
      </c:lineChart>
      <c:catAx>
        <c:axId val="1986757120"/>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986862400"/>
        <c:crosses val="autoZero"/>
        <c:auto val="1"/>
        <c:lblAlgn val="ctr"/>
        <c:lblOffset val="0"/>
        <c:noMultiLvlLbl val="0"/>
      </c:catAx>
      <c:valAx>
        <c:axId val="1986862400"/>
        <c:scaling>
          <c:orientation val="minMax"/>
        </c:scaling>
        <c:delete val="0"/>
        <c:axPos val="l"/>
        <c:numFmt formatCode="#,##0.0" sourceLinked="0"/>
        <c:majorTickMark val="out"/>
        <c:minorTickMark val="none"/>
        <c:tickLblPos val="nextTo"/>
        <c:spPr>
          <a:ln w="11307">
            <a:noFill/>
          </a:ln>
        </c:spPr>
        <c:txPr>
          <a:bodyPr rot="0" vert="horz"/>
          <a:lstStyle/>
          <a:p>
            <a:pPr>
              <a:defRPr sz="1400" b="0" i="0" u="none" strike="noStrike" baseline="0">
                <a:solidFill>
                  <a:schemeClr val="bg1">
                    <a:lumMod val="65000"/>
                  </a:schemeClr>
                </a:solidFill>
                <a:latin typeface="+mn-lt"/>
                <a:ea typeface="Arial"/>
                <a:cs typeface="Arial"/>
              </a:defRPr>
            </a:pPr>
            <a:endParaRPr lang="en-US"/>
          </a:p>
        </c:txPr>
        <c:crossAx val="1986757120"/>
        <c:crosses val="autoZero"/>
        <c:crossBetween val="between"/>
        <c:dispUnits>
          <c:builtInUnit val="billions"/>
        </c:dispUnits>
      </c:valAx>
      <c:spPr>
        <a:noFill/>
        <a:ln w="30152">
          <a:noFill/>
        </a:ln>
      </c:spPr>
    </c:plotArea>
    <c:legend>
      <c:legendPos val="t"/>
      <c:overlay val="1"/>
      <c:txPr>
        <a:bodyPr/>
        <a:lstStyle/>
        <a:p>
          <a:pPr>
            <a:defRPr sz="14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491940276"/>
          <c:y val="6.8036150491625799E-2"/>
          <c:w val="0.61636828644501296"/>
          <c:h val="0.71278825995808104"/>
        </c:manualLayout>
      </c:layout>
      <c:areaChart>
        <c:grouping val="stacked"/>
        <c:varyColors val="0"/>
        <c:ser>
          <c:idx val="3"/>
          <c:order val="0"/>
          <c:tx>
            <c:strRef>
              <c:f>Sheet1!$A$2</c:f>
              <c:strCache>
                <c:ptCount val="1"/>
                <c:pt idx="0">
                  <c:v>2G</c:v>
                </c:pt>
              </c:strCache>
            </c:strRef>
          </c:tx>
          <c:spPr>
            <a:solidFill>
              <a:schemeClr val="accent6">
                <a:lumMod val="60000"/>
                <a:lumOff val="40000"/>
              </a:schemeClr>
            </a:solidFill>
            <a:ln w="3175">
              <a:solidFill>
                <a:schemeClr val="bg2"/>
              </a:solidFill>
            </a:ln>
          </c:spP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529161550.93144798</c:v>
                </c:pt>
                <c:pt idx="1">
                  <c:v>655008686.62342095</c:v>
                </c:pt>
                <c:pt idx="2">
                  <c:v>680373498.26446104</c:v>
                </c:pt>
                <c:pt idx="3">
                  <c:v>578089209.65634406</c:v>
                </c:pt>
                <c:pt idx="4">
                  <c:v>385204713.93982899</c:v>
                </c:pt>
                <c:pt idx="5">
                  <c:v>302453177.21587503</c:v>
                </c:pt>
              </c:numCache>
            </c:numRef>
          </c:val>
          <c:extLst>
            <c:ext xmlns:c16="http://schemas.microsoft.com/office/drawing/2014/chart" uri="{C3380CC4-5D6E-409C-BE32-E72D297353CC}">
              <c16:uniqueId val="{00000000-CA12-41B1-802F-E0331F45EE37}"/>
            </c:ext>
          </c:extLst>
        </c:ser>
        <c:ser>
          <c:idx val="2"/>
          <c:order val="1"/>
          <c:tx>
            <c:strRef>
              <c:f>Sheet1!$A$3</c:f>
              <c:strCache>
                <c:ptCount val="1"/>
                <c:pt idx="0">
                  <c:v>3G</c:v>
                </c:pt>
              </c:strCache>
            </c:strRef>
          </c:tx>
          <c:spPr>
            <a:solidFill>
              <a:schemeClr val="accent1">
                <a:lumMod val="60000"/>
                <a:lumOff val="40000"/>
              </a:schemeClr>
            </a:solidFill>
            <a:ln w="3175">
              <a:noFill/>
            </a:ln>
          </c:spP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1726056852.3793299</c:v>
                </c:pt>
                <c:pt idx="1">
                  <c:v>2471642889.2582598</c:v>
                </c:pt>
                <c:pt idx="2">
                  <c:v>3414446857.4137402</c:v>
                </c:pt>
                <c:pt idx="3">
                  <c:v>4744602211.8275404</c:v>
                </c:pt>
                <c:pt idx="4">
                  <c:v>6677603722.4461699</c:v>
                </c:pt>
                <c:pt idx="5">
                  <c:v>9234890504.7238197</c:v>
                </c:pt>
              </c:numCache>
            </c:numRef>
          </c:val>
          <c:extLst>
            <c:ext xmlns:c16="http://schemas.microsoft.com/office/drawing/2014/chart" uri="{C3380CC4-5D6E-409C-BE32-E72D297353CC}">
              <c16:uniqueId val="{00000001-CA12-41B1-802F-E0331F45EE37}"/>
            </c:ext>
          </c:extLst>
        </c:ser>
        <c:ser>
          <c:idx val="1"/>
          <c:order val="2"/>
          <c:tx>
            <c:strRef>
              <c:f>Sheet1!$A$4</c:f>
              <c:strCache>
                <c:ptCount val="1"/>
                <c:pt idx="0">
                  <c:v>4G</c:v>
                </c:pt>
              </c:strCache>
            </c:strRef>
          </c:tx>
          <c:spPr>
            <a:solidFill>
              <a:schemeClr val="tx2"/>
            </a:solidFill>
            <a:ln w="3175">
              <a:noFill/>
            </a:ln>
          </c:spP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4985331165.4486799</c:v>
                </c:pt>
                <c:pt idx="1">
                  <c:v>8139366688.8870497</c:v>
                </c:pt>
                <c:pt idx="2">
                  <c:v>12697479724.955601</c:v>
                </c:pt>
                <c:pt idx="3">
                  <c:v>19129784375.071701</c:v>
                </c:pt>
                <c:pt idx="4">
                  <c:v>27453346205.039799</c:v>
                </c:pt>
                <c:pt idx="5">
                  <c:v>38670164435.279404</c:v>
                </c:pt>
              </c:numCache>
            </c:numRef>
          </c:val>
          <c:extLst>
            <c:ext xmlns:c16="http://schemas.microsoft.com/office/drawing/2014/chart" uri="{C3380CC4-5D6E-409C-BE32-E72D297353CC}">
              <c16:uniqueId val="{00000002-CA12-41B1-802F-E0331F45EE37}"/>
            </c:ext>
          </c:extLst>
        </c:ser>
        <c:ser>
          <c:idx val="0"/>
          <c:order val="3"/>
          <c:tx>
            <c:strRef>
              <c:f>Sheet1!$A$5</c:f>
              <c:strCache>
                <c:ptCount val="1"/>
                <c:pt idx="0">
                  <c:v>5G</c:v>
                </c:pt>
              </c:strCache>
            </c:strRef>
          </c:tx>
          <c:spPr>
            <a:solidFill>
              <a:srgbClr val="92D050"/>
            </a:solidFill>
          </c:spPr>
          <c:cat>
            <c:strRef>
              <c:f>Sheet1!$B$1:$G$1</c:f>
              <c:strCache>
                <c:ptCount val="6"/>
                <c:pt idx="0">
                  <c:v>2016</c:v>
                </c:pt>
                <c:pt idx="1">
                  <c:v>2017</c:v>
                </c:pt>
                <c:pt idx="2">
                  <c:v>2018</c:v>
                </c:pt>
                <c:pt idx="3">
                  <c:v>2019</c:v>
                </c:pt>
                <c:pt idx="4">
                  <c:v>2020</c:v>
                </c:pt>
                <c:pt idx="5">
                  <c:v>2021</c:v>
                </c:pt>
              </c:strCache>
            </c:strRef>
          </c:cat>
          <c:val>
            <c:numRef>
              <c:f>Sheet1!$B$5:$G$5</c:f>
              <c:numCache>
                <c:formatCode>General</c:formatCode>
                <c:ptCount val="6"/>
                <c:pt idx="4" formatCode="_(* #,##0_);_(* \(#,##0\);_(* &quot;-&quot;??_);_(@_)">
                  <c:v>72287134.078580603</c:v>
                </c:pt>
                <c:pt idx="5" formatCode="_(* #,##0_);_(* \(#,##0\);_(* &quot;-&quot;??_);_(@_)">
                  <c:v>743960868.415488</c:v>
                </c:pt>
              </c:numCache>
            </c:numRef>
          </c:val>
          <c:extLst>
            <c:ext xmlns:c16="http://schemas.microsoft.com/office/drawing/2014/chart" uri="{C3380CC4-5D6E-409C-BE32-E72D297353CC}">
              <c16:uniqueId val="{00000003-CA12-41B1-802F-E0331F45EE37}"/>
            </c:ext>
          </c:extLst>
        </c:ser>
        <c:dLbls>
          <c:showLegendKey val="0"/>
          <c:showVal val="0"/>
          <c:showCatName val="0"/>
          <c:showSerName val="0"/>
          <c:showPercent val="0"/>
          <c:showBubbleSize val="0"/>
        </c:dLbls>
        <c:axId val="1362922464"/>
        <c:axId val="1778190256"/>
      </c:areaChart>
      <c:catAx>
        <c:axId val="13629224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778190256"/>
        <c:crosses val="autoZero"/>
        <c:auto val="1"/>
        <c:lblAlgn val="ctr"/>
        <c:lblOffset val="0"/>
        <c:noMultiLvlLbl val="0"/>
      </c:catAx>
      <c:valAx>
        <c:axId val="1778190256"/>
        <c:scaling>
          <c:orientation val="minMax"/>
        </c:scaling>
        <c:delete val="0"/>
        <c:axPos val="l"/>
        <c:numFmt formatCode="General"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362922464"/>
        <c:crosses val="autoZero"/>
        <c:crossBetween val="midCat"/>
        <c:dispUnits>
          <c:builtInUnit val="billions"/>
        </c:dispUnits>
      </c:valAx>
      <c:spPr>
        <a:noFill/>
        <a:ln w="25400">
          <a:noFill/>
        </a:ln>
      </c:spPr>
    </c:plotArea>
    <c:legend>
      <c:legendPos val="t"/>
      <c:overlay val="0"/>
      <c:txPr>
        <a:bodyPr/>
        <a:lstStyle/>
        <a:p>
          <a:pPr>
            <a:defRPr>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69449965598999"/>
          <c:y val="2.9952359113413901E-2"/>
          <c:w val="0.59417143162090202"/>
          <c:h val="0.63900086544305601"/>
        </c:manualLayout>
      </c:layout>
      <c:barChart>
        <c:barDir val="col"/>
        <c:grouping val="stacked"/>
        <c:varyColors val="0"/>
        <c:ser>
          <c:idx val="6"/>
          <c:order val="0"/>
          <c:tx>
            <c:strRef>
              <c:f>Sheet1!$A$2</c:f>
              <c:strCache>
                <c:ptCount val="1"/>
                <c:pt idx="0">
                  <c:v>2G</c:v>
                </c:pt>
              </c:strCache>
            </c:strRef>
          </c:tx>
          <c:spPr>
            <a:solidFill>
              <a:schemeClr val="accent2">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225819630.151384</c:v>
                </c:pt>
                <c:pt idx="1">
                  <c:v>210550234.15583101</c:v>
                </c:pt>
                <c:pt idx="2">
                  <c:v>198364967.68470201</c:v>
                </c:pt>
                <c:pt idx="3">
                  <c:v>210674465.15487999</c:v>
                </c:pt>
                <c:pt idx="4">
                  <c:v>217162506.85476601</c:v>
                </c:pt>
                <c:pt idx="5">
                  <c:v>212618184.51878399</c:v>
                </c:pt>
              </c:numCache>
            </c:numRef>
          </c:val>
          <c:extLst>
            <c:ext xmlns:c16="http://schemas.microsoft.com/office/drawing/2014/chart" uri="{C3380CC4-5D6E-409C-BE32-E72D297353CC}">
              <c16:uniqueId val="{00000000-ACE5-4DFD-8C01-314AF2BDC23F}"/>
            </c:ext>
          </c:extLst>
        </c:ser>
        <c:ser>
          <c:idx val="2"/>
          <c:order val="1"/>
          <c:tx>
            <c:strRef>
              <c:f>Sheet1!$A$3</c:f>
              <c:strCache>
                <c:ptCount val="1"/>
                <c:pt idx="0">
                  <c:v>3G</c:v>
                </c:pt>
              </c:strCache>
            </c:strRef>
          </c:tx>
          <c:spPr>
            <a:solidFill>
              <a:schemeClr val="accent5"/>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#,##0</c:formatCode>
                <c:ptCount val="6"/>
                <c:pt idx="0">
                  <c:v>313803347.91077799</c:v>
                </c:pt>
                <c:pt idx="1">
                  <c:v>405211046.76807803</c:v>
                </c:pt>
                <c:pt idx="2">
                  <c:v>481796747.51790798</c:v>
                </c:pt>
                <c:pt idx="3">
                  <c:v>543536038.21581602</c:v>
                </c:pt>
                <c:pt idx="4">
                  <c:v>577705371.03177702</c:v>
                </c:pt>
                <c:pt idx="5">
                  <c:v>531401897.26289201</c:v>
                </c:pt>
              </c:numCache>
            </c:numRef>
          </c:val>
          <c:extLst>
            <c:ext xmlns:c16="http://schemas.microsoft.com/office/drawing/2014/chart" uri="{C3380CC4-5D6E-409C-BE32-E72D297353CC}">
              <c16:uniqueId val="{00000001-ACE5-4DFD-8C01-314AF2BDC23F}"/>
            </c:ext>
          </c:extLst>
        </c:ser>
        <c:ser>
          <c:idx val="4"/>
          <c:order val="2"/>
          <c:tx>
            <c:strRef>
              <c:f>Sheet1!$A$4</c:f>
              <c:strCache>
                <c:ptCount val="1"/>
                <c:pt idx="0">
                  <c:v>4G+</c:v>
                </c:pt>
              </c:strCache>
            </c:strRef>
          </c:tx>
          <c:spPr>
            <a:solidFill>
              <a:schemeClr val="accent6">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182073126.20624101</c:v>
                </c:pt>
                <c:pt idx="1">
                  <c:v>350409882.06626701</c:v>
                </c:pt>
                <c:pt idx="2">
                  <c:v>571470977.63834798</c:v>
                </c:pt>
                <c:pt idx="3">
                  <c:v>816673149.71202505</c:v>
                </c:pt>
                <c:pt idx="4">
                  <c:v>1121725338.7062399</c:v>
                </c:pt>
                <c:pt idx="5">
                  <c:v>1543209528.0839901</c:v>
                </c:pt>
              </c:numCache>
            </c:numRef>
          </c:val>
          <c:extLst>
            <c:ext xmlns:c16="http://schemas.microsoft.com/office/drawing/2014/chart" uri="{C3380CC4-5D6E-409C-BE32-E72D297353CC}">
              <c16:uniqueId val="{00000002-ACE5-4DFD-8C01-314AF2BDC23F}"/>
            </c:ext>
          </c:extLst>
        </c:ser>
        <c:ser>
          <c:idx val="0"/>
          <c:order val="3"/>
          <c:tx>
            <c:strRef>
              <c:f>Sheet1!$A$5</c:f>
              <c:strCache>
                <c:ptCount val="1"/>
                <c:pt idx="0">
                  <c:v>LPWA</c:v>
                </c:pt>
              </c:strCache>
            </c:strRef>
          </c:tx>
          <c:spPr>
            <a:solidFill>
              <a:schemeClr val="accent1">
                <a:lumMod val="60000"/>
                <a:lumOff val="40000"/>
              </a:schemeClr>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57824497.753201999</c:v>
                </c:pt>
                <c:pt idx="1">
                  <c:v>141188103.25812101</c:v>
                </c:pt>
                <c:pt idx="2">
                  <c:v>281595902.164262</c:v>
                </c:pt>
                <c:pt idx="3">
                  <c:v>477533404.80164802</c:v>
                </c:pt>
                <c:pt idx="4">
                  <c:v>723077693.65876603</c:v>
                </c:pt>
                <c:pt idx="5">
                  <c:v>1035669346.69932</c:v>
                </c:pt>
              </c:numCache>
            </c:numRef>
          </c:val>
          <c:extLst>
            <c:ext xmlns:c16="http://schemas.microsoft.com/office/drawing/2014/chart" uri="{C3380CC4-5D6E-409C-BE32-E72D297353CC}">
              <c16:uniqueId val="{00000003-ACE5-4DFD-8C01-314AF2BDC23F}"/>
            </c:ext>
          </c:extLst>
        </c:ser>
        <c:dLbls>
          <c:showLegendKey val="0"/>
          <c:showVal val="0"/>
          <c:showCatName val="0"/>
          <c:showSerName val="0"/>
          <c:showPercent val="0"/>
          <c:showBubbleSize val="0"/>
        </c:dLbls>
        <c:gapWidth val="30"/>
        <c:overlap val="100"/>
        <c:axId val="1439372064"/>
        <c:axId val="1439123680"/>
      </c:barChart>
      <c:catAx>
        <c:axId val="14393720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1439123680"/>
        <c:crosses val="autoZero"/>
        <c:auto val="1"/>
        <c:lblAlgn val="ctr"/>
        <c:lblOffset val="0"/>
        <c:tickLblSkip val="1"/>
        <c:tickMarkSkip val="1"/>
        <c:noMultiLvlLbl val="0"/>
      </c:catAx>
      <c:valAx>
        <c:axId val="1439123680"/>
        <c:scaling>
          <c:orientation val="minMax"/>
        </c:scaling>
        <c:delete val="0"/>
        <c:axPos val="l"/>
        <c:numFmt formatCode="#,##0.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439372064"/>
        <c:crosses val="autoZero"/>
        <c:crossBetween val="between"/>
        <c:dispUnits>
          <c:builtInUnit val="billions"/>
        </c:dispUnits>
      </c:valAx>
      <c:spPr>
        <a:noFill/>
        <a:ln w="25400">
          <a:noFill/>
        </a:ln>
      </c:spPr>
    </c:plotArea>
    <c:legend>
      <c:legendPos val="t"/>
      <c:layout>
        <c:manualLayout>
          <c:xMode val="edge"/>
          <c:yMode val="edge"/>
          <c:x val="0.22699773927754099"/>
          <c:y val="3.8182615725645599E-3"/>
          <c:w val="0.412728535675633"/>
          <c:h val="9.0478368044938806E-2"/>
        </c:manualLayout>
      </c:layout>
      <c:overlay val="0"/>
      <c:txPr>
        <a:bodyPr/>
        <a:lstStyle/>
        <a:p>
          <a:pPr>
            <a:defRPr sz="1400">
              <a:solidFill>
                <a:schemeClr val="tx1"/>
              </a:solidFill>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64422271291701"/>
          <c:y val="0.12758727817490301"/>
          <c:w val="0.43679242167258903"/>
          <c:h val="0.65633841570336204"/>
        </c:manualLayout>
      </c:layout>
      <c:barChart>
        <c:barDir val="col"/>
        <c:grouping val="stacked"/>
        <c:varyColors val="0"/>
        <c:ser>
          <c:idx val="0"/>
          <c:order val="0"/>
          <c:tx>
            <c:strRef>
              <c:f>Sheet1!$A$2</c:f>
              <c:strCache>
                <c:ptCount val="1"/>
                <c:pt idx="0">
                  <c:v>Connected Home (32.8% CAGR)</c:v>
                </c:pt>
              </c:strCache>
            </c:strRef>
          </c:tx>
          <c:spPr>
            <a:solidFill>
              <a:schemeClr val="accent2">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396709.63816799322</c:v>
                </c:pt>
                <c:pt idx="1">
                  <c:v>569127.65011950419</c:v>
                </c:pt>
                <c:pt idx="2">
                  <c:v>783569.47889870428</c:v>
                </c:pt>
                <c:pt idx="3">
                  <c:v>1032783.38373936</c:v>
                </c:pt>
                <c:pt idx="4">
                  <c:v>1311422.8667019799</c:v>
                </c:pt>
                <c:pt idx="5">
                  <c:v>1639547.39448432</c:v>
                </c:pt>
              </c:numCache>
            </c:numRef>
          </c:val>
          <c:extLst>
            <c:ext xmlns:c16="http://schemas.microsoft.com/office/drawing/2014/chart" uri="{C3380CC4-5D6E-409C-BE32-E72D297353CC}">
              <c16:uniqueId val="{00000000-0160-4E98-A0C1-BEDE127B4EAA}"/>
            </c:ext>
          </c:extLst>
        </c:ser>
        <c:ser>
          <c:idx val="1"/>
          <c:order val="1"/>
          <c:tx>
            <c:strRef>
              <c:f>Sheet1!$A$3</c:f>
              <c:strCache>
                <c:ptCount val="1"/>
                <c:pt idx="0">
                  <c:v>Connected Work (Ent Mgmnt) (38.4% CAGR)</c:v>
                </c:pt>
              </c:strCache>
            </c:strRef>
          </c:tx>
          <c:spPr>
            <a:solidFill>
              <a:srgbClr val="00B0F0"/>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64147.195034627002</c:v>
                </c:pt>
                <c:pt idx="1">
                  <c:v>94028.201408548994</c:v>
                </c:pt>
                <c:pt idx="2">
                  <c:v>136588.41043320639</c:v>
                </c:pt>
                <c:pt idx="3">
                  <c:v>194669.50846740889</c:v>
                </c:pt>
                <c:pt idx="4">
                  <c:v>257235.97931083149</c:v>
                </c:pt>
                <c:pt idx="5">
                  <c:v>325237.14977173111</c:v>
                </c:pt>
              </c:numCache>
            </c:numRef>
          </c:val>
          <c:extLst>
            <c:ext xmlns:c16="http://schemas.microsoft.com/office/drawing/2014/chart" uri="{C3380CC4-5D6E-409C-BE32-E72D297353CC}">
              <c16:uniqueId val="{00000001-0160-4E98-A0C1-BEDE127B4EAA}"/>
            </c:ext>
          </c:extLst>
        </c:ser>
        <c:ser>
          <c:idx val="2"/>
          <c:order val="2"/>
          <c:tx>
            <c:strRef>
              <c:f>Sheet1!$A$4</c:f>
              <c:strCache>
                <c:ptCount val="1"/>
                <c:pt idx="0">
                  <c:v>Connected Car (26.6% CAGR)</c:v>
                </c:pt>
              </c:strCache>
            </c:strRef>
          </c:tx>
          <c:spPr>
            <a:solidFill>
              <a:schemeClr val="accent1">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169381.48596622329</c:v>
                </c:pt>
                <c:pt idx="1">
                  <c:v>222657.59498280531</c:v>
                </c:pt>
                <c:pt idx="2">
                  <c:v>289130.39831120428</c:v>
                </c:pt>
                <c:pt idx="3">
                  <c:v>367313.3243455062</c:v>
                </c:pt>
                <c:pt idx="4">
                  <c:v>455927.26809822599</c:v>
                </c:pt>
                <c:pt idx="5">
                  <c:v>550250.37057054357</c:v>
                </c:pt>
              </c:numCache>
            </c:numRef>
          </c:val>
          <c:extLst>
            <c:ext xmlns:c16="http://schemas.microsoft.com/office/drawing/2014/chart" uri="{C3380CC4-5D6E-409C-BE32-E72D297353CC}">
              <c16:uniqueId val="{00000002-0160-4E98-A0C1-BEDE127B4EAA}"/>
            </c:ext>
          </c:extLst>
        </c:ser>
        <c:ser>
          <c:idx val="3"/>
          <c:order val="3"/>
          <c:tx>
            <c:strRef>
              <c:f>Sheet1!$A$5</c:f>
              <c:strCache>
                <c:ptCount val="1"/>
                <c:pt idx="0">
                  <c:v>Connected Health (51.4% CAGR)</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32463.30851340427</c:v>
                </c:pt>
                <c:pt idx="1">
                  <c:v>58688.538388059198</c:v>
                </c:pt>
                <c:pt idx="2">
                  <c:v>95837.576887592411</c:v>
                </c:pt>
                <c:pt idx="3">
                  <c:v>139676.6728095662</c:v>
                </c:pt>
                <c:pt idx="4">
                  <c:v>193416.52191434821</c:v>
                </c:pt>
                <c:pt idx="5">
                  <c:v>257966.6002990767</c:v>
                </c:pt>
              </c:numCache>
            </c:numRef>
          </c:val>
          <c:extLst>
            <c:ext xmlns:c16="http://schemas.microsoft.com/office/drawing/2014/chart" uri="{C3380CC4-5D6E-409C-BE32-E72D297353CC}">
              <c16:uniqueId val="{00000003-0160-4E98-A0C1-BEDE127B4EAA}"/>
            </c:ext>
          </c:extLst>
        </c:ser>
        <c:ser>
          <c:idx val="4"/>
          <c:order val="4"/>
          <c:tx>
            <c:strRef>
              <c:f>Sheet1!$A$6</c:f>
              <c:strCache>
                <c:ptCount val="1"/>
                <c:pt idx="0">
                  <c:v>Connected Cities (40.2% CAGR)</c:v>
                </c:pt>
              </c:strCache>
            </c:strRef>
          </c:tx>
          <c:spPr>
            <a:solidFill>
              <a:srgbClr val="0070C0"/>
            </a:solidFill>
          </c:spPr>
          <c:invertIfNegative val="0"/>
          <c:cat>
            <c:strRef>
              <c:f>Sheet1!$B$1:$G$1</c:f>
              <c:strCache>
                <c:ptCount val="6"/>
                <c:pt idx="0">
                  <c:v>2016</c:v>
                </c:pt>
                <c:pt idx="1">
                  <c:v>2017</c:v>
                </c:pt>
                <c:pt idx="2">
                  <c:v>2018</c:v>
                </c:pt>
                <c:pt idx="3">
                  <c:v>2019</c:v>
                </c:pt>
                <c:pt idx="4">
                  <c:v>2020</c:v>
                </c:pt>
                <c:pt idx="5">
                  <c:v>2021</c:v>
                </c:pt>
              </c:strCache>
            </c:strRef>
          </c:cat>
          <c:val>
            <c:numRef>
              <c:f>Sheet1!$B$6:$G$6</c:f>
              <c:numCache>
                <c:formatCode>_(* #,##0_);_(* \(#,##0\);_(* "-"??_);_(@_)</c:formatCode>
                <c:ptCount val="6"/>
                <c:pt idx="0">
                  <c:v>39016.126917532783</c:v>
                </c:pt>
                <c:pt idx="1">
                  <c:v>59514.50736016353</c:v>
                </c:pt>
                <c:pt idx="2">
                  <c:v>86713.373707217936</c:v>
                </c:pt>
                <c:pt idx="3">
                  <c:v>120301.71529165089</c:v>
                </c:pt>
                <c:pt idx="4">
                  <c:v>160956.56997368461</c:v>
                </c:pt>
                <c:pt idx="5">
                  <c:v>211071.81251226761</c:v>
                </c:pt>
              </c:numCache>
            </c:numRef>
          </c:val>
          <c:extLst>
            <c:ext xmlns:c16="http://schemas.microsoft.com/office/drawing/2014/chart" uri="{C3380CC4-5D6E-409C-BE32-E72D297353CC}">
              <c16:uniqueId val="{00000004-0160-4E98-A0C1-BEDE127B4EAA}"/>
            </c:ext>
          </c:extLst>
        </c:ser>
        <c:ser>
          <c:idx val="5"/>
          <c:order val="5"/>
          <c:tx>
            <c:strRef>
              <c:f>Sheet1!$A$7</c:f>
              <c:strCache>
                <c:ptCount val="1"/>
                <c:pt idx="0">
                  <c:v>Retail (21.5% CAGR)</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Sheet1!$B$7:$G$7</c:f>
              <c:numCache>
                <c:formatCode>_(* #,##0_);_(* \(#,##0\);_(* "-"??_);_(@_)</c:formatCode>
                <c:ptCount val="6"/>
                <c:pt idx="0">
                  <c:v>36106.320016936217</c:v>
                </c:pt>
                <c:pt idx="1">
                  <c:v>44532.31563033312</c:v>
                </c:pt>
                <c:pt idx="2">
                  <c:v>54790.239138971578</c:v>
                </c:pt>
                <c:pt idx="3">
                  <c:v>66906.40533653344</c:v>
                </c:pt>
                <c:pt idx="4">
                  <c:v>80764.950614465837</c:v>
                </c:pt>
                <c:pt idx="5">
                  <c:v>95733.110213577136</c:v>
                </c:pt>
              </c:numCache>
            </c:numRef>
          </c:val>
          <c:extLst>
            <c:ext xmlns:c16="http://schemas.microsoft.com/office/drawing/2014/chart" uri="{C3380CC4-5D6E-409C-BE32-E72D297353CC}">
              <c16:uniqueId val="{00000005-0160-4E98-A0C1-BEDE127B4EAA}"/>
            </c:ext>
          </c:extLst>
        </c:ser>
        <c:ser>
          <c:idx val="6"/>
          <c:order val="6"/>
          <c:tx>
            <c:strRef>
              <c:f>Sheet1!$A$8</c:f>
              <c:strCache>
                <c:ptCount val="1"/>
                <c:pt idx="0">
                  <c:v>Manufacturing &amp; Supply Chain (43.7% CAGR)</c:v>
                </c:pt>
              </c:strCache>
            </c:strRef>
          </c:tx>
          <c:spPr>
            <a:solidFill>
              <a:schemeClr val="accent4"/>
            </a:solidFill>
          </c:spPr>
          <c:invertIfNegative val="0"/>
          <c:cat>
            <c:strRef>
              <c:f>Sheet1!$B$1:$G$1</c:f>
              <c:strCache>
                <c:ptCount val="6"/>
                <c:pt idx="0">
                  <c:v>2016</c:v>
                </c:pt>
                <c:pt idx="1">
                  <c:v>2017</c:v>
                </c:pt>
                <c:pt idx="2">
                  <c:v>2018</c:v>
                </c:pt>
                <c:pt idx="3">
                  <c:v>2019</c:v>
                </c:pt>
                <c:pt idx="4">
                  <c:v>2020</c:v>
                </c:pt>
                <c:pt idx="5">
                  <c:v>2021</c:v>
                </c:pt>
              </c:strCache>
            </c:strRef>
          </c:cat>
          <c:val>
            <c:numRef>
              <c:f>Sheet1!$B$8:$G$8</c:f>
              <c:numCache>
                <c:formatCode>_(* #,##0_);_(* \(#,##0\);_(* "-"??_);_(@_)</c:formatCode>
                <c:ptCount val="6"/>
                <c:pt idx="0">
                  <c:v>12180.11281864887</c:v>
                </c:pt>
                <c:pt idx="1">
                  <c:v>16380.987991786331</c:v>
                </c:pt>
                <c:pt idx="2">
                  <c:v>24096.293648010069</c:v>
                </c:pt>
                <c:pt idx="3">
                  <c:v>36658.134168139157</c:v>
                </c:pt>
                <c:pt idx="4">
                  <c:v>53975.768297316899</c:v>
                </c:pt>
                <c:pt idx="5">
                  <c:v>74737.511757362168</c:v>
                </c:pt>
              </c:numCache>
            </c:numRef>
          </c:val>
          <c:extLst>
            <c:ext xmlns:c16="http://schemas.microsoft.com/office/drawing/2014/chart" uri="{C3380CC4-5D6E-409C-BE32-E72D297353CC}">
              <c16:uniqueId val="{00000006-0160-4E98-A0C1-BEDE127B4EAA}"/>
            </c:ext>
          </c:extLst>
        </c:ser>
        <c:ser>
          <c:idx val="7"/>
          <c:order val="7"/>
          <c:tx>
            <c:strRef>
              <c:f>Sheet1!$A$9</c:f>
              <c:strCache>
                <c:ptCount val="1"/>
                <c:pt idx="0">
                  <c:v>Energy (31.9% CAGR)</c:v>
                </c:pt>
              </c:strCache>
            </c:strRef>
          </c:tx>
          <c:spPr>
            <a:solidFill>
              <a:schemeClr val="accent6">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Sheet1!$B$9:$G$9</c:f>
              <c:numCache>
                <c:formatCode>_(* #,##0_);_(* \(#,##0\);_(* "-"??_);_(@_)</c:formatCode>
                <c:ptCount val="6"/>
                <c:pt idx="0">
                  <c:v>9492.8841618701408</c:v>
                </c:pt>
                <c:pt idx="1">
                  <c:v>12560.65430060618</c:v>
                </c:pt>
                <c:pt idx="2">
                  <c:v>17468.67168596444</c:v>
                </c:pt>
                <c:pt idx="3">
                  <c:v>22671.623210687481</c:v>
                </c:pt>
                <c:pt idx="4">
                  <c:v>29174.631194727761</c:v>
                </c:pt>
                <c:pt idx="5">
                  <c:v>37881.126995636907</c:v>
                </c:pt>
              </c:numCache>
            </c:numRef>
          </c:val>
          <c:extLst>
            <c:ext xmlns:c16="http://schemas.microsoft.com/office/drawing/2014/chart" uri="{C3380CC4-5D6E-409C-BE32-E72D297353CC}">
              <c16:uniqueId val="{00000007-0160-4E98-A0C1-BEDE127B4EAA}"/>
            </c:ext>
          </c:extLst>
        </c:ser>
        <c:ser>
          <c:idx val="8"/>
          <c:order val="8"/>
          <c:tx>
            <c:strRef>
              <c:f>Sheet1!$A$10</c:f>
              <c:strCache>
                <c:ptCount val="1"/>
                <c:pt idx="0">
                  <c:v>Other* (45.5% CAGR)</c:v>
                </c:pt>
              </c:strCache>
            </c:strRef>
          </c:tx>
          <c:spPr>
            <a:solidFill>
              <a:srgbClr val="E2AC00"/>
            </a:solidFill>
          </c:spPr>
          <c:invertIfNegative val="0"/>
          <c:cat>
            <c:strRef>
              <c:f>Sheet1!$B$1:$G$1</c:f>
              <c:strCache>
                <c:ptCount val="6"/>
                <c:pt idx="0">
                  <c:v>2016</c:v>
                </c:pt>
                <c:pt idx="1">
                  <c:v>2017</c:v>
                </c:pt>
                <c:pt idx="2">
                  <c:v>2018</c:v>
                </c:pt>
                <c:pt idx="3">
                  <c:v>2019</c:v>
                </c:pt>
                <c:pt idx="4">
                  <c:v>2020</c:v>
                </c:pt>
                <c:pt idx="5">
                  <c:v>2021</c:v>
                </c:pt>
              </c:strCache>
            </c:strRef>
          </c:cat>
          <c:val>
            <c:numRef>
              <c:f>Sheet1!$B$10:$G$10</c:f>
              <c:numCache>
                <c:formatCode>_(* #,##0_);_(* \(#,##0\);_(* "-"??_);_(@_)</c:formatCode>
                <c:ptCount val="6"/>
                <c:pt idx="0">
                  <c:v>20023.530424369699</c:v>
                </c:pt>
                <c:pt idx="1">
                  <c:v>29868.816066488649</c:v>
                </c:pt>
                <c:pt idx="2">
                  <c:v>45034.152294348612</c:v>
                </c:pt>
                <c:pt idx="3">
                  <c:v>67436.290515511369</c:v>
                </c:pt>
                <c:pt idx="4">
                  <c:v>96796.354145966528</c:v>
                </c:pt>
                <c:pt idx="5">
                  <c:v>130473.8799604777</c:v>
                </c:pt>
              </c:numCache>
            </c:numRef>
          </c:val>
          <c:extLst>
            <c:ext xmlns:c16="http://schemas.microsoft.com/office/drawing/2014/chart" uri="{C3380CC4-5D6E-409C-BE32-E72D297353CC}">
              <c16:uniqueId val="{00000008-0160-4E98-A0C1-BEDE127B4EAA}"/>
            </c:ext>
          </c:extLst>
        </c:ser>
        <c:dLbls>
          <c:showLegendKey val="0"/>
          <c:showVal val="0"/>
          <c:showCatName val="0"/>
          <c:showSerName val="0"/>
          <c:showPercent val="0"/>
          <c:showBubbleSize val="0"/>
        </c:dLbls>
        <c:gapWidth val="39"/>
        <c:overlap val="100"/>
        <c:axId val="1443088096"/>
        <c:axId val="2053199104"/>
      </c:barChart>
      <c:catAx>
        <c:axId val="1443088096"/>
        <c:scaling>
          <c:orientation val="minMax"/>
        </c:scaling>
        <c:delete val="0"/>
        <c:axPos val="b"/>
        <c:numFmt formatCode="General" sourceLinked="0"/>
        <c:majorTickMark val="none"/>
        <c:minorTickMark val="none"/>
        <c:tickLblPos val="nextTo"/>
        <c:spPr>
          <a:ln w="25400">
            <a:solidFill>
              <a:schemeClr val="bg1">
                <a:lumMod val="75000"/>
              </a:schemeClr>
            </a:solidFill>
          </a:ln>
        </c:spPr>
        <c:txPr>
          <a:bodyPr/>
          <a:lstStyle/>
          <a:p>
            <a:pPr>
              <a:defRPr sz="1400" b="1"/>
            </a:pPr>
            <a:endParaRPr lang="en-US"/>
          </a:p>
        </c:txPr>
        <c:crossAx val="2053199104"/>
        <c:crosses val="autoZero"/>
        <c:auto val="1"/>
        <c:lblAlgn val="ctr"/>
        <c:lblOffset val="0"/>
        <c:noMultiLvlLbl val="0"/>
      </c:catAx>
      <c:valAx>
        <c:axId val="2053199104"/>
        <c:scaling>
          <c:orientation val="minMax"/>
        </c:scaling>
        <c:delete val="0"/>
        <c:axPos val="l"/>
        <c:numFmt formatCode="_(* #,##0_);_(* \(#,##0\);_(* &quot;-&quot;??_);_(@_)" sourceLinked="1"/>
        <c:majorTickMark val="none"/>
        <c:minorTickMark val="none"/>
        <c:tickLblPos val="nextTo"/>
        <c:spPr>
          <a:ln>
            <a:noFill/>
          </a:ln>
        </c:spPr>
        <c:txPr>
          <a:bodyPr/>
          <a:lstStyle/>
          <a:p>
            <a:pPr>
              <a:defRPr sz="1100">
                <a:solidFill>
                  <a:schemeClr val="bg1">
                    <a:lumMod val="65000"/>
                  </a:schemeClr>
                </a:solidFill>
              </a:defRPr>
            </a:pPr>
            <a:endParaRPr lang="en-US"/>
          </a:p>
        </c:txPr>
        <c:crossAx val="1443088096"/>
        <c:crosses val="autoZero"/>
        <c:crossBetween val="between"/>
        <c:dispUnits>
          <c:builtInUnit val="thousands"/>
        </c:dispUnits>
      </c:valAx>
    </c:plotArea>
    <c:legend>
      <c:legendPos val="r"/>
      <c:layout>
        <c:manualLayout>
          <c:xMode val="edge"/>
          <c:yMode val="edge"/>
          <c:x val="0.18623871710499301"/>
          <c:y val="5.0176868229041001E-2"/>
          <c:w val="0.333325330323265"/>
          <c:h val="0.39744173851980802"/>
        </c:manualLayout>
      </c:layout>
      <c:overlay val="0"/>
      <c:txPr>
        <a:bodyPr/>
        <a:lstStyle/>
        <a:p>
          <a:pPr>
            <a:defRPr sz="900"/>
          </a:pPr>
          <a:endParaRPr lang="en-US"/>
        </a:p>
      </c:txPr>
    </c:legend>
    <c:plotVisOnly val="1"/>
    <c:dispBlanksAs val="gap"/>
    <c:showDLblsOverMax val="0"/>
  </c:chart>
  <c:txPr>
    <a:bodyPr/>
    <a:lstStyle/>
    <a:p>
      <a:pPr>
        <a:defRPr sz="10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6498E-2"/>
          <c:w val="0.61636828644501296"/>
          <c:h val="0.71278825995808004"/>
        </c:manualLayout>
      </c:layout>
      <c:barChart>
        <c:barDir val="col"/>
        <c:grouping val="clustered"/>
        <c:varyColors val="0"/>
        <c:ser>
          <c:idx val="0"/>
          <c:order val="0"/>
          <c:tx>
            <c:strRef>
              <c:f>Sheet1!$A$2</c:f>
              <c:strCache>
                <c:ptCount val="1"/>
                <c:pt idx="0">
                  <c:v>Connected Wearables</c:v>
                </c:pt>
              </c:strCache>
            </c:strRef>
          </c:tx>
          <c:spPr>
            <a:solidFill>
              <a:schemeClr val="tx2"/>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325343676.28693002</c:v>
                </c:pt>
                <c:pt idx="1">
                  <c:v>452566124.471286</c:v>
                </c:pt>
                <c:pt idx="2">
                  <c:v>593171363.86368597</c:v>
                </c:pt>
                <c:pt idx="3">
                  <c:v>722056524.25652599</c:v>
                </c:pt>
                <c:pt idx="4">
                  <c:v>834731393.27516997</c:v>
                </c:pt>
                <c:pt idx="5">
                  <c:v>928750423.088763</c:v>
                </c:pt>
              </c:numCache>
            </c:numRef>
          </c:val>
          <c:extLst>
            <c:ext xmlns:c16="http://schemas.microsoft.com/office/drawing/2014/chart" uri="{C3380CC4-5D6E-409C-BE32-E72D297353CC}">
              <c16:uniqueId val="{00000000-94EE-4DD2-8E02-EBDFAE8468CE}"/>
            </c:ext>
          </c:extLst>
        </c:ser>
        <c:dLbls>
          <c:showLegendKey val="0"/>
          <c:showVal val="0"/>
          <c:showCatName val="0"/>
          <c:showSerName val="0"/>
          <c:showPercent val="0"/>
          <c:showBubbleSize val="0"/>
        </c:dLbls>
        <c:gapWidth val="30"/>
        <c:axId val="1354901568"/>
        <c:axId val="1978729760"/>
      </c:barChart>
      <c:lineChart>
        <c:grouping val="standard"/>
        <c:varyColors val="0"/>
        <c:ser>
          <c:idx val="1"/>
          <c:order val="1"/>
          <c:tx>
            <c:strRef>
              <c:f>Sheet1!$A$3</c:f>
              <c:strCache>
                <c:ptCount val="1"/>
                <c:pt idx="0">
                  <c:v>% Cellular Embedded</c:v>
                </c:pt>
              </c:strCache>
            </c:strRef>
          </c:tx>
          <c:spPr>
            <a:ln w="38100">
              <a:solidFill>
                <a:schemeClr val="accent4"/>
              </a:solidFill>
            </a:ln>
            <a:effectLst/>
          </c:spPr>
          <c:marker>
            <c:symbol val="none"/>
          </c:marke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0.0%</c:formatCode>
                <c:ptCount val="6"/>
                <c:pt idx="0">
                  <c:v>3.3463594937759598E-2</c:v>
                </c:pt>
                <c:pt idx="1">
                  <c:v>3.6370491751526499E-2</c:v>
                </c:pt>
                <c:pt idx="2">
                  <c:v>4.2948313747166303E-2</c:v>
                </c:pt>
                <c:pt idx="3">
                  <c:v>5.16628479379505E-2</c:v>
                </c:pt>
                <c:pt idx="4">
                  <c:v>6.1819866323145803E-2</c:v>
                </c:pt>
                <c:pt idx="5">
                  <c:v>7.4306494366298798E-2</c:v>
                </c:pt>
              </c:numCache>
            </c:numRef>
          </c:val>
          <c:smooth val="0"/>
          <c:extLst>
            <c:ext xmlns:c16="http://schemas.microsoft.com/office/drawing/2014/chart" uri="{C3380CC4-5D6E-409C-BE32-E72D297353CC}">
              <c16:uniqueId val="{00000001-94EE-4DD2-8E02-EBDFAE8468CE}"/>
            </c:ext>
          </c:extLst>
        </c:ser>
        <c:dLbls>
          <c:showLegendKey val="0"/>
          <c:showVal val="0"/>
          <c:showCatName val="0"/>
          <c:showSerName val="0"/>
          <c:showPercent val="0"/>
          <c:showBubbleSize val="0"/>
        </c:dLbls>
        <c:marker val="1"/>
        <c:smooth val="0"/>
        <c:axId val="1454410240"/>
        <c:axId val="1773765472"/>
      </c:lineChart>
      <c:catAx>
        <c:axId val="135490156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978729760"/>
        <c:crosses val="autoZero"/>
        <c:auto val="1"/>
        <c:lblAlgn val="ctr"/>
        <c:lblOffset val="0"/>
        <c:tickLblSkip val="1"/>
        <c:tickMarkSkip val="1"/>
        <c:noMultiLvlLbl val="0"/>
      </c:catAx>
      <c:valAx>
        <c:axId val="1978729760"/>
        <c:scaling>
          <c:orientation val="minMax"/>
        </c:scaling>
        <c:delete val="0"/>
        <c:axPos val="l"/>
        <c:numFmt formatCode="#,##0;[Red]#,##0" sourceLinked="0"/>
        <c:majorTickMark val="out"/>
        <c:minorTickMark val="none"/>
        <c:tickLblPos val="nextTo"/>
        <c:spPr>
          <a:ln w="11307">
            <a:noFill/>
          </a:ln>
        </c:spPr>
        <c:txPr>
          <a:bodyPr rot="0" vert="horz"/>
          <a:lstStyle/>
          <a:p>
            <a:pPr>
              <a:defRPr>
                <a:solidFill>
                  <a:schemeClr val="bg1">
                    <a:lumMod val="65000"/>
                  </a:schemeClr>
                </a:solidFill>
              </a:defRPr>
            </a:pPr>
            <a:endParaRPr lang="en-US"/>
          </a:p>
        </c:txPr>
        <c:crossAx val="1354901568"/>
        <c:crosses val="autoZero"/>
        <c:crossBetween val="between"/>
        <c:dispUnits>
          <c:builtInUnit val="millions"/>
        </c:dispUnits>
      </c:valAx>
      <c:valAx>
        <c:axId val="1773765472"/>
        <c:scaling>
          <c:orientation val="minMax"/>
        </c:scaling>
        <c:delete val="0"/>
        <c:axPos val="r"/>
        <c:numFmt formatCode="0.0%" sourceLinked="1"/>
        <c:majorTickMark val="none"/>
        <c:minorTickMark val="none"/>
        <c:tickLblPos val="nextTo"/>
        <c:spPr>
          <a:ln>
            <a:noFill/>
          </a:ln>
        </c:spPr>
        <c:txPr>
          <a:bodyPr/>
          <a:lstStyle/>
          <a:p>
            <a:pPr>
              <a:defRPr>
                <a:solidFill>
                  <a:schemeClr val="bg1">
                    <a:lumMod val="65000"/>
                  </a:schemeClr>
                </a:solidFill>
              </a:defRPr>
            </a:pPr>
            <a:endParaRPr lang="en-US"/>
          </a:p>
        </c:txPr>
        <c:crossAx val="1454410240"/>
        <c:crosses val="max"/>
        <c:crossBetween val="between"/>
      </c:valAx>
      <c:catAx>
        <c:axId val="1454410240"/>
        <c:scaling>
          <c:orientation val="minMax"/>
        </c:scaling>
        <c:delete val="1"/>
        <c:axPos val="b"/>
        <c:numFmt formatCode="General" sourceLinked="1"/>
        <c:majorTickMark val="out"/>
        <c:minorTickMark val="none"/>
        <c:tickLblPos val="nextTo"/>
        <c:crossAx val="1773765472"/>
        <c:crosses val="autoZero"/>
        <c:auto val="1"/>
        <c:lblAlgn val="ctr"/>
        <c:lblOffset val="100"/>
        <c:noMultiLvlLbl val="0"/>
      </c:catAx>
      <c:spPr>
        <a:noFill/>
        <a:ln w="25400">
          <a:noFill/>
        </a:ln>
      </c:spPr>
    </c:plotArea>
    <c:plotVisOnly val="1"/>
    <c:dispBlanksAs val="gap"/>
    <c:showDLblsOverMax val="0"/>
  </c:chart>
  <c:spPr>
    <a:noFill/>
    <a:ln>
      <a:noFill/>
    </a:ln>
  </c:spPr>
  <c:txPr>
    <a:bodyPr/>
    <a:lstStyle/>
    <a:p>
      <a:pPr>
        <a:defRPr sz="1400" b="0" i="0" u="none" strike="noStrike" baseline="0">
          <a:solidFill>
            <a:schemeClr val="bg1"/>
          </a:solidFill>
          <a:latin typeface="+mn-lt"/>
          <a:ea typeface="Arial"/>
          <a:cs typeface="Arial"/>
        </a:defRPr>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6498E-2"/>
          <c:w val="0.61636828644501296"/>
          <c:h val="0.71278825995808004"/>
        </c:manualLayout>
      </c:layout>
      <c:barChart>
        <c:barDir val="col"/>
        <c:grouping val="clustered"/>
        <c:varyColors val="0"/>
        <c:ser>
          <c:idx val="0"/>
          <c:order val="0"/>
          <c:tx>
            <c:strRef>
              <c:f>Sheet1!$A$2</c:f>
              <c:strCache>
                <c:ptCount val="1"/>
                <c:pt idx="0">
                  <c:v>VR Headsets</c:v>
                </c:pt>
              </c:strCache>
            </c:strRef>
          </c:tx>
          <c:spPr>
            <a:solidFill>
              <a:schemeClr val="tx2"/>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18198217.427655701</c:v>
                </c:pt>
                <c:pt idx="1">
                  <c:v>30993437.2046392</c:v>
                </c:pt>
                <c:pt idx="2">
                  <c:v>44893521.111184202</c:v>
                </c:pt>
                <c:pt idx="3">
                  <c:v>62011162.936006203</c:v>
                </c:pt>
                <c:pt idx="4">
                  <c:v>81589780.245017499</c:v>
                </c:pt>
                <c:pt idx="5">
                  <c:v>99527747.231239304</c:v>
                </c:pt>
              </c:numCache>
            </c:numRef>
          </c:val>
          <c:extLst>
            <c:ext xmlns:c16="http://schemas.microsoft.com/office/drawing/2014/chart" uri="{C3380CC4-5D6E-409C-BE32-E72D297353CC}">
              <c16:uniqueId val="{00000000-98A8-41A6-978C-ABE90A28A18C}"/>
            </c:ext>
          </c:extLst>
        </c:ser>
        <c:dLbls>
          <c:showLegendKey val="0"/>
          <c:showVal val="0"/>
          <c:showCatName val="0"/>
          <c:showSerName val="0"/>
          <c:showPercent val="0"/>
          <c:showBubbleSize val="0"/>
        </c:dLbls>
        <c:gapWidth val="30"/>
        <c:axId val="1980011200"/>
        <c:axId val="2054420608"/>
      </c:barChart>
      <c:lineChart>
        <c:grouping val="standard"/>
        <c:varyColors val="0"/>
        <c:ser>
          <c:idx val="1"/>
          <c:order val="1"/>
          <c:tx>
            <c:strRef>
              <c:f>Sheet1!$A$3</c:f>
              <c:strCache>
                <c:ptCount val="1"/>
                <c:pt idx="0">
                  <c:v>Connected to Smartphones</c:v>
                </c:pt>
              </c:strCache>
            </c:strRef>
          </c:tx>
          <c:marker>
            <c:symbol val="none"/>
          </c:marke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0%</c:formatCode>
                <c:ptCount val="6"/>
                <c:pt idx="0">
                  <c:v>0.87414314667302995</c:v>
                </c:pt>
                <c:pt idx="1">
                  <c:v>0.76366744858427704</c:v>
                </c:pt>
                <c:pt idx="2">
                  <c:v>0.66206053304450696</c:v>
                </c:pt>
                <c:pt idx="3">
                  <c:v>0.58701522674439199</c:v>
                </c:pt>
                <c:pt idx="4">
                  <c:v>0.53448257384755704</c:v>
                </c:pt>
                <c:pt idx="5">
                  <c:v>0.50702880027230901</c:v>
                </c:pt>
              </c:numCache>
            </c:numRef>
          </c:val>
          <c:smooth val="0"/>
          <c:extLst>
            <c:ext xmlns:c16="http://schemas.microsoft.com/office/drawing/2014/chart" uri="{C3380CC4-5D6E-409C-BE32-E72D297353CC}">
              <c16:uniqueId val="{00000001-98A8-41A6-978C-ABE90A28A18C}"/>
            </c:ext>
          </c:extLst>
        </c:ser>
        <c:dLbls>
          <c:showLegendKey val="0"/>
          <c:showVal val="0"/>
          <c:showCatName val="0"/>
          <c:showSerName val="0"/>
          <c:showPercent val="0"/>
          <c:showBubbleSize val="0"/>
        </c:dLbls>
        <c:marker val="1"/>
        <c:smooth val="0"/>
        <c:axId val="1315252400"/>
        <c:axId val="2054495200"/>
      </c:lineChart>
      <c:catAx>
        <c:axId val="1980011200"/>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2054420608"/>
        <c:crosses val="autoZero"/>
        <c:auto val="1"/>
        <c:lblAlgn val="ctr"/>
        <c:lblOffset val="0"/>
        <c:tickLblSkip val="1"/>
        <c:tickMarkSkip val="1"/>
        <c:noMultiLvlLbl val="0"/>
      </c:catAx>
      <c:valAx>
        <c:axId val="2054420608"/>
        <c:scaling>
          <c:orientation val="minMax"/>
        </c:scaling>
        <c:delete val="0"/>
        <c:axPos val="l"/>
        <c:numFmt formatCode="#,##0;[Red]#,##0" sourceLinked="0"/>
        <c:majorTickMark val="out"/>
        <c:minorTickMark val="none"/>
        <c:tickLblPos val="nextTo"/>
        <c:spPr>
          <a:ln w="11307">
            <a:noFill/>
          </a:ln>
        </c:spPr>
        <c:txPr>
          <a:bodyPr rot="0" vert="horz"/>
          <a:lstStyle/>
          <a:p>
            <a:pPr>
              <a:defRPr>
                <a:solidFill>
                  <a:schemeClr val="bg1">
                    <a:lumMod val="65000"/>
                  </a:schemeClr>
                </a:solidFill>
              </a:defRPr>
            </a:pPr>
            <a:endParaRPr lang="en-US"/>
          </a:p>
        </c:txPr>
        <c:crossAx val="1980011200"/>
        <c:crosses val="autoZero"/>
        <c:crossBetween val="between"/>
        <c:dispUnits>
          <c:builtInUnit val="millions"/>
        </c:dispUnits>
      </c:valAx>
      <c:valAx>
        <c:axId val="2054495200"/>
        <c:scaling>
          <c:orientation val="minMax"/>
        </c:scaling>
        <c:delete val="0"/>
        <c:axPos val="r"/>
        <c:numFmt formatCode="0%" sourceLinked="1"/>
        <c:majorTickMark val="none"/>
        <c:minorTickMark val="none"/>
        <c:tickLblPos val="nextTo"/>
        <c:spPr>
          <a:ln>
            <a:noFill/>
          </a:ln>
        </c:spPr>
        <c:txPr>
          <a:bodyPr/>
          <a:lstStyle/>
          <a:p>
            <a:pPr>
              <a:defRPr>
                <a:solidFill>
                  <a:schemeClr val="bg1">
                    <a:lumMod val="65000"/>
                  </a:schemeClr>
                </a:solidFill>
              </a:defRPr>
            </a:pPr>
            <a:endParaRPr lang="en-US"/>
          </a:p>
        </c:txPr>
        <c:crossAx val="1315252400"/>
        <c:crosses val="max"/>
        <c:crossBetween val="between"/>
      </c:valAx>
      <c:catAx>
        <c:axId val="1315252400"/>
        <c:scaling>
          <c:orientation val="minMax"/>
        </c:scaling>
        <c:delete val="1"/>
        <c:axPos val="b"/>
        <c:numFmt formatCode="General" sourceLinked="1"/>
        <c:majorTickMark val="out"/>
        <c:minorTickMark val="none"/>
        <c:tickLblPos val="nextTo"/>
        <c:crossAx val="2054495200"/>
        <c:crosses val="autoZero"/>
        <c:auto val="1"/>
        <c:lblAlgn val="ctr"/>
        <c:lblOffset val="100"/>
        <c:noMultiLvlLbl val="0"/>
      </c:catAx>
      <c:spPr>
        <a:noFill/>
        <a:ln w="25400">
          <a:noFill/>
        </a:ln>
      </c:spPr>
    </c:plotArea>
    <c:plotVisOnly val="1"/>
    <c:dispBlanksAs val="gap"/>
    <c:showDLblsOverMax val="0"/>
  </c:chart>
  <c:spPr>
    <a:noFill/>
    <a:ln>
      <a:noFill/>
    </a:ln>
  </c:spPr>
  <c:txPr>
    <a:bodyPr/>
    <a:lstStyle/>
    <a:p>
      <a:pPr>
        <a:defRPr sz="1400" b="0" i="0" u="none" strike="noStrike" baseline="0">
          <a:solidFill>
            <a:schemeClr val="bg1"/>
          </a:solidFill>
          <a:latin typeface="+mn-lt"/>
          <a:ea typeface="Arial"/>
          <a:cs typeface="Arial"/>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0.19523417817556099"/>
          <c:w val="0.614333721353849"/>
          <c:h val="0.57625419354600904"/>
        </c:manualLayout>
      </c:layout>
      <c:barChart>
        <c:barDir val="col"/>
        <c:grouping val="stacked"/>
        <c:varyColors val="0"/>
        <c:ser>
          <c:idx val="0"/>
          <c:order val="0"/>
          <c:tx>
            <c:strRef>
              <c:f>Sheet1!$A$2</c:f>
              <c:strCache>
                <c:ptCount val="1"/>
                <c:pt idx="0">
                  <c:v>Asia Pacific (31%,28%)</c:v>
                </c:pt>
              </c:strCache>
            </c:strRef>
          </c:tx>
          <c:spPr>
            <a:solidFill>
              <a:schemeClr val="accent2">
                <a:lumMod val="75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99780600.902237594</c:v>
                </c:pt>
                <c:pt idx="1">
                  <c:v>132363343.623238</c:v>
                </c:pt>
                <c:pt idx="2">
                  <c:v>166645439.256174</c:v>
                </c:pt>
                <c:pt idx="3">
                  <c:v>199822407.60659</c:v>
                </c:pt>
                <c:pt idx="4">
                  <c:v>230844841.22136199</c:v>
                </c:pt>
                <c:pt idx="5">
                  <c:v>258189465.95103499</c:v>
                </c:pt>
              </c:numCache>
            </c:numRef>
          </c:val>
          <c:extLst>
            <c:ext xmlns:c16="http://schemas.microsoft.com/office/drawing/2014/chart" uri="{C3380CC4-5D6E-409C-BE32-E72D297353CC}">
              <c16:uniqueId val="{00000000-09CB-455C-9B42-D4C66383AD2E}"/>
            </c:ext>
          </c:extLst>
        </c:ser>
        <c:ser>
          <c:idx val="1"/>
          <c:order val="1"/>
          <c:tx>
            <c:strRef>
              <c:f>Sheet1!$A$3</c:f>
              <c:strCache>
                <c:ptCount val="1"/>
                <c:pt idx="0">
                  <c:v>Central &amp; Eastern Europe (5%,6%)</c:v>
                </c:pt>
              </c:strCache>
            </c:strRef>
          </c:tx>
          <c:spPr>
            <a:solidFill>
              <a:schemeClr val="accent5"/>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_(* #,##0_);_(* \(#,##0\);_(* "-"??_);_(@_)</c:formatCode>
                <c:ptCount val="6"/>
                <c:pt idx="0">
                  <c:v>17536360.714377102</c:v>
                </c:pt>
                <c:pt idx="1">
                  <c:v>23524533.036178801</c:v>
                </c:pt>
                <c:pt idx="2">
                  <c:v>31807758.590893</c:v>
                </c:pt>
                <c:pt idx="3">
                  <c:v>40692328.900875203</c:v>
                </c:pt>
                <c:pt idx="4">
                  <c:v>48846584.719839901</c:v>
                </c:pt>
                <c:pt idx="5">
                  <c:v>55576398.341568902</c:v>
                </c:pt>
              </c:numCache>
            </c:numRef>
          </c:val>
          <c:extLst>
            <c:ext xmlns:c16="http://schemas.microsoft.com/office/drawing/2014/chart" uri="{C3380CC4-5D6E-409C-BE32-E72D297353CC}">
              <c16:uniqueId val="{00000001-09CB-455C-9B42-D4C66383AD2E}"/>
            </c:ext>
          </c:extLst>
        </c:ser>
        <c:ser>
          <c:idx val="2"/>
          <c:order val="2"/>
          <c:tx>
            <c:strRef>
              <c:f>Sheet1!$A$4</c:f>
              <c:strCache>
                <c:ptCount val="1"/>
                <c:pt idx="0">
                  <c:v>Latin America (4%,4%)</c:v>
                </c:pt>
              </c:strCache>
            </c:strRef>
          </c:tx>
          <c:spPr>
            <a:solidFill>
              <a:schemeClr val="accent6">
                <a:lumMod val="60000"/>
                <a:lumOff val="40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_(* #,##0_);_(* \(#,##0\);_(* "-"??_);_(@_)</c:formatCode>
                <c:ptCount val="6"/>
                <c:pt idx="0">
                  <c:v>12582963.3510444</c:v>
                </c:pt>
                <c:pt idx="1">
                  <c:v>15009469.433278801</c:v>
                </c:pt>
                <c:pt idx="2">
                  <c:v>19545313.538566802</c:v>
                </c:pt>
                <c:pt idx="3">
                  <c:v>26063376.124915101</c:v>
                </c:pt>
                <c:pt idx="4">
                  <c:v>33059348.547639001</c:v>
                </c:pt>
                <c:pt idx="5">
                  <c:v>39009937.943605401</c:v>
                </c:pt>
              </c:numCache>
            </c:numRef>
          </c:val>
          <c:extLst>
            <c:ext xmlns:c16="http://schemas.microsoft.com/office/drawing/2014/chart" uri="{C3380CC4-5D6E-409C-BE32-E72D297353CC}">
              <c16:uniqueId val="{00000002-09CB-455C-9B42-D4C66383AD2E}"/>
            </c:ext>
          </c:extLst>
        </c:ser>
        <c:ser>
          <c:idx val="3"/>
          <c:order val="3"/>
          <c:tx>
            <c:strRef>
              <c:f>Sheet1!$A$5</c:f>
              <c:strCache>
                <c:ptCount val="1"/>
                <c:pt idx="0">
                  <c:v>Middle East &amp; Africa (4%,4%)</c:v>
                </c:pt>
              </c:strCache>
            </c:strRef>
          </c:tx>
          <c:spPr>
            <a:solidFill>
              <a:schemeClr val="accent1">
                <a:lumMod val="60000"/>
                <a:lumOff val="40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Sheet1!$B$5:$G$5</c:f>
              <c:numCache>
                <c:formatCode>_(* #,##0_);_(* \(#,##0\);_(* "-"??_);_(@_)</c:formatCode>
                <c:ptCount val="6"/>
                <c:pt idx="0">
                  <c:v>14035461.4131219</c:v>
                </c:pt>
                <c:pt idx="1">
                  <c:v>18099331.280604001</c:v>
                </c:pt>
                <c:pt idx="2">
                  <c:v>22667773.567193501</c:v>
                </c:pt>
                <c:pt idx="3">
                  <c:v>27545475.659587398</c:v>
                </c:pt>
                <c:pt idx="4">
                  <c:v>32697632.141410701</c:v>
                </c:pt>
                <c:pt idx="5">
                  <c:v>37490393.4604683</c:v>
                </c:pt>
              </c:numCache>
            </c:numRef>
          </c:val>
          <c:extLst>
            <c:ext xmlns:c16="http://schemas.microsoft.com/office/drawing/2014/chart" uri="{C3380CC4-5D6E-409C-BE32-E72D297353CC}">
              <c16:uniqueId val="{00000003-09CB-455C-9B42-D4C66383AD2E}"/>
            </c:ext>
          </c:extLst>
        </c:ser>
        <c:ser>
          <c:idx val="4"/>
          <c:order val="4"/>
          <c:tx>
            <c:strRef>
              <c:f>Sheet1!$A$6</c:f>
              <c:strCache>
                <c:ptCount val="1"/>
                <c:pt idx="0">
                  <c:v>North America (39%,41%)</c:v>
                </c:pt>
              </c:strCache>
            </c:strRef>
          </c:tx>
          <c:spPr>
            <a:solidFill>
              <a:schemeClr val="accent2"/>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Sheet1!$B$6:$G$6</c:f>
              <c:numCache>
                <c:formatCode>_(* #,##0_);_(* \(#,##0\);_(* "-"??_);_(@_)</c:formatCode>
                <c:ptCount val="6"/>
                <c:pt idx="0">
                  <c:v>127117372.373834</c:v>
                </c:pt>
                <c:pt idx="1">
                  <c:v>188988163.24625099</c:v>
                </c:pt>
                <c:pt idx="2">
                  <c:v>252025461.547353</c:v>
                </c:pt>
                <c:pt idx="3">
                  <c:v>303127599.51052201</c:v>
                </c:pt>
                <c:pt idx="4">
                  <c:v>344644729.26355499</c:v>
                </c:pt>
                <c:pt idx="5">
                  <c:v>378791823.95589602</c:v>
                </c:pt>
              </c:numCache>
            </c:numRef>
          </c:val>
          <c:extLst>
            <c:ext xmlns:c16="http://schemas.microsoft.com/office/drawing/2014/chart" uri="{C3380CC4-5D6E-409C-BE32-E72D297353CC}">
              <c16:uniqueId val="{00000004-09CB-455C-9B42-D4C66383AD2E}"/>
            </c:ext>
          </c:extLst>
        </c:ser>
        <c:ser>
          <c:idx val="5"/>
          <c:order val="5"/>
          <c:tx>
            <c:strRef>
              <c:f>Sheet1!$A$7</c:f>
              <c:strCache>
                <c:ptCount val="1"/>
                <c:pt idx="0">
                  <c:v>Western Europe (17%,17%)</c:v>
                </c:pt>
              </c:strCache>
            </c:strRef>
          </c:tx>
          <c:spPr>
            <a:solidFill>
              <a:schemeClr val="tx2"/>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Sheet1!$B$7:$G$7</c:f>
              <c:numCache>
                <c:formatCode>_(* #,##0_);_(* \(#,##0\);_(* "-"??_);_(@_)</c:formatCode>
                <c:ptCount val="6"/>
                <c:pt idx="0">
                  <c:v>54291002.503536403</c:v>
                </c:pt>
                <c:pt idx="1">
                  <c:v>74581368.9930062</c:v>
                </c:pt>
                <c:pt idx="2">
                  <c:v>100479787.95245001</c:v>
                </c:pt>
                <c:pt idx="3">
                  <c:v>124805508.921545</c:v>
                </c:pt>
                <c:pt idx="4">
                  <c:v>144638169.39391401</c:v>
                </c:pt>
                <c:pt idx="5">
                  <c:v>159692225.02307501</c:v>
                </c:pt>
              </c:numCache>
            </c:numRef>
          </c:val>
          <c:extLst>
            <c:ext xmlns:c16="http://schemas.microsoft.com/office/drawing/2014/chart" uri="{C3380CC4-5D6E-409C-BE32-E72D297353CC}">
              <c16:uniqueId val="{00000005-09CB-455C-9B42-D4C66383AD2E}"/>
            </c:ext>
          </c:extLst>
        </c:ser>
        <c:dLbls>
          <c:showLegendKey val="0"/>
          <c:showVal val="0"/>
          <c:showCatName val="0"/>
          <c:showSerName val="0"/>
          <c:showPercent val="0"/>
          <c:showBubbleSize val="0"/>
        </c:dLbls>
        <c:gapWidth val="30"/>
        <c:overlap val="100"/>
        <c:axId val="2014707264"/>
        <c:axId val="1705047088"/>
      </c:barChart>
      <c:catAx>
        <c:axId val="20147072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705047088"/>
        <c:crosses val="autoZero"/>
        <c:auto val="1"/>
        <c:lblAlgn val="ctr"/>
        <c:lblOffset val="0"/>
        <c:tickLblSkip val="1"/>
        <c:tickMarkSkip val="1"/>
        <c:noMultiLvlLbl val="0"/>
      </c:catAx>
      <c:valAx>
        <c:axId val="1705047088"/>
        <c:scaling>
          <c:orientation val="minMax"/>
        </c:scaling>
        <c:delete val="0"/>
        <c:axPos val="l"/>
        <c:numFmt formatCode="#,##0;[Red]#,##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2014707264"/>
        <c:crosses val="autoZero"/>
        <c:crossBetween val="between"/>
        <c:dispUnits>
          <c:builtInUnit val="millions"/>
        </c:dispUnits>
      </c:valAx>
      <c:spPr>
        <a:noFill/>
        <a:ln w="25400">
          <a:noFill/>
        </a:ln>
      </c:spPr>
    </c:plotArea>
    <c:legend>
      <c:legendPos val="l"/>
      <c:layout>
        <c:manualLayout>
          <c:xMode val="edge"/>
          <c:yMode val="edge"/>
          <c:x val="0.15035426497347501"/>
          <c:y val="9.7002148299636301E-4"/>
          <c:w val="0.53973974108682299"/>
          <c:h val="0.31575274342839599"/>
        </c:manualLayout>
      </c:layout>
      <c:overlay val="0"/>
      <c:txPr>
        <a:bodyPr/>
        <a:lstStyle/>
        <a:p>
          <a:pPr>
            <a:defRPr sz="1100">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1"/>
          </a:solidFill>
          <a:latin typeface="+mn-lt"/>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182704327733"/>
          <c:y val="0.12979471579148999"/>
          <c:w val="0.60990809400938795"/>
          <c:h val="0.64169383410796799"/>
        </c:manualLayout>
      </c:layout>
      <c:barChart>
        <c:barDir val="col"/>
        <c:grouping val="clustered"/>
        <c:varyColors val="0"/>
        <c:ser>
          <c:idx val="0"/>
          <c:order val="0"/>
          <c:tx>
            <c:strRef>
              <c:f>Sheet1!$A$2</c:f>
              <c:strCache>
                <c:ptCount val="1"/>
                <c:pt idx="0">
                  <c:v>Projected Value in 2011-2016 Forecast (Published 2012)</c:v>
                </c:pt>
              </c:strCache>
            </c:strRef>
          </c:tx>
          <c:spPr>
            <a:solidFill>
              <a:schemeClr val="accent2"/>
            </a:solidFill>
          </c:spPr>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2016 Traffic Growth</c:v>
                </c:pt>
              </c:strCache>
            </c:strRef>
          </c:cat>
          <c:val>
            <c:numRef>
              <c:f>Sheet1!$B$2</c:f>
              <c:numCache>
                <c:formatCode>0%</c:formatCode>
                <c:ptCount val="1"/>
                <c:pt idx="0">
                  <c:v>0.56999999999999995</c:v>
                </c:pt>
              </c:numCache>
            </c:numRef>
          </c:val>
          <c:extLst>
            <c:ext xmlns:c16="http://schemas.microsoft.com/office/drawing/2014/chart" uri="{C3380CC4-5D6E-409C-BE32-E72D297353CC}">
              <c16:uniqueId val="{00000000-1C6B-4997-8A45-497142C89176}"/>
            </c:ext>
          </c:extLst>
        </c:ser>
        <c:ser>
          <c:idx val="1"/>
          <c:order val="1"/>
          <c:tx>
            <c:strRef>
              <c:f>Sheet1!$A$3</c:f>
              <c:strCache>
                <c:ptCount val="1"/>
                <c:pt idx="0">
                  <c:v>Estimated Growth (Current Report)</c:v>
                </c:pt>
              </c:strCache>
            </c:strRef>
          </c:tx>
          <c:spPr>
            <a:solidFill>
              <a:schemeClr val="tx2"/>
            </a:solidFill>
          </c:spPr>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2016 Traffic Growth</c:v>
                </c:pt>
              </c:strCache>
            </c:strRef>
          </c:cat>
          <c:val>
            <c:numRef>
              <c:f>Sheet1!$B$3</c:f>
              <c:numCache>
                <c:formatCode>0%</c:formatCode>
                <c:ptCount val="1"/>
                <c:pt idx="0">
                  <c:v>0.63</c:v>
                </c:pt>
              </c:numCache>
            </c:numRef>
          </c:val>
          <c:extLst>
            <c:ext xmlns:c16="http://schemas.microsoft.com/office/drawing/2014/chart" uri="{C3380CC4-5D6E-409C-BE32-E72D297353CC}">
              <c16:uniqueId val="{00000001-1C6B-4997-8A45-497142C89176}"/>
            </c:ext>
          </c:extLst>
        </c:ser>
        <c:dLbls>
          <c:dLblPos val="inEnd"/>
          <c:showLegendKey val="0"/>
          <c:showVal val="1"/>
          <c:showCatName val="0"/>
          <c:showSerName val="0"/>
          <c:showPercent val="0"/>
          <c:showBubbleSize val="0"/>
        </c:dLbls>
        <c:gapWidth val="164"/>
        <c:overlap val="-28"/>
        <c:axId val="1622716336"/>
        <c:axId val="1671475760"/>
      </c:barChart>
      <c:catAx>
        <c:axId val="162271633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a:pPr>
            <a:endParaRPr lang="en-US"/>
          </a:p>
        </c:txPr>
        <c:crossAx val="1671475760"/>
        <c:crosses val="autoZero"/>
        <c:auto val="1"/>
        <c:lblAlgn val="ctr"/>
        <c:lblOffset val="0"/>
        <c:noMultiLvlLbl val="0"/>
      </c:catAx>
      <c:valAx>
        <c:axId val="1671475760"/>
        <c:scaling>
          <c:orientation val="minMax"/>
          <c:max val="1.2"/>
          <c:min val="0"/>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defRPr>
            </a:pPr>
            <a:endParaRPr lang="en-US"/>
          </a:p>
        </c:txPr>
        <c:crossAx val="1622716336"/>
        <c:crosses val="autoZero"/>
        <c:crossBetween val="between"/>
      </c:valAx>
      <c:spPr>
        <a:noFill/>
        <a:ln w="25400">
          <a:noFill/>
        </a:ln>
      </c:spPr>
    </c:plotArea>
    <c:legend>
      <c:legendPos val="t"/>
      <c:layout>
        <c:manualLayout>
          <c:xMode val="edge"/>
          <c:yMode val="edge"/>
          <c:x val="0.18728029737507701"/>
          <c:y val="8.9803554724041099E-2"/>
          <c:w val="0.61574889965880197"/>
          <c:h val="0.15148221533112899"/>
        </c:manualLayout>
      </c:layout>
      <c:overlay val="0"/>
      <c:txPr>
        <a:bodyPr/>
        <a:lstStyle/>
        <a:p>
          <a:pPr>
            <a:defRPr sz="1400" b="0"/>
          </a:pPr>
          <a:endParaRPr lang="en-US"/>
        </a:p>
      </c:txPr>
    </c:legend>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211369447179198"/>
          <c:h val="0.71278825995808603"/>
        </c:manualLayout>
      </c:layout>
      <c:barChart>
        <c:barDir val="col"/>
        <c:grouping val="stacked"/>
        <c:varyColors val="0"/>
        <c:ser>
          <c:idx val="2"/>
          <c:order val="0"/>
          <c:tx>
            <c:strRef>
              <c:f>Sheet1!$A$4</c:f>
              <c:strCache>
                <c:ptCount val="1"/>
                <c:pt idx="0">
                  <c:v>Fixed/Wired (CAGR 12%)</c:v>
                </c:pt>
              </c:strCache>
            </c:strRef>
          </c:tx>
          <c:spPr>
            <a:solidFill>
              <a:schemeClr val="accent2">
                <a:lumMod val="75000"/>
              </a:schemeClr>
            </a:solidFill>
          </c:spPr>
          <c:invertIfNegative val="0"/>
          <c:cat>
            <c:numRef>
              <c:f>Sheet1!$B$1:$G$1</c:f>
              <c:numCache>
                <c:formatCode>General</c:formatCode>
                <c:ptCount val="6"/>
                <c:pt idx="0">
                  <c:v>2015</c:v>
                </c:pt>
                <c:pt idx="1">
                  <c:v>2016</c:v>
                </c:pt>
                <c:pt idx="2">
                  <c:v>2017</c:v>
                </c:pt>
                <c:pt idx="3">
                  <c:v>2018</c:v>
                </c:pt>
                <c:pt idx="4">
                  <c:v>2019</c:v>
                </c:pt>
                <c:pt idx="5">
                  <c:v>2020</c:v>
                </c:pt>
              </c:numCache>
            </c:numRef>
          </c:cat>
          <c:val>
            <c:numRef>
              <c:f>Sheet1!$B$4:$G$4</c:f>
              <c:numCache>
                <c:formatCode>_(* #,##0_);_(* \(#,##0\);_(* "-"??_);_(@_)</c:formatCode>
                <c:ptCount val="6"/>
                <c:pt idx="0">
                  <c:v>38014595820.5653</c:v>
                </c:pt>
                <c:pt idx="1">
                  <c:v>43751971330.913803</c:v>
                </c:pt>
                <c:pt idx="2">
                  <c:v>49521908419.398804</c:v>
                </c:pt>
                <c:pt idx="3">
                  <c:v>55310640575.149803</c:v>
                </c:pt>
                <c:pt idx="4">
                  <c:v>60994514205.298698</c:v>
                </c:pt>
                <c:pt idx="5">
                  <c:v>66426887935.868103</c:v>
                </c:pt>
              </c:numCache>
            </c:numRef>
          </c:val>
          <c:extLst>
            <c:ext xmlns:c16="http://schemas.microsoft.com/office/drawing/2014/chart" uri="{C3380CC4-5D6E-409C-BE32-E72D297353CC}">
              <c16:uniqueId val="{00000000-38E1-45E6-84BE-6D35F9A98A42}"/>
            </c:ext>
          </c:extLst>
        </c:ser>
        <c:ser>
          <c:idx val="1"/>
          <c:order val="1"/>
          <c:tx>
            <c:strRef>
              <c:f>Sheet1!$A$3</c:f>
              <c:strCache>
                <c:ptCount val="1"/>
                <c:pt idx="0">
                  <c:v>Fixed/Wi-Fi from Wi-Fi-Only Devices (CAGR 10%)</c:v>
                </c:pt>
              </c:strCache>
            </c:strRef>
          </c:tx>
          <c:spPr>
            <a:solidFill>
              <a:schemeClr val="accent5"/>
            </a:solidFill>
          </c:spPr>
          <c:invertIfNegative val="0"/>
          <c:cat>
            <c:numRef>
              <c:f>Sheet1!$B$1:$G$1</c:f>
              <c:numCache>
                <c:formatCode>General</c:formatCode>
                <c:ptCount val="6"/>
                <c:pt idx="0">
                  <c:v>2015</c:v>
                </c:pt>
                <c:pt idx="1">
                  <c:v>2016</c:v>
                </c:pt>
                <c:pt idx="2">
                  <c:v>2017</c:v>
                </c:pt>
                <c:pt idx="3">
                  <c:v>2018</c:v>
                </c:pt>
                <c:pt idx="4">
                  <c:v>2019</c:v>
                </c:pt>
                <c:pt idx="5">
                  <c:v>2020</c:v>
                </c:pt>
              </c:numCache>
            </c:numRef>
          </c:cat>
          <c:val>
            <c:numRef>
              <c:f>Sheet1!$B$3:$G$3</c:f>
              <c:numCache>
                <c:formatCode>_(* #,##0_);_(* \(#,##0\);_(* "-"??_);_(@_)</c:formatCode>
                <c:ptCount val="6"/>
                <c:pt idx="0">
                  <c:v>24735037905.601501</c:v>
                </c:pt>
                <c:pt idx="1">
                  <c:v>28095073054.143398</c:v>
                </c:pt>
                <c:pt idx="2">
                  <c:v>31449264388.969002</c:v>
                </c:pt>
                <c:pt idx="3">
                  <c:v>34061380234.439499</c:v>
                </c:pt>
                <c:pt idx="4">
                  <c:v>38115012246.508202</c:v>
                </c:pt>
                <c:pt idx="5">
                  <c:v>39390469057.020401</c:v>
                </c:pt>
              </c:numCache>
            </c:numRef>
          </c:val>
          <c:extLst>
            <c:ext xmlns:c16="http://schemas.microsoft.com/office/drawing/2014/chart" uri="{C3380CC4-5D6E-409C-BE32-E72D297353CC}">
              <c16:uniqueId val="{00000001-38E1-45E6-84BE-6D35F9A98A42}"/>
            </c:ext>
          </c:extLst>
        </c:ser>
        <c:ser>
          <c:idx val="0"/>
          <c:order val="2"/>
          <c:tx>
            <c:strRef>
              <c:f>Sheet1!$A$2</c:f>
              <c:strCache>
                <c:ptCount val="1"/>
                <c:pt idx="0">
                  <c:v>Fixed/Wi-Fi from Mobile Devices (CAGR 57%)</c:v>
                </c:pt>
              </c:strCache>
            </c:strRef>
          </c:tx>
          <c:spPr>
            <a:solidFill>
              <a:schemeClr val="accent6">
                <a:lumMod val="60000"/>
                <a:lumOff val="40000"/>
                <a:alpha val="70000"/>
              </a:schemeClr>
            </a:solidFill>
            <a:ln w="30152">
              <a:noFill/>
            </a:ln>
          </c:spPr>
          <c:invertIfNegative val="0"/>
          <c:cat>
            <c:numRef>
              <c:f>Sheet1!$B$1:$G$1</c:f>
              <c:numCache>
                <c:formatCode>General</c:formatCode>
                <c:ptCount val="6"/>
                <c:pt idx="0">
                  <c:v>2015</c:v>
                </c:pt>
                <c:pt idx="1">
                  <c:v>2016</c:v>
                </c:pt>
                <c:pt idx="2">
                  <c:v>2017</c:v>
                </c:pt>
                <c:pt idx="3">
                  <c:v>2018</c:v>
                </c:pt>
                <c:pt idx="4">
                  <c:v>2019</c:v>
                </c:pt>
                <c:pt idx="5">
                  <c:v>2020</c:v>
                </c:pt>
              </c:numCache>
            </c:numRef>
          </c:cat>
          <c:val>
            <c:numRef>
              <c:f>Sheet1!$B$2:$G$2</c:f>
              <c:numCache>
                <c:formatCode>_(* #,##0_);_(* \(#,##0\);_(* "-"??_);_(@_)</c:formatCode>
                <c:ptCount val="6"/>
                <c:pt idx="0">
                  <c:v>6086270423.4501104</c:v>
                </c:pt>
                <c:pt idx="1">
                  <c:v>10691652327.502399</c:v>
                </c:pt>
                <c:pt idx="2">
                  <c:v>17631123176.319</c:v>
                </c:pt>
                <c:pt idx="3">
                  <c:v>27794488240.792702</c:v>
                </c:pt>
                <c:pt idx="4">
                  <c:v>39742843738.414597</c:v>
                </c:pt>
                <c:pt idx="5">
                  <c:v>57992075683.439598</c:v>
                </c:pt>
              </c:numCache>
            </c:numRef>
          </c:val>
          <c:extLst>
            <c:ext xmlns:c16="http://schemas.microsoft.com/office/drawing/2014/chart" uri="{C3380CC4-5D6E-409C-BE32-E72D297353CC}">
              <c16:uniqueId val="{00000002-38E1-45E6-84BE-6D35F9A98A42}"/>
            </c:ext>
          </c:extLst>
        </c:ser>
        <c:ser>
          <c:idx val="3"/>
          <c:order val="3"/>
          <c:tx>
            <c:strRef>
              <c:f>Sheet1!$A$5</c:f>
              <c:strCache>
                <c:ptCount val="1"/>
                <c:pt idx="0">
                  <c:v>Mobile Data (CAGR 51%)</c:v>
                </c:pt>
              </c:strCache>
            </c:strRef>
          </c:tx>
          <c:spPr>
            <a:solidFill>
              <a:schemeClr val="accent1">
                <a:lumMod val="60000"/>
                <a:lumOff val="40000"/>
              </a:schemeClr>
            </a:solidFill>
          </c:spPr>
          <c:invertIfNegative val="0"/>
          <c:cat>
            <c:numRef>
              <c:f>Sheet1!$B$1:$G$1</c:f>
              <c:numCache>
                <c:formatCode>General</c:formatCode>
                <c:ptCount val="6"/>
                <c:pt idx="0">
                  <c:v>2015</c:v>
                </c:pt>
                <c:pt idx="1">
                  <c:v>2016</c:v>
                </c:pt>
                <c:pt idx="2">
                  <c:v>2017</c:v>
                </c:pt>
                <c:pt idx="3">
                  <c:v>2018</c:v>
                </c:pt>
                <c:pt idx="4">
                  <c:v>2019</c:v>
                </c:pt>
                <c:pt idx="5">
                  <c:v>2020</c:v>
                </c:pt>
              </c:numCache>
            </c:numRef>
          </c:cat>
          <c:val>
            <c:numRef>
              <c:f>Sheet1!$B$5:$G$5</c:f>
              <c:numCache>
                <c:formatCode>_(* #,##0_);_(* \(#,##0\);_(* "-"??_);_(@_)</c:formatCode>
                <c:ptCount val="6"/>
                <c:pt idx="0">
                  <c:v>4430263772.4372196</c:v>
                </c:pt>
                <c:pt idx="1">
                  <c:v>7240549568.7594604</c:v>
                </c:pt>
                <c:pt idx="2">
                  <c:v>11266018264.7687</c:v>
                </c:pt>
                <c:pt idx="3">
                  <c:v>16792300080.633801</c:v>
                </c:pt>
                <c:pt idx="4">
                  <c:v>24452475796.555599</c:v>
                </c:pt>
                <c:pt idx="5">
                  <c:v>34588441775.504303</c:v>
                </c:pt>
              </c:numCache>
            </c:numRef>
          </c:val>
          <c:extLst>
            <c:ext xmlns:c16="http://schemas.microsoft.com/office/drawing/2014/chart" uri="{C3380CC4-5D6E-409C-BE32-E72D297353CC}">
              <c16:uniqueId val="{00000003-38E1-45E6-84BE-6D35F9A98A42}"/>
            </c:ext>
          </c:extLst>
        </c:ser>
        <c:dLbls>
          <c:showLegendKey val="0"/>
          <c:showVal val="0"/>
          <c:showCatName val="0"/>
          <c:showSerName val="0"/>
          <c:showPercent val="0"/>
          <c:showBubbleSize val="0"/>
        </c:dLbls>
        <c:gapWidth val="30"/>
        <c:overlap val="100"/>
        <c:axId val="1449493344"/>
        <c:axId val="1752319744"/>
      </c:barChart>
      <c:catAx>
        <c:axId val="144949334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1752319744"/>
        <c:crosses val="autoZero"/>
        <c:auto val="1"/>
        <c:lblAlgn val="ctr"/>
        <c:lblOffset val="0"/>
        <c:tickLblSkip val="1"/>
        <c:tickMarkSkip val="1"/>
        <c:noMultiLvlLbl val="0"/>
      </c:catAx>
      <c:valAx>
        <c:axId val="1752319744"/>
        <c:scaling>
          <c:orientation val="minMax"/>
          <c:max val="200000000000"/>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449493344"/>
        <c:crosses val="autoZero"/>
        <c:crossBetween val="between"/>
        <c:dispUnits>
          <c:builtInUnit val="billions"/>
        </c:dispUnits>
      </c:valAx>
      <c:spPr>
        <a:noFill/>
        <a:ln w="25400">
          <a:noFill/>
        </a:ln>
      </c:spPr>
    </c:plotArea>
    <c:legend>
      <c:legendPos val="l"/>
      <c:layout>
        <c:manualLayout>
          <c:xMode val="edge"/>
          <c:yMode val="edge"/>
          <c:x val="0.22612081051272401"/>
          <c:y val="1.45752071034081E-3"/>
          <c:w val="0.54850658010379905"/>
          <c:h val="0.234008794385067"/>
        </c:manualLayout>
      </c:layout>
      <c:overlay val="1"/>
      <c:txPr>
        <a:bodyPr/>
        <a:lstStyle/>
        <a:p>
          <a:pPr>
            <a:defRPr sz="1100" b="0">
              <a:solidFill>
                <a:schemeClr val="tx1"/>
              </a:solidFill>
              <a:latin typeface="+mn-lt"/>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2.7269200045646501E-2"/>
          <c:w val="0.61636828644501296"/>
          <c:h val="0.74940161083983503"/>
        </c:manualLayout>
      </c:layout>
      <c:barChart>
        <c:barDir val="col"/>
        <c:grouping val="stacked"/>
        <c:varyColors val="0"/>
        <c:ser>
          <c:idx val="1"/>
          <c:order val="0"/>
          <c:tx>
            <c:strRef>
              <c:f>Sheet1!$A$3</c:f>
              <c:strCache>
                <c:ptCount val="1"/>
                <c:pt idx="0">
                  <c:v>Offload Traffic from Mobile Devices</c:v>
                </c:pt>
              </c:strCache>
            </c:strRef>
          </c:tx>
          <c:spPr>
            <a:solidFill>
              <a:schemeClr val="tx2"/>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10691652327.502399</c:v>
                </c:pt>
                <c:pt idx="1">
                  <c:v>17631123176.319</c:v>
                </c:pt>
                <c:pt idx="2">
                  <c:v>27794488240.792702</c:v>
                </c:pt>
                <c:pt idx="3">
                  <c:v>39742843738.414597</c:v>
                </c:pt>
                <c:pt idx="4">
                  <c:v>57992075683.439598</c:v>
                </c:pt>
                <c:pt idx="5">
                  <c:v>83552604860.001404</c:v>
                </c:pt>
              </c:numCache>
            </c:numRef>
          </c:val>
          <c:extLst>
            <c:ext xmlns:c16="http://schemas.microsoft.com/office/drawing/2014/chart" uri="{C3380CC4-5D6E-409C-BE32-E72D297353CC}">
              <c16:uniqueId val="{00000000-24C5-4328-864F-7BE6A00E0F78}"/>
            </c:ext>
          </c:extLst>
        </c:ser>
        <c:ser>
          <c:idx val="0"/>
          <c:order val="1"/>
          <c:tx>
            <c:strRef>
              <c:f>Sheet1!$A$2</c:f>
              <c:strCache>
                <c:ptCount val="1"/>
                <c:pt idx="0">
                  <c:v>Cellular Traffic from Mobile Devices</c:v>
                </c:pt>
              </c:strCache>
            </c:strRef>
          </c:tx>
          <c:spPr>
            <a:solidFill>
              <a:schemeClr val="accent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7240549568.7594604</c:v>
                </c:pt>
                <c:pt idx="1">
                  <c:v>11266018264.7687</c:v>
                </c:pt>
                <c:pt idx="2">
                  <c:v>16792300080.633801</c:v>
                </c:pt>
                <c:pt idx="3">
                  <c:v>24452475796.555599</c:v>
                </c:pt>
                <c:pt idx="4">
                  <c:v>34588441775.504303</c:v>
                </c:pt>
                <c:pt idx="5">
                  <c:v>48951468985.634598</c:v>
                </c:pt>
              </c:numCache>
            </c:numRef>
          </c:val>
          <c:extLst>
            <c:ext xmlns:c16="http://schemas.microsoft.com/office/drawing/2014/chart" uri="{C3380CC4-5D6E-409C-BE32-E72D297353CC}">
              <c16:uniqueId val="{00000001-24C5-4328-864F-7BE6A00E0F78}"/>
            </c:ext>
          </c:extLst>
        </c:ser>
        <c:dLbls>
          <c:showLegendKey val="0"/>
          <c:showVal val="0"/>
          <c:showCatName val="0"/>
          <c:showSerName val="0"/>
          <c:showPercent val="0"/>
          <c:showBubbleSize val="0"/>
        </c:dLbls>
        <c:gapWidth val="30"/>
        <c:overlap val="100"/>
        <c:axId val="1992561968"/>
        <c:axId val="1354186208"/>
      </c:barChart>
      <c:catAx>
        <c:axId val="199256196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354186208"/>
        <c:crosses val="autoZero"/>
        <c:auto val="1"/>
        <c:lblAlgn val="ctr"/>
        <c:lblOffset val="0"/>
        <c:tickLblSkip val="1"/>
        <c:tickMarkSkip val="1"/>
        <c:noMultiLvlLbl val="0"/>
      </c:catAx>
      <c:valAx>
        <c:axId val="1354186208"/>
        <c:scaling>
          <c:orientation val="minMax"/>
          <c:min val="0"/>
        </c:scaling>
        <c:delete val="0"/>
        <c:axPos val="l"/>
        <c:numFmt formatCode="#,##0" sourceLinked="0"/>
        <c:majorTickMark val="out"/>
        <c:minorTickMark val="none"/>
        <c:tickLblPos val="nextTo"/>
        <c:spPr>
          <a:ln w="11307">
            <a:noFill/>
          </a:ln>
        </c:spPr>
        <c:txPr>
          <a:bodyPr rot="0" vert="horz"/>
          <a:lstStyle/>
          <a:p>
            <a:pPr>
              <a:defRPr sz="1400" b="0" i="0" u="none" strike="noStrike" baseline="0">
                <a:solidFill>
                  <a:schemeClr val="bg1">
                    <a:lumMod val="65000"/>
                  </a:schemeClr>
                </a:solidFill>
                <a:latin typeface="+mn-lt"/>
                <a:ea typeface="Arial"/>
                <a:cs typeface="Arial"/>
              </a:defRPr>
            </a:pPr>
            <a:endParaRPr lang="en-US"/>
          </a:p>
        </c:txPr>
        <c:crossAx val="1992561968"/>
        <c:crosses val="autoZero"/>
        <c:crossBetween val="between"/>
        <c:majorUnit val="10000000000"/>
        <c:minorUnit val="1000000000"/>
        <c:dispUnits>
          <c:builtInUnit val="billions"/>
        </c:dispUnits>
      </c:valAx>
      <c:spPr>
        <a:noFill/>
        <a:ln w="25400">
          <a:noFill/>
        </a:ln>
      </c:spPr>
    </c:plotArea>
    <c:legend>
      <c:legendPos val="l"/>
      <c:layout>
        <c:manualLayout>
          <c:xMode val="edge"/>
          <c:yMode val="edge"/>
          <c:x val="0.22439537734995901"/>
          <c:y val="1.4749141663532099E-2"/>
          <c:w val="0.54137039560032596"/>
          <c:h val="0.157290456414649"/>
        </c:manualLayout>
      </c:layout>
      <c:overlay val="1"/>
      <c:txPr>
        <a:bodyPr/>
        <a:lstStyle/>
        <a:p>
          <a:pPr>
            <a:defRPr sz="14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06018478"/>
          <c:y val="7.7006792915187694E-2"/>
          <c:w val="0.48305856960869598"/>
          <c:h val="0.71278825995808004"/>
        </c:manualLayout>
      </c:layout>
      <c:barChart>
        <c:barDir val="col"/>
        <c:grouping val="percentStacked"/>
        <c:varyColors val="0"/>
        <c:ser>
          <c:idx val="1"/>
          <c:order val="0"/>
          <c:tx>
            <c:strRef>
              <c:f>Sheet1!$A$2</c:f>
              <c:strCache>
                <c:ptCount val="1"/>
                <c:pt idx="0">
                  <c:v>Mobile Traffic</c:v>
                </c:pt>
              </c:strCache>
            </c:strRef>
          </c:tx>
          <c:spPr>
            <a:solidFill>
              <a:schemeClr val="tx2"/>
            </a:solidFill>
          </c:spPr>
          <c:invertIfNegative val="0"/>
          <c:cat>
            <c:strRef>
              <c:f>Sheet1!$B$1:$E$1</c:f>
              <c:strCache>
                <c:ptCount val="4"/>
                <c:pt idx="0">
                  <c:v>2G</c:v>
                </c:pt>
                <c:pt idx="1">
                  <c:v>3G</c:v>
                </c:pt>
                <c:pt idx="2">
                  <c:v>4G</c:v>
                </c:pt>
                <c:pt idx="3">
                  <c:v>5G</c:v>
                </c:pt>
              </c:strCache>
            </c:strRef>
          </c:cat>
          <c:val>
            <c:numRef>
              <c:f>Sheet1!$B$2:$E$2</c:f>
              <c:numCache>
                <c:formatCode>_(* #,##0_);_(* \(#,##0\);_(* "-"??_);_(@_)</c:formatCode>
                <c:ptCount val="4"/>
                <c:pt idx="0">
                  <c:v>302453177.21587503</c:v>
                </c:pt>
                <c:pt idx="1">
                  <c:v>9234890504.7238197</c:v>
                </c:pt>
                <c:pt idx="2">
                  <c:v>38670164435.279404</c:v>
                </c:pt>
                <c:pt idx="3">
                  <c:v>743960868.415488</c:v>
                </c:pt>
              </c:numCache>
            </c:numRef>
          </c:val>
          <c:extLst>
            <c:ext xmlns:c16="http://schemas.microsoft.com/office/drawing/2014/chart" uri="{C3380CC4-5D6E-409C-BE32-E72D297353CC}">
              <c16:uniqueId val="{00000000-B8BF-48BD-B068-64D49269BB68}"/>
            </c:ext>
          </c:extLst>
        </c:ser>
        <c:ser>
          <c:idx val="0"/>
          <c:order val="1"/>
          <c:tx>
            <c:strRef>
              <c:f>Sheet1!$A$3</c:f>
              <c:strCache>
                <c:ptCount val="1"/>
                <c:pt idx="0">
                  <c:v>Offload Traffic</c:v>
                </c:pt>
              </c:strCache>
            </c:strRef>
          </c:tx>
          <c:spPr>
            <a:solidFill>
              <a:schemeClr val="accent2"/>
            </a:solidFill>
          </c:spPr>
          <c:invertIfNegative val="0"/>
          <c:cat>
            <c:strRef>
              <c:f>Sheet1!$B$1:$E$1</c:f>
              <c:strCache>
                <c:ptCount val="4"/>
                <c:pt idx="0">
                  <c:v>2G</c:v>
                </c:pt>
                <c:pt idx="1">
                  <c:v>3G</c:v>
                </c:pt>
                <c:pt idx="2">
                  <c:v>4G</c:v>
                </c:pt>
                <c:pt idx="3">
                  <c:v>5G</c:v>
                </c:pt>
              </c:strCache>
            </c:strRef>
          </c:cat>
          <c:val>
            <c:numRef>
              <c:f>Sheet1!$B$3:$E$3</c:f>
              <c:numCache>
                <c:formatCode>_(* #,##0_);_(* \(#,##0\);_(* "-"??_);_(@_)</c:formatCode>
                <c:ptCount val="4"/>
                <c:pt idx="0">
                  <c:v>138145701.20558599</c:v>
                </c:pt>
                <c:pt idx="1">
                  <c:v>7651172211.09095</c:v>
                </c:pt>
                <c:pt idx="2">
                  <c:v>73827431398.912598</c:v>
                </c:pt>
                <c:pt idx="3">
                  <c:v>689465734.80405295</c:v>
                </c:pt>
              </c:numCache>
            </c:numRef>
          </c:val>
          <c:extLst>
            <c:ext xmlns:c16="http://schemas.microsoft.com/office/drawing/2014/chart" uri="{C3380CC4-5D6E-409C-BE32-E72D297353CC}">
              <c16:uniqueId val="{00000001-B8BF-48BD-B068-64D49269BB68}"/>
            </c:ext>
          </c:extLst>
        </c:ser>
        <c:dLbls>
          <c:showLegendKey val="0"/>
          <c:showVal val="0"/>
          <c:showCatName val="0"/>
          <c:showSerName val="0"/>
          <c:showPercent val="0"/>
          <c:showBubbleSize val="0"/>
        </c:dLbls>
        <c:gapWidth val="30"/>
        <c:overlap val="100"/>
        <c:axId val="1673684048"/>
        <c:axId val="1701724896"/>
      </c:barChart>
      <c:catAx>
        <c:axId val="167368404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701724896"/>
        <c:crosses val="autoZero"/>
        <c:auto val="1"/>
        <c:lblAlgn val="ctr"/>
        <c:lblOffset val="0"/>
        <c:noMultiLvlLbl val="0"/>
      </c:catAx>
      <c:valAx>
        <c:axId val="1701724896"/>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673684048"/>
        <c:crosses val="autoZero"/>
        <c:crossBetween val="between"/>
        <c:dispUnits>
          <c:builtInUnit val="thousands"/>
        </c:dispUnits>
      </c:valAx>
      <c:spPr>
        <a:noFill/>
        <a:ln w="25400">
          <a:noFill/>
        </a:ln>
      </c:spPr>
    </c:plotArea>
    <c:legend>
      <c:legendPos val="l"/>
      <c:layout>
        <c:manualLayout>
          <c:xMode val="edge"/>
          <c:yMode val="edge"/>
          <c:x val="0.75007396944410099"/>
          <c:y val="0.15259892235610101"/>
          <c:w val="0.170040542435033"/>
          <c:h val="0.16359190705283999"/>
        </c:manualLayout>
      </c:layout>
      <c:overlay val="1"/>
      <c:txPr>
        <a:bodyPr/>
        <a:lstStyle/>
        <a:p>
          <a:pPr>
            <a:defRPr sz="1400">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1"/>
          </a:solidFill>
          <a:latin typeface="+mn-lt"/>
          <a:ea typeface="Arial"/>
          <a:cs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204"/>
        </c:manualLayout>
      </c:layout>
      <c:barChart>
        <c:barDir val="col"/>
        <c:grouping val="stacked"/>
        <c:varyColors val="0"/>
        <c:ser>
          <c:idx val="0"/>
          <c:order val="0"/>
          <c:tx>
            <c:strRef>
              <c:f>Sheet1!$A$2</c:f>
              <c:strCache>
                <c:ptCount val="1"/>
                <c:pt idx="0">
                  <c:v>Asia Pacific</c:v>
                </c:pt>
              </c:strCache>
            </c:strRef>
          </c:tx>
          <c:spPr>
            <a:solidFill>
              <a:schemeClr val="accent2">
                <a:lumMod val="75000"/>
              </a:schemeClr>
            </a:solidFill>
            <a:ln w="76200">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23842007.7739112</c:v>
                </c:pt>
                <c:pt idx="1">
                  <c:v>60791972.857010603</c:v>
                </c:pt>
                <c:pt idx="2">
                  <c:v>107309259.64851999</c:v>
                </c:pt>
                <c:pt idx="3">
                  <c:v>146431995.81993401</c:v>
                </c:pt>
                <c:pt idx="4">
                  <c:v>195809464.99322301</c:v>
                </c:pt>
                <c:pt idx="5">
                  <c:v>245584502.585823</c:v>
                </c:pt>
              </c:numCache>
            </c:numRef>
          </c:val>
          <c:extLst>
            <c:ext xmlns:c16="http://schemas.microsoft.com/office/drawing/2014/chart" uri="{C3380CC4-5D6E-409C-BE32-E72D297353CC}">
              <c16:uniqueId val="{00000000-B7F1-42FE-9969-8CD2CAE151D6}"/>
            </c:ext>
          </c:extLst>
        </c:ser>
        <c:ser>
          <c:idx val="1"/>
          <c:order val="1"/>
          <c:tx>
            <c:strRef>
              <c:f>Sheet1!$A$3</c:f>
              <c:strCache>
                <c:ptCount val="1"/>
                <c:pt idx="0">
                  <c:v>Western Europe</c:v>
                </c:pt>
              </c:strCache>
            </c:strRef>
          </c:tx>
          <c:spPr>
            <a:solidFill>
              <a:schemeClr val="accent5"/>
            </a:solidFill>
            <a:ln w="76200"/>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41330585.503819697</c:v>
                </c:pt>
                <c:pt idx="1">
                  <c:v>63255578.951771699</c:v>
                </c:pt>
                <c:pt idx="2">
                  <c:v>86098294.076898098</c:v>
                </c:pt>
                <c:pt idx="3">
                  <c:v>101905422.030203</c:v>
                </c:pt>
                <c:pt idx="4">
                  <c:v>115960473.481225</c:v>
                </c:pt>
                <c:pt idx="5">
                  <c:v>126998465.95881701</c:v>
                </c:pt>
              </c:numCache>
            </c:numRef>
          </c:val>
          <c:extLst>
            <c:ext xmlns:c16="http://schemas.microsoft.com/office/drawing/2014/chart" uri="{C3380CC4-5D6E-409C-BE32-E72D297353CC}">
              <c16:uniqueId val="{00000001-B7F1-42FE-9969-8CD2CAE151D6}"/>
            </c:ext>
          </c:extLst>
        </c:ser>
        <c:ser>
          <c:idx val="2"/>
          <c:order val="2"/>
          <c:tx>
            <c:strRef>
              <c:f>Sheet1!$A$4</c:f>
              <c:strCache>
                <c:ptCount val="1"/>
                <c:pt idx="0">
                  <c:v>North America</c:v>
                </c:pt>
              </c:strCache>
            </c:strRef>
          </c:tx>
          <c:spPr>
            <a:solidFill>
              <a:schemeClr val="accent6">
                <a:lumMod val="60000"/>
                <a:lumOff val="40000"/>
              </a:schemeClr>
            </a:solidFill>
            <a:ln w="76200">
              <a:noFill/>
            </a:ln>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21333956.3693927</c:v>
                </c:pt>
                <c:pt idx="1">
                  <c:v>37834491.542276502</c:v>
                </c:pt>
                <c:pt idx="2">
                  <c:v>53524575.660161898</c:v>
                </c:pt>
                <c:pt idx="3">
                  <c:v>66806989.031061597</c:v>
                </c:pt>
                <c:pt idx="4">
                  <c:v>81019468.842905194</c:v>
                </c:pt>
                <c:pt idx="5">
                  <c:v>93723327.213555306</c:v>
                </c:pt>
              </c:numCache>
            </c:numRef>
          </c:val>
          <c:extLst>
            <c:ext xmlns:c16="http://schemas.microsoft.com/office/drawing/2014/chart" uri="{C3380CC4-5D6E-409C-BE32-E72D297353CC}">
              <c16:uniqueId val="{00000002-B7F1-42FE-9969-8CD2CAE151D6}"/>
            </c:ext>
          </c:extLst>
        </c:ser>
        <c:ser>
          <c:idx val="3"/>
          <c:order val="3"/>
          <c:tx>
            <c:strRef>
              <c:f>Sheet1!$A$5</c:f>
              <c:strCache>
                <c:ptCount val="1"/>
                <c:pt idx="0">
                  <c:v>Latin America</c:v>
                </c:pt>
              </c:strCache>
            </c:strRef>
          </c:tx>
          <c:spPr>
            <a:solidFill>
              <a:schemeClr val="accent1">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3045949.3599346098</c:v>
                </c:pt>
                <c:pt idx="1">
                  <c:v>8329434.6895697098</c:v>
                </c:pt>
                <c:pt idx="2">
                  <c:v>18485738.3401688</c:v>
                </c:pt>
                <c:pt idx="3">
                  <c:v>28134169.163436301</c:v>
                </c:pt>
                <c:pt idx="4">
                  <c:v>37351663.386722997</c:v>
                </c:pt>
                <c:pt idx="5">
                  <c:v>46335583.746910498</c:v>
                </c:pt>
              </c:numCache>
            </c:numRef>
          </c:val>
          <c:extLst>
            <c:ext xmlns:c16="http://schemas.microsoft.com/office/drawing/2014/chart" uri="{C3380CC4-5D6E-409C-BE32-E72D297353CC}">
              <c16:uniqueId val="{00000003-B7F1-42FE-9969-8CD2CAE151D6}"/>
            </c:ext>
          </c:extLst>
        </c:ser>
        <c:ser>
          <c:idx val="4"/>
          <c:order val="4"/>
          <c:tx>
            <c:strRef>
              <c:f>Sheet1!$A$6</c:f>
              <c:strCache>
                <c:ptCount val="1"/>
                <c:pt idx="0">
                  <c:v>Central and Eastern Europe</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Sheet1!$B$6:$G$6</c:f>
              <c:numCache>
                <c:formatCode>_(* #,##0_);_(* \(#,##0\);_(* "-"??_);_(@_)</c:formatCode>
                <c:ptCount val="6"/>
                <c:pt idx="0">
                  <c:v>3283676.9292139402</c:v>
                </c:pt>
                <c:pt idx="1">
                  <c:v>7481848.8059455398</c:v>
                </c:pt>
                <c:pt idx="2">
                  <c:v>10871464.297808999</c:v>
                </c:pt>
                <c:pt idx="3">
                  <c:v>14917387.9809629</c:v>
                </c:pt>
                <c:pt idx="4">
                  <c:v>19656153.9752548</c:v>
                </c:pt>
                <c:pt idx="5">
                  <c:v>23906600.1240629</c:v>
                </c:pt>
              </c:numCache>
            </c:numRef>
          </c:val>
          <c:extLst>
            <c:ext xmlns:c16="http://schemas.microsoft.com/office/drawing/2014/chart" uri="{C3380CC4-5D6E-409C-BE32-E72D297353CC}">
              <c16:uniqueId val="{00000004-B7F1-42FE-9969-8CD2CAE151D6}"/>
            </c:ext>
          </c:extLst>
        </c:ser>
        <c:ser>
          <c:idx val="5"/>
          <c:order val="5"/>
          <c:tx>
            <c:strRef>
              <c:f>Sheet1!$A$7</c:f>
              <c:strCache>
                <c:ptCount val="1"/>
                <c:pt idx="0">
                  <c:v>Middle East and Africa *</c:v>
                </c:pt>
              </c:strCache>
            </c:strRef>
          </c:tx>
          <c:spPr>
            <a:solidFill>
              <a:schemeClr val="tx2"/>
            </a:solidFill>
          </c:spPr>
          <c:invertIfNegative val="0"/>
          <c:cat>
            <c:strRef>
              <c:f>Sheet1!$B$1:$G$1</c:f>
              <c:strCache>
                <c:ptCount val="6"/>
                <c:pt idx="0">
                  <c:v>2016</c:v>
                </c:pt>
                <c:pt idx="1">
                  <c:v>2017</c:v>
                </c:pt>
                <c:pt idx="2">
                  <c:v>2018</c:v>
                </c:pt>
                <c:pt idx="3">
                  <c:v>2019</c:v>
                </c:pt>
                <c:pt idx="4">
                  <c:v>2020</c:v>
                </c:pt>
                <c:pt idx="5">
                  <c:v>2021</c:v>
                </c:pt>
              </c:strCache>
            </c:strRef>
          </c:cat>
          <c:val>
            <c:numRef>
              <c:f>Sheet1!$B$7:$G$7</c:f>
              <c:numCache>
                <c:formatCode>_(* #,##0_);_(* \(#,##0\);_(* "-"??_);_(@_)</c:formatCode>
                <c:ptCount val="6"/>
                <c:pt idx="0">
                  <c:v>1152027.0215747601</c:v>
                </c:pt>
                <c:pt idx="1">
                  <c:v>1790031.1217561699</c:v>
                </c:pt>
                <c:pt idx="2">
                  <c:v>2726697.6578223398</c:v>
                </c:pt>
                <c:pt idx="3">
                  <c:v>3582411.3762765001</c:v>
                </c:pt>
                <c:pt idx="4">
                  <c:v>4615484.63895813</c:v>
                </c:pt>
                <c:pt idx="5">
                  <c:v>5025398.7958305804</c:v>
                </c:pt>
              </c:numCache>
            </c:numRef>
          </c:val>
          <c:extLst>
            <c:ext xmlns:c16="http://schemas.microsoft.com/office/drawing/2014/chart" uri="{C3380CC4-5D6E-409C-BE32-E72D297353CC}">
              <c16:uniqueId val="{00000005-B7F1-42FE-9969-8CD2CAE151D6}"/>
            </c:ext>
          </c:extLst>
        </c:ser>
        <c:dLbls>
          <c:showLegendKey val="0"/>
          <c:showVal val="0"/>
          <c:showCatName val="0"/>
          <c:showSerName val="0"/>
          <c:showPercent val="0"/>
          <c:showBubbleSize val="0"/>
        </c:dLbls>
        <c:gapWidth val="56"/>
        <c:overlap val="100"/>
        <c:axId val="1727054848"/>
        <c:axId val="1700214160"/>
      </c:barChart>
      <c:catAx>
        <c:axId val="172705484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700214160"/>
        <c:crosses val="autoZero"/>
        <c:auto val="1"/>
        <c:lblAlgn val="ctr"/>
        <c:lblOffset val="0"/>
        <c:noMultiLvlLbl val="0"/>
      </c:catAx>
      <c:valAx>
        <c:axId val="1700214160"/>
        <c:scaling>
          <c:orientation val="minMax"/>
          <c:min val="0"/>
        </c:scaling>
        <c:delete val="0"/>
        <c:axPos val="l"/>
        <c:numFmt formatCode="#,##0" sourceLinked="0"/>
        <c:majorTickMark val="out"/>
        <c:minorTickMark val="none"/>
        <c:tickLblPos val="nextTo"/>
        <c:spPr>
          <a:ln w="11307">
            <a:noFill/>
          </a:ln>
        </c:spPr>
        <c:txPr>
          <a:bodyPr rot="0" vert="horz"/>
          <a:lstStyle/>
          <a:p>
            <a:pPr>
              <a:defRPr sz="1400" b="0" i="0" u="none" strike="noStrike" baseline="0">
                <a:solidFill>
                  <a:schemeClr val="bg1">
                    <a:lumMod val="65000"/>
                  </a:schemeClr>
                </a:solidFill>
                <a:latin typeface="+mn-lt"/>
                <a:ea typeface="Arial"/>
                <a:cs typeface="Arial"/>
              </a:defRPr>
            </a:pPr>
            <a:endParaRPr lang="en-US"/>
          </a:p>
        </c:txPr>
        <c:crossAx val="1727054848"/>
        <c:crosses val="autoZero"/>
        <c:crossBetween val="between"/>
        <c:dispUnits>
          <c:builtInUnit val="millions"/>
        </c:dispUnits>
      </c:valAx>
      <c:spPr>
        <a:noFill/>
        <a:ln w="30152">
          <a:noFill/>
        </a:ln>
      </c:spPr>
    </c:plotArea>
    <c:legend>
      <c:legendPos val="l"/>
      <c:layout>
        <c:manualLayout>
          <c:xMode val="edge"/>
          <c:yMode val="edge"/>
          <c:x val="0.24220863142139801"/>
          <c:y val="2.62449767319205E-2"/>
          <c:w val="0.33597451490717001"/>
          <c:h val="0.41154201680355401"/>
        </c:manualLayout>
      </c:layout>
      <c:overlay val="1"/>
      <c:txPr>
        <a:bodyPr/>
        <a:lstStyle/>
        <a:p>
          <a:pPr>
            <a:defRPr sz="12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211369447179198"/>
          <c:h val="0.71278825995808204"/>
        </c:manualLayout>
      </c:layout>
      <c:barChart>
        <c:barDir val="col"/>
        <c:grouping val="stacked"/>
        <c:varyColors val="0"/>
        <c:ser>
          <c:idx val="0"/>
          <c:order val="0"/>
          <c:tx>
            <c:strRef>
              <c:f>Sheet1!$A$2</c:f>
              <c:strCache>
                <c:ptCount val="1"/>
                <c:pt idx="0">
                  <c:v>Mobile Video (60%,78%)</c:v>
                </c:pt>
              </c:strCache>
            </c:strRef>
          </c:tx>
          <c:spPr>
            <a:solidFill>
              <a:srgbClr val="92D050"/>
            </a:solidFill>
            <a:ln w="30152">
              <a:noFill/>
            </a:ln>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4375000449.4023705</c:v>
                </c:pt>
                <c:pt idx="1">
                  <c:v>7225122920.4223099</c:v>
                </c:pt>
                <c:pt idx="2">
                  <c:v>11415328576.4396</c:v>
                </c:pt>
                <c:pt idx="3">
                  <c:v>17564660718.4175</c:v>
                </c:pt>
                <c:pt idx="4">
                  <c:v>26067686138.199299</c:v>
                </c:pt>
                <c:pt idx="5">
                  <c:v>38148325637.454399</c:v>
                </c:pt>
              </c:numCache>
            </c:numRef>
          </c:val>
          <c:extLst>
            <c:ext xmlns:c16="http://schemas.microsoft.com/office/drawing/2014/chart" uri="{C3380CC4-5D6E-409C-BE32-E72D297353CC}">
              <c16:uniqueId val="{00000000-3FDC-48CC-B180-60093269B2C0}"/>
            </c:ext>
          </c:extLst>
        </c:ser>
        <c:ser>
          <c:idx val="1"/>
          <c:order val="1"/>
          <c:tx>
            <c:strRef>
              <c:f>Sheet1!$A$3</c:f>
              <c:strCache>
                <c:ptCount val="1"/>
                <c:pt idx="0">
                  <c:v>Mobile Web/Data/VoIP (30%,14%)</c:v>
                </c:pt>
              </c:strCache>
            </c:strRef>
          </c:tx>
          <c:spPr>
            <a:solidFill>
              <a:schemeClr val="accent5"/>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_(* #,##0_);_(* \(#,##0\);_(* "-"??_);_(@_)</c:formatCode>
                <c:ptCount val="6"/>
                <c:pt idx="0">
                  <c:v>2153675547.6078</c:v>
                </c:pt>
                <c:pt idx="1">
                  <c:v>2938884199.1963</c:v>
                </c:pt>
                <c:pt idx="2">
                  <c:v>3779987538.3787999</c:v>
                </c:pt>
                <c:pt idx="3">
                  <c:v>4674800610.0915699</c:v>
                </c:pt>
                <c:pt idx="4">
                  <c:v>5595925470.4436197</c:v>
                </c:pt>
                <c:pt idx="5">
                  <c:v>7026093212.6976604</c:v>
                </c:pt>
              </c:numCache>
            </c:numRef>
          </c:val>
          <c:extLst>
            <c:ext xmlns:c16="http://schemas.microsoft.com/office/drawing/2014/chart" uri="{C3380CC4-5D6E-409C-BE32-E72D297353CC}">
              <c16:uniqueId val="{00000001-3FDC-48CC-B180-60093269B2C0}"/>
            </c:ext>
          </c:extLst>
        </c:ser>
        <c:ser>
          <c:idx val="3"/>
          <c:order val="2"/>
          <c:tx>
            <c:strRef>
              <c:f>Sheet1!$A$4</c:f>
              <c:strCache>
                <c:ptCount val="1"/>
                <c:pt idx="0">
                  <c:v>Mobile Audio (8%,5%)</c:v>
                </c:pt>
              </c:strCache>
            </c:strRef>
          </c:tx>
          <c:spPr>
            <a:solidFill>
              <a:schemeClr val="accent6">
                <a:lumMod val="60000"/>
                <a:lumOff val="40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_(* #,##0_);_(* \(#,##0\);_(* "-"??_);_(@_)</c:formatCode>
                <c:ptCount val="6"/>
                <c:pt idx="0">
                  <c:v>559999468.42338002</c:v>
                </c:pt>
                <c:pt idx="1">
                  <c:v>843393843.111956</c:v>
                </c:pt>
                <c:pt idx="2">
                  <c:v>1193711103.00085</c:v>
                </c:pt>
                <c:pt idx="3">
                  <c:v>1620662371.3266001</c:v>
                </c:pt>
                <c:pt idx="4">
                  <c:v>2103875995.5295899</c:v>
                </c:pt>
                <c:pt idx="5">
                  <c:v>2674183176.7606101</c:v>
                </c:pt>
              </c:numCache>
            </c:numRef>
          </c:val>
          <c:extLst>
            <c:ext xmlns:c16="http://schemas.microsoft.com/office/drawing/2014/chart" uri="{C3380CC4-5D6E-409C-BE32-E72D297353CC}">
              <c16:uniqueId val="{00000002-3FDC-48CC-B180-60093269B2C0}"/>
            </c:ext>
          </c:extLst>
        </c:ser>
        <c:ser>
          <c:idx val="4"/>
          <c:order val="3"/>
          <c:tx>
            <c:strRef>
              <c:f>Sheet1!$A$5</c:f>
              <c:strCache>
                <c:ptCount val="1"/>
                <c:pt idx="0">
                  <c:v>Mobile File Sharing (2%,2%)</c:v>
                </c:pt>
              </c:strCache>
            </c:strRef>
          </c:tx>
          <c:spPr>
            <a:solidFill>
              <a:schemeClr val="accent1">
                <a:lumMod val="60000"/>
                <a:lumOff val="40000"/>
              </a:schemeClr>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Sheet1!$B$5:$G$5</c:f>
              <c:numCache>
                <c:formatCode>_(* #,##0_);_(* \(#,##0\);_(* "-"??_);_(@_)</c:formatCode>
                <c:ptCount val="6"/>
                <c:pt idx="0">
                  <c:v>151874103.32592601</c:v>
                </c:pt>
                <c:pt idx="1">
                  <c:v>258617302.03817099</c:v>
                </c:pt>
                <c:pt idx="2">
                  <c:v>403272862.81456602</c:v>
                </c:pt>
                <c:pt idx="3">
                  <c:v>592352096.71987295</c:v>
                </c:pt>
                <c:pt idx="4">
                  <c:v>820954171.33185005</c:v>
                </c:pt>
                <c:pt idx="5">
                  <c:v>1102866958.72194</c:v>
                </c:pt>
              </c:numCache>
            </c:numRef>
          </c:val>
          <c:extLst>
            <c:ext xmlns:c16="http://schemas.microsoft.com/office/drawing/2014/chart" uri="{C3380CC4-5D6E-409C-BE32-E72D297353CC}">
              <c16:uniqueId val="{00000003-3FDC-48CC-B180-60093269B2C0}"/>
            </c:ext>
          </c:extLst>
        </c:ser>
        <c:dLbls>
          <c:showLegendKey val="0"/>
          <c:showVal val="0"/>
          <c:showCatName val="0"/>
          <c:showSerName val="0"/>
          <c:showPercent val="0"/>
          <c:showBubbleSize val="0"/>
        </c:dLbls>
        <c:gapWidth val="30"/>
        <c:overlap val="100"/>
        <c:axId val="1980437328"/>
        <c:axId val="1750762528"/>
      </c:barChart>
      <c:catAx>
        <c:axId val="198043732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a:solidFill>
                  <a:schemeClr val="tx1"/>
                </a:solidFill>
                <a:latin typeface="+mn-lt"/>
              </a:defRPr>
            </a:pPr>
            <a:endParaRPr lang="en-US"/>
          </a:p>
        </c:txPr>
        <c:crossAx val="1750762528"/>
        <c:crosses val="autoZero"/>
        <c:auto val="1"/>
        <c:lblAlgn val="ctr"/>
        <c:lblOffset val="0"/>
        <c:tickLblSkip val="1"/>
        <c:tickMarkSkip val="1"/>
        <c:noMultiLvlLbl val="0"/>
      </c:catAx>
      <c:valAx>
        <c:axId val="1750762528"/>
        <c:scaling>
          <c:orientation val="minMax"/>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980437328"/>
        <c:crosses val="autoZero"/>
        <c:crossBetween val="between"/>
        <c:dispUnits>
          <c:builtInUnit val="billions"/>
        </c:dispUnits>
      </c:valAx>
      <c:spPr>
        <a:noFill/>
        <a:ln w="30152">
          <a:noFill/>
        </a:ln>
      </c:spPr>
    </c:plotArea>
    <c:legend>
      <c:legendPos val="l"/>
      <c:layout>
        <c:manualLayout>
          <c:xMode val="edge"/>
          <c:yMode val="edge"/>
          <c:x val="0.236921846326832"/>
          <c:y val="5.9290707100610298E-3"/>
          <c:w val="0.47384591104229901"/>
          <c:h val="0.39360557059022699"/>
        </c:manualLayout>
      </c:layout>
      <c:overlay val="1"/>
      <c:txPr>
        <a:bodyPr/>
        <a:lstStyle/>
        <a:p>
          <a:pPr>
            <a:defRPr sz="1400" b="0">
              <a:solidFill>
                <a:schemeClr val="tx1"/>
              </a:solidFill>
              <a:latin typeface="+mn-lt"/>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211369447179198"/>
          <c:h val="0.71278825995808204"/>
        </c:manualLayout>
      </c:layout>
      <c:barChart>
        <c:barDir val="col"/>
        <c:grouping val="clustered"/>
        <c:varyColors val="0"/>
        <c:ser>
          <c:idx val="0"/>
          <c:order val="0"/>
          <c:tx>
            <c:strRef>
              <c:f>Sheet1!$A$2</c:f>
              <c:strCache>
                <c:ptCount val="1"/>
                <c:pt idx="0">
                  <c:v>Live Video</c:v>
                </c:pt>
              </c:strCache>
            </c:strRef>
          </c:tx>
          <c:spPr>
            <a:solidFill>
              <a:srgbClr val="92D050"/>
            </a:solidFill>
            <a:ln w="30152">
              <a:noFill/>
            </a:ln>
          </c:spPr>
          <c:invertIfNegative val="0"/>
          <c:dLbls>
            <c:dLbl>
              <c:idx val="0"/>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F9E2-4A44-843B-34B6BD259459}"/>
                </c:ext>
              </c:extLst>
            </c:dLbl>
            <c:dLbl>
              <c:idx val="1"/>
              <c:layout>
                <c:manualLayout>
                  <c:x val="0"/>
                  <c:y val="1.8602479957037701E-2"/>
                </c:manualLayout>
              </c:layout>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B3-4845-9833-4556AF84B48E}"/>
                </c:ext>
              </c:extLst>
            </c:dLbl>
            <c:dLbl>
              <c:idx val="2"/>
              <c:layout>
                <c:manualLayout>
                  <c:x val="0"/>
                  <c:y val="8.65641026993507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FB-4454-B8C3-1EEF179D7FE2}"/>
                </c:ext>
              </c:extLst>
            </c:dLbl>
            <c:dLbl>
              <c:idx val="3"/>
              <c:layout>
                <c:manualLayout>
                  <c:x val="-7.3786979121594397E-17"/>
                  <c:y val="0.126022010582987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FB-4454-B8C3-1EEF179D7FE2}"/>
                </c:ext>
              </c:extLst>
            </c:dLbl>
            <c:dLbl>
              <c:idx val="4"/>
              <c:layout>
                <c:manualLayout>
                  <c:x val="0"/>
                  <c:y val="0.197197232506933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FB-4454-B8C3-1EEF179D7FE2}"/>
                </c:ext>
              </c:extLst>
            </c:dLbl>
            <c:dLbl>
              <c:idx val="5"/>
              <c:layout>
                <c:manualLayout>
                  <c:x val="0"/>
                  <c:y val="0.32280056531389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FB-4454-B8C3-1EEF179D7FE2}"/>
                </c:ext>
              </c:extLst>
            </c:dLbl>
            <c:numFmt formatCode="#,##0.0" sourceLinked="0"/>
            <c:spPr>
              <a:noFill/>
              <a:ln>
                <a:noFill/>
              </a:ln>
              <a:effectLst/>
            </c:spPr>
            <c:txPr>
              <a:bodyPr wrap="square" lIns="38100" tIns="19050" rIns="38100" bIns="19050" anchor="ctr">
                <a:spAutoFit/>
              </a:bodyPr>
              <a:lstStyle/>
              <a:p>
                <a:pPr>
                  <a:defRPr sz="1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52500005.392828397</c:v>
                </c:pt>
                <c:pt idx="1">
                  <c:v>123983109.314447</c:v>
                </c:pt>
                <c:pt idx="2">
                  <c:v>274241853.720384</c:v>
                </c:pt>
                <c:pt idx="3">
                  <c:v>561224634.10201895</c:v>
                </c:pt>
                <c:pt idx="4">
                  <c:v>1082786408.69471</c:v>
                </c:pt>
                <c:pt idx="5">
                  <c:v>2028269982.17275</c:v>
                </c:pt>
              </c:numCache>
            </c:numRef>
          </c:val>
          <c:extLst>
            <c:ext xmlns:c16="http://schemas.microsoft.com/office/drawing/2014/chart" uri="{C3380CC4-5D6E-409C-BE32-E72D297353CC}">
              <c16:uniqueId val="{00000000-3FDC-48CC-B180-60093269B2C0}"/>
            </c:ext>
          </c:extLst>
        </c:ser>
        <c:dLbls>
          <c:showLegendKey val="0"/>
          <c:showVal val="0"/>
          <c:showCatName val="0"/>
          <c:showSerName val="0"/>
          <c:showPercent val="0"/>
          <c:showBubbleSize val="0"/>
        </c:dLbls>
        <c:gapWidth val="30"/>
        <c:axId val="1670403904"/>
        <c:axId val="1311859632"/>
      </c:barChart>
      <c:catAx>
        <c:axId val="167040390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a:solidFill>
                  <a:schemeClr val="tx1"/>
                </a:solidFill>
                <a:latin typeface="+mn-lt"/>
              </a:defRPr>
            </a:pPr>
            <a:endParaRPr lang="en-US"/>
          </a:p>
        </c:txPr>
        <c:crossAx val="1311859632"/>
        <c:crosses val="autoZero"/>
        <c:auto val="1"/>
        <c:lblAlgn val="ctr"/>
        <c:lblOffset val="0"/>
        <c:noMultiLvlLbl val="0"/>
      </c:catAx>
      <c:valAx>
        <c:axId val="1311859632"/>
        <c:scaling>
          <c:orientation val="minMax"/>
        </c:scaling>
        <c:delete val="0"/>
        <c:axPos val="l"/>
        <c:numFmt formatCode="#,##0.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670403904"/>
        <c:crosses val="autoZero"/>
        <c:crossBetween val="between"/>
        <c:dispUnits>
          <c:builtInUnit val="billions"/>
        </c:dispUnits>
      </c:valAx>
      <c:spPr>
        <a:noFill/>
        <a:ln w="30152">
          <a:noFill/>
        </a:ln>
      </c:spPr>
    </c:plotArea>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98E-2"/>
          <c:w val="0.61636828644501296"/>
          <c:h val="0.71278825995808603"/>
        </c:manualLayout>
      </c:layout>
      <c:barChart>
        <c:barDir val="col"/>
        <c:grouping val="stacked"/>
        <c:varyColors val="0"/>
        <c:ser>
          <c:idx val="0"/>
          <c:order val="0"/>
          <c:tx>
            <c:strRef>
              <c:f>Sheet1!$A$2</c:f>
              <c:strCache>
                <c:ptCount val="1"/>
                <c:pt idx="0">
                  <c:v>VR Mobile Traffic</c:v>
                </c:pt>
              </c:strCache>
            </c:strRef>
          </c:tx>
          <c:spPr>
            <a:solidFill>
              <a:schemeClr val="tx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13362591518.682699</c:v>
                </c:pt>
                <c:pt idx="1">
                  <c:v>25448563782.215698</c:v>
                </c:pt>
                <c:pt idx="2">
                  <c:v>40745608629.543198</c:v>
                </c:pt>
                <c:pt idx="3">
                  <c:v>63405000886.813599</c:v>
                </c:pt>
                <c:pt idx="4">
                  <c:v>96213480554.707108</c:v>
                </c:pt>
                <c:pt idx="5">
                  <c:v>140637473501.112</c:v>
                </c:pt>
              </c:numCache>
            </c:numRef>
          </c:val>
          <c:extLst>
            <c:ext xmlns:c16="http://schemas.microsoft.com/office/drawing/2014/chart" uri="{C3380CC4-5D6E-409C-BE32-E72D297353CC}">
              <c16:uniqueId val="{00000000-B1CA-440D-92D7-122330C5A62B}"/>
            </c:ext>
          </c:extLst>
        </c:ser>
        <c:dLbls>
          <c:showLegendKey val="0"/>
          <c:showVal val="0"/>
          <c:showCatName val="0"/>
          <c:showSerName val="0"/>
          <c:showPercent val="0"/>
          <c:showBubbleSize val="0"/>
        </c:dLbls>
        <c:gapWidth val="30"/>
        <c:overlap val="100"/>
        <c:axId val="1445025472"/>
        <c:axId val="1562442352"/>
      </c:barChart>
      <c:catAx>
        <c:axId val="1445025472"/>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562442352"/>
        <c:crosses val="autoZero"/>
        <c:auto val="1"/>
        <c:lblAlgn val="ctr"/>
        <c:lblOffset val="0"/>
        <c:tickLblSkip val="1"/>
        <c:tickMarkSkip val="1"/>
        <c:noMultiLvlLbl val="0"/>
      </c:catAx>
      <c:valAx>
        <c:axId val="1562442352"/>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445025472"/>
        <c:crosses val="autoZero"/>
        <c:crossBetween val="between"/>
        <c:dispUnits>
          <c:builtInUnit val="billions"/>
        </c:dispUnits>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98E-2"/>
          <c:w val="0.61636828644501296"/>
          <c:h val="0.71278825995808603"/>
        </c:manualLayout>
      </c:layout>
      <c:barChart>
        <c:barDir val="col"/>
        <c:grouping val="stacked"/>
        <c:varyColors val="0"/>
        <c:ser>
          <c:idx val="0"/>
          <c:order val="0"/>
          <c:tx>
            <c:strRef>
              <c:f>Sheet1!$A$2</c:f>
              <c:strCache>
                <c:ptCount val="1"/>
                <c:pt idx="0">
                  <c:v>VR Mobile Traffic</c:v>
                </c:pt>
              </c:strCache>
            </c:strRef>
          </c:tx>
          <c:spPr>
            <a:solidFill>
              <a:schemeClr val="tx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2995545870</c:v>
                </c:pt>
                <c:pt idx="1">
                  <c:v>4513242544.2445297</c:v>
                </c:pt>
                <c:pt idx="2">
                  <c:v>6649476498.9174299</c:v>
                </c:pt>
                <c:pt idx="3">
                  <c:v>9810986803.8046494</c:v>
                </c:pt>
                <c:pt idx="4">
                  <c:v>14094497062.807501</c:v>
                </c:pt>
                <c:pt idx="5">
                  <c:v>20029639215.227299</c:v>
                </c:pt>
              </c:numCache>
            </c:numRef>
          </c:val>
          <c:extLst>
            <c:ext xmlns:c16="http://schemas.microsoft.com/office/drawing/2014/chart" uri="{C3380CC4-5D6E-409C-BE32-E72D297353CC}">
              <c16:uniqueId val="{00000000-23D6-4766-B58D-683E34F8AFA2}"/>
            </c:ext>
          </c:extLst>
        </c:ser>
        <c:dLbls>
          <c:showLegendKey val="0"/>
          <c:showVal val="0"/>
          <c:showCatName val="0"/>
          <c:showSerName val="0"/>
          <c:showPercent val="0"/>
          <c:showBubbleSize val="0"/>
        </c:dLbls>
        <c:gapWidth val="30"/>
        <c:overlap val="100"/>
        <c:axId val="1435008880"/>
        <c:axId val="1941842864"/>
      </c:barChart>
      <c:catAx>
        <c:axId val="1435008880"/>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941842864"/>
        <c:crosses val="autoZero"/>
        <c:auto val="1"/>
        <c:lblAlgn val="ctr"/>
        <c:lblOffset val="0"/>
        <c:tickLblSkip val="1"/>
        <c:tickMarkSkip val="1"/>
        <c:noMultiLvlLbl val="0"/>
      </c:catAx>
      <c:valAx>
        <c:axId val="1941842864"/>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435008880"/>
        <c:crosses val="autoZero"/>
        <c:crossBetween val="between"/>
        <c:dispUnits>
          <c:builtInUnit val="billions"/>
        </c:dispUnits>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204"/>
        </c:manualLayout>
      </c:layout>
      <c:lineChart>
        <c:grouping val="standard"/>
        <c:varyColors val="0"/>
        <c:ser>
          <c:idx val="2"/>
          <c:order val="0"/>
          <c:tx>
            <c:strRef>
              <c:f>Sheet1!$A$4</c:f>
              <c:strCache>
                <c:ptCount val="1"/>
                <c:pt idx="0">
                  <c:v>Tablets</c:v>
                </c:pt>
              </c:strCache>
            </c:strRef>
          </c:tx>
          <c:spPr>
            <a:ln w="76200">
              <a:solidFill>
                <a:schemeClr val="accent1">
                  <a:lumMod val="60000"/>
                  <a:lumOff val="40000"/>
                </a:schemeClr>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19067.45342246271</c:v>
                </c:pt>
                <c:pt idx="1">
                  <c:v>22604.346751173201</c:v>
                </c:pt>
                <c:pt idx="2">
                  <c:v>24469.7220421768</c:v>
                </c:pt>
                <c:pt idx="3">
                  <c:v>26223.09670330747</c:v>
                </c:pt>
                <c:pt idx="4">
                  <c:v>27200.375616569741</c:v>
                </c:pt>
                <c:pt idx="5">
                  <c:v>27832.418070540931</c:v>
                </c:pt>
              </c:numCache>
            </c:numRef>
          </c:val>
          <c:smooth val="1"/>
          <c:extLst>
            <c:ext xmlns:c16="http://schemas.microsoft.com/office/drawing/2014/chart" uri="{C3380CC4-5D6E-409C-BE32-E72D297353CC}">
              <c16:uniqueId val="{00000000-7C79-4F78-AD74-0B334547613F}"/>
            </c:ext>
          </c:extLst>
        </c:ser>
        <c:ser>
          <c:idx val="1"/>
          <c:order val="1"/>
          <c:tx>
            <c:strRef>
              <c:f>Sheet1!$A$3</c:f>
              <c:strCache>
                <c:ptCount val="1"/>
                <c:pt idx="0">
                  <c:v>Smartphones</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12144.16249181911</c:v>
                </c:pt>
                <c:pt idx="1">
                  <c:v>13529.141853582099</c:v>
                </c:pt>
                <c:pt idx="2">
                  <c:v>14905.538015266169</c:v>
                </c:pt>
                <c:pt idx="3">
                  <c:v>16162.60073589839</c:v>
                </c:pt>
                <c:pt idx="4">
                  <c:v>18092.603117845691</c:v>
                </c:pt>
                <c:pt idx="5">
                  <c:v>20264.172339661571</c:v>
                </c:pt>
              </c:numCache>
            </c:numRef>
          </c:val>
          <c:smooth val="1"/>
          <c:extLst>
            <c:ext xmlns:c16="http://schemas.microsoft.com/office/drawing/2014/chart" uri="{C3380CC4-5D6E-409C-BE32-E72D297353CC}">
              <c16:uniqueId val="{00000001-7C79-4F78-AD74-0B334547613F}"/>
            </c:ext>
          </c:extLst>
        </c:ser>
        <c:ser>
          <c:idx val="0"/>
          <c:order val="2"/>
          <c:tx>
            <c:strRef>
              <c:f>Sheet1!$A$2</c:f>
              <c:strCache>
                <c:ptCount val="1"/>
                <c:pt idx="0">
                  <c:v>All Mobile Devices</c:v>
                </c:pt>
              </c:strCache>
            </c:strRef>
          </c:tx>
          <c:spPr>
            <a:ln w="76200">
              <a:solidFill>
                <a:schemeClr val="accent6"/>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6837</c:v>
                </c:pt>
                <c:pt idx="1">
                  <c:v>8733</c:v>
                </c:pt>
                <c:pt idx="2">
                  <c:v>11066</c:v>
                </c:pt>
                <c:pt idx="3">
                  <c:v>14270</c:v>
                </c:pt>
                <c:pt idx="4">
                  <c:v>17716</c:v>
                </c:pt>
                <c:pt idx="5">
                  <c:v>20355</c:v>
                </c:pt>
              </c:numCache>
            </c:numRef>
          </c:val>
          <c:smooth val="1"/>
          <c:extLst>
            <c:ext xmlns:c16="http://schemas.microsoft.com/office/drawing/2014/chart" uri="{C3380CC4-5D6E-409C-BE32-E72D297353CC}">
              <c16:uniqueId val="{00000002-7C79-4F78-AD74-0B334547613F}"/>
            </c:ext>
          </c:extLst>
        </c:ser>
        <c:dLbls>
          <c:showLegendKey val="0"/>
          <c:showVal val="0"/>
          <c:showCatName val="0"/>
          <c:showSerName val="0"/>
          <c:showPercent val="0"/>
          <c:showBubbleSize val="0"/>
        </c:dLbls>
        <c:smooth val="0"/>
        <c:axId val="1991070704"/>
        <c:axId val="1566364992"/>
      </c:lineChart>
      <c:catAx>
        <c:axId val="199107070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566364992"/>
        <c:crosses val="autoZero"/>
        <c:auto val="1"/>
        <c:lblAlgn val="ctr"/>
        <c:lblOffset val="0"/>
        <c:noMultiLvlLbl val="0"/>
      </c:catAx>
      <c:valAx>
        <c:axId val="1566364992"/>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991070704"/>
        <c:crosses val="autoZero"/>
        <c:crossBetween val="between"/>
        <c:dispUnits>
          <c:builtInUnit val="thousands"/>
        </c:dispUnits>
      </c:valAx>
      <c:spPr>
        <a:noFill/>
        <a:ln w="25400">
          <a:noFill/>
        </a:ln>
      </c:spPr>
    </c:plotArea>
    <c:legend>
      <c:legendPos val="l"/>
      <c:layout>
        <c:manualLayout>
          <c:xMode val="edge"/>
          <c:yMode val="edge"/>
          <c:x val="0.23396880249195201"/>
          <c:y val="8.3721065142899394E-3"/>
          <c:w val="0.51667595402556898"/>
          <c:h val="0.12053855717621401"/>
        </c:manualLayout>
      </c:layout>
      <c:overlay val="1"/>
      <c:txPr>
        <a:bodyPr/>
        <a:lstStyle/>
        <a:p>
          <a:pPr>
            <a:defRPr sz="1200">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204"/>
        </c:manualLayout>
      </c:layout>
      <c:lineChart>
        <c:grouping val="standard"/>
        <c:varyColors val="0"/>
        <c:ser>
          <c:idx val="0"/>
          <c:order val="0"/>
          <c:tx>
            <c:strRef>
              <c:f>Sheet1!$A$4</c:f>
              <c:strCache>
                <c:ptCount val="1"/>
                <c:pt idx="0">
                  <c:v>4G</c:v>
                </c:pt>
              </c:strCache>
            </c:strRef>
          </c:tx>
          <c:spPr>
            <a:ln w="76200">
              <a:solidFill>
                <a:srgbClr val="679E2A"/>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26315</c:v>
                </c:pt>
                <c:pt idx="1">
                  <c:v>29833</c:v>
                </c:pt>
                <c:pt idx="2">
                  <c:v>32180</c:v>
                </c:pt>
                <c:pt idx="3">
                  <c:v>34761</c:v>
                </c:pt>
                <c:pt idx="4">
                  <c:v>36814</c:v>
                </c:pt>
                <c:pt idx="5">
                  <c:v>38238</c:v>
                </c:pt>
              </c:numCache>
            </c:numRef>
          </c:val>
          <c:smooth val="1"/>
          <c:extLst>
            <c:ext xmlns:c16="http://schemas.microsoft.com/office/drawing/2014/chart" uri="{C3380CC4-5D6E-409C-BE32-E72D297353CC}">
              <c16:uniqueId val="{00000000-B597-4B37-876A-0A9B2562C046}"/>
            </c:ext>
          </c:extLst>
        </c:ser>
        <c:ser>
          <c:idx val="1"/>
          <c:order val="1"/>
          <c:tx>
            <c:strRef>
              <c:f>Sheet1!$A$3</c:f>
              <c:strCache>
                <c:ptCount val="1"/>
                <c:pt idx="0">
                  <c:v>3G</c:v>
                </c:pt>
              </c:strCache>
            </c:strRef>
          </c:tx>
          <c:spPr>
            <a:ln w="76200"/>
          </c:spPr>
          <c:marker>
            <c:symbol val="none"/>
          </c:marker>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5501</c:v>
                </c:pt>
                <c:pt idx="1">
                  <c:v>6417</c:v>
                </c:pt>
                <c:pt idx="2">
                  <c:v>7512</c:v>
                </c:pt>
                <c:pt idx="3">
                  <c:v>8630</c:v>
                </c:pt>
                <c:pt idx="4">
                  <c:v>9396</c:v>
                </c:pt>
                <c:pt idx="5">
                  <c:v>10048</c:v>
                </c:pt>
              </c:numCache>
            </c:numRef>
          </c:val>
          <c:smooth val="1"/>
          <c:extLst>
            <c:ext xmlns:c16="http://schemas.microsoft.com/office/drawing/2014/chart" uri="{C3380CC4-5D6E-409C-BE32-E72D297353CC}">
              <c16:uniqueId val="{00000001-B597-4B37-876A-0A9B2562C046}"/>
            </c:ext>
          </c:extLst>
        </c:ser>
        <c:ser>
          <c:idx val="3"/>
          <c:order val="2"/>
          <c:tx>
            <c:strRef>
              <c:f>Sheet1!$A$5</c:f>
              <c:strCache>
                <c:ptCount val="1"/>
                <c:pt idx="0">
                  <c:v>All Network Types</c:v>
                </c:pt>
              </c:strCache>
            </c:strRef>
          </c:tx>
          <c:spPr>
            <a:ln w="76200">
              <a:solidFill>
                <a:schemeClr val="accent6"/>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6837</c:v>
                </c:pt>
                <c:pt idx="1">
                  <c:v>8733</c:v>
                </c:pt>
                <c:pt idx="2">
                  <c:v>11066</c:v>
                </c:pt>
                <c:pt idx="3">
                  <c:v>14270</c:v>
                </c:pt>
                <c:pt idx="4">
                  <c:v>17716</c:v>
                </c:pt>
                <c:pt idx="5">
                  <c:v>20355</c:v>
                </c:pt>
              </c:numCache>
            </c:numRef>
          </c:val>
          <c:smooth val="0"/>
          <c:extLst>
            <c:ext xmlns:c16="http://schemas.microsoft.com/office/drawing/2014/chart" uri="{C3380CC4-5D6E-409C-BE32-E72D297353CC}">
              <c16:uniqueId val="{00000002-B597-4B37-876A-0A9B2562C046}"/>
            </c:ext>
          </c:extLst>
        </c:ser>
        <c:ser>
          <c:idx val="2"/>
          <c:order val="3"/>
          <c:tx>
            <c:strRef>
              <c:f>Sheet1!$A$2</c:f>
              <c:strCache>
                <c:ptCount val="1"/>
                <c:pt idx="0">
                  <c:v>2G</c:v>
                </c:pt>
              </c:strCache>
            </c:strRef>
          </c:tx>
          <c:spPr>
            <a:ln w="76200">
              <a:solidFill>
                <a:srgbClr val="FFC000"/>
              </a:solidFill>
            </a:ln>
          </c:spPr>
          <c:marker>
            <c:symbol val="none"/>
          </c:marker>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84.942288294406708</c:v>
                </c:pt>
                <c:pt idx="1">
                  <c:v>90.389948875266327</c:v>
                </c:pt>
                <c:pt idx="2">
                  <c:v>96.335754075099686</c:v>
                </c:pt>
                <c:pt idx="3">
                  <c:v>102.78397656527039</c:v>
                </c:pt>
                <c:pt idx="4">
                  <c:v>109.61262570021</c:v>
                </c:pt>
                <c:pt idx="5">
                  <c:v>116.145312126345</c:v>
                </c:pt>
              </c:numCache>
            </c:numRef>
          </c:val>
          <c:smooth val="0"/>
          <c:extLst>
            <c:ext xmlns:c16="http://schemas.microsoft.com/office/drawing/2014/chart" uri="{C3380CC4-5D6E-409C-BE32-E72D297353CC}">
              <c16:uniqueId val="{00000003-B597-4B37-876A-0A9B2562C046}"/>
            </c:ext>
          </c:extLst>
        </c:ser>
        <c:dLbls>
          <c:showLegendKey val="0"/>
          <c:showVal val="0"/>
          <c:showCatName val="0"/>
          <c:showSerName val="0"/>
          <c:showPercent val="0"/>
          <c:showBubbleSize val="0"/>
        </c:dLbls>
        <c:smooth val="0"/>
        <c:axId val="1619313184"/>
        <c:axId val="1745715136"/>
      </c:lineChart>
      <c:catAx>
        <c:axId val="1619313184"/>
        <c:scaling>
          <c:orientation val="minMax"/>
        </c:scaling>
        <c:delete val="0"/>
        <c:axPos val="b"/>
        <c:numFmt formatCode="General" sourceLinked="1"/>
        <c:majorTickMark val="none"/>
        <c:minorTickMark val="none"/>
        <c:tickLblPos val="nextTo"/>
        <c:spPr>
          <a:noFill/>
          <a:ln w="45228">
            <a:solidFill>
              <a:srgbClr val="C0C0C0"/>
            </a:solidFill>
            <a:prstDash val="solid"/>
          </a:ln>
        </c:spPr>
        <c:txPr>
          <a:bodyPr rot="0" vert="horz"/>
          <a:lstStyle/>
          <a:p>
            <a:pPr>
              <a:defRPr sz="1400" b="1">
                <a:solidFill>
                  <a:schemeClr val="tx1"/>
                </a:solidFill>
              </a:defRPr>
            </a:pPr>
            <a:endParaRPr lang="en-US"/>
          </a:p>
        </c:txPr>
        <c:crossAx val="1745715136"/>
        <c:crosses val="autoZero"/>
        <c:auto val="1"/>
        <c:lblAlgn val="ctr"/>
        <c:lblOffset val="0"/>
        <c:noMultiLvlLbl val="0"/>
      </c:catAx>
      <c:valAx>
        <c:axId val="1745715136"/>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619313184"/>
        <c:crosses val="autoZero"/>
        <c:crossBetween val="between"/>
        <c:dispUnits>
          <c:builtInUnit val="thousands"/>
        </c:dispUnits>
      </c:valAx>
      <c:spPr>
        <a:noFill/>
        <a:ln w="30152">
          <a:noFill/>
        </a:ln>
      </c:spPr>
    </c:plotArea>
    <c:legend>
      <c:legendPos val="l"/>
      <c:layout>
        <c:manualLayout>
          <c:xMode val="edge"/>
          <c:yMode val="edge"/>
          <c:x val="0.24229618610517401"/>
          <c:y val="0"/>
          <c:w val="0.52604830634215805"/>
          <c:h val="9.65724962170387E-2"/>
        </c:manualLayout>
      </c:layout>
      <c:overlay val="1"/>
      <c:txPr>
        <a:bodyPr/>
        <a:lstStyle/>
        <a:p>
          <a:pPr>
            <a:defRPr sz="1200">
              <a:solidFill>
                <a:schemeClr val="tx1"/>
              </a:solidFill>
              <a:effectLst/>
            </a:defRPr>
          </a:pPr>
          <a:endParaRPr lang="en-US"/>
        </a:p>
      </c:txPr>
    </c:legend>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104"/>
        </c:manualLayout>
      </c:layout>
      <c:barChart>
        <c:barDir val="col"/>
        <c:grouping val="stacked"/>
        <c:varyColors val="0"/>
        <c:ser>
          <c:idx val="1"/>
          <c:order val="0"/>
          <c:tx>
            <c:strRef>
              <c:f>Sheet1!$A$2</c:f>
              <c:strCache>
                <c:ptCount val="1"/>
                <c:pt idx="0">
                  <c:v>Asia Pacific (APAC)</c:v>
                </c:pt>
              </c:strCache>
            </c:strRef>
          </c:tx>
          <c:spPr>
            <a:solidFill>
              <a:schemeClr val="accent2">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3109117466.1507401</c:v>
                </c:pt>
                <c:pt idx="1">
                  <c:v>4900007328.5577898</c:v>
                </c:pt>
                <c:pt idx="2">
                  <c:v>7434743112.0736704</c:v>
                </c:pt>
                <c:pt idx="3">
                  <c:v>11048030394.7066</c:v>
                </c:pt>
                <c:pt idx="4">
                  <c:v>15911056174.146999</c:v>
                </c:pt>
                <c:pt idx="5">
                  <c:v>22845908082.983398</c:v>
                </c:pt>
              </c:numCache>
            </c:numRef>
          </c:val>
          <c:extLst>
            <c:ext xmlns:c16="http://schemas.microsoft.com/office/drawing/2014/chart" uri="{C3380CC4-5D6E-409C-BE32-E72D297353CC}">
              <c16:uniqueId val="{00000000-7D23-44E7-AA7B-23B0EB647C8A}"/>
            </c:ext>
          </c:extLst>
        </c:ser>
        <c:ser>
          <c:idx val="2"/>
          <c:order val="1"/>
          <c:tx>
            <c:strRef>
              <c:f>Sheet1!$A$3</c:f>
              <c:strCache>
                <c:ptCount val="1"/>
                <c:pt idx="0">
                  <c:v>North America (NA)</c:v>
                </c:pt>
              </c:strCache>
            </c:strRef>
          </c:tx>
          <c:spPr>
            <a:solidFill>
              <a:srgbClr val="00B0F0"/>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1411021120.1301</c:v>
                </c:pt>
                <c:pt idx="1">
                  <c:v>2000300870.0185001</c:v>
                </c:pt>
                <c:pt idx="2">
                  <c:v>2776564354.9801302</c:v>
                </c:pt>
                <c:pt idx="3">
                  <c:v>3753176801.1065798</c:v>
                </c:pt>
                <c:pt idx="4">
                  <c:v>4838494256.6700201</c:v>
                </c:pt>
                <c:pt idx="5">
                  <c:v>6397092317.2582102</c:v>
                </c:pt>
              </c:numCache>
            </c:numRef>
          </c:val>
          <c:extLst>
            <c:ext xmlns:c16="http://schemas.microsoft.com/office/drawing/2014/chart" uri="{C3380CC4-5D6E-409C-BE32-E72D297353CC}">
              <c16:uniqueId val="{00000001-7D23-44E7-AA7B-23B0EB647C8A}"/>
            </c:ext>
          </c:extLst>
        </c:ser>
        <c:ser>
          <c:idx val="3"/>
          <c:order val="2"/>
          <c:tx>
            <c:strRef>
              <c:f>Sheet1!$A$4</c:f>
              <c:strCache>
                <c:ptCount val="1"/>
                <c:pt idx="0">
                  <c:v>Western Europe (WE)</c:v>
                </c:pt>
              </c:strCache>
            </c:strRef>
          </c:tx>
          <c:spPr>
            <a:solidFill>
              <a:schemeClr val="accent6">
                <a:lumMod val="60000"/>
                <a:lumOff val="40000"/>
                <a:alpha val="6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736377238.45170498</c:v>
                </c:pt>
                <c:pt idx="1">
                  <c:v>1084395590.36465</c:v>
                </c:pt>
                <c:pt idx="2">
                  <c:v>1534120434.0534799</c:v>
                </c:pt>
                <c:pt idx="3">
                  <c:v>2167830774.1917601</c:v>
                </c:pt>
                <c:pt idx="4">
                  <c:v>3019843256.8979802</c:v>
                </c:pt>
                <c:pt idx="5">
                  <c:v>4189614571.50003</c:v>
                </c:pt>
              </c:numCache>
            </c:numRef>
          </c:val>
          <c:extLst>
            <c:ext xmlns:c16="http://schemas.microsoft.com/office/drawing/2014/chart" uri="{C3380CC4-5D6E-409C-BE32-E72D297353CC}">
              <c16:uniqueId val="{00000002-7D23-44E7-AA7B-23B0EB647C8A}"/>
            </c:ext>
          </c:extLst>
        </c:ser>
        <c:ser>
          <c:idx val="4"/>
          <c:order val="3"/>
          <c:tx>
            <c:strRef>
              <c:f>Sheet1!$A$5</c:f>
              <c:strCache>
                <c:ptCount val="1"/>
                <c:pt idx="0">
                  <c:v>Central and Eastern Europe (CEE)</c:v>
                </c:pt>
              </c:strCache>
            </c:strRef>
          </c:tx>
          <c:spPr>
            <a:solidFill>
              <a:schemeClr val="accent1">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923803086.95831203</c:v>
                </c:pt>
                <c:pt idx="1">
                  <c:v>1396079013.1563001</c:v>
                </c:pt>
                <c:pt idx="2">
                  <c:v>2013988539.9806099</c:v>
                </c:pt>
                <c:pt idx="3">
                  <c:v>2836076202.5816302</c:v>
                </c:pt>
                <c:pt idx="4">
                  <c:v>3886561022.0863299</c:v>
                </c:pt>
                <c:pt idx="5">
                  <c:v>5252333935.8270197</c:v>
                </c:pt>
              </c:numCache>
            </c:numRef>
          </c:val>
          <c:extLst>
            <c:ext xmlns:c16="http://schemas.microsoft.com/office/drawing/2014/chart" uri="{C3380CC4-5D6E-409C-BE32-E72D297353CC}">
              <c16:uniqueId val="{00000003-7D23-44E7-AA7B-23B0EB647C8A}"/>
            </c:ext>
          </c:extLst>
        </c:ser>
        <c:ser>
          <c:idx val="5"/>
          <c:order val="4"/>
          <c:tx>
            <c:strRef>
              <c:f>Sheet1!$A$6</c:f>
              <c:strCache>
                <c:ptCount val="1"/>
                <c:pt idx="0">
                  <c:v>Middle East and Africa (MEA)</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Sheet1!$B$6:$G$6</c:f>
              <c:numCache>
                <c:formatCode>_(* #,##0_);_(* \(#,##0\);_(* "-"??_);_(@_)</c:formatCode>
                <c:ptCount val="6"/>
                <c:pt idx="0">
                  <c:v>610286410.47448301</c:v>
                </c:pt>
                <c:pt idx="1">
                  <c:v>1196345582.7005999</c:v>
                </c:pt>
                <c:pt idx="2">
                  <c:v>2009475768.6963501</c:v>
                </c:pt>
                <c:pt idx="3">
                  <c:v>3171863911.0904799</c:v>
                </c:pt>
                <c:pt idx="4">
                  <c:v>4853817303.3888903</c:v>
                </c:pt>
                <c:pt idx="5">
                  <c:v>7367869170.8128004</c:v>
                </c:pt>
              </c:numCache>
            </c:numRef>
          </c:val>
          <c:extLst>
            <c:ext xmlns:c16="http://schemas.microsoft.com/office/drawing/2014/chart" uri="{C3380CC4-5D6E-409C-BE32-E72D297353CC}">
              <c16:uniqueId val="{00000004-7D23-44E7-AA7B-23B0EB647C8A}"/>
            </c:ext>
          </c:extLst>
        </c:ser>
        <c:ser>
          <c:idx val="0"/>
          <c:order val="5"/>
          <c:tx>
            <c:strRef>
              <c:f>Sheet1!$A$7</c:f>
              <c:strCache>
                <c:ptCount val="1"/>
                <c:pt idx="0">
                  <c:v>Latin America (LATAM)</c:v>
                </c:pt>
              </c:strCache>
            </c:strRef>
          </c:tx>
          <c:spPr>
            <a:solidFill>
              <a:srgbClr val="0070C0"/>
            </a:solidFill>
          </c:spPr>
          <c:invertIfNegative val="0"/>
          <c:cat>
            <c:strRef>
              <c:f>Sheet1!$B$1:$G$1</c:f>
              <c:strCache>
                <c:ptCount val="6"/>
                <c:pt idx="0">
                  <c:v>2016</c:v>
                </c:pt>
                <c:pt idx="1">
                  <c:v>2017</c:v>
                </c:pt>
                <c:pt idx="2">
                  <c:v>2018</c:v>
                </c:pt>
                <c:pt idx="3">
                  <c:v>2019</c:v>
                </c:pt>
                <c:pt idx="4">
                  <c:v>2020</c:v>
                </c:pt>
                <c:pt idx="5">
                  <c:v>2021</c:v>
                </c:pt>
              </c:strCache>
            </c:strRef>
          </c:cat>
          <c:val>
            <c:numRef>
              <c:f>Sheet1!$B$7:$G$7</c:f>
              <c:numCache>
                <c:formatCode>_(* #,##0_);_(* \(#,##0\);_(* "-"??_);_(@_)</c:formatCode>
                <c:ptCount val="6"/>
                <c:pt idx="0">
                  <c:v>449944246.594127</c:v>
                </c:pt>
                <c:pt idx="1">
                  <c:v>688889879.97090399</c:v>
                </c:pt>
                <c:pt idx="2">
                  <c:v>1023407870.84954</c:v>
                </c:pt>
                <c:pt idx="3">
                  <c:v>1475497712.8785801</c:v>
                </c:pt>
                <c:pt idx="4">
                  <c:v>2078669762.31408</c:v>
                </c:pt>
                <c:pt idx="5">
                  <c:v>2898650907.25317</c:v>
                </c:pt>
              </c:numCache>
            </c:numRef>
          </c:val>
          <c:extLst>
            <c:ext xmlns:c16="http://schemas.microsoft.com/office/drawing/2014/chart" uri="{C3380CC4-5D6E-409C-BE32-E72D297353CC}">
              <c16:uniqueId val="{00000005-7D23-44E7-AA7B-23B0EB647C8A}"/>
            </c:ext>
          </c:extLst>
        </c:ser>
        <c:dLbls>
          <c:showLegendKey val="0"/>
          <c:showVal val="0"/>
          <c:showCatName val="0"/>
          <c:showSerName val="0"/>
          <c:showPercent val="0"/>
          <c:showBubbleSize val="0"/>
        </c:dLbls>
        <c:gapWidth val="30"/>
        <c:overlap val="100"/>
        <c:axId val="1670969376"/>
        <c:axId val="1671021024"/>
      </c:barChart>
      <c:catAx>
        <c:axId val="167096937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i="0" u="none" strike="noStrike" baseline="0">
                <a:solidFill>
                  <a:schemeClr val="tx1"/>
                </a:solidFill>
                <a:latin typeface="+mn-lt"/>
                <a:ea typeface="Arial"/>
                <a:cs typeface="Arial"/>
              </a:defRPr>
            </a:pPr>
            <a:endParaRPr lang="en-US"/>
          </a:p>
        </c:txPr>
        <c:crossAx val="1671021024"/>
        <c:crosses val="autoZero"/>
        <c:auto val="1"/>
        <c:lblAlgn val="ctr"/>
        <c:lblOffset val="0"/>
        <c:tickLblSkip val="1"/>
        <c:tickMarkSkip val="1"/>
        <c:noMultiLvlLbl val="0"/>
      </c:catAx>
      <c:valAx>
        <c:axId val="1671021024"/>
        <c:scaling>
          <c:orientation val="minMax"/>
        </c:scaling>
        <c:delete val="0"/>
        <c:axPos val="l"/>
        <c:numFmt formatCode="#,##0" sourceLinked="0"/>
        <c:majorTickMark val="out"/>
        <c:minorTickMark val="none"/>
        <c:tickLblPos val="nextTo"/>
        <c:spPr>
          <a:ln w="11307">
            <a:noFill/>
          </a:ln>
        </c:spPr>
        <c:txPr>
          <a:bodyPr rot="0" vert="horz"/>
          <a:lstStyle/>
          <a:p>
            <a:pPr>
              <a:defRPr sz="1400" b="0" i="0" u="none" strike="noStrike" baseline="0">
                <a:solidFill>
                  <a:schemeClr val="bg1">
                    <a:lumMod val="65000"/>
                  </a:schemeClr>
                </a:solidFill>
                <a:latin typeface="+mn-lt"/>
                <a:ea typeface="Arial"/>
                <a:cs typeface="Arial"/>
              </a:defRPr>
            </a:pPr>
            <a:endParaRPr lang="en-US"/>
          </a:p>
        </c:txPr>
        <c:crossAx val="1670969376"/>
        <c:crosses val="autoZero"/>
        <c:crossBetween val="between"/>
        <c:dispUnits>
          <c:builtInUnit val="billions"/>
        </c:dispUnits>
      </c:valAx>
      <c:spPr>
        <a:noFill/>
        <a:ln w="25400">
          <a:noFill/>
        </a:ln>
      </c:spPr>
    </c:plotArea>
    <c:legend>
      <c:legendPos val="l"/>
      <c:layout>
        <c:manualLayout>
          <c:xMode val="edge"/>
          <c:yMode val="edge"/>
          <c:x val="0.245074954920282"/>
          <c:y val="1.56167979002625E-2"/>
          <c:w val="0.40541202750206401"/>
          <c:h val="0.46766465624548698"/>
        </c:manualLayout>
      </c:layout>
      <c:overlay val="1"/>
      <c:txPr>
        <a:bodyPr/>
        <a:lstStyle/>
        <a:p>
          <a:pPr>
            <a:defRPr sz="1200" b="0">
              <a:solidFill>
                <a:schemeClr val="tx1"/>
              </a:solidFill>
              <a:latin typeface="+mn-lt"/>
            </a:defRPr>
          </a:pPr>
          <a:endParaRPr lang="en-US"/>
        </a:p>
      </c:txPr>
    </c:legend>
    <c:plotVisOnly val="1"/>
    <c:dispBlanksAs val="gap"/>
    <c:showDLblsOverMax val="0"/>
  </c:chart>
  <c:spPr>
    <a:noFill/>
    <a:ln>
      <a:noFill/>
    </a:ln>
  </c:spPr>
  <c:txPr>
    <a:bodyPr/>
    <a:lstStyle/>
    <a:p>
      <a:pPr>
        <a:defRPr sz="2137" b="1" i="0" u="none" strike="noStrike" baseline="0">
          <a:solidFill>
            <a:srgbClr val="000000"/>
          </a:solidFill>
          <a:latin typeface="Arial"/>
          <a:ea typeface="Arial"/>
          <a:cs typeface="Aria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74668198822401"/>
          <c:y val="0.10665464272985301"/>
          <c:w val="0.53836790883573604"/>
          <c:h val="0.67312396019147502"/>
        </c:manualLayout>
      </c:layout>
      <c:barChart>
        <c:barDir val="col"/>
        <c:grouping val="stacked"/>
        <c:varyColors val="0"/>
        <c:ser>
          <c:idx val="0"/>
          <c:order val="0"/>
          <c:tx>
            <c:strRef>
              <c:f>Sheet1!$A$2</c:f>
              <c:strCache>
                <c:ptCount val="1"/>
                <c:pt idx="0">
                  <c:v>Top 1 %</c:v>
                </c:pt>
              </c:strCache>
            </c:strRef>
          </c:tx>
          <c:spPr>
            <a:solidFill>
              <a:schemeClr val="tx2"/>
            </a:solidFill>
            <a:ln w="30152">
              <a:noFill/>
            </a:ln>
          </c:spPr>
          <c:invertIfNegative val="0"/>
          <c:dLbls>
            <c:spPr>
              <a:noFill/>
              <a:ln>
                <a:noFill/>
              </a:ln>
              <a:effectLst/>
            </c:spPr>
            <c:txPr>
              <a:bodyPr wrap="square" lIns="38100" tIns="19050" rIns="38100" bIns="19050" anchor="ctr">
                <a:spAutoFit/>
              </a:bodyPr>
              <a:lstStyle/>
              <a:p>
                <a:pPr>
                  <a:defRPr sz="14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Jan-10</c:v>
                </c:pt>
                <c:pt idx="1">
                  <c:v>Sep-11</c:v>
                </c:pt>
                <c:pt idx="2">
                  <c:v>Sep-12</c:v>
                </c:pt>
                <c:pt idx="3">
                  <c:v>Sep-13</c:v>
                </c:pt>
                <c:pt idx="4">
                  <c:v>Jun-14</c:v>
                </c:pt>
                <c:pt idx="5">
                  <c:v>Nov-15</c:v>
                </c:pt>
                <c:pt idx="6">
                  <c:v>Sep-16</c:v>
                </c:pt>
              </c:strCache>
            </c:strRef>
          </c:cat>
          <c:val>
            <c:numRef>
              <c:f>Sheet1!$B$2:$H$2</c:f>
              <c:numCache>
                <c:formatCode>0%</c:formatCode>
                <c:ptCount val="7"/>
                <c:pt idx="0">
                  <c:v>0.52</c:v>
                </c:pt>
                <c:pt idx="1">
                  <c:v>0.24</c:v>
                </c:pt>
                <c:pt idx="2">
                  <c:v>0.16</c:v>
                </c:pt>
                <c:pt idx="3">
                  <c:v>0.1</c:v>
                </c:pt>
                <c:pt idx="4">
                  <c:v>0.18</c:v>
                </c:pt>
                <c:pt idx="5">
                  <c:v>0.08</c:v>
                </c:pt>
                <c:pt idx="6">
                  <c:v>6.0999999999999999E-2</c:v>
                </c:pt>
              </c:numCache>
            </c:numRef>
          </c:val>
          <c:extLst>
            <c:ext xmlns:c16="http://schemas.microsoft.com/office/drawing/2014/chart" uri="{C3380CC4-5D6E-409C-BE32-E72D297353CC}">
              <c16:uniqueId val="{00000000-503D-4198-95EC-47037FF4369B}"/>
            </c:ext>
          </c:extLst>
        </c:ser>
        <c:dLbls>
          <c:dLblPos val="ctr"/>
          <c:showLegendKey val="0"/>
          <c:showVal val="1"/>
          <c:showCatName val="0"/>
          <c:showSerName val="0"/>
          <c:showPercent val="0"/>
          <c:showBubbleSize val="0"/>
        </c:dLbls>
        <c:gapWidth val="30"/>
        <c:overlap val="100"/>
        <c:axId val="1707274256"/>
        <c:axId val="2059501360"/>
      </c:barChart>
      <c:catAx>
        <c:axId val="170727425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2059501360"/>
        <c:crosses val="autoZero"/>
        <c:auto val="1"/>
        <c:lblAlgn val="ctr"/>
        <c:lblOffset val="0"/>
        <c:tickLblSkip val="1"/>
        <c:tickMarkSkip val="1"/>
        <c:noMultiLvlLbl val="0"/>
      </c:catAx>
      <c:valAx>
        <c:axId val="2059501360"/>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707274256"/>
        <c:crosses val="autoZero"/>
        <c:crossBetween val="between"/>
      </c:valAx>
      <c:spPr>
        <a:noFill/>
        <a:ln w="25400">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004"/>
        </c:manualLayout>
      </c:layout>
      <c:barChart>
        <c:barDir val="col"/>
        <c:grouping val="clustered"/>
        <c:varyColors val="0"/>
        <c:ser>
          <c:idx val="0"/>
          <c:order val="0"/>
          <c:tx>
            <c:strRef>
              <c:f>Sheet1!$A$2</c:f>
              <c:strCache>
                <c:ptCount val="1"/>
                <c:pt idx="0">
                  <c:v>Oct-16</c:v>
                </c:pt>
              </c:strCache>
            </c:strRef>
          </c:tx>
          <c:spPr>
            <a:solidFill>
              <a:schemeClr val="tx2"/>
            </a:solidFill>
            <a:ln w="30152">
              <a:noFill/>
            </a:ln>
          </c:spPr>
          <c:invertIfNegative val="0"/>
          <c:dLbls>
            <c:dLbl>
              <c:idx val="0"/>
              <c:layout>
                <c:manualLayout>
                  <c:x val="0"/>
                  <c:y val="1.9226764790105599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FC-42C3-9A96-0246876D0F85}"/>
                </c:ext>
              </c:extLst>
            </c:dLbl>
            <c:spPr>
              <a:noFill/>
              <a:ln>
                <a:noFill/>
              </a:ln>
              <a:effectLst/>
            </c:spPr>
            <c:txPr>
              <a:bodyPr wrap="square" lIns="38100" tIns="19050" rIns="38100" bIns="19050" anchor="ctr">
                <a:spAutoFit/>
              </a:bodyPr>
              <a:lstStyle/>
              <a:p>
                <a:pPr>
                  <a:defRPr sz="14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Top 1%</c:v>
                </c:pt>
                <c:pt idx="1">
                  <c:v>Top 5%</c:v>
                </c:pt>
                <c:pt idx="2">
                  <c:v>Top 10%</c:v>
                </c:pt>
                <c:pt idx="3">
                  <c:v>Top 20%</c:v>
                </c:pt>
              </c:strCache>
            </c:strRef>
          </c:cat>
          <c:val>
            <c:numRef>
              <c:f>Sheet1!$B$2:$E$2</c:f>
              <c:numCache>
                <c:formatCode>0%</c:formatCode>
                <c:ptCount val="4"/>
                <c:pt idx="0">
                  <c:v>6.0999999999999999E-2</c:v>
                </c:pt>
                <c:pt idx="1">
                  <c:v>0.251</c:v>
                </c:pt>
                <c:pt idx="2">
                  <c:v>0.38200000000000001</c:v>
                </c:pt>
                <c:pt idx="3">
                  <c:v>0.55600000000000005</c:v>
                </c:pt>
              </c:numCache>
            </c:numRef>
          </c:val>
          <c:extLst>
            <c:ext xmlns:c16="http://schemas.microsoft.com/office/drawing/2014/chart" uri="{C3380CC4-5D6E-409C-BE32-E72D297353CC}">
              <c16:uniqueId val="{00000001-B2FC-42C3-9A96-0246876D0F85}"/>
            </c:ext>
          </c:extLst>
        </c:ser>
        <c:dLbls>
          <c:showLegendKey val="0"/>
          <c:showVal val="0"/>
          <c:showCatName val="0"/>
          <c:showSerName val="0"/>
          <c:showPercent val="0"/>
          <c:showBubbleSize val="0"/>
        </c:dLbls>
        <c:gapWidth val="30"/>
        <c:axId val="1362420496"/>
        <c:axId val="1362115808"/>
      </c:barChart>
      <c:catAx>
        <c:axId val="136242049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362115808"/>
        <c:crosses val="autoZero"/>
        <c:auto val="1"/>
        <c:lblAlgn val="ctr"/>
        <c:lblOffset val="0"/>
        <c:noMultiLvlLbl val="0"/>
      </c:catAx>
      <c:valAx>
        <c:axId val="1362115808"/>
        <c:scaling>
          <c:orientation val="minMax"/>
          <c:max val="1"/>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362420496"/>
        <c:crosses val="autoZero"/>
        <c:crossBetween val="between"/>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5901E-2"/>
          <c:w val="0.61636828644501296"/>
          <c:h val="0.71278825995808004"/>
        </c:manualLayout>
      </c:layout>
      <c:barChart>
        <c:barDir val="col"/>
        <c:grouping val="clustered"/>
        <c:varyColors val="0"/>
        <c:ser>
          <c:idx val="0"/>
          <c:order val="0"/>
          <c:tx>
            <c:strRef>
              <c:f>Sheet1!$A$2</c:f>
              <c:strCache>
                <c:ptCount val="1"/>
                <c:pt idx="0">
                  <c:v>Nov-15</c:v>
                </c:pt>
              </c:strCache>
            </c:strRef>
          </c:tx>
          <c:spPr>
            <a:solidFill>
              <a:schemeClr val="tx2"/>
            </a:solidFill>
            <a:ln w="30152">
              <a:noFill/>
            </a:ln>
          </c:spPr>
          <c:invertIfNegative val="0"/>
          <c:dLbls>
            <c:dLbl>
              <c:idx val="0"/>
              <c:layout>
                <c:manualLayout>
                  <c:x val="-4.0501032856064302E-3"/>
                  <c:y val="0.384409850191030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66-4971-A4D4-2E92E70897BA}"/>
                </c:ext>
              </c:extLst>
            </c:dLbl>
            <c:dLbl>
              <c:idx val="1"/>
              <c:layout>
                <c:manualLayout>
                  <c:x val="-2.0250516428032901E-3"/>
                  <c:y val="0.306305222802332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66-4971-A4D4-2E92E70897BA}"/>
                </c:ext>
              </c:extLst>
            </c:dLbl>
            <c:dLbl>
              <c:idx val="2"/>
              <c:layout>
                <c:manualLayout>
                  <c:x val="-2.0250516428032901E-3"/>
                  <c:y val="0.23846233687495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66-4971-A4D4-2E92E70897BA}"/>
                </c:ext>
              </c:extLst>
            </c:dLbl>
            <c:dLbl>
              <c:idx val="3"/>
              <c:layout>
                <c:manualLayout>
                  <c:x val="-2.0250516428032099E-3"/>
                  <c:y val="0.182641402500605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66-4971-A4D4-2E92E70897BA}"/>
                </c:ext>
              </c:extLst>
            </c:dLbl>
            <c:spPr>
              <a:noFill/>
              <a:ln>
                <a:noFill/>
              </a:ln>
              <a:effectLst/>
            </c:spPr>
            <c:txPr>
              <a:bodyPr wrap="square" lIns="38100" tIns="19050" rIns="38100" bIns="19050" anchor="ctr">
                <a:spAutoFit/>
              </a:bodyPr>
              <a:lstStyle/>
              <a:p>
                <a:pPr>
                  <a:defRPr sz="14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Top 1%</c:v>
                </c:pt>
                <c:pt idx="1">
                  <c:v>Top 5%</c:v>
                </c:pt>
                <c:pt idx="2">
                  <c:v>Top 10%</c:v>
                </c:pt>
                <c:pt idx="3">
                  <c:v>Top 20%</c:v>
                </c:pt>
              </c:strCache>
            </c:strRef>
          </c:cat>
          <c:val>
            <c:numRef>
              <c:f>Sheet1!$B$2:$E$2</c:f>
              <c:numCache>
                <c:formatCode>_(* #,##0.0_);_(* \(#,##0.0\);_(* "-"??_);_(@_)</c:formatCode>
                <c:ptCount val="4"/>
                <c:pt idx="0">
                  <c:v>30</c:v>
                </c:pt>
                <c:pt idx="1">
                  <c:v>23</c:v>
                </c:pt>
                <c:pt idx="2">
                  <c:v>17</c:v>
                </c:pt>
                <c:pt idx="3">
                  <c:v>13</c:v>
                </c:pt>
              </c:numCache>
            </c:numRef>
          </c:val>
          <c:extLst>
            <c:ext xmlns:c16="http://schemas.microsoft.com/office/drawing/2014/chart" uri="{C3380CC4-5D6E-409C-BE32-E72D297353CC}">
              <c16:uniqueId val="{00000004-0666-4971-A4D4-2E92E70897BA}"/>
            </c:ext>
          </c:extLst>
        </c:ser>
        <c:dLbls>
          <c:showLegendKey val="0"/>
          <c:showVal val="0"/>
          <c:showCatName val="0"/>
          <c:showSerName val="0"/>
          <c:showPercent val="0"/>
          <c:showBubbleSize val="0"/>
        </c:dLbls>
        <c:gapWidth val="30"/>
        <c:axId val="1438960816"/>
        <c:axId val="1353943056"/>
      </c:barChart>
      <c:catAx>
        <c:axId val="143896081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353943056"/>
        <c:crosses val="autoZero"/>
        <c:auto val="1"/>
        <c:lblAlgn val="ctr"/>
        <c:lblOffset val="0"/>
        <c:noMultiLvlLbl val="0"/>
      </c:catAx>
      <c:valAx>
        <c:axId val="1353943056"/>
        <c:scaling>
          <c:orientation val="minMax"/>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438960816"/>
        <c:crosses val="autoZero"/>
        <c:crossBetween val="between"/>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9101150094798"/>
          <c:y val="4.4970179642876501E-2"/>
          <c:w val="0.61636828644501296"/>
          <c:h val="0.71278825995808104"/>
        </c:manualLayout>
      </c:layout>
      <c:barChart>
        <c:barDir val="col"/>
        <c:grouping val="clustered"/>
        <c:varyColors val="0"/>
        <c:ser>
          <c:idx val="0"/>
          <c:order val="0"/>
          <c:tx>
            <c:strRef>
              <c:f>Sheet1!$A$2</c:f>
              <c:strCache>
                <c:ptCount val="1"/>
                <c:pt idx="0">
                  <c:v>Jun-14</c:v>
                </c:pt>
              </c:strCache>
            </c:strRef>
          </c:tx>
          <c:spPr>
            <a:solidFill>
              <a:schemeClr val="tx2"/>
            </a:solidFill>
            <a:ln w="30152">
              <a:noFill/>
            </a:ln>
          </c:spPr>
          <c:invertIfNegative val="0"/>
          <c:dLbls>
            <c:dLbl>
              <c:idx val="0"/>
              <c:layout>
                <c:manualLayout>
                  <c:x val="-1.4181387659079601E-3"/>
                  <c:y val="2.3004778339313001E-2"/>
                </c:manualLayout>
              </c:layout>
              <c:spPr/>
              <c:txPr>
                <a:bodyPr/>
                <a:lstStyle/>
                <a:p>
                  <a:pPr>
                    <a:defRPr sz="1400" b="1">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5B-41A3-A0E6-57FCC0471775}"/>
                </c:ext>
              </c:extLst>
            </c:dLbl>
            <c:dLbl>
              <c:idx val="3"/>
              <c:layout>
                <c:manualLayout>
                  <c:x val="-1.4181881853087301E-3"/>
                  <c:y val="0.248790529226787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5B-41A3-A0E6-57FCC0471775}"/>
                </c:ext>
              </c:extLst>
            </c:dLbl>
            <c:dLbl>
              <c:idx val="4"/>
              <c:layout>
                <c:manualLayout>
                  <c:x val="0"/>
                  <c:y val="0.12936426493017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5B-41A3-A0E6-57FCC0471775}"/>
                </c:ext>
              </c:extLst>
            </c:dLbl>
            <c:spPr>
              <a:noFill/>
              <a:ln>
                <a:noFill/>
              </a:ln>
              <a:effectLst/>
            </c:spPr>
            <c:txPr>
              <a:bodyPr wrap="square" lIns="38100" tIns="19050" rIns="38100" bIns="19050" anchor="ctr">
                <a:spAutoFit/>
              </a:bodyPr>
              <a:lstStyle/>
              <a:p>
                <a:pPr>
                  <a:defRPr sz="14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Greater than 10 GB</c:v>
                </c:pt>
                <c:pt idx="1">
                  <c:v>Greater than 5 GB</c:v>
                </c:pt>
                <c:pt idx="2">
                  <c:v>Greater than 2 GB</c:v>
                </c:pt>
                <c:pt idx="3">
                  <c:v>Greater than 200 MB</c:v>
                </c:pt>
                <c:pt idx="4">
                  <c:v>Greater than 20 MB</c:v>
                </c:pt>
              </c:strCache>
            </c:strRef>
          </c:cat>
          <c:val>
            <c:numRef>
              <c:f>Sheet1!$B$2:$F$2</c:f>
              <c:numCache>
                <c:formatCode>0%</c:formatCode>
                <c:ptCount val="5"/>
                <c:pt idx="0">
                  <c:v>9.7932904100305002E-2</c:v>
                </c:pt>
                <c:pt idx="1">
                  <c:v>0.27278888512368699</c:v>
                </c:pt>
                <c:pt idx="2">
                  <c:v>0.65198237885462496</c:v>
                </c:pt>
                <c:pt idx="3">
                  <c:v>0.98034564554388404</c:v>
                </c:pt>
                <c:pt idx="4">
                  <c:v>0.99728905455777705</c:v>
                </c:pt>
              </c:numCache>
            </c:numRef>
          </c:val>
          <c:extLst>
            <c:ext xmlns:c16="http://schemas.microsoft.com/office/drawing/2014/chart" uri="{C3380CC4-5D6E-409C-BE32-E72D297353CC}">
              <c16:uniqueId val="{00000003-E35B-41A3-A0E6-57FCC0471775}"/>
            </c:ext>
          </c:extLst>
        </c:ser>
        <c:dLbls>
          <c:showLegendKey val="0"/>
          <c:showVal val="0"/>
          <c:showCatName val="0"/>
          <c:showSerName val="0"/>
          <c:showPercent val="0"/>
          <c:showBubbleSize val="0"/>
        </c:dLbls>
        <c:gapWidth val="30"/>
        <c:axId val="1438113776"/>
        <c:axId val="1435888432"/>
      </c:barChart>
      <c:catAx>
        <c:axId val="1438113776"/>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900" b="1">
                <a:solidFill>
                  <a:schemeClr val="tx1"/>
                </a:solidFill>
              </a:defRPr>
            </a:pPr>
            <a:endParaRPr lang="en-US"/>
          </a:p>
        </c:txPr>
        <c:crossAx val="1435888432"/>
        <c:crosses val="autoZero"/>
        <c:auto val="1"/>
        <c:lblAlgn val="ctr"/>
        <c:lblOffset val="0"/>
        <c:tickLblSkip val="1"/>
        <c:tickMarkSkip val="1"/>
        <c:noMultiLvlLbl val="0"/>
      </c:catAx>
      <c:valAx>
        <c:axId val="1435888432"/>
        <c:scaling>
          <c:orientation val="minMax"/>
          <c:max val="1"/>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438113776"/>
        <c:crosses val="autoZero"/>
        <c:crossBetween val="between"/>
      </c:valAx>
      <c:spPr>
        <a:noFill/>
        <a:ln w="30152">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20933976304902"/>
          <c:y val="5.8700209643605901E-2"/>
          <c:w val="0.57240442528314595"/>
          <c:h val="0.71278825995808004"/>
        </c:manualLayout>
      </c:layout>
      <c:barChart>
        <c:barDir val="col"/>
        <c:grouping val="stacked"/>
        <c:varyColors val="0"/>
        <c:ser>
          <c:idx val="0"/>
          <c:order val="0"/>
          <c:tx>
            <c:strRef>
              <c:f>Sheet1!$A$2</c:f>
              <c:strCache>
                <c:ptCount val="1"/>
                <c:pt idx="0">
                  <c:v>Tiered</c:v>
                </c:pt>
              </c:strCache>
            </c:strRef>
          </c:tx>
          <c:spPr>
            <a:solidFill>
              <a:schemeClr val="tx2"/>
            </a:solidFill>
            <a:ln w="30152">
              <a:noFill/>
            </a:ln>
          </c:spPr>
          <c:invertIfNegative val="0"/>
          <c:cat>
            <c:strRef>
              <c:f>Sheet1!$B$1:$C$1</c:f>
              <c:strCache>
                <c:ptCount val="2"/>
                <c:pt idx="0">
                  <c:v>Tier 1 Operators</c:v>
                </c:pt>
                <c:pt idx="1">
                  <c:v>All Operators</c:v>
                </c:pt>
              </c:strCache>
            </c:strRef>
          </c:cat>
          <c:val>
            <c:numRef>
              <c:f>Sheet1!$B$2:$C$2</c:f>
              <c:numCache>
                <c:formatCode>0%</c:formatCode>
                <c:ptCount val="2"/>
                <c:pt idx="0">
                  <c:v>0.74</c:v>
                </c:pt>
                <c:pt idx="1">
                  <c:v>0.61</c:v>
                </c:pt>
              </c:numCache>
            </c:numRef>
          </c:val>
          <c:extLst>
            <c:ext xmlns:c16="http://schemas.microsoft.com/office/drawing/2014/chart" uri="{C3380CC4-5D6E-409C-BE32-E72D297353CC}">
              <c16:uniqueId val="{00000000-1F75-44D2-AFCE-D39F4E5F69D8}"/>
            </c:ext>
          </c:extLst>
        </c:ser>
        <c:ser>
          <c:idx val="1"/>
          <c:order val="1"/>
          <c:tx>
            <c:strRef>
              <c:f>Sheet1!$A$3</c:f>
              <c:strCache>
                <c:ptCount val="1"/>
                <c:pt idx="0">
                  <c:v>Unlimited</c:v>
                </c:pt>
              </c:strCache>
            </c:strRef>
          </c:tx>
          <c:spPr>
            <a:solidFill>
              <a:schemeClr val="accent2"/>
            </a:solidFill>
          </c:spPr>
          <c:invertIfNegative val="0"/>
          <c:cat>
            <c:strRef>
              <c:f>Sheet1!$B$1:$C$1</c:f>
              <c:strCache>
                <c:ptCount val="2"/>
                <c:pt idx="0">
                  <c:v>Tier 1 Operators</c:v>
                </c:pt>
                <c:pt idx="1">
                  <c:v>All Operators</c:v>
                </c:pt>
              </c:strCache>
            </c:strRef>
          </c:cat>
          <c:val>
            <c:numRef>
              <c:f>Sheet1!$B$3:$C$3</c:f>
              <c:numCache>
                <c:formatCode>0%</c:formatCode>
                <c:ptCount val="2"/>
                <c:pt idx="0">
                  <c:v>0.26</c:v>
                </c:pt>
                <c:pt idx="1">
                  <c:v>0.39</c:v>
                </c:pt>
              </c:numCache>
            </c:numRef>
          </c:val>
          <c:extLst>
            <c:ext xmlns:c16="http://schemas.microsoft.com/office/drawing/2014/chart" uri="{C3380CC4-5D6E-409C-BE32-E72D297353CC}">
              <c16:uniqueId val="{00000001-1F75-44D2-AFCE-D39F4E5F69D8}"/>
            </c:ext>
          </c:extLst>
        </c:ser>
        <c:dLbls>
          <c:showLegendKey val="0"/>
          <c:showVal val="0"/>
          <c:showCatName val="0"/>
          <c:showSerName val="0"/>
          <c:showPercent val="0"/>
          <c:showBubbleSize val="0"/>
        </c:dLbls>
        <c:gapWidth val="80"/>
        <c:overlap val="100"/>
        <c:axId val="2060431104"/>
        <c:axId val="1996323536"/>
      </c:barChart>
      <c:catAx>
        <c:axId val="206043110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996323536"/>
        <c:crosses val="autoZero"/>
        <c:auto val="1"/>
        <c:lblAlgn val="ctr"/>
        <c:lblOffset val="0"/>
        <c:tickLblSkip val="1"/>
        <c:tickMarkSkip val="1"/>
        <c:noMultiLvlLbl val="0"/>
      </c:catAx>
      <c:valAx>
        <c:axId val="1996323536"/>
        <c:scaling>
          <c:orientation val="minMax"/>
          <c:max val="1"/>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2060431104"/>
        <c:crosses val="autoZero"/>
        <c:crossBetween val="between"/>
        <c:majorUnit val="0.2"/>
        <c:minorUnit val="0.1"/>
      </c:valAx>
      <c:spPr>
        <a:noFill/>
        <a:ln w="30152">
          <a:noFill/>
        </a:ln>
      </c:spPr>
    </c:plotArea>
    <c:legend>
      <c:legendPos val="l"/>
      <c:layout>
        <c:manualLayout>
          <c:xMode val="edge"/>
          <c:yMode val="edge"/>
          <c:x val="0.823372470778995"/>
          <c:y val="7.7126686569996203E-2"/>
          <c:w val="0.15679029512840501"/>
          <c:h val="0.19549447519545099"/>
        </c:manualLayout>
      </c:layout>
      <c:overlay val="1"/>
      <c:txPr>
        <a:bodyPr/>
        <a:lstStyle/>
        <a:p>
          <a:pPr>
            <a:defRPr sz="1400">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38996325198405E-2"/>
          <c:y val="9.7600279242175195E-2"/>
          <c:w val="0.91436089238845197"/>
          <c:h val="0.727907398916535"/>
        </c:manualLayout>
      </c:layout>
      <c:lineChart>
        <c:grouping val="standard"/>
        <c:varyColors val="0"/>
        <c:ser>
          <c:idx val="0"/>
          <c:order val="0"/>
          <c:tx>
            <c:strRef>
              <c:f>Sheet1!$B$1</c:f>
              <c:strCache>
                <c:ptCount val="1"/>
                <c:pt idx="0">
                  <c:v>Average Data Consumption per Line in Plan (GB/month)</c:v>
                </c:pt>
              </c:strCache>
            </c:strRef>
          </c:tx>
          <c:spPr>
            <a:ln w="41275" cap="rnd">
              <a:solidFill>
                <a:schemeClr val="accent1"/>
              </a:solidFill>
              <a:round/>
            </a:ln>
            <a:effectLst/>
          </c:spPr>
          <c:marker>
            <c:symbol val="none"/>
          </c:marker>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5.5401623322147699</c:v>
                </c:pt>
                <c:pt idx="1">
                  <c:v>4.5255056179775046</c:v>
                </c:pt>
                <c:pt idx="2">
                  <c:v>4.1899210050736402</c:v>
                </c:pt>
                <c:pt idx="3">
                  <c:v>3.5527422616023032</c:v>
                </c:pt>
                <c:pt idx="4">
                  <c:v>4.0160985221674874</c:v>
                </c:pt>
                <c:pt idx="5">
                  <c:v>3.5128352490421451</c:v>
                </c:pt>
                <c:pt idx="6">
                  <c:v>2.9972193877551021</c:v>
                </c:pt>
                <c:pt idx="7">
                  <c:v>2.7484895833333329</c:v>
                </c:pt>
                <c:pt idx="8">
                  <c:v>3.034040404040403</c:v>
                </c:pt>
                <c:pt idx="9">
                  <c:v>4.5880999999999998</c:v>
                </c:pt>
                <c:pt idx="10">
                  <c:v>9.61</c:v>
                </c:pt>
                <c:pt idx="11">
                  <c:v>8.9954166666666708</c:v>
                </c:pt>
              </c:numCache>
            </c:numRef>
          </c:val>
          <c:smooth val="1"/>
          <c:extLst>
            <c:ext xmlns:c16="http://schemas.microsoft.com/office/drawing/2014/chart" uri="{C3380CC4-5D6E-409C-BE32-E72D297353CC}">
              <c16:uniqueId val="{00000000-10B8-4487-BB32-D8575C0C805F}"/>
            </c:ext>
          </c:extLst>
        </c:ser>
        <c:dLbls>
          <c:showLegendKey val="0"/>
          <c:showVal val="0"/>
          <c:showCatName val="0"/>
          <c:showSerName val="0"/>
          <c:showPercent val="0"/>
          <c:showBubbleSize val="0"/>
        </c:dLbls>
        <c:smooth val="0"/>
        <c:axId val="1363112992"/>
        <c:axId val="1995925856"/>
      </c:lineChart>
      <c:catAx>
        <c:axId val="1363112992"/>
        <c:scaling>
          <c:orientation val="minMax"/>
        </c:scaling>
        <c:delete val="0"/>
        <c:axPos val="b"/>
        <c:numFmt formatCode="General" sourceLinked="1"/>
        <c:majorTickMark val="none"/>
        <c:minorTickMark val="none"/>
        <c:tickLblPos val="nextTo"/>
        <c:spPr>
          <a:noFill/>
          <a:ln w="44450" cap="flat" cmpd="sng" algn="ctr">
            <a:solidFill>
              <a:schemeClr val="bg1">
                <a:lumMod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95925856"/>
        <c:crosses val="autoZero"/>
        <c:auto val="1"/>
        <c:lblAlgn val="ctr"/>
        <c:lblOffset val="100"/>
        <c:noMultiLvlLbl val="0"/>
      </c:catAx>
      <c:valAx>
        <c:axId val="1995925856"/>
        <c:scaling>
          <c:orientation val="minMax"/>
          <c:max val="1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3112992"/>
        <c:crosses val="autoZero"/>
        <c:crossBetween val="between"/>
      </c:valAx>
      <c:spPr>
        <a:noFill/>
        <a:ln>
          <a:noFill/>
        </a:ln>
        <a:effectLst/>
      </c:spPr>
    </c:plotArea>
    <c:legend>
      <c:legendPos val="t"/>
      <c:layout>
        <c:manualLayout>
          <c:xMode val="edge"/>
          <c:yMode val="edge"/>
          <c:x val="0.11816748852122599"/>
          <c:y val="7.6284370513788294E-2"/>
          <c:w val="0.449681014598525"/>
          <c:h val="0.192760526475615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627527948357"/>
          <c:y val="5.8700209643605901E-2"/>
          <c:w val="0.52276783879734101"/>
          <c:h val="0.71278825995808004"/>
        </c:manualLayout>
      </c:layout>
      <c:barChart>
        <c:barDir val="col"/>
        <c:grouping val="stacked"/>
        <c:varyColors val="0"/>
        <c:ser>
          <c:idx val="0"/>
          <c:order val="0"/>
          <c:tx>
            <c:strRef>
              <c:f>Sheet1!$A$2</c:f>
              <c:strCache>
                <c:ptCount val="1"/>
                <c:pt idx="0">
                  <c:v>Shared Plans</c:v>
                </c:pt>
              </c:strCache>
            </c:strRef>
          </c:tx>
          <c:spPr>
            <a:solidFill>
              <a:schemeClr val="tx2"/>
            </a:solidFill>
            <a:ln w="30152">
              <a:noFill/>
            </a:ln>
          </c:spPr>
          <c:invertIfNegative val="0"/>
          <c:cat>
            <c:strRef>
              <c:f>Sheet1!$B$1:$F$1</c:f>
              <c:strCache>
                <c:ptCount val="5"/>
                <c:pt idx="0">
                  <c:v>Oct-12</c:v>
                </c:pt>
                <c:pt idx="1">
                  <c:v>Oct-13</c:v>
                </c:pt>
                <c:pt idx="2">
                  <c:v>Jun-14</c:v>
                </c:pt>
                <c:pt idx="3">
                  <c:v>Nov-15</c:v>
                </c:pt>
                <c:pt idx="4">
                  <c:v>Sep-16</c:v>
                </c:pt>
              </c:strCache>
            </c:strRef>
          </c:cat>
          <c:val>
            <c:numRef>
              <c:f>Sheet1!$B$2:$F$2</c:f>
              <c:numCache>
                <c:formatCode>0%</c:formatCode>
                <c:ptCount val="5"/>
                <c:pt idx="0">
                  <c:v>0.11</c:v>
                </c:pt>
                <c:pt idx="1">
                  <c:v>0.21</c:v>
                </c:pt>
                <c:pt idx="2">
                  <c:v>0.28000000000000003</c:v>
                </c:pt>
                <c:pt idx="3">
                  <c:v>0.6</c:v>
                </c:pt>
                <c:pt idx="4">
                  <c:v>0.75</c:v>
                </c:pt>
              </c:numCache>
            </c:numRef>
          </c:val>
          <c:extLst>
            <c:ext xmlns:c16="http://schemas.microsoft.com/office/drawing/2014/chart" uri="{C3380CC4-5D6E-409C-BE32-E72D297353CC}">
              <c16:uniqueId val="{00000000-3D57-4529-B2FC-4872063C0ECA}"/>
            </c:ext>
          </c:extLst>
        </c:ser>
        <c:ser>
          <c:idx val="1"/>
          <c:order val="1"/>
          <c:tx>
            <c:strRef>
              <c:f>Sheet1!$A$3</c:f>
              <c:strCache>
                <c:ptCount val="1"/>
                <c:pt idx="0">
                  <c:v>Regular Plans</c:v>
                </c:pt>
              </c:strCache>
            </c:strRef>
          </c:tx>
          <c:spPr>
            <a:solidFill>
              <a:schemeClr val="accent2"/>
            </a:solidFill>
          </c:spPr>
          <c:invertIfNegative val="0"/>
          <c:cat>
            <c:strRef>
              <c:f>Sheet1!$B$1:$F$1</c:f>
              <c:strCache>
                <c:ptCount val="5"/>
                <c:pt idx="0">
                  <c:v>Oct-12</c:v>
                </c:pt>
                <c:pt idx="1">
                  <c:v>Oct-13</c:v>
                </c:pt>
                <c:pt idx="2">
                  <c:v>Jun-14</c:v>
                </c:pt>
                <c:pt idx="3">
                  <c:v>Nov-15</c:v>
                </c:pt>
                <c:pt idx="4">
                  <c:v>Sep-16</c:v>
                </c:pt>
              </c:strCache>
            </c:strRef>
          </c:cat>
          <c:val>
            <c:numRef>
              <c:f>Sheet1!$B$3:$F$3</c:f>
              <c:numCache>
                <c:formatCode>0%</c:formatCode>
                <c:ptCount val="5"/>
                <c:pt idx="0">
                  <c:v>0.89</c:v>
                </c:pt>
                <c:pt idx="1">
                  <c:v>0.79</c:v>
                </c:pt>
                <c:pt idx="2">
                  <c:v>0.72</c:v>
                </c:pt>
                <c:pt idx="3">
                  <c:v>0.4</c:v>
                </c:pt>
                <c:pt idx="4">
                  <c:v>0.25</c:v>
                </c:pt>
              </c:numCache>
            </c:numRef>
          </c:val>
          <c:extLst>
            <c:ext xmlns:c16="http://schemas.microsoft.com/office/drawing/2014/chart" uri="{C3380CC4-5D6E-409C-BE32-E72D297353CC}">
              <c16:uniqueId val="{00000001-3D57-4529-B2FC-4872063C0ECA}"/>
            </c:ext>
          </c:extLst>
        </c:ser>
        <c:dLbls>
          <c:showLegendKey val="0"/>
          <c:showVal val="0"/>
          <c:showCatName val="0"/>
          <c:showSerName val="0"/>
          <c:showPercent val="0"/>
          <c:showBubbleSize val="0"/>
        </c:dLbls>
        <c:gapWidth val="34"/>
        <c:overlap val="100"/>
        <c:axId val="1945995424"/>
        <c:axId val="1673553152"/>
      </c:barChart>
      <c:catAx>
        <c:axId val="194599542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673553152"/>
        <c:crosses val="autoZero"/>
        <c:auto val="1"/>
        <c:lblAlgn val="ctr"/>
        <c:lblOffset val="0"/>
        <c:tickLblSkip val="1"/>
        <c:tickMarkSkip val="1"/>
        <c:noMultiLvlLbl val="0"/>
      </c:catAx>
      <c:valAx>
        <c:axId val="1673553152"/>
        <c:scaling>
          <c:orientation val="minMax"/>
          <c:max val="1"/>
        </c:scaling>
        <c:delete val="0"/>
        <c:axPos val="l"/>
        <c:numFmt formatCode="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1945995424"/>
        <c:crosses val="autoZero"/>
        <c:crossBetween val="between"/>
        <c:majorUnit val="0.2"/>
        <c:minorUnit val="0.1"/>
      </c:valAx>
      <c:spPr>
        <a:noFill/>
        <a:ln w="30152">
          <a:noFill/>
        </a:ln>
      </c:spPr>
    </c:plotArea>
    <c:legend>
      <c:legendPos val="l"/>
      <c:layout>
        <c:manualLayout>
          <c:xMode val="edge"/>
          <c:yMode val="edge"/>
          <c:x val="0.80744780805530803"/>
          <c:y val="8.1817646608617803E-2"/>
          <c:w val="0.18946435813919399"/>
          <c:h val="0.16537258929590301"/>
        </c:manualLayout>
      </c:layout>
      <c:overlay val="1"/>
      <c:txPr>
        <a:bodyPr/>
        <a:lstStyle/>
        <a:p>
          <a:pPr>
            <a:defRPr sz="1400">
              <a:solidFill>
                <a:schemeClr val="tx1"/>
              </a:solidFill>
            </a:defRPr>
          </a:pPr>
          <a:endParaRPr lang="en-US"/>
        </a:p>
      </c:txPr>
    </c:legend>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2429667501"/>
          <c:y val="5.8700209643606498E-2"/>
          <c:w val="0.75575441039162194"/>
          <c:h val="0.82371474367659903"/>
        </c:manualLayout>
      </c:layout>
      <c:barChart>
        <c:barDir val="bar"/>
        <c:grouping val="stacked"/>
        <c:varyColors val="0"/>
        <c:ser>
          <c:idx val="0"/>
          <c:order val="0"/>
          <c:tx>
            <c:strRef>
              <c:f>Sheet1!$A$2</c:f>
              <c:strCache>
                <c:ptCount val="1"/>
                <c:pt idx="0">
                  <c:v>Mobile Data Traffic</c:v>
                </c:pt>
              </c:strCache>
            </c:strRef>
          </c:tx>
          <c:spPr>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0800000" scaled="1"/>
              <a:tileRect/>
            </a:gradFill>
          </c:spPr>
          <c:invertIfNegative val="0"/>
          <c:dLbls>
            <c:spPr>
              <a:noFill/>
              <a:ln>
                <a:noFill/>
              </a:ln>
              <a:effectLst/>
            </c:spPr>
            <c:txPr>
              <a:bodyPr/>
              <a:lstStyle/>
              <a:p>
                <a:pPr>
                  <a:defRPr sz="10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Sheet1!$B$1:$R$1</c:f>
              <c:strCache>
                <c:ptCount val="17"/>
                <c:pt idx="0">
                  <c:v>Sweden</c:v>
                </c:pt>
                <c:pt idx="1">
                  <c:v>Japan</c:v>
                </c:pt>
                <c:pt idx="2">
                  <c:v>Korea</c:v>
                </c:pt>
                <c:pt idx="3">
                  <c:v>Saudi Arabia</c:v>
                </c:pt>
                <c:pt idx="4">
                  <c:v>US</c:v>
                </c:pt>
                <c:pt idx="5">
                  <c:v>Italy</c:v>
                </c:pt>
                <c:pt idx="6">
                  <c:v>Australia</c:v>
                </c:pt>
                <c:pt idx="7">
                  <c:v>UK</c:v>
                </c:pt>
                <c:pt idx="8">
                  <c:v>Germany</c:v>
                </c:pt>
                <c:pt idx="9">
                  <c:v>Spain</c:v>
                </c:pt>
                <c:pt idx="10">
                  <c:v>Russia</c:v>
                </c:pt>
                <c:pt idx="11">
                  <c:v>Poland</c:v>
                </c:pt>
                <c:pt idx="12">
                  <c:v>South Africa</c:v>
                </c:pt>
                <c:pt idx="13">
                  <c:v>France</c:v>
                </c:pt>
                <c:pt idx="14">
                  <c:v>India</c:v>
                </c:pt>
                <c:pt idx="15">
                  <c:v>China</c:v>
                </c:pt>
                <c:pt idx="16">
                  <c:v>Indonesia</c:v>
                </c:pt>
              </c:strCache>
            </c:strRef>
          </c:cat>
          <c:val>
            <c:numRef>
              <c:f>Sheet1!$B$2:$R$2</c:f>
              <c:numCache>
                <c:formatCode>0%</c:formatCode>
                <c:ptCount val="17"/>
                <c:pt idx="0">
                  <c:v>0.23197302102905601</c:v>
                </c:pt>
                <c:pt idx="1">
                  <c:v>0.36254186326134702</c:v>
                </c:pt>
                <c:pt idx="2">
                  <c:v>0.393112489371019</c:v>
                </c:pt>
                <c:pt idx="3">
                  <c:v>0.43655576907398502</c:v>
                </c:pt>
                <c:pt idx="4">
                  <c:v>0.44322738755962598</c:v>
                </c:pt>
                <c:pt idx="5">
                  <c:v>0.47293330189817101</c:v>
                </c:pt>
                <c:pt idx="6">
                  <c:v>0.49353585767964903</c:v>
                </c:pt>
                <c:pt idx="7">
                  <c:v>0.53044770705377697</c:v>
                </c:pt>
                <c:pt idx="8">
                  <c:v>0.54654173360389902</c:v>
                </c:pt>
                <c:pt idx="9">
                  <c:v>0.58938368482058101</c:v>
                </c:pt>
                <c:pt idx="10">
                  <c:v>0.59839969260607595</c:v>
                </c:pt>
                <c:pt idx="11">
                  <c:v>0.63617390548563402</c:v>
                </c:pt>
                <c:pt idx="12">
                  <c:v>0.65392870230528299</c:v>
                </c:pt>
                <c:pt idx="13">
                  <c:v>0.73198149819750002</c:v>
                </c:pt>
                <c:pt idx="14">
                  <c:v>0.75956790221193005</c:v>
                </c:pt>
                <c:pt idx="15">
                  <c:v>0.85516998625296003</c:v>
                </c:pt>
                <c:pt idx="16">
                  <c:v>1.4186080553439131</c:v>
                </c:pt>
              </c:numCache>
            </c:numRef>
          </c:val>
          <c:extLst>
            <c:ext xmlns:c16="http://schemas.microsoft.com/office/drawing/2014/chart" uri="{C3380CC4-5D6E-409C-BE32-E72D297353CC}">
              <c16:uniqueId val="{00000000-05F4-486B-8074-CC6B3D936618}"/>
            </c:ext>
          </c:extLst>
        </c:ser>
        <c:dLbls>
          <c:dLblPos val="inEnd"/>
          <c:showLegendKey val="0"/>
          <c:showVal val="1"/>
          <c:showCatName val="0"/>
          <c:showSerName val="0"/>
          <c:showPercent val="0"/>
          <c:showBubbleSize val="0"/>
        </c:dLbls>
        <c:gapWidth val="30"/>
        <c:overlap val="100"/>
        <c:axId val="1620588400"/>
        <c:axId val="1711180736"/>
      </c:barChart>
      <c:catAx>
        <c:axId val="1620588400"/>
        <c:scaling>
          <c:orientation val="minMax"/>
        </c:scaling>
        <c:delete val="0"/>
        <c:axPos val="l"/>
        <c:numFmt formatCode="General" sourceLinked="1"/>
        <c:majorTickMark val="none"/>
        <c:minorTickMark val="none"/>
        <c:tickLblPos val="nextTo"/>
        <c:spPr>
          <a:ln w="45228">
            <a:solidFill>
              <a:srgbClr val="C0C0C0"/>
            </a:solidFill>
            <a:prstDash val="solid"/>
          </a:ln>
        </c:spPr>
        <c:txPr>
          <a:bodyPr rot="0" vert="horz"/>
          <a:lstStyle/>
          <a:p>
            <a:pPr>
              <a:defRPr sz="1200" b="0"/>
            </a:pPr>
            <a:endParaRPr lang="en-US"/>
          </a:p>
        </c:txPr>
        <c:crossAx val="1711180736"/>
        <c:crosses val="autoZero"/>
        <c:auto val="1"/>
        <c:lblAlgn val="ctr"/>
        <c:lblOffset val="0"/>
        <c:tickLblSkip val="1"/>
        <c:noMultiLvlLbl val="0"/>
      </c:catAx>
      <c:valAx>
        <c:axId val="1711180736"/>
        <c:scaling>
          <c:orientation val="minMax"/>
        </c:scaling>
        <c:delete val="1"/>
        <c:axPos val="b"/>
        <c:numFmt formatCode="#,##0" sourceLinked="0"/>
        <c:majorTickMark val="out"/>
        <c:minorTickMark val="none"/>
        <c:tickLblPos val="nextTo"/>
        <c:crossAx val="1620588400"/>
        <c:crosses val="autoZero"/>
        <c:crossBetween val="between"/>
      </c:valAx>
      <c:spPr>
        <a:noFill/>
        <a:ln w="25400">
          <a:noFill/>
        </a:ln>
      </c:spPr>
    </c:plotArea>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68487729191699"/>
          <c:y val="0.129591597201795"/>
          <c:w val="0.62895964372378899"/>
          <c:h val="0.57336352514664102"/>
        </c:manualLayout>
      </c:layout>
      <c:barChart>
        <c:barDir val="col"/>
        <c:grouping val="stacked"/>
        <c:varyColors val="0"/>
        <c:ser>
          <c:idx val="6"/>
          <c:order val="0"/>
          <c:tx>
            <c:strRef>
              <c:f>Sheet1!$A$2</c:f>
              <c:strCache>
                <c:ptCount val="1"/>
                <c:pt idx="0">
                  <c:v>Smartphones (38%,43%)</c:v>
                </c:pt>
              </c:strCache>
            </c:strRef>
          </c:tx>
          <c:spPr>
            <a:solidFill>
              <a:schemeClr val="accent2">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3062852144</c:v>
                </c:pt>
                <c:pt idx="1">
                  <c:v>3534380453</c:v>
                </c:pt>
                <c:pt idx="2">
                  <c:v>3965984905</c:v>
                </c:pt>
                <c:pt idx="3">
                  <c:v>4375043882</c:v>
                </c:pt>
                <c:pt idx="4">
                  <c:v>4711129160</c:v>
                </c:pt>
                <c:pt idx="5">
                  <c:v>5038480969</c:v>
                </c:pt>
              </c:numCache>
            </c:numRef>
          </c:val>
          <c:extLst>
            <c:ext xmlns:c16="http://schemas.microsoft.com/office/drawing/2014/chart" uri="{C3380CC4-5D6E-409C-BE32-E72D297353CC}">
              <c16:uniqueId val="{00000000-637D-4268-8F4B-CBDA0F69E6CE}"/>
            </c:ext>
          </c:extLst>
        </c:ser>
        <c:ser>
          <c:idx val="0"/>
          <c:order val="1"/>
          <c:tx>
            <c:strRef>
              <c:f>Sheet1!$A$5</c:f>
              <c:strCache>
                <c:ptCount val="1"/>
                <c:pt idx="0">
                  <c:v>Phablets (7%,10%)</c:v>
                </c:pt>
              </c:strCache>
            </c:strRef>
          </c:tx>
          <c:spPr>
            <a:solidFill>
              <a:schemeClr val="accent5">
                <a:alpha val="70000"/>
              </a:schemeClr>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_(* #,##0_);_(* \(#,##0\);_(* "-"??_);_(@_)</c:formatCode>
                <c:ptCount val="6"/>
                <c:pt idx="0">
                  <c:v>583739614</c:v>
                </c:pt>
                <c:pt idx="1">
                  <c:v>685726760</c:v>
                </c:pt>
                <c:pt idx="2">
                  <c:v>789044875</c:v>
                </c:pt>
                <c:pt idx="3">
                  <c:v>902313381</c:v>
                </c:pt>
                <c:pt idx="4">
                  <c:v>1007900662</c:v>
                </c:pt>
                <c:pt idx="5">
                  <c:v>1117544728</c:v>
                </c:pt>
              </c:numCache>
            </c:numRef>
          </c:val>
          <c:extLst>
            <c:ext xmlns:c16="http://schemas.microsoft.com/office/drawing/2014/chart" uri="{C3380CC4-5D6E-409C-BE32-E72D297353CC}">
              <c16:uniqueId val="{00000001-637D-4268-8F4B-CBDA0F69E6CE}"/>
            </c:ext>
          </c:extLst>
        </c:ser>
        <c:ser>
          <c:idx val="2"/>
          <c:order val="2"/>
          <c:tx>
            <c:strRef>
              <c:f>Sheet1!$A$3</c:f>
              <c:strCache>
                <c:ptCount val="1"/>
                <c:pt idx="0">
                  <c:v>M2M (10%,29%)</c:v>
                </c:pt>
              </c:strCache>
            </c:strRef>
          </c:tx>
          <c:spPr>
            <a:solidFill>
              <a:schemeClr val="accent6">
                <a:lumMod val="60000"/>
                <a:lumOff val="40000"/>
                <a:alpha val="81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779520602.02160597</c:v>
                </c:pt>
                <c:pt idx="1">
                  <c:v>1107359266.2483001</c:v>
                </c:pt>
                <c:pt idx="2">
                  <c:v>1533228595.0052199</c:v>
                </c:pt>
                <c:pt idx="3">
                  <c:v>2048417057.8843701</c:v>
                </c:pt>
                <c:pt idx="4">
                  <c:v>2639670910.2515502</c:v>
                </c:pt>
                <c:pt idx="5">
                  <c:v>3322898956.56499</c:v>
                </c:pt>
              </c:numCache>
            </c:numRef>
          </c:val>
          <c:extLst>
            <c:ext xmlns:c16="http://schemas.microsoft.com/office/drawing/2014/chart" uri="{C3380CC4-5D6E-409C-BE32-E72D297353CC}">
              <c16:uniqueId val="{00000002-637D-4268-8F4B-CBDA0F69E6CE}"/>
            </c:ext>
          </c:extLst>
        </c:ser>
        <c:ser>
          <c:idx val="4"/>
          <c:order val="3"/>
          <c:tx>
            <c:strRef>
              <c:f>Sheet1!$A$4</c:f>
              <c:strCache>
                <c:ptCount val="1"/>
                <c:pt idx="0">
                  <c:v>Nonsmartphones (41%,13%)</c:v>
                </c:pt>
              </c:strCache>
            </c:strRef>
          </c:tx>
          <c:spPr>
            <a:solidFill>
              <a:schemeClr val="accent1">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3269695172</c:v>
                </c:pt>
                <c:pt idx="1">
                  <c:v>2889626690</c:v>
                </c:pt>
                <c:pt idx="2">
                  <c:v>2532479435</c:v>
                </c:pt>
                <c:pt idx="3">
                  <c:v>2166230752</c:v>
                </c:pt>
                <c:pt idx="4">
                  <c:v>1861603335</c:v>
                </c:pt>
                <c:pt idx="5">
                  <c:v>1536551073</c:v>
                </c:pt>
              </c:numCache>
            </c:numRef>
          </c:val>
          <c:extLst>
            <c:ext xmlns:c16="http://schemas.microsoft.com/office/drawing/2014/chart" uri="{C3380CC4-5D6E-409C-BE32-E72D297353CC}">
              <c16:uniqueId val="{00000003-637D-4268-8F4B-CBDA0F69E6CE}"/>
            </c:ext>
          </c:extLst>
        </c:ser>
        <c:ser>
          <c:idx val="1"/>
          <c:order val="4"/>
          <c:tx>
            <c:strRef>
              <c:f>Sheet1!$A$6</c:f>
              <c:strCache>
                <c:ptCount val="1"/>
                <c:pt idx="0">
                  <c:v>Tablets (2%,3%)</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Sheet1!$B$6:$G$6</c:f>
              <c:numCache>
                <c:formatCode>_(* #,##0_);_(* \(#,##0\);_(* "-"??_);_(@_)</c:formatCode>
                <c:ptCount val="6"/>
                <c:pt idx="0">
                  <c:v>183532653.982658</c:v>
                </c:pt>
                <c:pt idx="1">
                  <c:v>210873266.16291699</c:v>
                </c:pt>
                <c:pt idx="2">
                  <c:v>245719768.026023</c:v>
                </c:pt>
                <c:pt idx="3">
                  <c:v>284710930.49642098</c:v>
                </c:pt>
                <c:pt idx="4">
                  <c:v>322708760.029791</c:v>
                </c:pt>
                <c:pt idx="5">
                  <c:v>362737251.70666999</c:v>
                </c:pt>
              </c:numCache>
            </c:numRef>
          </c:val>
          <c:extLst>
            <c:ext xmlns:c16="http://schemas.microsoft.com/office/drawing/2014/chart" uri="{C3380CC4-5D6E-409C-BE32-E72D297353CC}">
              <c16:uniqueId val="{00000004-637D-4268-8F4B-CBDA0F69E6CE}"/>
            </c:ext>
          </c:extLst>
        </c:ser>
        <c:ser>
          <c:idx val="5"/>
          <c:order val="5"/>
          <c:tx>
            <c:strRef>
              <c:f>Sheet1!$A$7</c:f>
              <c:strCache>
                <c:ptCount val="1"/>
                <c:pt idx="0">
                  <c:v>PCs (2%,2%)</c:v>
                </c:pt>
              </c:strCache>
            </c:strRef>
          </c:tx>
          <c:spPr>
            <a:solidFill>
              <a:schemeClr val="tx2"/>
            </a:solidFill>
          </c:spPr>
          <c:invertIfNegative val="0"/>
          <c:cat>
            <c:strRef>
              <c:f>Sheet1!$B$1:$G$1</c:f>
              <c:strCache>
                <c:ptCount val="6"/>
                <c:pt idx="0">
                  <c:v>2016</c:v>
                </c:pt>
                <c:pt idx="1">
                  <c:v>2017</c:v>
                </c:pt>
                <c:pt idx="2">
                  <c:v>2018</c:v>
                </c:pt>
                <c:pt idx="3">
                  <c:v>2019</c:v>
                </c:pt>
                <c:pt idx="4">
                  <c:v>2020</c:v>
                </c:pt>
                <c:pt idx="5">
                  <c:v>2021</c:v>
                </c:pt>
              </c:strCache>
            </c:strRef>
          </c:cat>
          <c:val>
            <c:numRef>
              <c:f>Sheet1!$B$7:$G$7</c:f>
              <c:numCache>
                <c:formatCode>_(* #,##0_);_(* \(#,##0\);_(* "-"??_);_(@_)</c:formatCode>
                <c:ptCount val="6"/>
                <c:pt idx="0">
                  <c:v>136325521.71421501</c:v>
                </c:pt>
                <c:pt idx="1">
                  <c:v>149223499.52434501</c:v>
                </c:pt>
                <c:pt idx="2">
                  <c:v>160207533.94393101</c:v>
                </c:pt>
                <c:pt idx="3">
                  <c:v>169400740.215913</c:v>
                </c:pt>
                <c:pt idx="4">
                  <c:v>183464647.68077701</c:v>
                </c:pt>
                <c:pt idx="5">
                  <c:v>195648131.176265</c:v>
                </c:pt>
              </c:numCache>
            </c:numRef>
          </c:val>
          <c:extLst>
            <c:ext xmlns:c16="http://schemas.microsoft.com/office/drawing/2014/chart" uri="{C3380CC4-5D6E-409C-BE32-E72D297353CC}">
              <c16:uniqueId val="{00000005-637D-4268-8F4B-CBDA0F69E6CE}"/>
            </c:ext>
          </c:extLst>
        </c:ser>
        <c:ser>
          <c:idx val="3"/>
          <c:order val="6"/>
          <c:tx>
            <c:strRef>
              <c:f>Sheet1!$A$8</c:f>
              <c:strCache>
                <c:ptCount val="1"/>
                <c:pt idx="0">
                  <c:v>Other Portable Devices (0.1%,0.1%)</c:v>
                </c:pt>
              </c:strCache>
            </c:strRef>
          </c:tx>
          <c:spPr>
            <a:solidFill>
              <a:schemeClr val="accent4"/>
            </a:solidFill>
          </c:spPr>
          <c:invertIfNegative val="0"/>
          <c:cat>
            <c:strRef>
              <c:f>Sheet1!$B$1:$G$1</c:f>
              <c:strCache>
                <c:ptCount val="6"/>
                <c:pt idx="0">
                  <c:v>2016</c:v>
                </c:pt>
                <c:pt idx="1">
                  <c:v>2017</c:v>
                </c:pt>
                <c:pt idx="2">
                  <c:v>2018</c:v>
                </c:pt>
                <c:pt idx="3">
                  <c:v>2019</c:v>
                </c:pt>
                <c:pt idx="4">
                  <c:v>2020</c:v>
                </c:pt>
                <c:pt idx="5">
                  <c:v>2021</c:v>
                </c:pt>
              </c:strCache>
            </c:strRef>
          </c:cat>
          <c:val>
            <c:numRef>
              <c:f>Sheet1!$B$8:$G$8</c:f>
              <c:numCache>
                <c:formatCode>_(* #,##0_);_(* \(#,##0\);_(* "-"??_);_(@_)</c:formatCode>
                <c:ptCount val="6"/>
                <c:pt idx="0">
                  <c:v>10628852.631106</c:v>
                </c:pt>
                <c:pt idx="1">
                  <c:v>7961100.2704339102</c:v>
                </c:pt>
                <c:pt idx="2">
                  <c:v>6585552.6152249202</c:v>
                </c:pt>
                <c:pt idx="3">
                  <c:v>7081297.1788214296</c:v>
                </c:pt>
                <c:pt idx="4">
                  <c:v>8748753.6794609297</c:v>
                </c:pt>
                <c:pt idx="5">
                  <c:v>9745960.5348380506</c:v>
                </c:pt>
              </c:numCache>
            </c:numRef>
          </c:val>
          <c:extLst>
            <c:ext xmlns:c16="http://schemas.microsoft.com/office/drawing/2014/chart" uri="{C3380CC4-5D6E-409C-BE32-E72D297353CC}">
              <c16:uniqueId val="{00000006-637D-4268-8F4B-CBDA0F69E6CE}"/>
            </c:ext>
          </c:extLst>
        </c:ser>
        <c:dLbls>
          <c:showLegendKey val="0"/>
          <c:showVal val="0"/>
          <c:showCatName val="0"/>
          <c:showSerName val="0"/>
          <c:showPercent val="0"/>
          <c:showBubbleSize val="0"/>
        </c:dLbls>
        <c:gapWidth val="30"/>
        <c:overlap val="100"/>
        <c:axId val="1992506640"/>
        <c:axId val="2018639952"/>
      </c:barChart>
      <c:catAx>
        <c:axId val="1992506640"/>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2018639952"/>
        <c:crosses val="autoZero"/>
        <c:auto val="1"/>
        <c:lblAlgn val="ctr"/>
        <c:lblOffset val="0"/>
        <c:tickLblSkip val="1"/>
        <c:tickMarkSkip val="1"/>
        <c:noMultiLvlLbl val="0"/>
      </c:catAx>
      <c:valAx>
        <c:axId val="2018639952"/>
        <c:scaling>
          <c:orientation val="minMax"/>
          <c:max val="12000000000"/>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992506640"/>
        <c:crosses val="autoZero"/>
        <c:crossBetween val="between"/>
        <c:dispUnits>
          <c:builtInUnit val="billions"/>
        </c:dispUnits>
      </c:valAx>
      <c:spPr>
        <a:noFill/>
        <a:ln w="25400">
          <a:noFill/>
        </a:ln>
      </c:spPr>
    </c:plotArea>
    <c:legend>
      <c:legendPos val="t"/>
      <c:layout>
        <c:manualLayout>
          <c:xMode val="edge"/>
          <c:yMode val="edge"/>
          <c:x val="0.24032659824024799"/>
          <c:y val="3.49196926152259E-2"/>
          <c:w val="0.71842176350052001"/>
          <c:h val="0.187059285891191"/>
        </c:manualLayout>
      </c:layout>
      <c:overlay val="0"/>
      <c:txPr>
        <a:bodyPr/>
        <a:lstStyle/>
        <a:p>
          <a:pPr>
            <a:defRPr sz="1000" b="0">
              <a:solidFill>
                <a:schemeClr val="tx1"/>
              </a:solidFill>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68487729191699"/>
          <c:y val="3.2915823259398999E-2"/>
          <c:w val="0.67253386565752504"/>
          <c:h val="0.80234311336971298"/>
        </c:manualLayout>
      </c:layout>
      <c:barChart>
        <c:barDir val="col"/>
        <c:grouping val="stacked"/>
        <c:varyColors val="0"/>
        <c:ser>
          <c:idx val="6"/>
          <c:order val="0"/>
          <c:tx>
            <c:strRef>
              <c:f>Sheet1!$A$2</c:f>
              <c:strCache>
                <c:ptCount val="1"/>
                <c:pt idx="0">
                  <c:v>Smartphones (inc. Phablets) (81%,86%)</c:v>
                </c:pt>
              </c:strCache>
            </c:strRef>
          </c:tx>
          <c:spPr>
            <a:solidFill>
              <a:schemeClr val="accent2">
                <a:lumMod val="75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5887077956464.0303</c:v>
                </c:pt>
                <c:pt idx="1">
                  <c:v>9328402569930.0996</c:v>
                </c:pt>
                <c:pt idx="2">
                  <c:v>14076022563813.4</c:v>
                </c:pt>
                <c:pt idx="3">
                  <c:v>20710278166613.699</c:v>
                </c:pt>
                <c:pt idx="4">
                  <c:v>29484004126934.199</c:v>
                </c:pt>
                <c:pt idx="5">
                  <c:v>42017358203638.398</c:v>
                </c:pt>
              </c:numCache>
            </c:numRef>
          </c:val>
          <c:extLst>
            <c:ext xmlns:c16="http://schemas.microsoft.com/office/drawing/2014/chart" uri="{C3380CC4-5D6E-409C-BE32-E72D297353CC}">
              <c16:uniqueId val="{00000000-5EE0-4171-AB6E-3088B8BBD055}"/>
            </c:ext>
          </c:extLst>
        </c:ser>
        <c:ser>
          <c:idx val="2"/>
          <c:order val="1"/>
          <c:tx>
            <c:strRef>
              <c:f>Sheet1!$A$3</c:f>
              <c:strCache>
                <c:ptCount val="1"/>
                <c:pt idx="0">
                  <c:v>M2M (2%,5%)</c:v>
                </c:pt>
              </c:strCache>
            </c:strRef>
          </c:tx>
          <c:spPr>
            <a:solidFill>
              <a:schemeClr val="accent5">
                <a:alpha val="81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_(* #,##0_);_(* \(#,##0\);_(* "-"??_);_(@_)</c:formatCode>
                <c:ptCount val="6"/>
                <c:pt idx="0">
                  <c:v>157997822729.543</c:v>
                </c:pt>
                <c:pt idx="1">
                  <c:v>284415494452.81403</c:v>
                </c:pt>
                <c:pt idx="2">
                  <c:v>505291570029.815</c:v>
                </c:pt>
                <c:pt idx="3">
                  <c:v>861025070349.84497</c:v>
                </c:pt>
                <c:pt idx="4">
                  <c:v>1409948973493.6699</c:v>
                </c:pt>
                <c:pt idx="5">
                  <c:v>2224543366537.2598</c:v>
                </c:pt>
              </c:numCache>
            </c:numRef>
          </c:val>
          <c:extLst>
            <c:ext xmlns:c16="http://schemas.microsoft.com/office/drawing/2014/chart" uri="{C3380CC4-5D6E-409C-BE32-E72D297353CC}">
              <c16:uniqueId val="{00000002-5EE0-4171-AB6E-3088B8BBD055}"/>
            </c:ext>
          </c:extLst>
        </c:ser>
        <c:ser>
          <c:idx val="4"/>
          <c:order val="2"/>
          <c:tx>
            <c:strRef>
              <c:f>Sheet1!$A$4</c:f>
              <c:strCache>
                <c:ptCount val="1"/>
                <c:pt idx="0">
                  <c:v>Non-smartphones (2%,1%)</c:v>
                </c:pt>
              </c:strCache>
            </c:strRef>
          </c:tx>
          <c:spPr>
            <a:solidFill>
              <a:schemeClr val="accent6">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_(* #,##0_);_(* \(#,##0\);_(* "-"??_);_(@_)</c:formatCode>
                <c:ptCount val="6"/>
                <c:pt idx="0">
                  <c:v>109505275058.90199</c:v>
                </c:pt>
                <c:pt idx="1">
                  <c:v>137851959712.233</c:v>
                </c:pt>
                <c:pt idx="2">
                  <c:v>169954998287.78201</c:v>
                </c:pt>
                <c:pt idx="3">
                  <c:v>199172958313.62299</c:v>
                </c:pt>
                <c:pt idx="4">
                  <c:v>236257048498.26199</c:v>
                </c:pt>
                <c:pt idx="5">
                  <c:v>269188786638.57101</c:v>
                </c:pt>
              </c:numCache>
            </c:numRef>
          </c:val>
          <c:extLst>
            <c:ext xmlns:c16="http://schemas.microsoft.com/office/drawing/2014/chart" uri="{C3380CC4-5D6E-409C-BE32-E72D297353CC}">
              <c16:uniqueId val="{00000003-5EE0-4171-AB6E-3088B8BBD055}"/>
            </c:ext>
          </c:extLst>
        </c:ser>
        <c:ser>
          <c:idx val="1"/>
          <c:order val="3"/>
          <c:tx>
            <c:strRef>
              <c:f>Sheet1!$A$5</c:f>
              <c:strCache>
                <c:ptCount val="1"/>
                <c:pt idx="0">
                  <c:v>Tablets (9%,6%)</c:v>
                </c:pt>
              </c:strCache>
            </c:strRef>
          </c:tx>
          <c:spPr>
            <a:solidFill>
              <a:schemeClr val="accent1">
                <a:lumMod val="60000"/>
                <a:lumOff val="40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Sheet1!$B$5:$G$5</c:f>
              <c:numCache>
                <c:formatCode>#,##0</c:formatCode>
                <c:ptCount val="6"/>
                <c:pt idx="0">
                  <c:v>624934329166.45105</c:v>
                </c:pt>
                <c:pt idx="1">
                  <c:v>915474716929.09705</c:v>
                </c:pt>
                <c:pt idx="2">
                  <c:v>1294770519733.3201</c:v>
                </c:pt>
                <c:pt idx="3">
                  <c:v>1790162560447.3701</c:v>
                </c:pt>
                <c:pt idx="4">
                  <c:v>2362608144720.23</c:v>
                </c:pt>
                <c:pt idx="5">
                  <c:v>3084956883736.25</c:v>
                </c:pt>
              </c:numCache>
            </c:numRef>
          </c:val>
          <c:extLst>
            <c:ext xmlns:c16="http://schemas.microsoft.com/office/drawing/2014/chart" uri="{C3380CC4-5D6E-409C-BE32-E72D297353CC}">
              <c16:uniqueId val="{00000004-5EE0-4171-AB6E-3088B8BBD055}"/>
            </c:ext>
          </c:extLst>
        </c:ser>
        <c:ser>
          <c:idx val="5"/>
          <c:order val="4"/>
          <c:tx>
            <c:strRef>
              <c:f>Sheet1!$A$6</c:f>
              <c:strCache>
                <c:ptCount val="1"/>
                <c:pt idx="0">
                  <c:v>PCs (6%,3%)</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Sheet1!$B$6:$G$6</c:f>
              <c:numCache>
                <c:formatCode>_(* #,##0_);_(* \(#,##0\);_(* "-"??_);_(@_)</c:formatCode>
                <c:ptCount val="6"/>
                <c:pt idx="0">
                  <c:v>460124269619.36401</c:v>
                </c:pt>
                <c:pt idx="1">
                  <c:v>599274564233.948</c:v>
                </c:pt>
                <c:pt idx="2">
                  <c:v>745869458352.16296</c:v>
                </c:pt>
                <c:pt idx="3">
                  <c:v>891509396976.80701</c:v>
                </c:pt>
                <c:pt idx="4">
                  <c:v>1095191417020.67</c:v>
                </c:pt>
                <c:pt idx="5">
                  <c:v>1354763094032.2</c:v>
                </c:pt>
              </c:numCache>
            </c:numRef>
          </c:val>
          <c:extLst>
            <c:ext xmlns:c16="http://schemas.microsoft.com/office/drawing/2014/chart" uri="{C3380CC4-5D6E-409C-BE32-E72D297353CC}">
              <c16:uniqueId val="{00000005-5EE0-4171-AB6E-3088B8BBD055}"/>
            </c:ext>
          </c:extLst>
        </c:ser>
        <c:ser>
          <c:idx val="3"/>
          <c:order val="5"/>
          <c:tx>
            <c:strRef>
              <c:f>Sheet1!$A$7</c:f>
              <c:strCache>
                <c:ptCount val="1"/>
                <c:pt idx="0">
                  <c:v>Other Portable Devices (0.01%,0.00%)</c:v>
                </c:pt>
              </c:strCache>
            </c:strRef>
          </c:tx>
          <c:spPr>
            <a:solidFill>
              <a:schemeClr val="tx2"/>
            </a:solidFill>
          </c:spPr>
          <c:invertIfNegative val="0"/>
          <c:cat>
            <c:strRef>
              <c:f>Sheet1!$B$1:$G$1</c:f>
              <c:strCache>
                <c:ptCount val="6"/>
                <c:pt idx="0">
                  <c:v>2016</c:v>
                </c:pt>
                <c:pt idx="1">
                  <c:v>2017</c:v>
                </c:pt>
                <c:pt idx="2">
                  <c:v>2018</c:v>
                </c:pt>
                <c:pt idx="3">
                  <c:v>2019</c:v>
                </c:pt>
                <c:pt idx="4">
                  <c:v>2020</c:v>
                </c:pt>
                <c:pt idx="5">
                  <c:v>2021</c:v>
                </c:pt>
              </c:strCache>
            </c:strRef>
          </c:cat>
          <c:val>
            <c:numRef>
              <c:f>Sheet1!$B$7:$G$7</c:f>
              <c:numCache>
                <c:formatCode>_(* #,##0_);_(* \(#,##0\);_(* "-"??_);_(@_)</c:formatCode>
                <c:ptCount val="6"/>
                <c:pt idx="0">
                  <c:v>909915721.16285396</c:v>
                </c:pt>
                <c:pt idx="1">
                  <c:v>598959510.55850601</c:v>
                </c:pt>
                <c:pt idx="2">
                  <c:v>390970417.34229797</c:v>
                </c:pt>
                <c:pt idx="3">
                  <c:v>327643854.18978101</c:v>
                </c:pt>
                <c:pt idx="4">
                  <c:v>432064837.319942</c:v>
                </c:pt>
                <c:pt idx="5">
                  <c:v>658651051.96969295</c:v>
                </c:pt>
              </c:numCache>
            </c:numRef>
          </c:val>
          <c:extLst>
            <c:ext xmlns:c16="http://schemas.microsoft.com/office/drawing/2014/chart" uri="{C3380CC4-5D6E-409C-BE32-E72D297353CC}">
              <c16:uniqueId val="{00000006-5EE0-4171-AB6E-3088B8BBD055}"/>
            </c:ext>
          </c:extLst>
        </c:ser>
        <c:dLbls>
          <c:showLegendKey val="0"/>
          <c:showVal val="0"/>
          <c:showCatName val="0"/>
          <c:showSerName val="0"/>
          <c:showPercent val="0"/>
          <c:showBubbleSize val="0"/>
        </c:dLbls>
        <c:gapWidth val="30"/>
        <c:overlap val="100"/>
        <c:axId val="1561684864"/>
        <c:axId val="2061813376"/>
      </c:barChart>
      <c:catAx>
        <c:axId val="15616848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2061813376"/>
        <c:crosses val="autoZero"/>
        <c:auto val="1"/>
        <c:lblAlgn val="ctr"/>
        <c:lblOffset val="0"/>
        <c:tickLblSkip val="1"/>
        <c:tickMarkSkip val="1"/>
        <c:noMultiLvlLbl val="0"/>
      </c:catAx>
      <c:valAx>
        <c:axId val="2061813376"/>
        <c:scaling>
          <c:orientation val="minMax"/>
          <c:max val="60000000000000"/>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561684864"/>
        <c:crosses val="autoZero"/>
        <c:crossBetween val="between"/>
        <c:majorUnit val="10000000000000"/>
        <c:dispUnits>
          <c:builtInUnit val="trillions"/>
        </c:dispUnits>
      </c:valAx>
      <c:spPr>
        <a:noFill/>
        <a:ln w="25400">
          <a:noFill/>
        </a:ln>
      </c:spPr>
    </c:plotArea>
    <c:legend>
      <c:legendPos val="t"/>
      <c:layout>
        <c:manualLayout>
          <c:xMode val="edge"/>
          <c:yMode val="edge"/>
          <c:x val="0.23745968238958901"/>
          <c:y val="0"/>
          <c:w val="0.50734193419076501"/>
          <c:h val="0.392722473111079"/>
        </c:manualLayout>
      </c:layout>
      <c:overlay val="0"/>
      <c:txPr>
        <a:bodyPr/>
        <a:lstStyle/>
        <a:p>
          <a:pPr>
            <a:defRPr sz="1200" b="0">
              <a:solidFill>
                <a:schemeClr val="tx1"/>
              </a:solidFill>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06018478"/>
          <c:y val="2.666354348727E-2"/>
          <c:w val="0.61636828644501296"/>
          <c:h val="0.71278825995808204"/>
        </c:manualLayout>
      </c:layout>
      <c:barChart>
        <c:barDir val="col"/>
        <c:grouping val="stacked"/>
        <c:varyColors val="0"/>
        <c:ser>
          <c:idx val="6"/>
          <c:order val="0"/>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0-59B1-43A9-A684-A4772F8ABF0B}"/>
            </c:ext>
          </c:extLst>
        </c:ser>
        <c:ser>
          <c:idx val="2"/>
          <c:order val="1"/>
          <c:tx>
            <c:strRef>
              <c:f>Sheet1!#REF!</c:f>
              <c:strCache>
                <c:ptCount val="1"/>
                <c:pt idx="0">
                  <c:v>#REF!</c:v>
                </c:pt>
              </c:strCache>
            </c:strRef>
          </c:tx>
          <c:spPr>
            <a:solidFill>
              <a:schemeClr val="accent3">
                <a:lumMod val="75000"/>
                <a:alpha val="81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1-59B1-43A9-A684-A4772F8ABF0B}"/>
            </c:ext>
          </c:extLst>
        </c:ser>
        <c:ser>
          <c:idx val="4"/>
          <c:order val="2"/>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2-59B1-43A9-A684-A4772F8ABF0B}"/>
            </c:ext>
          </c:extLst>
        </c:ser>
        <c:ser>
          <c:idx val="0"/>
          <c:order val="3"/>
          <c:tx>
            <c:strRef>
              <c:f>Sheet1!$A$2</c:f>
              <c:strCache>
                <c:ptCount val="1"/>
                <c:pt idx="0">
                  <c:v>Smart Devices and Connections</c:v>
                </c:pt>
              </c:strCache>
            </c:strRef>
          </c:tx>
          <c:spPr>
            <a:solidFill>
              <a:schemeClr val="tx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3656927152.9078999</c:v>
                </c:pt>
                <c:pt idx="1">
                  <c:v>4594831150.6886597</c:v>
                </c:pt>
                <c:pt idx="2">
                  <c:v>5603318671.9112797</c:v>
                </c:pt>
                <c:pt idx="3">
                  <c:v>6664487015.38908</c:v>
                </c:pt>
                <c:pt idx="4">
                  <c:v>7695937156.0424604</c:v>
                </c:pt>
                <c:pt idx="5">
                  <c:v>8656114995.0978699</c:v>
                </c:pt>
              </c:numCache>
            </c:numRef>
          </c:val>
          <c:extLst>
            <c:ext xmlns:c16="http://schemas.microsoft.com/office/drawing/2014/chart" uri="{C3380CC4-5D6E-409C-BE32-E72D297353CC}">
              <c16:uniqueId val="{00000003-59B1-43A9-A684-A4772F8ABF0B}"/>
            </c:ext>
          </c:extLst>
        </c:ser>
        <c:ser>
          <c:idx val="1"/>
          <c:order val="4"/>
          <c:tx>
            <c:strRef>
              <c:f>Sheet1!$A$3</c:f>
              <c:strCache>
                <c:ptCount val="1"/>
                <c:pt idx="0">
                  <c:v>Non-smart Devices and Connections</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#,##0</c:formatCode>
                <c:ptCount val="6"/>
                <c:pt idx="0">
                  <c:v>4369367407.6191101</c:v>
                </c:pt>
                <c:pt idx="1">
                  <c:v>3990319881.07374</c:v>
                </c:pt>
                <c:pt idx="2">
                  <c:v>3629931991.38662</c:v>
                </c:pt>
                <c:pt idx="3">
                  <c:v>3288711022.9464002</c:v>
                </c:pt>
                <c:pt idx="4">
                  <c:v>3039289074.9351301</c:v>
                </c:pt>
                <c:pt idx="5">
                  <c:v>2927492076.1927199</c:v>
                </c:pt>
              </c:numCache>
            </c:numRef>
          </c:val>
          <c:extLst>
            <c:ext xmlns:c16="http://schemas.microsoft.com/office/drawing/2014/chart" uri="{C3380CC4-5D6E-409C-BE32-E72D297353CC}">
              <c16:uniqueId val="{00000004-59B1-43A9-A684-A4772F8ABF0B}"/>
            </c:ext>
          </c:extLst>
        </c:ser>
        <c:ser>
          <c:idx val="5"/>
          <c:order val="5"/>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5-59B1-43A9-A684-A4772F8ABF0B}"/>
            </c:ext>
          </c:extLst>
        </c:ser>
        <c:dLbls>
          <c:showLegendKey val="0"/>
          <c:showVal val="0"/>
          <c:showCatName val="0"/>
          <c:showSerName val="0"/>
          <c:showPercent val="0"/>
          <c:showBubbleSize val="0"/>
        </c:dLbls>
        <c:gapWidth val="30"/>
        <c:overlap val="100"/>
        <c:axId val="1932646112"/>
        <c:axId val="1992421152"/>
      </c:barChart>
      <c:catAx>
        <c:axId val="1932646112"/>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1992421152"/>
        <c:crosses val="autoZero"/>
        <c:auto val="1"/>
        <c:lblAlgn val="ctr"/>
        <c:lblOffset val="0"/>
        <c:tickLblSkip val="1"/>
        <c:tickMarkSkip val="1"/>
        <c:noMultiLvlLbl val="0"/>
      </c:catAx>
      <c:valAx>
        <c:axId val="1992421152"/>
        <c:scaling>
          <c:orientation val="minMax"/>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932646112"/>
        <c:crosses val="autoZero"/>
        <c:crossBetween val="between"/>
        <c:dispUnits>
          <c:builtInUnit val="billions"/>
        </c:dispUnits>
      </c:valAx>
      <c:spPr>
        <a:noFill/>
        <a:ln w="25400">
          <a:noFill/>
        </a:ln>
      </c:spPr>
    </c:plotArea>
    <c:legend>
      <c:legendPos val="l"/>
      <c:legendEntry>
        <c:idx val="0"/>
        <c:delete val="1"/>
      </c:legendEntry>
      <c:legendEntry>
        <c:idx val="3"/>
        <c:delete val="1"/>
      </c:legendEntry>
      <c:legendEntry>
        <c:idx val="4"/>
        <c:delete val="1"/>
      </c:legendEntry>
      <c:legendEntry>
        <c:idx val="5"/>
        <c:delete val="1"/>
      </c:legendEntry>
      <c:layout>
        <c:manualLayout>
          <c:xMode val="edge"/>
          <c:yMode val="edge"/>
          <c:x val="0.23007957725719899"/>
          <c:y val="2.2168412749709598E-3"/>
          <c:w val="0.43088863902838798"/>
          <c:h val="0.15995218324684399"/>
        </c:manualLayout>
      </c:layout>
      <c:overlay val="1"/>
      <c:spPr>
        <a:noFill/>
      </c:spPr>
      <c:txPr>
        <a:bodyPr/>
        <a:lstStyle/>
        <a:p>
          <a:pPr>
            <a:defRPr sz="1200" b="0">
              <a:solidFill>
                <a:schemeClr val="tx1"/>
              </a:solidFill>
              <a:effectLst/>
              <a:latin typeface="+mn-lt"/>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06018478"/>
          <c:y val="2.666354348727E-2"/>
          <c:w val="0.61636828644501296"/>
          <c:h val="0.71278825995808204"/>
        </c:manualLayout>
      </c:layout>
      <c:barChart>
        <c:barDir val="col"/>
        <c:grouping val="stacked"/>
        <c:varyColors val="0"/>
        <c:ser>
          <c:idx val="6"/>
          <c:order val="0"/>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0-F897-4BDE-A442-35C8799ABB08}"/>
            </c:ext>
          </c:extLst>
        </c:ser>
        <c:ser>
          <c:idx val="2"/>
          <c:order val="1"/>
          <c:tx>
            <c:strRef>
              <c:f>Sheet1!#REF!</c:f>
              <c:strCache>
                <c:ptCount val="1"/>
                <c:pt idx="0">
                  <c:v>#REF!</c:v>
                </c:pt>
              </c:strCache>
            </c:strRef>
          </c:tx>
          <c:spPr>
            <a:solidFill>
              <a:schemeClr val="accent3">
                <a:lumMod val="75000"/>
                <a:alpha val="81000"/>
              </a:schemeClr>
            </a:solidFill>
          </c:spPr>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1-F897-4BDE-A442-35C8799ABB08}"/>
            </c:ext>
          </c:extLst>
        </c:ser>
        <c:ser>
          <c:idx val="4"/>
          <c:order val="2"/>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2-F897-4BDE-A442-35C8799ABB08}"/>
            </c:ext>
          </c:extLst>
        </c:ser>
        <c:ser>
          <c:idx val="0"/>
          <c:order val="3"/>
          <c:tx>
            <c:strRef>
              <c:f>Sheet1!$A$2</c:f>
              <c:strCache>
                <c:ptCount val="1"/>
                <c:pt idx="0">
                  <c:v>Smart Traffic</c:v>
                </c:pt>
              </c:strCache>
            </c:strRef>
          </c:tx>
          <c:spPr>
            <a:solidFill>
              <a:schemeClr val="tx2"/>
            </a:solidFill>
            <a:ln w="30152">
              <a:noFill/>
            </a:ln>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_(* #,##0_);_(* \(#,##0\);_(* "-"??_);_(@_)</c:formatCode>
                <c:ptCount val="6"/>
                <c:pt idx="0">
                  <c:v>6653858033.9552603</c:v>
                </c:pt>
                <c:pt idx="1">
                  <c:v>10534569620.937599</c:v>
                </c:pt>
                <c:pt idx="2">
                  <c:v>16012600511.057899</c:v>
                </c:pt>
                <c:pt idx="3">
                  <c:v>23750350307.395199</c:v>
                </c:pt>
                <c:pt idx="4">
                  <c:v>34045987403.5895</c:v>
                </c:pt>
                <c:pt idx="5">
                  <c:v>48457277917.331596</c:v>
                </c:pt>
              </c:numCache>
            </c:numRef>
          </c:val>
          <c:extLst>
            <c:ext xmlns:c16="http://schemas.microsoft.com/office/drawing/2014/chart" uri="{C3380CC4-5D6E-409C-BE32-E72D297353CC}">
              <c16:uniqueId val="{00000003-F897-4BDE-A442-35C8799ABB08}"/>
            </c:ext>
          </c:extLst>
        </c:ser>
        <c:ser>
          <c:idx val="1"/>
          <c:order val="4"/>
          <c:tx>
            <c:strRef>
              <c:f>Sheet1!$A$3</c:f>
              <c:strCache>
                <c:ptCount val="1"/>
                <c:pt idx="0">
                  <c:v>Non-smart Traffic </c:v>
                </c:pt>
              </c:strCache>
            </c:strRef>
          </c:tx>
          <c:spPr>
            <a:solidFill>
              <a:schemeClr val="accent2"/>
            </a:solidFill>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#,##0</c:formatCode>
                <c:ptCount val="6"/>
                <c:pt idx="0">
                  <c:v>586691534.80419803</c:v>
                </c:pt>
                <c:pt idx="1">
                  <c:v>731448643.83117902</c:v>
                </c:pt>
                <c:pt idx="2">
                  <c:v>779699569.57582903</c:v>
                </c:pt>
                <c:pt idx="3">
                  <c:v>702125489.16039002</c:v>
                </c:pt>
                <c:pt idx="4">
                  <c:v>542454371.914886</c:v>
                </c:pt>
                <c:pt idx="5">
                  <c:v>494191068.303047</c:v>
                </c:pt>
              </c:numCache>
            </c:numRef>
          </c:val>
          <c:extLst>
            <c:ext xmlns:c16="http://schemas.microsoft.com/office/drawing/2014/chart" uri="{C3380CC4-5D6E-409C-BE32-E72D297353CC}">
              <c16:uniqueId val="{00000004-F897-4BDE-A442-35C8799ABB08}"/>
            </c:ext>
          </c:extLst>
        </c:ser>
        <c:ser>
          <c:idx val="5"/>
          <c:order val="5"/>
          <c:tx>
            <c:strRef>
              <c:f>Sheet1!#REF!</c:f>
              <c:strCache>
                <c:ptCount val="1"/>
                <c:pt idx="0">
                  <c:v>#REF!</c:v>
                </c:pt>
              </c:strCache>
            </c:strRef>
          </c:tx>
          <c:invertIfNegative val="0"/>
          <c:cat>
            <c:strRef>
              <c:f>Sheet1!$B$1:$G$1</c:f>
              <c:strCache>
                <c:ptCount val="6"/>
                <c:pt idx="0">
                  <c:v>2016</c:v>
                </c:pt>
                <c:pt idx="1">
                  <c:v>2017</c:v>
                </c:pt>
                <c:pt idx="2">
                  <c:v>2018</c:v>
                </c:pt>
                <c:pt idx="3">
                  <c:v>2019</c:v>
                </c:pt>
                <c:pt idx="4">
                  <c:v>2020</c:v>
                </c:pt>
                <c:pt idx="5">
                  <c:v>2021</c:v>
                </c:pt>
              </c:strCache>
            </c:strRef>
          </c:cat>
          <c:val>
            <c:numRef>
              <c:f>Sheet1!#REF!</c:f>
              <c:numCache>
                <c:formatCode>General</c:formatCode>
                <c:ptCount val="1"/>
                <c:pt idx="0">
                  <c:v>1</c:v>
                </c:pt>
              </c:numCache>
            </c:numRef>
          </c:val>
          <c:extLst>
            <c:ext xmlns:c16="http://schemas.microsoft.com/office/drawing/2014/chart" uri="{C3380CC4-5D6E-409C-BE32-E72D297353CC}">
              <c16:uniqueId val="{00000005-F897-4BDE-A442-35C8799ABB08}"/>
            </c:ext>
          </c:extLst>
        </c:ser>
        <c:dLbls>
          <c:showLegendKey val="0"/>
          <c:showVal val="0"/>
          <c:showCatName val="0"/>
          <c:showSerName val="0"/>
          <c:showPercent val="0"/>
          <c:showBubbleSize val="0"/>
        </c:dLbls>
        <c:gapWidth val="30"/>
        <c:overlap val="100"/>
        <c:axId val="1699170064"/>
        <c:axId val="1981328432"/>
      </c:barChart>
      <c:catAx>
        <c:axId val="1699170064"/>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latin typeface="+mn-lt"/>
              </a:defRPr>
            </a:pPr>
            <a:endParaRPr lang="en-US"/>
          </a:p>
        </c:txPr>
        <c:crossAx val="1981328432"/>
        <c:crosses val="autoZero"/>
        <c:auto val="1"/>
        <c:lblAlgn val="ctr"/>
        <c:lblOffset val="0"/>
        <c:tickLblSkip val="1"/>
        <c:tickMarkSkip val="1"/>
        <c:noMultiLvlLbl val="0"/>
      </c:catAx>
      <c:valAx>
        <c:axId val="1981328432"/>
        <c:scaling>
          <c:orientation val="minMax"/>
        </c:scaling>
        <c:delete val="0"/>
        <c:axPos val="l"/>
        <c:numFmt formatCode="#,##0" sourceLinked="0"/>
        <c:majorTickMark val="out"/>
        <c:minorTickMark val="none"/>
        <c:tickLblPos val="nextTo"/>
        <c:spPr>
          <a:ln w="11307">
            <a:noFill/>
          </a:ln>
        </c:spPr>
        <c:txPr>
          <a:bodyPr rot="0" vert="horz"/>
          <a:lstStyle/>
          <a:p>
            <a:pPr>
              <a:defRPr sz="1400" b="0">
                <a:solidFill>
                  <a:schemeClr val="bg1">
                    <a:lumMod val="65000"/>
                  </a:schemeClr>
                </a:solidFill>
                <a:latin typeface="+mn-lt"/>
              </a:defRPr>
            </a:pPr>
            <a:endParaRPr lang="en-US"/>
          </a:p>
        </c:txPr>
        <c:crossAx val="1699170064"/>
        <c:crosses val="autoZero"/>
        <c:crossBetween val="between"/>
        <c:dispUnits>
          <c:builtInUnit val="billions"/>
        </c:dispUnits>
      </c:valAx>
      <c:spPr>
        <a:noFill/>
        <a:ln w="25400">
          <a:noFill/>
        </a:ln>
      </c:spPr>
    </c:plotArea>
    <c:legend>
      <c:legendPos val="l"/>
      <c:legendEntry>
        <c:idx val="0"/>
        <c:delete val="1"/>
      </c:legendEntry>
      <c:legendEntry>
        <c:idx val="3"/>
        <c:delete val="1"/>
      </c:legendEntry>
      <c:legendEntry>
        <c:idx val="4"/>
        <c:delete val="1"/>
      </c:legendEntry>
      <c:legendEntry>
        <c:idx val="5"/>
        <c:delete val="1"/>
      </c:legendEntry>
      <c:layout>
        <c:manualLayout>
          <c:xMode val="edge"/>
          <c:yMode val="edge"/>
          <c:x val="0.232099015584082"/>
          <c:y val="6.45828828795505E-3"/>
          <c:w val="0.289202777151017"/>
          <c:h val="0.15538965779411401"/>
        </c:manualLayout>
      </c:layout>
      <c:overlay val="1"/>
      <c:spPr>
        <a:noFill/>
      </c:spPr>
      <c:txPr>
        <a:bodyPr/>
        <a:lstStyle/>
        <a:p>
          <a:pPr>
            <a:defRPr sz="1400" b="0">
              <a:solidFill>
                <a:schemeClr val="tx1"/>
              </a:solidFill>
              <a:effectLst/>
              <a:latin typeface="+mn-lt"/>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45506018478"/>
          <c:y val="0.13192670138200699"/>
          <c:w val="0.59651362443339495"/>
          <c:h val="0.65786843006180296"/>
        </c:manualLayout>
      </c:layout>
      <c:barChart>
        <c:barDir val="col"/>
        <c:grouping val="stacked"/>
        <c:varyColors val="0"/>
        <c:ser>
          <c:idx val="0"/>
          <c:order val="0"/>
          <c:tx>
            <c:strRef>
              <c:f>Sheet1!$A$2</c:f>
              <c:strCache>
                <c:ptCount val="1"/>
                <c:pt idx="0">
                  <c:v>IPv6 Capable</c:v>
                </c:pt>
              </c:strCache>
            </c:strRef>
          </c:tx>
          <c:spPr>
            <a:solidFill>
              <a:schemeClr val="tx2"/>
            </a:solidFill>
          </c:spPr>
          <c:invertIfNegative val="0"/>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_(* #,##0_);_(* \(#,##0\);_(* "-"??_);_(@_)</c:formatCode>
                <c:ptCount val="6"/>
                <c:pt idx="0">
                  <c:v>3432953048.9261298</c:v>
                </c:pt>
                <c:pt idx="1">
                  <c:v>4319131697.1919403</c:v>
                </c:pt>
                <c:pt idx="2">
                  <c:v>5279051999.8164301</c:v>
                </c:pt>
                <c:pt idx="3">
                  <c:v>6302835082.4014702</c:v>
                </c:pt>
                <c:pt idx="4">
                  <c:v>7359299444.7807102</c:v>
                </c:pt>
                <c:pt idx="5">
                  <c:v>8400956926.9888096</c:v>
                </c:pt>
              </c:numCache>
            </c:numRef>
          </c:val>
          <c:extLst>
            <c:ext xmlns:c16="http://schemas.microsoft.com/office/drawing/2014/chart" uri="{C3380CC4-5D6E-409C-BE32-E72D297353CC}">
              <c16:uniqueId val="{00000000-B57A-4A49-B0FF-03D899431E18}"/>
            </c:ext>
          </c:extLst>
        </c:ser>
        <c:dLbls>
          <c:showLegendKey val="0"/>
          <c:showVal val="0"/>
          <c:showCatName val="0"/>
          <c:showSerName val="0"/>
          <c:showPercent val="0"/>
          <c:showBubbleSize val="0"/>
        </c:dLbls>
        <c:gapWidth val="30"/>
        <c:overlap val="100"/>
        <c:axId val="2017979168"/>
        <c:axId val="1695630848"/>
      </c:barChart>
      <c:catAx>
        <c:axId val="2017979168"/>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sz="1400" b="1">
                <a:solidFill>
                  <a:schemeClr val="tx1"/>
                </a:solidFill>
              </a:defRPr>
            </a:pPr>
            <a:endParaRPr lang="en-US"/>
          </a:p>
        </c:txPr>
        <c:crossAx val="1695630848"/>
        <c:crosses val="autoZero"/>
        <c:auto val="1"/>
        <c:lblAlgn val="ctr"/>
        <c:lblOffset val="0"/>
        <c:tickLblSkip val="1"/>
        <c:tickMarkSkip val="1"/>
        <c:noMultiLvlLbl val="0"/>
      </c:catAx>
      <c:valAx>
        <c:axId val="1695630848"/>
        <c:scaling>
          <c:orientation val="minMax"/>
        </c:scaling>
        <c:delete val="0"/>
        <c:axPos val="l"/>
        <c:numFmt formatCode="#,##0.0" sourceLinked="0"/>
        <c:majorTickMark val="out"/>
        <c:minorTickMark val="none"/>
        <c:tickLblPos val="nextTo"/>
        <c:spPr>
          <a:ln w="11307">
            <a:noFill/>
          </a:ln>
        </c:spPr>
        <c:txPr>
          <a:bodyPr rot="0" vert="horz"/>
          <a:lstStyle/>
          <a:p>
            <a:pPr>
              <a:defRPr sz="1400">
                <a:solidFill>
                  <a:schemeClr val="bg1">
                    <a:lumMod val="65000"/>
                  </a:schemeClr>
                </a:solidFill>
              </a:defRPr>
            </a:pPr>
            <a:endParaRPr lang="en-US"/>
          </a:p>
        </c:txPr>
        <c:crossAx val="2017979168"/>
        <c:crosses val="autoZero"/>
        <c:crossBetween val="between"/>
        <c:dispUnits>
          <c:builtInUnit val="billions"/>
        </c:dispUnits>
      </c:valAx>
      <c:spPr>
        <a:noFill/>
        <a:ln w="25400">
          <a:noFill/>
        </a:ln>
      </c:spPr>
    </c:plotArea>
    <c:plotVisOnly val="1"/>
    <c:dispBlanksAs val="gap"/>
    <c:showDLblsOverMax val="0"/>
  </c:chart>
  <c:spPr>
    <a:noFill/>
    <a:ln>
      <a:noFill/>
    </a:ln>
  </c:spPr>
  <c:txPr>
    <a:bodyPr/>
    <a:lstStyle/>
    <a:p>
      <a:pPr>
        <a:defRPr sz="1600" b="0" i="0" u="none" strike="noStrike" baseline="0">
          <a:solidFill>
            <a:schemeClr val="bg2"/>
          </a:solidFill>
          <a:latin typeface="+mn-lt"/>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D4A02D-F987-4635-AE01-AD58CE63AB2F}" type="doc">
      <dgm:prSet loTypeId="urn:microsoft.com/office/officeart/2005/8/layout/hChevron3" loCatId="process" qsTypeId="urn:microsoft.com/office/officeart/2005/8/quickstyle/simple1" qsCatId="simple" csTypeId="urn:microsoft.com/office/officeart/2005/8/colors/accent2_2" csCatId="accent2" phldr="1"/>
      <dgm:spPr/>
    </dgm:pt>
    <dgm:pt modelId="{3685F19A-0571-4793-A2C9-0852CF3FA6F4}">
      <dgm:prSet phldrT="[Text]"/>
      <dgm:spPr/>
      <dgm:t>
        <a:bodyPr/>
        <a:lstStyle/>
        <a:p>
          <a:endParaRPr lang="en-US" dirty="0"/>
        </a:p>
      </dgm:t>
    </dgm:pt>
    <dgm:pt modelId="{7659FB21-3657-4238-96FD-01216459A4BF}" type="parTrans" cxnId="{0A49BBE6-5D52-4EDD-B595-9357E828EF51}">
      <dgm:prSet/>
      <dgm:spPr/>
      <dgm:t>
        <a:bodyPr/>
        <a:lstStyle/>
        <a:p>
          <a:endParaRPr lang="en-US"/>
        </a:p>
      </dgm:t>
    </dgm:pt>
    <dgm:pt modelId="{392EB16C-054C-4EC1-B5B9-E60D08FA513C}" type="sibTrans" cxnId="{0A49BBE6-5D52-4EDD-B595-9357E828EF51}">
      <dgm:prSet/>
      <dgm:spPr/>
      <dgm:t>
        <a:bodyPr/>
        <a:lstStyle/>
        <a:p>
          <a:endParaRPr lang="en-US"/>
        </a:p>
      </dgm:t>
    </dgm:pt>
    <dgm:pt modelId="{6A1478F7-7361-40F8-B29F-8F8643F07203}">
      <dgm:prSet phldrT="[Text]"/>
      <dgm:spPr/>
      <dgm:t>
        <a:bodyPr/>
        <a:lstStyle/>
        <a:p>
          <a:endParaRPr lang="en-US" dirty="0"/>
        </a:p>
      </dgm:t>
    </dgm:pt>
    <dgm:pt modelId="{9CD7DAA4-9A2A-4B94-8B52-16FA06F81FD9}" type="parTrans" cxnId="{E916D1B1-777A-4DE0-865E-A02406F1AAB7}">
      <dgm:prSet/>
      <dgm:spPr/>
      <dgm:t>
        <a:bodyPr/>
        <a:lstStyle/>
        <a:p>
          <a:endParaRPr lang="en-US"/>
        </a:p>
      </dgm:t>
    </dgm:pt>
    <dgm:pt modelId="{15F5A4A7-3BE0-450F-ADAF-0ED0EC9DEDBA}" type="sibTrans" cxnId="{E916D1B1-777A-4DE0-865E-A02406F1AAB7}">
      <dgm:prSet/>
      <dgm:spPr/>
      <dgm:t>
        <a:bodyPr/>
        <a:lstStyle/>
        <a:p>
          <a:endParaRPr lang="en-US"/>
        </a:p>
      </dgm:t>
    </dgm:pt>
    <dgm:pt modelId="{50EE9315-D34D-4E1C-954D-2DAE328A52DB}">
      <dgm:prSet phldrT="[Text]"/>
      <dgm:spPr/>
      <dgm:t>
        <a:bodyPr/>
        <a:lstStyle/>
        <a:p>
          <a:endParaRPr lang="en-US" dirty="0"/>
        </a:p>
      </dgm:t>
    </dgm:pt>
    <dgm:pt modelId="{8386B624-ABAD-4950-B652-ED92441956DE}" type="parTrans" cxnId="{A4B98686-0C77-4A6C-9F4F-BB41BCBD79E3}">
      <dgm:prSet/>
      <dgm:spPr/>
      <dgm:t>
        <a:bodyPr/>
        <a:lstStyle/>
        <a:p>
          <a:endParaRPr lang="en-US"/>
        </a:p>
      </dgm:t>
    </dgm:pt>
    <dgm:pt modelId="{3F638045-D0B2-4401-9211-AB5C123ED111}" type="sibTrans" cxnId="{A4B98686-0C77-4A6C-9F4F-BB41BCBD79E3}">
      <dgm:prSet/>
      <dgm:spPr/>
      <dgm:t>
        <a:bodyPr/>
        <a:lstStyle/>
        <a:p>
          <a:endParaRPr lang="en-US"/>
        </a:p>
      </dgm:t>
    </dgm:pt>
    <dgm:pt modelId="{137F4588-B116-4F02-9D92-B4FD8BA70113}">
      <dgm:prSet phldrT="[Text]"/>
      <dgm:spPr/>
      <dgm:t>
        <a:bodyPr/>
        <a:lstStyle/>
        <a:p>
          <a:endParaRPr lang="en-US" dirty="0"/>
        </a:p>
      </dgm:t>
    </dgm:pt>
    <dgm:pt modelId="{5D768592-0CFF-455A-A8FD-EFA3BD5A392B}" type="parTrans" cxnId="{81012546-7B9B-460D-B15A-67E1428400E4}">
      <dgm:prSet/>
      <dgm:spPr/>
      <dgm:t>
        <a:bodyPr/>
        <a:lstStyle/>
        <a:p>
          <a:endParaRPr lang="en-US"/>
        </a:p>
      </dgm:t>
    </dgm:pt>
    <dgm:pt modelId="{00ECD234-DE36-4BB3-9071-C13D682F31FB}" type="sibTrans" cxnId="{81012546-7B9B-460D-B15A-67E1428400E4}">
      <dgm:prSet/>
      <dgm:spPr/>
      <dgm:t>
        <a:bodyPr/>
        <a:lstStyle/>
        <a:p>
          <a:endParaRPr lang="en-US"/>
        </a:p>
      </dgm:t>
    </dgm:pt>
    <dgm:pt modelId="{CF8D4494-703B-44AE-AB58-B6FA785B2241}">
      <dgm:prSet phldrT="[Text]"/>
      <dgm:spPr/>
      <dgm:t>
        <a:bodyPr/>
        <a:lstStyle/>
        <a:p>
          <a:endParaRPr lang="en-US" dirty="0"/>
        </a:p>
      </dgm:t>
    </dgm:pt>
    <dgm:pt modelId="{DD95D6E0-7649-4E0B-8526-6D34FB48A48B}" type="parTrans" cxnId="{E252E2F0-AD13-4120-A57A-05E309F620D0}">
      <dgm:prSet/>
      <dgm:spPr/>
      <dgm:t>
        <a:bodyPr/>
        <a:lstStyle/>
        <a:p>
          <a:endParaRPr lang="en-US"/>
        </a:p>
      </dgm:t>
    </dgm:pt>
    <dgm:pt modelId="{598B36C6-244E-4044-9054-C17B6B1C6B1C}" type="sibTrans" cxnId="{E252E2F0-AD13-4120-A57A-05E309F620D0}">
      <dgm:prSet/>
      <dgm:spPr/>
      <dgm:t>
        <a:bodyPr/>
        <a:lstStyle/>
        <a:p>
          <a:endParaRPr lang="en-US"/>
        </a:p>
      </dgm:t>
    </dgm:pt>
    <dgm:pt modelId="{7C56CCED-0208-49B6-934C-0B554BF5CB28}">
      <dgm:prSet phldrT="[Text]"/>
      <dgm:spPr/>
      <dgm:t>
        <a:bodyPr/>
        <a:lstStyle/>
        <a:p>
          <a:endParaRPr lang="en-US" dirty="0"/>
        </a:p>
      </dgm:t>
    </dgm:pt>
    <dgm:pt modelId="{EDACA0D9-49C4-4928-B777-E047BA8CF156}" type="sibTrans" cxnId="{0C1B6C45-2E5B-465E-AAE7-FCA6D064C6F1}">
      <dgm:prSet/>
      <dgm:spPr/>
      <dgm:t>
        <a:bodyPr/>
        <a:lstStyle/>
        <a:p>
          <a:endParaRPr lang="en-US"/>
        </a:p>
      </dgm:t>
    </dgm:pt>
    <dgm:pt modelId="{5B100CE1-025D-4062-B4BE-8D508CDD19AD}" type="parTrans" cxnId="{0C1B6C45-2E5B-465E-AAE7-FCA6D064C6F1}">
      <dgm:prSet/>
      <dgm:spPr/>
      <dgm:t>
        <a:bodyPr/>
        <a:lstStyle/>
        <a:p>
          <a:endParaRPr lang="en-US"/>
        </a:p>
      </dgm:t>
    </dgm:pt>
    <dgm:pt modelId="{446731CF-08EF-4CE4-93A2-63B06B2E10C0}" type="pres">
      <dgm:prSet presAssocID="{7DD4A02D-F987-4635-AE01-AD58CE63AB2F}" presName="Name0" presStyleCnt="0">
        <dgm:presLayoutVars>
          <dgm:dir/>
          <dgm:resizeHandles val="exact"/>
        </dgm:presLayoutVars>
      </dgm:prSet>
      <dgm:spPr/>
    </dgm:pt>
    <dgm:pt modelId="{DFC578E5-0F91-40A5-8E5E-1A3ADCEC405D}" type="pres">
      <dgm:prSet presAssocID="{7C56CCED-0208-49B6-934C-0B554BF5CB28}" presName="parTxOnly" presStyleLbl="node1" presStyleIdx="0" presStyleCnt="6">
        <dgm:presLayoutVars>
          <dgm:bulletEnabled val="1"/>
        </dgm:presLayoutVars>
      </dgm:prSet>
      <dgm:spPr/>
      <dgm:t>
        <a:bodyPr/>
        <a:lstStyle/>
        <a:p>
          <a:endParaRPr lang="en-US"/>
        </a:p>
      </dgm:t>
    </dgm:pt>
    <dgm:pt modelId="{32FC5BCC-ECBC-4959-8AFA-0221F6E61563}" type="pres">
      <dgm:prSet presAssocID="{EDACA0D9-49C4-4928-B777-E047BA8CF156}" presName="parSpace" presStyleCnt="0"/>
      <dgm:spPr/>
    </dgm:pt>
    <dgm:pt modelId="{C8A42026-5AAF-4CB4-B33D-A37FB52E0092}" type="pres">
      <dgm:prSet presAssocID="{3685F19A-0571-4793-A2C9-0852CF3FA6F4}" presName="parTxOnly" presStyleLbl="node1" presStyleIdx="1" presStyleCnt="6">
        <dgm:presLayoutVars>
          <dgm:bulletEnabled val="1"/>
        </dgm:presLayoutVars>
      </dgm:prSet>
      <dgm:spPr/>
      <dgm:t>
        <a:bodyPr/>
        <a:lstStyle/>
        <a:p>
          <a:endParaRPr lang="en-US"/>
        </a:p>
      </dgm:t>
    </dgm:pt>
    <dgm:pt modelId="{80131A4F-E616-4BA7-AA89-E9F9E8A73225}" type="pres">
      <dgm:prSet presAssocID="{392EB16C-054C-4EC1-B5B9-E60D08FA513C}" presName="parSpace" presStyleCnt="0"/>
      <dgm:spPr/>
    </dgm:pt>
    <dgm:pt modelId="{DB57DDA3-01B0-4C30-9A70-5737577669E5}" type="pres">
      <dgm:prSet presAssocID="{6A1478F7-7361-40F8-B29F-8F8643F07203}" presName="parTxOnly" presStyleLbl="node1" presStyleIdx="2" presStyleCnt="6">
        <dgm:presLayoutVars>
          <dgm:bulletEnabled val="1"/>
        </dgm:presLayoutVars>
      </dgm:prSet>
      <dgm:spPr/>
      <dgm:t>
        <a:bodyPr/>
        <a:lstStyle/>
        <a:p>
          <a:endParaRPr lang="en-US"/>
        </a:p>
      </dgm:t>
    </dgm:pt>
    <dgm:pt modelId="{DEC543B8-E84A-422F-8A78-3C812E786EFD}" type="pres">
      <dgm:prSet presAssocID="{15F5A4A7-3BE0-450F-ADAF-0ED0EC9DEDBA}" presName="parSpace" presStyleCnt="0"/>
      <dgm:spPr/>
    </dgm:pt>
    <dgm:pt modelId="{6F1352FD-A3A0-4DF4-B917-C147A5F70C46}" type="pres">
      <dgm:prSet presAssocID="{50EE9315-D34D-4E1C-954D-2DAE328A52DB}" presName="parTxOnly" presStyleLbl="node1" presStyleIdx="3" presStyleCnt="6">
        <dgm:presLayoutVars>
          <dgm:bulletEnabled val="1"/>
        </dgm:presLayoutVars>
      </dgm:prSet>
      <dgm:spPr/>
      <dgm:t>
        <a:bodyPr/>
        <a:lstStyle/>
        <a:p>
          <a:endParaRPr lang="en-US"/>
        </a:p>
      </dgm:t>
    </dgm:pt>
    <dgm:pt modelId="{771D7C50-F575-4DE6-9173-2C43995DECA8}" type="pres">
      <dgm:prSet presAssocID="{3F638045-D0B2-4401-9211-AB5C123ED111}" presName="parSpace" presStyleCnt="0"/>
      <dgm:spPr/>
    </dgm:pt>
    <dgm:pt modelId="{215C4A19-459C-4412-B4A4-D4AA568BF5D8}" type="pres">
      <dgm:prSet presAssocID="{CF8D4494-703B-44AE-AB58-B6FA785B2241}" presName="parTxOnly" presStyleLbl="node1" presStyleIdx="4" presStyleCnt="6">
        <dgm:presLayoutVars>
          <dgm:bulletEnabled val="1"/>
        </dgm:presLayoutVars>
      </dgm:prSet>
      <dgm:spPr/>
      <dgm:t>
        <a:bodyPr/>
        <a:lstStyle/>
        <a:p>
          <a:endParaRPr lang="en-US"/>
        </a:p>
      </dgm:t>
    </dgm:pt>
    <dgm:pt modelId="{31101A04-5B2B-41D3-AF39-177702A0435F}" type="pres">
      <dgm:prSet presAssocID="{598B36C6-244E-4044-9054-C17B6B1C6B1C}" presName="parSpace" presStyleCnt="0"/>
      <dgm:spPr/>
    </dgm:pt>
    <dgm:pt modelId="{F2FE2C1D-9359-48A6-88B9-734B1029F21E}" type="pres">
      <dgm:prSet presAssocID="{137F4588-B116-4F02-9D92-B4FD8BA70113}" presName="parTxOnly" presStyleLbl="node1" presStyleIdx="5" presStyleCnt="6">
        <dgm:presLayoutVars>
          <dgm:bulletEnabled val="1"/>
        </dgm:presLayoutVars>
      </dgm:prSet>
      <dgm:spPr/>
      <dgm:t>
        <a:bodyPr/>
        <a:lstStyle/>
        <a:p>
          <a:endParaRPr lang="en-US"/>
        </a:p>
      </dgm:t>
    </dgm:pt>
  </dgm:ptLst>
  <dgm:cxnLst>
    <dgm:cxn modelId="{81012546-7B9B-460D-B15A-67E1428400E4}" srcId="{7DD4A02D-F987-4635-AE01-AD58CE63AB2F}" destId="{137F4588-B116-4F02-9D92-B4FD8BA70113}" srcOrd="5" destOrd="0" parTransId="{5D768592-0CFF-455A-A8FD-EFA3BD5A392B}" sibTransId="{00ECD234-DE36-4BB3-9071-C13D682F31FB}"/>
    <dgm:cxn modelId="{E0307952-01F3-B248-994F-75A7B53A2BFD}" type="presOf" srcId="{50EE9315-D34D-4E1C-954D-2DAE328A52DB}" destId="{6F1352FD-A3A0-4DF4-B917-C147A5F70C46}" srcOrd="0" destOrd="0" presId="urn:microsoft.com/office/officeart/2005/8/layout/hChevron3"/>
    <dgm:cxn modelId="{E916D1B1-777A-4DE0-865E-A02406F1AAB7}" srcId="{7DD4A02D-F987-4635-AE01-AD58CE63AB2F}" destId="{6A1478F7-7361-40F8-B29F-8F8643F07203}" srcOrd="2" destOrd="0" parTransId="{9CD7DAA4-9A2A-4B94-8B52-16FA06F81FD9}" sibTransId="{15F5A4A7-3BE0-450F-ADAF-0ED0EC9DEDBA}"/>
    <dgm:cxn modelId="{E0358861-8718-4646-B682-55BF90435947}" type="presOf" srcId="{137F4588-B116-4F02-9D92-B4FD8BA70113}" destId="{F2FE2C1D-9359-48A6-88B9-734B1029F21E}" srcOrd="0" destOrd="0" presId="urn:microsoft.com/office/officeart/2005/8/layout/hChevron3"/>
    <dgm:cxn modelId="{496462B1-22BB-2547-91AE-92187A052F50}" type="presOf" srcId="{CF8D4494-703B-44AE-AB58-B6FA785B2241}" destId="{215C4A19-459C-4412-B4A4-D4AA568BF5D8}" srcOrd="0" destOrd="0" presId="urn:microsoft.com/office/officeart/2005/8/layout/hChevron3"/>
    <dgm:cxn modelId="{1B61E24E-7ECB-664D-8310-DEFCB33D977E}" type="presOf" srcId="{7DD4A02D-F987-4635-AE01-AD58CE63AB2F}" destId="{446731CF-08EF-4CE4-93A2-63B06B2E10C0}" srcOrd="0" destOrd="0" presId="urn:microsoft.com/office/officeart/2005/8/layout/hChevron3"/>
    <dgm:cxn modelId="{06C88BC3-BF43-CD45-8EF6-5F4443B28B54}" type="presOf" srcId="{6A1478F7-7361-40F8-B29F-8F8643F07203}" destId="{DB57DDA3-01B0-4C30-9A70-5737577669E5}" srcOrd="0" destOrd="0" presId="urn:microsoft.com/office/officeart/2005/8/layout/hChevron3"/>
    <dgm:cxn modelId="{A4B98686-0C77-4A6C-9F4F-BB41BCBD79E3}" srcId="{7DD4A02D-F987-4635-AE01-AD58CE63AB2F}" destId="{50EE9315-D34D-4E1C-954D-2DAE328A52DB}" srcOrd="3" destOrd="0" parTransId="{8386B624-ABAD-4950-B652-ED92441956DE}" sibTransId="{3F638045-D0B2-4401-9211-AB5C123ED111}"/>
    <dgm:cxn modelId="{0A49BBE6-5D52-4EDD-B595-9357E828EF51}" srcId="{7DD4A02D-F987-4635-AE01-AD58CE63AB2F}" destId="{3685F19A-0571-4793-A2C9-0852CF3FA6F4}" srcOrd="1" destOrd="0" parTransId="{7659FB21-3657-4238-96FD-01216459A4BF}" sibTransId="{392EB16C-054C-4EC1-B5B9-E60D08FA513C}"/>
    <dgm:cxn modelId="{E252E2F0-AD13-4120-A57A-05E309F620D0}" srcId="{7DD4A02D-F987-4635-AE01-AD58CE63AB2F}" destId="{CF8D4494-703B-44AE-AB58-B6FA785B2241}" srcOrd="4" destOrd="0" parTransId="{DD95D6E0-7649-4E0B-8526-6D34FB48A48B}" sibTransId="{598B36C6-244E-4044-9054-C17B6B1C6B1C}"/>
    <dgm:cxn modelId="{5D4DDC59-A6B9-2745-8ECE-93EE2510A153}" type="presOf" srcId="{3685F19A-0571-4793-A2C9-0852CF3FA6F4}" destId="{C8A42026-5AAF-4CB4-B33D-A37FB52E0092}" srcOrd="0" destOrd="0" presId="urn:microsoft.com/office/officeart/2005/8/layout/hChevron3"/>
    <dgm:cxn modelId="{0C1B6C45-2E5B-465E-AAE7-FCA6D064C6F1}" srcId="{7DD4A02D-F987-4635-AE01-AD58CE63AB2F}" destId="{7C56CCED-0208-49B6-934C-0B554BF5CB28}" srcOrd="0" destOrd="0" parTransId="{5B100CE1-025D-4062-B4BE-8D508CDD19AD}" sibTransId="{EDACA0D9-49C4-4928-B777-E047BA8CF156}"/>
    <dgm:cxn modelId="{895179EA-1BFC-EE4E-84FF-B07CB1C00DEA}" type="presOf" srcId="{7C56CCED-0208-49B6-934C-0B554BF5CB28}" destId="{DFC578E5-0F91-40A5-8E5E-1A3ADCEC405D}" srcOrd="0" destOrd="0" presId="urn:microsoft.com/office/officeart/2005/8/layout/hChevron3"/>
    <dgm:cxn modelId="{E339B4AD-8772-F04F-AEC7-1466DB553E65}" type="presParOf" srcId="{446731CF-08EF-4CE4-93A2-63B06B2E10C0}" destId="{DFC578E5-0F91-40A5-8E5E-1A3ADCEC405D}" srcOrd="0" destOrd="0" presId="urn:microsoft.com/office/officeart/2005/8/layout/hChevron3"/>
    <dgm:cxn modelId="{20BFFC64-F3C0-B64A-ADBA-B301B8F6D88A}" type="presParOf" srcId="{446731CF-08EF-4CE4-93A2-63B06B2E10C0}" destId="{32FC5BCC-ECBC-4959-8AFA-0221F6E61563}" srcOrd="1" destOrd="0" presId="urn:microsoft.com/office/officeart/2005/8/layout/hChevron3"/>
    <dgm:cxn modelId="{C08A2A31-8F7B-844D-ACA3-8355C470FAB2}" type="presParOf" srcId="{446731CF-08EF-4CE4-93A2-63B06B2E10C0}" destId="{C8A42026-5AAF-4CB4-B33D-A37FB52E0092}" srcOrd="2" destOrd="0" presId="urn:microsoft.com/office/officeart/2005/8/layout/hChevron3"/>
    <dgm:cxn modelId="{B29EEA6D-9E90-7946-B6CC-7D7614A55466}" type="presParOf" srcId="{446731CF-08EF-4CE4-93A2-63B06B2E10C0}" destId="{80131A4F-E616-4BA7-AA89-E9F9E8A73225}" srcOrd="3" destOrd="0" presId="urn:microsoft.com/office/officeart/2005/8/layout/hChevron3"/>
    <dgm:cxn modelId="{D412FC32-BC5C-8248-A4D5-86F95E89BCE1}" type="presParOf" srcId="{446731CF-08EF-4CE4-93A2-63B06B2E10C0}" destId="{DB57DDA3-01B0-4C30-9A70-5737577669E5}" srcOrd="4" destOrd="0" presId="urn:microsoft.com/office/officeart/2005/8/layout/hChevron3"/>
    <dgm:cxn modelId="{E806F3C5-3F15-EF40-A135-760C78A935A6}" type="presParOf" srcId="{446731CF-08EF-4CE4-93A2-63B06B2E10C0}" destId="{DEC543B8-E84A-422F-8A78-3C812E786EFD}" srcOrd="5" destOrd="0" presId="urn:microsoft.com/office/officeart/2005/8/layout/hChevron3"/>
    <dgm:cxn modelId="{2A41D445-D6E7-8543-9C59-71491302DF24}" type="presParOf" srcId="{446731CF-08EF-4CE4-93A2-63B06B2E10C0}" destId="{6F1352FD-A3A0-4DF4-B917-C147A5F70C46}" srcOrd="6" destOrd="0" presId="urn:microsoft.com/office/officeart/2005/8/layout/hChevron3"/>
    <dgm:cxn modelId="{A9DF2CB0-32B6-354B-8DFA-C8D4429566D1}" type="presParOf" srcId="{446731CF-08EF-4CE4-93A2-63B06B2E10C0}" destId="{771D7C50-F575-4DE6-9173-2C43995DECA8}" srcOrd="7" destOrd="0" presId="urn:microsoft.com/office/officeart/2005/8/layout/hChevron3"/>
    <dgm:cxn modelId="{1670D81F-F8A0-7B40-BBD1-9377D6100F4D}" type="presParOf" srcId="{446731CF-08EF-4CE4-93A2-63B06B2E10C0}" destId="{215C4A19-459C-4412-B4A4-D4AA568BF5D8}" srcOrd="8" destOrd="0" presId="urn:microsoft.com/office/officeart/2005/8/layout/hChevron3"/>
    <dgm:cxn modelId="{978B603B-8C82-0F4F-ABD6-04FA3CD43B08}" type="presParOf" srcId="{446731CF-08EF-4CE4-93A2-63B06B2E10C0}" destId="{31101A04-5B2B-41D3-AF39-177702A0435F}" srcOrd="9" destOrd="0" presId="urn:microsoft.com/office/officeart/2005/8/layout/hChevron3"/>
    <dgm:cxn modelId="{29DD7E1B-EE66-8B41-B373-F822E7D28BC5}" type="presParOf" srcId="{446731CF-08EF-4CE4-93A2-63B06B2E10C0}" destId="{F2FE2C1D-9359-48A6-88B9-734B1029F21E}"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578E5-0F91-40A5-8E5E-1A3ADCEC405D}">
      <dsp:nvSpPr>
        <dsp:cNvPr id="0" name=""/>
        <dsp:cNvSpPr/>
      </dsp:nvSpPr>
      <dsp:spPr>
        <a:xfrm>
          <a:off x="877" y="0"/>
          <a:ext cx="1436608" cy="32557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877" y="0"/>
        <a:ext cx="1355213" cy="325579"/>
      </dsp:txXfrm>
    </dsp:sp>
    <dsp:sp modelId="{C8A42026-5AAF-4CB4-B33D-A37FB52E0092}">
      <dsp:nvSpPr>
        <dsp:cNvPr id="0" name=""/>
        <dsp:cNvSpPr/>
      </dsp:nvSpPr>
      <dsp:spPr>
        <a:xfrm>
          <a:off x="1150163" y="0"/>
          <a:ext cx="1436608" cy="32557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1312953" y="0"/>
        <a:ext cx="1111029" cy="325579"/>
      </dsp:txXfrm>
    </dsp:sp>
    <dsp:sp modelId="{DB57DDA3-01B0-4C30-9A70-5737577669E5}">
      <dsp:nvSpPr>
        <dsp:cNvPr id="0" name=""/>
        <dsp:cNvSpPr/>
      </dsp:nvSpPr>
      <dsp:spPr>
        <a:xfrm>
          <a:off x="2299450" y="0"/>
          <a:ext cx="1436608" cy="32557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2462240" y="0"/>
        <a:ext cx="1111029" cy="325579"/>
      </dsp:txXfrm>
    </dsp:sp>
    <dsp:sp modelId="{6F1352FD-A3A0-4DF4-B917-C147A5F70C46}">
      <dsp:nvSpPr>
        <dsp:cNvPr id="0" name=""/>
        <dsp:cNvSpPr/>
      </dsp:nvSpPr>
      <dsp:spPr>
        <a:xfrm>
          <a:off x="3448736" y="0"/>
          <a:ext cx="1436608" cy="32557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3611526" y="0"/>
        <a:ext cx="1111029" cy="325579"/>
      </dsp:txXfrm>
    </dsp:sp>
    <dsp:sp modelId="{215C4A19-459C-4412-B4A4-D4AA568BF5D8}">
      <dsp:nvSpPr>
        <dsp:cNvPr id="0" name=""/>
        <dsp:cNvSpPr/>
      </dsp:nvSpPr>
      <dsp:spPr>
        <a:xfrm>
          <a:off x="4598023" y="0"/>
          <a:ext cx="1436608" cy="32557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4760813" y="0"/>
        <a:ext cx="1111029" cy="325579"/>
      </dsp:txXfrm>
    </dsp:sp>
    <dsp:sp modelId="{F2FE2C1D-9359-48A6-88B9-734B1029F21E}">
      <dsp:nvSpPr>
        <dsp:cNvPr id="0" name=""/>
        <dsp:cNvSpPr/>
      </dsp:nvSpPr>
      <dsp:spPr>
        <a:xfrm>
          <a:off x="5747309" y="0"/>
          <a:ext cx="1436608" cy="32557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endParaRPr lang="en-US" sz="1700" kern="1200" dirty="0"/>
        </a:p>
      </dsp:txBody>
      <dsp:txXfrm>
        <a:off x="5910099" y="0"/>
        <a:ext cx="1111029" cy="32557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0.64404</cdr:x>
      <cdr:y>0.27948</cdr:y>
    </cdr:from>
    <cdr:to>
      <cdr:x>0.75867</cdr:x>
      <cdr:y>0.37217</cdr:y>
    </cdr:to>
    <cdr:sp macro="" textlink="">
      <cdr:nvSpPr>
        <cdr:cNvPr id="2" name="Text Box 11"/>
        <cdr:cNvSpPr txBox="1">
          <a:spLocks xmlns:a="http://schemas.openxmlformats.org/drawingml/2006/main" noChangeArrowheads="1"/>
        </cdr:cNvSpPr>
      </cdr:nvSpPr>
      <cdr:spPr bwMode="auto">
        <a:xfrm xmlns:a="http://schemas.openxmlformats.org/drawingml/2006/main">
          <a:off x="4033521" y="834721"/>
          <a:ext cx="717926" cy="2768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squar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400" b="1" dirty="0" smtClean="0">
              <a:solidFill>
                <a:schemeClr val="tx1"/>
              </a:solidFill>
              <a:latin typeface="+mn-lt"/>
            </a:rPr>
            <a:t>35 EB</a:t>
          </a:r>
          <a:endParaRPr lang="en-US" sz="1400" b="1" dirty="0">
            <a:solidFill>
              <a:schemeClr val="tx1"/>
            </a:solidFill>
            <a:latin typeface="+mn-lt"/>
          </a:endParaRPr>
        </a:p>
      </cdr:txBody>
    </cdr:sp>
  </cdr:relSizeAnchor>
  <cdr:relSizeAnchor xmlns:cdr="http://schemas.openxmlformats.org/drawingml/2006/chartDrawing">
    <cdr:from>
      <cdr:x>0.25059</cdr:x>
      <cdr:y>0.60273</cdr:y>
    </cdr:from>
    <cdr:to>
      <cdr:x>0.34081</cdr:x>
      <cdr:y>0.69542</cdr:y>
    </cdr:to>
    <cdr:sp macro="" textlink="">
      <cdr:nvSpPr>
        <cdr:cNvPr id="3" name="Text Box 11"/>
        <cdr:cNvSpPr txBox="1">
          <a:spLocks xmlns:a="http://schemas.openxmlformats.org/drawingml/2006/main" noChangeArrowheads="1"/>
        </cdr:cNvSpPr>
      </cdr:nvSpPr>
      <cdr:spPr bwMode="auto">
        <a:xfrm xmlns:a="http://schemas.openxmlformats.org/drawingml/2006/main">
          <a:off x="1569423" y="1800144"/>
          <a:ext cx="565000" cy="2768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400" b="1" dirty="0" smtClean="0">
              <a:solidFill>
                <a:schemeClr val="tx1"/>
              </a:solidFill>
              <a:latin typeface="+mn-lt"/>
            </a:rPr>
            <a:t>7 EB</a:t>
          </a:r>
          <a:endParaRPr lang="en-US" sz="1400" b="1" dirty="0">
            <a:solidFill>
              <a:schemeClr val="tx1"/>
            </a:solidFill>
            <a:latin typeface="+mn-lt"/>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0.66086</cdr:x>
      <cdr:y>0.23211</cdr:y>
    </cdr:from>
    <cdr:to>
      <cdr:x>0.75574</cdr:x>
      <cdr:y>0.30863</cdr:y>
    </cdr:to>
    <cdr:sp macro="" textlink="">
      <cdr:nvSpPr>
        <cdr:cNvPr id="2" name="Text Box 11"/>
        <cdr:cNvSpPr txBox="1">
          <a:spLocks xmlns:a="http://schemas.openxmlformats.org/drawingml/2006/main" noChangeArrowheads="1"/>
        </cdr:cNvSpPr>
      </cdr:nvSpPr>
      <cdr:spPr bwMode="auto">
        <a:xfrm xmlns:a="http://schemas.openxmlformats.org/drawingml/2006/main">
          <a:off x="4125061" y="755648"/>
          <a:ext cx="592252"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tx1"/>
              </a:solidFill>
            </a:rPr>
            <a:t>835 M</a:t>
          </a:r>
          <a:endParaRPr lang="en-US" sz="1200" b="1" dirty="0">
            <a:solidFill>
              <a:schemeClr val="tx1"/>
            </a:solidFill>
          </a:endParaRPr>
        </a:p>
      </cdr:txBody>
    </cdr:sp>
  </cdr:relSizeAnchor>
  <cdr:relSizeAnchor xmlns:cdr="http://schemas.openxmlformats.org/drawingml/2006/chartDrawing">
    <cdr:from>
      <cdr:x>0.25373</cdr:x>
      <cdr:y>0.49478</cdr:y>
    </cdr:from>
    <cdr:to>
      <cdr:x>0.34862</cdr:x>
      <cdr:y>0.5713</cdr:y>
    </cdr:to>
    <cdr:sp macro="" textlink="">
      <cdr:nvSpPr>
        <cdr:cNvPr id="3" name="Text Box 11"/>
        <cdr:cNvSpPr txBox="1">
          <a:spLocks xmlns:a="http://schemas.openxmlformats.org/drawingml/2006/main" noChangeArrowheads="1"/>
        </cdr:cNvSpPr>
      </cdr:nvSpPr>
      <cdr:spPr bwMode="auto">
        <a:xfrm xmlns:a="http://schemas.openxmlformats.org/drawingml/2006/main">
          <a:off x="1583788" y="1610800"/>
          <a:ext cx="592252"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tx1"/>
              </a:solidFill>
            </a:rPr>
            <a:t>325 M</a:t>
          </a:r>
          <a:endParaRPr lang="en-US" sz="1200" b="1" dirty="0">
            <a:solidFill>
              <a:schemeClr val="tx1"/>
            </a:solidFill>
          </a:endParaRPr>
        </a:p>
      </cdr:txBody>
    </cdr:sp>
  </cdr:relSizeAnchor>
  <cdr:relSizeAnchor xmlns:cdr="http://schemas.openxmlformats.org/drawingml/2006/chartDrawing">
    <cdr:from>
      <cdr:x>0.7557</cdr:x>
      <cdr:y>0.16277</cdr:y>
    </cdr:from>
    <cdr:to>
      <cdr:x>0.85059</cdr:x>
      <cdr:y>0.23929</cdr:y>
    </cdr:to>
    <cdr:sp macro="" textlink="">
      <cdr:nvSpPr>
        <cdr:cNvPr id="4" name="Text Box 11"/>
        <cdr:cNvSpPr txBox="1">
          <a:spLocks xmlns:a="http://schemas.openxmlformats.org/drawingml/2006/main" noChangeArrowheads="1"/>
        </cdr:cNvSpPr>
      </cdr:nvSpPr>
      <cdr:spPr bwMode="auto">
        <a:xfrm xmlns:a="http://schemas.openxmlformats.org/drawingml/2006/main">
          <a:off x="4717050" y="529911"/>
          <a:ext cx="592251"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tx1"/>
              </a:solidFill>
            </a:rPr>
            <a:t>929 M</a:t>
          </a:r>
          <a:endParaRPr lang="en-US" sz="1200" b="1" dirty="0">
            <a:solidFill>
              <a:schemeClr val="tx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0.77233</cdr:x>
      <cdr:y>0.61143</cdr:y>
    </cdr:from>
    <cdr:to>
      <cdr:x>0.85068</cdr:x>
      <cdr:y>0.70228</cdr:y>
    </cdr:to>
    <cdr:sp macro="" textlink="">
      <cdr:nvSpPr>
        <cdr:cNvPr id="2" name="TextBox 1"/>
        <cdr:cNvSpPr txBox="1"/>
      </cdr:nvSpPr>
      <cdr:spPr>
        <a:xfrm xmlns:a="http://schemas.openxmlformats.org/drawingml/2006/main">
          <a:off x="4838147" y="1864128"/>
          <a:ext cx="490840"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solidFill>
            </a:rPr>
            <a:t>45%</a:t>
          </a:r>
        </a:p>
      </cdr:txBody>
    </cdr:sp>
  </cdr:relSizeAnchor>
  <cdr:relSizeAnchor xmlns:cdr="http://schemas.openxmlformats.org/drawingml/2006/chartDrawing">
    <cdr:from>
      <cdr:x>0.77805</cdr:x>
      <cdr:y>0.39733</cdr:y>
    </cdr:from>
    <cdr:to>
      <cdr:x>0.8564</cdr:x>
      <cdr:y>0.48819</cdr:y>
    </cdr:to>
    <cdr:sp macro="" textlink="">
      <cdr:nvSpPr>
        <cdr:cNvPr id="3" name="TextBox 2"/>
        <cdr:cNvSpPr txBox="1"/>
      </cdr:nvSpPr>
      <cdr:spPr>
        <a:xfrm xmlns:a="http://schemas.openxmlformats.org/drawingml/2006/main">
          <a:off x="4873989" y="1211386"/>
          <a:ext cx="490840"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solidFill>
            </a:rPr>
            <a:t>23%</a:t>
          </a:r>
        </a:p>
      </cdr:txBody>
    </cdr:sp>
  </cdr:relSizeAnchor>
  <cdr:relSizeAnchor xmlns:cdr="http://schemas.openxmlformats.org/drawingml/2006/chartDrawing">
    <cdr:from>
      <cdr:x>0.77805</cdr:x>
      <cdr:y>0.22572</cdr:y>
    </cdr:from>
    <cdr:to>
      <cdr:x>0.8564</cdr:x>
      <cdr:y>0.31657</cdr:y>
    </cdr:to>
    <cdr:sp macro="" textlink="">
      <cdr:nvSpPr>
        <cdr:cNvPr id="4" name="TextBox 3"/>
        <cdr:cNvSpPr txBox="1"/>
      </cdr:nvSpPr>
      <cdr:spPr>
        <a:xfrm xmlns:a="http://schemas.openxmlformats.org/drawingml/2006/main">
          <a:off x="4873989" y="688166"/>
          <a:ext cx="490840"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solidFill>
            </a:rPr>
            <a:t>17%</a:t>
          </a:r>
        </a:p>
      </cdr:txBody>
    </cdr:sp>
  </cdr:relSizeAnchor>
  <cdr:relSizeAnchor xmlns:cdr="http://schemas.openxmlformats.org/drawingml/2006/chartDrawing">
    <cdr:from>
      <cdr:x>0.78467</cdr:x>
      <cdr:y>0.15983</cdr:y>
    </cdr:from>
    <cdr:to>
      <cdr:x>0.8321</cdr:x>
      <cdr:y>0.22946</cdr:y>
    </cdr:to>
    <cdr:sp macro="" textlink="">
      <cdr:nvSpPr>
        <cdr:cNvPr id="5" name="TextBox 4"/>
        <cdr:cNvSpPr txBox="1"/>
      </cdr:nvSpPr>
      <cdr:spPr>
        <a:xfrm xmlns:a="http://schemas.openxmlformats.org/drawingml/2006/main">
          <a:off x="4915441" y="487298"/>
          <a:ext cx="297119" cy="21228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dirty="0" smtClean="0">
              <a:solidFill>
                <a:schemeClr val="bg1"/>
              </a:solidFill>
            </a:rPr>
            <a:t>9%</a:t>
          </a:r>
        </a:p>
      </cdr:txBody>
    </cdr:sp>
  </cdr:relSizeAnchor>
  <cdr:relSizeAnchor xmlns:cdr="http://schemas.openxmlformats.org/drawingml/2006/chartDrawing">
    <cdr:from>
      <cdr:x>0.25768</cdr:x>
      <cdr:y>0.59148</cdr:y>
    </cdr:from>
    <cdr:to>
      <cdr:x>0.33476</cdr:x>
      <cdr:y>0.68233</cdr:y>
    </cdr:to>
    <cdr:sp macro="" textlink="">
      <cdr:nvSpPr>
        <cdr:cNvPr id="6" name="TextBox 5"/>
        <cdr:cNvSpPr txBox="1"/>
      </cdr:nvSpPr>
      <cdr:spPr>
        <a:xfrm xmlns:a="http://schemas.openxmlformats.org/drawingml/2006/main">
          <a:off x="1614219" y="1803304"/>
          <a:ext cx="482825"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94M</a:t>
          </a:r>
        </a:p>
      </cdr:txBody>
    </cdr:sp>
  </cdr:relSizeAnchor>
  <cdr:relSizeAnchor xmlns:cdr="http://schemas.openxmlformats.org/drawingml/2006/chartDrawing">
    <cdr:from>
      <cdr:x>0.78045</cdr:x>
      <cdr:y>0.11144</cdr:y>
    </cdr:from>
    <cdr:to>
      <cdr:x>0.83936</cdr:x>
      <cdr:y>0.1922</cdr:y>
    </cdr:to>
    <cdr:sp macro="" textlink="">
      <cdr:nvSpPr>
        <cdr:cNvPr id="7" name="TextBox 6"/>
        <cdr:cNvSpPr txBox="1"/>
      </cdr:nvSpPr>
      <cdr:spPr>
        <a:xfrm xmlns:a="http://schemas.openxmlformats.org/drawingml/2006/main">
          <a:off x="4889020" y="339766"/>
          <a:ext cx="369012" cy="246221"/>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000" b="1" dirty="0">
              <a:solidFill>
                <a:schemeClr val="bg1"/>
              </a:solidFill>
            </a:rPr>
            <a:t>4</a:t>
          </a:r>
          <a:r>
            <a:rPr lang="en-US" sz="1000" b="1" dirty="0" smtClean="0">
              <a:solidFill>
                <a:schemeClr val="bg1"/>
              </a:solidFill>
            </a:rPr>
            <a:t>%</a:t>
          </a:r>
        </a:p>
      </cdr:txBody>
    </cdr:sp>
  </cdr:relSizeAnchor>
  <cdr:relSizeAnchor xmlns:cdr="http://schemas.openxmlformats.org/drawingml/2006/chartDrawing">
    <cdr:from>
      <cdr:x>0.34356</cdr:x>
      <cdr:y>0.47758</cdr:y>
    </cdr:from>
    <cdr:to>
      <cdr:x>0.4342</cdr:x>
      <cdr:y>0.56843</cdr:y>
    </cdr:to>
    <cdr:sp macro="" textlink="">
      <cdr:nvSpPr>
        <cdr:cNvPr id="16" name="TextBox 15"/>
        <cdr:cNvSpPr txBox="1"/>
      </cdr:nvSpPr>
      <cdr:spPr>
        <a:xfrm xmlns:a="http://schemas.openxmlformats.org/drawingml/2006/main">
          <a:off x="2152216" y="1456045"/>
          <a:ext cx="567784"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179M</a:t>
          </a:r>
        </a:p>
      </cdr:txBody>
    </cdr:sp>
  </cdr:relSizeAnchor>
  <cdr:relSizeAnchor xmlns:cdr="http://schemas.openxmlformats.org/drawingml/2006/chartDrawing">
    <cdr:from>
      <cdr:x>0.45468</cdr:x>
      <cdr:y>0.37035</cdr:y>
    </cdr:from>
    <cdr:to>
      <cdr:x>0.54532</cdr:x>
      <cdr:y>0.4612</cdr:y>
    </cdr:to>
    <cdr:sp macro="" textlink="">
      <cdr:nvSpPr>
        <cdr:cNvPr id="17" name="TextBox 16"/>
        <cdr:cNvSpPr txBox="1"/>
      </cdr:nvSpPr>
      <cdr:spPr>
        <a:xfrm xmlns:a="http://schemas.openxmlformats.org/drawingml/2006/main">
          <a:off x="2848292" y="1129120"/>
          <a:ext cx="567784"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279M</a:t>
          </a:r>
        </a:p>
      </cdr:txBody>
    </cdr:sp>
  </cdr:relSizeAnchor>
  <cdr:relSizeAnchor xmlns:cdr="http://schemas.openxmlformats.org/drawingml/2006/chartDrawing">
    <cdr:from>
      <cdr:x>0.56063</cdr:x>
      <cdr:y>0.26464</cdr:y>
    </cdr:from>
    <cdr:to>
      <cdr:x>0.65127</cdr:x>
      <cdr:y>0.3555</cdr:y>
    </cdr:to>
    <cdr:sp macro="" textlink="">
      <cdr:nvSpPr>
        <cdr:cNvPr id="18" name="TextBox 17"/>
        <cdr:cNvSpPr txBox="1"/>
      </cdr:nvSpPr>
      <cdr:spPr>
        <a:xfrm xmlns:a="http://schemas.openxmlformats.org/drawingml/2006/main">
          <a:off x="3512006" y="806847"/>
          <a:ext cx="567784"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362M</a:t>
          </a:r>
        </a:p>
      </cdr:txBody>
    </cdr:sp>
  </cdr:relSizeAnchor>
  <cdr:relSizeAnchor xmlns:cdr="http://schemas.openxmlformats.org/drawingml/2006/chartDrawing">
    <cdr:from>
      <cdr:x>0.6621</cdr:x>
      <cdr:y>0.15426</cdr:y>
    </cdr:from>
    <cdr:to>
      <cdr:x>0.75274</cdr:x>
      <cdr:y>0.24511</cdr:y>
    </cdr:to>
    <cdr:sp macro="" textlink="">
      <cdr:nvSpPr>
        <cdr:cNvPr id="19" name="TextBox 18"/>
        <cdr:cNvSpPr txBox="1"/>
      </cdr:nvSpPr>
      <cdr:spPr>
        <a:xfrm xmlns:a="http://schemas.openxmlformats.org/drawingml/2006/main">
          <a:off x="4147647" y="470306"/>
          <a:ext cx="567784"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454M</a:t>
          </a:r>
        </a:p>
      </cdr:txBody>
    </cdr:sp>
  </cdr:relSizeAnchor>
  <cdr:relSizeAnchor xmlns:cdr="http://schemas.openxmlformats.org/drawingml/2006/chartDrawing">
    <cdr:from>
      <cdr:x>0.76289</cdr:x>
      <cdr:y>0.05113</cdr:y>
    </cdr:from>
    <cdr:to>
      <cdr:x>0.85353</cdr:x>
      <cdr:y>0.14199</cdr:y>
    </cdr:to>
    <cdr:sp macro="" textlink="">
      <cdr:nvSpPr>
        <cdr:cNvPr id="20" name="TextBox 19"/>
        <cdr:cNvSpPr txBox="1"/>
      </cdr:nvSpPr>
      <cdr:spPr>
        <a:xfrm xmlns:a="http://schemas.openxmlformats.org/drawingml/2006/main">
          <a:off x="4779020" y="155901"/>
          <a:ext cx="567784" cy="276999"/>
        </a:xfrm>
        <a:prstGeom xmlns:a="http://schemas.openxmlformats.org/drawingml/2006/main" prst="rect">
          <a:avLst/>
        </a:prstGeom>
        <a:noFill xmlns:a="http://schemas.openxmlformats.org/drawingml/2006/main"/>
      </cdr:spPr>
      <cdr:txBody>
        <a:bodyPr xmlns:a="http://schemas.openxmlformats.org/drawingml/2006/main" vertOverflow="clip" wrap="none" rtlCol="0" anchor="ctr">
          <a:spAutoFit/>
        </a:bodyPr>
        <a:lstStyle xmlns:a="http://schemas.openxmlformats.org/drawingml/2006/main"/>
        <a:p xmlns:a="http://schemas.openxmlformats.org/drawingml/2006/main">
          <a:pPr algn="ctr"/>
          <a:r>
            <a:rPr lang="en-US" sz="1200" b="1" dirty="0" smtClean="0">
              <a:solidFill>
                <a:schemeClr val="bg1">
                  <a:lumMod val="50000"/>
                </a:schemeClr>
              </a:solidFill>
            </a:rPr>
            <a:t>542M</a:t>
          </a:r>
        </a:p>
      </cdr:txBody>
    </cdr:sp>
  </cdr:relSizeAnchor>
</c:userShapes>
</file>

<file path=ppt/drawings/drawing12.xml><?xml version="1.0" encoding="utf-8"?>
<c:userShapes xmlns:c="http://schemas.openxmlformats.org/drawingml/2006/chart">
  <cdr:relSizeAnchor xmlns:cdr="http://schemas.openxmlformats.org/drawingml/2006/chartDrawing">
    <cdr:from>
      <cdr:x>0.7791</cdr:x>
      <cdr:y>0.14683</cdr:y>
    </cdr:from>
    <cdr:to>
      <cdr:x>0.83999</cdr:x>
      <cdr:y>0.22919</cdr:y>
    </cdr:to>
    <cdr:sp macro="" textlink="">
      <cdr:nvSpPr>
        <cdr:cNvPr id="5" name="Text Box 11"/>
        <cdr:cNvSpPr txBox="1">
          <a:spLocks xmlns:a="http://schemas.openxmlformats.org/drawingml/2006/main" noChangeArrowheads="1"/>
        </cdr:cNvSpPr>
      </cdr:nvSpPr>
      <cdr:spPr bwMode="auto">
        <a:xfrm xmlns:a="http://schemas.openxmlformats.org/drawingml/2006/main">
          <a:off x="6490861" y="586766"/>
          <a:ext cx="507292" cy="329145"/>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marL="0" algn="l" defTabSz="914400" rtl="0" eaLnBrk="1" latinLnBrk="0" hangingPunct="1">
            <a:defRPr sz="1800" kern="1200">
              <a:solidFill>
                <a:srgbClr val="0096D6"/>
              </a:solidFill>
              <a:latin typeface="Arial"/>
            </a:defRPr>
          </a:lvl1pPr>
          <a:lvl2pPr marL="457200" algn="l" defTabSz="914400" rtl="0" eaLnBrk="1" latinLnBrk="0" hangingPunct="1">
            <a:defRPr sz="1800" kern="1200">
              <a:solidFill>
                <a:srgbClr val="0096D6"/>
              </a:solidFill>
              <a:latin typeface="Arial"/>
            </a:defRPr>
          </a:lvl2pPr>
          <a:lvl3pPr marL="914400" algn="l" defTabSz="914400" rtl="0" eaLnBrk="1" latinLnBrk="0" hangingPunct="1">
            <a:defRPr sz="1800" kern="1200">
              <a:solidFill>
                <a:srgbClr val="0096D6"/>
              </a:solidFill>
              <a:latin typeface="Arial"/>
            </a:defRPr>
          </a:lvl3pPr>
          <a:lvl4pPr marL="1371600" algn="l" defTabSz="914400" rtl="0" eaLnBrk="1" latinLnBrk="0" hangingPunct="1">
            <a:defRPr sz="1800" kern="1200">
              <a:solidFill>
                <a:srgbClr val="0096D6"/>
              </a:solidFill>
              <a:latin typeface="Arial"/>
            </a:defRPr>
          </a:lvl4pPr>
          <a:lvl5pPr marL="1828800" algn="l" defTabSz="914400" rtl="0" eaLnBrk="1" latinLnBrk="0" hangingPunct="1">
            <a:defRPr sz="1800" kern="1200">
              <a:solidFill>
                <a:srgbClr val="0096D6"/>
              </a:solidFill>
              <a:latin typeface="Arial"/>
            </a:defRPr>
          </a:lvl5pPr>
          <a:lvl6pPr marL="2286000" algn="l" defTabSz="914400" rtl="0" eaLnBrk="1" latinLnBrk="0" hangingPunct="1">
            <a:defRPr sz="1800" kern="1200">
              <a:solidFill>
                <a:srgbClr val="0096D6"/>
              </a:solidFill>
              <a:latin typeface="Arial"/>
            </a:defRPr>
          </a:lvl6pPr>
          <a:lvl7pPr marL="2743200" algn="l" defTabSz="914400" rtl="0" eaLnBrk="1" latinLnBrk="0" hangingPunct="1">
            <a:defRPr sz="1800" kern="1200">
              <a:solidFill>
                <a:srgbClr val="0096D6"/>
              </a:solidFill>
              <a:latin typeface="Arial"/>
            </a:defRPr>
          </a:lvl7pPr>
          <a:lvl8pPr marL="3200400" algn="l" defTabSz="914400" rtl="0" eaLnBrk="1" latinLnBrk="0" hangingPunct="1">
            <a:defRPr sz="1800" kern="1200">
              <a:solidFill>
                <a:srgbClr val="0096D6"/>
              </a:solidFill>
              <a:latin typeface="Arial"/>
            </a:defRPr>
          </a:lvl8pPr>
          <a:lvl9pPr marL="3657600" algn="l" defTabSz="914400" rtl="0" eaLnBrk="1" latinLnBrk="0" hangingPunct="1">
            <a:defRPr sz="1800" kern="1200">
              <a:solidFill>
                <a:srgbClr val="0096D6"/>
              </a:solidFill>
              <a:latin typeface="Arial"/>
            </a:defRPr>
          </a:lvl9pPr>
        </a:lstStyle>
        <a:p xmlns:a="http://schemas.openxmlformats.org/drawingml/2006/main">
          <a:pPr algn="ctr" defTabSz="814388"/>
          <a:r>
            <a:rPr lang="en-US" sz="1600" b="1" dirty="0" smtClean="0">
              <a:solidFill>
                <a:srgbClr val="FFFFFF"/>
              </a:solidFill>
              <a:latin typeface="+mn-lt"/>
            </a:rPr>
            <a:t>141</a:t>
          </a:r>
          <a:endParaRPr lang="en-US" sz="1600" b="1" dirty="0">
            <a:solidFill>
              <a:srgbClr val="FFFFFF"/>
            </a:solidFill>
            <a:latin typeface="+mn-lt"/>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0.78593</cdr:x>
      <cdr:y>0.21221</cdr:y>
    </cdr:from>
    <cdr:to>
      <cdr:x>0.83316</cdr:x>
      <cdr:y>0.29457</cdr:y>
    </cdr:to>
    <cdr:sp macro="" textlink="">
      <cdr:nvSpPr>
        <cdr:cNvPr id="5" name="Text Box 11"/>
        <cdr:cNvSpPr txBox="1">
          <a:spLocks xmlns:a="http://schemas.openxmlformats.org/drawingml/2006/main" noChangeArrowheads="1"/>
        </cdr:cNvSpPr>
      </cdr:nvSpPr>
      <cdr:spPr bwMode="auto">
        <a:xfrm xmlns:a="http://schemas.openxmlformats.org/drawingml/2006/main">
          <a:off x="6547742" y="848028"/>
          <a:ext cx="393479" cy="329145"/>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marL="0" algn="l" defTabSz="914400" rtl="0" eaLnBrk="1" latinLnBrk="0" hangingPunct="1">
            <a:defRPr sz="1800" kern="1200">
              <a:solidFill>
                <a:srgbClr val="0096D6"/>
              </a:solidFill>
              <a:latin typeface="Arial"/>
            </a:defRPr>
          </a:lvl1pPr>
          <a:lvl2pPr marL="457200" algn="l" defTabSz="914400" rtl="0" eaLnBrk="1" latinLnBrk="0" hangingPunct="1">
            <a:defRPr sz="1800" kern="1200">
              <a:solidFill>
                <a:srgbClr val="0096D6"/>
              </a:solidFill>
              <a:latin typeface="Arial"/>
            </a:defRPr>
          </a:lvl2pPr>
          <a:lvl3pPr marL="914400" algn="l" defTabSz="914400" rtl="0" eaLnBrk="1" latinLnBrk="0" hangingPunct="1">
            <a:defRPr sz="1800" kern="1200">
              <a:solidFill>
                <a:srgbClr val="0096D6"/>
              </a:solidFill>
              <a:latin typeface="Arial"/>
            </a:defRPr>
          </a:lvl3pPr>
          <a:lvl4pPr marL="1371600" algn="l" defTabSz="914400" rtl="0" eaLnBrk="1" latinLnBrk="0" hangingPunct="1">
            <a:defRPr sz="1800" kern="1200">
              <a:solidFill>
                <a:srgbClr val="0096D6"/>
              </a:solidFill>
              <a:latin typeface="Arial"/>
            </a:defRPr>
          </a:lvl4pPr>
          <a:lvl5pPr marL="1828800" algn="l" defTabSz="914400" rtl="0" eaLnBrk="1" latinLnBrk="0" hangingPunct="1">
            <a:defRPr sz="1800" kern="1200">
              <a:solidFill>
                <a:srgbClr val="0096D6"/>
              </a:solidFill>
              <a:latin typeface="Arial"/>
            </a:defRPr>
          </a:lvl5pPr>
          <a:lvl6pPr marL="2286000" algn="l" defTabSz="914400" rtl="0" eaLnBrk="1" latinLnBrk="0" hangingPunct="1">
            <a:defRPr sz="1800" kern="1200">
              <a:solidFill>
                <a:srgbClr val="0096D6"/>
              </a:solidFill>
              <a:latin typeface="Arial"/>
            </a:defRPr>
          </a:lvl6pPr>
          <a:lvl7pPr marL="2743200" algn="l" defTabSz="914400" rtl="0" eaLnBrk="1" latinLnBrk="0" hangingPunct="1">
            <a:defRPr sz="1800" kern="1200">
              <a:solidFill>
                <a:srgbClr val="0096D6"/>
              </a:solidFill>
              <a:latin typeface="Arial"/>
            </a:defRPr>
          </a:lvl7pPr>
          <a:lvl8pPr marL="3200400" algn="l" defTabSz="914400" rtl="0" eaLnBrk="1" latinLnBrk="0" hangingPunct="1">
            <a:defRPr sz="1800" kern="1200">
              <a:solidFill>
                <a:srgbClr val="0096D6"/>
              </a:solidFill>
              <a:latin typeface="Arial"/>
            </a:defRPr>
          </a:lvl8pPr>
          <a:lvl9pPr marL="3657600" algn="l" defTabSz="914400" rtl="0" eaLnBrk="1" latinLnBrk="0" hangingPunct="1">
            <a:defRPr sz="1800" kern="1200">
              <a:solidFill>
                <a:srgbClr val="0096D6"/>
              </a:solidFill>
              <a:latin typeface="Arial"/>
            </a:defRPr>
          </a:lvl9pPr>
        </a:lstStyle>
        <a:p xmlns:a="http://schemas.openxmlformats.org/drawingml/2006/main">
          <a:pPr algn="ctr" defTabSz="814388"/>
          <a:r>
            <a:rPr lang="en-US" sz="1600" b="1" smtClean="0">
              <a:solidFill>
                <a:srgbClr val="FFFFFF"/>
              </a:solidFill>
              <a:latin typeface="+mn-lt"/>
            </a:rPr>
            <a:t>20</a:t>
          </a:r>
          <a:endParaRPr lang="en-US" sz="1600" b="1" dirty="0">
            <a:solidFill>
              <a:srgbClr val="FFFFFF"/>
            </a:solidFill>
            <a:latin typeface="+mn-lt"/>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0.29453</cdr:x>
      <cdr:y>0.20136</cdr:y>
    </cdr:from>
    <cdr:to>
      <cdr:x>0.3896</cdr:x>
      <cdr:y>0.34355</cdr:y>
    </cdr:to>
    <cdr:sp macro="" textlink="">
      <cdr:nvSpPr>
        <cdr:cNvPr id="2" name="Text Box 11"/>
        <cdr:cNvSpPr txBox="1">
          <a:spLocks xmlns:a="http://schemas.openxmlformats.org/drawingml/2006/main" noChangeArrowheads="1"/>
        </cdr:cNvSpPr>
      </cdr:nvSpPr>
      <cdr:spPr bwMode="auto">
        <a:xfrm xmlns:a="http://schemas.openxmlformats.org/drawingml/2006/main">
          <a:off x="2152606" y="680881"/>
          <a:ext cx="694833" cy="480798"/>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89%</a:t>
          </a:r>
        </a:p>
        <a:p xmlns:a="http://schemas.openxmlformats.org/drawingml/2006/main">
          <a:pPr algn="ctr" defTabSz="814388"/>
          <a:r>
            <a:rPr lang="en-US" sz="1300" b="1" dirty="0" smtClean="0">
              <a:solidFill>
                <a:schemeClr val="bg2"/>
              </a:solidFill>
            </a:rPr>
            <a:t>0.8 GB</a:t>
          </a:r>
          <a:endParaRPr lang="en-US" sz="1300" b="1" dirty="0">
            <a:solidFill>
              <a:schemeClr val="bg2"/>
            </a:solidFill>
          </a:endParaRPr>
        </a:p>
      </cdr:txBody>
    </cdr:sp>
  </cdr:relSizeAnchor>
  <cdr:relSizeAnchor xmlns:cdr="http://schemas.openxmlformats.org/drawingml/2006/chartDrawing">
    <cdr:from>
      <cdr:x>0.41862</cdr:x>
      <cdr:y>0.23081</cdr:y>
    </cdr:from>
    <cdr:to>
      <cdr:x>0.48694</cdr:x>
      <cdr:y>0.3141</cdr:y>
    </cdr:to>
    <cdr:sp macro="" textlink="">
      <cdr:nvSpPr>
        <cdr:cNvPr id="3" name="Text Box 11"/>
        <cdr:cNvSpPr txBox="1">
          <a:spLocks xmlns:a="http://schemas.openxmlformats.org/drawingml/2006/main" noChangeArrowheads="1"/>
        </cdr:cNvSpPr>
      </cdr:nvSpPr>
      <cdr:spPr bwMode="auto">
        <a:xfrm xmlns:a="http://schemas.openxmlformats.org/drawingml/2006/main">
          <a:off x="3059549" y="780462"/>
          <a:ext cx="499327" cy="281635"/>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a:solidFill>
                <a:schemeClr val="bg2"/>
              </a:solidFill>
            </a:rPr>
            <a:t>7</a:t>
          </a:r>
          <a:r>
            <a:rPr lang="en-US" sz="1300" dirty="0" smtClean="0">
              <a:solidFill>
                <a:schemeClr val="bg2"/>
              </a:solidFill>
            </a:rPr>
            <a:t>9%</a:t>
          </a:r>
        </a:p>
      </cdr:txBody>
    </cdr:sp>
  </cdr:relSizeAnchor>
  <cdr:relSizeAnchor xmlns:cdr="http://schemas.openxmlformats.org/drawingml/2006/chartDrawing">
    <cdr:from>
      <cdr:x>0.51943</cdr:x>
      <cdr:y>0.23081</cdr:y>
    </cdr:from>
    <cdr:to>
      <cdr:x>0.58774</cdr:x>
      <cdr:y>0.31411</cdr:y>
    </cdr:to>
    <cdr:sp macro="" textlink="">
      <cdr:nvSpPr>
        <cdr:cNvPr id="4" name="Text Box 11"/>
        <cdr:cNvSpPr txBox="1">
          <a:spLocks xmlns:a="http://schemas.openxmlformats.org/drawingml/2006/main" noChangeArrowheads="1"/>
        </cdr:cNvSpPr>
      </cdr:nvSpPr>
      <cdr:spPr bwMode="auto">
        <a:xfrm xmlns:a="http://schemas.openxmlformats.org/drawingml/2006/main">
          <a:off x="3796355" y="780446"/>
          <a:ext cx="499253" cy="281668"/>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7</a:t>
          </a:r>
          <a:r>
            <a:rPr lang="en-US" sz="1300" dirty="0">
              <a:solidFill>
                <a:schemeClr val="bg2"/>
              </a:solidFill>
            </a:rPr>
            <a:t>2</a:t>
          </a:r>
          <a:r>
            <a:rPr lang="en-US" sz="1300" dirty="0" smtClean="0">
              <a:solidFill>
                <a:schemeClr val="bg2"/>
              </a:solidFill>
            </a:rPr>
            <a:t>%</a:t>
          </a:r>
        </a:p>
      </cdr:txBody>
    </cdr:sp>
  </cdr:relSizeAnchor>
  <cdr:relSizeAnchor xmlns:cdr="http://schemas.openxmlformats.org/drawingml/2006/chartDrawing">
    <cdr:from>
      <cdr:x>0.62108</cdr:x>
      <cdr:y>0.18877</cdr:y>
    </cdr:from>
    <cdr:to>
      <cdr:x>0.68939</cdr:x>
      <cdr:y>0.27246</cdr:y>
    </cdr:to>
    <cdr:sp macro="" textlink="">
      <cdr:nvSpPr>
        <cdr:cNvPr id="5" name="Text Box 11"/>
        <cdr:cNvSpPr txBox="1">
          <a:spLocks xmlns:a="http://schemas.openxmlformats.org/drawingml/2006/main" noChangeArrowheads="1"/>
        </cdr:cNvSpPr>
      </cdr:nvSpPr>
      <cdr:spPr bwMode="auto">
        <a:xfrm xmlns:a="http://schemas.openxmlformats.org/drawingml/2006/main">
          <a:off x="4539226" y="638301"/>
          <a:ext cx="499277" cy="282979"/>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40%</a:t>
          </a:r>
        </a:p>
      </cdr:txBody>
    </cdr:sp>
  </cdr:relSizeAnchor>
  <cdr:relSizeAnchor xmlns:cdr="http://schemas.openxmlformats.org/drawingml/2006/chartDrawing">
    <cdr:from>
      <cdr:x>0.29453</cdr:x>
      <cdr:y>0.63409</cdr:y>
    </cdr:from>
    <cdr:to>
      <cdr:x>0.3896</cdr:x>
      <cdr:y>0.77695</cdr:y>
    </cdr:to>
    <cdr:sp macro="" textlink="">
      <cdr:nvSpPr>
        <cdr:cNvPr id="6" name="Text Box 11"/>
        <cdr:cNvSpPr txBox="1">
          <a:spLocks xmlns:a="http://schemas.openxmlformats.org/drawingml/2006/main" noChangeArrowheads="1"/>
        </cdr:cNvSpPr>
      </cdr:nvSpPr>
      <cdr:spPr bwMode="auto">
        <a:xfrm xmlns:a="http://schemas.openxmlformats.org/drawingml/2006/main">
          <a:off x="2152606" y="2144097"/>
          <a:ext cx="694833" cy="48306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11%</a:t>
          </a:r>
        </a:p>
        <a:p xmlns:a="http://schemas.openxmlformats.org/drawingml/2006/main">
          <a:pPr algn="ctr" defTabSz="814388"/>
          <a:r>
            <a:rPr lang="en-US" sz="1300" b="1" dirty="0" smtClean="0">
              <a:solidFill>
                <a:schemeClr val="bg2"/>
              </a:solidFill>
            </a:rPr>
            <a:t>0.6 GB</a:t>
          </a:r>
          <a:endParaRPr lang="en-US" sz="1300" b="1" dirty="0">
            <a:solidFill>
              <a:schemeClr val="bg2"/>
            </a:solidFill>
          </a:endParaRPr>
        </a:p>
      </cdr:txBody>
    </cdr:sp>
  </cdr:relSizeAnchor>
  <cdr:relSizeAnchor xmlns:cdr="http://schemas.openxmlformats.org/drawingml/2006/chartDrawing">
    <cdr:from>
      <cdr:x>0.42096</cdr:x>
      <cdr:y>0.65334</cdr:y>
    </cdr:from>
    <cdr:to>
      <cdr:x>0.48928</cdr:x>
      <cdr:y>0.73702</cdr:y>
    </cdr:to>
    <cdr:sp macro="" textlink="">
      <cdr:nvSpPr>
        <cdr:cNvPr id="7" name="Text Box 11"/>
        <cdr:cNvSpPr txBox="1">
          <a:spLocks xmlns:a="http://schemas.openxmlformats.org/drawingml/2006/main" noChangeArrowheads="1"/>
        </cdr:cNvSpPr>
      </cdr:nvSpPr>
      <cdr:spPr bwMode="auto">
        <a:xfrm xmlns:a="http://schemas.openxmlformats.org/drawingml/2006/main">
          <a:off x="3076641" y="2209197"/>
          <a:ext cx="499327" cy="282954"/>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21%</a:t>
          </a:r>
        </a:p>
      </cdr:txBody>
    </cdr:sp>
  </cdr:relSizeAnchor>
  <cdr:relSizeAnchor xmlns:cdr="http://schemas.openxmlformats.org/drawingml/2006/chartDrawing">
    <cdr:from>
      <cdr:x>0.51767</cdr:x>
      <cdr:y>0.64266</cdr:y>
    </cdr:from>
    <cdr:to>
      <cdr:x>0.58598</cdr:x>
      <cdr:y>0.72635</cdr:y>
    </cdr:to>
    <cdr:sp macro="" textlink="">
      <cdr:nvSpPr>
        <cdr:cNvPr id="8" name="Text Box 11"/>
        <cdr:cNvSpPr txBox="1">
          <a:spLocks xmlns:a="http://schemas.openxmlformats.org/drawingml/2006/main" noChangeArrowheads="1"/>
        </cdr:cNvSpPr>
      </cdr:nvSpPr>
      <cdr:spPr bwMode="auto">
        <a:xfrm xmlns:a="http://schemas.openxmlformats.org/drawingml/2006/main">
          <a:off x="3783482" y="2173072"/>
          <a:ext cx="499253" cy="282988"/>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28%</a:t>
          </a:r>
        </a:p>
      </cdr:txBody>
    </cdr:sp>
  </cdr:relSizeAnchor>
  <cdr:relSizeAnchor xmlns:cdr="http://schemas.openxmlformats.org/drawingml/2006/chartDrawing">
    <cdr:from>
      <cdr:x>0.62341</cdr:x>
      <cdr:y>0.4832</cdr:y>
    </cdr:from>
    <cdr:to>
      <cdr:x>0.69173</cdr:x>
      <cdr:y>0.56688</cdr:y>
    </cdr:to>
    <cdr:sp macro="" textlink="">
      <cdr:nvSpPr>
        <cdr:cNvPr id="9" name="Text Box 11"/>
        <cdr:cNvSpPr txBox="1">
          <a:spLocks xmlns:a="http://schemas.openxmlformats.org/drawingml/2006/main" noChangeArrowheads="1"/>
        </cdr:cNvSpPr>
      </cdr:nvSpPr>
      <cdr:spPr bwMode="auto">
        <a:xfrm xmlns:a="http://schemas.openxmlformats.org/drawingml/2006/main">
          <a:off x="4556316" y="1633872"/>
          <a:ext cx="499277" cy="282979"/>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a:solidFill>
                <a:schemeClr val="bg2"/>
              </a:solidFill>
            </a:rPr>
            <a:t>6</a:t>
          </a:r>
          <a:r>
            <a:rPr lang="en-US" sz="1300" dirty="0" smtClean="0">
              <a:solidFill>
                <a:schemeClr val="bg2"/>
              </a:solidFill>
            </a:rPr>
            <a:t>0%</a:t>
          </a:r>
        </a:p>
      </cdr:txBody>
    </cdr:sp>
  </cdr:relSizeAnchor>
  <cdr:relSizeAnchor xmlns:cdr="http://schemas.openxmlformats.org/drawingml/2006/chartDrawing">
    <cdr:from>
      <cdr:x>0.71079</cdr:x>
      <cdr:y>0.07247</cdr:y>
    </cdr:from>
    <cdr:to>
      <cdr:x>0.80586</cdr:x>
      <cdr:y>0.21532</cdr:y>
    </cdr:to>
    <cdr:sp macro="" textlink="">
      <cdr:nvSpPr>
        <cdr:cNvPr id="10" name="Text Box 11"/>
        <cdr:cNvSpPr txBox="1">
          <a:spLocks xmlns:a="http://schemas.openxmlformats.org/drawingml/2006/main" noChangeArrowheads="1"/>
        </cdr:cNvSpPr>
      </cdr:nvSpPr>
      <cdr:spPr bwMode="auto">
        <a:xfrm xmlns:a="http://schemas.openxmlformats.org/drawingml/2006/main">
          <a:off x="5194903" y="245046"/>
          <a:ext cx="694844" cy="483034"/>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25%</a:t>
          </a:r>
        </a:p>
        <a:p xmlns:a="http://schemas.openxmlformats.org/drawingml/2006/main">
          <a:pPr algn="ctr" defTabSz="814388"/>
          <a:r>
            <a:rPr lang="en-US" sz="1300" b="1" dirty="0" smtClean="0">
              <a:solidFill>
                <a:schemeClr val="bg2"/>
              </a:solidFill>
            </a:rPr>
            <a:t>5.5 GB</a:t>
          </a:r>
          <a:endParaRPr lang="en-US" sz="1300" b="1" dirty="0">
            <a:solidFill>
              <a:schemeClr val="bg2"/>
            </a:solidFill>
          </a:endParaRPr>
        </a:p>
      </cdr:txBody>
    </cdr:sp>
  </cdr:relSizeAnchor>
  <cdr:relSizeAnchor xmlns:cdr="http://schemas.openxmlformats.org/drawingml/2006/chartDrawing">
    <cdr:from>
      <cdr:x>0.71313</cdr:x>
      <cdr:y>0.42857</cdr:y>
    </cdr:from>
    <cdr:to>
      <cdr:x>0.8082</cdr:x>
      <cdr:y>0.57142</cdr:y>
    </cdr:to>
    <cdr:sp macro="" textlink="">
      <cdr:nvSpPr>
        <cdr:cNvPr id="11" name="Text Box 11"/>
        <cdr:cNvSpPr txBox="1">
          <a:spLocks xmlns:a="http://schemas.openxmlformats.org/drawingml/2006/main" noChangeArrowheads="1"/>
        </cdr:cNvSpPr>
      </cdr:nvSpPr>
      <cdr:spPr bwMode="auto">
        <a:xfrm xmlns:a="http://schemas.openxmlformats.org/drawingml/2006/main">
          <a:off x="5211994" y="1449156"/>
          <a:ext cx="694844" cy="483034"/>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300" dirty="0" smtClean="0">
              <a:solidFill>
                <a:schemeClr val="bg2"/>
              </a:solidFill>
            </a:rPr>
            <a:t>75%</a:t>
          </a:r>
        </a:p>
        <a:p xmlns:a="http://schemas.openxmlformats.org/drawingml/2006/main">
          <a:pPr algn="ctr" defTabSz="814388"/>
          <a:r>
            <a:rPr lang="en-US" sz="1300" b="1" dirty="0" smtClean="0">
              <a:solidFill>
                <a:schemeClr val="bg2"/>
              </a:solidFill>
            </a:rPr>
            <a:t>4.1 GB</a:t>
          </a:r>
          <a:endParaRPr lang="en-US" sz="1300" b="1" dirty="0">
            <a:solidFill>
              <a:schemeClr val="bg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0.77056</cdr:x>
      <cdr:y>0.46826</cdr:y>
    </cdr:from>
    <cdr:to>
      <cdr:x>0.85241</cdr:x>
      <cdr:y>0.54202</cdr:y>
    </cdr:to>
    <cdr:sp macro="" textlink="">
      <cdr:nvSpPr>
        <cdr:cNvPr id="2" name="TextBox 1"/>
        <cdr:cNvSpPr txBox="1"/>
      </cdr:nvSpPr>
      <cdr:spPr>
        <a:xfrm xmlns:a="http://schemas.openxmlformats.org/drawingml/2006/main">
          <a:off x="4804126" y="1393904"/>
          <a:ext cx="510301" cy="219565"/>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pPr algn="ctr"/>
          <a:r>
            <a:rPr lang="en-US" sz="1200" b="1" dirty="0" smtClean="0">
              <a:solidFill>
                <a:schemeClr val="bg2"/>
              </a:solidFill>
            </a:rPr>
            <a:t>75%</a:t>
          </a:r>
          <a:endParaRPr lang="en-US" sz="1200" b="1" dirty="0">
            <a:solidFill>
              <a:schemeClr val="bg2"/>
            </a:solidFill>
          </a:endParaRPr>
        </a:p>
      </cdr:txBody>
    </cdr:sp>
  </cdr:relSizeAnchor>
  <cdr:relSizeAnchor xmlns:cdr="http://schemas.openxmlformats.org/drawingml/2006/chartDrawing">
    <cdr:from>
      <cdr:x>0.66895</cdr:x>
      <cdr:y>0.50471</cdr:y>
    </cdr:from>
    <cdr:to>
      <cdr:x>0.75342</cdr:x>
      <cdr:y>0.56164</cdr:y>
    </cdr:to>
    <cdr:sp macro="" textlink="">
      <cdr:nvSpPr>
        <cdr:cNvPr id="3" name="TextBox 1"/>
        <cdr:cNvSpPr txBox="1"/>
      </cdr:nvSpPr>
      <cdr:spPr>
        <a:xfrm xmlns:a="http://schemas.openxmlformats.org/drawingml/2006/main">
          <a:off x="4170629" y="1502404"/>
          <a:ext cx="526636" cy="169466"/>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72</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0.56218</cdr:x>
      <cdr:y>0.53412</cdr:y>
    </cdr:from>
    <cdr:to>
      <cdr:x>0.64665</cdr:x>
      <cdr:y>0.59105</cdr:y>
    </cdr:to>
    <cdr:sp macro="" textlink="">
      <cdr:nvSpPr>
        <cdr:cNvPr id="4" name="TextBox 1"/>
        <cdr:cNvSpPr txBox="1"/>
      </cdr:nvSpPr>
      <cdr:spPr>
        <a:xfrm xmlns:a="http://schemas.openxmlformats.org/drawingml/2006/main">
          <a:off x="3504962" y="1589956"/>
          <a:ext cx="526636"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bg2"/>
              </a:solidFill>
            </a:rPr>
            <a:t>6</a:t>
          </a:r>
          <a:r>
            <a:rPr lang="en-US" sz="1200" b="1" dirty="0" smtClean="0">
              <a:solidFill>
                <a:schemeClr val="bg2"/>
              </a:solidFill>
            </a:rPr>
            <a:t>7</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0.45897</cdr:x>
      <cdr:y>0.56483</cdr:y>
    </cdr:from>
    <cdr:to>
      <cdr:x>0.54344</cdr:x>
      <cdr:y>0.62176</cdr:y>
    </cdr:to>
    <cdr:sp macro="" textlink="">
      <cdr:nvSpPr>
        <cdr:cNvPr id="5" name="TextBox 1"/>
        <cdr:cNvSpPr txBox="1"/>
      </cdr:nvSpPr>
      <cdr:spPr>
        <a:xfrm xmlns:a="http://schemas.openxmlformats.org/drawingml/2006/main">
          <a:off x="2861490" y="1681367"/>
          <a:ext cx="526636"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bg2"/>
              </a:solidFill>
            </a:rPr>
            <a:t>6</a:t>
          </a:r>
          <a:r>
            <a:rPr lang="en-US" sz="1200" b="1" dirty="0" smtClean="0">
              <a:solidFill>
                <a:schemeClr val="bg2"/>
              </a:solidFill>
            </a:rPr>
            <a:t>1</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0.35808</cdr:x>
      <cdr:y>0.59741</cdr:y>
    </cdr:from>
    <cdr:to>
      <cdr:x>0.44255</cdr:x>
      <cdr:y>0.64361</cdr:y>
    </cdr:to>
    <cdr:sp macro="" textlink="">
      <cdr:nvSpPr>
        <cdr:cNvPr id="6" name="TextBox 1"/>
        <cdr:cNvSpPr txBox="1"/>
      </cdr:nvSpPr>
      <cdr:spPr>
        <a:xfrm xmlns:a="http://schemas.openxmlformats.org/drawingml/2006/main">
          <a:off x="2232482" y="1778350"/>
          <a:ext cx="526636" cy="137526"/>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54</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0.25486</cdr:x>
      <cdr:y>0.62359</cdr:y>
    </cdr:from>
    <cdr:to>
      <cdr:x>0.33933</cdr:x>
      <cdr:y>0.68052</cdr:y>
    </cdr:to>
    <cdr:sp macro="" textlink="">
      <cdr:nvSpPr>
        <cdr:cNvPr id="7" name="TextBox 1"/>
        <cdr:cNvSpPr txBox="1"/>
      </cdr:nvSpPr>
      <cdr:spPr>
        <a:xfrm xmlns:a="http://schemas.openxmlformats.org/drawingml/2006/main">
          <a:off x="1588948" y="1856281"/>
          <a:ext cx="526635"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bg2"/>
              </a:solidFill>
            </a:rPr>
            <a:t>4</a:t>
          </a:r>
          <a:r>
            <a:rPr lang="en-US" sz="1200" b="1" dirty="0" smtClean="0">
              <a:solidFill>
                <a:schemeClr val="bg2"/>
              </a:solidFill>
            </a:rPr>
            <a:t>6</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0.76691</cdr:x>
      <cdr:y>0.20451</cdr:y>
    </cdr:from>
    <cdr:to>
      <cdr:x>0.85138</cdr:x>
      <cdr:y>0.26144</cdr:y>
    </cdr:to>
    <cdr:sp macro="" textlink="">
      <cdr:nvSpPr>
        <cdr:cNvPr id="8" name="TextBox 1"/>
        <cdr:cNvSpPr txBox="1"/>
      </cdr:nvSpPr>
      <cdr:spPr>
        <a:xfrm xmlns:a="http://schemas.openxmlformats.org/drawingml/2006/main">
          <a:off x="4781369" y="608784"/>
          <a:ext cx="526636"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25%</a:t>
          </a:r>
          <a:endParaRPr lang="en-US" sz="1200" b="1" dirty="0">
            <a:solidFill>
              <a:schemeClr val="bg2"/>
            </a:solidFill>
          </a:endParaRPr>
        </a:p>
      </cdr:txBody>
    </cdr:sp>
  </cdr:relSizeAnchor>
  <cdr:relSizeAnchor xmlns:cdr="http://schemas.openxmlformats.org/drawingml/2006/chartDrawing">
    <cdr:from>
      <cdr:x>0.66498</cdr:x>
      <cdr:y>0.2501</cdr:y>
    </cdr:from>
    <cdr:to>
      <cdr:x>0.74945</cdr:x>
      <cdr:y>0.30703</cdr:y>
    </cdr:to>
    <cdr:sp macro="" textlink="">
      <cdr:nvSpPr>
        <cdr:cNvPr id="9" name="TextBox 1"/>
        <cdr:cNvSpPr txBox="1"/>
      </cdr:nvSpPr>
      <cdr:spPr>
        <a:xfrm xmlns:a="http://schemas.openxmlformats.org/drawingml/2006/main">
          <a:off x="4145878" y="744491"/>
          <a:ext cx="526635"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28</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0.56234</cdr:x>
      <cdr:y>0.29708</cdr:y>
    </cdr:from>
    <cdr:to>
      <cdr:x>0.64681</cdr:x>
      <cdr:y>0.35401</cdr:y>
    </cdr:to>
    <cdr:sp macro="" textlink="">
      <cdr:nvSpPr>
        <cdr:cNvPr id="10" name="TextBox 1"/>
        <cdr:cNvSpPr txBox="1"/>
      </cdr:nvSpPr>
      <cdr:spPr>
        <a:xfrm xmlns:a="http://schemas.openxmlformats.org/drawingml/2006/main">
          <a:off x="3505959" y="884345"/>
          <a:ext cx="526636"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33</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0.45708</cdr:x>
      <cdr:y>0.34034</cdr:y>
    </cdr:from>
    <cdr:to>
      <cdr:x>0.54156</cdr:x>
      <cdr:y>0.39727</cdr:y>
    </cdr:to>
    <cdr:sp macro="" textlink="">
      <cdr:nvSpPr>
        <cdr:cNvPr id="11" name="TextBox 1"/>
        <cdr:cNvSpPr txBox="1"/>
      </cdr:nvSpPr>
      <cdr:spPr>
        <a:xfrm xmlns:a="http://schemas.openxmlformats.org/drawingml/2006/main">
          <a:off x="2849706" y="1013114"/>
          <a:ext cx="526699"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39</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0.35725</cdr:x>
      <cdr:y>0.38017</cdr:y>
    </cdr:from>
    <cdr:to>
      <cdr:x>0.44173</cdr:x>
      <cdr:y>0.4371</cdr:y>
    </cdr:to>
    <cdr:sp macro="" textlink="">
      <cdr:nvSpPr>
        <cdr:cNvPr id="12" name="TextBox 1"/>
        <cdr:cNvSpPr txBox="1"/>
      </cdr:nvSpPr>
      <cdr:spPr>
        <a:xfrm xmlns:a="http://schemas.openxmlformats.org/drawingml/2006/main">
          <a:off x="2227307" y="1131679"/>
          <a:ext cx="526698"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46</a:t>
          </a:r>
          <a:r>
            <a:rPr lang="en-US" sz="1400" b="1" dirty="0" smtClean="0">
              <a:solidFill>
                <a:schemeClr val="bg2"/>
              </a:solidFill>
            </a:rPr>
            <a:t>%</a:t>
          </a:r>
          <a:endParaRPr lang="en-US" sz="1400" b="1" dirty="0">
            <a:solidFill>
              <a:schemeClr val="bg2"/>
            </a:solidFill>
          </a:endParaRPr>
        </a:p>
      </cdr:txBody>
    </cdr:sp>
  </cdr:relSizeAnchor>
  <cdr:relSizeAnchor xmlns:cdr="http://schemas.openxmlformats.org/drawingml/2006/chartDrawing">
    <cdr:from>
      <cdr:x>0.25471</cdr:x>
      <cdr:y>0.43186</cdr:y>
    </cdr:from>
    <cdr:to>
      <cdr:x>0.33918</cdr:x>
      <cdr:y>0.48879</cdr:y>
    </cdr:to>
    <cdr:sp macro="" textlink="">
      <cdr:nvSpPr>
        <cdr:cNvPr id="13" name="TextBox 1"/>
        <cdr:cNvSpPr txBox="1"/>
      </cdr:nvSpPr>
      <cdr:spPr>
        <a:xfrm xmlns:a="http://schemas.openxmlformats.org/drawingml/2006/main">
          <a:off x="1588012" y="1285547"/>
          <a:ext cx="526636" cy="169467"/>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bg2"/>
              </a:solidFill>
            </a:rPr>
            <a:t>5</a:t>
          </a:r>
          <a:r>
            <a:rPr lang="en-US" sz="1200" b="1" dirty="0" smtClean="0">
              <a:solidFill>
                <a:schemeClr val="bg2"/>
              </a:solidFill>
            </a:rPr>
            <a:t>4%</a:t>
          </a:r>
          <a:endParaRPr lang="en-US" sz="1200" b="1" dirty="0">
            <a:solidFill>
              <a:schemeClr val="bg2"/>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0.76371</cdr:x>
      <cdr:y>0.37431</cdr:y>
    </cdr:from>
    <cdr:to>
      <cdr:x>0.8554</cdr:x>
      <cdr:y>0.43206</cdr:y>
    </cdr:to>
    <cdr:sp macro="" textlink="">
      <cdr:nvSpPr>
        <cdr:cNvPr id="2" name="TextBox 1"/>
        <cdr:cNvSpPr txBox="1"/>
      </cdr:nvSpPr>
      <cdr:spPr>
        <a:xfrm xmlns:a="http://schemas.openxmlformats.org/drawingml/2006/main">
          <a:off x="4779255" y="1113133"/>
          <a:ext cx="573794" cy="171740"/>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pPr algn="ctr"/>
          <a:r>
            <a:rPr lang="en-US" sz="1200" b="1" dirty="0" smtClean="0">
              <a:solidFill>
                <a:schemeClr val="bg2"/>
              </a:solidFill>
            </a:rPr>
            <a:t>99%</a:t>
          </a:r>
          <a:endParaRPr lang="en-US" sz="1200" b="1" dirty="0">
            <a:solidFill>
              <a:schemeClr val="bg2"/>
            </a:solidFill>
          </a:endParaRPr>
        </a:p>
      </cdr:txBody>
    </cdr:sp>
  </cdr:relSizeAnchor>
  <cdr:relSizeAnchor xmlns:cdr="http://schemas.openxmlformats.org/drawingml/2006/chartDrawing">
    <cdr:from>
      <cdr:x>0.66793</cdr:x>
      <cdr:y>0.47248</cdr:y>
    </cdr:from>
    <cdr:to>
      <cdr:x>0.74876</cdr:x>
      <cdr:y>0.53023</cdr:y>
    </cdr:to>
    <cdr:sp macro="" textlink="">
      <cdr:nvSpPr>
        <cdr:cNvPr id="3" name="TextBox 1"/>
        <cdr:cNvSpPr txBox="1"/>
      </cdr:nvSpPr>
      <cdr:spPr>
        <a:xfrm xmlns:a="http://schemas.openxmlformats.org/drawingml/2006/main">
          <a:off x="4179830" y="1405075"/>
          <a:ext cx="505834"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98%</a:t>
          </a:r>
          <a:endParaRPr lang="en-US" sz="1200" b="1" dirty="0">
            <a:solidFill>
              <a:schemeClr val="bg2"/>
            </a:solidFill>
          </a:endParaRPr>
        </a:p>
      </cdr:txBody>
    </cdr:sp>
  </cdr:relSizeAnchor>
  <cdr:relSizeAnchor xmlns:cdr="http://schemas.openxmlformats.org/drawingml/2006/chartDrawing">
    <cdr:from>
      <cdr:x>0.5648</cdr:x>
      <cdr:y>0.54375</cdr:y>
    </cdr:from>
    <cdr:to>
      <cdr:x>0.64323</cdr:x>
      <cdr:y>0.6015</cdr:y>
    </cdr:to>
    <cdr:sp macro="" textlink="">
      <cdr:nvSpPr>
        <cdr:cNvPr id="4" name="TextBox 1"/>
        <cdr:cNvSpPr txBox="1"/>
      </cdr:nvSpPr>
      <cdr:spPr>
        <a:xfrm xmlns:a="http://schemas.openxmlformats.org/drawingml/2006/main">
          <a:off x="3534452" y="1617047"/>
          <a:ext cx="490812"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97%</a:t>
          </a:r>
          <a:endParaRPr lang="en-US" sz="1200" b="1" dirty="0">
            <a:solidFill>
              <a:schemeClr val="bg2"/>
            </a:solidFill>
          </a:endParaRPr>
        </a:p>
      </cdr:txBody>
    </cdr:sp>
  </cdr:relSizeAnchor>
  <cdr:relSizeAnchor xmlns:cdr="http://schemas.openxmlformats.org/drawingml/2006/chartDrawing">
    <cdr:from>
      <cdr:x>0.45985</cdr:x>
      <cdr:y>0.60129</cdr:y>
    </cdr:from>
    <cdr:to>
      <cdr:x>0.54176</cdr:x>
      <cdr:y>0.65904</cdr:y>
    </cdr:to>
    <cdr:sp macro="" textlink="">
      <cdr:nvSpPr>
        <cdr:cNvPr id="5" name="TextBox 1"/>
        <cdr:cNvSpPr txBox="1"/>
      </cdr:nvSpPr>
      <cdr:spPr>
        <a:xfrm xmlns:a="http://schemas.openxmlformats.org/drawingml/2006/main">
          <a:off x="2877691" y="1788157"/>
          <a:ext cx="512574"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95%</a:t>
          </a:r>
          <a:endParaRPr lang="en-US" sz="1200" b="1" dirty="0">
            <a:solidFill>
              <a:schemeClr val="bg2"/>
            </a:solidFill>
          </a:endParaRPr>
        </a:p>
      </cdr:txBody>
    </cdr:sp>
  </cdr:relSizeAnchor>
  <cdr:relSizeAnchor xmlns:cdr="http://schemas.openxmlformats.org/drawingml/2006/chartDrawing">
    <cdr:from>
      <cdr:x>0.35953</cdr:x>
      <cdr:y>0.64244</cdr:y>
    </cdr:from>
    <cdr:to>
      <cdr:x>0.43785</cdr:x>
      <cdr:y>0.70019</cdr:y>
    </cdr:to>
    <cdr:sp macro="" textlink="">
      <cdr:nvSpPr>
        <cdr:cNvPr id="6" name="TextBox 1"/>
        <cdr:cNvSpPr txBox="1"/>
      </cdr:nvSpPr>
      <cdr:spPr>
        <a:xfrm xmlns:a="http://schemas.openxmlformats.org/drawingml/2006/main">
          <a:off x="2249938" y="1910508"/>
          <a:ext cx="490086"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94%</a:t>
          </a:r>
          <a:endParaRPr lang="en-US" sz="1200" b="1" dirty="0">
            <a:solidFill>
              <a:schemeClr val="bg2"/>
            </a:solidFill>
          </a:endParaRPr>
        </a:p>
      </cdr:txBody>
    </cdr:sp>
  </cdr:relSizeAnchor>
  <cdr:relSizeAnchor xmlns:cdr="http://schemas.openxmlformats.org/drawingml/2006/chartDrawing">
    <cdr:from>
      <cdr:x>0.25781</cdr:x>
      <cdr:y>0.66479</cdr:y>
    </cdr:from>
    <cdr:to>
      <cdr:x>0.338</cdr:x>
      <cdr:y>0.72254</cdr:y>
    </cdr:to>
    <cdr:sp macro="" textlink="">
      <cdr:nvSpPr>
        <cdr:cNvPr id="7" name="TextBox 1"/>
        <cdr:cNvSpPr txBox="1"/>
      </cdr:nvSpPr>
      <cdr:spPr>
        <a:xfrm xmlns:a="http://schemas.openxmlformats.org/drawingml/2006/main">
          <a:off x="1613372" y="1976979"/>
          <a:ext cx="501812"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smtClean="0">
              <a:solidFill>
                <a:schemeClr val="bg2"/>
              </a:solidFill>
            </a:rPr>
            <a:t>92%</a:t>
          </a:r>
          <a:endParaRPr lang="en-US" sz="1200" b="1" dirty="0">
            <a:solidFill>
              <a:schemeClr val="bg2"/>
            </a:solidFill>
          </a:endParaRPr>
        </a:p>
      </cdr:txBody>
    </cdr:sp>
  </cdr:relSizeAnchor>
  <cdr:relSizeAnchor xmlns:cdr="http://schemas.openxmlformats.org/drawingml/2006/chartDrawing">
    <cdr:from>
      <cdr:x>0.25283</cdr:x>
      <cdr:y>0.57752</cdr:y>
    </cdr:from>
    <cdr:to>
      <cdr:x>0.34159</cdr:x>
      <cdr:y>0.63527</cdr:y>
    </cdr:to>
    <cdr:sp macro="" textlink="">
      <cdr:nvSpPr>
        <cdr:cNvPr id="8" name="TextBox 1"/>
        <cdr:cNvSpPr txBox="1"/>
      </cdr:nvSpPr>
      <cdr:spPr>
        <a:xfrm xmlns:a="http://schemas.openxmlformats.org/drawingml/2006/main">
          <a:off x="1582214" y="1717470"/>
          <a:ext cx="555454" cy="171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200" b="1"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0.25484</cdr:x>
      <cdr:y>0.62773</cdr:y>
    </cdr:from>
    <cdr:to>
      <cdr:x>0.33059</cdr:x>
      <cdr:y>0.70476</cdr:y>
    </cdr:to>
    <cdr:sp macro="" textlink="">
      <cdr:nvSpPr>
        <cdr:cNvPr id="3" name="Text Box 11"/>
        <cdr:cNvSpPr txBox="1">
          <a:spLocks xmlns:a="http://schemas.openxmlformats.org/drawingml/2006/main" noChangeArrowheads="1"/>
        </cdr:cNvSpPr>
      </cdr:nvSpPr>
      <cdr:spPr bwMode="auto">
        <a:xfrm xmlns:a="http://schemas.openxmlformats.org/drawingml/2006/main">
          <a:off x="1647120" y="2030034"/>
          <a:ext cx="489598" cy="249108"/>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latin typeface="+mn-lt"/>
            </a:rPr>
            <a:t>3.5B</a:t>
          </a:r>
          <a:endParaRPr lang="en-US" sz="1200" b="1" dirty="0">
            <a:solidFill>
              <a:schemeClr val="bg1"/>
            </a:solidFill>
            <a:latin typeface="+mn-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0.77085</cdr:x>
      <cdr:y>0.11741</cdr:y>
    </cdr:from>
    <cdr:to>
      <cdr:x>0.84511</cdr:x>
      <cdr:y>0.20669</cdr:y>
    </cdr:to>
    <cdr:sp macro="" textlink="">
      <cdr:nvSpPr>
        <cdr:cNvPr id="5" name="Text Box 11"/>
        <cdr:cNvSpPr txBox="1">
          <a:spLocks xmlns:a="http://schemas.openxmlformats.org/drawingml/2006/main" noChangeArrowheads="1"/>
        </cdr:cNvSpPr>
      </cdr:nvSpPr>
      <cdr:spPr bwMode="auto">
        <a:xfrm xmlns:a="http://schemas.openxmlformats.org/drawingml/2006/main">
          <a:off x="4816574" y="351899"/>
          <a:ext cx="464012" cy="267590"/>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marL="0" algn="l" defTabSz="914400" rtl="0" eaLnBrk="1" latinLnBrk="0" hangingPunct="1">
            <a:defRPr sz="1800" kern="1200">
              <a:solidFill>
                <a:srgbClr val="0096D6"/>
              </a:solidFill>
              <a:latin typeface="Arial"/>
            </a:defRPr>
          </a:lvl1pPr>
          <a:lvl2pPr marL="457200" algn="l" defTabSz="914400" rtl="0" eaLnBrk="1" latinLnBrk="0" hangingPunct="1">
            <a:defRPr sz="1800" kern="1200">
              <a:solidFill>
                <a:srgbClr val="0096D6"/>
              </a:solidFill>
              <a:latin typeface="Arial"/>
            </a:defRPr>
          </a:lvl2pPr>
          <a:lvl3pPr marL="914400" algn="l" defTabSz="914400" rtl="0" eaLnBrk="1" latinLnBrk="0" hangingPunct="1">
            <a:defRPr sz="1800" kern="1200">
              <a:solidFill>
                <a:srgbClr val="0096D6"/>
              </a:solidFill>
              <a:latin typeface="Arial"/>
            </a:defRPr>
          </a:lvl3pPr>
          <a:lvl4pPr marL="1371600" algn="l" defTabSz="914400" rtl="0" eaLnBrk="1" latinLnBrk="0" hangingPunct="1">
            <a:defRPr sz="1800" kern="1200">
              <a:solidFill>
                <a:srgbClr val="0096D6"/>
              </a:solidFill>
              <a:latin typeface="Arial"/>
            </a:defRPr>
          </a:lvl4pPr>
          <a:lvl5pPr marL="1828800" algn="l" defTabSz="914400" rtl="0" eaLnBrk="1" latinLnBrk="0" hangingPunct="1">
            <a:defRPr sz="1800" kern="1200">
              <a:solidFill>
                <a:srgbClr val="0096D6"/>
              </a:solidFill>
              <a:latin typeface="Arial"/>
            </a:defRPr>
          </a:lvl5pPr>
          <a:lvl6pPr marL="2286000" algn="l" defTabSz="914400" rtl="0" eaLnBrk="1" latinLnBrk="0" hangingPunct="1">
            <a:defRPr sz="1800" kern="1200">
              <a:solidFill>
                <a:srgbClr val="0096D6"/>
              </a:solidFill>
              <a:latin typeface="Arial"/>
            </a:defRPr>
          </a:lvl6pPr>
          <a:lvl7pPr marL="2743200" algn="l" defTabSz="914400" rtl="0" eaLnBrk="1" latinLnBrk="0" hangingPunct="1">
            <a:defRPr sz="1800" kern="1200">
              <a:solidFill>
                <a:srgbClr val="0096D6"/>
              </a:solidFill>
              <a:latin typeface="Arial"/>
            </a:defRPr>
          </a:lvl7pPr>
          <a:lvl8pPr marL="3200400" algn="l" defTabSz="914400" rtl="0" eaLnBrk="1" latinLnBrk="0" hangingPunct="1">
            <a:defRPr sz="1800" kern="1200">
              <a:solidFill>
                <a:srgbClr val="0096D6"/>
              </a:solidFill>
              <a:latin typeface="Arial"/>
            </a:defRPr>
          </a:lvl8pPr>
          <a:lvl9pPr marL="3657600" algn="l" defTabSz="914400" rtl="0" eaLnBrk="1" latinLnBrk="0" hangingPunct="1">
            <a:defRPr sz="1800" kern="1200">
              <a:solidFill>
                <a:srgbClr val="0096D6"/>
              </a:solidFill>
              <a:latin typeface="Arial"/>
            </a:defRPr>
          </a:lvl9pPr>
        </a:lstStyle>
        <a:p xmlns:a="http://schemas.openxmlformats.org/drawingml/2006/main">
          <a:pPr algn="ctr" defTabSz="814388"/>
          <a:r>
            <a:rPr lang="en-US" sz="1200" b="1" dirty="0" smtClean="0">
              <a:solidFill>
                <a:srgbClr val="FFFFFF"/>
              </a:solidFill>
              <a:latin typeface="+mn-lt"/>
            </a:rPr>
            <a:t>27.4</a:t>
          </a:r>
          <a:endParaRPr lang="en-US" sz="1200" b="1" dirty="0">
            <a:solidFill>
              <a:srgbClr val="FFFFFF"/>
            </a:solidFill>
            <a:latin typeface="+mn-lt"/>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0.80895</cdr:x>
      <cdr:y>0.33094</cdr:y>
    </cdr:from>
    <cdr:to>
      <cdr:x>0.89326</cdr:x>
      <cdr:y>0.43101</cdr:y>
    </cdr:to>
    <cdr:sp macro="" textlink="">
      <cdr:nvSpPr>
        <cdr:cNvPr id="2" name="Text Box 11"/>
        <cdr:cNvSpPr txBox="1">
          <a:spLocks xmlns:a="http://schemas.openxmlformats.org/drawingml/2006/main" noChangeArrowheads="1"/>
        </cdr:cNvSpPr>
      </cdr:nvSpPr>
      <cdr:spPr bwMode="auto">
        <a:xfrm xmlns:a="http://schemas.openxmlformats.org/drawingml/2006/main">
          <a:off x="5036721" y="986701"/>
          <a:ext cx="524925" cy="298368"/>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defTabSz="814388"/>
          <a:r>
            <a:rPr lang="en-US" sz="1400" b="1" dirty="0" smtClean="0"/>
            <a:t>34%</a:t>
          </a:r>
          <a:endParaRPr lang="en-US" sz="14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0.25526</cdr:x>
      <cdr:y>0.60467</cdr:y>
    </cdr:from>
    <cdr:to>
      <cdr:x>0.32744</cdr:x>
      <cdr:y>0.66001</cdr:y>
    </cdr:to>
    <cdr:sp macro="" textlink="">
      <cdr:nvSpPr>
        <cdr:cNvPr id="3" name="TextBox 2"/>
        <cdr:cNvSpPr txBox="1"/>
      </cdr:nvSpPr>
      <cdr:spPr>
        <a:xfrm xmlns:a="http://schemas.openxmlformats.org/drawingml/2006/main">
          <a:off x="1654004" y="2011199"/>
          <a:ext cx="467726" cy="1840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dirty="0" smtClean="0">
              <a:solidFill>
                <a:schemeClr val="bg2"/>
              </a:solidFill>
            </a:rPr>
            <a:t>29%</a:t>
          </a:r>
          <a:endParaRPr lang="en-US" sz="1100" b="1" dirty="0">
            <a:solidFill>
              <a:schemeClr val="bg2"/>
            </a:solidFill>
          </a:endParaRPr>
        </a:p>
      </cdr:txBody>
    </cdr:sp>
  </cdr:relSizeAnchor>
  <cdr:relSizeAnchor xmlns:cdr="http://schemas.openxmlformats.org/drawingml/2006/chartDrawing">
    <cdr:from>
      <cdr:x>0.25069</cdr:x>
      <cdr:y>0.51944</cdr:y>
    </cdr:from>
    <cdr:to>
      <cdr:x>0.3286</cdr:x>
      <cdr:y>0.57472</cdr:y>
    </cdr:to>
    <cdr:sp macro="" textlink="">
      <cdr:nvSpPr>
        <cdr:cNvPr id="5" name="TextBox 1"/>
        <cdr:cNvSpPr txBox="1"/>
      </cdr:nvSpPr>
      <cdr:spPr>
        <a:xfrm xmlns:a="http://schemas.openxmlformats.org/drawingml/2006/main">
          <a:off x="1624409" y="1727713"/>
          <a:ext cx="504856" cy="18387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xmlns:a="http://schemas.openxmlformats.org/drawingml/2006/main">
          <a:pPr algn="ctr"/>
          <a:r>
            <a:rPr lang="en-US" b="1" smtClean="0">
              <a:solidFill>
                <a:schemeClr val="bg1"/>
              </a:solidFill>
            </a:rPr>
            <a:t>23</a:t>
          </a:r>
          <a:r>
            <a:rPr lang="en-US" sz="1100" b="1" smtClean="0">
              <a:solidFill>
                <a:schemeClr val="bg1"/>
              </a:solidFill>
              <a:effectLst/>
            </a:rPr>
            <a:t>%</a:t>
          </a:r>
          <a:endParaRPr lang="en-US" sz="1100" b="1" dirty="0">
            <a:solidFill>
              <a:schemeClr val="bg1"/>
            </a:solidFill>
            <a:effectLst/>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0.23945</cdr:x>
      <cdr:y>0.55821</cdr:y>
    </cdr:from>
    <cdr:to>
      <cdr:x>0.34625</cdr:x>
      <cdr:y>0.64113</cdr:y>
    </cdr:to>
    <cdr:sp macro="" textlink="">
      <cdr:nvSpPr>
        <cdr:cNvPr id="3" name="Text Box 11"/>
        <cdr:cNvSpPr txBox="1">
          <a:spLocks xmlns:a="http://schemas.openxmlformats.org/drawingml/2006/main" noChangeArrowheads="1"/>
        </cdr:cNvSpPr>
      </cdr:nvSpPr>
      <cdr:spPr bwMode="auto">
        <a:xfrm xmlns:a="http://schemas.openxmlformats.org/drawingml/2006/main">
          <a:off x="1494669" y="1676869"/>
          <a:ext cx="666689"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squar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effectLst/>
              <a:latin typeface="+mn-lt"/>
            </a:rPr>
            <a:t>325 M</a:t>
          </a:r>
          <a:endParaRPr lang="en-US" sz="1200" b="1" dirty="0">
            <a:solidFill>
              <a:schemeClr val="bg1"/>
            </a:solidFill>
            <a:effectLst/>
            <a:latin typeface="+mn-lt"/>
          </a:endParaRPr>
        </a:p>
      </cdr:txBody>
    </cdr:sp>
  </cdr:relSizeAnchor>
  <cdr:relSizeAnchor xmlns:cdr="http://schemas.openxmlformats.org/drawingml/2006/chartDrawing">
    <cdr:from>
      <cdr:x>0.65735</cdr:x>
      <cdr:y>0.19798</cdr:y>
    </cdr:from>
    <cdr:to>
      <cdr:x>0.75223</cdr:x>
      <cdr:y>0.28091</cdr:y>
    </cdr:to>
    <cdr:sp macro="" textlink="">
      <cdr:nvSpPr>
        <cdr:cNvPr id="2" name="Text Box 11"/>
        <cdr:cNvSpPr txBox="1">
          <a:spLocks xmlns:a="http://schemas.openxmlformats.org/drawingml/2006/main" noChangeArrowheads="1"/>
        </cdr:cNvSpPr>
      </cdr:nvSpPr>
      <cdr:spPr bwMode="auto">
        <a:xfrm xmlns:a="http://schemas.openxmlformats.org/drawingml/2006/main">
          <a:off x="4103270" y="594728"/>
          <a:ext cx="592251"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rPr>
            <a:t>835 M</a:t>
          </a:r>
          <a:endParaRPr lang="en-US" sz="1200" b="1" dirty="0">
            <a:solidFill>
              <a:schemeClr val="bg1"/>
            </a:solidFill>
          </a:endParaRPr>
        </a:p>
      </cdr:txBody>
    </cdr:sp>
  </cdr:relSizeAnchor>
  <cdr:relSizeAnchor xmlns:cdr="http://schemas.openxmlformats.org/drawingml/2006/chartDrawing">
    <cdr:from>
      <cdr:x>0.24504</cdr:x>
      <cdr:y>0.38501</cdr:y>
    </cdr:from>
    <cdr:to>
      <cdr:x>0.34414</cdr:x>
      <cdr:y>0.48746</cdr:y>
    </cdr:to>
    <cdr:sp macro="" textlink="">
      <cdr:nvSpPr>
        <cdr:cNvPr id="4" name="TextBox 3"/>
        <cdr:cNvSpPr txBox="1"/>
      </cdr:nvSpPr>
      <cdr:spPr>
        <a:xfrm xmlns:a="http://schemas.openxmlformats.org/drawingml/2006/main">
          <a:off x="1533132" y="1156582"/>
          <a:ext cx="619994" cy="307777"/>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spAutoFit/>
        </a:bodyPr>
        <a:lstStyle xmlns:a="http://schemas.openxmlformats.org/drawingml/2006/main"/>
        <a:p xmlns:a="http://schemas.openxmlformats.org/drawingml/2006/main">
          <a:pPr algn="ctr"/>
          <a:r>
            <a:rPr lang="en-US" sz="1400" b="1" dirty="0" smtClean="0">
              <a:solidFill>
                <a:schemeClr val="tx1"/>
              </a:solidFill>
            </a:rPr>
            <a:t>3.3%</a:t>
          </a:r>
        </a:p>
      </cdr:txBody>
    </cdr:sp>
  </cdr:relSizeAnchor>
  <cdr:relSizeAnchor xmlns:cdr="http://schemas.openxmlformats.org/drawingml/2006/chartDrawing">
    <cdr:from>
      <cdr:x>0.7662</cdr:x>
      <cdr:y>0.11887</cdr:y>
    </cdr:from>
    <cdr:to>
      <cdr:x>0.86108</cdr:x>
      <cdr:y>0.2018</cdr:y>
    </cdr:to>
    <cdr:sp macro="" textlink="">
      <cdr:nvSpPr>
        <cdr:cNvPr id="5" name="Text Box 11"/>
        <cdr:cNvSpPr txBox="1">
          <a:spLocks xmlns:a="http://schemas.openxmlformats.org/drawingml/2006/main" noChangeArrowheads="1"/>
        </cdr:cNvSpPr>
      </cdr:nvSpPr>
      <cdr:spPr bwMode="auto">
        <a:xfrm xmlns:a="http://schemas.openxmlformats.org/drawingml/2006/main">
          <a:off x="4782678" y="357103"/>
          <a:ext cx="592252"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rPr>
            <a:t>929 M</a:t>
          </a:r>
          <a:endParaRPr lang="en-US" sz="1200" b="1" dirty="0">
            <a:solidFill>
              <a:schemeClr val="bg1"/>
            </a:solidFill>
          </a:endParaRPr>
        </a:p>
      </cdr:txBody>
    </cdr:sp>
  </cdr:relSizeAnchor>
  <cdr:relSizeAnchor xmlns:cdr="http://schemas.openxmlformats.org/drawingml/2006/chartDrawing">
    <cdr:from>
      <cdr:x>0.75881</cdr:x>
      <cdr:y>0.02363</cdr:y>
    </cdr:from>
    <cdr:to>
      <cdr:x>0.85791</cdr:x>
      <cdr:y>0.12608</cdr:y>
    </cdr:to>
    <cdr:sp macro="" textlink="">
      <cdr:nvSpPr>
        <cdr:cNvPr id="6" name="TextBox 5"/>
        <cdr:cNvSpPr txBox="1"/>
      </cdr:nvSpPr>
      <cdr:spPr>
        <a:xfrm xmlns:a="http://schemas.openxmlformats.org/drawingml/2006/main">
          <a:off x="4736569" y="70988"/>
          <a:ext cx="618593" cy="307763"/>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spAutoFit/>
        </a:bodyPr>
        <a:lstStyle xmlns:a="http://schemas.openxmlformats.org/drawingml/2006/main"/>
        <a:p xmlns:a="http://schemas.openxmlformats.org/drawingml/2006/main">
          <a:pPr algn="ctr"/>
          <a:r>
            <a:rPr lang="en-US" sz="1400" b="1" dirty="0" smtClean="0">
              <a:solidFill>
                <a:schemeClr val="tx1"/>
              </a:solidFill>
            </a:rPr>
            <a:t>7.4%</a:t>
          </a:r>
        </a:p>
      </cdr:txBody>
    </cdr:sp>
  </cdr:relSizeAnchor>
</c:userShapes>
</file>

<file path=ppt/drawings/drawing9.xml><?xml version="1.0" encoding="utf-8"?>
<c:userShapes xmlns:c="http://schemas.openxmlformats.org/drawingml/2006/chart">
  <cdr:relSizeAnchor xmlns:cdr="http://schemas.openxmlformats.org/drawingml/2006/chartDrawing">
    <cdr:from>
      <cdr:x>0.25201</cdr:x>
      <cdr:y>0.68212</cdr:y>
    </cdr:from>
    <cdr:to>
      <cdr:x>0.34088</cdr:x>
      <cdr:y>0.76505</cdr:y>
    </cdr:to>
    <cdr:sp macro="" textlink="">
      <cdr:nvSpPr>
        <cdr:cNvPr id="3" name="Text Box 11"/>
        <cdr:cNvSpPr txBox="1">
          <a:spLocks xmlns:a="http://schemas.openxmlformats.org/drawingml/2006/main" noChangeArrowheads="1"/>
        </cdr:cNvSpPr>
      </cdr:nvSpPr>
      <cdr:spPr bwMode="auto">
        <a:xfrm xmlns:a="http://schemas.openxmlformats.org/drawingml/2006/main">
          <a:off x="1576723" y="2049121"/>
          <a:ext cx="556023"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squar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effectLst/>
              <a:latin typeface="+mn-lt"/>
            </a:rPr>
            <a:t>18 M</a:t>
          </a:r>
          <a:endParaRPr lang="en-US" sz="1200" b="1" dirty="0">
            <a:solidFill>
              <a:schemeClr val="bg1"/>
            </a:solidFill>
            <a:effectLst/>
            <a:latin typeface="+mn-lt"/>
          </a:endParaRPr>
        </a:p>
      </cdr:txBody>
    </cdr:sp>
  </cdr:relSizeAnchor>
  <cdr:relSizeAnchor xmlns:cdr="http://schemas.openxmlformats.org/drawingml/2006/chartDrawing">
    <cdr:from>
      <cdr:x>0.66622</cdr:x>
      <cdr:y>0.3151</cdr:y>
    </cdr:from>
    <cdr:to>
      <cdr:x>0.74749</cdr:x>
      <cdr:y>0.39803</cdr:y>
    </cdr:to>
    <cdr:sp macro="" textlink="">
      <cdr:nvSpPr>
        <cdr:cNvPr id="2" name="Text Box 11"/>
        <cdr:cNvSpPr txBox="1">
          <a:spLocks xmlns:a="http://schemas.openxmlformats.org/drawingml/2006/main" noChangeArrowheads="1"/>
        </cdr:cNvSpPr>
      </cdr:nvSpPr>
      <cdr:spPr bwMode="auto">
        <a:xfrm xmlns:a="http://schemas.openxmlformats.org/drawingml/2006/main">
          <a:off x="4158615" y="946572"/>
          <a:ext cx="507292"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rPr>
            <a:t>82 M</a:t>
          </a:r>
          <a:endParaRPr lang="en-US" sz="1200" b="1" dirty="0">
            <a:solidFill>
              <a:schemeClr val="bg1"/>
            </a:solidFill>
          </a:endParaRPr>
        </a:p>
      </cdr:txBody>
    </cdr:sp>
  </cdr:relSizeAnchor>
  <cdr:relSizeAnchor xmlns:cdr="http://schemas.openxmlformats.org/drawingml/2006/chartDrawing">
    <cdr:from>
      <cdr:x>0.21375</cdr:x>
      <cdr:y>0.07486</cdr:y>
    </cdr:from>
    <cdr:to>
      <cdr:x>0.31285</cdr:x>
      <cdr:y>0.17731</cdr:y>
    </cdr:to>
    <cdr:sp macro="" textlink="">
      <cdr:nvSpPr>
        <cdr:cNvPr id="4" name="TextBox 3"/>
        <cdr:cNvSpPr txBox="1"/>
      </cdr:nvSpPr>
      <cdr:spPr>
        <a:xfrm xmlns:a="http://schemas.openxmlformats.org/drawingml/2006/main">
          <a:off x="1334256" y="224870"/>
          <a:ext cx="618592" cy="307763"/>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spAutoFit/>
        </a:bodyPr>
        <a:lstStyle xmlns:a="http://schemas.openxmlformats.org/drawingml/2006/main"/>
        <a:p xmlns:a="http://schemas.openxmlformats.org/drawingml/2006/main">
          <a:pPr algn="ctr"/>
          <a:r>
            <a:rPr lang="en-US" sz="1400" b="1" dirty="0" smtClean="0">
              <a:solidFill>
                <a:schemeClr val="tx1"/>
              </a:solidFill>
            </a:rPr>
            <a:t>87%</a:t>
          </a:r>
        </a:p>
      </cdr:txBody>
    </cdr:sp>
  </cdr:relSizeAnchor>
  <cdr:relSizeAnchor xmlns:cdr="http://schemas.openxmlformats.org/drawingml/2006/chartDrawing">
    <cdr:from>
      <cdr:x>0.76087</cdr:x>
      <cdr:y>0.20189</cdr:y>
    </cdr:from>
    <cdr:to>
      <cdr:x>0.85575</cdr:x>
      <cdr:y>0.28482</cdr:y>
    </cdr:to>
    <cdr:sp macro="" textlink="">
      <cdr:nvSpPr>
        <cdr:cNvPr id="5" name="Text Box 11"/>
        <cdr:cNvSpPr txBox="1">
          <a:spLocks xmlns:a="http://schemas.openxmlformats.org/drawingml/2006/main" noChangeArrowheads="1"/>
        </cdr:cNvSpPr>
      </cdr:nvSpPr>
      <cdr:spPr bwMode="auto">
        <a:xfrm xmlns:a="http://schemas.openxmlformats.org/drawingml/2006/main">
          <a:off x="4749427" y="606485"/>
          <a:ext cx="592252" cy="249123"/>
        </a:xfrm>
        <a:prstGeom xmlns:a="http://schemas.openxmlformats.org/drawingml/2006/main" prst="rect">
          <a:avLst/>
        </a:prstGeom>
        <a:noFill xmlns:a="http://schemas.openxmlformats.org/drawingml/2006/main"/>
        <a:ln xmlns:a="http://schemas.openxmlformats.org/drawingml/2006/main" w="9525" algn="ctr">
          <a:noFill/>
          <a:miter lim="800000"/>
          <a:headEnd/>
          <a:tailEnd/>
        </a:ln>
      </cdr:spPr>
      <cdr:txBody>
        <a:bodyPr xmlns:a="http://schemas.openxmlformats.org/drawingml/2006/main" wrap="none" lIns="82124" tIns="41061" rIns="82124" bIns="41061">
          <a:spAutoFit/>
        </a:bodyPr>
        <a:lstStyle xmlns:a="http://schemas.openxmlformats.org/drawingml/2006/main">
          <a:defPPr>
            <a:defRPr lang="en-US"/>
          </a:defPPr>
          <a:lvl1pPr algn="ctr" rtl="0" eaLnBrk="0" fontAlgn="base" hangingPunct="0">
            <a:lnSpc>
              <a:spcPct val="90000"/>
            </a:lnSpc>
            <a:spcBef>
              <a:spcPct val="0"/>
            </a:spcBef>
            <a:spcAft>
              <a:spcPct val="0"/>
            </a:spcAft>
            <a:defRPr sz="2400" kern="1200">
              <a:solidFill>
                <a:srgbClr val="FFFFFF"/>
              </a:solidFill>
              <a:latin typeface="Arial" pitchFamily="34" charset="0"/>
            </a:defRPr>
          </a:lvl1pPr>
          <a:lvl2pPr marL="457200" algn="ctr" rtl="0" eaLnBrk="0" fontAlgn="base" hangingPunct="0">
            <a:lnSpc>
              <a:spcPct val="90000"/>
            </a:lnSpc>
            <a:spcBef>
              <a:spcPct val="0"/>
            </a:spcBef>
            <a:spcAft>
              <a:spcPct val="0"/>
            </a:spcAft>
            <a:defRPr sz="2400" kern="1200">
              <a:solidFill>
                <a:srgbClr val="FFFFFF"/>
              </a:solidFill>
              <a:latin typeface="Arial" pitchFamily="34" charset="0"/>
            </a:defRPr>
          </a:lvl2pPr>
          <a:lvl3pPr marL="914400" algn="ctr" rtl="0" eaLnBrk="0" fontAlgn="base" hangingPunct="0">
            <a:lnSpc>
              <a:spcPct val="90000"/>
            </a:lnSpc>
            <a:spcBef>
              <a:spcPct val="0"/>
            </a:spcBef>
            <a:spcAft>
              <a:spcPct val="0"/>
            </a:spcAft>
            <a:defRPr sz="2400" kern="1200">
              <a:solidFill>
                <a:srgbClr val="FFFFFF"/>
              </a:solidFill>
              <a:latin typeface="Arial" pitchFamily="34" charset="0"/>
            </a:defRPr>
          </a:lvl3pPr>
          <a:lvl4pPr marL="1371600" algn="ctr" rtl="0" eaLnBrk="0" fontAlgn="base" hangingPunct="0">
            <a:lnSpc>
              <a:spcPct val="90000"/>
            </a:lnSpc>
            <a:spcBef>
              <a:spcPct val="0"/>
            </a:spcBef>
            <a:spcAft>
              <a:spcPct val="0"/>
            </a:spcAft>
            <a:defRPr sz="2400" kern="1200">
              <a:solidFill>
                <a:srgbClr val="FFFFFF"/>
              </a:solidFill>
              <a:latin typeface="Arial" pitchFamily="34" charset="0"/>
            </a:defRPr>
          </a:lvl4pPr>
          <a:lvl5pPr marL="1828800" algn="ctr" rtl="0" eaLnBrk="0" fontAlgn="base" hangingPunct="0">
            <a:lnSpc>
              <a:spcPct val="90000"/>
            </a:lnSpc>
            <a:spcBef>
              <a:spcPct val="0"/>
            </a:spcBef>
            <a:spcAft>
              <a:spcPct val="0"/>
            </a:spcAft>
            <a:defRPr sz="2400" kern="1200">
              <a:solidFill>
                <a:srgbClr val="FFFFFF"/>
              </a:solidFill>
              <a:latin typeface="Arial" pitchFamily="34" charset="0"/>
            </a:defRPr>
          </a:lvl5pPr>
          <a:lvl6pPr marL="2286000" algn="l" defTabSz="914400" rtl="0" eaLnBrk="1" latinLnBrk="0" hangingPunct="1">
            <a:defRPr sz="2400" kern="1200">
              <a:solidFill>
                <a:srgbClr val="FFFFFF"/>
              </a:solidFill>
              <a:latin typeface="Arial" pitchFamily="34" charset="0"/>
            </a:defRPr>
          </a:lvl6pPr>
          <a:lvl7pPr marL="2743200" algn="l" defTabSz="914400" rtl="0" eaLnBrk="1" latinLnBrk="0" hangingPunct="1">
            <a:defRPr sz="2400" kern="1200">
              <a:solidFill>
                <a:srgbClr val="FFFFFF"/>
              </a:solidFill>
              <a:latin typeface="Arial" pitchFamily="34" charset="0"/>
            </a:defRPr>
          </a:lvl7pPr>
          <a:lvl8pPr marL="3200400" algn="l" defTabSz="914400" rtl="0" eaLnBrk="1" latinLnBrk="0" hangingPunct="1">
            <a:defRPr sz="2400" kern="1200">
              <a:solidFill>
                <a:srgbClr val="FFFFFF"/>
              </a:solidFill>
              <a:latin typeface="Arial" pitchFamily="34" charset="0"/>
            </a:defRPr>
          </a:lvl8pPr>
          <a:lvl9pPr marL="3657600" algn="l" defTabSz="914400" rtl="0" eaLnBrk="1" latinLnBrk="0" hangingPunct="1">
            <a:defRPr sz="2400" kern="1200">
              <a:solidFill>
                <a:srgbClr val="FFFFFF"/>
              </a:solidFill>
              <a:latin typeface="Arial" pitchFamily="34" charset="0"/>
            </a:defRPr>
          </a:lvl9pPr>
        </a:lstStyle>
        <a:p xmlns:a="http://schemas.openxmlformats.org/drawingml/2006/main">
          <a:pPr defTabSz="814388"/>
          <a:r>
            <a:rPr lang="en-US" sz="1200" b="1" dirty="0" smtClean="0">
              <a:solidFill>
                <a:schemeClr val="bg1"/>
              </a:solidFill>
            </a:rPr>
            <a:t>100 M</a:t>
          </a:r>
          <a:endParaRPr lang="en-US" sz="1200" b="1" dirty="0">
            <a:solidFill>
              <a:schemeClr val="bg1"/>
            </a:solidFill>
          </a:endParaRPr>
        </a:p>
      </cdr:txBody>
    </cdr:sp>
  </cdr:relSizeAnchor>
  <cdr:relSizeAnchor xmlns:cdr="http://schemas.openxmlformats.org/drawingml/2006/chartDrawing">
    <cdr:from>
      <cdr:x>0.79852</cdr:x>
      <cdr:y>0.35908</cdr:y>
    </cdr:from>
    <cdr:to>
      <cdr:x>0.89762</cdr:x>
      <cdr:y>0.46153</cdr:y>
    </cdr:to>
    <cdr:sp macro="" textlink="">
      <cdr:nvSpPr>
        <cdr:cNvPr id="6" name="TextBox 5"/>
        <cdr:cNvSpPr txBox="1"/>
      </cdr:nvSpPr>
      <cdr:spPr>
        <a:xfrm xmlns:a="http://schemas.openxmlformats.org/drawingml/2006/main">
          <a:off x="4984457" y="1078690"/>
          <a:ext cx="618593" cy="307763"/>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spAutoFit/>
        </a:bodyPr>
        <a:lstStyle xmlns:a="http://schemas.openxmlformats.org/drawingml/2006/main"/>
        <a:p xmlns:a="http://schemas.openxmlformats.org/drawingml/2006/main">
          <a:pPr algn="ctr"/>
          <a:r>
            <a:rPr lang="en-US" sz="1400" b="1" dirty="0" smtClean="0">
              <a:solidFill>
                <a:schemeClr val="tx1">
                  <a:lumMod val="40000"/>
                  <a:lumOff val="60000"/>
                </a:schemeClr>
              </a:solidFill>
            </a:rPr>
            <a:t>51%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2/21/2017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2/21/2017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ewsroom.cisco.com/dlls/2008/prod_061608b.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isco/com/go/vni"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log.inf.ed.ac.uk/atate/2014/12/03/vrchat-experimen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r>
              <a:rPr lang="en-US" dirty="0" smtClean="0"/>
              <a:t>Thanks for taking the time to meet with us. Today we’ll be delivering the latest forecast results and related projections from our VNI Global Mobile Data Traffic Forecast for </a:t>
            </a:r>
            <a:r>
              <a:rPr lang="is-IS" dirty="0" smtClean="0"/>
              <a:t>2016</a:t>
            </a:r>
            <a:r>
              <a:rPr lang="en-US" dirty="0" smtClean="0"/>
              <a:t> - 2021. It’s truly an exciting time for wireless networking and we’re pleased to have the opportunity to share our latest findings with you…</a:t>
            </a:r>
          </a:p>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1</a:t>
            </a:fld>
            <a:endParaRPr lang="en-US" dirty="0"/>
          </a:p>
        </p:txBody>
      </p:sp>
    </p:spTree>
    <p:extLst>
      <p:ext uri="{BB962C8B-B14F-4D97-AF65-F5344CB8AC3E}">
        <p14:creationId xmlns:p14="http://schemas.microsoft.com/office/powerpoint/2010/main" val="2053986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0F098-3E2F-4BFD-ADBA-07A494110836}" type="slidenum">
              <a:rPr lang="de-DE"/>
              <a:pPr/>
              <a:t>10</a:t>
            </a:fld>
            <a:endParaRPr lang="de-DE"/>
          </a:p>
        </p:txBody>
      </p:sp>
      <p:sp>
        <p:nvSpPr>
          <p:cNvPr id="4098" name="Rectangle 2"/>
          <p:cNvSpPr>
            <a:spLocks noGrp="1" noRot="1" noChangeAspect="1" noChangeArrowheads="1" noTextEdit="1"/>
          </p:cNvSpPr>
          <p:nvPr>
            <p:ph type="sldImg"/>
          </p:nvPr>
        </p:nvSpPr>
        <p:spPr>
          <a:xfrm>
            <a:off x="554038" y="671513"/>
            <a:ext cx="5969000" cy="3357562"/>
          </a:xfrm>
          <a:ln/>
        </p:spPr>
      </p:sp>
      <p:sp>
        <p:nvSpPr>
          <p:cNvPr id="4099" name="Rectangle 3"/>
          <p:cNvSpPr>
            <a:spLocks noGrp="1" noChangeArrowheads="1"/>
          </p:cNvSpPr>
          <p:nvPr>
            <p:ph type="body" idx="1"/>
          </p:nvPr>
        </p:nvSpPr>
        <p:spPr/>
        <p:txBody>
          <a:bodyPr/>
          <a:lstStyle/>
          <a:p>
            <a:r>
              <a:rPr lang="en-US" i="0" dirty="0" smtClean="0"/>
              <a:t>These are</a:t>
            </a:r>
            <a:r>
              <a:rPr lang="en-US" i="0" baseline="0" dirty="0" smtClean="0"/>
              <a:t> Cisco VNI estimated 2016 growth rates</a:t>
            </a:r>
            <a:endParaRPr lang="en-US" i="0" dirty="0"/>
          </a:p>
        </p:txBody>
      </p:sp>
    </p:spTree>
    <p:extLst>
      <p:ext uri="{BB962C8B-B14F-4D97-AF65-F5344CB8AC3E}">
        <p14:creationId xmlns:p14="http://schemas.microsoft.com/office/powerpoint/2010/main" val="54715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12</a:t>
            </a:fld>
            <a:endParaRPr lang="en-US"/>
          </a:p>
        </p:txBody>
      </p:sp>
    </p:spTree>
    <p:extLst>
      <p:ext uri="{BB962C8B-B14F-4D97-AF65-F5344CB8AC3E}">
        <p14:creationId xmlns:p14="http://schemas.microsoft.com/office/powerpoint/2010/main" val="199803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The overall share of non-smartphones will decline from 41% of all mobile connections in </a:t>
            </a:r>
            <a:r>
              <a:rPr lang="is-IS" dirty="0" smtClean="0"/>
              <a:t>2016</a:t>
            </a:r>
            <a:r>
              <a:rPr lang="en-US" dirty="0" smtClean="0"/>
              <a:t> to 13% in 2021. The biggest gain in share will be M2M (10% of all mobile connections in </a:t>
            </a:r>
            <a:r>
              <a:rPr lang="is-IS" dirty="0" smtClean="0"/>
              <a:t>2016</a:t>
            </a:r>
            <a:r>
              <a:rPr lang="en-US" dirty="0" smtClean="0"/>
              <a:t> to 29% in 2021) and smartphones (</a:t>
            </a:r>
            <a:r>
              <a:rPr lang="en-US" dirty="0" err="1" smtClean="0"/>
              <a:t>inc.</a:t>
            </a:r>
            <a:r>
              <a:rPr lang="en-US" dirty="0" smtClean="0"/>
              <a:t> phablets) (45% of all mobile connections in </a:t>
            </a:r>
            <a:r>
              <a:rPr lang="is-IS" dirty="0" smtClean="0"/>
              <a:t>2016</a:t>
            </a:r>
            <a:r>
              <a:rPr lang="en-US" dirty="0" smtClean="0"/>
              <a:t> to 53% in 2021).  The highest growth will be in M2M (CAGR of 34%) and tablets (CAGR of 15%). </a:t>
            </a:r>
          </a:p>
          <a:p>
            <a:endParaRPr lang="en-US" dirty="0" smtClean="0"/>
          </a:p>
          <a:p>
            <a:r>
              <a:rPr lang="en-US" dirty="0" smtClean="0"/>
              <a:t>PCs and Other Portables declined in their share of total devices and connections;</a:t>
            </a:r>
            <a:r>
              <a:rPr lang="en-US" baseline="0" dirty="0" smtClean="0"/>
              <a:t> </a:t>
            </a:r>
          </a:p>
          <a:p>
            <a:r>
              <a:rPr lang="en-US" sz="1200" b="1" kern="1200" dirty="0" smtClean="0">
                <a:solidFill>
                  <a:schemeClr val="tx1"/>
                </a:solidFill>
                <a:effectLst/>
                <a:latin typeface="+mn-lt"/>
                <a:ea typeface="+mn-ea"/>
                <a:cs typeface="+mn-cs"/>
              </a:rPr>
              <a:t>Other portables</a:t>
            </a:r>
            <a:r>
              <a:rPr lang="en-US" sz="1200" kern="1200" dirty="0" smtClean="0">
                <a:solidFill>
                  <a:schemeClr val="tx1"/>
                </a:solidFill>
                <a:effectLst/>
                <a:latin typeface="+mn-lt"/>
                <a:ea typeface="+mn-ea"/>
                <a:cs typeface="+mn-cs"/>
              </a:rPr>
              <a:t>: This category includes e-readers, handheld gaming consoles, digital media adapters, digital cameras and camcorders, digital photo frames</a:t>
            </a:r>
            <a:r>
              <a:rPr lang="en-US" sz="1200" kern="1200" baseline="0" dirty="0" smtClean="0">
                <a:solidFill>
                  <a:schemeClr val="tx1"/>
                </a:solidFill>
                <a:effectLst/>
                <a:latin typeface="+mn-lt"/>
                <a:ea typeface="+mn-ea"/>
                <a:cs typeface="+mn-cs"/>
              </a:rPr>
              <a:t> etc.</a:t>
            </a:r>
            <a:endParaRPr lang="en-US" dirty="0"/>
          </a:p>
        </p:txBody>
      </p:sp>
    </p:spTree>
    <p:extLst>
      <p:ext uri="{BB962C8B-B14F-4D97-AF65-F5344CB8AC3E}">
        <p14:creationId xmlns:p14="http://schemas.microsoft.com/office/powerpoint/2010/main" val="199023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pPr defTabSz="914286">
              <a:defRPr/>
            </a:pPr>
            <a:r>
              <a:rPr lang="en-US" i="1" dirty="0" smtClean="0"/>
              <a:t>For comparison Tablet traffic total (including</a:t>
            </a:r>
            <a:r>
              <a:rPr lang="en-US" i="1" baseline="0" dirty="0" smtClean="0"/>
              <a:t> Wi-Fi offload and cellular)</a:t>
            </a:r>
            <a:r>
              <a:rPr lang="en-US" i="1" dirty="0" smtClean="0"/>
              <a:t> in 2020: 23 GB</a:t>
            </a:r>
          </a:p>
          <a:p>
            <a:pPr defTabSz="914286">
              <a:defRPr/>
            </a:pPr>
            <a:r>
              <a:rPr lang="en-US" i="1" dirty="0" smtClean="0"/>
              <a:t>PC total traffic (including Wi-Fi offload and cellular) in 2020: 30 GB</a:t>
            </a:r>
          </a:p>
          <a:p>
            <a:pPr defTabSz="914286">
              <a:defRPr/>
            </a:pPr>
            <a:endParaRPr lang="en-US" i="1" dirty="0" smtClean="0"/>
          </a:p>
          <a:p>
            <a:pPr defTabSz="914286">
              <a:defRPr/>
            </a:pPr>
            <a:r>
              <a:rPr lang="en-US" dirty="0" smtClean="0"/>
              <a:t>Average traffic per device is expected to increase rapidly during the forecast period, as shown here. </a:t>
            </a:r>
          </a:p>
          <a:p>
            <a:pPr defTabSz="914286">
              <a:defRPr/>
            </a:pPr>
            <a:endParaRPr lang="en-US" sz="1200" b="0" i="0" u="none" strike="noStrike" kern="1200" dirty="0" smtClean="0">
              <a:solidFill>
                <a:schemeClr val="tx1"/>
              </a:solidFill>
              <a:effectLst/>
              <a:latin typeface="+mn-lt"/>
              <a:ea typeface="+mn-ea"/>
              <a:cs typeface="+mn-cs"/>
            </a:endParaRPr>
          </a:p>
          <a:p>
            <a:pPr defTabSz="914286">
              <a:defRPr/>
            </a:pP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CFDE04-A051-4353-A654-D6385168D9A2}" type="slidenum">
              <a:rPr lang="en-US" smtClean="0"/>
              <a:pPr/>
              <a:t>15</a:t>
            </a:fld>
            <a:endParaRPr lang="en-US" dirty="0"/>
          </a:p>
        </p:txBody>
      </p:sp>
    </p:spTree>
    <p:extLst>
      <p:ext uri="{BB962C8B-B14F-4D97-AF65-F5344CB8AC3E}">
        <p14:creationId xmlns:p14="http://schemas.microsoft.com/office/powerpoint/2010/main" val="94051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latin typeface="Arial" pitchFamily="34" charset="0"/>
              </a:rPr>
              <a:t>M2M will gain share,</a:t>
            </a:r>
            <a:r>
              <a:rPr lang="en-US" baseline="0" dirty="0" smtClean="0">
                <a:latin typeface="Arial" pitchFamily="34" charset="0"/>
              </a:rPr>
              <a:t> from 2.7% in </a:t>
            </a:r>
            <a:r>
              <a:rPr lang="is-IS" baseline="0" dirty="0" smtClean="0">
                <a:latin typeface="Arial" pitchFamily="34" charset="0"/>
              </a:rPr>
              <a:t>2016</a:t>
            </a:r>
            <a:r>
              <a:rPr lang="en-US" baseline="0" dirty="0" smtClean="0">
                <a:latin typeface="Arial" pitchFamily="34" charset="0"/>
              </a:rPr>
              <a:t> to 6.7% in 2021. PCs will continue to lose share from 9.1% in </a:t>
            </a:r>
            <a:r>
              <a:rPr lang="is-IS" baseline="0" dirty="0" smtClean="0">
                <a:latin typeface="Arial" pitchFamily="34" charset="0"/>
              </a:rPr>
              <a:t>2016</a:t>
            </a:r>
            <a:r>
              <a:rPr lang="en-US" baseline="0" dirty="0" smtClean="0">
                <a:latin typeface="Arial" pitchFamily="34" charset="0"/>
              </a:rPr>
              <a:t> to 3.1% in 2021. Tablets lose share slightly from 9.3% to 8.5% from </a:t>
            </a:r>
            <a:r>
              <a:rPr lang="is-IS" baseline="0" dirty="0" smtClean="0">
                <a:latin typeface="Arial" pitchFamily="34" charset="0"/>
              </a:rPr>
              <a:t>2016</a:t>
            </a:r>
            <a:r>
              <a:rPr lang="en-US" baseline="0" dirty="0" smtClean="0">
                <a:latin typeface="Arial" pitchFamily="34" charset="0"/>
              </a:rPr>
              <a:t> to 2021. Smartphones gain share from 76.5% in </a:t>
            </a:r>
            <a:r>
              <a:rPr lang="is-IS" baseline="0" dirty="0" smtClean="0">
                <a:latin typeface="Arial" pitchFamily="34" charset="0"/>
              </a:rPr>
              <a:t>2016</a:t>
            </a:r>
            <a:r>
              <a:rPr lang="en-US" baseline="0" dirty="0" smtClean="0">
                <a:latin typeface="Arial" pitchFamily="34" charset="0"/>
              </a:rPr>
              <a:t> to 80.8% in 2021. </a:t>
            </a:r>
            <a:endParaRPr lang="en-US" dirty="0" smtClean="0">
              <a:latin typeface="Arial" pitchFamily="34" charset="0"/>
            </a:endParaRPr>
          </a:p>
        </p:txBody>
      </p:sp>
    </p:spTree>
    <p:extLst>
      <p:ext uri="{BB962C8B-B14F-4D97-AF65-F5344CB8AC3E}">
        <p14:creationId xmlns:p14="http://schemas.microsoft.com/office/powerpoint/2010/main" val="254553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Smart devices exclude non-smart phones and all devices and connections with 2G / 2.5 G and LPWA connectivity.</a:t>
            </a:r>
          </a:p>
          <a:p>
            <a:endParaRPr lang="en-US" dirty="0"/>
          </a:p>
        </p:txBody>
      </p:sp>
    </p:spTree>
    <p:extLst>
      <p:ext uri="{BB962C8B-B14F-4D97-AF65-F5344CB8AC3E}">
        <p14:creationId xmlns:p14="http://schemas.microsoft.com/office/powerpoint/2010/main" val="42866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Globally, by 2021, a smart device generated 21 times more traffic than a non-smart device.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211001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46179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r>
              <a:rPr lang="en-US" sz="1200" kern="1200" dirty="0" smtClean="0">
                <a:solidFill>
                  <a:schemeClr val="tx1"/>
                </a:solidFill>
                <a:effectLst/>
                <a:latin typeface="+mn-lt"/>
                <a:ea typeface="ＭＳ Ｐゴシック" charset="0"/>
                <a:cs typeface="ＭＳ Ｐゴシック" charset="0"/>
              </a:rPr>
              <a:t>When a device is on the Internet, it has its own specific address that it uses to communicate with other devices and the Internet and to define its location. With the non-stop growth of devices connecting to the Internet and the “Internet of Things” (IoT) becoming a reality, the need for unique addresses for each personal device and machine-to-machine (M2M) connections has increased exponentially. IPv4 addresses have exhausted.</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In addition to solving the IPv4 address depletion problem by providing more than enough addresses, this large number offers additional advantages – every device could have a globally routable public IP address on the Internet. Hence the need to move to IPv6 with its 340 undecillion addresses which will make Smart devices and IoT a reality.</a:t>
            </a:r>
          </a:p>
          <a:p>
            <a:r>
              <a:rPr lang="en-US" sz="1200"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  Globally, 93% of smartphones and tablets will be IPv6-capable by 2021, up from 68% in 2016.</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Globally, there will be 6.1 Billion IPv6-capable smartphones and tablets by 2021, up from 2.6 Billion in 2016.</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Globally, 73% of all mobile-connected devices/connections will be IPv6-capable by 2021, up from 43% in 2016.</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Globally, there will be 8.4 Billion IPv6-capable devices/connections by 2021, up from 3.4 Billion in 2016.</a:t>
            </a:r>
            <a:r>
              <a:rPr lang="en-US" dirty="0" smtClean="0"/>
              <a:t> </a:t>
            </a:r>
            <a:endParaRPr lang="en-US" sz="1200" b="0" i="0" u="none" strike="noStrike" kern="1200" dirty="0" smtClean="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55790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r>
              <a:rPr lang="en-US" sz="120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ＭＳ Ｐゴシック" charset="0"/>
                <a:cs typeface="ＭＳ Ｐゴシック" charset="0"/>
              </a:rPr>
              <a:t>  Globally, mobile IPv6 traffic will grow 26-fold from 2016 to 2021, a compound annual growth rate of 92%.</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Globally, mobile IPv6 traffic will reach 27.4 Exabytes per month by 2021.</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r>
              <a:rPr lang="en-US" sz="1200" b="0" i="0" u="none" strike="noStrike" kern="1200" dirty="0" smtClean="0">
                <a:solidFill>
                  <a:schemeClr val="tx1"/>
                </a:solidFill>
                <a:effectLst/>
                <a:latin typeface="+mn-lt"/>
                <a:ea typeface="ＭＳ Ｐゴシック" charset="0"/>
                <a:cs typeface="ＭＳ Ｐゴシック" charset="0"/>
              </a:rPr>
              <a:t>Globally, IPv6 traffic will account for 56% of total mobile data traffic by 2021, compared to 14% at the end of 2016.</a:t>
            </a:r>
            <a:r>
              <a:rPr lang="en-US" dirty="0" smtClean="0"/>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Considering the significant potential for mobile device IPv6 connectivity, the VNI Mobile Forecast provides an estimation for IPv6 network traffic based on a graduated percentage of IPv6-capable devices becoming actively connected to an IPv6 network.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7113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50813" y="233363"/>
            <a:ext cx="6834187" cy="3844925"/>
          </a:xfrm>
          <a:ln/>
        </p:spPr>
      </p:sp>
      <p:sp>
        <p:nvSpPr>
          <p:cNvPr id="25603" name="Rectangle 3"/>
          <p:cNvSpPr>
            <a:spLocks noGrp="1" noChangeArrowheads="1"/>
          </p:cNvSpPr>
          <p:nvPr>
            <p:ph type="body" idx="1"/>
          </p:nvPr>
        </p:nvSpPr>
        <p:spPr>
          <a:xfrm>
            <a:off x="384625" y="4217580"/>
            <a:ext cx="6307827" cy="4223694"/>
          </a:xfrm>
          <a:noFill/>
          <a:ln/>
        </p:spPr>
        <p:txBody>
          <a:bodyPr>
            <a:normAutofit fontScale="92500" lnSpcReduction="10000"/>
          </a:bodyPr>
          <a:lstStyle/>
          <a:p>
            <a:pPr>
              <a:buFontTx/>
              <a:buNone/>
            </a:pPr>
            <a:r>
              <a:rPr lang="en-US" sz="1000" b="1" dirty="0" smtClean="0">
                <a:latin typeface="Arial" pitchFamily="34" charset="0"/>
              </a:rPr>
              <a:t>First, if you’re not familiar with our VNI research, I’d like to briefly explain why and how we do it.</a:t>
            </a:r>
          </a:p>
          <a:p>
            <a:pPr>
              <a:buFontTx/>
              <a:buNone/>
            </a:pPr>
            <a:endParaRPr lang="en-US" sz="1000" b="1" dirty="0" smtClean="0">
              <a:latin typeface="Arial" pitchFamily="34" charset="0"/>
            </a:endParaRPr>
          </a:p>
          <a:p>
            <a:pPr>
              <a:buFontTx/>
              <a:buNone/>
            </a:pPr>
            <a:r>
              <a:rPr lang="en-US" sz="1000" dirty="0" smtClean="0">
                <a:latin typeface="Arial" pitchFamily="34" charset="0"/>
              </a:rPr>
              <a:t>As the worldwide leader in networking technology for the Internet, Cisco has both a keen interest in fixed and mobile network growth and a unique ability to gather and interpret IP network data as a result of our broad experience with customers and global reach. Since many consumer and business IP networking trends are being driven largely by video and social networking and collaboration services (like Web 2.0 applications and unified communications), that’s a focus of our research. The combination of these advanced services makes up what we call “visual networking.” This type of objective forecasting and analysis helps our business and decision-making and we believe it’s useful for our customers and the industry at-large.</a:t>
            </a:r>
          </a:p>
          <a:p>
            <a:pPr>
              <a:buFontTx/>
              <a:buNone/>
            </a:pPr>
            <a:endParaRPr lang="en-US" sz="1000" dirty="0" smtClean="0">
              <a:latin typeface="Arial" pitchFamily="34" charset="0"/>
            </a:endParaRPr>
          </a:p>
          <a:p>
            <a:r>
              <a:rPr lang="en-US" sz="1000" dirty="0" smtClean="0">
                <a:latin typeface="Arial" pitchFamily="34" charset="0"/>
              </a:rPr>
              <a:t>The </a:t>
            </a:r>
            <a:r>
              <a:rPr lang="en-US" sz="1000" dirty="0" smtClean="0">
                <a:latin typeface="Arial" pitchFamily="34" charset="0"/>
                <a:hlinkClick r:id="rId3" tooltip="http://newsroom.cisco.com/dlls/2008/prod_061608b.html"/>
              </a:rPr>
              <a:t>Cisco VNI Forecast</a:t>
            </a:r>
            <a:r>
              <a:rPr lang="en-US" sz="1000" dirty="0" smtClean="0">
                <a:latin typeface="Arial" pitchFamily="34" charset="0"/>
              </a:rPr>
              <a:t> is the company’s ongoing effort to project the growth and use of IP networking worldwide. Today, we’ll be focused on  the mobile data traffic portion of our forecast. We have historically delivered the mobile portion of our report in February—around the Mobile World Congress timeframe. In June 2011, we’ll add the fixed traffic segment of our forecast research. </a:t>
            </a:r>
          </a:p>
          <a:p>
            <a:endParaRPr lang="en-US" sz="1000" dirty="0" smtClean="0">
              <a:latin typeface="Arial" pitchFamily="34" charset="0"/>
            </a:endParaRPr>
          </a:p>
          <a:p>
            <a:r>
              <a:rPr lang="en-US" sz="1000" dirty="0" smtClean="0">
                <a:latin typeface="Arial" pitchFamily="34" charset="0"/>
              </a:rPr>
              <a:t>The Cisco VNI Global Mobile Data Forecast methodology relies upon various independent analyst forecasts and real-world mobile data usage studies (like </a:t>
            </a:r>
            <a:r>
              <a:rPr lang="en-US" sz="1000" dirty="0" err="1" smtClean="0">
                <a:latin typeface="Arial" pitchFamily="34" charset="0"/>
              </a:rPr>
              <a:t>Informa</a:t>
            </a:r>
            <a:r>
              <a:rPr lang="en-US" sz="1000" dirty="0" smtClean="0">
                <a:latin typeface="Arial" pitchFamily="34" charset="0"/>
              </a:rPr>
              <a:t> Telecoms and Media, </a:t>
            </a:r>
            <a:r>
              <a:rPr lang="en-US" sz="1000" dirty="0" err="1" smtClean="0">
                <a:latin typeface="Arial" pitchFamily="34" charset="0"/>
              </a:rPr>
              <a:t>Infonetics</a:t>
            </a:r>
            <a:r>
              <a:rPr lang="en-US" sz="1000" dirty="0" smtClean="0">
                <a:latin typeface="Arial" pitchFamily="34" charset="0"/>
              </a:rPr>
              <a:t>, </a:t>
            </a:r>
            <a:r>
              <a:rPr lang="en-US" sz="1000" dirty="0" err="1" smtClean="0">
                <a:latin typeface="Arial" pitchFamily="34" charset="0"/>
              </a:rPr>
              <a:t>Cahners</a:t>
            </a:r>
            <a:r>
              <a:rPr lang="en-US" sz="1000" dirty="0" smtClean="0">
                <a:latin typeface="Arial" pitchFamily="34" charset="0"/>
              </a:rPr>
              <a:t> In-Stat, </a:t>
            </a:r>
            <a:r>
              <a:rPr lang="en-US" sz="1000" dirty="0" err="1" smtClean="0">
                <a:latin typeface="Arial" pitchFamily="34" charset="0"/>
              </a:rPr>
              <a:t>Datamonitor</a:t>
            </a:r>
            <a:r>
              <a:rPr lang="en-US" sz="1000" dirty="0" smtClean="0">
                <a:latin typeface="Arial" pitchFamily="34" charset="0"/>
              </a:rPr>
              <a:t>, Gartner, IDC, </a:t>
            </a:r>
            <a:r>
              <a:rPr lang="en-US" sz="1000" dirty="0" err="1" smtClean="0">
                <a:latin typeface="Arial" pitchFamily="34" charset="0"/>
              </a:rPr>
              <a:t>Dell’Oro</a:t>
            </a:r>
            <a:r>
              <a:rPr lang="en-US" sz="1000" dirty="0" smtClean="0">
                <a:latin typeface="Arial" pitchFamily="34" charset="0"/>
              </a:rPr>
              <a:t>, Synergy, Nielsen, </a:t>
            </a:r>
            <a:r>
              <a:rPr lang="en-US" sz="1000" dirty="0" err="1" smtClean="0">
                <a:latin typeface="Arial" pitchFamily="34" charset="0"/>
              </a:rPr>
              <a:t>comScore</a:t>
            </a:r>
            <a:r>
              <a:rPr lang="en-US" sz="1000" dirty="0" smtClean="0">
                <a:latin typeface="Arial" pitchFamily="34" charset="0"/>
              </a:rPr>
              <a:t>, and the International Telecommunications Union). Upon this foundation, our analysts layer Cisco's own estimates for mobile application adoption, minutes of use, and kilobytes per minute. Key enablers such as mobile broadband speed and device computing power are also factored into Cisco VNI projections and findings as well as new variables like tiered pricing and mobile data caps. A detailed description of our methodology is included in our complete report, which is publicly available at </a:t>
            </a:r>
            <a:r>
              <a:rPr lang="en-US" sz="1000" dirty="0" smtClean="0">
                <a:latin typeface="Arial" pitchFamily="34" charset="0"/>
                <a:hlinkClick r:id="rId4"/>
              </a:rPr>
              <a:t>www.cisco/com/go/vni</a:t>
            </a:r>
            <a:r>
              <a:rPr lang="en-US" sz="1000" dirty="0" smtClean="0">
                <a:latin typeface="Arial" pitchFamily="34" charset="0"/>
              </a:rPr>
              <a:t>. </a:t>
            </a:r>
          </a:p>
          <a:p>
            <a:endParaRPr lang="en-US" sz="1000" b="1" dirty="0" smtClean="0">
              <a:latin typeface="Arial" pitchFamily="34" charset="0"/>
            </a:endParaRPr>
          </a:p>
          <a:p>
            <a:r>
              <a:rPr lang="en-US" sz="1000" dirty="0" smtClean="0">
                <a:latin typeface="Arial" pitchFamily="34" charset="0"/>
              </a:rPr>
              <a:t>As part of our Cisco VNI Pulse activities, we offer free applications like the Cisco Global Internet Speed Test (or GIST).  We’ve got mobile speed test results from more than 390,000 global Cisco GIST users on </a:t>
            </a:r>
            <a:r>
              <a:rPr lang="en-US" sz="1000" dirty="0" err="1" smtClean="0">
                <a:latin typeface="Arial" pitchFamily="34" charset="0"/>
              </a:rPr>
              <a:t>iPhone</a:t>
            </a:r>
            <a:r>
              <a:rPr lang="en-US" sz="1000" dirty="0" smtClean="0">
                <a:latin typeface="Arial" pitchFamily="34" charset="0"/>
              </a:rPr>
              <a:t> and Blackberry devices, which gives us a unique view of mobile network connection speed trends.</a:t>
            </a:r>
          </a:p>
          <a:p>
            <a:endParaRPr lang="en-US" sz="1000" dirty="0" smtClean="0">
              <a:latin typeface="Arial" pitchFamily="34" charset="0"/>
            </a:endParaRPr>
          </a:p>
          <a:p>
            <a:r>
              <a:rPr lang="en-US" sz="1000" dirty="0" smtClean="0">
                <a:latin typeface="Arial" pitchFamily="34" charset="0"/>
              </a:rPr>
              <a:t>So, that’s why and how we do it. Now let’s see what’s driving global mobile data traffic…</a:t>
            </a:r>
          </a:p>
        </p:txBody>
      </p:sp>
    </p:spTree>
    <p:extLst>
      <p:ext uri="{BB962C8B-B14F-4D97-AF65-F5344CB8AC3E}">
        <p14:creationId xmlns:p14="http://schemas.microsoft.com/office/powerpoint/2010/main" val="31461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96300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smtClean="0">
              <a:solidFill>
                <a:srgbClr val="FF0000"/>
              </a:solidFill>
              <a:latin typeface="Arial" pitchFamily="34" charset="0"/>
            </a:endParaRPr>
          </a:p>
        </p:txBody>
      </p:sp>
    </p:spTree>
    <p:extLst>
      <p:ext uri="{BB962C8B-B14F-4D97-AF65-F5344CB8AC3E}">
        <p14:creationId xmlns:p14="http://schemas.microsoft.com/office/powerpoint/2010/main" val="865182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2G declining at -22% CAGR; 4G grows at 19% CAGR and 3G at 4%.</a:t>
            </a:r>
          </a:p>
          <a:p>
            <a:endParaRPr lang="en-US" dirty="0" smtClean="0">
              <a:latin typeface="Arial" pitchFamily="34" charset="0"/>
            </a:endParaRPr>
          </a:p>
        </p:txBody>
      </p:sp>
    </p:spTree>
    <p:extLst>
      <p:ext uri="{BB962C8B-B14F-4D97-AF65-F5344CB8AC3E}">
        <p14:creationId xmlns:p14="http://schemas.microsoft.com/office/powerpoint/2010/main" val="1105405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4G M2M connections will gain the highest share (46% of all M2M connections by 2021), 31% of all global devices and connections will be LPWA capable by 2021, 3G will be 16% of total M2M and</a:t>
            </a:r>
            <a:r>
              <a:rPr lang="en-US" baseline="0" dirty="0" smtClean="0"/>
              <a:t> 2G will be 6%</a:t>
            </a:r>
            <a:r>
              <a:rPr lang="en-US" dirty="0" smtClean="0"/>
              <a:t>. The global 4G M2M</a:t>
            </a:r>
            <a:r>
              <a:rPr lang="en-US" baseline="0" dirty="0" smtClean="0"/>
              <a:t> </a:t>
            </a:r>
            <a:r>
              <a:rPr lang="en-US" dirty="0" smtClean="0"/>
              <a:t>connections will grow from 182 million in </a:t>
            </a:r>
            <a:r>
              <a:rPr lang="is-IS" dirty="0" smtClean="0"/>
              <a:t>2016</a:t>
            </a:r>
            <a:r>
              <a:rPr lang="en-US" dirty="0" smtClean="0"/>
              <a:t> to over 1.5 billion in 2021 at a CAGR of 53 percent. The global LPWA</a:t>
            </a:r>
            <a:r>
              <a:rPr lang="en-US" baseline="0" dirty="0" smtClean="0"/>
              <a:t> </a:t>
            </a:r>
            <a:r>
              <a:rPr lang="en-US" dirty="0" smtClean="0"/>
              <a:t>connections will grow from 58 million in </a:t>
            </a:r>
            <a:r>
              <a:rPr lang="is-IS" dirty="0" smtClean="0"/>
              <a:t>2016</a:t>
            </a:r>
            <a:r>
              <a:rPr lang="en-US" dirty="0" smtClean="0"/>
              <a:t> to over 1 Billion in 2021 at a CAGR of 78 percent. </a:t>
            </a:r>
            <a:endParaRPr lang="en-US" dirty="0" smtClean="0">
              <a:solidFill>
                <a:srgbClr val="FF0000"/>
              </a:solidFill>
              <a:latin typeface="Arial" pitchFamily="34" charset="0"/>
            </a:endParaRPr>
          </a:p>
        </p:txBody>
      </p:sp>
    </p:spTree>
    <p:extLst>
      <p:ext uri="{BB962C8B-B14F-4D97-AF65-F5344CB8AC3E}">
        <p14:creationId xmlns:p14="http://schemas.microsoft.com/office/powerpoint/2010/main" val="209050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latin typeface="Arial" pitchFamily="34" charset="0"/>
              </a:rPr>
              <a:t>This chart shows the traffic share</a:t>
            </a:r>
            <a:r>
              <a:rPr lang="en-US" baseline="0" dirty="0" smtClean="0">
                <a:latin typeface="Arial" pitchFamily="34" charset="0"/>
              </a:rPr>
              <a:t> by network technology. 4G accounts for the largest share of traffic at 69%, with </a:t>
            </a:r>
            <a:r>
              <a:rPr lang="en-US" dirty="0" smtClean="0">
                <a:latin typeface="Arial" pitchFamily="34" charset="0"/>
              </a:rPr>
              <a:t>3G and 3.5G accounting for 24% and 2G accounting</a:t>
            </a:r>
            <a:r>
              <a:rPr lang="en-US" baseline="0" dirty="0" smtClean="0">
                <a:latin typeface="Arial" pitchFamily="34" charset="0"/>
              </a:rPr>
              <a:t> for only 7%. By 2021, 4G will grow to represent more than three-quarters of all mobile data traffic, and 5G will represent 1.5%</a:t>
            </a:r>
          </a:p>
          <a:p>
            <a:r>
              <a:rPr lang="en-US" sz="1200" dirty="0" smtClean="0">
                <a:solidFill>
                  <a:schemeClr val="accent6">
                    <a:lumMod val="40000"/>
                    <a:lumOff val="60000"/>
                  </a:schemeClr>
                </a:solidFill>
              </a:rPr>
              <a:t>In North America, 4G already accounted for 93% of Mobile Traffic in </a:t>
            </a:r>
            <a:r>
              <a:rPr lang="is-IS" sz="1200" dirty="0" smtClean="0">
                <a:solidFill>
                  <a:schemeClr val="accent6">
                    <a:lumMod val="40000"/>
                    <a:lumOff val="60000"/>
                  </a:schemeClr>
                </a:solidFill>
              </a:rPr>
              <a:t>2016</a:t>
            </a:r>
            <a:r>
              <a:rPr lang="en-US" sz="1200" dirty="0" smtClean="0">
                <a:solidFill>
                  <a:schemeClr val="accent6">
                    <a:lumMod val="40000"/>
                    <a:lumOff val="60000"/>
                  </a:schemeClr>
                </a:solidFill>
              </a:rPr>
              <a:t>.</a:t>
            </a:r>
            <a:endParaRPr lang="en-US" baseline="0" dirty="0" smtClean="0">
              <a:latin typeface="Arial" pitchFamily="34" charset="0"/>
            </a:endParaRPr>
          </a:p>
          <a:p>
            <a:endParaRPr lang="en-US" dirty="0" smtClean="0">
              <a:latin typeface="Arial" pitchFamily="34" charset="0"/>
            </a:endParaRPr>
          </a:p>
        </p:txBody>
      </p:sp>
    </p:spTree>
    <p:extLst>
      <p:ext uri="{BB962C8B-B14F-4D97-AF65-F5344CB8AC3E}">
        <p14:creationId xmlns:p14="http://schemas.microsoft.com/office/powerpoint/2010/main" val="90469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Currently, a 4G connection generates nearly 6 times more traffic than a non-4G connection. There are two reasons for this. The first is that many of the 4G connections today are for high-end</a:t>
            </a:r>
            <a:r>
              <a:rPr lang="en-US" sz="1200" kern="1200" baseline="0" dirty="0" smtClean="0">
                <a:solidFill>
                  <a:schemeClr val="tx1"/>
                </a:solidFill>
                <a:latin typeface="+mn-lt"/>
                <a:ea typeface="ＭＳ Ｐゴシック" charset="0"/>
                <a:cs typeface="ＭＳ Ｐゴシック" charset="0"/>
              </a:rPr>
              <a:t> devices</a:t>
            </a:r>
            <a:r>
              <a:rPr lang="en-US" sz="1200" kern="1200" dirty="0" smtClean="0">
                <a:solidFill>
                  <a:schemeClr val="tx1"/>
                </a:solidFill>
                <a:latin typeface="+mn-lt"/>
                <a:ea typeface="ＭＳ Ｐゴシック" charset="0"/>
                <a:cs typeface="ＭＳ Ｐゴシック" charset="0"/>
              </a:rPr>
              <a:t>, which have a higher average usage. The second is that higher speeds encourage the adoption and usage of high bandwidth applications, such that a smartphone on a </a:t>
            </a:r>
            <a:r>
              <a:rPr lang="en-US" sz="1200" i="1" kern="1200" dirty="0" smtClean="0">
                <a:solidFill>
                  <a:schemeClr val="tx1"/>
                </a:solidFill>
                <a:latin typeface="+mn-lt"/>
                <a:ea typeface="ＭＳ Ｐゴシック" charset="0"/>
                <a:cs typeface="ＭＳ Ｐゴシック" charset="0"/>
              </a:rPr>
              <a:t>4G network is likely to generate 101</a:t>
            </a:r>
            <a:r>
              <a:rPr lang="en-US" sz="1200" i="1" kern="1200" baseline="0" dirty="0" smtClean="0">
                <a:solidFill>
                  <a:schemeClr val="tx1"/>
                </a:solidFill>
                <a:latin typeface="+mn-lt"/>
                <a:ea typeface="ＭＳ Ｐゴシック" charset="0"/>
                <a:cs typeface="ＭＳ Ｐゴシック" charset="0"/>
              </a:rPr>
              <a:t> </a:t>
            </a:r>
            <a:r>
              <a:rPr lang="en-US" sz="1200" i="1" kern="1200" dirty="0" smtClean="0">
                <a:solidFill>
                  <a:schemeClr val="tx1"/>
                </a:solidFill>
                <a:latin typeface="+mn-lt"/>
                <a:ea typeface="ＭＳ Ｐゴシック" charset="0"/>
                <a:cs typeface="ＭＳ Ｐゴシック" charset="0"/>
              </a:rPr>
              <a:t>percent more traffic than the same model smartphone on a non 4G network. </a:t>
            </a:r>
          </a:p>
          <a:p>
            <a:endParaRPr lang="en-US" sz="1200" i="1"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As smartphones come to represent a larger share of 4G connections, the gap between the average traffic of 4G devices and non-4G devices will narrow, but in 2021 a 4G connection will still generate</a:t>
            </a:r>
            <a:r>
              <a:rPr lang="en-US" sz="1200" kern="1200" baseline="0" dirty="0" smtClean="0">
                <a:solidFill>
                  <a:schemeClr val="tx1"/>
                </a:solidFill>
                <a:latin typeface="+mn-lt"/>
                <a:ea typeface="ＭＳ Ｐゴシック" charset="0"/>
                <a:cs typeface="ＭＳ Ｐゴシック" charset="0"/>
              </a:rPr>
              <a:t> 2.3</a:t>
            </a:r>
            <a:r>
              <a:rPr lang="en-US" sz="1200" kern="1200" dirty="0" smtClean="0">
                <a:solidFill>
                  <a:schemeClr val="tx1"/>
                </a:solidFill>
                <a:latin typeface="+mn-lt"/>
                <a:ea typeface="ＭＳ Ｐゴシック" charset="0"/>
                <a:cs typeface="ＭＳ Ｐゴシック" charset="0"/>
              </a:rPr>
              <a:t> times more traffic than a 3G connection.</a:t>
            </a:r>
          </a:p>
          <a:p>
            <a:endParaRPr lang="en-US" sz="1200" kern="1200" dirty="0" smtClean="0">
              <a:solidFill>
                <a:schemeClr val="tx1"/>
              </a:solidFill>
              <a:latin typeface="+mn-lt"/>
              <a:ea typeface="ＭＳ Ｐゴシック" charset="0"/>
              <a:cs typeface="ＭＳ Ｐゴシック" charset="0"/>
            </a:endParaRPr>
          </a:p>
          <a:p>
            <a:r>
              <a:rPr lang="en-US" sz="1200" b="0" i="0" u="none" strike="noStrike" kern="1200" dirty="0" smtClean="0">
                <a:solidFill>
                  <a:schemeClr val="tx1"/>
                </a:solidFill>
                <a:effectLst/>
                <a:latin typeface="+mn-lt"/>
                <a:ea typeface="ＭＳ Ｐゴシック" charset="0"/>
                <a:cs typeface="ＭＳ Ｐゴシック" charset="0"/>
              </a:rPr>
              <a:t>  Globally, the average 4G connection generated 2,407 MB per month in 2016, 3.7X higher than the average 655 MB per month for the average 3G Connection.</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p>
          <a:p>
            <a:endParaRPr lang="en-US" sz="1200" b="0" i="0" u="none" strike="noStrike" kern="1200" dirty="0" smtClean="0">
              <a:solidFill>
                <a:schemeClr val="tx1"/>
              </a:solidFill>
              <a:effectLst/>
              <a:latin typeface="+mn-lt"/>
              <a:ea typeface="ＭＳ Ｐゴシック" charset="0"/>
              <a:cs typeface="ＭＳ Ｐゴシック" charset="0"/>
            </a:endParaRPr>
          </a:p>
          <a:p>
            <a:r>
              <a:rPr lang="en-US" sz="1200" b="0" i="0" u="none" strike="noStrike" kern="1200" dirty="0" smtClean="0">
                <a:solidFill>
                  <a:schemeClr val="tx1"/>
                </a:solidFill>
                <a:effectLst/>
                <a:latin typeface="+mn-lt"/>
                <a:ea typeface="ＭＳ Ｐゴシック" charset="0"/>
                <a:cs typeface="ＭＳ Ｐゴシック" charset="0"/>
              </a:rPr>
              <a:t>Globally, the average 4G connection will generate 6,320 MB per month by 2021, 2.3X higher than the average 2,780 MB per month for the average 3G Connection.</a:t>
            </a:r>
            <a:r>
              <a:rPr lang="en-US" dirty="0" smtClean="0"/>
              <a:t> </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1CFDE04-A051-4353-A654-D6385168D9A2}" type="slidenum">
              <a:rPr lang="en-US" smtClean="0"/>
              <a:pPr/>
              <a:t>28</a:t>
            </a:fld>
            <a:endParaRPr lang="en-US"/>
          </a:p>
        </p:txBody>
      </p:sp>
    </p:spTree>
    <p:extLst>
      <p:ext uri="{BB962C8B-B14F-4D97-AF65-F5344CB8AC3E}">
        <p14:creationId xmlns:p14="http://schemas.microsoft.com/office/powerpoint/2010/main" val="797518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  Globally, the average 5G connection will generate 4.7X more than the average 4G connection by 2021, and 10.7X more than the average 3G connection.</a:t>
            </a:r>
          </a:p>
        </p:txBody>
      </p:sp>
      <p:sp>
        <p:nvSpPr>
          <p:cNvPr id="4" name="Slide Number Placeholder 3"/>
          <p:cNvSpPr>
            <a:spLocks noGrp="1"/>
          </p:cNvSpPr>
          <p:nvPr>
            <p:ph type="sldNum" sz="quarter" idx="10"/>
          </p:nvPr>
        </p:nvSpPr>
        <p:spPr/>
        <p:txBody>
          <a:bodyPr/>
          <a:lstStyle/>
          <a:p>
            <a:fld id="{01CFDE04-A051-4353-A654-D6385168D9A2}" type="slidenum">
              <a:rPr lang="en-US" smtClean="0"/>
              <a:pPr/>
              <a:t>29</a:t>
            </a:fld>
            <a:endParaRPr lang="en-US"/>
          </a:p>
        </p:txBody>
      </p:sp>
    </p:spTree>
    <p:extLst>
      <p:ext uri="{BB962C8B-B14F-4D97-AF65-F5344CB8AC3E}">
        <p14:creationId xmlns:p14="http://schemas.microsoft.com/office/powerpoint/2010/main" val="202572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smtClean="0"/>
          </a:p>
          <a:p>
            <a:r>
              <a:rPr lang="en-US" dirty="0" smtClean="0"/>
              <a:t>   Globally, the number of mobile-connected M2M modules will grow 4.3-fold between </a:t>
            </a:r>
            <a:r>
              <a:rPr lang="is-IS" dirty="0" smtClean="0"/>
              <a:t>2016</a:t>
            </a:r>
            <a:r>
              <a:rPr lang="en-US" dirty="0" smtClean="0"/>
              <a:t> and 2021, reaching 3,323 million in number.</a:t>
            </a:r>
          </a:p>
          <a:p>
            <a:endParaRPr lang="en-US" dirty="0"/>
          </a:p>
        </p:txBody>
      </p:sp>
    </p:spTree>
    <p:extLst>
      <p:ext uri="{BB962C8B-B14F-4D97-AF65-F5344CB8AC3E}">
        <p14:creationId xmlns:p14="http://schemas.microsoft.com/office/powerpoint/2010/main" val="1892346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dirty="0" smtClean="0">
                <a:solidFill>
                  <a:srgbClr val="000000"/>
                </a:solidFill>
                <a:effectLst/>
                <a:latin typeface="Calibri" charset="0"/>
              </a:rPr>
              <a:t>Globally, the number of mobile-connected M2M modules grew 1.4-fold or 42% in 2016, reaching 780 million in number.</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the number of mobile-connected M2M modules will grow 4.3-fold between 2016 and 2021, reaching 3,323 million in number.</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1" i="0" u="none" strike="noStrike" dirty="0" smtClean="0">
                <a:solidFill>
                  <a:srgbClr val="FFFFFF"/>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M2M traffic will grow 14-fold from 2016 to 2021, a compound annual growth rate of 70%.</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M2M traffic will reach 2.2 Exabytes per month by 2021.</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M2M will account for 5% of total mobile data traffic by 2021, compared to 2% at the end of 2016.</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the average M2M module will generate 669 megabytes of mobile data traffic per month by 2021, up from 203 megabytes per month in 2016.</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the average M2M module (excluding LPWA) will generate 973 megabytes of mobile data traffic per month by 2021, up from 219 megabytes per month in 2016.</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M2M modules were 9.71% of device connections in 2016, and 2.18% of total traffic.</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p>
          <a:p>
            <a:pPr marL="0" indent="0">
              <a:buFont typeface="Arial" panose="020B0604020202020204" pitchFamily="34" charset="0"/>
              <a:buNone/>
            </a:pPr>
            <a:r>
              <a:rPr lang="en-US" sz="1200" b="0" i="0" u="none" strike="noStrike" dirty="0" smtClean="0">
                <a:solidFill>
                  <a:srgbClr val="000000"/>
                </a:solidFill>
                <a:effectLst/>
                <a:latin typeface="Calibri" charset="0"/>
              </a:rPr>
              <a:t>Globally, M2M modules will be 28.7% of device connections by 2021, and 4.5% of total traffic.</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r>
              <a:rPr lang="en-US" sz="1200" b="0" i="0" u="none" strike="noStrike" dirty="0" smtClean="0">
                <a:solidFill>
                  <a:srgbClr val="000000"/>
                </a:solidFill>
                <a:effectLst/>
                <a:latin typeface="Calibri" charset="0"/>
              </a:rPr>
              <a:t> </a:t>
            </a:r>
            <a:r>
              <a:rPr lang="en-US" dirty="0" smtClean="0"/>
              <a:t> </a:t>
            </a:r>
            <a:r>
              <a:rPr lang="en-US" sz="1200" b="0" i="0" u="none" strike="noStrike" dirty="0" smtClean="0">
                <a:solidFill>
                  <a:srgbClr val="366092"/>
                </a:solidFill>
                <a:effectLst/>
                <a:latin typeface="Calibri" charset="0"/>
              </a:rPr>
              <a:t> </a:t>
            </a:r>
            <a:r>
              <a:rPr lang="en-US" dirty="0" smtClean="0"/>
              <a:t>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2856893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Connected</a:t>
            </a:r>
            <a:r>
              <a:rPr lang="en-US" baseline="0" dirty="0" smtClean="0"/>
              <a:t> Home will be 49% of the global mobile M2M by 2021.</a:t>
            </a:r>
          </a:p>
          <a:p>
            <a:endParaRPr lang="en-US" baseline="0" dirty="0" smtClean="0"/>
          </a:p>
          <a:p>
            <a:r>
              <a:rPr lang="en-US" baseline="0" dirty="0" smtClean="0"/>
              <a:t>Connected health will grow at 51% CAGR</a:t>
            </a:r>
          </a:p>
          <a:p>
            <a:endParaRPr lang="en-US" baseline="0" dirty="0" smtClean="0"/>
          </a:p>
        </p:txBody>
      </p:sp>
    </p:spTree>
    <p:extLst>
      <p:ext uri="{BB962C8B-B14F-4D97-AF65-F5344CB8AC3E}">
        <p14:creationId xmlns:p14="http://schemas.microsoft.com/office/powerpoint/2010/main" val="174323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1111027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1" i="0" u="none" strike="noStrike" kern="1200" dirty="0" smtClean="0">
                <a:solidFill>
                  <a:schemeClr val="tx1"/>
                </a:solidFill>
                <a:effectLst/>
                <a:latin typeface="+mn-lt"/>
                <a:ea typeface="ＭＳ Ｐゴシック" charset="0"/>
                <a:cs typeface="ＭＳ Ｐゴシック" charset="0"/>
              </a:rPr>
              <a:t>Bandwidth requirements [1 = non-real-time/very low, 2 = 10KBit/s+, 3 = 100KBit/s+, 4 = 1MBit/s+, 5 = 10MBit/s+]</a:t>
            </a:r>
            <a:r>
              <a:rPr lang="en-US" dirty="0" smtClean="0"/>
              <a:t> </a:t>
            </a:r>
          </a:p>
          <a:p>
            <a:pPr marL="171450" indent="-171450">
              <a:buFont typeface="Arial" charset="0"/>
              <a:buChar char="•"/>
            </a:pPr>
            <a:r>
              <a:rPr lang="en-US" sz="1200" b="1" i="0" u="none" strike="noStrike" kern="1200" dirty="0" smtClean="0">
                <a:solidFill>
                  <a:schemeClr val="tx1"/>
                </a:solidFill>
                <a:effectLst/>
                <a:latin typeface="+mn-lt"/>
                <a:ea typeface="ＭＳ Ｐゴシック" charset="0"/>
                <a:cs typeface="ＭＳ Ｐゴシック" charset="0"/>
              </a:rPr>
              <a:t>Latency requirements [1 = non-real-time, 5 = requires very low latency]</a:t>
            </a:r>
            <a:r>
              <a:rPr lang="en-US" dirty="0" smtClean="0"/>
              <a:t> </a:t>
            </a:r>
          </a:p>
          <a:p>
            <a:pPr marL="171450" indent="-171450">
              <a:buFont typeface="Arial" charset="0"/>
              <a:buChar char="•"/>
            </a:pPr>
            <a:r>
              <a:rPr lang="en-US" sz="1200" b="1" i="0" u="none" strike="noStrike" kern="1200" dirty="0" smtClean="0">
                <a:solidFill>
                  <a:schemeClr val="tx1"/>
                </a:solidFill>
                <a:effectLst/>
                <a:latin typeface="+mn-lt"/>
                <a:ea typeface="ＭＳ Ｐゴシック" charset="0"/>
                <a:cs typeface="ＭＳ Ｐゴシック" charset="0"/>
              </a:rPr>
              <a:t>Security/privacy issues [1 = no issue (data can be transmitted without security), 2 = limited requirement or potential damage from security breach, 3  =potentially significant, 4 = significant, 5 = strict (i.e. secure connection is imperative)]</a:t>
            </a:r>
            <a:r>
              <a:rPr lang="en-US" dirty="0" smtClean="0"/>
              <a:t> </a:t>
            </a:r>
          </a:p>
          <a:p>
            <a:pPr marL="171450" indent="-171450">
              <a:buFont typeface="Arial" charset="0"/>
              <a:buChar char="•"/>
            </a:pPr>
            <a:r>
              <a:rPr lang="en-US" sz="1200" b="1" i="0" u="none" strike="noStrike" kern="1200" dirty="0" smtClean="0">
                <a:solidFill>
                  <a:schemeClr val="tx1"/>
                </a:solidFill>
                <a:effectLst/>
                <a:latin typeface="+mn-lt"/>
                <a:ea typeface="ＭＳ Ｐゴシック" charset="0"/>
                <a:cs typeface="ＭＳ Ｐゴシック" charset="0"/>
              </a:rPr>
              <a:t>Continuity of communication [1= occasional messages, 5 = constantly transmitting]</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2310091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latin typeface="Arial" pitchFamily="34" charset="0"/>
              </a:rPr>
              <a:t>Wearables</a:t>
            </a:r>
            <a:r>
              <a:rPr lang="en-US" baseline="0" dirty="0" smtClean="0">
                <a:latin typeface="Arial" pitchFamily="34" charset="0"/>
              </a:rPr>
              <a:t> consist of fitness trackers, smart watches, smart glasses, wearable cameras etc.</a:t>
            </a:r>
          </a:p>
          <a:p>
            <a:r>
              <a:rPr lang="en-US" dirty="0" smtClean="0">
                <a:latin typeface="Arial" pitchFamily="34" charset="0"/>
              </a:rPr>
              <a:t>Fitness Trackers and</a:t>
            </a:r>
            <a:r>
              <a:rPr lang="en-US" baseline="0" dirty="0" smtClean="0">
                <a:latin typeface="Arial" pitchFamily="34" charset="0"/>
              </a:rPr>
              <a:t> Smart Watches are going to be the main wearable forms.  </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 Globally, the number of wearable devices will reach 929 million in number by 2021, up from 325 million in </a:t>
            </a:r>
            <a:r>
              <a:rPr lang="is-IS" dirty="0" smtClean="0">
                <a:latin typeface="Arial" pitchFamily="34" charset="0"/>
              </a:rPr>
              <a:t>2016</a:t>
            </a:r>
            <a:r>
              <a:rPr lang="en-US" dirty="0" smtClean="0">
                <a:latin typeface="Arial" pitchFamily="34" charset="0"/>
              </a:rPr>
              <a:t>, a compound annual growth rate of 23%.</a:t>
            </a:r>
          </a:p>
          <a:p>
            <a:endParaRPr lang="en-US" dirty="0" smtClean="0">
              <a:latin typeface="Arial" pitchFamily="34" charset="0"/>
            </a:endParaRPr>
          </a:p>
          <a:p>
            <a:r>
              <a:rPr lang="en-US" dirty="0" smtClean="0">
                <a:latin typeface="Arial" pitchFamily="34" charset="0"/>
              </a:rPr>
              <a:t>   Globally, the number of wearable devices with embedded cellular connections will reach 69 million in number by 2021, up from 11 million in </a:t>
            </a:r>
            <a:r>
              <a:rPr lang="is-IS" dirty="0" smtClean="0">
                <a:latin typeface="Arial" pitchFamily="34" charset="0"/>
              </a:rPr>
              <a:t>2016</a:t>
            </a:r>
            <a:r>
              <a:rPr lang="en-US" dirty="0" smtClean="0">
                <a:latin typeface="Arial" pitchFamily="34" charset="0"/>
              </a:rPr>
              <a:t>, a compound annual growth rate of 45%.</a:t>
            </a:r>
          </a:p>
          <a:p>
            <a:endParaRPr lang="en-US" dirty="0" smtClean="0">
              <a:latin typeface="Arial" pitchFamily="34" charset="0"/>
            </a:endParaRPr>
          </a:p>
          <a:p>
            <a:r>
              <a:rPr lang="en-US" dirty="0" smtClean="0">
                <a:latin typeface="Arial" pitchFamily="34" charset="0"/>
              </a:rPr>
              <a:t>  </a:t>
            </a:r>
          </a:p>
        </p:txBody>
      </p:sp>
    </p:spTree>
    <p:extLst>
      <p:ext uri="{BB962C8B-B14F-4D97-AF65-F5344CB8AC3E}">
        <p14:creationId xmlns:p14="http://schemas.microsoft.com/office/powerpoint/2010/main" val="4107194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latin typeface="Arial" pitchFamily="34" charset="0"/>
              </a:rPr>
              <a:t>PC Connected VR headsets will be growing at 65% CAGR</a:t>
            </a:r>
          </a:p>
        </p:txBody>
      </p:sp>
    </p:spTree>
    <p:extLst>
      <p:ext uri="{BB962C8B-B14F-4D97-AF65-F5344CB8AC3E}">
        <p14:creationId xmlns:p14="http://schemas.microsoft.com/office/powerpoint/2010/main" val="980346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sz="1200" b="0" i="0" u="none" strike="noStrike" kern="1200" dirty="0" smtClean="0">
                <a:solidFill>
                  <a:schemeClr val="tx1"/>
                </a:solidFill>
                <a:effectLst/>
                <a:latin typeface="+mn-lt"/>
                <a:ea typeface="+mn-ea"/>
                <a:cs typeface="+mn-cs"/>
              </a:rPr>
              <a:t>  In North America, the number of wearable devices will reach 379 million in number by 2021, up from 127 million in </a:t>
            </a:r>
            <a:r>
              <a:rPr lang="is-IS" sz="1200" b="0" i="0" u="none" strike="noStrike" kern="1200" dirty="0" smtClean="0">
                <a:solidFill>
                  <a:schemeClr val="tx1"/>
                </a:solidFill>
                <a:effectLst/>
                <a:latin typeface="+mn-lt"/>
                <a:ea typeface="+mn-ea"/>
                <a:cs typeface="+mn-cs"/>
              </a:rPr>
              <a:t>2016</a:t>
            </a:r>
            <a:r>
              <a:rPr lang="en-US" sz="1200" b="0" i="0" u="none" strike="noStrike" kern="1200" dirty="0" smtClean="0">
                <a:solidFill>
                  <a:schemeClr val="tx1"/>
                </a:solidFill>
                <a:effectLst/>
                <a:latin typeface="+mn-lt"/>
                <a:ea typeface="+mn-ea"/>
                <a:cs typeface="+mn-cs"/>
              </a:rPr>
              <a:t>, a compound annual growth rate of 24%.</a:t>
            </a:r>
            <a:r>
              <a:rPr lang="en-US" dirty="0" smtClean="0"/>
              <a:t> </a:t>
            </a:r>
            <a:r>
              <a:rPr lang="en-US" sz="1200" b="0" i="0" u="none" strike="noStrike" kern="1200" dirty="0" smtClean="0">
                <a:solidFill>
                  <a:schemeClr val="tx1"/>
                </a:solidFill>
                <a:effectLst/>
                <a:latin typeface="+mn-lt"/>
                <a:ea typeface="+mn-ea"/>
                <a:cs typeface="+mn-cs"/>
              </a:rPr>
              <a:t> </a:t>
            </a:r>
          </a:p>
          <a:p>
            <a:r>
              <a:rPr lang="en-US" sz="1200" b="0" i="0" u="none" strike="noStrike" kern="1200" dirty="0" smtClean="0">
                <a:solidFill>
                  <a:schemeClr val="tx1"/>
                </a:solidFill>
                <a:effectLst/>
                <a:latin typeface="+mn-lt"/>
                <a:ea typeface="+mn-ea"/>
                <a:cs typeface="+mn-cs"/>
              </a:rPr>
              <a:t>Asia</a:t>
            </a:r>
            <a:r>
              <a:rPr lang="en-US" sz="1200" b="0" i="0" u="none" strike="noStrike" kern="1200" baseline="0" dirty="0" smtClean="0">
                <a:solidFill>
                  <a:schemeClr val="tx1"/>
                </a:solidFill>
                <a:effectLst/>
                <a:latin typeface="+mn-lt"/>
                <a:ea typeface="+mn-ea"/>
                <a:cs typeface="+mn-cs"/>
              </a:rPr>
              <a:t> Pac will be in the second spot with 258 m wearables up from 100 million in 2016, CAGR of 21%.</a:t>
            </a:r>
            <a:endParaRPr lang="en-US" dirty="0" smtClean="0">
              <a:latin typeface="Arial" pitchFamily="34" charset="0"/>
            </a:endParaRPr>
          </a:p>
        </p:txBody>
      </p:sp>
    </p:spTree>
    <p:extLst>
      <p:ext uri="{BB962C8B-B14F-4D97-AF65-F5344CB8AC3E}">
        <p14:creationId xmlns:p14="http://schemas.microsoft.com/office/powerpoint/2010/main" val="15810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94725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r>
              <a:rPr lang="en-US" dirty="0" smtClean="0"/>
              <a:t>For </a:t>
            </a:r>
            <a:r>
              <a:rPr lang="en-US" dirty="0"/>
              <a:t>those who are familiar with our VNI research, you’ll know that we do not include </a:t>
            </a:r>
            <a:r>
              <a:rPr lang="en-US" dirty="0" err="1"/>
              <a:t>wi-fi</a:t>
            </a:r>
            <a:r>
              <a:rPr lang="en-US" dirty="0"/>
              <a:t> in our mobile data projections; since </a:t>
            </a:r>
            <a:r>
              <a:rPr lang="en-US" dirty="0" err="1"/>
              <a:t>wi-fi</a:t>
            </a:r>
            <a:r>
              <a:rPr lang="en-US" dirty="0"/>
              <a:t> access originates from a fixed connection—hence we use the terms “fixed/wired” and “fixed/</a:t>
            </a:r>
            <a:r>
              <a:rPr lang="en-US" dirty="0" err="1"/>
              <a:t>wi-fi</a:t>
            </a:r>
            <a:r>
              <a:rPr lang="en-US" dirty="0"/>
              <a:t>” on this chart and in our report. Here are the results of our fixed/</a:t>
            </a:r>
            <a:r>
              <a:rPr lang="en-US" dirty="0" err="1"/>
              <a:t>wi-fi</a:t>
            </a:r>
            <a:r>
              <a:rPr lang="en-US" dirty="0"/>
              <a:t> projections:</a:t>
            </a:r>
          </a:p>
          <a:p>
            <a:endParaRPr lang="en-US" dirty="0"/>
          </a:p>
          <a:p>
            <a:r>
              <a:rPr lang="en-US" dirty="0"/>
              <a:t>• </a:t>
            </a:r>
            <a:r>
              <a:rPr lang="en-US" dirty="0" smtClean="0"/>
              <a:t>In 2015 Wi-Fi traffic was 7 times greater in volume than mobile traffic, though mobile does have a higher growth rate, such that in 2020 Wi-Fi will be about 3 times greater than mobile.</a:t>
            </a:r>
          </a:p>
          <a:p>
            <a:r>
              <a:rPr lang="en-US" dirty="0" smtClean="0"/>
              <a:t>• Fixed/wi-fi </a:t>
            </a:r>
            <a:r>
              <a:rPr lang="en-US" dirty="0"/>
              <a:t>traffic will grow at a CAGR of </a:t>
            </a:r>
            <a:r>
              <a:rPr lang="en-US" dirty="0" smtClean="0"/>
              <a:t>26% </a:t>
            </a:r>
            <a:r>
              <a:rPr lang="en-US" dirty="0"/>
              <a:t>between </a:t>
            </a:r>
            <a:r>
              <a:rPr lang="en-US" dirty="0" smtClean="0"/>
              <a:t>2015 </a:t>
            </a:r>
            <a:r>
              <a:rPr lang="en-US" dirty="0"/>
              <a:t>and </a:t>
            </a:r>
            <a:r>
              <a:rPr lang="en-US" dirty="0" smtClean="0"/>
              <a:t>2020, </a:t>
            </a:r>
            <a:r>
              <a:rPr lang="en-US" dirty="0"/>
              <a:t>compared to a </a:t>
            </a:r>
            <a:r>
              <a:rPr lang="en-US" dirty="0" smtClean="0"/>
              <a:t>12% </a:t>
            </a:r>
            <a:r>
              <a:rPr lang="en-US" dirty="0"/>
              <a:t>CAGR for fixed/wired </a:t>
            </a:r>
            <a:r>
              <a:rPr lang="en-US" dirty="0" smtClean="0"/>
              <a:t>traffic, and a Mobile CAGR of 51%. </a:t>
            </a:r>
            <a:endParaRPr lang="en-US" dirty="0"/>
          </a:p>
          <a:p>
            <a:r>
              <a:rPr lang="en-US" dirty="0"/>
              <a:t>• Here’s a key milestone projection: </a:t>
            </a:r>
            <a:r>
              <a:rPr lang="en-US" b="1" dirty="0"/>
              <a:t>By </a:t>
            </a:r>
            <a:r>
              <a:rPr lang="en-US" b="1" dirty="0" smtClean="0"/>
              <a:t>2018, </a:t>
            </a:r>
            <a:r>
              <a:rPr lang="en-US" b="1" dirty="0"/>
              <a:t>fixed/wi-fi traffic </a:t>
            </a:r>
            <a:r>
              <a:rPr lang="en-US" b="1" dirty="0" smtClean="0"/>
              <a:t>will </a:t>
            </a:r>
            <a:r>
              <a:rPr lang="en-US" b="1" dirty="0"/>
              <a:t>surpass fixed/wired </a:t>
            </a:r>
            <a:r>
              <a:rPr lang="en-US" b="1" dirty="0" smtClean="0"/>
              <a:t>traffic.</a:t>
            </a:r>
            <a:endParaRPr lang="en-US" b="1" dirty="0"/>
          </a:p>
          <a:p>
            <a:endParaRPr lang="en-US" dirty="0"/>
          </a:p>
          <a:p>
            <a:r>
              <a:rPr lang="en-US" dirty="0"/>
              <a:t>This projection validates an important trend—network users don’t want to be tethered; there’s a preference for mobile networking when it’s available. </a:t>
            </a:r>
            <a:endParaRPr lang="en-US" dirty="0" smtClean="0"/>
          </a:p>
          <a:p>
            <a:endParaRPr lang="en-US" dirty="0" smtClean="0"/>
          </a:p>
          <a:p>
            <a:endParaRPr lang="en-US" dirty="0" smtClean="0"/>
          </a:p>
        </p:txBody>
      </p:sp>
    </p:spTree>
    <p:extLst>
      <p:ext uri="{BB962C8B-B14F-4D97-AF65-F5344CB8AC3E}">
        <p14:creationId xmlns:p14="http://schemas.microsoft.com/office/powerpoint/2010/main" val="1598909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Much mobile data activity takes place within the user’s home. For users with fixed broadband and Wi-Fi access points at home, or for users served by operator-owned femtocells and </a:t>
            </a:r>
            <a:r>
              <a:rPr lang="en-US" dirty="0" err="1" smtClean="0"/>
              <a:t>picocells</a:t>
            </a:r>
            <a:r>
              <a:rPr lang="en-US" dirty="0" smtClean="0"/>
              <a:t>, a sizeable proportion of traffic generated by mobile and portable devices is offloaded from the mobile network onto the fixed network. </a:t>
            </a:r>
          </a:p>
          <a:p>
            <a:endParaRPr lang="en-US" dirty="0" smtClean="0"/>
          </a:p>
          <a:p>
            <a:r>
              <a:rPr lang="en-US" dirty="0" smtClean="0"/>
              <a:t>You can see that the percentage of traffic offloaded increases</a:t>
            </a:r>
            <a:r>
              <a:rPr lang="en-US" baseline="0" dirty="0" smtClean="0"/>
              <a:t> only slightly</a:t>
            </a:r>
            <a:r>
              <a:rPr lang="en-US" dirty="0" smtClean="0"/>
              <a:t> over the forecast period. While in developed regions the offload factor steadily rises throughout the forecast period, this growth is offset by a decline in offload percentage in many developing countries and regions. The declining offload factor in developing markets is due to a decreasing number of mobile data users with Wi-Fi access at home.</a:t>
            </a:r>
          </a:p>
          <a:p>
            <a:endParaRPr lang="en-US" dirty="0" smtClean="0"/>
          </a:p>
        </p:txBody>
      </p:sp>
    </p:spTree>
    <p:extLst>
      <p:ext uri="{BB962C8B-B14F-4D97-AF65-F5344CB8AC3E}">
        <p14:creationId xmlns:p14="http://schemas.microsoft.com/office/powerpoint/2010/main" val="2113210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r>
              <a:rPr lang="en-US" sz="1200" kern="1200" dirty="0" smtClean="0">
                <a:solidFill>
                  <a:schemeClr val="tx1"/>
                </a:solidFill>
                <a:effectLst/>
                <a:latin typeface="+mn-lt"/>
                <a:ea typeface="+mn-ea"/>
                <a:cs typeface="+mn-cs"/>
              </a:rPr>
              <a:t>Offload</a:t>
            </a:r>
            <a:r>
              <a:rPr lang="en-US" sz="1200" kern="1200" baseline="0" dirty="0" smtClean="0">
                <a:solidFill>
                  <a:schemeClr val="tx1"/>
                </a:solidFill>
                <a:effectLst/>
                <a:latin typeface="+mn-lt"/>
                <a:ea typeface="+mn-ea"/>
                <a:cs typeface="+mn-cs"/>
              </a:rPr>
              <a:t> traffic percentage by year, below.</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2G</a:t>
            </a:r>
          </a:p>
          <a:p>
            <a:r>
              <a:rPr lang="en-US" sz="1200" kern="1200" dirty="0" smtClean="0">
                <a:solidFill>
                  <a:schemeClr val="tx1"/>
                </a:solidFill>
                <a:effectLst/>
                <a:latin typeface="+mn-lt"/>
                <a:ea typeface="+mn-ea"/>
                <a:cs typeface="+mn-cs"/>
              </a:rPr>
              <a:t>2016: 42%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2021: 31%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2016: 51%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2021: 45%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4G</a:t>
            </a:r>
          </a:p>
          <a:p>
            <a:r>
              <a:rPr lang="en-US" sz="1200" kern="1200" dirty="0" smtClean="0">
                <a:solidFill>
                  <a:schemeClr val="tx1"/>
                </a:solidFill>
                <a:effectLst/>
                <a:latin typeface="+mn-lt"/>
                <a:ea typeface="+mn-ea"/>
                <a:cs typeface="+mn-cs"/>
              </a:rPr>
              <a:t>2016: 63%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2021: 66% </a:t>
            </a: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93710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mn-lt"/>
                <a:ea typeface="ＭＳ Ｐゴシック" charset="0"/>
                <a:cs typeface="ＭＳ Ｐゴシック" charset="0"/>
              </a:rPr>
              <a:t>  The amount of traffic offloaded from smartphones will be 64% by 2021, compared to 58% at the end of 2016.</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a:t>
            </a:r>
            <a:r>
              <a:rPr lang="en-US" dirty="0" smtClean="0"/>
              <a:t> </a:t>
            </a:r>
            <a:r>
              <a:rPr lang="en-US" sz="1200" b="0" i="0" u="none" strike="noStrike" kern="1200" dirty="0" smtClean="0">
                <a:solidFill>
                  <a:schemeClr val="tx1"/>
                </a:solidFill>
                <a:effectLst/>
                <a:latin typeface="+mn-lt"/>
                <a:ea typeface="ＭＳ Ｐゴシック" charset="0"/>
                <a:cs typeface="ＭＳ Ｐゴシック" charset="0"/>
              </a:rPr>
              <a:t>   The amount of traffic offloaded from tablets will be 72% by 2021, compared to 79% at the end of 2016.</a:t>
            </a:r>
            <a:r>
              <a:rPr lang="en-US" dirty="0" smtClean="0"/>
              <a:t> </a:t>
            </a:r>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44</a:t>
            </a:fld>
            <a:endParaRPr lang="en-US"/>
          </a:p>
        </p:txBody>
      </p:sp>
    </p:spTree>
    <p:extLst>
      <p:ext uri="{BB962C8B-B14F-4D97-AF65-F5344CB8AC3E}">
        <p14:creationId xmlns:p14="http://schemas.microsoft.com/office/powerpoint/2010/main" val="573836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Globally, total public W-Fi hotspots (including </a:t>
            </a:r>
            <a:r>
              <a:rPr lang="en-US" dirty="0" err="1" smtClean="0">
                <a:latin typeface="Arial" pitchFamily="34" charset="0"/>
              </a:rPr>
              <a:t>homespots</a:t>
            </a:r>
            <a:r>
              <a:rPr lang="en-US" dirty="0" smtClean="0">
                <a:latin typeface="Arial" pitchFamily="34" charset="0"/>
              </a:rPr>
              <a:t>) will grow 6-fold  from 2016 to 2021 from 94 million in 2016 to 541.6 million by 2021.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Globally, total Wi-Fi </a:t>
            </a:r>
            <a:r>
              <a:rPr lang="en-US" dirty="0" err="1" smtClean="0">
                <a:latin typeface="Arial" pitchFamily="34" charset="0"/>
              </a:rPr>
              <a:t>homespots</a:t>
            </a:r>
            <a:r>
              <a:rPr lang="en-US" dirty="0" smtClean="0">
                <a:latin typeface="Arial" pitchFamily="34" charset="0"/>
              </a:rPr>
              <a:t> will grow from 85</a:t>
            </a:r>
            <a:r>
              <a:rPr lang="en-US" baseline="0" dirty="0" smtClean="0">
                <a:latin typeface="Arial" pitchFamily="34" charset="0"/>
              </a:rPr>
              <a:t> </a:t>
            </a:r>
            <a:r>
              <a:rPr lang="en-US" dirty="0" smtClean="0">
                <a:latin typeface="Arial" pitchFamily="34" charset="0"/>
              </a:rPr>
              <a:t>million in 2016 to 526.2 million by 2021.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err="1" smtClean="0">
                <a:latin typeface="Arial" pitchFamily="34" charset="0"/>
              </a:rPr>
              <a:t>Homespots</a:t>
            </a:r>
            <a:r>
              <a:rPr lang="en-US" baseline="0" dirty="0" smtClean="0">
                <a:latin typeface="Arial" pitchFamily="34" charset="0"/>
              </a:rPr>
              <a:t> or community hotspots are a significant part of the public Wi-Fi strategy. Globally they are 91% of public Wi-Fi hotspots in 2016 and will be 97% by 2021.</a:t>
            </a:r>
            <a:endParaRPr lang="en-US" dirty="0" smtClean="0">
              <a:latin typeface="Arial" pitchFamily="34" charset="0"/>
            </a:endParaRPr>
          </a:p>
          <a:p>
            <a:endParaRPr lang="en-US" dirty="0" smtClean="0"/>
          </a:p>
          <a:p>
            <a:r>
              <a:rPr lang="en-US" sz="1200" kern="1200" dirty="0" smtClean="0">
                <a:solidFill>
                  <a:schemeClr val="tx1"/>
                </a:solidFill>
                <a:effectLst/>
                <a:latin typeface="+mn-lt"/>
                <a:ea typeface="ＭＳ Ｐゴシック" charset="0"/>
                <a:cs typeface="ＭＳ Ｐゴシック" charset="0"/>
              </a:rPr>
              <a:t>The public Wi-Fi hotspots includes public Wi-Fi commercial hotspots and </a:t>
            </a:r>
            <a:r>
              <a:rPr lang="en-US" sz="1200" kern="1200" dirty="0" err="1" smtClean="0">
                <a:solidFill>
                  <a:schemeClr val="tx1"/>
                </a:solidFill>
                <a:effectLst/>
                <a:latin typeface="+mn-lt"/>
                <a:ea typeface="ＭＳ Ｐゴシック" charset="0"/>
                <a:cs typeface="ＭＳ Ｐゴシック" charset="0"/>
              </a:rPr>
              <a:t>homespots</a:t>
            </a:r>
            <a:r>
              <a:rPr lang="en-US" sz="1200" kern="1200" dirty="0" smtClean="0">
                <a:solidFill>
                  <a:schemeClr val="tx1"/>
                </a:solidFill>
                <a:effectLst/>
                <a:latin typeface="+mn-lt"/>
                <a:ea typeface="ＭＳ Ｐゴシック" charset="0"/>
                <a:cs typeface="ＭＳ Ｐゴシック" charset="0"/>
              </a:rPr>
              <a:t>.</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Commercial hotspots include fixed and mobile network operators (MNO) hotspots that are purchased or installed for a monthly fee or commission. Commercial hotspots can be set up to offer both fee-based and free internet Wi-Fi access. Hotspots are installed to offer public Wi-Fi at café’s and restaurants, retail chains, hotels, airports, planes and trains for customers and guests. Café, retail shops, public venues and offices usually provide a free Wi-Fi service set identifier (SSID) for their guests and visitors. Commercial hotspots</a:t>
            </a:r>
            <a:r>
              <a:rPr lang="en-US" sz="1200" kern="1200" baseline="0" dirty="0" smtClean="0">
                <a:solidFill>
                  <a:schemeClr val="tx1"/>
                </a:solidFill>
                <a:effectLst/>
                <a:latin typeface="+mn-lt"/>
                <a:ea typeface="ＭＳ Ｐゴシック" charset="0"/>
                <a:cs typeface="ＭＳ Ｐゴシック" charset="0"/>
              </a:rPr>
              <a:t> are a smaller subset of the overall public </a:t>
            </a:r>
            <a:r>
              <a:rPr lang="en-US" sz="1200" kern="1200" baseline="0" dirty="0" err="1" smtClean="0">
                <a:solidFill>
                  <a:schemeClr val="tx1"/>
                </a:solidFill>
                <a:effectLst/>
                <a:latin typeface="+mn-lt"/>
                <a:ea typeface="ＭＳ Ｐゴシック" charset="0"/>
                <a:cs typeface="ＭＳ Ｐゴシック" charset="0"/>
              </a:rPr>
              <a:t>wi-fi</a:t>
            </a:r>
            <a:r>
              <a:rPr lang="en-US" sz="1200" kern="1200" baseline="0" dirty="0" smtClean="0">
                <a:solidFill>
                  <a:schemeClr val="tx1"/>
                </a:solidFill>
                <a:effectLst/>
                <a:latin typeface="+mn-lt"/>
                <a:ea typeface="ＭＳ Ｐゴシック" charset="0"/>
                <a:cs typeface="ＭＳ Ｐゴシック" charset="0"/>
              </a:rPr>
              <a:t> hotspot forecast and will grow from 8.8 M in 2016 to 15.3 M by 2021.</a:t>
            </a:r>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p>
          <a:p>
            <a:r>
              <a:rPr lang="en-US" sz="1200" kern="1200" dirty="0" err="1" smtClean="0">
                <a:solidFill>
                  <a:schemeClr val="tx1"/>
                </a:solidFill>
                <a:effectLst/>
                <a:latin typeface="+mn-lt"/>
                <a:ea typeface="ＭＳ Ｐゴシック" charset="0"/>
                <a:cs typeface="ＭＳ Ｐゴシック" charset="0"/>
              </a:rPr>
              <a:t>Homespots</a:t>
            </a:r>
            <a:r>
              <a:rPr lang="en-US" sz="1200" kern="1200" dirty="0" smtClean="0">
                <a:solidFill>
                  <a:schemeClr val="tx1"/>
                </a:solidFill>
                <a:effectLst/>
                <a:latin typeface="+mn-lt"/>
                <a:ea typeface="ＭＳ Ｐゴシック" charset="0"/>
                <a:cs typeface="ＭＳ Ｐゴシック" charset="0"/>
              </a:rPr>
              <a:t> or community hotspots have emerged as a potentially significant element of the Public Wi-Fi landscape. In this model, subscribers allow part of the capacity of their residential gateway to be open to casual use. </a:t>
            </a:r>
            <a:r>
              <a:rPr lang="en-US" sz="1200" kern="1200" dirty="0" err="1" smtClean="0">
                <a:solidFill>
                  <a:schemeClr val="tx1"/>
                </a:solidFill>
                <a:effectLst/>
                <a:latin typeface="+mn-lt"/>
                <a:ea typeface="ＭＳ Ｐゴシック" charset="0"/>
                <a:cs typeface="ＭＳ Ｐゴシック" charset="0"/>
              </a:rPr>
              <a:t>Homespots</a:t>
            </a:r>
            <a:r>
              <a:rPr lang="en-US" sz="1200" kern="1200" dirty="0" smtClean="0">
                <a:solidFill>
                  <a:schemeClr val="tx1"/>
                </a:solidFill>
                <a:effectLst/>
                <a:latin typeface="+mn-lt"/>
                <a:ea typeface="ＭＳ Ｐゴシック" charset="0"/>
                <a:cs typeface="ＭＳ Ｐゴシック" charset="0"/>
              </a:rPr>
              <a:t> have dual SSID’s and operators download software to a subscribers home gateway allowing outside users to use the one of the SSID’s like a Hotspot. This is used to facilitate guest Wi-Fi and mobile offload, as well as other emerging models of community use of Wi-Fi.</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102054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txBox="1">
            <a:spLocks noGrp="1" noChangeArrowheads="1"/>
          </p:cNvSpPr>
          <p:nvPr/>
        </p:nvSpPr>
        <p:spPr bwMode="auto">
          <a:xfrm>
            <a:off x="4007348" y="0"/>
            <a:ext cx="3068125" cy="448673"/>
          </a:xfrm>
          <a:prstGeom prst="rect">
            <a:avLst/>
          </a:prstGeom>
          <a:noFill/>
          <a:ln w="9525">
            <a:noFill/>
            <a:miter lim="800000"/>
            <a:headEnd/>
            <a:tailEnd/>
          </a:ln>
        </p:spPr>
        <p:txBody>
          <a:bodyPr lIns="91577" tIns="45789" rIns="91577" bIns="45789"/>
          <a:lstStyle/>
          <a:p>
            <a:pPr algn="r"/>
            <a:fld id="{D11126CA-FFE7-45CE-ABCE-DFBBF3960A82}" type="datetime8">
              <a:rPr lang="en-US" sz="1200">
                <a:solidFill>
                  <a:srgbClr val="000000"/>
                </a:solidFill>
                <a:ea typeface="ＭＳ Ｐゴシック"/>
                <a:cs typeface="ＭＳ Ｐゴシック"/>
              </a:rPr>
              <a:pPr algn="r"/>
              <a:t>2/21/2017 11:21 AM</a:t>
            </a:fld>
            <a:endParaRPr lang="en-US" sz="1200" dirty="0">
              <a:solidFill>
                <a:srgbClr val="000000"/>
              </a:solidFill>
              <a:ea typeface="ＭＳ Ｐゴシック"/>
              <a:cs typeface="ＭＳ Ｐゴシック"/>
            </a:endParaRPr>
          </a:p>
        </p:txBody>
      </p:sp>
      <p:sp>
        <p:nvSpPr>
          <p:cNvPr id="54277" name="Rectangle 7"/>
          <p:cNvSpPr txBox="1">
            <a:spLocks noGrp="1" noChangeArrowheads="1"/>
          </p:cNvSpPr>
          <p:nvPr/>
        </p:nvSpPr>
        <p:spPr bwMode="auto">
          <a:xfrm>
            <a:off x="4008954" y="8504884"/>
            <a:ext cx="3066519" cy="448673"/>
          </a:xfrm>
          <a:prstGeom prst="rect">
            <a:avLst/>
          </a:prstGeom>
          <a:noFill/>
          <a:ln w="9525">
            <a:noFill/>
            <a:miter lim="800000"/>
            <a:headEnd/>
            <a:tailEnd/>
          </a:ln>
        </p:spPr>
        <p:txBody>
          <a:bodyPr lIns="93097" tIns="46549" rIns="93097" bIns="46549" anchor="b"/>
          <a:lstStyle/>
          <a:p>
            <a:pPr algn="r" defTabSz="931670"/>
            <a:fld id="{043BCDEE-2C4D-4514-B1A5-F07A5B0970F5}" type="slidenum">
              <a:rPr lang="en-US" sz="1200">
                <a:solidFill>
                  <a:srgbClr val="000000"/>
                </a:solidFill>
                <a:ea typeface="ＭＳ Ｐゴシック"/>
                <a:cs typeface="ＭＳ Ｐゴシック"/>
              </a:rPr>
              <a:pPr algn="r" defTabSz="931670"/>
              <a:t>4</a:t>
            </a:fld>
            <a:endParaRPr lang="en-US" sz="1200" dirty="0">
              <a:solidFill>
                <a:srgbClr val="000000"/>
              </a:solidFill>
              <a:ea typeface="ＭＳ Ｐゴシック"/>
              <a:cs typeface="ＭＳ Ｐゴシック"/>
            </a:endParaRPr>
          </a:p>
        </p:txBody>
      </p:sp>
      <p:sp>
        <p:nvSpPr>
          <p:cNvPr id="54278" name="Slide Image Placeholder 1"/>
          <p:cNvSpPr>
            <a:spLocks noGrp="1" noRot="1" noChangeAspect="1" noTextEdit="1"/>
          </p:cNvSpPr>
          <p:nvPr>
            <p:ph type="sldImg"/>
          </p:nvPr>
        </p:nvSpPr>
        <p:spPr>
          <a:xfrm>
            <a:off x="150813" y="233363"/>
            <a:ext cx="6835775" cy="3844925"/>
          </a:xfrm>
          <a:ln/>
        </p:spPr>
      </p:sp>
      <p:sp>
        <p:nvSpPr>
          <p:cNvPr id="54280" name="Rectangle 4"/>
          <p:cNvSpPr>
            <a:spLocks noGrp="1" noChangeArrowheads="1"/>
          </p:cNvSpPr>
          <p:nvPr>
            <p:ph type="body" idx="1"/>
          </p:nvPr>
        </p:nvSpPr>
        <p:spPr>
          <a:xfrm>
            <a:off x="775461" y="4218755"/>
            <a:ext cx="5521338" cy="4096248"/>
          </a:xfrm>
          <a:noFill/>
          <a:ln/>
        </p:spPr>
        <p:txBody>
          <a:bodyPr lIns="93097" tIns="46549" rIns="93097" bIns="46549">
            <a:normAutofit/>
          </a:bodyPr>
          <a:lstStyle/>
          <a:p>
            <a:r>
              <a:rPr lang="en-US" sz="800" dirty="0" smtClean="0">
                <a:latin typeface="Arial" pitchFamily="34" charset="0"/>
              </a:rPr>
              <a:t>There are four key mobile data traffic drivers from our perspective:</a:t>
            </a:r>
          </a:p>
          <a:p>
            <a:pPr marL="0" indent="0">
              <a:buNone/>
            </a:pPr>
            <a:endParaRPr lang="en-US" sz="800" b="1" dirty="0" smtClean="0">
              <a:latin typeface="Arial" pitchFamily="34" charset="0"/>
            </a:endParaRP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800" b="1" dirty="0" smtClean="0">
                <a:latin typeface="Arial" pitchFamily="34" charset="0"/>
              </a:rPr>
              <a:t>More mobile users:</a:t>
            </a:r>
            <a:r>
              <a:rPr lang="en-US" sz="800" b="0" dirty="0" smtClean="0">
                <a:latin typeface="Arial" pitchFamily="34" charset="0"/>
              </a:rPr>
              <a:t> Number of global mobile users will grow from 4.9 billion (65% of global</a:t>
            </a:r>
            <a:r>
              <a:rPr lang="en-US" sz="800" b="0" baseline="0" dirty="0" smtClean="0">
                <a:latin typeface="Arial" pitchFamily="34" charset="0"/>
              </a:rPr>
              <a:t> population – 7.3 billion) in </a:t>
            </a:r>
            <a:r>
              <a:rPr lang="is-IS" sz="800" b="0" baseline="0" dirty="0" smtClean="0">
                <a:latin typeface="Arial" pitchFamily="34" charset="0"/>
              </a:rPr>
              <a:t>2016</a:t>
            </a:r>
            <a:r>
              <a:rPr lang="en-US" sz="800" b="0" baseline="0" dirty="0" smtClean="0">
                <a:latin typeface="Arial" pitchFamily="34" charset="0"/>
              </a:rPr>
              <a:t> to 5.5 billion (71% of global population – 7.8 billion) in 2021. </a:t>
            </a:r>
            <a:endParaRPr lang="en-US" sz="800" b="1" dirty="0" smtClean="0">
              <a:latin typeface="Arial" pitchFamily="34" charset="0"/>
            </a:endParaRPr>
          </a:p>
          <a:p>
            <a:pPr marL="228600" indent="-228600">
              <a:buAutoNum type="arabicPeriod"/>
            </a:pPr>
            <a:r>
              <a:rPr lang="en-US" sz="800" b="1" dirty="0" smtClean="0">
                <a:latin typeface="Arial" pitchFamily="34" charset="0"/>
              </a:rPr>
              <a:t>More mobile connections:</a:t>
            </a:r>
            <a:r>
              <a:rPr lang="en-US" sz="800" dirty="0" smtClean="0">
                <a:latin typeface="Arial" pitchFamily="34" charset="0"/>
              </a:rPr>
              <a:t> By 2021, we forecast that there will be nearly 12 billion total mobile-ready devices/connections, including 3.3 billion machine-to-machine connections. Mobile devices are growing faster than the mobile subscribers that use them.</a:t>
            </a:r>
          </a:p>
          <a:p>
            <a:pPr marL="228600" indent="-228600">
              <a:buAutoNum type="arabicPeriod"/>
            </a:pPr>
            <a:r>
              <a:rPr lang="en-US" sz="800" b="1" dirty="0" smtClean="0">
                <a:latin typeface="Arial" pitchFamily="34" charset="0"/>
              </a:rPr>
              <a:t>Faster mobile speeds:</a:t>
            </a:r>
            <a:r>
              <a:rPr lang="en-US" sz="800" dirty="0" smtClean="0">
                <a:latin typeface="Arial" pitchFamily="34" charset="0"/>
              </a:rPr>
              <a:t> Mobile network connection speed is key enabler for mobile data traffic growth. More speed means more consumption and we project mobile speeds (including 2G, 3G and 4G networks) to increase 3-fold from </a:t>
            </a:r>
            <a:r>
              <a:rPr lang="is-IS" sz="800" dirty="0" smtClean="0">
                <a:latin typeface="Arial" pitchFamily="34" charset="0"/>
              </a:rPr>
              <a:t>2016</a:t>
            </a:r>
            <a:r>
              <a:rPr lang="en-US" sz="800" dirty="0" smtClean="0">
                <a:latin typeface="Arial" pitchFamily="34" charset="0"/>
              </a:rPr>
              <a:t> to 2021 (6.8</a:t>
            </a:r>
            <a:r>
              <a:rPr lang="en-US" sz="800" baseline="0" dirty="0" smtClean="0">
                <a:latin typeface="Arial" pitchFamily="34" charset="0"/>
              </a:rPr>
              <a:t> Mbps to 20.4 Mbps) last year: </a:t>
            </a:r>
            <a:r>
              <a:rPr lang="en-US" sz="800" dirty="0" smtClean="0">
                <a:latin typeface="Arial" pitchFamily="34" charset="0"/>
              </a:rPr>
              <a:t>2015 to 2020 (2 </a:t>
            </a:r>
            <a:r>
              <a:rPr lang="en-US" sz="800" dirty="0" err="1" smtClean="0">
                <a:latin typeface="Arial" pitchFamily="34" charset="0"/>
              </a:rPr>
              <a:t>Mbs</a:t>
            </a:r>
            <a:r>
              <a:rPr lang="en-US" sz="800" baseline="0" dirty="0" smtClean="0">
                <a:latin typeface="Arial" pitchFamily="34" charset="0"/>
              </a:rPr>
              <a:t> to 6.4 </a:t>
            </a:r>
            <a:r>
              <a:rPr lang="en-US" sz="800" baseline="0" dirty="0" err="1" smtClean="0">
                <a:latin typeface="Arial" pitchFamily="34" charset="0"/>
              </a:rPr>
              <a:t>Mbs</a:t>
            </a:r>
            <a:r>
              <a:rPr lang="en-US" sz="800" baseline="0" dirty="0" smtClean="0">
                <a:latin typeface="Arial" pitchFamily="34" charset="0"/>
              </a:rPr>
              <a:t>)</a:t>
            </a:r>
          </a:p>
          <a:p>
            <a:pPr marL="228600" indent="-228600">
              <a:buAutoNum type="arabicPeriod"/>
            </a:pPr>
            <a:r>
              <a:rPr lang="en-US" sz="800" b="1" dirty="0" smtClean="0">
                <a:latin typeface="Arial" pitchFamily="34" charset="0"/>
              </a:rPr>
              <a:t>Rich media/apps:</a:t>
            </a:r>
            <a:r>
              <a:rPr lang="en-US" sz="800" dirty="0" smtClean="0">
                <a:latin typeface="Arial" pitchFamily="34" charset="0"/>
              </a:rPr>
              <a:t> Once mobile subscribers get connected, they want the best experience they can have and that generally means rich media. Specifically, we’re talking about mobile video, which will make up 78% of mobile data traffic by 2021 up from 60%. </a:t>
            </a:r>
          </a:p>
          <a:p>
            <a:pPr marL="228600" indent="-228600">
              <a:buAutoNum type="arabicPeriod"/>
            </a:pPr>
            <a:endParaRPr lang="en-US" sz="800" dirty="0" smtClean="0">
              <a:latin typeface="Arial" pitchFamily="34" charset="0"/>
            </a:endParaRPr>
          </a:p>
          <a:p>
            <a:r>
              <a:rPr lang="en-US" sz="800" dirty="0" smtClean="0">
                <a:latin typeface="Arial" pitchFamily="34" charset="0"/>
              </a:rPr>
              <a:t>Those are the drivers, now let’s get to the data...</a:t>
            </a:r>
            <a:endParaRPr lang="en-US" sz="800" dirty="0" smtClean="0"/>
          </a:p>
        </p:txBody>
      </p:sp>
    </p:spTree>
    <p:extLst>
      <p:ext uri="{BB962C8B-B14F-4D97-AF65-F5344CB8AC3E}">
        <p14:creationId xmlns:p14="http://schemas.microsoft.com/office/powerpoint/2010/main" val="1351529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Leading hotspot </a:t>
            </a:r>
            <a:r>
              <a:rPr lang="en-US" baseline="0" dirty="0" smtClean="0">
                <a:latin typeface="Arial" pitchFamily="34" charset="0"/>
              </a:rPr>
              <a:t>countries – China (170M by 2021), US (86M by 2021), Japan (33M by 2021), France (30M by 2021).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Globally, total public W-Fi hotspots (including </a:t>
            </a:r>
            <a:r>
              <a:rPr lang="en-US" dirty="0" err="1" smtClean="0">
                <a:latin typeface="Arial" pitchFamily="34" charset="0"/>
              </a:rPr>
              <a:t>homespots</a:t>
            </a:r>
            <a:r>
              <a:rPr lang="en-US" dirty="0" smtClean="0">
                <a:latin typeface="Arial" pitchFamily="34" charset="0"/>
              </a:rPr>
              <a:t>) will grow 6-fold  from 2016 to 2021 from 94 million in 2016 to 541.6 million by 2021.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Globally, total Wi-Fi </a:t>
            </a:r>
            <a:r>
              <a:rPr lang="en-US" dirty="0" err="1" smtClean="0">
                <a:latin typeface="Arial" pitchFamily="34" charset="0"/>
              </a:rPr>
              <a:t>homespots</a:t>
            </a:r>
            <a:r>
              <a:rPr lang="en-US" dirty="0" smtClean="0">
                <a:latin typeface="Arial" pitchFamily="34" charset="0"/>
              </a:rPr>
              <a:t> will grow from 85</a:t>
            </a:r>
            <a:r>
              <a:rPr lang="en-US" baseline="0" dirty="0" smtClean="0">
                <a:latin typeface="Arial" pitchFamily="34" charset="0"/>
              </a:rPr>
              <a:t> </a:t>
            </a:r>
            <a:r>
              <a:rPr lang="en-US" dirty="0" smtClean="0">
                <a:latin typeface="Arial" pitchFamily="34" charset="0"/>
              </a:rPr>
              <a:t>million in 2016 to 526.2 million by 2021.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err="1" smtClean="0">
                <a:latin typeface="Arial" pitchFamily="34" charset="0"/>
              </a:rPr>
              <a:t>Homespots</a:t>
            </a:r>
            <a:r>
              <a:rPr lang="en-US" baseline="0" dirty="0" smtClean="0">
                <a:latin typeface="Arial" pitchFamily="34" charset="0"/>
              </a:rPr>
              <a:t> or community hotspots are a significant part of the public Wi-Fi strategy. Globally they are 91% of public Wi-Fi hotspots in 2016 and will be 97% by 2021.</a:t>
            </a:r>
            <a:endParaRPr lang="en-US" dirty="0" smtClean="0">
              <a:latin typeface="Arial" pitchFamily="34" charset="0"/>
            </a:endParaRPr>
          </a:p>
        </p:txBody>
      </p:sp>
    </p:spTree>
    <p:extLst>
      <p:ext uri="{BB962C8B-B14F-4D97-AF65-F5344CB8AC3E}">
        <p14:creationId xmlns:p14="http://schemas.microsoft.com/office/powerpoint/2010/main" val="476288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fontScale="92500" lnSpcReduction="10000"/>
          </a:bodyPr>
          <a:lstStyle/>
          <a:p>
            <a:r>
              <a:rPr lang="en-US" dirty="0" smtClean="0">
                <a:latin typeface="Arial" pitchFamily="34" charset="0"/>
              </a:rPr>
              <a:t>Here’s a break-down of how we forecast mobile subscribers to use mobile networks. </a:t>
            </a:r>
          </a:p>
          <a:p>
            <a:endParaRPr lang="en-US" dirty="0" smtClean="0">
              <a:latin typeface="Arial" pitchFamily="34" charset="0"/>
            </a:endParaRPr>
          </a:p>
          <a:p>
            <a:r>
              <a:rPr lang="en-US" dirty="0" smtClean="0">
                <a:latin typeface="Arial" pitchFamily="34" charset="0"/>
              </a:rPr>
              <a:t>Because mobile video content has much higher bitrates than other mobile content types, mobile video will drive much of the mobile traffic growth through 2021. Of </a:t>
            </a:r>
            <a:r>
              <a:rPr lang="en-US" smtClean="0">
                <a:latin typeface="Arial" pitchFamily="34" charset="0"/>
              </a:rPr>
              <a:t>the 49 </a:t>
            </a:r>
            <a:r>
              <a:rPr lang="en-US" dirty="0" smtClean="0">
                <a:latin typeface="Arial" pitchFamily="34" charset="0"/>
              </a:rPr>
              <a:t>exabytes per month that we forecast to cross global mobile networks by 2021, 38 of those exabytes will be due to mobile video.</a:t>
            </a:r>
          </a:p>
          <a:p>
            <a:endParaRPr lang="en-US" dirty="0" smtClean="0">
              <a:latin typeface="Arial" pitchFamily="34" charset="0"/>
            </a:endParaRPr>
          </a:p>
          <a:p>
            <a:r>
              <a:rPr lang="en-US" dirty="0" smtClean="0">
                <a:latin typeface="Arial" pitchFamily="34" charset="0"/>
              </a:rPr>
              <a:t>Here’s a breakdown of the mobile video contributions to overall mobile data traffic by year based on the current forecast:</a:t>
            </a:r>
          </a:p>
          <a:p>
            <a:endParaRPr lang="en-US" dirty="0" smtClean="0">
              <a:latin typeface="Arial" pitchFamily="34" charset="0"/>
            </a:endParaRPr>
          </a:p>
          <a:p>
            <a:r>
              <a:rPr lang="en-US" dirty="0" smtClean="0">
                <a:latin typeface="Arial" pitchFamily="34" charset="0"/>
              </a:rPr>
              <a:t>2012: 50%</a:t>
            </a:r>
          </a:p>
          <a:p>
            <a:r>
              <a:rPr lang="en-US" dirty="0" smtClean="0">
                <a:latin typeface="Arial" pitchFamily="34" charset="0"/>
              </a:rPr>
              <a:t>2013: 52%</a:t>
            </a:r>
          </a:p>
          <a:p>
            <a:r>
              <a:rPr lang="en-US" dirty="0" smtClean="0">
                <a:latin typeface="Arial" pitchFamily="34" charset="0"/>
              </a:rPr>
              <a:t>2014: 54%</a:t>
            </a:r>
          </a:p>
          <a:p>
            <a:r>
              <a:rPr lang="en-US" dirty="0" smtClean="0">
                <a:latin typeface="Arial" pitchFamily="34" charset="0"/>
              </a:rPr>
              <a:t>2015: 57%</a:t>
            </a:r>
          </a:p>
          <a:p>
            <a:r>
              <a:rPr lang="en-US" dirty="0" smtClean="0">
                <a:latin typeface="Arial" pitchFamily="34" charset="0"/>
              </a:rPr>
              <a:t>2016: 60%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2021: 79%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endParaRPr>
          </a:p>
          <a:p>
            <a:endParaRPr lang="en-US" dirty="0" smtClean="0">
              <a:latin typeface="Arial" pitchFamily="34" charset="0"/>
            </a:endParaRPr>
          </a:p>
          <a:p>
            <a:r>
              <a:rPr lang="en-US" b="1" dirty="0" smtClean="0">
                <a:latin typeface="Arial" pitchFamily="34" charset="0"/>
              </a:rPr>
              <a:t>In 2012, mobile video actually represented more than half of global mobile data traffic (for the first time ever)</a:t>
            </a:r>
            <a:r>
              <a:rPr lang="en-US" dirty="0" smtClean="0">
                <a:latin typeface="Arial" pitchFamily="34" charset="0"/>
              </a:rPr>
              <a:t>, indicating that it’s having a immediate/current impact on traffic today, not just for the future forecast.</a:t>
            </a:r>
          </a:p>
          <a:p>
            <a:endParaRPr lang="en-US" dirty="0" smtClean="0">
              <a:latin typeface="Arial" pitchFamily="34" charset="0"/>
            </a:endParaRPr>
          </a:p>
        </p:txBody>
      </p:sp>
    </p:spTree>
    <p:extLst>
      <p:ext uri="{BB962C8B-B14F-4D97-AF65-F5344CB8AC3E}">
        <p14:creationId xmlns:p14="http://schemas.microsoft.com/office/powerpoint/2010/main" val="1938478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fontScale="92500" lnSpcReduction="10000"/>
          </a:bodyPr>
          <a:lstStyle/>
          <a:p>
            <a:r>
              <a:rPr lang="en-US" dirty="0" smtClean="0">
                <a:latin typeface="Arial" pitchFamily="34" charset="0"/>
              </a:rPr>
              <a:t>Here’s a break-down of how we forecast mobile subscribers to use mobile networks. </a:t>
            </a:r>
          </a:p>
          <a:p>
            <a:endParaRPr lang="en-US" dirty="0" smtClean="0">
              <a:latin typeface="Arial" pitchFamily="34" charset="0"/>
            </a:endParaRPr>
          </a:p>
          <a:p>
            <a:r>
              <a:rPr lang="en-US" dirty="0" smtClean="0">
                <a:latin typeface="Arial" pitchFamily="34" charset="0"/>
              </a:rPr>
              <a:t>Because mobile video content has much higher bitrates than other mobile content types, mobile video will drive much of the mobile traffic growth through 2021. Of the 48 exabytes per month that we forecast to cross global mobile networks by 2021, 38 of those exabytes will be due to mobile video.</a:t>
            </a:r>
          </a:p>
          <a:p>
            <a:endParaRPr lang="en-US" dirty="0" smtClean="0">
              <a:latin typeface="Arial" pitchFamily="34" charset="0"/>
            </a:endParaRPr>
          </a:p>
          <a:p>
            <a:r>
              <a:rPr lang="en-US" dirty="0" smtClean="0">
                <a:latin typeface="Arial" pitchFamily="34" charset="0"/>
              </a:rPr>
              <a:t>Here’s a breakdown of the mobile video contributions to overall mobile data traffic by year based on the current forecast:</a:t>
            </a:r>
          </a:p>
          <a:p>
            <a:endParaRPr lang="en-US" dirty="0" smtClean="0">
              <a:latin typeface="Arial" pitchFamily="34" charset="0"/>
            </a:endParaRPr>
          </a:p>
          <a:p>
            <a:r>
              <a:rPr lang="en-US" dirty="0" smtClean="0">
                <a:latin typeface="Arial" pitchFamily="34" charset="0"/>
              </a:rPr>
              <a:t>2012: 50%</a:t>
            </a:r>
          </a:p>
          <a:p>
            <a:r>
              <a:rPr lang="en-US" dirty="0" smtClean="0">
                <a:latin typeface="Arial" pitchFamily="34" charset="0"/>
              </a:rPr>
              <a:t>2013: 52%</a:t>
            </a:r>
          </a:p>
          <a:p>
            <a:r>
              <a:rPr lang="en-US" dirty="0" smtClean="0">
                <a:latin typeface="Arial" pitchFamily="34" charset="0"/>
              </a:rPr>
              <a:t>2014: 54%</a:t>
            </a:r>
          </a:p>
          <a:p>
            <a:r>
              <a:rPr lang="en-US" dirty="0" smtClean="0">
                <a:latin typeface="Arial" pitchFamily="34" charset="0"/>
              </a:rPr>
              <a:t>2015: 57%</a:t>
            </a:r>
          </a:p>
          <a:p>
            <a:r>
              <a:rPr lang="en-US" dirty="0" smtClean="0">
                <a:latin typeface="Arial" pitchFamily="34" charset="0"/>
              </a:rPr>
              <a:t>2016: 60%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2021: 79%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endParaRPr>
          </a:p>
          <a:p>
            <a:endParaRPr lang="en-US" dirty="0" smtClean="0">
              <a:latin typeface="Arial" pitchFamily="34" charset="0"/>
            </a:endParaRPr>
          </a:p>
          <a:p>
            <a:r>
              <a:rPr lang="en-US" b="1" dirty="0" smtClean="0">
                <a:latin typeface="Arial" pitchFamily="34" charset="0"/>
              </a:rPr>
              <a:t>In 2012, mobile video actually represented more than half of global mobile data traffic (for the first time ever)</a:t>
            </a:r>
            <a:r>
              <a:rPr lang="en-US" dirty="0" smtClean="0">
                <a:latin typeface="Arial" pitchFamily="34" charset="0"/>
              </a:rPr>
              <a:t>, indicating that it’s having a immediate/current impact on traffic today, not just for the future forecast.</a:t>
            </a:r>
          </a:p>
          <a:p>
            <a:endParaRPr lang="en-US" dirty="0" smtClean="0">
              <a:latin typeface="Arial" pitchFamily="34" charset="0"/>
            </a:endParaRPr>
          </a:p>
        </p:txBody>
      </p:sp>
    </p:spTree>
    <p:extLst>
      <p:ext uri="{BB962C8B-B14F-4D97-AF65-F5344CB8AC3E}">
        <p14:creationId xmlns:p14="http://schemas.microsoft.com/office/powerpoint/2010/main" val="1560151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Virtual reality immerses users in a simulated environment and augmented reality is an overlay of technology on the real world. Both are equally appealing to a creative mind and have their own set of specific applications.</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Both VR and AR are poised to be the next set of the biggest trends in mobile technology. The evolution of edge computing and advancements in wireless networking ranging from the imminent roll out of 5G to highly efficient mobile connectivity solutions coupled with access to smarter mobile and wearable devices have all contributed to providing a rich environment for the proliferation and growth of AR and VR. </a:t>
            </a:r>
          </a:p>
          <a:p>
            <a:endParaRPr lang="en-US" sz="1200" kern="1200" dirty="0" smtClean="0">
              <a:solidFill>
                <a:schemeClr val="tx1"/>
              </a:solidFill>
              <a:effectLst/>
              <a:latin typeface="+mn-lt"/>
              <a:ea typeface="ＭＳ Ｐゴシック" charset="0"/>
              <a:cs typeface="ＭＳ Ｐゴシック" charset="0"/>
            </a:endParaRPr>
          </a:p>
          <a:p>
            <a:r>
              <a:rPr lang="en-US" dirty="0" smtClean="0"/>
              <a:t>Mobile and 5G is demand driver for VR and AR and not competition</a:t>
            </a:r>
          </a:p>
          <a:p>
            <a:r>
              <a:rPr lang="en-US" dirty="0" smtClean="0"/>
              <a:t>VR is more exciting and shows promise to grow first</a:t>
            </a:r>
            <a:r>
              <a:rPr lang="en-US" baseline="0" dirty="0" smtClean="0"/>
              <a:t> but </a:t>
            </a:r>
            <a:r>
              <a:rPr lang="en-US" dirty="0" smtClean="0"/>
              <a:t>AR is poised to be a platform where more applications can be built but the jury is still</a:t>
            </a:r>
            <a:r>
              <a:rPr lang="en-US" baseline="0" dirty="0" smtClean="0"/>
              <a:t> out.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The accelerated acquisition of smartphones, tablets and wearable devices is significantly contributing to the development of AR and VR markets. Globally, smartphones will be 53.1% of device connections by 2021 (CAGR of 11 percent) , and 85.8% of total traffic growing at a CAGR of 48 percent. VR headsets will grow from an installed base of 18 million in 2016 to nearly a 100 million by 202, a growth of 40 percent CAGR.   AR and VR market development is expected to follow a similar trend.</a:t>
            </a:r>
          </a:p>
          <a:p>
            <a:endParaRPr lang="en-US" baseline="0" dirty="0" smtClean="0"/>
          </a:p>
          <a:p>
            <a:r>
              <a:rPr lang="en-US" baseline="0" dirty="0" smtClean="0"/>
              <a:t>Photo credit for mixed reality: http://www.realitytechnologies.com/mixed-reality, </a:t>
            </a:r>
            <a:r>
              <a:rPr lang="en-US" baseline="0" dirty="0" err="1" smtClean="0"/>
              <a:t>iStockphoto</a:t>
            </a:r>
            <a:r>
              <a:rPr lang="en-US" baseline="0" dirty="0" smtClean="0"/>
              <a:t> for virtual/augmented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71EE62F-85AD-A643-8E40-52FB1211BCCC}" type="slidenum">
              <a:rPr lang="en-US" smtClean="0"/>
              <a:t>50</a:t>
            </a:fld>
            <a:endParaRPr lang="en-US"/>
          </a:p>
        </p:txBody>
      </p:sp>
    </p:spTree>
    <p:extLst>
      <p:ext uri="{BB962C8B-B14F-4D97-AF65-F5344CB8AC3E}">
        <p14:creationId xmlns:p14="http://schemas.microsoft.com/office/powerpoint/2010/main" val="4241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sources: </a:t>
            </a:r>
          </a:p>
          <a:p>
            <a:r>
              <a:rPr lang="en-US" sz="1200" dirty="0" smtClean="0"/>
              <a:t>7am: </a:t>
            </a:r>
            <a:r>
              <a:rPr lang="it-IT" sz="1200" dirty="0" smtClean="0"/>
              <a:t>http://www.somtribune.com/bbc-global-news-launches-virtual-reality-showcase</a:t>
            </a:r>
          </a:p>
          <a:p>
            <a:r>
              <a:rPr lang="it-IT" sz="1200" dirty="0" smtClean="0"/>
              <a:t>8:30am: </a:t>
            </a:r>
            <a:r>
              <a:rPr lang="en-US" dirty="0" smtClean="0"/>
              <a:t>http://www.dailymail.co.uk/sciencetech/article-3003373/Is-future-gaming-Magic-Leap-shows-Google-backed-virtual-reality-glasses-turn-office-war-zone.html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10am: </a:t>
            </a:r>
            <a:r>
              <a:rPr lang="fr-FR" b="0" i="1" dirty="0" smtClean="0">
                <a:effectLst/>
                <a:hlinkClick r:id="rId3"/>
              </a:rPr>
              <a:t>Austin </a:t>
            </a:r>
            <a:r>
              <a:rPr lang="fr-FR" b="0" i="1" dirty="0" err="1" smtClean="0">
                <a:effectLst/>
                <a:hlinkClick r:id="rId3"/>
              </a:rPr>
              <a:t>Tate’s</a:t>
            </a:r>
            <a:r>
              <a:rPr lang="fr-FR" b="0" i="1" dirty="0" smtClean="0">
                <a:effectLst/>
                <a:hlinkClick r:id="rId3"/>
              </a:rPr>
              <a:t> Blog</a:t>
            </a:r>
            <a:endParaRPr lang="fr-FR" b="0" i="1" dirty="0" smtClean="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12pm: </a:t>
            </a:r>
            <a:r>
              <a:rPr lang="fr-FR" sz="1200" kern="1200" dirty="0" smtClean="0">
                <a:solidFill>
                  <a:schemeClr val="tx1"/>
                </a:solidFill>
                <a:latin typeface="+mn-lt"/>
                <a:ea typeface="ＭＳ Ｐゴシック" charset="0"/>
                <a:cs typeface="ＭＳ Ｐゴシック" charset="0"/>
              </a:rPr>
              <a:t>http://saagara.com/ar</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latin typeface="+mn-lt"/>
                <a:ea typeface="ＭＳ Ｐゴシック" charset="0"/>
              </a:rPr>
              <a:t>3pm: </a:t>
            </a:r>
            <a:r>
              <a:rPr lang="en-US" dirty="0" smtClean="0"/>
              <a:t>https://thenextweb.com/opinion/2015/12/05/vr-web-browsing-might-ultimately-be-one-of-samsung-and-oculus-best-tricks/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5pm: http://saagara.com/ar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6:30pm: </a:t>
            </a:r>
            <a:r>
              <a:rPr lang="en-US" baseline="0" dirty="0" smtClean="0"/>
              <a:t>https://www.repsol.com/es_en/energia-inteligente/informate/cocina-de-realidad-aumentada.aspx</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51</a:t>
            </a:fld>
            <a:endParaRPr lang="en-US"/>
          </a:p>
        </p:txBody>
      </p:sp>
    </p:spTree>
    <p:extLst>
      <p:ext uri="{BB962C8B-B14F-4D97-AF65-F5344CB8AC3E}">
        <p14:creationId xmlns:p14="http://schemas.microsoft.com/office/powerpoint/2010/main" val="1514995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Real</a:t>
            </a:r>
            <a:r>
              <a:rPr lang="en-US" baseline="0" dirty="0" smtClean="0"/>
              <a:t> estate: </a:t>
            </a:r>
            <a:r>
              <a:rPr lang="en-US" dirty="0" smtClean="0"/>
              <a:t>https://play.google.com/store/apps/details?id=com.Edge.Breal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Telemedicine: http://www.businesswire.com/news/home/20130506005495/en/InTouch-Health-iRobot-Announce-Customers-Install-RP-VITATM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Flight simulation: http://www.roadtovr.com/wp-content/uploads/2016/02/dcs-world-virtual-reality.jpg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Car design: http://www.roadtovr.com/hands-esis-incredibly-accurate-vr-cad-simulation-lets-take-cars-apart/</a:t>
            </a:r>
          </a:p>
          <a:p>
            <a:endParaRPr lang="en-US" dirty="0"/>
          </a:p>
        </p:txBody>
      </p:sp>
      <p:sp>
        <p:nvSpPr>
          <p:cNvPr id="4" name="Slide Number Placeholder 3"/>
          <p:cNvSpPr>
            <a:spLocks noGrp="1"/>
          </p:cNvSpPr>
          <p:nvPr>
            <p:ph type="sldNum" sz="quarter" idx="10"/>
          </p:nvPr>
        </p:nvSpPr>
        <p:spPr/>
        <p:txBody>
          <a:bodyPr/>
          <a:lstStyle/>
          <a:p>
            <a:fld id="{D71EE62F-85AD-A643-8E40-52FB1211BCCC}" type="slidenum">
              <a:rPr lang="en-US" smtClean="0"/>
              <a:t>52</a:t>
            </a:fld>
            <a:endParaRPr lang="en-US"/>
          </a:p>
        </p:txBody>
      </p:sp>
    </p:spTree>
    <p:extLst>
      <p:ext uri="{BB962C8B-B14F-4D97-AF65-F5344CB8AC3E}">
        <p14:creationId xmlns:p14="http://schemas.microsoft.com/office/powerpoint/2010/main" val="20868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All these innovations in AR and VR will place new demands on the network in terms of its quality and performance. Bandwidth and latency requirements will become increasingly imperative for a high quality VR and AR experience and Service Providers will need to take a note of this new demand. Globally, Virtual Reality traffic will grow 11 fold from 13.3 Petabytes per month in 2016, to 140 Petabytes per month in 2021.</a:t>
            </a:r>
          </a:p>
        </p:txBody>
      </p:sp>
    </p:spTree>
    <p:extLst>
      <p:ext uri="{BB962C8B-B14F-4D97-AF65-F5344CB8AC3E}">
        <p14:creationId xmlns:p14="http://schemas.microsoft.com/office/powerpoint/2010/main" val="1150822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All these innovations in AR and VR will place new demands on the network in terms of its quality and performance. Bandwidth and latency requirements will become increasingly imperative for a high quality VR and AR experience and Service Providers will need to take a note of this new demand. Globally, Augmented Reality traffic will increase 7-fold between 2016 and 2021, from 3 Petabytes per month in 2016 to 20 Petabytes per month in 2021.</a:t>
            </a:r>
          </a:p>
        </p:txBody>
      </p:sp>
    </p:spTree>
    <p:extLst>
      <p:ext uri="{BB962C8B-B14F-4D97-AF65-F5344CB8AC3E}">
        <p14:creationId xmlns:p14="http://schemas.microsoft.com/office/powerpoint/2010/main" val="981186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a:xfrm>
            <a:off x="694957" y="4242376"/>
            <a:ext cx="5661660" cy="4029484"/>
          </a:xfrm>
        </p:spPr>
        <p:txBody>
          <a:bodyPr>
            <a:normAutofit/>
          </a:bodyPr>
          <a:lstStyle/>
          <a:p>
            <a:r>
              <a:rPr lang="en-US" dirty="0" smtClean="0"/>
              <a:t>Increase</a:t>
            </a:r>
            <a:r>
              <a:rPr lang="en-US" baseline="0" dirty="0" smtClean="0"/>
              <a:t> in average mobile speeds are primarily driven by 4G deployments and the nature of significantly higher speeds experienced by users on a 4G connection vs. 3G and 2G. These are average download speeds, however upload speeds in Mbps and Latency in ms are significant factors in user experience of applications with more stringent requirements. </a:t>
            </a:r>
          </a:p>
        </p:txBody>
      </p:sp>
      <p:sp>
        <p:nvSpPr>
          <p:cNvPr id="4" name="Slide Number Placeholder 3"/>
          <p:cNvSpPr>
            <a:spLocks noGrp="1"/>
          </p:cNvSpPr>
          <p:nvPr>
            <p:ph type="sldNum" sz="quarter" idx="10"/>
          </p:nvPr>
        </p:nvSpPr>
        <p:spPr/>
        <p:txBody>
          <a:bodyPr/>
          <a:lstStyle/>
          <a:p>
            <a:fld id="{D58DA60D-8428-4288-AD86-1AA8DCB384C5}" type="slidenum">
              <a:rPr lang="en-US" smtClean="0"/>
              <a:pPr/>
              <a:t>56</a:t>
            </a:fld>
            <a:endParaRPr lang="en-US" dirty="0"/>
          </a:p>
        </p:txBody>
      </p:sp>
    </p:spTree>
    <p:extLst>
      <p:ext uri="{BB962C8B-B14F-4D97-AF65-F5344CB8AC3E}">
        <p14:creationId xmlns:p14="http://schemas.microsoft.com/office/powerpoint/2010/main" val="1815932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a:xfrm>
            <a:off x="694957" y="4242376"/>
            <a:ext cx="5661660" cy="4029484"/>
          </a:xfrm>
        </p:spPr>
        <p:txBody>
          <a:bodyPr>
            <a:normAutofit/>
          </a:bodyPr>
          <a:lstStyle/>
          <a:p>
            <a:r>
              <a:rPr lang="en-US" dirty="0" smtClean="0"/>
              <a:t>4G speeds are higher compared</a:t>
            </a:r>
            <a:r>
              <a:rPr lang="en-US" baseline="0" dirty="0" smtClean="0"/>
              <a:t> to Wi-Fi globally during the forecast period. As the deployment of 802.11n and new standard 802.11ac is more mainstream, speeds will be more comparable to 4G.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These are average download speeds, however upload speeds in Mbps and Latency in </a:t>
            </a:r>
            <a:r>
              <a:rPr lang="en-US" baseline="0" dirty="0" err="1" smtClean="0"/>
              <a:t>ms</a:t>
            </a:r>
            <a:r>
              <a:rPr lang="en-US" baseline="0" dirty="0" smtClean="0"/>
              <a:t> are significant factors in user experience of applications with more stringent requirements. </a:t>
            </a:r>
          </a:p>
        </p:txBody>
      </p:sp>
      <p:sp>
        <p:nvSpPr>
          <p:cNvPr id="4" name="Slide Number Placeholder 3"/>
          <p:cNvSpPr>
            <a:spLocks noGrp="1"/>
          </p:cNvSpPr>
          <p:nvPr>
            <p:ph type="sldNum" sz="quarter" idx="10"/>
          </p:nvPr>
        </p:nvSpPr>
        <p:spPr/>
        <p:txBody>
          <a:bodyPr/>
          <a:lstStyle/>
          <a:p>
            <a:fld id="{D58DA60D-8428-4288-AD86-1AA8DCB384C5}" type="slidenum">
              <a:rPr lang="en-US" smtClean="0"/>
              <a:pPr/>
              <a:t>57</a:t>
            </a:fld>
            <a:endParaRPr lang="en-US" dirty="0"/>
          </a:p>
        </p:txBody>
      </p:sp>
    </p:spTree>
    <p:extLst>
      <p:ext uri="{BB962C8B-B14F-4D97-AF65-F5344CB8AC3E}">
        <p14:creationId xmlns:p14="http://schemas.microsoft.com/office/powerpoint/2010/main" val="193227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normAutofit/>
          </a:bodyPr>
          <a:lstStyle/>
          <a:p>
            <a:r>
              <a:rPr lang="en-US" dirty="0" smtClean="0">
                <a:latin typeface="Arial" pitchFamily="34" charset="0"/>
              </a:rPr>
              <a:t>Let’s look at the big picture</a:t>
            </a:r>
            <a:r>
              <a:rPr lang="en-US" baseline="0" dirty="0" smtClean="0">
                <a:latin typeface="Arial" pitchFamily="34" charset="0"/>
              </a:rPr>
              <a:t> first. By 2021, the </a:t>
            </a:r>
            <a:r>
              <a:rPr lang="en-US" dirty="0" smtClean="0">
                <a:latin typeface="Arial" pitchFamily="34" charset="0"/>
              </a:rPr>
              <a:t>annual run rate for global mobile data traffic will reach 587</a:t>
            </a:r>
            <a:r>
              <a:rPr lang="en-US" baseline="0" dirty="0" smtClean="0">
                <a:latin typeface="Arial" pitchFamily="34" charset="0"/>
              </a:rPr>
              <a:t> </a:t>
            </a:r>
            <a:r>
              <a:rPr lang="en-US" dirty="0" smtClean="0">
                <a:latin typeface="Arial" pitchFamily="34" charset="0"/>
              </a:rPr>
              <a:t>exabytes. To</a:t>
            </a:r>
            <a:r>
              <a:rPr lang="en-US" baseline="0" dirty="0" smtClean="0">
                <a:latin typeface="Arial" pitchFamily="34" charset="0"/>
              </a:rPr>
              <a:t> put 587 exabytes in to context, here are a few equivalents:</a:t>
            </a:r>
          </a:p>
          <a:p>
            <a:endParaRPr lang="en-US" baseline="0" dirty="0" smtClean="0">
              <a:latin typeface="Arial" pitchFamily="34" charset="0"/>
            </a:endParaRPr>
          </a:p>
          <a:p>
            <a:r>
              <a:rPr lang="en-US" baseline="0" dirty="0" smtClean="0">
                <a:latin typeface="Arial" pitchFamily="34" charset="0"/>
              </a:rPr>
              <a:t>It </a:t>
            </a:r>
            <a:r>
              <a:rPr lang="en-US" dirty="0" smtClean="0">
                <a:latin typeface="Arial" pitchFamily="34" charset="0"/>
              </a:rPr>
              <a:t>is 122 times greater than total</a:t>
            </a:r>
            <a:r>
              <a:rPr lang="en-US" baseline="0" dirty="0" smtClean="0">
                <a:latin typeface="Arial" pitchFamily="34" charset="0"/>
              </a:rPr>
              <a:t> mobile</a:t>
            </a:r>
            <a:r>
              <a:rPr lang="en-US" dirty="0" smtClean="0">
                <a:latin typeface="Arial" pitchFamily="34" charset="0"/>
              </a:rPr>
              <a:t> IP traffic (fixed and mobile) generated just ten years earlier in 2011.</a:t>
            </a:r>
          </a:p>
          <a:p>
            <a:endParaRPr lang="en-US" dirty="0" smtClean="0">
              <a:latin typeface="Arial" pitchFamily="34" charset="0"/>
            </a:endParaRPr>
          </a:p>
          <a:p>
            <a:r>
              <a:rPr lang="en-US" dirty="0" smtClean="0">
                <a:latin typeface="Arial" pitchFamily="34" charset="0"/>
              </a:rPr>
              <a:t>587 exabytes is equivalent to 131 trillion image</a:t>
            </a:r>
            <a:r>
              <a:rPr lang="en-US" baseline="0" dirty="0" smtClean="0">
                <a:latin typeface="Arial" pitchFamily="34" charset="0"/>
              </a:rPr>
              <a:t> transfers </a:t>
            </a:r>
            <a:r>
              <a:rPr lang="en-US" dirty="0" smtClean="0">
                <a:latin typeface="Arial" pitchFamily="34" charset="0"/>
              </a:rPr>
              <a:t>or 13 trillion video</a:t>
            </a:r>
            <a:r>
              <a:rPr lang="en-US" baseline="0" dirty="0" smtClean="0">
                <a:latin typeface="Arial" pitchFamily="34" charset="0"/>
              </a:rPr>
              <a:t> clips</a:t>
            </a:r>
          </a:p>
          <a:p>
            <a:endParaRPr lang="en-US" dirty="0" smtClean="0">
              <a:latin typeface="Arial" pitchFamily="34" charset="0"/>
            </a:endParaRPr>
          </a:p>
          <a:p>
            <a:r>
              <a:rPr lang="en-US" dirty="0" smtClean="0">
                <a:latin typeface="Arial" pitchFamily="34" charset="0"/>
              </a:rPr>
              <a:t>Yes, 587 exabytes is an awful lot of data. Let’s see how this annual run rate translates to monthly global mobile traffic growth...</a:t>
            </a:r>
          </a:p>
          <a:p>
            <a:endParaRPr lang="en-US" dirty="0" smtClean="0"/>
          </a:p>
          <a:p>
            <a:r>
              <a:rPr lang="en-US" dirty="0" smtClean="0"/>
              <a:t>Calculation for 131 trillion image transfers: assumes</a:t>
            </a:r>
            <a:r>
              <a:rPr lang="en-US" baseline="0" dirty="0" smtClean="0"/>
              <a:t> an image size of 4.5 MB. </a:t>
            </a:r>
          </a:p>
          <a:p>
            <a:r>
              <a:rPr lang="en-US" baseline="0" dirty="0" smtClean="0"/>
              <a:t>Calculation for 13 trillion video clips: assumes a video clip size of 50 MB (about a 20 min clip at low res or a 10 min clip at high res).</a:t>
            </a:r>
            <a:endParaRPr lang="en-US" dirty="0" smtClean="0"/>
          </a:p>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5</a:t>
            </a:fld>
            <a:endParaRPr lang="en-US"/>
          </a:p>
        </p:txBody>
      </p:sp>
    </p:spTree>
    <p:extLst>
      <p:ext uri="{BB962C8B-B14F-4D97-AF65-F5344CB8AC3E}">
        <p14:creationId xmlns:p14="http://schemas.microsoft.com/office/powerpoint/2010/main" val="1312804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Increase</a:t>
            </a:r>
            <a:r>
              <a:rPr lang="en-US" baseline="0" dirty="0" smtClean="0"/>
              <a:t> in average mobile speeds are primarily driven by 4G deployments and the nature of significantly higher speeds experienced by users on a 4G connection vs. 3G and 2G. These are average download speeds, however upload speeds in Mbps and Latency in </a:t>
            </a:r>
            <a:r>
              <a:rPr lang="en-US" baseline="0" dirty="0" err="1" smtClean="0"/>
              <a:t>ms</a:t>
            </a:r>
            <a:r>
              <a:rPr lang="en-US" baseline="0" dirty="0" smtClean="0"/>
              <a:t> are significant factors in user experience of applications with more stringent requirements.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smtClean="0"/>
          </a:p>
        </p:txBody>
      </p:sp>
    </p:spTree>
    <p:extLst>
      <p:ext uri="{BB962C8B-B14F-4D97-AF65-F5344CB8AC3E}">
        <p14:creationId xmlns:p14="http://schemas.microsoft.com/office/powerpoint/2010/main" val="395872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These</a:t>
            </a:r>
            <a:r>
              <a:rPr lang="en-US" baseline="0" dirty="0" smtClean="0"/>
              <a:t> are actual speeds as measured by speed tests with infrastructure speed taken into account.  These are not the marketed speeds.</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Increase</a:t>
            </a:r>
            <a:r>
              <a:rPr lang="en-US" baseline="0" dirty="0" smtClean="0"/>
              <a:t> in average mobile speeds are primarily driven by 4G deployments and the nature of significantly higher speeds experienced by users on a 4G connection vs. 3G and 2G. These are average download speeds, however upload speeds in Mbps and Latency in ms are significant factors in user experience of applications with more stringent requirements. </a:t>
            </a:r>
          </a:p>
          <a:p>
            <a:endParaRPr lang="en-US" dirty="0" smtClean="0"/>
          </a:p>
        </p:txBody>
      </p:sp>
    </p:spTree>
    <p:extLst>
      <p:ext uri="{BB962C8B-B14F-4D97-AF65-F5344CB8AC3E}">
        <p14:creationId xmlns:p14="http://schemas.microsoft.com/office/powerpoint/2010/main" val="1623671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Unlimited plans had a made a resurgence from October 2013 to June 2014 with the increased number of unlimited plan offerings by Tier 2 operators.</a:t>
            </a:r>
            <a:r>
              <a:rPr lang="en-US" baseline="0" dirty="0" smtClean="0"/>
              <a:t> Over 2014 and 2015, Tier 1 and Tier 2 managed the surge in the increased throttling mechanisms and offering shared plans and converting grandfathered unlimited plans them resulting in the top 1% generating 6% of mobile data traffic per month in Sept 2016.</a:t>
            </a:r>
            <a:endParaRPr lang="en-US" dirty="0" smtClean="0"/>
          </a:p>
        </p:txBody>
      </p:sp>
    </p:spTree>
    <p:extLst>
      <p:ext uri="{BB962C8B-B14F-4D97-AF65-F5344CB8AC3E}">
        <p14:creationId xmlns:p14="http://schemas.microsoft.com/office/powerpoint/2010/main" val="1775904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r>
              <a:rPr lang="en-US" dirty="0" smtClean="0"/>
              <a:t>Top 20% consume</a:t>
            </a:r>
            <a:r>
              <a:rPr lang="en-US" baseline="0" dirty="0" smtClean="0"/>
              <a:t> 56% of Monthly data Traffic</a:t>
            </a:r>
          </a:p>
          <a:p>
            <a:r>
              <a:rPr lang="en-US" baseline="0" dirty="0" smtClean="0"/>
              <a:t>Remaining 80% consume 44% of the Monthly data Traffic</a:t>
            </a:r>
            <a:endParaRPr lang="en-US" dirty="0" smtClean="0"/>
          </a:p>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64</a:t>
            </a:fld>
            <a:endParaRPr lang="en-US" dirty="0"/>
          </a:p>
        </p:txBody>
      </p:sp>
    </p:spTree>
    <p:extLst>
      <p:ext uri="{BB962C8B-B14F-4D97-AF65-F5344CB8AC3E}">
        <p14:creationId xmlns:p14="http://schemas.microsoft.com/office/powerpoint/2010/main" val="1131216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r>
              <a:rPr lang="en-US" dirty="0" smtClean="0"/>
              <a:t>India</a:t>
            </a:r>
            <a:r>
              <a:rPr lang="en-US" baseline="0" dirty="0" smtClean="0"/>
              <a:t> - </a:t>
            </a:r>
            <a:r>
              <a:rPr lang="en-US" dirty="0" smtClean="0"/>
              <a:t>JIO currently has ~80m subs consuming 13GB/month on average</a:t>
            </a:r>
          </a:p>
          <a:p>
            <a:r>
              <a:rPr lang="en-US" dirty="0" smtClean="0"/>
              <a:t>Indonesia – </a:t>
            </a:r>
            <a:r>
              <a:rPr lang="en-US" baseline="0" dirty="0" smtClean="0"/>
              <a:t> Caps available are</a:t>
            </a:r>
            <a:r>
              <a:rPr lang="en-US" dirty="0" smtClean="0"/>
              <a:t> 10, 20</a:t>
            </a:r>
            <a:r>
              <a:rPr lang="en-US" baseline="0" dirty="0" smtClean="0"/>
              <a:t> </a:t>
            </a:r>
            <a:r>
              <a:rPr lang="en-US" dirty="0" smtClean="0"/>
              <a:t>up to 70GB per month.</a:t>
            </a:r>
            <a:r>
              <a:rPr lang="en-US" baseline="0" dirty="0" smtClean="0"/>
              <a:t> </a:t>
            </a:r>
            <a:r>
              <a:rPr lang="en-US" dirty="0" smtClean="0"/>
              <a:t>Average</a:t>
            </a:r>
            <a:r>
              <a:rPr lang="en-US" baseline="0" dirty="0" smtClean="0"/>
              <a:t> </a:t>
            </a:r>
            <a:r>
              <a:rPr lang="en-US" dirty="0" smtClean="0"/>
              <a:t>4G user currently consumes 3-4 GB/month</a:t>
            </a:r>
          </a:p>
          <a:p>
            <a:r>
              <a:rPr lang="en-US" dirty="0" smtClean="0"/>
              <a:t>Hong</a:t>
            </a:r>
            <a:r>
              <a:rPr lang="en-US" baseline="0" dirty="0" smtClean="0"/>
              <a:t> Kong – Mainstream mobile data package - 6GB data and unlimited voice (for 12months)</a:t>
            </a:r>
          </a:p>
          <a:p>
            <a:r>
              <a:rPr lang="en-US" dirty="0" smtClean="0"/>
              <a:t>Taiwan is the only market with fully unlimited 4G data plans</a:t>
            </a:r>
          </a:p>
          <a:p>
            <a:r>
              <a:rPr lang="en-US" dirty="0" smtClean="0"/>
              <a:t>Singapore popular</a:t>
            </a:r>
            <a:r>
              <a:rPr lang="en-US" baseline="0" dirty="0" smtClean="0"/>
              <a:t> offerings - </a:t>
            </a:r>
            <a:r>
              <a:rPr lang="en-US" dirty="0" smtClean="0"/>
              <a:t>12 GB, 15GB, 18GB and</a:t>
            </a:r>
            <a:r>
              <a:rPr lang="en-US" baseline="0" dirty="0" smtClean="0"/>
              <a:t> 24 GB</a:t>
            </a:r>
          </a:p>
          <a:p>
            <a:r>
              <a:rPr lang="en-US" baseline="0" dirty="0" smtClean="0"/>
              <a:t>Austria (</a:t>
            </a:r>
            <a:r>
              <a:rPr lang="en-US" baseline="0" dirty="0" err="1" smtClean="0"/>
              <a:t>T-mobile</a:t>
            </a:r>
            <a:r>
              <a:rPr lang="en-US" baseline="0" dirty="0" smtClean="0"/>
              <a:t> 3GB, 5GB) (A1 – 3GB, 10 GB, &gt;10GB)</a:t>
            </a:r>
          </a:p>
          <a:p>
            <a:r>
              <a:rPr lang="en-US" baseline="0" dirty="0" smtClean="0"/>
              <a:t>Belgium (</a:t>
            </a:r>
            <a:r>
              <a:rPr lang="en-US" baseline="0" dirty="0" err="1" smtClean="0"/>
              <a:t>Proximus</a:t>
            </a:r>
            <a:r>
              <a:rPr lang="en-US" baseline="0" dirty="0" smtClean="0"/>
              <a:t> 3GB, 5GB)  Orange (3GB – 10 GB), BASE (offers the standard and &gt;10GB as well)</a:t>
            </a:r>
          </a:p>
          <a:p>
            <a:r>
              <a:rPr lang="en-US" baseline="0" dirty="0" smtClean="0"/>
              <a:t>France, Germany, Spain, all offer 3GB, 5GB, 10GB and &gt;10 GB</a:t>
            </a:r>
          </a:p>
          <a:p>
            <a:r>
              <a:rPr lang="en-US" baseline="0" dirty="0" smtClean="0"/>
              <a:t>UK and Sweden: All operators offer &gt;10 GB tiers</a:t>
            </a:r>
          </a:p>
          <a:p>
            <a:r>
              <a:rPr lang="en-US" baseline="0" dirty="0" smtClean="0"/>
              <a:t>Finland: Flat pricing and high caps available</a:t>
            </a:r>
          </a:p>
          <a:p>
            <a:r>
              <a:rPr lang="en-US" baseline="0" dirty="0" smtClean="0"/>
              <a:t>US: Verizon </a:t>
            </a:r>
            <a:r>
              <a:rPr lang="en-US" sz="1200" b="0" i="0" u="none" strike="noStrike" kern="1200" baseline="0" dirty="0" smtClean="0">
                <a:solidFill>
                  <a:schemeClr val="tx1"/>
                </a:solidFill>
                <a:latin typeface="+mn-lt"/>
                <a:ea typeface="ＭＳ Ｐゴシック" charset="0"/>
                <a:cs typeface="ＭＳ Ｐゴシック" charset="0"/>
              </a:rPr>
              <a:t>$70/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7GB and a limited time promo for 12GB at US$80/mo.</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Tier 2 unlimited plans comparison</a:t>
            </a:r>
          </a:p>
          <a:p>
            <a:r>
              <a:rPr lang="en-US" sz="1200" b="0" i="0" u="none" strike="noStrike" kern="1200" baseline="0" dirty="0" smtClean="0">
                <a:solidFill>
                  <a:schemeClr val="tx1"/>
                </a:solidFill>
                <a:latin typeface="+mn-lt"/>
                <a:ea typeface="ＭＳ Ｐゴシック" charset="0"/>
                <a:cs typeface="ＭＳ Ｐゴシック" charset="0"/>
              </a:rPr>
              <a:t>T-Mobile (T-Mobile One)</a:t>
            </a:r>
          </a:p>
          <a:p>
            <a:r>
              <a:rPr lang="en-US" sz="1200" b="0" i="0" u="none" strike="noStrike" kern="1200" baseline="0" dirty="0" smtClean="0">
                <a:solidFill>
                  <a:schemeClr val="tx1"/>
                </a:solidFill>
                <a:latin typeface="+mn-lt"/>
                <a:ea typeface="ＭＳ Ｐゴシック" charset="0"/>
                <a:cs typeface="ＭＳ Ｐゴシック" charset="0"/>
              </a:rPr>
              <a:t>$70/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1 line</a:t>
            </a:r>
          </a:p>
          <a:p>
            <a:r>
              <a:rPr lang="en-US" sz="1200" b="0" i="0" u="none" strike="noStrike" kern="1200" baseline="0" dirty="0" smtClean="0">
                <a:solidFill>
                  <a:schemeClr val="tx1"/>
                </a:solidFill>
                <a:latin typeface="+mn-lt"/>
                <a:ea typeface="ＭＳ Ｐゴシック" charset="0"/>
                <a:cs typeface="ＭＳ Ｐゴシック" charset="0"/>
              </a:rPr>
              <a:t>$120/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2 lines</a:t>
            </a:r>
          </a:p>
          <a:p>
            <a:r>
              <a:rPr lang="en-US" sz="1200" b="0" i="0" u="none" strike="noStrike" kern="1200" baseline="0" dirty="0" smtClean="0">
                <a:solidFill>
                  <a:schemeClr val="tx1"/>
                </a:solidFill>
                <a:latin typeface="+mn-lt"/>
                <a:ea typeface="ＭＳ Ｐゴシック" charset="0"/>
                <a:cs typeface="ＭＳ Ｐゴシック" charset="0"/>
              </a:rPr>
              <a:t>$140/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3 lines</a:t>
            </a:r>
          </a:p>
          <a:p>
            <a:r>
              <a:rPr lang="en-US" sz="1200" b="0" i="0" u="none" strike="noStrike" kern="1200" baseline="0" dirty="0" smtClean="0">
                <a:solidFill>
                  <a:schemeClr val="tx1"/>
                </a:solidFill>
                <a:latin typeface="+mn-lt"/>
                <a:ea typeface="ＭＳ Ｐゴシック" charset="0"/>
                <a:cs typeface="ＭＳ Ｐゴシック" charset="0"/>
              </a:rPr>
              <a:t>$160/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4 lines</a:t>
            </a:r>
          </a:p>
          <a:p>
            <a:r>
              <a:rPr lang="en-US" sz="1200" b="0" i="0" u="none" strike="noStrike" kern="1200" baseline="0" dirty="0" smtClean="0">
                <a:solidFill>
                  <a:schemeClr val="tx1"/>
                </a:solidFill>
                <a:latin typeface="+mn-lt"/>
                <a:ea typeface="ＭＳ Ｐゴシック" charset="0"/>
                <a:cs typeface="ＭＳ Ｐゴシック" charset="0"/>
              </a:rPr>
              <a:t>Add a tablet for: +$20/</a:t>
            </a:r>
            <a:r>
              <a:rPr lang="en-US" sz="1200" b="0" i="0" u="none" strike="noStrike" kern="1200" baseline="0" dirty="0" err="1" smtClean="0">
                <a:solidFill>
                  <a:schemeClr val="tx1"/>
                </a:solidFill>
                <a:latin typeface="+mn-lt"/>
                <a:ea typeface="ＭＳ Ｐゴシック" charset="0"/>
                <a:cs typeface="ＭＳ Ｐゴシック" charset="0"/>
              </a:rPr>
              <a:t>mo</a:t>
            </a:r>
            <a:endParaRPr lang="en-US" sz="1200" b="0" i="0" u="none" strike="noStrike" kern="1200" baseline="0" dirty="0" smtClean="0">
              <a:solidFill>
                <a:schemeClr val="tx1"/>
              </a:solidFill>
              <a:latin typeface="+mn-lt"/>
              <a:ea typeface="ＭＳ Ｐゴシック" charset="0"/>
              <a:cs typeface="ＭＳ Ｐゴシック" charset="0"/>
            </a:endParaRP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Sprint Unlimited Freedom</a:t>
            </a:r>
          </a:p>
          <a:p>
            <a:r>
              <a:rPr lang="en-US" sz="1200" b="0" i="0" u="none" strike="noStrike" kern="1200" baseline="0" dirty="0" smtClean="0">
                <a:solidFill>
                  <a:schemeClr val="tx1"/>
                </a:solidFill>
                <a:latin typeface="+mn-lt"/>
                <a:ea typeface="ＭＳ Ｐゴシック" charset="0"/>
                <a:cs typeface="ＭＳ Ｐゴシック" charset="0"/>
              </a:rPr>
              <a:t>$60/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1 line</a:t>
            </a:r>
          </a:p>
          <a:p>
            <a:r>
              <a:rPr lang="en-US" sz="1200" b="0" i="0" u="none" strike="noStrike" kern="1200" baseline="0" dirty="0" smtClean="0">
                <a:solidFill>
                  <a:schemeClr val="tx1"/>
                </a:solidFill>
                <a:latin typeface="+mn-lt"/>
                <a:ea typeface="ＭＳ Ｐゴシック" charset="0"/>
                <a:cs typeface="ＭＳ Ｐゴシック" charset="0"/>
              </a:rPr>
              <a:t>$100/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2 lines</a:t>
            </a:r>
          </a:p>
          <a:p>
            <a:r>
              <a:rPr lang="en-US" sz="1200" b="0" i="0" u="none" strike="noStrike" kern="1200" baseline="0" dirty="0" smtClean="0">
                <a:solidFill>
                  <a:schemeClr val="tx1"/>
                </a:solidFill>
                <a:latin typeface="+mn-lt"/>
                <a:ea typeface="ＭＳ Ｐゴシック" charset="0"/>
                <a:cs typeface="ＭＳ Ｐゴシック" charset="0"/>
              </a:rPr>
              <a:t>$130/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3 lines</a:t>
            </a:r>
          </a:p>
          <a:p>
            <a:r>
              <a:rPr lang="en-US" sz="1200" b="0" i="0" u="none" strike="noStrike" kern="1200" baseline="0" dirty="0" smtClean="0">
                <a:solidFill>
                  <a:schemeClr val="tx1"/>
                </a:solidFill>
                <a:latin typeface="+mn-lt"/>
                <a:ea typeface="ＭＳ Ｐゴシック" charset="0"/>
                <a:cs typeface="ＭＳ Ｐゴシック" charset="0"/>
              </a:rPr>
              <a:t>$160/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4 lines</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AT&amp;T unlimited plan</a:t>
            </a:r>
          </a:p>
          <a:p>
            <a:r>
              <a:rPr lang="en-US" sz="1200" b="0" i="0" u="none" strike="noStrike" kern="1200" baseline="0" dirty="0" smtClean="0">
                <a:solidFill>
                  <a:schemeClr val="tx1"/>
                </a:solidFill>
                <a:latin typeface="+mn-lt"/>
                <a:ea typeface="ＭＳ Ｐゴシック" charset="0"/>
                <a:cs typeface="ＭＳ Ｐゴシック" charset="0"/>
              </a:rPr>
              <a:t>$100 for 1 line and $40 for additional lines (Tablets, connected car, wearables are add </a:t>
            </a:r>
            <a:r>
              <a:rPr lang="en-US" sz="1200" b="0" i="0" u="none" strike="noStrike" kern="1200" baseline="0" dirty="0" err="1" smtClean="0">
                <a:solidFill>
                  <a:schemeClr val="tx1"/>
                </a:solidFill>
                <a:latin typeface="+mn-lt"/>
                <a:ea typeface="ＭＳ Ｐゴシック" charset="0"/>
                <a:cs typeface="ＭＳ Ｐゴシック" charset="0"/>
              </a:rPr>
              <a:t>on’s</a:t>
            </a:r>
            <a:r>
              <a:rPr lang="en-US" sz="1200" b="0" i="0" u="none" strike="noStrike" kern="1200" baseline="0" dirty="0" smtClean="0">
                <a:solidFill>
                  <a:schemeClr val="tx1"/>
                </a:solidFill>
                <a:latin typeface="+mn-lt"/>
                <a:ea typeface="ＭＳ Ｐゴシック" charset="0"/>
                <a:cs typeface="ＭＳ Ｐゴシック" charset="0"/>
              </a:rPr>
              <a:t>)</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$80 for 10GB</a:t>
            </a:r>
          </a:p>
          <a:p>
            <a:r>
              <a:rPr lang="en-US" sz="1200" b="0" i="0" u="none" strike="noStrike" kern="1200" baseline="0" dirty="0" smtClean="0">
                <a:solidFill>
                  <a:schemeClr val="tx1"/>
                </a:solidFill>
                <a:latin typeface="+mn-lt"/>
                <a:ea typeface="ＭＳ Ｐゴシック" charset="0"/>
                <a:cs typeface="ＭＳ Ｐゴシック" charset="0"/>
              </a:rPr>
              <a:t>$90 for 16GB</a:t>
            </a:r>
          </a:p>
          <a:p>
            <a:r>
              <a:rPr lang="en-US" sz="1200" b="0" i="0" u="none" strike="noStrike" kern="1200" baseline="0" dirty="0" smtClean="0">
                <a:solidFill>
                  <a:schemeClr val="tx1"/>
                </a:solidFill>
                <a:latin typeface="+mn-lt"/>
                <a:ea typeface="ＭＳ Ｐゴシック" charset="0"/>
                <a:cs typeface="ＭＳ Ｐゴシック" charset="0"/>
              </a:rPr>
              <a:t>Highest offered 100 GB for $450</a:t>
            </a:r>
          </a:p>
          <a:p>
            <a:endParaRPr lang="en-US" dirty="0" smtClean="0"/>
          </a:p>
        </p:txBody>
      </p:sp>
      <p:sp>
        <p:nvSpPr>
          <p:cNvPr id="4" name="Slide Number Placeholder 3"/>
          <p:cNvSpPr>
            <a:spLocks noGrp="1"/>
          </p:cNvSpPr>
          <p:nvPr>
            <p:ph type="sldNum" sz="quarter" idx="10"/>
          </p:nvPr>
        </p:nvSpPr>
        <p:spPr/>
        <p:txBody>
          <a:bodyPr/>
          <a:lstStyle/>
          <a:p>
            <a:fld id="{01CFDE04-A051-4353-A654-D6385168D9A2}" type="slidenum">
              <a:rPr lang="en-US" smtClean="0"/>
              <a:pPr/>
              <a:t>65</a:t>
            </a:fld>
            <a:endParaRPr lang="en-US" dirty="0"/>
          </a:p>
        </p:txBody>
      </p:sp>
    </p:spTree>
    <p:extLst>
      <p:ext uri="{BB962C8B-B14F-4D97-AF65-F5344CB8AC3E}">
        <p14:creationId xmlns:p14="http://schemas.microsoft.com/office/powerpoint/2010/main" val="2043995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83436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r>
              <a:rPr lang="en-US" dirty="0" smtClean="0"/>
              <a:t>Tier 1 operators have</a:t>
            </a:r>
            <a:r>
              <a:rPr lang="en-US" baseline="0" dirty="0" smtClean="0"/>
              <a:t> grandfathered the unlimited plans but tier 2 operators are offering them as a competitive offering.</a:t>
            </a:r>
          </a:p>
          <a:p>
            <a:endParaRPr lang="en-US" baseline="0" dirty="0" smtClean="0"/>
          </a:p>
          <a:p>
            <a:r>
              <a:rPr lang="en-US" dirty="0" smtClean="0"/>
              <a:t>India</a:t>
            </a:r>
            <a:r>
              <a:rPr lang="en-US" baseline="0" dirty="0" smtClean="0"/>
              <a:t> - </a:t>
            </a:r>
            <a:r>
              <a:rPr lang="en-US" dirty="0" smtClean="0"/>
              <a:t>JIO currently has ~80m subs consuming 13GB/month on average</a:t>
            </a:r>
          </a:p>
          <a:p>
            <a:r>
              <a:rPr lang="en-US" dirty="0" smtClean="0"/>
              <a:t>Indonesia – </a:t>
            </a:r>
            <a:r>
              <a:rPr lang="en-US" baseline="0" dirty="0" smtClean="0"/>
              <a:t> Caps available are</a:t>
            </a:r>
            <a:r>
              <a:rPr lang="en-US" dirty="0" smtClean="0"/>
              <a:t> 10, 20</a:t>
            </a:r>
            <a:r>
              <a:rPr lang="en-US" baseline="0" dirty="0" smtClean="0"/>
              <a:t> </a:t>
            </a:r>
            <a:r>
              <a:rPr lang="en-US" dirty="0" smtClean="0"/>
              <a:t>up to 70GB per month.</a:t>
            </a:r>
            <a:r>
              <a:rPr lang="en-US" baseline="0" dirty="0" smtClean="0"/>
              <a:t> </a:t>
            </a:r>
            <a:r>
              <a:rPr lang="en-US" dirty="0" smtClean="0"/>
              <a:t>Average</a:t>
            </a:r>
            <a:r>
              <a:rPr lang="en-US" baseline="0" dirty="0" smtClean="0"/>
              <a:t> </a:t>
            </a:r>
            <a:r>
              <a:rPr lang="en-US" dirty="0" smtClean="0"/>
              <a:t>4G user currently consumes 3-4 GB/month</a:t>
            </a:r>
          </a:p>
          <a:p>
            <a:r>
              <a:rPr lang="en-US" dirty="0" smtClean="0"/>
              <a:t>Hong</a:t>
            </a:r>
            <a:r>
              <a:rPr lang="en-US" baseline="0" dirty="0" smtClean="0"/>
              <a:t> Kong – Mainstream mobile data package - 6GB data and unlimited voice (for 12months)</a:t>
            </a:r>
          </a:p>
          <a:p>
            <a:r>
              <a:rPr lang="en-US" dirty="0" smtClean="0"/>
              <a:t>Taiwan is the only market with fully unlimited 4G data plans</a:t>
            </a:r>
          </a:p>
          <a:p>
            <a:r>
              <a:rPr lang="en-US" dirty="0" smtClean="0"/>
              <a:t>Singapore popular</a:t>
            </a:r>
            <a:r>
              <a:rPr lang="en-US" baseline="0" dirty="0" smtClean="0"/>
              <a:t> offerings - </a:t>
            </a:r>
            <a:r>
              <a:rPr lang="en-US" dirty="0" smtClean="0"/>
              <a:t>12 GB, 15GB, 18GB and</a:t>
            </a:r>
            <a:r>
              <a:rPr lang="en-US" baseline="0" dirty="0" smtClean="0"/>
              <a:t> 24 GB</a:t>
            </a:r>
          </a:p>
          <a:p>
            <a:r>
              <a:rPr lang="en-US" baseline="0" dirty="0" smtClean="0"/>
              <a:t>Austria (</a:t>
            </a:r>
            <a:r>
              <a:rPr lang="en-US" baseline="0" dirty="0" err="1" smtClean="0"/>
              <a:t>T-mobile</a:t>
            </a:r>
            <a:r>
              <a:rPr lang="en-US" baseline="0" dirty="0" smtClean="0"/>
              <a:t> 3GB, 5GB) (A1 – 3GB, 10 GB, &gt;10GB)</a:t>
            </a:r>
          </a:p>
          <a:p>
            <a:r>
              <a:rPr lang="en-US" baseline="0" dirty="0" smtClean="0"/>
              <a:t>Belgium (</a:t>
            </a:r>
            <a:r>
              <a:rPr lang="en-US" baseline="0" dirty="0" err="1" smtClean="0"/>
              <a:t>Proximus</a:t>
            </a:r>
            <a:r>
              <a:rPr lang="en-US" baseline="0" dirty="0" smtClean="0"/>
              <a:t> 3GB, 5GB)  Orange (3GB – 10 GB), BASE (offers the standard and &gt;10GB as well)</a:t>
            </a:r>
          </a:p>
          <a:p>
            <a:r>
              <a:rPr lang="en-US" baseline="0" dirty="0" smtClean="0"/>
              <a:t>France, Germany, Spain, all offer 3GB, 5GB, 10GB and &gt;10 GB</a:t>
            </a:r>
          </a:p>
          <a:p>
            <a:r>
              <a:rPr lang="en-US" baseline="0" dirty="0" smtClean="0"/>
              <a:t>UK and Sweden: All operators offer &gt;10 GB tiers</a:t>
            </a:r>
          </a:p>
          <a:p>
            <a:r>
              <a:rPr lang="en-US" baseline="0" dirty="0" smtClean="0"/>
              <a:t>Finland: Flat pricing and high caps available</a:t>
            </a:r>
          </a:p>
          <a:p>
            <a:r>
              <a:rPr lang="en-US" baseline="0" dirty="0" smtClean="0"/>
              <a:t>US: Verizon </a:t>
            </a:r>
            <a:r>
              <a:rPr lang="en-US" sz="1200" b="0" i="0" u="none" strike="noStrike" kern="1200" baseline="0" dirty="0" smtClean="0">
                <a:solidFill>
                  <a:schemeClr val="tx1"/>
                </a:solidFill>
                <a:latin typeface="+mn-lt"/>
                <a:ea typeface="ＭＳ Ｐゴシック" charset="0"/>
                <a:cs typeface="ＭＳ Ｐゴシック" charset="0"/>
              </a:rPr>
              <a:t>$70/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7GB and a limited time promo for 12GB at US$80/mo.</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Tier 2 unlimited plans comparison</a:t>
            </a:r>
          </a:p>
          <a:p>
            <a:r>
              <a:rPr lang="en-US" sz="1200" b="0" i="0" u="none" strike="noStrike" kern="1200" baseline="0" dirty="0" smtClean="0">
                <a:solidFill>
                  <a:schemeClr val="tx1"/>
                </a:solidFill>
                <a:latin typeface="+mn-lt"/>
                <a:ea typeface="ＭＳ Ｐゴシック" charset="0"/>
                <a:cs typeface="ＭＳ Ｐゴシック" charset="0"/>
              </a:rPr>
              <a:t>T-Mobile (T-Mobile One)</a:t>
            </a:r>
          </a:p>
          <a:p>
            <a:r>
              <a:rPr lang="en-US" sz="1200" b="0" i="0" u="none" strike="noStrike" kern="1200" baseline="0" dirty="0" smtClean="0">
                <a:solidFill>
                  <a:schemeClr val="tx1"/>
                </a:solidFill>
                <a:latin typeface="+mn-lt"/>
                <a:ea typeface="ＭＳ Ｐゴシック" charset="0"/>
                <a:cs typeface="ＭＳ Ｐゴシック" charset="0"/>
              </a:rPr>
              <a:t>$70/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1 line</a:t>
            </a:r>
          </a:p>
          <a:p>
            <a:r>
              <a:rPr lang="en-US" sz="1200" b="0" i="0" u="none" strike="noStrike" kern="1200" baseline="0" dirty="0" smtClean="0">
                <a:solidFill>
                  <a:schemeClr val="tx1"/>
                </a:solidFill>
                <a:latin typeface="+mn-lt"/>
                <a:ea typeface="ＭＳ Ｐゴシック" charset="0"/>
                <a:cs typeface="ＭＳ Ｐゴシック" charset="0"/>
              </a:rPr>
              <a:t>$120/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2 lines</a:t>
            </a:r>
          </a:p>
          <a:p>
            <a:r>
              <a:rPr lang="en-US" sz="1200" b="0" i="0" u="none" strike="noStrike" kern="1200" baseline="0" dirty="0" smtClean="0">
                <a:solidFill>
                  <a:schemeClr val="tx1"/>
                </a:solidFill>
                <a:latin typeface="+mn-lt"/>
                <a:ea typeface="ＭＳ Ｐゴシック" charset="0"/>
                <a:cs typeface="ＭＳ Ｐゴシック" charset="0"/>
              </a:rPr>
              <a:t>$140/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3 lines</a:t>
            </a:r>
          </a:p>
          <a:p>
            <a:r>
              <a:rPr lang="en-US" sz="1200" b="0" i="0" u="none" strike="noStrike" kern="1200" baseline="0" dirty="0" smtClean="0">
                <a:solidFill>
                  <a:schemeClr val="tx1"/>
                </a:solidFill>
                <a:latin typeface="+mn-lt"/>
                <a:ea typeface="ＭＳ Ｐゴシック" charset="0"/>
                <a:cs typeface="ＭＳ Ｐゴシック" charset="0"/>
              </a:rPr>
              <a:t>$160/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4 lines</a:t>
            </a:r>
          </a:p>
          <a:p>
            <a:r>
              <a:rPr lang="en-US" sz="1200" b="0" i="0" u="none" strike="noStrike" kern="1200" baseline="0" dirty="0" smtClean="0">
                <a:solidFill>
                  <a:schemeClr val="tx1"/>
                </a:solidFill>
                <a:latin typeface="+mn-lt"/>
                <a:ea typeface="ＭＳ Ｐゴシック" charset="0"/>
                <a:cs typeface="ＭＳ Ｐゴシック" charset="0"/>
              </a:rPr>
              <a:t>Add a tablet for: +$20/</a:t>
            </a:r>
            <a:r>
              <a:rPr lang="en-US" sz="1200" b="0" i="0" u="none" strike="noStrike" kern="1200" baseline="0" dirty="0" err="1" smtClean="0">
                <a:solidFill>
                  <a:schemeClr val="tx1"/>
                </a:solidFill>
                <a:latin typeface="+mn-lt"/>
                <a:ea typeface="ＭＳ Ｐゴシック" charset="0"/>
                <a:cs typeface="ＭＳ Ｐゴシック" charset="0"/>
              </a:rPr>
              <a:t>mo</a:t>
            </a:r>
            <a:endParaRPr lang="en-US" sz="1200" b="0" i="0" u="none" strike="noStrike" kern="1200" baseline="0" dirty="0" smtClean="0">
              <a:solidFill>
                <a:schemeClr val="tx1"/>
              </a:solidFill>
              <a:latin typeface="+mn-lt"/>
              <a:ea typeface="ＭＳ Ｐゴシック" charset="0"/>
              <a:cs typeface="ＭＳ Ｐゴシック" charset="0"/>
            </a:endParaRP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Sprint Unlimited Freedom</a:t>
            </a:r>
          </a:p>
          <a:p>
            <a:r>
              <a:rPr lang="en-US" sz="1200" b="0" i="0" u="none" strike="noStrike" kern="1200" baseline="0" dirty="0" smtClean="0">
                <a:solidFill>
                  <a:schemeClr val="tx1"/>
                </a:solidFill>
                <a:latin typeface="+mn-lt"/>
                <a:ea typeface="ＭＳ Ｐゴシック" charset="0"/>
                <a:cs typeface="ＭＳ Ｐゴシック" charset="0"/>
              </a:rPr>
              <a:t>$60/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1 line</a:t>
            </a:r>
          </a:p>
          <a:p>
            <a:r>
              <a:rPr lang="en-US" sz="1200" b="0" i="0" u="none" strike="noStrike" kern="1200" baseline="0" dirty="0" smtClean="0">
                <a:solidFill>
                  <a:schemeClr val="tx1"/>
                </a:solidFill>
                <a:latin typeface="+mn-lt"/>
                <a:ea typeface="ＭＳ Ｐゴシック" charset="0"/>
                <a:cs typeface="ＭＳ Ｐゴシック" charset="0"/>
              </a:rPr>
              <a:t>$100/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2 lines</a:t>
            </a:r>
          </a:p>
          <a:p>
            <a:r>
              <a:rPr lang="en-US" sz="1200" b="0" i="0" u="none" strike="noStrike" kern="1200" baseline="0" dirty="0" smtClean="0">
                <a:solidFill>
                  <a:schemeClr val="tx1"/>
                </a:solidFill>
                <a:latin typeface="+mn-lt"/>
                <a:ea typeface="ＭＳ Ｐゴシック" charset="0"/>
                <a:cs typeface="ＭＳ Ｐゴシック" charset="0"/>
              </a:rPr>
              <a:t>$130/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3 lines</a:t>
            </a:r>
          </a:p>
          <a:p>
            <a:r>
              <a:rPr lang="en-US" sz="1200" b="0" i="0" u="none" strike="noStrike" kern="1200" baseline="0" dirty="0" smtClean="0">
                <a:solidFill>
                  <a:schemeClr val="tx1"/>
                </a:solidFill>
                <a:latin typeface="+mn-lt"/>
                <a:ea typeface="ＭＳ Ｐゴシック" charset="0"/>
                <a:cs typeface="ＭＳ Ｐゴシック" charset="0"/>
              </a:rPr>
              <a:t>$160/</a:t>
            </a:r>
            <a:r>
              <a:rPr lang="en-US" sz="1200" b="0" i="0" u="none" strike="noStrike" kern="1200" baseline="0" dirty="0" err="1" smtClean="0">
                <a:solidFill>
                  <a:schemeClr val="tx1"/>
                </a:solidFill>
                <a:latin typeface="+mn-lt"/>
                <a:ea typeface="ＭＳ Ｐゴシック" charset="0"/>
                <a:cs typeface="ＭＳ Ｐゴシック" charset="0"/>
              </a:rPr>
              <a:t>mo</a:t>
            </a:r>
            <a:r>
              <a:rPr lang="en-US" sz="1200" b="0" i="0" u="none" strike="noStrike" kern="1200" baseline="0" dirty="0" smtClean="0">
                <a:solidFill>
                  <a:schemeClr val="tx1"/>
                </a:solidFill>
                <a:latin typeface="+mn-lt"/>
                <a:ea typeface="ＭＳ Ｐゴシック" charset="0"/>
                <a:cs typeface="ＭＳ Ｐゴシック" charset="0"/>
              </a:rPr>
              <a:t> for 4 lines</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AT&amp;T unlimited plan</a:t>
            </a:r>
          </a:p>
          <a:p>
            <a:r>
              <a:rPr lang="en-US" sz="1200" b="0" i="0" u="none" strike="noStrike" kern="1200" baseline="0" dirty="0" smtClean="0">
                <a:solidFill>
                  <a:schemeClr val="tx1"/>
                </a:solidFill>
                <a:latin typeface="+mn-lt"/>
                <a:ea typeface="ＭＳ Ｐゴシック" charset="0"/>
                <a:cs typeface="ＭＳ Ｐゴシック" charset="0"/>
              </a:rPr>
              <a:t>$100 for 1 line and $40 for additional lines (Tablets, connected car, wearables are add </a:t>
            </a:r>
            <a:r>
              <a:rPr lang="en-US" sz="1200" b="0" i="0" u="none" strike="noStrike" kern="1200" baseline="0" dirty="0" err="1" smtClean="0">
                <a:solidFill>
                  <a:schemeClr val="tx1"/>
                </a:solidFill>
                <a:latin typeface="+mn-lt"/>
                <a:ea typeface="ＭＳ Ｐゴシック" charset="0"/>
                <a:cs typeface="ＭＳ Ｐゴシック" charset="0"/>
              </a:rPr>
              <a:t>on’s</a:t>
            </a:r>
            <a:r>
              <a:rPr lang="en-US" sz="1200" b="0" i="0" u="none" strike="noStrike" kern="1200" baseline="0" dirty="0" smtClean="0">
                <a:solidFill>
                  <a:schemeClr val="tx1"/>
                </a:solidFill>
                <a:latin typeface="+mn-lt"/>
                <a:ea typeface="ＭＳ Ｐゴシック" charset="0"/>
                <a:cs typeface="ＭＳ Ｐゴシック" charset="0"/>
              </a:rPr>
              <a:t>)</a:t>
            </a:r>
          </a:p>
          <a:p>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$80 for 10GB</a:t>
            </a:r>
          </a:p>
          <a:p>
            <a:r>
              <a:rPr lang="en-US" sz="1200" b="0" i="0" u="none" strike="noStrike" kern="1200" baseline="0" dirty="0" smtClean="0">
                <a:solidFill>
                  <a:schemeClr val="tx1"/>
                </a:solidFill>
                <a:latin typeface="+mn-lt"/>
                <a:ea typeface="ＭＳ Ｐゴシック" charset="0"/>
                <a:cs typeface="ＭＳ Ｐゴシック" charset="0"/>
              </a:rPr>
              <a:t>$90 for 16GB</a:t>
            </a:r>
          </a:p>
          <a:p>
            <a:r>
              <a:rPr lang="en-US" sz="1200" b="0" i="0" u="none" strike="noStrike" kern="1200" baseline="0" dirty="0" smtClean="0">
                <a:solidFill>
                  <a:schemeClr val="tx1"/>
                </a:solidFill>
                <a:latin typeface="+mn-lt"/>
                <a:ea typeface="ＭＳ Ｐゴシック" charset="0"/>
                <a:cs typeface="ＭＳ Ｐゴシック" charset="0"/>
              </a:rPr>
              <a:t>Highest offered 100 GB for $450</a:t>
            </a:r>
          </a:p>
          <a:p>
            <a:endParaRPr lang="en-US" sz="1200" b="0" i="0" u="none" strike="noStrike" kern="1200" baseline="0" dirty="0" smtClean="0">
              <a:solidFill>
                <a:schemeClr val="tx1"/>
              </a:solidFill>
              <a:latin typeface="+mn-lt"/>
              <a:ea typeface="ＭＳ Ｐゴシック" charset="0"/>
              <a:cs typeface="ＭＳ Ｐゴシック" charset="0"/>
            </a:endParaRPr>
          </a:p>
          <a:p>
            <a:endParaRPr lang="en-US" sz="1200" b="0" i="0" u="none" strike="noStrike" kern="1200" baseline="0" dirty="0" smtClean="0">
              <a:solidFill>
                <a:schemeClr val="tx1"/>
              </a:solidFill>
              <a:latin typeface="+mn-lt"/>
              <a:ea typeface="ＭＳ Ｐゴシック" charset="0"/>
              <a:cs typeface="ＭＳ Ｐゴシック" charset="0"/>
            </a:endParaRPr>
          </a:p>
          <a:p>
            <a:endParaRPr lang="en-US" sz="1200" b="0" i="0" u="none" strike="noStrike" kern="1200" baseline="0" dirty="0" smtClean="0">
              <a:solidFill>
                <a:schemeClr val="tx1"/>
              </a:solidFill>
              <a:latin typeface="+mn-lt"/>
              <a:ea typeface="ＭＳ Ｐゴシック" charset="0"/>
              <a:cs typeface="ＭＳ Ｐゴシック" charset="0"/>
            </a:endParaRPr>
          </a:p>
          <a:p>
            <a:endParaRPr lang="en-US" baseline="0" dirty="0" smtClean="0"/>
          </a:p>
          <a:p>
            <a:endParaRPr lang="en-US" baseline="0"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67</a:t>
            </a:fld>
            <a:endParaRPr lang="en-US" dirty="0"/>
          </a:p>
        </p:txBody>
      </p:sp>
    </p:spTree>
    <p:extLst>
      <p:ext uri="{BB962C8B-B14F-4D97-AF65-F5344CB8AC3E}">
        <p14:creationId xmlns:p14="http://schemas.microsoft.com/office/powerpoint/2010/main" val="1216689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r>
              <a:rPr lang="en-US" dirty="0" smtClean="0"/>
              <a:t>Number</a:t>
            </a:r>
            <a:r>
              <a:rPr lang="en-US" baseline="0" dirty="0" smtClean="0"/>
              <a:t> of lines above 10 (11 and 12) are Business Share plans. For example, some of the 11 and 12 line plans are AT&amp;T’s Mobile Share Advantage for Business Unlimited Talk &amp; Text with shared data on up to 25 eligible devices</a:t>
            </a:r>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68</a:t>
            </a:fld>
            <a:endParaRPr lang="en-US" dirty="0"/>
          </a:p>
        </p:txBody>
      </p:sp>
    </p:spTree>
    <p:extLst>
      <p:ext uri="{BB962C8B-B14F-4D97-AF65-F5344CB8AC3E}">
        <p14:creationId xmlns:p14="http://schemas.microsoft.com/office/powerpoint/2010/main" val="320085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1513"/>
            <a:ext cx="5969000" cy="3357562"/>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Shared plans</a:t>
            </a:r>
            <a:r>
              <a:rPr lang="en-US" baseline="0" dirty="0" smtClean="0"/>
              <a:t> are across multiple members of a family/shared group with their individual devices.</a:t>
            </a:r>
            <a:endParaRPr lang="en-US" dirty="0" smtClean="0"/>
          </a:p>
          <a:p>
            <a:endParaRPr lang="en-US" dirty="0"/>
          </a:p>
        </p:txBody>
      </p:sp>
      <p:sp>
        <p:nvSpPr>
          <p:cNvPr id="4" name="Slide Number Placeholder 3"/>
          <p:cNvSpPr>
            <a:spLocks noGrp="1"/>
          </p:cNvSpPr>
          <p:nvPr>
            <p:ph type="sldNum" sz="quarter" idx="10"/>
          </p:nvPr>
        </p:nvSpPr>
        <p:spPr/>
        <p:txBody>
          <a:bodyPr/>
          <a:lstStyle/>
          <a:p>
            <a:fld id="{01CFDE04-A051-4353-A654-D6385168D9A2}" type="slidenum">
              <a:rPr lang="en-US" smtClean="0"/>
              <a:pPr/>
              <a:t>69</a:t>
            </a:fld>
            <a:endParaRPr lang="en-US" dirty="0"/>
          </a:p>
        </p:txBody>
      </p:sp>
    </p:spTree>
    <p:extLst>
      <p:ext uri="{BB962C8B-B14F-4D97-AF65-F5344CB8AC3E}">
        <p14:creationId xmlns:p14="http://schemas.microsoft.com/office/powerpoint/2010/main" val="1807615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70</a:t>
            </a:fld>
            <a:endParaRPr lang="en-US"/>
          </a:p>
        </p:txBody>
      </p:sp>
    </p:spTree>
    <p:extLst>
      <p:ext uri="{BB962C8B-B14F-4D97-AF65-F5344CB8AC3E}">
        <p14:creationId xmlns:p14="http://schemas.microsoft.com/office/powerpoint/2010/main" val="120244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t>Here’s the top-line view…</a:t>
            </a:r>
          </a:p>
          <a:p>
            <a:endParaRPr lang="en-US" dirty="0" smtClean="0"/>
          </a:p>
          <a:p>
            <a:r>
              <a:rPr lang="en-US" b="1" dirty="0" smtClean="0"/>
              <a:t>Global mobile data traffic will increase 7-fold from </a:t>
            </a:r>
            <a:r>
              <a:rPr lang="is-IS" b="1" dirty="0" smtClean="0"/>
              <a:t>2016</a:t>
            </a:r>
            <a:r>
              <a:rPr lang="en-US" b="1" dirty="0" smtClean="0"/>
              <a:t> to 2021</a:t>
            </a:r>
            <a:r>
              <a:rPr lang="en-US" dirty="0" smtClean="0"/>
              <a:t>. Global mobile data traffic will grow at a compound annual growth rate (CAGR) of 47 % (last year: 53 percent) during this period, reaching 49 EB in 2021 from7.2 </a:t>
            </a:r>
            <a:r>
              <a:rPr lang="en-US" baseline="0" dirty="0" smtClean="0"/>
              <a:t>EB in </a:t>
            </a:r>
            <a:r>
              <a:rPr lang="is-IS" baseline="0" dirty="0" smtClean="0"/>
              <a:t>2016</a:t>
            </a:r>
            <a:r>
              <a:rPr lang="en-US" dirty="0" smtClean="0"/>
              <a:t> (Last year: 30.6 EB in 2020 up from 3.7</a:t>
            </a:r>
            <a:r>
              <a:rPr lang="en-US" baseline="0" dirty="0" smtClean="0"/>
              <a:t> EB in </a:t>
            </a:r>
            <a:r>
              <a:rPr lang="is-IS" baseline="0" dirty="0" smtClean="0"/>
              <a:t>2015</a:t>
            </a:r>
            <a:r>
              <a:rPr lang="en-US" dirty="0" smtClean="0"/>
              <a:t>). Mobile data traffic grew 63% in </a:t>
            </a:r>
            <a:r>
              <a:rPr lang="is-IS" dirty="0" smtClean="0"/>
              <a:t>2016</a:t>
            </a:r>
            <a:r>
              <a:rPr lang="en-US" dirty="0" smtClean="0"/>
              <a:t>. This is faster than fixed IP traffic growth, which was around 20-30% per year in recent years.</a:t>
            </a:r>
            <a:r>
              <a:rPr lang="en-US" baseline="0" dirty="0" smtClean="0"/>
              <a:t> (Note: 1 </a:t>
            </a:r>
            <a:r>
              <a:rPr lang="en-US" dirty="0" smtClean="0"/>
              <a:t>Exabyte = 1 billion GB,</a:t>
            </a:r>
            <a:r>
              <a:rPr lang="en-US" baseline="0" dirty="0" smtClean="0"/>
              <a:t> 1 </a:t>
            </a:r>
            <a:r>
              <a:rPr lang="en-US" dirty="0" smtClean="0"/>
              <a:t>Petabyte = 1 million GB, or 1,000 TB.)</a:t>
            </a:r>
          </a:p>
          <a:p>
            <a:endParaRPr lang="en-US" dirty="0" smtClean="0"/>
          </a:p>
          <a:p>
            <a:endParaRPr lang="en-US" dirty="0" smtClean="0"/>
          </a:p>
          <a:p>
            <a:r>
              <a:rPr lang="en-US" baseline="0" dirty="0" smtClean="0"/>
              <a:t>Here’s a way of putting the volume of growth into  context  --  </a:t>
            </a:r>
            <a:r>
              <a:rPr lang="en-US" dirty="0" smtClean="0"/>
              <a:t>between 2020 -2021, the projected mobile data traffic added will be 14 EBs. That will be almost twice the monthly mobile traffic projected for this year (7.2 EBs in 2016) </a:t>
            </a:r>
            <a:r>
              <a:rPr lang="en-US" i="1" dirty="0" smtClean="0">
                <a:solidFill>
                  <a:srgbClr val="FF0000"/>
                </a:solidFill>
              </a:rPr>
              <a:t>or 3.5 times the actual monthly mobile traffic in </a:t>
            </a:r>
            <a:r>
              <a:rPr lang="is-IS" i="1" dirty="0" smtClean="0">
                <a:solidFill>
                  <a:srgbClr val="FF0000"/>
                </a:solidFill>
              </a:rPr>
              <a:t>2016</a:t>
            </a:r>
            <a:r>
              <a:rPr lang="en-US" i="1" dirty="0" smtClean="0">
                <a:solidFill>
                  <a:srgbClr val="FF0000"/>
                </a:solidFill>
              </a:rPr>
              <a:t> (2.5</a:t>
            </a:r>
            <a:r>
              <a:rPr lang="en-US" i="1" baseline="0" dirty="0" smtClean="0">
                <a:solidFill>
                  <a:srgbClr val="FF0000"/>
                </a:solidFill>
              </a:rPr>
              <a:t> EBs). </a:t>
            </a:r>
            <a:endParaRPr lang="en-US" i="1" dirty="0" smtClean="0">
              <a:solidFill>
                <a:srgbClr val="FF0000"/>
              </a:solidFill>
              <a:latin typeface="Arial" pitchFamily="34" charset="0"/>
            </a:endParaRPr>
          </a:p>
        </p:txBody>
      </p:sp>
    </p:spTree>
    <p:extLst>
      <p:ext uri="{BB962C8B-B14F-4D97-AF65-F5344CB8AC3E}">
        <p14:creationId xmlns:p14="http://schemas.microsoft.com/office/powerpoint/2010/main" val="2447434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txBox="1">
            <a:spLocks noGrp="1" noChangeArrowheads="1"/>
          </p:cNvSpPr>
          <p:nvPr/>
        </p:nvSpPr>
        <p:spPr bwMode="auto">
          <a:xfrm>
            <a:off x="4007349" y="0"/>
            <a:ext cx="3068125" cy="448673"/>
          </a:xfrm>
          <a:prstGeom prst="rect">
            <a:avLst/>
          </a:prstGeom>
          <a:noFill/>
          <a:ln w="9525">
            <a:noFill/>
            <a:miter lim="800000"/>
            <a:headEnd/>
            <a:tailEnd/>
          </a:ln>
        </p:spPr>
        <p:txBody>
          <a:bodyPr lIns="91575" tIns="45788" rIns="91575" bIns="45788"/>
          <a:lstStyle/>
          <a:p>
            <a:pPr algn="r"/>
            <a:fld id="{D11126CA-FFE7-45CE-ABCE-DFBBF3960A82}" type="datetime8">
              <a:rPr lang="en-US" sz="1200">
                <a:solidFill>
                  <a:srgbClr val="000000"/>
                </a:solidFill>
                <a:ea typeface="ＭＳ Ｐゴシック"/>
                <a:cs typeface="ＭＳ Ｐゴシック"/>
              </a:rPr>
              <a:pPr algn="r"/>
              <a:t>2/21/2017 11:21 AM</a:t>
            </a:fld>
            <a:endParaRPr lang="en-US" sz="1200" dirty="0">
              <a:solidFill>
                <a:srgbClr val="000000"/>
              </a:solidFill>
              <a:ea typeface="ＭＳ Ｐゴシック"/>
              <a:cs typeface="ＭＳ Ｐゴシック"/>
            </a:endParaRPr>
          </a:p>
        </p:txBody>
      </p:sp>
      <p:sp>
        <p:nvSpPr>
          <p:cNvPr id="54277" name="Rectangle 7"/>
          <p:cNvSpPr txBox="1">
            <a:spLocks noGrp="1" noChangeArrowheads="1"/>
          </p:cNvSpPr>
          <p:nvPr/>
        </p:nvSpPr>
        <p:spPr bwMode="auto">
          <a:xfrm>
            <a:off x="4008955" y="8504884"/>
            <a:ext cx="3066519" cy="448673"/>
          </a:xfrm>
          <a:prstGeom prst="rect">
            <a:avLst/>
          </a:prstGeom>
          <a:noFill/>
          <a:ln w="9525">
            <a:noFill/>
            <a:miter lim="800000"/>
            <a:headEnd/>
            <a:tailEnd/>
          </a:ln>
        </p:spPr>
        <p:txBody>
          <a:bodyPr lIns="93095" tIns="46548" rIns="93095" bIns="46548" anchor="b"/>
          <a:lstStyle/>
          <a:p>
            <a:pPr algn="r" defTabSz="931651"/>
            <a:fld id="{043BCDEE-2C4D-4514-B1A5-F07A5B0970F5}" type="slidenum">
              <a:rPr lang="en-US" sz="1200">
                <a:solidFill>
                  <a:srgbClr val="000000"/>
                </a:solidFill>
                <a:ea typeface="ＭＳ Ｐゴシック"/>
                <a:cs typeface="ＭＳ Ｐゴシック"/>
              </a:rPr>
              <a:pPr algn="r" defTabSz="931651"/>
              <a:t>72</a:t>
            </a:fld>
            <a:endParaRPr lang="en-US" sz="1200" dirty="0">
              <a:solidFill>
                <a:srgbClr val="000000"/>
              </a:solidFill>
              <a:ea typeface="ＭＳ Ｐゴシック"/>
              <a:cs typeface="ＭＳ Ｐゴシック"/>
            </a:endParaRPr>
          </a:p>
        </p:txBody>
      </p:sp>
      <p:sp>
        <p:nvSpPr>
          <p:cNvPr id="54278" name="Slide Image Placeholder 1"/>
          <p:cNvSpPr>
            <a:spLocks noGrp="1" noRot="1" noChangeAspect="1" noTextEdit="1"/>
          </p:cNvSpPr>
          <p:nvPr>
            <p:ph type="sldImg"/>
          </p:nvPr>
        </p:nvSpPr>
        <p:spPr>
          <a:xfrm>
            <a:off x="150813" y="233363"/>
            <a:ext cx="6835775" cy="3844925"/>
          </a:xfrm>
          <a:ln/>
        </p:spPr>
      </p:sp>
      <p:sp>
        <p:nvSpPr>
          <p:cNvPr id="54280" name="Rectangle 4"/>
          <p:cNvSpPr>
            <a:spLocks noGrp="1" noChangeArrowheads="1"/>
          </p:cNvSpPr>
          <p:nvPr>
            <p:ph type="body" idx="1"/>
          </p:nvPr>
        </p:nvSpPr>
        <p:spPr>
          <a:xfrm>
            <a:off x="775461" y="4218756"/>
            <a:ext cx="5521338" cy="4096248"/>
          </a:xfrm>
          <a:noFill/>
          <a:ln/>
        </p:spPr>
        <p:txBody>
          <a:bodyPr lIns="93095" tIns="46548" rIns="93095" bIns="46548">
            <a:normAutofit/>
          </a:bodyPr>
          <a:lstStyle/>
          <a:p>
            <a:endParaRPr lang="en-US" sz="800" dirty="0"/>
          </a:p>
        </p:txBody>
      </p:sp>
    </p:spTree>
    <p:extLst>
      <p:ext uri="{BB962C8B-B14F-4D97-AF65-F5344CB8AC3E}">
        <p14:creationId xmlns:p14="http://schemas.microsoft.com/office/powerpoint/2010/main" val="19758702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73</a:t>
            </a:fld>
            <a:endParaRPr lang="en-US"/>
          </a:p>
        </p:txBody>
      </p:sp>
    </p:spTree>
    <p:extLst>
      <p:ext uri="{BB962C8B-B14F-4D97-AF65-F5344CB8AC3E}">
        <p14:creationId xmlns:p14="http://schemas.microsoft.com/office/powerpoint/2010/main" val="92524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05243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50813" y="234950"/>
            <a:ext cx="6834187" cy="3844925"/>
          </a:xfrm>
          <a:ln/>
        </p:spPr>
      </p:sp>
      <p:sp>
        <p:nvSpPr>
          <p:cNvPr id="26627" name="Rectangle 3"/>
          <p:cNvSpPr>
            <a:spLocks noGrp="1" noChangeArrowheads="1"/>
          </p:cNvSpPr>
          <p:nvPr>
            <p:ph type="body" idx="1"/>
          </p:nvPr>
        </p:nvSpPr>
        <p:spPr>
          <a:noFill/>
          <a:ln/>
        </p:spPr>
        <p:txBody>
          <a:bodyPr/>
          <a:lstStyle/>
          <a:p>
            <a:r>
              <a:rPr lang="en-US" dirty="0" smtClean="0">
                <a:latin typeface="Arial" pitchFamily="34" charset="0"/>
              </a:rPr>
              <a:t>This chart shows how each region stacks up in terms of its contribution to the total amount of global mobile data traffic. The</a:t>
            </a:r>
            <a:r>
              <a:rPr lang="en-US" baseline="0" dirty="0" smtClean="0">
                <a:latin typeface="Arial" pitchFamily="34" charset="0"/>
              </a:rPr>
              <a:t> region with the largest volume of traffic, </a:t>
            </a:r>
            <a:r>
              <a:rPr lang="en-US" dirty="0" smtClean="0">
                <a:latin typeface="Arial" pitchFamily="34" charset="0"/>
              </a:rPr>
              <a:t>Asia Pacific, will account for 47% of global mobile traffic by 2021.</a:t>
            </a:r>
          </a:p>
          <a:p>
            <a:endParaRPr lang="en-US"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The  Middle East and Africa have the highest regional mobile data traffic growth rate, with a CAGR of 65 percent over the forecast period. </a:t>
            </a:r>
          </a:p>
          <a:p>
            <a:r>
              <a:rPr lang="en-US" dirty="0" smtClean="0">
                <a:latin typeface="Arial" pitchFamily="34" charset="0"/>
              </a:rPr>
              <a:t>As we reviewed traffic growth regionally, we also analyzed mobile network connection speeds regionally and found some interesting correlations…</a:t>
            </a:r>
          </a:p>
          <a:p>
            <a:r>
              <a:rPr lang="en-US" dirty="0" smtClean="0">
                <a:latin typeface="Arial" pitchFamily="34" charset="0"/>
              </a:rPr>
              <a:t> </a:t>
            </a:r>
          </a:p>
        </p:txBody>
      </p:sp>
    </p:spTree>
    <p:extLst>
      <p:ext uri="{BB962C8B-B14F-4D97-AF65-F5344CB8AC3E}">
        <p14:creationId xmlns:p14="http://schemas.microsoft.com/office/powerpoint/2010/main" val="263624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 figures for average</a:t>
            </a:r>
            <a:r>
              <a:rPr lang="en-US" baseline="0" dirty="0" smtClean="0"/>
              <a:t> traffic per user</a:t>
            </a:r>
          </a:p>
          <a:p>
            <a:endParaRPr lang="en-US" baseline="0" dirty="0" smtClean="0"/>
          </a:p>
          <a:p>
            <a:endParaRPr lang="en-US" baseline="0" dirty="0" smtClean="0"/>
          </a:p>
          <a:p>
            <a:r>
              <a:rPr lang="en-US" baseline="0" dirty="0" smtClean="0"/>
              <a:t>Regional figures for average traffic per connection</a:t>
            </a:r>
            <a:endParaRPr lang="en-US" dirty="0" smtClean="0"/>
          </a:p>
          <a:p>
            <a:r>
              <a:rPr lang="en-US" dirty="0" smtClean="0"/>
              <a:t>User figure excludes M2M,</a:t>
            </a:r>
            <a:r>
              <a:rPr lang="en-US" baseline="0" dirty="0" smtClean="0"/>
              <a:t> includes wearables</a:t>
            </a:r>
          </a:p>
          <a:p>
            <a:r>
              <a:rPr lang="en-US" baseline="0" dirty="0" smtClean="0"/>
              <a:t>Device/connection figure includes M2M, including LPWA</a:t>
            </a:r>
          </a:p>
          <a:p>
            <a:endParaRPr lang="en-US" baseline="0" dirty="0" smtClean="0"/>
          </a:p>
          <a:p>
            <a:r>
              <a:rPr lang="en-US" baseline="0" dirty="0" smtClean="0"/>
              <a:t>Globally, mobile traffic per user will reach 8,423 megabytes per month by 2021, up from 1,456 megabytes per month in 2016, a CAGR of 42%.</a:t>
            </a:r>
          </a:p>
          <a:p>
            <a:r>
              <a:rPr lang="en-US" baseline="0" dirty="0" smtClean="0"/>
              <a:t>Last year: global: 746 MB in 2015 and 5,216 MB in 2021</a:t>
            </a:r>
          </a:p>
          <a:p>
            <a:endParaRPr lang="en-US" baseline="0" dirty="0" smtClean="0"/>
          </a:p>
          <a:p>
            <a:r>
              <a:rPr lang="en-US" sz="1200" b="0" i="0" u="none" strike="noStrike" kern="1200" dirty="0" smtClean="0">
                <a:solidFill>
                  <a:schemeClr val="tx1"/>
                </a:solidFill>
                <a:effectLst/>
                <a:latin typeface="+mn-lt"/>
                <a:ea typeface="ＭＳ Ｐゴシック" charset="0"/>
                <a:cs typeface="ＭＳ Ｐゴシック" charset="0"/>
              </a:rPr>
              <a:t>  In North America, mobile traffic per user will reach 17,921 megabytes per month by 2021, up from 4,443 megabytes per month in 2016, a CAGR of 31%.</a:t>
            </a:r>
            <a:r>
              <a:rPr lang="en-US" dirty="0" smtClean="0"/>
              <a:t> </a:t>
            </a:r>
          </a:p>
          <a:p>
            <a:r>
              <a:rPr lang="en-US" sz="1200" b="0" i="0" u="none" strike="noStrike" kern="1200" dirty="0" smtClean="0">
                <a:solidFill>
                  <a:schemeClr val="tx1"/>
                </a:solidFill>
                <a:effectLst/>
                <a:latin typeface="+mn-lt"/>
                <a:ea typeface="ＭＳ Ｐゴシック" charset="0"/>
                <a:cs typeface="ＭＳ Ｐゴシック" charset="0"/>
              </a:rPr>
              <a:t>  </a:t>
            </a:r>
          </a:p>
          <a:p>
            <a:r>
              <a:rPr lang="en-US" dirty="0" smtClean="0"/>
              <a:t>  In Western Europe, mobile traffic per user will reach 9,796 megabytes per month by 2021, up from 1,881 megabytes per month in 2016, a CAGR of 38%.</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Central and Eastern Europe, mobile traffic per user will reach 12,341 megabytes per month by 2021, up from 2,312 megabytes per month in 2016, a CAGR of 40%.</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Asia Pacific, mobile traffic per user will reach 7,413 megabytes per month by 2021, up from 1,201 megabytes per month in 2016, a CAGR of 45%.</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Latin America, mobile traffic per user will reach 5,443 megabytes per month by 2021, up from 931 megabytes per month in 2016, a CAGR of 42%.</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Middle East and Africa, mobile traffic per user will reach 7,649 megabytes per month by 2021, up from 777 megabytes per month in 2016, a CAGR of 57%.</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Globally, mobile traffic per mobile connection (including M2M/LPWA) will reach 4,226 megabytes per month by 2021, up from 902 megabytes per month in 2016, a CAGR of 36%.</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North America, mobile traffic per mobile connection (including M2M/LPWA) will reach 5,841 megabytes per month by 2021, up from 2,712 megabytes per month in 2016, a CAGR of 17%.</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Western Europe, mobile traffic per mobile connection (including M2M/LPWA) will reach 3,709 megabytes per month by 2021, up from 1,122 megabytes per month in 2016, a CAGR of 27%.</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Asia Pacific, mobile traffic per mobile connection (including M2M/LPWA) will reach 4,023 megabytes per month by 2021, up from 756 megabytes per month in 2016, a CAGR of 40%.</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Central and Eastern Europe, mobile traffic per mobile connection (including M2M/LPWA) will reach 5,865 megabytes per month by 2021, up from 1,405 megabytes per month in 2016, a CAGR of 33%.</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Latin America, mobile traffic per mobile connection (including M2M/LPWA) will reach 2,987 megabytes per month by 2021, up from 600 megabytes per month in 2016, a CAGR of 38%.</a:t>
            </a:r>
            <a:r>
              <a:rPr lang="en-US" dirty="0" smtClean="0"/>
              <a:t> </a:t>
            </a:r>
          </a:p>
          <a:p>
            <a:endParaRPr lang="en-US" dirty="0" smtClean="0"/>
          </a:p>
          <a:p>
            <a:r>
              <a:rPr lang="en-US" sz="1200" b="0" i="0" u="none" strike="noStrike" kern="1200" dirty="0" smtClean="0">
                <a:solidFill>
                  <a:schemeClr val="tx1"/>
                </a:solidFill>
                <a:effectLst/>
                <a:latin typeface="+mn-lt"/>
                <a:ea typeface="ＭＳ Ｐゴシック" charset="0"/>
                <a:cs typeface="ＭＳ Ｐゴシック" charset="0"/>
              </a:rPr>
              <a:t>  In Middle East and Africa, mobile traffic per mobile connection (including M2M/LPWA) will reach 4,061 megabytes per month by 2021, up from 459 megabytes per month in 2016, a CAGR of 55%.</a:t>
            </a:r>
            <a:r>
              <a:rPr lang="en-US" dirty="0" smtClean="0"/>
              <a:t>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1225883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807596352"/>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5304819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5119476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2498177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4780434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85282147"/>
      </p:ext>
    </p:extLst>
  </p:cSld>
  <p:clrMapOvr>
    <a:masterClrMapping/>
  </p:clrMapOvr>
  <p:transition spd="med">
    <p:fade/>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5822457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6912704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28189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nSpc>
                <a:spcPct val="90000"/>
              </a:lnSpc>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02744019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713014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65513293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_Photo">
    <p:spTree>
      <p:nvGrpSpPr>
        <p:cNvPr id="1" name=""/>
        <p:cNvGrpSpPr/>
        <p:nvPr/>
      </p:nvGrpSpPr>
      <p:grpSpPr>
        <a:xfrm>
          <a:off x="0" y="0"/>
          <a:ext cx="0" cy="0"/>
          <a:chOff x="0" y="0"/>
          <a:chExt cx="0" cy="0"/>
        </a:xfrm>
      </p:grpSpPr>
      <p:pic>
        <p:nvPicPr>
          <p:cNvPr id="9" name="Picture 8"/>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flipH="1">
            <a:off x="1423670" y="-1"/>
            <a:ext cx="7715250" cy="51434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7877175" cy="5143499"/>
          </a:xfrm>
          <a:prstGeom prst="rect">
            <a:avLst/>
          </a:prstGeom>
          <a:gradFill flip="none" rotWithShape="1">
            <a:gsLst>
              <a:gs pos="417">
                <a:schemeClr val="bg1">
                  <a:alpha val="0"/>
                </a:schemeClr>
              </a:gs>
              <a:gs pos="68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IN" dirty="0" smtClean="0">
              <a:solidFill>
                <a:srgbClr val="FFFFFF"/>
              </a:solidFill>
              <a:latin typeface="Arial"/>
            </a:endParaRPr>
          </a:p>
        </p:txBody>
      </p:sp>
      <p:pic>
        <p:nvPicPr>
          <p:cNvPr id="19" name="Picture 8" descr="logo_black.ai"/>
          <p:cNvPicPr>
            <a:picLocks noChangeAspect="1"/>
          </p:cNvPicPr>
          <p:nvPr userDrawn="1"/>
        </p:nvPicPr>
        <p:blipFill>
          <a:blip r:embed="rId3">
            <a:alphaModFix amt="82000"/>
            <a:extLst>
              <a:ext uri="{28A0092B-C50C-407E-A947-70E740481C1C}">
                <a14:useLocalDpi xmlns:a14="http://schemas.microsoft.com/office/drawing/2010/main" val="0"/>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3316432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67063079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9762572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9909117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4724842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2" name="Oval 11"/>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3" name="Oval 12"/>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5" name="Oval 14"/>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Tree>
    <p:extLst>
      <p:ext uri="{BB962C8B-B14F-4D97-AF65-F5344CB8AC3E}">
        <p14:creationId xmlns:p14="http://schemas.microsoft.com/office/powerpoint/2010/main" val="110805418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2" name="Oval 11"/>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Oval 12"/>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Oval 13"/>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850051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36940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0017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761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758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_Photo">
    <p:spTree>
      <p:nvGrpSpPr>
        <p:cNvPr id="1" name=""/>
        <p:cNvGrpSpPr/>
        <p:nvPr/>
      </p:nvGrpSpPr>
      <p:grpSpPr>
        <a:xfrm>
          <a:off x="0" y="0"/>
          <a:ext cx="0" cy="0"/>
          <a:chOff x="0" y="0"/>
          <a:chExt cx="0" cy="0"/>
        </a:xfrm>
      </p:grpSpPr>
      <p:pic>
        <p:nvPicPr>
          <p:cNvPr id="2" name="Picture 1" descr="du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 y="-5999"/>
            <a:ext cx="9153144" cy="5155499"/>
          </a:xfrm>
          <a:prstGeom prst="rect">
            <a:avLst/>
          </a:prstGeom>
        </p:spPr>
      </p:pic>
      <p:pic>
        <p:nvPicPr>
          <p:cNvPr id="15"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6047" y="320675"/>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47" y="320675"/>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21760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621425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88587763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234332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3597818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64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97317899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77685837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p:nvPicPr>
        <p:blipFill rotWithShape="1">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val="0"/>
              </a:ext>
            </a:extLst>
          </a:blip>
          <a:srcRect l="17105" r="59410"/>
          <a:stretch/>
        </p:blipFill>
        <p:spPr>
          <a:xfrm>
            <a:off x="3543299" y="1643634"/>
            <a:ext cx="2057400" cy="1856232"/>
          </a:xfrm>
          <a:prstGeom prst="rect">
            <a:avLst/>
          </a:prstGeom>
        </p:spPr>
      </p:pic>
      <p:pic>
        <p:nvPicPr>
          <p:cNvPr id="4" name="Picture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6" y="-2571"/>
            <a:ext cx="9150431" cy="5148643"/>
          </a:xfrm>
          <a:prstGeom prst="rect">
            <a:avLst/>
          </a:prstGeom>
        </p:spPr>
      </p:pic>
      <p:pic>
        <p:nvPicPr>
          <p:cNvPr id="5" name="Picture 4" descr="pref_1-line_logo+tagline-rt-white-CMYK.ai"/>
          <p:cNvPicPr>
            <a:picLocks noChangeAspect="1"/>
          </p:cNvPicPr>
          <p:nvPr userDrawn="1"/>
        </p:nvPicPr>
        <p:blipFill rotWithShape="1">
          <a:blip r:embed="rId3" cstate="print">
            <a:duotone>
              <a:prstClr val="black"/>
              <a:schemeClr val="accent3">
                <a:tint val="45000"/>
                <a:satMod val="400000"/>
              </a:schemeClr>
            </a:duotone>
            <a:lum bright="-100000" contrast="-100000"/>
            <a:alphaModFix amt="60000"/>
            <a:extLst>
              <a:ext uri="{28A0092B-C50C-407E-A947-70E740481C1C}">
                <a14:useLocalDpi xmlns:a14="http://schemas.microsoft.com/office/drawing/2010/main" val="0"/>
              </a:ext>
            </a:extLst>
          </a:blip>
          <a:srcRect l="17105" r="59410"/>
          <a:stretch/>
        </p:blipFill>
        <p:spPr>
          <a:xfrm>
            <a:off x="3543299" y="1643634"/>
            <a:ext cx="2057400" cy="1856232"/>
          </a:xfrm>
          <a:prstGeom prst="rect">
            <a:avLst/>
          </a:prstGeom>
        </p:spPr>
      </p:pic>
    </p:spTree>
    <p:extLst>
      <p:ext uri="{BB962C8B-B14F-4D97-AF65-F5344CB8AC3E}">
        <p14:creationId xmlns:p14="http://schemas.microsoft.com/office/powerpoint/2010/main" val="751147057"/>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45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360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14262207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pic>
        <p:nvPicPr>
          <p:cNvPr id="12"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a:spLocks noChangeArrowheads="1"/>
          </p:cNvSpPr>
          <p:nvPr userDrawn="1"/>
        </p:nvSpPr>
        <p:spPr bwMode="ltGray">
          <a:xfrm>
            <a:off x="5788692" y="4741653"/>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chemeClr val="bg2">
                    <a:alpha val="25000"/>
                  </a:schemeClr>
                </a:solidFill>
                <a:latin typeface="+mn-lt"/>
                <a:ea typeface="+mn-ea"/>
                <a:cs typeface="CiscoSans Thin"/>
              </a:rPr>
              <a:t>© </a:t>
            </a:r>
            <a:r>
              <a:rPr lang="en-US" sz="600" dirty="0" smtClean="0">
                <a:solidFill>
                  <a:schemeClr val="bg2">
                    <a:alpha val="25000"/>
                  </a:schemeClr>
                </a:solidFill>
                <a:latin typeface="+mn-lt"/>
                <a:ea typeface="+mn-ea"/>
                <a:cs typeface="CiscoSans Thin"/>
              </a:rPr>
              <a:t>2017  </a:t>
            </a:r>
            <a:r>
              <a:rPr lang="en-US" sz="600" dirty="0">
                <a:solidFill>
                  <a:schemeClr val="bg2">
                    <a:alpha val="25000"/>
                  </a:schemeClr>
                </a:solidFill>
                <a:latin typeface="+mn-lt"/>
                <a:ea typeface="+mn-ea"/>
                <a:cs typeface="CiscoSans Thin"/>
              </a:rPr>
              <a:t>Cisco and/or its affiliates. All rights reserved.   Cisco </a:t>
            </a:r>
            <a:r>
              <a:rPr lang="en-US" sz="600" dirty="0" smtClean="0">
                <a:solidFill>
                  <a:schemeClr val="bg2">
                    <a:alpha val="25000"/>
                  </a:schemeClr>
                </a:solidFill>
                <a:latin typeface="+mn-lt"/>
                <a:ea typeface="+mn-ea"/>
                <a:cs typeface="CiscoSans Thin"/>
              </a:rPr>
              <a:t>Public</a:t>
            </a:r>
            <a:endParaRPr lang="en-US" sz="600" dirty="0">
              <a:solidFill>
                <a:schemeClr val="bg2">
                  <a:alpha val="25000"/>
                </a:schemeClr>
              </a:solidFill>
              <a:latin typeface="+mn-lt"/>
              <a:ea typeface="+mn-ea"/>
              <a:cs typeface="CiscoSans Thin"/>
            </a:endParaRPr>
          </a:p>
        </p:txBody>
      </p:sp>
    </p:spTree>
    <p:extLst>
      <p:ext uri="{BB962C8B-B14F-4D97-AF65-F5344CB8AC3E}">
        <p14:creationId xmlns:p14="http://schemas.microsoft.com/office/powerpoint/2010/main" val="2043388015"/>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663885281"/>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4237160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5250432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970351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788692" y="4745325"/>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991685"/>
      </p:ext>
    </p:extLst>
  </p:cSld>
  <p:clrMap bg1="lt1" tx1="dk1" bg2="lt2" tx2="dk2" accent1="accent1" accent2="accent2" accent3="accent3" accent4="accent4" accent5="accent5" accent6="accent6" hlink="hlink" folHlink="folHlink"/>
  <p:sldLayoutIdLst>
    <p:sldLayoutId id="2147483965" r:id="rId1"/>
    <p:sldLayoutId id="214748400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3997" r:id="rId34"/>
    <p:sldLayoutId id="2147483998" r:id="rId35"/>
    <p:sldLayoutId id="2147483999" r:id="rId36"/>
    <p:sldLayoutId id="2147484000" r:id="rId37"/>
    <p:sldLayoutId id="2147484003" r:id="rId38"/>
    <p:sldLayoutId id="2147484004" r:id="rId39"/>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5455" userDrawn="1">
          <p15:clr>
            <a:srgbClr val="F26B43"/>
          </p15:clr>
        </p15:guide>
        <p15:guide id="4" pos="3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slide" Target="slide31.xml"/><Relationship Id="rId4" Type="http://schemas.openxmlformats.org/officeDocument/2006/relationships/slide" Target="slide22.xml"/></Relationships>
</file>

<file path=ppt/slides/_rels/slide13.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hdphoto" Target="../media/hdphoto1.wdp"/><Relationship Id="rId7" Type="http://schemas.openxmlformats.org/officeDocument/2006/relationships/slide" Target="slide19.xml"/><Relationship Id="rId2" Type="http://schemas.openxmlformats.org/officeDocument/2006/relationships/image" Target="../media/image22.png"/><Relationship Id="rId1" Type="http://schemas.openxmlformats.org/officeDocument/2006/relationships/slideLayout" Target="../slideLayouts/slideLayout38.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0m7_kxqzKAhVEz2MKHXCsDXcQjRwIBw&amp;url=http://www.engadget.com/tag/SpeedTest/&amp;psig=AFQjCNFcCR4k6ms9WYMbc6NZS8s5iT1k7w&amp;ust=1452972440983585"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hyperlink" Target="http://www.google.com/url?sa=i&amp;rct=j&amp;q=&amp;esrc=s&amp;source=images&amp;cd=&amp;cad=rja&amp;uact=8&amp;ved=0ahUKEwju47KryKzKAhUUTGMKHdxMCWIQjRwIBw&amp;url=http://adiquity.com/&amp;psig=AFQjCNFWlE679NEzB_I-pbv86THH5h2lag&amp;ust=1452972844625365" TargetMode="Externa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6.jpeg"/><Relationship Id="rId1" Type="http://schemas.openxmlformats.org/officeDocument/2006/relationships/slideLayout" Target="../slideLayouts/slideLayout34.xml"/><Relationship Id="rId6" Type="http://schemas.openxmlformats.org/officeDocument/2006/relationships/slide" Target="slide38.xml"/><Relationship Id="rId5" Type="http://schemas.openxmlformats.org/officeDocument/2006/relationships/slide" Target="slide25.xml"/><Relationship Id="rId4"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29.jpeg"/><Relationship Id="rId1" Type="http://schemas.openxmlformats.org/officeDocument/2006/relationships/slideLayout" Target="../slideLayouts/slideLayout38.xml"/><Relationship Id="rId6" Type="http://schemas.openxmlformats.org/officeDocument/2006/relationships/slide" Target="slide36.xml"/><Relationship Id="rId5" Type="http://schemas.openxmlformats.org/officeDocument/2006/relationships/slide" Target="slide39.xml"/><Relationship Id="rId4" Type="http://schemas.openxmlformats.org/officeDocument/2006/relationships/slide" Target="slide34.xml"/></Relationships>
</file>

<file path=ppt/slides/_rels/slide3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1.png"/><Relationship Id="rId4" Type="http://schemas.openxmlformats.org/officeDocument/2006/relationships/slide" Target="slide12.xml"/></Relationships>
</file>

<file path=ppt/slides/_rels/slide3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chart" Target="../charts/char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chart" Target="../charts/chart18.xml"/></Relationships>
</file>

<file path=ppt/slides/_rels/slide3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slide" Target="slide58.xml"/><Relationship Id="rId5" Type="http://schemas.openxmlformats.org/officeDocument/2006/relationships/slide" Target="slide38.xml"/><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image" Target="../media/image42.jpg"/><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46.jpg"/><Relationship Id="rId5" Type="http://schemas.openxmlformats.org/officeDocument/2006/relationships/image" Target="../media/image52.jp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diagramLayout" Target="../diagrams/layout1.xml"/><Relationship Id="rId7" Type="http://schemas.openxmlformats.org/officeDocument/2006/relationships/image" Target="../media/image55.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openxmlformats.org/officeDocument/2006/relationships/image" Target="../media/image57.png"/><Relationship Id="rId5" Type="http://schemas.openxmlformats.org/officeDocument/2006/relationships/diagramColors" Target="../diagrams/colors1.xml"/><Relationship Id="rId10" Type="http://schemas.openxmlformats.org/officeDocument/2006/relationships/image" Target="../media/image4.svg"/><Relationship Id="rId4" Type="http://schemas.openxmlformats.org/officeDocument/2006/relationships/diagramQuickStyle" Target="../diagrams/quickStyle1.xml"/><Relationship Id="rId9"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a:xfrm>
            <a:off x="208694" y="1164288"/>
            <a:ext cx="8516207" cy="1589805"/>
          </a:xfrm>
          <a:prstGeom prst="rect">
            <a:avLst/>
          </a:prstGeom>
        </p:spPr>
        <p:txBody>
          <a:bodyPr/>
          <a:lstStyle/>
          <a:p>
            <a:pPr marL="0" marR="0" lvl="0" indent="0" algn="l" defTabSz="914400" rtl="0" eaLnBrk="1" fontAlgn="auto" latinLnBrk="0" hangingPunct="1">
              <a:lnSpc>
                <a:spcPct val="95000"/>
              </a:lnSpc>
              <a:spcBef>
                <a:spcPct val="0"/>
              </a:spcBef>
              <a:spcAft>
                <a:spcPts val="0"/>
              </a:spcAft>
              <a:buClrTx/>
              <a:buSzTx/>
              <a:buFontTx/>
              <a:buNone/>
              <a:tabLst/>
              <a:defRPr/>
            </a:pPr>
            <a:endParaRPr kumimoji="0" lang="en-US" sz="4400" b="0" i="0" u="none" strike="noStrike" kern="1200" cap="none" spc="-15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mj-cs"/>
            </a:endParaRPr>
          </a:p>
        </p:txBody>
      </p:sp>
      <p:sp>
        <p:nvSpPr>
          <p:cNvPr id="15" name="Text Placeholder 14"/>
          <p:cNvSpPr>
            <a:spLocks noGrp="1"/>
          </p:cNvSpPr>
          <p:nvPr>
            <p:ph type="body" sz="quarter" idx="11"/>
          </p:nvPr>
        </p:nvSpPr>
        <p:spPr>
          <a:xfrm>
            <a:off x="469496" y="4604824"/>
            <a:ext cx="8296421" cy="288131"/>
          </a:xfrm>
        </p:spPr>
        <p:txBody>
          <a:bodyPr/>
          <a:lstStyle/>
          <a:p>
            <a:r>
              <a:rPr lang="en-US" dirty="0" smtClean="0"/>
              <a:t>February 2017</a:t>
            </a:r>
            <a:endParaRPr lang="en-US" dirty="0"/>
          </a:p>
        </p:txBody>
      </p:sp>
      <p:sp>
        <p:nvSpPr>
          <p:cNvPr id="9" name="Title 8"/>
          <p:cNvSpPr>
            <a:spLocks noGrp="1"/>
          </p:cNvSpPr>
          <p:nvPr>
            <p:ph type="ctrTitle"/>
          </p:nvPr>
        </p:nvSpPr>
        <p:spPr>
          <a:xfrm>
            <a:off x="425765" y="1045961"/>
            <a:ext cx="6610035" cy="1725622"/>
          </a:xfrm>
        </p:spPr>
        <p:txBody>
          <a:bodyPr/>
          <a:lstStyle/>
          <a:p>
            <a:pPr lvl="0"/>
            <a:r>
              <a:rPr lang="en-US" sz="2800" dirty="0" smtClean="0"/>
              <a:t>Cisco Visual Networking Index (VNI)  </a:t>
            </a:r>
            <a:br>
              <a:rPr lang="en-US" sz="2800" dirty="0" smtClean="0"/>
            </a:br>
            <a:r>
              <a:rPr lang="en-US" sz="2800" dirty="0" smtClean="0"/>
              <a:t>Global Mobile Forecast, 2016–2021</a:t>
            </a:r>
            <a:br>
              <a:rPr lang="en-US" sz="2800" dirty="0" smtClean="0"/>
            </a:br>
            <a:r>
              <a:rPr lang="en-US" sz="2800" dirty="0" smtClean="0"/>
              <a:t/>
            </a:r>
            <a:br>
              <a:rPr lang="en-US" sz="2800" dirty="0" smtClean="0"/>
            </a:br>
            <a:r>
              <a:rPr lang="en-US" sz="2800" i="1" dirty="0" smtClean="0"/>
              <a:t>Cisco Knowledge Network Session</a:t>
            </a:r>
            <a:endParaRPr lang="en-US" sz="2800" i="1" dirty="0"/>
          </a:p>
        </p:txBody>
      </p:sp>
      <p:sp>
        <p:nvSpPr>
          <p:cNvPr id="11" name="Text Placeholder 1"/>
          <p:cNvSpPr txBox="1">
            <a:spLocks/>
          </p:cNvSpPr>
          <p:nvPr/>
        </p:nvSpPr>
        <p:spPr>
          <a:xfrm>
            <a:off x="469496" y="3899330"/>
            <a:ext cx="8296421"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400" b="0" i="0" kern="1200" dirty="0" smtClean="0">
                <a:solidFill>
                  <a:srgbClr val="4D4D4D"/>
                </a:solidFill>
                <a:latin typeface="+mn-lt"/>
                <a:ea typeface="+mn-ea"/>
                <a:cs typeface="CiscoSans ExtraLight" pitchFamily="34" charset="0"/>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dirty="0"/>
          </a:p>
        </p:txBody>
      </p:sp>
      <p:sp>
        <p:nvSpPr>
          <p:cNvPr id="13" name="Subtitle 13"/>
          <p:cNvSpPr txBox="1">
            <a:spLocks/>
          </p:cNvSpPr>
          <p:nvPr/>
        </p:nvSpPr>
        <p:spPr>
          <a:xfrm>
            <a:off x="475247" y="3046932"/>
            <a:ext cx="4618006" cy="1076145"/>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400" b="0" i="0" kern="1200">
                <a:solidFill>
                  <a:srgbClr val="4D4D4D"/>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r>
              <a:rPr lang="en-US" dirty="0" smtClean="0"/>
              <a:t>Thomas Barnett, Jr. – Director, VNI/GCI Forecasts</a:t>
            </a:r>
            <a:br>
              <a:rPr lang="en-US" dirty="0" smtClean="0"/>
            </a:br>
            <a:r>
              <a:rPr lang="en-US" dirty="0" smtClean="0"/>
              <a:t>Arielle </a:t>
            </a:r>
            <a:r>
              <a:rPr lang="en-US" dirty="0" err="1" smtClean="0"/>
              <a:t>Sumits</a:t>
            </a:r>
            <a:r>
              <a:rPr lang="en-US" dirty="0" smtClean="0"/>
              <a:t> – Senior Analyst</a:t>
            </a:r>
            <a:br>
              <a:rPr lang="en-US" dirty="0" smtClean="0"/>
            </a:br>
            <a:r>
              <a:rPr lang="en-US" dirty="0" err="1" smtClean="0"/>
              <a:t>Shruti</a:t>
            </a:r>
            <a:r>
              <a:rPr lang="en-US" dirty="0" smtClean="0"/>
              <a:t> Jain – Senior Analyst</a:t>
            </a:r>
            <a:br>
              <a:rPr lang="en-US" dirty="0" smtClean="0"/>
            </a:br>
            <a:r>
              <a:rPr lang="en-US" dirty="0" err="1" smtClean="0"/>
              <a:t>Taru</a:t>
            </a:r>
            <a:r>
              <a:rPr lang="en-US" dirty="0" smtClean="0"/>
              <a:t> </a:t>
            </a:r>
            <a:r>
              <a:rPr lang="en-US" dirty="0" err="1" smtClean="0"/>
              <a:t>Khurana</a:t>
            </a:r>
            <a:r>
              <a:rPr lang="en-US" dirty="0" smtClean="0"/>
              <a:t> – Senior Analyst</a:t>
            </a:r>
            <a:br>
              <a:rPr lang="en-US" dirty="0" smtClean="0"/>
            </a:br>
            <a:r>
              <a:rPr lang="en-US" dirty="0" err="1" smtClean="0"/>
              <a:t>Usha</a:t>
            </a:r>
            <a:r>
              <a:rPr lang="en-US" dirty="0"/>
              <a:t> </a:t>
            </a:r>
            <a:r>
              <a:rPr lang="en-US" dirty="0" err="1"/>
              <a:t>Andra</a:t>
            </a:r>
            <a:r>
              <a:rPr lang="en-US" dirty="0"/>
              <a:t> – Senior Analyst</a:t>
            </a:r>
            <a:endParaRPr lang="en-US" dirty="0" smtClean="0"/>
          </a:p>
        </p:txBody>
      </p:sp>
    </p:spTree>
    <p:extLst>
      <p:ext uri="{BB962C8B-B14F-4D97-AF65-F5344CB8AC3E}">
        <p14:creationId xmlns:p14="http://schemas.microsoft.com/office/powerpoint/2010/main" val="383243603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87012" y="525463"/>
            <a:ext cx="5173824" cy="395695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graphicFrame>
        <p:nvGraphicFramePr>
          <p:cNvPr id="7" name="Object 2"/>
          <p:cNvGraphicFramePr>
            <a:graphicFrameLocks noChangeAspect="1"/>
          </p:cNvGraphicFramePr>
          <p:nvPr>
            <p:extLst/>
          </p:nvPr>
        </p:nvGraphicFramePr>
        <p:xfrm>
          <a:off x="3127775" y="427929"/>
          <a:ext cx="5433061" cy="448214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64482" y="1234525"/>
            <a:ext cx="3004012" cy="2779222"/>
          </a:xfrm>
          <a:prstGeom prst="rect">
            <a:avLst/>
          </a:prstGeom>
          <a:noFill/>
        </p:spPr>
        <p:txBody>
          <a:bodyPr wrap="square" rtlCol="0">
            <a:spAutoFit/>
          </a:bodyPr>
          <a:lstStyle/>
          <a:p>
            <a:pPr algn="ctr">
              <a:lnSpc>
                <a:spcPct val="95000"/>
              </a:lnSpc>
              <a:spcAft>
                <a:spcPts val="600"/>
              </a:spcAft>
            </a:pPr>
            <a:r>
              <a:rPr lang="en-US" sz="2800" dirty="0" smtClean="0"/>
              <a:t>Cisco VNI Mobile Year in Review—2016</a:t>
            </a:r>
          </a:p>
          <a:p>
            <a:pPr algn="ctr">
              <a:lnSpc>
                <a:spcPct val="95000"/>
              </a:lnSpc>
              <a:spcAft>
                <a:spcPts val="600"/>
              </a:spcAft>
            </a:pPr>
            <a:r>
              <a:rPr lang="en-US" sz="1400" dirty="0" smtClean="0"/>
              <a:t>Acceleration in Indonesia, France, Korea, Australia. Slowdown in India, Japan, Sweden. </a:t>
            </a:r>
          </a:p>
          <a:p>
            <a:pPr algn="ctr">
              <a:lnSpc>
                <a:spcPct val="95000"/>
              </a:lnSpc>
              <a:spcAft>
                <a:spcPts val="600"/>
              </a:spcAft>
            </a:pPr>
            <a:r>
              <a:rPr lang="en-US" sz="1400" dirty="0" smtClean="0"/>
              <a:t>Normal tapering in most others.</a:t>
            </a:r>
          </a:p>
          <a:p>
            <a:pPr algn="ctr">
              <a:lnSpc>
                <a:spcPct val="95000"/>
              </a:lnSpc>
              <a:spcAft>
                <a:spcPts val="600"/>
              </a:spcAft>
            </a:pPr>
            <a:endParaRPr lang="en-US" sz="2800" dirty="0" smtClean="0"/>
          </a:p>
        </p:txBody>
      </p:sp>
    </p:spTree>
    <p:extLst>
      <p:ext uri="{BB962C8B-B14F-4D97-AF65-F5344CB8AC3E}">
        <p14:creationId xmlns:p14="http://schemas.microsoft.com/office/powerpoint/2010/main" val="6156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Top Trends</a:t>
            </a:r>
            <a:endParaRPr lang="en-US" dirty="0"/>
          </a:p>
        </p:txBody>
      </p:sp>
    </p:spTree>
    <p:extLst>
      <p:ext uri="{BB962C8B-B14F-4D97-AF65-F5344CB8AC3E}">
        <p14:creationId xmlns:p14="http://schemas.microsoft.com/office/powerpoint/2010/main" val="3311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445533"/>
            <a:ext cx="8345488" cy="731837"/>
          </a:xfrm>
        </p:spPr>
        <p:txBody>
          <a:bodyPr/>
          <a:lstStyle/>
          <a:p>
            <a:r>
              <a:rPr lang="en-US" sz="2800" dirty="0" smtClean="0"/>
              <a:t>VNI Mobile Forecast Update, </a:t>
            </a:r>
            <a:r>
              <a:rPr lang="fi-FI" sz="2800" dirty="0" smtClean="0"/>
              <a:t>2016–2021</a:t>
            </a:r>
            <a:r>
              <a:rPr lang="en-US" sz="2800" dirty="0" smtClean="0"/>
              <a:t> </a:t>
            </a:r>
            <a:br>
              <a:rPr lang="en-US" sz="2800" dirty="0" smtClean="0"/>
            </a:br>
            <a:r>
              <a:rPr lang="en-US" sz="2000" dirty="0" smtClean="0"/>
              <a:t>Top Mobile Networking Trends</a:t>
            </a:r>
            <a:endParaRPr lang="en-US" sz="2000" dirty="0"/>
          </a:p>
        </p:txBody>
      </p:sp>
      <p:grpSp>
        <p:nvGrpSpPr>
          <p:cNvPr id="48" name="Group 47"/>
          <p:cNvGrpSpPr/>
          <p:nvPr/>
        </p:nvGrpSpPr>
        <p:grpSpPr>
          <a:xfrm>
            <a:off x="1069207" y="1495291"/>
            <a:ext cx="6979944" cy="324979"/>
            <a:chOff x="1094797" y="1322013"/>
            <a:chExt cx="5674269" cy="297309"/>
          </a:xfrm>
        </p:grpSpPr>
        <p:sp>
          <p:nvSpPr>
            <p:cNvPr id="49" name="Rectangle 48"/>
            <p:cNvSpPr/>
            <p:nvPr/>
          </p:nvSpPr>
          <p:spPr>
            <a:xfrm>
              <a:off x="1397749" y="1325652"/>
              <a:ext cx="5371317"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p:cNvSpPr/>
            <p:nvPr/>
          </p:nvSpPr>
          <p:spPr>
            <a:xfrm>
              <a:off x="1147565" y="1325652"/>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TextBox 50"/>
            <p:cNvSpPr txBox="1"/>
            <p:nvPr/>
          </p:nvSpPr>
          <p:spPr>
            <a:xfrm>
              <a:off x="1094797" y="1333090"/>
              <a:ext cx="355721" cy="286232"/>
            </a:xfrm>
            <a:prstGeom prst="rect">
              <a:avLst/>
            </a:prstGeom>
            <a:noFill/>
            <a:effectLst/>
          </p:spPr>
          <p:txBody>
            <a:bodyPr wrap="square" rtlCol="0" anchor="ctr">
              <a:spAutoFit/>
            </a:bodyPr>
            <a:lstStyle/>
            <a:p>
              <a:pPr algn="ctr">
                <a:lnSpc>
                  <a:spcPct val="90000"/>
                </a:lnSpc>
                <a:spcBef>
                  <a:spcPts val="600"/>
                </a:spcBef>
              </a:pPr>
              <a:r>
                <a:rPr lang="en-US" sz="1400" b="1" dirty="0" smtClean="0">
                  <a:solidFill>
                    <a:schemeClr val="bg1"/>
                  </a:solidFill>
                </a:rPr>
                <a:t>1</a:t>
              </a:r>
            </a:p>
          </p:txBody>
        </p:sp>
        <p:sp>
          <p:nvSpPr>
            <p:cNvPr id="52" name="Rectangle 51"/>
            <p:cNvSpPr/>
            <p:nvPr/>
          </p:nvSpPr>
          <p:spPr>
            <a:xfrm>
              <a:off x="1397751" y="1322013"/>
              <a:ext cx="4731295" cy="281572"/>
            </a:xfrm>
            <a:prstGeom prst="rect">
              <a:avLst/>
            </a:prstGeom>
          </p:spPr>
          <p:txBody>
            <a:bodyPr wrap="square" anchor="ctr">
              <a:spAutoFit/>
            </a:bodyPr>
            <a:lstStyle/>
            <a:p>
              <a:r>
                <a:rPr lang="en-US" sz="1400" b="1" dirty="0" smtClean="0">
                  <a:solidFill>
                    <a:sysClr val="windowText" lastClr="000000"/>
                  </a:solidFill>
                  <a:hlinkClick r:id="rId3" action="ppaction://hlinksldjump"/>
                </a:rPr>
                <a:t>Evolving Toward Smarter Multimedia Mobile Devices</a:t>
              </a:r>
              <a:endParaRPr lang="en-US" sz="1400" b="1" dirty="0">
                <a:solidFill>
                  <a:sysClr val="windowText" lastClr="000000"/>
                </a:solidFill>
              </a:endParaRPr>
            </a:p>
          </p:txBody>
        </p:sp>
      </p:grpSp>
      <p:grpSp>
        <p:nvGrpSpPr>
          <p:cNvPr id="53" name="Group 52"/>
          <p:cNvGrpSpPr/>
          <p:nvPr/>
        </p:nvGrpSpPr>
        <p:grpSpPr>
          <a:xfrm>
            <a:off x="1069207" y="1882045"/>
            <a:ext cx="6979944" cy="324979"/>
            <a:chOff x="1094797" y="1675838"/>
            <a:chExt cx="5674269" cy="297309"/>
          </a:xfrm>
        </p:grpSpPr>
        <p:sp>
          <p:nvSpPr>
            <p:cNvPr id="54" name="Rectangle 53"/>
            <p:cNvSpPr/>
            <p:nvPr/>
          </p:nvSpPr>
          <p:spPr>
            <a:xfrm>
              <a:off x="1397749" y="1679477"/>
              <a:ext cx="5371317"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5" name="Rectangle 54"/>
            <p:cNvSpPr/>
            <p:nvPr/>
          </p:nvSpPr>
          <p:spPr>
            <a:xfrm>
              <a:off x="1147565" y="1679477"/>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6" name="TextBox 55"/>
            <p:cNvSpPr txBox="1"/>
            <p:nvPr/>
          </p:nvSpPr>
          <p:spPr>
            <a:xfrm>
              <a:off x="1094797" y="1686915"/>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2</a:t>
              </a:r>
            </a:p>
          </p:txBody>
        </p:sp>
        <p:sp>
          <p:nvSpPr>
            <p:cNvPr id="57" name="Rectangle 56"/>
            <p:cNvSpPr/>
            <p:nvPr/>
          </p:nvSpPr>
          <p:spPr>
            <a:xfrm>
              <a:off x="1397751" y="1675838"/>
              <a:ext cx="5018763" cy="281572"/>
            </a:xfrm>
            <a:prstGeom prst="rect">
              <a:avLst/>
            </a:prstGeom>
          </p:spPr>
          <p:txBody>
            <a:bodyPr wrap="square" anchor="ctr">
              <a:spAutoFit/>
            </a:bodyPr>
            <a:lstStyle/>
            <a:p>
              <a:r>
                <a:rPr lang="en-US" sz="1400" b="1" dirty="0" smtClean="0">
                  <a:solidFill>
                    <a:schemeClr val="accent5">
                      <a:lumMod val="50000"/>
                    </a:schemeClr>
                  </a:solidFill>
                  <a:hlinkClick r:id="rId4" action="ppaction://hlinksldjump"/>
                </a:rPr>
                <a:t>Defining Cell Network Advances</a:t>
              </a:r>
              <a:r>
                <a:rPr lang="en-US" sz="1400" b="1" dirty="0" smtClean="0">
                  <a:solidFill>
                    <a:schemeClr val="accent5">
                      <a:lumMod val="50000"/>
                    </a:schemeClr>
                  </a:solidFill>
                  <a:latin typeface="Arial" panose="020B0604020202020204" pitchFamily="34" charset="0"/>
                  <a:cs typeface="Arial" panose="020B0604020202020204" pitchFamily="34" charset="0"/>
                  <a:hlinkClick r:id="rId4" action="ppaction://hlinksldjump"/>
                </a:rPr>
                <a:t>—</a:t>
              </a:r>
              <a:r>
                <a:rPr lang="en-US" sz="1400" b="1" dirty="0" smtClean="0">
                  <a:solidFill>
                    <a:schemeClr val="accent5">
                      <a:lumMod val="50000"/>
                    </a:schemeClr>
                  </a:solidFill>
                  <a:hlinkClick r:id="rId4" action="ppaction://hlinksldjump"/>
                </a:rPr>
                <a:t>2G, 3G, 4G (Initial 5G Projections)</a:t>
              </a:r>
              <a:endParaRPr lang="en-US" sz="1400" b="1" dirty="0">
                <a:solidFill>
                  <a:schemeClr val="accent5">
                    <a:lumMod val="50000"/>
                  </a:schemeClr>
                </a:solidFill>
              </a:endParaRPr>
            </a:p>
          </p:txBody>
        </p:sp>
      </p:grpSp>
      <p:grpSp>
        <p:nvGrpSpPr>
          <p:cNvPr id="58" name="Group 57"/>
          <p:cNvGrpSpPr/>
          <p:nvPr/>
        </p:nvGrpSpPr>
        <p:grpSpPr>
          <a:xfrm>
            <a:off x="1069207" y="2268803"/>
            <a:ext cx="6979944" cy="324979"/>
            <a:chOff x="1094797" y="2029663"/>
            <a:chExt cx="5674270" cy="297309"/>
          </a:xfrm>
        </p:grpSpPr>
        <p:sp>
          <p:nvSpPr>
            <p:cNvPr id="59" name="Rectangle 58"/>
            <p:cNvSpPr/>
            <p:nvPr/>
          </p:nvSpPr>
          <p:spPr>
            <a:xfrm>
              <a:off x="1397749" y="2033302"/>
              <a:ext cx="5371318"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0" name="Rectangle 59"/>
            <p:cNvSpPr/>
            <p:nvPr/>
          </p:nvSpPr>
          <p:spPr>
            <a:xfrm>
              <a:off x="1147565" y="2033302"/>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1" name="TextBox 60"/>
            <p:cNvSpPr txBox="1"/>
            <p:nvPr/>
          </p:nvSpPr>
          <p:spPr>
            <a:xfrm>
              <a:off x="1094797" y="2040740"/>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3</a:t>
              </a:r>
            </a:p>
          </p:txBody>
        </p:sp>
        <p:sp>
          <p:nvSpPr>
            <p:cNvPr id="62" name="Rectangle 61"/>
            <p:cNvSpPr/>
            <p:nvPr/>
          </p:nvSpPr>
          <p:spPr>
            <a:xfrm>
              <a:off x="1397751" y="2029663"/>
              <a:ext cx="5186018" cy="281572"/>
            </a:xfrm>
            <a:prstGeom prst="rect">
              <a:avLst/>
            </a:prstGeom>
          </p:spPr>
          <p:txBody>
            <a:bodyPr wrap="square" anchor="ctr">
              <a:spAutoFit/>
            </a:bodyPr>
            <a:lstStyle/>
            <a:p>
              <a:r>
                <a:rPr lang="en-US" sz="1400" b="1" dirty="0">
                  <a:solidFill>
                    <a:schemeClr val="accent5">
                      <a:lumMod val="50000"/>
                    </a:schemeClr>
                  </a:solidFill>
                  <a:hlinkClick r:id="rId5" action="ppaction://hlinksldjump"/>
                </a:rPr>
                <a:t>Measuring Mobile </a:t>
              </a:r>
              <a:r>
                <a:rPr lang="en-US" sz="1400" b="1" dirty="0" smtClean="0">
                  <a:solidFill>
                    <a:schemeClr val="accent5">
                      <a:lumMod val="50000"/>
                    </a:schemeClr>
                  </a:solidFill>
                  <a:hlinkClick r:id="rId5" action="ppaction://hlinksldjump"/>
                </a:rPr>
                <a:t>IoT </a:t>
              </a:r>
              <a:r>
                <a:rPr lang="en-US" sz="1400" b="1" dirty="0">
                  <a:solidFill>
                    <a:schemeClr val="accent5">
                      <a:lumMod val="50000"/>
                    </a:schemeClr>
                  </a:solidFill>
                  <a:hlinkClick r:id="rId5" action="ppaction://hlinksldjump"/>
                </a:rPr>
                <a:t>Adoption—M2M and Emerging </a:t>
              </a:r>
              <a:r>
                <a:rPr lang="en-US" sz="1400" b="1" dirty="0" smtClean="0">
                  <a:solidFill>
                    <a:schemeClr val="accent5">
                      <a:lumMod val="50000"/>
                    </a:schemeClr>
                  </a:solidFill>
                  <a:hlinkClick r:id="rId5" action="ppaction://hlinksldjump"/>
                </a:rPr>
                <a:t>Wearables</a:t>
              </a:r>
              <a:endParaRPr lang="en-US" sz="1400" b="1" dirty="0">
                <a:solidFill>
                  <a:schemeClr val="accent5">
                    <a:lumMod val="50000"/>
                  </a:schemeClr>
                </a:solidFill>
              </a:endParaRPr>
            </a:p>
          </p:txBody>
        </p:sp>
      </p:grpSp>
      <p:grpSp>
        <p:nvGrpSpPr>
          <p:cNvPr id="67" name="Group 66"/>
          <p:cNvGrpSpPr/>
          <p:nvPr/>
        </p:nvGrpSpPr>
        <p:grpSpPr>
          <a:xfrm>
            <a:off x="1069207" y="2655557"/>
            <a:ext cx="6979944" cy="324979"/>
            <a:chOff x="1094797" y="2383488"/>
            <a:chExt cx="5674269" cy="297309"/>
          </a:xfrm>
        </p:grpSpPr>
        <p:sp>
          <p:nvSpPr>
            <p:cNvPr id="72" name="Rectangle 71"/>
            <p:cNvSpPr/>
            <p:nvPr/>
          </p:nvSpPr>
          <p:spPr>
            <a:xfrm>
              <a:off x="1397749" y="2387127"/>
              <a:ext cx="5371317"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7" name="Rectangle 76"/>
            <p:cNvSpPr/>
            <p:nvPr/>
          </p:nvSpPr>
          <p:spPr>
            <a:xfrm>
              <a:off x="1147565" y="2387127"/>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2" name="TextBox 81"/>
            <p:cNvSpPr txBox="1"/>
            <p:nvPr/>
          </p:nvSpPr>
          <p:spPr>
            <a:xfrm>
              <a:off x="1094797" y="2394565"/>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4</a:t>
              </a:r>
            </a:p>
          </p:txBody>
        </p:sp>
        <p:sp>
          <p:nvSpPr>
            <p:cNvPr id="87" name="Rectangle 86"/>
            <p:cNvSpPr/>
            <p:nvPr/>
          </p:nvSpPr>
          <p:spPr>
            <a:xfrm>
              <a:off x="1397751" y="2383488"/>
              <a:ext cx="5018764" cy="281572"/>
            </a:xfrm>
            <a:prstGeom prst="rect">
              <a:avLst/>
            </a:prstGeom>
          </p:spPr>
          <p:txBody>
            <a:bodyPr wrap="square" anchor="ctr">
              <a:spAutoFit/>
            </a:bodyPr>
            <a:lstStyle/>
            <a:p>
              <a:r>
                <a:rPr lang="en-US" sz="1400" b="1" dirty="0" smtClean="0">
                  <a:solidFill>
                    <a:schemeClr val="accent5">
                      <a:lumMod val="50000"/>
                    </a:schemeClr>
                  </a:solidFill>
                  <a:hlinkClick r:id="" action="ppaction://noaction"/>
                </a:rPr>
                <a:t>Analyzing the Expanding Role and Coverage of Wi-Fi  </a:t>
              </a:r>
              <a:endParaRPr lang="en-US" sz="1400" b="1" dirty="0">
                <a:solidFill>
                  <a:schemeClr val="accent5">
                    <a:lumMod val="50000"/>
                  </a:schemeClr>
                </a:solidFill>
              </a:endParaRPr>
            </a:p>
          </p:txBody>
        </p:sp>
      </p:grpSp>
      <p:grpSp>
        <p:nvGrpSpPr>
          <p:cNvPr id="92" name="Group 91"/>
          <p:cNvGrpSpPr/>
          <p:nvPr/>
        </p:nvGrpSpPr>
        <p:grpSpPr>
          <a:xfrm>
            <a:off x="1069207" y="3042314"/>
            <a:ext cx="6979944" cy="324978"/>
            <a:chOff x="1094797" y="2737314"/>
            <a:chExt cx="5674270" cy="297308"/>
          </a:xfrm>
        </p:grpSpPr>
        <p:sp>
          <p:nvSpPr>
            <p:cNvPr id="97" name="Rectangle 96"/>
            <p:cNvSpPr/>
            <p:nvPr/>
          </p:nvSpPr>
          <p:spPr>
            <a:xfrm>
              <a:off x="1397749" y="2740952"/>
              <a:ext cx="5371318"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2" name="Rectangle 101"/>
            <p:cNvSpPr/>
            <p:nvPr/>
          </p:nvSpPr>
          <p:spPr>
            <a:xfrm>
              <a:off x="1147565" y="2740952"/>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3" name="TextBox 102"/>
            <p:cNvSpPr txBox="1"/>
            <p:nvPr/>
          </p:nvSpPr>
          <p:spPr>
            <a:xfrm>
              <a:off x="1094797" y="2748390"/>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5</a:t>
              </a:r>
            </a:p>
          </p:txBody>
        </p:sp>
        <p:sp>
          <p:nvSpPr>
            <p:cNvPr id="104" name="Rectangle 103"/>
            <p:cNvSpPr/>
            <p:nvPr/>
          </p:nvSpPr>
          <p:spPr>
            <a:xfrm>
              <a:off x="1397751" y="2737314"/>
              <a:ext cx="4963012" cy="281572"/>
            </a:xfrm>
            <a:prstGeom prst="rect">
              <a:avLst/>
            </a:prstGeom>
          </p:spPr>
          <p:txBody>
            <a:bodyPr wrap="square" anchor="ctr">
              <a:spAutoFit/>
            </a:bodyPr>
            <a:lstStyle/>
            <a:p>
              <a:r>
                <a:rPr lang="en-US" sz="1400" b="1" dirty="0" smtClean="0">
                  <a:solidFill>
                    <a:schemeClr val="accent5">
                      <a:lumMod val="50000"/>
                    </a:schemeClr>
                  </a:solidFill>
                  <a:hlinkClick r:id="" action="ppaction://noaction"/>
                </a:rPr>
                <a:t>Identifying New Mobile Applications and Requirements  </a:t>
              </a:r>
              <a:endParaRPr lang="en-US" sz="1400" b="1" dirty="0">
                <a:solidFill>
                  <a:schemeClr val="accent5">
                    <a:lumMod val="50000"/>
                  </a:schemeClr>
                </a:solidFill>
              </a:endParaRPr>
            </a:p>
          </p:txBody>
        </p:sp>
      </p:grpSp>
      <p:grpSp>
        <p:nvGrpSpPr>
          <p:cNvPr id="105" name="Group 104"/>
          <p:cNvGrpSpPr/>
          <p:nvPr/>
        </p:nvGrpSpPr>
        <p:grpSpPr>
          <a:xfrm>
            <a:off x="1069207" y="3429067"/>
            <a:ext cx="6979944" cy="324979"/>
            <a:chOff x="1094797" y="3091138"/>
            <a:chExt cx="5674269" cy="297309"/>
          </a:xfrm>
        </p:grpSpPr>
        <p:sp>
          <p:nvSpPr>
            <p:cNvPr id="106" name="Rectangle 105"/>
            <p:cNvSpPr/>
            <p:nvPr/>
          </p:nvSpPr>
          <p:spPr>
            <a:xfrm>
              <a:off x="1397749" y="3094777"/>
              <a:ext cx="5371317"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6" name="Rectangle 115"/>
            <p:cNvSpPr/>
            <p:nvPr/>
          </p:nvSpPr>
          <p:spPr>
            <a:xfrm>
              <a:off x="1147565" y="3094777"/>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7" name="TextBox 116"/>
            <p:cNvSpPr txBox="1"/>
            <p:nvPr/>
          </p:nvSpPr>
          <p:spPr>
            <a:xfrm>
              <a:off x="1094797" y="3102215"/>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6</a:t>
              </a:r>
            </a:p>
          </p:txBody>
        </p:sp>
        <p:sp>
          <p:nvSpPr>
            <p:cNvPr id="118" name="Rectangle 117"/>
            <p:cNvSpPr/>
            <p:nvPr/>
          </p:nvSpPr>
          <p:spPr>
            <a:xfrm>
              <a:off x="1397750" y="3091138"/>
              <a:ext cx="5018764" cy="281572"/>
            </a:xfrm>
            <a:prstGeom prst="rect">
              <a:avLst/>
            </a:prstGeom>
          </p:spPr>
          <p:txBody>
            <a:bodyPr wrap="square" anchor="ctr">
              <a:spAutoFit/>
            </a:bodyPr>
            <a:lstStyle/>
            <a:p>
              <a:r>
                <a:rPr lang="en-US" sz="1400" b="1" dirty="0">
                  <a:solidFill>
                    <a:schemeClr val="accent5">
                      <a:lumMod val="50000"/>
                    </a:schemeClr>
                  </a:solidFill>
                  <a:hlinkClick r:id="" action="ppaction://noaction"/>
                </a:rPr>
                <a:t>Comparing Mobile Network Speed Improvements</a:t>
              </a:r>
              <a:endParaRPr lang="en-US" sz="1400" b="1" dirty="0">
                <a:solidFill>
                  <a:schemeClr val="accent5">
                    <a:lumMod val="50000"/>
                  </a:schemeClr>
                </a:solidFill>
              </a:endParaRPr>
            </a:p>
          </p:txBody>
        </p:sp>
      </p:grpSp>
      <p:grpSp>
        <p:nvGrpSpPr>
          <p:cNvPr id="119" name="Group 118"/>
          <p:cNvGrpSpPr/>
          <p:nvPr/>
        </p:nvGrpSpPr>
        <p:grpSpPr>
          <a:xfrm>
            <a:off x="1069207" y="3815822"/>
            <a:ext cx="6979944" cy="324979"/>
            <a:chOff x="1094797" y="3444963"/>
            <a:chExt cx="5674269" cy="297309"/>
          </a:xfrm>
        </p:grpSpPr>
        <p:sp>
          <p:nvSpPr>
            <p:cNvPr id="120" name="Rectangle 119"/>
            <p:cNvSpPr/>
            <p:nvPr/>
          </p:nvSpPr>
          <p:spPr>
            <a:xfrm>
              <a:off x="1397749" y="3448602"/>
              <a:ext cx="5371317" cy="27478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1" name="Rectangle 120"/>
            <p:cNvSpPr/>
            <p:nvPr/>
          </p:nvSpPr>
          <p:spPr>
            <a:xfrm>
              <a:off x="1147565" y="3448602"/>
              <a:ext cx="250186" cy="27478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2" name="TextBox 121"/>
            <p:cNvSpPr txBox="1"/>
            <p:nvPr/>
          </p:nvSpPr>
          <p:spPr>
            <a:xfrm>
              <a:off x="1094797" y="3456040"/>
              <a:ext cx="355721" cy="286232"/>
            </a:xfrm>
            <a:prstGeom prst="rect">
              <a:avLst/>
            </a:prstGeom>
            <a:noFill/>
          </p:spPr>
          <p:txBody>
            <a:bodyPr wrap="square" rtlCol="0" anchor="ctr">
              <a:spAutoFit/>
            </a:bodyPr>
            <a:lstStyle/>
            <a:p>
              <a:pPr algn="ctr">
                <a:lnSpc>
                  <a:spcPct val="90000"/>
                </a:lnSpc>
                <a:spcBef>
                  <a:spcPts val="600"/>
                </a:spcBef>
              </a:pPr>
              <a:r>
                <a:rPr lang="en-US" sz="1400" b="1" dirty="0" smtClean="0">
                  <a:solidFill>
                    <a:schemeClr val="bg1"/>
                  </a:solidFill>
                </a:rPr>
                <a:t>7</a:t>
              </a:r>
            </a:p>
          </p:txBody>
        </p:sp>
        <p:sp>
          <p:nvSpPr>
            <p:cNvPr id="123" name="Rectangle 122"/>
            <p:cNvSpPr/>
            <p:nvPr/>
          </p:nvSpPr>
          <p:spPr>
            <a:xfrm>
              <a:off x="1397751" y="3444963"/>
              <a:ext cx="5077612" cy="281572"/>
            </a:xfrm>
            <a:prstGeom prst="rect">
              <a:avLst/>
            </a:prstGeom>
          </p:spPr>
          <p:txBody>
            <a:bodyPr wrap="square" anchor="ctr">
              <a:spAutoFit/>
            </a:bodyPr>
            <a:lstStyle/>
            <a:p>
              <a:r>
                <a:rPr lang="en-US" sz="1400" b="1" dirty="0">
                  <a:solidFill>
                    <a:schemeClr val="bg1"/>
                  </a:solidFill>
                  <a:hlinkClick r:id="" action="ppaction://noaction"/>
                </a:rPr>
                <a:t>Reviewing Tiered Pricing—Unlimited Data </a:t>
              </a:r>
              <a:r>
                <a:rPr lang="en-US" sz="1400" b="1" dirty="0" smtClean="0">
                  <a:solidFill>
                    <a:schemeClr val="bg1"/>
                  </a:solidFill>
                  <a:hlinkClick r:id="" action="ppaction://noaction"/>
                </a:rPr>
                <a:t>and </a:t>
              </a:r>
              <a:r>
                <a:rPr lang="en-US" sz="1400" b="1" dirty="0">
                  <a:solidFill>
                    <a:schemeClr val="bg1"/>
                  </a:solidFill>
                  <a:hlinkClick r:id="" action="ppaction://noaction"/>
                </a:rPr>
                <a:t>Shared </a:t>
              </a:r>
              <a:r>
                <a:rPr lang="en-US" sz="1400" b="1" dirty="0" smtClean="0">
                  <a:solidFill>
                    <a:schemeClr val="bg1"/>
                  </a:solidFill>
                  <a:hlinkClick r:id="" action="ppaction://noaction"/>
                </a:rPr>
                <a:t>Plans </a:t>
              </a:r>
              <a:endParaRPr lang="en-US" sz="1400" b="1" dirty="0">
                <a:solidFill>
                  <a:schemeClr val="bg1"/>
                </a:solidFill>
              </a:endParaRPr>
            </a:p>
          </p:txBody>
        </p:sp>
      </p:grpSp>
      <p:sp>
        <p:nvSpPr>
          <p:cNvPr id="44"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Tree>
    <p:extLst>
      <p:ext uri="{BB962C8B-B14F-4D97-AF65-F5344CB8AC3E}">
        <p14:creationId xmlns:p14="http://schemas.microsoft.com/office/powerpoint/2010/main" val="399693146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flipH="1">
            <a:off x="308012" y="253999"/>
            <a:ext cx="8480388" cy="4249187"/>
          </a:xfrm>
          <a:prstGeom prst="rect">
            <a:avLst/>
          </a:prstGeom>
        </p:spPr>
      </p:pic>
      <p:sp>
        <p:nvSpPr>
          <p:cNvPr id="5" name="Rectangle 4"/>
          <p:cNvSpPr/>
          <p:nvPr/>
        </p:nvSpPr>
        <p:spPr>
          <a:xfrm>
            <a:off x="423626" y="368709"/>
            <a:ext cx="5682534"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4" y="479172"/>
            <a:ext cx="3386254" cy="1200329"/>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1</a:t>
            </a:r>
            <a:r>
              <a:rPr lang="en-US" sz="2400" dirty="0" smtClean="0">
                <a:solidFill>
                  <a:schemeClr val="tx2"/>
                </a:solidFill>
              </a:rPr>
              <a:t>  </a:t>
            </a:r>
          </a:p>
          <a:p>
            <a:r>
              <a:rPr lang="en-US" sz="2400" dirty="0" smtClean="0">
                <a:solidFill>
                  <a:schemeClr val="accent5"/>
                </a:solidFill>
              </a:rPr>
              <a:t>Adapting </a:t>
            </a:r>
            <a:r>
              <a:rPr lang="en-US" sz="2400" dirty="0">
                <a:solidFill>
                  <a:schemeClr val="accent5"/>
                </a:solidFill>
              </a:rPr>
              <a:t>to Smarter Mobile Devices</a:t>
            </a:r>
          </a:p>
        </p:txBody>
      </p:sp>
      <p:sp>
        <p:nvSpPr>
          <p:cNvPr id="7" name="Rectangle 6"/>
          <p:cNvSpPr/>
          <p:nvPr/>
        </p:nvSpPr>
        <p:spPr>
          <a:xfrm>
            <a:off x="591014" y="1856012"/>
            <a:ext cx="3118625" cy="1979003"/>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4" action="ppaction://hlinksldjump"/>
              </a:rPr>
              <a:t>Total devices and connections growth</a:t>
            </a:r>
            <a:endParaRPr lang="en-US" dirty="0" smtClean="0">
              <a:solidFill>
                <a:schemeClr val="tx2"/>
              </a:solidFill>
            </a:endParaRPr>
          </a:p>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5" action="ppaction://hlinksldjump"/>
              </a:rPr>
              <a:t>Traffic by device category</a:t>
            </a:r>
            <a:endParaRPr lang="en-US" dirty="0" smtClean="0">
              <a:solidFill>
                <a:schemeClr val="tx2"/>
              </a:solidFill>
            </a:endParaRPr>
          </a:p>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6" action="ppaction://hlinksldjump"/>
              </a:rPr>
              <a:t>Smarter devices growth</a:t>
            </a:r>
            <a:endParaRPr lang="en-US" dirty="0" smtClean="0">
              <a:solidFill>
                <a:schemeClr val="tx2"/>
              </a:solidFill>
            </a:endParaRPr>
          </a:p>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7" action="ppaction://hlinksldjump"/>
              </a:rPr>
              <a:t>Smart devices traffic</a:t>
            </a:r>
            <a:endParaRPr lang="en-US" dirty="0" smtClean="0">
              <a:solidFill>
                <a:schemeClr val="tx2"/>
              </a:solidFill>
            </a:endParaRPr>
          </a:p>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8" action="ppaction://hlinksldjump"/>
              </a:rPr>
              <a:t>IPv6 </a:t>
            </a:r>
            <a:r>
              <a:rPr lang="en-US" dirty="0">
                <a:solidFill>
                  <a:schemeClr val="tx2"/>
                </a:solidFill>
                <a:hlinkClick r:id="rId8" action="ppaction://hlinksldjump"/>
              </a:rPr>
              <a:t>A</a:t>
            </a:r>
            <a:r>
              <a:rPr lang="en-US" dirty="0" smtClean="0">
                <a:solidFill>
                  <a:schemeClr val="tx2"/>
                </a:solidFill>
                <a:hlinkClick r:id="rId8" action="ppaction://hlinksldjump"/>
              </a:rPr>
              <a:t>nalysis</a:t>
            </a:r>
            <a:endParaRPr lang="en-US" dirty="0">
              <a:solidFill>
                <a:schemeClr val="tx2"/>
              </a:solidFill>
            </a:endParaRPr>
          </a:p>
        </p:txBody>
      </p:sp>
    </p:spTree>
    <p:extLst>
      <p:ext uri="{BB962C8B-B14F-4D97-AF65-F5344CB8AC3E}">
        <p14:creationId xmlns:p14="http://schemas.microsoft.com/office/powerpoint/2010/main" val="12846662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28537" y="128737"/>
            <a:ext cx="8499405" cy="731837"/>
          </a:xfrm>
        </p:spPr>
        <p:txBody>
          <a:bodyPr/>
          <a:lstStyle/>
          <a:p>
            <a:r>
              <a:rPr lang="en-US" sz="2800" dirty="0" smtClean="0"/>
              <a:t>Global Mobile Device Growth by Type</a:t>
            </a:r>
            <a:br>
              <a:rPr lang="en-US" sz="2800" dirty="0" smtClean="0"/>
            </a:br>
            <a:r>
              <a:rPr lang="en-US" sz="2000" dirty="0" smtClean="0"/>
              <a:t>By 2021, Smartphones / Phablets Will Have More Than 50% Share</a:t>
            </a:r>
          </a:p>
        </p:txBody>
      </p:sp>
      <p:sp>
        <p:nvSpPr>
          <p:cNvPr id="13" name="Rectangle 12"/>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Freeform 15"/>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TextBox 16"/>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a:solidFill>
                  <a:schemeClr val="bg1"/>
                </a:solidFill>
              </a:rPr>
              <a:t>8</a:t>
            </a:r>
            <a:r>
              <a:rPr lang="en-US" sz="1600" b="1" dirty="0" smtClean="0">
                <a:solidFill>
                  <a:schemeClr val="bg1"/>
                </a:solidFill>
              </a:rPr>
              <a:t>%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18"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27" name="TextBox 26"/>
          <p:cNvSpPr txBox="1"/>
          <p:nvPr/>
        </p:nvSpPr>
        <p:spPr>
          <a:xfrm>
            <a:off x="503119" y="2516208"/>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Billions of Devices</a:t>
            </a:r>
            <a:endParaRPr lang="en-US" sz="1400" b="1" dirty="0">
              <a:cs typeface="Arial" panose="020B0604020202020204" pitchFamily="34" charset="0"/>
            </a:endParaRPr>
          </a:p>
        </p:txBody>
      </p:sp>
      <p:sp>
        <p:nvSpPr>
          <p:cNvPr id="34" name="TextBox 33"/>
          <p:cNvSpPr txBox="1"/>
          <p:nvPr/>
        </p:nvSpPr>
        <p:spPr>
          <a:xfrm>
            <a:off x="7039777"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36" name="Text Box 20"/>
          <p:cNvSpPr txBox="1">
            <a:spLocks noChangeArrowheads="1"/>
          </p:cNvSpPr>
          <p:nvPr/>
        </p:nvSpPr>
        <p:spPr bwMode="auto">
          <a:xfrm>
            <a:off x="5585536" y="4330069"/>
            <a:ext cx="2900575"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Figures (n) refer to </a:t>
            </a:r>
            <a:r>
              <a:rPr lang="is-IS" sz="1000" b="1" dirty="0" smtClean="0">
                <a:solidFill>
                  <a:schemeClr val="accent5">
                    <a:lumMod val="75000"/>
                  </a:schemeClr>
                </a:solidFill>
              </a:rPr>
              <a:t>2016</a:t>
            </a:r>
            <a:r>
              <a:rPr lang="en-US" sz="1000" b="1" dirty="0" smtClean="0">
                <a:solidFill>
                  <a:schemeClr val="accent5">
                    <a:lumMod val="75000"/>
                  </a:schemeClr>
                </a:solidFill>
              </a:rPr>
              <a:t>, 2021 </a:t>
            </a:r>
            <a:r>
              <a:rPr lang="en-US" sz="1000" b="1" dirty="0">
                <a:solidFill>
                  <a:schemeClr val="accent5">
                    <a:lumMod val="75000"/>
                  </a:schemeClr>
                </a:solidFill>
              </a:rPr>
              <a:t>device </a:t>
            </a:r>
            <a:r>
              <a:rPr lang="en-US" sz="1000" b="1" dirty="0" smtClean="0">
                <a:solidFill>
                  <a:schemeClr val="accent5">
                    <a:lumMod val="75000"/>
                  </a:schemeClr>
                </a:solidFill>
              </a:rPr>
              <a:t>share</a:t>
            </a:r>
            <a:endParaRPr lang="en-US" sz="1000" b="1" dirty="0">
              <a:solidFill>
                <a:schemeClr val="accent5">
                  <a:lumMod val="75000"/>
                </a:schemeClr>
              </a:solidFill>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1212736781"/>
              </p:ext>
            </p:extLst>
          </p:nvPr>
        </p:nvGraphicFramePr>
        <p:xfrm>
          <a:off x="848035" y="1231490"/>
          <a:ext cx="6093358" cy="37429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405977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437766" y="250801"/>
            <a:ext cx="8345488" cy="731837"/>
          </a:xfrm>
        </p:spPr>
        <p:txBody>
          <a:bodyPr/>
          <a:lstStyle/>
          <a:p>
            <a:pPr lvl="0"/>
            <a:r>
              <a:rPr lang="en-US" sz="3000" dirty="0" smtClean="0"/>
              <a:t>Average Cellular Traffic Per Mobile Device Type</a:t>
            </a:r>
          </a:p>
        </p:txBody>
      </p:sp>
      <p:sp>
        <p:nvSpPr>
          <p:cNvPr id="69"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70" name="TextBox 69"/>
          <p:cNvSpPr txBox="1"/>
          <p:nvPr/>
        </p:nvSpPr>
        <p:spPr>
          <a:xfrm>
            <a:off x="7047559" y="4213835"/>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74" name="Rounded Rectangle 73"/>
          <p:cNvSpPr/>
          <p:nvPr/>
        </p:nvSpPr>
        <p:spPr>
          <a:xfrm>
            <a:off x="5999972" y="1183868"/>
            <a:ext cx="1640114" cy="570943"/>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 name="Rounded Rectangle 74"/>
          <p:cNvSpPr/>
          <p:nvPr/>
        </p:nvSpPr>
        <p:spPr>
          <a:xfrm>
            <a:off x="4243746" y="1183868"/>
            <a:ext cx="1640114" cy="57094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4707825" y="1183218"/>
            <a:ext cx="697627" cy="369332"/>
          </a:xfrm>
          <a:prstGeom prst="rect">
            <a:avLst/>
          </a:prstGeom>
          <a:noFill/>
          <a:effectLst/>
        </p:spPr>
        <p:txBody>
          <a:bodyPr wrap="none" rtlCol="0" anchor="ctr">
            <a:spAutoFit/>
          </a:bodyPr>
          <a:lstStyle/>
          <a:p>
            <a:pPr algn="ctr"/>
            <a:r>
              <a:rPr lang="en-US" b="1" dirty="0" smtClean="0">
                <a:solidFill>
                  <a:schemeClr val="bg2"/>
                </a:solidFill>
              </a:rPr>
              <a:t>2016</a:t>
            </a:r>
            <a:endParaRPr lang="en-US" b="1" dirty="0">
              <a:solidFill>
                <a:schemeClr val="bg2"/>
              </a:solidFill>
            </a:endParaRPr>
          </a:p>
        </p:txBody>
      </p:sp>
      <p:sp>
        <p:nvSpPr>
          <p:cNvPr id="77" name="TextBox 76"/>
          <p:cNvSpPr txBox="1"/>
          <p:nvPr/>
        </p:nvSpPr>
        <p:spPr>
          <a:xfrm>
            <a:off x="6477568" y="1183218"/>
            <a:ext cx="697627" cy="369332"/>
          </a:xfrm>
          <a:prstGeom prst="rect">
            <a:avLst/>
          </a:prstGeom>
          <a:noFill/>
          <a:effectLst/>
        </p:spPr>
        <p:txBody>
          <a:bodyPr wrap="none" rtlCol="0" anchor="ctr">
            <a:spAutoFit/>
          </a:bodyPr>
          <a:lstStyle/>
          <a:p>
            <a:pPr algn="ctr"/>
            <a:r>
              <a:rPr lang="en-US" b="1" dirty="0" smtClean="0">
                <a:solidFill>
                  <a:schemeClr val="bg2"/>
                </a:solidFill>
              </a:rPr>
              <a:t>2021</a:t>
            </a:r>
            <a:endParaRPr lang="en-US" b="1" dirty="0">
              <a:solidFill>
                <a:schemeClr val="bg2"/>
              </a:solidFill>
            </a:endParaRPr>
          </a:p>
        </p:txBody>
      </p:sp>
      <p:sp>
        <p:nvSpPr>
          <p:cNvPr id="81" name="TextBox 80"/>
          <p:cNvSpPr txBox="1"/>
          <p:nvPr/>
        </p:nvSpPr>
        <p:spPr>
          <a:xfrm>
            <a:off x="4229418" y="1453767"/>
            <a:ext cx="1654442" cy="276999"/>
          </a:xfrm>
          <a:prstGeom prst="rect">
            <a:avLst/>
          </a:prstGeom>
          <a:noFill/>
          <a:effectLst/>
        </p:spPr>
        <p:txBody>
          <a:bodyPr wrap="square" rtlCol="0" anchor="ctr">
            <a:spAutoFit/>
          </a:bodyPr>
          <a:lstStyle/>
          <a:p>
            <a:pPr algn="ctr"/>
            <a:r>
              <a:rPr lang="en-US" sz="1200" dirty="0" smtClean="0">
                <a:solidFill>
                  <a:schemeClr val="bg2"/>
                </a:solidFill>
              </a:rPr>
              <a:t>MBs per Month</a:t>
            </a:r>
            <a:endParaRPr lang="en-US" sz="1200" dirty="0">
              <a:solidFill>
                <a:schemeClr val="bg2"/>
              </a:solidFill>
            </a:endParaRPr>
          </a:p>
        </p:txBody>
      </p:sp>
      <p:sp>
        <p:nvSpPr>
          <p:cNvPr id="82" name="TextBox 81"/>
          <p:cNvSpPr txBox="1"/>
          <p:nvPr/>
        </p:nvSpPr>
        <p:spPr>
          <a:xfrm>
            <a:off x="5991331" y="1453767"/>
            <a:ext cx="1654442" cy="276999"/>
          </a:xfrm>
          <a:prstGeom prst="rect">
            <a:avLst/>
          </a:prstGeom>
          <a:noFill/>
          <a:effectLst/>
        </p:spPr>
        <p:txBody>
          <a:bodyPr wrap="square" rtlCol="0" anchor="ctr">
            <a:spAutoFit/>
          </a:bodyPr>
          <a:lstStyle/>
          <a:p>
            <a:pPr algn="ctr"/>
            <a:r>
              <a:rPr lang="en-US" sz="1200" dirty="0" smtClean="0">
                <a:solidFill>
                  <a:schemeClr val="bg2"/>
                </a:solidFill>
              </a:rPr>
              <a:t>MBs per Month</a:t>
            </a:r>
            <a:endParaRPr lang="en-US" sz="1200" dirty="0">
              <a:solidFill>
                <a:schemeClr val="bg2"/>
              </a:solidFill>
            </a:endParaRPr>
          </a:p>
        </p:txBody>
      </p:sp>
      <p:sp>
        <p:nvSpPr>
          <p:cNvPr id="73" name="Rectangle 72"/>
          <p:cNvSpPr/>
          <p:nvPr/>
        </p:nvSpPr>
        <p:spPr>
          <a:xfrm>
            <a:off x="1510553" y="1771631"/>
            <a:ext cx="6130510" cy="38606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78" name="TextBox 77"/>
          <p:cNvSpPr txBox="1"/>
          <p:nvPr/>
        </p:nvSpPr>
        <p:spPr>
          <a:xfrm>
            <a:off x="2013892" y="2421209"/>
            <a:ext cx="2137484" cy="291053"/>
          </a:xfrm>
          <a:prstGeom prst="rect">
            <a:avLst/>
          </a:prstGeom>
          <a:noFill/>
          <a:effectLst/>
        </p:spPr>
        <p:txBody>
          <a:bodyPr wrap="square" rtlCol="0" anchor="ctr">
            <a:spAutoFit/>
          </a:bodyPr>
          <a:lstStyle/>
          <a:p>
            <a:pPr algn="ctr"/>
            <a:r>
              <a:rPr lang="en-US" sz="1600" dirty="0" smtClean="0">
                <a:solidFill>
                  <a:schemeClr val="bg2"/>
                </a:solidFill>
                <a:latin typeface="+mn-lt"/>
              </a:rPr>
              <a:t>Wearable Device</a:t>
            </a:r>
            <a:endParaRPr lang="en-US" sz="1600" dirty="0">
              <a:solidFill>
                <a:schemeClr val="bg2"/>
              </a:solidFill>
              <a:latin typeface="+mn-lt"/>
            </a:endParaRPr>
          </a:p>
        </p:txBody>
      </p:sp>
      <p:sp>
        <p:nvSpPr>
          <p:cNvPr id="79" name="TextBox 78"/>
          <p:cNvSpPr txBox="1"/>
          <p:nvPr/>
        </p:nvSpPr>
        <p:spPr>
          <a:xfrm>
            <a:off x="2260865" y="2908405"/>
            <a:ext cx="1822524" cy="291053"/>
          </a:xfrm>
          <a:prstGeom prst="rect">
            <a:avLst/>
          </a:prstGeom>
          <a:noFill/>
          <a:effectLst/>
        </p:spPr>
        <p:txBody>
          <a:bodyPr wrap="square" rtlCol="0" anchor="ctr">
            <a:spAutoFit/>
          </a:bodyPr>
          <a:lstStyle/>
          <a:p>
            <a:pPr algn="ctr"/>
            <a:r>
              <a:rPr lang="en-US" sz="1600" dirty="0" smtClean="0">
                <a:solidFill>
                  <a:schemeClr val="bg2"/>
                </a:solidFill>
                <a:latin typeface="+mn-lt"/>
              </a:rPr>
              <a:t>Smartphone</a:t>
            </a:r>
            <a:endParaRPr lang="en-US" sz="1600" dirty="0">
              <a:solidFill>
                <a:schemeClr val="bg2"/>
              </a:solidFill>
              <a:latin typeface="+mn-lt"/>
            </a:endParaRPr>
          </a:p>
        </p:txBody>
      </p:sp>
      <p:sp>
        <p:nvSpPr>
          <p:cNvPr id="80" name="TextBox 79"/>
          <p:cNvSpPr txBox="1"/>
          <p:nvPr/>
        </p:nvSpPr>
        <p:spPr>
          <a:xfrm>
            <a:off x="2135812" y="3395602"/>
            <a:ext cx="1893644" cy="291053"/>
          </a:xfrm>
          <a:prstGeom prst="rect">
            <a:avLst/>
          </a:prstGeom>
          <a:noFill/>
          <a:effectLst/>
        </p:spPr>
        <p:txBody>
          <a:bodyPr wrap="square" rtlCol="0" anchor="ctr">
            <a:spAutoFit/>
          </a:bodyPr>
          <a:lstStyle/>
          <a:p>
            <a:pPr algn="ctr"/>
            <a:r>
              <a:rPr lang="en-US" sz="1600" dirty="0" smtClean="0">
                <a:solidFill>
                  <a:schemeClr val="bg2"/>
                </a:solidFill>
                <a:latin typeface="+mn-lt"/>
              </a:rPr>
              <a:t>Tablet</a:t>
            </a:r>
            <a:endParaRPr lang="en-US" sz="1600" dirty="0">
              <a:solidFill>
                <a:schemeClr val="bg2"/>
              </a:solidFill>
              <a:latin typeface="+mn-lt"/>
            </a:endParaRPr>
          </a:p>
        </p:txBody>
      </p:sp>
      <p:sp>
        <p:nvSpPr>
          <p:cNvPr id="83" name="Rectangle 82"/>
          <p:cNvSpPr/>
          <p:nvPr/>
        </p:nvSpPr>
        <p:spPr>
          <a:xfrm>
            <a:off x="1510553" y="2191656"/>
            <a:ext cx="6130510" cy="38606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4" name="Rectangle 83"/>
          <p:cNvSpPr/>
          <p:nvPr/>
        </p:nvSpPr>
        <p:spPr>
          <a:xfrm>
            <a:off x="1510553" y="2611681"/>
            <a:ext cx="6130510" cy="38606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5" name="Rectangle 84"/>
          <p:cNvSpPr/>
          <p:nvPr/>
        </p:nvSpPr>
        <p:spPr>
          <a:xfrm>
            <a:off x="1510553" y="3031706"/>
            <a:ext cx="6130510" cy="38606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6" name="Rectangle 85"/>
          <p:cNvSpPr/>
          <p:nvPr/>
        </p:nvSpPr>
        <p:spPr>
          <a:xfrm>
            <a:off x="1510553" y="3451731"/>
            <a:ext cx="6130510" cy="38606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7" name="Rectangle 86"/>
          <p:cNvSpPr/>
          <p:nvPr/>
        </p:nvSpPr>
        <p:spPr>
          <a:xfrm>
            <a:off x="6005659" y="1771631"/>
            <a:ext cx="1640114" cy="2066169"/>
          </a:xfrm>
          <a:prstGeom prst="rect">
            <a:avLst/>
          </a:pr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8" name="Rectangle 87"/>
          <p:cNvSpPr/>
          <p:nvPr/>
        </p:nvSpPr>
        <p:spPr>
          <a:xfrm>
            <a:off x="4253054" y="1771632"/>
            <a:ext cx="1640114" cy="206616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9" name="TextBox 88"/>
          <p:cNvSpPr txBox="1"/>
          <p:nvPr/>
        </p:nvSpPr>
        <p:spPr>
          <a:xfrm>
            <a:off x="4324017" y="2220254"/>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203</a:t>
            </a:r>
            <a:endParaRPr lang="en-US" sz="1600" dirty="0">
              <a:solidFill>
                <a:schemeClr val="bg2"/>
              </a:solidFill>
              <a:latin typeface="+mn-lt"/>
            </a:endParaRPr>
          </a:p>
        </p:txBody>
      </p:sp>
      <p:sp>
        <p:nvSpPr>
          <p:cNvPr id="90" name="TextBox 89"/>
          <p:cNvSpPr txBox="1"/>
          <p:nvPr/>
        </p:nvSpPr>
        <p:spPr>
          <a:xfrm>
            <a:off x="6085930" y="2244004"/>
            <a:ext cx="1465244" cy="291053"/>
          </a:xfrm>
          <a:prstGeom prst="rect">
            <a:avLst/>
          </a:prstGeom>
          <a:noFill/>
          <a:effectLst/>
        </p:spPr>
        <p:txBody>
          <a:bodyPr wrap="square" rtlCol="0" anchor="ctr">
            <a:spAutoFit/>
          </a:bodyPr>
          <a:lstStyle/>
          <a:p>
            <a:pPr algn="ctr"/>
            <a:r>
              <a:rPr lang="en-US" sz="1600" dirty="0" smtClean="0">
                <a:solidFill>
                  <a:schemeClr val="bg2"/>
                </a:solidFill>
                <a:latin typeface="+mn-lt"/>
              </a:rPr>
              <a:t>670</a:t>
            </a:r>
            <a:endParaRPr lang="en-US" sz="1600" dirty="0">
              <a:solidFill>
                <a:schemeClr val="bg2"/>
              </a:solidFill>
              <a:latin typeface="+mn-lt"/>
            </a:endParaRPr>
          </a:p>
        </p:txBody>
      </p:sp>
      <p:sp>
        <p:nvSpPr>
          <p:cNvPr id="91" name="TextBox 90"/>
          <p:cNvSpPr txBox="1"/>
          <p:nvPr/>
        </p:nvSpPr>
        <p:spPr>
          <a:xfrm>
            <a:off x="4324017" y="2646392"/>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840</a:t>
            </a:r>
            <a:endParaRPr lang="en-US" sz="1600" dirty="0">
              <a:solidFill>
                <a:schemeClr val="bg2"/>
              </a:solidFill>
              <a:latin typeface="+mn-lt"/>
            </a:endParaRPr>
          </a:p>
        </p:txBody>
      </p:sp>
      <p:sp>
        <p:nvSpPr>
          <p:cNvPr id="92" name="TextBox 91"/>
          <p:cNvSpPr txBox="1"/>
          <p:nvPr/>
        </p:nvSpPr>
        <p:spPr>
          <a:xfrm>
            <a:off x="6085930" y="2646392"/>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2,790</a:t>
            </a:r>
            <a:endParaRPr lang="en-US" sz="1600" dirty="0">
              <a:solidFill>
                <a:schemeClr val="bg2"/>
              </a:solidFill>
              <a:latin typeface="+mn-lt"/>
            </a:endParaRPr>
          </a:p>
        </p:txBody>
      </p:sp>
      <p:sp>
        <p:nvSpPr>
          <p:cNvPr id="93" name="TextBox 92"/>
          <p:cNvSpPr txBox="1"/>
          <p:nvPr/>
        </p:nvSpPr>
        <p:spPr>
          <a:xfrm>
            <a:off x="4324017" y="3061529"/>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1,614</a:t>
            </a:r>
            <a:endParaRPr lang="en-US" sz="1600" dirty="0">
              <a:solidFill>
                <a:schemeClr val="bg2"/>
              </a:solidFill>
              <a:latin typeface="+mn-lt"/>
            </a:endParaRPr>
          </a:p>
        </p:txBody>
      </p:sp>
      <p:sp>
        <p:nvSpPr>
          <p:cNvPr id="94" name="TextBox 93"/>
          <p:cNvSpPr txBox="1"/>
          <p:nvPr/>
        </p:nvSpPr>
        <p:spPr>
          <a:xfrm>
            <a:off x="6085930" y="3061529"/>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6,825</a:t>
            </a:r>
            <a:endParaRPr lang="en-US" sz="1600" dirty="0">
              <a:solidFill>
                <a:schemeClr val="bg2"/>
              </a:solidFill>
              <a:latin typeface="+mn-lt"/>
            </a:endParaRPr>
          </a:p>
        </p:txBody>
      </p:sp>
      <p:sp>
        <p:nvSpPr>
          <p:cNvPr id="95" name="TextBox 94"/>
          <p:cNvSpPr txBox="1"/>
          <p:nvPr/>
        </p:nvSpPr>
        <p:spPr>
          <a:xfrm>
            <a:off x="4324017" y="3483216"/>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3,392</a:t>
            </a:r>
            <a:endParaRPr lang="en-US" sz="1600" dirty="0">
              <a:solidFill>
                <a:schemeClr val="bg2"/>
              </a:solidFill>
              <a:latin typeface="+mn-lt"/>
            </a:endParaRPr>
          </a:p>
        </p:txBody>
      </p:sp>
      <p:sp>
        <p:nvSpPr>
          <p:cNvPr id="96" name="TextBox 95"/>
          <p:cNvSpPr txBox="1"/>
          <p:nvPr/>
        </p:nvSpPr>
        <p:spPr>
          <a:xfrm>
            <a:off x="6085930" y="3483216"/>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7,951</a:t>
            </a:r>
            <a:endParaRPr lang="en-US" sz="1600" dirty="0">
              <a:solidFill>
                <a:schemeClr val="bg2"/>
              </a:solidFill>
              <a:latin typeface="+mn-lt"/>
            </a:endParaRPr>
          </a:p>
        </p:txBody>
      </p:sp>
      <p:sp>
        <p:nvSpPr>
          <p:cNvPr id="99" name="TextBox 98"/>
          <p:cNvSpPr txBox="1"/>
          <p:nvPr/>
        </p:nvSpPr>
        <p:spPr>
          <a:xfrm>
            <a:off x="2437627" y="2220254"/>
            <a:ext cx="1469000" cy="338554"/>
          </a:xfrm>
          <a:prstGeom prst="rect">
            <a:avLst/>
          </a:prstGeom>
          <a:noFill/>
          <a:effectLst/>
        </p:spPr>
        <p:txBody>
          <a:bodyPr wrap="square" rtlCol="0" anchor="ctr">
            <a:spAutoFit/>
          </a:bodyPr>
          <a:lstStyle/>
          <a:p>
            <a:pPr algn="ctr"/>
            <a:r>
              <a:rPr lang="en-US" sz="1600" dirty="0" smtClean="0">
                <a:solidFill>
                  <a:schemeClr val="bg2"/>
                </a:solidFill>
                <a:latin typeface="+mn-lt"/>
              </a:rPr>
              <a:t>M2M Module</a:t>
            </a:r>
            <a:endParaRPr lang="en-US" sz="1600" dirty="0">
              <a:solidFill>
                <a:schemeClr val="bg2"/>
              </a:solidFill>
              <a:latin typeface="+mn-lt"/>
            </a:endParaRPr>
          </a:p>
        </p:txBody>
      </p:sp>
      <p:sp>
        <p:nvSpPr>
          <p:cNvPr id="100" name="TextBox 99"/>
          <p:cNvSpPr txBox="1"/>
          <p:nvPr/>
        </p:nvSpPr>
        <p:spPr>
          <a:xfrm>
            <a:off x="2437627" y="2646392"/>
            <a:ext cx="1469000" cy="338554"/>
          </a:xfrm>
          <a:prstGeom prst="rect">
            <a:avLst/>
          </a:prstGeom>
          <a:noFill/>
          <a:effectLst/>
        </p:spPr>
        <p:txBody>
          <a:bodyPr wrap="square" rtlCol="0" anchor="ctr">
            <a:spAutoFit/>
          </a:bodyPr>
          <a:lstStyle/>
          <a:p>
            <a:pPr algn="ctr"/>
            <a:r>
              <a:rPr lang="en-US" sz="1600" dirty="0" smtClean="0">
                <a:solidFill>
                  <a:schemeClr val="bg2"/>
                </a:solidFill>
                <a:latin typeface="+mn-lt"/>
              </a:rPr>
              <a:t>VR Headset</a:t>
            </a:r>
            <a:endParaRPr lang="en-US" sz="1600" dirty="0">
              <a:solidFill>
                <a:schemeClr val="bg2"/>
              </a:solidFill>
              <a:latin typeface="+mn-lt"/>
            </a:endParaRPr>
          </a:p>
        </p:txBody>
      </p:sp>
      <p:sp>
        <p:nvSpPr>
          <p:cNvPr id="101" name="TextBox 100"/>
          <p:cNvSpPr txBox="1"/>
          <p:nvPr/>
        </p:nvSpPr>
        <p:spPr>
          <a:xfrm>
            <a:off x="2355915" y="3061529"/>
            <a:ext cx="1632424" cy="338554"/>
          </a:xfrm>
          <a:prstGeom prst="rect">
            <a:avLst/>
          </a:prstGeom>
          <a:noFill/>
          <a:effectLst/>
        </p:spPr>
        <p:txBody>
          <a:bodyPr wrap="square" rtlCol="0" anchor="ctr">
            <a:spAutoFit/>
          </a:bodyPr>
          <a:lstStyle/>
          <a:p>
            <a:pPr algn="ctr"/>
            <a:r>
              <a:rPr lang="en-US" sz="1600" dirty="0" smtClean="0">
                <a:solidFill>
                  <a:schemeClr val="bg2"/>
                </a:solidFill>
                <a:latin typeface="+mn-lt"/>
              </a:rPr>
              <a:t>Smartphone</a:t>
            </a:r>
            <a:endParaRPr lang="en-US" sz="1600" dirty="0">
              <a:solidFill>
                <a:schemeClr val="bg2"/>
              </a:solidFill>
              <a:latin typeface="+mn-lt"/>
            </a:endParaRPr>
          </a:p>
        </p:txBody>
      </p:sp>
      <p:sp>
        <p:nvSpPr>
          <p:cNvPr id="102" name="TextBox 101"/>
          <p:cNvSpPr txBox="1"/>
          <p:nvPr/>
        </p:nvSpPr>
        <p:spPr>
          <a:xfrm>
            <a:off x="2437627" y="3483216"/>
            <a:ext cx="1469000" cy="338554"/>
          </a:xfrm>
          <a:prstGeom prst="rect">
            <a:avLst/>
          </a:prstGeom>
          <a:noFill/>
          <a:effectLst/>
        </p:spPr>
        <p:txBody>
          <a:bodyPr wrap="square" rtlCol="0" anchor="ctr">
            <a:spAutoFit/>
          </a:bodyPr>
          <a:lstStyle/>
          <a:p>
            <a:pPr algn="ctr"/>
            <a:r>
              <a:rPr lang="en-US" sz="1600" dirty="0" smtClean="0">
                <a:solidFill>
                  <a:schemeClr val="bg2"/>
                </a:solidFill>
                <a:latin typeface="+mn-lt"/>
              </a:rPr>
              <a:t>Tablet/PC</a:t>
            </a:r>
            <a:endParaRPr lang="en-US" sz="1600" dirty="0">
              <a:solidFill>
                <a:schemeClr val="bg2"/>
              </a:solidFill>
              <a:latin typeface="+mn-lt"/>
            </a:endParaRPr>
          </a:p>
        </p:txBody>
      </p:sp>
      <p:sp>
        <p:nvSpPr>
          <p:cNvPr id="104" name="TextBox 103"/>
          <p:cNvSpPr txBox="1"/>
          <p:nvPr/>
        </p:nvSpPr>
        <p:spPr>
          <a:xfrm>
            <a:off x="2260865" y="1795389"/>
            <a:ext cx="1822524" cy="338554"/>
          </a:xfrm>
          <a:prstGeom prst="rect">
            <a:avLst/>
          </a:prstGeom>
          <a:noFill/>
          <a:effectLst/>
        </p:spPr>
        <p:txBody>
          <a:bodyPr wrap="square" rtlCol="0" anchor="ctr">
            <a:spAutoFit/>
          </a:bodyPr>
          <a:lstStyle/>
          <a:p>
            <a:pPr algn="ctr"/>
            <a:r>
              <a:rPr lang="en-US" sz="1600" dirty="0" smtClean="0">
                <a:solidFill>
                  <a:schemeClr val="bg2"/>
                </a:solidFill>
                <a:latin typeface="+mn-lt"/>
              </a:rPr>
              <a:t>Non-smartphone</a:t>
            </a:r>
            <a:endParaRPr lang="en-US" sz="1600" dirty="0">
              <a:solidFill>
                <a:schemeClr val="bg2"/>
              </a:solidFill>
              <a:latin typeface="+mn-lt"/>
            </a:endParaRPr>
          </a:p>
        </p:txBody>
      </p:sp>
      <p:sp>
        <p:nvSpPr>
          <p:cNvPr id="105" name="TextBox 104"/>
          <p:cNvSpPr txBox="1"/>
          <p:nvPr/>
        </p:nvSpPr>
        <p:spPr>
          <a:xfrm>
            <a:off x="4324017" y="1805223"/>
            <a:ext cx="1465244" cy="338554"/>
          </a:xfrm>
          <a:prstGeom prst="rect">
            <a:avLst/>
          </a:prstGeom>
          <a:noFill/>
          <a:effectLst/>
        </p:spPr>
        <p:txBody>
          <a:bodyPr wrap="square" rtlCol="0" anchor="ctr">
            <a:spAutoFit/>
          </a:bodyPr>
          <a:lstStyle/>
          <a:p>
            <a:pPr algn="ctr"/>
            <a:r>
              <a:rPr lang="en-US" sz="1600" dirty="0">
                <a:solidFill>
                  <a:schemeClr val="bg2"/>
                </a:solidFill>
                <a:latin typeface="+mn-lt"/>
              </a:rPr>
              <a:t>3</a:t>
            </a:r>
            <a:r>
              <a:rPr lang="en-US" sz="1600" dirty="0" smtClean="0">
                <a:solidFill>
                  <a:schemeClr val="bg2"/>
                </a:solidFill>
                <a:latin typeface="+mn-lt"/>
              </a:rPr>
              <a:t>3</a:t>
            </a:r>
            <a:endParaRPr lang="en-US" sz="1600" dirty="0">
              <a:solidFill>
                <a:schemeClr val="bg2"/>
              </a:solidFill>
              <a:latin typeface="+mn-lt"/>
            </a:endParaRPr>
          </a:p>
        </p:txBody>
      </p:sp>
      <p:sp>
        <p:nvSpPr>
          <p:cNvPr id="106" name="TextBox 105"/>
          <p:cNvSpPr txBox="1"/>
          <p:nvPr/>
        </p:nvSpPr>
        <p:spPr>
          <a:xfrm>
            <a:off x="6085930" y="1805223"/>
            <a:ext cx="1465244" cy="338554"/>
          </a:xfrm>
          <a:prstGeom prst="rect">
            <a:avLst/>
          </a:prstGeom>
          <a:noFill/>
          <a:effectLst/>
        </p:spPr>
        <p:txBody>
          <a:bodyPr wrap="square" rtlCol="0" anchor="ctr">
            <a:spAutoFit/>
          </a:bodyPr>
          <a:lstStyle/>
          <a:p>
            <a:pPr algn="ctr"/>
            <a:r>
              <a:rPr lang="en-US" sz="1600" dirty="0" smtClean="0">
                <a:solidFill>
                  <a:schemeClr val="bg2"/>
                </a:solidFill>
                <a:latin typeface="+mn-lt"/>
              </a:rPr>
              <a:t>175</a:t>
            </a:r>
            <a:endParaRPr lang="en-US" sz="1600" dirty="0">
              <a:solidFill>
                <a:schemeClr val="bg2"/>
              </a:solidFill>
              <a:latin typeface="+mn-lt"/>
            </a:endParaRPr>
          </a:p>
        </p:txBody>
      </p:sp>
      <p:pic>
        <p:nvPicPr>
          <p:cNvPr id="134" name="Picture 1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764" y="1815327"/>
            <a:ext cx="101322" cy="292147"/>
          </a:xfrm>
          <a:prstGeom prst="rect">
            <a:avLst/>
          </a:prstGeom>
          <a:effectLst>
            <a:outerShdw blurRad="63500" sx="102000" sy="102000" algn="ctr" rotWithShape="0">
              <a:prstClr val="black">
                <a:alpha val="40000"/>
              </a:prstClr>
            </a:outerShdw>
          </a:effectLst>
        </p:spPr>
      </p:pic>
      <p:sp>
        <p:nvSpPr>
          <p:cNvPr id="135" name="Freeform 7"/>
          <p:cNvSpPr>
            <a:spLocks noEditPoints="1"/>
          </p:cNvSpPr>
          <p:nvPr/>
        </p:nvSpPr>
        <p:spPr bwMode="auto">
          <a:xfrm>
            <a:off x="1751668" y="3113079"/>
            <a:ext cx="107342" cy="212296"/>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96D6"/>
              </a:solidFill>
              <a:effectLst/>
              <a:uLnTx/>
              <a:uFillTx/>
              <a:latin typeface="CiscoSansTT Light"/>
              <a:ea typeface="+mn-ea"/>
              <a:cs typeface="+mn-cs"/>
            </a:endParaRPr>
          </a:p>
        </p:txBody>
      </p:sp>
      <p:sp>
        <p:nvSpPr>
          <p:cNvPr id="136" name="Freeform 6"/>
          <p:cNvSpPr>
            <a:spLocks noEditPoints="1"/>
          </p:cNvSpPr>
          <p:nvPr/>
        </p:nvSpPr>
        <p:spPr bwMode="auto">
          <a:xfrm>
            <a:off x="1691456" y="3497014"/>
            <a:ext cx="227767" cy="294170"/>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kern="0" dirty="0">
              <a:solidFill>
                <a:srgbClr val="0096D6"/>
              </a:solidFill>
              <a:latin typeface="CiscoSansTT Light"/>
              <a:ea typeface="+mn-ea"/>
              <a:cs typeface="+mn-cs"/>
            </a:endParaRPr>
          </a:p>
        </p:txBody>
      </p:sp>
      <p:grpSp>
        <p:nvGrpSpPr>
          <p:cNvPr id="143" name="Group 142"/>
          <p:cNvGrpSpPr/>
          <p:nvPr/>
        </p:nvGrpSpPr>
        <p:grpSpPr>
          <a:xfrm>
            <a:off x="1579910" y="2298390"/>
            <a:ext cx="448954" cy="177162"/>
            <a:chOff x="7940986" y="553838"/>
            <a:chExt cx="315102" cy="124342"/>
          </a:xfrm>
        </p:grpSpPr>
        <p:sp>
          <p:nvSpPr>
            <p:cNvPr id="144" name="Right Arrow 143"/>
            <p:cNvSpPr/>
            <p:nvPr/>
          </p:nvSpPr>
          <p:spPr>
            <a:xfrm flipH="1">
              <a:off x="8065366" y="555215"/>
              <a:ext cx="100228" cy="50897"/>
            </a:xfrm>
            <a:prstGeom prst="rightArrow">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5" name="Freeform 57"/>
            <p:cNvSpPr>
              <a:spLocks noEditPoints="1"/>
            </p:cNvSpPr>
            <p:nvPr/>
          </p:nvSpPr>
          <p:spPr bwMode="auto">
            <a:xfrm>
              <a:off x="8131747" y="553838"/>
              <a:ext cx="124341" cy="124342"/>
            </a:xfrm>
            <a:custGeom>
              <a:avLst/>
              <a:gdLst>
                <a:gd name="T0" fmla="*/ 2147483647 w 157"/>
                <a:gd name="T1" fmla="*/ 2147483647 h 157"/>
                <a:gd name="T2" fmla="*/ 2147483647 w 157"/>
                <a:gd name="T3" fmla="*/ 2147483647 h 157"/>
                <a:gd name="T4" fmla="*/ 2147483647 w 157"/>
                <a:gd name="T5" fmla="*/ 2147483647 h 157"/>
                <a:gd name="T6" fmla="*/ 2147483647 w 157"/>
                <a:gd name="T7" fmla="*/ 2147483647 h 157"/>
                <a:gd name="T8" fmla="*/ 2147483647 w 157"/>
                <a:gd name="T9" fmla="*/ 2147483647 h 157"/>
                <a:gd name="T10" fmla="*/ 2147483647 w 157"/>
                <a:gd name="T11" fmla="*/ 2147483647 h 157"/>
                <a:gd name="T12" fmla="*/ 2147483647 w 157"/>
                <a:gd name="T13" fmla="*/ 2147483647 h 157"/>
                <a:gd name="T14" fmla="*/ 2147483647 w 157"/>
                <a:gd name="T15" fmla="*/ 2147483647 h 157"/>
                <a:gd name="T16" fmla="*/ 2147483647 w 157"/>
                <a:gd name="T17" fmla="*/ 2147483647 h 157"/>
                <a:gd name="T18" fmla="*/ 2147483647 w 157"/>
                <a:gd name="T19" fmla="*/ 2147483647 h 157"/>
                <a:gd name="T20" fmla="*/ 2147483647 w 157"/>
                <a:gd name="T21" fmla="*/ 0 h 157"/>
                <a:gd name="T22" fmla="*/ 2147483647 w 157"/>
                <a:gd name="T23" fmla="*/ 2147483647 h 157"/>
                <a:gd name="T24" fmla="*/ 2147483647 w 157"/>
                <a:gd name="T25" fmla="*/ 2147483647 h 157"/>
                <a:gd name="T26" fmla="*/ 2147483647 w 157"/>
                <a:gd name="T27" fmla="*/ 2147483647 h 157"/>
                <a:gd name="T28" fmla="*/ 2147483647 w 157"/>
                <a:gd name="T29" fmla="*/ 2147483647 h 157"/>
                <a:gd name="T30" fmla="*/ 2147483647 w 157"/>
                <a:gd name="T31" fmla="*/ 2147483647 h 157"/>
                <a:gd name="T32" fmla="*/ 2147483647 w 157"/>
                <a:gd name="T33" fmla="*/ 2147483647 h 157"/>
                <a:gd name="T34" fmla="*/ 2147483647 w 157"/>
                <a:gd name="T35" fmla="*/ 2147483647 h 157"/>
                <a:gd name="T36" fmla="*/ 2147483647 w 157"/>
                <a:gd name="T37" fmla="*/ 2147483647 h 157"/>
                <a:gd name="T38" fmla="*/ 2147483647 w 157"/>
                <a:gd name="T39" fmla="*/ 2147483647 h 157"/>
                <a:gd name="T40" fmla="*/ 2147483647 w 157"/>
                <a:gd name="T41" fmla="*/ 2147483647 h 157"/>
                <a:gd name="T42" fmla="*/ 2147483647 w 157"/>
                <a:gd name="T43" fmla="*/ 2147483647 h 157"/>
                <a:gd name="T44" fmla="*/ 2147483647 w 157"/>
                <a:gd name="T45" fmla="*/ 2147483647 h 157"/>
                <a:gd name="T46" fmla="*/ 2147483647 w 157"/>
                <a:gd name="T47" fmla="*/ 2147483647 h 157"/>
                <a:gd name="T48" fmla="*/ 2147483647 w 157"/>
                <a:gd name="T49" fmla="*/ 2147483647 h 157"/>
                <a:gd name="T50" fmla="*/ 2147483647 w 157"/>
                <a:gd name="T51" fmla="*/ 2147483647 h 157"/>
                <a:gd name="T52" fmla="*/ 2147483647 w 157"/>
                <a:gd name="T53" fmla="*/ 2147483647 h 157"/>
                <a:gd name="T54" fmla="*/ 2147483647 w 157"/>
                <a:gd name="T55" fmla="*/ 2147483647 h 157"/>
                <a:gd name="T56" fmla="*/ 2147483647 w 157"/>
                <a:gd name="T57" fmla="*/ 2147483647 h 157"/>
                <a:gd name="T58" fmla="*/ 2147483647 w 157"/>
                <a:gd name="T59" fmla="*/ 2147483647 h 157"/>
                <a:gd name="T60" fmla="*/ 2147483647 w 157"/>
                <a:gd name="T61" fmla="*/ 2147483647 h 157"/>
                <a:gd name="T62" fmla="*/ 2147483647 w 157"/>
                <a:gd name="T63" fmla="*/ 2147483647 h 157"/>
                <a:gd name="T64" fmla="*/ 2147483647 w 157"/>
                <a:gd name="T65" fmla="*/ 2147483647 h 157"/>
                <a:gd name="T66" fmla="*/ 2147483647 w 157"/>
                <a:gd name="T67" fmla="*/ 2147483647 h 157"/>
                <a:gd name="T68" fmla="*/ 2147483647 w 157"/>
                <a:gd name="T69" fmla="*/ 2147483647 h 157"/>
                <a:gd name="T70" fmla="*/ 2147483647 w 157"/>
                <a:gd name="T71" fmla="*/ 2147483647 h 157"/>
                <a:gd name="T72" fmla="*/ 2147483647 w 157"/>
                <a:gd name="T73" fmla="*/ 2147483647 h 157"/>
                <a:gd name="T74" fmla="*/ 2147483647 w 157"/>
                <a:gd name="T75" fmla="*/ 2147483647 h 157"/>
                <a:gd name="T76" fmla="*/ 2147483647 w 157"/>
                <a:gd name="T77" fmla="*/ 2147483647 h 157"/>
                <a:gd name="T78" fmla="*/ 2147483647 w 157"/>
                <a:gd name="T79" fmla="*/ 2147483647 h 157"/>
                <a:gd name="T80" fmla="*/ 2147483647 w 157"/>
                <a:gd name="T81" fmla="*/ 2147483647 h 1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3175">
              <a:solidFill>
                <a:schemeClr val="bg1">
                  <a:lumMod val="65000"/>
                </a:schemeClr>
              </a:solidFill>
              <a:round/>
              <a:headEnd/>
              <a:tailEnd/>
            </a:ln>
            <a:effectLst>
              <a:outerShdw blurRad="63500" sx="102000" sy="102000" algn="ctr" rotWithShape="0">
                <a:prstClr val="black">
                  <a:alpha val="40000"/>
                </a:prstClr>
              </a:outerShdw>
            </a:effectLst>
            <a:extLst/>
          </p:spPr>
          <p:txBody>
            <a:bodyPr/>
            <a:lstStyle/>
            <a:p>
              <a:endParaRPr lang="en-US" dirty="0"/>
            </a:p>
          </p:txBody>
        </p:sp>
        <p:sp>
          <p:nvSpPr>
            <p:cNvPr id="146" name="Right Arrow 145"/>
            <p:cNvSpPr/>
            <p:nvPr/>
          </p:nvSpPr>
          <p:spPr>
            <a:xfrm>
              <a:off x="8034886" y="616009"/>
              <a:ext cx="100228" cy="50897"/>
            </a:xfrm>
            <a:prstGeom prst="rightArrow">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7" name="Freeform 57"/>
            <p:cNvSpPr>
              <a:spLocks noEditPoints="1"/>
            </p:cNvSpPr>
            <p:nvPr/>
          </p:nvSpPr>
          <p:spPr bwMode="auto">
            <a:xfrm>
              <a:off x="7940986" y="553838"/>
              <a:ext cx="124341" cy="124342"/>
            </a:xfrm>
            <a:custGeom>
              <a:avLst/>
              <a:gdLst>
                <a:gd name="T0" fmla="*/ 2147483647 w 157"/>
                <a:gd name="T1" fmla="*/ 2147483647 h 157"/>
                <a:gd name="T2" fmla="*/ 2147483647 w 157"/>
                <a:gd name="T3" fmla="*/ 2147483647 h 157"/>
                <a:gd name="T4" fmla="*/ 2147483647 w 157"/>
                <a:gd name="T5" fmla="*/ 2147483647 h 157"/>
                <a:gd name="T6" fmla="*/ 2147483647 w 157"/>
                <a:gd name="T7" fmla="*/ 2147483647 h 157"/>
                <a:gd name="T8" fmla="*/ 2147483647 w 157"/>
                <a:gd name="T9" fmla="*/ 2147483647 h 157"/>
                <a:gd name="T10" fmla="*/ 2147483647 w 157"/>
                <a:gd name="T11" fmla="*/ 2147483647 h 157"/>
                <a:gd name="T12" fmla="*/ 2147483647 w 157"/>
                <a:gd name="T13" fmla="*/ 2147483647 h 157"/>
                <a:gd name="T14" fmla="*/ 2147483647 w 157"/>
                <a:gd name="T15" fmla="*/ 2147483647 h 157"/>
                <a:gd name="T16" fmla="*/ 2147483647 w 157"/>
                <a:gd name="T17" fmla="*/ 2147483647 h 157"/>
                <a:gd name="T18" fmla="*/ 2147483647 w 157"/>
                <a:gd name="T19" fmla="*/ 2147483647 h 157"/>
                <a:gd name="T20" fmla="*/ 2147483647 w 157"/>
                <a:gd name="T21" fmla="*/ 0 h 157"/>
                <a:gd name="T22" fmla="*/ 2147483647 w 157"/>
                <a:gd name="T23" fmla="*/ 2147483647 h 157"/>
                <a:gd name="T24" fmla="*/ 2147483647 w 157"/>
                <a:gd name="T25" fmla="*/ 2147483647 h 157"/>
                <a:gd name="T26" fmla="*/ 2147483647 w 157"/>
                <a:gd name="T27" fmla="*/ 2147483647 h 157"/>
                <a:gd name="T28" fmla="*/ 2147483647 w 157"/>
                <a:gd name="T29" fmla="*/ 2147483647 h 157"/>
                <a:gd name="T30" fmla="*/ 2147483647 w 157"/>
                <a:gd name="T31" fmla="*/ 2147483647 h 157"/>
                <a:gd name="T32" fmla="*/ 2147483647 w 157"/>
                <a:gd name="T33" fmla="*/ 2147483647 h 157"/>
                <a:gd name="T34" fmla="*/ 2147483647 w 157"/>
                <a:gd name="T35" fmla="*/ 2147483647 h 157"/>
                <a:gd name="T36" fmla="*/ 2147483647 w 157"/>
                <a:gd name="T37" fmla="*/ 2147483647 h 157"/>
                <a:gd name="T38" fmla="*/ 2147483647 w 157"/>
                <a:gd name="T39" fmla="*/ 2147483647 h 157"/>
                <a:gd name="T40" fmla="*/ 2147483647 w 157"/>
                <a:gd name="T41" fmla="*/ 2147483647 h 157"/>
                <a:gd name="T42" fmla="*/ 2147483647 w 157"/>
                <a:gd name="T43" fmla="*/ 2147483647 h 157"/>
                <a:gd name="T44" fmla="*/ 2147483647 w 157"/>
                <a:gd name="T45" fmla="*/ 2147483647 h 157"/>
                <a:gd name="T46" fmla="*/ 2147483647 w 157"/>
                <a:gd name="T47" fmla="*/ 2147483647 h 157"/>
                <a:gd name="T48" fmla="*/ 2147483647 w 157"/>
                <a:gd name="T49" fmla="*/ 2147483647 h 157"/>
                <a:gd name="T50" fmla="*/ 2147483647 w 157"/>
                <a:gd name="T51" fmla="*/ 2147483647 h 157"/>
                <a:gd name="T52" fmla="*/ 2147483647 w 157"/>
                <a:gd name="T53" fmla="*/ 2147483647 h 157"/>
                <a:gd name="T54" fmla="*/ 2147483647 w 157"/>
                <a:gd name="T55" fmla="*/ 2147483647 h 157"/>
                <a:gd name="T56" fmla="*/ 2147483647 w 157"/>
                <a:gd name="T57" fmla="*/ 2147483647 h 157"/>
                <a:gd name="T58" fmla="*/ 2147483647 w 157"/>
                <a:gd name="T59" fmla="*/ 2147483647 h 157"/>
                <a:gd name="T60" fmla="*/ 2147483647 w 157"/>
                <a:gd name="T61" fmla="*/ 2147483647 h 157"/>
                <a:gd name="T62" fmla="*/ 2147483647 w 157"/>
                <a:gd name="T63" fmla="*/ 2147483647 h 157"/>
                <a:gd name="T64" fmla="*/ 2147483647 w 157"/>
                <a:gd name="T65" fmla="*/ 2147483647 h 157"/>
                <a:gd name="T66" fmla="*/ 2147483647 w 157"/>
                <a:gd name="T67" fmla="*/ 2147483647 h 157"/>
                <a:gd name="T68" fmla="*/ 2147483647 w 157"/>
                <a:gd name="T69" fmla="*/ 2147483647 h 157"/>
                <a:gd name="T70" fmla="*/ 2147483647 w 157"/>
                <a:gd name="T71" fmla="*/ 2147483647 h 157"/>
                <a:gd name="T72" fmla="*/ 2147483647 w 157"/>
                <a:gd name="T73" fmla="*/ 2147483647 h 157"/>
                <a:gd name="T74" fmla="*/ 2147483647 w 157"/>
                <a:gd name="T75" fmla="*/ 2147483647 h 157"/>
                <a:gd name="T76" fmla="*/ 2147483647 w 157"/>
                <a:gd name="T77" fmla="*/ 2147483647 h 157"/>
                <a:gd name="T78" fmla="*/ 2147483647 w 157"/>
                <a:gd name="T79" fmla="*/ 2147483647 h 157"/>
                <a:gd name="T80" fmla="*/ 2147483647 w 157"/>
                <a:gd name="T81" fmla="*/ 2147483647 h 1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3175">
              <a:solidFill>
                <a:schemeClr val="bg1">
                  <a:lumMod val="65000"/>
                </a:schemeClr>
              </a:solidFill>
              <a:round/>
              <a:headEnd/>
              <a:tailEnd/>
            </a:ln>
            <a:effectLst>
              <a:outerShdw blurRad="63500" sx="102000" sy="102000" algn="ctr" rotWithShape="0">
                <a:prstClr val="black">
                  <a:alpha val="40000"/>
                </a:prstClr>
              </a:outerShdw>
            </a:effectLst>
            <a:extLst/>
          </p:spPr>
          <p:txBody>
            <a:bodyPr/>
            <a:lstStyle/>
            <a:p>
              <a:endParaRPr lang="en-US" dirty="0"/>
            </a:p>
          </p:txBody>
        </p:sp>
      </p:grpSp>
      <p:cxnSp>
        <p:nvCxnSpPr>
          <p:cNvPr id="148" name="Straight Connector 147"/>
          <p:cNvCxnSpPr/>
          <p:nvPr/>
        </p:nvCxnSpPr>
        <p:spPr>
          <a:xfrm>
            <a:off x="2105332" y="1291459"/>
            <a:ext cx="0" cy="28042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0158" y="2708526"/>
            <a:ext cx="416527" cy="202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9740692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16003" y="165072"/>
            <a:ext cx="8345488" cy="731837"/>
          </a:xfrm>
        </p:spPr>
        <p:txBody>
          <a:bodyPr/>
          <a:lstStyle/>
          <a:p>
            <a:pPr>
              <a:lnSpc>
                <a:spcPct val="90000"/>
              </a:lnSpc>
            </a:pPr>
            <a:r>
              <a:rPr lang="en-US" sz="2800" dirty="0" smtClean="0"/>
              <a:t>Global Mobile Traffic Growth by Device Type</a:t>
            </a:r>
            <a:br>
              <a:rPr lang="en-US" sz="2800" dirty="0" smtClean="0"/>
            </a:br>
            <a:r>
              <a:rPr lang="en-US" sz="2000" dirty="0" smtClean="0"/>
              <a:t>Globally, Smartphones Will Continue to Dominate Mobile Traffic, but M2M Will Gain Share by 2021</a:t>
            </a:r>
          </a:p>
        </p:txBody>
      </p:sp>
      <p:sp>
        <p:nvSpPr>
          <p:cNvPr id="15" name="Rectangle 14"/>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ectangle 15"/>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Freeform 16"/>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extBox 17"/>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47%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6"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34" name="TextBox 33"/>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35" name="Text Box 20"/>
          <p:cNvSpPr txBox="1">
            <a:spLocks noChangeArrowheads="1"/>
          </p:cNvSpPr>
          <p:nvPr/>
        </p:nvSpPr>
        <p:spPr bwMode="auto">
          <a:xfrm>
            <a:off x="5696143" y="4330069"/>
            <a:ext cx="2789968"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Figures (n) refer to </a:t>
            </a:r>
            <a:r>
              <a:rPr lang="is-IS" sz="1000" b="1" dirty="0" smtClean="0">
                <a:solidFill>
                  <a:schemeClr val="accent5">
                    <a:lumMod val="75000"/>
                  </a:schemeClr>
                </a:solidFill>
              </a:rPr>
              <a:t>2016</a:t>
            </a:r>
            <a:r>
              <a:rPr lang="en-US" sz="1000" b="1" dirty="0" smtClean="0">
                <a:solidFill>
                  <a:schemeClr val="accent5">
                    <a:lumMod val="75000"/>
                  </a:schemeClr>
                </a:solidFill>
              </a:rPr>
              <a:t>, 2021 traffic share</a:t>
            </a:r>
            <a:endParaRPr lang="en-US" sz="1000" b="1" dirty="0">
              <a:solidFill>
                <a:schemeClr val="accent5">
                  <a:lumMod val="75000"/>
                </a:schemeClr>
              </a:solidFill>
            </a:endParaRPr>
          </a:p>
        </p:txBody>
      </p:sp>
      <p:graphicFrame>
        <p:nvGraphicFramePr>
          <p:cNvPr id="45" name="Object 2"/>
          <p:cNvGraphicFramePr>
            <a:graphicFrameLocks noChangeAspect="1"/>
          </p:cNvGraphicFramePr>
          <p:nvPr>
            <p:extLst>
              <p:ext uri="{D42A27DB-BD31-4B8C-83A1-F6EECF244321}">
                <p14:modId xmlns:p14="http://schemas.microsoft.com/office/powerpoint/2010/main" val="703770147"/>
              </p:ext>
            </p:extLst>
          </p:nvPr>
        </p:nvGraphicFramePr>
        <p:xfrm>
          <a:off x="929965" y="1614170"/>
          <a:ext cx="5727646" cy="2672941"/>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5"/>
          <p:cNvSpPr txBox="1"/>
          <p:nvPr/>
        </p:nvSpPr>
        <p:spPr>
          <a:xfrm>
            <a:off x="503119" y="2516208"/>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Tree>
    <p:extLst>
      <p:ext uri="{BB962C8B-B14F-4D97-AF65-F5344CB8AC3E}">
        <p14:creationId xmlns:p14="http://schemas.microsoft.com/office/powerpoint/2010/main" val="10386072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27133" y="192931"/>
            <a:ext cx="8607913" cy="974090"/>
          </a:xfrm>
        </p:spPr>
        <p:txBody>
          <a:bodyPr/>
          <a:lstStyle/>
          <a:p>
            <a:pPr>
              <a:lnSpc>
                <a:spcPct val="90000"/>
              </a:lnSpc>
            </a:pPr>
            <a:r>
              <a:rPr lang="en-US" sz="2600" dirty="0" smtClean="0"/>
              <a:t>Global Growth of Smart Mobile Devices and Connections</a:t>
            </a:r>
            <a:r>
              <a:rPr lang="en-US" sz="2700" dirty="0" smtClean="0"/>
              <a:t/>
            </a:r>
            <a:br>
              <a:rPr lang="en-US" sz="2700" dirty="0" smtClean="0"/>
            </a:br>
            <a:r>
              <a:rPr lang="en-US" sz="2000" dirty="0" smtClean="0"/>
              <a:t>By 2021, Smart Devices Will Have Three-Fourths Share of </a:t>
            </a:r>
            <a:br>
              <a:rPr lang="en-US" sz="2000" dirty="0" smtClean="0"/>
            </a:br>
            <a:r>
              <a:rPr lang="en-US" sz="2000" dirty="0" smtClean="0"/>
              <a:t>Total Devices and Connections</a:t>
            </a:r>
          </a:p>
        </p:txBody>
      </p:sp>
      <p:sp>
        <p:nvSpPr>
          <p:cNvPr id="17" name="Rectangle 16"/>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Freeform 24"/>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a:solidFill>
                  <a:schemeClr val="bg1"/>
                </a:solidFill>
              </a:rPr>
              <a:t>8</a:t>
            </a:r>
            <a:r>
              <a:rPr lang="en-US" sz="1600" b="1" dirty="0" smtClean="0">
                <a:solidFill>
                  <a:schemeClr val="bg1"/>
                </a:solidFill>
              </a:rPr>
              <a:t>%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7"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34" name="TextBox 33"/>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35" name="Text Box 20"/>
          <p:cNvSpPr txBox="1">
            <a:spLocks noChangeArrowheads="1"/>
          </p:cNvSpPr>
          <p:nvPr/>
        </p:nvSpPr>
        <p:spPr bwMode="auto">
          <a:xfrm>
            <a:off x="1346118" y="4330069"/>
            <a:ext cx="716937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Smart devices are those having advanced </a:t>
            </a:r>
            <a:r>
              <a:rPr lang="en-US" sz="1000" b="1" dirty="0" smtClean="0">
                <a:solidFill>
                  <a:schemeClr val="accent5">
                    <a:lumMod val="75000"/>
                  </a:schemeClr>
                </a:solidFill>
              </a:rPr>
              <a:t>multimedia/computing </a:t>
            </a:r>
            <a:r>
              <a:rPr lang="en-US" sz="1000" b="1" dirty="0">
                <a:solidFill>
                  <a:schemeClr val="accent5">
                    <a:lumMod val="75000"/>
                  </a:schemeClr>
                </a:solidFill>
              </a:rPr>
              <a:t>capabilities with a minimum of 3G </a:t>
            </a:r>
            <a:r>
              <a:rPr lang="en-US" sz="1000" b="1" dirty="0" smtClean="0">
                <a:solidFill>
                  <a:schemeClr val="accent5">
                    <a:lumMod val="75000"/>
                  </a:schemeClr>
                </a:solidFill>
              </a:rPr>
              <a:t>connectivity</a:t>
            </a:r>
            <a:endParaRPr lang="en-US" sz="1000" b="1" dirty="0">
              <a:solidFill>
                <a:schemeClr val="accent5">
                  <a:lumMod val="75000"/>
                </a:schemeClr>
              </a:solidFill>
            </a:endParaRPr>
          </a:p>
        </p:txBody>
      </p:sp>
      <p:graphicFrame>
        <p:nvGraphicFramePr>
          <p:cNvPr id="47" name="Object 2"/>
          <p:cNvGraphicFramePr>
            <a:graphicFrameLocks noChangeAspect="1"/>
          </p:cNvGraphicFramePr>
          <p:nvPr>
            <p:extLst>
              <p:ext uri="{D42A27DB-BD31-4B8C-83A1-F6EECF244321}">
                <p14:modId xmlns:p14="http://schemas.microsoft.com/office/powerpoint/2010/main" val="1112752918"/>
              </p:ext>
            </p:extLst>
          </p:nvPr>
        </p:nvGraphicFramePr>
        <p:xfrm>
          <a:off x="835473" y="1635754"/>
          <a:ext cx="6234590" cy="2976758"/>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p:cNvSpPr txBox="1"/>
          <p:nvPr/>
        </p:nvSpPr>
        <p:spPr>
          <a:xfrm>
            <a:off x="503119" y="2516208"/>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Billions of Devices</a:t>
            </a:r>
            <a:endParaRPr lang="en-US" sz="1400" b="1" dirty="0">
              <a:cs typeface="Arial" panose="020B0604020202020204" pitchFamily="34" charset="0"/>
            </a:endParaRPr>
          </a:p>
        </p:txBody>
      </p:sp>
    </p:spTree>
    <p:extLst>
      <p:ext uri="{BB962C8B-B14F-4D97-AF65-F5344CB8AC3E}">
        <p14:creationId xmlns:p14="http://schemas.microsoft.com/office/powerpoint/2010/main" val="414979818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0" y="0"/>
            <a:ext cx="9144000" cy="5143500"/>
          </a:xfrm>
        </p:spPr>
      </p:pic>
      <p:sp>
        <p:nvSpPr>
          <p:cNvPr id="17"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a:t>
            </a:r>
            <a:r>
              <a:rPr lang="fi-FI" sz="1000" dirty="0" smtClean="0">
                <a:solidFill>
                  <a:schemeClr val="bg1"/>
                </a:solidFill>
              </a:rPr>
              <a:t>2016–2021</a:t>
            </a:r>
            <a:endParaRPr lang="en-US" sz="1000" dirty="0">
              <a:solidFill>
                <a:schemeClr val="bg1"/>
              </a:solidFill>
            </a:endParaRPr>
          </a:p>
        </p:txBody>
      </p:sp>
      <p:sp>
        <p:nvSpPr>
          <p:cNvPr id="18" name="Rectangle 7"/>
          <p:cNvSpPr>
            <a:spLocks noChangeArrowheads="1"/>
          </p:cNvSpPr>
          <p:nvPr/>
        </p:nvSpPr>
        <p:spPr bwMode="ltGray">
          <a:xfrm>
            <a:off x="8523184" y="4742907"/>
            <a:ext cx="210937"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lumMod val="75000"/>
                  </a:schemeClr>
                </a:solidFill>
                <a:latin typeface="+mn-lt"/>
                <a:ea typeface="+mn-ea"/>
                <a:cs typeface="CiscoSans Thin"/>
              </a:rPr>
              <a:t>28</a:t>
            </a:r>
            <a:endParaRPr lang="en-US" sz="600" dirty="0">
              <a:solidFill>
                <a:schemeClr val="bg1">
                  <a:lumMod val="75000"/>
                </a:schemeClr>
              </a:solidFill>
              <a:latin typeface="+mn-lt"/>
              <a:ea typeface="+mn-ea"/>
              <a:cs typeface="CiscoSans Thin"/>
            </a:endParaRPr>
          </a:p>
        </p:txBody>
      </p:sp>
      <p:sp>
        <p:nvSpPr>
          <p:cNvPr id="19"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2017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Public</a:t>
            </a:r>
            <a:endParaRPr lang="en-US" sz="600" dirty="0">
              <a:solidFill>
                <a:schemeClr val="bg1">
                  <a:lumMod val="75000"/>
                </a:schemeClr>
              </a:solidFill>
              <a:latin typeface="+mn-lt"/>
              <a:ea typeface="+mn-ea"/>
              <a:cs typeface="CiscoSans Thin"/>
            </a:endParaRPr>
          </a:p>
        </p:txBody>
      </p:sp>
      <p:pic>
        <p:nvPicPr>
          <p:cNvPr id="20"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338498" y="4238629"/>
            <a:ext cx="7335964" cy="261429"/>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Box 20"/>
          <p:cNvSpPr txBox="1">
            <a:spLocks noChangeArrowheads="1"/>
          </p:cNvSpPr>
          <p:nvPr/>
        </p:nvSpPr>
        <p:spPr bwMode="auto">
          <a:xfrm>
            <a:off x="1338498" y="4246249"/>
            <a:ext cx="716937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Smart devices are those having advanced </a:t>
            </a:r>
            <a:r>
              <a:rPr lang="en-US" sz="1000" b="1" dirty="0" smtClean="0">
                <a:solidFill>
                  <a:schemeClr val="accent5">
                    <a:lumMod val="75000"/>
                  </a:schemeClr>
                </a:solidFill>
              </a:rPr>
              <a:t>multimedia/computing </a:t>
            </a:r>
            <a:r>
              <a:rPr lang="en-US" sz="1000" b="1" dirty="0">
                <a:solidFill>
                  <a:schemeClr val="accent5">
                    <a:lumMod val="75000"/>
                  </a:schemeClr>
                </a:solidFill>
              </a:rPr>
              <a:t>capabilities with a minimum of 3G </a:t>
            </a:r>
            <a:r>
              <a:rPr lang="en-US" sz="1000" b="1" dirty="0" smtClean="0">
                <a:solidFill>
                  <a:schemeClr val="accent5">
                    <a:lumMod val="75000"/>
                  </a:schemeClr>
                </a:solidFill>
              </a:rPr>
              <a:t>connectivity</a:t>
            </a:r>
            <a:endParaRPr lang="en-US" sz="1000" b="1" dirty="0">
              <a:solidFill>
                <a:schemeClr val="accent5">
                  <a:lumMod val="75000"/>
                </a:schemeClr>
              </a:solidFill>
            </a:endParaRPr>
          </a:p>
        </p:txBody>
      </p:sp>
      <p:sp>
        <p:nvSpPr>
          <p:cNvPr id="14" name="Text Placeholder 2"/>
          <p:cNvSpPr txBox="1">
            <a:spLocks/>
          </p:cNvSpPr>
          <p:nvPr/>
        </p:nvSpPr>
        <p:spPr>
          <a:xfrm>
            <a:off x="4138653" y="418081"/>
            <a:ext cx="4633611" cy="1502159"/>
          </a:xfrm>
          <a:prstGeom prst="rect">
            <a:avLst/>
          </a:prstGeom>
        </p:spPr>
        <p:txBody>
          <a:bodyPr vert="horz" lIns="91420" tIns="45710" rIns="91420" bIns="45710"/>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20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sz="3200" dirty="0">
                <a:solidFill>
                  <a:schemeClr val="bg1"/>
                </a:solidFill>
              </a:rPr>
              <a:t>Globally, in </a:t>
            </a:r>
            <a:r>
              <a:rPr lang="is-IS" sz="3200" dirty="0" smtClean="0">
                <a:solidFill>
                  <a:schemeClr val="bg1"/>
                </a:solidFill>
              </a:rPr>
              <a:t>2016</a:t>
            </a:r>
            <a:r>
              <a:rPr lang="en-US" sz="3200" dirty="0" smtClean="0">
                <a:solidFill>
                  <a:schemeClr val="bg1"/>
                </a:solidFill>
              </a:rPr>
              <a:t>, </a:t>
            </a:r>
            <a:br>
              <a:rPr lang="en-US" sz="3200" dirty="0" smtClean="0">
                <a:solidFill>
                  <a:schemeClr val="bg1"/>
                </a:solidFill>
              </a:rPr>
            </a:br>
            <a:r>
              <a:rPr lang="en-US" sz="3200" dirty="0" smtClean="0">
                <a:solidFill>
                  <a:schemeClr val="bg1"/>
                </a:solidFill>
              </a:rPr>
              <a:t>a </a:t>
            </a:r>
            <a:r>
              <a:rPr lang="en-US" sz="3200" dirty="0">
                <a:solidFill>
                  <a:schemeClr val="bg1"/>
                </a:solidFill>
              </a:rPr>
              <a:t>smart device generated </a:t>
            </a:r>
            <a:r>
              <a:rPr lang="en-US" sz="3200" b="1" dirty="0" smtClean="0">
                <a:solidFill>
                  <a:srgbClr val="FFFF00"/>
                </a:solidFill>
              </a:rPr>
              <a:t>13 </a:t>
            </a:r>
            <a:r>
              <a:rPr lang="en-US" sz="3200" b="1" dirty="0">
                <a:solidFill>
                  <a:srgbClr val="FFFF00"/>
                </a:solidFill>
              </a:rPr>
              <a:t>times</a:t>
            </a:r>
            <a:r>
              <a:rPr lang="en-US" sz="3200" dirty="0">
                <a:solidFill>
                  <a:srgbClr val="FFFF00"/>
                </a:solidFill>
              </a:rPr>
              <a:t> </a:t>
            </a:r>
            <a:r>
              <a:rPr lang="en-US" sz="3200" dirty="0">
                <a:solidFill>
                  <a:schemeClr val="bg1"/>
                </a:solidFill>
              </a:rPr>
              <a:t>more traffic than a </a:t>
            </a:r>
            <a:r>
              <a:rPr lang="en-US" sz="3200" dirty="0" smtClean="0">
                <a:solidFill>
                  <a:schemeClr val="bg1"/>
                </a:solidFill>
              </a:rPr>
              <a:t/>
            </a:r>
            <a:br>
              <a:rPr lang="en-US" sz="3200" dirty="0" smtClean="0">
                <a:solidFill>
                  <a:schemeClr val="bg1"/>
                </a:solidFill>
              </a:rPr>
            </a:br>
            <a:r>
              <a:rPr lang="en-US" sz="3200" dirty="0" smtClean="0">
                <a:solidFill>
                  <a:schemeClr val="bg1"/>
                </a:solidFill>
              </a:rPr>
              <a:t>non-smart </a:t>
            </a:r>
            <a:r>
              <a:rPr lang="en-US" sz="3200" dirty="0">
                <a:solidFill>
                  <a:schemeClr val="bg1"/>
                </a:solidFill>
              </a:rPr>
              <a:t>device.</a:t>
            </a:r>
          </a:p>
        </p:txBody>
      </p:sp>
    </p:spTree>
    <p:extLst>
      <p:ext uri="{BB962C8B-B14F-4D97-AF65-F5344CB8AC3E}">
        <p14:creationId xmlns:p14="http://schemas.microsoft.com/office/powerpoint/2010/main" val="166819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28770" y="169110"/>
            <a:ext cx="8345488" cy="731837"/>
          </a:xfrm>
        </p:spPr>
        <p:txBody>
          <a:bodyPr/>
          <a:lstStyle/>
          <a:p>
            <a:pPr>
              <a:lnSpc>
                <a:spcPct val="90000"/>
              </a:lnSpc>
            </a:pPr>
            <a:r>
              <a:rPr lang="en-US" sz="2800" dirty="0" smtClean="0"/>
              <a:t>Global Impact of Smart Devices and Connections on Mobile Traffic</a:t>
            </a:r>
            <a:br>
              <a:rPr lang="en-US" sz="2800" dirty="0" smtClean="0"/>
            </a:br>
            <a:r>
              <a:rPr lang="en-US" sz="2000" dirty="0" smtClean="0"/>
              <a:t>By 2021, Smart Devices Will Have 99% Share of Traffic</a:t>
            </a:r>
          </a:p>
        </p:txBody>
      </p:sp>
      <p:sp>
        <p:nvSpPr>
          <p:cNvPr id="18" name="Rectangle 17"/>
          <p:cNvSpPr/>
          <p:nvPr/>
        </p:nvSpPr>
        <p:spPr>
          <a:xfrm>
            <a:off x="0" y="127063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TextBox 20"/>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
        <p:nvSpPr>
          <p:cNvPr id="22" name="Freeform 21"/>
          <p:cNvSpPr/>
          <p:nvPr/>
        </p:nvSpPr>
        <p:spPr>
          <a:xfrm flipH="1">
            <a:off x="7070658" y="1270635"/>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TextBox 34"/>
          <p:cNvSpPr txBox="1"/>
          <p:nvPr/>
        </p:nvSpPr>
        <p:spPr>
          <a:xfrm>
            <a:off x="7370432" y="1292375"/>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47%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36"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42" name="TextBox 41"/>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aphicFrame>
        <p:nvGraphicFramePr>
          <p:cNvPr id="43" name="Object 2"/>
          <p:cNvGraphicFramePr>
            <a:graphicFrameLocks noChangeAspect="1"/>
          </p:cNvGraphicFramePr>
          <p:nvPr>
            <p:extLst>
              <p:ext uri="{D42A27DB-BD31-4B8C-83A1-F6EECF244321}">
                <p14:modId xmlns:p14="http://schemas.microsoft.com/office/powerpoint/2010/main" val="2143358053"/>
              </p:ext>
            </p:extLst>
          </p:nvPr>
        </p:nvGraphicFramePr>
        <p:xfrm>
          <a:off x="821056" y="1642009"/>
          <a:ext cx="6257924" cy="2973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578551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857500" y="3038885"/>
            <a:ext cx="4671060" cy="1226820"/>
            <a:chOff x="2857500" y="3110005"/>
            <a:chExt cx="4671060" cy="1226820"/>
          </a:xfrm>
        </p:grpSpPr>
        <p:sp>
          <p:nvSpPr>
            <p:cNvPr id="31" name="Rectangle 30"/>
            <p:cNvSpPr/>
            <p:nvPr/>
          </p:nvSpPr>
          <p:spPr>
            <a:xfrm flipV="1">
              <a:off x="2857500" y="3110005"/>
              <a:ext cx="4671060" cy="1226820"/>
            </a:xfrm>
            <a:prstGeom prst="rect">
              <a:avLst/>
            </a:prstGeom>
            <a:gradFill flip="none" rotWithShape="1">
              <a:gsLst>
                <a:gs pos="0">
                  <a:schemeClr val="accent5">
                    <a:lumMod val="60000"/>
                    <a:lumOff val="40000"/>
                  </a:schemeClr>
                </a:gs>
                <a:gs pos="100000">
                  <a:schemeClr val="accent5">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2"/>
            <p:cNvSpPr txBox="1"/>
            <p:nvPr/>
          </p:nvSpPr>
          <p:spPr>
            <a:xfrm>
              <a:off x="6278880" y="3187332"/>
              <a:ext cx="1164735" cy="1077218"/>
            </a:xfrm>
            <a:prstGeom prst="rect">
              <a:avLst/>
            </a:prstGeom>
            <a:noFill/>
          </p:spPr>
          <p:txBody>
            <a:bodyPr wrap="square" rtlCol="0" anchor="ctr">
              <a:spAutoFit/>
            </a:bodyPr>
            <a:lstStyle/>
            <a:p>
              <a:pPr algn="r"/>
              <a:r>
                <a:rPr lang="en-US" sz="1600" dirty="0" smtClean="0">
                  <a:solidFill>
                    <a:schemeClr val="bg1"/>
                  </a:solidFill>
                </a:rPr>
                <a:t>Global </a:t>
              </a:r>
              <a:br>
                <a:rPr lang="en-US" sz="1600" dirty="0" smtClean="0">
                  <a:solidFill>
                    <a:schemeClr val="bg1"/>
                  </a:solidFill>
                </a:rPr>
              </a:br>
              <a:r>
                <a:rPr lang="en-US" sz="1600" dirty="0" smtClean="0">
                  <a:solidFill>
                    <a:schemeClr val="bg1"/>
                  </a:solidFill>
                </a:rPr>
                <a:t>Mobile Speed Data</a:t>
              </a:r>
              <a:endParaRPr lang="en-US" sz="1600" dirty="0">
                <a:solidFill>
                  <a:schemeClr val="bg1"/>
                </a:solidFill>
              </a:endParaRPr>
            </a:p>
          </p:txBody>
        </p:sp>
        <p:pic>
          <p:nvPicPr>
            <p:cNvPr id="34" name="Picture 2" descr="http://o.aolcdn.com/hss/storage/adam/7fef8a080769d78c144b20d9ee70e2bf/fcc.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392" y="3346749"/>
              <a:ext cx="1804947" cy="7936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857500" y="1755140"/>
            <a:ext cx="4671060" cy="1226820"/>
            <a:chOff x="2857500" y="1821180"/>
            <a:chExt cx="4671060" cy="1226820"/>
          </a:xfrm>
        </p:grpSpPr>
        <p:sp>
          <p:nvSpPr>
            <p:cNvPr id="7" name="Rectangle 6"/>
            <p:cNvSpPr/>
            <p:nvPr/>
          </p:nvSpPr>
          <p:spPr>
            <a:xfrm>
              <a:off x="2857500" y="1821180"/>
              <a:ext cx="4671060" cy="1226820"/>
            </a:xfrm>
            <a:prstGeom prst="rect">
              <a:avLst/>
            </a:prstGeom>
            <a:gradFill flip="none" rotWithShape="1">
              <a:gsLst>
                <a:gs pos="0">
                  <a:schemeClr val="accent5">
                    <a:lumMod val="60000"/>
                    <a:lumOff val="40000"/>
                  </a:schemeClr>
                </a:gs>
                <a:gs pos="100000">
                  <a:schemeClr val="accent5">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2" name="Picture 4" descr="http://adiquity.com/wordpress/wp-content/uploads/2014/12/slider-image.png">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12851" y="1991439"/>
              <a:ext cx="1766028" cy="883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78880" y="2029829"/>
              <a:ext cx="1164735" cy="830997"/>
            </a:xfrm>
            <a:prstGeom prst="rect">
              <a:avLst/>
            </a:prstGeom>
            <a:noFill/>
          </p:spPr>
          <p:txBody>
            <a:bodyPr wrap="square" rtlCol="0" anchor="ctr">
              <a:spAutoFit/>
            </a:bodyPr>
            <a:lstStyle/>
            <a:p>
              <a:pPr algn="r"/>
              <a:r>
                <a:rPr lang="en-US" sz="1600" dirty="0" smtClean="0">
                  <a:solidFill>
                    <a:schemeClr val="bg1"/>
                  </a:solidFill>
                </a:rPr>
                <a:t>Global Forecast Data</a:t>
              </a:r>
              <a:endParaRPr lang="en-US" sz="1600" dirty="0">
                <a:solidFill>
                  <a:schemeClr val="bg1"/>
                </a:solidFill>
              </a:endParaRPr>
            </a:p>
          </p:txBody>
        </p:sp>
      </p:grpSp>
      <p:sp>
        <p:nvSpPr>
          <p:cNvPr id="26" name="Oval 25"/>
          <p:cNvSpPr/>
          <p:nvPr/>
        </p:nvSpPr>
        <p:spPr>
          <a:xfrm flipV="1">
            <a:off x="2176454" y="4152928"/>
            <a:ext cx="1397326" cy="220290"/>
          </a:xfrm>
          <a:prstGeom prst="ellipse">
            <a:avLst/>
          </a:prstGeom>
          <a:gradFill flip="none" rotWithShape="1">
            <a:gsLst>
              <a:gs pos="0">
                <a:schemeClr val="tx1">
                  <a:lumMod val="50000"/>
                  <a:alpha val="65000"/>
                </a:schemeClr>
              </a:gs>
              <a:gs pos="100000">
                <a:schemeClr val="tx1">
                  <a:lumMod val="5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223" name="Rectangle 8"/>
          <p:cNvSpPr>
            <a:spLocks noGrp="1" noChangeArrowheads="1"/>
          </p:cNvSpPr>
          <p:nvPr>
            <p:ph type="title"/>
          </p:nvPr>
        </p:nvSpPr>
        <p:spPr>
          <a:xfrm>
            <a:off x="437766" y="196533"/>
            <a:ext cx="8345488" cy="731837"/>
          </a:xfrm>
        </p:spPr>
        <p:txBody>
          <a:bodyPr/>
          <a:lstStyle/>
          <a:p>
            <a:r>
              <a:rPr lang="en-US" dirty="0" smtClean="0"/>
              <a:t>Cisco Visual Networking Index (VNI) </a:t>
            </a:r>
            <a:br>
              <a:rPr lang="en-US" dirty="0" smtClean="0"/>
            </a:br>
            <a:r>
              <a:rPr lang="en-US" sz="2000" dirty="0" smtClean="0"/>
              <a:t>Expanding the Scope of Cisco’s IP Thought Leadership</a:t>
            </a:r>
          </a:p>
        </p:txBody>
      </p:sp>
      <p:sp>
        <p:nvSpPr>
          <p:cNvPr id="9224" name="Text Box 11"/>
          <p:cNvSpPr txBox="1">
            <a:spLocks noChangeArrowheads="1"/>
          </p:cNvSpPr>
          <p:nvPr/>
        </p:nvSpPr>
        <p:spPr bwMode="auto">
          <a:xfrm>
            <a:off x="459401" y="1057826"/>
            <a:ext cx="7946840" cy="492267"/>
          </a:xfrm>
          <a:prstGeom prst="rect">
            <a:avLst/>
          </a:prstGeom>
          <a:noFill/>
          <a:ln w="9525" algn="ctr">
            <a:noFill/>
            <a:miter lim="800000"/>
            <a:headEnd/>
            <a:tailEnd/>
          </a:ln>
        </p:spPr>
        <p:txBody>
          <a:bodyPr wrap="square" lIns="82124" tIns="41061" rIns="82124" bIns="41061">
            <a:spAutoFit/>
          </a:bodyPr>
          <a:lstStyle/>
          <a:p>
            <a:pPr defTabSz="814388">
              <a:lnSpc>
                <a:spcPct val="95000"/>
              </a:lnSpc>
              <a:spcBef>
                <a:spcPct val="20000"/>
              </a:spcBef>
            </a:pPr>
            <a:r>
              <a:rPr lang="en-US" sz="1400" dirty="0" smtClean="0">
                <a:solidFill>
                  <a:schemeClr val="accent5">
                    <a:lumMod val="75000"/>
                  </a:schemeClr>
                </a:solidFill>
              </a:rPr>
              <a:t>Cisco</a:t>
            </a:r>
            <a:r>
              <a:rPr lang="en-US" sz="1400" baseline="30000" dirty="0" smtClean="0">
                <a:solidFill>
                  <a:schemeClr val="accent5">
                    <a:lumMod val="75000"/>
                  </a:schemeClr>
                </a:solidFill>
              </a:rPr>
              <a:t>®</a:t>
            </a:r>
            <a:r>
              <a:rPr lang="en-US" sz="1400" dirty="0" smtClean="0">
                <a:solidFill>
                  <a:schemeClr val="accent5">
                    <a:lumMod val="75000"/>
                  </a:schemeClr>
                </a:solidFill>
              </a:rPr>
              <a:t> VNI Forecast research is an ongoing initiative to predict global traffic growth. This study focuses on consumer and business mobile data traffic and its key drivers.</a:t>
            </a:r>
            <a:endParaRPr lang="en-US" sz="1400" dirty="0">
              <a:solidFill>
                <a:schemeClr val="accent5">
                  <a:lumMod val="75000"/>
                </a:schemeClr>
              </a:solidFill>
            </a:endParaRPr>
          </a:p>
        </p:txBody>
      </p:sp>
      <p:sp>
        <p:nvSpPr>
          <p:cNvPr id="5" name="Oval 4"/>
          <p:cNvSpPr/>
          <p:nvPr/>
        </p:nvSpPr>
        <p:spPr>
          <a:xfrm>
            <a:off x="1832800" y="1973997"/>
            <a:ext cx="2069398" cy="2069398"/>
          </a:xfrm>
          <a:prstGeom prst="ellipse">
            <a:avLst/>
          </a:prstGeom>
          <a:solidFill>
            <a:schemeClr val="bg2"/>
          </a:solidFill>
          <a:ln w="444500">
            <a:gradFill>
              <a:gsLst>
                <a:gs pos="0">
                  <a:srgbClr val="36A4D7"/>
                </a:gs>
                <a:gs pos="80000">
                  <a:schemeClr val="tx2"/>
                </a:gs>
                <a:gs pos="100000">
                  <a:schemeClr val="accent1"/>
                </a:gs>
              </a:gsLst>
              <a:lin ang="5400000" scaled="1"/>
            </a:gradFill>
          </a:ln>
          <a:effectLst>
            <a:glow rad="381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WordArt 9"/>
          <p:cNvSpPr>
            <a:spLocks noChangeArrowheads="1" noChangeShapeType="1" noTextEdit="1"/>
          </p:cNvSpPr>
          <p:nvPr/>
        </p:nvSpPr>
        <p:spPr bwMode="auto">
          <a:xfrm>
            <a:off x="1856930" y="2006418"/>
            <a:ext cx="2021650" cy="2035740"/>
          </a:xfrm>
          <a:prstGeom prst="rect">
            <a:avLst/>
          </a:prstGeom>
        </p:spPr>
        <p:txBody>
          <a:bodyPr spcFirstLastPara="1" wrap="none" fromWordArt="1">
            <a:prstTxWarp prst="textArchUp">
              <a:avLst>
                <a:gd name="adj" fmla="val 11892956"/>
              </a:avLst>
            </a:prstTxWarp>
          </a:bodyPr>
          <a:lstStyle/>
          <a:p>
            <a:pPr algn="ctr"/>
            <a:r>
              <a:rPr lang="en-US" sz="3600" b="1" kern="10" dirty="0" smtClean="0">
                <a:ln w="9525">
                  <a:noFill/>
                  <a:round/>
                  <a:headEnd/>
                  <a:tailEnd/>
                </a:ln>
                <a:solidFill>
                  <a:srgbClr val="FFFFFF"/>
                </a:solidFill>
                <a:latin typeface="Arial"/>
                <a:cs typeface="Arial"/>
              </a:rPr>
              <a:t>VISUAL NETWORKING INDEX</a:t>
            </a:r>
            <a:endParaRPr lang="en-US" sz="3600" b="1" kern="10" dirty="0">
              <a:ln w="9525">
                <a:noFill/>
                <a:round/>
                <a:headEnd/>
                <a:tailEnd/>
              </a:ln>
              <a:solidFill>
                <a:srgbClr val="FFFFFF"/>
              </a:solidFill>
              <a:latin typeface="Arial"/>
              <a:cs typeface="Arial"/>
            </a:endParaRPr>
          </a:p>
        </p:txBody>
      </p:sp>
      <p:sp>
        <p:nvSpPr>
          <p:cNvPr id="10" name="TextBox 9"/>
          <p:cNvSpPr txBox="1"/>
          <p:nvPr/>
        </p:nvSpPr>
        <p:spPr>
          <a:xfrm>
            <a:off x="1788160" y="1814605"/>
            <a:ext cx="2165918" cy="2289077"/>
          </a:xfrm>
          <a:prstGeom prst="rect">
            <a:avLst/>
          </a:prstGeom>
          <a:noFill/>
        </p:spPr>
        <p:txBody>
          <a:bodyPr wrap="none" rtlCol="0">
            <a:prstTxWarp prst="textArchDown">
              <a:avLst/>
            </a:prstTxWarp>
            <a:spAutoFit/>
          </a:bodyPr>
          <a:lstStyle/>
          <a:p>
            <a:r>
              <a:rPr lang="en-US" sz="1400" b="1" dirty="0" smtClean="0">
                <a:solidFill>
                  <a:schemeClr val="bg1"/>
                </a:solidFill>
              </a:rPr>
              <a:t>        GLOBAL  TRAFFIC  FORECAST</a:t>
            </a:r>
            <a:endParaRPr lang="en-US" sz="1400" b="1" dirty="0">
              <a:solidFill>
                <a:schemeClr val="bg1"/>
              </a:solidFill>
            </a:endParaRPr>
          </a:p>
        </p:txBody>
      </p:sp>
      <p:sp>
        <p:nvSpPr>
          <p:cNvPr id="13" name="TextBox 12"/>
          <p:cNvSpPr txBox="1"/>
          <p:nvPr/>
        </p:nvSpPr>
        <p:spPr>
          <a:xfrm>
            <a:off x="2013343" y="2448222"/>
            <a:ext cx="1723549" cy="1200329"/>
          </a:xfrm>
          <a:prstGeom prst="rect">
            <a:avLst/>
          </a:prstGeom>
          <a:noFill/>
        </p:spPr>
        <p:txBody>
          <a:bodyPr wrap="none" rtlCol="0" anchor="ctr">
            <a:spAutoFit/>
          </a:bodyPr>
          <a:lstStyle/>
          <a:p>
            <a:pPr algn="ctr"/>
            <a:r>
              <a:rPr lang="en-US" sz="7200" dirty="0" smtClean="0">
                <a:solidFill>
                  <a:schemeClr val="bg1">
                    <a:lumMod val="85000"/>
                  </a:schemeClr>
                </a:solidFill>
              </a:rPr>
              <a:t>VNI</a:t>
            </a:r>
            <a:endParaRPr lang="en-US" sz="7200" dirty="0">
              <a:solidFill>
                <a:schemeClr val="bg1">
                  <a:lumMod val="85000"/>
                </a:schemeClr>
              </a:solidFill>
            </a:endParaRPr>
          </a:p>
        </p:txBody>
      </p:sp>
      <p:sp>
        <p:nvSpPr>
          <p:cNvPr id="3" name="AutoShape 2" descr="AP04371 RGB JPG. For digital use only. See intended usage box bel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Tree>
    <p:extLst>
      <p:ext uri="{BB962C8B-B14F-4D97-AF65-F5344CB8AC3E}">
        <p14:creationId xmlns:p14="http://schemas.microsoft.com/office/powerpoint/2010/main" val="2384497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313374"/>
            <a:ext cx="8345488" cy="731837"/>
          </a:xfrm>
        </p:spPr>
        <p:txBody>
          <a:bodyPr/>
          <a:lstStyle/>
          <a:p>
            <a:r>
              <a:rPr lang="en-US" sz="2800" dirty="0"/>
              <a:t>Global IPv6-Capable Mobile Devices/Connections </a:t>
            </a:r>
            <a:br>
              <a:rPr lang="en-US" sz="2800" dirty="0"/>
            </a:br>
            <a:r>
              <a:rPr lang="en-US" sz="2000" dirty="0"/>
              <a:t>By 2021, 73% of Mobile Devices/Connections Will </a:t>
            </a:r>
            <a:r>
              <a:rPr lang="en-US" sz="2000" dirty="0" smtClean="0"/>
              <a:t>Be </a:t>
            </a:r>
            <a:r>
              <a:rPr lang="en-US" sz="2000" dirty="0"/>
              <a:t>IPv6-Capable </a:t>
            </a:r>
          </a:p>
        </p:txBody>
      </p:sp>
      <p:sp>
        <p:nvSpPr>
          <p:cNvPr id="14" name="Rectangle 13"/>
          <p:cNvSpPr/>
          <p:nvPr/>
        </p:nvSpPr>
        <p:spPr>
          <a:xfrm>
            <a:off x="0" y="127063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15" name="Rectangle 14"/>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16" name="TextBox 15"/>
          <p:cNvSpPr txBox="1"/>
          <p:nvPr/>
        </p:nvSpPr>
        <p:spPr>
          <a:xfrm>
            <a:off x="503120" y="2366204"/>
            <a:ext cx="1105762" cy="738664"/>
          </a:xfrm>
          <a:prstGeom prst="rect">
            <a:avLst/>
          </a:prstGeom>
          <a:noFill/>
        </p:spPr>
        <p:txBody>
          <a:bodyPr wrap="square" rtlCol="0" anchor="ctr">
            <a:spAutoFit/>
          </a:bodyPr>
          <a:lstStyle/>
          <a:p>
            <a:pPr algn="ctr" defTabSz="457189"/>
            <a:r>
              <a:rPr lang="en-US" sz="1400" b="1" dirty="0">
                <a:solidFill>
                  <a:srgbClr val="676767"/>
                </a:solidFill>
                <a:cs typeface="Arial" panose="020B0604020202020204" pitchFamily="34" charset="0"/>
              </a:rPr>
              <a:t>Number of Devices (B)</a:t>
            </a:r>
          </a:p>
        </p:txBody>
      </p:sp>
      <p:sp>
        <p:nvSpPr>
          <p:cNvPr id="17" name="Freeform 16"/>
          <p:cNvSpPr/>
          <p:nvPr/>
        </p:nvSpPr>
        <p:spPr>
          <a:xfrm flipH="1">
            <a:off x="7070658" y="1270636"/>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3" name="TextBox 22"/>
          <p:cNvSpPr txBox="1"/>
          <p:nvPr/>
        </p:nvSpPr>
        <p:spPr>
          <a:xfrm>
            <a:off x="7370432" y="1292376"/>
            <a:ext cx="1317330" cy="600164"/>
          </a:xfrm>
          <a:prstGeom prst="rect">
            <a:avLst/>
          </a:prstGeom>
          <a:noFill/>
        </p:spPr>
        <p:txBody>
          <a:bodyPr wrap="square" rtlCol="0" anchor="ctr">
            <a:spAutoFit/>
          </a:bodyPr>
          <a:lstStyle/>
          <a:p>
            <a:pPr defTabSz="814368">
              <a:lnSpc>
                <a:spcPct val="110000"/>
              </a:lnSpc>
            </a:pPr>
            <a:r>
              <a:rPr lang="en-US" sz="1600" b="1" dirty="0">
                <a:solidFill>
                  <a:srgbClr val="FFFFFF"/>
                </a:solidFill>
              </a:rPr>
              <a:t>20% CAGR </a:t>
            </a:r>
            <a:r>
              <a:rPr lang="fi-FI" sz="1400" dirty="0">
                <a:solidFill>
                  <a:srgbClr val="8EBCDC">
                    <a:lumMod val="20000"/>
                    <a:lumOff val="80000"/>
                  </a:srgbClr>
                </a:solidFill>
              </a:rPr>
              <a:t>2016–2021</a:t>
            </a:r>
            <a:endParaRPr lang="en-US" sz="1400" dirty="0">
              <a:solidFill>
                <a:srgbClr val="8EBCDC">
                  <a:lumMod val="20000"/>
                  <a:lumOff val="80000"/>
                </a:srgbClr>
              </a:solidFill>
            </a:endParaRPr>
          </a:p>
        </p:txBody>
      </p:sp>
      <p:sp>
        <p:nvSpPr>
          <p:cNvPr id="24" name="Text Box 20"/>
          <p:cNvSpPr txBox="1">
            <a:spLocks noChangeArrowheads="1"/>
          </p:cNvSpPr>
          <p:nvPr/>
        </p:nvSpPr>
        <p:spPr bwMode="auto">
          <a:xfrm>
            <a:off x="4530382" y="4515163"/>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fontAlgn="base">
              <a:spcBef>
                <a:spcPct val="0"/>
              </a:spcBef>
              <a:spcAft>
                <a:spcPct val="0"/>
              </a:spcAft>
            </a:pPr>
            <a:r>
              <a:rPr lang="it-IT" sz="1000" dirty="0">
                <a:solidFill>
                  <a:srgbClr val="FFFFFF">
                    <a:lumMod val="50000"/>
                  </a:srgbClr>
                </a:solidFill>
              </a:rPr>
              <a:t>Source: Cisco VNI Global Mobile Data Traffic Forecast, </a:t>
            </a:r>
            <a:r>
              <a:rPr lang="fi-FI" sz="1000" dirty="0">
                <a:solidFill>
                  <a:srgbClr val="FFFFFF">
                    <a:lumMod val="50000"/>
                  </a:srgbClr>
                </a:solidFill>
              </a:rPr>
              <a:t>2016–2021</a:t>
            </a:r>
            <a:endParaRPr lang="en-US" sz="1000" dirty="0">
              <a:solidFill>
                <a:srgbClr val="FFFFFF">
                  <a:lumMod val="50000"/>
                </a:srgbClr>
              </a:solidFill>
            </a:endParaRPr>
          </a:p>
        </p:txBody>
      </p:sp>
      <p:sp>
        <p:nvSpPr>
          <p:cNvPr id="25" name="TextBox 24"/>
          <p:cNvSpPr txBox="1"/>
          <p:nvPr/>
        </p:nvSpPr>
        <p:spPr>
          <a:xfrm>
            <a:off x="7063123" y="4167891"/>
            <a:ext cx="1513068" cy="246221"/>
          </a:xfrm>
          <a:prstGeom prst="rect">
            <a:avLst/>
          </a:prstGeom>
          <a:noFill/>
        </p:spPr>
        <p:txBody>
          <a:bodyPr wrap="square" rtlCol="0" anchor="ctr">
            <a:spAutoFit/>
          </a:bodyPr>
          <a:lstStyle/>
          <a:p>
            <a:pPr algn="ctr" defTabSz="457189"/>
            <a:r>
              <a:rPr lang="en-US" sz="1000" dirty="0">
                <a:solidFill>
                  <a:srgbClr val="676767"/>
                </a:solidFill>
                <a:hlinkClick r:id="" action="ppaction://noaction"/>
              </a:rPr>
              <a:t>Back to Trends Menu</a:t>
            </a:r>
            <a:endParaRPr lang="en-US" sz="1000" dirty="0">
              <a:solidFill>
                <a:srgbClr val="676767"/>
              </a:solidFill>
            </a:endParaRPr>
          </a:p>
        </p:txBody>
      </p:sp>
      <p:graphicFrame>
        <p:nvGraphicFramePr>
          <p:cNvPr id="32" name="Object 2"/>
          <p:cNvGraphicFramePr>
            <a:graphicFrameLocks noChangeAspect="1"/>
          </p:cNvGraphicFramePr>
          <p:nvPr>
            <p:extLst>
              <p:ext uri="{D42A27DB-BD31-4B8C-83A1-F6EECF244321}">
                <p14:modId xmlns:p14="http://schemas.microsoft.com/office/powerpoint/2010/main" val="864910076"/>
              </p:ext>
            </p:extLst>
          </p:nvPr>
        </p:nvGraphicFramePr>
        <p:xfrm>
          <a:off x="775653" y="1299996"/>
          <a:ext cx="6463348" cy="3233905"/>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Box 11"/>
          <p:cNvSpPr txBox="1">
            <a:spLocks noChangeArrowheads="1"/>
          </p:cNvSpPr>
          <p:nvPr/>
        </p:nvSpPr>
        <p:spPr bwMode="auto">
          <a:xfrm>
            <a:off x="5650264" y="2675396"/>
            <a:ext cx="489659" cy="267590"/>
          </a:xfrm>
          <a:prstGeom prst="rect">
            <a:avLst/>
          </a:prstGeom>
          <a:noFill/>
          <a:ln w="9525" algn="ctr">
            <a:noFill/>
            <a:miter lim="800000"/>
            <a:headEnd/>
            <a:tailEnd/>
          </a:ln>
        </p:spPr>
        <p:txBody>
          <a:bodyPr wrap="none" lIns="82124" tIns="41061" rIns="82124" bIns="41061">
            <a:spAutoFit/>
          </a:bodyPr>
          <a:lstStyle/>
          <a:p>
            <a:pPr algn="ctr" defTabSz="814368"/>
            <a:r>
              <a:rPr lang="en-US" sz="1200" b="1" dirty="0">
                <a:solidFill>
                  <a:srgbClr val="FFFFFF"/>
                </a:solidFill>
              </a:rPr>
              <a:t>8.4B</a:t>
            </a:r>
          </a:p>
        </p:txBody>
      </p:sp>
    </p:spTree>
    <p:extLst>
      <p:ext uri="{BB962C8B-B14F-4D97-AF65-F5344CB8AC3E}">
        <p14:creationId xmlns:p14="http://schemas.microsoft.com/office/powerpoint/2010/main" val="70463394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313374"/>
            <a:ext cx="8345488" cy="731837"/>
          </a:xfrm>
        </p:spPr>
        <p:txBody>
          <a:bodyPr/>
          <a:lstStyle/>
          <a:p>
            <a:r>
              <a:rPr lang="en-US" sz="2800" dirty="0"/>
              <a:t>Global IPv6 Mobile Data Traffic Forecast </a:t>
            </a:r>
            <a:br>
              <a:rPr lang="en-US" sz="2800" dirty="0"/>
            </a:br>
            <a:r>
              <a:rPr lang="en-US" sz="2000" dirty="0"/>
              <a:t>By 2021, IPv6 Traffic Projected to be 56% of Mobile Data Traffic</a:t>
            </a:r>
          </a:p>
        </p:txBody>
      </p:sp>
      <p:sp>
        <p:nvSpPr>
          <p:cNvPr id="21" name="Rectangle 20"/>
          <p:cNvSpPr/>
          <p:nvPr/>
        </p:nvSpPr>
        <p:spPr>
          <a:xfrm>
            <a:off x="0" y="127063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2" name="Rectangle 21"/>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3" name="TextBox 22"/>
          <p:cNvSpPr txBox="1"/>
          <p:nvPr/>
        </p:nvSpPr>
        <p:spPr>
          <a:xfrm>
            <a:off x="503120" y="2473926"/>
            <a:ext cx="1105762" cy="523220"/>
          </a:xfrm>
          <a:prstGeom prst="rect">
            <a:avLst/>
          </a:prstGeom>
          <a:noFill/>
        </p:spPr>
        <p:txBody>
          <a:bodyPr wrap="square" rtlCol="0" anchor="ctr">
            <a:spAutoFit/>
          </a:bodyPr>
          <a:lstStyle/>
          <a:p>
            <a:pPr algn="ctr" defTabSz="457189"/>
            <a:r>
              <a:rPr lang="en-US" sz="1400" b="1" dirty="0">
                <a:solidFill>
                  <a:srgbClr val="676767"/>
                </a:solidFill>
                <a:cs typeface="Arial" panose="020B0604020202020204" pitchFamily="34" charset="0"/>
              </a:rPr>
              <a:t>Exabytes per Month</a:t>
            </a:r>
          </a:p>
        </p:txBody>
      </p:sp>
      <p:sp>
        <p:nvSpPr>
          <p:cNvPr id="24" name="Freeform 23"/>
          <p:cNvSpPr/>
          <p:nvPr/>
        </p:nvSpPr>
        <p:spPr>
          <a:xfrm flipH="1">
            <a:off x="7070658" y="1270636"/>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5" name="TextBox 24"/>
          <p:cNvSpPr txBox="1"/>
          <p:nvPr/>
        </p:nvSpPr>
        <p:spPr>
          <a:xfrm>
            <a:off x="7370433" y="1292375"/>
            <a:ext cx="1412822" cy="600164"/>
          </a:xfrm>
          <a:prstGeom prst="rect">
            <a:avLst/>
          </a:prstGeom>
          <a:noFill/>
        </p:spPr>
        <p:txBody>
          <a:bodyPr wrap="square" rtlCol="0" anchor="ctr">
            <a:spAutoFit/>
          </a:bodyPr>
          <a:lstStyle/>
          <a:p>
            <a:pPr defTabSz="814368">
              <a:lnSpc>
                <a:spcPct val="110000"/>
              </a:lnSpc>
            </a:pPr>
            <a:r>
              <a:rPr lang="en-US" sz="1600" b="1" dirty="0">
                <a:solidFill>
                  <a:srgbClr val="FFFFFF"/>
                </a:solidFill>
              </a:rPr>
              <a:t>92% CAGR </a:t>
            </a:r>
            <a:r>
              <a:rPr lang="fi-FI" sz="1400" dirty="0">
                <a:solidFill>
                  <a:srgbClr val="8EBCDC">
                    <a:lumMod val="20000"/>
                    <a:lumOff val="80000"/>
                  </a:srgbClr>
                </a:solidFill>
              </a:rPr>
              <a:t>2016–2021</a:t>
            </a:r>
            <a:endParaRPr lang="en-US" sz="1400" dirty="0">
              <a:solidFill>
                <a:srgbClr val="8EBCDC">
                  <a:lumMod val="20000"/>
                  <a:lumOff val="80000"/>
                </a:srgbClr>
              </a:solidFill>
            </a:endParaRPr>
          </a:p>
        </p:txBody>
      </p:sp>
      <p:sp>
        <p:nvSpPr>
          <p:cNvPr id="27" name="Text Box 20"/>
          <p:cNvSpPr txBox="1">
            <a:spLocks noChangeArrowheads="1"/>
          </p:cNvSpPr>
          <p:nvPr/>
        </p:nvSpPr>
        <p:spPr bwMode="auto">
          <a:xfrm>
            <a:off x="4530382" y="4515163"/>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fontAlgn="base">
              <a:spcBef>
                <a:spcPct val="0"/>
              </a:spcBef>
              <a:spcAft>
                <a:spcPct val="0"/>
              </a:spcAft>
            </a:pPr>
            <a:r>
              <a:rPr lang="it-IT" sz="1000" dirty="0">
                <a:solidFill>
                  <a:srgbClr val="FFFFFF">
                    <a:lumMod val="50000"/>
                  </a:srgbClr>
                </a:solidFill>
              </a:rPr>
              <a:t>Source: Cisco VNI Global Mobile Data Traffic Forecast, </a:t>
            </a:r>
            <a:r>
              <a:rPr lang="fi-FI" sz="1000" dirty="0">
                <a:solidFill>
                  <a:srgbClr val="FFFFFF">
                    <a:lumMod val="50000"/>
                  </a:srgbClr>
                </a:solidFill>
              </a:rPr>
              <a:t>2016–2021</a:t>
            </a:r>
            <a:endParaRPr lang="en-US" sz="1000" dirty="0">
              <a:solidFill>
                <a:srgbClr val="FFFFFF">
                  <a:lumMod val="50000"/>
                </a:srgbClr>
              </a:solidFill>
            </a:endParaRPr>
          </a:p>
        </p:txBody>
      </p:sp>
      <p:sp>
        <p:nvSpPr>
          <p:cNvPr id="28" name="TextBox 27"/>
          <p:cNvSpPr txBox="1"/>
          <p:nvPr/>
        </p:nvSpPr>
        <p:spPr>
          <a:xfrm>
            <a:off x="7063123" y="4167891"/>
            <a:ext cx="1513068" cy="246221"/>
          </a:xfrm>
          <a:prstGeom prst="rect">
            <a:avLst/>
          </a:prstGeom>
          <a:noFill/>
        </p:spPr>
        <p:txBody>
          <a:bodyPr wrap="square" rtlCol="0" anchor="ctr">
            <a:spAutoFit/>
          </a:bodyPr>
          <a:lstStyle/>
          <a:p>
            <a:pPr algn="ctr" defTabSz="457189"/>
            <a:r>
              <a:rPr lang="en-US" sz="1000" dirty="0">
                <a:solidFill>
                  <a:srgbClr val="676767"/>
                </a:solidFill>
                <a:hlinkClick r:id="" action="ppaction://noaction"/>
              </a:rPr>
              <a:t>Back to Trends Menu</a:t>
            </a:r>
            <a:endParaRPr lang="en-US" sz="1000" dirty="0">
              <a:solidFill>
                <a:srgbClr val="676767"/>
              </a:solidFill>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1252801729"/>
              </p:ext>
            </p:extLst>
          </p:nvPr>
        </p:nvGraphicFramePr>
        <p:xfrm>
          <a:off x="822960" y="1543646"/>
          <a:ext cx="6248400" cy="299718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 Box 11"/>
          <p:cNvSpPr txBox="1">
            <a:spLocks noChangeArrowheads="1"/>
          </p:cNvSpPr>
          <p:nvPr/>
        </p:nvSpPr>
        <p:spPr bwMode="auto">
          <a:xfrm>
            <a:off x="2431623" y="3539515"/>
            <a:ext cx="464011" cy="267590"/>
          </a:xfrm>
          <a:prstGeom prst="rect">
            <a:avLst/>
          </a:prstGeom>
          <a:noFill/>
          <a:ln w="9525" algn="ctr">
            <a:noFill/>
            <a:miter lim="800000"/>
            <a:headEnd/>
            <a:tailEnd/>
          </a:ln>
        </p:spPr>
        <p:txBody>
          <a:bodyPr wrap="none" lIns="82124" tIns="41061" rIns="82124" bIns="41061">
            <a:spAutoFit/>
          </a:bodyPr>
          <a:lstStyle/>
          <a:p>
            <a:pPr algn="ctr" defTabSz="814368"/>
            <a:r>
              <a:rPr lang="en-US" sz="1200" b="1" dirty="0">
                <a:solidFill>
                  <a:srgbClr val="676767"/>
                </a:solidFill>
              </a:rPr>
              <a:t>1.03</a:t>
            </a:r>
          </a:p>
        </p:txBody>
      </p:sp>
    </p:spTree>
    <p:extLst>
      <p:ext uri="{BB962C8B-B14F-4D97-AF65-F5344CB8AC3E}">
        <p14:creationId xmlns:p14="http://schemas.microsoft.com/office/powerpoint/2010/main" val="151919702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306" y="253999"/>
            <a:ext cx="8480425" cy="4252913"/>
          </a:xfrm>
          <a:prstGeom prst="rect">
            <a:avLst/>
          </a:prstGeom>
        </p:spPr>
      </p:pic>
      <p:sp>
        <p:nvSpPr>
          <p:cNvPr id="5" name="Rectangle 4"/>
          <p:cNvSpPr/>
          <p:nvPr/>
        </p:nvSpPr>
        <p:spPr>
          <a:xfrm>
            <a:off x="423626" y="368709"/>
            <a:ext cx="5489494"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4" y="479172"/>
            <a:ext cx="3753373" cy="1569660"/>
          </a:xfrm>
          <a:prstGeom prst="rect">
            <a:avLst/>
          </a:prstGeom>
        </p:spPr>
        <p:txBody>
          <a:bodyPr wrap="square">
            <a:spAutoFit/>
          </a:bodyPr>
          <a:lstStyle/>
          <a:p>
            <a:r>
              <a:rPr lang="en-US" sz="2000" dirty="0">
                <a:solidFill>
                  <a:schemeClr val="tx2"/>
                </a:solidFill>
              </a:rPr>
              <a:t>Trend 2</a:t>
            </a:r>
            <a:r>
              <a:rPr lang="en-US" sz="2400" dirty="0" smtClean="0">
                <a:solidFill>
                  <a:schemeClr val="tx2"/>
                </a:solidFill>
              </a:rPr>
              <a:t>  </a:t>
            </a:r>
          </a:p>
          <a:p>
            <a:r>
              <a:rPr lang="en-US" sz="2400" dirty="0" smtClean="0">
                <a:solidFill>
                  <a:schemeClr val="accent5"/>
                </a:solidFill>
              </a:rPr>
              <a:t>Defining Cell Network Advances—2G, 3G, 4G (5G Perspectives) </a:t>
            </a:r>
            <a:endParaRPr lang="en-US" sz="2400" dirty="0">
              <a:solidFill>
                <a:schemeClr val="accent5"/>
              </a:solidFill>
            </a:endParaRPr>
          </a:p>
        </p:txBody>
      </p:sp>
      <p:sp>
        <p:nvSpPr>
          <p:cNvPr id="7" name="Rectangle 6"/>
          <p:cNvSpPr/>
          <p:nvPr/>
        </p:nvSpPr>
        <p:spPr>
          <a:xfrm>
            <a:off x="591014" y="2079532"/>
            <a:ext cx="3472986" cy="1902059"/>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dirty="0">
                <a:solidFill>
                  <a:schemeClr val="tx2"/>
                </a:solidFill>
                <a:hlinkClick r:id="rId3" action="ppaction://hlinksldjump"/>
              </a:rPr>
              <a:t>Total Connections by </a:t>
            </a:r>
            <a:r>
              <a:rPr lang="en-US" dirty="0" smtClean="0">
                <a:solidFill>
                  <a:schemeClr val="tx2"/>
                </a:solidFill>
                <a:hlinkClick r:id="rId3" action="ppaction://hlinksldjump"/>
              </a:rPr>
              <a:t/>
            </a:r>
            <a:br>
              <a:rPr lang="en-US" dirty="0" smtClean="0">
                <a:solidFill>
                  <a:schemeClr val="tx2"/>
                </a:solidFill>
                <a:hlinkClick r:id="rId3" action="ppaction://hlinksldjump"/>
              </a:rPr>
            </a:br>
            <a:r>
              <a:rPr lang="en-US" dirty="0" smtClean="0">
                <a:solidFill>
                  <a:schemeClr val="tx2"/>
                </a:solidFill>
                <a:hlinkClick r:id="rId3" action="ppaction://hlinksldjump"/>
              </a:rPr>
              <a:t>Network </a:t>
            </a:r>
            <a:r>
              <a:rPr lang="en-US" dirty="0">
                <a:solidFill>
                  <a:schemeClr val="tx2"/>
                </a:solidFill>
                <a:hlinkClick r:id="rId3" action="ppaction://hlinksldjump"/>
              </a:rPr>
              <a:t>Type</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smtClean="0">
                <a:solidFill>
                  <a:schemeClr val="tx2"/>
                </a:solidFill>
                <a:hlinkClick r:id="rId4" action="ppaction://hlinksldjump"/>
              </a:rPr>
              <a:t>Network </a:t>
            </a:r>
            <a:r>
              <a:rPr lang="en-US" dirty="0">
                <a:solidFill>
                  <a:schemeClr val="tx2"/>
                </a:solidFill>
                <a:hlinkClick r:id="rId4" action="ppaction://hlinksldjump"/>
              </a:rPr>
              <a:t>Connectivity for M2M</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5" action="ppaction://hlinksldjump"/>
              </a:rPr>
              <a:t>Traffic by Network Connectivity</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6" action="ppaction://hlinksldjump"/>
              </a:rPr>
              <a:t>5G Perspectives</a:t>
            </a:r>
            <a:endParaRPr lang="en-US" dirty="0">
              <a:solidFill>
                <a:schemeClr val="tx2"/>
              </a:solidFill>
            </a:endParaRPr>
          </a:p>
        </p:txBody>
      </p:sp>
    </p:spTree>
    <p:extLst>
      <p:ext uri="{BB962C8B-B14F-4D97-AF65-F5344CB8AC3E}">
        <p14:creationId xmlns:p14="http://schemas.microsoft.com/office/powerpoint/2010/main" val="239707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14871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0" name="Rectangle 19"/>
          <p:cNvSpPr/>
          <p:nvPr/>
        </p:nvSpPr>
        <p:spPr>
          <a:xfrm>
            <a:off x="7126013" y="114871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1028" name="Rectangle 7"/>
          <p:cNvSpPr>
            <a:spLocks noGrp="1" noChangeArrowheads="1"/>
          </p:cNvSpPr>
          <p:nvPr>
            <p:ph type="title"/>
          </p:nvPr>
        </p:nvSpPr>
        <p:spPr>
          <a:xfrm>
            <a:off x="424656" y="316520"/>
            <a:ext cx="8345488" cy="731837"/>
          </a:xfrm>
        </p:spPr>
        <p:txBody>
          <a:bodyPr/>
          <a:lstStyle/>
          <a:p>
            <a:r>
              <a:rPr lang="en-US" sz="2800" dirty="0" smtClean="0"/>
              <a:t>Global Connections by Network Type</a:t>
            </a:r>
            <a:r>
              <a:rPr lang="en-US" dirty="0" smtClean="0"/>
              <a:t/>
            </a:r>
            <a:br>
              <a:rPr lang="en-US" dirty="0" smtClean="0"/>
            </a:br>
            <a:r>
              <a:rPr lang="en-US" sz="2000" dirty="0" smtClean="0"/>
              <a:t>4G Surpasses </a:t>
            </a:r>
            <a:r>
              <a:rPr lang="en-US" sz="2000" dirty="0"/>
              <a:t>All Other Connection Types </a:t>
            </a:r>
            <a:endParaRPr lang="en-US" sz="2000" dirty="0" smtClean="0"/>
          </a:p>
        </p:txBody>
      </p:sp>
      <p:sp>
        <p:nvSpPr>
          <p:cNvPr id="47"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48" name="TextBox 47"/>
          <p:cNvSpPr txBox="1"/>
          <p:nvPr/>
        </p:nvSpPr>
        <p:spPr>
          <a:xfrm>
            <a:off x="7063123" y="398501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aphicFrame>
        <p:nvGraphicFramePr>
          <p:cNvPr id="49" name="Object 2"/>
          <p:cNvGraphicFramePr>
            <a:graphicFrameLocks noChangeAspect="1"/>
          </p:cNvGraphicFramePr>
          <p:nvPr>
            <p:extLst>
              <p:ext uri="{D42A27DB-BD31-4B8C-83A1-F6EECF244321}">
                <p14:modId xmlns:p14="http://schemas.microsoft.com/office/powerpoint/2010/main" val="1955270188"/>
              </p:ext>
            </p:extLst>
          </p:nvPr>
        </p:nvGraphicFramePr>
        <p:xfrm>
          <a:off x="778651" y="1500839"/>
          <a:ext cx="6515828" cy="3028630"/>
        </p:xfrm>
        <a:graphic>
          <a:graphicData uri="http://schemas.openxmlformats.org/drawingml/2006/chart">
            <c:chart xmlns:c="http://schemas.openxmlformats.org/drawingml/2006/chart" xmlns:r="http://schemas.openxmlformats.org/officeDocument/2006/relationships" r:id="rId4"/>
          </a:graphicData>
        </a:graphic>
      </p:graphicFrame>
      <p:sp>
        <p:nvSpPr>
          <p:cNvPr id="50" name="TextBox 49"/>
          <p:cNvSpPr txBox="1"/>
          <p:nvPr/>
        </p:nvSpPr>
        <p:spPr>
          <a:xfrm>
            <a:off x="503118" y="2366204"/>
            <a:ext cx="1264721" cy="738664"/>
          </a:xfrm>
          <a:prstGeom prst="rect">
            <a:avLst/>
          </a:prstGeom>
          <a:noFill/>
        </p:spPr>
        <p:txBody>
          <a:bodyPr wrap="square" rtlCol="0" anchor="ctr">
            <a:spAutoFit/>
          </a:bodyPr>
          <a:lstStyle/>
          <a:p>
            <a:pPr algn="ctr"/>
            <a:r>
              <a:rPr lang="en-US" sz="1400" b="1" dirty="0"/>
              <a:t>Billions of Devices or Connections</a:t>
            </a:r>
          </a:p>
        </p:txBody>
      </p:sp>
      <p:sp>
        <p:nvSpPr>
          <p:cNvPr id="51" name="Text Box 11"/>
          <p:cNvSpPr txBox="1">
            <a:spLocks noChangeArrowheads="1"/>
          </p:cNvSpPr>
          <p:nvPr/>
        </p:nvSpPr>
        <p:spPr bwMode="auto">
          <a:xfrm>
            <a:off x="6189349" y="1804072"/>
            <a:ext cx="524925"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53%</a:t>
            </a:r>
            <a:endParaRPr lang="en-US" sz="1400" b="1" dirty="0"/>
          </a:p>
        </p:txBody>
      </p:sp>
      <p:sp>
        <p:nvSpPr>
          <p:cNvPr id="52" name="Text Box 11"/>
          <p:cNvSpPr txBox="1">
            <a:spLocks noChangeArrowheads="1"/>
          </p:cNvSpPr>
          <p:nvPr/>
        </p:nvSpPr>
        <p:spPr bwMode="auto">
          <a:xfrm>
            <a:off x="6040270" y="2684891"/>
            <a:ext cx="674004"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28.7%</a:t>
            </a:r>
            <a:endParaRPr lang="en-US" sz="1400" b="1" dirty="0"/>
          </a:p>
        </p:txBody>
      </p:sp>
      <p:sp>
        <p:nvSpPr>
          <p:cNvPr id="53" name="Text Box 11"/>
          <p:cNvSpPr txBox="1">
            <a:spLocks noChangeArrowheads="1"/>
          </p:cNvSpPr>
          <p:nvPr/>
        </p:nvSpPr>
        <p:spPr bwMode="auto">
          <a:xfrm>
            <a:off x="6139656" y="3314370"/>
            <a:ext cx="574618"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9.3%</a:t>
            </a:r>
            <a:endParaRPr lang="en-US" sz="1400" b="1" dirty="0"/>
          </a:p>
        </p:txBody>
      </p:sp>
      <p:sp>
        <p:nvSpPr>
          <p:cNvPr id="54" name="Text Box 11"/>
          <p:cNvSpPr txBox="1">
            <a:spLocks noChangeArrowheads="1"/>
          </p:cNvSpPr>
          <p:nvPr/>
        </p:nvSpPr>
        <p:spPr bwMode="auto">
          <a:xfrm>
            <a:off x="6113297" y="3483063"/>
            <a:ext cx="574618"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8.9%</a:t>
            </a:r>
            <a:endParaRPr lang="en-US" sz="1400" b="1" dirty="0"/>
          </a:p>
        </p:txBody>
      </p:sp>
      <p:sp>
        <p:nvSpPr>
          <p:cNvPr id="55" name="Text Box 11"/>
          <p:cNvSpPr txBox="1">
            <a:spLocks noChangeArrowheads="1"/>
          </p:cNvSpPr>
          <p:nvPr/>
        </p:nvSpPr>
        <p:spPr bwMode="auto">
          <a:xfrm>
            <a:off x="2219976" y="2638270"/>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41%</a:t>
            </a:r>
            <a:endParaRPr lang="en-US" sz="1400" b="1" dirty="0"/>
          </a:p>
        </p:txBody>
      </p:sp>
      <p:sp>
        <p:nvSpPr>
          <p:cNvPr id="56" name="Text Box 11"/>
          <p:cNvSpPr txBox="1">
            <a:spLocks noChangeArrowheads="1"/>
          </p:cNvSpPr>
          <p:nvPr/>
        </p:nvSpPr>
        <p:spPr bwMode="auto">
          <a:xfrm>
            <a:off x="2219976" y="2906347"/>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33%</a:t>
            </a:r>
            <a:endParaRPr lang="en-US" sz="1400" b="1" dirty="0"/>
          </a:p>
        </p:txBody>
      </p:sp>
      <p:sp>
        <p:nvSpPr>
          <p:cNvPr id="57" name="Text Box 11"/>
          <p:cNvSpPr txBox="1">
            <a:spLocks noChangeArrowheads="1"/>
          </p:cNvSpPr>
          <p:nvPr/>
        </p:nvSpPr>
        <p:spPr bwMode="auto">
          <a:xfrm>
            <a:off x="2219976" y="3184412"/>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26%</a:t>
            </a:r>
            <a:endParaRPr lang="en-US" sz="1400" b="1" dirty="0"/>
          </a:p>
        </p:txBody>
      </p:sp>
      <p:sp>
        <p:nvSpPr>
          <p:cNvPr id="58" name="Text Box 11"/>
          <p:cNvSpPr txBox="1">
            <a:spLocks noChangeArrowheads="1"/>
          </p:cNvSpPr>
          <p:nvPr/>
        </p:nvSpPr>
        <p:spPr bwMode="auto">
          <a:xfrm>
            <a:off x="2195129" y="3614500"/>
            <a:ext cx="574618"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0.7%</a:t>
            </a:r>
            <a:endParaRPr lang="en-US" sz="1400" b="1" dirty="0"/>
          </a:p>
        </p:txBody>
      </p:sp>
      <p:sp>
        <p:nvSpPr>
          <p:cNvPr id="62" name="TextBox 61"/>
          <p:cNvSpPr txBox="1"/>
          <p:nvPr/>
        </p:nvSpPr>
        <p:spPr>
          <a:xfrm>
            <a:off x="7370432" y="1315006"/>
            <a:ext cx="1567828" cy="295466"/>
          </a:xfrm>
          <a:prstGeom prst="rect">
            <a:avLst/>
          </a:prstGeom>
          <a:noFill/>
        </p:spPr>
        <p:txBody>
          <a:bodyPr wrap="square" rtlCol="0" anchor="t">
            <a:spAutoFit/>
          </a:bodyPr>
          <a:lstStyle/>
          <a:p>
            <a:pPr defTabSz="814388">
              <a:lnSpc>
                <a:spcPct val="110000"/>
              </a:lnSpc>
            </a:pPr>
            <a:r>
              <a:rPr lang="en-US" sz="1200" b="1" dirty="0" smtClean="0">
                <a:solidFill>
                  <a:schemeClr val="bg1"/>
                </a:solidFill>
              </a:rPr>
              <a:t>*Includes M2M</a:t>
            </a:r>
            <a:endParaRPr lang="en-US" sz="1100" dirty="0">
              <a:solidFill>
                <a:schemeClr val="accent2">
                  <a:lumMod val="20000"/>
                  <a:lumOff val="80000"/>
                </a:schemeClr>
              </a:solidFill>
            </a:endParaRPr>
          </a:p>
        </p:txBody>
      </p:sp>
      <p:sp>
        <p:nvSpPr>
          <p:cNvPr id="2" name="Rectangle 1"/>
          <p:cNvSpPr/>
          <p:nvPr/>
        </p:nvSpPr>
        <p:spPr>
          <a:xfrm>
            <a:off x="611001" y="4326149"/>
            <a:ext cx="7888636" cy="246221"/>
          </a:xfrm>
          <a:prstGeom prst="rect">
            <a:avLst/>
          </a:prstGeom>
        </p:spPr>
        <p:txBody>
          <a:bodyPr wrap="square">
            <a:spAutoFit/>
          </a:bodyPr>
          <a:lstStyle/>
          <a:p>
            <a:pPr algn="r"/>
            <a:r>
              <a:rPr lang="en-US" sz="1000" b="1" dirty="0" smtClean="0">
                <a:solidFill>
                  <a:schemeClr val="accent5">
                    <a:lumMod val="75000"/>
                  </a:schemeClr>
                </a:solidFill>
                <a:latin typeface="+mn-lt"/>
              </a:rPr>
              <a:t>*  5G </a:t>
            </a:r>
            <a:r>
              <a:rPr lang="en-US" sz="1000" b="1" dirty="0">
                <a:solidFill>
                  <a:schemeClr val="accent5">
                    <a:lumMod val="75000"/>
                  </a:schemeClr>
                </a:solidFill>
                <a:latin typeface="+mn-lt"/>
              </a:rPr>
              <a:t>connections </a:t>
            </a:r>
            <a:r>
              <a:rPr lang="en-US" sz="1000" b="1" dirty="0" smtClean="0">
                <a:solidFill>
                  <a:schemeClr val="accent5">
                    <a:lumMod val="75000"/>
                  </a:schemeClr>
                </a:solidFill>
                <a:latin typeface="+mn-lt"/>
              </a:rPr>
              <a:t>will grow </a:t>
            </a:r>
            <a:r>
              <a:rPr lang="en-US" sz="1000" b="1" dirty="0">
                <a:solidFill>
                  <a:schemeClr val="accent5">
                    <a:lumMod val="75000"/>
                  </a:schemeClr>
                </a:solidFill>
                <a:latin typeface="+mn-lt"/>
              </a:rPr>
              <a:t>more than a thousand percent from 2.3 million in 2020 </a:t>
            </a:r>
            <a:r>
              <a:rPr lang="en-US" sz="1000" b="1" dirty="0" smtClean="0">
                <a:solidFill>
                  <a:schemeClr val="accent5">
                    <a:lumMod val="75000"/>
                  </a:schemeClr>
                </a:solidFill>
                <a:latin typeface="+mn-lt"/>
              </a:rPr>
              <a:t>(0.02%)to </a:t>
            </a:r>
            <a:r>
              <a:rPr lang="en-US" sz="1000" b="1" dirty="0">
                <a:solidFill>
                  <a:schemeClr val="accent5">
                    <a:lumMod val="75000"/>
                  </a:schemeClr>
                </a:solidFill>
                <a:latin typeface="+mn-lt"/>
              </a:rPr>
              <a:t>over 25 million in </a:t>
            </a:r>
            <a:r>
              <a:rPr lang="en-US" sz="1000" b="1" dirty="0" smtClean="0">
                <a:solidFill>
                  <a:schemeClr val="accent5">
                    <a:lumMod val="75000"/>
                  </a:schemeClr>
                </a:solidFill>
                <a:latin typeface="+mn-lt"/>
              </a:rPr>
              <a:t>2021 (0.2%).</a:t>
            </a:r>
            <a:endParaRPr lang="en-US" sz="1000" b="1" dirty="0">
              <a:solidFill>
                <a:schemeClr val="accent5">
                  <a:lumMod val="75000"/>
                </a:schemeClr>
              </a:solidFill>
              <a:latin typeface="+mn-lt"/>
            </a:endParaRPr>
          </a:p>
        </p:txBody>
      </p:sp>
    </p:spTree>
    <p:extLst>
      <p:ext uri="{BB962C8B-B14F-4D97-AF65-F5344CB8AC3E}">
        <p14:creationId xmlns:p14="http://schemas.microsoft.com/office/powerpoint/2010/main" val="37315410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311220"/>
            <a:ext cx="8345488" cy="912519"/>
          </a:xfrm>
        </p:spPr>
        <p:txBody>
          <a:bodyPr/>
          <a:lstStyle/>
          <a:p>
            <a:r>
              <a:rPr lang="en-US" sz="2800" dirty="0" smtClean="0"/>
              <a:t>Connections by Network Type</a:t>
            </a:r>
            <a:br>
              <a:rPr lang="en-US" sz="2800" dirty="0" smtClean="0"/>
            </a:br>
            <a:r>
              <a:rPr lang="en-US" sz="2000" dirty="0" smtClean="0"/>
              <a:t>Regional Share by 2021</a:t>
            </a:r>
          </a:p>
        </p:txBody>
      </p:sp>
      <p:sp>
        <p:nvSpPr>
          <p:cNvPr id="9" name="Rectangle 8"/>
          <p:cNvSpPr/>
          <p:nvPr/>
        </p:nvSpPr>
        <p:spPr>
          <a:xfrm>
            <a:off x="1179871" y="3612633"/>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1179871" y="1664106"/>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1357154" y="1626261"/>
            <a:ext cx="2786746" cy="338554"/>
          </a:xfrm>
          <a:prstGeom prst="rect">
            <a:avLst/>
          </a:prstGeom>
          <a:noFill/>
          <a:effectLst/>
        </p:spPr>
        <p:txBody>
          <a:bodyPr wrap="square" rtlCol="0" anchor="ctr">
            <a:spAutoFit/>
          </a:bodyPr>
          <a:lstStyle/>
          <a:p>
            <a:r>
              <a:rPr lang="en-US" sz="1600" dirty="0" smtClean="0">
                <a:solidFill>
                  <a:schemeClr val="bg2"/>
                </a:solidFill>
              </a:rPr>
              <a:t>Global</a:t>
            </a:r>
            <a:endParaRPr lang="en-US" sz="1600" dirty="0">
              <a:solidFill>
                <a:schemeClr val="bg2"/>
              </a:solidFill>
            </a:endParaRPr>
          </a:p>
        </p:txBody>
      </p:sp>
      <p:sp>
        <p:nvSpPr>
          <p:cNvPr id="16" name="TextBox 15"/>
          <p:cNvSpPr txBox="1"/>
          <p:nvPr/>
        </p:nvSpPr>
        <p:spPr>
          <a:xfrm>
            <a:off x="1090948" y="1988362"/>
            <a:ext cx="1611083" cy="338554"/>
          </a:xfrm>
          <a:prstGeom prst="rect">
            <a:avLst/>
          </a:prstGeom>
          <a:noFill/>
          <a:effectLst/>
        </p:spPr>
        <p:txBody>
          <a:bodyPr wrap="square" rtlCol="0">
            <a:spAutoFit/>
          </a:bodyPr>
          <a:lstStyle/>
          <a:p>
            <a:r>
              <a:rPr lang="en-US" sz="1600" dirty="0" smtClean="0"/>
              <a:t>BY REGION</a:t>
            </a:r>
            <a:endParaRPr lang="en-US" sz="1600" dirty="0"/>
          </a:p>
        </p:txBody>
      </p:sp>
      <p:sp>
        <p:nvSpPr>
          <p:cNvPr id="17" name="Rectangle 16"/>
          <p:cNvSpPr/>
          <p:nvPr/>
        </p:nvSpPr>
        <p:spPr>
          <a:xfrm>
            <a:off x="1179871" y="2328135"/>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extBox 17"/>
          <p:cNvSpPr txBox="1"/>
          <p:nvPr/>
        </p:nvSpPr>
        <p:spPr>
          <a:xfrm>
            <a:off x="1357154" y="2293437"/>
            <a:ext cx="2786746" cy="338554"/>
          </a:xfrm>
          <a:prstGeom prst="rect">
            <a:avLst/>
          </a:prstGeom>
          <a:noFill/>
          <a:effectLst/>
        </p:spPr>
        <p:txBody>
          <a:bodyPr wrap="square" rtlCol="0" anchor="ctr">
            <a:spAutoFit/>
          </a:bodyPr>
          <a:lstStyle/>
          <a:p>
            <a:r>
              <a:rPr lang="en-US" sz="1600" smtClean="0">
                <a:solidFill>
                  <a:schemeClr val="bg2"/>
                </a:solidFill>
              </a:rPr>
              <a:t>North America</a:t>
            </a:r>
            <a:endParaRPr lang="en-US" sz="1600" dirty="0">
              <a:solidFill>
                <a:schemeClr val="bg2"/>
              </a:solidFill>
            </a:endParaRPr>
          </a:p>
        </p:txBody>
      </p:sp>
      <p:sp>
        <p:nvSpPr>
          <p:cNvPr id="19" name="Rectangle 18"/>
          <p:cNvSpPr/>
          <p:nvPr/>
        </p:nvSpPr>
        <p:spPr>
          <a:xfrm>
            <a:off x="1179871" y="2649259"/>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TextBox 19"/>
          <p:cNvSpPr txBox="1"/>
          <p:nvPr/>
        </p:nvSpPr>
        <p:spPr>
          <a:xfrm>
            <a:off x="1357154" y="2621935"/>
            <a:ext cx="2786746" cy="338554"/>
          </a:xfrm>
          <a:prstGeom prst="rect">
            <a:avLst/>
          </a:prstGeom>
          <a:noFill/>
          <a:effectLst/>
        </p:spPr>
        <p:txBody>
          <a:bodyPr wrap="square" rtlCol="0" anchor="ctr">
            <a:spAutoFit/>
          </a:bodyPr>
          <a:lstStyle/>
          <a:p>
            <a:r>
              <a:rPr lang="en-US" sz="1600" dirty="0" smtClean="0">
                <a:solidFill>
                  <a:schemeClr val="bg2"/>
                </a:solidFill>
              </a:rPr>
              <a:t>Western Europe</a:t>
            </a:r>
            <a:endParaRPr lang="en-US" sz="1600" dirty="0">
              <a:solidFill>
                <a:schemeClr val="bg2"/>
              </a:solidFill>
            </a:endParaRPr>
          </a:p>
        </p:txBody>
      </p:sp>
      <p:sp>
        <p:nvSpPr>
          <p:cNvPr id="21" name="Rectangle 20"/>
          <p:cNvSpPr/>
          <p:nvPr/>
        </p:nvSpPr>
        <p:spPr>
          <a:xfrm>
            <a:off x="1179871" y="2970384"/>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ectangle 21"/>
          <p:cNvSpPr/>
          <p:nvPr/>
        </p:nvSpPr>
        <p:spPr>
          <a:xfrm>
            <a:off x="1179871" y="3291508"/>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1357154" y="3578893"/>
            <a:ext cx="2786746" cy="338554"/>
          </a:xfrm>
          <a:prstGeom prst="rect">
            <a:avLst/>
          </a:prstGeom>
          <a:noFill/>
          <a:effectLst/>
        </p:spPr>
        <p:txBody>
          <a:bodyPr wrap="square" rtlCol="0" anchor="ctr">
            <a:spAutoFit/>
          </a:bodyPr>
          <a:lstStyle/>
          <a:p>
            <a:r>
              <a:rPr lang="en-US" sz="1600" dirty="0" smtClean="0">
                <a:solidFill>
                  <a:schemeClr val="bg2"/>
                </a:solidFill>
              </a:rPr>
              <a:t>Asia-Pacific</a:t>
            </a:r>
            <a:endParaRPr lang="en-US" sz="1600" dirty="0">
              <a:solidFill>
                <a:schemeClr val="bg2"/>
              </a:solidFill>
            </a:endParaRPr>
          </a:p>
        </p:txBody>
      </p:sp>
      <p:sp>
        <p:nvSpPr>
          <p:cNvPr id="24" name="TextBox 23"/>
          <p:cNvSpPr txBox="1"/>
          <p:nvPr/>
        </p:nvSpPr>
        <p:spPr>
          <a:xfrm>
            <a:off x="1357154" y="2938762"/>
            <a:ext cx="2786746" cy="338554"/>
          </a:xfrm>
          <a:prstGeom prst="rect">
            <a:avLst/>
          </a:prstGeom>
          <a:noFill/>
          <a:effectLst/>
        </p:spPr>
        <p:txBody>
          <a:bodyPr wrap="square" rtlCol="0" anchor="ctr">
            <a:spAutoFit/>
          </a:bodyPr>
          <a:lstStyle/>
          <a:p>
            <a:r>
              <a:rPr lang="en-US" sz="1600" dirty="0" smtClean="0">
                <a:solidFill>
                  <a:schemeClr val="bg2"/>
                </a:solidFill>
              </a:rPr>
              <a:t>Central &amp; Eastern Europe</a:t>
            </a:r>
            <a:endParaRPr lang="en-US" sz="1600" dirty="0">
              <a:solidFill>
                <a:schemeClr val="bg2"/>
              </a:solidFill>
            </a:endParaRPr>
          </a:p>
        </p:txBody>
      </p:sp>
      <p:sp>
        <p:nvSpPr>
          <p:cNvPr id="26" name="Rectangle 25"/>
          <p:cNvSpPr/>
          <p:nvPr/>
        </p:nvSpPr>
        <p:spPr>
          <a:xfrm>
            <a:off x="1179871" y="3933757"/>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1357154" y="3898113"/>
            <a:ext cx="2786746" cy="338554"/>
          </a:xfrm>
          <a:prstGeom prst="rect">
            <a:avLst/>
          </a:prstGeom>
          <a:noFill/>
          <a:effectLst/>
        </p:spPr>
        <p:txBody>
          <a:bodyPr wrap="square" rtlCol="0" anchor="ctr">
            <a:spAutoFit/>
          </a:bodyPr>
          <a:lstStyle/>
          <a:p>
            <a:r>
              <a:rPr lang="en-US" sz="1600" dirty="0" smtClean="0">
                <a:solidFill>
                  <a:schemeClr val="bg2"/>
                </a:solidFill>
              </a:rPr>
              <a:t>Middle East &amp; Africa</a:t>
            </a:r>
            <a:endParaRPr lang="en-US" sz="1600" dirty="0">
              <a:solidFill>
                <a:schemeClr val="bg2"/>
              </a:solidFill>
            </a:endParaRPr>
          </a:p>
        </p:txBody>
      </p:sp>
      <p:grpSp>
        <p:nvGrpSpPr>
          <p:cNvPr id="4" name="Group 3"/>
          <p:cNvGrpSpPr/>
          <p:nvPr/>
        </p:nvGrpSpPr>
        <p:grpSpPr>
          <a:xfrm>
            <a:off x="4084321" y="1272217"/>
            <a:ext cx="966328" cy="2949061"/>
            <a:chOff x="4114732" y="1272217"/>
            <a:chExt cx="1013528" cy="2949061"/>
          </a:xfrm>
        </p:grpSpPr>
        <p:sp>
          <p:nvSpPr>
            <p:cNvPr id="11" name="Rounded Rectangle 10"/>
            <p:cNvSpPr/>
            <p:nvPr/>
          </p:nvSpPr>
          <p:spPr>
            <a:xfrm>
              <a:off x="4130145" y="1272217"/>
              <a:ext cx="997032"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2" name="TextBox 11"/>
            <p:cNvSpPr txBox="1"/>
            <p:nvPr/>
          </p:nvSpPr>
          <p:spPr>
            <a:xfrm>
              <a:off x="4196950" y="1285226"/>
              <a:ext cx="849094" cy="338554"/>
            </a:xfrm>
            <a:prstGeom prst="rect">
              <a:avLst/>
            </a:prstGeom>
            <a:noFill/>
            <a:effectLst/>
          </p:spPr>
          <p:txBody>
            <a:bodyPr wrap="square" rtlCol="0" anchor="ctr">
              <a:spAutoFit/>
            </a:bodyPr>
            <a:lstStyle/>
            <a:p>
              <a:pPr algn="ctr"/>
              <a:r>
                <a:rPr lang="en-US" sz="1600" b="1" dirty="0" smtClean="0">
                  <a:solidFill>
                    <a:schemeClr val="bg2"/>
                  </a:solidFill>
                </a:rPr>
                <a:t>2G</a:t>
              </a:r>
              <a:endParaRPr lang="en-US" sz="1600" b="1" dirty="0">
                <a:solidFill>
                  <a:schemeClr val="bg2"/>
                </a:solidFill>
              </a:endParaRPr>
            </a:p>
          </p:txBody>
        </p:sp>
        <p:sp>
          <p:nvSpPr>
            <p:cNvPr id="29" name="Rectangle 28"/>
            <p:cNvSpPr/>
            <p:nvPr/>
          </p:nvSpPr>
          <p:spPr>
            <a:xfrm>
              <a:off x="4130145" y="1664106"/>
              <a:ext cx="997032"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0" name="TextBox 29"/>
            <p:cNvSpPr txBox="1"/>
            <p:nvPr/>
          </p:nvSpPr>
          <p:spPr>
            <a:xfrm>
              <a:off x="4114732" y="1641649"/>
              <a:ext cx="1013528" cy="307777"/>
            </a:xfrm>
            <a:prstGeom prst="rect">
              <a:avLst/>
            </a:prstGeom>
            <a:noFill/>
            <a:effectLst/>
          </p:spPr>
          <p:txBody>
            <a:bodyPr wrap="square" rtlCol="0" anchor="ctr">
              <a:spAutoFit/>
            </a:bodyPr>
            <a:lstStyle/>
            <a:p>
              <a:pPr algn="ctr"/>
              <a:r>
                <a:rPr lang="en-US" sz="1400" dirty="0" smtClean="0">
                  <a:solidFill>
                    <a:schemeClr val="bg2"/>
                  </a:solidFill>
                </a:rPr>
                <a:t>9%</a:t>
              </a:r>
              <a:endParaRPr lang="en-US" sz="1400" dirty="0">
                <a:solidFill>
                  <a:schemeClr val="bg2"/>
                </a:solidFill>
              </a:endParaRPr>
            </a:p>
          </p:txBody>
        </p:sp>
        <p:sp>
          <p:nvSpPr>
            <p:cNvPr id="31" name="TextBox 30"/>
            <p:cNvSpPr txBox="1"/>
            <p:nvPr/>
          </p:nvSpPr>
          <p:spPr>
            <a:xfrm>
              <a:off x="4114732" y="2308825"/>
              <a:ext cx="1013528" cy="307777"/>
            </a:xfrm>
            <a:prstGeom prst="rect">
              <a:avLst/>
            </a:prstGeom>
            <a:noFill/>
            <a:effectLst/>
          </p:spPr>
          <p:txBody>
            <a:bodyPr wrap="square" rtlCol="0" anchor="ctr">
              <a:spAutoFit/>
            </a:bodyPr>
            <a:lstStyle/>
            <a:p>
              <a:pPr algn="ctr"/>
              <a:r>
                <a:rPr lang="en-US" sz="1400" dirty="0" smtClean="0">
                  <a:solidFill>
                    <a:schemeClr val="bg2"/>
                  </a:solidFill>
                </a:rPr>
                <a:t>0%</a:t>
              </a:r>
              <a:endParaRPr lang="en-US" sz="1400" dirty="0">
                <a:solidFill>
                  <a:schemeClr val="bg2"/>
                </a:solidFill>
              </a:endParaRPr>
            </a:p>
          </p:txBody>
        </p:sp>
        <p:sp>
          <p:nvSpPr>
            <p:cNvPr id="32" name="TextBox 31"/>
            <p:cNvSpPr txBox="1"/>
            <p:nvPr/>
          </p:nvSpPr>
          <p:spPr>
            <a:xfrm>
              <a:off x="4114732" y="2637323"/>
              <a:ext cx="1013528" cy="307777"/>
            </a:xfrm>
            <a:prstGeom prst="rect">
              <a:avLst/>
            </a:prstGeom>
            <a:noFill/>
            <a:effectLst/>
          </p:spPr>
          <p:txBody>
            <a:bodyPr wrap="square" rtlCol="0" anchor="ctr">
              <a:spAutoFit/>
            </a:bodyPr>
            <a:lstStyle/>
            <a:p>
              <a:pPr algn="ctr"/>
              <a:r>
                <a:rPr lang="en-US" sz="1400" dirty="0" smtClean="0">
                  <a:solidFill>
                    <a:schemeClr val="bg2"/>
                  </a:solidFill>
                </a:rPr>
                <a:t>5%</a:t>
              </a:r>
              <a:endParaRPr lang="en-US" sz="1400" dirty="0">
                <a:solidFill>
                  <a:schemeClr val="bg2"/>
                </a:solidFill>
              </a:endParaRPr>
            </a:p>
          </p:txBody>
        </p:sp>
        <p:sp>
          <p:nvSpPr>
            <p:cNvPr id="33" name="TextBox 32"/>
            <p:cNvSpPr txBox="1"/>
            <p:nvPr/>
          </p:nvSpPr>
          <p:spPr>
            <a:xfrm>
              <a:off x="4114732" y="3276590"/>
              <a:ext cx="1013528" cy="307777"/>
            </a:xfrm>
            <a:prstGeom prst="rect">
              <a:avLst/>
            </a:prstGeom>
            <a:noFill/>
            <a:effectLst/>
          </p:spPr>
          <p:txBody>
            <a:bodyPr wrap="square" rtlCol="0" anchor="ctr">
              <a:spAutoFit/>
            </a:bodyPr>
            <a:lstStyle/>
            <a:p>
              <a:pPr algn="ctr"/>
              <a:r>
                <a:rPr lang="en-US" sz="1400" dirty="0" smtClean="0">
                  <a:solidFill>
                    <a:schemeClr val="bg2"/>
                  </a:solidFill>
                </a:rPr>
                <a:t>9%</a:t>
              </a:r>
              <a:endParaRPr lang="en-US" sz="1400" dirty="0">
                <a:solidFill>
                  <a:schemeClr val="bg2"/>
                </a:solidFill>
              </a:endParaRPr>
            </a:p>
          </p:txBody>
        </p:sp>
        <p:sp>
          <p:nvSpPr>
            <p:cNvPr id="34" name="TextBox 33"/>
            <p:cNvSpPr txBox="1"/>
            <p:nvPr/>
          </p:nvSpPr>
          <p:spPr>
            <a:xfrm>
              <a:off x="4114732" y="3594281"/>
              <a:ext cx="1013528" cy="307777"/>
            </a:xfrm>
            <a:prstGeom prst="rect">
              <a:avLst/>
            </a:prstGeom>
            <a:noFill/>
            <a:effectLst/>
          </p:spPr>
          <p:txBody>
            <a:bodyPr wrap="square" rtlCol="0" anchor="ctr">
              <a:spAutoFit/>
            </a:bodyPr>
            <a:lstStyle/>
            <a:p>
              <a:pPr algn="ctr"/>
              <a:r>
                <a:rPr lang="en-US" sz="1400" dirty="0" smtClean="0">
                  <a:solidFill>
                    <a:schemeClr val="bg2"/>
                  </a:solidFill>
                </a:rPr>
                <a:t>9%</a:t>
              </a:r>
              <a:endParaRPr lang="en-US" sz="1400" dirty="0">
                <a:solidFill>
                  <a:schemeClr val="bg2"/>
                </a:solidFill>
              </a:endParaRPr>
            </a:p>
          </p:txBody>
        </p:sp>
        <p:sp>
          <p:nvSpPr>
            <p:cNvPr id="35" name="TextBox 34"/>
            <p:cNvSpPr txBox="1"/>
            <p:nvPr/>
          </p:nvSpPr>
          <p:spPr>
            <a:xfrm>
              <a:off x="4114732" y="2954150"/>
              <a:ext cx="1013528" cy="307777"/>
            </a:xfrm>
            <a:prstGeom prst="rect">
              <a:avLst/>
            </a:prstGeom>
            <a:noFill/>
            <a:effectLst/>
          </p:spPr>
          <p:txBody>
            <a:bodyPr wrap="square" rtlCol="0" anchor="ctr">
              <a:spAutoFit/>
            </a:bodyPr>
            <a:lstStyle/>
            <a:p>
              <a:pPr algn="ctr"/>
              <a:r>
                <a:rPr lang="en-US" sz="1400" dirty="0" smtClean="0">
                  <a:solidFill>
                    <a:schemeClr val="bg2"/>
                  </a:solidFill>
                </a:rPr>
                <a:t>4%</a:t>
              </a:r>
              <a:endParaRPr lang="en-US" sz="1400" dirty="0">
                <a:solidFill>
                  <a:schemeClr val="bg2"/>
                </a:solidFill>
              </a:endParaRPr>
            </a:p>
          </p:txBody>
        </p:sp>
        <p:sp>
          <p:nvSpPr>
            <p:cNvPr id="36" name="TextBox 35"/>
            <p:cNvSpPr txBox="1"/>
            <p:nvPr/>
          </p:nvSpPr>
          <p:spPr>
            <a:xfrm>
              <a:off x="4114732" y="3913501"/>
              <a:ext cx="1013528" cy="307777"/>
            </a:xfrm>
            <a:prstGeom prst="rect">
              <a:avLst/>
            </a:prstGeom>
            <a:noFill/>
            <a:effectLst/>
          </p:spPr>
          <p:txBody>
            <a:bodyPr wrap="square" rtlCol="0" anchor="ctr">
              <a:spAutoFit/>
            </a:bodyPr>
            <a:lstStyle/>
            <a:p>
              <a:pPr algn="ctr"/>
              <a:r>
                <a:rPr lang="en-US" sz="1400" dirty="0" smtClean="0">
                  <a:solidFill>
                    <a:schemeClr val="bg2"/>
                  </a:solidFill>
                </a:rPr>
                <a:t>22%</a:t>
              </a:r>
              <a:endParaRPr lang="en-US" sz="1400" dirty="0">
                <a:solidFill>
                  <a:schemeClr val="bg2"/>
                </a:solidFill>
              </a:endParaRPr>
            </a:p>
          </p:txBody>
        </p:sp>
      </p:grpSp>
      <p:sp>
        <p:nvSpPr>
          <p:cNvPr id="44" name="TextBox 43"/>
          <p:cNvSpPr txBox="1"/>
          <p:nvPr/>
        </p:nvSpPr>
        <p:spPr>
          <a:xfrm>
            <a:off x="1357154" y="3261202"/>
            <a:ext cx="2786746" cy="338554"/>
          </a:xfrm>
          <a:prstGeom prst="rect">
            <a:avLst/>
          </a:prstGeom>
          <a:noFill/>
          <a:effectLst/>
        </p:spPr>
        <p:txBody>
          <a:bodyPr wrap="square" rtlCol="0" anchor="ctr">
            <a:spAutoFit/>
          </a:bodyPr>
          <a:lstStyle/>
          <a:p>
            <a:r>
              <a:rPr lang="en-US" sz="1600" dirty="0" smtClean="0">
                <a:solidFill>
                  <a:schemeClr val="bg2"/>
                </a:solidFill>
              </a:rPr>
              <a:t>Latin America</a:t>
            </a:r>
            <a:endParaRPr lang="en-US" sz="1600" dirty="0">
              <a:solidFill>
                <a:schemeClr val="bg2"/>
              </a:solidFill>
            </a:endParaRPr>
          </a:p>
        </p:txBody>
      </p:sp>
      <p:sp>
        <p:nvSpPr>
          <p:cNvPr id="4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46" name="TextBox 45"/>
          <p:cNvSpPr txBox="1"/>
          <p:nvPr/>
        </p:nvSpPr>
        <p:spPr>
          <a:xfrm>
            <a:off x="7063123" y="428219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pSp>
        <p:nvGrpSpPr>
          <p:cNvPr id="47" name="Group 46"/>
          <p:cNvGrpSpPr/>
          <p:nvPr/>
        </p:nvGrpSpPr>
        <p:grpSpPr>
          <a:xfrm>
            <a:off x="5057928" y="1272217"/>
            <a:ext cx="966328" cy="2949061"/>
            <a:chOff x="4114732" y="1272217"/>
            <a:chExt cx="1013528" cy="2949061"/>
          </a:xfrm>
        </p:grpSpPr>
        <p:sp>
          <p:nvSpPr>
            <p:cNvPr id="48" name="Rounded Rectangle 47"/>
            <p:cNvSpPr/>
            <p:nvPr/>
          </p:nvSpPr>
          <p:spPr>
            <a:xfrm>
              <a:off x="4130145" y="1272217"/>
              <a:ext cx="997032"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49" name="TextBox 48"/>
            <p:cNvSpPr txBox="1"/>
            <p:nvPr/>
          </p:nvSpPr>
          <p:spPr>
            <a:xfrm>
              <a:off x="4196950" y="1285226"/>
              <a:ext cx="849094" cy="338554"/>
            </a:xfrm>
            <a:prstGeom prst="rect">
              <a:avLst/>
            </a:prstGeom>
            <a:noFill/>
            <a:effectLst/>
          </p:spPr>
          <p:txBody>
            <a:bodyPr wrap="square" rtlCol="0" anchor="ctr">
              <a:spAutoFit/>
            </a:bodyPr>
            <a:lstStyle/>
            <a:p>
              <a:pPr algn="ctr"/>
              <a:r>
                <a:rPr lang="en-US" sz="1600" b="1" dirty="0" smtClean="0">
                  <a:solidFill>
                    <a:schemeClr val="bg2"/>
                  </a:solidFill>
                </a:rPr>
                <a:t>3G</a:t>
              </a:r>
              <a:endParaRPr lang="en-US" sz="1600" b="1" dirty="0">
                <a:solidFill>
                  <a:schemeClr val="bg2"/>
                </a:solidFill>
              </a:endParaRPr>
            </a:p>
          </p:txBody>
        </p:sp>
        <p:sp>
          <p:nvSpPr>
            <p:cNvPr id="50" name="Rectangle 49"/>
            <p:cNvSpPr/>
            <p:nvPr/>
          </p:nvSpPr>
          <p:spPr>
            <a:xfrm>
              <a:off x="4130145" y="1664106"/>
              <a:ext cx="997032"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51" name="TextBox 50"/>
            <p:cNvSpPr txBox="1"/>
            <p:nvPr/>
          </p:nvSpPr>
          <p:spPr>
            <a:xfrm>
              <a:off x="4114732" y="1641649"/>
              <a:ext cx="1013528" cy="307777"/>
            </a:xfrm>
            <a:prstGeom prst="rect">
              <a:avLst/>
            </a:prstGeom>
            <a:noFill/>
            <a:effectLst/>
          </p:spPr>
          <p:txBody>
            <a:bodyPr wrap="square" rtlCol="0" anchor="ctr">
              <a:spAutoFit/>
            </a:bodyPr>
            <a:lstStyle/>
            <a:p>
              <a:pPr algn="ctr"/>
              <a:r>
                <a:rPr lang="en-US" sz="1400" dirty="0">
                  <a:solidFill>
                    <a:schemeClr val="bg2"/>
                  </a:solidFill>
                </a:rPr>
                <a:t>2</a:t>
              </a:r>
              <a:r>
                <a:rPr lang="en-US" sz="1400" dirty="0" smtClean="0">
                  <a:solidFill>
                    <a:schemeClr val="bg2"/>
                  </a:solidFill>
                </a:rPr>
                <a:t>9%</a:t>
              </a:r>
              <a:endParaRPr lang="en-US" sz="1400" dirty="0">
                <a:solidFill>
                  <a:schemeClr val="bg2"/>
                </a:solidFill>
              </a:endParaRPr>
            </a:p>
          </p:txBody>
        </p:sp>
        <p:sp>
          <p:nvSpPr>
            <p:cNvPr id="52" name="TextBox 51"/>
            <p:cNvSpPr txBox="1"/>
            <p:nvPr/>
          </p:nvSpPr>
          <p:spPr>
            <a:xfrm>
              <a:off x="4114732" y="2308825"/>
              <a:ext cx="1013528" cy="307777"/>
            </a:xfrm>
            <a:prstGeom prst="rect">
              <a:avLst/>
            </a:prstGeom>
            <a:noFill/>
            <a:effectLst/>
          </p:spPr>
          <p:txBody>
            <a:bodyPr wrap="square" rtlCol="0" anchor="ctr">
              <a:spAutoFit/>
            </a:bodyPr>
            <a:lstStyle/>
            <a:p>
              <a:pPr algn="ctr"/>
              <a:r>
                <a:rPr lang="en-US" sz="1400" dirty="0" smtClean="0">
                  <a:solidFill>
                    <a:schemeClr val="bg2"/>
                  </a:solidFill>
                </a:rPr>
                <a:t>6%</a:t>
              </a:r>
              <a:endParaRPr lang="en-US" sz="1400" dirty="0">
                <a:solidFill>
                  <a:schemeClr val="bg2"/>
                </a:solidFill>
              </a:endParaRPr>
            </a:p>
          </p:txBody>
        </p:sp>
        <p:sp>
          <p:nvSpPr>
            <p:cNvPr id="53" name="TextBox 52"/>
            <p:cNvSpPr txBox="1"/>
            <p:nvPr/>
          </p:nvSpPr>
          <p:spPr>
            <a:xfrm>
              <a:off x="4114732" y="2637323"/>
              <a:ext cx="1013528" cy="307777"/>
            </a:xfrm>
            <a:prstGeom prst="rect">
              <a:avLst/>
            </a:prstGeom>
            <a:noFill/>
            <a:effectLst/>
          </p:spPr>
          <p:txBody>
            <a:bodyPr wrap="square" rtlCol="0" anchor="ctr">
              <a:spAutoFit/>
            </a:bodyPr>
            <a:lstStyle/>
            <a:p>
              <a:pPr algn="ctr"/>
              <a:r>
                <a:rPr lang="en-US" sz="1400" dirty="0" smtClean="0">
                  <a:solidFill>
                    <a:schemeClr val="bg2"/>
                  </a:solidFill>
                </a:rPr>
                <a:t>11%</a:t>
              </a:r>
              <a:endParaRPr lang="en-US" sz="1400" dirty="0">
                <a:solidFill>
                  <a:schemeClr val="bg2"/>
                </a:solidFill>
              </a:endParaRPr>
            </a:p>
          </p:txBody>
        </p:sp>
        <p:sp>
          <p:nvSpPr>
            <p:cNvPr id="54" name="TextBox 53"/>
            <p:cNvSpPr txBox="1"/>
            <p:nvPr/>
          </p:nvSpPr>
          <p:spPr>
            <a:xfrm>
              <a:off x="4114732" y="3276590"/>
              <a:ext cx="1013528" cy="307777"/>
            </a:xfrm>
            <a:prstGeom prst="rect">
              <a:avLst/>
            </a:prstGeom>
            <a:noFill/>
            <a:effectLst/>
          </p:spPr>
          <p:txBody>
            <a:bodyPr wrap="square" rtlCol="0" anchor="ctr">
              <a:spAutoFit/>
            </a:bodyPr>
            <a:lstStyle/>
            <a:p>
              <a:pPr algn="ctr"/>
              <a:r>
                <a:rPr lang="en-US" sz="1400" dirty="0" smtClean="0">
                  <a:solidFill>
                    <a:schemeClr val="bg2"/>
                  </a:solidFill>
                </a:rPr>
                <a:t>33%</a:t>
              </a:r>
              <a:endParaRPr lang="en-US" sz="1400" dirty="0">
                <a:solidFill>
                  <a:schemeClr val="bg2"/>
                </a:solidFill>
              </a:endParaRPr>
            </a:p>
          </p:txBody>
        </p:sp>
        <p:sp>
          <p:nvSpPr>
            <p:cNvPr id="55" name="TextBox 54"/>
            <p:cNvSpPr txBox="1"/>
            <p:nvPr/>
          </p:nvSpPr>
          <p:spPr>
            <a:xfrm>
              <a:off x="4114732" y="3594281"/>
              <a:ext cx="1013528" cy="307777"/>
            </a:xfrm>
            <a:prstGeom prst="rect">
              <a:avLst/>
            </a:prstGeom>
            <a:noFill/>
            <a:effectLst/>
          </p:spPr>
          <p:txBody>
            <a:bodyPr wrap="square" rtlCol="0" anchor="ctr">
              <a:spAutoFit/>
            </a:bodyPr>
            <a:lstStyle/>
            <a:p>
              <a:pPr algn="ctr"/>
              <a:r>
                <a:rPr lang="en-US" sz="1400" dirty="0" smtClean="0">
                  <a:solidFill>
                    <a:schemeClr val="bg2"/>
                  </a:solidFill>
                </a:rPr>
                <a:t>29%</a:t>
              </a:r>
              <a:endParaRPr lang="en-US" sz="1400" dirty="0">
                <a:solidFill>
                  <a:schemeClr val="bg2"/>
                </a:solidFill>
              </a:endParaRPr>
            </a:p>
          </p:txBody>
        </p:sp>
        <p:sp>
          <p:nvSpPr>
            <p:cNvPr id="56" name="TextBox 55"/>
            <p:cNvSpPr txBox="1"/>
            <p:nvPr/>
          </p:nvSpPr>
          <p:spPr>
            <a:xfrm>
              <a:off x="4114732" y="2954150"/>
              <a:ext cx="1013528" cy="307777"/>
            </a:xfrm>
            <a:prstGeom prst="rect">
              <a:avLst/>
            </a:prstGeom>
            <a:noFill/>
            <a:effectLst/>
          </p:spPr>
          <p:txBody>
            <a:bodyPr wrap="square" rtlCol="0" anchor="ctr">
              <a:spAutoFit/>
            </a:bodyPr>
            <a:lstStyle/>
            <a:p>
              <a:pPr algn="ctr"/>
              <a:r>
                <a:rPr lang="en-US" sz="1400" dirty="0" smtClean="0">
                  <a:solidFill>
                    <a:schemeClr val="bg2"/>
                  </a:solidFill>
                </a:rPr>
                <a:t>23%</a:t>
              </a:r>
              <a:endParaRPr lang="en-US" sz="1400" dirty="0">
                <a:solidFill>
                  <a:schemeClr val="bg2"/>
                </a:solidFill>
              </a:endParaRPr>
            </a:p>
          </p:txBody>
        </p:sp>
        <p:sp>
          <p:nvSpPr>
            <p:cNvPr id="57" name="TextBox 56"/>
            <p:cNvSpPr txBox="1"/>
            <p:nvPr/>
          </p:nvSpPr>
          <p:spPr>
            <a:xfrm>
              <a:off x="4114732" y="3913501"/>
              <a:ext cx="1013528" cy="307777"/>
            </a:xfrm>
            <a:prstGeom prst="rect">
              <a:avLst/>
            </a:prstGeom>
            <a:noFill/>
            <a:effectLst/>
          </p:spPr>
          <p:txBody>
            <a:bodyPr wrap="square" rtlCol="0" anchor="ctr">
              <a:spAutoFit/>
            </a:bodyPr>
            <a:lstStyle/>
            <a:p>
              <a:pPr algn="ctr"/>
              <a:r>
                <a:rPr lang="en-US" sz="1400" dirty="0" smtClean="0">
                  <a:solidFill>
                    <a:schemeClr val="bg2"/>
                  </a:solidFill>
                </a:rPr>
                <a:t>54%</a:t>
              </a:r>
              <a:endParaRPr lang="en-US" sz="1400" dirty="0">
                <a:solidFill>
                  <a:schemeClr val="bg2"/>
                </a:solidFill>
              </a:endParaRPr>
            </a:p>
          </p:txBody>
        </p:sp>
      </p:grpSp>
      <p:grpSp>
        <p:nvGrpSpPr>
          <p:cNvPr id="58" name="Group 57"/>
          <p:cNvGrpSpPr/>
          <p:nvPr/>
        </p:nvGrpSpPr>
        <p:grpSpPr>
          <a:xfrm>
            <a:off x="6031535" y="1272217"/>
            <a:ext cx="966328" cy="2949061"/>
            <a:chOff x="4114732" y="1272217"/>
            <a:chExt cx="1013528" cy="2949061"/>
          </a:xfrm>
        </p:grpSpPr>
        <p:sp>
          <p:nvSpPr>
            <p:cNvPr id="59" name="Rounded Rectangle 58"/>
            <p:cNvSpPr/>
            <p:nvPr/>
          </p:nvSpPr>
          <p:spPr>
            <a:xfrm>
              <a:off x="4130145" y="1272217"/>
              <a:ext cx="997032"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0" name="TextBox 59"/>
            <p:cNvSpPr txBox="1"/>
            <p:nvPr/>
          </p:nvSpPr>
          <p:spPr>
            <a:xfrm>
              <a:off x="4196950" y="1285226"/>
              <a:ext cx="849094" cy="338554"/>
            </a:xfrm>
            <a:prstGeom prst="rect">
              <a:avLst/>
            </a:prstGeom>
            <a:noFill/>
            <a:effectLst/>
          </p:spPr>
          <p:txBody>
            <a:bodyPr wrap="square" rtlCol="0" anchor="ctr">
              <a:spAutoFit/>
            </a:bodyPr>
            <a:lstStyle/>
            <a:p>
              <a:pPr algn="ctr"/>
              <a:r>
                <a:rPr lang="en-US" sz="1600" b="1" dirty="0" smtClean="0">
                  <a:solidFill>
                    <a:schemeClr val="bg2"/>
                  </a:solidFill>
                </a:rPr>
                <a:t>4G</a:t>
              </a:r>
              <a:endParaRPr lang="en-US" sz="1600" b="1" dirty="0">
                <a:solidFill>
                  <a:schemeClr val="bg2"/>
                </a:solidFill>
              </a:endParaRPr>
            </a:p>
          </p:txBody>
        </p:sp>
        <p:sp>
          <p:nvSpPr>
            <p:cNvPr id="61" name="Rectangle 60"/>
            <p:cNvSpPr/>
            <p:nvPr/>
          </p:nvSpPr>
          <p:spPr>
            <a:xfrm>
              <a:off x="4130145" y="1664106"/>
              <a:ext cx="997032"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2" name="TextBox 61"/>
            <p:cNvSpPr txBox="1"/>
            <p:nvPr/>
          </p:nvSpPr>
          <p:spPr>
            <a:xfrm>
              <a:off x="4114732" y="1641649"/>
              <a:ext cx="1013528" cy="307777"/>
            </a:xfrm>
            <a:prstGeom prst="rect">
              <a:avLst/>
            </a:prstGeom>
            <a:noFill/>
            <a:effectLst/>
          </p:spPr>
          <p:txBody>
            <a:bodyPr wrap="square" rtlCol="0" anchor="ctr">
              <a:spAutoFit/>
            </a:bodyPr>
            <a:lstStyle/>
            <a:p>
              <a:pPr algn="ctr"/>
              <a:r>
                <a:rPr lang="en-US" sz="1400" dirty="0" smtClean="0">
                  <a:solidFill>
                    <a:schemeClr val="bg2"/>
                  </a:solidFill>
                </a:rPr>
                <a:t>53%</a:t>
              </a:r>
              <a:endParaRPr lang="en-US" sz="1400" dirty="0">
                <a:solidFill>
                  <a:schemeClr val="bg2"/>
                </a:solidFill>
              </a:endParaRPr>
            </a:p>
          </p:txBody>
        </p:sp>
        <p:sp>
          <p:nvSpPr>
            <p:cNvPr id="63" name="TextBox 62"/>
            <p:cNvSpPr txBox="1"/>
            <p:nvPr/>
          </p:nvSpPr>
          <p:spPr>
            <a:xfrm>
              <a:off x="4114732" y="2308825"/>
              <a:ext cx="1013528" cy="307777"/>
            </a:xfrm>
            <a:prstGeom prst="rect">
              <a:avLst/>
            </a:prstGeom>
            <a:noFill/>
            <a:effectLst/>
          </p:spPr>
          <p:txBody>
            <a:bodyPr wrap="square" rtlCol="0" anchor="ctr">
              <a:spAutoFit/>
            </a:bodyPr>
            <a:lstStyle/>
            <a:p>
              <a:pPr algn="ctr"/>
              <a:r>
                <a:rPr lang="en-US" sz="1400" dirty="0" smtClean="0">
                  <a:solidFill>
                    <a:schemeClr val="bg2"/>
                  </a:solidFill>
                </a:rPr>
                <a:t>63%</a:t>
              </a:r>
              <a:endParaRPr lang="en-US" sz="1400" dirty="0">
                <a:solidFill>
                  <a:schemeClr val="bg2"/>
                </a:solidFill>
              </a:endParaRPr>
            </a:p>
          </p:txBody>
        </p:sp>
        <p:sp>
          <p:nvSpPr>
            <p:cNvPr id="64" name="TextBox 63"/>
            <p:cNvSpPr txBox="1"/>
            <p:nvPr/>
          </p:nvSpPr>
          <p:spPr>
            <a:xfrm>
              <a:off x="4114732" y="2637323"/>
              <a:ext cx="1013528" cy="307777"/>
            </a:xfrm>
            <a:prstGeom prst="rect">
              <a:avLst/>
            </a:prstGeom>
            <a:noFill/>
            <a:effectLst/>
          </p:spPr>
          <p:txBody>
            <a:bodyPr wrap="square" rtlCol="0" anchor="ctr">
              <a:spAutoFit/>
            </a:bodyPr>
            <a:lstStyle/>
            <a:p>
              <a:pPr algn="ctr"/>
              <a:r>
                <a:rPr lang="en-US" sz="1400" dirty="0" smtClean="0">
                  <a:solidFill>
                    <a:schemeClr val="bg2"/>
                  </a:solidFill>
                </a:rPr>
                <a:t>65%</a:t>
              </a:r>
              <a:endParaRPr lang="en-US" sz="1400" dirty="0">
                <a:solidFill>
                  <a:schemeClr val="bg2"/>
                </a:solidFill>
              </a:endParaRPr>
            </a:p>
          </p:txBody>
        </p:sp>
        <p:sp>
          <p:nvSpPr>
            <p:cNvPr id="65" name="TextBox 64"/>
            <p:cNvSpPr txBox="1"/>
            <p:nvPr/>
          </p:nvSpPr>
          <p:spPr>
            <a:xfrm>
              <a:off x="4114732" y="3276590"/>
              <a:ext cx="1013528" cy="307777"/>
            </a:xfrm>
            <a:prstGeom prst="rect">
              <a:avLst/>
            </a:prstGeom>
            <a:noFill/>
            <a:effectLst/>
          </p:spPr>
          <p:txBody>
            <a:bodyPr wrap="square" rtlCol="0" anchor="ctr">
              <a:spAutoFit/>
            </a:bodyPr>
            <a:lstStyle/>
            <a:p>
              <a:pPr algn="ctr"/>
              <a:r>
                <a:rPr lang="en-US" sz="1400" dirty="0" smtClean="0">
                  <a:solidFill>
                    <a:schemeClr val="bg2"/>
                  </a:solidFill>
                </a:rPr>
                <a:t>55%</a:t>
              </a:r>
              <a:endParaRPr lang="en-US" sz="1400" dirty="0">
                <a:solidFill>
                  <a:schemeClr val="bg2"/>
                </a:solidFill>
              </a:endParaRPr>
            </a:p>
          </p:txBody>
        </p:sp>
        <p:sp>
          <p:nvSpPr>
            <p:cNvPr id="66" name="TextBox 65"/>
            <p:cNvSpPr txBox="1"/>
            <p:nvPr/>
          </p:nvSpPr>
          <p:spPr>
            <a:xfrm>
              <a:off x="4114732" y="3594281"/>
              <a:ext cx="1013528" cy="307777"/>
            </a:xfrm>
            <a:prstGeom prst="rect">
              <a:avLst/>
            </a:prstGeom>
            <a:noFill/>
            <a:effectLst/>
          </p:spPr>
          <p:txBody>
            <a:bodyPr wrap="square" rtlCol="0" anchor="ctr">
              <a:spAutoFit/>
            </a:bodyPr>
            <a:lstStyle/>
            <a:p>
              <a:pPr algn="ctr"/>
              <a:r>
                <a:rPr lang="en-US" sz="1400" dirty="0" smtClean="0">
                  <a:solidFill>
                    <a:schemeClr val="bg2"/>
                  </a:solidFill>
                </a:rPr>
                <a:t>56%</a:t>
              </a:r>
              <a:endParaRPr lang="en-US" sz="1400" dirty="0">
                <a:solidFill>
                  <a:schemeClr val="bg2"/>
                </a:solidFill>
              </a:endParaRPr>
            </a:p>
          </p:txBody>
        </p:sp>
        <p:sp>
          <p:nvSpPr>
            <p:cNvPr id="67" name="TextBox 66"/>
            <p:cNvSpPr txBox="1"/>
            <p:nvPr/>
          </p:nvSpPr>
          <p:spPr>
            <a:xfrm>
              <a:off x="4114732" y="2954150"/>
              <a:ext cx="1013528" cy="307777"/>
            </a:xfrm>
            <a:prstGeom prst="rect">
              <a:avLst/>
            </a:prstGeom>
            <a:noFill/>
            <a:effectLst/>
          </p:spPr>
          <p:txBody>
            <a:bodyPr wrap="square" rtlCol="0" anchor="ctr">
              <a:spAutoFit/>
            </a:bodyPr>
            <a:lstStyle/>
            <a:p>
              <a:pPr algn="ctr"/>
              <a:r>
                <a:rPr lang="en-US" sz="1400" dirty="0" smtClean="0">
                  <a:solidFill>
                    <a:schemeClr val="bg2"/>
                  </a:solidFill>
                </a:rPr>
                <a:t>65%</a:t>
              </a:r>
              <a:endParaRPr lang="en-US" sz="1400" dirty="0">
                <a:solidFill>
                  <a:schemeClr val="bg2"/>
                </a:solidFill>
              </a:endParaRPr>
            </a:p>
          </p:txBody>
        </p:sp>
        <p:sp>
          <p:nvSpPr>
            <p:cNvPr id="68" name="TextBox 67"/>
            <p:cNvSpPr txBox="1"/>
            <p:nvPr/>
          </p:nvSpPr>
          <p:spPr>
            <a:xfrm>
              <a:off x="4114732" y="3913501"/>
              <a:ext cx="1013528" cy="307777"/>
            </a:xfrm>
            <a:prstGeom prst="rect">
              <a:avLst/>
            </a:prstGeom>
            <a:noFill/>
            <a:effectLst/>
          </p:spPr>
          <p:txBody>
            <a:bodyPr wrap="square" rtlCol="0" anchor="ctr">
              <a:spAutoFit/>
            </a:bodyPr>
            <a:lstStyle/>
            <a:p>
              <a:pPr algn="ctr"/>
              <a:r>
                <a:rPr lang="en-US" sz="1400" dirty="0" smtClean="0">
                  <a:solidFill>
                    <a:schemeClr val="bg2"/>
                  </a:solidFill>
                </a:rPr>
                <a:t>23%</a:t>
              </a:r>
              <a:endParaRPr lang="en-US" sz="1400" dirty="0">
                <a:solidFill>
                  <a:schemeClr val="bg2"/>
                </a:solidFill>
              </a:endParaRPr>
            </a:p>
          </p:txBody>
        </p:sp>
      </p:grpSp>
      <p:grpSp>
        <p:nvGrpSpPr>
          <p:cNvPr id="69" name="Group 68"/>
          <p:cNvGrpSpPr/>
          <p:nvPr/>
        </p:nvGrpSpPr>
        <p:grpSpPr>
          <a:xfrm>
            <a:off x="7005141" y="1272217"/>
            <a:ext cx="966328" cy="2949061"/>
            <a:chOff x="4114732" y="1272217"/>
            <a:chExt cx="1013528" cy="2949061"/>
          </a:xfrm>
        </p:grpSpPr>
        <p:sp>
          <p:nvSpPr>
            <p:cNvPr id="70" name="Rounded Rectangle 69"/>
            <p:cNvSpPr/>
            <p:nvPr/>
          </p:nvSpPr>
          <p:spPr>
            <a:xfrm>
              <a:off x="4130145" y="1272217"/>
              <a:ext cx="997032"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71" name="TextBox 70"/>
            <p:cNvSpPr txBox="1"/>
            <p:nvPr/>
          </p:nvSpPr>
          <p:spPr>
            <a:xfrm>
              <a:off x="4115819" y="1285226"/>
              <a:ext cx="1011358" cy="338554"/>
            </a:xfrm>
            <a:prstGeom prst="rect">
              <a:avLst/>
            </a:prstGeom>
            <a:noFill/>
            <a:effectLst/>
          </p:spPr>
          <p:txBody>
            <a:bodyPr wrap="square" rtlCol="0" anchor="ctr">
              <a:spAutoFit/>
            </a:bodyPr>
            <a:lstStyle/>
            <a:p>
              <a:pPr algn="ctr"/>
              <a:r>
                <a:rPr lang="en-US" sz="1600" b="1" dirty="0" smtClean="0">
                  <a:solidFill>
                    <a:schemeClr val="bg2"/>
                  </a:solidFill>
                </a:rPr>
                <a:t>LPWA</a:t>
              </a:r>
              <a:endParaRPr lang="en-US" sz="1600" b="1" dirty="0">
                <a:solidFill>
                  <a:schemeClr val="bg2"/>
                </a:solidFill>
              </a:endParaRPr>
            </a:p>
          </p:txBody>
        </p:sp>
        <p:sp>
          <p:nvSpPr>
            <p:cNvPr id="72" name="Rectangle 71"/>
            <p:cNvSpPr/>
            <p:nvPr/>
          </p:nvSpPr>
          <p:spPr>
            <a:xfrm>
              <a:off x="4130145" y="1664106"/>
              <a:ext cx="997032"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73" name="TextBox 72"/>
            <p:cNvSpPr txBox="1"/>
            <p:nvPr/>
          </p:nvSpPr>
          <p:spPr>
            <a:xfrm>
              <a:off x="4114732" y="1641649"/>
              <a:ext cx="1013528" cy="307777"/>
            </a:xfrm>
            <a:prstGeom prst="rect">
              <a:avLst/>
            </a:prstGeom>
            <a:noFill/>
            <a:effectLst/>
          </p:spPr>
          <p:txBody>
            <a:bodyPr wrap="square" rtlCol="0" anchor="ctr">
              <a:spAutoFit/>
            </a:bodyPr>
            <a:lstStyle/>
            <a:p>
              <a:pPr algn="ctr"/>
              <a:r>
                <a:rPr lang="en-US" sz="1400" dirty="0" smtClean="0">
                  <a:solidFill>
                    <a:schemeClr val="bg2"/>
                  </a:solidFill>
                </a:rPr>
                <a:t>9%</a:t>
              </a:r>
              <a:endParaRPr lang="en-US" sz="1400" dirty="0">
                <a:solidFill>
                  <a:schemeClr val="bg2"/>
                </a:solidFill>
              </a:endParaRPr>
            </a:p>
          </p:txBody>
        </p:sp>
        <p:sp>
          <p:nvSpPr>
            <p:cNvPr id="74" name="TextBox 73"/>
            <p:cNvSpPr txBox="1"/>
            <p:nvPr/>
          </p:nvSpPr>
          <p:spPr>
            <a:xfrm>
              <a:off x="4114732" y="2308825"/>
              <a:ext cx="1013528" cy="307777"/>
            </a:xfrm>
            <a:prstGeom prst="rect">
              <a:avLst/>
            </a:prstGeom>
            <a:noFill/>
            <a:effectLst/>
          </p:spPr>
          <p:txBody>
            <a:bodyPr wrap="square" rtlCol="0" anchor="ctr">
              <a:spAutoFit/>
            </a:bodyPr>
            <a:lstStyle/>
            <a:p>
              <a:pPr algn="ctr"/>
              <a:r>
                <a:rPr lang="en-US" sz="1400" dirty="0" smtClean="0">
                  <a:solidFill>
                    <a:schemeClr val="bg2"/>
                  </a:solidFill>
                </a:rPr>
                <a:t>31%</a:t>
              </a:r>
              <a:endParaRPr lang="en-US" sz="1400" dirty="0">
                <a:solidFill>
                  <a:schemeClr val="bg2"/>
                </a:solidFill>
              </a:endParaRPr>
            </a:p>
          </p:txBody>
        </p:sp>
        <p:sp>
          <p:nvSpPr>
            <p:cNvPr id="75" name="TextBox 74"/>
            <p:cNvSpPr txBox="1"/>
            <p:nvPr/>
          </p:nvSpPr>
          <p:spPr>
            <a:xfrm>
              <a:off x="4114732" y="2637323"/>
              <a:ext cx="1013528" cy="307777"/>
            </a:xfrm>
            <a:prstGeom prst="rect">
              <a:avLst/>
            </a:prstGeom>
            <a:noFill/>
            <a:effectLst/>
          </p:spPr>
          <p:txBody>
            <a:bodyPr wrap="square" rtlCol="0" anchor="ctr">
              <a:spAutoFit/>
            </a:bodyPr>
            <a:lstStyle/>
            <a:p>
              <a:pPr algn="ctr"/>
              <a:r>
                <a:rPr lang="en-US" sz="1400" dirty="0" smtClean="0">
                  <a:solidFill>
                    <a:schemeClr val="bg2"/>
                  </a:solidFill>
                </a:rPr>
                <a:t>20%</a:t>
              </a:r>
              <a:endParaRPr lang="en-US" sz="1400" dirty="0">
                <a:solidFill>
                  <a:schemeClr val="bg2"/>
                </a:solidFill>
              </a:endParaRPr>
            </a:p>
          </p:txBody>
        </p:sp>
        <p:sp>
          <p:nvSpPr>
            <p:cNvPr id="76" name="TextBox 75"/>
            <p:cNvSpPr txBox="1"/>
            <p:nvPr/>
          </p:nvSpPr>
          <p:spPr>
            <a:xfrm>
              <a:off x="4114732" y="3276590"/>
              <a:ext cx="1013528" cy="307777"/>
            </a:xfrm>
            <a:prstGeom prst="rect">
              <a:avLst/>
            </a:prstGeom>
            <a:noFill/>
            <a:effectLst/>
          </p:spPr>
          <p:txBody>
            <a:bodyPr wrap="square" rtlCol="0" anchor="ctr">
              <a:spAutoFit/>
            </a:bodyPr>
            <a:lstStyle/>
            <a:p>
              <a:pPr algn="ctr"/>
              <a:r>
                <a:rPr lang="en-US" sz="1400" dirty="0" smtClean="0">
                  <a:solidFill>
                    <a:schemeClr val="bg2"/>
                  </a:solidFill>
                </a:rPr>
                <a:t>2%</a:t>
              </a:r>
              <a:endParaRPr lang="en-US" sz="1400" dirty="0">
                <a:solidFill>
                  <a:schemeClr val="bg2"/>
                </a:solidFill>
              </a:endParaRPr>
            </a:p>
          </p:txBody>
        </p:sp>
        <p:sp>
          <p:nvSpPr>
            <p:cNvPr id="77" name="TextBox 76"/>
            <p:cNvSpPr txBox="1"/>
            <p:nvPr/>
          </p:nvSpPr>
          <p:spPr>
            <a:xfrm>
              <a:off x="4114732" y="3594281"/>
              <a:ext cx="1013528" cy="307777"/>
            </a:xfrm>
            <a:prstGeom prst="rect">
              <a:avLst/>
            </a:prstGeom>
            <a:noFill/>
            <a:effectLst/>
          </p:spPr>
          <p:txBody>
            <a:bodyPr wrap="square" rtlCol="0" anchor="ctr">
              <a:spAutoFit/>
            </a:bodyPr>
            <a:lstStyle/>
            <a:p>
              <a:pPr algn="ctr"/>
              <a:r>
                <a:rPr lang="en-US" sz="1400" dirty="0">
                  <a:solidFill>
                    <a:schemeClr val="bg2"/>
                  </a:solidFill>
                </a:rPr>
                <a:t>6</a:t>
              </a:r>
              <a:r>
                <a:rPr lang="en-US" sz="1400" dirty="0" smtClean="0">
                  <a:solidFill>
                    <a:schemeClr val="bg2"/>
                  </a:solidFill>
                </a:rPr>
                <a:t>%</a:t>
              </a:r>
              <a:endParaRPr lang="en-US" sz="1400" dirty="0">
                <a:solidFill>
                  <a:schemeClr val="bg2"/>
                </a:solidFill>
              </a:endParaRPr>
            </a:p>
          </p:txBody>
        </p:sp>
        <p:sp>
          <p:nvSpPr>
            <p:cNvPr id="78" name="TextBox 77"/>
            <p:cNvSpPr txBox="1"/>
            <p:nvPr/>
          </p:nvSpPr>
          <p:spPr>
            <a:xfrm>
              <a:off x="4114732" y="2954150"/>
              <a:ext cx="1013528" cy="307777"/>
            </a:xfrm>
            <a:prstGeom prst="rect">
              <a:avLst/>
            </a:prstGeom>
            <a:noFill/>
            <a:effectLst/>
          </p:spPr>
          <p:txBody>
            <a:bodyPr wrap="square" rtlCol="0" anchor="ctr">
              <a:spAutoFit/>
            </a:bodyPr>
            <a:lstStyle/>
            <a:p>
              <a:pPr algn="ctr"/>
              <a:r>
                <a:rPr lang="en-US" sz="1400" dirty="0" smtClean="0">
                  <a:solidFill>
                    <a:schemeClr val="bg2"/>
                  </a:solidFill>
                </a:rPr>
                <a:t>9%</a:t>
              </a:r>
              <a:endParaRPr lang="en-US" sz="1400" dirty="0">
                <a:solidFill>
                  <a:schemeClr val="bg2"/>
                </a:solidFill>
              </a:endParaRPr>
            </a:p>
          </p:txBody>
        </p:sp>
        <p:sp>
          <p:nvSpPr>
            <p:cNvPr id="79" name="TextBox 78"/>
            <p:cNvSpPr txBox="1"/>
            <p:nvPr/>
          </p:nvSpPr>
          <p:spPr>
            <a:xfrm>
              <a:off x="4114732" y="3913501"/>
              <a:ext cx="1013528" cy="307777"/>
            </a:xfrm>
            <a:prstGeom prst="rect">
              <a:avLst/>
            </a:prstGeom>
            <a:noFill/>
            <a:effectLst/>
          </p:spPr>
          <p:txBody>
            <a:bodyPr wrap="square" rtlCol="0" anchor="ctr">
              <a:spAutoFit/>
            </a:bodyPr>
            <a:lstStyle/>
            <a:p>
              <a:pPr algn="ctr"/>
              <a:r>
                <a:rPr lang="en-US" sz="1400" dirty="0">
                  <a:solidFill>
                    <a:schemeClr val="bg2"/>
                  </a:solidFill>
                </a:rPr>
                <a:t>1</a:t>
              </a:r>
              <a:r>
                <a:rPr lang="en-US" sz="1400" dirty="0" smtClean="0">
                  <a:solidFill>
                    <a:schemeClr val="bg2"/>
                  </a:solidFill>
                </a:rPr>
                <a:t>%</a:t>
              </a:r>
              <a:endParaRPr lang="en-US" sz="1400" dirty="0">
                <a:solidFill>
                  <a:schemeClr val="bg2"/>
                </a:solidFill>
              </a:endParaRPr>
            </a:p>
          </p:txBody>
        </p:sp>
      </p:grpSp>
      <p:grpSp>
        <p:nvGrpSpPr>
          <p:cNvPr id="7" name="Group 6"/>
          <p:cNvGrpSpPr/>
          <p:nvPr/>
        </p:nvGrpSpPr>
        <p:grpSpPr>
          <a:xfrm>
            <a:off x="8054339" y="1239308"/>
            <a:ext cx="1098771" cy="427560"/>
            <a:chOff x="844328" y="844873"/>
            <a:chExt cx="1098771" cy="427560"/>
          </a:xfrm>
        </p:grpSpPr>
        <p:sp>
          <p:nvSpPr>
            <p:cNvPr id="5" name="Rectangle 4"/>
            <p:cNvSpPr/>
            <p:nvPr/>
          </p:nvSpPr>
          <p:spPr>
            <a:xfrm>
              <a:off x="844328" y="844873"/>
              <a:ext cx="1098771" cy="42734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859485" y="847701"/>
              <a:ext cx="980156" cy="424732"/>
            </a:xfrm>
            <a:prstGeom prst="rect">
              <a:avLst/>
            </a:prstGeom>
            <a:noFill/>
          </p:spPr>
          <p:txBody>
            <a:bodyPr wrap="square" rtlCol="0" anchor="ctr">
              <a:spAutoFit/>
            </a:bodyPr>
            <a:lstStyle/>
            <a:p>
              <a:pPr defTabSz="814388">
                <a:lnSpc>
                  <a:spcPct val="90000"/>
                </a:lnSpc>
              </a:pPr>
              <a:r>
                <a:rPr lang="en-US" sz="1200" b="1" dirty="0" smtClean="0">
                  <a:solidFill>
                    <a:schemeClr val="bg1"/>
                  </a:solidFill>
                </a:rPr>
                <a:t>Includes M2M</a:t>
              </a:r>
              <a:endParaRPr lang="en-US" sz="1100" dirty="0">
                <a:solidFill>
                  <a:schemeClr val="accent2">
                    <a:lumMod val="20000"/>
                    <a:lumOff val="80000"/>
                  </a:schemeClr>
                </a:solidFill>
              </a:endParaRPr>
            </a:p>
          </p:txBody>
        </p:sp>
      </p:grpSp>
    </p:spTree>
    <p:extLst>
      <p:ext uri="{BB962C8B-B14F-4D97-AF65-F5344CB8AC3E}">
        <p14:creationId xmlns:p14="http://schemas.microsoft.com/office/powerpoint/2010/main" val="257944212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26918" y="310551"/>
            <a:ext cx="8345488" cy="731837"/>
          </a:xfrm>
        </p:spPr>
        <p:txBody>
          <a:bodyPr/>
          <a:lstStyle/>
          <a:p>
            <a:r>
              <a:rPr lang="en-US" sz="2800" dirty="0" smtClean="0"/>
              <a:t>Global Connections by Network Type</a:t>
            </a:r>
            <a:br>
              <a:rPr lang="en-US" sz="2800" dirty="0" smtClean="0"/>
            </a:br>
            <a:r>
              <a:rPr lang="en-US" sz="2000" dirty="0" smtClean="0"/>
              <a:t>By 2018 4G Becomes Dominant Connection Type</a:t>
            </a:r>
            <a:br>
              <a:rPr lang="en-US" sz="2000" dirty="0" smtClean="0"/>
            </a:br>
            <a:endParaRPr lang="en-US" sz="2000" dirty="0" smtClean="0"/>
          </a:p>
        </p:txBody>
      </p:sp>
      <p:sp>
        <p:nvSpPr>
          <p:cNvPr id="14" name="Rectangle 13"/>
          <p:cNvSpPr/>
          <p:nvPr/>
        </p:nvSpPr>
        <p:spPr>
          <a:xfrm>
            <a:off x="0" y="1270635"/>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ectangle 40"/>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TextBox 41"/>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45" name="TextBox 44"/>
          <p:cNvSpPr txBox="1"/>
          <p:nvPr/>
        </p:nvSpPr>
        <p:spPr>
          <a:xfrm>
            <a:off x="503118" y="2366204"/>
            <a:ext cx="1264721" cy="738664"/>
          </a:xfrm>
          <a:prstGeom prst="rect">
            <a:avLst/>
          </a:prstGeom>
          <a:noFill/>
        </p:spPr>
        <p:txBody>
          <a:bodyPr wrap="square" rtlCol="0" anchor="ctr">
            <a:spAutoFit/>
          </a:bodyPr>
          <a:lstStyle/>
          <a:p>
            <a:pPr algn="ctr"/>
            <a:r>
              <a:rPr lang="en-US" sz="1400" b="1" dirty="0"/>
              <a:t>Billions of Devices or Connections</a:t>
            </a:r>
          </a:p>
        </p:txBody>
      </p:sp>
      <p:sp>
        <p:nvSpPr>
          <p:cNvPr id="46" name="TextBox 45"/>
          <p:cNvSpPr txBox="1"/>
          <p:nvPr/>
        </p:nvSpPr>
        <p:spPr>
          <a:xfrm>
            <a:off x="7370432" y="1315006"/>
            <a:ext cx="1567828" cy="279757"/>
          </a:xfrm>
          <a:prstGeom prst="rect">
            <a:avLst/>
          </a:prstGeom>
          <a:noFill/>
        </p:spPr>
        <p:txBody>
          <a:bodyPr wrap="square" rtlCol="0" anchor="t">
            <a:spAutoFit/>
          </a:bodyPr>
          <a:lstStyle/>
          <a:p>
            <a:pPr defTabSz="814388">
              <a:lnSpc>
                <a:spcPct val="110000"/>
              </a:lnSpc>
            </a:pPr>
            <a:r>
              <a:rPr lang="en-US" sz="1200" b="1" dirty="0" smtClean="0">
                <a:solidFill>
                  <a:schemeClr val="bg1"/>
                </a:solidFill>
              </a:rPr>
              <a:t>*Excludes M2M</a:t>
            </a:r>
            <a:endParaRPr lang="en-US" sz="1100" dirty="0">
              <a:solidFill>
                <a:schemeClr val="accent2">
                  <a:lumMod val="20000"/>
                  <a:lumOff val="80000"/>
                </a:schemeClr>
              </a:solidFill>
            </a:endParaRPr>
          </a:p>
        </p:txBody>
      </p:sp>
      <p:graphicFrame>
        <p:nvGraphicFramePr>
          <p:cNvPr id="47" name="Object 2"/>
          <p:cNvGraphicFramePr>
            <a:graphicFrameLocks noChangeAspect="1"/>
          </p:cNvGraphicFramePr>
          <p:nvPr>
            <p:extLst>
              <p:ext uri="{D42A27DB-BD31-4B8C-83A1-F6EECF244321}">
                <p14:modId xmlns:p14="http://schemas.microsoft.com/office/powerpoint/2010/main" val="4288836105"/>
              </p:ext>
            </p:extLst>
          </p:nvPr>
        </p:nvGraphicFramePr>
        <p:xfrm>
          <a:off x="843035" y="1490277"/>
          <a:ext cx="6215356" cy="3026587"/>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 Box 11"/>
          <p:cNvSpPr txBox="1">
            <a:spLocks noChangeArrowheads="1"/>
          </p:cNvSpPr>
          <p:nvPr/>
        </p:nvSpPr>
        <p:spPr bwMode="auto">
          <a:xfrm>
            <a:off x="2212356" y="2414994"/>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42%</a:t>
            </a:r>
            <a:endParaRPr lang="en-US" sz="1400" b="1" dirty="0"/>
          </a:p>
        </p:txBody>
      </p:sp>
      <p:sp>
        <p:nvSpPr>
          <p:cNvPr id="49" name="Text Box 11"/>
          <p:cNvSpPr txBox="1">
            <a:spLocks noChangeArrowheads="1"/>
          </p:cNvSpPr>
          <p:nvPr/>
        </p:nvSpPr>
        <p:spPr bwMode="auto">
          <a:xfrm>
            <a:off x="2212356" y="2699646"/>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32%</a:t>
            </a:r>
            <a:endParaRPr lang="en-US" sz="1400" b="1" dirty="0"/>
          </a:p>
        </p:txBody>
      </p:sp>
      <p:sp>
        <p:nvSpPr>
          <p:cNvPr id="50" name="Text Box 11"/>
          <p:cNvSpPr txBox="1">
            <a:spLocks noChangeArrowheads="1"/>
          </p:cNvSpPr>
          <p:nvPr/>
        </p:nvSpPr>
        <p:spPr bwMode="auto">
          <a:xfrm>
            <a:off x="2212356" y="2931993"/>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26%</a:t>
            </a:r>
            <a:endParaRPr lang="en-US" sz="1400" b="1" dirty="0"/>
          </a:p>
        </p:txBody>
      </p:sp>
      <p:sp>
        <p:nvSpPr>
          <p:cNvPr id="51" name="Text Box 11"/>
          <p:cNvSpPr txBox="1">
            <a:spLocks noChangeArrowheads="1"/>
          </p:cNvSpPr>
          <p:nvPr/>
        </p:nvSpPr>
        <p:spPr bwMode="auto">
          <a:xfrm>
            <a:off x="5854716" y="1756862"/>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smtClean="0"/>
              <a:t>56%</a:t>
            </a:r>
            <a:endParaRPr lang="en-US" sz="1400" b="1" dirty="0"/>
          </a:p>
        </p:txBody>
      </p:sp>
      <p:sp>
        <p:nvSpPr>
          <p:cNvPr id="52" name="Text Box 11"/>
          <p:cNvSpPr txBox="1">
            <a:spLocks noChangeArrowheads="1"/>
          </p:cNvSpPr>
          <p:nvPr/>
        </p:nvSpPr>
        <p:spPr bwMode="auto">
          <a:xfrm>
            <a:off x="5859653" y="3391283"/>
            <a:ext cx="515051"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1</a:t>
            </a:r>
            <a:r>
              <a:rPr lang="en-US" sz="1400" b="1" dirty="0"/>
              <a:t>1</a:t>
            </a:r>
            <a:r>
              <a:rPr lang="en-US" sz="1400" b="1" dirty="0" smtClean="0"/>
              <a:t>%</a:t>
            </a:r>
            <a:endParaRPr lang="en-US" sz="1400" b="1" dirty="0"/>
          </a:p>
        </p:txBody>
      </p:sp>
      <p:sp>
        <p:nvSpPr>
          <p:cNvPr id="53"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Tree>
    <p:extLst>
      <p:ext uri="{BB962C8B-B14F-4D97-AF65-F5344CB8AC3E}">
        <p14:creationId xmlns:p14="http://schemas.microsoft.com/office/powerpoint/2010/main" val="312632150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270635"/>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8" name="Rectangle 7"/>
          <p:cNvSpPr>
            <a:spLocks noGrp="1" noChangeArrowheads="1"/>
          </p:cNvSpPr>
          <p:nvPr>
            <p:ph type="title"/>
          </p:nvPr>
        </p:nvSpPr>
        <p:spPr>
          <a:xfrm>
            <a:off x="429984" y="317317"/>
            <a:ext cx="8345488" cy="731837"/>
          </a:xfrm>
        </p:spPr>
        <p:txBody>
          <a:bodyPr/>
          <a:lstStyle/>
          <a:p>
            <a:r>
              <a:rPr lang="en-US" sz="2800" dirty="0" smtClean="0"/>
              <a:t>Global M2M Connections by Network Type</a:t>
            </a:r>
            <a:br>
              <a:rPr lang="en-US" sz="2800" dirty="0" smtClean="0"/>
            </a:br>
            <a:r>
              <a:rPr lang="en-US" sz="2000" dirty="0" smtClean="0"/>
              <a:t>By 2021, 4G and LPWA Lead M2M Connections</a:t>
            </a:r>
          </a:p>
        </p:txBody>
      </p:sp>
      <p:sp>
        <p:nvSpPr>
          <p:cNvPr id="29" name="TextBox 28"/>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30" name="TextBox 29"/>
          <p:cNvSpPr txBox="1"/>
          <p:nvPr/>
        </p:nvSpPr>
        <p:spPr>
          <a:xfrm>
            <a:off x="503118" y="2366204"/>
            <a:ext cx="1264721" cy="738664"/>
          </a:xfrm>
          <a:prstGeom prst="rect">
            <a:avLst/>
          </a:prstGeom>
          <a:noFill/>
        </p:spPr>
        <p:txBody>
          <a:bodyPr wrap="square" rtlCol="0" anchor="ctr">
            <a:spAutoFit/>
          </a:bodyPr>
          <a:lstStyle/>
          <a:p>
            <a:pPr algn="ctr"/>
            <a:r>
              <a:rPr lang="en-US" sz="1400" b="1" dirty="0"/>
              <a:t>Billions of Devices or Connections</a:t>
            </a:r>
          </a:p>
        </p:txBody>
      </p:sp>
      <p:graphicFrame>
        <p:nvGraphicFramePr>
          <p:cNvPr id="38" name="Object 2"/>
          <p:cNvGraphicFramePr>
            <a:graphicFrameLocks noChangeAspect="1"/>
          </p:cNvGraphicFramePr>
          <p:nvPr>
            <p:extLst>
              <p:ext uri="{D42A27DB-BD31-4B8C-83A1-F6EECF244321}">
                <p14:modId xmlns:p14="http://schemas.microsoft.com/office/powerpoint/2010/main" val="1740199520"/>
              </p:ext>
            </p:extLst>
          </p:nvPr>
        </p:nvGraphicFramePr>
        <p:xfrm>
          <a:off x="823739" y="1486386"/>
          <a:ext cx="6257997" cy="3028524"/>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 Box 11"/>
          <p:cNvSpPr txBox="1">
            <a:spLocks noChangeArrowheads="1"/>
          </p:cNvSpPr>
          <p:nvPr/>
        </p:nvSpPr>
        <p:spPr bwMode="auto">
          <a:xfrm>
            <a:off x="5854716" y="1821373"/>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46%</a:t>
            </a:r>
            <a:endParaRPr lang="en-US" sz="1400" b="1" dirty="0"/>
          </a:p>
        </p:txBody>
      </p:sp>
      <p:sp>
        <p:nvSpPr>
          <p:cNvPr id="37" name="Text Box 11"/>
          <p:cNvSpPr txBox="1">
            <a:spLocks noChangeArrowheads="1"/>
          </p:cNvSpPr>
          <p:nvPr/>
        </p:nvSpPr>
        <p:spPr bwMode="auto">
          <a:xfrm>
            <a:off x="5904409" y="3421289"/>
            <a:ext cx="425538"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6%</a:t>
            </a:r>
            <a:endParaRPr lang="en-US" sz="1400" b="1" dirty="0"/>
          </a:p>
        </p:txBody>
      </p:sp>
      <p:sp>
        <p:nvSpPr>
          <p:cNvPr id="39" name="Text Box 11"/>
          <p:cNvSpPr txBox="1">
            <a:spLocks noChangeArrowheads="1"/>
          </p:cNvSpPr>
          <p:nvPr/>
        </p:nvSpPr>
        <p:spPr bwMode="auto">
          <a:xfrm>
            <a:off x="5854716" y="2432014"/>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31%</a:t>
            </a:r>
            <a:endParaRPr lang="en-US" sz="1400" b="1" dirty="0"/>
          </a:p>
        </p:txBody>
      </p:sp>
      <p:sp>
        <p:nvSpPr>
          <p:cNvPr id="40" name="Text Box 11"/>
          <p:cNvSpPr txBox="1">
            <a:spLocks noChangeArrowheads="1"/>
          </p:cNvSpPr>
          <p:nvPr/>
        </p:nvSpPr>
        <p:spPr bwMode="auto">
          <a:xfrm>
            <a:off x="5854716" y="3052076"/>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a:t>1</a:t>
            </a:r>
            <a:r>
              <a:rPr lang="en-US" sz="1400" b="1" dirty="0" smtClean="0"/>
              <a:t>6%</a:t>
            </a:r>
            <a:endParaRPr lang="en-US" sz="1400" b="1" dirty="0"/>
          </a:p>
        </p:txBody>
      </p:sp>
      <p:sp>
        <p:nvSpPr>
          <p:cNvPr id="35" name="Text Box 11"/>
          <p:cNvSpPr txBox="1">
            <a:spLocks noChangeArrowheads="1"/>
          </p:cNvSpPr>
          <p:nvPr/>
        </p:nvSpPr>
        <p:spPr bwMode="auto">
          <a:xfrm>
            <a:off x="2212356" y="3205798"/>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smtClean="0"/>
              <a:t>40%</a:t>
            </a:r>
            <a:endParaRPr lang="en-US" sz="1400" b="1" dirty="0"/>
          </a:p>
        </p:txBody>
      </p:sp>
      <p:sp>
        <p:nvSpPr>
          <p:cNvPr id="41" name="Text Box 11"/>
          <p:cNvSpPr txBox="1">
            <a:spLocks noChangeArrowheads="1"/>
          </p:cNvSpPr>
          <p:nvPr/>
        </p:nvSpPr>
        <p:spPr bwMode="auto">
          <a:xfrm>
            <a:off x="2212356" y="3363860"/>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29%</a:t>
            </a:r>
            <a:endParaRPr lang="en-US" sz="1400" b="1" dirty="0"/>
          </a:p>
        </p:txBody>
      </p:sp>
      <p:sp>
        <p:nvSpPr>
          <p:cNvPr id="42" name="Text Box 11"/>
          <p:cNvSpPr txBox="1">
            <a:spLocks noChangeArrowheads="1"/>
          </p:cNvSpPr>
          <p:nvPr/>
        </p:nvSpPr>
        <p:spPr bwMode="auto">
          <a:xfrm>
            <a:off x="2212356" y="3500060"/>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23%</a:t>
            </a:r>
            <a:endParaRPr lang="en-US" sz="1400" b="1" dirty="0"/>
          </a:p>
        </p:txBody>
      </p:sp>
      <p:sp>
        <p:nvSpPr>
          <p:cNvPr id="43" name="Text Box 11"/>
          <p:cNvSpPr txBox="1">
            <a:spLocks noChangeArrowheads="1"/>
          </p:cNvSpPr>
          <p:nvPr/>
        </p:nvSpPr>
        <p:spPr bwMode="auto">
          <a:xfrm>
            <a:off x="2262049" y="3656354"/>
            <a:ext cx="425538"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7%</a:t>
            </a:r>
            <a:endParaRPr lang="en-US" sz="1400" b="1" dirty="0"/>
          </a:p>
        </p:txBody>
      </p:sp>
      <p:sp>
        <p:nvSpPr>
          <p:cNvPr id="44"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Tree>
    <p:extLst>
      <p:ext uri="{BB962C8B-B14F-4D97-AF65-F5344CB8AC3E}">
        <p14:creationId xmlns:p14="http://schemas.microsoft.com/office/powerpoint/2010/main" val="62364841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21839" y="167937"/>
            <a:ext cx="8345488" cy="731837"/>
          </a:xfrm>
        </p:spPr>
        <p:txBody>
          <a:bodyPr/>
          <a:lstStyle/>
          <a:p>
            <a:r>
              <a:rPr lang="en-US" sz="2800" dirty="0" smtClean="0"/>
              <a:t>Global Mobile Data Traffic Growth: 4G</a:t>
            </a:r>
            <a:br>
              <a:rPr lang="en-US" sz="2800" dirty="0" smtClean="0"/>
            </a:br>
            <a:r>
              <a:rPr lang="en-US" sz="2000" dirty="0" smtClean="0"/>
              <a:t>Globally, 4G Already Carries Largest Share of Traffic</a:t>
            </a:r>
            <a:r>
              <a:rPr lang="en-US" sz="2000" dirty="0" smtClean="0">
                <a:latin typeface="Arial" panose="020B0604020202020204" pitchFamily="34" charset="0"/>
                <a:cs typeface="Arial" panose="020B0604020202020204" pitchFamily="34" charset="0"/>
              </a:rPr>
              <a:t>—</a:t>
            </a:r>
            <a:r>
              <a:rPr lang="en-US" sz="2000" dirty="0" smtClean="0"/>
              <a:t>69%</a:t>
            </a:r>
            <a:br>
              <a:rPr lang="en-US" sz="2000" dirty="0" smtClean="0"/>
            </a:br>
            <a:r>
              <a:rPr lang="en-US" sz="2000" dirty="0" smtClean="0"/>
              <a:t>By 2021, 5G Will Support 1.5% of Mobile Traffic</a:t>
            </a:r>
          </a:p>
        </p:txBody>
      </p:sp>
      <p:sp>
        <p:nvSpPr>
          <p:cNvPr id="20" name="Rectangle 19"/>
          <p:cNvSpPr/>
          <p:nvPr/>
        </p:nvSpPr>
        <p:spPr>
          <a:xfrm>
            <a:off x="0" y="1270635"/>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ectangle 21"/>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4"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graphicFrame>
        <p:nvGraphicFramePr>
          <p:cNvPr id="25" name="Object 2"/>
          <p:cNvGraphicFramePr>
            <a:graphicFrameLocks noChangeAspect="1"/>
          </p:cNvGraphicFramePr>
          <p:nvPr>
            <p:extLst>
              <p:ext uri="{D42A27DB-BD31-4B8C-83A1-F6EECF244321}">
                <p14:modId xmlns:p14="http://schemas.microsoft.com/office/powerpoint/2010/main" val="3543106363"/>
              </p:ext>
            </p:extLst>
          </p:nvPr>
        </p:nvGraphicFramePr>
        <p:xfrm>
          <a:off x="822960" y="1546860"/>
          <a:ext cx="6257806" cy="296418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11"/>
          <p:cNvSpPr txBox="1">
            <a:spLocks noChangeArrowheads="1"/>
          </p:cNvSpPr>
          <p:nvPr/>
        </p:nvSpPr>
        <p:spPr bwMode="auto">
          <a:xfrm>
            <a:off x="6194425" y="3007937"/>
            <a:ext cx="520492" cy="298368"/>
          </a:xfrm>
          <a:prstGeom prst="rect">
            <a:avLst/>
          </a:prstGeom>
          <a:noFill/>
          <a:ln w="9525" algn="ctr">
            <a:noFill/>
            <a:miter lim="800000"/>
            <a:headEnd/>
            <a:tailEnd/>
          </a:ln>
        </p:spPr>
        <p:txBody>
          <a:bodyPr wrap="square" lIns="82124" tIns="41061" rIns="82124" bIns="41061">
            <a:spAutoFit/>
          </a:bodyPr>
          <a:lstStyle/>
          <a:p>
            <a:pPr algn="r" defTabSz="814388"/>
            <a:r>
              <a:rPr lang="en-US" sz="1400" b="1" dirty="0" smtClean="0"/>
              <a:t>79%</a:t>
            </a:r>
            <a:endParaRPr lang="en-US" sz="1400" b="1" dirty="0"/>
          </a:p>
        </p:txBody>
      </p:sp>
      <p:sp>
        <p:nvSpPr>
          <p:cNvPr id="27" name="Text Box 11"/>
          <p:cNvSpPr txBox="1">
            <a:spLocks noChangeArrowheads="1"/>
          </p:cNvSpPr>
          <p:nvPr/>
        </p:nvSpPr>
        <p:spPr bwMode="auto">
          <a:xfrm>
            <a:off x="6194425" y="3512478"/>
            <a:ext cx="520492" cy="298368"/>
          </a:xfrm>
          <a:prstGeom prst="rect">
            <a:avLst/>
          </a:prstGeom>
          <a:noFill/>
          <a:ln w="9525" algn="ctr">
            <a:noFill/>
            <a:miter lim="800000"/>
            <a:headEnd/>
            <a:tailEnd/>
          </a:ln>
        </p:spPr>
        <p:txBody>
          <a:bodyPr wrap="square" lIns="82124" tIns="41061" rIns="82124" bIns="41061">
            <a:spAutoFit/>
          </a:bodyPr>
          <a:lstStyle/>
          <a:p>
            <a:pPr algn="r" defTabSz="814388"/>
            <a:r>
              <a:rPr lang="en-US" sz="1400" b="1" dirty="0" smtClean="0"/>
              <a:t>19%</a:t>
            </a:r>
            <a:endParaRPr lang="en-US" sz="1400" b="1" dirty="0"/>
          </a:p>
        </p:txBody>
      </p:sp>
      <p:sp>
        <p:nvSpPr>
          <p:cNvPr id="29" name="TextBox 28"/>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
        <p:nvSpPr>
          <p:cNvPr id="30" name="Text Box 11"/>
          <p:cNvSpPr txBox="1">
            <a:spLocks noChangeArrowheads="1"/>
          </p:cNvSpPr>
          <p:nvPr/>
        </p:nvSpPr>
        <p:spPr bwMode="auto">
          <a:xfrm>
            <a:off x="2317366" y="3300044"/>
            <a:ext cx="538190" cy="298368"/>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lIns="82124" tIns="41061" rIns="82124" bIns="41061">
            <a:spAutoFit/>
          </a:bodyPr>
          <a:lstStyle/>
          <a:p>
            <a:pPr algn="r" defTabSz="814388"/>
            <a:r>
              <a:rPr lang="en-US" sz="1400" b="1" dirty="0" smtClean="0"/>
              <a:t>69%</a:t>
            </a:r>
            <a:endParaRPr lang="en-US" sz="1400" b="1" dirty="0"/>
          </a:p>
        </p:txBody>
      </p:sp>
      <p:sp>
        <p:nvSpPr>
          <p:cNvPr id="32" name="Text Box 11"/>
          <p:cNvSpPr txBox="1">
            <a:spLocks noChangeArrowheads="1"/>
          </p:cNvSpPr>
          <p:nvPr/>
        </p:nvSpPr>
        <p:spPr bwMode="auto">
          <a:xfrm>
            <a:off x="2307291" y="3594673"/>
            <a:ext cx="534714" cy="298368"/>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lIns="82124" tIns="41061" rIns="82124" bIns="41061">
            <a:spAutoFit/>
          </a:bodyPr>
          <a:lstStyle/>
          <a:p>
            <a:pPr algn="r" defTabSz="814388"/>
            <a:r>
              <a:rPr lang="en-US" sz="1400" b="1" dirty="0" smtClean="0">
                <a:solidFill>
                  <a:schemeClr val="bg1"/>
                </a:solidFill>
              </a:rPr>
              <a:t>24%</a:t>
            </a:r>
            <a:endParaRPr lang="en-US" sz="1400" b="1" dirty="0">
              <a:solidFill>
                <a:schemeClr val="bg1"/>
              </a:solidFill>
            </a:endParaRPr>
          </a:p>
        </p:txBody>
      </p:sp>
      <p:sp>
        <p:nvSpPr>
          <p:cNvPr id="15" name="Text Box 20"/>
          <p:cNvSpPr txBox="1">
            <a:spLocks noChangeArrowheads="1"/>
          </p:cNvSpPr>
          <p:nvPr/>
        </p:nvSpPr>
        <p:spPr bwMode="auto">
          <a:xfrm>
            <a:off x="1560861" y="4209566"/>
            <a:ext cx="5444541"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a:t>
            </a:r>
            <a:r>
              <a:rPr lang="en-US" sz="1000" b="1" dirty="0" smtClean="0">
                <a:solidFill>
                  <a:schemeClr val="accent5">
                    <a:lumMod val="75000"/>
                  </a:schemeClr>
                </a:solidFill>
              </a:rPr>
              <a:t>By </a:t>
            </a:r>
            <a:r>
              <a:rPr lang="is-IS" sz="1000" b="1" dirty="0" smtClean="0">
                <a:solidFill>
                  <a:schemeClr val="accent5">
                    <a:lumMod val="75000"/>
                  </a:schemeClr>
                </a:solidFill>
              </a:rPr>
              <a:t>2021</a:t>
            </a:r>
            <a:r>
              <a:rPr lang="en-US" sz="1000" b="1" dirty="0" smtClean="0">
                <a:solidFill>
                  <a:schemeClr val="accent5">
                    <a:lumMod val="75000"/>
                  </a:schemeClr>
                </a:solidFill>
              </a:rPr>
              <a:t>, 5G will account </a:t>
            </a:r>
            <a:r>
              <a:rPr lang="en-US" sz="1000" b="1" dirty="0">
                <a:solidFill>
                  <a:schemeClr val="accent5">
                    <a:lumMod val="75000"/>
                  </a:schemeClr>
                </a:solidFill>
              </a:rPr>
              <a:t>for </a:t>
            </a:r>
            <a:r>
              <a:rPr lang="en-US" sz="1000" b="1" dirty="0" smtClean="0">
                <a:solidFill>
                  <a:schemeClr val="accent5">
                    <a:lumMod val="75000"/>
                  </a:schemeClr>
                </a:solidFill>
              </a:rPr>
              <a:t>1.5% </a:t>
            </a:r>
            <a:r>
              <a:rPr lang="en-US" sz="1000" b="1" dirty="0">
                <a:solidFill>
                  <a:schemeClr val="accent5">
                    <a:lumMod val="75000"/>
                  </a:schemeClr>
                </a:solidFill>
              </a:rPr>
              <a:t>of global mobile </a:t>
            </a:r>
            <a:r>
              <a:rPr lang="en-US" sz="1000" b="1" dirty="0" smtClean="0">
                <a:solidFill>
                  <a:schemeClr val="accent5">
                    <a:lumMod val="75000"/>
                  </a:schemeClr>
                </a:solidFill>
              </a:rPr>
              <a:t>traffic and 2G will account for 0.6%.</a:t>
            </a:r>
            <a:endParaRPr lang="en-US" sz="1000" b="1" dirty="0">
              <a:solidFill>
                <a:schemeClr val="accent5">
                  <a:lumMod val="75000"/>
                </a:schemeClr>
              </a:solidFill>
            </a:endParaRPr>
          </a:p>
        </p:txBody>
      </p:sp>
      <p:sp>
        <p:nvSpPr>
          <p:cNvPr id="16" name="Text Box 11"/>
          <p:cNvSpPr txBox="1">
            <a:spLocks noChangeArrowheads="1"/>
          </p:cNvSpPr>
          <p:nvPr/>
        </p:nvSpPr>
        <p:spPr bwMode="auto">
          <a:xfrm>
            <a:off x="6194424" y="1932530"/>
            <a:ext cx="575481" cy="298368"/>
          </a:xfrm>
          <a:prstGeom prst="rect">
            <a:avLst/>
          </a:prstGeom>
          <a:noFill/>
          <a:ln w="9525" algn="ctr">
            <a:noFill/>
            <a:miter lim="800000"/>
            <a:headEnd/>
            <a:tailEnd/>
          </a:ln>
        </p:spPr>
        <p:txBody>
          <a:bodyPr wrap="square" lIns="82124" tIns="41061" rIns="82124" bIns="41061">
            <a:spAutoFit/>
          </a:bodyPr>
          <a:lstStyle/>
          <a:p>
            <a:pPr algn="r" defTabSz="814388"/>
            <a:r>
              <a:rPr lang="en-US" sz="1400" b="1" dirty="0" smtClean="0"/>
              <a:t>1.5%</a:t>
            </a:r>
            <a:endParaRPr lang="en-US" sz="1400" b="1" dirty="0"/>
          </a:p>
        </p:txBody>
      </p:sp>
    </p:spTree>
    <p:extLst>
      <p:ext uri="{BB962C8B-B14F-4D97-AF65-F5344CB8AC3E}">
        <p14:creationId xmlns:p14="http://schemas.microsoft.com/office/powerpoint/2010/main" val="9345601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4724" y="0"/>
            <a:ext cx="9190300" cy="5150734"/>
          </a:xfrm>
        </p:spPr>
      </p:pic>
      <p:sp>
        <p:nvSpPr>
          <p:cNvPr id="10" name="Text Placeholder 2"/>
          <p:cNvSpPr txBox="1">
            <a:spLocks/>
          </p:cNvSpPr>
          <p:nvPr/>
        </p:nvSpPr>
        <p:spPr>
          <a:xfrm>
            <a:off x="2034540" y="418081"/>
            <a:ext cx="6737725" cy="1502159"/>
          </a:xfrm>
          <a:prstGeom prst="rect">
            <a:avLst/>
          </a:prstGeom>
        </p:spPr>
        <p:txBody>
          <a:bodyPr vert="horz" lIns="91420" tIns="45710" rIns="91420" bIns="45710"/>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20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sz="2400" dirty="0"/>
              <a:t>Globally, in </a:t>
            </a:r>
            <a:r>
              <a:rPr lang="is-IS" sz="2400" dirty="0" smtClean="0"/>
              <a:t>2016</a:t>
            </a:r>
            <a:r>
              <a:rPr lang="en-US" sz="2400" dirty="0" smtClean="0"/>
              <a:t>, </a:t>
            </a:r>
            <a:r>
              <a:rPr lang="en-US" sz="2400" dirty="0"/>
              <a:t>a 4G connection generated </a:t>
            </a:r>
            <a:r>
              <a:rPr lang="en-US" sz="2400" dirty="0" smtClean="0"/>
              <a:t>2.4 </a:t>
            </a:r>
            <a:r>
              <a:rPr lang="en-US" sz="2400" dirty="0"/>
              <a:t>GB/</a:t>
            </a:r>
            <a:r>
              <a:rPr lang="en-US" sz="2400" dirty="0" err="1"/>
              <a:t>mo</a:t>
            </a:r>
            <a:r>
              <a:rPr lang="en-US" sz="2400" dirty="0"/>
              <a:t>, nearly </a:t>
            </a:r>
            <a:r>
              <a:rPr lang="en-US" sz="2400" dirty="0" smtClean="0"/>
              <a:t>4X </a:t>
            </a:r>
            <a:r>
              <a:rPr lang="en-US" sz="2400" dirty="0"/>
              <a:t>higher than the </a:t>
            </a:r>
            <a:r>
              <a:rPr lang="en-US" sz="2400" dirty="0" smtClean="0"/>
              <a:t/>
            </a:r>
            <a:br>
              <a:rPr lang="en-US" sz="2400" dirty="0" smtClean="0"/>
            </a:br>
            <a:r>
              <a:rPr lang="en-US" sz="2400" dirty="0"/>
              <a:t>6</a:t>
            </a:r>
            <a:r>
              <a:rPr lang="en-US" sz="2400" dirty="0" smtClean="0"/>
              <a:t>55 </a:t>
            </a:r>
            <a:r>
              <a:rPr lang="en-US" sz="2400" dirty="0"/>
              <a:t>MB/</a:t>
            </a:r>
            <a:r>
              <a:rPr lang="en-US" sz="2400" dirty="0" err="1"/>
              <a:t>mo</a:t>
            </a:r>
            <a:r>
              <a:rPr lang="en-US" sz="2400" dirty="0"/>
              <a:t> </a:t>
            </a:r>
            <a:r>
              <a:rPr lang="en-US" sz="2400" dirty="0" smtClean="0"/>
              <a:t>for </a:t>
            </a:r>
            <a:r>
              <a:rPr lang="en-US" sz="2400" dirty="0"/>
              <a:t>3</a:t>
            </a:r>
            <a:r>
              <a:rPr lang="en-US" sz="2400" dirty="0" smtClean="0"/>
              <a:t>G </a:t>
            </a:r>
            <a:r>
              <a:rPr lang="en-US" sz="2400" dirty="0"/>
              <a:t>connections.</a:t>
            </a:r>
          </a:p>
          <a:p>
            <a:endParaRPr lang="en-US" sz="2000" dirty="0"/>
          </a:p>
        </p:txBody>
      </p:sp>
      <p:sp>
        <p:nvSpPr>
          <p:cNvPr id="11"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a:t>
            </a:r>
            <a:r>
              <a:rPr lang="fi-FI" sz="1000" dirty="0" smtClean="0">
                <a:solidFill>
                  <a:schemeClr val="bg1"/>
                </a:solidFill>
              </a:rPr>
              <a:t>2016–2021</a:t>
            </a:r>
            <a:endParaRPr lang="en-US" sz="1000" dirty="0">
              <a:solidFill>
                <a:schemeClr val="bg1"/>
              </a:solidFill>
            </a:endParaRPr>
          </a:p>
        </p:txBody>
      </p:sp>
      <p:sp>
        <p:nvSpPr>
          <p:cNvPr id="12" name="Rectangle 7"/>
          <p:cNvSpPr>
            <a:spLocks noChangeArrowheads="1"/>
          </p:cNvSpPr>
          <p:nvPr/>
        </p:nvSpPr>
        <p:spPr bwMode="ltGray">
          <a:xfrm>
            <a:off x="8523184" y="4742907"/>
            <a:ext cx="210937"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lumMod val="75000"/>
                  </a:schemeClr>
                </a:solidFill>
                <a:latin typeface="+mn-lt"/>
                <a:ea typeface="+mn-ea"/>
                <a:cs typeface="CiscoSans Thin"/>
              </a:rPr>
              <a:t>28</a:t>
            </a:r>
            <a:endParaRPr lang="en-US" sz="600" dirty="0">
              <a:solidFill>
                <a:schemeClr val="bg1">
                  <a:lumMod val="7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2016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Public</a:t>
            </a:r>
            <a:endParaRPr lang="en-US" sz="600" dirty="0">
              <a:solidFill>
                <a:schemeClr val="bg1">
                  <a:lumMod val="75000"/>
                </a:schemeClr>
              </a:solidFill>
              <a:latin typeface="+mn-lt"/>
              <a:ea typeface="+mn-ea"/>
              <a:cs typeface="CiscoSans Thin"/>
            </a:endParaRPr>
          </a:p>
        </p:txBody>
      </p:sp>
      <p:pic>
        <p:nvPicPr>
          <p:cNvPr id="14"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063123" y="4145280"/>
            <a:ext cx="2092453" cy="299036"/>
            <a:chOff x="7063123" y="4145280"/>
            <a:chExt cx="2092453" cy="299036"/>
          </a:xfrm>
        </p:grpSpPr>
        <p:sp>
          <p:nvSpPr>
            <p:cNvPr id="16" name="Rectangle 15"/>
            <p:cNvSpPr/>
            <p:nvPr/>
          </p:nvSpPr>
          <p:spPr>
            <a:xfrm>
              <a:off x="7126013" y="4145280"/>
              <a:ext cx="2029563" cy="29903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pSp>
    </p:spTree>
    <p:extLst>
      <p:ext uri="{BB962C8B-B14F-4D97-AF65-F5344CB8AC3E}">
        <p14:creationId xmlns:p14="http://schemas.microsoft.com/office/powerpoint/2010/main" val="179423828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15240"/>
            <a:ext cx="9144000" cy="5158740"/>
          </a:xfrm>
        </p:spPr>
      </p:pic>
      <p:sp>
        <p:nvSpPr>
          <p:cNvPr id="11"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a:t>
            </a:r>
            <a:r>
              <a:rPr lang="fi-FI" sz="1000" dirty="0" smtClean="0">
                <a:solidFill>
                  <a:schemeClr val="bg1"/>
                </a:solidFill>
              </a:rPr>
              <a:t>2016–2021</a:t>
            </a:r>
            <a:endParaRPr lang="en-US" sz="1000" dirty="0">
              <a:solidFill>
                <a:schemeClr val="bg1"/>
              </a:solidFill>
            </a:endParaRPr>
          </a:p>
        </p:txBody>
      </p:sp>
      <p:sp>
        <p:nvSpPr>
          <p:cNvPr id="12" name="Rectangle 7"/>
          <p:cNvSpPr>
            <a:spLocks noChangeArrowheads="1"/>
          </p:cNvSpPr>
          <p:nvPr/>
        </p:nvSpPr>
        <p:spPr bwMode="ltGray">
          <a:xfrm>
            <a:off x="8523184" y="4742907"/>
            <a:ext cx="210937"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lumMod val="75000"/>
                  </a:schemeClr>
                </a:solidFill>
                <a:latin typeface="+mn-lt"/>
                <a:ea typeface="+mn-ea"/>
                <a:cs typeface="CiscoSans Thin"/>
              </a:rPr>
              <a:t>28</a:t>
            </a:r>
            <a:endParaRPr lang="en-US" sz="600" dirty="0">
              <a:solidFill>
                <a:schemeClr val="bg1">
                  <a:lumMod val="7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2016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Public</a:t>
            </a:r>
            <a:endParaRPr lang="en-US" sz="600" dirty="0">
              <a:solidFill>
                <a:schemeClr val="bg1">
                  <a:lumMod val="75000"/>
                </a:schemeClr>
              </a:solidFill>
              <a:latin typeface="+mn-lt"/>
              <a:ea typeface="+mn-ea"/>
              <a:cs typeface="CiscoSans Thin"/>
            </a:endParaRPr>
          </a:p>
        </p:txBody>
      </p:sp>
      <p:pic>
        <p:nvPicPr>
          <p:cNvPr id="14"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063123" y="4145280"/>
            <a:ext cx="2092453" cy="299036"/>
            <a:chOff x="7063123" y="4145280"/>
            <a:chExt cx="2092453" cy="299036"/>
          </a:xfrm>
        </p:grpSpPr>
        <p:sp>
          <p:nvSpPr>
            <p:cNvPr id="16" name="Rectangle 15"/>
            <p:cNvSpPr/>
            <p:nvPr/>
          </p:nvSpPr>
          <p:spPr>
            <a:xfrm>
              <a:off x="7126013" y="4145280"/>
              <a:ext cx="2029563" cy="29903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pSp>
      <p:sp>
        <p:nvSpPr>
          <p:cNvPr id="10" name="Text Placeholder 2"/>
          <p:cNvSpPr txBox="1">
            <a:spLocks/>
          </p:cNvSpPr>
          <p:nvPr/>
        </p:nvSpPr>
        <p:spPr>
          <a:xfrm>
            <a:off x="4841240" y="418081"/>
            <a:ext cx="3931025" cy="2045719"/>
          </a:xfrm>
          <a:prstGeom prst="rect">
            <a:avLst/>
          </a:prstGeom>
        </p:spPr>
        <p:txBody>
          <a:bodyPr vert="horz" lIns="91420" tIns="45710" rIns="91420" bIns="45710"/>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20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sz="2400" dirty="0" smtClean="0">
                <a:solidFill>
                  <a:schemeClr val="bg1"/>
                </a:solidFill>
              </a:rPr>
              <a:t>By </a:t>
            </a:r>
            <a:r>
              <a:rPr lang="is-IS" sz="2400" dirty="0" smtClean="0">
                <a:solidFill>
                  <a:schemeClr val="bg1"/>
                </a:solidFill>
              </a:rPr>
              <a:t>2021</a:t>
            </a:r>
            <a:r>
              <a:rPr lang="en-US" sz="2400" dirty="0" smtClean="0">
                <a:solidFill>
                  <a:schemeClr val="bg1"/>
                </a:solidFill>
              </a:rPr>
              <a:t>, </a:t>
            </a:r>
            <a:r>
              <a:rPr lang="en-US" sz="2400" dirty="0">
                <a:solidFill>
                  <a:schemeClr val="bg1"/>
                </a:solidFill>
              </a:rPr>
              <a:t>a </a:t>
            </a:r>
            <a:r>
              <a:rPr lang="en-US" sz="2400" dirty="0" smtClean="0">
                <a:solidFill>
                  <a:schemeClr val="bg1"/>
                </a:solidFill>
              </a:rPr>
              <a:t>5G </a:t>
            </a:r>
            <a:r>
              <a:rPr lang="en-US" sz="2400" dirty="0">
                <a:solidFill>
                  <a:schemeClr val="bg1"/>
                </a:solidFill>
              </a:rPr>
              <a:t>connection </a:t>
            </a:r>
            <a:r>
              <a:rPr lang="en-US" sz="2400" dirty="0" smtClean="0">
                <a:solidFill>
                  <a:schemeClr val="bg1"/>
                </a:solidFill>
              </a:rPr>
              <a:t/>
            </a:r>
            <a:br>
              <a:rPr lang="en-US" sz="2400" dirty="0" smtClean="0">
                <a:solidFill>
                  <a:schemeClr val="bg1"/>
                </a:solidFill>
              </a:rPr>
            </a:br>
            <a:r>
              <a:rPr lang="en-US" sz="2400" dirty="0" smtClean="0">
                <a:solidFill>
                  <a:schemeClr val="bg1"/>
                </a:solidFill>
              </a:rPr>
              <a:t>will generate 30 </a:t>
            </a:r>
            <a:r>
              <a:rPr lang="en-US" sz="2400" dirty="0">
                <a:solidFill>
                  <a:schemeClr val="bg1"/>
                </a:solidFill>
              </a:rPr>
              <a:t>GB/</a:t>
            </a:r>
            <a:r>
              <a:rPr lang="en-US" sz="2400" dirty="0" err="1">
                <a:solidFill>
                  <a:schemeClr val="bg1"/>
                </a:solidFill>
              </a:rPr>
              <a:t>mo</a:t>
            </a:r>
            <a:r>
              <a:rPr lang="en-US" sz="2400" dirty="0">
                <a:solidFill>
                  <a:schemeClr val="bg1"/>
                </a:solidFill>
              </a:rPr>
              <a:t>, </a:t>
            </a:r>
            <a:r>
              <a:rPr lang="en-US" sz="2400" dirty="0" smtClean="0">
                <a:solidFill>
                  <a:schemeClr val="bg1"/>
                </a:solidFill>
              </a:rPr>
              <a:t/>
            </a:r>
            <a:br>
              <a:rPr lang="en-US" sz="2400" dirty="0" smtClean="0">
                <a:solidFill>
                  <a:schemeClr val="bg1"/>
                </a:solidFill>
              </a:rPr>
            </a:br>
            <a:r>
              <a:rPr lang="en-US" sz="2400" dirty="0" smtClean="0">
                <a:solidFill>
                  <a:schemeClr val="bg1"/>
                </a:solidFill>
              </a:rPr>
              <a:t>nearly 5X </a:t>
            </a:r>
            <a:r>
              <a:rPr lang="en-US" sz="2400" dirty="0">
                <a:solidFill>
                  <a:schemeClr val="bg1"/>
                </a:solidFill>
              </a:rPr>
              <a:t>higher than </a:t>
            </a:r>
            <a:r>
              <a:rPr lang="en-US" sz="2400" dirty="0" smtClean="0">
                <a:solidFill>
                  <a:schemeClr val="bg1"/>
                </a:solidFill>
              </a:rPr>
              <a:t/>
            </a:r>
            <a:br>
              <a:rPr lang="en-US" sz="2400" dirty="0" smtClean="0">
                <a:solidFill>
                  <a:schemeClr val="bg1"/>
                </a:solidFill>
              </a:rPr>
            </a:br>
            <a:r>
              <a:rPr lang="en-US" sz="2400" dirty="0" smtClean="0">
                <a:solidFill>
                  <a:schemeClr val="bg1"/>
                </a:solidFill>
              </a:rPr>
              <a:t>the 6.3 </a:t>
            </a:r>
            <a:r>
              <a:rPr lang="en-US" sz="2400" dirty="0">
                <a:solidFill>
                  <a:schemeClr val="bg1"/>
                </a:solidFill>
              </a:rPr>
              <a:t>G</a:t>
            </a:r>
            <a:r>
              <a:rPr lang="en-US" sz="2400" dirty="0" smtClean="0">
                <a:solidFill>
                  <a:schemeClr val="bg1"/>
                </a:solidFill>
              </a:rPr>
              <a:t>B/</a:t>
            </a:r>
            <a:r>
              <a:rPr lang="en-US" sz="2400" dirty="0" err="1" smtClean="0">
                <a:solidFill>
                  <a:schemeClr val="bg1"/>
                </a:solidFill>
              </a:rPr>
              <a:t>mo</a:t>
            </a:r>
            <a:r>
              <a:rPr lang="en-US" sz="2400" dirty="0" smtClean="0">
                <a:solidFill>
                  <a:schemeClr val="bg1"/>
                </a:solidFill>
              </a:rPr>
              <a:t> for </a:t>
            </a:r>
            <a:br>
              <a:rPr lang="en-US" sz="2400" dirty="0" smtClean="0">
                <a:solidFill>
                  <a:schemeClr val="bg1"/>
                </a:solidFill>
              </a:rPr>
            </a:br>
            <a:r>
              <a:rPr lang="en-US" sz="2400" dirty="0" smtClean="0">
                <a:solidFill>
                  <a:schemeClr val="bg1"/>
                </a:solidFill>
              </a:rPr>
              <a:t>4G </a:t>
            </a:r>
            <a:r>
              <a:rPr lang="en-US" sz="2400" dirty="0">
                <a:solidFill>
                  <a:schemeClr val="bg1"/>
                </a:solidFill>
              </a:rPr>
              <a:t>connections.</a:t>
            </a:r>
          </a:p>
          <a:p>
            <a:endParaRPr lang="en-US" sz="2000" dirty="0">
              <a:solidFill>
                <a:schemeClr val="bg2"/>
              </a:solidFill>
            </a:endParaRPr>
          </a:p>
        </p:txBody>
      </p:sp>
    </p:spTree>
    <p:extLst>
      <p:ext uri="{BB962C8B-B14F-4D97-AF65-F5344CB8AC3E}">
        <p14:creationId xmlns:p14="http://schemas.microsoft.com/office/powerpoint/2010/main" val="144689611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a:t>
            </a:r>
            <a:endParaRPr lang="en-US" dirty="0"/>
          </a:p>
        </p:txBody>
      </p:sp>
    </p:spTree>
    <p:extLst>
      <p:ext uri="{BB962C8B-B14F-4D97-AF65-F5344CB8AC3E}">
        <p14:creationId xmlns:p14="http://schemas.microsoft.com/office/powerpoint/2010/main" val="239892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980694" y="2155242"/>
            <a:ext cx="7180710" cy="57972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 name="Rectangle 93"/>
          <p:cNvSpPr/>
          <p:nvPr/>
        </p:nvSpPr>
        <p:spPr>
          <a:xfrm>
            <a:off x="980694" y="3445538"/>
            <a:ext cx="7180710" cy="79898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980694" y="1499007"/>
            <a:ext cx="7180710" cy="59080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ectangle 48"/>
          <p:cNvSpPr/>
          <p:nvPr/>
        </p:nvSpPr>
        <p:spPr>
          <a:xfrm>
            <a:off x="980694" y="2800390"/>
            <a:ext cx="7180710" cy="57972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437766" y="276201"/>
            <a:ext cx="8345488" cy="731837"/>
          </a:xfrm>
        </p:spPr>
        <p:txBody>
          <a:bodyPr/>
          <a:lstStyle/>
          <a:p>
            <a:r>
              <a:rPr lang="en-US" sz="2800" dirty="0" smtClean="0"/>
              <a:t>Generations of Mobile Technology— A Snapshot</a:t>
            </a:r>
            <a:endParaRPr lang="en-US" sz="2800" dirty="0"/>
          </a:p>
        </p:txBody>
      </p:sp>
      <p:sp>
        <p:nvSpPr>
          <p:cNvPr id="33"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34" name="TextBox 33"/>
          <p:cNvSpPr txBox="1"/>
          <p:nvPr/>
        </p:nvSpPr>
        <p:spPr>
          <a:xfrm>
            <a:off x="7063123" y="42821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80" name="Rounded Rectangle 79"/>
          <p:cNvSpPr/>
          <p:nvPr/>
        </p:nvSpPr>
        <p:spPr>
          <a:xfrm>
            <a:off x="980694" y="1107117"/>
            <a:ext cx="1267206"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1" name="TextBox 80"/>
          <p:cNvSpPr txBox="1"/>
          <p:nvPr/>
        </p:nvSpPr>
        <p:spPr>
          <a:xfrm>
            <a:off x="980694" y="1120126"/>
            <a:ext cx="1267206" cy="338554"/>
          </a:xfrm>
          <a:prstGeom prst="rect">
            <a:avLst/>
          </a:prstGeom>
          <a:noFill/>
          <a:effectLst/>
        </p:spPr>
        <p:txBody>
          <a:bodyPr wrap="square" rtlCol="0" anchor="ctr">
            <a:spAutoFit/>
          </a:bodyPr>
          <a:lstStyle/>
          <a:p>
            <a:pPr algn="ctr"/>
            <a:r>
              <a:rPr lang="en-US" sz="1600" b="1" dirty="0" smtClean="0">
                <a:solidFill>
                  <a:schemeClr val="bg2"/>
                </a:solidFill>
              </a:rPr>
              <a:t>Generation</a:t>
            </a:r>
            <a:endParaRPr lang="en-US" sz="1600" b="1" dirty="0">
              <a:solidFill>
                <a:schemeClr val="bg2"/>
              </a:solidFill>
            </a:endParaRPr>
          </a:p>
        </p:txBody>
      </p:sp>
      <p:sp>
        <p:nvSpPr>
          <p:cNvPr id="9" name="TextBox 8"/>
          <p:cNvSpPr txBox="1"/>
          <p:nvPr/>
        </p:nvSpPr>
        <p:spPr>
          <a:xfrm>
            <a:off x="983234" y="1647439"/>
            <a:ext cx="1267206" cy="307777"/>
          </a:xfrm>
          <a:prstGeom prst="rect">
            <a:avLst/>
          </a:prstGeom>
          <a:noFill/>
          <a:effectLst/>
        </p:spPr>
        <p:txBody>
          <a:bodyPr wrap="square" rtlCol="0" anchor="ctr">
            <a:spAutoFit/>
          </a:bodyPr>
          <a:lstStyle/>
          <a:p>
            <a:pPr algn="ctr"/>
            <a:r>
              <a:rPr lang="en-US" sz="1400" dirty="0" smtClean="0">
                <a:solidFill>
                  <a:schemeClr val="bg2"/>
                </a:solidFill>
              </a:rPr>
              <a:t>Deployment</a:t>
            </a:r>
            <a:endParaRPr lang="en-US" sz="1400" dirty="0">
              <a:solidFill>
                <a:schemeClr val="bg2"/>
              </a:solidFill>
            </a:endParaRPr>
          </a:p>
        </p:txBody>
      </p:sp>
      <p:sp>
        <p:nvSpPr>
          <p:cNvPr id="95" name="TextBox 94"/>
          <p:cNvSpPr txBox="1"/>
          <p:nvPr/>
        </p:nvSpPr>
        <p:spPr>
          <a:xfrm>
            <a:off x="983234" y="2282659"/>
            <a:ext cx="1267206" cy="307777"/>
          </a:xfrm>
          <a:prstGeom prst="rect">
            <a:avLst/>
          </a:prstGeom>
          <a:noFill/>
          <a:effectLst/>
        </p:spPr>
        <p:txBody>
          <a:bodyPr wrap="square" rtlCol="0" anchor="ctr">
            <a:spAutoFit/>
          </a:bodyPr>
          <a:lstStyle/>
          <a:p>
            <a:pPr algn="ctr"/>
            <a:r>
              <a:rPr lang="en-US" sz="1400" dirty="0" smtClean="0">
                <a:solidFill>
                  <a:schemeClr val="bg2"/>
                </a:solidFill>
              </a:rPr>
              <a:t>Bandwidth</a:t>
            </a:r>
            <a:endParaRPr lang="en-US" sz="1400" dirty="0">
              <a:solidFill>
                <a:schemeClr val="bg2"/>
              </a:solidFill>
            </a:endParaRPr>
          </a:p>
        </p:txBody>
      </p:sp>
      <p:sp>
        <p:nvSpPr>
          <p:cNvPr id="96" name="TextBox 95"/>
          <p:cNvSpPr txBox="1"/>
          <p:nvPr/>
        </p:nvSpPr>
        <p:spPr>
          <a:xfrm>
            <a:off x="983234" y="3696138"/>
            <a:ext cx="1267206" cy="307777"/>
          </a:xfrm>
          <a:prstGeom prst="rect">
            <a:avLst/>
          </a:prstGeom>
          <a:noFill/>
          <a:effectLst/>
        </p:spPr>
        <p:txBody>
          <a:bodyPr wrap="square" rtlCol="0" anchor="ctr">
            <a:spAutoFit/>
          </a:bodyPr>
          <a:lstStyle/>
          <a:p>
            <a:pPr algn="ctr"/>
            <a:r>
              <a:rPr lang="en-US" sz="1400" dirty="0" smtClean="0">
                <a:solidFill>
                  <a:schemeClr val="bg2"/>
                </a:solidFill>
              </a:rPr>
              <a:t>Service</a:t>
            </a:r>
            <a:endParaRPr lang="en-US" sz="1400" dirty="0">
              <a:solidFill>
                <a:schemeClr val="bg2"/>
              </a:solidFill>
            </a:endParaRPr>
          </a:p>
        </p:txBody>
      </p:sp>
      <p:sp>
        <p:nvSpPr>
          <p:cNvPr id="51" name="TextBox 50"/>
          <p:cNvSpPr txBox="1"/>
          <p:nvPr/>
        </p:nvSpPr>
        <p:spPr>
          <a:xfrm>
            <a:off x="983234" y="2930449"/>
            <a:ext cx="1267206" cy="307777"/>
          </a:xfrm>
          <a:prstGeom prst="rect">
            <a:avLst/>
          </a:prstGeom>
          <a:noFill/>
          <a:effectLst/>
        </p:spPr>
        <p:txBody>
          <a:bodyPr wrap="square" rtlCol="0" anchor="ctr">
            <a:spAutoFit/>
          </a:bodyPr>
          <a:lstStyle/>
          <a:p>
            <a:pPr algn="ctr"/>
            <a:r>
              <a:rPr lang="en-US" sz="1400" dirty="0" smtClean="0">
                <a:solidFill>
                  <a:schemeClr val="bg2"/>
                </a:solidFill>
              </a:rPr>
              <a:t>Latency</a:t>
            </a:r>
            <a:endParaRPr lang="en-US" sz="1400" dirty="0">
              <a:solidFill>
                <a:schemeClr val="bg2"/>
              </a:solidFill>
            </a:endParaRPr>
          </a:p>
        </p:txBody>
      </p:sp>
      <p:sp>
        <p:nvSpPr>
          <p:cNvPr id="209" name="Rounded Rectangle 208"/>
          <p:cNvSpPr/>
          <p:nvPr/>
        </p:nvSpPr>
        <p:spPr>
          <a:xfrm>
            <a:off x="3240794" y="1094417"/>
            <a:ext cx="1039283"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0" name="TextBox 209"/>
          <p:cNvSpPr txBox="1"/>
          <p:nvPr/>
        </p:nvSpPr>
        <p:spPr>
          <a:xfrm>
            <a:off x="3310430" y="1107426"/>
            <a:ext cx="885076" cy="338554"/>
          </a:xfrm>
          <a:prstGeom prst="rect">
            <a:avLst/>
          </a:prstGeom>
          <a:noFill/>
          <a:effectLst/>
        </p:spPr>
        <p:txBody>
          <a:bodyPr wrap="square" rtlCol="0" anchor="ctr">
            <a:spAutoFit/>
          </a:bodyPr>
          <a:lstStyle/>
          <a:p>
            <a:pPr algn="ctr"/>
            <a:r>
              <a:rPr lang="en-US" sz="1600" b="1" dirty="0" smtClean="0">
                <a:solidFill>
                  <a:schemeClr val="bg2"/>
                </a:solidFill>
              </a:rPr>
              <a:t>2G</a:t>
            </a:r>
            <a:endParaRPr lang="en-US" sz="1600" b="1" dirty="0">
              <a:solidFill>
                <a:schemeClr val="bg2"/>
              </a:solidFill>
            </a:endParaRPr>
          </a:p>
        </p:txBody>
      </p:sp>
      <p:sp>
        <p:nvSpPr>
          <p:cNvPr id="211" name="Rectangle 210"/>
          <p:cNvSpPr/>
          <p:nvPr/>
        </p:nvSpPr>
        <p:spPr>
          <a:xfrm>
            <a:off x="3229174" y="1511300"/>
            <a:ext cx="1064868" cy="273322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2" name="TextBox 211"/>
          <p:cNvSpPr txBox="1"/>
          <p:nvPr/>
        </p:nvSpPr>
        <p:spPr>
          <a:xfrm>
            <a:off x="3237428" y="1678986"/>
            <a:ext cx="1056478"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1980–99</a:t>
            </a:r>
            <a:endParaRPr lang="en-US" sz="1100" dirty="0">
              <a:solidFill>
                <a:schemeClr val="bg1"/>
              </a:solidFill>
            </a:endParaRPr>
          </a:p>
        </p:txBody>
      </p:sp>
      <p:sp>
        <p:nvSpPr>
          <p:cNvPr id="213" name="TextBox 212"/>
          <p:cNvSpPr txBox="1"/>
          <p:nvPr/>
        </p:nvSpPr>
        <p:spPr>
          <a:xfrm>
            <a:off x="3237428" y="2314206"/>
            <a:ext cx="1056478"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14–64 </a:t>
            </a:r>
            <a:r>
              <a:rPr lang="en-US" sz="1100" dirty="0">
                <a:solidFill>
                  <a:schemeClr val="bg1"/>
                </a:solidFill>
              </a:rPr>
              <a:t>Kbps</a:t>
            </a:r>
          </a:p>
        </p:txBody>
      </p:sp>
      <p:sp>
        <p:nvSpPr>
          <p:cNvPr id="214" name="TextBox 213"/>
          <p:cNvSpPr txBox="1"/>
          <p:nvPr/>
        </p:nvSpPr>
        <p:spPr>
          <a:xfrm>
            <a:off x="3237428" y="3651510"/>
            <a:ext cx="1056478" cy="397032"/>
          </a:xfrm>
          <a:prstGeom prst="rect">
            <a:avLst/>
          </a:prstGeom>
          <a:noFill/>
          <a:effectLst/>
        </p:spPr>
        <p:txBody>
          <a:bodyPr wrap="square" rtlCol="0" anchor="ctr">
            <a:spAutoFit/>
          </a:bodyPr>
          <a:lstStyle/>
          <a:p>
            <a:pPr algn="ctr" defTabSz="685777">
              <a:lnSpc>
                <a:spcPct val="90000"/>
              </a:lnSpc>
            </a:pPr>
            <a:r>
              <a:rPr lang="en-US" sz="1100" dirty="0">
                <a:solidFill>
                  <a:schemeClr val="bg1"/>
                </a:solidFill>
              </a:rPr>
              <a:t>Digital </a:t>
            </a:r>
            <a:r>
              <a:rPr lang="en-US" sz="1100" dirty="0" smtClean="0">
                <a:solidFill>
                  <a:schemeClr val="bg1"/>
                </a:solidFill>
              </a:rPr>
              <a:t>Voice</a:t>
            </a:r>
            <a:r>
              <a:rPr lang="en-US" sz="1100" dirty="0">
                <a:solidFill>
                  <a:schemeClr val="bg1"/>
                </a:solidFill>
              </a:rPr>
              <a:t>, SMS, MMS</a:t>
            </a:r>
          </a:p>
        </p:txBody>
      </p:sp>
      <p:sp>
        <p:nvSpPr>
          <p:cNvPr id="216" name="Rounded Rectangle 215"/>
          <p:cNvSpPr/>
          <p:nvPr/>
        </p:nvSpPr>
        <p:spPr>
          <a:xfrm>
            <a:off x="2269744" y="1094417"/>
            <a:ext cx="949584"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7" name="TextBox 216"/>
          <p:cNvSpPr txBox="1"/>
          <p:nvPr/>
        </p:nvSpPr>
        <p:spPr>
          <a:xfrm>
            <a:off x="2333369" y="1107426"/>
            <a:ext cx="808686" cy="338554"/>
          </a:xfrm>
          <a:prstGeom prst="rect">
            <a:avLst/>
          </a:prstGeom>
          <a:noFill/>
          <a:effectLst/>
        </p:spPr>
        <p:txBody>
          <a:bodyPr wrap="square" rtlCol="0" anchor="ctr">
            <a:spAutoFit/>
          </a:bodyPr>
          <a:lstStyle/>
          <a:p>
            <a:pPr algn="ctr"/>
            <a:r>
              <a:rPr lang="en-US" sz="1600" b="1" dirty="0" smtClean="0">
                <a:solidFill>
                  <a:schemeClr val="bg2"/>
                </a:solidFill>
              </a:rPr>
              <a:t>1G</a:t>
            </a:r>
            <a:endParaRPr lang="en-US" sz="1600" b="1" dirty="0">
              <a:solidFill>
                <a:schemeClr val="bg2"/>
              </a:solidFill>
            </a:endParaRPr>
          </a:p>
        </p:txBody>
      </p:sp>
      <p:sp>
        <p:nvSpPr>
          <p:cNvPr id="218" name="Rectangle 217"/>
          <p:cNvSpPr/>
          <p:nvPr/>
        </p:nvSpPr>
        <p:spPr>
          <a:xfrm>
            <a:off x="2269744" y="1511300"/>
            <a:ext cx="944042" cy="273322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9" name="TextBox 218"/>
          <p:cNvSpPr txBox="1"/>
          <p:nvPr/>
        </p:nvSpPr>
        <p:spPr>
          <a:xfrm>
            <a:off x="2267764" y="1678986"/>
            <a:ext cx="965295"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1970–84</a:t>
            </a:r>
            <a:endParaRPr lang="en-US" sz="1100" dirty="0">
              <a:solidFill>
                <a:schemeClr val="bg1"/>
              </a:solidFill>
            </a:endParaRPr>
          </a:p>
        </p:txBody>
      </p:sp>
      <p:sp>
        <p:nvSpPr>
          <p:cNvPr id="220" name="TextBox 219"/>
          <p:cNvSpPr txBox="1"/>
          <p:nvPr/>
        </p:nvSpPr>
        <p:spPr>
          <a:xfrm>
            <a:off x="2267764" y="2314206"/>
            <a:ext cx="965295"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2 Kbps</a:t>
            </a:r>
            <a:endParaRPr lang="en-US" sz="1100" dirty="0">
              <a:solidFill>
                <a:schemeClr val="bg1"/>
              </a:solidFill>
            </a:endParaRPr>
          </a:p>
        </p:txBody>
      </p:sp>
      <p:sp>
        <p:nvSpPr>
          <p:cNvPr id="221" name="TextBox 220"/>
          <p:cNvSpPr txBox="1"/>
          <p:nvPr/>
        </p:nvSpPr>
        <p:spPr>
          <a:xfrm>
            <a:off x="2267764" y="3651510"/>
            <a:ext cx="965295" cy="39703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Analog Voice</a:t>
            </a:r>
            <a:endParaRPr lang="en-US" sz="1100" dirty="0">
              <a:solidFill>
                <a:schemeClr val="bg1"/>
              </a:solidFill>
            </a:endParaRPr>
          </a:p>
        </p:txBody>
      </p:sp>
      <p:sp>
        <p:nvSpPr>
          <p:cNvPr id="223" name="Rounded Rectangle 222"/>
          <p:cNvSpPr/>
          <p:nvPr/>
        </p:nvSpPr>
        <p:spPr>
          <a:xfrm>
            <a:off x="4303199" y="1094417"/>
            <a:ext cx="1140080"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24" name="TextBox 223"/>
          <p:cNvSpPr txBox="1"/>
          <p:nvPr/>
        </p:nvSpPr>
        <p:spPr>
          <a:xfrm>
            <a:off x="4379589" y="1107426"/>
            <a:ext cx="970917" cy="338554"/>
          </a:xfrm>
          <a:prstGeom prst="rect">
            <a:avLst/>
          </a:prstGeom>
          <a:noFill/>
          <a:effectLst/>
        </p:spPr>
        <p:txBody>
          <a:bodyPr wrap="square" rtlCol="0" anchor="ctr">
            <a:spAutoFit/>
          </a:bodyPr>
          <a:lstStyle/>
          <a:p>
            <a:pPr algn="ctr"/>
            <a:r>
              <a:rPr lang="en-US" sz="1600" b="1" dirty="0">
                <a:solidFill>
                  <a:schemeClr val="bg2"/>
                </a:solidFill>
              </a:rPr>
              <a:t>3</a:t>
            </a:r>
            <a:r>
              <a:rPr lang="en-US" sz="1600" b="1" dirty="0" smtClean="0">
                <a:solidFill>
                  <a:schemeClr val="bg2"/>
                </a:solidFill>
              </a:rPr>
              <a:t>G</a:t>
            </a:r>
            <a:endParaRPr lang="en-US" sz="1600" b="1" dirty="0">
              <a:solidFill>
                <a:schemeClr val="bg2"/>
              </a:solidFill>
            </a:endParaRPr>
          </a:p>
        </p:txBody>
      </p:sp>
      <p:sp>
        <p:nvSpPr>
          <p:cNvPr id="225" name="Rectangle 224"/>
          <p:cNvSpPr/>
          <p:nvPr/>
        </p:nvSpPr>
        <p:spPr>
          <a:xfrm>
            <a:off x="4309430" y="1511300"/>
            <a:ext cx="1145687" cy="273322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26" name="TextBox 225"/>
          <p:cNvSpPr txBox="1"/>
          <p:nvPr/>
        </p:nvSpPr>
        <p:spPr>
          <a:xfrm>
            <a:off x="4298275" y="1678986"/>
            <a:ext cx="1158943"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1990–2002</a:t>
            </a:r>
            <a:endParaRPr lang="en-US" sz="1100" dirty="0">
              <a:solidFill>
                <a:schemeClr val="bg1"/>
              </a:solidFill>
            </a:endParaRPr>
          </a:p>
        </p:txBody>
      </p:sp>
      <p:sp>
        <p:nvSpPr>
          <p:cNvPr id="227" name="TextBox 226"/>
          <p:cNvSpPr txBox="1"/>
          <p:nvPr/>
        </p:nvSpPr>
        <p:spPr>
          <a:xfrm>
            <a:off x="4298275" y="2314206"/>
            <a:ext cx="1158943"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2 Mbps</a:t>
            </a:r>
            <a:endParaRPr lang="en-US" sz="1100" dirty="0">
              <a:solidFill>
                <a:schemeClr val="bg1"/>
              </a:solidFill>
            </a:endParaRPr>
          </a:p>
        </p:txBody>
      </p:sp>
      <p:sp>
        <p:nvSpPr>
          <p:cNvPr id="228" name="TextBox 227"/>
          <p:cNvSpPr txBox="1"/>
          <p:nvPr/>
        </p:nvSpPr>
        <p:spPr>
          <a:xfrm>
            <a:off x="4298275" y="3499161"/>
            <a:ext cx="1158943" cy="701731"/>
          </a:xfrm>
          <a:prstGeom prst="rect">
            <a:avLst/>
          </a:prstGeom>
          <a:noFill/>
          <a:effectLst/>
        </p:spPr>
        <p:txBody>
          <a:bodyPr wrap="square" rtlCol="0" anchor="ctr">
            <a:spAutoFit/>
          </a:bodyPr>
          <a:lstStyle/>
          <a:p>
            <a:pPr algn="ctr" defTabSz="685777">
              <a:lnSpc>
                <a:spcPct val="90000"/>
              </a:lnSpc>
            </a:pPr>
            <a:r>
              <a:rPr lang="en-US" sz="1100" dirty="0">
                <a:solidFill>
                  <a:schemeClr val="bg1"/>
                </a:solidFill>
              </a:rPr>
              <a:t>Integrated </a:t>
            </a:r>
            <a:r>
              <a:rPr lang="en-US" sz="1100" dirty="0" smtClean="0">
                <a:solidFill>
                  <a:schemeClr val="bg1"/>
                </a:solidFill>
              </a:rPr>
              <a:t/>
            </a:r>
            <a:br>
              <a:rPr lang="en-US" sz="1100" dirty="0" smtClean="0">
                <a:solidFill>
                  <a:schemeClr val="bg1"/>
                </a:solidFill>
              </a:rPr>
            </a:br>
            <a:r>
              <a:rPr lang="en-US" sz="1100" dirty="0" smtClean="0">
                <a:solidFill>
                  <a:schemeClr val="bg1"/>
                </a:solidFill>
              </a:rPr>
              <a:t>High-Quality </a:t>
            </a:r>
            <a:r>
              <a:rPr lang="en-US" sz="1100" dirty="0">
                <a:solidFill>
                  <a:schemeClr val="bg1"/>
                </a:solidFill>
              </a:rPr>
              <a:t>A</a:t>
            </a:r>
            <a:r>
              <a:rPr lang="en-US" sz="1100" dirty="0" smtClean="0">
                <a:solidFill>
                  <a:schemeClr val="bg1"/>
                </a:solidFill>
              </a:rPr>
              <a:t>udio</a:t>
            </a:r>
            <a:r>
              <a:rPr lang="en-US" sz="1100" dirty="0">
                <a:solidFill>
                  <a:schemeClr val="bg1"/>
                </a:solidFill>
              </a:rPr>
              <a:t>, </a:t>
            </a:r>
            <a:r>
              <a:rPr lang="en-US" sz="1100" dirty="0" smtClean="0">
                <a:solidFill>
                  <a:schemeClr val="bg1"/>
                </a:solidFill>
              </a:rPr>
              <a:t>Video </a:t>
            </a:r>
            <a:r>
              <a:rPr lang="en-US" sz="1100" dirty="0">
                <a:solidFill>
                  <a:schemeClr val="bg1"/>
                </a:solidFill>
              </a:rPr>
              <a:t>and </a:t>
            </a:r>
            <a:r>
              <a:rPr lang="en-US" sz="1100" dirty="0" smtClean="0">
                <a:solidFill>
                  <a:schemeClr val="bg1"/>
                </a:solidFill>
              </a:rPr>
              <a:t>Data</a:t>
            </a:r>
            <a:endParaRPr lang="en-US" sz="1100" dirty="0">
              <a:solidFill>
                <a:schemeClr val="bg1"/>
              </a:solidFill>
            </a:endParaRPr>
          </a:p>
        </p:txBody>
      </p:sp>
      <p:sp>
        <p:nvSpPr>
          <p:cNvPr id="230" name="Rounded Rectangle 229"/>
          <p:cNvSpPr/>
          <p:nvPr/>
        </p:nvSpPr>
        <p:spPr>
          <a:xfrm>
            <a:off x="5468974" y="1094417"/>
            <a:ext cx="1299425"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31" name="TextBox 230"/>
          <p:cNvSpPr txBox="1"/>
          <p:nvPr/>
        </p:nvSpPr>
        <p:spPr>
          <a:xfrm>
            <a:off x="5556041" y="1107426"/>
            <a:ext cx="1106619" cy="338554"/>
          </a:xfrm>
          <a:prstGeom prst="rect">
            <a:avLst/>
          </a:prstGeom>
          <a:noFill/>
          <a:effectLst/>
        </p:spPr>
        <p:txBody>
          <a:bodyPr wrap="square" rtlCol="0" anchor="ctr">
            <a:spAutoFit/>
          </a:bodyPr>
          <a:lstStyle/>
          <a:p>
            <a:pPr algn="ctr"/>
            <a:r>
              <a:rPr lang="en-US" sz="1600" b="1" dirty="0">
                <a:solidFill>
                  <a:schemeClr val="bg2"/>
                </a:solidFill>
              </a:rPr>
              <a:t>4</a:t>
            </a:r>
            <a:r>
              <a:rPr lang="en-US" sz="1600" b="1" dirty="0" smtClean="0">
                <a:solidFill>
                  <a:schemeClr val="bg2"/>
                </a:solidFill>
              </a:rPr>
              <a:t>G</a:t>
            </a:r>
            <a:endParaRPr lang="en-US" sz="1600" b="1" dirty="0">
              <a:solidFill>
                <a:schemeClr val="bg2"/>
              </a:solidFill>
            </a:endParaRPr>
          </a:p>
        </p:txBody>
      </p:sp>
      <p:sp>
        <p:nvSpPr>
          <p:cNvPr id="232" name="Rectangle 231"/>
          <p:cNvSpPr/>
          <p:nvPr/>
        </p:nvSpPr>
        <p:spPr>
          <a:xfrm>
            <a:off x="5470505" y="1511300"/>
            <a:ext cx="1309515" cy="273322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33" name="TextBox 232"/>
          <p:cNvSpPr txBox="1"/>
          <p:nvPr/>
        </p:nvSpPr>
        <p:spPr>
          <a:xfrm>
            <a:off x="5461587" y="1678986"/>
            <a:ext cx="1320924"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2000–10</a:t>
            </a:r>
            <a:endParaRPr lang="en-US" sz="1100" dirty="0">
              <a:solidFill>
                <a:schemeClr val="bg1"/>
              </a:solidFill>
            </a:endParaRPr>
          </a:p>
        </p:txBody>
      </p:sp>
      <p:sp>
        <p:nvSpPr>
          <p:cNvPr id="234" name="TextBox 233"/>
          <p:cNvSpPr txBox="1"/>
          <p:nvPr/>
        </p:nvSpPr>
        <p:spPr>
          <a:xfrm>
            <a:off x="5461587" y="2314206"/>
            <a:ext cx="1320924"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200 Mbps</a:t>
            </a:r>
            <a:endParaRPr lang="en-US" sz="1100" dirty="0">
              <a:solidFill>
                <a:schemeClr val="bg1"/>
              </a:solidFill>
            </a:endParaRPr>
          </a:p>
        </p:txBody>
      </p:sp>
      <p:sp>
        <p:nvSpPr>
          <p:cNvPr id="235" name="TextBox 234"/>
          <p:cNvSpPr txBox="1"/>
          <p:nvPr/>
        </p:nvSpPr>
        <p:spPr>
          <a:xfrm>
            <a:off x="5461587" y="3499161"/>
            <a:ext cx="1320924" cy="701731"/>
          </a:xfrm>
          <a:prstGeom prst="rect">
            <a:avLst/>
          </a:prstGeom>
          <a:noFill/>
          <a:effectLst/>
        </p:spPr>
        <p:txBody>
          <a:bodyPr wrap="square" rtlCol="0" anchor="ctr">
            <a:spAutoFit/>
          </a:bodyPr>
          <a:lstStyle/>
          <a:p>
            <a:pPr algn="ctr" defTabSz="685777">
              <a:lnSpc>
                <a:spcPct val="90000"/>
              </a:lnSpc>
            </a:pPr>
            <a:r>
              <a:rPr lang="fr-FR" sz="1100" dirty="0" err="1">
                <a:solidFill>
                  <a:schemeClr val="bg1"/>
                </a:solidFill>
              </a:rPr>
              <a:t>Dynamic</a:t>
            </a:r>
            <a:r>
              <a:rPr lang="fr-FR" sz="1100" dirty="0">
                <a:solidFill>
                  <a:schemeClr val="bg1"/>
                </a:solidFill>
              </a:rPr>
              <a:t> </a:t>
            </a:r>
            <a:r>
              <a:rPr lang="fr-FR" sz="1100" dirty="0" smtClean="0">
                <a:solidFill>
                  <a:schemeClr val="bg1"/>
                </a:solidFill>
              </a:rPr>
              <a:t>Information </a:t>
            </a:r>
            <a:r>
              <a:rPr lang="fr-FR" sz="1100" dirty="0">
                <a:solidFill>
                  <a:schemeClr val="bg1"/>
                </a:solidFill>
              </a:rPr>
              <a:t>A</a:t>
            </a:r>
            <a:r>
              <a:rPr lang="fr-FR" sz="1100" dirty="0" smtClean="0">
                <a:solidFill>
                  <a:schemeClr val="bg1"/>
                </a:solidFill>
              </a:rPr>
              <a:t>ccess</a:t>
            </a:r>
            <a:r>
              <a:rPr lang="fr-FR" sz="1100" dirty="0">
                <a:solidFill>
                  <a:schemeClr val="bg1"/>
                </a:solidFill>
              </a:rPr>
              <a:t>, </a:t>
            </a:r>
            <a:r>
              <a:rPr lang="fr-FR" sz="1100" dirty="0" smtClean="0">
                <a:solidFill>
                  <a:schemeClr val="bg1"/>
                </a:solidFill>
              </a:rPr>
              <a:t>Variable </a:t>
            </a:r>
            <a:r>
              <a:rPr lang="fr-FR" sz="1100" dirty="0" err="1">
                <a:solidFill>
                  <a:schemeClr val="bg1"/>
                </a:solidFill>
              </a:rPr>
              <a:t>D</a:t>
            </a:r>
            <a:r>
              <a:rPr lang="fr-FR" sz="1100" dirty="0" err="1" smtClean="0">
                <a:solidFill>
                  <a:schemeClr val="bg1"/>
                </a:solidFill>
              </a:rPr>
              <a:t>evices</a:t>
            </a:r>
            <a:endParaRPr lang="fr-FR" sz="1100" dirty="0">
              <a:solidFill>
                <a:schemeClr val="bg1"/>
              </a:solidFill>
            </a:endParaRPr>
          </a:p>
        </p:txBody>
      </p:sp>
      <p:sp>
        <p:nvSpPr>
          <p:cNvPr id="237" name="Rounded Rectangle 236"/>
          <p:cNvSpPr/>
          <p:nvPr/>
        </p:nvSpPr>
        <p:spPr>
          <a:xfrm>
            <a:off x="6795407" y="1094417"/>
            <a:ext cx="1373182"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38" name="TextBox 237"/>
          <p:cNvSpPr txBox="1"/>
          <p:nvPr/>
        </p:nvSpPr>
        <p:spPr>
          <a:xfrm>
            <a:off x="6887415" y="1107426"/>
            <a:ext cx="1169431" cy="338554"/>
          </a:xfrm>
          <a:prstGeom prst="rect">
            <a:avLst/>
          </a:prstGeom>
          <a:noFill/>
          <a:effectLst/>
        </p:spPr>
        <p:txBody>
          <a:bodyPr wrap="square" rtlCol="0" anchor="ctr">
            <a:spAutoFit/>
          </a:bodyPr>
          <a:lstStyle/>
          <a:p>
            <a:pPr algn="ctr"/>
            <a:r>
              <a:rPr lang="en-US" sz="1600" b="1" dirty="0" smtClean="0">
                <a:solidFill>
                  <a:schemeClr val="bg2"/>
                </a:solidFill>
              </a:rPr>
              <a:t>5G</a:t>
            </a:r>
            <a:endParaRPr lang="en-US" sz="1600" b="1" dirty="0">
              <a:solidFill>
                <a:schemeClr val="bg2"/>
              </a:solidFill>
            </a:endParaRPr>
          </a:p>
        </p:txBody>
      </p:sp>
      <p:sp>
        <p:nvSpPr>
          <p:cNvPr id="239" name="Rectangle 238"/>
          <p:cNvSpPr/>
          <p:nvPr/>
        </p:nvSpPr>
        <p:spPr>
          <a:xfrm>
            <a:off x="6795407" y="1511300"/>
            <a:ext cx="1365997" cy="2733226"/>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40" name="TextBox 239"/>
          <p:cNvSpPr txBox="1"/>
          <p:nvPr/>
        </p:nvSpPr>
        <p:spPr>
          <a:xfrm>
            <a:off x="6776719" y="1678986"/>
            <a:ext cx="1395901"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2020+</a:t>
            </a:r>
            <a:endParaRPr lang="en-US" sz="1100" dirty="0">
              <a:solidFill>
                <a:schemeClr val="bg1"/>
              </a:solidFill>
            </a:endParaRPr>
          </a:p>
        </p:txBody>
      </p:sp>
      <p:sp>
        <p:nvSpPr>
          <p:cNvPr id="241" name="TextBox 240"/>
          <p:cNvSpPr txBox="1"/>
          <p:nvPr/>
        </p:nvSpPr>
        <p:spPr>
          <a:xfrm>
            <a:off x="6776719" y="2314206"/>
            <a:ext cx="1395901"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 </a:t>
            </a:r>
            <a:r>
              <a:rPr lang="en-US" sz="1100" dirty="0" err="1" smtClean="0">
                <a:solidFill>
                  <a:schemeClr val="bg1"/>
                </a:solidFill>
              </a:rPr>
              <a:t>Gbps</a:t>
            </a:r>
            <a:r>
              <a:rPr lang="en-US" sz="1100" dirty="0" smtClean="0">
                <a:solidFill>
                  <a:schemeClr val="bg1"/>
                </a:solidFill>
              </a:rPr>
              <a:t>+</a:t>
            </a:r>
            <a:endParaRPr lang="en-US" sz="1100" dirty="0">
              <a:solidFill>
                <a:schemeClr val="bg1"/>
              </a:solidFill>
            </a:endParaRPr>
          </a:p>
        </p:txBody>
      </p:sp>
      <p:sp>
        <p:nvSpPr>
          <p:cNvPr id="242" name="TextBox 241"/>
          <p:cNvSpPr txBox="1"/>
          <p:nvPr/>
        </p:nvSpPr>
        <p:spPr>
          <a:xfrm>
            <a:off x="6776719" y="3422986"/>
            <a:ext cx="1395901" cy="854080"/>
          </a:xfrm>
          <a:prstGeom prst="rect">
            <a:avLst/>
          </a:prstGeom>
          <a:noFill/>
          <a:effectLst/>
        </p:spPr>
        <p:txBody>
          <a:bodyPr wrap="square" rtlCol="0" anchor="ctr">
            <a:spAutoFit/>
          </a:bodyPr>
          <a:lstStyle/>
          <a:p>
            <a:pPr algn="ctr" defTabSz="685777">
              <a:lnSpc>
                <a:spcPct val="90000"/>
              </a:lnSpc>
            </a:pPr>
            <a:r>
              <a:rPr lang="en-US" sz="1100" dirty="0">
                <a:solidFill>
                  <a:schemeClr val="bg1"/>
                </a:solidFill>
              </a:rPr>
              <a:t>Dynamic </a:t>
            </a:r>
            <a:r>
              <a:rPr lang="en-US" sz="1100" dirty="0" smtClean="0">
                <a:solidFill>
                  <a:schemeClr val="bg1"/>
                </a:solidFill>
              </a:rPr>
              <a:t>Information </a:t>
            </a:r>
            <a:br>
              <a:rPr lang="en-US" sz="1100" dirty="0" smtClean="0">
                <a:solidFill>
                  <a:schemeClr val="bg1"/>
                </a:solidFill>
              </a:rPr>
            </a:br>
            <a:r>
              <a:rPr lang="en-US" sz="1100" dirty="0" smtClean="0">
                <a:solidFill>
                  <a:schemeClr val="bg1"/>
                </a:solidFill>
              </a:rPr>
              <a:t>Access </a:t>
            </a:r>
            <a:r>
              <a:rPr lang="en-US" sz="1100" dirty="0">
                <a:solidFill>
                  <a:schemeClr val="bg1"/>
                </a:solidFill>
              </a:rPr>
              <a:t>with AI C</a:t>
            </a:r>
            <a:r>
              <a:rPr lang="en-US" sz="1100" dirty="0" smtClean="0">
                <a:solidFill>
                  <a:schemeClr val="bg1"/>
                </a:solidFill>
              </a:rPr>
              <a:t>apabilities–</a:t>
            </a:r>
            <a:r>
              <a:rPr lang="en-US" sz="1100" dirty="0" err="1" smtClean="0">
                <a:solidFill>
                  <a:schemeClr val="bg1"/>
                </a:solidFill>
              </a:rPr>
              <a:t>IoT</a:t>
            </a:r>
            <a:r>
              <a:rPr lang="en-US" sz="1100" dirty="0" smtClean="0">
                <a:solidFill>
                  <a:schemeClr val="bg1"/>
                </a:solidFill>
              </a:rPr>
              <a:t>, </a:t>
            </a:r>
            <a:r>
              <a:rPr lang="en-US" sz="1100" dirty="0">
                <a:solidFill>
                  <a:schemeClr val="bg1"/>
                </a:solidFill>
              </a:rPr>
              <a:t>Wearable </a:t>
            </a:r>
            <a:r>
              <a:rPr lang="en-US" sz="1100" dirty="0" smtClean="0">
                <a:solidFill>
                  <a:schemeClr val="bg1"/>
                </a:solidFill>
              </a:rPr>
              <a:t>Devices </a:t>
            </a:r>
            <a:endParaRPr lang="en-US" sz="1100" dirty="0">
              <a:solidFill>
                <a:schemeClr val="bg1"/>
              </a:solidFill>
            </a:endParaRPr>
          </a:p>
        </p:txBody>
      </p:sp>
      <p:sp>
        <p:nvSpPr>
          <p:cNvPr id="278" name="TextBox 277"/>
          <p:cNvSpPr txBox="1"/>
          <p:nvPr/>
        </p:nvSpPr>
        <p:spPr>
          <a:xfrm>
            <a:off x="3237428" y="2961996"/>
            <a:ext cx="1056478"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300–1000 </a:t>
            </a:r>
            <a:r>
              <a:rPr lang="en-US" sz="1100" dirty="0" err="1" smtClean="0">
                <a:solidFill>
                  <a:schemeClr val="bg1"/>
                </a:solidFill>
              </a:rPr>
              <a:t>ms</a:t>
            </a:r>
            <a:endParaRPr lang="en-US" sz="1100" dirty="0">
              <a:solidFill>
                <a:schemeClr val="bg1"/>
              </a:solidFill>
            </a:endParaRPr>
          </a:p>
        </p:txBody>
      </p:sp>
      <p:sp>
        <p:nvSpPr>
          <p:cNvPr id="279" name="TextBox 278"/>
          <p:cNvSpPr txBox="1"/>
          <p:nvPr/>
        </p:nvSpPr>
        <p:spPr>
          <a:xfrm>
            <a:off x="2267764" y="2961996"/>
            <a:ext cx="965295"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n/a</a:t>
            </a:r>
            <a:endParaRPr lang="en-US" sz="1100" dirty="0">
              <a:solidFill>
                <a:schemeClr val="bg1"/>
              </a:solidFill>
            </a:endParaRPr>
          </a:p>
        </p:txBody>
      </p:sp>
      <p:sp>
        <p:nvSpPr>
          <p:cNvPr id="280" name="TextBox 279"/>
          <p:cNvSpPr txBox="1"/>
          <p:nvPr/>
        </p:nvSpPr>
        <p:spPr>
          <a:xfrm>
            <a:off x="4298275" y="2961996"/>
            <a:ext cx="1158943"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100–500 </a:t>
            </a:r>
            <a:r>
              <a:rPr lang="en-US" sz="1100" dirty="0" err="1" smtClean="0">
                <a:solidFill>
                  <a:schemeClr val="bg1"/>
                </a:solidFill>
              </a:rPr>
              <a:t>ms</a:t>
            </a:r>
            <a:endParaRPr lang="en-US" sz="1100" dirty="0">
              <a:solidFill>
                <a:schemeClr val="bg1"/>
              </a:solidFill>
            </a:endParaRPr>
          </a:p>
        </p:txBody>
      </p:sp>
      <p:sp>
        <p:nvSpPr>
          <p:cNvPr id="281" name="TextBox 280"/>
          <p:cNvSpPr txBox="1"/>
          <p:nvPr/>
        </p:nvSpPr>
        <p:spPr>
          <a:xfrm>
            <a:off x="5461587" y="2961996"/>
            <a:ext cx="1320924"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&lt;100 </a:t>
            </a:r>
            <a:r>
              <a:rPr lang="en-US" sz="1100" dirty="0" err="1" smtClean="0">
                <a:solidFill>
                  <a:schemeClr val="bg1"/>
                </a:solidFill>
              </a:rPr>
              <a:t>ms</a:t>
            </a:r>
            <a:endParaRPr lang="en-US" sz="1100" dirty="0">
              <a:solidFill>
                <a:schemeClr val="bg1"/>
              </a:solidFill>
            </a:endParaRPr>
          </a:p>
        </p:txBody>
      </p:sp>
      <p:sp>
        <p:nvSpPr>
          <p:cNvPr id="282" name="TextBox 281"/>
          <p:cNvSpPr txBox="1"/>
          <p:nvPr/>
        </p:nvSpPr>
        <p:spPr>
          <a:xfrm>
            <a:off x="6776719" y="2961996"/>
            <a:ext cx="1395901" cy="244682"/>
          </a:xfrm>
          <a:prstGeom prst="rect">
            <a:avLst/>
          </a:prstGeom>
          <a:noFill/>
          <a:effectLst/>
        </p:spPr>
        <p:txBody>
          <a:bodyPr wrap="square" rtlCol="0" anchor="ctr">
            <a:spAutoFit/>
          </a:bodyPr>
          <a:lstStyle/>
          <a:p>
            <a:pPr algn="ctr" defTabSz="685777">
              <a:lnSpc>
                <a:spcPct val="90000"/>
              </a:lnSpc>
            </a:pPr>
            <a:r>
              <a:rPr lang="en-US" sz="1100" dirty="0" smtClean="0">
                <a:solidFill>
                  <a:schemeClr val="bg1"/>
                </a:solidFill>
              </a:rPr>
              <a:t>1 </a:t>
            </a:r>
            <a:r>
              <a:rPr lang="en-US" sz="1100" dirty="0" err="1" smtClean="0">
                <a:solidFill>
                  <a:schemeClr val="bg1"/>
                </a:solidFill>
              </a:rPr>
              <a:t>ms</a:t>
            </a:r>
            <a:endParaRPr lang="en-US" sz="1100" dirty="0">
              <a:solidFill>
                <a:schemeClr val="bg1"/>
              </a:solidFill>
            </a:endParaRPr>
          </a:p>
        </p:txBody>
      </p:sp>
    </p:spTree>
    <p:extLst>
      <p:ext uri="{BB962C8B-B14F-4D97-AF65-F5344CB8AC3E}">
        <p14:creationId xmlns:p14="http://schemas.microsoft.com/office/powerpoint/2010/main" val="3113352645"/>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279041" y="241300"/>
            <a:ext cx="8480425" cy="4269632"/>
          </a:xfrm>
          <a:prstGeom prst="rect">
            <a:avLst/>
          </a:prstGeom>
        </p:spPr>
      </p:pic>
      <p:sp>
        <p:nvSpPr>
          <p:cNvPr id="5" name="Rectangle 4"/>
          <p:cNvSpPr/>
          <p:nvPr/>
        </p:nvSpPr>
        <p:spPr>
          <a:xfrm>
            <a:off x="423626" y="368709"/>
            <a:ext cx="5489494"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4" y="479172"/>
            <a:ext cx="3753373" cy="1569660"/>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3</a:t>
            </a:r>
            <a:r>
              <a:rPr lang="en-US" sz="2400" dirty="0" smtClean="0">
                <a:solidFill>
                  <a:schemeClr val="tx2"/>
                </a:solidFill>
              </a:rPr>
              <a:t>  </a:t>
            </a:r>
          </a:p>
          <a:p>
            <a:r>
              <a:rPr lang="en-US" sz="2400" dirty="0">
                <a:solidFill>
                  <a:schemeClr val="accent5"/>
                </a:solidFill>
              </a:rPr>
              <a:t>Measuring Mobile </a:t>
            </a:r>
            <a:r>
              <a:rPr lang="en-US" sz="2400" dirty="0" smtClean="0">
                <a:solidFill>
                  <a:schemeClr val="accent5"/>
                </a:solidFill>
              </a:rPr>
              <a:t>IoT </a:t>
            </a:r>
            <a:r>
              <a:rPr lang="en-US" sz="2400" dirty="0">
                <a:solidFill>
                  <a:schemeClr val="accent5"/>
                </a:solidFill>
              </a:rPr>
              <a:t>Adoption—M2M and Emerging Wearables</a:t>
            </a:r>
          </a:p>
        </p:txBody>
      </p:sp>
      <p:sp>
        <p:nvSpPr>
          <p:cNvPr id="7" name="Rectangle 6"/>
          <p:cNvSpPr/>
          <p:nvPr/>
        </p:nvSpPr>
        <p:spPr>
          <a:xfrm>
            <a:off x="591014" y="2155102"/>
            <a:ext cx="3127042" cy="1638910"/>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dirty="0">
                <a:solidFill>
                  <a:schemeClr val="tx2"/>
                </a:solidFill>
                <a:hlinkClick r:id="rId3" action="ppaction://hlinksldjump"/>
              </a:rPr>
              <a:t>M2M Connections </a:t>
            </a:r>
            <a:r>
              <a:rPr lang="en-US" dirty="0" smtClean="0">
                <a:solidFill>
                  <a:schemeClr val="tx2"/>
                </a:solidFill>
                <a:hlinkClick r:id="rId3" action="ppaction://hlinksldjump"/>
              </a:rPr>
              <a:t>growth</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4" action="ppaction://hlinksldjump"/>
              </a:rPr>
              <a:t>M2M by </a:t>
            </a:r>
            <a:r>
              <a:rPr lang="en-US" dirty="0" smtClean="0">
                <a:solidFill>
                  <a:schemeClr val="tx2"/>
                </a:solidFill>
                <a:hlinkClick r:id="rId4" action="ppaction://hlinksldjump"/>
              </a:rPr>
              <a:t>vertical</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5" action="ppaction://hlinksldjump"/>
              </a:rPr>
              <a:t>M2M Device u</a:t>
            </a:r>
            <a:r>
              <a:rPr lang="en-US" dirty="0" smtClean="0">
                <a:solidFill>
                  <a:schemeClr val="tx2"/>
                </a:solidFill>
                <a:hlinkClick r:id="rId5" action="ppaction://hlinksldjump"/>
              </a:rPr>
              <a:t>sage— </a:t>
            </a:r>
            <a:r>
              <a:rPr lang="en-US" dirty="0">
                <a:solidFill>
                  <a:schemeClr val="tx2"/>
                </a:solidFill>
                <a:hlinkClick r:id="rId5" action="ppaction://hlinksldjump"/>
              </a:rPr>
              <a:t>t</a:t>
            </a:r>
            <a:r>
              <a:rPr lang="en-US" dirty="0" smtClean="0">
                <a:solidFill>
                  <a:schemeClr val="tx2"/>
                </a:solidFill>
                <a:hlinkClick r:id="rId5" action="ppaction://hlinksldjump"/>
              </a:rPr>
              <a:t>raffic </a:t>
            </a:r>
            <a:r>
              <a:rPr lang="en-US" dirty="0">
                <a:solidFill>
                  <a:schemeClr val="tx2"/>
                </a:solidFill>
                <a:hlinkClick r:id="rId5" action="ppaction://hlinksldjump"/>
              </a:rPr>
              <a:t>e</a:t>
            </a:r>
            <a:r>
              <a:rPr lang="en-US" dirty="0" smtClean="0">
                <a:solidFill>
                  <a:schemeClr val="tx2"/>
                </a:solidFill>
                <a:hlinkClick r:id="rId5" action="ppaction://hlinksldjump"/>
              </a:rPr>
              <a:t>xamples</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6" action="ppaction://hlinksldjump"/>
              </a:rPr>
              <a:t>Wearables </a:t>
            </a:r>
            <a:r>
              <a:rPr lang="en-US" dirty="0" smtClean="0">
                <a:solidFill>
                  <a:schemeClr val="tx2"/>
                </a:solidFill>
                <a:hlinkClick r:id="rId6" action="ppaction://hlinksldjump"/>
              </a:rPr>
              <a:t>analysis</a:t>
            </a:r>
            <a:endParaRPr lang="en-US" dirty="0">
              <a:solidFill>
                <a:schemeClr val="tx2"/>
              </a:solidFill>
            </a:endParaRPr>
          </a:p>
        </p:txBody>
      </p:sp>
    </p:spTree>
    <p:extLst>
      <p:ext uri="{BB962C8B-B14F-4D97-AF65-F5344CB8AC3E}">
        <p14:creationId xmlns:p14="http://schemas.microsoft.com/office/powerpoint/2010/main" val="135533335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6371"/>
            <a:ext cx="8345488" cy="731837"/>
          </a:xfrm>
        </p:spPr>
        <p:txBody>
          <a:bodyPr/>
          <a:lstStyle/>
          <a:p>
            <a:pPr>
              <a:lnSpc>
                <a:spcPct val="88000"/>
              </a:lnSpc>
            </a:pPr>
            <a:r>
              <a:rPr lang="en-US" sz="2800" dirty="0" smtClean="0"/>
              <a:t>Global M2M Connection Growth</a:t>
            </a:r>
            <a:br>
              <a:rPr lang="en-US" sz="2800" dirty="0" smtClean="0"/>
            </a:br>
            <a:r>
              <a:rPr lang="en-US" sz="2000" dirty="0" smtClean="0"/>
              <a:t>Global M2M Connections will Grow 4-Fold from </a:t>
            </a:r>
            <a:r>
              <a:rPr lang="is-IS" sz="2000" dirty="0" smtClean="0"/>
              <a:t>2016-2021</a:t>
            </a:r>
            <a:r>
              <a:rPr lang="en-US" sz="2000" dirty="0" smtClean="0"/>
              <a:t>;</a:t>
            </a:r>
            <a:br>
              <a:rPr lang="en-US" sz="2000" dirty="0" smtClean="0"/>
            </a:br>
            <a:r>
              <a:rPr lang="en-US" sz="2000" dirty="0" smtClean="0"/>
              <a:t>By 2021, 4G Will Have the Largest Global M2M Connections Share</a:t>
            </a:r>
          </a:p>
        </p:txBody>
      </p:sp>
      <p:sp>
        <p:nvSpPr>
          <p:cNvPr id="30" name="Rectangle 29"/>
          <p:cNvSpPr/>
          <p:nvPr/>
        </p:nvSpPr>
        <p:spPr>
          <a:xfrm>
            <a:off x="0" y="1162449"/>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Rectangle 31"/>
          <p:cNvSpPr/>
          <p:nvPr/>
        </p:nvSpPr>
        <p:spPr>
          <a:xfrm>
            <a:off x="7126013" y="1162449"/>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Freeform 32"/>
          <p:cNvSpPr/>
          <p:nvPr/>
        </p:nvSpPr>
        <p:spPr>
          <a:xfrm flipH="1">
            <a:off x="7070658" y="1162449"/>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TextBox 33"/>
          <p:cNvSpPr txBox="1"/>
          <p:nvPr/>
        </p:nvSpPr>
        <p:spPr>
          <a:xfrm>
            <a:off x="7370432" y="1184189"/>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34%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3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44" name="TextBox 43"/>
          <p:cNvSpPr txBox="1"/>
          <p:nvPr/>
        </p:nvSpPr>
        <p:spPr>
          <a:xfrm>
            <a:off x="435105" y="2425658"/>
            <a:ext cx="1265225" cy="738664"/>
          </a:xfrm>
          <a:prstGeom prst="rect">
            <a:avLst/>
          </a:prstGeom>
          <a:noFill/>
        </p:spPr>
        <p:txBody>
          <a:bodyPr wrap="square" rtlCol="0" anchor="ctr">
            <a:spAutoFit/>
          </a:bodyPr>
          <a:lstStyle/>
          <a:p>
            <a:pPr algn="ctr"/>
            <a:r>
              <a:rPr lang="en-US" sz="1400" b="1" dirty="0" smtClean="0">
                <a:cs typeface="Arial" panose="020B0604020202020204" pitchFamily="34" charset="0"/>
              </a:rPr>
              <a:t>Billions of M2M Connections</a:t>
            </a:r>
            <a:endParaRPr lang="en-US" sz="1400" b="1" dirty="0">
              <a:cs typeface="Arial" panose="020B0604020202020204" pitchFamily="34" charset="0"/>
            </a:endParaRPr>
          </a:p>
        </p:txBody>
      </p:sp>
      <p:sp>
        <p:nvSpPr>
          <p:cNvPr id="45" name="TextBox 44"/>
          <p:cNvSpPr txBox="1"/>
          <p:nvPr/>
        </p:nvSpPr>
        <p:spPr>
          <a:xfrm>
            <a:off x="7063123" y="4063142"/>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46" name="Text Box 20"/>
          <p:cNvSpPr txBox="1">
            <a:spLocks noChangeArrowheads="1"/>
          </p:cNvSpPr>
          <p:nvPr/>
        </p:nvSpPr>
        <p:spPr bwMode="auto">
          <a:xfrm>
            <a:off x="4073904" y="4330069"/>
            <a:ext cx="441220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In </a:t>
            </a:r>
            <a:r>
              <a:rPr lang="is-IS" sz="1000" b="1" dirty="0" smtClean="0">
                <a:solidFill>
                  <a:schemeClr val="accent5">
                    <a:lumMod val="75000"/>
                  </a:schemeClr>
                </a:solidFill>
              </a:rPr>
              <a:t>2016</a:t>
            </a:r>
            <a:r>
              <a:rPr lang="en-US" sz="1000" b="1" dirty="0" smtClean="0">
                <a:solidFill>
                  <a:schemeClr val="accent5">
                    <a:lumMod val="75000"/>
                  </a:schemeClr>
                </a:solidFill>
              </a:rPr>
              <a:t>, LPWA </a:t>
            </a:r>
            <a:r>
              <a:rPr lang="en-US" sz="1000" b="1" dirty="0">
                <a:solidFill>
                  <a:schemeClr val="accent5">
                    <a:lumMod val="75000"/>
                  </a:schemeClr>
                </a:solidFill>
              </a:rPr>
              <a:t>accounts for </a:t>
            </a:r>
            <a:r>
              <a:rPr lang="en-US" sz="1000" b="1" dirty="0" smtClean="0">
                <a:solidFill>
                  <a:schemeClr val="accent5">
                    <a:lumMod val="75000"/>
                  </a:schemeClr>
                </a:solidFill>
              </a:rPr>
              <a:t>7% </a:t>
            </a:r>
            <a:r>
              <a:rPr lang="en-US" sz="1000" b="1" dirty="0">
                <a:solidFill>
                  <a:schemeClr val="accent5">
                    <a:lumMod val="75000"/>
                  </a:schemeClr>
                </a:solidFill>
              </a:rPr>
              <a:t>of global mobile M2M connections</a:t>
            </a:r>
            <a:r>
              <a:rPr lang="en-US" sz="1000" b="1" dirty="0" smtClean="0">
                <a:solidFill>
                  <a:schemeClr val="accent5">
                    <a:lumMod val="75000"/>
                  </a:schemeClr>
                </a:solidFill>
              </a:rPr>
              <a:t>.</a:t>
            </a:r>
            <a:endParaRPr lang="en-US" sz="1000" b="1" dirty="0">
              <a:solidFill>
                <a:schemeClr val="accent5">
                  <a:lumMod val="75000"/>
                </a:schemeClr>
              </a:solidFill>
            </a:endParaRPr>
          </a:p>
        </p:txBody>
      </p:sp>
      <p:graphicFrame>
        <p:nvGraphicFramePr>
          <p:cNvPr id="48" name="Object 2"/>
          <p:cNvGraphicFramePr>
            <a:graphicFrameLocks noChangeAspect="1"/>
          </p:cNvGraphicFramePr>
          <p:nvPr>
            <p:extLst>
              <p:ext uri="{D42A27DB-BD31-4B8C-83A1-F6EECF244321}">
                <p14:modId xmlns:p14="http://schemas.microsoft.com/office/powerpoint/2010/main" val="3050200798"/>
              </p:ext>
            </p:extLst>
          </p:nvPr>
        </p:nvGraphicFramePr>
        <p:xfrm>
          <a:off x="805184" y="1631288"/>
          <a:ext cx="6479787" cy="3326121"/>
        </p:xfrm>
        <a:graphic>
          <a:graphicData uri="http://schemas.openxmlformats.org/drawingml/2006/chart">
            <c:chart xmlns:c="http://schemas.openxmlformats.org/drawingml/2006/chart" xmlns:r="http://schemas.openxmlformats.org/officeDocument/2006/relationships" r:id="rId4"/>
          </a:graphicData>
        </a:graphic>
      </p:graphicFrame>
      <p:sp>
        <p:nvSpPr>
          <p:cNvPr id="49" name="Text Box 11"/>
          <p:cNvSpPr txBox="1">
            <a:spLocks noChangeArrowheads="1"/>
          </p:cNvSpPr>
          <p:nvPr/>
        </p:nvSpPr>
        <p:spPr bwMode="auto">
          <a:xfrm>
            <a:off x="5585896" y="1544501"/>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3.3 B</a:t>
            </a:r>
            <a:endParaRPr lang="en-US" sz="1400" b="1" dirty="0"/>
          </a:p>
        </p:txBody>
      </p:sp>
      <p:sp>
        <p:nvSpPr>
          <p:cNvPr id="50" name="Text Box 11"/>
          <p:cNvSpPr txBox="1">
            <a:spLocks noChangeArrowheads="1"/>
          </p:cNvSpPr>
          <p:nvPr/>
        </p:nvSpPr>
        <p:spPr bwMode="auto">
          <a:xfrm>
            <a:off x="4960971" y="1974633"/>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2.6 B</a:t>
            </a:r>
            <a:endParaRPr lang="en-US" sz="1400" b="1" dirty="0"/>
          </a:p>
        </p:txBody>
      </p:sp>
      <p:sp>
        <p:nvSpPr>
          <p:cNvPr id="51" name="Text Box 11"/>
          <p:cNvSpPr txBox="1">
            <a:spLocks noChangeArrowheads="1"/>
          </p:cNvSpPr>
          <p:nvPr/>
        </p:nvSpPr>
        <p:spPr bwMode="auto">
          <a:xfrm>
            <a:off x="4299136" y="2330972"/>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2.0 B</a:t>
            </a:r>
            <a:endParaRPr lang="en-US" sz="1400" b="1" dirty="0"/>
          </a:p>
        </p:txBody>
      </p:sp>
      <p:sp>
        <p:nvSpPr>
          <p:cNvPr id="52" name="Text Box 11"/>
          <p:cNvSpPr txBox="1">
            <a:spLocks noChangeArrowheads="1"/>
          </p:cNvSpPr>
          <p:nvPr/>
        </p:nvSpPr>
        <p:spPr bwMode="auto">
          <a:xfrm>
            <a:off x="3658766" y="2629393"/>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1.5 B</a:t>
            </a:r>
            <a:endParaRPr lang="en-US" sz="1400" b="1" dirty="0"/>
          </a:p>
        </p:txBody>
      </p:sp>
      <p:sp>
        <p:nvSpPr>
          <p:cNvPr id="53" name="Text Box 11"/>
          <p:cNvSpPr txBox="1">
            <a:spLocks noChangeArrowheads="1"/>
          </p:cNvSpPr>
          <p:nvPr/>
        </p:nvSpPr>
        <p:spPr bwMode="auto">
          <a:xfrm>
            <a:off x="3028978" y="2914073"/>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1.1 B</a:t>
            </a:r>
            <a:endParaRPr lang="en-US" sz="1400" b="1" dirty="0"/>
          </a:p>
        </p:txBody>
      </p:sp>
      <p:sp>
        <p:nvSpPr>
          <p:cNvPr id="54" name="Text Box 11"/>
          <p:cNvSpPr txBox="1">
            <a:spLocks noChangeArrowheads="1"/>
          </p:cNvSpPr>
          <p:nvPr/>
        </p:nvSpPr>
        <p:spPr bwMode="auto">
          <a:xfrm>
            <a:off x="2377537" y="3110449"/>
            <a:ext cx="593854"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0.8 B</a:t>
            </a:r>
            <a:endParaRPr lang="en-US" sz="1400" b="1" dirty="0"/>
          </a:p>
        </p:txBody>
      </p:sp>
      <p:sp>
        <p:nvSpPr>
          <p:cNvPr id="55" name="TextBox 1"/>
          <p:cNvSpPr txBox="1"/>
          <p:nvPr/>
        </p:nvSpPr>
        <p:spPr>
          <a:xfrm>
            <a:off x="2462490" y="3500380"/>
            <a:ext cx="495300" cy="2190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smtClean="0">
                <a:solidFill>
                  <a:schemeClr val="bg2"/>
                </a:solidFill>
              </a:rPr>
              <a:t>40%</a:t>
            </a:r>
            <a:endParaRPr lang="en-US" sz="1100" b="1" dirty="0">
              <a:solidFill>
                <a:schemeClr val="bg2"/>
              </a:solidFill>
            </a:endParaRPr>
          </a:p>
        </p:txBody>
      </p:sp>
      <p:sp>
        <p:nvSpPr>
          <p:cNvPr id="64" name="TextBox 1"/>
          <p:cNvSpPr txBox="1"/>
          <p:nvPr/>
        </p:nvSpPr>
        <p:spPr>
          <a:xfrm>
            <a:off x="5645157" y="3404112"/>
            <a:ext cx="495300" cy="21907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bg2"/>
                </a:solidFill>
              </a:rPr>
              <a:t>1</a:t>
            </a:r>
            <a:r>
              <a:rPr lang="en-US" sz="1200" b="1" dirty="0" smtClean="0">
                <a:solidFill>
                  <a:schemeClr val="bg2"/>
                </a:solidFill>
              </a:rPr>
              <a:t>6%</a:t>
            </a:r>
            <a:endParaRPr lang="en-US" sz="1200" b="1" dirty="0">
              <a:solidFill>
                <a:schemeClr val="bg2"/>
              </a:solidFill>
            </a:endParaRPr>
          </a:p>
        </p:txBody>
      </p:sp>
      <p:sp>
        <p:nvSpPr>
          <p:cNvPr id="65" name="TextBox 1"/>
          <p:cNvSpPr txBox="1"/>
          <p:nvPr/>
        </p:nvSpPr>
        <p:spPr>
          <a:xfrm>
            <a:off x="5645157" y="2042083"/>
            <a:ext cx="495300" cy="21907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chemeClr val="bg2"/>
                </a:solidFill>
              </a:rPr>
              <a:t>31%</a:t>
            </a:r>
            <a:endParaRPr lang="en-US" sz="1200" b="1" dirty="0">
              <a:solidFill>
                <a:schemeClr val="bg2"/>
              </a:solidFill>
            </a:endParaRPr>
          </a:p>
        </p:txBody>
      </p:sp>
      <p:sp>
        <p:nvSpPr>
          <p:cNvPr id="66" name="TextBox 1"/>
          <p:cNvSpPr txBox="1"/>
          <p:nvPr/>
        </p:nvSpPr>
        <p:spPr>
          <a:xfrm>
            <a:off x="5645157" y="3641215"/>
            <a:ext cx="495300" cy="21907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chemeClr val="bg2"/>
                </a:solidFill>
              </a:rPr>
              <a:t>6%</a:t>
            </a:r>
            <a:endParaRPr lang="en-US" sz="1200" b="1" dirty="0">
              <a:solidFill>
                <a:schemeClr val="bg2"/>
              </a:solidFill>
            </a:endParaRPr>
          </a:p>
        </p:txBody>
      </p:sp>
      <p:sp>
        <p:nvSpPr>
          <p:cNvPr id="67" name="TextBox 1"/>
          <p:cNvSpPr txBox="1"/>
          <p:nvPr/>
        </p:nvSpPr>
        <p:spPr>
          <a:xfrm>
            <a:off x="5645157" y="2818223"/>
            <a:ext cx="495300" cy="21907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chemeClr val="bg2"/>
                </a:solidFill>
              </a:rPr>
              <a:t>46%</a:t>
            </a:r>
            <a:endParaRPr lang="en-US" sz="1200" b="1" dirty="0">
              <a:solidFill>
                <a:schemeClr val="bg2"/>
              </a:solidFill>
            </a:endParaRPr>
          </a:p>
        </p:txBody>
      </p:sp>
    </p:spTree>
    <p:extLst>
      <p:ext uri="{BB962C8B-B14F-4D97-AF65-F5344CB8AC3E}">
        <p14:creationId xmlns:p14="http://schemas.microsoft.com/office/powerpoint/2010/main" val="25939042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6"/>
          <a:stretch/>
        </p:blipFill>
        <p:spPr>
          <a:xfrm>
            <a:off x="-18259" y="30480"/>
            <a:ext cx="9173836" cy="5115560"/>
          </a:xfrm>
        </p:spPr>
      </p:pic>
      <p:sp>
        <p:nvSpPr>
          <p:cNvPr id="18" name="Rectangle 17"/>
          <p:cNvSpPr/>
          <p:nvPr/>
        </p:nvSpPr>
        <p:spPr>
          <a:xfrm flipV="1">
            <a:off x="1" y="-39762"/>
            <a:ext cx="9155576" cy="2320011"/>
          </a:xfrm>
          <a:prstGeom prst="rect">
            <a:avLst/>
          </a:prstGeom>
          <a:gradFill rotWithShape="1">
            <a:gsLst>
              <a:gs pos="0">
                <a:schemeClr val="tx1">
                  <a:lumMod val="50000"/>
                  <a:alpha val="0"/>
                </a:schemeClr>
              </a:gs>
              <a:gs pos="71000">
                <a:srgbClr val="000000">
                  <a:alpha val="75000"/>
                </a:srgbClr>
              </a:gs>
              <a:gs pos="36000">
                <a:srgbClr val="000000">
                  <a:alpha val="25000"/>
                </a:srgbClr>
              </a:gs>
              <a:gs pos="100000">
                <a:srgbClr val="000000"/>
              </a:gs>
            </a:gsLst>
            <a:lin ang="5400000" scaled="1"/>
          </a:gradFill>
          <a:ln w="9525" algn="ctr">
            <a:noFill/>
            <a:round/>
            <a:headEnd/>
            <a:tailEnd/>
          </a:ln>
        </p:spPr>
        <p:txBody>
          <a:bodyPr lIns="68586" tIns="34294" rIns="68586" bIns="34294"/>
          <a:lstStyle/>
          <a:p>
            <a:pPr defTabSz="681598"/>
            <a:endParaRPr lang="en-US" dirty="0">
              <a:solidFill>
                <a:srgbClr val="0096D6"/>
              </a:solidFill>
              <a:latin typeface="Arial"/>
            </a:endParaRPr>
          </a:p>
        </p:txBody>
      </p:sp>
      <p:sp>
        <p:nvSpPr>
          <p:cNvPr id="9"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a:t>
            </a:r>
            <a:r>
              <a:rPr lang="fi-FI" sz="1000" dirty="0" smtClean="0">
                <a:solidFill>
                  <a:schemeClr val="bg1"/>
                </a:solidFill>
              </a:rPr>
              <a:t>2016–2021</a:t>
            </a:r>
            <a:endParaRPr lang="en-US" sz="1000" dirty="0">
              <a:solidFill>
                <a:schemeClr val="bg1"/>
              </a:solidFill>
            </a:endParaRPr>
          </a:p>
        </p:txBody>
      </p:sp>
      <p:sp>
        <p:nvSpPr>
          <p:cNvPr id="10" name="Rectangle 7"/>
          <p:cNvSpPr>
            <a:spLocks noChangeArrowheads="1"/>
          </p:cNvSpPr>
          <p:nvPr/>
        </p:nvSpPr>
        <p:spPr bwMode="ltGray">
          <a:xfrm>
            <a:off x="8566465" y="4742907"/>
            <a:ext cx="167656"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lumMod val="75000"/>
                  </a:schemeClr>
                </a:solidFill>
                <a:latin typeface="+mn-lt"/>
                <a:ea typeface="+mn-ea"/>
                <a:cs typeface="CiscoSans Thin"/>
              </a:rPr>
              <a:t>5</a:t>
            </a:r>
            <a:endParaRPr lang="en-US" sz="600" dirty="0">
              <a:solidFill>
                <a:schemeClr val="bg1">
                  <a:lumMod val="75000"/>
                </a:schemeClr>
              </a:solidFill>
              <a:latin typeface="+mn-lt"/>
              <a:ea typeface="+mn-ea"/>
              <a:cs typeface="CiscoSans Thin"/>
            </a:endParaRPr>
          </a:p>
        </p:txBody>
      </p:sp>
      <p:sp>
        <p:nvSpPr>
          <p:cNvPr id="11"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2016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 Public</a:t>
            </a:r>
            <a:endParaRPr lang="en-US" sz="600" dirty="0">
              <a:solidFill>
                <a:schemeClr val="bg1">
                  <a:lumMod val="75000"/>
                </a:schemeClr>
              </a:solidFill>
              <a:latin typeface="+mn-lt"/>
              <a:ea typeface="+mn-ea"/>
              <a:cs typeface="CiscoSans Thin"/>
            </a:endParaRPr>
          </a:p>
        </p:txBody>
      </p:sp>
      <p:grpSp>
        <p:nvGrpSpPr>
          <p:cNvPr id="13" name="Group 12"/>
          <p:cNvGrpSpPr/>
          <p:nvPr/>
        </p:nvGrpSpPr>
        <p:grpSpPr>
          <a:xfrm>
            <a:off x="7063123" y="4145280"/>
            <a:ext cx="2092453" cy="299036"/>
            <a:chOff x="7063123" y="4145280"/>
            <a:chExt cx="2092453" cy="299036"/>
          </a:xfrm>
        </p:grpSpPr>
        <p:sp>
          <p:nvSpPr>
            <p:cNvPr id="14" name="Rectangle 13"/>
            <p:cNvSpPr/>
            <p:nvPr/>
          </p:nvSpPr>
          <p:spPr>
            <a:xfrm>
              <a:off x="7126013" y="4145280"/>
              <a:ext cx="2029563" cy="29903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rId4" action="ppaction://hlinksldjump"/>
                </a:rPr>
                <a:t>Back to Trends Menu</a:t>
              </a:r>
              <a:endParaRPr lang="en-US" sz="1000" dirty="0" smtClean="0"/>
            </a:p>
          </p:txBody>
        </p:sp>
      </p:grpSp>
      <p:pic>
        <p:nvPicPr>
          <p:cNvPr id="16"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423194" y="402841"/>
            <a:ext cx="7118717" cy="1502159"/>
          </a:xfrm>
          <a:prstGeom prst="rect">
            <a:avLst/>
          </a:prstGeom>
        </p:spPr>
        <p:txBody>
          <a:bodyPr vert="horz" lIns="91420" tIns="45710" rIns="91420" bIns="45710"/>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20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en-US" sz="2400" dirty="0">
                <a:solidFill>
                  <a:schemeClr val="bg1"/>
                </a:solidFill>
              </a:rPr>
              <a:t>By </a:t>
            </a:r>
            <a:r>
              <a:rPr lang="en-US" sz="2400" dirty="0" smtClean="0">
                <a:solidFill>
                  <a:schemeClr val="bg1"/>
                </a:solidFill>
              </a:rPr>
              <a:t>2021, </a:t>
            </a:r>
            <a:r>
              <a:rPr lang="en-US" sz="2400" dirty="0">
                <a:solidFill>
                  <a:schemeClr val="bg1"/>
                </a:solidFill>
              </a:rPr>
              <a:t>M2M modules will be </a:t>
            </a:r>
            <a:r>
              <a:rPr lang="en-US" sz="2400" b="1" dirty="0" smtClean="0">
                <a:solidFill>
                  <a:srgbClr val="FFFF00"/>
                </a:solidFill>
              </a:rPr>
              <a:t>29%</a:t>
            </a:r>
            <a:r>
              <a:rPr lang="en-US" sz="2400" dirty="0" smtClean="0"/>
              <a:t> </a:t>
            </a:r>
            <a:r>
              <a:rPr lang="en-US" sz="2400" dirty="0">
                <a:solidFill>
                  <a:schemeClr val="bg1"/>
                </a:solidFill>
              </a:rPr>
              <a:t>of total global mobile devices and connections and will account for </a:t>
            </a:r>
            <a:r>
              <a:rPr lang="en-US" sz="2400" b="1" dirty="0" smtClean="0">
                <a:solidFill>
                  <a:srgbClr val="FFFF00"/>
                </a:solidFill>
              </a:rPr>
              <a:t>5%</a:t>
            </a:r>
            <a:r>
              <a:rPr lang="en-US" sz="2400" i="1" dirty="0" smtClean="0"/>
              <a:t> </a:t>
            </a:r>
            <a:r>
              <a:rPr lang="en-US" sz="2400" dirty="0">
                <a:solidFill>
                  <a:schemeClr val="bg1"/>
                </a:solidFill>
              </a:rPr>
              <a:t>(</a:t>
            </a:r>
            <a:r>
              <a:rPr lang="en-US" sz="2400" dirty="0" smtClean="0">
                <a:solidFill>
                  <a:schemeClr val="bg1"/>
                </a:solidFill>
              </a:rPr>
              <a:t>2.2 </a:t>
            </a:r>
            <a:r>
              <a:rPr lang="en-US" sz="2400" dirty="0">
                <a:solidFill>
                  <a:schemeClr val="bg1"/>
                </a:solidFill>
              </a:rPr>
              <a:t>EBs/month) of mobile data traffic.</a:t>
            </a:r>
          </a:p>
        </p:txBody>
      </p:sp>
    </p:spTree>
    <p:extLst>
      <p:ext uri="{BB962C8B-B14F-4D97-AF65-F5344CB8AC3E}">
        <p14:creationId xmlns:p14="http://schemas.microsoft.com/office/powerpoint/2010/main" val="234561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30071"/>
            <a:ext cx="8345488" cy="731837"/>
          </a:xfrm>
        </p:spPr>
        <p:txBody>
          <a:bodyPr/>
          <a:lstStyle/>
          <a:p>
            <a:r>
              <a:rPr lang="en-US" sz="2800" dirty="0" smtClean="0"/>
              <a:t>Global Mobile M2M Connections By Vertical</a:t>
            </a:r>
            <a:br>
              <a:rPr lang="en-US" sz="2800" dirty="0" smtClean="0"/>
            </a:br>
            <a:r>
              <a:rPr lang="en-US" sz="2000" dirty="0" smtClean="0"/>
              <a:t>By 2021, Connected Home Largest, Connected Health Fastest Growth</a:t>
            </a:r>
          </a:p>
        </p:txBody>
      </p:sp>
      <p:sp>
        <p:nvSpPr>
          <p:cNvPr id="14" name="Rectangle 13"/>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Freeform 15"/>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TextBox 20"/>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34%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2"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23" name="TextBox 22"/>
          <p:cNvSpPr txBox="1"/>
          <p:nvPr/>
        </p:nvSpPr>
        <p:spPr>
          <a:xfrm>
            <a:off x="435105" y="2408486"/>
            <a:ext cx="1265225" cy="738664"/>
          </a:xfrm>
          <a:prstGeom prst="rect">
            <a:avLst/>
          </a:prstGeom>
          <a:noFill/>
        </p:spPr>
        <p:txBody>
          <a:bodyPr wrap="square" rtlCol="0" anchor="ctr">
            <a:spAutoFit/>
          </a:bodyPr>
          <a:lstStyle/>
          <a:p>
            <a:pPr algn="ctr"/>
            <a:r>
              <a:rPr lang="en-US" sz="1400" b="1" dirty="0">
                <a:cs typeface="Arial" panose="020B0604020202020204" pitchFamily="34" charset="0"/>
              </a:rPr>
              <a:t>M</a:t>
            </a:r>
            <a:r>
              <a:rPr lang="en-US" sz="1400" b="1" dirty="0" smtClean="0">
                <a:cs typeface="Arial" panose="020B0604020202020204" pitchFamily="34" charset="0"/>
              </a:rPr>
              <a:t>illions of M2M Connections</a:t>
            </a:r>
            <a:endParaRPr lang="en-US" sz="1400" b="1" dirty="0">
              <a:cs typeface="Arial" panose="020B0604020202020204" pitchFamily="34" charset="0"/>
            </a:endParaRPr>
          </a:p>
        </p:txBody>
      </p:sp>
      <p:sp>
        <p:nvSpPr>
          <p:cNvPr id="24" name="TextBox 23"/>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aphicFrame>
        <p:nvGraphicFramePr>
          <p:cNvPr id="48" name="Chart 47"/>
          <p:cNvGraphicFramePr/>
          <p:nvPr>
            <p:extLst>
              <p:ext uri="{D42A27DB-BD31-4B8C-83A1-F6EECF244321}">
                <p14:modId xmlns:p14="http://schemas.microsoft.com/office/powerpoint/2010/main" val="3053492080"/>
              </p:ext>
            </p:extLst>
          </p:nvPr>
        </p:nvGraphicFramePr>
        <p:xfrm>
          <a:off x="377309" y="974856"/>
          <a:ext cx="8891889" cy="369399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 Box 20"/>
          <p:cNvSpPr txBox="1">
            <a:spLocks noChangeArrowheads="1"/>
          </p:cNvSpPr>
          <p:nvPr/>
        </p:nvSpPr>
        <p:spPr bwMode="auto">
          <a:xfrm>
            <a:off x="4380078" y="4330069"/>
            <a:ext cx="4106033"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*Other includes Agriculture, Construction &amp; Emergency Services</a:t>
            </a:r>
          </a:p>
        </p:txBody>
      </p:sp>
    </p:spTree>
    <p:extLst>
      <p:ext uri="{BB962C8B-B14F-4D97-AF65-F5344CB8AC3E}">
        <p14:creationId xmlns:p14="http://schemas.microsoft.com/office/powerpoint/2010/main" val="235558836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03"/>
          <p:cNvSpPr>
            <a:spLocks noGrp="1"/>
          </p:cNvSpPr>
          <p:nvPr>
            <p:ph type="title"/>
          </p:nvPr>
        </p:nvSpPr>
        <p:spPr/>
        <p:txBody>
          <a:bodyPr/>
          <a:lstStyle/>
          <a:p>
            <a:r>
              <a:rPr lang="en-US" dirty="0" smtClean="0"/>
              <a:t>M2M Use Cases</a:t>
            </a:r>
            <a:endParaRPr lang="en-US" dirty="0"/>
          </a:p>
        </p:txBody>
      </p:sp>
      <p:sp>
        <p:nvSpPr>
          <p:cNvPr id="102" name="Rectangle 101"/>
          <p:cNvSpPr/>
          <p:nvPr/>
        </p:nvSpPr>
        <p:spPr>
          <a:xfrm>
            <a:off x="546597" y="3342880"/>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3" name="Rectangle 102"/>
          <p:cNvSpPr/>
          <p:nvPr/>
        </p:nvSpPr>
        <p:spPr>
          <a:xfrm>
            <a:off x="546597" y="1318705"/>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5" name="TextBox 104"/>
          <p:cNvSpPr txBox="1"/>
          <p:nvPr/>
        </p:nvSpPr>
        <p:spPr>
          <a:xfrm>
            <a:off x="546597" y="1326141"/>
            <a:ext cx="3200650" cy="307777"/>
          </a:xfrm>
          <a:prstGeom prst="rect">
            <a:avLst/>
          </a:prstGeom>
          <a:noFill/>
          <a:effectLst/>
        </p:spPr>
        <p:txBody>
          <a:bodyPr wrap="square" rtlCol="0" anchor="ctr">
            <a:spAutoFit/>
          </a:bodyPr>
          <a:lstStyle/>
          <a:p>
            <a:r>
              <a:rPr lang="en-US" sz="1400" dirty="0" smtClean="0">
                <a:solidFill>
                  <a:schemeClr val="bg2"/>
                </a:solidFill>
              </a:rPr>
              <a:t>Fleet Management &amp; Vehicle Tracking</a:t>
            </a:r>
            <a:endParaRPr lang="en-US" sz="1400" dirty="0">
              <a:solidFill>
                <a:schemeClr val="bg2"/>
              </a:solidFill>
            </a:endParaRPr>
          </a:p>
        </p:txBody>
      </p:sp>
      <p:sp>
        <p:nvSpPr>
          <p:cNvPr id="106" name="Rectangle 105"/>
          <p:cNvSpPr/>
          <p:nvPr/>
        </p:nvSpPr>
        <p:spPr>
          <a:xfrm>
            <a:off x="546597" y="1723540"/>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7" name="TextBox 106"/>
          <p:cNvSpPr txBox="1"/>
          <p:nvPr/>
        </p:nvSpPr>
        <p:spPr>
          <a:xfrm>
            <a:off x="546597" y="1734549"/>
            <a:ext cx="2671732" cy="307777"/>
          </a:xfrm>
          <a:prstGeom prst="rect">
            <a:avLst/>
          </a:prstGeom>
        </p:spPr>
        <p:txBody>
          <a:bodyPr wrap="square" rtlCol="0" anchor="ctr">
            <a:spAutoFit/>
          </a:bodyPr>
          <a:lstStyle/>
          <a:p>
            <a:r>
              <a:rPr lang="en-US" sz="1400" dirty="0" smtClean="0">
                <a:solidFill>
                  <a:schemeClr val="bg2"/>
                </a:solidFill>
              </a:rPr>
              <a:t>Public Transport</a:t>
            </a:r>
            <a:endParaRPr lang="en-US" sz="1400" dirty="0">
              <a:solidFill>
                <a:schemeClr val="bg2"/>
              </a:solidFill>
            </a:endParaRPr>
          </a:p>
        </p:txBody>
      </p:sp>
      <p:sp>
        <p:nvSpPr>
          <p:cNvPr id="108" name="Rectangle 107"/>
          <p:cNvSpPr/>
          <p:nvPr/>
        </p:nvSpPr>
        <p:spPr>
          <a:xfrm>
            <a:off x="546597" y="2128375"/>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9" name="TextBox 108"/>
          <p:cNvSpPr txBox="1"/>
          <p:nvPr/>
        </p:nvSpPr>
        <p:spPr>
          <a:xfrm>
            <a:off x="546598" y="2148964"/>
            <a:ext cx="2082328" cy="307777"/>
          </a:xfrm>
          <a:prstGeom prst="rect">
            <a:avLst/>
          </a:prstGeom>
        </p:spPr>
        <p:txBody>
          <a:bodyPr wrap="square" rtlCol="0" anchor="ctr">
            <a:spAutoFit/>
          </a:bodyPr>
          <a:lstStyle/>
          <a:p>
            <a:r>
              <a:rPr lang="en-US" sz="1400" dirty="0" smtClean="0">
                <a:solidFill>
                  <a:schemeClr val="bg2"/>
                </a:solidFill>
              </a:rPr>
              <a:t>Connected Car</a:t>
            </a:r>
            <a:endParaRPr lang="en-US" sz="1400" dirty="0">
              <a:solidFill>
                <a:schemeClr val="bg2"/>
              </a:solidFill>
            </a:endParaRPr>
          </a:p>
        </p:txBody>
      </p:sp>
      <p:sp>
        <p:nvSpPr>
          <p:cNvPr id="110" name="Rectangle 109"/>
          <p:cNvSpPr/>
          <p:nvPr/>
        </p:nvSpPr>
        <p:spPr>
          <a:xfrm>
            <a:off x="546597" y="2533210"/>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1" name="Rectangle 110"/>
          <p:cNvSpPr/>
          <p:nvPr/>
        </p:nvSpPr>
        <p:spPr>
          <a:xfrm>
            <a:off x="546597" y="2938045"/>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TextBox 111"/>
          <p:cNvSpPr txBox="1"/>
          <p:nvPr/>
        </p:nvSpPr>
        <p:spPr>
          <a:xfrm>
            <a:off x="546598" y="3356210"/>
            <a:ext cx="2786746" cy="307777"/>
          </a:xfrm>
          <a:prstGeom prst="rect">
            <a:avLst/>
          </a:prstGeom>
        </p:spPr>
        <p:txBody>
          <a:bodyPr wrap="square" rtlCol="0" anchor="ctr">
            <a:spAutoFit/>
          </a:bodyPr>
          <a:lstStyle/>
          <a:p>
            <a:r>
              <a:rPr lang="en-US" sz="1400" dirty="0" smtClean="0">
                <a:solidFill>
                  <a:schemeClr val="bg2"/>
                </a:solidFill>
              </a:rPr>
              <a:t>Smart Watches/Wristbands</a:t>
            </a:r>
            <a:endParaRPr lang="en-US" sz="1400" dirty="0">
              <a:solidFill>
                <a:schemeClr val="bg2"/>
              </a:solidFill>
            </a:endParaRPr>
          </a:p>
        </p:txBody>
      </p:sp>
      <p:sp>
        <p:nvSpPr>
          <p:cNvPr id="113" name="TextBox 112"/>
          <p:cNvSpPr txBox="1"/>
          <p:nvPr/>
        </p:nvSpPr>
        <p:spPr>
          <a:xfrm>
            <a:off x="546598" y="2548656"/>
            <a:ext cx="3200650" cy="307777"/>
          </a:xfrm>
          <a:prstGeom prst="rect">
            <a:avLst/>
          </a:prstGeom>
        </p:spPr>
        <p:txBody>
          <a:bodyPr wrap="square" rtlCol="0" anchor="ctr">
            <a:spAutoFit/>
          </a:bodyPr>
          <a:lstStyle/>
          <a:p>
            <a:r>
              <a:rPr lang="fr-FR" sz="1400" dirty="0" err="1" smtClean="0">
                <a:solidFill>
                  <a:schemeClr val="bg2"/>
                </a:solidFill>
              </a:rPr>
              <a:t>Telemedicine</a:t>
            </a:r>
            <a:endParaRPr lang="fr-FR" sz="1400" dirty="0">
              <a:solidFill>
                <a:schemeClr val="bg2"/>
              </a:solidFill>
            </a:endParaRPr>
          </a:p>
        </p:txBody>
      </p:sp>
      <p:sp>
        <p:nvSpPr>
          <p:cNvPr id="114" name="Rectangle 113"/>
          <p:cNvSpPr/>
          <p:nvPr/>
        </p:nvSpPr>
        <p:spPr>
          <a:xfrm>
            <a:off x="546597" y="3747715"/>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7" name="TextBox 116"/>
          <p:cNvSpPr txBox="1"/>
          <p:nvPr/>
        </p:nvSpPr>
        <p:spPr>
          <a:xfrm>
            <a:off x="546597" y="3758921"/>
            <a:ext cx="2786746" cy="307777"/>
          </a:xfrm>
          <a:prstGeom prst="rect">
            <a:avLst/>
          </a:prstGeom>
        </p:spPr>
        <p:txBody>
          <a:bodyPr wrap="square" rtlCol="0" anchor="ctr">
            <a:spAutoFit/>
          </a:bodyPr>
          <a:lstStyle/>
          <a:p>
            <a:r>
              <a:rPr lang="en-US" sz="1400" dirty="0" smtClean="0">
                <a:solidFill>
                  <a:schemeClr val="bg2"/>
                </a:solidFill>
              </a:rPr>
              <a:t>Smart Electricity Metering</a:t>
            </a:r>
            <a:endParaRPr lang="en-US" sz="1400" dirty="0">
              <a:solidFill>
                <a:schemeClr val="bg2"/>
              </a:solidFill>
            </a:endParaRPr>
          </a:p>
        </p:txBody>
      </p:sp>
      <p:sp>
        <p:nvSpPr>
          <p:cNvPr id="132" name="TextBox 131"/>
          <p:cNvSpPr txBox="1"/>
          <p:nvPr/>
        </p:nvSpPr>
        <p:spPr>
          <a:xfrm>
            <a:off x="546597" y="2955428"/>
            <a:ext cx="2786746" cy="307777"/>
          </a:xfrm>
          <a:prstGeom prst="rect">
            <a:avLst/>
          </a:prstGeom>
        </p:spPr>
        <p:txBody>
          <a:bodyPr wrap="square" rtlCol="0" anchor="ctr">
            <a:spAutoFit/>
          </a:bodyPr>
          <a:lstStyle/>
          <a:p>
            <a:r>
              <a:rPr lang="en-US" sz="1400" dirty="0" smtClean="0">
                <a:solidFill>
                  <a:schemeClr val="bg2"/>
                </a:solidFill>
              </a:rPr>
              <a:t>Smart Home</a:t>
            </a:r>
            <a:endParaRPr lang="en-US" sz="1400" dirty="0">
              <a:solidFill>
                <a:schemeClr val="bg2"/>
              </a:solidFill>
            </a:endParaRPr>
          </a:p>
        </p:txBody>
      </p:sp>
      <p:sp>
        <p:nvSpPr>
          <p:cNvPr id="137" name="Rounded Rectangle 136"/>
          <p:cNvSpPr/>
          <p:nvPr/>
        </p:nvSpPr>
        <p:spPr>
          <a:xfrm>
            <a:off x="546598" y="912437"/>
            <a:ext cx="1833535" cy="370115"/>
          </a:xfrm>
          <a:prstGeom prst="round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8" name="TextBox 137"/>
          <p:cNvSpPr txBox="1"/>
          <p:nvPr/>
        </p:nvSpPr>
        <p:spPr>
          <a:xfrm>
            <a:off x="608755" y="956223"/>
            <a:ext cx="1709220" cy="276999"/>
          </a:xfrm>
          <a:prstGeom prst="rect">
            <a:avLst/>
          </a:prstGeom>
          <a:noFill/>
          <a:effectLst/>
        </p:spPr>
        <p:txBody>
          <a:bodyPr wrap="square" rtlCol="0" anchor="ctr">
            <a:spAutoFit/>
          </a:bodyPr>
          <a:lstStyle/>
          <a:p>
            <a:pPr algn="ctr"/>
            <a:r>
              <a:rPr lang="is-IS" sz="1200" b="1" dirty="0" smtClean="0">
                <a:solidFill>
                  <a:schemeClr val="bg2"/>
                </a:solidFill>
              </a:rPr>
              <a:t>M2M Application</a:t>
            </a:r>
            <a:endParaRPr lang="en-US" sz="1200" b="1" dirty="0">
              <a:solidFill>
                <a:schemeClr val="bg2"/>
              </a:solidFill>
            </a:endParaRPr>
          </a:p>
        </p:txBody>
      </p:sp>
      <p:sp>
        <p:nvSpPr>
          <p:cNvPr id="139" name="Rectangle 138"/>
          <p:cNvSpPr/>
          <p:nvPr/>
        </p:nvSpPr>
        <p:spPr>
          <a:xfrm>
            <a:off x="546597" y="4152549"/>
            <a:ext cx="8122274" cy="3570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0" name="TextBox 139"/>
          <p:cNvSpPr txBox="1"/>
          <p:nvPr/>
        </p:nvSpPr>
        <p:spPr>
          <a:xfrm>
            <a:off x="546597" y="4162762"/>
            <a:ext cx="2786746" cy="307777"/>
          </a:xfrm>
          <a:prstGeom prst="rect">
            <a:avLst/>
          </a:prstGeom>
        </p:spPr>
        <p:txBody>
          <a:bodyPr wrap="square" rtlCol="0" anchor="ctr">
            <a:spAutoFit/>
          </a:bodyPr>
          <a:lstStyle/>
          <a:p>
            <a:r>
              <a:rPr lang="en-US" sz="1400" dirty="0" smtClean="0">
                <a:solidFill>
                  <a:schemeClr val="bg2"/>
                </a:solidFill>
              </a:rPr>
              <a:t>Street Lighting</a:t>
            </a:r>
            <a:endParaRPr lang="en-US" sz="1400" dirty="0">
              <a:solidFill>
                <a:schemeClr val="bg2"/>
              </a:solidFill>
            </a:endParaRPr>
          </a:p>
        </p:txBody>
      </p:sp>
      <p:sp>
        <p:nvSpPr>
          <p:cNvPr id="134" name="Rounded Rectangle 133"/>
          <p:cNvSpPr/>
          <p:nvPr/>
        </p:nvSpPr>
        <p:spPr>
          <a:xfrm>
            <a:off x="3804128" y="912437"/>
            <a:ext cx="1137816"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5" name="TextBox 134"/>
          <p:cNvSpPr txBox="1"/>
          <p:nvPr/>
        </p:nvSpPr>
        <p:spPr>
          <a:xfrm>
            <a:off x="3762914" y="891590"/>
            <a:ext cx="1205924" cy="406265"/>
          </a:xfrm>
          <a:prstGeom prst="rect">
            <a:avLst/>
          </a:prstGeom>
          <a:noFill/>
          <a:effectLst/>
        </p:spPr>
        <p:txBody>
          <a:bodyPr wrap="square" rtlCol="0" anchor="ctr">
            <a:spAutoFit/>
          </a:bodyPr>
          <a:lstStyle/>
          <a:p>
            <a:pPr algn="ctr">
              <a:lnSpc>
                <a:spcPct val="85000"/>
              </a:lnSpc>
            </a:pPr>
            <a:r>
              <a:rPr lang="is-IS" sz="1200" b="1" dirty="0" smtClean="0">
                <a:solidFill>
                  <a:schemeClr val="bg2"/>
                </a:solidFill>
              </a:rPr>
              <a:t>Bandwidth Requirements</a:t>
            </a:r>
            <a:endParaRPr lang="en-US" sz="1200" b="1" dirty="0">
              <a:solidFill>
                <a:schemeClr val="bg2"/>
              </a:solidFill>
            </a:endParaRPr>
          </a:p>
        </p:txBody>
      </p:sp>
      <p:sp>
        <p:nvSpPr>
          <p:cNvPr id="116" name="Rectangle 115"/>
          <p:cNvSpPr/>
          <p:nvPr/>
        </p:nvSpPr>
        <p:spPr>
          <a:xfrm>
            <a:off x="3804128" y="1316517"/>
            <a:ext cx="1137816" cy="3193083"/>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4" name="Group 43"/>
          <p:cNvGrpSpPr/>
          <p:nvPr/>
        </p:nvGrpSpPr>
        <p:grpSpPr>
          <a:xfrm>
            <a:off x="4252674" y="1382369"/>
            <a:ext cx="248206" cy="241776"/>
            <a:chOff x="8985690" y="2701178"/>
            <a:chExt cx="220831" cy="201779"/>
          </a:xfrm>
        </p:grpSpPr>
        <p:sp>
          <p:nvSpPr>
            <p:cNvPr id="45" name="Oval 44"/>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Pie 45"/>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7" name="Oval 46"/>
          <p:cNvSpPr/>
          <p:nvPr/>
        </p:nvSpPr>
        <p:spPr>
          <a:xfrm flipH="1">
            <a:off x="4252674" y="4216051"/>
            <a:ext cx="248206" cy="24071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flipH="1">
            <a:off x="4252674" y="3814049"/>
            <a:ext cx="248206" cy="24071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9" name="Group 48"/>
          <p:cNvGrpSpPr/>
          <p:nvPr/>
        </p:nvGrpSpPr>
        <p:grpSpPr>
          <a:xfrm flipH="1">
            <a:off x="4252674" y="1784587"/>
            <a:ext cx="248206" cy="248438"/>
            <a:chOff x="8036102" y="2633921"/>
            <a:chExt cx="316615" cy="297269"/>
          </a:xfrm>
        </p:grpSpPr>
        <p:sp>
          <p:nvSpPr>
            <p:cNvPr id="50" name="Oval 49"/>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Pie 50"/>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5" name="Group 54"/>
          <p:cNvGrpSpPr/>
          <p:nvPr/>
        </p:nvGrpSpPr>
        <p:grpSpPr>
          <a:xfrm flipH="1">
            <a:off x="4252674" y="2192827"/>
            <a:ext cx="248206" cy="248438"/>
            <a:chOff x="8036102" y="2633921"/>
            <a:chExt cx="316615" cy="297269"/>
          </a:xfrm>
        </p:grpSpPr>
        <p:sp>
          <p:nvSpPr>
            <p:cNvPr id="56" name="Oval 55"/>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Pie 56"/>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8" name="Group 57"/>
          <p:cNvGrpSpPr/>
          <p:nvPr/>
        </p:nvGrpSpPr>
        <p:grpSpPr>
          <a:xfrm flipH="1">
            <a:off x="4252674" y="3003068"/>
            <a:ext cx="248206" cy="248438"/>
            <a:chOff x="8036102" y="2633921"/>
            <a:chExt cx="316615" cy="297269"/>
          </a:xfrm>
        </p:grpSpPr>
        <p:sp>
          <p:nvSpPr>
            <p:cNvPr id="59" name="Oval 58"/>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Pie 59"/>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61" name="Oval 60"/>
          <p:cNvSpPr/>
          <p:nvPr/>
        </p:nvSpPr>
        <p:spPr>
          <a:xfrm flipH="1">
            <a:off x="4252674" y="2601807"/>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ounded Rectangle 63"/>
          <p:cNvSpPr/>
          <p:nvPr/>
        </p:nvSpPr>
        <p:spPr>
          <a:xfrm>
            <a:off x="5030101" y="912437"/>
            <a:ext cx="1137816"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TextBox 64"/>
          <p:cNvSpPr txBox="1"/>
          <p:nvPr/>
        </p:nvSpPr>
        <p:spPr>
          <a:xfrm>
            <a:off x="4988887" y="891590"/>
            <a:ext cx="1205924" cy="406265"/>
          </a:xfrm>
          <a:prstGeom prst="rect">
            <a:avLst/>
          </a:prstGeom>
          <a:noFill/>
          <a:effectLst/>
        </p:spPr>
        <p:txBody>
          <a:bodyPr wrap="square" rtlCol="0" anchor="ctr">
            <a:spAutoFit/>
          </a:bodyPr>
          <a:lstStyle/>
          <a:p>
            <a:pPr algn="ctr">
              <a:lnSpc>
                <a:spcPct val="85000"/>
              </a:lnSpc>
            </a:pPr>
            <a:r>
              <a:rPr lang="is-IS" sz="1200" b="1" dirty="0" smtClean="0">
                <a:solidFill>
                  <a:schemeClr val="bg2"/>
                </a:solidFill>
              </a:rPr>
              <a:t>Latency Requirements</a:t>
            </a:r>
            <a:endParaRPr lang="en-US" sz="1200" b="1" dirty="0">
              <a:solidFill>
                <a:schemeClr val="bg2"/>
              </a:solidFill>
            </a:endParaRPr>
          </a:p>
        </p:txBody>
      </p:sp>
      <p:sp>
        <p:nvSpPr>
          <p:cNvPr id="66" name="Rectangle 65"/>
          <p:cNvSpPr/>
          <p:nvPr/>
        </p:nvSpPr>
        <p:spPr>
          <a:xfrm>
            <a:off x="5030101" y="1316517"/>
            <a:ext cx="1137816" cy="3193083"/>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7" name="Group 66"/>
          <p:cNvGrpSpPr/>
          <p:nvPr/>
        </p:nvGrpSpPr>
        <p:grpSpPr>
          <a:xfrm>
            <a:off x="5478647" y="1382369"/>
            <a:ext cx="248206" cy="241776"/>
            <a:chOff x="8985690" y="2701178"/>
            <a:chExt cx="220831" cy="201779"/>
          </a:xfrm>
        </p:grpSpPr>
        <p:sp>
          <p:nvSpPr>
            <p:cNvPr id="83" name="Oval 82"/>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Pie 83"/>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72" name="Group 71"/>
          <p:cNvGrpSpPr/>
          <p:nvPr/>
        </p:nvGrpSpPr>
        <p:grpSpPr>
          <a:xfrm flipH="1">
            <a:off x="5478647" y="2192827"/>
            <a:ext cx="248206" cy="248438"/>
            <a:chOff x="8036102" y="2633921"/>
            <a:chExt cx="316615" cy="297269"/>
          </a:xfrm>
        </p:grpSpPr>
        <p:sp>
          <p:nvSpPr>
            <p:cNvPr id="77" name="Oval 76"/>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Pie 77"/>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74" name="Oval 73"/>
          <p:cNvSpPr/>
          <p:nvPr/>
        </p:nvSpPr>
        <p:spPr>
          <a:xfrm flipH="1">
            <a:off x="5478647" y="2601807"/>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ounded Rectangle 85"/>
          <p:cNvSpPr/>
          <p:nvPr/>
        </p:nvSpPr>
        <p:spPr>
          <a:xfrm>
            <a:off x="6256074" y="912437"/>
            <a:ext cx="1137816"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 name="TextBox 86"/>
          <p:cNvSpPr txBox="1"/>
          <p:nvPr/>
        </p:nvSpPr>
        <p:spPr>
          <a:xfrm>
            <a:off x="6153596" y="891590"/>
            <a:ext cx="1328452" cy="406265"/>
          </a:xfrm>
          <a:prstGeom prst="rect">
            <a:avLst/>
          </a:prstGeom>
          <a:noFill/>
          <a:effectLst/>
        </p:spPr>
        <p:txBody>
          <a:bodyPr wrap="square" rtlCol="0" anchor="ctr">
            <a:spAutoFit/>
          </a:bodyPr>
          <a:lstStyle/>
          <a:p>
            <a:pPr algn="ctr">
              <a:lnSpc>
                <a:spcPct val="85000"/>
              </a:lnSpc>
            </a:pPr>
            <a:r>
              <a:rPr lang="is-IS" sz="1200" b="1" dirty="0" smtClean="0">
                <a:solidFill>
                  <a:schemeClr val="bg2"/>
                </a:solidFill>
              </a:rPr>
              <a:t>Security/ Privacy Issues</a:t>
            </a:r>
            <a:endParaRPr lang="en-US" sz="1200" b="1" dirty="0">
              <a:solidFill>
                <a:schemeClr val="bg2"/>
              </a:solidFill>
            </a:endParaRPr>
          </a:p>
        </p:txBody>
      </p:sp>
      <p:sp>
        <p:nvSpPr>
          <p:cNvPr id="88" name="Rectangle 87"/>
          <p:cNvSpPr/>
          <p:nvPr/>
        </p:nvSpPr>
        <p:spPr>
          <a:xfrm>
            <a:off x="6256074" y="1316517"/>
            <a:ext cx="1137816" cy="3193083"/>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5" name="Group 94"/>
          <p:cNvGrpSpPr/>
          <p:nvPr/>
        </p:nvGrpSpPr>
        <p:grpSpPr>
          <a:xfrm flipH="1">
            <a:off x="6704620" y="3003068"/>
            <a:ext cx="248206" cy="248438"/>
            <a:chOff x="8036102" y="2633921"/>
            <a:chExt cx="316615" cy="297269"/>
          </a:xfrm>
        </p:grpSpPr>
        <p:sp>
          <p:nvSpPr>
            <p:cNvPr id="97" name="Oval 96"/>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Pie 97"/>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49" name="Rounded Rectangle 148"/>
          <p:cNvSpPr/>
          <p:nvPr/>
        </p:nvSpPr>
        <p:spPr>
          <a:xfrm>
            <a:off x="7457974" y="912437"/>
            <a:ext cx="1231081"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0" name="TextBox 149"/>
          <p:cNvSpPr txBox="1"/>
          <p:nvPr/>
        </p:nvSpPr>
        <p:spPr>
          <a:xfrm>
            <a:off x="7323593" y="891590"/>
            <a:ext cx="1499842" cy="406265"/>
          </a:xfrm>
          <a:prstGeom prst="rect">
            <a:avLst/>
          </a:prstGeom>
          <a:noFill/>
          <a:effectLst/>
        </p:spPr>
        <p:txBody>
          <a:bodyPr wrap="square" rtlCol="0" anchor="ctr">
            <a:spAutoFit/>
          </a:bodyPr>
          <a:lstStyle/>
          <a:p>
            <a:pPr algn="ctr">
              <a:lnSpc>
                <a:spcPct val="85000"/>
              </a:lnSpc>
            </a:pPr>
            <a:r>
              <a:rPr lang="is-IS" sz="1200" b="1" dirty="0" smtClean="0">
                <a:solidFill>
                  <a:schemeClr val="bg2"/>
                </a:solidFill>
              </a:rPr>
              <a:t>Continuity of Communication</a:t>
            </a:r>
            <a:endParaRPr lang="en-US" sz="1200" b="1" dirty="0">
              <a:solidFill>
                <a:schemeClr val="bg2"/>
              </a:solidFill>
            </a:endParaRPr>
          </a:p>
        </p:txBody>
      </p:sp>
      <p:sp>
        <p:nvSpPr>
          <p:cNvPr id="151" name="Rectangle 150"/>
          <p:cNvSpPr/>
          <p:nvPr/>
        </p:nvSpPr>
        <p:spPr>
          <a:xfrm>
            <a:off x="7480103" y="1316517"/>
            <a:ext cx="1186823" cy="3193083"/>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3" name="Oval 152"/>
          <p:cNvSpPr/>
          <p:nvPr/>
        </p:nvSpPr>
        <p:spPr>
          <a:xfrm flipH="1">
            <a:off x="7949411" y="4216051"/>
            <a:ext cx="248206" cy="24071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4" name="Oval 153"/>
          <p:cNvSpPr/>
          <p:nvPr/>
        </p:nvSpPr>
        <p:spPr>
          <a:xfrm flipH="1">
            <a:off x="7949411" y="3814049"/>
            <a:ext cx="248206" cy="24071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6" name="Group 155"/>
          <p:cNvGrpSpPr/>
          <p:nvPr/>
        </p:nvGrpSpPr>
        <p:grpSpPr>
          <a:xfrm>
            <a:off x="7949128" y="3412049"/>
            <a:ext cx="248772" cy="240716"/>
            <a:chOff x="8979260" y="3173238"/>
            <a:chExt cx="317335" cy="288032"/>
          </a:xfrm>
        </p:grpSpPr>
        <p:sp>
          <p:nvSpPr>
            <p:cNvPr id="164" name="Oval 163"/>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Pie 164"/>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6" name="Group 5"/>
          <p:cNvGrpSpPr/>
          <p:nvPr/>
        </p:nvGrpSpPr>
        <p:grpSpPr>
          <a:xfrm>
            <a:off x="5228864" y="268878"/>
            <a:ext cx="3436335" cy="399520"/>
            <a:chOff x="5252720" y="221166"/>
            <a:chExt cx="3436335" cy="399520"/>
          </a:xfrm>
        </p:grpSpPr>
        <p:sp>
          <p:nvSpPr>
            <p:cNvPr id="4" name="Rectangle 3"/>
            <p:cNvSpPr/>
            <p:nvPr/>
          </p:nvSpPr>
          <p:spPr>
            <a:xfrm>
              <a:off x="5252720" y="221166"/>
              <a:ext cx="3436335" cy="3995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0" name="TextBox 169"/>
            <p:cNvSpPr txBox="1"/>
            <p:nvPr/>
          </p:nvSpPr>
          <p:spPr>
            <a:xfrm>
              <a:off x="5388003" y="282427"/>
              <a:ext cx="544962" cy="276999"/>
            </a:xfrm>
            <a:prstGeom prst="rect">
              <a:avLst/>
            </a:prstGeom>
            <a:noFill/>
          </p:spPr>
          <p:txBody>
            <a:bodyPr wrap="square" rtlCol="0" anchor="ctr">
              <a:spAutoFit/>
            </a:bodyPr>
            <a:lstStyle/>
            <a:p>
              <a:pPr algn="ctr"/>
              <a:r>
                <a:rPr lang="en-US" sz="1200" b="1" dirty="0" smtClean="0"/>
                <a:t>Low</a:t>
              </a:r>
              <a:endParaRPr lang="en-US" sz="1200" b="1" dirty="0"/>
            </a:p>
          </p:txBody>
        </p:sp>
        <p:sp>
          <p:nvSpPr>
            <p:cNvPr id="172" name="TextBox 171"/>
            <p:cNvSpPr txBox="1"/>
            <p:nvPr/>
          </p:nvSpPr>
          <p:spPr>
            <a:xfrm>
              <a:off x="8073232" y="282427"/>
              <a:ext cx="544988" cy="276999"/>
            </a:xfrm>
            <a:prstGeom prst="rect">
              <a:avLst/>
            </a:prstGeom>
            <a:noFill/>
          </p:spPr>
          <p:txBody>
            <a:bodyPr wrap="square" rtlCol="0" anchor="ctr">
              <a:spAutoFit/>
            </a:bodyPr>
            <a:lstStyle/>
            <a:p>
              <a:pPr algn="ctr"/>
              <a:r>
                <a:rPr lang="en-US" sz="1200" b="1" dirty="0" smtClean="0"/>
                <a:t>High</a:t>
              </a:r>
              <a:endParaRPr lang="en-US" sz="1200" b="1" dirty="0"/>
            </a:p>
          </p:txBody>
        </p:sp>
        <p:grpSp>
          <p:nvGrpSpPr>
            <p:cNvPr id="5" name="Group 4"/>
            <p:cNvGrpSpPr/>
            <p:nvPr/>
          </p:nvGrpSpPr>
          <p:grpSpPr>
            <a:xfrm>
              <a:off x="5968066" y="314329"/>
              <a:ext cx="1992294" cy="213194"/>
              <a:chOff x="5803386" y="279409"/>
              <a:chExt cx="2321654" cy="248438"/>
            </a:xfrm>
          </p:grpSpPr>
          <p:sp>
            <p:nvSpPr>
              <p:cNvPr id="183" name="Oval 182"/>
              <p:cNvSpPr/>
              <p:nvPr/>
            </p:nvSpPr>
            <p:spPr>
              <a:xfrm flipH="1">
                <a:off x="5803386" y="283269"/>
                <a:ext cx="248206" cy="24071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4" name="Group 183"/>
              <p:cNvGrpSpPr/>
              <p:nvPr/>
            </p:nvGrpSpPr>
            <p:grpSpPr>
              <a:xfrm>
                <a:off x="6321607" y="282740"/>
                <a:ext cx="248206" cy="241776"/>
                <a:chOff x="8985690" y="2701178"/>
                <a:chExt cx="220831" cy="201779"/>
              </a:xfrm>
            </p:grpSpPr>
            <p:sp>
              <p:nvSpPr>
                <p:cNvPr id="185" name="Oval 184"/>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Pie 185"/>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87" name="Group 186"/>
              <p:cNvGrpSpPr/>
              <p:nvPr/>
            </p:nvGrpSpPr>
            <p:grpSpPr>
              <a:xfrm>
                <a:off x="6839828" y="283270"/>
                <a:ext cx="248772" cy="240716"/>
                <a:chOff x="8979260" y="3173238"/>
                <a:chExt cx="317335" cy="288032"/>
              </a:xfrm>
            </p:grpSpPr>
            <p:sp>
              <p:nvSpPr>
                <p:cNvPr id="188" name="Oval 187"/>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9" name="Pie 188"/>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90" name="Group 189"/>
              <p:cNvGrpSpPr/>
              <p:nvPr/>
            </p:nvGrpSpPr>
            <p:grpSpPr>
              <a:xfrm flipH="1">
                <a:off x="7358615" y="279409"/>
                <a:ext cx="248206" cy="248438"/>
                <a:chOff x="8036102" y="2633921"/>
                <a:chExt cx="316615" cy="297269"/>
              </a:xfrm>
            </p:grpSpPr>
            <p:sp>
              <p:nvSpPr>
                <p:cNvPr id="191" name="Oval 190"/>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2" name="Pie 191"/>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93" name="Oval 192"/>
              <p:cNvSpPr/>
              <p:nvPr/>
            </p:nvSpPr>
            <p:spPr>
              <a:xfrm flipH="1">
                <a:off x="7876834" y="283269"/>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5" name="Group 254"/>
          <p:cNvGrpSpPr/>
          <p:nvPr/>
        </p:nvGrpSpPr>
        <p:grpSpPr>
          <a:xfrm>
            <a:off x="5478647" y="1783147"/>
            <a:ext cx="248206" cy="241776"/>
            <a:chOff x="8985690" y="2701178"/>
            <a:chExt cx="220831" cy="201779"/>
          </a:xfrm>
        </p:grpSpPr>
        <p:sp>
          <p:nvSpPr>
            <p:cNvPr id="256" name="Oval 255"/>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7" name="Pie 256"/>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58" name="Group 257"/>
          <p:cNvGrpSpPr/>
          <p:nvPr/>
        </p:nvGrpSpPr>
        <p:grpSpPr>
          <a:xfrm>
            <a:off x="5478383" y="3003068"/>
            <a:ext cx="248772" cy="240716"/>
            <a:chOff x="8979260" y="3173238"/>
            <a:chExt cx="317335" cy="288032"/>
          </a:xfrm>
        </p:grpSpPr>
        <p:sp>
          <p:nvSpPr>
            <p:cNvPr id="259" name="Oval 258"/>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0" name="Pie 259"/>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61" name="Group 260"/>
          <p:cNvGrpSpPr/>
          <p:nvPr/>
        </p:nvGrpSpPr>
        <p:grpSpPr>
          <a:xfrm>
            <a:off x="5478647" y="3410989"/>
            <a:ext cx="248206" cy="241776"/>
            <a:chOff x="8985690" y="2701178"/>
            <a:chExt cx="220831" cy="201779"/>
          </a:xfrm>
        </p:grpSpPr>
        <p:sp>
          <p:nvSpPr>
            <p:cNvPr id="262" name="Oval 261"/>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3" name="Pie 262"/>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64" name="Group 263"/>
          <p:cNvGrpSpPr/>
          <p:nvPr/>
        </p:nvGrpSpPr>
        <p:grpSpPr>
          <a:xfrm>
            <a:off x="5478647" y="3812972"/>
            <a:ext cx="248206" cy="241776"/>
            <a:chOff x="8985690" y="2701178"/>
            <a:chExt cx="220831" cy="201779"/>
          </a:xfrm>
        </p:grpSpPr>
        <p:sp>
          <p:nvSpPr>
            <p:cNvPr id="265" name="Oval 264"/>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6" name="Pie 265"/>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67" name="Group 266"/>
          <p:cNvGrpSpPr/>
          <p:nvPr/>
        </p:nvGrpSpPr>
        <p:grpSpPr>
          <a:xfrm>
            <a:off x="5478647" y="4216837"/>
            <a:ext cx="248206" cy="241776"/>
            <a:chOff x="8985690" y="2701178"/>
            <a:chExt cx="220831" cy="201779"/>
          </a:xfrm>
        </p:grpSpPr>
        <p:sp>
          <p:nvSpPr>
            <p:cNvPr id="268" name="Oval 267"/>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9" name="Pie 268"/>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2" name="Group 51"/>
          <p:cNvGrpSpPr/>
          <p:nvPr/>
        </p:nvGrpSpPr>
        <p:grpSpPr>
          <a:xfrm>
            <a:off x="6704920" y="1383216"/>
            <a:ext cx="248772" cy="240716"/>
            <a:chOff x="8979260" y="3173238"/>
            <a:chExt cx="317335" cy="288032"/>
          </a:xfrm>
        </p:grpSpPr>
        <p:sp>
          <p:nvSpPr>
            <p:cNvPr id="53" name="Oval 52"/>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Pie 53"/>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70" name="Group 269"/>
          <p:cNvGrpSpPr/>
          <p:nvPr/>
        </p:nvGrpSpPr>
        <p:grpSpPr>
          <a:xfrm>
            <a:off x="6704920" y="1786495"/>
            <a:ext cx="248772" cy="240716"/>
            <a:chOff x="8979260" y="3173238"/>
            <a:chExt cx="317335" cy="288032"/>
          </a:xfrm>
        </p:grpSpPr>
        <p:sp>
          <p:nvSpPr>
            <p:cNvPr id="271" name="Oval 270"/>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2" name="Pie 271"/>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73" name="Oval 272"/>
          <p:cNvSpPr/>
          <p:nvPr/>
        </p:nvSpPr>
        <p:spPr>
          <a:xfrm flipH="1">
            <a:off x="6704620" y="2192827"/>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4" name="Group 273"/>
          <p:cNvGrpSpPr/>
          <p:nvPr/>
        </p:nvGrpSpPr>
        <p:grpSpPr>
          <a:xfrm>
            <a:off x="6703738" y="2601486"/>
            <a:ext cx="248206" cy="241776"/>
            <a:chOff x="8985690" y="2701178"/>
            <a:chExt cx="220831" cy="201779"/>
          </a:xfrm>
        </p:grpSpPr>
        <p:sp>
          <p:nvSpPr>
            <p:cNvPr id="275" name="Oval 274"/>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6" name="Pie 275"/>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77" name="Group 276"/>
          <p:cNvGrpSpPr/>
          <p:nvPr/>
        </p:nvGrpSpPr>
        <p:grpSpPr>
          <a:xfrm>
            <a:off x="6700879" y="3410989"/>
            <a:ext cx="248206" cy="241776"/>
            <a:chOff x="8985690" y="2701178"/>
            <a:chExt cx="220831" cy="201779"/>
          </a:xfrm>
        </p:grpSpPr>
        <p:sp>
          <p:nvSpPr>
            <p:cNvPr id="278" name="Oval 277"/>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9" name="Pie 278"/>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80" name="Group 279"/>
          <p:cNvGrpSpPr/>
          <p:nvPr/>
        </p:nvGrpSpPr>
        <p:grpSpPr>
          <a:xfrm>
            <a:off x="7949128" y="3003068"/>
            <a:ext cx="248772" cy="240716"/>
            <a:chOff x="8979260" y="3173238"/>
            <a:chExt cx="317335" cy="288032"/>
          </a:xfrm>
        </p:grpSpPr>
        <p:sp>
          <p:nvSpPr>
            <p:cNvPr id="281" name="Oval 280"/>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2" name="Pie 281"/>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83" name="Group 282"/>
          <p:cNvGrpSpPr/>
          <p:nvPr/>
        </p:nvGrpSpPr>
        <p:grpSpPr>
          <a:xfrm>
            <a:off x="7949128" y="2602545"/>
            <a:ext cx="248206" cy="241776"/>
            <a:chOff x="8985690" y="2701178"/>
            <a:chExt cx="220831" cy="201779"/>
          </a:xfrm>
        </p:grpSpPr>
        <p:sp>
          <p:nvSpPr>
            <p:cNvPr id="284" name="Oval 283"/>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5" name="Pie 284"/>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59" name="Oval 158"/>
          <p:cNvSpPr/>
          <p:nvPr/>
        </p:nvSpPr>
        <p:spPr>
          <a:xfrm flipH="1">
            <a:off x="7949411" y="2201918"/>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6" name="Oval 285"/>
          <p:cNvSpPr/>
          <p:nvPr/>
        </p:nvSpPr>
        <p:spPr>
          <a:xfrm flipH="1">
            <a:off x="7949411" y="1787448"/>
            <a:ext cx="248206" cy="24071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5" name="Group 154"/>
          <p:cNvGrpSpPr/>
          <p:nvPr/>
        </p:nvGrpSpPr>
        <p:grpSpPr>
          <a:xfrm flipH="1">
            <a:off x="7949411" y="1379641"/>
            <a:ext cx="248206" cy="248438"/>
            <a:chOff x="8036102" y="2633921"/>
            <a:chExt cx="316615" cy="297269"/>
          </a:xfrm>
        </p:grpSpPr>
        <p:sp>
          <p:nvSpPr>
            <p:cNvPr id="166" name="Oval 165"/>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Pie 166"/>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90" name="Group 289"/>
          <p:cNvGrpSpPr/>
          <p:nvPr/>
        </p:nvGrpSpPr>
        <p:grpSpPr>
          <a:xfrm>
            <a:off x="6700879" y="4216837"/>
            <a:ext cx="248206" cy="241776"/>
            <a:chOff x="8985690" y="2701178"/>
            <a:chExt cx="220831" cy="201779"/>
          </a:xfrm>
        </p:grpSpPr>
        <p:sp>
          <p:nvSpPr>
            <p:cNvPr id="291" name="Oval 290"/>
            <p:cNvSpPr/>
            <p:nvPr/>
          </p:nvSpPr>
          <p:spPr>
            <a:xfrm flipH="1">
              <a:off x="8985690" y="2701178"/>
              <a:ext cx="220831" cy="20089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2" name="Pie 291"/>
            <p:cNvSpPr/>
            <p:nvPr/>
          </p:nvSpPr>
          <p:spPr>
            <a:xfrm flipH="1">
              <a:off x="8985690" y="2702062"/>
              <a:ext cx="220831" cy="200895"/>
            </a:xfrm>
            <a:prstGeom prst="pie">
              <a:avLst>
                <a:gd name="adj1" fmla="val 10719741"/>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93" name="Group 292"/>
          <p:cNvGrpSpPr/>
          <p:nvPr/>
        </p:nvGrpSpPr>
        <p:grpSpPr>
          <a:xfrm flipH="1">
            <a:off x="6704620" y="3809751"/>
            <a:ext cx="248206" cy="248438"/>
            <a:chOff x="8036102" y="2633921"/>
            <a:chExt cx="316615" cy="297269"/>
          </a:xfrm>
        </p:grpSpPr>
        <p:sp>
          <p:nvSpPr>
            <p:cNvPr id="294" name="Oval 293"/>
            <p:cNvSpPr/>
            <p:nvPr/>
          </p:nvSpPr>
          <p:spPr>
            <a:xfrm>
              <a:off x="8036102" y="2633921"/>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5" name="Pie 294"/>
            <p:cNvSpPr/>
            <p:nvPr/>
          </p:nvSpPr>
          <p:spPr>
            <a:xfrm>
              <a:off x="8036102" y="2643158"/>
              <a:ext cx="316615" cy="288032"/>
            </a:xfrm>
            <a:prstGeom prst="pi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315" name="Group 314"/>
          <p:cNvGrpSpPr/>
          <p:nvPr/>
        </p:nvGrpSpPr>
        <p:grpSpPr>
          <a:xfrm>
            <a:off x="4255365" y="3414814"/>
            <a:ext cx="248772" cy="240716"/>
            <a:chOff x="8979260" y="3173238"/>
            <a:chExt cx="317335" cy="288032"/>
          </a:xfrm>
        </p:grpSpPr>
        <p:sp>
          <p:nvSpPr>
            <p:cNvPr id="316" name="Oval 315"/>
            <p:cNvSpPr/>
            <p:nvPr/>
          </p:nvSpPr>
          <p:spPr>
            <a:xfrm flipH="1">
              <a:off x="8979980" y="3173238"/>
              <a:ext cx="316615" cy="288032"/>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7" name="Pie 316"/>
            <p:cNvSpPr/>
            <p:nvPr/>
          </p:nvSpPr>
          <p:spPr>
            <a:xfrm flipH="1">
              <a:off x="8979260" y="3173238"/>
              <a:ext cx="316615" cy="288032"/>
            </a:xfrm>
            <a:prstGeom prst="pie">
              <a:avLst>
                <a:gd name="adj1" fmla="val 537715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90785900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68845"/>
            <a:ext cx="8345488" cy="731837"/>
          </a:xfrm>
        </p:spPr>
        <p:txBody>
          <a:bodyPr/>
          <a:lstStyle/>
          <a:p>
            <a:pPr>
              <a:lnSpc>
                <a:spcPct val="90000"/>
              </a:lnSpc>
            </a:pPr>
            <a:r>
              <a:rPr lang="en-US" sz="2800" dirty="0" smtClean="0"/>
              <a:t>Global Connected Wearable Devices</a:t>
            </a:r>
            <a:r>
              <a:rPr lang="en-US" dirty="0" smtClean="0"/>
              <a:t/>
            </a:r>
            <a:br>
              <a:rPr lang="en-US" dirty="0" smtClean="0"/>
            </a:br>
            <a:r>
              <a:rPr lang="en-US" sz="2000" dirty="0" smtClean="0"/>
              <a:t>Global Connected Wearables will Grow 3-Fold from </a:t>
            </a:r>
            <a:r>
              <a:rPr lang="is-IS" sz="2000" dirty="0" smtClean="0"/>
              <a:t>2016-2021</a:t>
            </a:r>
            <a:r>
              <a:rPr lang="en-US" sz="2000" dirty="0" smtClean="0"/>
              <a:t>;</a:t>
            </a:r>
            <a:br>
              <a:rPr lang="en-US" sz="2000" dirty="0" smtClean="0"/>
            </a:br>
            <a:r>
              <a:rPr lang="en-US" sz="2000" dirty="0" smtClean="0"/>
              <a:t>By 2021, 7 Percent will Have Embedded Cellular Connectivity</a:t>
            </a:r>
            <a:endParaRPr lang="en-US" dirty="0" smtClean="0"/>
          </a:p>
        </p:txBody>
      </p:sp>
      <p:sp>
        <p:nvSpPr>
          <p:cNvPr id="18" name="Rectangle 17"/>
          <p:cNvSpPr/>
          <p:nvPr/>
        </p:nvSpPr>
        <p:spPr>
          <a:xfrm>
            <a:off x="0" y="1155437"/>
            <a:ext cx="9142622"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Freeform 26"/>
          <p:cNvSpPr/>
          <p:nvPr/>
        </p:nvSpPr>
        <p:spPr>
          <a:xfrm flipH="1">
            <a:off x="7070658" y="115035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7370432" y="117209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23%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9"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30" name="TextBox 29"/>
          <p:cNvSpPr txBox="1"/>
          <p:nvPr/>
        </p:nvSpPr>
        <p:spPr>
          <a:xfrm>
            <a:off x="435105" y="2423726"/>
            <a:ext cx="1265225" cy="738664"/>
          </a:xfrm>
          <a:prstGeom prst="rect">
            <a:avLst/>
          </a:prstGeom>
          <a:noFill/>
        </p:spPr>
        <p:txBody>
          <a:bodyPr wrap="square" rtlCol="0" anchor="ctr">
            <a:spAutoFit/>
          </a:bodyPr>
          <a:lstStyle/>
          <a:p>
            <a:pPr algn="ctr"/>
            <a:r>
              <a:rPr lang="en-US" sz="1400" b="1" dirty="0" smtClean="0">
                <a:cs typeface="Arial" panose="020B0604020202020204" pitchFamily="34" charset="0"/>
              </a:rPr>
              <a:t>Millions of Connected Wearables</a:t>
            </a:r>
            <a:endParaRPr lang="en-US" sz="1400" b="1" dirty="0">
              <a:cs typeface="Arial" panose="020B0604020202020204" pitchFamily="34" charset="0"/>
            </a:endParaRPr>
          </a:p>
        </p:txBody>
      </p:sp>
      <p:sp>
        <p:nvSpPr>
          <p:cNvPr id="31" name="TextBox 30"/>
          <p:cNvSpPr txBox="1"/>
          <p:nvPr/>
        </p:nvSpPr>
        <p:spPr>
          <a:xfrm>
            <a:off x="7063123" y="406121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aphicFrame>
        <p:nvGraphicFramePr>
          <p:cNvPr id="54" name="Object 2"/>
          <p:cNvGraphicFramePr>
            <a:graphicFrameLocks noChangeAspect="1"/>
          </p:cNvGraphicFramePr>
          <p:nvPr>
            <p:extLst>
              <p:ext uri="{D42A27DB-BD31-4B8C-83A1-F6EECF244321}">
                <p14:modId xmlns:p14="http://schemas.microsoft.com/office/powerpoint/2010/main" val="183508809"/>
              </p:ext>
            </p:extLst>
          </p:nvPr>
        </p:nvGraphicFramePr>
        <p:xfrm>
          <a:off x="831273" y="1541634"/>
          <a:ext cx="6242102" cy="3004036"/>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p:cNvSpPr txBox="1"/>
          <p:nvPr/>
        </p:nvSpPr>
        <p:spPr>
          <a:xfrm>
            <a:off x="6941703" y="2316005"/>
            <a:ext cx="1265225" cy="954107"/>
          </a:xfrm>
          <a:prstGeom prst="rect">
            <a:avLst/>
          </a:prstGeom>
          <a:noFill/>
        </p:spPr>
        <p:txBody>
          <a:bodyPr wrap="square" rtlCol="0" anchor="ctr">
            <a:spAutoFit/>
          </a:bodyPr>
          <a:lstStyle/>
          <a:p>
            <a:pPr algn="ctr"/>
            <a:r>
              <a:rPr lang="en-US" sz="1400" b="1" dirty="0" smtClean="0">
                <a:cs typeface="Arial" panose="020B0604020202020204" pitchFamily="34" charset="0"/>
              </a:rPr>
              <a:t>% with Embedded Cellular Connectivity</a:t>
            </a:r>
            <a:endParaRPr lang="en-US" sz="1400" b="1" dirty="0">
              <a:cs typeface="Arial" panose="020B0604020202020204" pitchFamily="34" charset="0"/>
            </a:endParaRPr>
          </a:p>
        </p:txBody>
      </p:sp>
      <p:sp>
        <p:nvSpPr>
          <p:cNvPr id="57" name="Text Box 11"/>
          <p:cNvSpPr txBox="1">
            <a:spLocks noChangeArrowheads="1"/>
          </p:cNvSpPr>
          <p:nvPr/>
        </p:nvSpPr>
        <p:spPr bwMode="auto">
          <a:xfrm>
            <a:off x="3574402" y="2603228"/>
            <a:ext cx="710538"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593 M</a:t>
            </a:r>
            <a:endParaRPr lang="en-US" sz="1200" b="1" dirty="0">
              <a:solidFill>
                <a:schemeClr val="bg1"/>
              </a:solidFill>
            </a:endParaRPr>
          </a:p>
        </p:txBody>
      </p:sp>
      <p:sp>
        <p:nvSpPr>
          <p:cNvPr id="58" name="Text Box 11"/>
          <p:cNvSpPr txBox="1">
            <a:spLocks noChangeArrowheads="1"/>
          </p:cNvSpPr>
          <p:nvPr/>
        </p:nvSpPr>
        <p:spPr bwMode="auto">
          <a:xfrm>
            <a:off x="2975877" y="2943327"/>
            <a:ext cx="756617"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453 M</a:t>
            </a:r>
            <a:endParaRPr lang="en-US" sz="1200" b="1" dirty="0">
              <a:solidFill>
                <a:schemeClr val="bg1"/>
              </a:solidFill>
            </a:endParaRPr>
          </a:p>
        </p:txBody>
      </p:sp>
      <p:sp>
        <p:nvSpPr>
          <p:cNvPr id="59" name="Text Box 11"/>
          <p:cNvSpPr txBox="1">
            <a:spLocks noChangeArrowheads="1"/>
          </p:cNvSpPr>
          <p:nvPr/>
        </p:nvSpPr>
        <p:spPr bwMode="auto">
          <a:xfrm>
            <a:off x="4239308" y="2335638"/>
            <a:ext cx="742403"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722 M</a:t>
            </a:r>
            <a:endParaRPr lang="en-US" sz="1200" b="1" dirty="0">
              <a:solidFill>
                <a:schemeClr val="bg1"/>
              </a:solidFill>
            </a:endParaRPr>
          </a:p>
        </p:txBody>
      </p:sp>
    </p:spTree>
    <p:extLst>
      <p:ext uri="{BB962C8B-B14F-4D97-AF65-F5344CB8AC3E}">
        <p14:creationId xmlns:p14="http://schemas.microsoft.com/office/powerpoint/2010/main" val="2563429483"/>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68910"/>
            <a:ext cx="8345488" cy="731837"/>
          </a:xfrm>
        </p:spPr>
        <p:txBody>
          <a:bodyPr/>
          <a:lstStyle/>
          <a:p>
            <a:pPr>
              <a:lnSpc>
                <a:spcPct val="90000"/>
              </a:lnSpc>
            </a:pPr>
            <a:r>
              <a:rPr lang="en-US" sz="2800" dirty="0" smtClean="0"/>
              <a:t>Global Virtual Reality Growth</a:t>
            </a:r>
            <a:r>
              <a:rPr lang="en-US" dirty="0" smtClean="0"/>
              <a:t/>
            </a:r>
            <a:br>
              <a:rPr lang="en-US" dirty="0" smtClean="0"/>
            </a:br>
            <a:r>
              <a:rPr lang="en-US" sz="2000" dirty="0" smtClean="0"/>
              <a:t>Global VR Headsets will Grow 5-Fold from </a:t>
            </a:r>
            <a:r>
              <a:rPr lang="is-IS" sz="2000" dirty="0" smtClean="0"/>
              <a:t>2016-2021</a:t>
            </a:r>
            <a:r>
              <a:rPr lang="en-US" sz="2000" dirty="0" smtClean="0"/>
              <a:t>;</a:t>
            </a:r>
            <a:br>
              <a:rPr lang="en-US" sz="2000" dirty="0" smtClean="0"/>
            </a:br>
            <a:r>
              <a:rPr lang="en-US" sz="2000" dirty="0" smtClean="0"/>
              <a:t>More Than Half Will Be Connected to Smartphones</a:t>
            </a:r>
            <a:endParaRPr lang="en-US" dirty="0" smtClean="0"/>
          </a:p>
        </p:txBody>
      </p:sp>
      <p:sp>
        <p:nvSpPr>
          <p:cNvPr id="18" name="Rectangle 17"/>
          <p:cNvSpPr/>
          <p:nvPr/>
        </p:nvSpPr>
        <p:spPr>
          <a:xfrm>
            <a:off x="0" y="1145277"/>
            <a:ext cx="9142622"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Freeform 26"/>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TextBox 27"/>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40%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9" name="Text Box 20"/>
          <p:cNvSpPr txBox="1">
            <a:spLocks noChangeArrowheads="1"/>
          </p:cNvSpPr>
          <p:nvPr/>
        </p:nvSpPr>
        <p:spPr bwMode="auto">
          <a:xfrm>
            <a:off x="3552549" y="4515162"/>
            <a:ext cx="4936390"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IHS Technology; Cisco VNI Global Mobile Data Traffic Forecast, </a:t>
            </a:r>
            <a:r>
              <a:rPr lang="fi-FI" sz="1000" dirty="0" smtClean="0"/>
              <a:t>2016–2021</a:t>
            </a:r>
            <a:endParaRPr lang="en-US" sz="1000" dirty="0"/>
          </a:p>
        </p:txBody>
      </p:sp>
      <p:sp>
        <p:nvSpPr>
          <p:cNvPr id="31" name="TextBox 30"/>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graphicFrame>
        <p:nvGraphicFramePr>
          <p:cNvPr id="54" name="Object 2"/>
          <p:cNvGraphicFramePr>
            <a:graphicFrameLocks noChangeAspect="1"/>
          </p:cNvGraphicFramePr>
          <p:nvPr>
            <p:extLst>
              <p:ext uri="{D42A27DB-BD31-4B8C-83A1-F6EECF244321}">
                <p14:modId xmlns:p14="http://schemas.microsoft.com/office/powerpoint/2010/main" val="229995988"/>
              </p:ext>
            </p:extLst>
          </p:nvPr>
        </p:nvGraphicFramePr>
        <p:xfrm>
          <a:off x="831273" y="1541634"/>
          <a:ext cx="6242102" cy="3004036"/>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p:cNvSpPr txBox="1"/>
          <p:nvPr/>
        </p:nvSpPr>
        <p:spPr>
          <a:xfrm>
            <a:off x="6941703" y="2516209"/>
            <a:ext cx="1634488" cy="523220"/>
          </a:xfrm>
          <a:prstGeom prst="rect">
            <a:avLst/>
          </a:prstGeom>
          <a:noFill/>
        </p:spPr>
        <p:txBody>
          <a:bodyPr wrap="square" rtlCol="0" anchor="ctr">
            <a:spAutoFit/>
          </a:bodyPr>
          <a:lstStyle/>
          <a:p>
            <a:pPr algn="ctr"/>
            <a:r>
              <a:rPr lang="en-US" sz="1400" b="1" dirty="0" smtClean="0">
                <a:cs typeface="Arial" panose="020B0604020202020204" pitchFamily="34" charset="0"/>
              </a:rPr>
              <a:t>% Connected </a:t>
            </a:r>
            <a:r>
              <a:rPr lang="en-US" sz="1400" b="1" smtClean="0">
                <a:cs typeface="Arial" panose="020B0604020202020204" pitchFamily="34" charset="0"/>
              </a:rPr>
              <a:t>to Smartphones</a:t>
            </a:r>
            <a:endParaRPr lang="en-US" sz="1400" b="1" dirty="0">
              <a:cs typeface="Arial" panose="020B0604020202020204" pitchFamily="34" charset="0"/>
            </a:endParaRPr>
          </a:p>
        </p:txBody>
      </p:sp>
      <p:sp>
        <p:nvSpPr>
          <p:cNvPr id="57" name="Text Box 11"/>
          <p:cNvSpPr txBox="1">
            <a:spLocks noChangeArrowheads="1"/>
          </p:cNvSpPr>
          <p:nvPr/>
        </p:nvSpPr>
        <p:spPr bwMode="auto">
          <a:xfrm>
            <a:off x="3594981" y="3120636"/>
            <a:ext cx="710538"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45 M</a:t>
            </a:r>
            <a:endParaRPr lang="en-US" sz="1200" b="1" dirty="0">
              <a:solidFill>
                <a:schemeClr val="bg1"/>
              </a:solidFill>
            </a:endParaRPr>
          </a:p>
        </p:txBody>
      </p:sp>
      <p:sp>
        <p:nvSpPr>
          <p:cNvPr id="58" name="Text Box 11"/>
          <p:cNvSpPr txBox="1">
            <a:spLocks noChangeArrowheads="1"/>
          </p:cNvSpPr>
          <p:nvPr/>
        </p:nvSpPr>
        <p:spPr bwMode="auto">
          <a:xfrm>
            <a:off x="2928292" y="3394242"/>
            <a:ext cx="756617"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31 M</a:t>
            </a:r>
            <a:endParaRPr lang="en-US" sz="1200" b="1" dirty="0">
              <a:solidFill>
                <a:schemeClr val="bg1"/>
              </a:solidFill>
            </a:endParaRPr>
          </a:p>
        </p:txBody>
      </p:sp>
      <p:sp>
        <p:nvSpPr>
          <p:cNvPr id="59" name="Text Box 11"/>
          <p:cNvSpPr txBox="1">
            <a:spLocks noChangeArrowheads="1"/>
          </p:cNvSpPr>
          <p:nvPr/>
        </p:nvSpPr>
        <p:spPr bwMode="auto">
          <a:xfrm>
            <a:off x="4226728" y="2794292"/>
            <a:ext cx="742403"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solidFill>
                  <a:schemeClr val="bg1"/>
                </a:solidFill>
              </a:rPr>
              <a:t>62 M</a:t>
            </a:r>
            <a:endParaRPr lang="en-US" sz="1200" b="1" dirty="0">
              <a:solidFill>
                <a:schemeClr val="bg1"/>
              </a:solidFill>
            </a:endParaRPr>
          </a:p>
        </p:txBody>
      </p:sp>
      <p:sp>
        <p:nvSpPr>
          <p:cNvPr id="14" name="TextBox 13"/>
          <p:cNvSpPr txBox="1"/>
          <p:nvPr/>
        </p:nvSpPr>
        <p:spPr>
          <a:xfrm>
            <a:off x="435105" y="2423726"/>
            <a:ext cx="1265225" cy="738664"/>
          </a:xfrm>
          <a:prstGeom prst="rect">
            <a:avLst/>
          </a:prstGeom>
          <a:noFill/>
        </p:spPr>
        <p:txBody>
          <a:bodyPr wrap="square" rtlCol="0" anchor="ctr">
            <a:spAutoFit/>
          </a:bodyPr>
          <a:lstStyle/>
          <a:p>
            <a:pPr algn="ctr"/>
            <a:r>
              <a:rPr lang="en-US" sz="1400" b="1" dirty="0" smtClean="0">
                <a:cs typeface="Arial" panose="020B0604020202020204" pitchFamily="34" charset="0"/>
              </a:rPr>
              <a:t>Millions of VR Headsets</a:t>
            </a:r>
            <a:endParaRPr lang="en-US" sz="1400" b="1" dirty="0">
              <a:cs typeface="Arial" panose="020B0604020202020204" pitchFamily="34" charset="0"/>
            </a:endParaRPr>
          </a:p>
        </p:txBody>
      </p:sp>
    </p:spTree>
    <p:extLst>
      <p:ext uri="{BB962C8B-B14F-4D97-AF65-F5344CB8AC3E}">
        <p14:creationId xmlns:p14="http://schemas.microsoft.com/office/powerpoint/2010/main" val="72044345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2949"/>
            <a:ext cx="8345488" cy="731837"/>
          </a:xfrm>
        </p:spPr>
        <p:txBody>
          <a:bodyPr/>
          <a:lstStyle/>
          <a:p>
            <a:r>
              <a:rPr lang="en-US" sz="2800" dirty="0" smtClean="0"/>
              <a:t>Regional Connected Wearable Devices</a:t>
            </a:r>
            <a:br>
              <a:rPr lang="en-US" sz="2800" dirty="0" smtClean="0"/>
            </a:br>
            <a:r>
              <a:rPr lang="en-US" sz="2000" dirty="0" smtClean="0"/>
              <a:t>North America Will Have the Largest Share by 2021</a:t>
            </a:r>
          </a:p>
        </p:txBody>
      </p:sp>
      <p:sp>
        <p:nvSpPr>
          <p:cNvPr id="18" name="Rectangle 17"/>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Freeform 19"/>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TextBox 20"/>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23%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30"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31" name="TextBox 30"/>
          <p:cNvSpPr txBox="1"/>
          <p:nvPr/>
        </p:nvSpPr>
        <p:spPr>
          <a:xfrm>
            <a:off x="435105" y="2516208"/>
            <a:ext cx="1265225" cy="523220"/>
          </a:xfrm>
          <a:prstGeom prst="rect">
            <a:avLst/>
          </a:prstGeom>
          <a:noFill/>
        </p:spPr>
        <p:txBody>
          <a:bodyPr wrap="square" rtlCol="0" anchor="ctr">
            <a:spAutoFit/>
          </a:bodyPr>
          <a:lstStyle/>
          <a:p>
            <a:pPr algn="ctr"/>
            <a:r>
              <a:rPr lang="en-US" sz="1400" b="1" dirty="0">
                <a:cs typeface="Arial" panose="020B0604020202020204" pitchFamily="34" charset="0"/>
              </a:rPr>
              <a:t>M</a:t>
            </a:r>
            <a:r>
              <a:rPr lang="en-US" sz="1400" b="1" dirty="0" smtClean="0">
                <a:cs typeface="Arial" panose="020B0604020202020204" pitchFamily="34" charset="0"/>
              </a:rPr>
              <a:t>illions of Wearables</a:t>
            </a:r>
            <a:endParaRPr lang="en-US" sz="1400" b="1" dirty="0">
              <a:cs typeface="Arial" panose="020B0604020202020204" pitchFamily="34" charset="0"/>
            </a:endParaRPr>
          </a:p>
        </p:txBody>
      </p:sp>
      <p:sp>
        <p:nvSpPr>
          <p:cNvPr id="32" name="TextBox 31"/>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rId3" action="ppaction://hlinksldjump"/>
              </a:rPr>
              <a:t>Back to Trends Menu</a:t>
            </a:r>
            <a:endParaRPr lang="en-US" sz="1000" dirty="0" smtClean="0"/>
          </a:p>
        </p:txBody>
      </p:sp>
      <p:sp>
        <p:nvSpPr>
          <p:cNvPr id="42" name="Text Box 20"/>
          <p:cNvSpPr txBox="1">
            <a:spLocks noChangeArrowheads="1"/>
          </p:cNvSpPr>
          <p:nvPr/>
        </p:nvSpPr>
        <p:spPr bwMode="auto">
          <a:xfrm>
            <a:off x="4380078" y="4330069"/>
            <a:ext cx="4106033"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Figures (n) refer to </a:t>
            </a:r>
            <a:r>
              <a:rPr lang="is-IS" sz="1000" b="1" dirty="0" smtClean="0">
                <a:solidFill>
                  <a:schemeClr val="accent5">
                    <a:lumMod val="75000"/>
                  </a:schemeClr>
                </a:solidFill>
              </a:rPr>
              <a:t>2016</a:t>
            </a:r>
            <a:r>
              <a:rPr lang="en-US" sz="1000" b="1" dirty="0" smtClean="0">
                <a:solidFill>
                  <a:schemeClr val="accent5">
                    <a:lumMod val="75000"/>
                  </a:schemeClr>
                </a:solidFill>
              </a:rPr>
              <a:t>, 2021 </a:t>
            </a:r>
            <a:r>
              <a:rPr lang="en-US" sz="1000" b="1" dirty="0">
                <a:solidFill>
                  <a:schemeClr val="accent5">
                    <a:lumMod val="75000"/>
                  </a:schemeClr>
                </a:solidFill>
              </a:rPr>
              <a:t>regional wearable devices </a:t>
            </a:r>
            <a:r>
              <a:rPr lang="en-US" sz="1000" b="1" dirty="0" smtClean="0">
                <a:solidFill>
                  <a:schemeClr val="accent5">
                    <a:lumMod val="75000"/>
                  </a:schemeClr>
                </a:solidFill>
              </a:rPr>
              <a:t>share</a:t>
            </a:r>
            <a:endParaRPr lang="en-US" sz="1000" b="1" dirty="0">
              <a:solidFill>
                <a:schemeClr val="accent5">
                  <a:lumMod val="75000"/>
                </a:schemeClr>
              </a:solidFill>
            </a:endParaRPr>
          </a:p>
        </p:txBody>
      </p:sp>
      <p:graphicFrame>
        <p:nvGraphicFramePr>
          <p:cNvPr id="43" name="Object 2"/>
          <p:cNvGraphicFramePr>
            <a:graphicFrameLocks noChangeAspect="1"/>
          </p:cNvGraphicFramePr>
          <p:nvPr>
            <p:extLst>
              <p:ext uri="{D42A27DB-BD31-4B8C-83A1-F6EECF244321}">
                <p14:modId xmlns:p14="http://schemas.microsoft.com/office/powerpoint/2010/main" val="3805630114"/>
              </p:ext>
            </p:extLst>
          </p:nvPr>
        </p:nvGraphicFramePr>
        <p:xfrm>
          <a:off x="833739" y="1343229"/>
          <a:ext cx="6241938" cy="3255598"/>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 Box 11"/>
          <p:cNvSpPr txBox="1">
            <a:spLocks noChangeArrowheads="1"/>
          </p:cNvSpPr>
          <p:nvPr/>
        </p:nvSpPr>
        <p:spPr bwMode="auto">
          <a:xfrm>
            <a:off x="2928510" y="2598323"/>
            <a:ext cx="626430"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453 M</a:t>
            </a:r>
            <a:endParaRPr lang="en-US" sz="1200" b="1" dirty="0"/>
          </a:p>
        </p:txBody>
      </p:sp>
      <p:sp>
        <p:nvSpPr>
          <p:cNvPr id="45" name="Text Box 11"/>
          <p:cNvSpPr txBox="1">
            <a:spLocks noChangeArrowheads="1"/>
          </p:cNvSpPr>
          <p:nvPr/>
        </p:nvSpPr>
        <p:spPr bwMode="auto">
          <a:xfrm>
            <a:off x="3585341" y="2346253"/>
            <a:ext cx="626430"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593 M</a:t>
            </a:r>
            <a:endParaRPr lang="en-US" sz="1200" b="1" dirty="0"/>
          </a:p>
        </p:txBody>
      </p:sp>
      <p:sp>
        <p:nvSpPr>
          <p:cNvPr id="46" name="Text Box 11"/>
          <p:cNvSpPr txBox="1">
            <a:spLocks noChangeArrowheads="1"/>
          </p:cNvSpPr>
          <p:nvPr/>
        </p:nvSpPr>
        <p:spPr bwMode="auto">
          <a:xfrm>
            <a:off x="4252472" y="2175474"/>
            <a:ext cx="626430"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772M</a:t>
            </a:r>
            <a:endParaRPr lang="en-US" sz="1200" b="1" dirty="0"/>
          </a:p>
        </p:txBody>
      </p:sp>
    </p:spTree>
    <p:extLst>
      <p:ext uri="{BB962C8B-B14F-4D97-AF65-F5344CB8AC3E}">
        <p14:creationId xmlns:p14="http://schemas.microsoft.com/office/powerpoint/2010/main" val="3885238031"/>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18061" y="228600"/>
            <a:ext cx="8341751" cy="4297679"/>
          </a:xfrm>
          <a:prstGeom prst="rect">
            <a:avLst/>
          </a:prstGeom>
        </p:spPr>
      </p:pic>
      <p:sp>
        <p:nvSpPr>
          <p:cNvPr id="5" name="Rectangle 4"/>
          <p:cNvSpPr/>
          <p:nvPr/>
        </p:nvSpPr>
        <p:spPr>
          <a:xfrm>
            <a:off x="442398" y="368709"/>
            <a:ext cx="5489494"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4" y="479172"/>
            <a:ext cx="3996484" cy="1200329"/>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4</a:t>
            </a:r>
            <a:r>
              <a:rPr lang="en-US" sz="2400" dirty="0" smtClean="0">
                <a:solidFill>
                  <a:schemeClr val="tx2"/>
                </a:solidFill>
              </a:rPr>
              <a:t>  </a:t>
            </a:r>
          </a:p>
          <a:p>
            <a:r>
              <a:rPr lang="en-US" sz="2400" dirty="0" smtClean="0">
                <a:solidFill>
                  <a:schemeClr val="accent5"/>
                </a:solidFill>
              </a:rPr>
              <a:t>Analyzing the Expanding Role and Coverage of Wi-Fi</a:t>
            </a:r>
            <a:endParaRPr lang="en-US" sz="2400" dirty="0">
              <a:solidFill>
                <a:schemeClr val="accent5"/>
              </a:solidFill>
            </a:endParaRPr>
          </a:p>
        </p:txBody>
      </p:sp>
      <p:sp>
        <p:nvSpPr>
          <p:cNvPr id="7" name="Rectangle 6"/>
          <p:cNvSpPr/>
          <p:nvPr/>
        </p:nvSpPr>
        <p:spPr>
          <a:xfrm>
            <a:off x="591014" y="1725759"/>
            <a:ext cx="2921806" cy="1298817"/>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dirty="0">
                <a:solidFill>
                  <a:schemeClr val="tx2"/>
                </a:solidFill>
                <a:hlinkClick r:id="rId4" action="ppaction://hlinksldjump"/>
              </a:rPr>
              <a:t>Total </a:t>
            </a:r>
            <a:r>
              <a:rPr lang="en-US" dirty="0" smtClean="0">
                <a:solidFill>
                  <a:schemeClr val="tx2"/>
                </a:solidFill>
                <a:hlinkClick r:id="rId4" action="ppaction://hlinksldjump"/>
              </a:rPr>
              <a:t>mobile </a:t>
            </a:r>
            <a:r>
              <a:rPr lang="en-US" dirty="0">
                <a:solidFill>
                  <a:schemeClr val="tx2"/>
                </a:solidFill>
                <a:hlinkClick r:id="rId4" action="ppaction://hlinksldjump"/>
              </a:rPr>
              <a:t>vs. Wi-Fi vs. </a:t>
            </a:r>
            <a:r>
              <a:rPr lang="en-US" dirty="0" smtClean="0">
                <a:solidFill>
                  <a:schemeClr val="tx2"/>
                </a:solidFill>
                <a:hlinkClick r:id="rId4" action="ppaction://hlinksldjump"/>
              </a:rPr>
              <a:t>fixed </a:t>
            </a:r>
            <a:r>
              <a:rPr lang="en-US" dirty="0">
                <a:solidFill>
                  <a:schemeClr val="tx2"/>
                </a:solidFill>
                <a:hlinkClick r:id="rId4" action="ppaction://hlinksldjump"/>
              </a:rPr>
              <a:t>t</a:t>
            </a:r>
            <a:r>
              <a:rPr lang="en-US" dirty="0" smtClean="0">
                <a:solidFill>
                  <a:schemeClr val="tx2"/>
                </a:solidFill>
                <a:hlinkClick r:id="rId4" action="ppaction://hlinksldjump"/>
              </a:rPr>
              <a:t>raffic </a:t>
            </a:r>
            <a:r>
              <a:rPr lang="en-US" dirty="0">
                <a:solidFill>
                  <a:schemeClr val="tx2"/>
                </a:solidFill>
                <a:hlinkClick r:id="rId4" action="ppaction://hlinksldjump"/>
              </a:rPr>
              <a:t>g</a:t>
            </a:r>
            <a:r>
              <a:rPr lang="en-US" dirty="0" smtClean="0">
                <a:solidFill>
                  <a:schemeClr val="tx2"/>
                </a:solidFill>
                <a:hlinkClick r:id="rId4" action="ppaction://hlinksldjump"/>
              </a:rPr>
              <a:t>rowth</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5" action="ppaction://hlinksldjump"/>
              </a:rPr>
              <a:t>Mobile </a:t>
            </a:r>
            <a:r>
              <a:rPr lang="en-US" dirty="0" smtClean="0">
                <a:solidFill>
                  <a:schemeClr val="tx2"/>
                </a:solidFill>
                <a:hlinkClick r:id="rId5" action="ppaction://hlinksldjump"/>
              </a:rPr>
              <a:t>offload</a:t>
            </a:r>
            <a:endParaRPr lang="en-US" dirty="0">
              <a:solidFill>
                <a:schemeClr val="tx2"/>
              </a:solidFill>
            </a:endParaRPr>
          </a:p>
          <a:p>
            <a:pPr marL="173038" lvl="1" indent="-173038">
              <a:lnSpc>
                <a:spcPct val="95000"/>
              </a:lnSpc>
              <a:spcAft>
                <a:spcPts val="600"/>
              </a:spcAft>
              <a:buFont typeface="Arial" panose="020B0604020202020204" pitchFamily="34" charset="0"/>
              <a:buChar char="•"/>
            </a:pPr>
            <a:r>
              <a:rPr lang="en-US" dirty="0">
                <a:solidFill>
                  <a:schemeClr val="tx2"/>
                </a:solidFill>
                <a:hlinkClick r:id="rId6" action="ppaction://hlinksldjump"/>
              </a:rPr>
              <a:t>Growth of Wi-Fi </a:t>
            </a:r>
            <a:r>
              <a:rPr lang="en-US" dirty="0" smtClean="0">
                <a:solidFill>
                  <a:schemeClr val="tx2"/>
                </a:solidFill>
                <a:hlinkClick r:id="rId6" action="ppaction://hlinksldjump"/>
              </a:rPr>
              <a:t>hotspots</a:t>
            </a:r>
            <a:endParaRPr lang="en-US" dirty="0">
              <a:solidFill>
                <a:schemeClr val="tx2"/>
              </a:solidFill>
            </a:endParaRPr>
          </a:p>
        </p:txBody>
      </p:sp>
    </p:spTree>
    <p:extLst>
      <p:ext uri="{BB962C8B-B14F-4D97-AF65-F5344CB8AC3E}">
        <p14:creationId xmlns:p14="http://schemas.microsoft.com/office/powerpoint/2010/main" val="131422734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1121" y="1139248"/>
            <a:ext cx="3440418" cy="327499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5" name="Picture 1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flipH="1">
            <a:off x="4963010" y="3596639"/>
            <a:ext cx="1340635" cy="81534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67" y="1899264"/>
            <a:ext cx="2551275" cy="2537682"/>
          </a:xfrm>
          <a:prstGeom prst="rect">
            <a:avLst/>
          </a:prstGeom>
        </p:spPr>
      </p:pic>
      <p:sp>
        <p:nvSpPr>
          <p:cNvPr id="53283" name="Title 44"/>
          <p:cNvSpPr>
            <a:spLocks noGrp="1"/>
          </p:cNvSpPr>
          <p:nvPr>
            <p:ph type="title"/>
          </p:nvPr>
        </p:nvSpPr>
        <p:spPr/>
        <p:txBody>
          <a:bodyPr/>
          <a:lstStyle/>
          <a:p>
            <a:r>
              <a:rPr lang="en-US" dirty="0" smtClean="0"/>
              <a:t>Global Mobile Data Traffic Drivers</a:t>
            </a:r>
          </a:p>
        </p:txBody>
      </p:sp>
      <p:sp>
        <p:nvSpPr>
          <p:cNvPr id="59" name="Text Box 20"/>
          <p:cNvSpPr txBox="1">
            <a:spLocks noChangeArrowheads="1"/>
          </p:cNvSpPr>
          <p:nvPr/>
        </p:nvSpPr>
        <p:spPr bwMode="auto">
          <a:xfrm>
            <a:off x="4530382" y="445039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sp>
        <p:nvSpPr>
          <p:cNvPr id="55" name="Text Box 12"/>
          <p:cNvSpPr txBox="1">
            <a:spLocks noChangeArrowheads="1"/>
          </p:cNvSpPr>
          <p:nvPr/>
        </p:nvSpPr>
        <p:spPr bwMode="auto">
          <a:xfrm>
            <a:off x="6463948" y="865902"/>
            <a:ext cx="745671" cy="233910"/>
          </a:xfrm>
          <a:prstGeom prst="rect">
            <a:avLst/>
          </a:prstGeom>
          <a:noFill/>
          <a:ln w="9525">
            <a:noFill/>
            <a:miter lim="800000"/>
            <a:headEnd/>
            <a:tailEnd/>
          </a:ln>
        </p:spPr>
        <p:txBody>
          <a:bodyPr wrap="square" lIns="0" tIns="0" rIns="0" bIns="0" anchor="ctr">
            <a:spAutoFit/>
          </a:bodyPr>
          <a:lstStyle/>
          <a:p>
            <a:pPr algn="ctr">
              <a:lnSpc>
                <a:spcPct val="95000"/>
              </a:lnSpc>
            </a:pPr>
            <a:r>
              <a:rPr lang="is-IS" sz="1600" b="1" dirty="0" smtClean="0">
                <a:ea typeface="ＭＳ Ｐゴシック"/>
                <a:cs typeface="ＭＳ Ｐゴシック"/>
              </a:rPr>
              <a:t>2016</a:t>
            </a:r>
            <a:endParaRPr lang="en-US" sz="1600" b="1" dirty="0">
              <a:ea typeface="ＭＳ Ｐゴシック"/>
              <a:cs typeface="ＭＳ Ｐゴシック"/>
            </a:endParaRPr>
          </a:p>
        </p:txBody>
      </p:sp>
      <p:sp>
        <p:nvSpPr>
          <p:cNvPr id="56" name="Text Box 12"/>
          <p:cNvSpPr txBox="1">
            <a:spLocks noChangeArrowheads="1"/>
          </p:cNvSpPr>
          <p:nvPr/>
        </p:nvSpPr>
        <p:spPr bwMode="auto">
          <a:xfrm>
            <a:off x="7509493" y="865902"/>
            <a:ext cx="745671" cy="233910"/>
          </a:xfrm>
          <a:prstGeom prst="rect">
            <a:avLst/>
          </a:prstGeom>
          <a:noFill/>
          <a:ln w="9525">
            <a:noFill/>
            <a:miter lim="800000"/>
            <a:headEnd/>
            <a:tailEnd/>
          </a:ln>
        </p:spPr>
        <p:txBody>
          <a:bodyPr wrap="square" lIns="0" tIns="0" rIns="0" bIns="0" anchor="ctr">
            <a:spAutoFit/>
          </a:bodyPr>
          <a:lstStyle/>
          <a:p>
            <a:pPr algn="ctr">
              <a:lnSpc>
                <a:spcPct val="95000"/>
              </a:lnSpc>
            </a:pPr>
            <a:r>
              <a:rPr lang="en-US" sz="1600" b="1" dirty="0" smtClean="0">
                <a:solidFill>
                  <a:schemeClr val="accent4"/>
                </a:solidFill>
                <a:ea typeface="ＭＳ Ｐゴシック"/>
                <a:cs typeface="ＭＳ Ｐゴシック"/>
              </a:rPr>
              <a:t>2021</a:t>
            </a:r>
            <a:endParaRPr lang="en-US" sz="1600" b="1" dirty="0">
              <a:solidFill>
                <a:schemeClr val="accent4"/>
              </a:solidFill>
              <a:ea typeface="ＭＳ Ｐゴシック"/>
              <a:cs typeface="ＭＳ Ｐゴシック"/>
            </a:endParaRPr>
          </a:p>
        </p:txBody>
      </p:sp>
      <p:sp>
        <p:nvSpPr>
          <p:cNvPr id="57" name="Text Box 12"/>
          <p:cNvSpPr txBox="1">
            <a:spLocks noChangeArrowheads="1"/>
          </p:cNvSpPr>
          <p:nvPr/>
        </p:nvSpPr>
        <p:spPr bwMode="auto">
          <a:xfrm>
            <a:off x="6463948" y="1339782"/>
            <a:ext cx="745671" cy="387798"/>
          </a:xfrm>
          <a:prstGeom prst="rect">
            <a:avLst/>
          </a:prstGeom>
          <a:noFill/>
          <a:ln w="9525">
            <a:noFill/>
            <a:miter lim="800000"/>
            <a:headEnd/>
            <a:tailEnd/>
          </a:ln>
        </p:spPr>
        <p:txBody>
          <a:bodyPr wrap="square" lIns="0" tIns="0" rIns="0" bIns="0" anchor="ctr">
            <a:spAutoFit/>
          </a:bodyPr>
          <a:lstStyle/>
          <a:p>
            <a:pPr algn="ctr">
              <a:lnSpc>
                <a:spcPct val="90000"/>
              </a:lnSpc>
            </a:pPr>
            <a:r>
              <a:rPr lang="en-US" sz="1400" dirty="0" smtClean="0">
                <a:ea typeface="ＭＳ Ｐゴシック"/>
                <a:cs typeface="ＭＳ Ｐゴシック"/>
              </a:rPr>
              <a:t>4.9 Billion</a:t>
            </a:r>
            <a:endParaRPr lang="en-US" sz="1400" dirty="0">
              <a:ea typeface="ＭＳ Ｐゴシック"/>
              <a:cs typeface="ＭＳ Ｐゴシック"/>
            </a:endParaRPr>
          </a:p>
        </p:txBody>
      </p:sp>
      <p:sp>
        <p:nvSpPr>
          <p:cNvPr id="58" name="Text Box 12"/>
          <p:cNvSpPr txBox="1">
            <a:spLocks noChangeArrowheads="1"/>
          </p:cNvSpPr>
          <p:nvPr/>
        </p:nvSpPr>
        <p:spPr bwMode="auto">
          <a:xfrm>
            <a:off x="7509492" y="1339781"/>
            <a:ext cx="745672" cy="387798"/>
          </a:xfrm>
          <a:prstGeom prst="rect">
            <a:avLst/>
          </a:prstGeom>
          <a:noFill/>
          <a:ln w="9525">
            <a:noFill/>
            <a:miter lim="800000"/>
            <a:headEnd/>
            <a:tailEnd/>
          </a:ln>
        </p:spPr>
        <p:txBody>
          <a:bodyPr wrap="square" lIns="0" tIns="0" rIns="0" bIns="0" anchor="ctr">
            <a:spAutoFit/>
          </a:bodyPr>
          <a:lstStyle/>
          <a:p>
            <a:pPr algn="ctr">
              <a:lnSpc>
                <a:spcPct val="90000"/>
              </a:lnSpc>
            </a:pPr>
            <a:r>
              <a:rPr lang="en-US" sz="1400" dirty="0" smtClean="0">
                <a:solidFill>
                  <a:schemeClr val="accent4"/>
                </a:solidFill>
                <a:ea typeface="ＭＳ Ｐゴシック"/>
                <a:cs typeface="ＭＳ Ｐゴシック"/>
              </a:rPr>
              <a:t>5.5 Billion</a:t>
            </a:r>
            <a:endParaRPr lang="en-US" sz="1400" dirty="0">
              <a:solidFill>
                <a:schemeClr val="accent4"/>
              </a:solidFill>
              <a:ea typeface="ＭＳ Ｐゴシック"/>
              <a:cs typeface="ＭＳ Ｐゴシック"/>
            </a:endParaRPr>
          </a:p>
        </p:txBody>
      </p:sp>
      <p:sp>
        <p:nvSpPr>
          <p:cNvPr id="44" name="Text Box 12"/>
          <p:cNvSpPr txBox="1">
            <a:spLocks noChangeArrowheads="1"/>
          </p:cNvSpPr>
          <p:nvPr/>
        </p:nvSpPr>
        <p:spPr bwMode="auto">
          <a:xfrm>
            <a:off x="3388719" y="1327476"/>
            <a:ext cx="1481995" cy="412410"/>
          </a:xfrm>
          <a:prstGeom prst="rect">
            <a:avLst/>
          </a:prstGeom>
          <a:noFill/>
          <a:ln w="9525">
            <a:noFill/>
            <a:miter lim="800000"/>
            <a:headEnd/>
            <a:tailEnd/>
          </a:ln>
        </p:spPr>
        <p:txBody>
          <a:bodyPr wrap="square" lIns="0" tIns="0" rIns="0" bIns="0" anchor="ctr">
            <a:spAutoFit/>
          </a:bodyPr>
          <a:lstStyle/>
          <a:p>
            <a:pPr algn="r"/>
            <a:r>
              <a:rPr lang="en-US" sz="1400" dirty="0" smtClean="0">
                <a:ea typeface="ＭＳ Ｐゴシック"/>
                <a:cs typeface="ＭＳ Ｐゴシック"/>
              </a:rPr>
              <a:t>More </a:t>
            </a:r>
            <a:br>
              <a:rPr lang="en-US" sz="1400" dirty="0" smtClean="0">
                <a:ea typeface="ＭＳ Ｐゴシック"/>
                <a:cs typeface="ＭＳ Ｐゴシック"/>
              </a:rPr>
            </a:br>
            <a:r>
              <a:rPr lang="en-US" sz="1400" dirty="0" smtClean="0">
                <a:ea typeface="ＭＳ Ｐゴシック"/>
                <a:cs typeface="ＭＳ Ｐゴシック"/>
              </a:rPr>
              <a:t>Mobile Users</a:t>
            </a:r>
            <a:endParaRPr lang="en-US" sz="1400" dirty="0">
              <a:ea typeface="ＭＳ Ｐゴシック"/>
              <a:cs typeface="ＭＳ Ｐゴシック"/>
            </a:endParaRPr>
          </a:p>
        </p:txBody>
      </p:sp>
      <p:sp>
        <p:nvSpPr>
          <p:cNvPr id="45" name="Text Box 12"/>
          <p:cNvSpPr txBox="1">
            <a:spLocks noChangeArrowheads="1"/>
          </p:cNvSpPr>
          <p:nvPr/>
        </p:nvSpPr>
        <p:spPr bwMode="auto">
          <a:xfrm>
            <a:off x="3248005" y="2154044"/>
            <a:ext cx="1622709" cy="412410"/>
          </a:xfrm>
          <a:prstGeom prst="rect">
            <a:avLst/>
          </a:prstGeom>
          <a:noFill/>
          <a:ln w="9525">
            <a:noFill/>
            <a:miter lim="800000"/>
            <a:headEnd/>
            <a:tailEnd/>
          </a:ln>
        </p:spPr>
        <p:txBody>
          <a:bodyPr wrap="square" lIns="0" tIns="0" rIns="0" bIns="0" anchor="ctr">
            <a:spAutoFit/>
          </a:bodyPr>
          <a:lstStyle/>
          <a:p>
            <a:pPr algn="r"/>
            <a:r>
              <a:rPr lang="en-US" sz="1400" dirty="0" smtClean="0">
                <a:ea typeface="ＭＳ Ｐゴシック"/>
                <a:cs typeface="ＭＳ Ｐゴシック"/>
              </a:rPr>
              <a:t>More </a:t>
            </a:r>
            <a:br>
              <a:rPr lang="en-US" sz="1400" dirty="0" smtClean="0">
                <a:ea typeface="ＭＳ Ｐゴシック"/>
                <a:cs typeface="ＭＳ Ｐゴシック"/>
              </a:rPr>
            </a:br>
            <a:r>
              <a:rPr lang="en-US" sz="1400" dirty="0" smtClean="0">
                <a:ea typeface="ＭＳ Ｐゴシック"/>
                <a:cs typeface="ＭＳ Ｐゴシック"/>
              </a:rPr>
              <a:t>Mobile Connections</a:t>
            </a:r>
            <a:endParaRPr lang="en-US" sz="1400" dirty="0">
              <a:ea typeface="ＭＳ Ｐゴシック"/>
              <a:cs typeface="ＭＳ Ｐゴシック"/>
            </a:endParaRPr>
          </a:p>
        </p:txBody>
      </p:sp>
      <p:sp>
        <p:nvSpPr>
          <p:cNvPr id="46" name="Text Box 12"/>
          <p:cNvSpPr txBox="1">
            <a:spLocks noChangeArrowheads="1"/>
          </p:cNvSpPr>
          <p:nvPr/>
        </p:nvSpPr>
        <p:spPr bwMode="auto">
          <a:xfrm>
            <a:off x="3589540" y="2980612"/>
            <a:ext cx="1281174" cy="412410"/>
          </a:xfrm>
          <a:prstGeom prst="rect">
            <a:avLst/>
          </a:prstGeom>
          <a:noFill/>
          <a:ln w="9525">
            <a:noFill/>
            <a:miter lim="800000"/>
            <a:headEnd/>
            <a:tailEnd/>
          </a:ln>
        </p:spPr>
        <p:txBody>
          <a:bodyPr wrap="square" lIns="0" tIns="0" rIns="0" bIns="0" anchor="ctr">
            <a:spAutoFit/>
          </a:bodyPr>
          <a:lstStyle/>
          <a:p>
            <a:pPr algn="r"/>
            <a:r>
              <a:rPr lang="en-US" sz="1400" dirty="0" smtClean="0">
                <a:ea typeface="ＭＳ Ｐゴシック"/>
                <a:cs typeface="ＭＳ Ｐゴシック"/>
              </a:rPr>
              <a:t>Faster </a:t>
            </a:r>
            <a:br>
              <a:rPr lang="en-US" sz="1400" dirty="0" smtClean="0">
                <a:ea typeface="ＭＳ Ｐゴシック"/>
                <a:cs typeface="ＭＳ Ｐゴシック"/>
              </a:rPr>
            </a:br>
            <a:r>
              <a:rPr lang="en-US" sz="1400" dirty="0" smtClean="0">
                <a:ea typeface="ＭＳ Ｐゴシック"/>
                <a:cs typeface="ＭＳ Ｐゴシック"/>
              </a:rPr>
              <a:t>Mobile Speeds</a:t>
            </a:r>
            <a:endParaRPr lang="en-US" sz="1400" dirty="0">
              <a:ea typeface="ＭＳ Ｐゴシック"/>
              <a:cs typeface="ＭＳ Ｐゴシック"/>
            </a:endParaRPr>
          </a:p>
        </p:txBody>
      </p:sp>
      <p:sp>
        <p:nvSpPr>
          <p:cNvPr id="50" name="Text Box 12"/>
          <p:cNvSpPr txBox="1">
            <a:spLocks noChangeArrowheads="1"/>
          </p:cNvSpPr>
          <p:nvPr/>
        </p:nvSpPr>
        <p:spPr bwMode="auto">
          <a:xfrm>
            <a:off x="3378324" y="3806663"/>
            <a:ext cx="1492389" cy="412410"/>
          </a:xfrm>
          <a:prstGeom prst="rect">
            <a:avLst/>
          </a:prstGeom>
          <a:noFill/>
          <a:ln w="9525">
            <a:noFill/>
            <a:miter lim="800000"/>
            <a:headEnd/>
            <a:tailEnd/>
          </a:ln>
        </p:spPr>
        <p:txBody>
          <a:bodyPr wrap="square" lIns="0" tIns="0" rIns="0" bIns="0" anchor="ctr">
            <a:spAutoFit/>
          </a:bodyPr>
          <a:lstStyle/>
          <a:p>
            <a:pPr algn="r"/>
            <a:r>
              <a:rPr lang="en-US" sz="1400" dirty="0" smtClean="0">
                <a:ea typeface="ＭＳ Ｐゴシック"/>
                <a:cs typeface="ＭＳ Ｐゴシック"/>
              </a:rPr>
              <a:t>More </a:t>
            </a:r>
            <a:br>
              <a:rPr lang="en-US" sz="1400" dirty="0" smtClean="0">
                <a:ea typeface="ＭＳ Ｐゴシック"/>
                <a:cs typeface="ＭＳ Ｐゴシック"/>
              </a:rPr>
            </a:br>
            <a:r>
              <a:rPr lang="en-US" sz="1400" dirty="0" smtClean="0">
                <a:ea typeface="ＭＳ Ｐゴシック"/>
                <a:cs typeface="ＭＳ Ｐゴシック"/>
              </a:rPr>
              <a:t>Mobile Video</a:t>
            </a:r>
            <a:endParaRPr lang="en-US" sz="1400" dirty="0">
              <a:ea typeface="ＭＳ Ｐゴシック"/>
              <a:cs typeface="ＭＳ Ｐゴシック"/>
            </a:endParaRPr>
          </a:p>
        </p:txBody>
      </p:sp>
      <p:sp>
        <p:nvSpPr>
          <p:cNvPr id="65" name="Text Box 12"/>
          <p:cNvSpPr txBox="1">
            <a:spLocks noChangeArrowheads="1"/>
          </p:cNvSpPr>
          <p:nvPr/>
        </p:nvSpPr>
        <p:spPr bwMode="auto">
          <a:xfrm>
            <a:off x="6463948" y="2166351"/>
            <a:ext cx="745671" cy="387798"/>
          </a:xfrm>
          <a:prstGeom prst="rect">
            <a:avLst/>
          </a:prstGeom>
          <a:noFill/>
          <a:ln w="9525">
            <a:noFill/>
            <a:miter lim="800000"/>
            <a:headEnd/>
            <a:tailEnd/>
          </a:ln>
        </p:spPr>
        <p:txBody>
          <a:bodyPr wrap="square" lIns="0" tIns="0" rIns="0" bIns="0" anchor="ctr">
            <a:spAutoFit/>
          </a:bodyPr>
          <a:lstStyle/>
          <a:p>
            <a:pPr algn="ctr">
              <a:lnSpc>
                <a:spcPct val="90000"/>
              </a:lnSpc>
            </a:pPr>
            <a:r>
              <a:rPr lang="en-US" sz="1400" dirty="0" smtClean="0">
                <a:ea typeface="ＭＳ Ｐゴシック"/>
                <a:cs typeface="ＭＳ Ｐゴシック"/>
              </a:rPr>
              <a:t>8</a:t>
            </a:r>
            <a:br>
              <a:rPr lang="en-US" sz="1400" dirty="0" smtClean="0">
                <a:ea typeface="ＭＳ Ｐゴシック"/>
                <a:cs typeface="ＭＳ Ｐゴシック"/>
              </a:rPr>
            </a:br>
            <a:r>
              <a:rPr lang="en-US" sz="1400" dirty="0" smtClean="0">
                <a:ea typeface="ＭＳ Ｐゴシック"/>
                <a:cs typeface="ＭＳ Ｐゴシック"/>
              </a:rPr>
              <a:t>Billion</a:t>
            </a:r>
            <a:endParaRPr lang="en-US" sz="1400" dirty="0">
              <a:ea typeface="ＭＳ Ｐゴシック"/>
              <a:cs typeface="ＭＳ Ｐゴシック"/>
            </a:endParaRPr>
          </a:p>
        </p:txBody>
      </p:sp>
      <p:sp>
        <p:nvSpPr>
          <p:cNvPr id="66" name="Text Box 12"/>
          <p:cNvSpPr txBox="1">
            <a:spLocks noChangeArrowheads="1"/>
          </p:cNvSpPr>
          <p:nvPr/>
        </p:nvSpPr>
        <p:spPr bwMode="auto">
          <a:xfrm>
            <a:off x="7498455" y="2166350"/>
            <a:ext cx="767746" cy="387798"/>
          </a:xfrm>
          <a:prstGeom prst="rect">
            <a:avLst/>
          </a:prstGeom>
          <a:noFill/>
          <a:ln w="9525">
            <a:noFill/>
            <a:miter lim="800000"/>
            <a:headEnd/>
            <a:tailEnd/>
          </a:ln>
        </p:spPr>
        <p:txBody>
          <a:bodyPr wrap="square" lIns="0" tIns="0" rIns="0" bIns="0" anchor="ctr">
            <a:spAutoFit/>
          </a:bodyPr>
          <a:lstStyle/>
          <a:p>
            <a:pPr algn="ctr">
              <a:lnSpc>
                <a:spcPct val="90000"/>
              </a:lnSpc>
            </a:pPr>
            <a:r>
              <a:rPr lang="en-US" sz="1400" dirty="0" smtClean="0">
                <a:solidFill>
                  <a:schemeClr val="accent4"/>
                </a:solidFill>
                <a:ea typeface="ＭＳ Ｐゴシック"/>
                <a:cs typeface="ＭＳ Ｐゴシック"/>
              </a:rPr>
              <a:t>12</a:t>
            </a:r>
            <a:br>
              <a:rPr lang="en-US" sz="1400" dirty="0" smtClean="0">
                <a:solidFill>
                  <a:schemeClr val="accent4"/>
                </a:solidFill>
                <a:ea typeface="ＭＳ Ｐゴシック"/>
                <a:cs typeface="ＭＳ Ｐゴシック"/>
              </a:rPr>
            </a:br>
            <a:r>
              <a:rPr lang="en-US" sz="1400" dirty="0" smtClean="0">
                <a:solidFill>
                  <a:schemeClr val="accent4"/>
                </a:solidFill>
                <a:ea typeface="ＭＳ Ｐゴシック"/>
                <a:cs typeface="ＭＳ Ｐゴシック"/>
              </a:rPr>
              <a:t> Billion</a:t>
            </a:r>
            <a:endParaRPr lang="en-US" sz="1400" dirty="0">
              <a:solidFill>
                <a:schemeClr val="accent4"/>
              </a:solidFill>
              <a:ea typeface="ＭＳ Ｐゴシック"/>
              <a:cs typeface="ＭＳ Ｐゴシック"/>
            </a:endParaRPr>
          </a:p>
        </p:txBody>
      </p:sp>
      <p:sp>
        <p:nvSpPr>
          <p:cNvPr id="67" name="Text Box 12"/>
          <p:cNvSpPr txBox="1">
            <a:spLocks noChangeArrowheads="1"/>
          </p:cNvSpPr>
          <p:nvPr/>
        </p:nvSpPr>
        <p:spPr bwMode="auto">
          <a:xfrm>
            <a:off x="6463948" y="2982146"/>
            <a:ext cx="745671" cy="409343"/>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dirty="0" smtClean="0">
                <a:ea typeface="ＭＳ Ｐゴシック"/>
                <a:cs typeface="ＭＳ Ｐゴシック"/>
              </a:rPr>
              <a:t>6.8</a:t>
            </a:r>
            <a:br>
              <a:rPr lang="en-US" sz="1400" dirty="0" smtClean="0">
                <a:ea typeface="ＭＳ Ｐゴシック"/>
                <a:cs typeface="ＭＳ Ｐゴシック"/>
              </a:rPr>
            </a:br>
            <a:r>
              <a:rPr lang="en-US" sz="1400" dirty="0" smtClean="0">
                <a:ea typeface="ＭＳ Ｐゴシック"/>
                <a:cs typeface="ＭＳ Ｐゴシック"/>
              </a:rPr>
              <a:t>Mbps</a:t>
            </a:r>
            <a:endParaRPr lang="en-US" sz="1400" dirty="0">
              <a:ea typeface="ＭＳ Ｐゴシック"/>
              <a:cs typeface="ＭＳ Ｐゴシック"/>
            </a:endParaRPr>
          </a:p>
        </p:txBody>
      </p:sp>
      <p:sp>
        <p:nvSpPr>
          <p:cNvPr id="68" name="Text Box 12"/>
          <p:cNvSpPr txBox="1">
            <a:spLocks noChangeArrowheads="1"/>
          </p:cNvSpPr>
          <p:nvPr/>
        </p:nvSpPr>
        <p:spPr bwMode="auto">
          <a:xfrm>
            <a:off x="7427124" y="2982146"/>
            <a:ext cx="910408" cy="409343"/>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dirty="0" smtClean="0">
                <a:solidFill>
                  <a:schemeClr val="accent4"/>
                </a:solidFill>
                <a:ea typeface="ＭＳ Ｐゴシック"/>
                <a:cs typeface="ＭＳ Ｐゴシック"/>
              </a:rPr>
              <a:t>20.4</a:t>
            </a:r>
            <a:br>
              <a:rPr lang="en-US" sz="1400" dirty="0" smtClean="0">
                <a:solidFill>
                  <a:schemeClr val="accent4"/>
                </a:solidFill>
                <a:ea typeface="ＭＳ Ｐゴシック"/>
                <a:cs typeface="ＭＳ Ｐゴシック"/>
              </a:rPr>
            </a:br>
            <a:r>
              <a:rPr lang="en-US" sz="1400" dirty="0" smtClean="0">
                <a:solidFill>
                  <a:schemeClr val="accent4"/>
                </a:solidFill>
                <a:ea typeface="ＭＳ Ｐゴシック"/>
                <a:cs typeface="ＭＳ Ｐゴシック"/>
              </a:rPr>
              <a:t>Mbps</a:t>
            </a:r>
            <a:endParaRPr lang="en-US" sz="1400" dirty="0">
              <a:solidFill>
                <a:schemeClr val="accent4"/>
              </a:solidFill>
              <a:ea typeface="ＭＳ Ｐゴシック"/>
              <a:cs typeface="ＭＳ Ｐゴシック"/>
            </a:endParaRPr>
          </a:p>
        </p:txBody>
      </p:sp>
      <p:sp>
        <p:nvSpPr>
          <p:cNvPr id="70" name="Text Box 12"/>
          <p:cNvSpPr txBox="1">
            <a:spLocks noChangeArrowheads="1"/>
          </p:cNvSpPr>
          <p:nvPr/>
        </p:nvSpPr>
        <p:spPr bwMode="auto">
          <a:xfrm>
            <a:off x="6463948" y="3818969"/>
            <a:ext cx="745671" cy="387798"/>
          </a:xfrm>
          <a:prstGeom prst="rect">
            <a:avLst/>
          </a:prstGeom>
          <a:noFill/>
          <a:ln w="9525">
            <a:noFill/>
            <a:miter lim="800000"/>
            <a:headEnd/>
            <a:tailEnd/>
          </a:ln>
        </p:spPr>
        <p:txBody>
          <a:bodyPr wrap="square" lIns="0" tIns="0" rIns="0" bIns="0" anchor="ctr">
            <a:spAutoFit/>
          </a:bodyPr>
          <a:lstStyle/>
          <a:p>
            <a:pPr algn="ctr">
              <a:lnSpc>
                <a:spcPct val="90000"/>
              </a:lnSpc>
            </a:pPr>
            <a:r>
              <a:rPr lang="en-US" sz="1400" dirty="0" smtClean="0">
                <a:ea typeface="ＭＳ Ｐゴシック"/>
                <a:cs typeface="ＭＳ Ｐゴシック"/>
              </a:rPr>
              <a:t>60% of Traffic</a:t>
            </a:r>
            <a:endParaRPr lang="en-US" sz="1400" dirty="0">
              <a:ea typeface="ＭＳ Ｐゴシック"/>
              <a:cs typeface="ＭＳ Ｐゴシック"/>
            </a:endParaRPr>
          </a:p>
        </p:txBody>
      </p:sp>
      <p:sp>
        <p:nvSpPr>
          <p:cNvPr id="71" name="Text Box 12"/>
          <p:cNvSpPr txBox="1">
            <a:spLocks noChangeArrowheads="1"/>
          </p:cNvSpPr>
          <p:nvPr/>
        </p:nvSpPr>
        <p:spPr bwMode="auto">
          <a:xfrm>
            <a:off x="7427124" y="3827283"/>
            <a:ext cx="910408" cy="387798"/>
          </a:xfrm>
          <a:prstGeom prst="rect">
            <a:avLst/>
          </a:prstGeom>
          <a:noFill/>
          <a:ln w="9525">
            <a:noFill/>
            <a:miter lim="800000"/>
            <a:headEnd/>
            <a:tailEnd/>
          </a:ln>
        </p:spPr>
        <p:txBody>
          <a:bodyPr wrap="square" lIns="0" tIns="0" rIns="0" bIns="0">
            <a:spAutoFit/>
          </a:bodyPr>
          <a:lstStyle/>
          <a:p>
            <a:pPr algn="ctr">
              <a:lnSpc>
                <a:spcPct val="90000"/>
              </a:lnSpc>
            </a:pPr>
            <a:r>
              <a:rPr lang="en-US" sz="1400" dirty="0" smtClean="0">
                <a:solidFill>
                  <a:schemeClr val="accent4"/>
                </a:solidFill>
                <a:ea typeface="ＭＳ Ｐゴシック"/>
                <a:cs typeface="ＭＳ Ｐゴシック"/>
              </a:rPr>
              <a:t>78% of Traffic</a:t>
            </a:r>
            <a:endParaRPr lang="en-US" sz="1400" dirty="0">
              <a:solidFill>
                <a:schemeClr val="accent4"/>
              </a:solidFill>
              <a:ea typeface="ＭＳ Ｐゴシック"/>
              <a:cs typeface="ＭＳ Ｐゴシック"/>
            </a:endParaRPr>
          </a:p>
        </p:txBody>
      </p:sp>
      <p:grpSp>
        <p:nvGrpSpPr>
          <p:cNvPr id="9" name="Group 8"/>
          <p:cNvGrpSpPr/>
          <p:nvPr/>
        </p:nvGrpSpPr>
        <p:grpSpPr>
          <a:xfrm>
            <a:off x="4955590" y="1945507"/>
            <a:ext cx="3485026" cy="1641356"/>
            <a:chOff x="4971220" y="2010277"/>
            <a:chExt cx="1361000" cy="1641356"/>
          </a:xfrm>
        </p:grpSpPr>
        <p:cxnSp>
          <p:nvCxnSpPr>
            <p:cNvPr id="20" name="Straight Connector 19"/>
            <p:cNvCxnSpPr/>
            <p:nvPr/>
          </p:nvCxnSpPr>
          <p:spPr>
            <a:xfrm>
              <a:off x="4971220" y="2010277"/>
              <a:ext cx="1361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71220" y="2830955"/>
              <a:ext cx="1361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971220" y="3651633"/>
              <a:ext cx="1361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37911" y="1110616"/>
            <a:ext cx="1185039" cy="701731"/>
            <a:chOff x="737911" y="1175386"/>
            <a:chExt cx="1185039" cy="701731"/>
          </a:xfrm>
        </p:grpSpPr>
        <p:cxnSp>
          <p:nvCxnSpPr>
            <p:cNvPr id="16" name="Straight Connector 15"/>
            <p:cNvCxnSpPr/>
            <p:nvPr/>
          </p:nvCxnSpPr>
          <p:spPr>
            <a:xfrm flipV="1">
              <a:off x="737911" y="1183699"/>
              <a:ext cx="0" cy="67558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Text Box 12"/>
            <p:cNvSpPr txBox="1">
              <a:spLocks noChangeArrowheads="1"/>
            </p:cNvSpPr>
            <p:nvPr/>
          </p:nvSpPr>
          <p:spPr bwMode="auto">
            <a:xfrm>
              <a:off x="829351" y="1175386"/>
              <a:ext cx="1093599" cy="701731"/>
            </a:xfrm>
            <a:prstGeom prst="rect">
              <a:avLst/>
            </a:prstGeom>
            <a:noFill/>
            <a:ln w="9525">
              <a:noFill/>
              <a:miter lim="800000"/>
              <a:headEnd/>
              <a:tailEnd/>
            </a:ln>
          </p:spPr>
          <p:txBody>
            <a:bodyPr wrap="square" lIns="0" tIns="0" rIns="0" bIns="0">
              <a:spAutoFit/>
            </a:bodyPr>
            <a:lstStyle/>
            <a:p>
              <a:pPr>
                <a:lnSpc>
                  <a:spcPct val="95000"/>
                </a:lnSpc>
              </a:pPr>
              <a:r>
                <a:rPr lang="en-US" sz="1600" dirty="0" smtClean="0">
                  <a:solidFill>
                    <a:schemeClr val="accent5"/>
                  </a:solidFill>
                  <a:ea typeface="ＭＳ Ｐゴシック"/>
                  <a:cs typeface="ＭＳ Ｐゴシック"/>
                </a:rPr>
                <a:t>Mobile Momentum Metrics</a:t>
              </a:r>
              <a:endParaRPr lang="en-US" sz="1600" dirty="0">
                <a:solidFill>
                  <a:schemeClr val="accent5"/>
                </a:solidFill>
                <a:ea typeface="ＭＳ Ｐゴシック"/>
                <a:cs typeface="ＭＳ Ｐゴシック"/>
              </a:endParaRPr>
            </a:p>
          </p:txBody>
        </p:sp>
      </p:grpSp>
      <p:cxnSp>
        <p:nvCxnSpPr>
          <p:cNvPr id="13" name="Straight Connector 12"/>
          <p:cNvCxnSpPr/>
          <p:nvPr/>
        </p:nvCxnSpPr>
        <p:spPr>
          <a:xfrm>
            <a:off x="7362092" y="1139248"/>
            <a:ext cx="0" cy="3274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61120" y="1139248"/>
            <a:ext cx="1344368" cy="80004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963011" y="2769870"/>
            <a:ext cx="1342477" cy="814674"/>
          </a:xfrm>
          <a:prstGeom prst="rect">
            <a:avLst/>
          </a:prstGeom>
        </p:spPr>
      </p:pic>
      <p:pic>
        <p:nvPicPr>
          <p:cNvPr id="22" name="Picture 21"/>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964430" y="1950720"/>
            <a:ext cx="1339215" cy="807720"/>
          </a:xfrm>
          <a:prstGeom prst="rect">
            <a:avLst/>
          </a:prstGeom>
        </p:spPr>
      </p:pic>
    </p:spTree>
    <p:extLst>
      <p:ext uri="{BB962C8B-B14F-4D97-AF65-F5344CB8AC3E}">
        <p14:creationId xmlns:p14="http://schemas.microsoft.com/office/powerpoint/2010/main" val="31254957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3125"/>
            <a:ext cx="8345488" cy="731837"/>
          </a:xfrm>
        </p:spPr>
        <p:txBody>
          <a:bodyPr/>
          <a:lstStyle/>
          <a:p>
            <a:r>
              <a:rPr lang="en-US" sz="2800" dirty="0" smtClean="0"/>
              <a:t>Global IP Traffic by Local Access Technology</a:t>
            </a:r>
            <a:br>
              <a:rPr lang="en-US" sz="2800" dirty="0" smtClean="0"/>
            </a:br>
            <a:r>
              <a:rPr lang="en-US" sz="2000" dirty="0" smtClean="0"/>
              <a:t>Starting in 2018, Fixed/Wi-Fi Traffic Surpasses Fixed/Wired Traffic</a:t>
            </a:r>
          </a:p>
        </p:txBody>
      </p:sp>
      <p:sp>
        <p:nvSpPr>
          <p:cNvPr id="31" name="Rectangle 30"/>
          <p:cNvSpPr/>
          <p:nvPr/>
        </p:nvSpPr>
        <p:spPr>
          <a:xfrm>
            <a:off x="0" y="1145277"/>
            <a:ext cx="9142622"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Freeform 31"/>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2"/>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22% </a:t>
            </a:r>
            <a:r>
              <a:rPr lang="en-US" sz="1600" b="1" dirty="0">
                <a:solidFill>
                  <a:schemeClr val="bg1"/>
                </a:solidFill>
              </a:rPr>
              <a:t>CAGR </a:t>
            </a:r>
            <a:r>
              <a:rPr lang="en-US" sz="1400" dirty="0" smtClean="0">
                <a:solidFill>
                  <a:schemeClr val="accent2">
                    <a:lumMod val="20000"/>
                    <a:lumOff val="80000"/>
                  </a:schemeClr>
                </a:solidFill>
              </a:rPr>
              <a:t>2015–2020</a:t>
            </a:r>
            <a:endParaRPr lang="en-US" sz="1400" dirty="0">
              <a:solidFill>
                <a:schemeClr val="accent2">
                  <a:lumMod val="20000"/>
                  <a:lumOff val="80000"/>
                </a:schemeClr>
              </a:solidFill>
            </a:endParaRPr>
          </a:p>
        </p:txBody>
      </p:sp>
      <p:sp>
        <p:nvSpPr>
          <p:cNvPr id="34" name="Text Box 20"/>
          <p:cNvSpPr txBox="1">
            <a:spLocks noChangeArrowheads="1"/>
          </p:cNvSpPr>
          <p:nvPr/>
        </p:nvSpPr>
        <p:spPr bwMode="auto">
          <a:xfrm>
            <a:off x="2468920" y="4515162"/>
            <a:ext cx="6020019" cy="390701"/>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p>
          <a:p>
            <a:pPr algn="r"/>
            <a:r>
              <a:rPr lang="it-IT" sz="1000" dirty="0" smtClean="0"/>
              <a:t>Note: Fixed/Wi-Fi from Mobile Devices may include a small amount of Fixed/Wired from Mobile Devices</a:t>
            </a:r>
            <a:endParaRPr lang="en-US" sz="1000" dirty="0"/>
          </a:p>
        </p:txBody>
      </p:sp>
      <p:sp>
        <p:nvSpPr>
          <p:cNvPr id="36" name="TextBox 35"/>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aphicFrame>
        <p:nvGraphicFramePr>
          <p:cNvPr id="42" name="Object 2"/>
          <p:cNvGraphicFramePr>
            <a:graphicFrameLocks noChangeAspect="1"/>
          </p:cNvGraphicFramePr>
          <p:nvPr>
            <p:extLst>
              <p:ext uri="{D42A27DB-BD31-4B8C-83A1-F6EECF244321}">
                <p14:modId xmlns:p14="http://schemas.microsoft.com/office/powerpoint/2010/main" val="3699310018"/>
              </p:ext>
            </p:extLst>
          </p:nvPr>
        </p:nvGraphicFramePr>
        <p:xfrm>
          <a:off x="801667" y="1544320"/>
          <a:ext cx="6320493" cy="3004417"/>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 Box 11"/>
          <p:cNvSpPr txBox="1">
            <a:spLocks noChangeArrowheads="1"/>
          </p:cNvSpPr>
          <p:nvPr/>
        </p:nvSpPr>
        <p:spPr bwMode="auto">
          <a:xfrm>
            <a:off x="2428342" y="3515159"/>
            <a:ext cx="472026" cy="267590"/>
          </a:xfrm>
          <a:prstGeom prst="rect">
            <a:avLst/>
          </a:prstGeom>
          <a:noFill/>
          <a:ln w="9525" algn="ctr">
            <a:noFill/>
            <a:miter lim="800000"/>
            <a:headEnd/>
            <a:tailEnd/>
          </a:ln>
        </p:spPr>
        <p:txBody>
          <a:bodyPr wrap="none" lIns="82124" tIns="41061" rIns="82124" bIns="41061"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14388"/>
            <a:r>
              <a:rPr lang="en-US" sz="1200" b="1" dirty="0" smtClean="0">
                <a:solidFill>
                  <a:schemeClr val="bg1"/>
                </a:solidFill>
              </a:rPr>
              <a:t>52%</a:t>
            </a:r>
            <a:endParaRPr lang="en-US" sz="1200" b="1" dirty="0">
              <a:solidFill>
                <a:schemeClr val="bg1"/>
              </a:solidFill>
            </a:endParaRPr>
          </a:p>
        </p:txBody>
      </p:sp>
      <p:sp>
        <p:nvSpPr>
          <p:cNvPr id="53" name="Text Box 11"/>
          <p:cNvSpPr txBox="1">
            <a:spLocks noChangeArrowheads="1"/>
          </p:cNvSpPr>
          <p:nvPr/>
        </p:nvSpPr>
        <p:spPr bwMode="auto">
          <a:xfrm>
            <a:off x="2444747" y="3185161"/>
            <a:ext cx="472026" cy="267590"/>
          </a:xfrm>
          <a:prstGeom prst="rect">
            <a:avLst/>
          </a:prstGeom>
          <a:noFill/>
          <a:ln w="9525" algn="ctr">
            <a:noFill/>
            <a:miter lim="800000"/>
            <a:headEnd/>
            <a:tailEnd/>
          </a:ln>
        </p:spPr>
        <p:txBody>
          <a:bodyPr wrap="none" lIns="82124" tIns="41061" rIns="82124" bIns="41061"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14388"/>
            <a:r>
              <a:rPr lang="en-US" sz="1200" b="1" dirty="0" smtClean="0">
                <a:solidFill>
                  <a:schemeClr val="bg1"/>
                </a:solidFill>
              </a:rPr>
              <a:t>34%</a:t>
            </a:r>
            <a:endParaRPr lang="en-US" sz="1200" b="1" dirty="0">
              <a:solidFill>
                <a:schemeClr val="bg1"/>
              </a:solidFill>
            </a:endParaRPr>
          </a:p>
        </p:txBody>
      </p:sp>
      <p:sp>
        <p:nvSpPr>
          <p:cNvPr id="54" name="Text Box 11"/>
          <p:cNvSpPr txBox="1">
            <a:spLocks noChangeArrowheads="1"/>
          </p:cNvSpPr>
          <p:nvPr/>
        </p:nvSpPr>
        <p:spPr bwMode="auto">
          <a:xfrm>
            <a:off x="2475866" y="3019777"/>
            <a:ext cx="387066" cy="267590"/>
          </a:xfrm>
          <a:prstGeom prst="rect">
            <a:avLst/>
          </a:prstGeom>
          <a:noFill/>
          <a:ln w="9525" algn="ctr">
            <a:noFill/>
            <a:miter lim="800000"/>
            <a:headEnd/>
            <a:tailEnd/>
          </a:ln>
        </p:spPr>
        <p:txBody>
          <a:bodyPr wrap="none" lIns="82124" tIns="41061" rIns="82124" bIns="41061"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14388"/>
            <a:r>
              <a:rPr lang="en-US" sz="1200" b="1" dirty="0">
                <a:solidFill>
                  <a:schemeClr val="bg1"/>
                </a:solidFill>
              </a:rPr>
              <a:t>8</a:t>
            </a:r>
            <a:r>
              <a:rPr lang="en-US" sz="1200" b="1" dirty="0" smtClean="0">
                <a:solidFill>
                  <a:schemeClr val="bg1"/>
                </a:solidFill>
              </a:rPr>
              <a:t>%</a:t>
            </a:r>
            <a:endParaRPr lang="en-US" sz="1200" b="1" dirty="0">
              <a:solidFill>
                <a:schemeClr val="bg1"/>
              </a:solidFill>
            </a:endParaRPr>
          </a:p>
        </p:txBody>
      </p:sp>
      <p:sp>
        <p:nvSpPr>
          <p:cNvPr id="55" name="Text Box 11"/>
          <p:cNvSpPr txBox="1">
            <a:spLocks noChangeArrowheads="1"/>
          </p:cNvSpPr>
          <p:nvPr/>
        </p:nvSpPr>
        <p:spPr bwMode="auto">
          <a:xfrm>
            <a:off x="2463305" y="2870612"/>
            <a:ext cx="387066" cy="267590"/>
          </a:xfrm>
          <a:prstGeom prst="rect">
            <a:avLst/>
          </a:prstGeom>
          <a:noFill/>
          <a:ln w="9525" algn="ctr">
            <a:noFill/>
            <a:miter lim="800000"/>
            <a:headEnd/>
            <a:tailEnd/>
          </a:ln>
        </p:spPr>
        <p:txBody>
          <a:bodyPr wrap="none" lIns="82124" tIns="41061" rIns="82124" bIns="41061"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14388"/>
            <a:r>
              <a:rPr lang="en-US" sz="1200" b="1" dirty="0"/>
              <a:t>6</a:t>
            </a:r>
            <a:r>
              <a:rPr lang="en-US" sz="1200" b="1" dirty="0" smtClean="0"/>
              <a:t>%</a:t>
            </a:r>
            <a:endParaRPr lang="en-US" sz="1200" b="1" dirty="0"/>
          </a:p>
        </p:txBody>
      </p:sp>
      <p:sp>
        <p:nvSpPr>
          <p:cNvPr id="57" name="Text Box 11"/>
          <p:cNvSpPr txBox="1">
            <a:spLocks noChangeArrowheads="1"/>
          </p:cNvSpPr>
          <p:nvPr/>
        </p:nvSpPr>
        <p:spPr bwMode="auto">
          <a:xfrm>
            <a:off x="6133465" y="2814293"/>
            <a:ext cx="524925"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20%</a:t>
            </a:r>
            <a:endParaRPr lang="en-US" sz="1400" b="1" dirty="0"/>
          </a:p>
        </p:txBody>
      </p:sp>
      <p:sp>
        <p:nvSpPr>
          <p:cNvPr id="58" name="Text Box 11"/>
          <p:cNvSpPr txBox="1">
            <a:spLocks noChangeArrowheads="1"/>
          </p:cNvSpPr>
          <p:nvPr/>
        </p:nvSpPr>
        <p:spPr bwMode="auto">
          <a:xfrm>
            <a:off x="6133465" y="3381790"/>
            <a:ext cx="524925"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33%</a:t>
            </a:r>
            <a:endParaRPr lang="en-US" sz="1400" b="1" dirty="0"/>
          </a:p>
        </p:txBody>
      </p:sp>
      <p:sp>
        <p:nvSpPr>
          <p:cNvPr id="59" name="Text Box 11"/>
          <p:cNvSpPr txBox="1">
            <a:spLocks noChangeArrowheads="1"/>
          </p:cNvSpPr>
          <p:nvPr/>
        </p:nvSpPr>
        <p:spPr bwMode="auto">
          <a:xfrm>
            <a:off x="6139347" y="1774353"/>
            <a:ext cx="524925"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17%</a:t>
            </a:r>
            <a:endParaRPr lang="en-US" sz="1400" b="1" dirty="0"/>
          </a:p>
        </p:txBody>
      </p:sp>
      <p:sp>
        <p:nvSpPr>
          <p:cNvPr id="60" name="Text Box 11"/>
          <p:cNvSpPr txBox="1">
            <a:spLocks noChangeArrowheads="1"/>
          </p:cNvSpPr>
          <p:nvPr/>
        </p:nvSpPr>
        <p:spPr bwMode="auto">
          <a:xfrm>
            <a:off x="6143443" y="2260805"/>
            <a:ext cx="524925" cy="298368"/>
          </a:xfrm>
          <a:prstGeom prst="rect">
            <a:avLst/>
          </a:prstGeom>
          <a:noFill/>
          <a:ln w="9525" algn="ctr">
            <a:noFill/>
            <a:miter lim="800000"/>
            <a:headEnd/>
            <a:tailEnd/>
          </a:ln>
        </p:spPr>
        <p:txBody>
          <a:bodyPr wrap="none" lIns="82124" tIns="41061" rIns="82124" bIns="41061">
            <a:spAutoFit/>
          </a:bodyPr>
          <a:lstStyle/>
          <a:p>
            <a:pPr algn="r" defTabSz="814388"/>
            <a:r>
              <a:rPr lang="en-US" sz="1400" b="1" dirty="0" smtClean="0"/>
              <a:t>29%</a:t>
            </a:r>
            <a:endParaRPr lang="en-US" sz="1400" b="1" dirty="0"/>
          </a:p>
        </p:txBody>
      </p:sp>
      <p:sp>
        <p:nvSpPr>
          <p:cNvPr id="61" name="Right Brace 60"/>
          <p:cNvSpPr/>
          <p:nvPr/>
        </p:nvSpPr>
        <p:spPr>
          <a:xfrm>
            <a:off x="6745644" y="2232190"/>
            <a:ext cx="129958" cy="93853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 Box 11"/>
          <p:cNvSpPr txBox="1">
            <a:spLocks noChangeArrowheads="1"/>
          </p:cNvSpPr>
          <p:nvPr/>
        </p:nvSpPr>
        <p:spPr bwMode="auto">
          <a:xfrm>
            <a:off x="6882306" y="2465550"/>
            <a:ext cx="785954" cy="504101"/>
          </a:xfrm>
          <a:prstGeom prst="rect">
            <a:avLst/>
          </a:prstGeom>
          <a:noFill/>
          <a:ln w="9525" algn="ctr">
            <a:noFill/>
            <a:miter lim="800000"/>
            <a:headEnd/>
            <a:tailEnd/>
          </a:ln>
        </p:spPr>
        <p:txBody>
          <a:bodyPr wrap="square" lIns="82124" tIns="41061" rIns="82124" bIns="41061">
            <a:noAutofit/>
          </a:bodyPr>
          <a:lstStyle/>
          <a:p>
            <a:pPr defTabSz="814388"/>
            <a:r>
              <a:rPr lang="en-US" sz="1400" b="1" dirty="0" smtClean="0"/>
              <a:t>49% </a:t>
            </a:r>
            <a:r>
              <a:rPr lang="en-US" sz="1400" dirty="0" smtClean="0"/>
              <a:t>is Wi-Fi</a:t>
            </a:r>
            <a:endParaRPr lang="en-US" sz="1400" dirty="0"/>
          </a:p>
        </p:txBody>
      </p:sp>
      <p:sp>
        <p:nvSpPr>
          <p:cNvPr id="63" name="Right Brace 62"/>
          <p:cNvSpPr/>
          <p:nvPr/>
        </p:nvSpPr>
        <p:spPr>
          <a:xfrm>
            <a:off x="6635856" y="1941484"/>
            <a:ext cx="120006" cy="50076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 Box 11"/>
          <p:cNvSpPr txBox="1">
            <a:spLocks noChangeArrowheads="1"/>
          </p:cNvSpPr>
          <p:nvPr/>
        </p:nvSpPr>
        <p:spPr bwMode="auto">
          <a:xfrm>
            <a:off x="6804538" y="1929082"/>
            <a:ext cx="1389502" cy="516938"/>
          </a:xfrm>
          <a:prstGeom prst="rect">
            <a:avLst/>
          </a:prstGeom>
          <a:noFill/>
          <a:ln w="9525" algn="ctr">
            <a:noFill/>
            <a:miter lim="800000"/>
            <a:headEnd/>
            <a:tailEnd/>
          </a:ln>
        </p:spPr>
        <p:txBody>
          <a:bodyPr wrap="square" lIns="82124" tIns="41061" rIns="82124" bIns="41061" anchor="ctr">
            <a:noAutofit/>
          </a:bodyPr>
          <a:lstStyle/>
          <a:p>
            <a:pPr defTabSz="814388"/>
            <a:r>
              <a:rPr lang="en-US" sz="1400" b="1" dirty="0" smtClean="0"/>
              <a:t>47% </a:t>
            </a:r>
            <a:r>
              <a:rPr lang="en-US" sz="1400" dirty="0" smtClean="0"/>
              <a:t>from Mobile Devices</a:t>
            </a:r>
            <a:endParaRPr lang="en-US" sz="1400" dirty="0"/>
          </a:p>
        </p:txBody>
      </p:sp>
      <p:sp>
        <p:nvSpPr>
          <p:cNvPr id="65" name="TextBox 64"/>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Tree>
    <p:extLst>
      <p:ext uri="{BB962C8B-B14F-4D97-AF65-F5344CB8AC3E}">
        <p14:creationId xmlns:p14="http://schemas.microsoft.com/office/powerpoint/2010/main" val="90076820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8" name="Rectangle 7"/>
          <p:cNvSpPr>
            <a:spLocks noGrp="1" noChangeArrowheads="1"/>
          </p:cNvSpPr>
          <p:nvPr>
            <p:ph type="title"/>
          </p:nvPr>
        </p:nvSpPr>
        <p:spPr>
          <a:xfrm>
            <a:off x="399256" y="166870"/>
            <a:ext cx="8345488" cy="731837"/>
          </a:xfrm>
        </p:spPr>
        <p:txBody>
          <a:bodyPr/>
          <a:lstStyle/>
          <a:p>
            <a:pPr>
              <a:lnSpc>
                <a:spcPct val="90000"/>
              </a:lnSpc>
            </a:pPr>
            <a:r>
              <a:rPr lang="en-US" sz="2800" dirty="0" smtClean="0"/>
              <a:t>Global Mobile Data Traffic Offload*</a:t>
            </a:r>
            <a:br>
              <a:rPr lang="en-US" sz="2800" dirty="0" smtClean="0"/>
            </a:br>
            <a:r>
              <a:rPr lang="en-US" sz="2000" dirty="0" smtClean="0"/>
              <a:t>63% of Mobile Traffic to be Offloaded by 2021</a:t>
            </a:r>
            <a:br>
              <a:rPr lang="en-US" sz="2000" dirty="0" smtClean="0"/>
            </a:br>
            <a:r>
              <a:rPr lang="en-US" sz="2000" dirty="0" smtClean="0"/>
              <a:t>60% of Mobile Traffic Offloaded in 2016</a:t>
            </a:r>
          </a:p>
        </p:txBody>
      </p:sp>
      <p:sp>
        <p:nvSpPr>
          <p:cNvPr id="20"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1" name="TextBox 20"/>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2" name="Text Box 20"/>
          <p:cNvSpPr txBox="1">
            <a:spLocks noChangeArrowheads="1"/>
          </p:cNvSpPr>
          <p:nvPr/>
        </p:nvSpPr>
        <p:spPr bwMode="auto">
          <a:xfrm>
            <a:off x="1248830" y="4330069"/>
            <a:ext cx="724952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*Offload includes traffic from dual-mode devices (i.e., supports cell &amp; Wi-Fi, excl. PCs) over Wi-Fi/small cell networks</a:t>
            </a:r>
          </a:p>
        </p:txBody>
      </p:sp>
      <p:sp>
        <p:nvSpPr>
          <p:cNvPr id="25" name="TextBox 24"/>
          <p:cNvSpPr txBox="1"/>
          <p:nvPr/>
        </p:nvSpPr>
        <p:spPr>
          <a:xfrm>
            <a:off x="80283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graphicFrame>
        <p:nvGraphicFramePr>
          <p:cNvPr id="26" name="Object 2"/>
          <p:cNvGraphicFramePr>
            <a:graphicFrameLocks noChangeAspect="1"/>
          </p:cNvGraphicFramePr>
          <p:nvPr>
            <p:extLst>
              <p:ext uri="{D42A27DB-BD31-4B8C-83A1-F6EECF244321}">
                <p14:modId xmlns:p14="http://schemas.microsoft.com/office/powerpoint/2010/main" val="677814073"/>
              </p:ext>
            </p:extLst>
          </p:nvPr>
        </p:nvGraphicFramePr>
        <p:xfrm>
          <a:off x="1116583" y="1424168"/>
          <a:ext cx="6269737" cy="3123775"/>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 Box 11"/>
          <p:cNvSpPr txBox="1">
            <a:spLocks noChangeArrowheads="1"/>
          </p:cNvSpPr>
          <p:nvPr/>
        </p:nvSpPr>
        <p:spPr bwMode="auto">
          <a:xfrm>
            <a:off x="5944156" y="1933992"/>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solidFill>
                  <a:schemeClr val="bg2"/>
                </a:solidFill>
              </a:rPr>
              <a:t>37%</a:t>
            </a:r>
            <a:endParaRPr lang="en-US" sz="1400" b="1" dirty="0">
              <a:solidFill>
                <a:schemeClr val="bg2"/>
              </a:solidFill>
            </a:endParaRPr>
          </a:p>
        </p:txBody>
      </p:sp>
      <p:sp>
        <p:nvSpPr>
          <p:cNvPr id="38" name="Text Box 11"/>
          <p:cNvSpPr txBox="1">
            <a:spLocks noChangeArrowheads="1"/>
          </p:cNvSpPr>
          <p:nvPr/>
        </p:nvSpPr>
        <p:spPr bwMode="auto">
          <a:xfrm>
            <a:off x="5953681" y="2990592"/>
            <a:ext cx="524925"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solidFill>
                  <a:schemeClr val="bg2"/>
                </a:solidFill>
              </a:rPr>
              <a:t>63%</a:t>
            </a:r>
            <a:endParaRPr lang="en-US" sz="1400" b="1" dirty="0">
              <a:solidFill>
                <a:schemeClr val="bg2"/>
              </a:solidFill>
            </a:endParaRPr>
          </a:p>
        </p:txBody>
      </p:sp>
    </p:spTree>
    <p:extLst>
      <p:ext uri="{BB962C8B-B14F-4D97-AF65-F5344CB8AC3E}">
        <p14:creationId xmlns:p14="http://schemas.microsoft.com/office/powerpoint/2010/main" val="1412402568"/>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81893"/>
            <a:ext cx="6988752" cy="886949"/>
          </a:xfrm>
        </p:spPr>
        <p:txBody>
          <a:bodyPr/>
          <a:lstStyle/>
          <a:p>
            <a:r>
              <a:rPr lang="en-US" dirty="0" smtClean="0"/>
              <a:t>Unlimited Plans and High Speeds Can Reduce Offload</a:t>
            </a:r>
            <a:endParaRPr lang="en-US" dirty="0"/>
          </a:p>
        </p:txBody>
      </p:sp>
      <p:sp>
        <p:nvSpPr>
          <p:cNvPr id="3" name="TextBox 2"/>
          <p:cNvSpPr txBox="1"/>
          <p:nvPr/>
        </p:nvSpPr>
        <p:spPr>
          <a:xfrm>
            <a:off x="1415327" y="3813975"/>
            <a:ext cx="7243642" cy="738664"/>
          </a:xfrm>
          <a:prstGeom prst="rect">
            <a:avLst/>
          </a:prstGeom>
          <a:noFill/>
        </p:spPr>
        <p:txBody>
          <a:bodyPr wrap="square" rtlCol="0">
            <a:spAutoFit/>
          </a:bodyPr>
          <a:lstStyle/>
          <a:p>
            <a:r>
              <a:rPr lang="en-US" sz="1400" dirty="0"/>
              <a:t>L</a:t>
            </a:r>
            <a:r>
              <a:rPr lang="en-US" sz="1400" dirty="0" smtClean="0"/>
              <a:t>imited spectrum availability is unlikely to allow for widespread adoption of unlimited plans, and in several countries (Australia, Japan) Wi-Fi is contributing to fixed traffic growing as fast as mobile in 2016.</a:t>
            </a:r>
            <a:endParaRPr lang="en-US" sz="1400" dirty="0"/>
          </a:p>
        </p:txBody>
      </p:sp>
      <p:sp>
        <p:nvSpPr>
          <p:cNvPr id="9" name="Rectangle 8"/>
          <p:cNvSpPr/>
          <p:nvPr/>
        </p:nvSpPr>
        <p:spPr>
          <a:xfrm>
            <a:off x="560567" y="1304014"/>
            <a:ext cx="2678499" cy="244634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3296361" y="1304014"/>
            <a:ext cx="2678499" cy="244634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a:off x="6032155" y="1304014"/>
            <a:ext cx="2678499" cy="2446345"/>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560567" y="2743203"/>
            <a:ext cx="8150087" cy="1007156"/>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572494" y="2713560"/>
            <a:ext cx="2615979" cy="735586"/>
          </a:xfrm>
          <a:prstGeom prst="rect">
            <a:avLst/>
          </a:prstGeom>
        </p:spPr>
        <p:txBody>
          <a:bodyPr wrap="square" anchor="ctr">
            <a:spAutoFit/>
          </a:bodyPr>
          <a:lstStyle/>
          <a:p>
            <a:pPr>
              <a:lnSpc>
                <a:spcPct val="95000"/>
              </a:lnSpc>
              <a:spcAft>
                <a:spcPts val="600"/>
              </a:spcAft>
            </a:pPr>
            <a:r>
              <a:rPr lang="en-US" sz="1100" dirty="0">
                <a:solidFill>
                  <a:schemeClr val="tx1">
                    <a:lumMod val="50000"/>
                  </a:schemeClr>
                </a:solidFill>
              </a:rPr>
              <a:t>After years of tapering growth, mobile traffic growth in Korea accelerated in 2016, due to unlimited plans and despite the broad availability of Wi-Fi.</a:t>
            </a:r>
          </a:p>
        </p:txBody>
      </p:sp>
      <p:sp>
        <p:nvSpPr>
          <p:cNvPr id="23" name="Rectangle 22"/>
          <p:cNvSpPr/>
          <p:nvPr/>
        </p:nvSpPr>
        <p:spPr>
          <a:xfrm>
            <a:off x="3296361" y="2713560"/>
            <a:ext cx="2615979" cy="769441"/>
          </a:xfrm>
          <a:prstGeom prst="rect">
            <a:avLst/>
          </a:prstGeom>
        </p:spPr>
        <p:txBody>
          <a:bodyPr wrap="square" anchor="ctr">
            <a:spAutoFit/>
          </a:bodyPr>
          <a:lstStyle/>
          <a:p>
            <a:r>
              <a:rPr lang="en-US" sz="1100" dirty="0">
                <a:solidFill>
                  <a:schemeClr val="tx1">
                    <a:lumMod val="50000"/>
                  </a:schemeClr>
                </a:solidFill>
              </a:rPr>
              <a:t>Numerous sports stadiums in the US reported that after years of majority of traffic offloaded to Wi-Fi, mobile traffic was over 50% in 2016.</a:t>
            </a:r>
          </a:p>
        </p:txBody>
      </p:sp>
      <p:sp>
        <p:nvSpPr>
          <p:cNvPr id="24" name="Rectangle 23"/>
          <p:cNvSpPr/>
          <p:nvPr/>
        </p:nvSpPr>
        <p:spPr>
          <a:xfrm>
            <a:off x="6032701" y="2713560"/>
            <a:ext cx="2615979" cy="1057212"/>
          </a:xfrm>
          <a:prstGeom prst="rect">
            <a:avLst/>
          </a:prstGeom>
        </p:spPr>
        <p:txBody>
          <a:bodyPr wrap="square" anchor="ctr">
            <a:spAutoFit/>
          </a:bodyPr>
          <a:lstStyle/>
          <a:p>
            <a:pPr>
              <a:lnSpc>
                <a:spcPct val="95000"/>
              </a:lnSpc>
              <a:spcAft>
                <a:spcPts val="600"/>
              </a:spcAft>
            </a:pPr>
            <a:r>
              <a:rPr lang="en-US" sz="1100" dirty="0">
                <a:solidFill>
                  <a:schemeClr val="tx1">
                    <a:lumMod val="50000"/>
                  </a:schemeClr>
                </a:solidFill>
              </a:rPr>
              <a:t>Sprint announced that users reduced the amount of data they transmitted over Wi-Fi networks, from an average of 168 MB per day during the first three quarters of 2016 to 155 MB during the fourth quarter of 2016.</a:t>
            </a:r>
          </a:p>
        </p:txBody>
      </p:sp>
      <p:sp>
        <p:nvSpPr>
          <p:cNvPr id="15" name="Isosceles Triangle 14"/>
          <p:cNvSpPr/>
          <p:nvPr/>
        </p:nvSpPr>
        <p:spPr>
          <a:xfrm rot="5400000">
            <a:off x="1204343" y="3872019"/>
            <a:ext cx="226612" cy="195356"/>
          </a:xfrm>
          <a:prstGeom prst="triangl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19744"/>
          <a:stretch/>
        </p:blipFill>
        <p:spPr>
          <a:xfrm>
            <a:off x="632129" y="1378866"/>
            <a:ext cx="2528513" cy="1292772"/>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3" y="1378866"/>
            <a:ext cx="2521109" cy="1292772"/>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09396" y="1375576"/>
            <a:ext cx="2529696" cy="1296062"/>
          </a:xfrm>
          <a:prstGeom prst="rect">
            <a:avLst/>
          </a:prstGeom>
        </p:spPr>
      </p:pic>
    </p:spTree>
    <p:extLst>
      <p:ext uri="{BB962C8B-B14F-4D97-AF65-F5344CB8AC3E}">
        <p14:creationId xmlns:p14="http://schemas.microsoft.com/office/powerpoint/2010/main" val="550738343"/>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329385"/>
            <a:ext cx="8635114" cy="731837"/>
          </a:xfrm>
        </p:spPr>
        <p:txBody>
          <a:bodyPr/>
          <a:lstStyle/>
          <a:p>
            <a:r>
              <a:rPr lang="en-US" sz="2800" dirty="0" smtClean="0"/>
              <a:t>Global Mobile Data Traffic and Offload Traffic, 2021</a:t>
            </a:r>
            <a:br>
              <a:rPr lang="en-US" sz="2800" dirty="0" smtClean="0"/>
            </a:br>
            <a:r>
              <a:rPr lang="en-US" sz="2000" dirty="0" smtClean="0"/>
              <a:t>4G Devices Offload More Traffic Than 3G and 2G</a:t>
            </a:r>
          </a:p>
        </p:txBody>
      </p:sp>
      <p:sp>
        <p:nvSpPr>
          <p:cNvPr id="16" name="Rectangle 15"/>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0" name="TextBox 19"/>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1" name="Text Box 20"/>
          <p:cNvSpPr txBox="1">
            <a:spLocks noChangeArrowheads="1"/>
          </p:cNvSpPr>
          <p:nvPr/>
        </p:nvSpPr>
        <p:spPr bwMode="auto">
          <a:xfrm>
            <a:off x="1248830" y="4318141"/>
            <a:ext cx="724952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*Offload includes traffic from dual-mode devices (i.e., supports cell &amp; Wi-Fi, excl. PCs) over Wi-Fi/small cell networks</a:t>
            </a:r>
          </a:p>
        </p:txBody>
      </p:sp>
      <p:graphicFrame>
        <p:nvGraphicFramePr>
          <p:cNvPr id="35" name="Object 2"/>
          <p:cNvGraphicFramePr>
            <a:graphicFrameLocks noChangeAspect="1"/>
          </p:cNvGraphicFramePr>
          <p:nvPr>
            <p:extLst/>
          </p:nvPr>
        </p:nvGraphicFramePr>
        <p:xfrm>
          <a:off x="432751" y="1226557"/>
          <a:ext cx="7939089" cy="334340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384800" y="2043039"/>
            <a:ext cx="1342400" cy="1384995"/>
          </a:xfrm>
          <a:prstGeom prst="rect">
            <a:avLst/>
          </a:prstGeom>
          <a:noFill/>
        </p:spPr>
        <p:txBody>
          <a:bodyPr wrap="square" rtlCol="0" anchor="ctr">
            <a:spAutoFit/>
          </a:bodyPr>
          <a:lstStyle/>
          <a:p>
            <a:pPr algn="ctr"/>
            <a:r>
              <a:rPr lang="en-US" sz="1400" b="1" dirty="0">
                <a:cs typeface="Arial" panose="020B0604020202020204" pitchFamily="34" charset="0"/>
              </a:rPr>
              <a:t>Mobile and Offload Traffic from Mobile-Connected Devices</a:t>
            </a:r>
          </a:p>
        </p:txBody>
      </p:sp>
      <p:sp>
        <p:nvSpPr>
          <p:cNvPr id="36" name="TextBox 35"/>
          <p:cNvSpPr txBox="1"/>
          <p:nvPr/>
        </p:nvSpPr>
        <p:spPr>
          <a:xfrm>
            <a:off x="5456728" y="3048613"/>
            <a:ext cx="543739" cy="307777"/>
          </a:xfrm>
          <a:prstGeom prst="rect">
            <a:avLst/>
          </a:prstGeom>
          <a:noFill/>
        </p:spPr>
        <p:txBody>
          <a:bodyPr wrap="none" rtlCol="0" anchor="ctr">
            <a:spAutoFit/>
          </a:bodyPr>
          <a:lstStyle/>
          <a:p>
            <a:pPr algn="ctr"/>
            <a:r>
              <a:rPr lang="en-US" sz="1400" b="1" dirty="0" smtClean="0">
                <a:solidFill>
                  <a:schemeClr val="bg1"/>
                </a:solidFill>
              </a:rPr>
              <a:t>52%</a:t>
            </a:r>
            <a:endParaRPr lang="en-US" sz="1400" b="1" dirty="0">
              <a:solidFill>
                <a:schemeClr val="bg1"/>
              </a:solidFill>
            </a:endParaRPr>
          </a:p>
        </p:txBody>
      </p:sp>
      <p:sp>
        <p:nvSpPr>
          <p:cNvPr id="37" name="TextBox 36"/>
          <p:cNvSpPr txBox="1"/>
          <p:nvPr/>
        </p:nvSpPr>
        <p:spPr>
          <a:xfrm>
            <a:off x="3565548" y="3038860"/>
            <a:ext cx="543739" cy="307777"/>
          </a:xfrm>
          <a:prstGeom prst="rect">
            <a:avLst/>
          </a:prstGeom>
          <a:noFill/>
        </p:spPr>
        <p:txBody>
          <a:bodyPr wrap="none" rtlCol="0" anchor="ctr">
            <a:spAutoFit/>
          </a:bodyPr>
          <a:lstStyle/>
          <a:p>
            <a:pPr algn="ctr"/>
            <a:r>
              <a:rPr lang="en-US" sz="1400" b="1" dirty="0" smtClean="0">
                <a:solidFill>
                  <a:schemeClr val="bg1"/>
                </a:solidFill>
              </a:rPr>
              <a:t>55%</a:t>
            </a:r>
            <a:endParaRPr lang="en-US" sz="1400" b="1" dirty="0">
              <a:solidFill>
                <a:schemeClr val="bg1"/>
              </a:solidFill>
            </a:endParaRPr>
          </a:p>
        </p:txBody>
      </p:sp>
      <p:sp>
        <p:nvSpPr>
          <p:cNvPr id="38" name="TextBox 37"/>
          <p:cNvSpPr txBox="1"/>
          <p:nvPr/>
        </p:nvSpPr>
        <p:spPr>
          <a:xfrm>
            <a:off x="2602657" y="2852672"/>
            <a:ext cx="543739" cy="307777"/>
          </a:xfrm>
          <a:prstGeom prst="rect">
            <a:avLst/>
          </a:prstGeom>
          <a:noFill/>
        </p:spPr>
        <p:txBody>
          <a:bodyPr wrap="none" rtlCol="0" anchor="ctr">
            <a:spAutoFit/>
          </a:bodyPr>
          <a:lstStyle/>
          <a:p>
            <a:pPr algn="ctr"/>
            <a:r>
              <a:rPr lang="en-US" sz="1400" b="1" dirty="0" smtClean="0">
                <a:solidFill>
                  <a:schemeClr val="bg1"/>
                </a:solidFill>
              </a:rPr>
              <a:t>69%</a:t>
            </a:r>
            <a:endParaRPr lang="en-US" sz="1400" b="1" dirty="0">
              <a:solidFill>
                <a:schemeClr val="bg1"/>
              </a:solidFill>
            </a:endParaRPr>
          </a:p>
        </p:txBody>
      </p:sp>
      <p:sp>
        <p:nvSpPr>
          <p:cNvPr id="39" name="TextBox 38"/>
          <p:cNvSpPr txBox="1"/>
          <p:nvPr/>
        </p:nvSpPr>
        <p:spPr>
          <a:xfrm>
            <a:off x="2603170" y="1694164"/>
            <a:ext cx="543739" cy="307777"/>
          </a:xfrm>
          <a:prstGeom prst="rect">
            <a:avLst/>
          </a:prstGeom>
          <a:noFill/>
        </p:spPr>
        <p:txBody>
          <a:bodyPr wrap="none" rtlCol="0" anchor="ctr">
            <a:spAutoFit/>
          </a:bodyPr>
          <a:lstStyle/>
          <a:p>
            <a:pPr algn="ctr"/>
            <a:r>
              <a:rPr lang="en-US" sz="1400" b="1" dirty="0" smtClean="0">
                <a:solidFill>
                  <a:schemeClr val="bg1"/>
                </a:solidFill>
              </a:rPr>
              <a:t>31%</a:t>
            </a:r>
            <a:endParaRPr lang="en-US" sz="1400" b="1" dirty="0">
              <a:solidFill>
                <a:schemeClr val="bg1"/>
              </a:solidFill>
            </a:endParaRPr>
          </a:p>
        </p:txBody>
      </p:sp>
      <p:sp>
        <p:nvSpPr>
          <p:cNvPr id="40" name="TextBox 39"/>
          <p:cNvSpPr txBox="1"/>
          <p:nvPr/>
        </p:nvSpPr>
        <p:spPr>
          <a:xfrm>
            <a:off x="3565548" y="1858666"/>
            <a:ext cx="543739" cy="307777"/>
          </a:xfrm>
          <a:prstGeom prst="rect">
            <a:avLst/>
          </a:prstGeom>
          <a:noFill/>
        </p:spPr>
        <p:txBody>
          <a:bodyPr wrap="none" rtlCol="0" anchor="ctr">
            <a:spAutoFit/>
          </a:bodyPr>
          <a:lstStyle/>
          <a:p>
            <a:pPr algn="ctr"/>
            <a:r>
              <a:rPr lang="en-US" sz="1400" b="1" dirty="0" smtClean="0">
                <a:solidFill>
                  <a:schemeClr val="bg1"/>
                </a:solidFill>
              </a:rPr>
              <a:t>45%</a:t>
            </a:r>
            <a:endParaRPr lang="en-US" sz="1400" b="1" dirty="0">
              <a:solidFill>
                <a:schemeClr val="bg1"/>
              </a:solidFill>
            </a:endParaRPr>
          </a:p>
        </p:txBody>
      </p:sp>
      <p:sp>
        <p:nvSpPr>
          <p:cNvPr id="41" name="TextBox 40"/>
          <p:cNvSpPr txBox="1"/>
          <p:nvPr/>
        </p:nvSpPr>
        <p:spPr>
          <a:xfrm>
            <a:off x="5444308" y="1869881"/>
            <a:ext cx="543739" cy="307777"/>
          </a:xfrm>
          <a:prstGeom prst="rect">
            <a:avLst/>
          </a:prstGeom>
          <a:noFill/>
        </p:spPr>
        <p:txBody>
          <a:bodyPr wrap="none" rtlCol="0" anchor="ctr">
            <a:spAutoFit/>
          </a:bodyPr>
          <a:lstStyle/>
          <a:p>
            <a:pPr algn="ctr"/>
            <a:r>
              <a:rPr lang="en-US" sz="1400" b="1" dirty="0" smtClean="0">
                <a:solidFill>
                  <a:schemeClr val="bg1"/>
                </a:solidFill>
              </a:rPr>
              <a:t>48%</a:t>
            </a:r>
            <a:endParaRPr lang="en-US" sz="1400" b="1" dirty="0">
              <a:solidFill>
                <a:schemeClr val="bg1"/>
              </a:solidFill>
            </a:endParaRPr>
          </a:p>
        </p:txBody>
      </p:sp>
      <p:sp>
        <p:nvSpPr>
          <p:cNvPr id="15" name="TextBox 14"/>
          <p:cNvSpPr txBox="1"/>
          <p:nvPr/>
        </p:nvSpPr>
        <p:spPr>
          <a:xfrm>
            <a:off x="4504928" y="3318675"/>
            <a:ext cx="543739" cy="307777"/>
          </a:xfrm>
          <a:prstGeom prst="rect">
            <a:avLst/>
          </a:prstGeom>
          <a:noFill/>
        </p:spPr>
        <p:txBody>
          <a:bodyPr wrap="none" rtlCol="0" anchor="ctr">
            <a:spAutoFit/>
          </a:bodyPr>
          <a:lstStyle/>
          <a:p>
            <a:pPr algn="ctr"/>
            <a:r>
              <a:rPr lang="en-US" sz="1400" b="1" dirty="0" smtClean="0">
                <a:solidFill>
                  <a:schemeClr val="bg1"/>
                </a:solidFill>
              </a:rPr>
              <a:t>34%</a:t>
            </a:r>
            <a:endParaRPr lang="en-US" sz="1400" b="1" dirty="0">
              <a:solidFill>
                <a:schemeClr val="bg1"/>
              </a:solidFill>
            </a:endParaRPr>
          </a:p>
        </p:txBody>
      </p:sp>
      <p:sp>
        <p:nvSpPr>
          <p:cNvPr id="17" name="TextBox 16"/>
          <p:cNvSpPr txBox="1"/>
          <p:nvPr/>
        </p:nvSpPr>
        <p:spPr>
          <a:xfrm>
            <a:off x="4504928" y="2138481"/>
            <a:ext cx="543739" cy="307777"/>
          </a:xfrm>
          <a:prstGeom prst="rect">
            <a:avLst/>
          </a:prstGeom>
          <a:noFill/>
        </p:spPr>
        <p:txBody>
          <a:bodyPr wrap="none" rtlCol="0" anchor="ctr">
            <a:spAutoFit/>
          </a:bodyPr>
          <a:lstStyle/>
          <a:p>
            <a:pPr algn="ctr"/>
            <a:r>
              <a:rPr lang="en-US" sz="1400" b="1" dirty="0" smtClean="0">
                <a:solidFill>
                  <a:schemeClr val="bg1"/>
                </a:solidFill>
              </a:rPr>
              <a:t>66%</a:t>
            </a:r>
            <a:endParaRPr lang="en-US" sz="1400" b="1" dirty="0">
              <a:solidFill>
                <a:schemeClr val="bg1"/>
              </a:solidFill>
            </a:endParaRPr>
          </a:p>
        </p:txBody>
      </p:sp>
    </p:spTree>
    <p:extLst>
      <p:ext uri="{BB962C8B-B14F-4D97-AF65-F5344CB8AC3E}">
        <p14:creationId xmlns:p14="http://schemas.microsoft.com/office/powerpoint/2010/main" val="163734450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61362" cy="5179671"/>
          </a:xfrm>
        </p:spPr>
      </p:pic>
      <p:sp>
        <p:nvSpPr>
          <p:cNvPr id="24" name="Rectangle 23"/>
          <p:cNvSpPr/>
          <p:nvPr/>
        </p:nvSpPr>
        <p:spPr>
          <a:xfrm>
            <a:off x="3343" y="5785"/>
            <a:ext cx="6756272" cy="3304574"/>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Text Placeholder 2"/>
          <p:cNvSpPr txBox="1">
            <a:spLocks/>
          </p:cNvSpPr>
          <p:nvPr/>
        </p:nvSpPr>
        <p:spPr>
          <a:xfrm>
            <a:off x="423194" y="402841"/>
            <a:ext cx="4316640" cy="2178313"/>
          </a:xfrm>
          <a:prstGeom prst="rect">
            <a:avLst/>
          </a:prstGeom>
        </p:spPr>
        <p:txBody>
          <a:bodyPr vert="horz" lIns="91420" tIns="45710" rIns="91420" bIns="45710"/>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20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en-US" sz="2400" dirty="0"/>
              <a:t>Globally, the amount of traffic offloaded from tablets will be </a:t>
            </a:r>
            <a:r>
              <a:rPr lang="en-US" sz="2400" b="1" dirty="0" smtClean="0">
                <a:solidFill>
                  <a:schemeClr val="accent4"/>
                </a:solidFill>
              </a:rPr>
              <a:t>72%</a:t>
            </a:r>
            <a:r>
              <a:rPr lang="en-US" sz="2400" dirty="0" smtClean="0"/>
              <a:t> </a:t>
            </a:r>
            <a:r>
              <a:rPr lang="en-US" sz="2400" dirty="0"/>
              <a:t>by </a:t>
            </a:r>
            <a:r>
              <a:rPr lang="en-US" sz="2400" dirty="0" smtClean="0"/>
              <a:t>2021.</a:t>
            </a:r>
            <a:r>
              <a:rPr lang="en-US" sz="2400" dirty="0"/>
              <a:t/>
            </a:r>
            <a:br>
              <a:rPr lang="en-US" sz="2400" dirty="0"/>
            </a:br>
            <a:r>
              <a:rPr lang="en-US" sz="2400" dirty="0"/>
              <a:t/>
            </a:r>
            <a:br>
              <a:rPr lang="en-US" sz="2400" dirty="0"/>
            </a:br>
            <a:r>
              <a:rPr lang="en-US" sz="2400" dirty="0"/>
              <a:t>Globally, the amount of </a:t>
            </a:r>
            <a:r>
              <a:rPr lang="en-US" sz="2400" dirty="0" smtClean="0"/>
              <a:t>traffic </a:t>
            </a:r>
            <a:br>
              <a:rPr lang="en-US" sz="2400" dirty="0" smtClean="0"/>
            </a:br>
            <a:r>
              <a:rPr lang="en-US" sz="2400" dirty="0" smtClean="0"/>
              <a:t>offloaded </a:t>
            </a:r>
            <a:r>
              <a:rPr lang="en-US" sz="2400" dirty="0"/>
              <a:t>from smartphones/ </a:t>
            </a:r>
            <a:r>
              <a:rPr lang="en-US" sz="2400" dirty="0" smtClean="0"/>
              <a:t/>
            </a:r>
            <a:br>
              <a:rPr lang="en-US" sz="2400" dirty="0" smtClean="0"/>
            </a:br>
            <a:r>
              <a:rPr lang="en-US" sz="2400" dirty="0" smtClean="0"/>
              <a:t>phablets </a:t>
            </a:r>
            <a:r>
              <a:rPr lang="en-US" sz="2400" dirty="0"/>
              <a:t>will be </a:t>
            </a:r>
            <a:r>
              <a:rPr lang="en-US" sz="2400" b="1" dirty="0" smtClean="0">
                <a:solidFill>
                  <a:schemeClr val="accent4"/>
                </a:solidFill>
              </a:rPr>
              <a:t>64%</a:t>
            </a:r>
            <a:r>
              <a:rPr lang="en-US" sz="2400" dirty="0" smtClean="0"/>
              <a:t> </a:t>
            </a:r>
            <a:r>
              <a:rPr lang="en-US" sz="2400" dirty="0"/>
              <a:t>by </a:t>
            </a:r>
            <a:r>
              <a:rPr lang="en-US" sz="2400" dirty="0" smtClean="0"/>
              <a:t>2021.</a:t>
            </a:r>
            <a:endParaRPr lang="en-US" sz="2400" dirty="0"/>
          </a:p>
        </p:txBody>
      </p:sp>
      <p:sp>
        <p:nvSpPr>
          <p:cNvPr id="10"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2016–2021</a:t>
            </a:r>
            <a:endParaRPr lang="en-US" sz="1000" dirty="0">
              <a:solidFill>
                <a:schemeClr val="bg1"/>
              </a:solidFill>
            </a:endParaRPr>
          </a:p>
        </p:txBody>
      </p:sp>
      <p:sp>
        <p:nvSpPr>
          <p:cNvPr id="12"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2017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 Public</a:t>
            </a:r>
            <a:endParaRPr lang="en-US" sz="600" dirty="0">
              <a:solidFill>
                <a:schemeClr val="bg1">
                  <a:lumMod val="75000"/>
                </a:schemeClr>
              </a:solidFill>
              <a:latin typeface="+mn-lt"/>
              <a:ea typeface="+mn-ea"/>
              <a:cs typeface="CiscoSans Thin"/>
            </a:endParaRPr>
          </a:p>
        </p:txBody>
      </p:sp>
      <p:grpSp>
        <p:nvGrpSpPr>
          <p:cNvPr id="13" name="Group 12"/>
          <p:cNvGrpSpPr/>
          <p:nvPr/>
        </p:nvGrpSpPr>
        <p:grpSpPr>
          <a:xfrm>
            <a:off x="7063123" y="4031033"/>
            <a:ext cx="2092453" cy="299036"/>
            <a:chOff x="7063123" y="4145280"/>
            <a:chExt cx="2092453" cy="299036"/>
          </a:xfrm>
        </p:grpSpPr>
        <p:sp>
          <p:nvSpPr>
            <p:cNvPr id="14" name="Rectangle 13"/>
            <p:cNvSpPr/>
            <p:nvPr/>
          </p:nvSpPr>
          <p:spPr>
            <a:xfrm>
              <a:off x="7126013" y="4145280"/>
              <a:ext cx="2029563" cy="29903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7063123" y="41678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pSp>
      <p:sp>
        <p:nvSpPr>
          <p:cNvPr id="17" name="Text Box 20"/>
          <p:cNvSpPr txBox="1">
            <a:spLocks noChangeArrowheads="1"/>
          </p:cNvSpPr>
          <p:nvPr/>
        </p:nvSpPr>
        <p:spPr bwMode="auto">
          <a:xfrm>
            <a:off x="1248830" y="4330069"/>
            <a:ext cx="724952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bg1"/>
                </a:solidFill>
              </a:rPr>
              <a:t>*Offload includes traffic from dual-mode devices (i.e., supports cell &amp; Wi-Fi, excl. PCs) over Wi-Fi/small cell networks</a:t>
            </a:r>
          </a:p>
        </p:txBody>
      </p:sp>
      <p:pic>
        <p:nvPicPr>
          <p:cNvPr id="20"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1201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smtClean="0"/>
              <a:t>Global Wi-Fi Hotspot Coverage and Availability</a:t>
            </a:r>
            <a:endParaRPr lang="en-US" sz="3100" dirty="0"/>
          </a:p>
        </p:txBody>
      </p:sp>
      <p:sp>
        <p:nvSpPr>
          <p:cNvPr id="63" name="Round Same Side Corner Rectangle 62"/>
          <p:cNvSpPr/>
          <p:nvPr/>
        </p:nvSpPr>
        <p:spPr>
          <a:xfrm>
            <a:off x="972188" y="1007466"/>
            <a:ext cx="2273070" cy="418364"/>
          </a:xfrm>
          <a:prstGeom prst="round2SameRect">
            <a:avLst>
              <a:gd name="adj1" fmla="val 50000"/>
              <a:gd name="adj2" fmla="val 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2296" rtlCol="0" anchor="ctr" anchorCtr="1"/>
          <a:lstStyle/>
          <a:p>
            <a:pPr algn="ctr"/>
            <a:r>
              <a:rPr lang="en-US" sz="1400" dirty="0" smtClean="0"/>
              <a:t>Existing</a:t>
            </a:r>
          </a:p>
        </p:txBody>
      </p:sp>
      <p:sp>
        <p:nvSpPr>
          <p:cNvPr id="64" name="Rectangle 63"/>
          <p:cNvSpPr/>
          <p:nvPr/>
        </p:nvSpPr>
        <p:spPr>
          <a:xfrm>
            <a:off x="972188" y="1459845"/>
            <a:ext cx="2273070" cy="219445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65" name="Round Same Side Corner Rectangle 64"/>
          <p:cNvSpPr/>
          <p:nvPr/>
        </p:nvSpPr>
        <p:spPr>
          <a:xfrm>
            <a:off x="3444927" y="1007466"/>
            <a:ext cx="2273070" cy="418364"/>
          </a:xfrm>
          <a:prstGeom prst="round2SameRect">
            <a:avLst>
              <a:gd name="adj1" fmla="val 50000"/>
              <a:gd name="adj2" fmla="val 0"/>
            </a:avLst>
          </a:prstGeom>
          <a:solidFill>
            <a:srgbClr val="2E5B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2296" rtlCol="0" anchor="ctr" anchorCtr="1"/>
          <a:lstStyle/>
          <a:p>
            <a:pPr algn="ctr"/>
            <a:r>
              <a:rPr lang="en-US" sz="1400" dirty="0" smtClean="0"/>
              <a:t>Growth</a:t>
            </a:r>
          </a:p>
        </p:txBody>
      </p:sp>
      <p:sp>
        <p:nvSpPr>
          <p:cNvPr id="66" name="Rectangle 65"/>
          <p:cNvSpPr/>
          <p:nvPr/>
        </p:nvSpPr>
        <p:spPr>
          <a:xfrm>
            <a:off x="3444927" y="1459845"/>
            <a:ext cx="2273070" cy="2194457"/>
          </a:xfrm>
          <a:prstGeom prst="rect">
            <a:avLst/>
          </a:prstGeom>
          <a:solidFill>
            <a:srgbClr val="2E5B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67" name="Round Same Side Corner Rectangle 66"/>
          <p:cNvSpPr/>
          <p:nvPr/>
        </p:nvSpPr>
        <p:spPr>
          <a:xfrm>
            <a:off x="5887950" y="1007466"/>
            <a:ext cx="2273070" cy="418364"/>
          </a:xfrm>
          <a:prstGeom prst="round2SameRect">
            <a:avLst>
              <a:gd name="adj1" fmla="val 50000"/>
              <a:gd name="adj2" fmla="val 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82296" rtlCol="0" anchor="ctr" anchorCtr="1"/>
          <a:lstStyle/>
          <a:p>
            <a:pPr algn="ctr"/>
            <a:r>
              <a:rPr lang="en-US" sz="1400" dirty="0" smtClean="0"/>
              <a:t>Future</a:t>
            </a:r>
          </a:p>
        </p:txBody>
      </p:sp>
      <p:sp>
        <p:nvSpPr>
          <p:cNvPr id="68" name="Rectangle 67"/>
          <p:cNvSpPr/>
          <p:nvPr/>
        </p:nvSpPr>
        <p:spPr>
          <a:xfrm>
            <a:off x="5887950" y="1459845"/>
            <a:ext cx="2273070" cy="219445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71" name="Round Same Side Corner Rectangle 70"/>
          <p:cNvSpPr/>
          <p:nvPr/>
        </p:nvSpPr>
        <p:spPr>
          <a:xfrm>
            <a:off x="972188" y="3694259"/>
            <a:ext cx="4745810" cy="674842"/>
          </a:xfrm>
          <a:prstGeom prst="round2SameRect">
            <a:avLst>
              <a:gd name="adj1" fmla="val 0"/>
              <a:gd name="adj2" fmla="val 21426"/>
            </a:avLst>
          </a:prstGeom>
          <a:gradFill flip="none" rotWithShape="1">
            <a:gsLst>
              <a:gs pos="0">
                <a:schemeClr val="tx2"/>
              </a:gs>
              <a:gs pos="36000">
                <a:schemeClr val="tx2"/>
              </a:gs>
              <a:gs pos="100000">
                <a:srgbClr val="36A4D7">
                  <a:shade val="100000"/>
                  <a:satMod val="11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00"/>
              </a:solidFill>
            </a:endParaRPr>
          </a:p>
        </p:txBody>
      </p:sp>
      <p:sp>
        <p:nvSpPr>
          <p:cNvPr id="72" name="TextBox 71"/>
          <p:cNvSpPr txBox="1"/>
          <p:nvPr/>
        </p:nvSpPr>
        <p:spPr>
          <a:xfrm>
            <a:off x="977642" y="1485811"/>
            <a:ext cx="2267616" cy="2139047"/>
          </a:xfrm>
          <a:prstGeom prst="rect">
            <a:avLst/>
          </a:prstGeom>
          <a:noFill/>
        </p:spPr>
        <p:txBody>
          <a:bodyPr wrap="square" rtlCol="0" anchor="t">
            <a:spAutoFit/>
          </a:bodyPr>
          <a:lstStyle/>
          <a:p>
            <a:pPr marL="114300" indent="-114300">
              <a:lnSpc>
                <a:spcPct val="90000"/>
              </a:lnSpc>
              <a:spcAft>
                <a:spcPts val="600"/>
              </a:spcAft>
              <a:buFont typeface="Arial" panose="020B0604020202020204" pitchFamily="34" charset="0"/>
              <a:buChar char="•"/>
            </a:pPr>
            <a:r>
              <a:rPr lang="en-US" sz="1200" dirty="0">
                <a:solidFill>
                  <a:schemeClr val="bg1"/>
                </a:solidFill>
              </a:rPr>
              <a:t>Pay-as-you-go </a:t>
            </a:r>
          </a:p>
          <a:p>
            <a:pPr marL="114300" indent="-114300">
              <a:lnSpc>
                <a:spcPct val="90000"/>
              </a:lnSpc>
              <a:spcAft>
                <a:spcPts val="600"/>
              </a:spcAft>
              <a:buFont typeface="Arial" panose="020B0604020202020204" pitchFamily="34" charset="0"/>
              <a:buChar char="•"/>
            </a:pPr>
            <a:r>
              <a:rPr lang="en-US" sz="1200" dirty="0">
                <a:solidFill>
                  <a:schemeClr val="bg1"/>
                </a:solidFill>
              </a:rPr>
              <a:t>Free access </a:t>
            </a:r>
            <a:r>
              <a:rPr lang="en-US" sz="1200" dirty="0" smtClean="0">
                <a:solidFill>
                  <a:schemeClr val="bg1"/>
                </a:solidFill>
              </a:rPr>
              <a:t>promoting </a:t>
            </a:r>
            <a:r>
              <a:rPr lang="en-US" sz="1200" dirty="0">
                <a:solidFill>
                  <a:schemeClr val="bg1"/>
                </a:solidFill>
              </a:rPr>
              <a:t>other services (Retail free Wi-Fi)</a:t>
            </a:r>
          </a:p>
          <a:p>
            <a:pPr marL="114300" indent="-114300">
              <a:lnSpc>
                <a:spcPct val="90000"/>
              </a:lnSpc>
              <a:spcAft>
                <a:spcPts val="600"/>
              </a:spcAft>
              <a:buFont typeface="Arial" panose="020B0604020202020204" pitchFamily="34" charset="0"/>
              <a:buChar char="•"/>
            </a:pPr>
            <a:r>
              <a:rPr lang="en-US" sz="1200" dirty="0">
                <a:solidFill>
                  <a:schemeClr val="bg1"/>
                </a:solidFill>
              </a:rPr>
              <a:t>Managed services (venues and outdoor)</a:t>
            </a:r>
          </a:p>
          <a:p>
            <a:pPr marL="114300" indent="-114300">
              <a:lnSpc>
                <a:spcPct val="90000"/>
              </a:lnSpc>
              <a:spcAft>
                <a:spcPts val="600"/>
              </a:spcAft>
              <a:buFont typeface="Arial" panose="020B0604020202020204" pitchFamily="34" charset="0"/>
              <a:buChar char="•"/>
            </a:pPr>
            <a:r>
              <a:rPr lang="en-US" sz="1200" dirty="0">
                <a:solidFill>
                  <a:schemeClr val="bg1"/>
                </a:solidFill>
              </a:rPr>
              <a:t>Cellular offload (user </a:t>
            </a:r>
            <a:r>
              <a:rPr lang="en-US" sz="1200" dirty="0" smtClean="0">
                <a:solidFill>
                  <a:schemeClr val="bg1"/>
                </a:solidFill>
              </a:rPr>
              <a:t>promoted)</a:t>
            </a:r>
            <a:endParaRPr lang="en-US" sz="1200" dirty="0">
              <a:solidFill>
                <a:schemeClr val="bg1"/>
              </a:solidFill>
            </a:endParaRPr>
          </a:p>
          <a:p>
            <a:pPr marL="114300" indent="-114300">
              <a:lnSpc>
                <a:spcPct val="90000"/>
              </a:lnSpc>
              <a:spcAft>
                <a:spcPts val="600"/>
              </a:spcAft>
              <a:buFont typeface="Arial" panose="020B0604020202020204" pitchFamily="34" charset="0"/>
              <a:buChar char="•"/>
            </a:pPr>
            <a:r>
              <a:rPr lang="en-US" sz="1200" dirty="0">
                <a:solidFill>
                  <a:schemeClr val="bg1"/>
                </a:solidFill>
              </a:rPr>
              <a:t>Added value for broadband subscription</a:t>
            </a:r>
          </a:p>
          <a:p>
            <a:pPr marL="114300" indent="-114300">
              <a:lnSpc>
                <a:spcPct val="90000"/>
              </a:lnSpc>
              <a:spcAft>
                <a:spcPts val="600"/>
              </a:spcAft>
              <a:buFont typeface="Arial" panose="020B0604020202020204" pitchFamily="34" charset="0"/>
              <a:buChar char="•"/>
            </a:pPr>
            <a:r>
              <a:rPr lang="en-US" sz="1200" dirty="0">
                <a:solidFill>
                  <a:schemeClr val="bg1"/>
                </a:solidFill>
              </a:rPr>
              <a:t>Advertising and sponsorship</a:t>
            </a:r>
          </a:p>
        </p:txBody>
      </p:sp>
      <p:sp>
        <p:nvSpPr>
          <p:cNvPr id="73" name="TextBox 72"/>
          <p:cNvSpPr txBox="1"/>
          <p:nvPr/>
        </p:nvSpPr>
        <p:spPr>
          <a:xfrm>
            <a:off x="3496102" y="1485811"/>
            <a:ext cx="2119838" cy="2049792"/>
          </a:xfrm>
          <a:prstGeom prst="rect">
            <a:avLst/>
          </a:prstGeom>
          <a:noFill/>
        </p:spPr>
        <p:txBody>
          <a:bodyPr wrap="square" rtlCol="0" anchor="t">
            <a:spAutoFit/>
          </a:bodyPr>
          <a:lstStyle/>
          <a:p>
            <a:pPr marL="114300" indent="-114300">
              <a:lnSpc>
                <a:spcPct val="90000"/>
              </a:lnSpc>
              <a:spcAft>
                <a:spcPts val="600"/>
              </a:spcAft>
              <a:buFont typeface="Arial" panose="020B0604020202020204" pitchFamily="34" charset="0"/>
              <a:buChar char="•"/>
            </a:pPr>
            <a:r>
              <a:rPr lang="en-US" sz="1200" dirty="0">
                <a:solidFill>
                  <a:schemeClr val="bg1"/>
                </a:solidFill>
              </a:rPr>
              <a:t>Cellular offload </a:t>
            </a:r>
            <a:r>
              <a:rPr lang="en-US" sz="1200" dirty="0" smtClean="0">
                <a:solidFill>
                  <a:schemeClr val="bg1"/>
                </a:solidFill>
              </a:rPr>
              <a:t/>
            </a:r>
            <a:br>
              <a:rPr lang="en-US" sz="1200" dirty="0" smtClean="0">
                <a:solidFill>
                  <a:schemeClr val="bg1"/>
                </a:solidFill>
              </a:rPr>
            </a:br>
            <a:r>
              <a:rPr lang="en-US" sz="1200" dirty="0" smtClean="0">
                <a:solidFill>
                  <a:schemeClr val="bg1"/>
                </a:solidFill>
              </a:rPr>
              <a:t>(</a:t>
            </a:r>
            <a:r>
              <a:rPr lang="en-US" sz="1200" dirty="0">
                <a:solidFill>
                  <a:schemeClr val="bg1"/>
                </a:solidFill>
              </a:rPr>
              <a:t>carrier driven)</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Community </a:t>
            </a:r>
            <a:r>
              <a:rPr lang="en-US" sz="1200" dirty="0">
                <a:solidFill>
                  <a:schemeClr val="bg1"/>
                </a:solidFill>
              </a:rPr>
              <a:t>Wi-Fi</a:t>
            </a:r>
            <a:r>
              <a:rPr lang="en-US" sz="1200" dirty="0" smtClean="0">
                <a:solidFill>
                  <a:schemeClr val="bg1"/>
                </a:solidFill>
              </a:rPr>
              <a:t>/ </a:t>
            </a:r>
            <a:r>
              <a:rPr lang="en-US" sz="1200" dirty="0" err="1" smtClean="0">
                <a:solidFill>
                  <a:schemeClr val="bg1"/>
                </a:solidFill>
              </a:rPr>
              <a:t>homespots</a:t>
            </a:r>
            <a:endParaRPr lang="en-US" sz="1200" dirty="0">
              <a:solidFill>
                <a:schemeClr val="bg1"/>
              </a:solidFill>
            </a:endParaRPr>
          </a:p>
          <a:p>
            <a:pPr marL="114300" indent="-114300">
              <a:lnSpc>
                <a:spcPct val="90000"/>
              </a:lnSpc>
              <a:spcAft>
                <a:spcPts val="600"/>
              </a:spcAft>
              <a:buFont typeface="Arial" panose="020B0604020202020204" pitchFamily="34" charset="0"/>
              <a:buChar char="•"/>
            </a:pPr>
            <a:r>
              <a:rPr lang="en-US" sz="1200" dirty="0" smtClean="0">
                <a:solidFill>
                  <a:schemeClr val="bg1"/>
                </a:solidFill>
              </a:rPr>
              <a:t>Carrier-grade </a:t>
            </a:r>
            <a:r>
              <a:rPr lang="en-US" sz="1200" dirty="0">
                <a:solidFill>
                  <a:schemeClr val="bg1"/>
                </a:solidFill>
              </a:rPr>
              <a:t>VoWiFi</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TV </a:t>
            </a:r>
            <a:r>
              <a:rPr lang="en-US" sz="1200" dirty="0">
                <a:solidFill>
                  <a:schemeClr val="bg1"/>
                </a:solidFill>
              </a:rPr>
              <a:t>everywhere</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Large </a:t>
            </a:r>
            <a:r>
              <a:rPr lang="en-US" sz="1200" dirty="0">
                <a:solidFill>
                  <a:schemeClr val="bg1"/>
                </a:solidFill>
              </a:rPr>
              <a:t>events</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Big </a:t>
            </a:r>
            <a:r>
              <a:rPr lang="en-US" sz="1200" dirty="0">
                <a:solidFill>
                  <a:schemeClr val="bg1"/>
                </a:solidFill>
              </a:rPr>
              <a:t>data analytics</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Public </a:t>
            </a:r>
            <a:r>
              <a:rPr lang="en-US" sz="1200" dirty="0">
                <a:solidFill>
                  <a:schemeClr val="bg1"/>
                </a:solidFill>
              </a:rPr>
              <a:t>transportation Wi-Fi</a:t>
            </a:r>
          </a:p>
        </p:txBody>
      </p:sp>
      <p:sp>
        <p:nvSpPr>
          <p:cNvPr id="74" name="TextBox 73"/>
          <p:cNvSpPr txBox="1"/>
          <p:nvPr/>
        </p:nvSpPr>
        <p:spPr>
          <a:xfrm>
            <a:off x="5918429" y="1485811"/>
            <a:ext cx="2267616" cy="1474250"/>
          </a:xfrm>
          <a:prstGeom prst="rect">
            <a:avLst/>
          </a:prstGeom>
          <a:noFill/>
        </p:spPr>
        <p:txBody>
          <a:bodyPr wrap="square" rtlCol="0" anchor="t">
            <a:spAutoFit/>
          </a:bodyPr>
          <a:lstStyle/>
          <a:p>
            <a:pPr marL="114300" indent="-114300">
              <a:lnSpc>
                <a:spcPct val="90000"/>
              </a:lnSpc>
              <a:spcAft>
                <a:spcPts val="600"/>
              </a:spcAft>
              <a:buFont typeface="Arial" panose="020B0604020202020204" pitchFamily="34" charset="0"/>
              <a:buChar char="•"/>
            </a:pPr>
            <a:r>
              <a:rPr lang="en-US" sz="1200" dirty="0">
                <a:solidFill>
                  <a:schemeClr val="bg1"/>
                </a:solidFill>
              </a:rPr>
              <a:t>Wi-Fi </a:t>
            </a:r>
            <a:r>
              <a:rPr lang="en-US" sz="1200" dirty="0" smtClean="0">
                <a:solidFill>
                  <a:schemeClr val="bg1"/>
                </a:solidFill>
              </a:rPr>
              <a:t>Capacity </a:t>
            </a:r>
            <a:r>
              <a:rPr lang="en-US" sz="1200" dirty="0">
                <a:solidFill>
                  <a:schemeClr val="bg1"/>
                </a:solidFill>
              </a:rPr>
              <a:t>trading</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Transaction </a:t>
            </a:r>
            <a:r>
              <a:rPr lang="en-US" sz="1200" dirty="0">
                <a:solidFill>
                  <a:schemeClr val="bg1"/>
                </a:solidFill>
              </a:rPr>
              <a:t>platform</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Internet </a:t>
            </a:r>
            <a:r>
              <a:rPr lang="en-US" sz="1200" dirty="0">
                <a:solidFill>
                  <a:schemeClr val="bg1"/>
                </a:solidFill>
              </a:rPr>
              <a:t>of things</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Context </a:t>
            </a:r>
            <a:r>
              <a:rPr lang="en-US" sz="1200" dirty="0">
                <a:solidFill>
                  <a:schemeClr val="bg1"/>
                </a:solidFill>
              </a:rPr>
              <a:t>awareness</a:t>
            </a:r>
          </a:p>
          <a:p>
            <a:pPr marL="114300" indent="-114300">
              <a:lnSpc>
                <a:spcPct val="90000"/>
              </a:lnSpc>
              <a:spcAft>
                <a:spcPts val="600"/>
              </a:spcAft>
              <a:buFont typeface="Arial" panose="020B0604020202020204" pitchFamily="34" charset="0"/>
              <a:buChar char="•"/>
            </a:pPr>
            <a:r>
              <a:rPr lang="en-US" sz="1200" dirty="0" err="1" smtClean="0">
                <a:solidFill>
                  <a:schemeClr val="bg1"/>
                </a:solidFill>
              </a:rPr>
              <a:t>HetNet</a:t>
            </a:r>
            <a:r>
              <a:rPr lang="en-US" sz="1200" dirty="0" smtClean="0">
                <a:solidFill>
                  <a:schemeClr val="bg1"/>
                </a:solidFill>
              </a:rPr>
              <a:t> </a:t>
            </a:r>
            <a:r>
              <a:rPr lang="en-US" sz="1200" dirty="0">
                <a:solidFill>
                  <a:schemeClr val="bg1"/>
                </a:solidFill>
              </a:rPr>
              <a:t>Wi-Fi + mobile </a:t>
            </a:r>
          </a:p>
          <a:p>
            <a:pPr marL="114300" indent="-114300">
              <a:lnSpc>
                <a:spcPct val="90000"/>
              </a:lnSpc>
              <a:spcAft>
                <a:spcPts val="600"/>
              </a:spcAft>
              <a:buFont typeface="Arial" panose="020B0604020202020204" pitchFamily="34" charset="0"/>
              <a:buChar char="•"/>
            </a:pPr>
            <a:r>
              <a:rPr lang="en-US" sz="1200" dirty="0" smtClean="0">
                <a:solidFill>
                  <a:schemeClr val="bg1"/>
                </a:solidFill>
              </a:rPr>
              <a:t>Connected </a:t>
            </a:r>
            <a:r>
              <a:rPr lang="en-US" sz="1200" dirty="0">
                <a:solidFill>
                  <a:schemeClr val="bg1"/>
                </a:solidFill>
              </a:rPr>
              <a:t>car (in-car Wi-Fi)</a:t>
            </a:r>
          </a:p>
        </p:txBody>
      </p:sp>
      <p:sp>
        <p:nvSpPr>
          <p:cNvPr id="75" name="Plus 74"/>
          <p:cNvSpPr/>
          <p:nvPr/>
        </p:nvSpPr>
        <p:spPr>
          <a:xfrm flipH="1">
            <a:off x="3116076" y="2157667"/>
            <a:ext cx="458796" cy="482804"/>
          </a:xfrm>
          <a:prstGeom prst="mathPlus">
            <a:avLst>
              <a:gd name="adj1" fmla="val 31067"/>
            </a:avLst>
          </a:prstGeom>
          <a:gradFill flip="none" rotWithShape="1">
            <a:gsLst>
              <a:gs pos="0">
                <a:srgbClr val="36A4D7">
                  <a:shade val="30000"/>
                  <a:satMod val="115000"/>
                </a:srgbClr>
              </a:gs>
              <a:gs pos="50000">
                <a:srgbClr val="36A4D7">
                  <a:shade val="67500"/>
                  <a:satMod val="115000"/>
                </a:srgbClr>
              </a:gs>
              <a:gs pos="100000">
                <a:srgbClr val="36A4D7">
                  <a:shade val="100000"/>
                  <a:satMod val="115000"/>
                </a:srgbClr>
              </a:gs>
            </a:gsLst>
            <a:lin ang="0" scaled="1"/>
            <a:tileRect/>
          </a:gra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7063123" y="4388976"/>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77" name="Round Same Side Corner Rectangle 76"/>
          <p:cNvSpPr/>
          <p:nvPr/>
        </p:nvSpPr>
        <p:spPr>
          <a:xfrm>
            <a:off x="5887948" y="3694259"/>
            <a:ext cx="2273071" cy="674842"/>
          </a:xfrm>
          <a:prstGeom prst="round2SameRect">
            <a:avLst>
              <a:gd name="adj1" fmla="val 0"/>
              <a:gd name="adj2" fmla="val 21426"/>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p:txBody>
      </p:sp>
      <p:sp>
        <p:nvSpPr>
          <p:cNvPr id="6" name="TextBox 5"/>
          <p:cNvSpPr txBox="1"/>
          <p:nvPr/>
        </p:nvSpPr>
        <p:spPr>
          <a:xfrm>
            <a:off x="1289036" y="3786443"/>
            <a:ext cx="2459500" cy="480131"/>
          </a:xfrm>
          <a:prstGeom prst="rect">
            <a:avLst/>
          </a:prstGeom>
          <a:noFill/>
        </p:spPr>
        <p:txBody>
          <a:bodyPr wrap="square" rtlCol="0" anchor="ctr">
            <a:spAutoFit/>
          </a:bodyPr>
          <a:lstStyle/>
          <a:p>
            <a:pPr>
              <a:lnSpc>
                <a:spcPct val="90000"/>
              </a:lnSpc>
            </a:pPr>
            <a:r>
              <a:rPr lang="en-US" sz="1400" dirty="0">
                <a:solidFill>
                  <a:schemeClr val="bg1"/>
                </a:solidFill>
              </a:rPr>
              <a:t>Total Public WLAN + Community Hotspots</a:t>
            </a:r>
          </a:p>
        </p:txBody>
      </p:sp>
      <p:sp>
        <p:nvSpPr>
          <p:cNvPr id="80" name="Text Box 12"/>
          <p:cNvSpPr txBox="1">
            <a:spLocks noChangeArrowheads="1"/>
          </p:cNvSpPr>
          <p:nvPr/>
        </p:nvSpPr>
        <p:spPr bwMode="auto">
          <a:xfrm>
            <a:off x="3666052" y="3779064"/>
            <a:ext cx="745671" cy="204671"/>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b="1" dirty="0" smtClean="0">
                <a:solidFill>
                  <a:schemeClr val="bg1"/>
                </a:solidFill>
                <a:ea typeface="ＭＳ Ｐゴシック"/>
                <a:cs typeface="ＭＳ Ｐゴシック"/>
              </a:rPr>
              <a:t>2016</a:t>
            </a:r>
            <a:endParaRPr lang="en-US" sz="1400" b="1" dirty="0">
              <a:solidFill>
                <a:schemeClr val="bg1"/>
              </a:solidFill>
              <a:ea typeface="ＭＳ Ｐゴシック"/>
              <a:cs typeface="ＭＳ Ｐゴシック"/>
            </a:endParaRPr>
          </a:p>
        </p:txBody>
      </p:sp>
      <p:sp>
        <p:nvSpPr>
          <p:cNvPr id="81" name="Text Box 12"/>
          <p:cNvSpPr txBox="1">
            <a:spLocks noChangeArrowheads="1"/>
          </p:cNvSpPr>
          <p:nvPr/>
        </p:nvSpPr>
        <p:spPr bwMode="auto">
          <a:xfrm>
            <a:off x="4672522" y="3779064"/>
            <a:ext cx="745671" cy="204671"/>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b="1" dirty="0" smtClean="0">
                <a:solidFill>
                  <a:schemeClr val="bg1"/>
                </a:solidFill>
                <a:ea typeface="ＭＳ Ｐゴシック"/>
                <a:cs typeface="ＭＳ Ｐゴシック"/>
              </a:rPr>
              <a:t>2021</a:t>
            </a:r>
            <a:endParaRPr lang="en-US" sz="1400" b="1" dirty="0">
              <a:solidFill>
                <a:schemeClr val="bg1"/>
              </a:solidFill>
              <a:ea typeface="ＭＳ Ｐゴシック"/>
              <a:cs typeface="ＭＳ Ｐゴシック"/>
            </a:endParaRPr>
          </a:p>
        </p:txBody>
      </p:sp>
      <p:sp>
        <p:nvSpPr>
          <p:cNvPr id="82" name="Text Box 12"/>
          <p:cNvSpPr txBox="1">
            <a:spLocks noChangeArrowheads="1"/>
          </p:cNvSpPr>
          <p:nvPr/>
        </p:nvSpPr>
        <p:spPr bwMode="auto">
          <a:xfrm>
            <a:off x="3666052" y="4070550"/>
            <a:ext cx="745671" cy="204671"/>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dirty="0" smtClean="0">
                <a:solidFill>
                  <a:schemeClr val="bg1"/>
                </a:solidFill>
                <a:ea typeface="ＭＳ Ｐゴシック"/>
                <a:cs typeface="ＭＳ Ｐゴシック"/>
              </a:rPr>
              <a:t>94.0 M</a:t>
            </a:r>
            <a:endParaRPr lang="en-US" sz="1400" dirty="0">
              <a:solidFill>
                <a:schemeClr val="bg1"/>
              </a:solidFill>
              <a:ea typeface="ＭＳ Ｐゴシック"/>
              <a:cs typeface="ＭＳ Ｐゴシック"/>
            </a:endParaRPr>
          </a:p>
        </p:txBody>
      </p:sp>
      <p:sp>
        <p:nvSpPr>
          <p:cNvPr id="83" name="Text Box 12"/>
          <p:cNvSpPr txBox="1">
            <a:spLocks noChangeArrowheads="1"/>
          </p:cNvSpPr>
          <p:nvPr/>
        </p:nvSpPr>
        <p:spPr bwMode="auto">
          <a:xfrm>
            <a:off x="4590153" y="4070550"/>
            <a:ext cx="910408" cy="204671"/>
          </a:xfrm>
          <a:prstGeom prst="rect">
            <a:avLst/>
          </a:prstGeom>
          <a:noFill/>
          <a:ln w="9525">
            <a:noFill/>
            <a:miter lim="800000"/>
            <a:headEnd/>
            <a:tailEnd/>
          </a:ln>
        </p:spPr>
        <p:txBody>
          <a:bodyPr wrap="square" lIns="0" tIns="0" rIns="0" bIns="0" anchor="ctr">
            <a:spAutoFit/>
          </a:bodyPr>
          <a:lstStyle/>
          <a:p>
            <a:pPr algn="ctr">
              <a:lnSpc>
                <a:spcPct val="95000"/>
              </a:lnSpc>
            </a:pPr>
            <a:r>
              <a:rPr lang="en-US" sz="1400" dirty="0" smtClean="0">
                <a:solidFill>
                  <a:schemeClr val="bg1"/>
                </a:solidFill>
                <a:ea typeface="ＭＳ Ｐゴシック"/>
                <a:cs typeface="ＭＳ Ｐゴシック"/>
              </a:rPr>
              <a:t>541.6 M</a:t>
            </a:r>
            <a:endParaRPr lang="en-US" sz="1400" dirty="0">
              <a:solidFill>
                <a:schemeClr val="bg1"/>
              </a:solidFill>
              <a:ea typeface="ＭＳ Ｐゴシック"/>
              <a:cs typeface="ＭＳ Ｐゴシック"/>
            </a:endParaRPr>
          </a:p>
        </p:txBody>
      </p:sp>
      <p:cxnSp>
        <p:nvCxnSpPr>
          <p:cNvPr id="84" name="Straight Connector 83"/>
          <p:cNvCxnSpPr/>
          <p:nvPr/>
        </p:nvCxnSpPr>
        <p:spPr>
          <a:xfrm>
            <a:off x="3749040" y="4013595"/>
            <a:ext cx="5638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54880" y="4013595"/>
            <a:ext cx="5638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996746" y="3786443"/>
            <a:ext cx="1646114" cy="480131"/>
          </a:xfrm>
          <a:prstGeom prst="rect">
            <a:avLst/>
          </a:prstGeom>
          <a:noFill/>
        </p:spPr>
        <p:txBody>
          <a:bodyPr wrap="square" rtlCol="0" anchor="ctr">
            <a:spAutoFit/>
          </a:bodyPr>
          <a:lstStyle/>
          <a:p>
            <a:pPr>
              <a:lnSpc>
                <a:spcPct val="90000"/>
              </a:lnSpc>
            </a:pPr>
            <a:r>
              <a:rPr lang="en-US" sz="1400" dirty="0">
                <a:solidFill>
                  <a:schemeClr val="bg1"/>
                </a:solidFill>
              </a:rPr>
              <a:t>Total </a:t>
            </a:r>
            <a:r>
              <a:rPr lang="en-US" sz="1400" dirty="0" smtClean="0">
                <a:solidFill>
                  <a:schemeClr val="bg1"/>
                </a:solidFill>
              </a:rPr>
              <a:t>Incremental Hotspots</a:t>
            </a:r>
            <a:endParaRPr lang="en-US" sz="1400" dirty="0">
              <a:solidFill>
                <a:schemeClr val="bg1"/>
              </a:solidFill>
            </a:endParaRPr>
          </a:p>
        </p:txBody>
      </p:sp>
      <p:grpSp>
        <p:nvGrpSpPr>
          <p:cNvPr id="97" name="Group 96"/>
          <p:cNvGrpSpPr/>
          <p:nvPr/>
        </p:nvGrpSpPr>
        <p:grpSpPr>
          <a:xfrm>
            <a:off x="7546831" y="3790118"/>
            <a:ext cx="488939" cy="491550"/>
            <a:chOff x="7546831" y="3905859"/>
            <a:chExt cx="488939" cy="491550"/>
          </a:xfrm>
        </p:grpSpPr>
        <p:grpSp>
          <p:nvGrpSpPr>
            <p:cNvPr id="89" name="Group 88"/>
            <p:cNvGrpSpPr/>
            <p:nvPr/>
          </p:nvGrpSpPr>
          <p:grpSpPr>
            <a:xfrm>
              <a:off x="7546831" y="3905859"/>
              <a:ext cx="488939" cy="491550"/>
              <a:chOff x="659845" y="2868685"/>
              <a:chExt cx="488939" cy="491550"/>
            </a:xfrm>
          </p:grpSpPr>
          <p:pic>
            <p:nvPicPr>
              <p:cNvPr id="92" name="Picture 24" descr="Lg_circle_tcp-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45" y="2868685"/>
                <a:ext cx="488939" cy="491550"/>
              </a:xfrm>
              <a:prstGeom prst="rect">
                <a:avLst/>
              </a:prstGeom>
              <a:noFill/>
              <a:ln w="9525">
                <a:noFill/>
                <a:miter lim="800000"/>
                <a:headEnd/>
                <a:tailEnd/>
              </a:ln>
            </p:spPr>
          </p:pic>
          <p:grpSp>
            <p:nvGrpSpPr>
              <p:cNvPr id="93" name="Group 25"/>
              <p:cNvGrpSpPr>
                <a:grpSpLocks/>
              </p:cNvGrpSpPr>
              <p:nvPr/>
            </p:nvGrpSpPr>
            <p:grpSpPr bwMode="auto">
              <a:xfrm>
                <a:off x="709745" y="2918742"/>
                <a:ext cx="389139" cy="391436"/>
                <a:chOff x="2712" y="2145"/>
                <a:chExt cx="652" cy="650"/>
              </a:xfrm>
              <a:gradFill>
                <a:gsLst>
                  <a:gs pos="0">
                    <a:srgbClr val="92D050"/>
                  </a:gs>
                  <a:gs pos="100000">
                    <a:srgbClr val="489542"/>
                  </a:gs>
                </a:gsLst>
                <a:lin ang="5400000" scaled="1"/>
              </a:gradFill>
            </p:grpSpPr>
            <p:sp>
              <p:nvSpPr>
                <p:cNvPr id="95" name="Oval 26"/>
                <p:cNvSpPr>
                  <a:spLocks noChangeArrowheads="1"/>
                </p:cNvSpPr>
                <p:nvPr/>
              </p:nvSpPr>
              <p:spPr bwMode="auto">
                <a:xfrm>
                  <a:off x="2712" y="2145"/>
                  <a:ext cx="652" cy="650"/>
                </a:xfrm>
                <a:prstGeom prst="ellipse">
                  <a:avLst/>
                </a:prstGeom>
                <a:grpFill/>
                <a:ln w="25400" algn="ctr">
                  <a:noFill/>
                  <a:round/>
                  <a:headEnd/>
                  <a:tailEnd/>
                </a:ln>
              </p:spPr>
              <p:txBody>
                <a:bodyPr lIns="82124" tIns="41061" rIns="82124" bIns="41061" anchor="ctr"/>
                <a:lstStyle/>
                <a:p>
                  <a:pPr algn="ctr" defTabSz="814388"/>
                  <a:endParaRPr lang="en-US" sz="600">
                    <a:solidFill>
                      <a:srgbClr val="A6A8AB"/>
                    </a:solidFill>
                    <a:latin typeface="Arial"/>
                    <a:ea typeface="MS PGothic" pitchFamily="34" charset="-128"/>
                  </a:endParaRPr>
                </a:p>
              </p:txBody>
            </p:sp>
            <p:sp>
              <p:nvSpPr>
                <p:cNvPr id="96" name="Oval 27"/>
                <p:cNvSpPr>
                  <a:spLocks noChangeArrowheads="1"/>
                </p:cNvSpPr>
                <p:nvPr/>
              </p:nvSpPr>
              <p:spPr bwMode="auto">
                <a:xfrm>
                  <a:off x="2826" y="2187"/>
                  <a:ext cx="422" cy="265"/>
                </a:xfrm>
                <a:prstGeom prst="ellipse">
                  <a:avLst/>
                </a:prstGeom>
                <a:grpFill/>
                <a:ln w="9525" algn="ctr">
                  <a:noFill/>
                  <a:round/>
                  <a:headEnd/>
                  <a:tailEnd/>
                </a:ln>
              </p:spPr>
              <p:txBody>
                <a:bodyPr lIns="82124" tIns="41061" rIns="82124" bIns="41061" anchor="ctr"/>
                <a:lstStyle/>
                <a:p>
                  <a:pPr defTabSz="914400"/>
                  <a:endParaRPr lang="en-US">
                    <a:solidFill>
                      <a:srgbClr val="0096D6"/>
                    </a:solidFill>
                    <a:latin typeface="Arial"/>
                  </a:endParaRPr>
                </a:p>
              </p:txBody>
            </p:sp>
          </p:grpSp>
          <p:sp>
            <p:nvSpPr>
              <p:cNvPr id="94" name="Oval 93"/>
              <p:cNvSpPr/>
              <p:nvPr/>
            </p:nvSpPr>
            <p:spPr bwMode="auto">
              <a:xfrm>
                <a:off x="777139" y="2924160"/>
                <a:ext cx="254350" cy="167516"/>
              </a:xfrm>
              <a:prstGeom prst="ellipse">
                <a:avLst/>
              </a:prstGeom>
              <a:gradFill flip="none" rotWithShape="1">
                <a:gsLst>
                  <a:gs pos="100000">
                    <a:srgbClr val="0096D6">
                      <a:lumMod val="50000"/>
                      <a:alpha val="0"/>
                    </a:srgbClr>
                  </a:gs>
                  <a:gs pos="0">
                    <a:srgbClr val="FFFFFF">
                      <a:alpha val="37000"/>
                    </a:srgbClr>
                  </a:gs>
                </a:gsLst>
                <a:lin ang="5400000" scaled="1"/>
                <a:tileRect/>
              </a:gradFill>
              <a:ln w="25400" cap="flat" cmpd="sng" algn="ctr">
                <a:noFill/>
                <a:prstDash val="solid"/>
              </a:ln>
              <a:effectLst/>
            </p:spPr>
            <p:txBody>
              <a:bodyPr anchor="ctr"/>
              <a:lstStyle/>
              <a:p>
                <a:pPr algn="ctr">
                  <a:defRPr/>
                </a:pPr>
                <a:endParaRPr lang="en-US" sz="300" b="1" kern="0" dirty="0">
                  <a:solidFill>
                    <a:srgbClr val="FFFFFF"/>
                  </a:solidFill>
                  <a:latin typeface="Arial" panose="020B0604020202020204" pitchFamily="34" charset="0"/>
                  <a:cs typeface="Arial" panose="020B0604020202020204" pitchFamily="34" charset="0"/>
                </a:endParaRPr>
              </a:p>
            </p:txBody>
          </p:sp>
        </p:grpSp>
        <p:sp>
          <p:nvSpPr>
            <p:cNvPr id="85" name="TextBox 84"/>
            <p:cNvSpPr txBox="1"/>
            <p:nvPr/>
          </p:nvSpPr>
          <p:spPr>
            <a:xfrm>
              <a:off x="7594176" y="3917428"/>
              <a:ext cx="372218" cy="461665"/>
            </a:xfrm>
            <a:prstGeom prst="rect">
              <a:avLst/>
            </a:prstGeom>
            <a:noFill/>
          </p:spPr>
          <p:txBody>
            <a:bodyPr wrap="none" rtlCol="0" anchor="ctr">
              <a:spAutoFit/>
            </a:bodyPr>
            <a:lstStyle/>
            <a:p>
              <a:pPr algn="ctr"/>
              <a:r>
                <a:rPr lang="en-US" sz="2400" b="1" dirty="0" smtClean="0">
                  <a:solidFill>
                    <a:schemeClr val="bg1"/>
                  </a:solidFill>
                </a:rPr>
                <a:t>?</a:t>
              </a:r>
              <a:endParaRPr lang="en-US" sz="2400" b="1" dirty="0">
                <a:solidFill>
                  <a:schemeClr val="bg1"/>
                </a:solidFill>
              </a:endParaRPr>
            </a:p>
          </p:txBody>
        </p:sp>
      </p:grpSp>
      <p:sp>
        <p:nvSpPr>
          <p:cNvPr id="32" name="Text Box 20"/>
          <p:cNvSpPr txBox="1">
            <a:spLocks noChangeArrowheads="1"/>
          </p:cNvSpPr>
          <p:nvPr/>
        </p:nvSpPr>
        <p:spPr bwMode="auto">
          <a:xfrm>
            <a:off x="3832356" y="4564853"/>
            <a:ext cx="4618995"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Maravedis, Cisco VNI Global Mobile Data Traffic Forecast, 2016–2021</a:t>
            </a:r>
            <a:endParaRPr lang="en-US" sz="1000" dirty="0"/>
          </a:p>
        </p:txBody>
      </p:sp>
    </p:spTree>
    <p:extLst>
      <p:ext uri="{BB962C8B-B14F-4D97-AF65-F5344CB8AC3E}">
        <p14:creationId xmlns:p14="http://schemas.microsoft.com/office/powerpoint/2010/main" val="1271787070"/>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6653"/>
            <a:ext cx="8345488" cy="731837"/>
          </a:xfrm>
        </p:spPr>
        <p:txBody>
          <a:bodyPr/>
          <a:lstStyle/>
          <a:p>
            <a:r>
              <a:rPr lang="en-US" sz="2800" dirty="0" smtClean="0"/>
              <a:t>Global Public Wi-Fi Hotspots</a:t>
            </a:r>
            <a:br>
              <a:rPr lang="en-US" sz="2800" dirty="0" smtClean="0"/>
            </a:br>
            <a:r>
              <a:rPr lang="en-US" sz="2000" dirty="0" smtClean="0"/>
              <a:t>Asia Pacific Leads with 246 Million (45%) </a:t>
            </a:r>
            <a:r>
              <a:rPr lang="en-US" sz="2000" dirty="0"/>
              <a:t>H</a:t>
            </a:r>
            <a:r>
              <a:rPr lang="en-US" sz="2000" dirty="0" smtClean="0"/>
              <a:t>otspots by 2021</a:t>
            </a:r>
          </a:p>
        </p:txBody>
      </p:sp>
      <p:sp>
        <p:nvSpPr>
          <p:cNvPr id="8" name="Rectangle 7"/>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 Box 20"/>
          <p:cNvSpPr txBox="1">
            <a:spLocks noChangeArrowheads="1"/>
          </p:cNvSpPr>
          <p:nvPr/>
        </p:nvSpPr>
        <p:spPr bwMode="auto">
          <a:xfrm>
            <a:off x="3869944" y="4515162"/>
            <a:ext cx="4618995"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Maravedis, Cisco VNI Global Mobile Data Traffic Forecast, 2016–2021</a:t>
            </a:r>
            <a:endParaRPr lang="en-US" sz="1000" dirty="0"/>
          </a:p>
        </p:txBody>
      </p:sp>
      <p:sp>
        <p:nvSpPr>
          <p:cNvPr id="11" name="TextBox 10"/>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3" name="TextBox 12"/>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Millions of Hotspots</a:t>
            </a:r>
            <a:endParaRPr lang="en-US" sz="1400" b="1" dirty="0">
              <a:cs typeface="Arial" panose="020B0604020202020204" pitchFamily="34" charset="0"/>
            </a:endParaRPr>
          </a:p>
        </p:txBody>
      </p:sp>
      <p:graphicFrame>
        <p:nvGraphicFramePr>
          <p:cNvPr id="29" name="Object 2"/>
          <p:cNvGraphicFramePr>
            <a:graphicFrameLocks noChangeAspect="1"/>
          </p:cNvGraphicFramePr>
          <p:nvPr>
            <p:extLst/>
          </p:nvPr>
        </p:nvGraphicFramePr>
        <p:xfrm>
          <a:off x="814612" y="1508761"/>
          <a:ext cx="6264368" cy="304881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20"/>
          <p:cNvSpPr txBox="1">
            <a:spLocks noChangeArrowheads="1"/>
          </p:cNvSpPr>
          <p:nvPr/>
        </p:nvSpPr>
        <p:spPr bwMode="auto">
          <a:xfrm>
            <a:off x="3558176" y="4330069"/>
            <a:ext cx="493799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b="1" dirty="0">
                <a:solidFill>
                  <a:schemeClr val="accent5">
                    <a:lumMod val="75000"/>
                  </a:schemeClr>
                </a:solidFill>
              </a:rPr>
              <a:t>* Middle East and Africa represents 1% of global public Wi-Fi hotspots by </a:t>
            </a:r>
            <a:r>
              <a:rPr lang="it-IT" sz="1000" b="1" dirty="0" smtClean="0">
                <a:solidFill>
                  <a:schemeClr val="accent5">
                    <a:lumMod val="75000"/>
                  </a:schemeClr>
                </a:solidFill>
              </a:rPr>
              <a:t>2021</a:t>
            </a:r>
            <a:endParaRPr lang="it-IT" sz="1000" b="1" dirty="0">
              <a:solidFill>
                <a:schemeClr val="accent5">
                  <a:lumMod val="75000"/>
                </a:schemeClr>
              </a:solidFill>
            </a:endParaRPr>
          </a:p>
        </p:txBody>
      </p:sp>
      <p:sp>
        <p:nvSpPr>
          <p:cNvPr id="14" name="Freeform 13"/>
          <p:cNvSpPr/>
          <p:nvPr/>
        </p:nvSpPr>
        <p:spPr>
          <a:xfrm flipH="1">
            <a:off x="7070658" y="1152105"/>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15" name="TextBox 14"/>
          <p:cNvSpPr txBox="1"/>
          <p:nvPr/>
        </p:nvSpPr>
        <p:spPr>
          <a:xfrm>
            <a:off x="7370433" y="1173844"/>
            <a:ext cx="1412822" cy="600164"/>
          </a:xfrm>
          <a:prstGeom prst="rect">
            <a:avLst/>
          </a:prstGeom>
          <a:noFill/>
        </p:spPr>
        <p:txBody>
          <a:bodyPr wrap="square" rtlCol="0" anchor="ctr">
            <a:spAutoFit/>
          </a:bodyPr>
          <a:lstStyle/>
          <a:p>
            <a:pPr defTabSz="814368">
              <a:lnSpc>
                <a:spcPct val="110000"/>
              </a:lnSpc>
            </a:pPr>
            <a:r>
              <a:rPr lang="en-US" sz="1600" b="1" dirty="0" smtClean="0">
                <a:solidFill>
                  <a:srgbClr val="FFFFFF"/>
                </a:solidFill>
              </a:rPr>
              <a:t>42</a:t>
            </a:r>
            <a:r>
              <a:rPr lang="en-US" sz="1600" b="1" dirty="0">
                <a:solidFill>
                  <a:srgbClr val="FFFFFF"/>
                </a:solidFill>
              </a:rPr>
              <a:t>% CAGR </a:t>
            </a:r>
            <a:r>
              <a:rPr lang="fi-FI" sz="1400" dirty="0">
                <a:solidFill>
                  <a:srgbClr val="8EBCDC">
                    <a:lumMod val="20000"/>
                    <a:lumOff val="80000"/>
                  </a:srgbClr>
                </a:solidFill>
              </a:rPr>
              <a:t>2016–2021</a:t>
            </a:r>
            <a:endParaRPr lang="en-US" sz="1400" dirty="0">
              <a:solidFill>
                <a:srgbClr val="8EBCDC">
                  <a:lumMod val="20000"/>
                  <a:lumOff val="80000"/>
                </a:srgbClr>
              </a:solidFill>
            </a:endParaRPr>
          </a:p>
        </p:txBody>
      </p:sp>
    </p:spTree>
    <p:extLst>
      <p:ext uri="{BB962C8B-B14F-4D97-AF65-F5344CB8AC3E}">
        <p14:creationId xmlns:p14="http://schemas.microsoft.com/office/powerpoint/2010/main" val="87182466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281044" y="238759"/>
            <a:ext cx="8478422" cy="4284755"/>
          </a:xfrm>
        </p:spPr>
      </p:pic>
      <p:sp>
        <p:nvSpPr>
          <p:cNvPr id="5" name="Rectangle 4"/>
          <p:cNvSpPr/>
          <p:nvPr/>
        </p:nvSpPr>
        <p:spPr>
          <a:xfrm>
            <a:off x="423625" y="368709"/>
            <a:ext cx="6300367"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4" y="451634"/>
            <a:ext cx="3881233" cy="2031325"/>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5</a:t>
            </a:r>
            <a:r>
              <a:rPr lang="en-US" sz="2400" dirty="0" smtClean="0">
                <a:solidFill>
                  <a:schemeClr val="tx2"/>
                </a:solidFill>
              </a:rPr>
              <a:t>  </a:t>
            </a:r>
          </a:p>
          <a:p>
            <a:r>
              <a:rPr lang="en-US" sz="2400" dirty="0" smtClean="0">
                <a:solidFill>
                  <a:schemeClr val="accent5"/>
                </a:solidFill>
              </a:rPr>
              <a:t>New Mobile Applications With New Requirements</a:t>
            </a:r>
          </a:p>
          <a:p>
            <a:r>
              <a:rPr lang="en-US" dirty="0" smtClean="0">
                <a:solidFill>
                  <a:schemeClr val="accent5"/>
                </a:solidFill>
              </a:rPr>
              <a:t>(Live Video, Virtual Reality, Augmented Reality, In-Vehicle Apps, and Drones)</a:t>
            </a:r>
            <a:endParaRPr lang="en-US" dirty="0">
              <a:solidFill>
                <a:schemeClr val="tx2"/>
              </a:solidFill>
            </a:endParaRPr>
          </a:p>
        </p:txBody>
      </p:sp>
      <p:sp>
        <p:nvSpPr>
          <p:cNvPr id="7" name="Rectangle 6"/>
          <p:cNvSpPr/>
          <p:nvPr/>
        </p:nvSpPr>
        <p:spPr>
          <a:xfrm>
            <a:off x="591014" y="2575264"/>
            <a:ext cx="2921806" cy="1258806"/>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rId3" action="ppaction://hlinksldjump"/>
              </a:rPr>
              <a:t>Mobile traffic by applications</a:t>
            </a:r>
            <a:endParaRPr lang="en-US" sz="1600" dirty="0" smtClean="0">
              <a:solidFill>
                <a:schemeClr val="tx2"/>
              </a:solidFill>
            </a:endParaRPr>
          </a:p>
          <a:p>
            <a:pPr marL="630238" lvl="2" indent="-173038">
              <a:lnSpc>
                <a:spcPct val="95000"/>
              </a:lnSpc>
              <a:spcAft>
                <a:spcPts val="600"/>
              </a:spcAft>
              <a:buFont typeface="Arial" panose="020B0604020202020204" pitchFamily="34" charset="0"/>
              <a:buChar char="•"/>
            </a:pPr>
            <a:r>
              <a:rPr lang="en-US" sz="1600" dirty="0" smtClean="0">
                <a:solidFill>
                  <a:schemeClr val="tx2"/>
                </a:solidFill>
              </a:rPr>
              <a:t>Live Video</a:t>
            </a:r>
          </a:p>
          <a:p>
            <a:pPr marL="630238" lvl="2" indent="-173038">
              <a:lnSpc>
                <a:spcPct val="95000"/>
              </a:lnSpc>
              <a:spcAft>
                <a:spcPts val="600"/>
              </a:spcAft>
              <a:buFont typeface="Arial" panose="020B0604020202020204" pitchFamily="34" charset="0"/>
              <a:buChar char="•"/>
            </a:pPr>
            <a:r>
              <a:rPr lang="en-US" sz="1600" dirty="0" smtClean="0">
                <a:solidFill>
                  <a:schemeClr val="tx2"/>
                </a:solidFill>
              </a:rPr>
              <a:t>Virtual Reality</a:t>
            </a:r>
          </a:p>
          <a:p>
            <a:pPr marL="630238" lvl="2" indent="-173038">
              <a:lnSpc>
                <a:spcPct val="95000"/>
              </a:lnSpc>
              <a:spcAft>
                <a:spcPts val="600"/>
              </a:spcAft>
              <a:buFont typeface="Arial" panose="020B0604020202020204" pitchFamily="34" charset="0"/>
              <a:buChar char="•"/>
            </a:pPr>
            <a:r>
              <a:rPr lang="en-US" sz="1600" dirty="0" smtClean="0">
                <a:solidFill>
                  <a:schemeClr val="tx2"/>
                </a:solidFill>
              </a:rPr>
              <a:t>Augmented Reality</a:t>
            </a:r>
            <a:endParaRPr lang="en-US" sz="1600" dirty="0">
              <a:solidFill>
                <a:schemeClr val="tx2"/>
              </a:solidFill>
            </a:endParaRPr>
          </a:p>
        </p:txBody>
      </p:sp>
    </p:spTree>
    <p:extLst>
      <p:ext uri="{BB962C8B-B14F-4D97-AF65-F5344CB8AC3E}">
        <p14:creationId xmlns:p14="http://schemas.microsoft.com/office/powerpoint/2010/main" val="258540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6035"/>
            <a:ext cx="8345488" cy="731837"/>
          </a:xfrm>
        </p:spPr>
        <p:txBody>
          <a:bodyPr/>
          <a:lstStyle/>
          <a:p>
            <a:r>
              <a:rPr lang="en-US" sz="2800" dirty="0" smtClean="0"/>
              <a:t>Global Mobile Data Traffic Growth / Apps</a:t>
            </a:r>
            <a:br>
              <a:rPr lang="en-US" sz="2800" dirty="0" smtClean="0"/>
            </a:br>
            <a:r>
              <a:rPr lang="en-US" sz="2000" dirty="0" smtClean="0"/>
              <a:t>Video 78% of Mobile Data Traffic by 2021</a:t>
            </a:r>
            <a:endParaRPr lang="en-US" sz="2000" dirty="0"/>
          </a:p>
        </p:txBody>
      </p:sp>
      <p:sp>
        <p:nvSpPr>
          <p:cNvPr id="14" name="Rectangle 13"/>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Freeform 23"/>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TextBox 24"/>
          <p:cNvSpPr txBox="1"/>
          <p:nvPr/>
        </p:nvSpPr>
        <p:spPr>
          <a:xfrm>
            <a:off x="7370432" y="1167017"/>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47% </a:t>
            </a:r>
            <a:r>
              <a:rPr lang="en-US" sz="1600" b="1" dirty="0">
                <a:solidFill>
                  <a:schemeClr val="bg1"/>
                </a:solidFill>
              </a:rPr>
              <a:t>CAGR </a:t>
            </a:r>
            <a:r>
              <a:rPr lang="en-US"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6"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7" name="TextBox 26"/>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8" name="Text Box 20"/>
          <p:cNvSpPr txBox="1">
            <a:spLocks noChangeArrowheads="1"/>
          </p:cNvSpPr>
          <p:nvPr/>
        </p:nvSpPr>
        <p:spPr bwMode="auto">
          <a:xfrm>
            <a:off x="4519540" y="4330069"/>
            <a:ext cx="3966571"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Figures (n) refer to </a:t>
            </a:r>
            <a:r>
              <a:rPr lang="en-US" sz="1000" b="1" dirty="0" smtClean="0">
                <a:solidFill>
                  <a:schemeClr val="accent5">
                    <a:lumMod val="75000"/>
                  </a:schemeClr>
                </a:solidFill>
              </a:rPr>
              <a:t>2016 </a:t>
            </a:r>
            <a:r>
              <a:rPr lang="en-US" sz="1000" b="1" dirty="0">
                <a:solidFill>
                  <a:schemeClr val="accent5">
                    <a:lumMod val="75000"/>
                  </a:schemeClr>
                </a:solidFill>
              </a:rPr>
              <a:t>and </a:t>
            </a:r>
            <a:r>
              <a:rPr lang="en-US" sz="1000" b="1" dirty="0" smtClean="0">
                <a:solidFill>
                  <a:schemeClr val="accent5">
                    <a:lumMod val="75000"/>
                  </a:schemeClr>
                </a:solidFill>
              </a:rPr>
              <a:t>2021 </a:t>
            </a:r>
            <a:r>
              <a:rPr lang="en-US" sz="1000" b="1" dirty="0">
                <a:solidFill>
                  <a:schemeClr val="accent5">
                    <a:lumMod val="75000"/>
                  </a:schemeClr>
                </a:solidFill>
              </a:rPr>
              <a:t>mobile data traffic </a:t>
            </a:r>
            <a:r>
              <a:rPr lang="en-US" sz="1000" b="1" dirty="0" smtClean="0">
                <a:solidFill>
                  <a:schemeClr val="accent5">
                    <a:lumMod val="75000"/>
                  </a:schemeClr>
                </a:solidFill>
              </a:rPr>
              <a:t>shares</a:t>
            </a:r>
            <a:endParaRPr lang="en-US" sz="1000" b="1" dirty="0">
              <a:solidFill>
                <a:schemeClr val="accent5">
                  <a:lumMod val="75000"/>
                </a:schemeClr>
              </a:solidFill>
            </a:endParaRPr>
          </a:p>
        </p:txBody>
      </p:sp>
      <p:sp>
        <p:nvSpPr>
          <p:cNvPr id="30" name="TextBox 29"/>
          <p:cNvSpPr txBox="1"/>
          <p:nvPr/>
        </p:nvSpPr>
        <p:spPr>
          <a:xfrm>
            <a:off x="435105" y="2516208"/>
            <a:ext cx="1265225"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1366379481"/>
              </p:ext>
            </p:extLst>
          </p:nvPr>
        </p:nvGraphicFramePr>
        <p:xfrm>
          <a:off x="815128" y="1526218"/>
          <a:ext cx="6310887" cy="3033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026771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6035"/>
            <a:ext cx="8345488" cy="731837"/>
          </a:xfrm>
        </p:spPr>
        <p:txBody>
          <a:bodyPr/>
          <a:lstStyle/>
          <a:p>
            <a:r>
              <a:rPr lang="en-US" sz="2800" dirty="0" smtClean="0"/>
              <a:t>High Growth for Live Video on Mobile</a:t>
            </a:r>
            <a:br>
              <a:rPr lang="en-US" sz="2800" dirty="0" smtClean="0"/>
            </a:br>
            <a:r>
              <a:rPr lang="en-US" sz="2000" dirty="0" smtClean="0"/>
              <a:t>Live Video to </a:t>
            </a:r>
            <a:r>
              <a:rPr lang="en-US" sz="2000" dirty="0"/>
              <a:t>Grow 39-Fold by 2021, 5% of Mobile Video Traffic </a:t>
            </a:r>
          </a:p>
        </p:txBody>
      </p:sp>
      <p:sp>
        <p:nvSpPr>
          <p:cNvPr id="14" name="Rectangle 13"/>
          <p:cNvSpPr/>
          <p:nvPr/>
        </p:nvSpPr>
        <p:spPr>
          <a:xfrm>
            <a:off x="0" y="1145277"/>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7126013" y="1145277"/>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Freeform 23"/>
          <p:cNvSpPr/>
          <p:nvPr/>
        </p:nvSpPr>
        <p:spPr>
          <a:xfrm flipH="1">
            <a:off x="7070658" y="1145277"/>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TextBox 24"/>
          <p:cNvSpPr txBox="1"/>
          <p:nvPr/>
        </p:nvSpPr>
        <p:spPr>
          <a:xfrm>
            <a:off x="7370432" y="1167017"/>
            <a:ext cx="1598308"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108% </a:t>
            </a:r>
            <a:r>
              <a:rPr lang="en-US" sz="1600" b="1" dirty="0">
                <a:solidFill>
                  <a:schemeClr val="bg1"/>
                </a:solidFill>
              </a:rPr>
              <a:t>CAGR </a:t>
            </a:r>
            <a:r>
              <a:rPr lang="en-US"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26"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7" name="TextBox 26"/>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8" name="Text Box 20"/>
          <p:cNvSpPr txBox="1">
            <a:spLocks noChangeArrowheads="1"/>
          </p:cNvSpPr>
          <p:nvPr/>
        </p:nvSpPr>
        <p:spPr bwMode="auto">
          <a:xfrm>
            <a:off x="4519540" y="4330069"/>
            <a:ext cx="3966571"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en-US" sz="1000" b="1" dirty="0">
                <a:solidFill>
                  <a:schemeClr val="accent5">
                    <a:lumMod val="75000"/>
                  </a:schemeClr>
                </a:solidFill>
              </a:rPr>
              <a:t>*	Figures (n) refer to </a:t>
            </a:r>
            <a:r>
              <a:rPr lang="en-US" sz="1000" b="1" dirty="0" smtClean="0">
                <a:solidFill>
                  <a:schemeClr val="accent5">
                    <a:lumMod val="75000"/>
                  </a:schemeClr>
                </a:solidFill>
              </a:rPr>
              <a:t>2016 </a:t>
            </a:r>
            <a:r>
              <a:rPr lang="en-US" sz="1000" b="1" dirty="0">
                <a:solidFill>
                  <a:schemeClr val="accent5">
                    <a:lumMod val="75000"/>
                  </a:schemeClr>
                </a:solidFill>
              </a:rPr>
              <a:t>and </a:t>
            </a:r>
            <a:r>
              <a:rPr lang="en-US" sz="1000" b="1" dirty="0" smtClean="0">
                <a:solidFill>
                  <a:schemeClr val="accent5">
                    <a:lumMod val="75000"/>
                  </a:schemeClr>
                </a:solidFill>
              </a:rPr>
              <a:t>2021 </a:t>
            </a:r>
            <a:r>
              <a:rPr lang="en-US" sz="1000" b="1" dirty="0">
                <a:solidFill>
                  <a:schemeClr val="accent5">
                    <a:lumMod val="75000"/>
                  </a:schemeClr>
                </a:solidFill>
              </a:rPr>
              <a:t>mobile data traffic </a:t>
            </a:r>
            <a:r>
              <a:rPr lang="en-US" sz="1000" b="1" dirty="0" smtClean="0">
                <a:solidFill>
                  <a:schemeClr val="accent5">
                    <a:lumMod val="75000"/>
                  </a:schemeClr>
                </a:solidFill>
              </a:rPr>
              <a:t>shares</a:t>
            </a:r>
            <a:endParaRPr lang="en-US" sz="1000" b="1" dirty="0">
              <a:solidFill>
                <a:schemeClr val="accent5">
                  <a:lumMod val="75000"/>
                </a:schemeClr>
              </a:solidFill>
            </a:endParaRPr>
          </a:p>
        </p:txBody>
      </p:sp>
      <p:sp>
        <p:nvSpPr>
          <p:cNvPr id="30" name="TextBox 29"/>
          <p:cNvSpPr txBox="1"/>
          <p:nvPr/>
        </p:nvSpPr>
        <p:spPr>
          <a:xfrm>
            <a:off x="435105" y="2516208"/>
            <a:ext cx="1265225"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4045051795"/>
              </p:ext>
            </p:extLst>
          </p:nvPr>
        </p:nvGraphicFramePr>
        <p:xfrm>
          <a:off x="815128" y="1526218"/>
          <a:ext cx="6310887" cy="3033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075814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 y="0"/>
            <a:ext cx="9174480" cy="5196840"/>
          </a:xfrm>
          <a:prstGeom prst="rect">
            <a:avLst/>
          </a:prstGeom>
        </p:spPr>
      </p:pic>
      <p:sp>
        <p:nvSpPr>
          <p:cNvPr id="23" name="Rectangle 22"/>
          <p:cNvSpPr/>
          <p:nvPr/>
        </p:nvSpPr>
        <p:spPr>
          <a:xfrm>
            <a:off x="456453" y="3317401"/>
            <a:ext cx="4123486" cy="1099151"/>
          </a:xfrm>
          <a:prstGeom prst="rect">
            <a:avLst/>
          </a:prstGeom>
          <a:solidFill>
            <a:schemeClr val="tx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467100" y="418081"/>
            <a:ext cx="5305165" cy="1502159"/>
          </a:xfrm>
        </p:spPr>
        <p:txBody>
          <a:bodyPr/>
          <a:lstStyle/>
          <a:p>
            <a:pPr algn="r">
              <a:lnSpc>
                <a:spcPct val="100000"/>
              </a:lnSpc>
            </a:pPr>
            <a:r>
              <a:rPr lang="en-US" sz="2400" dirty="0">
                <a:solidFill>
                  <a:schemeClr val="bg1"/>
                </a:solidFill>
              </a:rPr>
              <a:t>By </a:t>
            </a:r>
            <a:r>
              <a:rPr lang="en-US" sz="2400" dirty="0" smtClean="0">
                <a:solidFill>
                  <a:schemeClr val="bg1"/>
                </a:solidFill>
              </a:rPr>
              <a:t>2021, </a:t>
            </a:r>
            <a:r>
              <a:rPr lang="en-US" sz="2400" dirty="0">
                <a:solidFill>
                  <a:schemeClr val="bg1"/>
                </a:solidFill>
              </a:rPr>
              <a:t>global mobile data traffic will reach an annual run rate of </a:t>
            </a:r>
            <a:r>
              <a:rPr lang="en-US" sz="2400" dirty="0" smtClean="0">
                <a:solidFill>
                  <a:schemeClr val="bg1"/>
                </a:solidFill>
              </a:rPr>
              <a:t/>
            </a:r>
            <a:br>
              <a:rPr lang="en-US" sz="2400" dirty="0" smtClean="0">
                <a:solidFill>
                  <a:schemeClr val="bg1"/>
                </a:solidFill>
              </a:rPr>
            </a:br>
            <a:r>
              <a:rPr lang="en-US" sz="2400" b="1" dirty="0" smtClean="0">
                <a:solidFill>
                  <a:srgbClr val="FFFF00"/>
                </a:solidFill>
              </a:rPr>
              <a:t>587</a:t>
            </a:r>
            <a:r>
              <a:rPr lang="en-US" sz="2400" dirty="0" smtClean="0">
                <a:solidFill>
                  <a:srgbClr val="FFFF00"/>
                </a:solidFill>
              </a:rPr>
              <a:t> </a:t>
            </a:r>
            <a:r>
              <a:rPr lang="en-US" sz="2400" b="1" dirty="0">
                <a:solidFill>
                  <a:srgbClr val="FFFF00"/>
                </a:solidFill>
              </a:rPr>
              <a:t>exabytes</a:t>
            </a:r>
            <a:r>
              <a:rPr lang="en-US" sz="2400" dirty="0">
                <a:solidFill>
                  <a:srgbClr val="FFFF00"/>
                </a:solidFill>
              </a:rPr>
              <a:t> </a:t>
            </a:r>
            <a:r>
              <a:rPr lang="en-US" sz="2400" dirty="0">
                <a:solidFill>
                  <a:schemeClr val="bg1"/>
                </a:solidFill>
              </a:rPr>
              <a:t>per year, up </a:t>
            </a:r>
            <a:r>
              <a:rPr lang="en-US" sz="2400" dirty="0" smtClean="0">
                <a:solidFill>
                  <a:schemeClr val="bg1"/>
                </a:solidFill>
              </a:rPr>
              <a:t/>
            </a:r>
            <a:br>
              <a:rPr lang="en-US" sz="2400" dirty="0" smtClean="0">
                <a:solidFill>
                  <a:schemeClr val="bg1"/>
                </a:solidFill>
              </a:rPr>
            </a:br>
            <a:r>
              <a:rPr lang="en-US" sz="2400" dirty="0" smtClean="0">
                <a:solidFill>
                  <a:schemeClr val="bg1"/>
                </a:solidFill>
              </a:rPr>
              <a:t>from </a:t>
            </a:r>
            <a:r>
              <a:rPr lang="en-US" sz="2400" b="1" dirty="0" smtClean="0">
                <a:solidFill>
                  <a:srgbClr val="FFFF00"/>
                </a:solidFill>
              </a:rPr>
              <a:t>87 </a:t>
            </a:r>
            <a:r>
              <a:rPr lang="en-US" sz="2400" b="1" dirty="0">
                <a:solidFill>
                  <a:srgbClr val="FFFF00"/>
                </a:solidFill>
              </a:rPr>
              <a:t>exabytes</a:t>
            </a:r>
            <a:r>
              <a:rPr lang="en-US" sz="2400" dirty="0">
                <a:solidFill>
                  <a:srgbClr val="FFFF00"/>
                </a:solidFill>
              </a:rPr>
              <a:t> </a:t>
            </a:r>
            <a:r>
              <a:rPr lang="en-US" sz="2400" dirty="0">
                <a:solidFill>
                  <a:schemeClr val="bg1"/>
                </a:solidFill>
              </a:rPr>
              <a:t>in </a:t>
            </a:r>
            <a:r>
              <a:rPr lang="is-IS" sz="2400" dirty="0" smtClean="0">
                <a:solidFill>
                  <a:schemeClr val="bg1"/>
                </a:solidFill>
              </a:rPr>
              <a:t>2016</a:t>
            </a:r>
            <a:r>
              <a:rPr lang="en-US" sz="2400" dirty="0" smtClean="0">
                <a:solidFill>
                  <a:schemeClr val="bg1"/>
                </a:solidFill>
              </a:rPr>
              <a:t> </a:t>
            </a:r>
            <a:br>
              <a:rPr lang="en-US" sz="2400" dirty="0" smtClean="0">
                <a:solidFill>
                  <a:schemeClr val="bg1"/>
                </a:solidFill>
              </a:rPr>
            </a:br>
            <a:r>
              <a:rPr lang="en-US" sz="2400" dirty="0" smtClean="0">
                <a:solidFill>
                  <a:schemeClr val="bg1"/>
                </a:solidFill>
              </a:rPr>
              <a:t>(</a:t>
            </a:r>
            <a:r>
              <a:rPr lang="en-US" sz="2400" b="1" dirty="0" smtClean="0">
                <a:solidFill>
                  <a:srgbClr val="FFFF00"/>
                </a:solidFill>
              </a:rPr>
              <a:t>7-fold </a:t>
            </a:r>
            <a:r>
              <a:rPr lang="en-US" sz="2400" b="1" dirty="0">
                <a:solidFill>
                  <a:srgbClr val="FFFF00"/>
                </a:solidFill>
              </a:rPr>
              <a:t>growth</a:t>
            </a:r>
            <a:r>
              <a:rPr lang="en-US" sz="2400" dirty="0">
                <a:solidFill>
                  <a:schemeClr val="bg1"/>
                </a:solidFill>
              </a:rPr>
              <a:t>).</a:t>
            </a:r>
          </a:p>
        </p:txBody>
      </p:sp>
      <p:sp>
        <p:nvSpPr>
          <p:cNvPr id="14" name="Rectangle 13"/>
          <p:cNvSpPr/>
          <p:nvPr/>
        </p:nvSpPr>
        <p:spPr>
          <a:xfrm>
            <a:off x="518045" y="3410244"/>
            <a:ext cx="3992018" cy="957185"/>
          </a:xfrm>
          <a:prstGeom prst="rect">
            <a:avLst/>
          </a:prstGeom>
        </p:spPr>
        <p:txBody>
          <a:bodyPr wrap="square" anchor="ctr">
            <a:spAutoFit/>
          </a:bodyPr>
          <a:lstStyle/>
          <a:p>
            <a:pPr>
              <a:lnSpc>
                <a:spcPct val="110000"/>
              </a:lnSpc>
              <a:spcAft>
                <a:spcPts val="600"/>
              </a:spcAft>
              <a:buClr>
                <a:schemeClr val="accent6"/>
              </a:buClr>
            </a:pPr>
            <a:r>
              <a:rPr lang="en-US" sz="1400" dirty="0" smtClean="0">
                <a:solidFill>
                  <a:schemeClr val="bg1"/>
                </a:solidFill>
                <a:latin typeface="+mn-lt"/>
              </a:rPr>
              <a:t>122X More than mobile traffic generated in 2011</a:t>
            </a:r>
          </a:p>
          <a:p>
            <a:pPr>
              <a:lnSpc>
                <a:spcPct val="110000"/>
              </a:lnSpc>
              <a:spcAft>
                <a:spcPts val="600"/>
              </a:spcAft>
              <a:buClr>
                <a:schemeClr val="accent6"/>
              </a:buClr>
            </a:pPr>
            <a:r>
              <a:rPr lang="en-US" sz="1400" dirty="0" smtClean="0">
                <a:solidFill>
                  <a:schemeClr val="bg1"/>
                </a:solidFill>
                <a:latin typeface="+mn-lt"/>
              </a:rPr>
              <a:t>131 Trillion images (e.g., MMS or Instagram) </a:t>
            </a:r>
          </a:p>
          <a:p>
            <a:pPr>
              <a:lnSpc>
                <a:spcPct val="110000"/>
              </a:lnSpc>
              <a:spcAft>
                <a:spcPts val="600"/>
              </a:spcAft>
              <a:buClr>
                <a:schemeClr val="accent6"/>
              </a:buClr>
            </a:pPr>
            <a:r>
              <a:rPr lang="en-US" sz="1400" dirty="0" smtClean="0">
                <a:solidFill>
                  <a:schemeClr val="bg1"/>
                </a:solidFill>
                <a:latin typeface="+mn-lt"/>
              </a:rPr>
              <a:t>13 Trillion video clips (e.g., YouTube)</a:t>
            </a:r>
            <a:endParaRPr lang="en-US" sz="1400" dirty="0">
              <a:solidFill>
                <a:schemeClr val="bg1"/>
              </a:solidFill>
              <a:latin typeface="+mn-lt"/>
            </a:endParaRPr>
          </a:p>
        </p:txBody>
      </p:sp>
      <p:sp>
        <p:nvSpPr>
          <p:cNvPr id="24" name="Rectangle 23"/>
          <p:cNvSpPr/>
          <p:nvPr/>
        </p:nvSpPr>
        <p:spPr>
          <a:xfrm>
            <a:off x="406399" y="3317401"/>
            <a:ext cx="50053" cy="1099151"/>
          </a:xfrm>
          <a:prstGeom prst="rect">
            <a:avLst/>
          </a:prstGeom>
          <a:solidFill>
            <a:srgbClr val="1B45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solidFill>
                  <a:schemeClr val="bg1"/>
                </a:solidFill>
              </a:rPr>
              <a:t>Source: Cisco VNI Global Mobile Data Traffic Forecast, </a:t>
            </a:r>
            <a:r>
              <a:rPr lang="fi-FI" sz="1000" dirty="0" smtClean="0">
                <a:solidFill>
                  <a:schemeClr val="bg1"/>
                </a:solidFill>
              </a:rPr>
              <a:t>2016–2021</a:t>
            </a:r>
            <a:endParaRPr lang="en-US" sz="1000" dirty="0">
              <a:solidFill>
                <a:schemeClr val="bg1"/>
              </a:solidFill>
            </a:endParaRPr>
          </a:p>
        </p:txBody>
      </p:sp>
      <p:sp>
        <p:nvSpPr>
          <p:cNvPr id="10" name="Rectangle 7"/>
          <p:cNvSpPr>
            <a:spLocks noChangeArrowheads="1"/>
          </p:cNvSpPr>
          <p:nvPr/>
        </p:nvSpPr>
        <p:spPr bwMode="ltGray">
          <a:xfrm>
            <a:off x="8566465" y="4742907"/>
            <a:ext cx="167656"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r>
              <a:rPr lang="en-US" sz="600" dirty="0" smtClean="0">
                <a:solidFill>
                  <a:schemeClr val="bg1">
                    <a:lumMod val="75000"/>
                  </a:schemeClr>
                </a:solidFill>
                <a:latin typeface="+mn-lt"/>
                <a:ea typeface="+mn-ea"/>
                <a:cs typeface="CiscoSans Thin"/>
              </a:rPr>
              <a:t>5</a:t>
            </a:r>
            <a:endParaRPr lang="en-US" sz="600" dirty="0">
              <a:solidFill>
                <a:schemeClr val="bg1">
                  <a:lumMod val="75000"/>
                </a:schemeClr>
              </a:solidFill>
              <a:latin typeface="+mn-lt"/>
              <a:ea typeface="+mn-ea"/>
              <a:cs typeface="CiscoSans Thin"/>
            </a:endParaRPr>
          </a:p>
        </p:txBody>
      </p:sp>
      <p:sp>
        <p:nvSpPr>
          <p:cNvPr id="11" name="Rectangle 4"/>
          <p:cNvSpPr>
            <a:spLocks noChangeArrowheads="1"/>
          </p:cNvSpPr>
          <p:nvPr/>
        </p:nvSpPr>
        <p:spPr bwMode="ltGray">
          <a:xfrm>
            <a:off x="5805252" y="4741653"/>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chemeClr val="bg1">
                    <a:lumMod val="75000"/>
                  </a:schemeClr>
                </a:solidFill>
                <a:latin typeface="+mn-lt"/>
                <a:ea typeface="+mn-ea"/>
                <a:cs typeface="CiscoSans Thin"/>
              </a:rPr>
              <a:t>© </a:t>
            </a:r>
            <a:r>
              <a:rPr lang="en-US" sz="600" dirty="0" smtClean="0">
                <a:solidFill>
                  <a:schemeClr val="bg1">
                    <a:lumMod val="75000"/>
                  </a:schemeClr>
                </a:solidFill>
                <a:latin typeface="+mn-lt"/>
                <a:ea typeface="+mn-ea"/>
                <a:cs typeface="CiscoSans Thin"/>
              </a:rPr>
              <a:t>2017  </a:t>
            </a:r>
            <a:r>
              <a:rPr lang="en-US" sz="600" dirty="0">
                <a:solidFill>
                  <a:schemeClr val="bg1">
                    <a:lumMod val="75000"/>
                  </a:schemeClr>
                </a:solidFill>
                <a:latin typeface="+mn-lt"/>
                <a:ea typeface="+mn-ea"/>
                <a:cs typeface="CiscoSans Thin"/>
              </a:rPr>
              <a:t>Cisco and/or its affiliates. All rights reserved.   Cisco </a:t>
            </a:r>
            <a:r>
              <a:rPr lang="en-US" sz="600" dirty="0" smtClean="0">
                <a:solidFill>
                  <a:schemeClr val="bg1">
                    <a:lumMod val="75000"/>
                  </a:schemeClr>
                </a:solidFill>
                <a:latin typeface="+mn-lt"/>
                <a:ea typeface="+mn-ea"/>
                <a:cs typeface="CiscoSans Thin"/>
              </a:rPr>
              <a:t>Public</a:t>
            </a:r>
            <a:endParaRPr lang="en-US" sz="600" dirty="0">
              <a:solidFill>
                <a:schemeClr val="bg1">
                  <a:lumMod val="75000"/>
                </a:schemeClr>
              </a:solidFill>
              <a:latin typeface="+mn-lt"/>
              <a:ea typeface="+mn-ea"/>
              <a:cs typeface="CiscoSans Thin"/>
            </a:endParaRPr>
          </a:p>
        </p:txBody>
      </p:sp>
      <p:pic>
        <p:nvPicPr>
          <p:cNvPr id="13" name="Picture 2" descr="C:\Users\spius\Pictures\cisco logo blue gradient.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6487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37766" y="149813"/>
            <a:ext cx="8401434" cy="731837"/>
          </a:xfrm>
        </p:spPr>
        <p:txBody>
          <a:bodyPr/>
          <a:lstStyle/>
          <a:p>
            <a:r>
              <a:rPr lang="en-US" sz="3100" dirty="0"/>
              <a:t>All </a:t>
            </a:r>
            <a:r>
              <a:rPr lang="en-US" sz="3100" dirty="0" smtClean="0"/>
              <a:t>the </a:t>
            </a:r>
            <a:r>
              <a:rPr lang="en-US" sz="3100" dirty="0"/>
              <a:t>Realities: VR, AR, Mixed and </a:t>
            </a:r>
            <a:r>
              <a:rPr lang="en-US" sz="3100" dirty="0" smtClean="0"/>
              <a:t>Extended</a:t>
            </a:r>
            <a:endParaRPr lang="en-US" sz="3100" dirty="0"/>
          </a:p>
        </p:txBody>
      </p:sp>
      <p:sp>
        <p:nvSpPr>
          <p:cNvPr id="12" name="Rectangle 11"/>
          <p:cNvSpPr/>
          <p:nvPr/>
        </p:nvSpPr>
        <p:spPr>
          <a:xfrm>
            <a:off x="530225" y="1539240"/>
            <a:ext cx="2635008" cy="30226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3277515" y="1539240"/>
            <a:ext cx="2635008" cy="30226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6024805" y="1539240"/>
            <a:ext cx="2635008" cy="30226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530225" y="666750"/>
            <a:ext cx="8129588" cy="77597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a:off x="563880" y="691971"/>
            <a:ext cx="8001000" cy="738664"/>
          </a:xfrm>
          <a:prstGeom prst="rect">
            <a:avLst/>
          </a:prstGeom>
        </p:spPr>
        <p:txBody>
          <a:bodyPr wrap="square">
            <a:spAutoFit/>
          </a:bodyPr>
          <a:lstStyle/>
          <a:p>
            <a:r>
              <a:rPr lang="en-US" sz="1400" b="1" dirty="0" smtClean="0">
                <a:solidFill>
                  <a:srgbClr val="FFFF00"/>
                </a:solidFill>
                <a:effectLst/>
                <a:latin typeface="+mn-lt"/>
                <a:ea typeface="Calibri" charset="0"/>
                <a:cs typeface="Times New Roman" charset="0"/>
              </a:rPr>
              <a:t>Extended Reality </a:t>
            </a:r>
            <a:r>
              <a:rPr lang="en-US" sz="1400" dirty="0" smtClean="0">
                <a:solidFill>
                  <a:schemeClr val="bg1"/>
                </a:solidFill>
                <a:effectLst/>
                <a:latin typeface="+mn-lt"/>
                <a:ea typeface="Calibri" charset="0"/>
                <a:cs typeface="Times New Roman" charset="0"/>
              </a:rPr>
              <a:t>(XR) is a term referring to all real-and-virtual combined environments and human-machine interactions generated by computer technology and wearables. Examples: flying drones, underwater exploration.</a:t>
            </a:r>
            <a:endParaRPr lang="en-US" sz="1400" dirty="0">
              <a:solidFill>
                <a:schemeClr val="bg1"/>
              </a:solidFill>
              <a:effectLst/>
              <a:latin typeface="+mn-lt"/>
              <a:ea typeface="Calibri" charset="0"/>
              <a:cs typeface="Times New Roman" charset="0"/>
            </a:endParaRPr>
          </a:p>
        </p:txBody>
      </p:sp>
      <p:sp>
        <p:nvSpPr>
          <p:cNvPr id="19" name="Rectangle 18"/>
          <p:cNvSpPr/>
          <p:nvPr/>
        </p:nvSpPr>
        <p:spPr>
          <a:xfrm>
            <a:off x="552335" y="2974806"/>
            <a:ext cx="2562098" cy="1569660"/>
          </a:xfrm>
          <a:prstGeom prst="rect">
            <a:avLst/>
          </a:prstGeom>
        </p:spPr>
        <p:txBody>
          <a:bodyPr wrap="square">
            <a:spAutoFit/>
          </a:bodyPr>
          <a:lstStyle/>
          <a:p>
            <a:r>
              <a:rPr lang="en-US" sz="1200" b="1" dirty="0" smtClean="0">
                <a:solidFill>
                  <a:schemeClr val="tx1">
                    <a:lumMod val="50000"/>
                  </a:schemeClr>
                </a:solidFill>
                <a:effectLst/>
                <a:latin typeface="+mn-lt"/>
                <a:ea typeface="Calibri" charset="0"/>
                <a:cs typeface="Times New Roman" charset="0"/>
              </a:rPr>
              <a:t>Mixed Reality</a:t>
            </a:r>
            <a:r>
              <a:rPr lang="en-US" sz="1200" dirty="0" smtClean="0">
                <a:effectLst/>
                <a:latin typeface="+mn-lt"/>
                <a:ea typeface="Calibri" charset="0"/>
                <a:cs typeface="Times New Roman" charset="0"/>
              </a:rPr>
              <a:t>: Mixed reality (MR), sometimes referred to as hybrid reality, is the merging of real and virtual worlds to produce new environments and visualizations where physical and digital objects co-exist and interact in real time. Examples: entertainment industry.</a:t>
            </a:r>
          </a:p>
        </p:txBody>
      </p:sp>
      <p:sp>
        <p:nvSpPr>
          <p:cNvPr id="20" name="Rectangle 19"/>
          <p:cNvSpPr/>
          <p:nvPr/>
        </p:nvSpPr>
        <p:spPr>
          <a:xfrm>
            <a:off x="3296638" y="2974806"/>
            <a:ext cx="2562098" cy="1569660"/>
          </a:xfrm>
          <a:prstGeom prst="rect">
            <a:avLst/>
          </a:prstGeom>
        </p:spPr>
        <p:txBody>
          <a:bodyPr wrap="square">
            <a:spAutoFit/>
          </a:bodyPr>
          <a:lstStyle/>
          <a:p>
            <a:r>
              <a:rPr lang="en-US" sz="1200" b="1" dirty="0">
                <a:solidFill>
                  <a:schemeClr val="tx1">
                    <a:lumMod val="50000"/>
                  </a:schemeClr>
                </a:solidFill>
                <a:latin typeface="+mn-lt"/>
                <a:ea typeface="Calibri" charset="0"/>
                <a:cs typeface="Times New Roman" charset="0"/>
              </a:rPr>
              <a:t>Virtual </a:t>
            </a:r>
            <a:r>
              <a:rPr lang="en-US" sz="1200" b="1" dirty="0" smtClean="0">
                <a:solidFill>
                  <a:schemeClr val="tx1">
                    <a:lumMod val="50000"/>
                  </a:schemeClr>
                </a:solidFill>
                <a:latin typeface="+mn-lt"/>
                <a:ea typeface="Calibri" charset="0"/>
                <a:cs typeface="Times New Roman" charset="0"/>
              </a:rPr>
              <a:t>Reality</a:t>
            </a:r>
            <a:r>
              <a:rPr lang="en-US" sz="1200" dirty="0" smtClean="0">
                <a:solidFill>
                  <a:schemeClr val="tx1">
                    <a:lumMod val="50000"/>
                  </a:schemeClr>
                </a:solidFill>
                <a:latin typeface="+mn-lt"/>
                <a:ea typeface="Calibri" charset="0"/>
                <a:cs typeface="Times New Roman" charset="0"/>
              </a:rPr>
              <a:t> </a:t>
            </a:r>
            <a:r>
              <a:rPr lang="en-US" sz="1200" dirty="0">
                <a:latin typeface="+mn-lt"/>
                <a:ea typeface="Calibri" charset="0"/>
                <a:cs typeface="Times New Roman" charset="0"/>
              </a:rPr>
              <a:t>(VR) is an immersive multimedia or computer simulated environment which allows one to interact with it. Examples: complete immersive gaming, virtual aviation training, medical/surgical training, mental treatment.</a:t>
            </a:r>
          </a:p>
        </p:txBody>
      </p:sp>
      <p:sp>
        <p:nvSpPr>
          <p:cNvPr id="21" name="Rectangle 20"/>
          <p:cNvSpPr/>
          <p:nvPr/>
        </p:nvSpPr>
        <p:spPr>
          <a:xfrm>
            <a:off x="6024805" y="1539240"/>
            <a:ext cx="2635008" cy="30226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ectangle 21"/>
          <p:cNvSpPr/>
          <p:nvPr/>
        </p:nvSpPr>
        <p:spPr>
          <a:xfrm>
            <a:off x="6040939" y="2974806"/>
            <a:ext cx="2680355" cy="1569660"/>
          </a:xfrm>
          <a:prstGeom prst="rect">
            <a:avLst/>
          </a:prstGeom>
        </p:spPr>
        <p:txBody>
          <a:bodyPr wrap="square">
            <a:spAutoFit/>
          </a:bodyPr>
          <a:lstStyle/>
          <a:p>
            <a:r>
              <a:rPr lang="en-US" sz="1200" b="1" dirty="0" smtClean="0">
                <a:solidFill>
                  <a:schemeClr val="tx1">
                    <a:lumMod val="50000"/>
                  </a:schemeClr>
                </a:solidFill>
                <a:latin typeface="+mn-lt"/>
                <a:ea typeface="Calibri" charset="0"/>
                <a:cs typeface="Times New Roman" charset="0"/>
              </a:rPr>
              <a:t>Augmented</a:t>
            </a:r>
            <a:r>
              <a:rPr lang="en-US" sz="1200" b="1" dirty="0" smtClean="0">
                <a:solidFill>
                  <a:schemeClr val="tx1">
                    <a:lumMod val="50000"/>
                  </a:schemeClr>
                </a:solidFill>
                <a:effectLst/>
                <a:latin typeface="+mn-lt"/>
                <a:ea typeface="Calibri" charset="0"/>
                <a:cs typeface="Times New Roman" charset="0"/>
              </a:rPr>
              <a:t> Reality</a:t>
            </a:r>
            <a:r>
              <a:rPr lang="en-US" sz="1200" dirty="0" smtClean="0">
                <a:effectLst/>
                <a:latin typeface="+mn-lt"/>
                <a:ea typeface="Calibri" charset="0"/>
                <a:cs typeface="Times New Roman" charset="0"/>
              </a:rPr>
              <a:t>: </a:t>
            </a:r>
            <a:r>
              <a:rPr lang="en-US" sz="1200" dirty="0">
                <a:ea typeface="Calibri" charset="0"/>
                <a:cs typeface="Times New Roman" charset="0"/>
              </a:rPr>
              <a:t>Augmented reality (AR) is a view of a real-world environment whose elements are supplemented and enhanced by computer-generated sensory input such as sound, video, or graphics Examples: tourism, retail- furniture visualizers, clothes </a:t>
            </a:r>
            <a:r>
              <a:rPr lang="en-US" sz="1200" dirty="0" smtClean="0">
                <a:ea typeface="Calibri" charset="0"/>
                <a:cs typeface="Times New Roman" charset="0"/>
              </a:rPr>
              <a:t>visualizer.</a:t>
            </a:r>
            <a:endParaRPr lang="en-US" sz="1200" dirty="0">
              <a:ea typeface="Calibri" charset="0"/>
              <a:cs typeface="Times New Roman" charset="0"/>
            </a:endParaRPr>
          </a:p>
        </p:txBody>
      </p:sp>
      <p:pic>
        <p:nvPicPr>
          <p:cNvPr id="23" name="Picture 2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24463" y="1627186"/>
            <a:ext cx="2428617" cy="1330246"/>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6354" y="1627186"/>
            <a:ext cx="2435166" cy="1330246"/>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30291" y="1627186"/>
            <a:ext cx="2434590" cy="1330246"/>
          </a:xfrm>
          <a:prstGeom prst="rect">
            <a:avLst/>
          </a:prstGeom>
        </p:spPr>
      </p:pic>
    </p:spTree>
    <p:extLst>
      <p:ext uri="{BB962C8B-B14F-4D97-AF65-F5344CB8AC3E}">
        <p14:creationId xmlns:p14="http://schemas.microsoft.com/office/powerpoint/2010/main" val="1804949017"/>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3896570" y="2444952"/>
            <a:ext cx="1353784" cy="1353784"/>
          </a:xfrm>
          <a:prstGeom prst="arc">
            <a:avLst>
              <a:gd name="adj1" fmla="val 14603903"/>
              <a:gd name="adj2" fmla="val 17788889"/>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p:cNvSpPr>
            <a:spLocks noGrp="1"/>
          </p:cNvSpPr>
          <p:nvPr>
            <p:ph type="title"/>
          </p:nvPr>
        </p:nvSpPr>
        <p:spPr>
          <a:xfrm>
            <a:off x="263630" y="339043"/>
            <a:ext cx="8616740" cy="731837"/>
          </a:xfrm>
        </p:spPr>
        <p:txBody>
          <a:bodyPr/>
          <a:lstStyle/>
          <a:p>
            <a:r>
              <a:rPr lang="en-US" sz="2600" dirty="0" smtClean="0"/>
              <a:t>A Day in the Mobile Life of a Consumer Using AR and VR </a:t>
            </a:r>
            <a:endParaRPr lang="en-US" sz="2600" dirty="0"/>
          </a:p>
        </p:txBody>
      </p:sp>
      <p:sp>
        <p:nvSpPr>
          <p:cNvPr id="28" name="Arc 27"/>
          <p:cNvSpPr/>
          <p:nvPr/>
        </p:nvSpPr>
        <p:spPr>
          <a:xfrm>
            <a:off x="3891802" y="2444952"/>
            <a:ext cx="1353784" cy="1353784"/>
          </a:xfrm>
          <a:prstGeom prst="arc">
            <a:avLst>
              <a:gd name="adj1" fmla="val 17807526"/>
              <a:gd name="adj2" fmla="val 20858769"/>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a:off x="3892583" y="2444952"/>
            <a:ext cx="1353784" cy="1353784"/>
          </a:xfrm>
          <a:prstGeom prst="arc">
            <a:avLst>
              <a:gd name="adj1" fmla="val 20843953"/>
              <a:gd name="adj2" fmla="val 2316480"/>
            </a:avLst>
          </a:prstGeom>
          <a:ln w="762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a:off x="3891221" y="2444952"/>
            <a:ext cx="1353784" cy="1353784"/>
          </a:xfrm>
          <a:prstGeom prst="arc">
            <a:avLst>
              <a:gd name="adj1" fmla="val 2309285"/>
              <a:gd name="adj2" fmla="val 5372439"/>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a:off x="3895279" y="2444952"/>
            <a:ext cx="1353784" cy="1353784"/>
          </a:xfrm>
          <a:prstGeom prst="arc">
            <a:avLst>
              <a:gd name="adj1" fmla="val 5394203"/>
              <a:gd name="adj2" fmla="val 8531471"/>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a:off x="3895108" y="2444952"/>
            <a:ext cx="1353784" cy="1353784"/>
          </a:xfrm>
          <a:prstGeom prst="arc">
            <a:avLst>
              <a:gd name="adj1" fmla="val 8465204"/>
              <a:gd name="adj2" fmla="val 11621571"/>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a:off x="3895409" y="2444952"/>
            <a:ext cx="1353784" cy="1353784"/>
          </a:xfrm>
          <a:prstGeom prst="arc">
            <a:avLst>
              <a:gd name="adj1" fmla="val 11610808"/>
              <a:gd name="adj2" fmla="val 14632241"/>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13"/>
          <p:cNvGrpSpPr/>
          <p:nvPr/>
        </p:nvGrpSpPr>
        <p:grpSpPr>
          <a:xfrm>
            <a:off x="877683" y="3640678"/>
            <a:ext cx="3650702" cy="1059628"/>
            <a:chOff x="877683" y="3640678"/>
            <a:chExt cx="3650702" cy="1059628"/>
          </a:xfrm>
        </p:grpSpPr>
        <p:grpSp>
          <p:nvGrpSpPr>
            <p:cNvPr id="11" name="Group 10"/>
            <p:cNvGrpSpPr/>
            <p:nvPr/>
          </p:nvGrpSpPr>
          <p:grpSpPr>
            <a:xfrm>
              <a:off x="3414703" y="3640678"/>
              <a:ext cx="1113682" cy="311297"/>
              <a:chOff x="3414703" y="3640678"/>
              <a:chExt cx="1113682" cy="311297"/>
            </a:xfrm>
          </p:grpSpPr>
          <p:sp>
            <p:nvSpPr>
              <p:cNvPr id="7" name="Rounded Rectangle 6"/>
              <p:cNvSpPr/>
              <p:nvPr/>
            </p:nvSpPr>
            <p:spPr>
              <a:xfrm>
                <a:off x="3527044" y="3645306"/>
                <a:ext cx="889000" cy="306669"/>
              </a:xfrm>
              <a:prstGeom prst="roundRect">
                <a:avLst>
                  <a:gd name="adj" fmla="val 50000"/>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TextBox 35"/>
              <p:cNvSpPr txBox="1"/>
              <p:nvPr/>
            </p:nvSpPr>
            <p:spPr>
              <a:xfrm>
                <a:off x="3414703" y="3640678"/>
                <a:ext cx="1113682" cy="307777"/>
              </a:xfrm>
              <a:prstGeom prst="rect">
                <a:avLst/>
              </a:prstGeom>
              <a:noFill/>
            </p:spPr>
            <p:txBody>
              <a:bodyPr wrap="square" rtlCol="0" anchor="ctr">
                <a:spAutoFit/>
              </a:bodyPr>
              <a:lstStyle/>
              <a:p>
                <a:pPr algn="ctr"/>
                <a:r>
                  <a:rPr lang="en-US" sz="1400" b="1" dirty="0" smtClean="0">
                    <a:solidFill>
                      <a:schemeClr val="bg1"/>
                    </a:solidFill>
                    <a:latin typeface="+mn-lt"/>
                  </a:rPr>
                  <a:t>7:00am</a:t>
                </a:r>
                <a:endParaRPr lang="en-US" sz="1400" b="1" dirty="0">
                  <a:solidFill>
                    <a:schemeClr val="bg1"/>
                  </a:solidFill>
                  <a:latin typeface="+mn-lt"/>
                </a:endParaRPr>
              </a:p>
            </p:txBody>
          </p:sp>
        </p:gr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60382" y="4036955"/>
              <a:ext cx="1071372" cy="652672"/>
            </a:xfrm>
            <a:prstGeom prst="roundRect">
              <a:avLst/>
            </a:prstGeom>
            <a:ln w="12700">
              <a:solidFill>
                <a:srgbClr val="00B050"/>
              </a:solidFill>
            </a:ln>
            <a:effectLst>
              <a:outerShdw blurRad="76200" dir="18900000" sy="23000" kx="-1200000" algn="bl" rotWithShape="0">
                <a:prstClr val="black">
                  <a:alpha val="20000"/>
                </a:prstClr>
              </a:outerShdw>
            </a:effectLst>
          </p:spPr>
        </p:pic>
        <p:sp>
          <p:nvSpPr>
            <p:cNvPr id="25" name="TextBox 24"/>
            <p:cNvSpPr txBox="1"/>
            <p:nvPr/>
          </p:nvSpPr>
          <p:spPr>
            <a:xfrm>
              <a:off x="877683" y="4026275"/>
              <a:ext cx="2264735" cy="674031"/>
            </a:xfrm>
            <a:prstGeom prst="rect">
              <a:avLst/>
            </a:prstGeom>
            <a:noFill/>
          </p:spPr>
          <p:txBody>
            <a:bodyPr wrap="square" rtlCol="0" anchor="ctr">
              <a:spAutoFit/>
            </a:bodyPr>
            <a:lstStyle/>
            <a:p>
              <a:pPr algn="r">
                <a:lnSpc>
                  <a:spcPct val="90000"/>
                </a:lnSpc>
              </a:pPr>
              <a:r>
                <a:rPr lang="en-US" sz="1400" dirty="0" smtClean="0">
                  <a:latin typeface="+mn-lt"/>
                </a:rPr>
                <a:t>With </a:t>
              </a:r>
              <a:r>
                <a:rPr lang="en-US" sz="1400" dirty="0">
                  <a:latin typeface="+mn-lt"/>
                </a:rPr>
                <a:t>your morning coffee, see what is happening in the </a:t>
              </a:r>
              <a:r>
                <a:rPr lang="en-US" sz="1400" dirty="0" smtClean="0">
                  <a:latin typeface="+mn-lt"/>
                </a:rPr>
                <a:t>world on your tablet</a:t>
              </a:r>
              <a:endParaRPr lang="en-US" sz="1400" dirty="0">
                <a:latin typeface="+mn-lt"/>
              </a:endParaRPr>
            </a:p>
          </p:txBody>
        </p:sp>
      </p:grpSp>
      <p:grpSp>
        <p:nvGrpSpPr>
          <p:cNvPr id="15" name="Group 14"/>
          <p:cNvGrpSpPr/>
          <p:nvPr/>
        </p:nvGrpSpPr>
        <p:grpSpPr>
          <a:xfrm>
            <a:off x="328433" y="2889802"/>
            <a:ext cx="3812203" cy="685370"/>
            <a:chOff x="328433" y="2889802"/>
            <a:chExt cx="3812203" cy="685370"/>
          </a:xfrm>
        </p:grpSpPr>
        <p:grpSp>
          <p:nvGrpSpPr>
            <p:cNvPr id="12" name="Group 11"/>
            <p:cNvGrpSpPr/>
            <p:nvPr/>
          </p:nvGrpSpPr>
          <p:grpSpPr>
            <a:xfrm>
              <a:off x="3026954" y="3108937"/>
              <a:ext cx="1113682" cy="310375"/>
              <a:chOff x="3026954" y="3108937"/>
              <a:chExt cx="1113682" cy="310375"/>
            </a:xfrm>
          </p:grpSpPr>
          <p:sp>
            <p:nvSpPr>
              <p:cNvPr id="26" name="Rounded Rectangle 25"/>
              <p:cNvSpPr/>
              <p:nvPr/>
            </p:nvSpPr>
            <p:spPr>
              <a:xfrm>
                <a:off x="3139295" y="3112643"/>
                <a:ext cx="889000" cy="306669"/>
              </a:xfrm>
              <a:prstGeom prst="roundRect">
                <a:avLst>
                  <a:gd name="adj" fmla="val 5000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TextBox 26"/>
              <p:cNvSpPr txBox="1"/>
              <p:nvPr/>
            </p:nvSpPr>
            <p:spPr>
              <a:xfrm>
                <a:off x="3026954" y="3108937"/>
                <a:ext cx="1113682" cy="307777"/>
              </a:xfrm>
              <a:prstGeom prst="rect">
                <a:avLst/>
              </a:prstGeom>
              <a:noFill/>
            </p:spPr>
            <p:txBody>
              <a:bodyPr wrap="square" rtlCol="0" anchor="ctr">
                <a:spAutoFit/>
              </a:bodyPr>
              <a:lstStyle/>
              <a:p>
                <a:pPr algn="ctr"/>
                <a:r>
                  <a:rPr lang="en-US" sz="1400" b="1" dirty="0">
                    <a:solidFill>
                      <a:schemeClr val="bg1"/>
                    </a:solidFill>
                    <a:latin typeface="+mn-lt"/>
                  </a:rPr>
                  <a:t>8</a:t>
                </a:r>
                <a:r>
                  <a:rPr lang="en-US" sz="1400" b="1" dirty="0" smtClean="0">
                    <a:solidFill>
                      <a:schemeClr val="bg1"/>
                    </a:solidFill>
                    <a:latin typeface="+mn-lt"/>
                  </a:rPr>
                  <a:t>:30am</a:t>
                </a:r>
                <a:endParaRPr lang="en-US" sz="1400" b="1" dirty="0">
                  <a:solidFill>
                    <a:schemeClr val="bg1"/>
                  </a:solidFill>
                  <a:latin typeface="+mn-lt"/>
                </a:endParaRPr>
              </a:p>
            </p:txBody>
          </p:sp>
        </p:grpSp>
        <p:sp>
          <p:nvSpPr>
            <p:cNvPr id="34" name="TextBox 33"/>
            <p:cNvSpPr txBox="1"/>
            <p:nvPr/>
          </p:nvSpPr>
          <p:spPr>
            <a:xfrm>
              <a:off x="328433" y="2889802"/>
              <a:ext cx="1585173" cy="674031"/>
            </a:xfrm>
            <a:prstGeom prst="rect">
              <a:avLst/>
            </a:prstGeom>
            <a:noFill/>
          </p:spPr>
          <p:txBody>
            <a:bodyPr wrap="square" rtlCol="0" anchor="ctr">
              <a:spAutoFit/>
            </a:bodyPr>
            <a:lstStyle/>
            <a:p>
              <a:pPr algn="r">
                <a:lnSpc>
                  <a:spcPct val="90000"/>
                </a:lnSpc>
              </a:pPr>
              <a:r>
                <a:rPr lang="en-US" sz="1400" dirty="0" smtClean="0">
                  <a:latin typeface="+mn-lt"/>
                </a:rPr>
                <a:t>Look at your emails on your laptop</a:t>
              </a:r>
              <a:endParaRPr lang="en-US" sz="1400" dirty="0">
                <a:latin typeface="+mn-lt"/>
              </a:endParaRPr>
            </a:p>
          </p:txBody>
        </p:sp>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r="4348" b="5120"/>
            <a:stretch/>
          </p:blipFill>
          <p:spPr>
            <a:xfrm>
              <a:off x="1923821" y="2909620"/>
              <a:ext cx="1102414" cy="665552"/>
            </a:xfrm>
            <a:prstGeom prst="roundRect">
              <a:avLst/>
            </a:prstGeom>
            <a:ln w="12700">
              <a:solidFill>
                <a:schemeClr val="accent1"/>
              </a:solidFill>
            </a:ln>
            <a:effectLst>
              <a:outerShdw blurRad="76200" dir="18900000" sy="23000" kx="-1200000" algn="bl" rotWithShape="0">
                <a:prstClr val="black">
                  <a:alpha val="20000"/>
                </a:prstClr>
              </a:outerShdw>
            </a:effectLst>
          </p:spPr>
        </p:pic>
      </p:grpSp>
      <p:grpSp>
        <p:nvGrpSpPr>
          <p:cNvPr id="72" name="Group 71"/>
          <p:cNvGrpSpPr/>
          <p:nvPr/>
        </p:nvGrpSpPr>
        <p:grpSpPr>
          <a:xfrm>
            <a:off x="526650" y="1650283"/>
            <a:ext cx="3756715" cy="1169173"/>
            <a:chOff x="526650" y="1650283"/>
            <a:chExt cx="3756715" cy="1169173"/>
          </a:xfrm>
        </p:grpSpPr>
        <p:pic>
          <p:nvPicPr>
            <p:cNvPr id="65" name="Picture 64"/>
            <p:cNvPicPr>
              <a:picLocks noChangeAspect="1"/>
            </p:cNvPicPr>
            <p:nvPr/>
          </p:nvPicPr>
          <p:blipFill rotWithShape="1">
            <a:blip r:embed="rId5">
              <a:extLst>
                <a:ext uri="{28A0092B-C50C-407E-A947-70E740481C1C}">
                  <a14:useLocalDpi xmlns:a14="http://schemas.microsoft.com/office/drawing/2010/main" val="0"/>
                </a:ext>
              </a:extLst>
            </a:blip>
            <a:srcRect r="4609"/>
            <a:stretch/>
          </p:blipFill>
          <p:spPr>
            <a:xfrm>
              <a:off x="2386366" y="1760153"/>
              <a:ext cx="1122644" cy="677766"/>
            </a:xfrm>
            <a:prstGeom prst="roundRect">
              <a:avLst/>
            </a:prstGeom>
            <a:ln w="12700">
              <a:solidFill>
                <a:schemeClr val="accent2">
                  <a:lumMod val="75000"/>
                </a:schemeClr>
              </a:solidFill>
            </a:ln>
            <a:effectLst>
              <a:outerShdw blurRad="76200" dir="18900000" sy="23000" kx="-1200000" algn="bl" rotWithShape="0">
                <a:prstClr val="black">
                  <a:alpha val="20000"/>
                </a:prstClr>
              </a:outerShdw>
            </a:effectLst>
          </p:spPr>
        </p:pic>
        <p:sp>
          <p:nvSpPr>
            <p:cNvPr id="45" name="TextBox 44"/>
            <p:cNvSpPr txBox="1"/>
            <p:nvPr/>
          </p:nvSpPr>
          <p:spPr>
            <a:xfrm>
              <a:off x="526650" y="1650283"/>
              <a:ext cx="1848276" cy="867930"/>
            </a:xfrm>
            <a:prstGeom prst="rect">
              <a:avLst/>
            </a:prstGeom>
            <a:noFill/>
          </p:spPr>
          <p:txBody>
            <a:bodyPr wrap="square" rtlCol="0" anchor="ctr">
              <a:spAutoFit/>
            </a:bodyPr>
            <a:lstStyle/>
            <a:p>
              <a:pPr algn="r">
                <a:lnSpc>
                  <a:spcPct val="90000"/>
                </a:lnSpc>
              </a:pPr>
              <a:r>
                <a:rPr lang="en-US" sz="1400" dirty="0">
                  <a:latin typeface="+mn-lt"/>
                </a:rPr>
                <a:t>Attend a couple of meetings with your colleagues across </a:t>
              </a:r>
              <a:r>
                <a:rPr lang="en-US" sz="1400" dirty="0" smtClean="0">
                  <a:latin typeface="+mn-lt"/>
                </a:rPr>
                <a:t>the globe </a:t>
              </a:r>
              <a:endParaRPr lang="en-US" sz="1400" dirty="0">
                <a:latin typeface="+mn-lt"/>
              </a:endParaRPr>
            </a:p>
          </p:txBody>
        </p:sp>
        <p:grpSp>
          <p:nvGrpSpPr>
            <p:cNvPr id="2" name="Group 1"/>
            <p:cNvGrpSpPr/>
            <p:nvPr/>
          </p:nvGrpSpPr>
          <p:grpSpPr>
            <a:xfrm>
              <a:off x="3169683" y="2504938"/>
              <a:ext cx="1113682" cy="314518"/>
              <a:chOff x="3169683" y="2504938"/>
              <a:chExt cx="1113682" cy="314518"/>
            </a:xfrm>
          </p:grpSpPr>
          <p:sp>
            <p:nvSpPr>
              <p:cNvPr id="43" name="Rounded Rectangle 42"/>
              <p:cNvSpPr/>
              <p:nvPr/>
            </p:nvSpPr>
            <p:spPr>
              <a:xfrm>
                <a:off x="3282024" y="2512787"/>
                <a:ext cx="889000" cy="306669"/>
              </a:xfrm>
              <a:prstGeom prst="roundRect">
                <a:avLst>
                  <a:gd name="adj" fmla="val 50000"/>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TextBox 48"/>
              <p:cNvSpPr txBox="1"/>
              <p:nvPr/>
            </p:nvSpPr>
            <p:spPr>
              <a:xfrm>
                <a:off x="3169683" y="2504938"/>
                <a:ext cx="1113682" cy="307777"/>
              </a:xfrm>
              <a:prstGeom prst="rect">
                <a:avLst/>
              </a:prstGeom>
              <a:noFill/>
            </p:spPr>
            <p:txBody>
              <a:bodyPr wrap="square" rtlCol="0" anchor="ctr">
                <a:spAutoFit/>
              </a:bodyPr>
              <a:lstStyle/>
              <a:p>
                <a:pPr algn="ctr"/>
                <a:r>
                  <a:rPr lang="en-US" sz="1400" b="1" dirty="0" smtClean="0">
                    <a:solidFill>
                      <a:schemeClr val="bg1"/>
                    </a:solidFill>
                    <a:latin typeface="+mn-lt"/>
                  </a:rPr>
                  <a:t>10:00am</a:t>
                </a:r>
                <a:endParaRPr lang="en-US" sz="1400" b="1" dirty="0">
                  <a:solidFill>
                    <a:schemeClr val="bg1"/>
                  </a:solidFill>
                  <a:latin typeface="+mn-lt"/>
                </a:endParaRPr>
              </a:p>
            </p:txBody>
          </p:sp>
        </p:grpSp>
      </p:grpSp>
      <p:grpSp>
        <p:nvGrpSpPr>
          <p:cNvPr id="73" name="Group 72"/>
          <p:cNvGrpSpPr/>
          <p:nvPr/>
        </p:nvGrpSpPr>
        <p:grpSpPr>
          <a:xfrm>
            <a:off x="3284553" y="852809"/>
            <a:ext cx="2572410" cy="1585316"/>
            <a:chOff x="3284553" y="852809"/>
            <a:chExt cx="2572410" cy="1585316"/>
          </a:xfrm>
        </p:grpSpPr>
        <p:pic>
          <p:nvPicPr>
            <p:cNvPr id="67" name="Picture 6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13613" y="1339923"/>
              <a:ext cx="1115752" cy="676420"/>
            </a:xfrm>
            <a:prstGeom prst="roundRect">
              <a:avLst/>
            </a:prstGeom>
            <a:ln w="12700">
              <a:solidFill>
                <a:srgbClr val="92D050"/>
              </a:solidFill>
            </a:ln>
            <a:effectLst>
              <a:outerShdw blurRad="76200" dir="18900000" sy="23000" kx="-1200000" algn="bl" rotWithShape="0">
                <a:prstClr val="black">
                  <a:alpha val="20000"/>
                </a:prstClr>
              </a:outerShdw>
            </a:effectLst>
          </p:spPr>
        </p:pic>
        <p:sp>
          <p:nvSpPr>
            <p:cNvPr id="47" name="TextBox 46"/>
            <p:cNvSpPr txBox="1"/>
            <p:nvPr/>
          </p:nvSpPr>
          <p:spPr>
            <a:xfrm>
              <a:off x="3284553" y="852809"/>
              <a:ext cx="2572410" cy="480131"/>
            </a:xfrm>
            <a:prstGeom prst="rect">
              <a:avLst/>
            </a:prstGeom>
            <a:noFill/>
          </p:spPr>
          <p:txBody>
            <a:bodyPr wrap="square" rtlCol="0" anchor="ctr">
              <a:spAutoFit/>
            </a:bodyPr>
            <a:lstStyle/>
            <a:p>
              <a:pPr algn="ctr">
                <a:lnSpc>
                  <a:spcPct val="90000"/>
                </a:lnSpc>
              </a:pPr>
              <a:r>
                <a:rPr lang="en-US" sz="1400" dirty="0">
                  <a:latin typeface="+mn-lt"/>
                </a:rPr>
                <a:t>Eating a healthy lunch </a:t>
              </a:r>
              <a:r>
                <a:rPr lang="en-US" sz="1400" dirty="0" smtClean="0">
                  <a:latin typeface="+mn-lt"/>
                </a:rPr>
                <a:t>with </a:t>
              </a:r>
              <a:r>
                <a:rPr lang="en-US" sz="1400" dirty="0">
                  <a:latin typeface="+mn-lt"/>
                </a:rPr>
                <a:t>inputs from smartphone</a:t>
              </a:r>
            </a:p>
          </p:txBody>
        </p:sp>
        <p:grpSp>
          <p:nvGrpSpPr>
            <p:cNvPr id="8" name="Group 7"/>
            <p:cNvGrpSpPr/>
            <p:nvPr/>
          </p:nvGrpSpPr>
          <p:grpSpPr>
            <a:xfrm>
              <a:off x="4009567" y="2117613"/>
              <a:ext cx="1113682" cy="320512"/>
              <a:chOff x="3999407" y="2117613"/>
              <a:chExt cx="1113682" cy="320512"/>
            </a:xfrm>
          </p:grpSpPr>
          <p:sp>
            <p:nvSpPr>
              <p:cNvPr id="44" name="Rounded Rectangle 43"/>
              <p:cNvSpPr/>
              <p:nvPr/>
            </p:nvSpPr>
            <p:spPr>
              <a:xfrm>
                <a:off x="4111748" y="2131456"/>
                <a:ext cx="889000" cy="306669"/>
              </a:xfrm>
              <a:prstGeom prst="roundRect">
                <a:avLst>
                  <a:gd name="adj" fmla="val 50000"/>
                </a:avLst>
              </a:pr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TextBox 49"/>
              <p:cNvSpPr txBox="1"/>
              <p:nvPr/>
            </p:nvSpPr>
            <p:spPr>
              <a:xfrm>
                <a:off x="3999407" y="2117613"/>
                <a:ext cx="1113682" cy="307777"/>
              </a:xfrm>
              <a:prstGeom prst="rect">
                <a:avLst/>
              </a:prstGeom>
              <a:noFill/>
            </p:spPr>
            <p:txBody>
              <a:bodyPr wrap="square" rtlCol="0" anchor="ctr">
                <a:spAutoFit/>
              </a:bodyPr>
              <a:lstStyle/>
              <a:p>
                <a:pPr algn="ctr"/>
                <a:r>
                  <a:rPr lang="en-US" sz="1400" b="1" dirty="0" smtClean="0">
                    <a:solidFill>
                      <a:schemeClr val="bg1"/>
                    </a:solidFill>
                    <a:latin typeface="+mn-lt"/>
                  </a:rPr>
                  <a:t>12:00pm</a:t>
                </a:r>
                <a:endParaRPr lang="en-US" sz="1400" b="1" dirty="0">
                  <a:solidFill>
                    <a:schemeClr val="bg1"/>
                  </a:solidFill>
                  <a:latin typeface="+mn-lt"/>
                </a:endParaRPr>
              </a:p>
            </p:txBody>
          </p:sp>
        </p:grpSp>
      </p:grpSp>
      <p:grpSp>
        <p:nvGrpSpPr>
          <p:cNvPr id="74" name="Group 73"/>
          <p:cNvGrpSpPr/>
          <p:nvPr/>
        </p:nvGrpSpPr>
        <p:grpSpPr>
          <a:xfrm>
            <a:off x="4862116" y="1650283"/>
            <a:ext cx="3980926" cy="1169173"/>
            <a:chOff x="4862116" y="1650283"/>
            <a:chExt cx="3980926" cy="1169173"/>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6971" y="1758780"/>
              <a:ext cx="1121308" cy="684320"/>
            </a:xfrm>
            <a:prstGeom prst="roundRect">
              <a:avLst/>
            </a:prstGeom>
            <a:ln w="12700">
              <a:solidFill>
                <a:schemeClr val="accent5"/>
              </a:solidFill>
            </a:ln>
            <a:effectLst>
              <a:outerShdw blurRad="76200" dir="18900000" sy="23000" kx="-1200000" algn="bl" rotWithShape="0">
                <a:prstClr val="black">
                  <a:alpha val="20000"/>
                </a:prstClr>
              </a:outerShdw>
            </a:effectLst>
          </p:spPr>
        </p:pic>
        <p:grpSp>
          <p:nvGrpSpPr>
            <p:cNvPr id="3" name="Group 2"/>
            <p:cNvGrpSpPr/>
            <p:nvPr/>
          </p:nvGrpSpPr>
          <p:grpSpPr>
            <a:xfrm>
              <a:off x="4862116" y="2504938"/>
              <a:ext cx="1113682" cy="314518"/>
              <a:chOff x="4862116" y="2504938"/>
              <a:chExt cx="1113682" cy="314518"/>
            </a:xfrm>
          </p:grpSpPr>
          <p:sp>
            <p:nvSpPr>
              <p:cNvPr id="42" name="Rounded Rectangle 41"/>
              <p:cNvSpPr/>
              <p:nvPr/>
            </p:nvSpPr>
            <p:spPr>
              <a:xfrm>
                <a:off x="4974457" y="2512787"/>
                <a:ext cx="889000" cy="306669"/>
              </a:xfrm>
              <a:prstGeom prst="roundRect">
                <a:avLst>
                  <a:gd name="adj" fmla="val 50000"/>
                </a:avLst>
              </a:pr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TextBox 50"/>
              <p:cNvSpPr txBox="1"/>
              <p:nvPr/>
            </p:nvSpPr>
            <p:spPr>
              <a:xfrm>
                <a:off x="4862116" y="2504938"/>
                <a:ext cx="1113682" cy="307777"/>
              </a:xfrm>
              <a:prstGeom prst="rect">
                <a:avLst/>
              </a:prstGeom>
              <a:noFill/>
            </p:spPr>
            <p:txBody>
              <a:bodyPr wrap="square" rtlCol="0" anchor="ctr">
                <a:spAutoFit/>
              </a:bodyPr>
              <a:lstStyle/>
              <a:p>
                <a:pPr algn="ctr"/>
                <a:r>
                  <a:rPr lang="en-US" sz="1400" b="1" dirty="0">
                    <a:solidFill>
                      <a:schemeClr val="bg1"/>
                    </a:solidFill>
                    <a:latin typeface="+mn-lt"/>
                  </a:rPr>
                  <a:t>3</a:t>
                </a:r>
                <a:r>
                  <a:rPr lang="en-US" sz="1400" b="1" dirty="0" smtClean="0">
                    <a:solidFill>
                      <a:schemeClr val="bg1"/>
                    </a:solidFill>
                    <a:latin typeface="+mn-lt"/>
                  </a:rPr>
                  <a:t>:00pm</a:t>
                </a:r>
                <a:endParaRPr lang="en-US" sz="1400" b="1" dirty="0">
                  <a:solidFill>
                    <a:schemeClr val="bg1"/>
                  </a:solidFill>
                  <a:latin typeface="+mn-lt"/>
                </a:endParaRPr>
              </a:p>
            </p:txBody>
          </p:sp>
        </p:grpSp>
        <p:sp>
          <p:nvSpPr>
            <p:cNvPr id="54" name="TextBox 53"/>
            <p:cNvSpPr txBox="1"/>
            <p:nvPr/>
          </p:nvSpPr>
          <p:spPr>
            <a:xfrm>
              <a:off x="6684394" y="1650283"/>
              <a:ext cx="2158648" cy="867930"/>
            </a:xfrm>
            <a:prstGeom prst="rect">
              <a:avLst/>
            </a:prstGeom>
            <a:noFill/>
          </p:spPr>
          <p:txBody>
            <a:bodyPr wrap="square" rtlCol="0" anchor="ctr">
              <a:spAutoFit/>
            </a:bodyPr>
            <a:lstStyle/>
            <a:p>
              <a:pPr>
                <a:lnSpc>
                  <a:spcPct val="90000"/>
                </a:lnSpc>
              </a:pPr>
              <a:r>
                <a:rPr lang="en-US" sz="1400" dirty="0" smtClean="0">
                  <a:latin typeface="+mn-lt"/>
                </a:rPr>
                <a:t>Some VR web browsing on your laptop to do some research on </a:t>
              </a:r>
              <a:br>
                <a:rPr lang="en-US" sz="1400" dirty="0" smtClean="0">
                  <a:latin typeface="+mn-lt"/>
                </a:rPr>
              </a:br>
              <a:r>
                <a:rPr lang="en-US" sz="1400" dirty="0" smtClean="0">
                  <a:latin typeface="+mn-lt"/>
                </a:rPr>
                <a:t>your next product </a:t>
              </a:r>
              <a:endParaRPr lang="en-US" sz="1400" dirty="0">
                <a:latin typeface="+mn-lt"/>
              </a:endParaRPr>
            </a:p>
          </p:txBody>
        </p:sp>
      </p:grpSp>
      <p:grpSp>
        <p:nvGrpSpPr>
          <p:cNvPr id="76" name="Group 75"/>
          <p:cNvGrpSpPr/>
          <p:nvPr/>
        </p:nvGrpSpPr>
        <p:grpSpPr>
          <a:xfrm>
            <a:off x="4615536" y="3643744"/>
            <a:ext cx="3394146" cy="1043580"/>
            <a:chOff x="4615536" y="3643744"/>
            <a:chExt cx="3394146" cy="1043580"/>
          </a:xfrm>
        </p:grpSpPr>
        <p:pic>
          <p:nvPicPr>
            <p:cNvPr id="71" name="Picture 70"/>
            <p:cNvPicPr>
              <a:picLocks noChangeAspect="1"/>
            </p:cNvPicPr>
            <p:nvPr/>
          </p:nvPicPr>
          <p:blipFill rotWithShape="1">
            <a:blip r:embed="rId8">
              <a:extLst>
                <a:ext uri="{28A0092B-C50C-407E-A947-70E740481C1C}">
                  <a14:useLocalDpi xmlns:a14="http://schemas.microsoft.com/office/drawing/2010/main" val="0"/>
                </a:ext>
              </a:extLst>
            </a:blip>
            <a:srcRect l="16154" r="14558"/>
            <a:stretch/>
          </p:blipFill>
          <p:spPr>
            <a:xfrm>
              <a:off x="4910030" y="4036955"/>
              <a:ext cx="1076257" cy="650369"/>
            </a:xfrm>
            <a:prstGeom prst="roundRect">
              <a:avLst/>
            </a:prstGeom>
            <a:ln w="12700">
              <a:solidFill>
                <a:schemeClr val="tx1"/>
              </a:solidFill>
            </a:ln>
            <a:effectLst>
              <a:outerShdw blurRad="76200" dir="18900000" sy="23000" kx="-1200000" algn="bl" rotWithShape="0">
                <a:prstClr val="black">
                  <a:alpha val="20000"/>
                </a:prstClr>
              </a:outerShdw>
            </a:effectLst>
          </p:spPr>
        </p:pic>
        <p:grpSp>
          <p:nvGrpSpPr>
            <p:cNvPr id="10" name="Group 9"/>
            <p:cNvGrpSpPr/>
            <p:nvPr/>
          </p:nvGrpSpPr>
          <p:grpSpPr>
            <a:xfrm>
              <a:off x="4615536" y="3643744"/>
              <a:ext cx="1113682" cy="308231"/>
              <a:chOff x="4615536" y="3643744"/>
              <a:chExt cx="1113682" cy="308231"/>
            </a:xfrm>
          </p:grpSpPr>
          <p:sp>
            <p:nvSpPr>
              <p:cNvPr id="38" name="Rounded Rectangle 37"/>
              <p:cNvSpPr/>
              <p:nvPr/>
            </p:nvSpPr>
            <p:spPr>
              <a:xfrm>
                <a:off x="4727877" y="3645306"/>
                <a:ext cx="889000" cy="306669"/>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extBox 38"/>
              <p:cNvSpPr txBox="1"/>
              <p:nvPr/>
            </p:nvSpPr>
            <p:spPr>
              <a:xfrm>
                <a:off x="4615536" y="3643744"/>
                <a:ext cx="1113682" cy="307777"/>
              </a:xfrm>
              <a:prstGeom prst="rect">
                <a:avLst/>
              </a:prstGeom>
              <a:noFill/>
            </p:spPr>
            <p:txBody>
              <a:bodyPr wrap="square" rtlCol="0" anchor="ctr">
                <a:spAutoFit/>
              </a:bodyPr>
              <a:lstStyle/>
              <a:p>
                <a:pPr algn="ctr"/>
                <a:r>
                  <a:rPr lang="en-US" sz="1400" b="1" dirty="0">
                    <a:solidFill>
                      <a:schemeClr val="bg1"/>
                    </a:solidFill>
                    <a:latin typeface="+mn-lt"/>
                  </a:rPr>
                  <a:t>6</a:t>
                </a:r>
                <a:r>
                  <a:rPr lang="en-US" sz="1400" b="1" dirty="0" smtClean="0">
                    <a:solidFill>
                      <a:schemeClr val="bg1"/>
                    </a:solidFill>
                    <a:latin typeface="+mn-lt"/>
                  </a:rPr>
                  <a:t>:30pm</a:t>
                </a:r>
                <a:endParaRPr lang="en-US" sz="1400" b="1" dirty="0">
                  <a:solidFill>
                    <a:schemeClr val="bg1"/>
                  </a:solidFill>
                  <a:latin typeface="+mn-lt"/>
                </a:endParaRPr>
              </a:p>
            </p:txBody>
          </p:sp>
        </p:grpSp>
        <p:sp>
          <p:nvSpPr>
            <p:cNvPr id="58" name="TextBox 57"/>
            <p:cNvSpPr txBox="1"/>
            <p:nvPr/>
          </p:nvSpPr>
          <p:spPr>
            <a:xfrm>
              <a:off x="6002832" y="4101680"/>
              <a:ext cx="2006850" cy="523220"/>
            </a:xfrm>
            <a:prstGeom prst="rect">
              <a:avLst/>
            </a:prstGeom>
            <a:noFill/>
          </p:spPr>
          <p:txBody>
            <a:bodyPr wrap="square" rtlCol="0" anchor="ctr">
              <a:spAutoFit/>
            </a:bodyPr>
            <a:lstStyle/>
            <a:p>
              <a:r>
                <a:rPr lang="en-US" sz="1400" dirty="0"/>
                <a:t>Prepping for dinner using </a:t>
              </a:r>
              <a:r>
                <a:rPr lang="en-US" sz="1400" dirty="0" smtClean="0"/>
                <a:t>AR</a:t>
              </a:r>
              <a:endParaRPr lang="en-US" sz="1400" dirty="0"/>
            </a:p>
          </p:txBody>
        </p:sp>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2240" y="2499337"/>
            <a:ext cx="1259840" cy="1259840"/>
          </a:xfrm>
          <a:prstGeom prst="rect">
            <a:avLst/>
          </a:prstGeom>
        </p:spPr>
      </p:pic>
      <p:grpSp>
        <p:nvGrpSpPr>
          <p:cNvPr id="75" name="Group 74"/>
          <p:cNvGrpSpPr/>
          <p:nvPr/>
        </p:nvGrpSpPr>
        <p:grpSpPr>
          <a:xfrm>
            <a:off x="4994495" y="2654346"/>
            <a:ext cx="3805827" cy="916092"/>
            <a:chOff x="4994495" y="2654346"/>
            <a:chExt cx="3805827" cy="916092"/>
          </a:xfrm>
        </p:grpSpPr>
        <p:pic>
          <p:nvPicPr>
            <p:cNvPr id="69" name="Picture 6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085866" y="2900191"/>
              <a:ext cx="1104825" cy="670247"/>
            </a:xfrm>
            <a:prstGeom prst="roundRect">
              <a:avLst/>
            </a:prstGeom>
            <a:ln w="12700">
              <a:solidFill>
                <a:schemeClr val="accent6"/>
              </a:solidFill>
            </a:ln>
            <a:effectLst>
              <a:outerShdw blurRad="76200" dir="18900000" sy="23000" kx="-1200000" algn="bl" rotWithShape="0">
                <a:prstClr val="black">
                  <a:alpha val="20000"/>
                </a:prstClr>
              </a:outerShdw>
            </a:effectLst>
          </p:spPr>
        </p:pic>
        <p:grpSp>
          <p:nvGrpSpPr>
            <p:cNvPr id="9" name="Group 8"/>
            <p:cNvGrpSpPr/>
            <p:nvPr/>
          </p:nvGrpSpPr>
          <p:grpSpPr>
            <a:xfrm>
              <a:off x="4994495" y="3111535"/>
              <a:ext cx="1113682" cy="314162"/>
              <a:chOff x="4994495" y="3111535"/>
              <a:chExt cx="1113682" cy="314162"/>
            </a:xfrm>
          </p:grpSpPr>
          <p:sp>
            <p:nvSpPr>
              <p:cNvPr id="41" name="Rounded Rectangle 40"/>
              <p:cNvSpPr/>
              <p:nvPr/>
            </p:nvSpPr>
            <p:spPr>
              <a:xfrm>
                <a:off x="5106836" y="3119028"/>
                <a:ext cx="889000" cy="306669"/>
              </a:xfrm>
              <a:prstGeom prst="roundRect">
                <a:avLst>
                  <a:gd name="adj" fmla="val 50000"/>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 name="TextBox 51"/>
              <p:cNvSpPr txBox="1"/>
              <p:nvPr/>
            </p:nvSpPr>
            <p:spPr>
              <a:xfrm>
                <a:off x="4994495" y="3111535"/>
                <a:ext cx="1113682" cy="307777"/>
              </a:xfrm>
              <a:prstGeom prst="rect">
                <a:avLst/>
              </a:prstGeom>
              <a:noFill/>
            </p:spPr>
            <p:txBody>
              <a:bodyPr wrap="square" rtlCol="0" anchor="ctr">
                <a:spAutoFit/>
              </a:bodyPr>
              <a:lstStyle/>
              <a:p>
                <a:pPr algn="ctr"/>
                <a:r>
                  <a:rPr lang="en-US" sz="1400" b="1" dirty="0" smtClean="0">
                    <a:solidFill>
                      <a:schemeClr val="bg1"/>
                    </a:solidFill>
                    <a:latin typeface="+mn-lt"/>
                  </a:rPr>
                  <a:t>5:00pm</a:t>
                </a:r>
                <a:endParaRPr lang="en-US" sz="1400" b="1" dirty="0">
                  <a:solidFill>
                    <a:schemeClr val="bg1"/>
                  </a:solidFill>
                  <a:latin typeface="+mn-lt"/>
                </a:endParaRPr>
              </a:p>
            </p:txBody>
          </p:sp>
        </p:grpSp>
        <p:sp>
          <p:nvSpPr>
            <p:cNvPr id="56" name="TextBox 55"/>
            <p:cNvSpPr txBox="1"/>
            <p:nvPr/>
          </p:nvSpPr>
          <p:spPr>
            <a:xfrm>
              <a:off x="7215149" y="2986752"/>
              <a:ext cx="1585173" cy="480131"/>
            </a:xfrm>
            <a:prstGeom prst="rect">
              <a:avLst/>
            </a:prstGeom>
            <a:noFill/>
          </p:spPr>
          <p:txBody>
            <a:bodyPr wrap="square" rtlCol="0" anchor="ctr">
              <a:spAutoFit/>
            </a:bodyPr>
            <a:lstStyle/>
            <a:p>
              <a:pPr>
                <a:lnSpc>
                  <a:spcPct val="90000"/>
                </a:lnSpc>
              </a:pPr>
              <a:r>
                <a:rPr lang="en-US" sz="1400" dirty="0" smtClean="0">
                  <a:latin typeface="+mn-lt"/>
                </a:rPr>
                <a:t>Attend an AR yoga class</a:t>
              </a:r>
              <a:endParaRPr lang="en-US" sz="1400" dirty="0">
                <a:latin typeface="+mn-lt"/>
              </a:endParaRPr>
            </a:p>
          </p:txBody>
        </p:sp>
        <p:pic>
          <p:nvPicPr>
            <p:cNvPr id="70" name="Picture 6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7781" y="2654346"/>
              <a:ext cx="393149" cy="524199"/>
            </a:xfrm>
            <a:prstGeom prst="rect">
              <a:avLst/>
            </a:prstGeom>
            <a:ln w="12700">
              <a:solidFill>
                <a:schemeClr val="tx1"/>
              </a:solidFill>
            </a:ln>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5584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0475" y="2728468"/>
            <a:ext cx="1752191" cy="1520950"/>
          </a:xfrm>
          <a:prstGeom prst="rect">
            <a:avLst/>
          </a:prstGeom>
          <a:ln w="12700">
            <a:solidFill>
              <a:schemeClr val="tx1">
                <a:lumMod val="50000"/>
              </a:schemeClr>
            </a:solidFill>
          </a:ln>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83359" y="2728468"/>
            <a:ext cx="1758714" cy="1520951"/>
          </a:xfrm>
          <a:prstGeom prst="rect">
            <a:avLst/>
          </a:prstGeom>
          <a:ln w="12700">
            <a:solidFill>
              <a:schemeClr val="tx1">
                <a:lumMod val="50000"/>
              </a:schemeClr>
            </a:solid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1359" t="5655" r="28533" b="8051"/>
          <a:stretch/>
        </p:blipFill>
        <p:spPr>
          <a:xfrm>
            <a:off x="2786380" y="1142999"/>
            <a:ext cx="1755692" cy="1511808"/>
          </a:xfrm>
          <a:prstGeom prst="rect">
            <a:avLst/>
          </a:prstGeom>
          <a:ln w="12700">
            <a:solidFill>
              <a:schemeClr val="tx1">
                <a:lumMod val="50000"/>
              </a:schemeClr>
            </a:solidFill>
          </a:ln>
        </p:spPr>
      </p:pic>
      <p:sp>
        <p:nvSpPr>
          <p:cNvPr id="2" name="Title 1"/>
          <p:cNvSpPr>
            <a:spLocks noGrp="1"/>
          </p:cNvSpPr>
          <p:nvPr>
            <p:ph type="title"/>
          </p:nvPr>
        </p:nvSpPr>
        <p:spPr/>
        <p:txBody>
          <a:bodyPr/>
          <a:lstStyle/>
          <a:p>
            <a:r>
              <a:rPr lang="en-US" smtClean="0"/>
              <a:t>Enterprise Apps Using AR and VR </a:t>
            </a:r>
            <a:endParaRPr lang="en-US" dirty="0"/>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6154" r="14558"/>
          <a:stretch/>
        </p:blipFill>
        <p:spPr>
          <a:xfrm>
            <a:off x="4614486" y="1142999"/>
            <a:ext cx="1749177" cy="1512455"/>
          </a:xfrm>
          <a:prstGeom prst="rect">
            <a:avLst/>
          </a:prstGeom>
          <a:ln w="12700">
            <a:solidFill>
              <a:schemeClr val="tx1">
                <a:lumMod val="50000"/>
              </a:schemeClr>
            </a:solidFill>
          </a:ln>
        </p:spPr>
      </p:pic>
      <p:sp>
        <p:nvSpPr>
          <p:cNvPr id="22" name="Text Box 20"/>
          <p:cNvSpPr txBox="1">
            <a:spLocks noChangeArrowheads="1"/>
          </p:cNvSpPr>
          <p:nvPr/>
        </p:nvSpPr>
        <p:spPr bwMode="auto">
          <a:xfrm>
            <a:off x="3850708" y="4515162"/>
            <a:ext cx="4638231"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Photo Source: </a:t>
            </a:r>
            <a:r>
              <a:rPr lang="en-US" sz="1000" dirty="0" smtClean="0"/>
              <a:t>Google.com, Businesswire.com/InTouch Heath, Roadtovr.com </a:t>
            </a:r>
            <a:endParaRPr lang="en-US" sz="1000" dirty="0"/>
          </a:p>
        </p:txBody>
      </p:sp>
      <p:sp>
        <p:nvSpPr>
          <p:cNvPr id="16" name="TextBox 15"/>
          <p:cNvSpPr txBox="1"/>
          <p:nvPr/>
        </p:nvSpPr>
        <p:spPr>
          <a:xfrm>
            <a:off x="752803" y="1317239"/>
            <a:ext cx="2020395" cy="1077218"/>
          </a:xfrm>
          <a:prstGeom prst="rect">
            <a:avLst/>
          </a:prstGeom>
          <a:noFill/>
        </p:spPr>
        <p:txBody>
          <a:bodyPr wrap="square" rtlCol="0">
            <a:spAutoFit/>
          </a:bodyPr>
          <a:lstStyle/>
          <a:p>
            <a:pPr algn="r"/>
            <a:r>
              <a:rPr lang="en-US" sz="1600" dirty="0" smtClean="0"/>
              <a:t>Buy your next home using real </a:t>
            </a:r>
            <a:r>
              <a:rPr lang="en-US" sz="1600" dirty="0"/>
              <a:t>e</a:t>
            </a:r>
            <a:r>
              <a:rPr lang="en-US" sz="1600" dirty="0" smtClean="0"/>
              <a:t>state </a:t>
            </a:r>
            <a:br>
              <a:rPr lang="en-US" sz="1600" dirty="0" smtClean="0"/>
            </a:br>
            <a:r>
              <a:rPr lang="en-US" sz="1600" dirty="0" smtClean="0"/>
              <a:t>VR tours on your mobile devices</a:t>
            </a:r>
            <a:endParaRPr lang="en-US" sz="1600" dirty="0"/>
          </a:p>
        </p:txBody>
      </p:sp>
      <p:sp>
        <p:nvSpPr>
          <p:cNvPr id="24" name="TextBox 23"/>
          <p:cNvSpPr txBox="1"/>
          <p:nvPr/>
        </p:nvSpPr>
        <p:spPr>
          <a:xfrm>
            <a:off x="372533" y="2895695"/>
            <a:ext cx="2400666" cy="1323439"/>
          </a:xfrm>
          <a:prstGeom prst="rect">
            <a:avLst/>
          </a:prstGeom>
          <a:noFill/>
        </p:spPr>
        <p:txBody>
          <a:bodyPr wrap="square" rtlCol="0">
            <a:spAutoFit/>
          </a:bodyPr>
          <a:lstStyle/>
          <a:p>
            <a:pPr algn="r"/>
            <a:r>
              <a:rPr lang="en-US" sz="1600" dirty="0"/>
              <a:t>A pilot gets his training and continuing education hours using flight simulation and </a:t>
            </a:r>
            <a:r>
              <a:rPr lang="en-US" sz="1600" dirty="0" smtClean="0"/>
              <a:t>training </a:t>
            </a:r>
            <a:r>
              <a:rPr lang="en-US" sz="1600" dirty="0"/>
              <a:t>on VR</a:t>
            </a:r>
          </a:p>
        </p:txBody>
      </p:sp>
      <p:cxnSp>
        <p:nvCxnSpPr>
          <p:cNvPr id="19" name="Straight Connector 18"/>
          <p:cNvCxnSpPr/>
          <p:nvPr/>
        </p:nvCxnSpPr>
        <p:spPr>
          <a:xfrm>
            <a:off x="575441" y="1288831"/>
            <a:ext cx="235442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441" y="2867287"/>
            <a:ext cx="235442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67416" y="1288831"/>
            <a:ext cx="23444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67416" y="2867287"/>
            <a:ext cx="23444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flipH="1">
            <a:off x="6180388" y="1233494"/>
            <a:ext cx="110674" cy="110674"/>
          </a:xfrm>
          <a:prstGeom prst="ellipse">
            <a:avLst/>
          </a:prstGeom>
          <a:solidFill>
            <a:schemeClr val="accent4"/>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 name="Oval 27"/>
          <p:cNvSpPr/>
          <p:nvPr/>
        </p:nvSpPr>
        <p:spPr>
          <a:xfrm flipH="1">
            <a:off x="6180388" y="2811950"/>
            <a:ext cx="110674" cy="110674"/>
          </a:xfrm>
          <a:prstGeom prst="ellipse">
            <a:avLst/>
          </a:prstGeom>
          <a:solidFill>
            <a:schemeClr val="accent4"/>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TextBox 30"/>
          <p:cNvSpPr txBox="1"/>
          <p:nvPr/>
        </p:nvSpPr>
        <p:spPr>
          <a:xfrm>
            <a:off x="6385045" y="1317239"/>
            <a:ext cx="2352993" cy="1323439"/>
          </a:xfrm>
          <a:prstGeom prst="rect">
            <a:avLst/>
          </a:prstGeom>
          <a:noFill/>
        </p:spPr>
        <p:txBody>
          <a:bodyPr wrap="square" rtlCol="0">
            <a:spAutoFit/>
          </a:bodyPr>
          <a:lstStyle/>
          <a:p>
            <a:r>
              <a:rPr lang="en-US" sz="1600" dirty="0"/>
              <a:t>Visit your doctor from your own home when you are too sick to drive using telemedicine on mobile devices </a:t>
            </a:r>
          </a:p>
        </p:txBody>
      </p:sp>
      <p:sp>
        <p:nvSpPr>
          <p:cNvPr id="32" name="TextBox 31"/>
          <p:cNvSpPr txBox="1"/>
          <p:nvPr/>
        </p:nvSpPr>
        <p:spPr>
          <a:xfrm>
            <a:off x="6385045" y="2895695"/>
            <a:ext cx="1956315" cy="1323439"/>
          </a:xfrm>
          <a:prstGeom prst="rect">
            <a:avLst/>
          </a:prstGeom>
          <a:noFill/>
        </p:spPr>
        <p:txBody>
          <a:bodyPr wrap="square" rtlCol="0">
            <a:spAutoFit/>
          </a:bodyPr>
          <a:lstStyle/>
          <a:p>
            <a:r>
              <a:rPr lang="en-US" sz="1600" dirty="0"/>
              <a:t>Choose and design your car features and interiors using AR on your mobile devices</a:t>
            </a:r>
          </a:p>
        </p:txBody>
      </p:sp>
      <p:sp>
        <p:nvSpPr>
          <p:cNvPr id="20" name="Oval 19"/>
          <p:cNvSpPr/>
          <p:nvPr/>
        </p:nvSpPr>
        <p:spPr>
          <a:xfrm flipH="1">
            <a:off x="2873570" y="1233494"/>
            <a:ext cx="110674" cy="110674"/>
          </a:xfrm>
          <a:prstGeom prst="ellipse">
            <a:avLst/>
          </a:prstGeom>
          <a:solidFill>
            <a:schemeClr val="accent4"/>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Oval 25"/>
          <p:cNvSpPr/>
          <p:nvPr/>
        </p:nvSpPr>
        <p:spPr>
          <a:xfrm flipH="1">
            <a:off x="2873570" y="2811950"/>
            <a:ext cx="110674" cy="110674"/>
          </a:xfrm>
          <a:prstGeom prst="ellipse">
            <a:avLst/>
          </a:prstGeom>
          <a:solidFill>
            <a:schemeClr val="accent4"/>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l="12011" r="16553" b="5482"/>
          <a:stretch/>
        </p:blipFill>
        <p:spPr>
          <a:xfrm>
            <a:off x="4610475" y="1142999"/>
            <a:ext cx="1752191" cy="1512455"/>
          </a:xfrm>
          <a:prstGeom prst="rect">
            <a:avLst/>
          </a:prstGeom>
          <a:ln w="12700">
            <a:solidFill>
              <a:schemeClr val="tx1">
                <a:lumMod val="50000"/>
              </a:schemeClr>
            </a:solidFill>
          </a:ln>
        </p:spPr>
      </p:pic>
    </p:spTree>
    <p:extLst>
      <p:ext uri="{BB962C8B-B14F-4D97-AF65-F5344CB8AC3E}">
        <p14:creationId xmlns:p14="http://schemas.microsoft.com/office/powerpoint/2010/main" val="1551039737"/>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p:txBody>
          <a:bodyPr/>
          <a:lstStyle/>
          <a:p>
            <a:r>
              <a:rPr lang="en-US" smtClean="0"/>
              <a:t>Global VR Mobile Data Traffic Forecast </a:t>
            </a:r>
            <a:br>
              <a:rPr lang="en-US" smtClean="0"/>
            </a:br>
            <a:endParaRPr lang="en-US" dirty="0"/>
          </a:p>
        </p:txBody>
      </p:sp>
      <p:sp>
        <p:nvSpPr>
          <p:cNvPr id="21" name="Rectangle 20"/>
          <p:cNvSpPr/>
          <p:nvPr/>
        </p:nvSpPr>
        <p:spPr>
          <a:xfrm>
            <a:off x="0" y="115379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2" name="Rectangle 21"/>
          <p:cNvSpPr/>
          <p:nvPr/>
        </p:nvSpPr>
        <p:spPr>
          <a:xfrm>
            <a:off x="7126013" y="115379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3" name="TextBox 22"/>
          <p:cNvSpPr txBox="1"/>
          <p:nvPr/>
        </p:nvSpPr>
        <p:spPr>
          <a:xfrm>
            <a:off x="503120" y="2357086"/>
            <a:ext cx="1105762" cy="523220"/>
          </a:xfrm>
          <a:prstGeom prst="rect">
            <a:avLst/>
          </a:prstGeom>
          <a:noFill/>
        </p:spPr>
        <p:txBody>
          <a:bodyPr wrap="square" rtlCol="0" anchor="ctr">
            <a:spAutoFit/>
          </a:bodyPr>
          <a:lstStyle/>
          <a:p>
            <a:pPr algn="ctr" defTabSz="457189"/>
            <a:r>
              <a:rPr lang="en-US" sz="1400" b="1" dirty="0" smtClean="0">
                <a:solidFill>
                  <a:srgbClr val="676767"/>
                </a:solidFill>
                <a:cs typeface="Arial" panose="020B0604020202020204" pitchFamily="34" charset="0"/>
              </a:rPr>
              <a:t>Petabytes </a:t>
            </a:r>
            <a:r>
              <a:rPr lang="en-US" sz="1400" b="1" dirty="0">
                <a:solidFill>
                  <a:srgbClr val="676767"/>
                </a:solidFill>
                <a:cs typeface="Arial" panose="020B0604020202020204" pitchFamily="34" charset="0"/>
              </a:rPr>
              <a:t>per Month</a:t>
            </a:r>
          </a:p>
        </p:txBody>
      </p:sp>
      <p:sp>
        <p:nvSpPr>
          <p:cNvPr id="24" name="Freeform 23"/>
          <p:cNvSpPr/>
          <p:nvPr/>
        </p:nvSpPr>
        <p:spPr>
          <a:xfrm flipH="1">
            <a:off x="7070658" y="1153796"/>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5" name="TextBox 24"/>
          <p:cNvSpPr txBox="1"/>
          <p:nvPr/>
        </p:nvSpPr>
        <p:spPr>
          <a:xfrm>
            <a:off x="7370433" y="1175535"/>
            <a:ext cx="1412822" cy="600164"/>
          </a:xfrm>
          <a:prstGeom prst="rect">
            <a:avLst/>
          </a:prstGeom>
          <a:noFill/>
        </p:spPr>
        <p:txBody>
          <a:bodyPr wrap="square" rtlCol="0" anchor="ctr">
            <a:spAutoFit/>
          </a:bodyPr>
          <a:lstStyle/>
          <a:p>
            <a:pPr defTabSz="814368">
              <a:lnSpc>
                <a:spcPct val="110000"/>
              </a:lnSpc>
            </a:pPr>
            <a:r>
              <a:rPr lang="en-US" sz="1600" b="1" dirty="0">
                <a:solidFill>
                  <a:srgbClr val="FFFFFF"/>
                </a:solidFill>
              </a:rPr>
              <a:t>60% CAGR </a:t>
            </a:r>
            <a:r>
              <a:rPr lang="fi-FI" sz="1400" dirty="0">
                <a:solidFill>
                  <a:srgbClr val="8EBCDC">
                    <a:lumMod val="20000"/>
                    <a:lumOff val="80000"/>
                  </a:srgbClr>
                </a:solidFill>
              </a:rPr>
              <a:t>2016–2021</a:t>
            </a:r>
            <a:endParaRPr lang="en-US" sz="1400" dirty="0">
              <a:solidFill>
                <a:srgbClr val="8EBCDC">
                  <a:lumMod val="20000"/>
                  <a:lumOff val="80000"/>
                </a:srgbClr>
              </a:solidFill>
            </a:endParaRPr>
          </a:p>
        </p:txBody>
      </p:sp>
      <p:sp>
        <p:nvSpPr>
          <p:cNvPr id="27" name="Text Box 20"/>
          <p:cNvSpPr txBox="1">
            <a:spLocks noChangeArrowheads="1"/>
          </p:cNvSpPr>
          <p:nvPr/>
        </p:nvSpPr>
        <p:spPr bwMode="auto">
          <a:xfrm>
            <a:off x="4530382" y="4515163"/>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fontAlgn="base">
              <a:spcBef>
                <a:spcPct val="0"/>
              </a:spcBef>
              <a:spcAft>
                <a:spcPct val="0"/>
              </a:spcAft>
            </a:pPr>
            <a:r>
              <a:rPr lang="it-IT" sz="1000" dirty="0">
                <a:solidFill>
                  <a:srgbClr val="FFFFFF">
                    <a:lumMod val="50000"/>
                  </a:srgbClr>
                </a:solidFill>
              </a:rPr>
              <a:t>Source: Cisco VNI Global Mobile Data Traffic Forecast, </a:t>
            </a:r>
            <a:r>
              <a:rPr lang="fi-FI" sz="1000" dirty="0">
                <a:solidFill>
                  <a:srgbClr val="FFFFFF">
                    <a:lumMod val="50000"/>
                  </a:srgbClr>
                </a:solidFill>
              </a:rPr>
              <a:t>2016–2021</a:t>
            </a:r>
            <a:endParaRPr lang="en-US" sz="1000" dirty="0">
              <a:solidFill>
                <a:srgbClr val="FFFFFF">
                  <a:lumMod val="50000"/>
                </a:srgbClr>
              </a:solidFill>
            </a:endParaRPr>
          </a:p>
        </p:txBody>
      </p:sp>
      <p:sp>
        <p:nvSpPr>
          <p:cNvPr id="28" name="TextBox 27"/>
          <p:cNvSpPr txBox="1"/>
          <p:nvPr/>
        </p:nvSpPr>
        <p:spPr>
          <a:xfrm>
            <a:off x="7063123" y="4051051"/>
            <a:ext cx="1513068" cy="246221"/>
          </a:xfrm>
          <a:prstGeom prst="rect">
            <a:avLst/>
          </a:prstGeom>
          <a:noFill/>
        </p:spPr>
        <p:txBody>
          <a:bodyPr wrap="square" rtlCol="0" anchor="ctr">
            <a:spAutoFit/>
          </a:bodyPr>
          <a:lstStyle/>
          <a:p>
            <a:pPr algn="ctr" defTabSz="457189"/>
            <a:r>
              <a:rPr lang="en-US" sz="1000" dirty="0">
                <a:solidFill>
                  <a:srgbClr val="676767"/>
                </a:solidFill>
                <a:hlinkClick r:id="" action="ppaction://noaction"/>
              </a:rPr>
              <a:t>Back to Trends Menu</a:t>
            </a:r>
            <a:endParaRPr lang="en-US" sz="1000" dirty="0">
              <a:solidFill>
                <a:srgbClr val="676767"/>
              </a:solidFill>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1331604405"/>
              </p:ext>
            </p:extLst>
          </p:nvPr>
        </p:nvGraphicFramePr>
        <p:xfrm>
          <a:off x="822960" y="1538566"/>
          <a:ext cx="6248400" cy="299718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 Box 11"/>
          <p:cNvSpPr txBox="1">
            <a:spLocks noChangeArrowheads="1"/>
          </p:cNvSpPr>
          <p:nvPr/>
        </p:nvSpPr>
        <p:spPr bwMode="auto">
          <a:xfrm>
            <a:off x="2431624" y="3388044"/>
            <a:ext cx="464011" cy="267590"/>
          </a:xfrm>
          <a:prstGeom prst="rect">
            <a:avLst/>
          </a:prstGeom>
          <a:noFill/>
          <a:ln w="9525" algn="ctr">
            <a:noFill/>
            <a:miter lim="800000"/>
            <a:headEnd/>
            <a:tailEnd/>
          </a:ln>
        </p:spPr>
        <p:txBody>
          <a:bodyPr wrap="none" lIns="82124" tIns="41061" rIns="82124" bIns="41061">
            <a:spAutoFit/>
          </a:bodyPr>
          <a:lstStyle/>
          <a:p>
            <a:pPr algn="ctr" defTabSz="814368"/>
            <a:r>
              <a:rPr lang="en-US" sz="1200" b="1" dirty="0">
                <a:solidFill>
                  <a:srgbClr val="676767"/>
                </a:solidFill>
              </a:rPr>
              <a:t>13.4</a:t>
            </a:r>
          </a:p>
        </p:txBody>
      </p:sp>
    </p:spTree>
    <p:extLst>
      <p:ext uri="{BB962C8B-B14F-4D97-AF65-F5344CB8AC3E}">
        <p14:creationId xmlns:p14="http://schemas.microsoft.com/office/powerpoint/2010/main" val="87480358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5379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14" name="TextBox 13"/>
          <p:cNvSpPr txBox="1"/>
          <p:nvPr/>
        </p:nvSpPr>
        <p:spPr>
          <a:xfrm>
            <a:off x="503120" y="2357086"/>
            <a:ext cx="1105762" cy="523220"/>
          </a:xfrm>
          <a:prstGeom prst="rect">
            <a:avLst/>
          </a:prstGeom>
          <a:noFill/>
        </p:spPr>
        <p:txBody>
          <a:bodyPr wrap="square" rtlCol="0" anchor="ctr">
            <a:spAutoFit/>
          </a:bodyPr>
          <a:lstStyle/>
          <a:p>
            <a:pPr algn="ctr" defTabSz="457189"/>
            <a:r>
              <a:rPr lang="en-US" sz="1400" b="1" dirty="0" smtClean="0">
                <a:solidFill>
                  <a:srgbClr val="676767"/>
                </a:solidFill>
                <a:cs typeface="Arial" panose="020B0604020202020204" pitchFamily="34" charset="0"/>
              </a:rPr>
              <a:t>Petabytes </a:t>
            </a:r>
            <a:r>
              <a:rPr lang="en-US" sz="1400" b="1" dirty="0">
                <a:solidFill>
                  <a:srgbClr val="676767"/>
                </a:solidFill>
                <a:cs typeface="Arial" panose="020B0604020202020204" pitchFamily="34" charset="0"/>
              </a:rPr>
              <a:t>per Month</a:t>
            </a:r>
          </a:p>
        </p:txBody>
      </p:sp>
      <p:sp>
        <p:nvSpPr>
          <p:cNvPr id="1028" name="Rectangle 7"/>
          <p:cNvSpPr>
            <a:spLocks noGrp="1" noChangeArrowheads="1"/>
          </p:cNvSpPr>
          <p:nvPr>
            <p:ph type="title"/>
          </p:nvPr>
        </p:nvSpPr>
        <p:spPr/>
        <p:txBody>
          <a:bodyPr/>
          <a:lstStyle/>
          <a:p>
            <a:r>
              <a:rPr lang="en-US" smtClean="0"/>
              <a:t>Global AR Mobile Data Traffic Forecast </a:t>
            </a:r>
            <a:br>
              <a:rPr lang="en-US" smtClean="0"/>
            </a:br>
            <a:endParaRPr lang="en-US" dirty="0"/>
          </a:p>
        </p:txBody>
      </p:sp>
      <p:sp>
        <p:nvSpPr>
          <p:cNvPr id="22" name="Rectangle 21"/>
          <p:cNvSpPr/>
          <p:nvPr/>
        </p:nvSpPr>
        <p:spPr>
          <a:xfrm>
            <a:off x="7126013" y="115379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4" name="Freeform 23"/>
          <p:cNvSpPr/>
          <p:nvPr/>
        </p:nvSpPr>
        <p:spPr>
          <a:xfrm flipH="1">
            <a:off x="7070658" y="1153796"/>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endParaRPr>
          </a:p>
        </p:txBody>
      </p:sp>
      <p:sp>
        <p:nvSpPr>
          <p:cNvPr id="25" name="TextBox 24"/>
          <p:cNvSpPr txBox="1"/>
          <p:nvPr/>
        </p:nvSpPr>
        <p:spPr>
          <a:xfrm>
            <a:off x="7370433" y="1175535"/>
            <a:ext cx="1412822" cy="600164"/>
          </a:xfrm>
          <a:prstGeom prst="rect">
            <a:avLst/>
          </a:prstGeom>
          <a:noFill/>
        </p:spPr>
        <p:txBody>
          <a:bodyPr wrap="square" rtlCol="0" anchor="ctr">
            <a:spAutoFit/>
          </a:bodyPr>
          <a:lstStyle/>
          <a:p>
            <a:pPr defTabSz="814368">
              <a:lnSpc>
                <a:spcPct val="110000"/>
              </a:lnSpc>
            </a:pPr>
            <a:r>
              <a:rPr lang="en-US" sz="1600" b="1" dirty="0">
                <a:solidFill>
                  <a:srgbClr val="FFFFFF"/>
                </a:solidFill>
              </a:rPr>
              <a:t>46% CAGR </a:t>
            </a:r>
            <a:r>
              <a:rPr lang="fi-FI" sz="1400" dirty="0">
                <a:solidFill>
                  <a:srgbClr val="8EBCDC">
                    <a:lumMod val="20000"/>
                    <a:lumOff val="80000"/>
                  </a:srgbClr>
                </a:solidFill>
              </a:rPr>
              <a:t>2016–2021</a:t>
            </a:r>
            <a:endParaRPr lang="en-US" sz="1400" dirty="0">
              <a:solidFill>
                <a:srgbClr val="8EBCDC">
                  <a:lumMod val="20000"/>
                  <a:lumOff val="80000"/>
                </a:srgbClr>
              </a:solidFill>
            </a:endParaRPr>
          </a:p>
        </p:txBody>
      </p:sp>
      <p:sp>
        <p:nvSpPr>
          <p:cNvPr id="27" name="Text Box 20"/>
          <p:cNvSpPr txBox="1">
            <a:spLocks noChangeArrowheads="1"/>
          </p:cNvSpPr>
          <p:nvPr/>
        </p:nvSpPr>
        <p:spPr bwMode="auto">
          <a:xfrm>
            <a:off x="4530382" y="4515163"/>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fontAlgn="base">
              <a:spcBef>
                <a:spcPct val="0"/>
              </a:spcBef>
              <a:spcAft>
                <a:spcPct val="0"/>
              </a:spcAft>
            </a:pPr>
            <a:r>
              <a:rPr lang="it-IT" sz="1000" dirty="0">
                <a:solidFill>
                  <a:srgbClr val="FFFFFF">
                    <a:lumMod val="50000"/>
                  </a:srgbClr>
                </a:solidFill>
              </a:rPr>
              <a:t>Source: Cisco VNI Global Mobile Data Traffic Forecast, </a:t>
            </a:r>
            <a:r>
              <a:rPr lang="fi-FI" sz="1000" dirty="0">
                <a:solidFill>
                  <a:srgbClr val="FFFFFF">
                    <a:lumMod val="50000"/>
                  </a:srgbClr>
                </a:solidFill>
              </a:rPr>
              <a:t>2016–2021</a:t>
            </a:r>
            <a:endParaRPr lang="en-US" sz="1000" dirty="0">
              <a:solidFill>
                <a:srgbClr val="FFFFFF">
                  <a:lumMod val="50000"/>
                </a:srgbClr>
              </a:solidFill>
            </a:endParaRPr>
          </a:p>
        </p:txBody>
      </p:sp>
      <p:sp>
        <p:nvSpPr>
          <p:cNvPr id="28" name="TextBox 27"/>
          <p:cNvSpPr txBox="1"/>
          <p:nvPr/>
        </p:nvSpPr>
        <p:spPr>
          <a:xfrm>
            <a:off x="7063123" y="4056131"/>
            <a:ext cx="1513068" cy="246221"/>
          </a:xfrm>
          <a:prstGeom prst="rect">
            <a:avLst/>
          </a:prstGeom>
          <a:noFill/>
        </p:spPr>
        <p:txBody>
          <a:bodyPr wrap="square" rtlCol="0" anchor="ctr">
            <a:spAutoFit/>
          </a:bodyPr>
          <a:lstStyle/>
          <a:p>
            <a:pPr algn="ctr" defTabSz="457189"/>
            <a:r>
              <a:rPr lang="en-US" sz="1000" dirty="0">
                <a:solidFill>
                  <a:srgbClr val="676767"/>
                </a:solidFill>
                <a:hlinkClick r:id="" action="ppaction://noaction"/>
              </a:rPr>
              <a:t>Back to Trends Menu</a:t>
            </a:r>
            <a:endParaRPr lang="en-US" sz="1000" dirty="0">
              <a:solidFill>
                <a:srgbClr val="676767"/>
              </a:solidFill>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613268855"/>
              </p:ext>
            </p:extLst>
          </p:nvPr>
        </p:nvGraphicFramePr>
        <p:xfrm>
          <a:off x="822960" y="1543646"/>
          <a:ext cx="6248400" cy="299718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 Box 11"/>
          <p:cNvSpPr txBox="1">
            <a:spLocks noChangeArrowheads="1"/>
          </p:cNvSpPr>
          <p:nvPr/>
        </p:nvSpPr>
        <p:spPr bwMode="auto">
          <a:xfrm>
            <a:off x="2538224" y="3372962"/>
            <a:ext cx="250812" cy="267590"/>
          </a:xfrm>
          <a:prstGeom prst="rect">
            <a:avLst/>
          </a:prstGeom>
          <a:noFill/>
          <a:ln w="9525" algn="ctr">
            <a:noFill/>
            <a:miter lim="800000"/>
            <a:headEnd/>
            <a:tailEnd/>
          </a:ln>
        </p:spPr>
        <p:txBody>
          <a:bodyPr wrap="none" lIns="82124" tIns="41061" rIns="82124" bIns="41061">
            <a:spAutoFit/>
          </a:bodyPr>
          <a:lstStyle/>
          <a:p>
            <a:pPr algn="ctr" defTabSz="814368"/>
            <a:r>
              <a:rPr lang="en-US" sz="1200" b="1" dirty="0">
                <a:solidFill>
                  <a:srgbClr val="676767"/>
                </a:solidFill>
              </a:rPr>
              <a:t>3</a:t>
            </a:r>
          </a:p>
        </p:txBody>
      </p:sp>
    </p:spTree>
    <p:extLst>
      <p:ext uri="{BB962C8B-B14F-4D97-AF65-F5344CB8AC3E}">
        <p14:creationId xmlns:p14="http://schemas.microsoft.com/office/powerpoint/2010/main" val="1636704898"/>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8012" y="248855"/>
            <a:ext cx="8480388" cy="4258421"/>
          </a:xfrm>
          <a:prstGeom prst="rect">
            <a:avLst/>
          </a:prstGeom>
        </p:spPr>
      </p:pic>
      <p:sp>
        <p:nvSpPr>
          <p:cNvPr id="5" name="Rectangle 4"/>
          <p:cNvSpPr/>
          <p:nvPr/>
        </p:nvSpPr>
        <p:spPr>
          <a:xfrm>
            <a:off x="423624" y="368709"/>
            <a:ext cx="4818935"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1015" y="479172"/>
            <a:ext cx="3776034" cy="1569660"/>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6</a:t>
            </a:r>
            <a:r>
              <a:rPr lang="en-US" sz="2400" dirty="0" smtClean="0">
                <a:solidFill>
                  <a:schemeClr val="tx2"/>
                </a:solidFill>
              </a:rPr>
              <a:t>  </a:t>
            </a:r>
          </a:p>
          <a:p>
            <a:r>
              <a:rPr lang="en-US" sz="2400" dirty="0">
                <a:solidFill>
                  <a:schemeClr val="accent5"/>
                </a:solidFill>
              </a:rPr>
              <a:t>Comparing Mobile Network Speed Improvements</a:t>
            </a:r>
            <a:endParaRPr lang="en-US" sz="2400" dirty="0">
              <a:solidFill>
                <a:schemeClr val="tx2"/>
              </a:solidFill>
            </a:endParaRPr>
          </a:p>
        </p:txBody>
      </p:sp>
      <p:sp>
        <p:nvSpPr>
          <p:cNvPr id="7" name="Rectangle 6"/>
          <p:cNvSpPr/>
          <p:nvPr/>
        </p:nvSpPr>
        <p:spPr>
          <a:xfrm>
            <a:off x="591014" y="2081785"/>
            <a:ext cx="1750165" cy="1726627"/>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Mobile speeds</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Wi-Fi </a:t>
            </a:r>
            <a:r>
              <a:rPr lang="en-US" sz="1600" dirty="0">
                <a:solidFill>
                  <a:schemeClr val="tx2"/>
                </a:solidFill>
                <a:hlinkClick r:id="" action="ppaction://noaction"/>
              </a:rPr>
              <a:t>S</a:t>
            </a:r>
            <a:r>
              <a:rPr lang="en-US" sz="1600" dirty="0" smtClean="0">
                <a:solidFill>
                  <a:schemeClr val="tx2"/>
                </a:solidFill>
                <a:hlinkClick r:id="" action="ppaction://noaction"/>
              </a:rPr>
              <a:t>peeds</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Mobile speed by device</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Mobile speed by network</a:t>
            </a:r>
            <a:endParaRPr lang="en-US" sz="1600" dirty="0">
              <a:solidFill>
                <a:schemeClr val="tx2"/>
              </a:solidFill>
            </a:endParaRPr>
          </a:p>
        </p:txBody>
      </p:sp>
    </p:spTree>
    <p:extLst>
      <p:ext uri="{BB962C8B-B14F-4D97-AF65-F5344CB8AC3E}">
        <p14:creationId xmlns:p14="http://schemas.microsoft.com/office/powerpoint/2010/main" val="2230726830"/>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179871" y="3612633"/>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Rounded Rectangle 52"/>
          <p:cNvSpPr/>
          <p:nvPr/>
        </p:nvSpPr>
        <p:spPr>
          <a:xfrm>
            <a:off x="6335252" y="1272217"/>
            <a:ext cx="1640114" cy="370115"/>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ounded Rectangle 53"/>
          <p:cNvSpPr/>
          <p:nvPr/>
        </p:nvSpPr>
        <p:spPr>
          <a:xfrm>
            <a:off x="4579026" y="1272217"/>
            <a:ext cx="1640114"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TextBox 54"/>
          <p:cNvSpPr txBox="1"/>
          <p:nvPr/>
        </p:nvSpPr>
        <p:spPr>
          <a:xfrm>
            <a:off x="5043105" y="1269837"/>
            <a:ext cx="697627" cy="369332"/>
          </a:xfrm>
          <a:prstGeom prst="rect">
            <a:avLst/>
          </a:prstGeom>
          <a:noFill/>
          <a:effectLst/>
        </p:spPr>
        <p:txBody>
          <a:bodyPr wrap="none" rtlCol="0" anchor="ctr">
            <a:spAutoFit/>
          </a:bodyPr>
          <a:lstStyle/>
          <a:p>
            <a:pPr algn="ctr"/>
            <a:r>
              <a:rPr lang="en-US" b="1" dirty="0" smtClean="0">
                <a:solidFill>
                  <a:schemeClr val="bg2"/>
                </a:solidFill>
              </a:rPr>
              <a:t>2016</a:t>
            </a:r>
            <a:endParaRPr lang="en-US" b="1" dirty="0">
              <a:solidFill>
                <a:schemeClr val="bg2"/>
              </a:solidFill>
            </a:endParaRPr>
          </a:p>
        </p:txBody>
      </p:sp>
      <p:sp>
        <p:nvSpPr>
          <p:cNvPr id="56" name="TextBox 55"/>
          <p:cNvSpPr txBox="1"/>
          <p:nvPr/>
        </p:nvSpPr>
        <p:spPr>
          <a:xfrm>
            <a:off x="6812848" y="1269837"/>
            <a:ext cx="697627" cy="369332"/>
          </a:xfrm>
          <a:prstGeom prst="rect">
            <a:avLst/>
          </a:prstGeom>
          <a:noFill/>
          <a:effectLst/>
        </p:spPr>
        <p:txBody>
          <a:bodyPr wrap="none" rtlCol="0" anchor="ctr">
            <a:spAutoFit/>
          </a:bodyPr>
          <a:lstStyle/>
          <a:p>
            <a:pPr algn="ctr"/>
            <a:r>
              <a:rPr lang="en-US" b="1" dirty="0" smtClean="0">
                <a:solidFill>
                  <a:schemeClr val="bg2"/>
                </a:solidFill>
              </a:rPr>
              <a:t>2021</a:t>
            </a:r>
          </a:p>
        </p:txBody>
      </p:sp>
      <p:sp>
        <p:nvSpPr>
          <p:cNvPr id="57" name="Rectangle 56"/>
          <p:cNvSpPr/>
          <p:nvPr/>
        </p:nvSpPr>
        <p:spPr>
          <a:xfrm>
            <a:off x="1179871" y="1664106"/>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TextBox 57"/>
          <p:cNvSpPr txBox="1"/>
          <p:nvPr/>
        </p:nvSpPr>
        <p:spPr>
          <a:xfrm>
            <a:off x="1357154" y="1626261"/>
            <a:ext cx="2786746" cy="338554"/>
          </a:xfrm>
          <a:prstGeom prst="rect">
            <a:avLst/>
          </a:prstGeom>
          <a:noFill/>
          <a:effectLst/>
        </p:spPr>
        <p:txBody>
          <a:bodyPr wrap="square" rtlCol="0" anchor="ctr">
            <a:spAutoFit/>
          </a:bodyPr>
          <a:lstStyle/>
          <a:p>
            <a:r>
              <a:rPr lang="en-US" sz="1600" dirty="0" smtClean="0">
                <a:solidFill>
                  <a:schemeClr val="bg2"/>
                </a:solidFill>
              </a:rPr>
              <a:t>Global Mbps</a:t>
            </a:r>
            <a:endParaRPr lang="en-US" sz="1600" dirty="0">
              <a:solidFill>
                <a:schemeClr val="bg2"/>
              </a:solidFill>
            </a:endParaRPr>
          </a:p>
        </p:txBody>
      </p:sp>
      <p:sp>
        <p:nvSpPr>
          <p:cNvPr id="59" name="TextBox 58"/>
          <p:cNvSpPr txBox="1"/>
          <p:nvPr/>
        </p:nvSpPr>
        <p:spPr>
          <a:xfrm>
            <a:off x="1090948" y="1988362"/>
            <a:ext cx="1611083" cy="338554"/>
          </a:xfrm>
          <a:prstGeom prst="rect">
            <a:avLst/>
          </a:prstGeom>
          <a:noFill/>
          <a:effectLst/>
        </p:spPr>
        <p:txBody>
          <a:bodyPr wrap="square" rtlCol="0">
            <a:spAutoFit/>
          </a:bodyPr>
          <a:lstStyle/>
          <a:p>
            <a:r>
              <a:rPr lang="en-US" sz="1600" dirty="0" smtClean="0"/>
              <a:t>BY REGION</a:t>
            </a:r>
            <a:endParaRPr lang="en-US" sz="1600" dirty="0"/>
          </a:p>
        </p:txBody>
      </p:sp>
      <p:sp>
        <p:nvSpPr>
          <p:cNvPr id="60" name="Rectangle 59"/>
          <p:cNvSpPr/>
          <p:nvPr/>
        </p:nvSpPr>
        <p:spPr>
          <a:xfrm>
            <a:off x="1179871" y="2328135"/>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TextBox 60"/>
          <p:cNvSpPr txBox="1"/>
          <p:nvPr/>
        </p:nvSpPr>
        <p:spPr>
          <a:xfrm>
            <a:off x="1357154" y="2293437"/>
            <a:ext cx="2786746" cy="338554"/>
          </a:xfrm>
          <a:prstGeom prst="rect">
            <a:avLst/>
          </a:prstGeom>
          <a:noFill/>
          <a:effectLst/>
        </p:spPr>
        <p:txBody>
          <a:bodyPr wrap="square" rtlCol="0" anchor="ctr">
            <a:spAutoFit/>
          </a:bodyPr>
          <a:lstStyle/>
          <a:p>
            <a:r>
              <a:rPr lang="en-US" sz="1600" dirty="0" smtClean="0">
                <a:solidFill>
                  <a:schemeClr val="bg2"/>
                </a:solidFill>
              </a:rPr>
              <a:t>North America</a:t>
            </a:r>
            <a:endParaRPr lang="en-US" sz="1600" dirty="0">
              <a:solidFill>
                <a:schemeClr val="bg2"/>
              </a:solidFill>
            </a:endParaRPr>
          </a:p>
        </p:txBody>
      </p:sp>
      <p:sp>
        <p:nvSpPr>
          <p:cNvPr id="62" name="Rectangle 61"/>
          <p:cNvSpPr/>
          <p:nvPr/>
        </p:nvSpPr>
        <p:spPr>
          <a:xfrm>
            <a:off x="1179871" y="2649259"/>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TextBox 62"/>
          <p:cNvSpPr txBox="1"/>
          <p:nvPr/>
        </p:nvSpPr>
        <p:spPr>
          <a:xfrm>
            <a:off x="1357154" y="2621935"/>
            <a:ext cx="2786746" cy="338554"/>
          </a:xfrm>
          <a:prstGeom prst="rect">
            <a:avLst/>
          </a:prstGeom>
          <a:noFill/>
          <a:effectLst/>
        </p:spPr>
        <p:txBody>
          <a:bodyPr wrap="square" rtlCol="0" anchor="ctr">
            <a:spAutoFit/>
          </a:bodyPr>
          <a:lstStyle/>
          <a:p>
            <a:r>
              <a:rPr lang="en-US" sz="1600" dirty="0" smtClean="0">
                <a:solidFill>
                  <a:schemeClr val="bg2"/>
                </a:solidFill>
              </a:rPr>
              <a:t>Western Europe</a:t>
            </a:r>
            <a:endParaRPr lang="en-US" sz="1600" dirty="0">
              <a:solidFill>
                <a:schemeClr val="bg2"/>
              </a:solidFill>
            </a:endParaRPr>
          </a:p>
        </p:txBody>
      </p:sp>
      <p:sp>
        <p:nvSpPr>
          <p:cNvPr id="64" name="Rectangle 63"/>
          <p:cNvSpPr/>
          <p:nvPr/>
        </p:nvSpPr>
        <p:spPr>
          <a:xfrm>
            <a:off x="1179871" y="2970384"/>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Rectangle 64"/>
          <p:cNvSpPr/>
          <p:nvPr/>
        </p:nvSpPr>
        <p:spPr>
          <a:xfrm>
            <a:off x="1179871" y="3291508"/>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TextBox 65"/>
          <p:cNvSpPr txBox="1"/>
          <p:nvPr/>
        </p:nvSpPr>
        <p:spPr>
          <a:xfrm>
            <a:off x="1357154" y="3578893"/>
            <a:ext cx="2786746" cy="338554"/>
          </a:xfrm>
          <a:prstGeom prst="rect">
            <a:avLst/>
          </a:prstGeom>
          <a:noFill/>
          <a:effectLst/>
        </p:spPr>
        <p:txBody>
          <a:bodyPr wrap="square" rtlCol="0" anchor="ctr">
            <a:spAutoFit/>
          </a:bodyPr>
          <a:lstStyle/>
          <a:p>
            <a:r>
              <a:rPr lang="en-US" sz="1600" dirty="0" smtClean="0">
                <a:solidFill>
                  <a:schemeClr val="bg2"/>
                </a:solidFill>
              </a:rPr>
              <a:t>Asia Pacific</a:t>
            </a:r>
            <a:endParaRPr lang="en-US" sz="1600" dirty="0">
              <a:solidFill>
                <a:schemeClr val="bg2"/>
              </a:solidFill>
            </a:endParaRPr>
          </a:p>
        </p:txBody>
      </p:sp>
      <p:sp>
        <p:nvSpPr>
          <p:cNvPr id="67" name="TextBox 66"/>
          <p:cNvSpPr txBox="1"/>
          <p:nvPr/>
        </p:nvSpPr>
        <p:spPr>
          <a:xfrm>
            <a:off x="1357154" y="2938762"/>
            <a:ext cx="2786746" cy="338554"/>
          </a:xfrm>
          <a:prstGeom prst="rect">
            <a:avLst/>
          </a:prstGeom>
          <a:noFill/>
          <a:effectLst/>
        </p:spPr>
        <p:txBody>
          <a:bodyPr wrap="square" rtlCol="0" anchor="ctr">
            <a:spAutoFit/>
          </a:bodyPr>
          <a:lstStyle/>
          <a:p>
            <a:r>
              <a:rPr lang="en-US" sz="1600" dirty="0" smtClean="0">
                <a:solidFill>
                  <a:schemeClr val="bg2"/>
                </a:solidFill>
              </a:rPr>
              <a:t>Central &amp; Eastern Europe</a:t>
            </a:r>
            <a:endParaRPr lang="en-US" sz="1600" dirty="0">
              <a:solidFill>
                <a:schemeClr val="bg2"/>
              </a:solidFill>
            </a:endParaRPr>
          </a:p>
        </p:txBody>
      </p:sp>
      <p:sp>
        <p:nvSpPr>
          <p:cNvPr id="68" name="Rectangle 67"/>
          <p:cNvSpPr/>
          <p:nvPr/>
        </p:nvSpPr>
        <p:spPr>
          <a:xfrm>
            <a:off x="1179871" y="3933757"/>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ectangle 68"/>
          <p:cNvSpPr/>
          <p:nvPr/>
        </p:nvSpPr>
        <p:spPr>
          <a:xfrm>
            <a:off x="6331631" y="1664106"/>
            <a:ext cx="1640114" cy="2552678"/>
          </a:xfrm>
          <a:prstGeom prst="rect">
            <a:avLst/>
          </a:pr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TextBox 69"/>
          <p:cNvSpPr txBox="1"/>
          <p:nvPr/>
        </p:nvSpPr>
        <p:spPr>
          <a:xfrm>
            <a:off x="1357154" y="3898113"/>
            <a:ext cx="2786746" cy="338554"/>
          </a:xfrm>
          <a:prstGeom prst="rect">
            <a:avLst/>
          </a:prstGeom>
          <a:noFill/>
          <a:effectLst/>
        </p:spPr>
        <p:txBody>
          <a:bodyPr wrap="square" rtlCol="0" anchor="ctr">
            <a:spAutoFit/>
          </a:bodyPr>
          <a:lstStyle/>
          <a:p>
            <a:r>
              <a:rPr lang="en-US" sz="1600" dirty="0" smtClean="0">
                <a:solidFill>
                  <a:schemeClr val="bg2"/>
                </a:solidFill>
              </a:rPr>
              <a:t>Middle East &amp; Africa</a:t>
            </a:r>
            <a:endParaRPr lang="en-US" sz="1600" dirty="0">
              <a:solidFill>
                <a:schemeClr val="bg2"/>
              </a:solidFill>
            </a:endParaRPr>
          </a:p>
        </p:txBody>
      </p:sp>
      <p:sp>
        <p:nvSpPr>
          <p:cNvPr id="71" name="Rectangle 70"/>
          <p:cNvSpPr/>
          <p:nvPr/>
        </p:nvSpPr>
        <p:spPr>
          <a:xfrm>
            <a:off x="4579026" y="1664106"/>
            <a:ext cx="1640114"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TextBox 71"/>
          <p:cNvSpPr txBox="1"/>
          <p:nvPr/>
        </p:nvSpPr>
        <p:spPr>
          <a:xfrm>
            <a:off x="4811345" y="1626261"/>
            <a:ext cx="1161146" cy="338554"/>
          </a:xfrm>
          <a:prstGeom prst="rect">
            <a:avLst/>
          </a:prstGeom>
          <a:noFill/>
          <a:effectLst/>
        </p:spPr>
        <p:txBody>
          <a:bodyPr wrap="square" rtlCol="0" anchor="ctr">
            <a:spAutoFit/>
          </a:bodyPr>
          <a:lstStyle/>
          <a:p>
            <a:pPr algn="ctr"/>
            <a:r>
              <a:rPr lang="en-US" sz="1600" dirty="0" smtClean="0">
                <a:solidFill>
                  <a:schemeClr val="bg2"/>
                </a:solidFill>
              </a:rPr>
              <a:t>6.8</a:t>
            </a:r>
            <a:endParaRPr lang="en-US" sz="1600" dirty="0">
              <a:solidFill>
                <a:schemeClr val="bg2"/>
              </a:solidFill>
            </a:endParaRPr>
          </a:p>
        </p:txBody>
      </p:sp>
      <p:sp>
        <p:nvSpPr>
          <p:cNvPr id="73" name="TextBox 72"/>
          <p:cNvSpPr txBox="1"/>
          <p:nvPr/>
        </p:nvSpPr>
        <p:spPr>
          <a:xfrm>
            <a:off x="4811345" y="2293437"/>
            <a:ext cx="1161146" cy="338554"/>
          </a:xfrm>
          <a:prstGeom prst="rect">
            <a:avLst/>
          </a:prstGeom>
          <a:noFill/>
          <a:effectLst/>
        </p:spPr>
        <p:txBody>
          <a:bodyPr wrap="square" rtlCol="0" anchor="ctr">
            <a:spAutoFit/>
          </a:bodyPr>
          <a:lstStyle/>
          <a:p>
            <a:pPr algn="ctr"/>
            <a:r>
              <a:rPr lang="en-US" sz="1600" dirty="0" smtClean="0">
                <a:solidFill>
                  <a:schemeClr val="bg2"/>
                </a:solidFill>
              </a:rPr>
              <a:t>13.7</a:t>
            </a:r>
            <a:endParaRPr lang="en-US" sz="1600" dirty="0">
              <a:solidFill>
                <a:schemeClr val="bg2"/>
              </a:solidFill>
            </a:endParaRPr>
          </a:p>
        </p:txBody>
      </p:sp>
      <p:sp>
        <p:nvSpPr>
          <p:cNvPr id="74" name="TextBox 73"/>
          <p:cNvSpPr txBox="1"/>
          <p:nvPr/>
        </p:nvSpPr>
        <p:spPr>
          <a:xfrm>
            <a:off x="4811345" y="2621935"/>
            <a:ext cx="1161146" cy="338554"/>
          </a:xfrm>
          <a:prstGeom prst="rect">
            <a:avLst/>
          </a:prstGeom>
          <a:noFill/>
          <a:effectLst/>
        </p:spPr>
        <p:txBody>
          <a:bodyPr wrap="square" rtlCol="0" anchor="ctr">
            <a:spAutoFit/>
          </a:bodyPr>
          <a:lstStyle/>
          <a:p>
            <a:pPr algn="ctr"/>
            <a:r>
              <a:rPr lang="en-US" sz="1600" dirty="0" smtClean="0">
                <a:solidFill>
                  <a:schemeClr val="bg2"/>
                </a:solidFill>
              </a:rPr>
              <a:t>11.4</a:t>
            </a:r>
            <a:endParaRPr lang="en-US" sz="1600" dirty="0">
              <a:solidFill>
                <a:schemeClr val="bg2"/>
              </a:solidFill>
            </a:endParaRPr>
          </a:p>
        </p:txBody>
      </p:sp>
      <p:sp>
        <p:nvSpPr>
          <p:cNvPr id="75" name="TextBox 74"/>
          <p:cNvSpPr txBox="1"/>
          <p:nvPr/>
        </p:nvSpPr>
        <p:spPr>
          <a:xfrm>
            <a:off x="4811345" y="3261202"/>
            <a:ext cx="1161146" cy="338554"/>
          </a:xfrm>
          <a:prstGeom prst="rect">
            <a:avLst/>
          </a:prstGeom>
          <a:noFill/>
          <a:effectLst/>
        </p:spPr>
        <p:txBody>
          <a:bodyPr wrap="square" rtlCol="0" anchor="ctr">
            <a:spAutoFit/>
          </a:bodyPr>
          <a:lstStyle/>
          <a:p>
            <a:pPr algn="ctr"/>
            <a:r>
              <a:rPr lang="en-US" sz="1600" dirty="0" smtClean="0">
                <a:solidFill>
                  <a:schemeClr val="bg2"/>
                </a:solidFill>
              </a:rPr>
              <a:t>3.8</a:t>
            </a:r>
            <a:endParaRPr lang="en-US" sz="1600" dirty="0">
              <a:solidFill>
                <a:schemeClr val="bg2"/>
              </a:solidFill>
            </a:endParaRPr>
          </a:p>
        </p:txBody>
      </p:sp>
      <p:sp>
        <p:nvSpPr>
          <p:cNvPr id="76" name="TextBox 75"/>
          <p:cNvSpPr txBox="1"/>
          <p:nvPr/>
        </p:nvSpPr>
        <p:spPr>
          <a:xfrm>
            <a:off x="4811345" y="3578893"/>
            <a:ext cx="1161146" cy="338554"/>
          </a:xfrm>
          <a:prstGeom prst="rect">
            <a:avLst/>
          </a:prstGeom>
          <a:noFill/>
          <a:effectLst/>
        </p:spPr>
        <p:txBody>
          <a:bodyPr wrap="square" rtlCol="0" anchor="ctr">
            <a:spAutoFit/>
          </a:bodyPr>
          <a:lstStyle/>
          <a:p>
            <a:pPr algn="ctr"/>
            <a:r>
              <a:rPr lang="en-US" sz="1600" dirty="0" smtClean="0">
                <a:solidFill>
                  <a:schemeClr val="bg2"/>
                </a:solidFill>
              </a:rPr>
              <a:t>9.8</a:t>
            </a:r>
            <a:endParaRPr lang="en-US" sz="1600" dirty="0">
              <a:solidFill>
                <a:schemeClr val="bg2"/>
              </a:solidFill>
            </a:endParaRPr>
          </a:p>
        </p:txBody>
      </p:sp>
      <p:sp>
        <p:nvSpPr>
          <p:cNvPr id="77" name="TextBox 76"/>
          <p:cNvSpPr txBox="1"/>
          <p:nvPr/>
        </p:nvSpPr>
        <p:spPr>
          <a:xfrm>
            <a:off x="4811345" y="2938762"/>
            <a:ext cx="1161146" cy="338554"/>
          </a:xfrm>
          <a:prstGeom prst="rect">
            <a:avLst/>
          </a:prstGeom>
          <a:noFill/>
          <a:effectLst/>
        </p:spPr>
        <p:txBody>
          <a:bodyPr wrap="square" rtlCol="0" anchor="ctr">
            <a:spAutoFit/>
          </a:bodyPr>
          <a:lstStyle/>
          <a:p>
            <a:pPr algn="ctr"/>
            <a:r>
              <a:rPr lang="en-US" sz="1600" dirty="0" smtClean="0">
                <a:solidFill>
                  <a:schemeClr val="bg2"/>
                </a:solidFill>
              </a:rPr>
              <a:t>6.3</a:t>
            </a:r>
            <a:endParaRPr lang="en-US" sz="1600" dirty="0">
              <a:solidFill>
                <a:schemeClr val="bg2"/>
              </a:solidFill>
            </a:endParaRPr>
          </a:p>
        </p:txBody>
      </p:sp>
      <p:sp>
        <p:nvSpPr>
          <p:cNvPr id="78" name="TextBox 77"/>
          <p:cNvSpPr txBox="1"/>
          <p:nvPr/>
        </p:nvSpPr>
        <p:spPr>
          <a:xfrm>
            <a:off x="4818510" y="3898113"/>
            <a:ext cx="1161146" cy="338554"/>
          </a:xfrm>
          <a:prstGeom prst="rect">
            <a:avLst/>
          </a:prstGeom>
          <a:noFill/>
          <a:effectLst/>
        </p:spPr>
        <p:txBody>
          <a:bodyPr wrap="square" rtlCol="0" anchor="ctr">
            <a:spAutoFit/>
          </a:bodyPr>
          <a:lstStyle/>
          <a:p>
            <a:pPr algn="ctr"/>
            <a:r>
              <a:rPr lang="en-US" sz="1600" dirty="0">
                <a:solidFill>
                  <a:schemeClr val="bg2"/>
                </a:solidFill>
              </a:rPr>
              <a:t>3</a:t>
            </a:r>
            <a:r>
              <a:rPr lang="en-US" sz="1600" dirty="0" smtClean="0">
                <a:solidFill>
                  <a:schemeClr val="bg2"/>
                </a:solidFill>
              </a:rPr>
              <a:t>.8</a:t>
            </a:r>
            <a:endParaRPr lang="en-US" sz="1600" dirty="0">
              <a:solidFill>
                <a:schemeClr val="bg2"/>
              </a:solidFill>
            </a:endParaRPr>
          </a:p>
        </p:txBody>
      </p:sp>
      <p:sp>
        <p:nvSpPr>
          <p:cNvPr id="79" name="TextBox 78"/>
          <p:cNvSpPr txBox="1"/>
          <p:nvPr/>
        </p:nvSpPr>
        <p:spPr>
          <a:xfrm>
            <a:off x="6581088" y="1626261"/>
            <a:ext cx="1161146" cy="338554"/>
          </a:xfrm>
          <a:prstGeom prst="rect">
            <a:avLst/>
          </a:prstGeom>
          <a:noFill/>
          <a:effectLst/>
        </p:spPr>
        <p:txBody>
          <a:bodyPr wrap="square" rtlCol="0" anchor="ctr">
            <a:spAutoFit/>
          </a:bodyPr>
          <a:lstStyle/>
          <a:p>
            <a:pPr algn="ctr"/>
            <a:r>
              <a:rPr lang="en-US" sz="1600" dirty="0" smtClean="0">
                <a:solidFill>
                  <a:schemeClr val="bg2"/>
                </a:solidFill>
              </a:rPr>
              <a:t>20.4</a:t>
            </a:r>
            <a:endParaRPr lang="en-US" sz="1600" dirty="0">
              <a:solidFill>
                <a:schemeClr val="bg2"/>
              </a:solidFill>
            </a:endParaRPr>
          </a:p>
        </p:txBody>
      </p:sp>
      <p:sp>
        <p:nvSpPr>
          <p:cNvPr id="80" name="TextBox 79"/>
          <p:cNvSpPr txBox="1"/>
          <p:nvPr/>
        </p:nvSpPr>
        <p:spPr>
          <a:xfrm>
            <a:off x="6581088" y="2293437"/>
            <a:ext cx="1161146" cy="338554"/>
          </a:xfrm>
          <a:prstGeom prst="rect">
            <a:avLst/>
          </a:prstGeom>
          <a:noFill/>
          <a:effectLst/>
        </p:spPr>
        <p:txBody>
          <a:bodyPr wrap="square" rtlCol="0" anchor="ctr">
            <a:spAutoFit/>
          </a:bodyPr>
          <a:lstStyle/>
          <a:p>
            <a:pPr algn="ctr"/>
            <a:r>
              <a:rPr lang="en-US" sz="1600" dirty="0" smtClean="0">
                <a:solidFill>
                  <a:schemeClr val="bg2"/>
                </a:solidFill>
              </a:rPr>
              <a:t>25.2</a:t>
            </a:r>
            <a:endParaRPr lang="en-US" sz="1600" dirty="0">
              <a:solidFill>
                <a:schemeClr val="bg2"/>
              </a:solidFill>
            </a:endParaRPr>
          </a:p>
        </p:txBody>
      </p:sp>
      <p:sp>
        <p:nvSpPr>
          <p:cNvPr id="81" name="TextBox 80"/>
          <p:cNvSpPr txBox="1"/>
          <p:nvPr/>
        </p:nvSpPr>
        <p:spPr>
          <a:xfrm>
            <a:off x="6581088" y="2621935"/>
            <a:ext cx="1161146" cy="338554"/>
          </a:xfrm>
          <a:prstGeom prst="rect">
            <a:avLst/>
          </a:prstGeom>
          <a:noFill/>
          <a:effectLst/>
        </p:spPr>
        <p:txBody>
          <a:bodyPr wrap="square" rtlCol="0" anchor="ctr">
            <a:spAutoFit/>
          </a:bodyPr>
          <a:lstStyle/>
          <a:p>
            <a:pPr algn="ctr"/>
            <a:r>
              <a:rPr lang="en-US" sz="1600" dirty="0" smtClean="0">
                <a:solidFill>
                  <a:schemeClr val="bg2"/>
                </a:solidFill>
              </a:rPr>
              <a:t>28.5</a:t>
            </a:r>
            <a:endParaRPr lang="en-US" sz="1600" dirty="0">
              <a:solidFill>
                <a:schemeClr val="bg2"/>
              </a:solidFill>
            </a:endParaRPr>
          </a:p>
        </p:txBody>
      </p:sp>
      <p:sp>
        <p:nvSpPr>
          <p:cNvPr id="82" name="TextBox 81"/>
          <p:cNvSpPr txBox="1"/>
          <p:nvPr/>
        </p:nvSpPr>
        <p:spPr>
          <a:xfrm>
            <a:off x="6581088" y="3261202"/>
            <a:ext cx="1161146" cy="338554"/>
          </a:xfrm>
          <a:prstGeom prst="rect">
            <a:avLst/>
          </a:prstGeom>
          <a:noFill/>
          <a:effectLst/>
        </p:spPr>
        <p:txBody>
          <a:bodyPr wrap="square" rtlCol="0" anchor="ctr">
            <a:spAutoFit/>
          </a:bodyPr>
          <a:lstStyle/>
          <a:p>
            <a:pPr algn="ctr"/>
            <a:r>
              <a:rPr lang="en-US" sz="1600" dirty="0" smtClean="0">
                <a:solidFill>
                  <a:schemeClr val="bg2"/>
                </a:solidFill>
              </a:rPr>
              <a:t>12.4</a:t>
            </a:r>
            <a:endParaRPr lang="en-US" sz="1600" dirty="0">
              <a:solidFill>
                <a:schemeClr val="bg2"/>
              </a:solidFill>
            </a:endParaRPr>
          </a:p>
        </p:txBody>
      </p:sp>
      <p:sp>
        <p:nvSpPr>
          <p:cNvPr id="83" name="TextBox 82"/>
          <p:cNvSpPr txBox="1"/>
          <p:nvPr/>
        </p:nvSpPr>
        <p:spPr>
          <a:xfrm>
            <a:off x="6581088" y="3578893"/>
            <a:ext cx="1161146" cy="338554"/>
          </a:xfrm>
          <a:prstGeom prst="rect">
            <a:avLst/>
          </a:prstGeom>
          <a:noFill/>
          <a:effectLst/>
        </p:spPr>
        <p:txBody>
          <a:bodyPr wrap="square" rtlCol="0" anchor="ctr">
            <a:spAutoFit/>
          </a:bodyPr>
          <a:lstStyle/>
          <a:p>
            <a:pPr algn="ctr"/>
            <a:r>
              <a:rPr lang="en-US" sz="1600" dirty="0" smtClean="0">
                <a:solidFill>
                  <a:schemeClr val="bg2"/>
                </a:solidFill>
              </a:rPr>
              <a:t>20.4</a:t>
            </a:r>
            <a:endParaRPr lang="en-US" sz="1600" dirty="0">
              <a:solidFill>
                <a:schemeClr val="bg2"/>
              </a:solidFill>
            </a:endParaRPr>
          </a:p>
        </p:txBody>
      </p:sp>
      <p:sp>
        <p:nvSpPr>
          <p:cNvPr id="84" name="TextBox 83"/>
          <p:cNvSpPr txBox="1"/>
          <p:nvPr/>
        </p:nvSpPr>
        <p:spPr>
          <a:xfrm>
            <a:off x="6581088" y="2938762"/>
            <a:ext cx="1161146" cy="338554"/>
          </a:xfrm>
          <a:prstGeom prst="rect">
            <a:avLst/>
          </a:prstGeom>
          <a:noFill/>
          <a:effectLst/>
        </p:spPr>
        <p:txBody>
          <a:bodyPr wrap="square" rtlCol="0" anchor="ctr">
            <a:spAutoFit/>
          </a:bodyPr>
          <a:lstStyle/>
          <a:p>
            <a:pPr algn="ctr"/>
            <a:r>
              <a:rPr lang="en-US" sz="1600" dirty="0" smtClean="0">
                <a:solidFill>
                  <a:schemeClr val="bg2"/>
                </a:solidFill>
              </a:rPr>
              <a:t>18.4</a:t>
            </a:r>
            <a:endParaRPr lang="en-US" sz="1600" dirty="0">
              <a:solidFill>
                <a:schemeClr val="bg2"/>
              </a:solidFill>
            </a:endParaRPr>
          </a:p>
        </p:txBody>
      </p:sp>
      <p:sp>
        <p:nvSpPr>
          <p:cNvPr id="85" name="TextBox 84"/>
          <p:cNvSpPr txBox="1"/>
          <p:nvPr/>
        </p:nvSpPr>
        <p:spPr>
          <a:xfrm>
            <a:off x="6581088" y="3898113"/>
            <a:ext cx="1161146" cy="338554"/>
          </a:xfrm>
          <a:prstGeom prst="rect">
            <a:avLst/>
          </a:prstGeom>
          <a:noFill/>
          <a:effectLst/>
        </p:spPr>
        <p:txBody>
          <a:bodyPr wrap="square" rtlCol="0" anchor="ctr">
            <a:spAutoFit/>
          </a:bodyPr>
          <a:lstStyle/>
          <a:p>
            <a:pPr algn="ctr"/>
            <a:r>
              <a:rPr lang="en-US" sz="1600" dirty="0" smtClean="0">
                <a:solidFill>
                  <a:schemeClr val="bg2"/>
                </a:solidFill>
              </a:rPr>
              <a:t>10.8</a:t>
            </a:r>
            <a:endParaRPr lang="en-US" sz="1600" dirty="0">
              <a:solidFill>
                <a:schemeClr val="bg2"/>
              </a:solidFill>
            </a:endParaRPr>
          </a:p>
        </p:txBody>
      </p:sp>
      <p:sp>
        <p:nvSpPr>
          <p:cNvPr id="86" name="TextBox 85"/>
          <p:cNvSpPr txBox="1"/>
          <p:nvPr/>
        </p:nvSpPr>
        <p:spPr>
          <a:xfrm>
            <a:off x="1357154" y="3261202"/>
            <a:ext cx="2786746" cy="338554"/>
          </a:xfrm>
          <a:prstGeom prst="rect">
            <a:avLst/>
          </a:prstGeom>
          <a:noFill/>
          <a:effectLst/>
        </p:spPr>
        <p:txBody>
          <a:bodyPr wrap="square" rtlCol="0" anchor="ctr">
            <a:spAutoFit/>
          </a:bodyPr>
          <a:lstStyle/>
          <a:p>
            <a:r>
              <a:rPr lang="en-US" sz="1600" dirty="0" smtClean="0">
                <a:solidFill>
                  <a:schemeClr val="bg2"/>
                </a:solidFill>
              </a:rPr>
              <a:t>Latin America</a:t>
            </a:r>
            <a:endParaRPr lang="en-US" sz="1600" dirty="0">
              <a:solidFill>
                <a:schemeClr val="bg2"/>
              </a:solidFill>
            </a:endParaRPr>
          </a:p>
        </p:txBody>
      </p:sp>
      <p:sp>
        <p:nvSpPr>
          <p:cNvPr id="87" name="TextBox 86"/>
          <p:cNvSpPr txBox="1"/>
          <p:nvPr/>
        </p:nvSpPr>
        <p:spPr>
          <a:xfrm>
            <a:off x="1090948" y="1325552"/>
            <a:ext cx="1611083" cy="338554"/>
          </a:xfrm>
          <a:prstGeom prst="rect">
            <a:avLst/>
          </a:prstGeom>
          <a:noFill/>
          <a:effectLst/>
        </p:spPr>
        <p:txBody>
          <a:bodyPr wrap="square" rtlCol="0">
            <a:spAutoFit/>
          </a:bodyPr>
          <a:lstStyle/>
          <a:p>
            <a:r>
              <a:rPr lang="en-US" sz="1600" dirty="0" smtClean="0"/>
              <a:t>GLOBAL</a:t>
            </a:r>
            <a:endParaRPr lang="en-US" sz="1600" dirty="0"/>
          </a:p>
        </p:txBody>
      </p:sp>
      <p:sp>
        <p:nvSpPr>
          <p:cNvPr id="43"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44" name="TextBox 43"/>
          <p:cNvSpPr txBox="1"/>
          <p:nvPr/>
        </p:nvSpPr>
        <p:spPr>
          <a:xfrm>
            <a:off x="7063123" y="42821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4" name="Title 3"/>
          <p:cNvSpPr>
            <a:spLocks noGrp="1"/>
          </p:cNvSpPr>
          <p:nvPr>
            <p:ph type="title"/>
          </p:nvPr>
        </p:nvSpPr>
        <p:spPr>
          <a:xfrm>
            <a:off x="403064" y="173632"/>
            <a:ext cx="8345488" cy="731837"/>
          </a:xfrm>
        </p:spPr>
        <p:txBody>
          <a:bodyPr/>
          <a:lstStyle/>
          <a:p>
            <a:r>
              <a:rPr lang="en-US" sz="2800" dirty="0" smtClean="0"/>
              <a:t>Mobile Network Speeds Increase 3.0X by 2021</a:t>
            </a:r>
            <a:br>
              <a:rPr lang="en-US" sz="2800" dirty="0" smtClean="0"/>
            </a:br>
            <a:r>
              <a:rPr lang="en-US" sz="2000" dirty="0" smtClean="0"/>
              <a:t>Average Cell Connection Speed (6.8 Mbps in 2016) </a:t>
            </a:r>
            <a:br>
              <a:rPr lang="en-US" sz="2000" dirty="0" smtClean="0"/>
            </a:br>
            <a:r>
              <a:rPr lang="en-US" sz="2000" dirty="0" smtClean="0"/>
              <a:t>Will Grow at a 24% CAGR—Reaching 20.4 Mbps by 2021</a:t>
            </a:r>
            <a:endParaRPr lang="en-US" sz="2000" dirty="0"/>
          </a:p>
        </p:txBody>
      </p:sp>
    </p:spTree>
    <p:extLst>
      <p:ext uri="{BB962C8B-B14F-4D97-AF65-F5344CB8AC3E}">
        <p14:creationId xmlns:p14="http://schemas.microsoft.com/office/powerpoint/2010/main" val="11203734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766" y="183653"/>
            <a:ext cx="8345488" cy="731837"/>
          </a:xfrm>
        </p:spPr>
        <p:txBody>
          <a:bodyPr/>
          <a:lstStyle/>
          <a:p>
            <a:r>
              <a:rPr lang="en-US" sz="2800" dirty="0" smtClean="0"/>
              <a:t>Global Average Wi-Fi Speeds</a:t>
            </a:r>
            <a:br>
              <a:rPr lang="en-US" sz="2800" dirty="0" smtClean="0"/>
            </a:br>
            <a:r>
              <a:rPr lang="en-US" sz="2000" dirty="0" smtClean="0"/>
              <a:t>Wi-Fi Exceeds Average Mobile (Cell) Speeds </a:t>
            </a:r>
            <a:r>
              <a:rPr lang="en-US" sz="2000" dirty="0"/>
              <a:t>D</a:t>
            </a:r>
            <a:r>
              <a:rPr lang="en-US" sz="2000" dirty="0" smtClean="0"/>
              <a:t>uring 2016</a:t>
            </a:r>
            <a:r>
              <a:rPr lang="en-US" sz="2000" dirty="0" smtClean="0">
                <a:latin typeface="Arial" panose="020B0604020202020204" pitchFamily="34" charset="0"/>
                <a:cs typeface="Arial" panose="020B0604020202020204" pitchFamily="34" charset="0"/>
              </a:rPr>
              <a:t>–</a:t>
            </a:r>
            <a:r>
              <a:rPr lang="en-US" sz="2000" dirty="0" smtClean="0"/>
              <a:t>2021</a:t>
            </a:r>
            <a:endParaRPr lang="en-US" sz="2000" dirty="0"/>
          </a:p>
        </p:txBody>
      </p:sp>
      <p:sp>
        <p:nvSpPr>
          <p:cNvPr id="52" name="Rectangle 51"/>
          <p:cNvSpPr/>
          <p:nvPr/>
        </p:nvSpPr>
        <p:spPr>
          <a:xfrm>
            <a:off x="1179871" y="3612633"/>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Rounded Rectangle 52"/>
          <p:cNvSpPr/>
          <p:nvPr/>
        </p:nvSpPr>
        <p:spPr>
          <a:xfrm>
            <a:off x="6335252" y="1272217"/>
            <a:ext cx="1640114" cy="370115"/>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ounded Rectangle 53"/>
          <p:cNvSpPr/>
          <p:nvPr/>
        </p:nvSpPr>
        <p:spPr>
          <a:xfrm>
            <a:off x="4579026" y="1272217"/>
            <a:ext cx="1640114" cy="37011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TextBox 54"/>
          <p:cNvSpPr txBox="1"/>
          <p:nvPr/>
        </p:nvSpPr>
        <p:spPr>
          <a:xfrm>
            <a:off x="5043105" y="1269837"/>
            <a:ext cx="697627" cy="369332"/>
          </a:xfrm>
          <a:prstGeom prst="rect">
            <a:avLst/>
          </a:prstGeom>
          <a:noFill/>
          <a:effectLst/>
        </p:spPr>
        <p:txBody>
          <a:bodyPr wrap="none" rtlCol="0" anchor="ctr">
            <a:spAutoFit/>
          </a:bodyPr>
          <a:lstStyle/>
          <a:p>
            <a:pPr algn="ctr"/>
            <a:r>
              <a:rPr lang="en-US" b="1" dirty="0" smtClean="0">
                <a:solidFill>
                  <a:schemeClr val="bg2"/>
                </a:solidFill>
              </a:rPr>
              <a:t>2016</a:t>
            </a:r>
            <a:endParaRPr lang="en-US" b="1" dirty="0">
              <a:solidFill>
                <a:schemeClr val="bg2"/>
              </a:solidFill>
            </a:endParaRPr>
          </a:p>
        </p:txBody>
      </p:sp>
      <p:sp>
        <p:nvSpPr>
          <p:cNvPr id="56" name="TextBox 55"/>
          <p:cNvSpPr txBox="1"/>
          <p:nvPr/>
        </p:nvSpPr>
        <p:spPr>
          <a:xfrm>
            <a:off x="6812848" y="1269837"/>
            <a:ext cx="697627" cy="369332"/>
          </a:xfrm>
          <a:prstGeom prst="rect">
            <a:avLst/>
          </a:prstGeom>
          <a:noFill/>
          <a:effectLst/>
        </p:spPr>
        <p:txBody>
          <a:bodyPr wrap="none" rtlCol="0" anchor="ctr">
            <a:spAutoFit/>
          </a:bodyPr>
          <a:lstStyle/>
          <a:p>
            <a:pPr algn="ctr"/>
            <a:r>
              <a:rPr lang="en-US" b="1" dirty="0" smtClean="0">
                <a:solidFill>
                  <a:schemeClr val="bg2"/>
                </a:solidFill>
              </a:rPr>
              <a:t>2021</a:t>
            </a:r>
            <a:endParaRPr lang="en-US" b="1" dirty="0">
              <a:solidFill>
                <a:schemeClr val="bg2"/>
              </a:solidFill>
            </a:endParaRPr>
          </a:p>
        </p:txBody>
      </p:sp>
      <p:sp>
        <p:nvSpPr>
          <p:cNvPr id="57" name="Rectangle 56"/>
          <p:cNvSpPr/>
          <p:nvPr/>
        </p:nvSpPr>
        <p:spPr>
          <a:xfrm>
            <a:off x="1179871" y="1664106"/>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TextBox 57"/>
          <p:cNvSpPr txBox="1"/>
          <p:nvPr/>
        </p:nvSpPr>
        <p:spPr>
          <a:xfrm>
            <a:off x="1357154" y="1626261"/>
            <a:ext cx="2786746" cy="338554"/>
          </a:xfrm>
          <a:prstGeom prst="rect">
            <a:avLst/>
          </a:prstGeom>
          <a:noFill/>
          <a:effectLst/>
        </p:spPr>
        <p:txBody>
          <a:bodyPr wrap="square" rtlCol="0" anchor="ctr">
            <a:spAutoFit/>
          </a:bodyPr>
          <a:lstStyle/>
          <a:p>
            <a:r>
              <a:rPr lang="en-US" sz="1600" dirty="0" smtClean="0">
                <a:solidFill>
                  <a:schemeClr val="bg2"/>
                </a:solidFill>
              </a:rPr>
              <a:t>Global Mbps</a:t>
            </a:r>
            <a:endParaRPr lang="en-US" sz="1600" dirty="0">
              <a:solidFill>
                <a:schemeClr val="bg2"/>
              </a:solidFill>
            </a:endParaRPr>
          </a:p>
        </p:txBody>
      </p:sp>
      <p:sp>
        <p:nvSpPr>
          <p:cNvPr id="59" name="TextBox 58"/>
          <p:cNvSpPr txBox="1"/>
          <p:nvPr/>
        </p:nvSpPr>
        <p:spPr>
          <a:xfrm>
            <a:off x="1090948" y="1988362"/>
            <a:ext cx="1611083" cy="338554"/>
          </a:xfrm>
          <a:prstGeom prst="rect">
            <a:avLst/>
          </a:prstGeom>
          <a:noFill/>
          <a:effectLst/>
        </p:spPr>
        <p:txBody>
          <a:bodyPr wrap="square" rtlCol="0">
            <a:spAutoFit/>
          </a:bodyPr>
          <a:lstStyle/>
          <a:p>
            <a:r>
              <a:rPr lang="en-US" sz="1600" dirty="0" smtClean="0"/>
              <a:t>BY REGION</a:t>
            </a:r>
            <a:endParaRPr lang="en-US" sz="1600" dirty="0"/>
          </a:p>
        </p:txBody>
      </p:sp>
      <p:sp>
        <p:nvSpPr>
          <p:cNvPr id="60" name="Rectangle 59"/>
          <p:cNvSpPr/>
          <p:nvPr/>
        </p:nvSpPr>
        <p:spPr>
          <a:xfrm>
            <a:off x="1179871" y="2328135"/>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TextBox 60"/>
          <p:cNvSpPr txBox="1"/>
          <p:nvPr/>
        </p:nvSpPr>
        <p:spPr>
          <a:xfrm>
            <a:off x="1357154" y="2293437"/>
            <a:ext cx="2786746" cy="338554"/>
          </a:xfrm>
          <a:prstGeom prst="rect">
            <a:avLst/>
          </a:prstGeom>
          <a:noFill/>
          <a:effectLst/>
        </p:spPr>
        <p:txBody>
          <a:bodyPr wrap="square" rtlCol="0" anchor="ctr">
            <a:spAutoFit/>
          </a:bodyPr>
          <a:lstStyle/>
          <a:p>
            <a:r>
              <a:rPr lang="en-US" sz="1600" dirty="0" smtClean="0">
                <a:solidFill>
                  <a:schemeClr val="bg2"/>
                </a:solidFill>
              </a:rPr>
              <a:t>North America</a:t>
            </a:r>
            <a:endParaRPr lang="en-US" sz="1600" dirty="0">
              <a:solidFill>
                <a:schemeClr val="bg2"/>
              </a:solidFill>
            </a:endParaRPr>
          </a:p>
        </p:txBody>
      </p:sp>
      <p:sp>
        <p:nvSpPr>
          <p:cNvPr id="62" name="Rectangle 61"/>
          <p:cNvSpPr/>
          <p:nvPr/>
        </p:nvSpPr>
        <p:spPr>
          <a:xfrm>
            <a:off x="1179871" y="2649259"/>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TextBox 62"/>
          <p:cNvSpPr txBox="1"/>
          <p:nvPr/>
        </p:nvSpPr>
        <p:spPr>
          <a:xfrm>
            <a:off x="1357154" y="2621935"/>
            <a:ext cx="2786746" cy="338554"/>
          </a:xfrm>
          <a:prstGeom prst="rect">
            <a:avLst/>
          </a:prstGeom>
          <a:noFill/>
          <a:effectLst/>
        </p:spPr>
        <p:txBody>
          <a:bodyPr wrap="square" rtlCol="0" anchor="ctr">
            <a:spAutoFit/>
          </a:bodyPr>
          <a:lstStyle/>
          <a:p>
            <a:r>
              <a:rPr lang="en-US" sz="1600" dirty="0" smtClean="0">
                <a:solidFill>
                  <a:schemeClr val="bg2"/>
                </a:solidFill>
              </a:rPr>
              <a:t>Western Europe</a:t>
            </a:r>
            <a:endParaRPr lang="en-US" sz="1600" dirty="0">
              <a:solidFill>
                <a:schemeClr val="bg2"/>
              </a:solidFill>
            </a:endParaRPr>
          </a:p>
        </p:txBody>
      </p:sp>
      <p:sp>
        <p:nvSpPr>
          <p:cNvPr id="64" name="Rectangle 63"/>
          <p:cNvSpPr/>
          <p:nvPr/>
        </p:nvSpPr>
        <p:spPr>
          <a:xfrm>
            <a:off x="1179871" y="2970384"/>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Rectangle 64"/>
          <p:cNvSpPr/>
          <p:nvPr/>
        </p:nvSpPr>
        <p:spPr>
          <a:xfrm>
            <a:off x="1179871" y="3291508"/>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TextBox 65"/>
          <p:cNvSpPr txBox="1"/>
          <p:nvPr/>
        </p:nvSpPr>
        <p:spPr>
          <a:xfrm>
            <a:off x="1357154" y="3578893"/>
            <a:ext cx="2786746" cy="338554"/>
          </a:xfrm>
          <a:prstGeom prst="rect">
            <a:avLst/>
          </a:prstGeom>
          <a:noFill/>
          <a:effectLst/>
        </p:spPr>
        <p:txBody>
          <a:bodyPr wrap="square" rtlCol="0" anchor="ctr">
            <a:spAutoFit/>
          </a:bodyPr>
          <a:lstStyle/>
          <a:p>
            <a:r>
              <a:rPr lang="en-US" sz="1600" dirty="0" smtClean="0">
                <a:solidFill>
                  <a:schemeClr val="bg2"/>
                </a:solidFill>
              </a:rPr>
              <a:t>Asia Pacific</a:t>
            </a:r>
            <a:endParaRPr lang="en-US" sz="1600" dirty="0">
              <a:solidFill>
                <a:schemeClr val="bg2"/>
              </a:solidFill>
            </a:endParaRPr>
          </a:p>
        </p:txBody>
      </p:sp>
      <p:sp>
        <p:nvSpPr>
          <p:cNvPr id="67" name="TextBox 66"/>
          <p:cNvSpPr txBox="1"/>
          <p:nvPr/>
        </p:nvSpPr>
        <p:spPr>
          <a:xfrm>
            <a:off x="1357154" y="2938762"/>
            <a:ext cx="2786746" cy="338554"/>
          </a:xfrm>
          <a:prstGeom prst="rect">
            <a:avLst/>
          </a:prstGeom>
          <a:noFill/>
          <a:effectLst/>
        </p:spPr>
        <p:txBody>
          <a:bodyPr wrap="square" rtlCol="0" anchor="ctr">
            <a:spAutoFit/>
          </a:bodyPr>
          <a:lstStyle/>
          <a:p>
            <a:r>
              <a:rPr lang="en-US" sz="1600" dirty="0" smtClean="0">
                <a:solidFill>
                  <a:schemeClr val="bg2"/>
                </a:solidFill>
              </a:rPr>
              <a:t>Central &amp; Eastern Europe</a:t>
            </a:r>
            <a:endParaRPr lang="en-US" sz="1600" dirty="0">
              <a:solidFill>
                <a:schemeClr val="bg2"/>
              </a:solidFill>
            </a:endParaRPr>
          </a:p>
        </p:txBody>
      </p:sp>
      <p:sp>
        <p:nvSpPr>
          <p:cNvPr id="68" name="Rectangle 67"/>
          <p:cNvSpPr/>
          <p:nvPr/>
        </p:nvSpPr>
        <p:spPr>
          <a:xfrm>
            <a:off x="1179871" y="3933757"/>
            <a:ext cx="6791874" cy="28302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ectangle 68"/>
          <p:cNvSpPr/>
          <p:nvPr/>
        </p:nvSpPr>
        <p:spPr>
          <a:xfrm>
            <a:off x="6331631" y="1664106"/>
            <a:ext cx="1640114" cy="2552678"/>
          </a:xfrm>
          <a:prstGeom prst="rect">
            <a:avLst/>
          </a:pr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TextBox 69"/>
          <p:cNvSpPr txBox="1"/>
          <p:nvPr/>
        </p:nvSpPr>
        <p:spPr>
          <a:xfrm>
            <a:off x="1357154" y="3898113"/>
            <a:ext cx="2786746" cy="338554"/>
          </a:xfrm>
          <a:prstGeom prst="rect">
            <a:avLst/>
          </a:prstGeom>
          <a:noFill/>
          <a:effectLst/>
        </p:spPr>
        <p:txBody>
          <a:bodyPr wrap="square" rtlCol="0" anchor="ctr">
            <a:spAutoFit/>
          </a:bodyPr>
          <a:lstStyle/>
          <a:p>
            <a:r>
              <a:rPr lang="en-US" sz="1600" dirty="0" smtClean="0">
                <a:solidFill>
                  <a:schemeClr val="bg2"/>
                </a:solidFill>
              </a:rPr>
              <a:t>Middle East &amp; Africa</a:t>
            </a:r>
            <a:endParaRPr lang="en-US" sz="1600" dirty="0">
              <a:solidFill>
                <a:schemeClr val="bg2"/>
              </a:solidFill>
            </a:endParaRPr>
          </a:p>
        </p:txBody>
      </p:sp>
      <p:sp>
        <p:nvSpPr>
          <p:cNvPr id="71" name="Rectangle 70"/>
          <p:cNvSpPr/>
          <p:nvPr/>
        </p:nvSpPr>
        <p:spPr>
          <a:xfrm>
            <a:off x="4579026" y="1664106"/>
            <a:ext cx="1640114" cy="255267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TextBox 71"/>
          <p:cNvSpPr txBox="1"/>
          <p:nvPr/>
        </p:nvSpPr>
        <p:spPr>
          <a:xfrm>
            <a:off x="4811345" y="1626261"/>
            <a:ext cx="1161146" cy="338554"/>
          </a:xfrm>
          <a:prstGeom prst="rect">
            <a:avLst/>
          </a:prstGeom>
          <a:noFill/>
          <a:effectLst/>
        </p:spPr>
        <p:txBody>
          <a:bodyPr wrap="square" rtlCol="0" anchor="ctr">
            <a:spAutoFit/>
          </a:bodyPr>
          <a:lstStyle/>
          <a:p>
            <a:pPr algn="ctr"/>
            <a:r>
              <a:rPr lang="en-US" sz="1600" dirty="0" smtClean="0">
                <a:solidFill>
                  <a:schemeClr val="bg2"/>
                </a:solidFill>
              </a:rPr>
              <a:t>18.2</a:t>
            </a:r>
            <a:endParaRPr lang="en-US" sz="1600" dirty="0">
              <a:solidFill>
                <a:schemeClr val="bg2"/>
              </a:solidFill>
            </a:endParaRPr>
          </a:p>
        </p:txBody>
      </p:sp>
      <p:sp>
        <p:nvSpPr>
          <p:cNvPr id="73" name="TextBox 72"/>
          <p:cNvSpPr txBox="1"/>
          <p:nvPr/>
        </p:nvSpPr>
        <p:spPr>
          <a:xfrm>
            <a:off x="4811345" y="2293437"/>
            <a:ext cx="1161146" cy="338554"/>
          </a:xfrm>
          <a:prstGeom prst="rect">
            <a:avLst/>
          </a:prstGeom>
          <a:noFill/>
          <a:effectLst/>
        </p:spPr>
        <p:txBody>
          <a:bodyPr wrap="square" rtlCol="0" anchor="ctr">
            <a:spAutoFit/>
          </a:bodyPr>
          <a:lstStyle/>
          <a:p>
            <a:pPr algn="ctr"/>
            <a:r>
              <a:rPr lang="en-US" sz="1600" dirty="0" smtClean="0">
                <a:solidFill>
                  <a:schemeClr val="bg2"/>
                </a:solidFill>
              </a:rPr>
              <a:t>27.4</a:t>
            </a:r>
            <a:endParaRPr lang="en-US" sz="1600" dirty="0">
              <a:solidFill>
                <a:schemeClr val="bg2"/>
              </a:solidFill>
            </a:endParaRPr>
          </a:p>
        </p:txBody>
      </p:sp>
      <p:sp>
        <p:nvSpPr>
          <p:cNvPr id="74" name="TextBox 73"/>
          <p:cNvSpPr txBox="1"/>
          <p:nvPr/>
        </p:nvSpPr>
        <p:spPr>
          <a:xfrm>
            <a:off x="4811345" y="2621935"/>
            <a:ext cx="1161146" cy="338554"/>
          </a:xfrm>
          <a:prstGeom prst="rect">
            <a:avLst/>
          </a:prstGeom>
          <a:noFill/>
          <a:effectLst/>
        </p:spPr>
        <p:txBody>
          <a:bodyPr wrap="square" rtlCol="0" anchor="ctr">
            <a:spAutoFit/>
          </a:bodyPr>
          <a:lstStyle/>
          <a:p>
            <a:pPr algn="ctr"/>
            <a:r>
              <a:rPr lang="en-US" sz="1600" dirty="0" smtClean="0">
                <a:solidFill>
                  <a:schemeClr val="bg2"/>
                </a:solidFill>
              </a:rPr>
              <a:t>20.3</a:t>
            </a:r>
            <a:endParaRPr lang="en-US" sz="1600" dirty="0">
              <a:solidFill>
                <a:schemeClr val="bg2"/>
              </a:solidFill>
            </a:endParaRPr>
          </a:p>
        </p:txBody>
      </p:sp>
      <p:sp>
        <p:nvSpPr>
          <p:cNvPr id="75" name="TextBox 74"/>
          <p:cNvSpPr txBox="1"/>
          <p:nvPr/>
        </p:nvSpPr>
        <p:spPr>
          <a:xfrm>
            <a:off x="4811345" y="3261202"/>
            <a:ext cx="1161146" cy="338554"/>
          </a:xfrm>
          <a:prstGeom prst="rect">
            <a:avLst/>
          </a:prstGeom>
          <a:noFill/>
          <a:effectLst/>
        </p:spPr>
        <p:txBody>
          <a:bodyPr wrap="square" rtlCol="0" anchor="ctr">
            <a:spAutoFit/>
          </a:bodyPr>
          <a:lstStyle/>
          <a:p>
            <a:pPr algn="ctr"/>
            <a:r>
              <a:rPr lang="en-US" sz="1600" dirty="0" smtClean="0">
                <a:solidFill>
                  <a:schemeClr val="bg2"/>
                </a:solidFill>
              </a:rPr>
              <a:t>7.7</a:t>
            </a:r>
            <a:endParaRPr lang="en-US" sz="1600" dirty="0">
              <a:solidFill>
                <a:schemeClr val="bg2"/>
              </a:solidFill>
            </a:endParaRPr>
          </a:p>
        </p:txBody>
      </p:sp>
      <p:sp>
        <p:nvSpPr>
          <p:cNvPr id="76" name="TextBox 75"/>
          <p:cNvSpPr txBox="1"/>
          <p:nvPr/>
        </p:nvSpPr>
        <p:spPr>
          <a:xfrm>
            <a:off x="4811345" y="3578893"/>
            <a:ext cx="1161146" cy="338554"/>
          </a:xfrm>
          <a:prstGeom prst="rect">
            <a:avLst/>
          </a:prstGeom>
          <a:noFill/>
          <a:effectLst/>
        </p:spPr>
        <p:txBody>
          <a:bodyPr wrap="square" rtlCol="0" anchor="ctr">
            <a:spAutoFit/>
          </a:bodyPr>
          <a:lstStyle/>
          <a:p>
            <a:pPr algn="ctr"/>
            <a:r>
              <a:rPr lang="en-US" sz="1600" dirty="0" smtClean="0">
                <a:solidFill>
                  <a:schemeClr val="bg2"/>
                </a:solidFill>
              </a:rPr>
              <a:t>19.5</a:t>
            </a:r>
            <a:endParaRPr lang="en-US" sz="1600" dirty="0">
              <a:solidFill>
                <a:schemeClr val="bg2"/>
              </a:solidFill>
            </a:endParaRPr>
          </a:p>
        </p:txBody>
      </p:sp>
      <p:sp>
        <p:nvSpPr>
          <p:cNvPr id="77" name="TextBox 76"/>
          <p:cNvSpPr txBox="1"/>
          <p:nvPr/>
        </p:nvSpPr>
        <p:spPr>
          <a:xfrm>
            <a:off x="4811345" y="2938762"/>
            <a:ext cx="1161146" cy="338554"/>
          </a:xfrm>
          <a:prstGeom prst="rect">
            <a:avLst/>
          </a:prstGeom>
          <a:noFill/>
          <a:effectLst/>
        </p:spPr>
        <p:txBody>
          <a:bodyPr wrap="square" rtlCol="0" anchor="ctr">
            <a:spAutoFit/>
          </a:bodyPr>
          <a:lstStyle/>
          <a:p>
            <a:pPr algn="ctr"/>
            <a:r>
              <a:rPr lang="en-US" sz="1600" dirty="0" smtClean="0">
                <a:solidFill>
                  <a:schemeClr val="bg2"/>
                </a:solidFill>
              </a:rPr>
              <a:t>16.7</a:t>
            </a:r>
            <a:endParaRPr lang="en-US" sz="1600" dirty="0">
              <a:solidFill>
                <a:schemeClr val="bg2"/>
              </a:solidFill>
            </a:endParaRPr>
          </a:p>
        </p:txBody>
      </p:sp>
      <p:sp>
        <p:nvSpPr>
          <p:cNvPr id="78" name="TextBox 77"/>
          <p:cNvSpPr txBox="1"/>
          <p:nvPr/>
        </p:nvSpPr>
        <p:spPr>
          <a:xfrm>
            <a:off x="4811345" y="3898113"/>
            <a:ext cx="1161146" cy="338554"/>
          </a:xfrm>
          <a:prstGeom prst="rect">
            <a:avLst/>
          </a:prstGeom>
          <a:noFill/>
          <a:effectLst/>
        </p:spPr>
        <p:txBody>
          <a:bodyPr wrap="square" rtlCol="0" anchor="ctr">
            <a:spAutoFit/>
          </a:bodyPr>
          <a:lstStyle/>
          <a:p>
            <a:pPr algn="ctr"/>
            <a:r>
              <a:rPr lang="en-US" sz="1600" dirty="0" smtClean="0">
                <a:solidFill>
                  <a:schemeClr val="bg2"/>
                </a:solidFill>
              </a:rPr>
              <a:t>4.9</a:t>
            </a:r>
            <a:endParaRPr lang="en-US" sz="1600" dirty="0">
              <a:solidFill>
                <a:schemeClr val="bg2"/>
              </a:solidFill>
            </a:endParaRPr>
          </a:p>
        </p:txBody>
      </p:sp>
      <p:sp>
        <p:nvSpPr>
          <p:cNvPr id="79" name="TextBox 78"/>
          <p:cNvSpPr txBox="1"/>
          <p:nvPr/>
        </p:nvSpPr>
        <p:spPr>
          <a:xfrm>
            <a:off x="6581088" y="1626261"/>
            <a:ext cx="1161146" cy="338554"/>
          </a:xfrm>
          <a:prstGeom prst="rect">
            <a:avLst/>
          </a:prstGeom>
          <a:noFill/>
          <a:effectLst/>
        </p:spPr>
        <p:txBody>
          <a:bodyPr wrap="square" rtlCol="0" anchor="ctr">
            <a:spAutoFit/>
          </a:bodyPr>
          <a:lstStyle/>
          <a:p>
            <a:pPr algn="ctr"/>
            <a:r>
              <a:rPr lang="en-US" sz="1600" dirty="0" smtClean="0">
                <a:solidFill>
                  <a:schemeClr val="bg2"/>
                </a:solidFill>
              </a:rPr>
              <a:t>32.0</a:t>
            </a:r>
            <a:endParaRPr lang="en-US" sz="1600" dirty="0">
              <a:solidFill>
                <a:schemeClr val="bg2"/>
              </a:solidFill>
            </a:endParaRPr>
          </a:p>
        </p:txBody>
      </p:sp>
      <p:sp>
        <p:nvSpPr>
          <p:cNvPr id="80" name="TextBox 79"/>
          <p:cNvSpPr txBox="1"/>
          <p:nvPr/>
        </p:nvSpPr>
        <p:spPr>
          <a:xfrm>
            <a:off x="6581088" y="2293437"/>
            <a:ext cx="1161146" cy="338554"/>
          </a:xfrm>
          <a:prstGeom prst="rect">
            <a:avLst/>
          </a:prstGeom>
          <a:noFill/>
          <a:effectLst/>
        </p:spPr>
        <p:txBody>
          <a:bodyPr wrap="square" rtlCol="0" anchor="ctr">
            <a:spAutoFit/>
          </a:bodyPr>
          <a:lstStyle/>
          <a:p>
            <a:pPr algn="ctr"/>
            <a:r>
              <a:rPr lang="en-US" sz="1600" dirty="0" smtClean="0">
                <a:solidFill>
                  <a:schemeClr val="bg2"/>
                </a:solidFill>
              </a:rPr>
              <a:t>40.3</a:t>
            </a:r>
            <a:endParaRPr lang="en-US" sz="1600" dirty="0">
              <a:solidFill>
                <a:schemeClr val="bg2"/>
              </a:solidFill>
            </a:endParaRPr>
          </a:p>
        </p:txBody>
      </p:sp>
      <p:sp>
        <p:nvSpPr>
          <p:cNvPr id="81" name="TextBox 80"/>
          <p:cNvSpPr txBox="1"/>
          <p:nvPr/>
        </p:nvSpPr>
        <p:spPr>
          <a:xfrm>
            <a:off x="6581088" y="2621935"/>
            <a:ext cx="1161146" cy="338554"/>
          </a:xfrm>
          <a:prstGeom prst="rect">
            <a:avLst/>
          </a:prstGeom>
          <a:noFill/>
          <a:effectLst/>
        </p:spPr>
        <p:txBody>
          <a:bodyPr wrap="square" rtlCol="0" anchor="ctr">
            <a:spAutoFit/>
          </a:bodyPr>
          <a:lstStyle/>
          <a:p>
            <a:pPr algn="ctr"/>
            <a:r>
              <a:rPr lang="en-US" sz="1600" dirty="0" smtClean="0">
                <a:solidFill>
                  <a:schemeClr val="bg2"/>
                </a:solidFill>
              </a:rPr>
              <a:t>33.1</a:t>
            </a:r>
            <a:endParaRPr lang="en-US" sz="1600" dirty="0">
              <a:solidFill>
                <a:schemeClr val="bg2"/>
              </a:solidFill>
            </a:endParaRPr>
          </a:p>
        </p:txBody>
      </p:sp>
      <p:sp>
        <p:nvSpPr>
          <p:cNvPr id="82" name="TextBox 81"/>
          <p:cNvSpPr txBox="1"/>
          <p:nvPr/>
        </p:nvSpPr>
        <p:spPr>
          <a:xfrm>
            <a:off x="6581088" y="3261202"/>
            <a:ext cx="1161146" cy="338554"/>
          </a:xfrm>
          <a:prstGeom prst="rect">
            <a:avLst/>
          </a:prstGeom>
          <a:noFill/>
          <a:effectLst/>
        </p:spPr>
        <p:txBody>
          <a:bodyPr wrap="square" rtlCol="0" anchor="ctr">
            <a:spAutoFit/>
          </a:bodyPr>
          <a:lstStyle/>
          <a:p>
            <a:pPr algn="ctr"/>
            <a:r>
              <a:rPr lang="en-US" sz="1600" dirty="0" smtClean="0">
                <a:solidFill>
                  <a:schemeClr val="bg2"/>
                </a:solidFill>
              </a:rPr>
              <a:t>13.8</a:t>
            </a:r>
            <a:endParaRPr lang="en-US" sz="1600" dirty="0">
              <a:solidFill>
                <a:schemeClr val="bg2"/>
              </a:solidFill>
            </a:endParaRPr>
          </a:p>
        </p:txBody>
      </p:sp>
      <p:sp>
        <p:nvSpPr>
          <p:cNvPr id="83" name="TextBox 82"/>
          <p:cNvSpPr txBox="1"/>
          <p:nvPr/>
        </p:nvSpPr>
        <p:spPr>
          <a:xfrm>
            <a:off x="6581088" y="3578893"/>
            <a:ext cx="1161146" cy="338554"/>
          </a:xfrm>
          <a:prstGeom prst="rect">
            <a:avLst/>
          </a:prstGeom>
          <a:noFill/>
          <a:effectLst/>
        </p:spPr>
        <p:txBody>
          <a:bodyPr wrap="square" rtlCol="0" anchor="ctr">
            <a:spAutoFit/>
          </a:bodyPr>
          <a:lstStyle/>
          <a:p>
            <a:pPr algn="ctr"/>
            <a:r>
              <a:rPr lang="en-US" sz="1600" dirty="0" smtClean="0">
                <a:solidFill>
                  <a:schemeClr val="bg2"/>
                </a:solidFill>
              </a:rPr>
              <a:t>27.7</a:t>
            </a:r>
            <a:endParaRPr lang="en-US" sz="1600" dirty="0">
              <a:solidFill>
                <a:schemeClr val="bg2"/>
              </a:solidFill>
            </a:endParaRPr>
          </a:p>
        </p:txBody>
      </p:sp>
      <p:sp>
        <p:nvSpPr>
          <p:cNvPr id="84" name="TextBox 83"/>
          <p:cNvSpPr txBox="1"/>
          <p:nvPr/>
        </p:nvSpPr>
        <p:spPr>
          <a:xfrm>
            <a:off x="6581088" y="2938762"/>
            <a:ext cx="1161146" cy="338554"/>
          </a:xfrm>
          <a:prstGeom prst="rect">
            <a:avLst/>
          </a:prstGeom>
          <a:noFill/>
          <a:effectLst/>
        </p:spPr>
        <p:txBody>
          <a:bodyPr wrap="square" rtlCol="0" anchor="ctr">
            <a:spAutoFit/>
          </a:bodyPr>
          <a:lstStyle/>
          <a:p>
            <a:pPr algn="ctr"/>
            <a:r>
              <a:rPr lang="en-US" sz="1600" dirty="0" smtClean="0">
                <a:solidFill>
                  <a:schemeClr val="bg2"/>
                </a:solidFill>
              </a:rPr>
              <a:t>31.4</a:t>
            </a:r>
          </a:p>
        </p:txBody>
      </p:sp>
      <p:sp>
        <p:nvSpPr>
          <p:cNvPr id="85" name="TextBox 84"/>
          <p:cNvSpPr txBox="1"/>
          <p:nvPr/>
        </p:nvSpPr>
        <p:spPr>
          <a:xfrm>
            <a:off x="6581088" y="3898113"/>
            <a:ext cx="1161146" cy="338554"/>
          </a:xfrm>
          <a:prstGeom prst="rect">
            <a:avLst/>
          </a:prstGeom>
          <a:noFill/>
          <a:effectLst/>
        </p:spPr>
        <p:txBody>
          <a:bodyPr wrap="square" rtlCol="0" anchor="ctr">
            <a:spAutoFit/>
          </a:bodyPr>
          <a:lstStyle/>
          <a:p>
            <a:pPr algn="ctr"/>
            <a:r>
              <a:rPr lang="en-US" sz="1600" dirty="0" smtClean="0">
                <a:solidFill>
                  <a:schemeClr val="bg2"/>
                </a:solidFill>
              </a:rPr>
              <a:t>7.9</a:t>
            </a:r>
            <a:endParaRPr lang="en-US" sz="1600" dirty="0">
              <a:solidFill>
                <a:schemeClr val="bg2"/>
              </a:solidFill>
            </a:endParaRPr>
          </a:p>
        </p:txBody>
      </p:sp>
      <p:sp>
        <p:nvSpPr>
          <p:cNvPr id="86" name="TextBox 85"/>
          <p:cNvSpPr txBox="1"/>
          <p:nvPr/>
        </p:nvSpPr>
        <p:spPr>
          <a:xfrm>
            <a:off x="1357154" y="3261202"/>
            <a:ext cx="2786746" cy="338554"/>
          </a:xfrm>
          <a:prstGeom prst="rect">
            <a:avLst/>
          </a:prstGeom>
          <a:noFill/>
          <a:effectLst/>
        </p:spPr>
        <p:txBody>
          <a:bodyPr wrap="square" rtlCol="0" anchor="ctr">
            <a:spAutoFit/>
          </a:bodyPr>
          <a:lstStyle/>
          <a:p>
            <a:r>
              <a:rPr lang="en-US" sz="1600" dirty="0" smtClean="0">
                <a:solidFill>
                  <a:schemeClr val="bg2"/>
                </a:solidFill>
              </a:rPr>
              <a:t>Latin America</a:t>
            </a:r>
            <a:endParaRPr lang="en-US" sz="1600" dirty="0">
              <a:solidFill>
                <a:schemeClr val="bg2"/>
              </a:solidFill>
            </a:endParaRPr>
          </a:p>
        </p:txBody>
      </p:sp>
      <p:sp>
        <p:nvSpPr>
          <p:cNvPr id="87" name="TextBox 86"/>
          <p:cNvSpPr txBox="1"/>
          <p:nvPr/>
        </p:nvSpPr>
        <p:spPr>
          <a:xfrm>
            <a:off x="1090948" y="1325552"/>
            <a:ext cx="1611083" cy="338554"/>
          </a:xfrm>
          <a:prstGeom prst="rect">
            <a:avLst/>
          </a:prstGeom>
          <a:noFill/>
          <a:effectLst/>
        </p:spPr>
        <p:txBody>
          <a:bodyPr wrap="square" rtlCol="0">
            <a:spAutoFit/>
          </a:bodyPr>
          <a:lstStyle/>
          <a:p>
            <a:r>
              <a:rPr lang="en-US" sz="1600" dirty="0" smtClean="0"/>
              <a:t>GLOBAL</a:t>
            </a:r>
            <a:endParaRPr lang="en-US" sz="1600" dirty="0"/>
          </a:p>
        </p:txBody>
      </p:sp>
      <p:sp>
        <p:nvSpPr>
          <p:cNvPr id="42"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43" name="TextBox 42"/>
          <p:cNvSpPr txBox="1"/>
          <p:nvPr/>
        </p:nvSpPr>
        <p:spPr>
          <a:xfrm>
            <a:off x="7063123" y="428219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Tree>
    <p:extLst>
      <p:ext uri="{BB962C8B-B14F-4D97-AF65-F5344CB8AC3E}">
        <p14:creationId xmlns:p14="http://schemas.microsoft.com/office/powerpoint/2010/main" val="335263990"/>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70886"/>
            <a:ext cx="8345488" cy="731837"/>
          </a:xfrm>
        </p:spPr>
        <p:txBody>
          <a:bodyPr/>
          <a:lstStyle/>
          <a:p>
            <a:r>
              <a:rPr lang="en-US" sz="2800" dirty="0" smtClean="0"/>
              <a:t>Global Mobile Speeds by Device Type</a:t>
            </a:r>
            <a:br>
              <a:rPr lang="en-US" sz="2800" dirty="0" smtClean="0"/>
            </a:br>
            <a:r>
              <a:rPr lang="en-US" sz="2000" dirty="0" smtClean="0"/>
              <a:t>Tablet Speeds are 1.4x Higher than Average by 2021</a:t>
            </a:r>
            <a:br>
              <a:rPr lang="en-US" sz="2000" dirty="0" smtClean="0"/>
            </a:br>
            <a:r>
              <a:rPr lang="en-US" sz="2000" dirty="0" smtClean="0"/>
              <a:t>Smartphone Speeds on Par With Average by 2021</a:t>
            </a:r>
          </a:p>
        </p:txBody>
      </p:sp>
      <p:sp>
        <p:nvSpPr>
          <p:cNvPr id="17" name="Rectangle 16"/>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1" name="TextBox 20"/>
          <p:cNvSpPr txBox="1"/>
          <p:nvPr/>
        </p:nvSpPr>
        <p:spPr>
          <a:xfrm>
            <a:off x="739905" y="2623929"/>
            <a:ext cx="1265225" cy="307777"/>
          </a:xfrm>
          <a:prstGeom prst="rect">
            <a:avLst/>
          </a:prstGeom>
          <a:noFill/>
        </p:spPr>
        <p:txBody>
          <a:bodyPr wrap="square" rtlCol="0" anchor="ctr">
            <a:spAutoFit/>
          </a:bodyPr>
          <a:lstStyle/>
          <a:p>
            <a:pPr algn="ctr"/>
            <a:r>
              <a:rPr lang="en-US" sz="1400" b="1" dirty="0" smtClean="0">
                <a:cs typeface="Arial" panose="020B0604020202020204" pitchFamily="34" charset="0"/>
              </a:rPr>
              <a:t>Mbps</a:t>
            </a:r>
            <a:endParaRPr lang="en-US" sz="1400" b="1" dirty="0">
              <a:cs typeface="Arial" panose="020B0604020202020204" pitchFamily="34" charset="0"/>
            </a:endParaRPr>
          </a:p>
        </p:txBody>
      </p:sp>
      <p:sp>
        <p:nvSpPr>
          <p:cNvPr id="23" name="TextBox 22"/>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aphicFrame>
        <p:nvGraphicFramePr>
          <p:cNvPr id="24" name="Object 2"/>
          <p:cNvGraphicFramePr>
            <a:graphicFrameLocks noChangeAspect="1"/>
          </p:cNvGraphicFramePr>
          <p:nvPr>
            <p:extLst>
              <p:ext uri="{D42A27DB-BD31-4B8C-83A1-F6EECF244321}">
                <p14:modId xmlns:p14="http://schemas.microsoft.com/office/powerpoint/2010/main" val="27991302"/>
              </p:ext>
            </p:extLst>
          </p:nvPr>
        </p:nvGraphicFramePr>
        <p:xfrm>
          <a:off x="1139561" y="1521373"/>
          <a:ext cx="6236075" cy="3033884"/>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 Box 11"/>
          <p:cNvSpPr txBox="1">
            <a:spLocks noChangeArrowheads="1"/>
          </p:cNvSpPr>
          <p:nvPr/>
        </p:nvSpPr>
        <p:spPr bwMode="auto">
          <a:xfrm>
            <a:off x="2291667" y="2145043"/>
            <a:ext cx="1392980"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19.1 Mbps</a:t>
            </a:r>
            <a:endParaRPr lang="en-US" sz="1200" b="1" dirty="0"/>
          </a:p>
        </p:txBody>
      </p:sp>
      <p:sp>
        <p:nvSpPr>
          <p:cNvPr id="26" name="Text Box 11"/>
          <p:cNvSpPr txBox="1">
            <a:spLocks noChangeArrowheads="1"/>
          </p:cNvSpPr>
          <p:nvPr/>
        </p:nvSpPr>
        <p:spPr bwMode="auto">
          <a:xfrm>
            <a:off x="2364291" y="2675181"/>
            <a:ext cx="1247732"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12.1 Mbps</a:t>
            </a:r>
            <a:endParaRPr lang="en-US" sz="1200" b="1" dirty="0"/>
          </a:p>
        </p:txBody>
      </p:sp>
      <p:sp>
        <p:nvSpPr>
          <p:cNvPr id="27" name="Text Box 11"/>
          <p:cNvSpPr txBox="1">
            <a:spLocks noChangeArrowheads="1"/>
          </p:cNvSpPr>
          <p:nvPr/>
        </p:nvSpPr>
        <p:spPr bwMode="auto">
          <a:xfrm>
            <a:off x="2364291" y="3318867"/>
            <a:ext cx="1247732"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6.8Mbps</a:t>
            </a:r>
            <a:endParaRPr lang="en-US" sz="1200" b="1" dirty="0"/>
          </a:p>
        </p:txBody>
      </p:sp>
      <p:sp>
        <p:nvSpPr>
          <p:cNvPr id="28" name="Text Box 11"/>
          <p:cNvSpPr txBox="1">
            <a:spLocks noChangeArrowheads="1"/>
          </p:cNvSpPr>
          <p:nvPr/>
        </p:nvSpPr>
        <p:spPr bwMode="auto">
          <a:xfrm>
            <a:off x="6144699" y="1639089"/>
            <a:ext cx="105752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27.8 Mbps</a:t>
            </a:r>
            <a:endParaRPr lang="en-US" sz="1200" b="1" dirty="0"/>
          </a:p>
        </p:txBody>
      </p:sp>
      <p:sp>
        <p:nvSpPr>
          <p:cNvPr id="30" name="Text Box 11"/>
          <p:cNvSpPr txBox="1">
            <a:spLocks noChangeArrowheads="1"/>
          </p:cNvSpPr>
          <p:nvPr/>
        </p:nvSpPr>
        <p:spPr bwMode="auto">
          <a:xfrm>
            <a:off x="6199834" y="2187053"/>
            <a:ext cx="94725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20.4 Mbps</a:t>
            </a:r>
            <a:endParaRPr lang="en-US" sz="1200" b="1" dirty="0"/>
          </a:p>
        </p:txBody>
      </p:sp>
      <p:sp>
        <p:nvSpPr>
          <p:cNvPr id="13" name="Text Box 11"/>
          <p:cNvSpPr txBox="1">
            <a:spLocks noChangeArrowheads="1"/>
          </p:cNvSpPr>
          <p:nvPr/>
        </p:nvSpPr>
        <p:spPr bwMode="auto">
          <a:xfrm>
            <a:off x="6144699" y="2434752"/>
            <a:ext cx="105752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20.3 Mbps</a:t>
            </a:r>
            <a:endParaRPr lang="en-US" sz="1200" b="1" dirty="0"/>
          </a:p>
        </p:txBody>
      </p:sp>
    </p:spTree>
    <p:extLst>
      <p:ext uri="{BB962C8B-B14F-4D97-AF65-F5344CB8AC3E}">
        <p14:creationId xmlns:p14="http://schemas.microsoft.com/office/powerpoint/2010/main" val="1478870209"/>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33" name="Object 2"/>
          <p:cNvGraphicFramePr>
            <a:graphicFrameLocks noChangeAspect="1"/>
          </p:cNvGraphicFramePr>
          <p:nvPr>
            <p:extLst>
              <p:ext uri="{D42A27DB-BD31-4B8C-83A1-F6EECF244321}">
                <p14:modId xmlns:p14="http://schemas.microsoft.com/office/powerpoint/2010/main" val="1605595247"/>
              </p:ext>
            </p:extLst>
          </p:nvPr>
        </p:nvGraphicFramePr>
        <p:xfrm>
          <a:off x="1125819" y="1510726"/>
          <a:ext cx="6260503" cy="3051842"/>
        </p:xfrm>
        <a:graphic>
          <a:graphicData uri="http://schemas.openxmlformats.org/drawingml/2006/chart">
            <c:chart xmlns:c="http://schemas.openxmlformats.org/drawingml/2006/chart" xmlns:r="http://schemas.openxmlformats.org/officeDocument/2006/relationships" r:id="rId3"/>
          </a:graphicData>
        </a:graphic>
      </p:graphicFrame>
      <p:sp>
        <p:nvSpPr>
          <p:cNvPr id="1028" name="Rectangle 7"/>
          <p:cNvSpPr>
            <a:spLocks noGrp="1" noChangeArrowheads="1"/>
          </p:cNvSpPr>
          <p:nvPr>
            <p:ph type="title"/>
          </p:nvPr>
        </p:nvSpPr>
        <p:spPr>
          <a:xfrm>
            <a:off x="435105" y="170297"/>
            <a:ext cx="8345488" cy="731837"/>
          </a:xfrm>
        </p:spPr>
        <p:txBody>
          <a:bodyPr/>
          <a:lstStyle/>
          <a:p>
            <a:r>
              <a:rPr lang="en-US" sz="2800" dirty="0" smtClean="0"/>
              <a:t>Global Mobile Speeds by Network Type</a:t>
            </a:r>
            <a:br>
              <a:rPr lang="en-US" sz="2800" dirty="0" smtClean="0"/>
            </a:br>
            <a:r>
              <a:rPr lang="en-US" sz="2000" dirty="0" smtClean="0"/>
              <a:t>4G Speeds will be 1.9X Higher than Average by 2021</a:t>
            </a:r>
            <a:br>
              <a:rPr lang="en-US" sz="2000" dirty="0" smtClean="0"/>
            </a:br>
            <a:r>
              <a:rPr lang="en-US" sz="2000" dirty="0"/>
              <a:t>Average S</a:t>
            </a:r>
            <a:r>
              <a:rPr lang="en-US" sz="2000" dirty="0" smtClean="0"/>
              <a:t>peeds Surpass 3-3.5G Speeds</a:t>
            </a:r>
          </a:p>
        </p:txBody>
      </p:sp>
      <p:sp>
        <p:nvSpPr>
          <p:cNvPr id="22"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23" name="TextBox 22"/>
          <p:cNvSpPr txBox="1"/>
          <p:nvPr/>
        </p:nvSpPr>
        <p:spPr>
          <a:xfrm>
            <a:off x="734825" y="2623929"/>
            <a:ext cx="1265225" cy="307777"/>
          </a:xfrm>
          <a:prstGeom prst="rect">
            <a:avLst/>
          </a:prstGeom>
          <a:noFill/>
        </p:spPr>
        <p:txBody>
          <a:bodyPr wrap="square" rtlCol="0" anchor="ctr">
            <a:spAutoFit/>
          </a:bodyPr>
          <a:lstStyle/>
          <a:p>
            <a:pPr algn="ctr"/>
            <a:r>
              <a:rPr lang="en-US" sz="1400" b="1" dirty="0" smtClean="0">
                <a:cs typeface="Arial" panose="020B0604020202020204" pitchFamily="34" charset="0"/>
              </a:rPr>
              <a:t>Mbps</a:t>
            </a:r>
            <a:endParaRPr lang="en-US" sz="1400" b="1" dirty="0">
              <a:cs typeface="Arial" panose="020B0604020202020204" pitchFamily="34" charset="0"/>
            </a:endParaRPr>
          </a:p>
        </p:txBody>
      </p:sp>
      <p:sp>
        <p:nvSpPr>
          <p:cNvPr id="24" name="TextBox 23"/>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7" name="Text Box 11"/>
          <p:cNvSpPr txBox="1">
            <a:spLocks noChangeArrowheads="1"/>
          </p:cNvSpPr>
          <p:nvPr/>
        </p:nvSpPr>
        <p:spPr bwMode="auto">
          <a:xfrm>
            <a:off x="2495288" y="2208107"/>
            <a:ext cx="955258"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26.3 Mbps</a:t>
            </a:r>
            <a:endParaRPr lang="en-US" sz="1200" b="1" dirty="0"/>
          </a:p>
        </p:txBody>
      </p:sp>
      <p:sp>
        <p:nvSpPr>
          <p:cNvPr id="28" name="Text Box 11"/>
          <p:cNvSpPr txBox="1">
            <a:spLocks noChangeArrowheads="1"/>
          </p:cNvSpPr>
          <p:nvPr/>
        </p:nvSpPr>
        <p:spPr bwMode="auto">
          <a:xfrm>
            <a:off x="2550467" y="3141386"/>
            <a:ext cx="844900"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6.8 Mbps</a:t>
            </a:r>
            <a:endParaRPr lang="en-US" sz="1200" b="1" dirty="0"/>
          </a:p>
        </p:txBody>
      </p:sp>
      <p:sp>
        <p:nvSpPr>
          <p:cNvPr id="29" name="Text Box 11"/>
          <p:cNvSpPr txBox="1">
            <a:spLocks noChangeArrowheads="1"/>
          </p:cNvSpPr>
          <p:nvPr/>
        </p:nvSpPr>
        <p:spPr bwMode="auto">
          <a:xfrm>
            <a:off x="2495288" y="3508055"/>
            <a:ext cx="955258"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5.5 Mbps</a:t>
            </a:r>
            <a:endParaRPr lang="en-US" sz="1200" b="1" dirty="0"/>
          </a:p>
        </p:txBody>
      </p:sp>
      <p:sp>
        <p:nvSpPr>
          <p:cNvPr id="30" name="Text Box 11"/>
          <p:cNvSpPr txBox="1">
            <a:spLocks noChangeArrowheads="1"/>
          </p:cNvSpPr>
          <p:nvPr/>
        </p:nvSpPr>
        <p:spPr bwMode="auto">
          <a:xfrm>
            <a:off x="5639610" y="1746061"/>
            <a:ext cx="105752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38.2 Mbps</a:t>
            </a:r>
            <a:endParaRPr lang="en-US" sz="1200" b="1" dirty="0"/>
          </a:p>
        </p:txBody>
      </p:sp>
      <p:sp>
        <p:nvSpPr>
          <p:cNvPr id="31" name="Text Box 11"/>
          <p:cNvSpPr txBox="1">
            <a:spLocks noChangeArrowheads="1"/>
          </p:cNvSpPr>
          <p:nvPr/>
        </p:nvSpPr>
        <p:spPr bwMode="auto">
          <a:xfrm>
            <a:off x="5694745" y="3610673"/>
            <a:ext cx="94725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116 Kbps</a:t>
            </a:r>
            <a:endParaRPr lang="en-US" sz="1200" b="1" dirty="0"/>
          </a:p>
        </p:txBody>
      </p:sp>
      <p:sp>
        <p:nvSpPr>
          <p:cNvPr id="32" name="Text Box 11"/>
          <p:cNvSpPr txBox="1">
            <a:spLocks noChangeArrowheads="1"/>
          </p:cNvSpPr>
          <p:nvPr/>
        </p:nvSpPr>
        <p:spPr bwMode="auto">
          <a:xfrm>
            <a:off x="5749880" y="2528896"/>
            <a:ext cx="94725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20.4 Mbps</a:t>
            </a:r>
            <a:endParaRPr lang="en-US" sz="1200" b="1" dirty="0"/>
          </a:p>
        </p:txBody>
      </p:sp>
      <p:sp>
        <p:nvSpPr>
          <p:cNvPr id="38" name="Text Box 11"/>
          <p:cNvSpPr txBox="1">
            <a:spLocks noChangeArrowheads="1"/>
          </p:cNvSpPr>
          <p:nvPr/>
        </p:nvSpPr>
        <p:spPr bwMode="auto">
          <a:xfrm>
            <a:off x="2495288" y="3644263"/>
            <a:ext cx="955258"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85 Kbps</a:t>
            </a:r>
            <a:endParaRPr lang="en-US" sz="1200" b="1" dirty="0"/>
          </a:p>
        </p:txBody>
      </p:sp>
      <p:sp>
        <p:nvSpPr>
          <p:cNvPr id="39" name="Text Box 11"/>
          <p:cNvSpPr txBox="1">
            <a:spLocks noChangeArrowheads="1"/>
          </p:cNvSpPr>
          <p:nvPr/>
        </p:nvSpPr>
        <p:spPr bwMode="auto">
          <a:xfrm>
            <a:off x="5694745" y="3440710"/>
            <a:ext cx="947255" cy="267590"/>
          </a:xfrm>
          <a:prstGeom prst="rect">
            <a:avLst/>
          </a:prstGeom>
          <a:noFill/>
          <a:ln w="9525" algn="ctr">
            <a:noFill/>
            <a:miter lim="800000"/>
            <a:headEnd/>
            <a:tailEnd/>
          </a:ln>
        </p:spPr>
        <p:txBody>
          <a:bodyPr wrap="square" lIns="82124" tIns="41061" rIns="82124" bIns="41061">
            <a:spAutoFit/>
          </a:bodyPr>
          <a:lstStyle/>
          <a:p>
            <a:pPr algn="ctr" defTabSz="814388"/>
            <a:r>
              <a:rPr lang="en-US" sz="1200" b="1" dirty="0" smtClean="0"/>
              <a:t>10.0 Mbps</a:t>
            </a:r>
            <a:endParaRPr lang="en-US" sz="1200" b="1" dirty="0"/>
          </a:p>
        </p:txBody>
      </p:sp>
    </p:spTree>
    <p:extLst>
      <p:ext uri="{BB962C8B-B14F-4D97-AF65-F5344CB8AC3E}">
        <p14:creationId xmlns:p14="http://schemas.microsoft.com/office/powerpoint/2010/main" val="52115558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275704"/>
            <a:ext cx="8345488" cy="731837"/>
          </a:xfrm>
        </p:spPr>
        <p:txBody>
          <a:bodyPr/>
          <a:lstStyle/>
          <a:p>
            <a:r>
              <a:rPr lang="en-US" sz="2800" dirty="0" smtClean="0"/>
              <a:t>Global Mobile Data Traffic Growth / Top-Line</a:t>
            </a:r>
            <a:br>
              <a:rPr lang="en-US" sz="2800" dirty="0" smtClean="0"/>
            </a:br>
            <a:r>
              <a:rPr lang="en-US" sz="2000" dirty="0" smtClean="0"/>
              <a:t>Global Mobile Data Traffic will Increase 7-Fold from </a:t>
            </a:r>
            <a:r>
              <a:rPr lang="is-IS" sz="2000" dirty="0" smtClean="0"/>
              <a:t>2016</a:t>
            </a:r>
            <a:r>
              <a:rPr lang="en-US" sz="2000" dirty="0" smtClean="0"/>
              <a:t>─2021</a:t>
            </a:r>
          </a:p>
        </p:txBody>
      </p:sp>
      <p:sp>
        <p:nvSpPr>
          <p:cNvPr id="17" name="Rectangle 16"/>
          <p:cNvSpPr/>
          <p:nvPr/>
        </p:nvSpPr>
        <p:spPr>
          <a:xfrm>
            <a:off x="0" y="127063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TextBox 20"/>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
        <p:nvSpPr>
          <p:cNvPr id="22" name="Freeform 21"/>
          <p:cNvSpPr/>
          <p:nvPr/>
        </p:nvSpPr>
        <p:spPr>
          <a:xfrm flipH="1">
            <a:off x="7070658" y="1270635"/>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7370432" y="1292375"/>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47%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4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graphicFrame>
        <p:nvGraphicFramePr>
          <p:cNvPr id="46" name="Object 2"/>
          <p:cNvGraphicFramePr>
            <a:graphicFrameLocks noChangeAspect="1"/>
          </p:cNvGraphicFramePr>
          <p:nvPr>
            <p:extLst>
              <p:ext uri="{D42A27DB-BD31-4B8C-83A1-F6EECF244321}">
                <p14:modId xmlns:p14="http://schemas.microsoft.com/office/powerpoint/2010/main" val="263094769"/>
              </p:ext>
            </p:extLst>
          </p:nvPr>
        </p:nvGraphicFramePr>
        <p:xfrm>
          <a:off x="822960" y="1554480"/>
          <a:ext cx="6262843" cy="2986651"/>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 Box 11"/>
          <p:cNvSpPr txBox="1">
            <a:spLocks noChangeArrowheads="1"/>
          </p:cNvSpPr>
          <p:nvPr/>
        </p:nvSpPr>
        <p:spPr bwMode="auto">
          <a:xfrm>
            <a:off x="4269806" y="2729451"/>
            <a:ext cx="664386"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24 EB</a:t>
            </a:r>
            <a:endParaRPr lang="en-US" sz="1400" b="1" dirty="0"/>
          </a:p>
        </p:txBody>
      </p:sp>
      <p:sp>
        <p:nvSpPr>
          <p:cNvPr id="48" name="Text Box 11"/>
          <p:cNvSpPr txBox="1">
            <a:spLocks noChangeArrowheads="1"/>
          </p:cNvSpPr>
          <p:nvPr/>
        </p:nvSpPr>
        <p:spPr bwMode="auto">
          <a:xfrm>
            <a:off x="3622188" y="3013296"/>
            <a:ext cx="664386"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17 EB</a:t>
            </a:r>
            <a:endParaRPr lang="en-US" sz="1400" b="1" dirty="0"/>
          </a:p>
        </p:txBody>
      </p:sp>
      <p:sp>
        <p:nvSpPr>
          <p:cNvPr id="49" name="Text Box 11"/>
          <p:cNvSpPr txBox="1">
            <a:spLocks noChangeArrowheads="1"/>
          </p:cNvSpPr>
          <p:nvPr/>
        </p:nvSpPr>
        <p:spPr bwMode="auto">
          <a:xfrm>
            <a:off x="2987801" y="3192530"/>
            <a:ext cx="654512" cy="298368"/>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11 EB</a:t>
            </a:r>
            <a:endParaRPr lang="en-US" sz="1400" b="1" dirty="0"/>
          </a:p>
        </p:txBody>
      </p:sp>
      <p:sp>
        <p:nvSpPr>
          <p:cNvPr id="50" name="Text Box 11"/>
          <p:cNvSpPr txBox="1">
            <a:spLocks noChangeArrowheads="1"/>
          </p:cNvSpPr>
          <p:nvPr/>
        </p:nvSpPr>
        <p:spPr bwMode="auto">
          <a:xfrm>
            <a:off x="5489671" y="1860533"/>
            <a:ext cx="730825" cy="361026"/>
          </a:xfrm>
          <a:prstGeom prst="rect">
            <a:avLst/>
          </a:prstGeom>
          <a:noFill/>
          <a:ln w="9525" algn="ctr">
            <a:noFill/>
            <a:miter lim="800000"/>
            <a:headEnd/>
            <a:tailEnd/>
          </a:ln>
        </p:spPr>
        <p:txBody>
          <a:bodyPr wrap="none" lIns="82124" tIns="41061" rIns="82124" bIns="41061">
            <a:spAutoFit/>
          </a:bodyPr>
          <a:lstStyle/>
          <a:p>
            <a:pPr algn="ctr" defTabSz="814388"/>
            <a:r>
              <a:rPr lang="en-US" sz="1400" b="1" dirty="0" smtClean="0"/>
              <a:t>49 EB</a:t>
            </a:r>
            <a:endParaRPr lang="en-US" sz="1400" b="1" dirty="0"/>
          </a:p>
        </p:txBody>
      </p:sp>
    </p:spTree>
    <p:extLst>
      <p:ext uri="{BB962C8B-B14F-4D97-AF65-F5344CB8AC3E}">
        <p14:creationId xmlns:p14="http://schemas.microsoft.com/office/powerpoint/2010/main" val="203106392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Speeds Evolution</a:t>
            </a:r>
            <a:endParaRPr lang="en-US" dirty="0"/>
          </a:p>
        </p:txBody>
      </p:sp>
      <p:grpSp>
        <p:nvGrpSpPr>
          <p:cNvPr id="49" name="Group 48"/>
          <p:cNvGrpSpPr/>
          <p:nvPr/>
        </p:nvGrpSpPr>
        <p:grpSpPr>
          <a:xfrm>
            <a:off x="520572" y="817958"/>
            <a:ext cx="7478797" cy="3825931"/>
            <a:chOff x="458508" y="656803"/>
            <a:chExt cx="11287050" cy="5363009"/>
          </a:xfrm>
        </p:grpSpPr>
        <p:graphicFrame>
          <p:nvGraphicFramePr>
            <p:cNvPr id="3" name="Diagram 2"/>
            <p:cNvGraphicFramePr/>
            <p:nvPr>
              <p:extLst/>
            </p:nvPr>
          </p:nvGraphicFramePr>
          <p:xfrm>
            <a:off x="693340" y="1011193"/>
            <a:ext cx="10843340" cy="456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58508" y="659255"/>
              <a:ext cx="791583" cy="388284"/>
            </a:xfrm>
            <a:prstGeom prst="rect">
              <a:avLst/>
            </a:prstGeom>
            <a:noFill/>
          </p:spPr>
          <p:txBody>
            <a:bodyPr wrap="none" rtlCol="0">
              <a:spAutoFit/>
            </a:bodyPr>
            <a:lstStyle/>
            <a:p>
              <a:r>
                <a:rPr lang="en-US" sz="1200" b="1" dirty="0">
                  <a:latin typeface="+mn-lt"/>
                </a:rPr>
                <a:t>1980</a:t>
              </a:r>
            </a:p>
          </p:txBody>
        </p:sp>
        <p:sp>
          <p:nvSpPr>
            <p:cNvPr id="5" name="TextBox 4"/>
            <p:cNvSpPr txBox="1"/>
            <p:nvPr/>
          </p:nvSpPr>
          <p:spPr>
            <a:xfrm>
              <a:off x="2138237" y="659255"/>
              <a:ext cx="791583" cy="388284"/>
            </a:xfrm>
            <a:prstGeom prst="rect">
              <a:avLst/>
            </a:prstGeom>
            <a:noFill/>
          </p:spPr>
          <p:txBody>
            <a:bodyPr wrap="none" rtlCol="0">
              <a:spAutoFit/>
            </a:bodyPr>
            <a:lstStyle/>
            <a:p>
              <a:r>
                <a:rPr lang="en-US" sz="1200" b="1" dirty="0">
                  <a:latin typeface="+mn-lt"/>
                </a:rPr>
                <a:t>1990</a:t>
              </a:r>
            </a:p>
          </p:txBody>
        </p:sp>
        <p:sp>
          <p:nvSpPr>
            <p:cNvPr id="6" name="TextBox 5"/>
            <p:cNvSpPr txBox="1"/>
            <p:nvPr/>
          </p:nvSpPr>
          <p:spPr>
            <a:xfrm>
              <a:off x="3890615" y="659255"/>
              <a:ext cx="791583" cy="388284"/>
            </a:xfrm>
            <a:prstGeom prst="rect">
              <a:avLst/>
            </a:prstGeom>
            <a:noFill/>
          </p:spPr>
          <p:txBody>
            <a:bodyPr wrap="none" rtlCol="0">
              <a:spAutoFit/>
            </a:bodyPr>
            <a:lstStyle/>
            <a:p>
              <a:r>
                <a:rPr lang="en-US" sz="1200" b="1" dirty="0">
                  <a:latin typeface="+mn-lt"/>
                </a:rPr>
                <a:t>2000</a:t>
              </a:r>
            </a:p>
          </p:txBody>
        </p:sp>
        <p:sp>
          <p:nvSpPr>
            <p:cNvPr id="7" name="TextBox 6"/>
            <p:cNvSpPr txBox="1"/>
            <p:nvPr/>
          </p:nvSpPr>
          <p:spPr>
            <a:xfrm>
              <a:off x="5560214" y="659255"/>
              <a:ext cx="791583" cy="388284"/>
            </a:xfrm>
            <a:prstGeom prst="rect">
              <a:avLst/>
            </a:prstGeom>
            <a:noFill/>
          </p:spPr>
          <p:txBody>
            <a:bodyPr wrap="none" rtlCol="0">
              <a:spAutoFit/>
            </a:bodyPr>
            <a:lstStyle/>
            <a:p>
              <a:r>
                <a:rPr lang="en-US" sz="1200" b="1" dirty="0">
                  <a:latin typeface="+mn-lt"/>
                </a:rPr>
                <a:t>2010</a:t>
              </a:r>
            </a:p>
          </p:txBody>
        </p:sp>
        <p:sp>
          <p:nvSpPr>
            <p:cNvPr id="8" name="TextBox 7"/>
            <p:cNvSpPr txBox="1"/>
            <p:nvPr/>
          </p:nvSpPr>
          <p:spPr>
            <a:xfrm>
              <a:off x="7397451" y="659255"/>
              <a:ext cx="791583" cy="388284"/>
            </a:xfrm>
            <a:prstGeom prst="rect">
              <a:avLst/>
            </a:prstGeom>
            <a:noFill/>
          </p:spPr>
          <p:txBody>
            <a:bodyPr wrap="none" rtlCol="0">
              <a:spAutoFit/>
            </a:bodyPr>
            <a:lstStyle/>
            <a:p>
              <a:r>
                <a:rPr lang="en-US" sz="1200" b="1" dirty="0">
                  <a:latin typeface="+mn-lt"/>
                </a:rPr>
                <a:t>2020</a:t>
              </a:r>
            </a:p>
          </p:txBody>
        </p:sp>
        <p:sp>
          <p:nvSpPr>
            <p:cNvPr id="9" name="TextBox 8"/>
            <p:cNvSpPr txBox="1"/>
            <p:nvPr/>
          </p:nvSpPr>
          <p:spPr>
            <a:xfrm>
              <a:off x="9101093" y="659255"/>
              <a:ext cx="791583" cy="388284"/>
            </a:xfrm>
            <a:prstGeom prst="rect">
              <a:avLst/>
            </a:prstGeom>
            <a:noFill/>
          </p:spPr>
          <p:txBody>
            <a:bodyPr wrap="none" rtlCol="0">
              <a:spAutoFit/>
            </a:bodyPr>
            <a:lstStyle/>
            <a:p>
              <a:r>
                <a:rPr lang="en-US" sz="1200" b="1" dirty="0">
                  <a:latin typeface="+mn-lt"/>
                </a:rPr>
                <a:t>2030</a:t>
              </a:r>
            </a:p>
          </p:txBody>
        </p:sp>
        <p:pic>
          <p:nvPicPr>
            <p:cNvPr id="10" name="Graphic 11"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39798" y="1721910"/>
              <a:ext cx="481821" cy="495390"/>
            </a:xfrm>
            <a:prstGeom prst="rect">
              <a:avLst/>
            </a:prstGeom>
          </p:spPr>
        </p:pic>
        <p:pic>
          <p:nvPicPr>
            <p:cNvPr id="11" name="Graphic 12"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291860" y="2608944"/>
              <a:ext cx="481821" cy="495390"/>
            </a:xfrm>
            <a:prstGeom prst="rect">
              <a:avLst/>
            </a:prstGeom>
          </p:spPr>
        </p:pic>
        <p:pic>
          <p:nvPicPr>
            <p:cNvPr id="12" name="Graphic 13"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4261781" y="3550928"/>
              <a:ext cx="481821" cy="495390"/>
            </a:xfrm>
            <a:prstGeom prst="rect">
              <a:avLst/>
            </a:prstGeom>
          </p:spPr>
        </p:pic>
        <p:pic>
          <p:nvPicPr>
            <p:cNvPr id="13" name="Graphic 14"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954135" y="4410489"/>
              <a:ext cx="481821" cy="495390"/>
            </a:xfrm>
            <a:prstGeom prst="rect">
              <a:avLst/>
            </a:prstGeom>
          </p:spPr>
        </p:pic>
        <p:cxnSp>
          <p:nvCxnSpPr>
            <p:cNvPr id="14" name="Straight Connector 13"/>
            <p:cNvCxnSpPr>
              <a:stCxn id="10" idx="2"/>
            </p:cNvCxnSpPr>
            <p:nvPr/>
          </p:nvCxnSpPr>
          <p:spPr>
            <a:xfrm>
              <a:off x="780709" y="2217300"/>
              <a:ext cx="0" cy="73389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91860" y="2739379"/>
              <a:ext cx="0" cy="73389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32771" y="3106328"/>
              <a:ext cx="0" cy="73389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00736" y="3431673"/>
              <a:ext cx="0" cy="733899"/>
            </a:xfrm>
            <a:prstGeom prst="line">
              <a:avLst/>
            </a:prstGeom>
            <a:ln>
              <a:solidFill>
                <a:schemeClr val="accent1"/>
              </a:solidFill>
              <a:prstDash val="dash"/>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cxnSpLocks/>
            </p:cNvCxnSpPr>
            <p:nvPr/>
          </p:nvCxnSpPr>
          <p:spPr>
            <a:xfrm flipV="1">
              <a:off x="810527" y="2951198"/>
              <a:ext cx="1481334" cy="1"/>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endCxn id="12" idx="1"/>
            </p:cNvCxnSpPr>
            <p:nvPr/>
          </p:nvCxnSpPr>
          <p:spPr>
            <a:xfrm>
              <a:off x="2532771" y="3785278"/>
              <a:ext cx="1729011" cy="13345"/>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76022" y="4046318"/>
              <a:ext cx="0" cy="733899"/>
            </a:xfrm>
            <a:prstGeom prst="line">
              <a:avLst/>
            </a:prstGeom>
            <a:ln>
              <a:solidFill>
                <a:schemeClr val="accent1"/>
              </a:solidFill>
              <a:prstDash val="dash"/>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5969375" y="4201745"/>
              <a:ext cx="0" cy="733899"/>
            </a:xfrm>
            <a:prstGeom prst="line">
              <a:avLst/>
            </a:prstGeom>
            <a:ln>
              <a:solidFill>
                <a:schemeClr val="accent1"/>
              </a:solidFill>
              <a:prstDash val="dash"/>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a:xfrm>
              <a:off x="4502692" y="4780216"/>
              <a:ext cx="1466683" cy="18185"/>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63472" y="2625799"/>
              <a:ext cx="1038348" cy="388284"/>
            </a:xfrm>
            <a:prstGeom prst="rect">
              <a:avLst/>
            </a:prstGeom>
            <a:noFill/>
          </p:spPr>
          <p:txBody>
            <a:bodyPr wrap="none" rtlCol="0">
              <a:spAutoFit/>
            </a:bodyPr>
            <a:lstStyle/>
            <a:p>
              <a:r>
                <a:rPr lang="en-US" sz="1200" dirty="0">
                  <a:latin typeface="+mn-lt"/>
                </a:rPr>
                <a:t>9 years</a:t>
              </a:r>
            </a:p>
          </p:txBody>
        </p:sp>
        <p:sp>
          <p:nvSpPr>
            <p:cNvPr id="24" name="TextBox 23"/>
            <p:cNvSpPr txBox="1"/>
            <p:nvPr/>
          </p:nvSpPr>
          <p:spPr>
            <a:xfrm>
              <a:off x="2954390" y="3457658"/>
              <a:ext cx="1166570" cy="388284"/>
            </a:xfrm>
            <a:prstGeom prst="rect">
              <a:avLst/>
            </a:prstGeom>
            <a:noFill/>
          </p:spPr>
          <p:txBody>
            <a:bodyPr wrap="none" rtlCol="0">
              <a:spAutoFit/>
            </a:bodyPr>
            <a:lstStyle/>
            <a:p>
              <a:r>
                <a:rPr lang="en-US" sz="1200" dirty="0">
                  <a:latin typeface="+mn-lt"/>
                </a:rPr>
                <a:t>10 years</a:t>
              </a:r>
            </a:p>
          </p:txBody>
        </p:sp>
        <p:sp>
          <p:nvSpPr>
            <p:cNvPr id="25" name="TextBox 24"/>
            <p:cNvSpPr txBox="1"/>
            <p:nvPr/>
          </p:nvSpPr>
          <p:spPr>
            <a:xfrm>
              <a:off x="4796416" y="4448997"/>
              <a:ext cx="1038348" cy="388284"/>
            </a:xfrm>
            <a:prstGeom prst="rect">
              <a:avLst/>
            </a:prstGeom>
            <a:noFill/>
          </p:spPr>
          <p:txBody>
            <a:bodyPr wrap="none" rtlCol="0">
              <a:spAutoFit/>
            </a:bodyPr>
            <a:lstStyle/>
            <a:p>
              <a:r>
                <a:rPr lang="en-US" sz="1200" dirty="0">
                  <a:latin typeface="+mn-lt"/>
                </a:rPr>
                <a:t>9 years</a:t>
              </a:r>
            </a:p>
          </p:txBody>
        </p:sp>
        <p:pic>
          <p:nvPicPr>
            <p:cNvPr id="26" name="Graphic 33" descr="Eject"/>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3965456" y="1685212"/>
              <a:ext cx="553207" cy="568786"/>
            </a:xfrm>
            <a:prstGeom prst="rect">
              <a:avLst/>
            </a:prstGeom>
          </p:spPr>
        </p:pic>
        <p:sp>
          <p:nvSpPr>
            <p:cNvPr id="27" name="TextBox 26"/>
            <p:cNvSpPr txBox="1"/>
            <p:nvPr/>
          </p:nvSpPr>
          <p:spPr>
            <a:xfrm>
              <a:off x="1538723" y="1837417"/>
              <a:ext cx="1797996" cy="647140"/>
            </a:xfrm>
            <a:prstGeom prst="rect">
              <a:avLst/>
            </a:prstGeom>
            <a:noFill/>
          </p:spPr>
          <p:txBody>
            <a:bodyPr wrap="none" rtlCol="0">
              <a:spAutoFit/>
            </a:bodyPr>
            <a:lstStyle/>
            <a:p>
              <a:pPr algn="ctr"/>
              <a:r>
                <a:rPr lang="en-US" sz="1200" b="1" dirty="0" smtClean="0">
                  <a:latin typeface="+mn-lt"/>
                </a:rPr>
                <a:t>1G </a:t>
              </a:r>
              <a:r>
                <a:rPr lang="en-US" sz="1200" b="1" dirty="0">
                  <a:latin typeface="+mn-lt"/>
                </a:rPr>
                <a:t>(19 years</a:t>
              </a:r>
              <a:r>
                <a:rPr lang="en-US" sz="1200" b="1" dirty="0" smtClean="0">
                  <a:latin typeface="+mn-lt"/>
                </a:rPr>
                <a:t>)</a:t>
              </a:r>
            </a:p>
            <a:p>
              <a:pPr algn="ctr"/>
              <a:r>
                <a:rPr lang="en-US" sz="1200" b="1" dirty="0" smtClean="0">
                  <a:latin typeface="+mn-lt"/>
                </a:rPr>
                <a:t>14.4 Kbps</a:t>
              </a:r>
              <a:endParaRPr lang="en-US" sz="1200" b="1" dirty="0">
                <a:latin typeface="+mn-lt"/>
              </a:endParaRPr>
            </a:p>
          </p:txBody>
        </p:sp>
        <p:sp>
          <p:nvSpPr>
            <p:cNvPr id="28" name="Rectangle 27"/>
            <p:cNvSpPr/>
            <p:nvPr/>
          </p:nvSpPr>
          <p:spPr>
            <a:xfrm>
              <a:off x="635464" y="4587959"/>
              <a:ext cx="1984411" cy="1203023"/>
            </a:xfrm>
            <a:prstGeom prst="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9" name="Graphic 36"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60990" y="4644406"/>
              <a:ext cx="481821" cy="495390"/>
            </a:xfrm>
            <a:prstGeom prst="rect">
              <a:avLst/>
            </a:prstGeom>
          </p:spPr>
        </p:pic>
        <p:pic>
          <p:nvPicPr>
            <p:cNvPr id="30" name="Graphic 37" descr="Eject"/>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694316" y="5196243"/>
              <a:ext cx="553207" cy="568786"/>
            </a:xfrm>
            <a:prstGeom prst="rect">
              <a:avLst/>
            </a:prstGeom>
          </p:spPr>
        </p:pic>
        <p:sp>
          <p:nvSpPr>
            <p:cNvPr id="31" name="TextBox 30"/>
            <p:cNvSpPr txBox="1"/>
            <p:nvPr/>
          </p:nvSpPr>
          <p:spPr>
            <a:xfrm>
              <a:off x="1442742" y="4692684"/>
              <a:ext cx="1106087" cy="388284"/>
            </a:xfrm>
            <a:prstGeom prst="rect">
              <a:avLst/>
            </a:prstGeom>
            <a:noFill/>
          </p:spPr>
          <p:txBody>
            <a:bodyPr wrap="none" rtlCol="0">
              <a:spAutoFit/>
            </a:bodyPr>
            <a:lstStyle/>
            <a:p>
              <a:r>
                <a:rPr lang="en-US" sz="1200" b="1" dirty="0">
                  <a:solidFill>
                    <a:schemeClr val="tx2"/>
                  </a:solidFill>
                  <a:latin typeface="+mn-lt"/>
                </a:rPr>
                <a:t>Launch</a:t>
              </a:r>
            </a:p>
          </p:txBody>
        </p:sp>
        <p:sp>
          <p:nvSpPr>
            <p:cNvPr id="32" name="TextBox 31"/>
            <p:cNvSpPr txBox="1"/>
            <p:nvPr/>
          </p:nvSpPr>
          <p:spPr>
            <a:xfrm>
              <a:off x="1500250" y="5285826"/>
              <a:ext cx="818195" cy="388284"/>
            </a:xfrm>
            <a:prstGeom prst="rect">
              <a:avLst/>
            </a:prstGeom>
            <a:noFill/>
          </p:spPr>
          <p:txBody>
            <a:bodyPr wrap="none" rtlCol="0">
              <a:spAutoFit/>
            </a:bodyPr>
            <a:lstStyle/>
            <a:p>
              <a:r>
                <a:rPr lang="en-US" sz="1200" b="1" dirty="0">
                  <a:solidFill>
                    <a:schemeClr val="accent4">
                      <a:lumMod val="75000"/>
                    </a:schemeClr>
                  </a:solidFill>
                  <a:latin typeface="+mn-lt"/>
                </a:rPr>
                <a:t>Peak</a:t>
              </a:r>
            </a:p>
          </p:txBody>
        </p:sp>
        <p:pic>
          <p:nvPicPr>
            <p:cNvPr id="33" name="Graphic 40" descr="Eject"/>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690792" y="2535548"/>
              <a:ext cx="553207" cy="568786"/>
            </a:xfrm>
            <a:prstGeom prst="rect">
              <a:avLst/>
            </a:prstGeom>
          </p:spPr>
        </p:pic>
        <p:sp>
          <p:nvSpPr>
            <p:cNvPr id="34" name="TextBox 33"/>
            <p:cNvSpPr txBox="1"/>
            <p:nvPr/>
          </p:nvSpPr>
          <p:spPr>
            <a:xfrm>
              <a:off x="3343059" y="2723760"/>
              <a:ext cx="1797996" cy="647140"/>
            </a:xfrm>
            <a:prstGeom prst="rect">
              <a:avLst/>
            </a:prstGeom>
            <a:noFill/>
          </p:spPr>
          <p:txBody>
            <a:bodyPr wrap="none" rtlCol="0">
              <a:spAutoFit/>
            </a:bodyPr>
            <a:lstStyle/>
            <a:p>
              <a:pPr algn="ctr"/>
              <a:r>
                <a:rPr lang="en-US" sz="1200" b="1" dirty="0" smtClean="0">
                  <a:latin typeface="+mn-lt"/>
                </a:rPr>
                <a:t>2G </a:t>
              </a:r>
              <a:r>
                <a:rPr lang="en-US" sz="1200" b="1" dirty="0">
                  <a:latin typeface="+mn-lt"/>
                </a:rPr>
                <a:t>(18 years</a:t>
              </a:r>
              <a:r>
                <a:rPr lang="en-US" sz="1200" b="1" dirty="0" smtClean="0">
                  <a:latin typeface="+mn-lt"/>
                </a:rPr>
                <a:t>)</a:t>
              </a:r>
            </a:p>
            <a:p>
              <a:pPr algn="ctr"/>
              <a:r>
                <a:rPr lang="en-US" sz="1200" b="1" dirty="0" smtClean="0">
                  <a:latin typeface="+mn-lt"/>
                </a:rPr>
                <a:t>300 Kbps</a:t>
              </a:r>
              <a:endParaRPr lang="en-US" sz="1200" b="1" dirty="0">
                <a:latin typeface="+mn-lt"/>
              </a:endParaRPr>
            </a:p>
          </p:txBody>
        </p:sp>
        <p:pic>
          <p:nvPicPr>
            <p:cNvPr id="35" name="Graphic 42" descr="Eject"/>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397451" y="3422809"/>
              <a:ext cx="553207" cy="568786"/>
            </a:xfrm>
            <a:prstGeom prst="rect">
              <a:avLst/>
            </a:prstGeom>
          </p:spPr>
        </p:pic>
        <p:sp>
          <p:nvSpPr>
            <p:cNvPr id="36" name="TextBox 35"/>
            <p:cNvSpPr txBox="1"/>
            <p:nvPr/>
          </p:nvSpPr>
          <p:spPr>
            <a:xfrm>
              <a:off x="5133689" y="3600066"/>
              <a:ext cx="1732676" cy="905996"/>
            </a:xfrm>
            <a:prstGeom prst="rect">
              <a:avLst/>
            </a:prstGeom>
            <a:noFill/>
          </p:spPr>
          <p:txBody>
            <a:bodyPr wrap="none" rtlCol="0">
              <a:spAutoFit/>
            </a:bodyPr>
            <a:lstStyle/>
            <a:p>
              <a:pPr algn="ctr"/>
              <a:r>
                <a:rPr lang="en-US" sz="1200" b="1" dirty="0">
                  <a:latin typeface="+mn-lt"/>
                </a:rPr>
                <a:t>3G </a:t>
              </a:r>
              <a:r>
                <a:rPr lang="en-US" sz="1200" b="1" dirty="0" smtClean="0">
                  <a:latin typeface="+mn-lt"/>
                </a:rPr>
                <a:t>(</a:t>
              </a:r>
              <a:r>
                <a:rPr lang="en-US" sz="1200" b="1" dirty="0">
                  <a:latin typeface="+mn-lt"/>
                </a:rPr>
                <a:t>19 years</a:t>
              </a:r>
              <a:r>
                <a:rPr lang="en-US" sz="1200" b="1" dirty="0" smtClean="0">
                  <a:latin typeface="+mn-lt"/>
                </a:rPr>
                <a:t>)</a:t>
              </a:r>
            </a:p>
            <a:p>
              <a:pPr algn="ctr"/>
              <a:r>
                <a:rPr lang="en-US" sz="1200" b="1" dirty="0" smtClean="0">
                  <a:latin typeface="+mn-lt"/>
                </a:rPr>
                <a:t>21 Mbps</a:t>
              </a:r>
            </a:p>
            <a:p>
              <a:pPr algn="ctr"/>
              <a:endParaRPr lang="en-US" sz="1200" b="1" dirty="0">
                <a:latin typeface="+mn-lt"/>
              </a:endParaRPr>
            </a:p>
          </p:txBody>
        </p:sp>
        <p:pic>
          <p:nvPicPr>
            <p:cNvPr id="37" name="Graphic 44" descr="Eject"/>
            <p:cNvPicPr>
              <a:picLocks noChangeAspect="1"/>
            </p:cNvPicPr>
            <p:nvPr/>
          </p:nvPicPr>
          <p:blipFill>
            <a:blip r:embed="rId9" cstate="screen">
              <a:duotone>
                <a:prstClr val="black"/>
                <a:schemeClr val="accent4">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9081252" y="4343858"/>
              <a:ext cx="553207" cy="568786"/>
            </a:xfrm>
            <a:prstGeom prst="rect">
              <a:avLst/>
            </a:prstGeom>
          </p:spPr>
        </p:pic>
        <p:sp>
          <p:nvSpPr>
            <p:cNvPr id="38" name="TextBox 37"/>
            <p:cNvSpPr txBox="1"/>
            <p:nvPr/>
          </p:nvSpPr>
          <p:spPr>
            <a:xfrm>
              <a:off x="6546773" y="4482214"/>
              <a:ext cx="2414617" cy="647140"/>
            </a:xfrm>
            <a:prstGeom prst="rect">
              <a:avLst/>
            </a:prstGeom>
            <a:noFill/>
          </p:spPr>
          <p:txBody>
            <a:bodyPr wrap="none" rtlCol="0">
              <a:spAutoFit/>
            </a:bodyPr>
            <a:lstStyle/>
            <a:p>
              <a:pPr algn="ctr"/>
              <a:r>
                <a:rPr lang="en-US" sz="1200" b="1" dirty="0">
                  <a:latin typeface="+mn-lt"/>
                </a:rPr>
                <a:t>4G – LTE (18 years</a:t>
              </a:r>
              <a:r>
                <a:rPr lang="en-US" sz="1200" b="1" dirty="0" smtClean="0">
                  <a:latin typeface="+mn-lt"/>
                </a:rPr>
                <a:t>)</a:t>
              </a:r>
            </a:p>
            <a:p>
              <a:pPr algn="ctr"/>
              <a:r>
                <a:rPr lang="en-US" sz="1200" b="1" dirty="0" smtClean="0">
                  <a:latin typeface="+mn-lt"/>
                </a:rPr>
                <a:t>100 Mbps</a:t>
              </a:r>
              <a:endParaRPr lang="en-US" sz="1200" b="1" dirty="0">
                <a:latin typeface="+mn-lt"/>
              </a:endParaRPr>
            </a:p>
          </p:txBody>
        </p:sp>
        <p:sp>
          <p:nvSpPr>
            <p:cNvPr id="39" name="Oval 38"/>
            <p:cNvSpPr/>
            <p:nvPr/>
          </p:nvSpPr>
          <p:spPr>
            <a:xfrm>
              <a:off x="6844534" y="2478230"/>
              <a:ext cx="923555" cy="59746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40" name="Straight Arrow Connector 39"/>
            <p:cNvCxnSpPr/>
            <p:nvPr/>
          </p:nvCxnSpPr>
          <p:spPr>
            <a:xfrm>
              <a:off x="7300848" y="1467574"/>
              <a:ext cx="0" cy="107306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852607" y="2584249"/>
              <a:ext cx="946126" cy="388284"/>
            </a:xfrm>
            <a:prstGeom prst="rect">
              <a:avLst/>
            </a:prstGeom>
            <a:noFill/>
          </p:spPr>
          <p:txBody>
            <a:bodyPr wrap="none" rtlCol="0">
              <a:spAutoFit/>
            </a:bodyPr>
            <a:lstStyle/>
            <a:p>
              <a:r>
                <a:rPr lang="en-US" sz="1200" b="1" dirty="0">
                  <a:solidFill>
                    <a:schemeClr val="bg1"/>
                  </a:solidFill>
                  <a:latin typeface="+mn-lt"/>
                </a:rPr>
                <a:t>Today</a:t>
              </a:r>
            </a:p>
          </p:txBody>
        </p:sp>
        <p:pic>
          <p:nvPicPr>
            <p:cNvPr id="42" name="Graphic 50" descr="Powe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783329" y="5300946"/>
              <a:ext cx="481821" cy="495390"/>
            </a:xfrm>
            <a:prstGeom prst="rect">
              <a:avLst/>
            </a:prstGeom>
          </p:spPr>
        </p:pic>
        <p:cxnSp>
          <p:nvCxnSpPr>
            <p:cNvPr id="43" name="Straight Connector 42"/>
            <p:cNvCxnSpPr/>
            <p:nvPr/>
          </p:nvCxnSpPr>
          <p:spPr>
            <a:xfrm>
              <a:off x="6206410" y="4917114"/>
              <a:ext cx="0" cy="733899"/>
            </a:xfrm>
            <a:prstGeom prst="line">
              <a:avLst/>
            </a:prstGeom>
            <a:ln>
              <a:solidFill>
                <a:schemeClr val="accent1"/>
              </a:solidFill>
              <a:prstDash val="dash"/>
            </a:ln>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a:off x="7790096" y="5072541"/>
              <a:ext cx="0" cy="733899"/>
            </a:xfrm>
            <a:prstGeom prst="line">
              <a:avLst/>
            </a:prstGeom>
            <a:ln>
              <a:solidFill>
                <a:schemeClr val="accent1"/>
              </a:solidFill>
              <a:prstDash val="dash"/>
            </a:ln>
          </p:spPr>
          <p:style>
            <a:lnRef idx="1">
              <a:schemeClr val="accent2"/>
            </a:lnRef>
            <a:fillRef idx="0">
              <a:schemeClr val="accent2"/>
            </a:fillRef>
            <a:effectRef idx="0">
              <a:schemeClr val="accent2"/>
            </a:effectRef>
            <a:fontRef idx="minor">
              <a:schemeClr val="tx1"/>
            </a:fontRef>
          </p:style>
        </p:cxnSp>
        <p:cxnSp>
          <p:nvCxnSpPr>
            <p:cNvPr id="45" name="Straight Arrow Connector 44"/>
            <p:cNvCxnSpPr>
              <a:cxnSpLocks/>
            </p:cNvCxnSpPr>
            <p:nvPr/>
          </p:nvCxnSpPr>
          <p:spPr>
            <a:xfrm>
              <a:off x="6206410" y="5651013"/>
              <a:ext cx="1583686" cy="10777"/>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464873" y="5303903"/>
              <a:ext cx="1166570" cy="388284"/>
            </a:xfrm>
            <a:prstGeom prst="rect">
              <a:avLst/>
            </a:prstGeom>
            <a:noFill/>
          </p:spPr>
          <p:txBody>
            <a:bodyPr wrap="none" rtlCol="0">
              <a:spAutoFit/>
            </a:bodyPr>
            <a:lstStyle/>
            <a:p>
              <a:r>
                <a:rPr lang="en-US" sz="1200" dirty="0">
                  <a:latin typeface="+mn-lt"/>
                </a:rPr>
                <a:t>10 years</a:t>
              </a:r>
            </a:p>
          </p:txBody>
        </p:sp>
        <p:sp>
          <p:nvSpPr>
            <p:cNvPr id="47" name="TextBox 46"/>
            <p:cNvSpPr txBox="1"/>
            <p:nvPr/>
          </p:nvSpPr>
          <p:spPr>
            <a:xfrm>
              <a:off x="8857549" y="5372672"/>
              <a:ext cx="1761707" cy="647140"/>
            </a:xfrm>
            <a:prstGeom prst="rect">
              <a:avLst/>
            </a:prstGeom>
            <a:noFill/>
          </p:spPr>
          <p:txBody>
            <a:bodyPr wrap="none" rtlCol="0">
              <a:spAutoFit/>
            </a:bodyPr>
            <a:lstStyle/>
            <a:p>
              <a:pPr algn="ctr"/>
              <a:r>
                <a:rPr lang="en-US" sz="1200" b="1" dirty="0">
                  <a:latin typeface="+mn-lt"/>
                </a:rPr>
                <a:t>5G </a:t>
              </a:r>
              <a:r>
                <a:rPr lang="en-US" sz="1200" b="1" dirty="0" smtClean="0">
                  <a:latin typeface="+mn-lt"/>
                </a:rPr>
                <a:t>(?? </a:t>
              </a:r>
              <a:r>
                <a:rPr lang="en-US" sz="1200" b="1" dirty="0">
                  <a:latin typeface="+mn-lt"/>
                </a:rPr>
                <a:t>years</a:t>
              </a:r>
              <a:r>
                <a:rPr lang="en-US" sz="1200" b="1" dirty="0" smtClean="0">
                  <a:latin typeface="+mn-lt"/>
                </a:rPr>
                <a:t>)</a:t>
              </a:r>
            </a:p>
            <a:p>
              <a:pPr algn="ctr"/>
              <a:r>
                <a:rPr lang="en-US" sz="1200" b="1" dirty="0" smtClean="0">
                  <a:latin typeface="+mn-lt"/>
                </a:rPr>
                <a:t>1 </a:t>
              </a:r>
              <a:r>
                <a:rPr lang="en-US" sz="1200" b="1" dirty="0" err="1" smtClean="0">
                  <a:latin typeface="+mn-lt"/>
                </a:rPr>
                <a:t>Gbps</a:t>
              </a:r>
              <a:endParaRPr lang="en-US" sz="1200" b="1" dirty="0">
                <a:latin typeface="+mn-lt"/>
              </a:endParaRPr>
            </a:p>
          </p:txBody>
        </p:sp>
        <p:sp>
          <p:nvSpPr>
            <p:cNvPr id="48" name="TextBox 47"/>
            <p:cNvSpPr txBox="1"/>
            <p:nvPr/>
          </p:nvSpPr>
          <p:spPr>
            <a:xfrm>
              <a:off x="10953975" y="656803"/>
              <a:ext cx="791583" cy="388284"/>
            </a:xfrm>
            <a:prstGeom prst="rect">
              <a:avLst/>
            </a:prstGeom>
            <a:noFill/>
          </p:spPr>
          <p:txBody>
            <a:bodyPr wrap="none" rtlCol="0">
              <a:spAutoFit/>
            </a:bodyPr>
            <a:lstStyle/>
            <a:p>
              <a:r>
                <a:rPr lang="en-US" sz="1200" b="1" dirty="0">
                  <a:latin typeface="+mn-lt"/>
                </a:rPr>
                <a:t>2040</a:t>
              </a:r>
            </a:p>
          </p:txBody>
        </p:sp>
      </p:grpSp>
      <p:pic>
        <p:nvPicPr>
          <p:cNvPr id="50" name="Graphic 44" descr="Eject"/>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1702" y="4078724"/>
            <a:ext cx="366555" cy="405768"/>
          </a:xfrm>
          <a:prstGeom prst="rect">
            <a:avLst/>
          </a:prstGeom>
        </p:spPr>
      </p:pic>
      <p:sp>
        <p:nvSpPr>
          <p:cNvPr id="51" name="Rectangle 50"/>
          <p:cNvSpPr/>
          <p:nvPr/>
        </p:nvSpPr>
        <p:spPr>
          <a:xfrm>
            <a:off x="7595811" y="3781108"/>
            <a:ext cx="325730" cy="369332"/>
          </a:xfrm>
          <a:prstGeom prst="rect">
            <a:avLst/>
          </a:prstGeom>
        </p:spPr>
        <p:txBody>
          <a:bodyPr wrap="none">
            <a:spAutoFit/>
          </a:bodyPr>
          <a:lstStyle/>
          <a:p>
            <a:r>
              <a:rPr lang="en-US" b="1" dirty="0"/>
              <a:t>?</a:t>
            </a:r>
            <a:endParaRPr lang="en-US" dirty="0"/>
          </a:p>
        </p:txBody>
      </p:sp>
      <p:sp>
        <p:nvSpPr>
          <p:cNvPr id="52" name="Text Box 20"/>
          <p:cNvSpPr txBox="1">
            <a:spLocks noChangeArrowheads="1"/>
          </p:cNvSpPr>
          <p:nvPr/>
        </p:nvSpPr>
        <p:spPr bwMode="auto">
          <a:xfrm>
            <a:off x="4610510" y="4886416"/>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Tree>
    <p:extLst>
      <p:ext uri="{BB962C8B-B14F-4D97-AF65-F5344CB8AC3E}">
        <p14:creationId xmlns:p14="http://schemas.microsoft.com/office/powerpoint/2010/main" val="397839086"/>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0"/>
            <a:ext cx="8345488" cy="600891"/>
          </a:xfrm>
        </p:spPr>
        <p:txBody>
          <a:bodyPr/>
          <a:lstStyle/>
          <a:p>
            <a:r>
              <a:rPr lang="en-US" dirty="0" smtClean="0"/>
              <a:t>5G Potential Speeds</a:t>
            </a:r>
            <a:br>
              <a:rPr lang="en-US" dirty="0" smtClean="0"/>
            </a:br>
            <a:r>
              <a:rPr lang="en-US" sz="2400" dirty="0" smtClean="0"/>
              <a:t>First foray into 100+ Mbps </a:t>
            </a:r>
            <a:r>
              <a:rPr lang="en-US" sz="2400" smtClean="0"/>
              <a:t>mobile speeds</a:t>
            </a:r>
            <a:endParaRPr lang="en-US" dirty="0"/>
          </a:p>
        </p:txBody>
      </p:sp>
      <p:sp>
        <p:nvSpPr>
          <p:cNvPr id="5" name="Text Box 20"/>
          <p:cNvSpPr txBox="1">
            <a:spLocks noChangeArrowheads="1"/>
          </p:cNvSpPr>
          <p:nvPr/>
        </p:nvSpPr>
        <p:spPr bwMode="auto">
          <a:xfrm>
            <a:off x="4961267" y="4901336"/>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pic>
        <p:nvPicPr>
          <p:cNvPr id="6" name="Picture 5"/>
          <p:cNvPicPr>
            <a:picLocks noChangeAspect="1"/>
          </p:cNvPicPr>
          <p:nvPr/>
        </p:nvPicPr>
        <p:blipFill>
          <a:blip r:embed="rId2"/>
          <a:stretch>
            <a:fillRect/>
          </a:stretch>
        </p:blipFill>
        <p:spPr>
          <a:xfrm>
            <a:off x="1031852" y="886116"/>
            <a:ext cx="5908693" cy="3902327"/>
          </a:xfrm>
          <a:prstGeom prst="rect">
            <a:avLst/>
          </a:prstGeom>
        </p:spPr>
      </p:pic>
      <p:sp>
        <p:nvSpPr>
          <p:cNvPr id="3" name="Rectangle 2"/>
          <p:cNvSpPr/>
          <p:nvPr/>
        </p:nvSpPr>
        <p:spPr>
          <a:xfrm>
            <a:off x="3774141" y="1021976"/>
            <a:ext cx="797859" cy="3766467"/>
          </a:xfrm>
          <a:prstGeom prst="rect">
            <a:avLst/>
          </a:prstGeom>
          <a:solidFill>
            <a:srgbClr val="36A4D7">
              <a:alpha val="1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Rectangle 3"/>
          <p:cNvSpPr/>
          <p:nvPr/>
        </p:nvSpPr>
        <p:spPr>
          <a:xfrm>
            <a:off x="6230470" y="4105835"/>
            <a:ext cx="259977" cy="537886"/>
          </a:xfrm>
          <a:prstGeom prst="rect">
            <a:avLst/>
          </a:prstGeom>
          <a:solidFill>
            <a:srgbClr val="36A4D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solidFill>
                  <a:schemeClr val="tx1"/>
                </a:solidFill>
              </a:rPr>
              <a:t>N/A</a:t>
            </a:r>
          </a:p>
        </p:txBody>
      </p:sp>
    </p:spTree>
    <p:extLst>
      <p:ext uri="{BB962C8B-B14F-4D97-AF65-F5344CB8AC3E}">
        <p14:creationId xmlns:p14="http://schemas.microsoft.com/office/powerpoint/2010/main" val="1364925291"/>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012" y="240631"/>
            <a:ext cx="8480388" cy="4270409"/>
          </a:xfrm>
          <a:prstGeom prst="rect">
            <a:avLst/>
          </a:prstGeom>
        </p:spPr>
      </p:pic>
      <p:sp>
        <p:nvSpPr>
          <p:cNvPr id="5" name="Rectangle 4"/>
          <p:cNvSpPr/>
          <p:nvPr/>
        </p:nvSpPr>
        <p:spPr>
          <a:xfrm>
            <a:off x="433784" y="368709"/>
            <a:ext cx="5961410" cy="4018935"/>
          </a:xfrm>
          <a:prstGeom prst="rect">
            <a:avLst/>
          </a:prstGeom>
          <a:gradFill flip="none" rotWithShape="1">
            <a:gsLst>
              <a:gs pos="0">
                <a:schemeClr val="accent1">
                  <a:lumMod val="5000"/>
                  <a:lumOff val="95000"/>
                  <a:alpha val="0"/>
                </a:schemeClr>
              </a:gs>
              <a:gs pos="54500">
                <a:schemeClr val="bg1">
                  <a:alpha val="90000"/>
                </a:schemeClr>
              </a:gs>
              <a:gs pos="100000">
                <a:schemeClr val="bg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601175" y="479172"/>
            <a:ext cx="3058702" cy="1569660"/>
          </a:xfrm>
          <a:prstGeom prst="rect">
            <a:avLst/>
          </a:prstGeom>
        </p:spPr>
        <p:txBody>
          <a:bodyPr wrap="square">
            <a:spAutoFit/>
          </a:bodyPr>
          <a:lstStyle/>
          <a:p>
            <a:r>
              <a:rPr lang="en-US" sz="2000" dirty="0">
                <a:solidFill>
                  <a:schemeClr val="tx2"/>
                </a:solidFill>
              </a:rPr>
              <a:t>Trend </a:t>
            </a:r>
            <a:r>
              <a:rPr lang="en-US" sz="2000" dirty="0" smtClean="0">
                <a:solidFill>
                  <a:schemeClr val="tx2"/>
                </a:solidFill>
              </a:rPr>
              <a:t>7</a:t>
            </a:r>
            <a:r>
              <a:rPr lang="en-US" sz="2400" dirty="0" smtClean="0">
                <a:solidFill>
                  <a:schemeClr val="tx2"/>
                </a:solidFill>
              </a:rPr>
              <a:t>  </a:t>
            </a:r>
          </a:p>
          <a:p>
            <a:r>
              <a:rPr lang="en-US" sz="2400" dirty="0">
                <a:solidFill>
                  <a:schemeClr val="accent5"/>
                </a:solidFill>
              </a:rPr>
              <a:t>Reviewing Tiered Pricing—Unlimited Data &amp; Shared Plans</a:t>
            </a:r>
            <a:endParaRPr lang="en-US" sz="2400" dirty="0">
              <a:solidFill>
                <a:schemeClr val="tx2"/>
              </a:solidFill>
            </a:endParaRPr>
          </a:p>
        </p:txBody>
      </p:sp>
      <p:sp>
        <p:nvSpPr>
          <p:cNvPr id="7" name="Rectangle 6"/>
          <p:cNvSpPr/>
          <p:nvPr/>
        </p:nvSpPr>
        <p:spPr>
          <a:xfrm>
            <a:off x="601173" y="2097551"/>
            <a:ext cx="2727627" cy="1258806"/>
          </a:xfrm>
          <a:prstGeom prst="rect">
            <a:avLst/>
          </a:prstGeom>
        </p:spPr>
        <p:txBody>
          <a:bodyPr wrap="square">
            <a:spAutoFit/>
          </a:bodyPr>
          <a:lstStyle/>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Top mobile user profile</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IOS vs. Android</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Tiered vs. unlimited plans</a:t>
            </a:r>
            <a:endParaRPr lang="en-US" sz="1600" dirty="0" smtClean="0">
              <a:solidFill>
                <a:schemeClr val="tx2"/>
              </a:solidFill>
            </a:endParaRPr>
          </a:p>
          <a:p>
            <a:pPr marL="173038" lvl="1" indent="-173038">
              <a:lnSpc>
                <a:spcPct val="95000"/>
              </a:lnSpc>
              <a:spcAft>
                <a:spcPts val="600"/>
              </a:spcAft>
              <a:buFont typeface="Arial" panose="020B0604020202020204" pitchFamily="34" charset="0"/>
              <a:buChar char="•"/>
            </a:pPr>
            <a:r>
              <a:rPr lang="en-US" sz="1600" dirty="0" smtClean="0">
                <a:solidFill>
                  <a:schemeClr val="tx2"/>
                </a:solidFill>
                <a:hlinkClick r:id="" action="ppaction://noaction"/>
              </a:rPr>
              <a:t>Shared vs. regular plans</a:t>
            </a:r>
            <a:endParaRPr lang="en-US" sz="1600" dirty="0">
              <a:solidFill>
                <a:schemeClr val="tx2"/>
              </a:solidFill>
            </a:endParaRPr>
          </a:p>
        </p:txBody>
      </p:sp>
    </p:spTree>
    <p:extLst>
      <p:ext uri="{BB962C8B-B14F-4D97-AF65-F5344CB8AC3E}">
        <p14:creationId xmlns:p14="http://schemas.microsoft.com/office/powerpoint/2010/main" val="937864965"/>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83654"/>
            <a:ext cx="8345488" cy="731837"/>
          </a:xfrm>
        </p:spPr>
        <p:txBody>
          <a:bodyPr/>
          <a:lstStyle/>
          <a:p>
            <a:r>
              <a:rPr lang="en-US" sz="2800" dirty="0"/>
              <a:t>Top Mobile User Profiles: </a:t>
            </a:r>
            <a:r>
              <a:rPr lang="en-US" sz="2800" dirty="0" smtClean="0"/>
              <a:t>2010–2016 </a:t>
            </a:r>
            <a:br>
              <a:rPr lang="en-US" sz="2800" dirty="0" smtClean="0"/>
            </a:br>
            <a:r>
              <a:rPr lang="en-US" sz="2000" dirty="0" smtClean="0"/>
              <a:t>Top </a:t>
            </a:r>
            <a:r>
              <a:rPr lang="en-US" sz="2000" dirty="0"/>
              <a:t>1 Percent Generated 6</a:t>
            </a:r>
            <a:r>
              <a:rPr lang="en-US" sz="2000" dirty="0" smtClean="0"/>
              <a:t> </a:t>
            </a:r>
            <a:r>
              <a:rPr lang="en-US" sz="2000" dirty="0"/>
              <a:t>Percent in </a:t>
            </a:r>
            <a:r>
              <a:rPr lang="en-US" sz="2000" dirty="0" smtClean="0"/>
              <a:t>September 2016</a:t>
            </a:r>
            <a:endParaRPr lang="en-US" sz="2800" dirty="0"/>
          </a:p>
        </p:txBody>
      </p:sp>
      <p:sp>
        <p:nvSpPr>
          <p:cNvPr id="11" name="Rectangle 10"/>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6" name="TextBox 15"/>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graphicFrame>
        <p:nvGraphicFramePr>
          <p:cNvPr id="28" name="Object 2"/>
          <p:cNvGraphicFramePr>
            <a:graphicFrameLocks noChangeAspect="1"/>
          </p:cNvGraphicFramePr>
          <p:nvPr>
            <p:extLst>
              <p:ext uri="{D42A27DB-BD31-4B8C-83A1-F6EECF244321}">
                <p14:modId xmlns:p14="http://schemas.microsoft.com/office/powerpoint/2010/main" val="2970027807"/>
              </p:ext>
            </p:extLst>
          </p:nvPr>
        </p:nvGraphicFramePr>
        <p:xfrm>
          <a:off x="516582" y="1094790"/>
          <a:ext cx="7149839" cy="352962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714505" y="2082680"/>
            <a:ext cx="1265225" cy="1169551"/>
          </a:xfrm>
          <a:prstGeom prst="rect">
            <a:avLst/>
          </a:prstGeom>
          <a:noFill/>
        </p:spPr>
        <p:txBody>
          <a:bodyPr wrap="square" rtlCol="0" anchor="ctr">
            <a:spAutoFit/>
          </a:bodyPr>
          <a:lstStyle/>
          <a:p>
            <a:pPr algn="ctr"/>
            <a:r>
              <a:rPr lang="en-US" sz="1400" b="1" dirty="0">
                <a:cs typeface="Arial" panose="020B0604020202020204" pitchFamily="34" charset="0"/>
              </a:rPr>
              <a:t>Percentage of Top 1 Percent to </a:t>
            </a:r>
          </a:p>
          <a:p>
            <a:pPr algn="ctr"/>
            <a:r>
              <a:rPr lang="en-US" sz="1400" b="1" dirty="0">
                <a:cs typeface="Arial" panose="020B0604020202020204" pitchFamily="34" charset="0"/>
              </a:rPr>
              <a:t>Total GB/mo.</a:t>
            </a:r>
          </a:p>
        </p:txBody>
      </p:sp>
      <p:sp>
        <p:nvSpPr>
          <p:cNvPr id="29" name="Text Box 20"/>
          <p:cNvSpPr txBox="1">
            <a:spLocks noChangeArrowheads="1"/>
          </p:cNvSpPr>
          <p:nvPr/>
        </p:nvSpPr>
        <p:spPr bwMode="auto">
          <a:xfrm>
            <a:off x="4496481" y="4330069"/>
            <a:ext cx="3993888" cy="390701"/>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a:p>
            <a:pPr marL="111125" indent="-111125" algn="r"/>
            <a:endParaRPr lang="en-US" sz="1000" b="1" dirty="0">
              <a:solidFill>
                <a:schemeClr val="accent5">
                  <a:lumMod val="75000"/>
                </a:schemeClr>
              </a:solidFill>
            </a:endParaRPr>
          </a:p>
        </p:txBody>
      </p:sp>
      <p:sp>
        <p:nvSpPr>
          <p:cNvPr id="31" name="TextBox 30"/>
          <p:cNvSpPr txBox="1"/>
          <p:nvPr/>
        </p:nvSpPr>
        <p:spPr>
          <a:xfrm>
            <a:off x="4345978" y="2049334"/>
            <a:ext cx="1520190" cy="738664"/>
          </a:xfrm>
          <a:prstGeom prst="rect">
            <a:avLst/>
          </a:prstGeom>
          <a:solidFill>
            <a:schemeClr val="accent4"/>
          </a:solidFill>
        </p:spPr>
        <p:txBody>
          <a:bodyPr wrap="square" rtlCol="0" anchor="ctr">
            <a:spAutoFit/>
          </a:bodyPr>
          <a:lstStyle/>
          <a:p>
            <a:pPr algn="ctr"/>
            <a:r>
              <a:rPr lang="en-US" sz="1400" dirty="0" smtClean="0">
                <a:solidFill>
                  <a:schemeClr val="bg1"/>
                </a:solidFill>
              </a:rPr>
              <a:t>Reintroduction of Unlimited Plans </a:t>
            </a:r>
          </a:p>
        </p:txBody>
      </p:sp>
      <p:sp>
        <p:nvSpPr>
          <p:cNvPr id="4" name="Down Arrow 3"/>
          <p:cNvSpPr/>
          <p:nvPr/>
        </p:nvSpPr>
        <p:spPr>
          <a:xfrm>
            <a:off x="5030905" y="2788483"/>
            <a:ext cx="157656" cy="346841"/>
          </a:xfrm>
          <a:prstGeom prst="down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568649084"/>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09781"/>
            <a:ext cx="8345488" cy="731837"/>
          </a:xfrm>
        </p:spPr>
        <p:txBody>
          <a:bodyPr/>
          <a:lstStyle/>
          <a:p>
            <a:r>
              <a:rPr lang="en-US" sz="2800" dirty="0" smtClean="0"/>
              <a:t>Top 20% Users Consume 56% of Monthly Traffic</a:t>
            </a:r>
            <a:endParaRPr lang="en-US" sz="2800" dirty="0"/>
          </a:p>
        </p:txBody>
      </p:sp>
      <p:sp>
        <p:nvSpPr>
          <p:cNvPr id="10" name="Rectangle 9"/>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3" name="TextBox 12"/>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6" name="Text Box 20"/>
          <p:cNvSpPr txBox="1">
            <a:spLocks noChangeArrowheads="1"/>
          </p:cNvSpPr>
          <p:nvPr/>
        </p:nvSpPr>
        <p:spPr bwMode="auto">
          <a:xfrm>
            <a:off x="4496481" y="4330069"/>
            <a:ext cx="3993888" cy="390701"/>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a:p>
            <a:pPr marL="111125" indent="-111125" algn="r"/>
            <a:endParaRPr lang="en-US" sz="1000" b="1" dirty="0">
              <a:solidFill>
                <a:schemeClr val="accent5">
                  <a:lumMod val="75000"/>
                </a:schemeClr>
              </a:solidFill>
            </a:endParaRPr>
          </a:p>
        </p:txBody>
      </p:sp>
      <p:graphicFrame>
        <p:nvGraphicFramePr>
          <p:cNvPr id="19" name="Object 2"/>
          <p:cNvGraphicFramePr>
            <a:graphicFrameLocks noChangeAspect="1"/>
          </p:cNvGraphicFramePr>
          <p:nvPr>
            <p:extLst>
              <p:ext uri="{D42A27DB-BD31-4B8C-83A1-F6EECF244321}">
                <p14:modId xmlns:p14="http://schemas.microsoft.com/office/powerpoint/2010/main" val="2216100508"/>
              </p:ext>
            </p:extLst>
          </p:nvPr>
        </p:nvGraphicFramePr>
        <p:xfrm>
          <a:off x="1112603" y="1269193"/>
          <a:ext cx="6271442" cy="335176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724665" y="2190403"/>
            <a:ext cx="1265225" cy="954107"/>
          </a:xfrm>
          <a:prstGeom prst="rect">
            <a:avLst/>
          </a:prstGeom>
          <a:noFill/>
        </p:spPr>
        <p:txBody>
          <a:bodyPr wrap="square" rtlCol="0" anchor="ctr">
            <a:spAutoFit/>
          </a:bodyPr>
          <a:lstStyle/>
          <a:p>
            <a:pPr algn="ctr"/>
            <a:r>
              <a:rPr lang="en-US" sz="1400" b="1" dirty="0" smtClean="0">
                <a:cs typeface="Arial" panose="020B0604020202020204" pitchFamily="34" charset="0"/>
              </a:rPr>
              <a:t>Top-Tier Percentage Usage </a:t>
            </a:r>
            <a:br>
              <a:rPr lang="en-US" sz="1400" b="1" dirty="0" smtClean="0">
                <a:cs typeface="Arial" panose="020B0604020202020204" pitchFamily="34" charset="0"/>
              </a:rPr>
            </a:br>
            <a:r>
              <a:rPr lang="en-US" sz="1400" b="1" dirty="0" smtClean="0">
                <a:cs typeface="Arial" panose="020B0604020202020204" pitchFamily="34" charset="0"/>
              </a:rPr>
              <a:t>(Sept 2016)</a:t>
            </a:r>
            <a:endParaRPr lang="en-US" sz="1400" b="1" dirty="0">
              <a:cs typeface="Arial" panose="020B0604020202020204" pitchFamily="34" charset="0"/>
            </a:endParaRPr>
          </a:p>
        </p:txBody>
      </p:sp>
    </p:spTree>
    <p:extLst>
      <p:ext uri="{BB962C8B-B14F-4D97-AF65-F5344CB8AC3E}">
        <p14:creationId xmlns:p14="http://schemas.microsoft.com/office/powerpoint/2010/main" val="1894432306"/>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07677"/>
            <a:ext cx="7791834" cy="731837"/>
          </a:xfrm>
        </p:spPr>
        <p:txBody>
          <a:bodyPr/>
          <a:lstStyle/>
          <a:p>
            <a:r>
              <a:rPr lang="en-US" sz="2800" dirty="0" smtClean="0"/>
              <a:t>Top 20% Users Consume Nearly 13 Gigabytes per Month *</a:t>
            </a:r>
            <a:endParaRPr lang="en-US" sz="2800" dirty="0"/>
          </a:p>
        </p:txBody>
      </p:sp>
      <p:sp>
        <p:nvSpPr>
          <p:cNvPr id="10" name="Rectangle 9"/>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3" name="TextBox 12"/>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5" name="Text Box 20"/>
          <p:cNvSpPr txBox="1">
            <a:spLocks noChangeArrowheads="1"/>
          </p:cNvSpPr>
          <p:nvPr/>
        </p:nvSpPr>
        <p:spPr bwMode="auto">
          <a:xfrm>
            <a:off x="4397160" y="4330069"/>
            <a:ext cx="4093209"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p:txBody>
      </p:sp>
      <p:graphicFrame>
        <p:nvGraphicFramePr>
          <p:cNvPr id="19" name="Object 2"/>
          <p:cNvGraphicFramePr>
            <a:graphicFrameLocks noChangeAspect="1"/>
          </p:cNvGraphicFramePr>
          <p:nvPr>
            <p:extLst>
              <p:ext uri="{D42A27DB-BD31-4B8C-83A1-F6EECF244321}">
                <p14:modId xmlns:p14="http://schemas.microsoft.com/office/powerpoint/2010/main" val="1322497909"/>
              </p:ext>
            </p:extLst>
          </p:nvPr>
        </p:nvGraphicFramePr>
        <p:xfrm>
          <a:off x="1107518" y="1277007"/>
          <a:ext cx="6271445" cy="335017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719585" y="2082681"/>
            <a:ext cx="1265225" cy="1169551"/>
          </a:xfrm>
          <a:prstGeom prst="rect">
            <a:avLst/>
          </a:prstGeom>
          <a:noFill/>
        </p:spPr>
        <p:txBody>
          <a:bodyPr wrap="square" rtlCol="0" anchor="ctr">
            <a:spAutoFit/>
          </a:bodyPr>
          <a:lstStyle/>
          <a:p>
            <a:pPr algn="ctr"/>
            <a:r>
              <a:rPr lang="en-US" sz="1400" b="1" dirty="0" smtClean="0">
                <a:cs typeface="Arial" panose="020B0604020202020204" pitchFamily="34" charset="0"/>
              </a:rPr>
              <a:t>Top-Tier Percentage Usage GB/month </a:t>
            </a:r>
            <a:br>
              <a:rPr lang="en-US" sz="1400" b="1" dirty="0" smtClean="0">
                <a:cs typeface="Arial" panose="020B0604020202020204" pitchFamily="34" charset="0"/>
              </a:rPr>
            </a:br>
            <a:r>
              <a:rPr lang="en-US" sz="1400" b="1" dirty="0" smtClean="0">
                <a:cs typeface="Arial" panose="020B0604020202020204" pitchFamily="34" charset="0"/>
              </a:rPr>
              <a:t>(Sept 2016)</a:t>
            </a:r>
            <a:endParaRPr lang="en-US" sz="1400" b="1" dirty="0">
              <a:cs typeface="Arial" panose="020B0604020202020204" pitchFamily="34" charset="0"/>
            </a:endParaRPr>
          </a:p>
        </p:txBody>
      </p:sp>
    </p:spTree>
    <p:extLst>
      <p:ext uri="{BB962C8B-B14F-4D97-AF65-F5344CB8AC3E}">
        <p14:creationId xmlns:p14="http://schemas.microsoft.com/office/powerpoint/2010/main" val="683324749"/>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37766" y="168416"/>
            <a:ext cx="8345488" cy="731837"/>
          </a:xfrm>
        </p:spPr>
        <p:txBody>
          <a:bodyPr/>
          <a:lstStyle/>
          <a:p>
            <a:pPr lvl="0"/>
            <a:r>
              <a:rPr lang="en-US" sz="2800" dirty="0" smtClean="0"/>
              <a:t>10 Percent of Users Consume 10 GB per Month </a:t>
            </a:r>
            <a:br>
              <a:rPr lang="en-US" sz="2800" dirty="0" smtClean="0"/>
            </a:br>
            <a:r>
              <a:rPr lang="en-US" sz="2000" dirty="0" smtClean="0"/>
              <a:t>65 Percent Consume over 2 GB per Month *</a:t>
            </a:r>
            <a:endParaRPr lang="en-US" sz="2000" dirty="0"/>
          </a:p>
        </p:txBody>
      </p:sp>
      <p:sp>
        <p:nvSpPr>
          <p:cNvPr id="8" name="Rectangle 7"/>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1" name="TextBox 10"/>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2" name="Text Box 20"/>
          <p:cNvSpPr txBox="1">
            <a:spLocks noChangeArrowheads="1"/>
          </p:cNvSpPr>
          <p:nvPr/>
        </p:nvSpPr>
        <p:spPr bwMode="auto">
          <a:xfrm>
            <a:off x="4397160" y="4330069"/>
            <a:ext cx="4093209"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p:txBody>
      </p:sp>
      <p:sp>
        <p:nvSpPr>
          <p:cNvPr id="16" name="TextBox 15"/>
          <p:cNvSpPr txBox="1"/>
          <p:nvPr/>
        </p:nvSpPr>
        <p:spPr>
          <a:xfrm>
            <a:off x="704345" y="2290241"/>
            <a:ext cx="1265225" cy="738664"/>
          </a:xfrm>
          <a:prstGeom prst="rect">
            <a:avLst/>
          </a:prstGeom>
          <a:noFill/>
        </p:spPr>
        <p:txBody>
          <a:bodyPr wrap="square" rtlCol="0" anchor="ctr">
            <a:spAutoFit/>
          </a:bodyPr>
          <a:lstStyle/>
          <a:p>
            <a:pPr algn="ctr"/>
            <a:r>
              <a:rPr lang="en-US" sz="1400" b="1" dirty="0" smtClean="0">
                <a:cs typeface="Arial" panose="020B0604020202020204" pitchFamily="34" charset="0"/>
              </a:rPr>
              <a:t>Percentage of Users </a:t>
            </a:r>
            <a:br>
              <a:rPr lang="en-US" sz="1400" b="1" dirty="0" smtClean="0">
                <a:cs typeface="Arial" panose="020B0604020202020204" pitchFamily="34" charset="0"/>
              </a:rPr>
            </a:br>
            <a:r>
              <a:rPr lang="en-US" sz="1400" b="1" dirty="0" smtClean="0">
                <a:cs typeface="Arial" panose="020B0604020202020204" pitchFamily="34" charset="0"/>
              </a:rPr>
              <a:t>(Sept 2016)</a:t>
            </a:r>
            <a:endParaRPr lang="en-US" sz="1400" b="1" dirty="0">
              <a:cs typeface="Arial" panose="020B0604020202020204" pitchFamily="34" charset="0"/>
            </a:endParaRPr>
          </a:p>
        </p:txBody>
      </p:sp>
      <p:graphicFrame>
        <p:nvGraphicFramePr>
          <p:cNvPr id="19" name="Object 2"/>
          <p:cNvGraphicFramePr>
            <a:graphicFrameLocks noChangeAspect="1"/>
          </p:cNvGraphicFramePr>
          <p:nvPr>
            <p:extLst>
              <p:ext uri="{D42A27DB-BD31-4B8C-83A1-F6EECF244321}">
                <p14:modId xmlns:p14="http://schemas.microsoft.com/office/powerpoint/2010/main" val="1740671272"/>
              </p:ext>
            </p:extLst>
          </p:nvPr>
        </p:nvGraphicFramePr>
        <p:xfrm>
          <a:off x="1036820" y="1332188"/>
          <a:ext cx="6263844" cy="33396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761679"/>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83657"/>
            <a:ext cx="8345488" cy="731837"/>
          </a:xfrm>
        </p:spPr>
        <p:txBody>
          <a:bodyPr/>
          <a:lstStyle/>
          <a:p>
            <a:r>
              <a:rPr lang="en-US" sz="2800" dirty="0" smtClean="0"/>
              <a:t>Tiered Plans Outnumber Unlimited Plans; </a:t>
            </a:r>
            <a:br>
              <a:rPr lang="en-US" sz="2800" dirty="0" smtClean="0"/>
            </a:br>
            <a:r>
              <a:rPr lang="en-US" sz="2000" dirty="0" smtClean="0"/>
              <a:t>Unlimited Plans Continue to Lead in Data Consumption *</a:t>
            </a:r>
            <a:endParaRPr lang="en-US" sz="2000" dirty="0"/>
          </a:p>
        </p:txBody>
      </p:sp>
      <p:sp>
        <p:nvSpPr>
          <p:cNvPr id="16" name="Rectangle 15"/>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9" name="TextBox 18"/>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20" name="Text Box 20"/>
          <p:cNvSpPr txBox="1">
            <a:spLocks noChangeArrowheads="1"/>
          </p:cNvSpPr>
          <p:nvPr/>
        </p:nvSpPr>
        <p:spPr bwMode="auto">
          <a:xfrm>
            <a:off x="4397160" y="4330069"/>
            <a:ext cx="4093209"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p:txBody>
      </p:sp>
      <p:graphicFrame>
        <p:nvGraphicFramePr>
          <p:cNvPr id="24" name="Object 2"/>
          <p:cNvGraphicFramePr>
            <a:graphicFrameLocks noChangeAspect="1"/>
          </p:cNvGraphicFramePr>
          <p:nvPr>
            <p:extLst>
              <p:ext uri="{D42A27DB-BD31-4B8C-83A1-F6EECF244321}">
                <p14:modId xmlns:p14="http://schemas.microsoft.com/office/powerpoint/2010/main" val="178406998"/>
              </p:ext>
            </p:extLst>
          </p:nvPr>
        </p:nvGraphicFramePr>
        <p:xfrm>
          <a:off x="688397" y="1261242"/>
          <a:ext cx="6738389" cy="337297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704345" y="2174638"/>
            <a:ext cx="1265225" cy="954107"/>
          </a:xfrm>
          <a:prstGeom prst="rect">
            <a:avLst/>
          </a:prstGeom>
          <a:noFill/>
        </p:spPr>
        <p:txBody>
          <a:bodyPr wrap="square" rtlCol="0" anchor="ctr">
            <a:spAutoFit/>
          </a:bodyPr>
          <a:lstStyle/>
          <a:p>
            <a:pPr algn="ctr"/>
            <a:r>
              <a:rPr lang="en-US" sz="1400" b="1" dirty="0">
                <a:cs typeface="Arial" panose="020B0604020202020204" pitchFamily="34" charset="0"/>
              </a:rPr>
              <a:t>Percentage of Mobile Data Plans</a:t>
            </a:r>
          </a:p>
          <a:p>
            <a:pPr algn="ctr"/>
            <a:r>
              <a:rPr lang="en-US" sz="1400" b="1" dirty="0" smtClean="0">
                <a:cs typeface="Arial" panose="020B0604020202020204" pitchFamily="34" charset="0"/>
              </a:rPr>
              <a:t>(Sept 2016)</a:t>
            </a:r>
            <a:endParaRPr lang="en-US" sz="1400" b="1" dirty="0">
              <a:cs typeface="Arial" panose="020B0604020202020204" pitchFamily="34" charset="0"/>
            </a:endParaRPr>
          </a:p>
        </p:txBody>
      </p:sp>
      <p:sp>
        <p:nvSpPr>
          <p:cNvPr id="25" name="Text Box 11"/>
          <p:cNvSpPr txBox="1">
            <a:spLocks noChangeArrowheads="1"/>
          </p:cNvSpPr>
          <p:nvPr/>
        </p:nvSpPr>
        <p:spPr bwMode="auto">
          <a:xfrm>
            <a:off x="3006835" y="1412476"/>
            <a:ext cx="1148493" cy="483034"/>
          </a:xfrm>
          <a:prstGeom prst="rect">
            <a:avLst/>
          </a:prstGeom>
          <a:noFill/>
          <a:ln w="9525" algn="ctr">
            <a:noFill/>
            <a:miter lim="800000"/>
            <a:headEnd/>
            <a:tailEnd/>
          </a:ln>
        </p:spPr>
        <p:txBody>
          <a:bodyPr wrap="none" lIns="82124" tIns="41061" rIns="82124" bIns="41061">
            <a:spAutoFit/>
          </a:bodyPr>
          <a:lstStyle/>
          <a:p>
            <a:pPr algn="ctr" defTabSz="814388"/>
            <a:r>
              <a:rPr lang="en-US" sz="1300" dirty="0" smtClean="0">
                <a:solidFill>
                  <a:schemeClr val="bg2"/>
                </a:solidFill>
              </a:rPr>
              <a:t>26% of Plans</a:t>
            </a:r>
          </a:p>
          <a:p>
            <a:pPr algn="ctr" defTabSz="814388"/>
            <a:r>
              <a:rPr lang="en-US" sz="1300" b="1" dirty="0" smtClean="0">
                <a:solidFill>
                  <a:schemeClr val="bg2"/>
                </a:solidFill>
              </a:rPr>
              <a:t>7.5 GB</a:t>
            </a:r>
            <a:endParaRPr lang="en-US" sz="1300" b="1" dirty="0">
              <a:solidFill>
                <a:schemeClr val="bg2"/>
              </a:solidFill>
            </a:endParaRPr>
          </a:p>
        </p:txBody>
      </p:sp>
      <p:sp>
        <p:nvSpPr>
          <p:cNvPr id="26" name="Text Box 11"/>
          <p:cNvSpPr txBox="1">
            <a:spLocks noChangeArrowheads="1"/>
          </p:cNvSpPr>
          <p:nvPr/>
        </p:nvSpPr>
        <p:spPr bwMode="auto">
          <a:xfrm>
            <a:off x="3006834" y="2413461"/>
            <a:ext cx="1148493" cy="483034"/>
          </a:xfrm>
          <a:prstGeom prst="rect">
            <a:avLst/>
          </a:prstGeom>
          <a:noFill/>
          <a:ln w="9525" algn="ctr">
            <a:noFill/>
            <a:miter lim="800000"/>
            <a:headEnd/>
            <a:tailEnd/>
          </a:ln>
        </p:spPr>
        <p:txBody>
          <a:bodyPr wrap="none" lIns="82124" tIns="41061" rIns="82124" bIns="41061">
            <a:spAutoFit/>
          </a:bodyPr>
          <a:lstStyle/>
          <a:p>
            <a:pPr algn="ctr" defTabSz="814388"/>
            <a:r>
              <a:rPr lang="en-US" sz="1300" dirty="0" smtClean="0">
                <a:solidFill>
                  <a:schemeClr val="bg2"/>
                </a:solidFill>
              </a:rPr>
              <a:t>74% of Plans</a:t>
            </a:r>
          </a:p>
          <a:p>
            <a:pPr algn="ctr" defTabSz="814388"/>
            <a:r>
              <a:rPr lang="en-US" sz="1300" b="1" dirty="0" smtClean="0">
                <a:solidFill>
                  <a:schemeClr val="bg2"/>
                </a:solidFill>
              </a:rPr>
              <a:t>2.9 GB</a:t>
            </a:r>
            <a:endParaRPr lang="en-US" sz="1300" b="1" dirty="0">
              <a:solidFill>
                <a:schemeClr val="bg2"/>
              </a:solidFill>
            </a:endParaRPr>
          </a:p>
        </p:txBody>
      </p:sp>
      <p:sp>
        <p:nvSpPr>
          <p:cNvPr id="27" name="Text Box 11"/>
          <p:cNvSpPr txBox="1">
            <a:spLocks noChangeArrowheads="1"/>
          </p:cNvSpPr>
          <p:nvPr/>
        </p:nvSpPr>
        <p:spPr bwMode="auto">
          <a:xfrm>
            <a:off x="4940773" y="1571952"/>
            <a:ext cx="1148493" cy="483034"/>
          </a:xfrm>
          <a:prstGeom prst="rect">
            <a:avLst/>
          </a:prstGeom>
          <a:noFill/>
          <a:ln w="9525" algn="ctr">
            <a:noFill/>
            <a:miter lim="800000"/>
            <a:headEnd/>
            <a:tailEnd/>
          </a:ln>
        </p:spPr>
        <p:txBody>
          <a:bodyPr wrap="none" lIns="82124" tIns="41061" rIns="82124" bIns="41061">
            <a:spAutoFit/>
          </a:bodyPr>
          <a:lstStyle/>
          <a:p>
            <a:pPr algn="ctr" defTabSz="814388"/>
            <a:r>
              <a:rPr lang="en-US" sz="1300" dirty="0" smtClean="0">
                <a:solidFill>
                  <a:schemeClr val="bg2"/>
                </a:solidFill>
              </a:rPr>
              <a:t>39% of Plans</a:t>
            </a:r>
          </a:p>
          <a:p>
            <a:pPr algn="ctr" defTabSz="814388"/>
            <a:r>
              <a:rPr lang="en-US" sz="1300" b="1" dirty="0" smtClean="0">
                <a:solidFill>
                  <a:schemeClr val="bg2"/>
                </a:solidFill>
              </a:rPr>
              <a:t>7.0 GB</a:t>
            </a:r>
            <a:endParaRPr lang="en-US" sz="1300" b="1" dirty="0">
              <a:solidFill>
                <a:schemeClr val="bg2"/>
              </a:solidFill>
            </a:endParaRPr>
          </a:p>
        </p:txBody>
      </p:sp>
      <p:sp>
        <p:nvSpPr>
          <p:cNvPr id="28" name="Text Box 11"/>
          <p:cNvSpPr txBox="1">
            <a:spLocks noChangeArrowheads="1"/>
          </p:cNvSpPr>
          <p:nvPr/>
        </p:nvSpPr>
        <p:spPr bwMode="auto">
          <a:xfrm>
            <a:off x="4940773" y="2699062"/>
            <a:ext cx="1148493" cy="483034"/>
          </a:xfrm>
          <a:prstGeom prst="rect">
            <a:avLst/>
          </a:prstGeom>
          <a:noFill/>
          <a:ln w="9525" algn="ctr">
            <a:noFill/>
            <a:miter lim="800000"/>
            <a:headEnd/>
            <a:tailEnd/>
          </a:ln>
        </p:spPr>
        <p:txBody>
          <a:bodyPr wrap="none" lIns="82124" tIns="41061" rIns="82124" bIns="41061">
            <a:spAutoFit/>
          </a:bodyPr>
          <a:lstStyle/>
          <a:p>
            <a:pPr algn="ctr" defTabSz="814388"/>
            <a:r>
              <a:rPr lang="en-US" sz="1300" dirty="0" smtClean="0">
                <a:solidFill>
                  <a:schemeClr val="bg2"/>
                </a:solidFill>
              </a:rPr>
              <a:t>61% of Plans</a:t>
            </a:r>
          </a:p>
          <a:p>
            <a:pPr algn="ctr" defTabSz="814388"/>
            <a:r>
              <a:rPr lang="en-US" sz="1300" b="1" dirty="0" smtClean="0">
                <a:solidFill>
                  <a:schemeClr val="bg2"/>
                </a:solidFill>
              </a:rPr>
              <a:t>2.9 GB</a:t>
            </a:r>
            <a:endParaRPr lang="en-US" sz="1300" b="1" dirty="0">
              <a:solidFill>
                <a:schemeClr val="bg2"/>
              </a:solidFill>
            </a:endParaRPr>
          </a:p>
        </p:txBody>
      </p:sp>
    </p:spTree>
    <p:extLst>
      <p:ext uri="{BB962C8B-B14F-4D97-AF65-F5344CB8AC3E}">
        <p14:creationId xmlns:p14="http://schemas.microsoft.com/office/powerpoint/2010/main" val="83508271"/>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312373"/>
            <a:ext cx="6674234" cy="731837"/>
          </a:xfrm>
        </p:spPr>
        <p:txBody>
          <a:bodyPr/>
          <a:lstStyle/>
          <a:p>
            <a:r>
              <a:rPr lang="en-US" sz="2800" dirty="0" smtClean="0"/>
              <a:t>Data Consumption by Number of Lines per Plan/Subscription</a:t>
            </a:r>
            <a:r>
              <a:rPr lang="en-US" sz="2000" dirty="0" smtClean="0"/>
              <a:t>*</a:t>
            </a:r>
            <a:endParaRPr lang="en-US" sz="2000" dirty="0"/>
          </a:p>
        </p:txBody>
      </p:sp>
      <p:sp>
        <p:nvSpPr>
          <p:cNvPr id="12" name="Rectangle 11"/>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6" name="TextBox 15"/>
          <p:cNvSpPr txBox="1"/>
          <p:nvPr/>
        </p:nvSpPr>
        <p:spPr>
          <a:xfrm>
            <a:off x="7600710" y="4021865"/>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7" name="Text Box 20"/>
          <p:cNvSpPr txBox="1">
            <a:spLocks noChangeArrowheads="1"/>
          </p:cNvSpPr>
          <p:nvPr/>
        </p:nvSpPr>
        <p:spPr bwMode="auto">
          <a:xfrm>
            <a:off x="4496546" y="4330069"/>
            <a:ext cx="3993823"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a:t>
            </a:r>
            <a:r>
              <a:rPr lang="it-IT" sz="1000" b="1" dirty="0" smtClean="0">
                <a:solidFill>
                  <a:schemeClr val="accent5">
                    <a:lumMod val="75000"/>
                  </a:schemeClr>
                </a:solidFill>
              </a:rPr>
              <a:t>based on </a:t>
            </a:r>
            <a:r>
              <a:rPr lang="it-IT" sz="1000" b="1" dirty="0">
                <a:solidFill>
                  <a:schemeClr val="accent5">
                    <a:lumMod val="75000"/>
                  </a:schemeClr>
                </a:solidFill>
              </a:rPr>
              <a:t>to </a:t>
            </a:r>
            <a:r>
              <a:rPr lang="it-IT" sz="1000" b="1" dirty="0" smtClean="0">
                <a:solidFill>
                  <a:schemeClr val="accent5">
                    <a:lumMod val="75000"/>
                  </a:schemeClr>
                </a:solidFill>
              </a:rPr>
              <a:t>North </a:t>
            </a:r>
            <a:r>
              <a:rPr lang="it-IT" sz="1000" b="1" dirty="0">
                <a:solidFill>
                  <a:schemeClr val="accent5">
                    <a:lumMod val="75000"/>
                  </a:schemeClr>
                </a:solidFill>
              </a:rPr>
              <a:t>American Tier 1 and Tier 2 operators</a:t>
            </a:r>
            <a:endParaRPr lang="en-US" sz="1000" b="1" dirty="0">
              <a:solidFill>
                <a:schemeClr val="accent5">
                  <a:lumMod val="75000"/>
                </a:schemeClr>
              </a:solidFill>
            </a:endParaRPr>
          </a:p>
        </p:txBody>
      </p:sp>
      <p:sp>
        <p:nvSpPr>
          <p:cNvPr id="20" name="TextBox 19"/>
          <p:cNvSpPr txBox="1"/>
          <p:nvPr/>
        </p:nvSpPr>
        <p:spPr>
          <a:xfrm>
            <a:off x="187398" y="1957791"/>
            <a:ext cx="1433058" cy="1384995"/>
          </a:xfrm>
          <a:prstGeom prst="rect">
            <a:avLst/>
          </a:prstGeom>
          <a:noFill/>
        </p:spPr>
        <p:txBody>
          <a:bodyPr wrap="square" rtlCol="0" anchor="ctr">
            <a:spAutoFit/>
          </a:bodyPr>
          <a:lstStyle/>
          <a:p>
            <a:pPr algn="ctr"/>
            <a:r>
              <a:rPr lang="en-US" sz="1400" b="1" dirty="0">
                <a:cs typeface="Arial" panose="020B0604020202020204" pitchFamily="34" charset="0"/>
              </a:rPr>
              <a:t>Average GB/month</a:t>
            </a:r>
          </a:p>
          <a:p>
            <a:pPr algn="ctr"/>
            <a:r>
              <a:rPr lang="en-US" sz="1400" b="1" dirty="0">
                <a:cs typeface="Arial" panose="020B0604020202020204" pitchFamily="34" charset="0"/>
              </a:rPr>
              <a:t>Data </a:t>
            </a:r>
            <a:r>
              <a:rPr lang="en-US" sz="1400" b="1" dirty="0" smtClean="0">
                <a:cs typeface="Arial" panose="020B0604020202020204" pitchFamily="34" charset="0"/>
              </a:rPr>
              <a:t>Consumption </a:t>
            </a:r>
            <a:r>
              <a:rPr lang="en-US" sz="1400" b="1" dirty="0">
                <a:cs typeface="Arial" panose="020B0604020202020204" pitchFamily="34" charset="0"/>
              </a:rPr>
              <a:t>per </a:t>
            </a:r>
            <a:r>
              <a:rPr lang="en-US" sz="1400" b="1" dirty="0" smtClean="0">
                <a:cs typeface="Arial" panose="020B0604020202020204" pitchFamily="34" charset="0"/>
              </a:rPr>
              <a:t>Line</a:t>
            </a:r>
          </a:p>
          <a:p>
            <a:pPr algn="ctr"/>
            <a:r>
              <a:rPr lang="en-US" sz="1400" b="1" dirty="0" smtClean="0">
                <a:cs typeface="Arial" panose="020B0604020202020204" pitchFamily="34" charset="0"/>
              </a:rPr>
              <a:t>Sept 2016</a:t>
            </a:r>
            <a:endParaRPr lang="en-US" sz="1400" b="1" dirty="0">
              <a:cs typeface="Arial" panose="020B0604020202020204" pitchFamily="34" charset="0"/>
            </a:endParaRPr>
          </a:p>
        </p:txBody>
      </p:sp>
      <p:graphicFrame>
        <p:nvGraphicFramePr>
          <p:cNvPr id="9" name="Chart 8"/>
          <p:cNvGraphicFramePr/>
          <p:nvPr>
            <p:extLst>
              <p:ext uri="{D42A27DB-BD31-4B8C-83A1-F6EECF244321}">
                <p14:modId xmlns:p14="http://schemas.microsoft.com/office/powerpoint/2010/main" val="3743668299"/>
              </p:ext>
            </p:extLst>
          </p:nvPr>
        </p:nvGraphicFramePr>
        <p:xfrm>
          <a:off x="1452623" y="1146240"/>
          <a:ext cx="6148087" cy="29966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390029" y="3960309"/>
            <a:ext cx="2334234" cy="307777"/>
          </a:xfrm>
          <a:prstGeom prst="rect">
            <a:avLst/>
          </a:prstGeom>
          <a:noFill/>
        </p:spPr>
        <p:txBody>
          <a:bodyPr wrap="square" rtlCol="0" anchor="ctr">
            <a:spAutoFit/>
          </a:bodyPr>
          <a:lstStyle/>
          <a:p>
            <a:pPr algn="ctr"/>
            <a:r>
              <a:rPr lang="en-US" sz="1400" b="1" dirty="0" smtClean="0">
                <a:cs typeface="Arial" panose="020B0604020202020204" pitchFamily="34" charset="0"/>
              </a:rPr>
              <a:t>Number of Lines per Plan</a:t>
            </a:r>
            <a:endParaRPr lang="en-US" sz="1400" b="1" dirty="0">
              <a:cs typeface="Arial" panose="020B0604020202020204" pitchFamily="34" charset="0"/>
            </a:endParaRPr>
          </a:p>
        </p:txBody>
      </p:sp>
    </p:spTree>
    <p:extLst>
      <p:ext uri="{BB962C8B-B14F-4D97-AF65-F5344CB8AC3E}">
        <p14:creationId xmlns:p14="http://schemas.microsoft.com/office/powerpoint/2010/main" val="556198508"/>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68417"/>
            <a:ext cx="8345488" cy="731837"/>
          </a:xfrm>
        </p:spPr>
        <p:txBody>
          <a:bodyPr/>
          <a:lstStyle/>
          <a:p>
            <a:r>
              <a:rPr lang="en-US" sz="2800" dirty="0" smtClean="0"/>
              <a:t>Number of Shared Plans Now a Majority </a:t>
            </a:r>
            <a:r>
              <a:rPr lang="en-US" dirty="0" smtClean="0"/>
              <a:t/>
            </a:r>
            <a:br>
              <a:rPr lang="en-US" dirty="0" smtClean="0"/>
            </a:br>
            <a:r>
              <a:rPr lang="en-US" sz="2000" dirty="0" smtClean="0"/>
              <a:t>Shared Plans </a:t>
            </a:r>
            <a:r>
              <a:rPr lang="en-US" sz="2000" dirty="0"/>
              <a:t>A</a:t>
            </a:r>
            <a:r>
              <a:rPr lang="en-US" sz="2000" dirty="0" smtClean="0"/>
              <a:t>verage </a:t>
            </a:r>
            <a:r>
              <a:rPr lang="en-US" sz="2000" dirty="0"/>
              <a:t>D</a:t>
            </a:r>
            <a:r>
              <a:rPr lang="en-US" sz="2000" dirty="0" smtClean="0"/>
              <a:t>ata </a:t>
            </a:r>
            <a:r>
              <a:rPr lang="en-US" sz="2000" dirty="0"/>
              <a:t>U</a:t>
            </a:r>
            <a:r>
              <a:rPr lang="en-US" sz="2000" dirty="0" smtClean="0"/>
              <a:t>sage </a:t>
            </a:r>
            <a:r>
              <a:rPr lang="en-US" sz="2000" dirty="0"/>
              <a:t>I</a:t>
            </a:r>
            <a:r>
              <a:rPr lang="en-US" sz="2000" dirty="0" smtClean="0"/>
              <a:t>nching </a:t>
            </a:r>
            <a:r>
              <a:rPr lang="en-US" sz="2000" dirty="0"/>
              <a:t>C</a:t>
            </a:r>
            <a:r>
              <a:rPr lang="en-US" sz="2000" dirty="0" smtClean="0"/>
              <a:t>loser to that </a:t>
            </a:r>
            <a:br>
              <a:rPr lang="en-US" sz="2000" dirty="0" smtClean="0"/>
            </a:br>
            <a:r>
              <a:rPr lang="en-US" sz="2000" dirty="0" smtClean="0"/>
              <a:t>of Regular </a:t>
            </a:r>
            <a:r>
              <a:rPr lang="en-US" sz="2000" dirty="0"/>
              <a:t>P</a:t>
            </a:r>
            <a:r>
              <a:rPr lang="en-US" sz="2000" dirty="0" smtClean="0"/>
              <a:t>lans*</a:t>
            </a:r>
            <a:endParaRPr lang="en-US" sz="2000" dirty="0"/>
          </a:p>
        </p:txBody>
      </p:sp>
      <p:sp>
        <p:nvSpPr>
          <p:cNvPr id="12" name="Rectangle 11"/>
          <p:cNvSpPr/>
          <p:nvPr/>
        </p:nvSpPr>
        <p:spPr>
          <a:xfrm>
            <a:off x="0" y="1145277"/>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16" name="TextBox 15"/>
          <p:cNvSpPr txBox="1"/>
          <p:nvPr/>
        </p:nvSpPr>
        <p:spPr>
          <a:xfrm>
            <a:off x="7063123" y="404597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17" name="Text Box 20"/>
          <p:cNvSpPr txBox="1">
            <a:spLocks noChangeArrowheads="1"/>
          </p:cNvSpPr>
          <p:nvPr/>
        </p:nvSpPr>
        <p:spPr bwMode="auto">
          <a:xfrm>
            <a:off x="4397160" y="4330069"/>
            <a:ext cx="4093209"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marL="111125" indent="-111125" algn="r"/>
            <a:r>
              <a:rPr lang="it-IT" sz="1000" b="1" dirty="0">
                <a:solidFill>
                  <a:schemeClr val="accent5">
                    <a:lumMod val="75000"/>
                  </a:schemeClr>
                </a:solidFill>
              </a:rPr>
              <a:t>* Study based on to North American Tier 1 and Tier 2 operators</a:t>
            </a:r>
            <a:endParaRPr lang="en-US" sz="1000" b="1" dirty="0">
              <a:solidFill>
                <a:schemeClr val="accent5">
                  <a:lumMod val="75000"/>
                </a:schemeClr>
              </a:solidFill>
            </a:endParaRPr>
          </a:p>
        </p:txBody>
      </p:sp>
      <p:sp>
        <p:nvSpPr>
          <p:cNvPr id="20" name="TextBox 19"/>
          <p:cNvSpPr txBox="1"/>
          <p:nvPr/>
        </p:nvSpPr>
        <p:spPr>
          <a:xfrm>
            <a:off x="744985" y="2174638"/>
            <a:ext cx="1265225" cy="954107"/>
          </a:xfrm>
          <a:prstGeom prst="rect">
            <a:avLst/>
          </a:prstGeom>
          <a:noFill/>
        </p:spPr>
        <p:txBody>
          <a:bodyPr wrap="square" rtlCol="0" anchor="ctr">
            <a:spAutoFit/>
          </a:bodyPr>
          <a:lstStyle/>
          <a:p>
            <a:pPr algn="ctr"/>
            <a:r>
              <a:rPr lang="en-US" sz="1400" b="1" dirty="0">
                <a:cs typeface="Arial" panose="020B0604020202020204" pitchFamily="34" charset="0"/>
              </a:rPr>
              <a:t>Percentage </a:t>
            </a:r>
            <a:r>
              <a:rPr lang="en-US" sz="1400" b="1" dirty="0" smtClean="0">
                <a:cs typeface="Arial" panose="020B0604020202020204" pitchFamily="34" charset="0"/>
              </a:rPr>
              <a:t>Number of </a:t>
            </a:r>
            <a:r>
              <a:rPr lang="en-US" sz="1400" b="1" dirty="0">
                <a:cs typeface="Arial" panose="020B0604020202020204" pitchFamily="34" charset="0"/>
              </a:rPr>
              <a:t>Mobile Data </a:t>
            </a:r>
            <a:r>
              <a:rPr lang="en-US" sz="1400" b="1" dirty="0" smtClean="0">
                <a:cs typeface="Arial" panose="020B0604020202020204" pitchFamily="34" charset="0"/>
              </a:rPr>
              <a:t>Plans</a:t>
            </a:r>
            <a:endParaRPr lang="en-US" sz="1400" b="1" dirty="0">
              <a:cs typeface="Arial" panose="020B0604020202020204" pitchFamily="34" charset="0"/>
            </a:endParaRPr>
          </a:p>
        </p:txBody>
      </p:sp>
      <p:graphicFrame>
        <p:nvGraphicFramePr>
          <p:cNvPr id="26" name="Object 2"/>
          <p:cNvGraphicFramePr>
            <a:graphicFrameLocks noChangeAspect="1"/>
          </p:cNvGraphicFramePr>
          <p:nvPr>
            <p:extLst>
              <p:ext uri="{D42A27DB-BD31-4B8C-83A1-F6EECF244321}">
                <p14:modId xmlns:p14="http://schemas.microsoft.com/office/powerpoint/2010/main" val="2055088011"/>
              </p:ext>
            </p:extLst>
          </p:nvPr>
        </p:nvGraphicFramePr>
        <p:xfrm>
          <a:off x="557527" y="1253358"/>
          <a:ext cx="7308647" cy="33813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704020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70635"/>
            <a:ext cx="9144000"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8" name="Rectangle 7"/>
          <p:cNvSpPr>
            <a:spLocks noGrp="1" noChangeArrowheads="1"/>
          </p:cNvSpPr>
          <p:nvPr>
            <p:ph type="title"/>
          </p:nvPr>
        </p:nvSpPr>
        <p:spPr>
          <a:xfrm>
            <a:off x="437766" y="282297"/>
            <a:ext cx="8345488" cy="731837"/>
          </a:xfrm>
        </p:spPr>
        <p:txBody>
          <a:bodyPr/>
          <a:lstStyle/>
          <a:p>
            <a:r>
              <a:rPr lang="en-US" sz="2800" dirty="0" smtClean="0"/>
              <a:t>Global Mobile Data Traffic Forecast Accuracy</a:t>
            </a:r>
            <a:r>
              <a:rPr lang="en-US" dirty="0" smtClean="0"/>
              <a:t/>
            </a:r>
            <a:br>
              <a:rPr lang="en-US" dirty="0" smtClean="0"/>
            </a:br>
            <a:r>
              <a:rPr lang="en-US" sz="2000" dirty="0" smtClean="0"/>
              <a:t>VNI Projections for 2016 within ±10% of Actual Traffic Growth</a:t>
            </a:r>
          </a:p>
        </p:txBody>
      </p:sp>
      <p:graphicFrame>
        <p:nvGraphicFramePr>
          <p:cNvPr id="12" name="Object 2"/>
          <p:cNvGraphicFramePr>
            <a:graphicFrameLocks noChangeAspect="1"/>
          </p:cNvGraphicFramePr>
          <p:nvPr>
            <p:extLst>
              <p:ext uri="{D42A27DB-BD31-4B8C-83A1-F6EECF244321}">
                <p14:modId xmlns:p14="http://schemas.microsoft.com/office/powerpoint/2010/main" val="3211695647"/>
              </p:ext>
            </p:extLst>
          </p:nvPr>
        </p:nvGraphicFramePr>
        <p:xfrm>
          <a:off x="998590" y="1251223"/>
          <a:ext cx="786347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0"/>
          <p:cNvSpPr txBox="1">
            <a:spLocks noChangeArrowheads="1"/>
          </p:cNvSpPr>
          <p:nvPr/>
        </p:nvSpPr>
        <p:spPr bwMode="auto">
          <a:xfrm>
            <a:off x="2985087" y="4515162"/>
            <a:ext cx="5503852"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a:t>Source: Cisco VNI Global Mobile Data Traffic Forecasts, </a:t>
            </a:r>
            <a:r>
              <a:rPr lang="it-IT" sz="1000" dirty="0" smtClean="0"/>
              <a:t>2012</a:t>
            </a:r>
            <a:r>
              <a:rPr lang="it-IT" sz="1000" dirty="0"/>
              <a:t>, 2013, 2014, </a:t>
            </a:r>
            <a:r>
              <a:rPr lang="it-IT" sz="1000" dirty="0" smtClean="0"/>
              <a:t>2015, 2016, 2017</a:t>
            </a:r>
            <a:endParaRPr lang="en-US" sz="1000" dirty="0"/>
          </a:p>
        </p:txBody>
      </p:sp>
    </p:spTree>
    <p:extLst>
      <p:ext uri="{BB962C8B-B14F-4D97-AF65-F5344CB8AC3E}">
        <p14:creationId xmlns:p14="http://schemas.microsoft.com/office/powerpoint/2010/main" val="1633642581"/>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29493"/>
            <a:ext cx="8584314" cy="731837"/>
          </a:xfrm>
        </p:spPr>
        <p:txBody>
          <a:bodyPr/>
          <a:lstStyle/>
          <a:p>
            <a:r>
              <a:rPr lang="en-US" dirty="0" smtClean="0"/>
              <a:t>New Wi-Fi Devices in the Mix: </a:t>
            </a:r>
            <a:r>
              <a:rPr lang="en-US" dirty="0" err="1" smtClean="0"/>
              <a:t>IoT</a:t>
            </a:r>
            <a:r>
              <a:rPr lang="en-US" dirty="0" smtClean="0"/>
              <a:t> Usage </a:t>
            </a:r>
            <a:br>
              <a:rPr lang="en-US" dirty="0" smtClean="0"/>
            </a:br>
            <a:r>
              <a:rPr lang="en-US" sz="2000" dirty="0" smtClean="0"/>
              <a:t>If on a Mobile Data Plan, </a:t>
            </a:r>
            <a:r>
              <a:rPr lang="en-US" sz="2000" dirty="0" smtClean="0">
                <a:solidFill>
                  <a:srgbClr val="FFC000"/>
                </a:solidFill>
              </a:rPr>
              <a:t>How Long </a:t>
            </a:r>
            <a:r>
              <a:rPr lang="en-US" sz="2000" dirty="0" smtClean="0"/>
              <a:t>Would it Take to Fill a 5GB Data Cap?</a:t>
            </a:r>
            <a:endParaRPr lang="en-US" sz="2000" dirty="0"/>
          </a:p>
        </p:txBody>
      </p:sp>
      <p:sp>
        <p:nvSpPr>
          <p:cNvPr id="2" name="AutoShape 2" descr="Image result for gopro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Text Box 20"/>
          <p:cNvSpPr txBox="1">
            <a:spLocks noChangeArrowheads="1"/>
          </p:cNvSpPr>
          <p:nvPr/>
        </p:nvSpPr>
        <p:spPr bwMode="auto">
          <a:xfrm>
            <a:off x="3309253" y="4515162"/>
            <a:ext cx="5184855"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a:t>Source: Nielsen Mobile 2016, Cisco VNI Global Mobile Data Traffic Forecast, 2016–2021</a:t>
            </a:r>
            <a:endParaRPr lang="en-US" sz="1000" dirty="0"/>
          </a:p>
        </p:txBody>
      </p:sp>
      <p:sp>
        <p:nvSpPr>
          <p:cNvPr id="37" name="TextBox 36"/>
          <p:cNvSpPr txBox="1"/>
          <p:nvPr/>
        </p:nvSpPr>
        <p:spPr>
          <a:xfrm>
            <a:off x="437766" y="4358892"/>
            <a:ext cx="1842468" cy="261610"/>
          </a:xfrm>
          <a:prstGeom prst="rect">
            <a:avLst/>
          </a:prstGeom>
          <a:noFill/>
        </p:spPr>
        <p:txBody>
          <a:bodyPr wrap="square" rtlCol="0">
            <a:spAutoFit/>
          </a:bodyPr>
          <a:lstStyle/>
          <a:p>
            <a:r>
              <a:rPr lang="en-US" sz="1100" dirty="0" smtClean="0"/>
              <a:t>* 530 MB per hour upload</a:t>
            </a:r>
            <a:endParaRPr lang="en-US" sz="1100" dirty="0"/>
          </a:p>
        </p:txBody>
      </p:sp>
      <p:sp>
        <p:nvSpPr>
          <p:cNvPr id="14" name="Rectangle 13"/>
          <p:cNvSpPr/>
          <p:nvPr/>
        </p:nvSpPr>
        <p:spPr>
          <a:xfrm>
            <a:off x="530225" y="984540"/>
            <a:ext cx="2517775" cy="340870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Rectangle 37"/>
          <p:cNvSpPr/>
          <p:nvPr/>
        </p:nvSpPr>
        <p:spPr>
          <a:xfrm>
            <a:off x="3336131" y="984540"/>
            <a:ext cx="2517775" cy="340870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Rectangle 38"/>
          <p:cNvSpPr/>
          <p:nvPr/>
        </p:nvSpPr>
        <p:spPr>
          <a:xfrm>
            <a:off x="6142038" y="984540"/>
            <a:ext cx="2517775" cy="340870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TextBox 39"/>
          <p:cNvSpPr txBox="1"/>
          <p:nvPr/>
        </p:nvSpPr>
        <p:spPr>
          <a:xfrm>
            <a:off x="864399" y="1017304"/>
            <a:ext cx="1849425" cy="338554"/>
          </a:xfrm>
          <a:prstGeom prst="rect">
            <a:avLst/>
          </a:prstGeom>
          <a:noFill/>
        </p:spPr>
        <p:txBody>
          <a:bodyPr wrap="square" rtlCol="0" anchor="ctr">
            <a:spAutoFit/>
          </a:bodyPr>
          <a:lstStyle/>
          <a:p>
            <a:pPr algn="ctr"/>
            <a:r>
              <a:rPr lang="en-US" sz="1600" b="1" dirty="0" smtClean="0">
                <a:solidFill>
                  <a:schemeClr val="bg1"/>
                </a:solidFill>
                <a:cs typeface="Arial" panose="020B0604020202020204" pitchFamily="34" charset="0"/>
              </a:rPr>
              <a:t>Streaming</a:t>
            </a:r>
            <a:endParaRPr lang="en-US" sz="1600" b="1" dirty="0">
              <a:solidFill>
                <a:schemeClr val="bg1"/>
              </a:solidFill>
              <a:cs typeface="Arial" panose="020B0604020202020204" pitchFamily="34" charset="0"/>
            </a:endParaRPr>
          </a:p>
        </p:txBody>
      </p:sp>
      <p:sp>
        <p:nvSpPr>
          <p:cNvPr id="41" name="TextBox 40"/>
          <p:cNvSpPr txBox="1"/>
          <p:nvPr/>
        </p:nvSpPr>
        <p:spPr>
          <a:xfrm>
            <a:off x="3647287" y="1017304"/>
            <a:ext cx="1849425" cy="338554"/>
          </a:xfrm>
          <a:prstGeom prst="rect">
            <a:avLst/>
          </a:prstGeom>
          <a:noFill/>
        </p:spPr>
        <p:txBody>
          <a:bodyPr wrap="square" rtlCol="0" anchor="ctr">
            <a:spAutoFit/>
          </a:bodyPr>
          <a:lstStyle/>
          <a:p>
            <a:pPr algn="ctr"/>
            <a:r>
              <a:rPr lang="en-US" sz="1600" b="1" dirty="0" smtClean="0">
                <a:solidFill>
                  <a:schemeClr val="bg1"/>
                </a:solidFill>
                <a:cs typeface="Arial" panose="020B0604020202020204" pitchFamily="34" charset="0"/>
              </a:rPr>
              <a:t>Cameras</a:t>
            </a:r>
            <a:endParaRPr lang="en-US" sz="1600" b="1" dirty="0">
              <a:solidFill>
                <a:schemeClr val="bg1"/>
              </a:solidFill>
              <a:cs typeface="Arial" panose="020B0604020202020204" pitchFamily="34" charset="0"/>
            </a:endParaRPr>
          </a:p>
        </p:txBody>
      </p:sp>
      <p:sp>
        <p:nvSpPr>
          <p:cNvPr id="42" name="TextBox 41"/>
          <p:cNvSpPr txBox="1"/>
          <p:nvPr/>
        </p:nvSpPr>
        <p:spPr>
          <a:xfrm>
            <a:off x="6476212" y="1017304"/>
            <a:ext cx="1849425" cy="338554"/>
          </a:xfrm>
          <a:prstGeom prst="rect">
            <a:avLst/>
          </a:prstGeom>
          <a:noFill/>
        </p:spPr>
        <p:txBody>
          <a:bodyPr wrap="square" rtlCol="0" anchor="ctr">
            <a:spAutoFit/>
          </a:bodyPr>
          <a:lstStyle/>
          <a:p>
            <a:pPr algn="ctr"/>
            <a:r>
              <a:rPr lang="en-US" sz="1600" b="1" dirty="0" smtClean="0">
                <a:solidFill>
                  <a:schemeClr val="bg1"/>
                </a:solidFill>
                <a:cs typeface="Arial" panose="020B0604020202020204" pitchFamily="34" charset="0"/>
              </a:rPr>
              <a:t>Connected Car</a:t>
            </a:r>
            <a:endParaRPr lang="en-US" sz="1600" b="1" dirty="0">
              <a:solidFill>
                <a:schemeClr val="bg1"/>
              </a:solidFill>
              <a:cs typeface="Arial" panose="020B0604020202020204" pitchFamily="34" charset="0"/>
            </a:endParaRPr>
          </a:p>
        </p:txBody>
      </p:sp>
      <p:sp>
        <p:nvSpPr>
          <p:cNvPr id="43" name="TextBox 42"/>
          <p:cNvSpPr txBox="1"/>
          <p:nvPr/>
        </p:nvSpPr>
        <p:spPr>
          <a:xfrm>
            <a:off x="864399" y="1869304"/>
            <a:ext cx="1849425" cy="523220"/>
          </a:xfrm>
          <a:prstGeom prst="rect">
            <a:avLst/>
          </a:prstGeom>
          <a:noFill/>
        </p:spPr>
        <p:txBody>
          <a:bodyPr wrap="square" rtlCol="0" anchor="ctr">
            <a:spAutoFit/>
          </a:bodyPr>
          <a:lstStyle/>
          <a:p>
            <a:pPr algn="ctr"/>
            <a:r>
              <a:rPr lang="en-US" sz="1400" dirty="0">
                <a:solidFill>
                  <a:schemeClr val="bg1"/>
                </a:solidFill>
                <a:cs typeface="Arial" panose="020B0604020202020204" pitchFamily="34" charset="0"/>
              </a:rPr>
              <a:t>256 MB per hour</a:t>
            </a:r>
          </a:p>
          <a:p>
            <a:pPr algn="ctr"/>
            <a:r>
              <a:rPr lang="en-US" sz="1400" dirty="0">
                <a:solidFill>
                  <a:srgbClr val="FFC000"/>
                </a:solidFill>
                <a:cs typeface="Arial" panose="020B0604020202020204" pitchFamily="34" charset="0"/>
              </a:rPr>
              <a:t>19 hours</a:t>
            </a:r>
          </a:p>
        </p:txBody>
      </p:sp>
      <p:sp>
        <p:nvSpPr>
          <p:cNvPr id="44" name="TextBox 43"/>
          <p:cNvSpPr txBox="1"/>
          <p:nvPr/>
        </p:nvSpPr>
        <p:spPr>
          <a:xfrm>
            <a:off x="3647287" y="1869304"/>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476 </a:t>
            </a:r>
            <a:r>
              <a:rPr lang="en-US" sz="1400" dirty="0">
                <a:solidFill>
                  <a:schemeClr val="bg1"/>
                </a:solidFill>
                <a:cs typeface="Arial" panose="020B0604020202020204" pitchFamily="34" charset="0"/>
              </a:rPr>
              <a:t>MB per hour</a:t>
            </a:r>
          </a:p>
          <a:p>
            <a:pPr algn="ctr"/>
            <a:r>
              <a:rPr lang="en-US" sz="1400" dirty="0" smtClean="0">
                <a:solidFill>
                  <a:srgbClr val="FFC000"/>
                </a:solidFill>
                <a:cs typeface="Arial" panose="020B0604020202020204" pitchFamily="34" charset="0"/>
              </a:rPr>
              <a:t>11 </a:t>
            </a:r>
            <a:r>
              <a:rPr lang="en-US" sz="1400" dirty="0">
                <a:solidFill>
                  <a:srgbClr val="FFC000"/>
                </a:solidFill>
                <a:cs typeface="Arial" panose="020B0604020202020204" pitchFamily="34" charset="0"/>
              </a:rPr>
              <a:t>hours</a:t>
            </a:r>
          </a:p>
        </p:txBody>
      </p:sp>
      <p:sp>
        <p:nvSpPr>
          <p:cNvPr id="45" name="TextBox 44"/>
          <p:cNvSpPr txBox="1"/>
          <p:nvPr/>
        </p:nvSpPr>
        <p:spPr>
          <a:xfrm>
            <a:off x="6476212" y="1869304"/>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213 </a:t>
            </a:r>
            <a:r>
              <a:rPr lang="en-US" sz="1400" dirty="0">
                <a:solidFill>
                  <a:schemeClr val="bg1"/>
                </a:solidFill>
                <a:cs typeface="Arial" panose="020B0604020202020204" pitchFamily="34" charset="0"/>
              </a:rPr>
              <a:t>MB per hour</a:t>
            </a:r>
          </a:p>
          <a:p>
            <a:pPr algn="ctr"/>
            <a:r>
              <a:rPr lang="en-US" sz="1400" dirty="0" smtClean="0">
                <a:solidFill>
                  <a:srgbClr val="FFC000"/>
                </a:solidFill>
                <a:cs typeface="Arial" panose="020B0604020202020204" pitchFamily="34" charset="0"/>
              </a:rPr>
              <a:t>23 </a:t>
            </a:r>
            <a:r>
              <a:rPr lang="en-US" sz="1400" dirty="0">
                <a:solidFill>
                  <a:srgbClr val="FFC000"/>
                </a:solidFill>
                <a:cs typeface="Arial" panose="020B0604020202020204" pitchFamily="34" charset="0"/>
              </a:rPr>
              <a:t>hours</a:t>
            </a:r>
          </a:p>
        </p:txBody>
      </p:sp>
      <p:sp>
        <p:nvSpPr>
          <p:cNvPr id="19" name="Rounded Rectangle 18"/>
          <p:cNvSpPr/>
          <p:nvPr/>
        </p:nvSpPr>
        <p:spPr>
          <a:xfrm>
            <a:off x="651192" y="138129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6" name="Picture 2" descr="Image result for chromecast transparen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182" y="1467603"/>
            <a:ext cx="1633858" cy="309870"/>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p:cNvSpPr/>
          <p:nvPr/>
        </p:nvSpPr>
        <p:spPr>
          <a:xfrm>
            <a:off x="3455352" y="138129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ounded Rectangle 48"/>
          <p:cNvSpPr/>
          <p:nvPr/>
        </p:nvSpPr>
        <p:spPr>
          <a:xfrm>
            <a:off x="6264592" y="138129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t="23400" b="25419"/>
          <a:stretch/>
        </p:blipFill>
        <p:spPr>
          <a:xfrm>
            <a:off x="3878971" y="1473708"/>
            <a:ext cx="1467860" cy="330200"/>
          </a:xfrm>
          <a:prstGeom prst="rect">
            <a:avLst/>
          </a:prstGeom>
        </p:spPr>
      </p:pic>
      <p:pic>
        <p:nvPicPr>
          <p:cNvPr id="52" name="Picture 4" descr="Image result for onstar transparen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9014" y="1420030"/>
            <a:ext cx="818626" cy="4102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864399" y="2869744"/>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207 </a:t>
            </a:r>
            <a:r>
              <a:rPr lang="en-US" sz="1400" dirty="0">
                <a:solidFill>
                  <a:schemeClr val="bg1"/>
                </a:solidFill>
                <a:cs typeface="Arial" panose="020B0604020202020204" pitchFamily="34" charset="0"/>
              </a:rPr>
              <a:t>MB per </a:t>
            </a:r>
            <a:r>
              <a:rPr lang="en-US" sz="1400" dirty="0" smtClean="0">
                <a:solidFill>
                  <a:schemeClr val="bg1"/>
                </a:solidFill>
                <a:cs typeface="Arial" panose="020B0604020202020204" pitchFamily="34" charset="0"/>
              </a:rPr>
              <a:t>hour*</a:t>
            </a:r>
            <a:endParaRPr lang="en-US" sz="1400" dirty="0">
              <a:solidFill>
                <a:schemeClr val="bg1"/>
              </a:solidFill>
              <a:cs typeface="Arial" panose="020B0604020202020204" pitchFamily="34" charset="0"/>
            </a:endParaRPr>
          </a:p>
          <a:p>
            <a:pPr algn="ctr"/>
            <a:r>
              <a:rPr lang="en-US" sz="1400" dirty="0" smtClean="0">
                <a:solidFill>
                  <a:srgbClr val="FFC000"/>
                </a:solidFill>
                <a:cs typeface="Arial" panose="020B0604020202020204" pitchFamily="34" charset="0"/>
              </a:rPr>
              <a:t>24 </a:t>
            </a:r>
            <a:r>
              <a:rPr lang="en-US" sz="1400" dirty="0">
                <a:solidFill>
                  <a:srgbClr val="FFC000"/>
                </a:solidFill>
                <a:cs typeface="Arial" panose="020B0604020202020204" pitchFamily="34" charset="0"/>
              </a:rPr>
              <a:t>hours</a:t>
            </a:r>
          </a:p>
        </p:txBody>
      </p:sp>
      <p:sp>
        <p:nvSpPr>
          <p:cNvPr id="54" name="TextBox 53"/>
          <p:cNvSpPr txBox="1"/>
          <p:nvPr/>
        </p:nvSpPr>
        <p:spPr>
          <a:xfrm>
            <a:off x="3647287" y="2869744"/>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712 </a:t>
            </a:r>
            <a:r>
              <a:rPr lang="en-US" sz="1400" dirty="0">
                <a:solidFill>
                  <a:schemeClr val="bg1"/>
                </a:solidFill>
                <a:cs typeface="Arial" panose="020B0604020202020204" pitchFamily="34" charset="0"/>
              </a:rPr>
              <a:t>MB per hour</a:t>
            </a:r>
          </a:p>
          <a:p>
            <a:pPr algn="ctr"/>
            <a:r>
              <a:rPr lang="en-US" sz="1400" dirty="0">
                <a:solidFill>
                  <a:srgbClr val="FFC000"/>
                </a:solidFill>
                <a:cs typeface="Arial" panose="020B0604020202020204" pitchFamily="34" charset="0"/>
              </a:rPr>
              <a:t>7</a:t>
            </a:r>
            <a:r>
              <a:rPr lang="en-US" sz="1400" dirty="0" smtClean="0">
                <a:solidFill>
                  <a:srgbClr val="FFC000"/>
                </a:solidFill>
                <a:cs typeface="Arial" panose="020B0604020202020204" pitchFamily="34" charset="0"/>
              </a:rPr>
              <a:t> </a:t>
            </a:r>
            <a:r>
              <a:rPr lang="en-US" sz="1400" dirty="0">
                <a:solidFill>
                  <a:srgbClr val="FFC000"/>
                </a:solidFill>
                <a:cs typeface="Arial" panose="020B0604020202020204" pitchFamily="34" charset="0"/>
              </a:rPr>
              <a:t>hours</a:t>
            </a:r>
          </a:p>
        </p:txBody>
      </p:sp>
      <p:sp>
        <p:nvSpPr>
          <p:cNvPr id="55" name="TextBox 54"/>
          <p:cNvSpPr txBox="1"/>
          <p:nvPr/>
        </p:nvSpPr>
        <p:spPr>
          <a:xfrm>
            <a:off x="6476212" y="2869744"/>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229 </a:t>
            </a:r>
            <a:r>
              <a:rPr lang="en-US" sz="1400" dirty="0">
                <a:solidFill>
                  <a:schemeClr val="bg1"/>
                </a:solidFill>
                <a:cs typeface="Arial" panose="020B0604020202020204" pitchFamily="34" charset="0"/>
              </a:rPr>
              <a:t>MB per hour</a:t>
            </a:r>
          </a:p>
          <a:p>
            <a:pPr algn="ctr"/>
            <a:r>
              <a:rPr lang="en-US" sz="1400" dirty="0" smtClean="0">
                <a:solidFill>
                  <a:srgbClr val="FFC000"/>
                </a:solidFill>
                <a:cs typeface="Arial" panose="020B0604020202020204" pitchFamily="34" charset="0"/>
              </a:rPr>
              <a:t>22 </a:t>
            </a:r>
            <a:r>
              <a:rPr lang="en-US" sz="1400" dirty="0">
                <a:solidFill>
                  <a:srgbClr val="FFC000"/>
                </a:solidFill>
                <a:cs typeface="Arial" panose="020B0604020202020204" pitchFamily="34" charset="0"/>
              </a:rPr>
              <a:t>hours</a:t>
            </a:r>
          </a:p>
        </p:txBody>
      </p:sp>
      <p:sp>
        <p:nvSpPr>
          <p:cNvPr id="56" name="Rounded Rectangle 55"/>
          <p:cNvSpPr/>
          <p:nvPr/>
        </p:nvSpPr>
        <p:spPr>
          <a:xfrm>
            <a:off x="651192" y="238173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Rounded Rectangle 57"/>
          <p:cNvSpPr/>
          <p:nvPr/>
        </p:nvSpPr>
        <p:spPr>
          <a:xfrm>
            <a:off x="3455352" y="238173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Rounded Rectangle 58"/>
          <p:cNvSpPr/>
          <p:nvPr/>
        </p:nvSpPr>
        <p:spPr>
          <a:xfrm>
            <a:off x="6264592" y="2381732"/>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TextBox 61"/>
          <p:cNvSpPr txBox="1"/>
          <p:nvPr/>
        </p:nvSpPr>
        <p:spPr>
          <a:xfrm>
            <a:off x="864399" y="3876542"/>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123 </a:t>
            </a:r>
            <a:r>
              <a:rPr lang="en-US" sz="1400" dirty="0">
                <a:solidFill>
                  <a:schemeClr val="bg1"/>
                </a:solidFill>
                <a:cs typeface="Arial" panose="020B0604020202020204" pitchFamily="34" charset="0"/>
              </a:rPr>
              <a:t>MB per </a:t>
            </a:r>
            <a:r>
              <a:rPr lang="en-US" sz="1400" dirty="0" smtClean="0">
                <a:solidFill>
                  <a:schemeClr val="bg1"/>
                </a:solidFill>
                <a:cs typeface="Arial" panose="020B0604020202020204" pitchFamily="34" charset="0"/>
              </a:rPr>
              <a:t>hour*</a:t>
            </a:r>
            <a:endParaRPr lang="en-US" sz="1400" dirty="0">
              <a:solidFill>
                <a:schemeClr val="bg1"/>
              </a:solidFill>
              <a:cs typeface="Arial" panose="020B0604020202020204" pitchFamily="34" charset="0"/>
            </a:endParaRPr>
          </a:p>
          <a:p>
            <a:pPr algn="ctr"/>
            <a:r>
              <a:rPr lang="en-US" sz="1400" dirty="0" smtClean="0">
                <a:solidFill>
                  <a:srgbClr val="FFC000"/>
                </a:solidFill>
                <a:cs typeface="Arial" panose="020B0604020202020204" pitchFamily="34" charset="0"/>
              </a:rPr>
              <a:t>41 </a:t>
            </a:r>
            <a:r>
              <a:rPr lang="en-US" sz="1400" dirty="0">
                <a:solidFill>
                  <a:srgbClr val="FFC000"/>
                </a:solidFill>
                <a:cs typeface="Arial" panose="020B0604020202020204" pitchFamily="34" charset="0"/>
              </a:rPr>
              <a:t>hours</a:t>
            </a:r>
          </a:p>
        </p:txBody>
      </p:sp>
      <p:sp>
        <p:nvSpPr>
          <p:cNvPr id="63" name="TextBox 62"/>
          <p:cNvSpPr txBox="1"/>
          <p:nvPr/>
        </p:nvSpPr>
        <p:spPr>
          <a:xfrm>
            <a:off x="3647287" y="3876542"/>
            <a:ext cx="1849425" cy="523220"/>
          </a:xfrm>
          <a:prstGeom prst="rect">
            <a:avLst/>
          </a:prstGeom>
          <a:noFill/>
        </p:spPr>
        <p:txBody>
          <a:bodyPr wrap="square" rtlCol="0" anchor="ctr">
            <a:spAutoFit/>
          </a:bodyPr>
          <a:lstStyle/>
          <a:p>
            <a:pPr algn="ctr"/>
            <a:r>
              <a:rPr lang="en-US" sz="1400" dirty="0" smtClean="0">
                <a:solidFill>
                  <a:schemeClr val="bg1"/>
                </a:solidFill>
                <a:cs typeface="Arial" panose="020B0604020202020204" pitchFamily="34" charset="0"/>
              </a:rPr>
              <a:t>898 </a:t>
            </a:r>
            <a:r>
              <a:rPr lang="en-US" sz="1400" dirty="0">
                <a:solidFill>
                  <a:schemeClr val="bg1"/>
                </a:solidFill>
                <a:cs typeface="Arial" panose="020B0604020202020204" pitchFamily="34" charset="0"/>
              </a:rPr>
              <a:t>MB per hour</a:t>
            </a:r>
          </a:p>
          <a:p>
            <a:pPr algn="ctr"/>
            <a:r>
              <a:rPr lang="en-US" sz="1400" dirty="0">
                <a:solidFill>
                  <a:srgbClr val="FFC000"/>
                </a:solidFill>
                <a:cs typeface="Arial" panose="020B0604020202020204" pitchFamily="34" charset="0"/>
              </a:rPr>
              <a:t>6</a:t>
            </a:r>
            <a:r>
              <a:rPr lang="en-US" sz="1400" dirty="0" smtClean="0">
                <a:solidFill>
                  <a:srgbClr val="FFC000"/>
                </a:solidFill>
                <a:cs typeface="Arial" panose="020B0604020202020204" pitchFamily="34" charset="0"/>
              </a:rPr>
              <a:t> </a:t>
            </a:r>
            <a:r>
              <a:rPr lang="en-US" sz="1400" dirty="0">
                <a:solidFill>
                  <a:srgbClr val="FFC000"/>
                </a:solidFill>
                <a:cs typeface="Arial" panose="020B0604020202020204" pitchFamily="34" charset="0"/>
              </a:rPr>
              <a:t>hours</a:t>
            </a:r>
          </a:p>
        </p:txBody>
      </p:sp>
      <p:sp>
        <p:nvSpPr>
          <p:cNvPr id="65" name="Rounded Rectangle 64"/>
          <p:cNvSpPr/>
          <p:nvPr/>
        </p:nvSpPr>
        <p:spPr>
          <a:xfrm>
            <a:off x="651192" y="3388530"/>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7" name="Rounded Rectangle 66"/>
          <p:cNvSpPr/>
          <p:nvPr/>
        </p:nvSpPr>
        <p:spPr>
          <a:xfrm>
            <a:off x="3455352" y="3388530"/>
            <a:ext cx="2275840" cy="48521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3" name="Picture 6" descr="Image result for autonet mobile transparent logo"/>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913134" y="2399972"/>
            <a:ext cx="930386" cy="42027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 descr="Image result for sandisk connect transparent logo"/>
          <p:cNvPicPr>
            <a:picLocks noChangeAspect="1" noChangeArrowheads="1"/>
          </p:cNvPicPr>
          <p:nvPr/>
        </p:nvPicPr>
        <p:blipFill rotWithShape="1">
          <a:blip r:embed="rId7">
            <a:extLst>
              <a:ext uri="{28A0092B-C50C-407E-A947-70E740481C1C}">
                <a14:useLocalDpi xmlns:a14="http://schemas.microsoft.com/office/drawing/2010/main" val="0"/>
              </a:ext>
            </a:extLst>
          </a:blip>
          <a:srcRect l="27792" t="363" r="28633" b="-15129"/>
          <a:stretch/>
        </p:blipFill>
        <p:spPr bwMode="auto">
          <a:xfrm>
            <a:off x="2062480" y="2418080"/>
            <a:ext cx="533400" cy="45212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4" descr="Image result for sandisk transparent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842" y="2542108"/>
            <a:ext cx="973003" cy="19348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Image result for amazon transparent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219" y="3516174"/>
            <a:ext cx="1486861" cy="33326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1056" y="2451791"/>
            <a:ext cx="847664" cy="349752"/>
          </a:xfrm>
          <a:prstGeom prst="rect">
            <a:avLst/>
          </a:prstGeom>
        </p:spPr>
      </p:pic>
      <p:pic>
        <p:nvPicPr>
          <p:cNvPr id="79" name="Picture 10" descr="Image result for nikon transparent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9441" y="3530173"/>
            <a:ext cx="970895" cy="24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49471"/>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Conclusion</a:t>
            </a:r>
            <a:endParaRPr lang="en-US" dirty="0"/>
          </a:p>
        </p:txBody>
      </p:sp>
    </p:spTree>
    <p:extLst>
      <p:ext uri="{BB962C8B-B14F-4D97-AF65-F5344CB8AC3E}">
        <p14:creationId xmlns:p14="http://schemas.microsoft.com/office/powerpoint/2010/main" val="329304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3" name="Title 44"/>
          <p:cNvSpPr>
            <a:spLocks noGrp="1"/>
          </p:cNvSpPr>
          <p:nvPr>
            <p:ph type="title"/>
          </p:nvPr>
        </p:nvSpPr>
        <p:spPr>
          <a:xfrm>
            <a:off x="437766" y="262053"/>
            <a:ext cx="8345488" cy="844690"/>
          </a:xfrm>
        </p:spPr>
        <p:txBody>
          <a:bodyPr/>
          <a:lstStyle/>
          <a:p>
            <a:r>
              <a:rPr lang="en-US" dirty="0" smtClean="0"/>
              <a:t>Cisco VNI Mobile Forecast; </a:t>
            </a:r>
            <a:r>
              <a:rPr lang="fi-FI" dirty="0" smtClean="0"/>
              <a:t>2016–2021</a:t>
            </a:r>
            <a:r>
              <a:rPr lang="en-US" dirty="0" smtClean="0"/>
              <a:t/>
            </a:r>
            <a:br>
              <a:rPr lang="en-US" dirty="0" smtClean="0"/>
            </a:br>
            <a:r>
              <a:rPr lang="en-US" sz="2000" dirty="0" smtClean="0"/>
              <a:t>Use Our Tools &amp; Resources @ www.cisco.com/go/vni</a:t>
            </a:r>
            <a:r>
              <a:rPr lang="en-US" sz="2000" dirty="0"/>
              <a:t/>
            </a:r>
            <a:br>
              <a:rPr lang="en-US" sz="2000" dirty="0"/>
            </a:br>
            <a:endParaRPr lang="en-US" sz="2000" dirty="0" smtClean="0"/>
          </a:p>
        </p:txBody>
      </p:sp>
      <p:sp>
        <p:nvSpPr>
          <p:cNvPr id="7" name="TextBox 6"/>
          <p:cNvSpPr txBox="1"/>
          <p:nvPr/>
        </p:nvSpPr>
        <p:spPr>
          <a:xfrm>
            <a:off x="7218095" y="4420730"/>
            <a:ext cx="1513068" cy="246221"/>
          </a:xfrm>
          <a:prstGeom prst="rect">
            <a:avLst/>
          </a:prstGeom>
          <a:noFill/>
        </p:spPr>
        <p:txBody>
          <a:bodyPr wrap="square" rtlCol="0" anchor="ctr">
            <a:spAutoFit/>
          </a:bodyPr>
          <a:lstStyle/>
          <a:p>
            <a:pPr algn="ctr"/>
            <a:r>
              <a:rPr lang="en-US" sz="1000" dirty="0" smtClean="0">
                <a:hlinkClick r:id="" action="ppaction://noaction"/>
              </a:rPr>
              <a:t>Back to Trends Menu</a:t>
            </a:r>
            <a:endParaRPr lang="en-US" sz="1000" dirty="0" smtClean="0"/>
          </a:p>
        </p:txBody>
      </p:sp>
      <p:sp>
        <p:nvSpPr>
          <p:cNvPr id="3" name="Rectangle 2"/>
          <p:cNvSpPr/>
          <p:nvPr/>
        </p:nvSpPr>
        <p:spPr>
          <a:xfrm>
            <a:off x="1025913" y="4045701"/>
            <a:ext cx="6125841" cy="307777"/>
          </a:xfrm>
          <a:prstGeom prst="rect">
            <a:avLst/>
          </a:prstGeom>
        </p:spPr>
        <p:txBody>
          <a:bodyPr wrap="square">
            <a:spAutoFit/>
          </a:bodyPr>
          <a:lstStyle/>
          <a:p>
            <a:pPr algn="ctr"/>
            <a:r>
              <a:rPr lang="en-US" sz="1400" dirty="0" smtClean="0">
                <a:solidFill>
                  <a:srgbClr val="000000"/>
                </a:solidFill>
                <a:latin typeface="+mn-lt"/>
                <a:ea typeface="Times New Roman" panose="02020603050405020304" pitchFamily="18" charset="0"/>
              </a:rPr>
              <a:t>Submit q</a:t>
            </a:r>
            <a:r>
              <a:rPr lang="en-US" sz="1400" spc="-5" dirty="0" smtClean="0">
                <a:solidFill>
                  <a:srgbClr val="000000"/>
                </a:solidFill>
                <a:latin typeface="+mn-lt"/>
                <a:ea typeface="Times New Roman" panose="02020603050405020304" pitchFamily="18" charset="0"/>
              </a:rPr>
              <a:t>u</a:t>
            </a:r>
            <a:r>
              <a:rPr lang="en-US" sz="1400" dirty="0" smtClean="0">
                <a:solidFill>
                  <a:srgbClr val="000000"/>
                </a:solidFill>
                <a:latin typeface="+mn-lt"/>
                <a:ea typeface="Times New Roman" panose="02020603050405020304" pitchFamily="18" charset="0"/>
              </a:rPr>
              <a:t>estio</a:t>
            </a:r>
            <a:r>
              <a:rPr lang="en-US" sz="1400" spc="-5" dirty="0" smtClean="0">
                <a:solidFill>
                  <a:srgbClr val="000000"/>
                </a:solidFill>
                <a:latin typeface="+mn-lt"/>
                <a:ea typeface="Times New Roman" panose="02020603050405020304" pitchFamily="18" charset="0"/>
              </a:rPr>
              <a:t>n</a:t>
            </a:r>
            <a:r>
              <a:rPr lang="en-US" sz="1400" dirty="0" smtClean="0">
                <a:solidFill>
                  <a:srgbClr val="000000"/>
                </a:solidFill>
                <a:latin typeface="+mn-lt"/>
                <a:ea typeface="Times New Roman" panose="02020603050405020304" pitchFamily="18" charset="0"/>
              </a:rPr>
              <a:t>s</a:t>
            </a:r>
            <a:r>
              <a:rPr lang="en-US" sz="1400" spc="5" dirty="0" smtClean="0">
                <a:solidFill>
                  <a:srgbClr val="000000"/>
                </a:solidFill>
                <a:latin typeface="+mn-lt"/>
                <a:ea typeface="Times New Roman" panose="02020603050405020304" pitchFamily="18" charset="0"/>
              </a:rPr>
              <a:t>/</a:t>
            </a:r>
            <a:r>
              <a:rPr lang="en-US" sz="1400" dirty="0" smtClean="0">
                <a:solidFill>
                  <a:srgbClr val="000000"/>
                </a:solidFill>
                <a:latin typeface="+mn-lt"/>
                <a:ea typeface="Times New Roman" panose="02020603050405020304" pitchFamily="18" charset="0"/>
              </a:rPr>
              <a:t>c</a:t>
            </a:r>
            <a:r>
              <a:rPr lang="en-US" sz="1400" spc="-5" dirty="0" smtClean="0">
                <a:solidFill>
                  <a:srgbClr val="000000"/>
                </a:solidFill>
                <a:latin typeface="+mn-lt"/>
                <a:ea typeface="Times New Roman" panose="02020603050405020304" pitchFamily="18" charset="0"/>
              </a:rPr>
              <a:t>o</a:t>
            </a:r>
            <a:r>
              <a:rPr lang="en-US" sz="1400" dirty="0" smtClean="0">
                <a:solidFill>
                  <a:srgbClr val="000000"/>
                </a:solidFill>
                <a:latin typeface="+mn-lt"/>
                <a:ea typeface="Times New Roman" panose="02020603050405020304" pitchFamily="18" charset="0"/>
              </a:rPr>
              <a:t>mme</a:t>
            </a:r>
            <a:r>
              <a:rPr lang="en-US" sz="1400" spc="-5" dirty="0" smtClean="0">
                <a:solidFill>
                  <a:srgbClr val="000000"/>
                </a:solidFill>
                <a:latin typeface="+mn-lt"/>
                <a:ea typeface="Times New Roman" panose="02020603050405020304" pitchFamily="18" charset="0"/>
              </a:rPr>
              <a:t>n</a:t>
            </a:r>
            <a:r>
              <a:rPr lang="en-US" sz="1400" dirty="0" smtClean="0">
                <a:solidFill>
                  <a:srgbClr val="000000"/>
                </a:solidFill>
                <a:latin typeface="+mn-lt"/>
                <a:ea typeface="Times New Roman" panose="02020603050405020304" pitchFamily="18" charset="0"/>
              </a:rPr>
              <a:t>ts</a:t>
            </a:r>
            <a:r>
              <a:rPr lang="en-US" sz="1400" dirty="0" smtClean="0">
                <a:latin typeface="+mn-lt"/>
                <a:ea typeface="Times New Roman" panose="02020603050405020304" pitchFamily="18" charset="0"/>
              </a:rPr>
              <a:t> </a:t>
            </a:r>
            <a:r>
              <a:rPr lang="en-US" sz="1400" spc="-5" dirty="0">
                <a:solidFill>
                  <a:srgbClr val="000000"/>
                </a:solidFill>
                <a:latin typeface="+mn-lt"/>
                <a:ea typeface="Times New Roman" panose="02020603050405020304" pitchFamily="18" charset="0"/>
              </a:rPr>
              <a:t>via our </a:t>
            </a:r>
            <a:r>
              <a:rPr lang="en-US" sz="1400" dirty="0">
                <a:solidFill>
                  <a:srgbClr val="000000"/>
                </a:solidFill>
                <a:latin typeface="+mn-lt"/>
                <a:ea typeface="Times New Roman" panose="02020603050405020304" pitchFamily="18" charset="0"/>
              </a:rPr>
              <a:t>public VNI community </a:t>
            </a:r>
            <a:r>
              <a:rPr lang="en-US" sz="1400" dirty="0" smtClean="0">
                <a:solidFill>
                  <a:srgbClr val="000000"/>
                </a:solidFill>
                <a:latin typeface="+mn-lt"/>
                <a:ea typeface="Times New Roman" panose="02020603050405020304" pitchFamily="18" charset="0"/>
              </a:rPr>
              <a:t>page:</a:t>
            </a:r>
            <a:endParaRPr lang="en-US" sz="1400" dirty="0">
              <a:solidFill>
                <a:srgbClr val="000000"/>
              </a:solidFill>
              <a:latin typeface="+mn-lt"/>
              <a:ea typeface="Times New Roman" panose="02020603050405020304" pitchFamily="18" charset="0"/>
            </a:endParaRPr>
          </a:p>
        </p:txBody>
      </p:sp>
      <p:sp>
        <p:nvSpPr>
          <p:cNvPr id="11" name="TextBox 10"/>
          <p:cNvSpPr txBox="1"/>
          <p:nvPr/>
        </p:nvSpPr>
        <p:spPr>
          <a:xfrm>
            <a:off x="1230669" y="4335191"/>
            <a:ext cx="5794603" cy="338554"/>
          </a:xfrm>
          <a:prstGeom prst="rect">
            <a:avLst/>
          </a:prstGeom>
          <a:solidFill>
            <a:schemeClr val="accent5">
              <a:lumMod val="75000"/>
            </a:schemeClr>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a:solidFill>
                  <a:schemeClr val="bg1"/>
                </a:solidFill>
              </a:rPr>
              <a:t>https://communities.cisco.com/community/solutions/sp/vni-gci</a:t>
            </a:r>
          </a:p>
        </p:txBody>
      </p:sp>
      <p:pic>
        <p:nvPicPr>
          <p:cNvPr id="4" name="Picture 3"/>
          <p:cNvPicPr>
            <a:picLocks noChangeAspect="1"/>
          </p:cNvPicPr>
          <p:nvPr/>
        </p:nvPicPr>
        <p:blipFill rotWithShape="1">
          <a:blip r:embed="rId3"/>
          <a:srcRect l="23261" t="28971" r="24493" b="24605"/>
          <a:stretch/>
        </p:blipFill>
        <p:spPr>
          <a:xfrm>
            <a:off x="1230669" y="1203500"/>
            <a:ext cx="5794603" cy="27496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261754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09375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503119" y="125301"/>
            <a:ext cx="8345488" cy="731837"/>
          </a:xfrm>
        </p:spPr>
        <p:txBody>
          <a:bodyPr/>
          <a:lstStyle/>
          <a:p>
            <a:r>
              <a:rPr lang="en-US" sz="2800" dirty="0" smtClean="0"/>
              <a:t>Global Mobile Data Traffic Growth / Regions</a:t>
            </a:r>
            <a:br>
              <a:rPr lang="en-US" sz="2800" dirty="0" smtClean="0"/>
            </a:br>
            <a:r>
              <a:rPr lang="en-US" sz="2000" dirty="0" smtClean="0"/>
              <a:t>MEA has the Highest Growth Rate (65%) from </a:t>
            </a:r>
            <a:r>
              <a:rPr lang="fi-FI" sz="2000" dirty="0" smtClean="0"/>
              <a:t>2016–2021</a:t>
            </a:r>
            <a:r>
              <a:rPr lang="en-US" sz="2000" dirty="0" smtClean="0"/>
              <a:t/>
            </a:r>
            <a:br>
              <a:rPr lang="en-US" sz="2000" dirty="0" smtClean="0"/>
            </a:br>
            <a:r>
              <a:rPr lang="en-US" sz="2000" dirty="0" smtClean="0"/>
              <a:t>APAC will Generate 47% of all Mobile Data Traffic by 2021</a:t>
            </a:r>
          </a:p>
        </p:txBody>
      </p:sp>
      <p:sp>
        <p:nvSpPr>
          <p:cNvPr id="17" name="Rectangle 16"/>
          <p:cNvSpPr/>
          <p:nvPr/>
        </p:nvSpPr>
        <p:spPr>
          <a:xfrm>
            <a:off x="0" y="1270635"/>
            <a:ext cx="7126014" cy="317368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7126013" y="1270635"/>
            <a:ext cx="2016609" cy="3173682"/>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Freeform 21"/>
          <p:cNvSpPr/>
          <p:nvPr/>
        </p:nvSpPr>
        <p:spPr>
          <a:xfrm flipH="1">
            <a:off x="7070658" y="1270635"/>
            <a:ext cx="2076816" cy="621227"/>
          </a:xfrm>
          <a:custGeom>
            <a:avLst/>
            <a:gdLst>
              <a:gd name="connsiteX0" fmla="*/ 0 w 666750"/>
              <a:gd name="connsiteY0" fmla="*/ 0 h 603885"/>
              <a:gd name="connsiteX1" fmla="*/ 609600 w 666750"/>
              <a:gd name="connsiteY1" fmla="*/ 0 h 603885"/>
              <a:gd name="connsiteX2" fmla="*/ 609600 w 666750"/>
              <a:gd name="connsiteY2" fmla="*/ 243840 h 603885"/>
              <a:gd name="connsiteX3" fmla="*/ 666750 w 666750"/>
              <a:gd name="connsiteY3" fmla="*/ 300990 h 603885"/>
              <a:gd name="connsiteX4" fmla="*/ 609600 w 666750"/>
              <a:gd name="connsiteY4" fmla="*/ 358140 h 603885"/>
              <a:gd name="connsiteX5" fmla="*/ 609600 w 666750"/>
              <a:gd name="connsiteY5" fmla="*/ 603885 h 603885"/>
              <a:gd name="connsiteX6" fmla="*/ 1905 w 666750"/>
              <a:gd name="connsiteY6" fmla="*/ 603885 h 603885"/>
              <a:gd name="connsiteX7" fmla="*/ 0 w 666750"/>
              <a:gd name="connsiteY7" fmla="*/ 0 h 603885"/>
              <a:gd name="connsiteX0" fmla="*/ 1555279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1555279 w 2222029"/>
              <a:gd name="connsiteY7" fmla="*/ 0 h 603885"/>
              <a:gd name="connsiteX0" fmla="*/ 2171 w 2222029"/>
              <a:gd name="connsiteY0" fmla="*/ 0 h 603885"/>
              <a:gd name="connsiteX1" fmla="*/ 2164879 w 2222029"/>
              <a:gd name="connsiteY1" fmla="*/ 0 h 603885"/>
              <a:gd name="connsiteX2" fmla="*/ 2164879 w 2222029"/>
              <a:gd name="connsiteY2" fmla="*/ 243840 h 603885"/>
              <a:gd name="connsiteX3" fmla="*/ 2222029 w 2222029"/>
              <a:gd name="connsiteY3" fmla="*/ 300990 h 603885"/>
              <a:gd name="connsiteX4" fmla="*/ 2164879 w 2222029"/>
              <a:gd name="connsiteY4" fmla="*/ 358140 h 603885"/>
              <a:gd name="connsiteX5" fmla="*/ 2164879 w 2222029"/>
              <a:gd name="connsiteY5" fmla="*/ 603885 h 603885"/>
              <a:gd name="connsiteX6" fmla="*/ 0 w 2222029"/>
              <a:gd name="connsiteY6" fmla="*/ 603885 h 603885"/>
              <a:gd name="connsiteX7" fmla="*/ 2171 w 2222029"/>
              <a:gd name="connsiteY7" fmla="*/ 0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029" h="603885">
                <a:moveTo>
                  <a:pt x="2171" y="0"/>
                </a:moveTo>
                <a:lnTo>
                  <a:pt x="2164879" y="0"/>
                </a:lnTo>
                <a:lnTo>
                  <a:pt x="2164879" y="243840"/>
                </a:lnTo>
                <a:lnTo>
                  <a:pt x="2222029" y="300990"/>
                </a:lnTo>
                <a:lnTo>
                  <a:pt x="2164879" y="358140"/>
                </a:lnTo>
                <a:lnTo>
                  <a:pt x="2164879" y="603885"/>
                </a:lnTo>
                <a:lnTo>
                  <a:pt x="0" y="603885"/>
                </a:lnTo>
                <a:cubicBezTo>
                  <a:pt x="724" y="402590"/>
                  <a:pt x="1447" y="201295"/>
                  <a:pt x="2171"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7370432" y="1292375"/>
            <a:ext cx="1317330" cy="600164"/>
          </a:xfrm>
          <a:prstGeom prst="rect">
            <a:avLst/>
          </a:prstGeom>
          <a:noFill/>
        </p:spPr>
        <p:txBody>
          <a:bodyPr wrap="square" rtlCol="0" anchor="ctr">
            <a:spAutoFit/>
          </a:bodyPr>
          <a:lstStyle/>
          <a:p>
            <a:pPr defTabSz="814388">
              <a:lnSpc>
                <a:spcPct val="110000"/>
              </a:lnSpc>
            </a:pPr>
            <a:r>
              <a:rPr lang="en-US" sz="1600" b="1" dirty="0" smtClean="0">
                <a:solidFill>
                  <a:schemeClr val="bg1"/>
                </a:solidFill>
              </a:rPr>
              <a:t>47% </a:t>
            </a:r>
            <a:r>
              <a:rPr lang="en-US" sz="1600" b="1" dirty="0">
                <a:solidFill>
                  <a:schemeClr val="bg1"/>
                </a:solidFill>
              </a:rPr>
              <a:t>CAGR </a:t>
            </a:r>
            <a:r>
              <a:rPr lang="fi-FI" sz="1400" dirty="0" smtClean="0">
                <a:solidFill>
                  <a:schemeClr val="accent2">
                    <a:lumMod val="20000"/>
                    <a:lumOff val="80000"/>
                  </a:schemeClr>
                </a:solidFill>
              </a:rPr>
              <a:t>2016–2021</a:t>
            </a:r>
            <a:endParaRPr lang="en-US" sz="1400" dirty="0">
              <a:solidFill>
                <a:schemeClr val="accent2">
                  <a:lumMod val="20000"/>
                  <a:lumOff val="80000"/>
                </a:schemeClr>
              </a:solidFill>
            </a:endParaRPr>
          </a:p>
        </p:txBody>
      </p:sp>
      <p:sp>
        <p:nvSpPr>
          <p:cNvPr id="37" name="Text Box 20"/>
          <p:cNvSpPr txBox="1">
            <a:spLocks noChangeArrowheads="1"/>
          </p:cNvSpPr>
          <p:nvPr/>
        </p:nvSpPr>
        <p:spPr bwMode="auto">
          <a:xfrm>
            <a:off x="4530382" y="451516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a:t>
            </a:r>
            <a:r>
              <a:rPr lang="fi-FI" sz="1000" dirty="0" smtClean="0"/>
              <a:t>2016–2021</a:t>
            </a:r>
            <a:endParaRPr lang="en-US" sz="1000" dirty="0"/>
          </a:p>
        </p:txBody>
      </p:sp>
      <p:graphicFrame>
        <p:nvGraphicFramePr>
          <p:cNvPr id="43" name="Object 2"/>
          <p:cNvGraphicFramePr>
            <a:graphicFrameLocks noChangeAspect="1"/>
          </p:cNvGraphicFramePr>
          <p:nvPr>
            <p:extLst>
              <p:ext uri="{D42A27DB-BD31-4B8C-83A1-F6EECF244321}">
                <p14:modId xmlns:p14="http://schemas.microsoft.com/office/powerpoint/2010/main" val="1064480545"/>
              </p:ext>
            </p:extLst>
          </p:nvPr>
        </p:nvGraphicFramePr>
        <p:xfrm>
          <a:off x="822387" y="1561854"/>
          <a:ext cx="6256694" cy="2979420"/>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p:cNvSpPr txBox="1"/>
          <p:nvPr/>
        </p:nvSpPr>
        <p:spPr>
          <a:xfrm>
            <a:off x="503119" y="2473926"/>
            <a:ext cx="1105762" cy="523220"/>
          </a:xfrm>
          <a:prstGeom prst="rect">
            <a:avLst/>
          </a:prstGeom>
          <a:noFill/>
        </p:spPr>
        <p:txBody>
          <a:bodyPr wrap="square" rtlCol="0" anchor="ctr">
            <a:spAutoFit/>
          </a:bodyPr>
          <a:lstStyle/>
          <a:p>
            <a:pPr algn="ctr"/>
            <a:r>
              <a:rPr lang="en-US" sz="1400" b="1" dirty="0" smtClean="0">
                <a:cs typeface="Arial" panose="020B0604020202020204" pitchFamily="34" charset="0"/>
              </a:rPr>
              <a:t>Exabytes per Month</a:t>
            </a:r>
            <a:endParaRPr lang="en-US" sz="1400" b="1" dirty="0">
              <a:cs typeface="Arial" panose="020B0604020202020204" pitchFamily="34" charset="0"/>
            </a:endParaRPr>
          </a:p>
        </p:txBody>
      </p:sp>
      <p:sp>
        <p:nvSpPr>
          <p:cNvPr id="45" name="Text Box 11"/>
          <p:cNvSpPr txBox="1">
            <a:spLocks noChangeArrowheads="1"/>
          </p:cNvSpPr>
          <p:nvPr/>
        </p:nvSpPr>
        <p:spPr bwMode="auto">
          <a:xfrm>
            <a:off x="5653426" y="2792220"/>
            <a:ext cx="472026"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smtClean="0">
                <a:solidFill>
                  <a:schemeClr val="bg2"/>
                </a:solidFill>
              </a:rPr>
              <a:t>13%</a:t>
            </a:r>
            <a:endParaRPr lang="en-US" sz="1200" b="1" dirty="0">
              <a:solidFill>
                <a:schemeClr val="bg2"/>
              </a:solidFill>
            </a:endParaRPr>
          </a:p>
        </p:txBody>
      </p:sp>
      <p:sp>
        <p:nvSpPr>
          <p:cNvPr id="46" name="Text Box 11"/>
          <p:cNvSpPr txBox="1">
            <a:spLocks noChangeArrowheads="1"/>
          </p:cNvSpPr>
          <p:nvPr/>
        </p:nvSpPr>
        <p:spPr bwMode="auto">
          <a:xfrm>
            <a:off x="5589307" y="3264935"/>
            <a:ext cx="600266"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smtClean="0">
                <a:solidFill>
                  <a:schemeClr val="bg2"/>
                </a:solidFill>
              </a:rPr>
              <a:t>46.7%</a:t>
            </a:r>
            <a:endParaRPr lang="en-US" sz="1200" b="1" dirty="0">
              <a:solidFill>
                <a:schemeClr val="bg2"/>
              </a:solidFill>
            </a:endParaRPr>
          </a:p>
        </p:txBody>
      </p:sp>
      <p:sp>
        <p:nvSpPr>
          <p:cNvPr id="47" name="Text Box 11"/>
          <p:cNvSpPr txBox="1">
            <a:spLocks noChangeArrowheads="1"/>
          </p:cNvSpPr>
          <p:nvPr/>
        </p:nvSpPr>
        <p:spPr bwMode="auto">
          <a:xfrm>
            <a:off x="5631786" y="2616875"/>
            <a:ext cx="515308"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smtClean="0">
                <a:solidFill>
                  <a:schemeClr val="bg2"/>
                </a:solidFill>
              </a:rPr>
              <a:t>8.6%</a:t>
            </a:r>
            <a:endParaRPr lang="en-US" sz="1200" b="1" dirty="0">
              <a:solidFill>
                <a:schemeClr val="bg2"/>
              </a:solidFill>
            </a:endParaRPr>
          </a:p>
        </p:txBody>
      </p:sp>
      <p:sp>
        <p:nvSpPr>
          <p:cNvPr id="48" name="Text Box 11"/>
          <p:cNvSpPr txBox="1">
            <a:spLocks noChangeArrowheads="1"/>
          </p:cNvSpPr>
          <p:nvPr/>
        </p:nvSpPr>
        <p:spPr bwMode="auto">
          <a:xfrm>
            <a:off x="5653425" y="2201911"/>
            <a:ext cx="472026"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smtClean="0">
                <a:solidFill>
                  <a:schemeClr val="bg2"/>
                </a:solidFill>
              </a:rPr>
              <a:t>15%</a:t>
            </a:r>
            <a:endParaRPr lang="en-US" sz="1200" b="1" dirty="0">
              <a:solidFill>
                <a:schemeClr val="bg2"/>
              </a:solidFill>
            </a:endParaRPr>
          </a:p>
        </p:txBody>
      </p:sp>
      <p:sp>
        <p:nvSpPr>
          <p:cNvPr id="49" name="Text Box 11"/>
          <p:cNvSpPr txBox="1">
            <a:spLocks noChangeArrowheads="1"/>
          </p:cNvSpPr>
          <p:nvPr/>
        </p:nvSpPr>
        <p:spPr bwMode="auto">
          <a:xfrm>
            <a:off x="5695906" y="2060387"/>
            <a:ext cx="387066"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a:solidFill>
                  <a:schemeClr val="bg2"/>
                </a:solidFill>
              </a:rPr>
              <a:t>6</a:t>
            </a:r>
            <a:r>
              <a:rPr lang="en-US" sz="1200" b="1" dirty="0" smtClean="0">
                <a:solidFill>
                  <a:schemeClr val="bg2"/>
                </a:solidFill>
              </a:rPr>
              <a:t>%</a:t>
            </a:r>
            <a:endParaRPr lang="en-US" sz="1200" b="1" dirty="0">
              <a:solidFill>
                <a:schemeClr val="bg2"/>
              </a:solidFill>
            </a:endParaRPr>
          </a:p>
        </p:txBody>
      </p:sp>
      <p:sp>
        <p:nvSpPr>
          <p:cNvPr id="50" name="Text Box 11"/>
          <p:cNvSpPr txBox="1">
            <a:spLocks noChangeArrowheads="1"/>
          </p:cNvSpPr>
          <p:nvPr/>
        </p:nvSpPr>
        <p:spPr bwMode="auto">
          <a:xfrm>
            <a:off x="5589308" y="2445953"/>
            <a:ext cx="600266" cy="267590"/>
          </a:xfrm>
          <a:prstGeom prst="rect">
            <a:avLst/>
          </a:prstGeom>
          <a:noFill/>
          <a:ln w="9525" algn="ctr">
            <a:noFill/>
            <a:miter lim="800000"/>
            <a:headEnd/>
            <a:tailEnd/>
          </a:ln>
        </p:spPr>
        <p:txBody>
          <a:bodyPr wrap="none" lIns="82124" tIns="41061" rIns="82124" bIns="41061">
            <a:spAutoFit/>
          </a:bodyPr>
          <a:lstStyle/>
          <a:p>
            <a:pPr algn="ctr" defTabSz="814388"/>
            <a:r>
              <a:rPr lang="en-US" sz="1200" b="1" dirty="0" smtClean="0">
                <a:solidFill>
                  <a:schemeClr val="bg2"/>
                </a:solidFill>
              </a:rPr>
              <a:t>10.7%</a:t>
            </a:r>
            <a:endParaRPr lang="en-US" sz="1200" b="1" dirty="0">
              <a:solidFill>
                <a:schemeClr val="bg2"/>
              </a:solidFill>
            </a:endParaRPr>
          </a:p>
        </p:txBody>
      </p:sp>
    </p:spTree>
    <p:extLst>
      <p:ext uri="{BB962C8B-B14F-4D97-AF65-F5344CB8AC3E}">
        <p14:creationId xmlns:p14="http://schemas.microsoft.com/office/powerpoint/2010/main" val="192216387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0943" y="991183"/>
            <a:ext cx="6090025" cy="1764096"/>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TextBox 39"/>
          <p:cNvSpPr txBox="1"/>
          <p:nvPr/>
        </p:nvSpPr>
        <p:spPr>
          <a:xfrm>
            <a:off x="1407303" y="1558525"/>
            <a:ext cx="1667868" cy="584775"/>
          </a:xfrm>
          <a:prstGeom prst="rect">
            <a:avLst/>
          </a:prstGeom>
          <a:noFill/>
        </p:spPr>
        <p:txBody>
          <a:bodyPr wrap="square" rtlCol="0" anchor="ctr">
            <a:spAutoFit/>
          </a:bodyPr>
          <a:lstStyle/>
          <a:p>
            <a:pPr algn="ctr"/>
            <a:r>
              <a:rPr lang="en-US" sz="1600" dirty="0" smtClean="0"/>
              <a:t>Average Traffic per </a:t>
            </a:r>
            <a:r>
              <a:rPr lang="en-US" sz="1600" b="1" dirty="0" smtClean="0">
                <a:solidFill>
                  <a:schemeClr val="accent1"/>
                </a:solidFill>
              </a:rPr>
              <a:t>User</a:t>
            </a:r>
          </a:p>
        </p:txBody>
      </p:sp>
      <p:sp>
        <p:nvSpPr>
          <p:cNvPr id="41" name="Rectangle 40"/>
          <p:cNvSpPr/>
          <p:nvPr/>
        </p:nvSpPr>
        <p:spPr>
          <a:xfrm>
            <a:off x="3138497" y="992211"/>
            <a:ext cx="1942449" cy="17624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TextBox 41"/>
          <p:cNvSpPr txBox="1"/>
          <p:nvPr/>
        </p:nvSpPr>
        <p:spPr>
          <a:xfrm>
            <a:off x="3275787" y="992210"/>
            <a:ext cx="1667868" cy="307777"/>
          </a:xfrm>
          <a:prstGeom prst="rect">
            <a:avLst/>
          </a:prstGeom>
          <a:noFill/>
        </p:spPr>
        <p:txBody>
          <a:bodyPr wrap="square" rtlCol="0" anchor="ctr">
            <a:spAutoFit/>
          </a:bodyPr>
          <a:lstStyle/>
          <a:p>
            <a:pPr algn="ctr"/>
            <a:r>
              <a:rPr lang="en-US" sz="1400" dirty="0" smtClean="0">
                <a:solidFill>
                  <a:schemeClr val="bg2"/>
                </a:solidFill>
              </a:rPr>
              <a:t>2016</a:t>
            </a:r>
          </a:p>
        </p:txBody>
      </p:sp>
      <p:sp>
        <p:nvSpPr>
          <p:cNvPr id="47" name="Rectangle 46"/>
          <p:cNvSpPr/>
          <p:nvPr/>
        </p:nvSpPr>
        <p:spPr>
          <a:xfrm>
            <a:off x="5296429" y="992211"/>
            <a:ext cx="1942449" cy="17624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5433719" y="992210"/>
            <a:ext cx="1667868" cy="307777"/>
          </a:xfrm>
          <a:prstGeom prst="rect">
            <a:avLst/>
          </a:prstGeom>
          <a:noFill/>
        </p:spPr>
        <p:txBody>
          <a:bodyPr wrap="square" rtlCol="0" anchor="ctr">
            <a:spAutoFit/>
          </a:bodyPr>
          <a:lstStyle/>
          <a:p>
            <a:pPr algn="ctr"/>
            <a:r>
              <a:rPr lang="en-US" sz="1400" dirty="0" smtClean="0">
                <a:solidFill>
                  <a:schemeClr val="bg2"/>
                </a:solidFill>
              </a:rPr>
              <a:t>2021</a:t>
            </a:r>
          </a:p>
        </p:txBody>
      </p:sp>
      <p:sp>
        <p:nvSpPr>
          <p:cNvPr id="56" name="Rectangle 55"/>
          <p:cNvSpPr/>
          <p:nvPr/>
        </p:nvSpPr>
        <p:spPr>
          <a:xfrm>
            <a:off x="1320943" y="2830308"/>
            <a:ext cx="6090025" cy="1771075"/>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TextBox 56"/>
          <p:cNvSpPr txBox="1"/>
          <p:nvPr/>
        </p:nvSpPr>
        <p:spPr>
          <a:xfrm>
            <a:off x="1407303" y="3420997"/>
            <a:ext cx="1667868" cy="584775"/>
          </a:xfrm>
          <a:prstGeom prst="rect">
            <a:avLst/>
          </a:prstGeom>
          <a:noFill/>
        </p:spPr>
        <p:txBody>
          <a:bodyPr wrap="square" rtlCol="0" anchor="ctr">
            <a:spAutoFit/>
          </a:bodyPr>
          <a:lstStyle/>
          <a:p>
            <a:pPr algn="ctr"/>
            <a:r>
              <a:rPr lang="en-US" sz="1600" dirty="0" smtClean="0"/>
              <a:t>Average Traffic per </a:t>
            </a:r>
            <a:r>
              <a:rPr lang="en-US" sz="1600" b="1" dirty="0" smtClean="0">
                <a:solidFill>
                  <a:schemeClr val="accent1"/>
                </a:solidFill>
              </a:rPr>
              <a:t>Connection</a:t>
            </a:r>
          </a:p>
        </p:txBody>
      </p:sp>
      <p:sp>
        <p:nvSpPr>
          <p:cNvPr id="59" name="Rectangle 58"/>
          <p:cNvSpPr/>
          <p:nvPr/>
        </p:nvSpPr>
        <p:spPr>
          <a:xfrm>
            <a:off x="3138497" y="2831337"/>
            <a:ext cx="1942449" cy="176409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275787" y="2831336"/>
            <a:ext cx="1667868" cy="307777"/>
          </a:xfrm>
          <a:prstGeom prst="rect">
            <a:avLst/>
          </a:prstGeom>
          <a:noFill/>
        </p:spPr>
        <p:txBody>
          <a:bodyPr wrap="square" rtlCol="0" anchor="ctr">
            <a:spAutoFit/>
          </a:bodyPr>
          <a:lstStyle/>
          <a:p>
            <a:pPr algn="ctr"/>
            <a:r>
              <a:rPr lang="en-US" sz="1400" dirty="0" smtClean="0">
                <a:solidFill>
                  <a:schemeClr val="bg2"/>
                </a:solidFill>
              </a:rPr>
              <a:t>2016</a:t>
            </a:r>
          </a:p>
        </p:txBody>
      </p:sp>
      <p:sp>
        <p:nvSpPr>
          <p:cNvPr id="62" name="TextBox 61"/>
          <p:cNvSpPr txBox="1"/>
          <p:nvPr/>
        </p:nvSpPr>
        <p:spPr>
          <a:xfrm>
            <a:off x="3275787" y="4293607"/>
            <a:ext cx="1667868" cy="307777"/>
          </a:xfrm>
          <a:prstGeom prst="rect">
            <a:avLst/>
          </a:prstGeom>
          <a:noFill/>
        </p:spPr>
        <p:txBody>
          <a:bodyPr wrap="square" rtlCol="0" anchor="ctr">
            <a:spAutoFit/>
          </a:bodyPr>
          <a:lstStyle/>
          <a:p>
            <a:pPr algn="ctr"/>
            <a:r>
              <a:rPr lang="en-US" sz="1400" b="1" dirty="0" smtClean="0">
                <a:solidFill>
                  <a:schemeClr val="bg2"/>
                </a:solidFill>
              </a:rPr>
              <a:t>902 B </a:t>
            </a:r>
            <a:r>
              <a:rPr lang="en-US" sz="1400" dirty="0" smtClean="0">
                <a:solidFill>
                  <a:schemeClr val="bg2"/>
                </a:solidFill>
              </a:rPr>
              <a:t>per month</a:t>
            </a:r>
          </a:p>
        </p:txBody>
      </p:sp>
      <p:sp>
        <p:nvSpPr>
          <p:cNvPr id="64" name="Rectangle 63"/>
          <p:cNvSpPr/>
          <p:nvPr/>
        </p:nvSpPr>
        <p:spPr>
          <a:xfrm>
            <a:off x="5296429" y="2831337"/>
            <a:ext cx="1942449" cy="176409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5433719" y="2831336"/>
            <a:ext cx="1667868" cy="307777"/>
          </a:xfrm>
          <a:prstGeom prst="rect">
            <a:avLst/>
          </a:prstGeom>
          <a:noFill/>
        </p:spPr>
        <p:txBody>
          <a:bodyPr wrap="square" rtlCol="0" anchor="ctr">
            <a:spAutoFit/>
          </a:bodyPr>
          <a:lstStyle/>
          <a:p>
            <a:pPr algn="ctr"/>
            <a:r>
              <a:rPr lang="en-US" sz="1400" dirty="0" smtClean="0">
                <a:solidFill>
                  <a:schemeClr val="bg2"/>
                </a:solidFill>
              </a:rPr>
              <a:t>2021</a:t>
            </a:r>
          </a:p>
        </p:txBody>
      </p:sp>
      <p:sp>
        <p:nvSpPr>
          <p:cNvPr id="67" name="TextBox 66"/>
          <p:cNvSpPr txBox="1"/>
          <p:nvPr/>
        </p:nvSpPr>
        <p:spPr>
          <a:xfrm>
            <a:off x="5320880" y="4293607"/>
            <a:ext cx="1902300" cy="307777"/>
          </a:xfrm>
          <a:prstGeom prst="rect">
            <a:avLst/>
          </a:prstGeom>
          <a:noFill/>
        </p:spPr>
        <p:txBody>
          <a:bodyPr wrap="square" rtlCol="0" anchor="ctr">
            <a:spAutoFit/>
          </a:bodyPr>
          <a:lstStyle/>
          <a:p>
            <a:pPr algn="ctr"/>
            <a:r>
              <a:rPr lang="en-US" sz="1400" b="1" dirty="0" smtClean="0">
                <a:solidFill>
                  <a:schemeClr val="bg2"/>
                </a:solidFill>
              </a:rPr>
              <a:t>4,226 </a:t>
            </a:r>
            <a:r>
              <a:rPr lang="en-US" sz="1400" b="1" dirty="0">
                <a:solidFill>
                  <a:schemeClr val="bg2"/>
                </a:solidFill>
              </a:rPr>
              <a:t>M</a:t>
            </a:r>
            <a:r>
              <a:rPr lang="en-US" sz="1400" b="1" dirty="0" smtClean="0">
                <a:solidFill>
                  <a:schemeClr val="bg2"/>
                </a:solidFill>
              </a:rPr>
              <a:t>B </a:t>
            </a:r>
            <a:r>
              <a:rPr lang="en-US" sz="1400" dirty="0" smtClean="0">
                <a:solidFill>
                  <a:schemeClr val="bg2"/>
                </a:solidFill>
              </a:rPr>
              <a:t>per month</a:t>
            </a:r>
          </a:p>
        </p:txBody>
      </p:sp>
      <p:sp>
        <p:nvSpPr>
          <p:cNvPr id="35" name="Text Box 20"/>
          <p:cNvSpPr txBox="1">
            <a:spLocks noChangeArrowheads="1"/>
          </p:cNvSpPr>
          <p:nvPr/>
        </p:nvSpPr>
        <p:spPr bwMode="auto">
          <a:xfrm>
            <a:off x="4541520" y="4581452"/>
            <a:ext cx="3958557" cy="236812"/>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it-IT" sz="1000" dirty="0" smtClean="0"/>
              <a:t>Source: Cisco VNI Global Mobile Data Traffic Forecast, 2016–2021</a:t>
            </a:r>
            <a:endParaRPr lang="en-US" sz="1000" dirty="0"/>
          </a:p>
        </p:txBody>
      </p:sp>
      <p:sp>
        <p:nvSpPr>
          <p:cNvPr id="3" name="Title 2"/>
          <p:cNvSpPr>
            <a:spLocks noGrp="1"/>
          </p:cNvSpPr>
          <p:nvPr>
            <p:ph type="title"/>
          </p:nvPr>
        </p:nvSpPr>
        <p:spPr>
          <a:xfrm>
            <a:off x="437766" y="129315"/>
            <a:ext cx="8345488" cy="731837"/>
          </a:xfrm>
        </p:spPr>
        <p:txBody>
          <a:bodyPr/>
          <a:lstStyle/>
          <a:p>
            <a:r>
              <a:rPr lang="en-US" sz="2800" dirty="0" smtClean="0"/>
              <a:t>Average Mobile User and Connection </a:t>
            </a:r>
            <a:br>
              <a:rPr lang="en-US" sz="2800" dirty="0" smtClean="0"/>
            </a:br>
            <a:r>
              <a:rPr lang="en-US" sz="2000" dirty="0" smtClean="0"/>
              <a:t>Cellular Traffic per Month</a:t>
            </a:r>
            <a:endParaRPr lang="en-US" sz="2000" dirty="0"/>
          </a:p>
        </p:txBody>
      </p:sp>
      <p:sp>
        <p:nvSpPr>
          <p:cNvPr id="43" name="TextBox 42"/>
          <p:cNvSpPr txBox="1"/>
          <p:nvPr/>
        </p:nvSpPr>
        <p:spPr>
          <a:xfrm>
            <a:off x="3206230" y="2450671"/>
            <a:ext cx="1873201" cy="307777"/>
          </a:xfrm>
          <a:prstGeom prst="rect">
            <a:avLst/>
          </a:prstGeom>
          <a:noFill/>
        </p:spPr>
        <p:txBody>
          <a:bodyPr wrap="square" rtlCol="0" anchor="ctr">
            <a:spAutoFit/>
          </a:bodyPr>
          <a:lstStyle/>
          <a:p>
            <a:pPr algn="ctr"/>
            <a:r>
              <a:rPr lang="en-US" sz="1400" b="1" dirty="0" smtClean="0">
                <a:solidFill>
                  <a:schemeClr val="bg2"/>
                </a:solidFill>
              </a:rPr>
              <a:t>1,456 </a:t>
            </a:r>
            <a:r>
              <a:rPr lang="en-US" sz="1400" b="1" dirty="0">
                <a:solidFill>
                  <a:schemeClr val="bg2"/>
                </a:solidFill>
              </a:rPr>
              <a:t>M</a:t>
            </a:r>
            <a:r>
              <a:rPr lang="en-US" sz="1400" b="1" dirty="0" smtClean="0">
                <a:solidFill>
                  <a:schemeClr val="bg2"/>
                </a:solidFill>
              </a:rPr>
              <a:t>B </a:t>
            </a:r>
            <a:r>
              <a:rPr lang="en-US" sz="1400" dirty="0" smtClean="0">
                <a:solidFill>
                  <a:schemeClr val="bg2"/>
                </a:solidFill>
              </a:rPr>
              <a:t>per month</a:t>
            </a:r>
          </a:p>
        </p:txBody>
      </p:sp>
      <p:sp>
        <p:nvSpPr>
          <p:cNvPr id="50" name="TextBox 49"/>
          <p:cNvSpPr txBox="1"/>
          <p:nvPr/>
        </p:nvSpPr>
        <p:spPr>
          <a:xfrm>
            <a:off x="5300239" y="2450671"/>
            <a:ext cx="1939184" cy="307777"/>
          </a:xfrm>
          <a:prstGeom prst="rect">
            <a:avLst/>
          </a:prstGeom>
          <a:noFill/>
        </p:spPr>
        <p:txBody>
          <a:bodyPr wrap="square" rtlCol="0" anchor="ctr">
            <a:spAutoFit/>
          </a:bodyPr>
          <a:lstStyle/>
          <a:p>
            <a:pPr algn="ctr"/>
            <a:r>
              <a:rPr lang="en-US" sz="1400" b="1" dirty="0" smtClean="0">
                <a:solidFill>
                  <a:schemeClr val="bg2"/>
                </a:solidFill>
              </a:rPr>
              <a:t>8,423 MB </a:t>
            </a:r>
            <a:r>
              <a:rPr lang="en-US" sz="1400" dirty="0" smtClean="0">
                <a:solidFill>
                  <a:schemeClr val="bg2"/>
                </a:solidFill>
              </a:rPr>
              <a:t>per month</a:t>
            </a:r>
          </a:p>
        </p:txBody>
      </p:sp>
      <p:sp>
        <p:nvSpPr>
          <p:cNvPr id="9" name="Rectangle 8"/>
          <p:cNvSpPr/>
          <p:nvPr/>
        </p:nvSpPr>
        <p:spPr>
          <a:xfrm>
            <a:off x="5296104" y="3133683"/>
            <a:ext cx="1943319" cy="11656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Oval 37"/>
          <p:cNvSpPr/>
          <p:nvPr/>
        </p:nvSpPr>
        <p:spPr>
          <a:xfrm flipV="1">
            <a:off x="5568827" y="3990082"/>
            <a:ext cx="1397326" cy="220290"/>
          </a:xfrm>
          <a:prstGeom prst="ellipse">
            <a:avLst/>
          </a:prstGeom>
          <a:gradFill flip="none" rotWithShape="1">
            <a:gsLst>
              <a:gs pos="0">
                <a:schemeClr val="tx1">
                  <a:lumMod val="50000"/>
                  <a:alpha val="65000"/>
                </a:schemeClr>
              </a:gs>
              <a:gs pos="100000">
                <a:schemeClr val="tx1">
                  <a:lumMod val="5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001" y="3261360"/>
            <a:ext cx="1543050" cy="914400"/>
          </a:xfrm>
          <a:prstGeom prst="rect">
            <a:avLst/>
          </a:prstGeom>
        </p:spPr>
      </p:pic>
      <p:sp>
        <p:nvSpPr>
          <p:cNvPr id="39" name="Rectangle 38"/>
          <p:cNvSpPr/>
          <p:nvPr/>
        </p:nvSpPr>
        <p:spPr>
          <a:xfrm>
            <a:off x="3139537" y="3133683"/>
            <a:ext cx="1943319" cy="11656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Oval 43"/>
          <p:cNvSpPr/>
          <p:nvPr/>
        </p:nvSpPr>
        <p:spPr>
          <a:xfrm flipV="1">
            <a:off x="3680326" y="4047583"/>
            <a:ext cx="861194" cy="135768"/>
          </a:xfrm>
          <a:prstGeom prst="ellipse">
            <a:avLst/>
          </a:prstGeom>
          <a:gradFill flip="none" rotWithShape="1">
            <a:gsLst>
              <a:gs pos="0">
                <a:schemeClr val="tx1">
                  <a:lumMod val="50000"/>
                  <a:alpha val="65000"/>
                </a:schemeClr>
              </a:gs>
              <a:gs pos="100000">
                <a:schemeClr val="tx1">
                  <a:lumMod val="5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436" y="3322591"/>
            <a:ext cx="438569" cy="809666"/>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39"/>
          <a:stretch/>
        </p:blipFill>
        <p:spPr>
          <a:xfrm flipH="1">
            <a:off x="3138896" y="1279049"/>
            <a:ext cx="1943959" cy="1171543"/>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5296851" y="1283970"/>
            <a:ext cx="1943102" cy="1166622"/>
          </a:xfrm>
          <a:prstGeom prst="rect">
            <a:avLst/>
          </a:prstGeom>
        </p:spPr>
      </p:pic>
    </p:spTree>
    <p:extLst>
      <p:ext uri="{BB962C8B-B14F-4D97-AF65-F5344CB8AC3E}">
        <p14:creationId xmlns:p14="http://schemas.microsoft.com/office/powerpoint/2010/main" val="206514289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92D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6_VNI Complete Forecast-Americas Power Hour v2" id="{9BDD4D9B-3EA1-3246-86A0-BA84D36AFC3B}" vid="{2DB8FD1E-AD36-AA43-9ABB-4E3F615297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14847</TotalTime>
  <Words>8018</Words>
  <Application>Microsoft Office PowerPoint</Application>
  <PresentationFormat>On-screen Show (16:9)</PresentationFormat>
  <Paragraphs>1139</Paragraphs>
  <Slides>73</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MS PGothic</vt:lpstr>
      <vt:lpstr>MS PGothic</vt:lpstr>
      <vt:lpstr>Arial</vt:lpstr>
      <vt:lpstr>Broadway</vt:lpstr>
      <vt:lpstr>Calibri</vt:lpstr>
      <vt:lpstr>Ciscolight</vt:lpstr>
      <vt:lpstr>CiscoSans</vt:lpstr>
      <vt:lpstr>CiscoSans ExtraLight</vt:lpstr>
      <vt:lpstr>CiscoSans Thin</vt:lpstr>
      <vt:lpstr>CiscoSansTT Light</vt:lpstr>
      <vt:lpstr>Times New Roman</vt:lpstr>
      <vt:lpstr>1_blank</vt:lpstr>
      <vt:lpstr>Cisco Visual Networking Index (VNI)   Global Mobile Forecast, 2016–2021  Cisco Knowledge Network Session</vt:lpstr>
      <vt:lpstr>Cisco Visual Networking Index (VNI)  Expanding the Scope of Cisco’s IP Thought Leadership</vt:lpstr>
      <vt:lpstr>Overview</vt:lpstr>
      <vt:lpstr>Global Mobile Data Traffic Drivers</vt:lpstr>
      <vt:lpstr>PowerPoint Presentation</vt:lpstr>
      <vt:lpstr>Global Mobile Data Traffic Growth / Top-Line Global Mobile Data Traffic will Increase 7-Fold from 2016─2021</vt:lpstr>
      <vt:lpstr>Global Mobile Data Traffic Forecast Accuracy VNI Projections for 2016 within ±10% of Actual Traffic Growth</vt:lpstr>
      <vt:lpstr>Global Mobile Data Traffic Growth / Regions MEA has the Highest Growth Rate (65%) from 2016–2021 APAC will Generate 47% of all Mobile Data Traffic by 2021</vt:lpstr>
      <vt:lpstr>Average Mobile User and Connection  Cellular Traffic per Month</vt:lpstr>
      <vt:lpstr>PowerPoint Presentation</vt:lpstr>
      <vt:lpstr>Top Trends</vt:lpstr>
      <vt:lpstr>VNI Mobile Forecast Update, 2016–2021  Top Mobile Networking Trends</vt:lpstr>
      <vt:lpstr>PowerPoint Presentation</vt:lpstr>
      <vt:lpstr>Global Mobile Device Growth by Type By 2021, Smartphones / Phablets Will Have More Than 50% Share</vt:lpstr>
      <vt:lpstr>Average Cellular Traffic Per Mobile Device Type</vt:lpstr>
      <vt:lpstr>Global Mobile Traffic Growth by Device Type Globally, Smartphones Will Continue to Dominate Mobile Traffic, but M2M Will Gain Share by 2021</vt:lpstr>
      <vt:lpstr>Global Growth of Smart Mobile Devices and Connections By 2021, Smart Devices Will Have Three-Fourths Share of  Total Devices and Connections</vt:lpstr>
      <vt:lpstr>PowerPoint Presentation</vt:lpstr>
      <vt:lpstr>Global Impact of Smart Devices and Connections on Mobile Traffic By 2021, Smart Devices Will Have 99% Share of Traffic</vt:lpstr>
      <vt:lpstr>Global IPv6-Capable Mobile Devices/Connections  By 2021, 73% of Mobile Devices/Connections Will Be IPv6-Capable </vt:lpstr>
      <vt:lpstr>Global IPv6 Mobile Data Traffic Forecast  By 2021, IPv6 Traffic Projected to be 56% of Mobile Data Traffic</vt:lpstr>
      <vt:lpstr>PowerPoint Presentation</vt:lpstr>
      <vt:lpstr>Global Connections by Network Type 4G Surpasses All Other Connection Types </vt:lpstr>
      <vt:lpstr>Connections by Network Type Regional Share by 2021</vt:lpstr>
      <vt:lpstr>Global Connections by Network Type By 2018 4G Becomes Dominant Connection Type </vt:lpstr>
      <vt:lpstr>Global M2M Connections by Network Type By 2021, 4G and LPWA Lead M2M Connections</vt:lpstr>
      <vt:lpstr>Global Mobile Data Traffic Growth: 4G Globally, 4G Already Carries Largest Share of Traffic—69% By 2021, 5G Will Support 1.5% of Mobile Traffic</vt:lpstr>
      <vt:lpstr>PowerPoint Presentation</vt:lpstr>
      <vt:lpstr>PowerPoint Presentation</vt:lpstr>
      <vt:lpstr>Generations of Mobile Technology— A Snapshot</vt:lpstr>
      <vt:lpstr>PowerPoint Presentation</vt:lpstr>
      <vt:lpstr>Global M2M Connection Growth Global M2M Connections will Grow 4-Fold from 2016-2021; By 2021, 4G Will Have the Largest Global M2M Connections Share</vt:lpstr>
      <vt:lpstr>PowerPoint Presentation</vt:lpstr>
      <vt:lpstr>Global Mobile M2M Connections By Vertical By 2021, Connected Home Largest, Connected Health Fastest Growth</vt:lpstr>
      <vt:lpstr>M2M Use Cases</vt:lpstr>
      <vt:lpstr>Global Connected Wearable Devices Global Connected Wearables will Grow 3-Fold from 2016-2021; By 2021, 7 Percent will Have Embedded Cellular Connectivity</vt:lpstr>
      <vt:lpstr>Global Virtual Reality Growth Global VR Headsets will Grow 5-Fold from 2016-2021; More Than Half Will Be Connected to Smartphones</vt:lpstr>
      <vt:lpstr>Regional Connected Wearable Devices North America Will Have the Largest Share by 2021</vt:lpstr>
      <vt:lpstr>PowerPoint Presentation</vt:lpstr>
      <vt:lpstr>Global IP Traffic by Local Access Technology Starting in 2018, Fixed/Wi-Fi Traffic Surpasses Fixed/Wired Traffic</vt:lpstr>
      <vt:lpstr>Global Mobile Data Traffic Offload* 63% of Mobile Traffic to be Offloaded by 2021 60% of Mobile Traffic Offloaded in 2016</vt:lpstr>
      <vt:lpstr>Unlimited Plans and High Speeds Can Reduce Offload</vt:lpstr>
      <vt:lpstr>Global Mobile Data Traffic and Offload Traffic, 2021 4G Devices Offload More Traffic Than 3G and 2G</vt:lpstr>
      <vt:lpstr>PowerPoint Presentation</vt:lpstr>
      <vt:lpstr>Global Wi-Fi Hotspot Coverage and Availability</vt:lpstr>
      <vt:lpstr>Global Public Wi-Fi Hotspots Asia Pacific Leads with 246 Million (45%) Hotspots by 2021</vt:lpstr>
      <vt:lpstr>PowerPoint Presentation</vt:lpstr>
      <vt:lpstr>Global Mobile Data Traffic Growth / Apps Video 78% of Mobile Data Traffic by 2021</vt:lpstr>
      <vt:lpstr>High Growth for Live Video on Mobile Live Video to Grow 39-Fold by 2021, 5% of Mobile Video Traffic </vt:lpstr>
      <vt:lpstr>All the Realities: VR, AR, Mixed and Extended</vt:lpstr>
      <vt:lpstr>A Day in the Mobile Life of a Consumer Using AR and VR </vt:lpstr>
      <vt:lpstr>Enterprise Apps Using AR and VR </vt:lpstr>
      <vt:lpstr>Global VR Mobile Data Traffic Forecast  </vt:lpstr>
      <vt:lpstr>Global AR Mobile Data Traffic Forecast  </vt:lpstr>
      <vt:lpstr>PowerPoint Presentation</vt:lpstr>
      <vt:lpstr>Mobile Network Speeds Increase 3.0X by 2021 Average Cell Connection Speed (6.8 Mbps in 2016)  Will Grow at a 24% CAGR—Reaching 20.4 Mbps by 2021</vt:lpstr>
      <vt:lpstr>Global Average Wi-Fi Speeds Wi-Fi Exceeds Average Mobile (Cell) Speeds During 2016–2021</vt:lpstr>
      <vt:lpstr>Global Mobile Speeds by Device Type Tablet Speeds are 1.4x Higher than Average by 2021 Smartphone Speeds on Par With Average by 2021</vt:lpstr>
      <vt:lpstr>Global Mobile Speeds by Network Type 4G Speeds will be 1.9X Higher than Average by 2021 Average Speeds Surpass 3-3.5G Speeds</vt:lpstr>
      <vt:lpstr>Mobile Speeds Evolution</vt:lpstr>
      <vt:lpstr>5G Potential Speeds First foray into 100+ Mbps mobile speeds</vt:lpstr>
      <vt:lpstr>PowerPoint Presentation</vt:lpstr>
      <vt:lpstr>Top Mobile User Profiles: 2010–2016  Top 1 Percent Generated 6 Percent in September 2016</vt:lpstr>
      <vt:lpstr>Top 20% Users Consume 56% of Monthly Traffic</vt:lpstr>
      <vt:lpstr>Top 20% Users Consume Nearly 13 Gigabytes per Month *</vt:lpstr>
      <vt:lpstr>10 Percent of Users Consume 10 GB per Month  65 Percent Consume over 2 GB per Month *</vt:lpstr>
      <vt:lpstr>Tiered Plans Outnumber Unlimited Plans;  Unlimited Plans Continue to Lead in Data Consumption *</vt:lpstr>
      <vt:lpstr>Data Consumption by Number of Lines per Plan/Subscription*</vt:lpstr>
      <vt:lpstr>Number of Shared Plans Now a Majority  Shared Plans Average Data Usage Inching Closer to that  of Regular Plans*</vt:lpstr>
      <vt:lpstr>New Wi-Fi Devices in the Mix: IoT Usage  If on a Mobile Data Plan, How Long Would it Take to Fill a 5GB Data Cap?</vt:lpstr>
      <vt:lpstr>Conclusion</vt:lpstr>
      <vt:lpstr>Cisco VNI Mobile Forecast; 2016–2021 Use Our Tools &amp; Resources @ www.cisco.com/go/vni </vt:lpstr>
      <vt:lpstr>PowerPoint Presentation</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Laurie Scott (lascott)</dc:creator>
  <cp:lastModifiedBy>Katie Lindner -X (kalindne - MAC MEETINGS AND EVENTS LLC at Cisco)</cp:lastModifiedBy>
  <cp:revision>798</cp:revision>
  <dcterms:created xsi:type="dcterms:W3CDTF">2016-01-20T23:27:06Z</dcterms:created>
  <dcterms:modified xsi:type="dcterms:W3CDTF">2017-02-21T17:21:20Z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3</vt:lpwstr>
  </property>
  <property fmtid="{D5CDD505-2E9C-101B-9397-08002B2CF9AE}" pid="4" name="Jive_VersionGuid">
    <vt:lpwstr>56a000ce-33ff-4fec-bd99-7b28f52e66ed</vt:lpwstr>
  </property>
  <property fmtid="{D5CDD505-2E9C-101B-9397-08002B2CF9AE}" pid="5" name="Offisync_ServerID">
    <vt:lpwstr>07841bbc-cd3c-4a76-827f-75a2226890f4</vt:lpwstr>
  </property>
  <property fmtid="{D5CDD505-2E9C-101B-9397-08002B2CF9AE}" pid="6" name="Jive_LatestUserAccountName">
    <vt:lpwstr>shjain</vt:lpwstr>
  </property>
  <property fmtid="{D5CDD505-2E9C-101B-9397-08002B2CF9AE}" pid="7" name="Offisync_UniqueId">
    <vt:lpwstr>1256594</vt:lpwstr>
  </property>
</Properties>
</file>