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handoutMasterIdLst>
    <p:handoutMasterId r:id="rId50"/>
  </p:handoutMasterIdLst>
  <p:sldIdLst>
    <p:sldId id="258" r:id="rId2"/>
    <p:sldId id="459" r:id="rId3"/>
    <p:sldId id="400" r:id="rId4"/>
    <p:sldId id="401" r:id="rId5"/>
    <p:sldId id="402" r:id="rId6"/>
    <p:sldId id="403" r:id="rId7"/>
    <p:sldId id="404" r:id="rId8"/>
    <p:sldId id="405" r:id="rId9"/>
    <p:sldId id="406" r:id="rId10"/>
    <p:sldId id="467" r:id="rId11"/>
    <p:sldId id="444" r:id="rId12"/>
    <p:sldId id="408" r:id="rId13"/>
    <p:sldId id="409" r:id="rId14"/>
    <p:sldId id="410" r:id="rId15"/>
    <p:sldId id="472" r:id="rId16"/>
    <p:sldId id="473" r:id="rId17"/>
    <p:sldId id="451" r:id="rId18"/>
    <p:sldId id="448" r:id="rId19"/>
    <p:sldId id="414" r:id="rId20"/>
    <p:sldId id="415" r:id="rId21"/>
    <p:sldId id="417" r:id="rId22"/>
    <p:sldId id="418" r:id="rId23"/>
    <p:sldId id="466" r:id="rId24"/>
    <p:sldId id="419" r:id="rId25"/>
    <p:sldId id="454" r:id="rId26"/>
    <p:sldId id="455" r:id="rId27"/>
    <p:sldId id="456" r:id="rId28"/>
    <p:sldId id="452" r:id="rId29"/>
    <p:sldId id="420" r:id="rId30"/>
    <p:sldId id="481" r:id="rId31"/>
    <p:sldId id="475" r:id="rId32"/>
    <p:sldId id="477" r:id="rId33"/>
    <p:sldId id="479" r:id="rId34"/>
    <p:sldId id="430" r:id="rId35"/>
    <p:sldId id="431" r:id="rId36"/>
    <p:sldId id="432" r:id="rId37"/>
    <p:sldId id="433" r:id="rId38"/>
    <p:sldId id="434" r:id="rId39"/>
    <p:sldId id="480" r:id="rId40"/>
    <p:sldId id="440" r:id="rId41"/>
    <p:sldId id="441" r:id="rId42"/>
    <p:sldId id="442" r:id="rId43"/>
    <p:sldId id="443" r:id="rId44"/>
    <p:sldId id="375" r:id="rId45"/>
    <p:sldId id="471" r:id="rId46"/>
    <p:sldId id="469" r:id="rId47"/>
    <p:sldId id="470" r:id="rId4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3" userDrawn="1">
          <p15:clr>
            <a:srgbClr val="A4A3A4"/>
          </p15:clr>
        </p15:guide>
        <p15:guide id="2" pos="256" userDrawn="1">
          <p15:clr>
            <a:srgbClr val="A4A3A4"/>
          </p15:clr>
        </p15:guide>
        <p15:guide id="3" pos="5638" userDrawn="1">
          <p15:clr>
            <a:srgbClr val="A4A3A4"/>
          </p15:clr>
        </p15:guide>
        <p15:guide id="4" pos="3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84" autoAdjust="0"/>
    <p:restoredTop sz="90415" autoAdjust="0"/>
  </p:normalViewPr>
  <p:slideViewPr>
    <p:cSldViewPr snapToGrid="0">
      <p:cViewPr varScale="1">
        <p:scale>
          <a:sx n="119" d="100"/>
          <a:sy n="119" d="100"/>
        </p:scale>
        <p:origin x="840" y="176"/>
      </p:cViewPr>
      <p:guideLst>
        <p:guide orient="horz" pos="653"/>
        <p:guide pos="256"/>
        <p:guide pos="5638"/>
        <p:guide pos="312"/>
      </p:guideLst>
    </p:cSldViewPr>
  </p:slideViewPr>
  <p:notesTextViewPr>
    <p:cViewPr>
      <p:scale>
        <a:sx n="1" d="1"/>
        <a:sy n="1" d="1"/>
      </p:scale>
      <p:origin x="0" y="0"/>
    </p:cViewPr>
  </p:notesTextViewPr>
  <p:sorterViewPr>
    <p:cViewPr>
      <p:scale>
        <a:sx n="100" d="100"/>
        <a:sy n="100" d="100"/>
      </p:scale>
      <p:origin x="0" y="-6374"/>
    </p:cViewPr>
  </p:sorterViewPr>
  <p:notesViewPr>
    <p:cSldViewPr snapToGrid="0">
      <p:cViewPr>
        <p:scale>
          <a:sx n="50" d="100"/>
          <a:sy n="50" d="100"/>
        </p:scale>
        <p:origin x="3403" y="41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A76DE-B006-9F4A-A2F4-DF0652BEE2DE}"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45F5C923-A662-CB40-8F48-8D8C78A53885}">
      <dgm:prSet/>
      <dgm:spPr/>
      <dgm:t>
        <a:bodyPr/>
        <a:lstStyle/>
        <a:p>
          <a:pPr rtl="0"/>
          <a:r>
            <a:rPr lang="en-US" dirty="0" smtClean="0"/>
            <a:t>Manual Network Change Request</a:t>
          </a:r>
          <a:endParaRPr lang="en-US" dirty="0"/>
        </a:p>
      </dgm:t>
    </dgm:pt>
    <dgm:pt modelId="{99C6613F-5710-3C4E-B8C9-D4D88DFCA3B0}" type="parTrans" cxnId="{60D8845D-6183-8A40-B7DE-08C22399C43B}">
      <dgm:prSet/>
      <dgm:spPr/>
      <dgm:t>
        <a:bodyPr/>
        <a:lstStyle/>
        <a:p>
          <a:endParaRPr lang="en-US"/>
        </a:p>
      </dgm:t>
    </dgm:pt>
    <dgm:pt modelId="{B3E08831-4F52-1349-9C7A-340B46F055CC}" type="sibTrans" cxnId="{60D8845D-6183-8A40-B7DE-08C22399C43B}">
      <dgm:prSet/>
      <dgm:spPr/>
      <dgm:t>
        <a:bodyPr/>
        <a:lstStyle/>
        <a:p>
          <a:endParaRPr lang="en-US"/>
        </a:p>
      </dgm:t>
    </dgm:pt>
    <dgm:pt modelId="{371E23A2-6963-9A4C-8F23-12A1D6B2901B}">
      <dgm:prSet/>
      <dgm:spPr/>
      <dgm:t>
        <a:bodyPr/>
        <a:lstStyle/>
        <a:p>
          <a:pPr rtl="0"/>
          <a:r>
            <a:rPr lang="en-US" dirty="0" smtClean="0"/>
            <a:t>IP Configuration</a:t>
          </a:r>
          <a:endParaRPr lang="en-US" dirty="0"/>
        </a:p>
      </dgm:t>
    </dgm:pt>
    <dgm:pt modelId="{EE7830B4-E9DE-3140-90ED-69050AC546C0}" type="parTrans" cxnId="{C81D8FDA-7E8A-3D47-A482-79976912CEEE}">
      <dgm:prSet/>
      <dgm:spPr/>
      <dgm:t>
        <a:bodyPr/>
        <a:lstStyle/>
        <a:p>
          <a:endParaRPr lang="en-US"/>
        </a:p>
      </dgm:t>
    </dgm:pt>
    <dgm:pt modelId="{59A921FC-973E-654C-9865-B3FCC9111011}" type="sibTrans" cxnId="{C81D8FDA-7E8A-3D47-A482-79976912CEEE}">
      <dgm:prSet/>
      <dgm:spPr/>
      <dgm:t>
        <a:bodyPr/>
        <a:lstStyle/>
        <a:p>
          <a:endParaRPr lang="en-US"/>
        </a:p>
      </dgm:t>
    </dgm:pt>
    <dgm:pt modelId="{D72A68A0-CB3D-974D-A0AD-B3223B779DC6}">
      <dgm:prSet/>
      <dgm:spPr/>
      <dgm:t>
        <a:bodyPr/>
        <a:lstStyle/>
        <a:p>
          <a:pPr rtl="0"/>
          <a:r>
            <a:rPr lang="en-US" dirty="0" smtClean="0"/>
            <a:t>Firewall Configuration</a:t>
          </a:r>
          <a:endParaRPr lang="en-US" dirty="0"/>
        </a:p>
      </dgm:t>
    </dgm:pt>
    <dgm:pt modelId="{9EB0B29F-E04F-BA49-9073-67F16C011103}" type="parTrans" cxnId="{B3CF42B8-D16D-8B4B-B902-B155E590387C}">
      <dgm:prSet/>
      <dgm:spPr/>
      <dgm:t>
        <a:bodyPr/>
        <a:lstStyle/>
        <a:p>
          <a:endParaRPr lang="en-US"/>
        </a:p>
      </dgm:t>
    </dgm:pt>
    <dgm:pt modelId="{DA9BAC00-AA12-C14D-9589-2367464F7ECA}" type="sibTrans" cxnId="{B3CF42B8-D16D-8B4B-B902-B155E590387C}">
      <dgm:prSet/>
      <dgm:spPr/>
      <dgm:t>
        <a:bodyPr/>
        <a:lstStyle/>
        <a:p>
          <a:endParaRPr lang="en-US"/>
        </a:p>
      </dgm:t>
    </dgm:pt>
    <dgm:pt modelId="{BBC50445-EF8D-E845-AD9D-D6139F951901}">
      <dgm:prSet/>
      <dgm:spPr/>
      <dgm:t>
        <a:bodyPr/>
        <a:lstStyle/>
        <a:p>
          <a:pPr rtl="0"/>
          <a:r>
            <a:rPr lang="en-US" dirty="0" smtClean="0"/>
            <a:t>VLAN configuration</a:t>
          </a:r>
          <a:endParaRPr lang="en-US" dirty="0"/>
        </a:p>
      </dgm:t>
    </dgm:pt>
    <dgm:pt modelId="{644AA1A5-189B-7C47-BAC3-FBE20D8EAAA4}" type="parTrans" cxnId="{BB0AFA6B-F548-8349-8840-EF3235DF39E1}">
      <dgm:prSet/>
      <dgm:spPr/>
      <dgm:t>
        <a:bodyPr/>
        <a:lstStyle/>
        <a:p>
          <a:endParaRPr lang="en-US"/>
        </a:p>
      </dgm:t>
    </dgm:pt>
    <dgm:pt modelId="{45B5A86E-1C5B-3C44-B727-234DFF693AD0}" type="sibTrans" cxnId="{BB0AFA6B-F548-8349-8840-EF3235DF39E1}">
      <dgm:prSet/>
      <dgm:spPr/>
      <dgm:t>
        <a:bodyPr/>
        <a:lstStyle/>
        <a:p>
          <a:endParaRPr lang="en-US"/>
        </a:p>
      </dgm:t>
    </dgm:pt>
    <dgm:pt modelId="{6AFFE90A-F5A6-934C-A726-F81F231D006F}" type="pres">
      <dgm:prSet presAssocID="{5BFA76DE-B006-9F4A-A2F4-DF0652BEE2DE}" presName="theList" presStyleCnt="0">
        <dgm:presLayoutVars>
          <dgm:dir/>
          <dgm:animLvl val="lvl"/>
          <dgm:resizeHandles val="exact"/>
        </dgm:presLayoutVars>
      </dgm:prSet>
      <dgm:spPr/>
      <dgm:t>
        <a:bodyPr/>
        <a:lstStyle/>
        <a:p>
          <a:endParaRPr lang="en-US"/>
        </a:p>
      </dgm:t>
    </dgm:pt>
    <dgm:pt modelId="{70564BA9-2D90-1C42-87CB-6F19D8A7953B}" type="pres">
      <dgm:prSet presAssocID="{45F5C923-A662-CB40-8F48-8D8C78A53885}" presName="compNode" presStyleCnt="0"/>
      <dgm:spPr/>
      <dgm:t>
        <a:bodyPr/>
        <a:lstStyle/>
        <a:p>
          <a:endParaRPr lang="en-US"/>
        </a:p>
      </dgm:t>
    </dgm:pt>
    <dgm:pt modelId="{4230CBBF-442C-A547-AACF-E5642CB914A6}" type="pres">
      <dgm:prSet presAssocID="{45F5C923-A662-CB40-8F48-8D8C78A53885}" presName="aNode" presStyleLbl="bgShp" presStyleIdx="0" presStyleCnt="1"/>
      <dgm:spPr/>
      <dgm:t>
        <a:bodyPr/>
        <a:lstStyle/>
        <a:p>
          <a:endParaRPr lang="en-US"/>
        </a:p>
      </dgm:t>
    </dgm:pt>
    <dgm:pt modelId="{CD2EA2AF-56AD-9142-8184-7939C40E0EFC}" type="pres">
      <dgm:prSet presAssocID="{45F5C923-A662-CB40-8F48-8D8C78A53885}" presName="textNode" presStyleLbl="bgShp" presStyleIdx="0" presStyleCnt="1"/>
      <dgm:spPr/>
      <dgm:t>
        <a:bodyPr/>
        <a:lstStyle/>
        <a:p>
          <a:endParaRPr lang="en-US"/>
        </a:p>
      </dgm:t>
    </dgm:pt>
    <dgm:pt modelId="{81D2D28F-F035-D440-BFD1-6EA59D97D158}" type="pres">
      <dgm:prSet presAssocID="{45F5C923-A662-CB40-8F48-8D8C78A53885}" presName="compChildNode" presStyleCnt="0"/>
      <dgm:spPr/>
      <dgm:t>
        <a:bodyPr/>
        <a:lstStyle/>
        <a:p>
          <a:endParaRPr lang="en-US"/>
        </a:p>
      </dgm:t>
    </dgm:pt>
    <dgm:pt modelId="{52E23624-C1D5-0B46-A2AF-E713B14F595C}" type="pres">
      <dgm:prSet presAssocID="{45F5C923-A662-CB40-8F48-8D8C78A53885}" presName="theInnerList" presStyleCnt="0"/>
      <dgm:spPr/>
      <dgm:t>
        <a:bodyPr/>
        <a:lstStyle/>
        <a:p>
          <a:endParaRPr lang="en-US"/>
        </a:p>
      </dgm:t>
    </dgm:pt>
    <dgm:pt modelId="{0F3AD0B8-D9B0-574A-B345-A5C24572BBBE}" type="pres">
      <dgm:prSet presAssocID="{BBC50445-EF8D-E845-AD9D-D6139F951901}" presName="childNode" presStyleLbl="node1" presStyleIdx="0" presStyleCnt="3">
        <dgm:presLayoutVars>
          <dgm:bulletEnabled val="1"/>
        </dgm:presLayoutVars>
      </dgm:prSet>
      <dgm:spPr/>
      <dgm:t>
        <a:bodyPr/>
        <a:lstStyle/>
        <a:p>
          <a:endParaRPr lang="en-US"/>
        </a:p>
      </dgm:t>
    </dgm:pt>
    <dgm:pt modelId="{628157B4-103D-9140-B9D5-DEEF09A57EED}" type="pres">
      <dgm:prSet presAssocID="{BBC50445-EF8D-E845-AD9D-D6139F951901}" presName="aSpace2" presStyleCnt="0"/>
      <dgm:spPr/>
      <dgm:t>
        <a:bodyPr/>
        <a:lstStyle/>
        <a:p>
          <a:endParaRPr lang="en-US"/>
        </a:p>
      </dgm:t>
    </dgm:pt>
    <dgm:pt modelId="{0D9DCAC3-6F78-EC4A-B617-A066CECBB045}" type="pres">
      <dgm:prSet presAssocID="{371E23A2-6963-9A4C-8F23-12A1D6B2901B}" presName="childNode" presStyleLbl="node1" presStyleIdx="1" presStyleCnt="3">
        <dgm:presLayoutVars>
          <dgm:bulletEnabled val="1"/>
        </dgm:presLayoutVars>
      </dgm:prSet>
      <dgm:spPr/>
      <dgm:t>
        <a:bodyPr/>
        <a:lstStyle/>
        <a:p>
          <a:endParaRPr lang="en-US"/>
        </a:p>
      </dgm:t>
    </dgm:pt>
    <dgm:pt modelId="{2488FF2A-990B-AF45-A1EB-D8F6BD4777D3}" type="pres">
      <dgm:prSet presAssocID="{371E23A2-6963-9A4C-8F23-12A1D6B2901B}" presName="aSpace2" presStyleCnt="0"/>
      <dgm:spPr/>
      <dgm:t>
        <a:bodyPr/>
        <a:lstStyle/>
        <a:p>
          <a:endParaRPr lang="en-US"/>
        </a:p>
      </dgm:t>
    </dgm:pt>
    <dgm:pt modelId="{DA8A7087-5434-C044-B66D-A5C3AED132E7}" type="pres">
      <dgm:prSet presAssocID="{D72A68A0-CB3D-974D-A0AD-B3223B779DC6}" presName="childNode" presStyleLbl="node1" presStyleIdx="2" presStyleCnt="3">
        <dgm:presLayoutVars>
          <dgm:bulletEnabled val="1"/>
        </dgm:presLayoutVars>
      </dgm:prSet>
      <dgm:spPr/>
      <dgm:t>
        <a:bodyPr/>
        <a:lstStyle/>
        <a:p>
          <a:endParaRPr lang="en-US"/>
        </a:p>
      </dgm:t>
    </dgm:pt>
  </dgm:ptLst>
  <dgm:cxnLst>
    <dgm:cxn modelId="{BB0AFA6B-F548-8349-8840-EF3235DF39E1}" srcId="{45F5C923-A662-CB40-8F48-8D8C78A53885}" destId="{BBC50445-EF8D-E845-AD9D-D6139F951901}" srcOrd="0" destOrd="0" parTransId="{644AA1A5-189B-7C47-BAC3-FBE20D8EAAA4}" sibTransId="{45B5A86E-1C5B-3C44-B727-234DFF693AD0}"/>
    <dgm:cxn modelId="{B3CF42B8-D16D-8B4B-B902-B155E590387C}" srcId="{45F5C923-A662-CB40-8F48-8D8C78A53885}" destId="{D72A68A0-CB3D-974D-A0AD-B3223B779DC6}" srcOrd="2" destOrd="0" parTransId="{9EB0B29F-E04F-BA49-9073-67F16C011103}" sibTransId="{DA9BAC00-AA12-C14D-9589-2367464F7ECA}"/>
    <dgm:cxn modelId="{60D8845D-6183-8A40-B7DE-08C22399C43B}" srcId="{5BFA76DE-B006-9F4A-A2F4-DF0652BEE2DE}" destId="{45F5C923-A662-CB40-8F48-8D8C78A53885}" srcOrd="0" destOrd="0" parTransId="{99C6613F-5710-3C4E-B8C9-D4D88DFCA3B0}" sibTransId="{B3E08831-4F52-1349-9C7A-340B46F055CC}"/>
    <dgm:cxn modelId="{98978F6B-B350-CB48-AA0B-177ED8402BE9}" type="presOf" srcId="{371E23A2-6963-9A4C-8F23-12A1D6B2901B}" destId="{0D9DCAC3-6F78-EC4A-B617-A066CECBB045}" srcOrd="0" destOrd="0" presId="urn:microsoft.com/office/officeart/2005/8/layout/lProcess2"/>
    <dgm:cxn modelId="{1B16011E-94F8-D84A-B288-E4DC0E08F920}" type="presOf" srcId="{45F5C923-A662-CB40-8F48-8D8C78A53885}" destId="{4230CBBF-442C-A547-AACF-E5642CB914A6}" srcOrd="0" destOrd="0" presId="urn:microsoft.com/office/officeart/2005/8/layout/lProcess2"/>
    <dgm:cxn modelId="{B8689BEA-14F7-C04E-A8C5-64E9AA046E16}" type="presOf" srcId="{5BFA76DE-B006-9F4A-A2F4-DF0652BEE2DE}" destId="{6AFFE90A-F5A6-934C-A726-F81F231D006F}" srcOrd="0" destOrd="0" presId="urn:microsoft.com/office/officeart/2005/8/layout/lProcess2"/>
    <dgm:cxn modelId="{5004ABB6-4B1A-184C-9AE3-6EA481E196DE}" type="presOf" srcId="{BBC50445-EF8D-E845-AD9D-D6139F951901}" destId="{0F3AD0B8-D9B0-574A-B345-A5C24572BBBE}" srcOrd="0" destOrd="0" presId="urn:microsoft.com/office/officeart/2005/8/layout/lProcess2"/>
    <dgm:cxn modelId="{DE17114D-FDB5-B84C-8C19-CD5869206350}" type="presOf" srcId="{D72A68A0-CB3D-974D-A0AD-B3223B779DC6}" destId="{DA8A7087-5434-C044-B66D-A5C3AED132E7}" srcOrd="0" destOrd="0" presId="urn:microsoft.com/office/officeart/2005/8/layout/lProcess2"/>
    <dgm:cxn modelId="{C81D8FDA-7E8A-3D47-A482-79976912CEEE}" srcId="{45F5C923-A662-CB40-8F48-8D8C78A53885}" destId="{371E23A2-6963-9A4C-8F23-12A1D6B2901B}" srcOrd="1" destOrd="0" parTransId="{EE7830B4-E9DE-3140-90ED-69050AC546C0}" sibTransId="{59A921FC-973E-654C-9865-B3FCC9111011}"/>
    <dgm:cxn modelId="{766EBE98-43FC-A74D-A5C8-A762D3016278}" type="presOf" srcId="{45F5C923-A662-CB40-8F48-8D8C78A53885}" destId="{CD2EA2AF-56AD-9142-8184-7939C40E0EFC}" srcOrd="1" destOrd="0" presId="urn:microsoft.com/office/officeart/2005/8/layout/lProcess2"/>
    <dgm:cxn modelId="{C79C8AB1-B9D4-A342-88F0-33C0590069DD}" type="presParOf" srcId="{6AFFE90A-F5A6-934C-A726-F81F231D006F}" destId="{70564BA9-2D90-1C42-87CB-6F19D8A7953B}" srcOrd="0" destOrd="0" presId="urn:microsoft.com/office/officeart/2005/8/layout/lProcess2"/>
    <dgm:cxn modelId="{3EC574FC-A5B9-3140-B190-83D6F3B667CC}" type="presParOf" srcId="{70564BA9-2D90-1C42-87CB-6F19D8A7953B}" destId="{4230CBBF-442C-A547-AACF-E5642CB914A6}" srcOrd="0" destOrd="0" presId="urn:microsoft.com/office/officeart/2005/8/layout/lProcess2"/>
    <dgm:cxn modelId="{AAD34C60-E3C6-E042-95C6-5476FAEC2ABE}" type="presParOf" srcId="{70564BA9-2D90-1C42-87CB-6F19D8A7953B}" destId="{CD2EA2AF-56AD-9142-8184-7939C40E0EFC}" srcOrd="1" destOrd="0" presId="urn:microsoft.com/office/officeart/2005/8/layout/lProcess2"/>
    <dgm:cxn modelId="{7CA2D1B0-A51F-AE4F-BB45-548D28BCB698}" type="presParOf" srcId="{70564BA9-2D90-1C42-87CB-6F19D8A7953B}" destId="{81D2D28F-F035-D440-BFD1-6EA59D97D158}" srcOrd="2" destOrd="0" presId="urn:microsoft.com/office/officeart/2005/8/layout/lProcess2"/>
    <dgm:cxn modelId="{E24CFB0D-F8B3-8545-87FA-1BE6CE673612}" type="presParOf" srcId="{81D2D28F-F035-D440-BFD1-6EA59D97D158}" destId="{52E23624-C1D5-0B46-A2AF-E713B14F595C}" srcOrd="0" destOrd="0" presId="urn:microsoft.com/office/officeart/2005/8/layout/lProcess2"/>
    <dgm:cxn modelId="{58E8F560-AD0D-7541-A8D8-EFF2288AE62D}" type="presParOf" srcId="{52E23624-C1D5-0B46-A2AF-E713B14F595C}" destId="{0F3AD0B8-D9B0-574A-B345-A5C24572BBBE}" srcOrd="0" destOrd="0" presId="urn:microsoft.com/office/officeart/2005/8/layout/lProcess2"/>
    <dgm:cxn modelId="{C5AA0E9B-53C6-DA46-B89E-D6E33F5D565E}" type="presParOf" srcId="{52E23624-C1D5-0B46-A2AF-E713B14F595C}" destId="{628157B4-103D-9140-B9D5-DEEF09A57EED}" srcOrd="1" destOrd="0" presId="urn:microsoft.com/office/officeart/2005/8/layout/lProcess2"/>
    <dgm:cxn modelId="{C54D7319-32A3-0646-B7FF-90F1D2997A2F}" type="presParOf" srcId="{52E23624-C1D5-0B46-A2AF-E713B14F595C}" destId="{0D9DCAC3-6F78-EC4A-B617-A066CECBB045}" srcOrd="2" destOrd="0" presId="urn:microsoft.com/office/officeart/2005/8/layout/lProcess2"/>
    <dgm:cxn modelId="{87FAADA8-C247-6A42-B0C2-5318A441AA44}" type="presParOf" srcId="{52E23624-C1D5-0B46-A2AF-E713B14F595C}" destId="{2488FF2A-990B-AF45-A1EB-D8F6BD4777D3}" srcOrd="3" destOrd="0" presId="urn:microsoft.com/office/officeart/2005/8/layout/lProcess2"/>
    <dgm:cxn modelId="{36DCB0EE-8C7B-B049-89CF-651550CA39A2}" type="presParOf" srcId="{52E23624-C1D5-0B46-A2AF-E713B14F595C}" destId="{DA8A7087-5434-C044-B66D-A5C3AED132E7}" srcOrd="4"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FA76DE-B006-9F4A-A2F4-DF0652BEE2DE}" type="doc">
      <dgm:prSet loTypeId="urn:microsoft.com/office/officeart/2005/8/layout/lProcess2" loCatId="list" qsTypeId="urn:microsoft.com/office/officeart/2005/8/quickstyle/simple2" qsCatId="simple" csTypeId="urn:microsoft.com/office/officeart/2005/8/colors/accent3_2" csCatId="accent3" phldr="1"/>
      <dgm:spPr/>
      <dgm:t>
        <a:bodyPr/>
        <a:lstStyle/>
        <a:p>
          <a:endParaRPr lang="en-US"/>
        </a:p>
      </dgm:t>
    </dgm:pt>
    <dgm:pt modelId="{45F5C923-A662-CB40-8F48-8D8C78A53885}">
      <dgm:prSet/>
      <dgm:spPr/>
      <dgm:t>
        <a:bodyPr/>
        <a:lstStyle/>
        <a:p>
          <a:pPr rtl="0"/>
          <a:r>
            <a:rPr lang="en-US" dirty="0" smtClean="0"/>
            <a:t>Automated Compute Request</a:t>
          </a:r>
          <a:endParaRPr lang="en-US" dirty="0"/>
        </a:p>
      </dgm:t>
    </dgm:pt>
    <dgm:pt modelId="{99C6613F-5710-3C4E-B8C9-D4D88DFCA3B0}" type="parTrans" cxnId="{60D8845D-6183-8A40-B7DE-08C22399C43B}">
      <dgm:prSet/>
      <dgm:spPr/>
      <dgm:t>
        <a:bodyPr/>
        <a:lstStyle/>
        <a:p>
          <a:endParaRPr lang="en-US"/>
        </a:p>
      </dgm:t>
    </dgm:pt>
    <dgm:pt modelId="{B3E08831-4F52-1349-9C7A-340B46F055CC}" type="sibTrans" cxnId="{60D8845D-6183-8A40-B7DE-08C22399C43B}">
      <dgm:prSet/>
      <dgm:spPr/>
      <dgm:t>
        <a:bodyPr/>
        <a:lstStyle/>
        <a:p>
          <a:endParaRPr lang="en-US"/>
        </a:p>
      </dgm:t>
    </dgm:pt>
    <dgm:pt modelId="{BBC50445-EF8D-E845-AD9D-D6139F951901}">
      <dgm:prSet/>
      <dgm:spPr/>
      <dgm:t>
        <a:bodyPr/>
        <a:lstStyle/>
        <a:p>
          <a:pPr rtl="0"/>
          <a:r>
            <a:rPr lang="en-US" dirty="0" smtClean="0"/>
            <a:t>Virtualized Compute</a:t>
          </a:r>
          <a:endParaRPr lang="en-US" dirty="0"/>
        </a:p>
      </dgm:t>
    </dgm:pt>
    <dgm:pt modelId="{644AA1A5-189B-7C47-BAC3-FBE20D8EAAA4}" type="parTrans" cxnId="{BB0AFA6B-F548-8349-8840-EF3235DF39E1}">
      <dgm:prSet/>
      <dgm:spPr/>
      <dgm:t>
        <a:bodyPr/>
        <a:lstStyle/>
        <a:p>
          <a:endParaRPr lang="en-US"/>
        </a:p>
      </dgm:t>
    </dgm:pt>
    <dgm:pt modelId="{45B5A86E-1C5B-3C44-B727-234DFF693AD0}" type="sibTrans" cxnId="{BB0AFA6B-F548-8349-8840-EF3235DF39E1}">
      <dgm:prSet/>
      <dgm:spPr/>
      <dgm:t>
        <a:bodyPr/>
        <a:lstStyle/>
        <a:p>
          <a:endParaRPr lang="en-US"/>
        </a:p>
      </dgm:t>
    </dgm:pt>
    <dgm:pt modelId="{371E23A2-6963-9A4C-8F23-12A1D6B2901B}">
      <dgm:prSet/>
      <dgm:spPr/>
      <dgm:t>
        <a:bodyPr/>
        <a:lstStyle/>
        <a:p>
          <a:pPr rtl="0"/>
          <a:r>
            <a:rPr lang="en-US" dirty="0" smtClean="0"/>
            <a:t>Auto Instantiation</a:t>
          </a:r>
          <a:endParaRPr lang="en-US" dirty="0"/>
        </a:p>
      </dgm:t>
    </dgm:pt>
    <dgm:pt modelId="{59A921FC-973E-654C-9865-B3FCC9111011}" type="sibTrans" cxnId="{C81D8FDA-7E8A-3D47-A482-79976912CEEE}">
      <dgm:prSet/>
      <dgm:spPr/>
      <dgm:t>
        <a:bodyPr/>
        <a:lstStyle/>
        <a:p>
          <a:endParaRPr lang="en-US"/>
        </a:p>
      </dgm:t>
    </dgm:pt>
    <dgm:pt modelId="{EE7830B4-E9DE-3140-90ED-69050AC546C0}" type="parTrans" cxnId="{C81D8FDA-7E8A-3D47-A482-79976912CEEE}">
      <dgm:prSet/>
      <dgm:spPr/>
      <dgm:t>
        <a:bodyPr/>
        <a:lstStyle/>
        <a:p>
          <a:endParaRPr lang="en-US"/>
        </a:p>
      </dgm:t>
    </dgm:pt>
    <dgm:pt modelId="{6AFFE90A-F5A6-934C-A726-F81F231D006F}" type="pres">
      <dgm:prSet presAssocID="{5BFA76DE-B006-9F4A-A2F4-DF0652BEE2DE}" presName="theList" presStyleCnt="0">
        <dgm:presLayoutVars>
          <dgm:dir/>
          <dgm:animLvl val="lvl"/>
          <dgm:resizeHandles val="exact"/>
        </dgm:presLayoutVars>
      </dgm:prSet>
      <dgm:spPr/>
      <dgm:t>
        <a:bodyPr/>
        <a:lstStyle/>
        <a:p>
          <a:endParaRPr lang="en-US"/>
        </a:p>
      </dgm:t>
    </dgm:pt>
    <dgm:pt modelId="{70564BA9-2D90-1C42-87CB-6F19D8A7953B}" type="pres">
      <dgm:prSet presAssocID="{45F5C923-A662-CB40-8F48-8D8C78A53885}" presName="compNode" presStyleCnt="0"/>
      <dgm:spPr/>
      <dgm:t>
        <a:bodyPr/>
        <a:lstStyle/>
        <a:p>
          <a:endParaRPr lang="en-US"/>
        </a:p>
      </dgm:t>
    </dgm:pt>
    <dgm:pt modelId="{4230CBBF-442C-A547-AACF-E5642CB914A6}" type="pres">
      <dgm:prSet presAssocID="{45F5C923-A662-CB40-8F48-8D8C78A53885}" presName="aNode" presStyleLbl="bgShp" presStyleIdx="0" presStyleCnt="1"/>
      <dgm:spPr/>
      <dgm:t>
        <a:bodyPr/>
        <a:lstStyle/>
        <a:p>
          <a:endParaRPr lang="en-US"/>
        </a:p>
      </dgm:t>
    </dgm:pt>
    <dgm:pt modelId="{CD2EA2AF-56AD-9142-8184-7939C40E0EFC}" type="pres">
      <dgm:prSet presAssocID="{45F5C923-A662-CB40-8F48-8D8C78A53885}" presName="textNode" presStyleLbl="bgShp" presStyleIdx="0" presStyleCnt="1"/>
      <dgm:spPr/>
      <dgm:t>
        <a:bodyPr/>
        <a:lstStyle/>
        <a:p>
          <a:endParaRPr lang="en-US"/>
        </a:p>
      </dgm:t>
    </dgm:pt>
    <dgm:pt modelId="{81D2D28F-F035-D440-BFD1-6EA59D97D158}" type="pres">
      <dgm:prSet presAssocID="{45F5C923-A662-CB40-8F48-8D8C78A53885}" presName="compChildNode" presStyleCnt="0"/>
      <dgm:spPr/>
      <dgm:t>
        <a:bodyPr/>
        <a:lstStyle/>
        <a:p>
          <a:endParaRPr lang="en-US"/>
        </a:p>
      </dgm:t>
    </dgm:pt>
    <dgm:pt modelId="{52E23624-C1D5-0B46-A2AF-E713B14F595C}" type="pres">
      <dgm:prSet presAssocID="{45F5C923-A662-CB40-8F48-8D8C78A53885}" presName="theInnerList" presStyleCnt="0"/>
      <dgm:spPr/>
      <dgm:t>
        <a:bodyPr/>
        <a:lstStyle/>
        <a:p>
          <a:endParaRPr lang="en-US"/>
        </a:p>
      </dgm:t>
    </dgm:pt>
    <dgm:pt modelId="{0F3AD0B8-D9B0-574A-B345-A5C24572BBBE}" type="pres">
      <dgm:prSet presAssocID="{BBC50445-EF8D-E845-AD9D-D6139F951901}" presName="childNode" presStyleLbl="node1" presStyleIdx="0" presStyleCnt="2">
        <dgm:presLayoutVars>
          <dgm:bulletEnabled val="1"/>
        </dgm:presLayoutVars>
      </dgm:prSet>
      <dgm:spPr/>
      <dgm:t>
        <a:bodyPr/>
        <a:lstStyle/>
        <a:p>
          <a:endParaRPr lang="en-US"/>
        </a:p>
      </dgm:t>
    </dgm:pt>
    <dgm:pt modelId="{628157B4-103D-9140-B9D5-DEEF09A57EED}" type="pres">
      <dgm:prSet presAssocID="{BBC50445-EF8D-E845-AD9D-D6139F951901}" presName="aSpace2" presStyleCnt="0"/>
      <dgm:spPr/>
      <dgm:t>
        <a:bodyPr/>
        <a:lstStyle/>
        <a:p>
          <a:endParaRPr lang="en-US"/>
        </a:p>
      </dgm:t>
    </dgm:pt>
    <dgm:pt modelId="{0D9DCAC3-6F78-EC4A-B617-A066CECBB045}" type="pres">
      <dgm:prSet presAssocID="{371E23A2-6963-9A4C-8F23-12A1D6B2901B}" presName="childNode" presStyleLbl="node1" presStyleIdx="1" presStyleCnt="2">
        <dgm:presLayoutVars>
          <dgm:bulletEnabled val="1"/>
        </dgm:presLayoutVars>
      </dgm:prSet>
      <dgm:spPr/>
      <dgm:t>
        <a:bodyPr/>
        <a:lstStyle/>
        <a:p>
          <a:endParaRPr lang="en-US"/>
        </a:p>
      </dgm:t>
    </dgm:pt>
  </dgm:ptLst>
  <dgm:cxnLst>
    <dgm:cxn modelId="{8F449A0B-198D-0943-95B6-0A13BAB9FBB6}" type="presOf" srcId="{BBC50445-EF8D-E845-AD9D-D6139F951901}" destId="{0F3AD0B8-D9B0-574A-B345-A5C24572BBBE}" srcOrd="0" destOrd="0" presId="urn:microsoft.com/office/officeart/2005/8/layout/lProcess2"/>
    <dgm:cxn modelId="{BB0AFA6B-F548-8349-8840-EF3235DF39E1}" srcId="{45F5C923-A662-CB40-8F48-8D8C78A53885}" destId="{BBC50445-EF8D-E845-AD9D-D6139F951901}" srcOrd="0" destOrd="0" parTransId="{644AA1A5-189B-7C47-BAC3-FBE20D8EAAA4}" sibTransId="{45B5A86E-1C5B-3C44-B727-234DFF693AD0}"/>
    <dgm:cxn modelId="{D2E30C6E-71BF-E04B-B90A-44BF319FAAB6}" type="presOf" srcId="{371E23A2-6963-9A4C-8F23-12A1D6B2901B}" destId="{0D9DCAC3-6F78-EC4A-B617-A066CECBB045}" srcOrd="0" destOrd="0" presId="urn:microsoft.com/office/officeart/2005/8/layout/lProcess2"/>
    <dgm:cxn modelId="{2C2D1F85-4A45-2043-93D6-1FC398EB7C27}" type="presOf" srcId="{45F5C923-A662-CB40-8F48-8D8C78A53885}" destId="{4230CBBF-442C-A547-AACF-E5642CB914A6}" srcOrd="0" destOrd="0" presId="urn:microsoft.com/office/officeart/2005/8/layout/lProcess2"/>
    <dgm:cxn modelId="{C81D8FDA-7E8A-3D47-A482-79976912CEEE}" srcId="{45F5C923-A662-CB40-8F48-8D8C78A53885}" destId="{371E23A2-6963-9A4C-8F23-12A1D6B2901B}" srcOrd="1" destOrd="0" parTransId="{EE7830B4-E9DE-3140-90ED-69050AC546C0}" sibTransId="{59A921FC-973E-654C-9865-B3FCC9111011}"/>
    <dgm:cxn modelId="{60D8845D-6183-8A40-B7DE-08C22399C43B}" srcId="{5BFA76DE-B006-9F4A-A2F4-DF0652BEE2DE}" destId="{45F5C923-A662-CB40-8F48-8D8C78A53885}" srcOrd="0" destOrd="0" parTransId="{99C6613F-5710-3C4E-B8C9-D4D88DFCA3B0}" sibTransId="{B3E08831-4F52-1349-9C7A-340B46F055CC}"/>
    <dgm:cxn modelId="{96CE5B67-1B54-C54E-BDAA-A0BBC939C332}" type="presOf" srcId="{5BFA76DE-B006-9F4A-A2F4-DF0652BEE2DE}" destId="{6AFFE90A-F5A6-934C-A726-F81F231D006F}" srcOrd="0" destOrd="0" presId="urn:microsoft.com/office/officeart/2005/8/layout/lProcess2"/>
    <dgm:cxn modelId="{9A1545BD-1EAE-934C-A034-9BF89A61B06A}" type="presOf" srcId="{45F5C923-A662-CB40-8F48-8D8C78A53885}" destId="{CD2EA2AF-56AD-9142-8184-7939C40E0EFC}" srcOrd="1" destOrd="0" presId="urn:microsoft.com/office/officeart/2005/8/layout/lProcess2"/>
    <dgm:cxn modelId="{3B99700D-63F9-1644-B657-02661055F254}" type="presParOf" srcId="{6AFFE90A-F5A6-934C-A726-F81F231D006F}" destId="{70564BA9-2D90-1C42-87CB-6F19D8A7953B}" srcOrd="0" destOrd="0" presId="urn:microsoft.com/office/officeart/2005/8/layout/lProcess2"/>
    <dgm:cxn modelId="{9A957654-B4A9-4446-AD7F-8BBCFE02E1C4}" type="presParOf" srcId="{70564BA9-2D90-1C42-87CB-6F19D8A7953B}" destId="{4230CBBF-442C-A547-AACF-E5642CB914A6}" srcOrd="0" destOrd="0" presId="urn:microsoft.com/office/officeart/2005/8/layout/lProcess2"/>
    <dgm:cxn modelId="{2F0EED5F-4582-D84D-860E-DE7BAC4E6637}" type="presParOf" srcId="{70564BA9-2D90-1C42-87CB-6F19D8A7953B}" destId="{CD2EA2AF-56AD-9142-8184-7939C40E0EFC}" srcOrd="1" destOrd="0" presId="urn:microsoft.com/office/officeart/2005/8/layout/lProcess2"/>
    <dgm:cxn modelId="{CCD47DEB-1AAB-7748-BA47-91F83DDD163B}" type="presParOf" srcId="{70564BA9-2D90-1C42-87CB-6F19D8A7953B}" destId="{81D2D28F-F035-D440-BFD1-6EA59D97D158}" srcOrd="2" destOrd="0" presId="urn:microsoft.com/office/officeart/2005/8/layout/lProcess2"/>
    <dgm:cxn modelId="{5BA3B4F1-610A-9A46-A72C-08E40C92E299}" type="presParOf" srcId="{81D2D28F-F035-D440-BFD1-6EA59D97D158}" destId="{52E23624-C1D5-0B46-A2AF-E713B14F595C}" srcOrd="0" destOrd="0" presId="urn:microsoft.com/office/officeart/2005/8/layout/lProcess2"/>
    <dgm:cxn modelId="{3E0CA4FD-F080-EF45-A44E-9B22230DF659}" type="presParOf" srcId="{52E23624-C1D5-0B46-A2AF-E713B14F595C}" destId="{0F3AD0B8-D9B0-574A-B345-A5C24572BBBE}" srcOrd="0" destOrd="0" presId="urn:microsoft.com/office/officeart/2005/8/layout/lProcess2"/>
    <dgm:cxn modelId="{8813CAD2-473D-CB46-8DAF-6E1CC3A45864}" type="presParOf" srcId="{52E23624-C1D5-0B46-A2AF-E713B14F595C}" destId="{628157B4-103D-9140-B9D5-DEEF09A57EED}" srcOrd="1" destOrd="0" presId="urn:microsoft.com/office/officeart/2005/8/layout/lProcess2"/>
    <dgm:cxn modelId="{C4919A22-17F2-3145-A791-26F32294A86D}" type="presParOf" srcId="{52E23624-C1D5-0B46-A2AF-E713B14F595C}" destId="{0D9DCAC3-6F78-EC4A-B617-A066CECBB045}" srcOrd="2"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BFA76DE-B006-9F4A-A2F4-DF0652BEE2DE}" type="doc">
      <dgm:prSet loTypeId="urn:microsoft.com/office/officeart/2005/8/layout/lProcess2" loCatId="list" qsTypeId="urn:microsoft.com/office/officeart/2005/8/quickstyle/simple2" qsCatId="simple" csTypeId="urn:microsoft.com/office/officeart/2005/8/colors/accent3_2" csCatId="accent3" phldr="1"/>
      <dgm:spPr/>
      <dgm:t>
        <a:bodyPr/>
        <a:lstStyle/>
        <a:p>
          <a:endParaRPr lang="en-US"/>
        </a:p>
      </dgm:t>
    </dgm:pt>
    <dgm:pt modelId="{45F5C923-A662-CB40-8F48-8D8C78A53885}">
      <dgm:prSet/>
      <dgm:spPr/>
      <dgm:t>
        <a:bodyPr/>
        <a:lstStyle/>
        <a:p>
          <a:pPr rtl="0"/>
          <a:r>
            <a:rPr lang="en-US" dirty="0" smtClean="0"/>
            <a:t>Automated Network Change Request</a:t>
          </a:r>
          <a:endParaRPr lang="en-US" dirty="0"/>
        </a:p>
      </dgm:t>
    </dgm:pt>
    <dgm:pt modelId="{99C6613F-5710-3C4E-B8C9-D4D88DFCA3B0}" type="parTrans" cxnId="{60D8845D-6183-8A40-B7DE-08C22399C43B}">
      <dgm:prSet/>
      <dgm:spPr/>
      <dgm:t>
        <a:bodyPr/>
        <a:lstStyle/>
        <a:p>
          <a:endParaRPr lang="en-US"/>
        </a:p>
      </dgm:t>
    </dgm:pt>
    <dgm:pt modelId="{B3E08831-4F52-1349-9C7A-340B46F055CC}" type="sibTrans" cxnId="{60D8845D-6183-8A40-B7DE-08C22399C43B}">
      <dgm:prSet/>
      <dgm:spPr/>
      <dgm:t>
        <a:bodyPr/>
        <a:lstStyle/>
        <a:p>
          <a:endParaRPr lang="en-US"/>
        </a:p>
      </dgm:t>
    </dgm:pt>
    <dgm:pt modelId="{371E23A2-6963-9A4C-8F23-12A1D6B2901B}">
      <dgm:prSet/>
      <dgm:spPr/>
      <dgm:t>
        <a:bodyPr/>
        <a:lstStyle/>
        <a:p>
          <a:pPr rtl="0"/>
          <a:r>
            <a:rPr lang="en-US" dirty="0" smtClean="0"/>
            <a:t>Policy based Configuration</a:t>
          </a:r>
          <a:endParaRPr lang="en-US" dirty="0"/>
        </a:p>
      </dgm:t>
    </dgm:pt>
    <dgm:pt modelId="{EE7830B4-E9DE-3140-90ED-69050AC546C0}" type="parTrans" cxnId="{C81D8FDA-7E8A-3D47-A482-79976912CEEE}">
      <dgm:prSet/>
      <dgm:spPr/>
      <dgm:t>
        <a:bodyPr/>
        <a:lstStyle/>
        <a:p>
          <a:endParaRPr lang="en-US"/>
        </a:p>
      </dgm:t>
    </dgm:pt>
    <dgm:pt modelId="{59A921FC-973E-654C-9865-B3FCC9111011}" type="sibTrans" cxnId="{C81D8FDA-7E8A-3D47-A482-79976912CEEE}">
      <dgm:prSet/>
      <dgm:spPr/>
      <dgm:t>
        <a:bodyPr/>
        <a:lstStyle/>
        <a:p>
          <a:endParaRPr lang="en-US"/>
        </a:p>
      </dgm:t>
    </dgm:pt>
    <dgm:pt modelId="{D72A68A0-CB3D-974D-A0AD-B3223B779DC6}">
      <dgm:prSet/>
      <dgm:spPr/>
      <dgm:t>
        <a:bodyPr/>
        <a:lstStyle/>
        <a:p>
          <a:pPr rtl="0"/>
          <a:r>
            <a:rPr lang="en-US" dirty="0" smtClean="0"/>
            <a:t>Abstraction &amp; Programmability</a:t>
          </a:r>
          <a:endParaRPr lang="en-US" dirty="0"/>
        </a:p>
      </dgm:t>
    </dgm:pt>
    <dgm:pt modelId="{9EB0B29F-E04F-BA49-9073-67F16C011103}" type="parTrans" cxnId="{B3CF42B8-D16D-8B4B-B902-B155E590387C}">
      <dgm:prSet/>
      <dgm:spPr/>
      <dgm:t>
        <a:bodyPr/>
        <a:lstStyle/>
        <a:p>
          <a:endParaRPr lang="en-US"/>
        </a:p>
      </dgm:t>
    </dgm:pt>
    <dgm:pt modelId="{DA9BAC00-AA12-C14D-9589-2367464F7ECA}" type="sibTrans" cxnId="{B3CF42B8-D16D-8B4B-B902-B155E590387C}">
      <dgm:prSet/>
      <dgm:spPr/>
      <dgm:t>
        <a:bodyPr/>
        <a:lstStyle/>
        <a:p>
          <a:endParaRPr lang="en-US"/>
        </a:p>
      </dgm:t>
    </dgm:pt>
    <dgm:pt modelId="{BBC50445-EF8D-E845-AD9D-D6139F951901}">
      <dgm:prSet/>
      <dgm:spPr/>
      <dgm:t>
        <a:bodyPr/>
        <a:lstStyle/>
        <a:p>
          <a:pPr rtl="0"/>
          <a:r>
            <a:rPr lang="en-US" dirty="0" smtClean="0"/>
            <a:t>Virtualized L2/L3  networks</a:t>
          </a:r>
          <a:endParaRPr lang="en-US" dirty="0"/>
        </a:p>
      </dgm:t>
    </dgm:pt>
    <dgm:pt modelId="{644AA1A5-189B-7C47-BAC3-FBE20D8EAAA4}" type="parTrans" cxnId="{BB0AFA6B-F548-8349-8840-EF3235DF39E1}">
      <dgm:prSet/>
      <dgm:spPr/>
      <dgm:t>
        <a:bodyPr/>
        <a:lstStyle/>
        <a:p>
          <a:endParaRPr lang="en-US"/>
        </a:p>
      </dgm:t>
    </dgm:pt>
    <dgm:pt modelId="{45B5A86E-1C5B-3C44-B727-234DFF693AD0}" type="sibTrans" cxnId="{BB0AFA6B-F548-8349-8840-EF3235DF39E1}">
      <dgm:prSet/>
      <dgm:spPr/>
      <dgm:t>
        <a:bodyPr/>
        <a:lstStyle/>
        <a:p>
          <a:endParaRPr lang="en-US"/>
        </a:p>
      </dgm:t>
    </dgm:pt>
    <dgm:pt modelId="{6AFFE90A-F5A6-934C-A726-F81F231D006F}" type="pres">
      <dgm:prSet presAssocID="{5BFA76DE-B006-9F4A-A2F4-DF0652BEE2DE}" presName="theList" presStyleCnt="0">
        <dgm:presLayoutVars>
          <dgm:dir/>
          <dgm:animLvl val="lvl"/>
          <dgm:resizeHandles val="exact"/>
        </dgm:presLayoutVars>
      </dgm:prSet>
      <dgm:spPr/>
      <dgm:t>
        <a:bodyPr/>
        <a:lstStyle/>
        <a:p>
          <a:endParaRPr lang="en-US"/>
        </a:p>
      </dgm:t>
    </dgm:pt>
    <dgm:pt modelId="{70564BA9-2D90-1C42-87CB-6F19D8A7953B}" type="pres">
      <dgm:prSet presAssocID="{45F5C923-A662-CB40-8F48-8D8C78A53885}" presName="compNode" presStyleCnt="0"/>
      <dgm:spPr/>
      <dgm:t>
        <a:bodyPr/>
        <a:lstStyle/>
        <a:p>
          <a:endParaRPr lang="en-US"/>
        </a:p>
      </dgm:t>
    </dgm:pt>
    <dgm:pt modelId="{4230CBBF-442C-A547-AACF-E5642CB914A6}" type="pres">
      <dgm:prSet presAssocID="{45F5C923-A662-CB40-8F48-8D8C78A53885}" presName="aNode" presStyleLbl="bgShp" presStyleIdx="0" presStyleCnt="1"/>
      <dgm:spPr/>
      <dgm:t>
        <a:bodyPr/>
        <a:lstStyle/>
        <a:p>
          <a:endParaRPr lang="en-US"/>
        </a:p>
      </dgm:t>
    </dgm:pt>
    <dgm:pt modelId="{CD2EA2AF-56AD-9142-8184-7939C40E0EFC}" type="pres">
      <dgm:prSet presAssocID="{45F5C923-A662-CB40-8F48-8D8C78A53885}" presName="textNode" presStyleLbl="bgShp" presStyleIdx="0" presStyleCnt="1"/>
      <dgm:spPr/>
      <dgm:t>
        <a:bodyPr/>
        <a:lstStyle/>
        <a:p>
          <a:endParaRPr lang="en-US"/>
        </a:p>
      </dgm:t>
    </dgm:pt>
    <dgm:pt modelId="{81D2D28F-F035-D440-BFD1-6EA59D97D158}" type="pres">
      <dgm:prSet presAssocID="{45F5C923-A662-CB40-8F48-8D8C78A53885}" presName="compChildNode" presStyleCnt="0"/>
      <dgm:spPr/>
      <dgm:t>
        <a:bodyPr/>
        <a:lstStyle/>
        <a:p>
          <a:endParaRPr lang="en-US"/>
        </a:p>
      </dgm:t>
    </dgm:pt>
    <dgm:pt modelId="{52E23624-C1D5-0B46-A2AF-E713B14F595C}" type="pres">
      <dgm:prSet presAssocID="{45F5C923-A662-CB40-8F48-8D8C78A53885}" presName="theInnerList" presStyleCnt="0"/>
      <dgm:spPr/>
      <dgm:t>
        <a:bodyPr/>
        <a:lstStyle/>
        <a:p>
          <a:endParaRPr lang="en-US"/>
        </a:p>
      </dgm:t>
    </dgm:pt>
    <dgm:pt modelId="{0F3AD0B8-D9B0-574A-B345-A5C24572BBBE}" type="pres">
      <dgm:prSet presAssocID="{BBC50445-EF8D-E845-AD9D-D6139F951901}" presName="childNode" presStyleLbl="node1" presStyleIdx="0" presStyleCnt="3">
        <dgm:presLayoutVars>
          <dgm:bulletEnabled val="1"/>
        </dgm:presLayoutVars>
      </dgm:prSet>
      <dgm:spPr/>
      <dgm:t>
        <a:bodyPr/>
        <a:lstStyle/>
        <a:p>
          <a:endParaRPr lang="en-US"/>
        </a:p>
      </dgm:t>
    </dgm:pt>
    <dgm:pt modelId="{628157B4-103D-9140-B9D5-DEEF09A57EED}" type="pres">
      <dgm:prSet presAssocID="{BBC50445-EF8D-E845-AD9D-D6139F951901}" presName="aSpace2" presStyleCnt="0"/>
      <dgm:spPr/>
      <dgm:t>
        <a:bodyPr/>
        <a:lstStyle/>
        <a:p>
          <a:endParaRPr lang="en-US"/>
        </a:p>
      </dgm:t>
    </dgm:pt>
    <dgm:pt modelId="{0D9DCAC3-6F78-EC4A-B617-A066CECBB045}" type="pres">
      <dgm:prSet presAssocID="{371E23A2-6963-9A4C-8F23-12A1D6B2901B}" presName="childNode" presStyleLbl="node1" presStyleIdx="1" presStyleCnt="3">
        <dgm:presLayoutVars>
          <dgm:bulletEnabled val="1"/>
        </dgm:presLayoutVars>
      </dgm:prSet>
      <dgm:spPr/>
      <dgm:t>
        <a:bodyPr/>
        <a:lstStyle/>
        <a:p>
          <a:endParaRPr lang="en-US"/>
        </a:p>
      </dgm:t>
    </dgm:pt>
    <dgm:pt modelId="{2488FF2A-990B-AF45-A1EB-D8F6BD4777D3}" type="pres">
      <dgm:prSet presAssocID="{371E23A2-6963-9A4C-8F23-12A1D6B2901B}" presName="aSpace2" presStyleCnt="0"/>
      <dgm:spPr/>
      <dgm:t>
        <a:bodyPr/>
        <a:lstStyle/>
        <a:p>
          <a:endParaRPr lang="en-US"/>
        </a:p>
      </dgm:t>
    </dgm:pt>
    <dgm:pt modelId="{DA8A7087-5434-C044-B66D-A5C3AED132E7}" type="pres">
      <dgm:prSet presAssocID="{D72A68A0-CB3D-974D-A0AD-B3223B779DC6}" presName="childNode" presStyleLbl="node1" presStyleIdx="2" presStyleCnt="3">
        <dgm:presLayoutVars>
          <dgm:bulletEnabled val="1"/>
        </dgm:presLayoutVars>
      </dgm:prSet>
      <dgm:spPr/>
      <dgm:t>
        <a:bodyPr/>
        <a:lstStyle/>
        <a:p>
          <a:endParaRPr lang="en-US"/>
        </a:p>
      </dgm:t>
    </dgm:pt>
  </dgm:ptLst>
  <dgm:cxnLst>
    <dgm:cxn modelId="{BB0AFA6B-F548-8349-8840-EF3235DF39E1}" srcId="{45F5C923-A662-CB40-8F48-8D8C78A53885}" destId="{BBC50445-EF8D-E845-AD9D-D6139F951901}" srcOrd="0" destOrd="0" parTransId="{644AA1A5-189B-7C47-BAC3-FBE20D8EAAA4}" sibTransId="{45B5A86E-1C5B-3C44-B727-234DFF693AD0}"/>
    <dgm:cxn modelId="{B3CF42B8-D16D-8B4B-B902-B155E590387C}" srcId="{45F5C923-A662-CB40-8F48-8D8C78A53885}" destId="{D72A68A0-CB3D-974D-A0AD-B3223B779DC6}" srcOrd="2" destOrd="0" parTransId="{9EB0B29F-E04F-BA49-9073-67F16C011103}" sibTransId="{DA9BAC00-AA12-C14D-9589-2367464F7ECA}"/>
    <dgm:cxn modelId="{60D8845D-6183-8A40-B7DE-08C22399C43B}" srcId="{5BFA76DE-B006-9F4A-A2F4-DF0652BEE2DE}" destId="{45F5C923-A662-CB40-8F48-8D8C78A53885}" srcOrd="0" destOrd="0" parTransId="{99C6613F-5710-3C4E-B8C9-D4D88DFCA3B0}" sibTransId="{B3E08831-4F52-1349-9C7A-340B46F055CC}"/>
    <dgm:cxn modelId="{6EF2B675-705B-AB48-8049-ED8EAD30DF1A}" type="presOf" srcId="{5BFA76DE-B006-9F4A-A2F4-DF0652BEE2DE}" destId="{6AFFE90A-F5A6-934C-A726-F81F231D006F}" srcOrd="0" destOrd="0" presId="urn:microsoft.com/office/officeart/2005/8/layout/lProcess2"/>
    <dgm:cxn modelId="{A16A612E-27D9-F045-86EB-478268EC1DF6}" type="presOf" srcId="{371E23A2-6963-9A4C-8F23-12A1D6B2901B}" destId="{0D9DCAC3-6F78-EC4A-B617-A066CECBB045}" srcOrd="0" destOrd="0" presId="urn:microsoft.com/office/officeart/2005/8/layout/lProcess2"/>
    <dgm:cxn modelId="{44581C0B-DD0D-964F-823E-580358602EF9}" type="presOf" srcId="{45F5C923-A662-CB40-8F48-8D8C78A53885}" destId="{CD2EA2AF-56AD-9142-8184-7939C40E0EFC}" srcOrd="1" destOrd="0" presId="urn:microsoft.com/office/officeart/2005/8/layout/lProcess2"/>
    <dgm:cxn modelId="{EEE52914-4EA0-6A4A-9EFC-AD25C3442705}" type="presOf" srcId="{D72A68A0-CB3D-974D-A0AD-B3223B779DC6}" destId="{DA8A7087-5434-C044-B66D-A5C3AED132E7}" srcOrd="0" destOrd="0" presId="urn:microsoft.com/office/officeart/2005/8/layout/lProcess2"/>
    <dgm:cxn modelId="{1A2C8443-5D94-9743-BA2C-2CBD7D8E1FC2}" type="presOf" srcId="{BBC50445-EF8D-E845-AD9D-D6139F951901}" destId="{0F3AD0B8-D9B0-574A-B345-A5C24572BBBE}" srcOrd="0" destOrd="0" presId="urn:microsoft.com/office/officeart/2005/8/layout/lProcess2"/>
    <dgm:cxn modelId="{27712C49-59E3-1740-8A66-B089EEECC6BD}" type="presOf" srcId="{45F5C923-A662-CB40-8F48-8D8C78A53885}" destId="{4230CBBF-442C-A547-AACF-E5642CB914A6}" srcOrd="0" destOrd="0" presId="urn:microsoft.com/office/officeart/2005/8/layout/lProcess2"/>
    <dgm:cxn modelId="{C81D8FDA-7E8A-3D47-A482-79976912CEEE}" srcId="{45F5C923-A662-CB40-8F48-8D8C78A53885}" destId="{371E23A2-6963-9A4C-8F23-12A1D6B2901B}" srcOrd="1" destOrd="0" parTransId="{EE7830B4-E9DE-3140-90ED-69050AC546C0}" sibTransId="{59A921FC-973E-654C-9865-B3FCC9111011}"/>
    <dgm:cxn modelId="{8C7648BC-F006-F14F-9F40-143BC5B4A37A}" type="presParOf" srcId="{6AFFE90A-F5A6-934C-A726-F81F231D006F}" destId="{70564BA9-2D90-1C42-87CB-6F19D8A7953B}" srcOrd="0" destOrd="0" presId="urn:microsoft.com/office/officeart/2005/8/layout/lProcess2"/>
    <dgm:cxn modelId="{3F5C0721-6B65-2D49-B940-FAA5C3A6A24D}" type="presParOf" srcId="{70564BA9-2D90-1C42-87CB-6F19D8A7953B}" destId="{4230CBBF-442C-A547-AACF-E5642CB914A6}" srcOrd="0" destOrd="0" presId="urn:microsoft.com/office/officeart/2005/8/layout/lProcess2"/>
    <dgm:cxn modelId="{36080D18-6E85-4E4C-B6B7-E270E91EE4C9}" type="presParOf" srcId="{70564BA9-2D90-1C42-87CB-6F19D8A7953B}" destId="{CD2EA2AF-56AD-9142-8184-7939C40E0EFC}" srcOrd="1" destOrd="0" presId="urn:microsoft.com/office/officeart/2005/8/layout/lProcess2"/>
    <dgm:cxn modelId="{18C66B8C-8314-6E4A-B1EA-EA7DA0CCC535}" type="presParOf" srcId="{70564BA9-2D90-1C42-87CB-6F19D8A7953B}" destId="{81D2D28F-F035-D440-BFD1-6EA59D97D158}" srcOrd="2" destOrd="0" presId="urn:microsoft.com/office/officeart/2005/8/layout/lProcess2"/>
    <dgm:cxn modelId="{149BC89F-6127-0145-B0B0-ADE6E5EB469A}" type="presParOf" srcId="{81D2D28F-F035-D440-BFD1-6EA59D97D158}" destId="{52E23624-C1D5-0B46-A2AF-E713B14F595C}" srcOrd="0" destOrd="0" presId="urn:microsoft.com/office/officeart/2005/8/layout/lProcess2"/>
    <dgm:cxn modelId="{CAD53BE8-B2F4-7542-AFD5-DD8A453C111D}" type="presParOf" srcId="{52E23624-C1D5-0B46-A2AF-E713B14F595C}" destId="{0F3AD0B8-D9B0-574A-B345-A5C24572BBBE}" srcOrd="0" destOrd="0" presId="urn:microsoft.com/office/officeart/2005/8/layout/lProcess2"/>
    <dgm:cxn modelId="{7588F285-0DD5-A64C-894A-2BC280527CCF}" type="presParOf" srcId="{52E23624-C1D5-0B46-A2AF-E713B14F595C}" destId="{628157B4-103D-9140-B9D5-DEEF09A57EED}" srcOrd="1" destOrd="0" presId="urn:microsoft.com/office/officeart/2005/8/layout/lProcess2"/>
    <dgm:cxn modelId="{382A7D51-50B1-EB42-80CF-26E99B891CB0}" type="presParOf" srcId="{52E23624-C1D5-0B46-A2AF-E713B14F595C}" destId="{0D9DCAC3-6F78-EC4A-B617-A066CECBB045}" srcOrd="2" destOrd="0" presId="urn:microsoft.com/office/officeart/2005/8/layout/lProcess2"/>
    <dgm:cxn modelId="{D2B5DB7F-1154-3849-886C-579E3DF1A0DE}" type="presParOf" srcId="{52E23624-C1D5-0B46-A2AF-E713B14F595C}" destId="{2488FF2A-990B-AF45-A1EB-D8F6BD4777D3}" srcOrd="3" destOrd="0" presId="urn:microsoft.com/office/officeart/2005/8/layout/lProcess2"/>
    <dgm:cxn modelId="{8AC41482-25AB-E34B-B557-08115E8BFFA2}" type="presParOf" srcId="{52E23624-C1D5-0B46-A2AF-E713B14F595C}" destId="{DA8A7087-5434-C044-B66D-A5C3AED132E7}"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FA76DE-B006-9F4A-A2F4-DF0652BEE2DE}" type="doc">
      <dgm:prSet loTypeId="urn:microsoft.com/office/officeart/2005/8/layout/lProcess2" loCatId="list" qsTypeId="urn:microsoft.com/office/officeart/2005/8/quickstyle/simple2" qsCatId="simple" csTypeId="urn:microsoft.com/office/officeart/2005/8/colors/accent3_2" csCatId="accent3" phldr="1"/>
      <dgm:spPr/>
      <dgm:t>
        <a:bodyPr/>
        <a:lstStyle/>
        <a:p>
          <a:endParaRPr lang="en-US"/>
        </a:p>
      </dgm:t>
    </dgm:pt>
    <dgm:pt modelId="{45F5C923-A662-CB40-8F48-8D8C78A53885}">
      <dgm:prSet/>
      <dgm:spPr/>
      <dgm:t>
        <a:bodyPr/>
        <a:lstStyle/>
        <a:p>
          <a:pPr rtl="0"/>
          <a:r>
            <a:rPr lang="en-US" dirty="0" smtClean="0"/>
            <a:t>Automated Compute Request</a:t>
          </a:r>
          <a:endParaRPr lang="en-US" dirty="0"/>
        </a:p>
      </dgm:t>
    </dgm:pt>
    <dgm:pt modelId="{99C6613F-5710-3C4E-B8C9-D4D88DFCA3B0}" type="parTrans" cxnId="{60D8845D-6183-8A40-B7DE-08C22399C43B}">
      <dgm:prSet/>
      <dgm:spPr/>
      <dgm:t>
        <a:bodyPr/>
        <a:lstStyle/>
        <a:p>
          <a:endParaRPr lang="en-US"/>
        </a:p>
      </dgm:t>
    </dgm:pt>
    <dgm:pt modelId="{B3E08831-4F52-1349-9C7A-340B46F055CC}" type="sibTrans" cxnId="{60D8845D-6183-8A40-B7DE-08C22399C43B}">
      <dgm:prSet/>
      <dgm:spPr/>
      <dgm:t>
        <a:bodyPr/>
        <a:lstStyle/>
        <a:p>
          <a:endParaRPr lang="en-US"/>
        </a:p>
      </dgm:t>
    </dgm:pt>
    <dgm:pt modelId="{BBC50445-EF8D-E845-AD9D-D6139F951901}">
      <dgm:prSet/>
      <dgm:spPr/>
      <dgm:t>
        <a:bodyPr/>
        <a:lstStyle/>
        <a:p>
          <a:pPr rtl="0"/>
          <a:r>
            <a:rPr lang="en-US" dirty="0" smtClean="0"/>
            <a:t>Virtualized Compute</a:t>
          </a:r>
          <a:endParaRPr lang="en-US" dirty="0"/>
        </a:p>
      </dgm:t>
    </dgm:pt>
    <dgm:pt modelId="{644AA1A5-189B-7C47-BAC3-FBE20D8EAAA4}" type="parTrans" cxnId="{BB0AFA6B-F548-8349-8840-EF3235DF39E1}">
      <dgm:prSet/>
      <dgm:spPr/>
      <dgm:t>
        <a:bodyPr/>
        <a:lstStyle/>
        <a:p>
          <a:endParaRPr lang="en-US"/>
        </a:p>
      </dgm:t>
    </dgm:pt>
    <dgm:pt modelId="{45B5A86E-1C5B-3C44-B727-234DFF693AD0}" type="sibTrans" cxnId="{BB0AFA6B-F548-8349-8840-EF3235DF39E1}">
      <dgm:prSet/>
      <dgm:spPr/>
      <dgm:t>
        <a:bodyPr/>
        <a:lstStyle/>
        <a:p>
          <a:endParaRPr lang="en-US"/>
        </a:p>
      </dgm:t>
    </dgm:pt>
    <dgm:pt modelId="{371E23A2-6963-9A4C-8F23-12A1D6B2901B}">
      <dgm:prSet/>
      <dgm:spPr/>
      <dgm:t>
        <a:bodyPr/>
        <a:lstStyle/>
        <a:p>
          <a:pPr rtl="0"/>
          <a:r>
            <a:rPr lang="en-US" dirty="0" smtClean="0"/>
            <a:t>Auto Instantiation</a:t>
          </a:r>
          <a:endParaRPr lang="en-US" dirty="0"/>
        </a:p>
      </dgm:t>
    </dgm:pt>
    <dgm:pt modelId="{59A921FC-973E-654C-9865-B3FCC9111011}" type="sibTrans" cxnId="{C81D8FDA-7E8A-3D47-A482-79976912CEEE}">
      <dgm:prSet/>
      <dgm:spPr/>
      <dgm:t>
        <a:bodyPr/>
        <a:lstStyle/>
        <a:p>
          <a:endParaRPr lang="en-US"/>
        </a:p>
      </dgm:t>
    </dgm:pt>
    <dgm:pt modelId="{EE7830B4-E9DE-3140-90ED-69050AC546C0}" type="parTrans" cxnId="{C81D8FDA-7E8A-3D47-A482-79976912CEEE}">
      <dgm:prSet/>
      <dgm:spPr/>
      <dgm:t>
        <a:bodyPr/>
        <a:lstStyle/>
        <a:p>
          <a:endParaRPr lang="en-US"/>
        </a:p>
      </dgm:t>
    </dgm:pt>
    <dgm:pt modelId="{6AFFE90A-F5A6-934C-A726-F81F231D006F}" type="pres">
      <dgm:prSet presAssocID="{5BFA76DE-B006-9F4A-A2F4-DF0652BEE2DE}" presName="theList" presStyleCnt="0">
        <dgm:presLayoutVars>
          <dgm:dir/>
          <dgm:animLvl val="lvl"/>
          <dgm:resizeHandles val="exact"/>
        </dgm:presLayoutVars>
      </dgm:prSet>
      <dgm:spPr/>
      <dgm:t>
        <a:bodyPr/>
        <a:lstStyle/>
        <a:p>
          <a:endParaRPr lang="en-US"/>
        </a:p>
      </dgm:t>
    </dgm:pt>
    <dgm:pt modelId="{70564BA9-2D90-1C42-87CB-6F19D8A7953B}" type="pres">
      <dgm:prSet presAssocID="{45F5C923-A662-CB40-8F48-8D8C78A53885}" presName="compNode" presStyleCnt="0"/>
      <dgm:spPr/>
      <dgm:t>
        <a:bodyPr/>
        <a:lstStyle/>
        <a:p>
          <a:endParaRPr lang="en-US"/>
        </a:p>
      </dgm:t>
    </dgm:pt>
    <dgm:pt modelId="{4230CBBF-442C-A547-AACF-E5642CB914A6}" type="pres">
      <dgm:prSet presAssocID="{45F5C923-A662-CB40-8F48-8D8C78A53885}" presName="aNode" presStyleLbl="bgShp" presStyleIdx="0" presStyleCnt="1"/>
      <dgm:spPr/>
      <dgm:t>
        <a:bodyPr/>
        <a:lstStyle/>
        <a:p>
          <a:endParaRPr lang="en-US"/>
        </a:p>
      </dgm:t>
    </dgm:pt>
    <dgm:pt modelId="{CD2EA2AF-56AD-9142-8184-7939C40E0EFC}" type="pres">
      <dgm:prSet presAssocID="{45F5C923-A662-CB40-8F48-8D8C78A53885}" presName="textNode" presStyleLbl="bgShp" presStyleIdx="0" presStyleCnt="1"/>
      <dgm:spPr/>
      <dgm:t>
        <a:bodyPr/>
        <a:lstStyle/>
        <a:p>
          <a:endParaRPr lang="en-US"/>
        </a:p>
      </dgm:t>
    </dgm:pt>
    <dgm:pt modelId="{81D2D28F-F035-D440-BFD1-6EA59D97D158}" type="pres">
      <dgm:prSet presAssocID="{45F5C923-A662-CB40-8F48-8D8C78A53885}" presName="compChildNode" presStyleCnt="0"/>
      <dgm:spPr/>
      <dgm:t>
        <a:bodyPr/>
        <a:lstStyle/>
        <a:p>
          <a:endParaRPr lang="en-US"/>
        </a:p>
      </dgm:t>
    </dgm:pt>
    <dgm:pt modelId="{52E23624-C1D5-0B46-A2AF-E713B14F595C}" type="pres">
      <dgm:prSet presAssocID="{45F5C923-A662-CB40-8F48-8D8C78A53885}" presName="theInnerList" presStyleCnt="0"/>
      <dgm:spPr/>
      <dgm:t>
        <a:bodyPr/>
        <a:lstStyle/>
        <a:p>
          <a:endParaRPr lang="en-US"/>
        </a:p>
      </dgm:t>
    </dgm:pt>
    <dgm:pt modelId="{0F3AD0B8-D9B0-574A-B345-A5C24572BBBE}" type="pres">
      <dgm:prSet presAssocID="{BBC50445-EF8D-E845-AD9D-D6139F951901}" presName="childNode" presStyleLbl="node1" presStyleIdx="0" presStyleCnt="2">
        <dgm:presLayoutVars>
          <dgm:bulletEnabled val="1"/>
        </dgm:presLayoutVars>
      </dgm:prSet>
      <dgm:spPr/>
      <dgm:t>
        <a:bodyPr/>
        <a:lstStyle/>
        <a:p>
          <a:endParaRPr lang="en-US"/>
        </a:p>
      </dgm:t>
    </dgm:pt>
    <dgm:pt modelId="{628157B4-103D-9140-B9D5-DEEF09A57EED}" type="pres">
      <dgm:prSet presAssocID="{BBC50445-EF8D-E845-AD9D-D6139F951901}" presName="aSpace2" presStyleCnt="0"/>
      <dgm:spPr/>
      <dgm:t>
        <a:bodyPr/>
        <a:lstStyle/>
        <a:p>
          <a:endParaRPr lang="en-US"/>
        </a:p>
      </dgm:t>
    </dgm:pt>
    <dgm:pt modelId="{0D9DCAC3-6F78-EC4A-B617-A066CECBB045}" type="pres">
      <dgm:prSet presAssocID="{371E23A2-6963-9A4C-8F23-12A1D6B2901B}" presName="childNode" presStyleLbl="node1" presStyleIdx="1" presStyleCnt="2">
        <dgm:presLayoutVars>
          <dgm:bulletEnabled val="1"/>
        </dgm:presLayoutVars>
      </dgm:prSet>
      <dgm:spPr/>
      <dgm:t>
        <a:bodyPr/>
        <a:lstStyle/>
        <a:p>
          <a:endParaRPr lang="en-US"/>
        </a:p>
      </dgm:t>
    </dgm:pt>
  </dgm:ptLst>
  <dgm:cxnLst>
    <dgm:cxn modelId="{BB0AFA6B-F548-8349-8840-EF3235DF39E1}" srcId="{45F5C923-A662-CB40-8F48-8D8C78A53885}" destId="{BBC50445-EF8D-E845-AD9D-D6139F951901}" srcOrd="0" destOrd="0" parTransId="{644AA1A5-189B-7C47-BAC3-FBE20D8EAAA4}" sibTransId="{45B5A86E-1C5B-3C44-B727-234DFF693AD0}"/>
    <dgm:cxn modelId="{67F6B9D3-04FD-4745-827B-9CC8923D3870}" type="presOf" srcId="{BBC50445-EF8D-E845-AD9D-D6139F951901}" destId="{0F3AD0B8-D9B0-574A-B345-A5C24572BBBE}" srcOrd="0" destOrd="0" presId="urn:microsoft.com/office/officeart/2005/8/layout/lProcess2"/>
    <dgm:cxn modelId="{2B5CD870-B59B-BE40-8E93-799E91C52CCD}" type="presOf" srcId="{45F5C923-A662-CB40-8F48-8D8C78A53885}" destId="{CD2EA2AF-56AD-9142-8184-7939C40E0EFC}" srcOrd="1" destOrd="0" presId="urn:microsoft.com/office/officeart/2005/8/layout/lProcess2"/>
    <dgm:cxn modelId="{6FBFA8A6-C1B1-A844-BD73-46159A9E4F98}" type="presOf" srcId="{5BFA76DE-B006-9F4A-A2F4-DF0652BEE2DE}" destId="{6AFFE90A-F5A6-934C-A726-F81F231D006F}" srcOrd="0" destOrd="0" presId="urn:microsoft.com/office/officeart/2005/8/layout/lProcess2"/>
    <dgm:cxn modelId="{60D8845D-6183-8A40-B7DE-08C22399C43B}" srcId="{5BFA76DE-B006-9F4A-A2F4-DF0652BEE2DE}" destId="{45F5C923-A662-CB40-8F48-8D8C78A53885}" srcOrd="0" destOrd="0" parTransId="{99C6613F-5710-3C4E-B8C9-D4D88DFCA3B0}" sibTransId="{B3E08831-4F52-1349-9C7A-340B46F055CC}"/>
    <dgm:cxn modelId="{40043AAF-E65F-C54C-B5C1-64092DE8C200}" type="presOf" srcId="{371E23A2-6963-9A4C-8F23-12A1D6B2901B}" destId="{0D9DCAC3-6F78-EC4A-B617-A066CECBB045}" srcOrd="0" destOrd="0" presId="urn:microsoft.com/office/officeart/2005/8/layout/lProcess2"/>
    <dgm:cxn modelId="{D67FFC44-0F96-B24E-9C57-D049B25A11F7}" type="presOf" srcId="{45F5C923-A662-CB40-8F48-8D8C78A53885}" destId="{4230CBBF-442C-A547-AACF-E5642CB914A6}" srcOrd="0" destOrd="0" presId="urn:microsoft.com/office/officeart/2005/8/layout/lProcess2"/>
    <dgm:cxn modelId="{C81D8FDA-7E8A-3D47-A482-79976912CEEE}" srcId="{45F5C923-A662-CB40-8F48-8D8C78A53885}" destId="{371E23A2-6963-9A4C-8F23-12A1D6B2901B}" srcOrd="1" destOrd="0" parTransId="{EE7830B4-E9DE-3140-90ED-69050AC546C0}" sibTransId="{59A921FC-973E-654C-9865-B3FCC9111011}"/>
    <dgm:cxn modelId="{197D3F4E-9EF6-7446-9BA1-4B6186499ACC}" type="presParOf" srcId="{6AFFE90A-F5A6-934C-A726-F81F231D006F}" destId="{70564BA9-2D90-1C42-87CB-6F19D8A7953B}" srcOrd="0" destOrd="0" presId="urn:microsoft.com/office/officeart/2005/8/layout/lProcess2"/>
    <dgm:cxn modelId="{5140C41E-93A2-9C4A-8716-308D04A6AA0F}" type="presParOf" srcId="{70564BA9-2D90-1C42-87CB-6F19D8A7953B}" destId="{4230CBBF-442C-A547-AACF-E5642CB914A6}" srcOrd="0" destOrd="0" presId="urn:microsoft.com/office/officeart/2005/8/layout/lProcess2"/>
    <dgm:cxn modelId="{0CEDB618-C8BF-104B-844E-4810028D207F}" type="presParOf" srcId="{70564BA9-2D90-1C42-87CB-6F19D8A7953B}" destId="{CD2EA2AF-56AD-9142-8184-7939C40E0EFC}" srcOrd="1" destOrd="0" presId="urn:microsoft.com/office/officeart/2005/8/layout/lProcess2"/>
    <dgm:cxn modelId="{E41CAAE2-07DB-4D41-83CB-55389ADECA52}" type="presParOf" srcId="{70564BA9-2D90-1C42-87CB-6F19D8A7953B}" destId="{81D2D28F-F035-D440-BFD1-6EA59D97D158}" srcOrd="2" destOrd="0" presId="urn:microsoft.com/office/officeart/2005/8/layout/lProcess2"/>
    <dgm:cxn modelId="{DAB6E22C-DC92-CD4D-BF12-470E74FF5C38}" type="presParOf" srcId="{81D2D28F-F035-D440-BFD1-6EA59D97D158}" destId="{52E23624-C1D5-0B46-A2AF-E713B14F595C}" srcOrd="0" destOrd="0" presId="urn:microsoft.com/office/officeart/2005/8/layout/lProcess2"/>
    <dgm:cxn modelId="{2DDF959F-D856-834A-88B7-73F285FFA15C}" type="presParOf" srcId="{52E23624-C1D5-0B46-A2AF-E713B14F595C}" destId="{0F3AD0B8-D9B0-574A-B345-A5C24572BBBE}" srcOrd="0" destOrd="0" presId="urn:microsoft.com/office/officeart/2005/8/layout/lProcess2"/>
    <dgm:cxn modelId="{013B92AD-74F9-FD4A-AEC7-1692D91F6962}" type="presParOf" srcId="{52E23624-C1D5-0B46-A2AF-E713B14F595C}" destId="{628157B4-103D-9140-B9D5-DEEF09A57EED}" srcOrd="1" destOrd="0" presId="urn:microsoft.com/office/officeart/2005/8/layout/lProcess2"/>
    <dgm:cxn modelId="{B6B530A7-25C1-514B-BFFE-08C93F5327AD}" type="presParOf" srcId="{52E23624-C1D5-0B46-A2AF-E713B14F595C}" destId="{0D9DCAC3-6F78-EC4A-B617-A066CECBB045}" srcOrd="2" destOrd="0" presId="urn:microsoft.com/office/officeart/2005/8/layout/l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29E92B-BFEA-BB41-B96B-A2BD40C84DFD}" type="doc">
      <dgm:prSet loTypeId="urn:microsoft.com/office/officeart/2005/8/layout/lProcess2" loCatId="" qsTypeId="urn:microsoft.com/office/officeart/2005/8/quickstyle/simple4" qsCatId="simple" csTypeId="urn:microsoft.com/office/officeart/2005/8/colors/accent5_1" csCatId="accent5" phldr="1"/>
      <dgm:spPr/>
      <dgm:t>
        <a:bodyPr/>
        <a:lstStyle/>
        <a:p>
          <a:endParaRPr lang="en-US"/>
        </a:p>
      </dgm:t>
    </dgm:pt>
    <dgm:pt modelId="{88A7F84F-054A-C544-9D93-469B24AFF7A1}">
      <dgm:prSet phldrT="[Text]" custT="1"/>
      <dgm:spPr/>
      <dgm:t>
        <a:bodyPr/>
        <a:lstStyle/>
        <a:p>
          <a:r>
            <a:rPr lang="en-US" sz="1600" dirty="0" smtClean="0"/>
            <a:t>Seamless Integration</a:t>
          </a:r>
          <a:endParaRPr lang="en-US" sz="1600" dirty="0"/>
        </a:p>
      </dgm:t>
    </dgm:pt>
    <dgm:pt modelId="{ABC4227A-E891-6146-83BF-AC025E4014E3}" type="parTrans" cxnId="{3DB1F641-40E0-E24F-8A67-927F6D86D4BD}">
      <dgm:prSet/>
      <dgm:spPr/>
      <dgm:t>
        <a:bodyPr/>
        <a:lstStyle/>
        <a:p>
          <a:endParaRPr lang="en-US"/>
        </a:p>
      </dgm:t>
    </dgm:pt>
    <dgm:pt modelId="{43DB8401-FB20-4248-9E0A-6C1C24C20747}" type="sibTrans" cxnId="{3DB1F641-40E0-E24F-8A67-927F6D86D4BD}">
      <dgm:prSet/>
      <dgm:spPr/>
      <dgm:t>
        <a:bodyPr/>
        <a:lstStyle/>
        <a:p>
          <a:endParaRPr lang="en-US"/>
        </a:p>
      </dgm:t>
    </dgm:pt>
    <dgm:pt modelId="{55884B27-D99D-D244-9095-AD1E1158079E}">
      <dgm:prSet phldrT="[Text]" custT="1"/>
      <dgm:spPr/>
      <dgm:t>
        <a:bodyPr/>
        <a:lstStyle/>
        <a:p>
          <a:r>
            <a:rPr lang="en-US" sz="900" dirty="0" smtClean="0"/>
            <a:t>Multi-Hypervisor</a:t>
          </a:r>
        </a:p>
        <a:p>
          <a:r>
            <a:rPr lang="en-US" sz="900" dirty="0" smtClean="0"/>
            <a:t>Multi-VMM</a:t>
          </a:r>
          <a:endParaRPr lang="en-US" sz="900" dirty="0"/>
        </a:p>
      </dgm:t>
    </dgm:pt>
    <dgm:pt modelId="{5631EC4D-789A-6942-86DC-745300264604}" type="parTrans" cxnId="{7199A03C-5F20-694D-A9CC-80FA51398556}">
      <dgm:prSet/>
      <dgm:spPr/>
      <dgm:t>
        <a:bodyPr/>
        <a:lstStyle/>
        <a:p>
          <a:endParaRPr lang="en-US"/>
        </a:p>
      </dgm:t>
    </dgm:pt>
    <dgm:pt modelId="{C99DDF4A-87E3-F444-A1D5-FBC08C00B5FD}" type="sibTrans" cxnId="{7199A03C-5F20-694D-A9CC-80FA51398556}">
      <dgm:prSet/>
      <dgm:spPr/>
      <dgm:t>
        <a:bodyPr/>
        <a:lstStyle/>
        <a:p>
          <a:endParaRPr lang="en-US"/>
        </a:p>
      </dgm:t>
    </dgm:pt>
    <dgm:pt modelId="{72A32DE6-7C56-5F4F-8CE8-66A9734E36E0}">
      <dgm:prSet phldrT="[Text]" custT="1"/>
      <dgm:spPr/>
      <dgm:t>
        <a:bodyPr/>
        <a:lstStyle/>
        <a:p>
          <a:r>
            <a:rPr lang="en-US" sz="900" dirty="0" smtClean="0"/>
            <a:t>Heterogeneous</a:t>
          </a:r>
        </a:p>
        <a:p>
          <a:r>
            <a:rPr lang="en-US" sz="900" dirty="0" smtClean="0"/>
            <a:t>Workloads</a:t>
          </a:r>
        </a:p>
      </dgm:t>
    </dgm:pt>
    <dgm:pt modelId="{749A820A-15EB-1D47-A88F-87C19F2B1461}" type="parTrans" cxnId="{56BBE09F-B353-FE42-A5F2-956B76A644F0}">
      <dgm:prSet/>
      <dgm:spPr/>
      <dgm:t>
        <a:bodyPr/>
        <a:lstStyle/>
        <a:p>
          <a:endParaRPr lang="en-US"/>
        </a:p>
      </dgm:t>
    </dgm:pt>
    <dgm:pt modelId="{51479A37-C762-E341-BF1A-991F93DC13AE}" type="sibTrans" cxnId="{56BBE09F-B353-FE42-A5F2-956B76A644F0}">
      <dgm:prSet/>
      <dgm:spPr/>
      <dgm:t>
        <a:bodyPr/>
        <a:lstStyle/>
        <a:p>
          <a:endParaRPr lang="en-US"/>
        </a:p>
      </dgm:t>
    </dgm:pt>
    <dgm:pt modelId="{2D783337-885B-844F-8F3F-18ED91A44EBA}">
      <dgm:prSet phldrT="[Text]" custT="1"/>
      <dgm:spPr/>
      <dgm:t>
        <a:bodyPr/>
        <a:lstStyle/>
        <a:p>
          <a:r>
            <a:rPr lang="en-US" sz="900" dirty="0" smtClean="0"/>
            <a:t>Automated</a:t>
          </a:r>
        </a:p>
        <a:p>
          <a:r>
            <a:rPr lang="en-US" sz="900" dirty="0" smtClean="0"/>
            <a:t>DCI/WAN</a:t>
          </a:r>
        </a:p>
      </dgm:t>
    </dgm:pt>
    <dgm:pt modelId="{C3A00887-E241-664F-B00F-3F2C3D9B29E0}" type="parTrans" cxnId="{A0D39513-F6D9-B24A-876E-34EA0E18ACF5}">
      <dgm:prSet/>
      <dgm:spPr/>
      <dgm:t>
        <a:bodyPr/>
        <a:lstStyle/>
        <a:p>
          <a:endParaRPr lang="en-US"/>
        </a:p>
      </dgm:t>
    </dgm:pt>
    <dgm:pt modelId="{4BAAB7D0-6B8F-C946-AB05-518BA273C82D}" type="sibTrans" cxnId="{A0D39513-F6D9-B24A-876E-34EA0E18ACF5}">
      <dgm:prSet/>
      <dgm:spPr/>
      <dgm:t>
        <a:bodyPr/>
        <a:lstStyle/>
        <a:p>
          <a:endParaRPr lang="en-US"/>
        </a:p>
      </dgm:t>
    </dgm:pt>
    <dgm:pt modelId="{6233D980-9314-B14C-854D-946F6D5BDBE7}">
      <dgm:prSet phldrT="[Text]" custT="1"/>
      <dgm:spPr/>
      <dgm:t>
        <a:bodyPr/>
        <a:lstStyle/>
        <a:p>
          <a:r>
            <a:rPr lang="en-US" sz="900" dirty="0" smtClean="0"/>
            <a:t>Service Assurance</a:t>
          </a:r>
          <a:endParaRPr lang="en-US" sz="900" dirty="0"/>
        </a:p>
      </dgm:t>
    </dgm:pt>
    <dgm:pt modelId="{BB68BB7A-B1B2-2B4B-BA19-B7325C495EEC}" type="parTrans" cxnId="{68B15751-8D2F-7F40-B77D-72FDFB33BFBB}">
      <dgm:prSet/>
      <dgm:spPr/>
      <dgm:t>
        <a:bodyPr/>
        <a:lstStyle/>
        <a:p>
          <a:endParaRPr lang="en-US"/>
        </a:p>
      </dgm:t>
    </dgm:pt>
    <dgm:pt modelId="{45789273-93F5-434A-A880-A4A5B9FF4D8D}" type="sibTrans" cxnId="{68B15751-8D2F-7F40-B77D-72FDFB33BFBB}">
      <dgm:prSet/>
      <dgm:spPr/>
      <dgm:t>
        <a:bodyPr/>
        <a:lstStyle/>
        <a:p>
          <a:endParaRPr lang="en-US"/>
        </a:p>
      </dgm:t>
    </dgm:pt>
    <dgm:pt modelId="{7B9D2FD2-302E-D741-BA22-59438CB9ECA9}">
      <dgm:prSet phldrT="[Text]" custT="1"/>
      <dgm:spPr/>
      <dgm:t>
        <a:bodyPr/>
        <a:lstStyle/>
        <a:p>
          <a:r>
            <a:rPr lang="en-US" sz="1600" dirty="0" smtClean="0"/>
            <a:t>Agility and Automation</a:t>
          </a:r>
          <a:endParaRPr lang="en-US" sz="1600" dirty="0"/>
        </a:p>
      </dgm:t>
    </dgm:pt>
    <dgm:pt modelId="{901CC9DD-2720-FB4D-A8B2-C49A09B1B84F}" type="parTrans" cxnId="{95152C07-41B2-1049-B61F-DC224B51BDD0}">
      <dgm:prSet/>
      <dgm:spPr/>
      <dgm:t>
        <a:bodyPr/>
        <a:lstStyle/>
        <a:p>
          <a:endParaRPr lang="en-US"/>
        </a:p>
      </dgm:t>
    </dgm:pt>
    <dgm:pt modelId="{1B748110-03AD-104B-8B08-8BA90632378B}" type="sibTrans" cxnId="{95152C07-41B2-1049-B61F-DC224B51BDD0}">
      <dgm:prSet/>
      <dgm:spPr/>
      <dgm:t>
        <a:bodyPr/>
        <a:lstStyle/>
        <a:p>
          <a:endParaRPr lang="en-US"/>
        </a:p>
      </dgm:t>
    </dgm:pt>
    <dgm:pt modelId="{BECB135C-306E-FA4D-8B46-DA30FA4A9E19}">
      <dgm:prSet phldrT="[Text]" custT="1"/>
      <dgm:spPr/>
      <dgm:t>
        <a:bodyPr/>
        <a:lstStyle/>
        <a:p>
          <a:r>
            <a:rPr lang="en-US" sz="900" dirty="0" smtClean="0"/>
            <a:t>Network as a</a:t>
          </a:r>
        </a:p>
        <a:p>
          <a:r>
            <a:rPr lang="en-US" sz="900" dirty="0" smtClean="0"/>
            <a:t>Service</a:t>
          </a:r>
          <a:endParaRPr lang="en-US" sz="900" dirty="0"/>
        </a:p>
      </dgm:t>
    </dgm:pt>
    <dgm:pt modelId="{3D60A3F3-D873-2C46-9CBB-A5B21827E44C}" type="parTrans" cxnId="{10B412D9-AD22-C245-80B2-E5309C9509A0}">
      <dgm:prSet/>
      <dgm:spPr/>
      <dgm:t>
        <a:bodyPr/>
        <a:lstStyle/>
        <a:p>
          <a:endParaRPr lang="en-US"/>
        </a:p>
      </dgm:t>
    </dgm:pt>
    <dgm:pt modelId="{3CDF5305-AE5C-0E4E-B555-F6ED37D4CC9E}" type="sibTrans" cxnId="{10B412D9-AD22-C245-80B2-E5309C9509A0}">
      <dgm:prSet/>
      <dgm:spPr/>
      <dgm:t>
        <a:bodyPr/>
        <a:lstStyle/>
        <a:p>
          <a:endParaRPr lang="en-US"/>
        </a:p>
      </dgm:t>
    </dgm:pt>
    <dgm:pt modelId="{6F51CD41-FE6B-CA4D-89CC-914B3D214B55}">
      <dgm:prSet phldrT="[Text]" custT="1"/>
      <dgm:spPr/>
      <dgm:t>
        <a:bodyPr/>
        <a:lstStyle/>
        <a:p>
          <a:r>
            <a:rPr lang="en-US" sz="1600" dirty="0" smtClean="0"/>
            <a:t>Investment Protection</a:t>
          </a:r>
          <a:endParaRPr lang="en-US" sz="1600" dirty="0"/>
        </a:p>
      </dgm:t>
    </dgm:pt>
    <dgm:pt modelId="{D456CEE6-E3A6-5A4A-8D35-63772B639924}" type="parTrans" cxnId="{8305A164-12FE-564B-A97A-F3D1085371BF}">
      <dgm:prSet/>
      <dgm:spPr/>
      <dgm:t>
        <a:bodyPr/>
        <a:lstStyle/>
        <a:p>
          <a:endParaRPr lang="en-US"/>
        </a:p>
      </dgm:t>
    </dgm:pt>
    <dgm:pt modelId="{0043E7BD-A0D2-5645-B825-FD5174280004}" type="sibTrans" cxnId="{8305A164-12FE-564B-A97A-F3D1085371BF}">
      <dgm:prSet/>
      <dgm:spPr/>
      <dgm:t>
        <a:bodyPr/>
        <a:lstStyle/>
        <a:p>
          <a:endParaRPr lang="en-US"/>
        </a:p>
      </dgm:t>
    </dgm:pt>
    <dgm:pt modelId="{38C19577-926A-FA43-B1DF-84B5690AB758}">
      <dgm:prSet phldrT="[Text]" custT="1"/>
      <dgm:spPr/>
      <dgm:t>
        <a:bodyPr/>
        <a:lstStyle/>
        <a:p>
          <a:r>
            <a:rPr lang="en-US" sz="1600" dirty="0" smtClean="0"/>
            <a:t>Policy Driven</a:t>
          </a:r>
          <a:endParaRPr lang="en-US" sz="1600" dirty="0"/>
        </a:p>
      </dgm:t>
    </dgm:pt>
    <dgm:pt modelId="{D57990DE-FBAE-1946-8FD0-44B32E128D81}" type="parTrans" cxnId="{8F29ED36-4527-B54C-BE11-AE3E4F22A5D2}">
      <dgm:prSet/>
      <dgm:spPr/>
      <dgm:t>
        <a:bodyPr/>
        <a:lstStyle/>
        <a:p>
          <a:endParaRPr lang="en-US"/>
        </a:p>
      </dgm:t>
    </dgm:pt>
    <dgm:pt modelId="{EA1853BF-6CAE-4748-90D6-93D6C491FEE9}" type="sibTrans" cxnId="{8F29ED36-4527-B54C-BE11-AE3E4F22A5D2}">
      <dgm:prSet/>
      <dgm:spPr/>
      <dgm:t>
        <a:bodyPr/>
        <a:lstStyle/>
        <a:p>
          <a:endParaRPr lang="en-US"/>
        </a:p>
      </dgm:t>
    </dgm:pt>
    <dgm:pt modelId="{4C2BC602-9833-5A43-B349-73CD4F67341A}">
      <dgm:prSet phldrT="[Text]" custT="1"/>
      <dgm:spPr/>
      <dgm:t>
        <a:bodyPr/>
        <a:lstStyle/>
        <a:p>
          <a:r>
            <a:rPr lang="en-US" sz="900" dirty="0" smtClean="0"/>
            <a:t>Infrastructure</a:t>
          </a:r>
          <a:endParaRPr lang="en-US" sz="900" dirty="0"/>
        </a:p>
      </dgm:t>
    </dgm:pt>
    <dgm:pt modelId="{86EADA07-0D53-3640-B3B4-EDE9A7435CD7}" type="parTrans" cxnId="{CF5A87BA-88F2-B649-A661-76A2ABB8461C}">
      <dgm:prSet/>
      <dgm:spPr/>
      <dgm:t>
        <a:bodyPr/>
        <a:lstStyle/>
        <a:p>
          <a:endParaRPr lang="en-US"/>
        </a:p>
      </dgm:t>
    </dgm:pt>
    <dgm:pt modelId="{C05ED216-5A04-1145-A9D1-B0B59D5CB903}" type="sibTrans" cxnId="{CF5A87BA-88F2-B649-A661-76A2ABB8461C}">
      <dgm:prSet/>
      <dgm:spPr/>
      <dgm:t>
        <a:bodyPr/>
        <a:lstStyle/>
        <a:p>
          <a:endParaRPr lang="en-US"/>
        </a:p>
      </dgm:t>
    </dgm:pt>
    <dgm:pt modelId="{B2A62152-D39C-4B4D-9C7E-6434421B9874}">
      <dgm:prSet phldrT="[Text]" custT="1"/>
      <dgm:spPr/>
      <dgm:t>
        <a:bodyPr/>
        <a:lstStyle/>
        <a:p>
          <a:r>
            <a:rPr lang="en-US" sz="900" dirty="0" smtClean="0"/>
            <a:t>Bare metal</a:t>
          </a:r>
        </a:p>
        <a:p>
          <a:r>
            <a:rPr lang="en-US" sz="900" dirty="0" smtClean="0"/>
            <a:t>Apps/Services</a:t>
          </a:r>
          <a:endParaRPr lang="en-US" sz="900" dirty="0"/>
        </a:p>
      </dgm:t>
    </dgm:pt>
    <dgm:pt modelId="{27F333AB-D73A-4147-B58E-AA0A092F49E9}" type="parTrans" cxnId="{4855F306-E7CB-9540-AED6-7FDF8F57D19D}">
      <dgm:prSet/>
      <dgm:spPr/>
      <dgm:t>
        <a:bodyPr/>
        <a:lstStyle/>
        <a:p>
          <a:endParaRPr lang="en-US"/>
        </a:p>
      </dgm:t>
    </dgm:pt>
    <dgm:pt modelId="{9012D9EE-D36D-A24E-A2D1-D2F0B8183B11}" type="sibTrans" cxnId="{4855F306-E7CB-9540-AED6-7FDF8F57D19D}">
      <dgm:prSet/>
      <dgm:spPr/>
      <dgm:t>
        <a:bodyPr/>
        <a:lstStyle/>
        <a:p>
          <a:endParaRPr lang="en-US"/>
        </a:p>
      </dgm:t>
    </dgm:pt>
    <dgm:pt modelId="{77CCE3ED-91E8-CF45-833A-81202028FF34}">
      <dgm:prSet phldrT="[Text]" custT="1"/>
      <dgm:spPr/>
      <dgm:t>
        <a:bodyPr/>
        <a:lstStyle/>
        <a:p>
          <a:r>
            <a:rPr lang="en-US" sz="900" dirty="0" smtClean="0"/>
            <a:t>N2k-N9k, ASR</a:t>
          </a:r>
        </a:p>
        <a:p>
          <a:r>
            <a:rPr lang="en-US" sz="900" dirty="0" smtClean="0"/>
            <a:t>Support</a:t>
          </a:r>
          <a:endParaRPr lang="en-US" sz="900" dirty="0"/>
        </a:p>
      </dgm:t>
    </dgm:pt>
    <dgm:pt modelId="{36C27051-ACCD-2D41-9999-283DDBA7A467}" type="parTrans" cxnId="{2E4B7F24-E2A6-DF4F-9345-BDC9A4023ABE}">
      <dgm:prSet/>
      <dgm:spPr/>
      <dgm:t>
        <a:bodyPr/>
        <a:lstStyle/>
        <a:p>
          <a:endParaRPr lang="en-US"/>
        </a:p>
      </dgm:t>
    </dgm:pt>
    <dgm:pt modelId="{9733D7B8-8B8B-5743-82E6-D09D9E172DEE}" type="sibTrans" cxnId="{2E4B7F24-E2A6-DF4F-9345-BDC9A4023ABE}">
      <dgm:prSet/>
      <dgm:spPr/>
      <dgm:t>
        <a:bodyPr/>
        <a:lstStyle/>
        <a:p>
          <a:endParaRPr lang="en-US"/>
        </a:p>
      </dgm:t>
    </dgm:pt>
    <dgm:pt modelId="{E018F37C-1F0E-2C42-961F-A2806600A706}">
      <dgm:prSet phldrT="[Text]" custT="1"/>
      <dgm:spPr/>
      <dgm:t>
        <a:bodyPr/>
        <a:lstStyle/>
        <a:p>
          <a:r>
            <a:rPr lang="en-US" sz="900" dirty="0" smtClean="0"/>
            <a:t>Integration with</a:t>
          </a:r>
        </a:p>
        <a:p>
          <a:r>
            <a:rPr lang="en-US" sz="900" dirty="0" smtClean="0"/>
            <a:t>Orchestrators</a:t>
          </a:r>
        </a:p>
      </dgm:t>
    </dgm:pt>
    <dgm:pt modelId="{F8FB3E6A-AAD2-724B-B6C2-7559E2B833FF}" type="parTrans" cxnId="{BF8EE5ED-EA72-FF45-8DE0-72CAA4C3C683}">
      <dgm:prSet/>
      <dgm:spPr/>
      <dgm:t>
        <a:bodyPr/>
        <a:lstStyle/>
        <a:p>
          <a:endParaRPr lang="en-US"/>
        </a:p>
      </dgm:t>
    </dgm:pt>
    <dgm:pt modelId="{9C38D510-6C10-E848-B3B3-84B12A8BD1A9}" type="sibTrans" cxnId="{BF8EE5ED-EA72-FF45-8DE0-72CAA4C3C683}">
      <dgm:prSet/>
      <dgm:spPr/>
      <dgm:t>
        <a:bodyPr/>
        <a:lstStyle/>
        <a:p>
          <a:endParaRPr lang="en-US"/>
        </a:p>
      </dgm:t>
    </dgm:pt>
    <dgm:pt modelId="{BE79F62C-89A4-4E48-80E3-C16D758D79DC}">
      <dgm:prSet phldrT="[Text]" custT="1"/>
      <dgm:spPr/>
      <dgm:t>
        <a:bodyPr/>
        <a:lstStyle/>
        <a:p>
          <a:r>
            <a:rPr lang="en-US" sz="900" dirty="0" smtClean="0"/>
            <a:t>Host Based</a:t>
          </a:r>
        </a:p>
        <a:p>
          <a:r>
            <a:rPr lang="en-US" sz="900" dirty="0" smtClean="0"/>
            <a:t>Overlays</a:t>
          </a:r>
          <a:endParaRPr lang="en-US" sz="900" dirty="0"/>
        </a:p>
      </dgm:t>
    </dgm:pt>
    <dgm:pt modelId="{5297EBEA-4703-D94A-B566-7F3F3C6E0BAE}" type="parTrans" cxnId="{2773021D-CF4F-7D4E-A5E8-A6E2AFD1B1AA}">
      <dgm:prSet/>
      <dgm:spPr/>
      <dgm:t>
        <a:bodyPr/>
        <a:lstStyle/>
        <a:p>
          <a:endParaRPr lang="en-US"/>
        </a:p>
      </dgm:t>
    </dgm:pt>
    <dgm:pt modelId="{EF9FFB08-52F4-A64E-9EAA-89B487947353}" type="sibTrans" cxnId="{2773021D-CF4F-7D4E-A5E8-A6E2AFD1B1AA}">
      <dgm:prSet/>
      <dgm:spPr/>
      <dgm:t>
        <a:bodyPr/>
        <a:lstStyle/>
        <a:p>
          <a:endParaRPr lang="en-US"/>
        </a:p>
      </dgm:t>
    </dgm:pt>
    <dgm:pt modelId="{DBF969EE-6E1B-8D4B-993E-72A70C13D1B5}">
      <dgm:prSet phldrT="[Text]" custT="1"/>
      <dgm:spPr/>
      <dgm:t>
        <a:bodyPr/>
        <a:lstStyle/>
        <a:p>
          <a:r>
            <a:rPr lang="en-US" sz="900" dirty="0" smtClean="0"/>
            <a:t>Network</a:t>
          </a:r>
        </a:p>
        <a:p>
          <a:r>
            <a:rPr lang="en-US" sz="900" dirty="0" smtClean="0"/>
            <a:t>Connectivity</a:t>
          </a:r>
          <a:endParaRPr lang="en-US" sz="900" dirty="0"/>
        </a:p>
      </dgm:t>
    </dgm:pt>
    <dgm:pt modelId="{3B68045D-28F4-C74A-BD43-ED789717575F}" type="parTrans" cxnId="{BA14C444-534E-F948-8F97-21ACC0F53D24}">
      <dgm:prSet/>
      <dgm:spPr/>
      <dgm:t>
        <a:bodyPr/>
        <a:lstStyle/>
        <a:p>
          <a:endParaRPr lang="en-US"/>
        </a:p>
      </dgm:t>
    </dgm:pt>
    <dgm:pt modelId="{254F0CDB-15AB-A543-B083-784F0150EF90}" type="sibTrans" cxnId="{BA14C444-534E-F948-8F97-21ACC0F53D24}">
      <dgm:prSet/>
      <dgm:spPr/>
      <dgm:t>
        <a:bodyPr/>
        <a:lstStyle/>
        <a:p>
          <a:endParaRPr lang="en-US"/>
        </a:p>
      </dgm:t>
    </dgm:pt>
    <dgm:pt modelId="{CA84BC70-D09A-4E9B-B3FA-E481A32D20C8}">
      <dgm:prSet phldrT="[Text]" custT="1"/>
      <dgm:spPr/>
      <dgm:t>
        <a:bodyPr/>
        <a:lstStyle/>
        <a:p>
          <a:r>
            <a:rPr lang="en-US" sz="900" dirty="0" smtClean="0"/>
            <a:t>Custom NB</a:t>
          </a:r>
        </a:p>
        <a:p>
          <a:r>
            <a:rPr lang="en-US" sz="900" dirty="0" smtClean="0"/>
            <a:t>Integration</a:t>
          </a:r>
          <a:endParaRPr lang="en-US" sz="900" dirty="0"/>
        </a:p>
      </dgm:t>
    </dgm:pt>
    <dgm:pt modelId="{A274EE00-F163-4EBC-8F07-3374779C76F4}" type="parTrans" cxnId="{6139F9D2-DAE1-4844-95F1-80F834B20C78}">
      <dgm:prSet/>
      <dgm:spPr/>
      <dgm:t>
        <a:bodyPr/>
        <a:lstStyle/>
        <a:p>
          <a:endParaRPr lang="en-US"/>
        </a:p>
      </dgm:t>
    </dgm:pt>
    <dgm:pt modelId="{C9E6D3B7-B60A-42AF-8901-AD1E9CD1F73D}" type="sibTrans" cxnId="{6139F9D2-DAE1-4844-95F1-80F834B20C78}">
      <dgm:prSet/>
      <dgm:spPr/>
      <dgm:t>
        <a:bodyPr/>
        <a:lstStyle/>
        <a:p>
          <a:endParaRPr lang="en-US"/>
        </a:p>
      </dgm:t>
    </dgm:pt>
    <dgm:pt modelId="{3E7CB98F-8ED0-4C31-82D6-390869569817}">
      <dgm:prSet phldrT="[Text]" custT="1"/>
      <dgm:spPr/>
      <dgm:t>
        <a:bodyPr/>
        <a:lstStyle/>
        <a:p>
          <a:r>
            <a:rPr lang="en-US" sz="900" dirty="0" smtClean="0"/>
            <a:t>Group Based</a:t>
          </a:r>
        </a:p>
        <a:p>
          <a:r>
            <a:rPr lang="en-US" sz="900" dirty="0" smtClean="0"/>
            <a:t>Policies</a:t>
          </a:r>
          <a:endParaRPr lang="en-US" sz="900" dirty="0"/>
        </a:p>
      </dgm:t>
    </dgm:pt>
    <dgm:pt modelId="{7B5F20C7-B1AD-4204-B68E-6052265D4FDA}" type="parTrans" cxnId="{7F868008-E2E3-4039-A72C-846E63C0468C}">
      <dgm:prSet/>
      <dgm:spPr/>
      <dgm:t>
        <a:bodyPr/>
        <a:lstStyle/>
        <a:p>
          <a:endParaRPr lang="en-US"/>
        </a:p>
      </dgm:t>
    </dgm:pt>
    <dgm:pt modelId="{5CEF368A-C375-449A-92D4-FFB2B07B8AC9}" type="sibTrans" cxnId="{7F868008-E2E3-4039-A72C-846E63C0468C}">
      <dgm:prSet/>
      <dgm:spPr/>
      <dgm:t>
        <a:bodyPr/>
        <a:lstStyle/>
        <a:p>
          <a:endParaRPr lang="en-US"/>
        </a:p>
      </dgm:t>
    </dgm:pt>
    <dgm:pt modelId="{E4FBD98B-A8D8-4EA9-89EE-24F9A24E3DE3}">
      <dgm:prSet phldrT="[Text]" custT="1"/>
      <dgm:spPr/>
      <dgm:t>
        <a:bodyPr/>
        <a:lstStyle/>
        <a:p>
          <a:r>
            <a:rPr lang="en-US" sz="900" dirty="0" smtClean="0"/>
            <a:t>Multi-Tenancy</a:t>
          </a:r>
          <a:endParaRPr lang="en-US" sz="900" dirty="0"/>
        </a:p>
      </dgm:t>
    </dgm:pt>
    <dgm:pt modelId="{C6BAB273-15B3-4F6D-A6C8-CE4B691A9201}" type="parTrans" cxnId="{2906EDFD-7467-4700-BE16-3E079CA4A614}">
      <dgm:prSet/>
      <dgm:spPr/>
      <dgm:t>
        <a:bodyPr/>
        <a:lstStyle/>
        <a:p>
          <a:endParaRPr lang="en-US"/>
        </a:p>
      </dgm:t>
    </dgm:pt>
    <dgm:pt modelId="{2B1F9D2A-264B-42DA-A41B-7A17ACDD1A29}" type="sibTrans" cxnId="{2906EDFD-7467-4700-BE16-3E079CA4A614}">
      <dgm:prSet/>
      <dgm:spPr/>
      <dgm:t>
        <a:bodyPr/>
        <a:lstStyle/>
        <a:p>
          <a:endParaRPr lang="en-US"/>
        </a:p>
      </dgm:t>
    </dgm:pt>
    <dgm:pt modelId="{8AF594E2-B7FF-463B-8E5B-EF42DA255D7E}">
      <dgm:prSet phldrT="[Text]" custT="1"/>
      <dgm:spPr/>
      <dgm:t>
        <a:bodyPr/>
        <a:lstStyle/>
        <a:p>
          <a:r>
            <a:rPr lang="en-US" sz="900" dirty="0" smtClean="0"/>
            <a:t>Services</a:t>
          </a:r>
        </a:p>
        <a:p>
          <a:r>
            <a:rPr lang="en-US" sz="900" dirty="0" smtClean="0"/>
            <a:t>Integration (P&amp;V)</a:t>
          </a:r>
          <a:endParaRPr lang="en-US" sz="900" dirty="0"/>
        </a:p>
      </dgm:t>
    </dgm:pt>
    <dgm:pt modelId="{D2A63CFD-CECE-416A-9A5F-C77786374776}" type="parTrans" cxnId="{E1D40BE6-9E60-4593-8BB3-F5F03AB40D11}">
      <dgm:prSet/>
      <dgm:spPr/>
      <dgm:t>
        <a:bodyPr/>
        <a:lstStyle/>
        <a:p>
          <a:endParaRPr lang="en-US"/>
        </a:p>
      </dgm:t>
    </dgm:pt>
    <dgm:pt modelId="{786B3222-B58F-4740-A99E-75168DE74115}" type="sibTrans" cxnId="{E1D40BE6-9E60-4593-8BB3-F5F03AB40D11}">
      <dgm:prSet/>
      <dgm:spPr/>
      <dgm:t>
        <a:bodyPr/>
        <a:lstStyle/>
        <a:p>
          <a:endParaRPr lang="en-US"/>
        </a:p>
      </dgm:t>
    </dgm:pt>
    <dgm:pt modelId="{A2512257-2AFF-FB4D-9BFC-61A77A1B84B8}">
      <dgm:prSet phldrT="[Text]" custT="1"/>
      <dgm:spPr/>
      <dgm:t>
        <a:bodyPr/>
        <a:lstStyle/>
        <a:p>
          <a:r>
            <a:rPr lang="en-US" sz="900" dirty="0" smtClean="0"/>
            <a:t>Interoperability</a:t>
          </a:r>
          <a:endParaRPr lang="en-US" sz="900" dirty="0"/>
        </a:p>
      </dgm:t>
    </dgm:pt>
    <dgm:pt modelId="{A93E4587-B8F8-D942-8876-63D0F6D6F918}" type="sibTrans" cxnId="{929B760C-A69C-8744-89FE-F22D53791A08}">
      <dgm:prSet/>
      <dgm:spPr/>
      <dgm:t>
        <a:bodyPr/>
        <a:lstStyle/>
        <a:p>
          <a:endParaRPr lang="en-US"/>
        </a:p>
      </dgm:t>
    </dgm:pt>
    <dgm:pt modelId="{DECA7460-40EE-DA43-8E43-B38AF6B6EF86}" type="parTrans" cxnId="{929B760C-A69C-8744-89FE-F22D53791A08}">
      <dgm:prSet/>
      <dgm:spPr/>
      <dgm:t>
        <a:bodyPr/>
        <a:lstStyle/>
        <a:p>
          <a:endParaRPr lang="en-US"/>
        </a:p>
      </dgm:t>
    </dgm:pt>
    <dgm:pt modelId="{001B2951-AB9A-B04D-9D23-ED4FCB4C87E5}">
      <dgm:prSet phldrT="[Text]" custT="1"/>
      <dgm:spPr/>
      <dgm:t>
        <a:bodyPr/>
        <a:lstStyle/>
        <a:p>
          <a:r>
            <a:rPr lang="en-US" sz="1600" dirty="0" smtClean="0"/>
            <a:t>Scale</a:t>
          </a:r>
        </a:p>
        <a:p>
          <a:r>
            <a:rPr lang="en-US" sz="1600" dirty="0" smtClean="0"/>
            <a:t>Performance</a:t>
          </a:r>
        </a:p>
        <a:p>
          <a:r>
            <a:rPr lang="en-US" sz="1600" dirty="0" smtClean="0"/>
            <a:t>Efficiency</a:t>
          </a:r>
          <a:endParaRPr lang="en-US" sz="1600" dirty="0"/>
        </a:p>
      </dgm:t>
    </dgm:pt>
    <dgm:pt modelId="{0658ADB4-E45C-B946-857E-FAE11D40E7D2}" type="parTrans" cxnId="{4DA613EC-21F4-034E-9658-A2A5C1DB5FED}">
      <dgm:prSet/>
      <dgm:spPr/>
      <dgm:t>
        <a:bodyPr/>
        <a:lstStyle/>
        <a:p>
          <a:endParaRPr lang="en-US"/>
        </a:p>
      </dgm:t>
    </dgm:pt>
    <dgm:pt modelId="{E8581D8F-D856-3A46-9DB2-CE2560F1DF3E}" type="sibTrans" cxnId="{4DA613EC-21F4-034E-9658-A2A5C1DB5FED}">
      <dgm:prSet/>
      <dgm:spPr/>
      <dgm:t>
        <a:bodyPr/>
        <a:lstStyle/>
        <a:p>
          <a:endParaRPr lang="en-US"/>
        </a:p>
      </dgm:t>
    </dgm:pt>
    <dgm:pt modelId="{652190B9-CE13-9C40-8673-5E5A164AC585}">
      <dgm:prSet phldrT="[Text]" custT="1"/>
      <dgm:spPr/>
      <dgm:t>
        <a:bodyPr/>
        <a:lstStyle/>
        <a:p>
          <a:r>
            <a:rPr lang="en-US" sz="900" dirty="0" smtClean="0"/>
            <a:t>Scale-Out PODs</a:t>
          </a:r>
          <a:endParaRPr lang="en-US" sz="900" dirty="0"/>
        </a:p>
      </dgm:t>
    </dgm:pt>
    <dgm:pt modelId="{4EF01A08-97A7-774C-A400-06D62EADE3A7}" type="parTrans" cxnId="{082392B4-B331-A645-B981-36165475E49E}">
      <dgm:prSet/>
      <dgm:spPr/>
      <dgm:t>
        <a:bodyPr/>
        <a:lstStyle/>
        <a:p>
          <a:endParaRPr lang="en-US"/>
        </a:p>
      </dgm:t>
    </dgm:pt>
    <dgm:pt modelId="{F74F788F-152A-CF46-AC47-3E5B27C2ACD4}" type="sibTrans" cxnId="{082392B4-B331-A645-B981-36165475E49E}">
      <dgm:prSet/>
      <dgm:spPr/>
      <dgm:t>
        <a:bodyPr/>
        <a:lstStyle/>
        <a:p>
          <a:endParaRPr lang="en-US"/>
        </a:p>
      </dgm:t>
    </dgm:pt>
    <dgm:pt modelId="{E36AC9CA-8777-284B-8785-49BB49AA1494}">
      <dgm:prSet phldrT="[Text]" custT="1"/>
      <dgm:spPr/>
      <dgm:t>
        <a:bodyPr/>
        <a:lstStyle/>
        <a:p>
          <a:r>
            <a:rPr lang="en-US" sz="900" dirty="0" smtClean="0"/>
            <a:t>Fabric Efficiency</a:t>
          </a:r>
          <a:endParaRPr lang="en-US" sz="900" dirty="0"/>
        </a:p>
      </dgm:t>
    </dgm:pt>
    <dgm:pt modelId="{EDD089D4-741E-5F40-91A5-74A2573AB033}" type="parTrans" cxnId="{198720AC-3B78-0E4A-A2B4-81D30900DC6F}">
      <dgm:prSet/>
      <dgm:spPr/>
      <dgm:t>
        <a:bodyPr/>
        <a:lstStyle/>
        <a:p>
          <a:endParaRPr lang="en-US"/>
        </a:p>
      </dgm:t>
    </dgm:pt>
    <dgm:pt modelId="{559F2E6F-4775-F249-BD4E-FD027C2A5E04}" type="sibTrans" cxnId="{198720AC-3B78-0E4A-A2B4-81D30900DC6F}">
      <dgm:prSet/>
      <dgm:spPr/>
      <dgm:t>
        <a:bodyPr/>
        <a:lstStyle/>
        <a:p>
          <a:endParaRPr lang="en-US"/>
        </a:p>
      </dgm:t>
    </dgm:pt>
    <dgm:pt modelId="{66B1A432-1C6E-CA48-8BC9-68B92E5AF803}">
      <dgm:prSet phldrT="[Text]" custT="1"/>
      <dgm:spPr/>
      <dgm:t>
        <a:bodyPr/>
        <a:lstStyle/>
        <a:p>
          <a:r>
            <a:rPr lang="en-US" sz="900" dirty="0" smtClean="0"/>
            <a:t>Multi-POD &amp;</a:t>
          </a:r>
        </a:p>
        <a:p>
          <a:r>
            <a:rPr lang="en-US" sz="900" dirty="0" smtClean="0"/>
            <a:t>Multi-DC</a:t>
          </a:r>
          <a:endParaRPr lang="en-US" sz="900" dirty="0"/>
        </a:p>
      </dgm:t>
    </dgm:pt>
    <dgm:pt modelId="{7411B0C6-D9F9-DC46-A42B-7E5F73A7BBA6}" type="parTrans" cxnId="{9F401A9D-B9AF-7841-B0E4-064735D0464D}">
      <dgm:prSet/>
      <dgm:spPr/>
      <dgm:t>
        <a:bodyPr/>
        <a:lstStyle/>
        <a:p>
          <a:endParaRPr lang="en-US"/>
        </a:p>
      </dgm:t>
    </dgm:pt>
    <dgm:pt modelId="{8A8B782C-A760-4D47-BFB1-41FE5A9DFF62}" type="sibTrans" cxnId="{9F401A9D-B9AF-7841-B0E4-064735D0464D}">
      <dgm:prSet/>
      <dgm:spPr/>
      <dgm:t>
        <a:bodyPr/>
        <a:lstStyle/>
        <a:p>
          <a:endParaRPr lang="en-US"/>
        </a:p>
      </dgm:t>
    </dgm:pt>
    <dgm:pt modelId="{2EAF069D-0838-C74F-99F6-FA65EDE2C085}">
      <dgm:prSet phldrT="[Text]" custT="1"/>
      <dgm:spPr/>
      <dgm:t>
        <a:bodyPr/>
        <a:lstStyle/>
        <a:p>
          <a:r>
            <a:rPr lang="en-US" sz="1600" dirty="0" smtClean="0"/>
            <a:t>Open</a:t>
          </a:r>
          <a:endParaRPr lang="en-US" sz="1600" dirty="0"/>
        </a:p>
      </dgm:t>
    </dgm:pt>
    <dgm:pt modelId="{D5D0604B-B1C2-EE48-B109-E5F3CBABAC62}" type="parTrans" cxnId="{3660E5EC-40C5-B941-B9C0-95B18ECA8A67}">
      <dgm:prSet/>
      <dgm:spPr/>
      <dgm:t>
        <a:bodyPr/>
        <a:lstStyle/>
        <a:p>
          <a:endParaRPr lang="en-US"/>
        </a:p>
      </dgm:t>
    </dgm:pt>
    <dgm:pt modelId="{12BE5B84-8E77-5A48-9980-33063F84F488}" type="sibTrans" cxnId="{3660E5EC-40C5-B941-B9C0-95B18ECA8A67}">
      <dgm:prSet/>
      <dgm:spPr/>
      <dgm:t>
        <a:bodyPr/>
        <a:lstStyle/>
        <a:p>
          <a:endParaRPr lang="en-US"/>
        </a:p>
      </dgm:t>
    </dgm:pt>
    <dgm:pt modelId="{9270D9CF-AC2A-7043-8E14-A16C44348ED3}">
      <dgm:prSet phldrT="[Text]"/>
      <dgm:spPr/>
      <dgm:t>
        <a:bodyPr/>
        <a:lstStyle/>
        <a:p>
          <a:r>
            <a:rPr lang="en-US" dirty="0" smtClean="0"/>
            <a:t>Control &amp;</a:t>
          </a:r>
        </a:p>
        <a:p>
          <a:r>
            <a:rPr lang="en-US" dirty="0" smtClean="0"/>
            <a:t>Data Plane</a:t>
          </a:r>
        </a:p>
      </dgm:t>
    </dgm:pt>
    <dgm:pt modelId="{28238DEC-37FD-0B45-AEFB-A92C4E2A5118}" type="parTrans" cxnId="{53D1D6B8-991F-2147-B3C1-4F75AE8FED9D}">
      <dgm:prSet/>
      <dgm:spPr/>
      <dgm:t>
        <a:bodyPr/>
        <a:lstStyle/>
        <a:p>
          <a:endParaRPr lang="en-US"/>
        </a:p>
      </dgm:t>
    </dgm:pt>
    <dgm:pt modelId="{E868F819-98D8-B448-8114-A5CFC1B12425}" type="sibTrans" cxnId="{53D1D6B8-991F-2147-B3C1-4F75AE8FED9D}">
      <dgm:prSet/>
      <dgm:spPr/>
      <dgm:t>
        <a:bodyPr/>
        <a:lstStyle/>
        <a:p>
          <a:endParaRPr lang="en-US"/>
        </a:p>
      </dgm:t>
    </dgm:pt>
    <dgm:pt modelId="{C07A81BB-D74E-3D46-95D5-76AEB9EEABA2}">
      <dgm:prSet phldrT="[Text]"/>
      <dgm:spPr/>
      <dgm:t>
        <a:bodyPr/>
        <a:lstStyle/>
        <a:p>
          <a:r>
            <a:rPr lang="en-US" dirty="0" smtClean="0"/>
            <a:t>Programmable</a:t>
          </a:r>
        </a:p>
        <a:p>
          <a:r>
            <a:rPr lang="en-US" dirty="0" smtClean="0"/>
            <a:t>Architecture</a:t>
          </a:r>
        </a:p>
        <a:p>
          <a:r>
            <a:rPr lang="en-US" dirty="0" smtClean="0"/>
            <a:t>(NB &amp; SB)</a:t>
          </a:r>
        </a:p>
      </dgm:t>
    </dgm:pt>
    <dgm:pt modelId="{2190403F-9642-E744-BEEB-BCBCCCA71A1C}" type="parTrans" cxnId="{96F77707-A574-BF4D-84D6-823C2D71FA53}">
      <dgm:prSet/>
      <dgm:spPr/>
      <dgm:t>
        <a:bodyPr/>
        <a:lstStyle/>
        <a:p>
          <a:endParaRPr lang="en-US"/>
        </a:p>
      </dgm:t>
    </dgm:pt>
    <dgm:pt modelId="{2B19A5FE-1126-C647-8806-75408FD9AD4E}" type="sibTrans" cxnId="{96F77707-A574-BF4D-84D6-823C2D71FA53}">
      <dgm:prSet/>
      <dgm:spPr/>
      <dgm:t>
        <a:bodyPr/>
        <a:lstStyle/>
        <a:p>
          <a:endParaRPr lang="en-US"/>
        </a:p>
      </dgm:t>
    </dgm:pt>
    <dgm:pt modelId="{97ED95FA-FE01-E440-ABB0-4B8D2CB42207}">
      <dgm:prSet phldrT="[Text]"/>
      <dgm:spPr/>
      <dgm:t>
        <a:bodyPr/>
        <a:lstStyle/>
        <a:p>
          <a:r>
            <a:rPr lang="en-US" dirty="0" smtClean="0"/>
            <a:t>Interoperability</a:t>
          </a:r>
        </a:p>
        <a:p>
          <a:r>
            <a:rPr lang="en-US" dirty="0" smtClean="0"/>
            <a:t>(MPLS/VPN, OTV)</a:t>
          </a:r>
          <a:endParaRPr lang="en-US" dirty="0"/>
        </a:p>
      </dgm:t>
    </dgm:pt>
    <dgm:pt modelId="{76CF700E-BC90-6E45-A35A-3B2A390F96BD}" type="parTrans" cxnId="{FB30E865-AFA9-F041-B50C-C70328F8D572}">
      <dgm:prSet/>
      <dgm:spPr/>
      <dgm:t>
        <a:bodyPr/>
        <a:lstStyle/>
        <a:p>
          <a:endParaRPr lang="en-US"/>
        </a:p>
      </dgm:t>
    </dgm:pt>
    <dgm:pt modelId="{F3302354-ABB5-204B-83AF-91A3E60C1DCA}" type="sibTrans" cxnId="{FB30E865-AFA9-F041-B50C-C70328F8D572}">
      <dgm:prSet/>
      <dgm:spPr/>
      <dgm:t>
        <a:bodyPr/>
        <a:lstStyle/>
        <a:p>
          <a:endParaRPr lang="en-US"/>
        </a:p>
      </dgm:t>
    </dgm:pt>
    <dgm:pt modelId="{F5331323-E062-954C-B1DF-149DF3A64A8D}" type="pres">
      <dgm:prSet presAssocID="{4729E92B-BFEA-BB41-B96B-A2BD40C84DFD}" presName="theList" presStyleCnt="0">
        <dgm:presLayoutVars>
          <dgm:dir/>
          <dgm:animLvl val="lvl"/>
          <dgm:resizeHandles val="exact"/>
        </dgm:presLayoutVars>
      </dgm:prSet>
      <dgm:spPr/>
      <dgm:t>
        <a:bodyPr/>
        <a:lstStyle/>
        <a:p>
          <a:endParaRPr lang="en-US"/>
        </a:p>
      </dgm:t>
    </dgm:pt>
    <dgm:pt modelId="{CF68E56C-6366-5D43-A1B4-5B566FD0C597}" type="pres">
      <dgm:prSet presAssocID="{2EAF069D-0838-C74F-99F6-FA65EDE2C085}" presName="compNode" presStyleCnt="0"/>
      <dgm:spPr/>
    </dgm:pt>
    <dgm:pt modelId="{3230A286-E1D4-B849-8ABE-050415CBE3E0}" type="pres">
      <dgm:prSet presAssocID="{2EAF069D-0838-C74F-99F6-FA65EDE2C085}" presName="aNode" presStyleLbl="bgShp" presStyleIdx="0" presStyleCnt="6"/>
      <dgm:spPr/>
      <dgm:t>
        <a:bodyPr/>
        <a:lstStyle/>
        <a:p>
          <a:endParaRPr lang="en-US"/>
        </a:p>
      </dgm:t>
    </dgm:pt>
    <dgm:pt modelId="{FCD62EB2-DE4A-EF46-905E-CBE8A3E3B0D7}" type="pres">
      <dgm:prSet presAssocID="{2EAF069D-0838-C74F-99F6-FA65EDE2C085}" presName="textNode" presStyleLbl="bgShp" presStyleIdx="0" presStyleCnt="6"/>
      <dgm:spPr/>
      <dgm:t>
        <a:bodyPr/>
        <a:lstStyle/>
        <a:p>
          <a:endParaRPr lang="en-US"/>
        </a:p>
      </dgm:t>
    </dgm:pt>
    <dgm:pt modelId="{C2DF6E2C-1E35-F645-8AE1-CFFBB17EF69B}" type="pres">
      <dgm:prSet presAssocID="{2EAF069D-0838-C74F-99F6-FA65EDE2C085}" presName="compChildNode" presStyleCnt="0"/>
      <dgm:spPr/>
    </dgm:pt>
    <dgm:pt modelId="{31214023-7C7E-7D4F-9DB1-33E4DC9F54D0}" type="pres">
      <dgm:prSet presAssocID="{2EAF069D-0838-C74F-99F6-FA65EDE2C085}" presName="theInnerList" presStyleCnt="0"/>
      <dgm:spPr/>
    </dgm:pt>
    <dgm:pt modelId="{83C5552F-7AB1-2E4E-A186-9680A644FAB3}" type="pres">
      <dgm:prSet presAssocID="{9270D9CF-AC2A-7043-8E14-A16C44348ED3}" presName="childNode" presStyleLbl="node1" presStyleIdx="0" presStyleCnt="22">
        <dgm:presLayoutVars>
          <dgm:bulletEnabled val="1"/>
        </dgm:presLayoutVars>
      </dgm:prSet>
      <dgm:spPr/>
      <dgm:t>
        <a:bodyPr/>
        <a:lstStyle/>
        <a:p>
          <a:endParaRPr lang="en-US"/>
        </a:p>
      </dgm:t>
    </dgm:pt>
    <dgm:pt modelId="{F9CFA872-CDF7-204E-B57E-2B1AB3DAE41F}" type="pres">
      <dgm:prSet presAssocID="{9270D9CF-AC2A-7043-8E14-A16C44348ED3}" presName="aSpace2" presStyleCnt="0"/>
      <dgm:spPr/>
    </dgm:pt>
    <dgm:pt modelId="{78B8EF59-4EB2-F940-8D5D-27C7A82CCDA0}" type="pres">
      <dgm:prSet presAssocID="{C07A81BB-D74E-3D46-95D5-76AEB9EEABA2}" presName="childNode" presStyleLbl="node1" presStyleIdx="1" presStyleCnt="22">
        <dgm:presLayoutVars>
          <dgm:bulletEnabled val="1"/>
        </dgm:presLayoutVars>
      </dgm:prSet>
      <dgm:spPr/>
      <dgm:t>
        <a:bodyPr/>
        <a:lstStyle/>
        <a:p>
          <a:endParaRPr lang="en-US"/>
        </a:p>
      </dgm:t>
    </dgm:pt>
    <dgm:pt modelId="{E287AC86-A3EF-3B47-A854-EAE0453A82C1}" type="pres">
      <dgm:prSet presAssocID="{C07A81BB-D74E-3D46-95D5-76AEB9EEABA2}" presName="aSpace2" presStyleCnt="0"/>
      <dgm:spPr/>
    </dgm:pt>
    <dgm:pt modelId="{D38C350E-5F48-7C4E-B7BF-35F47912AF6E}" type="pres">
      <dgm:prSet presAssocID="{97ED95FA-FE01-E440-ABB0-4B8D2CB42207}" presName="childNode" presStyleLbl="node1" presStyleIdx="2" presStyleCnt="22">
        <dgm:presLayoutVars>
          <dgm:bulletEnabled val="1"/>
        </dgm:presLayoutVars>
      </dgm:prSet>
      <dgm:spPr/>
      <dgm:t>
        <a:bodyPr/>
        <a:lstStyle/>
        <a:p>
          <a:endParaRPr lang="en-US"/>
        </a:p>
      </dgm:t>
    </dgm:pt>
    <dgm:pt modelId="{7F182F67-095B-4C4D-9A39-D3A0AA4EAA3D}" type="pres">
      <dgm:prSet presAssocID="{2EAF069D-0838-C74F-99F6-FA65EDE2C085}" presName="aSpace" presStyleCnt="0"/>
      <dgm:spPr/>
    </dgm:pt>
    <dgm:pt modelId="{7B1A5C80-49B0-9A45-B2BD-D8B7093EA01B}" type="pres">
      <dgm:prSet presAssocID="{7B9D2FD2-302E-D741-BA22-59438CB9ECA9}" presName="compNode" presStyleCnt="0"/>
      <dgm:spPr/>
      <dgm:t>
        <a:bodyPr/>
        <a:lstStyle/>
        <a:p>
          <a:endParaRPr lang="en-US"/>
        </a:p>
      </dgm:t>
    </dgm:pt>
    <dgm:pt modelId="{04377CBB-F621-2E4D-B38E-4E288DA5EBE6}" type="pres">
      <dgm:prSet presAssocID="{7B9D2FD2-302E-D741-BA22-59438CB9ECA9}" presName="aNode" presStyleLbl="bgShp" presStyleIdx="1" presStyleCnt="6"/>
      <dgm:spPr/>
      <dgm:t>
        <a:bodyPr/>
        <a:lstStyle/>
        <a:p>
          <a:endParaRPr lang="en-US"/>
        </a:p>
      </dgm:t>
    </dgm:pt>
    <dgm:pt modelId="{34662FA8-8AB7-AA44-90AB-CDCF3B52D58C}" type="pres">
      <dgm:prSet presAssocID="{7B9D2FD2-302E-D741-BA22-59438CB9ECA9}" presName="textNode" presStyleLbl="bgShp" presStyleIdx="1" presStyleCnt="6"/>
      <dgm:spPr/>
      <dgm:t>
        <a:bodyPr/>
        <a:lstStyle/>
        <a:p>
          <a:endParaRPr lang="en-US"/>
        </a:p>
      </dgm:t>
    </dgm:pt>
    <dgm:pt modelId="{286D7C69-2960-2B46-8BFC-A997CBA210CD}" type="pres">
      <dgm:prSet presAssocID="{7B9D2FD2-302E-D741-BA22-59438CB9ECA9}" presName="compChildNode" presStyleCnt="0"/>
      <dgm:spPr/>
      <dgm:t>
        <a:bodyPr/>
        <a:lstStyle/>
        <a:p>
          <a:endParaRPr lang="en-US"/>
        </a:p>
      </dgm:t>
    </dgm:pt>
    <dgm:pt modelId="{C26CF852-A0A0-6146-894F-307EF70A6B4C}" type="pres">
      <dgm:prSet presAssocID="{7B9D2FD2-302E-D741-BA22-59438CB9ECA9}" presName="theInnerList" presStyleCnt="0"/>
      <dgm:spPr/>
      <dgm:t>
        <a:bodyPr/>
        <a:lstStyle/>
        <a:p>
          <a:endParaRPr lang="en-US"/>
        </a:p>
      </dgm:t>
    </dgm:pt>
    <dgm:pt modelId="{ACBDF281-8B34-3C44-8095-FF4AAD0B0746}" type="pres">
      <dgm:prSet presAssocID="{BECB135C-306E-FA4D-8B46-DA30FA4A9E19}" presName="childNode" presStyleLbl="node1" presStyleIdx="3" presStyleCnt="22">
        <dgm:presLayoutVars>
          <dgm:bulletEnabled val="1"/>
        </dgm:presLayoutVars>
      </dgm:prSet>
      <dgm:spPr/>
      <dgm:t>
        <a:bodyPr/>
        <a:lstStyle/>
        <a:p>
          <a:endParaRPr lang="en-US"/>
        </a:p>
      </dgm:t>
    </dgm:pt>
    <dgm:pt modelId="{336014BC-B16E-C940-B618-37CF8374BBFB}" type="pres">
      <dgm:prSet presAssocID="{BECB135C-306E-FA4D-8B46-DA30FA4A9E19}" presName="aSpace2" presStyleCnt="0"/>
      <dgm:spPr/>
      <dgm:t>
        <a:bodyPr/>
        <a:lstStyle/>
        <a:p>
          <a:endParaRPr lang="en-US"/>
        </a:p>
      </dgm:t>
    </dgm:pt>
    <dgm:pt modelId="{B8F28BC6-2D20-F149-9820-E5821C58DDC3}" type="pres">
      <dgm:prSet presAssocID="{E018F37C-1F0E-2C42-961F-A2806600A706}" presName="childNode" presStyleLbl="node1" presStyleIdx="4" presStyleCnt="22">
        <dgm:presLayoutVars>
          <dgm:bulletEnabled val="1"/>
        </dgm:presLayoutVars>
      </dgm:prSet>
      <dgm:spPr/>
      <dgm:t>
        <a:bodyPr/>
        <a:lstStyle/>
        <a:p>
          <a:endParaRPr lang="en-US"/>
        </a:p>
      </dgm:t>
    </dgm:pt>
    <dgm:pt modelId="{3D286523-E4BD-8548-8D6E-08C8B8496B16}" type="pres">
      <dgm:prSet presAssocID="{E018F37C-1F0E-2C42-961F-A2806600A706}" presName="aSpace2" presStyleCnt="0"/>
      <dgm:spPr/>
      <dgm:t>
        <a:bodyPr/>
        <a:lstStyle/>
        <a:p>
          <a:endParaRPr lang="en-US"/>
        </a:p>
      </dgm:t>
    </dgm:pt>
    <dgm:pt modelId="{3633BAC2-3C5C-994A-8621-4E8A7009EA89}" type="pres">
      <dgm:prSet presAssocID="{2D783337-885B-844F-8F3F-18ED91A44EBA}" presName="childNode" presStyleLbl="node1" presStyleIdx="5" presStyleCnt="22">
        <dgm:presLayoutVars>
          <dgm:bulletEnabled val="1"/>
        </dgm:presLayoutVars>
      </dgm:prSet>
      <dgm:spPr/>
      <dgm:t>
        <a:bodyPr/>
        <a:lstStyle/>
        <a:p>
          <a:endParaRPr lang="en-US"/>
        </a:p>
      </dgm:t>
    </dgm:pt>
    <dgm:pt modelId="{F80482FC-B7C2-47DA-B9C5-6FD6BBBB968E}" type="pres">
      <dgm:prSet presAssocID="{2D783337-885B-844F-8F3F-18ED91A44EBA}" presName="aSpace2" presStyleCnt="0"/>
      <dgm:spPr/>
      <dgm:t>
        <a:bodyPr/>
        <a:lstStyle/>
        <a:p>
          <a:endParaRPr lang="en-US"/>
        </a:p>
      </dgm:t>
    </dgm:pt>
    <dgm:pt modelId="{311A20BD-BA27-4CA0-8696-C50984652AD6}" type="pres">
      <dgm:prSet presAssocID="{E4FBD98B-A8D8-4EA9-89EE-24F9A24E3DE3}" presName="childNode" presStyleLbl="node1" presStyleIdx="6" presStyleCnt="22">
        <dgm:presLayoutVars>
          <dgm:bulletEnabled val="1"/>
        </dgm:presLayoutVars>
      </dgm:prSet>
      <dgm:spPr/>
      <dgm:t>
        <a:bodyPr/>
        <a:lstStyle/>
        <a:p>
          <a:endParaRPr lang="en-US"/>
        </a:p>
      </dgm:t>
    </dgm:pt>
    <dgm:pt modelId="{0D3CB0B0-A2A6-354A-8DCD-2E5706CCA502}" type="pres">
      <dgm:prSet presAssocID="{7B9D2FD2-302E-D741-BA22-59438CB9ECA9}" presName="aSpace" presStyleCnt="0"/>
      <dgm:spPr/>
      <dgm:t>
        <a:bodyPr/>
        <a:lstStyle/>
        <a:p>
          <a:endParaRPr lang="en-US"/>
        </a:p>
      </dgm:t>
    </dgm:pt>
    <dgm:pt modelId="{6E6DC362-0175-A44B-AB35-4CC429010DC4}" type="pres">
      <dgm:prSet presAssocID="{88A7F84F-054A-C544-9D93-469B24AFF7A1}" presName="compNode" presStyleCnt="0"/>
      <dgm:spPr/>
      <dgm:t>
        <a:bodyPr/>
        <a:lstStyle/>
        <a:p>
          <a:endParaRPr lang="en-US"/>
        </a:p>
      </dgm:t>
    </dgm:pt>
    <dgm:pt modelId="{4E33F494-0B77-894E-80C8-A608FE422A02}" type="pres">
      <dgm:prSet presAssocID="{88A7F84F-054A-C544-9D93-469B24AFF7A1}" presName="aNode" presStyleLbl="bgShp" presStyleIdx="2" presStyleCnt="6"/>
      <dgm:spPr/>
      <dgm:t>
        <a:bodyPr/>
        <a:lstStyle/>
        <a:p>
          <a:endParaRPr lang="en-US"/>
        </a:p>
      </dgm:t>
    </dgm:pt>
    <dgm:pt modelId="{209EEB59-9B89-0546-85B1-56A2911F7835}" type="pres">
      <dgm:prSet presAssocID="{88A7F84F-054A-C544-9D93-469B24AFF7A1}" presName="textNode" presStyleLbl="bgShp" presStyleIdx="2" presStyleCnt="6"/>
      <dgm:spPr/>
      <dgm:t>
        <a:bodyPr/>
        <a:lstStyle/>
        <a:p>
          <a:endParaRPr lang="en-US"/>
        </a:p>
      </dgm:t>
    </dgm:pt>
    <dgm:pt modelId="{08A33355-C350-B24D-AB0B-D253F88AE010}" type="pres">
      <dgm:prSet presAssocID="{88A7F84F-054A-C544-9D93-469B24AFF7A1}" presName="compChildNode" presStyleCnt="0"/>
      <dgm:spPr/>
      <dgm:t>
        <a:bodyPr/>
        <a:lstStyle/>
        <a:p>
          <a:endParaRPr lang="en-US"/>
        </a:p>
      </dgm:t>
    </dgm:pt>
    <dgm:pt modelId="{713D0D5B-B757-1F4E-B5EB-BD263C658A42}" type="pres">
      <dgm:prSet presAssocID="{88A7F84F-054A-C544-9D93-469B24AFF7A1}" presName="theInnerList" presStyleCnt="0"/>
      <dgm:spPr/>
      <dgm:t>
        <a:bodyPr/>
        <a:lstStyle/>
        <a:p>
          <a:endParaRPr lang="en-US"/>
        </a:p>
      </dgm:t>
    </dgm:pt>
    <dgm:pt modelId="{13EC0DAE-91D8-6C42-8EBC-115CD1B4DA2F}" type="pres">
      <dgm:prSet presAssocID="{55884B27-D99D-D244-9095-AD1E1158079E}" presName="childNode" presStyleLbl="node1" presStyleIdx="7" presStyleCnt="22">
        <dgm:presLayoutVars>
          <dgm:bulletEnabled val="1"/>
        </dgm:presLayoutVars>
      </dgm:prSet>
      <dgm:spPr/>
      <dgm:t>
        <a:bodyPr/>
        <a:lstStyle/>
        <a:p>
          <a:endParaRPr lang="en-US"/>
        </a:p>
      </dgm:t>
    </dgm:pt>
    <dgm:pt modelId="{BCB8D4B1-2CA1-7445-A1BA-8A47C6F864B8}" type="pres">
      <dgm:prSet presAssocID="{55884B27-D99D-D244-9095-AD1E1158079E}" presName="aSpace2" presStyleCnt="0"/>
      <dgm:spPr/>
      <dgm:t>
        <a:bodyPr/>
        <a:lstStyle/>
        <a:p>
          <a:endParaRPr lang="en-US"/>
        </a:p>
      </dgm:t>
    </dgm:pt>
    <dgm:pt modelId="{182C22FA-1770-5248-8973-8A59777D75B1}" type="pres">
      <dgm:prSet presAssocID="{72A32DE6-7C56-5F4F-8CE8-66A9734E36E0}" presName="childNode" presStyleLbl="node1" presStyleIdx="8" presStyleCnt="22">
        <dgm:presLayoutVars>
          <dgm:bulletEnabled val="1"/>
        </dgm:presLayoutVars>
      </dgm:prSet>
      <dgm:spPr/>
      <dgm:t>
        <a:bodyPr/>
        <a:lstStyle/>
        <a:p>
          <a:endParaRPr lang="en-US"/>
        </a:p>
      </dgm:t>
    </dgm:pt>
    <dgm:pt modelId="{81712C59-776B-444A-90ED-BCAB06FB6360}" type="pres">
      <dgm:prSet presAssocID="{72A32DE6-7C56-5F4F-8CE8-66A9734E36E0}" presName="aSpace2" presStyleCnt="0"/>
      <dgm:spPr/>
      <dgm:t>
        <a:bodyPr/>
        <a:lstStyle/>
        <a:p>
          <a:endParaRPr lang="en-US"/>
        </a:p>
      </dgm:t>
    </dgm:pt>
    <dgm:pt modelId="{E9E67A6A-3573-41CB-BEDA-B1D06A331ACF}" type="pres">
      <dgm:prSet presAssocID="{CA84BC70-D09A-4E9B-B3FA-E481A32D20C8}" presName="childNode" presStyleLbl="node1" presStyleIdx="9" presStyleCnt="22">
        <dgm:presLayoutVars>
          <dgm:bulletEnabled val="1"/>
        </dgm:presLayoutVars>
      </dgm:prSet>
      <dgm:spPr/>
      <dgm:t>
        <a:bodyPr/>
        <a:lstStyle/>
        <a:p>
          <a:endParaRPr lang="en-US"/>
        </a:p>
      </dgm:t>
    </dgm:pt>
    <dgm:pt modelId="{4CD440E7-54D5-4707-A691-8C451F3D7D91}" type="pres">
      <dgm:prSet presAssocID="{CA84BC70-D09A-4E9B-B3FA-E481A32D20C8}" presName="aSpace2" presStyleCnt="0"/>
      <dgm:spPr/>
      <dgm:t>
        <a:bodyPr/>
        <a:lstStyle/>
        <a:p>
          <a:endParaRPr lang="en-US"/>
        </a:p>
      </dgm:t>
    </dgm:pt>
    <dgm:pt modelId="{C3F62496-3F96-44CB-BC88-24B990739506}" type="pres">
      <dgm:prSet presAssocID="{8AF594E2-B7FF-463B-8E5B-EF42DA255D7E}" presName="childNode" presStyleLbl="node1" presStyleIdx="10" presStyleCnt="22">
        <dgm:presLayoutVars>
          <dgm:bulletEnabled val="1"/>
        </dgm:presLayoutVars>
      </dgm:prSet>
      <dgm:spPr/>
      <dgm:t>
        <a:bodyPr/>
        <a:lstStyle/>
        <a:p>
          <a:endParaRPr lang="en-US"/>
        </a:p>
      </dgm:t>
    </dgm:pt>
    <dgm:pt modelId="{49E46FE9-E9B6-EC45-A4BC-AFB9754A86AD}" type="pres">
      <dgm:prSet presAssocID="{88A7F84F-054A-C544-9D93-469B24AFF7A1}" presName="aSpace" presStyleCnt="0"/>
      <dgm:spPr/>
      <dgm:t>
        <a:bodyPr/>
        <a:lstStyle/>
        <a:p>
          <a:endParaRPr lang="en-US"/>
        </a:p>
      </dgm:t>
    </dgm:pt>
    <dgm:pt modelId="{A88523E0-469E-5E41-A63C-6B4D2D79F712}" type="pres">
      <dgm:prSet presAssocID="{001B2951-AB9A-B04D-9D23-ED4FCB4C87E5}" presName="compNode" presStyleCnt="0"/>
      <dgm:spPr/>
    </dgm:pt>
    <dgm:pt modelId="{B8A71323-30FD-464C-B5EC-E3F598FB0CCD}" type="pres">
      <dgm:prSet presAssocID="{001B2951-AB9A-B04D-9D23-ED4FCB4C87E5}" presName="aNode" presStyleLbl="bgShp" presStyleIdx="3" presStyleCnt="6"/>
      <dgm:spPr/>
      <dgm:t>
        <a:bodyPr/>
        <a:lstStyle/>
        <a:p>
          <a:endParaRPr lang="en-US"/>
        </a:p>
      </dgm:t>
    </dgm:pt>
    <dgm:pt modelId="{B04B3F69-55CF-7840-9DEE-71104F801074}" type="pres">
      <dgm:prSet presAssocID="{001B2951-AB9A-B04D-9D23-ED4FCB4C87E5}" presName="textNode" presStyleLbl="bgShp" presStyleIdx="3" presStyleCnt="6"/>
      <dgm:spPr/>
      <dgm:t>
        <a:bodyPr/>
        <a:lstStyle/>
        <a:p>
          <a:endParaRPr lang="en-US"/>
        </a:p>
      </dgm:t>
    </dgm:pt>
    <dgm:pt modelId="{D0506C48-F9FF-0248-9A51-50BD9694DCBC}" type="pres">
      <dgm:prSet presAssocID="{001B2951-AB9A-B04D-9D23-ED4FCB4C87E5}" presName="compChildNode" presStyleCnt="0"/>
      <dgm:spPr/>
    </dgm:pt>
    <dgm:pt modelId="{89F8C34C-5B34-5B4F-9B62-C1AA0D313177}" type="pres">
      <dgm:prSet presAssocID="{001B2951-AB9A-B04D-9D23-ED4FCB4C87E5}" presName="theInnerList" presStyleCnt="0"/>
      <dgm:spPr/>
    </dgm:pt>
    <dgm:pt modelId="{9FB807E7-A9B9-0C41-AF62-89804867ACC2}" type="pres">
      <dgm:prSet presAssocID="{652190B9-CE13-9C40-8673-5E5A164AC585}" presName="childNode" presStyleLbl="node1" presStyleIdx="11" presStyleCnt="22">
        <dgm:presLayoutVars>
          <dgm:bulletEnabled val="1"/>
        </dgm:presLayoutVars>
      </dgm:prSet>
      <dgm:spPr/>
      <dgm:t>
        <a:bodyPr/>
        <a:lstStyle/>
        <a:p>
          <a:endParaRPr lang="en-US"/>
        </a:p>
      </dgm:t>
    </dgm:pt>
    <dgm:pt modelId="{E664BAFF-B900-BA41-BA00-8B43C4FC6429}" type="pres">
      <dgm:prSet presAssocID="{652190B9-CE13-9C40-8673-5E5A164AC585}" presName="aSpace2" presStyleCnt="0"/>
      <dgm:spPr/>
    </dgm:pt>
    <dgm:pt modelId="{670743C4-4168-694D-A1EB-E77ADFE0A586}" type="pres">
      <dgm:prSet presAssocID="{E36AC9CA-8777-284B-8785-49BB49AA1494}" presName="childNode" presStyleLbl="node1" presStyleIdx="12" presStyleCnt="22">
        <dgm:presLayoutVars>
          <dgm:bulletEnabled val="1"/>
        </dgm:presLayoutVars>
      </dgm:prSet>
      <dgm:spPr/>
      <dgm:t>
        <a:bodyPr/>
        <a:lstStyle/>
        <a:p>
          <a:endParaRPr lang="en-US"/>
        </a:p>
      </dgm:t>
    </dgm:pt>
    <dgm:pt modelId="{08BFA420-A848-114D-B1F2-CFB5E30220EF}" type="pres">
      <dgm:prSet presAssocID="{E36AC9CA-8777-284B-8785-49BB49AA1494}" presName="aSpace2" presStyleCnt="0"/>
      <dgm:spPr/>
    </dgm:pt>
    <dgm:pt modelId="{3CB725DC-CB3D-1A4E-A59A-F322B5189B8C}" type="pres">
      <dgm:prSet presAssocID="{66B1A432-1C6E-CA48-8BC9-68B92E5AF803}" presName="childNode" presStyleLbl="node1" presStyleIdx="13" presStyleCnt="22">
        <dgm:presLayoutVars>
          <dgm:bulletEnabled val="1"/>
        </dgm:presLayoutVars>
      </dgm:prSet>
      <dgm:spPr/>
      <dgm:t>
        <a:bodyPr/>
        <a:lstStyle/>
        <a:p>
          <a:endParaRPr lang="en-US"/>
        </a:p>
      </dgm:t>
    </dgm:pt>
    <dgm:pt modelId="{56068DC2-C949-2645-8D12-94EEA8FC0FF6}" type="pres">
      <dgm:prSet presAssocID="{001B2951-AB9A-B04D-9D23-ED4FCB4C87E5}" presName="aSpace" presStyleCnt="0"/>
      <dgm:spPr/>
    </dgm:pt>
    <dgm:pt modelId="{DC47D847-A3B7-C34A-882D-4F40E32BEDAD}" type="pres">
      <dgm:prSet presAssocID="{6F51CD41-FE6B-CA4D-89CC-914B3D214B55}" presName="compNode" presStyleCnt="0"/>
      <dgm:spPr/>
      <dgm:t>
        <a:bodyPr/>
        <a:lstStyle/>
        <a:p>
          <a:endParaRPr lang="en-US"/>
        </a:p>
      </dgm:t>
    </dgm:pt>
    <dgm:pt modelId="{19753199-CD12-3443-9983-6DEFA5A81B03}" type="pres">
      <dgm:prSet presAssocID="{6F51CD41-FE6B-CA4D-89CC-914B3D214B55}" presName="aNode" presStyleLbl="bgShp" presStyleIdx="4" presStyleCnt="6"/>
      <dgm:spPr/>
      <dgm:t>
        <a:bodyPr/>
        <a:lstStyle/>
        <a:p>
          <a:endParaRPr lang="en-US"/>
        </a:p>
      </dgm:t>
    </dgm:pt>
    <dgm:pt modelId="{217E399B-23A5-4448-85FA-32D6D1C2AAF1}" type="pres">
      <dgm:prSet presAssocID="{6F51CD41-FE6B-CA4D-89CC-914B3D214B55}" presName="textNode" presStyleLbl="bgShp" presStyleIdx="4" presStyleCnt="6"/>
      <dgm:spPr/>
      <dgm:t>
        <a:bodyPr/>
        <a:lstStyle/>
        <a:p>
          <a:endParaRPr lang="en-US"/>
        </a:p>
      </dgm:t>
    </dgm:pt>
    <dgm:pt modelId="{D9176CF0-FED7-1B43-94FB-B99232117956}" type="pres">
      <dgm:prSet presAssocID="{6F51CD41-FE6B-CA4D-89CC-914B3D214B55}" presName="compChildNode" presStyleCnt="0"/>
      <dgm:spPr/>
      <dgm:t>
        <a:bodyPr/>
        <a:lstStyle/>
        <a:p>
          <a:endParaRPr lang="en-US"/>
        </a:p>
      </dgm:t>
    </dgm:pt>
    <dgm:pt modelId="{BDFC16EA-7DCA-7E48-9FC5-7E80ADCBCC73}" type="pres">
      <dgm:prSet presAssocID="{6F51CD41-FE6B-CA4D-89CC-914B3D214B55}" presName="theInnerList" presStyleCnt="0"/>
      <dgm:spPr/>
      <dgm:t>
        <a:bodyPr/>
        <a:lstStyle/>
        <a:p>
          <a:endParaRPr lang="en-US"/>
        </a:p>
      </dgm:t>
    </dgm:pt>
    <dgm:pt modelId="{26945BCC-E6F4-A946-89D8-05E66C38899D}" type="pres">
      <dgm:prSet presAssocID="{BE79F62C-89A4-4E48-80E3-C16D758D79DC}" presName="childNode" presStyleLbl="node1" presStyleIdx="14" presStyleCnt="22">
        <dgm:presLayoutVars>
          <dgm:bulletEnabled val="1"/>
        </dgm:presLayoutVars>
      </dgm:prSet>
      <dgm:spPr/>
      <dgm:t>
        <a:bodyPr/>
        <a:lstStyle/>
        <a:p>
          <a:endParaRPr lang="en-US"/>
        </a:p>
      </dgm:t>
    </dgm:pt>
    <dgm:pt modelId="{3EADCA1C-139E-6147-92DB-6A253408FF61}" type="pres">
      <dgm:prSet presAssocID="{BE79F62C-89A4-4E48-80E3-C16D758D79DC}" presName="aSpace2" presStyleCnt="0"/>
      <dgm:spPr/>
      <dgm:t>
        <a:bodyPr/>
        <a:lstStyle/>
        <a:p>
          <a:endParaRPr lang="en-US"/>
        </a:p>
      </dgm:t>
    </dgm:pt>
    <dgm:pt modelId="{D75CECF8-0682-C14C-836D-9E3D4A0ED444}" type="pres">
      <dgm:prSet presAssocID="{77CCE3ED-91E8-CF45-833A-81202028FF34}" presName="childNode" presStyleLbl="node1" presStyleIdx="15" presStyleCnt="22">
        <dgm:presLayoutVars>
          <dgm:bulletEnabled val="1"/>
        </dgm:presLayoutVars>
      </dgm:prSet>
      <dgm:spPr/>
      <dgm:t>
        <a:bodyPr/>
        <a:lstStyle/>
        <a:p>
          <a:endParaRPr lang="en-US"/>
        </a:p>
      </dgm:t>
    </dgm:pt>
    <dgm:pt modelId="{B2C1AC6A-BB45-8F4F-B90E-86DF9C81DEB6}" type="pres">
      <dgm:prSet presAssocID="{77CCE3ED-91E8-CF45-833A-81202028FF34}" presName="aSpace2" presStyleCnt="0"/>
      <dgm:spPr/>
      <dgm:t>
        <a:bodyPr/>
        <a:lstStyle/>
        <a:p>
          <a:endParaRPr lang="en-US"/>
        </a:p>
      </dgm:t>
    </dgm:pt>
    <dgm:pt modelId="{DF86C2F2-5609-6C4E-9682-5C3EA25A2F37}" type="pres">
      <dgm:prSet presAssocID="{B2A62152-D39C-4B4D-9C7E-6434421B9874}" presName="childNode" presStyleLbl="node1" presStyleIdx="16" presStyleCnt="22">
        <dgm:presLayoutVars>
          <dgm:bulletEnabled val="1"/>
        </dgm:presLayoutVars>
      </dgm:prSet>
      <dgm:spPr/>
      <dgm:t>
        <a:bodyPr/>
        <a:lstStyle/>
        <a:p>
          <a:endParaRPr lang="en-US"/>
        </a:p>
      </dgm:t>
    </dgm:pt>
    <dgm:pt modelId="{8B7F4FFF-4058-8C4F-9E51-E9615E552CA7}" type="pres">
      <dgm:prSet presAssocID="{B2A62152-D39C-4B4D-9C7E-6434421B9874}" presName="aSpace2" presStyleCnt="0"/>
      <dgm:spPr/>
      <dgm:t>
        <a:bodyPr/>
        <a:lstStyle/>
        <a:p>
          <a:endParaRPr lang="en-US"/>
        </a:p>
      </dgm:t>
    </dgm:pt>
    <dgm:pt modelId="{022989AE-2CB2-A440-8BDB-AE285048DB79}" type="pres">
      <dgm:prSet presAssocID="{A2512257-2AFF-FB4D-9BFC-61A77A1B84B8}" presName="childNode" presStyleLbl="node1" presStyleIdx="17" presStyleCnt="22">
        <dgm:presLayoutVars>
          <dgm:bulletEnabled val="1"/>
        </dgm:presLayoutVars>
      </dgm:prSet>
      <dgm:spPr/>
      <dgm:t>
        <a:bodyPr/>
        <a:lstStyle/>
        <a:p>
          <a:endParaRPr lang="en-US"/>
        </a:p>
      </dgm:t>
    </dgm:pt>
    <dgm:pt modelId="{FC0A4E6F-9C07-BE49-8FE6-7F776724BE9E}" type="pres">
      <dgm:prSet presAssocID="{6F51CD41-FE6B-CA4D-89CC-914B3D214B55}" presName="aSpace" presStyleCnt="0"/>
      <dgm:spPr/>
      <dgm:t>
        <a:bodyPr/>
        <a:lstStyle/>
        <a:p>
          <a:endParaRPr lang="en-US"/>
        </a:p>
      </dgm:t>
    </dgm:pt>
    <dgm:pt modelId="{87518D98-BD90-3942-8EFB-CFAD743C9BA0}" type="pres">
      <dgm:prSet presAssocID="{38C19577-926A-FA43-B1DF-84B5690AB758}" presName="compNode" presStyleCnt="0"/>
      <dgm:spPr/>
      <dgm:t>
        <a:bodyPr/>
        <a:lstStyle/>
        <a:p>
          <a:endParaRPr lang="en-US"/>
        </a:p>
      </dgm:t>
    </dgm:pt>
    <dgm:pt modelId="{7A9A6452-CC3D-E240-AE49-742093BEE367}" type="pres">
      <dgm:prSet presAssocID="{38C19577-926A-FA43-B1DF-84B5690AB758}" presName="aNode" presStyleLbl="bgShp" presStyleIdx="5" presStyleCnt="6"/>
      <dgm:spPr/>
      <dgm:t>
        <a:bodyPr/>
        <a:lstStyle/>
        <a:p>
          <a:endParaRPr lang="en-US"/>
        </a:p>
      </dgm:t>
    </dgm:pt>
    <dgm:pt modelId="{8D3DD3B1-95A0-D74D-A1E4-0AF29BFD7209}" type="pres">
      <dgm:prSet presAssocID="{38C19577-926A-FA43-B1DF-84B5690AB758}" presName="textNode" presStyleLbl="bgShp" presStyleIdx="5" presStyleCnt="6"/>
      <dgm:spPr/>
      <dgm:t>
        <a:bodyPr/>
        <a:lstStyle/>
        <a:p>
          <a:endParaRPr lang="en-US"/>
        </a:p>
      </dgm:t>
    </dgm:pt>
    <dgm:pt modelId="{C55CC73F-B037-5546-9794-78CB76A7CF5C}" type="pres">
      <dgm:prSet presAssocID="{38C19577-926A-FA43-B1DF-84B5690AB758}" presName="compChildNode" presStyleCnt="0"/>
      <dgm:spPr/>
      <dgm:t>
        <a:bodyPr/>
        <a:lstStyle/>
        <a:p>
          <a:endParaRPr lang="en-US"/>
        </a:p>
      </dgm:t>
    </dgm:pt>
    <dgm:pt modelId="{8D8B807B-7909-B044-A699-E85DA7B04903}" type="pres">
      <dgm:prSet presAssocID="{38C19577-926A-FA43-B1DF-84B5690AB758}" presName="theInnerList" presStyleCnt="0"/>
      <dgm:spPr/>
      <dgm:t>
        <a:bodyPr/>
        <a:lstStyle/>
        <a:p>
          <a:endParaRPr lang="en-US"/>
        </a:p>
      </dgm:t>
    </dgm:pt>
    <dgm:pt modelId="{680A078B-7395-EC49-8417-164F8C2552BD}" type="pres">
      <dgm:prSet presAssocID="{4C2BC602-9833-5A43-B349-73CD4F67341A}" presName="childNode" presStyleLbl="node1" presStyleIdx="18" presStyleCnt="22">
        <dgm:presLayoutVars>
          <dgm:bulletEnabled val="1"/>
        </dgm:presLayoutVars>
      </dgm:prSet>
      <dgm:spPr/>
      <dgm:t>
        <a:bodyPr/>
        <a:lstStyle/>
        <a:p>
          <a:endParaRPr lang="en-US"/>
        </a:p>
      </dgm:t>
    </dgm:pt>
    <dgm:pt modelId="{80FA530A-582E-7646-8CA9-1C903A816070}" type="pres">
      <dgm:prSet presAssocID="{4C2BC602-9833-5A43-B349-73CD4F67341A}" presName="aSpace2" presStyleCnt="0"/>
      <dgm:spPr/>
      <dgm:t>
        <a:bodyPr/>
        <a:lstStyle/>
        <a:p>
          <a:endParaRPr lang="en-US"/>
        </a:p>
      </dgm:t>
    </dgm:pt>
    <dgm:pt modelId="{7BAF49C8-1402-3844-8359-8A752BE6E1DB}" type="pres">
      <dgm:prSet presAssocID="{DBF969EE-6E1B-8D4B-993E-72A70C13D1B5}" presName="childNode" presStyleLbl="node1" presStyleIdx="19" presStyleCnt="22">
        <dgm:presLayoutVars>
          <dgm:bulletEnabled val="1"/>
        </dgm:presLayoutVars>
      </dgm:prSet>
      <dgm:spPr/>
      <dgm:t>
        <a:bodyPr/>
        <a:lstStyle/>
        <a:p>
          <a:endParaRPr lang="en-US"/>
        </a:p>
      </dgm:t>
    </dgm:pt>
    <dgm:pt modelId="{9A0783A8-60C4-3241-9AFB-2BEA7AD08A4A}" type="pres">
      <dgm:prSet presAssocID="{DBF969EE-6E1B-8D4B-993E-72A70C13D1B5}" presName="aSpace2" presStyleCnt="0"/>
      <dgm:spPr/>
      <dgm:t>
        <a:bodyPr/>
        <a:lstStyle/>
        <a:p>
          <a:endParaRPr lang="en-US"/>
        </a:p>
      </dgm:t>
    </dgm:pt>
    <dgm:pt modelId="{8D02E5CC-A4E9-4739-9899-E372E6693786}" type="pres">
      <dgm:prSet presAssocID="{3E7CB98F-8ED0-4C31-82D6-390869569817}" presName="childNode" presStyleLbl="node1" presStyleIdx="20" presStyleCnt="22">
        <dgm:presLayoutVars>
          <dgm:bulletEnabled val="1"/>
        </dgm:presLayoutVars>
      </dgm:prSet>
      <dgm:spPr/>
      <dgm:t>
        <a:bodyPr/>
        <a:lstStyle/>
        <a:p>
          <a:endParaRPr lang="en-US"/>
        </a:p>
      </dgm:t>
    </dgm:pt>
    <dgm:pt modelId="{8025A0E5-7407-4943-B1AF-EDC7C055D651}" type="pres">
      <dgm:prSet presAssocID="{3E7CB98F-8ED0-4C31-82D6-390869569817}" presName="aSpace2" presStyleCnt="0"/>
      <dgm:spPr/>
      <dgm:t>
        <a:bodyPr/>
        <a:lstStyle/>
        <a:p>
          <a:endParaRPr lang="en-US"/>
        </a:p>
      </dgm:t>
    </dgm:pt>
    <dgm:pt modelId="{5B32518C-538A-C241-9F62-41AF8361F40F}" type="pres">
      <dgm:prSet presAssocID="{6233D980-9314-B14C-854D-946F6D5BDBE7}" presName="childNode" presStyleLbl="node1" presStyleIdx="21" presStyleCnt="22">
        <dgm:presLayoutVars>
          <dgm:bulletEnabled val="1"/>
        </dgm:presLayoutVars>
      </dgm:prSet>
      <dgm:spPr/>
      <dgm:t>
        <a:bodyPr/>
        <a:lstStyle/>
        <a:p>
          <a:endParaRPr lang="en-US"/>
        </a:p>
      </dgm:t>
    </dgm:pt>
  </dgm:ptLst>
  <dgm:cxnLst>
    <dgm:cxn modelId="{68B15751-8D2F-7F40-B77D-72FDFB33BFBB}" srcId="{38C19577-926A-FA43-B1DF-84B5690AB758}" destId="{6233D980-9314-B14C-854D-946F6D5BDBE7}" srcOrd="3" destOrd="0" parTransId="{BB68BB7A-B1B2-2B4B-BA19-B7325C495EEC}" sibTransId="{45789273-93F5-434A-A880-A4A5B9FF4D8D}"/>
    <dgm:cxn modelId="{A0D39513-F6D9-B24A-876E-34EA0E18ACF5}" srcId="{7B9D2FD2-302E-D741-BA22-59438CB9ECA9}" destId="{2D783337-885B-844F-8F3F-18ED91A44EBA}" srcOrd="2" destOrd="0" parTransId="{C3A00887-E241-664F-B00F-3F2C3D9B29E0}" sibTransId="{4BAAB7D0-6B8F-C946-AB05-518BA273C82D}"/>
    <dgm:cxn modelId="{4DA613EC-21F4-034E-9658-A2A5C1DB5FED}" srcId="{4729E92B-BFEA-BB41-B96B-A2BD40C84DFD}" destId="{001B2951-AB9A-B04D-9D23-ED4FCB4C87E5}" srcOrd="3" destOrd="0" parTransId="{0658ADB4-E45C-B946-857E-FAE11D40E7D2}" sibTransId="{E8581D8F-D856-3A46-9DB2-CE2560F1DF3E}"/>
    <dgm:cxn modelId="{7B39A2F3-D1C7-DF43-B018-072249E13BC6}" type="presOf" srcId="{88A7F84F-054A-C544-9D93-469B24AFF7A1}" destId="{209EEB59-9B89-0546-85B1-56A2911F7835}" srcOrd="1" destOrd="0" presId="urn:microsoft.com/office/officeart/2005/8/layout/lProcess2"/>
    <dgm:cxn modelId="{9F401A9D-B9AF-7841-B0E4-064735D0464D}" srcId="{001B2951-AB9A-B04D-9D23-ED4FCB4C87E5}" destId="{66B1A432-1C6E-CA48-8BC9-68B92E5AF803}" srcOrd="2" destOrd="0" parTransId="{7411B0C6-D9F9-DC46-A42B-7E5F73A7BBA6}" sibTransId="{8A8B782C-A760-4D47-BFB1-41FE5A9DFF62}"/>
    <dgm:cxn modelId="{D6403F7C-6B84-BA4F-8724-1C9CCF5E8ED0}" type="presOf" srcId="{3E7CB98F-8ED0-4C31-82D6-390869569817}" destId="{8D02E5CC-A4E9-4739-9899-E372E6693786}" srcOrd="0" destOrd="0" presId="urn:microsoft.com/office/officeart/2005/8/layout/lProcess2"/>
    <dgm:cxn modelId="{9737E641-8065-2E47-B0E3-8B0BD67C96A2}" type="presOf" srcId="{4C2BC602-9833-5A43-B349-73CD4F67341A}" destId="{680A078B-7395-EC49-8417-164F8C2552BD}" srcOrd="0" destOrd="0" presId="urn:microsoft.com/office/officeart/2005/8/layout/lProcess2"/>
    <dgm:cxn modelId="{95152C07-41B2-1049-B61F-DC224B51BDD0}" srcId="{4729E92B-BFEA-BB41-B96B-A2BD40C84DFD}" destId="{7B9D2FD2-302E-D741-BA22-59438CB9ECA9}" srcOrd="1" destOrd="0" parTransId="{901CC9DD-2720-FB4D-A8B2-C49A09B1B84F}" sibTransId="{1B748110-03AD-104B-8B08-8BA90632378B}"/>
    <dgm:cxn modelId="{3660E5EC-40C5-B941-B9C0-95B18ECA8A67}" srcId="{4729E92B-BFEA-BB41-B96B-A2BD40C84DFD}" destId="{2EAF069D-0838-C74F-99F6-FA65EDE2C085}" srcOrd="0" destOrd="0" parTransId="{D5D0604B-B1C2-EE48-B109-E5F3CBABAC62}" sibTransId="{12BE5B84-8E77-5A48-9980-33063F84F488}"/>
    <dgm:cxn modelId="{CF5A87BA-88F2-B649-A661-76A2ABB8461C}" srcId="{38C19577-926A-FA43-B1DF-84B5690AB758}" destId="{4C2BC602-9833-5A43-B349-73CD4F67341A}" srcOrd="0" destOrd="0" parTransId="{86EADA07-0D53-3640-B3B4-EDE9A7435CD7}" sibTransId="{C05ED216-5A04-1145-A9D1-B0B59D5CB903}"/>
    <dgm:cxn modelId="{6139F9D2-DAE1-4844-95F1-80F834B20C78}" srcId="{88A7F84F-054A-C544-9D93-469B24AFF7A1}" destId="{CA84BC70-D09A-4E9B-B3FA-E481A32D20C8}" srcOrd="2" destOrd="0" parTransId="{A274EE00-F163-4EBC-8F07-3374779C76F4}" sibTransId="{C9E6D3B7-B60A-42AF-8901-AD1E9CD1F73D}"/>
    <dgm:cxn modelId="{E185D8C9-28B3-9F47-8FAF-79B5E5632222}" type="presOf" srcId="{9270D9CF-AC2A-7043-8E14-A16C44348ED3}" destId="{83C5552F-7AB1-2E4E-A186-9680A644FAB3}" srcOrd="0" destOrd="0" presId="urn:microsoft.com/office/officeart/2005/8/layout/lProcess2"/>
    <dgm:cxn modelId="{53D1D6B8-991F-2147-B3C1-4F75AE8FED9D}" srcId="{2EAF069D-0838-C74F-99F6-FA65EDE2C085}" destId="{9270D9CF-AC2A-7043-8E14-A16C44348ED3}" srcOrd="0" destOrd="0" parTransId="{28238DEC-37FD-0B45-AEFB-A92C4E2A5118}" sibTransId="{E868F819-98D8-B448-8114-A5CFC1B12425}"/>
    <dgm:cxn modelId="{57A1B6E9-3BE4-E54A-906E-7F2F7B8390B4}" type="presOf" srcId="{7B9D2FD2-302E-D741-BA22-59438CB9ECA9}" destId="{04377CBB-F621-2E4D-B38E-4E288DA5EBE6}" srcOrd="0" destOrd="0" presId="urn:microsoft.com/office/officeart/2005/8/layout/lProcess2"/>
    <dgm:cxn modelId="{929B760C-A69C-8744-89FE-F22D53791A08}" srcId="{6F51CD41-FE6B-CA4D-89CC-914B3D214B55}" destId="{A2512257-2AFF-FB4D-9BFC-61A77A1B84B8}" srcOrd="3" destOrd="0" parTransId="{DECA7460-40EE-DA43-8E43-B38AF6B6EF86}" sibTransId="{A93E4587-B8F8-D942-8876-63D0F6D6F918}"/>
    <dgm:cxn modelId="{1D450714-8A8E-A04A-B511-52087AA6455C}" type="presOf" srcId="{2D783337-885B-844F-8F3F-18ED91A44EBA}" destId="{3633BAC2-3C5C-994A-8621-4E8A7009EA89}" srcOrd="0" destOrd="0" presId="urn:microsoft.com/office/officeart/2005/8/layout/lProcess2"/>
    <dgm:cxn modelId="{A228B847-6FAB-EC4F-9A49-9EEF08D0D947}" type="presOf" srcId="{DBF969EE-6E1B-8D4B-993E-72A70C13D1B5}" destId="{7BAF49C8-1402-3844-8359-8A752BE6E1DB}" srcOrd="0" destOrd="0" presId="urn:microsoft.com/office/officeart/2005/8/layout/lProcess2"/>
    <dgm:cxn modelId="{A6D57FC0-09B0-0949-8A4D-F2CCB391662C}" type="presOf" srcId="{6F51CD41-FE6B-CA4D-89CC-914B3D214B55}" destId="{19753199-CD12-3443-9983-6DEFA5A81B03}" srcOrd="0" destOrd="0" presId="urn:microsoft.com/office/officeart/2005/8/layout/lProcess2"/>
    <dgm:cxn modelId="{4855F306-E7CB-9540-AED6-7FDF8F57D19D}" srcId="{6F51CD41-FE6B-CA4D-89CC-914B3D214B55}" destId="{B2A62152-D39C-4B4D-9C7E-6434421B9874}" srcOrd="2" destOrd="0" parTransId="{27F333AB-D73A-4147-B58E-AA0A092F49E9}" sibTransId="{9012D9EE-D36D-A24E-A2D1-D2F0B8183B11}"/>
    <dgm:cxn modelId="{10014635-4024-044E-B42C-D5817D75F3DD}" type="presOf" srcId="{2EAF069D-0838-C74F-99F6-FA65EDE2C085}" destId="{3230A286-E1D4-B849-8ABE-050415CBE3E0}" srcOrd="0" destOrd="0" presId="urn:microsoft.com/office/officeart/2005/8/layout/lProcess2"/>
    <dgm:cxn modelId="{082392B4-B331-A645-B981-36165475E49E}" srcId="{001B2951-AB9A-B04D-9D23-ED4FCB4C87E5}" destId="{652190B9-CE13-9C40-8673-5E5A164AC585}" srcOrd="0" destOrd="0" parTransId="{4EF01A08-97A7-774C-A400-06D62EADE3A7}" sibTransId="{F74F788F-152A-CF46-AC47-3E5B27C2ACD4}"/>
    <dgm:cxn modelId="{BF8EE5ED-EA72-FF45-8DE0-72CAA4C3C683}" srcId="{7B9D2FD2-302E-D741-BA22-59438CB9ECA9}" destId="{E018F37C-1F0E-2C42-961F-A2806600A706}" srcOrd="1" destOrd="0" parTransId="{F8FB3E6A-AAD2-724B-B6C2-7559E2B833FF}" sibTransId="{9C38D510-6C10-E848-B3B3-84B12A8BD1A9}"/>
    <dgm:cxn modelId="{2773021D-CF4F-7D4E-A5E8-A6E2AFD1B1AA}" srcId="{6F51CD41-FE6B-CA4D-89CC-914B3D214B55}" destId="{BE79F62C-89A4-4E48-80E3-C16D758D79DC}" srcOrd="0" destOrd="0" parTransId="{5297EBEA-4703-D94A-B566-7F3F3C6E0BAE}" sibTransId="{EF9FFB08-52F4-A64E-9EAA-89B487947353}"/>
    <dgm:cxn modelId="{3FE690EB-D574-A44E-AD89-3D947D2F454D}" type="presOf" srcId="{55884B27-D99D-D244-9095-AD1E1158079E}" destId="{13EC0DAE-91D8-6C42-8EBC-115CD1B4DA2F}" srcOrd="0" destOrd="0" presId="urn:microsoft.com/office/officeart/2005/8/layout/lProcess2"/>
    <dgm:cxn modelId="{C474A25A-8CE4-1146-9AE6-AE14FA71A516}" type="presOf" srcId="{6233D980-9314-B14C-854D-946F6D5BDBE7}" destId="{5B32518C-538A-C241-9F62-41AF8361F40F}" srcOrd="0" destOrd="0" presId="urn:microsoft.com/office/officeart/2005/8/layout/lProcess2"/>
    <dgm:cxn modelId="{1AE0F32B-6C18-7541-B417-E6A54884A521}" type="presOf" srcId="{88A7F84F-054A-C544-9D93-469B24AFF7A1}" destId="{4E33F494-0B77-894E-80C8-A608FE422A02}" srcOrd="0" destOrd="0" presId="urn:microsoft.com/office/officeart/2005/8/layout/lProcess2"/>
    <dgm:cxn modelId="{8744B584-55D6-A74D-8CDE-743879BB0954}" type="presOf" srcId="{97ED95FA-FE01-E440-ABB0-4B8D2CB42207}" destId="{D38C350E-5F48-7C4E-B7BF-35F47912AF6E}" srcOrd="0" destOrd="0" presId="urn:microsoft.com/office/officeart/2005/8/layout/lProcess2"/>
    <dgm:cxn modelId="{71264319-14B1-3A42-A2D9-B0FC104D84F1}" type="presOf" srcId="{66B1A432-1C6E-CA48-8BC9-68B92E5AF803}" destId="{3CB725DC-CB3D-1A4E-A59A-F322B5189B8C}" srcOrd="0" destOrd="0" presId="urn:microsoft.com/office/officeart/2005/8/layout/lProcess2"/>
    <dgm:cxn modelId="{DB00C61F-3B4C-7649-8764-DAD9C358EECB}" type="presOf" srcId="{6F51CD41-FE6B-CA4D-89CC-914B3D214B55}" destId="{217E399B-23A5-4448-85FA-32D6D1C2AAF1}" srcOrd="1" destOrd="0" presId="urn:microsoft.com/office/officeart/2005/8/layout/lProcess2"/>
    <dgm:cxn modelId="{7F868008-E2E3-4039-A72C-846E63C0468C}" srcId="{38C19577-926A-FA43-B1DF-84B5690AB758}" destId="{3E7CB98F-8ED0-4C31-82D6-390869569817}" srcOrd="2" destOrd="0" parTransId="{7B5F20C7-B1AD-4204-B68E-6052265D4FDA}" sibTransId="{5CEF368A-C375-449A-92D4-FFB2B07B8AC9}"/>
    <dgm:cxn modelId="{09B94389-1646-4240-A5A6-F55E014C9868}" type="presOf" srcId="{4729E92B-BFEA-BB41-B96B-A2BD40C84DFD}" destId="{F5331323-E062-954C-B1DF-149DF3A64A8D}" srcOrd="0" destOrd="0" presId="urn:microsoft.com/office/officeart/2005/8/layout/lProcess2"/>
    <dgm:cxn modelId="{8BAB54E1-9FF1-C846-B84C-67AEEDB997B1}" type="presOf" srcId="{38C19577-926A-FA43-B1DF-84B5690AB758}" destId="{7A9A6452-CC3D-E240-AE49-742093BEE367}" srcOrd="0" destOrd="0" presId="urn:microsoft.com/office/officeart/2005/8/layout/lProcess2"/>
    <dgm:cxn modelId="{AAF82A55-91E7-5D44-8408-61EF9C992B18}" type="presOf" srcId="{7B9D2FD2-302E-D741-BA22-59438CB9ECA9}" destId="{34662FA8-8AB7-AA44-90AB-CDCF3B52D58C}" srcOrd="1" destOrd="0" presId="urn:microsoft.com/office/officeart/2005/8/layout/lProcess2"/>
    <dgm:cxn modelId="{FF924880-EBFA-A344-A7FA-CEABCAB7BCE5}" type="presOf" srcId="{E018F37C-1F0E-2C42-961F-A2806600A706}" destId="{B8F28BC6-2D20-F149-9820-E5821C58DDC3}" srcOrd="0" destOrd="0" presId="urn:microsoft.com/office/officeart/2005/8/layout/lProcess2"/>
    <dgm:cxn modelId="{2E4B7F24-E2A6-DF4F-9345-BDC9A4023ABE}" srcId="{6F51CD41-FE6B-CA4D-89CC-914B3D214B55}" destId="{77CCE3ED-91E8-CF45-833A-81202028FF34}" srcOrd="1" destOrd="0" parTransId="{36C27051-ACCD-2D41-9999-283DDBA7A467}" sibTransId="{9733D7B8-8B8B-5743-82E6-D09D9E172DEE}"/>
    <dgm:cxn modelId="{2906EDFD-7467-4700-BE16-3E079CA4A614}" srcId="{7B9D2FD2-302E-D741-BA22-59438CB9ECA9}" destId="{E4FBD98B-A8D8-4EA9-89EE-24F9A24E3DE3}" srcOrd="3" destOrd="0" parTransId="{C6BAB273-15B3-4F6D-A6C8-CE4B691A9201}" sibTransId="{2B1F9D2A-264B-42DA-A41B-7A17ACDD1A29}"/>
    <dgm:cxn modelId="{16DAB5BA-17B2-FB48-A625-C77C682EF894}" type="presOf" srcId="{C07A81BB-D74E-3D46-95D5-76AEB9EEABA2}" destId="{78B8EF59-4EB2-F940-8D5D-27C7A82CCDA0}" srcOrd="0" destOrd="0" presId="urn:microsoft.com/office/officeart/2005/8/layout/lProcess2"/>
    <dgm:cxn modelId="{8F29ED36-4527-B54C-BE11-AE3E4F22A5D2}" srcId="{4729E92B-BFEA-BB41-B96B-A2BD40C84DFD}" destId="{38C19577-926A-FA43-B1DF-84B5690AB758}" srcOrd="5" destOrd="0" parTransId="{D57990DE-FBAE-1946-8FD0-44B32E128D81}" sibTransId="{EA1853BF-6CAE-4748-90D6-93D6C491FEE9}"/>
    <dgm:cxn modelId="{10B412D9-AD22-C245-80B2-E5309C9509A0}" srcId="{7B9D2FD2-302E-D741-BA22-59438CB9ECA9}" destId="{BECB135C-306E-FA4D-8B46-DA30FA4A9E19}" srcOrd="0" destOrd="0" parTransId="{3D60A3F3-D873-2C46-9CBB-A5B21827E44C}" sibTransId="{3CDF5305-AE5C-0E4E-B555-F6ED37D4CC9E}"/>
    <dgm:cxn modelId="{8540C60F-6756-5249-B1E3-CBA804B9DEE6}" type="presOf" srcId="{CA84BC70-D09A-4E9B-B3FA-E481A32D20C8}" destId="{E9E67A6A-3573-41CB-BEDA-B1D06A331ACF}" srcOrd="0" destOrd="0" presId="urn:microsoft.com/office/officeart/2005/8/layout/lProcess2"/>
    <dgm:cxn modelId="{923575E7-2E77-D046-9608-4D90BFCC6B43}" type="presOf" srcId="{2EAF069D-0838-C74F-99F6-FA65EDE2C085}" destId="{FCD62EB2-DE4A-EF46-905E-CBE8A3E3B0D7}" srcOrd="1" destOrd="0" presId="urn:microsoft.com/office/officeart/2005/8/layout/lProcess2"/>
    <dgm:cxn modelId="{3DB1F641-40E0-E24F-8A67-927F6D86D4BD}" srcId="{4729E92B-BFEA-BB41-B96B-A2BD40C84DFD}" destId="{88A7F84F-054A-C544-9D93-469B24AFF7A1}" srcOrd="2" destOrd="0" parTransId="{ABC4227A-E891-6146-83BF-AC025E4014E3}" sibTransId="{43DB8401-FB20-4248-9E0A-6C1C24C20747}"/>
    <dgm:cxn modelId="{96F77707-A574-BF4D-84D6-823C2D71FA53}" srcId="{2EAF069D-0838-C74F-99F6-FA65EDE2C085}" destId="{C07A81BB-D74E-3D46-95D5-76AEB9EEABA2}" srcOrd="1" destOrd="0" parTransId="{2190403F-9642-E744-BEEB-BCBCCCA71A1C}" sibTransId="{2B19A5FE-1126-C647-8806-75408FD9AD4E}"/>
    <dgm:cxn modelId="{BA14C444-534E-F948-8F97-21ACC0F53D24}" srcId="{38C19577-926A-FA43-B1DF-84B5690AB758}" destId="{DBF969EE-6E1B-8D4B-993E-72A70C13D1B5}" srcOrd="1" destOrd="0" parTransId="{3B68045D-28F4-C74A-BD43-ED789717575F}" sibTransId="{254F0CDB-15AB-A543-B083-784F0150EF90}"/>
    <dgm:cxn modelId="{FB30E865-AFA9-F041-B50C-C70328F8D572}" srcId="{2EAF069D-0838-C74F-99F6-FA65EDE2C085}" destId="{97ED95FA-FE01-E440-ABB0-4B8D2CB42207}" srcOrd="2" destOrd="0" parTransId="{76CF700E-BC90-6E45-A35A-3B2A390F96BD}" sibTransId="{F3302354-ABB5-204B-83AF-91A3E60C1DCA}"/>
    <dgm:cxn modelId="{5EC0664C-E1F7-654D-9F3B-D0158469719D}" type="presOf" srcId="{E4FBD98B-A8D8-4EA9-89EE-24F9A24E3DE3}" destId="{311A20BD-BA27-4CA0-8696-C50984652AD6}" srcOrd="0" destOrd="0" presId="urn:microsoft.com/office/officeart/2005/8/layout/lProcess2"/>
    <dgm:cxn modelId="{5A0F38D4-AD91-B348-B671-2992100A7E13}" type="presOf" srcId="{B2A62152-D39C-4B4D-9C7E-6434421B9874}" destId="{DF86C2F2-5609-6C4E-9682-5C3EA25A2F37}" srcOrd="0" destOrd="0" presId="urn:microsoft.com/office/officeart/2005/8/layout/lProcess2"/>
    <dgm:cxn modelId="{30DCC764-AE64-4C4E-AB7D-3AFE8A43A0F8}" type="presOf" srcId="{001B2951-AB9A-B04D-9D23-ED4FCB4C87E5}" destId="{B04B3F69-55CF-7840-9DEE-71104F801074}" srcOrd="1" destOrd="0" presId="urn:microsoft.com/office/officeart/2005/8/layout/lProcess2"/>
    <dgm:cxn modelId="{9D272B00-2970-B94A-8230-F69A87A33B39}" type="presOf" srcId="{38C19577-926A-FA43-B1DF-84B5690AB758}" destId="{8D3DD3B1-95A0-D74D-A1E4-0AF29BFD7209}" srcOrd="1" destOrd="0" presId="urn:microsoft.com/office/officeart/2005/8/layout/lProcess2"/>
    <dgm:cxn modelId="{E24DBE31-62F3-BA4E-9C8D-E0C1DE6F8F82}" type="presOf" srcId="{BE79F62C-89A4-4E48-80E3-C16D758D79DC}" destId="{26945BCC-E6F4-A946-89D8-05E66C38899D}" srcOrd="0" destOrd="0" presId="urn:microsoft.com/office/officeart/2005/8/layout/lProcess2"/>
    <dgm:cxn modelId="{3459D196-1345-CE49-9F1F-B6652107D0AB}" type="presOf" srcId="{001B2951-AB9A-B04D-9D23-ED4FCB4C87E5}" destId="{B8A71323-30FD-464C-B5EC-E3F598FB0CCD}" srcOrd="0" destOrd="0" presId="urn:microsoft.com/office/officeart/2005/8/layout/lProcess2"/>
    <dgm:cxn modelId="{7199A03C-5F20-694D-A9CC-80FA51398556}" srcId="{88A7F84F-054A-C544-9D93-469B24AFF7A1}" destId="{55884B27-D99D-D244-9095-AD1E1158079E}" srcOrd="0" destOrd="0" parTransId="{5631EC4D-789A-6942-86DC-745300264604}" sibTransId="{C99DDF4A-87E3-F444-A1D5-FBC08C00B5FD}"/>
    <dgm:cxn modelId="{EFDEBB48-F1C0-C344-AD2E-DA19ADAC2484}" type="presOf" srcId="{652190B9-CE13-9C40-8673-5E5A164AC585}" destId="{9FB807E7-A9B9-0C41-AF62-89804867ACC2}" srcOrd="0" destOrd="0" presId="urn:microsoft.com/office/officeart/2005/8/layout/lProcess2"/>
    <dgm:cxn modelId="{EC9B89CA-F19F-2B4D-B9E8-BAC5B49B5CBC}" type="presOf" srcId="{77CCE3ED-91E8-CF45-833A-81202028FF34}" destId="{D75CECF8-0682-C14C-836D-9E3D4A0ED444}" srcOrd="0" destOrd="0" presId="urn:microsoft.com/office/officeart/2005/8/layout/lProcess2"/>
    <dgm:cxn modelId="{8305A164-12FE-564B-A97A-F3D1085371BF}" srcId="{4729E92B-BFEA-BB41-B96B-A2BD40C84DFD}" destId="{6F51CD41-FE6B-CA4D-89CC-914B3D214B55}" srcOrd="4" destOrd="0" parTransId="{D456CEE6-E3A6-5A4A-8D35-63772B639924}" sibTransId="{0043E7BD-A0D2-5645-B825-FD5174280004}"/>
    <dgm:cxn modelId="{63F204B8-46D4-6D4D-AACB-AA982408AF28}" type="presOf" srcId="{8AF594E2-B7FF-463B-8E5B-EF42DA255D7E}" destId="{C3F62496-3F96-44CB-BC88-24B990739506}" srcOrd="0" destOrd="0" presId="urn:microsoft.com/office/officeart/2005/8/layout/lProcess2"/>
    <dgm:cxn modelId="{E1D40BE6-9E60-4593-8BB3-F5F03AB40D11}" srcId="{88A7F84F-054A-C544-9D93-469B24AFF7A1}" destId="{8AF594E2-B7FF-463B-8E5B-EF42DA255D7E}" srcOrd="3" destOrd="0" parTransId="{D2A63CFD-CECE-416A-9A5F-C77786374776}" sibTransId="{786B3222-B58F-4740-A99E-75168DE74115}"/>
    <dgm:cxn modelId="{56BBE09F-B353-FE42-A5F2-956B76A644F0}" srcId="{88A7F84F-054A-C544-9D93-469B24AFF7A1}" destId="{72A32DE6-7C56-5F4F-8CE8-66A9734E36E0}" srcOrd="1" destOrd="0" parTransId="{749A820A-15EB-1D47-A88F-87C19F2B1461}" sibTransId="{51479A37-C762-E341-BF1A-991F93DC13AE}"/>
    <dgm:cxn modelId="{FAA37AB8-6C57-A14B-B3A2-ED350119D910}" type="presOf" srcId="{A2512257-2AFF-FB4D-9BFC-61A77A1B84B8}" destId="{022989AE-2CB2-A440-8BDB-AE285048DB79}" srcOrd="0" destOrd="0" presId="urn:microsoft.com/office/officeart/2005/8/layout/lProcess2"/>
    <dgm:cxn modelId="{6FB41002-5F03-0242-82D5-B14BE643C126}" type="presOf" srcId="{BECB135C-306E-FA4D-8B46-DA30FA4A9E19}" destId="{ACBDF281-8B34-3C44-8095-FF4AAD0B0746}" srcOrd="0" destOrd="0" presId="urn:microsoft.com/office/officeart/2005/8/layout/lProcess2"/>
    <dgm:cxn modelId="{7D38791C-F0FF-6341-A98C-4481AB46A7A5}" type="presOf" srcId="{72A32DE6-7C56-5F4F-8CE8-66A9734E36E0}" destId="{182C22FA-1770-5248-8973-8A59777D75B1}" srcOrd="0" destOrd="0" presId="urn:microsoft.com/office/officeart/2005/8/layout/lProcess2"/>
    <dgm:cxn modelId="{66FB5982-477B-3940-B617-B63C2864CC4E}" type="presOf" srcId="{E36AC9CA-8777-284B-8785-49BB49AA1494}" destId="{670743C4-4168-694D-A1EB-E77ADFE0A586}" srcOrd="0" destOrd="0" presId="urn:microsoft.com/office/officeart/2005/8/layout/lProcess2"/>
    <dgm:cxn modelId="{198720AC-3B78-0E4A-A2B4-81D30900DC6F}" srcId="{001B2951-AB9A-B04D-9D23-ED4FCB4C87E5}" destId="{E36AC9CA-8777-284B-8785-49BB49AA1494}" srcOrd="1" destOrd="0" parTransId="{EDD089D4-741E-5F40-91A5-74A2573AB033}" sibTransId="{559F2E6F-4775-F249-BD4E-FD027C2A5E04}"/>
    <dgm:cxn modelId="{7E7CB111-B2D1-C747-A6BB-CB9EA3BB5C05}" type="presParOf" srcId="{F5331323-E062-954C-B1DF-149DF3A64A8D}" destId="{CF68E56C-6366-5D43-A1B4-5B566FD0C597}" srcOrd="0" destOrd="0" presId="urn:microsoft.com/office/officeart/2005/8/layout/lProcess2"/>
    <dgm:cxn modelId="{1137FBB8-CD60-C549-A25A-1E488C3C06AE}" type="presParOf" srcId="{CF68E56C-6366-5D43-A1B4-5B566FD0C597}" destId="{3230A286-E1D4-B849-8ABE-050415CBE3E0}" srcOrd="0" destOrd="0" presId="urn:microsoft.com/office/officeart/2005/8/layout/lProcess2"/>
    <dgm:cxn modelId="{A1FB3D7F-165F-5B45-A1E4-63166FEAA616}" type="presParOf" srcId="{CF68E56C-6366-5D43-A1B4-5B566FD0C597}" destId="{FCD62EB2-DE4A-EF46-905E-CBE8A3E3B0D7}" srcOrd="1" destOrd="0" presId="urn:microsoft.com/office/officeart/2005/8/layout/lProcess2"/>
    <dgm:cxn modelId="{EBB54DAA-5AB7-964F-8E07-B64ACDDAAF11}" type="presParOf" srcId="{CF68E56C-6366-5D43-A1B4-5B566FD0C597}" destId="{C2DF6E2C-1E35-F645-8AE1-CFFBB17EF69B}" srcOrd="2" destOrd="0" presId="urn:microsoft.com/office/officeart/2005/8/layout/lProcess2"/>
    <dgm:cxn modelId="{436C00AA-0268-A547-9FA0-E5F6A00DDF34}" type="presParOf" srcId="{C2DF6E2C-1E35-F645-8AE1-CFFBB17EF69B}" destId="{31214023-7C7E-7D4F-9DB1-33E4DC9F54D0}" srcOrd="0" destOrd="0" presId="urn:microsoft.com/office/officeart/2005/8/layout/lProcess2"/>
    <dgm:cxn modelId="{9805DA80-2AE9-F943-BED5-86A3674381FA}" type="presParOf" srcId="{31214023-7C7E-7D4F-9DB1-33E4DC9F54D0}" destId="{83C5552F-7AB1-2E4E-A186-9680A644FAB3}" srcOrd="0" destOrd="0" presId="urn:microsoft.com/office/officeart/2005/8/layout/lProcess2"/>
    <dgm:cxn modelId="{ED3F9D75-B257-1D43-98AD-25AF06D4787C}" type="presParOf" srcId="{31214023-7C7E-7D4F-9DB1-33E4DC9F54D0}" destId="{F9CFA872-CDF7-204E-B57E-2B1AB3DAE41F}" srcOrd="1" destOrd="0" presId="urn:microsoft.com/office/officeart/2005/8/layout/lProcess2"/>
    <dgm:cxn modelId="{A11383B0-28D8-AD4E-AD4F-DE44AE2C060C}" type="presParOf" srcId="{31214023-7C7E-7D4F-9DB1-33E4DC9F54D0}" destId="{78B8EF59-4EB2-F940-8D5D-27C7A82CCDA0}" srcOrd="2" destOrd="0" presId="urn:microsoft.com/office/officeart/2005/8/layout/lProcess2"/>
    <dgm:cxn modelId="{92EC9B92-B95D-C246-9426-F81D13ADFDF8}" type="presParOf" srcId="{31214023-7C7E-7D4F-9DB1-33E4DC9F54D0}" destId="{E287AC86-A3EF-3B47-A854-EAE0453A82C1}" srcOrd="3" destOrd="0" presId="urn:microsoft.com/office/officeart/2005/8/layout/lProcess2"/>
    <dgm:cxn modelId="{F9EF96FA-61FD-2E41-AAE1-FC5C0850746E}" type="presParOf" srcId="{31214023-7C7E-7D4F-9DB1-33E4DC9F54D0}" destId="{D38C350E-5F48-7C4E-B7BF-35F47912AF6E}" srcOrd="4" destOrd="0" presId="urn:microsoft.com/office/officeart/2005/8/layout/lProcess2"/>
    <dgm:cxn modelId="{90E781E5-1B68-2F48-9808-6FFEBA499607}" type="presParOf" srcId="{F5331323-E062-954C-B1DF-149DF3A64A8D}" destId="{7F182F67-095B-4C4D-9A39-D3A0AA4EAA3D}" srcOrd="1" destOrd="0" presId="urn:microsoft.com/office/officeart/2005/8/layout/lProcess2"/>
    <dgm:cxn modelId="{FCF8E4B2-3743-9342-8C2D-AB236DF99927}" type="presParOf" srcId="{F5331323-E062-954C-B1DF-149DF3A64A8D}" destId="{7B1A5C80-49B0-9A45-B2BD-D8B7093EA01B}" srcOrd="2" destOrd="0" presId="urn:microsoft.com/office/officeart/2005/8/layout/lProcess2"/>
    <dgm:cxn modelId="{9C65B818-4BFA-554B-8940-2B2E5FAD2020}" type="presParOf" srcId="{7B1A5C80-49B0-9A45-B2BD-D8B7093EA01B}" destId="{04377CBB-F621-2E4D-B38E-4E288DA5EBE6}" srcOrd="0" destOrd="0" presId="urn:microsoft.com/office/officeart/2005/8/layout/lProcess2"/>
    <dgm:cxn modelId="{50474517-9A6A-684B-BD43-17DB995AF7B4}" type="presParOf" srcId="{7B1A5C80-49B0-9A45-B2BD-D8B7093EA01B}" destId="{34662FA8-8AB7-AA44-90AB-CDCF3B52D58C}" srcOrd="1" destOrd="0" presId="urn:microsoft.com/office/officeart/2005/8/layout/lProcess2"/>
    <dgm:cxn modelId="{383798FC-7EBC-B945-8413-3329414EB3D3}" type="presParOf" srcId="{7B1A5C80-49B0-9A45-B2BD-D8B7093EA01B}" destId="{286D7C69-2960-2B46-8BFC-A997CBA210CD}" srcOrd="2" destOrd="0" presId="urn:microsoft.com/office/officeart/2005/8/layout/lProcess2"/>
    <dgm:cxn modelId="{C0D04732-C814-1740-BB8A-EDACB2E99435}" type="presParOf" srcId="{286D7C69-2960-2B46-8BFC-A997CBA210CD}" destId="{C26CF852-A0A0-6146-894F-307EF70A6B4C}" srcOrd="0" destOrd="0" presId="urn:microsoft.com/office/officeart/2005/8/layout/lProcess2"/>
    <dgm:cxn modelId="{B8CA372F-3EE0-194C-B25C-17EEAC36ECE6}" type="presParOf" srcId="{C26CF852-A0A0-6146-894F-307EF70A6B4C}" destId="{ACBDF281-8B34-3C44-8095-FF4AAD0B0746}" srcOrd="0" destOrd="0" presId="urn:microsoft.com/office/officeart/2005/8/layout/lProcess2"/>
    <dgm:cxn modelId="{FE8F2EE4-54CE-D24C-AF87-3952E76757B5}" type="presParOf" srcId="{C26CF852-A0A0-6146-894F-307EF70A6B4C}" destId="{336014BC-B16E-C940-B618-37CF8374BBFB}" srcOrd="1" destOrd="0" presId="urn:microsoft.com/office/officeart/2005/8/layout/lProcess2"/>
    <dgm:cxn modelId="{F9A5C7A8-7984-E240-93C9-0561206C0D73}" type="presParOf" srcId="{C26CF852-A0A0-6146-894F-307EF70A6B4C}" destId="{B8F28BC6-2D20-F149-9820-E5821C58DDC3}" srcOrd="2" destOrd="0" presId="urn:microsoft.com/office/officeart/2005/8/layout/lProcess2"/>
    <dgm:cxn modelId="{CD011F6F-3B65-6B4E-B875-E5BC5A3818C2}" type="presParOf" srcId="{C26CF852-A0A0-6146-894F-307EF70A6B4C}" destId="{3D286523-E4BD-8548-8D6E-08C8B8496B16}" srcOrd="3" destOrd="0" presId="urn:microsoft.com/office/officeart/2005/8/layout/lProcess2"/>
    <dgm:cxn modelId="{C5A63CBA-BAC8-0548-AF5F-CA790B022DD8}" type="presParOf" srcId="{C26CF852-A0A0-6146-894F-307EF70A6B4C}" destId="{3633BAC2-3C5C-994A-8621-4E8A7009EA89}" srcOrd="4" destOrd="0" presId="urn:microsoft.com/office/officeart/2005/8/layout/lProcess2"/>
    <dgm:cxn modelId="{EC5AB4A3-9EA5-8C4F-A781-5743184BA000}" type="presParOf" srcId="{C26CF852-A0A0-6146-894F-307EF70A6B4C}" destId="{F80482FC-B7C2-47DA-B9C5-6FD6BBBB968E}" srcOrd="5" destOrd="0" presId="urn:microsoft.com/office/officeart/2005/8/layout/lProcess2"/>
    <dgm:cxn modelId="{48269A69-602B-944A-9479-D5CCF3590717}" type="presParOf" srcId="{C26CF852-A0A0-6146-894F-307EF70A6B4C}" destId="{311A20BD-BA27-4CA0-8696-C50984652AD6}" srcOrd="6" destOrd="0" presId="urn:microsoft.com/office/officeart/2005/8/layout/lProcess2"/>
    <dgm:cxn modelId="{E83E668A-5934-E744-AD61-5AD213C82251}" type="presParOf" srcId="{F5331323-E062-954C-B1DF-149DF3A64A8D}" destId="{0D3CB0B0-A2A6-354A-8DCD-2E5706CCA502}" srcOrd="3" destOrd="0" presId="urn:microsoft.com/office/officeart/2005/8/layout/lProcess2"/>
    <dgm:cxn modelId="{9936BF72-16E9-FC44-8692-7E59DD057A5F}" type="presParOf" srcId="{F5331323-E062-954C-B1DF-149DF3A64A8D}" destId="{6E6DC362-0175-A44B-AB35-4CC429010DC4}" srcOrd="4" destOrd="0" presId="urn:microsoft.com/office/officeart/2005/8/layout/lProcess2"/>
    <dgm:cxn modelId="{CDF5F954-B70F-1845-B218-F67C71F0F484}" type="presParOf" srcId="{6E6DC362-0175-A44B-AB35-4CC429010DC4}" destId="{4E33F494-0B77-894E-80C8-A608FE422A02}" srcOrd="0" destOrd="0" presId="urn:microsoft.com/office/officeart/2005/8/layout/lProcess2"/>
    <dgm:cxn modelId="{9B737F93-30EF-E043-9CE4-697B30C35298}" type="presParOf" srcId="{6E6DC362-0175-A44B-AB35-4CC429010DC4}" destId="{209EEB59-9B89-0546-85B1-56A2911F7835}" srcOrd="1" destOrd="0" presId="urn:microsoft.com/office/officeart/2005/8/layout/lProcess2"/>
    <dgm:cxn modelId="{38C06E4C-EC2F-D040-AFED-B2E2E59F7EF1}" type="presParOf" srcId="{6E6DC362-0175-A44B-AB35-4CC429010DC4}" destId="{08A33355-C350-B24D-AB0B-D253F88AE010}" srcOrd="2" destOrd="0" presId="urn:microsoft.com/office/officeart/2005/8/layout/lProcess2"/>
    <dgm:cxn modelId="{97895CCC-7D13-F841-AD33-D9D741D2FD32}" type="presParOf" srcId="{08A33355-C350-B24D-AB0B-D253F88AE010}" destId="{713D0D5B-B757-1F4E-B5EB-BD263C658A42}" srcOrd="0" destOrd="0" presId="urn:microsoft.com/office/officeart/2005/8/layout/lProcess2"/>
    <dgm:cxn modelId="{EB230992-BDC1-3440-8568-B06F4F37D489}" type="presParOf" srcId="{713D0D5B-B757-1F4E-B5EB-BD263C658A42}" destId="{13EC0DAE-91D8-6C42-8EBC-115CD1B4DA2F}" srcOrd="0" destOrd="0" presId="urn:microsoft.com/office/officeart/2005/8/layout/lProcess2"/>
    <dgm:cxn modelId="{CCD57C08-4949-7441-96BE-29D3A6580632}" type="presParOf" srcId="{713D0D5B-B757-1F4E-B5EB-BD263C658A42}" destId="{BCB8D4B1-2CA1-7445-A1BA-8A47C6F864B8}" srcOrd="1" destOrd="0" presId="urn:microsoft.com/office/officeart/2005/8/layout/lProcess2"/>
    <dgm:cxn modelId="{612134C9-E170-EB4B-9F21-9FFA28616900}" type="presParOf" srcId="{713D0D5B-B757-1F4E-B5EB-BD263C658A42}" destId="{182C22FA-1770-5248-8973-8A59777D75B1}" srcOrd="2" destOrd="0" presId="urn:microsoft.com/office/officeart/2005/8/layout/lProcess2"/>
    <dgm:cxn modelId="{E1596105-5C28-5745-82C9-618B205297E7}" type="presParOf" srcId="{713D0D5B-B757-1F4E-B5EB-BD263C658A42}" destId="{81712C59-776B-444A-90ED-BCAB06FB6360}" srcOrd="3" destOrd="0" presId="urn:microsoft.com/office/officeart/2005/8/layout/lProcess2"/>
    <dgm:cxn modelId="{9ED481F6-607F-5742-B516-7B06DFEE172A}" type="presParOf" srcId="{713D0D5B-B757-1F4E-B5EB-BD263C658A42}" destId="{E9E67A6A-3573-41CB-BEDA-B1D06A331ACF}" srcOrd="4" destOrd="0" presId="urn:microsoft.com/office/officeart/2005/8/layout/lProcess2"/>
    <dgm:cxn modelId="{9BEB6FA0-45BC-574B-B00C-AC78BABCC1B8}" type="presParOf" srcId="{713D0D5B-B757-1F4E-B5EB-BD263C658A42}" destId="{4CD440E7-54D5-4707-A691-8C451F3D7D91}" srcOrd="5" destOrd="0" presId="urn:microsoft.com/office/officeart/2005/8/layout/lProcess2"/>
    <dgm:cxn modelId="{76FA3E54-713E-924C-B245-174AB5854D94}" type="presParOf" srcId="{713D0D5B-B757-1F4E-B5EB-BD263C658A42}" destId="{C3F62496-3F96-44CB-BC88-24B990739506}" srcOrd="6" destOrd="0" presId="urn:microsoft.com/office/officeart/2005/8/layout/lProcess2"/>
    <dgm:cxn modelId="{78AD7708-2EB4-904B-A715-6181ED025C8B}" type="presParOf" srcId="{F5331323-E062-954C-B1DF-149DF3A64A8D}" destId="{49E46FE9-E9B6-EC45-A4BC-AFB9754A86AD}" srcOrd="5" destOrd="0" presId="urn:microsoft.com/office/officeart/2005/8/layout/lProcess2"/>
    <dgm:cxn modelId="{3C81AA3E-3FC2-EA45-BE86-A6F7153A20C9}" type="presParOf" srcId="{F5331323-E062-954C-B1DF-149DF3A64A8D}" destId="{A88523E0-469E-5E41-A63C-6B4D2D79F712}" srcOrd="6" destOrd="0" presId="urn:microsoft.com/office/officeart/2005/8/layout/lProcess2"/>
    <dgm:cxn modelId="{98D8900C-C93F-8348-BABC-5030EC841622}" type="presParOf" srcId="{A88523E0-469E-5E41-A63C-6B4D2D79F712}" destId="{B8A71323-30FD-464C-B5EC-E3F598FB0CCD}" srcOrd="0" destOrd="0" presId="urn:microsoft.com/office/officeart/2005/8/layout/lProcess2"/>
    <dgm:cxn modelId="{DFA73DFD-8B34-914A-A4E6-29123E03F47E}" type="presParOf" srcId="{A88523E0-469E-5E41-A63C-6B4D2D79F712}" destId="{B04B3F69-55CF-7840-9DEE-71104F801074}" srcOrd="1" destOrd="0" presId="urn:microsoft.com/office/officeart/2005/8/layout/lProcess2"/>
    <dgm:cxn modelId="{8F51ED75-5EBC-3B47-A0A7-95951DDA293C}" type="presParOf" srcId="{A88523E0-469E-5E41-A63C-6B4D2D79F712}" destId="{D0506C48-F9FF-0248-9A51-50BD9694DCBC}" srcOrd="2" destOrd="0" presId="urn:microsoft.com/office/officeart/2005/8/layout/lProcess2"/>
    <dgm:cxn modelId="{59ED8BFC-608B-8245-AD08-2404647BAA76}" type="presParOf" srcId="{D0506C48-F9FF-0248-9A51-50BD9694DCBC}" destId="{89F8C34C-5B34-5B4F-9B62-C1AA0D313177}" srcOrd="0" destOrd="0" presId="urn:microsoft.com/office/officeart/2005/8/layout/lProcess2"/>
    <dgm:cxn modelId="{192025C8-BE81-7E42-925E-9252C63CAC87}" type="presParOf" srcId="{89F8C34C-5B34-5B4F-9B62-C1AA0D313177}" destId="{9FB807E7-A9B9-0C41-AF62-89804867ACC2}" srcOrd="0" destOrd="0" presId="urn:microsoft.com/office/officeart/2005/8/layout/lProcess2"/>
    <dgm:cxn modelId="{CC923EDD-9DD9-2B4D-A835-0940D00CA6A6}" type="presParOf" srcId="{89F8C34C-5B34-5B4F-9B62-C1AA0D313177}" destId="{E664BAFF-B900-BA41-BA00-8B43C4FC6429}" srcOrd="1" destOrd="0" presId="urn:microsoft.com/office/officeart/2005/8/layout/lProcess2"/>
    <dgm:cxn modelId="{EE5AD246-1864-B543-8C14-7EE960C5C17A}" type="presParOf" srcId="{89F8C34C-5B34-5B4F-9B62-C1AA0D313177}" destId="{670743C4-4168-694D-A1EB-E77ADFE0A586}" srcOrd="2" destOrd="0" presId="urn:microsoft.com/office/officeart/2005/8/layout/lProcess2"/>
    <dgm:cxn modelId="{A567C729-8686-5E40-8437-79A02A365F57}" type="presParOf" srcId="{89F8C34C-5B34-5B4F-9B62-C1AA0D313177}" destId="{08BFA420-A848-114D-B1F2-CFB5E30220EF}" srcOrd="3" destOrd="0" presId="urn:microsoft.com/office/officeart/2005/8/layout/lProcess2"/>
    <dgm:cxn modelId="{1A5CF077-1F17-9D40-94A8-D47E4D3DFBEC}" type="presParOf" srcId="{89F8C34C-5B34-5B4F-9B62-C1AA0D313177}" destId="{3CB725DC-CB3D-1A4E-A59A-F322B5189B8C}" srcOrd="4" destOrd="0" presId="urn:microsoft.com/office/officeart/2005/8/layout/lProcess2"/>
    <dgm:cxn modelId="{674DFD16-39F2-3242-A8F6-6CB8B8822079}" type="presParOf" srcId="{F5331323-E062-954C-B1DF-149DF3A64A8D}" destId="{56068DC2-C949-2645-8D12-94EEA8FC0FF6}" srcOrd="7" destOrd="0" presId="urn:microsoft.com/office/officeart/2005/8/layout/lProcess2"/>
    <dgm:cxn modelId="{9B9EA607-CF1C-0E47-9A6D-F65AB72C7DC4}" type="presParOf" srcId="{F5331323-E062-954C-B1DF-149DF3A64A8D}" destId="{DC47D847-A3B7-C34A-882D-4F40E32BEDAD}" srcOrd="8" destOrd="0" presId="urn:microsoft.com/office/officeart/2005/8/layout/lProcess2"/>
    <dgm:cxn modelId="{EC5450B4-EC82-5B4F-9871-12F6698146B7}" type="presParOf" srcId="{DC47D847-A3B7-C34A-882D-4F40E32BEDAD}" destId="{19753199-CD12-3443-9983-6DEFA5A81B03}" srcOrd="0" destOrd="0" presId="urn:microsoft.com/office/officeart/2005/8/layout/lProcess2"/>
    <dgm:cxn modelId="{F390CD65-1FDD-B14F-A2AD-2DE192611B9E}" type="presParOf" srcId="{DC47D847-A3B7-C34A-882D-4F40E32BEDAD}" destId="{217E399B-23A5-4448-85FA-32D6D1C2AAF1}" srcOrd="1" destOrd="0" presId="urn:microsoft.com/office/officeart/2005/8/layout/lProcess2"/>
    <dgm:cxn modelId="{A99F7277-3C88-F049-BE1D-42E6267745FD}" type="presParOf" srcId="{DC47D847-A3B7-C34A-882D-4F40E32BEDAD}" destId="{D9176CF0-FED7-1B43-94FB-B99232117956}" srcOrd="2" destOrd="0" presId="urn:microsoft.com/office/officeart/2005/8/layout/lProcess2"/>
    <dgm:cxn modelId="{6B26537B-9053-0A43-BA28-27D76A23F728}" type="presParOf" srcId="{D9176CF0-FED7-1B43-94FB-B99232117956}" destId="{BDFC16EA-7DCA-7E48-9FC5-7E80ADCBCC73}" srcOrd="0" destOrd="0" presId="urn:microsoft.com/office/officeart/2005/8/layout/lProcess2"/>
    <dgm:cxn modelId="{7721949B-4DFF-0C4D-B85F-580437D18F0B}" type="presParOf" srcId="{BDFC16EA-7DCA-7E48-9FC5-7E80ADCBCC73}" destId="{26945BCC-E6F4-A946-89D8-05E66C38899D}" srcOrd="0" destOrd="0" presId="urn:microsoft.com/office/officeart/2005/8/layout/lProcess2"/>
    <dgm:cxn modelId="{B77AA708-1E35-904B-A7A6-730F9CBDB8A4}" type="presParOf" srcId="{BDFC16EA-7DCA-7E48-9FC5-7E80ADCBCC73}" destId="{3EADCA1C-139E-6147-92DB-6A253408FF61}" srcOrd="1" destOrd="0" presId="urn:microsoft.com/office/officeart/2005/8/layout/lProcess2"/>
    <dgm:cxn modelId="{DAC17BE9-AB4C-FE4A-BA11-4FEB189176E3}" type="presParOf" srcId="{BDFC16EA-7DCA-7E48-9FC5-7E80ADCBCC73}" destId="{D75CECF8-0682-C14C-836D-9E3D4A0ED444}" srcOrd="2" destOrd="0" presId="urn:microsoft.com/office/officeart/2005/8/layout/lProcess2"/>
    <dgm:cxn modelId="{1E9715EA-CC23-7E48-9499-BF06A7894C25}" type="presParOf" srcId="{BDFC16EA-7DCA-7E48-9FC5-7E80ADCBCC73}" destId="{B2C1AC6A-BB45-8F4F-B90E-86DF9C81DEB6}" srcOrd="3" destOrd="0" presId="urn:microsoft.com/office/officeart/2005/8/layout/lProcess2"/>
    <dgm:cxn modelId="{EC610702-2718-1147-B7BF-3466E4DFD254}" type="presParOf" srcId="{BDFC16EA-7DCA-7E48-9FC5-7E80ADCBCC73}" destId="{DF86C2F2-5609-6C4E-9682-5C3EA25A2F37}" srcOrd="4" destOrd="0" presId="urn:microsoft.com/office/officeart/2005/8/layout/lProcess2"/>
    <dgm:cxn modelId="{5E8E7952-C50E-D84F-913C-98A80A52CF19}" type="presParOf" srcId="{BDFC16EA-7DCA-7E48-9FC5-7E80ADCBCC73}" destId="{8B7F4FFF-4058-8C4F-9E51-E9615E552CA7}" srcOrd="5" destOrd="0" presId="urn:microsoft.com/office/officeart/2005/8/layout/lProcess2"/>
    <dgm:cxn modelId="{240635C6-D4A2-124A-9E27-C461A2D6A75A}" type="presParOf" srcId="{BDFC16EA-7DCA-7E48-9FC5-7E80ADCBCC73}" destId="{022989AE-2CB2-A440-8BDB-AE285048DB79}" srcOrd="6" destOrd="0" presId="urn:microsoft.com/office/officeart/2005/8/layout/lProcess2"/>
    <dgm:cxn modelId="{32BBE9C9-0ACB-FC4B-AB7B-DD0C01F68310}" type="presParOf" srcId="{F5331323-E062-954C-B1DF-149DF3A64A8D}" destId="{FC0A4E6F-9C07-BE49-8FE6-7F776724BE9E}" srcOrd="9" destOrd="0" presId="urn:microsoft.com/office/officeart/2005/8/layout/lProcess2"/>
    <dgm:cxn modelId="{4FC9E52D-7154-3D4D-B57B-29BDE2CFDC54}" type="presParOf" srcId="{F5331323-E062-954C-B1DF-149DF3A64A8D}" destId="{87518D98-BD90-3942-8EFB-CFAD743C9BA0}" srcOrd="10" destOrd="0" presId="urn:microsoft.com/office/officeart/2005/8/layout/lProcess2"/>
    <dgm:cxn modelId="{0454B6E9-2931-E24C-890B-6035246048B3}" type="presParOf" srcId="{87518D98-BD90-3942-8EFB-CFAD743C9BA0}" destId="{7A9A6452-CC3D-E240-AE49-742093BEE367}" srcOrd="0" destOrd="0" presId="urn:microsoft.com/office/officeart/2005/8/layout/lProcess2"/>
    <dgm:cxn modelId="{025402B9-C4A3-C64C-83F8-928182130DC2}" type="presParOf" srcId="{87518D98-BD90-3942-8EFB-CFAD743C9BA0}" destId="{8D3DD3B1-95A0-D74D-A1E4-0AF29BFD7209}" srcOrd="1" destOrd="0" presId="urn:microsoft.com/office/officeart/2005/8/layout/lProcess2"/>
    <dgm:cxn modelId="{2CB46FE1-3756-7940-9CAD-BB11B8C95600}" type="presParOf" srcId="{87518D98-BD90-3942-8EFB-CFAD743C9BA0}" destId="{C55CC73F-B037-5546-9794-78CB76A7CF5C}" srcOrd="2" destOrd="0" presId="urn:microsoft.com/office/officeart/2005/8/layout/lProcess2"/>
    <dgm:cxn modelId="{50ED7D17-36E0-B143-972B-95C6F0025719}" type="presParOf" srcId="{C55CC73F-B037-5546-9794-78CB76A7CF5C}" destId="{8D8B807B-7909-B044-A699-E85DA7B04903}" srcOrd="0" destOrd="0" presId="urn:microsoft.com/office/officeart/2005/8/layout/lProcess2"/>
    <dgm:cxn modelId="{5CA8547A-0970-2041-97CE-0ACA94219B2C}" type="presParOf" srcId="{8D8B807B-7909-B044-A699-E85DA7B04903}" destId="{680A078B-7395-EC49-8417-164F8C2552BD}" srcOrd="0" destOrd="0" presId="urn:microsoft.com/office/officeart/2005/8/layout/lProcess2"/>
    <dgm:cxn modelId="{DEF600B8-89B3-6842-AF8A-0124E21F7702}" type="presParOf" srcId="{8D8B807B-7909-B044-A699-E85DA7B04903}" destId="{80FA530A-582E-7646-8CA9-1C903A816070}" srcOrd="1" destOrd="0" presId="urn:microsoft.com/office/officeart/2005/8/layout/lProcess2"/>
    <dgm:cxn modelId="{F59C7B5C-5C44-9541-921C-213D8C300F98}" type="presParOf" srcId="{8D8B807B-7909-B044-A699-E85DA7B04903}" destId="{7BAF49C8-1402-3844-8359-8A752BE6E1DB}" srcOrd="2" destOrd="0" presId="urn:microsoft.com/office/officeart/2005/8/layout/lProcess2"/>
    <dgm:cxn modelId="{88AD8A46-9C4E-8E49-8B2A-6A66AE64C860}" type="presParOf" srcId="{8D8B807B-7909-B044-A699-E85DA7B04903}" destId="{9A0783A8-60C4-3241-9AFB-2BEA7AD08A4A}" srcOrd="3" destOrd="0" presId="urn:microsoft.com/office/officeart/2005/8/layout/lProcess2"/>
    <dgm:cxn modelId="{18BC39C9-9BCD-8447-A3B6-BE3828F86366}" type="presParOf" srcId="{8D8B807B-7909-B044-A699-E85DA7B04903}" destId="{8D02E5CC-A4E9-4739-9899-E372E6693786}" srcOrd="4" destOrd="0" presId="urn:microsoft.com/office/officeart/2005/8/layout/lProcess2"/>
    <dgm:cxn modelId="{DEF4B2D9-93D6-884B-8E51-C5876031B8E1}" type="presParOf" srcId="{8D8B807B-7909-B044-A699-E85DA7B04903}" destId="{8025A0E5-7407-4943-B1AF-EDC7C055D651}" srcOrd="5" destOrd="0" presId="urn:microsoft.com/office/officeart/2005/8/layout/lProcess2"/>
    <dgm:cxn modelId="{B9E8AFB5-981A-DA45-88EE-370385305689}" type="presParOf" srcId="{8D8B807B-7909-B044-A699-E85DA7B04903}" destId="{5B32518C-538A-C241-9F62-41AF8361F40F}"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0CBBF-442C-A547-AACF-E5642CB914A6}">
      <dsp:nvSpPr>
        <dsp:cNvPr id="0" name=""/>
        <dsp:cNvSpPr/>
      </dsp:nvSpPr>
      <dsp:spPr>
        <a:xfrm>
          <a:off x="0" y="0"/>
          <a:ext cx="1280029" cy="60492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266700" rtl="0">
            <a:lnSpc>
              <a:spcPct val="90000"/>
            </a:lnSpc>
            <a:spcBef>
              <a:spcPct val="0"/>
            </a:spcBef>
            <a:spcAft>
              <a:spcPct val="35000"/>
            </a:spcAft>
          </a:pPr>
          <a:r>
            <a:rPr lang="en-US" sz="600" kern="1200" dirty="0" smtClean="0"/>
            <a:t>Manual Network Change Request</a:t>
          </a:r>
          <a:endParaRPr lang="en-US" sz="600" kern="1200" dirty="0"/>
        </a:p>
      </dsp:txBody>
      <dsp:txXfrm>
        <a:off x="0" y="0"/>
        <a:ext cx="1280029" cy="181477"/>
      </dsp:txXfrm>
    </dsp:sp>
    <dsp:sp modelId="{0F3AD0B8-D9B0-574A-B345-A5C24572BBBE}">
      <dsp:nvSpPr>
        <dsp:cNvPr id="0" name=""/>
        <dsp:cNvSpPr/>
      </dsp:nvSpPr>
      <dsp:spPr>
        <a:xfrm>
          <a:off x="128002" y="181528"/>
          <a:ext cx="1024023" cy="1188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rtl="0">
            <a:lnSpc>
              <a:spcPct val="90000"/>
            </a:lnSpc>
            <a:spcBef>
              <a:spcPct val="0"/>
            </a:spcBef>
            <a:spcAft>
              <a:spcPct val="35000"/>
            </a:spcAft>
          </a:pPr>
          <a:r>
            <a:rPr lang="en-US" sz="600" kern="1200" dirty="0" smtClean="0"/>
            <a:t>VLAN configuration</a:t>
          </a:r>
          <a:endParaRPr lang="en-US" sz="600" kern="1200" dirty="0"/>
        </a:p>
      </dsp:txBody>
      <dsp:txXfrm>
        <a:off x="131483" y="185009"/>
        <a:ext cx="1017061" cy="111881"/>
      </dsp:txXfrm>
    </dsp:sp>
    <dsp:sp modelId="{0D9DCAC3-6F78-EC4A-B617-A066CECBB045}">
      <dsp:nvSpPr>
        <dsp:cNvPr id="0" name=""/>
        <dsp:cNvSpPr/>
      </dsp:nvSpPr>
      <dsp:spPr>
        <a:xfrm>
          <a:off x="128002" y="318655"/>
          <a:ext cx="1024023" cy="1188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rtl="0">
            <a:lnSpc>
              <a:spcPct val="90000"/>
            </a:lnSpc>
            <a:spcBef>
              <a:spcPct val="0"/>
            </a:spcBef>
            <a:spcAft>
              <a:spcPct val="35000"/>
            </a:spcAft>
          </a:pPr>
          <a:r>
            <a:rPr lang="en-US" sz="600" kern="1200" dirty="0" smtClean="0"/>
            <a:t>IP Configuration</a:t>
          </a:r>
          <a:endParaRPr lang="en-US" sz="600" kern="1200" dirty="0"/>
        </a:p>
      </dsp:txBody>
      <dsp:txXfrm>
        <a:off x="131483" y="322136"/>
        <a:ext cx="1017061" cy="111881"/>
      </dsp:txXfrm>
    </dsp:sp>
    <dsp:sp modelId="{DA8A7087-5434-C044-B66D-A5C3AED132E7}">
      <dsp:nvSpPr>
        <dsp:cNvPr id="0" name=""/>
        <dsp:cNvSpPr/>
      </dsp:nvSpPr>
      <dsp:spPr>
        <a:xfrm>
          <a:off x="128002" y="455782"/>
          <a:ext cx="1024023" cy="1188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rtl="0">
            <a:lnSpc>
              <a:spcPct val="90000"/>
            </a:lnSpc>
            <a:spcBef>
              <a:spcPct val="0"/>
            </a:spcBef>
            <a:spcAft>
              <a:spcPct val="35000"/>
            </a:spcAft>
          </a:pPr>
          <a:r>
            <a:rPr lang="en-US" sz="600" kern="1200" dirty="0" smtClean="0"/>
            <a:t>Firewall Configuration</a:t>
          </a:r>
          <a:endParaRPr lang="en-US" sz="600" kern="1200" dirty="0"/>
        </a:p>
      </dsp:txBody>
      <dsp:txXfrm>
        <a:off x="131483" y="459263"/>
        <a:ext cx="1017061" cy="111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0CBBF-442C-A547-AACF-E5642CB914A6}">
      <dsp:nvSpPr>
        <dsp:cNvPr id="0" name=""/>
        <dsp:cNvSpPr/>
      </dsp:nvSpPr>
      <dsp:spPr>
        <a:xfrm>
          <a:off x="0" y="0"/>
          <a:ext cx="1280029" cy="4520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266700" rtl="0">
            <a:lnSpc>
              <a:spcPct val="90000"/>
            </a:lnSpc>
            <a:spcBef>
              <a:spcPct val="0"/>
            </a:spcBef>
            <a:spcAft>
              <a:spcPct val="35000"/>
            </a:spcAft>
          </a:pPr>
          <a:r>
            <a:rPr lang="en-US" sz="600" kern="1200" dirty="0" smtClean="0"/>
            <a:t>Automated Compute Request</a:t>
          </a:r>
          <a:endParaRPr lang="en-US" sz="600" kern="1200" dirty="0"/>
        </a:p>
      </dsp:txBody>
      <dsp:txXfrm>
        <a:off x="0" y="0"/>
        <a:ext cx="1280029" cy="135602"/>
      </dsp:txXfrm>
    </dsp:sp>
    <dsp:sp modelId="{0F3AD0B8-D9B0-574A-B345-A5C24572BBBE}">
      <dsp:nvSpPr>
        <dsp:cNvPr id="0" name=""/>
        <dsp:cNvSpPr/>
      </dsp:nvSpPr>
      <dsp:spPr>
        <a:xfrm>
          <a:off x="128002" y="135735"/>
          <a:ext cx="1024023" cy="13628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rtl="0">
            <a:lnSpc>
              <a:spcPct val="90000"/>
            </a:lnSpc>
            <a:spcBef>
              <a:spcPct val="0"/>
            </a:spcBef>
            <a:spcAft>
              <a:spcPct val="35000"/>
            </a:spcAft>
          </a:pPr>
          <a:r>
            <a:rPr lang="en-US" sz="700" kern="1200" dirty="0" smtClean="0"/>
            <a:t>Virtualized Compute</a:t>
          </a:r>
          <a:endParaRPr lang="en-US" sz="700" kern="1200" dirty="0"/>
        </a:p>
      </dsp:txBody>
      <dsp:txXfrm>
        <a:off x="131994" y="139727"/>
        <a:ext cx="1016039" cy="128302"/>
      </dsp:txXfrm>
    </dsp:sp>
    <dsp:sp modelId="{0D9DCAC3-6F78-EC4A-B617-A066CECBB045}">
      <dsp:nvSpPr>
        <dsp:cNvPr id="0" name=""/>
        <dsp:cNvSpPr/>
      </dsp:nvSpPr>
      <dsp:spPr>
        <a:xfrm>
          <a:off x="128002" y="292989"/>
          <a:ext cx="1024023" cy="13628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rtl="0">
            <a:lnSpc>
              <a:spcPct val="90000"/>
            </a:lnSpc>
            <a:spcBef>
              <a:spcPct val="0"/>
            </a:spcBef>
            <a:spcAft>
              <a:spcPct val="35000"/>
            </a:spcAft>
          </a:pPr>
          <a:r>
            <a:rPr lang="en-US" sz="700" kern="1200" dirty="0" smtClean="0"/>
            <a:t>Auto Instantiation</a:t>
          </a:r>
          <a:endParaRPr lang="en-US" sz="700" kern="1200" dirty="0"/>
        </a:p>
      </dsp:txBody>
      <dsp:txXfrm>
        <a:off x="131994" y="296981"/>
        <a:ext cx="1016039" cy="128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0CBBF-442C-A547-AACF-E5642CB914A6}">
      <dsp:nvSpPr>
        <dsp:cNvPr id="0" name=""/>
        <dsp:cNvSpPr/>
      </dsp:nvSpPr>
      <dsp:spPr>
        <a:xfrm>
          <a:off x="0" y="0"/>
          <a:ext cx="1280029" cy="60492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en-US" sz="500" kern="1200" dirty="0" smtClean="0"/>
            <a:t>Automated Network Change Request</a:t>
          </a:r>
          <a:endParaRPr lang="en-US" sz="500" kern="1200" dirty="0"/>
        </a:p>
      </dsp:txBody>
      <dsp:txXfrm>
        <a:off x="0" y="0"/>
        <a:ext cx="1280029" cy="181477"/>
      </dsp:txXfrm>
    </dsp:sp>
    <dsp:sp modelId="{0F3AD0B8-D9B0-574A-B345-A5C24572BBBE}">
      <dsp:nvSpPr>
        <dsp:cNvPr id="0" name=""/>
        <dsp:cNvSpPr/>
      </dsp:nvSpPr>
      <dsp:spPr>
        <a:xfrm>
          <a:off x="128002" y="181528"/>
          <a:ext cx="1024023" cy="11884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9525" rIns="12700" bIns="9525" numCol="1" spcCol="1270" anchor="ctr" anchorCtr="0">
          <a:noAutofit/>
        </a:bodyPr>
        <a:lstStyle/>
        <a:p>
          <a:pPr lvl="0" algn="ctr" defTabSz="222250" rtl="0">
            <a:lnSpc>
              <a:spcPct val="90000"/>
            </a:lnSpc>
            <a:spcBef>
              <a:spcPct val="0"/>
            </a:spcBef>
            <a:spcAft>
              <a:spcPct val="35000"/>
            </a:spcAft>
          </a:pPr>
          <a:r>
            <a:rPr lang="en-US" sz="500" kern="1200" dirty="0" smtClean="0"/>
            <a:t>Virtualized L2/L3  networks</a:t>
          </a:r>
          <a:endParaRPr lang="en-US" sz="500" kern="1200" dirty="0"/>
        </a:p>
      </dsp:txBody>
      <dsp:txXfrm>
        <a:off x="131483" y="185009"/>
        <a:ext cx="1017061" cy="111881"/>
      </dsp:txXfrm>
    </dsp:sp>
    <dsp:sp modelId="{0D9DCAC3-6F78-EC4A-B617-A066CECBB045}">
      <dsp:nvSpPr>
        <dsp:cNvPr id="0" name=""/>
        <dsp:cNvSpPr/>
      </dsp:nvSpPr>
      <dsp:spPr>
        <a:xfrm>
          <a:off x="128002" y="318655"/>
          <a:ext cx="1024023" cy="11884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9525" rIns="12700" bIns="9525" numCol="1" spcCol="1270" anchor="ctr" anchorCtr="0">
          <a:noAutofit/>
        </a:bodyPr>
        <a:lstStyle/>
        <a:p>
          <a:pPr lvl="0" algn="ctr" defTabSz="222250" rtl="0">
            <a:lnSpc>
              <a:spcPct val="90000"/>
            </a:lnSpc>
            <a:spcBef>
              <a:spcPct val="0"/>
            </a:spcBef>
            <a:spcAft>
              <a:spcPct val="35000"/>
            </a:spcAft>
          </a:pPr>
          <a:r>
            <a:rPr lang="en-US" sz="500" kern="1200" dirty="0" smtClean="0"/>
            <a:t>Policy based Configuration</a:t>
          </a:r>
          <a:endParaRPr lang="en-US" sz="500" kern="1200" dirty="0"/>
        </a:p>
      </dsp:txBody>
      <dsp:txXfrm>
        <a:off x="131483" y="322136"/>
        <a:ext cx="1017061" cy="111881"/>
      </dsp:txXfrm>
    </dsp:sp>
    <dsp:sp modelId="{DA8A7087-5434-C044-B66D-A5C3AED132E7}">
      <dsp:nvSpPr>
        <dsp:cNvPr id="0" name=""/>
        <dsp:cNvSpPr/>
      </dsp:nvSpPr>
      <dsp:spPr>
        <a:xfrm>
          <a:off x="128002" y="455782"/>
          <a:ext cx="1024023" cy="118843"/>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9525" rIns="12700" bIns="9525" numCol="1" spcCol="1270" anchor="ctr" anchorCtr="0">
          <a:noAutofit/>
        </a:bodyPr>
        <a:lstStyle/>
        <a:p>
          <a:pPr lvl="0" algn="ctr" defTabSz="222250" rtl="0">
            <a:lnSpc>
              <a:spcPct val="90000"/>
            </a:lnSpc>
            <a:spcBef>
              <a:spcPct val="0"/>
            </a:spcBef>
            <a:spcAft>
              <a:spcPct val="35000"/>
            </a:spcAft>
          </a:pPr>
          <a:r>
            <a:rPr lang="en-US" sz="500" kern="1200" dirty="0" smtClean="0"/>
            <a:t>Abstraction &amp; Programmability</a:t>
          </a:r>
          <a:endParaRPr lang="en-US" sz="500" kern="1200" dirty="0"/>
        </a:p>
      </dsp:txBody>
      <dsp:txXfrm>
        <a:off x="131483" y="459263"/>
        <a:ext cx="1017061" cy="111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0CBBF-442C-A547-AACF-E5642CB914A6}">
      <dsp:nvSpPr>
        <dsp:cNvPr id="0" name=""/>
        <dsp:cNvSpPr/>
      </dsp:nvSpPr>
      <dsp:spPr>
        <a:xfrm>
          <a:off x="0" y="0"/>
          <a:ext cx="1280029" cy="45200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266700" rtl="0">
            <a:lnSpc>
              <a:spcPct val="90000"/>
            </a:lnSpc>
            <a:spcBef>
              <a:spcPct val="0"/>
            </a:spcBef>
            <a:spcAft>
              <a:spcPct val="35000"/>
            </a:spcAft>
          </a:pPr>
          <a:r>
            <a:rPr lang="en-US" sz="600" kern="1200" dirty="0" smtClean="0"/>
            <a:t>Automated Compute Request</a:t>
          </a:r>
          <a:endParaRPr lang="en-US" sz="600" kern="1200" dirty="0"/>
        </a:p>
      </dsp:txBody>
      <dsp:txXfrm>
        <a:off x="0" y="0"/>
        <a:ext cx="1280029" cy="135602"/>
      </dsp:txXfrm>
    </dsp:sp>
    <dsp:sp modelId="{0F3AD0B8-D9B0-574A-B345-A5C24572BBBE}">
      <dsp:nvSpPr>
        <dsp:cNvPr id="0" name=""/>
        <dsp:cNvSpPr/>
      </dsp:nvSpPr>
      <dsp:spPr>
        <a:xfrm>
          <a:off x="128002" y="135735"/>
          <a:ext cx="1024023" cy="13628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rtl="0">
            <a:lnSpc>
              <a:spcPct val="90000"/>
            </a:lnSpc>
            <a:spcBef>
              <a:spcPct val="0"/>
            </a:spcBef>
            <a:spcAft>
              <a:spcPct val="35000"/>
            </a:spcAft>
          </a:pPr>
          <a:r>
            <a:rPr lang="en-US" sz="700" kern="1200" dirty="0" smtClean="0"/>
            <a:t>Virtualized Compute</a:t>
          </a:r>
          <a:endParaRPr lang="en-US" sz="700" kern="1200" dirty="0"/>
        </a:p>
      </dsp:txBody>
      <dsp:txXfrm>
        <a:off x="131994" y="139727"/>
        <a:ext cx="1016039" cy="128302"/>
      </dsp:txXfrm>
    </dsp:sp>
    <dsp:sp modelId="{0D9DCAC3-6F78-EC4A-B617-A066CECBB045}">
      <dsp:nvSpPr>
        <dsp:cNvPr id="0" name=""/>
        <dsp:cNvSpPr/>
      </dsp:nvSpPr>
      <dsp:spPr>
        <a:xfrm>
          <a:off x="128002" y="292989"/>
          <a:ext cx="1024023" cy="13628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rtl="0">
            <a:lnSpc>
              <a:spcPct val="90000"/>
            </a:lnSpc>
            <a:spcBef>
              <a:spcPct val="0"/>
            </a:spcBef>
            <a:spcAft>
              <a:spcPct val="35000"/>
            </a:spcAft>
          </a:pPr>
          <a:r>
            <a:rPr lang="en-US" sz="700" kern="1200" dirty="0" smtClean="0"/>
            <a:t>Auto Instantiation</a:t>
          </a:r>
          <a:endParaRPr lang="en-US" sz="700" kern="1200" dirty="0"/>
        </a:p>
      </dsp:txBody>
      <dsp:txXfrm>
        <a:off x="131994" y="296981"/>
        <a:ext cx="1016039" cy="128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0A286-E1D4-B849-8ABE-050415CBE3E0}">
      <dsp:nvSpPr>
        <dsp:cNvPr id="0" name=""/>
        <dsp:cNvSpPr/>
      </dsp:nvSpPr>
      <dsp:spPr>
        <a:xfrm>
          <a:off x="3365"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Open</a:t>
          </a:r>
          <a:endParaRPr lang="en-US" sz="1600" kern="1200" dirty="0"/>
        </a:p>
      </dsp:txBody>
      <dsp:txXfrm>
        <a:off x="3365" y="0"/>
        <a:ext cx="1329523" cy="862965"/>
      </dsp:txXfrm>
    </dsp:sp>
    <dsp:sp modelId="{83C5552F-7AB1-2E4E-A186-9680A644FAB3}">
      <dsp:nvSpPr>
        <dsp:cNvPr id="0" name=""/>
        <dsp:cNvSpPr/>
      </dsp:nvSpPr>
      <dsp:spPr>
        <a:xfrm>
          <a:off x="136317" y="863210"/>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Control &amp;</a:t>
          </a:r>
        </a:p>
        <a:p>
          <a:pPr lvl="0" algn="ctr" defTabSz="400050">
            <a:lnSpc>
              <a:spcPct val="90000"/>
            </a:lnSpc>
            <a:spcBef>
              <a:spcPct val="0"/>
            </a:spcBef>
            <a:spcAft>
              <a:spcPct val="35000"/>
            </a:spcAft>
          </a:pPr>
          <a:r>
            <a:rPr lang="en-US" sz="900" kern="1200" dirty="0" smtClean="0"/>
            <a:t>Data Plane</a:t>
          </a:r>
        </a:p>
      </dsp:txBody>
      <dsp:txXfrm>
        <a:off x="152869" y="879762"/>
        <a:ext cx="1030514" cy="532022"/>
      </dsp:txXfrm>
    </dsp:sp>
    <dsp:sp modelId="{78B8EF59-4EB2-F940-8D5D-27C7A82CCDA0}">
      <dsp:nvSpPr>
        <dsp:cNvPr id="0" name=""/>
        <dsp:cNvSpPr/>
      </dsp:nvSpPr>
      <dsp:spPr>
        <a:xfrm>
          <a:off x="136317" y="1515280"/>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Programmable</a:t>
          </a:r>
        </a:p>
        <a:p>
          <a:pPr lvl="0" algn="ctr" defTabSz="400050">
            <a:lnSpc>
              <a:spcPct val="90000"/>
            </a:lnSpc>
            <a:spcBef>
              <a:spcPct val="0"/>
            </a:spcBef>
            <a:spcAft>
              <a:spcPct val="35000"/>
            </a:spcAft>
          </a:pPr>
          <a:r>
            <a:rPr lang="en-US" sz="900" kern="1200" dirty="0" smtClean="0"/>
            <a:t>Architecture</a:t>
          </a:r>
        </a:p>
        <a:p>
          <a:pPr lvl="0" algn="ctr" defTabSz="400050">
            <a:lnSpc>
              <a:spcPct val="90000"/>
            </a:lnSpc>
            <a:spcBef>
              <a:spcPct val="0"/>
            </a:spcBef>
            <a:spcAft>
              <a:spcPct val="35000"/>
            </a:spcAft>
          </a:pPr>
          <a:r>
            <a:rPr lang="en-US" sz="900" kern="1200" dirty="0" smtClean="0"/>
            <a:t>(NB &amp; SB)</a:t>
          </a:r>
        </a:p>
      </dsp:txBody>
      <dsp:txXfrm>
        <a:off x="152869" y="1531832"/>
        <a:ext cx="1030514" cy="532022"/>
      </dsp:txXfrm>
    </dsp:sp>
    <dsp:sp modelId="{D38C350E-5F48-7C4E-B7BF-35F47912AF6E}">
      <dsp:nvSpPr>
        <dsp:cNvPr id="0" name=""/>
        <dsp:cNvSpPr/>
      </dsp:nvSpPr>
      <dsp:spPr>
        <a:xfrm>
          <a:off x="136317" y="2167349"/>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Interoperability</a:t>
          </a:r>
        </a:p>
        <a:p>
          <a:pPr lvl="0" algn="ctr" defTabSz="400050">
            <a:lnSpc>
              <a:spcPct val="90000"/>
            </a:lnSpc>
            <a:spcBef>
              <a:spcPct val="0"/>
            </a:spcBef>
            <a:spcAft>
              <a:spcPct val="35000"/>
            </a:spcAft>
          </a:pPr>
          <a:r>
            <a:rPr lang="en-US" sz="900" kern="1200" dirty="0" smtClean="0"/>
            <a:t>(MPLS/VPN, OTV)</a:t>
          </a:r>
          <a:endParaRPr lang="en-US" sz="900" kern="1200" dirty="0"/>
        </a:p>
      </dsp:txBody>
      <dsp:txXfrm>
        <a:off x="152869" y="2183901"/>
        <a:ext cx="1030514" cy="532022"/>
      </dsp:txXfrm>
    </dsp:sp>
    <dsp:sp modelId="{04377CBB-F621-2E4D-B38E-4E288DA5EBE6}">
      <dsp:nvSpPr>
        <dsp:cNvPr id="0" name=""/>
        <dsp:cNvSpPr/>
      </dsp:nvSpPr>
      <dsp:spPr>
        <a:xfrm>
          <a:off x="1432602"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Agility and Automation</a:t>
          </a:r>
          <a:endParaRPr lang="en-US" sz="1600" kern="1200" dirty="0"/>
        </a:p>
      </dsp:txBody>
      <dsp:txXfrm>
        <a:off x="1432602" y="0"/>
        <a:ext cx="1329523" cy="862965"/>
      </dsp:txXfrm>
    </dsp:sp>
    <dsp:sp modelId="{ACBDF281-8B34-3C44-8095-FF4AAD0B0746}">
      <dsp:nvSpPr>
        <dsp:cNvPr id="0" name=""/>
        <dsp:cNvSpPr/>
      </dsp:nvSpPr>
      <dsp:spPr>
        <a:xfrm>
          <a:off x="1565555" y="863035"/>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Network as a</a:t>
          </a:r>
        </a:p>
        <a:p>
          <a:pPr lvl="0" algn="ctr" defTabSz="400050">
            <a:lnSpc>
              <a:spcPct val="90000"/>
            </a:lnSpc>
            <a:spcBef>
              <a:spcPct val="0"/>
            </a:spcBef>
            <a:spcAft>
              <a:spcPct val="35000"/>
            </a:spcAft>
          </a:pPr>
          <a:r>
            <a:rPr lang="en-US" sz="900" kern="1200" dirty="0" smtClean="0"/>
            <a:t>Service</a:t>
          </a:r>
          <a:endParaRPr lang="en-US" sz="900" kern="1200" dirty="0"/>
        </a:p>
      </dsp:txBody>
      <dsp:txXfrm>
        <a:off x="1577829" y="875309"/>
        <a:ext cx="1039070" cy="394504"/>
      </dsp:txXfrm>
    </dsp:sp>
    <dsp:sp modelId="{B8F28BC6-2D20-F149-9820-E5821C58DDC3}">
      <dsp:nvSpPr>
        <dsp:cNvPr id="0" name=""/>
        <dsp:cNvSpPr/>
      </dsp:nvSpPr>
      <dsp:spPr>
        <a:xfrm>
          <a:off x="1565555" y="1346556"/>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Integration with</a:t>
          </a:r>
        </a:p>
        <a:p>
          <a:pPr lvl="0" algn="ctr" defTabSz="400050">
            <a:lnSpc>
              <a:spcPct val="90000"/>
            </a:lnSpc>
            <a:spcBef>
              <a:spcPct val="0"/>
            </a:spcBef>
            <a:spcAft>
              <a:spcPct val="35000"/>
            </a:spcAft>
          </a:pPr>
          <a:r>
            <a:rPr lang="en-US" sz="900" kern="1200" dirty="0" smtClean="0"/>
            <a:t>Orchestrators</a:t>
          </a:r>
        </a:p>
      </dsp:txBody>
      <dsp:txXfrm>
        <a:off x="1577829" y="1358830"/>
        <a:ext cx="1039070" cy="394504"/>
      </dsp:txXfrm>
    </dsp:sp>
    <dsp:sp modelId="{3633BAC2-3C5C-994A-8621-4E8A7009EA89}">
      <dsp:nvSpPr>
        <dsp:cNvPr id="0" name=""/>
        <dsp:cNvSpPr/>
      </dsp:nvSpPr>
      <dsp:spPr>
        <a:xfrm>
          <a:off x="1565555" y="1830078"/>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Automated</a:t>
          </a:r>
        </a:p>
        <a:p>
          <a:pPr lvl="0" algn="ctr" defTabSz="400050">
            <a:lnSpc>
              <a:spcPct val="90000"/>
            </a:lnSpc>
            <a:spcBef>
              <a:spcPct val="0"/>
            </a:spcBef>
            <a:spcAft>
              <a:spcPct val="35000"/>
            </a:spcAft>
          </a:pPr>
          <a:r>
            <a:rPr lang="en-US" sz="900" kern="1200" dirty="0" smtClean="0"/>
            <a:t>DCI/WAN</a:t>
          </a:r>
        </a:p>
      </dsp:txBody>
      <dsp:txXfrm>
        <a:off x="1577829" y="1842352"/>
        <a:ext cx="1039070" cy="394504"/>
      </dsp:txXfrm>
    </dsp:sp>
    <dsp:sp modelId="{311A20BD-BA27-4CA0-8696-C50984652AD6}">
      <dsp:nvSpPr>
        <dsp:cNvPr id="0" name=""/>
        <dsp:cNvSpPr/>
      </dsp:nvSpPr>
      <dsp:spPr>
        <a:xfrm>
          <a:off x="1565555" y="2313600"/>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Multi-Tenancy</a:t>
          </a:r>
          <a:endParaRPr lang="en-US" sz="900" kern="1200" dirty="0"/>
        </a:p>
      </dsp:txBody>
      <dsp:txXfrm>
        <a:off x="1577829" y="2325874"/>
        <a:ext cx="1039070" cy="394504"/>
      </dsp:txXfrm>
    </dsp:sp>
    <dsp:sp modelId="{4E33F494-0B77-894E-80C8-A608FE422A02}">
      <dsp:nvSpPr>
        <dsp:cNvPr id="0" name=""/>
        <dsp:cNvSpPr/>
      </dsp:nvSpPr>
      <dsp:spPr>
        <a:xfrm>
          <a:off x="2861840"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Seamless Integration</a:t>
          </a:r>
          <a:endParaRPr lang="en-US" sz="1600" kern="1200" dirty="0"/>
        </a:p>
      </dsp:txBody>
      <dsp:txXfrm>
        <a:off x="2861840" y="0"/>
        <a:ext cx="1329523" cy="862965"/>
      </dsp:txXfrm>
    </dsp:sp>
    <dsp:sp modelId="{13EC0DAE-91D8-6C42-8EBC-115CD1B4DA2F}">
      <dsp:nvSpPr>
        <dsp:cNvPr id="0" name=""/>
        <dsp:cNvSpPr/>
      </dsp:nvSpPr>
      <dsp:spPr>
        <a:xfrm>
          <a:off x="2994792" y="863035"/>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Multi-Hypervisor</a:t>
          </a:r>
        </a:p>
        <a:p>
          <a:pPr lvl="0" algn="ctr" defTabSz="400050">
            <a:lnSpc>
              <a:spcPct val="90000"/>
            </a:lnSpc>
            <a:spcBef>
              <a:spcPct val="0"/>
            </a:spcBef>
            <a:spcAft>
              <a:spcPct val="35000"/>
            </a:spcAft>
          </a:pPr>
          <a:r>
            <a:rPr lang="en-US" sz="900" kern="1200" dirty="0" smtClean="0"/>
            <a:t>Multi-VMM</a:t>
          </a:r>
          <a:endParaRPr lang="en-US" sz="900" kern="1200" dirty="0"/>
        </a:p>
      </dsp:txBody>
      <dsp:txXfrm>
        <a:off x="3007066" y="875309"/>
        <a:ext cx="1039070" cy="394504"/>
      </dsp:txXfrm>
    </dsp:sp>
    <dsp:sp modelId="{182C22FA-1770-5248-8973-8A59777D75B1}">
      <dsp:nvSpPr>
        <dsp:cNvPr id="0" name=""/>
        <dsp:cNvSpPr/>
      </dsp:nvSpPr>
      <dsp:spPr>
        <a:xfrm>
          <a:off x="2994792" y="1346556"/>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Heterogeneous</a:t>
          </a:r>
        </a:p>
        <a:p>
          <a:pPr lvl="0" algn="ctr" defTabSz="400050">
            <a:lnSpc>
              <a:spcPct val="90000"/>
            </a:lnSpc>
            <a:spcBef>
              <a:spcPct val="0"/>
            </a:spcBef>
            <a:spcAft>
              <a:spcPct val="35000"/>
            </a:spcAft>
          </a:pPr>
          <a:r>
            <a:rPr lang="en-US" sz="900" kern="1200" dirty="0" smtClean="0"/>
            <a:t>Workloads</a:t>
          </a:r>
        </a:p>
      </dsp:txBody>
      <dsp:txXfrm>
        <a:off x="3007066" y="1358830"/>
        <a:ext cx="1039070" cy="394504"/>
      </dsp:txXfrm>
    </dsp:sp>
    <dsp:sp modelId="{E9E67A6A-3573-41CB-BEDA-B1D06A331ACF}">
      <dsp:nvSpPr>
        <dsp:cNvPr id="0" name=""/>
        <dsp:cNvSpPr/>
      </dsp:nvSpPr>
      <dsp:spPr>
        <a:xfrm>
          <a:off x="2994792" y="1830078"/>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Custom NB</a:t>
          </a:r>
        </a:p>
        <a:p>
          <a:pPr lvl="0" algn="ctr" defTabSz="400050">
            <a:lnSpc>
              <a:spcPct val="90000"/>
            </a:lnSpc>
            <a:spcBef>
              <a:spcPct val="0"/>
            </a:spcBef>
            <a:spcAft>
              <a:spcPct val="35000"/>
            </a:spcAft>
          </a:pPr>
          <a:r>
            <a:rPr lang="en-US" sz="900" kern="1200" dirty="0" smtClean="0"/>
            <a:t>Integration</a:t>
          </a:r>
          <a:endParaRPr lang="en-US" sz="900" kern="1200" dirty="0"/>
        </a:p>
      </dsp:txBody>
      <dsp:txXfrm>
        <a:off x="3007066" y="1842352"/>
        <a:ext cx="1039070" cy="394504"/>
      </dsp:txXfrm>
    </dsp:sp>
    <dsp:sp modelId="{C3F62496-3F96-44CB-BC88-24B990739506}">
      <dsp:nvSpPr>
        <dsp:cNvPr id="0" name=""/>
        <dsp:cNvSpPr/>
      </dsp:nvSpPr>
      <dsp:spPr>
        <a:xfrm>
          <a:off x="2994792" y="2313600"/>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Services</a:t>
          </a:r>
        </a:p>
        <a:p>
          <a:pPr lvl="0" algn="ctr" defTabSz="400050">
            <a:lnSpc>
              <a:spcPct val="90000"/>
            </a:lnSpc>
            <a:spcBef>
              <a:spcPct val="0"/>
            </a:spcBef>
            <a:spcAft>
              <a:spcPct val="35000"/>
            </a:spcAft>
          </a:pPr>
          <a:r>
            <a:rPr lang="en-US" sz="900" kern="1200" dirty="0" smtClean="0"/>
            <a:t>Integration (P&amp;V)</a:t>
          </a:r>
          <a:endParaRPr lang="en-US" sz="900" kern="1200" dirty="0"/>
        </a:p>
      </dsp:txBody>
      <dsp:txXfrm>
        <a:off x="3007066" y="2325874"/>
        <a:ext cx="1039070" cy="394504"/>
      </dsp:txXfrm>
    </dsp:sp>
    <dsp:sp modelId="{B8A71323-30FD-464C-B5EC-E3F598FB0CCD}">
      <dsp:nvSpPr>
        <dsp:cNvPr id="0" name=""/>
        <dsp:cNvSpPr/>
      </dsp:nvSpPr>
      <dsp:spPr>
        <a:xfrm>
          <a:off x="4291078"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Scale</a:t>
          </a:r>
        </a:p>
        <a:p>
          <a:pPr lvl="0" algn="ctr" defTabSz="711200">
            <a:lnSpc>
              <a:spcPct val="90000"/>
            </a:lnSpc>
            <a:spcBef>
              <a:spcPct val="0"/>
            </a:spcBef>
            <a:spcAft>
              <a:spcPct val="35000"/>
            </a:spcAft>
          </a:pPr>
          <a:r>
            <a:rPr lang="en-US" sz="1600" kern="1200" dirty="0" smtClean="0"/>
            <a:t>Performance</a:t>
          </a:r>
        </a:p>
        <a:p>
          <a:pPr lvl="0" algn="ctr" defTabSz="711200">
            <a:lnSpc>
              <a:spcPct val="90000"/>
            </a:lnSpc>
            <a:spcBef>
              <a:spcPct val="0"/>
            </a:spcBef>
            <a:spcAft>
              <a:spcPct val="35000"/>
            </a:spcAft>
          </a:pPr>
          <a:r>
            <a:rPr lang="en-US" sz="1600" kern="1200" dirty="0" smtClean="0"/>
            <a:t>Efficiency</a:t>
          </a:r>
          <a:endParaRPr lang="en-US" sz="1600" kern="1200" dirty="0"/>
        </a:p>
      </dsp:txBody>
      <dsp:txXfrm>
        <a:off x="4291078" y="0"/>
        <a:ext cx="1329523" cy="862965"/>
      </dsp:txXfrm>
    </dsp:sp>
    <dsp:sp modelId="{9FB807E7-A9B9-0C41-AF62-89804867ACC2}">
      <dsp:nvSpPr>
        <dsp:cNvPr id="0" name=""/>
        <dsp:cNvSpPr/>
      </dsp:nvSpPr>
      <dsp:spPr>
        <a:xfrm>
          <a:off x="4424030" y="863210"/>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Scale-Out PODs</a:t>
          </a:r>
          <a:endParaRPr lang="en-US" sz="900" kern="1200" dirty="0"/>
        </a:p>
      </dsp:txBody>
      <dsp:txXfrm>
        <a:off x="4440582" y="879762"/>
        <a:ext cx="1030514" cy="532022"/>
      </dsp:txXfrm>
    </dsp:sp>
    <dsp:sp modelId="{670743C4-4168-694D-A1EB-E77ADFE0A586}">
      <dsp:nvSpPr>
        <dsp:cNvPr id="0" name=""/>
        <dsp:cNvSpPr/>
      </dsp:nvSpPr>
      <dsp:spPr>
        <a:xfrm>
          <a:off x="4424030" y="1515280"/>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Fabric Efficiency</a:t>
          </a:r>
          <a:endParaRPr lang="en-US" sz="900" kern="1200" dirty="0"/>
        </a:p>
      </dsp:txBody>
      <dsp:txXfrm>
        <a:off x="4440582" y="1531832"/>
        <a:ext cx="1030514" cy="532022"/>
      </dsp:txXfrm>
    </dsp:sp>
    <dsp:sp modelId="{3CB725DC-CB3D-1A4E-A59A-F322B5189B8C}">
      <dsp:nvSpPr>
        <dsp:cNvPr id="0" name=""/>
        <dsp:cNvSpPr/>
      </dsp:nvSpPr>
      <dsp:spPr>
        <a:xfrm>
          <a:off x="4424030" y="2167349"/>
          <a:ext cx="1063618" cy="56512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Multi-POD &amp;</a:t>
          </a:r>
        </a:p>
        <a:p>
          <a:pPr lvl="0" algn="ctr" defTabSz="400050">
            <a:lnSpc>
              <a:spcPct val="90000"/>
            </a:lnSpc>
            <a:spcBef>
              <a:spcPct val="0"/>
            </a:spcBef>
            <a:spcAft>
              <a:spcPct val="35000"/>
            </a:spcAft>
          </a:pPr>
          <a:r>
            <a:rPr lang="en-US" sz="900" kern="1200" dirty="0" smtClean="0"/>
            <a:t>Multi-DC</a:t>
          </a:r>
          <a:endParaRPr lang="en-US" sz="900" kern="1200" dirty="0"/>
        </a:p>
      </dsp:txBody>
      <dsp:txXfrm>
        <a:off x="4440582" y="2183901"/>
        <a:ext cx="1030514" cy="532022"/>
      </dsp:txXfrm>
    </dsp:sp>
    <dsp:sp modelId="{19753199-CD12-3443-9983-6DEFA5A81B03}">
      <dsp:nvSpPr>
        <dsp:cNvPr id="0" name=""/>
        <dsp:cNvSpPr/>
      </dsp:nvSpPr>
      <dsp:spPr>
        <a:xfrm>
          <a:off x="5720315"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Investment Protection</a:t>
          </a:r>
          <a:endParaRPr lang="en-US" sz="1600" kern="1200" dirty="0"/>
        </a:p>
      </dsp:txBody>
      <dsp:txXfrm>
        <a:off x="5720315" y="0"/>
        <a:ext cx="1329523" cy="862965"/>
      </dsp:txXfrm>
    </dsp:sp>
    <dsp:sp modelId="{26945BCC-E6F4-A946-89D8-05E66C38899D}">
      <dsp:nvSpPr>
        <dsp:cNvPr id="0" name=""/>
        <dsp:cNvSpPr/>
      </dsp:nvSpPr>
      <dsp:spPr>
        <a:xfrm>
          <a:off x="5853268" y="863035"/>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Host Based</a:t>
          </a:r>
        </a:p>
        <a:p>
          <a:pPr lvl="0" algn="ctr" defTabSz="400050">
            <a:lnSpc>
              <a:spcPct val="90000"/>
            </a:lnSpc>
            <a:spcBef>
              <a:spcPct val="0"/>
            </a:spcBef>
            <a:spcAft>
              <a:spcPct val="35000"/>
            </a:spcAft>
          </a:pPr>
          <a:r>
            <a:rPr lang="en-US" sz="900" kern="1200" dirty="0" smtClean="0"/>
            <a:t>Overlays</a:t>
          </a:r>
          <a:endParaRPr lang="en-US" sz="900" kern="1200" dirty="0"/>
        </a:p>
      </dsp:txBody>
      <dsp:txXfrm>
        <a:off x="5865542" y="875309"/>
        <a:ext cx="1039070" cy="394504"/>
      </dsp:txXfrm>
    </dsp:sp>
    <dsp:sp modelId="{D75CECF8-0682-C14C-836D-9E3D4A0ED444}">
      <dsp:nvSpPr>
        <dsp:cNvPr id="0" name=""/>
        <dsp:cNvSpPr/>
      </dsp:nvSpPr>
      <dsp:spPr>
        <a:xfrm>
          <a:off x="5853268" y="1346556"/>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N2k-N9k, ASR</a:t>
          </a:r>
        </a:p>
        <a:p>
          <a:pPr lvl="0" algn="ctr" defTabSz="400050">
            <a:lnSpc>
              <a:spcPct val="90000"/>
            </a:lnSpc>
            <a:spcBef>
              <a:spcPct val="0"/>
            </a:spcBef>
            <a:spcAft>
              <a:spcPct val="35000"/>
            </a:spcAft>
          </a:pPr>
          <a:r>
            <a:rPr lang="en-US" sz="900" kern="1200" dirty="0" smtClean="0"/>
            <a:t>Support</a:t>
          </a:r>
          <a:endParaRPr lang="en-US" sz="900" kern="1200" dirty="0"/>
        </a:p>
      </dsp:txBody>
      <dsp:txXfrm>
        <a:off x="5865542" y="1358830"/>
        <a:ext cx="1039070" cy="394504"/>
      </dsp:txXfrm>
    </dsp:sp>
    <dsp:sp modelId="{DF86C2F2-5609-6C4E-9682-5C3EA25A2F37}">
      <dsp:nvSpPr>
        <dsp:cNvPr id="0" name=""/>
        <dsp:cNvSpPr/>
      </dsp:nvSpPr>
      <dsp:spPr>
        <a:xfrm>
          <a:off x="5853268" y="1830078"/>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Bare metal</a:t>
          </a:r>
        </a:p>
        <a:p>
          <a:pPr lvl="0" algn="ctr" defTabSz="400050">
            <a:lnSpc>
              <a:spcPct val="90000"/>
            </a:lnSpc>
            <a:spcBef>
              <a:spcPct val="0"/>
            </a:spcBef>
            <a:spcAft>
              <a:spcPct val="35000"/>
            </a:spcAft>
          </a:pPr>
          <a:r>
            <a:rPr lang="en-US" sz="900" kern="1200" dirty="0" smtClean="0"/>
            <a:t>Apps/Services</a:t>
          </a:r>
          <a:endParaRPr lang="en-US" sz="900" kern="1200" dirty="0"/>
        </a:p>
      </dsp:txBody>
      <dsp:txXfrm>
        <a:off x="5865542" y="1842352"/>
        <a:ext cx="1039070" cy="394504"/>
      </dsp:txXfrm>
    </dsp:sp>
    <dsp:sp modelId="{022989AE-2CB2-A440-8BDB-AE285048DB79}">
      <dsp:nvSpPr>
        <dsp:cNvPr id="0" name=""/>
        <dsp:cNvSpPr/>
      </dsp:nvSpPr>
      <dsp:spPr>
        <a:xfrm>
          <a:off x="5853268" y="2313600"/>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Interoperability</a:t>
          </a:r>
          <a:endParaRPr lang="en-US" sz="900" kern="1200" dirty="0"/>
        </a:p>
      </dsp:txBody>
      <dsp:txXfrm>
        <a:off x="5865542" y="2325874"/>
        <a:ext cx="1039070" cy="394504"/>
      </dsp:txXfrm>
    </dsp:sp>
    <dsp:sp modelId="{7A9A6452-CC3D-E240-AE49-742093BEE367}">
      <dsp:nvSpPr>
        <dsp:cNvPr id="0" name=""/>
        <dsp:cNvSpPr/>
      </dsp:nvSpPr>
      <dsp:spPr>
        <a:xfrm>
          <a:off x="7149553" y="0"/>
          <a:ext cx="1329523" cy="2876550"/>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Policy Driven</a:t>
          </a:r>
          <a:endParaRPr lang="en-US" sz="1600" kern="1200" dirty="0"/>
        </a:p>
      </dsp:txBody>
      <dsp:txXfrm>
        <a:off x="7149553" y="0"/>
        <a:ext cx="1329523" cy="862965"/>
      </dsp:txXfrm>
    </dsp:sp>
    <dsp:sp modelId="{680A078B-7395-EC49-8417-164F8C2552BD}">
      <dsp:nvSpPr>
        <dsp:cNvPr id="0" name=""/>
        <dsp:cNvSpPr/>
      </dsp:nvSpPr>
      <dsp:spPr>
        <a:xfrm>
          <a:off x="7282505" y="863035"/>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Infrastructure</a:t>
          </a:r>
          <a:endParaRPr lang="en-US" sz="900" kern="1200" dirty="0"/>
        </a:p>
      </dsp:txBody>
      <dsp:txXfrm>
        <a:off x="7294779" y="875309"/>
        <a:ext cx="1039070" cy="394504"/>
      </dsp:txXfrm>
    </dsp:sp>
    <dsp:sp modelId="{7BAF49C8-1402-3844-8359-8A752BE6E1DB}">
      <dsp:nvSpPr>
        <dsp:cNvPr id="0" name=""/>
        <dsp:cNvSpPr/>
      </dsp:nvSpPr>
      <dsp:spPr>
        <a:xfrm>
          <a:off x="7282505" y="1346556"/>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Network</a:t>
          </a:r>
        </a:p>
        <a:p>
          <a:pPr lvl="0" algn="ctr" defTabSz="400050">
            <a:lnSpc>
              <a:spcPct val="90000"/>
            </a:lnSpc>
            <a:spcBef>
              <a:spcPct val="0"/>
            </a:spcBef>
            <a:spcAft>
              <a:spcPct val="35000"/>
            </a:spcAft>
          </a:pPr>
          <a:r>
            <a:rPr lang="en-US" sz="900" kern="1200" dirty="0" smtClean="0"/>
            <a:t>Connectivity</a:t>
          </a:r>
          <a:endParaRPr lang="en-US" sz="900" kern="1200" dirty="0"/>
        </a:p>
      </dsp:txBody>
      <dsp:txXfrm>
        <a:off x="7294779" y="1358830"/>
        <a:ext cx="1039070" cy="394504"/>
      </dsp:txXfrm>
    </dsp:sp>
    <dsp:sp modelId="{8D02E5CC-A4E9-4739-9899-E372E6693786}">
      <dsp:nvSpPr>
        <dsp:cNvPr id="0" name=""/>
        <dsp:cNvSpPr/>
      </dsp:nvSpPr>
      <dsp:spPr>
        <a:xfrm>
          <a:off x="7282505" y="1830078"/>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Group Based</a:t>
          </a:r>
        </a:p>
        <a:p>
          <a:pPr lvl="0" algn="ctr" defTabSz="400050">
            <a:lnSpc>
              <a:spcPct val="90000"/>
            </a:lnSpc>
            <a:spcBef>
              <a:spcPct val="0"/>
            </a:spcBef>
            <a:spcAft>
              <a:spcPct val="35000"/>
            </a:spcAft>
          </a:pPr>
          <a:r>
            <a:rPr lang="en-US" sz="900" kern="1200" dirty="0" smtClean="0"/>
            <a:t>Policies</a:t>
          </a:r>
          <a:endParaRPr lang="en-US" sz="900" kern="1200" dirty="0"/>
        </a:p>
      </dsp:txBody>
      <dsp:txXfrm>
        <a:off x="7294779" y="1842352"/>
        <a:ext cx="1039070" cy="394504"/>
      </dsp:txXfrm>
    </dsp:sp>
    <dsp:sp modelId="{5B32518C-538A-C241-9F62-41AF8361F40F}">
      <dsp:nvSpPr>
        <dsp:cNvPr id="0" name=""/>
        <dsp:cNvSpPr/>
      </dsp:nvSpPr>
      <dsp:spPr>
        <a:xfrm>
          <a:off x="7282505" y="2313600"/>
          <a:ext cx="1063618" cy="41905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en-US" sz="900" kern="1200" dirty="0" smtClean="0"/>
            <a:t>Service Assurance</a:t>
          </a:r>
          <a:endParaRPr lang="en-US" sz="900" kern="1200" dirty="0"/>
        </a:p>
      </dsp:txBody>
      <dsp:txXfrm>
        <a:off x="7294779" y="2325874"/>
        <a:ext cx="1039070" cy="39450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Cisco Live 2016</a:t>
            </a: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007328-7DCD-4A97-932F-AE552F35EB34}" type="datetime1">
              <a:rPr lang="en-US" smtClean="0"/>
              <a:t>1/30/17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3A43E-2B08-42A3-9C92-4D138A04E7B9}" type="slidenum">
              <a:rPr lang="en-US" smtClean="0"/>
              <a:t>‹#›</a:t>
            </a:fld>
            <a:endParaRPr lang="en-US"/>
          </a:p>
        </p:txBody>
      </p:sp>
    </p:spTree>
    <p:extLst>
      <p:ext uri="{BB962C8B-B14F-4D97-AF65-F5344CB8AC3E}">
        <p14:creationId xmlns:p14="http://schemas.microsoft.com/office/powerpoint/2010/main" val="248923502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Cisco Live 2016</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2F455-C7B1-4905-B978-FB82B07A0466}" type="datetime1">
              <a:rPr lang="en-US" smtClean="0"/>
              <a:t>1/30/17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FA4A4-C10A-49FC-AF1A-861163FEA0B7}" type="slidenum">
              <a:rPr lang="en-US" smtClean="0"/>
              <a:t>‹#›</a:t>
            </a:fld>
            <a:endParaRPr lang="en-US"/>
          </a:p>
        </p:txBody>
      </p:sp>
    </p:spTree>
    <p:extLst>
      <p:ext uri="{BB962C8B-B14F-4D97-AF65-F5344CB8AC3E}">
        <p14:creationId xmlns:p14="http://schemas.microsoft.com/office/powerpoint/2010/main" val="3328166658"/>
      </p:ext>
    </p:extLst>
  </p:cSld>
  <p:clrMap bg1="lt1" tx1="dk1" bg2="lt2" tx2="dk2" accent1="accent1" accent2="accent2" accent3="accent3" accent4="accent4" accent5="accent5" accent6="accent6" hlink="hlink" folHlink="folHlink"/>
  <p:hf ftr="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a:t>
            </a:fld>
            <a:endParaRPr lang="en-US" dirty="0">
              <a:solidFill>
                <a:prstClr val="black"/>
              </a:solidFill>
            </a:endParaRPr>
          </a:p>
        </p:txBody>
      </p:sp>
      <p:sp>
        <p:nvSpPr>
          <p:cNvPr id="8" name="Date Placeholder 7"/>
          <p:cNvSpPr>
            <a:spLocks noGrp="1"/>
          </p:cNvSpPr>
          <p:nvPr>
            <p:ph type="dt" idx="11"/>
          </p:nvPr>
        </p:nvSpPr>
        <p:spPr/>
        <p:txBody>
          <a:bodyPr/>
          <a:lstStyle/>
          <a:p>
            <a:fld id="{BF7FF77C-748A-48A1-957B-06AF19CC4BA0}" type="datetime1">
              <a:rPr lang="en-US" smtClean="0"/>
              <a:t>1/30/17</a:t>
            </a:fld>
            <a:endParaRPr lang="en-US" dirty="0"/>
          </a:p>
        </p:txBody>
      </p:sp>
      <p:sp>
        <p:nvSpPr>
          <p:cNvPr id="9" name="Header Placeholder 8"/>
          <p:cNvSpPr>
            <a:spLocks noGrp="1"/>
          </p:cNvSpPr>
          <p:nvPr>
            <p:ph type="hdr" sz="quarter" idx="12"/>
          </p:nvPr>
        </p:nvSpPr>
        <p:spPr/>
        <p:txBody>
          <a:bodyPr/>
          <a:lstStyle/>
          <a:p>
            <a:r>
              <a:rPr lang="en-US" dirty="0" smtClean="0"/>
              <a:t>Cisco Live 2016</a:t>
            </a:r>
            <a:endParaRPr lang="en-US" dirty="0"/>
          </a:p>
        </p:txBody>
      </p:sp>
    </p:spTree>
    <p:extLst>
      <p:ext uri="{BB962C8B-B14F-4D97-AF65-F5344CB8AC3E}">
        <p14:creationId xmlns:p14="http://schemas.microsoft.com/office/powerpoint/2010/main" val="3945676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two</a:t>
            </a:r>
            <a:r>
              <a:rPr lang="en-US" baseline="0" dirty="0" smtClean="0"/>
              <a:t> the system is stuff on the left – policies/user-intent + devices and their software/capabilities</a:t>
            </a:r>
            <a:endParaRPr lang="en-US" dirty="0"/>
          </a:p>
        </p:txBody>
      </p:sp>
      <p:sp>
        <p:nvSpPr>
          <p:cNvPr id="4" name="Slide Number Placeholder 3"/>
          <p:cNvSpPr>
            <a:spLocks noGrp="1"/>
          </p:cNvSpPr>
          <p:nvPr>
            <p:ph type="sldNum" sz="quarter" idx="10"/>
          </p:nvPr>
        </p:nvSpPr>
        <p:spPr/>
        <p:txBody>
          <a:bodyPr/>
          <a:lstStyle/>
          <a:p>
            <a:fld id="{A56FA999-1682-467B-ADB6-A15606D047B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44487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If</a:t>
            </a:r>
            <a:r>
              <a:rPr lang="en-US" baseline="0" dirty="0" smtClean="0"/>
              <a:t> you double click on VTS you can break it down as the policy and control plane.</a:t>
            </a:r>
          </a:p>
          <a:p>
            <a:endParaRPr lang="en-US" dirty="0" smtClean="0"/>
          </a:p>
          <a:p>
            <a:r>
              <a:rPr lang="en-US" dirty="0" smtClean="0"/>
              <a:t>VTS offers a robust policy plane and a control plane.</a:t>
            </a:r>
          </a:p>
          <a:p>
            <a:endParaRPr lang="en-US" baseline="0" dirty="0" smtClean="0"/>
          </a:p>
          <a:p>
            <a:r>
              <a:rPr lang="en-US" baseline="0" dirty="0" smtClean="0"/>
              <a:t>The policy plane helps you provide service definitions and infrastructure polices. It also houses an inventory of devices.</a:t>
            </a:r>
          </a:p>
          <a:p>
            <a:endParaRPr lang="en-US" baseline="0" dirty="0" smtClean="0"/>
          </a:p>
          <a:p>
            <a:r>
              <a:rPr lang="en-US" baseline="0" dirty="0" smtClean="0"/>
              <a:t>The control plane is used for device management using one of the southbound protocols and it also used to understand and distribute reachability information using MP-BGP protocols.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0825D8D-2793-CB4D-BAE7-F11BE1FA51E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006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increasing cores, </a:t>
            </a:r>
            <a:r>
              <a:rPr lang="en-US" baseline="0" dirty="0" smtClean="0"/>
              <a:t> </a:t>
            </a:r>
          </a:p>
          <a:p>
            <a:endParaRPr lang="en-US" baseline="0" dirty="0" smtClean="0"/>
          </a:p>
          <a:p>
            <a:r>
              <a:rPr lang="en-US" baseline="0" dirty="0" smtClean="0"/>
              <a:t>VPP can run as both as use space </a:t>
            </a:r>
            <a:r>
              <a:rPr lang="en-US" baseline="0" dirty="0" err="1" smtClean="0"/>
              <a:t>virtial</a:t>
            </a:r>
            <a:r>
              <a:rPr lang="en-US" baseline="0" dirty="0" smtClean="0"/>
              <a:t> machine or as host process</a:t>
            </a:r>
            <a:endParaRPr lang="en-US" dirty="0" smtClean="0"/>
          </a:p>
        </p:txBody>
      </p:sp>
      <p:sp>
        <p:nvSpPr>
          <p:cNvPr id="4" name="Header Placeholder 3"/>
          <p:cNvSpPr>
            <a:spLocks noGrp="1"/>
          </p:cNvSpPr>
          <p:nvPr>
            <p:ph type="hdr" sz="quarter" idx="10"/>
          </p:nvPr>
        </p:nvSpPr>
        <p:spPr/>
        <p:txBody>
          <a:bodyPr/>
          <a:lstStyle/>
          <a:p>
            <a:r>
              <a:rPr lang="en-US" smtClean="0"/>
              <a:t>Cisco Live 2016</a:t>
            </a:r>
            <a:endParaRPr lang="en-US" dirty="0"/>
          </a:p>
        </p:txBody>
      </p:sp>
      <p:sp>
        <p:nvSpPr>
          <p:cNvPr id="5" name="Date Placeholder 4"/>
          <p:cNvSpPr>
            <a:spLocks noGrp="1"/>
          </p:cNvSpPr>
          <p:nvPr>
            <p:ph type="dt" idx="11"/>
          </p:nvPr>
        </p:nvSpPr>
        <p:spPr/>
        <p:txBody>
          <a:bodyPr/>
          <a:lstStyle/>
          <a:p>
            <a:fld id="{86847B71-29E9-47CD-A69F-3B7601300E73}" type="datetime1">
              <a:rPr lang="en-US" smtClean="0"/>
              <a:t>1/30/17</a:t>
            </a:fld>
            <a:endParaRPr lang="en-US"/>
          </a:p>
        </p:txBody>
      </p:sp>
      <p:sp>
        <p:nvSpPr>
          <p:cNvPr id="6" name="Slide Number Placeholder 5"/>
          <p:cNvSpPr>
            <a:spLocks noGrp="1"/>
          </p:cNvSpPr>
          <p:nvPr>
            <p:ph type="sldNum" sz="quarter" idx="12"/>
          </p:nvPr>
        </p:nvSpPr>
        <p:spPr/>
        <p:txBody>
          <a:bodyPr/>
          <a:lstStyle/>
          <a:p>
            <a:fld id="{0ADFA4A4-C10A-49FC-AF1A-861163FEA0B7}" type="slidenum">
              <a:rPr lang="en-US" smtClean="0"/>
              <a:t>18</a:t>
            </a:fld>
            <a:endParaRPr lang="en-US"/>
          </a:p>
        </p:txBody>
      </p:sp>
    </p:spTree>
    <p:extLst>
      <p:ext uri="{BB962C8B-B14F-4D97-AF65-F5344CB8AC3E}">
        <p14:creationId xmlns:p14="http://schemas.microsoft.com/office/powerpoint/2010/main" val="175352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smtClean="0"/>
          </a:p>
          <a:p>
            <a:r>
              <a:rPr lang="en-US" baseline="0" dirty="0" smtClean="0"/>
              <a:t>Application and Server migration towards virtualization &amp; cloud create requirements for agile and scalable networks.  This is driving the current network transition to the SDN.  With SDN, there is a migration from intelligent hardware platform components to a more centralized software intelligence. A centralized software helps customers improve their operational efficiencies at cloud scale and  also enhance troubleshooting capabilities in the network. This helps the customer better align their network to meet their business goals.  </a:t>
            </a:r>
          </a:p>
          <a:p>
            <a:endParaRPr lang="en-US" baseline="0" dirty="0" smtClean="0"/>
          </a:p>
          <a:p>
            <a:r>
              <a:rPr lang="en-US" baseline="0" dirty="0" smtClean="0"/>
              <a:t> SDN  also changes the paradigm on how customer buy products, what features matter in the product. SDN is also shaping a new ecosystem build around SDN applications.</a:t>
            </a:r>
          </a:p>
          <a:p>
            <a:endParaRPr lang="en-US" dirty="0" smtClean="0"/>
          </a:p>
          <a:p>
            <a:r>
              <a:rPr lang="en-US" dirty="0" smtClean="0"/>
              <a:t>Software Defined</a:t>
            </a:r>
            <a:r>
              <a:rPr lang="en-US" baseline="0" dirty="0" smtClean="0"/>
              <a:t> Networking and OpenDaylight is transforming how we look at the network. The opportunities it creates are endless, we know some of them and will discuss few in the presentation. What Cisco is doing with OpenDaylight is taking the Open Source SDN Platform and putting capabilities around it to make it the best SDN platform in the market to help you win with customers</a:t>
            </a:r>
          </a:p>
          <a:p>
            <a:endParaRPr lang="en-US" baseline="0" dirty="0" smtClean="0"/>
          </a:p>
          <a:p>
            <a:r>
              <a:rPr lang="en-US" baseline="0" dirty="0" smtClean="0"/>
              <a:t>The discussion agenda is as above:</a:t>
            </a:r>
          </a:p>
          <a:p>
            <a:endParaRPr lang="en-US" baseline="0" dirty="0" smtClean="0"/>
          </a:p>
          <a:p>
            <a:r>
              <a:rPr lang="en-US" baseline="0" dirty="0" smtClean="0"/>
              <a:t>[1] What OpenDaylight is from the organization view and the OpenDaylight product</a:t>
            </a:r>
          </a:p>
          <a:p>
            <a:endParaRPr lang="en-US" baseline="0" dirty="0" smtClean="0"/>
          </a:p>
          <a:p>
            <a:r>
              <a:rPr lang="en-US" baseline="0" dirty="0" smtClean="0"/>
              <a:t>[2] Get into Cisco’s commercial distribution of OpenDaylight  -- Cisco Open SDN Controller  -- this will sold and supported as any other Cisco product.</a:t>
            </a:r>
          </a:p>
          <a:p>
            <a:endParaRPr lang="en-US" baseline="0" dirty="0" smtClean="0"/>
          </a:p>
          <a:p>
            <a:r>
              <a:rPr lang="en-US" baseline="0" dirty="0" smtClean="0"/>
              <a:t>[3] How we are enabling developers on the platform. As an open platform it has number of developer and integration opportunities and we are building a developer ecosystem</a:t>
            </a:r>
          </a:p>
          <a:p>
            <a:endParaRPr lang="en-US" baseline="0" dirty="0" smtClean="0"/>
          </a:p>
          <a:p>
            <a:r>
              <a:rPr lang="en-US" baseline="0" dirty="0" smtClean="0"/>
              <a:t>[4] A quick view of targeted use cases that we see today. Not an exhaustive list but a sample list of use cases we are focusing on initially</a:t>
            </a:r>
          </a:p>
          <a:p>
            <a:endParaRPr lang="en-US" baseline="0" dirty="0" smtClean="0"/>
          </a:p>
          <a:p>
            <a:r>
              <a:rPr lang="en-US" baseline="0" dirty="0" smtClean="0"/>
              <a:t>[5] Talk about how we are using Open SDN controller in the WAE. An example of an SDN application.</a:t>
            </a:r>
          </a:p>
          <a:p>
            <a:endParaRPr lang="en-US" baseline="0" dirty="0" smtClean="0"/>
          </a:p>
          <a:p>
            <a:r>
              <a:rPr lang="en-US" baseline="0" dirty="0" smtClean="0"/>
              <a:t>[6] Call to action.</a:t>
            </a:r>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pPr/>
              <a:t>21</a:t>
            </a:fld>
            <a:endParaRPr lang="en-US" dirty="0"/>
          </a:p>
        </p:txBody>
      </p:sp>
      <p:sp>
        <p:nvSpPr>
          <p:cNvPr id="5" name="Header Placeholder 4"/>
          <p:cNvSpPr>
            <a:spLocks noGrp="1"/>
          </p:cNvSpPr>
          <p:nvPr>
            <p:ph type="hdr" sz="quarter" idx="11"/>
          </p:nvPr>
        </p:nvSpPr>
        <p:spPr/>
        <p:txBody>
          <a:bodyPr/>
          <a:lstStyle/>
          <a:p>
            <a:r>
              <a:rPr lang="en-US" dirty="0" smtClean="0"/>
              <a:t>Cisco Live 2014</a:t>
            </a:r>
            <a:endParaRPr lang="en-US" dirty="0"/>
          </a:p>
        </p:txBody>
      </p:sp>
      <p:sp>
        <p:nvSpPr>
          <p:cNvPr id="6" name="Date Placeholder 5"/>
          <p:cNvSpPr>
            <a:spLocks noGrp="1"/>
          </p:cNvSpPr>
          <p:nvPr>
            <p:ph type="dt" idx="12"/>
          </p:nvPr>
        </p:nvSpPr>
        <p:spPr/>
        <p:txBody>
          <a:bodyPr/>
          <a:lstStyle/>
          <a:p>
            <a:fld id="{BF26B80F-6F85-4597-97DA-F56C20E4EF23}" type="datetime1">
              <a:rPr lang="en-US" smtClean="0"/>
              <a:pPr/>
              <a:t>1/30/17</a:t>
            </a:fld>
            <a:endParaRPr lang="en-US" dirty="0"/>
          </a:p>
        </p:txBody>
      </p:sp>
    </p:spTree>
    <p:extLst>
      <p:ext uri="{BB962C8B-B14F-4D97-AF65-F5344CB8AC3E}">
        <p14:creationId xmlns:p14="http://schemas.microsoft.com/office/powerpoint/2010/main" val="143113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039E3EF-7728-464C-BD3E-844BC429B6E9}" type="slidenum">
              <a:rPr lang="en-US" smtClean="0"/>
              <a:pPr/>
              <a:t>22</a:t>
            </a:fld>
            <a:endParaRPr lang="en-US" dirty="0"/>
          </a:p>
        </p:txBody>
      </p:sp>
      <p:sp>
        <p:nvSpPr>
          <p:cNvPr id="5" name="Header Placeholder 4"/>
          <p:cNvSpPr>
            <a:spLocks noGrp="1"/>
          </p:cNvSpPr>
          <p:nvPr>
            <p:ph type="hdr" sz="quarter" idx="11"/>
          </p:nvPr>
        </p:nvSpPr>
        <p:spPr/>
        <p:txBody>
          <a:bodyPr/>
          <a:lstStyle/>
          <a:p>
            <a:r>
              <a:rPr lang="en-US" dirty="0" smtClean="0"/>
              <a:t>Cisco Live 2014</a:t>
            </a:r>
            <a:endParaRPr lang="en-US" dirty="0"/>
          </a:p>
        </p:txBody>
      </p:sp>
      <p:sp>
        <p:nvSpPr>
          <p:cNvPr id="6" name="Date Placeholder 5"/>
          <p:cNvSpPr>
            <a:spLocks noGrp="1"/>
          </p:cNvSpPr>
          <p:nvPr>
            <p:ph type="dt" idx="12"/>
          </p:nvPr>
        </p:nvSpPr>
        <p:spPr/>
        <p:txBody>
          <a:bodyPr/>
          <a:lstStyle/>
          <a:p>
            <a:fld id="{BF26B80F-6F85-4597-97DA-F56C20E4EF23}" type="datetime1">
              <a:rPr lang="en-US" smtClean="0"/>
              <a:pPr/>
              <a:t>1/30/17</a:t>
            </a:fld>
            <a:endParaRPr lang="en-US" dirty="0"/>
          </a:p>
        </p:txBody>
      </p:sp>
    </p:spTree>
    <p:extLst>
      <p:ext uri="{BB962C8B-B14F-4D97-AF65-F5344CB8AC3E}">
        <p14:creationId xmlns:p14="http://schemas.microsoft.com/office/powerpoint/2010/main" val="133853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dirty="0"/>
          </a:p>
        </p:txBody>
      </p:sp>
    </p:spTree>
    <p:extLst>
      <p:ext uri="{BB962C8B-B14F-4D97-AF65-F5344CB8AC3E}">
        <p14:creationId xmlns:p14="http://schemas.microsoft.com/office/powerpoint/2010/main" val="62855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580048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24539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1. Building Virtual IP-based overlay network over multiple DC sites to provide virtual networking services offered by current MGW.</a:t>
            </a:r>
          </a:p>
          <a:p>
            <a:pPr lvl="1"/>
            <a:r>
              <a:rPr lang="en-US" dirty="0" smtClean="0">
                <a:solidFill>
                  <a:srgbClr val="FF0000"/>
                </a:solidFill>
              </a:rPr>
              <a:t>This is the Scope of this RFI</a:t>
            </a:r>
          </a:p>
          <a:p>
            <a:r>
              <a:rPr lang="en-US" dirty="0" smtClean="0"/>
              <a:t>2. Building End-user portal through which end users can request add/delete/change network services on-demand.</a:t>
            </a:r>
          </a:p>
          <a:p>
            <a:r>
              <a:rPr lang="en-US" dirty="0" smtClean="0"/>
              <a:t>3. The end-user portal should also be able to configure gateway routers(PEs) connecting MGW network to existing L2/L3 VPN or public Internet.</a:t>
            </a:r>
          </a:p>
          <a:p>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smtClean="0"/>
              <a:t>Cisco Live 2015</a:t>
            </a:r>
            <a:endParaRPr lang="en-US"/>
          </a:p>
        </p:txBody>
      </p:sp>
      <p:sp>
        <p:nvSpPr>
          <p:cNvPr id="5" name="Slide Number Placeholder 4"/>
          <p:cNvSpPr>
            <a:spLocks noGrp="1"/>
          </p:cNvSpPr>
          <p:nvPr>
            <p:ph type="sldNum" sz="quarter" idx="11"/>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933866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dirty="0"/>
          </a:p>
        </p:txBody>
      </p:sp>
    </p:spTree>
    <p:extLst>
      <p:ext uri="{BB962C8B-B14F-4D97-AF65-F5344CB8AC3E}">
        <p14:creationId xmlns:p14="http://schemas.microsoft.com/office/powerpoint/2010/main" val="210912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2</a:t>
            </a:fld>
            <a:endParaRPr lang="en-US" dirty="0">
              <a:solidFill>
                <a:prstClr val="black"/>
              </a:solidFill>
            </a:endParaRPr>
          </a:p>
        </p:txBody>
      </p:sp>
      <p:sp>
        <p:nvSpPr>
          <p:cNvPr id="8" name="Date Placeholder 7"/>
          <p:cNvSpPr>
            <a:spLocks noGrp="1"/>
          </p:cNvSpPr>
          <p:nvPr>
            <p:ph type="dt" idx="11"/>
          </p:nvPr>
        </p:nvSpPr>
        <p:spPr/>
        <p:txBody>
          <a:bodyPr/>
          <a:lstStyle/>
          <a:p>
            <a:fld id="{79F17608-54C3-4FC7-86E6-8AEC58B29C23}" type="datetime1">
              <a:rPr lang="en-US" smtClean="0"/>
              <a:t>1/30/17</a:t>
            </a:fld>
            <a:endParaRPr lang="en-US" dirty="0"/>
          </a:p>
        </p:txBody>
      </p:sp>
      <p:sp>
        <p:nvSpPr>
          <p:cNvPr id="9" name="Header Placeholder 8"/>
          <p:cNvSpPr>
            <a:spLocks noGrp="1"/>
          </p:cNvSpPr>
          <p:nvPr>
            <p:ph type="hdr" sz="quarter" idx="12"/>
          </p:nvPr>
        </p:nvSpPr>
        <p:spPr/>
        <p:txBody>
          <a:bodyPr/>
          <a:lstStyle/>
          <a:p>
            <a:r>
              <a:rPr lang="en-US" dirty="0" smtClean="0"/>
              <a:t>Cisco Live 2016</a:t>
            </a:r>
            <a:endParaRPr lang="en-US" dirty="0"/>
          </a:p>
        </p:txBody>
      </p:sp>
    </p:spTree>
    <p:extLst>
      <p:ext uri="{BB962C8B-B14F-4D97-AF65-F5344CB8AC3E}">
        <p14:creationId xmlns:p14="http://schemas.microsoft.com/office/powerpoint/2010/main" val="84276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dirty="0"/>
          </a:p>
        </p:txBody>
      </p:sp>
    </p:spTree>
    <p:extLst>
      <p:ext uri="{BB962C8B-B14F-4D97-AF65-F5344CB8AC3E}">
        <p14:creationId xmlns:p14="http://schemas.microsoft.com/office/powerpoint/2010/main" val="115478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dirty="0"/>
          </a:p>
        </p:txBody>
      </p:sp>
    </p:spTree>
    <p:extLst>
      <p:ext uri="{BB962C8B-B14F-4D97-AF65-F5344CB8AC3E}">
        <p14:creationId xmlns:p14="http://schemas.microsoft.com/office/powerpoint/2010/main" val="60423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1"/>
            <a:r>
              <a:rPr lang="en-US" sz="1400" dirty="0" smtClean="0"/>
              <a:t>Investment Protection - VTS supports the entire Nexus portfolio, thus bringing the benefits of automation and operational simplicity to the entire Nexus family.</a:t>
            </a:r>
            <a:endParaRPr lang="en-US" sz="1200" dirty="0" smtClean="0"/>
          </a:p>
          <a:p>
            <a:pPr lvl="1"/>
            <a:r>
              <a:rPr lang="en-US" sz="1400" dirty="0" smtClean="0"/>
              <a:t>Faster Network Provisioning - through an automated policy-driven approach across both virtual and physical workloads.  </a:t>
            </a:r>
            <a:endParaRPr lang="en-US" sz="1200" dirty="0" smtClean="0"/>
          </a:p>
          <a:p>
            <a:pPr lvl="1"/>
            <a:r>
              <a:rPr lang="en-US" sz="1400" dirty="0" smtClean="0"/>
              <a:t>Seamless Integration - through open APIs with cloud orchestration systems like OpenStack and vCenter </a:t>
            </a:r>
            <a:endParaRPr lang="en-US" sz="1200" dirty="0" smtClean="0"/>
          </a:p>
          <a:p>
            <a:pPr lvl="1"/>
            <a:r>
              <a:rPr lang="en-US" sz="1400" dirty="0" smtClean="0"/>
              <a:t>Improved Resource Utilization - through the creation of a flexible pool of resources which can be securely allocated and re-allocated on demand maximizing the return on infrastructure investment and reducing capex</a:t>
            </a:r>
            <a:endParaRPr lang="en-US" sz="1200" dirty="0" smtClean="0"/>
          </a:p>
          <a:p>
            <a:pPr lvl="1"/>
            <a:r>
              <a:rPr lang="en-US" sz="1400" dirty="0" smtClean="0"/>
              <a:t>Scalability - using standards based BGP-EVPN based control plane to manage VXLAN overlays extending workload placement and mobility diameter seamlessly without compromising performance.</a:t>
            </a:r>
            <a:endParaRPr lang="en-US" sz="1200" dirty="0" smtClean="0"/>
          </a:p>
          <a:p>
            <a:pPr lvl="1"/>
            <a:r>
              <a:rPr lang="en-US" sz="1400" dirty="0" smtClean="0"/>
              <a:t>Multi-Vendor support – Extensible to multi-vendor environments by leveraging Cisco Tail-f technology </a:t>
            </a:r>
            <a:endParaRPr lang="en-US" sz="12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a:p>
        </p:txBody>
      </p:sp>
    </p:spTree>
    <p:extLst>
      <p:ext uri="{BB962C8B-B14F-4D97-AF65-F5344CB8AC3E}">
        <p14:creationId xmlns:p14="http://schemas.microsoft.com/office/powerpoint/2010/main" val="511045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25D8D-2793-CB4D-BAE7-F11BE1FA51E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8589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200" kern="1200" dirty="0" smtClean="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28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44</a:t>
            </a:fld>
            <a:endParaRPr lang="en-US">
              <a:solidFill>
                <a:prstClr val="black"/>
              </a:solidFill>
            </a:endParaRPr>
          </a:p>
        </p:txBody>
      </p:sp>
      <p:sp>
        <p:nvSpPr>
          <p:cNvPr id="7" name="Date Placeholder 6"/>
          <p:cNvSpPr>
            <a:spLocks noGrp="1"/>
          </p:cNvSpPr>
          <p:nvPr>
            <p:ph type="dt" idx="11"/>
          </p:nvPr>
        </p:nvSpPr>
        <p:spPr/>
        <p:txBody>
          <a:bodyPr/>
          <a:lstStyle/>
          <a:p>
            <a:fld id="{0828F732-32D9-497B-922F-90674F356688}" type="datetime1">
              <a:rPr lang="en-US" smtClean="0"/>
              <a:t>1/30/17</a:t>
            </a:fld>
            <a:endParaRPr lang="en-US"/>
          </a:p>
        </p:txBody>
      </p:sp>
      <p:sp>
        <p:nvSpPr>
          <p:cNvPr id="8" name="Header Placeholder 7"/>
          <p:cNvSpPr>
            <a:spLocks noGrp="1"/>
          </p:cNvSpPr>
          <p:nvPr>
            <p:ph type="hdr" sz="quarter" idx="12"/>
          </p:nvPr>
        </p:nvSpPr>
        <p:spPr/>
        <p:txBody>
          <a:bodyPr/>
          <a:lstStyle/>
          <a:p>
            <a:r>
              <a:rPr lang="en-US" smtClean="0"/>
              <a:t>Cisco Live 2016</a:t>
            </a:r>
            <a:endParaRPr lang="en-US" dirty="0"/>
          </a:p>
        </p:txBody>
      </p:sp>
    </p:spTree>
    <p:extLst>
      <p:ext uri="{BB962C8B-B14F-4D97-AF65-F5344CB8AC3E}">
        <p14:creationId xmlns:p14="http://schemas.microsoft.com/office/powerpoint/2010/main" val="415367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Today’s applications are changing </a:t>
            </a:r>
          </a:p>
          <a:p>
            <a:pPr marL="228600" indent="-228600">
              <a:buAutoNum type="arabicParenR"/>
            </a:pPr>
            <a:r>
              <a:rPr lang="en-US" dirty="0" smtClean="0"/>
              <a:t>They</a:t>
            </a:r>
            <a:r>
              <a:rPr lang="en-US" baseline="0" dirty="0" smtClean="0"/>
              <a:t> are moving away from monolithic model to micro-services model and are becoming highly distributed in nature.</a:t>
            </a:r>
          </a:p>
          <a:p>
            <a:pPr marL="228600" indent="-228600">
              <a:buAutoNum type="arabicParenR"/>
            </a:pPr>
            <a:r>
              <a:rPr lang="en-US" dirty="0" smtClean="0"/>
              <a:t>The way these applications are delivered and consumed have also changed.</a:t>
            </a:r>
          </a:p>
          <a:p>
            <a:endParaRPr lang="en-US" dirty="0"/>
          </a:p>
          <a:p>
            <a:r>
              <a:rPr lang="en-US" dirty="0" smtClean="0"/>
              <a:t>With the trends such as BYOD, IOT, Big Data, enterprise customers are constantly looking to cloud based development and  delivery models for these applications so that they can be provisioned made available to their users in a matter of seconds irrespective of location of these end devices</a:t>
            </a:r>
          </a:p>
          <a:p>
            <a:endParaRPr lang="en-US" dirty="0" smtClean="0"/>
          </a:p>
          <a:p>
            <a:r>
              <a:rPr lang="en-US" dirty="0" smtClean="0"/>
              <a:t>The huge growth in traffic driven by video, mobile and cloud usage are overwhelming current SP networks and SPs are looking o  transform their networks</a:t>
            </a:r>
          </a:p>
          <a:p>
            <a:r>
              <a:rPr lang="en-US" dirty="0" smtClean="0"/>
              <a:t>As a part of this transition, SPs are using cloud technology to support network functions to provide agility on delivering services to customers with greater agility and operational efficiency. The motivation here is to realize CAPEX reduction and OPEX benefits.</a:t>
            </a:r>
          </a:p>
          <a:p>
            <a:endParaRPr lang="en-US" dirty="0"/>
          </a:p>
          <a:p>
            <a:pPr marL="0" marR="0" indent="0" algn="l" defTabSz="457181" rtl="0" eaLnBrk="0" fontAlgn="base" latinLnBrk="0" hangingPunct="0">
              <a:lnSpc>
                <a:spcPct val="100000"/>
              </a:lnSpc>
              <a:spcBef>
                <a:spcPct val="30000"/>
              </a:spcBef>
              <a:spcAft>
                <a:spcPct val="0"/>
              </a:spcAft>
              <a:buClrTx/>
              <a:buSzTx/>
              <a:buFontTx/>
              <a:buNone/>
              <a:tabLst/>
              <a:defRPr/>
            </a:pPr>
            <a:r>
              <a:rPr lang="en-US" dirty="0" smtClean="0"/>
              <a:t>Cloud computing</a:t>
            </a:r>
            <a:r>
              <a:rPr lang="en-US" baseline="0" dirty="0" smtClean="0"/>
              <a:t> has become relevant to enterprise and SP customers. Because this enables them able to provide on-demand automated provisioning of applications and services for their end users irrespective of the location or devices and also enable rapid elasticity of these services.</a:t>
            </a:r>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val="109069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25488"/>
            <a:ext cx="6616700" cy="3722687"/>
          </a:xfrm>
        </p:spPr>
      </p:sp>
      <p:sp>
        <p:nvSpPr>
          <p:cNvPr id="3" name="Notes Placeholder 2"/>
          <p:cNvSpPr>
            <a:spLocks noGrp="1"/>
          </p:cNvSpPr>
          <p:nvPr>
            <p:ph type="body" idx="1"/>
          </p:nvPr>
        </p:nvSpPr>
        <p:spPr/>
        <p:txBody>
          <a:bodyPr/>
          <a:lstStyle/>
          <a:p>
            <a:pPr marL="0" marR="0" indent="0" algn="l" defTabSz="457181"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 </a:t>
            </a:r>
            <a:r>
              <a:rPr lang="en-US" dirty="0" smtClean="0"/>
              <a:t>Cloud</a:t>
            </a:r>
            <a:r>
              <a:rPr lang="en-US" baseline="0" dirty="0" smtClean="0"/>
              <a:t> enabled Modern day Datacenter</a:t>
            </a:r>
          </a:p>
          <a:p>
            <a:pPr marL="228600" indent="-228600">
              <a:buAutoNum type="arabicParenR"/>
            </a:pPr>
            <a:r>
              <a:rPr lang="en-US" dirty="0" smtClean="0"/>
              <a:t>For an application environment</a:t>
            </a:r>
            <a:r>
              <a:rPr lang="en-US" baseline="0" dirty="0" smtClean="0"/>
              <a:t> or data center to be ready for cloud environment, data center infrastructure should support scale out architectures based on compute and network</a:t>
            </a:r>
          </a:p>
          <a:p>
            <a:pPr marL="228600" indent="-228600">
              <a:buAutoNum type="arabicParenR"/>
            </a:pPr>
            <a:r>
              <a:rPr lang="en-US" baseline="0" dirty="0" smtClean="0"/>
              <a:t>The data center infrastructure that includes computes, network and storage should be virtualized and automated</a:t>
            </a:r>
            <a:endParaRPr lang="en-US" dirty="0" smtClean="0"/>
          </a:p>
          <a:p>
            <a:pPr marL="228600" indent="-228600">
              <a:buAutoNum type="arabicParenR"/>
            </a:pPr>
            <a:endParaRPr lang="en-US" baseline="0" dirty="0" smtClean="0"/>
          </a:p>
          <a:p>
            <a:r>
              <a:rPr lang="en-US" dirty="0" smtClean="0"/>
              <a:t>CLOS fabric scales out based o</a:t>
            </a:r>
            <a:r>
              <a:rPr lang="en-US" baseline="0" dirty="0" smtClean="0"/>
              <a:t>n compute and network, to cater to distributed nature of these applications.</a:t>
            </a:r>
            <a:endParaRPr lang="en-US" dirty="0" smtClean="0"/>
          </a:p>
          <a:p>
            <a:endParaRPr lang="en-US" dirty="0" smtClean="0"/>
          </a:p>
          <a:p>
            <a:r>
              <a:rPr lang="en-US" dirty="0" smtClean="0"/>
              <a:t>Server Virtualization advancements over the last decade has not only  helped to avoid high capex by reducing the server footprint in datacenters </a:t>
            </a:r>
          </a:p>
          <a:p>
            <a:r>
              <a:rPr lang="en-US" dirty="0" smtClean="0"/>
              <a:t>but have also have helped to reduce OPEX by  enabling automated provisioning of compute nodes in a matter of seconds. </a:t>
            </a:r>
          </a:p>
          <a:p>
            <a:endParaRPr lang="en-US" dirty="0" smtClean="0"/>
          </a:p>
          <a:p>
            <a:r>
              <a:rPr lang="en-US" dirty="0" smtClean="0"/>
              <a:t>But</a:t>
            </a:r>
            <a:r>
              <a:rPr lang="en-US" baseline="0" dirty="0" smtClean="0"/>
              <a:t> there are bottlenecks</a:t>
            </a:r>
          </a:p>
          <a:p>
            <a:r>
              <a:rPr lang="en-US" baseline="0" dirty="0" smtClean="0"/>
              <a:t>The network that connects the physical and virtual nodes are not completely virtualized. It has to provisioned manually and it takes weeks/days to complete and are prone to human configuration errors.</a:t>
            </a:r>
            <a:endParaRPr lang="en-US" dirty="0" smtClean="0"/>
          </a:p>
          <a:p>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dirty="0"/>
          </a:p>
        </p:txBody>
      </p:sp>
    </p:spTree>
    <p:extLst>
      <p:ext uri="{BB962C8B-B14F-4D97-AF65-F5344CB8AC3E}">
        <p14:creationId xmlns:p14="http://schemas.microsoft.com/office/powerpoint/2010/main" val="55461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270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5DB6E1C-BE84-D94E-ABCA-97D3FC528F58}" type="slidenum">
              <a:rPr lang="en-US" sz="1200">
                <a:latin typeface="Calibri" charset="0"/>
                <a:ea typeface="Apple LiGothic Medium" charset="0"/>
                <a:cs typeface="Apple LiGothic Medium" charset="0"/>
              </a:rPr>
              <a:pPr/>
              <a:t>5</a:t>
            </a:fld>
            <a:endParaRPr lang="en-US" sz="1200">
              <a:latin typeface="Calibri" charset="0"/>
              <a:ea typeface="Apple LiGothic Medium" charset="0"/>
              <a:cs typeface="Apple LiGothic Medium" charset="0"/>
            </a:endParaRPr>
          </a:p>
        </p:txBody>
      </p:sp>
      <p:sp>
        <p:nvSpPr>
          <p:cNvPr id="5" name="Header Placeholder 4"/>
          <p:cNvSpPr>
            <a:spLocks noGrp="1"/>
          </p:cNvSpPr>
          <p:nvPr>
            <p:ph type="hdr" sz="quarter"/>
          </p:nvPr>
        </p:nvSpPr>
        <p:spPr/>
        <p:txBody>
          <a:bodyPr/>
          <a:lstStyle/>
          <a:p>
            <a:pPr>
              <a:defRPr/>
            </a:pPr>
            <a:r>
              <a:rPr lang="en-US" smtClean="0"/>
              <a:t>Cisco Live 2014</a:t>
            </a:r>
            <a:endParaRPr lang="en-US"/>
          </a:p>
        </p:txBody>
      </p:sp>
      <p:sp>
        <p:nvSpPr>
          <p:cNvPr id="72709" name="Date Placeholder 5"/>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A353E8D-9C60-5B45-A141-934D36B96828}" type="datetime1">
              <a:rPr lang="en-US" sz="1200">
                <a:latin typeface="Calibri" charset="0"/>
                <a:ea typeface="Apple LiGothic Medium" charset="0"/>
                <a:cs typeface="Apple LiGothic Medium" charset="0"/>
              </a:rPr>
              <a:pPr/>
              <a:t>1/30/17</a:t>
            </a:fld>
            <a:endParaRPr lang="en-US" sz="1200">
              <a:latin typeface="Calibri" charset="0"/>
              <a:ea typeface="Apple LiGothic Medium" charset="0"/>
              <a:cs typeface="Apple LiGothic Medium" charset="0"/>
            </a:endParaRPr>
          </a:p>
        </p:txBody>
      </p:sp>
    </p:spTree>
    <p:extLst>
      <p:ext uri="{BB962C8B-B14F-4D97-AF65-F5344CB8AC3E}">
        <p14:creationId xmlns:p14="http://schemas.microsoft.com/office/powerpoint/2010/main" val="46504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endParaRPr>
          </a:p>
          <a:p>
            <a:pPr marL="0" marR="0" indent="0" algn="l" defTabSz="457181"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endParaRPr>
          </a:p>
          <a:p>
            <a:pPr marL="0" marR="0" indent="0" algn="l" defTabSz="457181"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endParaRPr>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rPr>
              <a:t>Network Overlays provides flexibility and cater to scale and elasticity of Virtualized datacenters which is defined by extreme dynamism of VM orchestrators for the rapid creation, modification, and deletion of virtual networks</a:t>
            </a:r>
          </a:p>
          <a:p>
            <a:endParaRPr lang="en-US" baseline="0" dirty="0" smtClean="0"/>
          </a:p>
          <a:p>
            <a:pPr marL="0" marR="0" indent="0" algn="l" defTabSz="457181"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rPr>
              <a:t>Network Overlays provides topology independence and location independence. Decoupling from physical infrastructure provides agility and Operational efficiency, thereby transforming data center economics </a:t>
            </a:r>
          </a:p>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160711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a:buChar char="•"/>
            </a:pPr>
            <a:r>
              <a:rPr lang="en-US" sz="1600" dirty="0" smtClean="0"/>
              <a:t>Industry standard protocol for multi-vendor interoperability</a:t>
            </a:r>
          </a:p>
          <a:p>
            <a:pPr marL="285750" indent="-285750">
              <a:lnSpc>
                <a:spcPct val="150000"/>
              </a:lnSpc>
              <a:buFont typeface="Arial"/>
              <a:buChar char="•"/>
            </a:pPr>
            <a:r>
              <a:rPr lang="en-US" sz="1600" dirty="0" smtClean="0"/>
              <a:t>Build-in multi-tenancy support</a:t>
            </a:r>
          </a:p>
          <a:p>
            <a:pPr marL="742950" lvl="1" indent="-285750">
              <a:lnSpc>
                <a:spcPct val="150000"/>
              </a:lnSpc>
              <a:buFont typeface="Arial"/>
              <a:buChar char="•"/>
            </a:pPr>
            <a:r>
              <a:rPr lang="en-US" sz="1600" dirty="0" smtClean="0"/>
              <a:t>Leverage MP-BGP to deliver VXLAN with L3VPN characteristics</a:t>
            </a:r>
          </a:p>
          <a:p>
            <a:pPr marL="285750" indent="-285750">
              <a:lnSpc>
                <a:spcPct val="150000"/>
              </a:lnSpc>
              <a:buFont typeface="Arial"/>
              <a:buChar char="•"/>
            </a:pPr>
            <a:r>
              <a:rPr lang="en-US" sz="1600" dirty="0" smtClean="0"/>
              <a:t>Truly scalable with protocol-driven learning</a:t>
            </a:r>
          </a:p>
          <a:p>
            <a:pPr marL="742950" lvl="1" indent="-285750">
              <a:lnSpc>
                <a:spcPct val="150000"/>
              </a:lnSpc>
              <a:buFont typeface="Arial"/>
              <a:buChar char="•"/>
            </a:pPr>
            <a:r>
              <a:rPr lang="en-US" sz="1600" dirty="0" smtClean="0"/>
              <a:t>Host MAC/IP address advertisement through EVPN MP-BGP</a:t>
            </a:r>
          </a:p>
          <a:p>
            <a:pPr marL="285750" indent="-285750">
              <a:lnSpc>
                <a:spcPct val="150000"/>
              </a:lnSpc>
              <a:buFont typeface="Arial"/>
              <a:buChar char="•"/>
            </a:pPr>
            <a:r>
              <a:rPr lang="en-US" sz="1600" dirty="0" smtClean="0"/>
              <a:t>Fast convergence upon host movements or network failures</a:t>
            </a:r>
          </a:p>
          <a:p>
            <a:pPr marL="742950" lvl="1" indent="-285750">
              <a:lnSpc>
                <a:spcPct val="150000"/>
              </a:lnSpc>
              <a:buFont typeface="Arial"/>
              <a:buChar char="•"/>
            </a:pPr>
            <a:r>
              <a:rPr lang="en-US" sz="1600" dirty="0" smtClean="0"/>
              <a:t>MP-BGP protocol driven re-learning and convergence</a:t>
            </a:r>
          </a:p>
          <a:p>
            <a:pPr marL="742950" lvl="1" indent="-285750">
              <a:lnSpc>
                <a:spcPct val="150000"/>
              </a:lnSpc>
              <a:buFont typeface="Arial"/>
              <a:buChar char="•"/>
            </a:pPr>
            <a:r>
              <a:rPr lang="en-US" sz="1600" dirty="0" smtClean="0"/>
              <a:t>Upon host movement, the new VTEP will send out a BGP update to advertise the new location of the host</a:t>
            </a:r>
          </a:p>
          <a:p>
            <a:pPr marL="285750" indent="-285750">
              <a:lnSpc>
                <a:spcPct val="130000"/>
              </a:lnSpc>
              <a:buFont typeface="Arial"/>
              <a:buChar char="•"/>
            </a:pPr>
            <a:r>
              <a:rPr lang="en-US" sz="1600" dirty="0" smtClean="0"/>
              <a:t>Optimal traffic forwarding supporting host mobility</a:t>
            </a:r>
          </a:p>
          <a:p>
            <a:pPr marL="742950" lvl="1" indent="-285750">
              <a:lnSpc>
                <a:spcPct val="130000"/>
              </a:lnSpc>
              <a:buFont typeface="Arial"/>
              <a:buChar char="•"/>
            </a:pPr>
            <a:r>
              <a:rPr lang="en-US" sz="1600" dirty="0" err="1" smtClean="0"/>
              <a:t>Anycast</a:t>
            </a:r>
            <a:r>
              <a:rPr lang="en-US" sz="1600" dirty="0" smtClean="0"/>
              <a:t> IP gateway for optimal forwarding for host generated traffic</a:t>
            </a:r>
          </a:p>
          <a:p>
            <a:pPr marL="742950" lvl="1" indent="-285750">
              <a:lnSpc>
                <a:spcPct val="130000"/>
              </a:lnSpc>
              <a:buFont typeface="Arial"/>
              <a:buChar char="•"/>
            </a:pPr>
            <a:r>
              <a:rPr lang="en-US" sz="1600" dirty="0" smtClean="0"/>
              <a:t>No need for hair-pinning to </a:t>
            </a:r>
            <a:r>
              <a:rPr lang="en-US" sz="1600" dirty="0" err="1" smtClean="0"/>
              <a:t>to</a:t>
            </a:r>
            <a:r>
              <a:rPr lang="en-US" sz="1600" dirty="0" smtClean="0"/>
              <a:t> reach the IP gateway</a:t>
            </a:r>
          </a:p>
          <a:p>
            <a:pPr marL="285750" indent="-285750">
              <a:lnSpc>
                <a:spcPct val="130000"/>
              </a:lnSpc>
              <a:buFont typeface="Arial"/>
              <a:buChar char="•"/>
            </a:pPr>
            <a:r>
              <a:rPr lang="en-US" sz="1600" dirty="0" smtClean="0"/>
              <a:t>ARP suppression</a:t>
            </a:r>
          </a:p>
          <a:p>
            <a:pPr marL="742950" lvl="1" indent="-285750">
              <a:lnSpc>
                <a:spcPct val="130000"/>
              </a:lnSpc>
              <a:buFont typeface="Arial"/>
              <a:buChar char="•"/>
            </a:pPr>
            <a:r>
              <a:rPr lang="en-US" sz="1600" dirty="0" smtClean="0"/>
              <a:t>Minimize ARP flooding in overlay</a:t>
            </a:r>
          </a:p>
          <a:p>
            <a:pPr marL="285750" indent="-285750">
              <a:lnSpc>
                <a:spcPct val="130000"/>
              </a:lnSpc>
              <a:buFont typeface="Arial"/>
              <a:buChar char="•"/>
            </a:pPr>
            <a:r>
              <a:rPr lang="en-US" sz="1600" dirty="0" smtClean="0"/>
              <a:t>Head-end Replication with dynamically learned remote-VTEP list</a:t>
            </a:r>
          </a:p>
          <a:p>
            <a:pPr marL="742950" lvl="1" indent="-285750">
              <a:lnSpc>
                <a:spcPct val="130000"/>
              </a:lnSpc>
              <a:buFont typeface="Arial"/>
              <a:buChar char="•"/>
            </a:pPr>
            <a:r>
              <a:rPr lang="en-US" sz="1600" dirty="0" smtClean="0"/>
              <a:t>Head-end replication enables multicast-free underlay network</a:t>
            </a:r>
          </a:p>
          <a:p>
            <a:pPr marL="742950" lvl="1" indent="-285750">
              <a:lnSpc>
                <a:spcPct val="130000"/>
              </a:lnSpc>
              <a:buFont typeface="Arial"/>
              <a:buChar char="•"/>
            </a:pPr>
            <a:r>
              <a:rPr lang="en-US" sz="1600" dirty="0" smtClean="0"/>
              <a:t>Dynamically learned remote-VTEP list minimizes the operational overhead of head-end replication</a:t>
            </a:r>
          </a:p>
          <a:p>
            <a:pPr marL="285750" indent="-285750">
              <a:lnSpc>
                <a:spcPct val="130000"/>
              </a:lnSpc>
              <a:buFont typeface="Arial"/>
              <a:buChar char="•"/>
            </a:pPr>
            <a:r>
              <a:rPr lang="en-US" sz="1600" dirty="0" smtClean="0"/>
              <a:t>VTEP peer authentication via MP-BGP authentication</a:t>
            </a:r>
          </a:p>
          <a:p>
            <a:pPr marL="742950" lvl="1" indent="-285750">
              <a:lnSpc>
                <a:spcPct val="130000"/>
              </a:lnSpc>
              <a:buFont typeface="Arial"/>
              <a:buChar char="•"/>
            </a:pPr>
            <a:r>
              <a:rPr lang="en-US" sz="1600" dirty="0" smtClean="0"/>
              <a:t>Added security to prevent rogue VTEPs or VTEP spoofing</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160423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smtClean="0"/>
          </a:p>
          <a:p>
            <a:r>
              <a:rPr lang="en-US" baseline="0" dirty="0" smtClean="0"/>
              <a:t>Application and Server migration towards virtualization &amp; cloud create requirements for agile and scalable networks.  This is driving the current network transition to the SDN.  With SDN, there is a migration from intelligent hardware platform components to a more centralized software intelligence. A centralized software helps customers improve their operational efficiencies at cloud scale and  also enhance troubleshooting capabilities in the network. This helps the customer better align their network to meet their business goals.  </a:t>
            </a:r>
          </a:p>
          <a:p>
            <a:endParaRPr lang="en-US" baseline="0" dirty="0" smtClean="0"/>
          </a:p>
          <a:p>
            <a:r>
              <a:rPr lang="en-US" baseline="0" dirty="0" smtClean="0"/>
              <a:t> SDN  also changes the paradigm on how customer buy products, what features matter in the product. SDN is also shaping a new ecosystem build around SDN applications.</a:t>
            </a:r>
          </a:p>
          <a:p>
            <a:endParaRPr lang="en-US" dirty="0" smtClean="0"/>
          </a:p>
          <a:p>
            <a:r>
              <a:rPr lang="en-US" dirty="0" smtClean="0"/>
              <a:t>Software Defined</a:t>
            </a:r>
            <a:r>
              <a:rPr lang="en-US" baseline="0" dirty="0" smtClean="0"/>
              <a:t> Networking and OpenDaylight is transforming how we look at the network. The opportunities it creates are endless, we know some of them and will discuss few in the presentation. What Cisco is doing with OpenDaylight is taking the Open Source SDN Platform and putting capabilities around it to make it the best SDN platform in the market to help you win with customers</a:t>
            </a:r>
          </a:p>
          <a:p>
            <a:endParaRPr lang="en-US" baseline="0" dirty="0" smtClean="0"/>
          </a:p>
          <a:p>
            <a:r>
              <a:rPr lang="en-US" baseline="0" dirty="0" smtClean="0"/>
              <a:t>The discussion agenda is as above:</a:t>
            </a:r>
          </a:p>
          <a:p>
            <a:endParaRPr lang="en-US" baseline="0" dirty="0" smtClean="0"/>
          </a:p>
          <a:p>
            <a:r>
              <a:rPr lang="en-US" baseline="0" dirty="0" smtClean="0"/>
              <a:t>[1] What OpenDaylight is from the organization view and the OpenDaylight product</a:t>
            </a:r>
          </a:p>
          <a:p>
            <a:endParaRPr lang="en-US" baseline="0" dirty="0" smtClean="0"/>
          </a:p>
          <a:p>
            <a:r>
              <a:rPr lang="en-US" baseline="0" dirty="0" smtClean="0"/>
              <a:t>[2] Get into Cisco’s commercial distribution of OpenDaylight  -- Cisco Open SDN Controller  -- this will sold and supported as any other Cisco product.</a:t>
            </a:r>
          </a:p>
          <a:p>
            <a:endParaRPr lang="en-US" baseline="0" dirty="0" smtClean="0"/>
          </a:p>
          <a:p>
            <a:r>
              <a:rPr lang="en-US" baseline="0" dirty="0" smtClean="0"/>
              <a:t>[3] How we are enabling developers on the platform. As an open platform it has number of developer and integration opportunities and we are building a developer ecosystem</a:t>
            </a:r>
          </a:p>
          <a:p>
            <a:endParaRPr lang="en-US" baseline="0" dirty="0" smtClean="0"/>
          </a:p>
          <a:p>
            <a:r>
              <a:rPr lang="en-US" baseline="0" dirty="0" smtClean="0"/>
              <a:t>[4] A quick view of targeted use cases that we see today. Not an exhaustive list but a sample list of use cases we are focusing on initially</a:t>
            </a:r>
          </a:p>
          <a:p>
            <a:endParaRPr lang="en-US" baseline="0" dirty="0" smtClean="0"/>
          </a:p>
          <a:p>
            <a:r>
              <a:rPr lang="en-US" baseline="0" dirty="0" smtClean="0"/>
              <a:t>[5] Talk about how we are using Open SDN controller in the WAE. An example of an SDN application.</a:t>
            </a:r>
          </a:p>
          <a:p>
            <a:endParaRPr lang="en-US" baseline="0" dirty="0" smtClean="0"/>
          </a:p>
          <a:p>
            <a:r>
              <a:rPr lang="en-US" baseline="0" dirty="0" smtClean="0"/>
              <a:t>[6] Call to action.</a:t>
            </a:r>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pPr/>
              <a:t>9</a:t>
            </a:fld>
            <a:endParaRPr lang="en-US" dirty="0"/>
          </a:p>
        </p:txBody>
      </p:sp>
      <p:sp>
        <p:nvSpPr>
          <p:cNvPr id="5" name="Header Placeholder 4"/>
          <p:cNvSpPr>
            <a:spLocks noGrp="1"/>
          </p:cNvSpPr>
          <p:nvPr>
            <p:ph type="hdr" sz="quarter" idx="11"/>
          </p:nvPr>
        </p:nvSpPr>
        <p:spPr/>
        <p:txBody>
          <a:bodyPr/>
          <a:lstStyle/>
          <a:p>
            <a:r>
              <a:rPr lang="en-US" dirty="0" smtClean="0"/>
              <a:t>Cisco Live 2014</a:t>
            </a:r>
            <a:endParaRPr lang="en-US" dirty="0"/>
          </a:p>
        </p:txBody>
      </p:sp>
      <p:sp>
        <p:nvSpPr>
          <p:cNvPr id="6" name="Date Placeholder 5"/>
          <p:cNvSpPr>
            <a:spLocks noGrp="1"/>
          </p:cNvSpPr>
          <p:nvPr>
            <p:ph type="dt" idx="12"/>
          </p:nvPr>
        </p:nvSpPr>
        <p:spPr/>
        <p:txBody>
          <a:bodyPr/>
          <a:lstStyle/>
          <a:p>
            <a:fld id="{BF26B80F-6F85-4597-97DA-F56C20E4EF23}" type="datetime1">
              <a:rPr lang="en-US" smtClean="0"/>
              <a:pPr/>
              <a:t>1/30/17</a:t>
            </a:fld>
            <a:endParaRPr lang="en-US" dirty="0"/>
          </a:p>
        </p:txBody>
      </p:sp>
    </p:spTree>
    <p:extLst>
      <p:ext uri="{BB962C8B-B14F-4D97-AF65-F5344CB8AC3E}">
        <p14:creationId xmlns:p14="http://schemas.microsoft.com/office/powerpoint/2010/main" val="1978622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11</a:t>
            </a:fld>
            <a:endParaRPr lang="en-US">
              <a:solidFill>
                <a:prstClr val="black"/>
              </a:solidFill>
            </a:endParaRPr>
          </a:p>
        </p:txBody>
      </p:sp>
      <p:sp>
        <p:nvSpPr>
          <p:cNvPr id="8" name="Date Placeholder 7"/>
          <p:cNvSpPr>
            <a:spLocks noGrp="1"/>
          </p:cNvSpPr>
          <p:nvPr>
            <p:ph type="dt" idx="11"/>
          </p:nvPr>
        </p:nvSpPr>
        <p:spPr/>
        <p:txBody>
          <a:bodyPr/>
          <a:lstStyle/>
          <a:p>
            <a:fld id="{238F1CFD-AC8C-4407-BFCB-78E6166097E6}" type="datetime1">
              <a:rPr lang="en-US" smtClean="0"/>
              <a:t>1/30/17</a:t>
            </a:fld>
            <a:endParaRPr lang="en-US"/>
          </a:p>
        </p:txBody>
      </p:sp>
      <p:sp>
        <p:nvSpPr>
          <p:cNvPr id="9" name="Header Placeholder 8"/>
          <p:cNvSpPr>
            <a:spLocks noGrp="1"/>
          </p:cNvSpPr>
          <p:nvPr>
            <p:ph type="hdr" sz="quarter" idx="12"/>
          </p:nvPr>
        </p:nvSpPr>
        <p:spPr/>
        <p:txBody>
          <a:bodyPr/>
          <a:lstStyle/>
          <a:p>
            <a:r>
              <a:rPr lang="en-US" smtClean="0"/>
              <a:t>Cisco Live 2016</a:t>
            </a:r>
            <a:endParaRPr lang="en-US" dirty="0"/>
          </a:p>
        </p:txBody>
      </p:sp>
    </p:spTree>
    <p:extLst>
      <p:ext uri="{BB962C8B-B14F-4D97-AF65-F5344CB8AC3E}">
        <p14:creationId xmlns:p14="http://schemas.microsoft.com/office/powerpoint/2010/main" val="154142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hyperlink" Target="http://ciscolive.com/Online" TargetMode="External"/><Relationship Id="rId5" Type="http://schemas.openxmlformats.org/officeDocument/2006/relationships/hyperlink" Target="http://ciscolive.com/us" TargetMode="External"/><Relationship Id="rId1" Type="http://schemas.openxmlformats.org/officeDocument/2006/relationships/slideMaster" Target="../slideMasters/slideMaster1.xml"/><Relationship Id="rId2" Type="http://schemas.openxmlformats.org/officeDocument/2006/relationships/hyperlink" Target="CiscoLive.com/Online"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6982" y="3932215"/>
            <a:ext cx="2678250" cy="356616"/>
          </a:xfrm>
          <a:prstGeom prst="rect">
            <a:avLst/>
          </a:prstGeom>
          <a:ln>
            <a:noFill/>
          </a:ln>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0525" y="1968792"/>
            <a:ext cx="2794966" cy="1188720"/>
          </a:xfrm>
          <a:prstGeom prst="rect">
            <a:avLst/>
          </a:prstGeom>
          <a:ln>
            <a:noFill/>
          </a:ln>
        </p:spPr>
      </p:pic>
      <p:pic>
        <p:nvPicPr>
          <p:cNvPr id="6"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410081" y="398607"/>
            <a:ext cx="792595" cy="4200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3837713"/>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12" name="Title 1"/>
          <p:cNvSpPr>
            <a:spLocks noGrp="1"/>
          </p:cNvSpPr>
          <p:nvPr>
            <p:ph type="title" hasCustomPrompt="1"/>
          </p:nvPr>
        </p:nvSpPr>
        <p:spPr>
          <a:xfrm>
            <a:off x="356616" y="384176"/>
            <a:ext cx="8513064" cy="434974"/>
          </a:xfrm>
        </p:spPr>
        <p:txBody>
          <a:bodyPr/>
          <a:lstStyle>
            <a:lvl1pPr>
              <a:defRPr baseline="0">
                <a:solidFill>
                  <a:schemeClr val="tx1"/>
                </a:solidFill>
              </a:defRPr>
            </a:lvl1pPr>
          </a:lstStyle>
          <a:p>
            <a:r>
              <a:rPr lang="en-US" dirty="0" smtClean="0"/>
              <a:t>Slide Title</a:t>
            </a:r>
            <a:endParaRPr lang="en-US" dirty="0"/>
          </a:p>
        </p:txBody>
      </p:sp>
      <p:sp>
        <p:nvSpPr>
          <p:cNvPr id="13" name="Content Placeholder 4"/>
          <p:cNvSpPr>
            <a:spLocks noGrp="1"/>
          </p:cNvSpPr>
          <p:nvPr>
            <p:ph sz="quarter" idx="11"/>
          </p:nvPr>
        </p:nvSpPr>
        <p:spPr>
          <a:xfrm>
            <a:off x="356616" y="1241425"/>
            <a:ext cx="4069080" cy="30978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5"/>
          <p:cNvSpPr>
            <a:spLocks noGrp="1"/>
          </p:cNvSpPr>
          <p:nvPr>
            <p:ph type="body" sz="quarter" idx="12"/>
          </p:nvPr>
        </p:nvSpPr>
        <p:spPr>
          <a:xfrm>
            <a:off x="356616" y="819150"/>
            <a:ext cx="8513064" cy="381000"/>
          </a:xfrm>
        </p:spPr>
        <p:txBody>
          <a:bodyPr/>
          <a:lstStyle>
            <a:lvl1pPr marL="1785" indent="0">
              <a:buNone/>
              <a:defRPr>
                <a:solidFill>
                  <a:schemeClr val="tx1"/>
                </a:solidFill>
              </a:defRPr>
            </a:lvl1pPr>
          </a:lstStyle>
          <a:p>
            <a:pPr lvl="0"/>
            <a:r>
              <a:rPr lang="en-US" smtClean="0"/>
              <a:t>Click to edit Master text styles</a:t>
            </a:r>
          </a:p>
        </p:txBody>
      </p:sp>
      <p:sp>
        <p:nvSpPr>
          <p:cNvPr id="15" name="Content Placeholder 6"/>
          <p:cNvSpPr>
            <a:spLocks noGrp="1"/>
          </p:cNvSpPr>
          <p:nvPr>
            <p:ph sz="quarter" idx="13"/>
          </p:nvPr>
        </p:nvSpPr>
        <p:spPr>
          <a:xfrm>
            <a:off x="4800600" y="1241425"/>
            <a:ext cx="4069080" cy="31096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79978933"/>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9" name="Title 1"/>
          <p:cNvSpPr>
            <a:spLocks noGrp="1"/>
          </p:cNvSpPr>
          <p:nvPr>
            <p:ph type="title"/>
          </p:nvPr>
        </p:nvSpPr>
        <p:spPr>
          <a:xfrm>
            <a:off x="356616" y="219456"/>
            <a:ext cx="8513064" cy="76543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aseline="0" dirty="0">
                <a:solidFill>
                  <a:schemeClr val="tx1"/>
                </a:solidFill>
              </a:defRPr>
            </a:lvl1pPr>
          </a:lstStyle>
          <a:p>
            <a:pPr lvl="0"/>
            <a:r>
              <a:rPr lang="en-US" smtClean="0"/>
              <a:t>Click to edit Master title style</a:t>
            </a:r>
            <a:endParaRPr lang="en-US" dirty="0"/>
          </a:p>
        </p:txBody>
      </p:sp>
      <p:sp>
        <p:nvSpPr>
          <p:cNvPr id="10" name="Content Placeholder 2"/>
          <p:cNvSpPr>
            <a:spLocks noGrp="1"/>
          </p:cNvSpPr>
          <p:nvPr>
            <p:ph idx="1"/>
          </p:nvPr>
        </p:nvSpPr>
        <p:spPr>
          <a:xfrm>
            <a:off x="356616" y="1100308"/>
            <a:ext cx="2743200" cy="3262760"/>
          </a:xfrm>
        </p:spPr>
        <p:txBody>
          <a:bodyPr lIns="91440" tIns="45720" rIns="91440" bIns="45720"/>
          <a:lstStyle>
            <a:lvl1pPr>
              <a:spcBef>
                <a:spcPts val="1200"/>
              </a:spcBef>
              <a:buClrTx/>
              <a:defRPr sz="1600">
                <a:solidFill>
                  <a:schemeClr val="tx1"/>
                </a:solidFill>
              </a:defRPr>
            </a:lvl1pPr>
            <a:lvl2pPr>
              <a:spcBef>
                <a:spcPts val="400"/>
              </a:spcBef>
              <a:defRPr sz="1400">
                <a:solidFill>
                  <a:schemeClr val="tx1"/>
                </a:solidFill>
              </a:defRPr>
            </a:lvl2pPr>
            <a:lvl3pPr>
              <a:spcBef>
                <a:spcPts val="200"/>
              </a:spcBef>
              <a:defRPr sz="1200">
                <a:solidFill>
                  <a:schemeClr val="tx1"/>
                </a:solidFill>
              </a:defRPr>
            </a:lvl3pPr>
            <a:lvl4pPr>
              <a:spcBef>
                <a:spcPts val="200"/>
              </a:spcBef>
              <a:defRPr sz="1050">
                <a:solidFill>
                  <a:schemeClr val="tx1"/>
                </a:solidFill>
              </a:defRPr>
            </a:lvl4pPr>
            <a:lvl5pPr>
              <a:spcBef>
                <a:spcPts val="675"/>
              </a:spcBef>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5"/>
          <p:cNvSpPr>
            <a:spLocks noGrp="1"/>
          </p:cNvSpPr>
          <p:nvPr>
            <p:ph type="body" sz="quarter" idx="10"/>
          </p:nvPr>
        </p:nvSpPr>
        <p:spPr>
          <a:xfrm>
            <a:off x="6126480" y="1100307"/>
            <a:ext cx="2743200" cy="3264861"/>
          </a:xfr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7"/>
          <p:cNvSpPr>
            <a:spLocks noGrp="1"/>
          </p:cNvSpPr>
          <p:nvPr>
            <p:ph type="body" sz="quarter" idx="11"/>
          </p:nvPr>
        </p:nvSpPr>
        <p:spPr>
          <a:xfrm>
            <a:off x="3241548" y="1100307"/>
            <a:ext cx="2743200" cy="3264408"/>
          </a:xfr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85814415"/>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smtClean="0"/>
              <a:t>Slide Title</a:t>
            </a:r>
            <a:endParaRPr lang="en-US" dirty="0"/>
          </a:p>
        </p:txBody>
      </p:sp>
    </p:spTree>
    <p:extLst>
      <p:ext uri="{BB962C8B-B14F-4D97-AF65-F5344CB8AC3E}">
        <p14:creationId xmlns:p14="http://schemas.microsoft.com/office/powerpoint/2010/main" val="3664756544"/>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smtClean="0"/>
              <a:t>Slide Title</a:t>
            </a:r>
            <a:endParaRPr lang="en-US" dirty="0"/>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940046000"/>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Text Placeholder 3"/>
          <p:cNvSpPr>
            <a:spLocks noGrp="1"/>
          </p:cNvSpPr>
          <p:nvPr>
            <p:ph type="body" sz="quarter" idx="14" hasCustomPrompt="1"/>
          </p:nvPr>
        </p:nvSpPr>
        <p:spPr>
          <a:xfrm>
            <a:off x="548640" y="3562350"/>
            <a:ext cx="5551460" cy="609600"/>
          </a:xfrm>
        </p:spPr>
        <p:txBody>
          <a:bodyPr/>
          <a:lstStyle>
            <a:lvl1pPr marL="1785" indent="0" algn="l">
              <a:spcBef>
                <a:spcPts val="0"/>
              </a:spcBef>
              <a:buNone/>
              <a:defRPr lang="en-US" sz="1400" kern="1200" dirty="0" smtClean="0">
                <a:solidFill>
                  <a:schemeClr val="tx1"/>
                </a:solidFill>
                <a:latin typeface="Arial" charset="0"/>
                <a:ea typeface="ＭＳ Ｐゴシック" charset="0"/>
                <a:cs typeface="ＭＳ Ｐゴシック" charset="0"/>
              </a:defRPr>
            </a:lvl1pPr>
          </a:lstStyle>
          <a:p>
            <a:pPr lvl="0"/>
            <a:r>
              <a:rPr lang="en-US" dirty="0" smtClean="0"/>
              <a:t>Click to edit Source Name</a:t>
            </a:r>
          </a:p>
          <a:p>
            <a:pPr lvl="0"/>
            <a:r>
              <a:rPr lang="en-US" dirty="0" smtClean="0"/>
              <a:t>Company Name</a:t>
            </a:r>
          </a:p>
        </p:txBody>
      </p:sp>
      <p:sp>
        <p:nvSpPr>
          <p:cNvPr id="9" name="Text Placeholder 4"/>
          <p:cNvSpPr>
            <a:spLocks noGrp="1"/>
          </p:cNvSpPr>
          <p:nvPr>
            <p:ph type="body" sz="quarter" idx="13" hasCustomPrompt="1"/>
          </p:nvPr>
        </p:nvSpPr>
        <p:spPr>
          <a:xfrm>
            <a:off x="356616" y="1600200"/>
            <a:ext cx="7795985" cy="1733550"/>
          </a:xfrm>
        </p:spPr>
        <p:txBody>
          <a:bodyPr/>
          <a:lstStyle>
            <a:lvl1pPr marL="173038" indent="-173038">
              <a:lnSpc>
                <a:spcPts val="3680"/>
              </a:lnSpc>
              <a:spcBef>
                <a:spcPts val="0"/>
              </a:spcBef>
              <a:buClr>
                <a:schemeClr val="accent1"/>
              </a:buClr>
              <a:buSzPct val="105000"/>
              <a:buFont typeface="Arial" panose="020B0604020202020204" pitchFamily="34" charset="0"/>
              <a:buNone/>
              <a:tabLst>
                <a:tab pos="173038" algn="l"/>
              </a:tabLst>
              <a:defRPr lang="en-US" sz="3200" b="0" i="1" kern="1200" dirty="0" smtClean="0">
                <a:solidFill>
                  <a:schemeClr val="accent1"/>
                </a:solidFill>
                <a:latin typeface="+mj-lt"/>
                <a:ea typeface="+mj-ea"/>
                <a:cs typeface="+mj-cs"/>
                <a:sym typeface="Arial" pitchFamily="34" charset="0"/>
              </a:defRPr>
            </a:lvl1pPr>
          </a:lstStyle>
          <a:p>
            <a:pPr lvl="0"/>
            <a:r>
              <a:rPr lang="en-US" dirty="0" smtClean="0"/>
              <a:t>“	Quote goes here.”</a:t>
            </a:r>
          </a:p>
        </p:txBody>
      </p:sp>
    </p:spTree>
    <p:extLst>
      <p:ext uri="{BB962C8B-B14F-4D97-AF65-F5344CB8AC3E}">
        <p14:creationId xmlns:p14="http://schemas.microsoft.com/office/powerpoint/2010/main" val="255652334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gu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2418267383"/>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2827072456"/>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gu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2621428396"/>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gu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3868849887"/>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Video</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415" y="4782017"/>
            <a:ext cx="818628" cy="274320"/>
          </a:xfrm>
          <a:prstGeom prst="rect">
            <a:avLst/>
          </a:prstGeom>
        </p:spPr>
      </p:pic>
    </p:spTree>
    <p:extLst>
      <p:ext uri="{BB962C8B-B14F-4D97-AF65-F5344CB8AC3E}">
        <p14:creationId xmlns:p14="http://schemas.microsoft.com/office/powerpoint/2010/main" val="4258811976"/>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2" name="Rectangle 2"/>
          <p:cNvSpPr>
            <a:spLocks noGrp="1" noChangeArrowheads="1"/>
          </p:cNvSpPr>
          <p:nvPr>
            <p:ph type="title" hasCustomPrompt="1"/>
          </p:nvPr>
        </p:nvSpPr>
        <p:spPr bwMode="white">
          <a:xfrm>
            <a:off x="336624" y="1489433"/>
            <a:ext cx="8416893" cy="1249508"/>
          </a:xfrm>
          <a:prstGeom prst="rect">
            <a:avLst/>
          </a:prstGeom>
          <a:noFill/>
          <a:ln w="12700">
            <a:noFill/>
            <a:miter lim="800000"/>
            <a:headEnd/>
            <a:tailEnd/>
          </a:ln>
          <a:effectLst/>
        </p:spPr>
        <p:txBody>
          <a:bodyPr lIns="91440" tIns="45720" rIns="91440" bIns="45720" anchor="b"/>
          <a:lstStyle>
            <a:lvl1pPr algn="l">
              <a:defRPr lang="en-US" sz="4000" i="0"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352483" y="3376465"/>
            <a:ext cx="8416892" cy="336551"/>
          </a:xfrm>
        </p:spPr>
        <p:txBody>
          <a:bodyPr lIns="91440" tIns="45720" rIns="91440" bIns="45720" anchor="b"/>
          <a:lstStyle>
            <a:lvl1pPr marL="1785" indent="0" algn="l">
              <a:buNone/>
              <a:defRPr lang="en-US" sz="1600" kern="1200" dirty="0" smtClean="0">
                <a:solidFill>
                  <a:schemeClr val="bg1"/>
                </a:solidFill>
                <a:latin typeface="+mn-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smtClean="0"/>
              <a:t>Presenter Name and Title</a:t>
            </a:r>
          </a:p>
        </p:txBody>
      </p:sp>
      <p:sp>
        <p:nvSpPr>
          <p:cNvPr id="4" name="Text Placeholder 3"/>
          <p:cNvSpPr>
            <a:spLocks noGrp="1"/>
          </p:cNvSpPr>
          <p:nvPr>
            <p:ph type="body" sz="quarter" idx="13" hasCustomPrompt="1"/>
          </p:nvPr>
        </p:nvSpPr>
        <p:spPr>
          <a:xfrm>
            <a:off x="352482" y="3722263"/>
            <a:ext cx="5221886" cy="250298"/>
          </a:xfrm>
        </p:spPr>
        <p:txBody>
          <a:bodyPr/>
          <a:lstStyle>
            <a:lvl1pPr marL="1785" indent="0">
              <a:buNone/>
              <a:defRPr sz="1200">
                <a:solidFill>
                  <a:schemeClr val="bg1"/>
                </a:solidFill>
              </a:defRPr>
            </a:lvl1pPr>
          </a:lstStyle>
          <a:p>
            <a:pPr lvl="0"/>
            <a:r>
              <a:rPr lang="en-US" dirty="0" smtClean="0"/>
              <a:t>Session ID</a:t>
            </a:r>
          </a:p>
        </p:txBody>
      </p:sp>
    </p:spTree>
    <p:extLst>
      <p:ext uri="{BB962C8B-B14F-4D97-AF65-F5344CB8AC3E}">
        <p14:creationId xmlns:p14="http://schemas.microsoft.com/office/powerpoint/2010/main" val="1287375511"/>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baseline="0" dirty="0">
                <a:solidFill>
                  <a:schemeClr val="bg1"/>
                </a:solidFill>
                <a:latin typeface="+mj-lt"/>
                <a:ea typeface="+mj-ea"/>
                <a:cs typeface="+mj-cs"/>
                <a:sym typeface="Arial" pitchFamily="34" charset="0"/>
              </a:defRPr>
            </a:lvl1pPr>
          </a:lstStyle>
          <a:p>
            <a:r>
              <a:rPr lang="en-US" dirty="0" smtClean="0"/>
              <a:t>Demo</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22"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1385942797"/>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3186636"/>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3952921"/>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
        <p:nvSpPr>
          <p:cNvPr id="5"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774130515"/>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sz="1800">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172488876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337244338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4"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322423707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356616" y="504248"/>
            <a:ext cx="6842579" cy="480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6251" indent="-6251" defTabSz="457200" eaLnBrk="0" fontAlgn="base" hangingPunct="0">
              <a:lnSpc>
                <a:spcPct val="90000"/>
              </a:lnSpc>
              <a:spcBef>
                <a:spcPct val="0"/>
              </a:spcBef>
              <a:spcAft>
                <a:spcPct val="0"/>
              </a:spcAft>
            </a:pPr>
            <a:r>
              <a:rPr lang="en-US" sz="2800" dirty="0">
                <a:solidFill>
                  <a:srgbClr val="676767"/>
                </a:solidFill>
                <a:ea typeface="+mj-ea"/>
                <a:cs typeface="+mj-cs"/>
                <a:sym typeface="Arial" pitchFamily="34" charset="0"/>
              </a:rPr>
              <a:t>Complete Your Online Session Evaluation</a:t>
            </a:r>
          </a:p>
        </p:txBody>
      </p:sp>
      <p:sp>
        <p:nvSpPr>
          <p:cNvPr id="3" name="TextBox 2"/>
          <p:cNvSpPr txBox="1"/>
          <p:nvPr userDrawn="1"/>
        </p:nvSpPr>
        <p:spPr>
          <a:xfrm>
            <a:off x="4724400" y="3790950"/>
            <a:ext cx="4191000" cy="677621"/>
          </a:xfrm>
          <a:prstGeom prst="rect">
            <a:avLst/>
          </a:prstGeom>
          <a:noFill/>
        </p:spPr>
        <p:txBody>
          <a:bodyPr wrap="square" rtlCol="0">
            <a:spAutoFit/>
          </a:bodyPr>
          <a:lstStyle/>
          <a:p>
            <a:pPr defTabSz="914400">
              <a:lnSpc>
                <a:spcPct val="90000"/>
              </a:lnSpc>
              <a:spcBef>
                <a:spcPts val="600"/>
              </a:spcBef>
              <a:defRPr/>
            </a:pPr>
            <a:r>
              <a:rPr lang="en-US" sz="1400" dirty="0">
                <a:solidFill>
                  <a:srgbClr val="676767"/>
                </a:solidFill>
              </a:rPr>
              <a:t>Don’t forget: Cisco Live sessions will be available for viewing on-demand after the event at </a:t>
            </a:r>
            <a:r>
              <a:rPr lang="en-US" sz="1400" u="sng" dirty="0">
                <a:solidFill>
                  <a:srgbClr val="1F92D3"/>
                </a:solidFill>
                <a:hlinkClick r:id="rId2" action="ppaction://hlinkfile"/>
              </a:rPr>
              <a:t>CiscoLive.com/Online</a:t>
            </a:r>
            <a:endParaRPr lang="en-US" sz="1600" dirty="0">
              <a:solidFill>
                <a:srgbClr val="1F92D3"/>
              </a:solidFill>
              <a:ea typeface="ＭＳ Ｐゴシック" charset="0"/>
            </a:endParaRPr>
          </a:p>
        </p:txBody>
      </p:sp>
      <p:sp>
        <p:nvSpPr>
          <p:cNvPr id="7" name="Content Placeholder 2"/>
          <p:cNvSpPr txBox="1">
            <a:spLocks/>
          </p:cNvSpPr>
          <p:nvPr userDrawn="1"/>
        </p:nvSpPr>
        <p:spPr>
          <a:xfrm>
            <a:off x="353787" y="1077913"/>
            <a:ext cx="4119061" cy="2462213"/>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87523" indent="-185738" algn="l" defTabSz="457200" rtl="0" eaLnBrk="0" fontAlgn="base" latinLnBrk="0" hangingPunct="0">
              <a:lnSpc>
                <a:spcPct val="90000"/>
              </a:lnSpc>
              <a:spcBef>
                <a:spcPts val="1200"/>
              </a:spcBef>
              <a:spcAft>
                <a:spcPct val="0"/>
              </a:spcAft>
              <a:buClr>
                <a:srgbClr val="676767"/>
              </a:buClr>
              <a:buSzPct val="80000"/>
              <a:buFont typeface="Arial" panose="020B0604020202020204" pitchFamily="34" charset="0"/>
              <a:buChar char="•"/>
            </a:pPr>
            <a:r>
              <a:rPr lang="en-US" sz="2000" kern="1200" dirty="0" smtClean="0">
                <a:solidFill>
                  <a:srgbClr val="676767"/>
                </a:solidFill>
                <a:latin typeface="+mn-lt"/>
                <a:ea typeface="+mn-ea"/>
                <a:cs typeface="+mn-cs"/>
                <a:sym typeface="Arial" pitchFamily="34" charset="0"/>
              </a:rPr>
              <a:t>Give us your feedback to be entered into a Daily Survey Drawing. A daily winner will receive a $750 Amazon gift card.</a:t>
            </a:r>
          </a:p>
          <a:p>
            <a:pPr marL="187523" indent="-185738" algn="l" defTabSz="457200" rtl="0" eaLnBrk="0" fontAlgn="base" latinLnBrk="0" hangingPunct="0">
              <a:lnSpc>
                <a:spcPct val="90000"/>
              </a:lnSpc>
              <a:spcBef>
                <a:spcPts val="1200"/>
              </a:spcBef>
              <a:spcAft>
                <a:spcPct val="0"/>
              </a:spcAft>
              <a:buClr>
                <a:srgbClr val="676767"/>
              </a:buClr>
              <a:buSzPct val="80000"/>
              <a:buFont typeface="Arial" panose="020B0604020202020204" pitchFamily="34" charset="0"/>
              <a:buChar char="•"/>
            </a:pPr>
            <a:r>
              <a:rPr lang="en-US" sz="2000" kern="1200" dirty="0" smtClean="0">
                <a:solidFill>
                  <a:srgbClr val="676767"/>
                </a:solidFill>
                <a:latin typeface="+mn-lt"/>
                <a:ea typeface="+mn-ea"/>
                <a:cs typeface="+mn-cs"/>
                <a:sym typeface="Arial" pitchFamily="34" charset="0"/>
              </a:rPr>
              <a:t>Complete your session surveys through the Cisco Live mobile app or from the Session Catalog on </a:t>
            </a:r>
            <a:r>
              <a:rPr lang="en-US" sz="2000" u="sng" kern="1200" dirty="0" smtClean="0">
                <a:solidFill>
                  <a:schemeClr val="accent1"/>
                </a:solidFill>
                <a:latin typeface="+mn-lt"/>
                <a:ea typeface="+mn-ea"/>
                <a:cs typeface="+mn-cs"/>
                <a:sym typeface="Arial" pitchFamily="34" charset="0"/>
              </a:rPr>
              <a:t>CiscoLive.com/us</a:t>
            </a:r>
            <a:r>
              <a:rPr lang="en-US" sz="2000" kern="1200" dirty="0" smtClean="0">
                <a:solidFill>
                  <a:srgbClr val="676767"/>
                </a:solidFill>
                <a:latin typeface="+mn-lt"/>
                <a:ea typeface="+mn-ea"/>
                <a:cs typeface="+mn-cs"/>
                <a:sym typeface="Arial" pitchFamily="34" charset="0"/>
              </a:rPr>
              <a:t>.</a:t>
            </a:r>
          </a:p>
        </p:txBody>
      </p:sp>
      <p:sp>
        <p:nvSpPr>
          <p:cNvPr id="8"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9167" y="1128177"/>
            <a:ext cx="3950208" cy="2633472"/>
          </a:xfrm>
          <a:prstGeom prst="rect">
            <a:avLst/>
          </a:prstGeom>
        </p:spPr>
      </p:pic>
      <p:sp>
        <p:nvSpPr>
          <p:cNvPr id="2" name="Rectangle 1">
            <a:hlinkClick r:id="rId4"/>
          </p:cNvPr>
          <p:cNvSpPr/>
          <p:nvPr userDrawn="1"/>
        </p:nvSpPr>
        <p:spPr bwMode="auto">
          <a:xfrm>
            <a:off x="4738254" y="4226128"/>
            <a:ext cx="1898073" cy="220559"/>
          </a:xfrm>
          <a:prstGeom prst="rect">
            <a:avLst/>
          </a:prstGeom>
          <a:no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9" name="Rectangle 8">
            <a:hlinkClick r:id="rId5"/>
          </p:cNvPr>
          <p:cNvSpPr/>
          <p:nvPr userDrawn="1"/>
        </p:nvSpPr>
        <p:spPr bwMode="auto">
          <a:xfrm>
            <a:off x="949036" y="3193612"/>
            <a:ext cx="2223655" cy="297733"/>
          </a:xfrm>
          <a:prstGeom prst="rect">
            <a:avLst/>
          </a:prstGeom>
          <a:no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33614952"/>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3" name="TextBox 2"/>
          <p:cNvSpPr txBox="1"/>
          <p:nvPr userDrawn="1"/>
        </p:nvSpPr>
        <p:spPr>
          <a:xfrm>
            <a:off x="359051" y="2987007"/>
            <a:ext cx="839419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251" indent="-6251" defTabSz="914400" eaLnBrk="0" latinLnBrk="0" hangingPunct="0">
              <a:lnSpc>
                <a:spcPct val="90000"/>
              </a:lnSpc>
              <a:defRPr lang="en-US" sz="4000" b="0" i="0" dirty="0" smtClean="0">
                <a:solidFill>
                  <a:schemeClr val="bg1"/>
                </a:solidFill>
                <a:latin typeface="+mj-lt"/>
                <a:ea typeface="+mj-ea"/>
                <a:cs typeface="+mj-cs"/>
                <a:sym typeface="Arial" pitchFamily="34" charset="0"/>
              </a:defRPr>
            </a:lvl1pPr>
            <a:lvl2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fontAlgn="base">
              <a:spcBef>
                <a:spcPct val="0"/>
              </a:spcBef>
              <a:spcAft>
                <a:spcPct val="0"/>
              </a:spcAft>
            </a:pPr>
            <a:r>
              <a:rPr>
                <a:solidFill>
                  <a:srgbClr val="FFFFFF"/>
                </a:solidFill>
              </a:rPr>
              <a:t>Thank you</a:t>
            </a:r>
          </a:p>
        </p:txBody>
      </p:sp>
      <p:sp>
        <p:nvSpPr>
          <p:cNvPr id="6"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8"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2605075934"/>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pic>
        <p:nvPicPr>
          <p:cNvPr id="10"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10081" y="398607"/>
            <a:ext cx="792595" cy="42000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0525" y="1968792"/>
            <a:ext cx="2794966" cy="1188720"/>
          </a:xfrm>
          <a:prstGeom prst="rect">
            <a:avLst/>
          </a:prstGeom>
          <a:ln>
            <a:noFill/>
          </a:ln>
        </p:spPr>
      </p:pic>
    </p:spTree>
    <p:extLst>
      <p:ext uri="{BB962C8B-B14F-4D97-AF65-F5344CB8AC3E}">
        <p14:creationId xmlns:p14="http://schemas.microsoft.com/office/powerpoint/2010/main" val="795676334"/>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210872"/>
            <a:ext cx="4186238" cy="3293269"/>
          </a:xfrm>
          <a:prstGeom prst="rect">
            <a:avLst/>
          </a:prstGeom>
        </p:spPr>
        <p:txBody>
          <a:bodyPr/>
          <a:lstStyle>
            <a:lvl1pPr>
              <a:defRPr sz="2100"/>
            </a:lvl1pPr>
            <a:lvl2pPr>
              <a:defRPr sz="1800"/>
            </a:lvl2pPr>
            <a:lvl3pPr>
              <a:defRPr sz="1500"/>
            </a:lvl3pPr>
            <a:lvl4pPr>
              <a:defRPr sz="1350"/>
            </a:lvl4pPr>
            <a:lvl5pPr>
              <a:defRPr sz="1350">
                <a:latin typeface="Myriad Pro"/>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2972" y="1210872"/>
            <a:ext cx="4186237" cy="3293269"/>
          </a:xfrm>
          <a:prstGeom prst="rect">
            <a:avLst/>
          </a:prstGeom>
        </p:spPr>
        <p:txBody>
          <a:bodyPr/>
          <a:lstStyle>
            <a:lvl1pPr>
              <a:defRPr sz="2100"/>
            </a:lvl1pPr>
            <a:lvl2pPr>
              <a:defRPr sz="1800"/>
            </a:lvl2pPr>
            <a:lvl3pPr>
              <a:defRPr sz="1500"/>
            </a:lvl3pPr>
            <a:lvl4pPr>
              <a:defRPr sz="1350"/>
            </a:lvl4pPr>
            <a:lvl5pPr>
              <a:defRPr sz="1350">
                <a:latin typeface="Myriad Pro"/>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96A97DD0-5BE7-4856-A2A9-C42C6688E607}" type="slidenum">
              <a:rPr/>
              <a:pPr defTabSz="457200" fontAlgn="base">
                <a:spcBef>
                  <a:spcPct val="0"/>
                </a:spcBef>
                <a:spcAft>
                  <a:spcPct val="0"/>
                </a:spcAft>
              </a:pPr>
              <a:t>‹#›</a:t>
            </a:fld>
            <a:endParaRPr dirty="0"/>
          </a:p>
        </p:txBody>
      </p:sp>
    </p:spTree>
    <p:extLst>
      <p:ext uri="{BB962C8B-B14F-4D97-AF65-F5344CB8AC3E}">
        <p14:creationId xmlns:p14="http://schemas.microsoft.com/office/powerpoint/2010/main" val="30546416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a:noFill/>
          <a:ln w="9525">
            <a:noFill/>
            <a:miter lim="800000"/>
            <a:headEnd/>
            <a:tailEnd/>
          </a:ln>
          <a:effectLst/>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Tree>
    <p:extLst>
      <p:ext uri="{BB962C8B-B14F-4D97-AF65-F5344CB8AC3E}">
        <p14:creationId xmlns:p14="http://schemas.microsoft.com/office/powerpoint/2010/main" val="1570338080"/>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56616" y="341313"/>
            <a:ext cx="8345488" cy="731837"/>
          </a:xfrm>
          <a:prstGeom prst="rect">
            <a:avLst/>
          </a:prstGeom>
          <a:noFill/>
          <a:ln>
            <a:noFill/>
          </a:ln>
          <a:extLst/>
        </p:spPr>
        <p:txBody>
          <a:bodyPr lIns="91424" tIns="45712" rIns="91424" bIns="45712" anchor="ctr"/>
          <a:lstStyle/>
          <a:p>
            <a:pPr lvl="0"/>
            <a:r>
              <a:rPr lang="en-US" smtClean="0"/>
              <a:t>Click to edit Master title style</a:t>
            </a:r>
            <a:endParaRPr lang="en-GB" dirty="0"/>
          </a:p>
        </p:txBody>
      </p:sp>
      <p:sp>
        <p:nvSpPr>
          <p:cNvPr id="6"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96A97DD0-5BE7-4856-A2A9-C42C6688E607}" type="slidenum">
              <a:rPr/>
              <a:pPr defTabSz="457200" fontAlgn="base">
                <a:spcBef>
                  <a:spcPct val="0"/>
                </a:spcBef>
                <a:spcAft>
                  <a:spcPct val="0"/>
                </a:spcAft>
              </a:pPr>
              <a:t>‹#›</a:t>
            </a:fld>
            <a:endParaRPr dirty="0"/>
          </a:p>
        </p:txBody>
      </p:sp>
    </p:spTree>
    <p:extLst>
      <p:ext uri="{BB962C8B-B14F-4D97-AF65-F5344CB8AC3E}">
        <p14:creationId xmlns:p14="http://schemas.microsoft.com/office/powerpoint/2010/main" val="421402140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4048" y="283465"/>
            <a:ext cx="8375904" cy="446276"/>
          </a:xfrm>
        </p:spPr>
        <p:txBody>
          <a:bodyPr/>
          <a:lstStyle/>
          <a:p>
            <a:r>
              <a:rPr lang="en-US" smtClean="0"/>
              <a:t>Click to edit Master title style</a:t>
            </a:r>
            <a:endParaRPr lang="en-US"/>
          </a:p>
        </p:txBody>
      </p:sp>
      <p:sp>
        <p:nvSpPr>
          <p:cNvPr id="6" name="Text Placeholder 7"/>
          <p:cNvSpPr>
            <a:spLocks noGrp="1"/>
          </p:cNvSpPr>
          <p:nvPr>
            <p:ph type="body" sz="quarter" idx="13"/>
          </p:nvPr>
        </p:nvSpPr>
        <p:spPr>
          <a:xfrm>
            <a:off x="384048" y="658623"/>
            <a:ext cx="8375904" cy="243272"/>
          </a:xfrm>
        </p:spPr>
        <p:txBody>
          <a:bodyPr>
            <a:noAutofit/>
          </a:bodyPr>
          <a:lstStyle>
            <a:lvl1pPr marL="0" indent="0">
              <a:buFontTx/>
              <a:buNone/>
              <a:defRPr sz="2200" cap="all" baseline="0">
                <a:solidFill>
                  <a:schemeClr val="tx2"/>
                </a:solidFill>
                <a:latin typeface="+mj-lt"/>
              </a:defRPr>
            </a:lvl1pPr>
          </a:lstStyle>
          <a:p>
            <a:pPr lvl="0"/>
            <a:r>
              <a:rPr lang="en-US" smtClean="0"/>
              <a:t>Click to edit Master text styles</a:t>
            </a:r>
          </a:p>
        </p:txBody>
      </p:sp>
      <p:sp>
        <p:nvSpPr>
          <p:cNvPr id="5"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96A97DD0-5BE7-4856-A2A9-C42C6688E607}" type="slidenum">
              <a:rPr/>
              <a:pPr defTabSz="457200" fontAlgn="base">
                <a:spcBef>
                  <a:spcPct val="0"/>
                </a:spcBef>
                <a:spcAft>
                  <a:spcPct val="0"/>
                </a:spcAft>
              </a:pPr>
              <a:t>‹#›</a:t>
            </a:fld>
            <a:endParaRPr dirty="0"/>
          </a:p>
        </p:txBody>
      </p:sp>
    </p:spTree>
    <p:extLst>
      <p:ext uri="{BB962C8B-B14F-4D97-AF65-F5344CB8AC3E}">
        <p14:creationId xmlns:p14="http://schemas.microsoft.com/office/powerpoint/2010/main" val="2533229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3" tIns="30256" rIns="60513"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lIns="60513" tIns="30256" rIns="60513"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6"/>
            <a:ext cx="2895600" cy="273844"/>
          </a:xfrm>
          <a:prstGeom prst="rect">
            <a:avLst/>
          </a:prstGeom>
        </p:spPr>
        <p:txBody>
          <a:bodyPr lIns="60513" tIns="30256" rIns="60513"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6"/>
            <a:ext cx="2133600" cy="273844"/>
          </a:xfrm>
          <a:prstGeom prst="rect">
            <a:avLst/>
          </a:prstGeom>
        </p:spPr>
        <p:txBody>
          <a:bodyPr lIns="60513" tIns="30256" rIns="60513"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81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Title only">
    <p:spTree>
      <p:nvGrpSpPr>
        <p:cNvPr id="1" name=""/>
        <p:cNvGrpSpPr/>
        <p:nvPr/>
      </p:nvGrpSpPr>
      <p:grpSpPr>
        <a:xfrm>
          <a:off x="0" y="0"/>
          <a:ext cx="0" cy="0"/>
          <a:chOff x="0" y="0"/>
          <a:chExt cx="0" cy="0"/>
        </a:xfrm>
      </p:grpSpPr>
      <p:sp>
        <p:nvSpPr>
          <p:cNvPr id="3" name="Title 1"/>
          <p:cNvSpPr>
            <a:spLocks noGrp="1"/>
          </p:cNvSpPr>
          <p:nvPr>
            <p:ph type="title"/>
          </p:nvPr>
        </p:nvSpPr>
        <p:spPr>
          <a:xfrm>
            <a:off x="229717" y="180939"/>
            <a:ext cx="8580923" cy="628650"/>
          </a:xfrm>
          <a:prstGeom prst="rect">
            <a:avLst/>
          </a:prstGeom>
        </p:spPr>
        <p:txBody>
          <a:bodyPr anchor="b"/>
          <a:lstStyle>
            <a:lvl1pPr algn="l" defTabSz="685577" rtl="0" eaLnBrk="1" latinLnBrk="0" hangingPunct="1">
              <a:lnSpc>
                <a:spcPct val="80000"/>
              </a:lnSpc>
              <a:spcBef>
                <a:spcPct val="0"/>
              </a:spcBef>
              <a:buNone/>
              <a:defRPr lang="en-US" sz="2400" kern="1200" dirty="0">
                <a:solidFill>
                  <a:srgbClr val="676767"/>
                </a:solidFill>
                <a:latin typeface="+mj-lt"/>
                <a:ea typeface="ＭＳ Ｐゴシック" charset="0"/>
                <a:cs typeface="CiscoSans"/>
              </a:defRPr>
            </a:lvl1pPr>
          </a:lstStyle>
          <a:p>
            <a:pPr lvl="0" algn="l" defTabSz="683928" rtl="0" eaLnBrk="1" fontAlgn="base" hangingPunct="1">
              <a:lnSpc>
                <a:spcPct val="80000"/>
              </a:lnSpc>
              <a:spcBef>
                <a:spcPct val="0"/>
              </a:spcBef>
              <a:spcAft>
                <a:spcPct val="0"/>
              </a:spcAft>
            </a:pPr>
            <a:r>
              <a:rPr lang="en-US" dirty="0" smtClean="0"/>
              <a:t>Click to edit Master title style</a:t>
            </a:r>
            <a:endParaRPr lang="en-US" dirty="0"/>
          </a:p>
        </p:txBody>
      </p:sp>
    </p:spTree>
    <p:extLst>
      <p:ext uri="{BB962C8B-B14F-4D97-AF65-F5344CB8AC3E}">
        <p14:creationId xmlns:p14="http://schemas.microsoft.com/office/powerpoint/2010/main" val="1073972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1" tIns="30256" rIns="60511"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60511" tIns="30256" rIns="60511"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60511" tIns="30256" rIns="60511"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60511" tIns="30256" rIns="60511"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754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fontAlgn="auto">
              <a:spcBef>
                <a:spcPts val="0"/>
              </a:spcBef>
              <a:spcAft>
                <a:spcPts val="0"/>
              </a:spcAft>
              <a:defRPr/>
            </a:pPr>
            <a:endParaRPr lang="en-US" dirty="0">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6" tIns="45708" rIns="91416" bIns="45708">
            <a:noAutofit/>
          </a:bodyPr>
          <a:lstStyle>
            <a:lvl1pPr marL="85715" indent="-85715" algn="l" defTabSz="685691"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5" indent="-85715" algn="l" defTabSz="685691" rtl="0" eaLnBrk="1" latinLnBrk="0" hangingPunct="1">
              <a:defRPr lang="en-US" sz="1500" kern="1200" dirty="0" smtClean="0">
                <a:solidFill>
                  <a:schemeClr val="accent2"/>
                </a:solidFill>
                <a:latin typeface="Ciscolight" pitchFamily="2" charset="0"/>
                <a:ea typeface="+mn-ea"/>
                <a:cs typeface="+mn-cs"/>
              </a:defRPr>
            </a:lvl2pPr>
            <a:lvl3pPr marL="85715" indent="-85715" algn="l" defTabSz="685691" rtl="0" eaLnBrk="1" latinLnBrk="0" hangingPunct="1">
              <a:defRPr lang="en-US" sz="1500" kern="1200" dirty="0" smtClean="0">
                <a:solidFill>
                  <a:schemeClr val="accent2"/>
                </a:solidFill>
                <a:latin typeface="Ciscolight" pitchFamily="2" charset="0"/>
                <a:ea typeface="+mn-ea"/>
                <a:cs typeface="+mn-cs"/>
              </a:defRPr>
            </a:lvl3pPr>
            <a:lvl4pPr marL="85715" indent="-85715" algn="l" defTabSz="685691" rtl="0" eaLnBrk="1" latinLnBrk="0" hangingPunct="1">
              <a:defRPr lang="en-US" sz="1500" kern="1200" dirty="0" smtClean="0">
                <a:solidFill>
                  <a:schemeClr val="accent2"/>
                </a:solidFill>
                <a:latin typeface="Ciscolight" pitchFamily="2" charset="0"/>
                <a:ea typeface="+mn-ea"/>
                <a:cs typeface="+mn-cs"/>
              </a:defRPr>
            </a:lvl4pPr>
            <a:lvl5pPr marL="85715" indent="-85715" algn="l" defTabSz="685691"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9" y="3552444"/>
            <a:ext cx="3506245" cy="253746"/>
          </a:xfrm>
          <a:prstGeom prst="rect">
            <a:avLst/>
          </a:prstGeom>
        </p:spPr>
        <p:txBody>
          <a:bodyPr lIns="91416" tIns="45708" rIns="91416" bIns="45708">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3" y="1347788"/>
            <a:ext cx="3901123" cy="3083094"/>
          </a:xfrm>
          <a:prstGeom prst="rect">
            <a:avLst/>
          </a:prstGeom>
        </p:spPr>
        <p:txBody>
          <a:bodyPr lIns="91416" tIns="45708" rIns="91416" bIns="45708">
            <a:noAutofit/>
          </a:bodyPr>
          <a:lstStyle>
            <a:lvl1pPr marL="228546" indent="-171408">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86" indent="-215846">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94" indent="-171408">
              <a:buClr>
                <a:schemeClr val="tx1"/>
              </a:buClr>
              <a:buSzPct val="80000"/>
              <a:buFont typeface="Arial"/>
              <a:buChar char="•"/>
              <a:defRPr sz="1600" b="0" i="0">
                <a:solidFill>
                  <a:schemeClr val="tx1"/>
                </a:solidFill>
                <a:latin typeface="+mn-lt"/>
                <a:cs typeface="CiscoSans ExtraLight"/>
              </a:defRPr>
            </a:lvl3pPr>
            <a:lvl4pPr marL="799901" indent="-171408">
              <a:buClr>
                <a:schemeClr val="tx1"/>
              </a:buClr>
              <a:buSzPct val="80000"/>
              <a:buFont typeface="Arial"/>
              <a:buChar char="•"/>
              <a:defRPr sz="1400" b="0" i="0">
                <a:solidFill>
                  <a:schemeClr val="tx1"/>
                </a:solidFill>
                <a:latin typeface="+mn-lt"/>
                <a:cs typeface="CiscoSans ExtraLight"/>
              </a:defRPr>
            </a:lvl4pPr>
            <a:lvl5pPr marL="971307" indent="-171408">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84491905"/>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3" tIns="30256" rIns="60513"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lIns="60513" tIns="30256" rIns="60513"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6"/>
            <a:ext cx="2895600" cy="273844"/>
          </a:xfrm>
          <a:prstGeom prst="rect">
            <a:avLst/>
          </a:prstGeom>
        </p:spPr>
        <p:txBody>
          <a:bodyPr lIns="60513" tIns="30256" rIns="60513"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6"/>
            <a:ext cx="2133600" cy="273844"/>
          </a:xfrm>
          <a:prstGeom prst="rect">
            <a:avLst/>
          </a:prstGeom>
        </p:spPr>
        <p:txBody>
          <a:bodyPr lIns="60513" tIns="30256" rIns="60513"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33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3" tIns="30256" rIns="60513"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lIns="60513" tIns="30256" rIns="60513"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6"/>
            <a:ext cx="2895600" cy="273844"/>
          </a:xfrm>
          <a:prstGeom prst="rect">
            <a:avLst/>
          </a:prstGeom>
        </p:spPr>
        <p:txBody>
          <a:bodyPr lIns="60513" tIns="30256" rIns="60513"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6"/>
            <a:ext cx="2133600" cy="273844"/>
          </a:xfrm>
          <a:prstGeom prst="rect">
            <a:avLst/>
          </a:prstGeom>
        </p:spPr>
        <p:txBody>
          <a:bodyPr lIns="60513" tIns="30256" rIns="60513"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63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3" tIns="30256" rIns="60513"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lIns="60513" tIns="30256" rIns="60513"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6"/>
            <a:ext cx="2895600" cy="273844"/>
          </a:xfrm>
          <a:prstGeom prst="rect">
            <a:avLst/>
          </a:prstGeom>
        </p:spPr>
        <p:txBody>
          <a:bodyPr lIns="60513" tIns="30256" rIns="60513"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6"/>
            <a:ext cx="2133600" cy="273844"/>
          </a:xfrm>
          <a:prstGeom prst="rect">
            <a:avLst/>
          </a:prstGeom>
        </p:spPr>
        <p:txBody>
          <a:bodyPr lIns="60513" tIns="30256" rIns="60513"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673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3" tIns="30256" rIns="60513"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lIns="60513" tIns="30256" rIns="60513"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6"/>
            <a:ext cx="2895600" cy="273844"/>
          </a:xfrm>
          <a:prstGeom prst="rect">
            <a:avLst/>
          </a:prstGeom>
        </p:spPr>
        <p:txBody>
          <a:bodyPr lIns="60513" tIns="30256" rIns="60513"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6"/>
            <a:ext cx="2133600" cy="273844"/>
          </a:xfrm>
          <a:prstGeom prst="rect">
            <a:avLst/>
          </a:prstGeom>
        </p:spPr>
        <p:txBody>
          <a:bodyPr lIns="60513" tIns="30256" rIns="60513"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05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13"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FFFFFF">
                    <a:alpha val="60000"/>
                  </a:srgbClr>
                </a:solidFill>
                <a:cs typeface="CiscoSans Thin"/>
              </a:rPr>
              <a:t>© 2016  Cisco and/or its affiliates. All rights reserved.   Cisco Public</a:t>
            </a:r>
          </a:p>
        </p:txBody>
      </p:sp>
      <p:sp>
        <p:nvSpPr>
          <p:cNvPr id="9"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chemeClr val="bg1">
                    <a:alpha val="60000"/>
                  </a:schemeClr>
                </a:solidFill>
                <a:latin typeface="+mn-lt"/>
                <a:ea typeface="+mn-ea"/>
                <a:cs typeface="CiscoSans Thin"/>
              </a:defRPr>
            </a:lvl1pPr>
          </a:lstStyle>
          <a:p>
            <a:fld id="{96A97DD0-5BE7-4856-A2A9-C42C6688E607}" type="slidenum">
              <a:rPr>
                <a:solidFill>
                  <a:srgbClr val="FFFFFF">
                    <a:alpha val="60000"/>
                  </a:srgbClr>
                </a:solidFill>
              </a:rPr>
              <a:pPr/>
              <a:t>‹#›</a:t>
            </a:fld>
            <a:endParaRPr dirty="0">
              <a:solidFill>
                <a:srgbClr val="FFFFFF">
                  <a:alpha val="60000"/>
                </a:srgbClr>
              </a:solidFill>
            </a:endParaRPr>
          </a:p>
        </p:txBody>
      </p:sp>
      <p:sp>
        <p:nvSpPr>
          <p:cNvPr id="10" name="Text Placeholder 3"/>
          <p:cNvSpPr>
            <a:spLocks noGrp="1"/>
          </p:cNvSpPr>
          <p:nvPr>
            <p:ph type="body" sz="quarter" idx="10" hasCustomPrompt="1"/>
          </p:nvPr>
        </p:nvSpPr>
        <p:spPr>
          <a:xfrm>
            <a:off x="303276" y="1347788"/>
            <a:ext cx="8277344" cy="2855608"/>
          </a:xfrm>
          <a:prstGeom prst="rect">
            <a:avLst/>
          </a:prstGeom>
        </p:spPr>
        <p:txBody>
          <a:bodyPr lIns="91420" tIns="45710" rIns="91420" bIns="45710">
            <a:noAutofit/>
          </a:bodyPr>
          <a:lstStyle>
            <a:lvl1pPr marL="280928" indent="-223792">
              <a:lnSpc>
                <a:spcPct val="95000"/>
              </a:lnSpc>
              <a:spcBef>
                <a:spcPts val="1110"/>
              </a:spcBef>
              <a:buClrTx/>
              <a:buSzPct val="80000"/>
              <a:buFont typeface="Arial"/>
              <a:buChar char="•"/>
              <a:defRPr sz="2000" b="0" i="0">
                <a:solidFill>
                  <a:schemeClr val="bg1"/>
                </a:solidFill>
                <a:latin typeface="+mn-lt"/>
                <a:cs typeface="CiscoSans ExtraLight"/>
              </a:defRPr>
            </a:lvl1pPr>
            <a:lvl2pPr marL="507895" indent="-215855">
              <a:lnSpc>
                <a:spcPct val="95000"/>
              </a:lnSpc>
              <a:spcBef>
                <a:spcPts val="450"/>
              </a:spcBef>
              <a:buClrTx/>
              <a:buSzPct val="80000"/>
              <a:buFont typeface="Arial"/>
              <a:buChar char="•"/>
              <a:defRPr sz="1800" b="0" i="0">
                <a:solidFill>
                  <a:schemeClr val="bg1"/>
                </a:solidFill>
                <a:latin typeface="+mn-lt"/>
                <a:cs typeface="CiscoSans ExtraLight"/>
              </a:defRPr>
            </a:lvl2pPr>
            <a:lvl3pPr marL="747558" indent="-171415">
              <a:buClrTx/>
              <a:buSzPct val="80000"/>
              <a:buFont typeface="Arial"/>
              <a:buChar char="•"/>
              <a:defRPr sz="1600" b="0" i="0">
                <a:solidFill>
                  <a:schemeClr val="bg1"/>
                </a:solidFill>
                <a:latin typeface="+mn-lt"/>
                <a:cs typeface="CiscoSans ExtraLight"/>
              </a:defRPr>
            </a:lvl3pPr>
            <a:lvl4pPr marL="911035" indent="-171415">
              <a:buClrTx/>
              <a:buSzPct val="80000"/>
              <a:buFont typeface="Arial"/>
              <a:buChar char="•"/>
              <a:defRPr sz="1400" b="0" i="0">
                <a:solidFill>
                  <a:schemeClr val="bg1"/>
                </a:solidFill>
                <a:latin typeface="+mn-lt"/>
                <a:cs typeface="CiscoSans ExtraLight"/>
              </a:defRPr>
            </a:lvl4pPr>
            <a:lvl5pPr marL="1082450" indent="-168240">
              <a:buClrTx/>
              <a:buSzPct val="80000"/>
              <a:buFont typeface="Arial"/>
              <a:buChar char="•"/>
              <a:defRPr sz="1200" b="0" i="0">
                <a:solidFill>
                  <a:schemeClr val="bg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Title Placeholder 5"/>
          <p:cNvSpPr>
            <a:spLocks noGrp="1"/>
          </p:cNvSpPr>
          <p:nvPr>
            <p:ph type="title"/>
          </p:nvPr>
        </p:nvSpPr>
        <p:spPr bwMode="auto">
          <a:xfrm>
            <a:off x="35661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rgbClr val="FFFFFF"/>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0004859"/>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6" tIns="45708" rIns="91416" bIns="45708">
            <a:noAutofit/>
          </a:bodyPr>
          <a:lstStyle>
            <a:lvl1pPr marL="280916" indent="-22378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74" indent="-215846">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7" indent="-171408">
              <a:buClr>
                <a:schemeClr val="tx1"/>
              </a:buClr>
              <a:buSzPct val="80000"/>
              <a:buFont typeface="Arial"/>
              <a:buChar char="•"/>
              <a:defRPr sz="1600" b="0" i="0">
                <a:solidFill>
                  <a:srgbClr val="676767"/>
                </a:solidFill>
                <a:latin typeface="+mn-lt"/>
                <a:cs typeface="CiscoSans ExtraLight"/>
              </a:defRPr>
            </a:lvl3pPr>
            <a:lvl4pPr marL="910997" indent="-171408">
              <a:buClr>
                <a:schemeClr val="tx1"/>
              </a:buClr>
              <a:buSzPct val="80000"/>
              <a:buFont typeface="Arial"/>
              <a:buChar char="•"/>
              <a:defRPr sz="1400" b="0" i="0">
                <a:solidFill>
                  <a:srgbClr val="676767"/>
                </a:solidFill>
                <a:latin typeface="+mn-lt"/>
                <a:cs typeface="CiscoSans ExtraLight"/>
              </a:defRPr>
            </a:lvl4pPr>
            <a:lvl5pPr marL="1082405" indent="-16823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28904985"/>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422"/>
            <a:ext cx="8229600" cy="3593131"/>
          </a:xfrm>
          <a:prstGeom prst="rect">
            <a:avLst/>
          </a:prstGeom>
        </p:spPr>
        <p:txBody>
          <a:bodyPr lIns="60511" tIns="30256" rIns="60511" bIns="3025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60511" tIns="30256" rIns="60511" bIns="30256"/>
          <a:lstStyle>
            <a:lvl1pPr>
              <a:defRPr sz="800"/>
            </a:lvl1pPr>
          </a:lstStyle>
          <a:p>
            <a:fld id="{44983CE2-6F86-4D73-B854-4CE24A53F02F}" type="datetime1">
              <a:rPr lang="en-US" smtClean="0">
                <a:solidFill>
                  <a:prstClr val="black">
                    <a:tint val="75000"/>
                  </a:prstClr>
                </a:solidFill>
              </a:rPr>
              <a:t>1/30/17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60511" tIns="30256" rIns="60511" bIns="30256"/>
          <a:lstStyle>
            <a:lvl1pPr>
              <a:defRPr sz="800"/>
            </a:lvl1pPr>
          </a:lstStyle>
          <a:p>
            <a:r>
              <a:rPr lang="en-US" smtClean="0">
                <a:solidFill>
                  <a:prstClr val="black">
                    <a:tint val="75000"/>
                  </a:prstClr>
                </a:solidFill>
              </a:rPr>
              <a:t>Confidential &amp; Internal Use Only</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60511" tIns="30256" rIns="60511" bIns="30256"/>
          <a:lstStyle>
            <a:lvl1pPr>
              <a:defRPr sz="800"/>
            </a:lvl1pPr>
          </a:lstStyle>
          <a:p>
            <a:fld id="{06F57B43-657C-4DF0-B204-DAE6EC84E0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05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925" y="218947"/>
            <a:ext cx="8513064" cy="765432"/>
          </a:xfrm>
        </p:spPr>
        <p:txBody>
          <a:bodyPr/>
          <a:lstStyle>
            <a:lvl1pPr>
              <a:defRPr baseline="0"/>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3"/>
            <a:ext cx="8513064" cy="339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2032729281"/>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6" name="Title 1"/>
          <p:cNvSpPr>
            <a:spLocks noGrp="1"/>
          </p:cNvSpPr>
          <p:nvPr>
            <p:ph type="title" hasCustomPrompt="1"/>
          </p:nvPr>
        </p:nvSpPr>
        <p:spPr>
          <a:xfrm>
            <a:off x="356616" y="384176"/>
            <a:ext cx="8513064" cy="434974"/>
          </a:xfrm>
        </p:spPr>
        <p:txBody>
          <a:bodyPr/>
          <a:lstStyle>
            <a:lvl1pPr>
              <a:defRPr baseline="0">
                <a:solidFill>
                  <a:schemeClr val="tx1"/>
                </a:solidFill>
              </a:defRPr>
            </a:lvl1pPr>
          </a:lstStyle>
          <a:p>
            <a:r>
              <a:rPr lang="en-US" dirty="0" smtClean="0"/>
              <a:t>Slide Title</a:t>
            </a:r>
            <a:endParaRPr lang="en-US" dirty="0"/>
          </a:p>
        </p:txBody>
      </p:sp>
      <p:sp>
        <p:nvSpPr>
          <p:cNvPr id="9" name="Content Placeholder 4"/>
          <p:cNvSpPr>
            <a:spLocks noGrp="1"/>
          </p:cNvSpPr>
          <p:nvPr>
            <p:ph sz="quarter" idx="11"/>
          </p:nvPr>
        </p:nvSpPr>
        <p:spPr>
          <a:xfrm>
            <a:off x="356616" y="1241425"/>
            <a:ext cx="8513064" cy="29521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5"/>
          <p:cNvSpPr>
            <a:spLocks noGrp="1"/>
          </p:cNvSpPr>
          <p:nvPr>
            <p:ph type="body" sz="quarter" idx="12"/>
          </p:nvPr>
        </p:nvSpPr>
        <p:spPr>
          <a:xfrm>
            <a:off x="356616" y="819150"/>
            <a:ext cx="8513064" cy="381000"/>
          </a:xfrm>
        </p:spPr>
        <p:txBody>
          <a:bodyPr/>
          <a:lstStyle>
            <a:lvl1pPr marL="1785" indent="0">
              <a:buNone/>
              <a:defRPr lang="en-US" sz="1800" kern="1200" dirty="0" smtClean="0">
                <a:solidFill>
                  <a:schemeClr val="tx1"/>
                </a:solidFill>
                <a:latin typeface="+mn-lt"/>
                <a:ea typeface="+mn-ea"/>
                <a:cs typeface="+mn-cs"/>
                <a:sym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425819186"/>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4552881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5" name="Title 1"/>
          <p:cNvSpPr>
            <a:spLocks noGrp="1"/>
          </p:cNvSpPr>
          <p:nvPr>
            <p:ph type="title" hasCustomPrompt="1"/>
          </p:nvPr>
        </p:nvSpPr>
        <p:spPr>
          <a:xfrm>
            <a:off x="356616" y="384048"/>
            <a:ext cx="8513064" cy="434974"/>
          </a:xfrm>
        </p:spPr>
        <p:txBody>
          <a:bodyPr/>
          <a:lstStyle>
            <a:lvl1pPr>
              <a:defRPr baseline="0">
                <a:solidFill>
                  <a:schemeClr val="tx1"/>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822960"/>
            <a:ext cx="8513064" cy="381000"/>
          </a:xfrm>
        </p:spPr>
        <p:txBody>
          <a:bodyPr/>
          <a:lstStyle>
            <a:lvl1pPr marL="1785" indent="0">
              <a:buNone/>
              <a:defRPr>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94198467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9" name="Title 1"/>
          <p:cNvSpPr>
            <a:spLocks noGrp="1"/>
          </p:cNvSpPr>
          <p:nvPr>
            <p:ph type="title"/>
          </p:nvPr>
        </p:nvSpPr>
        <p:spPr>
          <a:xfrm>
            <a:off x="356616" y="218947"/>
            <a:ext cx="8513064" cy="765432"/>
          </a:xfrm>
        </p:spPr>
        <p:txBody>
          <a:bodyPr/>
          <a:lstStyle>
            <a:lvl1pPr>
              <a:defRPr baseline="0">
                <a:solidFill>
                  <a:schemeClr val="tx1"/>
                </a:solidFill>
              </a:defRPr>
            </a:lvl1pPr>
          </a:lstStyle>
          <a:p>
            <a:r>
              <a:rPr lang="en-US" smtClean="0"/>
              <a:t>Click to edit Master title style</a:t>
            </a:r>
            <a:endParaRPr lang="en-US" dirty="0"/>
          </a:p>
        </p:txBody>
      </p:sp>
      <p:sp>
        <p:nvSpPr>
          <p:cNvPr id="10" name="Content Placeholder 4"/>
          <p:cNvSpPr>
            <a:spLocks noGrp="1"/>
          </p:cNvSpPr>
          <p:nvPr>
            <p:ph sz="quarter" idx="11"/>
          </p:nvPr>
        </p:nvSpPr>
        <p:spPr>
          <a:xfrm>
            <a:off x="356616" y="1077912"/>
            <a:ext cx="4069080" cy="32579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5"/>
          <p:cNvSpPr>
            <a:spLocks noGrp="1"/>
          </p:cNvSpPr>
          <p:nvPr>
            <p:ph sz="quarter" idx="12"/>
          </p:nvPr>
        </p:nvSpPr>
        <p:spPr>
          <a:xfrm>
            <a:off x="4800600" y="1077913"/>
            <a:ext cx="4069080" cy="32534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62605710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userDrawn="1">
            <p:ph type="title"/>
          </p:nvPr>
        </p:nvSpPr>
        <p:spPr bwMode="auto">
          <a:xfrm>
            <a:off x="356616" y="217715"/>
            <a:ext cx="8513064" cy="765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userDrawn="1">
            <p:ph type="body" idx="1"/>
          </p:nvPr>
        </p:nvSpPr>
        <p:spPr bwMode="auto">
          <a:xfrm>
            <a:off x="356616" y="1079426"/>
            <a:ext cx="8513064" cy="330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2"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96A97DD0-5BE7-4856-A2A9-C42C6688E607}" type="slidenum">
              <a:rPr/>
              <a:pPr defTabSz="457200" fontAlgn="base">
                <a:spcBef>
                  <a:spcPct val="0"/>
                </a:spcBef>
                <a:spcAft>
                  <a:spcPct val="0"/>
                </a:spcAft>
              </a:pPr>
              <a:t>‹#›</a:t>
            </a:fld>
            <a:endParaRPr dirty="0"/>
          </a:p>
        </p:txBody>
      </p:sp>
      <p:sp>
        <p:nvSpPr>
          <p:cNvPr id="9" name="Rectangle 4"/>
          <p:cNvSpPr>
            <a:spLocks noChangeArrowheads="1"/>
          </p:cNvSpPr>
          <p:nvPr userDrawn="1"/>
        </p:nvSpPr>
        <p:spPr bwMode="ltGray">
          <a:xfrm>
            <a:off x="5985510" y="4946904"/>
            <a:ext cx="2472136" cy="154518"/>
          </a:xfrm>
          <a:prstGeom prst="rect">
            <a:avLst/>
          </a:prstGeom>
          <a:noFill/>
          <a:ln w="9525">
            <a:noFill/>
            <a:miter lim="800000"/>
            <a:headEnd/>
            <a:tailEnd/>
          </a:ln>
          <a:effectLst/>
        </p:spPr>
        <p:txBody>
          <a:bodyPr wrap="square" lIns="61586" tIns="30792" rIns="61586" bIns="30792" anchor="b">
            <a:spAutoFit/>
          </a:bodyPr>
          <a:lstStyle/>
          <a:p>
            <a:pPr algn="r" defTabSz="610744"/>
            <a:r>
              <a:rPr lang="en-US" sz="600" dirty="0">
                <a:solidFill>
                  <a:srgbClr val="000000"/>
                </a:solidFill>
                <a:ea typeface="ＭＳ Ｐゴシック" charset="0"/>
                <a:cs typeface="CiscoSans Thin"/>
              </a:rPr>
              <a:t>© 2016  Cisco and/or its affiliates. All rights reserved.   Cisco Public</a:t>
            </a:r>
          </a:p>
        </p:txBody>
      </p:sp>
    </p:spTree>
    <p:extLst>
      <p:ext uri="{BB962C8B-B14F-4D97-AF65-F5344CB8AC3E}">
        <p14:creationId xmlns:p14="http://schemas.microsoft.com/office/powerpoint/2010/main" val="1467011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01" r:id="rId6"/>
    <p:sldLayoutId id="2147483702" r:id="rId7"/>
    <p:sldLayoutId id="2147483703" r:id="rId8"/>
    <p:sldLayoutId id="2147483704" r:id="rId9"/>
    <p:sldLayoutId id="2147483705" r:id="rId10"/>
    <p:sldLayoutId id="2147483706" r:id="rId11"/>
    <p:sldLayoutId id="2147483708" r:id="rId12"/>
    <p:sldLayoutId id="2147483707" r:id="rId13"/>
    <p:sldLayoutId id="2147483709"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12" r:id="rId29"/>
    <p:sldLayoutId id="2147483714" r:id="rId30"/>
    <p:sldLayoutId id="2147483720" r:id="rId31"/>
    <p:sldLayoutId id="2147483722" r:id="rId32"/>
    <p:sldLayoutId id="2147483726" r:id="rId33"/>
    <p:sldLayoutId id="2147483727" r:id="rId34"/>
    <p:sldLayoutId id="2147483732" r:id="rId35"/>
    <p:sldLayoutId id="2147483733" r:id="rId36"/>
    <p:sldLayoutId id="2147483734" r:id="rId37"/>
    <p:sldLayoutId id="2147483735" r:id="rId38"/>
    <p:sldLayoutId id="2147483739" r:id="rId39"/>
    <p:sldLayoutId id="2147483740" r:id="rId40"/>
    <p:sldLayoutId id="2147483741" r:id="rId41"/>
  </p:sldLayoutIdLst>
  <p:transition/>
  <p:timing>
    <p:tnLst>
      <p:par>
        <p:cTn id="1" dur="indefinite" restart="never" nodeType="tmRoot"/>
      </p:par>
    </p:tnLst>
  </p:timing>
  <p:hf hdr="0" dt="0"/>
  <p:txStyles>
    <p:title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2.wm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emf"/></Relationships>
</file>

<file path=ppt/slides/_rels/slide14.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emf"/><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62.tiff"/><Relationship Id="rId4" Type="http://schemas.openxmlformats.org/officeDocument/2006/relationships/image" Target="../media/image63.emf"/><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8.png"/><Relationship Id="rId7" Type="http://schemas.openxmlformats.org/officeDocument/2006/relationships/image" Target="../media/image76.wmf"/><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6.wmf"/><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18.png"/><Relationship Id="rId8"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6.wmf"/><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18.png"/><Relationship Id="rId8" Type="http://schemas.openxmlformats.org/officeDocument/2006/relationships/image" Target="../media/image77.png"/><Relationship Id="rId9" Type="http://schemas.openxmlformats.org/officeDocument/2006/relationships/image" Target="../media/image78.emf"/><Relationship Id="rId10" Type="http://schemas.openxmlformats.org/officeDocument/2006/relationships/image" Target="../media/image79.tiff"/><Relationship Id="rId1" Type="http://schemas.openxmlformats.org/officeDocument/2006/relationships/slideLayout" Target="../slideLayouts/slideLayout41.xml"/><Relationship Id="rId2"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6" Type="http://schemas.openxmlformats.org/officeDocument/2006/relationships/image" Target="../media/image90.emf"/><Relationship Id="rId1" Type="http://schemas.openxmlformats.org/officeDocument/2006/relationships/slideLayout" Target="../slideLayouts/slideLayout33.xml"/><Relationship Id="rId2" Type="http://schemas.openxmlformats.org/officeDocument/2006/relationships/image" Target="../media/image86.emf"/></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18.png"/><Relationship Id="rId8" Type="http://schemas.openxmlformats.org/officeDocument/2006/relationships/image" Target="../media/image76.wmf"/><Relationship Id="rId9" Type="http://schemas.openxmlformats.org/officeDocument/2006/relationships/image" Target="../media/image77.png"/><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77.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wmf"/><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 Id="rId11" Type="http://schemas.openxmlformats.org/officeDocument/2006/relationships/image" Target="../media/image102.png"/><Relationship Id="rId1" Type="http://schemas.openxmlformats.org/officeDocument/2006/relationships/slideLayout" Target="../slideLayouts/slideLayout8.xml"/><Relationship Id="rId2" Type="http://schemas.openxmlformats.org/officeDocument/2006/relationships/image" Target="../media/image5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07.emf"/><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76.wmf"/><Relationship Id="rId8"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7.png"/><Relationship Id="rId7" Type="http://schemas.openxmlformats.org/officeDocument/2006/relationships/image" Target="../media/image76.wmf"/><Relationship Id="rId8"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8.png"/><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image" Target="../media/image75.png"/><Relationship Id="rId1" Type="http://schemas.openxmlformats.org/officeDocument/2006/relationships/slideLayout" Target="../slideLayouts/slideLayout30.xml"/><Relationship Id="rId2"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jpeg"/><Relationship Id="rId8"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35.xml"/><Relationship Id="rId2"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1" Type="http://schemas.openxmlformats.org/officeDocument/2006/relationships/slideLayout" Target="../slideLayouts/slideLayout36.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1" Type="http://schemas.openxmlformats.org/officeDocument/2006/relationships/slideLayout" Target="../slideLayouts/slideLayout37.xml"/><Relationship Id="rId2"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8.xml"/><Relationship Id="rId2"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3" Type="http://schemas.openxmlformats.org/officeDocument/2006/relationships/image" Target="../media/image24.jpeg"/><Relationship Id="rId14" Type="http://schemas.openxmlformats.org/officeDocument/2006/relationships/diagramData" Target="../diagrams/data2.xml"/><Relationship Id="rId15" Type="http://schemas.openxmlformats.org/officeDocument/2006/relationships/diagramLayout" Target="../diagrams/layout2.xml"/><Relationship Id="rId16" Type="http://schemas.openxmlformats.org/officeDocument/2006/relationships/diagramQuickStyle" Target="../diagrams/quickStyle2.xml"/><Relationship Id="rId17" Type="http://schemas.openxmlformats.org/officeDocument/2006/relationships/diagramColors" Target="../diagrams/colors2.xml"/><Relationship Id="rId18"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emf"/><Relationship Id="rId7" Type="http://schemas.openxmlformats.org/officeDocument/2006/relationships/image" Target="../media/image23.emf"/><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11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diagramLayout" Target="../diagrams/layout4.xml"/><Relationship Id="rId12" Type="http://schemas.openxmlformats.org/officeDocument/2006/relationships/diagramQuickStyle" Target="../diagrams/quickStyle4.xml"/><Relationship Id="rId13" Type="http://schemas.openxmlformats.org/officeDocument/2006/relationships/diagramColors" Target="../diagrams/colors4.xml"/><Relationship Id="rId14" Type="http://schemas.microsoft.com/office/2007/relationships/diagramDrawing" Target="../diagrams/drawing4.xml"/><Relationship Id="rId15" Type="http://schemas.openxmlformats.org/officeDocument/2006/relationships/image" Target="../media/image25.png"/><Relationship Id="rId16" Type="http://schemas.openxmlformats.org/officeDocument/2006/relationships/image" Target="../media/image26.emf"/><Relationship Id="rId17" Type="http://schemas.openxmlformats.org/officeDocument/2006/relationships/image" Target="../media/image27.jpeg"/><Relationship Id="rId1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18.png"/><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34.emf"/><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Cisco Virtual Topology System (VTS)</a:t>
            </a:r>
            <a:endParaRPr lang="en-US" dirty="0"/>
          </a:p>
        </p:txBody>
      </p:sp>
      <p:sp>
        <p:nvSpPr>
          <p:cNvPr id="25" name="Text Placeholder 24"/>
          <p:cNvSpPr>
            <a:spLocks noGrp="1"/>
          </p:cNvSpPr>
          <p:nvPr>
            <p:ph type="body" sz="quarter" idx="10"/>
          </p:nvPr>
        </p:nvSpPr>
        <p:spPr/>
        <p:txBody>
          <a:bodyPr/>
          <a:lstStyle/>
          <a:p>
            <a:r>
              <a:rPr lang="en-US" dirty="0" smtClean="0"/>
              <a:t>Vijay Arumugam Kannan -  Product Manager,  VTS</a:t>
            </a:r>
            <a:endParaRPr lang="en-US" dirty="0"/>
          </a:p>
        </p:txBody>
      </p:sp>
    </p:spTree>
    <p:extLst>
      <p:ext uri="{BB962C8B-B14F-4D97-AF65-F5344CB8AC3E}">
        <p14:creationId xmlns:p14="http://schemas.microsoft.com/office/powerpoint/2010/main" val="311049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Overlays with VTS</a:t>
            </a:r>
            <a:endParaRPr lang="en-US" dirty="0"/>
          </a:p>
        </p:txBody>
      </p:sp>
      <p:sp>
        <p:nvSpPr>
          <p:cNvPr id="6" name="Slide Number Placeholder 5"/>
          <p:cNvSpPr>
            <a:spLocks noGrp="1"/>
          </p:cNvSpPr>
          <p:nvPr>
            <p:ph type="sldNum" sz="quarter" idx="4"/>
          </p:nvPr>
        </p:nvSpPr>
        <p:spPr/>
        <p:txBody>
          <a:bodyPr/>
          <a:lstStyle/>
          <a:p>
            <a:fld id="{96A97DD0-5BE7-4856-A2A9-C42C6688E607}" type="slidenum">
              <a:rPr lang="en-US" smtClean="0">
                <a:solidFill>
                  <a:srgbClr val="FFFFFF">
                    <a:alpha val="60000"/>
                  </a:srgbClr>
                </a:solidFill>
              </a:rPr>
              <a:pPr/>
              <a:t>10</a:t>
            </a:fld>
            <a:endParaRPr lang="en-US" dirty="0">
              <a:solidFill>
                <a:srgbClr val="FFFFFF">
                  <a:alpha val="60000"/>
                </a:srgbClr>
              </a:solidFill>
            </a:endParaRPr>
          </a:p>
        </p:txBody>
      </p:sp>
    </p:spTree>
    <p:extLst>
      <p:ext uri="{BB962C8B-B14F-4D97-AF65-F5344CB8AC3E}">
        <p14:creationId xmlns:p14="http://schemas.microsoft.com/office/powerpoint/2010/main" val="56619697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648199" y="1003300"/>
            <a:ext cx="4038601" cy="3644900"/>
          </a:xfrm>
          <a:prstGeom prst="rect">
            <a:avLst/>
          </a:prstGeom>
          <a:solidFill>
            <a:schemeClr val="accent1">
              <a:lumMod val="75000"/>
            </a:schemeClr>
          </a:solidFill>
          <a:ln w="25400" cap="flat" cmpd="sng" algn="ctr">
            <a:noFill/>
            <a:prstDash val="solid"/>
          </a:ln>
          <a:effectLst/>
        </p:spPr>
        <p:txBody>
          <a:bodyPr lIns="91384" tIns="45692" rIns="91384" bIns="4569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mn-ea"/>
              <a:cs typeface="+mn-cs"/>
            </a:endParaRPr>
          </a:p>
        </p:txBody>
      </p:sp>
      <p:sp>
        <p:nvSpPr>
          <p:cNvPr id="2" name="Title 1"/>
          <p:cNvSpPr>
            <a:spLocks noGrp="1"/>
          </p:cNvSpPr>
          <p:nvPr>
            <p:ph type="title"/>
          </p:nvPr>
        </p:nvSpPr>
        <p:spPr/>
        <p:txBody>
          <a:bodyPr/>
          <a:lstStyle/>
          <a:p>
            <a:r>
              <a:rPr lang="en-US" dirty="0" smtClean="0"/>
              <a:t>Cisco Virtual Topology System (VTS)</a:t>
            </a:r>
            <a:br>
              <a:rPr lang="en-US" dirty="0" smtClean="0"/>
            </a:br>
            <a:endParaRPr lang="en-US" dirty="0"/>
          </a:p>
        </p:txBody>
      </p:sp>
      <p:pic>
        <p:nvPicPr>
          <p:cNvPr id="5" name="Picture 4"/>
          <p:cNvPicPr>
            <a:picLocks noChangeAspect="1"/>
          </p:cNvPicPr>
          <p:nvPr/>
        </p:nvPicPr>
        <p:blipFill>
          <a:blip r:embed="rId3"/>
          <a:stretch>
            <a:fillRect/>
          </a:stretch>
        </p:blipFill>
        <p:spPr>
          <a:xfrm>
            <a:off x="5677763" y="4109023"/>
            <a:ext cx="2604956" cy="653477"/>
          </a:xfrm>
          <a:prstGeom prst="rect">
            <a:avLst/>
          </a:prstGeom>
        </p:spPr>
      </p:pic>
      <p:sp>
        <p:nvSpPr>
          <p:cNvPr id="6" name="Rectangle 5"/>
          <p:cNvSpPr/>
          <p:nvPr/>
        </p:nvSpPr>
        <p:spPr>
          <a:xfrm>
            <a:off x="84220" y="4741746"/>
            <a:ext cx="9059779" cy="338554"/>
          </a:xfrm>
          <a:prstGeom prst="rect">
            <a:avLst/>
          </a:prstGeom>
          <a:solidFill>
            <a:srgbClr val="00B0F0"/>
          </a:solidFill>
        </p:spPr>
        <p:txBody>
          <a:bodyPr wrap="square">
            <a:spAutoFit/>
          </a:bodyPr>
          <a:lstStyle/>
          <a:p>
            <a:pPr lvl="1" algn="ctr" defTabSz="456660" fontAlgn="auto">
              <a:spcBef>
                <a:spcPts val="0"/>
              </a:spcBef>
              <a:spcAft>
                <a:spcPts val="0"/>
              </a:spcAft>
            </a:pPr>
            <a:r>
              <a:rPr lang="en-US" sz="1600" b="1" dirty="0" smtClean="0">
                <a:solidFill>
                  <a:schemeClr val="bg1"/>
                </a:solidFill>
              </a:rPr>
              <a:t>Simplified Management for Ease of Operations</a:t>
            </a:r>
            <a:endParaRPr lang="en-US" sz="1600" b="1" dirty="0">
              <a:solidFill>
                <a:schemeClr val="bg1"/>
              </a:solidFill>
            </a:endParaRPr>
          </a:p>
        </p:txBody>
      </p:sp>
      <p:sp>
        <p:nvSpPr>
          <p:cNvPr id="9" name="Rectangle 8"/>
          <p:cNvSpPr/>
          <p:nvPr/>
        </p:nvSpPr>
        <p:spPr>
          <a:xfrm>
            <a:off x="280871" y="1123951"/>
            <a:ext cx="3318609" cy="3983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25" indent="-171450" fontAlgn="auto">
              <a:spcBef>
                <a:spcPts val="600"/>
              </a:spcBef>
              <a:spcAft>
                <a:spcPts val="0"/>
              </a:spcAft>
              <a:buFont typeface="Arial"/>
              <a:buChar char="•"/>
            </a:pPr>
            <a:r>
              <a:rPr lang="en-US" sz="1100" i="1" dirty="0" smtClean="0">
                <a:solidFill>
                  <a:srgbClr val="000000"/>
                </a:solidFill>
              </a:rPr>
              <a:t>Open standards based </a:t>
            </a:r>
            <a:r>
              <a:rPr lang="en-US" sz="1100" i="1" dirty="0" smtClean="0">
                <a:solidFill>
                  <a:srgbClr val="000000"/>
                </a:solidFill>
              </a:rPr>
              <a:t>Overlay </a:t>
            </a:r>
            <a:r>
              <a:rPr lang="en-US" sz="1100" i="1" dirty="0" smtClean="0">
                <a:solidFill>
                  <a:srgbClr val="000000"/>
                </a:solidFill>
              </a:rPr>
              <a:t>Provisioning and Management System</a:t>
            </a:r>
            <a:endParaRPr lang="en-US" sz="1100" i="1" dirty="0">
              <a:solidFill>
                <a:srgbClr val="000000"/>
              </a:solidFill>
            </a:endParaRPr>
          </a:p>
        </p:txBody>
      </p:sp>
      <p:sp>
        <p:nvSpPr>
          <p:cNvPr id="10" name="Rectangle 9"/>
          <p:cNvSpPr/>
          <p:nvPr/>
        </p:nvSpPr>
        <p:spPr>
          <a:xfrm>
            <a:off x="297377" y="1793305"/>
            <a:ext cx="3523453" cy="66716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25" indent="-171450" fontAlgn="auto">
              <a:spcBef>
                <a:spcPts val="600"/>
              </a:spcBef>
              <a:spcAft>
                <a:spcPts val="0"/>
              </a:spcAft>
              <a:buFont typeface="Arial"/>
              <a:buChar char="•"/>
            </a:pPr>
            <a:endParaRPr lang="en-US" sz="1100" i="1" dirty="0" smtClean="0">
              <a:solidFill>
                <a:srgbClr val="000000"/>
              </a:solidFill>
              <a:latin typeface="Calibri"/>
            </a:endParaRPr>
          </a:p>
          <a:p>
            <a:pPr marL="288925" indent="-171450" fontAlgn="auto">
              <a:spcBef>
                <a:spcPts val="600"/>
              </a:spcBef>
              <a:spcAft>
                <a:spcPts val="0"/>
              </a:spcAft>
              <a:buFont typeface="Arial"/>
              <a:buChar char="•"/>
            </a:pPr>
            <a:r>
              <a:rPr lang="en-US" sz="1100" i="1" dirty="0" smtClean="0">
                <a:solidFill>
                  <a:srgbClr val="000000"/>
                </a:solidFill>
              </a:rPr>
              <a:t>Automates Overlay provisioning across Cisco Datacenter Top of Rack  Nexus switches (Nexus 2000- Nexus 9000), Virtual Switches &amp; DCI routers</a:t>
            </a:r>
          </a:p>
          <a:p>
            <a:pPr marL="631825" lvl="1" indent="-171450">
              <a:spcBef>
                <a:spcPts val="600"/>
              </a:spcBef>
              <a:buFont typeface="Arial"/>
              <a:buChar char="•"/>
            </a:pPr>
            <a:endParaRPr lang="en-US" sz="1100" i="1" dirty="0">
              <a:solidFill>
                <a:srgbClr val="000000"/>
              </a:solidFill>
              <a:latin typeface="Calibri"/>
            </a:endParaRPr>
          </a:p>
        </p:txBody>
      </p:sp>
      <p:sp>
        <p:nvSpPr>
          <p:cNvPr id="12" name="Rectangle 11"/>
          <p:cNvSpPr/>
          <p:nvPr/>
        </p:nvSpPr>
        <p:spPr>
          <a:xfrm>
            <a:off x="287582" y="2700101"/>
            <a:ext cx="3814517" cy="3983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25" indent="-171450" fontAlgn="auto">
              <a:spcBef>
                <a:spcPts val="600"/>
              </a:spcBef>
              <a:spcAft>
                <a:spcPts val="0"/>
              </a:spcAft>
              <a:buFont typeface="Arial"/>
              <a:buChar char="•"/>
            </a:pPr>
            <a:r>
              <a:rPr lang="en-US" sz="1100" i="1" dirty="0" smtClean="0">
                <a:solidFill>
                  <a:srgbClr val="000000"/>
                </a:solidFill>
              </a:rPr>
              <a:t>Automates fabric provisioning for both virtual and bare metal workloads.</a:t>
            </a:r>
            <a:endParaRPr lang="en-US" sz="1100" i="1" dirty="0">
              <a:solidFill>
                <a:srgbClr val="000000"/>
              </a:solidFill>
            </a:endParaRPr>
          </a:p>
        </p:txBody>
      </p:sp>
      <p:sp>
        <p:nvSpPr>
          <p:cNvPr id="13" name="Rectangle 12"/>
          <p:cNvSpPr/>
          <p:nvPr/>
        </p:nvSpPr>
        <p:spPr>
          <a:xfrm>
            <a:off x="277020" y="3326261"/>
            <a:ext cx="3672891" cy="394840"/>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25" indent="-171450" fontAlgn="auto">
              <a:spcBef>
                <a:spcPts val="600"/>
              </a:spcBef>
              <a:spcAft>
                <a:spcPts val="0"/>
              </a:spcAft>
              <a:buFont typeface="Arial"/>
              <a:buChar char="•"/>
            </a:pPr>
            <a:r>
              <a:rPr lang="en-US" sz="1100" i="1" dirty="0" smtClean="0">
                <a:solidFill>
                  <a:srgbClr val="000000"/>
                </a:solidFill>
              </a:rPr>
              <a:t>Programmable using North Bound REST APIs</a:t>
            </a:r>
            <a:endParaRPr lang="en-US" sz="1100" i="1" dirty="0">
              <a:solidFill>
                <a:srgbClr val="000000"/>
              </a:solidFill>
            </a:endParaRPr>
          </a:p>
        </p:txBody>
      </p:sp>
      <p:sp>
        <p:nvSpPr>
          <p:cNvPr id="20" name="Rectangle 19"/>
          <p:cNvSpPr/>
          <p:nvPr/>
        </p:nvSpPr>
        <p:spPr>
          <a:xfrm>
            <a:off x="340520" y="4024761"/>
            <a:ext cx="3672891" cy="394840"/>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25" indent="-171450" fontAlgn="auto">
              <a:spcBef>
                <a:spcPts val="600"/>
              </a:spcBef>
              <a:spcAft>
                <a:spcPts val="0"/>
              </a:spcAft>
              <a:buFont typeface="Arial"/>
              <a:buChar char="•"/>
            </a:pPr>
            <a:r>
              <a:rPr lang="en-US" sz="1100" i="1" dirty="0" smtClean="0">
                <a:solidFill>
                  <a:srgbClr val="000000"/>
                </a:solidFill>
              </a:rPr>
              <a:t>Tighter Integration with  Orchestration systems such as </a:t>
            </a:r>
            <a:r>
              <a:rPr lang="en-US" sz="1100" i="1" dirty="0" err="1" smtClean="0">
                <a:solidFill>
                  <a:srgbClr val="000000"/>
                </a:solidFill>
              </a:rPr>
              <a:t>Openstack</a:t>
            </a:r>
            <a:r>
              <a:rPr lang="en-US" sz="1100" i="1" dirty="0" smtClean="0">
                <a:solidFill>
                  <a:srgbClr val="000000"/>
                </a:solidFill>
              </a:rPr>
              <a:t>, vCenter</a:t>
            </a:r>
            <a:r>
              <a:rPr lang="en-US" sz="1100" i="1" dirty="0">
                <a:solidFill>
                  <a:srgbClr val="000000"/>
                </a:solidFill>
              </a:rPr>
              <a:t> </a:t>
            </a:r>
            <a:r>
              <a:rPr lang="en-US" sz="1100" i="1" dirty="0" smtClean="0">
                <a:solidFill>
                  <a:srgbClr val="000000"/>
                </a:solidFill>
              </a:rPr>
              <a:t>and Cisco NSO</a:t>
            </a:r>
            <a:endParaRPr lang="en-US" sz="1100" i="1" dirty="0">
              <a:solidFill>
                <a:srgbClr val="000000"/>
              </a:solidFill>
            </a:endParaRPr>
          </a:p>
        </p:txBody>
      </p:sp>
      <p:pic>
        <p:nvPicPr>
          <p:cNvPr id="22" name="Picture 21"/>
          <p:cNvPicPr>
            <a:picLocks noChangeAspect="1"/>
          </p:cNvPicPr>
          <p:nvPr/>
        </p:nvPicPr>
        <p:blipFill>
          <a:blip r:embed="rId4"/>
          <a:stretch>
            <a:fillRect/>
          </a:stretch>
        </p:blipFill>
        <p:spPr>
          <a:xfrm>
            <a:off x="4902200" y="1007532"/>
            <a:ext cx="3566015" cy="3170767"/>
          </a:xfrm>
          <a:prstGeom prst="rect">
            <a:avLst/>
          </a:prstGeom>
        </p:spPr>
      </p:pic>
      <p:sp>
        <p:nvSpPr>
          <p:cNvPr id="8" name="Slide Number Placeholder 7"/>
          <p:cNvSpPr>
            <a:spLocks noGrp="1"/>
          </p:cNvSpPr>
          <p:nvPr>
            <p:ph type="sldNum" sz="quarter" idx="4"/>
          </p:nvPr>
        </p:nvSpPr>
        <p:spPr/>
        <p:txBody>
          <a:bodyPr/>
          <a:lstStyle/>
          <a:p>
            <a:fld id="{96A97DD0-5BE7-4856-A2A9-C42C6688E607}" type="slidenum">
              <a:rPr lang="en-US" smtClean="0"/>
              <a:pPr/>
              <a:t>11</a:t>
            </a:fld>
            <a:endParaRPr lang="en-US" dirty="0"/>
          </a:p>
        </p:txBody>
      </p:sp>
    </p:spTree>
    <p:extLst>
      <p:ext uri="{BB962C8B-B14F-4D97-AF65-F5344CB8AC3E}">
        <p14:creationId xmlns:p14="http://schemas.microsoft.com/office/powerpoint/2010/main" val="5132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96A97DD0-5BE7-4856-A2A9-C42C6688E607}" type="slidenum">
              <a:rPr lang="en-US" smtClean="0"/>
              <a:pPr/>
              <a:t>12</a:t>
            </a:fld>
            <a:endParaRPr lang="en-US" dirty="0"/>
          </a:p>
        </p:txBody>
      </p:sp>
      <p:sp>
        <p:nvSpPr>
          <p:cNvPr id="49" name="Title 48"/>
          <p:cNvSpPr>
            <a:spLocks noGrp="1"/>
          </p:cNvSpPr>
          <p:nvPr>
            <p:ph type="title"/>
          </p:nvPr>
        </p:nvSpPr>
        <p:spPr>
          <a:xfrm>
            <a:off x="152400" y="155577"/>
            <a:ext cx="8991600" cy="434974"/>
          </a:xfrm>
        </p:spPr>
        <p:txBody>
          <a:bodyPr/>
          <a:lstStyle/>
          <a:p>
            <a:r>
              <a:rPr lang="en-US" dirty="0" smtClean="0"/>
              <a:t>VTS : Realizing the Cloud Enabled Data Center</a:t>
            </a:r>
            <a:endParaRPr lang="en-US" dirty="0"/>
          </a:p>
        </p:txBody>
      </p:sp>
      <p:sp>
        <p:nvSpPr>
          <p:cNvPr id="6" name="Rectangle 5"/>
          <p:cNvSpPr/>
          <p:nvPr/>
        </p:nvSpPr>
        <p:spPr>
          <a:xfrm>
            <a:off x="3" y="645585"/>
            <a:ext cx="9144000" cy="4144432"/>
          </a:xfrm>
          <a:prstGeom prst="rect">
            <a:avLst/>
          </a:prstGeom>
          <a:solidFill>
            <a:schemeClr val="accent1">
              <a:lumMod val="75000"/>
            </a:schemeClr>
          </a:solidFill>
          <a:ln w="25400" cap="flat" cmpd="sng" algn="ctr">
            <a:noFill/>
            <a:prstDash val="solid"/>
          </a:ln>
          <a:effectLst/>
        </p:spPr>
        <p:txBody>
          <a:bodyPr lIns="91384" tIns="45692" rIns="91384" bIns="4569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mn-ea"/>
              <a:cs typeface="+mn-cs"/>
            </a:endParaRPr>
          </a:p>
        </p:txBody>
      </p:sp>
      <p:sp>
        <p:nvSpPr>
          <p:cNvPr id="7" name="Rounded Rectangle 6"/>
          <p:cNvSpPr/>
          <p:nvPr/>
        </p:nvSpPr>
        <p:spPr>
          <a:xfrm rot="16200000" flipH="1">
            <a:off x="1730138" y="1442283"/>
            <a:ext cx="984408" cy="3322714"/>
          </a:xfrm>
          <a:prstGeom prst="roundRect">
            <a:avLst>
              <a:gd name="adj" fmla="val 5533"/>
            </a:avLst>
          </a:prstGeom>
          <a:gradFill flip="none" rotWithShape="1">
            <a:gsLst>
              <a:gs pos="0">
                <a:srgbClr val="181929">
                  <a:alpha val="0"/>
                </a:srgbClr>
              </a:gs>
              <a:gs pos="100000">
                <a:srgbClr val="272A48">
                  <a:lumMod val="60000"/>
                  <a:lumOff val="40000"/>
                  <a:alpha val="75000"/>
                </a:srgbClr>
              </a:gs>
            </a:gsLst>
            <a:lin ang="16200000" scaled="1"/>
            <a:tileRect/>
          </a:gradFill>
          <a:ln w="25400" cap="flat" cmpd="sng" algn="ctr">
            <a:gradFill flip="none" rotWithShape="1">
              <a:gsLst>
                <a:gs pos="100000">
                  <a:srgbClr val="C9CDE3"/>
                </a:gs>
                <a:gs pos="55000">
                  <a:srgbClr val="272A48">
                    <a:lumMod val="20000"/>
                    <a:lumOff val="80000"/>
                    <a:alpha val="0"/>
                  </a:srgbClr>
                </a:gs>
              </a:gsLst>
              <a:lin ang="16200000" scaled="1"/>
              <a:tileRect/>
            </a:gradFill>
            <a:prstDash val="solid"/>
            <a:round/>
            <a:headEnd type="none" w="med" len="med"/>
            <a:tailEnd type="none" w="med" len="med"/>
          </a:ln>
          <a:effectLst/>
        </p:spPr>
        <p:txBody>
          <a:bodyPr rot="0" spcFirstLastPara="0" vertOverflow="overflow" horzOverflow="overflow" vert="horz" wrap="square" lIns="81839" tIns="40871" rIns="81839" bIns="4087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8" name="Rounded Rectangle 7"/>
          <p:cNvSpPr/>
          <p:nvPr/>
        </p:nvSpPr>
        <p:spPr>
          <a:xfrm rot="16200000" flipH="1">
            <a:off x="1730138" y="222101"/>
            <a:ext cx="984408" cy="3322714"/>
          </a:xfrm>
          <a:prstGeom prst="roundRect">
            <a:avLst>
              <a:gd name="adj" fmla="val 5533"/>
            </a:avLst>
          </a:prstGeom>
          <a:gradFill flip="none" rotWithShape="1">
            <a:gsLst>
              <a:gs pos="0">
                <a:srgbClr val="181929">
                  <a:alpha val="0"/>
                </a:srgbClr>
              </a:gs>
              <a:gs pos="100000">
                <a:srgbClr val="272A48">
                  <a:lumMod val="60000"/>
                  <a:lumOff val="40000"/>
                  <a:alpha val="75000"/>
                </a:srgbClr>
              </a:gs>
            </a:gsLst>
            <a:lin ang="16200000" scaled="1"/>
            <a:tileRect/>
          </a:gradFill>
          <a:ln w="25400" cap="flat" cmpd="sng" algn="ctr">
            <a:gradFill flip="none" rotWithShape="1">
              <a:gsLst>
                <a:gs pos="100000">
                  <a:srgbClr val="C9CDE3"/>
                </a:gs>
                <a:gs pos="55000">
                  <a:srgbClr val="272A48">
                    <a:lumMod val="20000"/>
                    <a:lumOff val="80000"/>
                    <a:alpha val="0"/>
                  </a:srgbClr>
                </a:gs>
              </a:gsLst>
              <a:lin ang="16200000" scaled="1"/>
              <a:tileRect/>
            </a:gradFill>
            <a:prstDash val="solid"/>
            <a:round/>
            <a:headEnd type="none" w="med" len="med"/>
            <a:tailEnd type="none" w="med" len="med"/>
          </a:ln>
          <a:effectLst/>
        </p:spPr>
        <p:txBody>
          <a:bodyPr rot="0" spcFirstLastPara="0" vertOverflow="overflow" horzOverflow="overflow" vert="horz" wrap="square" lIns="81839" tIns="40871" rIns="81839" bIns="4087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9" name="Rounded Rectangle 8"/>
          <p:cNvSpPr/>
          <p:nvPr/>
        </p:nvSpPr>
        <p:spPr>
          <a:xfrm rot="5400000">
            <a:off x="6736322" y="1521538"/>
            <a:ext cx="984408" cy="3164204"/>
          </a:xfrm>
          <a:prstGeom prst="roundRect">
            <a:avLst>
              <a:gd name="adj" fmla="val 5533"/>
            </a:avLst>
          </a:prstGeom>
          <a:gradFill flip="none" rotWithShape="1">
            <a:gsLst>
              <a:gs pos="0">
                <a:srgbClr val="181929">
                  <a:alpha val="0"/>
                </a:srgbClr>
              </a:gs>
              <a:gs pos="100000">
                <a:srgbClr val="272A48">
                  <a:lumMod val="60000"/>
                  <a:lumOff val="40000"/>
                  <a:alpha val="75000"/>
                </a:srgbClr>
              </a:gs>
            </a:gsLst>
            <a:lin ang="16200000" scaled="1"/>
            <a:tileRect/>
          </a:gradFill>
          <a:ln w="25400" cap="flat" cmpd="sng" algn="ctr">
            <a:gradFill flip="none" rotWithShape="1">
              <a:gsLst>
                <a:gs pos="100000">
                  <a:srgbClr val="C9CDE3"/>
                </a:gs>
                <a:gs pos="55000">
                  <a:srgbClr val="272A48">
                    <a:lumMod val="20000"/>
                    <a:lumOff val="80000"/>
                    <a:alpha val="0"/>
                  </a:srgbClr>
                </a:gs>
              </a:gsLst>
              <a:lin ang="16200000" scaled="1"/>
              <a:tileRect/>
            </a:gradFill>
            <a:prstDash val="solid"/>
            <a:round/>
            <a:headEnd type="none" w="med" len="med"/>
            <a:tailEnd type="none" w="med" len="med"/>
          </a:ln>
          <a:effectLst/>
        </p:spPr>
        <p:txBody>
          <a:bodyPr rot="0" spcFirstLastPara="0" vertOverflow="overflow" horzOverflow="overflow" vert="horz" wrap="square" lIns="81839" tIns="40871" rIns="81839" bIns="4087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10" name="Rounded Rectangle 9"/>
          <p:cNvSpPr/>
          <p:nvPr/>
        </p:nvSpPr>
        <p:spPr>
          <a:xfrm rot="5400000">
            <a:off x="6736322" y="301356"/>
            <a:ext cx="984408" cy="3164204"/>
          </a:xfrm>
          <a:prstGeom prst="roundRect">
            <a:avLst>
              <a:gd name="adj" fmla="val 5533"/>
            </a:avLst>
          </a:prstGeom>
          <a:gradFill flip="none" rotWithShape="1">
            <a:gsLst>
              <a:gs pos="0">
                <a:srgbClr val="181929">
                  <a:alpha val="0"/>
                </a:srgbClr>
              </a:gs>
              <a:gs pos="100000">
                <a:srgbClr val="272A48">
                  <a:lumMod val="60000"/>
                  <a:lumOff val="40000"/>
                  <a:alpha val="75000"/>
                </a:srgbClr>
              </a:gs>
            </a:gsLst>
            <a:lin ang="16200000" scaled="1"/>
            <a:tileRect/>
          </a:gradFill>
          <a:ln w="25400" cap="flat" cmpd="sng" algn="ctr">
            <a:gradFill flip="none" rotWithShape="1">
              <a:gsLst>
                <a:gs pos="100000">
                  <a:srgbClr val="C9CDE3"/>
                </a:gs>
                <a:gs pos="55000">
                  <a:srgbClr val="272A48">
                    <a:lumMod val="20000"/>
                    <a:lumOff val="80000"/>
                    <a:alpha val="0"/>
                  </a:srgbClr>
                </a:gs>
              </a:gsLst>
              <a:lin ang="16200000" scaled="1"/>
              <a:tileRect/>
            </a:gradFill>
            <a:prstDash val="solid"/>
            <a:round/>
            <a:headEnd type="none" w="med" len="med"/>
            <a:tailEnd type="none" w="med" len="med"/>
          </a:ln>
          <a:effectLst/>
        </p:spPr>
        <p:txBody>
          <a:bodyPr rot="0" spcFirstLastPara="0" vertOverflow="overflow" horzOverflow="overflow" vert="horz" wrap="square" lIns="81839" tIns="40871" rIns="81839" bIns="4087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11" name="Rounded Rectangle 2"/>
          <p:cNvSpPr/>
          <p:nvPr/>
        </p:nvSpPr>
        <p:spPr>
          <a:xfrm>
            <a:off x="4808226" y="1045573"/>
            <a:ext cx="2411795" cy="1411208"/>
          </a:xfrm>
          <a:custGeom>
            <a:avLst/>
            <a:gdLst>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15" fmla="*/ 1415922 w 4909728"/>
              <a:gd name="connsiteY15" fmla="*/ 0 h 2908550"/>
              <a:gd name="connsiteX16" fmla="*/ 2411797 w 4909728"/>
              <a:gd name="connsiteY16" fmla="*/ 1411208 h 2908550"/>
              <a:gd name="connsiteX17" fmla="*/ 0 w 4909728"/>
              <a:gd name="connsiteY17" fmla="*/ 1411208 h 2908550"/>
              <a:gd name="connsiteX18" fmla="*/ 1415922 w 4909728"/>
              <a:gd name="connsiteY18" fmla="*/ 0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15" fmla="*/ 0 w 4909728"/>
              <a:gd name="connsiteY15" fmla="*/ 1411208 h 2908550"/>
              <a:gd name="connsiteX16" fmla="*/ 2411797 w 4909728"/>
              <a:gd name="connsiteY16" fmla="*/ 1411208 h 2908550"/>
              <a:gd name="connsiteX17" fmla="*/ 0 w 4909728"/>
              <a:gd name="connsiteY17" fmla="*/ 1411208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0" fmla="*/ 1082011 w 3493806"/>
              <a:gd name="connsiteY0" fmla="*/ 1497344 h 2908550"/>
              <a:gd name="connsiteX1" fmla="*/ 3493806 w 3493806"/>
              <a:gd name="connsiteY1" fmla="*/ 1497344 h 2908550"/>
              <a:gd name="connsiteX2" fmla="*/ 2077884 w 3493806"/>
              <a:gd name="connsiteY2" fmla="*/ 2908550 h 2908550"/>
              <a:gd name="connsiteX3" fmla="*/ 1082011 w 3493806"/>
              <a:gd name="connsiteY3" fmla="*/ 2908550 h 2908550"/>
              <a:gd name="connsiteX4" fmla="*/ 1082011 w 3493806"/>
              <a:gd name="connsiteY4" fmla="*/ 1497344 h 2908550"/>
              <a:gd name="connsiteX5" fmla="*/ 0 w 3493806"/>
              <a:gd name="connsiteY5" fmla="*/ 2908550 h 2908550"/>
              <a:gd name="connsiteX6" fmla="*/ 995875 w 3493806"/>
              <a:gd name="connsiteY6" fmla="*/ 1497344 h 2908550"/>
              <a:gd name="connsiteX7" fmla="*/ 995875 w 3493806"/>
              <a:gd name="connsiteY7" fmla="*/ 2908550 h 2908550"/>
              <a:gd name="connsiteX8" fmla="*/ 0 w 3493806"/>
              <a:gd name="connsiteY8" fmla="*/ 2908550 h 2908550"/>
              <a:gd name="connsiteX9" fmla="*/ 1082011 w 3493806"/>
              <a:gd name="connsiteY9" fmla="*/ 0 h 2908550"/>
              <a:gd name="connsiteX10" fmla="*/ 2077884 w 3493806"/>
              <a:gd name="connsiteY10" fmla="*/ 0 h 2908550"/>
              <a:gd name="connsiteX11" fmla="*/ 3493806 w 3493806"/>
              <a:gd name="connsiteY11" fmla="*/ 1411208 h 2908550"/>
              <a:gd name="connsiteX12" fmla="*/ 1082011 w 3493806"/>
              <a:gd name="connsiteY12" fmla="*/ 1411208 h 2908550"/>
              <a:gd name="connsiteX13" fmla="*/ 1082011 w 3493806"/>
              <a:gd name="connsiteY13" fmla="*/ 0 h 2908550"/>
              <a:gd name="connsiteX0" fmla="*/ 1082011 w 3493806"/>
              <a:gd name="connsiteY0" fmla="*/ 1497344 h 2908550"/>
              <a:gd name="connsiteX1" fmla="*/ 3493806 w 3493806"/>
              <a:gd name="connsiteY1" fmla="*/ 1497344 h 2908550"/>
              <a:gd name="connsiteX2" fmla="*/ 2077884 w 3493806"/>
              <a:gd name="connsiteY2" fmla="*/ 2908550 h 2908550"/>
              <a:gd name="connsiteX3" fmla="*/ 1082011 w 3493806"/>
              <a:gd name="connsiteY3" fmla="*/ 2908550 h 2908550"/>
              <a:gd name="connsiteX4" fmla="*/ 1082011 w 3493806"/>
              <a:gd name="connsiteY4" fmla="*/ 1497344 h 2908550"/>
              <a:gd name="connsiteX5" fmla="*/ 0 w 3493806"/>
              <a:gd name="connsiteY5" fmla="*/ 2908550 h 2908550"/>
              <a:gd name="connsiteX6" fmla="*/ 995875 w 3493806"/>
              <a:gd name="connsiteY6" fmla="*/ 2908550 h 2908550"/>
              <a:gd name="connsiteX7" fmla="*/ 0 w 3493806"/>
              <a:gd name="connsiteY7" fmla="*/ 2908550 h 2908550"/>
              <a:gd name="connsiteX8" fmla="*/ 1082011 w 3493806"/>
              <a:gd name="connsiteY8" fmla="*/ 0 h 2908550"/>
              <a:gd name="connsiteX9" fmla="*/ 2077884 w 3493806"/>
              <a:gd name="connsiteY9" fmla="*/ 0 h 2908550"/>
              <a:gd name="connsiteX10" fmla="*/ 3493806 w 3493806"/>
              <a:gd name="connsiteY10" fmla="*/ 1411208 h 2908550"/>
              <a:gd name="connsiteX11" fmla="*/ 1082011 w 3493806"/>
              <a:gd name="connsiteY11" fmla="*/ 1411208 h 2908550"/>
              <a:gd name="connsiteX12" fmla="*/ 1082011 w 3493806"/>
              <a:gd name="connsiteY12" fmla="*/ 0 h 2908550"/>
              <a:gd name="connsiteX0" fmla="*/ 0 w 2411795"/>
              <a:gd name="connsiteY0" fmla="*/ 1497344 h 2908550"/>
              <a:gd name="connsiteX1" fmla="*/ 2411795 w 2411795"/>
              <a:gd name="connsiteY1" fmla="*/ 1497344 h 2908550"/>
              <a:gd name="connsiteX2" fmla="*/ 995873 w 2411795"/>
              <a:gd name="connsiteY2" fmla="*/ 2908550 h 2908550"/>
              <a:gd name="connsiteX3" fmla="*/ 0 w 2411795"/>
              <a:gd name="connsiteY3" fmla="*/ 2908550 h 2908550"/>
              <a:gd name="connsiteX4" fmla="*/ 0 w 2411795"/>
              <a:gd name="connsiteY4" fmla="*/ 1497344 h 2908550"/>
              <a:gd name="connsiteX5" fmla="*/ 0 w 2411795"/>
              <a:gd name="connsiteY5" fmla="*/ 0 h 2908550"/>
              <a:gd name="connsiteX6" fmla="*/ 995873 w 2411795"/>
              <a:gd name="connsiteY6" fmla="*/ 0 h 2908550"/>
              <a:gd name="connsiteX7" fmla="*/ 2411795 w 2411795"/>
              <a:gd name="connsiteY7" fmla="*/ 1411208 h 2908550"/>
              <a:gd name="connsiteX8" fmla="*/ 0 w 2411795"/>
              <a:gd name="connsiteY8" fmla="*/ 1411208 h 2908550"/>
              <a:gd name="connsiteX9" fmla="*/ 0 w 2411795"/>
              <a:gd name="connsiteY9" fmla="*/ 0 h 2908550"/>
              <a:gd name="connsiteX0" fmla="*/ 0 w 2411795"/>
              <a:gd name="connsiteY0" fmla="*/ 2908550 h 2908550"/>
              <a:gd name="connsiteX1" fmla="*/ 2411795 w 2411795"/>
              <a:gd name="connsiteY1" fmla="*/ 1497344 h 2908550"/>
              <a:gd name="connsiteX2" fmla="*/ 995873 w 2411795"/>
              <a:gd name="connsiteY2" fmla="*/ 2908550 h 2908550"/>
              <a:gd name="connsiteX3" fmla="*/ 0 w 2411795"/>
              <a:gd name="connsiteY3" fmla="*/ 2908550 h 2908550"/>
              <a:gd name="connsiteX4" fmla="*/ 0 w 2411795"/>
              <a:gd name="connsiteY4" fmla="*/ 0 h 2908550"/>
              <a:gd name="connsiteX5" fmla="*/ 995873 w 2411795"/>
              <a:gd name="connsiteY5" fmla="*/ 0 h 2908550"/>
              <a:gd name="connsiteX6" fmla="*/ 2411795 w 2411795"/>
              <a:gd name="connsiteY6" fmla="*/ 1411208 h 2908550"/>
              <a:gd name="connsiteX7" fmla="*/ 0 w 2411795"/>
              <a:gd name="connsiteY7" fmla="*/ 1411208 h 2908550"/>
              <a:gd name="connsiteX8" fmla="*/ 0 w 2411795"/>
              <a:gd name="connsiteY8" fmla="*/ 0 h 2908550"/>
              <a:gd name="connsiteX0" fmla="*/ 995873 w 2411795"/>
              <a:gd name="connsiteY0" fmla="*/ 2908550 h 2908550"/>
              <a:gd name="connsiteX1" fmla="*/ 2411795 w 2411795"/>
              <a:gd name="connsiteY1" fmla="*/ 1497344 h 2908550"/>
              <a:gd name="connsiteX2" fmla="*/ 995873 w 2411795"/>
              <a:gd name="connsiteY2" fmla="*/ 2908550 h 2908550"/>
              <a:gd name="connsiteX3" fmla="*/ 0 w 2411795"/>
              <a:gd name="connsiteY3" fmla="*/ 0 h 2908550"/>
              <a:gd name="connsiteX4" fmla="*/ 995873 w 2411795"/>
              <a:gd name="connsiteY4" fmla="*/ 0 h 2908550"/>
              <a:gd name="connsiteX5" fmla="*/ 2411795 w 2411795"/>
              <a:gd name="connsiteY5" fmla="*/ 1411208 h 2908550"/>
              <a:gd name="connsiteX6" fmla="*/ 0 w 2411795"/>
              <a:gd name="connsiteY6" fmla="*/ 1411208 h 2908550"/>
              <a:gd name="connsiteX7" fmla="*/ 0 w 2411795"/>
              <a:gd name="connsiteY7" fmla="*/ 0 h 2908550"/>
              <a:gd name="connsiteX0" fmla="*/ 0 w 2411795"/>
              <a:gd name="connsiteY0" fmla="*/ 0 h 1411208"/>
              <a:gd name="connsiteX1" fmla="*/ 995873 w 2411795"/>
              <a:gd name="connsiteY1" fmla="*/ 0 h 1411208"/>
              <a:gd name="connsiteX2" fmla="*/ 2411795 w 2411795"/>
              <a:gd name="connsiteY2" fmla="*/ 1411208 h 1411208"/>
              <a:gd name="connsiteX3" fmla="*/ 0 w 2411795"/>
              <a:gd name="connsiteY3" fmla="*/ 1411208 h 1411208"/>
              <a:gd name="connsiteX4" fmla="*/ 0 w 2411795"/>
              <a:gd name="connsiteY4" fmla="*/ 0 h 141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795" h="1411208">
                <a:moveTo>
                  <a:pt x="0" y="0"/>
                </a:moveTo>
                <a:lnTo>
                  <a:pt x="995873" y="0"/>
                </a:lnTo>
                <a:cubicBezTo>
                  <a:pt x="1776348" y="0"/>
                  <a:pt x="2409361" y="631360"/>
                  <a:pt x="2411795" y="1411208"/>
                </a:cubicBezTo>
                <a:lnTo>
                  <a:pt x="0" y="1411208"/>
                </a:lnTo>
                <a:lnTo>
                  <a:pt x="0" y="0"/>
                </a:lnTo>
                <a:close/>
              </a:path>
            </a:pathLst>
          </a:custGeom>
          <a:solidFill>
            <a:srgbClr val="3CBBB9">
              <a:alpha val="40000"/>
            </a:srgbClr>
          </a:solidFill>
          <a:ln w="25400" cap="flat" cmpd="sng" algn="ctr">
            <a:noFill/>
            <a:prstDash val="solid"/>
          </a:ln>
          <a:effectLst/>
        </p:spPr>
        <p:txBody>
          <a:bodyPr lIns="91060" tIns="45530" rIns="91060" bIns="4553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ea typeface="+mn-ea"/>
              <a:cs typeface="+mn-cs"/>
            </a:endParaRPr>
          </a:p>
        </p:txBody>
      </p:sp>
      <p:sp>
        <p:nvSpPr>
          <p:cNvPr id="12" name="Rounded Rectangle 2"/>
          <p:cNvSpPr/>
          <p:nvPr/>
        </p:nvSpPr>
        <p:spPr>
          <a:xfrm>
            <a:off x="4808226" y="2542913"/>
            <a:ext cx="2411795" cy="1411206"/>
          </a:xfrm>
          <a:custGeom>
            <a:avLst/>
            <a:gdLst>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15" fmla="*/ 1415922 w 4909728"/>
              <a:gd name="connsiteY15" fmla="*/ 0 h 2908550"/>
              <a:gd name="connsiteX16" fmla="*/ 2411797 w 4909728"/>
              <a:gd name="connsiteY16" fmla="*/ 1411208 h 2908550"/>
              <a:gd name="connsiteX17" fmla="*/ 0 w 4909728"/>
              <a:gd name="connsiteY17" fmla="*/ 1411208 h 2908550"/>
              <a:gd name="connsiteX18" fmla="*/ 1415922 w 4909728"/>
              <a:gd name="connsiteY18" fmla="*/ 0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15" fmla="*/ 0 w 4909728"/>
              <a:gd name="connsiteY15" fmla="*/ 1411208 h 2908550"/>
              <a:gd name="connsiteX16" fmla="*/ 2411797 w 4909728"/>
              <a:gd name="connsiteY16" fmla="*/ 1411208 h 2908550"/>
              <a:gd name="connsiteX17" fmla="*/ 0 w 4909728"/>
              <a:gd name="connsiteY17" fmla="*/ 1411208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4909728 w 4909728"/>
              <a:gd name="connsiteY12" fmla="*/ 1411208 h 2908550"/>
              <a:gd name="connsiteX13" fmla="*/ 2497933 w 4909728"/>
              <a:gd name="connsiteY13" fmla="*/ 1411208 h 2908550"/>
              <a:gd name="connsiteX14" fmla="*/ 2497933 w 4909728"/>
              <a:gd name="connsiteY14" fmla="*/ 0 h 2908550"/>
              <a:gd name="connsiteX0" fmla="*/ 1082011 w 3493806"/>
              <a:gd name="connsiteY0" fmla="*/ 1497344 h 2908550"/>
              <a:gd name="connsiteX1" fmla="*/ 3493806 w 3493806"/>
              <a:gd name="connsiteY1" fmla="*/ 1497344 h 2908550"/>
              <a:gd name="connsiteX2" fmla="*/ 2077884 w 3493806"/>
              <a:gd name="connsiteY2" fmla="*/ 2908550 h 2908550"/>
              <a:gd name="connsiteX3" fmla="*/ 1082011 w 3493806"/>
              <a:gd name="connsiteY3" fmla="*/ 2908550 h 2908550"/>
              <a:gd name="connsiteX4" fmla="*/ 1082011 w 3493806"/>
              <a:gd name="connsiteY4" fmla="*/ 1497344 h 2908550"/>
              <a:gd name="connsiteX5" fmla="*/ 0 w 3493806"/>
              <a:gd name="connsiteY5" fmla="*/ 2908550 h 2908550"/>
              <a:gd name="connsiteX6" fmla="*/ 995875 w 3493806"/>
              <a:gd name="connsiteY6" fmla="*/ 1497344 h 2908550"/>
              <a:gd name="connsiteX7" fmla="*/ 995875 w 3493806"/>
              <a:gd name="connsiteY7" fmla="*/ 2908550 h 2908550"/>
              <a:gd name="connsiteX8" fmla="*/ 0 w 3493806"/>
              <a:gd name="connsiteY8" fmla="*/ 2908550 h 2908550"/>
              <a:gd name="connsiteX9" fmla="*/ 1082011 w 3493806"/>
              <a:gd name="connsiteY9" fmla="*/ 0 h 2908550"/>
              <a:gd name="connsiteX10" fmla="*/ 2077884 w 3493806"/>
              <a:gd name="connsiteY10" fmla="*/ 0 h 2908550"/>
              <a:gd name="connsiteX11" fmla="*/ 3493806 w 3493806"/>
              <a:gd name="connsiteY11" fmla="*/ 1411208 h 2908550"/>
              <a:gd name="connsiteX12" fmla="*/ 1082011 w 3493806"/>
              <a:gd name="connsiteY12" fmla="*/ 1411208 h 2908550"/>
              <a:gd name="connsiteX13" fmla="*/ 1082011 w 3493806"/>
              <a:gd name="connsiteY13" fmla="*/ 0 h 2908550"/>
              <a:gd name="connsiteX0" fmla="*/ 1082011 w 3493806"/>
              <a:gd name="connsiteY0" fmla="*/ 1497344 h 2908550"/>
              <a:gd name="connsiteX1" fmla="*/ 3493806 w 3493806"/>
              <a:gd name="connsiteY1" fmla="*/ 1497344 h 2908550"/>
              <a:gd name="connsiteX2" fmla="*/ 2077884 w 3493806"/>
              <a:gd name="connsiteY2" fmla="*/ 2908550 h 2908550"/>
              <a:gd name="connsiteX3" fmla="*/ 1082011 w 3493806"/>
              <a:gd name="connsiteY3" fmla="*/ 2908550 h 2908550"/>
              <a:gd name="connsiteX4" fmla="*/ 1082011 w 3493806"/>
              <a:gd name="connsiteY4" fmla="*/ 1497344 h 2908550"/>
              <a:gd name="connsiteX5" fmla="*/ 0 w 3493806"/>
              <a:gd name="connsiteY5" fmla="*/ 2908550 h 2908550"/>
              <a:gd name="connsiteX6" fmla="*/ 995875 w 3493806"/>
              <a:gd name="connsiteY6" fmla="*/ 2908550 h 2908550"/>
              <a:gd name="connsiteX7" fmla="*/ 0 w 3493806"/>
              <a:gd name="connsiteY7" fmla="*/ 2908550 h 2908550"/>
              <a:gd name="connsiteX8" fmla="*/ 1082011 w 3493806"/>
              <a:gd name="connsiteY8" fmla="*/ 0 h 2908550"/>
              <a:gd name="connsiteX9" fmla="*/ 2077884 w 3493806"/>
              <a:gd name="connsiteY9" fmla="*/ 0 h 2908550"/>
              <a:gd name="connsiteX10" fmla="*/ 3493806 w 3493806"/>
              <a:gd name="connsiteY10" fmla="*/ 1411208 h 2908550"/>
              <a:gd name="connsiteX11" fmla="*/ 1082011 w 3493806"/>
              <a:gd name="connsiteY11" fmla="*/ 1411208 h 2908550"/>
              <a:gd name="connsiteX12" fmla="*/ 1082011 w 3493806"/>
              <a:gd name="connsiteY12" fmla="*/ 0 h 2908550"/>
              <a:gd name="connsiteX0" fmla="*/ 0 w 2411795"/>
              <a:gd name="connsiteY0" fmla="*/ 1497344 h 2908550"/>
              <a:gd name="connsiteX1" fmla="*/ 2411795 w 2411795"/>
              <a:gd name="connsiteY1" fmla="*/ 1497344 h 2908550"/>
              <a:gd name="connsiteX2" fmla="*/ 995873 w 2411795"/>
              <a:gd name="connsiteY2" fmla="*/ 2908550 h 2908550"/>
              <a:gd name="connsiteX3" fmla="*/ 0 w 2411795"/>
              <a:gd name="connsiteY3" fmla="*/ 2908550 h 2908550"/>
              <a:gd name="connsiteX4" fmla="*/ 0 w 2411795"/>
              <a:gd name="connsiteY4" fmla="*/ 1497344 h 2908550"/>
              <a:gd name="connsiteX5" fmla="*/ 0 w 2411795"/>
              <a:gd name="connsiteY5" fmla="*/ 0 h 2908550"/>
              <a:gd name="connsiteX6" fmla="*/ 995873 w 2411795"/>
              <a:gd name="connsiteY6" fmla="*/ 0 h 2908550"/>
              <a:gd name="connsiteX7" fmla="*/ 2411795 w 2411795"/>
              <a:gd name="connsiteY7" fmla="*/ 1411208 h 2908550"/>
              <a:gd name="connsiteX8" fmla="*/ 0 w 2411795"/>
              <a:gd name="connsiteY8" fmla="*/ 1411208 h 2908550"/>
              <a:gd name="connsiteX9" fmla="*/ 0 w 2411795"/>
              <a:gd name="connsiteY9" fmla="*/ 0 h 2908550"/>
              <a:gd name="connsiteX0" fmla="*/ 0 w 2411795"/>
              <a:gd name="connsiteY0" fmla="*/ 1497344 h 2908550"/>
              <a:gd name="connsiteX1" fmla="*/ 2411795 w 2411795"/>
              <a:gd name="connsiteY1" fmla="*/ 1497344 h 2908550"/>
              <a:gd name="connsiteX2" fmla="*/ 995873 w 2411795"/>
              <a:gd name="connsiteY2" fmla="*/ 2908550 h 2908550"/>
              <a:gd name="connsiteX3" fmla="*/ 0 w 2411795"/>
              <a:gd name="connsiteY3" fmla="*/ 2908550 h 2908550"/>
              <a:gd name="connsiteX4" fmla="*/ 0 w 2411795"/>
              <a:gd name="connsiteY4" fmla="*/ 1497344 h 2908550"/>
              <a:gd name="connsiteX5" fmla="*/ 0 w 2411795"/>
              <a:gd name="connsiteY5" fmla="*/ 1411208 h 2908550"/>
              <a:gd name="connsiteX6" fmla="*/ 995873 w 2411795"/>
              <a:gd name="connsiteY6" fmla="*/ 0 h 2908550"/>
              <a:gd name="connsiteX7" fmla="*/ 2411795 w 2411795"/>
              <a:gd name="connsiteY7" fmla="*/ 1411208 h 2908550"/>
              <a:gd name="connsiteX8" fmla="*/ 0 w 2411795"/>
              <a:gd name="connsiteY8" fmla="*/ 1411208 h 2908550"/>
              <a:gd name="connsiteX0" fmla="*/ 0 w 2411795"/>
              <a:gd name="connsiteY0" fmla="*/ 86136 h 1497342"/>
              <a:gd name="connsiteX1" fmla="*/ 2411795 w 2411795"/>
              <a:gd name="connsiteY1" fmla="*/ 86136 h 1497342"/>
              <a:gd name="connsiteX2" fmla="*/ 995873 w 2411795"/>
              <a:gd name="connsiteY2" fmla="*/ 1497342 h 1497342"/>
              <a:gd name="connsiteX3" fmla="*/ 0 w 2411795"/>
              <a:gd name="connsiteY3" fmla="*/ 1497342 h 1497342"/>
              <a:gd name="connsiteX4" fmla="*/ 0 w 2411795"/>
              <a:gd name="connsiteY4" fmla="*/ 86136 h 1497342"/>
              <a:gd name="connsiteX5" fmla="*/ 0 w 2411795"/>
              <a:gd name="connsiteY5" fmla="*/ 0 h 1497342"/>
              <a:gd name="connsiteX6" fmla="*/ 2411795 w 2411795"/>
              <a:gd name="connsiteY6" fmla="*/ 0 h 1497342"/>
              <a:gd name="connsiteX7" fmla="*/ 0 w 2411795"/>
              <a:gd name="connsiteY7" fmla="*/ 0 h 1497342"/>
              <a:gd name="connsiteX0" fmla="*/ 0 w 2411795"/>
              <a:gd name="connsiteY0" fmla="*/ 0 h 1411206"/>
              <a:gd name="connsiteX1" fmla="*/ 2411795 w 2411795"/>
              <a:gd name="connsiteY1" fmla="*/ 0 h 1411206"/>
              <a:gd name="connsiteX2" fmla="*/ 995873 w 2411795"/>
              <a:gd name="connsiteY2" fmla="*/ 1411206 h 1411206"/>
              <a:gd name="connsiteX3" fmla="*/ 0 w 2411795"/>
              <a:gd name="connsiteY3" fmla="*/ 1411206 h 1411206"/>
              <a:gd name="connsiteX4" fmla="*/ 0 w 2411795"/>
              <a:gd name="connsiteY4" fmla="*/ 0 h 14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795" h="1411206">
                <a:moveTo>
                  <a:pt x="0" y="0"/>
                </a:moveTo>
                <a:lnTo>
                  <a:pt x="2411795" y="0"/>
                </a:lnTo>
                <a:cubicBezTo>
                  <a:pt x="2409360" y="779847"/>
                  <a:pt x="1776348" y="1411206"/>
                  <a:pt x="995873" y="1411206"/>
                </a:cubicBezTo>
                <a:lnTo>
                  <a:pt x="0" y="1411206"/>
                </a:lnTo>
                <a:lnTo>
                  <a:pt x="0" y="0"/>
                </a:lnTo>
                <a:close/>
              </a:path>
            </a:pathLst>
          </a:custGeom>
          <a:solidFill>
            <a:srgbClr val="3CBBB9">
              <a:alpha val="40000"/>
            </a:srgbClr>
          </a:solidFill>
          <a:ln w="25400" cap="flat" cmpd="sng" algn="ctr">
            <a:noFill/>
            <a:prstDash val="solid"/>
          </a:ln>
          <a:effectLst/>
        </p:spPr>
        <p:txBody>
          <a:bodyPr lIns="91060" tIns="45530" rIns="91060" bIns="4553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ea typeface="+mn-ea"/>
              <a:cs typeface="+mn-cs"/>
            </a:endParaRPr>
          </a:p>
        </p:txBody>
      </p:sp>
      <p:sp>
        <p:nvSpPr>
          <p:cNvPr id="13" name="Rounded Rectangle 2"/>
          <p:cNvSpPr/>
          <p:nvPr/>
        </p:nvSpPr>
        <p:spPr>
          <a:xfrm>
            <a:off x="2310200" y="2456777"/>
            <a:ext cx="2411797" cy="1497342"/>
          </a:xfrm>
          <a:custGeom>
            <a:avLst/>
            <a:gdLst>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2497933 w 4909728"/>
              <a:gd name="connsiteY12" fmla="*/ 1411208 h 2908550"/>
              <a:gd name="connsiteX13" fmla="*/ 2497933 w 4909728"/>
              <a:gd name="connsiteY13" fmla="*/ 0 h 2908550"/>
              <a:gd name="connsiteX14" fmla="*/ 1415922 w 4909728"/>
              <a:gd name="connsiteY14" fmla="*/ 0 h 2908550"/>
              <a:gd name="connsiteX15" fmla="*/ 2411797 w 4909728"/>
              <a:gd name="connsiteY15" fmla="*/ 0 h 2908550"/>
              <a:gd name="connsiteX16" fmla="*/ 2411797 w 4909728"/>
              <a:gd name="connsiteY16" fmla="*/ 1411208 h 2908550"/>
              <a:gd name="connsiteX17" fmla="*/ 0 w 4909728"/>
              <a:gd name="connsiteY17" fmla="*/ 1411208 h 2908550"/>
              <a:gd name="connsiteX18" fmla="*/ 1415922 w 4909728"/>
              <a:gd name="connsiteY18" fmla="*/ 0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2497933 w 4909728"/>
              <a:gd name="connsiteY11" fmla="*/ 1411208 h 2908550"/>
              <a:gd name="connsiteX12" fmla="*/ 2497933 w 4909728"/>
              <a:gd name="connsiteY12" fmla="*/ 0 h 2908550"/>
              <a:gd name="connsiteX13" fmla="*/ 1415922 w 4909728"/>
              <a:gd name="connsiteY13" fmla="*/ 0 h 2908550"/>
              <a:gd name="connsiteX14" fmla="*/ 2411797 w 4909728"/>
              <a:gd name="connsiteY14" fmla="*/ 0 h 2908550"/>
              <a:gd name="connsiteX15" fmla="*/ 2411797 w 4909728"/>
              <a:gd name="connsiteY15" fmla="*/ 1411208 h 2908550"/>
              <a:gd name="connsiteX16" fmla="*/ 0 w 4909728"/>
              <a:gd name="connsiteY16" fmla="*/ 1411208 h 2908550"/>
              <a:gd name="connsiteX17" fmla="*/ 1415922 w 4909728"/>
              <a:gd name="connsiteY17" fmla="*/ 0 h 2908550"/>
              <a:gd name="connsiteX0" fmla="*/ 2497933 w 3493806"/>
              <a:gd name="connsiteY0" fmla="*/ 1497344 h 2908550"/>
              <a:gd name="connsiteX1" fmla="*/ 3493806 w 3493806"/>
              <a:gd name="connsiteY1" fmla="*/ 2908550 h 2908550"/>
              <a:gd name="connsiteX2" fmla="*/ 2497933 w 3493806"/>
              <a:gd name="connsiteY2" fmla="*/ 2908550 h 2908550"/>
              <a:gd name="connsiteX3" fmla="*/ 2497933 w 3493806"/>
              <a:gd name="connsiteY3" fmla="*/ 1497344 h 2908550"/>
              <a:gd name="connsiteX4" fmla="*/ 0 w 3493806"/>
              <a:gd name="connsiteY4" fmla="*/ 1497344 h 2908550"/>
              <a:gd name="connsiteX5" fmla="*/ 2411797 w 3493806"/>
              <a:gd name="connsiteY5" fmla="*/ 1497344 h 2908550"/>
              <a:gd name="connsiteX6" fmla="*/ 2411797 w 3493806"/>
              <a:gd name="connsiteY6" fmla="*/ 2908550 h 2908550"/>
              <a:gd name="connsiteX7" fmla="*/ 1415922 w 3493806"/>
              <a:gd name="connsiteY7" fmla="*/ 2908550 h 2908550"/>
              <a:gd name="connsiteX8" fmla="*/ 0 w 3493806"/>
              <a:gd name="connsiteY8" fmla="*/ 1497344 h 2908550"/>
              <a:gd name="connsiteX9" fmla="*/ 2497933 w 3493806"/>
              <a:gd name="connsiteY9" fmla="*/ 0 h 2908550"/>
              <a:gd name="connsiteX10" fmla="*/ 2497933 w 3493806"/>
              <a:gd name="connsiteY10" fmla="*/ 1411208 h 2908550"/>
              <a:gd name="connsiteX11" fmla="*/ 2497933 w 3493806"/>
              <a:gd name="connsiteY11" fmla="*/ 0 h 2908550"/>
              <a:gd name="connsiteX12" fmla="*/ 1415922 w 3493806"/>
              <a:gd name="connsiteY12" fmla="*/ 0 h 2908550"/>
              <a:gd name="connsiteX13" fmla="*/ 2411797 w 3493806"/>
              <a:gd name="connsiteY13" fmla="*/ 0 h 2908550"/>
              <a:gd name="connsiteX14" fmla="*/ 2411797 w 3493806"/>
              <a:gd name="connsiteY14" fmla="*/ 1411208 h 2908550"/>
              <a:gd name="connsiteX15" fmla="*/ 0 w 3493806"/>
              <a:gd name="connsiteY15" fmla="*/ 1411208 h 2908550"/>
              <a:gd name="connsiteX16" fmla="*/ 1415922 w 3493806"/>
              <a:gd name="connsiteY16" fmla="*/ 0 h 2908550"/>
              <a:gd name="connsiteX0" fmla="*/ 2497933 w 2497933"/>
              <a:gd name="connsiteY0" fmla="*/ 1497344 h 2908550"/>
              <a:gd name="connsiteX1" fmla="*/ 2497933 w 2497933"/>
              <a:gd name="connsiteY1" fmla="*/ 2908550 h 2908550"/>
              <a:gd name="connsiteX2" fmla="*/ 2497933 w 2497933"/>
              <a:gd name="connsiteY2" fmla="*/ 1497344 h 2908550"/>
              <a:gd name="connsiteX3" fmla="*/ 0 w 2497933"/>
              <a:gd name="connsiteY3" fmla="*/ 1497344 h 2908550"/>
              <a:gd name="connsiteX4" fmla="*/ 2411797 w 2497933"/>
              <a:gd name="connsiteY4" fmla="*/ 1497344 h 2908550"/>
              <a:gd name="connsiteX5" fmla="*/ 2411797 w 2497933"/>
              <a:gd name="connsiteY5" fmla="*/ 2908550 h 2908550"/>
              <a:gd name="connsiteX6" fmla="*/ 1415922 w 2497933"/>
              <a:gd name="connsiteY6" fmla="*/ 2908550 h 2908550"/>
              <a:gd name="connsiteX7" fmla="*/ 0 w 2497933"/>
              <a:gd name="connsiteY7" fmla="*/ 1497344 h 2908550"/>
              <a:gd name="connsiteX8" fmla="*/ 2497933 w 2497933"/>
              <a:gd name="connsiteY8" fmla="*/ 0 h 2908550"/>
              <a:gd name="connsiteX9" fmla="*/ 2497933 w 2497933"/>
              <a:gd name="connsiteY9" fmla="*/ 1411208 h 2908550"/>
              <a:gd name="connsiteX10" fmla="*/ 2497933 w 2497933"/>
              <a:gd name="connsiteY10" fmla="*/ 0 h 2908550"/>
              <a:gd name="connsiteX11" fmla="*/ 1415922 w 2497933"/>
              <a:gd name="connsiteY11" fmla="*/ 0 h 2908550"/>
              <a:gd name="connsiteX12" fmla="*/ 2411797 w 2497933"/>
              <a:gd name="connsiteY12" fmla="*/ 0 h 2908550"/>
              <a:gd name="connsiteX13" fmla="*/ 2411797 w 2497933"/>
              <a:gd name="connsiteY13" fmla="*/ 1411208 h 2908550"/>
              <a:gd name="connsiteX14" fmla="*/ 0 w 2497933"/>
              <a:gd name="connsiteY14" fmla="*/ 1411208 h 2908550"/>
              <a:gd name="connsiteX15" fmla="*/ 1415922 w 2497933"/>
              <a:gd name="connsiteY15" fmla="*/ 0 h 2908550"/>
              <a:gd name="connsiteX0" fmla="*/ 0 w 2497933"/>
              <a:gd name="connsiteY0" fmla="*/ 1497344 h 2908550"/>
              <a:gd name="connsiteX1" fmla="*/ 2411797 w 2497933"/>
              <a:gd name="connsiteY1" fmla="*/ 1497344 h 2908550"/>
              <a:gd name="connsiteX2" fmla="*/ 2411797 w 2497933"/>
              <a:gd name="connsiteY2" fmla="*/ 2908550 h 2908550"/>
              <a:gd name="connsiteX3" fmla="*/ 1415922 w 2497933"/>
              <a:gd name="connsiteY3" fmla="*/ 2908550 h 2908550"/>
              <a:gd name="connsiteX4" fmla="*/ 0 w 2497933"/>
              <a:gd name="connsiteY4" fmla="*/ 1497344 h 2908550"/>
              <a:gd name="connsiteX5" fmla="*/ 2497933 w 2497933"/>
              <a:gd name="connsiteY5" fmla="*/ 0 h 2908550"/>
              <a:gd name="connsiteX6" fmla="*/ 2497933 w 2497933"/>
              <a:gd name="connsiteY6" fmla="*/ 1411208 h 2908550"/>
              <a:gd name="connsiteX7" fmla="*/ 2497933 w 2497933"/>
              <a:gd name="connsiteY7" fmla="*/ 0 h 2908550"/>
              <a:gd name="connsiteX8" fmla="*/ 1415922 w 2497933"/>
              <a:gd name="connsiteY8" fmla="*/ 0 h 2908550"/>
              <a:gd name="connsiteX9" fmla="*/ 2411797 w 2497933"/>
              <a:gd name="connsiteY9" fmla="*/ 0 h 2908550"/>
              <a:gd name="connsiteX10" fmla="*/ 2411797 w 2497933"/>
              <a:gd name="connsiteY10" fmla="*/ 1411208 h 2908550"/>
              <a:gd name="connsiteX11" fmla="*/ 0 w 2497933"/>
              <a:gd name="connsiteY11" fmla="*/ 1411208 h 2908550"/>
              <a:gd name="connsiteX12" fmla="*/ 1415922 w 2497933"/>
              <a:gd name="connsiteY12" fmla="*/ 0 h 2908550"/>
              <a:gd name="connsiteX0" fmla="*/ 0 w 2411797"/>
              <a:gd name="connsiteY0" fmla="*/ 1497344 h 2908550"/>
              <a:gd name="connsiteX1" fmla="*/ 2411797 w 2411797"/>
              <a:gd name="connsiteY1" fmla="*/ 1497344 h 2908550"/>
              <a:gd name="connsiteX2" fmla="*/ 2411797 w 2411797"/>
              <a:gd name="connsiteY2" fmla="*/ 2908550 h 2908550"/>
              <a:gd name="connsiteX3" fmla="*/ 1415922 w 2411797"/>
              <a:gd name="connsiteY3" fmla="*/ 2908550 h 2908550"/>
              <a:gd name="connsiteX4" fmla="*/ 0 w 2411797"/>
              <a:gd name="connsiteY4" fmla="*/ 1497344 h 2908550"/>
              <a:gd name="connsiteX5" fmla="*/ 1415922 w 2411797"/>
              <a:gd name="connsiteY5" fmla="*/ 0 h 2908550"/>
              <a:gd name="connsiteX6" fmla="*/ 2411797 w 2411797"/>
              <a:gd name="connsiteY6" fmla="*/ 0 h 2908550"/>
              <a:gd name="connsiteX7" fmla="*/ 2411797 w 2411797"/>
              <a:gd name="connsiteY7" fmla="*/ 1411208 h 2908550"/>
              <a:gd name="connsiteX8" fmla="*/ 0 w 2411797"/>
              <a:gd name="connsiteY8" fmla="*/ 1411208 h 2908550"/>
              <a:gd name="connsiteX9" fmla="*/ 1415922 w 2411797"/>
              <a:gd name="connsiteY9" fmla="*/ 0 h 2908550"/>
              <a:gd name="connsiteX0" fmla="*/ 0 w 2411797"/>
              <a:gd name="connsiteY0" fmla="*/ 1497344 h 2908550"/>
              <a:gd name="connsiteX1" fmla="*/ 2411797 w 2411797"/>
              <a:gd name="connsiteY1" fmla="*/ 1497344 h 2908550"/>
              <a:gd name="connsiteX2" fmla="*/ 2411797 w 2411797"/>
              <a:gd name="connsiteY2" fmla="*/ 2908550 h 2908550"/>
              <a:gd name="connsiteX3" fmla="*/ 1415922 w 2411797"/>
              <a:gd name="connsiteY3" fmla="*/ 2908550 h 2908550"/>
              <a:gd name="connsiteX4" fmla="*/ 0 w 2411797"/>
              <a:gd name="connsiteY4" fmla="*/ 1497344 h 2908550"/>
              <a:gd name="connsiteX5" fmla="*/ 1415922 w 2411797"/>
              <a:gd name="connsiteY5" fmla="*/ 0 h 2908550"/>
              <a:gd name="connsiteX6" fmla="*/ 2411797 w 2411797"/>
              <a:gd name="connsiteY6" fmla="*/ 1411208 h 2908550"/>
              <a:gd name="connsiteX7" fmla="*/ 0 w 2411797"/>
              <a:gd name="connsiteY7" fmla="*/ 1411208 h 2908550"/>
              <a:gd name="connsiteX8" fmla="*/ 1415922 w 2411797"/>
              <a:gd name="connsiteY8" fmla="*/ 0 h 2908550"/>
              <a:gd name="connsiteX0" fmla="*/ 0 w 2411797"/>
              <a:gd name="connsiteY0" fmla="*/ 86136 h 1497342"/>
              <a:gd name="connsiteX1" fmla="*/ 2411797 w 2411797"/>
              <a:gd name="connsiteY1" fmla="*/ 86136 h 1497342"/>
              <a:gd name="connsiteX2" fmla="*/ 2411797 w 2411797"/>
              <a:gd name="connsiteY2" fmla="*/ 1497342 h 1497342"/>
              <a:gd name="connsiteX3" fmla="*/ 1415922 w 2411797"/>
              <a:gd name="connsiteY3" fmla="*/ 1497342 h 1497342"/>
              <a:gd name="connsiteX4" fmla="*/ 0 w 2411797"/>
              <a:gd name="connsiteY4" fmla="*/ 86136 h 1497342"/>
              <a:gd name="connsiteX5" fmla="*/ 0 w 2411797"/>
              <a:gd name="connsiteY5" fmla="*/ 0 h 1497342"/>
              <a:gd name="connsiteX6" fmla="*/ 2411797 w 2411797"/>
              <a:gd name="connsiteY6" fmla="*/ 0 h 1497342"/>
              <a:gd name="connsiteX7" fmla="*/ 0 w 2411797"/>
              <a:gd name="connsiteY7" fmla="*/ 0 h 149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1797" h="1497342">
                <a:moveTo>
                  <a:pt x="0" y="86136"/>
                </a:moveTo>
                <a:lnTo>
                  <a:pt x="2411797" y="86136"/>
                </a:lnTo>
                <a:lnTo>
                  <a:pt x="2411797" y="1497342"/>
                </a:lnTo>
                <a:lnTo>
                  <a:pt x="1415922" y="1497342"/>
                </a:lnTo>
                <a:cubicBezTo>
                  <a:pt x="635448" y="1497342"/>
                  <a:pt x="2435" y="865983"/>
                  <a:pt x="0" y="86136"/>
                </a:cubicBezTo>
                <a:close/>
                <a:moveTo>
                  <a:pt x="0" y="0"/>
                </a:moveTo>
                <a:lnTo>
                  <a:pt x="2411797" y="0"/>
                </a:lnTo>
                <a:lnTo>
                  <a:pt x="0" y="0"/>
                </a:lnTo>
                <a:close/>
              </a:path>
            </a:pathLst>
          </a:custGeom>
          <a:solidFill>
            <a:srgbClr val="3CBBB9">
              <a:alpha val="40000"/>
            </a:srgbClr>
          </a:solidFill>
          <a:ln w="25400" cap="flat" cmpd="sng" algn="ctr">
            <a:noFill/>
            <a:prstDash val="solid"/>
          </a:ln>
          <a:effectLst/>
        </p:spPr>
        <p:txBody>
          <a:bodyPr lIns="91060" tIns="45530" rIns="91060" bIns="4553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ea typeface="+mn-ea"/>
              <a:cs typeface="+mn-cs"/>
            </a:endParaRPr>
          </a:p>
        </p:txBody>
      </p:sp>
      <p:sp>
        <p:nvSpPr>
          <p:cNvPr id="14" name="Rounded Rectangle 2"/>
          <p:cNvSpPr/>
          <p:nvPr/>
        </p:nvSpPr>
        <p:spPr>
          <a:xfrm>
            <a:off x="2310200" y="1045570"/>
            <a:ext cx="2411797" cy="1497344"/>
          </a:xfrm>
          <a:custGeom>
            <a:avLst/>
            <a:gdLst>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3493806 w 4909728"/>
              <a:gd name="connsiteY11" fmla="*/ 0 h 2908550"/>
              <a:gd name="connsiteX12" fmla="*/ 2497933 w 4909728"/>
              <a:gd name="connsiteY12" fmla="*/ 1411208 h 2908550"/>
              <a:gd name="connsiteX13" fmla="*/ 2497933 w 4909728"/>
              <a:gd name="connsiteY13" fmla="*/ 0 h 2908550"/>
              <a:gd name="connsiteX14" fmla="*/ 1415922 w 4909728"/>
              <a:gd name="connsiteY14" fmla="*/ 0 h 2908550"/>
              <a:gd name="connsiteX15" fmla="*/ 2411797 w 4909728"/>
              <a:gd name="connsiteY15" fmla="*/ 0 h 2908550"/>
              <a:gd name="connsiteX16" fmla="*/ 2411797 w 4909728"/>
              <a:gd name="connsiteY16" fmla="*/ 1411208 h 2908550"/>
              <a:gd name="connsiteX17" fmla="*/ 0 w 4909728"/>
              <a:gd name="connsiteY17" fmla="*/ 1411208 h 2908550"/>
              <a:gd name="connsiteX18" fmla="*/ 1415922 w 4909728"/>
              <a:gd name="connsiteY18" fmla="*/ 0 h 2908550"/>
              <a:gd name="connsiteX0" fmla="*/ 2497933 w 4909728"/>
              <a:gd name="connsiteY0" fmla="*/ 1497344 h 2908550"/>
              <a:gd name="connsiteX1" fmla="*/ 4909728 w 4909728"/>
              <a:gd name="connsiteY1" fmla="*/ 1497344 h 2908550"/>
              <a:gd name="connsiteX2" fmla="*/ 3493806 w 4909728"/>
              <a:gd name="connsiteY2" fmla="*/ 2908550 h 2908550"/>
              <a:gd name="connsiteX3" fmla="*/ 2497933 w 4909728"/>
              <a:gd name="connsiteY3" fmla="*/ 2908550 h 2908550"/>
              <a:gd name="connsiteX4" fmla="*/ 2497933 w 4909728"/>
              <a:gd name="connsiteY4" fmla="*/ 1497344 h 2908550"/>
              <a:gd name="connsiteX5" fmla="*/ 0 w 4909728"/>
              <a:gd name="connsiteY5" fmla="*/ 1497344 h 2908550"/>
              <a:gd name="connsiteX6" fmla="*/ 2411797 w 4909728"/>
              <a:gd name="connsiteY6" fmla="*/ 1497344 h 2908550"/>
              <a:gd name="connsiteX7" fmla="*/ 2411797 w 4909728"/>
              <a:gd name="connsiteY7" fmla="*/ 2908550 h 2908550"/>
              <a:gd name="connsiteX8" fmla="*/ 1415922 w 4909728"/>
              <a:gd name="connsiteY8" fmla="*/ 2908550 h 2908550"/>
              <a:gd name="connsiteX9" fmla="*/ 0 w 4909728"/>
              <a:gd name="connsiteY9" fmla="*/ 1497344 h 2908550"/>
              <a:gd name="connsiteX10" fmla="*/ 2497933 w 4909728"/>
              <a:gd name="connsiteY10" fmla="*/ 0 h 2908550"/>
              <a:gd name="connsiteX11" fmla="*/ 2497933 w 4909728"/>
              <a:gd name="connsiteY11" fmla="*/ 1411208 h 2908550"/>
              <a:gd name="connsiteX12" fmla="*/ 2497933 w 4909728"/>
              <a:gd name="connsiteY12" fmla="*/ 0 h 2908550"/>
              <a:gd name="connsiteX13" fmla="*/ 1415922 w 4909728"/>
              <a:gd name="connsiteY13" fmla="*/ 0 h 2908550"/>
              <a:gd name="connsiteX14" fmla="*/ 2411797 w 4909728"/>
              <a:gd name="connsiteY14" fmla="*/ 0 h 2908550"/>
              <a:gd name="connsiteX15" fmla="*/ 2411797 w 4909728"/>
              <a:gd name="connsiteY15" fmla="*/ 1411208 h 2908550"/>
              <a:gd name="connsiteX16" fmla="*/ 0 w 4909728"/>
              <a:gd name="connsiteY16" fmla="*/ 1411208 h 2908550"/>
              <a:gd name="connsiteX17" fmla="*/ 1415922 w 4909728"/>
              <a:gd name="connsiteY17" fmla="*/ 0 h 2908550"/>
              <a:gd name="connsiteX0" fmla="*/ 2497933 w 3493806"/>
              <a:gd name="connsiteY0" fmla="*/ 1497344 h 2908550"/>
              <a:gd name="connsiteX1" fmla="*/ 3493806 w 3493806"/>
              <a:gd name="connsiteY1" fmla="*/ 2908550 h 2908550"/>
              <a:gd name="connsiteX2" fmla="*/ 2497933 w 3493806"/>
              <a:gd name="connsiteY2" fmla="*/ 2908550 h 2908550"/>
              <a:gd name="connsiteX3" fmla="*/ 2497933 w 3493806"/>
              <a:gd name="connsiteY3" fmla="*/ 1497344 h 2908550"/>
              <a:gd name="connsiteX4" fmla="*/ 0 w 3493806"/>
              <a:gd name="connsiteY4" fmla="*/ 1497344 h 2908550"/>
              <a:gd name="connsiteX5" fmla="*/ 2411797 w 3493806"/>
              <a:gd name="connsiteY5" fmla="*/ 1497344 h 2908550"/>
              <a:gd name="connsiteX6" fmla="*/ 2411797 w 3493806"/>
              <a:gd name="connsiteY6" fmla="*/ 2908550 h 2908550"/>
              <a:gd name="connsiteX7" fmla="*/ 1415922 w 3493806"/>
              <a:gd name="connsiteY7" fmla="*/ 2908550 h 2908550"/>
              <a:gd name="connsiteX8" fmla="*/ 0 w 3493806"/>
              <a:gd name="connsiteY8" fmla="*/ 1497344 h 2908550"/>
              <a:gd name="connsiteX9" fmla="*/ 2497933 w 3493806"/>
              <a:gd name="connsiteY9" fmla="*/ 0 h 2908550"/>
              <a:gd name="connsiteX10" fmla="*/ 2497933 w 3493806"/>
              <a:gd name="connsiteY10" fmla="*/ 1411208 h 2908550"/>
              <a:gd name="connsiteX11" fmla="*/ 2497933 w 3493806"/>
              <a:gd name="connsiteY11" fmla="*/ 0 h 2908550"/>
              <a:gd name="connsiteX12" fmla="*/ 1415922 w 3493806"/>
              <a:gd name="connsiteY12" fmla="*/ 0 h 2908550"/>
              <a:gd name="connsiteX13" fmla="*/ 2411797 w 3493806"/>
              <a:gd name="connsiteY13" fmla="*/ 0 h 2908550"/>
              <a:gd name="connsiteX14" fmla="*/ 2411797 w 3493806"/>
              <a:gd name="connsiteY14" fmla="*/ 1411208 h 2908550"/>
              <a:gd name="connsiteX15" fmla="*/ 0 w 3493806"/>
              <a:gd name="connsiteY15" fmla="*/ 1411208 h 2908550"/>
              <a:gd name="connsiteX16" fmla="*/ 1415922 w 3493806"/>
              <a:gd name="connsiteY16" fmla="*/ 0 h 2908550"/>
              <a:gd name="connsiteX0" fmla="*/ 2497933 w 2497933"/>
              <a:gd name="connsiteY0" fmla="*/ 1497344 h 2908550"/>
              <a:gd name="connsiteX1" fmla="*/ 2497933 w 2497933"/>
              <a:gd name="connsiteY1" fmla="*/ 2908550 h 2908550"/>
              <a:gd name="connsiteX2" fmla="*/ 2497933 w 2497933"/>
              <a:gd name="connsiteY2" fmla="*/ 1497344 h 2908550"/>
              <a:gd name="connsiteX3" fmla="*/ 0 w 2497933"/>
              <a:gd name="connsiteY3" fmla="*/ 1497344 h 2908550"/>
              <a:gd name="connsiteX4" fmla="*/ 2411797 w 2497933"/>
              <a:gd name="connsiteY4" fmla="*/ 1497344 h 2908550"/>
              <a:gd name="connsiteX5" fmla="*/ 2411797 w 2497933"/>
              <a:gd name="connsiteY5" fmla="*/ 2908550 h 2908550"/>
              <a:gd name="connsiteX6" fmla="*/ 1415922 w 2497933"/>
              <a:gd name="connsiteY6" fmla="*/ 2908550 h 2908550"/>
              <a:gd name="connsiteX7" fmla="*/ 0 w 2497933"/>
              <a:gd name="connsiteY7" fmla="*/ 1497344 h 2908550"/>
              <a:gd name="connsiteX8" fmla="*/ 2497933 w 2497933"/>
              <a:gd name="connsiteY8" fmla="*/ 0 h 2908550"/>
              <a:gd name="connsiteX9" fmla="*/ 2497933 w 2497933"/>
              <a:gd name="connsiteY9" fmla="*/ 1411208 h 2908550"/>
              <a:gd name="connsiteX10" fmla="*/ 2497933 w 2497933"/>
              <a:gd name="connsiteY10" fmla="*/ 0 h 2908550"/>
              <a:gd name="connsiteX11" fmla="*/ 1415922 w 2497933"/>
              <a:gd name="connsiteY11" fmla="*/ 0 h 2908550"/>
              <a:gd name="connsiteX12" fmla="*/ 2411797 w 2497933"/>
              <a:gd name="connsiteY12" fmla="*/ 0 h 2908550"/>
              <a:gd name="connsiteX13" fmla="*/ 2411797 w 2497933"/>
              <a:gd name="connsiteY13" fmla="*/ 1411208 h 2908550"/>
              <a:gd name="connsiteX14" fmla="*/ 0 w 2497933"/>
              <a:gd name="connsiteY14" fmla="*/ 1411208 h 2908550"/>
              <a:gd name="connsiteX15" fmla="*/ 1415922 w 2497933"/>
              <a:gd name="connsiteY15" fmla="*/ 0 h 2908550"/>
              <a:gd name="connsiteX0" fmla="*/ 0 w 2497933"/>
              <a:gd name="connsiteY0" fmla="*/ 1497344 h 2908550"/>
              <a:gd name="connsiteX1" fmla="*/ 2411797 w 2497933"/>
              <a:gd name="connsiteY1" fmla="*/ 1497344 h 2908550"/>
              <a:gd name="connsiteX2" fmla="*/ 2411797 w 2497933"/>
              <a:gd name="connsiteY2" fmla="*/ 2908550 h 2908550"/>
              <a:gd name="connsiteX3" fmla="*/ 1415922 w 2497933"/>
              <a:gd name="connsiteY3" fmla="*/ 2908550 h 2908550"/>
              <a:gd name="connsiteX4" fmla="*/ 0 w 2497933"/>
              <a:gd name="connsiteY4" fmla="*/ 1497344 h 2908550"/>
              <a:gd name="connsiteX5" fmla="*/ 2497933 w 2497933"/>
              <a:gd name="connsiteY5" fmla="*/ 0 h 2908550"/>
              <a:gd name="connsiteX6" fmla="*/ 2497933 w 2497933"/>
              <a:gd name="connsiteY6" fmla="*/ 1411208 h 2908550"/>
              <a:gd name="connsiteX7" fmla="*/ 2497933 w 2497933"/>
              <a:gd name="connsiteY7" fmla="*/ 0 h 2908550"/>
              <a:gd name="connsiteX8" fmla="*/ 1415922 w 2497933"/>
              <a:gd name="connsiteY8" fmla="*/ 0 h 2908550"/>
              <a:gd name="connsiteX9" fmla="*/ 2411797 w 2497933"/>
              <a:gd name="connsiteY9" fmla="*/ 0 h 2908550"/>
              <a:gd name="connsiteX10" fmla="*/ 2411797 w 2497933"/>
              <a:gd name="connsiteY10" fmla="*/ 1411208 h 2908550"/>
              <a:gd name="connsiteX11" fmla="*/ 0 w 2497933"/>
              <a:gd name="connsiteY11" fmla="*/ 1411208 h 2908550"/>
              <a:gd name="connsiteX12" fmla="*/ 1415922 w 2497933"/>
              <a:gd name="connsiteY12" fmla="*/ 0 h 2908550"/>
              <a:gd name="connsiteX0" fmla="*/ 0 w 2411797"/>
              <a:gd name="connsiteY0" fmla="*/ 1497344 h 2908550"/>
              <a:gd name="connsiteX1" fmla="*/ 2411797 w 2411797"/>
              <a:gd name="connsiteY1" fmla="*/ 1497344 h 2908550"/>
              <a:gd name="connsiteX2" fmla="*/ 2411797 w 2411797"/>
              <a:gd name="connsiteY2" fmla="*/ 2908550 h 2908550"/>
              <a:gd name="connsiteX3" fmla="*/ 1415922 w 2411797"/>
              <a:gd name="connsiteY3" fmla="*/ 2908550 h 2908550"/>
              <a:gd name="connsiteX4" fmla="*/ 0 w 2411797"/>
              <a:gd name="connsiteY4" fmla="*/ 1497344 h 2908550"/>
              <a:gd name="connsiteX5" fmla="*/ 1415922 w 2411797"/>
              <a:gd name="connsiteY5" fmla="*/ 0 h 2908550"/>
              <a:gd name="connsiteX6" fmla="*/ 2411797 w 2411797"/>
              <a:gd name="connsiteY6" fmla="*/ 0 h 2908550"/>
              <a:gd name="connsiteX7" fmla="*/ 2411797 w 2411797"/>
              <a:gd name="connsiteY7" fmla="*/ 1411208 h 2908550"/>
              <a:gd name="connsiteX8" fmla="*/ 0 w 2411797"/>
              <a:gd name="connsiteY8" fmla="*/ 1411208 h 2908550"/>
              <a:gd name="connsiteX9" fmla="*/ 1415922 w 2411797"/>
              <a:gd name="connsiteY9" fmla="*/ 0 h 2908550"/>
              <a:gd name="connsiteX0" fmla="*/ 0 w 2411797"/>
              <a:gd name="connsiteY0" fmla="*/ 1497344 h 2908550"/>
              <a:gd name="connsiteX1" fmla="*/ 2411797 w 2411797"/>
              <a:gd name="connsiteY1" fmla="*/ 1497344 h 2908550"/>
              <a:gd name="connsiteX2" fmla="*/ 1415922 w 2411797"/>
              <a:gd name="connsiteY2" fmla="*/ 2908550 h 2908550"/>
              <a:gd name="connsiteX3" fmla="*/ 0 w 2411797"/>
              <a:gd name="connsiteY3" fmla="*/ 1497344 h 2908550"/>
              <a:gd name="connsiteX4" fmla="*/ 1415922 w 2411797"/>
              <a:gd name="connsiteY4" fmla="*/ 0 h 2908550"/>
              <a:gd name="connsiteX5" fmla="*/ 2411797 w 2411797"/>
              <a:gd name="connsiteY5" fmla="*/ 0 h 2908550"/>
              <a:gd name="connsiteX6" fmla="*/ 2411797 w 2411797"/>
              <a:gd name="connsiteY6" fmla="*/ 1411208 h 2908550"/>
              <a:gd name="connsiteX7" fmla="*/ 0 w 2411797"/>
              <a:gd name="connsiteY7" fmla="*/ 1411208 h 2908550"/>
              <a:gd name="connsiteX8" fmla="*/ 1415922 w 2411797"/>
              <a:gd name="connsiteY8" fmla="*/ 0 h 2908550"/>
              <a:gd name="connsiteX0" fmla="*/ 0 w 2411797"/>
              <a:gd name="connsiteY0" fmla="*/ 1497344 h 1497344"/>
              <a:gd name="connsiteX1" fmla="*/ 2411797 w 2411797"/>
              <a:gd name="connsiteY1" fmla="*/ 1497344 h 1497344"/>
              <a:gd name="connsiteX2" fmla="*/ 0 w 2411797"/>
              <a:gd name="connsiteY2" fmla="*/ 1497344 h 1497344"/>
              <a:gd name="connsiteX3" fmla="*/ 1415922 w 2411797"/>
              <a:gd name="connsiteY3" fmla="*/ 0 h 1497344"/>
              <a:gd name="connsiteX4" fmla="*/ 2411797 w 2411797"/>
              <a:gd name="connsiteY4" fmla="*/ 0 h 1497344"/>
              <a:gd name="connsiteX5" fmla="*/ 2411797 w 2411797"/>
              <a:gd name="connsiteY5" fmla="*/ 1411208 h 1497344"/>
              <a:gd name="connsiteX6" fmla="*/ 0 w 2411797"/>
              <a:gd name="connsiteY6" fmla="*/ 1411208 h 1497344"/>
              <a:gd name="connsiteX7" fmla="*/ 1415922 w 2411797"/>
              <a:gd name="connsiteY7" fmla="*/ 0 h 149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1797" h="1497344">
                <a:moveTo>
                  <a:pt x="0" y="1497344"/>
                </a:moveTo>
                <a:lnTo>
                  <a:pt x="2411797" y="1497344"/>
                </a:lnTo>
                <a:lnTo>
                  <a:pt x="0" y="1497344"/>
                </a:lnTo>
                <a:close/>
                <a:moveTo>
                  <a:pt x="1415922" y="0"/>
                </a:moveTo>
                <a:lnTo>
                  <a:pt x="2411797" y="0"/>
                </a:lnTo>
                <a:lnTo>
                  <a:pt x="2411797" y="1411208"/>
                </a:lnTo>
                <a:lnTo>
                  <a:pt x="0" y="1411208"/>
                </a:lnTo>
                <a:cubicBezTo>
                  <a:pt x="2435" y="631360"/>
                  <a:pt x="635447" y="0"/>
                  <a:pt x="1415922" y="0"/>
                </a:cubicBezTo>
                <a:close/>
              </a:path>
            </a:pathLst>
          </a:custGeom>
          <a:solidFill>
            <a:srgbClr val="3CBBB9">
              <a:alpha val="40000"/>
            </a:srgbClr>
          </a:solidFill>
          <a:ln w="25400" cap="flat" cmpd="sng" algn="ctr">
            <a:noFill/>
            <a:prstDash val="solid"/>
          </a:ln>
          <a:effectLst/>
        </p:spPr>
        <p:txBody>
          <a:bodyPr lIns="91060" tIns="45530" rIns="91060" bIns="4553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ea typeface="+mn-ea"/>
              <a:cs typeface="+mn-cs"/>
            </a:endParaRPr>
          </a:p>
        </p:txBody>
      </p:sp>
      <p:grpSp>
        <p:nvGrpSpPr>
          <p:cNvPr id="15" name="Group 14"/>
          <p:cNvGrpSpPr/>
          <p:nvPr/>
        </p:nvGrpSpPr>
        <p:grpSpPr>
          <a:xfrm>
            <a:off x="3" y="4148879"/>
            <a:ext cx="9144000" cy="369330"/>
            <a:chOff x="0" y="4308216"/>
            <a:chExt cx="9144000" cy="369330"/>
          </a:xfrm>
        </p:grpSpPr>
        <p:cxnSp>
          <p:nvCxnSpPr>
            <p:cNvPr id="16" name="Straight Connector 15"/>
            <p:cNvCxnSpPr/>
            <p:nvPr/>
          </p:nvCxnSpPr>
          <p:spPr>
            <a:xfrm>
              <a:off x="0" y="4495798"/>
              <a:ext cx="9144000" cy="0"/>
            </a:xfrm>
            <a:prstGeom prst="line">
              <a:avLst/>
            </a:prstGeom>
            <a:noFill/>
            <a:ln w="406400" cap="flat" cmpd="sng" algn="ctr">
              <a:gradFill>
                <a:gsLst>
                  <a:gs pos="0">
                    <a:srgbClr val="2A2B5C"/>
                  </a:gs>
                  <a:gs pos="100000">
                    <a:srgbClr val="3CBBB9">
                      <a:lumMod val="75000"/>
                    </a:srgbClr>
                  </a:gs>
                </a:gsLst>
                <a:lin ang="0" scaled="0"/>
              </a:gradFill>
              <a:prstDash val="solid"/>
            </a:ln>
            <a:effectLst/>
          </p:spPr>
        </p:cxnSp>
        <p:sp>
          <p:nvSpPr>
            <p:cNvPr id="17" name="TextBox 16"/>
            <p:cNvSpPr txBox="1"/>
            <p:nvPr/>
          </p:nvSpPr>
          <p:spPr>
            <a:xfrm>
              <a:off x="0" y="4308216"/>
              <a:ext cx="9144000" cy="369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iscoSansTT ExtraLight"/>
                </a:rPr>
                <a:t>Scale &amp;</a:t>
              </a:r>
              <a:r>
                <a:rPr kumimoji="0" lang="en-US" sz="1800" b="1" i="0" u="none" strike="noStrike" kern="0" cap="none" spc="0" normalizeH="0" noProof="0" dirty="0" smtClean="0">
                  <a:ln>
                    <a:noFill/>
                  </a:ln>
                  <a:solidFill>
                    <a:srgbClr val="FFFFFF"/>
                  </a:solidFill>
                  <a:effectLst/>
                  <a:uLnTx/>
                  <a:uFillTx/>
                  <a:latin typeface="CiscoSansTT ExtraLight"/>
                </a:rPr>
                <a:t> </a:t>
              </a:r>
              <a:r>
                <a:rPr kumimoji="0" lang="en-US" sz="1800" b="1" i="0" u="none" strike="noStrike" kern="0" cap="none" spc="0" normalizeH="0" baseline="0" noProof="0" dirty="0" smtClean="0">
                  <a:ln>
                    <a:noFill/>
                  </a:ln>
                  <a:solidFill>
                    <a:srgbClr val="FFFFFF"/>
                  </a:solidFill>
                  <a:effectLst/>
                  <a:uLnTx/>
                  <a:uFillTx/>
                  <a:latin typeface="CiscoSansTT ExtraLight"/>
                </a:rPr>
                <a:t>Automation Drives Business Success</a:t>
              </a:r>
            </a:p>
          </p:txBody>
        </p:sp>
      </p:grpSp>
      <p:sp>
        <p:nvSpPr>
          <p:cNvPr id="18" name="TextBox 17"/>
          <p:cNvSpPr txBox="1"/>
          <p:nvPr/>
        </p:nvSpPr>
        <p:spPr>
          <a:xfrm>
            <a:off x="7166092" y="1368394"/>
            <a:ext cx="1566670" cy="1015279"/>
          </a:xfrm>
          <a:prstGeom prst="rect">
            <a:avLst/>
          </a:prstGeom>
          <a:noFill/>
        </p:spPr>
        <p:txBody>
          <a:bodyPr wrap="square" lIns="91060" tIns="45530" rIns="91060" bIns="45530" rtlCol="0" anchor="ctr">
            <a:spAutoFit/>
          </a:bodyPr>
          <a:lstStyle/>
          <a:p>
            <a:pPr algn="ctr" defTabSz="914400">
              <a:defRPr/>
            </a:pPr>
            <a:r>
              <a:rPr lang="en-US" sz="1000" dirty="0">
                <a:solidFill>
                  <a:schemeClr val="bg1"/>
                </a:solidFill>
                <a:cs typeface="Arial"/>
              </a:rPr>
              <a:t>Flexible, on-demand </a:t>
            </a:r>
            <a:r>
              <a:rPr lang="en-US" sz="1000" dirty="0" smtClean="0">
                <a:solidFill>
                  <a:schemeClr val="bg1"/>
                </a:solidFill>
                <a:cs typeface="Arial"/>
              </a:rPr>
              <a:t> EVPN/VXLAN based overlays </a:t>
            </a:r>
            <a:r>
              <a:rPr lang="en-US" sz="1000" dirty="0">
                <a:solidFill>
                  <a:schemeClr val="bg1"/>
                </a:solidFill>
                <a:cs typeface="Arial"/>
              </a:rPr>
              <a:t>with underlay </a:t>
            </a:r>
            <a:r>
              <a:rPr lang="en-US" sz="1000" dirty="0" smtClean="0">
                <a:solidFill>
                  <a:schemeClr val="bg1"/>
                </a:solidFill>
                <a:cs typeface="Arial"/>
              </a:rPr>
              <a:t>awareness.</a:t>
            </a:r>
            <a:endParaRPr lang="en-US" sz="1000" dirty="0">
              <a:solidFill>
                <a:schemeClr val="bg1"/>
              </a:solidFil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chemeClr val="bg1"/>
                </a:solidFill>
                <a:effectLst/>
                <a:uLnTx/>
                <a:uFillTx/>
              </a:rPr>
              <a:t>Abstracted &amp; Virtualized</a:t>
            </a:r>
            <a:endParaRPr kumimoji="0" lang="en-US" sz="10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chemeClr val="bg1"/>
                </a:solidFill>
                <a:effectLst/>
                <a:uLnTx/>
                <a:uFillTx/>
              </a:rPr>
              <a:t>Network As A Service</a:t>
            </a:r>
            <a:endParaRPr kumimoji="0" lang="en-US" sz="1000" b="0" i="0" u="none" strike="noStrike" kern="0" cap="none" spc="0" normalizeH="0" baseline="0" noProof="0" dirty="0">
              <a:ln>
                <a:noFill/>
              </a:ln>
              <a:solidFill>
                <a:schemeClr val="bg1"/>
              </a:solidFill>
              <a:effectLst/>
              <a:uLnTx/>
              <a:uFillTx/>
            </a:endParaRPr>
          </a:p>
        </p:txBody>
      </p:sp>
      <p:sp>
        <p:nvSpPr>
          <p:cNvPr id="19" name="TextBox 18"/>
          <p:cNvSpPr txBox="1"/>
          <p:nvPr/>
        </p:nvSpPr>
        <p:spPr>
          <a:xfrm>
            <a:off x="7140595" y="2570117"/>
            <a:ext cx="1583474" cy="1015279"/>
          </a:xfrm>
          <a:prstGeom prst="rect">
            <a:avLst/>
          </a:prstGeom>
          <a:noFill/>
        </p:spPr>
        <p:txBody>
          <a:bodyPr wrap="square" lIns="91060" tIns="45530" rIns="91060" bIns="4553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rPr>
              <a:t>Declarative, transactional, granular policies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a:solidFill>
                  <a:srgbClr val="FFFFFF"/>
                </a:solidFill>
              </a:rPr>
              <a:t>f</a:t>
            </a:r>
            <a:r>
              <a:rPr lang="en-US" sz="1000" kern="0" dirty="0" smtClean="0">
                <a:solidFill>
                  <a:srgbClr val="FFFFFF"/>
                </a:solidFill>
              </a:rPr>
              <a:t>or instantiation of overlays &amp;</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a:solidFill>
                  <a:srgbClr val="FFFFFF"/>
                </a:solidFill>
              </a:rPr>
              <a:t>s</a:t>
            </a:r>
            <a:r>
              <a:rPr lang="en-US" sz="1000" kern="0" dirty="0" smtClean="0">
                <a:solidFill>
                  <a:srgbClr val="FFFFFF"/>
                </a:solidFill>
              </a:rPr>
              <a:t>ecure  connectivity</a:t>
            </a:r>
          </a:p>
        </p:txBody>
      </p:sp>
      <p:sp>
        <p:nvSpPr>
          <p:cNvPr id="20" name="TextBox 19"/>
          <p:cNvSpPr txBox="1"/>
          <p:nvPr/>
        </p:nvSpPr>
        <p:spPr>
          <a:xfrm>
            <a:off x="526530" y="1569137"/>
            <a:ext cx="1900395" cy="738280"/>
          </a:xfrm>
          <a:prstGeom prst="rect">
            <a:avLst/>
          </a:prstGeom>
          <a:noFill/>
        </p:spPr>
        <p:txBody>
          <a:bodyPr wrap="square" lIns="91060" tIns="45530" rIns="91060" bIns="4553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smtClean="0">
                <a:solidFill>
                  <a:srgbClr val="FFFFFF"/>
                </a:solidFill>
              </a:rPr>
              <a:t>Support Scale out architectures in terms of network and compute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smtClean="0">
              <a:solidFill>
                <a:srgbClr val="FFFFFF"/>
              </a:solidFill>
            </a:endParaRPr>
          </a:p>
        </p:txBody>
      </p:sp>
      <p:sp>
        <p:nvSpPr>
          <p:cNvPr id="21" name="TextBox 20"/>
          <p:cNvSpPr txBox="1"/>
          <p:nvPr/>
        </p:nvSpPr>
        <p:spPr>
          <a:xfrm>
            <a:off x="532189" y="2602395"/>
            <a:ext cx="1947583" cy="1015279"/>
          </a:xfrm>
          <a:prstGeom prst="rect">
            <a:avLst/>
          </a:prstGeom>
          <a:noFill/>
        </p:spPr>
        <p:txBody>
          <a:bodyPr wrap="square" lIns="91060" tIns="45530" rIns="91060" bIns="4553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rPr>
              <a:t>Automation of fabric provisioning</a:t>
            </a:r>
            <a:r>
              <a:rPr kumimoji="0" lang="en-US" sz="1000" b="0" i="0" u="none" strike="noStrike" kern="0" cap="none" spc="0" normalizeH="0" noProof="0" dirty="0" smtClean="0">
                <a:ln>
                  <a:noFill/>
                </a:ln>
                <a:solidFill>
                  <a:srgbClr val="FFFFFF"/>
                </a:solidFill>
                <a:effectLst/>
                <a:uLnTx/>
                <a:uFillTx/>
              </a:rPr>
              <a:t> for physical and virtual workloads.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smtClean="0">
                <a:solidFill>
                  <a:srgbClr val="FFFFFF"/>
                </a:solidFill>
              </a:rPr>
              <a:t>Deployment Flexibility, Visibility, management &amp; Troubleshooting</a:t>
            </a:r>
            <a:endParaRPr kumimoji="0" lang="en-US" sz="1000" b="0" i="0" u="none" strike="noStrike" kern="0" cap="none" spc="0" normalizeH="0" noProof="0" dirty="0" smtClean="0">
              <a:ln>
                <a:noFill/>
              </a:ln>
              <a:solidFill>
                <a:srgbClr val="FFFFFF"/>
              </a:solidFill>
              <a:effectLst/>
              <a:uLnTx/>
              <a:uFillTx/>
            </a:endParaRPr>
          </a:p>
        </p:txBody>
      </p:sp>
      <p:sp>
        <p:nvSpPr>
          <p:cNvPr id="22" name="Rectangle 21"/>
          <p:cNvSpPr/>
          <p:nvPr/>
        </p:nvSpPr>
        <p:spPr>
          <a:xfrm>
            <a:off x="5612022" y="1923856"/>
            <a:ext cx="1713428" cy="584392"/>
          </a:xfrm>
          <a:prstGeom prst="rect">
            <a:avLst/>
          </a:prstGeom>
        </p:spPr>
        <p:txBody>
          <a:bodyPr wrap="square" lIns="91060" tIns="45530" rIns="91060" bIns="4553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6EF4F1"/>
                </a:solidFill>
                <a:effectLst/>
                <a:uLnTx/>
                <a:uFillTx/>
              </a:rPr>
              <a:t>Service Aware Overlay</a:t>
            </a:r>
          </a:p>
        </p:txBody>
      </p:sp>
      <p:grpSp>
        <p:nvGrpSpPr>
          <p:cNvPr id="23" name="Group 22"/>
          <p:cNvGrpSpPr/>
          <p:nvPr/>
        </p:nvGrpSpPr>
        <p:grpSpPr>
          <a:xfrm>
            <a:off x="6036513" y="1427691"/>
            <a:ext cx="572782" cy="572782"/>
            <a:chOff x="9969610" y="2928480"/>
            <a:chExt cx="746650" cy="746650"/>
          </a:xfrm>
        </p:grpSpPr>
        <p:sp>
          <p:nvSpPr>
            <p:cNvPr id="24" name="Oval 23"/>
            <p:cNvSpPr/>
            <p:nvPr/>
          </p:nvSpPr>
          <p:spPr>
            <a:xfrm>
              <a:off x="9969610" y="2928480"/>
              <a:ext cx="746650" cy="746650"/>
            </a:xfrm>
            <a:prstGeom prst="ellipse">
              <a:avLst/>
            </a:prstGeom>
            <a:gradFill flip="none" rotWithShape="1">
              <a:gsLst>
                <a:gs pos="1000">
                  <a:srgbClr val="3CBBB9">
                    <a:alpha val="20000"/>
                  </a:srgbClr>
                </a:gs>
                <a:gs pos="100000">
                  <a:srgbClr val="3CBBB9"/>
                </a:gs>
              </a:gsLst>
              <a:lin ang="13500000" scaled="1"/>
              <a:tileRect/>
            </a:gradFill>
            <a:ln w="9525" cap="flat" cmpd="sng" algn="ctr">
              <a:solidFill>
                <a:srgbClr val="3CBBB9">
                  <a:lumMod val="40000"/>
                  <a:lumOff val="60000"/>
                  <a:alpha val="47000"/>
                </a:srgb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25" name="Freeform 31"/>
            <p:cNvSpPr>
              <a:spLocks noEditPoints="1"/>
            </p:cNvSpPr>
            <p:nvPr/>
          </p:nvSpPr>
          <p:spPr bwMode="auto">
            <a:xfrm>
              <a:off x="10195669" y="3087264"/>
              <a:ext cx="288555" cy="421493"/>
            </a:xfrm>
            <a:custGeom>
              <a:avLst/>
              <a:gdLst>
                <a:gd name="T0" fmla="*/ 145 w 156"/>
                <a:gd name="T1" fmla="*/ 0 h 228"/>
                <a:gd name="T2" fmla="*/ 11 w 156"/>
                <a:gd name="T3" fmla="*/ 0 h 228"/>
                <a:gd name="T4" fmla="*/ 0 w 156"/>
                <a:gd name="T5" fmla="*/ 11 h 228"/>
                <a:gd name="T6" fmla="*/ 0 w 156"/>
                <a:gd name="T7" fmla="*/ 218 h 228"/>
                <a:gd name="T8" fmla="*/ 11 w 156"/>
                <a:gd name="T9" fmla="*/ 228 h 228"/>
                <a:gd name="T10" fmla="*/ 145 w 156"/>
                <a:gd name="T11" fmla="*/ 228 h 228"/>
                <a:gd name="T12" fmla="*/ 156 w 156"/>
                <a:gd name="T13" fmla="*/ 218 h 228"/>
                <a:gd name="T14" fmla="*/ 156 w 156"/>
                <a:gd name="T15" fmla="*/ 11 h 228"/>
                <a:gd name="T16" fmla="*/ 145 w 156"/>
                <a:gd name="T17" fmla="*/ 0 h 228"/>
                <a:gd name="T18" fmla="*/ 146 w 156"/>
                <a:gd name="T19" fmla="*/ 135 h 228"/>
                <a:gd name="T20" fmla="*/ 146 w 156"/>
                <a:gd name="T21" fmla="*/ 137 h 228"/>
                <a:gd name="T22" fmla="*/ 10 w 156"/>
                <a:gd name="T23" fmla="*/ 137 h 228"/>
                <a:gd name="T24" fmla="*/ 10 w 156"/>
                <a:gd name="T25" fmla="*/ 135 h 228"/>
                <a:gd name="T26" fmla="*/ 95 w 156"/>
                <a:gd name="T27" fmla="*/ 135 h 228"/>
                <a:gd name="T28" fmla="*/ 95 w 156"/>
                <a:gd name="T29" fmla="*/ 130 h 228"/>
                <a:gd name="T30" fmla="*/ 146 w 156"/>
                <a:gd name="T31" fmla="*/ 130 h 228"/>
                <a:gd name="T32" fmla="*/ 146 w 156"/>
                <a:gd name="T33" fmla="*/ 135 h 228"/>
                <a:gd name="T34" fmla="*/ 146 w 156"/>
                <a:gd name="T35" fmla="*/ 103 h 228"/>
                <a:gd name="T36" fmla="*/ 146 w 156"/>
                <a:gd name="T37" fmla="*/ 105 h 228"/>
                <a:gd name="T38" fmla="*/ 10 w 156"/>
                <a:gd name="T39" fmla="*/ 105 h 228"/>
                <a:gd name="T40" fmla="*/ 10 w 156"/>
                <a:gd name="T41" fmla="*/ 103 h 228"/>
                <a:gd name="T42" fmla="*/ 95 w 156"/>
                <a:gd name="T43" fmla="*/ 103 h 228"/>
                <a:gd name="T44" fmla="*/ 95 w 156"/>
                <a:gd name="T45" fmla="*/ 98 h 228"/>
                <a:gd name="T46" fmla="*/ 146 w 156"/>
                <a:gd name="T47" fmla="*/ 98 h 228"/>
                <a:gd name="T48" fmla="*/ 146 w 156"/>
                <a:gd name="T49" fmla="*/ 103 h 228"/>
                <a:gd name="T50" fmla="*/ 146 w 156"/>
                <a:gd name="T51" fmla="*/ 72 h 228"/>
                <a:gd name="T52" fmla="*/ 146 w 156"/>
                <a:gd name="T53" fmla="*/ 73 h 228"/>
                <a:gd name="T54" fmla="*/ 10 w 156"/>
                <a:gd name="T55" fmla="*/ 73 h 228"/>
                <a:gd name="T56" fmla="*/ 10 w 156"/>
                <a:gd name="T57" fmla="*/ 72 h 228"/>
                <a:gd name="T58" fmla="*/ 95 w 156"/>
                <a:gd name="T59" fmla="*/ 72 h 228"/>
                <a:gd name="T60" fmla="*/ 95 w 156"/>
                <a:gd name="T61" fmla="*/ 67 h 228"/>
                <a:gd name="T62" fmla="*/ 146 w 156"/>
                <a:gd name="T63" fmla="*/ 67 h 228"/>
                <a:gd name="T64" fmla="*/ 146 w 156"/>
                <a:gd name="T65" fmla="*/ 72 h 228"/>
                <a:gd name="T66" fmla="*/ 146 w 156"/>
                <a:gd name="T67" fmla="*/ 40 h 228"/>
                <a:gd name="T68" fmla="*/ 146 w 156"/>
                <a:gd name="T69" fmla="*/ 42 h 228"/>
                <a:gd name="T70" fmla="*/ 10 w 156"/>
                <a:gd name="T71" fmla="*/ 42 h 228"/>
                <a:gd name="T72" fmla="*/ 10 w 156"/>
                <a:gd name="T73" fmla="*/ 40 h 228"/>
                <a:gd name="T74" fmla="*/ 95 w 156"/>
                <a:gd name="T75" fmla="*/ 40 h 228"/>
                <a:gd name="T76" fmla="*/ 95 w 156"/>
                <a:gd name="T77" fmla="*/ 35 h 228"/>
                <a:gd name="T78" fmla="*/ 146 w 156"/>
                <a:gd name="T79" fmla="*/ 35 h 228"/>
                <a:gd name="T80" fmla="*/ 146 w 156"/>
                <a:gd name="T81" fmla="*/ 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28">
                  <a:moveTo>
                    <a:pt x="145" y="0"/>
                  </a:moveTo>
                  <a:cubicBezTo>
                    <a:pt x="11" y="0"/>
                    <a:pt x="11" y="0"/>
                    <a:pt x="11" y="0"/>
                  </a:cubicBezTo>
                  <a:cubicBezTo>
                    <a:pt x="5" y="0"/>
                    <a:pt x="0" y="5"/>
                    <a:pt x="0" y="11"/>
                  </a:cubicBezTo>
                  <a:cubicBezTo>
                    <a:pt x="0" y="218"/>
                    <a:pt x="0" y="218"/>
                    <a:pt x="0" y="218"/>
                  </a:cubicBezTo>
                  <a:cubicBezTo>
                    <a:pt x="0" y="224"/>
                    <a:pt x="5" y="228"/>
                    <a:pt x="11" y="228"/>
                  </a:cubicBezTo>
                  <a:cubicBezTo>
                    <a:pt x="145" y="228"/>
                    <a:pt x="145" y="228"/>
                    <a:pt x="145" y="228"/>
                  </a:cubicBezTo>
                  <a:cubicBezTo>
                    <a:pt x="151" y="228"/>
                    <a:pt x="156" y="224"/>
                    <a:pt x="156" y="218"/>
                  </a:cubicBezTo>
                  <a:cubicBezTo>
                    <a:pt x="156" y="11"/>
                    <a:pt x="156" y="11"/>
                    <a:pt x="156" y="11"/>
                  </a:cubicBezTo>
                  <a:cubicBezTo>
                    <a:pt x="156" y="5"/>
                    <a:pt x="151" y="0"/>
                    <a:pt x="145" y="0"/>
                  </a:cubicBezTo>
                  <a:close/>
                  <a:moveTo>
                    <a:pt x="146" y="135"/>
                  </a:moveTo>
                  <a:cubicBezTo>
                    <a:pt x="146" y="137"/>
                    <a:pt x="146" y="137"/>
                    <a:pt x="146" y="137"/>
                  </a:cubicBezTo>
                  <a:cubicBezTo>
                    <a:pt x="10" y="137"/>
                    <a:pt x="10" y="137"/>
                    <a:pt x="10" y="137"/>
                  </a:cubicBezTo>
                  <a:cubicBezTo>
                    <a:pt x="10" y="135"/>
                    <a:pt x="10" y="135"/>
                    <a:pt x="10" y="135"/>
                  </a:cubicBezTo>
                  <a:cubicBezTo>
                    <a:pt x="95" y="135"/>
                    <a:pt x="95" y="135"/>
                    <a:pt x="95" y="135"/>
                  </a:cubicBezTo>
                  <a:cubicBezTo>
                    <a:pt x="95" y="130"/>
                    <a:pt x="95" y="130"/>
                    <a:pt x="95" y="130"/>
                  </a:cubicBezTo>
                  <a:cubicBezTo>
                    <a:pt x="146" y="130"/>
                    <a:pt x="146" y="130"/>
                    <a:pt x="146" y="130"/>
                  </a:cubicBezTo>
                  <a:lnTo>
                    <a:pt x="146" y="135"/>
                  </a:lnTo>
                  <a:close/>
                  <a:moveTo>
                    <a:pt x="146" y="103"/>
                  </a:moveTo>
                  <a:cubicBezTo>
                    <a:pt x="146" y="105"/>
                    <a:pt x="146" y="105"/>
                    <a:pt x="146" y="105"/>
                  </a:cubicBezTo>
                  <a:cubicBezTo>
                    <a:pt x="10" y="105"/>
                    <a:pt x="10" y="105"/>
                    <a:pt x="10" y="105"/>
                  </a:cubicBezTo>
                  <a:cubicBezTo>
                    <a:pt x="10" y="103"/>
                    <a:pt x="10" y="103"/>
                    <a:pt x="10" y="103"/>
                  </a:cubicBezTo>
                  <a:cubicBezTo>
                    <a:pt x="95" y="103"/>
                    <a:pt x="95" y="103"/>
                    <a:pt x="95" y="103"/>
                  </a:cubicBezTo>
                  <a:cubicBezTo>
                    <a:pt x="95" y="98"/>
                    <a:pt x="95" y="98"/>
                    <a:pt x="95" y="98"/>
                  </a:cubicBezTo>
                  <a:cubicBezTo>
                    <a:pt x="146" y="98"/>
                    <a:pt x="146" y="98"/>
                    <a:pt x="146" y="98"/>
                  </a:cubicBezTo>
                  <a:lnTo>
                    <a:pt x="146" y="103"/>
                  </a:lnTo>
                  <a:close/>
                  <a:moveTo>
                    <a:pt x="146" y="72"/>
                  </a:moveTo>
                  <a:cubicBezTo>
                    <a:pt x="146" y="73"/>
                    <a:pt x="146" y="73"/>
                    <a:pt x="146" y="73"/>
                  </a:cubicBezTo>
                  <a:cubicBezTo>
                    <a:pt x="10" y="73"/>
                    <a:pt x="10" y="73"/>
                    <a:pt x="10" y="73"/>
                  </a:cubicBezTo>
                  <a:cubicBezTo>
                    <a:pt x="10" y="72"/>
                    <a:pt x="10" y="72"/>
                    <a:pt x="10" y="72"/>
                  </a:cubicBezTo>
                  <a:cubicBezTo>
                    <a:pt x="95" y="72"/>
                    <a:pt x="95" y="72"/>
                    <a:pt x="95" y="72"/>
                  </a:cubicBezTo>
                  <a:cubicBezTo>
                    <a:pt x="95" y="67"/>
                    <a:pt x="95" y="67"/>
                    <a:pt x="95" y="67"/>
                  </a:cubicBezTo>
                  <a:cubicBezTo>
                    <a:pt x="146" y="67"/>
                    <a:pt x="146" y="67"/>
                    <a:pt x="146" y="67"/>
                  </a:cubicBezTo>
                  <a:lnTo>
                    <a:pt x="146" y="72"/>
                  </a:lnTo>
                  <a:close/>
                  <a:moveTo>
                    <a:pt x="146" y="40"/>
                  </a:moveTo>
                  <a:cubicBezTo>
                    <a:pt x="146" y="42"/>
                    <a:pt x="146" y="42"/>
                    <a:pt x="146" y="42"/>
                  </a:cubicBezTo>
                  <a:cubicBezTo>
                    <a:pt x="10" y="42"/>
                    <a:pt x="10" y="42"/>
                    <a:pt x="10" y="42"/>
                  </a:cubicBezTo>
                  <a:cubicBezTo>
                    <a:pt x="10" y="40"/>
                    <a:pt x="10" y="40"/>
                    <a:pt x="10" y="40"/>
                  </a:cubicBezTo>
                  <a:cubicBezTo>
                    <a:pt x="95" y="40"/>
                    <a:pt x="95" y="40"/>
                    <a:pt x="95" y="40"/>
                  </a:cubicBezTo>
                  <a:cubicBezTo>
                    <a:pt x="95" y="35"/>
                    <a:pt x="95" y="35"/>
                    <a:pt x="95" y="35"/>
                  </a:cubicBezTo>
                  <a:cubicBezTo>
                    <a:pt x="146" y="35"/>
                    <a:pt x="146" y="35"/>
                    <a:pt x="146" y="35"/>
                  </a:cubicBezTo>
                  <a:lnTo>
                    <a:pt x="146" y="40"/>
                  </a:lnTo>
                  <a:close/>
                </a:path>
              </a:pathLst>
            </a:custGeom>
            <a:solidFill>
              <a:srgbClr val="FFFFFF"/>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6" name="Rectangle 25"/>
          <p:cNvSpPr/>
          <p:nvPr/>
        </p:nvSpPr>
        <p:spPr>
          <a:xfrm>
            <a:off x="5638800" y="2606738"/>
            <a:ext cx="1494352" cy="338171"/>
          </a:xfrm>
          <a:prstGeom prst="rect">
            <a:avLst/>
          </a:prstGeom>
        </p:spPr>
        <p:txBody>
          <a:bodyPr wrap="square" lIns="91060" tIns="45530" rIns="91060" bIns="4553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6EF4F1"/>
                </a:solidFill>
                <a:effectLst/>
                <a:uLnTx/>
                <a:uFillTx/>
              </a:rPr>
              <a:t>Policies</a:t>
            </a:r>
            <a:endParaRPr kumimoji="0" lang="en-US" sz="1600" b="0" i="0" u="none" strike="noStrike" kern="0" cap="none" spc="0" normalizeH="0" baseline="0" noProof="0" dirty="0">
              <a:ln>
                <a:noFill/>
              </a:ln>
              <a:solidFill>
                <a:srgbClr val="6EF4F1"/>
              </a:solidFill>
              <a:effectLst/>
              <a:uLnTx/>
              <a:uFillTx/>
            </a:endParaRPr>
          </a:p>
        </p:txBody>
      </p:sp>
      <p:grpSp>
        <p:nvGrpSpPr>
          <p:cNvPr id="27" name="Group 26"/>
          <p:cNvGrpSpPr/>
          <p:nvPr/>
        </p:nvGrpSpPr>
        <p:grpSpPr>
          <a:xfrm>
            <a:off x="6036513" y="3077616"/>
            <a:ext cx="572782" cy="572782"/>
            <a:chOff x="11309405" y="1993064"/>
            <a:chExt cx="746650" cy="746650"/>
          </a:xfrm>
        </p:grpSpPr>
        <p:sp>
          <p:nvSpPr>
            <p:cNvPr id="28" name="Oval 27"/>
            <p:cNvSpPr/>
            <p:nvPr/>
          </p:nvSpPr>
          <p:spPr>
            <a:xfrm>
              <a:off x="11309405" y="1993064"/>
              <a:ext cx="746650" cy="746650"/>
            </a:xfrm>
            <a:prstGeom prst="ellipse">
              <a:avLst/>
            </a:prstGeom>
            <a:gradFill flip="none" rotWithShape="1">
              <a:gsLst>
                <a:gs pos="1000">
                  <a:srgbClr val="3CBBB9">
                    <a:alpha val="20000"/>
                  </a:srgbClr>
                </a:gs>
                <a:gs pos="100000">
                  <a:srgbClr val="3CBBB9"/>
                </a:gs>
              </a:gsLst>
              <a:lin ang="13500000" scaled="1"/>
              <a:tileRect/>
            </a:gradFill>
            <a:ln w="9525" cap="flat" cmpd="sng" algn="ctr">
              <a:solidFill>
                <a:srgbClr val="3CBBB9">
                  <a:lumMod val="40000"/>
                  <a:lumOff val="60000"/>
                  <a:alpha val="47000"/>
                </a:srgb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29" name="Freeform 24"/>
            <p:cNvSpPr>
              <a:spLocks noEditPoints="1"/>
            </p:cNvSpPr>
            <p:nvPr/>
          </p:nvSpPr>
          <p:spPr bwMode="auto">
            <a:xfrm>
              <a:off x="11483871" y="2163319"/>
              <a:ext cx="417094" cy="412923"/>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0" name="Rectangle 29"/>
          <p:cNvSpPr/>
          <p:nvPr/>
        </p:nvSpPr>
        <p:spPr>
          <a:xfrm>
            <a:off x="2353359" y="2661945"/>
            <a:ext cx="1412292" cy="313548"/>
          </a:xfrm>
          <a:prstGeom prst="rect">
            <a:avLst/>
          </a:prstGeom>
        </p:spPr>
        <p:txBody>
          <a:bodyPr wrap="square" lIns="91060" tIns="45530" rIns="91060" bIns="4553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6EF4F1"/>
                </a:solidFill>
                <a:effectLst/>
                <a:uLnTx/>
                <a:uFillTx/>
              </a:rPr>
              <a:t>Orchestration</a:t>
            </a:r>
            <a:endParaRPr kumimoji="0" lang="en-US" sz="1600" b="0" i="0" u="none" strike="noStrike" kern="0" cap="none" spc="0" normalizeH="0" baseline="0" noProof="0" dirty="0">
              <a:ln>
                <a:noFill/>
              </a:ln>
              <a:solidFill>
                <a:srgbClr val="6EF4F1"/>
              </a:solidFill>
              <a:effectLst/>
              <a:uLnTx/>
              <a:uFillTx/>
            </a:endParaRPr>
          </a:p>
        </p:txBody>
      </p:sp>
      <p:grpSp>
        <p:nvGrpSpPr>
          <p:cNvPr id="31" name="Group 30"/>
          <p:cNvGrpSpPr/>
          <p:nvPr/>
        </p:nvGrpSpPr>
        <p:grpSpPr>
          <a:xfrm>
            <a:off x="2848491" y="3077664"/>
            <a:ext cx="572782" cy="572782"/>
            <a:chOff x="12791364" y="1646219"/>
            <a:chExt cx="746650" cy="746650"/>
          </a:xfrm>
        </p:grpSpPr>
        <p:sp>
          <p:nvSpPr>
            <p:cNvPr id="32" name="Oval 31"/>
            <p:cNvSpPr/>
            <p:nvPr/>
          </p:nvSpPr>
          <p:spPr>
            <a:xfrm>
              <a:off x="12791364" y="1646219"/>
              <a:ext cx="746650" cy="746650"/>
            </a:xfrm>
            <a:prstGeom prst="ellipse">
              <a:avLst/>
            </a:prstGeom>
            <a:gradFill flip="none" rotWithShape="1">
              <a:gsLst>
                <a:gs pos="1000">
                  <a:srgbClr val="3CBBB9">
                    <a:alpha val="20000"/>
                  </a:srgbClr>
                </a:gs>
                <a:gs pos="100000">
                  <a:srgbClr val="3CBBB9"/>
                </a:gs>
              </a:gsLst>
              <a:lin ang="13500000" scaled="1"/>
              <a:tileRect/>
            </a:gradFill>
            <a:ln w="9525" cap="flat" cmpd="sng" algn="ctr">
              <a:solidFill>
                <a:srgbClr val="3CBBB9">
                  <a:lumMod val="40000"/>
                  <a:lumOff val="60000"/>
                  <a:alpha val="47000"/>
                </a:srgb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grpSp>
          <p:nvGrpSpPr>
            <p:cNvPr id="33" name="Group 32"/>
            <p:cNvGrpSpPr/>
            <p:nvPr/>
          </p:nvGrpSpPr>
          <p:grpSpPr>
            <a:xfrm>
              <a:off x="12937351" y="1809995"/>
              <a:ext cx="457201" cy="414338"/>
              <a:chOff x="14465300" y="1508125"/>
              <a:chExt cx="457201" cy="414338"/>
            </a:xfrm>
            <a:effectLst>
              <a:outerShdw blurRad="63500" sx="102000" sy="102000" algn="ctr" rotWithShape="0">
                <a:prstClr val="black">
                  <a:alpha val="40000"/>
                </a:prstClr>
              </a:outerShdw>
            </a:effectLst>
          </p:grpSpPr>
          <p:sp>
            <p:nvSpPr>
              <p:cNvPr id="34" name="Freeform 57"/>
              <p:cNvSpPr>
                <a:spLocks noEditPoints="1"/>
              </p:cNvSpPr>
              <p:nvPr/>
            </p:nvSpPr>
            <p:spPr bwMode="auto">
              <a:xfrm>
                <a:off x="14465300"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58"/>
              <p:cNvSpPr>
                <a:spLocks noEditPoints="1"/>
              </p:cNvSpPr>
              <p:nvPr/>
            </p:nvSpPr>
            <p:spPr bwMode="auto">
              <a:xfrm>
                <a:off x="14711363"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37" name="Rectangle 36"/>
          <p:cNvSpPr/>
          <p:nvPr/>
        </p:nvSpPr>
        <p:spPr>
          <a:xfrm>
            <a:off x="2503464" y="1922601"/>
            <a:ext cx="1327388" cy="584392"/>
          </a:xfrm>
          <a:prstGeom prst="rect">
            <a:avLst/>
          </a:prstGeom>
        </p:spPr>
        <p:txBody>
          <a:bodyPr wrap="square" lIns="91060" tIns="45530" rIns="91060" bIns="4553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smtClean="0">
                <a:solidFill>
                  <a:srgbClr val="6EF4F1"/>
                </a:solidFill>
              </a:rPr>
              <a:t>Scalable</a:t>
            </a:r>
            <a:br>
              <a:rPr lang="en-US" sz="1600" kern="0" dirty="0" smtClean="0">
                <a:solidFill>
                  <a:srgbClr val="6EF4F1"/>
                </a:solidFill>
              </a:rPr>
            </a:br>
            <a:r>
              <a:rPr lang="en-US" sz="1600" kern="0" dirty="0" smtClean="0">
                <a:solidFill>
                  <a:srgbClr val="6EF4F1"/>
                </a:solidFill>
              </a:rPr>
              <a:t>Fabric</a:t>
            </a:r>
            <a:endParaRPr kumimoji="0" lang="en-US" sz="1600" b="0" i="0" u="none" strike="noStrike" kern="0" cap="none" spc="0" normalizeH="0" baseline="0" noProof="0" dirty="0">
              <a:ln>
                <a:noFill/>
              </a:ln>
              <a:solidFill>
                <a:srgbClr val="6EF4F1"/>
              </a:solidFill>
              <a:effectLst/>
              <a:uLnTx/>
              <a:uFillTx/>
            </a:endParaRPr>
          </a:p>
        </p:txBody>
      </p:sp>
      <p:grpSp>
        <p:nvGrpSpPr>
          <p:cNvPr id="38" name="Group 37"/>
          <p:cNvGrpSpPr/>
          <p:nvPr/>
        </p:nvGrpSpPr>
        <p:grpSpPr>
          <a:xfrm>
            <a:off x="2919603" y="1427739"/>
            <a:ext cx="572782" cy="572782"/>
            <a:chOff x="14262812" y="1993064"/>
            <a:chExt cx="746650" cy="746650"/>
          </a:xfrm>
        </p:grpSpPr>
        <p:sp>
          <p:nvSpPr>
            <p:cNvPr id="39" name="Oval 38"/>
            <p:cNvSpPr/>
            <p:nvPr/>
          </p:nvSpPr>
          <p:spPr>
            <a:xfrm>
              <a:off x="14262812" y="1993064"/>
              <a:ext cx="746650" cy="746650"/>
            </a:xfrm>
            <a:prstGeom prst="ellipse">
              <a:avLst/>
            </a:prstGeom>
            <a:gradFill flip="none" rotWithShape="1">
              <a:gsLst>
                <a:gs pos="1000">
                  <a:srgbClr val="3CBBB9">
                    <a:alpha val="20000"/>
                  </a:srgbClr>
                </a:gs>
                <a:gs pos="100000">
                  <a:srgbClr val="3CBBB9"/>
                </a:gs>
              </a:gsLst>
              <a:lin ang="13500000" scaled="1"/>
              <a:tileRect/>
            </a:gradFill>
            <a:ln w="9525" cap="flat" cmpd="sng" algn="ctr">
              <a:solidFill>
                <a:srgbClr val="3CBBB9">
                  <a:lumMod val="40000"/>
                  <a:lumOff val="60000"/>
                  <a:alpha val="47000"/>
                </a:srgb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1160" eaLnBrk="0" fontAlgn="base" latinLnBrk="0" hangingPunct="0">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cs typeface="Arial" charset="0"/>
              </a:endParaRPr>
            </a:p>
          </p:txBody>
        </p:sp>
        <p:sp>
          <p:nvSpPr>
            <p:cNvPr id="40" name="Freeform 63"/>
            <p:cNvSpPr>
              <a:spLocks noEditPoints="1"/>
            </p:cNvSpPr>
            <p:nvPr/>
          </p:nvSpPr>
          <p:spPr bwMode="auto">
            <a:xfrm>
              <a:off x="14445182" y="2160613"/>
              <a:ext cx="403225" cy="400050"/>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FFFFFF"/>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47" name="Picture 2" descr="C:\Users\spius\Pictures\cisco logo blue gradien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4049" y="4213027"/>
            <a:ext cx="431312" cy="26517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8" name="Group 47"/>
          <p:cNvGrpSpPr/>
          <p:nvPr/>
        </p:nvGrpSpPr>
        <p:grpSpPr>
          <a:xfrm>
            <a:off x="3842040" y="1584094"/>
            <a:ext cx="1788194" cy="1753124"/>
            <a:chOff x="4598924" y="2281785"/>
            <a:chExt cx="1654645" cy="1584628"/>
          </a:xfrm>
        </p:grpSpPr>
        <p:grpSp>
          <p:nvGrpSpPr>
            <p:cNvPr id="50" name="Group 49"/>
            <p:cNvGrpSpPr/>
            <p:nvPr/>
          </p:nvGrpSpPr>
          <p:grpSpPr>
            <a:xfrm>
              <a:off x="4598924" y="2281785"/>
              <a:ext cx="1654645" cy="1584628"/>
              <a:chOff x="3553969" y="1911158"/>
              <a:chExt cx="1964342" cy="1807888"/>
            </a:xfrm>
          </p:grpSpPr>
          <p:sp>
            <p:nvSpPr>
              <p:cNvPr id="52" name="Oval 51"/>
              <p:cNvSpPr>
                <a:spLocks noChangeArrowheads="1"/>
              </p:cNvSpPr>
              <p:nvPr/>
            </p:nvSpPr>
            <p:spPr bwMode="auto">
              <a:xfrm rot="16200000" flipV="1">
                <a:off x="3864680" y="2075748"/>
                <a:ext cx="1355916" cy="1473257"/>
              </a:xfrm>
              <a:prstGeom prst="ellipse">
                <a:avLst/>
              </a:prstGeom>
              <a:gradFill rotWithShape="1">
                <a:gsLst>
                  <a:gs pos="0">
                    <a:schemeClr val="bg1">
                      <a:lumMod val="50000"/>
                    </a:schemeClr>
                  </a:gs>
                  <a:gs pos="100000">
                    <a:schemeClr val="bg1">
                      <a:lumMod val="95000"/>
                    </a:schemeClr>
                  </a:gs>
                </a:gsLst>
                <a:lin ang="0" scaled="1"/>
              </a:gradFill>
              <a:ln w="25400" algn="ctr">
                <a:solidFill>
                  <a:schemeClr val="bg1">
                    <a:lumMod val="50000"/>
                  </a:schemeClr>
                </a:solidFill>
                <a:round/>
                <a:headEnd/>
                <a:tailEnd/>
              </a:ln>
              <a:effectLst/>
            </p:spPr>
            <p:txBody>
              <a:bodyPr lIns="82124" tIns="41061" rIns="82124" bIns="41061" anchor="ctr">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eaLnBrk="0" fontAlgn="auto" hangingPunct="0">
                  <a:lnSpc>
                    <a:spcPct val="90000"/>
                  </a:lnSpc>
                  <a:spcBef>
                    <a:spcPts val="0"/>
                  </a:spcBef>
                  <a:spcAft>
                    <a:spcPts val="0"/>
                  </a:spcAft>
                  <a:defRPr/>
                </a:pPr>
                <a:endParaRPr lang="en-US" dirty="0">
                  <a:solidFill>
                    <a:prstClr val="black"/>
                  </a:solidFill>
                  <a:latin typeface="Calibri"/>
                  <a:ea typeface="+mn-ea"/>
                  <a:cs typeface="+mn-cs"/>
                </a:endParaRPr>
              </a:p>
            </p:txBody>
          </p:sp>
          <p:sp>
            <p:nvSpPr>
              <p:cNvPr id="53" name="AutoShape 4"/>
              <p:cNvSpPr>
                <a:spLocks noChangeArrowheads="1"/>
              </p:cNvSpPr>
              <p:nvPr/>
            </p:nvSpPr>
            <p:spPr bwMode="auto">
              <a:xfrm flipV="1">
                <a:off x="3553969" y="1911158"/>
                <a:ext cx="1964342" cy="1807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7 h 21600"/>
                  <a:gd name="T26" fmla="*/ 18436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4" y="10800"/>
                    </a:moveTo>
                    <a:cubicBezTo>
                      <a:pt x="1854" y="15741"/>
                      <a:pt x="5859" y="19746"/>
                      <a:pt x="10800" y="19746"/>
                    </a:cubicBezTo>
                    <a:cubicBezTo>
                      <a:pt x="15741" y="19746"/>
                      <a:pt x="19746" y="15741"/>
                      <a:pt x="19746" y="10800"/>
                    </a:cubicBezTo>
                    <a:cubicBezTo>
                      <a:pt x="19746" y="5859"/>
                      <a:pt x="15741" y="1854"/>
                      <a:pt x="10800" y="1854"/>
                    </a:cubicBezTo>
                    <a:cubicBezTo>
                      <a:pt x="5859" y="1854"/>
                      <a:pt x="1854" y="5859"/>
                      <a:pt x="1854" y="10800"/>
                    </a:cubicBezTo>
                    <a:close/>
                  </a:path>
                </a:pathLst>
              </a:custGeom>
              <a:gradFill rotWithShape="1">
                <a:gsLst>
                  <a:gs pos="0">
                    <a:srgbClr val="888888">
                      <a:alpha val="20000"/>
                    </a:srgbClr>
                  </a:gs>
                  <a:gs pos="100000">
                    <a:srgbClr val="969696"/>
                  </a:gs>
                </a:gsLst>
                <a:lin ang="5400000" scaled="1"/>
              </a:gradFill>
              <a:ln w="19050" algn="ctr">
                <a:noFill/>
                <a:round/>
                <a:headEnd/>
                <a:tailEnd/>
              </a:ln>
            </p:spPr>
            <p:txBody>
              <a:bodyPr lIns="82124" tIns="41061" rIns="82124" bIns="41061" anchor="ctr">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eaLnBrk="0" fontAlgn="auto" hangingPunct="0">
                  <a:lnSpc>
                    <a:spcPct val="90000"/>
                  </a:lnSpc>
                  <a:spcBef>
                    <a:spcPts val="0"/>
                  </a:spcBef>
                  <a:spcAft>
                    <a:spcPts val="0"/>
                  </a:spcAft>
                </a:pPr>
                <a:endParaRPr lang="en-US" dirty="0">
                  <a:solidFill>
                    <a:prstClr val="black"/>
                  </a:solidFill>
                  <a:latin typeface="Calibri"/>
                  <a:ea typeface="+mn-ea"/>
                  <a:cs typeface="+mn-cs"/>
                </a:endParaRPr>
              </a:p>
            </p:txBody>
          </p:sp>
          <p:sp>
            <p:nvSpPr>
              <p:cNvPr id="54" name="TextBox 12"/>
              <p:cNvSpPr txBox="1"/>
              <p:nvPr/>
            </p:nvSpPr>
            <p:spPr>
              <a:xfrm>
                <a:off x="3814395" y="2888051"/>
                <a:ext cx="1443491" cy="386253"/>
              </a:xfrm>
              <a:prstGeom prst="rect">
                <a:avLst/>
              </a:prstGeom>
              <a:noFill/>
            </p:spPr>
            <p:txBody>
              <a:bodyPr wrap="square" rtlCol="0">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pPr>
                <a:r>
                  <a:rPr lang="en-US" sz="800" b="1" dirty="0" smtClean="0">
                    <a:solidFill>
                      <a:srgbClr val="000000"/>
                    </a:solidFill>
                    <a:latin typeface="Calibri"/>
                    <a:ea typeface="+mn-ea"/>
                    <a:cs typeface="+mn-cs"/>
                  </a:rPr>
                  <a:t>Cisco Virtual Topology System</a:t>
                </a:r>
                <a:endParaRPr lang="en-US" sz="800" b="1" dirty="0">
                  <a:solidFill>
                    <a:srgbClr val="000000"/>
                  </a:solidFill>
                  <a:latin typeface="Calibri"/>
                  <a:ea typeface="+mn-ea"/>
                  <a:cs typeface="+mn-cs"/>
                </a:endParaRPr>
              </a:p>
            </p:txBody>
          </p:sp>
        </p:grpSp>
        <p:pic>
          <p:nvPicPr>
            <p:cNvPr id="51"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919" y="2653729"/>
              <a:ext cx="432653" cy="4367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6" name="Rounded Rectangle 45"/>
          <p:cNvSpPr/>
          <p:nvPr/>
        </p:nvSpPr>
        <p:spPr bwMode="auto">
          <a:xfrm>
            <a:off x="4" y="4810732"/>
            <a:ext cx="9143996" cy="331075"/>
          </a:xfrm>
          <a:prstGeom prst="roundRect">
            <a:avLst/>
          </a:prstGeom>
          <a:solidFill>
            <a:srgbClr val="00B0F0"/>
          </a:solidFill>
          <a:ln w="12700" cap="flat">
            <a:noFill/>
            <a:miter lim="800000"/>
            <a:headEnd type="none" w="med" len="med"/>
            <a:tailEnd type="none" w="med" len="med"/>
          </a:ln>
        </p:spPr>
        <p:txBody>
          <a:bodyPr lIns="91440" tIns="45720" rIns="91440" bIns="45720" rtlCol="0" anchor="ctr"/>
          <a:lstStyle/>
          <a:p>
            <a:pPr algn="ctr" defTabSz="514350"/>
            <a:r>
              <a:rPr lang="en-US" sz="1200" dirty="0" smtClean="0">
                <a:solidFill>
                  <a:schemeClr val="bg1"/>
                </a:solidFill>
                <a:latin typeface="Calibri" charset="0"/>
                <a:ea typeface="Calibri" charset="0"/>
                <a:cs typeface="Calibri" charset="0"/>
                <a:sym typeface="Arial" pitchFamily="-107" charset="0"/>
              </a:rPr>
              <a:t>Cisco Virtual Topology System (VTS) is the cornerstone of Cisco SP DC SDN strategy with increased investment and customer deployment across Worldwide Tier 1 Service Providers</a:t>
            </a:r>
          </a:p>
        </p:txBody>
      </p:sp>
    </p:spTree>
    <p:extLst>
      <p:ext uri="{BB962C8B-B14F-4D97-AF65-F5344CB8AC3E}">
        <p14:creationId xmlns:p14="http://schemas.microsoft.com/office/powerpoint/2010/main" val="1415853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8" grpId="0"/>
      <p:bldP spid="19" grpId="0"/>
      <p:bldP spid="20" grpId="0"/>
      <p:bldP spid="21" grpId="0"/>
      <p:bldP spid="22" grpId="0"/>
      <p:bldP spid="26" grpId="0"/>
      <p:bldP spid="30" grpId="0"/>
      <p:bldP spid="37" grpId="0"/>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Oval 186"/>
          <p:cNvSpPr/>
          <p:nvPr/>
        </p:nvSpPr>
        <p:spPr>
          <a:xfrm>
            <a:off x="3743245" y="595403"/>
            <a:ext cx="5181770" cy="4495800"/>
          </a:xfrm>
          <a:prstGeom prst="ellipse">
            <a:avLst/>
          </a:prstGeom>
          <a:solidFill>
            <a:schemeClr val="tx1">
              <a:lumMod val="75000"/>
              <a:alpha val="7000"/>
            </a:schemeClr>
          </a:solidFill>
          <a:ln w="57150">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endParaRPr lang="en-US" sz="500" dirty="0">
              <a:solidFill>
                <a:prstClr val="black"/>
              </a:solidFill>
            </a:endParaRPr>
          </a:p>
        </p:txBody>
      </p:sp>
      <p:grpSp>
        <p:nvGrpSpPr>
          <p:cNvPr id="17" name="Group 16"/>
          <p:cNvGrpSpPr/>
          <p:nvPr/>
        </p:nvGrpSpPr>
        <p:grpSpPr>
          <a:xfrm>
            <a:off x="283577" y="708175"/>
            <a:ext cx="2853233" cy="1567614"/>
            <a:chOff x="283577" y="708175"/>
            <a:chExt cx="2853233" cy="1567614"/>
          </a:xfrm>
        </p:grpSpPr>
        <p:grpSp>
          <p:nvGrpSpPr>
            <p:cNvPr id="9" name="Group 8"/>
            <p:cNvGrpSpPr/>
            <p:nvPr/>
          </p:nvGrpSpPr>
          <p:grpSpPr>
            <a:xfrm>
              <a:off x="297460" y="1035771"/>
              <a:ext cx="2839350" cy="1240018"/>
              <a:chOff x="178132" y="1061722"/>
              <a:chExt cx="3308778" cy="1480001"/>
            </a:xfrm>
          </p:grpSpPr>
          <p:sp>
            <p:nvSpPr>
              <p:cNvPr id="242" name="TextBox 241"/>
              <p:cNvSpPr txBox="1"/>
              <p:nvPr/>
            </p:nvSpPr>
            <p:spPr>
              <a:xfrm>
                <a:off x="178132" y="1923356"/>
                <a:ext cx="781209" cy="202037"/>
              </a:xfrm>
              <a:prstGeom prst="rect">
                <a:avLst/>
              </a:prstGeom>
              <a:noFill/>
            </p:spPr>
            <p:txBody>
              <a:bodyPr wrap="none" rtlCol="0">
                <a:spAutoFit/>
              </a:bodyPr>
              <a:lstStyle/>
              <a:p>
                <a:pPr defTabSz="685800" fontAlgn="auto">
                  <a:spcBef>
                    <a:spcPts val="0"/>
                  </a:spcBef>
                  <a:spcAft>
                    <a:spcPts val="0"/>
                  </a:spcAft>
                </a:pPr>
                <a:r>
                  <a:rPr lang="en-US" sz="500" dirty="0">
                    <a:solidFill>
                      <a:srgbClr val="676767"/>
                    </a:solidFill>
                    <a:latin typeface="Arial"/>
                    <a:ea typeface="Apple LiGothic Medium"/>
                    <a:cs typeface="Apple LiGothic Medium"/>
                  </a:rPr>
                  <a:t>External Network</a:t>
                </a:r>
              </a:p>
            </p:txBody>
          </p:sp>
          <p:grpSp>
            <p:nvGrpSpPr>
              <p:cNvPr id="7" name="Group 6"/>
              <p:cNvGrpSpPr/>
              <p:nvPr/>
            </p:nvGrpSpPr>
            <p:grpSpPr>
              <a:xfrm>
                <a:off x="243809" y="1061722"/>
                <a:ext cx="3243101" cy="1480001"/>
                <a:chOff x="216909" y="950399"/>
                <a:chExt cx="3716794" cy="1851224"/>
              </a:xfrm>
            </p:grpSpPr>
            <p:grpSp>
              <p:nvGrpSpPr>
                <p:cNvPr id="243" name="Group 242"/>
                <p:cNvGrpSpPr/>
                <p:nvPr/>
              </p:nvGrpSpPr>
              <p:grpSpPr>
                <a:xfrm>
                  <a:off x="335366" y="1063153"/>
                  <a:ext cx="3571773" cy="1738470"/>
                  <a:chOff x="543976" y="1417537"/>
                  <a:chExt cx="4762364" cy="2317957"/>
                </a:xfrm>
              </p:grpSpPr>
              <p:sp>
                <p:nvSpPr>
                  <p:cNvPr id="6" name="Rounded Rectangle 5"/>
                  <p:cNvSpPr/>
                  <p:nvPr/>
                </p:nvSpPr>
                <p:spPr>
                  <a:xfrm>
                    <a:off x="1546073" y="1417537"/>
                    <a:ext cx="212125" cy="17742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dirty="0">
                      <a:solidFill>
                        <a:srgbClr val="FFFFFF"/>
                      </a:solidFill>
                    </a:endParaRPr>
                  </a:p>
                </p:txBody>
              </p:sp>
              <p:sp>
                <p:nvSpPr>
                  <p:cNvPr id="124" name="Rounded Rectangle 123"/>
                  <p:cNvSpPr/>
                  <p:nvPr/>
                </p:nvSpPr>
                <p:spPr>
                  <a:xfrm>
                    <a:off x="2794606" y="1417537"/>
                    <a:ext cx="212125" cy="1774291"/>
                  </a:xfrm>
                  <a:prstGeom prst="round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sp>
                <p:nvSpPr>
                  <p:cNvPr id="125" name="Rounded Rectangle 124"/>
                  <p:cNvSpPr/>
                  <p:nvPr/>
                </p:nvSpPr>
                <p:spPr>
                  <a:xfrm>
                    <a:off x="4787706" y="1417537"/>
                    <a:ext cx="212125" cy="1774291"/>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pic>
                <p:nvPicPr>
                  <p:cNvPr id="128" name="Picture 4" descr="http://wcdn1.dataknet.com/static/resources/icons/set35/6c350a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76" y="1943582"/>
                    <a:ext cx="679946" cy="672240"/>
                  </a:xfrm>
                  <a:prstGeom prst="rect">
                    <a:avLst/>
                  </a:prstGeom>
                  <a:noFill/>
                  <a:extLst>
                    <a:ext uri="{909E8E84-426E-40dd-AFC4-6F175D3DCCD1}">
                      <a14:hiddenFill xmlns="" xmlns:a14="http://schemas.microsoft.com/office/drawing/2010/main">
                        <a:solidFill>
                          <a:srgbClr val="FFFFFF"/>
                        </a:solidFill>
                      </a14:hiddenFill>
                    </a:ext>
                  </a:extLst>
                </p:spPr>
              </p:pic>
              <p:sp>
                <p:nvSpPr>
                  <p:cNvPr id="131" name="Rounded Rectangle 130"/>
                  <p:cNvSpPr/>
                  <p:nvPr/>
                </p:nvSpPr>
                <p:spPr>
                  <a:xfrm>
                    <a:off x="4024478"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sp>
                <p:nvSpPr>
                  <p:cNvPr id="132" name="Rounded Rectangle 131"/>
                  <p:cNvSpPr/>
                  <p:nvPr/>
                </p:nvSpPr>
                <p:spPr>
                  <a:xfrm>
                    <a:off x="1982712"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sp>
                <p:nvSpPr>
                  <p:cNvPr id="134" name="Rounded Rectangle 133"/>
                  <p:cNvSpPr/>
                  <p:nvPr/>
                </p:nvSpPr>
                <p:spPr>
                  <a:xfrm>
                    <a:off x="3231160"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cxnSp>
                <p:nvCxnSpPr>
                  <p:cNvPr id="10" name="Straight Connector 9"/>
                  <p:cNvCxnSpPr/>
                  <p:nvPr/>
                </p:nvCxnSpPr>
                <p:spPr>
                  <a:xfrm flipV="1">
                    <a:off x="1202361" y="2393946"/>
                    <a:ext cx="35227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758198" y="213935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2545807" y="2379056"/>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997978" y="219606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800512" y="2308091"/>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1762345" y="2901463"/>
                    <a:ext cx="895445"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24" name="Right Bracket 223"/>
                  <p:cNvSpPr/>
                  <p:nvPr/>
                </p:nvSpPr>
                <p:spPr>
                  <a:xfrm rot="5400000" flipH="1">
                    <a:off x="2840368" y="2626904"/>
                    <a:ext cx="108798" cy="459558"/>
                  </a:xfrm>
                  <a:prstGeom prst="rightBracket">
                    <a:avLst/>
                  </a:prstGeom>
                  <a:ln w="158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lang="en-US" sz="1100">
                      <a:solidFill>
                        <a:srgbClr val="676767"/>
                      </a:solidFill>
                    </a:endParaRPr>
                  </a:p>
                </p:txBody>
              </p:sp>
              <p:cxnSp>
                <p:nvCxnSpPr>
                  <p:cNvPr id="156" name="Straight Connector 155"/>
                  <p:cNvCxnSpPr/>
                  <p:nvPr/>
                </p:nvCxnSpPr>
                <p:spPr>
                  <a:xfrm flipV="1">
                    <a:off x="3109961" y="2893298"/>
                    <a:ext cx="1677745" cy="17615"/>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41" name="TextBox 240"/>
                  <p:cNvSpPr txBox="1"/>
                  <p:nvPr/>
                </p:nvSpPr>
                <p:spPr>
                  <a:xfrm flipH="1">
                    <a:off x="1954482" y="2053677"/>
                    <a:ext cx="617124" cy="428848"/>
                  </a:xfrm>
                  <a:prstGeom prst="rect">
                    <a:avLst/>
                  </a:prstGeom>
                  <a:noFill/>
                </p:spPr>
                <p:txBody>
                  <a:bodyPr wrap="square" rtlCol="0">
                    <a:spAutoFit/>
                  </a:bodyPr>
                  <a:lstStyle/>
                  <a:p>
                    <a:pPr algn="ctr" defTabSz="685800" fontAlgn="auto">
                      <a:spcBef>
                        <a:spcPts val="0"/>
                      </a:spcBef>
                      <a:spcAft>
                        <a:spcPts val="0"/>
                      </a:spcAft>
                    </a:pPr>
                    <a:r>
                      <a:rPr lang="en-US" sz="400" b="1" dirty="0">
                        <a:solidFill>
                          <a:srgbClr val="676767"/>
                        </a:solidFill>
                        <a:latin typeface="Arial"/>
                        <a:ea typeface="Apple LiGothic Medium"/>
                        <a:cs typeface="Apple LiGothic Medium"/>
                      </a:rPr>
                      <a:t>App</a:t>
                    </a:r>
                  </a:p>
                  <a:p>
                    <a:pPr algn="ctr" defTabSz="685800" fontAlgn="auto">
                      <a:spcBef>
                        <a:spcPts val="0"/>
                      </a:spcBef>
                      <a:spcAft>
                        <a:spcPts val="0"/>
                      </a:spcAft>
                    </a:pPr>
                    <a:r>
                      <a:rPr lang="en-US" sz="400" b="1" dirty="0">
                        <a:solidFill>
                          <a:srgbClr val="676767"/>
                        </a:solidFill>
                        <a:latin typeface="Arial"/>
                        <a:ea typeface="Apple LiGothic Medium"/>
                        <a:cs typeface="Apple LiGothic Medium"/>
                      </a:rPr>
                      <a:t>Zone1</a:t>
                    </a:r>
                  </a:p>
                </p:txBody>
              </p:sp>
              <p:sp>
                <p:nvSpPr>
                  <p:cNvPr id="166" name="TextBox 165"/>
                  <p:cNvSpPr txBox="1"/>
                  <p:nvPr/>
                </p:nvSpPr>
                <p:spPr>
                  <a:xfrm flipH="1">
                    <a:off x="3143133" y="2114227"/>
                    <a:ext cx="699627" cy="306319"/>
                  </a:xfrm>
                  <a:prstGeom prst="rect">
                    <a:avLst/>
                  </a:prstGeom>
                  <a:noFill/>
                </p:spPr>
                <p:txBody>
                  <a:bodyPr wrap="square" rtlCol="0">
                    <a:spAutoFit/>
                  </a:bodyPr>
                  <a:lstStyle/>
                  <a:p>
                    <a:pPr algn="ctr" defTabSz="685800" fontAlgn="auto">
                      <a:spcBef>
                        <a:spcPts val="0"/>
                      </a:spcBef>
                      <a:spcAft>
                        <a:spcPts val="0"/>
                      </a:spcAft>
                    </a:pPr>
                    <a:r>
                      <a:rPr lang="en-US" sz="400" b="1" dirty="0">
                        <a:solidFill>
                          <a:srgbClr val="676767"/>
                        </a:solidFill>
                        <a:latin typeface="Arial"/>
                        <a:ea typeface="Apple LiGothic Medium"/>
                        <a:cs typeface="Apple LiGothic Medium"/>
                      </a:rPr>
                      <a:t>Firewall</a:t>
                    </a:r>
                  </a:p>
                </p:txBody>
              </p:sp>
              <p:sp>
                <p:nvSpPr>
                  <p:cNvPr id="167" name="TextBox 166"/>
                  <p:cNvSpPr txBox="1"/>
                  <p:nvPr/>
                </p:nvSpPr>
                <p:spPr>
                  <a:xfrm flipH="1">
                    <a:off x="3974419" y="2052963"/>
                    <a:ext cx="639104" cy="428848"/>
                  </a:xfrm>
                  <a:prstGeom prst="rect">
                    <a:avLst/>
                  </a:prstGeom>
                  <a:noFill/>
                </p:spPr>
                <p:txBody>
                  <a:bodyPr wrap="square" rtlCol="0">
                    <a:spAutoFit/>
                  </a:bodyPr>
                  <a:lstStyle/>
                  <a:p>
                    <a:pPr algn="ctr" defTabSz="685800" fontAlgn="auto">
                      <a:spcBef>
                        <a:spcPts val="0"/>
                      </a:spcBef>
                      <a:spcAft>
                        <a:spcPts val="0"/>
                      </a:spcAft>
                    </a:pPr>
                    <a:r>
                      <a:rPr lang="en-US" sz="400" b="1" dirty="0">
                        <a:solidFill>
                          <a:srgbClr val="676767"/>
                        </a:solidFill>
                        <a:latin typeface="Arial"/>
                        <a:ea typeface="Apple LiGothic Medium"/>
                        <a:cs typeface="Apple LiGothic Medium"/>
                      </a:rPr>
                      <a:t>App</a:t>
                    </a:r>
                  </a:p>
                  <a:p>
                    <a:pPr algn="ctr" defTabSz="685800" fontAlgn="auto">
                      <a:spcBef>
                        <a:spcPts val="0"/>
                      </a:spcBef>
                      <a:spcAft>
                        <a:spcPts val="0"/>
                      </a:spcAft>
                    </a:pPr>
                    <a:r>
                      <a:rPr lang="en-US" sz="400" b="1" dirty="0">
                        <a:solidFill>
                          <a:srgbClr val="676767"/>
                        </a:solidFill>
                        <a:latin typeface="Arial"/>
                        <a:ea typeface="Apple LiGothic Medium"/>
                        <a:cs typeface="Apple LiGothic Medium"/>
                      </a:rPr>
                      <a:t>Zone2</a:t>
                    </a:r>
                  </a:p>
                </p:txBody>
              </p:sp>
              <p:sp>
                <p:nvSpPr>
                  <p:cNvPr id="169" name="TextBox 168"/>
                  <p:cNvSpPr txBox="1"/>
                  <p:nvPr/>
                </p:nvSpPr>
                <p:spPr>
                  <a:xfrm>
                    <a:off x="1182905" y="3242978"/>
                    <a:ext cx="891175" cy="490111"/>
                  </a:xfrm>
                  <a:prstGeom prst="rect">
                    <a:avLst/>
                  </a:prstGeom>
                  <a:noFill/>
                </p:spPr>
                <p:txBody>
                  <a:bodyPr wrap="none" rtlCol="0">
                    <a:spAutoFit/>
                  </a:bodyPr>
                  <a:lstStyle/>
                  <a:p>
                    <a:pPr algn="ctr" defTabSz="685800" fontAlgn="auto">
                      <a:spcBef>
                        <a:spcPts val="0"/>
                      </a:spcBef>
                      <a:spcAft>
                        <a:spcPts val="0"/>
                      </a:spcAft>
                    </a:pPr>
                    <a:r>
                      <a:rPr lang="en-US" sz="500" dirty="0">
                        <a:solidFill>
                          <a:srgbClr val="676767"/>
                        </a:solidFill>
                        <a:latin typeface="Arial"/>
                        <a:ea typeface="Apple LiGothic Medium"/>
                        <a:cs typeface="Apple LiGothic Medium"/>
                      </a:rPr>
                      <a:t>Network</a:t>
                    </a:r>
                  </a:p>
                  <a:p>
                    <a:pPr algn="ctr" defTabSz="685800" fontAlgn="auto">
                      <a:spcBef>
                        <a:spcPts val="0"/>
                      </a:spcBef>
                      <a:spcAft>
                        <a:spcPts val="0"/>
                      </a:spcAft>
                    </a:pPr>
                    <a:r>
                      <a:rPr lang="en-US" sz="500" dirty="0">
                        <a:solidFill>
                          <a:srgbClr val="676767"/>
                        </a:solidFill>
                        <a:latin typeface="Arial"/>
                        <a:ea typeface="Apple LiGothic Medium"/>
                        <a:cs typeface="Apple LiGothic Medium"/>
                      </a:rPr>
                      <a:t>Segment A</a:t>
                    </a:r>
                  </a:p>
                </p:txBody>
              </p:sp>
              <p:sp>
                <p:nvSpPr>
                  <p:cNvPr id="170" name="TextBox 169"/>
                  <p:cNvSpPr txBox="1"/>
                  <p:nvPr/>
                </p:nvSpPr>
                <p:spPr>
                  <a:xfrm>
                    <a:off x="2454161" y="3245383"/>
                    <a:ext cx="891175" cy="490111"/>
                  </a:xfrm>
                  <a:prstGeom prst="rect">
                    <a:avLst/>
                  </a:prstGeom>
                  <a:noFill/>
                </p:spPr>
                <p:txBody>
                  <a:bodyPr wrap="none" rtlCol="0">
                    <a:spAutoFit/>
                  </a:bodyPr>
                  <a:lstStyle/>
                  <a:p>
                    <a:pPr algn="ctr" defTabSz="685800" fontAlgn="auto">
                      <a:spcBef>
                        <a:spcPts val="0"/>
                      </a:spcBef>
                      <a:spcAft>
                        <a:spcPts val="0"/>
                      </a:spcAft>
                    </a:pPr>
                    <a:r>
                      <a:rPr lang="en-US" sz="500" dirty="0">
                        <a:solidFill>
                          <a:srgbClr val="676767"/>
                        </a:solidFill>
                        <a:latin typeface="Arial"/>
                        <a:ea typeface="Apple LiGothic Medium"/>
                        <a:cs typeface="Apple LiGothic Medium"/>
                      </a:rPr>
                      <a:t>Network</a:t>
                    </a:r>
                  </a:p>
                  <a:p>
                    <a:pPr algn="ctr" defTabSz="685800" fontAlgn="auto">
                      <a:spcBef>
                        <a:spcPts val="0"/>
                      </a:spcBef>
                      <a:spcAft>
                        <a:spcPts val="0"/>
                      </a:spcAft>
                    </a:pPr>
                    <a:r>
                      <a:rPr lang="en-US" sz="500" dirty="0">
                        <a:solidFill>
                          <a:srgbClr val="676767"/>
                        </a:solidFill>
                        <a:latin typeface="Arial"/>
                        <a:ea typeface="Apple LiGothic Medium"/>
                        <a:cs typeface="Apple LiGothic Medium"/>
                      </a:rPr>
                      <a:t>Segment B</a:t>
                    </a:r>
                  </a:p>
                </p:txBody>
              </p:sp>
              <p:sp>
                <p:nvSpPr>
                  <p:cNvPr id="171" name="TextBox 170"/>
                  <p:cNvSpPr txBox="1"/>
                  <p:nvPr/>
                </p:nvSpPr>
                <p:spPr>
                  <a:xfrm>
                    <a:off x="4409456" y="3236714"/>
                    <a:ext cx="896884" cy="490111"/>
                  </a:xfrm>
                  <a:prstGeom prst="rect">
                    <a:avLst/>
                  </a:prstGeom>
                  <a:noFill/>
                </p:spPr>
                <p:txBody>
                  <a:bodyPr wrap="none" rtlCol="0">
                    <a:spAutoFit/>
                  </a:bodyPr>
                  <a:lstStyle/>
                  <a:p>
                    <a:pPr algn="ctr" defTabSz="685800" fontAlgn="auto">
                      <a:spcBef>
                        <a:spcPts val="0"/>
                      </a:spcBef>
                      <a:spcAft>
                        <a:spcPts val="0"/>
                      </a:spcAft>
                    </a:pPr>
                    <a:r>
                      <a:rPr lang="en-US" sz="500" dirty="0">
                        <a:solidFill>
                          <a:srgbClr val="676767"/>
                        </a:solidFill>
                        <a:latin typeface="Arial"/>
                        <a:ea typeface="Apple LiGothic Medium"/>
                        <a:cs typeface="Apple LiGothic Medium"/>
                      </a:rPr>
                      <a:t>Network</a:t>
                    </a:r>
                  </a:p>
                  <a:p>
                    <a:pPr algn="ctr" defTabSz="685800" fontAlgn="auto">
                      <a:spcBef>
                        <a:spcPts val="0"/>
                      </a:spcBef>
                      <a:spcAft>
                        <a:spcPts val="0"/>
                      </a:spcAft>
                    </a:pPr>
                    <a:r>
                      <a:rPr lang="en-US" sz="500" dirty="0">
                        <a:solidFill>
                          <a:srgbClr val="676767"/>
                        </a:solidFill>
                        <a:latin typeface="Arial"/>
                        <a:ea typeface="Apple LiGothic Medium"/>
                        <a:cs typeface="Apple LiGothic Medium"/>
                      </a:rPr>
                      <a:t>Segment C</a:t>
                    </a:r>
                  </a:p>
                </p:txBody>
              </p:sp>
            </p:grpSp>
            <p:sp>
              <p:nvSpPr>
                <p:cNvPr id="244" name="Rectangle 243"/>
                <p:cNvSpPr/>
                <p:nvPr/>
              </p:nvSpPr>
              <p:spPr>
                <a:xfrm>
                  <a:off x="216909" y="950399"/>
                  <a:ext cx="3716794" cy="1847645"/>
                </a:xfrm>
                <a:prstGeom prst="rect">
                  <a:avLst/>
                </a:prstGeom>
                <a:noFill/>
                <a:ln w="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100">
                    <a:solidFill>
                      <a:srgbClr val="FFFFFF"/>
                    </a:solidFill>
                  </a:endParaRPr>
                </a:p>
              </p:txBody>
            </p:sp>
          </p:grpSp>
        </p:grpSp>
        <p:sp>
          <p:nvSpPr>
            <p:cNvPr id="245" name="TextBox 244"/>
            <p:cNvSpPr txBox="1"/>
            <p:nvPr/>
          </p:nvSpPr>
          <p:spPr>
            <a:xfrm>
              <a:off x="283577" y="708175"/>
              <a:ext cx="2845651" cy="253916"/>
            </a:xfrm>
            <a:prstGeom prst="rect">
              <a:avLst/>
            </a:prstGeom>
            <a:noFill/>
          </p:spPr>
          <p:txBody>
            <a:bodyPr wrap="none" rtlCol="0">
              <a:spAutoFit/>
            </a:bodyPr>
            <a:lstStyle/>
            <a:p>
              <a:pPr defTabSz="685800" fontAlgn="auto">
                <a:spcBef>
                  <a:spcPts val="0"/>
                </a:spcBef>
                <a:spcAft>
                  <a:spcPts val="0"/>
                </a:spcAft>
              </a:pPr>
              <a:r>
                <a:rPr lang="en-US" sz="1050" dirty="0" smtClean="0">
                  <a:solidFill>
                    <a:srgbClr val="676767"/>
                  </a:solidFill>
                  <a:latin typeface="Arial"/>
                  <a:ea typeface="Apple LiGothic Medium"/>
                  <a:cs typeface="Apple LiGothic Medium"/>
                </a:rPr>
                <a:t>User Policy – Conceptual, Simple &amp; Abstract</a:t>
              </a:r>
              <a:endParaRPr lang="en-US" sz="1050" dirty="0">
                <a:solidFill>
                  <a:srgbClr val="676767"/>
                </a:solidFill>
                <a:latin typeface="Arial"/>
                <a:ea typeface="Apple LiGothic Medium"/>
                <a:cs typeface="Apple LiGothic Medium"/>
              </a:endParaRPr>
            </a:p>
          </p:txBody>
        </p:sp>
      </p:grpSp>
      <p:grpSp>
        <p:nvGrpSpPr>
          <p:cNvPr id="18" name="Group 17"/>
          <p:cNvGrpSpPr/>
          <p:nvPr/>
        </p:nvGrpSpPr>
        <p:grpSpPr>
          <a:xfrm>
            <a:off x="-60917" y="4277032"/>
            <a:ext cx="4132863" cy="763335"/>
            <a:chOff x="32139" y="4098421"/>
            <a:chExt cx="4132863" cy="763335"/>
          </a:xfrm>
        </p:grpSpPr>
        <p:grpSp>
          <p:nvGrpSpPr>
            <p:cNvPr id="104" name="Group 103"/>
            <p:cNvGrpSpPr/>
            <p:nvPr/>
          </p:nvGrpSpPr>
          <p:grpSpPr>
            <a:xfrm>
              <a:off x="305160" y="4412589"/>
              <a:ext cx="3668996" cy="449167"/>
              <a:chOff x="2024331" y="6045991"/>
              <a:chExt cx="7250278" cy="757712"/>
            </a:xfrm>
          </p:grpSpPr>
          <p:sp>
            <p:nvSpPr>
              <p:cNvPr id="105" name="Rounded Rectangle 7"/>
              <p:cNvSpPr/>
              <p:nvPr/>
            </p:nvSpPr>
            <p:spPr>
              <a:xfrm>
                <a:off x="7803141" y="6082811"/>
                <a:ext cx="1471468" cy="720892"/>
              </a:xfrm>
              <a:prstGeom prst="roundRect">
                <a:avLst/>
              </a:prstGeom>
              <a:solidFill>
                <a:schemeClr val="accent3">
                  <a:lumMod val="20000"/>
                  <a:lumOff val="80000"/>
                </a:schemeClr>
              </a:solidFill>
              <a:ln w="63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86" tIns="34294" rIns="68586" bIns="34294" rtlCol="0" anchor="ctr"/>
              <a:lstStyle/>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r>
                  <a:rPr lang="en-US" sz="525" b="1" dirty="0">
                    <a:solidFill>
                      <a:srgbClr val="676767">
                        <a:lumMod val="75000"/>
                      </a:srgbClr>
                    </a:solidFill>
                    <a:cs typeface="Arial" panose="020B0604020202020204" pitchFamily="34" charset="0"/>
                  </a:rPr>
                  <a:t>VTF</a:t>
                </a:r>
              </a:p>
            </p:txBody>
          </p:sp>
          <p:pic>
            <p:nvPicPr>
              <p:cNvPr id="107"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97838" y="6134983"/>
                <a:ext cx="360772" cy="432716"/>
              </a:xfrm>
              <a:prstGeom prst="rect">
                <a:avLst/>
              </a:prstGeom>
              <a:noFill/>
              <a:ln w="9525">
                <a:noFill/>
                <a:miter lim="800000"/>
                <a:headEnd/>
                <a:tailEnd/>
              </a:ln>
            </p:spPr>
          </p:pic>
          <p:pic>
            <p:nvPicPr>
              <p:cNvPr id="108"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28141" y="6126499"/>
                <a:ext cx="360772" cy="432716"/>
              </a:xfrm>
              <a:prstGeom prst="rect">
                <a:avLst/>
              </a:prstGeom>
              <a:noFill/>
              <a:ln w="9525">
                <a:noFill/>
                <a:miter lim="800000"/>
                <a:headEnd/>
                <a:tailEnd/>
              </a:ln>
            </p:spPr>
          </p:pic>
          <p:pic>
            <p:nvPicPr>
              <p:cNvPr id="109"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87786" y="6105787"/>
                <a:ext cx="360772" cy="432716"/>
              </a:xfrm>
              <a:prstGeom prst="rect">
                <a:avLst/>
              </a:prstGeom>
              <a:noFill/>
              <a:ln w="9525">
                <a:noFill/>
                <a:miter lim="800000"/>
                <a:headEnd/>
                <a:tailEnd/>
              </a:ln>
            </p:spPr>
          </p:pic>
          <p:sp>
            <p:nvSpPr>
              <p:cNvPr id="110" name="Rounded Rectangle 7"/>
              <p:cNvSpPr/>
              <p:nvPr/>
            </p:nvSpPr>
            <p:spPr>
              <a:xfrm>
                <a:off x="6024767" y="6052892"/>
                <a:ext cx="1285365" cy="739981"/>
              </a:xfrm>
              <a:prstGeom prst="roundRect">
                <a:avLst/>
              </a:prstGeom>
              <a:solidFill>
                <a:schemeClr val="accent3">
                  <a:lumMod val="20000"/>
                  <a:lumOff val="80000"/>
                </a:schemeClr>
              </a:solidFill>
              <a:ln w="63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86" tIns="34294" rIns="68586" bIns="34294" rtlCol="0" anchor="ctr"/>
              <a:lstStyle/>
              <a:p>
                <a:pPr algn="ctr" defTabSz="685800" fontAlgn="auto">
                  <a:spcBef>
                    <a:spcPts val="0"/>
                  </a:spcBef>
                  <a:spcAft>
                    <a:spcPts val="0"/>
                  </a:spcAft>
                </a:pPr>
                <a:endParaRPr lang="en-US" sz="525" b="1" dirty="0">
                  <a:solidFill>
                    <a:srgbClr val="FFFF00"/>
                  </a:solidFill>
                  <a:cs typeface="Arial" panose="020B0604020202020204" pitchFamily="34" charset="0"/>
                </a:endParaRPr>
              </a:p>
              <a:p>
                <a:pPr algn="ctr" defTabSz="685800" fontAlgn="auto">
                  <a:spcBef>
                    <a:spcPts val="0"/>
                  </a:spcBef>
                  <a:spcAft>
                    <a:spcPts val="0"/>
                  </a:spcAft>
                </a:pPr>
                <a:endParaRPr lang="en-US" sz="525" b="1" dirty="0">
                  <a:solidFill>
                    <a:srgbClr val="FFFF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r>
                  <a:rPr lang="en-US" sz="525" b="1" dirty="0">
                    <a:solidFill>
                      <a:srgbClr val="000000"/>
                    </a:solidFill>
                    <a:cs typeface="Arial" panose="020B0604020202020204" pitchFamily="34" charset="0"/>
                  </a:rPr>
                  <a:t>DCI</a:t>
                </a:r>
              </a:p>
            </p:txBody>
          </p:sp>
          <p:sp>
            <p:nvSpPr>
              <p:cNvPr id="111" name="Rounded Rectangle 7"/>
              <p:cNvSpPr/>
              <p:nvPr/>
            </p:nvSpPr>
            <p:spPr>
              <a:xfrm>
                <a:off x="3327070" y="6046068"/>
                <a:ext cx="1306068" cy="731584"/>
              </a:xfrm>
              <a:prstGeom prst="roundRect">
                <a:avLst/>
              </a:prstGeom>
              <a:solidFill>
                <a:schemeClr val="accent3">
                  <a:lumMod val="20000"/>
                  <a:lumOff val="80000"/>
                </a:schemeClr>
              </a:solidFill>
              <a:ln w="63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86" tIns="34294" rIns="68586" bIns="34294" rtlCol="0" anchor="ctr"/>
              <a:lstStyle/>
              <a:p>
                <a:pPr algn="ctr" defTabSz="685800" fontAlgn="auto">
                  <a:spcBef>
                    <a:spcPts val="0"/>
                  </a:spcBef>
                  <a:spcAft>
                    <a:spcPts val="0"/>
                  </a:spcAft>
                </a:pPr>
                <a:endParaRPr lang="en-US" sz="525" b="1" dirty="0">
                  <a:solidFill>
                    <a:srgbClr val="FFFF00"/>
                  </a:solidFill>
                  <a:cs typeface="Arial" panose="020B0604020202020204" pitchFamily="34" charset="0"/>
                </a:endParaRPr>
              </a:p>
              <a:p>
                <a:pPr algn="ctr" defTabSz="685800" fontAlgn="auto">
                  <a:spcBef>
                    <a:spcPts val="0"/>
                  </a:spcBef>
                  <a:spcAft>
                    <a:spcPts val="0"/>
                  </a:spcAft>
                </a:pPr>
                <a:endParaRPr lang="en-US" sz="525" b="1" dirty="0">
                  <a:solidFill>
                    <a:srgbClr val="FFFF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r>
                  <a:rPr lang="en-US" sz="525" b="1" dirty="0">
                    <a:solidFill>
                      <a:srgbClr val="000000"/>
                    </a:solidFill>
                    <a:cs typeface="Arial" panose="020B0604020202020204" pitchFamily="34" charset="0"/>
                  </a:rPr>
                  <a:t>TOR/Leaf</a:t>
                </a:r>
              </a:p>
            </p:txBody>
          </p:sp>
          <p:pic>
            <p:nvPicPr>
              <p:cNvPr id="112" name="Picture 116" descr="DC3 Icon"/>
              <p:cNvPicPr>
                <a:picLocks noChangeAspect="1" noChangeArrowheads="1"/>
              </p:cNvPicPr>
              <p:nvPr/>
            </p:nvPicPr>
            <p:blipFill>
              <a:blip r:embed="rId5" cstate="print"/>
              <a:srcRect/>
              <a:stretch>
                <a:fillRect/>
              </a:stretch>
            </p:blipFill>
            <p:spPr bwMode="auto">
              <a:xfrm>
                <a:off x="6063827" y="6112520"/>
                <a:ext cx="593192" cy="477101"/>
              </a:xfrm>
              <a:prstGeom prst="rect">
                <a:avLst/>
              </a:prstGeom>
              <a:noFill/>
              <a:ln w="9525">
                <a:noFill/>
                <a:miter lim="800000"/>
                <a:headEnd/>
                <a:tailEnd/>
              </a:ln>
            </p:spPr>
          </p:pic>
          <p:pic>
            <p:nvPicPr>
              <p:cNvPr id="113" name="Picture 116" descr="DC3 Icon"/>
              <p:cNvPicPr>
                <a:picLocks noChangeAspect="1" noChangeArrowheads="1"/>
              </p:cNvPicPr>
              <p:nvPr/>
            </p:nvPicPr>
            <p:blipFill>
              <a:blip r:embed="rId5" cstate="print"/>
              <a:srcRect/>
              <a:stretch>
                <a:fillRect/>
              </a:stretch>
            </p:blipFill>
            <p:spPr bwMode="auto">
              <a:xfrm>
                <a:off x="6742991" y="6112520"/>
                <a:ext cx="593192" cy="477101"/>
              </a:xfrm>
              <a:prstGeom prst="rect">
                <a:avLst/>
              </a:prstGeom>
              <a:noFill/>
              <a:ln w="9525">
                <a:noFill/>
                <a:miter lim="800000"/>
                <a:headEnd/>
                <a:tailEnd/>
              </a:ln>
            </p:spPr>
          </p:pic>
          <p:pic>
            <p:nvPicPr>
              <p:cNvPr id="114" name="Picture 116" descr="DC3 Icon"/>
              <p:cNvPicPr>
                <a:picLocks noChangeAspect="1" noChangeArrowheads="1"/>
              </p:cNvPicPr>
              <p:nvPr/>
            </p:nvPicPr>
            <p:blipFill>
              <a:blip r:embed="rId5" cstate="print"/>
              <a:srcRect/>
              <a:stretch>
                <a:fillRect/>
              </a:stretch>
            </p:blipFill>
            <p:spPr bwMode="auto">
              <a:xfrm>
                <a:off x="3363732" y="6099495"/>
                <a:ext cx="593192" cy="477101"/>
              </a:xfrm>
              <a:prstGeom prst="rect">
                <a:avLst/>
              </a:prstGeom>
              <a:noFill/>
              <a:ln w="9525">
                <a:noFill/>
                <a:miter lim="800000"/>
                <a:headEnd/>
                <a:tailEnd/>
              </a:ln>
            </p:spPr>
          </p:pic>
          <p:pic>
            <p:nvPicPr>
              <p:cNvPr id="116" name="Picture 116" descr="DC3 Icon"/>
              <p:cNvPicPr>
                <a:picLocks noChangeAspect="1" noChangeArrowheads="1"/>
              </p:cNvPicPr>
              <p:nvPr/>
            </p:nvPicPr>
            <p:blipFill>
              <a:blip r:embed="rId5" cstate="print"/>
              <a:srcRect/>
              <a:stretch>
                <a:fillRect/>
              </a:stretch>
            </p:blipFill>
            <p:spPr bwMode="auto">
              <a:xfrm>
                <a:off x="4013895" y="6098855"/>
                <a:ext cx="593192" cy="477101"/>
              </a:xfrm>
              <a:prstGeom prst="rect">
                <a:avLst/>
              </a:prstGeom>
              <a:noFill/>
              <a:ln w="9525">
                <a:noFill/>
                <a:miter lim="800000"/>
                <a:headEnd/>
                <a:tailEnd/>
              </a:ln>
            </p:spPr>
          </p:pic>
          <p:sp>
            <p:nvSpPr>
              <p:cNvPr id="117" name="Rounded Rectangle 7"/>
              <p:cNvSpPr/>
              <p:nvPr/>
            </p:nvSpPr>
            <p:spPr>
              <a:xfrm>
                <a:off x="2024331" y="6048347"/>
                <a:ext cx="1215988" cy="705451"/>
              </a:xfrm>
              <a:prstGeom prst="roundRect">
                <a:avLst/>
              </a:prstGeom>
              <a:solidFill>
                <a:schemeClr val="accent3">
                  <a:lumMod val="20000"/>
                  <a:lumOff val="80000"/>
                </a:schemeClr>
              </a:solidFill>
              <a:ln w="63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86" tIns="34294" rIns="68586" bIns="34294" rtlCol="0" anchor="ctr"/>
              <a:lstStyle/>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r>
                  <a:rPr lang="en-US" sz="525" b="1" dirty="0">
                    <a:solidFill>
                      <a:srgbClr val="000000"/>
                    </a:solidFill>
                    <a:cs typeface="Arial" panose="020B0604020202020204" pitchFamily="34" charset="0"/>
                  </a:rPr>
                  <a:t>OVS/DVS</a:t>
                </a:r>
              </a:p>
            </p:txBody>
          </p:sp>
          <p:pic>
            <p:nvPicPr>
              <p:cNvPr id="118"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19029" y="6087494"/>
                <a:ext cx="360772" cy="432716"/>
              </a:xfrm>
              <a:prstGeom prst="rect">
                <a:avLst/>
              </a:prstGeom>
              <a:noFill/>
              <a:ln w="9525">
                <a:noFill/>
                <a:miter lim="800000"/>
                <a:headEnd/>
                <a:tailEnd/>
              </a:ln>
            </p:spPr>
          </p:pic>
          <p:pic>
            <p:nvPicPr>
              <p:cNvPr id="119"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14458" y="6079010"/>
                <a:ext cx="360772" cy="432716"/>
              </a:xfrm>
              <a:prstGeom prst="rect">
                <a:avLst/>
              </a:prstGeom>
              <a:noFill/>
              <a:ln w="9525">
                <a:noFill/>
                <a:miter lim="800000"/>
                <a:headEnd/>
                <a:tailEnd/>
              </a:ln>
            </p:spPr>
          </p:pic>
          <p:sp>
            <p:nvSpPr>
              <p:cNvPr id="120" name="Rounded Rectangle 7"/>
              <p:cNvSpPr/>
              <p:nvPr/>
            </p:nvSpPr>
            <p:spPr>
              <a:xfrm>
                <a:off x="4712989" y="6045991"/>
                <a:ext cx="1215988" cy="731660"/>
              </a:xfrm>
              <a:prstGeom prst="roundRect">
                <a:avLst/>
              </a:prstGeom>
              <a:solidFill>
                <a:schemeClr val="accent3">
                  <a:lumMod val="20000"/>
                  <a:lumOff val="80000"/>
                </a:schemeClr>
              </a:solidFill>
              <a:ln w="63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68586" tIns="34294" rIns="68586" bIns="34294" rtlCol="0" anchor="ctr"/>
              <a:lstStyle/>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676767">
                      <a:lumMod val="75000"/>
                    </a:srgbClr>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endParaRPr lang="en-US" sz="525" b="1" dirty="0">
                  <a:solidFill>
                    <a:srgbClr val="000000"/>
                  </a:solidFill>
                  <a:cs typeface="Arial" panose="020B0604020202020204" pitchFamily="34" charset="0"/>
                </a:endParaRPr>
              </a:p>
              <a:p>
                <a:pPr algn="ctr" defTabSz="685800" fontAlgn="auto">
                  <a:spcBef>
                    <a:spcPts val="0"/>
                  </a:spcBef>
                  <a:spcAft>
                    <a:spcPts val="0"/>
                  </a:spcAft>
                </a:pPr>
                <a:r>
                  <a:rPr lang="en-US" sz="525" b="1" dirty="0">
                    <a:solidFill>
                      <a:srgbClr val="000000"/>
                    </a:solidFill>
                    <a:cs typeface="Arial" panose="020B0604020202020204" pitchFamily="34" charset="0"/>
                  </a:rPr>
                  <a:t>Services</a:t>
                </a:r>
              </a:p>
            </p:txBody>
          </p:sp>
          <p:pic>
            <p:nvPicPr>
              <p:cNvPr id="121" name="Picture 130" descr="File Server_Updated200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35403" y="6121958"/>
                <a:ext cx="332039" cy="398252"/>
              </a:xfrm>
              <a:prstGeom prst="rect">
                <a:avLst/>
              </a:prstGeom>
              <a:noFill/>
              <a:ln w="9525">
                <a:noFill/>
                <a:miter lim="800000"/>
                <a:headEnd/>
                <a:tailEnd/>
              </a:ln>
            </p:spPr>
          </p:pic>
          <p:pic>
            <p:nvPicPr>
              <p:cNvPr id="1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5090" y="6101383"/>
                <a:ext cx="426537" cy="22024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2910" y="6356684"/>
                <a:ext cx="426537" cy="22024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75" name="TextBox 174"/>
            <p:cNvSpPr txBox="1"/>
            <p:nvPr/>
          </p:nvSpPr>
          <p:spPr>
            <a:xfrm>
              <a:off x="32139" y="4098421"/>
              <a:ext cx="4132863" cy="261610"/>
            </a:xfrm>
            <a:prstGeom prst="rect">
              <a:avLst/>
            </a:prstGeom>
            <a:noFill/>
          </p:spPr>
          <p:txBody>
            <a:bodyPr wrap="none" rtlCol="0">
              <a:spAutoFit/>
            </a:bodyPr>
            <a:lstStyle/>
            <a:p>
              <a:pPr defTabSz="685800" fontAlgn="auto">
                <a:spcBef>
                  <a:spcPts val="0"/>
                </a:spcBef>
                <a:spcAft>
                  <a:spcPts val="0"/>
                </a:spcAft>
              </a:pPr>
              <a:r>
                <a:rPr lang="en-US" sz="1100" dirty="0" smtClean="0">
                  <a:solidFill>
                    <a:srgbClr val="676767"/>
                  </a:solidFill>
                  <a:latin typeface="Arial"/>
                  <a:ea typeface="Apple LiGothic Medium"/>
                  <a:cs typeface="Apple LiGothic Medium"/>
                </a:rPr>
                <a:t>Inventory (Devices, Software, Capabilities, Groups &amp; Topology)</a:t>
              </a:r>
              <a:endParaRPr lang="en-US" sz="1100" dirty="0">
                <a:solidFill>
                  <a:srgbClr val="676767"/>
                </a:solidFill>
                <a:latin typeface="Arial"/>
                <a:ea typeface="Apple LiGothic Medium"/>
                <a:cs typeface="Apple LiGothic Medium"/>
              </a:endParaRPr>
            </a:p>
          </p:txBody>
        </p:sp>
      </p:grpSp>
      <p:grpSp>
        <p:nvGrpSpPr>
          <p:cNvPr id="23" name="Group 22"/>
          <p:cNvGrpSpPr/>
          <p:nvPr/>
        </p:nvGrpSpPr>
        <p:grpSpPr>
          <a:xfrm>
            <a:off x="1582016" y="2322381"/>
            <a:ext cx="1905891" cy="1735167"/>
            <a:chOff x="1582016" y="2322381"/>
            <a:chExt cx="1905891" cy="1735167"/>
          </a:xfrm>
        </p:grpSpPr>
        <p:sp>
          <p:nvSpPr>
            <p:cNvPr id="247" name="TextBox 246"/>
            <p:cNvSpPr txBox="1"/>
            <p:nvPr/>
          </p:nvSpPr>
          <p:spPr>
            <a:xfrm>
              <a:off x="2467921" y="2852361"/>
              <a:ext cx="838935" cy="707886"/>
            </a:xfrm>
            <a:prstGeom prst="rect">
              <a:avLst/>
            </a:prstGeom>
            <a:noFill/>
          </p:spPr>
          <p:txBody>
            <a:bodyPr wrap="square" rtlCol="0">
              <a:spAutoFit/>
            </a:bodyPr>
            <a:lstStyle/>
            <a:p>
              <a:pPr algn="ctr" defTabSz="685800" fontAlgn="auto">
                <a:spcBef>
                  <a:spcPts val="0"/>
                </a:spcBef>
                <a:spcAft>
                  <a:spcPts val="0"/>
                </a:spcAft>
              </a:pPr>
              <a:r>
                <a:rPr lang="en-US" sz="800" dirty="0">
                  <a:solidFill>
                    <a:srgbClr val="676767"/>
                  </a:solidFill>
                  <a:latin typeface="Arial"/>
                  <a:ea typeface="Apple LiGothic Medium"/>
                  <a:cs typeface="Apple LiGothic Medium"/>
                </a:rPr>
                <a:t>Policy &amp; Models</a:t>
              </a:r>
            </a:p>
            <a:p>
              <a:pPr algn="ctr" defTabSz="685800" fontAlgn="auto">
                <a:spcBef>
                  <a:spcPts val="0"/>
                </a:spcBef>
                <a:spcAft>
                  <a:spcPts val="0"/>
                </a:spcAft>
              </a:pPr>
              <a:r>
                <a:rPr lang="en-US" sz="800" dirty="0">
                  <a:solidFill>
                    <a:srgbClr val="676767"/>
                  </a:solidFill>
                  <a:latin typeface="Arial"/>
                  <a:ea typeface="Apple LiGothic Medium"/>
                  <a:cs typeface="Apple LiGothic Medium"/>
                </a:rPr>
                <a:t>to</a:t>
              </a:r>
            </a:p>
            <a:p>
              <a:pPr algn="ctr" defTabSz="685800" fontAlgn="auto">
                <a:spcBef>
                  <a:spcPts val="0"/>
                </a:spcBef>
                <a:spcAft>
                  <a:spcPts val="0"/>
                </a:spcAft>
              </a:pPr>
              <a:r>
                <a:rPr lang="en-US" sz="800" dirty="0">
                  <a:solidFill>
                    <a:srgbClr val="676767"/>
                  </a:solidFill>
                  <a:latin typeface="Arial"/>
                  <a:ea typeface="Apple LiGothic Medium"/>
                  <a:cs typeface="Apple LiGothic Medium"/>
                </a:rPr>
                <a:t>Infrastructure </a:t>
              </a:r>
            </a:p>
            <a:p>
              <a:pPr algn="ctr" defTabSz="685800" fontAlgn="auto">
                <a:spcBef>
                  <a:spcPts val="0"/>
                </a:spcBef>
                <a:spcAft>
                  <a:spcPts val="0"/>
                </a:spcAft>
              </a:pPr>
              <a:r>
                <a:rPr lang="en-US" sz="800" dirty="0">
                  <a:solidFill>
                    <a:srgbClr val="676767"/>
                  </a:solidFill>
                  <a:latin typeface="Arial"/>
                  <a:ea typeface="Apple LiGothic Medium"/>
                  <a:cs typeface="Apple LiGothic Medium"/>
                </a:rPr>
                <a:t>Mapping</a:t>
              </a:r>
            </a:p>
          </p:txBody>
        </p:sp>
        <p:grpSp>
          <p:nvGrpSpPr>
            <p:cNvPr id="19" name="Group 18"/>
            <p:cNvGrpSpPr/>
            <p:nvPr/>
          </p:nvGrpSpPr>
          <p:grpSpPr>
            <a:xfrm>
              <a:off x="1582016" y="2322381"/>
              <a:ext cx="1905891" cy="1735167"/>
              <a:chOff x="1582016" y="2322381"/>
              <a:chExt cx="1905891" cy="1735167"/>
            </a:xfrm>
          </p:grpSpPr>
          <p:sp>
            <p:nvSpPr>
              <p:cNvPr id="176" name="Freeform 175"/>
              <p:cNvSpPr>
                <a:spLocks/>
              </p:cNvSpPr>
              <p:nvPr/>
            </p:nvSpPr>
            <p:spPr bwMode="gray">
              <a:xfrm flipH="1">
                <a:off x="1689901" y="2322381"/>
                <a:ext cx="733720" cy="801126"/>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bg1">
                  <a:lumMod val="75000"/>
                </a:schemeClr>
              </a:solidFill>
              <a:ln>
                <a:noFill/>
              </a:ln>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85800"/>
                <a:endParaRPr lang="en-US" sz="1350">
                  <a:solidFill>
                    <a:srgbClr val="676767"/>
                  </a:solidFill>
                </a:endParaRPr>
              </a:p>
            </p:txBody>
          </p:sp>
          <p:sp>
            <p:nvSpPr>
              <p:cNvPr id="177" name="Freeform 176"/>
              <p:cNvSpPr>
                <a:spLocks/>
              </p:cNvSpPr>
              <p:nvPr/>
            </p:nvSpPr>
            <p:spPr bwMode="gray">
              <a:xfrm flipH="1" flipV="1">
                <a:off x="1582016" y="3420442"/>
                <a:ext cx="841605" cy="637106"/>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bg1">
                  <a:lumMod val="75000"/>
                </a:schemeClr>
              </a:solidFill>
              <a:ln>
                <a:noFill/>
              </a:ln>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85800"/>
                <a:endParaRPr lang="en-US" sz="1350">
                  <a:solidFill>
                    <a:srgbClr val="676767"/>
                  </a:solidFill>
                </a:endParaRPr>
              </a:p>
            </p:txBody>
          </p:sp>
          <p:sp>
            <p:nvSpPr>
              <p:cNvPr id="246" name="Rounded Rectangle 245"/>
              <p:cNvSpPr/>
              <p:nvPr/>
            </p:nvSpPr>
            <p:spPr>
              <a:xfrm>
                <a:off x="2512399" y="2762859"/>
                <a:ext cx="743801" cy="831105"/>
              </a:xfrm>
              <a:prstGeom prst="roundRect">
                <a:avLst>
                  <a:gd name="adj" fmla="val 0"/>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endParaRPr>
              </a:p>
            </p:txBody>
          </p:sp>
          <p:pic>
            <p:nvPicPr>
              <p:cNvPr id="248" name="Picture 2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870" y="3494790"/>
                <a:ext cx="401037" cy="297486"/>
              </a:xfrm>
              <a:prstGeom prst="rect">
                <a:avLst/>
              </a:prstGeom>
            </p:spPr>
          </p:pic>
        </p:grpSp>
      </p:grpSp>
      <p:grpSp>
        <p:nvGrpSpPr>
          <p:cNvPr id="20" name="Group 19"/>
          <p:cNvGrpSpPr/>
          <p:nvPr/>
        </p:nvGrpSpPr>
        <p:grpSpPr>
          <a:xfrm>
            <a:off x="2989582" y="1842298"/>
            <a:ext cx="975310" cy="1029667"/>
            <a:chOff x="2989582" y="1842298"/>
            <a:chExt cx="975310" cy="1029667"/>
          </a:xfrm>
        </p:grpSpPr>
        <p:sp>
          <p:nvSpPr>
            <p:cNvPr id="181" name="Freeform 180"/>
            <p:cNvSpPr>
              <a:spLocks/>
            </p:cNvSpPr>
            <p:nvPr/>
          </p:nvSpPr>
          <p:spPr bwMode="gray">
            <a:xfrm flipH="1" flipV="1">
              <a:off x="2989582" y="2148323"/>
              <a:ext cx="757984" cy="72364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bg1">
                <a:lumMod val="75000"/>
              </a:schemeClr>
            </a:solidFill>
            <a:ln>
              <a:noFill/>
            </a:ln>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85800"/>
              <a:endParaRPr lang="en-US" sz="1350">
                <a:solidFill>
                  <a:srgbClr val="676767"/>
                </a:solidFill>
              </a:endParaRPr>
            </a:p>
          </p:txBody>
        </p:sp>
        <p:sp>
          <p:nvSpPr>
            <p:cNvPr id="249" name="TextBox 248"/>
            <p:cNvSpPr txBox="1"/>
            <p:nvPr/>
          </p:nvSpPr>
          <p:spPr>
            <a:xfrm>
              <a:off x="3129228" y="1842298"/>
              <a:ext cx="835664" cy="346249"/>
            </a:xfrm>
            <a:prstGeom prst="rect">
              <a:avLst/>
            </a:prstGeom>
            <a:noFill/>
          </p:spPr>
          <p:txBody>
            <a:bodyPr wrap="square" rtlCol="0">
              <a:spAutoFit/>
            </a:bodyPr>
            <a:lstStyle/>
            <a:p>
              <a:pPr algn="ctr" defTabSz="685800" fontAlgn="auto">
                <a:spcBef>
                  <a:spcPts val="0"/>
                </a:spcBef>
                <a:spcAft>
                  <a:spcPts val="0"/>
                </a:spcAft>
              </a:pPr>
              <a:r>
                <a:rPr lang="en-US" sz="825" dirty="0">
                  <a:solidFill>
                    <a:srgbClr val="676767"/>
                  </a:solidFill>
                  <a:latin typeface="Arial"/>
                  <a:ea typeface="Apple LiGothic Medium"/>
                  <a:cs typeface="Apple LiGothic Medium"/>
                </a:rPr>
                <a:t>Provisioning</a:t>
              </a:r>
            </a:p>
            <a:p>
              <a:pPr algn="ctr" defTabSz="685800" fontAlgn="auto">
                <a:spcBef>
                  <a:spcPts val="0"/>
                </a:spcBef>
                <a:spcAft>
                  <a:spcPts val="0"/>
                </a:spcAft>
              </a:pPr>
              <a:r>
                <a:rPr lang="en-US" sz="825" dirty="0">
                  <a:solidFill>
                    <a:srgbClr val="676767"/>
                  </a:solidFill>
                  <a:latin typeface="Arial"/>
                  <a:ea typeface="Apple LiGothic Medium"/>
                  <a:cs typeface="Apple LiGothic Medium"/>
                </a:rPr>
                <a:t>Actions</a:t>
              </a:r>
            </a:p>
          </p:txBody>
        </p:sp>
      </p:grpSp>
      <p:grpSp>
        <p:nvGrpSpPr>
          <p:cNvPr id="5" name="Group 4"/>
          <p:cNvGrpSpPr/>
          <p:nvPr/>
        </p:nvGrpSpPr>
        <p:grpSpPr>
          <a:xfrm>
            <a:off x="4994705" y="1206011"/>
            <a:ext cx="3780483" cy="3337918"/>
            <a:chOff x="4994705" y="1206011"/>
            <a:chExt cx="3780483" cy="3337918"/>
          </a:xfrm>
        </p:grpSpPr>
        <p:grpSp>
          <p:nvGrpSpPr>
            <p:cNvPr id="4" name="Group 3"/>
            <p:cNvGrpSpPr/>
            <p:nvPr/>
          </p:nvGrpSpPr>
          <p:grpSpPr>
            <a:xfrm>
              <a:off x="4994705" y="3764694"/>
              <a:ext cx="460668" cy="779235"/>
              <a:chOff x="4057304" y="4517294"/>
              <a:chExt cx="606332" cy="1057190"/>
            </a:xfrm>
          </p:grpSpPr>
          <p:sp>
            <p:nvSpPr>
              <p:cNvPr id="234" name="Rectangle 233"/>
              <p:cNvSpPr/>
              <p:nvPr/>
            </p:nvSpPr>
            <p:spPr>
              <a:xfrm>
                <a:off x="4058449" y="4517294"/>
                <a:ext cx="605187" cy="1057190"/>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endParaRPr lang="en-US" sz="500" dirty="0">
                  <a:solidFill>
                    <a:prstClr val="black"/>
                  </a:solidFill>
                </a:endParaRPr>
              </a:p>
            </p:txBody>
          </p:sp>
          <p:sp>
            <p:nvSpPr>
              <p:cNvPr id="235" name="Rectangle 234"/>
              <p:cNvSpPr/>
              <p:nvPr/>
            </p:nvSpPr>
            <p:spPr>
              <a:xfrm>
                <a:off x="4103149" y="4598818"/>
                <a:ext cx="513492" cy="153554"/>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VTF</a:t>
                </a:r>
              </a:p>
            </p:txBody>
          </p:sp>
          <p:sp>
            <p:nvSpPr>
              <p:cNvPr id="236" name="Rectangle 235"/>
              <p:cNvSpPr/>
              <p:nvPr/>
            </p:nvSpPr>
            <p:spPr>
              <a:xfrm>
                <a:off x="4103149" y="4788298"/>
                <a:ext cx="513492" cy="15355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Appliance VM</a:t>
                </a:r>
              </a:p>
            </p:txBody>
          </p:sp>
          <p:sp>
            <p:nvSpPr>
              <p:cNvPr id="237" name="Rectangle 236"/>
              <p:cNvSpPr/>
              <p:nvPr/>
            </p:nvSpPr>
            <p:spPr>
              <a:xfrm>
                <a:off x="4103149" y="4977778"/>
                <a:ext cx="513492" cy="153554"/>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238" name="Rectangle 237"/>
              <p:cNvSpPr/>
              <p:nvPr/>
            </p:nvSpPr>
            <p:spPr>
              <a:xfrm>
                <a:off x="4103149" y="5167258"/>
                <a:ext cx="513492" cy="1535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239" name="TextBox 238"/>
              <p:cNvSpPr txBox="1"/>
              <p:nvPr/>
            </p:nvSpPr>
            <p:spPr>
              <a:xfrm>
                <a:off x="4057304" y="5345455"/>
                <a:ext cx="605188" cy="170381"/>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400" dirty="0">
                    <a:solidFill>
                      <a:prstClr val="black"/>
                    </a:solidFill>
                    <a:latin typeface="Arial"/>
                    <a:ea typeface="Apple LiGothic Medium"/>
                    <a:cs typeface="Apple LiGothic Medium"/>
                  </a:rPr>
                  <a:t>Host</a:t>
                </a:r>
              </a:p>
            </p:txBody>
          </p:sp>
        </p:grpSp>
        <p:pic>
          <p:nvPicPr>
            <p:cNvPr id="273" name="Picture 30" descr="\\MV-FS\Projects\Cisco\References\Brand Assets\Kubrick Icons\Device Icons\Device_nexus7000_3035_default_25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67069" y="1612284"/>
              <a:ext cx="417318" cy="267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 name="TextBox 273"/>
            <p:cNvSpPr txBox="1"/>
            <p:nvPr/>
          </p:nvSpPr>
          <p:spPr>
            <a:xfrm>
              <a:off x="6275582" y="2328199"/>
              <a:ext cx="668810" cy="587847"/>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700" b="1" dirty="0" smtClean="0">
                  <a:solidFill>
                    <a:prstClr val="black"/>
                  </a:solidFill>
                  <a:latin typeface="Arial"/>
                  <a:ea typeface="Apple LiGothic Medium"/>
                  <a:cs typeface="Apple LiGothic Medium"/>
                </a:rPr>
                <a:t>DC Fabric</a:t>
              </a:r>
              <a:endParaRPr lang="en-US" sz="700" b="1" dirty="0">
                <a:solidFill>
                  <a:prstClr val="black"/>
                </a:solidFill>
                <a:latin typeface="Arial"/>
                <a:ea typeface="Apple LiGothic Medium"/>
                <a:cs typeface="Apple LiGothic Medium"/>
              </a:endParaRPr>
            </a:p>
            <a:p>
              <a:pPr algn="ctr" defTabSz="767880" fontAlgn="auto">
                <a:spcBef>
                  <a:spcPts val="0"/>
                </a:spcBef>
                <a:spcAft>
                  <a:spcPts val="0"/>
                </a:spcAft>
              </a:pPr>
              <a:r>
                <a:rPr lang="en-US" sz="600" dirty="0">
                  <a:solidFill>
                    <a:prstClr val="black"/>
                  </a:solidFill>
                  <a:latin typeface="Arial"/>
                  <a:ea typeface="Apple LiGothic Medium"/>
                  <a:cs typeface="Apple LiGothic Medium"/>
                </a:rPr>
                <a:t>(OSPF or BGP as the</a:t>
              </a:r>
            </a:p>
            <a:p>
              <a:pPr algn="ctr" defTabSz="767880" fontAlgn="auto">
                <a:spcBef>
                  <a:spcPts val="0"/>
                </a:spcBef>
                <a:spcAft>
                  <a:spcPts val="0"/>
                </a:spcAft>
              </a:pPr>
              <a:r>
                <a:rPr lang="en-US" sz="600" dirty="0">
                  <a:solidFill>
                    <a:prstClr val="black"/>
                  </a:solidFill>
                  <a:latin typeface="Arial"/>
                  <a:ea typeface="Apple LiGothic Medium"/>
                  <a:cs typeface="Apple LiGothic Medium"/>
                </a:rPr>
                <a:t>Underlay Protocol)</a:t>
              </a:r>
            </a:p>
          </p:txBody>
        </p:sp>
        <p:grpSp>
          <p:nvGrpSpPr>
            <p:cNvPr id="3" name="Group 2"/>
            <p:cNvGrpSpPr/>
            <p:nvPr/>
          </p:nvGrpSpPr>
          <p:grpSpPr>
            <a:xfrm>
              <a:off x="5065510" y="2533743"/>
              <a:ext cx="3078021" cy="736004"/>
              <a:chOff x="4150498" y="2847261"/>
              <a:chExt cx="4051300" cy="998537"/>
            </a:xfrm>
          </p:grpSpPr>
          <p:pic>
            <p:nvPicPr>
              <p:cNvPr id="266" name="Picture 285"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8144" y="3708175"/>
                <a:ext cx="352425" cy="12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4150498" y="2847261"/>
                <a:ext cx="4051300" cy="998537"/>
                <a:chOff x="4230943" y="3853923"/>
                <a:chExt cx="4051300" cy="998537"/>
              </a:xfrm>
            </p:grpSpPr>
            <p:pic>
              <p:nvPicPr>
                <p:cNvPr id="261" name="Picture 56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59643" y="3853923"/>
                  <a:ext cx="341312" cy="344487"/>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2" name="Picture 56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805618" y="3853923"/>
                  <a:ext cx="341312" cy="344487"/>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3" name="Picture 253"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0943" y="4727048"/>
                  <a:ext cx="352425" cy="1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 name="Picture 257"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380" y="4727048"/>
                  <a:ext cx="352425" cy="1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 name="Picture 268" descr="ToR1.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73930" y="4715935"/>
                  <a:ext cx="354013" cy="12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7" name="Picture 56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61505" y="3853923"/>
                  <a:ext cx="341313" cy="344487"/>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8" name="Picture 56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07480" y="3853923"/>
                  <a:ext cx="342900" cy="344487"/>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9" name="Picture 310"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4393" y="4727048"/>
                  <a:ext cx="352425" cy="1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 name="Picture 312" descr="ToR1.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5243" y="4727048"/>
                  <a:ext cx="354012" cy="1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1" name="Picture 324"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77380" y="4715935"/>
                  <a:ext cx="352425" cy="12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 name="Picture 327" descr="ToR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9818" y="4715935"/>
                  <a:ext cx="352425" cy="12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2" name="Straight Connector 291"/>
                <p:cNvCxnSpPr/>
                <p:nvPr/>
              </p:nvCxnSpPr>
              <p:spPr>
                <a:xfrm flipV="1">
                  <a:off x="4441488" y="4198410"/>
                  <a:ext cx="505939" cy="51752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V="1">
                  <a:off x="4921135" y="4191168"/>
                  <a:ext cx="505939" cy="51752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V="1">
                  <a:off x="6581879" y="4216184"/>
                  <a:ext cx="505939" cy="51752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V="1">
                  <a:off x="7121235" y="4183732"/>
                  <a:ext cx="505939" cy="51752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a:endCxn id="262" idx="2"/>
                </p:cNvCxnSpPr>
                <p:nvPr/>
              </p:nvCxnSpPr>
              <p:spPr>
                <a:xfrm flipH="1" flipV="1">
                  <a:off x="4976274" y="4198410"/>
                  <a:ext cx="479254" cy="51028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flipH="1" flipV="1">
                  <a:off x="5447655" y="4176424"/>
                  <a:ext cx="479254" cy="51028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H="1" flipV="1">
                  <a:off x="7166316" y="4183709"/>
                  <a:ext cx="479254" cy="51028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flipH="1" flipV="1">
                  <a:off x="7647961" y="4183709"/>
                  <a:ext cx="479254" cy="51028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pic>
          <p:nvPicPr>
            <p:cNvPr id="151" name="Picture 30" descr="\\MV-FS\Projects\Cisco\References\Brand Assets\Kubrick Icons\Device Icons\Device_nexus7000_3035_default_25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32158" y="1626742"/>
              <a:ext cx="417318" cy="250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6" name="Group 275"/>
            <p:cNvGrpSpPr/>
            <p:nvPr/>
          </p:nvGrpSpPr>
          <p:grpSpPr>
            <a:xfrm>
              <a:off x="6126897" y="3762088"/>
              <a:ext cx="460668" cy="779235"/>
              <a:chOff x="4057304" y="4517294"/>
              <a:chExt cx="606332" cy="1057190"/>
            </a:xfrm>
          </p:grpSpPr>
          <p:sp>
            <p:nvSpPr>
              <p:cNvPr id="277" name="Rectangle 276"/>
              <p:cNvSpPr/>
              <p:nvPr/>
            </p:nvSpPr>
            <p:spPr>
              <a:xfrm>
                <a:off x="4058449" y="4517294"/>
                <a:ext cx="605187" cy="1057190"/>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endParaRPr lang="en-US" sz="500" dirty="0">
                  <a:solidFill>
                    <a:prstClr val="black"/>
                  </a:solidFill>
                </a:endParaRPr>
              </a:p>
            </p:txBody>
          </p:sp>
          <p:sp>
            <p:nvSpPr>
              <p:cNvPr id="278" name="Rectangle 277"/>
              <p:cNvSpPr/>
              <p:nvPr/>
            </p:nvSpPr>
            <p:spPr>
              <a:xfrm>
                <a:off x="4103149" y="4598818"/>
                <a:ext cx="513492" cy="153554"/>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SR-IOV</a:t>
                </a:r>
              </a:p>
            </p:txBody>
          </p:sp>
          <p:sp>
            <p:nvSpPr>
              <p:cNvPr id="279" name="Rectangle 278"/>
              <p:cNvSpPr/>
              <p:nvPr/>
            </p:nvSpPr>
            <p:spPr>
              <a:xfrm>
                <a:off x="4103149" y="4788298"/>
                <a:ext cx="513492" cy="15355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280" name="Rectangle 279"/>
              <p:cNvSpPr/>
              <p:nvPr/>
            </p:nvSpPr>
            <p:spPr>
              <a:xfrm>
                <a:off x="4103149" y="4977778"/>
                <a:ext cx="513492" cy="153554"/>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281" name="Rectangle 280"/>
              <p:cNvSpPr/>
              <p:nvPr/>
            </p:nvSpPr>
            <p:spPr>
              <a:xfrm>
                <a:off x="4103149" y="5167258"/>
                <a:ext cx="513492" cy="1535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282" name="TextBox 281"/>
              <p:cNvSpPr txBox="1"/>
              <p:nvPr/>
            </p:nvSpPr>
            <p:spPr>
              <a:xfrm>
                <a:off x="4057304" y="5345455"/>
                <a:ext cx="605188" cy="170381"/>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400" dirty="0">
                    <a:solidFill>
                      <a:prstClr val="black"/>
                    </a:solidFill>
                    <a:latin typeface="Arial"/>
                    <a:ea typeface="Apple LiGothic Medium"/>
                    <a:cs typeface="Apple LiGothic Medium"/>
                  </a:rPr>
                  <a:t>Host</a:t>
                </a:r>
              </a:p>
            </p:txBody>
          </p:sp>
        </p:grpSp>
        <p:cxnSp>
          <p:nvCxnSpPr>
            <p:cNvPr id="283" name="Straight Connector 282"/>
            <p:cNvCxnSpPr>
              <a:endCxn id="263" idx="2"/>
            </p:cNvCxnSpPr>
            <p:nvPr/>
          </p:nvCxnSpPr>
          <p:spPr>
            <a:xfrm flipH="1" flipV="1">
              <a:off x="5199390" y="3269747"/>
              <a:ext cx="13925" cy="47199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V="1">
              <a:off x="6302128" y="3263374"/>
              <a:ext cx="51911" cy="492947"/>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flipV="1">
              <a:off x="5621646" y="1780933"/>
              <a:ext cx="586663" cy="76265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1" name="Straight Connector 310"/>
            <p:cNvCxnSpPr>
              <a:stCxn id="261" idx="0"/>
            </p:cNvCxnSpPr>
            <p:nvPr/>
          </p:nvCxnSpPr>
          <p:spPr>
            <a:xfrm flipV="1">
              <a:off x="5976734" y="1797381"/>
              <a:ext cx="272215" cy="73636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a:stCxn id="262" idx="0"/>
            </p:cNvCxnSpPr>
            <p:nvPr/>
          </p:nvCxnSpPr>
          <p:spPr>
            <a:xfrm flipV="1">
              <a:off x="5631783" y="1787324"/>
              <a:ext cx="1107822" cy="746418"/>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3" name="Straight Connector 312"/>
            <p:cNvCxnSpPr>
              <a:stCxn id="261" idx="0"/>
            </p:cNvCxnSpPr>
            <p:nvPr/>
          </p:nvCxnSpPr>
          <p:spPr>
            <a:xfrm flipV="1">
              <a:off x="5976734" y="1770900"/>
              <a:ext cx="749155" cy="76284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20" name="TextBox 319"/>
            <p:cNvSpPr txBox="1"/>
            <p:nvPr/>
          </p:nvSpPr>
          <p:spPr>
            <a:xfrm>
              <a:off x="6908262" y="1206011"/>
              <a:ext cx="545376" cy="673451"/>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600" dirty="0">
                  <a:solidFill>
                    <a:prstClr val="black"/>
                  </a:solidFill>
                  <a:latin typeface="Arial"/>
                  <a:ea typeface="Apple LiGothic Medium"/>
                  <a:cs typeface="Apple LiGothic Medium"/>
                </a:rPr>
                <a:t>Border Leaf </a:t>
              </a:r>
            </a:p>
            <a:p>
              <a:pPr algn="ctr" defTabSz="767880" fontAlgn="auto">
                <a:spcBef>
                  <a:spcPts val="0"/>
                </a:spcBef>
                <a:spcAft>
                  <a:spcPts val="0"/>
                </a:spcAft>
              </a:pPr>
              <a:r>
                <a:rPr lang="en-US" sz="600" dirty="0">
                  <a:solidFill>
                    <a:prstClr val="black"/>
                  </a:solidFill>
                  <a:latin typeface="Arial"/>
                  <a:ea typeface="Apple LiGothic Medium"/>
                  <a:cs typeface="Apple LiGothic Medium"/>
                </a:rPr>
                <a:t>&amp;</a:t>
              </a:r>
            </a:p>
            <a:p>
              <a:pPr algn="ctr" defTabSz="767880" fontAlgn="auto">
                <a:spcBef>
                  <a:spcPts val="0"/>
                </a:spcBef>
                <a:spcAft>
                  <a:spcPts val="0"/>
                </a:spcAft>
              </a:pPr>
              <a:r>
                <a:rPr lang="en-US" sz="600" dirty="0">
                  <a:solidFill>
                    <a:prstClr val="black"/>
                  </a:solidFill>
                  <a:latin typeface="Arial"/>
                  <a:ea typeface="Apple LiGothic Medium"/>
                  <a:cs typeface="Apple LiGothic Medium"/>
                </a:rPr>
                <a:t>DCI </a:t>
              </a:r>
            </a:p>
            <a:p>
              <a:pPr algn="ctr" defTabSz="767880" fontAlgn="auto">
                <a:spcBef>
                  <a:spcPts val="0"/>
                </a:spcBef>
                <a:spcAft>
                  <a:spcPts val="0"/>
                </a:spcAft>
              </a:pPr>
              <a:r>
                <a:rPr lang="en-US" sz="600" dirty="0" smtClean="0">
                  <a:solidFill>
                    <a:prstClr val="black"/>
                  </a:solidFill>
                  <a:latin typeface="Arial"/>
                  <a:ea typeface="Apple LiGothic Medium"/>
                  <a:cs typeface="Apple LiGothic Medium"/>
                </a:rPr>
                <a:t>(Integrated or</a:t>
              </a:r>
              <a:endParaRPr lang="en-US" sz="600" dirty="0">
                <a:solidFill>
                  <a:prstClr val="black"/>
                </a:solidFill>
                <a:latin typeface="Arial"/>
                <a:ea typeface="Apple LiGothic Medium"/>
                <a:cs typeface="Apple LiGothic Medium"/>
              </a:endParaRPr>
            </a:p>
            <a:p>
              <a:pPr algn="ctr" defTabSz="767880" fontAlgn="auto">
                <a:spcBef>
                  <a:spcPts val="0"/>
                </a:spcBef>
                <a:spcAft>
                  <a:spcPts val="0"/>
                </a:spcAft>
              </a:pPr>
              <a:r>
                <a:rPr lang="en-US" sz="600" dirty="0">
                  <a:solidFill>
                    <a:prstClr val="black"/>
                  </a:solidFill>
                  <a:latin typeface="Arial"/>
                  <a:ea typeface="Apple LiGothic Medium"/>
                  <a:cs typeface="Apple LiGothic Medium"/>
                </a:rPr>
                <a:t>Separated)</a:t>
              </a:r>
            </a:p>
          </p:txBody>
        </p:sp>
        <p:grpSp>
          <p:nvGrpSpPr>
            <p:cNvPr id="25" name="Group 24"/>
            <p:cNvGrpSpPr/>
            <p:nvPr/>
          </p:nvGrpSpPr>
          <p:grpSpPr>
            <a:xfrm>
              <a:off x="6933421" y="3834802"/>
              <a:ext cx="428132" cy="664601"/>
              <a:chOff x="9296683" y="5345773"/>
              <a:chExt cx="605188" cy="908704"/>
            </a:xfrm>
          </p:grpSpPr>
          <p:sp>
            <p:nvSpPr>
              <p:cNvPr id="323" name="Rectangle 322"/>
              <p:cNvSpPr/>
              <p:nvPr/>
            </p:nvSpPr>
            <p:spPr>
              <a:xfrm>
                <a:off x="9342528" y="5345773"/>
                <a:ext cx="513492" cy="69046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Bare Metal</a:t>
                </a:r>
              </a:p>
              <a:p>
                <a:pPr algn="ctr" defTabSz="767880" fontAlgn="auto">
                  <a:spcBef>
                    <a:spcPts val="0"/>
                  </a:spcBef>
                  <a:spcAft>
                    <a:spcPts val="0"/>
                  </a:spcAft>
                </a:pPr>
                <a:r>
                  <a:rPr lang="en-US" sz="400" dirty="0">
                    <a:solidFill>
                      <a:prstClr val="black"/>
                    </a:solidFill>
                  </a:rPr>
                  <a:t>Appliance</a:t>
                </a:r>
              </a:p>
              <a:p>
                <a:pPr algn="ctr" defTabSz="767880" fontAlgn="auto">
                  <a:spcBef>
                    <a:spcPts val="0"/>
                  </a:spcBef>
                  <a:spcAft>
                    <a:spcPts val="0"/>
                  </a:spcAft>
                </a:pPr>
                <a:r>
                  <a:rPr lang="en-US" sz="400" dirty="0">
                    <a:solidFill>
                      <a:prstClr val="black"/>
                    </a:solidFill>
                  </a:rPr>
                  <a:t>(</a:t>
                </a:r>
                <a:r>
                  <a:rPr lang="en-US" sz="400" dirty="0" err="1">
                    <a:solidFill>
                      <a:prstClr val="black"/>
                    </a:solidFill>
                  </a:rPr>
                  <a:t>Eg</a:t>
                </a:r>
                <a:r>
                  <a:rPr lang="en-US" sz="400" dirty="0">
                    <a:solidFill>
                      <a:prstClr val="black"/>
                    </a:solidFill>
                  </a:rPr>
                  <a:t>, Firewall)</a:t>
                </a:r>
              </a:p>
            </p:txBody>
          </p:sp>
          <p:sp>
            <p:nvSpPr>
              <p:cNvPr id="324" name="TextBox 323"/>
              <p:cNvSpPr txBox="1"/>
              <p:nvPr/>
            </p:nvSpPr>
            <p:spPr>
              <a:xfrm>
                <a:off x="9296683" y="6082766"/>
                <a:ext cx="605188" cy="171711"/>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400" dirty="0">
                    <a:solidFill>
                      <a:prstClr val="black"/>
                    </a:solidFill>
                    <a:latin typeface="Arial"/>
                    <a:ea typeface="Apple LiGothic Medium"/>
                    <a:cs typeface="Apple LiGothic Medium"/>
                  </a:rPr>
                  <a:t>Host</a:t>
                </a:r>
              </a:p>
            </p:txBody>
          </p:sp>
        </p:grpSp>
        <p:cxnSp>
          <p:nvCxnSpPr>
            <p:cNvPr id="325" name="Straight Connector 324"/>
            <p:cNvCxnSpPr/>
            <p:nvPr/>
          </p:nvCxnSpPr>
          <p:spPr>
            <a:xfrm flipH="1" flipV="1">
              <a:off x="7180133" y="3257550"/>
              <a:ext cx="2992" cy="54513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flipH="1" flipV="1">
              <a:off x="6292737" y="1835134"/>
              <a:ext cx="954341" cy="74503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8" name="Straight Connector 327"/>
            <p:cNvCxnSpPr>
              <a:stCxn id="267" idx="0"/>
            </p:cNvCxnSpPr>
            <p:nvPr/>
          </p:nvCxnSpPr>
          <p:spPr>
            <a:xfrm flipH="1" flipV="1">
              <a:off x="6723808" y="1835134"/>
              <a:ext cx="925816" cy="698608"/>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29" name="Straight Connector 328"/>
            <p:cNvCxnSpPr>
              <a:stCxn id="267" idx="0"/>
            </p:cNvCxnSpPr>
            <p:nvPr/>
          </p:nvCxnSpPr>
          <p:spPr>
            <a:xfrm flipH="1" flipV="1">
              <a:off x="6300125" y="1834236"/>
              <a:ext cx="1349499" cy="699506"/>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32" name="Straight Connector 331"/>
            <p:cNvCxnSpPr>
              <a:stCxn id="268" idx="0"/>
            </p:cNvCxnSpPr>
            <p:nvPr/>
          </p:nvCxnSpPr>
          <p:spPr>
            <a:xfrm flipH="1" flipV="1">
              <a:off x="6737570" y="1853477"/>
              <a:ext cx="567706" cy="680266"/>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34" name="TextBox 333"/>
            <p:cNvSpPr txBox="1"/>
            <p:nvPr/>
          </p:nvSpPr>
          <p:spPr>
            <a:xfrm>
              <a:off x="8263927" y="3111503"/>
              <a:ext cx="511261" cy="239692"/>
            </a:xfrm>
            <a:prstGeom prst="rect">
              <a:avLst/>
            </a:prstGeom>
            <a:noFill/>
          </p:spPr>
          <p:txBody>
            <a:bodyPr wrap="none" rtlCol="0">
              <a:spAutoFit/>
            </a:bodyPr>
            <a:lstStyle/>
            <a:p>
              <a:pPr algn="ctr" defTabSz="685800" fontAlgn="auto">
                <a:spcBef>
                  <a:spcPts val="0"/>
                </a:spcBef>
                <a:spcAft>
                  <a:spcPts val="0"/>
                </a:spcAft>
              </a:pPr>
              <a:r>
                <a:rPr lang="en-US" sz="800" dirty="0">
                  <a:solidFill>
                    <a:srgbClr val="676767"/>
                  </a:solidFill>
                  <a:latin typeface="Arial"/>
                  <a:ea typeface="Apple LiGothic Medium"/>
                  <a:cs typeface="Apple LiGothic Medium"/>
                </a:rPr>
                <a:t>LEAF</a:t>
              </a:r>
              <a:endParaRPr lang="en-US" sz="400" dirty="0">
                <a:solidFill>
                  <a:srgbClr val="676767"/>
                </a:solidFill>
                <a:latin typeface="Arial"/>
                <a:ea typeface="Apple LiGothic Medium"/>
                <a:cs typeface="Apple LiGothic Medium"/>
              </a:endParaRPr>
            </a:p>
          </p:txBody>
        </p:sp>
        <p:sp>
          <p:nvSpPr>
            <p:cNvPr id="335" name="TextBox 334"/>
            <p:cNvSpPr txBox="1"/>
            <p:nvPr/>
          </p:nvSpPr>
          <p:spPr>
            <a:xfrm>
              <a:off x="7980148" y="2547297"/>
              <a:ext cx="570494" cy="239692"/>
            </a:xfrm>
            <a:prstGeom prst="rect">
              <a:avLst/>
            </a:prstGeom>
            <a:noFill/>
          </p:spPr>
          <p:txBody>
            <a:bodyPr wrap="none" rtlCol="0">
              <a:spAutoFit/>
            </a:bodyPr>
            <a:lstStyle/>
            <a:p>
              <a:pPr algn="ctr" defTabSz="685800" fontAlgn="auto">
                <a:spcBef>
                  <a:spcPts val="0"/>
                </a:spcBef>
                <a:spcAft>
                  <a:spcPts val="0"/>
                </a:spcAft>
              </a:pPr>
              <a:r>
                <a:rPr lang="en-US" sz="800" dirty="0">
                  <a:solidFill>
                    <a:srgbClr val="676767"/>
                  </a:solidFill>
                  <a:latin typeface="Arial"/>
                  <a:ea typeface="Apple LiGothic Medium"/>
                  <a:cs typeface="Apple LiGothic Medium"/>
                </a:rPr>
                <a:t>SPINE</a:t>
              </a:r>
              <a:endParaRPr lang="en-US" sz="400" dirty="0">
                <a:solidFill>
                  <a:srgbClr val="676767"/>
                </a:solidFill>
                <a:latin typeface="Arial"/>
                <a:ea typeface="Apple LiGothic Medium"/>
                <a:cs typeface="Apple LiGothic Medium"/>
              </a:endParaRPr>
            </a:p>
          </p:txBody>
        </p:sp>
        <p:cxnSp>
          <p:nvCxnSpPr>
            <p:cNvPr id="336" name="Straight Connector 335"/>
            <p:cNvCxnSpPr/>
            <p:nvPr/>
          </p:nvCxnSpPr>
          <p:spPr>
            <a:xfrm flipV="1">
              <a:off x="8175597" y="3186874"/>
              <a:ext cx="206166" cy="7725"/>
            </a:xfrm>
            <a:prstGeom prst="line">
              <a:avLst/>
            </a:prstGeom>
            <a:ln>
              <a:solidFill>
                <a:schemeClr val="accent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7843686" y="2660699"/>
              <a:ext cx="254135" cy="0"/>
            </a:xfrm>
            <a:prstGeom prst="line">
              <a:avLst/>
            </a:prstGeom>
            <a:ln>
              <a:solidFill>
                <a:schemeClr val="accent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5539604" y="3752738"/>
              <a:ext cx="460668" cy="779235"/>
              <a:chOff x="4057304" y="4517294"/>
              <a:chExt cx="606332" cy="1057190"/>
            </a:xfrm>
          </p:grpSpPr>
          <p:sp>
            <p:nvSpPr>
              <p:cNvPr id="86" name="Rectangle 85"/>
              <p:cNvSpPr/>
              <p:nvPr/>
            </p:nvSpPr>
            <p:spPr>
              <a:xfrm>
                <a:off x="4058449" y="4517294"/>
                <a:ext cx="605187" cy="1057190"/>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endParaRPr lang="en-US" sz="500" dirty="0">
                  <a:solidFill>
                    <a:prstClr val="black"/>
                  </a:solidFill>
                </a:endParaRPr>
              </a:p>
            </p:txBody>
          </p:sp>
          <p:sp>
            <p:nvSpPr>
              <p:cNvPr id="87" name="Rectangle 86"/>
              <p:cNvSpPr/>
              <p:nvPr/>
            </p:nvSpPr>
            <p:spPr>
              <a:xfrm>
                <a:off x="4103149" y="4598818"/>
                <a:ext cx="513492" cy="153554"/>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OVS/DVS</a:t>
                </a:r>
              </a:p>
            </p:txBody>
          </p:sp>
          <p:sp>
            <p:nvSpPr>
              <p:cNvPr id="88" name="Rectangle 87"/>
              <p:cNvSpPr/>
              <p:nvPr/>
            </p:nvSpPr>
            <p:spPr>
              <a:xfrm>
                <a:off x="4103149" y="4788298"/>
                <a:ext cx="513492" cy="15355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Appliance VM</a:t>
                </a:r>
              </a:p>
            </p:txBody>
          </p:sp>
          <p:sp>
            <p:nvSpPr>
              <p:cNvPr id="89" name="Rectangle 88"/>
              <p:cNvSpPr/>
              <p:nvPr/>
            </p:nvSpPr>
            <p:spPr>
              <a:xfrm>
                <a:off x="4103149" y="4977778"/>
                <a:ext cx="513492" cy="153554"/>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90" name="Rectangle 89"/>
              <p:cNvSpPr/>
              <p:nvPr/>
            </p:nvSpPr>
            <p:spPr>
              <a:xfrm>
                <a:off x="4103149" y="5167258"/>
                <a:ext cx="513492" cy="1535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a:solidFill>
                      <a:prstClr val="black"/>
                    </a:solidFill>
                  </a:rPr>
                  <a:t>Tenant VM</a:t>
                </a:r>
              </a:p>
            </p:txBody>
          </p:sp>
          <p:sp>
            <p:nvSpPr>
              <p:cNvPr id="91" name="TextBox 90"/>
              <p:cNvSpPr txBox="1"/>
              <p:nvPr/>
            </p:nvSpPr>
            <p:spPr>
              <a:xfrm>
                <a:off x="4057304" y="5345455"/>
                <a:ext cx="605188" cy="170381"/>
              </a:xfrm>
              <a:prstGeom prst="rect">
                <a:avLst/>
              </a:prstGeom>
              <a:noFill/>
            </p:spPr>
            <p:txBody>
              <a:bodyPr wrap="square" lIns="50827" tIns="25414" rIns="50827" bIns="25414" rtlCol="0">
                <a:spAutoFit/>
              </a:bodyPr>
              <a:lstStyle/>
              <a:p>
                <a:pPr algn="ctr" defTabSz="767880" fontAlgn="auto">
                  <a:spcBef>
                    <a:spcPts val="0"/>
                  </a:spcBef>
                  <a:spcAft>
                    <a:spcPts val="0"/>
                  </a:spcAft>
                </a:pPr>
                <a:r>
                  <a:rPr lang="en-US" sz="400" dirty="0">
                    <a:solidFill>
                      <a:prstClr val="black"/>
                    </a:solidFill>
                    <a:latin typeface="Arial"/>
                    <a:ea typeface="Apple LiGothic Medium"/>
                    <a:cs typeface="Apple LiGothic Medium"/>
                  </a:rPr>
                  <a:t>Host</a:t>
                </a:r>
              </a:p>
            </p:txBody>
          </p:sp>
        </p:grpSp>
        <p:cxnSp>
          <p:nvCxnSpPr>
            <p:cNvPr id="93" name="Straight Connector 92"/>
            <p:cNvCxnSpPr/>
            <p:nvPr/>
          </p:nvCxnSpPr>
          <p:spPr>
            <a:xfrm flipH="1" flipV="1">
              <a:off x="5574435" y="3272055"/>
              <a:ext cx="7811" cy="47684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227" name="Picture 2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2023" y="1245813"/>
              <a:ext cx="358978" cy="296580"/>
            </a:xfrm>
            <a:prstGeom prst="rect">
              <a:avLst/>
            </a:prstGeom>
          </p:spPr>
        </p:pic>
        <p:pic>
          <p:nvPicPr>
            <p:cNvPr id="126" name="Picture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8081" y="1241511"/>
              <a:ext cx="358978" cy="296580"/>
            </a:xfrm>
            <a:prstGeom prst="rect">
              <a:avLst/>
            </a:prstGeom>
          </p:spPr>
        </p:pic>
        <p:cxnSp>
          <p:nvCxnSpPr>
            <p:cNvPr id="127" name="Straight Connector 126"/>
            <p:cNvCxnSpPr>
              <a:stCxn id="151" idx="0"/>
            </p:cNvCxnSpPr>
            <p:nvPr/>
          </p:nvCxnSpPr>
          <p:spPr>
            <a:xfrm flipV="1">
              <a:off x="6240817" y="1478828"/>
              <a:ext cx="1648" cy="14791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6742071" y="1473211"/>
              <a:ext cx="1648" cy="14791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flipV="1">
              <a:off x="6270471" y="1480122"/>
              <a:ext cx="453337" cy="16739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151" idx="0"/>
            </p:cNvCxnSpPr>
            <p:nvPr/>
          </p:nvCxnSpPr>
          <p:spPr>
            <a:xfrm flipV="1">
              <a:off x="6240817" y="1466208"/>
              <a:ext cx="482991" cy="16053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a:off x="7590147" y="3834802"/>
              <a:ext cx="363263" cy="504986"/>
            </a:xfrm>
            <a:prstGeom prst="rect">
              <a:avLst/>
            </a:prstGeom>
            <a:solidFill>
              <a:schemeClr val="bg1"/>
            </a:solidFill>
            <a:ln>
              <a:solidFill>
                <a:schemeClr val="accent1">
                  <a:lumMod val="40000"/>
                  <a:lumOff val="60000"/>
                </a:schemeClr>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7" tIns="25414" rIns="50827" bIns="25414" numCol="1" spcCol="0" rtlCol="0" fromWordArt="0" anchor="ctr" anchorCtr="0" forceAA="0" compatLnSpc="1">
              <a:prstTxWarp prst="textNoShape">
                <a:avLst/>
              </a:prstTxWarp>
              <a:noAutofit/>
            </a:bodyPr>
            <a:lstStyle/>
            <a:p>
              <a:pPr algn="ctr" defTabSz="767880" fontAlgn="auto">
                <a:spcBef>
                  <a:spcPts val="0"/>
                </a:spcBef>
                <a:spcAft>
                  <a:spcPts val="0"/>
                </a:spcAft>
              </a:pPr>
              <a:r>
                <a:rPr lang="en-US" sz="400" dirty="0" smtClean="0">
                  <a:solidFill>
                    <a:prstClr val="black"/>
                  </a:solidFill>
                </a:rPr>
                <a:t>Bare Metal</a:t>
              </a:r>
            </a:p>
            <a:p>
              <a:pPr algn="ctr" defTabSz="767880" fontAlgn="auto">
                <a:spcBef>
                  <a:spcPts val="0"/>
                </a:spcBef>
                <a:spcAft>
                  <a:spcPts val="0"/>
                </a:spcAft>
              </a:pPr>
              <a:r>
                <a:rPr lang="en-US" sz="400" dirty="0" smtClean="0">
                  <a:solidFill>
                    <a:prstClr val="black"/>
                  </a:solidFill>
                </a:rPr>
                <a:t>Application</a:t>
              </a:r>
              <a:endParaRPr lang="en-US" sz="400" dirty="0">
                <a:solidFill>
                  <a:prstClr val="black"/>
                </a:solidFill>
              </a:endParaRPr>
            </a:p>
          </p:txBody>
        </p:sp>
        <p:cxnSp>
          <p:nvCxnSpPr>
            <p:cNvPr id="155" name="Straight Connector 154"/>
            <p:cNvCxnSpPr/>
            <p:nvPr/>
          </p:nvCxnSpPr>
          <p:spPr>
            <a:xfrm flipH="1" flipV="1">
              <a:off x="7699390" y="3261557"/>
              <a:ext cx="2992" cy="54513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4018616" y="1352550"/>
            <a:ext cx="3048967" cy="3399161"/>
            <a:chOff x="4018616" y="1352550"/>
            <a:chExt cx="3048967" cy="3399161"/>
          </a:xfrm>
        </p:grpSpPr>
        <p:cxnSp>
          <p:nvCxnSpPr>
            <p:cNvPr id="97" name="Elbow Connector 96"/>
            <p:cNvCxnSpPr/>
            <p:nvPr/>
          </p:nvCxnSpPr>
          <p:spPr>
            <a:xfrm>
              <a:off x="4469013" y="2031728"/>
              <a:ext cx="1018644" cy="648152"/>
            </a:xfrm>
            <a:prstGeom prst="bentConnector3">
              <a:avLst/>
            </a:prstGeom>
            <a:ln w="0">
              <a:prstDash val="dash"/>
              <a:tailEnd type="triangle"/>
            </a:ln>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a:off x="4987490" y="2488718"/>
              <a:ext cx="442771" cy="205450"/>
            </a:xfrm>
            <a:prstGeom prst="rect">
              <a:avLst/>
            </a:prstGeom>
            <a:noFill/>
          </p:spPr>
          <p:txBody>
            <a:bodyPr wrap="none" rtlCol="0">
              <a:spAutoFit/>
            </a:bodyPr>
            <a:lstStyle/>
            <a:p>
              <a:pPr defTabSz="685800" fontAlgn="auto">
                <a:spcBef>
                  <a:spcPts val="0"/>
                </a:spcBef>
                <a:spcAft>
                  <a:spcPts val="0"/>
                </a:spcAft>
              </a:pPr>
              <a:r>
                <a:rPr lang="en-US" sz="600" dirty="0">
                  <a:solidFill>
                    <a:srgbClr val="676767"/>
                  </a:solidFill>
                  <a:latin typeface="Arial" panose="020B0604020202020204" pitchFamily="34" charset="0"/>
                  <a:ea typeface="Apple LiGothic Medium"/>
                  <a:cs typeface="Arial" panose="020B0604020202020204" pitchFamily="34" charset="0"/>
                </a:rPr>
                <a:t>Spine</a:t>
              </a:r>
            </a:p>
          </p:txBody>
        </p:sp>
        <p:grpSp>
          <p:nvGrpSpPr>
            <p:cNvPr id="15" name="Group 14"/>
            <p:cNvGrpSpPr/>
            <p:nvPr/>
          </p:nvGrpSpPr>
          <p:grpSpPr>
            <a:xfrm>
              <a:off x="4018616" y="1352550"/>
              <a:ext cx="3048967" cy="3399161"/>
              <a:chOff x="4018616" y="1380179"/>
              <a:chExt cx="3048967" cy="3399161"/>
            </a:xfrm>
          </p:grpSpPr>
          <p:grpSp>
            <p:nvGrpSpPr>
              <p:cNvPr id="14" name="Group 13"/>
              <p:cNvGrpSpPr/>
              <p:nvPr/>
            </p:nvGrpSpPr>
            <p:grpSpPr>
              <a:xfrm>
                <a:off x="4124761" y="2183943"/>
                <a:ext cx="2942822" cy="2595397"/>
                <a:chOff x="4124761" y="2183943"/>
                <a:chExt cx="2942822" cy="2595397"/>
              </a:xfrm>
            </p:grpSpPr>
            <p:cxnSp>
              <p:nvCxnSpPr>
                <p:cNvPr id="106" name="Elbow Connector 105"/>
                <p:cNvCxnSpPr/>
                <p:nvPr/>
              </p:nvCxnSpPr>
              <p:spPr>
                <a:xfrm>
                  <a:off x="4124761" y="2183943"/>
                  <a:ext cx="2942822" cy="2155845"/>
                </a:xfrm>
                <a:prstGeom prst="bentConnector4">
                  <a:avLst>
                    <a:gd name="adj1" fmla="val -35"/>
                    <a:gd name="adj2" fmla="val 111703"/>
                  </a:avLst>
                </a:prstGeom>
                <a:ln w="0">
                  <a:prstDash val="dash"/>
                  <a:tailEnd type="triangle"/>
                </a:ln>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5046734" y="4573890"/>
                  <a:ext cx="1360894" cy="205450"/>
                </a:xfrm>
                <a:prstGeom prst="rect">
                  <a:avLst/>
                </a:prstGeom>
                <a:noFill/>
              </p:spPr>
              <p:txBody>
                <a:bodyPr wrap="none" rtlCol="0">
                  <a:spAutoFit/>
                </a:bodyPr>
                <a:lstStyle/>
                <a:p>
                  <a:pPr defTabSz="685800" fontAlgn="auto">
                    <a:spcBef>
                      <a:spcPts val="0"/>
                    </a:spcBef>
                    <a:spcAft>
                      <a:spcPts val="0"/>
                    </a:spcAft>
                  </a:pPr>
                  <a:r>
                    <a:rPr lang="en-US" sz="600" dirty="0">
                      <a:solidFill>
                        <a:srgbClr val="676767"/>
                      </a:solidFill>
                      <a:latin typeface="Arial" panose="020B0604020202020204" pitchFamily="34" charset="0"/>
                      <a:ea typeface="Apple LiGothic Medium"/>
                      <a:cs typeface="Arial" panose="020B0604020202020204" pitchFamily="34" charset="0"/>
                    </a:rPr>
                    <a:t>Physical Network Appliances</a:t>
                  </a:r>
                </a:p>
              </p:txBody>
            </p:sp>
          </p:grpSp>
          <p:grpSp>
            <p:nvGrpSpPr>
              <p:cNvPr id="13" name="Group 12"/>
              <p:cNvGrpSpPr/>
              <p:nvPr/>
            </p:nvGrpSpPr>
            <p:grpSpPr>
              <a:xfrm>
                <a:off x="4018616" y="1380179"/>
                <a:ext cx="2094225" cy="2807756"/>
                <a:chOff x="4018616" y="1380179"/>
                <a:chExt cx="2094225" cy="2807756"/>
              </a:xfrm>
            </p:grpSpPr>
            <p:sp>
              <p:nvSpPr>
                <p:cNvPr id="27" name="TextBox 26"/>
                <p:cNvSpPr txBox="1"/>
                <p:nvPr/>
              </p:nvSpPr>
              <p:spPr>
                <a:xfrm>
                  <a:off x="4313468" y="1528438"/>
                  <a:ext cx="801619" cy="415498"/>
                </a:xfrm>
                <a:prstGeom prst="rect">
                  <a:avLst/>
                </a:prstGeom>
                <a:noFill/>
              </p:spPr>
              <p:txBody>
                <a:bodyPr wrap="square" rtlCol="0">
                  <a:spAutoFit/>
                </a:bodyPr>
                <a:lstStyle/>
                <a:p>
                  <a:pPr defTabSz="685800" fontAlgn="auto">
                    <a:spcBef>
                      <a:spcPts val="0"/>
                    </a:spcBef>
                    <a:spcAft>
                      <a:spcPts val="0"/>
                    </a:spcAft>
                  </a:pPr>
                  <a:r>
                    <a:rPr lang="en-US" sz="700" dirty="0">
                      <a:solidFill>
                        <a:srgbClr val="676767"/>
                      </a:solidFill>
                      <a:latin typeface="Arial"/>
                      <a:ea typeface="Apple LiGothic Medium"/>
                      <a:cs typeface="Apple LiGothic Medium"/>
                    </a:rPr>
                    <a:t>Virtual Topology </a:t>
                  </a:r>
                  <a:endParaRPr lang="en-US" sz="700" dirty="0" smtClean="0">
                    <a:solidFill>
                      <a:srgbClr val="676767"/>
                    </a:solidFill>
                    <a:latin typeface="Arial"/>
                    <a:ea typeface="Apple LiGothic Medium"/>
                    <a:cs typeface="Apple LiGothic Medium"/>
                  </a:endParaRPr>
                </a:p>
                <a:p>
                  <a:pPr defTabSz="685800" fontAlgn="auto">
                    <a:spcBef>
                      <a:spcPts val="0"/>
                    </a:spcBef>
                    <a:spcAft>
                      <a:spcPts val="0"/>
                    </a:spcAft>
                  </a:pPr>
                  <a:r>
                    <a:rPr lang="en-US" sz="700" dirty="0" smtClean="0">
                      <a:solidFill>
                        <a:srgbClr val="676767"/>
                      </a:solidFill>
                      <a:latin typeface="Arial"/>
                      <a:ea typeface="Apple LiGothic Medium"/>
                      <a:cs typeface="Apple LiGothic Medium"/>
                    </a:rPr>
                    <a:t>Controller</a:t>
                  </a:r>
                  <a:endParaRPr lang="en-US" sz="700" dirty="0">
                    <a:solidFill>
                      <a:srgbClr val="676767"/>
                    </a:solidFill>
                    <a:latin typeface="Arial"/>
                    <a:ea typeface="Apple LiGothic Medium"/>
                    <a:cs typeface="Apple LiGothic Medium"/>
                  </a:endParaRPr>
                </a:p>
              </p:txBody>
            </p:sp>
            <p:grpSp>
              <p:nvGrpSpPr>
                <p:cNvPr id="12" name="Group 11"/>
                <p:cNvGrpSpPr/>
                <p:nvPr/>
              </p:nvGrpSpPr>
              <p:grpSpPr>
                <a:xfrm>
                  <a:off x="4204175" y="1380179"/>
                  <a:ext cx="1908666" cy="2807756"/>
                  <a:chOff x="4204175" y="1380179"/>
                  <a:chExt cx="1908666" cy="2807756"/>
                </a:xfrm>
              </p:grpSpPr>
              <p:cxnSp>
                <p:nvCxnSpPr>
                  <p:cNvPr id="8" name="Elbow Connector 7"/>
                  <p:cNvCxnSpPr/>
                  <p:nvPr/>
                </p:nvCxnSpPr>
                <p:spPr>
                  <a:xfrm flipV="1">
                    <a:off x="4483481" y="1745873"/>
                    <a:ext cx="1629360" cy="240194"/>
                  </a:xfrm>
                  <a:prstGeom prst="bentConnector3">
                    <a:avLst/>
                  </a:prstGeom>
                  <a:ln w="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6" name="Elbow Connector 135"/>
                  <p:cNvCxnSpPr>
                    <a:endCxn id="227" idx="1"/>
                  </p:cNvCxnSpPr>
                  <p:nvPr/>
                </p:nvCxnSpPr>
                <p:spPr>
                  <a:xfrm flipV="1">
                    <a:off x="4469013" y="1394103"/>
                    <a:ext cx="1583011" cy="524624"/>
                  </a:xfrm>
                  <a:prstGeom prst="bentConnector3">
                    <a:avLst/>
                  </a:prstGeom>
                  <a:ln w="0">
                    <a:prstDash val="dash"/>
                    <a:tailEnd type="triangle"/>
                  </a:ln>
                </p:spPr>
                <p:style>
                  <a:lnRef idx="2">
                    <a:schemeClr val="accent1"/>
                  </a:lnRef>
                  <a:fillRef idx="0">
                    <a:schemeClr val="accent1"/>
                  </a:fillRef>
                  <a:effectRef idx="1">
                    <a:schemeClr val="accent1"/>
                  </a:effectRef>
                  <a:fontRef idx="minor">
                    <a:schemeClr val="tx1"/>
                  </a:fontRef>
                </p:style>
              </p:cxnSp>
              <p:sp>
                <p:nvSpPr>
                  <p:cNvPr id="240" name="TextBox 239"/>
                  <p:cNvSpPr txBox="1"/>
                  <p:nvPr/>
                </p:nvSpPr>
                <p:spPr>
                  <a:xfrm>
                    <a:off x="5369545" y="1380179"/>
                    <a:ext cx="659345" cy="205450"/>
                  </a:xfrm>
                  <a:prstGeom prst="rect">
                    <a:avLst/>
                  </a:prstGeom>
                  <a:noFill/>
                </p:spPr>
                <p:txBody>
                  <a:bodyPr wrap="none" rtlCol="0">
                    <a:spAutoFit/>
                  </a:bodyPr>
                  <a:lstStyle/>
                  <a:p>
                    <a:pPr defTabSz="685800" fontAlgn="auto">
                      <a:spcBef>
                        <a:spcPts val="0"/>
                      </a:spcBef>
                      <a:spcAft>
                        <a:spcPts val="0"/>
                      </a:spcAft>
                    </a:pPr>
                    <a:r>
                      <a:rPr lang="en-US" sz="600" dirty="0">
                        <a:solidFill>
                          <a:srgbClr val="676767"/>
                        </a:solidFill>
                        <a:latin typeface="Arial" panose="020B0604020202020204" pitchFamily="34" charset="0"/>
                        <a:ea typeface="Apple LiGothic Medium"/>
                        <a:cs typeface="Arial" panose="020B0604020202020204" pitchFamily="34" charset="0"/>
                      </a:rPr>
                      <a:t>DCI Router</a:t>
                    </a:r>
                  </a:p>
                </p:txBody>
              </p:sp>
              <p:sp>
                <p:nvSpPr>
                  <p:cNvPr id="139" name="TextBox 138"/>
                  <p:cNvSpPr txBox="1"/>
                  <p:nvPr/>
                </p:nvSpPr>
                <p:spPr>
                  <a:xfrm>
                    <a:off x="5368061" y="1735279"/>
                    <a:ext cx="703771" cy="205450"/>
                  </a:xfrm>
                  <a:prstGeom prst="rect">
                    <a:avLst/>
                  </a:prstGeom>
                  <a:noFill/>
                </p:spPr>
                <p:txBody>
                  <a:bodyPr wrap="none" rtlCol="0">
                    <a:spAutoFit/>
                  </a:bodyPr>
                  <a:lstStyle/>
                  <a:p>
                    <a:pPr defTabSz="685800" fontAlgn="auto">
                      <a:spcBef>
                        <a:spcPts val="0"/>
                      </a:spcBef>
                      <a:spcAft>
                        <a:spcPts val="0"/>
                      </a:spcAft>
                    </a:pPr>
                    <a:r>
                      <a:rPr lang="en-US" sz="600" dirty="0">
                        <a:solidFill>
                          <a:srgbClr val="676767"/>
                        </a:solidFill>
                        <a:latin typeface="Arial" panose="020B0604020202020204" pitchFamily="34" charset="0"/>
                        <a:ea typeface="Apple LiGothic Medium"/>
                        <a:cs typeface="Arial" panose="020B0604020202020204" pitchFamily="34" charset="0"/>
                      </a:rPr>
                      <a:t>Border Leaf </a:t>
                    </a:r>
                  </a:p>
                </p:txBody>
              </p:sp>
              <p:grpSp>
                <p:nvGrpSpPr>
                  <p:cNvPr id="11" name="Group 10"/>
                  <p:cNvGrpSpPr/>
                  <p:nvPr/>
                </p:nvGrpSpPr>
                <p:grpSpPr>
                  <a:xfrm>
                    <a:off x="4204175" y="2165563"/>
                    <a:ext cx="1060831" cy="2022372"/>
                    <a:chOff x="4204175" y="2165563"/>
                    <a:chExt cx="1060831" cy="2022372"/>
                  </a:xfrm>
                </p:grpSpPr>
                <p:cxnSp>
                  <p:nvCxnSpPr>
                    <p:cNvPr id="100" name="Elbow Connector 99"/>
                    <p:cNvCxnSpPr>
                      <a:endCxn id="263" idx="1"/>
                    </p:cNvCxnSpPr>
                    <p:nvPr/>
                  </p:nvCxnSpPr>
                  <p:spPr>
                    <a:xfrm rot="16200000" flipH="1">
                      <a:off x="4205582" y="2363599"/>
                      <a:ext cx="1057964" cy="661891"/>
                    </a:xfrm>
                    <a:prstGeom prst="bentConnector2">
                      <a:avLst/>
                    </a:prstGeom>
                    <a:ln w="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3" name="Elbow Connector 102"/>
                    <p:cNvCxnSpPr>
                      <a:endCxn id="235" idx="1"/>
                    </p:cNvCxnSpPr>
                    <p:nvPr/>
                  </p:nvCxnSpPr>
                  <p:spPr>
                    <a:xfrm rot="16200000" flipH="1">
                      <a:off x="3808340" y="2660178"/>
                      <a:ext cx="1697431" cy="744960"/>
                    </a:xfrm>
                    <a:prstGeom prst="bentConnector2">
                      <a:avLst/>
                    </a:prstGeom>
                    <a:ln w="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15" name="Elbow Connector 114"/>
                    <p:cNvCxnSpPr>
                      <a:endCxn id="236" idx="1"/>
                    </p:cNvCxnSpPr>
                    <p:nvPr/>
                  </p:nvCxnSpPr>
                  <p:spPr>
                    <a:xfrm rot="16200000" flipH="1">
                      <a:off x="3689328" y="2680828"/>
                      <a:ext cx="1855055" cy="825362"/>
                    </a:xfrm>
                    <a:prstGeom prst="bentConnector2">
                      <a:avLst/>
                    </a:prstGeom>
                    <a:ln w="0">
                      <a:prstDash val="dash"/>
                      <a:tailEnd type="triangle"/>
                    </a:ln>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4350770" y="2987788"/>
                      <a:ext cx="708848" cy="276999"/>
                    </a:xfrm>
                    <a:prstGeom prst="rect">
                      <a:avLst/>
                    </a:prstGeom>
                    <a:noFill/>
                  </p:spPr>
                  <p:txBody>
                    <a:bodyPr wrap="none" rtlCol="0">
                      <a:spAutoFit/>
                    </a:bodyPr>
                    <a:lstStyle/>
                    <a:p>
                      <a:pPr defTabSz="685800" fontAlgn="auto">
                        <a:spcBef>
                          <a:spcPts val="0"/>
                        </a:spcBef>
                        <a:spcAft>
                          <a:spcPts val="0"/>
                        </a:spcAft>
                      </a:pPr>
                      <a:r>
                        <a:rPr lang="en-US" sz="600" dirty="0" smtClean="0">
                          <a:solidFill>
                            <a:srgbClr val="676767"/>
                          </a:solidFill>
                          <a:latin typeface="Arial" panose="020B0604020202020204" pitchFamily="34" charset="0"/>
                          <a:ea typeface="Apple LiGothic Medium"/>
                          <a:cs typeface="Arial" panose="020B0604020202020204" pitchFamily="34" charset="0"/>
                        </a:rPr>
                        <a:t>Network Based</a:t>
                      </a:r>
                    </a:p>
                    <a:p>
                      <a:pPr algn="ctr" defTabSz="685800" fontAlgn="auto">
                        <a:spcBef>
                          <a:spcPts val="0"/>
                        </a:spcBef>
                        <a:spcAft>
                          <a:spcPts val="0"/>
                        </a:spcAft>
                      </a:pPr>
                      <a:r>
                        <a:rPr lang="en-US" sz="600" dirty="0" smtClean="0">
                          <a:solidFill>
                            <a:srgbClr val="676767"/>
                          </a:solidFill>
                          <a:latin typeface="Arial" panose="020B0604020202020204" pitchFamily="34" charset="0"/>
                          <a:ea typeface="Apple LiGothic Medium"/>
                          <a:cs typeface="Arial" panose="020B0604020202020204" pitchFamily="34" charset="0"/>
                        </a:rPr>
                        <a:t>VTEPs</a:t>
                      </a:r>
                      <a:endParaRPr lang="en-US" sz="600" dirty="0">
                        <a:solidFill>
                          <a:srgbClr val="676767"/>
                        </a:solidFill>
                        <a:latin typeface="Arial" panose="020B0604020202020204" pitchFamily="34" charset="0"/>
                        <a:ea typeface="Apple LiGothic Medium"/>
                        <a:cs typeface="Arial" panose="020B0604020202020204" pitchFamily="34" charset="0"/>
                      </a:endParaRPr>
                    </a:p>
                  </p:txBody>
                </p:sp>
                <p:sp>
                  <p:nvSpPr>
                    <p:cNvPr id="142" name="TextBox 141"/>
                    <p:cNvSpPr txBox="1"/>
                    <p:nvPr/>
                  </p:nvSpPr>
                  <p:spPr>
                    <a:xfrm>
                      <a:off x="4276173" y="3748898"/>
                      <a:ext cx="988833" cy="205450"/>
                    </a:xfrm>
                    <a:prstGeom prst="rect">
                      <a:avLst/>
                    </a:prstGeom>
                    <a:noFill/>
                  </p:spPr>
                  <p:txBody>
                    <a:bodyPr wrap="none" rtlCol="0">
                      <a:spAutoFit/>
                    </a:bodyPr>
                    <a:lstStyle/>
                    <a:p>
                      <a:pPr defTabSz="685800" fontAlgn="auto">
                        <a:spcBef>
                          <a:spcPts val="0"/>
                        </a:spcBef>
                        <a:spcAft>
                          <a:spcPts val="0"/>
                        </a:spcAft>
                      </a:pPr>
                      <a:r>
                        <a:rPr lang="en-US" sz="600" dirty="0">
                          <a:solidFill>
                            <a:srgbClr val="676767"/>
                          </a:solidFill>
                          <a:latin typeface="Arial" panose="020B0604020202020204" pitchFamily="34" charset="0"/>
                          <a:ea typeface="Apple LiGothic Medium"/>
                          <a:cs typeface="Arial" panose="020B0604020202020204" pitchFamily="34" charset="0"/>
                        </a:rPr>
                        <a:t>Host Based VTEPS</a:t>
                      </a:r>
                    </a:p>
                  </p:txBody>
                </p:sp>
                <p:sp>
                  <p:nvSpPr>
                    <p:cNvPr id="143" name="TextBox 142"/>
                    <p:cNvSpPr txBox="1"/>
                    <p:nvPr/>
                  </p:nvSpPr>
                  <p:spPr>
                    <a:xfrm>
                      <a:off x="4400250" y="4003269"/>
                      <a:ext cx="377026" cy="184666"/>
                    </a:xfrm>
                    <a:prstGeom prst="rect">
                      <a:avLst/>
                    </a:prstGeom>
                    <a:noFill/>
                  </p:spPr>
                  <p:txBody>
                    <a:bodyPr wrap="none" rtlCol="0">
                      <a:spAutoFit/>
                    </a:bodyPr>
                    <a:lstStyle/>
                    <a:p>
                      <a:pPr defTabSz="685800" fontAlgn="auto">
                        <a:spcBef>
                          <a:spcPts val="0"/>
                        </a:spcBef>
                        <a:spcAft>
                          <a:spcPts val="0"/>
                        </a:spcAft>
                      </a:pPr>
                      <a:r>
                        <a:rPr lang="en-US" sz="600" dirty="0" smtClean="0">
                          <a:solidFill>
                            <a:srgbClr val="676767"/>
                          </a:solidFill>
                          <a:latin typeface="Arial" panose="020B0604020202020204" pitchFamily="34" charset="0"/>
                          <a:ea typeface="Apple LiGothic Medium"/>
                          <a:cs typeface="Arial" panose="020B0604020202020204" pitchFamily="34" charset="0"/>
                        </a:rPr>
                        <a:t>VNFs</a:t>
                      </a:r>
                      <a:endParaRPr lang="en-US" sz="600" dirty="0">
                        <a:solidFill>
                          <a:srgbClr val="676767"/>
                        </a:solidFill>
                        <a:latin typeface="Arial" panose="020B0604020202020204" pitchFamily="34" charset="0"/>
                        <a:ea typeface="Apple LiGothic Medium"/>
                        <a:cs typeface="Arial" panose="020B0604020202020204" pitchFamily="34" charset="0"/>
                      </a:endParaRPr>
                    </a:p>
                  </p:txBody>
                </p:sp>
              </p:grpSp>
            </p:grpSp>
            <p:pic>
              <p:nvPicPr>
                <p:cNvPr id="15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18616" y="1791934"/>
                  <a:ext cx="489322" cy="456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grpSp>
      <p:sp>
        <p:nvSpPr>
          <p:cNvPr id="26" name="Title 25"/>
          <p:cNvSpPr>
            <a:spLocks noGrp="1"/>
          </p:cNvSpPr>
          <p:nvPr>
            <p:ph type="title"/>
          </p:nvPr>
        </p:nvSpPr>
        <p:spPr>
          <a:xfrm>
            <a:off x="356616" y="217715"/>
            <a:ext cx="8787384" cy="377688"/>
          </a:xfrm>
        </p:spPr>
        <p:txBody>
          <a:bodyPr/>
          <a:lstStyle/>
          <a:p>
            <a:r>
              <a:rPr lang="en-US" sz="2800" dirty="0" smtClean="0"/>
              <a:t>Model based provisioning – What does the user see?</a:t>
            </a:r>
            <a:endParaRPr lang="en-US" sz="2800" dirty="0"/>
          </a:p>
        </p:txBody>
      </p:sp>
    </p:spTree>
    <p:extLst>
      <p:ext uri="{BB962C8B-B14F-4D97-AF65-F5344CB8AC3E}">
        <p14:creationId xmlns:p14="http://schemas.microsoft.com/office/powerpoint/2010/main" val="213239433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3764909" y="2066891"/>
            <a:ext cx="1346200" cy="1382981"/>
          </a:xfrm>
          <a:prstGeom prst="rect">
            <a:avLst/>
          </a:prstGeom>
        </p:spPr>
      </p:pic>
      <p:sp>
        <p:nvSpPr>
          <p:cNvPr id="48" name="Rectangle 47"/>
          <p:cNvSpPr/>
          <p:nvPr/>
        </p:nvSpPr>
        <p:spPr>
          <a:xfrm flipV="1">
            <a:off x="2384841" y="2012112"/>
            <a:ext cx="4157135" cy="149629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086" fontAlgn="auto">
              <a:spcBef>
                <a:spcPts val="0"/>
              </a:spcBef>
              <a:spcAft>
                <a:spcPts val="0"/>
              </a:spcAft>
            </a:pPr>
            <a:endParaRPr lang="en-US" dirty="0">
              <a:solidFill>
                <a:srgbClr val="FFFFFF"/>
              </a:solidFill>
            </a:endParaRPr>
          </a:p>
        </p:txBody>
      </p:sp>
      <p:pic>
        <p:nvPicPr>
          <p:cNvPr id="4" name="Picture 3"/>
          <p:cNvPicPr>
            <a:picLocks noChangeAspect="1"/>
          </p:cNvPicPr>
          <p:nvPr/>
        </p:nvPicPr>
        <p:blipFill>
          <a:blip r:embed="rId4"/>
          <a:stretch>
            <a:fillRect/>
          </a:stretch>
        </p:blipFill>
        <p:spPr>
          <a:xfrm>
            <a:off x="2322602" y="2033867"/>
            <a:ext cx="5334000" cy="1549400"/>
          </a:xfrm>
          <a:prstGeom prst="rect">
            <a:avLst/>
          </a:prstGeom>
        </p:spPr>
      </p:pic>
      <p:sp>
        <p:nvSpPr>
          <p:cNvPr id="21" name="Rounded Rectangle 20"/>
          <p:cNvSpPr/>
          <p:nvPr/>
        </p:nvSpPr>
        <p:spPr>
          <a:xfrm>
            <a:off x="2083532" y="883468"/>
            <a:ext cx="4598547" cy="6096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a:solidFill>
                <a:prstClr val="white"/>
              </a:solidFill>
            </a:endParaRPr>
          </a:p>
        </p:txBody>
      </p:sp>
      <p:grpSp>
        <p:nvGrpSpPr>
          <p:cNvPr id="2" name="Group 1"/>
          <p:cNvGrpSpPr/>
          <p:nvPr/>
        </p:nvGrpSpPr>
        <p:grpSpPr>
          <a:xfrm>
            <a:off x="2139040" y="4020681"/>
            <a:ext cx="4817697" cy="803545"/>
            <a:chOff x="2184400" y="3800938"/>
            <a:chExt cx="4817697" cy="803545"/>
          </a:xfrm>
        </p:grpSpPr>
        <p:sp>
          <p:nvSpPr>
            <p:cNvPr id="72" name="Rounded Rectangle 71"/>
            <p:cNvSpPr/>
            <p:nvPr/>
          </p:nvSpPr>
          <p:spPr>
            <a:xfrm>
              <a:off x="2184400" y="3891206"/>
              <a:ext cx="4814491" cy="713277"/>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200" b="1" dirty="0">
                <a:solidFill>
                  <a:srgbClr val="1F497D">
                    <a:lumMod val="50000"/>
                  </a:srgbClr>
                </a:solidFill>
                <a:latin typeface="Arial" charset="0"/>
                <a:ea typeface="ＭＳ Ｐゴシック" charset="0"/>
                <a:cs typeface="ＭＳ Ｐゴシック" charset="0"/>
              </a:endParaRPr>
            </a:p>
          </p:txBody>
        </p:sp>
        <p:sp>
          <p:nvSpPr>
            <p:cNvPr id="54" name="Rectangle 53"/>
            <p:cNvSpPr/>
            <p:nvPr/>
          </p:nvSpPr>
          <p:spPr>
            <a:xfrm flipV="1">
              <a:off x="2311001" y="3829241"/>
              <a:ext cx="4610143" cy="709333"/>
            </a:xfrm>
            <a:prstGeom prst="rect">
              <a:avLst/>
            </a:prstGeom>
            <a:gradFill>
              <a:gsLst>
                <a:gs pos="6300">
                  <a:srgbClr val="EBEBF5"/>
                </a:gs>
                <a:gs pos="0">
                  <a:srgbClr val="EBEBF5">
                    <a:alpha val="0"/>
                  </a:srgbClr>
                </a:gs>
                <a:gs pos="100000">
                  <a:schemeClr val="accent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086" fontAlgn="auto">
                <a:spcBef>
                  <a:spcPts val="0"/>
                </a:spcBef>
                <a:spcAft>
                  <a:spcPts val="0"/>
                </a:spcAft>
              </a:pPr>
              <a:endParaRPr lang="en-US" dirty="0">
                <a:solidFill>
                  <a:srgbClr val="FFFFFF"/>
                </a:solidFill>
              </a:endParaRPr>
            </a:p>
          </p:txBody>
        </p:sp>
        <p:sp>
          <p:nvSpPr>
            <p:cNvPr id="17" name="Rounded Rectangle 41"/>
            <p:cNvSpPr/>
            <p:nvPr/>
          </p:nvSpPr>
          <p:spPr>
            <a:xfrm>
              <a:off x="3103155" y="4267310"/>
              <a:ext cx="501131" cy="188687"/>
            </a:xfrm>
            <a:prstGeom prst="roundRect">
              <a:avLst/>
            </a:prstGeom>
            <a:solidFill>
              <a:schemeClr val="tx2">
                <a:lumMod val="75000"/>
              </a:schemeClr>
            </a:solidFill>
            <a:ln w="12700" cap="flat" cmpd="sng" algn="ctr">
              <a:solidFill>
                <a:srgbClr val="FFFFFF"/>
              </a:solidFill>
              <a:prstDash val="solid"/>
            </a:ln>
            <a:effectLst>
              <a:outerShdw blurRad="63500" sx="102000" sy="102000" algn="ctr" rotWithShape="0">
                <a:prstClr val="black">
                  <a:alpha val="40000"/>
                </a:prstClr>
              </a:outerShdw>
            </a:effectLst>
          </p:spPr>
          <p:txBody>
            <a:bodyPr lIns="91440" tIns="45720" rIns="91440" bIns="45720" rtlCol="0" anchor="ctr"/>
            <a:lstStyle/>
            <a:p>
              <a:pPr algn="ctr" eaLnBrk="0" hangingPunct="0">
                <a:lnSpc>
                  <a:spcPct val="90000"/>
                </a:lnSpc>
                <a:defRPr/>
              </a:pPr>
              <a:r>
                <a:rPr lang="en-US" sz="600" b="1" kern="0" dirty="0">
                  <a:solidFill>
                    <a:srgbClr val="FFFFFF"/>
                  </a:solidFill>
                  <a:latin typeface="Arial"/>
                  <a:ea typeface="+mn-ea"/>
                  <a:cs typeface="+mn-cs"/>
                </a:rPr>
                <a:t>VTF</a:t>
              </a:r>
            </a:p>
          </p:txBody>
        </p:sp>
        <p:sp>
          <p:nvSpPr>
            <p:cNvPr id="18" name="Rounded Rectangle 41"/>
            <p:cNvSpPr/>
            <p:nvPr/>
          </p:nvSpPr>
          <p:spPr>
            <a:xfrm>
              <a:off x="2504467" y="4271520"/>
              <a:ext cx="474061" cy="188931"/>
            </a:xfrm>
            <a:prstGeom prst="roundRect">
              <a:avLst/>
            </a:prstGeom>
            <a:solidFill>
              <a:schemeClr val="tx2">
                <a:lumMod val="75000"/>
              </a:schemeClr>
            </a:solidFill>
            <a:ln w="12700" cap="flat" cmpd="sng" algn="ctr">
              <a:solidFill>
                <a:srgbClr val="FFFFFF"/>
              </a:solidFill>
              <a:prstDash val="solid"/>
            </a:ln>
            <a:effectLst>
              <a:outerShdw blurRad="63500" sx="102000" sy="102000" algn="ctr" rotWithShape="0">
                <a:prstClr val="black">
                  <a:alpha val="40000"/>
                </a:prstClr>
              </a:outerShdw>
            </a:effectLst>
          </p:spPr>
          <p:txBody>
            <a:bodyPr lIns="91440" tIns="45720" rIns="91440" bIns="45720" rtlCol="0" anchor="ctr"/>
            <a:lstStyle/>
            <a:p>
              <a:pPr algn="ctr" eaLnBrk="0" hangingPunct="0">
                <a:lnSpc>
                  <a:spcPct val="90000"/>
                </a:lnSpc>
                <a:defRPr/>
              </a:pPr>
              <a:endParaRPr lang="en-US" sz="700" b="1" kern="0" dirty="0">
                <a:solidFill>
                  <a:srgbClr val="FFFFFF"/>
                </a:solidFill>
                <a:latin typeface="Arial"/>
                <a:ea typeface="+mn-ea"/>
                <a:cs typeface="+mn-cs"/>
              </a:endParaRPr>
            </a:p>
          </p:txBody>
        </p:sp>
        <p:grpSp>
          <p:nvGrpSpPr>
            <p:cNvPr id="41" name="Nexus9500 boxes"/>
            <p:cNvGrpSpPr/>
            <p:nvPr/>
          </p:nvGrpSpPr>
          <p:grpSpPr>
            <a:xfrm>
              <a:off x="5294978" y="4053004"/>
              <a:ext cx="763246" cy="512305"/>
              <a:chOff x="4392368" y="1246439"/>
              <a:chExt cx="2964577" cy="2401494"/>
            </a:xfrm>
          </p:grpSpPr>
          <p:pic>
            <p:nvPicPr>
              <p:cNvPr id="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90199" y="1246439"/>
                <a:ext cx="1666746" cy="2195087"/>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C:\Users\rmuta\Desktop\spi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6006" y="2206784"/>
                <a:ext cx="976467" cy="1351391"/>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43" descr="0081_9508.png"/>
              <p:cNvPicPr>
                <a:picLocks noChangeAspect="1"/>
              </p:cNvPicPr>
              <p:nvPr/>
            </p:nvPicPr>
            <p:blipFill rotWithShape="1">
              <a:blip r:embed="rId7" cstate="print">
                <a:extLst>
                  <a:ext uri="{28A0092B-C50C-407E-A947-70E740481C1C}">
                    <a14:useLocalDpi xmlns:a14="http://schemas.microsoft.com/office/drawing/2010/main"/>
                  </a:ext>
                </a:extLst>
              </a:blip>
              <a:srcRect t="18151" b="18726"/>
              <a:stretch/>
            </p:blipFill>
            <p:spPr>
              <a:xfrm>
                <a:off x="4392368" y="2630466"/>
                <a:ext cx="1197106" cy="1017467"/>
              </a:xfrm>
              <a:prstGeom prst="rect">
                <a:avLst/>
              </a:prstGeom>
              <a:noFill/>
              <a:ln>
                <a:noFill/>
              </a:ln>
            </p:spPr>
          </p:pic>
          <p:pic>
            <p:nvPicPr>
              <p:cNvPr id="45" name="Picture 3"/>
              <p:cNvPicPr>
                <a:picLocks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18661" y="1872954"/>
                <a:ext cx="938179" cy="19535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9" name="Picture 48" descr="ASR9000Family.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85771" y="3977206"/>
              <a:ext cx="828379" cy="627277"/>
            </a:xfrm>
            <a:prstGeom prst="rect">
              <a:avLst/>
            </a:prstGeom>
            <a:effectLst/>
          </p:spPr>
        </p:pic>
        <p:sp>
          <p:nvSpPr>
            <p:cNvPr id="50" name="Rounded Rectangle 41"/>
            <p:cNvSpPr/>
            <p:nvPr/>
          </p:nvSpPr>
          <p:spPr>
            <a:xfrm>
              <a:off x="3700237" y="4267310"/>
              <a:ext cx="501131" cy="188687"/>
            </a:xfrm>
            <a:prstGeom prst="roundRect">
              <a:avLst/>
            </a:prstGeom>
            <a:solidFill>
              <a:schemeClr val="tx2">
                <a:lumMod val="75000"/>
              </a:schemeClr>
            </a:solidFill>
            <a:ln w="12700" cap="flat" cmpd="sng" algn="ctr">
              <a:solidFill>
                <a:srgbClr val="FFFFFF"/>
              </a:solidFill>
              <a:prstDash val="solid"/>
            </a:ln>
            <a:effectLst>
              <a:outerShdw blurRad="63500" sx="102000" sy="102000" algn="ctr" rotWithShape="0">
                <a:prstClr val="black">
                  <a:alpha val="40000"/>
                </a:prstClr>
              </a:outerShdw>
            </a:effectLst>
          </p:spPr>
          <p:txBody>
            <a:bodyPr lIns="91440" tIns="45720" rIns="91440" bIns="45720" rtlCol="0" anchor="ctr"/>
            <a:lstStyle/>
            <a:p>
              <a:pPr algn="ctr" eaLnBrk="0" hangingPunct="0">
                <a:lnSpc>
                  <a:spcPct val="90000"/>
                </a:lnSpc>
                <a:defRPr/>
              </a:pPr>
              <a:r>
                <a:rPr lang="en-US" sz="600" b="1" kern="0" dirty="0">
                  <a:solidFill>
                    <a:srgbClr val="FFFFFF"/>
                  </a:solidFill>
                  <a:latin typeface="Arial"/>
                  <a:ea typeface="+mn-ea"/>
                  <a:cs typeface="+mn-cs"/>
                </a:rPr>
                <a:t>DVS</a:t>
              </a:r>
            </a:p>
          </p:txBody>
        </p:sp>
        <p:pic>
          <p:nvPicPr>
            <p:cNvPr id="51" name="Picture 2" descr="C:\Users\tstevens\Documents\TME\Images\Nexus 7000\High Res PNGs\KM57999.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428166" y="4030958"/>
              <a:ext cx="678562" cy="557811"/>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0503" y="4296861"/>
              <a:ext cx="226142" cy="1487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8" name="Rectangle 77"/>
            <p:cNvSpPr/>
            <p:nvPr/>
          </p:nvSpPr>
          <p:spPr>
            <a:xfrm>
              <a:off x="4046808" y="3800938"/>
              <a:ext cx="1192639" cy="307777"/>
            </a:xfrm>
            <a:prstGeom prst="rect">
              <a:avLst/>
            </a:prstGeom>
          </p:spPr>
          <p:txBody>
            <a:bodyPr wrap="square">
              <a:spAutoFit/>
            </a:bodyPr>
            <a:lstStyle/>
            <a:p>
              <a:pPr algn="ctr" fontAlgn="auto">
                <a:spcBef>
                  <a:spcPts val="0"/>
                </a:spcBef>
                <a:spcAft>
                  <a:spcPts val="0"/>
                </a:spcAft>
              </a:pPr>
              <a:r>
                <a:rPr lang="en-US" sz="700" b="1" dirty="0">
                  <a:solidFill>
                    <a:prstClr val="black"/>
                  </a:solidFill>
                  <a:latin typeface="Calibri"/>
                  <a:ea typeface="+mn-ea"/>
                  <a:cs typeface="+mn-cs"/>
                </a:rPr>
                <a:t>Cisco Nexus 2000, 3000, </a:t>
              </a:r>
            </a:p>
            <a:p>
              <a:pPr algn="ctr" fontAlgn="auto">
                <a:spcBef>
                  <a:spcPts val="0"/>
                </a:spcBef>
                <a:spcAft>
                  <a:spcPts val="0"/>
                </a:spcAft>
              </a:pPr>
              <a:r>
                <a:rPr lang="en-US" sz="700" b="1" dirty="0">
                  <a:solidFill>
                    <a:prstClr val="black"/>
                  </a:solidFill>
                  <a:latin typeface="Calibri"/>
                  <a:ea typeface="+mn-ea"/>
                  <a:cs typeface="+mn-cs"/>
                </a:rPr>
                <a:t>5000, and 7000 Series</a:t>
              </a:r>
            </a:p>
          </p:txBody>
        </p:sp>
        <p:sp>
          <p:nvSpPr>
            <p:cNvPr id="79" name="Rectangle 78"/>
            <p:cNvSpPr/>
            <p:nvPr/>
          </p:nvSpPr>
          <p:spPr>
            <a:xfrm>
              <a:off x="5076139" y="3805834"/>
              <a:ext cx="1070864" cy="200055"/>
            </a:xfrm>
            <a:prstGeom prst="rect">
              <a:avLst/>
            </a:prstGeom>
          </p:spPr>
          <p:txBody>
            <a:bodyPr wrap="none">
              <a:spAutoFit/>
            </a:bodyPr>
            <a:lstStyle/>
            <a:p>
              <a:pPr algn="ctr" fontAlgn="auto">
                <a:spcBef>
                  <a:spcPts val="0"/>
                </a:spcBef>
                <a:spcAft>
                  <a:spcPts val="0"/>
                </a:spcAft>
              </a:pPr>
              <a:r>
                <a:rPr lang="en-US" sz="700" b="1" dirty="0">
                  <a:solidFill>
                    <a:prstClr val="black"/>
                  </a:solidFill>
                  <a:latin typeface="Calibri"/>
                  <a:ea typeface="+mn-ea"/>
                  <a:cs typeface="+mn-cs"/>
                </a:rPr>
                <a:t>Cisco Nexus 9000 Series</a:t>
              </a:r>
            </a:p>
          </p:txBody>
        </p:sp>
        <p:sp>
          <p:nvSpPr>
            <p:cNvPr id="80" name="Rectangle 79"/>
            <p:cNvSpPr/>
            <p:nvPr/>
          </p:nvSpPr>
          <p:spPr>
            <a:xfrm>
              <a:off x="6009518" y="3809372"/>
              <a:ext cx="992579" cy="200055"/>
            </a:xfrm>
            <a:prstGeom prst="rect">
              <a:avLst/>
            </a:prstGeom>
          </p:spPr>
          <p:txBody>
            <a:bodyPr wrap="none">
              <a:spAutoFit/>
            </a:bodyPr>
            <a:lstStyle/>
            <a:p>
              <a:pPr algn="ctr" fontAlgn="auto">
                <a:spcBef>
                  <a:spcPts val="0"/>
                </a:spcBef>
                <a:spcAft>
                  <a:spcPts val="0"/>
                </a:spcAft>
              </a:pPr>
              <a:r>
                <a:rPr lang="en-US" sz="700" b="1" dirty="0">
                  <a:solidFill>
                    <a:prstClr val="black"/>
                  </a:solidFill>
                  <a:latin typeface="Calibri"/>
                  <a:ea typeface="+mn-ea"/>
                  <a:cs typeface="+mn-cs"/>
                </a:rPr>
                <a:t>Cisco ASR 9000 Series</a:t>
              </a:r>
            </a:p>
          </p:txBody>
        </p:sp>
        <p:sp>
          <p:nvSpPr>
            <p:cNvPr id="73" name="Rectangle 72"/>
            <p:cNvSpPr/>
            <p:nvPr/>
          </p:nvSpPr>
          <p:spPr>
            <a:xfrm>
              <a:off x="2450156" y="4087389"/>
              <a:ext cx="1820189" cy="413418"/>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5" name="Rectangle 74"/>
            <p:cNvSpPr/>
            <p:nvPr/>
          </p:nvSpPr>
          <p:spPr>
            <a:xfrm>
              <a:off x="2618795" y="4067509"/>
              <a:ext cx="1467068" cy="215444"/>
            </a:xfrm>
            <a:prstGeom prst="rect">
              <a:avLst/>
            </a:prstGeom>
          </p:spPr>
          <p:txBody>
            <a:bodyPr wrap="none">
              <a:spAutoFit/>
            </a:bodyPr>
            <a:lstStyle/>
            <a:p>
              <a:pPr algn="ctr" defTabSz="816258" fontAlgn="auto">
                <a:spcBef>
                  <a:spcPts val="0"/>
                </a:spcBef>
                <a:spcAft>
                  <a:spcPts val="0"/>
                </a:spcAft>
              </a:pPr>
              <a:r>
                <a:rPr lang="en-US" sz="800" b="1" dirty="0">
                  <a:solidFill>
                    <a:prstClr val="black"/>
                  </a:solidFill>
                  <a:latin typeface="Calibri"/>
                  <a:ea typeface="+mn-ea"/>
                  <a:cs typeface="+mn-cs"/>
                </a:rPr>
                <a:t>Virtual Compute Environment</a:t>
              </a:r>
            </a:p>
          </p:txBody>
        </p:sp>
      </p:grpSp>
      <p:sp>
        <p:nvSpPr>
          <p:cNvPr id="74"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VTS Architecture</a:t>
            </a:r>
            <a:endParaRPr lang="en-US" dirty="0">
              <a:solidFill>
                <a:schemeClr val="bg1">
                  <a:lumMod val="50000"/>
                </a:schemeClr>
              </a:solidFill>
            </a:endParaRPr>
          </a:p>
        </p:txBody>
      </p:sp>
      <p:pic>
        <p:nvPicPr>
          <p:cNvPr id="82" name="Picture 81"/>
          <p:cNvPicPr>
            <a:picLocks noChangeAspect="1"/>
          </p:cNvPicPr>
          <p:nvPr/>
        </p:nvPicPr>
        <p:blipFill>
          <a:blip r:embed="rId12"/>
          <a:stretch>
            <a:fillRect/>
          </a:stretch>
        </p:blipFill>
        <p:spPr>
          <a:xfrm>
            <a:off x="2292464" y="953468"/>
            <a:ext cx="4250268" cy="561356"/>
          </a:xfrm>
          <a:prstGeom prst="rect">
            <a:avLst/>
          </a:prstGeom>
        </p:spPr>
      </p:pic>
      <p:sp>
        <p:nvSpPr>
          <p:cNvPr id="39" name="Trapezoid 38"/>
          <p:cNvSpPr/>
          <p:nvPr/>
        </p:nvSpPr>
        <p:spPr>
          <a:xfrm rot="10800000">
            <a:off x="2170300" y="3608336"/>
            <a:ext cx="4581613" cy="382905"/>
          </a:xfrm>
          <a:prstGeom prst="trapezoid">
            <a:avLst>
              <a:gd name="adj" fmla="val 363584"/>
            </a:avLst>
          </a:prstGeom>
          <a:gradFill>
            <a:gsLst>
              <a:gs pos="0">
                <a:srgbClr val="EBEBF5"/>
              </a:gs>
              <a:gs pos="100000">
                <a:schemeClr val="accent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05" fontAlgn="auto">
              <a:spcBef>
                <a:spcPts val="0"/>
              </a:spcBef>
              <a:spcAft>
                <a:spcPts val="0"/>
              </a:spcAft>
            </a:pPr>
            <a:endParaRPr lang="en-US" dirty="0">
              <a:solidFill>
                <a:srgbClr val="FFFFFF"/>
              </a:solidFill>
            </a:endParaRPr>
          </a:p>
        </p:txBody>
      </p:sp>
      <p:sp>
        <p:nvSpPr>
          <p:cNvPr id="40" name="Rectangle 39"/>
          <p:cNvSpPr/>
          <p:nvPr/>
        </p:nvSpPr>
        <p:spPr>
          <a:xfrm>
            <a:off x="3258857" y="3638786"/>
            <a:ext cx="2819400"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r>
              <a:rPr lang="en-US" sz="800" dirty="0" smtClean="0">
                <a:solidFill>
                  <a:srgbClr val="44546A">
                    <a:lumMod val="50000"/>
                  </a:srgbClr>
                </a:solidFill>
                <a:latin typeface="Bell MT" panose="02020503060305020303" pitchFamily="18" charset="0"/>
              </a:rPr>
              <a:t>NETCONF/YANG – CLI – NXAPI – SNMP – REST API</a:t>
            </a:r>
            <a:endParaRPr lang="en-US" sz="800" dirty="0">
              <a:solidFill>
                <a:prstClr val="black"/>
              </a:solidFill>
              <a:latin typeface="Bell MT" panose="02020503060305020303" pitchFamily="18" charset="0"/>
            </a:endParaRPr>
          </a:p>
        </p:txBody>
      </p:sp>
      <p:sp>
        <p:nvSpPr>
          <p:cNvPr id="58" name="Trapezoid 57"/>
          <p:cNvSpPr/>
          <p:nvPr/>
        </p:nvSpPr>
        <p:spPr>
          <a:xfrm rot="10800000">
            <a:off x="2170300" y="1579069"/>
            <a:ext cx="4581613" cy="382905"/>
          </a:xfrm>
          <a:prstGeom prst="trapezoid">
            <a:avLst>
              <a:gd name="adj" fmla="val 363584"/>
            </a:avLst>
          </a:prstGeom>
          <a:gradFill>
            <a:gsLst>
              <a:gs pos="0">
                <a:srgbClr val="EBEBF5"/>
              </a:gs>
              <a:gs pos="100000">
                <a:schemeClr val="accent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105" fontAlgn="auto">
              <a:spcBef>
                <a:spcPts val="0"/>
              </a:spcBef>
              <a:spcAft>
                <a:spcPts val="0"/>
              </a:spcAft>
            </a:pPr>
            <a:endParaRPr lang="en-US" dirty="0">
              <a:solidFill>
                <a:srgbClr val="FFFFFF"/>
              </a:solidFill>
            </a:endParaRPr>
          </a:p>
        </p:txBody>
      </p:sp>
      <p:sp>
        <p:nvSpPr>
          <p:cNvPr id="59" name="Rectangle 58"/>
          <p:cNvSpPr/>
          <p:nvPr/>
        </p:nvSpPr>
        <p:spPr>
          <a:xfrm>
            <a:off x="4125274" y="1650365"/>
            <a:ext cx="712869"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fontAlgn="auto">
              <a:spcBef>
                <a:spcPts val="0"/>
              </a:spcBef>
              <a:spcAft>
                <a:spcPts val="0"/>
              </a:spcAft>
            </a:pPr>
            <a:r>
              <a:rPr lang="en-US" sz="800" dirty="0" smtClean="0">
                <a:solidFill>
                  <a:srgbClr val="44546A">
                    <a:lumMod val="50000"/>
                  </a:srgbClr>
                </a:solidFill>
                <a:latin typeface="Bell MT" panose="02020503060305020303" pitchFamily="18" charset="0"/>
              </a:rPr>
              <a:t>REST API</a:t>
            </a:r>
            <a:endParaRPr lang="en-US" sz="800" dirty="0">
              <a:solidFill>
                <a:prstClr val="black"/>
              </a:solidFill>
              <a:latin typeface="Bell MT" panose="02020503060305020303" pitchFamily="18" charset="0"/>
            </a:endParaRPr>
          </a:p>
        </p:txBody>
      </p:sp>
    </p:spTree>
    <p:extLst>
      <p:ext uri="{BB962C8B-B14F-4D97-AF65-F5344CB8AC3E}">
        <p14:creationId xmlns:p14="http://schemas.microsoft.com/office/powerpoint/2010/main" val="116938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strVal val="#ppt_w*0.70"/>
                                          </p:val>
                                        </p:tav>
                                        <p:tav tm="100000">
                                          <p:val>
                                            <p:strVal val="#ppt_w"/>
                                          </p:val>
                                        </p:tav>
                                      </p:tavLst>
                                    </p:anim>
                                    <p:anim calcmode="lin" valueType="num">
                                      <p:cBhvr>
                                        <p:cTn id="19" dur="1000" fill="hold"/>
                                        <p:tgtEl>
                                          <p:spTgt spid="40"/>
                                        </p:tgtEl>
                                        <p:attrNameLst>
                                          <p:attrName>ppt_h</p:attrName>
                                        </p:attrNameLst>
                                      </p:cBhvr>
                                      <p:tavLst>
                                        <p:tav tm="0">
                                          <p:val>
                                            <p:strVal val="#ppt_h"/>
                                          </p:val>
                                        </p:tav>
                                        <p:tav tm="100000">
                                          <p:val>
                                            <p:strVal val="#ppt_h"/>
                                          </p:val>
                                        </p:tav>
                                      </p:tavLst>
                                    </p:anim>
                                    <p:animEffect transition="in" filter="fade">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xit" presetSubtype="0" fill="hold" nodeType="clickEffect">
                                  <p:stCondLst>
                                    <p:cond delay="0"/>
                                  </p:stCondLst>
                                  <p:childTnLst>
                                    <p:anim calcmode="lin" valueType="num">
                                      <p:cBhvr>
                                        <p:cTn id="24" dur="1000"/>
                                        <p:tgtEl>
                                          <p:spTgt spid="47"/>
                                        </p:tgtEl>
                                        <p:attrNameLst>
                                          <p:attrName>ppt_w</p:attrName>
                                        </p:attrNameLst>
                                      </p:cBhvr>
                                      <p:tavLst>
                                        <p:tav tm="0">
                                          <p:val>
                                            <p:strVal val="ppt_w"/>
                                          </p:val>
                                        </p:tav>
                                        <p:tav tm="100000">
                                          <p:val>
                                            <p:strVal val="ppt_w*0.70"/>
                                          </p:val>
                                        </p:tav>
                                      </p:tavLst>
                                    </p:anim>
                                    <p:anim calcmode="lin" valueType="num">
                                      <p:cBhvr>
                                        <p:cTn id="25" dur="1000"/>
                                        <p:tgtEl>
                                          <p:spTgt spid="47"/>
                                        </p:tgtEl>
                                        <p:attrNameLst>
                                          <p:attrName>ppt_h</p:attrName>
                                        </p:attrNameLst>
                                      </p:cBhvr>
                                      <p:tavLst>
                                        <p:tav tm="0">
                                          <p:val>
                                            <p:strVal val="ppt_h"/>
                                          </p:val>
                                        </p:tav>
                                        <p:tav tm="100000">
                                          <p:val>
                                            <p:strVal val="ppt_h"/>
                                          </p:val>
                                        </p:tav>
                                      </p:tavLst>
                                    </p:anim>
                                    <p:animEffect transition="out" filter="fade">
                                      <p:cBhvr>
                                        <p:cTn id="26" dur="1000"/>
                                        <p:tgtEl>
                                          <p:spTgt spid="47"/>
                                        </p:tgtEl>
                                      </p:cBhvr>
                                    </p:animEffect>
                                    <p:set>
                                      <p:cBhvr>
                                        <p:cTn id="27" dur="1" fill="hold">
                                          <p:stCondLst>
                                            <p:cond delay="999"/>
                                          </p:stCondLst>
                                        </p:cTn>
                                        <p:tgtEl>
                                          <p:spTgt spid="4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0.70"/>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5"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0.70"/>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9" grpId="0" animBg="1"/>
      <p:bldP spid="40" grpId="0"/>
      <p:bldP spid="58" grpId="0" animBg="1"/>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2494798" y="2637013"/>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FFFF"/>
                </a:solidFill>
              </a:rPr>
              <a:t>Cisco VTS</a:t>
            </a:r>
          </a:p>
        </p:txBody>
      </p:sp>
      <p:sp>
        <p:nvSpPr>
          <p:cNvPr id="6" name="Rounded Rectangle 5"/>
          <p:cNvSpPr/>
          <p:nvPr/>
        </p:nvSpPr>
        <p:spPr>
          <a:xfrm>
            <a:off x="537824" y="2632758"/>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5" name="Straight Arrow Connector 24"/>
          <p:cNvCxnSpPr/>
          <p:nvPr/>
        </p:nvCxnSpPr>
        <p:spPr>
          <a:xfrm>
            <a:off x="2053268" y="2785556"/>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pic>
        <p:nvPicPr>
          <p:cNvPr id="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6" y="2883492"/>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1" name="Straight Connector 50"/>
          <p:cNvCxnSpPr/>
          <p:nvPr/>
        </p:nvCxnSpPr>
        <p:spPr>
          <a:xfrm>
            <a:off x="1077458" y="2783134"/>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927983" y="2955869"/>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6" y="3175583"/>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4" name="Straight Connector 53"/>
          <p:cNvCxnSpPr>
            <a:stCxn id="53" idx="3"/>
          </p:cNvCxnSpPr>
          <p:nvPr/>
        </p:nvCxnSpPr>
        <p:spPr>
          <a:xfrm flipV="1">
            <a:off x="927983" y="3247960"/>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8" y="2903827"/>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8" y="3195918"/>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7" name="Straight Connector 56"/>
          <p:cNvCxnSpPr/>
          <p:nvPr/>
        </p:nvCxnSpPr>
        <p:spPr>
          <a:xfrm>
            <a:off x="1496558" y="2789484"/>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05709" y="2962219"/>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99359" y="3254310"/>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96" y="2987470"/>
            <a:ext cx="210824" cy="122224"/>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1" name="Straight Connector 60"/>
          <p:cNvCxnSpPr>
            <a:stCxn id="60" idx="3"/>
          </p:cNvCxnSpPr>
          <p:nvPr/>
        </p:nvCxnSpPr>
        <p:spPr>
          <a:xfrm>
            <a:off x="1392420" y="304858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7458" y="304858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047760" y="2574040"/>
            <a:ext cx="392480" cy="215444"/>
          </a:xfrm>
          <a:prstGeom prst="rect">
            <a:avLst/>
          </a:prstGeom>
          <a:noFill/>
        </p:spPr>
        <p:txBody>
          <a:bodyPr wrap="square" rtlCol="0">
            <a:spAutoFit/>
          </a:bodyPr>
          <a:lstStyle/>
          <a:p>
            <a:pPr algn="ctr"/>
            <a:r>
              <a:rPr lang="en-US" sz="400" dirty="0"/>
              <a:t>REST API</a:t>
            </a:r>
          </a:p>
        </p:txBody>
      </p:sp>
      <p:sp>
        <p:nvSpPr>
          <p:cNvPr id="113" name="TextBox 112"/>
          <p:cNvSpPr txBox="1"/>
          <p:nvPr/>
        </p:nvSpPr>
        <p:spPr>
          <a:xfrm>
            <a:off x="3517196" y="2614810"/>
            <a:ext cx="392480" cy="276999"/>
          </a:xfrm>
          <a:prstGeom prst="rect">
            <a:avLst/>
          </a:prstGeom>
          <a:noFill/>
        </p:spPr>
        <p:txBody>
          <a:bodyPr wrap="square" rtlCol="0">
            <a:spAutoFit/>
          </a:bodyPr>
          <a:lstStyle/>
          <a:p>
            <a:pPr algn="ctr"/>
            <a:r>
              <a:rPr lang="en-US" sz="400" dirty="0"/>
              <a:t>NX-API, CLI, YANG</a:t>
            </a:r>
          </a:p>
        </p:txBody>
      </p:sp>
      <p:pic>
        <p:nvPicPr>
          <p:cNvPr id="1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143" y="3750565"/>
            <a:ext cx="347715" cy="355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7" name="Rectangle 136"/>
          <p:cNvSpPr/>
          <p:nvPr/>
        </p:nvSpPr>
        <p:spPr>
          <a:xfrm>
            <a:off x="1122992" y="4096811"/>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138" name="Picture 6" descr="C:\Users\andrewg\Desktop\openstack-cloud-software-vertical-larg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587751" y="3750565"/>
            <a:ext cx="680464" cy="51157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39" name="Left Brace 138"/>
          <p:cNvSpPr/>
          <p:nvPr/>
        </p:nvSpPr>
        <p:spPr bwMode="auto">
          <a:xfrm>
            <a:off x="3470607" y="1225815"/>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rtlCol="0" anchor="ctr"/>
          <a:lstStyle/>
          <a:p>
            <a:pPr algn="ctr"/>
            <a:endParaRPr lang="en-US"/>
          </a:p>
        </p:txBody>
      </p:sp>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8675" y="2694163"/>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4" name="Oval 83"/>
          <p:cNvSpPr/>
          <p:nvPr/>
        </p:nvSpPr>
        <p:spPr bwMode="auto">
          <a:xfrm>
            <a:off x="3975978" y="746853"/>
            <a:ext cx="4807276" cy="4300491"/>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85" name="Rectangle 84"/>
          <p:cNvSpPr/>
          <p:nvPr/>
        </p:nvSpPr>
        <p:spPr>
          <a:xfrm>
            <a:off x="4506311"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86" name="Rectangle 85"/>
          <p:cNvSpPr/>
          <p:nvPr/>
        </p:nvSpPr>
        <p:spPr>
          <a:xfrm>
            <a:off x="5761669"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sp>
        <p:nvSpPr>
          <p:cNvPr id="87" name="Rectangle 86"/>
          <p:cNvSpPr/>
          <p:nvPr/>
        </p:nvSpPr>
        <p:spPr>
          <a:xfrm>
            <a:off x="5070481" y="178241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88" name="Rectangle 87"/>
          <p:cNvSpPr/>
          <p:nvPr/>
        </p:nvSpPr>
        <p:spPr>
          <a:xfrm>
            <a:off x="6359637" y="178241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600" dirty="0" smtClean="0">
              <a:solidFill>
                <a:srgbClr val="000000"/>
              </a:solidFill>
            </a:endParaRPr>
          </a:p>
        </p:txBody>
      </p:sp>
      <p:sp>
        <p:nvSpPr>
          <p:cNvPr id="89" name="Rectangle 88"/>
          <p:cNvSpPr/>
          <p:nvPr/>
        </p:nvSpPr>
        <p:spPr>
          <a:xfrm>
            <a:off x="7119269" y="319149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90" name="Straight Connector 89"/>
          <p:cNvCxnSpPr>
            <a:stCxn id="88" idx="0"/>
            <a:endCxn id="90" idx="2"/>
          </p:cNvCxnSpPr>
          <p:nvPr/>
        </p:nvCxnSpPr>
        <p:spPr>
          <a:xfrm flipV="1">
            <a:off x="5025844" y="203856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8" idx="0"/>
            <a:endCxn id="91" idx="2"/>
          </p:cNvCxnSpPr>
          <p:nvPr/>
        </p:nvCxnSpPr>
        <p:spPr>
          <a:xfrm flipV="1">
            <a:off x="5025844" y="203997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9" idx="0"/>
            <a:endCxn id="90" idx="2"/>
          </p:cNvCxnSpPr>
          <p:nvPr/>
        </p:nvCxnSpPr>
        <p:spPr>
          <a:xfrm flipH="1" flipV="1">
            <a:off x="5590014" y="203856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9" idx="0"/>
            <a:endCxn id="91" idx="2"/>
          </p:cNvCxnSpPr>
          <p:nvPr/>
        </p:nvCxnSpPr>
        <p:spPr>
          <a:xfrm flipV="1">
            <a:off x="6281202" y="203997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92" idx="0"/>
            <a:endCxn id="90" idx="2"/>
          </p:cNvCxnSpPr>
          <p:nvPr/>
        </p:nvCxnSpPr>
        <p:spPr>
          <a:xfrm flipH="1" flipV="1">
            <a:off x="5590014" y="2038561"/>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92" idx="0"/>
            <a:endCxn id="91" idx="2"/>
          </p:cNvCxnSpPr>
          <p:nvPr/>
        </p:nvCxnSpPr>
        <p:spPr>
          <a:xfrm flipH="1" flipV="1">
            <a:off x="6879170" y="2039975"/>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4439410" y="3788572"/>
            <a:ext cx="1174002" cy="742862"/>
            <a:chOff x="371645" y="3838520"/>
            <a:chExt cx="1236785" cy="742862"/>
          </a:xfrm>
        </p:grpSpPr>
        <p:sp>
          <p:nvSpPr>
            <p:cNvPr id="97" name="Rectangle 96"/>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98" name="Rectangle 97"/>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99" name="Rectangle 98"/>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100" name="TextBox 99"/>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cxnSp>
        <p:nvCxnSpPr>
          <p:cNvPr id="101" name="Straight Connector 100"/>
          <p:cNvCxnSpPr>
            <a:stCxn id="88" idx="2"/>
            <a:endCxn id="100" idx="0"/>
          </p:cNvCxnSpPr>
          <p:nvPr/>
        </p:nvCxnSpPr>
        <p:spPr>
          <a:xfrm>
            <a:off x="5025848" y="345085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6274474" y="345085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7055598" y="3650557"/>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104" name="Rectangle 103"/>
          <p:cNvSpPr/>
          <p:nvPr/>
        </p:nvSpPr>
        <p:spPr>
          <a:xfrm>
            <a:off x="7178457" y="3957773"/>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105" name="Rectangle 104"/>
          <p:cNvSpPr/>
          <p:nvPr/>
        </p:nvSpPr>
        <p:spPr>
          <a:xfrm>
            <a:off x="7456570" y="4205727"/>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106" name="TextBox 105"/>
          <p:cNvSpPr txBox="1"/>
          <p:nvPr/>
        </p:nvSpPr>
        <p:spPr>
          <a:xfrm>
            <a:off x="7387952" y="4368284"/>
            <a:ext cx="556725" cy="184666"/>
          </a:xfrm>
          <a:prstGeom prst="rect">
            <a:avLst/>
          </a:prstGeom>
          <a:noFill/>
        </p:spPr>
        <p:txBody>
          <a:bodyPr wrap="none" rtlCol="0">
            <a:spAutoFit/>
          </a:bodyPr>
          <a:lstStyle/>
          <a:p>
            <a:pPr defTabSz="457048"/>
            <a:r>
              <a:rPr lang="en-US" sz="600" dirty="0" smtClean="0">
                <a:solidFill>
                  <a:srgbClr val="000000"/>
                </a:solidFill>
              </a:rPr>
              <a:t>x86 Server</a:t>
            </a:r>
            <a:endParaRPr lang="en-US" sz="600" dirty="0">
              <a:solidFill>
                <a:srgbClr val="000000"/>
              </a:solidFill>
            </a:endParaRPr>
          </a:p>
        </p:txBody>
      </p:sp>
      <p:cxnSp>
        <p:nvCxnSpPr>
          <p:cNvPr id="107" name="Straight Connector 106"/>
          <p:cNvCxnSpPr>
            <a:stCxn id="92" idx="2"/>
            <a:endCxn id="106" idx="0"/>
          </p:cNvCxnSpPr>
          <p:nvPr/>
        </p:nvCxnSpPr>
        <p:spPr>
          <a:xfrm>
            <a:off x="7638806" y="3449052"/>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09" name="Group 108"/>
          <p:cNvGrpSpPr/>
          <p:nvPr/>
        </p:nvGrpSpPr>
        <p:grpSpPr>
          <a:xfrm>
            <a:off x="5726611" y="3788572"/>
            <a:ext cx="1174002" cy="742862"/>
            <a:chOff x="371645" y="3838520"/>
            <a:chExt cx="1236785" cy="742862"/>
          </a:xfrm>
        </p:grpSpPr>
        <p:sp>
          <p:nvSpPr>
            <p:cNvPr id="110" name="Rectangle 109"/>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112" name="Rectangle 11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114" name="Rectangle 113"/>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115" name="TextBox 114"/>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sp>
        <p:nvSpPr>
          <p:cNvPr id="124" name="Rectangle 123"/>
          <p:cNvSpPr/>
          <p:nvPr/>
        </p:nvSpPr>
        <p:spPr>
          <a:xfrm>
            <a:off x="6427436" y="4155599"/>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pic>
        <p:nvPicPr>
          <p:cNvPr id="126"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0025" y="973194"/>
            <a:ext cx="462932" cy="646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0" name="Rectangle 129"/>
          <p:cNvSpPr/>
          <p:nvPr/>
        </p:nvSpPr>
        <p:spPr>
          <a:xfrm>
            <a:off x="5708659" y="1205809"/>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Border Leaf</a:t>
            </a:r>
          </a:p>
        </p:txBody>
      </p:sp>
      <p:sp>
        <p:nvSpPr>
          <p:cNvPr id="132" name="Rectangle 131"/>
          <p:cNvSpPr/>
          <p:nvPr/>
        </p:nvSpPr>
        <p:spPr>
          <a:xfrm>
            <a:off x="6237731" y="1245200"/>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cxnSp>
        <p:nvCxnSpPr>
          <p:cNvPr id="133" name="Straight Connector 132"/>
          <p:cNvCxnSpPr>
            <a:endCxn id="130" idx="2"/>
          </p:cNvCxnSpPr>
          <p:nvPr/>
        </p:nvCxnSpPr>
        <p:spPr>
          <a:xfrm flipV="1">
            <a:off x="5507401" y="1463372"/>
            <a:ext cx="720791" cy="3374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a:endCxn id="130" idx="2"/>
          </p:cNvCxnSpPr>
          <p:nvPr/>
        </p:nvCxnSpPr>
        <p:spPr>
          <a:xfrm flipH="1" flipV="1">
            <a:off x="6228192" y="1463372"/>
            <a:ext cx="549256" cy="33334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6814178" y="954816"/>
            <a:ext cx="407980" cy="184666"/>
          </a:xfrm>
          <a:prstGeom prst="rect">
            <a:avLst/>
          </a:prstGeom>
          <a:noFill/>
        </p:spPr>
        <p:txBody>
          <a:bodyPr wrap="square" rtlCol="0">
            <a:spAutoFit/>
          </a:bodyPr>
          <a:lstStyle/>
          <a:p>
            <a:r>
              <a:rPr lang="en-US" sz="600" dirty="0"/>
              <a:t>DCI</a:t>
            </a:r>
          </a:p>
        </p:txBody>
      </p:sp>
      <p:cxnSp>
        <p:nvCxnSpPr>
          <p:cNvPr id="135" name="Straight Connector 134"/>
          <p:cNvCxnSpPr>
            <a:stCxn id="130" idx="3"/>
          </p:cNvCxnSpPr>
          <p:nvPr/>
        </p:nvCxnSpPr>
        <p:spPr>
          <a:xfrm>
            <a:off x="6747725" y="1334591"/>
            <a:ext cx="307873" cy="1285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438777" y="1690091"/>
            <a:ext cx="3601004" cy="431941"/>
          </a:xfrm>
          <a:prstGeom prst="rect">
            <a:avLst/>
          </a:prstGeom>
          <a:solidFill>
            <a:srgbClr val="FFFFFF"/>
          </a:solidFill>
          <a:ln>
            <a:solidFill>
              <a:schemeClr val="bg2">
                <a:lumMod val="75000"/>
              </a:schemeClr>
            </a:solidFill>
            <a:prstDash val="sysDash"/>
          </a:ln>
        </p:spPr>
        <p:style>
          <a:lnRef idx="1">
            <a:schemeClr val="accent4"/>
          </a:lnRef>
          <a:fillRef idx="3">
            <a:schemeClr val="accent4"/>
          </a:fillRef>
          <a:effectRef idx="2">
            <a:schemeClr val="accent4"/>
          </a:effectRef>
          <a:fontRef idx="minor">
            <a:schemeClr val="lt1"/>
          </a:fontRef>
        </p:style>
        <p:txBody>
          <a:bodyPr lIns="130601" tIns="65300" rIns="130601" bIns="65300" rtlCol="0" anchor="ctr">
            <a:noAutofit/>
          </a:bodyPr>
          <a:lstStyle/>
          <a:p>
            <a:pPr algn="r" eaLnBrk="0" fontAlgn="base" hangingPunct="0">
              <a:lnSpc>
                <a:spcPct val="90000"/>
              </a:lnSpc>
              <a:spcBef>
                <a:spcPct val="0"/>
              </a:spcBef>
              <a:spcAft>
                <a:spcPct val="0"/>
              </a:spcAft>
            </a:pPr>
            <a:r>
              <a:rPr lang="en-US" sz="1400" b="1" dirty="0">
                <a:solidFill>
                  <a:srgbClr val="214794"/>
                </a:solidFill>
                <a:latin typeface="Arial"/>
              </a:rPr>
              <a:t>Nexus 9300/9500/5000/7x00</a:t>
            </a:r>
            <a:r>
              <a:rPr lang="en-US" sz="1400" dirty="0">
                <a:solidFill>
                  <a:srgbClr val="214794"/>
                </a:solidFill>
                <a:latin typeface="Arial"/>
              </a:rPr>
              <a:t>– Spine (RR)</a:t>
            </a:r>
          </a:p>
        </p:txBody>
      </p:sp>
      <p:sp>
        <p:nvSpPr>
          <p:cNvPr id="77" name="Rectangle 76"/>
          <p:cNvSpPr/>
          <p:nvPr/>
        </p:nvSpPr>
        <p:spPr>
          <a:xfrm>
            <a:off x="6125175" y="2225317"/>
            <a:ext cx="2874182" cy="431941"/>
          </a:xfrm>
          <a:prstGeom prst="rect">
            <a:avLst/>
          </a:prstGeom>
          <a:solidFill>
            <a:srgbClr val="FFFFFF"/>
          </a:solidFill>
          <a:ln>
            <a:solidFill>
              <a:schemeClr val="bg2">
                <a:lumMod val="75000"/>
              </a:schemeClr>
            </a:solidFill>
            <a:prstDash val="sysDash"/>
          </a:ln>
        </p:spPr>
        <p:style>
          <a:lnRef idx="1">
            <a:schemeClr val="accent4"/>
          </a:lnRef>
          <a:fillRef idx="3">
            <a:schemeClr val="accent4"/>
          </a:fillRef>
          <a:effectRef idx="2">
            <a:schemeClr val="accent4"/>
          </a:effectRef>
          <a:fontRef idx="minor">
            <a:schemeClr val="lt1"/>
          </a:fontRef>
        </p:style>
        <p:txBody>
          <a:bodyPr lIns="130601" tIns="65300" rIns="130601" bIns="65300" rtlCol="0" anchor="ctr">
            <a:noAutofit/>
          </a:bodyPr>
          <a:lstStyle/>
          <a:p>
            <a:pPr algn="r" eaLnBrk="0" hangingPunct="0">
              <a:lnSpc>
                <a:spcPct val="90000"/>
              </a:lnSpc>
            </a:pPr>
            <a:r>
              <a:rPr lang="en-US" sz="1400" b="1" dirty="0">
                <a:solidFill>
                  <a:srgbClr val="214794"/>
                </a:solidFill>
              </a:rPr>
              <a:t>ASR9000, Nexus 7x00</a:t>
            </a:r>
            <a:r>
              <a:rPr lang="en-US" sz="1400" dirty="0">
                <a:solidFill>
                  <a:srgbClr val="214794"/>
                </a:solidFill>
              </a:rPr>
              <a:t>– DCI</a:t>
            </a:r>
          </a:p>
        </p:txBody>
      </p:sp>
      <p:sp>
        <p:nvSpPr>
          <p:cNvPr id="140" name="Flowchart: Terminator 117"/>
          <p:cNvSpPr/>
          <p:nvPr/>
        </p:nvSpPr>
        <p:spPr bwMode="auto">
          <a:xfrm>
            <a:off x="4867920" y="3259082"/>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41" name="Rectangle 140"/>
          <p:cNvSpPr/>
          <p:nvPr/>
        </p:nvSpPr>
        <p:spPr>
          <a:xfrm>
            <a:off x="4876493" y="3240411"/>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142" name="Flowchart: Terminator 117"/>
          <p:cNvSpPr/>
          <p:nvPr/>
        </p:nvSpPr>
        <p:spPr bwMode="auto">
          <a:xfrm>
            <a:off x="6219619" y="3261383"/>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43" name="Rectangle 142"/>
          <p:cNvSpPr/>
          <p:nvPr/>
        </p:nvSpPr>
        <p:spPr>
          <a:xfrm>
            <a:off x="6228192" y="3242712"/>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144" name="Flowchart: Terminator 117"/>
          <p:cNvSpPr/>
          <p:nvPr/>
        </p:nvSpPr>
        <p:spPr bwMode="auto">
          <a:xfrm>
            <a:off x="7474548" y="3226275"/>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45" name="Rectangle 144"/>
          <p:cNvSpPr/>
          <p:nvPr/>
        </p:nvSpPr>
        <p:spPr>
          <a:xfrm>
            <a:off x="7483121" y="3207604"/>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146" name="Flowchart: Terminator 117"/>
          <p:cNvSpPr/>
          <p:nvPr/>
        </p:nvSpPr>
        <p:spPr bwMode="auto">
          <a:xfrm>
            <a:off x="6267000" y="1277764"/>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47" name="Rectangle 146"/>
          <p:cNvSpPr/>
          <p:nvPr/>
        </p:nvSpPr>
        <p:spPr>
          <a:xfrm>
            <a:off x="6275573" y="1259093"/>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74" name="Rectangle 73"/>
          <p:cNvSpPr/>
          <p:nvPr/>
        </p:nvSpPr>
        <p:spPr>
          <a:xfrm>
            <a:off x="4975422" y="1122053"/>
            <a:ext cx="4064359" cy="431941"/>
          </a:xfrm>
          <a:prstGeom prst="rect">
            <a:avLst/>
          </a:prstGeom>
          <a:solidFill>
            <a:srgbClr val="FFFFFF"/>
          </a:solidFill>
          <a:ln>
            <a:solidFill>
              <a:schemeClr val="bg2">
                <a:lumMod val="75000"/>
              </a:schemeClr>
            </a:solidFill>
            <a:prstDash val="sysDash"/>
          </a:ln>
        </p:spPr>
        <p:style>
          <a:lnRef idx="1">
            <a:schemeClr val="accent4"/>
          </a:lnRef>
          <a:fillRef idx="3">
            <a:schemeClr val="accent4"/>
          </a:fillRef>
          <a:effectRef idx="2">
            <a:schemeClr val="accent4"/>
          </a:effectRef>
          <a:fontRef idx="minor">
            <a:schemeClr val="lt1"/>
          </a:fontRef>
        </p:style>
        <p:txBody>
          <a:bodyPr lIns="130601" tIns="65300" rIns="130601" bIns="65300" rtlCol="0" anchor="ctr">
            <a:noAutofit/>
          </a:bodyPr>
          <a:lstStyle/>
          <a:p>
            <a:pPr algn="r" eaLnBrk="0" fontAlgn="base" hangingPunct="0">
              <a:lnSpc>
                <a:spcPct val="90000"/>
              </a:lnSpc>
              <a:spcBef>
                <a:spcPct val="0"/>
              </a:spcBef>
              <a:spcAft>
                <a:spcPct val="0"/>
              </a:spcAft>
            </a:pPr>
            <a:r>
              <a:rPr lang="en-US" sz="1400" b="1" dirty="0">
                <a:solidFill>
                  <a:srgbClr val="214794"/>
                </a:solidFill>
                <a:latin typeface="Arial"/>
              </a:rPr>
              <a:t>Nexus 9200/9300/</a:t>
            </a:r>
            <a:r>
              <a:rPr lang="en-US" sz="1400" b="1" dirty="0" smtClean="0">
                <a:solidFill>
                  <a:srgbClr val="214794"/>
                </a:solidFill>
                <a:latin typeface="Arial"/>
              </a:rPr>
              <a:t>5600/7x00</a:t>
            </a:r>
            <a:r>
              <a:rPr lang="en-US" sz="1400" dirty="0" smtClean="0">
                <a:solidFill>
                  <a:srgbClr val="214794"/>
                </a:solidFill>
                <a:latin typeface="Arial"/>
              </a:rPr>
              <a:t> </a:t>
            </a:r>
            <a:r>
              <a:rPr lang="en-US" sz="1400" dirty="0">
                <a:solidFill>
                  <a:srgbClr val="214794"/>
                </a:solidFill>
                <a:latin typeface="Arial"/>
              </a:rPr>
              <a:t>– ToR </a:t>
            </a:r>
            <a:endParaRPr lang="en-US" sz="1400" b="1" dirty="0">
              <a:solidFill>
                <a:srgbClr val="214794"/>
              </a:solidFill>
              <a:latin typeface="Arial"/>
            </a:endParaRPr>
          </a:p>
        </p:txBody>
      </p:sp>
      <p:sp>
        <p:nvSpPr>
          <p:cNvPr id="2" name="Title 1"/>
          <p:cNvSpPr>
            <a:spLocks noGrp="1"/>
          </p:cNvSpPr>
          <p:nvPr>
            <p:ph type="title"/>
          </p:nvPr>
        </p:nvSpPr>
        <p:spPr/>
        <p:txBody>
          <a:bodyPr/>
          <a:lstStyle/>
          <a:p>
            <a:r>
              <a:rPr lang="en-US" dirty="0" smtClean="0"/>
              <a:t>VTS Architecture </a:t>
            </a:r>
            <a:r>
              <a:rPr lang="mr-IN" dirty="0" smtClean="0"/>
              <a:t>–</a:t>
            </a:r>
            <a:r>
              <a:rPr lang="en-US" dirty="0" smtClean="0"/>
              <a:t> Hardware VTEP</a:t>
            </a:r>
            <a:endParaRPr lang="en-US" dirty="0"/>
          </a:p>
        </p:txBody>
      </p:sp>
      <p:sp>
        <p:nvSpPr>
          <p:cNvPr id="3" name="Text Placeholder 2"/>
          <p:cNvSpPr>
            <a:spLocks noGrp="1"/>
          </p:cNvSpPr>
          <p:nvPr>
            <p:ph type="body" sz="quarter" idx="12"/>
          </p:nvPr>
        </p:nvSpPr>
        <p:spPr/>
        <p:txBody>
          <a:bodyPr/>
          <a:lstStyle/>
          <a:p>
            <a:r>
              <a:rPr lang="en-US" dirty="0" smtClean="0"/>
              <a:t>Hardware Switches</a:t>
            </a:r>
            <a:endParaRPr lang="en-US" dirty="0"/>
          </a:p>
        </p:txBody>
      </p:sp>
    </p:spTree>
    <p:extLst>
      <p:ext uri="{BB962C8B-B14F-4D97-AF65-F5344CB8AC3E}">
        <p14:creationId xmlns:p14="http://schemas.microsoft.com/office/powerpoint/2010/main" val="2049936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1+#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1+#ppt_w/2"/>
                                          </p:val>
                                        </p:tav>
                                        <p:tav tm="100000">
                                          <p:val>
                                            <p:strVal val="#ppt_x"/>
                                          </p:val>
                                        </p:tav>
                                      </p:tavLst>
                                    </p:anim>
                                    <p:anim calcmode="lin" valueType="num">
                                      <p:cBhvr additive="base">
                                        <p:cTn id="14"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val 81"/>
          <p:cNvSpPr/>
          <p:nvPr/>
        </p:nvSpPr>
        <p:spPr bwMode="auto">
          <a:xfrm>
            <a:off x="3563203" y="797156"/>
            <a:ext cx="4807276" cy="4300491"/>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111" name="TextBox 110"/>
          <p:cNvSpPr txBox="1"/>
          <p:nvPr/>
        </p:nvSpPr>
        <p:spPr>
          <a:xfrm>
            <a:off x="6976860" y="929414"/>
            <a:ext cx="407980" cy="184666"/>
          </a:xfrm>
          <a:prstGeom prst="rect">
            <a:avLst/>
          </a:prstGeom>
          <a:noFill/>
        </p:spPr>
        <p:txBody>
          <a:bodyPr wrap="square" lIns="91436" tIns="45718" rIns="91436" bIns="45718" rtlCol="0">
            <a:spAutoFit/>
          </a:bodyPr>
          <a:lstStyle/>
          <a:p>
            <a:r>
              <a:rPr lang="en-US" sz="600" dirty="0"/>
              <a:t>DCI</a:t>
            </a:r>
          </a:p>
        </p:txBody>
      </p:sp>
      <p:sp>
        <p:nvSpPr>
          <p:cNvPr id="11" name="Rectangle 10"/>
          <p:cNvSpPr/>
          <p:nvPr/>
        </p:nvSpPr>
        <p:spPr>
          <a:xfrm>
            <a:off x="6843550" y="3439431"/>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                 ToR</a:t>
            </a:r>
          </a:p>
        </p:txBody>
      </p:sp>
      <p:sp>
        <p:nvSpPr>
          <p:cNvPr id="134" name="Rectangle 133"/>
          <p:cNvSpPr/>
          <p:nvPr/>
        </p:nvSpPr>
        <p:spPr>
          <a:xfrm>
            <a:off x="6790780" y="4028702"/>
            <a:ext cx="1174002" cy="690287"/>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135" name="Rectangle 134"/>
          <p:cNvSpPr/>
          <p:nvPr/>
        </p:nvSpPr>
        <p:spPr>
          <a:xfrm>
            <a:off x="6927921" y="4200278"/>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29" name="Rectangle 28"/>
          <p:cNvSpPr/>
          <p:nvPr/>
        </p:nvSpPr>
        <p:spPr>
          <a:xfrm>
            <a:off x="6779878" y="3898498"/>
            <a:ext cx="1184904"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26" name="Rounded Rectangle 25"/>
          <p:cNvSpPr/>
          <p:nvPr/>
        </p:nvSpPr>
        <p:spPr>
          <a:xfrm>
            <a:off x="2494797" y="2628545"/>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800" dirty="0">
                <a:solidFill>
                  <a:srgbClr val="FFFFFF"/>
                </a:solidFill>
              </a:rPr>
              <a:t>Cisco VTS</a:t>
            </a:r>
          </a:p>
        </p:txBody>
      </p:sp>
      <p:sp>
        <p:nvSpPr>
          <p:cNvPr id="6" name="Rounded Rectangle 5"/>
          <p:cNvSpPr/>
          <p:nvPr/>
        </p:nvSpPr>
        <p:spPr>
          <a:xfrm>
            <a:off x="537823" y="2624291"/>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7" name="Rectangle 6"/>
          <p:cNvSpPr/>
          <p:nvPr/>
        </p:nvSpPr>
        <p:spPr>
          <a:xfrm>
            <a:off x="4230592" y="3441230"/>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5485950" y="3441230"/>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4794762" y="203035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6083918" y="203035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cxnSp>
        <p:nvCxnSpPr>
          <p:cNvPr id="12" name="Straight Connector 11"/>
          <p:cNvCxnSpPr>
            <a:stCxn id="7" idx="0"/>
            <a:endCxn id="9" idx="2"/>
          </p:cNvCxnSpPr>
          <p:nvPr/>
        </p:nvCxnSpPr>
        <p:spPr>
          <a:xfrm flipV="1">
            <a:off x="4750124" y="228650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750124" y="228791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5314294" y="228650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6005482" y="228791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5314294" y="2286502"/>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603450" y="2287916"/>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2"/>
            <a:endCxn id="19" idx="0"/>
          </p:cNvCxnSpPr>
          <p:nvPr/>
        </p:nvCxnSpPr>
        <p:spPr>
          <a:xfrm>
            <a:off x="4750125" y="369879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998754" y="369879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053268" y="2777088"/>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6972094" y="4148579"/>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31" name="Rectangle 30"/>
          <p:cNvSpPr/>
          <p:nvPr/>
        </p:nvSpPr>
        <p:spPr>
          <a:xfrm>
            <a:off x="7180850" y="4451750"/>
            <a:ext cx="372058"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a:t>
            </a:r>
          </a:p>
        </p:txBody>
      </p:sp>
      <p:sp>
        <p:nvSpPr>
          <p:cNvPr id="32" name="TextBox 31"/>
          <p:cNvSpPr txBox="1"/>
          <p:nvPr/>
        </p:nvSpPr>
        <p:spPr>
          <a:xfrm>
            <a:off x="7112229" y="4616225"/>
            <a:ext cx="521401" cy="173108"/>
          </a:xfrm>
          <a:prstGeom prst="rect">
            <a:avLst/>
          </a:prstGeom>
          <a:noFill/>
        </p:spPr>
        <p:txBody>
          <a:bodyPr wrap="none" lIns="91436" tIns="45718" rIns="91436" bIns="45718" rtlCol="0">
            <a:spAutoFit/>
          </a:bodyPr>
          <a:lstStyle/>
          <a:p>
            <a:pPr defTabSz="457029"/>
            <a:r>
              <a:rPr lang="en-US" sz="500" dirty="0">
                <a:solidFill>
                  <a:srgbClr val="000000"/>
                </a:solidFill>
              </a:rPr>
              <a:t>x86 Server</a:t>
            </a:r>
          </a:p>
        </p:txBody>
      </p:sp>
      <p:cxnSp>
        <p:nvCxnSpPr>
          <p:cNvPr id="33" name="Straight Connector 32"/>
          <p:cNvCxnSpPr>
            <a:stCxn id="11" idx="2"/>
            <a:endCxn id="29" idx="0"/>
          </p:cNvCxnSpPr>
          <p:nvPr/>
        </p:nvCxnSpPr>
        <p:spPr>
          <a:xfrm>
            <a:off x="7363082" y="3696994"/>
            <a:ext cx="9248"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5428867" y="4046029"/>
            <a:ext cx="1174002" cy="712084"/>
            <a:chOff x="371645" y="3838520"/>
            <a:chExt cx="1236785" cy="712084"/>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43" name="Rectangle 42"/>
            <p:cNvSpPr/>
            <p:nvPr/>
          </p:nvSpPr>
          <p:spPr>
            <a:xfrm>
              <a:off x="1080220" y="4203609"/>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4" name="Rectangle 43"/>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5" name="TextBox 44"/>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pic>
        <p:nvPicPr>
          <p:cNvPr id="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6" y="2875025"/>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1" name="Straight Connector 50"/>
          <p:cNvCxnSpPr/>
          <p:nvPr/>
        </p:nvCxnSpPr>
        <p:spPr>
          <a:xfrm>
            <a:off x="1077457" y="2774666"/>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927983" y="2947402"/>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6" y="3167116"/>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4" name="Straight Connector 53"/>
          <p:cNvCxnSpPr>
            <a:stCxn id="53" idx="3"/>
          </p:cNvCxnSpPr>
          <p:nvPr/>
        </p:nvCxnSpPr>
        <p:spPr>
          <a:xfrm flipV="1">
            <a:off x="927983" y="3239493"/>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8" y="2895360"/>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8" y="3187451"/>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7" name="Straight Connector 56"/>
          <p:cNvCxnSpPr/>
          <p:nvPr/>
        </p:nvCxnSpPr>
        <p:spPr>
          <a:xfrm>
            <a:off x="1496557" y="2781016"/>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05709" y="2953752"/>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99358" y="3245843"/>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95" y="2979003"/>
            <a:ext cx="210824" cy="122224"/>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1" name="Straight Connector 60"/>
          <p:cNvCxnSpPr>
            <a:stCxn id="60" idx="3"/>
          </p:cNvCxnSpPr>
          <p:nvPr/>
        </p:nvCxnSpPr>
        <p:spPr>
          <a:xfrm>
            <a:off x="1392419" y="3040114"/>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7457" y="3040114"/>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047759" y="2565573"/>
            <a:ext cx="392480" cy="215444"/>
          </a:xfrm>
          <a:prstGeom prst="rect">
            <a:avLst/>
          </a:prstGeom>
          <a:noFill/>
        </p:spPr>
        <p:txBody>
          <a:bodyPr wrap="square" lIns="91436" tIns="45718" rIns="91436" bIns="45718" rtlCol="0">
            <a:spAutoFit/>
          </a:bodyPr>
          <a:lstStyle/>
          <a:p>
            <a:pPr algn="ctr"/>
            <a:r>
              <a:rPr lang="en-US" sz="400" dirty="0"/>
              <a:t>REST API</a:t>
            </a:r>
          </a:p>
        </p:txBody>
      </p:sp>
      <p:sp>
        <p:nvSpPr>
          <p:cNvPr id="113" name="TextBox 112"/>
          <p:cNvSpPr txBox="1"/>
          <p:nvPr/>
        </p:nvSpPr>
        <p:spPr>
          <a:xfrm>
            <a:off x="3539676" y="2607531"/>
            <a:ext cx="392480" cy="276995"/>
          </a:xfrm>
          <a:prstGeom prst="rect">
            <a:avLst/>
          </a:prstGeom>
          <a:noFill/>
        </p:spPr>
        <p:txBody>
          <a:bodyPr wrap="square" lIns="91436" tIns="45718" rIns="91436" bIns="45718" rtlCol="0">
            <a:spAutoFit/>
          </a:bodyPr>
          <a:lstStyle/>
          <a:p>
            <a:pPr algn="ctr"/>
            <a:r>
              <a:rPr lang="en-US" sz="400" dirty="0"/>
              <a:t>NX-API, CLI, YANG</a:t>
            </a:r>
          </a:p>
        </p:txBody>
      </p:sp>
      <p:sp>
        <p:nvSpPr>
          <p:cNvPr id="118" name="Flowchart: Terminator 117"/>
          <p:cNvSpPr/>
          <p:nvPr/>
        </p:nvSpPr>
        <p:spPr bwMode="auto">
          <a:xfrm>
            <a:off x="4595490" y="3496119"/>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19" name="Rectangle 118"/>
          <p:cNvSpPr/>
          <p:nvPr/>
        </p:nvSpPr>
        <p:spPr>
          <a:xfrm>
            <a:off x="4604063" y="3477448"/>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120" name="Flowchart: Terminator 119"/>
          <p:cNvSpPr/>
          <p:nvPr/>
        </p:nvSpPr>
        <p:spPr bwMode="auto">
          <a:xfrm>
            <a:off x="5825254" y="3500013"/>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21" name="Rectangle 120"/>
          <p:cNvSpPr/>
          <p:nvPr/>
        </p:nvSpPr>
        <p:spPr>
          <a:xfrm>
            <a:off x="5833828" y="3481341"/>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pic>
        <p:nvPicPr>
          <p:cNvPr id="122" name="Picture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384" y="1114080"/>
            <a:ext cx="462932" cy="646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3" name="Rectangle 122"/>
          <p:cNvSpPr/>
          <p:nvPr/>
        </p:nvSpPr>
        <p:spPr>
          <a:xfrm>
            <a:off x="5740812" y="1320308"/>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Border Leaf</a:t>
            </a:r>
          </a:p>
        </p:txBody>
      </p:sp>
      <p:cxnSp>
        <p:nvCxnSpPr>
          <p:cNvPr id="125" name="Straight Connector 124"/>
          <p:cNvCxnSpPr>
            <a:endCxn id="123" idx="3"/>
          </p:cNvCxnSpPr>
          <p:nvPr/>
        </p:nvCxnSpPr>
        <p:spPr>
          <a:xfrm flipH="1" flipV="1">
            <a:off x="6779878" y="1449090"/>
            <a:ext cx="400972" cy="1233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27" name="Flowchart: Terminator 126"/>
          <p:cNvSpPr/>
          <p:nvPr/>
        </p:nvSpPr>
        <p:spPr bwMode="auto">
          <a:xfrm>
            <a:off x="6340140" y="1393181"/>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28" name="Rectangle 127"/>
          <p:cNvSpPr/>
          <p:nvPr/>
        </p:nvSpPr>
        <p:spPr>
          <a:xfrm>
            <a:off x="6338417" y="1391381"/>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cxnSp>
        <p:nvCxnSpPr>
          <p:cNvPr id="129" name="Straight Connector 128"/>
          <p:cNvCxnSpPr/>
          <p:nvPr/>
        </p:nvCxnSpPr>
        <p:spPr>
          <a:xfrm flipV="1">
            <a:off x="5333720" y="1616339"/>
            <a:ext cx="596728" cy="407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 idx="0"/>
          </p:cNvCxnSpPr>
          <p:nvPr/>
        </p:nvCxnSpPr>
        <p:spPr>
          <a:xfrm flipH="1" flipV="1">
            <a:off x="5966841" y="1631872"/>
            <a:ext cx="636610" cy="398482"/>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pic>
        <p:nvPicPr>
          <p:cNvPr id="1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143" y="3742098"/>
            <a:ext cx="347715" cy="355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7" name="Rectangle 136"/>
          <p:cNvSpPr/>
          <p:nvPr/>
        </p:nvSpPr>
        <p:spPr>
          <a:xfrm>
            <a:off x="1122992" y="4088344"/>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138" name="Picture 6" descr="C:\Users\andrewg\Desktop\openstack-cloud-software-vertical-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587751" y="3742097"/>
            <a:ext cx="680464" cy="51157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39" name="Left Brace 138"/>
          <p:cNvSpPr/>
          <p:nvPr/>
        </p:nvSpPr>
        <p:spPr bwMode="auto">
          <a:xfrm>
            <a:off x="3451066" y="1186733"/>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lIns="91436" tIns="45718" rIns="91436" bIns="45718" rtlCol="0" anchor="ctr"/>
          <a:lstStyle/>
          <a:p>
            <a:pPr algn="ctr"/>
            <a:endParaRPr lang="en-US"/>
          </a:p>
        </p:txBody>
      </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8674" y="2685695"/>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4163690" y="4036516"/>
            <a:ext cx="1174002" cy="712084"/>
            <a:chOff x="371645" y="3838520"/>
            <a:chExt cx="1236785" cy="712084"/>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1" name="Rectangle 20"/>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22" name="TextBox 21"/>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grpSp>
        <p:nvGrpSpPr>
          <p:cNvPr id="34" name="Group 33"/>
          <p:cNvGrpSpPr/>
          <p:nvPr/>
        </p:nvGrpSpPr>
        <p:grpSpPr>
          <a:xfrm>
            <a:off x="7131551" y="3909336"/>
            <a:ext cx="531735" cy="302578"/>
            <a:chOff x="6144415" y="3154580"/>
            <a:chExt cx="531735" cy="302578"/>
          </a:xfrm>
        </p:grpSpPr>
        <p:pic>
          <p:nvPicPr>
            <p:cNvPr id="35" name="Picture 150" descr="ICON_VM_basic_label_Q30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37" name="TextBox 36"/>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116" name="Flowchart: Terminator 115"/>
          <p:cNvSpPr/>
          <p:nvPr/>
        </p:nvSpPr>
        <p:spPr bwMode="auto">
          <a:xfrm>
            <a:off x="7335128" y="3846408"/>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17" name="Rectangle 116"/>
          <p:cNvSpPr/>
          <p:nvPr/>
        </p:nvSpPr>
        <p:spPr>
          <a:xfrm>
            <a:off x="7343697" y="3827736"/>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2" name="Title 1"/>
          <p:cNvSpPr>
            <a:spLocks noGrp="1"/>
          </p:cNvSpPr>
          <p:nvPr>
            <p:ph type="title"/>
          </p:nvPr>
        </p:nvSpPr>
        <p:spPr/>
        <p:txBody>
          <a:bodyPr/>
          <a:lstStyle/>
          <a:p>
            <a:r>
              <a:rPr lang="en-US" dirty="0" smtClean="0"/>
              <a:t>VTS Architecture </a:t>
            </a:r>
            <a:r>
              <a:rPr lang="mr-IN" dirty="0" smtClean="0"/>
              <a:t>–</a:t>
            </a:r>
            <a:r>
              <a:rPr lang="en-US" dirty="0" smtClean="0"/>
              <a:t> Software VTEP</a:t>
            </a:r>
            <a:endParaRPr lang="en-US" dirty="0"/>
          </a:p>
        </p:txBody>
      </p:sp>
      <p:sp>
        <p:nvSpPr>
          <p:cNvPr id="3" name="Text Placeholder 2"/>
          <p:cNvSpPr>
            <a:spLocks noGrp="1"/>
          </p:cNvSpPr>
          <p:nvPr>
            <p:ph type="body" sz="quarter" idx="12"/>
          </p:nvPr>
        </p:nvSpPr>
        <p:spPr/>
        <p:txBody>
          <a:bodyPr/>
          <a:lstStyle/>
          <a:p>
            <a:r>
              <a:rPr lang="en-US" dirty="0" smtClean="0"/>
              <a:t>Virtual Topology Forwarder</a:t>
            </a:r>
            <a:endParaRPr lang="en-US" dirty="0"/>
          </a:p>
        </p:txBody>
      </p:sp>
    </p:spTree>
    <p:extLst>
      <p:ext uri="{BB962C8B-B14F-4D97-AF65-F5344CB8AC3E}">
        <p14:creationId xmlns:p14="http://schemas.microsoft.com/office/powerpoint/2010/main" val="1336121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6" presetClass="entr" presetSubtype="16"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circle(in)">
                                      <p:cBhvr>
                                        <p:cTn id="11" dur="2000"/>
                                        <p:tgtEl>
                                          <p:spTgt spid="116"/>
                                        </p:tgtEl>
                                      </p:cBhvr>
                                    </p:animEffect>
                                  </p:childTnLst>
                                </p:cTn>
                              </p:par>
                              <p:par>
                                <p:cTn id="12" presetID="6" presetClass="entr" presetSubtype="16"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circle(in)">
                                      <p:cBhvr>
                                        <p:cTn id="14" dur="2000"/>
                                        <p:tgtEl>
                                          <p:spTgt spid="3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in)">
                                      <p:cBhvr>
                                        <p:cTn id="17" dur="20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16" grpId="0" animBg="1"/>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7824" y="778325"/>
            <a:ext cx="7774901" cy="4000271"/>
            <a:chOff x="537819" y="778322"/>
            <a:chExt cx="7774901" cy="4000271"/>
          </a:xfrm>
        </p:grpSpPr>
        <p:grpSp>
          <p:nvGrpSpPr>
            <p:cNvPr id="2" name="Group 1"/>
            <p:cNvGrpSpPr/>
            <p:nvPr/>
          </p:nvGrpSpPr>
          <p:grpSpPr>
            <a:xfrm>
              <a:off x="537819" y="778322"/>
              <a:ext cx="7774901" cy="4000271"/>
              <a:chOff x="537819" y="778322"/>
              <a:chExt cx="7774901" cy="4000271"/>
            </a:xfrm>
          </p:grpSpPr>
          <p:sp>
            <p:nvSpPr>
              <p:cNvPr id="26" name="Rounded Rectangle 25"/>
              <p:cNvSpPr/>
              <p:nvPr/>
            </p:nvSpPr>
            <p:spPr>
              <a:xfrm>
                <a:off x="2494793" y="2628543"/>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FFFF"/>
                    </a:solidFill>
                  </a:rPr>
                  <a:t>Cisco VTS</a:t>
                </a:r>
              </a:p>
            </p:txBody>
          </p:sp>
          <p:sp>
            <p:nvSpPr>
              <p:cNvPr id="6" name="Rounded Rectangle 5"/>
              <p:cNvSpPr/>
              <p:nvPr/>
            </p:nvSpPr>
            <p:spPr>
              <a:xfrm>
                <a:off x="537819" y="2624288"/>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3842847"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p>
            </p:txBody>
          </p:sp>
          <p:sp>
            <p:nvSpPr>
              <p:cNvPr id="8" name="Rectangle 7"/>
              <p:cNvSpPr/>
              <p:nvPr/>
            </p:nvSpPr>
            <p:spPr>
              <a:xfrm>
                <a:off x="5098205"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p>
            </p:txBody>
          </p:sp>
          <p:sp>
            <p:nvSpPr>
              <p:cNvPr id="9" name="Rectangle 8"/>
              <p:cNvSpPr/>
              <p:nvPr/>
            </p:nvSpPr>
            <p:spPr>
              <a:xfrm>
                <a:off x="4407017" y="202344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696173" y="202344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p>
            </p:txBody>
          </p:sp>
          <p:sp>
            <p:nvSpPr>
              <p:cNvPr id="11" name="Rectangle 10"/>
              <p:cNvSpPr/>
              <p:nvPr/>
            </p:nvSpPr>
            <p:spPr>
              <a:xfrm>
                <a:off x="6455805" y="343252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4362380" y="227959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362380" y="228100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926550" y="227959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617738" y="228100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926550" y="2279593"/>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215706" y="2281007"/>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2"/>
                <a:endCxn id="19" idx="0"/>
              </p:cNvCxnSpPr>
              <p:nvPr/>
            </p:nvCxnSpPr>
            <p:spPr>
              <a:xfrm>
                <a:off x="4362380" y="369188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611010" y="369188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053263" y="2777086"/>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392134" y="3891589"/>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30" name="Rectangle 29"/>
              <p:cNvSpPr/>
              <p:nvPr/>
            </p:nvSpPr>
            <p:spPr>
              <a:xfrm>
                <a:off x="6514989" y="4198804"/>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31" name="Rectangle 30"/>
              <p:cNvSpPr/>
              <p:nvPr/>
            </p:nvSpPr>
            <p:spPr>
              <a:xfrm>
                <a:off x="6793106" y="4446757"/>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32" name="TextBox 31"/>
              <p:cNvSpPr txBox="1"/>
              <p:nvPr/>
            </p:nvSpPr>
            <p:spPr>
              <a:xfrm>
                <a:off x="6724485" y="4609316"/>
                <a:ext cx="505267" cy="169277"/>
              </a:xfrm>
              <a:prstGeom prst="rect">
                <a:avLst/>
              </a:prstGeom>
              <a:noFill/>
            </p:spPr>
            <p:txBody>
              <a:bodyPr wrap="none" rtlCol="0">
                <a:spAutoFit/>
              </a:bodyPr>
              <a:lstStyle/>
              <a:p>
                <a:pPr defTabSz="457029"/>
                <a:r>
                  <a:rPr lang="en-US" sz="500" dirty="0">
                    <a:solidFill>
                      <a:srgbClr val="000000"/>
                    </a:solidFill>
                  </a:rPr>
                  <a:t>x86 Server</a:t>
                </a:r>
              </a:p>
            </p:txBody>
          </p:sp>
          <p:cxnSp>
            <p:nvCxnSpPr>
              <p:cNvPr id="33" name="Straight Connector 32"/>
              <p:cNvCxnSpPr>
                <a:stCxn id="11" idx="2"/>
                <a:endCxn id="29" idx="0"/>
              </p:cNvCxnSpPr>
              <p:nvPr/>
            </p:nvCxnSpPr>
            <p:spPr>
              <a:xfrm>
                <a:off x="6975338" y="3690084"/>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5041123" y="4039120"/>
                <a:ext cx="1174002" cy="712084"/>
                <a:chOff x="371645" y="3838520"/>
                <a:chExt cx="1236785" cy="712084"/>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43" name="Rectangle 42"/>
                <p:cNvSpPr/>
                <p:nvPr/>
              </p:nvSpPr>
              <p:spPr>
                <a:xfrm>
                  <a:off x="1080220" y="4203609"/>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4" name="Rectangle 43"/>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5" name="TextBox 44"/>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pic>
            <p:nvPicPr>
              <p:cNvPr id="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1" y="2875022"/>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1" name="Straight Connector 50"/>
              <p:cNvCxnSpPr/>
              <p:nvPr/>
            </p:nvCxnSpPr>
            <p:spPr>
              <a:xfrm>
                <a:off x="1077453" y="2774664"/>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927978" y="2947399"/>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1" y="3167113"/>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4" name="Straight Connector 53"/>
              <p:cNvCxnSpPr>
                <a:stCxn id="53" idx="3"/>
              </p:cNvCxnSpPr>
              <p:nvPr/>
            </p:nvCxnSpPr>
            <p:spPr>
              <a:xfrm flipV="1">
                <a:off x="927978" y="3239490"/>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3" y="2895357"/>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3" y="3187448"/>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7" name="Straight Connector 56"/>
              <p:cNvCxnSpPr/>
              <p:nvPr/>
            </p:nvCxnSpPr>
            <p:spPr>
              <a:xfrm>
                <a:off x="1496553" y="2781014"/>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05704" y="2953749"/>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99354" y="3245840"/>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91" y="2979000"/>
                <a:ext cx="210824" cy="122224"/>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61" name="Straight Connector 60"/>
              <p:cNvCxnSpPr>
                <a:stCxn id="60" idx="3"/>
              </p:cNvCxnSpPr>
              <p:nvPr/>
            </p:nvCxnSpPr>
            <p:spPr>
              <a:xfrm>
                <a:off x="1392415"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7453"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047755" y="2565570"/>
                <a:ext cx="392480" cy="215444"/>
              </a:xfrm>
              <a:prstGeom prst="rect">
                <a:avLst/>
              </a:prstGeom>
              <a:noFill/>
            </p:spPr>
            <p:txBody>
              <a:bodyPr wrap="square" rtlCol="0">
                <a:spAutoFit/>
              </a:bodyPr>
              <a:lstStyle/>
              <a:p>
                <a:pPr algn="ctr"/>
                <a:r>
                  <a:rPr lang="en-US" sz="400" dirty="0"/>
                  <a:t>REST API</a:t>
                </a:r>
              </a:p>
            </p:txBody>
          </p:sp>
          <p:sp>
            <p:nvSpPr>
              <p:cNvPr id="111" name="TextBox 110"/>
              <p:cNvSpPr txBox="1"/>
              <p:nvPr/>
            </p:nvSpPr>
            <p:spPr>
              <a:xfrm>
                <a:off x="7877264" y="778322"/>
                <a:ext cx="407980" cy="184666"/>
              </a:xfrm>
              <a:prstGeom prst="rect">
                <a:avLst/>
              </a:prstGeom>
              <a:noFill/>
            </p:spPr>
            <p:txBody>
              <a:bodyPr wrap="square" rtlCol="0">
                <a:spAutoFit/>
              </a:bodyPr>
              <a:lstStyle/>
              <a:p>
                <a:r>
                  <a:rPr lang="en-US" sz="600" dirty="0"/>
                  <a:t>DCI</a:t>
                </a:r>
              </a:p>
            </p:txBody>
          </p:sp>
          <p:sp>
            <p:nvSpPr>
              <p:cNvPr id="113" name="TextBox 112"/>
              <p:cNvSpPr txBox="1"/>
              <p:nvPr/>
            </p:nvSpPr>
            <p:spPr>
              <a:xfrm>
                <a:off x="3517191" y="2606340"/>
                <a:ext cx="392480" cy="276999"/>
              </a:xfrm>
              <a:prstGeom prst="rect">
                <a:avLst/>
              </a:prstGeom>
              <a:noFill/>
            </p:spPr>
            <p:txBody>
              <a:bodyPr wrap="square" rtlCol="0">
                <a:spAutoFit/>
              </a:bodyPr>
              <a:lstStyle/>
              <a:p>
                <a:pPr algn="ctr"/>
                <a:r>
                  <a:rPr lang="en-US" sz="400" dirty="0"/>
                  <a:t>NX-API, CLI, YANG</a:t>
                </a:r>
              </a:p>
            </p:txBody>
          </p:sp>
          <p:sp>
            <p:nvSpPr>
              <p:cNvPr id="118" name="Flowchart: Terminator 117"/>
              <p:cNvSpPr/>
              <p:nvPr/>
            </p:nvSpPr>
            <p:spPr bwMode="auto">
              <a:xfrm>
                <a:off x="4207745" y="3489210"/>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19" name="Rectangle 118"/>
              <p:cNvSpPr/>
              <p:nvPr/>
            </p:nvSpPr>
            <p:spPr>
              <a:xfrm>
                <a:off x="4216319" y="3470539"/>
                <a:ext cx="352136" cy="169277"/>
              </a:xfrm>
              <a:prstGeom prst="rect">
                <a:avLst/>
              </a:prstGeom>
            </p:spPr>
            <p:txBody>
              <a:bodyPr wrap="none">
                <a:spAutoFit/>
              </a:bodyPr>
              <a:lstStyle/>
              <a:p>
                <a:r>
                  <a:rPr lang="en-US" sz="500" b="1" dirty="0">
                    <a:solidFill>
                      <a:srgbClr val="FF0000"/>
                    </a:solidFill>
                  </a:rPr>
                  <a:t>VTEP</a:t>
                </a:r>
                <a:endParaRPr lang="en-US" sz="1200" dirty="0"/>
              </a:p>
            </p:txBody>
          </p:sp>
          <p:sp>
            <p:nvSpPr>
              <p:cNvPr id="120" name="Flowchart: Terminator 119"/>
              <p:cNvSpPr/>
              <p:nvPr/>
            </p:nvSpPr>
            <p:spPr bwMode="auto">
              <a:xfrm>
                <a:off x="5437509" y="3493103"/>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21" name="Rectangle 120"/>
              <p:cNvSpPr/>
              <p:nvPr/>
            </p:nvSpPr>
            <p:spPr>
              <a:xfrm>
                <a:off x="5446083" y="3474432"/>
                <a:ext cx="352136" cy="169277"/>
              </a:xfrm>
              <a:prstGeom prst="rect">
                <a:avLst/>
              </a:prstGeom>
            </p:spPr>
            <p:txBody>
              <a:bodyPr wrap="none">
                <a:spAutoFit/>
              </a:bodyPr>
              <a:lstStyle/>
              <a:p>
                <a:r>
                  <a:rPr lang="en-US" sz="500" b="1" dirty="0">
                    <a:solidFill>
                      <a:srgbClr val="FF0000"/>
                    </a:solidFill>
                  </a:rPr>
                  <a:t>VTEP</a:t>
                </a:r>
                <a:endParaRPr lang="en-US" sz="1200" dirty="0"/>
              </a:p>
            </p:txBody>
          </p:sp>
          <p:pic>
            <p:nvPicPr>
              <p:cNvPr id="122" name="Picture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788" y="962988"/>
                <a:ext cx="462932" cy="646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3" name="Rectangle 122"/>
              <p:cNvSpPr/>
              <p:nvPr/>
            </p:nvSpPr>
            <p:spPr>
              <a:xfrm>
                <a:off x="6459602" y="1159282"/>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Border Leaf</a:t>
                </a:r>
              </a:p>
            </p:txBody>
          </p:sp>
          <p:cxnSp>
            <p:nvCxnSpPr>
              <p:cNvPr id="125" name="Straight Connector 124"/>
              <p:cNvCxnSpPr>
                <a:stCxn id="122" idx="1"/>
                <a:endCxn id="123" idx="3"/>
              </p:cNvCxnSpPr>
              <p:nvPr/>
            </p:nvCxnSpPr>
            <p:spPr>
              <a:xfrm flipH="1">
                <a:off x="7498668" y="1286209"/>
                <a:ext cx="351120" cy="185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27" name="Flowchart: Terminator 126"/>
              <p:cNvSpPr/>
              <p:nvPr/>
            </p:nvSpPr>
            <p:spPr bwMode="auto">
              <a:xfrm>
                <a:off x="6980099" y="1217345"/>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28" name="Rectangle 127"/>
              <p:cNvSpPr/>
              <p:nvPr/>
            </p:nvSpPr>
            <p:spPr>
              <a:xfrm>
                <a:off x="6988673" y="1198674"/>
                <a:ext cx="352136" cy="169277"/>
              </a:xfrm>
              <a:prstGeom prst="rect">
                <a:avLst/>
              </a:prstGeom>
            </p:spPr>
            <p:txBody>
              <a:bodyPr wrap="none">
                <a:spAutoFit/>
              </a:bodyPr>
              <a:lstStyle/>
              <a:p>
                <a:r>
                  <a:rPr lang="en-US" sz="500" b="1" dirty="0">
                    <a:solidFill>
                      <a:srgbClr val="FF0000"/>
                    </a:solidFill>
                  </a:rPr>
                  <a:t>VTEP</a:t>
                </a:r>
                <a:endParaRPr lang="en-US" sz="1200" dirty="0"/>
              </a:p>
            </p:txBody>
          </p:sp>
          <p:cxnSp>
            <p:nvCxnSpPr>
              <p:cNvPr id="129" name="Straight Connector 128"/>
              <p:cNvCxnSpPr>
                <a:endCxn id="123" idx="1"/>
              </p:cNvCxnSpPr>
              <p:nvPr/>
            </p:nvCxnSpPr>
            <p:spPr>
              <a:xfrm flipV="1">
                <a:off x="4945976" y="1288064"/>
                <a:ext cx="1513626" cy="72886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123" idx="1"/>
              </p:cNvCxnSpPr>
              <p:nvPr/>
            </p:nvCxnSpPr>
            <p:spPr>
              <a:xfrm flipV="1">
                <a:off x="6216022" y="1288064"/>
                <a:ext cx="243580" cy="72478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pic>
            <p:nvPicPr>
              <p:cNvPr id="1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138" y="3742095"/>
                <a:ext cx="347715" cy="355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7" name="Rectangle 136"/>
              <p:cNvSpPr/>
              <p:nvPr/>
            </p:nvSpPr>
            <p:spPr>
              <a:xfrm>
                <a:off x="1122987" y="4088341"/>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138" name="Picture 6" descr="C:\Users\andrewg\Desktop\openstack-cloud-software-vertical-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587746" y="3742095"/>
                <a:ext cx="680464" cy="51157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39" name="Left Brace 138"/>
              <p:cNvSpPr/>
              <p:nvPr/>
            </p:nvSpPr>
            <p:spPr bwMode="auto">
              <a:xfrm>
                <a:off x="3470602" y="1217345"/>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rtlCol="0" anchor="ctr"/>
              <a:lstStyle/>
              <a:p>
                <a:pPr algn="ctr"/>
                <a:endParaRPr lang="en-US"/>
              </a:p>
            </p:txBody>
          </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8670" y="2685693"/>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a:off x="3775946" y="4029606"/>
              <a:ext cx="1174002" cy="712084"/>
              <a:chOff x="371645" y="3838520"/>
              <a:chExt cx="1236785" cy="712084"/>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1" name="Rectangle 20"/>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22" name="TextBox 21"/>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grpSp>
      <p:grpSp>
        <p:nvGrpSpPr>
          <p:cNvPr id="34" name="Group 33"/>
          <p:cNvGrpSpPr/>
          <p:nvPr/>
        </p:nvGrpSpPr>
        <p:grpSpPr>
          <a:xfrm>
            <a:off x="6743811" y="3902429"/>
            <a:ext cx="531735" cy="302578"/>
            <a:chOff x="6144415" y="3154580"/>
            <a:chExt cx="531735" cy="302578"/>
          </a:xfrm>
        </p:grpSpPr>
        <p:pic>
          <p:nvPicPr>
            <p:cNvPr id="35" name="Picture 150" descr="ICON_VM_basic_label_Q30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37" name="TextBox 36"/>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116" name="Flowchart: Terminator 115"/>
          <p:cNvSpPr/>
          <p:nvPr/>
        </p:nvSpPr>
        <p:spPr bwMode="auto">
          <a:xfrm>
            <a:off x="6947388" y="3839501"/>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17" name="Rectangle 116"/>
          <p:cNvSpPr/>
          <p:nvPr/>
        </p:nvSpPr>
        <p:spPr>
          <a:xfrm>
            <a:off x="6955957" y="3820829"/>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pic>
        <p:nvPicPr>
          <p:cNvPr id="77" name="Picture 76"/>
          <p:cNvPicPr/>
          <p:nvPr/>
        </p:nvPicPr>
        <p:blipFill>
          <a:blip r:embed="rId9">
            <a:extLst>
              <a:ext uri="{28A0092B-C50C-407E-A947-70E740481C1C}">
                <a14:useLocalDpi xmlns:a14="http://schemas.microsoft.com/office/drawing/2010/main" val="0"/>
              </a:ext>
            </a:extLst>
          </a:blip>
          <a:srcRect/>
          <a:stretch>
            <a:fillRect/>
          </a:stretch>
        </p:blipFill>
        <p:spPr bwMode="auto">
          <a:xfrm>
            <a:off x="4362948" y="1775248"/>
            <a:ext cx="4572000" cy="1404620"/>
          </a:xfrm>
          <a:prstGeom prst="rect">
            <a:avLst/>
          </a:prstGeom>
          <a:noFill/>
          <a:ln>
            <a:noFill/>
          </a:ln>
        </p:spPr>
      </p:pic>
      <p:sp>
        <p:nvSpPr>
          <p:cNvPr id="78" name="Trapezoid 77"/>
          <p:cNvSpPr/>
          <p:nvPr/>
        </p:nvSpPr>
        <p:spPr>
          <a:xfrm rot="10800000">
            <a:off x="4923051" y="3207491"/>
            <a:ext cx="4011899" cy="520111"/>
          </a:xfrm>
          <a:prstGeom prst="trapezoid">
            <a:avLst>
              <a:gd name="adj" fmla="val 358325"/>
            </a:avLst>
          </a:prstGeom>
          <a:gradFill>
            <a:gsLst>
              <a:gs pos="0">
                <a:srgbClr val="EBEBF5"/>
              </a:gs>
              <a:gs pos="100000">
                <a:schemeClr val="accent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algn="ctr" defTabSz="457086" fontAlgn="auto">
              <a:spcBef>
                <a:spcPts val="0"/>
              </a:spcBef>
              <a:spcAft>
                <a:spcPts val="0"/>
              </a:spcAft>
            </a:pPr>
            <a:endParaRPr lang="en-US" dirty="0">
              <a:solidFill>
                <a:srgbClr val="FFFFFF"/>
              </a:solidFill>
            </a:endParaRPr>
          </a:p>
        </p:txBody>
      </p:sp>
      <p:grpSp>
        <p:nvGrpSpPr>
          <p:cNvPr id="27" name="Group 26"/>
          <p:cNvGrpSpPr/>
          <p:nvPr/>
        </p:nvGrpSpPr>
        <p:grpSpPr>
          <a:xfrm>
            <a:off x="110002" y="1597631"/>
            <a:ext cx="4461642" cy="1925736"/>
            <a:chOff x="110002" y="1597631"/>
            <a:chExt cx="4461642" cy="1925736"/>
          </a:xfrm>
        </p:grpSpPr>
        <p:sp>
          <p:nvSpPr>
            <p:cNvPr id="79" name="Rectangle 78"/>
            <p:cNvSpPr/>
            <p:nvPr/>
          </p:nvSpPr>
          <p:spPr>
            <a:xfrm>
              <a:off x="121011" y="1597631"/>
              <a:ext cx="445063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User space, Multi-tenant, line rate packet forwarder</a:t>
              </a:r>
            </a:p>
          </p:txBody>
        </p:sp>
        <p:grpSp>
          <p:nvGrpSpPr>
            <p:cNvPr id="81" name="Group 80"/>
            <p:cNvGrpSpPr/>
            <p:nvPr/>
          </p:nvGrpSpPr>
          <p:grpSpPr>
            <a:xfrm>
              <a:off x="906977" y="1611962"/>
              <a:ext cx="45719" cy="285544"/>
              <a:chOff x="962025" y="1304925"/>
              <a:chExt cx="9526" cy="733425"/>
            </a:xfrm>
          </p:grpSpPr>
          <p:cxnSp>
            <p:nvCxnSpPr>
              <p:cNvPr id="82" name="Straight Connector 81"/>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L-Shape 84"/>
            <p:cNvSpPr/>
            <p:nvPr/>
          </p:nvSpPr>
          <p:spPr>
            <a:xfrm rot="18845764" flipH="1">
              <a:off x="512562" y="1678665"/>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96" name="Rectangle 95"/>
            <p:cNvSpPr/>
            <p:nvPr/>
          </p:nvSpPr>
          <p:spPr>
            <a:xfrm>
              <a:off x="115690" y="2000010"/>
              <a:ext cx="432328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086" fontAlgn="auto">
                <a:spcBef>
                  <a:spcPts val="450"/>
                </a:spcBef>
                <a:spcAft>
                  <a:spcPts val="0"/>
                </a:spcAft>
                <a:buClr>
                  <a:srgbClr val="70D1D6"/>
                </a:buClr>
              </a:pPr>
              <a:r>
                <a:rPr lang="en-US" sz="800" dirty="0">
                  <a:solidFill>
                    <a:srgbClr val="000000">
                      <a:lumMod val="75000"/>
                      <a:lumOff val="25000"/>
                    </a:srgbClr>
                  </a:solidFill>
                  <a:cs typeface="Arial"/>
                </a:rPr>
                <a:t>Uses Vector Packet Processing technology</a:t>
              </a:r>
              <a:endParaRPr lang="en-US" sz="800" dirty="0">
                <a:solidFill>
                  <a:srgbClr val="000000">
                    <a:lumMod val="75000"/>
                    <a:lumOff val="25000"/>
                  </a:srgbClr>
                </a:solidFill>
                <a:latin typeface="Arial"/>
                <a:cs typeface="Arial"/>
              </a:endParaRPr>
            </a:p>
          </p:txBody>
        </p:sp>
        <p:grpSp>
          <p:nvGrpSpPr>
            <p:cNvPr id="97" name="Group 96"/>
            <p:cNvGrpSpPr/>
            <p:nvPr/>
          </p:nvGrpSpPr>
          <p:grpSpPr>
            <a:xfrm>
              <a:off x="901656" y="2014341"/>
              <a:ext cx="45719" cy="285544"/>
              <a:chOff x="962025" y="1304925"/>
              <a:chExt cx="9526" cy="733425"/>
            </a:xfrm>
          </p:grpSpPr>
          <p:cxnSp>
            <p:nvCxnSpPr>
              <p:cNvPr id="98" name="Straight Connector 9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 name="L-Shape 99"/>
            <p:cNvSpPr/>
            <p:nvPr/>
          </p:nvSpPr>
          <p:spPr>
            <a:xfrm rot="18845764" flipH="1">
              <a:off x="507241" y="2081044"/>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01" name="Rectangle 100"/>
            <p:cNvSpPr/>
            <p:nvPr/>
          </p:nvSpPr>
          <p:spPr>
            <a:xfrm>
              <a:off x="115690" y="2413705"/>
              <a:ext cx="430482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Fully integrated with Intel DPDK</a:t>
              </a:r>
            </a:p>
          </p:txBody>
        </p:sp>
        <p:grpSp>
          <p:nvGrpSpPr>
            <p:cNvPr id="102" name="Group 101"/>
            <p:cNvGrpSpPr/>
            <p:nvPr/>
          </p:nvGrpSpPr>
          <p:grpSpPr>
            <a:xfrm>
              <a:off x="901656" y="2428036"/>
              <a:ext cx="45719" cy="285544"/>
              <a:chOff x="962025" y="1304925"/>
              <a:chExt cx="9526" cy="733425"/>
            </a:xfrm>
          </p:grpSpPr>
          <p:cxnSp>
            <p:nvCxnSpPr>
              <p:cNvPr id="103" name="Straight Connector 102"/>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5" name="L-Shape 104"/>
            <p:cNvSpPr/>
            <p:nvPr/>
          </p:nvSpPr>
          <p:spPr>
            <a:xfrm rot="18845764" flipH="1">
              <a:off x="507241" y="2494739"/>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06" name="Rectangle 105"/>
            <p:cNvSpPr/>
            <p:nvPr/>
          </p:nvSpPr>
          <p:spPr>
            <a:xfrm>
              <a:off x="115689" y="2813124"/>
              <a:ext cx="426075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Supports VXLAN, can be extended to support </a:t>
              </a:r>
              <a:r>
                <a:rPr lang="en-US" sz="800" dirty="0" err="1">
                  <a:solidFill>
                    <a:srgbClr val="000000">
                      <a:lumMod val="75000"/>
                      <a:lumOff val="25000"/>
                    </a:srgbClr>
                  </a:solidFill>
                  <a:latin typeface="Arial"/>
                  <a:cs typeface="Arial"/>
                </a:rPr>
                <a:t>MPLSoGRE</a:t>
              </a:r>
              <a:r>
                <a:rPr lang="en-US" sz="800" dirty="0">
                  <a:solidFill>
                    <a:srgbClr val="000000">
                      <a:lumMod val="75000"/>
                      <a:lumOff val="25000"/>
                    </a:srgbClr>
                  </a:solidFill>
                  <a:latin typeface="Arial"/>
                  <a:cs typeface="Arial"/>
                </a:rPr>
                <a:t>, L2TPv3, </a:t>
              </a:r>
              <a:r>
                <a:rPr lang="en-US" sz="800" dirty="0" err="1">
                  <a:solidFill>
                    <a:srgbClr val="000000">
                      <a:lumMod val="75000"/>
                      <a:lumOff val="25000"/>
                    </a:srgbClr>
                  </a:solidFill>
                  <a:latin typeface="Arial"/>
                  <a:cs typeface="Arial"/>
                </a:rPr>
                <a:t>MPLSoUDP</a:t>
              </a:r>
              <a:r>
                <a:rPr lang="en-US" sz="800" dirty="0">
                  <a:solidFill>
                    <a:srgbClr val="000000">
                      <a:lumMod val="75000"/>
                      <a:lumOff val="25000"/>
                    </a:srgbClr>
                  </a:solidFill>
                  <a:latin typeface="Arial"/>
                  <a:cs typeface="Arial"/>
                </a:rPr>
                <a:t>, native MPLS and SR</a:t>
              </a:r>
            </a:p>
          </p:txBody>
        </p:sp>
        <p:grpSp>
          <p:nvGrpSpPr>
            <p:cNvPr id="107" name="Group 106"/>
            <p:cNvGrpSpPr/>
            <p:nvPr/>
          </p:nvGrpSpPr>
          <p:grpSpPr>
            <a:xfrm>
              <a:off x="901656" y="2827455"/>
              <a:ext cx="45719" cy="285544"/>
              <a:chOff x="962025" y="1304925"/>
              <a:chExt cx="9526" cy="733425"/>
            </a:xfrm>
          </p:grpSpPr>
          <p:cxnSp>
            <p:nvCxnSpPr>
              <p:cNvPr id="108" name="Straight Connector 10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L-Shape 109"/>
            <p:cNvSpPr/>
            <p:nvPr/>
          </p:nvSpPr>
          <p:spPr>
            <a:xfrm rot="18845764" flipH="1">
              <a:off x="507241" y="2894158"/>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12" name="Rectangle 111"/>
            <p:cNvSpPr/>
            <p:nvPr/>
          </p:nvSpPr>
          <p:spPr>
            <a:xfrm>
              <a:off x="110002" y="3223492"/>
              <a:ext cx="422857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Programmed by VTS using </a:t>
              </a:r>
              <a:r>
                <a:rPr lang="en-US" sz="800" dirty="0" err="1">
                  <a:solidFill>
                    <a:srgbClr val="000000">
                      <a:lumMod val="75000"/>
                      <a:lumOff val="25000"/>
                    </a:srgbClr>
                  </a:solidFill>
                  <a:latin typeface="Arial"/>
                  <a:cs typeface="Arial"/>
                </a:rPr>
                <a:t>Restconf</a:t>
              </a:r>
              <a:r>
                <a:rPr lang="en-US" sz="800" dirty="0">
                  <a:solidFill>
                    <a:srgbClr val="000000">
                      <a:lumMod val="75000"/>
                      <a:lumOff val="25000"/>
                    </a:srgbClr>
                  </a:solidFill>
                  <a:latin typeface="Arial"/>
                  <a:cs typeface="Arial"/>
                </a:rPr>
                <a:t>/YANG</a:t>
              </a:r>
            </a:p>
          </p:txBody>
        </p:sp>
        <p:grpSp>
          <p:nvGrpSpPr>
            <p:cNvPr id="114" name="Group 113"/>
            <p:cNvGrpSpPr/>
            <p:nvPr/>
          </p:nvGrpSpPr>
          <p:grpSpPr>
            <a:xfrm>
              <a:off x="895969" y="3237823"/>
              <a:ext cx="45719" cy="285544"/>
              <a:chOff x="962025" y="1304925"/>
              <a:chExt cx="9526" cy="733425"/>
            </a:xfrm>
          </p:grpSpPr>
          <p:cxnSp>
            <p:nvCxnSpPr>
              <p:cNvPr id="115" name="Straight Connector 114"/>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6" name="L-Shape 125"/>
            <p:cNvSpPr/>
            <p:nvPr/>
          </p:nvSpPr>
          <p:spPr>
            <a:xfrm rot="18845764" flipH="1">
              <a:off x="501554" y="330452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sp>
        <p:nvSpPr>
          <p:cNvPr id="130"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latin typeface="Arial" panose="020B0604020202020204" pitchFamily="34" charset="0"/>
                <a:ea typeface="Gulim" charset="-127"/>
                <a:cs typeface="Arial" panose="020B0604020202020204" pitchFamily="34" charset="0"/>
              </a:rPr>
              <a:t>VTS Architecture </a:t>
            </a:r>
            <a:r>
              <a:rPr lang="en-US" dirty="0" smtClean="0">
                <a:latin typeface="Arial" panose="020B0604020202020204" pitchFamily="34" charset="0"/>
                <a:ea typeface="Gulim" charset="-127"/>
                <a:cs typeface="Arial" panose="020B0604020202020204" pitchFamily="34" charset="0"/>
              </a:rPr>
              <a:t>– Virtual Topology Forwarder</a:t>
            </a:r>
            <a:endParaRPr lang="en-US" dirty="0">
              <a:solidFill>
                <a:schemeClr val="bg1">
                  <a:lumMod val="50000"/>
                </a:schemeClr>
              </a:solidFill>
            </a:endParaRPr>
          </a:p>
        </p:txBody>
      </p:sp>
      <p:pic>
        <p:nvPicPr>
          <p:cNvPr id="132" name="Picture 131"/>
          <p:cNvPicPr>
            <a:picLocks noChangeAspect="1"/>
          </p:cNvPicPr>
          <p:nvPr/>
        </p:nvPicPr>
        <p:blipFill>
          <a:blip r:embed="rId10"/>
          <a:stretch>
            <a:fillRect/>
          </a:stretch>
        </p:blipFill>
        <p:spPr>
          <a:xfrm>
            <a:off x="2149820" y="3999586"/>
            <a:ext cx="1305942" cy="751621"/>
          </a:xfrm>
          <a:prstGeom prst="rect">
            <a:avLst/>
          </a:prstGeom>
        </p:spPr>
      </p:pic>
      <p:sp>
        <p:nvSpPr>
          <p:cNvPr id="5" name="Rectangle 4"/>
          <p:cNvSpPr/>
          <p:nvPr/>
        </p:nvSpPr>
        <p:spPr>
          <a:xfrm>
            <a:off x="839430" y="4776319"/>
            <a:ext cx="2467342" cy="246221"/>
          </a:xfrm>
          <a:prstGeom prst="rect">
            <a:avLst/>
          </a:prstGeom>
        </p:spPr>
        <p:txBody>
          <a:bodyPr wrap="none" lIns="91436" tIns="45718" rIns="91436" bIns="45718">
            <a:spAutoFit/>
          </a:bodyPr>
          <a:lstStyle/>
          <a:p>
            <a:pPr>
              <a:buClr>
                <a:schemeClr val="accent4"/>
              </a:buClr>
              <a:buFont typeface="Wingdings" charset="2"/>
              <a:buChar char="§"/>
            </a:pPr>
            <a:r>
              <a:rPr lang="en-US" sz="1000" dirty="0"/>
              <a:t>Cisco US Patent 7,931,636 (filed 2004)</a:t>
            </a:r>
          </a:p>
        </p:txBody>
      </p:sp>
    </p:spTree>
    <p:extLst>
      <p:ext uri="{BB962C8B-B14F-4D97-AF65-F5344CB8AC3E}">
        <p14:creationId xmlns:p14="http://schemas.microsoft.com/office/powerpoint/2010/main" val="53728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1"/>
                                      </p:to>
                                    </p:set>
                                    <p:animEffect filter="image" prLst="opacity: 0.1">
                                      <p:cBhvr rctx="IE">
                                        <p:cTn id="7" dur="indefinite"/>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110001" y="1079152"/>
            <a:ext cx="445063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User space, Multi-tenant, line rate packet forwarder</a:t>
            </a:r>
            <a:endParaRPr lang="en-US" sz="800" dirty="0">
              <a:solidFill>
                <a:srgbClr val="000000">
                  <a:lumMod val="75000"/>
                  <a:lumOff val="25000"/>
                </a:srgbClr>
              </a:solidFill>
              <a:latin typeface="Arial"/>
              <a:cs typeface="Arial"/>
            </a:endParaRPr>
          </a:p>
        </p:txBody>
      </p:sp>
      <p:grpSp>
        <p:nvGrpSpPr>
          <p:cNvPr id="81" name="Group 80"/>
          <p:cNvGrpSpPr/>
          <p:nvPr/>
        </p:nvGrpSpPr>
        <p:grpSpPr>
          <a:xfrm>
            <a:off x="895967" y="1093483"/>
            <a:ext cx="45719" cy="285544"/>
            <a:chOff x="962025" y="1304925"/>
            <a:chExt cx="9526" cy="733425"/>
          </a:xfrm>
        </p:grpSpPr>
        <p:cxnSp>
          <p:nvCxnSpPr>
            <p:cNvPr id="82" name="Straight Connector 81"/>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L-Shape 84"/>
          <p:cNvSpPr/>
          <p:nvPr/>
        </p:nvSpPr>
        <p:spPr>
          <a:xfrm rot="18845764" flipH="1">
            <a:off x="501552" y="116018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96" name="Rectangle 95"/>
          <p:cNvSpPr/>
          <p:nvPr/>
        </p:nvSpPr>
        <p:spPr>
          <a:xfrm>
            <a:off x="104680" y="1481531"/>
            <a:ext cx="432328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cs typeface="Arial"/>
              </a:rPr>
              <a:t>Uses Vector </a:t>
            </a:r>
            <a:r>
              <a:rPr lang="en-US" sz="800" dirty="0">
                <a:solidFill>
                  <a:srgbClr val="000000">
                    <a:lumMod val="75000"/>
                    <a:lumOff val="25000"/>
                  </a:srgbClr>
                </a:solidFill>
                <a:cs typeface="Arial"/>
              </a:rPr>
              <a:t>Packet Processing </a:t>
            </a:r>
            <a:r>
              <a:rPr lang="en-US" sz="800" dirty="0" smtClean="0">
                <a:solidFill>
                  <a:srgbClr val="000000">
                    <a:lumMod val="75000"/>
                    <a:lumOff val="25000"/>
                  </a:srgbClr>
                </a:solidFill>
                <a:cs typeface="Arial"/>
              </a:rPr>
              <a:t>technology</a:t>
            </a:r>
            <a:endParaRPr lang="en-US" sz="800" dirty="0">
              <a:solidFill>
                <a:srgbClr val="000000">
                  <a:lumMod val="75000"/>
                  <a:lumOff val="25000"/>
                </a:srgbClr>
              </a:solidFill>
              <a:latin typeface="Arial"/>
              <a:cs typeface="Arial"/>
            </a:endParaRPr>
          </a:p>
        </p:txBody>
      </p:sp>
      <p:grpSp>
        <p:nvGrpSpPr>
          <p:cNvPr id="97" name="Group 96"/>
          <p:cNvGrpSpPr/>
          <p:nvPr/>
        </p:nvGrpSpPr>
        <p:grpSpPr>
          <a:xfrm>
            <a:off x="890646" y="1495862"/>
            <a:ext cx="45719" cy="285544"/>
            <a:chOff x="962025" y="1304925"/>
            <a:chExt cx="9526" cy="733425"/>
          </a:xfrm>
        </p:grpSpPr>
        <p:cxnSp>
          <p:nvCxnSpPr>
            <p:cNvPr id="98" name="Straight Connector 9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 name="L-Shape 99"/>
          <p:cNvSpPr/>
          <p:nvPr/>
        </p:nvSpPr>
        <p:spPr>
          <a:xfrm rot="18845764" flipH="1">
            <a:off x="496231" y="1562565"/>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01" name="Rectangle 100"/>
          <p:cNvSpPr/>
          <p:nvPr/>
        </p:nvSpPr>
        <p:spPr>
          <a:xfrm>
            <a:off x="104680" y="1895226"/>
            <a:ext cx="430482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Fully integrated with Intel DPDK</a:t>
            </a:r>
            <a:endParaRPr lang="en-US" sz="800" dirty="0">
              <a:solidFill>
                <a:srgbClr val="000000">
                  <a:lumMod val="75000"/>
                  <a:lumOff val="25000"/>
                </a:srgbClr>
              </a:solidFill>
              <a:latin typeface="Arial"/>
              <a:cs typeface="Arial"/>
            </a:endParaRPr>
          </a:p>
        </p:txBody>
      </p:sp>
      <p:grpSp>
        <p:nvGrpSpPr>
          <p:cNvPr id="102" name="Group 101"/>
          <p:cNvGrpSpPr/>
          <p:nvPr/>
        </p:nvGrpSpPr>
        <p:grpSpPr>
          <a:xfrm>
            <a:off x="890646" y="1909557"/>
            <a:ext cx="45719" cy="285544"/>
            <a:chOff x="962025" y="1304925"/>
            <a:chExt cx="9526" cy="733425"/>
          </a:xfrm>
        </p:grpSpPr>
        <p:cxnSp>
          <p:nvCxnSpPr>
            <p:cNvPr id="103" name="Straight Connector 102"/>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5" name="L-Shape 104"/>
          <p:cNvSpPr/>
          <p:nvPr/>
        </p:nvSpPr>
        <p:spPr>
          <a:xfrm rot="18845764" flipH="1">
            <a:off x="496231" y="1976260"/>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06" name="Rectangle 105"/>
          <p:cNvSpPr/>
          <p:nvPr/>
        </p:nvSpPr>
        <p:spPr>
          <a:xfrm>
            <a:off x="104679" y="2294645"/>
            <a:ext cx="426075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a:solidFill>
                  <a:srgbClr val="000000">
                    <a:lumMod val="75000"/>
                    <a:lumOff val="25000"/>
                  </a:srgbClr>
                </a:solidFill>
                <a:latin typeface="Arial"/>
                <a:cs typeface="Arial"/>
              </a:rPr>
              <a:t>Supports VXLAN, </a:t>
            </a:r>
            <a:r>
              <a:rPr lang="en-US" sz="800" dirty="0" err="1" smtClean="0">
                <a:solidFill>
                  <a:srgbClr val="000000">
                    <a:lumMod val="75000"/>
                    <a:lumOff val="25000"/>
                  </a:srgbClr>
                </a:solidFill>
                <a:latin typeface="Arial"/>
                <a:cs typeface="Arial"/>
              </a:rPr>
              <a:t>MPLSoGRE</a:t>
            </a:r>
            <a:r>
              <a:rPr lang="en-US" sz="800" dirty="0">
                <a:solidFill>
                  <a:srgbClr val="000000">
                    <a:lumMod val="75000"/>
                    <a:lumOff val="25000"/>
                  </a:srgbClr>
                </a:solidFill>
                <a:latin typeface="Arial"/>
                <a:cs typeface="Arial"/>
              </a:rPr>
              <a:t>, L2TPv3, </a:t>
            </a:r>
            <a:r>
              <a:rPr lang="en-US" sz="800" dirty="0" err="1">
                <a:solidFill>
                  <a:srgbClr val="000000">
                    <a:lumMod val="75000"/>
                    <a:lumOff val="25000"/>
                  </a:srgbClr>
                </a:solidFill>
                <a:latin typeface="Arial"/>
                <a:cs typeface="Arial"/>
              </a:rPr>
              <a:t>MPLSoUDP</a:t>
            </a:r>
            <a:r>
              <a:rPr lang="en-US" sz="800" dirty="0">
                <a:solidFill>
                  <a:srgbClr val="000000">
                    <a:lumMod val="75000"/>
                    <a:lumOff val="25000"/>
                  </a:srgbClr>
                </a:solidFill>
                <a:latin typeface="Arial"/>
                <a:cs typeface="Arial"/>
              </a:rPr>
              <a:t>, native MPLS and SR</a:t>
            </a:r>
          </a:p>
        </p:txBody>
      </p:sp>
      <p:grpSp>
        <p:nvGrpSpPr>
          <p:cNvPr id="107" name="Group 106"/>
          <p:cNvGrpSpPr/>
          <p:nvPr/>
        </p:nvGrpSpPr>
        <p:grpSpPr>
          <a:xfrm>
            <a:off x="890646" y="2308976"/>
            <a:ext cx="45719" cy="285544"/>
            <a:chOff x="962025" y="1304925"/>
            <a:chExt cx="9526" cy="733425"/>
          </a:xfrm>
        </p:grpSpPr>
        <p:cxnSp>
          <p:nvCxnSpPr>
            <p:cNvPr id="108" name="Straight Connector 10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L-Shape 109"/>
          <p:cNvSpPr/>
          <p:nvPr/>
        </p:nvSpPr>
        <p:spPr>
          <a:xfrm rot="18845764" flipH="1">
            <a:off x="496231" y="2375679"/>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nvGrpSpPr>
          <p:cNvPr id="5" name="Group 4"/>
          <p:cNvGrpSpPr/>
          <p:nvPr/>
        </p:nvGrpSpPr>
        <p:grpSpPr>
          <a:xfrm>
            <a:off x="98992" y="2705013"/>
            <a:ext cx="4228571" cy="299875"/>
            <a:chOff x="110002" y="3223492"/>
            <a:chExt cx="4228571" cy="299875"/>
          </a:xfrm>
        </p:grpSpPr>
        <p:sp>
          <p:nvSpPr>
            <p:cNvPr id="112" name="Rectangle 111"/>
            <p:cNvSpPr/>
            <p:nvPr/>
          </p:nvSpPr>
          <p:spPr>
            <a:xfrm>
              <a:off x="110002" y="3223492"/>
              <a:ext cx="422857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Programmed by VTS</a:t>
              </a:r>
            </a:p>
          </p:txBody>
        </p:sp>
        <p:grpSp>
          <p:nvGrpSpPr>
            <p:cNvPr id="114" name="Group 113"/>
            <p:cNvGrpSpPr/>
            <p:nvPr/>
          </p:nvGrpSpPr>
          <p:grpSpPr>
            <a:xfrm>
              <a:off x="895969" y="3237823"/>
              <a:ext cx="45719" cy="285544"/>
              <a:chOff x="962025" y="1304925"/>
              <a:chExt cx="9526" cy="733425"/>
            </a:xfrm>
          </p:grpSpPr>
          <p:cxnSp>
            <p:nvCxnSpPr>
              <p:cNvPr id="115" name="Straight Connector 114"/>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6" name="L-Shape 125"/>
            <p:cNvSpPr/>
            <p:nvPr/>
          </p:nvSpPr>
          <p:spPr>
            <a:xfrm rot="18845764" flipH="1">
              <a:off x="501554" y="330452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sp>
        <p:nvSpPr>
          <p:cNvPr id="130" name="Title 1"/>
          <p:cNvSpPr txBox="1">
            <a:spLocks/>
          </p:cNvSpPr>
          <p:nvPr/>
        </p:nvSpPr>
        <p:spPr bwMode="white">
          <a:xfrm>
            <a:off x="343503" y="252772"/>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endParaRPr lang="en-US" dirty="0">
              <a:solidFill>
                <a:schemeClr val="tx1">
                  <a:lumMod val="50000"/>
                </a:schemeClr>
              </a:solidFill>
            </a:endParaRPr>
          </a:p>
        </p:txBody>
      </p:sp>
      <p:grpSp>
        <p:nvGrpSpPr>
          <p:cNvPr id="134" name="Group 133"/>
          <p:cNvGrpSpPr/>
          <p:nvPr/>
        </p:nvGrpSpPr>
        <p:grpSpPr>
          <a:xfrm>
            <a:off x="98991" y="3113553"/>
            <a:ext cx="4228571" cy="299875"/>
            <a:chOff x="110002" y="3223492"/>
            <a:chExt cx="4228571" cy="299875"/>
          </a:xfrm>
        </p:grpSpPr>
        <p:sp>
          <p:nvSpPr>
            <p:cNvPr id="135" name="Rectangle 134"/>
            <p:cNvSpPr/>
            <p:nvPr/>
          </p:nvSpPr>
          <p:spPr>
            <a:xfrm>
              <a:off x="110002" y="3223492"/>
              <a:ext cx="422857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Open Sourced at http://www.fd.io</a:t>
              </a:r>
            </a:p>
          </p:txBody>
        </p:sp>
        <p:grpSp>
          <p:nvGrpSpPr>
            <p:cNvPr id="140" name="Group 139"/>
            <p:cNvGrpSpPr/>
            <p:nvPr/>
          </p:nvGrpSpPr>
          <p:grpSpPr>
            <a:xfrm>
              <a:off x="895969" y="3237823"/>
              <a:ext cx="45719" cy="285544"/>
              <a:chOff x="962025" y="1304925"/>
              <a:chExt cx="9526" cy="733425"/>
            </a:xfrm>
          </p:grpSpPr>
          <p:cxnSp>
            <p:nvCxnSpPr>
              <p:cNvPr id="142" name="Straight Connector 141"/>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1" name="L-Shape 140"/>
            <p:cNvSpPr/>
            <p:nvPr/>
          </p:nvSpPr>
          <p:spPr>
            <a:xfrm rot="18845764" flipH="1">
              <a:off x="501554" y="330452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grpSp>
        <p:nvGrpSpPr>
          <p:cNvPr id="144" name="Group 143"/>
          <p:cNvGrpSpPr/>
          <p:nvPr/>
        </p:nvGrpSpPr>
        <p:grpSpPr>
          <a:xfrm>
            <a:off x="104680" y="3510138"/>
            <a:ext cx="4228571" cy="299875"/>
            <a:chOff x="110002" y="3223492"/>
            <a:chExt cx="4228571" cy="299875"/>
          </a:xfrm>
        </p:grpSpPr>
        <p:sp>
          <p:nvSpPr>
            <p:cNvPr id="145" name="Rectangle 144"/>
            <p:cNvSpPr/>
            <p:nvPr/>
          </p:nvSpPr>
          <p:spPr>
            <a:xfrm>
              <a:off x="110002" y="3223492"/>
              <a:ext cx="422857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Multi-threaded and 64-bit clean</a:t>
              </a:r>
            </a:p>
          </p:txBody>
        </p:sp>
        <p:grpSp>
          <p:nvGrpSpPr>
            <p:cNvPr id="146" name="Group 145"/>
            <p:cNvGrpSpPr/>
            <p:nvPr/>
          </p:nvGrpSpPr>
          <p:grpSpPr>
            <a:xfrm>
              <a:off x="895969" y="3237823"/>
              <a:ext cx="45719" cy="285544"/>
              <a:chOff x="962025" y="1304925"/>
              <a:chExt cx="9526" cy="733425"/>
            </a:xfrm>
          </p:grpSpPr>
          <p:cxnSp>
            <p:nvCxnSpPr>
              <p:cNvPr id="148" name="Straight Connector 14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7" name="L-Shape 146"/>
            <p:cNvSpPr/>
            <p:nvPr/>
          </p:nvSpPr>
          <p:spPr>
            <a:xfrm rot="18845764" flipH="1">
              <a:off x="501554" y="330452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grpSp>
        <p:nvGrpSpPr>
          <p:cNvPr id="150" name="Group 149"/>
          <p:cNvGrpSpPr/>
          <p:nvPr/>
        </p:nvGrpSpPr>
        <p:grpSpPr>
          <a:xfrm>
            <a:off x="120768" y="3906723"/>
            <a:ext cx="4228571" cy="299875"/>
            <a:chOff x="110002" y="3223492"/>
            <a:chExt cx="4228571" cy="299875"/>
          </a:xfrm>
        </p:grpSpPr>
        <p:sp>
          <p:nvSpPr>
            <p:cNvPr id="151" name="Rectangle 150"/>
            <p:cNvSpPr/>
            <p:nvPr/>
          </p:nvSpPr>
          <p:spPr>
            <a:xfrm>
              <a:off x="110002" y="3223492"/>
              <a:ext cx="422857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Supports for IPv4 &amp; IPv6</a:t>
              </a:r>
            </a:p>
          </p:txBody>
        </p:sp>
        <p:grpSp>
          <p:nvGrpSpPr>
            <p:cNvPr id="152" name="Group 151"/>
            <p:cNvGrpSpPr/>
            <p:nvPr/>
          </p:nvGrpSpPr>
          <p:grpSpPr>
            <a:xfrm>
              <a:off x="895969" y="3237823"/>
              <a:ext cx="45719" cy="285544"/>
              <a:chOff x="962025" y="1304925"/>
              <a:chExt cx="9526" cy="733425"/>
            </a:xfrm>
          </p:grpSpPr>
          <p:cxnSp>
            <p:nvCxnSpPr>
              <p:cNvPr id="154" name="Straight Connector 153"/>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3" name="L-Shape 152"/>
            <p:cNvSpPr/>
            <p:nvPr/>
          </p:nvSpPr>
          <p:spPr>
            <a:xfrm rot="18845764" flipH="1">
              <a:off x="501554" y="330452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sp>
        <p:nvSpPr>
          <p:cNvPr id="47" name="Rounded Rectangle 46"/>
          <p:cNvSpPr/>
          <p:nvPr/>
        </p:nvSpPr>
        <p:spPr>
          <a:xfrm>
            <a:off x="4400839" y="1180229"/>
            <a:ext cx="4506967" cy="1387507"/>
          </a:xfrm>
          <a:prstGeom prst="roundRect">
            <a:avLst>
              <a:gd name="adj" fmla="val 5718"/>
            </a:avLst>
          </a:prstGeom>
          <a:no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8" name="Rounded Rectangle 47"/>
          <p:cNvSpPr/>
          <p:nvPr/>
        </p:nvSpPr>
        <p:spPr>
          <a:xfrm>
            <a:off x="4400839" y="2652339"/>
            <a:ext cx="4460000" cy="475018"/>
          </a:xfrm>
          <a:prstGeom prst="roundRect">
            <a:avLst>
              <a:gd name="adj" fmla="val 5718"/>
            </a:avLst>
          </a:prstGeom>
          <a:no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9" name="TextBox 48"/>
          <p:cNvSpPr txBox="1"/>
          <p:nvPr/>
        </p:nvSpPr>
        <p:spPr>
          <a:xfrm>
            <a:off x="7267638" y="2879678"/>
            <a:ext cx="1744560" cy="230831"/>
          </a:xfrm>
          <a:prstGeom prst="rect">
            <a:avLst/>
          </a:prstGeom>
          <a:noFill/>
        </p:spPr>
        <p:txBody>
          <a:bodyPr wrap="square" rtlCol="0">
            <a:spAutoFit/>
          </a:bodyPr>
          <a:lstStyle/>
          <a:p>
            <a:pPr algn="ctr" defTabSz="685800" fontAlgn="auto">
              <a:spcBef>
                <a:spcPts val="0"/>
              </a:spcBef>
              <a:spcAft>
                <a:spcPts val="0"/>
              </a:spcAft>
            </a:pPr>
            <a:r>
              <a:rPr lang="en-US" sz="900" b="1" dirty="0" smtClean="0">
                <a:solidFill>
                  <a:prstClr val="black"/>
                </a:solidFill>
                <a:latin typeface="Calibri Light" panose="020F0302020204030204" pitchFamily="34" charset="0"/>
                <a:ea typeface="+mn-ea"/>
                <a:cs typeface="+mn-cs"/>
              </a:rPr>
              <a:t>Kernel Space</a:t>
            </a:r>
            <a:endParaRPr lang="en-US" sz="900" b="1" dirty="0">
              <a:solidFill>
                <a:prstClr val="black"/>
              </a:solidFill>
              <a:latin typeface="Calibri Light" panose="020F0302020204030204" pitchFamily="34" charset="0"/>
              <a:ea typeface="+mn-ea"/>
              <a:cs typeface="+mn-cs"/>
            </a:endParaRPr>
          </a:p>
        </p:txBody>
      </p:sp>
      <p:sp>
        <p:nvSpPr>
          <p:cNvPr id="50" name="TextBox 49"/>
          <p:cNvSpPr txBox="1"/>
          <p:nvPr/>
        </p:nvSpPr>
        <p:spPr>
          <a:xfrm>
            <a:off x="7267638" y="2358027"/>
            <a:ext cx="1744560" cy="230831"/>
          </a:xfrm>
          <a:prstGeom prst="rect">
            <a:avLst/>
          </a:prstGeom>
          <a:noFill/>
        </p:spPr>
        <p:txBody>
          <a:bodyPr wrap="square" rtlCol="0">
            <a:spAutoFit/>
          </a:bodyPr>
          <a:lstStyle/>
          <a:p>
            <a:pPr algn="ctr" defTabSz="685800" fontAlgn="auto">
              <a:spcBef>
                <a:spcPts val="0"/>
              </a:spcBef>
              <a:spcAft>
                <a:spcPts val="0"/>
              </a:spcAft>
            </a:pPr>
            <a:r>
              <a:rPr lang="en-US" sz="900" b="1" dirty="0" smtClean="0">
                <a:solidFill>
                  <a:prstClr val="black"/>
                </a:solidFill>
                <a:latin typeface="Calibri Light" panose="020F0302020204030204" pitchFamily="34" charset="0"/>
                <a:ea typeface="+mn-ea"/>
                <a:cs typeface="+mn-cs"/>
              </a:rPr>
              <a:t>User</a:t>
            </a:r>
            <a:r>
              <a:rPr lang="en-US" sz="900" b="1" dirty="0" smtClean="0">
                <a:solidFill>
                  <a:prstClr val="black"/>
                </a:solidFill>
                <a:latin typeface="Calibri"/>
                <a:ea typeface="+mn-ea"/>
                <a:cs typeface="+mn-cs"/>
              </a:rPr>
              <a:t> </a:t>
            </a:r>
            <a:r>
              <a:rPr lang="en-US" sz="900" b="1" dirty="0" smtClean="0">
                <a:solidFill>
                  <a:prstClr val="black"/>
                </a:solidFill>
                <a:latin typeface="Calibri Light" panose="020F0302020204030204" pitchFamily="34" charset="0"/>
                <a:ea typeface="+mn-ea"/>
                <a:cs typeface="+mn-cs"/>
              </a:rPr>
              <a:t>Space</a:t>
            </a:r>
            <a:endParaRPr lang="en-US" sz="900" b="1" dirty="0">
              <a:solidFill>
                <a:prstClr val="black"/>
              </a:solidFill>
              <a:latin typeface="Calibri Light" panose="020F0302020204030204" pitchFamily="34" charset="0"/>
              <a:ea typeface="+mn-ea"/>
              <a:cs typeface="+mn-cs"/>
            </a:endParaRPr>
          </a:p>
        </p:txBody>
      </p:sp>
      <p:sp>
        <p:nvSpPr>
          <p:cNvPr id="2" name="AutoShape 4" descr="Image result for dpd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4516247" y="1381091"/>
            <a:ext cx="776001" cy="762000"/>
            <a:chOff x="4488689" y="1842305"/>
            <a:chExt cx="776001" cy="762000"/>
          </a:xfrm>
        </p:grpSpPr>
        <p:sp>
          <p:nvSpPr>
            <p:cNvPr id="53" name="Rounded Rectangle 52"/>
            <p:cNvSpPr/>
            <p:nvPr/>
          </p:nvSpPr>
          <p:spPr>
            <a:xfrm>
              <a:off x="4488689" y="1842305"/>
              <a:ext cx="776001" cy="762000"/>
            </a:xfrm>
            <a:prstGeom prst="roundRect">
              <a:avLst>
                <a:gd name="adj" fmla="val 5718"/>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prstClr val="white"/>
                </a:solidFill>
              </a:endParaRPr>
            </a:p>
          </p:txBody>
        </p:sp>
        <p:pic>
          <p:nvPicPr>
            <p:cNvPr id="1030" name="Picture 6" descr="http://dpdk.org/dpd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0746" y="2308976"/>
              <a:ext cx="631888" cy="16574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Group 3"/>
          <p:cNvGrpSpPr/>
          <p:nvPr/>
        </p:nvGrpSpPr>
        <p:grpSpPr>
          <a:xfrm>
            <a:off x="4392481" y="3310099"/>
            <a:ext cx="776001" cy="381699"/>
            <a:chOff x="4364923" y="3771313"/>
            <a:chExt cx="776001" cy="381699"/>
          </a:xfrm>
        </p:grpSpPr>
        <p:pic>
          <p:nvPicPr>
            <p:cNvPr id="1036" name="Picture 12" descr="https://cdn2.iconfinder.com/data/icons/windows-8-metro-style/128/network_c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446" y="3818797"/>
              <a:ext cx="305886" cy="305886"/>
            </a:xfrm>
            <a:prstGeom prst="rect">
              <a:avLst/>
            </a:prstGeom>
            <a:noFill/>
            <a:extLst>
              <a:ext uri="{909E8E84-426E-40dd-AFC4-6F175D3DCCD1}">
                <a14:hiddenFill xmlns="" xmlns:a14="http://schemas.microsoft.com/office/drawing/2010/main">
                  <a:solidFill>
                    <a:srgbClr val="FFFFFF"/>
                  </a:solidFill>
                </a14:hiddenFill>
              </a:ext>
            </a:extLst>
          </p:spPr>
        </p:pic>
        <p:sp>
          <p:nvSpPr>
            <p:cNvPr id="59" name="Rounded Rectangle 58"/>
            <p:cNvSpPr/>
            <p:nvPr/>
          </p:nvSpPr>
          <p:spPr>
            <a:xfrm>
              <a:off x="4364923" y="3771313"/>
              <a:ext cx="776001" cy="381699"/>
            </a:xfrm>
            <a:prstGeom prst="roundRect">
              <a:avLst>
                <a:gd name="adj" fmla="val 5718"/>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prstClr val="white"/>
                </a:solidFill>
              </a:endParaRPr>
            </a:p>
          </p:txBody>
        </p:sp>
      </p:grpSp>
      <p:grpSp>
        <p:nvGrpSpPr>
          <p:cNvPr id="8" name="Group 7"/>
          <p:cNvGrpSpPr/>
          <p:nvPr/>
        </p:nvGrpSpPr>
        <p:grpSpPr>
          <a:xfrm>
            <a:off x="5099382" y="2087056"/>
            <a:ext cx="340158" cy="161583"/>
            <a:chOff x="5084400" y="2538198"/>
            <a:chExt cx="468994" cy="183347"/>
          </a:xfrm>
        </p:grpSpPr>
        <p:sp>
          <p:nvSpPr>
            <p:cNvPr id="6" name="Rounded Rectangle 5"/>
            <p:cNvSpPr/>
            <p:nvPr/>
          </p:nvSpPr>
          <p:spPr bwMode="auto">
            <a:xfrm>
              <a:off x="5151397" y="2567176"/>
              <a:ext cx="335003" cy="137837"/>
            </a:xfrm>
            <a:prstGeom prst="roundRect">
              <a:avLst/>
            </a:prstGeom>
            <a:solidFill>
              <a:schemeClr val="tx1">
                <a:lumMod val="75000"/>
              </a:schemeClr>
            </a:solidFill>
            <a:ln w="12700" cap="flat">
              <a:noFill/>
              <a:miter lim="800000"/>
              <a:headEnd type="none" w="med" len="med"/>
              <a:tailEnd type="none" w="med" len="med"/>
            </a:ln>
          </p:spPr>
          <p:txBody>
            <a:bodyPr lIns="91440" tIns="45720" rIns="91440" bIns="45720" rtlCol="0" anchor="ctr"/>
            <a:lstStyle/>
            <a:p>
              <a:pPr algn="ctr" defTabSz="514350"/>
              <a:endParaRPr lang="en-US" sz="200" b="1" dirty="0" smtClean="0">
                <a:solidFill>
                  <a:schemeClr val="bg1"/>
                </a:solidFill>
                <a:ea typeface="Arial" pitchFamily="-107" charset="0"/>
                <a:cs typeface="Arial" pitchFamily="-107" charset="0"/>
                <a:sym typeface="Arial" pitchFamily="-107" charset="0"/>
              </a:endParaRPr>
            </a:p>
          </p:txBody>
        </p:sp>
        <p:sp>
          <p:nvSpPr>
            <p:cNvPr id="7" name="TextBox 6"/>
            <p:cNvSpPr txBox="1"/>
            <p:nvPr/>
          </p:nvSpPr>
          <p:spPr>
            <a:xfrm>
              <a:off x="5084400" y="2538198"/>
              <a:ext cx="468994" cy="183347"/>
            </a:xfrm>
            <a:prstGeom prst="rect">
              <a:avLst/>
            </a:prstGeom>
            <a:noFill/>
          </p:spPr>
          <p:txBody>
            <a:bodyPr wrap="none" rtlCol="0">
              <a:spAutoFit/>
            </a:bodyPr>
            <a:lstStyle/>
            <a:p>
              <a:pPr>
                <a:lnSpc>
                  <a:spcPct val="90000"/>
                </a:lnSpc>
                <a:spcBef>
                  <a:spcPts val="600"/>
                </a:spcBef>
              </a:pPr>
              <a:r>
                <a:rPr lang="en-US" sz="500" b="1" dirty="0" smtClean="0">
                  <a:solidFill>
                    <a:schemeClr val="bg1"/>
                  </a:solidFill>
                </a:rPr>
                <a:t>virtio</a:t>
              </a:r>
              <a:endParaRPr lang="en-US" sz="600" b="1" dirty="0" smtClean="0">
                <a:solidFill>
                  <a:schemeClr val="bg1"/>
                </a:solidFill>
              </a:endParaRPr>
            </a:p>
          </p:txBody>
        </p:sp>
      </p:grpSp>
      <p:grpSp>
        <p:nvGrpSpPr>
          <p:cNvPr id="65" name="Group 64"/>
          <p:cNvGrpSpPr/>
          <p:nvPr/>
        </p:nvGrpSpPr>
        <p:grpSpPr>
          <a:xfrm>
            <a:off x="6440424" y="1370696"/>
            <a:ext cx="776001" cy="762000"/>
            <a:chOff x="4488689" y="1842305"/>
            <a:chExt cx="776001" cy="762000"/>
          </a:xfrm>
        </p:grpSpPr>
        <p:pic>
          <p:nvPicPr>
            <p:cNvPr id="66" name="Picture 2" descr="http://images.all-free-download.com/images/graphiclarge/blue_gear_icon_vector_2806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1411" y="1956976"/>
              <a:ext cx="238125" cy="238125"/>
            </a:xfrm>
            <a:prstGeom prst="rect">
              <a:avLst/>
            </a:prstGeom>
            <a:noFill/>
            <a:extLst>
              <a:ext uri="{909E8E84-426E-40dd-AFC4-6F175D3DCCD1}">
                <a14:hiddenFill xmlns="" xmlns:a14="http://schemas.microsoft.com/office/drawing/2010/main">
                  <a:solidFill>
                    <a:srgbClr val="FFFFFF"/>
                  </a:solidFill>
                </a14:hiddenFill>
              </a:ext>
            </a:extLst>
          </p:spPr>
        </p:pic>
        <p:sp>
          <p:nvSpPr>
            <p:cNvPr id="67" name="Rounded Rectangle 66"/>
            <p:cNvSpPr/>
            <p:nvPr/>
          </p:nvSpPr>
          <p:spPr>
            <a:xfrm>
              <a:off x="4488689" y="1842305"/>
              <a:ext cx="776001" cy="762000"/>
            </a:xfrm>
            <a:prstGeom prst="roundRect">
              <a:avLst>
                <a:gd name="adj" fmla="val 5718"/>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prstClr val="white"/>
                </a:solidFill>
              </a:endParaRPr>
            </a:p>
          </p:txBody>
        </p:sp>
      </p:grpSp>
      <p:grpSp>
        <p:nvGrpSpPr>
          <p:cNvPr id="69" name="Group 68"/>
          <p:cNvGrpSpPr/>
          <p:nvPr/>
        </p:nvGrpSpPr>
        <p:grpSpPr>
          <a:xfrm>
            <a:off x="7023559" y="2076661"/>
            <a:ext cx="340158" cy="161583"/>
            <a:chOff x="5084400" y="2538198"/>
            <a:chExt cx="468994" cy="183347"/>
          </a:xfrm>
        </p:grpSpPr>
        <p:sp>
          <p:nvSpPr>
            <p:cNvPr id="70" name="Rounded Rectangle 69"/>
            <p:cNvSpPr/>
            <p:nvPr/>
          </p:nvSpPr>
          <p:spPr bwMode="auto">
            <a:xfrm>
              <a:off x="5151397" y="2567176"/>
              <a:ext cx="335003" cy="137837"/>
            </a:xfrm>
            <a:prstGeom prst="roundRect">
              <a:avLst/>
            </a:prstGeom>
            <a:solidFill>
              <a:schemeClr val="tx1">
                <a:lumMod val="75000"/>
              </a:schemeClr>
            </a:solidFill>
            <a:ln w="12700" cap="flat">
              <a:noFill/>
              <a:miter lim="800000"/>
              <a:headEnd type="none" w="med" len="med"/>
              <a:tailEnd type="none" w="med" len="med"/>
            </a:ln>
          </p:spPr>
          <p:txBody>
            <a:bodyPr lIns="91440" tIns="45720" rIns="91440" bIns="45720" rtlCol="0" anchor="ctr"/>
            <a:lstStyle/>
            <a:p>
              <a:pPr algn="ctr" defTabSz="514350"/>
              <a:endParaRPr lang="en-US" sz="200" b="1" dirty="0" smtClean="0">
                <a:solidFill>
                  <a:schemeClr val="bg1"/>
                </a:solidFill>
                <a:ea typeface="Arial" pitchFamily="-107" charset="0"/>
                <a:cs typeface="Arial" pitchFamily="-107" charset="0"/>
                <a:sym typeface="Arial" pitchFamily="-107" charset="0"/>
              </a:endParaRPr>
            </a:p>
          </p:txBody>
        </p:sp>
        <p:sp>
          <p:nvSpPr>
            <p:cNvPr id="71" name="TextBox 70"/>
            <p:cNvSpPr txBox="1"/>
            <p:nvPr/>
          </p:nvSpPr>
          <p:spPr>
            <a:xfrm>
              <a:off x="5084400" y="2538198"/>
              <a:ext cx="468994" cy="183347"/>
            </a:xfrm>
            <a:prstGeom prst="rect">
              <a:avLst/>
            </a:prstGeom>
            <a:noFill/>
          </p:spPr>
          <p:txBody>
            <a:bodyPr wrap="none" rtlCol="0">
              <a:spAutoFit/>
            </a:bodyPr>
            <a:lstStyle/>
            <a:p>
              <a:pPr>
                <a:lnSpc>
                  <a:spcPct val="90000"/>
                </a:lnSpc>
                <a:spcBef>
                  <a:spcPts val="600"/>
                </a:spcBef>
              </a:pPr>
              <a:r>
                <a:rPr lang="en-US" sz="500" b="1" dirty="0" smtClean="0">
                  <a:solidFill>
                    <a:schemeClr val="bg1"/>
                  </a:solidFill>
                </a:rPr>
                <a:t>virtio</a:t>
              </a:r>
              <a:endParaRPr lang="en-US" sz="600" b="1" dirty="0" smtClean="0">
                <a:solidFill>
                  <a:schemeClr val="bg1"/>
                </a:solidFill>
              </a:endParaRPr>
            </a:p>
          </p:txBody>
        </p:sp>
      </p:grpSp>
      <p:grpSp>
        <p:nvGrpSpPr>
          <p:cNvPr id="72" name="Group 71"/>
          <p:cNvGrpSpPr/>
          <p:nvPr/>
        </p:nvGrpSpPr>
        <p:grpSpPr>
          <a:xfrm>
            <a:off x="7694454" y="1376549"/>
            <a:ext cx="776001" cy="762000"/>
            <a:chOff x="4488689" y="1842305"/>
            <a:chExt cx="776001" cy="762000"/>
          </a:xfrm>
        </p:grpSpPr>
        <p:pic>
          <p:nvPicPr>
            <p:cNvPr id="73" name="Picture 2" descr="http://images.all-free-download.com/images/graphiclarge/blue_gear_icon_vector_2806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1411" y="1956976"/>
              <a:ext cx="238125" cy="238125"/>
            </a:xfrm>
            <a:prstGeom prst="rect">
              <a:avLst/>
            </a:prstGeom>
            <a:noFill/>
            <a:extLst>
              <a:ext uri="{909E8E84-426E-40dd-AFC4-6F175D3DCCD1}">
                <a14:hiddenFill xmlns="" xmlns:a14="http://schemas.microsoft.com/office/drawing/2010/main">
                  <a:solidFill>
                    <a:srgbClr val="FFFFFF"/>
                  </a:solidFill>
                </a14:hiddenFill>
              </a:ext>
            </a:extLst>
          </p:spPr>
        </p:pic>
        <p:sp>
          <p:nvSpPr>
            <p:cNvPr id="74" name="Rounded Rectangle 73"/>
            <p:cNvSpPr/>
            <p:nvPr/>
          </p:nvSpPr>
          <p:spPr>
            <a:xfrm>
              <a:off x="4488689" y="1842305"/>
              <a:ext cx="776001" cy="762000"/>
            </a:xfrm>
            <a:prstGeom prst="roundRect">
              <a:avLst>
                <a:gd name="adj" fmla="val 5718"/>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prstClr val="white"/>
                </a:solidFill>
              </a:endParaRPr>
            </a:p>
          </p:txBody>
        </p:sp>
      </p:grpSp>
      <p:grpSp>
        <p:nvGrpSpPr>
          <p:cNvPr id="76" name="Group 75"/>
          <p:cNvGrpSpPr/>
          <p:nvPr/>
        </p:nvGrpSpPr>
        <p:grpSpPr>
          <a:xfrm>
            <a:off x="8277589" y="2082514"/>
            <a:ext cx="340158" cy="161583"/>
            <a:chOff x="5084400" y="2538198"/>
            <a:chExt cx="468994" cy="183347"/>
          </a:xfrm>
        </p:grpSpPr>
        <p:sp>
          <p:nvSpPr>
            <p:cNvPr id="77" name="Rounded Rectangle 76"/>
            <p:cNvSpPr/>
            <p:nvPr/>
          </p:nvSpPr>
          <p:spPr bwMode="auto">
            <a:xfrm>
              <a:off x="5151397" y="2567176"/>
              <a:ext cx="335003" cy="137837"/>
            </a:xfrm>
            <a:prstGeom prst="roundRect">
              <a:avLst/>
            </a:prstGeom>
            <a:solidFill>
              <a:schemeClr val="tx1">
                <a:lumMod val="75000"/>
              </a:schemeClr>
            </a:solidFill>
            <a:ln w="12700" cap="flat">
              <a:noFill/>
              <a:miter lim="800000"/>
              <a:headEnd type="none" w="med" len="med"/>
              <a:tailEnd type="none" w="med" len="med"/>
            </a:ln>
          </p:spPr>
          <p:txBody>
            <a:bodyPr lIns="91440" tIns="45720" rIns="91440" bIns="45720" rtlCol="0" anchor="ctr"/>
            <a:lstStyle/>
            <a:p>
              <a:pPr algn="ctr" defTabSz="514350"/>
              <a:endParaRPr lang="en-US" sz="200" b="1" dirty="0" smtClean="0">
                <a:solidFill>
                  <a:schemeClr val="bg1"/>
                </a:solidFill>
                <a:ea typeface="Arial" pitchFamily="-107" charset="0"/>
                <a:cs typeface="Arial" pitchFamily="-107" charset="0"/>
                <a:sym typeface="Arial" pitchFamily="-107" charset="0"/>
              </a:endParaRPr>
            </a:p>
          </p:txBody>
        </p:sp>
        <p:sp>
          <p:nvSpPr>
            <p:cNvPr id="78" name="TextBox 77"/>
            <p:cNvSpPr txBox="1"/>
            <p:nvPr/>
          </p:nvSpPr>
          <p:spPr>
            <a:xfrm>
              <a:off x="5084400" y="2538198"/>
              <a:ext cx="468994" cy="183347"/>
            </a:xfrm>
            <a:prstGeom prst="rect">
              <a:avLst/>
            </a:prstGeom>
            <a:noFill/>
          </p:spPr>
          <p:txBody>
            <a:bodyPr wrap="none" rtlCol="0">
              <a:spAutoFit/>
            </a:bodyPr>
            <a:lstStyle/>
            <a:p>
              <a:pPr>
                <a:lnSpc>
                  <a:spcPct val="90000"/>
                </a:lnSpc>
                <a:spcBef>
                  <a:spcPts val="600"/>
                </a:spcBef>
              </a:pPr>
              <a:r>
                <a:rPr lang="en-US" sz="500" b="1" dirty="0" smtClean="0">
                  <a:solidFill>
                    <a:schemeClr val="bg1"/>
                  </a:solidFill>
                </a:rPr>
                <a:t>virtio</a:t>
              </a:r>
              <a:endParaRPr lang="en-US" sz="600" b="1" dirty="0" smtClean="0">
                <a:solidFill>
                  <a:schemeClr val="bg1"/>
                </a:solidFill>
              </a:endParaRPr>
            </a:p>
          </p:txBody>
        </p:sp>
      </p:grpSp>
      <p:sp>
        <p:nvSpPr>
          <p:cNvPr id="9" name="TextBox 8"/>
          <p:cNvSpPr txBox="1"/>
          <p:nvPr/>
        </p:nvSpPr>
        <p:spPr>
          <a:xfrm>
            <a:off x="6494743" y="1878399"/>
            <a:ext cx="620683" cy="244682"/>
          </a:xfrm>
          <a:prstGeom prst="rect">
            <a:avLst/>
          </a:prstGeom>
          <a:noFill/>
        </p:spPr>
        <p:txBody>
          <a:bodyPr wrap="none" rtlCol="0">
            <a:spAutoFit/>
          </a:bodyPr>
          <a:lstStyle/>
          <a:p>
            <a:pPr>
              <a:lnSpc>
                <a:spcPct val="90000"/>
              </a:lnSpc>
              <a:spcBef>
                <a:spcPts val="600"/>
              </a:spcBef>
            </a:pPr>
            <a:r>
              <a:rPr lang="en-US" sz="1100" b="1" dirty="0" smtClean="0">
                <a:solidFill>
                  <a:schemeClr val="tx1">
                    <a:lumMod val="50000"/>
                  </a:schemeClr>
                </a:solidFill>
                <a:latin typeface="Calibri Light" panose="020F0302020204030204" pitchFamily="34" charset="0"/>
              </a:rPr>
              <a:t>Guest 1</a:t>
            </a:r>
          </a:p>
        </p:txBody>
      </p:sp>
      <p:sp>
        <p:nvSpPr>
          <p:cNvPr id="80" name="TextBox 79"/>
          <p:cNvSpPr txBox="1"/>
          <p:nvPr/>
        </p:nvSpPr>
        <p:spPr>
          <a:xfrm>
            <a:off x="7739109" y="1884479"/>
            <a:ext cx="625492" cy="244682"/>
          </a:xfrm>
          <a:prstGeom prst="rect">
            <a:avLst/>
          </a:prstGeom>
          <a:noFill/>
        </p:spPr>
        <p:txBody>
          <a:bodyPr wrap="none" rtlCol="0">
            <a:spAutoFit/>
          </a:bodyPr>
          <a:lstStyle/>
          <a:p>
            <a:pPr>
              <a:lnSpc>
                <a:spcPct val="90000"/>
              </a:lnSpc>
              <a:spcBef>
                <a:spcPts val="600"/>
              </a:spcBef>
            </a:pPr>
            <a:r>
              <a:rPr lang="en-US" sz="1100" b="1" dirty="0" smtClean="0">
                <a:solidFill>
                  <a:schemeClr val="tx1">
                    <a:lumMod val="50000"/>
                  </a:schemeClr>
                </a:solidFill>
                <a:latin typeface="Calibri Light" panose="020F0302020204030204" pitchFamily="34" charset="0"/>
                <a:cs typeface="Andalus" panose="02020603050405020304" pitchFamily="18" charset="-78"/>
              </a:rPr>
              <a:t>Guest 2</a:t>
            </a:r>
          </a:p>
        </p:txBody>
      </p:sp>
      <p:pic>
        <p:nvPicPr>
          <p:cNvPr id="1038" name="Picture 14" descr="https://upload.wikimedia.org/wikipedia/commons/thumb/d/d9/Ring_buffer.svg/2000px-Ring_buffer.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9020" y="1994761"/>
            <a:ext cx="368147" cy="34617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Straight Arrow Connector 12"/>
          <p:cNvCxnSpPr>
            <a:stCxn id="7" idx="3"/>
            <a:endCxn id="1038" idx="1"/>
          </p:cNvCxnSpPr>
          <p:nvPr/>
        </p:nvCxnSpPr>
        <p:spPr bwMode="auto">
          <a:xfrm>
            <a:off x="5439540" y="2167848"/>
            <a:ext cx="289480" cy="0"/>
          </a:xfrm>
          <a:prstGeom prst="straightConnector1">
            <a:avLst/>
          </a:prstGeom>
          <a:solidFill>
            <a:srgbClr val="0183B7"/>
          </a:solidFill>
          <a:ln w="9525" cap="flat" cmpd="sng" algn="ctr">
            <a:solidFill>
              <a:schemeClr val="accent1"/>
            </a:solidFill>
            <a:prstDash val="solid"/>
            <a:round/>
            <a:headEnd type="triangle" w="med" len="med"/>
            <a:tailEnd type="triangle"/>
          </a:ln>
          <a:effectLst/>
        </p:spPr>
      </p:cxnSp>
      <p:cxnSp>
        <p:nvCxnSpPr>
          <p:cNvPr id="89" name="Straight Arrow Connector 88"/>
          <p:cNvCxnSpPr>
            <a:stCxn id="1038" idx="3"/>
          </p:cNvCxnSpPr>
          <p:nvPr/>
        </p:nvCxnSpPr>
        <p:spPr bwMode="auto">
          <a:xfrm>
            <a:off x="6097167" y="2167848"/>
            <a:ext cx="870592" cy="5483"/>
          </a:xfrm>
          <a:prstGeom prst="straightConnector1">
            <a:avLst/>
          </a:prstGeom>
          <a:solidFill>
            <a:srgbClr val="0183B7"/>
          </a:solidFill>
          <a:ln w="9525" cap="flat" cmpd="sng" algn="ctr">
            <a:solidFill>
              <a:schemeClr val="accent1"/>
            </a:solidFill>
            <a:prstDash val="solid"/>
            <a:round/>
            <a:headEnd type="triangle" w="med" len="med"/>
            <a:tailEnd type="triangle"/>
          </a:ln>
          <a:effectLst/>
        </p:spPr>
      </p:cxnSp>
      <p:pic>
        <p:nvPicPr>
          <p:cNvPr id="95" name="Picture 14" descr="https://upload.wikimedia.org/wikipedia/commons/thumb/d/d9/Ring_buffer.svg/2000px-Ring_buffer.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596" y="2184940"/>
            <a:ext cx="368147" cy="34617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3" name="Elbow Connector 22"/>
          <p:cNvCxnSpPr>
            <a:stCxn id="7" idx="2"/>
            <a:endCxn id="95" idx="1"/>
          </p:cNvCxnSpPr>
          <p:nvPr/>
        </p:nvCxnSpPr>
        <p:spPr bwMode="auto">
          <a:xfrm rot="16200000" flipH="1">
            <a:off x="6164834" y="1353265"/>
            <a:ext cx="109388" cy="1900135"/>
          </a:xfrm>
          <a:prstGeom prst="bentConnector2">
            <a:avLst/>
          </a:prstGeom>
          <a:solidFill>
            <a:srgbClr val="0183B7"/>
          </a:solidFill>
          <a:ln w="9525" cap="flat" cmpd="sng" algn="ctr">
            <a:solidFill>
              <a:schemeClr val="accent1"/>
            </a:solidFill>
            <a:prstDash val="solid"/>
            <a:round/>
            <a:headEnd type="triangle" w="med" len="med"/>
            <a:tailEnd type="triangle"/>
          </a:ln>
          <a:effectLst/>
        </p:spPr>
      </p:cxnSp>
      <p:cxnSp>
        <p:nvCxnSpPr>
          <p:cNvPr id="25" name="Elbow Connector 24"/>
          <p:cNvCxnSpPr>
            <a:endCxn id="77" idx="2"/>
          </p:cNvCxnSpPr>
          <p:nvPr/>
        </p:nvCxnSpPr>
        <p:spPr bwMode="auto">
          <a:xfrm flipV="1">
            <a:off x="7537743" y="2229527"/>
            <a:ext cx="909926" cy="118768"/>
          </a:xfrm>
          <a:prstGeom prst="bentConnector2">
            <a:avLst/>
          </a:prstGeom>
          <a:solidFill>
            <a:srgbClr val="0183B7"/>
          </a:solidFill>
          <a:ln w="9525" cap="flat" cmpd="sng" algn="ctr">
            <a:solidFill>
              <a:schemeClr val="accent1"/>
            </a:solidFill>
            <a:prstDash val="solid"/>
            <a:round/>
            <a:headEnd type="triangle" w="med" len="med"/>
            <a:tailEnd type="triangle"/>
          </a:ln>
          <a:effectLst/>
        </p:spPr>
      </p:cxnSp>
      <p:cxnSp>
        <p:nvCxnSpPr>
          <p:cNvPr id="111" name="Elbow Connector 110"/>
          <p:cNvCxnSpPr>
            <a:endCxn id="1036" idx="0"/>
          </p:cNvCxnSpPr>
          <p:nvPr/>
        </p:nvCxnSpPr>
        <p:spPr bwMode="auto">
          <a:xfrm rot="5400000">
            <a:off x="4129311" y="2578809"/>
            <a:ext cx="1216410" cy="341138"/>
          </a:xfrm>
          <a:prstGeom prst="bentConnector3">
            <a:avLst>
              <a:gd name="adj1" fmla="val 50000"/>
            </a:avLst>
          </a:prstGeom>
          <a:solidFill>
            <a:srgbClr val="0183B7"/>
          </a:solidFill>
          <a:ln w="9525" cap="flat" cmpd="sng" algn="ctr">
            <a:solidFill>
              <a:schemeClr val="accent1"/>
            </a:solidFill>
            <a:prstDash val="solid"/>
            <a:round/>
            <a:headEnd type="triangle" w="med" len="med"/>
            <a:tailEnd type="triangle"/>
          </a:ln>
          <a:effectLst/>
        </p:spPr>
      </p:cxnSp>
      <p:cxnSp>
        <p:nvCxnSpPr>
          <p:cNvPr id="113" name="Elbow Connector 112"/>
          <p:cNvCxnSpPr>
            <a:stCxn id="1036" idx="1"/>
          </p:cNvCxnSpPr>
          <p:nvPr/>
        </p:nvCxnSpPr>
        <p:spPr bwMode="auto">
          <a:xfrm rot="10800000" flipV="1">
            <a:off x="4117216" y="3510525"/>
            <a:ext cx="296788" cy="152943"/>
          </a:xfrm>
          <a:prstGeom prst="bentConnector3">
            <a:avLst>
              <a:gd name="adj1" fmla="val 50000"/>
            </a:avLst>
          </a:prstGeom>
          <a:solidFill>
            <a:srgbClr val="0183B7"/>
          </a:solidFill>
          <a:ln w="9525" cap="flat" cmpd="sng" algn="ctr">
            <a:solidFill>
              <a:schemeClr val="accent1"/>
            </a:solidFill>
            <a:prstDash val="solid"/>
            <a:round/>
            <a:headEnd type="triangle" w="med" len="med"/>
            <a:tailEnd type="triangle"/>
          </a:ln>
          <a:effectLst/>
        </p:spPr>
      </p:cxnSp>
      <p:pic>
        <p:nvPicPr>
          <p:cNvPr id="1040" name="Picture 16" descr="http://soltveit.org/wp-content/uploads/2014/06/kvm-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3961" y="2735215"/>
            <a:ext cx="288925" cy="288925"/>
          </a:xfrm>
          <a:prstGeom prst="rect">
            <a:avLst/>
          </a:prstGeom>
          <a:noFill/>
          <a:extLst>
            <a:ext uri="{909E8E84-426E-40dd-AFC4-6F175D3DCCD1}">
              <a14:hiddenFill xmlns="" xmlns:a14="http://schemas.microsoft.com/office/drawing/2010/main">
                <a:solidFill>
                  <a:srgbClr val="FFFFFF"/>
                </a:solidFill>
              </a14:hiddenFill>
            </a:ext>
          </a:extLst>
        </p:spPr>
      </p:pic>
      <p:sp>
        <p:nvSpPr>
          <p:cNvPr id="118" name="Rounded Rectangle 117"/>
          <p:cNvSpPr/>
          <p:nvPr/>
        </p:nvSpPr>
        <p:spPr>
          <a:xfrm>
            <a:off x="6663146" y="2694439"/>
            <a:ext cx="332383" cy="381000"/>
          </a:xfrm>
          <a:prstGeom prst="roundRect">
            <a:avLst>
              <a:gd name="adj" fmla="val 5718"/>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dirty="0">
              <a:solidFill>
                <a:prstClr val="white"/>
              </a:solidFill>
            </a:endParaRPr>
          </a:p>
        </p:txBody>
      </p:sp>
      <p:sp>
        <p:nvSpPr>
          <p:cNvPr id="119" name="TextBox 118"/>
          <p:cNvSpPr txBox="1"/>
          <p:nvPr/>
        </p:nvSpPr>
        <p:spPr>
          <a:xfrm>
            <a:off x="4709678" y="3405067"/>
            <a:ext cx="414763" cy="230832"/>
          </a:xfrm>
          <a:prstGeom prst="rect">
            <a:avLst/>
          </a:prstGeom>
          <a:noFill/>
        </p:spPr>
        <p:txBody>
          <a:bodyPr wrap="square" rtlCol="0">
            <a:spAutoFit/>
          </a:bodyPr>
          <a:lstStyle/>
          <a:p>
            <a:pPr algn="ctr" defTabSz="685800" fontAlgn="auto">
              <a:spcBef>
                <a:spcPts val="0"/>
              </a:spcBef>
              <a:spcAft>
                <a:spcPts val="0"/>
              </a:spcAft>
            </a:pPr>
            <a:r>
              <a:rPr lang="en-US" sz="900" b="1" dirty="0" smtClean="0">
                <a:solidFill>
                  <a:prstClr val="black"/>
                </a:solidFill>
                <a:latin typeface="Calibri Light" panose="020F0302020204030204" pitchFamily="34" charset="0"/>
                <a:ea typeface="+mn-ea"/>
                <a:cs typeface="+mn-cs"/>
              </a:rPr>
              <a:t>NIC</a:t>
            </a:r>
            <a:endParaRPr lang="en-US" sz="900" b="1" dirty="0">
              <a:solidFill>
                <a:prstClr val="black"/>
              </a:solidFill>
              <a:latin typeface="Calibri Light" panose="020F0302020204030204" pitchFamily="34" charset="0"/>
              <a:ea typeface="+mn-ea"/>
              <a:cs typeface="+mn-cs"/>
            </a:endParaRPr>
          </a:p>
        </p:txBody>
      </p:sp>
      <p:sp>
        <p:nvSpPr>
          <p:cNvPr id="120" name="TextBox 119"/>
          <p:cNvSpPr txBox="1"/>
          <p:nvPr/>
        </p:nvSpPr>
        <p:spPr>
          <a:xfrm>
            <a:off x="4227102" y="2767672"/>
            <a:ext cx="1744560" cy="215444"/>
          </a:xfrm>
          <a:prstGeom prst="rect">
            <a:avLst/>
          </a:prstGeom>
          <a:noFill/>
        </p:spPr>
        <p:txBody>
          <a:bodyPr wrap="square" rtlCol="0">
            <a:spAutoFit/>
          </a:bodyPr>
          <a:lstStyle/>
          <a:p>
            <a:pPr algn="ctr" defTabSz="685800" fontAlgn="auto">
              <a:spcBef>
                <a:spcPts val="0"/>
              </a:spcBef>
              <a:spcAft>
                <a:spcPts val="0"/>
              </a:spcAft>
            </a:pPr>
            <a:r>
              <a:rPr lang="en-US" sz="800" b="1" dirty="0" smtClean="0">
                <a:solidFill>
                  <a:prstClr val="black"/>
                </a:solidFill>
                <a:latin typeface="Calibri Light" panose="020F0302020204030204" pitchFamily="34" charset="0"/>
                <a:ea typeface="+mn-ea"/>
                <a:cs typeface="+mn-cs"/>
              </a:rPr>
              <a:t>PCI Pass through/SR-IOV</a:t>
            </a:r>
          </a:p>
        </p:txBody>
      </p:sp>
      <p:pic>
        <p:nvPicPr>
          <p:cNvPr id="1042" name="Picture 18" descr="https://fd.io/sites/cpstandard/files/logo_fdio_to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2230" y="1459770"/>
            <a:ext cx="272611" cy="248358"/>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4831686" y="1484663"/>
            <a:ext cx="468398" cy="244682"/>
          </a:xfrm>
          <a:prstGeom prst="rect">
            <a:avLst/>
          </a:prstGeom>
          <a:noFill/>
        </p:spPr>
        <p:txBody>
          <a:bodyPr wrap="none" rtlCol="0">
            <a:spAutoFit/>
          </a:bodyPr>
          <a:lstStyle/>
          <a:p>
            <a:pPr>
              <a:lnSpc>
                <a:spcPct val="90000"/>
              </a:lnSpc>
              <a:spcBef>
                <a:spcPts val="600"/>
              </a:spcBef>
            </a:pPr>
            <a:r>
              <a:rPr lang="en-US" sz="1100" b="1" dirty="0" smtClean="0">
                <a:solidFill>
                  <a:schemeClr val="tx1">
                    <a:lumMod val="50000"/>
                  </a:schemeClr>
                </a:solidFill>
              </a:rPr>
              <a:t>VPP</a:t>
            </a:r>
          </a:p>
        </p:txBody>
      </p:sp>
      <p:sp>
        <p:nvSpPr>
          <p:cNvPr id="121" name="TextBox 120"/>
          <p:cNvSpPr txBox="1"/>
          <p:nvPr/>
        </p:nvSpPr>
        <p:spPr>
          <a:xfrm>
            <a:off x="5218003" y="2316178"/>
            <a:ext cx="1744560" cy="215444"/>
          </a:xfrm>
          <a:prstGeom prst="rect">
            <a:avLst/>
          </a:prstGeom>
          <a:noFill/>
        </p:spPr>
        <p:txBody>
          <a:bodyPr wrap="square" rtlCol="0">
            <a:spAutoFit/>
          </a:bodyPr>
          <a:lstStyle/>
          <a:p>
            <a:pPr algn="ctr" defTabSz="685800" fontAlgn="auto">
              <a:spcBef>
                <a:spcPts val="0"/>
              </a:spcBef>
              <a:spcAft>
                <a:spcPts val="0"/>
              </a:spcAft>
            </a:pPr>
            <a:r>
              <a:rPr lang="en-US" sz="800" b="1" dirty="0" err="1">
                <a:solidFill>
                  <a:prstClr val="black"/>
                </a:solidFill>
                <a:latin typeface="Calibri Light" panose="020F0302020204030204" pitchFamily="34" charset="0"/>
                <a:ea typeface="+mn-ea"/>
                <a:cs typeface="+mn-cs"/>
              </a:rPr>
              <a:t>v</a:t>
            </a:r>
            <a:r>
              <a:rPr lang="en-US" sz="800" b="1" dirty="0" err="1" smtClean="0">
                <a:solidFill>
                  <a:prstClr val="black"/>
                </a:solidFill>
                <a:latin typeface="Calibri Light" panose="020F0302020204030204" pitchFamily="34" charset="0"/>
                <a:ea typeface="+mn-ea"/>
                <a:cs typeface="+mn-cs"/>
              </a:rPr>
              <a:t>host</a:t>
            </a:r>
            <a:r>
              <a:rPr lang="en-US" sz="800" b="1" dirty="0" smtClean="0">
                <a:solidFill>
                  <a:prstClr val="black"/>
                </a:solidFill>
                <a:latin typeface="Calibri Light" panose="020F0302020204030204" pitchFamily="34" charset="0"/>
                <a:ea typeface="+mn-ea"/>
                <a:cs typeface="+mn-cs"/>
              </a:rPr>
              <a:t>-user</a:t>
            </a:r>
          </a:p>
        </p:txBody>
      </p:sp>
      <p:sp>
        <p:nvSpPr>
          <p:cNvPr id="122" name="Rounded Rectangle 121"/>
          <p:cNvSpPr/>
          <p:nvPr/>
        </p:nvSpPr>
        <p:spPr>
          <a:xfrm>
            <a:off x="4327563" y="933898"/>
            <a:ext cx="4684635" cy="3081638"/>
          </a:xfrm>
          <a:prstGeom prst="roundRect">
            <a:avLst>
              <a:gd name="adj" fmla="val 5718"/>
            </a:avLst>
          </a:prstGeom>
          <a:noFill/>
          <a:ln w="3175" cmpd="dbl">
            <a:solidFill>
              <a:schemeClr val="tx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23" name="TextBox 122"/>
          <p:cNvSpPr txBox="1"/>
          <p:nvPr/>
        </p:nvSpPr>
        <p:spPr>
          <a:xfrm>
            <a:off x="7355399" y="3745384"/>
            <a:ext cx="1744560" cy="230831"/>
          </a:xfrm>
          <a:prstGeom prst="rect">
            <a:avLst/>
          </a:prstGeom>
          <a:noFill/>
        </p:spPr>
        <p:txBody>
          <a:bodyPr wrap="square" rtlCol="0">
            <a:spAutoFit/>
          </a:bodyPr>
          <a:lstStyle/>
          <a:p>
            <a:pPr algn="ctr" defTabSz="685800" fontAlgn="auto">
              <a:spcBef>
                <a:spcPts val="0"/>
              </a:spcBef>
              <a:spcAft>
                <a:spcPts val="0"/>
              </a:spcAft>
            </a:pPr>
            <a:r>
              <a:rPr lang="en-US" sz="900" b="1" dirty="0" smtClean="0">
                <a:solidFill>
                  <a:prstClr val="black"/>
                </a:solidFill>
                <a:latin typeface="Calibri Light" panose="020F0302020204030204" pitchFamily="34" charset="0"/>
                <a:ea typeface="+mn-ea"/>
                <a:cs typeface="+mn-cs"/>
              </a:rPr>
              <a:t>Server</a:t>
            </a:r>
            <a:endParaRPr lang="en-US" sz="900" b="1" dirty="0">
              <a:solidFill>
                <a:prstClr val="black"/>
              </a:solidFill>
              <a:latin typeface="Calibri Light" panose="020F0302020204030204" pitchFamily="34" charset="0"/>
              <a:ea typeface="+mn-ea"/>
              <a:cs typeface="+mn-cs"/>
            </a:endParaRPr>
          </a:p>
        </p:txBody>
      </p:sp>
      <p:sp>
        <p:nvSpPr>
          <p:cNvPr id="125" name="TextBox 124"/>
          <p:cNvSpPr txBox="1"/>
          <p:nvPr/>
        </p:nvSpPr>
        <p:spPr>
          <a:xfrm>
            <a:off x="4088274" y="1193413"/>
            <a:ext cx="1744560" cy="215444"/>
          </a:xfrm>
          <a:prstGeom prst="rect">
            <a:avLst/>
          </a:prstGeom>
          <a:noFill/>
        </p:spPr>
        <p:txBody>
          <a:bodyPr wrap="square" rtlCol="0">
            <a:spAutoFit/>
          </a:bodyPr>
          <a:lstStyle/>
          <a:p>
            <a:pPr algn="ctr" defTabSz="685800" fontAlgn="auto">
              <a:spcBef>
                <a:spcPts val="0"/>
              </a:spcBef>
              <a:spcAft>
                <a:spcPts val="0"/>
              </a:spcAft>
            </a:pPr>
            <a:r>
              <a:rPr lang="en-US" sz="800" b="1" dirty="0" smtClean="0">
                <a:solidFill>
                  <a:prstClr val="black"/>
                </a:solidFill>
                <a:latin typeface="Calibri Light" panose="020F0302020204030204" pitchFamily="34" charset="0"/>
                <a:ea typeface="+mn-ea"/>
                <a:cs typeface="+mn-cs"/>
              </a:rPr>
              <a:t>VM/Container</a:t>
            </a:r>
          </a:p>
        </p:txBody>
      </p:sp>
      <p:sp>
        <p:nvSpPr>
          <p:cNvPr id="127" name="TextBox 126"/>
          <p:cNvSpPr txBox="1"/>
          <p:nvPr/>
        </p:nvSpPr>
        <p:spPr>
          <a:xfrm>
            <a:off x="5956143" y="1193413"/>
            <a:ext cx="1744560" cy="215444"/>
          </a:xfrm>
          <a:prstGeom prst="rect">
            <a:avLst/>
          </a:prstGeom>
          <a:noFill/>
        </p:spPr>
        <p:txBody>
          <a:bodyPr wrap="square" rtlCol="0">
            <a:spAutoFit/>
          </a:bodyPr>
          <a:lstStyle/>
          <a:p>
            <a:pPr algn="ctr" defTabSz="685800" fontAlgn="auto">
              <a:spcBef>
                <a:spcPts val="0"/>
              </a:spcBef>
              <a:spcAft>
                <a:spcPts val="0"/>
              </a:spcAft>
            </a:pPr>
            <a:r>
              <a:rPr lang="en-US" sz="800" b="1" dirty="0" smtClean="0">
                <a:solidFill>
                  <a:prstClr val="black"/>
                </a:solidFill>
                <a:latin typeface="Calibri Light" panose="020F0302020204030204" pitchFamily="34" charset="0"/>
                <a:ea typeface="+mn-ea"/>
                <a:cs typeface="+mn-cs"/>
              </a:rPr>
              <a:t>VM/Container</a:t>
            </a:r>
          </a:p>
        </p:txBody>
      </p:sp>
      <p:sp>
        <p:nvSpPr>
          <p:cNvPr id="128" name="TextBox 127"/>
          <p:cNvSpPr txBox="1"/>
          <p:nvPr/>
        </p:nvSpPr>
        <p:spPr>
          <a:xfrm>
            <a:off x="7207127" y="1199846"/>
            <a:ext cx="1744560" cy="215444"/>
          </a:xfrm>
          <a:prstGeom prst="rect">
            <a:avLst/>
          </a:prstGeom>
          <a:noFill/>
        </p:spPr>
        <p:txBody>
          <a:bodyPr wrap="square" rtlCol="0">
            <a:spAutoFit/>
          </a:bodyPr>
          <a:lstStyle/>
          <a:p>
            <a:pPr algn="ctr" defTabSz="685800" fontAlgn="auto">
              <a:spcBef>
                <a:spcPts val="0"/>
              </a:spcBef>
              <a:spcAft>
                <a:spcPts val="0"/>
              </a:spcAft>
            </a:pPr>
            <a:r>
              <a:rPr lang="en-US" sz="800" b="1" dirty="0" smtClean="0">
                <a:solidFill>
                  <a:prstClr val="black"/>
                </a:solidFill>
                <a:latin typeface="Calibri Light" panose="020F0302020204030204" pitchFamily="34" charset="0"/>
                <a:ea typeface="+mn-ea"/>
                <a:cs typeface="+mn-cs"/>
              </a:rPr>
              <a:t>VM/Container</a:t>
            </a:r>
          </a:p>
        </p:txBody>
      </p:sp>
      <p:sp>
        <p:nvSpPr>
          <p:cNvPr id="12" name="Title 11"/>
          <p:cNvSpPr>
            <a:spLocks noGrp="1"/>
          </p:cNvSpPr>
          <p:nvPr>
            <p:ph type="title"/>
          </p:nvPr>
        </p:nvSpPr>
        <p:spPr/>
        <p:txBody>
          <a:bodyPr/>
          <a:lstStyle/>
          <a:p>
            <a:r>
              <a:rPr lang="en-US" smtClean="0"/>
              <a:t>Virtual Topology Forwarder</a:t>
            </a:r>
            <a:endParaRPr lang="en-US" dirty="0"/>
          </a:p>
        </p:txBody>
      </p:sp>
      <p:sp>
        <p:nvSpPr>
          <p:cNvPr id="18" name="Slide Number Placeholder 17"/>
          <p:cNvSpPr>
            <a:spLocks noGrp="1"/>
          </p:cNvSpPr>
          <p:nvPr>
            <p:ph type="sldNum" sz="quarter" idx="4"/>
          </p:nvPr>
        </p:nvSpPr>
        <p:spPr/>
        <p:txBody>
          <a:bodyPr/>
          <a:lstStyle/>
          <a:p>
            <a:fld id="{96A97DD0-5BE7-4856-A2A9-C42C6688E607}" type="slidenum">
              <a:rPr lang="en-US" smtClean="0"/>
              <a:pPr/>
              <a:t>18</a:t>
            </a:fld>
            <a:endParaRPr lang="en-US" dirty="0"/>
          </a:p>
        </p:txBody>
      </p:sp>
    </p:spTree>
    <p:extLst>
      <p:ext uri="{BB962C8B-B14F-4D97-AF65-F5344CB8AC3E}">
        <p14:creationId xmlns:p14="http://schemas.microsoft.com/office/powerpoint/2010/main" val="163342874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VPP vs OVS Performance Benchmarking</a:t>
            </a:r>
          </a:p>
        </p:txBody>
      </p:sp>
      <p:pic>
        <p:nvPicPr>
          <p:cNvPr id="4" name="Picture 3"/>
          <p:cNvPicPr>
            <a:picLocks noChangeAspect="1"/>
          </p:cNvPicPr>
          <p:nvPr/>
        </p:nvPicPr>
        <p:blipFill>
          <a:blip r:embed="rId2"/>
          <a:stretch>
            <a:fillRect/>
          </a:stretch>
        </p:blipFill>
        <p:spPr>
          <a:xfrm>
            <a:off x="-4714" y="4202857"/>
            <a:ext cx="9144000" cy="699194"/>
          </a:xfrm>
          <a:prstGeom prst="rect">
            <a:avLst/>
          </a:prstGeom>
        </p:spPr>
      </p:pic>
      <p:pic>
        <p:nvPicPr>
          <p:cNvPr id="5" name="Picture 4"/>
          <p:cNvPicPr>
            <a:picLocks noChangeAspect="1"/>
          </p:cNvPicPr>
          <p:nvPr/>
        </p:nvPicPr>
        <p:blipFill>
          <a:blip r:embed="rId3"/>
          <a:stretch>
            <a:fillRect/>
          </a:stretch>
        </p:blipFill>
        <p:spPr>
          <a:xfrm>
            <a:off x="4649822" y="809590"/>
            <a:ext cx="2929538" cy="1824855"/>
          </a:xfrm>
          <a:prstGeom prst="rect">
            <a:avLst/>
          </a:prstGeom>
        </p:spPr>
      </p:pic>
      <p:pic>
        <p:nvPicPr>
          <p:cNvPr id="6" name="Picture 5"/>
          <p:cNvPicPr>
            <a:picLocks noChangeAspect="1"/>
          </p:cNvPicPr>
          <p:nvPr/>
        </p:nvPicPr>
        <p:blipFill>
          <a:blip r:embed="rId4"/>
          <a:stretch>
            <a:fillRect/>
          </a:stretch>
        </p:blipFill>
        <p:spPr>
          <a:xfrm>
            <a:off x="1730220" y="809590"/>
            <a:ext cx="2914890" cy="1819425"/>
          </a:xfrm>
          <a:prstGeom prst="rect">
            <a:avLst/>
          </a:prstGeom>
        </p:spPr>
      </p:pic>
      <p:pic>
        <p:nvPicPr>
          <p:cNvPr id="8" name="Picture 7"/>
          <p:cNvPicPr>
            <a:picLocks noChangeAspect="1"/>
          </p:cNvPicPr>
          <p:nvPr/>
        </p:nvPicPr>
        <p:blipFill>
          <a:blip r:embed="rId5"/>
          <a:stretch>
            <a:fillRect/>
          </a:stretch>
        </p:blipFill>
        <p:spPr>
          <a:xfrm>
            <a:off x="1513841" y="2653114"/>
            <a:ext cx="3053446" cy="1664887"/>
          </a:xfrm>
          <a:prstGeom prst="rect">
            <a:avLst/>
          </a:prstGeom>
        </p:spPr>
      </p:pic>
      <p:pic>
        <p:nvPicPr>
          <p:cNvPr id="9" name="Picture 8"/>
          <p:cNvPicPr>
            <a:picLocks noChangeAspect="1"/>
          </p:cNvPicPr>
          <p:nvPr/>
        </p:nvPicPr>
        <p:blipFill>
          <a:blip r:embed="rId6"/>
          <a:stretch>
            <a:fillRect/>
          </a:stretch>
        </p:blipFill>
        <p:spPr>
          <a:xfrm>
            <a:off x="4645110" y="2629014"/>
            <a:ext cx="2851718" cy="1573843"/>
          </a:xfrm>
          <a:prstGeom prst="rect">
            <a:avLst/>
          </a:prstGeom>
        </p:spPr>
      </p:pic>
    </p:spTree>
    <p:extLst>
      <p:ext uri="{BB962C8B-B14F-4D97-AF65-F5344CB8AC3E}">
        <p14:creationId xmlns:p14="http://schemas.microsoft.com/office/powerpoint/2010/main" val="652746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Agenda</a:t>
            </a:r>
            <a:endParaRPr lang="en-US" dirty="0"/>
          </a:p>
        </p:txBody>
      </p:sp>
      <p:sp>
        <p:nvSpPr>
          <p:cNvPr id="6" name="Slide Number Placeholder 5"/>
          <p:cNvSpPr>
            <a:spLocks noGrp="1"/>
          </p:cNvSpPr>
          <p:nvPr>
            <p:ph type="sldNum" sz="quarter" idx="4"/>
          </p:nvPr>
        </p:nvSpPr>
        <p:spPr/>
        <p:txBody>
          <a:bodyPr/>
          <a:lstStyle/>
          <a:p>
            <a:fld id="{96A97DD0-5BE7-4856-A2A9-C42C6688E607}" type="slidenum">
              <a:rPr lang="en-US" smtClean="0">
                <a:solidFill>
                  <a:srgbClr val="FFFFFF">
                    <a:alpha val="60000"/>
                  </a:srgbClr>
                </a:solidFill>
              </a:rPr>
              <a:pPr/>
              <a:t>2</a:t>
            </a:fld>
            <a:endParaRPr lang="en-US" dirty="0">
              <a:solidFill>
                <a:srgbClr val="FFFFFF">
                  <a:alpha val="60000"/>
                </a:srgbClr>
              </a:solidFill>
            </a:endParaRPr>
          </a:p>
        </p:txBody>
      </p:sp>
      <p:pic>
        <p:nvPicPr>
          <p:cNvPr id="23" name="Picture Placeholder 6" descr="150AL70427_ppt_fullpg.jpg"/>
          <p:cNvPicPr>
            <a:picLocks noChangeAspect="1"/>
          </p:cNvPicPr>
          <p:nvPr/>
        </p:nvPicPr>
        <p:blipFill>
          <a:blip r:embed="rId3">
            <a:extLst>
              <a:ext uri="{28A0092B-C50C-407E-A947-70E740481C1C}">
                <a14:useLocalDpi xmlns:a14="http://schemas.microsoft.com/office/drawing/2010/main" val="0"/>
              </a:ext>
            </a:extLst>
          </a:blip>
          <a:srcRect l="15000" r="15000"/>
          <a:stretch>
            <a:fillRect/>
          </a:stretch>
        </p:blipFill>
        <p:spPr>
          <a:xfrm>
            <a:off x="242888" y="1036638"/>
            <a:ext cx="4527019" cy="3633787"/>
          </a:xfrm>
          <a:prstGeom prst="roundRect">
            <a:avLst>
              <a:gd name="adj" fmla="val 3274"/>
            </a:avLst>
          </a:prstGeom>
          <a:noFill/>
        </p:spPr>
      </p:pic>
      <p:sp>
        <p:nvSpPr>
          <p:cNvPr id="24" name="Rounded Rectangle 4"/>
          <p:cNvSpPr/>
          <p:nvPr/>
        </p:nvSpPr>
        <p:spPr>
          <a:xfrm flipH="1">
            <a:off x="242888" y="995166"/>
            <a:ext cx="8583611" cy="3713162"/>
          </a:xfrm>
          <a:prstGeom prst="roundRect">
            <a:avLst>
              <a:gd name="adj" fmla="val 3286"/>
            </a:avLst>
          </a:prstGeom>
          <a:gradFill flip="none" rotWithShape="1">
            <a:gsLst>
              <a:gs pos="100000">
                <a:schemeClr val="bg2">
                  <a:alpha val="0"/>
                </a:schemeClr>
              </a:gs>
              <a:gs pos="0">
                <a:schemeClr val="accent5">
                  <a:lumMod val="20000"/>
                  <a:lumOff val="80000"/>
                </a:schemeClr>
              </a:gs>
              <a:gs pos="51000">
                <a:schemeClr val="accent5">
                  <a:lumMod val="20000"/>
                  <a:lumOff val="80000"/>
                </a:schemeClr>
              </a:gs>
            </a:gsLst>
            <a:lin ang="0" scaled="1"/>
            <a:tileRect/>
          </a:gradFill>
          <a:ln w="3175">
            <a:gradFill flip="none" rotWithShape="1">
              <a:gsLst>
                <a:gs pos="100000">
                  <a:schemeClr val="accent5"/>
                </a:gs>
                <a:gs pos="0">
                  <a:schemeClr val="accent1">
                    <a:tint val="23500"/>
                    <a:satMod val="160000"/>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1" algn="ctr">
              <a:spcBef>
                <a:spcPts val="480"/>
              </a:spcBef>
              <a:spcAft>
                <a:spcPts val="0"/>
              </a:spcAft>
              <a:buClr>
                <a:schemeClr val="dk1"/>
              </a:buClr>
              <a:buSzPct val="80000"/>
            </a:pPr>
            <a:endParaRPr lang="en-US" dirty="0">
              <a:solidFill>
                <a:schemeClr val="accent5">
                  <a:lumMod val="75000"/>
                </a:schemeClr>
              </a:solidFill>
              <a:latin typeface="+mj-lt"/>
            </a:endParaRPr>
          </a:p>
        </p:txBody>
      </p:sp>
      <p:grpSp>
        <p:nvGrpSpPr>
          <p:cNvPr id="25" name="Group 19"/>
          <p:cNvGrpSpPr/>
          <p:nvPr/>
        </p:nvGrpSpPr>
        <p:grpSpPr>
          <a:xfrm>
            <a:off x="3854454" y="1161625"/>
            <a:ext cx="3827123" cy="496814"/>
            <a:chOff x="280988" y="1087436"/>
            <a:chExt cx="2319868" cy="357641"/>
          </a:xfrm>
        </p:grpSpPr>
        <p:sp>
          <p:nvSpPr>
            <p:cNvPr id="26" name="Rounded Rectangle 25"/>
            <p:cNvSpPr/>
            <p:nvPr/>
          </p:nvSpPr>
          <p:spPr>
            <a:xfrm rot="16200000">
              <a:off x="1262101" y="106323"/>
              <a:ext cx="357641" cy="2319868"/>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600" dirty="0">
                <a:latin typeface="+mj-lt"/>
              </a:endParaRPr>
            </a:p>
          </p:txBody>
        </p:sp>
        <p:sp>
          <p:nvSpPr>
            <p:cNvPr id="27" name="Rectangle 26"/>
            <p:cNvSpPr/>
            <p:nvPr/>
          </p:nvSpPr>
          <p:spPr>
            <a:xfrm>
              <a:off x="495078" y="1132000"/>
              <a:ext cx="2105778" cy="268514"/>
            </a:xfrm>
            <a:prstGeom prst="rect">
              <a:avLst/>
            </a:prstGeom>
          </p:spPr>
          <p:txBody>
            <a:bodyPr wrap="none" lIns="182880" tIns="0" rIns="0" bIns="0" anchor="ctr" anchorCtr="0">
              <a:noAutofit/>
            </a:bodyPr>
            <a:lstStyle/>
            <a:p>
              <a:pPr lvl="0"/>
              <a:r>
                <a:rPr lang="en-US" sz="1600" b="1" dirty="0" smtClean="0">
                  <a:solidFill>
                    <a:schemeClr val="bg1"/>
                  </a:solidFill>
                  <a:latin typeface="+mj-lt"/>
                </a:rPr>
                <a:t>Cisco Data Center SDN Strategy</a:t>
              </a:r>
              <a:endParaRPr lang="en-US" sz="1600" b="1" dirty="0">
                <a:solidFill>
                  <a:schemeClr val="bg1"/>
                </a:solidFill>
                <a:latin typeface="+mj-lt"/>
              </a:endParaRPr>
            </a:p>
          </p:txBody>
        </p:sp>
      </p:grpSp>
      <p:grpSp>
        <p:nvGrpSpPr>
          <p:cNvPr id="28" name="Group 23"/>
          <p:cNvGrpSpPr/>
          <p:nvPr/>
        </p:nvGrpSpPr>
        <p:grpSpPr>
          <a:xfrm>
            <a:off x="4497156" y="1758279"/>
            <a:ext cx="4204950" cy="496814"/>
            <a:chOff x="280987" y="1087436"/>
            <a:chExt cx="2548894" cy="357641"/>
          </a:xfrm>
        </p:grpSpPr>
        <p:sp>
          <p:nvSpPr>
            <p:cNvPr id="29" name="Rounded Rectangle 28"/>
            <p:cNvSpPr/>
            <p:nvPr/>
          </p:nvSpPr>
          <p:spPr>
            <a:xfrm rot="16200000">
              <a:off x="1376613" y="-8190"/>
              <a:ext cx="357641" cy="2548894"/>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400" dirty="0">
                <a:latin typeface="+mj-lt"/>
              </a:endParaRPr>
            </a:p>
          </p:txBody>
        </p:sp>
        <p:sp>
          <p:nvSpPr>
            <p:cNvPr id="30" name="Rectangle 29"/>
            <p:cNvSpPr/>
            <p:nvPr/>
          </p:nvSpPr>
          <p:spPr>
            <a:xfrm>
              <a:off x="495078" y="1132000"/>
              <a:ext cx="2105777" cy="268514"/>
            </a:xfrm>
            <a:prstGeom prst="rect">
              <a:avLst/>
            </a:prstGeom>
          </p:spPr>
          <p:txBody>
            <a:bodyPr wrap="none" lIns="182880" tIns="0" rIns="0" bIns="0" anchor="ctr" anchorCtr="0">
              <a:noAutofit/>
            </a:bodyPr>
            <a:lstStyle/>
            <a:p>
              <a:pPr lvl="0"/>
              <a:r>
                <a:rPr lang="en-US" sz="1600" b="1" dirty="0">
                  <a:solidFill>
                    <a:schemeClr val="bg1">
                      <a:lumMod val="95000"/>
                    </a:schemeClr>
                  </a:solidFill>
                </a:rPr>
                <a:t>Cisco Virtual Topology </a:t>
              </a:r>
              <a:r>
                <a:rPr lang="en-US" sz="1600" b="1" dirty="0" smtClean="0">
                  <a:solidFill>
                    <a:schemeClr val="bg1">
                      <a:lumMod val="95000"/>
                    </a:schemeClr>
                  </a:solidFill>
                </a:rPr>
                <a:t>System (VTS)</a:t>
              </a:r>
              <a:endParaRPr lang="en-US" sz="1600" b="1" dirty="0">
                <a:solidFill>
                  <a:schemeClr val="bg1">
                    <a:lumMod val="95000"/>
                  </a:schemeClr>
                </a:solidFill>
              </a:endParaRPr>
            </a:p>
          </p:txBody>
        </p:sp>
      </p:grpSp>
      <p:grpSp>
        <p:nvGrpSpPr>
          <p:cNvPr id="31" name="Group 28"/>
          <p:cNvGrpSpPr/>
          <p:nvPr/>
        </p:nvGrpSpPr>
        <p:grpSpPr>
          <a:xfrm>
            <a:off x="3854450" y="2354932"/>
            <a:ext cx="3827124" cy="496814"/>
            <a:chOff x="280986" y="1087436"/>
            <a:chExt cx="2319869" cy="357641"/>
          </a:xfrm>
        </p:grpSpPr>
        <p:sp>
          <p:nvSpPr>
            <p:cNvPr id="32" name="Rounded Rectangle 31"/>
            <p:cNvSpPr/>
            <p:nvPr/>
          </p:nvSpPr>
          <p:spPr>
            <a:xfrm rot="16200000">
              <a:off x="1262100" y="106322"/>
              <a:ext cx="357641" cy="2319869"/>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600" dirty="0">
                <a:latin typeface="+mj-lt"/>
              </a:endParaRPr>
            </a:p>
          </p:txBody>
        </p:sp>
        <p:sp>
          <p:nvSpPr>
            <p:cNvPr id="33" name="Rectangle 32"/>
            <p:cNvSpPr/>
            <p:nvPr/>
          </p:nvSpPr>
          <p:spPr>
            <a:xfrm>
              <a:off x="495078" y="1132000"/>
              <a:ext cx="2105777" cy="268514"/>
            </a:xfrm>
            <a:prstGeom prst="rect">
              <a:avLst/>
            </a:prstGeom>
          </p:spPr>
          <p:txBody>
            <a:bodyPr wrap="none" lIns="182880" tIns="0" rIns="0" bIns="0" anchor="ctr" anchorCtr="0">
              <a:noAutofit/>
            </a:bodyPr>
            <a:lstStyle/>
            <a:p>
              <a:pPr lvl="0"/>
              <a:r>
                <a:rPr lang="en-US" sz="1600" b="1" dirty="0">
                  <a:solidFill>
                    <a:schemeClr val="bg1">
                      <a:lumMod val="95000"/>
                    </a:schemeClr>
                  </a:solidFill>
                </a:rPr>
                <a:t>VTS </a:t>
              </a:r>
              <a:r>
                <a:rPr lang="en-US" sz="1600" b="1" dirty="0" smtClean="0">
                  <a:solidFill>
                    <a:schemeClr val="bg1">
                      <a:lumMod val="95000"/>
                    </a:schemeClr>
                  </a:solidFill>
                </a:rPr>
                <a:t>Use Cases</a:t>
              </a:r>
              <a:endParaRPr lang="en-US" sz="1600" b="1" dirty="0">
                <a:solidFill>
                  <a:schemeClr val="bg1">
                    <a:lumMod val="95000"/>
                  </a:schemeClr>
                </a:solidFill>
              </a:endParaRPr>
            </a:p>
          </p:txBody>
        </p:sp>
      </p:grpSp>
      <p:grpSp>
        <p:nvGrpSpPr>
          <p:cNvPr id="34" name="Group 33"/>
          <p:cNvGrpSpPr/>
          <p:nvPr/>
        </p:nvGrpSpPr>
        <p:grpSpPr>
          <a:xfrm>
            <a:off x="4497155" y="2951587"/>
            <a:ext cx="3827127" cy="496814"/>
            <a:chOff x="280986" y="1087438"/>
            <a:chExt cx="2319870" cy="357641"/>
          </a:xfrm>
        </p:grpSpPr>
        <p:sp>
          <p:nvSpPr>
            <p:cNvPr id="35" name="Rounded Rectangle 34"/>
            <p:cNvSpPr/>
            <p:nvPr/>
          </p:nvSpPr>
          <p:spPr>
            <a:xfrm rot="16200000">
              <a:off x="1262100" y="106324"/>
              <a:ext cx="357641" cy="231987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400" dirty="0">
                <a:latin typeface="+mj-lt"/>
              </a:endParaRPr>
            </a:p>
          </p:txBody>
        </p:sp>
        <p:sp>
          <p:nvSpPr>
            <p:cNvPr id="36" name="Rectangle 35"/>
            <p:cNvSpPr/>
            <p:nvPr/>
          </p:nvSpPr>
          <p:spPr>
            <a:xfrm>
              <a:off x="495078" y="1132000"/>
              <a:ext cx="2105776" cy="268514"/>
            </a:xfrm>
            <a:prstGeom prst="rect">
              <a:avLst/>
            </a:prstGeom>
          </p:spPr>
          <p:txBody>
            <a:bodyPr wrap="none" lIns="182880" tIns="0" rIns="0" bIns="0" anchor="ctr" anchorCtr="0">
              <a:noAutofit/>
            </a:bodyPr>
            <a:lstStyle/>
            <a:p>
              <a:pPr lvl="0"/>
              <a:r>
                <a:rPr lang="en-US" sz="1600" b="1" dirty="0">
                  <a:solidFill>
                    <a:schemeClr val="bg1">
                      <a:lumMod val="95000"/>
                    </a:schemeClr>
                  </a:solidFill>
                </a:rPr>
                <a:t>VTS </a:t>
              </a:r>
              <a:r>
                <a:rPr lang="en-US" sz="1600" b="1" dirty="0" smtClean="0">
                  <a:solidFill>
                    <a:schemeClr val="bg1">
                      <a:lumMod val="95000"/>
                    </a:schemeClr>
                  </a:solidFill>
                </a:rPr>
                <a:t>Functionality &amp; Workflows</a:t>
              </a:r>
              <a:endParaRPr lang="en-US" sz="1600" b="1" dirty="0">
                <a:solidFill>
                  <a:schemeClr val="bg1">
                    <a:lumMod val="95000"/>
                  </a:schemeClr>
                </a:solidFill>
              </a:endParaRPr>
            </a:p>
          </p:txBody>
        </p:sp>
      </p:grpSp>
      <p:grpSp>
        <p:nvGrpSpPr>
          <p:cNvPr id="37" name="Group 28"/>
          <p:cNvGrpSpPr/>
          <p:nvPr/>
        </p:nvGrpSpPr>
        <p:grpSpPr>
          <a:xfrm>
            <a:off x="3854450" y="3565893"/>
            <a:ext cx="3827124" cy="496814"/>
            <a:chOff x="280986" y="1087436"/>
            <a:chExt cx="2319869" cy="357641"/>
          </a:xfrm>
        </p:grpSpPr>
        <p:sp>
          <p:nvSpPr>
            <p:cNvPr id="38" name="Rounded Rectangle 37"/>
            <p:cNvSpPr/>
            <p:nvPr/>
          </p:nvSpPr>
          <p:spPr>
            <a:xfrm rot="16200000">
              <a:off x="1262100" y="106322"/>
              <a:ext cx="357641" cy="231986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600" dirty="0">
                <a:latin typeface="+mj-lt"/>
              </a:endParaRPr>
            </a:p>
          </p:txBody>
        </p:sp>
        <p:sp>
          <p:nvSpPr>
            <p:cNvPr id="39" name="Rectangle 38"/>
            <p:cNvSpPr/>
            <p:nvPr/>
          </p:nvSpPr>
          <p:spPr>
            <a:xfrm>
              <a:off x="495078" y="1132000"/>
              <a:ext cx="2105777" cy="268514"/>
            </a:xfrm>
            <a:prstGeom prst="rect">
              <a:avLst/>
            </a:prstGeom>
          </p:spPr>
          <p:txBody>
            <a:bodyPr wrap="none" lIns="182880" tIns="0" rIns="0" bIns="0" anchor="ctr" anchorCtr="0">
              <a:noAutofit/>
            </a:bodyPr>
            <a:lstStyle/>
            <a:p>
              <a:pPr lvl="0"/>
              <a:r>
                <a:rPr lang="en-US" sz="1600" b="1" dirty="0" smtClean="0">
                  <a:solidFill>
                    <a:schemeClr val="bg1">
                      <a:lumMod val="95000"/>
                    </a:schemeClr>
                  </a:solidFill>
                </a:rPr>
                <a:t>VTS Demo</a:t>
              </a:r>
              <a:endParaRPr lang="en-US" sz="1600" b="1" dirty="0">
                <a:solidFill>
                  <a:schemeClr val="bg1">
                    <a:lumMod val="95000"/>
                  </a:schemeClr>
                </a:solidFill>
              </a:endParaRPr>
            </a:p>
          </p:txBody>
        </p:sp>
      </p:grpSp>
      <p:grpSp>
        <p:nvGrpSpPr>
          <p:cNvPr id="40" name="Group 33"/>
          <p:cNvGrpSpPr/>
          <p:nvPr/>
        </p:nvGrpSpPr>
        <p:grpSpPr>
          <a:xfrm>
            <a:off x="4497155" y="4162549"/>
            <a:ext cx="3827127" cy="496814"/>
            <a:chOff x="280986" y="1087439"/>
            <a:chExt cx="2319870" cy="357641"/>
          </a:xfrm>
        </p:grpSpPr>
        <p:sp>
          <p:nvSpPr>
            <p:cNvPr id="41" name="Rounded Rectangle 40"/>
            <p:cNvSpPr/>
            <p:nvPr/>
          </p:nvSpPr>
          <p:spPr>
            <a:xfrm rot="16200000">
              <a:off x="1262100" y="106325"/>
              <a:ext cx="357641" cy="231987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400" dirty="0">
                <a:latin typeface="+mj-lt"/>
              </a:endParaRPr>
            </a:p>
          </p:txBody>
        </p:sp>
        <p:sp>
          <p:nvSpPr>
            <p:cNvPr id="42" name="Rectangle 41"/>
            <p:cNvSpPr/>
            <p:nvPr/>
          </p:nvSpPr>
          <p:spPr>
            <a:xfrm>
              <a:off x="495078" y="1132000"/>
              <a:ext cx="2105776" cy="268514"/>
            </a:xfrm>
            <a:prstGeom prst="rect">
              <a:avLst/>
            </a:prstGeom>
          </p:spPr>
          <p:txBody>
            <a:bodyPr wrap="none" lIns="182880" tIns="0" rIns="0" bIns="0" anchor="ctr" anchorCtr="0">
              <a:noAutofit/>
            </a:bodyPr>
            <a:lstStyle/>
            <a:p>
              <a:pPr lvl="0"/>
              <a:endParaRPr lang="en-US" sz="1600" b="1" dirty="0">
                <a:solidFill>
                  <a:schemeClr val="bg2"/>
                </a:solidFill>
                <a:latin typeface="+mj-lt"/>
              </a:endParaRPr>
            </a:p>
          </p:txBody>
        </p:sp>
      </p:grpSp>
      <p:sp>
        <p:nvSpPr>
          <p:cNvPr id="43" name="Freeform 42"/>
          <p:cNvSpPr>
            <a:spLocks/>
          </p:cNvSpPr>
          <p:nvPr/>
        </p:nvSpPr>
        <p:spPr bwMode="auto">
          <a:xfrm rot="10800000" flipV="1">
            <a:off x="3926677" y="1273775"/>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accent5">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4" name="Freeform 43"/>
          <p:cNvSpPr>
            <a:spLocks/>
          </p:cNvSpPr>
          <p:nvPr/>
        </p:nvSpPr>
        <p:spPr bwMode="auto">
          <a:xfrm rot="10800000" flipV="1">
            <a:off x="4603750" y="1868295"/>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accent4">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5" name="Freeform 44"/>
          <p:cNvSpPr>
            <a:spLocks/>
          </p:cNvSpPr>
          <p:nvPr/>
        </p:nvSpPr>
        <p:spPr bwMode="auto">
          <a:xfrm rot="10800000" flipV="1">
            <a:off x="3926677" y="2464945"/>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accent6">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6" name="Freeform 45"/>
          <p:cNvSpPr>
            <a:spLocks/>
          </p:cNvSpPr>
          <p:nvPr/>
        </p:nvSpPr>
        <p:spPr bwMode="auto">
          <a:xfrm rot="10800000" flipV="1">
            <a:off x="4603750" y="3061600"/>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accent3">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7" name="Freeform 46"/>
          <p:cNvSpPr>
            <a:spLocks/>
          </p:cNvSpPr>
          <p:nvPr/>
        </p:nvSpPr>
        <p:spPr bwMode="auto">
          <a:xfrm rot="10800000" flipV="1">
            <a:off x="3926677" y="3675906"/>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tx2">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8" name="Freeform 47"/>
          <p:cNvSpPr>
            <a:spLocks/>
          </p:cNvSpPr>
          <p:nvPr/>
        </p:nvSpPr>
        <p:spPr bwMode="auto">
          <a:xfrm rot="10800000" flipV="1">
            <a:off x="4603750" y="4272561"/>
            <a:ext cx="226224" cy="276787"/>
          </a:xfrm>
          <a:custGeom>
            <a:avLst/>
            <a:gdLst/>
            <a:ahLst/>
            <a:cxnLst>
              <a:cxn ang="0">
                <a:pos x="106" y="117"/>
              </a:cxn>
              <a:cxn ang="0">
                <a:pos x="75" y="66"/>
              </a:cxn>
              <a:cxn ang="0">
                <a:pos x="106" y="14"/>
              </a:cxn>
              <a:cxn ang="0">
                <a:pos x="105" y="4"/>
              </a:cxn>
              <a:cxn ang="0">
                <a:pos x="94" y="2"/>
              </a:cxn>
              <a:cxn ang="0">
                <a:pos x="4" y="59"/>
              </a:cxn>
              <a:cxn ang="0">
                <a:pos x="0" y="66"/>
              </a:cxn>
              <a:cxn ang="0">
                <a:pos x="4" y="74"/>
              </a:cxn>
              <a:cxn ang="0">
                <a:pos x="94" y="130"/>
              </a:cxn>
              <a:cxn ang="0">
                <a:pos x="99" y="132"/>
              </a:cxn>
              <a:cxn ang="0">
                <a:pos x="99" y="132"/>
              </a:cxn>
              <a:cxn ang="0">
                <a:pos x="108" y="123"/>
              </a:cxn>
              <a:cxn ang="0">
                <a:pos x="106" y="117"/>
              </a:cxn>
            </a:cxnLst>
            <a:rect l="0" t="0" r="r" b="b"/>
            <a:pathLst>
              <a:path w="108" h="132">
                <a:moveTo>
                  <a:pt x="106" y="117"/>
                </a:moveTo>
                <a:cubicBezTo>
                  <a:pt x="75" y="66"/>
                  <a:pt x="75" y="66"/>
                  <a:pt x="75" y="66"/>
                </a:cubicBezTo>
                <a:cubicBezTo>
                  <a:pt x="106" y="14"/>
                  <a:pt x="106" y="14"/>
                  <a:pt x="106" y="14"/>
                </a:cubicBezTo>
                <a:cubicBezTo>
                  <a:pt x="108" y="11"/>
                  <a:pt x="108" y="6"/>
                  <a:pt x="105" y="4"/>
                </a:cubicBezTo>
                <a:cubicBezTo>
                  <a:pt x="102" y="1"/>
                  <a:pt x="98" y="0"/>
                  <a:pt x="94" y="2"/>
                </a:cubicBezTo>
                <a:cubicBezTo>
                  <a:pt x="4" y="59"/>
                  <a:pt x="4" y="59"/>
                  <a:pt x="4" y="59"/>
                </a:cubicBezTo>
                <a:cubicBezTo>
                  <a:pt x="1" y="61"/>
                  <a:pt x="0" y="63"/>
                  <a:pt x="0" y="66"/>
                </a:cubicBezTo>
                <a:cubicBezTo>
                  <a:pt x="0" y="69"/>
                  <a:pt x="1" y="72"/>
                  <a:pt x="4" y="74"/>
                </a:cubicBezTo>
                <a:cubicBezTo>
                  <a:pt x="94" y="130"/>
                  <a:pt x="94" y="130"/>
                  <a:pt x="94" y="130"/>
                </a:cubicBezTo>
                <a:cubicBezTo>
                  <a:pt x="96" y="131"/>
                  <a:pt x="97" y="132"/>
                  <a:pt x="99" y="132"/>
                </a:cubicBezTo>
                <a:cubicBezTo>
                  <a:pt x="99" y="132"/>
                  <a:pt x="99" y="132"/>
                  <a:pt x="99" y="132"/>
                </a:cubicBezTo>
                <a:cubicBezTo>
                  <a:pt x="104" y="132"/>
                  <a:pt x="108" y="128"/>
                  <a:pt x="108" y="123"/>
                </a:cubicBezTo>
                <a:cubicBezTo>
                  <a:pt x="108" y="121"/>
                  <a:pt x="107" y="119"/>
                  <a:pt x="106" y="117"/>
                </a:cubicBezTo>
                <a:close/>
              </a:path>
            </a:pathLst>
          </a:custGeom>
          <a:solidFill>
            <a:schemeClr val="accent1">
              <a:lumMod val="20000"/>
              <a:lumOff val="80000"/>
            </a:schemeClr>
          </a:solidFill>
          <a:ln w="9525">
            <a:noFill/>
            <a:round/>
            <a:headEnd/>
            <a:tailEnd/>
          </a:ln>
        </p:spPr>
        <p:txBody>
          <a:bodyPr vert="horz" wrap="square" lIns="91436" tIns="45718" rIns="91436" bIns="45718"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j-lt"/>
              <a:cs typeface="Raavi" pitchFamily="34" charset="0"/>
            </a:endParaRPr>
          </a:p>
        </p:txBody>
      </p:sp>
      <p:sp>
        <p:nvSpPr>
          <p:cNvPr id="49" name="Rectangle 48"/>
          <p:cNvSpPr/>
          <p:nvPr/>
        </p:nvSpPr>
        <p:spPr>
          <a:xfrm>
            <a:off x="4652141" y="4250098"/>
            <a:ext cx="3473933" cy="373004"/>
          </a:xfrm>
          <a:prstGeom prst="rect">
            <a:avLst/>
          </a:prstGeom>
        </p:spPr>
        <p:txBody>
          <a:bodyPr wrap="none" lIns="182872" tIns="0" rIns="0" bIns="0" anchor="ctr" anchorCtr="0">
            <a:noAutofit/>
          </a:bodyPr>
          <a:lstStyle/>
          <a:p>
            <a:pPr lvl="0"/>
            <a:r>
              <a:rPr lang="en-US" sz="1600" b="1" dirty="0">
                <a:solidFill>
                  <a:schemeClr val="bg2"/>
                </a:solidFill>
              </a:rPr>
              <a:t> </a:t>
            </a:r>
          </a:p>
        </p:txBody>
      </p:sp>
      <p:sp>
        <p:nvSpPr>
          <p:cNvPr id="50" name="Rectangle 49"/>
          <p:cNvSpPr/>
          <p:nvPr/>
        </p:nvSpPr>
        <p:spPr>
          <a:xfrm>
            <a:off x="4791841" y="4199299"/>
            <a:ext cx="3473933" cy="373004"/>
          </a:xfrm>
          <a:prstGeom prst="rect">
            <a:avLst/>
          </a:prstGeom>
        </p:spPr>
        <p:txBody>
          <a:bodyPr wrap="none" lIns="182872" tIns="0" rIns="0" bIns="0" anchor="ctr" anchorCtr="0">
            <a:noAutofit/>
          </a:bodyPr>
          <a:lstStyle/>
          <a:p>
            <a:pPr lvl="0"/>
            <a:r>
              <a:rPr lang="en-US" sz="1600" b="1" dirty="0" smtClean="0">
                <a:solidFill>
                  <a:schemeClr val="bg2"/>
                </a:solidFill>
              </a:rPr>
              <a:t>Q &amp; A</a:t>
            </a:r>
            <a:endParaRPr lang="en-US" sz="1600" b="1" dirty="0">
              <a:solidFill>
                <a:schemeClr val="bg2"/>
              </a:solidFill>
            </a:endParaRPr>
          </a:p>
        </p:txBody>
      </p:sp>
      <p:grpSp>
        <p:nvGrpSpPr>
          <p:cNvPr id="51" name="Group 50"/>
          <p:cNvGrpSpPr/>
          <p:nvPr/>
        </p:nvGrpSpPr>
        <p:grpSpPr>
          <a:xfrm>
            <a:off x="734773" y="2007427"/>
            <a:ext cx="1788194" cy="1753124"/>
            <a:chOff x="4598924" y="2281785"/>
            <a:chExt cx="1654645" cy="1584628"/>
          </a:xfrm>
        </p:grpSpPr>
        <p:grpSp>
          <p:nvGrpSpPr>
            <p:cNvPr id="52" name="Group 51"/>
            <p:cNvGrpSpPr/>
            <p:nvPr/>
          </p:nvGrpSpPr>
          <p:grpSpPr>
            <a:xfrm>
              <a:off x="4598924" y="2281785"/>
              <a:ext cx="1654645" cy="1584628"/>
              <a:chOff x="3553969" y="1911158"/>
              <a:chExt cx="1964342" cy="1807888"/>
            </a:xfrm>
          </p:grpSpPr>
          <p:sp>
            <p:nvSpPr>
              <p:cNvPr id="54" name="Oval 53"/>
              <p:cNvSpPr>
                <a:spLocks noChangeArrowheads="1"/>
              </p:cNvSpPr>
              <p:nvPr/>
            </p:nvSpPr>
            <p:spPr bwMode="auto">
              <a:xfrm rot="16200000" flipV="1">
                <a:off x="3864680" y="2075748"/>
                <a:ext cx="1355916" cy="1473257"/>
              </a:xfrm>
              <a:prstGeom prst="ellipse">
                <a:avLst/>
              </a:prstGeom>
              <a:gradFill rotWithShape="1">
                <a:gsLst>
                  <a:gs pos="0">
                    <a:schemeClr val="bg1">
                      <a:lumMod val="50000"/>
                    </a:schemeClr>
                  </a:gs>
                  <a:gs pos="100000">
                    <a:schemeClr val="bg1">
                      <a:lumMod val="95000"/>
                    </a:schemeClr>
                  </a:gs>
                </a:gsLst>
                <a:lin ang="0" scaled="1"/>
              </a:gradFill>
              <a:ln w="25400" algn="ctr">
                <a:solidFill>
                  <a:schemeClr val="bg1">
                    <a:lumMod val="50000"/>
                  </a:schemeClr>
                </a:solidFill>
                <a:round/>
                <a:headEnd/>
                <a:tailEnd/>
              </a:ln>
              <a:effectLst/>
            </p:spPr>
            <p:txBody>
              <a:bodyPr lIns="82124" tIns="41061" rIns="82124" bIns="41061" anchor="ctr">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eaLnBrk="0" fontAlgn="auto" hangingPunct="0">
                  <a:lnSpc>
                    <a:spcPct val="90000"/>
                  </a:lnSpc>
                  <a:spcBef>
                    <a:spcPts val="0"/>
                  </a:spcBef>
                  <a:spcAft>
                    <a:spcPts val="0"/>
                  </a:spcAft>
                  <a:defRPr/>
                </a:pPr>
                <a:endParaRPr lang="en-US" dirty="0">
                  <a:solidFill>
                    <a:prstClr val="black"/>
                  </a:solidFill>
                  <a:latin typeface="Calibri"/>
                  <a:ea typeface="+mn-ea"/>
                  <a:cs typeface="+mn-cs"/>
                </a:endParaRPr>
              </a:p>
            </p:txBody>
          </p:sp>
          <p:sp>
            <p:nvSpPr>
              <p:cNvPr id="55" name="AutoShape 4"/>
              <p:cNvSpPr>
                <a:spLocks noChangeArrowheads="1"/>
              </p:cNvSpPr>
              <p:nvPr/>
            </p:nvSpPr>
            <p:spPr bwMode="auto">
              <a:xfrm flipV="1">
                <a:off x="3553969" y="1911158"/>
                <a:ext cx="1964342" cy="1807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7 h 21600"/>
                  <a:gd name="T26" fmla="*/ 18436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4" y="10800"/>
                    </a:moveTo>
                    <a:cubicBezTo>
                      <a:pt x="1854" y="15741"/>
                      <a:pt x="5859" y="19746"/>
                      <a:pt x="10800" y="19746"/>
                    </a:cubicBezTo>
                    <a:cubicBezTo>
                      <a:pt x="15741" y="19746"/>
                      <a:pt x="19746" y="15741"/>
                      <a:pt x="19746" y="10800"/>
                    </a:cubicBezTo>
                    <a:cubicBezTo>
                      <a:pt x="19746" y="5859"/>
                      <a:pt x="15741" y="1854"/>
                      <a:pt x="10800" y="1854"/>
                    </a:cubicBezTo>
                    <a:cubicBezTo>
                      <a:pt x="5859" y="1854"/>
                      <a:pt x="1854" y="5859"/>
                      <a:pt x="1854" y="10800"/>
                    </a:cubicBezTo>
                    <a:close/>
                  </a:path>
                </a:pathLst>
              </a:custGeom>
              <a:gradFill rotWithShape="1">
                <a:gsLst>
                  <a:gs pos="0">
                    <a:srgbClr val="888888">
                      <a:alpha val="20000"/>
                    </a:srgbClr>
                  </a:gs>
                  <a:gs pos="100000">
                    <a:srgbClr val="969696"/>
                  </a:gs>
                </a:gsLst>
                <a:lin ang="5400000" scaled="1"/>
              </a:gradFill>
              <a:ln w="19050" algn="ctr">
                <a:noFill/>
                <a:round/>
                <a:headEnd/>
                <a:tailEnd/>
              </a:ln>
            </p:spPr>
            <p:txBody>
              <a:bodyPr lIns="82124" tIns="41061" rIns="82124" bIns="41061" anchor="ctr">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eaLnBrk="0" fontAlgn="auto" hangingPunct="0">
                  <a:lnSpc>
                    <a:spcPct val="90000"/>
                  </a:lnSpc>
                  <a:spcBef>
                    <a:spcPts val="0"/>
                  </a:spcBef>
                  <a:spcAft>
                    <a:spcPts val="0"/>
                  </a:spcAft>
                </a:pPr>
                <a:endParaRPr lang="en-US" dirty="0">
                  <a:solidFill>
                    <a:prstClr val="black"/>
                  </a:solidFill>
                  <a:latin typeface="Calibri"/>
                  <a:ea typeface="+mn-ea"/>
                  <a:cs typeface="+mn-cs"/>
                </a:endParaRPr>
              </a:p>
            </p:txBody>
          </p:sp>
          <p:sp>
            <p:nvSpPr>
              <p:cNvPr id="56" name="TextBox 12"/>
              <p:cNvSpPr txBox="1"/>
              <p:nvPr/>
            </p:nvSpPr>
            <p:spPr>
              <a:xfrm>
                <a:off x="3814395" y="2888051"/>
                <a:ext cx="1443491" cy="386253"/>
              </a:xfrm>
              <a:prstGeom prst="rect">
                <a:avLst/>
              </a:prstGeom>
              <a:noFill/>
            </p:spPr>
            <p:txBody>
              <a:bodyPr wrap="square" rtlCol="0">
                <a:spAutoFit/>
              </a:bodyPr>
              <a:lstStyle>
                <a:defPPr>
                  <a:defRPr lang="en-US"/>
                </a:defPPr>
                <a:lvl1pPr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143"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286"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429"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572" algn="l" defTabSz="45714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5714" algn="l" defTabSz="457143" rtl="0" eaLnBrk="1" latinLnBrk="0" hangingPunct="1">
                  <a:defRPr kern="1200">
                    <a:solidFill>
                      <a:schemeClr val="tx1"/>
                    </a:solidFill>
                    <a:latin typeface="Arial" charset="0"/>
                    <a:ea typeface="ＭＳ Ｐゴシック" charset="0"/>
                    <a:cs typeface="ＭＳ Ｐゴシック" charset="0"/>
                  </a:defRPr>
                </a:lvl6pPr>
                <a:lvl7pPr marL="2742858" algn="l" defTabSz="457143" rtl="0" eaLnBrk="1" latinLnBrk="0" hangingPunct="1">
                  <a:defRPr kern="1200">
                    <a:solidFill>
                      <a:schemeClr val="tx1"/>
                    </a:solidFill>
                    <a:latin typeface="Arial" charset="0"/>
                    <a:ea typeface="ＭＳ Ｐゴシック" charset="0"/>
                    <a:cs typeface="ＭＳ Ｐゴシック" charset="0"/>
                  </a:defRPr>
                </a:lvl7pPr>
                <a:lvl8pPr marL="3199999" algn="l" defTabSz="457143" rtl="0" eaLnBrk="1" latinLnBrk="0" hangingPunct="1">
                  <a:defRPr kern="1200">
                    <a:solidFill>
                      <a:schemeClr val="tx1"/>
                    </a:solidFill>
                    <a:latin typeface="Arial" charset="0"/>
                    <a:ea typeface="ＭＳ Ｐゴシック" charset="0"/>
                    <a:cs typeface="ＭＳ Ｐゴシック" charset="0"/>
                  </a:defRPr>
                </a:lvl8pPr>
                <a:lvl9pPr marL="3657143" algn="l" defTabSz="457143"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pPr>
                <a:r>
                  <a:rPr lang="en-US" sz="800" b="1" dirty="0" smtClean="0">
                    <a:solidFill>
                      <a:srgbClr val="000000"/>
                    </a:solidFill>
                    <a:latin typeface="Calibri"/>
                    <a:ea typeface="+mn-ea"/>
                    <a:cs typeface="+mn-cs"/>
                  </a:rPr>
                  <a:t>Cisco Virtual Topology System</a:t>
                </a:r>
                <a:endParaRPr lang="en-US" sz="800" b="1" dirty="0">
                  <a:solidFill>
                    <a:srgbClr val="000000"/>
                  </a:solidFill>
                  <a:latin typeface="Calibri"/>
                  <a:ea typeface="+mn-ea"/>
                  <a:cs typeface="+mn-cs"/>
                </a:endParaRPr>
              </a:p>
            </p:txBody>
          </p:sp>
        </p:grpSp>
        <p:pic>
          <p:nvPicPr>
            <p:cNvPr id="53"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919" y="2653729"/>
              <a:ext cx="432653" cy="4367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3120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bwMode="auto">
          <a:xfrm>
            <a:off x="4237150" y="619801"/>
            <a:ext cx="4691780" cy="4300491"/>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4294967295"/>
          </p:nvPr>
        </p:nvSpPr>
        <p:spPr>
          <a:xfrm>
            <a:off x="8409709" y="4884990"/>
            <a:ext cx="359666" cy="274637"/>
          </a:xfrm>
          <a:prstGeom prst="rect">
            <a:avLst/>
          </a:prstGeom>
        </p:spPr>
        <p:txBody>
          <a:bodyPr lIns="91436" tIns="45718" rIns="91436" bIns="45718"/>
          <a:lstStyle/>
          <a:p>
            <a:fld id="{96A97DD0-5BE7-4856-A2A9-C42C6688E607}" type="slidenum">
              <a:rPr lang="en-US" smtClean="0"/>
              <a:pPr/>
              <a:t>20</a:t>
            </a:fld>
            <a:endParaRPr lang="en-US" dirty="0"/>
          </a:p>
        </p:txBody>
      </p:sp>
      <p:sp>
        <p:nvSpPr>
          <p:cNvPr id="9" name="Rectangle 8"/>
          <p:cNvSpPr/>
          <p:nvPr/>
        </p:nvSpPr>
        <p:spPr>
          <a:xfrm>
            <a:off x="116283" y="1891589"/>
            <a:ext cx="3157410"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Hardware based Overlays</a:t>
            </a:r>
          </a:p>
        </p:txBody>
      </p:sp>
      <p:cxnSp>
        <p:nvCxnSpPr>
          <p:cNvPr id="10" name="Straight Connector 9"/>
          <p:cNvCxnSpPr/>
          <p:nvPr/>
        </p:nvCxnSpPr>
        <p:spPr>
          <a:xfrm>
            <a:off x="947963" y="1905921"/>
            <a:ext cx="0" cy="285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L-Shape 10"/>
          <p:cNvSpPr/>
          <p:nvPr/>
        </p:nvSpPr>
        <p:spPr>
          <a:xfrm rot="18845764" flipH="1">
            <a:off x="507829" y="1972623"/>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sp>
        <p:nvSpPr>
          <p:cNvPr id="12" name="Rectangle 11"/>
          <p:cNvSpPr/>
          <p:nvPr/>
        </p:nvSpPr>
        <p:spPr>
          <a:xfrm>
            <a:off x="116283" y="2284257"/>
            <a:ext cx="3157410"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Software (VTF) based Overlays</a:t>
            </a:r>
          </a:p>
        </p:txBody>
      </p:sp>
      <p:cxnSp>
        <p:nvCxnSpPr>
          <p:cNvPr id="13" name="Straight Connector 12"/>
          <p:cNvCxnSpPr/>
          <p:nvPr/>
        </p:nvCxnSpPr>
        <p:spPr>
          <a:xfrm>
            <a:off x="947963" y="2298585"/>
            <a:ext cx="0" cy="285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Shape 13"/>
          <p:cNvSpPr/>
          <p:nvPr/>
        </p:nvSpPr>
        <p:spPr>
          <a:xfrm rot="18845764" flipH="1">
            <a:off x="507829" y="2365289"/>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sp>
        <p:nvSpPr>
          <p:cNvPr id="15" name="Rectangle 14"/>
          <p:cNvSpPr/>
          <p:nvPr/>
        </p:nvSpPr>
        <p:spPr>
          <a:xfrm>
            <a:off x="116283" y="2706347"/>
            <a:ext cx="3157410"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Hybrid Overlays</a:t>
            </a:r>
          </a:p>
        </p:txBody>
      </p:sp>
      <p:cxnSp>
        <p:nvCxnSpPr>
          <p:cNvPr id="16" name="Straight Connector 15"/>
          <p:cNvCxnSpPr/>
          <p:nvPr/>
        </p:nvCxnSpPr>
        <p:spPr>
          <a:xfrm>
            <a:off x="947963" y="2720679"/>
            <a:ext cx="0" cy="285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L-Shape 16"/>
          <p:cNvSpPr/>
          <p:nvPr/>
        </p:nvSpPr>
        <p:spPr>
          <a:xfrm rot="18845764" flipH="1">
            <a:off x="507829" y="2787381"/>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sp>
        <p:nvSpPr>
          <p:cNvPr id="18"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solidFill>
                  <a:schemeClr val="bg1">
                    <a:lumMod val="50000"/>
                  </a:schemeClr>
                </a:solidFill>
              </a:rPr>
              <a:t>VTS – </a:t>
            </a:r>
            <a:r>
              <a:rPr lang="en-US" dirty="0" smtClean="0"/>
              <a:t>Flexible Network Overlays</a:t>
            </a:r>
            <a:endParaRPr lang="en-US" sz="1600" dirty="0">
              <a:solidFill>
                <a:schemeClr val="bg1">
                  <a:lumMod val="50000"/>
                </a:schemeClr>
              </a:solidFill>
            </a:endParaRPr>
          </a:p>
        </p:txBody>
      </p:sp>
      <p:pic>
        <p:nvPicPr>
          <p:cNvPr id="3" name="Picture 2"/>
          <p:cNvPicPr>
            <a:picLocks noChangeAspect="1"/>
          </p:cNvPicPr>
          <p:nvPr/>
        </p:nvPicPr>
        <p:blipFill>
          <a:blip r:embed="rId2"/>
          <a:stretch>
            <a:fillRect/>
          </a:stretch>
        </p:blipFill>
        <p:spPr>
          <a:xfrm>
            <a:off x="4718443" y="933631"/>
            <a:ext cx="4006304" cy="3545432"/>
          </a:xfrm>
          <a:prstGeom prst="rect">
            <a:avLst/>
          </a:prstGeom>
        </p:spPr>
      </p:pic>
      <p:cxnSp>
        <p:nvCxnSpPr>
          <p:cNvPr id="8" name="Straight Connector 7"/>
          <p:cNvCxnSpPr>
            <a:stCxn id="147" idx="3"/>
          </p:cNvCxnSpPr>
          <p:nvPr/>
        </p:nvCxnSpPr>
        <p:spPr>
          <a:xfrm flipV="1">
            <a:off x="4306627" y="3898902"/>
            <a:ext cx="3040689" cy="758241"/>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6" idx="3"/>
          </p:cNvCxnSpPr>
          <p:nvPr/>
        </p:nvCxnSpPr>
        <p:spPr>
          <a:xfrm>
            <a:off x="4306627" y="2337861"/>
            <a:ext cx="1059457" cy="880679"/>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46" name="Rounded Rectangle 145"/>
          <p:cNvSpPr/>
          <p:nvPr/>
        </p:nvSpPr>
        <p:spPr>
          <a:xfrm>
            <a:off x="3273693" y="2041527"/>
            <a:ext cx="1032934" cy="592668"/>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800" dirty="0" smtClean="0"/>
              <a:t>Hardware VTEP </a:t>
            </a:r>
          </a:p>
          <a:p>
            <a:pPr algn="ctr"/>
            <a:r>
              <a:rPr lang="en-US" sz="800" dirty="0" smtClean="0"/>
              <a:t>(TOR Leaf Switch</a:t>
            </a:r>
            <a:r>
              <a:rPr lang="en-US" sz="800" dirty="0"/>
              <a:t>)</a:t>
            </a:r>
            <a:endParaRPr lang="en-US" sz="800" dirty="0" smtClean="0"/>
          </a:p>
        </p:txBody>
      </p:sp>
      <p:sp>
        <p:nvSpPr>
          <p:cNvPr id="147" name="Rounded Rectangle 146"/>
          <p:cNvSpPr/>
          <p:nvPr/>
        </p:nvSpPr>
        <p:spPr>
          <a:xfrm>
            <a:off x="3197494" y="4360809"/>
            <a:ext cx="1109133" cy="592667"/>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800" dirty="0" smtClean="0"/>
              <a:t>Software VTEP </a:t>
            </a:r>
          </a:p>
          <a:p>
            <a:pPr algn="ctr"/>
            <a:r>
              <a:rPr lang="en-US" sz="800" dirty="0" smtClean="0"/>
              <a:t> (Virtual Topology Forwarder / </a:t>
            </a:r>
            <a:r>
              <a:rPr lang="en-US" sz="800" dirty="0" err="1" smtClean="0"/>
              <a:t>Fd.io</a:t>
            </a:r>
            <a:r>
              <a:rPr lang="en-US" sz="800" dirty="0" smtClean="0"/>
              <a:t>)</a:t>
            </a:r>
          </a:p>
        </p:txBody>
      </p:sp>
    </p:spTree>
    <p:extLst>
      <p:ext uri="{BB962C8B-B14F-4D97-AF65-F5344CB8AC3E}">
        <p14:creationId xmlns:p14="http://schemas.microsoft.com/office/powerpoint/2010/main" val="136956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p:cNvSpPr/>
          <p:nvPr/>
        </p:nvSpPr>
        <p:spPr bwMode="auto">
          <a:xfrm>
            <a:off x="2737900" y="869233"/>
            <a:ext cx="5274754" cy="4300491"/>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2" name="Title 1"/>
          <p:cNvSpPr>
            <a:spLocks noGrp="1"/>
          </p:cNvSpPr>
          <p:nvPr>
            <p:ph type="title"/>
          </p:nvPr>
        </p:nvSpPr>
        <p:spPr bwMode="white">
          <a:xfrm>
            <a:off x="277184" y="239140"/>
            <a:ext cx="8345488" cy="731837"/>
          </a:xfrm>
        </p:spPr>
        <p:txBody>
          <a:bodyPr/>
          <a:lstStyle/>
          <a:p>
            <a:r>
              <a:rPr lang="en-US" sz="2800" dirty="0"/>
              <a:t>VTS – Forwarding North-South Traffic (DCI, WAN)</a:t>
            </a:r>
          </a:p>
        </p:txBody>
      </p:sp>
      <p:sp>
        <p:nvSpPr>
          <p:cNvPr id="47" name="TextBox 46"/>
          <p:cNvSpPr txBox="1"/>
          <p:nvPr/>
        </p:nvSpPr>
        <p:spPr>
          <a:xfrm>
            <a:off x="2673644" y="2492623"/>
            <a:ext cx="662648" cy="473190"/>
          </a:xfrm>
          <a:prstGeom prst="rect">
            <a:avLst/>
          </a:prstGeom>
          <a:noFill/>
        </p:spPr>
        <p:txBody>
          <a:bodyPr wrap="square" lIns="91436" tIns="45718" rIns="91436" bIns="45718" rtlCol="0">
            <a:spAutoFit/>
          </a:bodyPr>
          <a:lstStyle/>
          <a:p>
            <a:pPr algn="ctr"/>
            <a:r>
              <a:rPr lang="en-US" sz="800" dirty="0"/>
              <a:t>NX-API, CLI, YANG</a:t>
            </a:r>
          </a:p>
        </p:txBody>
      </p:sp>
      <p:grpSp>
        <p:nvGrpSpPr>
          <p:cNvPr id="4" name="Group 3"/>
          <p:cNvGrpSpPr/>
          <p:nvPr/>
        </p:nvGrpSpPr>
        <p:grpSpPr>
          <a:xfrm>
            <a:off x="196612" y="1151010"/>
            <a:ext cx="2533083" cy="3150724"/>
            <a:chOff x="537823" y="1217347"/>
            <a:chExt cx="3151999" cy="3150724"/>
          </a:xfrm>
        </p:grpSpPr>
        <p:sp>
          <p:nvSpPr>
            <p:cNvPr id="5" name="Rounded Rectangle 4"/>
            <p:cNvSpPr/>
            <p:nvPr/>
          </p:nvSpPr>
          <p:spPr>
            <a:xfrm>
              <a:off x="2494797" y="2628545"/>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FFFF"/>
                  </a:solidFill>
                </a:rPr>
                <a:t>Cisco VTS</a:t>
              </a:r>
            </a:p>
          </p:txBody>
        </p:sp>
        <p:sp>
          <p:nvSpPr>
            <p:cNvPr id="6" name="Rounded Rectangle 5"/>
            <p:cNvSpPr/>
            <p:nvPr/>
          </p:nvSpPr>
          <p:spPr>
            <a:xfrm>
              <a:off x="537823" y="2624290"/>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0" name="Straight Arrow Connector 19"/>
            <p:cNvCxnSpPr/>
            <p:nvPr/>
          </p:nvCxnSpPr>
          <p:spPr>
            <a:xfrm>
              <a:off x="2053267" y="2777088"/>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pic>
          <p:nvPicPr>
            <p:cNvPr id="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05" y="2875024"/>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3" name="Straight Connector 32"/>
            <p:cNvCxnSpPr/>
            <p:nvPr/>
          </p:nvCxnSpPr>
          <p:spPr>
            <a:xfrm>
              <a:off x="1077457" y="2774666"/>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3"/>
            </p:cNvCxnSpPr>
            <p:nvPr/>
          </p:nvCxnSpPr>
          <p:spPr>
            <a:xfrm flipV="1">
              <a:off x="927982" y="2947401"/>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05" y="3167115"/>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6" name="Straight Connector 35"/>
            <p:cNvCxnSpPr>
              <a:stCxn id="35" idx="3"/>
            </p:cNvCxnSpPr>
            <p:nvPr/>
          </p:nvCxnSpPr>
          <p:spPr>
            <a:xfrm flipV="1">
              <a:off x="927982" y="3239492"/>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137" y="2895359"/>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137" y="3187450"/>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9" name="Straight Connector 38"/>
            <p:cNvCxnSpPr/>
            <p:nvPr/>
          </p:nvCxnSpPr>
          <p:spPr>
            <a:xfrm>
              <a:off x="1496557" y="2781016"/>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505708" y="2953751"/>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499358" y="3245842"/>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595" y="2979002"/>
              <a:ext cx="210824" cy="122224"/>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3" name="Straight Connector 42"/>
            <p:cNvCxnSpPr>
              <a:stCxn id="42" idx="3"/>
            </p:cNvCxnSpPr>
            <p:nvPr/>
          </p:nvCxnSpPr>
          <p:spPr>
            <a:xfrm>
              <a:off x="1392419" y="3040114"/>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7457" y="3040114"/>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47759" y="2565572"/>
              <a:ext cx="392480" cy="215444"/>
            </a:xfrm>
            <a:prstGeom prst="rect">
              <a:avLst/>
            </a:prstGeom>
            <a:noFill/>
          </p:spPr>
          <p:txBody>
            <a:bodyPr wrap="square" rtlCol="0">
              <a:spAutoFit/>
            </a:bodyPr>
            <a:lstStyle/>
            <a:p>
              <a:pPr algn="ctr"/>
              <a:r>
                <a:rPr lang="en-US" sz="400" dirty="0"/>
                <a:t>REST API</a:t>
              </a:r>
            </a:p>
          </p:txBody>
        </p:sp>
        <p:pic>
          <p:nvPicPr>
            <p:cNvPr id="5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142" y="3742097"/>
              <a:ext cx="347715" cy="355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 name="Rectangle 59"/>
            <p:cNvSpPr/>
            <p:nvPr/>
          </p:nvSpPr>
          <p:spPr>
            <a:xfrm>
              <a:off x="1122991" y="4088343"/>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61" name="Picture 6" descr="C:\Users\andrewg\Desktop\openstack-cloud-software-vertical-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587750" y="3742097"/>
              <a:ext cx="680464" cy="51157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62" name="Left Brace 61"/>
            <p:cNvSpPr/>
            <p:nvPr/>
          </p:nvSpPr>
          <p:spPr bwMode="auto">
            <a:xfrm>
              <a:off x="3470606" y="1217347"/>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rtlCol="0" anchor="ctr"/>
            <a:lstStyle/>
            <a:p>
              <a:pPr algn="ctr"/>
              <a:endParaRPr lang="en-US"/>
            </a:p>
          </p:txBody>
        </p:sp>
        <p:pic>
          <p:nvPicPr>
            <p:cNvPr id="6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8674" y="2685695"/>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21" name="Rectangle 20"/>
          <p:cNvSpPr/>
          <p:nvPr/>
        </p:nvSpPr>
        <p:spPr>
          <a:xfrm>
            <a:off x="5367909" y="3939632"/>
            <a:ext cx="1134224" cy="776073"/>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7" name="Rectangle 6"/>
          <p:cNvSpPr/>
          <p:nvPr/>
        </p:nvSpPr>
        <p:spPr>
          <a:xfrm>
            <a:off x="2927659" y="3521785"/>
            <a:ext cx="994624" cy="235358"/>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4129324" y="3521785"/>
            <a:ext cx="994624" cy="235358"/>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3467699" y="2232542"/>
            <a:ext cx="994624" cy="234066"/>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4701716" y="2232543"/>
            <a:ext cx="994624" cy="235358"/>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sp>
        <p:nvSpPr>
          <p:cNvPr id="11" name="Rectangle 10"/>
          <p:cNvSpPr/>
          <p:nvPr/>
        </p:nvSpPr>
        <p:spPr>
          <a:xfrm>
            <a:off x="5428857" y="3520141"/>
            <a:ext cx="994624" cy="235358"/>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3424971" y="2466608"/>
            <a:ext cx="540040" cy="1055176"/>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3424971" y="2467902"/>
            <a:ext cx="1774056" cy="105388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3965012" y="2466608"/>
            <a:ext cx="661625" cy="1055176"/>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4626635" y="2467902"/>
            <a:ext cx="572392" cy="105388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3965011" y="2466609"/>
            <a:ext cx="1961158" cy="1053532"/>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5199028" y="2467902"/>
            <a:ext cx="727141" cy="105224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7" idx="2"/>
          </p:cNvCxnSpPr>
          <p:nvPr/>
        </p:nvCxnSpPr>
        <p:spPr>
          <a:xfrm>
            <a:off x="3424971" y="3757144"/>
            <a:ext cx="543" cy="30860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620195" y="3757143"/>
            <a:ext cx="6440" cy="30860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485510" y="4211149"/>
            <a:ext cx="896210"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23" name="Rectangle 22"/>
          <p:cNvSpPr/>
          <p:nvPr/>
        </p:nvSpPr>
        <p:spPr>
          <a:xfrm>
            <a:off x="5751731" y="4437724"/>
            <a:ext cx="356145"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a:t>
            </a:r>
          </a:p>
        </p:txBody>
      </p:sp>
      <p:sp>
        <p:nvSpPr>
          <p:cNvPr id="24" name="TextBox 23"/>
          <p:cNvSpPr txBox="1"/>
          <p:nvPr/>
        </p:nvSpPr>
        <p:spPr>
          <a:xfrm>
            <a:off x="5686045" y="4595483"/>
            <a:ext cx="521401" cy="173108"/>
          </a:xfrm>
          <a:prstGeom prst="rect">
            <a:avLst/>
          </a:prstGeom>
          <a:noFill/>
        </p:spPr>
        <p:txBody>
          <a:bodyPr wrap="none" lIns="91436" tIns="45718" rIns="91436" bIns="45718" rtlCol="0">
            <a:spAutoFit/>
          </a:bodyPr>
          <a:lstStyle/>
          <a:p>
            <a:pPr defTabSz="457029"/>
            <a:r>
              <a:rPr lang="en-US" sz="500" dirty="0">
                <a:solidFill>
                  <a:srgbClr val="000000"/>
                </a:solidFill>
              </a:rPr>
              <a:t>x86 Server</a:t>
            </a:r>
          </a:p>
        </p:txBody>
      </p:sp>
      <p:cxnSp>
        <p:nvCxnSpPr>
          <p:cNvPr id="25" name="Straight Connector 24"/>
          <p:cNvCxnSpPr>
            <a:stCxn id="11" idx="2"/>
            <a:endCxn id="21" idx="0"/>
          </p:cNvCxnSpPr>
          <p:nvPr/>
        </p:nvCxnSpPr>
        <p:spPr>
          <a:xfrm>
            <a:off x="5926169" y="3755500"/>
            <a:ext cx="8852" cy="18413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4074683" y="4074443"/>
            <a:ext cx="1123788" cy="665288"/>
            <a:chOff x="371645" y="3838520"/>
            <a:chExt cx="1236785" cy="728055"/>
          </a:xfrm>
        </p:grpSpPr>
        <p:sp>
          <p:nvSpPr>
            <p:cNvPr id="27" name="Rectangle 26"/>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8" name="Rectangle 27"/>
            <p:cNvSpPr/>
            <p:nvPr/>
          </p:nvSpPr>
          <p:spPr>
            <a:xfrm>
              <a:off x="501070" y="3924163"/>
              <a:ext cx="986324" cy="18523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9" name="Rectangle 28"/>
            <p:cNvSpPr/>
            <p:nvPr/>
          </p:nvSpPr>
          <p:spPr>
            <a:xfrm>
              <a:off x="1080220" y="4195625"/>
              <a:ext cx="391955" cy="18523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30" name="Rectangle 29"/>
            <p:cNvSpPr/>
            <p:nvPr/>
          </p:nvSpPr>
          <p:spPr>
            <a:xfrm>
              <a:off x="501070" y="4197564"/>
              <a:ext cx="398979" cy="18523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31" name="TextBox 30"/>
            <p:cNvSpPr txBox="1"/>
            <p:nvPr/>
          </p:nvSpPr>
          <p:spPr>
            <a:xfrm>
              <a:off x="642691" y="4381327"/>
              <a:ext cx="556072" cy="185248"/>
            </a:xfrm>
            <a:prstGeom prst="rect">
              <a:avLst/>
            </a:prstGeom>
            <a:noFill/>
          </p:spPr>
          <p:txBody>
            <a:bodyPr wrap="none" rtlCol="0">
              <a:spAutoFit/>
            </a:bodyPr>
            <a:lstStyle/>
            <a:p>
              <a:pPr defTabSz="457029"/>
              <a:r>
                <a:rPr lang="en-US" sz="500" dirty="0">
                  <a:solidFill>
                    <a:srgbClr val="000000"/>
                  </a:solidFill>
                </a:rPr>
                <a:t>x86 Server</a:t>
              </a:r>
            </a:p>
          </p:txBody>
        </p:sp>
      </p:grpSp>
      <p:sp>
        <p:nvSpPr>
          <p:cNvPr id="46" name="TextBox 45"/>
          <p:cNvSpPr txBox="1"/>
          <p:nvPr/>
        </p:nvSpPr>
        <p:spPr>
          <a:xfrm>
            <a:off x="6692245" y="986911"/>
            <a:ext cx="390530" cy="184649"/>
          </a:xfrm>
          <a:prstGeom prst="rect">
            <a:avLst/>
          </a:prstGeom>
          <a:noFill/>
        </p:spPr>
        <p:txBody>
          <a:bodyPr wrap="square" lIns="91436" tIns="45718" rIns="91436" bIns="45718" rtlCol="0">
            <a:spAutoFit/>
          </a:bodyPr>
          <a:lstStyle/>
          <a:p>
            <a:r>
              <a:rPr lang="en-US" sz="600" dirty="0"/>
              <a:t>DCI</a:t>
            </a:r>
          </a:p>
        </p:txBody>
      </p:sp>
      <p:sp>
        <p:nvSpPr>
          <p:cNvPr id="48" name="Flowchart: Terminator 117"/>
          <p:cNvSpPr/>
          <p:nvPr/>
        </p:nvSpPr>
        <p:spPr bwMode="auto">
          <a:xfrm>
            <a:off x="3276950" y="3571944"/>
            <a:ext cx="335418" cy="124729"/>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49" name="Rectangle 48"/>
          <p:cNvSpPr/>
          <p:nvPr/>
        </p:nvSpPr>
        <p:spPr>
          <a:xfrm>
            <a:off x="3285158" y="3554881"/>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50" name="Flowchart: Terminator 119"/>
          <p:cNvSpPr/>
          <p:nvPr/>
        </p:nvSpPr>
        <p:spPr bwMode="auto">
          <a:xfrm>
            <a:off x="4454115" y="3575501"/>
            <a:ext cx="335418" cy="124729"/>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51" name="Rectangle 50"/>
          <p:cNvSpPr/>
          <p:nvPr/>
        </p:nvSpPr>
        <p:spPr>
          <a:xfrm>
            <a:off x="4462323" y="3558439"/>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pic>
        <p:nvPicPr>
          <p:cNvPr id="52"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6860" y="1038669"/>
            <a:ext cx="443132" cy="590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3" name="Rectangle 52"/>
          <p:cNvSpPr/>
          <p:nvPr/>
        </p:nvSpPr>
        <p:spPr>
          <a:xfrm>
            <a:off x="5340749" y="1197453"/>
            <a:ext cx="994624" cy="235358"/>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Border Leaf</a:t>
            </a:r>
          </a:p>
        </p:txBody>
      </p:sp>
      <p:cxnSp>
        <p:nvCxnSpPr>
          <p:cNvPr id="54" name="Straight Connector 53"/>
          <p:cNvCxnSpPr>
            <a:stCxn id="52" idx="1"/>
            <a:endCxn id="53" idx="3"/>
          </p:cNvCxnSpPr>
          <p:nvPr/>
        </p:nvCxnSpPr>
        <p:spPr>
          <a:xfrm flipH="1" flipV="1">
            <a:off x="6335373" y="1315131"/>
            <a:ext cx="601487" cy="18892"/>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55" name="Flowchart: Terminator 126"/>
          <p:cNvSpPr/>
          <p:nvPr/>
        </p:nvSpPr>
        <p:spPr bwMode="auto">
          <a:xfrm>
            <a:off x="5933764" y="1241035"/>
            <a:ext cx="335418" cy="124729"/>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56" name="Rectangle 55"/>
          <p:cNvSpPr/>
          <p:nvPr/>
        </p:nvSpPr>
        <p:spPr>
          <a:xfrm>
            <a:off x="5904060" y="1223972"/>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cxnSp>
        <p:nvCxnSpPr>
          <p:cNvPr id="57" name="Straight Connector 56"/>
          <p:cNvCxnSpPr/>
          <p:nvPr/>
        </p:nvCxnSpPr>
        <p:spPr>
          <a:xfrm flipV="1">
            <a:off x="3966870" y="1462918"/>
            <a:ext cx="1975539" cy="80658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340495" y="1437849"/>
            <a:ext cx="653521" cy="83165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2809183" y="4065748"/>
            <a:ext cx="1123788" cy="665288"/>
            <a:chOff x="371645" y="3838520"/>
            <a:chExt cx="1236785" cy="728055"/>
          </a:xfrm>
        </p:grpSpPr>
        <p:sp>
          <p:nvSpPr>
            <p:cNvPr id="65" name="Rectangle 64"/>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66" name="Rectangle 65"/>
            <p:cNvSpPr/>
            <p:nvPr/>
          </p:nvSpPr>
          <p:spPr>
            <a:xfrm>
              <a:off x="501070" y="3924163"/>
              <a:ext cx="986324" cy="18523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67" name="Rectangle 66"/>
            <p:cNvSpPr/>
            <p:nvPr/>
          </p:nvSpPr>
          <p:spPr>
            <a:xfrm>
              <a:off x="501070" y="4197564"/>
              <a:ext cx="398979" cy="18523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68" name="TextBox 67"/>
            <p:cNvSpPr txBox="1"/>
            <p:nvPr/>
          </p:nvSpPr>
          <p:spPr>
            <a:xfrm>
              <a:off x="642691" y="4381327"/>
              <a:ext cx="556072" cy="185248"/>
            </a:xfrm>
            <a:prstGeom prst="rect">
              <a:avLst/>
            </a:prstGeom>
            <a:noFill/>
          </p:spPr>
          <p:txBody>
            <a:bodyPr wrap="none" rtlCol="0">
              <a:spAutoFit/>
            </a:bodyPr>
            <a:lstStyle/>
            <a:p>
              <a:pPr defTabSz="457029"/>
              <a:r>
                <a:rPr lang="en-US" sz="500" dirty="0">
                  <a:solidFill>
                    <a:srgbClr val="000000"/>
                  </a:solidFill>
                </a:rPr>
                <a:t>x86 Server</a:t>
              </a:r>
            </a:p>
          </p:txBody>
        </p:sp>
      </p:grpSp>
      <p:grpSp>
        <p:nvGrpSpPr>
          <p:cNvPr id="69" name="Group 68"/>
          <p:cNvGrpSpPr/>
          <p:nvPr/>
        </p:nvGrpSpPr>
        <p:grpSpPr>
          <a:xfrm>
            <a:off x="5704541" y="3949535"/>
            <a:ext cx="508992" cy="276492"/>
            <a:chOff x="6144415" y="3154580"/>
            <a:chExt cx="531735" cy="302578"/>
          </a:xfrm>
        </p:grpSpPr>
        <p:pic>
          <p:nvPicPr>
            <p:cNvPr id="70" name="Picture 150" descr="ICON_VM_basic_label_Q30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71" name="TextBox 70"/>
            <p:cNvSpPr txBox="1"/>
            <p:nvPr/>
          </p:nvSpPr>
          <p:spPr>
            <a:xfrm rot="1695826">
              <a:off x="6144415" y="3267959"/>
              <a:ext cx="372512" cy="185248"/>
            </a:xfrm>
            <a:prstGeom prst="rect">
              <a:avLst/>
            </a:prstGeom>
            <a:noFill/>
          </p:spPr>
          <p:txBody>
            <a:bodyPr wrap="square" rtlCol="0">
              <a:spAutoFit/>
            </a:bodyPr>
            <a:lstStyle/>
            <a:p>
              <a:r>
                <a:rPr lang="en-US" sz="500" b="1" dirty="0"/>
                <a:t>VTF</a:t>
              </a:r>
            </a:p>
          </p:txBody>
        </p:sp>
        <p:sp>
          <p:nvSpPr>
            <p:cNvPr id="72" name="TextBox 71"/>
            <p:cNvSpPr txBox="1"/>
            <p:nvPr/>
          </p:nvSpPr>
          <p:spPr>
            <a:xfrm rot="20222308">
              <a:off x="6303638" y="3224201"/>
              <a:ext cx="372512" cy="185248"/>
            </a:xfrm>
            <a:prstGeom prst="rect">
              <a:avLst/>
            </a:prstGeom>
            <a:noFill/>
          </p:spPr>
          <p:txBody>
            <a:bodyPr wrap="square" rtlCol="0">
              <a:spAutoFit/>
            </a:bodyPr>
            <a:lstStyle/>
            <a:p>
              <a:r>
                <a:rPr lang="en-US" sz="500" b="1" dirty="0"/>
                <a:t>VTF</a:t>
              </a:r>
            </a:p>
          </p:txBody>
        </p:sp>
      </p:grpSp>
      <p:sp>
        <p:nvSpPr>
          <p:cNvPr id="73" name="Flowchart: Terminator 115"/>
          <p:cNvSpPr/>
          <p:nvPr/>
        </p:nvSpPr>
        <p:spPr bwMode="auto">
          <a:xfrm>
            <a:off x="5899409" y="3892033"/>
            <a:ext cx="335418" cy="124729"/>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74" name="Rectangle 73"/>
          <p:cNvSpPr/>
          <p:nvPr/>
        </p:nvSpPr>
        <p:spPr>
          <a:xfrm>
            <a:off x="5907614" y="3874970"/>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sp>
        <p:nvSpPr>
          <p:cNvPr id="3" name="Up Arrow 2"/>
          <p:cNvSpPr/>
          <p:nvPr/>
        </p:nvSpPr>
        <p:spPr>
          <a:xfrm rot="2116571" flipH="1">
            <a:off x="5657191" y="1258609"/>
            <a:ext cx="244684" cy="2481023"/>
          </a:xfrm>
          <a:prstGeom prs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6" tIns="45718" rIns="91436" bIns="45718" rtlCol="0" anchor="ctr"/>
          <a:lstStyle/>
          <a:p>
            <a:pPr algn="ctr"/>
            <a:r>
              <a:rPr lang="en-US" sz="800" spc="-300" dirty="0"/>
              <a:t>L2 or L3 default route to BL/DCI</a:t>
            </a:r>
          </a:p>
        </p:txBody>
      </p:sp>
      <p:sp>
        <p:nvSpPr>
          <p:cNvPr id="88" name="TextBox 87"/>
          <p:cNvSpPr txBox="1"/>
          <p:nvPr/>
        </p:nvSpPr>
        <p:spPr>
          <a:xfrm>
            <a:off x="2171652" y="3655084"/>
            <a:ext cx="678732" cy="196208"/>
          </a:xfrm>
          <a:prstGeom prst="rect">
            <a:avLst/>
          </a:prstGeom>
          <a:noFill/>
        </p:spPr>
        <p:txBody>
          <a:bodyPr wrap="square" lIns="68565" tIns="34288" rIns="68565" bIns="34288" rtlCol="0">
            <a:spAutoFit/>
          </a:bodyPr>
          <a:lstStyle/>
          <a:p>
            <a:pPr algn="ctr"/>
            <a:r>
              <a:rPr lang="en-US" sz="800" dirty="0"/>
              <a:t>L2 (VLAN)</a:t>
            </a:r>
          </a:p>
        </p:txBody>
      </p:sp>
      <p:sp>
        <p:nvSpPr>
          <p:cNvPr id="89" name="TextBox 88"/>
          <p:cNvSpPr txBox="1"/>
          <p:nvPr/>
        </p:nvSpPr>
        <p:spPr>
          <a:xfrm>
            <a:off x="2121567" y="3447506"/>
            <a:ext cx="761915" cy="196205"/>
          </a:xfrm>
          <a:prstGeom prst="rect">
            <a:avLst/>
          </a:prstGeom>
          <a:noFill/>
        </p:spPr>
        <p:txBody>
          <a:bodyPr wrap="none" lIns="68565" tIns="34288" rIns="68565" bIns="34288" rtlCol="0">
            <a:spAutoFit/>
          </a:bodyPr>
          <a:lstStyle/>
          <a:p>
            <a:pPr algn="ctr"/>
            <a:r>
              <a:rPr lang="en-US" sz="800" dirty="0"/>
              <a:t>L2/L3 </a:t>
            </a:r>
            <a:r>
              <a:rPr lang="en-US" sz="800" dirty="0" err="1"/>
              <a:t>VxLAN</a:t>
            </a:r>
            <a:endParaRPr lang="en-US" sz="800" dirty="0"/>
          </a:p>
        </p:txBody>
      </p:sp>
      <p:sp>
        <p:nvSpPr>
          <p:cNvPr id="85" name="Rounded Rectangle 84"/>
          <p:cNvSpPr/>
          <p:nvPr/>
        </p:nvSpPr>
        <p:spPr>
          <a:xfrm>
            <a:off x="6604034" y="2224459"/>
            <a:ext cx="2392966" cy="1667574"/>
          </a:xfrm>
          <a:prstGeom prst="roundRect">
            <a:avLst/>
          </a:prstGeom>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t"/>
          <a:lstStyle/>
          <a:p>
            <a:pPr marL="285738" indent="-285738">
              <a:lnSpc>
                <a:spcPct val="120000"/>
              </a:lnSpc>
              <a:buFont typeface="Arial"/>
              <a:buChar char="•"/>
            </a:pPr>
            <a:r>
              <a:rPr lang="en-US" sz="700" dirty="0">
                <a:solidFill>
                  <a:schemeClr val="tx1">
                    <a:lumMod val="50000"/>
                  </a:schemeClr>
                </a:solidFill>
              </a:rPr>
              <a:t>Extend L3 VXLAN to DC-gateways</a:t>
            </a:r>
          </a:p>
          <a:p>
            <a:pPr marL="285738" indent="-285738">
              <a:lnSpc>
                <a:spcPct val="120000"/>
              </a:lnSpc>
              <a:buFont typeface="Arial"/>
              <a:buChar char="•"/>
            </a:pPr>
            <a:r>
              <a:rPr lang="en-US" sz="700" dirty="0">
                <a:solidFill>
                  <a:schemeClr val="tx1">
                    <a:lumMod val="50000"/>
                  </a:schemeClr>
                </a:solidFill>
              </a:rPr>
              <a:t>Associate L3 VNID to VRF</a:t>
            </a:r>
          </a:p>
          <a:p>
            <a:pPr marL="285738" indent="-285738">
              <a:lnSpc>
                <a:spcPct val="120000"/>
              </a:lnSpc>
              <a:buFont typeface="Arial"/>
              <a:buChar char="•"/>
            </a:pPr>
            <a:r>
              <a:rPr lang="en-US" sz="700" dirty="0">
                <a:solidFill>
                  <a:schemeClr val="tx1">
                    <a:lumMod val="50000"/>
                  </a:schemeClr>
                </a:solidFill>
              </a:rPr>
              <a:t>Configure external VRF peering on DC-</a:t>
            </a:r>
            <a:r>
              <a:rPr lang="en-US" sz="700" dirty="0" err="1">
                <a:solidFill>
                  <a:schemeClr val="tx1">
                    <a:lumMod val="50000"/>
                  </a:schemeClr>
                </a:solidFill>
              </a:rPr>
              <a:t>gw</a:t>
            </a:r>
            <a:endParaRPr lang="en-US" sz="700" dirty="0">
              <a:solidFill>
                <a:schemeClr val="tx1">
                  <a:lumMod val="50000"/>
                </a:schemeClr>
              </a:solidFill>
            </a:endParaRPr>
          </a:p>
          <a:p>
            <a:pPr marL="285738" indent="-285738">
              <a:lnSpc>
                <a:spcPct val="120000"/>
              </a:lnSpc>
              <a:buFont typeface="Arial"/>
              <a:buChar char="•"/>
            </a:pPr>
            <a:r>
              <a:rPr lang="en-US" sz="700" dirty="0">
                <a:solidFill>
                  <a:schemeClr val="tx1">
                    <a:lumMod val="50000"/>
                  </a:schemeClr>
                </a:solidFill>
              </a:rPr>
              <a:t>Optionally, configure DCI VRF peering, </a:t>
            </a:r>
            <a:r>
              <a:rPr lang="en-US" sz="700" dirty="0" smtClean="0">
                <a:solidFill>
                  <a:schemeClr val="tx1">
                    <a:lumMod val="50000"/>
                  </a:schemeClr>
                </a:solidFill>
              </a:rPr>
              <a:t>VPN</a:t>
            </a:r>
          </a:p>
          <a:p>
            <a:pPr marL="285738" indent="-285738">
              <a:lnSpc>
                <a:spcPct val="120000"/>
              </a:lnSpc>
              <a:buFont typeface="Arial"/>
              <a:buChar char="•"/>
            </a:pPr>
            <a:endParaRPr lang="en-US" sz="700" dirty="0" smtClean="0">
              <a:solidFill>
                <a:schemeClr val="tx1">
                  <a:lumMod val="50000"/>
                </a:schemeClr>
              </a:solidFill>
            </a:endParaRPr>
          </a:p>
          <a:p>
            <a:pPr>
              <a:lnSpc>
                <a:spcPct val="120000"/>
              </a:lnSpc>
            </a:pPr>
            <a:r>
              <a:rPr lang="en-US" sz="700" b="1" dirty="0">
                <a:solidFill>
                  <a:srgbClr val="343434"/>
                </a:solidFill>
              </a:rPr>
              <a:t>Default route-policy</a:t>
            </a:r>
          </a:p>
          <a:p>
            <a:pPr marL="285738" indent="-285738">
              <a:lnSpc>
                <a:spcPct val="120000"/>
              </a:lnSpc>
              <a:buFont typeface="Arial"/>
              <a:buChar char="•"/>
            </a:pPr>
            <a:r>
              <a:rPr lang="en-US" sz="700" dirty="0">
                <a:solidFill>
                  <a:srgbClr val="343434"/>
                </a:solidFill>
              </a:rPr>
              <a:t>Configure internal subnets attached to Router as aggregates on DC-</a:t>
            </a:r>
            <a:r>
              <a:rPr lang="en-US" sz="700" dirty="0" err="1">
                <a:solidFill>
                  <a:srgbClr val="343434"/>
                </a:solidFill>
              </a:rPr>
              <a:t>gw</a:t>
            </a:r>
            <a:r>
              <a:rPr lang="en-US" sz="700" dirty="0">
                <a:solidFill>
                  <a:srgbClr val="343434"/>
                </a:solidFill>
              </a:rPr>
              <a:t>   (Towards DCI)</a:t>
            </a:r>
          </a:p>
          <a:p>
            <a:pPr marL="285738" indent="-285738">
              <a:lnSpc>
                <a:spcPct val="120000"/>
              </a:lnSpc>
              <a:buFont typeface="Arial"/>
              <a:buChar char="•"/>
            </a:pPr>
            <a:r>
              <a:rPr lang="en-US" sz="700" dirty="0">
                <a:solidFill>
                  <a:srgbClr val="343434"/>
                </a:solidFill>
              </a:rPr>
              <a:t>Configure default-originate on DC-</a:t>
            </a:r>
            <a:r>
              <a:rPr lang="en-US" sz="700" dirty="0" err="1">
                <a:solidFill>
                  <a:srgbClr val="343434"/>
                </a:solidFill>
              </a:rPr>
              <a:t>gw</a:t>
            </a:r>
            <a:r>
              <a:rPr lang="en-US" sz="700" dirty="0">
                <a:solidFill>
                  <a:srgbClr val="343434"/>
                </a:solidFill>
              </a:rPr>
              <a:t> or DCI (Towards overlay)</a:t>
            </a:r>
          </a:p>
          <a:p>
            <a:pPr marL="285738" indent="-285738">
              <a:lnSpc>
                <a:spcPct val="120000"/>
              </a:lnSpc>
              <a:buFont typeface="Arial"/>
              <a:buChar char="•"/>
            </a:pPr>
            <a:endParaRPr lang="en-US" sz="700" dirty="0">
              <a:solidFill>
                <a:schemeClr val="tx1">
                  <a:lumMod val="50000"/>
                </a:schemeClr>
              </a:solidFill>
            </a:endParaRPr>
          </a:p>
          <a:p>
            <a:endParaRPr lang="en-US" sz="1200" dirty="0">
              <a:solidFill>
                <a:schemeClr val="tx1">
                  <a:lumMod val="50000"/>
                </a:schemeClr>
              </a:solidFill>
            </a:endParaRPr>
          </a:p>
        </p:txBody>
      </p:sp>
    </p:spTree>
    <p:extLst>
      <p:ext uri="{BB962C8B-B14F-4D97-AF65-F5344CB8AC3E}">
        <p14:creationId xmlns:p14="http://schemas.microsoft.com/office/powerpoint/2010/main" val="117048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4"/>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 0 L -0.11315 0 " pathEditMode="relative" ptsTypes="AA">
                                      <p:cBhvr>
                                        <p:cTn id="10" dur="2000" fill="hold"/>
                                        <p:tgtEl>
                                          <p:spTgt spid="52"/>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1315 0 " pathEditMode="relative" ptsTypes="AA">
                                      <p:cBhvr>
                                        <p:cTn id="12"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val 170"/>
          <p:cNvSpPr/>
          <p:nvPr/>
        </p:nvSpPr>
        <p:spPr bwMode="auto">
          <a:xfrm>
            <a:off x="3660919" y="881995"/>
            <a:ext cx="5268011" cy="4038297"/>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cxnSp>
        <p:nvCxnSpPr>
          <p:cNvPr id="105" name="Straight Connector 104"/>
          <p:cNvCxnSpPr/>
          <p:nvPr/>
        </p:nvCxnSpPr>
        <p:spPr>
          <a:xfrm flipH="1">
            <a:off x="6930368" y="3649757"/>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842852" y="3434323"/>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5098210" y="3434323"/>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4454057" y="2035207"/>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696178" y="2023447"/>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sp>
        <p:nvSpPr>
          <p:cNvPr id="11" name="Rectangle 10"/>
          <p:cNvSpPr/>
          <p:nvPr/>
        </p:nvSpPr>
        <p:spPr>
          <a:xfrm>
            <a:off x="6455810" y="3432524"/>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4362384" y="2291356"/>
            <a:ext cx="611206" cy="114296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362384" y="2281010"/>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973590" y="2291356"/>
            <a:ext cx="644152" cy="114296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617742" y="2281010"/>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973590" y="2291355"/>
            <a:ext cx="2001752" cy="114116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215710" y="2281009"/>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7" idx="2"/>
            <a:endCxn id="65" idx="0"/>
          </p:cNvCxnSpPr>
          <p:nvPr/>
        </p:nvCxnSpPr>
        <p:spPr>
          <a:xfrm>
            <a:off x="4362385" y="3691886"/>
            <a:ext cx="567" cy="309292"/>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611014" y="3691885"/>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5041127" y="4004795"/>
            <a:ext cx="1174002"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28" name="Rectangle 27"/>
          <p:cNvSpPr/>
          <p:nvPr/>
        </p:nvSpPr>
        <p:spPr>
          <a:xfrm>
            <a:off x="5163983" y="4096507"/>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29" name="Rectangle 28"/>
          <p:cNvSpPr/>
          <p:nvPr/>
        </p:nvSpPr>
        <p:spPr>
          <a:xfrm>
            <a:off x="5713733" y="4367968"/>
            <a:ext cx="372058"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VM4</a:t>
            </a:r>
          </a:p>
        </p:txBody>
      </p:sp>
      <p:sp>
        <p:nvSpPr>
          <p:cNvPr id="30" name="Rectangle 29"/>
          <p:cNvSpPr/>
          <p:nvPr/>
        </p:nvSpPr>
        <p:spPr>
          <a:xfrm>
            <a:off x="5163982" y="4369907"/>
            <a:ext cx="378726" cy="173099"/>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VM2</a:t>
            </a:r>
          </a:p>
        </p:txBody>
      </p:sp>
      <p:sp>
        <p:nvSpPr>
          <p:cNvPr id="31" name="TextBox 30"/>
          <p:cNvSpPr txBox="1"/>
          <p:nvPr/>
        </p:nvSpPr>
        <p:spPr>
          <a:xfrm>
            <a:off x="5298414" y="4547602"/>
            <a:ext cx="521401" cy="173108"/>
          </a:xfrm>
          <a:prstGeom prst="rect">
            <a:avLst/>
          </a:prstGeom>
          <a:noFill/>
        </p:spPr>
        <p:txBody>
          <a:bodyPr wrap="none" lIns="91436" tIns="45718" rIns="91436" bIns="45718" rtlCol="0">
            <a:spAutoFit/>
          </a:bodyPr>
          <a:lstStyle/>
          <a:p>
            <a:pPr defTabSz="457029"/>
            <a:r>
              <a:rPr lang="en-US" sz="500" dirty="0">
                <a:solidFill>
                  <a:srgbClr val="000000"/>
                </a:solidFill>
              </a:rPr>
              <a:t>x86 Server</a:t>
            </a:r>
          </a:p>
        </p:txBody>
      </p:sp>
      <p:sp>
        <p:nvSpPr>
          <p:cNvPr id="46" name="TextBox 45"/>
          <p:cNvSpPr txBox="1"/>
          <p:nvPr/>
        </p:nvSpPr>
        <p:spPr>
          <a:xfrm>
            <a:off x="8180568" y="1602801"/>
            <a:ext cx="407980" cy="184666"/>
          </a:xfrm>
          <a:prstGeom prst="rect">
            <a:avLst/>
          </a:prstGeom>
          <a:noFill/>
        </p:spPr>
        <p:txBody>
          <a:bodyPr wrap="square" lIns="91436" tIns="45718" rIns="91436" bIns="45718" rtlCol="0">
            <a:spAutoFit/>
          </a:bodyPr>
          <a:lstStyle/>
          <a:p>
            <a:r>
              <a:rPr lang="en-US" sz="600" dirty="0"/>
              <a:t>DCI</a:t>
            </a:r>
          </a:p>
        </p:txBody>
      </p:sp>
      <p:sp>
        <p:nvSpPr>
          <p:cNvPr id="47" name="TextBox 46"/>
          <p:cNvSpPr txBox="1"/>
          <p:nvPr/>
        </p:nvSpPr>
        <p:spPr>
          <a:xfrm>
            <a:off x="2752869" y="1830186"/>
            <a:ext cx="504342" cy="600148"/>
          </a:xfrm>
          <a:prstGeom prst="rect">
            <a:avLst/>
          </a:prstGeom>
          <a:noFill/>
        </p:spPr>
        <p:txBody>
          <a:bodyPr wrap="square" lIns="91436" tIns="45718" rIns="91436" bIns="45718" rtlCol="0">
            <a:spAutoFit/>
          </a:bodyPr>
          <a:lstStyle/>
          <a:p>
            <a:pPr algn="ctr"/>
            <a:r>
              <a:rPr lang="en-US" sz="800" dirty="0"/>
              <a:t>NX-API, CLI, YANG</a:t>
            </a:r>
          </a:p>
        </p:txBody>
      </p:sp>
      <p:sp>
        <p:nvSpPr>
          <p:cNvPr id="48" name="Flowchart: Terminator 117"/>
          <p:cNvSpPr/>
          <p:nvPr/>
        </p:nvSpPr>
        <p:spPr bwMode="auto">
          <a:xfrm>
            <a:off x="4207750" y="3489212"/>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49" name="Rectangle 48"/>
          <p:cNvSpPr/>
          <p:nvPr/>
        </p:nvSpPr>
        <p:spPr>
          <a:xfrm>
            <a:off x="4216323" y="3470541"/>
            <a:ext cx="398025" cy="173108"/>
          </a:xfrm>
          <a:prstGeom prst="rect">
            <a:avLst/>
          </a:prstGeom>
        </p:spPr>
        <p:txBody>
          <a:bodyPr wrap="none" lIns="91436" tIns="45718" rIns="91436" bIns="45718">
            <a:spAutoFit/>
          </a:bodyPr>
          <a:lstStyle/>
          <a:p>
            <a:r>
              <a:rPr lang="en-US" sz="500" b="1" dirty="0">
                <a:solidFill>
                  <a:srgbClr val="FF0000"/>
                </a:solidFill>
              </a:rPr>
              <a:t>VTEP1</a:t>
            </a:r>
            <a:endParaRPr lang="en-US" sz="1200" dirty="0"/>
          </a:p>
        </p:txBody>
      </p:sp>
      <p:sp>
        <p:nvSpPr>
          <p:cNvPr id="50" name="Flowchart: Terminator 119"/>
          <p:cNvSpPr/>
          <p:nvPr/>
        </p:nvSpPr>
        <p:spPr bwMode="auto">
          <a:xfrm>
            <a:off x="5437514" y="3493106"/>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51" name="Rectangle 50"/>
          <p:cNvSpPr/>
          <p:nvPr/>
        </p:nvSpPr>
        <p:spPr>
          <a:xfrm>
            <a:off x="5446087" y="3474434"/>
            <a:ext cx="398025" cy="173108"/>
          </a:xfrm>
          <a:prstGeom prst="rect">
            <a:avLst/>
          </a:prstGeom>
        </p:spPr>
        <p:txBody>
          <a:bodyPr wrap="none" lIns="91436" tIns="45718" rIns="91436" bIns="45718">
            <a:spAutoFit/>
          </a:bodyPr>
          <a:lstStyle/>
          <a:p>
            <a:r>
              <a:rPr lang="en-US" sz="500" b="1" dirty="0">
                <a:solidFill>
                  <a:srgbClr val="FF0000"/>
                </a:solidFill>
              </a:rPr>
              <a:t>VTEP2</a:t>
            </a:r>
            <a:endParaRPr lang="en-US" sz="1200" dirty="0"/>
          </a:p>
        </p:txBody>
      </p:sp>
      <p:pic>
        <p:nvPicPr>
          <p:cNvPr id="52" name="Picture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127" y="962991"/>
            <a:ext cx="462932" cy="646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3" name="Rectangle 52"/>
          <p:cNvSpPr/>
          <p:nvPr/>
        </p:nvSpPr>
        <p:spPr>
          <a:xfrm>
            <a:off x="6796942" y="1159285"/>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Border Leaf</a:t>
            </a:r>
          </a:p>
        </p:txBody>
      </p:sp>
      <p:cxnSp>
        <p:nvCxnSpPr>
          <p:cNvPr id="54" name="Straight Connector 53"/>
          <p:cNvCxnSpPr>
            <a:stCxn id="52" idx="1"/>
            <a:endCxn id="53" idx="3"/>
          </p:cNvCxnSpPr>
          <p:nvPr/>
        </p:nvCxnSpPr>
        <p:spPr>
          <a:xfrm flipH="1">
            <a:off x="7836007" y="1286212"/>
            <a:ext cx="351120" cy="185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55" name="Flowchart: Terminator 126"/>
          <p:cNvSpPr/>
          <p:nvPr/>
        </p:nvSpPr>
        <p:spPr bwMode="auto">
          <a:xfrm>
            <a:off x="7327360" y="1217348"/>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56" name="Rectangle 55"/>
          <p:cNvSpPr/>
          <p:nvPr/>
        </p:nvSpPr>
        <p:spPr>
          <a:xfrm>
            <a:off x="7326012" y="1198676"/>
            <a:ext cx="352128" cy="169273"/>
          </a:xfrm>
          <a:prstGeom prst="rect">
            <a:avLst/>
          </a:prstGeom>
        </p:spPr>
        <p:txBody>
          <a:bodyPr wrap="none" lIns="91436" tIns="45718" rIns="91436" bIns="45718">
            <a:spAutoFit/>
          </a:bodyPr>
          <a:lstStyle/>
          <a:p>
            <a:r>
              <a:rPr lang="en-US" sz="500" b="1" dirty="0">
                <a:solidFill>
                  <a:srgbClr val="FF0000"/>
                </a:solidFill>
              </a:rPr>
              <a:t>VTEP</a:t>
            </a:r>
            <a:endParaRPr lang="en-US" sz="1200" dirty="0"/>
          </a:p>
        </p:txBody>
      </p:sp>
      <p:cxnSp>
        <p:nvCxnSpPr>
          <p:cNvPr id="57" name="Straight Connector 56"/>
          <p:cNvCxnSpPr>
            <a:endCxn id="53" idx="1"/>
          </p:cNvCxnSpPr>
          <p:nvPr/>
        </p:nvCxnSpPr>
        <p:spPr>
          <a:xfrm flipV="1">
            <a:off x="5283315" y="1288067"/>
            <a:ext cx="1513626" cy="72886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53" idx="1"/>
          </p:cNvCxnSpPr>
          <p:nvPr/>
        </p:nvCxnSpPr>
        <p:spPr>
          <a:xfrm flipV="1">
            <a:off x="6553361" y="1288067"/>
            <a:ext cx="243580" cy="72478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3775950" y="4001178"/>
            <a:ext cx="1174002" cy="712084"/>
            <a:chOff x="371645" y="3838520"/>
            <a:chExt cx="1236785" cy="712084"/>
          </a:xfrm>
        </p:grpSpPr>
        <p:sp>
          <p:nvSpPr>
            <p:cNvPr id="65" name="Rectangle 64"/>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66" name="Rectangle 65"/>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67" name="Rectangle 66"/>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VM1</a:t>
              </a:r>
            </a:p>
          </p:txBody>
        </p:sp>
        <p:sp>
          <p:nvSpPr>
            <p:cNvPr id="68" name="TextBox 67"/>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grpSp>
        <p:nvGrpSpPr>
          <p:cNvPr id="78" name="Group 77"/>
          <p:cNvGrpSpPr/>
          <p:nvPr/>
        </p:nvGrpSpPr>
        <p:grpSpPr>
          <a:xfrm>
            <a:off x="4973590" y="2281010"/>
            <a:ext cx="3999221" cy="2543357"/>
            <a:chOff x="4973590" y="2281009"/>
            <a:chExt cx="3999221" cy="2543357"/>
          </a:xfrm>
        </p:grpSpPr>
        <p:sp>
          <p:nvSpPr>
            <p:cNvPr id="21" name="Rectangle 20"/>
            <p:cNvSpPr/>
            <p:nvPr/>
          </p:nvSpPr>
          <p:spPr>
            <a:xfrm>
              <a:off x="7787907" y="3937362"/>
              <a:ext cx="1184904"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2" name="Rectangle 21"/>
            <p:cNvSpPr/>
            <p:nvPr/>
          </p:nvSpPr>
          <p:spPr>
            <a:xfrm>
              <a:off x="7910762" y="4244577"/>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3" name="Rectangle 22"/>
            <p:cNvSpPr/>
            <p:nvPr/>
          </p:nvSpPr>
          <p:spPr>
            <a:xfrm>
              <a:off x="8188879" y="4492530"/>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VM5</a:t>
              </a:r>
            </a:p>
          </p:txBody>
        </p:sp>
        <p:sp>
          <p:nvSpPr>
            <p:cNvPr id="24" name="TextBox 23"/>
            <p:cNvSpPr txBox="1"/>
            <p:nvPr/>
          </p:nvSpPr>
          <p:spPr>
            <a:xfrm>
              <a:off x="8120258" y="4655089"/>
              <a:ext cx="505267" cy="169277"/>
            </a:xfrm>
            <a:prstGeom prst="rect">
              <a:avLst/>
            </a:prstGeom>
            <a:noFill/>
          </p:spPr>
          <p:txBody>
            <a:bodyPr wrap="none" rtlCol="0">
              <a:spAutoFit/>
            </a:bodyPr>
            <a:lstStyle/>
            <a:p>
              <a:pPr defTabSz="457029"/>
              <a:r>
                <a:rPr lang="en-US" sz="500" dirty="0">
                  <a:solidFill>
                    <a:srgbClr val="000000"/>
                  </a:solidFill>
                </a:rPr>
                <a:t>x86 Server</a:t>
              </a:r>
            </a:p>
          </p:txBody>
        </p:sp>
        <p:grpSp>
          <p:nvGrpSpPr>
            <p:cNvPr id="69" name="Group 68"/>
            <p:cNvGrpSpPr/>
            <p:nvPr/>
          </p:nvGrpSpPr>
          <p:grpSpPr>
            <a:xfrm>
              <a:off x="8139579" y="3948199"/>
              <a:ext cx="531735" cy="302578"/>
              <a:chOff x="6144415" y="3154580"/>
              <a:chExt cx="531735" cy="302578"/>
            </a:xfrm>
          </p:grpSpPr>
          <p:pic>
            <p:nvPicPr>
              <p:cNvPr id="70" name="Picture 150" descr="ICON_VM_basic_label_Q3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71" name="TextBox 70"/>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72" name="TextBox 71"/>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73" name="Flowchart: Terminator 115"/>
            <p:cNvSpPr/>
            <p:nvPr/>
          </p:nvSpPr>
          <p:spPr bwMode="auto">
            <a:xfrm>
              <a:off x="8343156" y="3885271"/>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74" name="Rectangle 73"/>
            <p:cNvSpPr/>
            <p:nvPr/>
          </p:nvSpPr>
          <p:spPr>
            <a:xfrm>
              <a:off x="8351726" y="3866600"/>
              <a:ext cx="389850" cy="169277"/>
            </a:xfrm>
            <a:prstGeom prst="rect">
              <a:avLst/>
            </a:prstGeom>
          </p:spPr>
          <p:txBody>
            <a:bodyPr wrap="none">
              <a:spAutoFit/>
            </a:bodyPr>
            <a:lstStyle/>
            <a:p>
              <a:r>
                <a:rPr lang="en-US" sz="500" b="1" dirty="0">
                  <a:solidFill>
                    <a:srgbClr val="FF0000"/>
                  </a:solidFill>
                </a:rPr>
                <a:t>VTEP4</a:t>
              </a:r>
              <a:endParaRPr lang="en-US" sz="1200" dirty="0"/>
            </a:p>
          </p:txBody>
        </p:sp>
        <p:sp>
          <p:nvSpPr>
            <p:cNvPr id="76" name="Rectangle 75"/>
            <p:cNvSpPr/>
            <p:nvPr/>
          </p:nvSpPr>
          <p:spPr>
            <a:xfrm>
              <a:off x="7805308" y="3411562"/>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                 TOR</a:t>
              </a:r>
            </a:p>
          </p:txBody>
        </p:sp>
        <p:cxnSp>
          <p:nvCxnSpPr>
            <p:cNvPr id="77" name="Straight Connector 76"/>
            <p:cNvCxnSpPr/>
            <p:nvPr/>
          </p:nvCxnSpPr>
          <p:spPr>
            <a:xfrm flipH="1">
              <a:off x="8361908" y="3683721"/>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6" idx="0"/>
              <a:endCxn id="10" idx="2"/>
            </p:cNvCxnSpPr>
            <p:nvPr/>
          </p:nvCxnSpPr>
          <p:spPr>
            <a:xfrm flipH="1" flipV="1">
              <a:off x="6215710" y="2281009"/>
              <a:ext cx="2109131" cy="113055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9" idx="2"/>
            </p:cNvCxnSpPr>
            <p:nvPr/>
          </p:nvCxnSpPr>
          <p:spPr>
            <a:xfrm flipH="1" flipV="1">
              <a:off x="4973590" y="2291355"/>
              <a:ext cx="3204690" cy="106304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sp>
        <p:nvSpPr>
          <p:cNvPr id="88" name="Title 1"/>
          <p:cNvSpPr>
            <a:spLocks noGrp="1"/>
          </p:cNvSpPr>
          <p:nvPr>
            <p:ph type="title"/>
          </p:nvPr>
        </p:nvSpPr>
        <p:spPr bwMode="white"/>
        <p:txBody>
          <a:bodyPr/>
          <a:lstStyle/>
          <a:p>
            <a:r>
              <a:rPr lang="en-US" sz="2800" dirty="0">
                <a:solidFill>
                  <a:schemeClr val="bg1">
                    <a:lumMod val="50000"/>
                  </a:schemeClr>
                </a:solidFill>
              </a:rPr>
              <a:t>VTS - EVPN Control Plane Reachability information</a:t>
            </a:r>
          </a:p>
        </p:txBody>
      </p:sp>
      <p:grpSp>
        <p:nvGrpSpPr>
          <p:cNvPr id="99" name="Group 98"/>
          <p:cNvGrpSpPr/>
          <p:nvPr/>
        </p:nvGrpSpPr>
        <p:grpSpPr>
          <a:xfrm>
            <a:off x="6417685" y="3996996"/>
            <a:ext cx="1174002" cy="712084"/>
            <a:chOff x="371645" y="3838520"/>
            <a:chExt cx="1236785" cy="712084"/>
          </a:xfrm>
        </p:grpSpPr>
        <p:sp>
          <p:nvSpPr>
            <p:cNvPr id="100" name="Rectangle 99"/>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101" name="Rectangle 100"/>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102" name="Rectangle 101"/>
            <p:cNvSpPr/>
            <p:nvPr/>
          </p:nvSpPr>
          <p:spPr>
            <a:xfrm>
              <a:off x="1080220" y="4203609"/>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VM3</a:t>
              </a:r>
            </a:p>
          </p:txBody>
        </p:sp>
        <p:sp>
          <p:nvSpPr>
            <p:cNvPr id="104" name="TextBox 103"/>
            <p:cNvSpPr txBox="1"/>
            <p:nvPr/>
          </p:nvSpPr>
          <p:spPr>
            <a:xfrm>
              <a:off x="642691" y="4381327"/>
              <a:ext cx="532288" cy="169277"/>
            </a:xfrm>
            <a:prstGeom prst="rect">
              <a:avLst/>
            </a:prstGeom>
            <a:noFill/>
          </p:spPr>
          <p:txBody>
            <a:bodyPr wrap="none" rtlCol="0">
              <a:spAutoFit/>
            </a:bodyPr>
            <a:lstStyle/>
            <a:p>
              <a:pPr defTabSz="457029"/>
              <a:r>
                <a:rPr lang="en-US" sz="500" dirty="0">
                  <a:solidFill>
                    <a:srgbClr val="000000"/>
                  </a:solidFill>
                </a:rPr>
                <a:t>x86 Server</a:t>
              </a:r>
            </a:p>
          </p:txBody>
        </p:sp>
      </p:grpSp>
      <p:sp>
        <p:nvSpPr>
          <p:cNvPr id="107" name="Flowchart: Terminator 119"/>
          <p:cNvSpPr/>
          <p:nvPr/>
        </p:nvSpPr>
        <p:spPr bwMode="auto">
          <a:xfrm>
            <a:off x="6825512" y="3496750"/>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36" tIns="45718" rIns="91436" bIns="45718" rtlCol="0" anchor="ctr"/>
          <a:lstStyle/>
          <a:p>
            <a:pPr algn="ctr" defTabSz="514329"/>
            <a:endParaRPr lang="en-US" sz="1000" dirty="0">
              <a:solidFill>
                <a:schemeClr val="bg1"/>
              </a:solidFill>
              <a:ea typeface="Arial" pitchFamily="-107" charset="0"/>
              <a:cs typeface="Arial" pitchFamily="-107" charset="0"/>
              <a:sym typeface="Arial" pitchFamily="-107" charset="0"/>
            </a:endParaRPr>
          </a:p>
        </p:txBody>
      </p:sp>
      <p:sp>
        <p:nvSpPr>
          <p:cNvPr id="108" name="Rectangle 107"/>
          <p:cNvSpPr/>
          <p:nvPr/>
        </p:nvSpPr>
        <p:spPr>
          <a:xfrm>
            <a:off x="6834085" y="3489523"/>
            <a:ext cx="398025" cy="173108"/>
          </a:xfrm>
          <a:prstGeom prst="rect">
            <a:avLst/>
          </a:prstGeom>
        </p:spPr>
        <p:txBody>
          <a:bodyPr wrap="none" lIns="91436" tIns="45718" rIns="91436" bIns="45718">
            <a:spAutoFit/>
          </a:bodyPr>
          <a:lstStyle/>
          <a:p>
            <a:r>
              <a:rPr lang="en-US" sz="500" b="1" dirty="0">
                <a:solidFill>
                  <a:srgbClr val="FF0000"/>
                </a:solidFill>
              </a:rPr>
              <a:t>VTEP3</a:t>
            </a:r>
            <a:endParaRPr lang="en-US" sz="1200" dirty="0"/>
          </a:p>
        </p:txBody>
      </p:sp>
      <p:sp>
        <p:nvSpPr>
          <p:cNvPr id="109" name="Rectangle 108"/>
          <p:cNvSpPr/>
          <p:nvPr/>
        </p:nvSpPr>
        <p:spPr>
          <a:xfrm>
            <a:off x="4573582" y="1763991"/>
            <a:ext cx="318113" cy="176959"/>
          </a:xfrm>
          <a:prstGeom prst="rect">
            <a:avLst/>
          </a:prstGeom>
          <a:ln>
            <a:noFill/>
          </a:ln>
        </p:spPr>
        <p:txBody>
          <a:bodyPr wrap="square" lIns="91424" tIns="45712" rIns="91424" bIns="45712">
            <a:spAutoFit/>
          </a:bodyPr>
          <a:lstStyle/>
          <a:p>
            <a:pPr algn="ctr" defTabSz="457015" eaLnBrk="0" hangingPunct="0">
              <a:lnSpc>
                <a:spcPct val="90000"/>
              </a:lnSpc>
            </a:pPr>
            <a:r>
              <a:rPr lang="en-US" sz="600" dirty="0">
                <a:solidFill>
                  <a:srgbClr val="FFFFFF">
                    <a:lumMod val="50000"/>
                  </a:srgbClr>
                </a:solidFill>
                <a:latin typeface="Arial" pitchFamily="34" charset="0"/>
              </a:rPr>
              <a:t>RR</a:t>
            </a:r>
          </a:p>
        </p:txBody>
      </p:sp>
      <p:sp>
        <p:nvSpPr>
          <p:cNvPr id="111" name="TextBox 110"/>
          <p:cNvSpPr txBox="1"/>
          <p:nvPr/>
        </p:nvSpPr>
        <p:spPr>
          <a:xfrm>
            <a:off x="4116243" y="2862812"/>
            <a:ext cx="1023273" cy="246217"/>
          </a:xfrm>
          <a:prstGeom prst="rect">
            <a:avLst/>
          </a:prstGeom>
          <a:noFill/>
          <a:ln w="9525">
            <a:solidFill>
              <a:schemeClr val="tx1"/>
            </a:solidFill>
          </a:ln>
        </p:spPr>
        <p:txBody>
          <a:bodyPr wrap="square" lIns="91436" tIns="45718" rIns="91436" bIns="45718" rtlCol="0">
            <a:spAutoFit/>
          </a:bodyPr>
          <a:lstStyle/>
          <a:p>
            <a:pPr algn="ctr"/>
            <a:r>
              <a:rPr lang="en-US" sz="500" dirty="0"/>
              <a:t>VTEPs advertise host routers (IP+MAC) to local hosts</a:t>
            </a:r>
          </a:p>
        </p:txBody>
      </p:sp>
      <p:sp>
        <p:nvSpPr>
          <p:cNvPr id="5" name="Rounded Rectangle 4"/>
          <p:cNvSpPr/>
          <p:nvPr/>
        </p:nvSpPr>
        <p:spPr>
          <a:xfrm>
            <a:off x="2030185" y="1441724"/>
            <a:ext cx="760853" cy="269007"/>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800" dirty="0">
                <a:solidFill>
                  <a:srgbClr val="FFFFFF"/>
                </a:solidFill>
              </a:rPr>
              <a:t>Cisco VTS</a:t>
            </a:r>
          </a:p>
        </p:txBody>
      </p:sp>
      <p:sp>
        <p:nvSpPr>
          <p:cNvPr id="6" name="Rounded Rectangle 5"/>
          <p:cNvSpPr/>
          <p:nvPr/>
        </p:nvSpPr>
        <p:spPr>
          <a:xfrm>
            <a:off x="290886" y="1073013"/>
            <a:ext cx="1199868" cy="1695709"/>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cxnSp>
        <p:nvCxnSpPr>
          <p:cNvPr id="20" name="Straight Arrow Connector 19"/>
          <p:cNvCxnSpPr>
            <a:endCxn id="5" idx="1"/>
          </p:cNvCxnSpPr>
          <p:nvPr/>
        </p:nvCxnSpPr>
        <p:spPr>
          <a:xfrm flipV="1">
            <a:off x="1481619" y="1576227"/>
            <a:ext cx="548566" cy="11364"/>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pic>
        <p:nvPicPr>
          <p:cNvPr id="3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94" y="1316834"/>
            <a:ext cx="197605" cy="140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3" name="Straight Connector 32"/>
          <p:cNvCxnSpPr/>
          <p:nvPr/>
        </p:nvCxnSpPr>
        <p:spPr>
          <a:xfrm>
            <a:off x="718147" y="1219243"/>
            <a:ext cx="0" cy="59279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3"/>
          </p:cNvCxnSpPr>
          <p:nvPr/>
        </p:nvCxnSpPr>
        <p:spPr>
          <a:xfrm flipV="1">
            <a:off x="599798" y="1387216"/>
            <a:ext cx="118348"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94" y="1600872"/>
            <a:ext cx="197605" cy="140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6" name="Straight Connector 35"/>
          <p:cNvCxnSpPr>
            <a:stCxn id="35" idx="3"/>
          </p:cNvCxnSpPr>
          <p:nvPr/>
        </p:nvCxnSpPr>
        <p:spPr>
          <a:xfrm flipV="1">
            <a:off x="599798" y="1671255"/>
            <a:ext cx="118348"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48" y="1336608"/>
            <a:ext cx="197605" cy="140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48" y="1620647"/>
            <a:ext cx="197605" cy="140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9" name="Straight Connector 38"/>
          <p:cNvCxnSpPr/>
          <p:nvPr/>
        </p:nvCxnSpPr>
        <p:spPr>
          <a:xfrm>
            <a:off x="1049974" y="1225418"/>
            <a:ext cx="0" cy="59279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57219" y="1393391"/>
            <a:ext cx="118348"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2191" y="1677430"/>
            <a:ext cx="118348"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99" y="1417946"/>
            <a:ext cx="166922" cy="11885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3" name="Straight Connector 42"/>
          <p:cNvCxnSpPr>
            <a:stCxn id="42" idx="3"/>
          </p:cNvCxnSpPr>
          <p:nvPr/>
        </p:nvCxnSpPr>
        <p:spPr>
          <a:xfrm>
            <a:off x="967521" y="1477372"/>
            <a:ext cx="824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18147" y="1477372"/>
            <a:ext cx="824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439356" y="1697988"/>
            <a:ext cx="700759" cy="219275"/>
          </a:xfrm>
          <a:prstGeom prst="rect">
            <a:avLst/>
          </a:prstGeom>
          <a:noFill/>
        </p:spPr>
        <p:txBody>
          <a:bodyPr wrap="square" lIns="91436" tIns="45718" rIns="91436" bIns="45718" rtlCol="0">
            <a:spAutoFit/>
          </a:bodyPr>
          <a:lstStyle/>
          <a:p>
            <a:pPr algn="ctr"/>
            <a:r>
              <a:rPr lang="en-US" sz="800" dirty="0"/>
              <a:t>REST API</a:t>
            </a:r>
          </a:p>
        </p:txBody>
      </p:sp>
      <p:pic>
        <p:nvPicPr>
          <p:cNvPr id="5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016" y="2160003"/>
            <a:ext cx="275307" cy="3458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0" name="Rectangle 59"/>
          <p:cNvSpPr/>
          <p:nvPr/>
        </p:nvSpPr>
        <p:spPr>
          <a:xfrm>
            <a:off x="754200" y="2496705"/>
            <a:ext cx="797725" cy="1622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61" name="Picture 6" descr="C:\Users\andrewg\Desktop\openstack-cloud-software-vertical-larg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tretch/>
        </p:blipFill>
        <p:spPr bwMode="auto">
          <a:xfrm>
            <a:off x="330416" y="2160004"/>
            <a:ext cx="538764" cy="497469"/>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62" name="Left Brace 61"/>
          <p:cNvSpPr/>
          <p:nvPr/>
        </p:nvSpPr>
        <p:spPr bwMode="auto">
          <a:xfrm>
            <a:off x="2751578" y="881995"/>
            <a:ext cx="141108" cy="1893349"/>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lIns="91436" tIns="45718" rIns="91436" bIns="45718" rtlCol="0" anchor="ctr"/>
          <a:lstStyle/>
          <a:p>
            <a:pPr algn="ctr"/>
            <a:endParaRPr lang="en-US"/>
          </a:p>
        </p:txBody>
      </p:sp>
      <p:pic>
        <p:nvPicPr>
          <p:cNvPr id="6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7389" y="1520802"/>
            <a:ext cx="136401" cy="169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0" name="Group 81"/>
          <p:cNvGrpSpPr>
            <a:grpSpLocks/>
          </p:cNvGrpSpPr>
          <p:nvPr/>
        </p:nvGrpSpPr>
        <p:grpSpPr bwMode="auto">
          <a:xfrm>
            <a:off x="4618474" y="1963909"/>
            <a:ext cx="202668" cy="103520"/>
            <a:chOff x="1828800" y="2952001"/>
            <a:chExt cx="838200" cy="934199"/>
          </a:xfrm>
        </p:grpSpPr>
        <p:sp>
          <p:nvSpPr>
            <p:cNvPr id="121" name="AutoShape 6"/>
            <p:cNvSpPr>
              <a:spLocks noChangeAspect="1" noChangeArrowheads="1"/>
            </p:cNvSpPr>
            <p:nvPr/>
          </p:nvSpPr>
          <p:spPr bwMode="auto">
            <a:xfrm>
              <a:off x="1828800" y="2952001"/>
              <a:ext cx="838200" cy="934199"/>
            </a:xfrm>
            <a:prstGeom prst="rect">
              <a:avLst/>
            </a:prstGeom>
            <a:noFill/>
            <a:ln w="9525">
              <a:noFill/>
              <a:miter lim="800000"/>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22" name="Freeform 7"/>
            <p:cNvSpPr>
              <a:spLocks/>
            </p:cNvSpPr>
            <p:nvPr/>
          </p:nvSpPr>
          <p:spPr bwMode="auto">
            <a:xfrm>
              <a:off x="1835739" y="3587775"/>
              <a:ext cx="827098" cy="294100"/>
            </a:xfrm>
            <a:custGeom>
              <a:avLst/>
              <a:gdLst>
                <a:gd name="T0" fmla="*/ 1044413896 w 655"/>
                <a:gd name="T1" fmla="*/ 193068772 h 224"/>
                <a:gd name="T2" fmla="*/ 1044413896 w 655"/>
                <a:gd name="T3" fmla="*/ 193068772 h 224"/>
                <a:gd name="T4" fmla="*/ 523003740 w 655"/>
                <a:gd name="T5" fmla="*/ 386137545 h 224"/>
                <a:gd name="T6" fmla="*/ 0 w 655"/>
                <a:gd name="T7" fmla="*/ 193068772 h 224"/>
                <a:gd name="T8" fmla="*/ 523003740 w 655"/>
                <a:gd name="T9" fmla="*/ 0 h 224"/>
                <a:gd name="T10" fmla="*/ 1044413896 w 655"/>
                <a:gd name="T11" fmla="*/ 193068772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78AA"/>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3" name="Freeform 8"/>
            <p:cNvSpPr>
              <a:spLocks/>
            </p:cNvSpPr>
            <p:nvPr/>
          </p:nvSpPr>
          <p:spPr bwMode="auto">
            <a:xfrm>
              <a:off x="1835739" y="3587775"/>
              <a:ext cx="827098" cy="294100"/>
            </a:xfrm>
            <a:custGeom>
              <a:avLst/>
              <a:gdLst>
                <a:gd name="T0" fmla="*/ 1044413896 w 655"/>
                <a:gd name="T1" fmla="*/ 193068772 h 224"/>
                <a:gd name="T2" fmla="*/ 1044413896 w 655"/>
                <a:gd name="T3" fmla="*/ 193068772 h 224"/>
                <a:gd name="T4" fmla="*/ 523003740 w 655"/>
                <a:gd name="T5" fmla="*/ 386137545 h 224"/>
                <a:gd name="T6" fmla="*/ 0 w 655"/>
                <a:gd name="T7" fmla="*/ 193068772 h 224"/>
                <a:gd name="T8" fmla="*/ 523003740 w 655"/>
                <a:gd name="T9" fmla="*/ 0 h 224"/>
                <a:gd name="T10" fmla="*/ 1044413896 w 655"/>
                <a:gd name="T11" fmla="*/ 193068772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4" name="Freeform 9"/>
            <p:cNvSpPr>
              <a:spLocks/>
            </p:cNvSpPr>
            <p:nvPr/>
          </p:nvSpPr>
          <p:spPr bwMode="auto">
            <a:xfrm>
              <a:off x="1834351" y="3107701"/>
              <a:ext cx="828486" cy="631449"/>
            </a:xfrm>
            <a:custGeom>
              <a:avLst/>
              <a:gdLst>
                <a:gd name="T0" fmla="*/ 0 w 597"/>
                <a:gd name="T1" fmla="*/ 0 h 438"/>
                <a:gd name="T2" fmla="*/ 0 w 597"/>
                <a:gd name="T3" fmla="*/ 910337533 h 438"/>
                <a:gd name="T4" fmla="*/ 1149730406 w 597"/>
                <a:gd name="T5" fmla="*/ 910337533 h 438"/>
                <a:gd name="T6" fmla="*/ 1149730406 w 597"/>
                <a:gd name="T7" fmla="*/ 0 h 438"/>
                <a:gd name="T8" fmla="*/ 0 w 597"/>
                <a:gd name="T9" fmla="*/ 0 h 438"/>
                <a:gd name="T10" fmla="*/ 0 w 597"/>
                <a:gd name="T11" fmla="*/ 0 h 438"/>
                <a:gd name="T12" fmla="*/ 0 60000 65536"/>
                <a:gd name="T13" fmla="*/ 0 60000 65536"/>
                <a:gd name="T14" fmla="*/ 0 60000 65536"/>
                <a:gd name="T15" fmla="*/ 0 60000 65536"/>
                <a:gd name="T16" fmla="*/ 0 60000 65536"/>
                <a:gd name="T17" fmla="*/ 0 60000 65536"/>
                <a:gd name="T18" fmla="*/ 0 w 597"/>
                <a:gd name="T19" fmla="*/ 0 h 438"/>
                <a:gd name="T20" fmla="*/ 597 w 597"/>
                <a:gd name="T21" fmla="*/ 438 h 438"/>
              </a:gdLst>
              <a:ahLst/>
              <a:cxnLst>
                <a:cxn ang="T12">
                  <a:pos x="T0" y="T1"/>
                </a:cxn>
                <a:cxn ang="T13">
                  <a:pos x="T2" y="T3"/>
                </a:cxn>
                <a:cxn ang="T14">
                  <a:pos x="T4" y="T5"/>
                </a:cxn>
                <a:cxn ang="T15">
                  <a:pos x="T6" y="T7"/>
                </a:cxn>
                <a:cxn ang="T16">
                  <a:pos x="T8" y="T9"/>
                </a:cxn>
                <a:cxn ang="T17">
                  <a:pos x="T10" y="T11"/>
                </a:cxn>
              </a:cxnLst>
              <a:rect l="T18" t="T19" r="T20" b="T21"/>
              <a:pathLst>
                <a:path w="597" h="438">
                  <a:moveTo>
                    <a:pt x="0" y="0"/>
                  </a:moveTo>
                  <a:lnTo>
                    <a:pt x="0" y="438"/>
                  </a:lnTo>
                  <a:lnTo>
                    <a:pt x="597" y="438"/>
                  </a:lnTo>
                  <a:lnTo>
                    <a:pt x="597" y="0"/>
                  </a:lnTo>
                  <a:lnTo>
                    <a:pt x="0" y="0"/>
                  </a:lnTo>
                  <a:close/>
                </a:path>
              </a:pathLst>
            </a:custGeom>
            <a:solidFill>
              <a:srgbClr val="0078AA"/>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5" name="Freeform 10"/>
            <p:cNvSpPr>
              <a:spLocks/>
            </p:cNvSpPr>
            <p:nvPr/>
          </p:nvSpPr>
          <p:spPr bwMode="auto">
            <a:xfrm>
              <a:off x="1835739" y="2957768"/>
              <a:ext cx="827098" cy="294100"/>
            </a:xfrm>
            <a:custGeom>
              <a:avLst/>
              <a:gdLst>
                <a:gd name="T0" fmla="*/ 1044413896 w 655"/>
                <a:gd name="T1" fmla="*/ 193068772 h 224"/>
                <a:gd name="T2" fmla="*/ 1044413896 w 655"/>
                <a:gd name="T3" fmla="*/ 193068772 h 224"/>
                <a:gd name="T4" fmla="*/ 523003740 w 655"/>
                <a:gd name="T5" fmla="*/ 386137545 h 224"/>
                <a:gd name="T6" fmla="*/ 0 w 655"/>
                <a:gd name="T7" fmla="*/ 193068772 h 224"/>
                <a:gd name="T8" fmla="*/ 523003740 w 655"/>
                <a:gd name="T9" fmla="*/ 0 h 224"/>
                <a:gd name="T10" fmla="*/ 1044413896 w 655"/>
                <a:gd name="T11" fmla="*/ 193068772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00B4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6" name="Freeform 11"/>
            <p:cNvSpPr>
              <a:spLocks/>
            </p:cNvSpPr>
            <p:nvPr/>
          </p:nvSpPr>
          <p:spPr bwMode="auto">
            <a:xfrm>
              <a:off x="1835739" y="2957768"/>
              <a:ext cx="827098" cy="294100"/>
            </a:xfrm>
            <a:custGeom>
              <a:avLst/>
              <a:gdLst>
                <a:gd name="T0" fmla="*/ 1044413896 w 655"/>
                <a:gd name="T1" fmla="*/ 193068772 h 224"/>
                <a:gd name="T2" fmla="*/ 1044413896 w 655"/>
                <a:gd name="T3" fmla="*/ 193068772 h 224"/>
                <a:gd name="T4" fmla="*/ 523003740 w 655"/>
                <a:gd name="T5" fmla="*/ 386137545 h 224"/>
                <a:gd name="T6" fmla="*/ 0 w 655"/>
                <a:gd name="T7" fmla="*/ 193068772 h 224"/>
                <a:gd name="T8" fmla="*/ 523003740 w 655"/>
                <a:gd name="T9" fmla="*/ 0 h 224"/>
                <a:gd name="T10" fmla="*/ 1044413896 w 655"/>
                <a:gd name="T11" fmla="*/ 193068772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noFill/>
            <a:ln w="4763">
              <a:solidFill>
                <a:srgbClr val="AAE6FF"/>
              </a:solid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7" name="Freeform 12"/>
            <p:cNvSpPr>
              <a:spLocks/>
            </p:cNvSpPr>
            <p:nvPr/>
          </p:nvSpPr>
          <p:spPr bwMode="auto">
            <a:xfrm>
              <a:off x="2260390" y="2996693"/>
              <a:ext cx="271999" cy="96592"/>
            </a:xfrm>
            <a:custGeom>
              <a:avLst/>
              <a:gdLst>
                <a:gd name="T0" fmla="*/ 0 w 196"/>
                <a:gd name="T1" fmla="*/ 108077798 h 67"/>
                <a:gd name="T2" fmla="*/ 82811206 w 196"/>
                <a:gd name="T3" fmla="*/ 139253947 h 67"/>
                <a:gd name="T4" fmla="*/ 283099612 w 196"/>
                <a:gd name="T5" fmla="*/ 54038178 h 67"/>
                <a:gd name="T6" fmla="*/ 377466612 w 196"/>
                <a:gd name="T7" fmla="*/ 76901649 h 67"/>
                <a:gd name="T8" fmla="*/ 327395205 w 196"/>
                <a:gd name="T9" fmla="*/ 0 h 67"/>
                <a:gd name="T10" fmla="*/ 86663600 w 196"/>
                <a:gd name="T11" fmla="*/ 0 h 67"/>
                <a:gd name="T12" fmla="*/ 186807803 w 196"/>
                <a:gd name="T13" fmla="*/ 27019810 h 67"/>
                <a:gd name="T14" fmla="*/ 0 w 196"/>
                <a:gd name="T15" fmla="*/ 108077798 h 67"/>
                <a:gd name="T16" fmla="*/ 0 w 196"/>
                <a:gd name="T17" fmla="*/ 108077798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8" name="Freeform 13"/>
            <p:cNvSpPr>
              <a:spLocks/>
            </p:cNvSpPr>
            <p:nvPr/>
          </p:nvSpPr>
          <p:spPr bwMode="auto">
            <a:xfrm>
              <a:off x="1962024" y="3110584"/>
              <a:ext cx="271999" cy="96592"/>
            </a:xfrm>
            <a:custGeom>
              <a:avLst/>
              <a:gdLst>
                <a:gd name="T0" fmla="*/ 377466612 w 196"/>
                <a:gd name="T1" fmla="*/ 31176149 h 67"/>
                <a:gd name="T2" fmla="*/ 294655407 w 196"/>
                <a:gd name="T3" fmla="*/ 0 h 67"/>
                <a:gd name="T4" fmla="*/ 94367000 w 196"/>
                <a:gd name="T5" fmla="*/ 87293218 h 67"/>
                <a:gd name="T6" fmla="*/ 0 w 196"/>
                <a:gd name="T7" fmla="*/ 62352299 h 67"/>
                <a:gd name="T8" fmla="*/ 50072796 w 196"/>
                <a:gd name="T9" fmla="*/ 139253947 h 67"/>
                <a:gd name="T10" fmla="*/ 290803013 w 196"/>
                <a:gd name="T11" fmla="*/ 139253947 h 67"/>
                <a:gd name="T12" fmla="*/ 188734000 w 196"/>
                <a:gd name="T13" fmla="*/ 112234137 h 67"/>
                <a:gd name="T14" fmla="*/ 377466612 w 196"/>
                <a:gd name="T15" fmla="*/ 31176149 h 67"/>
                <a:gd name="T16" fmla="*/ 377466612 w 196"/>
                <a:gd name="T17" fmla="*/ 31176149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29" name="Freeform 14"/>
            <p:cNvSpPr>
              <a:spLocks/>
            </p:cNvSpPr>
            <p:nvPr/>
          </p:nvSpPr>
          <p:spPr bwMode="auto">
            <a:xfrm>
              <a:off x="1977289" y="2993809"/>
              <a:ext cx="271999" cy="96592"/>
            </a:xfrm>
            <a:custGeom>
              <a:avLst/>
              <a:gdLst>
                <a:gd name="T0" fmla="*/ 0 w 196"/>
                <a:gd name="T1" fmla="*/ 31176149 h 67"/>
                <a:gd name="T2" fmla="*/ 82811206 w 196"/>
                <a:gd name="T3" fmla="*/ 0 h 67"/>
                <a:gd name="T4" fmla="*/ 283099612 w 196"/>
                <a:gd name="T5" fmla="*/ 87293218 h 67"/>
                <a:gd name="T6" fmla="*/ 377466612 w 196"/>
                <a:gd name="T7" fmla="*/ 62352299 h 67"/>
                <a:gd name="T8" fmla="*/ 329320014 w 196"/>
                <a:gd name="T9" fmla="*/ 139253947 h 67"/>
                <a:gd name="T10" fmla="*/ 86663600 w 196"/>
                <a:gd name="T11" fmla="*/ 139253947 h 67"/>
                <a:gd name="T12" fmla="*/ 188734000 w 196"/>
                <a:gd name="T13" fmla="*/ 112234137 h 67"/>
                <a:gd name="T14" fmla="*/ 0 w 196"/>
                <a:gd name="T15" fmla="*/ 31176149 h 67"/>
                <a:gd name="T16" fmla="*/ 0 w 196"/>
                <a:gd name="T17" fmla="*/ 31176149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0" name="Freeform 15"/>
            <p:cNvSpPr>
              <a:spLocks/>
            </p:cNvSpPr>
            <p:nvPr/>
          </p:nvSpPr>
          <p:spPr bwMode="auto">
            <a:xfrm>
              <a:off x="2250675" y="3117792"/>
              <a:ext cx="271999" cy="95150"/>
            </a:xfrm>
            <a:custGeom>
              <a:avLst/>
              <a:gdLst>
                <a:gd name="T0" fmla="*/ 377466612 w 196"/>
                <a:gd name="T1" fmla="*/ 108077425 h 66"/>
                <a:gd name="T2" fmla="*/ 292729210 w 196"/>
                <a:gd name="T3" fmla="*/ 137174583 h 66"/>
                <a:gd name="T4" fmla="*/ 94367000 w 196"/>
                <a:gd name="T5" fmla="*/ 51960550 h 66"/>
                <a:gd name="T6" fmla="*/ 0 w 196"/>
                <a:gd name="T7" fmla="*/ 76901383 h 66"/>
                <a:gd name="T8" fmla="*/ 50072796 w 196"/>
                <a:gd name="T9" fmla="*/ 0 h 66"/>
                <a:gd name="T10" fmla="*/ 290803013 w 196"/>
                <a:gd name="T11" fmla="*/ 0 h 66"/>
                <a:gd name="T12" fmla="*/ 190658809 w 196"/>
                <a:gd name="T13" fmla="*/ 27019717 h 66"/>
                <a:gd name="T14" fmla="*/ 377466612 w 196"/>
                <a:gd name="T15" fmla="*/ 108077425 h 66"/>
                <a:gd name="T16" fmla="*/ 377466612 w 196"/>
                <a:gd name="T17" fmla="*/ 10807742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1" name="Freeform 16"/>
            <p:cNvSpPr>
              <a:spLocks/>
            </p:cNvSpPr>
            <p:nvPr/>
          </p:nvSpPr>
          <p:spPr bwMode="auto">
            <a:xfrm>
              <a:off x="2264553" y="3002459"/>
              <a:ext cx="271999" cy="95150"/>
            </a:xfrm>
            <a:custGeom>
              <a:avLst/>
              <a:gdLst>
                <a:gd name="T0" fmla="*/ 0 w 196"/>
                <a:gd name="T1" fmla="*/ 108077425 h 66"/>
                <a:gd name="T2" fmla="*/ 84737403 w 196"/>
                <a:gd name="T3" fmla="*/ 137174583 h 66"/>
                <a:gd name="T4" fmla="*/ 285025809 w 196"/>
                <a:gd name="T5" fmla="*/ 51960550 h 66"/>
                <a:gd name="T6" fmla="*/ 377466612 w 196"/>
                <a:gd name="T7" fmla="*/ 76901383 h 66"/>
                <a:gd name="T8" fmla="*/ 329320014 w 196"/>
                <a:gd name="T9" fmla="*/ 0 h 66"/>
                <a:gd name="T10" fmla="*/ 88589797 w 196"/>
                <a:gd name="T11" fmla="*/ 0 h 66"/>
                <a:gd name="T12" fmla="*/ 188734000 w 196"/>
                <a:gd name="T13" fmla="*/ 24940833 h 66"/>
                <a:gd name="T14" fmla="*/ 0 w 196"/>
                <a:gd name="T15" fmla="*/ 108077425 h 66"/>
                <a:gd name="T16" fmla="*/ 0 w 196"/>
                <a:gd name="T17" fmla="*/ 108077425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2" name="Freeform 17"/>
            <p:cNvSpPr>
              <a:spLocks/>
            </p:cNvSpPr>
            <p:nvPr/>
          </p:nvSpPr>
          <p:spPr bwMode="auto">
            <a:xfrm>
              <a:off x="1966187" y="3116351"/>
              <a:ext cx="273386" cy="95150"/>
            </a:xfrm>
            <a:custGeom>
              <a:avLst/>
              <a:gdLst>
                <a:gd name="T0" fmla="*/ 379390381 w 197"/>
                <a:gd name="T1" fmla="*/ 31176042 h 66"/>
                <a:gd name="T2" fmla="*/ 294653210 w 197"/>
                <a:gd name="T3" fmla="*/ 0 h 66"/>
                <a:gd name="T4" fmla="*/ 94366741 w 197"/>
                <a:gd name="T5" fmla="*/ 87292917 h 66"/>
                <a:gd name="T6" fmla="*/ 0 w 197"/>
                <a:gd name="T7" fmla="*/ 62352083 h 66"/>
                <a:gd name="T8" fmla="*/ 51997462 w 197"/>
                <a:gd name="T9" fmla="*/ 137174583 h 66"/>
                <a:gd name="T10" fmla="*/ 292727019 w 197"/>
                <a:gd name="T11" fmla="*/ 137174583 h 66"/>
                <a:gd name="T12" fmla="*/ 190658286 w 197"/>
                <a:gd name="T13" fmla="*/ 112233750 h 66"/>
                <a:gd name="T14" fmla="*/ 379390381 w 197"/>
                <a:gd name="T15" fmla="*/ 31176042 h 66"/>
                <a:gd name="T16" fmla="*/ 379390381 w 197"/>
                <a:gd name="T17" fmla="*/ 3117604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3" name="Freeform 18"/>
            <p:cNvSpPr>
              <a:spLocks/>
            </p:cNvSpPr>
            <p:nvPr/>
          </p:nvSpPr>
          <p:spPr bwMode="auto">
            <a:xfrm>
              <a:off x="1981452" y="2999576"/>
              <a:ext cx="273386" cy="95150"/>
            </a:xfrm>
            <a:custGeom>
              <a:avLst/>
              <a:gdLst>
                <a:gd name="T0" fmla="*/ 0 w 197"/>
                <a:gd name="T1" fmla="*/ 29097158 h 66"/>
                <a:gd name="T2" fmla="*/ 84737170 w 197"/>
                <a:gd name="T3" fmla="*/ 0 h 66"/>
                <a:gd name="T4" fmla="*/ 285023640 w 197"/>
                <a:gd name="T5" fmla="*/ 87292917 h 66"/>
                <a:gd name="T6" fmla="*/ 379390381 w 197"/>
                <a:gd name="T7" fmla="*/ 62352083 h 66"/>
                <a:gd name="T8" fmla="*/ 329319110 w 197"/>
                <a:gd name="T9" fmla="*/ 137174583 h 66"/>
                <a:gd name="T10" fmla="*/ 88588166 w 197"/>
                <a:gd name="T11" fmla="*/ 137174583 h 66"/>
                <a:gd name="T12" fmla="*/ 190658286 w 197"/>
                <a:gd name="T13" fmla="*/ 112233750 h 66"/>
                <a:gd name="T14" fmla="*/ 0 w 197"/>
                <a:gd name="T15" fmla="*/ 29097158 h 66"/>
                <a:gd name="T16" fmla="*/ 0 w 197"/>
                <a:gd name="T17" fmla="*/ 2909715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4" name="Freeform 19"/>
            <p:cNvSpPr>
              <a:spLocks/>
            </p:cNvSpPr>
            <p:nvPr/>
          </p:nvSpPr>
          <p:spPr bwMode="auto">
            <a:xfrm>
              <a:off x="2256226" y="3122117"/>
              <a:ext cx="271999" cy="96592"/>
            </a:xfrm>
            <a:custGeom>
              <a:avLst/>
              <a:gdLst>
                <a:gd name="T0" fmla="*/ 377466612 w 196"/>
                <a:gd name="T1" fmla="*/ 108077798 h 67"/>
                <a:gd name="T2" fmla="*/ 292729210 w 196"/>
                <a:gd name="T3" fmla="*/ 139253947 h 67"/>
                <a:gd name="T4" fmla="*/ 92440803 w 196"/>
                <a:gd name="T5" fmla="*/ 54038178 h 67"/>
                <a:gd name="T6" fmla="*/ 0 w 196"/>
                <a:gd name="T7" fmla="*/ 78980539 h 67"/>
                <a:gd name="T8" fmla="*/ 48146599 w 196"/>
                <a:gd name="T9" fmla="*/ 0 h 67"/>
                <a:gd name="T10" fmla="*/ 288878203 w 196"/>
                <a:gd name="T11" fmla="*/ 0 h 67"/>
                <a:gd name="T12" fmla="*/ 188734000 w 196"/>
                <a:gd name="T13" fmla="*/ 27019810 h 67"/>
                <a:gd name="T14" fmla="*/ 377466612 w 196"/>
                <a:gd name="T15" fmla="*/ 108077798 h 67"/>
                <a:gd name="T16" fmla="*/ 377466612 w 196"/>
                <a:gd name="T17" fmla="*/ 108077798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35" name="Line 20"/>
            <p:cNvSpPr>
              <a:spLocks noChangeShapeType="1"/>
            </p:cNvSpPr>
            <p:nvPr/>
          </p:nvSpPr>
          <p:spPr bwMode="auto">
            <a:xfrm>
              <a:off x="1835739" y="3107701"/>
              <a:ext cx="0" cy="628566"/>
            </a:xfrm>
            <a:prstGeom prst="line">
              <a:avLst/>
            </a:prstGeom>
            <a:noFill/>
            <a:ln w="4763" cap="sq">
              <a:solidFill>
                <a:srgbClr val="AAE6FF"/>
              </a:solidFill>
              <a:bevel/>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36" name="Line 38"/>
            <p:cNvSpPr>
              <a:spLocks noChangeShapeType="1"/>
            </p:cNvSpPr>
            <p:nvPr/>
          </p:nvSpPr>
          <p:spPr bwMode="auto">
            <a:xfrm>
              <a:off x="2662837" y="3107701"/>
              <a:ext cx="0" cy="628566"/>
            </a:xfrm>
            <a:prstGeom prst="line">
              <a:avLst/>
            </a:prstGeom>
            <a:noFill/>
            <a:ln w="4763" cap="sq">
              <a:solidFill>
                <a:srgbClr val="AAE6FF"/>
              </a:solidFill>
              <a:bevel/>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grpSp>
          <p:nvGrpSpPr>
            <p:cNvPr id="137" name="Group 119"/>
            <p:cNvGrpSpPr>
              <a:grpSpLocks noChangeAspect="1"/>
            </p:cNvGrpSpPr>
            <p:nvPr/>
          </p:nvGrpSpPr>
          <p:grpSpPr bwMode="auto">
            <a:xfrm>
              <a:off x="2015980" y="3353013"/>
              <a:ext cx="450372" cy="381034"/>
              <a:chOff x="3062" y="2021"/>
              <a:chExt cx="361" cy="317"/>
            </a:xfrm>
          </p:grpSpPr>
          <p:sp>
            <p:nvSpPr>
              <p:cNvPr id="138" name="Line 88"/>
              <p:cNvSpPr>
                <a:spLocks noChangeShapeType="1"/>
              </p:cNvSpPr>
              <p:nvPr/>
            </p:nvSpPr>
            <p:spPr bwMode="auto">
              <a:xfrm>
                <a:off x="3096" y="2088"/>
                <a:ext cx="327" cy="1"/>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39" name="Line 89"/>
              <p:cNvSpPr>
                <a:spLocks noChangeShapeType="1"/>
              </p:cNvSpPr>
              <p:nvPr/>
            </p:nvSpPr>
            <p:spPr bwMode="auto">
              <a:xfrm>
                <a:off x="3080" y="2187"/>
                <a:ext cx="329" cy="1"/>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40" name="Line 90"/>
              <p:cNvSpPr>
                <a:spLocks noChangeShapeType="1"/>
              </p:cNvSpPr>
              <p:nvPr/>
            </p:nvSpPr>
            <p:spPr bwMode="auto">
              <a:xfrm>
                <a:off x="3066" y="2282"/>
                <a:ext cx="327" cy="1"/>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41" name="Line 91"/>
              <p:cNvSpPr>
                <a:spLocks noChangeShapeType="1"/>
              </p:cNvSpPr>
              <p:nvPr/>
            </p:nvSpPr>
            <p:spPr bwMode="auto">
              <a:xfrm flipV="1">
                <a:off x="3111" y="2028"/>
                <a:ext cx="67" cy="310"/>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42" name="Line 92"/>
              <p:cNvSpPr>
                <a:spLocks noChangeShapeType="1"/>
              </p:cNvSpPr>
              <p:nvPr/>
            </p:nvSpPr>
            <p:spPr bwMode="auto">
              <a:xfrm flipV="1">
                <a:off x="3320" y="2028"/>
                <a:ext cx="68" cy="310"/>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43" name="Line 93"/>
              <p:cNvSpPr>
                <a:spLocks noChangeShapeType="1"/>
              </p:cNvSpPr>
              <p:nvPr/>
            </p:nvSpPr>
            <p:spPr bwMode="auto">
              <a:xfrm flipV="1">
                <a:off x="3216" y="2025"/>
                <a:ext cx="67" cy="311"/>
              </a:xfrm>
              <a:prstGeom prst="line">
                <a:avLst/>
              </a:prstGeom>
              <a:noFill/>
              <a:ln w="17463">
                <a:solidFill>
                  <a:srgbClr val="000000"/>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44" name="Freeform 143"/>
              <p:cNvSpPr>
                <a:spLocks/>
              </p:cNvSpPr>
              <p:nvPr/>
            </p:nvSpPr>
            <p:spPr bwMode="auto">
              <a:xfrm>
                <a:off x="3139" y="2070"/>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45" name="Freeform 144"/>
              <p:cNvSpPr>
                <a:spLocks/>
              </p:cNvSpPr>
              <p:nvPr/>
            </p:nvSpPr>
            <p:spPr bwMode="auto">
              <a:xfrm>
                <a:off x="3245" y="2065"/>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46" name="Freeform 145"/>
              <p:cNvSpPr>
                <a:spLocks/>
              </p:cNvSpPr>
              <p:nvPr/>
            </p:nvSpPr>
            <p:spPr bwMode="auto">
              <a:xfrm>
                <a:off x="3351" y="2073"/>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47" name="Freeform 146"/>
              <p:cNvSpPr>
                <a:spLocks/>
              </p:cNvSpPr>
              <p:nvPr/>
            </p:nvSpPr>
            <p:spPr bwMode="auto">
              <a:xfrm>
                <a:off x="3115" y="2171"/>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48" name="Freeform 147"/>
              <p:cNvSpPr>
                <a:spLocks/>
              </p:cNvSpPr>
              <p:nvPr/>
            </p:nvSpPr>
            <p:spPr bwMode="auto">
              <a:xfrm>
                <a:off x="3221" y="2174"/>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49" name="Freeform 148"/>
              <p:cNvSpPr>
                <a:spLocks/>
              </p:cNvSpPr>
              <p:nvPr/>
            </p:nvSpPr>
            <p:spPr bwMode="auto">
              <a:xfrm>
                <a:off x="3327" y="2169"/>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50" name="Freeform 149"/>
              <p:cNvSpPr>
                <a:spLocks/>
              </p:cNvSpPr>
              <p:nvPr/>
            </p:nvSpPr>
            <p:spPr bwMode="auto">
              <a:xfrm>
                <a:off x="3094" y="2267"/>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51" name="Freeform 150"/>
              <p:cNvSpPr>
                <a:spLocks/>
              </p:cNvSpPr>
              <p:nvPr/>
            </p:nvSpPr>
            <p:spPr bwMode="auto">
              <a:xfrm>
                <a:off x="3200" y="2268"/>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52" name="Freeform 151"/>
              <p:cNvSpPr>
                <a:spLocks/>
              </p:cNvSpPr>
              <p:nvPr/>
            </p:nvSpPr>
            <p:spPr bwMode="auto">
              <a:xfrm>
                <a:off x="3306" y="2268"/>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53" name="Line 103"/>
              <p:cNvSpPr>
                <a:spLocks noChangeShapeType="1"/>
              </p:cNvSpPr>
              <p:nvPr/>
            </p:nvSpPr>
            <p:spPr bwMode="auto">
              <a:xfrm>
                <a:off x="3092" y="2084"/>
                <a:ext cx="327" cy="1"/>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4" name="Line 104"/>
              <p:cNvSpPr>
                <a:spLocks noChangeShapeType="1"/>
              </p:cNvSpPr>
              <p:nvPr/>
            </p:nvSpPr>
            <p:spPr bwMode="auto">
              <a:xfrm>
                <a:off x="3076" y="2183"/>
                <a:ext cx="329" cy="1"/>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5" name="Line 105"/>
              <p:cNvSpPr>
                <a:spLocks noChangeShapeType="1"/>
              </p:cNvSpPr>
              <p:nvPr/>
            </p:nvSpPr>
            <p:spPr bwMode="auto">
              <a:xfrm>
                <a:off x="3062" y="2278"/>
                <a:ext cx="327" cy="1"/>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6" name="Line 106"/>
              <p:cNvSpPr>
                <a:spLocks noChangeShapeType="1"/>
              </p:cNvSpPr>
              <p:nvPr/>
            </p:nvSpPr>
            <p:spPr bwMode="auto">
              <a:xfrm flipV="1">
                <a:off x="3107" y="2024"/>
                <a:ext cx="67" cy="310"/>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7" name="Line 107"/>
              <p:cNvSpPr>
                <a:spLocks noChangeAspect="1" noChangeShapeType="1"/>
              </p:cNvSpPr>
              <p:nvPr/>
            </p:nvSpPr>
            <p:spPr bwMode="auto">
              <a:xfrm flipV="1">
                <a:off x="3316" y="2024"/>
                <a:ext cx="68" cy="310"/>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8" name="Line 108"/>
              <p:cNvSpPr>
                <a:spLocks noChangeShapeType="1"/>
              </p:cNvSpPr>
              <p:nvPr/>
            </p:nvSpPr>
            <p:spPr bwMode="auto">
              <a:xfrm flipV="1">
                <a:off x="3212" y="2021"/>
                <a:ext cx="67" cy="311"/>
              </a:xfrm>
              <a:prstGeom prst="line">
                <a:avLst/>
              </a:prstGeom>
              <a:noFill/>
              <a:ln w="17463">
                <a:solidFill>
                  <a:srgbClr val="FFFFFF"/>
                </a:solidFill>
                <a:round/>
                <a:headEnd/>
                <a:tailEnd/>
              </a:ln>
            </p:spPr>
            <p:txBody>
              <a:bodyPr/>
              <a:lstStyle/>
              <a:p>
                <a:pPr algn="ctr" rtl="0" eaLnBrk="0" fontAlgn="base" hangingPunct="0">
                  <a:lnSpc>
                    <a:spcPct val="90000"/>
                  </a:lnSpc>
                  <a:spcBef>
                    <a:spcPct val="0"/>
                  </a:spcBef>
                  <a:spcAft>
                    <a:spcPct val="0"/>
                  </a:spcAft>
                </a:pPr>
                <a:endParaRPr lang="en-US" sz="2400">
                  <a:solidFill>
                    <a:srgbClr val="000000"/>
                  </a:solidFill>
                  <a:ea typeface="ＭＳ Ｐゴシック" pitchFamily="34" charset="-128"/>
                  <a:cs typeface="+mn-cs"/>
                </a:endParaRPr>
              </a:p>
            </p:txBody>
          </p:sp>
          <p:sp>
            <p:nvSpPr>
              <p:cNvPr id="159" name="Freeform 158"/>
              <p:cNvSpPr>
                <a:spLocks/>
              </p:cNvSpPr>
              <p:nvPr/>
            </p:nvSpPr>
            <p:spPr bwMode="auto">
              <a:xfrm>
                <a:off x="3135" y="2066"/>
                <a:ext cx="51" cy="34"/>
              </a:xfrm>
              <a:custGeom>
                <a:avLst/>
                <a:gdLst>
                  <a:gd name="T0" fmla="*/ 51 w 51"/>
                  <a:gd name="T1" fmla="*/ 17 h 34"/>
                  <a:gd name="T2" fmla="*/ 51 w 51"/>
                  <a:gd name="T3" fmla="*/ 17 h 34"/>
                  <a:gd name="T4" fmla="*/ 51 w 51"/>
                  <a:gd name="T5" fmla="*/ 20 h 34"/>
                  <a:gd name="T6" fmla="*/ 49 w 51"/>
                  <a:gd name="T7" fmla="*/ 23 h 34"/>
                  <a:gd name="T8" fmla="*/ 47 w 51"/>
                  <a:gd name="T9" fmla="*/ 26 h 34"/>
                  <a:gd name="T10" fmla="*/ 44 w 51"/>
                  <a:gd name="T11" fmla="*/ 29 h 34"/>
                  <a:gd name="T12" fmla="*/ 40 w 51"/>
                  <a:gd name="T13" fmla="*/ 31 h 34"/>
                  <a:gd name="T14" fmla="*/ 36 w 51"/>
                  <a:gd name="T15" fmla="*/ 32 h 34"/>
                  <a:gd name="T16" fmla="*/ 31 w 51"/>
                  <a:gd name="T17" fmla="*/ 33 h 34"/>
                  <a:gd name="T18" fmla="*/ 26 w 51"/>
                  <a:gd name="T19" fmla="*/ 34 h 34"/>
                  <a:gd name="T20" fmla="*/ 26 w 51"/>
                  <a:gd name="T21" fmla="*/ 34 h 34"/>
                  <a:gd name="T22" fmla="*/ 21 w 51"/>
                  <a:gd name="T23" fmla="*/ 33 h 34"/>
                  <a:gd name="T24" fmla="*/ 16 w 51"/>
                  <a:gd name="T25" fmla="*/ 32 h 34"/>
                  <a:gd name="T26" fmla="*/ 11 w 51"/>
                  <a:gd name="T27" fmla="*/ 31 h 34"/>
                  <a:gd name="T28" fmla="*/ 8 w 51"/>
                  <a:gd name="T29" fmla="*/ 29 h 34"/>
                  <a:gd name="T30" fmla="*/ 4 w 51"/>
                  <a:gd name="T31" fmla="*/ 26 h 34"/>
                  <a:gd name="T32" fmla="*/ 2 w 51"/>
                  <a:gd name="T33" fmla="*/ 23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0" name="Freeform 159"/>
              <p:cNvSpPr>
                <a:spLocks/>
              </p:cNvSpPr>
              <p:nvPr/>
            </p:nvSpPr>
            <p:spPr bwMode="auto">
              <a:xfrm>
                <a:off x="3241" y="2061"/>
                <a:ext cx="51" cy="35"/>
              </a:xfrm>
              <a:custGeom>
                <a:avLst/>
                <a:gdLst>
                  <a:gd name="T0" fmla="*/ 51 w 51"/>
                  <a:gd name="T1" fmla="*/ 18 h 35"/>
                  <a:gd name="T2" fmla="*/ 51 w 51"/>
                  <a:gd name="T3" fmla="*/ 18 h 35"/>
                  <a:gd name="T4" fmla="*/ 51 w 51"/>
                  <a:gd name="T5" fmla="*/ 21 h 35"/>
                  <a:gd name="T6" fmla="*/ 49 w 51"/>
                  <a:gd name="T7" fmla="*/ 24 h 35"/>
                  <a:gd name="T8" fmla="*/ 47 w 51"/>
                  <a:gd name="T9" fmla="*/ 27 h 35"/>
                  <a:gd name="T10" fmla="*/ 44 w 51"/>
                  <a:gd name="T11" fmla="*/ 30 h 35"/>
                  <a:gd name="T12" fmla="*/ 40 w 51"/>
                  <a:gd name="T13" fmla="*/ 32 h 35"/>
                  <a:gd name="T14" fmla="*/ 36 w 51"/>
                  <a:gd name="T15" fmla="*/ 33 h 35"/>
                  <a:gd name="T16" fmla="*/ 31 w 51"/>
                  <a:gd name="T17" fmla="*/ 34 h 35"/>
                  <a:gd name="T18" fmla="*/ 26 w 51"/>
                  <a:gd name="T19" fmla="*/ 35 h 35"/>
                  <a:gd name="T20" fmla="*/ 26 w 51"/>
                  <a:gd name="T21" fmla="*/ 35 h 35"/>
                  <a:gd name="T22" fmla="*/ 20 w 51"/>
                  <a:gd name="T23" fmla="*/ 34 h 35"/>
                  <a:gd name="T24" fmla="*/ 16 w 51"/>
                  <a:gd name="T25" fmla="*/ 33 h 35"/>
                  <a:gd name="T26" fmla="*/ 11 w 51"/>
                  <a:gd name="T27" fmla="*/ 32 h 35"/>
                  <a:gd name="T28" fmla="*/ 8 w 51"/>
                  <a:gd name="T29" fmla="*/ 30 h 35"/>
                  <a:gd name="T30" fmla="*/ 4 w 51"/>
                  <a:gd name="T31" fmla="*/ 27 h 35"/>
                  <a:gd name="T32" fmla="*/ 2 w 51"/>
                  <a:gd name="T33" fmla="*/ 24 h 35"/>
                  <a:gd name="T34" fmla="*/ 1 w 51"/>
                  <a:gd name="T35" fmla="*/ 21 h 35"/>
                  <a:gd name="T36" fmla="*/ 0 w 51"/>
                  <a:gd name="T37" fmla="*/ 18 h 35"/>
                  <a:gd name="T38" fmla="*/ 0 w 51"/>
                  <a:gd name="T39" fmla="*/ 18 h 35"/>
                  <a:gd name="T40" fmla="*/ 1 w 51"/>
                  <a:gd name="T41" fmla="*/ 14 h 35"/>
                  <a:gd name="T42" fmla="*/ 2 w 51"/>
                  <a:gd name="T43" fmla="*/ 11 h 35"/>
                  <a:gd name="T44" fmla="*/ 4 w 51"/>
                  <a:gd name="T45" fmla="*/ 8 h 35"/>
                  <a:gd name="T46" fmla="*/ 8 w 51"/>
                  <a:gd name="T47" fmla="*/ 5 h 35"/>
                  <a:gd name="T48" fmla="*/ 11 w 51"/>
                  <a:gd name="T49" fmla="*/ 3 h 35"/>
                  <a:gd name="T50" fmla="*/ 16 w 51"/>
                  <a:gd name="T51" fmla="*/ 2 h 35"/>
                  <a:gd name="T52" fmla="*/ 20 w 51"/>
                  <a:gd name="T53" fmla="*/ 1 h 35"/>
                  <a:gd name="T54" fmla="*/ 26 w 51"/>
                  <a:gd name="T55" fmla="*/ 0 h 35"/>
                  <a:gd name="T56" fmla="*/ 26 w 51"/>
                  <a:gd name="T57" fmla="*/ 0 h 35"/>
                  <a:gd name="T58" fmla="*/ 31 w 51"/>
                  <a:gd name="T59" fmla="*/ 1 h 35"/>
                  <a:gd name="T60" fmla="*/ 36 w 51"/>
                  <a:gd name="T61" fmla="*/ 2 h 35"/>
                  <a:gd name="T62" fmla="*/ 40 w 51"/>
                  <a:gd name="T63" fmla="*/ 3 h 35"/>
                  <a:gd name="T64" fmla="*/ 44 w 51"/>
                  <a:gd name="T65" fmla="*/ 5 h 35"/>
                  <a:gd name="T66" fmla="*/ 47 w 51"/>
                  <a:gd name="T67" fmla="*/ 8 h 35"/>
                  <a:gd name="T68" fmla="*/ 49 w 51"/>
                  <a:gd name="T69" fmla="*/ 11 h 35"/>
                  <a:gd name="T70" fmla="*/ 51 w 51"/>
                  <a:gd name="T71" fmla="*/ 14 h 35"/>
                  <a:gd name="T72" fmla="*/ 51 w 51"/>
                  <a:gd name="T73" fmla="*/ 18 h 35"/>
                  <a:gd name="T74" fmla="*/ 51 w 51"/>
                  <a:gd name="T75" fmla="*/ 18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1" name="Freeform 160"/>
              <p:cNvSpPr>
                <a:spLocks/>
              </p:cNvSpPr>
              <p:nvPr/>
            </p:nvSpPr>
            <p:spPr bwMode="auto">
              <a:xfrm>
                <a:off x="3347" y="2069"/>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5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5 w 51"/>
                  <a:gd name="T45" fmla="*/ 7 h 34"/>
                  <a:gd name="T46" fmla="*/ 8 w 51"/>
                  <a:gd name="T47" fmla="*/ 5 h 34"/>
                  <a:gd name="T48" fmla="*/ 11 w 51"/>
                  <a:gd name="T49" fmla="*/ 3 h 34"/>
                  <a:gd name="T50" fmla="*/ 16 w 51"/>
                  <a:gd name="T51" fmla="*/ 1 h 34"/>
                  <a:gd name="T52" fmla="*/ 21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2" name="Freeform 161"/>
              <p:cNvSpPr>
                <a:spLocks/>
              </p:cNvSpPr>
              <p:nvPr/>
            </p:nvSpPr>
            <p:spPr bwMode="auto">
              <a:xfrm>
                <a:off x="3111" y="2167"/>
                <a:ext cx="51" cy="34"/>
              </a:xfrm>
              <a:custGeom>
                <a:avLst/>
                <a:gdLst>
                  <a:gd name="T0" fmla="*/ 51 w 51"/>
                  <a:gd name="T1" fmla="*/ 17 h 34"/>
                  <a:gd name="T2" fmla="*/ 51 w 51"/>
                  <a:gd name="T3" fmla="*/ 17 h 34"/>
                  <a:gd name="T4" fmla="*/ 51 w 51"/>
                  <a:gd name="T5" fmla="*/ 20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0 h 34"/>
                  <a:gd name="T36" fmla="*/ 0 w 51"/>
                  <a:gd name="T37" fmla="*/ 17 h 34"/>
                  <a:gd name="T38" fmla="*/ 0 w 51"/>
                  <a:gd name="T39" fmla="*/ 17 h 34"/>
                  <a:gd name="T40" fmla="*/ 1 w 51"/>
                  <a:gd name="T41" fmla="*/ 14 h 34"/>
                  <a:gd name="T42" fmla="*/ 2 w 51"/>
                  <a:gd name="T43" fmla="*/ 10 h 34"/>
                  <a:gd name="T44" fmla="*/ 4 w 51"/>
                  <a:gd name="T45" fmla="*/ 7 h 34"/>
                  <a:gd name="T46" fmla="*/ 8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3" name="Freeform 162"/>
              <p:cNvSpPr>
                <a:spLocks/>
              </p:cNvSpPr>
              <p:nvPr/>
            </p:nvSpPr>
            <p:spPr bwMode="auto">
              <a:xfrm>
                <a:off x="3217" y="2170"/>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1 h 34"/>
                  <a:gd name="T44" fmla="*/ 4 w 51"/>
                  <a:gd name="T45" fmla="*/ 8 h 34"/>
                  <a:gd name="T46" fmla="*/ 7 w 51"/>
                  <a:gd name="T47" fmla="*/ 5 h 34"/>
                  <a:gd name="T48" fmla="*/ 11 w 51"/>
                  <a:gd name="T49" fmla="*/ 3 h 34"/>
                  <a:gd name="T50" fmla="*/ 16 w 51"/>
                  <a:gd name="T51" fmla="*/ 2 h 34"/>
                  <a:gd name="T52" fmla="*/ 20 w 51"/>
                  <a:gd name="T53" fmla="*/ 1 h 34"/>
                  <a:gd name="T54" fmla="*/ 26 w 51"/>
                  <a:gd name="T55" fmla="*/ 0 h 34"/>
                  <a:gd name="T56" fmla="*/ 26 w 51"/>
                  <a:gd name="T57" fmla="*/ 0 h 34"/>
                  <a:gd name="T58" fmla="*/ 31 w 51"/>
                  <a:gd name="T59" fmla="*/ 1 h 34"/>
                  <a:gd name="T60" fmla="*/ 35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4" name="Freeform 163"/>
              <p:cNvSpPr>
                <a:spLocks/>
              </p:cNvSpPr>
              <p:nvPr/>
            </p:nvSpPr>
            <p:spPr bwMode="auto">
              <a:xfrm>
                <a:off x="3323" y="2165"/>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1 w 51"/>
                  <a:gd name="T23" fmla="*/ 34 h 34"/>
                  <a:gd name="T24" fmla="*/ 16 w 51"/>
                  <a:gd name="T25" fmla="*/ 33 h 34"/>
                  <a:gd name="T26" fmla="*/ 11 w 51"/>
                  <a:gd name="T27" fmla="*/ 31 h 34"/>
                  <a:gd name="T28" fmla="*/ 8 w 51"/>
                  <a:gd name="T29" fmla="*/ 29 h 34"/>
                  <a:gd name="T30" fmla="*/ 4 w 51"/>
                  <a:gd name="T31" fmla="*/ 27 h 34"/>
                  <a:gd name="T32" fmla="*/ 2 w 51"/>
                  <a:gd name="T33" fmla="*/ 24 h 34"/>
                  <a:gd name="T34" fmla="*/ 1 w 51"/>
                  <a:gd name="T35" fmla="*/ 21 h 34"/>
                  <a:gd name="T36" fmla="*/ 0 w 51"/>
                  <a:gd name="T37" fmla="*/ 17 h 34"/>
                  <a:gd name="T38" fmla="*/ 0 w 51"/>
                  <a:gd name="T39" fmla="*/ 17 h 34"/>
                  <a:gd name="T40" fmla="*/ 1 w 51"/>
                  <a:gd name="T41" fmla="*/ 14 h 34"/>
                  <a:gd name="T42" fmla="*/ 2 w 51"/>
                  <a:gd name="T43" fmla="*/ 11 h 34"/>
                  <a:gd name="T44" fmla="*/ 4 w 51"/>
                  <a:gd name="T45" fmla="*/ 8 h 34"/>
                  <a:gd name="T46" fmla="*/ 8 w 51"/>
                  <a:gd name="T47" fmla="*/ 5 h 34"/>
                  <a:gd name="T48" fmla="*/ 11 w 51"/>
                  <a:gd name="T49" fmla="*/ 3 h 34"/>
                  <a:gd name="T50" fmla="*/ 16 w 51"/>
                  <a:gd name="T51" fmla="*/ 2 h 34"/>
                  <a:gd name="T52" fmla="*/ 21 w 51"/>
                  <a:gd name="T53" fmla="*/ 1 h 34"/>
                  <a:gd name="T54" fmla="*/ 26 w 51"/>
                  <a:gd name="T55" fmla="*/ 0 h 34"/>
                  <a:gd name="T56" fmla="*/ 26 w 51"/>
                  <a:gd name="T57" fmla="*/ 0 h 34"/>
                  <a:gd name="T58" fmla="*/ 31 w 51"/>
                  <a:gd name="T59" fmla="*/ 1 h 34"/>
                  <a:gd name="T60" fmla="*/ 36 w 51"/>
                  <a:gd name="T61" fmla="*/ 2 h 34"/>
                  <a:gd name="T62" fmla="*/ 40 w 51"/>
                  <a:gd name="T63" fmla="*/ 3 h 34"/>
                  <a:gd name="T64" fmla="*/ 44 w 51"/>
                  <a:gd name="T65" fmla="*/ 5 h 34"/>
                  <a:gd name="T66" fmla="*/ 47 w 51"/>
                  <a:gd name="T67" fmla="*/ 8 h 34"/>
                  <a:gd name="T68" fmla="*/ 49 w 51"/>
                  <a:gd name="T69" fmla="*/ 11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5" name="Freeform 164"/>
              <p:cNvSpPr>
                <a:spLocks/>
              </p:cNvSpPr>
              <p:nvPr/>
            </p:nvSpPr>
            <p:spPr bwMode="auto">
              <a:xfrm>
                <a:off x="3090" y="2263"/>
                <a:ext cx="51" cy="34"/>
              </a:xfrm>
              <a:custGeom>
                <a:avLst/>
                <a:gdLst>
                  <a:gd name="T0" fmla="*/ 51 w 51"/>
                  <a:gd name="T1" fmla="*/ 17 h 34"/>
                  <a:gd name="T2" fmla="*/ 51 w 51"/>
                  <a:gd name="T3" fmla="*/ 17 h 34"/>
                  <a:gd name="T4" fmla="*/ 51 w 51"/>
                  <a:gd name="T5" fmla="*/ 21 h 34"/>
                  <a:gd name="T6" fmla="*/ 49 w 51"/>
                  <a:gd name="T7" fmla="*/ 24 h 34"/>
                  <a:gd name="T8" fmla="*/ 47 w 51"/>
                  <a:gd name="T9" fmla="*/ 27 h 34"/>
                  <a:gd name="T10" fmla="*/ 44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6 w 51"/>
                  <a:gd name="T25" fmla="*/ 33 h 34"/>
                  <a:gd name="T26" fmla="*/ 11 w 51"/>
                  <a:gd name="T27" fmla="*/ 31 h 34"/>
                  <a:gd name="T28" fmla="*/ 7 w 51"/>
                  <a:gd name="T29" fmla="*/ 29 h 34"/>
                  <a:gd name="T30" fmla="*/ 4 w 51"/>
                  <a:gd name="T31" fmla="*/ 27 h 34"/>
                  <a:gd name="T32" fmla="*/ 2 w 51"/>
                  <a:gd name="T33" fmla="*/ 24 h 34"/>
                  <a:gd name="T34" fmla="*/ 0 w 51"/>
                  <a:gd name="T35" fmla="*/ 21 h 34"/>
                  <a:gd name="T36" fmla="*/ 0 w 51"/>
                  <a:gd name="T37" fmla="*/ 17 h 34"/>
                  <a:gd name="T38" fmla="*/ 0 w 51"/>
                  <a:gd name="T39" fmla="*/ 17 h 34"/>
                  <a:gd name="T40" fmla="*/ 0 w 51"/>
                  <a:gd name="T41" fmla="*/ 14 h 34"/>
                  <a:gd name="T42" fmla="*/ 2 w 51"/>
                  <a:gd name="T43" fmla="*/ 10 h 34"/>
                  <a:gd name="T44" fmla="*/ 4 w 51"/>
                  <a:gd name="T45" fmla="*/ 8 h 34"/>
                  <a:gd name="T46" fmla="*/ 7 w 51"/>
                  <a:gd name="T47" fmla="*/ 5 h 34"/>
                  <a:gd name="T48" fmla="*/ 11 w 51"/>
                  <a:gd name="T49" fmla="*/ 3 h 34"/>
                  <a:gd name="T50" fmla="*/ 16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4 w 51"/>
                  <a:gd name="T65" fmla="*/ 5 h 34"/>
                  <a:gd name="T66" fmla="*/ 47 w 51"/>
                  <a:gd name="T67" fmla="*/ 8 h 34"/>
                  <a:gd name="T68" fmla="*/ 49 w 51"/>
                  <a:gd name="T69" fmla="*/ 10 h 34"/>
                  <a:gd name="T70" fmla="*/ 51 w 51"/>
                  <a:gd name="T71" fmla="*/ 14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6" name="Freeform 165"/>
              <p:cNvSpPr>
                <a:spLocks/>
              </p:cNvSpPr>
              <p:nvPr/>
            </p:nvSpPr>
            <p:spPr bwMode="auto">
              <a:xfrm>
                <a:off x="3196" y="2264"/>
                <a:ext cx="51" cy="34"/>
              </a:xfrm>
              <a:custGeom>
                <a:avLst/>
                <a:gdLst>
                  <a:gd name="T0" fmla="*/ 51 w 51"/>
                  <a:gd name="T1" fmla="*/ 17 h 34"/>
                  <a:gd name="T2" fmla="*/ 51 w 51"/>
                  <a:gd name="T3" fmla="*/ 17 h 34"/>
                  <a:gd name="T4" fmla="*/ 50 w 51"/>
                  <a:gd name="T5" fmla="*/ 20 h 34"/>
                  <a:gd name="T6" fmla="*/ 49 w 51"/>
                  <a:gd name="T7" fmla="*/ 24 h 34"/>
                  <a:gd name="T8" fmla="*/ 47 w 51"/>
                  <a:gd name="T9" fmla="*/ 26 h 34"/>
                  <a:gd name="T10" fmla="*/ 43 w 51"/>
                  <a:gd name="T11" fmla="*/ 29 h 34"/>
                  <a:gd name="T12" fmla="*/ 40 w 51"/>
                  <a:gd name="T13" fmla="*/ 31 h 34"/>
                  <a:gd name="T14" fmla="*/ 35 w 51"/>
                  <a:gd name="T15" fmla="*/ 33 h 34"/>
                  <a:gd name="T16" fmla="*/ 31 w 51"/>
                  <a:gd name="T17" fmla="*/ 34 h 34"/>
                  <a:gd name="T18" fmla="*/ 25 w 51"/>
                  <a:gd name="T19" fmla="*/ 34 h 34"/>
                  <a:gd name="T20" fmla="*/ 25 w 51"/>
                  <a:gd name="T21" fmla="*/ 34 h 34"/>
                  <a:gd name="T22" fmla="*/ 20 w 51"/>
                  <a:gd name="T23" fmla="*/ 34 h 34"/>
                  <a:gd name="T24" fmla="*/ 15 w 51"/>
                  <a:gd name="T25" fmla="*/ 33 h 34"/>
                  <a:gd name="T26" fmla="*/ 11 w 51"/>
                  <a:gd name="T27" fmla="*/ 31 h 34"/>
                  <a:gd name="T28" fmla="*/ 7 w 51"/>
                  <a:gd name="T29" fmla="*/ 29 h 34"/>
                  <a:gd name="T30" fmla="*/ 4 w 51"/>
                  <a:gd name="T31" fmla="*/ 26 h 34"/>
                  <a:gd name="T32" fmla="*/ 2 w 51"/>
                  <a:gd name="T33" fmla="*/ 24 h 34"/>
                  <a:gd name="T34" fmla="*/ 0 w 51"/>
                  <a:gd name="T35" fmla="*/ 20 h 34"/>
                  <a:gd name="T36" fmla="*/ 0 w 51"/>
                  <a:gd name="T37" fmla="*/ 17 h 34"/>
                  <a:gd name="T38" fmla="*/ 0 w 51"/>
                  <a:gd name="T39" fmla="*/ 17 h 34"/>
                  <a:gd name="T40" fmla="*/ 0 w 51"/>
                  <a:gd name="T41" fmla="*/ 13 h 34"/>
                  <a:gd name="T42" fmla="*/ 2 w 51"/>
                  <a:gd name="T43" fmla="*/ 10 h 34"/>
                  <a:gd name="T44" fmla="*/ 4 w 51"/>
                  <a:gd name="T45" fmla="*/ 7 h 34"/>
                  <a:gd name="T46" fmla="*/ 7 w 51"/>
                  <a:gd name="T47" fmla="*/ 5 h 34"/>
                  <a:gd name="T48" fmla="*/ 11 w 51"/>
                  <a:gd name="T49" fmla="*/ 3 h 34"/>
                  <a:gd name="T50" fmla="*/ 15 w 51"/>
                  <a:gd name="T51" fmla="*/ 1 h 34"/>
                  <a:gd name="T52" fmla="*/ 20 w 51"/>
                  <a:gd name="T53" fmla="*/ 0 h 34"/>
                  <a:gd name="T54" fmla="*/ 25 w 51"/>
                  <a:gd name="T55" fmla="*/ 0 h 34"/>
                  <a:gd name="T56" fmla="*/ 25 w 51"/>
                  <a:gd name="T57" fmla="*/ 0 h 34"/>
                  <a:gd name="T58" fmla="*/ 31 w 51"/>
                  <a:gd name="T59" fmla="*/ 0 h 34"/>
                  <a:gd name="T60" fmla="*/ 35 w 51"/>
                  <a:gd name="T61" fmla="*/ 1 h 34"/>
                  <a:gd name="T62" fmla="*/ 40 w 51"/>
                  <a:gd name="T63" fmla="*/ 3 h 34"/>
                  <a:gd name="T64" fmla="*/ 43 w 51"/>
                  <a:gd name="T65" fmla="*/ 5 h 34"/>
                  <a:gd name="T66" fmla="*/ 47 w 51"/>
                  <a:gd name="T67" fmla="*/ 7 h 34"/>
                  <a:gd name="T68" fmla="*/ 49 w 51"/>
                  <a:gd name="T69" fmla="*/ 10 h 34"/>
                  <a:gd name="T70" fmla="*/ 50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sp>
            <p:nvSpPr>
              <p:cNvPr id="167" name="Freeform 166"/>
              <p:cNvSpPr>
                <a:spLocks/>
              </p:cNvSpPr>
              <p:nvPr/>
            </p:nvSpPr>
            <p:spPr bwMode="auto">
              <a:xfrm>
                <a:off x="3302" y="2264"/>
                <a:ext cx="51" cy="34"/>
              </a:xfrm>
              <a:custGeom>
                <a:avLst/>
                <a:gdLst>
                  <a:gd name="T0" fmla="*/ 51 w 51"/>
                  <a:gd name="T1" fmla="*/ 17 h 34"/>
                  <a:gd name="T2" fmla="*/ 51 w 51"/>
                  <a:gd name="T3" fmla="*/ 17 h 34"/>
                  <a:gd name="T4" fmla="*/ 51 w 51"/>
                  <a:gd name="T5" fmla="*/ 20 h 34"/>
                  <a:gd name="T6" fmla="*/ 49 w 51"/>
                  <a:gd name="T7" fmla="*/ 24 h 34"/>
                  <a:gd name="T8" fmla="*/ 47 w 51"/>
                  <a:gd name="T9" fmla="*/ 26 h 34"/>
                  <a:gd name="T10" fmla="*/ 44 w 51"/>
                  <a:gd name="T11" fmla="*/ 29 h 34"/>
                  <a:gd name="T12" fmla="*/ 40 w 51"/>
                  <a:gd name="T13" fmla="*/ 31 h 34"/>
                  <a:gd name="T14" fmla="*/ 36 w 51"/>
                  <a:gd name="T15" fmla="*/ 33 h 34"/>
                  <a:gd name="T16" fmla="*/ 31 w 51"/>
                  <a:gd name="T17" fmla="*/ 34 h 34"/>
                  <a:gd name="T18" fmla="*/ 26 w 51"/>
                  <a:gd name="T19" fmla="*/ 34 h 34"/>
                  <a:gd name="T20" fmla="*/ 26 w 51"/>
                  <a:gd name="T21" fmla="*/ 34 h 34"/>
                  <a:gd name="T22" fmla="*/ 20 w 51"/>
                  <a:gd name="T23" fmla="*/ 34 h 34"/>
                  <a:gd name="T24" fmla="*/ 16 w 51"/>
                  <a:gd name="T25" fmla="*/ 33 h 34"/>
                  <a:gd name="T26" fmla="*/ 11 w 51"/>
                  <a:gd name="T27" fmla="*/ 31 h 34"/>
                  <a:gd name="T28" fmla="*/ 7 w 51"/>
                  <a:gd name="T29" fmla="*/ 29 h 34"/>
                  <a:gd name="T30" fmla="*/ 4 w 51"/>
                  <a:gd name="T31" fmla="*/ 26 h 34"/>
                  <a:gd name="T32" fmla="*/ 2 w 51"/>
                  <a:gd name="T33" fmla="*/ 24 h 34"/>
                  <a:gd name="T34" fmla="*/ 1 w 51"/>
                  <a:gd name="T35" fmla="*/ 20 h 34"/>
                  <a:gd name="T36" fmla="*/ 0 w 51"/>
                  <a:gd name="T37" fmla="*/ 17 h 34"/>
                  <a:gd name="T38" fmla="*/ 0 w 51"/>
                  <a:gd name="T39" fmla="*/ 17 h 34"/>
                  <a:gd name="T40" fmla="*/ 1 w 51"/>
                  <a:gd name="T41" fmla="*/ 13 h 34"/>
                  <a:gd name="T42" fmla="*/ 2 w 51"/>
                  <a:gd name="T43" fmla="*/ 10 h 34"/>
                  <a:gd name="T44" fmla="*/ 4 w 51"/>
                  <a:gd name="T45" fmla="*/ 7 h 34"/>
                  <a:gd name="T46" fmla="*/ 7 w 51"/>
                  <a:gd name="T47" fmla="*/ 5 h 34"/>
                  <a:gd name="T48" fmla="*/ 11 w 51"/>
                  <a:gd name="T49" fmla="*/ 3 h 34"/>
                  <a:gd name="T50" fmla="*/ 16 w 51"/>
                  <a:gd name="T51" fmla="*/ 1 h 34"/>
                  <a:gd name="T52" fmla="*/ 20 w 51"/>
                  <a:gd name="T53" fmla="*/ 0 h 34"/>
                  <a:gd name="T54" fmla="*/ 26 w 51"/>
                  <a:gd name="T55" fmla="*/ 0 h 34"/>
                  <a:gd name="T56" fmla="*/ 26 w 51"/>
                  <a:gd name="T57" fmla="*/ 0 h 34"/>
                  <a:gd name="T58" fmla="*/ 31 w 51"/>
                  <a:gd name="T59" fmla="*/ 0 h 34"/>
                  <a:gd name="T60" fmla="*/ 36 w 51"/>
                  <a:gd name="T61" fmla="*/ 1 h 34"/>
                  <a:gd name="T62" fmla="*/ 40 w 51"/>
                  <a:gd name="T63" fmla="*/ 3 h 34"/>
                  <a:gd name="T64" fmla="*/ 44 w 51"/>
                  <a:gd name="T65" fmla="*/ 5 h 34"/>
                  <a:gd name="T66" fmla="*/ 47 w 51"/>
                  <a:gd name="T67" fmla="*/ 7 h 34"/>
                  <a:gd name="T68" fmla="*/ 49 w 51"/>
                  <a:gd name="T69" fmla="*/ 10 h 34"/>
                  <a:gd name="T70" fmla="*/ 51 w 51"/>
                  <a:gd name="T71" fmla="*/ 13 h 34"/>
                  <a:gd name="T72" fmla="*/ 51 w 51"/>
                  <a:gd name="T73" fmla="*/ 17 h 34"/>
                  <a:gd name="T74" fmla="*/ 51 w 51"/>
                  <a:gd name="T75" fmla="*/ 1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lstStyle/>
              <a:p>
                <a:pPr algn="ctr" defTabSz="814234" eaLnBrk="0" hangingPunct="0">
                  <a:lnSpc>
                    <a:spcPct val="90000"/>
                  </a:lnSpc>
                </a:pPr>
                <a:endParaRPr lang="en-US" sz="2400">
                  <a:solidFill>
                    <a:srgbClr val="000000"/>
                  </a:solidFill>
                  <a:ea typeface="ＭＳ Ｐゴシック" pitchFamily="50" charset="-128"/>
                  <a:cs typeface="+mn-cs"/>
                </a:endParaRPr>
              </a:p>
            </p:txBody>
          </p:sp>
        </p:grpSp>
      </p:grpSp>
      <p:sp>
        <p:nvSpPr>
          <p:cNvPr id="168" name="Oval 167"/>
          <p:cNvSpPr/>
          <p:nvPr/>
        </p:nvSpPr>
        <p:spPr>
          <a:xfrm>
            <a:off x="3988642" y="2742616"/>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2</a:t>
            </a:r>
          </a:p>
        </p:txBody>
      </p:sp>
      <p:sp>
        <p:nvSpPr>
          <p:cNvPr id="169" name="TextBox 168"/>
          <p:cNvSpPr txBox="1"/>
          <p:nvPr/>
        </p:nvSpPr>
        <p:spPr>
          <a:xfrm>
            <a:off x="5879610" y="2509534"/>
            <a:ext cx="1023273" cy="246217"/>
          </a:xfrm>
          <a:prstGeom prst="rect">
            <a:avLst/>
          </a:prstGeom>
          <a:noFill/>
          <a:ln w="9525">
            <a:solidFill>
              <a:schemeClr val="tx1"/>
            </a:solidFill>
          </a:ln>
        </p:spPr>
        <p:txBody>
          <a:bodyPr wrap="square" lIns="91436" tIns="45718" rIns="91436" bIns="45718" rtlCol="0">
            <a:spAutoFit/>
          </a:bodyPr>
          <a:lstStyle/>
          <a:p>
            <a:pPr algn="ctr"/>
            <a:r>
              <a:rPr lang="en-US" sz="500" dirty="0"/>
              <a:t>MP—BGP propagates routes for  hosts to all other VTEPs</a:t>
            </a:r>
          </a:p>
        </p:txBody>
      </p:sp>
      <p:sp>
        <p:nvSpPr>
          <p:cNvPr id="170" name="Oval 169"/>
          <p:cNvSpPr/>
          <p:nvPr/>
        </p:nvSpPr>
        <p:spPr>
          <a:xfrm>
            <a:off x="5857839" y="2436379"/>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2</a:t>
            </a:r>
          </a:p>
        </p:txBody>
      </p:sp>
      <p:sp>
        <p:nvSpPr>
          <p:cNvPr id="173" name="TextBox 172"/>
          <p:cNvSpPr txBox="1"/>
          <p:nvPr/>
        </p:nvSpPr>
        <p:spPr>
          <a:xfrm>
            <a:off x="6866889" y="3120572"/>
            <a:ext cx="1023273" cy="253899"/>
          </a:xfrm>
          <a:prstGeom prst="rect">
            <a:avLst/>
          </a:prstGeom>
          <a:noFill/>
          <a:ln w="9525">
            <a:solidFill>
              <a:schemeClr val="tx1"/>
            </a:solidFill>
          </a:ln>
        </p:spPr>
        <p:txBody>
          <a:bodyPr wrap="square" lIns="91436" tIns="45718" rIns="91436" bIns="45718" rtlCol="0">
            <a:spAutoFit/>
          </a:bodyPr>
          <a:lstStyle/>
          <a:p>
            <a:pPr algn="ctr"/>
            <a:r>
              <a:rPr lang="en-US" sz="500" dirty="0" err="1"/>
              <a:t>Hostt</a:t>
            </a:r>
            <a:r>
              <a:rPr lang="en-US" sz="500" dirty="0"/>
              <a:t> routes are installed in the RIB</a:t>
            </a:r>
          </a:p>
        </p:txBody>
      </p:sp>
      <p:sp>
        <p:nvSpPr>
          <p:cNvPr id="174" name="Oval 173"/>
          <p:cNvSpPr/>
          <p:nvPr/>
        </p:nvSpPr>
        <p:spPr>
          <a:xfrm>
            <a:off x="6739288" y="3000376"/>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2</a:t>
            </a:r>
          </a:p>
        </p:txBody>
      </p:sp>
      <p:cxnSp>
        <p:nvCxnSpPr>
          <p:cNvPr id="175" name="Straight Connector 174"/>
          <p:cNvCxnSpPr/>
          <p:nvPr/>
        </p:nvCxnSpPr>
        <p:spPr>
          <a:xfrm flipH="1">
            <a:off x="5662550" y="3071118"/>
            <a:ext cx="1466105" cy="1270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666392" y="3038893"/>
            <a:ext cx="5" cy="425199"/>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122445" y="3062412"/>
            <a:ext cx="1" cy="425198"/>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sp>
        <p:nvSpPr>
          <p:cNvPr id="178" name="Freeform 177"/>
          <p:cNvSpPr/>
          <p:nvPr/>
        </p:nvSpPr>
        <p:spPr>
          <a:xfrm rot="20986012" flipH="1" flipV="1">
            <a:off x="2824906" y="1501699"/>
            <a:ext cx="1828836" cy="724502"/>
          </a:xfrm>
          <a:custGeom>
            <a:avLst/>
            <a:gdLst>
              <a:gd name="connsiteX0" fmla="*/ 0 w 2232025"/>
              <a:gd name="connsiteY0" fmla="*/ 0 h 377825"/>
              <a:gd name="connsiteX1" fmla="*/ 1584325 w 2232025"/>
              <a:gd name="connsiteY1" fmla="*/ 203200 h 377825"/>
              <a:gd name="connsiteX2" fmla="*/ 2232025 w 2232025"/>
              <a:gd name="connsiteY2" fmla="*/ 377825 h 377825"/>
              <a:gd name="connsiteX3" fmla="*/ 2232025 w 2232025"/>
              <a:gd name="connsiteY3" fmla="*/ 377825 h 377825"/>
            </a:gdLst>
            <a:ahLst/>
            <a:cxnLst>
              <a:cxn ang="0">
                <a:pos x="connsiteX0" y="connsiteY0"/>
              </a:cxn>
              <a:cxn ang="0">
                <a:pos x="connsiteX1" y="connsiteY1"/>
              </a:cxn>
              <a:cxn ang="0">
                <a:pos x="connsiteX2" y="connsiteY2"/>
              </a:cxn>
              <a:cxn ang="0">
                <a:pos x="connsiteX3" y="connsiteY3"/>
              </a:cxn>
            </a:cxnLst>
            <a:rect l="l" t="t" r="r" b="b"/>
            <a:pathLst>
              <a:path w="2232025" h="377825">
                <a:moveTo>
                  <a:pt x="0" y="0"/>
                </a:moveTo>
                <a:cubicBezTo>
                  <a:pt x="606160" y="70114"/>
                  <a:pt x="1212321" y="140229"/>
                  <a:pt x="1584325" y="203200"/>
                </a:cubicBezTo>
                <a:cubicBezTo>
                  <a:pt x="1956329" y="266171"/>
                  <a:pt x="2232025" y="377825"/>
                  <a:pt x="2232025" y="377825"/>
                </a:cubicBezTo>
                <a:lnTo>
                  <a:pt x="2232025" y="377825"/>
                </a:lnTo>
              </a:path>
            </a:pathLst>
          </a:custGeom>
          <a:ln>
            <a:solidFill>
              <a:srgbClr val="660066"/>
            </a:solidFill>
            <a:prstDash val="sysDash"/>
            <a:headEnd type="triangle"/>
            <a:tailEnd type="triangle"/>
          </a:ln>
        </p:spPr>
        <p:txBody>
          <a:bodyPr lIns="91424" tIns="45712" rIns="91424" bIns="45712" rtlCol="0" anchor="ctr"/>
          <a:lstStyle/>
          <a:p>
            <a:pPr algn="ctr"/>
            <a:endParaRPr lang="en-US"/>
          </a:p>
        </p:txBody>
      </p:sp>
      <p:sp>
        <p:nvSpPr>
          <p:cNvPr id="179" name="Freeform 178"/>
          <p:cNvSpPr/>
          <p:nvPr/>
        </p:nvSpPr>
        <p:spPr>
          <a:xfrm rot="5690273" flipH="1" flipV="1">
            <a:off x="3784703" y="2635620"/>
            <a:ext cx="1437899" cy="255929"/>
          </a:xfrm>
          <a:custGeom>
            <a:avLst/>
            <a:gdLst>
              <a:gd name="connsiteX0" fmla="*/ 0 w 2232025"/>
              <a:gd name="connsiteY0" fmla="*/ 0 h 377825"/>
              <a:gd name="connsiteX1" fmla="*/ 1584325 w 2232025"/>
              <a:gd name="connsiteY1" fmla="*/ 203200 h 377825"/>
              <a:gd name="connsiteX2" fmla="*/ 2232025 w 2232025"/>
              <a:gd name="connsiteY2" fmla="*/ 377825 h 377825"/>
              <a:gd name="connsiteX3" fmla="*/ 2232025 w 2232025"/>
              <a:gd name="connsiteY3" fmla="*/ 377825 h 377825"/>
            </a:gdLst>
            <a:ahLst/>
            <a:cxnLst>
              <a:cxn ang="0">
                <a:pos x="connsiteX0" y="connsiteY0"/>
              </a:cxn>
              <a:cxn ang="0">
                <a:pos x="connsiteX1" y="connsiteY1"/>
              </a:cxn>
              <a:cxn ang="0">
                <a:pos x="connsiteX2" y="connsiteY2"/>
              </a:cxn>
              <a:cxn ang="0">
                <a:pos x="connsiteX3" y="connsiteY3"/>
              </a:cxn>
            </a:cxnLst>
            <a:rect l="l" t="t" r="r" b="b"/>
            <a:pathLst>
              <a:path w="2232025" h="377825">
                <a:moveTo>
                  <a:pt x="0" y="0"/>
                </a:moveTo>
                <a:cubicBezTo>
                  <a:pt x="606160" y="70114"/>
                  <a:pt x="1212321" y="140229"/>
                  <a:pt x="1584325" y="203200"/>
                </a:cubicBezTo>
                <a:cubicBezTo>
                  <a:pt x="1956329" y="266171"/>
                  <a:pt x="2232025" y="377825"/>
                  <a:pt x="2232025" y="377825"/>
                </a:cubicBezTo>
                <a:lnTo>
                  <a:pt x="2232025" y="377825"/>
                </a:lnTo>
              </a:path>
            </a:pathLst>
          </a:custGeom>
          <a:ln>
            <a:solidFill>
              <a:srgbClr val="660066"/>
            </a:solidFill>
            <a:prstDash val="sysDash"/>
            <a:headEnd type="triangle"/>
            <a:tailEnd type="triangle"/>
          </a:ln>
        </p:spPr>
        <p:txBody>
          <a:bodyPr lIns="91424" tIns="45712" rIns="91424" bIns="45712" rtlCol="0" anchor="ctr"/>
          <a:lstStyle/>
          <a:p>
            <a:pPr algn="ctr"/>
            <a:endParaRPr lang="en-US"/>
          </a:p>
        </p:txBody>
      </p:sp>
      <p:sp>
        <p:nvSpPr>
          <p:cNvPr id="180" name="Freeform 179"/>
          <p:cNvSpPr/>
          <p:nvPr/>
        </p:nvSpPr>
        <p:spPr>
          <a:xfrm rot="5690273" flipH="1">
            <a:off x="4521182" y="2284375"/>
            <a:ext cx="1281939" cy="1028973"/>
          </a:xfrm>
          <a:custGeom>
            <a:avLst/>
            <a:gdLst>
              <a:gd name="connsiteX0" fmla="*/ 0 w 2232025"/>
              <a:gd name="connsiteY0" fmla="*/ 0 h 377825"/>
              <a:gd name="connsiteX1" fmla="*/ 1584325 w 2232025"/>
              <a:gd name="connsiteY1" fmla="*/ 203200 h 377825"/>
              <a:gd name="connsiteX2" fmla="*/ 2232025 w 2232025"/>
              <a:gd name="connsiteY2" fmla="*/ 377825 h 377825"/>
              <a:gd name="connsiteX3" fmla="*/ 2232025 w 2232025"/>
              <a:gd name="connsiteY3" fmla="*/ 377825 h 377825"/>
            </a:gdLst>
            <a:ahLst/>
            <a:cxnLst>
              <a:cxn ang="0">
                <a:pos x="connsiteX0" y="connsiteY0"/>
              </a:cxn>
              <a:cxn ang="0">
                <a:pos x="connsiteX1" y="connsiteY1"/>
              </a:cxn>
              <a:cxn ang="0">
                <a:pos x="connsiteX2" y="connsiteY2"/>
              </a:cxn>
              <a:cxn ang="0">
                <a:pos x="connsiteX3" y="connsiteY3"/>
              </a:cxn>
            </a:cxnLst>
            <a:rect l="l" t="t" r="r" b="b"/>
            <a:pathLst>
              <a:path w="2232025" h="377825">
                <a:moveTo>
                  <a:pt x="0" y="0"/>
                </a:moveTo>
                <a:cubicBezTo>
                  <a:pt x="606160" y="70114"/>
                  <a:pt x="1212321" y="140229"/>
                  <a:pt x="1584325" y="203200"/>
                </a:cubicBezTo>
                <a:cubicBezTo>
                  <a:pt x="1956329" y="266171"/>
                  <a:pt x="2232025" y="377825"/>
                  <a:pt x="2232025" y="377825"/>
                </a:cubicBezTo>
                <a:lnTo>
                  <a:pt x="2232025" y="377825"/>
                </a:lnTo>
              </a:path>
            </a:pathLst>
          </a:custGeom>
          <a:ln>
            <a:solidFill>
              <a:srgbClr val="660066"/>
            </a:solidFill>
            <a:prstDash val="sysDash"/>
            <a:headEnd type="triangle"/>
            <a:tailEnd type="triangle"/>
          </a:ln>
        </p:spPr>
        <p:txBody>
          <a:bodyPr lIns="91424" tIns="45712" rIns="91424" bIns="45712" rtlCol="0" anchor="ctr"/>
          <a:lstStyle/>
          <a:p>
            <a:pPr algn="ctr"/>
            <a:endParaRPr lang="en-US"/>
          </a:p>
        </p:txBody>
      </p:sp>
      <p:sp>
        <p:nvSpPr>
          <p:cNvPr id="181" name="Freeform 180"/>
          <p:cNvSpPr/>
          <p:nvPr/>
        </p:nvSpPr>
        <p:spPr>
          <a:xfrm rot="5690273" flipH="1">
            <a:off x="5268093" y="1527449"/>
            <a:ext cx="1186486" cy="2424270"/>
          </a:xfrm>
          <a:custGeom>
            <a:avLst/>
            <a:gdLst>
              <a:gd name="connsiteX0" fmla="*/ 0 w 2232025"/>
              <a:gd name="connsiteY0" fmla="*/ 0 h 377825"/>
              <a:gd name="connsiteX1" fmla="*/ 1584325 w 2232025"/>
              <a:gd name="connsiteY1" fmla="*/ 203200 h 377825"/>
              <a:gd name="connsiteX2" fmla="*/ 2232025 w 2232025"/>
              <a:gd name="connsiteY2" fmla="*/ 377825 h 377825"/>
              <a:gd name="connsiteX3" fmla="*/ 2232025 w 2232025"/>
              <a:gd name="connsiteY3" fmla="*/ 377825 h 377825"/>
            </a:gdLst>
            <a:ahLst/>
            <a:cxnLst>
              <a:cxn ang="0">
                <a:pos x="connsiteX0" y="connsiteY0"/>
              </a:cxn>
              <a:cxn ang="0">
                <a:pos x="connsiteX1" y="connsiteY1"/>
              </a:cxn>
              <a:cxn ang="0">
                <a:pos x="connsiteX2" y="connsiteY2"/>
              </a:cxn>
              <a:cxn ang="0">
                <a:pos x="connsiteX3" y="connsiteY3"/>
              </a:cxn>
            </a:cxnLst>
            <a:rect l="l" t="t" r="r" b="b"/>
            <a:pathLst>
              <a:path w="2232025" h="377825">
                <a:moveTo>
                  <a:pt x="0" y="0"/>
                </a:moveTo>
                <a:cubicBezTo>
                  <a:pt x="606160" y="70114"/>
                  <a:pt x="1212321" y="140229"/>
                  <a:pt x="1584325" y="203200"/>
                </a:cubicBezTo>
                <a:cubicBezTo>
                  <a:pt x="1956329" y="266171"/>
                  <a:pt x="2232025" y="377825"/>
                  <a:pt x="2232025" y="377825"/>
                </a:cubicBezTo>
                <a:lnTo>
                  <a:pt x="2232025" y="377825"/>
                </a:lnTo>
              </a:path>
            </a:pathLst>
          </a:custGeom>
          <a:ln>
            <a:solidFill>
              <a:srgbClr val="660066"/>
            </a:solidFill>
            <a:prstDash val="sysDash"/>
            <a:headEnd type="triangle"/>
            <a:tailEnd type="triangle"/>
          </a:ln>
        </p:spPr>
        <p:txBody>
          <a:bodyPr lIns="91424" tIns="45712" rIns="91424" bIns="45712" rtlCol="0" anchor="ctr"/>
          <a:lstStyle/>
          <a:p>
            <a:pPr algn="ctr"/>
            <a:endParaRPr lang="en-US"/>
          </a:p>
        </p:txBody>
      </p:sp>
      <p:sp>
        <p:nvSpPr>
          <p:cNvPr id="183" name="Freeform 182"/>
          <p:cNvSpPr/>
          <p:nvPr/>
        </p:nvSpPr>
        <p:spPr>
          <a:xfrm rot="5690273" flipH="1" flipV="1">
            <a:off x="5358358" y="728361"/>
            <a:ext cx="901059" cy="2000699"/>
          </a:xfrm>
          <a:custGeom>
            <a:avLst/>
            <a:gdLst>
              <a:gd name="connsiteX0" fmla="*/ 0 w 2232025"/>
              <a:gd name="connsiteY0" fmla="*/ 0 h 377825"/>
              <a:gd name="connsiteX1" fmla="*/ 1584325 w 2232025"/>
              <a:gd name="connsiteY1" fmla="*/ 203200 h 377825"/>
              <a:gd name="connsiteX2" fmla="*/ 2232025 w 2232025"/>
              <a:gd name="connsiteY2" fmla="*/ 377825 h 377825"/>
              <a:gd name="connsiteX3" fmla="*/ 2232025 w 2232025"/>
              <a:gd name="connsiteY3" fmla="*/ 377825 h 377825"/>
            </a:gdLst>
            <a:ahLst/>
            <a:cxnLst>
              <a:cxn ang="0">
                <a:pos x="connsiteX0" y="connsiteY0"/>
              </a:cxn>
              <a:cxn ang="0">
                <a:pos x="connsiteX1" y="connsiteY1"/>
              </a:cxn>
              <a:cxn ang="0">
                <a:pos x="connsiteX2" y="connsiteY2"/>
              </a:cxn>
              <a:cxn ang="0">
                <a:pos x="connsiteX3" y="connsiteY3"/>
              </a:cxn>
            </a:cxnLst>
            <a:rect l="l" t="t" r="r" b="b"/>
            <a:pathLst>
              <a:path w="2232025" h="377825">
                <a:moveTo>
                  <a:pt x="0" y="0"/>
                </a:moveTo>
                <a:cubicBezTo>
                  <a:pt x="606160" y="70114"/>
                  <a:pt x="1212321" y="140229"/>
                  <a:pt x="1584325" y="203200"/>
                </a:cubicBezTo>
                <a:cubicBezTo>
                  <a:pt x="1956329" y="266171"/>
                  <a:pt x="2232025" y="377825"/>
                  <a:pt x="2232025" y="377825"/>
                </a:cubicBezTo>
                <a:lnTo>
                  <a:pt x="2232025" y="377825"/>
                </a:lnTo>
              </a:path>
            </a:pathLst>
          </a:custGeom>
          <a:ln>
            <a:solidFill>
              <a:srgbClr val="660066"/>
            </a:solidFill>
            <a:prstDash val="sysDash"/>
            <a:headEnd type="triangle"/>
            <a:tailEnd type="triangle"/>
          </a:ln>
        </p:spPr>
        <p:txBody>
          <a:bodyPr lIns="91424" tIns="45712" rIns="91424" bIns="45712" rtlCol="0" anchor="ctr"/>
          <a:lstStyle/>
          <a:p>
            <a:pPr algn="ctr"/>
            <a:endParaRPr lang="en-US"/>
          </a:p>
        </p:txBody>
      </p:sp>
      <p:cxnSp>
        <p:nvCxnSpPr>
          <p:cNvPr id="198" name="Straight Arrow Connector 197"/>
          <p:cNvCxnSpPr>
            <a:stCxn id="73" idx="1"/>
          </p:cNvCxnSpPr>
          <p:nvPr/>
        </p:nvCxnSpPr>
        <p:spPr bwMode="auto">
          <a:xfrm flipH="1" flipV="1">
            <a:off x="7725586" y="1669911"/>
            <a:ext cx="617571" cy="2283610"/>
          </a:xfrm>
          <a:prstGeom prst="straightConnector1">
            <a:avLst/>
          </a:prstGeom>
          <a:solidFill>
            <a:srgbClr val="0183B7"/>
          </a:solidFill>
          <a:ln w="19050" cap="flat" cmpd="sng" algn="ctr">
            <a:solidFill>
              <a:srgbClr val="996633"/>
            </a:solidFill>
            <a:prstDash val="solid"/>
            <a:round/>
            <a:headEnd type="triangle"/>
            <a:tailEnd type="none"/>
          </a:ln>
          <a:effectLst/>
        </p:spPr>
      </p:cxnSp>
      <p:cxnSp>
        <p:nvCxnSpPr>
          <p:cNvPr id="201" name="Straight Arrow Connector 200"/>
          <p:cNvCxnSpPr/>
          <p:nvPr/>
        </p:nvCxnSpPr>
        <p:spPr bwMode="auto">
          <a:xfrm flipH="1" flipV="1">
            <a:off x="2762874" y="1610633"/>
            <a:ext cx="4974470" cy="47518"/>
          </a:xfrm>
          <a:prstGeom prst="straightConnector1">
            <a:avLst/>
          </a:prstGeom>
          <a:solidFill>
            <a:srgbClr val="0183B7"/>
          </a:solidFill>
          <a:ln w="19050" cap="flat" cmpd="sng" algn="ctr">
            <a:solidFill>
              <a:srgbClr val="996633"/>
            </a:solidFill>
            <a:prstDash val="solid"/>
            <a:round/>
            <a:headEnd type="none"/>
            <a:tailEnd type="triangle"/>
          </a:ln>
          <a:effectLst/>
        </p:spPr>
      </p:cxnSp>
      <p:sp>
        <p:nvSpPr>
          <p:cNvPr id="207" name="Rectangle 206"/>
          <p:cNvSpPr/>
          <p:nvPr/>
        </p:nvSpPr>
        <p:spPr>
          <a:xfrm>
            <a:off x="3968671" y="1377858"/>
            <a:ext cx="636823" cy="208682"/>
          </a:xfrm>
          <a:prstGeom prst="rect">
            <a:avLst/>
          </a:prstGeom>
          <a:ln>
            <a:noFill/>
          </a:ln>
        </p:spPr>
        <p:txBody>
          <a:bodyPr wrap="none" lIns="91424" tIns="45712" rIns="91424" bIns="45712">
            <a:spAutoFit/>
          </a:bodyPr>
          <a:lstStyle/>
          <a:p>
            <a:pPr algn="ctr" defTabSz="457015" eaLnBrk="0" hangingPunct="0">
              <a:lnSpc>
                <a:spcPct val="90000"/>
              </a:lnSpc>
            </a:pPr>
            <a:r>
              <a:rPr lang="en-US" sz="800" dirty="0">
                <a:solidFill>
                  <a:srgbClr val="996633"/>
                </a:solidFill>
                <a:latin typeface="Arial" pitchFamily="34" charset="0"/>
              </a:rPr>
              <a:t>RestConf</a:t>
            </a:r>
          </a:p>
        </p:txBody>
      </p:sp>
      <p:cxnSp>
        <p:nvCxnSpPr>
          <p:cNvPr id="208" name="Straight Connector 207"/>
          <p:cNvCxnSpPr/>
          <p:nvPr/>
        </p:nvCxnSpPr>
        <p:spPr>
          <a:xfrm flipH="1">
            <a:off x="7131945" y="3047119"/>
            <a:ext cx="1466105" cy="1270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73" idx="0"/>
          </p:cNvCxnSpPr>
          <p:nvPr/>
        </p:nvCxnSpPr>
        <p:spPr>
          <a:xfrm>
            <a:off x="8450733" y="3014893"/>
            <a:ext cx="67627" cy="870378"/>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4464" y="3217765"/>
            <a:ext cx="326978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457086" fontAlgn="auto">
              <a:spcBef>
                <a:spcPts val="450"/>
              </a:spcBef>
              <a:spcAft>
                <a:spcPts val="0"/>
              </a:spcAft>
              <a:buClr>
                <a:srgbClr val="70D1D6"/>
              </a:buClr>
            </a:pPr>
            <a:r>
              <a:rPr lang="en-US" sz="800" dirty="0">
                <a:solidFill>
                  <a:srgbClr val="000000">
                    <a:lumMod val="75000"/>
                    <a:lumOff val="25000"/>
                  </a:srgbClr>
                </a:solidFill>
                <a:latin typeface="Arial"/>
                <a:cs typeface="Arial"/>
              </a:rPr>
              <a:t>VTS is used to deploy the RR at the Spines or in VTS Control plane</a:t>
            </a:r>
          </a:p>
        </p:txBody>
      </p:sp>
      <p:grpSp>
        <p:nvGrpSpPr>
          <p:cNvPr id="218" name="Group 217"/>
          <p:cNvGrpSpPr/>
          <p:nvPr/>
        </p:nvGrpSpPr>
        <p:grpSpPr>
          <a:xfrm>
            <a:off x="627989" y="3232095"/>
            <a:ext cx="34525" cy="285544"/>
            <a:chOff x="962025" y="1304925"/>
            <a:chExt cx="9526" cy="733425"/>
          </a:xfrm>
        </p:grpSpPr>
        <p:cxnSp>
          <p:nvCxnSpPr>
            <p:cNvPr id="240" name="Straight Connector 239"/>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9" name="L-Shape 218"/>
          <p:cNvSpPr/>
          <p:nvPr/>
        </p:nvSpPr>
        <p:spPr>
          <a:xfrm rot="18845764" flipH="1">
            <a:off x="315040" y="3313859"/>
            <a:ext cx="123368" cy="9289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sp>
        <p:nvSpPr>
          <p:cNvPr id="220" name="Rectangle 219"/>
          <p:cNvSpPr/>
          <p:nvPr/>
        </p:nvSpPr>
        <p:spPr>
          <a:xfrm>
            <a:off x="30446" y="3620144"/>
            <a:ext cx="3264740"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457086" fontAlgn="auto">
              <a:spcBef>
                <a:spcPts val="450"/>
              </a:spcBef>
              <a:spcAft>
                <a:spcPts val="0"/>
              </a:spcAft>
              <a:buClr>
                <a:srgbClr val="70D1D6"/>
              </a:buClr>
            </a:pPr>
            <a:r>
              <a:rPr lang="en-US" sz="800" dirty="0">
                <a:solidFill>
                  <a:srgbClr val="000000"/>
                </a:solidFill>
                <a:latin typeface="Arial" pitchFamily="34" charset="0"/>
              </a:rPr>
              <a:t>Use MP-BGP with EVPN Address Family on Nexus ToR and VTS to distribute reachability information </a:t>
            </a:r>
            <a:endParaRPr lang="en-US" sz="800" dirty="0">
              <a:solidFill>
                <a:srgbClr val="000000">
                  <a:lumMod val="75000"/>
                  <a:lumOff val="25000"/>
                </a:srgbClr>
              </a:solidFill>
              <a:latin typeface="Arial"/>
              <a:cs typeface="Arial"/>
            </a:endParaRPr>
          </a:p>
        </p:txBody>
      </p:sp>
      <p:grpSp>
        <p:nvGrpSpPr>
          <p:cNvPr id="221" name="Group 220"/>
          <p:cNvGrpSpPr/>
          <p:nvPr/>
        </p:nvGrpSpPr>
        <p:grpSpPr>
          <a:xfrm>
            <a:off x="623971" y="3634475"/>
            <a:ext cx="34525" cy="285544"/>
            <a:chOff x="962025" y="1304925"/>
            <a:chExt cx="9526" cy="733425"/>
          </a:xfrm>
        </p:grpSpPr>
        <p:cxnSp>
          <p:nvCxnSpPr>
            <p:cNvPr id="238" name="Straight Connector 237"/>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2" name="L-Shape 221"/>
          <p:cNvSpPr/>
          <p:nvPr/>
        </p:nvSpPr>
        <p:spPr>
          <a:xfrm rot="18845764" flipH="1">
            <a:off x="311022" y="3716238"/>
            <a:ext cx="123368" cy="9289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sp>
        <p:nvSpPr>
          <p:cNvPr id="223" name="Rectangle 222"/>
          <p:cNvSpPr/>
          <p:nvPr/>
        </p:nvSpPr>
        <p:spPr>
          <a:xfrm>
            <a:off x="30446" y="4033839"/>
            <a:ext cx="3250798"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34" tIns="45718" rIns="91436" bIns="45718" rtlCol="0" anchor="ctr"/>
          <a:lstStyle/>
          <a:p>
            <a:pPr defTabSz="908872" eaLnBrk="0" hangingPunct="0">
              <a:lnSpc>
                <a:spcPct val="120000"/>
              </a:lnSpc>
              <a:spcBef>
                <a:spcPts val="451"/>
              </a:spcBef>
              <a:buClr>
                <a:srgbClr val="168ACB"/>
              </a:buClr>
            </a:pPr>
            <a:r>
              <a:rPr lang="en-US" sz="800" dirty="0">
                <a:solidFill>
                  <a:srgbClr val="000000"/>
                </a:solidFill>
                <a:latin typeface="Arial" pitchFamily="34" charset="0"/>
              </a:rPr>
              <a:t>VTS then provisions VTFs with information through RestConf interface</a:t>
            </a:r>
          </a:p>
        </p:txBody>
      </p:sp>
      <p:grpSp>
        <p:nvGrpSpPr>
          <p:cNvPr id="224" name="Group 223"/>
          <p:cNvGrpSpPr/>
          <p:nvPr/>
        </p:nvGrpSpPr>
        <p:grpSpPr>
          <a:xfrm>
            <a:off x="623971" y="4048169"/>
            <a:ext cx="34525" cy="285544"/>
            <a:chOff x="962025" y="1304925"/>
            <a:chExt cx="9526" cy="733425"/>
          </a:xfrm>
        </p:grpSpPr>
        <p:cxnSp>
          <p:nvCxnSpPr>
            <p:cNvPr id="236" name="Straight Connector 235"/>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5" name="L-Shape 224"/>
          <p:cNvSpPr/>
          <p:nvPr/>
        </p:nvSpPr>
        <p:spPr>
          <a:xfrm rot="18845764" flipH="1">
            <a:off x="311022" y="4129932"/>
            <a:ext cx="123368" cy="9289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p:txBody>
      </p:sp>
      <p:graphicFrame>
        <p:nvGraphicFramePr>
          <p:cNvPr id="245" name="Table 244"/>
          <p:cNvGraphicFramePr>
            <a:graphicFrameLocks noGrp="1"/>
          </p:cNvGraphicFramePr>
          <p:nvPr>
            <p:extLst/>
          </p:nvPr>
        </p:nvGraphicFramePr>
        <p:xfrm>
          <a:off x="6079343" y="4711258"/>
          <a:ext cx="1821043" cy="365760"/>
        </p:xfrm>
        <a:graphic>
          <a:graphicData uri="http://schemas.openxmlformats.org/drawingml/2006/table">
            <a:tbl>
              <a:tblPr firstRow="1" bandRow="1">
                <a:tableStyleId>{5C22544A-7EE6-4342-B048-85BDC9FD1C3A}</a:tableStyleId>
              </a:tblPr>
              <a:tblGrid>
                <a:gridCol w="354147"/>
                <a:gridCol w="772686"/>
                <a:gridCol w="694210"/>
              </a:tblGrid>
              <a:tr h="182880">
                <a:tc gridSpan="3">
                  <a:txBody>
                    <a:bodyPr/>
                    <a:lstStyle/>
                    <a:p>
                      <a:pPr algn="ctr"/>
                      <a:r>
                        <a:rPr lang="en-US" sz="600" dirty="0" smtClean="0"/>
                        <a:t>Overlay Forwarding Table</a:t>
                      </a:r>
                      <a:endParaRPr lang="en-US" sz="600" dirty="0"/>
                    </a:p>
                  </a:txBody>
                  <a:tcPr/>
                </a:tc>
                <a:tc hMerge="1">
                  <a:txBody>
                    <a:bodyPr/>
                    <a:lstStyle/>
                    <a:p>
                      <a:endParaRPr lang="en-US" dirty="0"/>
                    </a:p>
                  </a:txBody>
                  <a:tcPr/>
                </a:tc>
                <a:tc hMerge="1">
                  <a:txBody>
                    <a:bodyPr/>
                    <a:lstStyle/>
                    <a:p>
                      <a:endParaRPr lang="en-US" dirty="0"/>
                    </a:p>
                  </a:txBody>
                  <a:tcPr/>
                </a:tc>
              </a:tr>
              <a:tr h="182880">
                <a:tc>
                  <a:txBody>
                    <a:bodyPr/>
                    <a:lstStyle/>
                    <a:p>
                      <a:pPr algn="ctr"/>
                      <a:r>
                        <a:rPr lang="en-US" sz="600" dirty="0" smtClean="0"/>
                        <a:t>VM4</a:t>
                      </a:r>
                      <a:endParaRPr lang="en-US" sz="700" dirty="0"/>
                    </a:p>
                  </a:txBody>
                  <a:tcPr/>
                </a:tc>
                <a:tc>
                  <a:txBody>
                    <a:bodyPr/>
                    <a:lstStyle/>
                    <a:p>
                      <a:pPr algn="ctr"/>
                      <a:r>
                        <a:rPr lang="en-US" sz="600" dirty="0" smtClean="0"/>
                        <a:t>MAC,</a:t>
                      </a:r>
                      <a:r>
                        <a:rPr lang="en-US" sz="600" baseline="0" dirty="0" smtClean="0"/>
                        <a:t> IP Address</a:t>
                      </a:r>
                      <a:endParaRPr lang="en-US" sz="600" dirty="0"/>
                    </a:p>
                  </a:txBody>
                  <a:tcPr/>
                </a:tc>
                <a:tc>
                  <a:txBody>
                    <a:bodyPr/>
                    <a:lstStyle/>
                    <a:p>
                      <a:pPr algn="ctr"/>
                      <a:r>
                        <a:rPr lang="en-US" sz="600" dirty="0" smtClean="0"/>
                        <a:t>VTEP2</a:t>
                      </a:r>
                      <a:endParaRPr lang="en-US" sz="600" dirty="0"/>
                    </a:p>
                  </a:txBody>
                  <a:tcPr/>
                </a:tc>
              </a:tr>
            </a:tbl>
          </a:graphicData>
        </a:graphic>
      </p:graphicFrame>
      <p:sp>
        <p:nvSpPr>
          <p:cNvPr id="246" name="Rectangle 245"/>
          <p:cNvSpPr/>
          <p:nvPr/>
        </p:nvSpPr>
        <p:spPr>
          <a:xfrm>
            <a:off x="3834105" y="2394640"/>
            <a:ext cx="592459" cy="208682"/>
          </a:xfrm>
          <a:prstGeom prst="rect">
            <a:avLst/>
          </a:prstGeom>
          <a:ln>
            <a:noFill/>
          </a:ln>
        </p:spPr>
        <p:txBody>
          <a:bodyPr wrap="none" lIns="91424" tIns="45712" rIns="91424" bIns="45712">
            <a:spAutoFit/>
          </a:bodyPr>
          <a:lstStyle/>
          <a:p>
            <a:pPr algn="ctr" defTabSz="457015" eaLnBrk="0" hangingPunct="0">
              <a:lnSpc>
                <a:spcPct val="90000"/>
              </a:lnSpc>
            </a:pPr>
            <a:r>
              <a:rPr lang="en-US" sz="800" dirty="0">
                <a:solidFill>
                  <a:srgbClr val="81C979"/>
                </a:solidFill>
                <a:latin typeface="Arial" pitchFamily="34" charset="0"/>
              </a:rPr>
              <a:t>MP BGP</a:t>
            </a:r>
          </a:p>
        </p:txBody>
      </p:sp>
    </p:spTree>
    <p:extLst>
      <p:ext uri="{BB962C8B-B14F-4D97-AF65-F5344CB8AC3E}">
        <p14:creationId xmlns:p14="http://schemas.microsoft.com/office/powerpoint/2010/main" val="133160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1000"/>
                                        <p:tgtEl>
                                          <p:spTgt spid="217"/>
                                        </p:tgtEl>
                                        <p:attrNameLst>
                                          <p:attrName>ppt_x</p:attrName>
                                        </p:attrNameLst>
                                      </p:cBhvr>
                                      <p:tavLst>
                                        <p:tav tm="0">
                                          <p:val>
                                            <p:strVal val="#ppt_x-#ppt_w*1.125000"/>
                                          </p:val>
                                        </p:tav>
                                        <p:tav tm="100000">
                                          <p:val>
                                            <p:strVal val="#ppt_x"/>
                                          </p:val>
                                        </p:tav>
                                      </p:tavLst>
                                    </p:anim>
                                    <p:animEffect transition="in" filter="wipe(right)">
                                      <p:cBhvr>
                                        <p:cTn id="8" dur="1000"/>
                                        <p:tgtEl>
                                          <p:spTgt spid="217"/>
                                        </p:tgtEl>
                                      </p:cBhvr>
                                    </p:animEffect>
                                  </p:childTnLst>
                                </p:cTn>
                              </p:par>
                              <p:par>
                                <p:cTn id="9" presetID="12" presetClass="entr" presetSubtype="8"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1000"/>
                                        <p:tgtEl>
                                          <p:spTgt spid="218"/>
                                        </p:tgtEl>
                                        <p:attrNameLst>
                                          <p:attrName>ppt_x</p:attrName>
                                        </p:attrNameLst>
                                      </p:cBhvr>
                                      <p:tavLst>
                                        <p:tav tm="0">
                                          <p:val>
                                            <p:strVal val="#ppt_x-#ppt_w*1.125000"/>
                                          </p:val>
                                        </p:tav>
                                        <p:tav tm="100000">
                                          <p:val>
                                            <p:strVal val="#ppt_x"/>
                                          </p:val>
                                        </p:tav>
                                      </p:tavLst>
                                    </p:anim>
                                    <p:animEffect transition="in" filter="wipe(right)">
                                      <p:cBhvr>
                                        <p:cTn id="12" dur="1000"/>
                                        <p:tgtEl>
                                          <p:spTgt spid="218"/>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19"/>
                                        </p:tgtEl>
                                        <p:attrNameLst>
                                          <p:attrName>style.visibility</p:attrName>
                                        </p:attrNameLst>
                                      </p:cBhvr>
                                      <p:to>
                                        <p:strVal val="visible"/>
                                      </p:to>
                                    </p:set>
                                    <p:anim calcmode="lin" valueType="num">
                                      <p:cBhvr additive="base">
                                        <p:cTn id="15" dur="1000"/>
                                        <p:tgtEl>
                                          <p:spTgt spid="219"/>
                                        </p:tgtEl>
                                        <p:attrNameLst>
                                          <p:attrName>ppt_x</p:attrName>
                                        </p:attrNameLst>
                                      </p:cBhvr>
                                      <p:tavLst>
                                        <p:tav tm="0">
                                          <p:val>
                                            <p:strVal val="#ppt_x-#ppt_w*1.125000"/>
                                          </p:val>
                                        </p:tav>
                                        <p:tav tm="100000">
                                          <p:val>
                                            <p:strVal val="#ppt_x"/>
                                          </p:val>
                                        </p:tav>
                                      </p:tavLst>
                                    </p:anim>
                                    <p:animEffect transition="in" filter="wipe(right)">
                                      <p:cBhvr>
                                        <p:cTn id="16" dur="1000"/>
                                        <p:tgtEl>
                                          <p:spTgt spid="219"/>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1000" fill="hold"/>
                                        <p:tgtEl>
                                          <p:spTgt spid="109"/>
                                        </p:tgtEl>
                                        <p:attrNameLst>
                                          <p:attrName>ppt_w</p:attrName>
                                        </p:attrNameLst>
                                      </p:cBhvr>
                                      <p:tavLst>
                                        <p:tav tm="0">
                                          <p:val>
                                            <p:strVal val="#ppt_w*0.70"/>
                                          </p:val>
                                        </p:tav>
                                        <p:tav tm="100000">
                                          <p:val>
                                            <p:strVal val="#ppt_w"/>
                                          </p:val>
                                        </p:tav>
                                      </p:tavLst>
                                    </p:anim>
                                    <p:anim calcmode="lin" valueType="num">
                                      <p:cBhvr>
                                        <p:cTn id="20" dur="1000" fill="hold"/>
                                        <p:tgtEl>
                                          <p:spTgt spid="109"/>
                                        </p:tgtEl>
                                        <p:attrNameLst>
                                          <p:attrName>ppt_h</p:attrName>
                                        </p:attrNameLst>
                                      </p:cBhvr>
                                      <p:tavLst>
                                        <p:tav tm="0">
                                          <p:val>
                                            <p:strVal val="#ppt_h"/>
                                          </p:val>
                                        </p:tav>
                                        <p:tav tm="100000">
                                          <p:val>
                                            <p:strVal val="#ppt_h"/>
                                          </p:val>
                                        </p:tav>
                                      </p:tavLst>
                                    </p:anim>
                                    <p:animEffect transition="in" filter="fade">
                                      <p:cBhvr>
                                        <p:cTn id="21" dur="1000"/>
                                        <p:tgtEl>
                                          <p:spTgt spid="109"/>
                                        </p:tgtEl>
                                      </p:cBhvr>
                                    </p:animEffect>
                                  </p:childTnLst>
                                </p:cTn>
                              </p:par>
                              <p:par>
                                <p:cTn id="22" presetID="55"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p:cTn id="24" dur="1000" fill="hold"/>
                                        <p:tgtEl>
                                          <p:spTgt spid="120"/>
                                        </p:tgtEl>
                                        <p:attrNameLst>
                                          <p:attrName>ppt_w</p:attrName>
                                        </p:attrNameLst>
                                      </p:cBhvr>
                                      <p:tavLst>
                                        <p:tav tm="0">
                                          <p:val>
                                            <p:strVal val="#ppt_w*0.70"/>
                                          </p:val>
                                        </p:tav>
                                        <p:tav tm="100000">
                                          <p:val>
                                            <p:strVal val="#ppt_w"/>
                                          </p:val>
                                        </p:tav>
                                      </p:tavLst>
                                    </p:anim>
                                    <p:anim calcmode="lin" valueType="num">
                                      <p:cBhvr>
                                        <p:cTn id="25" dur="1000" fill="hold"/>
                                        <p:tgtEl>
                                          <p:spTgt spid="120"/>
                                        </p:tgtEl>
                                        <p:attrNameLst>
                                          <p:attrName>ppt_h</p:attrName>
                                        </p:attrNameLst>
                                      </p:cBhvr>
                                      <p:tavLst>
                                        <p:tav tm="0">
                                          <p:val>
                                            <p:strVal val="#ppt_h"/>
                                          </p:val>
                                        </p:tav>
                                        <p:tav tm="100000">
                                          <p:val>
                                            <p:strVal val="#ppt_h"/>
                                          </p:val>
                                        </p:tav>
                                      </p:tavLst>
                                    </p:anim>
                                    <p:animEffect transition="in" filter="fade">
                                      <p:cBhvr>
                                        <p:cTn id="26" dur="1000"/>
                                        <p:tgtEl>
                                          <p:spTgt spid="1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8"/>
                                        </p:tgtEl>
                                        <p:attrNameLst>
                                          <p:attrName>style.visibility</p:attrName>
                                        </p:attrNameLst>
                                      </p:cBhvr>
                                      <p:to>
                                        <p:strVal val="visible"/>
                                      </p:to>
                                    </p:set>
                                    <p:animEffect transition="in" filter="wipe(up)">
                                      <p:cBhvr>
                                        <p:cTn id="31" dur="1000"/>
                                        <p:tgtEl>
                                          <p:spTgt spid="17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9"/>
                                        </p:tgtEl>
                                        <p:attrNameLst>
                                          <p:attrName>style.visibility</p:attrName>
                                        </p:attrNameLst>
                                      </p:cBhvr>
                                      <p:to>
                                        <p:strVal val="visible"/>
                                      </p:to>
                                    </p:set>
                                    <p:animEffect transition="in" filter="wipe(down)">
                                      <p:cBhvr>
                                        <p:cTn id="34" dur="1000"/>
                                        <p:tgtEl>
                                          <p:spTgt spid="17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0"/>
                                        </p:tgtEl>
                                        <p:attrNameLst>
                                          <p:attrName>style.visibility</p:attrName>
                                        </p:attrNameLst>
                                      </p:cBhvr>
                                      <p:to>
                                        <p:strVal val="visible"/>
                                      </p:to>
                                    </p:set>
                                    <p:animEffect transition="in" filter="wipe(down)">
                                      <p:cBhvr>
                                        <p:cTn id="37" dur="1000"/>
                                        <p:tgtEl>
                                          <p:spTgt spid="18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1"/>
                                        </p:tgtEl>
                                        <p:attrNameLst>
                                          <p:attrName>style.visibility</p:attrName>
                                        </p:attrNameLst>
                                      </p:cBhvr>
                                      <p:to>
                                        <p:strVal val="visible"/>
                                      </p:to>
                                    </p:set>
                                    <p:animEffect transition="in" filter="wipe(down)">
                                      <p:cBhvr>
                                        <p:cTn id="40" dur="1000"/>
                                        <p:tgtEl>
                                          <p:spTgt spid="18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83"/>
                                        </p:tgtEl>
                                        <p:attrNameLst>
                                          <p:attrName>style.visibility</p:attrName>
                                        </p:attrNameLst>
                                      </p:cBhvr>
                                      <p:to>
                                        <p:strVal val="visible"/>
                                      </p:to>
                                    </p:set>
                                    <p:animEffect transition="in" filter="wipe(up)">
                                      <p:cBhvr>
                                        <p:cTn id="43" dur="1000"/>
                                        <p:tgtEl>
                                          <p:spTgt spid="183"/>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220"/>
                                        </p:tgtEl>
                                        <p:attrNameLst>
                                          <p:attrName>style.visibility</p:attrName>
                                        </p:attrNameLst>
                                      </p:cBhvr>
                                      <p:to>
                                        <p:strVal val="visible"/>
                                      </p:to>
                                    </p:set>
                                    <p:anim calcmode="lin" valueType="num">
                                      <p:cBhvr additive="base">
                                        <p:cTn id="48" dur="1000"/>
                                        <p:tgtEl>
                                          <p:spTgt spid="220"/>
                                        </p:tgtEl>
                                        <p:attrNameLst>
                                          <p:attrName>ppt_x</p:attrName>
                                        </p:attrNameLst>
                                      </p:cBhvr>
                                      <p:tavLst>
                                        <p:tav tm="0">
                                          <p:val>
                                            <p:strVal val="#ppt_x-#ppt_w*1.125000"/>
                                          </p:val>
                                        </p:tav>
                                        <p:tav tm="100000">
                                          <p:val>
                                            <p:strVal val="#ppt_x"/>
                                          </p:val>
                                        </p:tav>
                                      </p:tavLst>
                                    </p:anim>
                                    <p:animEffect transition="in" filter="wipe(right)">
                                      <p:cBhvr>
                                        <p:cTn id="49" dur="1000"/>
                                        <p:tgtEl>
                                          <p:spTgt spid="220"/>
                                        </p:tgtEl>
                                      </p:cBhvr>
                                    </p:animEffect>
                                  </p:childTnLst>
                                </p:cTn>
                              </p:par>
                              <p:par>
                                <p:cTn id="50" presetID="12" presetClass="entr" presetSubtype="8" fill="hold" nodeType="withEffect">
                                  <p:stCondLst>
                                    <p:cond delay="0"/>
                                  </p:stCondLst>
                                  <p:childTnLst>
                                    <p:set>
                                      <p:cBhvr>
                                        <p:cTn id="51" dur="1" fill="hold">
                                          <p:stCondLst>
                                            <p:cond delay="0"/>
                                          </p:stCondLst>
                                        </p:cTn>
                                        <p:tgtEl>
                                          <p:spTgt spid="221"/>
                                        </p:tgtEl>
                                        <p:attrNameLst>
                                          <p:attrName>style.visibility</p:attrName>
                                        </p:attrNameLst>
                                      </p:cBhvr>
                                      <p:to>
                                        <p:strVal val="visible"/>
                                      </p:to>
                                    </p:set>
                                    <p:anim calcmode="lin" valueType="num">
                                      <p:cBhvr additive="base">
                                        <p:cTn id="52" dur="1000"/>
                                        <p:tgtEl>
                                          <p:spTgt spid="221"/>
                                        </p:tgtEl>
                                        <p:attrNameLst>
                                          <p:attrName>ppt_x</p:attrName>
                                        </p:attrNameLst>
                                      </p:cBhvr>
                                      <p:tavLst>
                                        <p:tav tm="0">
                                          <p:val>
                                            <p:strVal val="#ppt_x-#ppt_w*1.125000"/>
                                          </p:val>
                                        </p:tav>
                                        <p:tav tm="100000">
                                          <p:val>
                                            <p:strVal val="#ppt_x"/>
                                          </p:val>
                                        </p:tav>
                                      </p:tavLst>
                                    </p:anim>
                                    <p:animEffect transition="in" filter="wipe(right)">
                                      <p:cBhvr>
                                        <p:cTn id="53" dur="1000"/>
                                        <p:tgtEl>
                                          <p:spTgt spid="221"/>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222"/>
                                        </p:tgtEl>
                                        <p:attrNameLst>
                                          <p:attrName>style.visibility</p:attrName>
                                        </p:attrNameLst>
                                      </p:cBhvr>
                                      <p:to>
                                        <p:strVal val="visible"/>
                                      </p:to>
                                    </p:set>
                                    <p:anim calcmode="lin" valueType="num">
                                      <p:cBhvr additive="base">
                                        <p:cTn id="56" dur="500"/>
                                        <p:tgtEl>
                                          <p:spTgt spid="222"/>
                                        </p:tgtEl>
                                        <p:attrNameLst>
                                          <p:attrName>ppt_x</p:attrName>
                                        </p:attrNameLst>
                                      </p:cBhvr>
                                      <p:tavLst>
                                        <p:tav tm="0">
                                          <p:val>
                                            <p:strVal val="#ppt_x-#ppt_w*1.125000"/>
                                          </p:val>
                                        </p:tav>
                                        <p:tav tm="100000">
                                          <p:val>
                                            <p:strVal val="#ppt_x"/>
                                          </p:val>
                                        </p:tav>
                                      </p:tavLst>
                                    </p:anim>
                                    <p:animEffect transition="in" filter="wipe(right)">
                                      <p:cBhvr>
                                        <p:cTn id="57" dur="500"/>
                                        <p:tgtEl>
                                          <p:spTgt spid="2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46">
                                            <p:txEl>
                                              <p:pRg st="0" end="0"/>
                                            </p:txEl>
                                          </p:spTgt>
                                        </p:tgtEl>
                                        <p:attrNameLst>
                                          <p:attrName>style.visibility</p:attrName>
                                        </p:attrNameLst>
                                      </p:cBhvr>
                                      <p:to>
                                        <p:strVal val="visible"/>
                                      </p:to>
                                    </p:set>
                                    <p:animEffect transition="in" filter="barn(inVertical)">
                                      <p:cBhvr>
                                        <p:cTn id="62" dur="1000"/>
                                        <p:tgtEl>
                                          <p:spTgt spid="246">
                                            <p:txEl>
                                              <p:pRg st="0" end="0"/>
                                            </p:tx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7" presetClass="emph" presetSubtype="2" fill="hold" grpId="1" nodeType="withEffect">
                                  <p:stCondLst>
                                    <p:cond delay="1000"/>
                                  </p:stCondLst>
                                  <p:childTnLst>
                                    <p:animClr clrSpc="rgb" dir="cw">
                                      <p:cBhvr>
                                        <p:cTn id="67" dur="2000" fill="hold"/>
                                        <p:tgtEl>
                                          <p:spTgt spid="180"/>
                                        </p:tgtEl>
                                        <p:attrNameLst>
                                          <p:attrName>stroke.color</p:attrName>
                                        </p:attrNameLst>
                                      </p:cBhvr>
                                      <p:to>
                                        <a:srgbClr val="00FF00"/>
                                      </p:to>
                                    </p:animClr>
                                    <p:set>
                                      <p:cBhvr>
                                        <p:cTn id="68" dur="2000" fill="hold"/>
                                        <p:tgtEl>
                                          <p:spTgt spid="180"/>
                                        </p:tgtEl>
                                        <p:attrNameLst>
                                          <p:attrName>stroke.on</p:attrName>
                                        </p:attrNameLst>
                                      </p:cBhvr>
                                      <p:to>
                                        <p:strVal val="true"/>
                                      </p:to>
                                    </p:set>
                                  </p:childTnLst>
                                </p:cTn>
                              </p:par>
                              <p:par>
                                <p:cTn id="69" presetID="1" presetClass="entr" presetSubtype="0" fill="hold" grpId="0" nodeType="withEffect">
                                  <p:stCondLst>
                                    <p:cond delay="2000"/>
                                  </p:stCondLst>
                                  <p:childTnLst>
                                    <p:set>
                                      <p:cBhvr>
                                        <p:cTn id="70" dur="1" fill="hold">
                                          <p:stCondLst>
                                            <p:cond delay="0"/>
                                          </p:stCondLst>
                                        </p:cTn>
                                        <p:tgtEl>
                                          <p:spTgt spid="168"/>
                                        </p:tgtEl>
                                        <p:attrNameLst>
                                          <p:attrName>style.visibility</p:attrName>
                                        </p:attrNameLst>
                                      </p:cBhvr>
                                      <p:to>
                                        <p:strVal val="visible"/>
                                      </p:to>
                                    </p:set>
                                  </p:childTnLst>
                                </p:cTn>
                              </p:par>
                              <p:par>
                                <p:cTn id="71" presetID="1" presetClass="entr" presetSubtype="0" fill="hold" grpId="0" nodeType="withEffect">
                                  <p:stCondLst>
                                    <p:cond delay="2000"/>
                                  </p:stCondLst>
                                  <p:childTnLst>
                                    <p:set>
                                      <p:cBhvr>
                                        <p:cTn id="72" dur="1" fill="hold">
                                          <p:stCondLst>
                                            <p:cond delay="0"/>
                                          </p:stCondLst>
                                        </p:cTn>
                                        <p:tgtEl>
                                          <p:spTgt spid="11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7" presetClass="emph" presetSubtype="2" fill="hold" grpId="1" nodeType="clickEffect">
                                  <p:stCondLst>
                                    <p:cond delay="0"/>
                                  </p:stCondLst>
                                  <p:childTnLst>
                                    <p:animClr clrSpc="rgb" dir="cw">
                                      <p:cBhvr>
                                        <p:cTn id="76" dur="2000" fill="hold"/>
                                        <p:tgtEl>
                                          <p:spTgt spid="181"/>
                                        </p:tgtEl>
                                        <p:attrNameLst>
                                          <p:attrName>stroke.color</p:attrName>
                                        </p:attrNameLst>
                                      </p:cBhvr>
                                      <p:to>
                                        <a:srgbClr val="00FF00"/>
                                      </p:to>
                                    </p:animClr>
                                    <p:set>
                                      <p:cBhvr>
                                        <p:cTn id="77" dur="2000" fill="hold"/>
                                        <p:tgtEl>
                                          <p:spTgt spid="181"/>
                                        </p:tgtEl>
                                        <p:attrNameLst>
                                          <p:attrName>stroke.on</p:attrName>
                                        </p:attrNameLst>
                                      </p:cBhvr>
                                      <p:to>
                                        <p:strVal val="true"/>
                                      </p:to>
                                    </p:set>
                                  </p:childTnLst>
                                </p:cTn>
                              </p:par>
                              <p:par>
                                <p:cTn id="78" presetID="16" presetClass="entr" presetSubtype="21" fill="hold" grpId="0" nodeType="withEffect">
                                  <p:stCondLst>
                                    <p:cond delay="1000"/>
                                  </p:stCondLst>
                                  <p:childTnLst>
                                    <p:set>
                                      <p:cBhvr>
                                        <p:cTn id="79" dur="1" fill="hold">
                                          <p:stCondLst>
                                            <p:cond delay="0"/>
                                          </p:stCondLst>
                                        </p:cTn>
                                        <p:tgtEl>
                                          <p:spTgt spid="170"/>
                                        </p:tgtEl>
                                        <p:attrNameLst>
                                          <p:attrName>style.visibility</p:attrName>
                                        </p:attrNameLst>
                                      </p:cBhvr>
                                      <p:to>
                                        <p:strVal val="visible"/>
                                      </p:to>
                                    </p:set>
                                    <p:animEffect transition="in" filter="barn(inVertical)">
                                      <p:cBhvr>
                                        <p:cTn id="80" dur="500"/>
                                        <p:tgtEl>
                                          <p:spTgt spid="170"/>
                                        </p:tgtEl>
                                      </p:cBhvr>
                                    </p:animEffect>
                                  </p:childTnLst>
                                </p:cTn>
                              </p:par>
                              <p:par>
                                <p:cTn id="81" presetID="1" presetClass="entr" presetSubtype="0" fill="hold" grpId="0" nodeType="withEffect">
                                  <p:stCondLst>
                                    <p:cond delay="1000"/>
                                  </p:stCondLst>
                                  <p:childTnLst>
                                    <p:set>
                                      <p:cBhvr>
                                        <p:cTn id="82" dur="1" fill="hold">
                                          <p:stCondLst>
                                            <p:cond delay="0"/>
                                          </p:stCondLst>
                                        </p:cTn>
                                        <p:tgtEl>
                                          <p:spTgt spid="1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74"/>
                                        </p:tgtEl>
                                        <p:attrNameLst>
                                          <p:attrName>style.visibility</p:attrName>
                                        </p:attrNameLst>
                                      </p:cBhvr>
                                      <p:to>
                                        <p:strVal val="visible"/>
                                      </p:to>
                                    </p:set>
                                    <p:animEffect transition="in" filter="barn(inVertical)">
                                      <p:cBhvr>
                                        <p:cTn id="87" dur="500"/>
                                        <p:tgtEl>
                                          <p:spTgt spid="174"/>
                                        </p:tgtEl>
                                      </p:cBhvr>
                                    </p:animEffect>
                                  </p:childTnLst>
                                </p:cTn>
                              </p:par>
                              <p:par>
                                <p:cTn id="88" presetID="1" presetClass="entr" presetSubtype="0" fill="hold" grpId="0" nodeType="withEffect">
                                  <p:stCondLst>
                                    <p:cond delay="0"/>
                                  </p:stCondLst>
                                  <p:childTnLst>
                                    <p:set>
                                      <p:cBhvr>
                                        <p:cTn id="89" dur="1" fill="hold">
                                          <p:stCondLst>
                                            <p:cond delay="0"/>
                                          </p:stCondLst>
                                        </p:cTn>
                                        <p:tgtEl>
                                          <p:spTgt spid="173"/>
                                        </p:tgtEl>
                                        <p:attrNameLst>
                                          <p:attrName>style.visibility</p:attrName>
                                        </p:attrNameLst>
                                      </p:cBhvr>
                                      <p:to>
                                        <p:strVal val="visible"/>
                                      </p:to>
                                    </p:set>
                                  </p:childTnLst>
                                </p:cTn>
                              </p:par>
                              <p:par>
                                <p:cTn id="90" presetID="16" presetClass="entr" presetSubtype="21" fill="hold" nodeType="withEffect">
                                  <p:stCondLst>
                                    <p:cond delay="1000"/>
                                  </p:stCondLst>
                                  <p:childTnLst>
                                    <p:set>
                                      <p:cBhvr>
                                        <p:cTn id="91" dur="1" fill="hold">
                                          <p:stCondLst>
                                            <p:cond delay="0"/>
                                          </p:stCondLst>
                                        </p:cTn>
                                        <p:tgtEl>
                                          <p:spTgt spid="245"/>
                                        </p:tgtEl>
                                        <p:attrNameLst>
                                          <p:attrName>style.visibility</p:attrName>
                                        </p:attrNameLst>
                                      </p:cBhvr>
                                      <p:to>
                                        <p:strVal val="visible"/>
                                      </p:to>
                                    </p:set>
                                    <p:animEffect transition="in" filter="barn(inVertical)">
                                      <p:cBhvr>
                                        <p:cTn id="92" dur="500"/>
                                        <p:tgtEl>
                                          <p:spTgt spid="24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75"/>
                                        </p:tgtEl>
                                        <p:attrNameLst>
                                          <p:attrName>style.visibility</p:attrName>
                                        </p:attrNameLst>
                                      </p:cBhvr>
                                      <p:to>
                                        <p:strVal val="visible"/>
                                      </p:to>
                                    </p:set>
                                    <p:animEffect transition="in" filter="barn(inVertical)">
                                      <p:cBhvr>
                                        <p:cTn id="97" dur="500"/>
                                        <p:tgtEl>
                                          <p:spTgt spid="175"/>
                                        </p:tgtEl>
                                      </p:cBhvr>
                                    </p:animEffect>
                                  </p:childTnLst>
                                </p:cTn>
                              </p:par>
                              <p:par>
                                <p:cTn id="98" presetID="16" presetClass="entr" presetSubtype="21" fill="hold" nodeType="withEffect">
                                  <p:stCondLst>
                                    <p:cond delay="0"/>
                                  </p:stCondLst>
                                  <p:childTnLst>
                                    <p:set>
                                      <p:cBhvr>
                                        <p:cTn id="99" dur="1" fill="hold">
                                          <p:stCondLst>
                                            <p:cond delay="0"/>
                                          </p:stCondLst>
                                        </p:cTn>
                                        <p:tgtEl>
                                          <p:spTgt spid="177"/>
                                        </p:tgtEl>
                                        <p:attrNameLst>
                                          <p:attrName>style.visibility</p:attrName>
                                        </p:attrNameLst>
                                      </p:cBhvr>
                                      <p:to>
                                        <p:strVal val="visible"/>
                                      </p:to>
                                    </p:set>
                                    <p:animEffect transition="in" filter="barn(inVertical)">
                                      <p:cBhvr>
                                        <p:cTn id="100" dur="500"/>
                                        <p:tgtEl>
                                          <p:spTgt spid="177"/>
                                        </p:tgtEl>
                                      </p:cBhvr>
                                    </p:animEffect>
                                  </p:childTnLst>
                                </p:cTn>
                              </p:par>
                              <p:par>
                                <p:cTn id="101" presetID="16" presetClass="entr" presetSubtype="21" fill="hold" nodeType="withEffect">
                                  <p:stCondLst>
                                    <p:cond delay="0"/>
                                  </p:stCondLst>
                                  <p:childTnLst>
                                    <p:set>
                                      <p:cBhvr>
                                        <p:cTn id="102" dur="1" fill="hold">
                                          <p:stCondLst>
                                            <p:cond delay="0"/>
                                          </p:stCondLst>
                                        </p:cTn>
                                        <p:tgtEl>
                                          <p:spTgt spid="176"/>
                                        </p:tgtEl>
                                        <p:attrNameLst>
                                          <p:attrName>style.visibility</p:attrName>
                                        </p:attrNameLst>
                                      </p:cBhvr>
                                      <p:to>
                                        <p:strVal val="visible"/>
                                      </p:to>
                                    </p:set>
                                    <p:animEffect transition="in" filter="barn(inVertical)">
                                      <p:cBhvr>
                                        <p:cTn id="103" dur="500"/>
                                        <p:tgtEl>
                                          <p:spTgt spid="176"/>
                                        </p:tgtEl>
                                      </p:cBhvr>
                                    </p:animEffect>
                                  </p:childTnLst>
                                </p:cTn>
                              </p:par>
                            </p:childTnLst>
                          </p:cTn>
                        </p:par>
                      </p:childTnLst>
                    </p:cTn>
                  </p:par>
                  <p:par>
                    <p:cTn id="104" fill="hold">
                      <p:stCondLst>
                        <p:cond delay="indefinite"/>
                      </p:stCondLst>
                      <p:childTnLst>
                        <p:par>
                          <p:cTn id="105" fill="hold">
                            <p:stCondLst>
                              <p:cond delay="0"/>
                            </p:stCondLst>
                            <p:childTnLst>
                              <p:par>
                                <p:cTn id="106" presetID="12" presetClass="entr" presetSubtype="8" fill="hold" nodeType="clickEffect">
                                  <p:stCondLst>
                                    <p:cond delay="0"/>
                                  </p:stCondLst>
                                  <p:childTnLst>
                                    <p:set>
                                      <p:cBhvr>
                                        <p:cTn id="107" dur="1" fill="hold">
                                          <p:stCondLst>
                                            <p:cond delay="0"/>
                                          </p:stCondLst>
                                        </p:cTn>
                                        <p:tgtEl>
                                          <p:spTgt spid="78"/>
                                        </p:tgtEl>
                                        <p:attrNameLst>
                                          <p:attrName>style.visibility</p:attrName>
                                        </p:attrNameLst>
                                      </p:cBhvr>
                                      <p:to>
                                        <p:strVal val="visible"/>
                                      </p:to>
                                    </p:set>
                                    <p:anim calcmode="lin" valueType="num">
                                      <p:cBhvr additive="base">
                                        <p:cTn id="108" dur="2000"/>
                                        <p:tgtEl>
                                          <p:spTgt spid="78"/>
                                        </p:tgtEl>
                                        <p:attrNameLst>
                                          <p:attrName>ppt_x</p:attrName>
                                        </p:attrNameLst>
                                      </p:cBhvr>
                                      <p:tavLst>
                                        <p:tav tm="0">
                                          <p:val>
                                            <p:strVal val="#ppt_x-#ppt_w*1.125000"/>
                                          </p:val>
                                        </p:tav>
                                        <p:tav tm="100000">
                                          <p:val>
                                            <p:strVal val="#ppt_x"/>
                                          </p:val>
                                        </p:tav>
                                      </p:tavLst>
                                    </p:anim>
                                    <p:animEffect transition="in" filter="wipe(right)">
                                      <p:cBhvr>
                                        <p:cTn id="109" dur="2000"/>
                                        <p:tgtEl>
                                          <p:spTgt spid="78"/>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201"/>
                                        </p:tgtEl>
                                        <p:attrNameLst>
                                          <p:attrName>style.visibility</p:attrName>
                                        </p:attrNameLst>
                                      </p:cBhvr>
                                      <p:to>
                                        <p:strVal val="visible"/>
                                      </p:to>
                                    </p:set>
                                    <p:anim calcmode="lin" valueType="num">
                                      <p:cBhvr>
                                        <p:cTn id="114" dur="1000" fill="hold"/>
                                        <p:tgtEl>
                                          <p:spTgt spid="201"/>
                                        </p:tgtEl>
                                        <p:attrNameLst>
                                          <p:attrName>ppt_w</p:attrName>
                                        </p:attrNameLst>
                                      </p:cBhvr>
                                      <p:tavLst>
                                        <p:tav tm="0">
                                          <p:val>
                                            <p:strVal val="#ppt_w*0.70"/>
                                          </p:val>
                                        </p:tav>
                                        <p:tav tm="100000">
                                          <p:val>
                                            <p:strVal val="#ppt_w"/>
                                          </p:val>
                                        </p:tav>
                                      </p:tavLst>
                                    </p:anim>
                                    <p:anim calcmode="lin" valueType="num">
                                      <p:cBhvr>
                                        <p:cTn id="115" dur="1000" fill="hold"/>
                                        <p:tgtEl>
                                          <p:spTgt spid="201"/>
                                        </p:tgtEl>
                                        <p:attrNameLst>
                                          <p:attrName>ppt_h</p:attrName>
                                        </p:attrNameLst>
                                      </p:cBhvr>
                                      <p:tavLst>
                                        <p:tav tm="0">
                                          <p:val>
                                            <p:strVal val="#ppt_h"/>
                                          </p:val>
                                        </p:tav>
                                        <p:tav tm="100000">
                                          <p:val>
                                            <p:strVal val="#ppt_h"/>
                                          </p:val>
                                        </p:tav>
                                      </p:tavLst>
                                    </p:anim>
                                    <p:animEffect transition="in" filter="fade">
                                      <p:cBhvr>
                                        <p:cTn id="116" dur="1000"/>
                                        <p:tgtEl>
                                          <p:spTgt spid="201"/>
                                        </p:tgtEl>
                                      </p:cBhvr>
                                    </p:animEffect>
                                  </p:childTnLst>
                                </p:cTn>
                              </p:par>
                              <p:par>
                                <p:cTn id="117" presetID="55" presetClass="entr" presetSubtype="0" fill="hold" nodeType="withEffect">
                                  <p:stCondLst>
                                    <p:cond delay="1000"/>
                                  </p:stCondLst>
                                  <p:childTnLst>
                                    <p:set>
                                      <p:cBhvr>
                                        <p:cTn id="118" dur="1" fill="hold">
                                          <p:stCondLst>
                                            <p:cond delay="0"/>
                                          </p:stCondLst>
                                        </p:cTn>
                                        <p:tgtEl>
                                          <p:spTgt spid="198"/>
                                        </p:tgtEl>
                                        <p:attrNameLst>
                                          <p:attrName>style.visibility</p:attrName>
                                        </p:attrNameLst>
                                      </p:cBhvr>
                                      <p:to>
                                        <p:strVal val="visible"/>
                                      </p:to>
                                    </p:set>
                                    <p:anim calcmode="lin" valueType="num">
                                      <p:cBhvr>
                                        <p:cTn id="119" dur="1000" fill="hold"/>
                                        <p:tgtEl>
                                          <p:spTgt spid="198"/>
                                        </p:tgtEl>
                                        <p:attrNameLst>
                                          <p:attrName>ppt_w</p:attrName>
                                        </p:attrNameLst>
                                      </p:cBhvr>
                                      <p:tavLst>
                                        <p:tav tm="0">
                                          <p:val>
                                            <p:strVal val="#ppt_w*0.70"/>
                                          </p:val>
                                        </p:tav>
                                        <p:tav tm="100000">
                                          <p:val>
                                            <p:strVal val="#ppt_w"/>
                                          </p:val>
                                        </p:tav>
                                      </p:tavLst>
                                    </p:anim>
                                    <p:anim calcmode="lin" valueType="num">
                                      <p:cBhvr>
                                        <p:cTn id="120" dur="1000" fill="hold"/>
                                        <p:tgtEl>
                                          <p:spTgt spid="198"/>
                                        </p:tgtEl>
                                        <p:attrNameLst>
                                          <p:attrName>ppt_h</p:attrName>
                                        </p:attrNameLst>
                                      </p:cBhvr>
                                      <p:tavLst>
                                        <p:tav tm="0">
                                          <p:val>
                                            <p:strVal val="#ppt_h"/>
                                          </p:val>
                                        </p:tav>
                                        <p:tav tm="100000">
                                          <p:val>
                                            <p:strVal val="#ppt_h"/>
                                          </p:val>
                                        </p:tav>
                                      </p:tavLst>
                                    </p:anim>
                                    <p:animEffect transition="in" filter="fade">
                                      <p:cBhvr>
                                        <p:cTn id="121" dur="1000"/>
                                        <p:tgtEl>
                                          <p:spTgt spid="198"/>
                                        </p:tgtEl>
                                      </p:cBhvr>
                                    </p:animEffect>
                                  </p:childTnLst>
                                </p:cTn>
                              </p:par>
                              <p:par>
                                <p:cTn id="122" presetID="1" presetClass="entr" presetSubtype="0" fill="hold" grpId="0" nodeType="withEffect">
                                  <p:stCondLst>
                                    <p:cond delay="1000"/>
                                  </p:stCondLst>
                                  <p:childTnLst>
                                    <p:set>
                                      <p:cBhvr>
                                        <p:cTn id="123" dur="1" fill="hold">
                                          <p:stCondLst>
                                            <p:cond delay="0"/>
                                          </p:stCondLst>
                                        </p:cTn>
                                        <p:tgtEl>
                                          <p:spTgt spid="207"/>
                                        </p:tgtEl>
                                        <p:attrNameLst>
                                          <p:attrName>style.visibility</p:attrName>
                                        </p:attrNameLst>
                                      </p:cBhvr>
                                      <p:to>
                                        <p:strVal val="visible"/>
                                      </p:to>
                                    </p:set>
                                  </p:childTnLst>
                                </p:cTn>
                              </p:par>
                              <p:par>
                                <p:cTn id="124" presetID="12" presetClass="entr" presetSubtype="4" fill="hold" grpId="0" nodeType="withEffect">
                                  <p:stCondLst>
                                    <p:cond delay="1000"/>
                                  </p:stCondLst>
                                  <p:childTnLst>
                                    <p:set>
                                      <p:cBhvr>
                                        <p:cTn id="125" dur="1" fill="hold">
                                          <p:stCondLst>
                                            <p:cond delay="0"/>
                                          </p:stCondLst>
                                        </p:cTn>
                                        <p:tgtEl>
                                          <p:spTgt spid="223"/>
                                        </p:tgtEl>
                                        <p:attrNameLst>
                                          <p:attrName>style.visibility</p:attrName>
                                        </p:attrNameLst>
                                      </p:cBhvr>
                                      <p:to>
                                        <p:strVal val="visible"/>
                                      </p:to>
                                    </p:set>
                                    <p:anim calcmode="lin" valueType="num">
                                      <p:cBhvr additive="base">
                                        <p:cTn id="126" dur="1000"/>
                                        <p:tgtEl>
                                          <p:spTgt spid="223"/>
                                        </p:tgtEl>
                                        <p:attrNameLst>
                                          <p:attrName>ppt_y</p:attrName>
                                        </p:attrNameLst>
                                      </p:cBhvr>
                                      <p:tavLst>
                                        <p:tav tm="0">
                                          <p:val>
                                            <p:strVal val="#ppt_y+#ppt_h*1.125000"/>
                                          </p:val>
                                        </p:tav>
                                        <p:tav tm="100000">
                                          <p:val>
                                            <p:strVal val="#ppt_y"/>
                                          </p:val>
                                        </p:tav>
                                      </p:tavLst>
                                    </p:anim>
                                    <p:animEffect transition="in" filter="wipe(up)">
                                      <p:cBhvr>
                                        <p:cTn id="127" dur="1000"/>
                                        <p:tgtEl>
                                          <p:spTgt spid="223"/>
                                        </p:tgtEl>
                                      </p:cBhvr>
                                    </p:animEffect>
                                  </p:childTnLst>
                                </p:cTn>
                              </p:par>
                              <p:par>
                                <p:cTn id="128" presetID="12" presetClass="entr" presetSubtype="4" fill="hold" nodeType="withEffect">
                                  <p:stCondLst>
                                    <p:cond delay="0"/>
                                  </p:stCondLst>
                                  <p:childTnLst>
                                    <p:set>
                                      <p:cBhvr>
                                        <p:cTn id="129" dur="1" fill="hold">
                                          <p:stCondLst>
                                            <p:cond delay="0"/>
                                          </p:stCondLst>
                                        </p:cTn>
                                        <p:tgtEl>
                                          <p:spTgt spid="224"/>
                                        </p:tgtEl>
                                        <p:attrNameLst>
                                          <p:attrName>style.visibility</p:attrName>
                                        </p:attrNameLst>
                                      </p:cBhvr>
                                      <p:to>
                                        <p:strVal val="visible"/>
                                      </p:to>
                                    </p:set>
                                    <p:anim calcmode="lin" valueType="num">
                                      <p:cBhvr additive="base">
                                        <p:cTn id="130" dur="1000"/>
                                        <p:tgtEl>
                                          <p:spTgt spid="224"/>
                                        </p:tgtEl>
                                        <p:attrNameLst>
                                          <p:attrName>ppt_y</p:attrName>
                                        </p:attrNameLst>
                                      </p:cBhvr>
                                      <p:tavLst>
                                        <p:tav tm="0">
                                          <p:val>
                                            <p:strVal val="#ppt_y+#ppt_h*1.125000"/>
                                          </p:val>
                                        </p:tav>
                                        <p:tav tm="100000">
                                          <p:val>
                                            <p:strVal val="#ppt_y"/>
                                          </p:val>
                                        </p:tav>
                                      </p:tavLst>
                                    </p:anim>
                                    <p:animEffect transition="in" filter="wipe(up)">
                                      <p:cBhvr>
                                        <p:cTn id="131" dur="1000"/>
                                        <p:tgtEl>
                                          <p:spTgt spid="224"/>
                                        </p:tgtEl>
                                      </p:cBhvr>
                                    </p:animEffect>
                                  </p:childTnLst>
                                </p:cTn>
                              </p:par>
                              <p:par>
                                <p:cTn id="132" presetID="12" presetClass="entr" presetSubtype="4" fill="hold" grpId="0" nodeType="withEffect">
                                  <p:stCondLst>
                                    <p:cond delay="0"/>
                                  </p:stCondLst>
                                  <p:childTnLst>
                                    <p:set>
                                      <p:cBhvr>
                                        <p:cTn id="133" dur="1" fill="hold">
                                          <p:stCondLst>
                                            <p:cond delay="0"/>
                                          </p:stCondLst>
                                        </p:cTn>
                                        <p:tgtEl>
                                          <p:spTgt spid="225"/>
                                        </p:tgtEl>
                                        <p:attrNameLst>
                                          <p:attrName>style.visibility</p:attrName>
                                        </p:attrNameLst>
                                      </p:cBhvr>
                                      <p:to>
                                        <p:strVal val="visible"/>
                                      </p:to>
                                    </p:set>
                                    <p:anim calcmode="lin" valueType="num">
                                      <p:cBhvr additive="base">
                                        <p:cTn id="134" dur="1000"/>
                                        <p:tgtEl>
                                          <p:spTgt spid="225"/>
                                        </p:tgtEl>
                                        <p:attrNameLst>
                                          <p:attrName>ppt_y</p:attrName>
                                        </p:attrNameLst>
                                      </p:cBhvr>
                                      <p:tavLst>
                                        <p:tav tm="0">
                                          <p:val>
                                            <p:strVal val="#ppt_y+#ppt_h*1.125000"/>
                                          </p:val>
                                        </p:tav>
                                        <p:tav tm="100000">
                                          <p:val>
                                            <p:strVal val="#ppt_y"/>
                                          </p:val>
                                        </p:tav>
                                      </p:tavLst>
                                    </p:anim>
                                    <p:animEffect transition="in" filter="wipe(up)">
                                      <p:cBhvr>
                                        <p:cTn id="135" dur="1000"/>
                                        <p:tgtEl>
                                          <p:spTgt spid="225"/>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nodeType="clickEffect">
                                  <p:stCondLst>
                                    <p:cond delay="0"/>
                                  </p:stCondLst>
                                  <p:childTnLst>
                                    <p:set>
                                      <p:cBhvr>
                                        <p:cTn id="139" dur="1" fill="hold">
                                          <p:stCondLst>
                                            <p:cond delay="0"/>
                                          </p:stCondLst>
                                        </p:cTn>
                                        <p:tgtEl>
                                          <p:spTgt spid="208"/>
                                        </p:tgtEl>
                                        <p:attrNameLst>
                                          <p:attrName>style.visibility</p:attrName>
                                        </p:attrNameLst>
                                      </p:cBhvr>
                                      <p:to>
                                        <p:strVal val="visible"/>
                                      </p:to>
                                    </p:set>
                                    <p:animEffect transition="in" filter="circle(in)">
                                      <p:cBhvr>
                                        <p:cTn id="140" dur="2000"/>
                                        <p:tgtEl>
                                          <p:spTgt spid="208"/>
                                        </p:tgtEl>
                                      </p:cBhvr>
                                    </p:animEffect>
                                  </p:childTnLst>
                                </p:cTn>
                              </p:par>
                              <p:par>
                                <p:cTn id="141" presetID="6" presetClass="entr" presetSubtype="16" fill="hold" nodeType="withEffect">
                                  <p:stCondLst>
                                    <p:cond delay="0"/>
                                  </p:stCondLst>
                                  <p:childTnLst>
                                    <p:set>
                                      <p:cBhvr>
                                        <p:cTn id="142" dur="1" fill="hold">
                                          <p:stCondLst>
                                            <p:cond delay="0"/>
                                          </p:stCondLst>
                                        </p:cTn>
                                        <p:tgtEl>
                                          <p:spTgt spid="209"/>
                                        </p:tgtEl>
                                        <p:attrNameLst>
                                          <p:attrName>style.visibility</p:attrName>
                                        </p:attrNameLst>
                                      </p:cBhvr>
                                      <p:to>
                                        <p:strVal val="visible"/>
                                      </p:to>
                                    </p:set>
                                    <p:animEffect transition="in" filter="circle(in)">
                                      <p:cBhvr>
                                        <p:cTn id="143" dur="2000"/>
                                        <p:tgtEl>
                                          <p:spTgt spid="209"/>
                                        </p:tgtEl>
                                      </p:cBhvr>
                                    </p:animEffect>
                                  </p:childTnLst>
                                </p:cTn>
                              </p:par>
                              <p:par>
                                <p:cTn id="144" presetID="1" presetClass="entr" presetSubtype="0" fill="hold" grpId="0" nodeType="withEffect">
                                  <p:stCondLst>
                                    <p:cond delay="0"/>
                                  </p:stCondLst>
                                  <p:childTnLst>
                                    <p:set>
                                      <p:cBhvr>
                                        <p:cTn id="145"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9" grpId="0"/>
      <p:bldP spid="111" grpId="0" animBg="1"/>
      <p:bldP spid="168" grpId="0" animBg="1"/>
      <p:bldP spid="169" grpId="0" animBg="1"/>
      <p:bldP spid="170" grpId="0" animBg="1"/>
      <p:bldP spid="173" grpId="0" animBg="1"/>
      <p:bldP spid="174" grpId="0" animBg="1"/>
      <p:bldP spid="178" grpId="0" animBg="1"/>
      <p:bldP spid="179" grpId="0" animBg="1"/>
      <p:bldP spid="180" grpId="0" animBg="1"/>
      <p:bldP spid="180" grpId="1" animBg="1"/>
      <p:bldP spid="181" grpId="0" animBg="1"/>
      <p:bldP spid="181" grpId="1" animBg="1"/>
      <p:bldP spid="183" grpId="0" animBg="1"/>
      <p:bldP spid="207" grpId="0"/>
      <p:bldP spid="217" grpId="0" animBg="1"/>
      <p:bldP spid="219" grpId="0" animBg="1"/>
      <p:bldP spid="220" grpId="0" animBg="1"/>
      <p:bldP spid="222" grpId="0" animBg="1"/>
      <p:bldP spid="223" grpId="0" animBg="1"/>
      <p:bldP spid="225" grpId="0" animBg="1"/>
      <p:bldP spid="2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VTS Use Cases</a:t>
            </a:r>
            <a:endParaRPr lang="en-US" dirty="0"/>
          </a:p>
        </p:txBody>
      </p:sp>
    </p:spTree>
    <p:extLst>
      <p:ext uri="{BB962C8B-B14F-4D97-AF65-F5344CB8AC3E}">
        <p14:creationId xmlns:p14="http://schemas.microsoft.com/office/powerpoint/2010/main" val="148386720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rot="5400000" flipH="1">
            <a:off x="1115832" y="1822108"/>
            <a:ext cx="2225370" cy="2613320"/>
          </a:xfrm>
          <a:prstGeom prst="roundRect">
            <a:avLst>
              <a:gd name="adj" fmla="val 8122"/>
            </a:avLst>
          </a:prstGeom>
          <a:gradFill flip="none" rotWithShape="1">
            <a:gsLst>
              <a:gs pos="100000">
                <a:schemeClr val="bg2"/>
              </a:gs>
              <a:gs pos="0">
                <a:schemeClr val="accent5">
                  <a:lumMod val="20000"/>
                  <a:lumOff val="80000"/>
                </a:schemeClr>
              </a:gs>
            </a:gsLst>
            <a:lin ang="0" scaled="1"/>
            <a:tileRect/>
          </a:gradFill>
          <a:ln w="3175">
            <a:gradFill flip="none" rotWithShape="1">
              <a:gsLst>
                <a:gs pos="100000">
                  <a:schemeClr val="accent5"/>
                </a:gs>
                <a:gs pos="0">
                  <a:schemeClr val="accent1">
                    <a:tint val="23500"/>
                    <a:satMod val="160000"/>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1" algn="ctr">
              <a:spcBef>
                <a:spcPts val="480"/>
              </a:spcBef>
              <a:spcAft>
                <a:spcPts val="0"/>
              </a:spcAft>
              <a:buClr>
                <a:schemeClr val="dk1"/>
              </a:buClr>
              <a:buSzPct val="80000"/>
            </a:pPr>
            <a:endParaRPr lang="en-US" dirty="0">
              <a:solidFill>
                <a:schemeClr val="accent5">
                  <a:lumMod val="75000"/>
                </a:schemeClr>
              </a:solidFill>
              <a:latin typeface="+mj-lt"/>
            </a:endParaRPr>
          </a:p>
        </p:txBody>
      </p:sp>
      <p:sp>
        <p:nvSpPr>
          <p:cNvPr id="2" name="Title 1"/>
          <p:cNvSpPr>
            <a:spLocks noGrp="1"/>
          </p:cNvSpPr>
          <p:nvPr>
            <p:ph type="title"/>
          </p:nvPr>
        </p:nvSpPr>
        <p:spPr/>
        <p:txBody>
          <a:bodyPr/>
          <a:lstStyle/>
          <a:p>
            <a:r>
              <a:rPr lang="en-US" dirty="0" smtClean="0"/>
              <a:t>VTS Use Cases</a:t>
            </a:r>
            <a:endParaRPr lang="en-US" dirty="0"/>
          </a:p>
        </p:txBody>
      </p:sp>
      <p:sp>
        <p:nvSpPr>
          <p:cNvPr id="15" name="Rounded Rectangle 14"/>
          <p:cNvSpPr/>
          <p:nvPr/>
        </p:nvSpPr>
        <p:spPr>
          <a:xfrm rot="16200000">
            <a:off x="1681186" y="1004615"/>
            <a:ext cx="993067" cy="190463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45" tIns="45718" rIns="91436" bIns="45718" rtlCol="0" anchor="ctr"/>
          <a:lstStyle/>
          <a:p>
            <a:endParaRPr lang="en-US" dirty="0">
              <a:latin typeface="+mj-lt"/>
            </a:endParaRPr>
          </a:p>
        </p:txBody>
      </p:sp>
      <p:sp>
        <p:nvSpPr>
          <p:cNvPr id="16" name="Rectangle 15"/>
          <p:cNvSpPr/>
          <p:nvPr/>
        </p:nvSpPr>
        <p:spPr>
          <a:xfrm>
            <a:off x="1422203" y="1599881"/>
            <a:ext cx="1511031" cy="714106"/>
          </a:xfrm>
          <a:prstGeom prst="rect">
            <a:avLst/>
          </a:prstGeom>
        </p:spPr>
        <p:txBody>
          <a:bodyPr wrap="none" lIns="0" tIns="0" rIns="0" bIns="0" anchor="ctr" anchorCtr="0">
            <a:normAutofit/>
          </a:bodyPr>
          <a:lstStyle/>
          <a:p>
            <a:pPr algn="ctr"/>
            <a:r>
              <a:rPr lang="en-US" dirty="0" smtClean="0">
                <a:solidFill>
                  <a:schemeClr val="bg1"/>
                </a:solidFill>
                <a:latin typeface="+mj-lt"/>
                <a:cs typeface="CiscoSans ExtraLight"/>
              </a:rPr>
              <a:t>Multi-Tenant</a:t>
            </a:r>
          </a:p>
          <a:p>
            <a:pPr algn="ctr"/>
            <a:r>
              <a:rPr lang="en-US" dirty="0" smtClean="0">
                <a:solidFill>
                  <a:schemeClr val="bg1"/>
                </a:solidFill>
                <a:latin typeface="+mj-lt"/>
                <a:cs typeface="CiscoSans ExtraLight"/>
              </a:rPr>
              <a:t>Data Centers</a:t>
            </a:r>
          </a:p>
        </p:txBody>
      </p:sp>
      <p:sp>
        <p:nvSpPr>
          <p:cNvPr id="20" name="Rounded Rectangle 19"/>
          <p:cNvSpPr/>
          <p:nvPr/>
        </p:nvSpPr>
        <p:spPr>
          <a:xfrm rot="5400000" flipH="1">
            <a:off x="5273680" y="1809409"/>
            <a:ext cx="2225370" cy="2613320"/>
          </a:xfrm>
          <a:prstGeom prst="roundRect">
            <a:avLst>
              <a:gd name="adj" fmla="val 8122"/>
            </a:avLst>
          </a:prstGeom>
          <a:gradFill flip="none" rotWithShape="1">
            <a:gsLst>
              <a:gs pos="100000">
                <a:schemeClr val="bg2"/>
              </a:gs>
              <a:gs pos="0">
                <a:schemeClr val="accent5">
                  <a:lumMod val="20000"/>
                  <a:lumOff val="80000"/>
                </a:schemeClr>
              </a:gs>
            </a:gsLst>
            <a:lin ang="0" scaled="1"/>
            <a:tileRect/>
          </a:gradFill>
          <a:ln w="3175">
            <a:gradFill flip="none" rotWithShape="1">
              <a:gsLst>
                <a:gs pos="100000">
                  <a:schemeClr val="accent6"/>
                </a:gs>
                <a:gs pos="0">
                  <a:schemeClr val="accent1">
                    <a:tint val="23500"/>
                    <a:satMod val="160000"/>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1" algn="ctr">
              <a:spcBef>
                <a:spcPts val="480"/>
              </a:spcBef>
              <a:spcAft>
                <a:spcPts val="0"/>
              </a:spcAft>
              <a:buClr>
                <a:schemeClr val="dk1"/>
              </a:buClr>
              <a:buSzPct val="80000"/>
            </a:pPr>
            <a:endParaRPr lang="en-US" dirty="0">
              <a:solidFill>
                <a:schemeClr val="accent5">
                  <a:lumMod val="75000"/>
                </a:schemeClr>
              </a:solidFill>
              <a:latin typeface="+mj-lt"/>
            </a:endParaRPr>
          </a:p>
        </p:txBody>
      </p:sp>
      <p:sp>
        <p:nvSpPr>
          <p:cNvPr id="21" name="Rounded Rectangle 20"/>
          <p:cNvSpPr/>
          <p:nvPr/>
        </p:nvSpPr>
        <p:spPr>
          <a:xfrm rot="16200000">
            <a:off x="5889833" y="1007209"/>
            <a:ext cx="993070" cy="1899448"/>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45" tIns="45718" rIns="91436" bIns="45718" rtlCol="0" anchor="ctr"/>
          <a:lstStyle/>
          <a:p>
            <a:endParaRPr lang="en-US" dirty="0">
              <a:latin typeface="+mj-lt"/>
            </a:endParaRPr>
          </a:p>
        </p:txBody>
      </p:sp>
      <p:sp>
        <p:nvSpPr>
          <p:cNvPr id="22" name="Rectangle 21"/>
          <p:cNvSpPr/>
          <p:nvPr/>
        </p:nvSpPr>
        <p:spPr>
          <a:xfrm>
            <a:off x="5655173" y="1486899"/>
            <a:ext cx="1462389" cy="940068"/>
          </a:xfrm>
          <a:prstGeom prst="rect">
            <a:avLst/>
          </a:prstGeom>
        </p:spPr>
        <p:txBody>
          <a:bodyPr wrap="none" lIns="0" tIns="0" rIns="0" bIns="0" anchor="ctr" anchorCtr="0">
            <a:noAutofit/>
          </a:bodyPr>
          <a:lstStyle/>
          <a:p>
            <a:pPr algn="ctr"/>
            <a:r>
              <a:rPr lang="en-US" dirty="0" smtClean="0">
                <a:solidFill>
                  <a:schemeClr val="bg1"/>
                </a:solidFill>
                <a:latin typeface="+mj-lt"/>
                <a:cs typeface="CiscoSans ExtraLight"/>
              </a:rPr>
              <a:t>Network-Function</a:t>
            </a:r>
          </a:p>
          <a:p>
            <a:pPr algn="ctr"/>
            <a:r>
              <a:rPr lang="en-US" dirty="0" smtClean="0">
                <a:solidFill>
                  <a:schemeClr val="bg1"/>
                </a:solidFill>
                <a:latin typeface="+mj-lt"/>
                <a:cs typeface="CiscoSans ExtraLight"/>
              </a:rPr>
              <a:t>Virtualization</a:t>
            </a:r>
          </a:p>
        </p:txBody>
      </p:sp>
      <p:grpSp>
        <p:nvGrpSpPr>
          <p:cNvPr id="5" name="Group 37"/>
          <p:cNvGrpSpPr/>
          <p:nvPr/>
        </p:nvGrpSpPr>
        <p:grpSpPr>
          <a:xfrm>
            <a:off x="5705296" y="2660924"/>
            <a:ext cx="1362140" cy="842543"/>
            <a:chOff x="6500495" y="2292350"/>
            <a:chExt cx="1352551" cy="836612"/>
          </a:xfrm>
        </p:grpSpPr>
        <p:sp>
          <p:nvSpPr>
            <p:cNvPr id="26" name="Freeform 21"/>
            <p:cNvSpPr>
              <a:spLocks/>
            </p:cNvSpPr>
            <p:nvPr/>
          </p:nvSpPr>
          <p:spPr bwMode="auto">
            <a:xfrm>
              <a:off x="6500495" y="2292350"/>
              <a:ext cx="1352551" cy="836612"/>
            </a:xfrm>
            <a:custGeom>
              <a:avLst/>
              <a:gdLst/>
              <a:ahLst/>
              <a:cxnLst>
                <a:cxn ang="0">
                  <a:pos x="67" y="109"/>
                </a:cxn>
                <a:cxn ang="0">
                  <a:pos x="1" y="156"/>
                </a:cxn>
                <a:cxn ang="0">
                  <a:pos x="40" y="221"/>
                </a:cxn>
                <a:cxn ang="0">
                  <a:pos x="295" y="223"/>
                </a:cxn>
                <a:cxn ang="0">
                  <a:pos x="355" y="154"/>
                </a:cxn>
                <a:cxn ang="0">
                  <a:pos x="282" y="66"/>
                </a:cxn>
                <a:cxn ang="0">
                  <a:pos x="239" y="17"/>
                </a:cxn>
                <a:cxn ang="0">
                  <a:pos x="140" y="61"/>
                </a:cxn>
                <a:cxn ang="0">
                  <a:pos x="67" y="109"/>
                </a:cxn>
              </a:cxnLst>
              <a:rect l="0" t="0" r="r" b="b"/>
              <a:pathLst>
                <a:path w="361" h="223">
                  <a:moveTo>
                    <a:pt x="67" y="109"/>
                  </a:moveTo>
                  <a:cubicBezTo>
                    <a:pt x="67" y="109"/>
                    <a:pt x="5" y="106"/>
                    <a:pt x="1" y="156"/>
                  </a:cubicBezTo>
                  <a:cubicBezTo>
                    <a:pt x="0" y="175"/>
                    <a:pt x="3" y="203"/>
                    <a:pt x="40" y="221"/>
                  </a:cubicBezTo>
                  <a:cubicBezTo>
                    <a:pt x="295" y="223"/>
                    <a:pt x="295" y="223"/>
                    <a:pt x="295" y="223"/>
                  </a:cubicBezTo>
                  <a:cubicBezTo>
                    <a:pt x="295" y="223"/>
                    <a:pt x="349" y="201"/>
                    <a:pt x="355" y="154"/>
                  </a:cubicBezTo>
                  <a:cubicBezTo>
                    <a:pt x="361" y="107"/>
                    <a:pt x="330" y="71"/>
                    <a:pt x="282" y="66"/>
                  </a:cubicBezTo>
                  <a:cubicBezTo>
                    <a:pt x="282" y="66"/>
                    <a:pt x="271" y="26"/>
                    <a:pt x="239" y="17"/>
                  </a:cubicBezTo>
                  <a:cubicBezTo>
                    <a:pt x="207" y="7"/>
                    <a:pt x="171" y="0"/>
                    <a:pt x="140" y="61"/>
                  </a:cubicBezTo>
                  <a:cubicBezTo>
                    <a:pt x="140" y="61"/>
                    <a:pt x="78" y="45"/>
                    <a:pt x="67" y="109"/>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dirty="0">
                <a:solidFill>
                  <a:schemeClr val="lt1"/>
                </a:solidFill>
                <a:latin typeface="+mj-lt"/>
                <a:ea typeface="+mn-ea"/>
                <a:cs typeface="+mn-cs"/>
              </a:endParaRPr>
            </a:p>
          </p:txBody>
        </p:sp>
        <p:sp>
          <p:nvSpPr>
            <p:cNvPr id="27" name="Freeform 22"/>
            <p:cNvSpPr>
              <a:spLocks noEditPoints="1"/>
            </p:cNvSpPr>
            <p:nvPr/>
          </p:nvSpPr>
          <p:spPr bwMode="auto">
            <a:xfrm>
              <a:off x="7111683" y="2520950"/>
              <a:ext cx="366713" cy="366712"/>
            </a:xfrm>
            <a:custGeom>
              <a:avLst/>
              <a:gdLst/>
              <a:ahLst/>
              <a:cxnLst>
                <a:cxn ang="0">
                  <a:pos x="88" y="57"/>
                </a:cxn>
                <a:cxn ang="0">
                  <a:pos x="88" y="53"/>
                </a:cxn>
                <a:cxn ang="0">
                  <a:pos x="88" y="46"/>
                </a:cxn>
                <a:cxn ang="0">
                  <a:pos x="98" y="41"/>
                </a:cxn>
                <a:cxn ang="0">
                  <a:pos x="85" y="33"/>
                </a:cxn>
                <a:cxn ang="0">
                  <a:pos x="92" y="25"/>
                </a:cxn>
                <a:cxn ang="0">
                  <a:pos x="77" y="21"/>
                </a:cxn>
                <a:cxn ang="0">
                  <a:pos x="80" y="11"/>
                </a:cxn>
                <a:cxn ang="0">
                  <a:pos x="65" y="13"/>
                </a:cxn>
                <a:cxn ang="0">
                  <a:pos x="65" y="2"/>
                </a:cxn>
                <a:cxn ang="0">
                  <a:pos x="54" y="10"/>
                </a:cxn>
                <a:cxn ang="0">
                  <a:pos x="50" y="0"/>
                </a:cxn>
                <a:cxn ang="0">
                  <a:pos x="49" y="9"/>
                </a:cxn>
                <a:cxn ang="0">
                  <a:pos x="39" y="1"/>
                </a:cxn>
                <a:cxn ang="0">
                  <a:pos x="38" y="11"/>
                </a:cxn>
                <a:cxn ang="0">
                  <a:pos x="23" y="7"/>
                </a:cxn>
                <a:cxn ang="0">
                  <a:pos x="25" y="18"/>
                </a:cxn>
                <a:cxn ang="0">
                  <a:pos x="10" y="19"/>
                </a:cxn>
                <a:cxn ang="0">
                  <a:pos x="15" y="28"/>
                </a:cxn>
                <a:cxn ang="0">
                  <a:pos x="2" y="35"/>
                </a:cxn>
                <a:cxn ang="0">
                  <a:pos x="10" y="42"/>
                </a:cxn>
                <a:cxn ang="0">
                  <a:pos x="10" y="52"/>
                </a:cxn>
                <a:cxn ang="0">
                  <a:pos x="0" y="57"/>
                </a:cxn>
                <a:cxn ang="0">
                  <a:pos x="14" y="65"/>
                </a:cxn>
                <a:cxn ang="0">
                  <a:pos x="6" y="74"/>
                </a:cxn>
                <a:cxn ang="0">
                  <a:pos x="22" y="77"/>
                </a:cxn>
                <a:cxn ang="0">
                  <a:pos x="18" y="87"/>
                </a:cxn>
                <a:cxn ang="0">
                  <a:pos x="33" y="85"/>
                </a:cxn>
                <a:cxn ang="0">
                  <a:pos x="33" y="96"/>
                </a:cxn>
                <a:cxn ang="0">
                  <a:pos x="46" y="88"/>
                </a:cxn>
                <a:cxn ang="0">
                  <a:pos x="50" y="98"/>
                </a:cxn>
                <a:cxn ang="0">
                  <a:pos x="56" y="87"/>
                </a:cxn>
                <a:cxn ang="0">
                  <a:pos x="62" y="96"/>
                </a:cxn>
                <a:cxn ang="0">
                  <a:pos x="69" y="82"/>
                </a:cxn>
                <a:cxn ang="0">
                  <a:pos x="78" y="89"/>
                </a:cxn>
                <a:cxn ang="0">
                  <a:pos x="80" y="73"/>
                </a:cxn>
                <a:cxn ang="0">
                  <a:pos x="90" y="76"/>
                </a:cxn>
                <a:cxn ang="0">
                  <a:pos x="86" y="61"/>
                </a:cxn>
                <a:cxn ang="0">
                  <a:pos x="97" y="59"/>
                </a:cxn>
                <a:cxn ang="0">
                  <a:pos x="87" y="56"/>
                </a:cxn>
                <a:cxn ang="0">
                  <a:pos x="73" y="23"/>
                </a:cxn>
                <a:cxn ang="0">
                  <a:pos x="84" y="52"/>
                </a:cxn>
                <a:cxn ang="0">
                  <a:pos x="59" y="40"/>
                </a:cxn>
                <a:cxn ang="0">
                  <a:pos x="43" y="60"/>
                </a:cxn>
                <a:cxn ang="0">
                  <a:pos x="52" y="61"/>
                </a:cxn>
                <a:cxn ang="0">
                  <a:pos x="49" y="84"/>
                </a:cxn>
                <a:cxn ang="0">
                  <a:pos x="48" y="58"/>
                </a:cxn>
                <a:cxn ang="0">
                  <a:pos x="50" y="39"/>
                </a:cxn>
                <a:cxn ang="0">
                  <a:pos x="48" y="58"/>
                </a:cxn>
                <a:cxn ang="0">
                  <a:pos x="56" y="37"/>
                </a:cxn>
                <a:cxn ang="0">
                  <a:pos x="45" y="35"/>
                </a:cxn>
                <a:cxn ang="0">
                  <a:pos x="49" y="13"/>
                </a:cxn>
                <a:cxn ang="0">
                  <a:pos x="32" y="18"/>
                </a:cxn>
                <a:cxn ang="0">
                  <a:pos x="36" y="45"/>
                </a:cxn>
                <a:cxn ang="0">
                  <a:pos x="32" y="18"/>
                </a:cxn>
                <a:cxn ang="0">
                  <a:pos x="14" y="46"/>
                </a:cxn>
                <a:cxn ang="0">
                  <a:pos x="40" y="58"/>
                </a:cxn>
                <a:cxn ang="0">
                  <a:pos x="14" y="49"/>
                </a:cxn>
                <a:cxn ang="0">
                  <a:pos x="56" y="60"/>
                </a:cxn>
                <a:cxn ang="0">
                  <a:pos x="83" y="56"/>
                </a:cxn>
              </a:cxnLst>
              <a:rect l="0" t="0" r="r" b="b"/>
              <a:pathLst>
                <a:path w="98" h="98">
                  <a:moveTo>
                    <a:pt x="87" y="56"/>
                  </a:moveTo>
                  <a:cubicBezTo>
                    <a:pt x="88" y="57"/>
                    <a:pt x="88" y="57"/>
                    <a:pt x="88" y="57"/>
                  </a:cubicBezTo>
                  <a:cubicBezTo>
                    <a:pt x="88" y="53"/>
                    <a:pt x="88" y="53"/>
                    <a:pt x="88" y="53"/>
                  </a:cubicBezTo>
                  <a:cubicBezTo>
                    <a:pt x="88" y="53"/>
                    <a:pt x="88" y="53"/>
                    <a:pt x="88" y="53"/>
                  </a:cubicBezTo>
                  <a:cubicBezTo>
                    <a:pt x="88" y="51"/>
                    <a:pt x="88" y="50"/>
                    <a:pt x="88" y="49"/>
                  </a:cubicBezTo>
                  <a:cubicBezTo>
                    <a:pt x="88" y="48"/>
                    <a:pt x="88" y="47"/>
                    <a:pt x="88" y="46"/>
                  </a:cubicBezTo>
                  <a:cubicBezTo>
                    <a:pt x="98" y="45"/>
                    <a:pt x="98" y="45"/>
                    <a:pt x="98" y="45"/>
                  </a:cubicBezTo>
                  <a:cubicBezTo>
                    <a:pt x="98" y="41"/>
                    <a:pt x="98" y="41"/>
                    <a:pt x="98" y="41"/>
                  </a:cubicBezTo>
                  <a:cubicBezTo>
                    <a:pt x="88" y="43"/>
                    <a:pt x="88" y="43"/>
                    <a:pt x="88" y="43"/>
                  </a:cubicBezTo>
                  <a:cubicBezTo>
                    <a:pt x="87" y="39"/>
                    <a:pt x="86" y="36"/>
                    <a:pt x="85" y="33"/>
                  </a:cubicBezTo>
                  <a:cubicBezTo>
                    <a:pt x="93" y="28"/>
                    <a:pt x="93" y="28"/>
                    <a:pt x="93" y="28"/>
                  </a:cubicBezTo>
                  <a:cubicBezTo>
                    <a:pt x="92" y="25"/>
                    <a:pt x="92" y="25"/>
                    <a:pt x="92" y="25"/>
                  </a:cubicBezTo>
                  <a:cubicBezTo>
                    <a:pt x="83" y="29"/>
                    <a:pt x="83" y="29"/>
                    <a:pt x="83" y="29"/>
                  </a:cubicBezTo>
                  <a:cubicBezTo>
                    <a:pt x="81" y="26"/>
                    <a:pt x="79" y="23"/>
                    <a:pt x="77" y="21"/>
                  </a:cubicBezTo>
                  <a:cubicBezTo>
                    <a:pt x="83" y="14"/>
                    <a:pt x="83" y="14"/>
                    <a:pt x="83" y="14"/>
                  </a:cubicBezTo>
                  <a:cubicBezTo>
                    <a:pt x="80" y="11"/>
                    <a:pt x="80" y="11"/>
                    <a:pt x="80" y="11"/>
                  </a:cubicBezTo>
                  <a:cubicBezTo>
                    <a:pt x="74" y="18"/>
                    <a:pt x="74" y="18"/>
                    <a:pt x="74" y="18"/>
                  </a:cubicBezTo>
                  <a:cubicBezTo>
                    <a:pt x="71" y="16"/>
                    <a:pt x="68" y="14"/>
                    <a:pt x="65" y="13"/>
                  </a:cubicBezTo>
                  <a:cubicBezTo>
                    <a:pt x="68" y="4"/>
                    <a:pt x="68" y="4"/>
                    <a:pt x="68" y="4"/>
                  </a:cubicBezTo>
                  <a:cubicBezTo>
                    <a:pt x="65" y="2"/>
                    <a:pt x="65" y="2"/>
                    <a:pt x="65" y="2"/>
                  </a:cubicBezTo>
                  <a:cubicBezTo>
                    <a:pt x="61" y="11"/>
                    <a:pt x="61" y="11"/>
                    <a:pt x="61" y="11"/>
                  </a:cubicBezTo>
                  <a:cubicBezTo>
                    <a:pt x="59" y="10"/>
                    <a:pt x="57" y="10"/>
                    <a:pt x="54" y="10"/>
                  </a:cubicBezTo>
                  <a:cubicBezTo>
                    <a:pt x="54" y="0"/>
                    <a:pt x="54" y="0"/>
                    <a:pt x="54" y="0"/>
                  </a:cubicBezTo>
                  <a:cubicBezTo>
                    <a:pt x="50" y="0"/>
                    <a:pt x="50" y="0"/>
                    <a:pt x="50" y="0"/>
                  </a:cubicBezTo>
                  <a:cubicBezTo>
                    <a:pt x="50" y="9"/>
                    <a:pt x="50" y="9"/>
                    <a:pt x="50" y="9"/>
                  </a:cubicBezTo>
                  <a:cubicBezTo>
                    <a:pt x="50" y="9"/>
                    <a:pt x="49" y="9"/>
                    <a:pt x="49" y="9"/>
                  </a:cubicBezTo>
                  <a:cubicBezTo>
                    <a:pt x="46" y="9"/>
                    <a:pt x="44" y="10"/>
                    <a:pt x="42" y="10"/>
                  </a:cubicBezTo>
                  <a:cubicBezTo>
                    <a:pt x="39" y="1"/>
                    <a:pt x="39" y="1"/>
                    <a:pt x="39" y="1"/>
                  </a:cubicBezTo>
                  <a:cubicBezTo>
                    <a:pt x="36" y="2"/>
                    <a:pt x="36" y="2"/>
                    <a:pt x="36" y="2"/>
                  </a:cubicBezTo>
                  <a:cubicBezTo>
                    <a:pt x="38" y="11"/>
                    <a:pt x="38" y="11"/>
                    <a:pt x="38" y="11"/>
                  </a:cubicBezTo>
                  <a:cubicBezTo>
                    <a:pt x="34" y="12"/>
                    <a:pt x="31" y="13"/>
                    <a:pt x="28" y="15"/>
                  </a:cubicBezTo>
                  <a:cubicBezTo>
                    <a:pt x="23" y="7"/>
                    <a:pt x="23" y="7"/>
                    <a:pt x="23" y="7"/>
                  </a:cubicBezTo>
                  <a:cubicBezTo>
                    <a:pt x="20" y="10"/>
                    <a:pt x="20" y="10"/>
                    <a:pt x="20" y="10"/>
                  </a:cubicBezTo>
                  <a:cubicBezTo>
                    <a:pt x="25" y="18"/>
                    <a:pt x="25" y="18"/>
                    <a:pt x="25" y="18"/>
                  </a:cubicBezTo>
                  <a:cubicBezTo>
                    <a:pt x="22" y="20"/>
                    <a:pt x="20" y="22"/>
                    <a:pt x="18" y="25"/>
                  </a:cubicBezTo>
                  <a:cubicBezTo>
                    <a:pt x="10" y="19"/>
                    <a:pt x="10" y="19"/>
                    <a:pt x="10" y="19"/>
                  </a:cubicBezTo>
                  <a:cubicBezTo>
                    <a:pt x="8" y="23"/>
                    <a:pt x="8" y="23"/>
                    <a:pt x="8" y="23"/>
                  </a:cubicBezTo>
                  <a:cubicBezTo>
                    <a:pt x="15" y="28"/>
                    <a:pt x="15" y="28"/>
                    <a:pt x="15" y="28"/>
                  </a:cubicBezTo>
                  <a:cubicBezTo>
                    <a:pt x="14" y="31"/>
                    <a:pt x="12" y="34"/>
                    <a:pt x="11" y="38"/>
                  </a:cubicBezTo>
                  <a:cubicBezTo>
                    <a:pt x="2" y="35"/>
                    <a:pt x="2" y="35"/>
                    <a:pt x="2" y="35"/>
                  </a:cubicBezTo>
                  <a:cubicBezTo>
                    <a:pt x="1" y="39"/>
                    <a:pt x="1" y="39"/>
                    <a:pt x="1" y="39"/>
                  </a:cubicBezTo>
                  <a:cubicBezTo>
                    <a:pt x="10" y="42"/>
                    <a:pt x="10" y="42"/>
                    <a:pt x="10" y="42"/>
                  </a:cubicBezTo>
                  <a:cubicBezTo>
                    <a:pt x="10" y="44"/>
                    <a:pt x="10" y="46"/>
                    <a:pt x="10" y="49"/>
                  </a:cubicBezTo>
                  <a:cubicBezTo>
                    <a:pt x="10" y="50"/>
                    <a:pt x="10" y="51"/>
                    <a:pt x="10" y="52"/>
                  </a:cubicBezTo>
                  <a:cubicBezTo>
                    <a:pt x="0" y="53"/>
                    <a:pt x="0" y="53"/>
                    <a:pt x="0" y="53"/>
                  </a:cubicBezTo>
                  <a:cubicBezTo>
                    <a:pt x="0" y="57"/>
                    <a:pt x="0" y="57"/>
                    <a:pt x="0" y="57"/>
                  </a:cubicBezTo>
                  <a:cubicBezTo>
                    <a:pt x="10" y="56"/>
                    <a:pt x="10" y="56"/>
                    <a:pt x="10" y="56"/>
                  </a:cubicBezTo>
                  <a:cubicBezTo>
                    <a:pt x="11" y="59"/>
                    <a:pt x="12" y="62"/>
                    <a:pt x="14" y="65"/>
                  </a:cubicBezTo>
                  <a:cubicBezTo>
                    <a:pt x="5" y="70"/>
                    <a:pt x="5" y="70"/>
                    <a:pt x="5" y="70"/>
                  </a:cubicBezTo>
                  <a:cubicBezTo>
                    <a:pt x="6" y="74"/>
                    <a:pt x="6" y="74"/>
                    <a:pt x="6" y="74"/>
                  </a:cubicBezTo>
                  <a:cubicBezTo>
                    <a:pt x="16" y="69"/>
                    <a:pt x="16" y="69"/>
                    <a:pt x="16" y="69"/>
                  </a:cubicBezTo>
                  <a:cubicBezTo>
                    <a:pt x="17" y="72"/>
                    <a:pt x="19" y="74"/>
                    <a:pt x="22" y="77"/>
                  </a:cubicBezTo>
                  <a:cubicBezTo>
                    <a:pt x="15" y="85"/>
                    <a:pt x="15" y="85"/>
                    <a:pt x="15" y="85"/>
                  </a:cubicBezTo>
                  <a:cubicBezTo>
                    <a:pt x="18" y="87"/>
                    <a:pt x="18" y="87"/>
                    <a:pt x="18" y="87"/>
                  </a:cubicBezTo>
                  <a:cubicBezTo>
                    <a:pt x="25" y="79"/>
                    <a:pt x="25" y="79"/>
                    <a:pt x="25" y="79"/>
                  </a:cubicBezTo>
                  <a:cubicBezTo>
                    <a:pt x="27" y="81"/>
                    <a:pt x="30" y="83"/>
                    <a:pt x="33" y="85"/>
                  </a:cubicBezTo>
                  <a:cubicBezTo>
                    <a:pt x="30" y="94"/>
                    <a:pt x="30" y="94"/>
                    <a:pt x="30" y="94"/>
                  </a:cubicBezTo>
                  <a:cubicBezTo>
                    <a:pt x="33" y="96"/>
                    <a:pt x="33" y="96"/>
                    <a:pt x="33" y="96"/>
                  </a:cubicBezTo>
                  <a:cubicBezTo>
                    <a:pt x="37" y="86"/>
                    <a:pt x="37" y="86"/>
                    <a:pt x="37" y="86"/>
                  </a:cubicBezTo>
                  <a:cubicBezTo>
                    <a:pt x="40" y="87"/>
                    <a:pt x="43" y="87"/>
                    <a:pt x="46" y="88"/>
                  </a:cubicBezTo>
                  <a:cubicBezTo>
                    <a:pt x="46" y="98"/>
                    <a:pt x="46" y="98"/>
                    <a:pt x="46" y="98"/>
                  </a:cubicBezTo>
                  <a:cubicBezTo>
                    <a:pt x="50" y="98"/>
                    <a:pt x="50" y="98"/>
                    <a:pt x="50" y="98"/>
                  </a:cubicBezTo>
                  <a:cubicBezTo>
                    <a:pt x="50" y="88"/>
                    <a:pt x="50" y="88"/>
                    <a:pt x="50" y="88"/>
                  </a:cubicBezTo>
                  <a:cubicBezTo>
                    <a:pt x="52" y="88"/>
                    <a:pt x="54" y="87"/>
                    <a:pt x="56" y="87"/>
                  </a:cubicBezTo>
                  <a:cubicBezTo>
                    <a:pt x="59" y="97"/>
                    <a:pt x="59" y="97"/>
                    <a:pt x="59" y="97"/>
                  </a:cubicBezTo>
                  <a:cubicBezTo>
                    <a:pt x="62" y="96"/>
                    <a:pt x="62" y="96"/>
                    <a:pt x="62" y="96"/>
                  </a:cubicBezTo>
                  <a:cubicBezTo>
                    <a:pt x="60" y="86"/>
                    <a:pt x="60" y="86"/>
                    <a:pt x="60" y="86"/>
                  </a:cubicBezTo>
                  <a:cubicBezTo>
                    <a:pt x="63" y="85"/>
                    <a:pt x="66" y="84"/>
                    <a:pt x="69" y="82"/>
                  </a:cubicBezTo>
                  <a:cubicBezTo>
                    <a:pt x="75" y="91"/>
                    <a:pt x="75" y="91"/>
                    <a:pt x="75" y="91"/>
                  </a:cubicBezTo>
                  <a:cubicBezTo>
                    <a:pt x="78" y="89"/>
                    <a:pt x="78" y="89"/>
                    <a:pt x="78" y="89"/>
                  </a:cubicBezTo>
                  <a:cubicBezTo>
                    <a:pt x="72" y="80"/>
                    <a:pt x="72" y="80"/>
                    <a:pt x="72" y="80"/>
                  </a:cubicBezTo>
                  <a:cubicBezTo>
                    <a:pt x="75" y="78"/>
                    <a:pt x="78" y="76"/>
                    <a:pt x="80" y="73"/>
                  </a:cubicBezTo>
                  <a:cubicBezTo>
                    <a:pt x="88" y="79"/>
                    <a:pt x="88" y="79"/>
                    <a:pt x="88" y="79"/>
                  </a:cubicBezTo>
                  <a:cubicBezTo>
                    <a:pt x="90" y="76"/>
                    <a:pt x="90" y="76"/>
                    <a:pt x="90" y="76"/>
                  </a:cubicBezTo>
                  <a:cubicBezTo>
                    <a:pt x="82" y="70"/>
                    <a:pt x="82" y="70"/>
                    <a:pt x="82" y="70"/>
                  </a:cubicBezTo>
                  <a:cubicBezTo>
                    <a:pt x="84" y="67"/>
                    <a:pt x="85" y="64"/>
                    <a:pt x="86" y="61"/>
                  </a:cubicBezTo>
                  <a:cubicBezTo>
                    <a:pt x="96" y="63"/>
                    <a:pt x="96" y="63"/>
                    <a:pt x="96" y="63"/>
                  </a:cubicBezTo>
                  <a:cubicBezTo>
                    <a:pt x="97" y="59"/>
                    <a:pt x="97" y="59"/>
                    <a:pt x="97" y="59"/>
                  </a:cubicBezTo>
                  <a:cubicBezTo>
                    <a:pt x="87" y="57"/>
                    <a:pt x="87" y="57"/>
                    <a:pt x="87" y="57"/>
                  </a:cubicBezTo>
                  <a:cubicBezTo>
                    <a:pt x="87" y="57"/>
                    <a:pt x="87" y="57"/>
                    <a:pt x="87" y="56"/>
                  </a:cubicBezTo>
                  <a:close/>
                  <a:moveTo>
                    <a:pt x="59" y="40"/>
                  </a:moveTo>
                  <a:cubicBezTo>
                    <a:pt x="73" y="23"/>
                    <a:pt x="73" y="23"/>
                    <a:pt x="73" y="23"/>
                  </a:cubicBezTo>
                  <a:cubicBezTo>
                    <a:pt x="80" y="29"/>
                    <a:pt x="84" y="38"/>
                    <a:pt x="84" y="49"/>
                  </a:cubicBezTo>
                  <a:cubicBezTo>
                    <a:pt x="84" y="50"/>
                    <a:pt x="84" y="51"/>
                    <a:pt x="84" y="52"/>
                  </a:cubicBezTo>
                  <a:cubicBezTo>
                    <a:pt x="62" y="49"/>
                    <a:pt x="62" y="49"/>
                    <a:pt x="62" y="49"/>
                  </a:cubicBezTo>
                  <a:cubicBezTo>
                    <a:pt x="63" y="46"/>
                    <a:pt x="62" y="42"/>
                    <a:pt x="59" y="40"/>
                  </a:cubicBezTo>
                  <a:close/>
                  <a:moveTo>
                    <a:pt x="29" y="78"/>
                  </a:moveTo>
                  <a:cubicBezTo>
                    <a:pt x="43" y="60"/>
                    <a:pt x="43" y="60"/>
                    <a:pt x="43" y="60"/>
                  </a:cubicBezTo>
                  <a:cubicBezTo>
                    <a:pt x="44" y="61"/>
                    <a:pt x="46" y="62"/>
                    <a:pt x="47" y="62"/>
                  </a:cubicBezTo>
                  <a:cubicBezTo>
                    <a:pt x="49" y="62"/>
                    <a:pt x="51" y="62"/>
                    <a:pt x="52" y="61"/>
                  </a:cubicBezTo>
                  <a:cubicBezTo>
                    <a:pt x="63" y="81"/>
                    <a:pt x="63" y="81"/>
                    <a:pt x="63" y="81"/>
                  </a:cubicBezTo>
                  <a:cubicBezTo>
                    <a:pt x="58" y="83"/>
                    <a:pt x="54" y="84"/>
                    <a:pt x="49" y="84"/>
                  </a:cubicBezTo>
                  <a:cubicBezTo>
                    <a:pt x="42" y="84"/>
                    <a:pt x="35" y="82"/>
                    <a:pt x="29" y="78"/>
                  </a:cubicBezTo>
                  <a:close/>
                  <a:moveTo>
                    <a:pt x="48" y="58"/>
                  </a:moveTo>
                  <a:cubicBezTo>
                    <a:pt x="43" y="57"/>
                    <a:pt x="39" y="52"/>
                    <a:pt x="40" y="47"/>
                  </a:cubicBezTo>
                  <a:cubicBezTo>
                    <a:pt x="40" y="42"/>
                    <a:pt x="45" y="38"/>
                    <a:pt x="50" y="39"/>
                  </a:cubicBezTo>
                  <a:cubicBezTo>
                    <a:pt x="55" y="40"/>
                    <a:pt x="59" y="44"/>
                    <a:pt x="58" y="50"/>
                  </a:cubicBezTo>
                  <a:cubicBezTo>
                    <a:pt x="58" y="55"/>
                    <a:pt x="53" y="58"/>
                    <a:pt x="48" y="58"/>
                  </a:cubicBezTo>
                  <a:close/>
                  <a:moveTo>
                    <a:pt x="70" y="20"/>
                  </a:moveTo>
                  <a:cubicBezTo>
                    <a:pt x="56" y="37"/>
                    <a:pt x="56" y="37"/>
                    <a:pt x="56" y="37"/>
                  </a:cubicBezTo>
                  <a:cubicBezTo>
                    <a:pt x="55" y="36"/>
                    <a:pt x="53" y="35"/>
                    <a:pt x="51" y="35"/>
                  </a:cubicBezTo>
                  <a:cubicBezTo>
                    <a:pt x="49" y="35"/>
                    <a:pt x="47" y="35"/>
                    <a:pt x="45" y="35"/>
                  </a:cubicBezTo>
                  <a:cubicBezTo>
                    <a:pt x="35" y="16"/>
                    <a:pt x="35" y="16"/>
                    <a:pt x="35" y="16"/>
                  </a:cubicBezTo>
                  <a:cubicBezTo>
                    <a:pt x="40" y="14"/>
                    <a:pt x="44" y="13"/>
                    <a:pt x="49" y="13"/>
                  </a:cubicBezTo>
                  <a:cubicBezTo>
                    <a:pt x="57" y="13"/>
                    <a:pt x="64" y="16"/>
                    <a:pt x="70" y="20"/>
                  </a:cubicBezTo>
                  <a:close/>
                  <a:moveTo>
                    <a:pt x="32" y="18"/>
                  </a:moveTo>
                  <a:cubicBezTo>
                    <a:pt x="42" y="37"/>
                    <a:pt x="42" y="37"/>
                    <a:pt x="42" y="37"/>
                  </a:cubicBezTo>
                  <a:cubicBezTo>
                    <a:pt x="39" y="39"/>
                    <a:pt x="37" y="42"/>
                    <a:pt x="36" y="45"/>
                  </a:cubicBezTo>
                  <a:cubicBezTo>
                    <a:pt x="14" y="42"/>
                    <a:pt x="14" y="42"/>
                    <a:pt x="14" y="42"/>
                  </a:cubicBezTo>
                  <a:cubicBezTo>
                    <a:pt x="16" y="32"/>
                    <a:pt x="23" y="23"/>
                    <a:pt x="32" y="18"/>
                  </a:cubicBezTo>
                  <a:close/>
                  <a:moveTo>
                    <a:pt x="14" y="49"/>
                  </a:moveTo>
                  <a:cubicBezTo>
                    <a:pt x="14" y="48"/>
                    <a:pt x="14" y="47"/>
                    <a:pt x="14" y="46"/>
                  </a:cubicBezTo>
                  <a:cubicBezTo>
                    <a:pt x="36" y="49"/>
                    <a:pt x="36" y="49"/>
                    <a:pt x="36" y="49"/>
                  </a:cubicBezTo>
                  <a:cubicBezTo>
                    <a:pt x="36" y="52"/>
                    <a:pt x="37" y="56"/>
                    <a:pt x="40" y="58"/>
                  </a:cubicBezTo>
                  <a:cubicBezTo>
                    <a:pt x="26" y="75"/>
                    <a:pt x="26" y="75"/>
                    <a:pt x="26" y="75"/>
                  </a:cubicBezTo>
                  <a:cubicBezTo>
                    <a:pt x="19" y="69"/>
                    <a:pt x="14" y="59"/>
                    <a:pt x="14" y="49"/>
                  </a:cubicBezTo>
                  <a:close/>
                  <a:moveTo>
                    <a:pt x="66" y="79"/>
                  </a:moveTo>
                  <a:cubicBezTo>
                    <a:pt x="56" y="60"/>
                    <a:pt x="56" y="60"/>
                    <a:pt x="56" y="60"/>
                  </a:cubicBezTo>
                  <a:cubicBezTo>
                    <a:pt x="58" y="58"/>
                    <a:pt x="60" y="56"/>
                    <a:pt x="62" y="53"/>
                  </a:cubicBezTo>
                  <a:cubicBezTo>
                    <a:pt x="83" y="56"/>
                    <a:pt x="83" y="56"/>
                    <a:pt x="83" y="56"/>
                  </a:cubicBezTo>
                  <a:cubicBezTo>
                    <a:pt x="81" y="66"/>
                    <a:pt x="75" y="74"/>
                    <a:pt x="66"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8" name="Freeform 23"/>
            <p:cNvSpPr>
              <a:spLocks noEditPoints="1"/>
            </p:cNvSpPr>
            <p:nvPr/>
          </p:nvSpPr>
          <p:spPr bwMode="auto">
            <a:xfrm>
              <a:off x="6894195" y="2689225"/>
              <a:ext cx="206375" cy="211137"/>
            </a:xfrm>
            <a:custGeom>
              <a:avLst/>
              <a:gdLst/>
              <a:ahLst/>
              <a:cxnLst>
                <a:cxn ang="0">
                  <a:pos x="50" y="32"/>
                </a:cxn>
                <a:cxn ang="0">
                  <a:pos x="50" y="30"/>
                </a:cxn>
                <a:cxn ang="0">
                  <a:pos x="50" y="27"/>
                </a:cxn>
                <a:cxn ang="0">
                  <a:pos x="55" y="24"/>
                </a:cxn>
                <a:cxn ang="0">
                  <a:pos x="48" y="19"/>
                </a:cxn>
                <a:cxn ang="0">
                  <a:pos x="52" y="14"/>
                </a:cxn>
                <a:cxn ang="0">
                  <a:pos x="43" y="12"/>
                </a:cxn>
                <a:cxn ang="0">
                  <a:pos x="45" y="7"/>
                </a:cxn>
                <a:cxn ang="0">
                  <a:pos x="37" y="8"/>
                </a:cxn>
                <a:cxn ang="0">
                  <a:pos x="37" y="2"/>
                </a:cxn>
                <a:cxn ang="0">
                  <a:pos x="31" y="6"/>
                </a:cxn>
                <a:cxn ang="0">
                  <a:pos x="29" y="0"/>
                </a:cxn>
                <a:cxn ang="0">
                  <a:pos x="28" y="6"/>
                </a:cxn>
                <a:cxn ang="0">
                  <a:pos x="22" y="1"/>
                </a:cxn>
                <a:cxn ang="0">
                  <a:pos x="21" y="7"/>
                </a:cxn>
                <a:cxn ang="0">
                  <a:pos x="13" y="5"/>
                </a:cxn>
                <a:cxn ang="0">
                  <a:pos x="14" y="10"/>
                </a:cxn>
                <a:cxn ang="0">
                  <a:pos x="5" y="11"/>
                </a:cxn>
                <a:cxn ang="0">
                  <a:pos x="9" y="16"/>
                </a:cxn>
                <a:cxn ang="0">
                  <a:pos x="1" y="20"/>
                </a:cxn>
                <a:cxn ang="0">
                  <a:pos x="6" y="24"/>
                </a:cxn>
                <a:cxn ang="0">
                  <a:pos x="6" y="30"/>
                </a:cxn>
                <a:cxn ang="0">
                  <a:pos x="0" y="33"/>
                </a:cxn>
                <a:cxn ang="0">
                  <a:pos x="8" y="37"/>
                </a:cxn>
                <a:cxn ang="0">
                  <a:pos x="4" y="42"/>
                </a:cxn>
                <a:cxn ang="0">
                  <a:pos x="12" y="44"/>
                </a:cxn>
                <a:cxn ang="0">
                  <a:pos x="10" y="50"/>
                </a:cxn>
                <a:cxn ang="0">
                  <a:pos x="19" y="48"/>
                </a:cxn>
                <a:cxn ang="0">
                  <a:pos x="19" y="55"/>
                </a:cxn>
                <a:cxn ang="0">
                  <a:pos x="26" y="50"/>
                </a:cxn>
                <a:cxn ang="0">
                  <a:pos x="28" y="56"/>
                </a:cxn>
                <a:cxn ang="0">
                  <a:pos x="32" y="50"/>
                </a:cxn>
                <a:cxn ang="0">
                  <a:pos x="35" y="55"/>
                </a:cxn>
                <a:cxn ang="0">
                  <a:pos x="39" y="47"/>
                </a:cxn>
                <a:cxn ang="0">
                  <a:pos x="44" y="51"/>
                </a:cxn>
                <a:cxn ang="0">
                  <a:pos x="45" y="42"/>
                </a:cxn>
                <a:cxn ang="0">
                  <a:pos x="51" y="43"/>
                </a:cxn>
                <a:cxn ang="0">
                  <a:pos x="49" y="35"/>
                </a:cxn>
                <a:cxn ang="0">
                  <a:pos x="55" y="34"/>
                </a:cxn>
                <a:cxn ang="0">
                  <a:pos x="49" y="32"/>
                </a:cxn>
                <a:cxn ang="0">
                  <a:pos x="41" y="13"/>
                </a:cxn>
                <a:cxn ang="0">
                  <a:pos x="48" y="30"/>
                </a:cxn>
                <a:cxn ang="0">
                  <a:pos x="34" y="23"/>
                </a:cxn>
                <a:cxn ang="0">
                  <a:pos x="24" y="35"/>
                </a:cxn>
                <a:cxn ang="0">
                  <a:pos x="30" y="35"/>
                </a:cxn>
                <a:cxn ang="0">
                  <a:pos x="28" y="48"/>
                </a:cxn>
                <a:cxn ang="0">
                  <a:pos x="27" y="33"/>
                </a:cxn>
                <a:cxn ang="0">
                  <a:pos x="28" y="22"/>
                </a:cxn>
                <a:cxn ang="0">
                  <a:pos x="27" y="33"/>
                </a:cxn>
                <a:cxn ang="0">
                  <a:pos x="32" y="21"/>
                </a:cxn>
                <a:cxn ang="0">
                  <a:pos x="25" y="21"/>
                </a:cxn>
                <a:cxn ang="0">
                  <a:pos x="28" y="8"/>
                </a:cxn>
                <a:cxn ang="0">
                  <a:pos x="18" y="10"/>
                </a:cxn>
                <a:cxn ang="0">
                  <a:pos x="20" y="26"/>
                </a:cxn>
                <a:cxn ang="0">
                  <a:pos x="18" y="10"/>
                </a:cxn>
                <a:cxn ang="0">
                  <a:pos x="8" y="27"/>
                </a:cxn>
                <a:cxn ang="0">
                  <a:pos x="22" y="33"/>
                </a:cxn>
                <a:cxn ang="0">
                  <a:pos x="8" y="28"/>
                </a:cxn>
                <a:cxn ang="0">
                  <a:pos x="32" y="34"/>
                </a:cxn>
                <a:cxn ang="0">
                  <a:pos x="47" y="32"/>
                </a:cxn>
              </a:cxnLst>
              <a:rect l="0" t="0" r="r" b="b"/>
              <a:pathLst>
                <a:path w="55" h="56">
                  <a:moveTo>
                    <a:pt x="49" y="32"/>
                  </a:moveTo>
                  <a:cubicBezTo>
                    <a:pt x="50" y="32"/>
                    <a:pt x="50" y="32"/>
                    <a:pt x="50" y="32"/>
                  </a:cubicBezTo>
                  <a:cubicBezTo>
                    <a:pt x="50" y="30"/>
                    <a:pt x="50" y="30"/>
                    <a:pt x="50" y="30"/>
                  </a:cubicBezTo>
                  <a:cubicBezTo>
                    <a:pt x="50" y="30"/>
                    <a:pt x="50" y="30"/>
                    <a:pt x="50" y="30"/>
                  </a:cubicBezTo>
                  <a:cubicBezTo>
                    <a:pt x="50" y="29"/>
                    <a:pt x="50" y="29"/>
                    <a:pt x="50" y="28"/>
                  </a:cubicBezTo>
                  <a:cubicBezTo>
                    <a:pt x="50" y="28"/>
                    <a:pt x="50" y="27"/>
                    <a:pt x="50" y="27"/>
                  </a:cubicBezTo>
                  <a:cubicBezTo>
                    <a:pt x="55" y="26"/>
                    <a:pt x="55" y="26"/>
                    <a:pt x="55" y="26"/>
                  </a:cubicBezTo>
                  <a:cubicBezTo>
                    <a:pt x="55" y="24"/>
                    <a:pt x="55" y="24"/>
                    <a:pt x="55" y="24"/>
                  </a:cubicBezTo>
                  <a:cubicBezTo>
                    <a:pt x="50" y="25"/>
                    <a:pt x="50" y="25"/>
                    <a:pt x="50" y="25"/>
                  </a:cubicBezTo>
                  <a:cubicBezTo>
                    <a:pt x="49" y="23"/>
                    <a:pt x="49" y="21"/>
                    <a:pt x="48" y="19"/>
                  </a:cubicBezTo>
                  <a:cubicBezTo>
                    <a:pt x="53" y="16"/>
                    <a:pt x="53" y="16"/>
                    <a:pt x="53" y="16"/>
                  </a:cubicBezTo>
                  <a:cubicBezTo>
                    <a:pt x="52" y="14"/>
                    <a:pt x="52" y="14"/>
                    <a:pt x="52" y="14"/>
                  </a:cubicBezTo>
                  <a:cubicBezTo>
                    <a:pt x="47" y="17"/>
                    <a:pt x="47" y="17"/>
                    <a:pt x="47" y="17"/>
                  </a:cubicBezTo>
                  <a:cubicBezTo>
                    <a:pt x="46" y="15"/>
                    <a:pt x="45" y="14"/>
                    <a:pt x="43" y="12"/>
                  </a:cubicBezTo>
                  <a:cubicBezTo>
                    <a:pt x="47" y="8"/>
                    <a:pt x="47" y="8"/>
                    <a:pt x="47" y="8"/>
                  </a:cubicBezTo>
                  <a:cubicBezTo>
                    <a:pt x="45" y="7"/>
                    <a:pt x="45" y="7"/>
                    <a:pt x="45" y="7"/>
                  </a:cubicBezTo>
                  <a:cubicBezTo>
                    <a:pt x="42" y="11"/>
                    <a:pt x="42" y="11"/>
                    <a:pt x="42" y="11"/>
                  </a:cubicBezTo>
                  <a:cubicBezTo>
                    <a:pt x="40" y="9"/>
                    <a:pt x="39" y="8"/>
                    <a:pt x="37" y="8"/>
                  </a:cubicBezTo>
                  <a:cubicBezTo>
                    <a:pt x="39" y="3"/>
                    <a:pt x="39" y="3"/>
                    <a:pt x="39" y="3"/>
                  </a:cubicBezTo>
                  <a:cubicBezTo>
                    <a:pt x="37" y="2"/>
                    <a:pt x="37" y="2"/>
                    <a:pt x="37" y="2"/>
                  </a:cubicBezTo>
                  <a:cubicBezTo>
                    <a:pt x="35" y="7"/>
                    <a:pt x="35" y="7"/>
                    <a:pt x="35" y="7"/>
                  </a:cubicBezTo>
                  <a:cubicBezTo>
                    <a:pt x="33" y="6"/>
                    <a:pt x="32" y="6"/>
                    <a:pt x="31" y="6"/>
                  </a:cubicBezTo>
                  <a:cubicBezTo>
                    <a:pt x="31" y="0"/>
                    <a:pt x="31" y="0"/>
                    <a:pt x="31" y="0"/>
                  </a:cubicBezTo>
                  <a:cubicBezTo>
                    <a:pt x="29" y="0"/>
                    <a:pt x="29" y="0"/>
                    <a:pt x="29" y="0"/>
                  </a:cubicBezTo>
                  <a:cubicBezTo>
                    <a:pt x="28" y="6"/>
                    <a:pt x="28" y="6"/>
                    <a:pt x="28" y="6"/>
                  </a:cubicBezTo>
                  <a:cubicBezTo>
                    <a:pt x="28" y="6"/>
                    <a:pt x="28" y="6"/>
                    <a:pt x="28" y="6"/>
                  </a:cubicBezTo>
                  <a:cubicBezTo>
                    <a:pt x="26" y="6"/>
                    <a:pt x="25" y="6"/>
                    <a:pt x="24" y="6"/>
                  </a:cubicBezTo>
                  <a:cubicBezTo>
                    <a:pt x="22" y="1"/>
                    <a:pt x="22" y="1"/>
                    <a:pt x="22" y="1"/>
                  </a:cubicBezTo>
                  <a:cubicBezTo>
                    <a:pt x="20" y="1"/>
                    <a:pt x="20" y="1"/>
                    <a:pt x="20" y="1"/>
                  </a:cubicBezTo>
                  <a:cubicBezTo>
                    <a:pt x="21" y="7"/>
                    <a:pt x="21" y="7"/>
                    <a:pt x="21" y="7"/>
                  </a:cubicBezTo>
                  <a:cubicBezTo>
                    <a:pt x="19" y="7"/>
                    <a:pt x="18" y="8"/>
                    <a:pt x="16" y="9"/>
                  </a:cubicBezTo>
                  <a:cubicBezTo>
                    <a:pt x="13" y="5"/>
                    <a:pt x="13" y="5"/>
                    <a:pt x="13" y="5"/>
                  </a:cubicBezTo>
                  <a:cubicBezTo>
                    <a:pt x="11" y="6"/>
                    <a:pt x="11" y="6"/>
                    <a:pt x="11" y="6"/>
                  </a:cubicBezTo>
                  <a:cubicBezTo>
                    <a:pt x="14" y="10"/>
                    <a:pt x="14" y="10"/>
                    <a:pt x="14" y="10"/>
                  </a:cubicBezTo>
                  <a:cubicBezTo>
                    <a:pt x="13" y="12"/>
                    <a:pt x="11" y="13"/>
                    <a:pt x="10" y="15"/>
                  </a:cubicBezTo>
                  <a:cubicBezTo>
                    <a:pt x="5" y="11"/>
                    <a:pt x="5" y="11"/>
                    <a:pt x="5" y="11"/>
                  </a:cubicBezTo>
                  <a:cubicBezTo>
                    <a:pt x="4" y="13"/>
                    <a:pt x="4" y="13"/>
                    <a:pt x="4" y="13"/>
                  </a:cubicBezTo>
                  <a:cubicBezTo>
                    <a:pt x="9" y="16"/>
                    <a:pt x="9" y="16"/>
                    <a:pt x="9" y="16"/>
                  </a:cubicBezTo>
                  <a:cubicBezTo>
                    <a:pt x="8" y="18"/>
                    <a:pt x="7" y="20"/>
                    <a:pt x="6" y="22"/>
                  </a:cubicBezTo>
                  <a:cubicBezTo>
                    <a:pt x="1" y="20"/>
                    <a:pt x="1" y="20"/>
                    <a:pt x="1" y="20"/>
                  </a:cubicBezTo>
                  <a:cubicBezTo>
                    <a:pt x="0" y="23"/>
                    <a:pt x="0" y="23"/>
                    <a:pt x="0" y="23"/>
                  </a:cubicBezTo>
                  <a:cubicBezTo>
                    <a:pt x="6" y="24"/>
                    <a:pt x="6" y="24"/>
                    <a:pt x="6" y="24"/>
                  </a:cubicBezTo>
                  <a:cubicBezTo>
                    <a:pt x="6" y="25"/>
                    <a:pt x="5" y="27"/>
                    <a:pt x="5" y="28"/>
                  </a:cubicBezTo>
                  <a:cubicBezTo>
                    <a:pt x="5" y="29"/>
                    <a:pt x="6" y="29"/>
                    <a:pt x="6" y="30"/>
                  </a:cubicBezTo>
                  <a:cubicBezTo>
                    <a:pt x="0" y="30"/>
                    <a:pt x="0" y="30"/>
                    <a:pt x="0" y="30"/>
                  </a:cubicBezTo>
                  <a:cubicBezTo>
                    <a:pt x="0" y="33"/>
                    <a:pt x="0" y="33"/>
                    <a:pt x="0" y="33"/>
                  </a:cubicBezTo>
                  <a:cubicBezTo>
                    <a:pt x="6" y="32"/>
                    <a:pt x="6" y="32"/>
                    <a:pt x="6" y="32"/>
                  </a:cubicBezTo>
                  <a:cubicBezTo>
                    <a:pt x="6" y="34"/>
                    <a:pt x="7" y="36"/>
                    <a:pt x="8" y="37"/>
                  </a:cubicBezTo>
                  <a:cubicBezTo>
                    <a:pt x="3" y="40"/>
                    <a:pt x="3" y="40"/>
                    <a:pt x="3" y="40"/>
                  </a:cubicBezTo>
                  <a:cubicBezTo>
                    <a:pt x="4" y="42"/>
                    <a:pt x="4" y="42"/>
                    <a:pt x="4" y="42"/>
                  </a:cubicBezTo>
                  <a:cubicBezTo>
                    <a:pt x="9" y="39"/>
                    <a:pt x="9" y="39"/>
                    <a:pt x="9" y="39"/>
                  </a:cubicBezTo>
                  <a:cubicBezTo>
                    <a:pt x="10" y="41"/>
                    <a:pt x="11" y="43"/>
                    <a:pt x="12" y="44"/>
                  </a:cubicBezTo>
                  <a:cubicBezTo>
                    <a:pt x="8" y="48"/>
                    <a:pt x="8" y="48"/>
                    <a:pt x="8" y="48"/>
                  </a:cubicBezTo>
                  <a:cubicBezTo>
                    <a:pt x="10" y="50"/>
                    <a:pt x="10" y="50"/>
                    <a:pt x="10" y="50"/>
                  </a:cubicBezTo>
                  <a:cubicBezTo>
                    <a:pt x="14" y="45"/>
                    <a:pt x="14" y="45"/>
                    <a:pt x="14" y="45"/>
                  </a:cubicBezTo>
                  <a:cubicBezTo>
                    <a:pt x="15" y="47"/>
                    <a:pt x="17" y="48"/>
                    <a:pt x="19" y="48"/>
                  </a:cubicBezTo>
                  <a:cubicBezTo>
                    <a:pt x="17" y="54"/>
                    <a:pt x="17" y="54"/>
                    <a:pt x="17" y="54"/>
                  </a:cubicBezTo>
                  <a:cubicBezTo>
                    <a:pt x="19" y="55"/>
                    <a:pt x="19" y="55"/>
                    <a:pt x="19" y="55"/>
                  </a:cubicBezTo>
                  <a:cubicBezTo>
                    <a:pt x="21" y="49"/>
                    <a:pt x="21" y="49"/>
                    <a:pt x="21" y="49"/>
                  </a:cubicBezTo>
                  <a:cubicBezTo>
                    <a:pt x="23" y="50"/>
                    <a:pt x="24" y="50"/>
                    <a:pt x="26" y="50"/>
                  </a:cubicBezTo>
                  <a:cubicBezTo>
                    <a:pt x="26" y="56"/>
                    <a:pt x="26" y="56"/>
                    <a:pt x="26" y="56"/>
                  </a:cubicBezTo>
                  <a:cubicBezTo>
                    <a:pt x="28" y="56"/>
                    <a:pt x="28" y="56"/>
                    <a:pt x="28" y="56"/>
                  </a:cubicBezTo>
                  <a:cubicBezTo>
                    <a:pt x="28" y="50"/>
                    <a:pt x="28" y="50"/>
                    <a:pt x="28" y="50"/>
                  </a:cubicBezTo>
                  <a:cubicBezTo>
                    <a:pt x="29" y="50"/>
                    <a:pt x="31" y="50"/>
                    <a:pt x="32" y="50"/>
                  </a:cubicBezTo>
                  <a:cubicBezTo>
                    <a:pt x="33" y="56"/>
                    <a:pt x="33" y="56"/>
                    <a:pt x="33" y="56"/>
                  </a:cubicBezTo>
                  <a:cubicBezTo>
                    <a:pt x="35" y="55"/>
                    <a:pt x="35" y="55"/>
                    <a:pt x="35" y="55"/>
                  </a:cubicBezTo>
                  <a:cubicBezTo>
                    <a:pt x="34" y="49"/>
                    <a:pt x="34" y="49"/>
                    <a:pt x="34" y="49"/>
                  </a:cubicBezTo>
                  <a:cubicBezTo>
                    <a:pt x="36" y="49"/>
                    <a:pt x="37" y="48"/>
                    <a:pt x="39" y="47"/>
                  </a:cubicBezTo>
                  <a:cubicBezTo>
                    <a:pt x="42" y="52"/>
                    <a:pt x="42" y="52"/>
                    <a:pt x="42" y="52"/>
                  </a:cubicBezTo>
                  <a:cubicBezTo>
                    <a:pt x="44" y="51"/>
                    <a:pt x="44" y="51"/>
                    <a:pt x="44" y="51"/>
                  </a:cubicBezTo>
                  <a:cubicBezTo>
                    <a:pt x="41" y="46"/>
                    <a:pt x="41" y="46"/>
                    <a:pt x="41" y="46"/>
                  </a:cubicBezTo>
                  <a:cubicBezTo>
                    <a:pt x="42" y="45"/>
                    <a:pt x="44" y="43"/>
                    <a:pt x="45" y="42"/>
                  </a:cubicBezTo>
                  <a:cubicBezTo>
                    <a:pt x="50" y="45"/>
                    <a:pt x="50" y="45"/>
                    <a:pt x="50" y="45"/>
                  </a:cubicBezTo>
                  <a:cubicBezTo>
                    <a:pt x="51" y="43"/>
                    <a:pt x="51" y="43"/>
                    <a:pt x="51" y="43"/>
                  </a:cubicBezTo>
                  <a:cubicBezTo>
                    <a:pt x="46" y="40"/>
                    <a:pt x="46" y="40"/>
                    <a:pt x="46" y="40"/>
                  </a:cubicBezTo>
                  <a:cubicBezTo>
                    <a:pt x="47" y="38"/>
                    <a:pt x="48" y="37"/>
                    <a:pt x="49" y="35"/>
                  </a:cubicBezTo>
                  <a:cubicBezTo>
                    <a:pt x="54" y="36"/>
                    <a:pt x="54" y="36"/>
                    <a:pt x="54" y="36"/>
                  </a:cubicBezTo>
                  <a:cubicBezTo>
                    <a:pt x="55" y="34"/>
                    <a:pt x="55" y="34"/>
                    <a:pt x="55" y="34"/>
                  </a:cubicBezTo>
                  <a:cubicBezTo>
                    <a:pt x="49" y="33"/>
                    <a:pt x="49" y="33"/>
                    <a:pt x="49" y="33"/>
                  </a:cubicBezTo>
                  <a:cubicBezTo>
                    <a:pt x="49" y="32"/>
                    <a:pt x="49" y="32"/>
                    <a:pt x="49" y="32"/>
                  </a:cubicBezTo>
                  <a:close/>
                  <a:moveTo>
                    <a:pt x="34" y="23"/>
                  </a:moveTo>
                  <a:cubicBezTo>
                    <a:pt x="41" y="13"/>
                    <a:pt x="41" y="13"/>
                    <a:pt x="41" y="13"/>
                  </a:cubicBezTo>
                  <a:cubicBezTo>
                    <a:pt x="45" y="17"/>
                    <a:pt x="48" y="22"/>
                    <a:pt x="48" y="28"/>
                  </a:cubicBezTo>
                  <a:cubicBezTo>
                    <a:pt x="48" y="29"/>
                    <a:pt x="48" y="29"/>
                    <a:pt x="48" y="30"/>
                  </a:cubicBezTo>
                  <a:cubicBezTo>
                    <a:pt x="35" y="28"/>
                    <a:pt x="35" y="28"/>
                    <a:pt x="35" y="28"/>
                  </a:cubicBezTo>
                  <a:cubicBezTo>
                    <a:pt x="35" y="26"/>
                    <a:pt x="35" y="24"/>
                    <a:pt x="34" y="23"/>
                  </a:cubicBezTo>
                  <a:close/>
                  <a:moveTo>
                    <a:pt x="17" y="44"/>
                  </a:moveTo>
                  <a:cubicBezTo>
                    <a:pt x="24" y="35"/>
                    <a:pt x="24" y="35"/>
                    <a:pt x="24" y="35"/>
                  </a:cubicBezTo>
                  <a:cubicBezTo>
                    <a:pt x="25" y="35"/>
                    <a:pt x="26" y="35"/>
                    <a:pt x="27" y="35"/>
                  </a:cubicBezTo>
                  <a:cubicBezTo>
                    <a:pt x="28" y="36"/>
                    <a:pt x="29" y="35"/>
                    <a:pt x="30" y="35"/>
                  </a:cubicBezTo>
                  <a:cubicBezTo>
                    <a:pt x="35" y="46"/>
                    <a:pt x="35" y="46"/>
                    <a:pt x="35" y="46"/>
                  </a:cubicBezTo>
                  <a:cubicBezTo>
                    <a:pt x="33" y="47"/>
                    <a:pt x="30" y="48"/>
                    <a:pt x="28" y="48"/>
                  </a:cubicBezTo>
                  <a:cubicBezTo>
                    <a:pt x="24" y="48"/>
                    <a:pt x="20" y="47"/>
                    <a:pt x="17" y="44"/>
                  </a:cubicBezTo>
                  <a:close/>
                  <a:moveTo>
                    <a:pt x="27" y="33"/>
                  </a:moveTo>
                  <a:cubicBezTo>
                    <a:pt x="24" y="33"/>
                    <a:pt x="22" y="30"/>
                    <a:pt x="22" y="27"/>
                  </a:cubicBezTo>
                  <a:cubicBezTo>
                    <a:pt x="23" y="24"/>
                    <a:pt x="25" y="22"/>
                    <a:pt x="28" y="22"/>
                  </a:cubicBezTo>
                  <a:cubicBezTo>
                    <a:pt x="31" y="23"/>
                    <a:pt x="33" y="26"/>
                    <a:pt x="33" y="28"/>
                  </a:cubicBezTo>
                  <a:cubicBezTo>
                    <a:pt x="33" y="31"/>
                    <a:pt x="30" y="34"/>
                    <a:pt x="27" y="33"/>
                  </a:cubicBezTo>
                  <a:close/>
                  <a:moveTo>
                    <a:pt x="40" y="12"/>
                  </a:moveTo>
                  <a:cubicBezTo>
                    <a:pt x="32" y="21"/>
                    <a:pt x="32" y="21"/>
                    <a:pt x="32" y="21"/>
                  </a:cubicBezTo>
                  <a:cubicBezTo>
                    <a:pt x="31" y="21"/>
                    <a:pt x="30" y="20"/>
                    <a:pt x="29" y="20"/>
                  </a:cubicBezTo>
                  <a:cubicBezTo>
                    <a:pt x="28" y="20"/>
                    <a:pt x="26" y="20"/>
                    <a:pt x="25" y="21"/>
                  </a:cubicBezTo>
                  <a:cubicBezTo>
                    <a:pt x="20" y="9"/>
                    <a:pt x="20" y="9"/>
                    <a:pt x="20" y="9"/>
                  </a:cubicBezTo>
                  <a:cubicBezTo>
                    <a:pt x="22" y="8"/>
                    <a:pt x="25" y="8"/>
                    <a:pt x="28" y="8"/>
                  </a:cubicBezTo>
                  <a:cubicBezTo>
                    <a:pt x="32" y="8"/>
                    <a:pt x="36" y="9"/>
                    <a:pt x="40" y="12"/>
                  </a:cubicBezTo>
                  <a:close/>
                  <a:moveTo>
                    <a:pt x="18" y="10"/>
                  </a:moveTo>
                  <a:cubicBezTo>
                    <a:pt x="23" y="22"/>
                    <a:pt x="23" y="22"/>
                    <a:pt x="23" y="22"/>
                  </a:cubicBezTo>
                  <a:cubicBezTo>
                    <a:pt x="22" y="23"/>
                    <a:pt x="21" y="24"/>
                    <a:pt x="20" y="26"/>
                  </a:cubicBezTo>
                  <a:cubicBezTo>
                    <a:pt x="8" y="24"/>
                    <a:pt x="8" y="24"/>
                    <a:pt x="8" y="24"/>
                  </a:cubicBezTo>
                  <a:cubicBezTo>
                    <a:pt x="9" y="18"/>
                    <a:pt x="13" y="13"/>
                    <a:pt x="18" y="10"/>
                  </a:cubicBezTo>
                  <a:close/>
                  <a:moveTo>
                    <a:pt x="8" y="28"/>
                  </a:moveTo>
                  <a:cubicBezTo>
                    <a:pt x="8" y="27"/>
                    <a:pt x="8" y="27"/>
                    <a:pt x="8" y="27"/>
                  </a:cubicBezTo>
                  <a:cubicBezTo>
                    <a:pt x="20" y="28"/>
                    <a:pt x="20" y="28"/>
                    <a:pt x="20" y="28"/>
                  </a:cubicBezTo>
                  <a:cubicBezTo>
                    <a:pt x="20" y="30"/>
                    <a:pt x="21" y="32"/>
                    <a:pt x="22" y="33"/>
                  </a:cubicBezTo>
                  <a:cubicBezTo>
                    <a:pt x="15" y="43"/>
                    <a:pt x="15" y="43"/>
                    <a:pt x="15" y="43"/>
                  </a:cubicBezTo>
                  <a:cubicBezTo>
                    <a:pt x="10" y="39"/>
                    <a:pt x="8" y="34"/>
                    <a:pt x="8" y="28"/>
                  </a:cubicBezTo>
                  <a:close/>
                  <a:moveTo>
                    <a:pt x="37" y="45"/>
                  </a:moveTo>
                  <a:cubicBezTo>
                    <a:pt x="32" y="34"/>
                    <a:pt x="32" y="34"/>
                    <a:pt x="32" y="34"/>
                  </a:cubicBezTo>
                  <a:cubicBezTo>
                    <a:pt x="33" y="33"/>
                    <a:pt x="34" y="32"/>
                    <a:pt x="35" y="31"/>
                  </a:cubicBezTo>
                  <a:cubicBezTo>
                    <a:pt x="47" y="32"/>
                    <a:pt x="47" y="32"/>
                    <a:pt x="47" y="32"/>
                  </a:cubicBezTo>
                  <a:cubicBezTo>
                    <a:pt x="46" y="38"/>
                    <a:pt x="42" y="43"/>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 name="Freeform 24"/>
            <p:cNvSpPr>
              <a:spLocks noEditPoints="1"/>
            </p:cNvSpPr>
            <p:nvPr/>
          </p:nvSpPr>
          <p:spPr bwMode="auto">
            <a:xfrm>
              <a:off x="7100570" y="2881312"/>
              <a:ext cx="138113" cy="141287"/>
            </a:xfrm>
            <a:custGeom>
              <a:avLst/>
              <a:gdLst/>
              <a:ahLst/>
              <a:cxnLst>
                <a:cxn ang="0">
                  <a:pos x="33" y="22"/>
                </a:cxn>
                <a:cxn ang="0">
                  <a:pos x="33" y="20"/>
                </a:cxn>
                <a:cxn ang="0">
                  <a:pos x="33" y="18"/>
                </a:cxn>
                <a:cxn ang="0">
                  <a:pos x="37" y="16"/>
                </a:cxn>
                <a:cxn ang="0">
                  <a:pos x="32" y="13"/>
                </a:cxn>
                <a:cxn ang="0">
                  <a:pos x="35" y="10"/>
                </a:cxn>
                <a:cxn ang="0">
                  <a:pos x="29" y="8"/>
                </a:cxn>
                <a:cxn ang="0">
                  <a:pos x="30" y="4"/>
                </a:cxn>
                <a:cxn ang="0">
                  <a:pos x="25" y="5"/>
                </a:cxn>
                <a:cxn ang="0">
                  <a:pos x="24" y="1"/>
                </a:cxn>
                <a:cxn ang="0">
                  <a:pos x="20" y="4"/>
                </a:cxn>
                <a:cxn ang="0">
                  <a:pos x="19" y="0"/>
                </a:cxn>
                <a:cxn ang="0">
                  <a:pos x="18" y="4"/>
                </a:cxn>
                <a:cxn ang="0">
                  <a:pos x="15" y="0"/>
                </a:cxn>
                <a:cxn ang="0">
                  <a:pos x="14" y="4"/>
                </a:cxn>
                <a:cxn ang="0">
                  <a:pos x="8" y="3"/>
                </a:cxn>
                <a:cxn ang="0">
                  <a:pos x="9" y="7"/>
                </a:cxn>
                <a:cxn ang="0">
                  <a:pos x="3" y="8"/>
                </a:cxn>
                <a:cxn ang="0">
                  <a:pos x="6" y="11"/>
                </a:cxn>
                <a:cxn ang="0">
                  <a:pos x="0" y="14"/>
                </a:cxn>
                <a:cxn ang="0">
                  <a:pos x="4" y="16"/>
                </a:cxn>
                <a:cxn ang="0">
                  <a:pos x="3" y="20"/>
                </a:cxn>
                <a:cxn ang="0">
                  <a:pos x="0" y="22"/>
                </a:cxn>
                <a:cxn ang="0">
                  <a:pos x="5" y="25"/>
                </a:cxn>
                <a:cxn ang="0">
                  <a:pos x="2" y="28"/>
                </a:cxn>
                <a:cxn ang="0">
                  <a:pos x="8" y="30"/>
                </a:cxn>
                <a:cxn ang="0">
                  <a:pos x="6" y="34"/>
                </a:cxn>
                <a:cxn ang="0">
                  <a:pos x="12" y="33"/>
                </a:cxn>
                <a:cxn ang="0">
                  <a:pos x="12" y="37"/>
                </a:cxn>
                <a:cxn ang="0">
                  <a:pos x="17" y="34"/>
                </a:cxn>
                <a:cxn ang="0">
                  <a:pos x="19" y="38"/>
                </a:cxn>
                <a:cxn ang="0">
                  <a:pos x="21" y="33"/>
                </a:cxn>
                <a:cxn ang="0">
                  <a:pos x="24" y="37"/>
                </a:cxn>
                <a:cxn ang="0">
                  <a:pos x="26" y="32"/>
                </a:cxn>
                <a:cxn ang="0">
                  <a:pos x="30" y="34"/>
                </a:cxn>
                <a:cxn ang="0">
                  <a:pos x="30" y="28"/>
                </a:cxn>
                <a:cxn ang="0">
                  <a:pos x="34" y="29"/>
                </a:cxn>
                <a:cxn ang="0">
                  <a:pos x="33" y="23"/>
                </a:cxn>
                <a:cxn ang="0">
                  <a:pos x="37" y="23"/>
                </a:cxn>
                <a:cxn ang="0">
                  <a:pos x="33" y="22"/>
                </a:cxn>
                <a:cxn ang="0">
                  <a:pos x="28" y="9"/>
                </a:cxn>
                <a:cxn ang="0">
                  <a:pos x="32" y="20"/>
                </a:cxn>
                <a:cxn ang="0">
                  <a:pos x="22" y="15"/>
                </a:cxn>
                <a:cxn ang="0">
                  <a:pos x="16" y="23"/>
                </a:cxn>
                <a:cxn ang="0">
                  <a:pos x="20" y="24"/>
                </a:cxn>
                <a:cxn ang="0">
                  <a:pos x="18" y="32"/>
                </a:cxn>
                <a:cxn ang="0">
                  <a:pos x="18" y="22"/>
                </a:cxn>
                <a:cxn ang="0">
                  <a:pos x="19" y="15"/>
                </a:cxn>
                <a:cxn ang="0">
                  <a:pos x="18" y="22"/>
                </a:cxn>
                <a:cxn ang="0">
                  <a:pos x="21" y="14"/>
                </a:cxn>
                <a:cxn ang="0">
                  <a:pos x="17" y="14"/>
                </a:cxn>
                <a:cxn ang="0">
                  <a:pos x="18" y="5"/>
                </a:cxn>
                <a:cxn ang="0">
                  <a:pos x="12" y="7"/>
                </a:cxn>
                <a:cxn ang="0">
                  <a:pos x="13" y="17"/>
                </a:cxn>
                <a:cxn ang="0">
                  <a:pos x="12" y="7"/>
                </a:cxn>
                <a:cxn ang="0">
                  <a:pos x="5" y="18"/>
                </a:cxn>
                <a:cxn ang="0">
                  <a:pos x="15" y="22"/>
                </a:cxn>
                <a:cxn ang="0">
                  <a:pos x="5" y="19"/>
                </a:cxn>
                <a:cxn ang="0">
                  <a:pos x="21" y="23"/>
                </a:cxn>
                <a:cxn ang="0">
                  <a:pos x="32" y="22"/>
                </a:cxn>
              </a:cxnLst>
              <a:rect l="0" t="0" r="r" b="b"/>
              <a:pathLst>
                <a:path w="37" h="38">
                  <a:moveTo>
                    <a:pt x="33" y="22"/>
                  </a:moveTo>
                  <a:cubicBezTo>
                    <a:pt x="33" y="22"/>
                    <a:pt x="33" y="22"/>
                    <a:pt x="33" y="22"/>
                  </a:cubicBezTo>
                  <a:cubicBezTo>
                    <a:pt x="33" y="20"/>
                    <a:pt x="33" y="20"/>
                    <a:pt x="33" y="20"/>
                  </a:cubicBezTo>
                  <a:cubicBezTo>
                    <a:pt x="33" y="20"/>
                    <a:pt x="33" y="20"/>
                    <a:pt x="33" y="20"/>
                  </a:cubicBezTo>
                  <a:cubicBezTo>
                    <a:pt x="33" y="20"/>
                    <a:pt x="33" y="19"/>
                    <a:pt x="33" y="19"/>
                  </a:cubicBezTo>
                  <a:cubicBezTo>
                    <a:pt x="33" y="18"/>
                    <a:pt x="33" y="18"/>
                    <a:pt x="33" y="18"/>
                  </a:cubicBezTo>
                  <a:cubicBezTo>
                    <a:pt x="37" y="17"/>
                    <a:pt x="37" y="17"/>
                    <a:pt x="37" y="17"/>
                  </a:cubicBezTo>
                  <a:cubicBezTo>
                    <a:pt x="37" y="16"/>
                    <a:pt x="37" y="16"/>
                    <a:pt x="37" y="16"/>
                  </a:cubicBezTo>
                  <a:cubicBezTo>
                    <a:pt x="33" y="16"/>
                    <a:pt x="33" y="16"/>
                    <a:pt x="33" y="16"/>
                  </a:cubicBezTo>
                  <a:cubicBezTo>
                    <a:pt x="33" y="15"/>
                    <a:pt x="33" y="14"/>
                    <a:pt x="32" y="13"/>
                  </a:cubicBezTo>
                  <a:cubicBezTo>
                    <a:pt x="35" y="11"/>
                    <a:pt x="35" y="11"/>
                    <a:pt x="35" y="11"/>
                  </a:cubicBezTo>
                  <a:cubicBezTo>
                    <a:pt x="35" y="10"/>
                    <a:pt x="35" y="10"/>
                    <a:pt x="35" y="10"/>
                  </a:cubicBezTo>
                  <a:cubicBezTo>
                    <a:pt x="31" y="11"/>
                    <a:pt x="31" y="11"/>
                    <a:pt x="31" y="11"/>
                  </a:cubicBezTo>
                  <a:cubicBezTo>
                    <a:pt x="31" y="10"/>
                    <a:pt x="30" y="9"/>
                    <a:pt x="29" y="8"/>
                  </a:cubicBezTo>
                  <a:cubicBezTo>
                    <a:pt x="31" y="5"/>
                    <a:pt x="31" y="5"/>
                    <a:pt x="31" y="5"/>
                  </a:cubicBezTo>
                  <a:cubicBezTo>
                    <a:pt x="30" y="4"/>
                    <a:pt x="30" y="4"/>
                    <a:pt x="30" y="4"/>
                  </a:cubicBezTo>
                  <a:cubicBezTo>
                    <a:pt x="28" y="7"/>
                    <a:pt x="28" y="7"/>
                    <a:pt x="28" y="7"/>
                  </a:cubicBezTo>
                  <a:cubicBezTo>
                    <a:pt x="27" y="6"/>
                    <a:pt x="26" y="6"/>
                    <a:pt x="25" y="5"/>
                  </a:cubicBezTo>
                  <a:cubicBezTo>
                    <a:pt x="26" y="2"/>
                    <a:pt x="26" y="2"/>
                    <a:pt x="26" y="2"/>
                  </a:cubicBezTo>
                  <a:cubicBezTo>
                    <a:pt x="24" y="1"/>
                    <a:pt x="24" y="1"/>
                    <a:pt x="24" y="1"/>
                  </a:cubicBezTo>
                  <a:cubicBezTo>
                    <a:pt x="23" y="4"/>
                    <a:pt x="23" y="4"/>
                    <a:pt x="23" y="4"/>
                  </a:cubicBezTo>
                  <a:cubicBezTo>
                    <a:pt x="22" y="4"/>
                    <a:pt x="21" y="4"/>
                    <a:pt x="20" y="4"/>
                  </a:cubicBezTo>
                  <a:cubicBezTo>
                    <a:pt x="20" y="0"/>
                    <a:pt x="20" y="0"/>
                    <a:pt x="20" y="0"/>
                  </a:cubicBezTo>
                  <a:cubicBezTo>
                    <a:pt x="19" y="0"/>
                    <a:pt x="19" y="0"/>
                    <a:pt x="19" y="0"/>
                  </a:cubicBezTo>
                  <a:cubicBezTo>
                    <a:pt x="19" y="4"/>
                    <a:pt x="19" y="4"/>
                    <a:pt x="19" y="4"/>
                  </a:cubicBezTo>
                  <a:cubicBezTo>
                    <a:pt x="19" y="4"/>
                    <a:pt x="19" y="4"/>
                    <a:pt x="18" y="4"/>
                  </a:cubicBezTo>
                  <a:cubicBezTo>
                    <a:pt x="17" y="4"/>
                    <a:pt x="16" y="4"/>
                    <a:pt x="16" y="4"/>
                  </a:cubicBezTo>
                  <a:cubicBezTo>
                    <a:pt x="15" y="0"/>
                    <a:pt x="15" y="0"/>
                    <a:pt x="15" y="0"/>
                  </a:cubicBezTo>
                  <a:cubicBezTo>
                    <a:pt x="13" y="1"/>
                    <a:pt x="13" y="1"/>
                    <a:pt x="13" y="1"/>
                  </a:cubicBezTo>
                  <a:cubicBezTo>
                    <a:pt x="14" y="4"/>
                    <a:pt x="14" y="4"/>
                    <a:pt x="14" y="4"/>
                  </a:cubicBezTo>
                  <a:cubicBezTo>
                    <a:pt x="13" y="5"/>
                    <a:pt x="12" y="5"/>
                    <a:pt x="10" y="6"/>
                  </a:cubicBezTo>
                  <a:cubicBezTo>
                    <a:pt x="8" y="3"/>
                    <a:pt x="8" y="3"/>
                    <a:pt x="8" y="3"/>
                  </a:cubicBezTo>
                  <a:cubicBezTo>
                    <a:pt x="7" y="4"/>
                    <a:pt x="7" y="4"/>
                    <a:pt x="7" y="4"/>
                  </a:cubicBezTo>
                  <a:cubicBezTo>
                    <a:pt x="9" y="7"/>
                    <a:pt x="9" y="7"/>
                    <a:pt x="9" y="7"/>
                  </a:cubicBezTo>
                  <a:cubicBezTo>
                    <a:pt x="8" y="8"/>
                    <a:pt x="7" y="9"/>
                    <a:pt x="6" y="10"/>
                  </a:cubicBezTo>
                  <a:cubicBezTo>
                    <a:pt x="3" y="8"/>
                    <a:pt x="3" y="8"/>
                    <a:pt x="3" y="8"/>
                  </a:cubicBezTo>
                  <a:cubicBezTo>
                    <a:pt x="2" y="9"/>
                    <a:pt x="2" y="9"/>
                    <a:pt x="2" y="9"/>
                  </a:cubicBezTo>
                  <a:cubicBezTo>
                    <a:pt x="6" y="11"/>
                    <a:pt x="6" y="11"/>
                    <a:pt x="6" y="11"/>
                  </a:cubicBezTo>
                  <a:cubicBezTo>
                    <a:pt x="5" y="12"/>
                    <a:pt x="4" y="13"/>
                    <a:pt x="4" y="15"/>
                  </a:cubicBezTo>
                  <a:cubicBezTo>
                    <a:pt x="0" y="14"/>
                    <a:pt x="0" y="14"/>
                    <a:pt x="0" y="14"/>
                  </a:cubicBezTo>
                  <a:cubicBezTo>
                    <a:pt x="0" y="15"/>
                    <a:pt x="0" y="15"/>
                    <a:pt x="0" y="15"/>
                  </a:cubicBezTo>
                  <a:cubicBezTo>
                    <a:pt x="4" y="16"/>
                    <a:pt x="4" y="16"/>
                    <a:pt x="4" y="16"/>
                  </a:cubicBezTo>
                  <a:cubicBezTo>
                    <a:pt x="3" y="17"/>
                    <a:pt x="3" y="18"/>
                    <a:pt x="3" y="19"/>
                  </a:cubicBezTo>
                  <a:cubicBezTo>
                    <a:pt x="3" y="19"/>
                    <a:pt x="3" y="20"/>
                    <a:pt x="3" y="20"/>
                  </a:cubicBezTo>
                  <a:cubicBezTo>
                    <a:pt x="0" y="20"/>
                    <a:pt x="0" y="20"/>
                    <a:pt x="0" y="20"/>
                  </a:cubicBezTo>
                  <a:cubicBezTo>
                    <a:pt x="0" y="22"/>
                    <a:pt x="0" y="22"/>
                    <a:pt x="0" y="22"/>
                  </a:cubicBezTo>
                  <a:cubicBezTo>
                    <a:pt x="4" y="21"/>
                    <a:pt x="4" y="21"/>
                    <a:pt x="4" y="21"/>
                  </a:cubicBezTo>
                  <a:cubicBezTo>
                    <a:pt x="4" y="23"/>
                    <a:pt x="4" y="24"/>
                    <a:pt x="5" y="25"/>
                  </a:cubicBezTo>
                  <a:cubicBezTo>
                    <a:pt x="1" y="27"/>
                    <a:pt x="1" y="27"/>
                    <a:pt x="1" y="27"/>
                  </a:cubicBezTo>
                  <a:cubicBezTo>
                    <a:pt x="2" y="28"/>
                    <a:pt x="2" y="28"/>
                    <a:pt x="2" y="28"/>
                  </a:cubicBezTo>
                  <a:cubicBezTo>
                    <a:pt x="6" y="27"/>
                    <a:pt x="6" y="27"/>
                    <a:pt x="6" y="27"/>
                  </a:cubicBezTo>
                  <a:cubicBezTo>
                    <a:pt x="6" y="28"/>
                    <a:pt x="7" y="29"/>
                    <a:pt x="8" y="30"/>
                  </a:cubicBezTo>
                  <a:cubicBezTo>
                    <a:pt x="5" y="33"/>
                    <a:pt x="5" y="33"/>
                    <a:pt x="5" y="33"/>
                  </a:cubicBezTo>
                  <a:cubicBezTo>
                    <a:pt x="6" y="34"/>
                    <a:pt x="6" y="34"/>
                    <a:pt x="6" y="34"/>
                  </a:cubicBezTo>
                  <a:cubicBezTo>
                    <a:pt x="9" y="31"/>
                    <a:pt x="9" y="31"/>
                    <a:pt x="9" y="31"/>
                  </a:cubicBezTo>
                  <a:cubicBezTo>
                    <a:pt x="10" y="31"/>
                    <a:pt x="11" y="32"/>
                    <a:pt x="12" y="33"/>
                  </a:cubicBezTo>
                  <a:cubicBezTo>
                    <a:pt x="11" y="36"/>
                    <a:pt x="11" y="36"/>
                    <a:pt x="11" y="36"/>
                  </a:cubicBezTo>
                  <a:cubicBezTo>
                    <a:pt x="12" y="37"/>
                    <a:pt x="12" y="37"/>
                    <a:pt x="12" y="37"/>
                  </a:cubicBezTo>
                  <a:cubicBezTo>
                    <a:pt x="14" y="33"/>
                    <a:pt x="14" y="33"/>
                    <a:pt x="14" y="33"/>
                  </a:cubicBezTo>
                  <a:cubicBezTo>
                    <a:pt x="15" y="33"/>
                    <a:pt x="16" y="34"/>
                    <a:pt x="17" y="34"/>
                  </a:cubicBezTo>
                  <a:cubicBezTo>
                    <a:pt x="17" y="38"/>
                    <a:pt x="17" y="38"/>
                    <a:pt x="17" y="38"/>
                  </a:cubicBezTo>
                  <a:cubicBezTo>
                    <a:pt x="19" y="38"/>
                    <a:pt x="19" y="38"/>
                    <a:pt x="19" y="38"/>
                  </a:cubicBezTo>
                  <a:cubicBezTo>
                    <a:pt x="19" y="34"/>
                    <a:pt x="19" y="34"/>
                    <a:pt x="19" y="34"/>
                  </a:cubicBezTo>
                  <a:cubicBezTo>
                    <a:pt x="20" y="34"/>
                    <a:pt x="20" y="34"/>
                    <a:pt x="21" y="33"/>
                  </a:cubicBezTo>
                  <a:cubicBezTo>
                    <a:pt x="22" y="37"/>
                    <a:pt x="22" y="37"/>
                    <a:pt x="22" y="37"/>
                  </a:cubicBezTo>
                  <a:cubicBezTo>
                    <a:pt x="24" y="37"/>
                    <a:pt x="24" y="37"/>
                    <a:pt x="24" y="37"/>
                  </a:cubicBezTo>
                  <a:cubicBezTo>
                    <a:pt x="23" y="33"/>
                    <a:pt x="23" y="33"/>
                    <a:pt x="23" y="33"/>
                  </a:cubicBezTo>
                  <a:cubicBezTo>
                    <a:pt x="24" y="33"/>
                    <a:pt x="25" y="32"/>
                    <a:pt x="26" y="32"/>
                  </a:cubicBezTo>
                  <a:cubicBezTo>
                    <a:pt x="28" y="35"/>
                    <a:pt x="28" y="35"/>
                    <a:pt x="28" y="35"/>
                  </a:cubicBezTo>
                  <a:cubicBezTo>
                    <a:pt x="30" y="34"/>
                    <a:pt x="30" y="34"/>
                    <a:pt x="30" y="34"/>
                  </a:cubicBezTo>
                  <a:cubicBezTo>
                    <a:pt x="27" y="31"/>
                    <a:pt x="27" y="31"/>
                    <a:pt x="27" y="31"/>
                  </a:cubicBezTo>
                  <a:cubicBezTo>
                    <a:pt x="28" y="30"/>
                    <a:pt x="29" y="29"/>
                    <a:pt x="30" y="28"/>
                  </a:cubicBezTo>
                  <a:cubicBezTo>
                    <a:pt x="33" y="30"/>
                    <a:pt x="33" y="30"/>
                    <a:pt x="33" y="30"/>
                  </a:cubicBezTo>
                  <a:cubicBezTo>
                    <a:pt x="34" y="29"/>
                    <a:pt x="34" y="29"/>
                    <a:pt x="34" y="29"/>
                  </a:cubicBezTo>
                  <a:cubicBezTo>
                    <a:pt x="31" y="27"/>
                    <a:pt x="31" y="27"/>
                    <a:pt x="31" y="27"/>
                  </a:cubicBezTo>
                  <a:cubicBezTo>
                    <a:pt x="32" y="26"/>
                    <a:pt x="32" y="25"/>
                    <a:pt x="33" y="23"/>
                  </a:cubicBezTo>
                  <a:cubicBezTo>
                    <a:pt x="36" y="24"/>
                    <a:pt x="36" y="24"/>
                    <a:pt x="36" y="24"/>
                  </a:cubicBezTo>
                  <a:cubicBezTo>
                    <a:pt x="37" y="23"/>
                    <a:pt x="37" y="23"/>
                    <a:pt x="37" y="23"/>
                  </a:cubicBezTo>
                  <a:cubicBezTo>
                    <a:pt x="33" y="22"/>
                    <a:pt x="33" y="22"/>
                    <a:pt x="33" y="22"/>
                  </a:cubicBezTo>
                  <a:cubicBezTo>
                    <a:pt x="33" y="22"/>
                    <a:pt x="33" y="22"/>
                    <a:pt x="33" y="22"/>
                  </a:cubicBezTo>
                  <a:close/>
                  <a:moveTo>
                    <a:pt x="22" y="15"/>
                  </a:moveTo>
                  <a:cubicBezTo>
                    <a:pt x="28" y="9"/>
                    <a:pt x="28" y="9"/>
                    <a:pt x="28" y="9"/>
                  </a:cubicBezTo>
                  <a:cubicBezTo>
                    <a:pt x="30" y="11"/>
                    <a:pt x="32" y="15"/>
                    <a:pt x="32" y="19"/>
                  </a:cubicBezTo>
                  <a:cubicBezTo>
                    <a:pt x="32" y="19"/>
                    <a:pt x="32" y="20"/>
                    <a:pt x="32" y="20"/>
                  </a:cubicBezTo>
                  <a:cubicBezTo>
                    <a:pt x="24" y="19"/>
                    <a:pt x="24" y="19"/>
                    <a:pt x="24" y="19"/>
                  </a:cubicBezTo>
                  <a:cubicBezTo>
                    <a:pt x="24" y="18"/>
                    <a:pt x="23" y="16"/>
                    <a:pt x="22" y="15"/>
                  </a:cubicBezTo>
                  <a:close/>
                  <a:moveTo>
                    <a:pt x="11" y="30"/>
                  </a:moveTo>
                  <a:cubicBezTo>
                    <a:pt x="16" y="23"/>
                    <a:pt x="16" y="23"/>
                    <a:pt x="16" y="23"/>
                  </a:cubicBezTo>
                  <a:cubicBezTo>
                    <a:pt x="17" y="24"/>
                    <a:pt x="17" y="24"/>
                    <a:pt x="18" y="24"/>
                  </a:cubicBezTo>
                  <a:cubicBezTo>
                    <a:pt x="18" y="24"/>
                    <a:pt x="19" y="24"/>
                    <a:pt x="20" y="24"/>
                  </a:cubicBezTo>
                  <a:cubicBezTo>
                    <a:pt x="24" y="31"/>
                    <a:pt x="24" y="31"/>
                    <a:pt x="24" y="31"/>
                  </a:cubicBezTo>
                  <a:cubicBezTo>
                    <a:pt x="22" y="32"/>
                    <a:pt x="20" y="32"/>
                    <a:pt x="18" y="32"/>
                  </a:cubicBezTo>
                  <a:cubicBezTo>
                    <a:pt x="16" y="32"/>
                    <a:pt x="13" y="31"/>
                    <a:pt x="11" y="30"/>
                  </a:cubicBezTo>
                  <a:close/>
                  <a:moveTo>
                    <a:pt x="18" y="22"/>
                  </a:moveTo>
                  <a:cubicBezTo>
                    <a:pt x="16" y="22"/>
                    <a:pt x="15" y="20"/>
                    <a:pt x="15" y="18"/>
                  </a:cubicBezTo>
                  <a:cubicBezTo>
                    <a:pt x="15" y="16"/>
                    <a:pt x="17" y="15"/>
                    <a:pt x="19" y="15"/>
                  </a:cubicBezTo>
                  <a:cubicBezTo>
                    <a:pt x="21" y="15"/>
                    <a:pt x="22" y="17"/>
                    <a:pt x="22" y="19"/>
                  </a:cubicBezTo>
                  <a:cubicBezTo>
                    <a:pt x="22" y="21"/>
                    <a:pt x="20" y="23"/>
                    <a:pt x="18" y="22"/>
                  </a:cubicBezTo>
                  <a:close/>
                  <a:moveTo>
                    <a:pt x="26" y="8"/>
                  </a:moveTo>
                  <a:cubicBezTo>
                    <a:pt x="21" y="14"/>
                    <a:pt x="21" y="14"/>
                    <a:pt x="21" y="14"/>
                  </a:cubicBezTo>
                  <a:cubicBezTo>
                    <a:pt x="21" y="14"/>
                    <a:pt x="20" y="14"/>
                    <a:pt x="19" y="14"/>
                  </a:cubicBezTo>
                  <a:cubicBezTo>
                    <a:pt x="18" y="13"/>
                    <a:pt x="18" y="14"/>
                    <a:pt x="17" y="14"/>
                  </a:cubicBezTo>
                  <a:cubicBezTo>
                    <a:pt x="13" y="6"/>
                    <a:pt x="13" y="6"/>
                    <a:pt x="13" y="6"/>
                  </a:cubicBezTo>
                  <a:cubicBezTo>
                    <a:pt x="15" y="6"/>
                    <a:pt x="17" y="5"/>
                    <a:pt x="18" y="5"/>
                  </a:cubicBezTo>
                  <a:cubicBezTo>
                    <a:pt x="21" y="5"/>
                    <a:pt x="24" y="6"/>
                    <a:pt x="26" y="8"/>
                  </a:cubicBezTo>
                  <a:close/>
                  <a:moveTo>
                    <a:pt x="12" y="7"/>
                  </a:moveTo>
                  <a:cubicBezTo>
                    <a:pt x="16" y="14"/>
                    <a:pt x="16" y="14"/>
                    <a:pt x="16" y="14"/>
                  </a:cubicBezTo>
                  <a:cubicBezTo>
                    <a:pt x="15" y="15"/>
                    <a:pt x="14" y="16"/>
                    <a:pt x="13" y="17"/>
                  </a:cubicBezTo>
                  <a:cubicBezTo>
                    <a:pt x="5" y="16"/>
                    <a:pt x="5" y="16"/>
                    <a:pt x="5" y="16"/>
                  </a:cubicBezTo>
                  <a:cubicBezTo>
                    <a:pt x="6" y="12"/>
                    <a:pt x="8" y="9"/>
                    <a:pt x="12" y="7"/>
                  </a:cubicBezTo>
                  <a:close/>
                  <a:moveTo>
                    <a:pt x="5" y="19"/>
                  </a:moveTo>
                  <a:cubicBezTo>
                    <a:pt x="5" y="18"/>
                    <a:pt x="5" y="18"/>
                    <a:pt x="5" y="18"/>
                  </a:cubicBezTo>
                  <a:cubicBezTo>
                    <a:pt x="13" y="19"/>
                    <a:pt x="13" y="19"/>
                    <a:pt x="13" y="19"/>
                  </a:cubicBezTo>
                  <a:cubicBezTo>
                    <a:pt x="13" y="20"/>
                    <a:pt x="14" y="21"/>
                    <a:pt x="15" y="22"/>
                  </a:cubicBezTo>
                  <a:cubicBezTo>
                    <a:pt x="10" y="29"/>
                    <a:pt x="10" y="29"/>
                    <a:pt x="10" y="29"/>
                  </a:cubicBezTo>
                  <a:cubicBezTo>
                    <a:pt x="7" y="27"/>
                    <a:pt x="5" y="23"/>
                    <a:pt x="5" y="19"/>
                  </a:cubicBezTo>
                  <a:close/>
                  <a:moveTo>
                    <a:pt x="25" y="30"/>
                  </a:moveTo>
                  <a:cubicBezTo>
                    <a:pt x="21" y="23"/>
                    <a:pt x="21" y="23"/>
                    <a:pt x="21" y="23"/>
                  </a:cubicBezTo>
                  <a:cubicBezTo>
                    <a:pt x="22" y="22"/>
                    <a:pt x="23" y="22"/>
                    <a:pt x="23" y="21"/>
                  </a:cubicBezTo>
                  <a:cubicBezTo>
                    <a:pt x="32" y="22"/>
                    <a:pt x="32" y="22"/>
                    <a:pt x="32" y="22"/>
                  </a:cubicBezTo>
                  <a:cubicBezTo>
                    <a:pt x="31" y="25"/>
                    <a:pt x="28" y="29"/>
                    <a:pt x="25"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grpSp>
      <p:pic>
        <p:nvPicPr>
          <p:cNvPr id="8" name="Picture 7" descr="clou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3035301"/>
            <a:ext cx="685800" cy="393700"/>
          </a:xfrm>
          <a:prstGeom prst="rect">
            <a:avLst/>
          </a:prstGeom>
        </p:spPr>
      </p:pic>
      <p:pic>
        <p:nvPicPr>
          <p:cNvPr id="6" name="Picture 5" descr="public-cloud-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301" y="2527301"/>
            <a:ext cx="1345246" cy="1155700"/>
          </a:xfrm>
          <a:prstGeom prst="rect">
            <a:avLst/>
          </a:prstGeom>
        </p:spPr>
      </p:pic>
    </p:spTree>
    <p:extLst>
      <p:ext uri="{BB962C8B-B14F-4D97-AF65-F5344CB8AC3E}">
        <p14:creationId xmlns:p14="http://schemas.microsoft.com/office/powerpoint/2010/main" val="188072778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xmlns:p14="http://schemas.microsoft.com/office/powerpoint/2010/main" spd="slow">
        <p:wipe dir="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2"/>
          <p:cNvGrpSpPr>
            <a:grpSpLocks noChangeAspect="1"/>
          </p:cNvGrpSpPr>
          <p:nvPr/>
        </p:nvGrpSpPr>
        <p:grpSpPr bwMode="auto">
          <a:xfrm>
            <a:off x="1423036" y="2308228"/>
            <a:ext cx="2100490" cy="1138122"/>
            <a:chOff x="240" y="2688"/>
            <a:chExt cx="1392" cy="960"/>
          </a:xfrm>
          <a:solidFill>
            <a:srgbClr val="FDBE24"/>
          </a:solidFill>
        </p:grpSpPr>
        <p:sp>
          <p:nvSpPr>
            <p:cNvPr id="194" name="Oval 193"/>
            <p:cNvSpPr>
              <a:spLocks noChangeArrowheads="1"/>
            </p:cNvSpPr>
            <p:nvPr/>
          </p:nvSpPr>
          <p:spPr bwMode="auto">
            <a:xfrm>
              <a:off x="432" y="2928"/>
              <a:ext cx="1056" cy="62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99" name="Oval 198"/>
            <p:cNvSpPr>
              <a:spLocks noChangeArrowheads="1"/>
            </p:cNvSpPr>
            <p:nvPr/>
          </p:nvSpPr>
          <p:spPr bwMode="auto">
            <a:xfrm>
              <a:off x="864" y="3264"/>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00" name="Oval 199"/>
            <p:cNvSpPr>
              <a:spLocks noChangeArrowheads="1"/>
            </p:cNvSpPr>
            <p:nvPr/>
          </p:nvSpPr>
          <p:spPr bwMode="auto">
            <a:xfrm>
              <a:off x="240" y="3072"/>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05" name="Oval 204"/>
            <p:cNvSpPr>
              <a:spLocks noChangeArrowheads="1"/>
            </p:cNvSpPr>
            <p:nvPr/>
          </p:nvSpPr>
          <p:spPr bwMode="auto">
            <a:xfrm>
              <a:off x="1200" y="3168"/>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07" name="Oval 206"/>
            <p:cNvSpPr>
              <a:spLocks noChangeArrowheads="1"/>
            </p:cNvSpPr>
            <p:nvPr/>
          </p:nvSpPr>
          <p:spPr bwMode="auto">
            <a:xfrm>
              <a:off x="624" y="2784"/>
              <a:ext cx="432" cy="384"/>
            </a:xfrm>
            <a:prstGeom prst="ellipse">
              <a:avLst/>
            </a:prstGeom>
            <a:grpFill/>
            <a:ln w="9525">
              <a:noFill/>
              <a:round/>
              <a:headEnd/>
              <a:tailEnd/>
            </a:ln>
            <a:effectLst/>
          </p:spPr>
          <p:txBody>
            <a:bodyPr wrap="none" anchor="ctr"/>
            <a:lstStyle/>
            <a:p>
              <a:pPr defTabSz="685714">
                <a:defRPr/>
              </a:pPr>
              <a:endParaRPr lang="en-US" kern="1200" dirty="0">
                <a:solidFill>
                  <a:sysClr val="windowText" lastClr="000000"/>
                </a:solidFill>
                <a:latin typeface="CiscoSansTT Light"/>
              </a:endParaRPr>
            </a:p>
          </p:txBody>
        </p:sp>
        <p:sp>
          <p:nvSpPr>
            <p:cNvPr id="208" name="Oval 207"/>
            <p:cNvSpPr>
              <a:spLocks noChangeArrowheads="1"/>
            </p:cNvSpPr>
            <p:nvPr/>
          </p:nvSpPr>
          <p:spPr bwMode="auto">
            <a:xfrm>
              <a:off x="960" y="2688"/>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09" name="Oval 208"/>
            <p:cNvSpPr>
              <a:spLocks noChangeArrowheads="1"/>
            </p:cNvSpPr>
            <p:nvPr/>
          </p:nvSpPr>
          <p:spPr bwMode="auto">
            <a:xfrm>
              <a:off x="1200" y="2880"/>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10" name="Oval 209"/>
            <p:cNvSpPr>
              <a:spLocks noChangeArrowheads="1"/>
            </p:cNvSpPr>
            <p:nvPr/>
          </p:nvSpPr>
          <p:spPr bwMode="auto">
            <a:xfrm>
              <a:off x="288" y="2784"/>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212" name="Oval 211"/>
            <p:cNvSpPr>
              <a:spLocks noChangeArrowheads="1"/>
            </p:cNvSpPr>
            <p:nvPr/>
          </p:nvSpPr>
          <p:spPr bwMode="auto">
            <a:xfrm>
              <a:off x="432" y="3216"/>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grpSp>
      <p:grpSp>
        <p:nvGrpSpPr>
          <p:cNvPr id="110" name="Group 109"/>
          <p:cNvGrpSpPr>
            <a:grpSpLocks noChangeAspect="1"/>
          </p:cNvGrpSpPr>
          <p:nvPr/>
        </p:nvGrpSpPr>
        <p:grpSpPr bwMode="auto">
          <a:xfrm>
            <a:off x="2173596" y="1305869"/>
            <a:ext cx="641588" cy="567835"/>
            <a:chOff x="240" y="2688"/>
            <a:chExt cx="1392" cy="960"/>
          </a:xfrm>
          <a:solidFill>
            <a:schemeClr val="tx1">
              <a:lumMod val="40000"/>
              <a:lumOff val="60000"/>
            </a:schemeClr>
          </a:solidFill>
        </p:grpSpPr>
        <p:sp>
          <p:nvSpPr>
            <p:cNvPr id="111" name="Oval 110"/>
            <p:cNvSpPr>
              <a:spLocks noChangeArrowheads="1"/>
            </p:cNvSpPr>
            <p:nvPr/>
          </p:nvSpPr>
          <p:spPr bwMode="auto">
            <a:xfrm>
              <a:off x="432" y="2928"/>
              <a:ext cx="1056" cy="62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2" name="Oval 111"/>
            <p:cNvSpPr>
              <a:spLocks noChangeArrowheads="1"/>
            </p:cNvSpPr>
            <p:nvPr/>
          </p:nvSpPr>
          <p:spPr bwMode="auto">
            <a:xfrm>
              <a:off x="864" y="3264"/>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3" name="Oval 112"/>
            <p:cNvSpPr>
              <a:spLocks noChangeArrowheads="1"/>
            </p:cNvSpPr>
            <p:nvPr/>
          </p:nvSpPr>
          <p:spPr bwMode="auto">
            <a:xfrm>
              <a:off x="240" y="3072"/>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4" name="Oval 113"/>
            <p:cNvSpPr>
              <a:spLocks noChangeArrowheads="1"/>
            </p:cNvSpPr>
            <p:nvPr/>
          </p:nvSpPr>
          <p:spPr bwMode="auto">
            <a:xfrm>
              <a:off x="1200" y="3168"/>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5" name="Oval 114"/>
            <p:cNvSpPr>
              <a:spLocks noChangeArrowheads="1"/>
            </p:cNvSpPr>
            <p:nvPr/>
          </p:nvSpPr>
          <p:spPr bwMode="auto">
            <a:xfrm>
              <a:off x="624" y="2784"/>
              <a:ext cx="432" cy="384"/>
            </a:xfrm>
            <a:prstGeom prst="ellipse">
              <a:avLst/>
            </a:prstGeom>
            <a:grpFill/>
            <a:ln w="9525">
              <a:noFill/>
              <a:round/>
              <a:headEnd/>
              <a:tailEnd/>
            </a:ln>
            <a:effectLst/>
          </p:spPr>
          <p:txBody>
            <a:bodyPr wrap="none" anchor="ctr"/>
            <a:lstStyle/>
            <a:p>
              <a:pPr defTabSz="685714">
                <a:defRPr/>
              </a:pPr>
              <a:endParaRPr lang="en-US" kern="1200" dirty="0">
                <a:solidFill>
                  <a:sysClr val="windowText" lastClr="000000"/>
                </a:solidFill>
                <a:latin typeface="CiscoSansTT Light"/>
              </a:endParaRPr>
            </a:p>
          </p:txBody>
        </p:sp>
        <p:sp>
          <p:nvSpPr>
            <p:cNvPr id="116" name="Oval 115"/>
            <p:cNvSpPr>
              <a:spLocks noChangeArrowheads="1"/>
            </p:cNvSpPr>
            <p:nvPr/>
          </p:nvSpPr>
          <p:spPr bwMode="auto">
            <a:xfrm>
              <a:off x="960" y="2688"/>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7" name="Oval 116"/>
            <p:cNvSpPr>
              <a:spLocks noChangeArrowheads="1"/>
            </p:cNvSpPr>
            <p:nvPr/>
          </p:nvSpPr>
          <p:spPr bwMode="auto">
            <a:xfrm>
              <a:off x="1200" y="2880"/>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8" name="Oval 117"/>
            <p:cNvSpPr>
              <a:spLocks noChangeArrowheads="1"/>
            </p:cNvSpPr>
            <p:nvPr/>
          </p:nvSpPr>
          <p:spPr bwMode="auto">
            <a:xfrm>
              <a:off x="288" y="2784"/>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sp>
          <p:nvSpPr>
            <p:cNvPr id="119" name="Oval 118"/>
            <p:cNvSpPr>
              <a:spLocks noChangeArrowheads="1"/>
            </p:cNvSpPr>
            <p:nvPr/>
          </p:nvSpPr>
          <p:spPr bwMode="auto">
            <a:xfrm>
              <a:off x="432" y="3216"/>
              <a:ext cx="432" cy="384"/>
            </a:xfrm>
            <a:prstGeom prst="ellipse">
              <a:avLst/>
            </a:prstGeom>
            <a:grpFill/>
            <a:ln w="9525">
              <a:noFill/>
              <a:round/>
              <a:headEnd/>
              <a:tailEnd/>
            </a:ln>
            <a:effectLst/>
          </p:spPr>
          <p:txBody>
            <a:bodyPr wrap="none" anchor="ctr"/>
            <a:lstStyle/>
            <a:p>
              <a:pPr defTabSz="685714">
                <a:defRPr/>
              </a:pPr>
              <a:endParaRPr lang="en-US" kern="1200">
                <a:solidFill>
                  <a:sysClr val="windowText" lastClr="000000"/>
                </a:solidFill>
                <a:latin typeface="CiscoSansTT Light"/>
              </a:endParaRPr>
            </a:p>
          </p:txBody>
        </p:sp>
      </p:grpSp>
      <p:sp>
        <p:nvSpPr>
          <p:cNvPr id="2" name="Title 1"/>
          <p:cNvSpPr>
            <a:spLocks noGrp="1"/>
          </p:cNvSpPr>
          <p:nvPr>
            <p:ph type="title"/>
          </p:nvPr>
        </p:nvSpPr>
        <p:spPr/>
        <p:txBody>
          <a:bodyPr/>
          <a:lstStyle/>
          <a:p>
            <a:r>
              <a:rPr lang="en-US" dirty="0"/>
              <a:t>Multi Tenant Data Center</a:t>
            </a:r>
            <a:endParaRPr lang="en-US" sz="1400" dirty="0"/>
          </a:p>
        </p:txBody>
      </p:sp>
      <p:sp>
        <p:nvSpPr>
          <p:cNvPr id="4" name="Text Placeholder 3"/>
          <p:cNvSpPr>
            <a:spLocks noGrp="1"/>
          </p:cNvSpPr>
          <p:nvPr>
            <p:ph type="body" sz="quarter" idx="12"/>
          </p:nvPr>
        </p:nvSpPr>
        <p:spPr/>
        <p:txBody>
          <a:bodyPr/>
          <a:lstStyle/>
          <a:p>
            <a:r>
              <a:rPr lang="en-US" dirty="0" smtClean="0"/>
              <a:t>US </a:t>
            </a:r>
            <a:r>
              <a:rPr lang="en-US" dirty="0"/>
              <a:t>Tier1 Service Provider</a:t>
            </a:r>
          </a:p>
        </p:txBody>
      </p:sp>
      <p:pic>
        <p:nvPicPr>
          <p:cNvPr id="29" name="Picture 56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78184" y="2759685"/>
            <a:ext cx="216206" cy="227918"/>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56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74591" y="2763611"/>
            <a:ext cx="216206" cy="227918"/>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253"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413" y="3404299"/>
            <a:ext cx="223246" cy="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57"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345" y="3404299"/>
            <a:ext cx="223246" cy="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268"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784" y="3398493"/>
            <a:ext cx="224252" cy="8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285"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432" y="3398492"/>
            <a:ext cx="223246" cy="8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56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4229" y="2771611"/>
            <a:ext cx="216206" cy="227918"/>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56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24283" y="2763611"/>
            <a:ext cx="217212" cy="227918"/>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 name="Picture 312"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768" y="3398493"/>
            <a:ext cx="224251" cy="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24"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332" y="3398492"/>
            <a:ext cx="223246" cy="8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5" name="Straight Connector 44"/>
          <p:cNvCxnSpPr>
            <a:endCxn id="31" idx="2"/>
          </p:cNvCxnSpPr>
          <p:nvPr/>
        </p:nvCxnSpPr>
        <p:spPr>
          <a:xfrm flipV="1">
            <a:off x="1390573" y="3487274"/>
            <a:ext cx="32463" cy="16513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1" idx="0"/>
            <a:endCxn id="30" idx="2"/>
          </p:cNvCxnSpPr>
          <p:nvPr/>
        </p:nvCxnSpPr>
        <p:spPr>
          <a:xfrm flipV="1">
            <a:off x="1423036" y="2991529"/>
            <a:ext cx="659658" cy="412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96" idx="1"/>
          </p:cNvCxnSpPr>
          <p:nvPr/>
        </p:nvCxnSpPr>
        <p:spPr>
          <a:xfrm flipH="1">
            <a:off x="2809036" y="2190617"/>
            <a:ext cx="168149" cy="2272"/>
          </a:xfrm>
          <a:prstGeom prst="line">
            <a:avLst/>
          </a:prstGeom>
          <a:ln w="0">
            <a:solidFill>
              <a:srgbClr val="AB0810"/>
            </a:solidFill>
            <a:prstDash val="sysDot"/>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951140" y="3329586"/>
            <a:ext cx="350087" cy="196205"/>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a:solidFill>
                  <a:prstClr val="black"/>
                </a:solidFill>
                <a:latin typeface="Arial" panose="020B0604020202020204" pitchFamily="34" charset="0"/>
                <a:ea typeface="+mn-ea"/>
                <a:cs typeface="Arial" panose="020B0604020202020204" pitchFamily="34" charset="0"/>
              </a:rPr>
              <a:t>Leaf</a:t>
            </a:r>
          </a:p>
        </p:txBody>
      </p:sp>
      <p:cxnSp>
        <p:nvCxnSpPr>
          <p:cNvPr id="71" name="Straight Connector 70"/>
          <p:cNvCxnSpPr/>
          <p:nvPr/>
        </p:nvCxnSpPr>
        <p:spPr>
          <a:xfrm flipV="1">
            <a:off x="2254157" y="1989996"/>
            <a:ext cx="449408" cy="156126"/>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2194604" y="1989996"/>
            <a:ext cx="33269" cy="16298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35" idx="0"/>
            <a:endCxn id="149" idx="2"/>
          </p:cNvCxnSpPr>
          <p:nvPr/>
        </p:nvCxnSpPr>
        <p:spPr>
          <a:xfrm flipH="1" flipV="1">
            <a:off x="2703565" y="2369298"/>
            <a:ext cx="308767" cy="402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36" idx="0"/>
            <a:endCxn id="149" idx="2"/>
          </p:cNvCxnSpPr>
          <p:nvPr/>
        </p:nvCxnSpPr>
        <p:spPr>
          <a:xfrm flipH="1" flipV="1">
            <a:off x="2703565" y="2369298"/>
            <a:ext cx="29324" cy="394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35" idx="0"/>
            <a:endCxn id="150" idx="2"/>
          </p:cNvCxnSpPr>
          <p:nvPr/>
        </p:nvCxnSpPr>
        <p:spPr>
          <a:xfrm flipH="1" flipV="1">
            <a:off x="2246158" y="2369298"/>
            <a:ext cx="766174" cy="402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83" name="Group 82"/>
          <p:cNvGrpSpPr>
            <a:grpSpLocks noChangeAspect="1"/>
          </p:cNvGrpSpPr>
          <p:nvPr/>
        </p:nvGrpSpPr>
        <p:grpSpPr>
          <a:xfrm>
            <a:off x="2126097" y="1775766"/>
            <a:ext cx="194535" cy="216133"/>
            <a:chOff x="5455446" y="3017320"/>
            <a:chExt cx="1211912" cy="1346114"/>
          </a:xfrm>
        </p:grpSpPr>
        <p:sp>
          <p:nvSpPr>
            <p:cNvPr id="84" name="Can 83"/>
            <p:cNvSpPr>
              <a:spLocks noChangeAspect="1"/>
            </p:cNvSpPr>
            <p:nvPr/>
          </p:nvSpPr>
          <p:spPr bwMode="auto">
            <a:xfrm>
              <a:off x="5455446" y="3017320"/>
              <a:ext cx="1211912" cy="1346114"/>
            </a:xfrm>
            <a:prstGeom prst="can">
              <a:avLst>
                <a:gd name="adj" fmla="val 34256"/>
              </a:avLst>
            </a:prstGeom>
            <a:solidFill>
              <a:srgbClr val="0079AD"/>
            </a:solidFill>
            <a:ln w="3175" cmpd="sng">
              <a:solidFill>
                <a:srgbClr val="FFFFFF"/>
              </a:solidFill>
              <a:round/>
              <a:headEnd/>
              <a:tailEnd/>
            </a:ln>
          </p:spPr>
          <p:txBody>
            <a:bodyPr wrap="none" lIns="0" tIns="0" rIns="0" bIns="0" anchor="ctr">
              <a:prstTxWarp prst="textNoShape">
                <a:avLst/>
              </a:prstTxWarp>
            </a:bodyPr>
            <a:lstStyle/>
            <a:p>
              <a:pPr algn="ctr" defTabSz="813961" eaLnBrk="0" hangingPunct="0">
                <a:lnSpc>
                  <a:spcPct val="90000"/>
                </a:lnSpc>
              </a:pPr>
              <a:endParaRPr lang="en-US" sz="6675">
                <a:solidFill>
                  <a:srgbClr val="000000"/>
                </a:solidFill>
                <a:latin typeface="CiscoSansTT Light"/>
              </a:endParaRPr>
            </a:p>
          </p:txBody>
        </p:sp>
        <p:sp>
          <p:nvSpPr>
            <p:cNvPr id="85" name="Freeform 84"/>
            <p:cNvSpPr>
              <a:spLocks/>
            </p:cNvSpPr>
            <p:nvPr/>
          </p:nvSpPr>
          <p:spPr bwMode="auto">
            <a:xfrm>
              <a:off x="6065070" y="3063298"/>
              <a:ext cx="398922" cy="132366"/>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86" name="Freeform 85"/>
            <p:cNvSpPr>
              <a:spLocks/>
            </p:cNvSpPr>
            <p:nvPr/>
          </p:nvSpPr>
          <p:spPr bwMode="auto">
            <a:xfrm>
              <a:off x="5628533" y="3218519"/>
              <a:ext cx="397932" cy="132365"/>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87" name="Freeform 86"/>
            <p:cNvSpPr>
              <a:spLocks/>
            </p:cNvSpPr>
            <p:nvPr/>
          </p:nvSpPr>
          <p:spPr bwMode="auto">
            <a:xfrm>
              <a:off x="5651300" y="3059490"/>
              <a:ext cx="397932" cy="131414"/>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88" name="Freeform 87"/>
            <p:cNvSpPr>
              <a:spLocks/>
            </p:cNvSpPr>
            <p:nvPr/>
          </p:nvSpPr>
          <p:spPr bwMode="auto">
            <a:xfrm>
              <a:off x="6051211" y="3228993"/>
              <a:ext cx="397932" cy="129508"/>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89" name="Freeform 88"/>
            <p:cNvSpPr>
              <a:spLocks/>
            </p:cNvSpPr>
            <p:nvPr/>
          </p:nvSpPr>
          <p:spPr bwMode="auto">
            <a:xfrm>
              <a:off x="6071999" y="3070917"/>
              <a:ext cx="397932" cy="130461"/>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90" name="Freeform 89"/>
            <p:cNvSpPr>
              <a:spLocks/>
            </p:cNvSpPr>
            <p:nvPr/>
          </p:nvSpPr>
          <p:spPr bwMode="auto">
            <a:xfrm>
              <a:off x="5634472" y="3227089"/>
              <a:ext cx="400901" cy="129508"/>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91" name="Freeform 90"/>
            <p:cNvSpPr>
              <a:spLocks/>
            </p:cNvSpPr>
            <p:nvPr/>
          </p:nvSpPr>
          <p:spPr bwMode="auto">
            <a:xfrm>
              <a:off x="5657239" y="3067107"/>
              <a:ext cx="399912" cy="130461"/>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92" name="Freeform 91"/>
            <p:cNvSpPr>
              <a:spLocks/>
            </p:cNvSpPr>
            <p:nvPr/>
          </p:nvSpPr>
          <p:spPr bwMode="auto">
            <a:xfrm>
              <a:off x="6059131" y="3234707"/>
              <a:ext cx="398922" cy="131414"/>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93" name="Freeform 92"/>
            <p:cNvSpPr>
              <a:spLocks/>
            </p:cNvSpPr>
            <p:nvPr/>
          </p:nvSpPr>
          <p:spPr bwMode="auto">
            <a:xfrm>
              <a:off x="5467402" y="3941092"/>
              <a:ext cx="1188000" cy="410492"/>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236F9B"/>
            </a:solidFill>
            <a:ln w="3175" cmpd="sng">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grpSp>
          <p:nvGrpSpPr>
            <p:cNvPr id="94" name="Group 93"/>
            <p:cNvGrpSpPr/>
            <p:nvPr/>
          </p:nvGrpSpPr>
          <p:grpSpPr>
            <a:xfrm>
              <a:off x="5706881" y="3511954"/>
              <a:ext cx="685803" cy="624754"/>
              <a:chOff x="5641196" y="4438735"/>
              <a:chExt cx="685803" cy="624754"/>
            </a:xfrm>
            <a:solidFill>
              <a:srgbClr val="FFFFFF"/>
            </a:solidFill>
          </p:grpSpPr>
          <p:cxnSp>
            <p:nvCxnSpPr>
              <p:cNvPr id="95" name="Straight Connector 94"/>
              <p:cNvCxnSpPr/>
              <p:nvPr/>
            </p:nvCxnSpPr>
            <p:spPr>
              <a:xfrm flipH="1">
                <a:off x="5742810"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5935393"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6127976"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5717170" y="4560352"/>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678916" y="4755803"/>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641196" y="4951254"/>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5787061"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2" name="Oval 101"/>
              <p:cNvSpPr/>
              <p:nvPr/>
            </p:nvSpPr>
            <p:spPr>
              <a:xfrm>
                <a:off x="6174775"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3" name="Oval 102"/>
              <p:cNvSpPr/>
              <p:nvPr/>
            </p:nvSpPr>
            <p:spPr>
              <a:xfrm>
                <a:off x="5980918"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4" name="Oval 103"/>
              <p:cNvSpPr/>
              <p:nvPr/>
            </p:nvSpPr>
            <p:spPr>
              <a:xfrm>
                <a:off x="5750004"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5" name="Oval 104"/>
              <p:cNvSpPr/>
              <p:nvPr/>
            </p:nvSpPr>
            <p:spPr>
              <a:xfrm>
                <a:off x="6137718"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6" name="Oval 105"/>
              <p:cNvSpPr/>
              <p:nvPr/>
            </p:nvSpPr>
            <p:spPr>
              <a:xfrm>
                <a:off x="5943861"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7" name="Oval 106"/>
              <p:cNvSpPr/>
              <p:nvPr/>
            </p:nvSpPr>
            <p:spPr>
              <a:xfrm>
                <a:off x="5708547"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8" name="Oval 107"/>
              <p:cNvSpPr/>
              <p:nvPr/>
            </p:nvSpPr>
            <p:spPr>
              <a:xfrm>
                <a:off x="6096261"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09" name="Oval 108"/>
              <p:cNvSpPr/>
              <p:nvPr/>
            </p:nvSpPr>
            <p:spPr>
              <a:xfrm>
                <a:off x="5902404"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grpSp>
      </p:grpSp>
      <p:sp>
        <p:nvSpPr>
          <p:cNvPr id="120" name="TextBox 119"/>
          <p:cNvSpPr txBox="1"/>
          <p:nvPr/>
        </p:nvSpPr>
        <p:spPr>
          <a:xfrm>
            <a:off x="2154169" y="1462046"/>
            <a:ext cx="696446" cy="253094"/>
          </a:xfrm>
          <a:prstGeom prst="rect">
            <a:avLst/>
          </a:prstGeom>
          <a:noFill/>
        </p:spPr>
        <p:txBody>
          <a:bodyPr wrap="square" lIns="67766" tIns="33883" rIns="67766" bIns="33883" rtlCol="0">
            <a:spAutoFit/>
          </a:bodyPr>
          <a:lstStyle/>
          <a:p>
            <a:pPr algn="ctr" defTabSz="767728" fontAlgn="auto">
              <a:spcBef>
                <a:spcPts val="0"/>
              </a:spcBef>
              <a:spcAft>
                <a:spcPts val="0"/>
              </a:spcAft>
            </a:pPr>
            <a:r>
              <a:rPr lang="en-US" sz="600" b="1" dirty="0" smtClean="0">
                <a:solidFill>
                  <a:prstClr val="black"/>
                </a:solidFill>
                <a:latin typeface="Arial"/>
                <a:ea typeface="+mn-ea"/>
                <a:cs typeface="+mn-cs"/>
              </a:rPr>
              <a:t>OTNGN</a:t>
            </a:r>
          </a:p>
          <a:p>
            <a:pPr algn="ctr" defTabSz="767728" fontAlgn="auto">
              <a:spcBef>
                <a:spcPts val="0"/>
              </a:spcBef>
              <a:spcAft>
                <a:spcPts val="0"/>
              </a:spcAft>
            </a:pPr>
            <a:r>
              <a:rPr lang="en-US" sz="600" b="1" dirty="0" smtClean="0">
                <a:solidFill>
                  <a:prstClr val="black"/>
                </a:solidFill>
                <a:latin typeface="Arial"/>
                <a:ea typeface="+mn-ea"/>
                <a:cs typeface="+mn-cs"/>
              </a:rPr>
              <a:t>(CORE MPLS)</a:t>
            </a:r>
            <a:endParaRPr lang="en-US" sz="600" b="1" dirty="0">
              <a:solidFill>
                <a:prstClr val="black"/>
              </a:solidFill>
              <a:latin typeface="Arial"/>
              <a:ea typeface="+mn-ea"/>
              <a:cs typeface="+mn-cs"/>
            </a:endParaRPr>
          </a:p>
        </p:txBody>
      </p:sp>
      <p:sp>
        <p:nvSpPr>
          <p:cNvPr id="121" name="TextBox 120"/>
          <p:cNvSpPr txBox="1"/>
          <p:nvPr/>
        </p:nvSpPr>
        <p:spPr>
          <a:xfrm>
            <a:off x="2839519" y="1789234"/>
            <a:ext cx="275332"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PE</a:t>
            </a:r>
            <a:endParaRPr lang="en-US" sz="800" dirty="0">
              <a:solidFill>
                <a:prstClr val="black"/>
              </a:solidFill>
              <a:latin typeface="Arial" panose="020B0604020202020204" pitchFamily="34" charset="0"/>
              <a:ea typeface="+mn-ea"/>
              <a:cs typeface="Arial" panose="020B0604020202020204" pitchFamily="34" charset="0"/>
            </a:endParaRPr>
          </a:p>
        </p:txBody>
      </p:sp>
      <p:grpSp>
        <p:nvGrpSpPr>
          <p:cNvPr id="122" name="Group 121"/>
          <p:cNvGrpSpPr>
            <a:grpSpLocks noChangeAspect="1"/>
          </p:cNvGrpSpPr>
          <p:nvPr/>
        </p:nvGrpSpPr>
        <p:grpSpPr>
          <a:xfrm>
            <a:off x="2628403" y="1792247"/>
            <a:ext cx="194535" cy="216133"/>
            <a:chOff x="5455446" y="3017320"/>
            <a:chExt cx="1211912" cy="1346114"/>
          </a:xfrm>
        </p:grpSpPr>
        <p:sp>
          <p:nvSpPr>
            <p:cNvPr id="123" name="Can 122"/>
            <p:cNvSpPr>
              <a:spLocks noChangeAspect="1"/>
            </p:cNvSpPr>
            <p:nvPr/>
          </p:nvSpPr>
          <p:spPr bwMode="auto">
            <a:xfrm>
              <a:off x="5455446" y="3017320"/>
              <a:ext cx="1211912" cy="1346114"/>
            </a:xfrm>
            <a:prstGeom prst="can">
              <a:avLst>
                <a:gd name="adj" fmla="val 34256"/>
              </a:avLst>
            </a:prstGeom>
            <a:solidFill>
              <a:srgbClr val="0079AD"/>
            </a:solidFill>
            <a:ln w="3175" cmpd="sng">
              <a:solidFill>
                <a:srgbClr val="FFFFFF"/>
              </a:solidFill>
              <a:round/>
              <a:headEnd/>
              <a:tailEnd/>
            </a:ln>
          </p:spPr>
          <p:txBody>
            <a:bodyPr wrap="none" lIns="0" tIns="0" rIns="0" bIns="0" anchor="ctr">
              <a:prstTxWarp prst="textNoShape">
                <a:avLst/>
              </a:prstTxWarp>
            </a:bodyPr>
            <a:lstStyle/>
            <a:p>
              <a:pPr algn="ctr" defTabSz="813961" eaLnBrk="0" hangingPunct="0">
                <a:lnSpc>
                  <a:spcPct val="90000"/>
                </a:lnSpc>
              </a:pPr>
              <a:endParaRPr lang="en-US" sz="6675">
                <a:solidFill>
                  <a:srgbClr val="000000"/>
                </a:solidFill>
                <a:latin typeface="CiscoSansTT Light"/>
              </a:endParaRPr>
            </a:p>
          </p:txBody>
        </p:sp>
        <p:sp>
          <p:nvSpPr>
            <p:cNvPr id="124" name="Freeform 123"/>
            <p:cNvSpPr>
              <a:spLocks/>
            </p:cNvSpPr>
            <p:nvPr/>
          </p:nvSpPr>
          <p:spPr bwMode="auto">
            <a:xfrm>
              <a:off x="6065070" y="3063298"/>
              <a:ext cx="398922" cy="132366"/>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25" name="Freeform 124"/>
            <p:cNvSpPr>
              <a:spLocks/>
            </p:cNvSpPr>
            <p:nvPr/>
          </p:nvSpPr>
          <p:spPr bwMode="auto">
            <a:xfrm>
              <a:off x="5628533" y="3218519"/>
              <a:ext cx="397932" cy="132365"/>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26" name="Freeform 125"/>
            <p:cNvSpPr>
              <a:spLocks/>
            </p:cNvSpPr>
            <p:nvPr/>
          </p:nvSpPr>
          <p:spPr bwMode="auto">
            <a:xfrm>
              <a:off x="5651300" y="3059490"/>
              <a:ext cx="397932" cy="131414"/>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27" name="Freeform 126"/>
            <p:cNvSpPr>
              <a:spLocks/>
            </p:cNvSpPr>
            <p:nvPr/>
          </p:nvSpPr>
          <p:spPr bwMode="auto">
            <a:xfrm>
              <a:off x="6051211" y="3228993"/>
              <a:ext cx="397932" cy="129508"/>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28" name="Freeform 127"/>
            <p:cNvSpPr>
              <a:spLocks/>
            </p:cNvSpPr>
            <p:nvPr/>
          </p:nvSpPr>
          <p:spPr bwMode="auto">
            <a:xfrm>
              <a:off x="6071999" y="3070917"/>
              <a:ext cx="397932" cy="130461"/>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29" name="Freeform 128"/>
            <p:cNvSpPr>
              <a:spLocks/>
            </p:cNvSpPr>
            <p:nvPr/>
          </p:nvSpPr>
          <p:spPr bwMode="auto">
            <a:xfrm>
              <a:off x="5634472" y="3227089"/>
              <a:ext cx="400901" cy="129508"/>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30" name="Freeform 129"/>
            <p:cNvSpPr>
              <a:spLocks/>
            </p:cNvSpPr>
            <p:nvPr/>
          </p:nvSpPr>
          <p:spPr bwMode="auto">
            <a:xfrm>
              <a:off x="5657239" y="3067107"/>
              <a:ext cx="399912" cy="130461"/>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31" name="Freeform 130"/>
            <p:cNvSpPr>
              <a:spLocks/>
            </p:cNvSpPr>
            <p:nvPr/>
          </p:nvSpPr>
          <p:spPr bwMode="auto">
            <a:xfrm>
              <a:off x="6059131" y="3234707"/>
              <a:ext cx="398922" cy="131414"/>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32"/>
              <a:endParaRPr lang="en-US" sz="6675">
                <a:solidFill>
                  <a:srgbClr val="000000"/>
                </a:solidFill>
                <a:latin typeface="CiscoSansTT Light"/>
              </a:endParaRPr>
            </a:p>
          </p:txBody>
        </p:sp>
        <p:sp>
          <p:nvSpPr>
            <p:cNvPr id="132" name="Freeform 131"/>
            <p:cNvSpPr>
              <a:spLocks/>
            </p:cNvSpPr>
            <p:nvPr/>
          </p:nvSpPr>
          <p:spPr bwMode="auto">
            <a:xfrm>
              <a:off x="5467402" y="3941092"/>
              <a:ext cx="1188000" cy="410492"/>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236F9B"/>
            </a:solidFill>
            <a:ln w="3175" cmpd="sng">
              <a:noFill/>
              <a:round/>
              <a:headEnd/>
              <a:tailEnd/>
            </a:ln>
          </p:spPr>
          <p:txBody>
            <a:bodyPr wrap="none" lIns="0" tIns="0" rIns="0" bIns="0">
              <a:prstTxWarp prst="textNoShape">
                <a:avLst/>
              </a:prstTxWarp>
            </a:bodyPr>
            <a:lstStyle/>
            <a:p>
              <a:pPr defTabSz="457132"/>
              <a:endParaRPr lang="en-US" sz="6675">
                <a:solidFill>
                  <a:srgbClr val="000000"/>
                </a:solidFill>
                <a:latin typeface="CiscoSansTT Light"/>
              </a:endParaRPr>
            </a:p>
          </p:txBody>
        </p:sp>
        <p:grpSp>
          <p:nvGrpSpPr>
            <p:cNvPr id="133" name="Group 132"/>
            <p:cNvGrpSpPr/>
            <p:nvPr/>
          </p:nvGrpSpPr>
          <p:grpSpPr>
            <a:xfrm>
              <a:off x="5706881" y="3511954"/>
              <a:ext cx="685803" cy="624754"/>
              <a:chOff x="5641196" y="4438735"/>
              <a:chExt cx="685803" cy="624754"/>
            </a:xfrm>
            <a:solidFill>
              <a:srgbClr val="FFFFFF"/>
            </a:solidFill>
          </p:grpSpPr>
          <p:cxnSp>
            <p:nvCxnSpPr>
              <p:cNvPr id="134" name="Straight Connector 133"/>
              <p:cNvCxnSpPr/>
              <p:nvPr/>
            </p:nvCxnSpPr>
            <p:spPr>
              <a:xfrm flipH="1">
                <a:off x="5742810"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5935393"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a:off x="6127976"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5717170" y="4560352"/>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678916" y="4755803"/>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5641196" y="4951254"/>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5787061"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1" name="Oval 140"/>
              <p:cNvSpPr/>
              <p:nvPr/>
            </p:nvSpPr>
            <p:spPr>
              <a:xfrm>
                <a:off x="6174775"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2" name="Oval 141"/>
              <p:cNvSpPr/>
              <p:nvPr/>
            </p:nvSpPr>
            <p:spPr>
              <a:xfrm>
                <a:off x="5980918"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3" name="Oval 142"/>
              <p:cNvSpPr/>
              <p:nvPr/>
            </p:nvSpPr>
            <p:spPr>
              <a:xfrm>
                <a:off x="5750004"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4" name="Oval 143"/>
              <p:cNvSpPr/>
              <p:nvPr/>
            </p:nvSpPr>
            <p:spPr>
              <a:xfrm>
                <a:off x="6137718"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5" name="Oval 144"/>
              <p:cNvSpPr/>
              <p:nvPr/>
            </p:nvSpPr>
            <p:spPr>
              <a:xfrm>
                <a:off x="5943861"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6" name="Oval 145"/>
              <p:cNvSpPr/>
              <p:nvPr/>
            </p:nvSpPr>
            <p:spPr>
              <a:xfrm>
                <a:off x="5708547"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7" name="Oval 146"/>
              <p:cNvSpPr/>
              <p:nvPr/>
            </p:nvSpPr>
            <p:spPr>
              <a:xfrm>
                <a:off x="6096261"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sp>
            <p:nvSpPr>
              <p:cNvPr id="148" name="Oval 147"/>
              <p:cNvSpPr/>
              <p:nvPr/>
            </p:nvSpPr>
            <p:spPr>
              <a:xfrm>
                <a:off x="5902404"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a:solidFill>
                    <a:srgbClr val="FFFFFF"/>
                  </a:solidFill>
                  <a:latin typeface="CiscoSansTT Light"/>
                </a:endParaRPr>
              </a:p>
            </p:txBody>
          </p:sp>
        </p:grpSp>
      </p:grpSp>
      <p:pic>
        <p:nvPicPr>
          <p:cNvPr id="149" name="Picture 30" descr="\\MV-FS\Projects\Cisco\References\Brand Assets\Kubrick Icons\Device Icons\Device_nexus7000_3035_default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9837" y="2129149"/>
            <a:ext cx="347456" cy="24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 name="Picture 30" descr="\\MV-FS\Projects\Cisco\References\Brand Assets\Kubrick Icons\Device Icons\Device_nexus7000_3035_default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2430" y="2144515"/>
            <a:ext cx="347456" cy="224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 name="TextBox 151"/>
          <p:cNvSpPr txBox="1"/>
          <p:nvPr/>
        </p:nvSpPr>
        <p:spPr>
          <a:xfrm>
            <a:off x="297665" y="2040799"/>
            <a:ext cx="1164397"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Border / Services Leaf</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153" name="TextBox 152"/>
          <p:cNvSpPr txBox="1"/>
          <p:nvPr/>
        </p:nvSpPr>
        <p:spPr>
          <a:xfrm>
            <a:off x="1563728" y="2797585"/>
            <a:ext cx="409082" cy="196205"/>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a:solidFill>
                  <a:prstClr val="black"/>
                </a:solidFill>
                <a:latin typeface="Arial" panose="020B0604020202020204" pitchFamily="34" charset="0"/>
                <a:ea typeface="+mn-ea"/>
                <a:cs typeface="Arial" panose="020B0604020202020204" pitchFamily="34" charset="0"/>
              </a:rPr>
              <a:t>Spine</a:t>
            </a:r>
          </a:p>
        </p:txBody>
      </p:sp>
      <p:cxnSp>
        <p:nvCxnSpPr>
          <p:cNvPr id="156" name="Straight Connector 155"/>
          <p:cNvCxnSpPr>
            <a:stCxn id="149" idx="0"/>
            <a:endCxn id="123" idx="0"/>
          </p:cNvCxnSpPr>
          <p:nvPr/>
        </p:nvCxnSpPr>
        <p:spPr>
          <a:xfrm flipV="1">
            <a:off x="2703565" y="1858887"/>
            <a:ext cx="22106" cy="27026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a:stCxn id="149" idx="0"/>
            <a:endCxn id="84" idx="3"/>
          </p:cNvCxnSpPr>
          <p:nvPr/>
        </p:nvCxnSpPr>
        <p:spPr>
          <a:xfrm flipH="1" flipV="1">
            <a:off x="2223365" y="1991899"/>
            <a:ext cx="480200" cy="13725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29" idx="0"/>
            <a:endCxn id="149" idx="2"/>
          </p:cNvCxnSpPr>
          <p:nvPr/>
        </p:nvCxnSpPr>
        <p:spPr>
          <a:xfrm flipV="1">
            <a:off x="2386287" y="2369298"/>
            <a:ext cx="317278" cy="390387"/>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36" idx="0"/>
            <a:endCxn id="150" idx="2"/>
          </p:cNvCxnSpPr>
          <p:nvPr/>
        </p:nvCxnSpPr>
        <p:spPr>
          <a:xfrm flipH="1" flipV="1">
            <a:off x="2246158" y="2369298"/>
            <a:ext cx="486731" cy="394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29" idx="0"/>
            <a:endCxn id="150" idx="2"/>
          </p:cNvCxnSpPr>
          <p:nvPr/>
        </p:nvCxnSpPr>
        <p:spPr>
          <a:xfrm flipH="1" flipV="1">
            <a:off x="2246158" y="2369298"/>
            <a:ext cx="140129" cy="390387"/>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30" idx="0"/>
            <a:endCxn id="149" idx="2"/>
          </p:cNvCxnSpPr>
          <p:nvPr/>
        </p:nvCxnSpPr>
        <p:spPr>
          <a:xfrm flipV="1">
            <a:off x="2082694" y="2369298"/>
            <a:ext cx="620871" cy="394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a:stCxn id="30" idx="0"/>
            <a:endCxn id="150" idx="2"/>
          </p:cNvCxnSpPr>
          <p:nvPr/>
        </p:nvCxnSpPr>
        <p:spPr>
          <a:xfrm flipV="1">
            <a:off x="2082694" y="2369298"/>
            <a:ext cx="163464" cy="3943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a:stCxn id="31" idx="0"/>
            <a:endCxn id="29" idx="2"/>
          </p:cNvCxnSpPr>
          <p:nvPr/>
        </p:nvCxnSpPr>
        <p:spPr>
          <a:xfrm flipV="1">
            <a:off x="1423036" y="2987603"/>
            <a:ext cx="963251" cy="416696"/>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31" idx="0"/>
            <a:endCxn id="36" idx="2"/>
          </p:cNvCxnSpPr>
          <p:nvPr/>
        </p:nvCxnSpPr>
        <p:spPr>
          <a:xfrm flipV="1">
            <a:off x="1423036" y="2991529"/>
            <a:ext cx="1309853" cy="412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V="1">
            <a:off x="1430418" y="2999529"/>
            <a:ext cx="1589296" cy="404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195" name="Picture 105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88092" y="2157444"/>
            <a:ext cx="286499" cy="122936"/>
          </a:xfrm>
          <a:prstGeom prst="rect">
            <a:avLst/>
          </a:prstGeom>
          <a:noFill/>
          <a:ln w="9525">
            <a:noFill/>
            <a:miter lim="800000"/>
            <a:headEnd/>
            <a:tailEnd/>
          </a:ln>
        </p:spPr>
      </p:pic>
      <p:pic>
        <p:nvPicPr>
          <p:cNvPr id="196" name="Picture 105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7185" y="2129149"/>
            <a:ext cx="286499" cy="122936"/>
          </a:xfrm>
          <a:prstGeom prst="rect">
            <a:avLst/>
          </a:prstGeom>
          <a:noFill/>
          <a:ln w="9525">
            <a:noFill/>
            <a:miter lim="800000"/>
            <a:headEnd/>
            <a:tailEnd/>
          </a:ln>
        </p:spPr>
      </p:pic>
      <p:pic>
        <p:nvPicPr>
          <p:cNvPr id="197" name="Picture 19" descr="N1KV-VEM-South.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88092" y="2305956"/>
            <a:ext cx="254990" cy="126683"/>
          </a:xfrm>
          <a:prstGeom prst="rect">
            <a:avLst/>
          </a:prstGeom>
          <a:noFill/>
          <a:ln w="9525">
            <a:noFill/>
            <a:miter lim="800000"/>
            <a:headEnd/>
            <a:tailEnd/>
          </a:ln>
        </p:spPr>
      </p:pic>
      <p:pic>
        <p:nvPicPr>
          <p:cNvPr id="198" name="Picture 19" descr="N1KV-VEM-South.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77185" y="2290387"/>
            <a:ext cx="254990" cy="126683"/>
          </a:xfrm>
          <a:prstGeom prst="rect">
            <a:avLst/>
          </a:prstGeom>
          <a:noFill/>
          <a:ln w="9525">
            <a:noFill/>
            <a:miter lim="800000"/>
            <a:headEnd/>
            <a:tailEnd/>
          </a:ln>
        </p:spPr>
      </p:pic>
      <p:cxnSp>
        <p:nvCxnSpPr>
          <p:cNvPr id="201" name="Straight Connector 200"/>
          <p:cNvCxnSpPr/>
          <p:nvPr/>
        </p:nvCxnSpPr>
        <p:spPr>
          <a:xfrm flipH="1">
            <a:off x="1961750" y="2195152"/>
            <a:ext cx="168149" cy="2272"/>
          </a:xfrm>
          <a:prstGeom prst="line">
            <a:avLst/>
          </a:prstGeom>
          <a:ln w="0">
            <a:solidFill>
              <a:srgbClr val="AB0810"/>
            </a:solidFill>
            <a:prstDash val="sysDot"/>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H="1">
            <a:off x="1961209" y="2242209"/>
            <a:ext cx="168149" cy="2272"/>
          </a:xfrm>
          <a:prstGeom prst="line">
            <a:avLst/>
          </a:prstGeom>
          <a:ln w="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a:off x="2809036" y="2231426"/>
            <a:ext cx="168149" cy="2272"/>
          </a:xfrm>
          <a:prstGeom prst="line">
            <a:avLst/>
          </a:prstGeom>
          <a:ln w="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198" idx="1"/>
          </p:cNvCxnSpPr>
          <p:nvPr/>
        </p:nvCxnSpPr>
        <p:spPr>
          <a:xfrm flipH="1" flipV="1">
            <a:off x="2814277" y="2308228"/>
            <a:ext cx="162908" cy="45501"/>
          </a:xfrm>
          <a:prstGeom prst="line">
            <a:avLst/>
          </a:prstGeom>
          <a:ln w="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a:endCxn id="197" idx="3"/>
          </p:cNvCxnSpPr>
          <p:nvPr/>
        </p:nvCxnSpPr>
        <p:spPr>
          <a:xfrm flipH="1">
            <a:off x="1943082" y="2346755"/>
            <a:ext cx="183016" cy="22543"/>
          </a:xfrm>
          <a:prstGeom prst="line">
            <a:avLst/>
          </a:prstGeom>
          <a:ln w="0">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a:stCxn id="32" idx="0"/>
            <a:endCxn id="30" idx="2"/>
          </p:cNvCxnSpPr>
          <p:nvPr/>
        </p:nvCxnSpPr>
        <p:spPr>
          <a:xfrm flipV="1">
            <a:off x="1862968" y="2991529"/>
            <a:ext cx="219726" cy="412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a:stCxn id="32" idx="0"/>
            <a:endCxn id="29" idx="2"/>
          </p:cNvCxnSpPr>
          <p:nvPr/>
        </p:nvCxnSpPr>
        <p:spPr>
          <a:xfrm flipV="1">
            <a:off x="1862968" y="2987603"/>
            <a:ext cx="523319" cy="416696"/>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32" idx="0"/>
            <a:endCxn id="36" idx="2"/>
          </p:cNvCxnSpPr>
          <p:nvPr/>
        </p:nvCxnSpPr>
        <p:spPr>
          <a:xfrm flipV="1">
            <a:off x="1862968" y="2991529"/>
            <a:ext cx="869921" cy="412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32" idx="0"/>
            <a:endCxn id="35" idx="2"/>
          </p:cNvCxnSpPr>
          <p:nvPr/>
        </p:nvCxnSpPr>
        <p:spPr>
          <a:xfrm flipV="1">
            <a:off x="1862968" y="2999529"/>
            <a:ext cx="1149364" cy="40477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38" idx="0"/>
            <a:endCxn id="35" idx="2"/>
          </p:cNvCxnSpPr>
          <p:nvPr/>
        </p:nvCxnSpPr>
        <p:spPr>
          <a:xfrm flipV="1">
            <a:off x="2294894" y="2999529"/>
            <a:ext cx="717438" cy="398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38" idx="0"/>
            <a:endCxn id="36" idx="2"/>
          </p:cNvCxnSpPr>
          <p:nvPr/>
        </p:nvCxnSpPr>
        <p:spPr>
          <a:xfrm flipV="1">
            <a:off x="2294894" y="2991529"/>
            <a:ext cx="437995" cy="406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38" idx="0"/>
            <a:endCxn id="29" idx="2"/>
          </p:cNvCxnSpPr>
          <p:nvPr/>
        </p:nvCxnSpPr>
        <p:spPr>
          <a:xfrm flipV="1">
            <a:off x="2294894" y="2987603"/>
            <a:ext cx="91393" cy="41089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38" idx="0"/>
            <a:endCxn id="30" idx="2"/>
          </p:cNvCxnSpPr>
          <p:nvPr/>
        </p:nvCxnSpPr>
        <p:spPr>
          <a:xfrm flipH="1" flipV="1">
            <a:off x="2082694" y="2991529"/>
            <a:ext cx="212200" cy="406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33" idx="0"/>
            <a:endCxn id="35" idx="2"/>
          </p:cNvCxnSpPr>
          <p:nvPr/>
        </p:nvCxnSpPr>
        <p:spPr>
          <a:xfrm flipV="1">
            <a:off x="2696910" y="2999529"/>
            <a:ext cx="315422" cy="398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a:stCxn id="33" idx="0"/>
            <a:endCxn id="36" idx="2"/>
          </p:cNvCxnSpPr>
          <p:nvPr/>
        </p:nvCxnSpPr>
        <p:spPr>
          <a:xfrm flipV="1">
            <a:off x="2696910" y="2991529"/>
            <a:ext cx="35979" cy="406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a:stCxn id="33" idx="0"/>
            <a:endCxn id="29" idx="2"/>
          </p:cNvCxnSpPr>
          <p:nvPr/>
        </p:nvCxnSpPr>
        <p:spPr>
          <a:xfrm flipH="1" flipV="1">
            <a:off x="2386287" y="2987603"/>
            <a:ext cx="310623" cy="41089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a:stCxn id="33" idx="0"/>
            <a:endCxn id="30" idx="2"/>
          </p:cNvCxnSpPr>
          <p:nvPr/>
        </p:nvCxnSpPr>
        <p:spPr>
          <a:xfrm flipH="1" flipV="1">
            <a:off x="2082694" y="2991529"/>
            <a:ext cx="614216" cy="40696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a:stCxn id="39" idx="0"/>
            <a:endCxn id="30" idx="2"/>
          </p:cNvCxnSpPr>
          <p:nvPr/>
        </p:nvCxnSpPr>
        <p:spPr>
          <a:xfrm flipH="1" flipV="1">
            <a:off x="2082694" y="2991529"/>
            <a:ext cx="1041261" cy="406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a:stCxn id="34" idx="0"/>
            <a:endCxn id="30" idx="2"/>
          </p:cNvCxnSpPr>
          <p:nvPr/>
        </p:nvCxnSpPr>
        <p:spPr>
          <a:xfrm flipH="1" flipV="1">
            <a:off x="2082694" y="2991529"/>
            <a:ext cx="1479361" cy="406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5" name="Straight Connector 254"/>
          <p:cNvCxnSpPr>
            <a:stCxn id="39" idx="0"/>
            <a:endCxn id="35" idx="2"/>
          </p:cNvCxnSpPr>
          <p:nvPr/>
        </p:nvCxnSpPr>
        <p:spPr>
          <a:xfrm flipH="1" flipV="1">
            <a:off x="3012332" y="2999529"/>
            <a:ext cx="111623" cy="398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a:stCxn id="39" idx="0"/>
            <a:endCxn id="36" idx="2"/>
          </p:cNvCxnSpPr>
          <p:nvPr/>
        </p:nvCxnSpPr>
        <p:spPr>
          <a:xfrm flipH="1" flipV="1">
            <a:off x="2732889" y="2991529"/>
            <a:ext cx="391066" cy="406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a:stCxn id="39" idx="0"/>
            <a:endCxn id="29" idx="2"/>
          </p:cNvCxnSpPr>
          <p:nvPr/>
        </p:nvCxnSpPr>
        <p:spPr>
          <a:xfrm flipH="1" flipV="1">
            <a:off x="2386287" y="2987603"/>
            <a:ext cx="737668" cy="410889"/>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a:stCxn id="34" idx="0"/>
            <a:endCxn id="35" idx="2"/>
          </p:cNvCxnSpPr>
          <p:nvPr/>
        </p:nvCxnSpPr>
        <p:spPr>
          <a:xfrm flipH="1" flipV="1">
            <a:off x="3012332" y="2999529"/>
            <a:ext cx="549723" cy="398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a:stCxn id="34" idx="0"/>
            <a:endCxn id="36" idx="2"/>
          </p:cNvCxnSpPr>
          <p:nvPr/>
        </p:nvCxnSpPr>
        <p:spPr>
          <a:xfrm flipH="1" flipV="1">
            <a:off x="2732889" y="2991529"/>
            <a:ext cx="829166" cy="40696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a:stCxn id="34" idx="0"/>
            <a:endCxn id="29" idx="2"/>
          </p:cNvCxnSpPr>
          <p:nvPr/>
        </p:nvCxnSpPr>
        <p:spPr>
          <a:xfrm flipH="1" flipV="1">
            <a:off x="2386287" y="2987603"/>
            <a:ext cx="1175768" cy="410889"/>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a:endCxn id="32" idx="2"/>
          </p:cNvCxnSpPr>
          <p:nvPr/>
        </p:nvCxnSpPr>
        <p:spPr>
          <a:xfrm flipV="1">
            <a:off x="1777568" y="3487274"/>
            <a:ext cx="85400" cy="16504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a:endCxn id="38" idx="2"/>
          </p:cNvCxnSpPr>
          <p:nvPr/>
        </p:nvCxnSpPr>
        <p:spPr>
          <a:xfrm flipH="1" flipV="1">
            <a:off x="2294894" y="3481468"/>
            <a:ext cx="77816" cy="20178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09" name="Straight Connector 308"/>
          <p:cNvCxnSpPr>
            <a:endCxn id="33" idx="2"/>
          </p:cNvCxnSpPr>
          <p:nvPr/>
        </p:nvCxnSpPr>
        <p:spPr>
          <a:xfrm flipH="1" flipV="1">
            <a:off x="2696910" y="3481469"/>
            <a:ext cx="75234" cy="241362"/>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a:endCxn id="39" idx="2"/>
          </p:cNvCxnSpPr>
          <p:nvPr/>
        </p:nvCxnSpPr>
        <p:spPr>
          <a:xfrm flipH="1" flipV="1">
            <a:off x="3123955" y="3481468"/>
            <a:ext cx="236934" cy="232169"/>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flipH="1" flipV="1">
            <a:off x="3582970" y="3510286"/>
            <a:ext cx="180873" cy="20590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323" name="Group 322"/>
          <p:cNvGrpSpPr/>
          <p:nvPr/>
        </p:nvGrpSpPr>
        <p:grpSpPr>
          <a:xfrm>
            <a:off x="3275439" y="2831419"/>
            <a:ext cx="665518" cy="275770"/>
            <a:chOff x="5519214" y="2039902"/>
            <a:chExt cx="984882" cy="402114"/>
          </a:xfrm>
        </p:grpSpPr>
        <p:sp>
          <p:nvSpPr>
            <p:cNvPr id="324" name="Rounded Rectangle 323"/>
            <p:cNvSpPr/>
            <p:nvPr/>
          </p:nvSpPr>
          <p:spPr>
            <a:xfrm>
              <a:off x="5519214" y="2039902"/>
              <a:ext cx="984882" cy="402114"/>
            </a:xfrm>
            <a:prstGeom prst="roundRect">
              <a:avLst/>
            </a:prstGeom>
            <a:solidFill>
              <a:srgbClr val="FFFFFF"/>
            </a:solidFill>
            <a:ln>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rgbClr val="343434"/>
                  </a:solidFill>
                </a:rPr>
                <a:t>VTS</a:t>
              </a:r>
            </a:p>
          </p:txBody>
        </p:sp>
        <p:pic>
          <p:nvPicPr>
            <p:cNvPr id="325" name="Picture 324"/>
            <p:cNvPicPr>
              <a:picLocks noChangeAspect="1"/>
            </p:cNvPicPr>
            <p:nvPr/>
          </p:nvPicPr>
          <p:blipFill>
            <a:blip r:embed="rId8"/>
            <a:stretch>
              <a:fillRect/>
            </a:stretch>
          </p:blipFill>
          <p:spPr>
            <a:xfrm>
              <a:off x="6077109" y="2069460"/>
              <a:ext cx="343665" cy="346371"/>
            </a:xfrm>
            <a:prstGeom prst="rect">
              <a:avLst/>
            </a:prstGeom>
          </p:spPr>
        </p:pic>
      </p:grpSp>
      <p:grpSp>
        <p:nvGrpSpPr>
          <p:cNvPr id="217" name="Group 216"/>
          <p:cNvGrpSpPr/>
          <p:nvPr/>
        </p:nvGrpSpPr>
        <p:grpSpPr>
          <a:xfrm>
            <a:off x="1037533" y="3606266"/>
            <a:ext cx="2953761" cy="1002135"/>
            <a:chOff x="1391772" y="3547730"/>
            <a:chExt cx="2953761" cy="1002135"/>
          </a:xfrm>
        </p:grpSpPr>
        <p:sp>
          <p:nvSpPr>
            <p:cNvPr id="219" name="Rounded Rectangle 218"/>
            <p:cNvSpPr/>
            <p:nvPr/>
          </p:nvSpPr>
          <p:spPr>
            <a:xfrm>
              <a:off x="1391772" y="3547730"/>
              <a:ext cx="977779" cy="993436"/>
            </a:xfrm>
            <a:prstGeom prst="roundRect">
              <a:avLst>
                <a:gd name="adj" fmla="val 2520"/>
              </a:avLst>
            </a:prstGeom>
            <a:solidFill>
              <a:srgbClr val="008000"/>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b" anchorCtr="0" forceAA="0" compatLnSpc="1">
              <a:prstTxWarp prst="textNoShape">
                <a:avLst/>
              </a:prstTxWarp>
              <a:noAutofit/>
            </a:bodyPr>
            <a:lstStyle/>
            <a:p>
              <a:pPr algn="r" defTabSz="767728" fontAlgn="auto">
                <a:spcBef>
                  <a:spcPts val="0"/>
                </a:spcBef>
                <a:spcAft>
                  <a:spcPts val="0"/>
                </a:spcAft>
              </a:pPr>
              <a:endParaRPr lang="en-US" sz="600" b="1" dirty="0">
                <a:solidFill>
                  <a:prstClr val="black"/>
                </a:solidFill>
                <a:latin typeface="Calibri"/>
              </a:endParaRPr>
            </a:p>
          </p:txBody>
        </p:sp>
        <p:sp>
          <p:nvSpPr>
            <p:cNvPr id="220" name="Rectangle 219"/>
            <p:cNvSpPr/>
            <p:nvPr/>
          </p:nvSpPr>
          <p:spPr>
            <a:xfrm>
              <a:off x="1487145" y="3612015"/>
              <a:ext cx="383359" cy="700776"/>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22" name="Rectangle 221"/>
            <p:cNvSpPr/>
            <p:nvPr/>
          </p:nvSpPr>
          <p:spPr>
            <a:xfrm>
              <a:off x="1515461" y="3672244"/>
              <a:ext cx="325274" cy="454134"/>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Bare </a:t>
              </a:r>
              <a:endParaRPr lang="en-US" sz="500" dirty="0">
                <a:solidFill>
                  <a:prstClr val="black"/>
                </a:solidFill>
                <a:latin typeface="Calibri"/>
              </a:endParaRPr>
            </a:p>
            <a:p>
              <a:pPr algn="ctr" defTabSz="767728" fontAlgn="auto">
                <a:spcBef>
                  <a:spcPts val="0"/>
                </a:spcBef>
                <a:spcAft>
                  <a:spcPts val="0"/>
                </a:spcAft>
              </a:pPr>
              <a:r>
                <a:rPr lang="en-US" sz="500" dirty="0" smtClean="0">
                  <a:solidFill>
                    <a:prstClr val="black"/>
                  </a:solidFill>
                  <a:latin typeface="Calibri"/>
                </a:rPr>
                <a:t>Metal</a:t>
              </a:r>
              <a:endParaRPr lang="en-US" sz="500" dirty="0">
                <a:solidFill>
                  <a:prstClr val="black"/>
                </a:solidFill>
                <a:latin typeface="Calibri"/>
              </a:endParaRPr>
            </a:p>
          </p:txBody>
        </p:sp>
        <p:sp>
          <p:nvSpPr>
            <p:cNvPr id="223" name="TextBox 222"/>
            <p:cNvSpPr txBox="1"/>
            <p:nvPr/>
          </p:nvSpPr>
          <p:spPr>
            <a:xfrm>
              <a:off x="1487144" y="4157163"/>
              <a:ext cx="383359"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a:solidFill>
                    <a:prstClr val="black"/>
                  </a:solidFill>
                  <a:latin typeface="Arial"/>
                  <a:ea typeface="+mn-ea"/>
                  <a:cs typeface="+mn-cs"/>
                </a:rPr>
                <a:t>Host</a:t>
              </a:r>
            </a:p>
          </p:txBody>
        </p:sp>
        <p:sp>
          <p:nvSpPr>
            <p:cNvPr id="225" name="Rectangle 224"/>
            <p:cNvSpPr/>
            <p:nvPr/>
          </p:nvSpPr>
          <p:spPr>
            <a:xfrm>
              <a:off x="1900173" y="3611926"/>
              <a:ext cx="383359" cy="703417"/>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26" name="TextBox 225"/>
            <p:cNvSpPr txBox="1"/>
            <p:nvPr/>
          </p:nvSpPr>
          <p:spPr>
            <a:xfrm>
              <a:off x="1848154" y="4159714"/>
              <a:ext cx="425305"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smtClean="0">
                  <a:solidFill>
                    <a:prstClr val="black"/>
                  </a:solidFill>
                  <a:latin typeface="Arial"/>
                  <a:ea typeface="+mn-ea"/>
                  <a:cs typeface="+mn-cs"/>
                </a:rPr>
                <a:t>Host</a:t>
              </a:r>
              <a:endParaRPr lang="en-US" sz="500" dirty="0">
                <a:solidFill>
                  <a:prstClr val="black"/>
                </a:solidFill>
                <a:latin typeface="Arial"/>
                <a:ea typeface="+mn-ea"/>
                <a:cs typeface="+mn-cs"/>
              </a:endParaRPr>
            </a:p>
          </p:txBody>
        </p:sp>
        <p:sp>
          <p:nvSpPr>
            <p:cNvPr id="228" name="Rectangle 227"/>
            <p:cNvSpPr/>
            <p:nvPr/>
          </p:nvSpPr>
          <p:spPr>
            <a:xfrm>
              <a:off x="1926306" y="3684226"/>
              <a:ext cx="325274" cy="14666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VM</a:t>
              </a:r>
              <a:endParaRPr lang="en-US" sz="500" dirty="0">
                <a:solidFill>
                  <a:prstClr val="black"/>
                </a:solidFill>
                <a:latin typeface="Calibri"/>
              </a:endParaRPr>
            </a:p>
          </p:txBody>
        </p:sp>
        <p:sp>
          <p:nvSpPr>
            <p:cNvPr id="229" name="TextBox 228"/>
            <p:cNvSpPr txBox="1"/>
            <p:nvPr/>
          </p:nvSpPr>
          <p:spPr>
            <a:xfrm>
              <a:off x="1452459" y="4323584"/>
              <a:ext cx="822757"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Business Unit1</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84" name="TextBox 283"/>
            <p:cNvSpPr txBox="1"/>
            <p:nvPr/>
          </p:nvSpPr>
          <p:spPr>
            <a:xfrm>
              <a:off x="2586493" y="4337693"/>
              <a:ext cx="822757"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Business Unit2</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87" name="TextBox 286"/>
            <p:cNvSpPr txBox="1"/>
            <p:nvPr/>
          </p:nvSpPr>
          <p:spPr>
            <a:xfrm>
              <a:off x="3522776" y="4357507"/>
              <a:ext cx="822757"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Business Unit3</a:t>
              </a:r>
              <a:endParaRPr lang="en-US" sz="800" dirty="0">
                <a:solidFill>
                  <a:prstClr val="black"/>
                </a:solidFill>
                <a:latin typeface="Arial" panose="020B0604020202020204" pitchFamily="34" charset="0"/>
                <a:ea typeface="+mn-ea"/>
                <a:cs typeface="Arial" panose="020B0604020202020204" pitchFamily="34" charset="0"/>
              </a:endParaRPr>
            </a:p>
          </p:txBody>
        </p:sp>
      </p:grpSp>
      <p:grpSp>
        <p:nvGrpSpPr>
          <p:cNvPr id="244" name="Group 243"/>
          <p:cNvGrpSpPr/>
          <p:nvPr/>
        </p:nvGrpSpPr>
        <p:grpSpPr>
          <a:xfrm>
            <a:off x="3073165" y="3614965"/>
            <a:ext cx="977779" cy="993436"/>
            <a:chOff x="1391772" y="3547730"/>
            <a:chExt cx="977779" cy="993436"/>
          </a:xfrm>
        </p:grpSpPr>
        <p:sp>
          <p:nvSpPr>
            <p:cNvPr id="245" name="Rounded Rectangle 244"/>
            <p:cNvSpPr/>
            <p:nvPr/>
          </p:nvSpPr>
          <p:spPr>
            <a:xfrm>
              <a:off x="1391772" y="3547730"/>
              <a:ext cx="977779" cy="993436"/>
            </a:xfrm>
            <a:prstGeom prst="roundRect">
              <a:avLst>
                <a:gd name="adj" fmla="val 2520"/>
              </a:avLst>
            </a:prstGeom>
            <a:solidFill>
              <a:srgbClr val="FDBE24"/>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b" anchorCtr="0" forceAA="0" compatLnSpc="1">
              <a:prstTxWarp prst="textNoShape">
                <a:avLst/>
              </a:prstTxWarp>
              <a:noAutofit/>
            </a:bodyPr>
            <a:lstStyle/>
            <a:p>
              <a:pPr algn="r" defTabSz="767728" fontAlgn="auto">
                <a:spcBef>
                  <a:spcPts val="0"/>
                </a:spcBef>
                <a:spcAft>
                  <a:spcPts val="0"/>
                </a:spcAft>
              </a:pPr>
              <a:endParaRPr lang="en-US" sz="600" b="1" dirty="0">
                <a:solidFill>
                  <a:prstClr val="black"/>
                </a:solidFill>
                <a:latin typeface="Calibri"/>
              </a:endParaRPr>
            </a:p>
          </p:txBody>
        </p:sp>
        <p:sp>
          <p:nvSpPr>
            <p:cNvPr id="247" name="Rectangle 246"/>
            <p:cNvSpPr/>
            <p:nvPr/>
          </p:nvSpPr>
          <p:spPr>
            <a:xfrm>
              <a:off x="1487145" y="3612015"/>
              <a:ext cx="383359" cy="700776"/>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48" name="Rectangle 247"/>
            <p:cNvSpPr/>
            <p:nvPr/>
          </p:nvSpPr>
          <p:spPr>
            <a:xfrm>
              <a:off x="1515461" y="3672244"/>
              <a:ext cx="325274" cy="454134"/>
            </a:xfrm>
            <a:prstGeom prst="rect">
              <a:avLst/>
            </a:prstGeom>
            <a:solidFill>
              <a:srgbClr val="93AFE7"/>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Bare </a:t>
              </a:r>
              <a:endParaRPr lang="en-US" sz="500" dirty="0">
                <a:solidFill>
                  <a:prstClr val="black"/>
                </a:solidFill>
                <a:latin typeface="Calibri"/>
              </a:endParaRPr>
            </a:p>
            <a:p>
              <a:pPr algn="ctr" defTabSz="767728" fontAlgn="auto">
                <a:spcBef>
                  <a:spcPts val="0"/>
                </a:spcBef>
                <a:spcAft>
                  <a:spcPts val="0"/>
                </a:spcAft>
              </a:pPr>
              <a:r>
                <a:rPr lang="en-US" sz="500" dirty="0" smtClean="0">
                  <a:solidFill>
                    <a:prstClr val="black"/>
                  </a:solidFill>
                  <a:latin typeface="Calibri"/>
                </a:rPr>
                <a:t>Metal</a:t>
              </a:r>
              <a:endParaRPr lang="en-US" sz="500" dirty="0">
                <a:solidFill>
                  <a:prstClr val="black"/>
                </a:solidFill>
                <a:latin typeface="Calibri"/>
              </a:endParaRPr>
            </a:p>
          </p:txBody>
        </p:sp>
        <p:sp>
          <p:nvSpPr>
            <p:cNvPr id="250" name="TextBox 249"/>
            <p:cNvSpPr txBox="1"/>
            <p:nvPr/>
          </p:nvSpPr>
          <p:spPr>
            <a:xfrm>
              <a:off x="1487144" y="4157163"/>
              <a:ext cx="383359"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a:solidFill>
                    <a:prstClr val="black"/>
                  </a:solidFill>
                  <a:latin typeface="Arial"/>
                  <a:ea typeface="+mn-ea"/>
                  <a:cs typeface="+mn-cs"/>
                </a:rPr>
                <a:t>Host</a:t>
              </a:r>
            </a:p>
          </p:txBody>
        </p:sp>
        <p:sp>
          <p:nvSpPr>
            <p:cNvPr id="251" name="Rectangle 250"/>
            <p:cNvSpPr/>
            <p:nvPr/>
          </p:nvSpPr>
          <p:spPr>
            <a:xfrm>
              <a:off x="1900173" y="3611926"/>
              <a:ext cx="383359" cy="703417"/>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53" name="TextBox 252"/>
            <p:cNvSpPr txBox="1"/>
            <p:nvPr/>
          </p:nvSpPr>
          <p:spPr>
            <a:xfrm>
              <a:off x="1848154" y="4159714"/>
              <a:ext cx="425305"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smtClean="0">
                  <a:solidFill>
                    <a:prstClr val="black"/>
                  </a:solidFill>
                  <a:latin typeface="Arial"/>
                  <a:ea typeface="+mn-ea"/>
                  <a:cs typeface="+mn-cs"/>
                </a:rPr>
                <a:t>Host</a:t>
              </a:r>
              <a:endParaRPr lang="en-US" sz="500" dirty="0">
                <a:solidFill>
                  <a:prstClr val="black"/>
                </a:solidFill>
                <a:latin typeface="Arial"/>
                <a:ea typeface="+mn-ea"/>
                <a:cs typeface="+mn-cs"/>
              </a:endParaRPr>
            </a:p>
          </p:txBody>
        </p:sp>
      </p:grpSp>
      <p:sp>
        <p:nvSpPr>
          <p:cNvPr id="256" name="Rectangle 255"/>
          <p:cNvSpPr/>
          <p:nvPr/>
        </p:nvSpPr>
        <p:spPr>
          <a:xfrm>
            <a:off x="3606854" y="3739479"/>
            <a:ext cx="325274" cy="454134"/>
          </a:xfrm>
          <a:prstGeom prst="rect">
            <a:avLst/>
          </a:prstGeom>
          <a:solidFill>
            <a:srgbClr val="93AFE7"/>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Bare </a:t>
            </a:r>
            <a:endParaRPr lang="en-US" sz="500" dirty="0">
              <a:solidFill>
                <a:prstClr val="black"/>
              </a:solidFill>
              <a:latin typeface="Calibri"/>
            </a:endParaRPr>
          </a:p>
          <a:p>
            <a:pPr algn="ctr" defTabSz="767728" fontAlgn="auto">
              <a:spcBef>
                <a:spcPts val="0"/>
              </a:spcBef>
              <a:spcAft>
                <a:spcPts val="0"/>
              </a:spcAft>
            </a:pPr>
            <a:r>
              <a:rPr lang="en-US" sz="500" dirty="0" smtClean="0">
                <a:solidFill>
                  <a:prstClr val="black"/>
                </a:solidFill>
                <a:latin typeface="Calibri"/>
              </a:rPr>
              <a:t>Metal</a:t>
            </a:r>
            <a:endParaRPr lang="en-US" sz="500" dirty="0">
              <a:solidFill>
                <a:prstClr val="black"/>
              </a:solidFill>
              <a:latin typeface="Calibri"/>
            </a:endParaRPr>
          </a:p>
        </p:txBody>
      </p:sp>
      <p:sp>
        <p:nvSpPr>
          <p:cNvPr id="260" name="TextBox 259"/>
          <p:cNvSpPr txBox="1"/>
          <p:nvPr/>
        </p:nvSpPr>
        <p:spPr>
          <a:xfrm>
            <a:off x="1298047" y="4632026"/>
            <a:ext cx="417849"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ea typeface="+mn-ea"/>
                <a:cs typeface="Arial" panose="020B0604020202020204" pitchFamily="34" charset="0"/>
              </a:rPr>
              <a:t>POD1</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63" name="Freeform 262"/>
          <p:cNvSpPr/>
          <p:nvPr/>
        </p:nvSpPr>
        <p:spPr bwMode="auto">
          <a:xfrm>
            <a:off x="1492670" y="2999528"/>
            <a:ext cx="2030856" cy="408045"/>
          </a:xfrm>
          <a:custGeom>
            <a:avLst/>
            <a:gdLst>
              <a:gd name="connsiteX0" fmla="*/ 0 w 2434167"/>
              <a:gd name="connsiteY0" fmla="*/ 499100 h 499100"/>
              <a:gd name="connsiteX1" fmla="*/ 846667 w 2434167"/>
              <a:gd name="connsiteY1" fmla="*/ 75766 h 499100"/>
              <a:gd name="connsiteX2" fmla="*/ 1566334 w 2434167"/>
              <a:gd name="connsiteY2" fmla="*/ 33433 h 499100"/>
              <a:gd name="connsiteX3" fmla="*/ 2434167 w 2434167"/>
              <a:gd name="connsiteY3" fmla="*/ 435600 h 499100"/>
            </a:gdLst>
            <a:ahLst/>
            <a:cxnLst>
              <a:cxn ang="0">
                <a:pos x="connsiteX0" y="connsiteY0"/>
              </a:cxn>
              <a:cxn ang="0">
                <a:pos x="connsiteX1" y="connsiteY1"/>
              </a:cxn>
              <a:cxn ang="0">
                <a:pos x="connsiteX2" y="connsiteY2"/>
              </a:cxn>
              <a:cxn ang="0">
                <a:pos x="connsiteX3" y="connsiteY3"/>
              </a:cxn>
            </a:cxnLst>
            <a:rect l="l" t="t" r="r" b="b"/>
            <a:pathLst>
              <a:path w="2434167" h="499100">
                <a:moveTo>
                  <a:pt x="0" y="499100"/>
                </a:moveTo>
                <a:cubicBezTo>
                  <a:pt x="292805" y="326238"/>
                  <a:pt x="585611" y="153377"/>
                  <a:pt x="846667" y="75766"/>
                </a:cubicBezTo>
                <a:cubicBezTo>
                  <a:pt x="1107723" y="-1845"/>
                  <a:pt x="1301751" y="-26539"/>
                  <a:pt x="1566334" y="33433"/>
                </a:cubicBezTo>
                <a:cubicBezTo>
                  <a:pt x="1830917" y="93405"/>
                  <a:pt x="2287764" y="368572"/>
                  <a:pt x="2434167" y="435600"/>
                </a:cubicBezTo>
              </a:path>
            </a:pathLst>
          </a:custGeom>
          <a:ln>
            <a:solidFill>
              <a:schemeClr val="accent4"/>
            </a:solidFill>
            <a:prstDash val="sysDash"/>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lIns="91430" tIns="45715" rIns="91430" bIns="45715" anchor="ctr"/>
          <a:lstStyle/>
          <a:p>
            <a:pPr algn="ctr">
              <a:defRPr/>
            </a:pPr>
            <a:endParaRPr lang="en-US" dirty="0">
              <a:solidFill>
                <a:srgbClr val="FFFFFF"/>
              </a:solidFill>
              <a:cs typeface="Arial"/>
            </a:endParaRPr>
          </a:p>
        </p:txBody>
      </p:sp>
      <p:cxnSp>
        <p:nvCxnSpPr>
          <p:cNvPr id="24" name="Curved Connector 23"/>
          <p:cNvCxnSpPr>
            <a:stCxn id="149" idx="2"/>
            <a:endCxn id="38" idx="0"/>
          </p:cNvCxnSpPr>
          <p:nvPr/>
        </p:nvCxnSpPr>
        <p:spPr>
          <a:xfrm rot="5400000">
            <a:off x="1984633" y="2679560"/>
            <a:ext cx="1029195" cy="408671"/>
          </a:xfrm>
          <a:prstGeom prst="curvedConnector3">
            <a:avLst>
              <a:gd name="adj1" fmla="val 50000"/>
            </a:avLst>
          </a:prstGeom>
          <a:ln>
            <a:solidFill>
              <a:schemeClr val="accent4"/>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24" idx="0"/>
          </p:cNvCxnSpPr>
          <p:nvPr/>
        </p:nvCxnSpPr>
        <p:spPr>
          <a:xfrm flipH="1" flipV="1">
            <a:off x="2746901" y="2420995"/>
            <a:ext cx="861297" cy="410424"/>
          </a:xfrm>
          <a:prstGeom prst="straightConnector1">
            <a:avLst/>
          </a:prstGeom>
          <a:ln>
            <a:solidFill>
              <a:srgbClr val="57B74E"/>
            </a:solidFill>
            <a:tailEnd type="arrow"/>
          </a:ln>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a:stCxn id="324" idx="2"/>
            <a:endCxn id="34" idx="0"/>
          </p:cNvCxnSpPr>
          <p:nvPr/>
        </p:nvCxnSpPr>
        <p:spPr>
          <a:xfrm flipH="1">
            <a:off x="3562055" y="3107189"/>
            <a:ext cx="46143" cy="291303"/>
          </a:xfrm>
          <a:prstGeom prst="straightConnector1">
            <a:avLst/>
          </a:prstGeom>
          <a:ln>
            <a:solidFill>
              <a:srgbClr val="57B74E"/>
            </a:solidFill>
            <a:tailEnd type="arrow"/>
          </a:ln>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V="1">
            <a:off x="1144220" y="2592759"/>
            <a:ext cx="696921" cy="269516"/>
          </a:xfrm>
          <a:prstGeom prst="straightConnector1">
            <a:avLst/>
          </a:prstGeom>
          <a:ln>
            <a:solidFill>
              <a:srgbClr val="FDBE24"/>
            </a:solidFill>
            <a:tailEnd type="arrow"/>
          </a:ln>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a:endCxn id="263" idx="0"/>
          </p:cNvCxnSpPr>
          <p:nvPr/>
        </p:nvCxnSpPr>
        <p:spPr>
          <a:xfrm>
            <a:off x="1144220" y="2862275"/>
            <a:ext cx="348450" cy="545298"/>
          </a:xfrm>
          <a:prstGeom prst="straightConnector1">
            <a:avLst/>
          </a:prstGeom>
          <a:ln>
            <a:solidFill>
              <a:srgbClr val="FDBE24"/>
            </a:solidFill>
            <a:tailEnd type="arrow"/>
          </a:ln>
        </p:spPr>
        <p:style>
          <a:lnRef idx="2">
            <a:schemeClr val="accent1"/>
          </a:lnRef>
          <a:fillRef idx="0">
            <a:schemeClr val="accent1"/>
          </a:fillRef>
          <a:effectRef idx="1">
            <a:schemeClr val="accent1"/>
          </a:effectRef>
          <a:fontRef idx="minor">
            <a:schemeClr val="tx1"/>
          </a:fontRef>
        </p:style>
      </p:cxnSp>
      <p:sp>
        <p:nvSpPr>
          <p:cNvPr id="270" name="TextBox 269"/>
          <p:cNvSpPr txBox="1"/>
          <p:nvPr/>
        </p:nvSpPr>
        <p:spPr>
          <a:xfrm>
            <a:off x="1782192" y="1782537"/>
            <a:ext cx="275332"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PE</a:t>
            </a:r>
            <a:endParaRPr lang="en-US" sz="800" dirty="0">
              <a:solidFill>
                <a:prstClr val="black"/>
              </a:solidFill>
              <a:latin typeface="Arial" panose="020B0604020202020204" pitchFamily="34" charset="0"/>
              <a:ea typeface="+mn-ea"/>
              <a:cs typeface="Arial" panose="020B0604020202020204" pitchFamily="34" charset="0"/>
            </a:endParaRPr>
          </a:p>
        </p:txBody>
      </p:sp>
      <p:grpSp>
        <p:nvGrpSpPr>
          <p:cNvPr id="313" name="Group 312"/>
          <p:cNvGrpSpPr/>
          <p:nvPr/>
        </p:nvGrpSpPr>
        <p:grpSpPr>
          <a:xfrm>
            <a:off x="2143125" y="3626090"/>
            <a:ext cx="950063" cy="1003303"/>
            <a:chOff x="4864097" y="4103167"/>
            <a:chExt cx="950063" cy="969380"/>
          </a:xfrm>
        </p:grpSpPr>
        <p:sp>
          <p:nvSpPr>
            <p:cNvPr id="314" name="Rounded Rectangle 313"/>
            <p:cNvSpPr/>
            <p:nvPr/>
          </p:nvSpPr>
          <p:spPr>
            <a:xfrm>
              <a:off x="4864097" y="4103167"/>
              <a:ext cx="950063" cy="969380"/>
            </a:xfrm>
            <a:prstGeom prst="roundRect">
              <a:avLst>
                <a:gd name="adj" fmla="val 2520"/>
              </a:avLst>
            </a:prstGeom>
            <a:solidFill>
              <a:srgbClr val="AB0810"/>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1" tIns="25412" rIns="50821" bIns="25412" numCol="1" spcCol="0" rtlCol="0" fromWordArt="0" anchor="b" anchorCtr="0" forceAA="0" compatLnSpc="1">
              <a:prstTxWarp prst="textNoShape">
                <a:avLst/>
              </a:prstTxWarp>
              <a:noAutofit/>
            </a:bodyPr>
            <a:lstStyle/>
            <a:p>
              <a:pPr algn="ctr" defTabSz="767728" fontAlgn="auto">
                <a:spcBef>
                  <a:spcPts val="0"/>
                </a:spcBef>
                <a:spcAft>
                  <a:spcPts val="0"/>
                </a:spcAft>
              </a:pPr>
              <a:endParaRPr lang="en-US" sz="800" dirty="0">
                <a:solidFill>
                  <a:prstClr val="black"/>
                </a:solidFill>
                <a:latin typeface="Calibri"/>
              </a:endParaRPr>
            </a:p>
          </p:txBody>
        </p:sp>
        <p:sp>
          <p:nvSpPr>
            <p:cNvPr id="316" name="Rectangle 315"/>
            <p:cNvSpPr/>
            <p:nvPr/>
          </p:nvSpPr>
          <p:spPr>
            <a:xfrm>
              <a:off x="4946858" y="4135450"/>
              <a:ext cx="383359" cy="700775"/>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327" name="Rectangle 326"/>
            <p:cNvSpPr/>
            <p:nvPr/>
          </p:nvSpPr>
          <p:spPr>
            <a:xfrm>
              <a:off x="4975168" y="4164472"/>
              <a:ext cx="325274" cy="174167"/>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DCNM</a:t>
              </a:r>
              <a:endParaRPr lang="en-US" sz="500" dirty="0">
                <a:solidFill>
                  <a:prstClr val="black"/>
                </a:solidFill>
                <a:latin typeface="Calibri"/>
              </a:endParaRPr>
            </a:p>
          </p:txBody>
        </p:sp>
        <p:sp>
          <p:nvSpPr>
            <p:cNvPr id="329" name="Rectangle 328"/>
            <p:cNvSpPr/>
            <p:nvPr/>
          </p:nvSpPr>
          <p:spPr>
            <a:xfrm>
              <a:off x="4975168" y="4360748"/>
              <a:ext cx="325274" cy="172987"/>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UCSD</a:t>
              </a:r>
              <a:endParaRPr lang="en-US" sz="500" dirty="0">
                <a:solidFill>
                  <a:prstClr val="black"/>
                </a:solidFill>
                <a:latin typeface="Calibri"/>
              </a:endParaRPr>
            </a:p>
          </p:txBody>
        </p:sp>
        <p:sp>
          <p:nvSpPr>
            <p:cNvPr id="331" name="Rectangle 330"/>
            <p:cNvSpPr/>
            <p:nvPr/>
          </p:nvSpPr>
          <p:spPr>
            <a:xfrm>
              <a:off x="4975168" y="4554149"/>
              <a:ext cx="325274" cy="16100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err="1" smtClean="0">
                  <a:solidFill>
                    <a:prstClr val="black"/>
                  </a:solidFill>
                  <a:latin typeface="Calibri"/>
                </a:rPr>
                <a:t>Vcenter</a:t>
              </a:r>
              <a:endParaRPr lang="en-US" sz="500" dirty="0">
                <a:solidFill>
                  <a:prstClr val="black"/>
                </a:solidFill>
                <a:latin typeface="Calibri"/>
              </a:endParaRPr>
            </a:p>
          </p:txBody>
        </p:sp>
        <p:sp>
          <p:nvSpPr>
            <p:cNvPr id="334" name="TextBox 333"/>
            <p:cNvSpPr txBox="1"/>
            <p:nvPr/>
          </p:nvSpPr>
          <p:spPr>
            <a:xfrm>
              <a:off x="4946857" y="4712602"/>
              <a:ext cx="383359" cy="132114"/>
            </a:xfrm>
            <a:prstGeom prst="rect">
              <a:avLst/>
            </a:prstGeom>
            <a:noFill/>
          </p:spPr>
          <p:txBody>
            <a:bodyPr wrap="square" lIns="50821" tIns="25412" rIns="50821" bIns="25412" rtlCol="0">
              <a:spAutoFit/>
            </a:bodyPr>
            <a:lstStyle/>
            <a:p>
              <a:pPr algn="ctr" defTabSz="767728" fontAlgn="auto">
                <a:spcBef>
                  <a:spcPts val="0"/>
                </a:spcBef>
                <a:spcAft>
                  <a:spcPts val="0"/>
                </a:spcAft>
              </a:pPr>
              <a:r>
                <a:rPr lang="en-US" sz="500" dirty="0">
                  <a:solidFill>
                    <a:prstClr val="black"/>
                  </a:solidFill>
                  <a:latin typeface="Arial"/>
                  <a:ea typeface="+mn-ea"/>
                  <a:cs typeface="+mn-cs"/>
                </a:rPr>
                <a:t>Host</a:t>
              </a:r>
            </a:p>
          </p:txBody>
        </p:sp>
        <p:sp>
          <p:nvSpPr>
            <p:cNvPr id="336" name="Rectangle 335"/>
            <p:cNvSpPr/>
            <p:nvPr/>
          </p:nvSpPr>
          <p:spPr>
            <a:xfrm>
              <a:off x="5359886" y="4143358"/>
              <a:ext cx="383359" cy="703418"/>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337" name="Rectangle 336"/>
            <p:cNvSpPr/>
            <p:nvPr/>
          </p:nvSpPr>
          <p:spPr>
            <a:xfrm>
              <a:off x="5385006" y="4167915"/>
              <a:ext cx="325274" cy="17072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VTS</a:t>
              </a:r>
              <a:endParaRPr lang="en-US" sz="500" dirty="0">
                <a:solidFill>
                  <a:prstClr val="black"/>
                </a:solidFill>
                <a:latin typeface="Calibri"/>
              </a:endParaRPr>
            </a:p>
          </p:txBody>
        </p:sp>
        <p:sp>
          <p:nvSpPr>
            <p:cNvPr id="338" name="Rectangle 337"/>
            <p:cNvSpPr/>
            <p:nvPr/>
          </p:nvSpPr>
          <p:spPr>
            <a:xfrm>
              <a:off x="5385006" y="4360748"/>
              <a:ext cx="325274" cy="175537"/>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smtClean="0">
                  <a:solidFill>
                    <a:prstClr val="black"/>
                  </a:solidFill>
                  <a:latin typeface="Calibri"/>
                </a:rPr>
                <a:t>BMA</a:t>
              </a:r>
              <a:endParaRPr lang="en-US" sz="500" dirty="0">
                <a:solidFill>
                  <a:prstClr val="black"/>
                </a:solidFill>
                <a:latin typeface="Calibri"/>
              </a:endParaRPr>
            </a:p>
          </p:txBody>
        </p:sp>
        <p:sp>
          <p:nvSpPr>
            <p:cNvPr id="339" name="Rectangle 338"/>
            <p:cNvSpPr/>
            <p:nvPr/>
          </p:nvSpPr>
          <p:spPr>
            <a:xfrm>
              <a:off x="5378122" y="4558948"/>
              <a:ext cx="325274" cy="156205"/>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0821" tIns="25412" rIns="50821" bIns="25412" numCol="1" spcCol="0" rtlCol="0" fromWordArt="0" anchor="ctr" anchorCtr="0" forceAA="0" compatLnSpc="1">
              <a:prstTxWarp prst="textNoShape">
                <a:avLst/>
              </a:prstTxWarp>
              <a:noAutofit/>
            </a:bodyPr>
            <a:lstStyle/>
            <a:p>
              <a:pPr algn="ctr" defTabSz="767728" fontAlgn="auto">
                <a:spcBef>
                  <a:spcPts val="0"/>
                </a:spcBef>
                <a:spcAft>
                  <a:spcPts val="0"/>
                </a:spcAft>
              </a:pPr>
              <a:r>
                <a:rPr lang="en-US" sz="500" dirty="0" err="1" smtClean="0">
                  <a:solidFill>
                    <a:prstClr val="black"/>
                  </a:solidFill>
                  <a:latin typeface="Calibri"/>
                </a:rPr>
                <a:t>vRR</a:t>
              </a:r>
              <a:endParaRPr lang="en-US" sz="500" dirty="0">
                <a:solidFill>
                  <a:prstClr val="black"/>
                </a:solidFill>
                <a:latin typeface="Calibri"/>
              </a:endParaRPr>
            </a:p>
          </p:txBody>
        </p:sp>
        <p:sp>
          <p:nvSpPr>
            <p:cNvPr id="340" name="TextBox 339"/>
            <p:cNvSpPr txBox="1"/>
            <p:nvPr/>
          </p:nvSpPr>
          <p:spPr>
            <a:xfrm>
              <a:off x="5349813" y="4715153"/>
              <a:ext cx="383359" cy="132114"/>
            </a:xfrm>
            <a:prstGeom prst="rect">
              <a:avLst/>
            </a:prstGeom>
            <a:noFill/>
          </p:spPr>
          <p:txBody>
            <a:bodyPr wrap="square" lIns="50821" tIns="25412" rIns="50821" bIns="25412" rtlCol="0">
              <a:spAutoFit/>
            </a:bodyPr>
            <a:lstStyle/>
            <a:p>
              <a:pPr algn="ctr" defTabSz="767728" fontAlgn="auto">
                <a:spcBef>
                  <a:spcPts val="0"/>
                </a:spcBef>
                <a:spcAft>
                  <a:spcPts val="0"/>
                </a:spcAft>
              </a:pPr>
              <a:r>
                <a:rPr lang="en-US" sz="500" dirty="0">
                  <a:solidFill>
                    <a:prstClr val="black"/>
                  </a:solidFill>
                  <a:latin typeface="Arial"/>
                  <a:ea typeface="+mn-ea"/>
                  <a:cs typeface="+mn-cs"/>
                </a:rPr>
                <a:t>Host</a:t>
              </a:r>
            </a:p>
          </p:txBody>
        </p:sp>
      </p:grpSp>
      <p:sp>
        <p:nvSpPr>
          <p:cNvPr id="577" name="TextBox 576"/>
          <p:cNvSpPr txBox="1"/>
          <p:nvPr/>
        </p:nvSpPr>
        <p:spPr>
          <a:xfrm>
            <a:off x="4243306" y="2166216"/>
            <a:ext cx="678688"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Border Leaf</a:t>
            </a:r>
            <a:endParaRPr lang="en-US" sz="800" dirty="0">
              <a:solidFill>
                <a:prstClr val="black"/>
              </a:solidFill>
              <a:latin typeface="Arial" panose="020B0604020202020204" pitchFamily="34" charset="0"/>
              <a:ea typeface="+mn-ea"/>
              <a:cs typeface="Arial" panose="020B0604020202020204" pitchFamily="34" charset="0"/>
            </a:endParaRPr>
          </a:p>
        </p:txBody>
      </p:sp>
      <p:pic>
        <p:nvPicPr>
          <p:cNvPr id="444" name="Picture 30" descr="\\MV-FS\Projects\Cisco\References\Brand Assets\Kubrick Icons\Device Icons\Device_nexus7000_3035_default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0074" y="2153602"/>
            <a:ext cx="347456" cy="24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6" name="Picture 30" descr="\\MV-FS\Projects\Cisco\References\Brand Assets\Kubrick Icons\Device Icons\Device_nexus7000_3035_default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3926" y="2150052"/>
            <a:ext cx="347456" cy="24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47" name="Straight Connector 446"/>
          <p:cNvCxnSpPr>
            <a:stCxn id="35" idx="0"/>
            <a:endCxn id="444" idx="2"/>
          </p:cNvCxnSpPr>
          <p:nvPr/>
        </p:nvCxnSpPr>
        <p:spPr>
          <a:xfrm flipV="1">
            <a:off x="3012332" y="2393751"/>
            <a:ext cx="1071470" cy="37786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48" name="Straight Connector 447"/>
          <p:cNvCxnSpPr>
            <a:endCxn id="444" idx="2"/>
          </p:cNvCxnSpPr>
          <p:nvPr/>
        </p:nvCxnSpPr>
        <p:spPr>
          <a:xfrm flipV="1">
            <a:off x="2360864" y="2393751"/>
            <a:ext cx="1722938" cy="350595"/>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16" name="Straight Connector 515"/>
          <p:cNvCxnSpPr>
            <a:stCxn id="30" idx="0"/>
          </p:cNvCxnSpPr>
          <p:nvPr/>
        </p:nvCxnSpPr>
        <p:spPr>
          <a:xfrm flipV="1">
            <a:off x="2082694" y="2396807"/>
            <a:ext cx="1961525" cy="36680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36" idx="0"/>
            <a:endCxn id="444" idx="2"/>
          </p:cNvCxnSpPr>
          <p:nvPr/>
        </p:nvCxnSpPr>
        <p:spPr>
          <a:xfrm flipV="1">
            <a:off x="2732889" y="2393751"/>
            <a:ext cx="1350913" cy="36986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19" name="Straight Connector 518"/>
          <p:cNvCxnSpPr>
            <a:stCxn id="30" idx="0"/>
            <a:endCxn id="446" idx="2"/>
          </p:cNvCxnSpPr>
          <p:nvPr/>
        </p:nvCxnSpPr>
        <p:spPr>
          <a:xfrm flipV="1">
            <a:off x="2082694" y="2390201"/>
            <a:ext cx="1734960" cy="37341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20" name="Straight Connector 519"/>
          <p:cNvCxnSpPr>
            <a:stCxn id="29" idx="0"/>
            <a:endCxn id="446" idx="2"/>
          </p:cNvCxnSpPr>
          <p:nvPr/>
        </p:nvCxnSpPr>
        <p:spPr>
          <a:xfrm flipV="1">
            <a:off x="2386287" y="2390201"/>
            <a:ext cx="1431367" cy="36948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22" name="Straight Connector 521"/>
          <p:cNvCxnSpPr>
            <a:stCxn id="36" idx="0"/>
            <a:endCxn id="446" idx="2"/>
          </p:cNvCxnSpPr>
          <p:nvPr/>
        </p:nvCxnSpPr>
        <p:spPr>
          <a:xfrm flipV="1">
            <a:off x="2732889" y="2390201"/>
            <a:ext cx="1084765" cy="37341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23" name="Straight Connector 522"/>
          <p:cNvCxnSpPr>
            <a:stCxn id="35" idx="0"/>
            <a:endCxn id="446" idx="2"/>
          </p:cNvCxnSpPr>
          <p:nvPr/>
        </p:nvCxnSpPr>
        <p:spPr>
          <a:xfrm flipV="1">
            <a:off x="3012332" y="2390201"/>
            <a:ext cx="805322" cy="38141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48" name="Straight Connector 547"/>
          <p:cNvCxnSpPr>
            <a:stCxn id="444" idx="0"/>
          </p:cNvCxnSpPr>
          <p:nvPr/>
        </p:nvCxnSpPr>
        <p:spPr>
          <a:xfrm flipH="1" flipV="1">
            <a:off x="2754413" y="2023189"/>
            <a:ext cx="1329389" cy="13041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49" name="Straight Connector 548"/>
          <p:cNvCxnSpPr>
            <a:stCxn id="446" idx="0"/>
            <a:endCxn id="84" idx="3"/>
          </p:cNvCxnSpPr>
          <p:nvPr/>
        </p:nvCxnSpPr>
        <p:spPr>
          <a:xfrm flipH="1" flipV="1">
            <a:off x="2223365" y="1991899"/>
            <a:ext cx="1594289" cy="158153"/>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213" name="Group 212"/>
          <p:cNvGrpSpPr/>
          <p:nvPr/>
        </p:nvGrpSpPr>
        <p:grpSpPr>
          <a:xfrm>
            <a:off x="4117042" y="3614965"/>
            <a:ext cx="977779" cy="993436"/>
            <a:chOff x="1391772" y="3547730"/>
            <a:chExt cx="977779" cy="993436"/>
          </a:xfrm>
        </p:grpSpPr>
        <p:sp>
          <p:nvSpPr>
            <p:cNvPr id="216" name="Rounded Rectangle 215"/>
            <p:cNvSpPr/>
            <p:nvPr/>
          </p:nvSpPr>
          <p:spPr>
            <a:xfrm>
              <a:off x="1391772" y="3547730"/>
              <a:ext cx="977779" cy="993436"/>
            </a:xfrm>
            <a:prstGeom prst="roundRect">
              <a:avLst>
                <a:gd name="adj" fmla="val 2520"/>
              </a:avLst>
            </a:prstGeom>
            <a:solidFill>
              <a:srgbClr val="84D1EC"/>
            </a:solidFill>
            <a:ln>
              <a:noFill/>
            </a:ln>
            <a:effectLst/>
            <a:scene3d>
              <a:camera prst="orthographicFront">
                <a:rot lat="0" lon="0" rev="0"/>
              </a:camera>
              <a:lightRig rig="chilly" dir="t">
                <a:rot lat="0" lon="0" rev="18480000"/>
              </a:lightRig>
            </a:scene3d>
            <a:sp3d prstMaterial="clear">
              <a:bevelT h="63500"/>
            </a:sp3d>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b" anchorCtr="0" forceAA="0" compatLnSpc="1">
              <a:prstTxWarp prst="textNoShape">
                <a:avLst/>
              </a:prstTxWarp>
              <a:noAutofit/>
            </a:bodyPr>
            <a:lstStyle/>
            <a:p>
              <a:pPr algn="r" defTabSz="767728" fontAlgn="auto">
                <a:spcBef>
                  <a:spcPts val="0"/>
                </a:spcBef>
                <a:spcAft>
                  <a:spcPts val="0"/>
                </a:spcAft>
              </a:pPr>
              <a:endParaRPr lang="en-US" sz="600" b="1" dirty="0">
                <a:solidFill>
                  <a:prstClr val="black"/>
                </a:solidFill>
                <a:latin typeface="Calibri"/>
              </a:endParaRPr>
            </a:p>
          </p:txBody>
        </p:sp>
        <p:sp>
          <p:nvSpPr>
            <p:cNvPr id="230" name="Rectangle 229"/>
            <p:cNvSpPr/>
            <p:nvPr/>
          </p:nvSpPr>
          <p:spPr>
            <a:xfrm>
              <a:off x="1451555" y="3612015"/>
              <a:ext cx="421695" cy="700776"/>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32" name="TextBox 231"/>
            <p:cNvSpPr txBox="1"/>
            <p:nvPr/>
          </p:nvSpPr>
          <p:spPr>
            <a:xfrm>
              <a:off x="1487144" y="4157163"/>
              <a:ext cx="383359"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smtClean="0">
                  <a:solidFill>
                    <a:prstClr val="black"/>
                  </a:solidFill>
                  <a:latin typeface="Arial"/>
                  <a:ea typeface="+mn-ea"/>
                  <a:cs typeface="+mn-cs"/>
                </a:rPr>
                <a:t>Rack1</a:t>
              </a:r>
              <a:endParaRPr lang="en-US" sz="500" dirty="0">
                <a:solidFill>
                  <a:prstClr val="black"/>
                </a:solidFill>
                <a:latin typeface="Arial"/>
                <a:ea typeface="+mn-ea"/>
                <a:cs typeface="+mn-cs"/>
              </a:endParaRPr>
            </a:p>
          </p:txBody>
        </p:sp>
        <p:sp>
          <p:nvSpPr>
            <p:cNvPr id="233" name="Rectangle 232"/>
            <p:cNvSpPr/>
            <p:nvPr/>
          </p:nvSpPr>
          <p:spPr>
            <a:xfrm>
              <a:off x="1900287" y="3611926"/>
              <a:ext cx="421564" cy="703417"/>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769" tIns="33885" rIns="67769" bIns="33885" numCol="1" spcCol="0" rtlCol="0" fromWordArt="0" anchor="ctr" anchorCtr="0" forceAA="0" compatLnSpc="1">
              <a:prstTxWarp prst="textNoShape">
                <a:avLst/>
              </a:prstTxWarp>
              <a:noAutofit/>
            </a:bodyPr>
            <a:lstStyle/>
            <a:p>
              <a:pPr algn="ctr" defTabSz="767728" fontAlgn="auto">
                <a:spcBef>
                  <a:spcPts val="0"/>
                </a:spcBef>
                <a:spcAft>
                  <a:spcPts val="0"/>
                </a:spcAft>
              </a:pPr>
              <a:endParaRPr lang="en-US" sz="700" dirty="0">
                <a:solidFill>
                  <a:prstClr val="black"/>
                </a:solidFill>
                <a:latin typeface="Calibri"/>
              </a:endParaRPr>
            </a:p>
          </p:txBody>
        </p:sp>
        <p:sp>
          <p:nvSpPr>
            <p:cNvPr id="235" name="TextBox 234"/>
            <p:cNvSpPr txBox="1"/>
            <p:nvPr/>
          </p:nvSpPr>
          <p:spPr>
            <a:xfrm>
              <a:off x="1891946" y="4159714"/>
              <a:ext cx="425305" cy="145376"/>
            </a:xfrm>
            <a:prstGeom prst="rect">
              <a:avLst/>
            </a:prstGeom>
            <a:noFill/>
          </p:spPr>
          <p:txBody>
            <a:bodyPr wrap="square" lIns="67769" tIns="33885" rIns="67769" bIns="33885" rtlCol="0">
              <a:spAutoFit/>
            </a:bodyPr>
            <a:lstStyle/>
            <a:p>
              <a:pPr algn="ctr" defTabSz="767728" fontAlgn="auto">
                <a:spcBef>
                  <a:spcPts val="0"/>
                </a:spcBef>
                <a:spcAft>
                  <a:spcPts val="0"/>
                </a:spcAft>
              </a:pPr>
              <a:r>
                <a:rPr lang="en-US" sz="500" dirty="0" smtClean="0">
                  <a:solidFill>
                    <a:prstClr val="black"/>
                  </a:solidFill>
                  <a:latin typeface="Arial"/>
                  <a:ea typeface="+mn-ea"/>
                  <a:cs typeface="+mn-cs"/>
                </a:rPr>
                <a:t>Rack2</a:t>
              </a:r>
              <a:endParaRPr lang="en-US" sz="500" dirty="0">
                <a:solidFill>
                  <a:prstClr val="black"/>
                </a:solidFill>
                <a:latin typeface="Arial"/>
                <a:ea typeface="+mn-ea"/>
                <a:cs typeface="+mn-cs"/>
              </a:endParaRPr>
            </a:p>
          </p:txBody>
        </p:sp>
        <p:sp>
          <p:nvSpPr>
            <p:cNvPr id="236" name="TextBox 235"/>
            <p:cNvSpPr txBox="1"/>
            <p:nvPr/>
          </p:nvSpPr>
          <p:spPr>
            <a:xfrm>
              <a:off x="1479069" y="4317808"/>
              <a:ext cx="822757"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ea typeface="+mn-ea"/>
                  <a:cs typeface="Arial" panose="020B0604020202020204" pitchFamily="34" charset="0"/>
                </a:rPr>
                <a:t>Business Unit4</a:t>
              </a:r>
              <a:endParaRPr lang="en-US" sz="800" dirty="0">
                <a:solidFill>
                  <a:prstClr val="black"/>
                </a:solidFill>
                <a:latin typeface="Arial" panose="020B0604020202020204" pitchFamily="34" charset="0"/>
                <a:ea typeface="+mn-ea"/>
                <a:cs typeface="Arial" panose="020B0604020202020204" pitchFamily="34" charset="0"/>
              </a:endParaRPr>
            </a:p>
          </p:txBody>
        </p:sp>
      </p:grpSp>
      <p:pic>
        <p:nvPicPr>
          <p:cNvPr id="238" name="Picture 237"/>
          <p:cNvPicPr>
            <a:picLocks noChangeAspect="1"/>
          </p:cNvPicPr>
          <p:nvPr/>
        </p:nvPicPr>
        <p:blipFill>
          <a:blip r:embed="rId9"/>
          <a:stretch>
            <a:fillRect/>
          </a:stretch>
        </p:blipFill>
        <p:spPr>
          <a:xfrm>
            <a:off x="4179571" y="3751699"/>
            <a:ext cx="413141" cy="67781"/>
          </a:xfrm>
          <a:prstGeom prst="rect">
            <a:avLst/>
          </a:prstGeom>
        </p:spPr>
      </p:pic>
      <p:pic>
        <p:nvPicPr>
          <p:cNvPr id="239" name="Picture 238"/>
          <p:cNvPicPr>
            <a:picLocks noChangeAspect="1"/>
          </p:cNvPicPr>
          <p:nvPr/>
        </p:nvPicPr>
        <p:blipFill>
          <a:blip r:embed="rId9"/>
          <a:stretch>
            <a:fillRect/>
          </a:stretch>
        </p:blipFill>
        <p:spPr>
          <a:xfrm>
            <a:off x="4179132" y="3856300"/>
            <a:ext cx="413141" cy="67781"/>
          </a:xfrm>
          <a:prstGeom prst="rect">
            <a:avLst/>
          </a:prstGeom>
        </p:spPr>
      </p:pic>
      <p:pic>
        <p:nvPicPr>
          <p:cNvPr id="241" name="Picture 240"/>
          <p:cNvPicPr>
            <a:picLocks noChangeAspect="1"/>
          </p:cNvPicPr>
          <p:nvPr/>
        </p:nvPicPr>
        <p:blipFill>
          <a:blip r:embed="rId9"/>
          <a:stretch>
            <a:fillRect/>
          </a:stretch>
        </p:blipFill>
        <p:spPr>
          <a:xfrm>
            <a:off x="4177158" y="3952913"/>
            <a:ext cx="413141" cy="67781"/>
          </a:xfrm>
          <a:prstGeom prst="rect">
            <a:avLst/>
          </a:prstGeom>
        </p:spPr>
      </p:pic>
      <p:pic>
        <p:nvPicPr>
          <p:cNvPr id="242" name="Picture 241"/>
          <p:cNvPicPr>
            <a:picLocks noChangeAspect="1"/>
          </p:cNvPicPr>
          <p:nvPr/>
        </p:nvPicPr>
        <p:blipFill>
          <a:blip r:embed="rId9"/>
          <a:stretch>
            <a:fillRect/>
          </a:stretch>
        </p:blipFill>
        <p:spPr>
          <a:xfrm>
            <a:off x="4176825" y="4048281"/>
            <a:ext cx="413141" cy="67781"/>
          </a:xfrm>
          <a:prstGeom prst="rect">
            <a:avLst/>
          </a:prstGeom>
        </p:spPr>
      </p:pic>
      <p:pic>
        <p:nvPicPr>
          <p:cNvPr id="265" name="Picture 264"/>
          <p:cNvPicPr>
            <a:picLocks noChangeAspect="1"/>
          </p:cNvPicPr>
          <p:nvPr/>
        </p:nvPicPr>
        <p:blipFill>
          <a:blip r:embed="rId9"/>
          <a:stretch>
            <a:fillRect/>
          </a:stretch>
        </p:blipFill>
        <p:spPr>
          <a:xfrm>
            <a:off x="4632348" y="3746008"/>
            <a:ext cx="413141" cy="67781"/>
          </a:xfrm>
          <a:prstGeom prst="rect">
            <a:avLst/>
          </a:prstGeom>
        </p:spPr>
      </p:pic>
      <p:pic>
        <p:nvPicPr>
          <p:cNvPr id="272" name="Picture 271"/>
          <p:cNvPicPr>
            <a:picLocks noChangeAspect="1"/>
          </p:cNvPicPr>
          <p:nvPr/>
        </p:nvPicPr>
        <p:blipFill>
          <a:blip r:embed="rId9"/>
          <a:stretch>
            <a:fillRect/>
          </a:stretch>
        </p:blipFill>
        <p:spPr>
          <a:xfrm>
            <a:off x="4631909" y="3850609"/>
            <a:ext cx="413141" cy="67781"/>
          </a:xfrm>
          <a:prstGeom prst="rect">
            <a:avLst/>
          </a:prstGeom>
        </p:spPr>
      </p:pic>
      <p:pic>
        <p:nvPicPr>
          <p:cNvPr id="273" name="Picture 272"/>
          <p:cNvPicPr>
            <a:picLocks noChangeAspect="1"/>
          </p:cNvPicPr>
          <p:nvPr/>
        </p:nvPicPr>
        <p:blipFill>
          <a:blip r:embed="rId9"/>
          <a:stretch>
            <a:fillRect/>
          </a:stretch>
        </p:blipFill>
        <p:spPr>
          <a:xfrm>
            <a:off x="4629935" y="3947222"/>
            <a:ext cx="413141" cy="67781"/>
          </a:xfrm>
          <a:prstGeom prst="rect">
            <a:avLst/>
          </a:prstGeom>
        </p:spPr>
      </p:pic>
      <p:pic>
        <p:nvPicPr>
          <p:cNvPr id="274" name="Picture 273"/>
          <p:cNvPicPr>
            <a:picLocks noChangeAspect="1"/>
          </p:cNvPicPr>
          <p:nvPr/>
        </p:nvPicPr>
        <p:blipFill>
          <a:blip r:embed="rId9"/>
          <a:stretch>
            <a:fillRect/>
          </a:stretch>
        </p:blipFill>
        <p:spPr>
          <a:xfrm>
            <a:off x="4629602" y="4042590"/>
            <a:ext cx="413141" cy="67781"/>
          </a:xfrm>
          <a:prstGeom prst="rect">
            <a:avLst/>
          </a:prstGeom>
        </p:spPr>
      </p:pic>
      <p:pic>
        <p:nvPicPr>
          <p:cNvPr id="275" name="Picture 324"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6714" y="3391450"/>
            <a:ext cx="223246" cy="8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6" name="Straight Connector 275"/>
          <p:cNvCxnSpPr>
            <a:stCxn id="275" idx="0"/>
            <a:endCxn id="30" idx="2"/>
          </p:cNvCxnSpPr>
          <p:nvPr/>
        </p:nvCxnSpPr>
        <p:spPr>
          <a:xfrm flipH="1" flipV="1">
            <a:off x="2082694" y="2991529"/>
            <a:ext cx="2135643" cy="399921"/>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a:endCxn id="275" idx="2"/>
          </p:cNvCxnSpPr>
          <p:nvPr/>
        </p:nvCxnSpPr>
        <p:spPr>
          <a:xfrm flipH="1" flipV="1">
            <a:off x="4218337" y="3474426"/>
            <a:ext cx="236934" cy="232169"/>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flipH="1" flipV="1">
            <a:off x="4677352" y="3503244"/>
            <a:ext cx="180873" cy="205904"/>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279" name="Picture 324" descr="ToR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273" y="3413129"/>
            <a:ext cx="223246" cy="8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80" name="Straight Connector 279"/>
          <p:cNvCxnSpPr>
            <a:stCxn id="279" idx="0"/>
            <a:endCxn id="35" idx="2"/>
          </p:cNvCxnSpPr>
          <p:nvPr/>
        </p:nvCxnSpPr>
        <p:spPr>
          <a:xfrm flipH="1" flipV="1">
            <a:off x="3012332" y="2999529"/>
            <a:ext cx="1691564" cy="413600"/>
          </a:xfrm>
          <a:prstGeom prst="line">
            <a:avLst/>
          </a:prstGeom>
          <a:ln w="0">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282" name="Picture 281"/>
          <p:cNvPicPr>
            <a:picLocks noChangeAspect="1"/>
          </p:cNvPicPr>
          <p:nvPr/>
        </p:nvPicPr>
        <p:blipFill>
          <a:blip r:embed="rId10"/>
          <a:stretch>
            <a:fillRect/>
          </a:stretch>
        </p:blipFill>
        <p:spPr>
          <a:xfrm>
            <a:off x="4257530" y="2564129"/>
            <a:ext cx="558902" cy="652556"/>
          </a:xfrm>
          <a:prstGeom prst="rect">
            <a:avLst/>
          </a:prstGeom>
        </p:spPr>
      </p:pic>
      <p:pic>
        <p:nvPicPr>
          <p:cNvPr id="283" name="Picture 282"/>
          <p:cNvPicPr>
            <a:picLocks noChangeAspect="1"/>
          </p:cNvPicPr>
          <p:nvPr/>
        </p:nvPicPr>
        <p:blipFill>
          <a:blip r:embed="rId11"/>
          <a:stretch>
            <a:fillRect/>
          </a:stretch>
        </p:blipFill>
        <p:spPr>
          <a:xfrm>
            <a:off x="3910074" y="2639467"/>
            <a:ext cx="365880" cy="365880"/>
          </a:xfrm>
          <a:prstGeom prst="rect">
            <a:avLst/>
          </a:prstGeom>
        </p:spPr>
      </p:pic>
      <p:sp>
        <p:nvSpPr>
          <p:cNvPr id="3" name="TextBox 2"/>
          <p:cNvSpPr txBox="1"/>
          <p:nvPr/>
        </p:nvSpPr>
        <p:spPr>
          <a:xfrm>
            <a:off x="4329960" y="3856300"/>
            <a:ext cx="705351" cy="307777"/>
          </a:xfrm>
          <a:prstGeom prst="rect">
            <a:avLst/>
          </a:prstGeom>
          <a:noFill/>
        </p:spPr>
        <p:txBody>
          <a:bodyPr wrap="square" rtlCol="0">
            <a:spAutoFit/>
          </a:bodyPr>
          <a:lstStyle/>
          <a:p>
            <a:r>
              <a:rPr lang="en-US" sz="1400" b="1" dirty="0" smtClean="0">
                <a:solidFill>
                  <a:srgbClr val="FA81CE"/>
                </a:solidFill>
              </a:rPr>
              <a:t>VTF</a:t>
            </a:r>
            <a:endParaRPr lang="en-US" sz="1400" b="1" dirty="0">
              <a:solidFill>
                <a:srgbClr val="FA81CE"/>
              </a:solidFill>
            </a:endParaRPr>
          </a:p>
        </p:txBody>
      </p:sp>
      <p:sp>
        <p:nvSpPr>
          <p:cNvPr id="281" name="TextBox 280"/>
          <p:cNvSpPr txBox="1"/>
          <p:nvPr/>
        </p:nvSpPr>
        <p:spPr>
          <a:xfrm>
            <a:off x="128359" y="2785554"/>
            <a:ext cx="984861"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Underlay Manager</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90" name="TextBox 289"/>
          <p:cNvSpPr txBox="1"/>
          <p:nvPr/>
        </p:nvSpPr>
        <p:spPr>
          <a:xfrm>
            <a:off x="2387876" y="4632026"/>
            <a:ext cx="417849"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ea typeface="+mn-ea"/>
                <a:cs typeface="Arial" panose="020B0604020202020204" pitchFamily="34" charset="0"/>
              </a:rPr>
              <a:t>POD2</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91" name="TextBox 290"/>
          <p:cNvSpPr txBox="1"/>
          <p:nvPr/>
        </p:nvSpPr>
        <p:spPr>
          <a:xfrm>
            <a:off x="3399805" y="4632026"/>
            <a:ext cx="417849"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latin typeface="Arial" panose="020B0604020202020204" pitchFamily="34" charset="0"/>
                <a:ea typeface="+mn-ea"/>
                <a:cs typeface="Arial" panose="020B0604020202020204" pitchFamily="34" charset="0"/>
              </a:rPr>
              <a:t>POD3</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292" name="TextBox 291"/>
          <p:cNvSpPr txBox="1"/>
          <p:nvPr/>
        </p:nvSpPr>
        <p:spPr>
          <a:xfrm>
            <a:off x="4455271" y="4632026"/>
            <a:ext cx="417849" cy="192358"/>
          </a:xfrm>
          <a:prstGeom prst="rect">
            <a:avLst/>
          </a:prstGeom>
          <a:noFill/>
        </p:spPr>
        <p:txBody>
          <a:bodyPr wrap="none" lIns="68568" tIns="34289" rIns="68568" bIns="34289" rtlCol="0">
            <a:spAutoFit/>
          </a:bodyPr>
          <a:lstStyle/>
          <a:p>
            <a:pPr defTabSz="685664" fontAlgn="auto">
              <a:spcBef>
                <a:spcPts val="0"/>
              </a:spcBef>
              <a:spcAft>
                <a:spcPts val="0"/>
              </a:spcAft>
            </a:pPr>
            <a:r>
              <a:rPr lang="en-US" sz="800" dirty="0" smtClean="0">
                <a:solidFill>
                  <a:prstClr val="black"/>
                </a:solidFill>
                <a:ea typeface="+mn-ea"/>
                <a:cs typeface="Arial" panose="020B0604020202020204" pitchFamily="34" charset="0"/>
              </a:rPr>
              <a:t>POD4</a:t>
            </a:r>
            <a:endParaRPr lang="en-US" sz="800" dirty="0">
              <a:solidFill>
                <a:prstClr val="black"/>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5269202" y="1419436"/>
            <a:ext cx="3683839" cy="2322174"/>
          </a:xfrm>
          <a:prstGeom prst="rect">
            <a:avLst/>
          </a:prstGeom>
          <a:noFill/>
        </p:spPr>
        <p:txBody>
          <a:bodyPr wrap="square" rtlCol="0">
            <a:spAutoFit/>
          </a:bodyPr>
          <a:lstStyle/>
          <a:p>
            <a:pPr marL="285750" indent="-285750">
              <a:lnSpc>
                <a:spcPct val="90000"/>
              </a:lnSpc>
              <a:spcBef>
                <a:spcPts val="600"/>
              </a:spcBef>
              <a:buFont typeface="Arial"/>
              <a:buChar char="•"/>
            </a:pPr>
            <a:r>
              <a:rPr lang="en-US" dirty="0" smtClean="0"/>
              <a:t>Multi VMM environment with different trust zones</a:t>
            </a:r>
          </a:p>
          <a:p>
            <a:pPr marL="285750" indent="-285750">
              <a:lnSpc>
                <a:spcPct val="90000"/>
              </a:lnSpc>
              <a:spcBef>
                <a:spcPts val="600"/>
              </a:spcBef>
              <a:buFont typeface="Arial"/>
              <a:buChar char="•"/>
            </a:pPr>
            <a:r>
              <a:rPr lang="en-US" dirty="0" smtClean="0"/>
              <a:t>Tenancy based on IPv4/IPv6(dual stack) capable overlay networks</a:t>
            </a:r>
          </a:p>
          <a:p>
            <a:pPr marL="285750" indent="-285750">
              <a:lnSpc>
                <a:spcPct val="90000"/>
              </a:lnSpc>
              <a:spcBef>
                <a:spcPts val="600"/>
              </a:spcBef>
              <a:buFont typeface="Arial"/>
              <a:buChar char="•"/>
            </a:pPr>
            <a:r>
              <a:rPr lang="en-US" dirty="0" smtClean="0"/>
              <a:t>Hybrid overlays</a:t>
            </a:r>
          </a:p>
          <a:p>
            <a:pPr marL="285750" indent="-285750">
              <a:lnSpc>
                <a:spcPct val="90000"/>
              </a:lnSpc>
              <a:spcBef>
                <a:spcPts val="600"/>
              </a:spcBef>
              <a:buFont typeface="Arial"/>
              <a:buChar char="•"/>
            </a:pPr>
            <a:r>
              <a:rPr lang="en-US" dirty="0" smtClean="0"/>
              <a:t>Redirect select traffic to the services connected to the BL</a:t>
            </a:r>
          </a:p>
        </p:txBody>
      </p:sp>
    </p:spTree>
    <p:extLst>
      <p:ext uri="{BB962C8B-B14F-4D97-AF65-F5344CB8AC3E}">
        <p14:creationId xmlns:p14="http://schemas.microsoft.com/office/powerpoint/2010/main" val="10679871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A97DD0-5BE7-4856-A2A9-C42C6688E607}" type="slidenum">
              <a:rPr lang="en-US" smtClean="0"/>
              <a:pPr/>
              <a:t>26</a:t>
            </a:fld>
            <a:endParaRPr lang="en-US" dirty="0"/>
          </a:p>
        </p:txBody>
      </p:sp>
      <p:sp>
        <p:nvSpPr>
          <p:cNvPr id="2" name="Title 1"/>
          <p:cNvSpPr>
            <a:spLocks noGrp="1"/>
          </p:cNvSpPr>
          <p:nvPr>
            <p:ph type="title"/>
          </p:nvPr>
        </p:nvSpPr>
        <p:spPr/>
        <p:txBody>
          <a:bodyPr/>
          <a:lstStyle/>
          <a:p>
            <a:r>
              <a:rPr lang="en-US" dirty="0"/>
              <a:t>Multi Tenant Colocation Environment</a:t>
            </a:r>
          </a:p>
        </p:txBody>
      </p:sp>
      <p:sp>
        <p:nvSpPr>
          <p:cNvPr id="7" name="Text Placeholder 6"/>
          <p:cNvSpPr>
            <a:spLocks noGrp="1"/>
          </p:cNvSpPr>
          <p:nvPr>
            <p:ph type="body" sz="quarter" idx="12"/>
          </p:nvPr>
        </p:nvSpPr>
        <p:spPr/>
        <p:txBody>
          <a:bodyPr/>
          <a:lstStyle/>
          <a:p>
            <a:r>
              <a:rPr lang="en-US" dirty="0" smtClean="0"/>
              <a:t>Service </a:t>
            </a:r>
            <a:r>
              <a:rPr lang="en-US" dirty="0"/>
              <a:t>Provider in Europe</a:t>
            </a:r>
          </a:p>
        </p:txBody>
      </p:sp>
      <p:pic>
        <p:nvPicPr>
          <p:cNvPr id="4" name="Picture 3" descr="Screen Shot 2016-10-10 at 12.21.43 PM.png"/>
          <p:cNvPicPr>
            <a:picLocks noChangeAspect="1"/>
          </p:cNvPicPr>
          <p:nvPr/>
        </p:nvPicPr>
        <p:blipFill rotWithShape="1">
          <a:blip r:embed="rId2">
            <a:extLst>
              <a:ext uri="{28A0092B-C50C-407E-A947-70E740481C1C}">
                <a14:useLocalDpi xmlns:a14="http://schemas.microsoft.com/office/drawing/2010/main" val="0"/>
              </a:ext>
            </a:extLst>
          </a:blip>
          <a:srcRect l="6671" t="-313" r="6799" b="5339"/>
          <a:stretch/>
        </p:blipFill>
        <p:spPr>
          <a:xfrm>
            <a:off x="64221" y="1025524"/>
            <a:ext cx="6328643" cy="3955658"/>
          </a:xfrm>
          <a:prstGeom prst="rect">
            <a:avLst/>
          </a:prstGeom>
        </p:spPr>
      </p:pic>
      <p:sp>
        <p:nvSpPr>
          <p:cNvPr id="5" name="TextBox 4"/>
          <p:cNvSpPr txBox="1"/>
          <p:nvPr/>
        </p:nvSpPr>
        <p:spPr>
          <a:xfrm>
            <a:off x="6248014" y="1509419"/>
            <a:ext cx="2799733" cy="2837700"/>
          </a:xfrm>
          <a:prstGeom prst="rect">
            <a:avLst/>
          </a:prstGeom>
          <a:noFill/>
        </p:spPr>
        <p:txBody>
          <a:bodyPr wrap="square" rtlCol="0">
            <a:spAutoFit/>
          </a:bodyPr>
          <a:lstStyle/>
          <a:p>
            <a:pPr marL="285750" indent="-285750">
              <a:lnSpc>
                <a:spcPct val="90000"/>
              </a:lnSpc>
              <a:spcBef>
                <a:spcPts val="600"/>
              </a:spcBef>
              <a:buFont typeface="Arial"/>
              <a:buChar char="•"/>
            </a:pPr>
            <a:r>
              <a:rPr lang="en-US" sz="1600" smtClean="0"/>
              <a:t>Internet </a:t>
            </a:r>
            <a:r>
              <a:rPr lang="en-US" sz="1600" dirty="0" smtClean="0"/>
              <a:t>and VPN as service offerings </a:t>
            </a:r>
          </a:p>
          <a:p>
            <a:pPr marL="285750" indent="-285750">
              <a:lnSpc>
                <a:spcPct val="90000"/>
              </a:lnSpc>
              <a:spcBef>
                <a:spcPts val="600"/>
              </a:spcBef>
              <a:buFont typeface="Arial"/>
              <a:buChar char="•"/>
            </a:pPr>
            <a:r>
              <a:rPr lang="en-US" sz="1600" dirty="0" smtClean="0"/>
              <a:t>End Customers attached directly via </a:t>
            </a:r>
            <a:r>
              <a:rPr lang="en-US" sz="1600" dirty="0" err="1" smtClean="0"/>
              <a:t>Baremetal</a:t>
            </a:r>
            <a:r>
              <a:rPr lang="en-US" sz="1600" dirty="0" smtClean="0"/>
              <a:t> to Fabric</a:t>
            </a:r>
          </a:p>
          <a:p>
            <a:pPr marL="285750" indent="-285750">
              <a:lnSpc>
                <a:spcPct val="90000"/>
              </a:lnSpc>
              <a:spcBef>
                <a:spcPts val="600"/>
              </a:spcBef>
              <a:buFont typeface="Arial"/>
              <a:buChar char="•"/>
            </a:pPr>
            <a:r>
              <a:rPr lang="en-US" sz="1600" dirty="0" smtClean="0"/>
              <a:t>Ability to connect the same customers across multiple Data Center.</a:t>
            </a:r>
          </a:p>
          <a:p>
            <a:pPr marL="285750" indent="-285750">
              <a:lnSpc>
                <a:spcPct val="90000"/>
              </a:lnSpc>
              <a:spcBef>
                <a:spcPts val="600"/>
              </a:spcBef>
              <a:buFont typeface="Arial"/>
              <a:buChar char="•"/>
            </a:pPr>
            <a:r>
              <a:rPr lang="en-US" sz="1600" dirty="0" smtClean="0"/>
              <a:t>FW and LB within the Fabric.</a:t>
            </a:r>
          </a:p>
          <a:p>
            <a:pPr marL="285750" indent="-285750">
              <a:lnSpc>
                <a:spcPct val="90000"/>
              </a:lnSpc>
              <a:spcBef>
                <a:spcPts val="600"/>
              </a:spcBef>
              <a:buFont typeface="Arial"/>
              <a:buChar char="•"/>
            </a:pPr>
            <a:endParaRPr lang="en-US" sz="1600" dirty="0" smtClean="0"/>
          </a:p>
        </p:txBody>
      </p:sp>
    </p:spTree>
    <p:extLst>
      <p:ext uri="{BB962C8B-B14F-4D97-AF65-F5344CB8AC3E}">
        <p14:creationId xmlns:p14="http://schemas.microsoft.com/office/powerpoint/2010/main" val="9919941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658" y="2493001"/>
            <a:ext cx="4325883" cy="242132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0" y="2467769"/>
            <a:ext cx="4320510" cy="2421321"/>
          </a:xfrm>
          <a:prstGeom prst="rect">
            <a:avLst/>
          </a:prstGeom>
        </p:spPr>
      </p:pic>
      <p:sp>
        <p:nvSpPr>
          <p:cNvPr id="17" name="Slide Number Placeholder 16"/>
          <p:cNvSpPr>
            <a:spLocks noGrp="1"/>
          </p:cNvSpPr>
          <p:nvPr>
            <p:ph type="sldNum" sz="quarter" idx="4"/>
          </p:nvPr>
        </p:nvSpPr>
        <p:spPr/>
        <p:txBody>
          <a:bodyPr/>
          <a:lstStyle/>
          <a:p>
            <a:fld id="{96A97DD0-5BE7-4856-A2A9-C42C6688E607}" type="slidenum">
              <a:rPr lang="en-US" smtClean="0"/>
              <a:pPr/>
              <a:t>27</a:t>
            </a:fld>
            <a:endParaRPr lang="en-US" dirty="0"/>
          </a:p>
        </p:txBody>
      </p:sp>
      <p:sp>
        <p:nvSpPr>
          <p:cNvPr id="7" name="Title 6"/>
          <p:cNvSpPr>
            <a:spLocks noGrp="1"/>
          </p:cNvSpPr>
          <p:nvPr>
            <p:ph type="title"/>
          </p:nvPr>
        </p:nvSpPr>
        <p:spPr/>
        <p:txBody>
          <a:bodyPr/>
          <a:lstStyle/>
          <a:p>
            <a:r>
              <a:rPr lang="en-US" dirty="0" smtClean="0"/>
              <a:t/>
            </a:r>
            <a:br>
              <a:rPr lang="en-US" dirty="0" smtClean="0"/>
            </a:br>
            <a:r>
              <a:rPr lang="en-US" dirty="0" smtClean="0"/>
              <a:t>Multi Site Data Centers</a:t>
            </a:r>
            <a:endParaRPr lang="en-US" dirty="0"/>
          </a:p>
        </p:txBody>
      </p:sp>
      <p:sp>
        <p:nvSpPr>
          <p:cNvPr id="4" name="Text Placeholder 3"/>
          <p:cNvSpPr>
            <a:spLocks noGrp="1"/>
          </p:cNvSpPr>
          <p:nvPr>
            <p:ph type="body" sz="quarter" idx="12"/>
          </p:nvPr>
        </p:nvSpPr>
        <p:spPr/>
        <p:txBody>
          <a:bodyPr/>
          <a:lstStyle/>
          <a:p>
            <a:r>
              <a:rPr lang="en-US" dirty="0" smtClean="0"/>
              <a:t>Community Cloud Provider in Asia</a:t>
            </a:r>
            <a:endParaRPr lang="en-US" dirty="0"/>
          </a:p>
        </p:txBody>
      </p:sp>
      <p:sp>
        <p:nvSpPr>
          <p:cNvPr id="14" name="Freeform 13"/>
          <p:cNvSpPr/>
          <p:nvPr/>
        </p:nvSpPr>
        <p:spPr>
          <a:xfrm>
            <a:off x="2171327" y="1865549"/>
            <a:ext cx="4732667" cy="1545746"/>
          </a:xfrm>
          <a:custGeom>
            <a:avLst/>
            <a:gdLst>
              <a:gd name="connsiteX0" fmla="*/ 0 w 4732667"/>
              <a:gd name="connsiteY0" fmla="*/ 1473851 h 1545746"/>
              <a:gd name="connsiteX1" fmla="*/ 0 w 4732667"/>
              <a:gd name="connsiteY1" fmla="*/ 1473851 h 1545746"/>
              <a:gd name="connsiteX2" fmla="*/ 179705 w 4732667"/>
              <a:gd name="connsiteY2" fmla="*/ 1401956 h 1545746"/>
              <a:gd name="connsiteX3" fmla="*/ 239606 w 4732667"/>
              <a:gd name="connsiteY3" fmla="*/ 1366009 h 1545746"/>
              <a:gd name="connsiteX4" fmla="*/ 383371 w 4732667"/>
              <a:gd name="connsiteY4" fmla="*/ 1354026 h 1545746"/>
              <a:gd name="connsiteX5" fmla="*/ 443272 w 4732667"/>
              <a:gd name="connsiteY5" fmla="*/ 1318078 h 1545746"/>
              <a:gd name="connsiteX6" fmla="*/ 622978 w 4732667"/>
              <a:gd name="connsiteY6" fmla="*/ 1294113 h 1545746"/>
              <a:gd name="connsiteX7" fmla="*/ 706840 w 4732667"/>
              <a:gd name="connsiteY7" fmla="*/ 1258166 h 1545746"/>
              <a:gd name="connsiteX8" fmla="*/ 742781 w 4732667"/>
              <a:gd name="connsiteY8" fmla="*/ 1234201 h 1545746"/>
              <a:gd name="connsiteX9" fmla="*/ 886545 w 4732667"/>
              <a:gd name="connsiteY9" fmla="*/ 1198253 h 1545746"/>
              <a:gd name="connsiteX10" fmla="*/ 922486 w 4732667"/>
              <a:gd name="connsiteY10" fmla="*/ 1186271 h 1545746"/>
              <a:gd name="connsiteX11" fmla="*/ 1030309 w 4732667"/>
              <a:gd name="connsiteY11" fmla="*/ 1162306 h 1545746"/>
              <a:gd name="connsiteX12" fmla="*/ 1066250 w 4732667"/>
              <a:gd name="connsiteY12" fmla="*/ 1138341 h 1545746"/>
              <a:gd name="connsiteX13" fmla="*/ 1269916 w 4732667"/>
              <a:gd name="connsiteY13" fmla="*/ 1114375 h 1545746"/>
              <a:gd name="connsiteX14" fmla="*/ 1341798 w 4732667"/>
              <a:gd name="connsiteY14" fmla="*/ 1066445 h 1545746"/>
              <a:gd name="connsiteX15" fmla="*/ 1425661 w 4732667"/>
              <a:gd name="connsiteY15" fmla="*/ 1042480 h 1545746"/>
              <a:gd name="connsiteX16" fmla="*/ 1557445 w 4732667"/>
              <a:gd name="connsiteY16" fmla="*/ 994550 h 1545746"/>
              <a:gd name="connsiteX17" fmla="*/ 1605366 w 4732667"/>
              <a:gd name="connsiteY17" fmla="*/ 982568 h 1545746"/>
              <a:gd name="connsiteX18" fmla="*/ 1677248 w 4732667"/>
              <a:gd name="connsiteY18" fmla="*/ 934638 h 1545746"/>
              <a:gd name="connsiteX19" fmla="*/ 1725170 w 4732667"/>
              <a:gd name="connsiteY19" fmla="*/ 898690 h 1545746"/>
              <a:gd name="connsiteX20" fmla="*/ 1785071 w 4732667"/>
              <a:gd name="connsiteY20" fmla="*/ 886707 h 1545746"/>
              <a:gd name="connsiteX21" fmla="*/ 1856953 w 4732667"/>
              <a:gd name="connsiteY21" fmla="*/ 838777 h 1545746"/>
              <a:gd name="connsiteX22" fmla="*/ 1868934 w 4732667"/>
              <a:gd name="connsiteY22" fmla="*/ 802830 h 1545746"/>
              <a:gd name="connsiteX23" fmla="*/ 2024678 w 4732667"/>
              <a:gd name="connsiteY23" fmla="*/ 742917 h 1545746"/>
              <a:gd name="connsiteX24" fmla="*/ 2108541 w 4732667"/>
              <a:gd name="connsiteY24" fmla="*/ 706970 h 1545746"/>
              <a:gd name="connsiteX25" fmla="*/ 2324187 w 4732667"/>
              <a:gd name="connsiteY25" fmla="*/ 659039 h 1545746"/>
              <a:gd name="connsiteX26" fmla="*/ 2420030 w 4732667"/>
              <a:gd name="connsiteY26" fmla="*/ 647057 h 1545746"/>
              <a:gd name="connsiteX27" fmla="*/ 2479931 w 4732667"/>
              <a:gd name="connsiteY27" fmla="*/ 635074 h 1545746"/>
              <a:gd name="connsiteX28" fmla="*/ 2863303 w 4732667"/>
              <a:gd name="connsiteY28" fmla="*/ 623092 h 1545746"/>
              <a:gd name="connsiteX29" fmla="*/ 3066968 w 4732667"/>
              <a:gd name="connsiteY29" fmla="*/ 635074 h 1545746"/>
              <a:gd name="connsiteX30" fmla="*/ 3186772 w 4732667"/>
              <a:gd name="connsiteY30" fmla="*/ 659039 h 1545746"/>
              <a:gd name="connsiteX31" fmla="*/ 3378457 w 4732667"/>
              <a:gd name="connsiteY31" fmla="*/ 671022 h 1545746"/>
              <a:gd name="connsiteX32" fmla="*/ 3905593 w 4732667"/>
              <a:gd name="connsiteY32" fmla="*/ 718952 h 1545746"/>
              <a:gd name="connsiteX33" fmla="*/ 4073318 w 4732667"/>
              <a:gd name="connsiteY33" fmla="*/ 730935 h 1545746"/>
              <a:gd name="connsiteX34" fmla="*/ 4265003 w 4732667"/>
              <a:gd name="connsiteY34" fmla="*/ 742917 h 1545746"/>
              <a:gd name="connsiteX35" fmla="*/ 4336885 w 4732667"/>
              <a:gd name="connsiteY35" fmla="*/ 754900 h 1545746"/>
              <a:gd name="connsiteX36" fmla="*/ 4372826 w 4732667"/>
              <a:gd name="connsiteY36" fmla="*/ 778865 h 1545746"/>
              <a:gd name="connsiteX37" fmla="*/ 4612433 w 4732667"/>
              <a:gd name="connsiteY37" fmla="*/ 790847 h 1545746"/>
              <a:gd name="connsiteX38" fmla="*/ 4660355 w 4732667"/>
              <a:gd name="connsiteY38" fmla="*/ 802830 h 1545746"/>
              <a:gd name="connsiteX39" fmla="*/ 4672335 w 4732667"/>
              <a:gd name="connsiteY39" fmla="*/ 838777 h 1545746"/>
              <a:gd name="connsiteX40" fmla="*/ 4696296 w 4732667"/>
              <a:gd name="connsiteY40" fmla="*/ 874725 h 1545746"/>
              <a:gd name="connsiteX41" fmla="*/ 4732237 w 4732667"/>
              <a:gd name="connsiteY41" fmla="*/ 958603 h 1545746"/>
              <a:gd name="connsiteX42" fmla="*/ 4732237 w 4732667"/>
              <a:gd name="connsiteY42" fmla="*/ 970585 h 1545746"/>
              <a:gd name="connsiteX43" fmla="*/ 83862 w 4732667"/>
              <a:gd name="connsiteY43" fmla="*/ 1545746 h 1545746"/>
              <a:gd name="connsiteX44" fmla="*/ 107823 w 4732667"/>
              <a:gd name="connsiteY44" fmla="*/ 1126358 h 1545746"/>
              <a:gd name="connsiteX45" fmla="*/ 119803 w 4732667"/>
              <a:gd name="connsiteY45" fmla="*/ 1066445 h 1545746"/>
              <a:gd name="connsiteX46" fmla="*/ 131783 w 4732667"/>
              <a:gd name="connsiteY46" fmla="*/ 994550 h 1545746"/>
              <a:gd name="connsiteX47" fmla="*/ 179705 w 4732667"/>
              <a:gd name="connsiteY47" fmla="*/ 838777 h 1545746"/>
              <a:gd name="connsiteX48" fmla="*/ 239606 w 4732667"/>
              <a:gd name="connsiteY48" fmla="*/ 599127 h 1545746"/>
              <a:gd name="connsiteX49" fmla="*/ 263567 w 4732667"/>
              <a:gd name="connsiteY49" fmla="*/ 563179 h 1545746"/>
              <a:gd name="connsiteX50" fmla="*/ 287528 w 4732667"/>
              <a:gd name="connsiteY50" fmla="*/ 515249 h 1545746"/>
              <a:gd name="connsiteX51" fmla="*/ 347430 w 4732667"/>
              <a:gd name="connsiteY51" fmla="*/ 419389 h 1545746"/>
              <a:gd name="connsiteX52" fmla="*/ 431292 w 4732667"/>
              <a:gd name="connsiteY52" fmla="*/ 335511 h 1545746"/>
              <a:gd name="connsiteX53" fmla="*/ 467233 w 4732667"/>
              <a:gd name="connsiteY53" fmla="*/ 287581 h 1545746"/>
              <a:gd name="connsiteX54" fmla="*/ 491194 w 4732667"/>
              <a:gd name="connsiteY54" fmla="*/ 239651 h 1545746"/>
              <a:gd name="connsiteX55" fmla="*/ 539115 w 4732667"/>
              <a:gd name="connsiteY55" fmla="*/ 215686 h 1545746"/>
              <a:gd name="connsiteX56" fmla="*/ 646938 w 4732667"/>
              <a:gd name="connsiteY56" fmla="*/ 143791 h 1545746"/>
              <a:gd name="connsiteX57" fmla="*/ 718820 w 4732667"/>
              <a:gd name="connsiteY57" fmla="*/ 95861 h 1545746"/>
              <a:gd name="connsiteX58" fmla="*/ 766742 w 4732667"/>
              <a:gd name="connsiteY58" fmla="*/ 59913 h 1545746"/>
              <a:gd name="connsiteX59" fmla="*/ 802683 w 4732667"/>
              <a:gd name="connsiteY59" fmla="*/ 0 h 154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732667" h="1545746">
                <a:moveTo>
                  <a:pt x="0" y="1473851"/>
                </a:moveTo>
                <a:lnTo>
                  <a:pt x="0" y="1473851"/>
                </a:lnTo>
                <a:cubicBezTo>
                  <a:pt x="59902" y="1449886"/>
                  <a:pt x="124384" y="1435154"/>
                  <a:pt x="179705" y="1401956"/>
                </a:cubicBezTo>
                <a:cubicBezTo>
                  <a:pt x="199672" y="1389974"/>
                  <a:pt x="216939" y="1371343"/>
                  <a:pt x="239606" y="1366009"/>
                </a:cubicBezTo>
                <a:cubicBezTo>
                  <a:pt x="286415" y="1354993"/>
                  <a:pt x="335449" y="1358020"/>
                  <a:pt x="383371" y="1354026"/>
                </a:cubicBezTo>
                <a:cubicBezTo>
                  <a:pt x="403338" y="1342043"/>
                  <a:pt x="421181" y="1325443"/>
                  <a:pt x="443272" y="1318078"/>
                </a:cubicBezTo>
                <a:cubicBezTo>
                  <a:pt x="453186" y="1314773"/>
                  <a:pt x="619770" y="1294514"/>
                  <a:pt x="622978" y="1294113"/>
                </a:cubicBezTo>
                <a:cubicBezTo>
                  <a:pt x="663302" y="1280670"/>
                  <a:pt x="665387" y="1281858"/>
                  <a:pt x="706840" y="1258166"/>
                </a:cubicBezTo>
                <a:cubicBezTo>
                  <a:pt x="719342" y="1251021"/>
                  <a:pt x="729121" y="1238755"/>
                  <a:pt x="742781" y="1234201"/>
                </a:cubicBezTo>
                <a:cubicBezTo>
                  <a:pt x="789642" y="1218578"/>
                  <a:pt x="839684" y="1213876"/>
                  <a:pt x="886545" y="1198253"/>
                </a:cubicBezTo>
                <a:cubicBezTo>
                  <a:pt x="898525" y="1194259"/>
                  <a:pt x="910343" y="1189741"/>
                  <a:pt x="922486" y="1186271"/>
                </a:cubicBezTo>
                <a:cubicBezTo>
                  <a:pt x="961972" y="1174987"/>
                  <a:pt x="989123" y="1170544"/>
                  <a:pt x="1030309" y="1162306"/>
                </a:cubicBezTo>
                <a:cubicBezTo>
                  <a:pt x="1042289" y="1154318"/>
                  <a:pt x="1052590" y="1142895"/>
                  <a:pt x="1066250" y="1138341"/>
                </a:cubicBezTo>
                <a:cubicBezTo>
                  <a:pt x="1102310" y="1126319"/>
                  <a:pt x="1257991" y="1115459"/>
                  <a:pt x="1269916" y="1114375"/>
                </a:cubicBezTo>
                <a:cubicBezTo>
                  <a:pt x="1379968" y="1086859"/>
                  <a:pt x="1266587" y="1126625"/>
                  <a:pt x="1341798" y="1066445"/>
                </a:cubicBezTo>
                <a:cubicBezTo>
                  <a:pt x="1349608" y="1060195"/>
                  <a:pt x="1422533" y="1043262"/>
                  <a:pt x="1425661" y="1042480"/>
                </a:cubicBezTo>
                <a:cubicBezTo>
                  <a:pt x="1489001" y="1000246"/>
                  <a:pt x="1447633" y="1022007"/>
                  <a:pt x="1557445" y="994550"/>
                </a:cubicBezTo>
                <a:lnTo>
                  <a:pt x="1605366" y="982568"/>
                </a:lnTo>
                <a:cubicBezTo>
                  <a:pt x="1629327" y="966591"/>
                  <a:pt x="1653657" y="951155"/>
                  <a:pt x="1677248" y="934638"/>
                </a:cubicBezTo>
                <a:cubicBezTo>
                  <a:pt x="1693606" y="923185"/>
                  <a:pt x="1706923" y="906801"/>
                  <a:pt x="1725170" y="898690"/>
                </a:cubicBezTo>
                <a:cubicBezTo>
                  <a:pt x="1743777" y="890419"/>
                  <a:pt x="1765104" y="890701"/>
                  <a:pt x="1785071" y="886707"/>
                </a:cubicBezTo>
                <a:cubicBezTo>
                  <a:pt x="1809032" y="870730"/>
                  <a:pt x="1847847" y="866098"/>
                  <a:pt x="1856953" y="838777"/>
                </a:cubicBezTo>
                <a:cubicBezTo>
                  <a:pt x="1860947" y="826795"/>
                  <a:pt x="1858965" y="810585"/>
                  <a:pt x="1868934" y="802830"/>
                </a:cubicBezTo>
                <a:cubicBezTo>
                  <a:pt x="1928155" y="756761"/>
                  <a:pt x="1961010" y="755653"/>
                  <a:pt x="2024678" y="742917"/>
                </a:cubicBezTo>
                <a:cubicBezTo>
                  <a:pt x="2081702" y="704894"/>
                  <a:pt x="2038207" y="728074"/>
                  <a:pt x="2108541" y="706970"/>
                </a:cubicBezTo>
                <a:cubicBezTo>
                  <a:pt x="2242991" y="666627"/>
                  <a:pt x="2123812" y="689100"/>
                  <a:pt x="2324187" y="659039"/>
                </a:cubicBezTo>
                <a:cubicBezTo>
                  <a:pt x="2356027" y="654262"/>
                  <a:pt x="2388208" y="651954"/>
                  <a:pt x="2420030" y="647057"/>
                </a:cubicBezTo>
                <a:cubicBezTo>
                  <a:pt x="2440156" y="643960"/>
                  <a:pt x="2459598" y="636173"/>
                  <a:pt x="2479931" y="635074"/>
                </a:cubicBezTo>
                <a:cubicBezTo>
                  <a:pt x="2607598" y="628172"/>
                  <a:pt x="2735512" y="627086"/>
                  <a:pt x="2863303" y="623092"/>
                </a:cubicBezTo>
                <a:cubicBezTo>
                  <a:pt x="2931191" y="627086"/>
                  <a:pt x="2999378" y="627563"/>
                  <a:pt x="3066968" y="635074"/>
                </a:cubicBezTo>
                <a:cubicBezTo>
                  <a:pt x="3107445" y="639572"/>
                  <a:pt x="3146315" y="654370"/>
                  <a:pt x="3186772" y="659039"/>
                </a:cubicBezTo>
                <a:cubicBezTo>
                  <a:pt x="3250370" y="666379"/>
                  <a:pt x="3314562" y="667028"/>
                  <a:pt x="3378457" y="671022"/>
                </a:cubicBezTo>
                <a:cubicBezTo>
                  <a:pt x="3584195" y="753332"/>
                  <a:pt x="3409306" y="690855"/>
                  <a:pt x="3905593" y="718952"/>
                </a:cubicBezTo>
                <a:cubicBezTo>
                  <a:pt x="3961554" y="722120"/>
                  <a:pt x="4017391" y="727206"/>
                  <a:pt x="4073318" y="730935"/>
                </a:cubicBezTo>
                <a:lnTo>
                  <a:pt x="4265003" y="742917"/>
                </a:lnTo>
                <a:cubicBezTo>
                  <a:pt x="4288964" y="746911"/>
                  <a:pt x="4313841" y="747217"/>
                  <a:pt x="4336885" y="754900"/>
                </a:cubicBezTo>
                <a:cubicBezTo>
                  <a:pt x="4350545" y="759454"/>
                  <a:pt x="4358548" y="777002"/>
                  <a:pt x="4372826" y="778865"/>
                </a:cubicBezTo>
                <a:cubicBezTo>
                  <a:pt x="4452123" y="789210"/>
                  <a:pt x="4532564" y="786853"/>
                  <a:pt x="4612433" y="790847"/>
                </a:cubicBezTo>
                <a:cubicBezTo>
                  <a:pt x="4628407" y="794841"/>
                  <a:pt x="4647498" y="792543"/>
                  <a:pt x="4660355" y="802830"/>
                </a:cubicBezTo>
                <a:cubicBezTo>
                  <a:pt x="4670217" y="810721"/>
                  <a:pt x="4666687" y="827480"/>
                  <a:pt x="4672335" y="838777"/>
                </a:cubicBezTo>
                <a:cubicBezTo>
                  <a:pt x="4678774" y="851658"/>
                  <a:pt x="4689152" y="862221"/>
                  <a:pt x="4696296" y="874725"/>
                </a:cubicBezTo>
                <a:cubicBezTo>
                  <a:pt x="4711533" y="901395"/>
                  <a:pt x="4724770" y="928732"/>
                  <a:pt x="4732237" y="958603"/>
                </a:cubicBezTo>
                <a:cubicBezTo>
                  <a:pt x="4733206" y="962478"/>
                  <a:pt x="4732237" y="966591"/>
                  <a:pt x="4732237" y="970585"/>
                </a:cubicBezTo>
                <a:lnTo>
                  <a:pt x="83862" y="1545746"/>
                </a:lnTo>
                <a:cubicBezTo>
                  <a:pt x="91849" y="1405950"/>
                  <a:pt x="97353" y="1265990"/>
                  <a:pt x="107823" y="1126358"/>
                </a:cubicBezTo>
                <a:cubicBezTo>
                  <a:pt x="109346" y="1106049"/>
                  <a:pt x="116161" y="1086483"/>
                  <a:pt x="119803" y="1066445"/>
                </a:cubicBezTo>
                <a:cubicBezTo>
                  <a:pt x="124148" y="1042541"/>
                  <a:pt x="128348" y="1018601"/>
                  <a:pt x="131783" y="994550"/>
                </a:cubicBezTo>
                <a:cubicBezTo>
                  <a:pt x="149439" y="870935"/>
                  <a:pt x="125183" y="929664"/>
                  <a:pt x="179705" y="838777"/>
                </a:cubicBezTo>
                <a:cubicBezTo>
                  <a:pt x="197622" y="749173"/>
                  <a:pt x="206520" y="685167"/>
                  <a:pt x="239606" y="599127"/>
                </a:cubicBezTo>
                <a:cubicBezTo>
                  <a:pt x="244775" y="585686"/>
                  <a:pt x="256423" y="575683"/>
                  <a:pt x="263567" y="563179"/>
                </a:cubicBezTo>
                <a:cubicBezTo>
                  <a:pt x="272428" y="547670"/>
                  <a:pt x="278855" y="530864"/>
                  <a:pt x="287528" y="515249"/>
                </a:cubicBezTo>
                <a:cubicBezTo>
                  <a:pt x="288823" y="512917"/>
                  <a:pt x="336555" y="431474"/>
                  <a:pt x="347430" y="419389"/>
                </a:cubicBezTo>
                <a:cubicBezTo>
                  <a:pt x="373876" y="389999"/>
                  <a:pt x="407573" y="367142"/>
                  <a:pt x="431292" y="335511"/>
                </a:cubicBezTo>
                <a:cubicBezTo>
                  <a:pt x="443272" y="319534"/>
                  <a:pt x="456651" y="304516"/>
                  <a:pt x="467233" y="287581"/>
                </a:cubicBezTo>
                <a:cubicBezTo>
                  <a:pt x="476699" y="272433"/>
                  <a:pt x="478565" y="252282"/>
                  <a:pt x="491194" y="239651"/>
                </a:cubicBezTo>
                <a:cubicBezTo>
                  <a:pt x="503822" y="227021"/>
                  <a:pt x="523905" y="225048"/>
                  <a:pt x="539115" y="215686"/>
                </a:cubicBezTo>
                <a:cubicBezTo>
                  <a:pt x="575903" y="193043"/>
                  <a:pt x="616395" y="174340"/>
                  <a:pt x="646938" y="143791"/>
                </a:cubicBezTo>
                <a:cubicBezTo>
                  <a:pt x="691808" y="98912"/>
                  <a:pt x="666804" y="113202"/>
                  <a:pt x="718820" y="95861"/>
                </a:cubicBezTo>
                <a:cubicBezTo>
                  <a:pt x="734794" y="83878"/>
                  <a:pt x="752623" y="74034"/>
                  <a:pt x="766742" y="59913"/>
                </a:cubicBezTo>
                <a:cubicBezTo>
                  <a:pt x="781195" y="45457"/>
                  <a:pt x="793230" y="18907"/>
                  <a:pt x="802683" y="0"/>
                </a:cubicBezTo>
              </a:path>
            </a:pathLst>
          </a:custGeom>
        </p:spPr>
        <p:txBody>
          <a:bodyPr rtlCol="0" anchor="ctr"/>
          <a:lstStyle/>
          <a:p>
            <a:pPr algn="ctr"/>
            <a:endParaRPr lang="en-US"/>
          </a:p>
        </p:txBody>
      </p:sp>
      <p:sp>
        <p:nvSpPr>
          <p:cNvPr id="16" name="Freeform 15"/>
          <p:cNvSpPr/>
          <p:nvPr/>
        </p:nvSpPr>
        <p:spPr>
          <a:xfrm>
            <a:off x="2231228" y="2368816"/>
            <a:ext cx="4684316" cy="970584"/>
          </a:xfrm>
          <a:custGeom>
            <a:avLst/>
            <a:gdLst>
              <a:gd name="connsiteX0" fmla="*/ 0 w 4684316"/>
              <a:gd name="connsiteY0" fmla="*/ 970584 h 970584"/>
              <a:gd name="connsiteX1" fmla="*/ 23961 w 4684316"/>
              <a:gd name="connsiteY1" fmla="*/ 862742 h 970584"/>
              <a:gd name="connsiteX2" fmla="*/ 119804 w 4684316"/>
              <a:gd name="connsiteY2" fmla="*/ 778864 h 970584"/>
              <a:gd name="connsiteX3" fmla="*/ 167725 w 4684316"/>
              <a:gd name="connsiteY3" fmla="*/ 730934 h 970584"/>
              <a:gd name="connsiteX4" fmla="*/ 239607 w 4684316"/>
              <a:gd name="connsiteY4" fmla="*/ 718951 h 970584"/>
              <a:gd name="connsiteX5" fmla="*/ 287529 w 4684316"/>
              <a:gd name="connsiteY5" fmla="*/ 694986 h 970584"/>
              <a:gd name="connsiteX6" fmla="*/ 371391 w 4684316"/>
              <a:gd name="connsiteY6" fmla="*/ 671021 h 970584"/>
              <a:gd name="connsiteX7" fmla="*/ 407332 w 4684316"/>
              <a:gd name="connsiteY7" fmla="*/ 659039 h 970584"/>
              <a:gd name="connsiteX8" fmla="*/ 503175 w 4684316"/>
              <a:gd name="connsiteY8" fmla="*/ 599126 h 970584"/>
              <a:gd name="connsiteX9" fmla="*/ 599018 w 4684316"/>
              <a:gd name="connsiteY9" fmla="*/ 551196 h 970584"/>
              <a:gd name="connsiteX10" fmla="*/ 622978 w 4684316"/>
              <a:gd name="connsiteY10" fmla="*/ 515248 h 970584"/>
              <a:gd name="connsiteX11" fmla="*/ 682880 w 4684316"/>
              <a:gd name="connsiteY11" fmla="*/ 503266 h 970584"/>
              <a:gd name="connsiteX12" fmla="*/ 718821 w 4684316"/>
              <a:gd name="connsiteY12" fmla="*/ 479301 h 970584"/>
              <a:gd name="connsiteX13" fmla="*/ 730801 w 4684316"/>
              <a:gd name="connsiteY13" fmla="*/ 443353 h 970584"/>
              <a:gd name="connsiteX14" fmla="*/ 802684 w 4684316"/>
              <a:gd name="connsiteY14" fmla="*/ 419388 h 970584"/>
              <a:gd name="connsiteX15" fmla="*/ 862585 w 4684316"/>
              <a:gd name="connsiteY15" fmla="*/ 395423 h 970584"/>
              <a:gd name="connsiteX16" fmla="*/ 946448 w 4684316"/>
              <a:gd name="connsiteY16" fmla="*/ 335510 h 970584"/>
              <a:gd name="connsiteX17" fmla="*/ 982389 w 4684316"/>
              <a:gd name="connsiteY17" fmla="*/ 311545 h 970584"/>
              <a:gd name="connsiteX18" fmla="*/ 1042290 w 4684316"/>
              <a:gd name="connsiteY18" fmla="*/ 299563 h 970584"/>
              <a:gd name="connsiteX19" fmla="*/ 1138133 w 4684316"/>
              <a:gd name="connsiteY19" fmla="*/ 263615 h 970584"/>
              <a:gd name="connsiteX20" fmla="*/ 1210015 w 4684316"/>
              <a:gd name="connsiteY20" fmla="*/ 251633 h 970584"/>
              <a:gd name="connsiteX21" fmla="*/ 1269917 w 4684316"/>
              <a:gd name="connsiteY21" fmla="*/ 203703 h 970584"/>
              <a:gd name="connsiteX22" fmla="*/ 1377740 w 4684316"/>
              <a:gd name="connsiteY22" fmla="*/ 179737 h 970584"/>
              <a:gd name="connsiteX23" fmla="*/ 1461603 w 4684316"/>
              <a:gd name="connsiteY23" fmla="*/ 155772 h 970584"/>
              <a:gd name="connsiteX24" fmla="*/ 1677249 w 4684316"/>
              <a:gd name="connsiteY24" fmla="*/ 167755 h 970584"/>
              <a:gd name="connsiteX25" fmla="*/ 1749131 w 4684316"/>
              <a:gd name="connsiteY25" fmla="*/ 155772 h 970584"/>
              <a:gd name="connsiteX26" fmla="*/ 1880915 w 4684316"/>
              <a:gd name="connsiteY26" fmla="*/ 143790 h 970584"/>
              <a:gd name="connsiteX27" fmla="*/ 1928836 w 4684316"/>
              <a:gd name="connsiteY27" fmla="*/ 131807 h 970584"/>
              <a:gd name="connsiteX28" fmla="*/ 2060620 w 4684316"/>
              <a:gd name="connsiteY28" fmla="*/ 119825 h 970584"/>
              <a:gd name="connsiteX29" fmla="*/ 2120522 w 4684316"/>
              <a:gd name="connsiteY29" fmla="*/ 95860 h 970584"/>
              <a:gd name="connsiteX30" fmla="*/ 2204384 w 4684316"/>
              <a:gd name="connsiteY30" fmla="*/ 83877 h 970584"/>
              <a:gd name="connsiteX31" fmla="*/ 2276266 w 4684316"/>
              <a:gd name="connsiteY31" fmla="*/ 71895 h 970584"/>
              <a:gd name="connsiteX32" fmla="*/ 2408050 w 4684316"/>
              <a:gd name="connsiteY32" fmla="*/ 59912 h 970584"/>
              <a:gd name="connsiteX33" fmla="*/ 2563795 w 4684316"/>
              <a:gd name="connsiteY33" fmla="*/ 35947 h 970584"/>
              <a:gd name="connsiteX34" fmla="*/ 2719539 w 4684316"/>
              <a:gd name="connsiteY34" fmla="*/ 11982 h 970584"/>
              <a:gd name="connsiteX35" fmla="*/ 2947166 w 4684316"/>
              <a:gd name="connsiteY35" fmla="*/ 0 h 970584"/>
              <a:gd name="connsiteX36" fmla="*/ 3246674 w 4684316"/>
              <a:gd name="connsiteY36" fmla="*/ 11982 h 970584"/>
              <a:gd name="connsiteX37" fmla="*/ 3378458 w 4684316"/>
              <a:gd name="connsiteY37" fmla="*/ 35947 h 970584"/>
              <a:gd name="connsiteX38" fmla="*/ 3462321 w 4684316"/>
              <a:gd name="connsiteY38" fmla="*/ 47930 h 970584"/>
              <a:gd name="connsiteX39" fmla="*/ 3534203 w 4684316"/>
              <a:gd name="connsiteY39" fmla="*/ 71895 h 970584"/>
              <a:gd name="connsiteX40" fmla="*/ 3606085 w 4684316"/>
              <a:gd name="connsiteY40" fmla="*/ 107842 h 970584"/>
              <a:gd name="connsiteX41" fmla="*/ 3701928 w 4684316"/>
              <a:gd name="connsiteY41" fmla="*/ 131807 h 970584"/>
              <a:gd name="connsiteX42" fmla="*/ 3965495 w 4684316"/>
              <a:gd name="connsiteY42" fmla="*/ 179737 h 970584"/>
              <a:gd name="connsiteX43" fmla="*/ 4037377 w 4684316"/>
              <a:gd name="connsiteY43" fmla="*/ 215685 h 970584"/>
              <a:gd name="connsiteX44" fmla="*/ 4121240 w 4684316"/>
              <a:gd name="connsiteY44" fmla="*/ 239650 h 970584"/>
              <a:gd name="connsiteX45" fmla="*/ 4265004 w 4684316"/>
              <a:gd name="connsiteY45" fmla="*/ 299563 h 970584"/>
              <a:gd name="connsiteX46" fmla="*/ 4396788 w 4684316"/>
              <a:gd name="connsiteY46" fmla="*/ 311545 h 970584"/>
              <a:gd name="connsiteX47" fmla="*/ 4444709 w 4684316"/>
              <a:gd name="connsiteY47" fmla="*/ 347493 h 970584"/>
              <a:gd name="connsiteX48" fmla="*/ 4516591 w 4684316"/>
              <a:gd name="connsiteY48" fmla="*/ 359475 h 970584"/>
              <a:gd name="connsiteX49" fmla="*/ 4636395 w 4684316"/>
              <a:gd name="connsiteY49" fmla="*/ 395423 h 970584"/>
              <a:gd name="connsiteX50" fmla="*/ 4684316 w 4684316"/>
              <a:gd name="connsiteY50" fmla="*/ 419388 h 97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684316" h="970584">
                <a:moveTo>
                  <a:pt x="0" y="970584"/>
                </a:moveTo>
                <a:cubicBezTo>
                  <a:pt x="548" y="967293"/>
                  <a:pt x="11322" y="879597"/>
                  <a:pt x="23961" y="862742"/>
                </a:cubicBezTo>
                <a:cubicBezTo>
                  <a:pt x="91616" y="772520"/>
                  <a:pt x="61605" y="828758"/>
                  <a:pt x="119804" y="778864"/>
                </a:cubicBezTo>
                <a:cubicBezTo>
                  <a:pt x="136956" y="764160"/>
                  <a:pt x="147519" y="741039"/>
                  <a:pt x="167725" y="730934"/>
                </a:cubicBezTo>
                <a:cubicBezTo>
                  <a:pt x="189451" y="720069"/>
                  <a:pt x="215646" y="722945"/>
                  <a:pt x="239607" y="718951"/>
                </a:cubicBezTo>
                <a:cubicBezTo>
                  <a:pt x="255581" y="710963"/>
                  <a:pt x="271113" y="702022"/>
                  <a:pt x="287529" y="694986"/>
                </a:cubicBezTo>
                <a:cubicBezTo>
                  <a:pt x="316247" y="682676"/>
                  <a:pt x="341003" y="679705"/>
                  <a:pt x="371391" y="671021"/>
                </a:cubicBezTo>
                <a:cubicBezTo>
                  <a:pt x="383533" y="667551"/>
                  <a:pt x="395352" y="663033"/>
                  <a:pt x="407332" y="659039"/>
                </a:cubicBezTo>
                <a:cubicBezTo>
                  <a:pt x="465289" y="601071"/>
                  <a:pt x="418897" y="638030"/>
                  <a:pt x="503175" y="599126"/>
                </a:cubicBezTo>
                <a:cubicBezTo>
                  <a:pt x="535606" y="584155"/>
                  <a:pt x="599018" y="551196"/>
                  <a:pt x="599018" y="551196"/>
                </a:cubicBezTo>
                <a:cubicBezTo>
                  <a:pt x="607005" y="539213"/>
                  <a:pt x="610476" y="522394"/>
                  <a:pt x="622978" y="515248"/>
                </a:cubicBezTo>
                <a:cubicBezTo>
                  <a:pt x="640657" y="505144"/>
                  <a:pt x="663814" y="510417"/>
                  <a:pt x="682880" y="503266"/>
                </a:cubicBezTo>
                <a:cubicBezTo>
                  <a:pt x="696362" y="498209"/>
                  <a:pt x="706841" y="487289"/>
                  <a:pt x="718821" y="479301"/>
                </a:cubicBezTo>
                <a:cubicBezTo>
                  <a:pt x="722814" y="467318"/>
                  <a:pt x="720524" y="450695"/>
                  <a:pt x="730801" y="443353"/>
                </a:cubicBezTo>
                <a:cubicBezTo>
                  <a:pt x="751353" y="428671"/>
                  <a:pt x="779234" y="428770"/>
                  <a:pt x="802684" y="419388"/>
                </a:cubicBezTo>
                <a:cubicBezTo>
                  <a:pt x="822651" y="411400"/>
                  <a:pt x="843350" y="405042"/>
                  <a:pt x="862585" y="395423"/>
                </a:cubicBezTo>
                <a:cubicBezTo>
                  <a:pt x="881408" y="386010"/>
                  <a:pt x="933786" y="344556"/>
                  <a:pt x="946448" y="335510"/>
                </a:cubicBezTo>
                <a:cubicBezTo>
                  <a:pt x="958165" y="327140"/>
                  <a:pt x="968907" y="316602"/>
                  <a:pt x="982389" y="311545"/>
                </a:cubicBezTo>
                <a:cubicBezTo>
                  <a:pt x="1001455" y="304394"/>
                  <a:pt x="1022323" y="303557"/>
                  <a:pt x="1042290" y="299563"/>
                </a:cubicBezTo>
                <a:cubicBezTo>
                  <a:pt x="1053941" y="294902"/>
                  <a:pt x="1117009" y="268310"/>
                  <a:pt x="1138133" y="263615"/>
                </a:cubicBezTo>
                <a:cubicBezTo>
                  <a:pt x="1161846" y="258345"/>
                  <a:pt x="1186054" y="255627"/>
                  <a:pt x="1210015" y="251633"/>
                </a:cubicBezTo>
                <a:cubicBezTo>
                  <a:pt x="1300350" y="221515"/>
                  <a:pt x="1192504" y="265644"/>
                  <a:pt x="1269917" y="203703"/>
                </a:cubicBezTo>
                <a:cubicBezTo>
                  <a:pt x="1285484" y="191247"/>
                  <a:pt x="1376917" y="179927"/>
                  <a:pt x="1377740" y="179737"/>
                </a:cubicBezTo>
                <a:cubicBezTo>
                  <a:pt x="1406069" y="173198"/>
                  <a:pt x="1433649" y="163760"/>
                  <a:pt x="1461603" y="155772"/>
                </a:cubicBezTo>
                <a:cubicBezTo>
                  <a:pt x="1533485" y="159766"/>
                  <a:pt x="1605256" y="167755"/>
                  <a:pt x="1677249" y="167755"/>
                </a:cubicBezTo>
                <a:cubicBezTo>
                  <a:pt x="1701540" y="167755"/>
                  <a:pt x="1725006" y="158611"/>
                  <a:pt x="1749131" y="155772"/>
                </a:cubicBezTo>
                <a:cubicBezTo>
                  <a:pt x="1792938" y="150617"/>
                  <a:pt x="1836987" y="147784"/>
                  <a:pt x="1880915" y="143790"/>
                </a:cubicBezTo>
                <a:cubicBezTo>
                  <a:pt x="1896889" y="139796"/>
                  <a:pt x="1912515" y="133984"/>
                  <a:pt x="1928836" y="131807"/>
                </a:cubicBezTo>
                <a:cubicBezTo>
                  <a:pt x="1972558" y="125976"/>
                  <a:pt x="2017267" y="127955"/>
                  <a:pt x="2060620" y="119825"/>
                </a:cubicBezTo>
                <a:cubicBezTo>
                  <a:pt x="2081758" y="115861"/>
                  <a:pt x="2099658" y="101077"/>
                  <a:pt x="2120522" y="95860"/>
                </a:cubicBezTo>
                <a:cubicBezTo>
                  <a:pt x="2147917" y="89010"/>
                  <a:pt x="2176475" y="88172"/>
                  <a:pt x="2204384" y="83877"/>
                </a:cubicBezTo>
                <a:cubicBezTo>
                  <a:pt x="2228393" y="80183"/>
                  <a:pt x="2252141" y="74734"/>
                  <a:pt x="2276266" y="71895"/>
                </a:cubicBezTo>
                <a:cubicBezTo>
                  <a:pt x="2320073" y="66740"/>
                  <a:pt x="2364282" y="65384"/>
                  <a:pt x="2408050" y="59912"/>
                </a:cubicBezTo>
                <a:cubicBezTo>
                  <a:pt x="2460170" y="53396"/>
                  <a:pt x="2511984" y="44584"/>
                  <a:pt x="2563795" y="35947"/>
                </a:cubicBezTo>
                <a:cubicBezTo>
                  <a:pt x="2647822" y="21940"/>
                  <a:pt x="2615262" y="19708"/>
                  <a:pt x="2719539" y="11982"/>
                </a:cubicBezTo>
                <a:cubicBezTo>
                  <a:pt x="2795312" y="6368"/>
                  <a:pt x="2871290" y="3994"/>
                  <a:pt x="2947166" y="0"/>
                </a:cubicBezTo>
                <a:cubicBezTo>
                  <a:pt x="3047002" y="3994"/>
                  <a:pt x="3147103" y="3683"/>
                  <a:pt x="3246674" y="11982"/>
                </a:cubicBezTo>
                <a:cubicBezTo>
                  <a:pt x="3291168" y="15690"/>
                  <a:pt x="3334417" y="28605"/>
                  <a:pt x="3378458" y="35947"/>
                </a:cubicBezTo>
                <a:cubicBezTo>
                  <a:pt x="3406312" y="40590"/>
                  <a:pt x="3434367" y="43936"/>
                  <a:pt x="3462321" y="47930"/>
                </a:cubicBezTo>
                <a:cubicBezTo>
                  <a:pt x="3486282" y="55918"/>
                  <a:pt x="3510889" y="62179"/>
                  <a:pt x="3534203" y="71895"/>
                </a:cubicBezTo>
                <a:cubicBezTo>
                  <a:pt x="3558931" y="82200"/>
                  <a:pt x="3580856" y="98830"/>
                  <a:pt x="3606085" y="107842"/>
                </a:cubicBezTo>
                <a:cubicBezTo>
                  <a:pt x="3637097" y="118920"/>
                  <a:pt x="3701928" y="131807"/>
                  <a:pt x="3701928" y="131807"/>
                </a:cubicBezTo>
                <a:cubicBezTo>
                  <a:pt x="3840971" y="201342"/>
                  <a:pt x="3723409" y="154250"/>
                  <a:pt x="3965495" y="179737"/>
                </a:cubicBezTo>
                <a:cubicBezTo>
                  <a:pt x="4003635" y="183752"/>
                  <a:pt x="4003997" y="198992"/>
                  <a:pt x="4037377" y="215685"/>
                </a:cubicBezTo>
                <a:cubicBezTo>
                  <a:pt x="4054568" y="224282"/>
                  <a:pt x="4105879" y="235809"/>
                  <a:pt x="4121240" y="239650"/>
                </a:cubicBezTo>
                <a:cubicBezTo>
                  <a:pt x="4165676" y="261872"/>
                  <a:pt x="4214881" y="290716"/>
                  <a:pt x="4265004" y="299563"/>
                </a:cubicBezTo>
                <a:cubicBezTo>
                  <a:pt x="4308442" y="307230"/>
                  <a:pt x="4352860" y="307551"/>
                  <a:pt x="4396788" y="311545"/>
                </a:cubicBezTo>
                <a:cubicBezTo>
                  <a:pt x="4412762" y="323528"/>
                  <a:pt x="4426169" y="340076"/>
                  <a:pt x="4444709" y="347493"/>
                </a:cubicBezTo>
                <a:cubicBezTo>
                  <a:pt x="4467262" y="356516"/>
                  <a:pt x="4493025" y="353583"/>
                  <a:pt x="4516591" y="359475"/>
                </a:cubicBezTo>
                <a:cubicBezTo>
                  <a:pt x="4557039" y="369589"/>
                  <a:pt x="4596460" y="383440"/>
                  <a:pt x="4636395" y="395423"/>
                </a:cubicBezTo>
                <a:cubicBezTo>
                  <a:pt x="4675658" y="421603"/>
                  <a:pt x="4657937" y="419388"/>
                  <a:pt x="4684316" y="419388"/>
                </a:cubicBezTo>
              </a:path>
            </a:pathLst>
          </a:custGeom>
        </p:spPr>
        <p:txBody>
          <a:bodyPr rtlCol="0" anchor="ctr"/>
          <a:lstStyle/>
          <a:p>
            <a:pPr algn="ctr"/>
            <a:endParaRPr lang="en-US"/>
          </a:p>
        </p:txBody>
      </p:sp>
      <p:sp>
        <p:nvSpPr>
          <p:cNvPr id="58" name="Rectangle 57"/>
          <p:cNvSpPr/>
          <p:nvPr/>
        </p:nvSpPr>
        <p:spPr>
          <a:xfrm>
            <a:off x="5720758" y="75786"/>
            <a:ext cx="326978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For Disaster recovery,  High Availability</a:t>
            </a:r>
            <a:endParaRPr lang="en-US" sz="800" dirty="0">
              <a:solidFill>
                <a:srgbClr val="000000">
                  <a:lumMod val="75000"/>
                  <a:lumOff val="25000"/>
                </a:srgbClr>
              </a:solidFill>
              <a:latin typeface="Arial"/>
              <a:cs typeface="Arial"/>
            </a:endParaRPr>
          </a:p>
        </p:txBody>
      </p:sp>
      <p:grpSp>
        <p:nvGrpSpPr>
          <p:cNvPr id="59" name="Group 58"/>
          <p:cNvGrpSpPr/>
          <p:nvPr/>
        </p:nvGrpSpPr>
        <p:grpSpPr>
          <a:xfrm>
            <a:off x="6197814" y="147681"/>
            <a:ext cx="34525" cy="285544"/>
            <a:chOff x="962025" y="1304925"/>
            <a:chExt cx="9526" cy="733425"/>
          </a:xfrm>
        </p:grpSpPr>
        <p:cxnSp>
          <p:nvCxnSpPr>
            <p:cNvPr id="60" name="Straight Connector 59"/>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L-Shape 61"/>
          <p:cNvSpPr/>
          <p:nvPr/>
        </p:nvSpPr>
        <p:spPr>
          <a:xfrm rot="18845764" flipH="1">
            <a:off x="5884866" y="229444"/>
            <a:ext cx="123368" cy="9289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63" name="Rectangle 62"/>
          <p:cNvSpPr/>
          <p:nvPr/>
        </p:nvSpPr>
        <p:spPr>
          <a:xfrm>
            <a:off x="5669399" y="419686"/>
            <a:ext cx="3264740"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solidFill>
                <a:latin typeface="Arial" pitchFamily="34" charset="0"/>
              </a:rPr>
              <a:t>Integrate EVPN/VXLAN to MPLS-L3VPN</a:t>
            </a:r>
            <a:endParaRPr lang="en-US" sz="800" dirty="0">
              <a:solidFill>
                <a:srgbClr val="000000">
                  <a:lumMod val="75000"/>
                  <a:lumOff val="25000"/>
                </a:srgbClr>
              </a:solidFill>
              <a:latin typeface="Arial"/>
              <a:cs typeface="Arial"/>
            </a:endParaRPr>
          </a:p>
        </p:txBody>
      </p:sp>
      <p:grpSp>
        <p:nvGrpSpPr>
          <p:cNvPr id="64" name="Group 63"/>
          <p:cNvGrpSpPr/>
          <p:nvPr/>
        </p:nvGrpSpPr>
        <p:grpSpPr>
          <a:xfrm>
            <a:off x="6220253" y="453318"/>
            <a:ext cx="34525" cy="285544"/>
            <a:chOff x="962025" y="1304925"/>
            <a:chExt cx="9526" cy="733425"/>
          </a:xfrm>
        </p:grpSpPr>
        <p:cxnSp>
          <p:nvCxnSpPr>
            <p:cNvPr id="65" name="Straight Connector 64"/>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L-Shape 66"/>
          <p:cNvSpPr/>
          <p:nvPr/>
        </p:nvSpPr>
        <p:spPr>
          <a:xfrm rot="18845764" flipH="1">
            <a:off x="5907305" y="535081"/>
            <a:ext cx="123368" cy="9289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3" name="Freeform 2"/>
          <p:cNvSpPr/>
          <p:nvPr/>
        </p:nvSpPr>
        <p:spPr bwMode="auto">
          <a:xfrm>
            <a:off x="2479846" y="2205703"/>
            <a:ext cx="4673600" cy="315947"/>
          </a:xfrm>
          <a:custGeom>
            <a:avLst/>
            <a:gdLst>
              <a:gd name="connsiteX0" fmla="*/ 0 w 4673600"/>
              <a:gd name="connsiteY0" fmla="*/ 315947 h 315947"/>
              <a:gd name="connsiteX1" fmla="*/ 703385 w 4673600"/>
              <a:gd name="connsiteY1" fmla="*/ 42409 h 315947"/>
              <a:gd name="connsiteX2" fmla="*/ 3571631 w 4673600"/>
              <a:gd name="connsiteY2" fmla="*/ 18963 h 315947"/>
              <a:gd name="connsiteX3" fmla="*/ 4423508 w 4673600"/>
              <a:gd name="connsiteY3" fmla="*/ 222163 h 315947"/>
              <a:gd name="connsiteX4" fmla="*/ 4673600 w 4673600"/>
              <a:gd name="connsiteY4" fmla="*/ 315947 h 3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600" h="315947">
                <a:moveTo>
                  <a:pt x="0" y="315947"/>
                </a:moveTo>
                <a:cubicBezTo>
                  <a:pt x="54056" y="203926"/>
                  <a:pt x="108113" y="91906"/>
                  <a:pt x="703385" y="42409"/>
                </a:cubicBezTo>
                <a:cubicBezTo>
                  <a:pt x="1298657" y="-7088"/>
                  <a:pt x="2951611" y="-10996"/>
                  <a:pt x="3571631" y="18963"/>
                </a:cubicBezTo>
                <a:cubicBezTo>
                  <a:pt x="4191651" y="48922"/>
                  <a:pt x="4239847" y="172666"/>
                  <a:pt x="4423508" y="222163"/>
                </a:cubicBezTo>
                <a:cubicBezTo>
                  <a:pt x="4607169" y="271660"/>
                  <a:pt x="4640384" y="293803"/>
                  <a:pt x="4673600" y="315947"/>
                </a:cubicBezTo>
              </a:path>
            </a:pathLst>
          </a:custGeom>
          <a:noFill/>
          <a:ln w="12700" cap="flat">
            <a:noFill/>
            <a:miter lim="800000"/>
            <a:headEnd type="none" w="med" len="med"/>
            <a:tailEnd type="none" w="med" len="med"/>
          </a:ln>
        </p:spPr>
        <p:txBody>
          <a:bodyPr rtlCol="0" anchor="ctr"/>
          <a:lstStyle/>
          <a:p>
            <a:pPr algn="ctr"/>
            <a:endParaRPr lang="en-US"/>
          </a:p>
        </p:txBody>
      </p:sp>
      <p:cxnSp>
        <p:nvCxnSpPr>
          <p:cNvPr id="6" name="Straight Connector 5"/>
          <p:cNvCxnSpPr/>
          <p:nvPr/>
        </p:nvCxnSpPr>
        <p:spPr bwMode="auto">
          <a:xfrm flipH="1" flipV="1">
            <a:off x="2108536" y="2242268"/>
            <a:ext cx="62792" cy="270824"/>
          </a:xfrm>
          <a:prstGeom prst="line">
            <a:avLst/>
          </a:prstGeom>
          <a:solidFill>
            <a:srgbClr val="0183B7"/>
          </a:solidFill>
          <a:ln w="9525"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flipV="1">
            <a:off x="2484138" y="2363437"/>
            <a:ext cx="224312" cy="149416"/>
          </a:xfrm>
          <a:prstGeom prst="line">
            <a:avLst/>
          </a:prstGeom>
          <a:solidFill>
            <a:srgbClr val="0183B7"/>
          </a:solidFill>
          <a:ln w="9525" cap="flat"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6529920" y="2297674"/>
            <a:ext cx="87331" cy="237537"/>
          </a:xfrm>
          <a:prstGeom prst="line">
            <a:avLst/>
          </a:prstGeom>
          <a:solidFill>
            <a:srgbClr val="0183B7"/>
          </a:solidFill>
          <a:ln w="9525" cap="flat" cmpd="sng" algn="ctr">
            <a:solidFill>
              <a:schemeClr val="accent1"/>
            </a:solidFill>
            <a:prstDash val="solid"/>
            <a:round/>
            <a:headEnd type="none" w="med" len="med"/>
            <a:tailEnd type="none" w="med" len="med"/>
          </a:ln>
          <a:effectLst/>
        </p:spPr>
      </p:cxnSp>
      <p:cxnSp>
        <p:nvCxnSpPr>
          <p:cNvPr id="27" name="Straight Connector 26"/>
          <p:cNvCxnSpPr/>
          <p:nvPr/>
        </p:nvCxnSpPr>
        <p:spPr bwMode="auto">
          <a:xfrm flipV="1">
            <a:off x="6903994" y="2205703"/>
            <a:ext cx="126760" cy="354890"/>
          </a:xfrm>
          <a:prstGeom prst="line">
            <a:avLst/>
          </a:prstGeom>
          <a:solidFill>
            <a:srgbClr val="0183B7"/>
          </a:solidFill>
          <a:ln w="9525" cap="flat" cmpd="sng" algn="ctr">
            <a:solidFill>
              <a:schemeClr val="accent1"/>
            </a:solidFill>
            <a:prstDash val="solid"/>
            <a:round/>
            <a:headEnd type="none" w="med" len="med"/>
            <a:tailEnd type="none" w="med" len="med"/>
          </a:ln>
          <a:effectLst/>
        </p:spPr>
      </p:cxnSp>
      <p:sp>
        <p:nvSpPr>
          <p:cNvPr id="19" name="Cloud 18"/>
          <p:cNvSpPr/>
          <p:nvPr/>
        </p:nvSpPr>
        <p:spPr bwMode="auto">
          <a:xfrm>
            <a:off x="914488" y="1142414"/>
            <a:ext cx="7467600" cy="1325355"/>
          </a:xfrm>
          <a:prstGeom prst="cloud">
            <a:avLst/>
          </a:prstGeom>
          <a:solidFill>
            <a:schemeClr val="accent1">
              <a:lumMod val="20000"/>
              <a:lumOff val="80000"/>
            </a:schemeClr>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accent6"/>
                </a:solidFill>
                <a:ea typeface="Arial" pitchFamily="-107" charset="0"/>
                <a:cs typeface="Arial" pitchFamily="-107" charset="0"/>
                <a:sym typeface="Arial" pitchFamily="-107" charset="0"/>
              </a:rPr>
              <a:t>IP/MPLS WAN</a:t>
            </a:r>
          </a:p>
        </p:txBody>
      </p:sp>
      <p:grpSp>
        <p:nvGrpSpPr>
          <p:cNvPr id="13" name="Group 12"/>
          <p:cNvGrpSpPr/>
          <p:nvPr/>
        </p:nvGrpSpPr>
        <p:grpSpPr>
          <a:xfrm>
            <a:off x="229748" y="1103954"/>
            <a:ext cx="879093" cy="1365482"/>
            <a:chOff x="250825" y="700273"/>
            <a:chExt cx="879093" cy="1365482"/>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5" y="700273"/>
              <a:ext cx="731570" cy="1365482"/>
            </a:xfrm>
            <a:prstGeom prst="rect">
              <a:avLst/>
            </a:prstGeom>
          </p:spPr>
        </p:pic>
        <p:sp>
          <p:nvSpPr>
            <p:cNvPr id="10" name="Oval 9"/>
            <p:cNvSpPr/>
            <p:nvPr/>
          </p:nvSpPr>
          <p:spPr bwMode="auto">
            <a:xfrm>
              <a:off x="787640" y="895350"/>
              <a:ext cx="342278" cy="157399"/>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30" name="Oval 29"/>
            <p:cNvSpPr/>
            <p:nvPr/>
          </p:nvSpPr>
          <p:spPr bwMode="auto">
            <a:xfrm>
              <a:off x="764426" y="1681188"/>
              <a:ext cx="342278" cy="157399"/>
            </a:xfrm>
            <a:prstGeom prst="ellipse">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grpSp>
    </p:spTree>
    <p:extLst>
      <p:ext uri="{BB962C8B-B14F-4D97-AF65-F5344CB8AC3E}">
        <p14:creationId xmlns:p14="http://schemas.microsoft.com/office/powerpoint/2010/main" val="1278883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ppt_y</p:attrName>
                                        </p:attrNameLst>
                                      </p:cBhvr>
                                      <p:tavLst>
                                        <p:tav tm="0">
                                          <p:val>
                                            <p:strVal val="#ppt_y+#ppt_h*1.125000"/>
                                          </p:val>
                                        </p:tav>
                                        <p:tav tm="100000">
                                          <p:val>
                                            <p:strVal val="#ppt_y"/>
                                          </p:val>
                                        </p:tav>
                                      </p:tavLst>
                                    </p:anim>
                                    <p:animEffect transition="in" filter="wipe(up)">
                                      <p:cBhvr>
                                        <p:cTn id="8" dur="500"/>
                                        <p:tgtEl>
                                          <p:spTgt spid="5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par>
                                <p:cTn id="14" presetID="12" presetClass="entr" presetSubtype="8"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000"/>
                                        <p:tgtEl>
                                          <p:spTgt spid="64"/>
                                        </p:tgtEl>
                                        <p:attrNameLst>
                                          <p:attrName>ppt_x</p:attrName>
                                        </p:attrNameLst>
                                      </p:cBhvr>
                                      <p:tavLst>
                                        <p:tav tm="0">
                                          <p:val>
                                            <p:strVal val="#ppt_x-#ppt_w*1.125000"/>
                                          </p:val>
                                        </p:tav>
                                        <p:tav tm="100000">
                                          <p:val>
                                            <p:strVal val="#ppt_x"/>
                                          </p:val>
                                        </p:tav>
                                      </p:tavLst>
                                    </p:anim>
                                    <p:animEffect transition="in" filter="wipe(right)">
                                      <p:cBhvr>
                                        <p:cTn id="17" dur="10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3847492" y="765189"/>
            <a:ext cx="5296508" cy="4218056"/>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9850"/>
            <a:ext cx="3812800" cy="2204132"/>
          </a:xfrm>
          <a:prstGeom prst="rect">
            <a:avLst/>
          </a:prstGeom>
        </p:spPr>
      </p:pic>
      <p:sp>
        <p:nvSpPr>
          <p:cNvPr id="6" name="Rectangle 5"/>
          <p:cNvSpPr/>
          <p:nvPr/>
        </p:nvSpPr>
        <p:spPr>
          <a:xfrm>
            <a:off x="4506311"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7" name="Rectangle 6"/>
          <p:cNvSpPr/>
          <p:nvPr/>
        </p:nvSpPr>
        <p:spPr>
          <a:xfrm>
            <a:off x="5761669"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sp>
        <p:nvSpPr>
          <p:cNvPr id="8" name="Rectangle 7"/>
          <p:cNvSpPr/>
          <p:nvPr/>
        </p:nvSpPr>
        <p:spPr>
          <a:xfrm>
            <a:off x="5070481" y="178241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9" name="Rectangle 8"/>
          <p:cNvSpPr/>
          <p:nvPr/>
        </p:nvSpPr>
        <p:spPr>
          <a:xfrm>
            <a:off x="6359637" y="178241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600" dirty="0" smtClean="0">
              <a:solidFill>
                <a:srgbClr val="000000"/>
              </a:solidFill>
            </a:endParaRPr>
          </a:p>
        </p:txBody>
      </p:sp>
      <p:sp>
        <p:nvSpPr>
          <p:cNvPr id="10" name="Rectangle 9"/>
          <p:cNvSpPr/>
          <p:nvPr/>
        </p:nvSpPr>
        <p:spPr>
          <a:xfrm>
            <a:off x="7119269" y="319149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11" name="Straight Connector 10"/>
          <p:cNvCxnSpPr>
            <a:stCxn id="6" idx="0"/>
            <a:endCxn id="8" idx="2"/>
          </p:cNvCxnSpPr>
          <p:nvPr/>
        </p:nvCxnSpPr>
        <p:spPr>
          <a:xfrm flipV="1">
            <a:off x="5025844" y="203856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0"/>
            <a:endCxn id="9" idx="2"/>
          </p:cNvCxnSpPr>
          <p:nvPr/>
        </p:nvCxnSpPr>
        <p:spPr>
          <a:xfrm flipV="1">
            <a:off x="5025844" y="203997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8" idx="2"/>
          </p:cNvCxnSpPr>
          <p:nvPr/>
        </p:nvCxnSpPr>
        <p:spPr>
          <a:xfrm flipH="1" flipV="1">
            <a:off x="5590014" y="203856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7" idx="0"/>
            <a:endCxn id="9" idx="2"/>
          </p:cNvCxnSpPr>
          <p:nvPr/>
        </p:nvCxnSpPr>
        <p:spPr>
          <a:xfrm flipV="1">
            <a:off x="6281202" y="203997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0"/>
            <a:endCxn id="8" idx="2"/>
          </p:cNvCxnSpPr>
          <p:nvPr/>
        </p:nvCxnSpPr>
        <p:spPr>
          <a:xfrm flipH="1" flipV="1">
            <a:off x="5590014" y="2038561"/>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0"/>
            <a:endCxn id="9" idx="2"/>
          </p:cNvCxnSpPr>
          <p:nvPr/>
        </p:nvCxnSpPr>
        <p:spPr>
          <a:xfrm flipH="1" flipV="1">
            <a:off x="6879170" y="2039975"/>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439410" y="3788572"/>
            <a:ext cx="1174002" cy="742862"/>
            <a:chOff x="371645" y="3838520"/>
            <a:chExt cx="1236785" cy="742862"/>
          </a:xfrm>
        </p:grpSpPr>
        <p:sp>
          <p:nvSpPr>
            <p:cNvPr id="18" name="Rectangle 17"/>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19" name="Rectangle 18"/>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0" name="Rectangle 19"/>
            <p:cNvSpPr/>
            <p:nvPr/>
          </p:nvSpPr>
          <p:spPr>
            <a:xfrm>
              <a:off x="501070" y="4167076"/>
              <a:ext cx="398979" cy="246211"/>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NFV VM</a:t>
              </a:r>
              <a:endParaRPr lang="en-US" sz="500" b="1" dirty="0">
                <a:solidFill>
                  <a:srgbClr val="FFFFFF"/>
                </a:solidFill>
              </a:endParaRPr>
            </a:p>
          </p:txBody>
        </p:sp>
        <p:sp>
          <p:nvSpPr>
            <p:cNvPr id="21" name="TextBox 20"/>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cxnSp>
        <p:nvCxnSpPr>
          <p:cNvPr id="22" name="Straight Connector 21"/>
          <p:cNvCxnSpPr>
            <a:stCxn id="6" idx="2"/>
            <a:endCxn id="18" idx="0"/>
          </p:cNvCxnSpPr>
          <p:nvPr/>
        </p:nvCxnSpPr>
        <p:spPr>
          <a:xfrm>
            <a:off x="5025848" y="345085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6274474" y="345085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055598" y="3650557"/>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25" name="Rectangle 24"/>
          <p:cNvSpPr/>
          <p:nvPr/>
        </p:nvSpPr>
        <p:spPr>
          <a:xfrm>
            <a:off x="7178457" y="3957773"/>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6" name="Rectangle 25"/>
          <p:cNvSpPr/>
          <p:nvPr/>
        </p:nvSpPr>
        <p:spPr>
          <a:xfrm>
            <a:off x="7456570" y="4167255"/>
            <a:ext cx="372058" cy="246211"/>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NFV VM</a:t>
            </a:r>
            <a:endParaRPr lang="en-US" sz="500" b="1" dirty="0">
              <a:solidFill>
                <a:srgbClr val="FFFFFF"/>
              </a:solidFill>
            </a:endParaRPr>
          </a:p>
        </p:txBody>
      </p:sp>
      <p:sp>
        <p:nvSpPr>
          <p:cNvPr id="27" name="TextBox 26"/>
          <p:cNvSpPr txBox="1"/>
          <p:nvPr/>
        </p:nvSpPr>
        <p:spPr>
          <a:xfrm>
            <a:off x="7387952" y="4368284"/>
            <a:ext cx="556725" cy="184666"/>
          </a:xfrm>
          <a:prstGeom prst="rect">
            <a:avLst/>
          </a:prstGeom>
          <a:noFill/>
        </p:spPr>
        <p:txBody>
          <a:bodyPr wrap="none" rtlCol="0">
            <a:spAutoFit/>
          </a:bodyPr>
          <a:lstStyle/>
          <a:p>
            <a:pPr defTabSz="457048"/>
            <a:r>
              <a:rPr lang="en-US" sz="600" dirty="0" smtClean="0">
                <a:solidFill>
                  <a:srgbClr val="000000"/>
                </a:solidFill>
              </a:rPr>
              <a:t>x86 Server</a:t>
            </a:r>
            <a:endParaRPr lang="en-US" sz="600" dirty="0">
              <a:solidFill>
                <a:srgbClr val="000000"/>
              </a:solidFill>
            </a:endParaRPr>
          </a:p>
        </p:txBody>
      </p:sp>
      <p:cxnSp>
        <p:nvCxnSpPr>
          <p:cNvPr id="28" name="Straight Connector 27"/>
          <p:cNvCxnSpPr>
            <a:stCxn id="10" idx="2"/>
            <a:endCxn id="24" idx="0"/>
          </p:cNvCxnSpPr>
          <p:nvPr/>
        </p:nvCxnSpPr>
        <p:spPr>
          <a:xfrm>
            <a:off x="7638806" y="3449052"/>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7407274" y="3661396"/>
            <a:ext cx="531735" cy="302578"/>
            <a:chOff x="6144415" y="3154580"/>
            <a:chExt cx="531735" cy="302578"/>
          </a:xfrm>
        </p:grpSpPr>
        <p:pic>
          <p:nvPicPr>
            <p:cNvPr id="30"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1" name="TextBox 30"/>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32" name="TextBox 31"/>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sp>
        <p:nvSpPr>
          <p:cNvPr id="33" name="Rectangle 32"/>
          <p:cNvSpPr/>
          <p:nvPr/>
        </p:nvSpPr>
        <p:spPr>
          <a:xfrm>
            <a:off x="4988598" y="3223378"/>
            <a:ext cx="434949" cy="169267"/>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VTEP</a:t>
            </a:r>
            <a:endParaRPr lang="en-US" sz="500" b="1" dirty="0">
              <a:solidFill>
                <a:srgbClr val="FFFFFF"/>
              </a:solidFill>
            </a:endParaRPr>
          </a:p>
        </p:txBody>
      </p:sp>
      <p:sp>
        <p:nvSpPr>
          <p:cNvPr id="34" name="Rectangle 33"/>
          <p:cNvSpPr/>
          <p:nvPr/>
        </p:nvSpPr>
        <p:spPr>
          <a:xfrm>
            <a:off x="6274478" y="3231714"/>
            <a:ext cx="434949" cy="169267"/>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VTEP</a:t>
            </a:r>
            <a:endParaRPr lang="en-US" sz="500" b="1" dirty="0">
              <a:solidFill>
                <a:srgbClr val="FFFFFF"/>
              </a:solidFill>
            </a:endParaRPr>
          </a:p>
        </p:txBody>
      </p:sp>
      <p:grpSp>
        <p:nvGrpSpPr>
          <p:cNvPr id="35" name="Group 34"/>
          <p:cNvGrpSpPr/>
          <p:nvPr/>
        </p:nvGrpSpPr>
        <p:grpSpPr>
          <a:xfrm>
            <a:off x="5704587" y="3798086"/>
            <a:ext cx="1174002" cy="742862"/>
            <a:chOff x="371645" y="3838520"/>
            <a:chExt cx="1236785" cy="742862"/>
          </a:xfrm>
        </p:grpSpPr>
        <p:sp>
          <p:nvSpPr>
            <p:cNvPr id="36" name="Rectangle 35"/>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37" name="TextBox 36"/>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grpSp>
        <p:nvGrpSpPr>
          <p:cNvPr id="38" name="Group 37"/>
          <p:cNvGrpSpPr/>
          <p:nvPr/>
        </p:nvGrpSpPr>
        <p:grpSpPr>
          <a:xfrm>
            <a:off x="7595710" y="3575322"/>
            <a:ext cx="375478" cy="172151"/>
            <a:chOff x="3566851" y="3181160"/>
            <a:chExt cx="375478" cy="172151"/>
          </a:xfrm>
        </p:grpSpPr>
        <p:cxnSp>
          <p:nvCxnSpPr>
            <p:cNvPr id="39" name="Straight Connector 38"/>
            <p:cNvCxnSpPr/>
            <p:nvPr/>
          </p:nvCxnSpPr>
          <p:spPr>
            <a:xfrm flipH="1" flipV="1">
              <a:off x="3869182" y="3353310"/>
              <a:ext cx="73147" cy="1"/>
            </a:xfrm>
            <a:prstGeom prst="line">
              <a:avLst/>
            </a:prstGeom>
            <a:ln w="9525">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3602286" y="3187729"/>
              <a:ext cx="252091" cy="13848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endParaRPr lang="en-US" sz="300" b="1" dirty="0">
                <a:solidFill>
                  <a:srgbClr val="FFFFFF"/>
                </a:solidFill>
              </a:endParaRPr>
            </a:p>
          </p:txBody>
        </p:sp>
        <p:sp>
          <p:nvSpPr>
            <p:cNvPr id="41" name="TextBox 40"/>
            <p:cNvSpPr txBox="1"/>
            <p:nvPr/>
          </p:nvSpPr>
          <p:spPr>
            <a:xfrm>
              <a:off x="3566851" y="3181160"/>
              <a:ext cx="315367" cy="153888"/>
            </a:xfrm>
            <a:prstGeom prst="rect">
              <a:avLst/>
            </a:prstGeom>
            <a:noFill/>
          </p:spPr>
          <p:txBody>
            <a:bodyPr wrap="square" rtlCol="0">
              <a:spAutoFit/>
            </a:bodyPr>
            <a:lstStyle/>
            <a:p>
              <a:r>
                <a:rPr lang="en-US" sz="400" dirty="0" smtClean="0">
                  <a:solidFill>
                    <a:schemeClr val="bg1"/>
                  </a:solidFill>
                </a:rPr>
                <a:t>VTEP</a:t>
              </a:r>
              <a:endParaRPr lang="en-US" sz="400" dirty="0">
                <a:solidFill>
                  <a:schemeClr val="bg1"/>
                </a:solidFill>
              </a:endParaRPr>
            </a:p>
          </p:txBody>
        </p:sp>
      </p:grpSp>
      <p:sp>
        <p:nvSpPr>
          <p:cNvPr id="42" name="TextBox 41"/>
          <p:cNvSpPr txBox="1"/>
          <p:nvPr/>
        </p:nvSpPr>
        <p:spPr>
          <a:xfrm>
            <a:off x="6328432" y="2363748"/>
            <a:ext cx="398345" cy="153888"/>
          </a:xfrm>
          <a:prstGeom prst="rect">
            <a:avLst/>
          </a:prstGeom>
          <a:noFill/>
        </p:spPr>
        <p:txBody>
          <a:bodyPr wrap="square" rtlCol="0">
            <a:spAutoFit/>
          </a:bodyPr>
          <a:lstStyle/>
          <a:p>
            <a:r>
              <a:rPr lang="en-US" sz="400" dirty="0" smtClean="0">
                <a:solidFill>
                  <a:schemeClr val="bg1"/>
                </a:solidFill>
              </a:rPr>
              <a:t>VXLAN</a:t>
            </a:r>
            <a:endParaRPr lang="en-US" sz="400" dirty="0">
              <a:solidFill>
                <a:schemeClr val="bg1"/>
              </a:solidFill>
            </a:endParaRPr>
          </a:p>
        </p:txBody>
      </p:sp>
      <p:sp>
        <p:nvSpPr>
          <p:cNvPr id="43" name="Left Brace 42"/>
          <p:cNvSpPr/>
          <p:nvPr/>
        </p:nvSpPr>
        <p:spPr>
          <a:xfrm>
            <a:off x="4830381" y="2332093"/>
            <a:ext cx="150802" cy="9237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p:cNvSpPr/>
          <p:nvPr/>
        </p:nvSpPr>
        <p:spPr bwMode="auto">
          <a:xfrm>
            <a:off x="1611358" y="1620543"/>
            <a:ext cx="677442" cy="261439"/>
          </a:xfrm>
          <a:prstGeom prst="rect">
            <a:avLst/>
          </a:pr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45" name="TextBox 44"/>
          <p:cNvSpPr txBox="1"/>
          <p:nvPr/>
        </p:nvSpPr>
        <p:spPr>
          <a:xfrm>
            <a:off x="5773657" y="3974235"/>
            <a:ext cx="973343" cy="307777"/>
          </a:xfrm>
          <a:prstGeom prst="rect">
            <a:avLst/>
          </a:prstGeom>
          <a:noFill/>
        </p:spPr>
        <p:txBody>
          <a:bodyPr wrap="none" rtlCol="0">
            <a:spAutoFit/>
          </a:bodyPr>
          <a:lstStyle/>
          <a:p>
            <a:pPr algn="ctr" defTabSz="457048"/>
            <a:r>
              <a:rPr lang="en-US" sz="700" dirty="0" smtClean="0">
                <a:solidFill>
                  <a:srgbClr val="000000"/>
                </a:solidFill>
              </a:rPr>
              <a:t>Bare Metal Network</a:t>
            </a:r>
          </a:p>
          <a:p>
            <a:pPr algn="ctr" defTabSz="457048"/>
            <a:r>
              <a:rPr lang="en-US" sz="700" dirty="0" smtClean="0">
                <a:solidFill>
                  <a:srgbClr val="000000"/>
                </a:solidFill>
              </a:rPr>
              <a:t>Function</a:t>
            </a:r>
            <a:endParaRPr lang="en-US" sz="700" dirty="0">
              <a:solidFill>
                <a:srgbClr val="000000"/>
              </a:solidFill>
            </a:endParaRPr>
          </a:p>
        </p:txBody>
      </p:sp>
      <p:cxnSp>
        <p:nvCxnSpPr>
          <p:cNvPr id="47" name="Elbow Connector 46"/>
          <p:cNvCxnSpPr>
            <a:endCxn id="43" idx="1"/>
          </p:cNvCxnSpPr>
          <p:nvPr/>
        </p:nvCxnSpPr>
        <p:spPr bwMode="auto">
          <a:xfrm>
            <a:off x="2971800" y="2440692"/>
            <a:ext cx="1858581" cy="353267"/>
          </a:xfrm>
          <a:prstGeom prst="bentConnector3">
            <a:avLst>
              <a:gd name="adj1" fmla="val -380"/>
            </a:avLst>
          </a:prstGeom>
          <a:solidFill>
            <a:srgbClr val="0183B7"/>
          </a:solidFill>
          <a:ln w="9525" cap="flat" cmpd="sng" algn="ctr">
            <a:solidFill>
              <a:schemeClr val="tx1"/>
            </a:solidFill>
            <a:prstDash val="lgDash"/>
            <a:round/>
            <a:headEnd type="none" w="med" len="med"/>
            <a:tailEnd type="triangle"/>
          </a:ln>
          <a:effectLst/>
        </p:spPr>
      </p:cxnSp>
      <p:cxnSp>
        <p:nvCxnSpPr>
          <p:cNvPr id="48" name="Elbow Connector 47"/>
          <p:cNvCxnSpPr/>
          <p:nvPr/>
        </p:nvCxnSpPr>
        <p:spPr bwMode="auto">
          <a:xfrm>
            <a:off x="1723741" y="2440692"/>
            <a:ext cx="2703152" cy="1756179"/>
          </a:xfrm>
          <a:prstGeom prst="bentConnector3">
            <a:avLst>
              <a:gd name="adj1" fmla="val -64"/>
            </a:avLst>
          </a:prstGeom>
          <a:solidFill>
            <a:srgbClr val="0183B7"/>
          </a:solidFill>
          <a:ln w="9525" cap="flat" cmpd="sng" algn="ctr">
            <a:solidFill>
              <a:schemeClr val="tx1"/>
            </a:solidFill>
            <a:prstDash val="lgDash"/>
            <a:round/>
            <a:headEnd type="none" w="med" len="med"/>
            <a:tailEnd type="triangle"/>
          </a:ln>
          <a:effectLst/>
        </p:spPr>
      </p:cxnSp>
      <p:sp>
        <p:nvSpPr>
          <p:cNvPr id="51" name="Slide Number Placeholder 50"/>
          <p:cNvSpPr>
            <a:spLocks noGrp="1"/>
          </p:cNvSpPr>
          <p:nvPr>
            <p:ph type="sldNum" sz="quarter" idx="4"/>
          </p:nvPr>
        </p:nvSpPr>
        <p:spPr/>
        <p:txBody>
          <a:bodyPr/>
          <a:lstStyle/>
          <a:p>
            <a:pPr defTabSz="457200" fontAlgn="base">
              <a:spcBef>
                <a:spcPct val="0"/>
              </a:spcBef>
              <a:spcAft>
                <a:spcPct val="0"/>
              </a:spcAft>
            </a:pPr>
            <a:fld id="{96A97DD0-5BE7-4856-A2A9-C42C6688E607}" type="slidenum">
              <a:rPr lang="en-US" smtClean="0"/>
              <a:pPr defTabSz="457200" fontAlgn="base">
                <a:spcBef>
                  <a:spcPct val="0"/>
                </a:spcBef>
                <a:spcAft>
                  <a:spcPct val="0"/>
                </a:spcAft>
              </a:pPr>
              <a:t>28</a:t>
            </a:fld>
            <a:endParaRPr lang="en-US" dirty="0"/>
          </a:p>
        </p:txBody>
      </p:sp>
      <p:sp>
        <p:nvSpPr>
          <p:cNvPr id="56" name="Title 55"/>
          <p:cNvSpPr>
            <a:spLocks noGrp="1"/>
          </p:cNvSpPr>
          <p:nvPr>
            <p:ph type="title"/>
          </p:nvPr>
        </p:nvSpPr>
        <p:spPr/>
        <p:txBody>
          <a:bodyPr/>
          <a:lstStyle/>
          <a:p>
            <a:r>
              <a:rPr lang="en-US" dirty="0"/>
              <a:t>Cisco NFV Integration with VTS</a:t>
            </a:r>
            <a:br>
              <a:rPr lang="en-US" dirty="0"/>
            </a:br>
            <a:endParaRPr lang="en-US" dirty="0"/>
          </a:p>
        </p:txBody>
      </p:sp>
      <p:cxnSp>
        <p:nvCxnSpPr>
          <p:cNvPr id="49" name="Elbow Connector 48"/>
          <p:cNvCxnSpPr/>
          <p:nvPr/>
        </p:nvCxnSpPr>
        <p:spPr bwMode="auto">
          <a:xfrm>
            <a:off x="1233026" y="1840881"/>
            <a:ext cx="3301116" cy="2490498"/>
          </a:xfrm>
          <a:prstGeom prst="bentConnector3">
            <a:avLst>
              <a:gd name="adj1" fmla="val 584"/>
            </a:avLst>
          </a:prstGeom>
          <a:solidFill>
            <a:srgbClr val="0183B7"/>
          </a:solidFill>
          <a:ln w="9525" cap="flat" cmpd="sng" algn="ctr">
            <a:solidFill>
              <a:schemeClr val="tx1"/>
            </a:solidFill>
            <a:prstDash val="lgDash"/>
            <a:round/>
            <a:headEnd type="none" w="med" len="med"/>
            <a:tailEnd type="triangle"/>
          </a:ln>
          <a:effectLst/>
        </p:spPr>
      </p:cxnSp>
      <p:pic>
        <p:nvPicPr>
          <p:cNvPr id="3" name="Picture 2"/>
          <p:cNvPicPr>
            <a:picLocks noChangeAspect="1"/>
          </p:cNvPicPr>
          <p:nvPr/>
        </p:nvPicPr>
        <p:blipFill>
          <a:blip r:embed="rId4"/>
          <a:stretch>
            <a:fillRect/>
          </a:stretch>
        </p:blipFill>
        <p:spPr>
          <a:xfrm>
            <a:off x="229418" y="2179081"/>
            <a:ext cx="1815949" cy="292445"/>
          </a:xfrm>
          <a:prstGeom prst="rect">
            <a:avLst/>
          </a:prstGeom>
          <a:solidFill>
            <a:schemeClr val="bg1"/>
          </a:solidFill>
        </p:spPr>
      </p:pic>
    </p:spTree>
    <p:extLst>
      <p:ext uri="{BB962C8B-B14F-4D97-AF65-F5344CB8AC3E}">
        <p14:creationId xmlns:p14="http://schemas.microsoft.com/office/powerpoint/2010/main" val="110542206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6924" y="1235475"/>
            <a:ext cx="1357077" cy="807905"/>
          </a:xfrm>
          <a:prstGeom prst="rect">
            <a:avLst/>
          </a:prstGeom>
          <a:noFill/>
          <a:ln>
            <a:solidFill>
              <a:schemeClr val="bg1"/>
            </a:solidFill>
          </a:ln>
        </p:spPr>
        <p:txBody>
          <a:bodyPr wrap="none" lIns="68568" tIns="34285" rIns="68568" bIns="34285" rtlCol="0">
            <a:spAutoFit/>
          </a:bodyPr>
          <a:lstStyle/>
          <a:p>
            <a:pPr defTabSz="457113"/>
            <a:r>
              <a:rPr lang="en-US" altLang="ja-JP" sz="600" dirty="0">
                <a:latin typeface="CiscoSansTT Light"/>
              </a:rPr>
              <a:t>NSO: Network Service Orchestrator</a:t>
            </a:r>
          </a:p>
          <a:p>
            <a:pPr defTabSz="457113"/>
            <a:r>
              <a:rPr lang="en-US" sz="600" dirty="0">
                <a:latin typeface="CiscoSansTT Light"/>
              </a:rPr>
              <a:t>VTS: Virtual Topology System</a:t>
            </a:r>
          </a:p>
          <a:p>
            <a:pPr defTabSz="457113"/>
            <a:r>
              <a:rPr lang="en-US" sz="600" dirty="0">
                <a:latin typeface="CiscoSansTT Light"/>
              </a:rPr>
              <a:t>VTS: Virtual Topology System</a:t>
            </a:r>
          </a:p>
          <a:p>
            <a:pPr defTabSz="457113"/>
            <a:r>
              <a:rPr lang="en-US" sz="600" dirty="0" err="1">
                <a:latin typeface="CiscoSansTT Light"/>
              </a:rPr>
              <a:t>ToR</a:t>
            </a:r>
            <a:r>
              <a:rPr lang="en-US" sz="600" dirty="0">
                <a:latin typeface="CiscoSansTT Light"/>
              </a:rPr>
              <a:t>: Top of Rack switch</a:t>
            </a:r>
          </a:p>
          <a:p>
            <a:pPr defTabSz="457113"/>
            <a:r>
              <a:rPr lang="en-US" sz="600" dirty="0">
                <a:latin typeface="CiscoSansTT Light"/>
              </a:rPr>
              <a:t>PNF: Physical Network Function</a:t>
            </a:r>
          </a:p>
          <a:p>
            <a:pPr defTabSz="457113"/>
            <a:r>
              <a:rPr lang="en-US" sz="600" dirty="0">
                <a:latin typeface="CiscoSansTT Light"/>
              </a:rPr>
              <a:t>VNF: Virtual Network Function</a:t>
            </a:r>
          </a:p>
          <a:p>
            <a:pPr defTabSz="457113"/>
            <a:r>
              <a:rPr lang="en-US" sz="600" dirty="0" err="1">
                <a:latin typeface="CiscoSansTT Light"/>
              </a:rPr>
              <a:t>dVS</a:t>
            </a:r>
            <a:r>
              <a:rPr lang="en-US" sz="600" dirty="0">
                <a:latin typeface="CiscoSansTT Light"/>
              </a:rPr>
              <a:t>: distributed Virtual Switch</a:t>
            </a:r>
          </a:p>
          <a:p>
            <a:pPr defTabSz="457113"/>
            <a:r>
              <a:rPr lang="en-US" sz="600" dirty="0">
                <a:latin typeface="CiscoSansTT Light"/>
              </a:rPr>
              <a:t>PE: Provider Edge</a:t>
            </a:r>
          </a:p>
        </p:txBody>
      </p:sp>
      <p:sp>
        <p:nvSpPr>
          <p:cNvPr id="6" name="Slide Number Placeholder 5"/>
          <p:cNvSpPr>
            <a:spLocks noGrp="1"/>
          </p:cNvSpPr>
          <p:nvPr>
            <p:ph type="sldNum" sz="quarter" idx="4"/>
          </p:nvPr>
        </p:nvSpPr>
        <p:spPr/>
        <p:txBody>
          <a:bodyPr/>
          <a:lstStyle/>
          <a:p>
            <a:fld id="{96A97DD0-5BE7-4856-A2A9-C42C6688E607}" type="slidenum">
              <a:rPr lang="en-US" smtClean="0"/>
              <a:pPr/>
              <a:t>29</a:t>
            </a:fld>
            <a:endParaRPr lang="en-US" dirty="0"/>
          </a:p>
        </p:txBody>
      </p:sp>
      <p:sp>
        <p:nvSpPr>
          <p:cNvPr id="30" name="Title 29"/>
          <p:cNvSpPr>
            <a:spLocks noGrp="1"/>
          </p:cNvSpPr>
          <p:nvPr>
            <p:ph type="title"/>
          </p:nvPr>
        </p:nvSpPr>
        <p:spPr/>
        <p:txBody>
          <a:bodyPr/>
          <a:lstStyle/>
          <a:p>
            <a:r>
              <a:rPr lang="en-US" dirty="0" smtClean="0"/>
              <a:t>NFV Use case</a:t>
            </a:r>
            <a:endParaRPr lang="en-US" dirty="0"/>
          </a:p>
        </p:txBody>
      </p:sp>
      <p:sp>
        <p:nvSpPr>
          <p:cNvPr id="102" name="Text Placeholder 101"/>
          <p:cNvSpPr>
            <a:spLocks noGrp="1"/>
          </p:cNvSpPr>
          <p:nvPr>
            <p:ph type="body" sz="quarter" idx="12"/>
          </p:nvPr>
        </p:nvSpPr>
        <p:spPr/>
        <p:txBody>
          <a:bodyPr/>
          <a:lstStyle/>
          <a:p>
            <a:r>
              <a:rPr lang="en-US" dirty="0" smtClean="0"/>
              <a:t>Service Provider in Asia</a:t>
            </a:r>
            <a:endParaRPr lang="en-US" dirty="0"/>
          </a:p>
        </p:txBody>
      </p:sp>
      <p:grpSp>
        <p:nvGrpSpPr>
          <p:cNvPr id="8" name="Group 7"/>
          <p:cNvGrpSpPr/>
          <p:nvPr/>
        </p:nvGrpSpPr>
        <p:grpSpPr>
          <a:xfrm>
            <a:off x="476931" y="1171154"/>
            <a:ext cx="7031993" cy="3713835"/>
            <a:chOff x="142294" y="683573"/>
            <a:chExt cx="7031993" cy="4147862"/>
          </a:xfrm>
        </p:grpSpPr>
        <p:grpSp>
          <p:nvGrpSpPr>
            <p:cNvPr id="18" name="Group 34"/>
            <p:cNvGrpSpPr>
              <a:grpSpLocks noChangeAspect="1"/>
            </p:cNvGrpSpPr>
            <p:nvPr/>
          </p:nvGrpSpPr>
          <p:grpSpPr bwMode="auto">
            <a:xfrm>
              <a:off x="2654403" y="2197498"/>
              <a:ext cx="4495317" cy="1932035"/>
              <a:chOff x="240" y="2688"/>
              <a:chExt cx="1392" cy="960"/>
            </a:xfrm>
            <a:solidFill>
              <a:schemeClr val="tx1">
                <a:lumMod val="75000"/>
                <a:lumOff val="25000"/>
              </a:schemeClr>
            </a:solidFill>
          </p:grpSpPr>
          <p:sp>
            <p:nvSpPr>
              <p:cNvPr id="19" name="Oval 24"/>
              <p:cNvSpPr>
                <a:spLocks noChangeArrowheads="1"/>
              </p:cNvSpPr>
              <p:nvPr/>
            </p:nvSpPr>
            <p:spPr bwMode="auto">
              <a:xfrm>
                <a:off x="432" y="2928"/>
                <a:ext cx="1056" cy="62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0" name="Oval 25"/>
              <p:cNvSpPr>
                <a:spLocks noChangeArrowheads="1"/>
              </p:cNvSpPr>
              <p:nvPr/>
            </p:nvSpPr>
            <p:spPr bwMode="auto">
              <a:xfrm>
                <a:off x="864" y="3264"/>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1" name="Oval 26"/>
              <p:cNvSpPr>
                <a:spLocks noChangeArrowheads="1"/>
              </p:cNvSpPr>
              <p:nvPr/>
            </p:nvSpPr>
            <p:spPr bwMode="auto">
              <a:xfrm>
                <a:off x="240" y="3072"/>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2" name="Oval 27"/>
              <p:cNvSpPr>
                <a:spLocks noChangeArrowheads="1"/>
              </p:cNvSpPr>
              <p:nvPr/>
            </p:nvSpPr>
            <p:spPr bwMode="auto">
              <a:xfrm>
                <a:off x="1200" y="3168"/>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3" name="Oval 28"/>
              <p:cNvSpPr>
                <a:spLocks noChangeArrowheads="1"/>
              </p:cNvSpPr>
              <p:nvPr/>
            </p:nvSpPr>
            <p:spPr bwMode="auto">
              <a:xfrm>
                <a:off x="624" y="2784"/>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4" name="Oval 29"/>
              <p:cNvSpPr>
                <a:spLocks noChangeArrowheads="1"/>
              </p:cNvSpPr>
              <p:nvPr/>
            </p:nvSpPr>
            <p:spPr bwMode="auto">
              <a:xfrm>
                <a:off x="960" y="2688"/>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5" name="Oval 30"/>
              <p:cNvSpPr>
                <a:spLocks noChangeArrowheads="1"/>
              </p:cNvSpPr>
              <p:nvPr/>
            </p:nvSpPr>
            <p:spPr bwMode="auto">
              <a:xfrm>
                <a:off x="1200" y="2880"/>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6" name="Oval 32"/>
              <p:cNvSpPr>
                <a:spLocks noChangeArrowheads="1"/>
              </p:cNvSpPr>
              <p:nvPr/>
            </p:nvSpPr>
            <p:spPr bwMode="auto">
              <a:xfrm>
                <a:off x="288" y="2784"/>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27" name="Oval 33"/>
              <p:cNvSpPr>
                <a:spLocks noChangeArrowheads="1"/>
              </p:cNvSpPr>
              <p:nvPr/>
            </p:nvSpPr>
            <p:spPr bwMode="auto">
              <a:xfrm>
                <a:off x="432" y="3216"/>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grpSp>
        <p:sp>
          <p:nvSpPr>
            <p:cNvPr id="88" name="Rectangle 87"/>
            <p:cNvSpPr/>
            <p:nvPr/>
          </p:nvSpPr>
          <p:spPr>
            <a:xfrm>
              <a:off x="2778537" y="1270000"/>
              <a:ext cx="4395750" cy="1204836"/>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13"/>
              <a:endParaRPr lang="en-US" dirty="0">
                <a:solidFill>
                  <a:srgbClr val="FFFFFF"/>
                </a:solidFill>
                <a:latin typeface="CiscoSansTT Light"/>
              </a:endParaRPr>
            </a:p>
          </p:txBody>
        </p:sp>
        <p:sp>
          <p:nvSpPr>
            <p:cNvPr id="4" name="TextBox 3"/>
            <p:cNvSpPr txBox="1"/>
            <p:nvPr/>
          </p:nvSpPr>
          <p:spPr>
            <a:xfrm>
              <a:off x="3121097" y="3642604"/>
              <a:ext cx="1721259" cy="209966"/>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a:solidFill>
                    <a:srgbClr val="FFFFFF"/>
                  </a:solidFill>
                  <a:latin typeface="CiscoSansTT Light"/>
                </a:rPr>
                <a:t>Nexus 9300 (ToR)</a:t>
              </a:r>
            </a:p>
          </p:txBody>
        </p:sp>
        <p:sp>
          <p:nvSpPr>
            <p:cNvPr id="5" name="TextBox 4"/>
            <p:cNvSpPr txBox="1"/>
            <p:nvPr/>
          </p:nvSpPr>
          <p:spPr>
            <a:xfrm>
              <a:off x="5140267" y="3656938"/>
              <a:ext cx="1716670" cy="209966"/>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a:solidFill>
                    <a:srgbClr val="FFFFFF"/>
                  </a:solidFill>
                  <a:latin typeface="CiscoSansTT Light"/>
                </a:rPr>
                <a:t>Nexus 9300 (ToR)</a:t>
              </a:r>
            </a:p>
          </p:txBody>
        </p:sp>
        <p:sp>
          <p:nvSpPr>
            <p:cNvPr id="7" name="Rectangle 6"/>
            <p:cNvSpPr/>
            <p:nvPr/>
          </p:nvSpPr>
          <p:spPr>
            <a:xfrm>
              <a:off x="3121093" y="4172689"/>
              <a:ext cx="636047" cy="402587"/>
            </a:xfrm>
            <a:prstGeom prst="rect">
              <a:avLst/>
            </a:prstGeom>
            <a:solidFill>
              <a:srgbClr val="FF6600"/>
            </a:solidFill>
            <a:ln w="9525" cmpd="sng">
              <a:solidFill>
                <a:srgbClr val="F7972A"/>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457113"/>
              <a:r>
                <a:rPr lang="en-US" sz="1000" dirty="0">
                  <a:ln w="9525" cmpd="sng">
                    <a:noFill/>
                  </a:ln>
                  <a:solidFill>
                    <a:srgbClr val="FFFFFF"/>
                  </a:solidFill>
                  <a:latin typeface="CiscoSansTT Light"/>
                </a:rPr>
                <a:t>PNF1</a:t>
              </a:r>
            </a:p>
          </p:txBody>
        </p:sp>
        <p:sp>
          <p:nvSpPr>
            <p:cNvPr id="9" name="TextBox 8"/>
            <p:cNvSpPr txBox="1"/>
            <p:nvPr/>
          </p:nvSpPr>
          <p:spPr>
            <a:xfrm>
              <a:off x="3828044" y="4165821"/>
              <a:ext cx="1014309" cy="665614"/>
            </a:xfrm>
            <a:prstGeom prst="rect">
              <a:avLst/>
            </a:prstGeom>
            <a:solidFill>
              <a:schemeClr val="accent4">
                <a:lumMod val="75000"/>
              </a:schemeClr>
            </a:solidFill>
            <a:ln>
              <a:solidFill>
                <a:srgbClr val="FFFFFF"/>
              </a:solidFill>
            </a:ln>
          </p:spPr>
          <p:txBody>
            <a:bodyPr wrap="square" lIns="0" tIns="0" rIns="0" bIns="0" rtlCol="0" anchor="ctr" anchorCtr="1">
              <a:normAutofit/>
            </a:bodyPr>
            <a:lstStyle/>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p:txBody>
        </p:sp>
        <p:sp>
          <p:nvSpPr>
            <p:cNvPr id="10" name="Rectangle 9"/>
            <p:cNvSpPr/>
            <p:nvPr/>
          </p:nvSpPr>
          <p:spPr>
            <a:xfrm>
              <a:off x="3877681" y="4568405"/>
              <a:ext cx="443351" cy="200025"/>
            </a:xfrm>
            <a:prstGeom prst="rect">
              <a:avLst/>
            </a:prstGeom>
            <a:solidFill>
              <a:srgbClr val="FF6600"/>
            </a:solidFill>
            <a:ln w="9525" cmpd="sng">
              <a:solidFill>
                <a:srgbClr val="F7972A"/>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457113"/>
              <a:r>
                <a:rPr lang="en-US" sz="700" dirty="0">
                  <a:ln w="9525" cmpd="sng">
                    <a:noFill/>
                  </a:ln>
                  <a:solidFill>
                    <a:srgbClr val="FFFFFF"/>
                  </a:solidFill>
                  <a:latin typeface="CiscoSansTT Light"/>
                </a:rPr>
                <a:t>VNF1</a:t>
              </a:r>
            </a:p>
          </p:txBody>
        </p:sp>
        <p:sp>
          <p:nvSpPr>
            <p:cNvPr id="11" name="Rectangle 10"/>
            <p:cNvSpPr/>
            <p:nvPr/>
          </p:nvSpPr>
          <p:spPr>
            <a:xfrm>
              <a:off x="4357837" y="4572198"/>
              <a:ext cx="443351" cy="200026"/>
            </a:xfrm>
            <a:prstGeom prst="rect">
              <a:avLst/>
            </a:prstGeom>
            <a:solidFill>
              <a:srgbClr val="008000"/>
            </a:solidFill>
            <a:ln w="952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6988" tIns="0" rIns="26988" bIns="0" rtlCol="0" anchor="ctr">
              <a:normAutofit/>
            </a:bodyPr>
            <a:lstStyle/>
            <a:p>
              <a:pPr algn="ctr" defTabSz="457113"/>
              <a:r>
                <a:rPr lang="en-US" sz="700" dirty="0">
                  <a:solidFill>
                    <a:srgbClr val="FFFFFF"/>
                  </a:solidFill>
                  <a:latin typeface="CiscoSansTT Light"/>
                </a:rPr>
                <a:t>VNF2</a:t>
              </a:r>
            </a:p>
          </p:txBody>
        </p:sp>
        <p:sp>
          <p:nvSpPr>
            <p:cNvPr id="12" name="Rectangle 11"/>
            <p:cNvSpPr/>
            <p:nvPr/>
          </p:nvSpPr>
          <p:spPr>
            <a:xfrm>
              <a:off x="3887027" y="4255179"/>
              <a:ext cx="914156" cy="200026"/>
            </a:xfrm>
            <a:prstGeom prst="rect">
              <a:avLst/>
            </a:prstGeom>
            <a:solidFill>
              <a:schemeClr val="tx2">
                <a:lumMod val="60000"/>
                <a:lumOff val="40000"/>
              </a:schemeClr>
            </a:solidFill>
            <a:ln w="952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6988" tIns="0" rIns="26988" bIns="0" rtlCol="0" anchor="ctr">
              <a:normAutofit/>
            </a:bodyPr>
            <a:lstStyle/>
            <a:p>
              <a:pPr algn="ctr" defTabSz="457113"/>
              <a:r>
                <a:rPr lang="en-US" sz="700" dirty="0">
                  <a:solidFill>
                    <a:schemeClr val="tx1"/>
                  </a:solidFill>
                  <a:latin typeface="CiscoSansTT Light"/>
                </a:rPr>
                <a:t>dVS</a:t>
              </a:r>
            </a:p>
          </p:txBody>
        </p:sp>
        <p:sp>
          <p:nvSpPr>
            <p:cNvPr id="13" name="Rectangle 12"/>
            <p:cNvSpPr/>
            <p:nvPr/>
          </p:nvSpPr>
          <p:spPr>
            <a:xfrm>
              <a:off x="6220885" y="4169614"/>
              <a:ext cx="636047" cy="402587"/>
            </a:xfrm>
            <a:prstGeom prst="rect">
              <a:avLst/>
            </a:prstGeom>
            <a:solidFill>
              <a:srgbClr val="008000"/>
            </a:solidFill>
            <a:ln w="9525" cmpd="sng">
              <a:solidFill>
                <a:srgbClr val="F7972A"/>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457113"/>
              <a:r>
                <a:rPr lang="en-US" sz="1000" dirty="0">
                  <a:ln w="9525" cmpd="sng">
                    <a:noFill/>
                  </a:ln>
                  <a:solidFill>
                    <a:srgbClr val="FFFFFF"/>
                  </a:solidFill>
                  <a:latin typeface="CiscoSansTT Light"/>
                </a:rPr>
                <a:t>PNF2</a:t>
              </a:r>
            </a:p>
          </p:txBody>
        </p:sp>
        <p:sp>
          <p:nvSpPr>
            <p:cNvPr id="14" name="TextBox 13"/>
            <p:cNvSpPr txBox="1"/>
            <p:nvPr/>
          </p:nvSpPr>
          <p:spPr>
            <a:xfrm>
              <a:off x="5140265" y="4165821"/>
              <a:ext cx="1014309" cy="665614"/>
            </a:xfrm>
            <a:prstGeom prst="rect">
              <a:avLst/>
            </a:prstGeom>
            <a:solidFill>
              <a:schemeClr val="accent4">
                <a:lumMod val="75000"/>
              </a:schemeClr>
            </a:solidFill>
            <a:ln>
              <a:solidFill>
                <a:srgbClr val="FFFFFF"/>
              </a:solidFill>
            </a:ln>
          </p:spPr>
          <p:txBody>
            <a:bodyPr wrap="square" lIns="0" tIns="0" rIns="0" bIns="0" rtlCol="0" anchor="ctr" anchorCtr="1">
              <a:normAutofit/>
            </a:bodyPr>
            <a:lstStyle/>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a:p>
              <a:pPr algn="ctr" defTabSz="457113"/>
              <a:endParaRPr lang="en-US" sz="700" dirty="0">
                <a:solidFill>
                  <a:srgbClr val="FFFFFF"/>
                </a:solidFill>
                <a:latin typeface="CiscoSansTT Light"/>
              </a:endParaRPr>
            </a:p>
          </p:txBody>
        </p:sp>
        <p:sp>
          <p:nvSpPr>
            <p:cNvPr id="15" name="Rectangle 14"/>
            <p:cNvSpPr/>
            <p:nvPr/>
          </p:nvSpPr>
          <p:spPr>
            <a:xfrm>
              <a:off x="5189901" y="4568405"/>
              <a:ext cx="443351" cy="200025"/>
            </a:xfrm>
            <a:prstGeom prst="rect">
              <a:avLst/>
            </a:prstGeom>
            <a:solidFill>
              <a:srgbClr val="FF6600"/>
            </a:solidFill>
            <a:ln w="9525" cmpd="sng">
              <a:solidFill>
                <a:srgbClr val="F7972A"/>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457113"/>
              <a:r>
                <a:rPr lang="en-US" sz="700" dirty="0">
                  <a:ln w="9525" cmpd="sng">
                    <a:noFill/>
                  </a:ln>
                  <a:solidFill>
                    <a:srgbClr val="FFFFFF"/>
                  </a:solidFill>
                  <a:latin typeface="CiscoSansTT Light"/>
                </a:rPr>
                <a:t>VNF1</a:t>
              </a:r>
            </a:p>
          </p:txBody>
        </p:sp>
        <p:sp>
          <p:nvSpPr>
            <p:cNvPr id="16" name="Rectangle 15"/>
            <p:cNvSpPr/>
            <p:nvPr/>
          </p:nvSpPr>
          <p:spPr>
            <a:xfrm>
              <a:off x="5670057" y="4572198"/>
              <a:ext cx="443351" cy="200026"/>
            </a:xfrm>
            <a:prstGeom prst="rect">
              <a:avLst/>
            </a:prstGeom>
            <a:solidFill>
              <a:srgbClr val="008000"/>
            </a:solidFill>
            <a:ln w="952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6988" tIns="0" rIns="26988" bIns="0" rtlCol="0" anchor="ctr">
              <a:normAutofit/>
            </a:bodyPr>
            <a:lstStyle/>
            <a:p>
              <a:pPr algn="ctr" defTabSz="457113"/>
              <a:r>
                <a:rPr lang="en-US" sz="700" dirty="0">
                  <a:solidFill>
                    <a:srgbClr val="FFFFFF"/>
                  </a:solidFill>
                  <a:latin typeface="CiscoSansTT Light"/>
                </a:rPr>
                <a:t>VNF2</a:t>
              </a:r>
            </a:p>
          </p:txBody>
        </p:sp>
        <p:sp>
          <p:nvSpPr>
            <p:cNvPr id="17" name="Rectangle 16"/>
            <p:cNvSpPr/>
            <p:nvPr/>
          </p:nvSpPr>
          <p:spPr>
            <a:xfrm>
              <a:off x="5199247" y="4255179"/>
              <a:ext cx="914156" cy="200026"/>
            </a:xfrm>
            <a:prstGeom prst="rect">
              <a:avLst/>
            </a:prstGeom>
            <a:solidFill>
              <a:schemeClr val="tx2">
                <a:lumMod val="60000"/>
                <a:lumOff val="40000"/>
              </a:schemeClr>
            </a:solidFill>
            <a:ln w="952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6988" tIns="0" rIns="26988" bIns="0" rtlCol="0" anchor="ctr">
              <a:normAutofit/>
            </a:bodyPr>
            <a:lstStyle/>
            <a:p>
              <a:pPr algn="ctr" defTabSz="457113"/>
              <a:r>
                <a:rPr lang="en-US" sz="700" dirty="0">
                  <a:solidFill>
                    <a:schemeClr val="tx1"/>
                  </a:solidFill>
                  <a:latin typeface="CiscoSansTT Light"/>
                </a:rPr>
                <a:t>dVS</a:t>
              </a:r>
            </a:p>
          </p:txBody>
        </p:sp>
        <p:cxnSp>
          <p:nvCxnSpPr>
            <p:cNvPr id="29" name="Elbow Connector 28"/>
            <p:cNvCxnSpPr>
              <a:stCxn id="4" idx="0"/>
              <a:endCxn id="5" idx="0"/>
            </p:cNvCxnSpPr>
            <p:nvPr/>
          </p:nvCxnSpPr>
          <p:spPr>
            <a:xfrm rot="16200000" flipH="1">
              <a:off x="4982993" y="2641330"/>
              <a:ext cx="14334" cy="2016876"/>
            </a:xfrm>
            <a:prstGeom prst="bentConnector3">
              <a:avLst>
                <a:gd name="adj1" fmla="val -3271041"/>
              </a:avLst>
            </a:prstGeom>
            <a:ln w="38100" cmpd="dbl">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6" name="Group 34"/>
            <p:cNvGrpSpPr>
              <a:grpSpLocks noChangeAspect="1"/>
            </p:cNvGrpSpPr>
            <p:nvPr/>
          </p:nvGrpSpPr>
          <p:grpSpPr bwMode="auto">
            <a:xfrm>
              <a:off x="1368535" y="2529763"/>
              <a:ext cx="1680378" cy="1487213"/>
              <a:chOff x="240" y="2688"/>
              <a:chExt cx="1392" cy="960"/>
            </a:xfrm>
            <a:solidFill>
              <a:srgbClr val="0096D6"/>
            </a:solidFill>
          </p:grpSpPr>
          <p:sp>
            <p:nvSpPr>
              <p:cNvPr id="37" name="Oval 24"/>
              <p:cNvSpPr>
                <a:spLocks noChangeArrowheads="1"/>
              </p:cNvSpPr>
              <p:nvPr/>
            </p:nvSpPr>
            <p:spPr bwMode="auto">
              <a:xfrm>
                <a:off x="432" y="2928"/>
                <a:ext cx="1056" cy="62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38" name="Oval 25"/>
              <p:cNvSpPr>
                <a:spLocks noChangeArrowheads="1"/>
              </p:cNvSpPr>
              <p:nvPr/>
            </p:nvSpPr>
            <p:spPr bwMode="auto">
              <a:xfrm>
                <a:off x="864" y="3264"/>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39" name="Oval 26"/>
              <p:cNvSpPr>
                <a:spLocks noChangeArrowheads="1"/>
              </p:cNvSpPr>
              <p:nvPr/>
            </p:nvSpPr>
            <p:spPr bwMode="auto">
              <a:xfrm>
                <a:off x="240" y="3072"/>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40" name="Oval 27"/>
              <p:cNvSpPr>
                <a:spLocks noChangeArrowheads="1"/>
              </p:cNvSpPr>
              <p:nvPr/>
            </p:nvSpPr>
            <p:spPr bwMode="auto">
              <a:xfrm>
                <a:off x="1200" y="3168"/>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41" name="Oval 28"/>
              <p:cNvSpPr>
                <a:spLocks noChangeArrowheads="1"/>
              </p:cNvSpPr>
              <p:nvPr/>
            </p:nvSpPr>
            <p:spPr bwMode="auto">
              <a:xfrm>
                <a:off x="624" y="2784"/>
                <a:ext cx="432" cy="384"/>
              </a:xfrm>
              <a:prstGeom prst="ellipse">
                <a:avLst/>
              </a:prstGeom>
              <a:grpFill/>
              <a:ln w="9525">
                <a:noFill/>
                <a:round/>
                <a:headEnd/>
                <a:tailEnd/>
              </a:ln>
              <a:effectLst/>
            </p:spPr>
            <p:txBody>
              <a:bodyPr wrap="none" anchor="ctr"/>
              <a:lstStyle/>
              <a:p>
                <a:pPr defTabSz="685685">
                  <a:defRPr/>
                </a:pPr>
                <a:endParaRPr lang="en-US" kern="0" dirty="0">
                  <a:solidFill>
                    <a:sysClr val="windowText" lastClr="000000"/>
                  </a:solidFill>
                  <a:latin typeface="CiscoSansTT Light"/>
                </a:endParaRPr>
              </a:p>
            </p:txBody>
          </p:sp>
          <p:sp>
            <p:nvSpPr>
              <p:cNvPr id="42" name="Oval 29"/>
              <p:cNvSpPr>
                <a:spLocks noChangeArrowheads="1"/>
              </p:cNvSpPr>
              <p:nvPr/>
            </p:nvSpPr>
            <p:spPr bwMode="auto">
              <a:xfrm>
                <a:off x="960" y="2688"/>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43" name="Oval 30"/>
              <p:cNvSpPr>
                <a:spLocks noChangeArrowheads="1"/>
              </p:cNvSpPr>
              <p:nvPr/>
            </p:nvSpPr>
            <p:spPr bwMode="auto">
              <a:xfrm>
                <a:off x="1200" y="2880"/>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44" name="Oval 32"/>
              <p:cNvSpPr>
                <a:spLocks noChangeArrowheads="1"/>
              </p:cNvSpPr>
              <p:nvPr/>
            </p:nvSpPr>
            <p:spPr bwMode="auto">
              <a:xfrm>
                <a:off x="288" y="2784"/>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sp>
            <p:nvSpPr>
              <p:cNvPr id="45" name="Oval 33"/>
              <p:cNvSpPr>
                <a:spLocks noChangeArrowheads="1"/>
              </p:cNvSpPr>
              <p:nvPr/>
            </p:nvSpPr>
            <p:spPr bwMode="auto">
              <a:xfrm>
                <a:off x="432" y="3216"/>
                <a:ext cx="432" cy="384"/>
              </a:xfrm>
              <a:prstGeom prst="ellipse">
                <a:avLst/>
              </a:prstGeom>
              <a:grpFill/>
              <a:ln w="9525">
                <a:noFill/>
                <a:round/>
                <a:headEnd/>
                <a:tailEnd/>
              </a:ln>
              <a:effectLst/>
            </p:spPr>
            <p:txBody>
              <a:bodyPr wrap="none" anchor="ctr"/>
              <a:lstStyle/>
              <a:p>
                <a:pPr defTabSz="685685">
                  <a:defRPr/>
                </a:pPr>
                <a:endParaRPr lang="en-US" kern="0">
                  <a:solidFill>
                    <a:sysClr val="windowText" lastClr="000000"/>
                  </a:solidFill>
                  <a:latin typeface="CiscoSansTT Light"/>
                </a:endParaRPr>
              </a:p>
            </p:txBody>
          </p:sp>
        </p:grpSp>
        <p:grpSp>
          <p:nvGrpSpPr>
            <p:cNvPr id="46" name="Group 45"/>
            <p:cNvGrpSpPr>
              <a:grpSpLocks noChangeAspect="1"/>
            </p:cNvGrpSpPr>
            <p:nvPr/>
          </p:nvGrpSpPr>
          <p:grpSpPr>
            <a:xfrm>
              <a:off x="2509773" y="2963703"/>
              <a:ext cx="394377" cy="438163"/>
              <a:chOff x="5455446" y="3017320"/>
              <a:chExt cx="1211912" cy="1346114"/>
            </a:xfrm>
          </p:grpSpPr>
          <p:sp>
            <p:nvSpPr>
              <p:cNvPr id="47" name="Can 46"/>
              <p:cNvSpPr>
                <a:spLocks noChangeAspect="1"/>
              </p:cNvSpPr>
              <p:nvPr/>
            </p:nvSpPr>
            <p:spPr bwMode="auto">
              <a:xfrm>
                <a:off x="5455446" y="3017320"/>
                <a:ext cx="1211912" cy="1346114"/>
              </a:xfrm>
              <a:prstGeom prst="can">
                <a:avLst>
                  <a:gd name="adj" fmla="val 34256"/>
                </a:avLst>
              </a:prstGeom>
              <a:solidFill>
                <a:srgbClr val="0079AD"/>
              </a:solidFill>
              <a:ln w="3175" cmpd="sng">
                <a:solidFill>
                  <a:srgbClr val="FFFFFF"/>
                </a:solidFill>
                <a:round/>
                <a:headEnd/>
                <a:tailEnd/>
              </a:ln>
            </p:spPr>
            <p:txBody>
              <a:bodyPr wrap="none" lIns="0" tIns="0" rIns="0" bIns="0" anchor="ctr">
                <a:prstTxWarp prst="textNoShape">
                  <a:avLst/>
                </a:prstTxWarp>
              </a:bodyPr>
              <a:lstStyle/>
              <a:p>
                <a:pPr algn="ctr" defTabSz="813927" eaLnBrk="0" hangingPunct="0">
                  <a:lnSpc>
                    <a:spcPct val="90000"/>
                  </a:lnSpc>
                </a:pPr>
                <a:endParaRPr lang="en-US" sz="6700">
                  <a:solidFill>
                    <a:srgbClr val="000000"/>
                  </a:solidFill>
                  <a:latin typeface="CiscoSansTT Light"/>
                </a:endParaRPr>
              </a:p>
            </p:txBody>
          </p:sp>
          <p:sp>
            <p:nvSpPr>
              <p:cNvPr id="48" name="Freeform 47"/>
              <p:cNvSpPr>
                <a:spLocks/>
              </p:cNvSpPr>
              <p:nvPr/>
            </p:nvSpPr>
            <p:spPr bwMode="auto">
              <a:xfrm>
                <a:off x="6065070" y="3063298"/>
                <a:ext cx="398922" cy="132366"/>
              </a:xfrm>
              <a:custGeom>
                <a:avLst/>
                <a:gdLst>
                  <a:gd name="T0" fmla="*/ 0 w 196"/>
                  <a:gd name="T1" fmla="*/ 2147483647 h 67"/>
                  <a:gd name="T2" fmla="*/ 2147483647 w 196"/>
                  <a:gd name="T3" fmla="*/ 2147483647 h 67"/>
                  <a:gd name="T4" fmla="*/ 2147483647 w 196"/>
                  <a:gd name="T5" fmla="*/ 2147483647 h 67"/>
                  <a:gd name="T6" fmla="*/ 2147483647 w 196"/>
                  <a:gd name="T7" fmla="*/ 2147483647 h 67"/>
                  <a:gd name="T8" fmla="*/ 2147483647 w 196"/>
                  <a:gd name="T9" fmla="*/ 0 h 67"/>
                  <a:gd name="T10" fmla="*/ 2147483647 w 196"/>
                  <a:gd name="T11" fmla="*/ 0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52"/>
                    </a:moveTo>
                    <a:lnTo>
                      <a:pt x="43" y="67"/>
                    </a:lnTo>
                    <a:lnTo>
                      <a:pt x="147" y="26"/>
                    </a:lnTo>
                    <a:lnTo>
                      <a:pt x="196" y="37"/>
                    </a:lnTo>
                    <a:lnTo>
                      <a:pt x="170" y="0"/>
                    </a:lnTo>
                    <a:lnTo>
                      <a:pt x="45" y="0"/>
                    </a:lnTo>
                    <a:lnTo>
                      <a:pt x="97" y="13"/>
                    </a:lnTo>
                    <a:lnTo>
                      <a:pt x="0" y="52"/>
                    </a:lnTo>
                    <a:close/>
                  </a:path>
                </a:pathLst>
              </a:custGeom>
              <a:solidFill>
                <a:srgbClr val="000000"/>
              </a:solidFill>
              <a:ln w="9525">
                <a:noFill/>
                <a:round/>
                <a:headEnd/>
                <a:tailEnd/>
              </a:ln>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49" name="Freeform 48"/>
              <p:cNvSpPr>
                <a:spLocks/>
              </p:cNvSpPr>
              <p:nvPr/>
            </p:nvSpPr>
            <p:spPr bwMode="auto">
              <a:xfrm>
                <a:off x="5628533" y="3218519"/>
                <a:ext cx="397932" cy="132365"/>
              </a:xfrm>
              <a:custGeom>
                <a:avLst/>
                <a:gdLst>
                  <a:gd name="T0" fmla="*/ 2147483647 w 196"/>
                  <a:gd name="T1" fmla="*/ 2147483647 h 67"/>
                  <a:gd name="T2" fmla="*/ 2147483647 w 196"/>
                  <a:gd name="T3" fmla="*/ 0 h 67"/>
                  <a:gd name="T4" fmla="*/ 2147483647 w 196"/>
                  <a:gd name="T5" fmla="*/ 2147483647 h 67"/>
                  <a:gd name="T6" fmla="*/ 0 w 196"/>
                  <a:gd name="T7" fmla="*/ 2147483647 h 67"/>
                  <a:gd name="T8" fmla="*/ 2147483647 w 196"/>
                  <a:gd name="T9" fmla="*/ 2147483647 h 67"/>
                  <a:gd name="T10" fmla="*/ 2147483647 w 196"/>
                  <a:gd name="T11" fmla="*/ 2147483647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15"/>
                    </a:moveTo>
                    <a:lnTo>
                      <a:pt x="153" y="0"/>
                    </a:lnTo>
                    <a:lnTo>
                      <a:pt x="49" y="42"/>
                    </a:lnTo>
                    <a:lnTo>
                      <a:pt x="0" y="30"/>
                    </a:lnTo>
                    <a:lnTo>
                      <a:pt x="26" y="67"/>
                    </a:lnTo>
                    <a:lnTo>
                      <a:pt x="151" y="67"/>
                    </a:lnTo>
                    <a:lnTo>
                      <a:pt x="98" y="54"/>
                    </a:lnTo>
                    <a:lnTo>
                      <a:pt x="196" y="15"/>
                    </a:lnTo>
                    <a:close/>
                  </a:path>
                </a:pathLst>
              </a:custGeom>
              <a:solidFill>
                <a:srgbClr val="000000"/>
              </a:solidFill>
              <a:ln w="9525">
                <a:noFill/>
                <a:round/>
                <a:headEnd/>
                <a:tailEnd/>
              </a:ln>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0" name="Freeform 49"/>
              <p:cNvSpPr>
                <a:spLocks/>
              </p:cNvSpPr>
              <p:nvPr/>
            </p:nvSpPr>
            <p:spPr bwMode="auto">
              <a:xfrm>
                <a:off x="5651300" y="3059490"/>
                <a:ext cx="397932" cy="131414"/>
              </a:xfrm>
              <a:custGeom>
                <a:avLst/>
                <a:gdLst>
                  <a:gd name="T0" fmla="*/ 0 w 196"/>
                  <a:gd name="T1" fmla="*/ 2147483647 h 67"/>
                  <a:gd name="T2" fmla="*/ 2147483647 w 196"/>
                  <a:gd name="T3" fmla="*/ 0 h 67"/>
                  <a:gd name="T4" fmla="*/ 2147483647 w 196"/>
                  <a:gd name="T5" fmla="*/ 2147483647 h 67"/>
                  <a:gd name="T6" fmla="*/ 2147483647 w 196"/>
                  <a:gd name="T7" fmla="*/ 2147483647 h 67"/>
                  <a:gd name="T8" fmla="*/ 2147483647 w 196"/>
                  <a:gd name="T9" fmla="*/ 2147483647 h 67"/>
                  <a:gd name="T10" fmla="*/ 2147483647 w 196"/>
                  <a:gd name="T11" fmla="*/ 2147483647 h 67"/>
                  <a:gd name="T12" fmla="*/ 2147483647 w 196"/>
                  <a:gd name="T13" fmla="*/ 2147483647 h 67"/>
                  <a:gd name="T14" fmla="*/ 0 w 196"/>
                  <a:gd name="T15" fmla="*/ 2147483647 h 67"/>
                  <a:gd name="T16" fmla="*/ 0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0" y="15"/>
                    </a:moveTo>
                    <a:lnTo>
                      <a:pt x="43" y="0"/>
                    </a:lnTo>
                    <a:lnTo>
                      <a:pt x="147" y="42"/>
                    </a:lnTo>
                    <a:lnTo>
                      <a:pt x="196" y="30"/>
                    </a:lnTo>
                    <a:lnTo>
                      <a:pt x="171" y="67"/>
                    </a:lnTo>
                    <a:lnTo>
                      <a:pt x="45" y="67"/>
                    </a:lnTo>
                    <a:lnTo>
                      <a:pt x="98" y="54"/>
                    </a:lnTo>
                    <a:lnTo>
                      <a:pt x="0" y="15"/>
                    </a:lnTo>
                    <a:close/>
                  </a:path>
                </a:pathLst>
              </a:custGeom>
              <a:solidFill>
                <a:srgbClr val="000000"/>
              </a:solidFill>
              <a:ln w="9525">
                <a:noFill/>
                <a:round/>
                <a:headEnd/>
                <a:tailEnd/>
              </a:ln>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1" name="Freeform 50"/>
              <p:cNvSpPr>
                <a:spLocks/>
              </p:cNvSpPr>
              <p:nvPr/>
            </p:nvSpPr>
            <p:spPr bwMode="auto">
              <a:xfrm>
                <a:off x="6051211" y="3228993"/>
                <a:ext cx="397932" cy="129508"/>
              </a:xfrm>
              <a:custGeom>
                <a:avLst/>
                <a:gdLst>
                  <a:gd name="T0" fmla="*/ 2147483647 w 196"/>
                  <a:gd name="T1" fmla="*/ 2147483647 h 66"/>
                  <a:gd name="T2" fmla="*/ 2147483647 w 196"/>
                  <a:gd name="T3" fmla="*/ 2147483647 h 66"/>
                  <a:gd name="T4" fmla="*/ 2147483647 w 196"/>
                  <a:gd name="T5" fmla="*/ 2147483647 h 66"/>
                  <a:gd name="T6" fmla="*/ 0 w 196"/>
                  <a:gd name="T7" fmla="*/ 2147483647 h 66"/>
                  <a:gd name="T8" fmla="*/ 2147483647 w 196"/>
                  <a:gd name="T9" fmla="*/ 0 h 66"/>
                  <a:gd name="T10" fmla="*/ 2147483647 w 196"/>
                  <a:gd name="T11" fmla="*/ 0 h 66"/>
                  <a:gd name="T12" fmla="*/ 2147483647 w 196"/>
                  <a:gd name="T13" fmla="*/ 2147483647 h 66"/>
                  <a:gd name="T14" fmla="*/ 2147483647 w 196"/>
                  <a:gd name="T15" fmla="*/ 2147483647 h 66"/>
                  <a:gd name="T16" fmla="*/ 2147483647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196" y="52"/>
                    </a:moveTo>
                    <a:lnTo>
                      <a:pt x="152" y="66"/>
                    </a:lnTo>
                    <a:lnTo>
                      <a:pt x="49" y="25"/>
                    </a:lnTo>
                    <a:lnTo>
                      <a:pt x="0" y="37"/>
                    </a:lnTo>
                    <a:lnTo>
                      <a:pt x="26" y="0"/>
                    </a:lnTo>
                    <a:lnTo>
                      <a:pt x="151" y="0"/>
                    </a:lnTo>
                    <a:lnTo>
                      <a:pt x="99" y="13"/>
                    </a:lnTo>
                    <a:lnTo>
                      <a:pt x="196" y="52"/>
                    </a:lnTo>
                    <a:close/>
                  </a:path>
                </a:pathLst>
              </a:custGeom>
              <a:solidFill>
                <a:srgbClr val="000000"/>
              </a:solidFill>
              <a:ln w="9525">
                <a:noFill/>
                <a:round/>
                <a:headEnd/>
                <a:tailEnd/>
              </a:ln>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2" name="Freeform 51"/>
              <p:cNvSpPr>
                <a:spLocks/>
              </p:cNvSpPr>
              <p:nvPr/>
            </p:nvSpPr>
            <p:spPr bwMode="auto">
              <a:xfrm>
                <a:off x="6071999" y="3070917"/>
                <a:ext cx="397932" cy="130461"/>
              </a:xfrm>
              <a:custGeom>
                <a:avLst/>
                <a:gdLst>
                  <a:gd name="T0" fmla="*/ 0 w 196"/>
                  <a:gd name="T1" fmla="*/ 2147483647 h 66"/>
                  <a:gd name="T2" fmla="*/ 2147483647 w 196"/>
                  <a:gd name="T3" fmla="*/ 2147483647 h 66"/>
                  <a:gd name="T4" fmla="*/ 2147483647 w 196"/>
                  <a:gd name="T5" fmla="*/ 2147483647 h 66"/>
                  <a:gd name="T6" fmla="*/ 2147483647 w 196"/>
                  <a:gd name="T7" fmla="*/ 2147483647 h 66"/>
                  <a:gd name="T8" fmla="*/ 2147483647 w 196"/>
                  <a:gd name="T9" fmla="*/ 0 h 66"/>
                  <a:gd name="T10" fmla="*/ 2147483647 w 196"/>
                  <a:gd name="T11" fmla="*/ 0 h 66"/>
                  <a:gd name="T12" fmla="*/ 2147483647 w 196"/>
                  <a:gd name="T13" fmla="*/ 2147483647 h 66"/>
                  <a:gd name="T14" fmla="*/ 0 w 196"/>
                  <a:gd name="T15" fmla="*/ 2147483647 h 66"/>
                  <a:gd name="T16" fmla="*/ 0 w 19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6"/>
                  <a:gd name="T29" fmla="*/ 196 w 196"/>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6">
                    <a:moveTo>
                      <a:pt x="0" y="52"/>
                    </a:moveTo>
                    <a:lnTo>
                      <a:pt x="44" y="66"/>
                    </a:lnTo>
                    <a:lnTo>
                      <a:pt x="148" y="25"/>
                    </a:lnTo>
                    <a:lnTo>
                      <a:pt x="196" y="37"/>
                    </a:lnTo>
                    <a:lnTo>
                      <a:pt x="171" y="0"/>
                    </a:lnTo>
                    <a:lnTo>
                      <a:pt x="46" y="0"/>
                    </a:lnTo>
                    <a:lnTo>
                      <a:pt x="98" y="12"/>
                    </a:lnTo>
                    <a:lnTo>
                      <a:pt x="0"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3" name="Freeform 52"/>
              <p:cNvSpPr>
                <a:spLocks/>
              </p:cNvSpPr>
              <p:nvPr/>
            </p:nvSpPr>
            <p:spPr bwMode="auto">
              <a:xfrm>
                <a:off x="5634472" y="3227089"/>
                <a:ext cx="400901" cy="129508"/>
              </a:xfrm>
              <a:custGeom>
                <a:avLst/>
                <a:gdLst>
                  <a:gd name="T0" fmla="*/ 2147483647 w 197"/>
                  <a:gd name="T1" fmla="*/ 2147483647 h 66"/>
                  <a:gd name="T2" fmla="*/ 2147483647 w 197"/>
                  <a:gd name="T3" fmla="*/ 0 h 66"/>
                  <a:gd name="T4" fmla="*/ 2147483647 w 197"/>
                  <a:gd name="T5" fmla="*/ 2147483647 h 66"/>
                  <a:gd name="T6" fmla="*/ 0 w 197"/>
                  <a:gd name="T7" fmla="*/ 2147483647 h 66"/>
                  <a:gd name="T8" fmla="*/ 2147483647 w 197"/>
                  <a:gd name="T9" fmla="*/ 2147483647 h 66"/>
                  <a:gd name="T10" fmla="*/ 2147483647 w 197"/>
                  <a:gd name="T11" fmla="*/ 2147483647 h 66"/>
                  <a:gd name="T12" fmla="*/ 2147483647 w 197"/>
                  <a:gd name="T13" fmla="*/ 2147483647 h 66"/>
                  <a:gd name="T14" fmla="*/ 2147483647 w 197"/>
                  <a:gd name="T15" fmla="*/ 2147483647 h 66"/>
                  <a:gd name="T16" fmla="*/ 2147483647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197" y="15"/>
                    </a:moveTo>
                    <a:lnTo>
                      <a:pt x="153" y="0"/>
                    </a:lnTo>
                    <a:lnTo>
                      <a:pt x="49" y="42"/>
                    </a:lnTo>
                    <a:lnTo>
                      <a:pt x="0" y="30"/>
                    </a:lnTo>
                    <a:lnTo>
                      <a:pt x="27" y="66"/>
                    </a:lnTo>
                    <a:lnTo>
                      <a:pt x="152" y="66"/>
                    </a:lnTo>
                    <a:lnTo>
                      <a:pt x="99" y="54"/>
                    </a:lnTo>
                    <a:lnTo>
                      <a:pt x="197" y="15"/>
                    </a:lnTo>
                    <a:close/>
                  </a:path>
                </a:pathLst>
              </a:custGeom>
              <a:solidFill>
                <a:srgbClr val="FFFFFF"/>
              </a:solidFill>
              <a:ln w="9525">
                <a:noFill/>
                <a:round/>
                <a:headEnd/>
                <a:tailEnd/>
              </a:ln>
              <a:effectLst/>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4" name="Freeform 53"/>
              <p:cNvSpPr>
                <a:spLocks/>
              </p:cNvSpPr>
              <p:nvPr/>
            </p:nvSpPr>
            <p:spPr bwMode="auto">
              <a:xfrm>
                <a:off x="5657239" y="3067107"/>
                <a:ext cx="399912" cy="130461"/>
              </a:xfrm>
              <a:custGeom>
                <a:avLst/>
                <a:gdLst>
                  <a:gd name="T0" fmla="*/ 0 w 197"/>
                  <a:gd name="T1" fmla="*/ 2147483647 h 66"/>
                  <a:gd name="T2" fmla="*/ 2147483647 w 197"/>
                  <a:gd name="T3" fmla="*/ 0 h 66"/>
                  <a:gd name="T4" fmla="*/ 2147483647 w 197"/>
                  <a:gd name="T5" fmla="*/ 2147483647 h 66"/>
                  <a:gd name="T6" fmla="*/ 2147483647 w 197"/>
                  <a:gd name="T7" fmla="*/ 2147483647 h 66"/>
                  <a:gd name="T8" fmla="*/ 2147483647 w 197"/>
                  <a:gd name="T9" fmla="*/ 2147483647 h 66"/>
                  <a:gd name="T10" fmla="*/ 2147483647 w 197"/>
                  <a:gd name="T11" fmla="*/ 2147483647 h 66"/>
                  <a:gd name="T12" fmla="*/ 2147483647 w 197"/>
                  <a:gd name="T13" fmla="*/ 2147483647 h 66"/>
                  <a:gd name="T14" fmla="*/ 0 w 197"/>
                  <a:gd name="T15" fmla="*/ 2147483647 h 66"/>
                  <a:gd name="T16" fmla="*/ 0 w 197"/>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66"/>
                  <a:gd name="T29" fmla="*/ 197 w 197"/>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66">
                    <a:moveTo>
                      <a:pt x="0" y="14"/>
                    </a:moveTo>
                    <a:lnTo>
                      <a:pt x="44" y="0"/>
                    </a:lnTo>
                    <a:lnTo>
                      <a:pt x="148" y="42"/>
                    </a:lnTo>
                    <a:lnTo>
                      <a:pt x="197" y="30"/>
                    </a:lnTo>
                    <a:lnTo>
                      <a:pt x="171" y="66"/>
                    </a:lnTo>
                    <a:lnTo>
                      <a:pt x="46" y="66"/>
                    </a:lnTo>
                    <a:lnTo>
                      <a:pt x="99" y="54"/>
                    </a:lnTo>
                    <a:lnTo>
                      <a:pt x="0" y="14"/>
                    </a:lnTo>
                    <a:close/>
                  </a:path>
                </a:pathLst>
              </a:custGeom>
              <a:solidFill>
                <a:srgbClr val="FFFFFF"/>
              </a:solidFill>
              <a:ln w="9525">
                <a:noFill/>
                <a:round/>
                <a:headEnd/>
                <a:tailEnd/>
              </a:ln>
              <a:effectLst/>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5" name="Freeform 54"/>
              <p:cNvSpPr>
                <a:spLocks/>
              </p:cNvSpPr>
              <p:nvPr/>
            </p:nvSpPr>
            <p:spPr bwMode="auto">
              <a:xfrm>
                <a:off x="6059131" y="3234707"/>
                <a:ext cx="398922" cy="131414"/>
              </a:xfrm>
              <a:custGeom>
                <a:avLst/>
                <a:gdLst>
                  <a:gd name="T0" fmla="*/ 2147483647 w 196"/>
                  <a:gd name="T1" fmla="*/ 2147483647 h 67"/>
                  <a:gd name="T2" fmla="*/ 2147483647 w 196"/>
                  <a:gd name="T3" fmla="*/ 2147483647 h 67"/>
                  <a:gd name="T4" fmla="*/ 2147483647 w 196"/>
                  <a:gd name="T5" fmla="*/ 2147483647 h 67"/>
                  <a:gd name="T6" fmla="*/ 0 w 196"/>
                  <a:gd name="T7" fmla="*/ 2147483647 h 67"/>
                  <a:gd name="T8" fmla="*/ 2147483647 w 196"/>
                  <a:gd name="T9" fmla="*/ 0 h 67"/>
                  <a:gd name="T10" fmla="*/ 2147483647 w 196"/>
                  <a:gd name="T11" fmla="*/ 0 h 67"/>
                  <a:gd name="T12" fmla="*/ 2147483647 w 196"/>
                  <a:gd name="T13" fmla="*/ 2147483647 h 67"/>
                  <a:gd name="T14" fmla="*/ 2147483647 w 196"/>
                  <a:gd name="T15" fmla="*/ 2147483647 h 67"/>
                  <a:gd name="T16" fmla="*/ 2147483647 w 196"/>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67"/>
                  <a:gd name="T29" fmla="*/ 196 w 19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67">
                    <a:moveTo>
                      <a:pt x="196" y="52"/>
                    </a:moveTo>
                    <a:lnTo>
                      <a:pt x="152" y="67"/>
                    </a:lnTo>
                    <a:lnTo>
                      <a:pt x="48" y="26"/>
                    </a:lnTo>
                    <a:lnTo>
                      <a:pt x="0" y="38"/>
                    </a:lnTo>
                    <a:lnTo>
                      <a:pt x="25" y="0"/>
                    </a:lnTo>
                    <a:lnTo>
                      <a:pt x="150" y="0"/>
                    </a:lnTo>
                    <a:lnTo>
                      <a:pt x="98" y="13"/>
                    </a:lnTo>
                    <a:lnTo>
                      <a:pt x="196" y="52"/>
                    </a:lnTo>
                    <a:close/>
                  </a:path>
                </a:pathLst>
              </a:custGeom>
              <a:solidFill>
                <a:srgbClr val="FFFFFF"/>
              </a:solidFill>
              <a:ln w="9525">
                <a:noFill/>
                <a:round/>
                <a:headEnd/>
                <a:tailEnd/>
              </a:ln>
              <a:effectLst/>
            </p:spPr>
            <p:txBody>
              <a:bodyPr wrap="none" lIns="0" tIns="0" rIns="0" bIns="0">
                <a:prstTxWarp prst="textNoShape">
                  <a:avLst/>
                </a:prstTxWarp>
              </a:bodyPr>
              <a:lstStyle/>
              <a:p>
                <a:pPr defTabSz="457113"/>
                <a:endParaRPr lang="en-US" sz="6700">
                  <a:solidFill>
                    <a:srgbClr val="000000"/>
                  </a:solidFill>
                  <a:latin typeface="CiscoSansTT Light"/>
                </a:endParaRPr>
              </a:p>
            </p:txBody>
          </p:sp>
          <p:sp>
            <p:nvSpPr>
              <p:cNvPr id="56" name="Freeform 55"/>
              <p:cNvSpPr>
                <a:spLocks/>
              </p:cNvSpPr>
              <p:nvPr/>
            </p:nvSpPr>
            <p:spPr bwMode="auto">
              <a:xfrm>
                <a:off x="5467402" y="3941092"/>
                <a:ext cx="1188000" cy="410492"/>
              </a:xfrm>
              <a:custGeom>
                <a:avLst/>
                <a:gdLst>
                  <a:gd name="T0" fmla="*/ 2147483647 w 655"/>
                  <a:gd name="T1" fmla="*/ 2147483647 h 224"/>
                  <a:gd name="T2" fmla="*/ 2147483647 w 655"/>
                  <a:gd name="T3" fmla="*/ 2147483647 h 224"/>
                  <a:gd name="T4" fmla="*/ 2147483647 w 655"/>
                  <a:gd name="T5" fmla="*/ 2147483647 h 224"/>
                  <a:gd name="T6" fmla="*/ 0 w 655"/>
                  <a:gd name="T7" fmla="*/ 2147483647 h 224"/>
                  <a:gd name="T8" fmla="*/ 2147483647 w 655"/>
                  <a:gd name="T9" fmla="*/ 0 h 224"/>
                  <a:gd name="T10" fmla="*/ 2147483647 w 655"/>
                  <a:gd name="T11" fmla="*/ 2147483647 h 224"/>
                  <a:gd name="T12" fmla="*/ 0 60000 65536"/>
                  <a:gd name="T13" fmla="*/ 0 60000 65536"/>
                  <a:gd name="T14" fmla="*/ 0 60000 65536"/>
                  <a:gd name="T15" fmla="*/ 0 60000 65536"/>
                  <a:gd name="T16" fmla="*/ 0 60000 65536"/>
                  <a:gd name="T17" fmla="*/ 0 60000 65536"/>
                  <a:gd name="T18" fmla="*/ 0 w 655"/>
                  <a:gd name="T19" fmla="*/ 0 h 224"/>
                  <a:gd name="T20" fmla="*/ 655 w 655"/>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655" h="224">
                    <a:moveTo>
                      <a:pt x="655" y="112"/>
                    </a:moveTo>
                    <a:cubicBezTo>
                      <a:pt x="655" y="112"/>
                      <a:pt x="655" y="112"/>
                      <a:pt x="655" y="112"/>
                    </a:cubicBezTo>
                    <a:cubicBezTo>
                      <a:pt x="655" y="174"/>
                      <a:pt x="508" y="224"/>
                      <a:pt x="328" y="224"/>
                    </a:cubicBezTo>
                    <a:cubicBezTo>
                      <a:pt x="147" y="224"/>
                      <a:pt x="0" y="174"/>
                      <a:pt x="0" y="112"/>
                    </a:cubicBezTo>
                    <a:cubicBezTo>
                      <a:pt x="0" y="50"/>
                      <a:pt x="147" y="0"/>
                      <a:pt x="328" y="0"/>
                    </a:cubicBezTo>
                    <a:cubicBezTo>
                      <a:pt x="508" y="0"/>
                      <a:pt x="655" y="50"/>
                      <a:pt x="655" y="112"/>
                    </a:cubicBezTo>
                    <a:close/>
                  </a:path>
                </a:pathLst>
              </a:custGeom>
              <a:solidFill>
                <a:srgbClr val="236F9B"/>
              </a:solidFill>
              <a:ln w="3175" cmpd="sng">
                <a:noFill/>
                <a:round/>
                <a:headEnd/>
                <a:tailEnd/>
              </a:ln>
            </p:spPr>
            <p:txBody>
              <a:bodyPr wrap="none" lIns="0" tIns="0" rIns="0" bIns="0">
                <a:prstTxWarp prst="textNoShape">
                  <a:avLst/>
                </a:prstTxWarp>
              </a:bodyPr>
              <a:lstStyle/>
              <a:p>
                <a:pPr defTabSz="457113"/>
                <a:endParaRPr lang="en-US" sz="6700">
                  <a:solidFill>
                    <a:srgbClr val="000000"/>
                  </a:solidFill>
                  <a:latin typeface="CiscoSansTT Light"/>
                </a:endParaRPr>
              </a:p>
            </p:txBody>
          </p:sp>
          <p:grpSp>
            <p:nvGrpSpPr>
              <p:cNvPr id="57" name="Group 56"/>
              <p:cNvGrpSpPr/>
              <p:nvPr/>
            </p:nvGrpSpPr>
            <p:grpSpPr>
              <a:xfrm>
                <a:off x="5706881" y="3511954"/>
                <a:ext cx="685803" cy="624754"/>
                <a:chOff x="5641196" y="4438735"/>
                <a:chExt cx="685803" cy="624754"/>
              </a:xfrm>
              <a:solidFill>
                <a:srgbClr val="FFFFFF"/>
              </a:solidFill>
            </p:grpSpPr>
            <p:cxnSp>
              <p:nvCxnSpPr>
                <p:cNvPr id="58" name="Straight Connector 57"/>
                <p:cNvCxnSpPr/>
                <p:nvPr/>
              </p:nvCxnSpPr>
              <p:spPr>
                <a:xfrm flipH="1">
                  <a:off x="5742810"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5935393"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6127976" y="4438735"/>
                  <a:ext cx="124950" cy="624754"/>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17170" y="4560352"/>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678916" y="4755803"/>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641196" y="4951254"/>
                  <a:ext cx="609829" cy="2015"/>
                </a:xfrm>
                <a:prstGeom prst="line">
                  <a:avLst/>
                </a:prstGeom>
                <a:grpFill/>
                <a:ln w="9525" cap="rnd" cmpd="sng">
                  <a:solidFill>
                    <a:srgbClr val="FFFFFF"/>
                  </a:solidFill>
                  <a:round/>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5787061"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65" name="Oval 64"/>
                <p:cNvSpPr/>
                <p:nvPr/>
              </p:nvSpPr>
              <p:spPr>
                <a:xfrm>
                  <a:off x="6174775"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66" name="Oval 65"/>
                <p:cNvSpPr/>
                <p:nvPr/>
              </p:nvSpPr>
              <p:spPr>
                <a:xfrm>
                  <a:off x="5980918" y="4524352"/>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67" name="Oval 66"/>
                <p:cNvSpPr/>
                <p:nvPr/>
              </p:nvSpPr>
              <p:spPr>
                <a:xfrm>
                  <a:off x="5750004"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68" name="Oval 67"/>
                <p:cNvSpPr/>
                <p:nvPr/>
              </p:nvSpPr>
              <p:spPr>
                <a:xfrm>
                  <a:off x="6137718"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69" name="Oval 68"/>
                <p:cNvSpPr/>
                <p:nvPr/>
              </p:nvSpPr>
              <p:spPr>
                <a:xfrm>
                  <a:off x="5943861" y="4719803"/>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70" name="Oval 69"/>
                <p:cNvSpPr/>
                <p:nvPr/>
              </p:nvSpPr>
              <p:spPr>
                <a:xfrm>
                  <a:off x="5708547"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71" name="Oval 70"/>
                <p:cNvSpPr/>
                <p:nvPr/>
              </p:nvSpPr>
              <p:spPr>
                <a:xfrm>
                  <a:off x="6096261"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sp>
              <p:nvSpPr>
                <p:cNvPr id="72" name="Oval 71"/>
                <p:cNvSpPr/>
                <p:nvPr/>
              </p:nvSpPr>
              <p:spPr>
                <a:xfrm>
                  <a:off x="5902404" y="4917269"/>
                  <a:ext cx="108000" cy="72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13"/>
                  <a:endParaRPr lang="en-US">
                    <a:solidFill>
                      <a:srgbClr val="FFFFFF"/>
                    </a:solidFill>
                    <a:latin typeface="CiscoSansTT Light"/>
                  </a:endParaRPr>
                </a:p>
              </p:txBody>
            </p:sp>
          </p:grpSp>
        </p:grpSp>
        <p:sp>
          <p:nvSpPr>
            <p:cNvPr id="73" name="Rectangle 72"/>
            <p:cNvSpPr/>
            <p:nvPr/>
          </p:nvSpPr>
          <p:spPr>
            <a:xfrm>
              <a:off x="1510501" y="3034987"/>
              <a:ext cx="971747" cy="327023"/>
            </a:xfrm>
            <a:prstGeom prst="rect">
              <a:avLst/>
            </a:prstGeom>
            <a:noFill/>
            <a:ln w="9525" cap="flat" cmpd="sng" algn="ctr">
              <a:noFill/>
              <a:prstDash val="solid"/>
            </a:ln>
            <a:effectLst>
              <a:outerShdw blurRad="76200" dist="50800" dir="5400000" algn="ctr" rotWithShape="0">
                <a:srgbClr val="000000">
                  <a:alpha val="27000"/>
                </a:srgbClr>
              </a:outerShdw>
            </a:effectLst>
          </p:spPr>
          <p:txBody>
            <a:bodyPr lIns="35984" tIns="0" rIns="35984" bIns="0" rtlCol="0" anchor="ctr">
              <a:normAutofit/>
            </a:bodyPr>
            <a:lstStyle/>
            <a:p>
              <a:pPr algn="ctr" defTabSz="685685">
                <a:defRPr/>
              </a:pPr>
              <a:r>
                <a:rPr lang="en-US" sz="900" kern="0" dirty="0">
                  <a:solidFill>
                    <a:srgbClr val="FFFFFF"/>
                  </a:solidFill>
                  <a:latin typeface="Arial"/>
                </a:rPr>
                <a:t>MPLS VPN Network</a:t>
              </a:r>
            </a:p>
          </p:txBody>
        </p:sp>
        <p:sp>
          <p:nvSpPr>
            <p:cNvPr id="74" name="Rectangle 73"/>
            <p:cNvSpPr/>
            <p:nvPr/>
          </p:nvSpPr>
          <p:spPr>
            <a:xfrm>
              <a:off x="2395932" y="3373969"/>
              <a:ext cx="620586" cy="515566"/>
            </a:xfrm>
            <a:prstGeom prst="rect">
              <a:avLst/>
            </a:prstGeom>
          </p:spPr>
          <p:txBody>
            <a:bodyPr wrap="none" lIns="91392" tIns="45697" rIns="91392" bIns="45697">
              <a:spAutoFit/>
            </a:bodyPr>
            <a:lstStyle/>
            <a:p>
              <a:pPr algn="ctr" defTabSz="457113"/>
              <a:r>
                <a:rPr lang="en-US" sz="800" dirty="0">
                  <a:solidFill>
                    <a:schemeClr val="bg1"/>
                  </a:solidFill>
                  <a:latin typeface="CiscoSansTT Light"/>
                </a:rPr>
                <a:t>VPN PE</a:t>
              </a:r>
            </a:p>
            <a:p>
              <a:pPr algn="ctr" defTabSz="457113"/>
              <a:r>
                <a:rPr lang="en-US" sz="800" dirty="0">
                  <a:solidFill>
                    <a:schemeClr val="bg1"/>
                  </a:solidFill>
                  <a:latin typeface="CiscoSansTT Light"/>
                </a:rPr>
                <a:t>&amp; VXLAN </a:t>
              </a:r>
              <a:br>
                <a:rPr lang="en-US" sz="800" dirty="0">
                  <a:solidFill>
                    <a:schemeClr val="bg1"/>
                  </a:solidFill>
                  <a:latin typeface="CiscoSansTT Light"/>
                </a:rPr>
              </a:br>
              <a:r>
                <a:rPr lang="en-US" sz="800" dirty="0">
                  <a:solidFill>
                    <a:schemeClr val="bg1"/>
                  </a:solidFill>
                  <a:latin typeface="CiscoSansTT Light"/>
                </a:rPr>
                <a:t>Gateway</a:t>
              </a:r>
              <a:endParaRPr lang="en-US" dirty="0">
                <a:solidFill>
                  <a:schemeClr val="bg1"/>
                </a:solidFill>
                <a:latin typeface="CiscoSansTT Light"/>
              </a:endParaRPr>
            </a:p>
          </p:txBody>
        </p:sp>
        <p:cxnSp>
          <p:nvCxnSpPr>
            <p:cNvPr id="28" name="Straight Arrow Connector 7"/>
            <p:cNvCxnSpPr>
              <a:stCxn id="47" idx="4"/>
            </p:cNvCxnSpPr>
            <p:nvPr/>
          </p:nvCxnSpPr>
          <p:spPr>
            <a:xfrm>
              <a:off x="2904151" y="3182784"/>
              <a:ext cx="613886" cy="459821"/>
            </a:xfrm>
            <a:prstGeom prst="bentConnector3">
              <a:avLst>
                <a:gd name="adj1" fmla="val 95837"/>
              </a:avLst>
            </a:prstGeom>
            <a:ln w="38100" cmpd="dbl">
              <a:solidFill>
                <a:srgbClr val="FFFF00"/>
              </a:solidFill>
              <a:headEnd type="triangle"/>
              <a:tailEnd type="triangle" w="med" len="med"/>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439961" y="3860446"/>
              <a:ext cx="0" cy="32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336126" y="3866299"/>
              <a:ext cx="0" cy="38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6529718" y="3860446"/>
              <a:ext cx="0" cy="32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75390" y="3860449"/>
              <a:ext cx="0" cy="38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Arrow Connector 7"/>
            <p:cNvCxnSpPr/>
            <p:nvPr/>
          </p:nvCxnSpPr>
          <p:spPr>
            <a:xfrm>
              <a:off x="2900263" y="3074136"/>
              <a:ext cx="3629456" cy="568468"/>
            </a:xfrm>
            <a:prstGeom prst="bentConnector3">
              <a:avLst>
                <a:gd name="adj1" fmla="val 99353"/>
              </a:avLst>
            </a:prstGeom>
            <a:ln w="38100" cmpd="dbl">
              <a:solidFill>
                <a:srgbClr val="FFFF00"/>
              </a:solidFill>
              <a:headEnd type="triangle"/>
              <a:tailEnd type="triangle" w="med" len="med"/>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4591893" y="3138842"/>
              <a:ext cx="474912" cy="214832"/>
            </a:xfrm>
            <a:prstGeom prst="rect">
              <a:avLst/>
            </a:prstGeom>
            <a:noFill/>
          </p:spPr>
          <p:txBody>
            <a:bodyPr wrap="none" lIns="68571" tIns="34286" rIns="68571" bIns="34286" rtlCol="0">
              <a:spAutoFit/>
            </a:bodyPr>
            <a:lstStyle/>
            <a:p>
              <a:pPr defTabSz="457113"/>
              <a:r>
                <a:rPr lang="en-US" sz="800" dirty="0">
                  <a:solidFill>
                    <a:srgbClr val="FFFFFF"/>
                  </a:solidFill>
                  <a:latin typeface="CiscoSansTT Light"/>
                </a:rPr>
                <a:t>VXLAN</a:t>
              </a:r>
            </a:p>
          </p:txBody>
        </p:sp>
        <p:sp>
          <p:nvSpPr>
            <p:cNvPr id="90" name="TextBox 89"/>
            <p:cNvSpPr txBox="1"/>
            <p:nvPr/>
          </p:nvSpPr>
          <p:spPr>
            <a:xfrm>
              <a:off x="5754622" y="1997779"/>
              <a:ext cx="1047407" cy="399434"/>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a:solidFill>
                    <a:srgbClr val="FFFFFF"/>
                  </a:solidFill>
                  <a:latin typeface="CiscoSansTT Light"/>
                </a:rPr>
                <a:t>VTS</a:t>
              </a:r>
            </a:p>
          </p:txBody>
        </p:sp>
        <p:sp>
          <p:nvSpPr>
            <p:cNvPr id="91" name="TextBox 90"/>
            <p:cNvSpPr txBox="1"/>
            <p:nvPr/>
          </p:nvSpPr>
          <p:spPr>
            <a:xfrm>
              <a:off x="4043772" y="1968281"/>
              <a:ext cx="1129198" cy="399434"/>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a:solidFill>
                    <a:srgbClr val="FFFFFF"/>
                  </a:solidFill>
                  <a:latin typeface="CiscoSansTT Light"/>
                </a:rPr>
                <a:t>vCenter</a:t>
              </a:r>
            </a:p>
          </p:txBody>
        </p:sp>
        <p:sp>
          <p:nvSpPr>
            <p:cNvPr id="92" name="TextBox 91"/>
            <p:cNvSpPr txBox="1"/>
            <p:nvPr/>
          </p:nvSpPr>
          <p:spPr>
            <a:xfrm>
              <a:off x="4869887" y="2052014"/>
              <a:ext cx="315476" cy="207316"/>
            </a:xfrm>
            <a:prstGeom prst="rect">
              <a:avLst/>
            </a:prstGeom>
            <a:solidFill>
              <a:schemeClr val="accent1">
                <a:lumMod val="75000"/>
              </a:schemeClr>
            </a:solidFill>
            <a:ln>
              <a:solidFill>
                <a:srgbClr val="FFFFFF"/>
              </a:solidFill>
            </a:ln>
          </p:spPr>
          <p:txBody>
            <a:bodyPr wrap="square" lIns="0" tIns="0" rIns="0" bIns="0" rtlCol="0" anchor="ctr" anchorCtr="1">
              <a:normAutofit/>
            </a:bodyPr>
            <a:lstStyle/>
            <a:p>
              <a:pPr algn="ctr" defTabSz="457113"/>
              <a:r>
                <a:rPr lang="en-US" sz="600" dirty="0">
                  <a:solidFill>
                    <a:srgbClr val="FFFFFF"/>
                  </a:solidFill>
                  <a:latin typeface="CiscoSansTT Light"/>
                </a:rPr>
                <a:t>VTS </a:t>
              </a:r>
            </a:p>
            <a:p>
              <a:pPr algn="ctr" defTabSz="457113"/>
              <a:r>
                <a:rPr lang="en-US" sz="600" dirty="0">
                  <a:solidFill>
                    <a:srgbClr val="FFFFFF"/>
                  </a:solidFill>
                  <a:latin typeface="CiscoSansTT Light"/>
                </a:rPr>
                <a:t>Plug-in</a:t>
              </a:r>
            </a:p>
          </p:txBody>
        </p:sp>
        <p:cxnSp>
          <p:nvCxnSpPr>
            <p:cNvPr id="94" name="Straight Connector 93"/>
            <p:cNvCxnSpPr>
              <a:endCxn id="90" idx="1"/>
            </p:cNvCxnSpPr>
            <p:nvPr/>
          </p:nvCxnSpPr>
          <p:spPr>
            <a:xfrm>
              <a:off x="5199247" y="2193886"/>
              <a:ext cx="555375" cy="3610"/>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Elbow Connector 95"/>
            <p:cNvCxnSpPr>
              <a:stCxn id="89" idx="1"/>
              <a:endCxn id="47" idx="1"/>
            </p:cNvCxnSpPr>
            <p:nvPr/>
          </p:nvCxnSpPr>
          <p:spPr>
            <a:xfrm rot="10800000" flipV="1">
              <a:off x="2706964" y="1633202"/>
              <a:ext cx="427004" cy="1330494"/>
            </a:xfrm>
            <a:prstGeom prst="bentConnector2">
              <a:avLst/>
            </a:prstGeom>
            <a:ln w="9525" cmpd="sng">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0" idx="2"/>
              <a:endCxn id="5" idx="0"/>
            </p:cNvCxnSpPr>
            <p:nvPr/>
          </p:nvCxnSpPr>
          <p:spPr>
            <a:xfrm flipH="1">
              <a:off x="5998600" y="2397213"/>
              <a:ext cx="279725" cy="1259725"/>
            </a:xfrm>
            <a:prstGeom prst="line">
              <a:avLst/>
            </a:pr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0" idx="2"/>
              <a:endCxn id="4" idx="0"/>
            </p:cNvCxnSpPr>
            <p:nvPr/>
          </p:nvCxnSpPr>
          <p:spPr>
            <a:xfrm flipH="1">
              <a:off x="3981724" y="2397214"/>
              <a:ext cx="2296601" cy="1245391"/>
            </a:xfrm>
            <a:prstGeom prst="line">
              <a:avLst/>
            </a:pr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90" idx="2"/>
              <a:endCxn id="47" idx="1"/>
            </p:cNvCxnSpPr>
            <p:nvPr/>
          </p:nvCxnSpPr>
          <p:spPr>
            <a:xfrm flipH="1">
              <a:off x="2706961" y="2397210"/>
              <a:ext cx="3571362" cy="566488"/>
            </a:xfrm>
            <a:prstGeom prst="line">
              <a:avLst/>
            </a:prstGeom>
            <a:ln w="12700" cmpd="sng">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4271884" y="4006957"/>
              <a:ext cx="420610" cy="197644"/>
            </a:xfrm>
            <a:prstGeom prst="rect">
              <a:avLst/>
            </a:prstGeom>
            <a:noFill/>
            <a:effectLst/>
          </p:spPr>
          <p:txBody>
            <a:bodyPr wrap="none" lIns="68571" tIns="34286" rIns="68571" bIns="34286" rtlCol="0">
              <a:spAutoFit/>
            </a:bodyPr>
            <a:lstStyle/>
            <a:p>
              <a:pPr defTabSz="457113"/>
              <a:r>
                <a:rPr lang="en-US" sz="700" dirty="0">
                  <a:latin typeface="CiscoSansTT Light"/>
                </a:rPr>
                <a:t>VLANs</a:t>
              </a:r>
            </a:p>
          </p:txBody>
        </p:sp>
        <p:sp>
          <p:nvSpPr>
            <p:cNvPr id="111" name="TextBox 110"/>
            <p:cNvSpPr txBox="1"/>
            <p:nvPr/>
          </p:nvSpPr>
          <p:spPr>
            <a:xfrm>
              <a:off x="3372528" y="4006957"/>
              <a:ext cx="420610" cy="197644"/>
            </a:xfrm>
            <a:prstGeom prst="rect">
              <a:avLst/>
            </a:prstGeom>
            <a:noFill/>
            <a:effectLst/>
          </p:spPr>
          <p:txBody>
            <a:bodyPr wrap="none" lIns="68571" tIns="34286" rIns="68571" bIns="34286" rtlCol="0">
              <a:spAutoFit/>
            </a:bodyPr>
            <a:lstStyle/>
            <a:p>
              <a:pPr defTabSz="457113"/>
              <a:r>
                <a:rPr lang="en-US" sz="700" dirty="0">
                  <a:latin typeface="CiscoSansTT Light"/>
                </a:rPr>
                <a:t>VLANs</a:t>
              </a:r>
            </a:p>
          </p:txBody>
        </p:sp>
        <p:sp>
          <p:nvSpPr>
            <p:cNvPr id="112" name="TextBox 111"/>
            <p:cNvSpPr txBox="1"/>
            <p:nvPr/>
          </p:nvSpPr>
          <p:spPr>
            <a:xfrm>
              <a:off x="6467950" y="4004234"/>
              <a:ext cx="420610" cy="197644"/>
            </a:xfrm>
            <a:prstGeom prst="rect">
              <a:avLst/>
            </a:prstGeom>
            <a:noFill/>
            <a:effectLst/>
          </p:spPr>
          <p:txBody>
            <a:bodyPr wrap="none" lIns="68571" tIns="34286" rIns="68571" bIns="34286" rtlCol="0">
              <a:spAutoFit/>
            </a:bodyPr>
            <a:lstStyle/>
            <a:p>
              <a:pPr defTabSz="457113"/>
              <a:r>
                <a:rPr lang="en-US" sz="700" dirty="0">
                  <a:latin typeface="CiscoSansTT Light"/>
                </a:rPr>
                <a:t>VLANs</a:t>
              </a:r>
            </a:p>
          </p:txBody>
        </p:sp>
        <p:sp>
          <p:nvSpPr>
            <p:cNvPr id="113" name="TextBox 112"/>
            <p:cNvSpPr txBox="1"/>
            <p:nvPr/>
          </p:nvSpPr>
          <p:spPr>
            <a:xfrm>
              <a:off x="5616637" y="4017964"/>
              <a:ext cx="420610" cy="197644"/>
            </a:xfrm>
            <a:prstGeom prst="rect">
              <a:avLst/>
            </a:prstGeom>
            <a:noFill/>
            <a:effectLst/>
          </p:spPr>
          <p:txBody>
            <a:bodyPr wrap="none" lIns="68571" tIns="34286" rIns="68571" bIns="34286" rtlCol="0">
              <a:spAutoFit/>
            </a:bodyPr>
            <a:lstStyle/>
            <a:p>
              <a:pPr defTabSz="457113"/>
              <a:r>
                <a:rPr lang="en-US" sz="700" dirty="0">
                  <a:latin typeface="CiscoSansTT Light"/>
                </a:rPr>
                <a:t>VLANs</a:t>
              </a:r>
            </a:p>
          </p:txBody>
        </p:sp>
        <p:sp>
          <p:nvSpPr>
            <p:cNvPr id="114" name="Rectangle 113"/>
            <p:cNvSpPr/>
            <p:nvPr/>
          </p:nvSpPr>
          <p:spPr>
            <a:xfrm>
              <a:off x="2949608" y="716377"/>
              <a:ext cx="1043192" cy="313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8" tIns="45714" rIns="91428" bIns="45714" rtlCol="0" anchor="ctr"/>
            <a:lstStyle/>
            <a:p>
              <a:pPr algn="ctr" defTabSz="457113"/>
              <a:r>
                <a:rPr lang="en-US" sz="1100" dirty="0">
                  <a:solidFill>
                    <a:srgbClr val="FFFFFF"/>
                  </a:solidFill>
                  <a:latin typeface="CiscoSansTT Light"/>
                </a:rPr>
                <a:t>Admin Tools</a:t>
              </a:r>
            </a:p>
          </p:txBody>
        </p:sp>
        <p:sp>
          <p:nvSpPr>
            <p:cNvPr id="115" name="Rectangle 114"/>
            <p:cNvSpPr/>
            <p:nvPr/>
          </p:nvSpPr>
          <p:spPr>
            <a:xfrm>
              <a:off x="4444196" y="683573"/>
              <a:ext cx="1043192" cy="313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8" tIns="45714" rIns="91428" bIns="45714" rtlCol="0" anchor="ctr"/>
            <a:lstStyle/>
            <a:p>
              <a:pPr algn="ctr" defTabSz="457113"/>
              <a:r>
                <a:rPr lang="en-US" sz="1100" dirty="0">
                  <a:solidFill>
                    <a:srgbClr val="FFFFFF"/>
                  </a:solidFill>
                  <a:latin typeface="CiscoSansTT Light"/>
                </a:rPr>
                <a:t>Customer Portal</a:t>
              </a:r>
            </a:p>
          </p:txBody>
        </p:sp>
        <p:sp>
          <p:nvSpPr>
            <p:cNvPr id="116" name="Rectangle 115"/>
            <p:cNvSpPr/>
            <p:nvPr/>
          </p:nvSpPr>
          <p:spPr>
            <a:xfrm>
              <a:off x="6053389" y="716377"/>
              <a:ext cx="1043192" cy="313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8" tIns="45714" rIns="91428" bIns="45714" rtlCol="0" anchor="ctr"/>
            <a:lstStyle/>
            <a:p>
              <a:pPr algn="ctr" defTabSz="457113"/>
              <a:r>
                <a:rPr lang="en-US" sz="1100" dirty="0">
                  <a:solidFill>
                    <a:srgbClr val="FFFFFF"/>
                  </a:solidFill>
                  <a:latin typeface="CiscoSansTT Light"/>
                </a:rPr>
                <a:t>OSS/BSS</a:t>
              </a:r>
            </a:p>
          </p:txBody>
        </p:sp>
        <p:sp>
          <p:nvSpPr>
            <p:cNvPr id="118" name="TextBox 117"/>
            <p:cNvSpPr txBox="1"/>
            <p:nvPr/>
          </p:nvSpPr>
          <p:spPr>
            <a:xfrm>
              <a:off x="4465185" y="1034363"/>
              <a:ext cx="943266" cy="240608"/>
            </a:xfrm>
            <a:prstGeom prst="rect">
              <a:avLst/>
            </a:prstGeom>
            <a:noFill/>
          </p:spPr>
          <p:txBody>
            <a:bodyPr wrap="square" lIns="91428" tIns="45714" rIns="91428" bIns="45714" rtlCol="0">
              <a:spAutoFit/>
            </a:bodyPr>
            <a:lstStyle/>
            <a:p>
              <a:pPr algn="ctr" defTabSz="457113"/>
              <a:r>
                <a:rPr lang="en-US" sz="800" dirty="0">
                  <a:solidFill>
                    <a:srgbClr val="FFFFFF"/>
                  </a:solidFill>
                  <a:latin typeface="CiscoSansTT Light"/>
                </a:rPr>
                <a:t>REST API</a:t>
              </a:r>
            </a:p>
          </p:txBody>
        </p:sp>
        <p:sp>
          <p:nvSpPr>
            <p:cNvPr id="121" name="TextBox 120"/>
            <p:cNvSpPr txBox="1"/>
            <p:nvPr/>
          </p:nvSpPr>
          <p:spPr>
            <a:xfrm>
              <a:off x="5478716" y="2550352"/>
              <a:ext cx="602400" cy="197644"/>
            </a:xfrm>
            <a:prstGeom prst="rect">
              <a:avLst/>
            </a:prstGeom>
            <a:noFill/>
          </p:spPr>
          <p:txBody>
            <a:bodyPr wrap="none" lIns="68571" tIns="34286" rIns="68571" bIns="34286" rtlCol="0">
              <a:spAutoFit/>
            </a:bodyPr>
            <a:lstStyle/>
            <a:p>
              <a:pPr defTabSz="457113"/>
              <a:r>
                <a:rPr lang="en-US" sz="700" dirty="0">
                  <a:solidFill>
                    <a:srgbClr val="FFFFFF"/>
                  </a:solidFill>
                  <a:latin typeface="CiscoSansTT Light"/>
                </a:rPr>
                <a:t>BGP-EVPN</a:t>
              </a:r>
            </a:p>
          </p:txBody>
        </p:sp>
        <p:cxnSp>
          <p:nvCxnSpPr>
            <p:cNvPr id="131" name="Straight Connector 130"/>
            <p:cNvCxnSpPr/>
            <p:nvPr/>
          </p:nvCxnSpPr>
          <p:spPr>
            <a:xfrm>
              <a:off x="4111270" y="4437852"/>
              <a:ext cx="0" cy="151153"/>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4571770" y="4437852"/>
              <a:ext cx="0" cy="151153"/>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5437216" y="4432234"/>
              <a:ext cx="0" cy="151153"/>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5897716" y="4432234"/>
              <a:ext cx="0" cy="151153"/>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142295" y="1280099"/>
              <a:ext cx="2041484" cy="249207"/>
            </a:xfrm>
            <a:prstGeom prst="rect">
              <a:avLst/>
            </a:prstGeom>
            <a:noFill/>
          </p:spPr>
          <p:txBody>
            <a:bodyPr wrap="none" lIns="68571" tIns="34286" rIns="68571" bIns="34286" rtlCol="0">
              <a:spAutoFit/>
            </a:bodyPr>
            <a:lstStyle/>
            <a:p>
              <a:pPr defTabSz="457113"/>
              <a:r>
                <a:rPr lang="en-US" sz="1000" dirty="0">
                  <a:latin typeface="CiscoSansTT Light"/>
                </a:rPr>
                <a:t>Orchestration &amp; Controllers Layer</a:t>
              </a:r>
            </a:p>
          </p:txBody>
        </p:sp>
        <p:cxnSp>
          <p:nvCxnSpPr>
            <p:cNvPr id="106" name="Straight Connector 105"/>
            <p:cNvCxnSpPr/>
            <p:nvPr/>
          </p:nvCxnSpPr>
          <p:spPr>
            <a:xfrm>
              <a:off x="4979567" y="1981582"/>
              <a:ext cx="0" cy="2593693"/>
            </a:xfrm>
            <a:prstGeom prst="line">
              <a:avLst/>
            </a:prstGeom>
            <a:ln w="1270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a:endCxn id="15" idx="1"/>
            </p:cNvCxnSpPr>
            <p:nvPr/>
          </p:nvCxnSpPr>
          <p:spPr>
            <a:xfrm>
              <a:off x="4979568" y="4568410"/>
              <a:ext cx="210329" cy="100013"/>
            </a:xfrm>
            <a:prstGeom prst="line">
              <a:avLst/>
            </a:prstGeom>
            <a:ln w="12700" cmpd="sng">
              <a:solidFill>
                <a:srgbClr val="008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a:off x="4801184" y="4589002"/>
              <a:ext cx="177245" cy="79418"/>
            </a:xfrm>
            <a:prstGeom prst="line">
              <a:avLst/>
            </a:prstGeom>
            <a:ln w="12700" cmpd="sng">
              <a:solidFill>
                <a:srgbClr val="008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3643222" y="3868254"/>
              <a:ext cx="1335209" cy="484667"/>
            </a:xfrm>
            <a:prstGeom prst="line">
              <a:avLst/>
            </a:prstGeom>
            <a:ln w="12700" cmpd="sng">
              <a:solidFill>
                <a:srgbClr val="008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4979569" y="3868255"/>
              <a:ext cx="1395098" cy="386927"/>
            </a:xfrm>
            <a:prstGeom prst="line">
              <a:avLst/>
            </a:prstGeom>
            <a:ln w="12700" cmpd="sng">
              <a:solidFill>
                <a:srgbClr val="008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142295" y="2442632"/>
              <a:ext cx="2010789" cy="249207"/>
            </a:xfrm>
            <a:prstGeom prst="rect">
              <a:avLst/>
            </a:prstGeom>
            <a:noFill/>
          </p:spPr>
          <p:txBody>
            <a:bodyPr wrap="none" lIns="68571" tIns="34286" rIns="68571" bIns="34286" rtlCol="0">
              <a:spAutoFit/>
            </a:bodyPr>
            <a:lstStyle/>
            <a:p>
              <a:pPr defTabSz="457113"/>
              <a:r>
                <a:rPr lang="en-US" altLang="ja-JP" sz="1000" dirty="0">
                  <a:latin typeface="CiscoSansTT Light"/>
                </a:rPr>
                <a:t>Virtual Overlay Networking Layer</a:t>
              </a:r>
              <a:endParaRPr lang="en-US" sz="1000" dirty="0">
                <a:latin typeface="CiscoSansTT Light"/>
              </a:endParaRPr>
            </a:p>
          </p:txBody>
        </p:sp>
        <p:sp>
          <p:nvSpPr>
            <p:cNvPr id="127" name="TextBox 126"/>
            <p:cNvSpPr txBox="1"/>
            <p:nvPr/>
          </p:nvSpPr>
          <p:spPr>
            <a:xfrm>
              <a:off x="142294" y="4294536"/>
              <a:ext cx="2388196" cy="249207"/>
            </a:xfrm>
            <a:prstGeom prst="rect">
              <a:avLst/>
            </a:prstGeom>
            <a:noFill/>
          </p:spPr>
          <p:txBody>
            <a:bodyPr wrap="none" lIns="68571" tIns="34286" rIns="68571" bIns="34286" rtlCol="0">
              <a:spAutoFit/>
            </a:bodyPr>
            <a:lstStyle/>
            <a:p>
              <a:pPr defTabSz="457113"/>
              <a:r>
                <a:rPr lang="en-US" altLang="ja-JP" sz="1000" dirty="0">
                  <a:latin typeface="CiscoSansTT Light"/>
                </a:rPr>
                <a:t>Virtual Infrastructure, VNF &amp; PNF Layer</a:t>
              </a:r>
              <a:endParaRPr lang="en-US" sz="1000" dirty="0">
                <a:latin typeface="CiscoSansTT Light"/>
              </a:endParaRPr>
            </a:p>
          </p:txBody>
        </p:sp>
        <p:cxnSp>
          <p:nvCxnSpPr>
            <p:cNvPr id="85" name="Straight Connector 84"/>
            <p:cNvCxnSpPr/>
            <p:nvPr/>
          </p:nvCxnSpPr>
          <p:spPr>
            <a:xfrm>
              <a:off x="142298" y="1563746"/>
              <a:ext cx="264836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142298" y="2700277"/>
              <a:ext cx="264836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42294" y="4572194"/>
              <a:ext cx="287415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 name="Elbow Connector 129"/>
            <p:cNvCxnSpPr>
              <a:stCxn id="116" idx="2"/>
              <a:endCxn id="88" idx="0"/>
            </p:cNvCxnSpPr>
            <p:nvPr/>
          </p:nvCxnSpPr>
          <p:spPr bwMode="auto">
            <a:xfrm rot="5400000">
              <a:off x="5655404" y="350418"/>
              <a:ext cx="240591" cy="1598573"/>
            </a:xfrm>
            <a:prstGeom prst="bentConnector3">
              <a:avLst>
                <a:gd name="adj1" fmla="val 50000"/>
              </a:avLst>
            </a:prstGeom>
            <a:solidFill>
              <a:srgbClr val="0183B7"/>
            </a:solidFill>
            <a:ln w="9525" cap="flat" cmpd="sng" algn="ctr">
              <a:solidFill>
                <a:schemeClr val="accent1"/>
              </a:solidFill>
              <a:prstDash val="solid"/>
              <a:round/>
              <a:headEnd type="none" w="med" len="med"/>
              <a:tailEnd type="triangle"/>
            </a:ln>
            <a:effectLst/>
          </p:spPr>
        </p:cxnSp>
        <p:cxnSp>
          <p:nvCxnSpPr>
            <p:cNvPr id="135" name="Elbow Connector 134"/>
            <p:cNvCxnSpPr>
              <a:stCxn id="114" idx="2"/>
              <a:endCxn id="88" idx="0"/>
            </p:cNvCxnSpPr>
            <p:nvPr/>
          </p:nvCxnSpPr>
          <p:spPr bwMode="auto">
            <a:xfrm rot="16200000" flipH="1">
              <a:off x="4103513" y="397100"/>
              <a:ext cx="240591" cy="1505208"/>
            </a:xfrm>
            <a:prstGeom prst="bentConnector3">
              <a:avLst>
                <a:gd name="adj1" fmla="val 50000"/>
              </a:avLst>
            </a:prstGeom>
            <a:solidFill>
              <a:srgbClr val="0183B7"/>
            </a:solidFill>
            <a:ln w="9525" cap="flat" cmpd="sng" algn="ctr">
              <a:solidFill>
                <a:schemeClr val="accent1"/>
              </a:solidFill>
              <a:prstDash val="solid"/>
              <a:round/>
              <a:headEnd type="none" w="med" len="med"/>
              <a:tailEnd type="triangle"/>
            </a:ln>
            <a:effectLst/>
          </p:spPr>
        </p:cxnSp>
        <p:sp>
          <p:nvSpPr>
            <p:cNvPr id="89" name="TextBox 88"/>
            <p:cNvSpPr txBox="1"/>
            <p:nvPr/>
          </p:nvSpPr>
          <p:spPr>
            <a:xfrm>
              <a:off x="3133970" y="1433488"/>
              <a:ext cx="3668062" cy="399434"/>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NSO</a:t>
              </a:r>
              <a:endParaRPr lang="en-US" sz="1000" dirty="0">
                <a:solidFill>
                  <a:srgbClr val="FFFFFF"/>
                </a:solidFill>
                <a:latin typeface="CiscoSansTT Light"/>
              </a:endParaRPr>
            </a:p>
          </p:txBody>
        </p:sp>
      </p:grpSp>
      <p:sp>
        <p:nvSpPr>
          <p:cNvPr id="137" name="TextBox 136"/>
          <p:cNvSpPr txBox="1"/>
          <p:nvPr/>
        </p:nvSpPr>
        <p:spPr>
          <a:xfrm>
            <a:off x="3455730" y="2330083"/>
            <a:ext cx="657299" cy="349196"/>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a:r>
              <a:rPr lang="en-US" sz="1000" smtClean="0">
                <a:solidFill>
                  <a:schemeClr val="bg1"/>
                </a:solidFill>
              </a:rPr>
              <a:t>ESC</a:t>
            </a:r>
            <a:endParaRPr lang="en-US" sz="1000" dirty="0">
              <a:solidFill>
                <a:schemeClr val="bg1"/>
              </a:solidFill>
            </a:endParaRPr>
          </a:p>
        </p:txBody>
      </p:sp>
      <p:cxnSp>
        <p:nvCxnSpPr>
          <p:cNvPr id="86" name="Straight Connector 85"/>
          <p:cNvCxnSpPr>
            <a:stCxn id="137" idx="3"/>
            <a:endCxn id="91" idx="1"/>
          </p:cNvCxnSpPr>
          <p:nvPr/>
        </p:nvCxnSpPr>
        <p:spPr bwMode="auto">
          <a:xfrm flipV="1">
            <a:off x="4113029" y="2500251"/>
            <a:ext cx="265380" cy="4430"/>
          </a:xfrm>
          <a:prstGeom prst="line">
            <a:avLst/>
          </a:prstGeom>
          <a:solidFill>
            <a:srgbClr val="0183B7"/>
          </a:solidFill>
          <a:ln w="19050" cap="flat" cmpd="sng" algn="ctr">
            <a:solidFill>
              <a:schemeClr val="accent1"/>
            </a:solidFill>
            <a:prstDash val="solid"/>
            <a:round/>
            <a:headEnd type="none" w="med" len="med"/>
            <a:tailEnd type="triangle" w="med" len="med"/>
          </a:ln>
          <a:effectLst/>
        </p:spPr>
      </p:cxnSp>
      <p:cxnSp>
        <p:nvCxnSpPr>
          <p:cNvPr id="138" name="Elbow Connector 137"/>
          <p:cNvCxnSpPr/>
          <p:nvPr/>
        </p:nvCxnSpPr>
        <p:spPr bwMode="auto">
          <a:xfrm rot="5400000">
            <a:off x="5896985" y="1433326"/>
            <a:ext cx="215416" cy="1598573"/>
          </a:xfrm>
          <a:prstGeom prst="bentConnector3">
            <a:avLst>
              <a:gd name="adj1" fmla="val 50000"/>
            </a:avLst>
          </a:prstGeom>
          <a:solidFill>
            <a:srgbClr val="0183B7"/>
          </a:solidFill>
          <a:ln w="9525" cap="flat" cmpd="sng" algn="ctr">
            <a:solidFill>
              <a:schemeClr val="accent1"/>
            </a:solidFill>
            <a:prstDash val="solid"/>
            <a:round/>
            <a:headEnd type="none" w="med" len="med"/>
            <a:tailEnd type="triangle"/>
          </a:ln>
          <a:effectLst/>
        </p:spPr>
      </p:cxnSp>
      <p:cxnSp>
        <p:nvCxnSpPr>
          <p:cNvPr id="139" name="Elbow Connector 138"/>
          <p:cNvCxnSpPr/>
          <p:nvPr/>
        </p:nvCxnSpPr>
        <p:spPr bwMode="auto">
          <a:xfrm rot="16200000" flipH="1">
            <a:off x="4345094" y="1480008"/>
            <a:ext cx="215416" cy="1505208"/>
          </a:xfrm>
          <a:prstGeom prst="bentConnector3">
            <a:avLst>
              <a:gd name="adj1" fmla="val 50000"/>
            </a:avLst>
          </a:prstGeom>
          <a:solidFill>
            <a:srgbClr val="0183B7"/>
          </a:solidFill>
          <a:ln w="9525" cap="flat" cmpd="sng" algn="ctr">
            <a:solidFill>
              <a:schemeClr val="accent1"/>
            </a:solidFill>
            <a:prstDash val="solid"/>
            <a:round/>
            <a:headEnd type="none" w="med" len="med"/>
            <a:tailEnd type="triangle"/>
          </a:ln>
          <a:effectLst/>
        </p:spPr>
      </p:cxnSp>
      <p:cxnSp>
        <p:nvCxnSpPr>
          <p:cNvPr id="100" name="Straight Arrow Connector 99"/>
          <p:cNvCxnSpPr/>
          <p:nvPr/>
        </p:nvCxnSpPr>
        <p:spPr bwMode="auto">
          <a:xfrm>
            <a:off x="6617705" y="2251725"/>
            <a:ext cx="0" cy="96118"/>
          </a:xfrm>
          <a:prstGeom prst="straightConnector1">
            <a:avLst/>
          </a:prstGeom>
          <a:solidFill>
            <a:srgbClr val="0183B7"/>
          </a:solidFill>
          <a:ln w="9525" cap="flat" cmpd="sng" algn="ctr">
            <a:solidFill>
              <a:schemeClr val="accent1"/>
            </a:solidFill>
            <a:prstDash val="solid"/>
            <a:round/>
            <a:headEnd type="none" w="med" len="med"/>
            <a:tailEnd type="triangle"/>
          </a:ln>
          <a:effectLst/>
        </p:spPr>
      </p:cxnSp>
      <p:cxnSp>
        <p:nvCxnSpPr>
          <p:cNvPr id="141" name="Straight Arrow Connector 140"/>
          <p:cNvCxnSpPr/>
          <p:nvPr/>
        </p:nvCxnSpPr>
        <p:spPr bwMode="auto">
          <a:xfrm>
            <a:off x="3784379" y="2261498"/>
            <a:ext cx="0" cy="96118"/>
          </a:xfrm>
          <a:prstGeom prst="straightConnector1">
            <a:avLst/>
          </a:prstGeom>
          <a:solidFill>
            <a:srgbClr val="0183B7"/>
          </a:solidFill>
          <a:ln w="952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145002548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p:cNvSpPr/>
          <p:nvPr/>
        </p:nvSpPr>
        <p:spPr>
          <a:xfrm>
            <a:off x="0" y="1954633"/>
            <a:ext cx="9144000" cy="2815202"/>
          </a:xfrm>
          <a:prstGeom prst="rect">
            <a:avLst/>
          </a:prstGeom>
          <a:solidFill>
            <a:schemeClr val="accent1">
              <a:lumMod val="20000"/>
              <a:lumOff val="80000"/>
            </a:schemeClr>
          </a:solidFill>
          <a:ln w="25400" cap="flat" cmpd="sng" algn="ctr">
            <a:noFill/>
            <a:prstDash val="solid"/>
          </a:ln>
          <a:effectLst/>
        </p:spPr>
        <p:txBody>
          <a:bodyPr lIns="91384" tIns="45692" rIns="91384" bIns="4569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iscoSansTT Light"/>
              <a:ea typeface="+mn-ea"/>
              <a:cs typeface="+mn-cs"/>
            </a:endParaRPr>
          </a:p>
        </p:txBody>
      </p:sp>
      <p:sp>
        <p:nvSpPr>
          <p:cNvPr id="7" name="Slide Number Placeholder 6"/>
          <p:cNvSpPr>
            <a:spLocks noGrp="1"/>
          </p:cNvSpPr>
          <p:nvPr>
            <p:ph type="sldNum" sz="quarter" idx="4"/>
          </p:nvPr>
        </p:nvSpPr>
        <p:spPr/>
        <p:txBody>
          <a:bodyPr/>
          <a:lstStyle/>
          <a:p>
            <a:fld id="{96A97DD0-5BE7-4856-A2A9-C42C6688E607}" type="slidenum">
              <a:rPr lang="en-US" smtClean="0"/>
              <a:pPr/>
              <a:t>3</a:t>
            </a:fld>
            <a:endParaRPr lang="en-US" dirty="0"/>
          </a:p>
        </p:txBody>
      </p:sp>
      <p:sp>
        <p:nvSpPr>
          <p:cNvPr id="2" name="Title 1"/>
          <p:cNvSpPr>
            <a:spLocks noGrp="1"/>
          </p:cNvSpPr>
          <p:nvPr>
            <p:ph type="title"/>
          </p:nvPr>
        </p:nvSpPr>
        <p:spPr/>
        <p:txBody>
          <a:bodyPr/>
          <a:lstStyle/>
          <a:p>
            <a:r>
              <a:rPr lang="en-US" dirty="0" smtClean="0"/>
              <a:t>Data Center</a:t>
            </a:r>
            <a:r>
              <a:rPr lang="en-US" dirty="0"/>
              <a:t> </a:t>
            </a:r>
            <a:r>
              <a:rPr lang="en-US" dirty="0" smtClean="0"/>
              <a:t>Trends</a:t>
            </a:r>
            <a:br>
              <a:rPr lang="en-US" dirty="0" smtClean="0"/>
            </a:br>
            <a:endParaRPr lang="en-US" dirty="0"/>
          </a:p>
        </p:txBody>
      </p:sp>
      <p:grpSp>
        <p:nvGrpSpPr>
          <p:cNvPr id="160" name="Group 159"/>
          <p:cNvGrpSpPr/>
          <p:nvPr/>
        </p:nvGrpSpPr>
        <p:grpSpPr>
          <a:xfrm>
            <a:off x="731959" y="2037849"/>
            <a:ext cx="2300603" cy="503176"/>
            <a:chOff x="885153" y="1438590"/>
            <a:chExt cx="2621652" cy="605196"/>
          </a:xfrm>
        </p:grpSpPr>
        <p:sp>
          <p:nvSpPr>
            <p:cNvPr id="205" name="TextBox 6"/>
            <p:cNvSpPr txBox="1"/>
            <p:nvPr/>
          </p:nvSpPr>
          <p:spPr>
            <a:xfrm>
              <a:off x="1478518" y="1438590"/>
              <a:ext cx="2028287" cy="215444"/>
            </a:xfrm>
            <a:prstGeom prst="rect">
              <a:avLst/>
            </a:prstGeom>
            <a:noFill/>
          </p:spPr>
          <p:txBody>
            <a:bodyPr wrap="non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1400" b="1" dirty="0" smtClean="0">
                  <a:solidFill>
                    <a:schemeClr val="accent1"/>
                  </a:solidFill>
                  <a:latin typeface="+mj-lt"/>
                </a:rPr>
                <a:t>Traditional Applications</a:t>
              </a:r>
              <a:endParaRPr lang="en-US" sz="1400" b="1" dirty="0">
                <a:solidFill>
                  <a:schemeClr val="accent1"/>
                </a:solidFill>
                <a:latin typeface="+mj-lt"/>
              </a:endParaRPr>
            </a:p>
          </p:txBody>
        </p:sp>
        <p:sp>
          <p:nvSpPr>
            <p:cNvPr id="206" name="TextBox 7"/>
            <p:cNvSpPr txBox="1"/>
            <p:nvPr/>
          </p:nvSpPr>
          <p:spPr>
            <a:xfrm>
              <a:off x="885153" y="1705232"/>
              <a:ext cx="2621652" cy="338554"/>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r" defTabSz="914400">
                <a:spcBef>
                  <a:spcPct val="20000"/>
                </a:spcBef>
                <a:defRPr/>
              </a:pPr>
              <a:r>
                <a:rPr lang="en-US" sz="1000" dirty="0" smtClean="0">
                  <a:solidFill>
                    <a:schemeClr val="tx1">
                      <a:lumMod val="50000"/>
                      <a:lumOff val="50000"/>
                    </a:schemeClr>
                  </a:solidFill>
                </a:rPr>
                <a:t>Monolithic Model</a:t>
              </a:r>
            </a:p>
            <a:p>
              <a:pPr lvl="0" algn="r" defTabSz="914400">
                <a:spcBef>
                  <a:spcPct val="20000"/>
                </a:spcBef>
                <a:defRPr/>
              </a:pPr>
              <a:r>
                <a:rPr lang="en-US" sz="1000" dirty="0" smtClean="0">
                  <a:solidFill>
                    <a:schemeClr val="tx1">
                      <a:lumMod val="50000"/>
                      <a:lumOff val="50000"/>
                    </a:schemeClr>
                  </a:solidFill>
                </a:rPr>
                <a:t>Multi-tier Apps</a:t>
              </a:r>
              <a:endParaRPr lang="en-US" sz="1000" dirty="0">
                <a:solidFill>
                  <a:schemeClr val="tx1">
                    <a:lumMod val="50000"/>
                    <a:lumOff val="50000"/>
                  </a:schemeClr>
                </a:solidFill>
              </a:endParaRPr>
            </a:p>
          </p:txBody>
        </p:sp>
      </p:grpSp>
      <p:sp>
        <p:nvSpPr>
          <p:cNvPr id="161" name="Rectangular Callout 160"/>
          <p:cNvSpPr/>
          <p:nvPr/>
        </p:nvSpPr>
        <p:spPr>
          <a:xfrm>
            <a:off x="3104885" y="2091890"/>
            <a:ext cx="635160" cy="584556"/>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2800" b="1" dirty="0" smtClean="0">
              <a:solidFill>
                <a:schemeClr val="accent1">
                  <a:lumMod val="50000"/>
                </a:schemeClr>
              </a:solidFill>
              <a:latin typeface="FontAwesome" pitchFamily="2" charset="0"/>
            </a:endParaRPr>
          </a:p>
        </p:txBody>
      </p:sp>
      <p:grpSp>
        <p:nvGrpSpPr>
          <p:cNvPr id="162" name="Group 161"/>
          <p:cNvGrpSpPr/>
          <p:nvPr/>
        </p:nvGrpSpPr>
        <p:grpSpPr>
          <a:xfrm>
            <a:off x="733673" y="3982206"/>
            <a:ext cx="2309697" cy="538410"/>
            <a:chOff x="900688" y="2440297"/>
            <a:chExt cx="2632015" cy="647573"/>
          </a:xfrm>
        </p:grpSpPr>
        <p:sp>
          <p:nvSpPr>
            <p:cNvPr id="203" name="TextBox 28"/>
            <p:cNvSpPr txBox="1"/>
            <p:nvPr/>
          </p:nvSpPr>
          <p:spPr>
            <a:xfrm>
              <a:off x="1089763" y="2440297"/>
              <a:ext cx="2442940" cy="259126"/>
            </a:xfrm>
            <a:prstGeom prst="rect">
              <a:avLst/>
            </a:prstGeom>
            <a:noFill/>
          </p:spPr>
          <p:txBody>
            <a:bodyPr wrap="squar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1400" b="1" dirty="0" smtClean="0">
                  <a:solidFill>
                    <a:schemeClr val="accent1">
                      <a:lumMod val="50000"/>
                    </a:schemeClr>
                  </a:solidFill>
                </a:rPr>
                <a:t>Manual Interaction </a:t>
              </a:r>
              <a:endParaRPr lang="en-US" sz="1400" b="1" dirty="0">
                <a:solidFill>
                  <a:schemeClr val="accent1">
                    <a:lumMod val="50000"/>
                  </a:schemeClr>
                </a:solidFill>
              </a:endParaRPr>
            </a:p>
          </p:txBody>
        </p:sp>
        <p:sp>
          <p:nvSpPr>
            <p:cNvPr id="204" name="TextBox 29"/>
            <p:cNvSpPr txBox="1"/>
            <p:nvPr/>
          </p:nvSpPr>
          <p:spPr>
            <a:xfrm>
              <a:off x="900688" y="2680674"/>
              <a:ext cx="2621653" cy="407196"/>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r" defTabSz="914400">
                <a:spcBef>
                  <a:spcPct val="20000"/>
                </a:spcBef>
                <a:defRPr/>
              </a:pPr>
              <a:r>
                <a:rPr lang="en-US" sz="1000" dirty="0" smtClean="0">
                  <a:solidFill>
                    <a:schemeClr val="tx1">
                      <a:lumMod val="50000"/>
                      <a:lumOff val="50000"/>
                    </a:schemeClr>
                  </a:solidFill>
                </a:rPr>
                <a:t>Static </a:t>
              </a:r>
              <a:r>
                <a:rPr lang="en-US" sz="1000" dirty="0" smtClean="0">
                  <a:solidFill>
                    <a:schemeClr val="tx1">
                      <a:lumMod val="50000"/>
                      <a:lumOff val="50000"/>
                    </a:schemeClr>
                  </a:solidFill>
                </a:rPr>
                <a:t>Networks, L2 based Data Center</a:t>
              </a:r>
              <a:endParaRPr lang="en-US" sz="1000" dirty="0" smtClean="0">
                <a:solidFill>
                  <a:schemeClr val="tx1">
                    <a:lumMod val="50000"/>
                    <a:lumOff val="50000"/>
                  </a:schemeClr>
                </a:solidFill>
              </a:endParaRPr>
            </a:p>
            <a:p>
              <a:pPr lvl="0" algn="r" defTabSz="914400">
                <a:spcBef>
                  <a:spcPct val="20000"/>
                </a:spcBef>
                <a:defRPr/>
              </a:pPr>
              <a:r>
                <a:rPr lang="en-US" sz="1000" dirty="0" smtClean="0">
                  <a:solidFill>
                    <a:schemeClr val="tx1">
                      <a:lumMod val="50000"/>
                      <a:lumOff val="50000"/>
                    </a:schemeClr>
                  </a:solidFill>
                </a:rPr>
                <a:t>Complex, Custom &amp; Closed</a:t>
              </a:r>
            </a:p>
          </p:txBody>
        </p:sp>
      </p:grpSp>
      <p:sp>
        <p:nvSpPr>
          <p:cNvPr id="163" name="Rectangular Callout 162"/>
          <p:cNvSpPr/>
          <p:nvPr/>
        </p:nvSpPr>
        <p:spPr>
          <a:xfrm>
            <a:off x="3104226" y="3929400"/>
            <a:ext cx="635160" cy="584557"/>
          </a:xfrm>
          <a:prstGeom prst="wedgeRectCallout">
            <a:avLst/>
          </a:prstGeom>
          <a:solidFill>
            <a:schemeClr val="accent1">
              <a:lumMod val="75000"/>
            </a:schemeClr>
          </a:solidFill>
          <a:ln>
            <a:solidFill>
              <a:schemeClr val="accent1">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algn="ctr"/>
            <a:endParaRPr lang="en-US" sz="2800" dirty="0">
              <a:solidFill>
                <a:schemeClr val="accent3">
                  <a:lumMod val="50000"/>
                </a:schemeClr>
              </a:solidFill>
            </a:endParaRPr>
          </a:p>
        </p:txBody>
      </p:sp>
      <p:grpSp>
        <p:nvGrpSpPr>
          <p:cNvPr id="166" name="Group 165"/>
          <p:cNvGrpSpPr/>
          <p:nvPr/>
        </p:nvGrpSpPr>
        <p:grpSpPr>
          <a:xfrm>
            <a:off x="5599487" y="2060480"/>
            <a:ext cx="2325412" cy="485508"/>
            <a:chOff x="5638262" y="1447393"/>
            <a:chExt cx="2649923" cy="583946"/>
          </a:xfrm>
        </p:grpSpPr>
        <p:sp>
          <p:nvSpPr>
            <p:cNvPr id="199" name="TextBox 56"/>
            <p:cNvSpPr txBox="1"/>
            <p:nvPr/>
          </p:nvSpPr>
          <p:spPr>
            <a:xfrm>
              <a:off x="5638263" y="1447393"/>
              <a:ext cx="2184592" cy="215444"/>
            </a:xfrm>
            <a:prstGeom prst="rect">
              <a:avLst/>
            </a:prstGeom>
            <a:noFill/>
          </p:spPr>
          <p:txBody>
            <a:bodyPr wrap="non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400" b="1" dirty="0" smtClean="0">
                  <a:solidFill>
                    <a:schemeClr val="accent6">
                      <a:lumMod val="60000"/>
                      <a:lumOff val="40000"/>
                    </a:schemeClr>
                  </a:solidFill>
                  <a:latin typeface="+mj-lt"/>
                </a:rPr>
                <a:t>Cloud-native applications</a:t>
              </a:r>
              <a:endParaRPr lang="en-US" sz="1400" b="1" dirty="0">
                <a:solidFill>
                  <a:schemeClr val="accent6">
                    <a:lumMod val="60000"/>
                    <a:lumOff val="40000"/>
                  </a:schemeClr>
                </a:solidFill>
                <a:latin typeface="+mj-lt"/>
              </a:endParaRPr>
            </a:p>
          </p:txBody>
        </p:sp>
        <p:sp>
          <p:nvSpPr>
            <p:cNvPr id="200" name="TextBox 57"/>
            <p:cNvSpPr txBox="1"/>
            <p:nvPr/>
          </p:nvSpPr>
          <p:spPr>
            <a:xfrm>
              <a:off x="5638262" y="1692785"/>
              <a:ext cx="2649923" cy="338554"/>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defTabSz="914400">
                <a:spcBef>
                  <a:spcPct val="20000"/>
                </a:spcBef>
                <a:defRPr/>
              </a:pPr>
              <a:r>
                <a:rPr lang="en-US" sz="1000" dirty="0" smtClean="0">
                  <a:solidFill>
                    <a:schemeClr val="tx1">
                      <a:lumMod val="50000"/>
                      <a:lumOff val="50000"/>
                    </a:schemeClr>
                  </a:solidFill>
                </a:rPr>
                <a:t>Business Agility with cloud model</a:t>
              </a:r>
            </a:p>
            <a:p>
              <a:pPr lvl="0" defTabSz="914400">
                <a:spcBef>
                  <a:spcPct val="20000"/>
                </a:spcBef>
                <a:defRPr/>
              </a:pPr>
              <a:r>
                <a:rPr lang="en-US" sz="1000" dirty="0" smtClean="0">
                  <a:solidFill>
                    <a:schemeClr val="tx1">
                      <a:lumMod val="50000"/>
                      <a:lumOff val="50000"/>
                    </a:schemeClr>
                  </a:solidFill>
                </a:rPr>
                <a:t>Micro-services / Bi-Modal IT / DevOps</a:t>
              </a:r>
              <a:endParaRPr lang="en-US" sz="1000" dirty="0">
                <a:solidFill>
                  <a:schemeClr val="tx1">
                    <a:lumMod val="50000"/>
                    <a:lumOff val="50000"/>
                  </a:schemeClr>
                </a:solidFill>
              </a:endParaRPr>
            </a:p>
          </p:txBody>
        </p:sp>
      </p:grpSp>
      <p:sp>
        <p:nvSpPr>
          <p:cNvPr id="167" name="Rectangular Callout 166"/>
          <p:cNvSpPr/>
          <p:nvPr/>
        </p:nvSpPr>
        <p:spPr>
          <a:xfrm>
            <a:off x="4865868" y="2090697"/>
            <a:ext cx="635160" cy="584557"/>
          </a:xfrm>
          <a:prstGeom prst="wedgeRect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2400" b="1" dirty="0" smtClean="0">
              <a:solidFill>
                <a:schemeClr val="accent2">
                  <a:lumMod val="50000"/>
                </a:schemeClr>
              </a:solidFill>
              <a:latin typeface="FontAwesome" pitchFamily="2" charset="0"/>
            </a:endParaRPr>
          </a:p>
        </p:txBody>
      </p:sp>
      <p:grpSp>
        <p:nvGrpSpPr>
          <p:cNvPr id="168" name="Group 167"/>
          <p:cNvGrpSpPr/>
          <p:nvPr/>
        </p:nvGrpSpPr>
        <p:grpSpPr>
          <a:xfrm>
            <a:off x="5599487" y="3887135"/>
            <a:ext cx="2810222" cy="675148"/>
            <a:chOff x="5709127" y="2514200"/>
            <a:chExt cx="3235089" cy="812034"/>
          </a:xfrm>
        </p:grpSpPr>
        <p:sp>
          <p:nvSpPr>
            <p:cNvPr id="197" name="TextBox 60"/>
            <p:cNvSpPr txBox="1"/>
            <p:nvPr/>
          </p:nvSpPr>
          <p:spPr>
            <a:xfrm>
              <a:off x="5720116" y="2514200"/>
              <a:ext cx="2531517" cy="259127"/>
            </a:xfrm>
            <a:prstGeom prst="rect">
              <a:avLst/>
            </a:prstGeom>
            <a:noFill/>
          </p:spPr>
          <p:txBody>
            <a:bodyPr wrap="non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400" b="1" dirty="0" smtClean="0">
                  <a:solidFill>
                    <a:schemeClr val="accent5"/>
                  </a:solidFill>
                </a:rPr>
                <a:t>Policy Driven Automation </a:t>
              </a:r>
              <a:endParaRPr lang="en-US" sz="1400" b="1" dirty="0">
                <a:solidFill>
                  <a:schemeClr val="accent5"/>
                </a:solidFill>
              </a:endParaRPr>
            </a:p>
          </p:txBody>
        </p:sp>
        <p:sp>
          <p:nvSpPr>
            <p:cNvPr id="198" name="TextBox 61"/>
            <p:cNvSpPr txBox="1"/>
            <p:nvPr/>
          </p:nvSpPr>
          <p:spPr>
            <a:xfrm>
              <a:off x="5709127" y="2770967"/>
              <a:ext cx="3235089" cy="555267"/>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defTabSz="914400">
                <a:spcBef>
                  <a:spcPct val="20000"/>
                </a:spcBef>
                <a:defRPr/>
              </a:pPr>
              <a:r>
                <a:rPr lang="en-US" sz="1000" dirty="0">
                  <a:solidFill>
                    <a:schemeClr val="tx1">
                      <a:lumMod val="50000"/>
                      <a:lumOff val="50000"/>
                    </a:schemeClr>
                  </a:solidFill>
                </a:rPr>
                <a:t>L3 Fabric Data </a:t>
              </a:r>
              <a:r>
                <a:rPr lang="en-US" sz="1000" dirty="0" smtClean="0">
                  <a:solidFill>
                    <a:schemeClr val="tx1">
                      <a:lumMod val="50000"/>
                      <a:lumOff val="50000"/>
                    </a:schemeClr>
                  </a:solidFill>
                </a:rPr>
                <a:t>Center, SDN </a:t>
              </a:r>
              <a:r>
                <a:rPr lang="en-US" sz="1000" dirty="0" smtClean="0">
                  <a:solidFill>
                    <a:schemeClr val="tx1">
                      <a:lumMod val="50000"/>
                      <a:lumOff val="50000"/>
                    </a:schemeClr>
                  </a:solidFill>
                </a:rPr>
                <a:t>Framework for cross-domain automation, </a:t>
              </a:r>
              <a:r>
                <a:rPr lang="en-US" sz="1000" dirty="0" smtClean="0">
                  <a:solidFill>
                    <a:schemeClr val="tx1">
                      <a:lumMod val="50000"/>
                      <a:lumOff val="50000"/>
                    </a:schemeClr>
                  </a:solidFill>
                </a:rPr>
                <a:t>and abstraction, analytics </a:t>
              </a:r>
              <a:r>
                <a:rPr lang="en-US" sz="1000" dirty="0" smtClean="0">
                  <a:solidFill>
                    <a:schemeClr val="tx1">
                      <a:lumMod val="50000"/>
                      <a:lumOff val="50000"/>
                    </a:schemeClr>
                  </a:solidFill>
                </a:rPr>
                <a:t>(visibility)  and programmability</a:t>
              </a:r>
              <a:endParaRPr lang="en-US" sz="1000" dirty="0">
                <a:solidFill>
                  <a:schemeClr val="tx1">
                    <a:lumMod val="50000"/>
                    <a:lumOff val="50000"/>
                  </a:schemeClr>
                </a:solidFill>
              </a:endParaRPr>
            </a:p>
          </p:txBody>
        </p:sp>
      </p:grpSp>
      <p:sp>
        <p:nvSpPr>
          <p:cNvPr id="169" name="Rectangular Callout 168"/>
          <p:cNvSpPr/>
          <p:nvPr/>
        </p:nvSpPr>
        <p:spPr>
          <a:xfrm>
            <a:off x="4865209" y="3929401"/>
            <a:ext cx="635160" cy="584557"/>
          </a:xfrm>
          <a:prstGeom prst="wedge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2800" dirty="0">
              <a:solidFill>
                <a:schemeClr val="accent4">
                  <a:lumMod val="50000"/>
                </a:schemeClr>
              </a:solidFill>
              <a:latin typeface="FontAwesome" pitchFamily="2" charset="0"/>
            </a:endParaRPr>
          </a:p>
        </p:txBody>
      </p:sp>
      <p:sp>
        <p:nvSpPr>
          <p:cNvPr id="172" name="Freeform 171"/>
          <p:cNvSpPr>
            <a:spLocks noEditPoints="1"/>
          </p:cNvSpPr>
          <p:nvPr/>
        </p:nvSpPr>
        <p:spPr bwMode="auto">
          <a:xfrm>
            <a:off x="3276964" y="2235969"/>
            <a:ext cx="303314" cy="287376"/>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173" name="Freeform 172"/>
          <p:cNvSpPr>
            <a:spLocks noEditPoints="1"/>
          </p:cNvSpPr>
          <p:nvPr/>
        </p:nvSpPr>
        <p:spPr bwMode="auto">
          <a:xfrm>
            <a:off x="5031790" y="2230199"/>
            <a:ext cx="325014" cy="307936"/>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174" name="Freeform 173"/>
          <p:cNvSpPr>
            <a:spLocks/>
          </p:cNvSpPr>
          <p:nvPr/>
        </p:nvSpPr>
        <p:spPr bwMode="auto">
          <a:xfrm>
            <a:off x="5023664" y="4089926"/>
            <a:ext cx="291003" cy="27571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176" name="Freeform 175"/>
          <p:cNvSpPr>
            <a:spLocks noEditPoints="1"/>
          </p:cNvSpPr>
          <p:nvPr/>
        </p:nvSpPr>
        <p:spPr bwMode="auto">
          <a:xfrm>
            <a:off x="3291649" y="4117037"/>
            <a:ext cx="266211" cy="23625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nvGrpSpPr>
          <p:cNvPr id="179" name="Group 178"/>
          <p:cNvGrpSpPr/>
          <p:nvPr/>
        </p:nvGrpSpPr>
        <p:grpSpPr>
          <a:xfrm>
            <a:off x="4106389" y="2005550"/>
            <a:ext cx="276856" cy="262308"/>
            <a:chOff x="3924946" y="1010354"/>
            <a:chExt cx="315491" cy="315491"/>
          </a:xfrm>
        </p:grpSpPr>
        <p:sp>
          <p:nvSpPr>
            <p:cNvPr id="193" name="Teardrop 192"/>
            <p:cNvSpPr/>
            <p:nvPr/>
          </p:nvSpPr>
          <p:spPr>
            <a:xfrm rot="18952047">
              <a:off x="3924946" y="1010354"/>
              <a:ext cx="315491" cy="315491"/>
            </a:xfrm>
            <a:prstGeom prst="teardrop">
              <a:avLst/>
            </a:prstGeom>
            <a:solidFill>
              <a:srgbClr val="A6A6A6"/>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dirty="0"/>
            </a:p>
          </p:txBody>
        </p:sp>
        <p:sp>
          <p:nvSpPr>
            <p:cNvPr id="194" name="Freeform 193"/>
            <p:cNvSpPr>
              <a:spLocks noEditPoints="1"/>
            </p:cNvSpPr>
            <p:nvPr/>
          </p:nvSpPr>
          <p:spPr bwMode="auto">
            <a:xfrm>
              <a:off x="3980521" y="1093520"/>
              <a:ext cx="200941" cy="188284"/>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sp>
        <p:nvSpPr>
          <p:cNvPr id="181" name="TextBox 74"/>
          <p:cNvSpPr txBox="1"/>
          <p:nvPr/>
        </p:nvSpPr>
        <p:spPr>
          <a:xfrm>
            <a:off x="3978016" y="2469545"/>
            <a:ext cx="575328" cy="246221"/>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ctr" defTabSz="914400">
              <a:spcBef>
                <a:spcPct val="20000"/>
              </a:spcBef>
              <a:defRPr/>
            </a:pPr>
            <a:r>
              <a:rPr lang="en-US" sz="800" b="1" dirty="0" smtClean="0">
                <a:solidFill>
                  <a:schemeClr val="tx1">
                    <a:lumMod val="50000"/>
                    <a:lumOff val="50000"/>
                  </a:schemeClr>
                </a:solidFill>
              </a:rPr>
              <a:t>Application Shift</a:t>
            </a:r>
          </a:p>
        </p:txBody>
      </p:sp>
      <p:grpSp>
        <p:nvGrpSpPr>
          <p:cNvPr id="182" name="Group 181"/>
          <p:cNvGrpSpPr/>
          <p:nvPr/>
        </p:nvGrpSpPr>
        <p:grpSpPr>
          <a:xfrm rot="10800000">
            <a:off x="4095114" y="3877962"/>
            <a:ext cx="276856" cy="262308"/>
            <a:chOff x="1739154" y="527965"/>
            <a:chExt cx="558911" cy="558911"/>
          </a:xfrm>
        </p:grpSpPr>
        <p:sp>
          <p:nvSpPr>
            <p:cNvPr id="191" name="Teardrop 190"/>
            <p:cNvSpPr/>
            <p:nvPr/>
          </p:nvSpPr>
          <p:spPr>
            <a:xfrm rot="8113673">
              <a:off x="1739154" y="527965"/>
              <a:ext cx="558911" cy="558911"/>
            </a:xfrm>
            <a:prstGeom prst="teardrop">
              <a:avLst/>
            </a:prstGeom>
            <a:solidFill>
              <a:srgbClr val="A6A6A6"/>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dirty="0"/>
            </a:p>
          </p:txBody>
        </p:sp>
        <p:sp>
          <p:nvSpPr>
            <p:cNvPr id="192" name="Freeform 191"/>
            <p:cNvSpPr>
              <a:spLocks noEditPoints="1"/>
            </p:cNvSpPr>
            <p:nvPr/>
          </p:nvSpPr>
          <p:spPr bwMode="auto">
            <a:xfrm>
              <a:off x="1847494" y="692639"/>
              <a:ext cx="349250" cy="205808"/>
            </a:xfrm>
            <a:custGeom>
              <a:avLst/>
              <a:gdLst/>
              <a:ahLst/>
              <a:cxnLst>
                <a:cxn ang="0">
                  <a:pos x="51" y="46"/>
                </a:cxn>
                <a:cxn ang="0">
                  <a:pos x="12" y="46"/>
                </a:cxn>
                <a:cxn ang="0">
                  <a:pos x="11" y="43"/>
                </a:cxn>
                <a:cxn ang="0">
                  <a:pos x="11" y="37"/>
                </a:cxn>
                <a:cxn ang="0">
                  <a:pos x="11" y="20"/>
                </a:cxn>
                <a:cxn ang="0">
                  <a:pos x="3" y="20"/>
                </a:cxn>
                <a:cxn ang="0">
                  <a:pos x="0" y="18"/>
                </a:cxn>
                <a:cxn ang="0">
                  <a:pos x="1" y="16"/>
                </a:cxn>
                <a:cxn ang="0">
                  <a:pos x="14" y="1"/>
                </a:cxn>
                <a:cxn ang="0">
                  <a:pos x="16" y="0"/>
                </a:cxn>
                <a:cxn ang="0">
                  <a:pos x="18" y="1"/>
                </a:cxn>
                <a:cxn ang="0">
                  <a:pos x="31" y="16"/>
                </a:cxn>
                <a:cxn ang="0">
                  <a:pos x="31" y="18"/>
                </a:cxn>
                <a:cxn ang="0">
                  <a:pos x="29" y="20"/>
                </a:cxn>
                <a:cxn ang="0">
                  <a:pos x="21" y="20"/>
                </a:cxn>
                <a:cxn ang="0">
                  <a:pos x="21" y="36"/>
                </a:cxn>
                <a:cxn ang="0">
                  <a:pos x="44" y="36"/>
                </a:cxn>
                <a:cxn ang="0">
                  <a:pos x="45" y="36"/>
                </a:cxn>
                <a:cxn ang="0">
                  <a:pos x="52" y="44"/>
                </a:cxn>
                <a:cxn ang="0">
                  <a:pos x="52" y="45"/>
                </a:cxn>
                <a:cxn ang="0">
                  <a:pos x="51" y="46"/>
                </a:cxn>
                <a:cxn ang="0">
                  <a:pos x="77" y="30"/>
                </a:cxn>
                <a:cxn ang="0">
                  <a:pos x="64" y="45"/>
                </a:cxn>
                <a:cxn ang="0">
                  <a:pos x="62" y="46"/>
                </a:cxn>
                <a:cxn ang="0">
                  <a:pos x="60" y="45"/>
                </a:cxn>
                <a:cxn ang="0">
                  <a:pos x="47" y="30"/>
                </a:cxn>
                <a:cxn ang="0">
                  <a:pos x="47" y="28"/>
                </a:cxn>
                <a:cxn ang="0">
                  <a:pos x="49" y="25"/>
                </a:cxn>
                <a:cxn ang="0">
                  <a:pos x="57" y="25"/>
                </a:cxn>
                <a:cxn ang="0">
                  <a:pos x="57" y="10"/>
                </a:cxn>
                <a:cxn ang="0">
                  <a:pos x="34" y="10"/>
                </a:cxn>
                <a:cxn ang="0">
                  <a:pos x="33" y="10"/>
                </a:cxn>
                <a:cxn ang="0">
                  <a:pos x="26" y="2"/>
                </a:cxn>
                <a:cxn ang="0">
                  <a:pos x="26" y="1"/>
                </a:cxn>
                <a:cxn ang="0">
                  <a:pos x="27" y="0"/>
                </a:cxn>
                <a:cxn ang="0">
                  <a:pos x="66" y="0"/>
                </a:cxn>
                <a:cxn ang="0">
                  <a:pos x="67" y="2"/>
                </a:cxn>
                <a:cxn ang="0">
                  <a:pos x="67" y="9"/>
                </a:cxn>
                <a:cxn ang="0">
                  <a:pos x="67" y="25"/>
                </a:cxn>
                <a:cxn ang="0">
                  <a:pos x="75" y="25"/>
                </a:cxn>
                <a:cxn ang="0">
                  <a:pos x="78" y="28"/>
                </a:cxn>
                <a:cxn ang="0">
                  <a:pos x="77" y="30"/>
                </a:cxn>
              </a:cxnLst>
              <a:rect l="0" t="0" r="r" b="b"/>
              <a:pathLst>
                <a:path w="78" h="46">
                  <a:moveTo>
                    <a:pt x="51" y="46"/>
                  </a:moveTo>
                  <a:cubicBezTo>
                    <a:pt x="12" y="46"/>
                    <a:pt x="12" y="46"/>
                    <a:pt x="12" y="46"/>
                  </a:cubicBezTo>
                  <a:cubicBezTo>
                    <a:pt x="11" y="46"/>
                    <a:pt x="11" y="44"/>
                    <a:pt x="11" y="43"/>
                  </a:cubicBezTo>
                  <a:cubicBezTo>
                    <a:pt x="11" y="37"/>
                    <a:pt x="11" y="37"/>
                    <a:pt x="11" y="37"/>
                  </a:cubicBezTo>
                  <a:cubicBezTo>
                    <a:pt x="11" y="20"/>
                    <a:pt x="11" y="20"/>
                    <a:pt x="11" y="20"/>
                  </a:cubicBezTo>
                  <a:cubicBezTo>
                    <a:pt x="3" y="20"/>
                    <a:pt x="3" y="20"/>
                    <a:pt x="3" y="20"/>
                  </a:cubicBezTo>
                  <a:cubicBezTo>
                    <a:pt x="2" y="20"/>
                    <a:pt x="0" y="19"/>
                    <a:pt x="0" y="18"/>
                  </a:cubicBezTo>
                  <a:cubicBezTo>
                    <a:pt x="0" y="17"/>
                    <a:pt x="1" y="17"/>
                    <a:pt x="1" y="16"/>
                  </a:cubicBezTo>
                  <a:cubicBezTo>
                    <a:pt x="14" y="1"/>
                    <a:pt x="14" y="1"/>
                    <a:pt x="14" y="1"/>
                  </a:cubicBezTo>
                  <a:cubicBezTo>
                    <a:pt x="14" y="0"/>
                    <a:pt x="15" y="0"/>
                    <a:pt x="16" y="0"/>
                  </a:cubicBezTo>
                  <a:cubicBezTo>
                    <a:pt x="17" y="0"/>
                    <a:pt x="17" y="0"/>
                    <a:pt x="18" y="1"/>
                  </a:cubicBezTo>
                  <a:cubicBezTo>
                    <a:pt x="31" y="16"/>
                    <a:pt x="31" y="16"/>
                    <a:pt x="31" y="16"/>
                  </a:cubicBezTo>
                  <a:cubicBezTo>
                    <a:pt x="31" y="17"/>
                    <a:pt x="31" y="17"/>
                    <a:pt x="31" y="18"/>
                  </a:cubicBezTo>
                  <a:cubicBezTo>
                    <a:pt x="31" y="19"/>
                    <a:pt x="30" y="20"/>
                    <a:pt x="29" y="20"/>
                  </a:cubicBezTo>
                  <a:cubicBezTo>
                    <a:pt x="21" y="20"/>
                    <a:pt x="21" y="20"/>
                    <a:pt x="21" y="20"/>
                  </a:cubicBezTo>
                  <a:cubicBezTo>
                    <a:pt x="21" y="36"/>
                    <a:pt x="21" y="36"/>
                    <a:pt x="21" y="36"/>
                  </a:cubicBezTo>
                  <a:cubicBezTo>
                    <a:pt x="44" y="36"/>
                    <a:pt x="44" y="36"/>
                    <a:pt x="44" y="36"/>
                  </a:cubicBezTo>
                  <a:cubicBezTo>
                    <a:pt x="45" y="36"/>
                    <a:pt x="45" y="36"/>
                    <a:pt x="45" y="36"/>
                  </a:cubicBezTo>
                  <a:cubicBezTo>
                    <a:pt x="52" y="44"/>
                    <a:pt x="52" y="44"/>
                    <a:pt x="52" y="44"/>
                  </a:cubicBezTo>
                  <a:cubicBezTo>
                    <a:pt x="52" y="44"/>
                    <a:pt x="52" y="44"/>
                    <a:pt x="52" y="45"/>
                  </a:cubicBezTo>
                  <a:cubicBezTo>
                    <a:pt x="52" y="45"/>
                    <a:pt x="51" y="46"/>
                    <a:pt x="51" y="46"/>
                  </a:cubicBezTo>
                  <a:close/>
                  <a:moveTo>
                    <a:pt x="77" y="30"/>
                  </a:moveTo>
                  <a:cubicBezTo>
                    <a:pt x="64" y="45"/>
                    <a:pt x="64" y="45"/>
                    <a:pt x="64" y="45"/>
                  </a:cubicBezTo>
                  <a:cubicBezTo>
                    <a:pt x="64" y="46"/>
                    <a:pt x="63" y="46"/>
                    <a:pt x="62" y="46"/>
                  </a:cubicBezTo>
                  <a:cubicBezTo>
                    <a:pt x="61" y="46"/>
                    <a:pt x="61" y="46"/>
                    <a:pt x="60" y="45"/>
                  </a:cubicBezTo>
                  <a:cubicBezTo>
                    <a:pt x="47" y="30"/>
                    <a:pt x="47" y="30"/>
                    <a:pt x="47" y="30"/>
                  </a:cubicBezTo>
                  <a:cubicBezTo>
                    <a:pt x="47" y="29"/>
                    <a:pt x="47" y="29"/>
                    <a:pt x="47" y="28"/>
                  </a:cubicBezTo>
                  <a:cubicBezTo>
                    <a:pt x="47" y="27"/>
                    <a:pt x="48" y="25"/>
                    <a:pt x="49" y="25"/>
                  </a:cubicBezTo>
                  <a:cubicBezTo>
                    <a:pt x="57" y="25"/>
                    <a:pt x="57" y="25"/>
                    <a:pt x="57" y="25"/>
                  </a:cubicBezTo>
                  <a:cubicBezTo>
                    <a:pt x="57" y="10"/>
                    <a:pt x="57" y="10"/>
                    <a:pt x="57" y="10"/>
                  </a:cubicBezTo>
                  <a:cubicBezTo>
                    <a:pt x="34" y="10"/>
                    <a:pt x="34" y="10"/>
                    <a:pt x="34" y="10"/>
                  </a:cubicBezTo>
                  <a:cubicBezTo>
                    <a:pt x="34" y="10"/>
                    <a:pt x="33" y="10"/>
                    <a:pt x="33" y="10"/>
                  </a:cubicBezTo>
                  <a:cubicBezTo>
                    <a:pt x="26" y="2"/>
                    <a:pt x="26" y="2"/>
                    <a:pt x="26" y="2"/>
                  </a:cubicBezTo>
                  <a:cubicBezTo>
                    <a:pt x="26" y="2"/>
                    <a:pt x="26" y="1"/>
                    <a:pt x="26" y="1"/>
                  </a:cubicBezTo>
                  <a:cubicBezTo>
                    <a:pt x="26" y="0"/>
                    <a:pt x="27" y="0"/>
                    <a:pt x="27" y="0"/>
                  </a:cubicBezTo>
                  <a:cubicBezTo>
                    <a:pt x="66" y="0"/>
                    <a:pt x="66" y="0"/>
                    <a:pt x="66" y="0"/>
                  </a:cubicBezTo>
                  <a:cubicBezTo>
                    <a:pt x="68" y="0"/>
                    <a:pt x="67" y="1"/>
                    <a:pt x="67" y="2"/>
                  </a:cubicBezTo>
                  <a:cubicBezTo>
                    <a:pt x="67" y="9"/>
                    <a:pt x="67" y="9"/>
                    <a:pt x="67" y="9"/>
                  </a:cubicBezTo>
                  <a:cubicBezTo>
                    <a:pt x="67" y="25"/>
                    <a:pt x="67" y="25"/>
                    <a:pt x="67" y="25"/>
                  </a:cubicBezTo>
                  <a:cubicBezTo>
                    <a:pt x="75" y="25"/>
                    <a:pt x="75" y="25"/>
                    <a:pt x="75" y="25"/>
                  </a:cubicBezTo>
                  <a:cubicBezTo>
                    <a:pt x="76" y="25"/>
                    <a:pt x="78" y="27"/>
                    <a:pt x="78" y="28"/>
                  </a:cubicBezTo>
                  <a:cubicBezTo>
                    <a:pt x="78" y="29"/>
                    <a:pt x="77" y="29"/>
                    <a:pt x="77" y="3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sp>
        <p:nvSpPr>
          <p:cNvPr id="183" name="TextBox 78"/>
          <p:cNvSpPr txBox="1"/>
          <p:nvPr/>
        </p:nvSpPr>
        <p:spPr>
          <a:xfrm>
            <a:off x="3912777" y="4353296"/>
            <a:ext cx="631831" cy="246221"/>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ctr" defTabSz="914400">
              <a:spcBef>
                <a:spcPct val="20000"/>
              </a:spcBef>
              <a:defRPr/>
            </a:pPr>
            <a:r>
              <a:rPr lang="en-US" sz="800" b="1" dirty="0" smtClean="0">
                <a:solidFill>
                  <a:schemeClr val="tx1">
                    <a:lumMod val="50000"/>
                    <a:lumOff val="50000"/>
                  </a:schemeClr>
                </a:solidFill>
              </a:rPr>
              <a:t>Networking Shift</a:t>
            </a:r>
            <a:endParaRPr lang="en-US" sz="800" b="1" dirty="0">
              <a:solidFill>
                <a:schemeClr val="tx1">
                  <a:lumMod val="50000"/>
                  <a:lumOff val="50000"/>
                </a:schemeClr>
              </a:solidFill>
            </a:endParaRPr>
          </a:p>
        </p:txBody>
      </p:sp>
      <p:grpSp>
        <p:nvGrpSpPr>
          <p:cNvPr id="84" name="Group 83"/>
          <p:cNvGrpSpPr/>
          <p:nvPr/>
        </p:nvGrpSpPr>
        <p:grpSpPr>
          <a:xfrm>
            <a:off x="562183" y="2975778"/>
            <a:ext cx="2458462" cy="753326"/>
            <a:chOff x="705266" y="3441796"/>
            <a:chExt cx="2801540" cy="906063"/>
          </a:xfrm>
        </p:grpSpPr>
        <p:sp>
          <p:nvSpPr>
            <p:cNvPr id="86" name="TextBox 33"/>
            <p:cNvSpPr txBox="1"/>
            <p:nvPr/>
          </p:nvSpPr>
          <p:spPr>
            <a:xfrm>
              <a:off x="1437522" y="3441796"/>
              <a:ext cx="2069282" cy="259125"/>
            </a:xfrm>
            <a:prstGeom prst="rect">
              <a:avLst/>
            </a:prstGeom>
            <a:noFill/>
          </p:spPr>
          <p:txBody>
            <a:bodyPr wrap="non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1400" b="1" dirty="0" smtClean="0">
                  <a:solidFill>
                    <a:schemeClr val="accent3"/>
                  </a:solidFill>
                </a:rPr>
                <a:t>Physical and Manual</a:t>
              </a:r>
              <a:endParaRPr lang="en-US" sz="1400" b="1" dirty="0">
                <a:solidFill>
                  <a:schemeClr val="accent3"/>
                </a:solidFill>
              </a:endParaRPr>
            </a:p>
          </p:txBody>
        </p:sp>
        <p:sp>
          <p:nvSpPr>
            <p:cNvPr id="87" name="TextBox 34"/>
            <p:cNvSpPr txBox="1"/>
            <p:nvPr/>
          </p:nvSpPr>
          <p:spPr>
            <a:xfrm>
              <a:off x="705266" y="3718556"/>
              <a:ext cx="2801540" cy="629303"/>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r" defTabSz="914400">
                <a:spcBef>
                  <a:spcPct val="20000"/>
                </a:spcBef>
                <a:defRPr/>
              </a:pPr>
              <a:r>
                <a:rPr lang="en-US" sz="1000" dirty="0" smtClean="0">
                  <a:solidFill>
                    <a:schemeClr val="tx1">
                      <a:lumMod val="50000"/>
                      <a:lumOff val="50000"/>
                    </a:schemeClr>
                  </a:solidFill>
                </a:rPr>
                <a:t>Single Tenant, L2 based Data Center </a:t>
              </a:r>
            </a:p>
            <a:p>
              <a:pPr lvl="0" algn="r" defTabSz="914400">
                <a:spcBef>
                  <a:spcPct val="20000"/>
                </a:spcBef>
                <a:defRPr/>
              </a:pPr>
              <a:r>
                <a:rPr lang="en-US" sz="1000" dirty="0" smtClean="0">
                  <a:solidFill>
                    <a:schemeClr val="tx1">
                      <a:lumMod val="50000"/>
                      <a:lumOff val="50000"/>
                    </a:schemeClr>
                  </a:solidFill>
                </a:rPr>
                <a:t>Limited Mobility, Bare metal workloads</a:t>
              </a:r>
            </a:p>
            <a:p>
              <a:pPr lvl="0" algn="r" defTabSz="914400">
                <a:spcBef>
                  <a:spcPct val="20000"/>
                </a:spcBef>
                <a:defRPr/>
              </a:pPr>
              <a:r>
                <a:rPr lang="en-US" sz="1000" dirty="0" smtClean="0">
                  <a:solidFill>
                    <a:schemeClr val="tx1">
                      <a:lumMod val="50000"/>
                      <a:lumOff val="50000"/>
                    </a:schemeClr>
                  </a:solidFill>
                </a:rPr>
                <a:t>” </a:t>
              </a:r>
              <a:endParaRPr lang="en-US" sz="1000" dirty="0">
                <a:solidFill>
                  <a:schemeClr val="tx1">
                    <a:lumMod val="50000"/>
                    <a:lumOff val="50000"/>
                  </a:schemeClr>
                </a:solidFill>
              </a:endParaRPr>
            </a:p>
          </p:txBody>
        </p:sp>
      </p:grpSp>
      <p:sp>
        <p:nvSpPr>
          <p:cNvPr id="88" name="Rectangular Callout 87"/>
          <p:cNvSpPr/>
          <p:nvPr/>
        </p:nvSpPr>
        <p:spPr>
          <a:xfrm>
            <a:off x="3104226" y="3015410"/>
            <a:ext cx="635160" cy="584557"/>
          </a:xfrm>
          <a:prstGeom prst="wedge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3200" dirty="0">
              <a:solidFill>
                <a:schemeClr val="accent5">
                  <a:lumMod val="50000"/>
                </a:schemeClr>
              </a:solidFill>
            </a:endParaRPr>
          </a:p>
        </p:txBody>
      </p:sp>
      <p:grpSp>
        <p:nvGrpSpPr>
          <p:cNvPr id="89" name="Group 88"/>
          <p:cNvGrpSpPr/>
          <p:nvPr/>
        </p:nvGrpSpPr>
        <p:grpSpPr>
          <a:xfrm>
            <a:off x="5608782" y="2988775"/>
            <a:ext cx="2473524" cy="566511"/>
            <a:chOff x="5638262" y="3481474"/>
            <a:chExt cx="2818704" cy="681373"/>
          </a:xfrm>
        </p:grpSpPr>
        <p:sp>
          <p:nvSpPr>
            <p:cNvPr id="90" name="TextBox 64"/>
            <p:cNvSpPr txBox="1"/>
            <p:nvPr/>
          </p:nvSpPr>
          <p:spPr>
            <a:xfrm>
              <a:off x="5638263" y="3481474"/>
              <a:ext cx="2618020" cy="259126"/>
            </a:xfrm>
            <a:prstGeom prst="rect">
              <a:avLst/>
            </a:prstGeom>
            <a:noFill/>
          </p:spPr>
          <p:txBody>
            <a:bodyPr wrap="none" lIns="0" tIns="0" rIns="0" bIns="0" rtlCol="0" anchor="ctr">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sz="1400" b="1" dirty="0" smtClean="0">
                  <a:solidFill>
                    <a:schemeClr val="accent6"/>
                  </a:solidFill>
                </a:rPr>
                <a:t>Distributed and Automated</a:t>
              </a:r>
              <a:endParaRPr lang="en-US" sz="1400" b="1" dirty="0">
                <a:solidFill>
                  <a:schemeClr val="accent6"/>
                </a:solidFill>
              </a:endParaRPr>
            </a:p>
          </p:txBody>
        </p:sp>
        <p:sp>
          <p:nvSpPr>
            <p:cNvPr id="91" name="TextBox 65"/>
            <p:cNvSpPr txBox="1"/>
            <p:nvPr/>
          </p:nvSpPr>
          <p:spPr>
            <a:xfrm>
              <a:off x="5638262" y="3755650"/>
              <a:ext cx="2818704" cy="407197"/>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defTabSz="914400">
                <a:spcBef>
                  <a:spcPct val="20000"/>
                </a:spcBef>
                <a:defRPr/>
              </a:pPr>
              <a:r>
                <a:rPr lang="en-US" sz="1000" dirty="0" smtClean="0">
                  <a:solidFill>
                    <a:schemeClr val="tx1">
                      <a:lumMod val="50000"/>
                      <a:lumOff val="50000"/>
                    </a:schemeClr>
                  </a:solidFill>
                </a:rPr>
                <a:t>Multi-tenant</a:t>
              </a:r>
              <a:r>
                <a:rPr lang="en-US" sz="1000" dirty="0" smtClean="0">
                  <a:solidFill>
                    <a:schemeClr val="tx1">
                      <a:lumMod val="50000"/>
                      <a:lumOff val="50000"/>
                    </a:schemeClr>
                  </a:solidFill>
                </a:rPr>
                <a:t>,. </a:t>
              </a:r>
              <a:endParaRPr lang="en-US" sz="1000" dirty="0" smtClean="0">
                <a:solidFill>
                  <a:schemeClr val="tx1">
                    <a:lumMod val="50000"/>
                    <a:lumOff val="50000"/>
                  </a:schemeClr>
                </a:solidFill>
              </a:endParaRPr>
            </a:p>
            <a:p>
              <a:pPr lvl="0" defTabSz="914400">
                <a:spcBef>
                  <a:spcPct val="20000"/>
                </a:spcBef>
                <a:defRPr/>
              </a:pPr>
              <a:r>
                <a:rPr lang="en-US" sz="1000" dirty="0" smtClean="0">
                  <a:solidFill>
                    <a:schemeClr val="tx1">
                      <a:lumMod val="50000"/>
                      <a:lumOff val="50000"/>
                    </a:schemeClr>
                  </a:solidFill>
                </a:rPr>
                <a:t>Dynamic and virtual workloads</a:t>
              </a:r>
              <a:endParaRPr lang="en-US" sz="1000" dirty="0">
                <a:solidFill>
                  <a:schemeClr val="tx1">
                    <a:lumMod val="50000"/>
                    <a:lumOff val="50000"/>
                  </a:schemeClr>
                </a:solidFill>
              </a:endParaRPr>
            </a:p>
          </p:txBody>
        </p:sp>
      </p:grpSp>
      <p:sp>
        <p:nvSpPr>
          <p:cNvPr id="92" name="Rectangular Callout 91"/>
          <p:cNvSpPr/>
          <p:nvPr/>
        </p:nvSpPr>
        <p:spPr>
          <a:xfrm>
            <a:off x="4865209" y="3015410"/>
            <a:ext cx="635160" cy="584558"/>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sz="2400" dirty="0">
              <a:solidFill>
                <a:schemeClr val="accent6">
                  <a:lumMod val="50000"/>
                </a:schemeClr>
              </a:solidFill>
            </a:endParaRPr>
          </a:p>
        </p:txBody>
      </p:sp>
      <p:sp>
        <p:nvSpPr>
          <p:cNvPr id="93" name="Freeform 92"/>
          <p:cNvSpPr>
            <a:spLocks noEditPoints="1"/>
          </p:cNvSpPr>
          <p:nvPr/>
        </p:nvSpPr>
        <p:spPr bwMode="auto">
          <a:xfrm>
            <a:off x="5023664" y="3185408"/>
            <a:ext cx="332482" cy="236259"/>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94" name="Freeform 93"/>
          <p:cNvSpPr>
            <a:spLocks noEditPoints="1"/>
          </p:cNvSpPr>
          <p:nvPr/>
        </p:nvSpPr>
        <p:spPr bwMode="auto">
          <a:xfrm>
            <a:off x="3270214" y="3190120"/>
            <a:ext cx="320778" cy="237852"/>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95" name="TextBox 82"/>
          <p:cNvSpPr txBox="1"/>
          <p:nvPr/>
        </p:nvSpPr>
        <p:spPr>
          <a:xfrm>
            <a:off x="3987667" y="3390550"/>
            <a:ext cx="534441" cy="246221"/>
          </a:xfrm>
          <a:prstGeom prst="rect">
            <a:avLst/>
          </a:prstGeom>
          <a:noFill/>
        </p:spPr>
        <p:txBody>
          <a:bodyPr wrap="square" lIns="0" tIns="0" rIns="0" bIns="0" rtlCol="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lvl="0" algn="ctr" defTabSz="914400">
              <a:spcBef>
                <a:spcPct val="20000"/>
              </a:spcBef>
              <a:defRPr/>
            </a:pPr>
            <a:r>
              <a:rPr lang="en-US" sz="800" b="1" dirty="0" smtClean="0">
                <a:solidFill>
                  <a:schemeClr val="tx1">
                    <a:lumMod val="50000"/>
                    <a:lumOff val="50000"/>
                  </a:schemeClr>
                </a:solidFill>
              </a:rPr>
              <a:t>Cloud Shift</a:t>
            </a:r>
            <a:endParaRPr lang="en-US" sz="800" b="1" dirty="0">
              <a:solidFill>
                <a:schemeClr val="tx1">
                  <a:lumMod val="50000"/>
                  <a:lumOff val="50000"/>
                </a:schemeClr>
              </a:solidFill>
            </a:endParaRPr>
          </a:p>
        </p:txBody>
      </p:sp>
      <p:grpSp>
        <p:nvGrpSpPr>
          <p:cNvPr id="96" name="Group 95"/>
          <p:cNvGrpSpPr/>
          <p:nvPr/>
        </p:nvGrpSpPr>
        <p:grpSpPr>
          <a:xfrm>
            <a:off x="4093065" y="2937425"/>
            <a:ext cx="276856" cy="262308"/>
            <a:chOff x="3899767" y="3123328"/>
            <a:chExt cx="315491" cy="315491"/>
          </a:xfrm>
        </p:grpSpPr>
        <p:sp>
          <p:nvSpPr>
            <p:cNvPr id="97" name="Teardrop 96"/>
            <p:cNvSpPr/>
            <p:nvPr/>
          </p:nvSpPr>
          <p:spPr>
            <a:xfrm rot="18959732">
              <a:off x="3899767" y="3123328"/>
              <a:ext cx="315491" cy="315491"/>
            </a:xfrm>
            <a:prstGeom prst="teardrop">
              <a:avLst/>
            </a:prstGeom>
            <a:solidFill>
              <a:srgbClr val="A6A6A6"/>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dirty="0"/>
            </a:p>
          </p:txBody>
        </p:sp>
        <p:sp>
          <p:nvSpPr>
            <p:cNvPr id="98" name="Freeform 97"/>
            <p:cNvSpPr>
              <a:spLocks noEditPoints="1"/>
            </p:cNvSpPr>
            <p:nvPr/>
          </p:nvSpPr>
          <p:spPr bwMode="auto">
            <a:xfrm>
              <a:off x="3965312" y="3224267"/>
              <a:ext cx="186063" cy="144318"/>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sp>
        <p:nvSpPr>
          <p:cNvPr id="8" name="Right Arrow 7"/>
          <p:cNvSpPr/>
          <p:nvPr/>
        </p:nvSpPr>
        <p:spPr bwMode="auto">
          <a:xfrm>
            <a:off x="3925689" y="2271689"/>
            <a:ext cx="762000" cy="181094"/>
          </a:xfrm>
          <a:prstGeom prst="rightArrow">
            <a:avLst/>
          </a:prstGeom>
          <a:solidFill>
            <a:schemeClr val="tx1">
              <a:lumMod val="60000"/>
              <a:lumOff val="40000"/>
            </a:schemeClr>
          </a:solidFill>
          <a:ln w="12700" cap="flat">
            <a:no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70" name="Right Arrow 169"/>
          <p:cNvSpPr/>
          <p:nvPr/>
        </p:nvSpPr>
        <p:spPr bwMode="auto">
          <a:xfrm>
            <a:off x="3906548" y="3199733"/>
            <a:ext cx="762000" cy="181094"/>
          </a:xfrm>
          <a:prstGeom prst="rightArrow">
            <a:avLst/>
          </a:prstGeom>
          <a:solidFill>
            <a:schemeClr val="tx1">
              <a:lumMod val="60000"/>
              <a:lumOff val="40000"/>
            </a:schemeClr>
          </a:solidFill>
          <a:ln w="12700" cap="flat">
            <a:no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71" name="Right Arrow 170"/>
          <p:cNvSpPr/>
          <p:nvPr/>
        </p:nvSpPr>
        <p:spPr bwMode="auto">
          <a:xfrm>
            <a:off x="3882697" y="4145864"/>
            <a:ext cx="762000" cy="181094"/>
          </a:xfrm>
          <a:prstGeom prst="rightArrow">
            <a:avLst/>
          </a:prstGeom>
          <a:solidFill>
            <a:schemeClr val="tx1">
              <a:lumMod val="60000"/>
              <a:lumOff val="40000"/>
            </a:schemeClr>
          </a:solidFill>
          <a:ln w="12700" cap="flat">
            <a:no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grpSp>
        <p:nvGrpSpPr>
          <p:cNvPr id="202" name="Group 201"/>
          <p:cNvGrpSpPr/>
          <p:nvPr/>
        </p:nvGrpSpPr>
        <p:grpSpPr>
          <a:xfrm>
            <a:off x="948748" y="739582"/>
            <a:ext cx="7358069" cy="1200997"/>
            <a:chOff x="1827631" y="844372"/>
            <a:chExt cx="5060916" cy="1200997"/>
          </a:xfrm>
        </p:grpSpPr>
        <p:sp>
          <p:nvSpPr>
            <p:cNvPr id="207" name="Oval 206"/>
            <p:cNvSpPr/>
            <p:nvPr/>
          </p:nvSpPr>
          <p:spPr>
            <a:xfrm>
              <a:off x="3374080" y="844372"/>
              <a:ext cx="582322" cy="582171"/>
            </a:xfrm>
            <a:prstGeom prst="ellipse">
              <a:avLst/>
            </a:prstGeom>
            <a:gradFill flip="none" rotWithShape="1">
              <a:gsLst>
                <a:gs pos="21000">
                  <a:schemeClr val="accent1">
                    <a:lumMod val="75000"/>
                  </a:schemeClr>
                </a:gs>
                <a:gs pos="59000">
                  <a:schemeClr val="tx2"/>
                </a:gs>
                <a:gs pos="100000">
                  <a:schemeClr val="accent5"/>
                </a:gs>
              </a:gsLst>
              <a:lin ang="2700000" scaled="1"/>
              <a:tileRect/>
            </a:gradFill>
            <a:ln w="5" cap="rnd">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dirty="0">
                <a:solidFill>
                  <a:schemeClr val="accent1"/>
                </a:solidFill>
              </a:endParaRPr>
            </a:p>
          </p:txBody>
        </p:sp>
        <p:sp>
          <p:nvSpPr>
            <p:cNvPr id="208" name="TextBox 22"/>
            <p:cNvSpPr txBox="1"/>
            <p:nvPr/>
          </p:nvSpPr>
          <p:spPr>
            <a:xfrm>
              <a:off x="5598634" y="1482818"/>
              <a:ext cx="1289913" cy="461665"/>
            </a:xfrm>
            <a:prstGeom prst="rect">
              <a:avLst/>
            </a:prstGeom>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78"/>
              <a:r>
                <a:rPr lang="en-US" sz="800" b="1" dirty="0" smtClean="0">
                  <a:solidFill>
                    <a:schemeClr val="accent6">
                      <a:lumMod val="75000"/>
                    </a:schemeClr>
                  </a:solidFill>
                  <a:ea typeface="ＭＳ Ｐゴシック" pitchFamily="34" charset="-128"/>
                </a:rPr>
                <a:t>Agile: </a:t>
              </a:r>
              <a:r>
                <a:rPr lang="en-US" sz="800" dirty="0" smtClean="0">
                  <a:solidFill>
                    <a:schemeClr val="accent1"/>
                  </a:solidFill>
                  <a:ea typeface="ＭＳ Ｐゴシック" pitchFamily="34" charset="-128"/>
                </a:rPr>
                <a:t>CI/CD, </a:t>
              </a:r>
              <a:r>
                <a:rPr lang="en-US" sz="800" dirty="0" err="1" smtClean="0">
                  <a:solidFill>
                    <a:schemeClr val="accent1"/>
                  </a:solidFill>
                  <a:ea typeface="ＭＳ Ｐゴシック" pitchFamily="34" charset="-128"/>
                </a:rPr>
                <a:t>Devops</a:t>
              </a:r>
              <a:r>
                <a:rPr lang="en-US" sz="800" dirty="0" smtClean="0">
                  <a:solidFill>
                    <a:schemeClr val="accent1"/>
                  </a:solidFill>
                  <a:ea typeface="ＭＳ Ｐゴシック" pitchFamily="34" charset="-128"/>
                </a:rPr>
                <a:t>,</a:t>
              </a:r>
            </a:p>
            <a:p>
              <a:pPr algn="ctr" defTabSz="685178"/>
              <a:r>
                <a:rPr lang="en-US" sz="800" dirty="0" smtClean="0">
                  <a:solidFill>
                    <a:schemeClr val="accent1"/>
                  </a:solidFill>
                  <a:ea typeface="ＭＳ Ｐゴシック" pitchFamily="34" charset="-128"/>
                </a:rPr>
                <a:t>Scale Out, Containers,</a:t>
              </a:r>
            </a:p>
            <a:p>
              <a:pPr algn="ctr" defTabSz="685178"/>
              <a:r>
                <a:rPr lang="en-US" sz="800" dirty="0" err="1" smtClean="0">
                  <a:solidFill>
                    <a:schemeClr val="accent1"/>
                  </a:solidFill>
                  <a:ea typeface="ＭＳ Ｐゴシック" pitchFamily="34" charset="-128"/>
                </a:rPr>
                <a:t>Microservices</a:t>
              </a:r>
              <a:endParaRPr lang="en-US" sz="800" dirty="0" smtClean="0">
                <a:solidFill>
                  <a:schemeClr val="accent1"/>
                </a:solidFill>
                <a:ea typeface="ＭＳ Ｐゴシック" pitchFamily="34" charset="-128"/>
              </a:endParaRPr>
            </a:p>
          </p:txBody>
        </p:sp>
        <p:grpSp>
          <p:nvGrpSpPr>
            <p:cNvPr id="209" name="Group 208"/>
            <p:cNvGrpSpPr/>
            <p:nvPr/>
          </p:nvGrpSpPr>
          <p:grpSpPr>
            <a:xfrm>
              <a:off x="4330320" y="844372"/>
              <a:ext cx="2195435" cy="582171"/>
              <a:chOff x="4091045" y="1665408"/>
              <a:chExt cx="7544802" cy="2001200"/>
            </a:xfrm>
          </p:grpSpPr>
          <p:sp>
            <p:nvSpPr>
              <p:cNvPr id="233" name="Oval 232"/>
              <p:cNvSpPr/>
              <p:nvPr/>
            </p:nvSpPr>
            <p:spPr>
              <a:xfrm>
                <a:off x="9634647" y="1665408"/>
                <a:ext cx="2001200" cy="2001200"/>
              </a:xfrm>
              <a:prstGeom prst="ellipse">
                <a:avLst/>
              </a:prstGeom>
              <a:gradFill flip="none" rotWithShape="1">
                <a:gsLst>
                  <a:gs pos="21000">
                    <a:schemeClr val="accent1">
                      <a:lumMod val="75000"/>
                    </a:schemeClr>
                  </a:gs>
                  <a:gs pos="59000">
                    <a:schemeClr val="tx2"/>
                  </a:gs>
                  <a:gs pos="100000">
                    <a:schemeClr val="accent5"/>
                  </a:gs>
                </a:gsLst>
                <a:lin ang="2700000" scaled="1"/>
                <a:tileRect/>
              </a:gradFill>
              <a:ln w="5" cap="rnd">
                <a:noFill/>
                <a:prstDash val="solid"/>
                <a:miter lim="800000"/>
                <a:headEnd/>
                <a:tailEnd/>
              </a:ln>
            </p:spPr>
            <p:txBody>
              <a:bodyPr vert="horz" wrap="square" lIns="91440" tIns="45720" rIns="91440" bIns="45720" numCol="1" anchor="t" anchorCtr="0" compatLnSpc="1">
                <a:prstTxWarp prst="textNoShape">
                  <a:avLst/>
                </a:prstTxWarp>
              </a:bodyPr>
              <a:lstStyle/>
              <a:p>
                <a:pPr defTabSz="685178"/>
                <a:endParaRPr lang="en-US" sz="800" dirty="0">
                  <a:solidFill>
                    <a:schemeClr val="accent1"/>
                  </a:solidFill>
                  <a:latin typeface="+mn-lt"/>
                  <a:ea typeface="+mn-ea"/>
                  <a:cs typeface="+mn-cs"/>
                </a:endParaRPr>
              </a:p>
            </p:txBody>
          </p:sp>
          <p:sp>
            <p:nvSpPr>
              <p:cNvPr id="234" name="Freeform 233"/>
              <p:cNvSpPr>
                <a:spLocks noEditPoints="1"/>
              </p:cNvSpPr>
              <p:nvPr/>
            </p:nvSpPr>
            <p:spPr bwMode="auto">
              <a:xfrm rot="20653775">
                <a:off x="4091045" y="2600784"/>
                <a:ext cx="650505" cy="636727"/>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grpSp>
            <p:nvGrpSpPr>
              <p:cNvPr id="235" name="Group 234"/>
              <p:cNvGrpSpPr/>
              <p:nvPr/>
            </p:nvGrpSpPr>
            <p:grpSpPr>
              <a:xfrm>
                <a:off x="10069894" y="2147270"/>
                <a:ext cx="1136534" cy="1142999"/>
                <a:chOff x="4131256" y="2152396"/>
                <a:chExt cx="1136534" cy="1142999"/>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236" name="Freeform 235"/>
                <p:cNvSpPr>
                  <a:spLocks noEditPoints="1"/>
                </p:cNvSpPr>
                <p:nvPr/>
              </p:nvSpPr>
              <p:spPr bwMode="auto">
                <a:xfrm rot="384666">
                  <a:off x="4407480" y="2152396"/>
                  <a:ext cx="528721" cy="517520"/>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37" name="Freeform 236"/>
                <p:cNvSpPr>
                  <a:spLocks noEditPoints="1"/>
                </p:cNvSpPr>
                <p:nvPr/>
              </p:nvSpPr>
              <p:spPr bwMode="auto">
                <a:xfrm>
                  <a:off x="4791964" y="2572729"/>
                  <a:ext cx="475826" cy="465746"/>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38" name="Freeform 237"/>
                <p:cNvSpPr>
                  <a:spLocks noEditPoints="1"/>
                </p:cNvSpPr>
                <p:nvPr/>
              </p:nvSpPr>
              <p:spPr bwMode="auto">
                <a:xfrm rot="20653775">
                  <a:off x="4131256" y="2658669"/>
                  <a:ext cx="650506" cy="636726"/>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grpSp>
        </p:grpSp>
        <p:sp>
          <p:nvSpPr>
            <p:cNvPr id="210" name="TextBox 24"/>
            <p:cNvSpPr txBox="1"/>
            <p:nvPr/>
          </p:nvSpPr>
          <p:spPr>
            <a:xfrm>
              <a:off x="3739587" y="1460593"/>
              <a:ext cx="1478054" cy="584776"/>
            </a:xfrm>
            <a:prstGeom prst="rect">
              <a:avLst/>
            </a:prstGeom>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78"/>
              <a:r>
                <a:rPr lang="en-US" sz="800" b="1" dirty="0" smtClean="0">
                  <a:solidFill>
                    <a:schemeClr val="accent6">
                      <a:lumMod val="75000"/>
                    </a:schemeClr>
                  </a:solidFill>
                  <a:ea typeface="ＭＳ Ｐゴシック" pitchFamily="34" charset="-128"/>
                </a:rPr>
                <a:t>Integration: </a:t>
              </a:r>
              <a:r>
                <a:rPr lang="en-US" sz="800" dirty="0" smtClean="0">
                  <a:solidFill>
                    <a:schemeClr val="accent1"/>
                  </a:solidFill>
                  <a:ea typeface="ＭＳ Ｐゴシック" pitchFamily="34" charset="-128"/>
                </a:rPr>
                <a:t>APIs,</a:t>
              </a:r>
            </a:p>
            <a:p>
              <a:pPr algn="ctr" defTabSz="685178"/>
              <a:r>
                <a:rPr lang="en-US" sz="800" dirty="0" smtClean="0">
                  <a:solidFill>
                    <a:schemeClr val="accent1"/>
                  </a:solidFill>
                  <a:ea typeface="ＭＳ Ｐゴシック" pitchFamily="34" charset="-128"/>
                </a:rPr>
                <a:t>IOT, M2M, Cloud</a:t>
              </a:r>
            </a:p>
            <a:p>
              <a:pPr algn="ctr" defTabSz="685178"/>
              <a:r>
                <a:rPr lang="en-US" sz="800" dirty="0" smtClean="0">
                  <a:solidFill>
                    <a:schemeClr val="accent1"/>
                  </a:solidFill>
                  <a:ea typeface="ＭＳ Ｐゴシック" pitchFamily="34" charset="-128"/>
                </a:rPr>
                <a:t>Social Media</a:t>
              </a:r>
            </a:p>
            <a:p>
              <a:pPr algn="ctr" defTabSz="685178"/>
              <a:endParaRPr lang="en-US" sz="800" dirty="0" smtClean="0">
                <a:solidFill>
                  <a:schemeClr val="accent1"/>
                </a:solidFill>
                <a:ea typeface="ＭＳ Ｐゴシック" pitchFamily="34" charset="-128"/>
              </a:endParaRPr>
            </a:p>
          </p:txBody>
        </p:sp>
        <p:grpSp>
          <p:nvGrpSpPr>
            <p:cNvPr id="211" name="Group 210"/>
            <p:cNvGrpSpPr/>
            <p:nvPr/>
          </p:nvGrpSpPr>
          <p:grpSpPr>
            <a:xfrm>
              <a:off x="4213523" y="852136"/>
              <a:ext cx="582322" cy="582171"/>
              <a:chOff x="3689667" y="1692096"/>
              <a:chExt cx="2001200" cy="2001200"/>
            </a:xfrm>
          </p:grpSpPr>
          <p:sp>
            <p:nvSpPr>
              <p:cNvPr id="231" name="Oval 230"/>
              <p:cNvSpPr/>
              <p:nvPr/>
            </p:nvSpPr>
            <p:spPr>
              <a:xfrm>
                <a:off x="3689667" y="1692096"/>
                <a:ext cx="2001200" cy="2001200"/>
              </a:xfrm>
              <a:prstGeom prst="ellipse">
                <a:avLst/>
              </a:prstGeom>
              <a:gradFill flip="none" rotWithShape="1">
                <a:gsLst>
                  <a:gs pos="21000">
                    <a:schemeClr val="accent1">
                      <a:lumMod val="75000"/>
                    </a:schemeClr>
                  </a:gs>
                  <a:gs pos="59000">
                    <a:schemeClr val="tx2"/>
                  </a:gs>
                  <a:gs pos="100000">
                    <a:schemeClr val="accent5"/>
                  </a:gs>
                </a:gsLst>
                <a:lin ang="2700000" scaled="1"/>
                <a:tileRect/>
              </a:gradFill>
              <a:ln w="5" cap="rnd">
                <a:noFill/>
                <a:prstDash val="solid"/>
                <a:miter lim="800000"/>
                <a:headEnd/>
                <a:tailEnd/>
              </a:ln>
            </p:spPr>
            <p:txBody>
              <a:bodyPr vert="horz" wrap="square" lIns="91440" tIns="45720" rIns="91440" bIns="45720" numCol="1" anchor="t" anchorCtr="0" compatLnSpc="1">
                <a:prstTxWarp prst="textNoShape">
                  <a:avLst/>
                </a:prstTxWarp>
              </a:bodyPr>
              <a:lstStyle/>
              <a:p>
                <a:pPr defTabSz="685178"/>
                <a:endParaRPr lang="en-US" sz="800" dirty="0">
                  <a:solidFill>
                    <a:schemeClr val="accent1"/>
                  </a:solidFill>
                  <a:latin typeface="+mn-lt"/>
                  <a:ea typeface="+mn-ea"/>
                  <a:cs typeface="+mn-cs"/>
                </a:endParaRPr>
              </a:p>
            </p:txBody>
          </p:sp>
          <p:sp>
            <p:nvSpPr>
              <p:cNvPr id="232" name="Freeform 231"/>
              <p:cNvSpPr>
                <a:spLocks noEditPoints="1"/>
              </p:cNvSpPr>
              <p:nvPr/>
            </p:nvSpPr>
            <p:spPr bwMode="auto">
              <a:xfrm>
                <a:off x="3960017" y="1984038"/>
                <a:ext cx="1460501" cy="1393564"/>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grpSp>
        <p:sp>
          <p:nvSpPr>
            <p:cNvPr id="212" name="TextBox 5"/>
            <p:cNvSpPr txBox="1"/>
            <p:nvPr/>
          </p:nvSpPr>
          <p:spPr>
            <a:xfrm>
              <a:off x="3092967" y="1459605"/>
              <a:ext cx="1084521" cy="338554"/>
            </a:xfrm>
            <a:prstGeom prst="rect">
              <a:avLst/>
            </a:prstGeom>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78"/>
              <a:r>
                <a:rPr lang="en-US" sz="800" b="1" dirty="0" smtClean="0">
                  <a:solidFill>
                    <a:schemeClr val="accent6">
                      <a:lumMod val="75000"/>
                    </a:schemeClr>
                  </a:solidFill>
                  <a:ea typeface="ＭＳ Ｐゴシック" pitchFamily="34" charset="-128"/>
                </a:rPr>
                <a:t>Scale: </a:t>
              </a:r>
              <a:r>
                <a:rPr lang="en-US" sz="800" dirty="0" smtClean="0">
                  <a:solidFill>
                    <a:schemeClr val="accent1"/>
                  </a:solidFill>
                  <a:ea typeface="ＭＳ Ｐゴシック" pitchFamily="34" charset="-128"/>
                </a:rPr>
                <a:t>Connectivity, Tenancy,</a:t>
              </a:r>
            </a:p>
            <a:p>
              <a:pPr algn="ctr" defTabSz="685178"/>
              <a:r>
                <a:rPr lang="en-US" sz="800" dirty="0" smtClean="0">
                  <a:solidFill>
                    <a:schemeClr val="accent1"/>
                  </a:solidFill>
                  <a:ea typeface="ＭＳ Ｐゴシック" pitchFamily="34" charset="-128"/>
                </a:rPr>
                <a:t>Secure Access</a:t>
              </a:r>
              <a:endParaRPr lang="en-US" sz="800" dirty="0">
                <a:solidFill>
                  <a:schemeClr val="accent1"/>
                </a:solidFill>
                <a:ea typeface="ＭＳ Ｐゴシック" pitchFamily="34" charset="-128"/>
              </a:endParaRPr>
            </a:p>
          </p:txBody>
        </p:sp>
        <p:grpSp>
          <p:nvGrpSpPr>
            <p:cNvPr id="213" name="Group 212"/>
            <p:cNvGrpSpPr/>
            <p:nvPr/>
          </p:nvGrpSpPr>
          <p:grpSpPr>
            <a:xfrm>
              <a:off x="3475709" y="1006608"/>
              <a:ext cx="379064" cy="257695"/>
              <a:chOff x="2732088" y="1370012"/>
              <a:chExt cx="1111249" cy="755651"/>
            </a:xfrm>
            <a:solidFill>
              <a:schemeClr val="bg1">
                <a:alpha val="89000"/>
              </a:schemeClr>
            </a:solidFill>
            <a:effectLst>
              <a:outerShdw blurRad="50800" dist="38100" dir="2700000" algn="tl" rotWithShape="0">
                <a:prstClr val="black">
                  <a:alpha val="40000"/>
                </a:prstClr>
              </a:outerShdw>
            </a:effectLst>
          </p:grpSpPr>
          <p:sp>
            <p:nvSpPr>
              <p:cNvPr id="223" name="Freeform 222"/>
              <p:cNvSpPr>
                <a:spLocks/>
              </p:cNvSpPr>
              <p:nvPr/>
            </p:nvSpPr>
            <p:spPr bwMode="auto">
              <a:xfrm>
                <a:off x="3381375" y="1370012"/>
                <a:ext cx="128587" cy="174625"/>
              </a:xfrm>
              <a:custGeom>
                <a:avLst/>
                <a:gdLst>
                  <a:gd name="T0" fmla="*/ 257 w 320"/>
                  <a:gd name="T1" fmla="*/ 79 h 437"/>
                  <a:gd name="T2" fmla="*/ 319 w 320"/>
                  <a:gd name="T3" fmla="*/ 220 h 437"/>
                  <a:gd name="T4" fmla="*/ 75 w 320"/>
                  <a:gd name="T5" fmla="*/ 350 h 437"/>
                  <a:gd name="T6" fmla="*/ 17 w 320"/>
                  <a:gd name="T7" fmla="*/ 225 h 437"/>
                  <a:gd name="T8" fmla="*/ 2 w 320"/>
                  <a:gd name="T9" fmla="*/ 168 h 437"/>
                  <a:gd name="T10" fmla="*/ 200 w 320"/>
                  <a:gd name="T11" fmla="*/ 58 h 437"/>
                  <a:gd name="T12" fmla="*/ 215 w 320"/>
                  <a:gd name="T13" fmla="*/ 79 h 437"/>
                  <a:gd name="T14" fmla="*/ 257 w 320"/>
                  <a:gd name="T15" fmla="*/ 79 h 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37">
                    <a:moveTo>
                      <a:pt x="257" y="79"/>
                    </a:moveTo>
                    <a:cubicBezTo>
                      <a:pt x="291" y="127"/>
                      <a:pt x="320" y="155"/>
                      <a:pt x="319" y="220"/>
                    </a:cubicBezTo>
                    <a:cubicBezTo>
                      <a:pt x="316" y="348"/>
                      <a:pt x="173" y="437"/>
                      <a:pt x="75" y="350"/>
                    </a:cubicBezTo>
                    <a:cubicBezTo>
                      <a:pt x="45" y="323"/>
                      <a:pt x="34" y="278"/>
                      <a:pt x="17" y="225"/>
                    </a:cubicBezTo>
                    <a:cubicBezTo>
                      <a:pt x="10" y="202"/>
                      <a:pt x="0" y="185"/>
                      <a:pt x="2" y="168"/>
                    </a:cubicBezTo>
                    <a:cubicBezTo>
                      <a:pt x="5" y="126"/>
                      <a:pt x="118" y="0"/>
                      <a:pt x="200" y="58"/>
                    </a:cubicBezTo>
                    <a:cubicBezTo>
                      <a:pt x="206" y="63"/>
                      <a:pt x="207" y="77"/>
                      <a:pt x="215" y="79"/>
                    </a:cubicBezTo>
                    <a:cubicBezTo>
                      <a:pt x="230" y="84"/>
                      <a:pt x="243" y="66"/>
                      <a:pt x="257" y="79"/>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4" name="Freeform 223"/>
              <p:cNvSpPr>
                <a:spLocks/>
              </p:cNvSpPr>
              <p:nvPr/>
            </p:nvSpPr>
            <p:spPr bwMode="auto">
              <a:xfrm>
                <a:off x="3043238" y="1406525"/>
                <a:ext cx="180975" cy="161925"/>
              </a:xfrm>
              <a:custGeom>
                <a:avLst/>
                <a:gdLst>
                  <a:gd name="T0" fmla="*/ 406 w 450"/>
                  <a:gd name="T1" fmla="*/ 294 h 402"/>
                  <a:gd name="T2" fmla="*/ 448 w 450"/>
                  <a:gd name="T3" fmla="*/ 305 h 402"/>
                  <a:gd name="T4" fmla="*/ 422 w 450"/>
                  <a:gd name="T5" fmla="*/ 362 h 402"/>
                  <a:gd name="T6" fmla="*/ 344 w 450"/>
                  <a:gd name="T7" fmla="*/ 320 h 402"/>
                  <a:gd name="T8" fmla="*/ 328 w 450"/>
                  <a:gd name="T9" fmla="*/ 299 h 402"/>
                  <a:gd name="T10" fmla="*/ 266 w 450"/>
                  <a:gd name="T11" fmla="*/ 341 h 402"/>
                  <a:gd name="T12" fmla="*/ 120 w 450"/>
                  <a:gd name="T13" fmla="*/ 305 h 402"/>
                  <a:gd name="T14" fmla="*/ 0 w 450"/>
                  <a:gd name="T15" fmla="*/ 305 h 402"/>
                  <a:gd name="T16" fmla="*/ 42 w 450"/>
                  <a:gd name="T17" fmla="*/ 299 h 402"/>
                  <a:gd name="T18" fmla="*/ 141 w 450"/>
                  <a:gd name="T19" fmla="*/ 18 h 402"/>
                  <a:gd name="T20" fmla="*/ 188 w 450"/>
                  <a:gd name="T21" fmla="*/ 18 h 402"/>
                  <a:gd name="T22" fmla="*/ 349 w 450"/>
                  <a:gd name="T23" fmla="*/ 44 h 402"/>
                  <a:gd name="T24" fmla="*/ 406 w 450"/>
                  <a:gd name="T25" fmla="*/ 29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402">
                    <a:moveTo>
                      <a:pt x="406" y="294"/>
                    </a:moveTo>
                    <a:cubicBezTo>
                      <a:pt x="419" y="308"/>
                      <a:pt x="438" y="285"/>
                      <a:pt x="448" y="305"/>
                    </a:cubicBezTo>
                    <a:cubicBezTo>
                      <a:pt x="450" y="335"/>
                      <a:pt x="437" y="350"/>
                      <a:pt x="422" y="362"/>
                    </a:cubicBezTo>
                    <a:cubicBezTo>
                      <a:pt x="381" y="354"/>
                      <a:pt x="372" y="348"/>
                      <a:pt x="344" y="320"/>
                    </a:cubicBezTo>
                    <a:cubicBezTo>
                      <a:pt x="339" y="316"/>
                      <a:pt x="332" y="300"/>
                      <a:pt x="328" y="299"/>
                    </a:cubicBezTo>
                    <a:cubicBezTo>
                      <a:pt x="318" y="298"/>
                      <a:pt x="282" y="336"/>
                      <a:pt x="266" y="341"/>
                    </a:cubicBezTo>
                    <a:cubicBezTo>
                      <a:pt x="204" y="360"/>
                      <a:pt x="160" y="345"/>
                      <a:pt x="120" y="305"/>
                    </a:cubicBezTo>
                    <a:cubicBezTo>
                      <a:pt x="93" y="341"/>
                      <a:pt x="3" y="402"/>
                      <a:pt x="0" y="305"/>
                    </a:cubicBezTo>
                    <a:cubicBezTo>
                      <a:pt x="12" y="291"/>
                      <a:pt x="23" y="296"/>
                      <a:pt x="42" y="299"/>
                    </a:cubicBezTo>
                    <a:cubicBezTo>
                      <a:pt x="73" y="197"/>
                      <a:pt x="47" y="48"/>
                      <a:pt x="141" y="18"/>
                    </a:cubicBezTo>
                    <a:cubicBezTo>
                      <a:pt x="152" y="15"/>
                      <a:pt x="171" y="20"/>
                      <a:pt x="188" y="18"/>
                    </a:cubicBezTo>
                    <a:cubicBezTo>
                      <a:pt x="248" y="13"/>
                      <a:pt x="311" y="0"/>
                      <a:pt x="349" y="44"/>
                    </a:cubicBezTo>
                    <a:cubicBezTo>
                      <a:pt x="395" y="99"/>
                      <a:pt x="382" y="205"/>
                      <a:pt x="406" y="294"/>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5" name="Freeform 224"/>
              <p:cNvSpPr>
                <a:spLocks/>
              </p:cNvSpPr>
              <p:nvPr/>
            </p:nvSpPr>
            <p:spPr bwMode="auto">
              <a:xfrm>
                <a:off x="3306763" y="1535113"/>
                <a:ext cx="285750" cy="582613"/>
              </a:xfrm>
              <a:custGeom>
                <a:avLst/>
                <a:gdLst>
                  <a:gd name="T0" fmla="*/ 560 w 710"/>
                  <a:gd name="T1" fmla="*/ 206 h 1450"/>
                  <a:gd name="T2" fmla="*/ 540 w 710"/>
                  <a:gd name="T3" fmla="*/ 274 h 1450"/>
                  <a:gd name="T4" fmla="*/ 540 w 710"/>
                  <a:gd name="T5" fmla="*/ 1189 h 1450"/>
                  <a:gd name="T6" fmla="*/ 462 w 710"/>
                  <a:gd name="T7" fmla="*/ 1444 h 1450"/>
                  <a:gd name="T8" fmla="*/ 378 w 710"/>
                  <a:gd name="T9" fmla="*/ 1231 h 1450"/>
                  <a:gd name="T10" fmla="*/ 378 w 710"/>
                  <a:gd name="T11" fmla="*/ 768 h 1450"/>
                  <a:gd name="T12" fmla="*/ 378 w 710"/>
                  <a:gd name="T13" fmla="*/ 721 h 1450"/>
                  <a:gd name="T14" fmla="*/ 363 w 710"/>
                  <a:gd name="T15" fmla="*/ 695 h 1450"/>
                  <a:gd name="T16" fmla="*/ 342 w 710"/>
                  <a:gd name="T17" fmla="*/ 773 h 1450"/>
                  <a:gd name="T18" fmla="*/ 342 w 710"/>
                  <a:gd name="T19" fmla="*/ 1252 h 1450"/>
                  <a:gd name="T20" fmla="*/ 269 w 710"/>
                  <a:gd name="T21" fmla="*/ 1444 h 1450"/>
                  <a:gd name="T22" fmla="*/ 181 w 710"/>
                  <a:gd name="T23" fmla="*/ 1142 h 1450"/>
                  <a:gd name="T24" fmla="*/ 181 w 710"/>
                  <a:gd name="T25" fmla="*/ 274 h 1450"/>
                  <a:gd name="T26" fmla="*/ 170 w 710"/>
                  <a:gd name="T27" fmla="*/ 206 h 1450"/>
                  <a:gd name="T28" fmla="*/ 149 w 710"/>
                  <a:gd name="T29" fmla="*/ 258 h 1450"/>
                  <a:gd name="T30" fmla="*/ 149 w 710"/>
                  <a:gd name="T31" fmla="*/ 471 h 1450"/>
                  <a:gd name="T32" fmla="*/ 92 w 710"/>
                  <a:gd name="T33" fmla="*/ 695 h 1450"/>
                  <a:gd name="T34" fmla="*/ 35 w 710"/>
                  <a:gd name="T35" fmla="*/ 451 h 1450"/>
                  <a:gd name="T36" fmla="*/ 181 w 710"/>
                  <a:gd name="T37" fmla="*/ 9 h 1450"/>
                  <a:gd name="T38" fmla="*/ 389 w 710"/>
                  <a:gd name="T39" fmla="*/ 9 h 1450"/>
                  <a:gd name="T40" fmla="*/ 628 w 710"/>
                  <a:gd name="T41" fmla="*/ 45 h 1450"/>
                  <a:gd name="T42" fmla="*/ 685 w 710"/>
                  <a:gd name="T43" fmla="*/ 154 h 1450"/>
                  <a:gd name="T44" fmla="*/ 685 w 710"/>
                  <a:gd name="T45" fmla="*/ 445 h 1450"/>
                  <a:gd name="T46" fmla="*/ 633 w 710"/>
                  <a:gd name="T47" fmla="*/ 700 h 1450"/>
                  <a:gd name="T48" fmla="*/ 571 w 710"/>
                  <a:gd name="T49" fmla="*/ 471 h 1450"/>
                  <a:gd name="T50" fmla="*/ 571 w 710"/>
                  <a:gd name="T51" fmla="*/ 253 h 1450"/>
                  <a:gd name="T52" fmla="*/ 560 w 710"/>
                  <a:gd name="T53" fmla="*/ 206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0" h="1450">
                    <a:moveTo>
                      <a:pt x="560" y="206"/>
                    </a:moveTo>
                    <a:cubicBezTo>
                      <a:pt x="526" y="198"/>
                      <a:pt x="540" y="250"/>
                      <a:pt x="540" y="274"/>
                    </a:cubicBezTo>
                    <a:cubicBezTo>
                      <a:pt x="530" y="571"/>
                      <a:pt x="540" y="880"/>
                      <a:pt x="540" y="1189"/>
                    </a:cubicBezTo>
                    <a:cubicBezTo>
                      <a:pt x="540" y="1294"/>
                      <a:pt x="565" y="1442"/>
                      <a:pt x="462" y="1444"/>
                    </a:cubicBezTo>
                    <a:cubicBezTo>
                      <a:pt x="364" y="1446"/>
                      <a:pt x="378" y="1344"/>
                      <a:pt x="378" y="1231"/>
                    </a:cubicBezTo>
                    <a:cubicBezTo>
                      <a:pt x="378" y="1074"/>
                      <a:pt x="381" y="925"/>
                      <a:pt x="378" y="768"/>
                    </a:cubicBezTo>
                    <a:cubicBezTo>
                      <a:pt x="378" y="756"/>
                      <a:pt x="380" y="735"/>
                      <a:pt x="378" y="721"/>
                    </a:cubicBezTo>
                    <a:cubicBezTo>
                      <a:pt x="377" y="713"/>
                      <a:pt x="385" y="688"/>
                      <a:pt x="363" y="695"/>
                    </a:cubicBezTo>
                    <a:cubicBezTo>
                      <a:pt x="328" y="688"/>
                      <a:pt x="342" y="747"/>
                      <a:pt x="342" y="773"/>
                    </a:cubicBezTo>
                    <a:cubicBezTo>
                      <a:pt x="341" y="930"/>
                      <a:pt x="342" y="1078"/>
                      <a:pt x="342" y="1252"/>
                    </a:cubicBezTo>
                    <a:cubicBezTo>
                      <a:pt x="342" y="1353"/>
                      <a:pt x="358" y="1440"/>
                      <a:pt x="269" y="1444"/>
                    </a:cubicBezTo>
                    <a:cubicBezTo>
                      <a:pt x="151" y="1450"/>
                      <a:pt x="181" y="1264"/>
                      <a:pt x="181" y="1142"/>
                    </a:cubicBezTo>
                    <a:cubicBezTo>
                      <a:pt x="181" y="842"/>
                      <a:pt x="186" y="567"/>
                      <a:pt x="181" y="274"/>
                    </a:cubicBezTo>
                    <a:cubicBezTo>
                      <a:pt x="180" y="253"/>
                      <a:pt x="190" y="217"/>
                      <a:pt x="170" y="206"/>
                    </a:cubicBezTo>
                    <a:cubicBezTo>
                      <a:pt x="138" y="199"/>
                      <a:pt x="151" y="240"/>
                      <a:pt x="149" y="258"/>
                    </a:cubicBezTo>
                    <a:cubicBezTo>
                      <a:pt x="145" y="318"/>
                      <a:pt x="149" y="411"/>
                      <a:pt x="149" y="471"/>
                    </a:cubicBezTo>
                    <a:cubicBezTo>
                      <a:pt x="149" y="576"/>
                      <a:pt x="171" y="694"/>
                      <a:pt x="92" y="695"/>
                    </a:cubicBezTo>
                    <a:cubicBezTo>
                      <a:pt x="10" y="696"/>
                      <a:pt x="35" y="550"/>
                      <a:pt x="35" y="451"/>
                    </a:cubicBezTo>
                    <a:cubicBezTo>
                      <a:pt x="35" y="235"/>
                      <a:pt x="0" y="30"/>
                      <a:pt x="181" y="9"/>
                    </a:cubicBezTo>
                    <a:cubicBezTo>
                      <a:pt x="231" y="2"/>
                      <a:pt x="320" y="9"/>
                      <a:pt x="389" y="9"/>
                    </a:cubicBezTo>
                    <a:cubicBezTo>
                      <a:pt x="489" y="9"/>
                      <a:pt x="577" y="0"/>
                      <a:pt x="628" y="45"/>
                    </a:cubicBezTo>
                    <a:cubicBezTo>
                      <a:pt x="644" y="59"/>
                      <a:pt x="680" y="123"/>
                      <a:pt x="685" y="154"/>
                    </a:cubicBezTo>
                    <a:cubicBezTo>
                      <a:pt x="697" y="230"/>
                      <a:pt x="685" y="332"/>
                      <a:pt x="685" y="445"/>
                    </a:cubicBezTo>
                    <a:cubicBezTo>
                      <a:pt x="685" y="537"/>
                      <a:pt x="710" y="697"/>
                      <a:pt x="633" y="700"/>
                    </a:cubicBezTo>
                    <a:cubicBezTo>
                      <a:pt x="553" y="704"/>
                      <a:pt x="571" y="566"/>
                      <a:pt x="571" y="471"/>
                    </a:cubicBezTo>
                    <a:cubicBezTo>
                      <a:pt x="571" y="398"/>
                      <a:pt x="572" y="328"/>
                      <a:pt x="571" y="253"/>
                    </a:cubicBezTo>
                    <a:cubicBezTo>
                      <a:pt x="570" y="238"/>
                      <a:pt x="583" y="208"/>
                      <a:pt x="560" y="206"/>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6" name="Freeform 225"/>
              <p:cNvSpPr>
                <a:spLocks/>
              </p:cNvSpPr>
              <p:nvPr/>
            </p:nvSpPr>
            <p:spPr bwMode="auto">
              <a:xfrm>
                <a:off x="2978150" y="1555750"/>
                <a:ext cx="311150" cy="561975"/>
              </a:xfrm>
              <a:custGeom>
                <a:avLst/>
                <a:gdLst>
                  <a:gd name="T0" fmla="*/ 534 w 775"/>
                  <a:gd name="T1" fmla="*/ 198 h 1401"/>
                  <a:gd name="T2" fmla="*/ 565 w 775"/>
                  <a:gd name="T3" fmla="*/ 359 h 1401"/>
                  <a:gd name="T4" fmla="*/ 690 w 775"/>
                  <a:gd name="T5" fmla="*/ 832 h 1401"/>
                  <a:gd name="T6" fmla="*/ 528 w 775"/>
                  <a:gd name="T7" fmla="*/ 838 h 1401"/>
                  <a:gd name="T8" fmla="*/ 513 w 775"/>
                  <a:gd name="T9" fmla="*/ 1373 h 1401"/>
                  <a:gd name="T10" fmla="*/ 404 w 775"/>
                  <a:gd name="T11" fmla="*/ 1368 h 1401"/>
                  <a:gd name="T12" fmla="*/ 398 w 775"/>
                  <a:gd name="T13" fmla="*/ 895 h 1401"/>
                  <a:gd name="T14" fmla="*/ 388 w 775"/>
                  <a:gd name="T15" fmla="*/ 838 h 1401"/>
                  <a:gd name="T16" fmla="*/ 378 w 775"/>
                  <a:gd name="T17" fmla="*/ 968 h 1401"/>
                  <a:gd name="T18" fmla="*/ 378 w 775"/>
                  <a:gd name="T19" fmla="*/ 1248 h 1401"/>
                  <a:gd name="T20" fmla="*/ 367 w 775"/>
                  <a:gd name="T21" fmla="*/ 1373 h 1401"/>
                  <a:gd name="T22" fmla="*/ 268 w 775"/>
                  <a:gd name="T23" fmla="*/ 1378 h 1401"/>
                  <a:gd name="T24" fmla="*/ 253 w 775"/>
                  <a:gd name="T25" fmla="*/ 1113 h 1401"/>
                  <a:gd name="T26" fmla="*/ 253 w 775"/>
                  <a:gd name="T27" fmla="*/ 838 h 1401"/>
                  <a:gd name="T28" fmla="*/ 86 w 775"/>
                  <a:gd name="T29" fmla="*/ 838 h 1401"/>
                  <a:gd name="T30" fmla="*/ 248 w 775"/>
                  <a:gd name="T31" fmla="*/ 198 h 1401"/>
                  <a:gd name="T32" fmla="*/ 201 w 775"/>
                  <a:gd name="T33" fmla="*/ 297 h 1401"/>
                  <a:gd name="T34" fmla="*/ 169 w 775"/>
                  <a:gd name="T35" fmla="*/ 406 h 1401"/>
                  <a:gd name="T36" fmla="*/ 86 w 775"/>
                  <a:gd name="T37" fmla="*/ 603 h 1401"/>
                  <a:gd name="T38" fmla="*/ 8 w 775"/>
                  <a:gd name="T39" fmla="*/ 567 h 1401"/>
                  <a:gd name="T40" fmla="*/ 39 w 775"/>
                  <a:gd name="T41" fmla="*/ 442 h 1401"/>
                  <a:gd name="T42" fmla="*/ 107 w 775"/>
                  <a:gd name="T43" fmla="*/ 203 h 1401"/>
                  <a:gd name="T44" fmla="*/ 263 w 775"/>
                  <a:gd name="T45" fmla="*/ 11 h 1401"/>
                  <a:gd name="T46" fmla="*/ 518 w 775"/>
                  <a:gd name="T47" fmla="*/ 11 h 1401"/>
                  <a:gd name="T48" fmla="*/ 643 w 775"/>
                  <a:gd name="T49" fmla="*/ 109 h 1401"/>
                  <a:gd name="T50" fmla="*/ 674 w 775"/>
                  <a:gd name="T51" fmla="*/ 224 h 1401"/>
                  <a:gd name="T52" fmla="*/ 742 w 775"/>
                  <a:gd name="T53" fmla="*/ 447 h 1401"/>
                  <a:gd name="T54" fmla="*/ 768 w 775"/>
                  <a:gd name="T55" fmla="*/ 567 h 1401"/>
                  <a:gd name="T56" fmla="*/ 684 w 775"/>
                  <a:gd name="T57" fmla="*/ 598 h 1401"/>
                  <a:gd name="T58" fmla="*/ 606 w 775"/>
                  <a:gd name="T59" fmla="*/ 401 h 1401"/>
                  <a:gd name="T60" fmla="*/ 575 w 775"/>
                  <a:gd name="T61" fmla="*/ 291 h 1401"/>
                  <a:gd name="T62" fmla="*/ 534 w 775"/>
                  <a:gd name="T63" fmla="*/ 19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5" h="1401">
                    <a:moveTo>
                      <a:pt x="534" y="198"/>
                    </a:moveTo>
                    <a:cubicBezTo>
                      <a:pt x="535" y="252"/>
                      <a:pt x="551" y="305"/>
                      <a:pt x="565" y="359"/>
                    </a:cubicBezTo>
                    <a:cubicBezTo>
                      <a:pt x="604" y="510"/>
                      <a:pt x="649" y="676"/>
                      <a:pt x="690" y="832"/>
                    </a:cubicBezTo>
                    <a:cubicBezTo>
                      <a:pt x="646" y="844"/>
                      <a:pt x="580" y="834"/>
                      <a:pt x="528" y="838"/>
                    </a:cubicBezTo>
                    <a:cubicBezTo>
                      <a:pt x="510" y="1003"/>
                      <a:pt x="540" y="1216"/>
                      <a:pt x="513" y="1373"/>
                    </a:cubicBezTo>
                    <a:cubicBezTo>
                      <a:pt x="486" y="1401"/>
                      <a:pt x="425" y="1399"/>
                      <a:pt x="404" y="1368"/>
                    </a:cubicBezTo>
                    <a:cubicBezTo>
                      <a:pt x="390" y="1226"/>
                      <a:pt x="403" y="1053"/>
                      <a:pt x="398" y="895"/>
                    </a:cubicBezTo>
                    <a:cubicBezTo>
                      <a:pt x="398" y="875"/>
                      <a:pt x="406" y="850"/>
                      <a:pt x="388" y="838"/>
                    </a:cubicBezTo>
                    <a:cubicBezTo>
                      <a:pt x="369" y="866"/>
                      <a:pt x="378" y="919"/>
                      <a:pt x="378" y="968"/>
                    </a:cubicBezTo>
                    <a:cubicBezTo>
                      <a:pt x="378" y="1056"/>
                      <a:pt x="378" y="1151"/>
                      <a:pt x="378" y="1248"/>
                    </a:cubicBezTo>
                    <a:cubicBezTo>
                      <a:pt x="378" y="1292"/>
                      <a:pt x="384" y="1351"/>
                      <a:pt x="367" y="1373"/>
                    </a:cubicBezTo>
                    <a:cubicBezTo>
                      <a:pt x="351" y="1395"/>
                      <a:pt x="291" y="1401"/>
                      <a:pt x="268" y="1378"/>
                    </a:cubicBezTo>
                    <a:cubicBezTo>
                      <a:pt x="236" y="1347"/>
                      <a:pt x="253" y="1179"/>
                      <a:pt x="253" y="1113"/>
                    </a:cubicBezTo>
                    <a:cubicBezTo>
                      <a:pt x="253" y="1008"/>
                      <a:pt x="253" y="927"/>
                      <a:pt x="253" y="838"/>
                    </a:cubicBezTo>
                    <a:cubicBezTo>
                      <a:pt x="197" y="838"/>
                      <a:pt x="142" y="838"/>
                      <a:pt x="86" y="838"/>
                    </a:cubicBezTo>
                    <a:cubicBezTo>
                      <a:pt x="140" y="624"/>
                      <a:pt x="200" y="417"/>
                      <a:pt x="248" y="198"/>
                    </a:cubicBezTo>
                    <a:cubicBezTo>
                      <a:pt x="217" y="215"/>
                      <a:pt x="211" y="260"/>
                      <a:pt x="201" y="297"/>
                    </a:cubicBezTo>
                    <a:cubicBezTo>
                      <a:pt x="191" y="332"/>
                      <a:pt x="180" y="368"/>
                      <a:pt x="169" y="406"/>
                    </a:cubicBezTo>
                    <a:cubicBezTo>
                      <a:pt x="155" y="457"/>
                      <a:pt x="137" y="592"/>
                      <a:pt x="86" y="603"/>
                    </a:cubicBezTo>
                    <a:cubicBezTo>
                      <a:pt x="60" y="609"/>
                      <a:pt x="16" y="594"/>
                      <a:pt x="8" y="567"/>
                    </a:cubicBezTo>
                    <a:cubicBezTo>
                      <a:pt x="0" y="538"/>
                      <a:pt x="33" y="466"/>
                      <a:pt x="39" y="442"/>
                    </a:cubicBezTo>
                    <a:cubicBezTo>
                      <a:pt x="67" y="344"/>
                      <a:pt x="82" y="289"/>
                      <a:pt x="107" y="203"/>
                    </a:cubicBezTo>
                    <a:cubicBezTo>
                      <a:pt x="133" y="115"/>
                      <a:pt x="161" y="26"/>
                      <a:pt x="263" y="11"/>
                    </a:cubicBezTo>
                    <a:cubicBezTo>
                      <a:pt x="311" y="3"/>
                      <a:pt x="456" y="0"/>
                      <a:pt x="518" y="11"/>
                    </a:cubicBezTo>
                    <a:cubicBezTo>
                      <a:pt x="573" y="20"/>
                      <a:pt x="621" y="62"/>
                      <a:pt x="643" y="109"/>
                    </a:cubicBezTo>
                    <a:cubicBezTo>
                      <a:pt x="657" y="140"/>
                      <a:pt x="661" y="182"/>
                      <a:pt x="674" y="224"/>
                    </a:cubicBezTo>
                    <a:cubicBezTo>
                      <a:pt x="696" y="297"/>
                      <a:pt x="718" y="362"/>
                      <a:pt x="742" y="447"/>
                    </a:cubicBezTo>
                    <a:cubicBezTo>
                      <a:pt x="751" y="480"/>
                      <a:pt x="775" y="542"/>
                      <a:pt x="768" y="567"/>
                    </a:cubicBezTo>
                    <a:cubicBezTo>
                      <a:pt x="759" y="596"/>
                      <a:pt x="714" y="609"/>
                      <a:pt x="684" y="598"/>
                    </a:cubicBezTo>
                    <a:cubicBezTo>
                      <a:pt x="639" y="581"/>
                      <a:pt x="621" y="451"/>
                      <a:pt x="606" y="401"/>
                    </a:cubicBezTo>
                    <a:cubicBezTo>
                      <a:pt x="595" y="361"/>
                      <a:pt x="585" y="325"/>
                      <a:pt x="575" y="291"/>
                    </a:cubicBezTo>
                    <a:cubicBezTo>
                      <a:pt x="565" y="258"/>
                      <a:pt x="555" y="222"/>
                      <a:pt x="534" y="198"/>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7" name="Freeform 226"/>
              <p:cNvSpPr>
                <a:spLocks/>
              </p:cNvSpPr>
              <p:nvPr/>
            </p:nvSpPr>
            <p:spPr bwMode="auto">
              <a:xfrm>
                <a:off x="3686175" y="1562100"/>
                <a:ext cx="100012" cy="107950"/>
              </a:xfrm>
              <a:custGeom>
                <a:avLst/>
                <a:gdLst>
                  <a:gd name="T0" fmla="*/ 171 w 249"/>
                  <a:gd name="T1" fmla="*/ 12 h 270"/>
                  <a:gd name="T2" fmla="*/ 233 w 249"/>
                  <a:gd name="T3" fmla="*/ 111 h 270"/>
                  <a:gd name="T4" fmla="*/ 93 w 249"/>
                  <a:gd name="T5" fmla="*/ 257 h 270"/>
                  <a:gd name="T6" fmla="*/ 25 w 249"/>
                  <a:gd name="T7" fmla="*/ 90 h 270"/>
                  <a:gd name="T8" fmla="*/ 93 w 249"/>
                  <a:gd name="T9" fmla="*/ 7 h 270"/>
                  <a:gd name="T10" fmla="*/ 134 w 249"/>
                  <a:gd name="T11" fmla="*/ 2 h 270"/>
                  <a:gd name="T12" fmla="*/ 171 w 249"/>
                  <a:gd name="T13" fmla="*/ 12 h 270"/>
                </a:gdLst>
                <a:ahLst/>
                <a:cxnLst>
                  <a:cxn ang="0">
                    <a:pos x="T0" y="T1"/>
                  </a:cxn>
                  <a:cxn ang="0">
                    <a:pos x="T2" y="T3"/>
                  </a:cxn>
                  <a:cxn ang="0">
                    <a:pos x="T4" y="T5"/>
                  </a:cxn>
                  <a:cxn ang="0">
                    <a:pos x="T6" y="T7"/>
                  </a:cxn>
                  <a:cxn ang="0">
                    <a:pos x="T8" y="T9"/>
                  </a:cxn>
                  <a:cxn ang="0">
                    <a:pos x="T10" y="T11"/>
                  </a:cxn>
                  <a:cxn ang="0">
                    <a:pos x="T12" y="T13"/>
                  </a:cxn>
                </a:cxnLst>
                <a:rect l="0" t="0" r="r" b="b"/>
                <a:pathLst>
                  <a:path w="249" h="270">
                    <a:moveTo>
                      <a:pt x="171" y="12"/>
                    </a:moveTo>
                    <a:cubicBezTo>
                      <a:pt x="180" y="49"/>
                      <a:pt x="225" y="68"/>
                      <a:pt x="233" y="111"/>
                    </a:cubicBezTo>
                    <a:cubicBezTo>
                      <a:pt x="249" y="198"/>
                      <a:pt x="195" y="270"/>
                      <a:pt x="93" y="257"/>
                    </a:cubicBezTo>
                    <a:cubicBezTo>
                      <a:pt x="34" y="232"/>
                      <a:pt x="0" y="163"/>
                      <a:pt x="25" y="90"/>
                    </a:cubicBezTo>
                    <a:cubicBezTo>
                      <a:pt x="38" y="52"/>
                      <a:pt x="79" y="35"/>
                      <a:pt x="93" y="7"/>
                    </a:cubicBezTo>
                    <a:cubicBezTo>
                      <a:pt x="108" y="20"/>
                      <a:pt x="120" y="0"/>
                      <a:pt x="134" y="2"/>
                    </a:cubicBezTo>
                    <a:cubicBezTo>
                      <a:pt x="145" y="3"/>
                      <a:pt x="155" y="28"/>
                      <a:pt x="171" y="12"/>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8" name="Freeform 227"/>
              <p:cNvSpPr>
                <a:spLocks/>
              </p:cNvSpPr>
              <p:nvPr/>
            </p:nvSpPr>
            <p:spPr bwMode="auto">
              <a:xfrm>
                <a:off x="2771775" y="1584325"/>
                <a:ext cx="153987" cy="112713"/>
              </a:xfrm>
              <a:custGeom>
                <a:avLst/>
                <a:gdLst>
                  <a:gd name="T0" fmla="*/ 312 w 382"/>
                  <a:gd name="T1" fmla="*/ 113 h 283"/>
                  <a:gd name="T2" fmla="*/ 354 w 382"/>
                  <a:gd name="T3" fmla="*/ 103 h 283"/>
                  <a:gd name="T4" fmla="*/ 364 w 382"/>
                  <a:gd name="T5" fmla="*/ 264 h 283"/>
                  <a:gd name="T6" fmla="*/ 307 w 382"/>
                  <a:gd name="T7" fmla="*/ 170 h 283"/>
                  <a:gd name="T8" fmla="*/ 151 w 382"/>
                  <a:gd name="T9" fmla="*/ 264 h 283"/>
                  <a:gd name="T10" fmla="*/ 73 w 382"/>
                  <a:gd name="T11" fmla="*/ 170 h 283"/>
                  <a:gd name="T12" fmla="*/ 0 w 382"/>
                  <a:gd name="T13" fmla="*/ 254 h 283"/>
                  <a:gd name="T14" fmla="*/ 21 w 382"/>
                  <a:gd name="T15" fmla="*/ 98 h 283"/>
                  <a:gd name="T16" fmla="*/ 63 w 382"/>
                  <a:gd name="T17" fmla="*/ 103 h 283"/>
                  <a:gd name="T18" fmla="*/ 161 w 382"/>
                  <a:gd name="T19" fmla="*/ 14 h 283"/>
                  <a:gd name="T20" fmla="*/ 250 w 382"/>
                  <a:gd name="T21" fmla="*/ 9 h 283"/>
                  <a:gd name="T22" fmla="*/ 312 w 382"/>
                  <a:gd name="T23" fmla="*/ 11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2" h="283">
                    <a:moveTo>
                      <a:pt x="312" y="113"/>
                    </a:moveTo>
                    <a:cubicBezTo>
                      <a:pt x="320" y="124"/>
                      <a:pt x="329" y="92"/>
                      <a:pt x="354" y="103"/>
                    </a:cubicBezTo>
                    <a:cubicBezTo>
                      <a:pt x="382" y="143"/>
                      <a:pt x="347" y="217"/>
                      <a:pt x="364" y="264"/>
                    </a:cubicBezTo>
                    <a:cubicBezTo>
                      <a:pt x="319" y="261"/>
                      <a:pt x="299" y="210"/>
                      <a:pt x="307" y="170"/>
                    </a:cubicBezTo>
                    <a:cubicBezTo>
                      <a:pt x="276" y="220"/>
                      <a:pt x="232" y="283"/>
                      <a:pt x="151" y="264"/>
                    </a:cubicBezTo>
                    <a:cubicBezTo>
                      <a:pt x="111" y="255"/>
                      <a:pt x="87" y="212"/>
                      <a:pt x="73" y="170"/>
                    </a:cubicBezTo>
                    <a:cubicBezTo>
                      <a:pt x="54" y="203"/>
                      <a:pt x="50" y="252"/>
                      <a:pt x="0" y="254"/>
                    </a:cubicBezTo>
                    <a:cubicBezTo>
                      <a:pt x="7" y="202"/>
                      <a:pt x="1" y="137"/>
                      <a:pt x="21" y="98"/>
                    </a:cubicBezTo>
                    <a:cubicBezTo>
                      <a:pt x="37" y="90"/>
                      <a:pt x="50" y="94"/>
                      <a:pt x="63" y="103"/>
                    </a:cubicBezTo>
                    <a:cubicBezTo>
                      <a:pt x="81" y="56"/>
                      <a:pt x="88" y="21"/>
                      <a:pt x="161" y="14"/>
                    </a:cubicBezTo>
                    <a:cubicBezTo>
                      <a:pt x="184" y="12"/>
                      <a:pt x="224" y="0"/>
                      <a:pt x="250" y="9"/>
                    </a:cubicBezTo>
                    <a:cubicBezTo>
                      <a:pt x="293" y="25"/>
                      <a:pt x="300" y="73"/>
                      <a:pt x="312" y="113"/>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29" name="Freeform 228"/>
              <p:cNvSpPr>
                <a:spLocks/>
              </p:cNvSpPr>
              <p:nvPr/>
            </p:nvSpPr>
            <p:spPr bwMode="auto">
              <a:xfrm>
                <a:off x="3629025" y="1676400"/>
                <a:ext cx="214312" cy="441325"/>
              </a:xfrm>
              <a:custGeom>
                <a:avLst/>
                <a:gdLst>
                  <a:gd name="T0" fmla="*/ 419 w 530"/>
                  <a:gd name="T1" fmla="*/ 155 h 1098"/>
                  <a:gd name="T2" fmla="*/ 408 w 530"/>
                  <a:gd name="T3" fmla="*/ 212 h 1098"/>
                  <a:gd name="T4" fmla="*/ 408 w 530"/>
                  <a:gd name="T5" fmla="*/ 909 h 1098"/>
                  <a:gd name="T6" fmla="*/ 351 w 530"/>
                  <a:gd name="T7" fmla="*/ 1091 h 1098"/>
                  <a:gd name="T8" fmla="*/ 284 w 530"/>
                  <a:gd name="T9" fmla="*/ 836 h 1098"/>
                  <a:gd name="T10" fmla="*/ 284 w 530"/>
                  <a:gd name="T11" fmla="*/ 550 h 1098"/>
                  <a:gd name="T12" fmla="*/ 273 w 530"/>
                  <a:gd name="T13" fmla="*/ 524 h 1098"/>
                  <a:gd name="T14" fmla="*/ 258 w 530"/>
                  <a:gd name="T15" fmla="*/ 587 h 1098"/>
                  <a:gd name="T16" fmla="*/ 258 w 530"/>
                  <a:gd name="T17" fmla="*/ 805 h 1098"/>
                  <a:gd name="T18" fmla="*/ 237 w 530"/>
                  <a:gd name="T19" fmla="*/ 1081 h 1098"/>
                  <a:gd name="T20" fmla="*/ 159 w 530"/>
                  <a:gd name="T21" fmla="*/ 1081 h 1098"/>
                  <a:gd name="T22" fmla="*/ 138 w 530"/>
                  <a:gd name="T23" fmla="*/ 857 h 1098"/>
                  <a:gd name="T24" fmla="*/ 138 w 530"/>
                  <a:gd name="T25" fmla="*/ 259 h 1098"/>
                  <a:gd name="T26" fmla="*/ 138 w 530"/>
                  <a:gd name="T27" fmla="*/ 196 h 1098"/>
                  <a:gd name="T28" fmla="*/ 122 w 530"/>
                  <a:gd name="T29" fmla="*/ 155 h 1098"/>
                  <a:gd name="T30" fmla="*/ 112 w 530"/>
                  <a:gd name="T31" fmla="*/ 202 h 1098"/>
                  <a:gd name="T32" fmla="*/ 112 w 530"/>
                  <a:gd name="T33" fmla="*/ 358 h 1098"/>
                  <a:gd name="T34" fmla="*/ 70 w 530"/>
                  <a:gd name="T35" fmla="*/ 529 h 1098"/>
                  <a:gd name="T36" fmla="*/ 24 w 530"/>
                  <a:gd name="T37" fmla="*/ 347 h 1098"/>
                  <a:gd name="T38" fmla="*/ 117 w 530"/>
                  <a:gd name="T39" fmla="*/ 9 h 1098"/>
                  <a:gd name="T40" fmla="*/ 284 w 530"/>
                  <a:gd name="T41" fmla="*/ 9 h 1098"/>
                  <a:gd name="T42" fmla="*/ 476 w 530"/>
                  <a:gd name="T43" fmla="*/ 35 h 1098"/>
                  <a:gd name="T44" fmla="*/ 518 w 530"/>
                  <a:gd name="T45" fmla="*/ 347 h 1098"/>
                  <a:gd name="T46" fmla="*/ 471 w 530"/>
                  <a:gd name="T47" fmla="*/ 529 h 1098"/>
                  <a:gd name="T48" fmla="*/ 434 w 530"/>
                  <a:gd name="T49" fmla="*/ 352 h 1098"/>
                  <a:gd name="T50" fmla="*/ 434 w 530"/>
                  <a:gd name="T51" fmla="*/ 243 h 1098"/>
                  <a:gd name="T52" fmla="*/ 419 w 530"/>
                  <a:gd name="T53" fmla="*/ 155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0" h="1098">
                    <a:moveTo>
                      <a:pt x="419" y="155"/>
                    </a:moveTo>
                    <a:cubicBezTo>
                      <a:pt x="399" y="166"/>
                      <a:pt x="409" y="195"/>
                      <a:pt x="408" y="212"/>
                    </a:cubicBezTo>
                    <a:cubicBezTo>
                      <a:pt x="404" y="435"/>
                      <a:pt x="410" y="673"/>
                      <a:pt x="408" y="909"/>
                    </a:cubicBezTo>
                    <a:cubicBezTo>
                      <a:pt x="408" y="983"/>
                      <a:pt x="419" y="1086"/>
                      <a:pt x="351" y="1091"/>
                    </a:cubicBezTo>
                    <a:cubicBezTo>
                      <a:pt x="256" y="1098"/>
                      <a:pt x="284" y="932"/>
                      <a:pt x="284" y="836"/>
                    </a:cubicBezTo>
                    <a:cubicBezTo>
                      <a:pt x="284" y="742"/>
                      <a:pt x="292" y="645"/>
                      <a:pt x="284" y="550"/>
                    </a:cubicBezTo>
                    <a:cubicBezTo>
                      <a:pt x="283" y="545"/>
                      <a:pt x="291" y="521"/>
                      <a:pt x="273" y="524"/>
                    </a:cubicBezTo>
                    <a:cubicBezTo>
                      <a:pt x="245" y="528"/>
                      <a:pt x="258" y="568"/>
                      <a:pt x="258" y="587"/>
                    </a:cubicBezTo>
                    <a:cubicBezTo>
                      <a:pt x="255" y="654"/>
                      <a:pt x="258" y="728"/>
                      <a:pt x="258" y="805"/>
                    </a:cubicBezTo>
                    <a:cubicBezTo>
                      <a:pt x="258" y="880"/>
                      <a:pt x="277" y="1051"/>
                      <a:pt x="237" y="1081"/>
                    </a:cubicBezTo>
                    <a:cubicBezTo>
                      <a:pt x="224" y="1090"/>
                      <a:pt x="179" y="1095"/>
                      <a:pt x="159" y="1081"/>
                    </a:cubicBezTo>
                    <a:cubicBezTo>
                      <a:pt x="126" y="1056"/>
                      <a:pt x="138" y="915"/>
                      <a:pt x="138" y="857"/>
                    </a:cubicBezTo>
                    <a:cubicBezTo>
                      <a:pt x="138" y="645"/>
                      <a:pt x="138" y="466"/>
                      <a:pt x="138" y="259"/>
                    </a:cubicBezTo>
                    <a:cubicBezTo>
                      <a:pt x="138" y="239"/>
                      <a:pt x="140" y="218"/>
                      <a:pt x="138" y="196"/>
                    </a:cubicBezTo>
                    <a:cubicBezTo>
                      <a:pt x="137" y="185"/>
                      <a:pt x="147" y="154"/>
                      <a:pt x="122" y="155"/>
                    </a:cubicBezTo>
                    <a:cubicBezTo>
                      <a:pt x="103" y="161"/>
                      <a:pt x="112" y="189"/>
                      <a:pt x="112" y="202"/>
                    </a:cubicBezTo>
                    <a:cubicBezTo>
                      <a:pt x="111" y="250"/>
                      <a:pt x="112" y="302"/>
                      <a:pt x="112" y="358"/>
                    </a:cubicBezTo>
                    <a:cubicBezTo>
                      <a:pt x="112" y="430"/>
                      <a:pt x="124" y="527"/>
                      <a:pt x="70" y="529"/>
                    </a:cubicBezTo>
                    <a:cubicBezTo>
                      <a:pt x="17" y="532"/>
                      <a:pt x="24" y="448"/>
                      <a:pt x="24" y="347"/>
                    </a:cubicBezTo>
                    <a:cubicBezTo>
                      <a:pt x="24" y="196"/>
                      <a:pt x="0" y="33"/>
                      <a:pt x="117" y="9"/>
                    </a:cubicBezTo>
                    <a:cubicBezTo>
                      <a:pt x="160" y="0"/>
                      <a:pt x="246" y="9"/>
                      <a:pt x="284" y="9"/>
                    </a:cubicBezTo>
                    <a:cubicBezTo>
                      <a:pt x="358" y="9"/>
                      <a:pt x="438" y="0"/>
                      <a:pt x="476" y="35"/>
                    </a:cubicBezTo>
                    <a:cubicBezTo>
                      <a:pt x="530" y="86"/>
                      <a:pt x="518" y="214"/>
                      <a:pt x="518" y="347"/>
                    </a:cubicBezTo>
                    <a:cubicBezTo>
                      <a:pt x="518" y="438"/>
                      <a:pt x="526" y="533"/>
                      <a:pt x="471" y="529"/>
                    </a:cubicBezTo>
                    <a:cubicBezTo>
                      <a:pt x="418" y="525"/>
                      <a:pt x="434" y="425"/>
                      <a:pt x="434" y="352"/>
                    </a:cubicBezTo>
                    <a:cubicBezTo>
                      <a:pt x="434" y="319"/>
                      <a:pt x="434" y="279"/>
                      <a:pt x="434" y="243"/>
                    </a:cubicBezTo>
                    <a:cubicBezTo>
                      <a:pt x="434" y="209"/>
                      <a:pt x="446" y="165"/>
                      <a:pt x="419" y="155"/>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sp>
            <p:nvSpPr>
              <p:cNvPr id="230" name="Freeform 229"/>
              <p:cNvSpPr>
                <a:spLocks/>
              </p:cNvSpPr>
              <p:nvPr/>
            </p:nvSpPr>
            <p:spPr bwMode="auto">
              <a:xfrm>
                <a:off x="2732088" y="1698625"/>
                <a:ext cx="230187" cy="427038"/>
              </a:xfrm>
              <a:custGeom>
                <a:avLst/>
                <a:gdLst>
                  <a:gd name="T0" fmla="*/ 182 w 572"/>
                  <a:gd name="T1" fmla="*/ 152 h 1064"/>
                  <a:gd name="T2" fmla="*/ 146 w 572"/>
                  <a:gd name="T3" fmla="*/ 230 h 1064"/>
                  <a:gd name="T4" fmla="*/ 120 w 572"/>
                  <a:gd name="T5" fmla="*/ 313 h 1064"/>
                  <a:gd name="T6" fmla="*/ 0 w 572"/>
                  <a:gd name="T7" fmla="*/ 443 h 1064"/>
                  <a:gd name="T8" fmla="*/ 42 w 572"/>
                  <a:gd name="T9" fmla="*/ 251 h 1064"/>
                  <a:gd name="T10" fmla="*/ 73 w 572"/>
                  <a:gd name="T11" fmla="*/ 162 h 1064"/>
                  <a:gd name="T12" fmla="*/ 177 w 572"/>
                  <a:gd name="T13" fmla="*/ 11 h 1064"/>
                  <a:gd name="T14" fmla="*/ 411 w 572"/>
                  <a:gd name="T15" fmla="*/ 17 h 1064"/>
                  <a:gd name="T16" fmla="*/ 531 w 572"/>
                  <a:gd name="T17" fmla="*/ 256 h 1064"/>
                  <a:gd name="T18" fmla="*/ 572 w 572"/>
                  <a:gd name="T19" fmla="*/ 433 h 1064"/>
                  <a:gd name="T20" fmla="*/ 526 w 572"/>
                  <a:gd name="T21" fmla="*/ 464 h 1064"/>
                  <a:gd name="T22" fmla="*/ 401 w 572"/>
                  <a:gd name="T23" fmla="*/ 157 h 1064"/>
                  <a:gd name="T24" fmla="*/ 422 w 572"/>
                  <a:gd name="T25" fmla="*/ 282 h 1064"/>
                  <a:gd name="T26" fmla="*/ 515 w 572"/>
                  <a:gd name="T27" fmla="*/ 641 h 1064"/>
                  <a:gd name="T28" fmla="*/ 396 w 572"/>
                  <a:gd name="T29" fmla="*/ 641 h 1064"/>
                  <a:gd name="T30" fmla="*/ 390 w 572"/>
                  <a:gd name="T31" fmla="*/ 854 h 1064"/>
                  <a:gd name="T32" fmla="*/ 375 w 572"/>
                  <a:gd name="T33" fmla="*/ 1057 h 1064"/>
                  <a:gd name="T34" fmla="*/ 307 w 572"/>
                  <a:gd name="T35" fmla="*/ 1057 h 1064"/>
                  <a:gd name="T36" fmla="*/ 292 w 572"/>
                  <a:gd name="T37" fmla="*/ 854 h 1064"/>
                  <a:gd name="T38" fmla="*/ 292 w 572"/>
                  <a:gd name="T39" fmla="*/ 641 h 1064"/>
                  <a:gd name="T40" fmla="*/ 281 w 572"/>
                  <a:gd name="T41" fmla="*/ 688 h 1064"/>
                  <a:gd name="T42" fmla="*/ 281 w 572"/>
                  <a:gd name="T43" fmla="*/ 854 h 1064"/>
                  <a:gd name="T44" fmla="*/ 266 w 572"/>
                  <a:gd name="T45" fmla="*/ 1057 h 1064"/>
                  <a:gd name="T46" fmla="*/ 198 w 572"/>
                  <a:gd name="T47" fmla="*/ 1057 h 1064"/>
                  <a:gd name="T48" fmla="*/ 182 w 572"/>
                  <a:gd name="T49" fmla="*/ 854 h 1064"/>
                  <a:gd name="T50" fmla="*/ 182 w 572"/>
                  <a:gd name="T51" fmla="*/ 641 h 1064"/>
                  <a:gd name="T52" fmla="*/ 58 w 572"/>
                  <a:gd name="T53" fmla="*/ 641 h 1064"/>
                  <a:gd name="T54" fmla="*/ 182 w 572"/>
                  <a:gd name="T55" fmla="*/ 15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2" h="1064">
                    <a:moveTo>
                      <a:pt x="182" y="152"/>
                    </a:moveTo>
                    <a:cubicBezTo>
                      <a:pt x="157" y="159"/>
                      <a:pt x="156" y="197"/>
                      <a:pt x="146" y="230"/>
                    </a:cubicBezTo>
                    <a:cubicBezTo>
                      <a:pt x="138" y="255"/>
                      <a:pt x="128" y="283"/>
                      <a:pt x="120" y="313"/>
                    </a:cubicBezTo>
                    <a:cubicBezTo>
                      <a:pt x="98" y="392"/>
                      <a:pt x="83" y="512"/>
                      <a:pt x="0" y="443"/>
                    </a:cubicBezTo>
                    <a:cubicBezTo>
                      <a:pt x="1" y="383"/>
                      <a:pt x="22" y="316"/>
                      <a:pt x="42" y="251"/>
                    </a:cubicBezTo>
                    <a:cubicBezTo>
                      <a:pt x="50" y="222"/>
                      <a:pt x="64" y="193"/>
                      <a:pt x="73" y="162"/>
                    </a:cubicBezTo>
                    <a:cubicBezTo>
                      <a:pt x="92" y="97"/>
                      <a:pt x="104" y="26"/>
                      <a:pt x="177" y="11"/>
                    </a:cubicBezTo>
                    <a:cubicBezTo>
                      <a:pt x="230" y="0"/>
                      <a:pt x="376" y="4"/>
                      <a:pt x="411" y="17"/>
                    </a:cubicBezTo>
                    <a:cubicBezTo>
                      <a:pt x="486" y="43"/>
                      <a:pt x="506" y="170"/>
                      <a:pt x="531" y="256"/>
                    </a:cubicBezTo>
                    <a:cubicBezTo>
                      <a:pt x="548" y="316"/>
                      <a:pt x="571" y="374"/>
                      <a:pt x="572" y="433"/>
                    </a:cubicBezTo>
                    <a:cubicBezTo>
                      <a:pt x="566" y="456"/>
                      <a:pt x="548" y="466"/>
                      <a:pt x="526" y="464"/>
                    </a:cubicBezTo>
                    <a:cubicBezTo>
                      <a:pt x="452" y="458"/>
                      <a:pt x="447" y="201"/>
                      <a:pt x="401" y="157"/>
                    </a:cubicBezTo>
                    <a:cubicBezTo>
                      <a:pt x="400" y="198"/>
                      <a:pt x="412" y="242"/>
                      <a:pt x="422" y="282"/>
                    </a:cubicBezTo>
                    <a:cubicBezTo>
                      <a:pt x="451" y="397"/>
                      <a:pt x="491" y="519"/>
                      <a:pt x="515" y="641"/>
                    </a:cubicBezTo>
                    <a:cubicBezTo>
                      <a:pt x="475" y="641"/>
                      <a:pt x="435" y="641"/>
                      <a:pt x="396" y="641"/>
                    </a:cubicBezTo>
                    <a:cubicBezTo>
                      <a:pt x="386" y="703"/>
                      <a:pt x="390" y="779"/>
                      <a:pt x="390" y="854"/>
                    </a:cubicBezTo>
                    <a:cubicBezTo>
                      <a:pt x="390" y="928"/>
                      <a:pt x="401" y="1005"/>
                      <a:pt x="375" y="1057"/>
                    </a:cubicBezTo>
                    <a:cubicBezTo>
                      <a:pt x="357" y="1064"/>
                      <a:pt x="325" y="1064"/>
                      <a:pt x="307" y="1057"/>
                    </a:cubicBezTo>
                    <a:cubicBezTo>
                      <a:pt x="281" y="1003"/>
                      <a:pt x="292" y="929"/>
                      <a:pt x="292" y="854"/>
                    </a:cubicBezTo>
                    <a:cubicBezTo>
                      <a:pt x="292" y="782"/>
                      <a:pt x="292" y="708"/>
                      <a:pt x="292" y="641"/>
                    </a:cubicBezTo>
                    <a:cubicBezTo>
                      <a:pt x="272" y="645"/>
                      <a:pt x="282" y="674"/>
                      <a:pt x="281" y="688"/>
                    </a:cubicBezTo>
                    <a:cubicBezTo>
                      <a:pt x="280" y="739"/>
                      <a:pt x="281" y="796"/>
                      <a:pt x="281" y="854"/>
                    </a:cubicBezTo>
                    <a:cubicBezTo>
                      <a:pt x="281" y="930"/>
                      <a:pt x="292" y="1006"/>
                      <a:pt x="266" y="1057"/>
                    </a:cubicBezTo>
                    <a:cubicBezTo>
                      <a:pt x="248" y="1064"/>
                      <a:pt x="215" y="1064"/>
                      <a:pt x="198" y="1057"/>
                    </a:cubicBezTo>
                    <a:cubicBezTo>
                      <a:pt x="172" y="1003"/>
                      <a:pt x="182" y="929"/>
                      <a:pt x="182" y="854"/>
                    </a:cubicBezTo>
                    <a:cubicBezTo>
                      <a:pt x="182" y="782"/>
                      <a:pt x="182" y="708"/>
                      <a:pt x="182" y="641"/>
                    </a:cubicBezTo>
                    <a:cubicBezTo>
                      <a:pt x="141" y="641"/>
                      <a:pt x="99" y="641"/>
                      <a:pt x="58" y="641"/>
                    </a:cubicBezTo>
                    <a:cubicBezTo>
                      <a:pt x="98" y="476"/>
                      <a:pt x="141" y="315"/>
                      <a:pt x="182" y="152"/>
                    </a:cubicBezTo>
                    <a:close/>
                  </a:path>
                </a:pathLst>
              </a:custGeom>
              <a:grpFill/>
              <a:ln>
                <a:noFill/>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grpSp>
        <p:sp>
          <p:nvSpPr>
            <p:cNvPr id="214" name="TextBox 23"/>
            <p:cNvSpPr txBox="1"/>
            <p:nvPr/>
          </p:nvSpPr>
          <p:spPr>
            <a:xfrm>
              <a:off x="4793354" y="1483799"/>
              <a:ext cx="1120479" cy="461665"/>
            </a:xfrm>
            <a:prstGeom prst="rect">
              <a:avLst/>
            </a:prstGeom>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178"/>
              <a:r>
                <a:rPr lang="en-US" sz="800" b="1" dirty="0" smtClean="0">
                  <a:solidFill>
                    <a:schemeClr val="accent6">
                      <a:lumMod val="75000"/>
                    </a:schemeClr>
                  </a:solidFill>
                  <a:ea typeface="ＭＳ Ｐゴシック" pitchFamily="34" charset="-128"/>
                </a:rPr>
                <a:t>Data: </a:t>
              </a:r>
              <a:r>
                <a:rPr lang="en-US" sz="800" dirty="0" smtClean="0">
                  <a:solidFill>
                    <a:schemeClr val="accent1"/>
                  </a:solidFill>
                  <a:ea typeface="ＭＳ Ｐゴシック" pitchFamily="34" charset="-128"/>
                </a:rPr>
                <a:t>Volume,</a:t>
              </a:r>
            </a:p>
            <a:p>
              <a:pPr algn="ctr" defTabSz="685178"/>
              <a:r>
                <a:rPr lang="en-US" sz="800" dirty="0" smtClean="0">
                  <a:solidFill>
                    <a:schemeClr val="accent1"/>
                  </a:solidFill>
                  <a:ea typeface="ＭＳ Ｐゴシック" pitchFamily="34" charset="-128"/>
                </a:rPr>
                <a:t>Streaming &amp; Predictive Analytics</a:t>
              </a:r>
              <a:endParaRPr lang="en-US" sz="800" dirty="0">
                <a:solidFill>
                  <a:schemeClr val="accent1"/>
                </a:solidFill>
                <a:ea typeface="ＭＳ Ｐゴシック" pitchFamily="34" charset="-128"/>
              </a:endParaRPr>
            </a:p>
          </p:txBody>
        </p:sp>
        <p:grpSp>
          <p:nvGrpSpPr>
            <p:cNvPr id="215" name="Group 214"/>
            <p:cNvGrpSpPr/>
            <p:nvPr/>
          </p:nvGrpSpPr>
          <p:grpSpPr>
            <a:xfrm>
              <a:off x="5044457" y="844372"/>
              <a:ext cx="582322" cy="582171"/>
              <a:chOff x="6528912" y="1665408"/>
              <a:chExt cx="2001200" cy="2001200"/>
            </a:xfrm>
          </p:grpSpPr>
          <p:sp>
            <p:nvSpPr>
              <p:cNvPr id="221" name="Oval 220"/>
              <p:cNvSpPr/>
              <p:nvPr/>
            </p:nvSpPr>
            <p:spPr>
              <a:xfrm>
                <a:off x="6528912" y="1665408"/>
                <a:ext cx="2001200" cy="2001200"/>
              </a:xfrm>
              <a:prstGeom prst="ellipse">
                <a:avLst/>
              </a:prstGeom>
              <a:gradFill flip="none" rotWithShape="1">
                <a:gsLst>
                  <a:gs pos="21000">
                    <a:schemeClr val="accent1">
                      <a:lumMod val="75000"/>
                    </a:schemeClr>
                  </a:gs>
                  <a:gs pos="59000">
                    <a:schemeClr val="tx2"/>
                  </a:gs>
                  <a:gs pos="100000">
                    <a:schemeClr val="accent5"/>
                  </a:gs>
                </a:gsLst>
                <a:lin ang="2700000" scaled="1"/>
                <a:tileRect/>
              </a:gradFill>
              <a:ln w="5" cap="rnd">
                <a:noFill/>
                <a:prstDash val="solid"/>
                <a:miter lim="800000"/>
                <a:headEnd/>
                <a:tailEnd/>
              </a:ln>
            </p:spPr>
            <p:txBody>
              <a:bodyPr vert="horz" wrap="square" lIns="91440" tIns="45720" rIns="91440" bIns="45720" numCol="1" anchor="t" anchorCtr="0" compatLnSpc="1">
                <a:prstTxWarp prst="textNoShape">
                  <a:avLst/>
                </a:prstTxWarp>
              </a:bodyPr>
              <a:lstStyle/>
              <a:p>
                <a:pPr defTabSz="685178"/>
                <a:endParaRPr lang="en-US" sz="800" dirty="0">
                  <a:solidFill>
                    <a:schemeClr val="accent1"/>
                  </a:solidFill>
                  <a:latin typeface="+mn-lt"/>
                  <a:ea typeface="+mn-ea"/>
                  <a:cs typeface="+mn-cs"/>
                </a:endParaRPr>
              </a:p>
            </p:txBody>
          </p:sp>
          <p:sp>
            <p:nvSpPr>
              <p:cNvPr id="222" name="Freeform 221"/>
              <p:cNvSpPr>
                <a:spLocks noEditPoints="1"/>
              </p:cNvSpPr>
              <p:nvPr/>
            </p:nvSpPr>
            <p:spPr bwMode="auto">
              <a:xfrm>
                <a:off x="7072312" y="2223096"/>
                <a:ext cx="914400" cy="885825"/>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78"/>
                <a:endParaRPr lang="en-US" sz="800">
                  <a:solidFill>
                    <a:schemeClr val="accent1"/>
                  </a:solidFill>
                </a:endParaRPr>
              </a:p>
            </p:txBody>
          </p:sp>
        </p:grpSp>
        <p:sp>
          <p:nvSpPr>
            <p:cNvPr id="216" name="TextBox 215"/>
            <p:cNvSpPr txBox="1"/>
            <p:nvPr/>
          </p:nvSpPr>
          <p:spPr>
            <a:xfrm>
              <a:off x="3920571" y="965372"/>
              <a:ext cx="319318" cy="369332"/>
            </a:xfrm>
            <a:prstGeom prst="rect">
              <a:avLst/>
            </a:prstGeom>
            <a:noFill/>
            <a:ln>
              <a:noFill/>
            </a:ln>
          </p:spPr>
          <p:txBody>
            <a:bodyPr wrap="none" rtlCol="0">
              <a:spAutoFit/>
            </a:bodyPr>
            <a:lstStyle/>
            <a:p>
              <a:pPr algn="ctr"/>
              <a:r>
                <a:rPr lang="en-US" dirty="0" smtClean="0">
                  <a:solidFill>
                    <a:schemeClr val="tx2"/>
                  </a:solidFill>
                </a:rPr>
                <a:t>+</a:t>
              </a:r>
              <a:endParaRPr lang="en-US" dirty="0">
                <a:solidFill>
                  <a:schemeClr val="tx2"/>
                </a:solidFill>
              </a:endParaRPr>
            </a:p>
          </p:txBody>
        </p:sp>
        <p:sp>
          <p:nvSpPr>
            <p:cNvPr id="217" name="TextBox 216"/>
            <p:cNvSpPr txBox="1"/>
            <p:nvPr/>
          </p:nvSpPr>
          <p:spPr>
            <a:xfrm>
              <a:off x="4758837" y="965372"/>
              <a:ext cx="319318" cy="369332"/>
            </a:xfrm>
            <a:prstGeom prst="rect">
              <a:avLst/>
            </a:prstGeom>
            <a:noFill/>
            <a:ln>
              <a:noFill/>
            </a:ln>
          </p:spPr>
          <p:txBody>
            <a:bodyPr wrap="none" rtlCol="0">
              <a:spAutoFit/>
            </a:bodyPr>
            <a:lstStyle/>
            <a:p>
              <a:pPr algn="ctr"/>
              <a:r>
                <a:rPr lang="en-US" dirty="0" smtClean="0">
                  <a:solidFill>
                    <a:schemeClr val="tx2"/>
                  </a:solidFill>
                </a:rPr>
                <a:t>+</a:t>
              </a:r>
              <a:endParaRPr lang="en-US" dirty="0">
                <a:solidFill>
                  <a:schemeClr val="tx2"/>
                </a:solidFill>
              </a:endParaRPr>
            </a:p>
          </p:txBody>
        </p:sp>
        <p:sp>
          <p:nvSpPr>
            <p:cNvPr id="218" name="TextBox 217"/>
            <p:cNvSpPr txBox="1"/>
            <p:nvPr/>
          </p:nvSpPr>
          <p:spPr>
            <a:xfrm>
              <a:off x="5598634" y="965372"/>
              <a:ext cx="319318" cy="369332"/>
            </a:xfrm>
            <a:prstGeom prst="rect">
              <a:avLst/>
            </a:prstGeom>
            <a:noFill/>
            <a:ln>
              <a:noFill/>
            </a:ln>
          </p:spPr>
          <p:txBody>
            <a:bodyPr wrap="none" rtlCol="0">
              <a:spAutoFit/>
            </a:bodyPr>
            <a:lstStyle/>
            <a:p>
              <a:pPr algn="ctr"/>
              <a:r>
                <a:rPr lang="en-US" dirty="0" smtClean="0">
                  <a:solidFill>
                    <a:schemeClr val="tx2"/>
                  </a:solidFill>
                </a:rPr>
                <a:t>+</a:t>
              </a:r>
              <a:endParaRPr lang="en-US" dirty="0">
                <a:solidFill>
                  <a:schemeClr val="tx2"/>
                </a:solidFill>
              </a:endParaRPr>
            </a:p>
          </p:txBody>
        </p:sp>
        <p:sp>
          <p:nvSpPr>
            <p:cNvPr id="219" name="TextBox 218"/>
            <p:cNvSpPr txBox="1"/>
            <p:nvPr/>
          </p:nvSpPr>
          <p:spPr>
            <a:xfrm>
              <a:off x="1827631" y="1118132"/>
              <a:ext cx="979817" cy="341632"/>
            </a:xfrm>
            <a:prstGeom prst="rect">
              <a:avLst/>
            </a:prstGeom>
            <a:noFill/>
            <a:ln>
              <a:noFill/>
            </a:ln>
          </p:spPr>
          <p:txBody>
            <a:bodyPr wrap="none" rtlCol="0">
              <a:spAutoFit/>
            </a:bodyPr>
            <a:lstStyle/>
            <a:p>
              <a:pPr algn="ctr">
                <a:lnSpc>
                  <a:spcPct val="90000"/>
                </a:lnSpc>
                <a:spcBef>
                  <a:spcPts val="600"/>
                </a:spcBef>
              </a:pPr>
              <a:r>
                <a:rPr lang="en-US" dirty="0" smtClean="0"/>
                <a:t>Today’s App</a:t>
              </a:r>
            </a:p>
          </p:txBody>
        </p:sp>
      </p:grpSp>
      <p:sp>
        <p:nvSpPr>
          <p:cNvPr id="3" name="Left Brace 2"/>
          <p:cNvSpPr/>
          <p:nvPr/>
        </p:nvSpPr>
        <p:spPr bwMode="auto">
          <a:xfrm>
            <a:off x="2455474" y="690592"/>
            <a:ext cx="301464" cy="990846"/>
          </a:xfrm>
          <a:prstGeom prst="leftBrace">
            <a:avLst>
              <a:gd name="adj1" fmla="val 33610"/>
              <a:gd name="adj2" fmla="val 50000"/>
            </a:avLst>
          </a:prstGeom>
          <a:noFill/>
          <a:ln w="9525" cap="flat" cmpd="sng" algn="ctr">
            <a:solidFill>
              <a:schemeClr val="accent1">
                <a:lumMod val="75000"/>
              </a:schemeClr>
            </a:solidFill>
            <a:prstDash val="solid"/>
            <a:round/>
            <a:headEnd type="none" w="med" len="med"/>
            <a:tailEnd type="none" w="med" len="med"/>
          </a:ln>
          <a:effectLst/>
        </p:spPr>
        <p:txBody>
          <a:bodyPr rtlCol="0" anchor="ctr"/>
          <a:lstStyle/>
          <a:p>
            <a:pPr algn="ctr"/>
            <a:endParaRPr lang="en-US"/>
          </a:p>
        </p:txBody>
      </p:sp>
      <p:sp>
        <p:nvSpPr>
          <p:cNvPr id="85" name="Rounded Rectangle 84"/>
          <p:cNvSpPr/>
          <p:nvPr/>
        </p:nvSpPr>
        <p:spPr bwMode="auto">
          <a:xfrm>
            <a:off x="356616" y="614433"/>
            <a:ext cx="8382000" cy="1219200"/>
          </a:xfrm>
          <a:prstGeom prst="roundRect">
            <a:avLst/>
          </a:prstGeom>
          <a:noFill/>
          <a:ln w="0" cap="flat">
            <a:solidFill>
              <a:schemeClr val="accent6"/>
            </a:solidFill>
            <a:prstDash val="lgDash"/>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100" name="Left Brace 99"/>
          <p:cNvSpPr/>
          <p:nvPr/>
        </p:nvSpPr>
        <p:spPr bwMode="auto">
          <a:xfrm>
            <a:off x="2430074" y="690592"/>
            <a:ext cx="301464" cy="990846"/>
          </a:xfrm>
          <a:prstGeom prst="leftBrace">
            <a:avLst>
              <a:gd name="adj1" fmla="val 33610"/>
              <a:gd name="adj2" fmla="val 50000"/>
            </a:avLst>
          </a:prstGeom>
          <a:noFill/>
          <a:ln w="9525" cap="flat" cmpd="sng" algn="ctr">
            <a:solidFill>
              <a:schemeClr val="bg2"/>
            </a:solidFill>
            <a:prstDash val="solid"/>
            <a:round/>
            <a:headEnd type="none" w="med" len="med"/>
            <a:tailEnd type="none" w="med" len="med"/>
          </a:ln>
          <a:effectLst/>
        </p:spPr>
        <p:txBody>
          <a:bodyPr rtlCol="0" anchor="ctr"/>
          <a:lstStyle/>
          <a:p>
            <a:pPr algn="ctr"/>
            <a:endParaRPr lang="en-US"/>
          </a:p>
        </p:txBody>
      </p:sp>
      <p:sp>
        <p:nvSpPr>
          <p:cNvPr id="135" name="TextBox 134"/>
          <p:cNvSpPr txBox="1"/>
          <p:nvPr/>
        </p:nvSpPr>
        <p:spPr>
          <a:xfrm>
            <a:off x="24408" y="4826231"/>
            <a:ext cx="9144000" cy="27699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200" b="1" dirty="0"/>
              <a:t>Application and Server migration towards virtualization &amp; </a:t>
            </a:r>
            <a:r>
              <a:rPr lang="en-US" sz="1200" b="1" dirty="0" smtClean="0"/>
              <a:t>cloud create requirements for agile networks</a:t>
            </a:r>
            <a:endParaRPr lang="en-US" sz="1200" b="1" dirty="0"/>
          </a:p>
        </p:txBody>
      </p:sp>
    </p:spTree>
    <p:extLst>
      <p:ext uri="{BB962C8B-B14F-4D97-AF65-F5344CB8AC3E}">
        <p14:creationId xmlns:p14="http://schemas.microsoft.com/office/powerpoint/2010/main" val="131127315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p:tgtEl>
                                          <p:spTgt spid="135"/>
                                        </p:tgtEl>
                                        <p:attrNameLst>
                                          <p:attrName>ppt_y</p:attrName>
                                        </p:attrNameLst>
                                      </p:cBhvr>
                                      <p:tavLst>
                                        <p:tav tm="0">
                                          <p:val>
                                            <p:strVal val="#ppt_y+#ppt_h*1.125000"/>
                                          </p:val>
                                        </p:tav>
                                        <p:tav tm="100000">
                                          <p:val>
                                            <p:strVal val="#ppt_y"/>
                                          </p:val>
                                        </p:tav>
                                      </p:tavLst>
                                    </p:anim>
                                    <p:animEffect transition="in" filter="wipe(up)">
                                      <p:cBhvr>
                                        <p:cTn id="8"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VTS </a:t>
            </a:r>
            <a:r>
              <a:rPr lang="en-US" dirty="0" smtClean="0"/>
              <a:t>Functionality &amp; Workflows</a:t>
            </a:r>
            <a:endParaRPr lang="en-US" dirty="0"/>
          </a:p>
        </p:txBody>
      </p:sp>
    </p:spTree>
    <p:extLst>
      <p:ext uri="{BB962C8B-B14F-4D97-AF65-F5344CB8AC3E}">
        <p14:creationId xmlns:p14="http://schemas.microsoft.com/office/powerpoint/2010/main" val="7316268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86600" y="4767263"/>
            <a:ext cx="2057400" cy="274637"/>
          </a:xfrm>
          <a:prstGeom prst="rect">
            <a:avLst/>
          </a:prstGeom>
        </p:spPr>
        <p:txBody>
          <a:bodyPr/>
          <a:lstStyle/>
          <a:p>
            <a:fld id="{96A97DD0-5BE7-4856-A2A9-C42C6688E607}" type="slidenum">
              <a:rPr lang="en-US" smtClean="0"/>
              <a:pPr/>
              <a:t>31</a:t>
            </a:fld>
            <a:endParaRPr lang="en-US" dirty="0"/>
          </a:p>
        </p:txBody>
      </p:sp>
      <p:sp>
        <p:nvSpPr>
          <p:cNvPr id="6" name="Rounded Rectangle 5"/>
          <p:cNvSpPr/>
          <p:nvPr/>
        </p:nvSpPr>
        <p:spPr>
          <a:xfrm>
            <a:off x="537819" y="2624288"/>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4" y="2875024"/>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1" name="Straight Connector 50"/>
          <p:cNvCxnSpPr/>
          <p:nvPr/>
        </p:nvCxnSpPr>
        <p:spPr>
          <a:xfrm>
            <a:off x="1077453" y="2774664"/>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927982" y="2947401"/>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4" y="3167115"/>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4" name="Straight Connector 53"/>
          <p:cNvCxnSpPr>
            <a:stCxn id="53" idx="3"/>
          </p:cNvCxnSpPr>
          <p:nvPr/>
        </p:nvCxnSpPr>
        <p:spPr>
          <a:xfrm flipV="1">
            <a:off x="927982" y="3239492"/>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7" y="2895359"/>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7" y="3187450"/>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7" name="Straight Connector 56"/>
          <p:cNvCxnSpPr/>
          <p:nvPr/>
        </p:nvCxnSpPr>
        <p:spPr>
          <a:xfrm>
            <a:off x="1496553" y="2781016"/>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05708" y="2953751"/>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99355" y="3245842"/>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91" y="2979000"/>
            <a:ext cx="210824" cy="1222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1" name="Straight Connector 60"/>
          <p:cNvCxnSpPr>
            <a:stCxn id="60" idx="3"/>
          </p:cNvCxnSpPr>
          <p:nvPr/>
        </p:nvCxnSpPr>
        <p:spPr>
          <a:xfrm>
            <a:off x="1392415"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7453"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142" y="3742095"/>
            <a:ext cx="347715" cy="3556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7" name="Rectangle 136"/>
          <p:cNvSpPr/>
          <p:nvPr/>
        </p:nvSpPr>
        <p:spPr>
          <a:xfrm>
            <a:off x="1122991" y="4088343"/>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138" name="Picture 6" descr="C:\Users\andrewg\Desktop\openstack-cloud-software-vertical-larg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587746" y="3742097"/>
            <a:ext cx="680464" cy="511572"/>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2047757" y="778324"/>
            <a:ext cx="6264965" cy="4000271"/>
            <a:chOff x="2047755" y="778322"/>
            <a:chExt cx="6264965" cy="4000271"/>
          </a:xfrm>
        </p:grpSpPr>
        <p:sp>
          <p:nvSpPr>
            <p:cNvPr id="26" name="Rounded Rectangle 25"/>
            <p:cNvSpPr/>
            <p:nvPr/>
          </p:nvSpPr>
          <p:spPr>
            <a:xfrm>
              <a:off x="2494793" y="2628543"/>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FF"/>
                  </a:solidFill>
                </a:rPr>
                <a:t>Cisco VTS</a:t>
              </a:r>
            </a:p>
          </p:txBody>
        </p:sp>
        <p:sp>
          <p:nvSpPr>
            <p:cNvPr id="7" name="Rectangle 6"/>
            <p:cNvSpPr/>
            <p:nvPr/>
          </p:nvSpPr>
          <p:spPr>
            <a:xfrm>
              <a:off x="3842847"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8" name="Rectangle 7"/>
            <p:cNvSpPr/>
            <p:nvPr/>
          </p:nvSpPr>
          <p:spPr>
            <a:xfrm>
              <a:off x="5098205"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sp>
          <p:nvSpPr>
            <p:cNvPr id="9" name="Rectangle 8"/>
            <p:cNvSpPr/>
            <p:nvPr/>
          </p:nvSpPr>
          <p:spPr>
            <a:xfrm>
              <a:off x="4407017" y="202344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696173" y="202344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600" dirty="0" smtClean="0">
                <a:solidFill>
                  <a:srgbClr val="000000"/>
                </a:solidFill>
              </a:endParaRPr>
            </a:p>
          </p:txBody>
        </p:sp>
        <p:sp>
          <p:nvSpPr>
            <p:cNvPr id="11" name="Rectangle 10"/>
            <p:cNvSpPr/>
            <p:nvPr/>
          </p:nvSpPr>
          <p:spPr>
            <a:xfrm>
              <a:off x="6455805" y="343252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12" name="Straight Connector 11"/>
            <p:cNvCxnSpPr>
              <a:stCxn id="7" idx="0"/>
              <a:endCxn id="9" idx="2"/>
            </p:cNvCxnSpPr>
            <p:nvPr/>
          </p:nvCxnSpPr>
          <p:spPr>
            <a:xfrm flipV="1">
              <a:off x="4362380" y="227959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362380" y="228100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926550" y="227959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617738" y="228100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926550" y="2279593"/>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215706" y="2281007"/>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775946" y="4029606"/>
              <a:ext cx="1174002" cy="712084"/>
              <a:chOff x="371645" y="3838520"/>
              <a:chExt cx="1236785" cy="712084"/>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1" name="Rectangle 20"/>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22" name="TextBox 21"/>
              <p:cNvSpPr txBox="1"/>
              <p:nvPr/>
            </p:nvSpPr>
            <p:spPr>
              <a:xfrm>
                <a:off x="642691" y="4381327"/>
                <a:ext cx="532288"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grpSp>
        <p:cxnSp>
          <p:nvCxnSpPr>
            <p:cNvPr id="23" name="Straight Connector 22"/>
            <p:cNvCxnSpPr>
              <a:stCxn id="7" idx="2"/>
              <a:endCxn id="19" idx="0"/>
            </p:cNvCxnSpPr>
            <p:nvPr/>
          </p:nvCxnSpPr>
          <p:spPr>
            <a:xfrm>
              <a:off x="4362380" y="369188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611010" y="369188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053263" y="2777086"/>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392134" y="3891589"/>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30" name="Rectangle 29"/>
            <p:cNvSpPr/>
            <p:nvPr/>
          </p:nvSpPr>
          <p:spPr>
            <a:xfrm>
              <a:off x="6514989" y="4198803"/>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31" name="Rectangle 30"/>
            <p:cNvSpPr/>
            <p:nvPr/>
          </p:nvSpPr>
          <p:spPr>
            <a:xfrm>
              <a:off x="6793106" y="4446756"/>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32" name="TextBox 31"/>
            <p:cNvSpPr txBox="1"/>
            <p:nvPr/>
          </p:nvSpPr>
          <p:spPr>
            <a:xfrm>
              <a:off x="6724485" y="4609316"/>
              <a:ext cx="505267"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cxnSp>
          <p:nvCxnSpPr>
            <p:cNvPr id="33" name="Straight Connector 32"/>
            <p:cNvCxnSpPr>
              <a:stCxn id="11" idx="2"/>
              <a:endCxn id="29" idx="0"/>
            </p:cNvCxnSpPr>
            <p:nvPr/>
          </p:nvCxnSpPr>
          <p:spPr>
            <a:xfrm>
              <a:off x="6975338" y="3690084"/>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743806" y="3902428"/>
              <a:ext cx="531735" cy="302578"/>
              <a:chOff x="6144415" y="3154580"/>
              <a:chExt cx="531735" cy="302578"/>
            </a:xfrm>
          </p:grpSpPr>
          <p:pic>
            <p:nvPicPr>
              <p:cNvPr id="35" name="Picture 150" descr="ICON_VM_basic_label_Q3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37" name="TextBox 36"/>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grpSp>
          <p:nvGrpSpPr>
            <p:cNvPr id="40" name="Group 39"/>
            <p:cNvGrpSpPr/>
            <p:nvPr/>
          </p:nvGrpSpPr>
          <p:grpSpPr>
            <a:xfrm>
              <a:off x="5041123" y="4039120"/>
              <a:ext cx="1174002" cy="712084"/>
              <a:chOff x="371645" y="3838520"/>
              <a:chExt cx="1236785" cy="712084"/>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43" name="Rectangle 42"/>
              <p:cNvSpPr/>
              <p:nvPr/>
            </p:nvSpPr>
            <p:spPr>
              <a:xfrm>
                <a:off x="1080220" y="4203609"/>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44" name="Rectangle 43"/>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45" name="TextBox 44"/>
              <p:cNvSpPr txBox="1"/>
              <p:nvPr/>
            </p:nvSpPr>
            <p:spPr>
              <a:xfrm>
                <a:off x="642691" y="4381327"/>
                <a:ext cx="532288"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grpSp>
        <p:sp>
          <p:nvSpPr>
            <p:cNvPr id="80" name="TextBox 79"/>
            <p:cNvSpPr txBox="1"/>
            <p:nvPr/>
          </p:nvSpPr>
          <p:spPr>
            <a:xfrm>
              <a:off x="2047755" y="2565570"/>
              <a:ext cx="392480" cy="215444"/>
            </a:xfrm>
            <a:prstGeom prst="rect">
              <a:avLst/>
            </a:prstGeom>
            <a:noFill/>
          </p:spPr>
          <p:txBody>
            <a:bodyPr wrap="square" rtlCol="0">
              <a:spAutoFit/>
            </a:bodyPr>
            <a:lstStyle/>
            <a:p>
              <a:pPr algn="ctr"/>
              <a:r>
                <a:rPr lang="en-US" sz="400" dirty="0" smtClean="0"/>
                <a:t>REST API</a:t>
              </a:r>
              <a:endParaRPr lang="en-US" sz="400" dirty="0"/>
            </a:p>
          </p:txBody>
        </p:sp>
        <p:sp>
          <p:nvSpPr>
            <p:cNvPr id="111" name="TextBox 110"/>
            <p:cNvSpPr txBox="1"/>
            <p:nvPr/>
          </p:nvSpPr>
          <p:spPr>
            <a:xfrm>
              <a:off x="7877264" y="778322"/>
              <a:ext cx="407980" cy="184666"/>
            </a:xfrm>
            <a:prstGeom prst="rect">
              <a:avLst/>
            </a:prstGeom>
            <a:noFill/>
          </p:spPr>
          <p:txBody>
            <a:bodyPr wrap="square" rtlCol="0">
              <a:spAutoFit/>
            </a:bodyPr>
            <a:lstStyle/>
            <a:p>
              <a:r>
                <a:rPr lang="en-US" sz="600" dirty="0" smtClean="0"/>
                <a:t>DCI</a:t>
              </a:r>
              <a:endParaRPr lang="en-US" sz="600" dirty="0"/>
            </a:p>
          </p:txBody>
        </p:sp>
        <p:sp>
          <p:nvSpPr>
            <p:cNvPr id="113" name="TextBox 112"/>
            <p:cNvSpPr txBox="1"/>
            <p:nvPr/>
          </p:nvSpPr>
          <p:spPr>
            <a:xfrm>
              <a:off x="3517191" y="2606340"/>
              <a:ext cx="392480" cy="276999"/>
            </a:xfrm>
            <a:prstGeom prst="rect">
              <a:avLst/>
            </a:prstGeom>
            <a:noFill/>
          </p:spPr>
          <p:txBody>
            <a:bodyPr wrap="square" rtlCol="0">
              <a:spAutoFit/>
            </a:bodyPr>
            <a:lstStyle/>
            <a:p>
              <a:pPr algn="ctr"/>
              <a:r>
                <a:rPr lang="en-US" sz="400" dirty="0" smtClean="0"/>
                <a:t>NX-API, CLI, YANG</a:t>
              </a:r>
              <a:endParaRPr lang="en-US" sz="400" dirty="0"/>
            </a:p>
          </p:txBody>
        </p:sp>
        <p:sp>
          <p:nvSpPr>
            <p:cNvPr id="116" name="Flowchart: Terminator 115"/>
            <p:cNvSpPr/>
            <p:nvPr/>
          </p:nvSpPr>
          <p:spPr bwMode="auto">
            <a:xfrm>
              <a:off x="6947383" y="3839498"/>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17" name="Rectangle 116"/>
            <p:cNvSpPr/>
            <p:nvPr/>
          </p:nvSpPr>
          <p:spPr>
            <a:xfrm>
              <a:off x="6955957" y="3820827"/>
              <a:ext cx="352136" cy="169277"/>
            </a:xfrm>
            <a:prstGeom prst="rect">
              <a:avLst/>
            </a:prstGeom>
          </p:spPr>
          <p:txBody>
            <a:bodyPr wrap="none">
              <a:spAutoFit/>
            </a:bodyPr>
            <a:lstStyle/>
            <a:p>
              <a:r>
                <a:rPr lang="en-US" sz="500" b="1" dirty="0">
                  <a:solidFill>
                    <a:srgbClr val="FF0000"/>
                  </a:solidFill>
                </a:rPr>
                <a:t>VTEP</a:t>
              </a:r>
              <a:endParaRPr lang="en-US" sz="1200" dirty="0"/>
            </a:p>
          </p:txBody>
        </p:sp>
        <p:sp>
          <p:nvSpPr>
            <p:cNvPr id="118" name="Flowchart: Terminator 117"/>
            <p:cNvSpPr/>
            <p:nvPr/>
          </p:nvSpPr>
          <p:spPr bwMode="auto">
            <a:xfrm>
              <a:off x="4207745" y="3489210"/>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19" name="Rectangle 118"/>
            <p:cNvSpPr/>
            <p:nvPr/>
          </p:nvSpPr>
          <p:spPr>
            <a:xfrm>
              <a:off x="4216319" y="3470539"/>
              <a:ext cx="352136" cy="169277"/>
            </a:xfrm>
            <a:prstGeom prst="rect">
              <a:avLst/>
            </a:prstGeom>
          </p:spPr>
          <p:txBody>
            <a:bodyPr wrap="none">
              <a:spAutoFit/>
            </a:bodyPr>
            <a:lstStyle/>
            <a:p>
              <a:r>
                <a:rPr lang="en-US" sz="500" b="1" dirty="0">
                  <a:solidFill>
                    <a:srgbClr val="FF0000"/>
                  </a:solidFill>
                </a:rPr>
                <a:t>VTEP</a:t>
              </a:r>
              <a:endParaRPr lang="en-US" sz="1200" dirty="0"/>
            </a:p>
          </p:txBody>
        </p:sp>
        <p:sp>
          <p:nvSpPr>
            <p:cNvPr id="120" name="Flowchart: Terminator 119"/>
            <p:cNvSpPr/>
            <p:nvPr/>
          </p:nvSpPr>
          <p:spPr bwMode="auto">
            <a:xfrm>
              <a:off x="5437509" y="3493103"/>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21" name="Rectangle 120"/>
            <p:cNvSpPr/>
            <p:nvPr/>
          </p:nvSpPr>
          <p:spPr>
            <a:xfrm>
              <a:off x="5446083" y="3474432"/>
              <a:ext cx="352136" cy="169277"/>
            </a:xfrm>
            <a:prstGeom prst="rect">
              <a:avLst/>
            </a:prstGeom>
          </p:spPr>
          <p:txBody>
            <a:bodyPr wrap="none">
              <a:spAutoFit/>
            </a:bodyPr>
            <a:lstStyle/>
            <a:p>
              <a:r>
                <a:rPr lang="en-US" sz="500" b="1" dirty="0">
                  <a:solidFill>
                    <a:srgbClr val="FF0000"/>
                  </a:solidFill>
                </a:rPr>
                <a:t>VTEP</a:t>
              </a:r>
              <a:endParaRPr lang="en-US" sz="1200" dirty="0"/>
            </a:p>
          </p:txBody>
        </p:sp>
        <p:pic>
          <p:nvPicPr>
            <p:cNvPr id="122"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788" y="962988"/>
              <a:ext cx="462932" cy="646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3" name="Rectangle 122"/>
            <p:cNvSpPr/>
            <p:nvPr/>
          </p:nvSpPr>
          <p:spPr>
            <a:xfrm>
              <a:off x="6459602" y="1159282"/>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Border Leaf</a:t>
              </a:r>
            </a:p>
          </p:txBody>
        </p:sp>
        <p:cxnSp>
          <p:nvCxnSpPr>
            <p:cNvPr id="125" name="Straight Connector 124"/>
            <p:cNvCxnSpPr>
              <a:stCxn id="122" idx="1"/>
              <a:endCxn id="123" idx="3"/>
            </p:cNvCxnSpPr>
            <p:nvPr/>
          </p:nvCxnSpPr>
          <p:spPr>
            <a:xfrm flipH="1">
              <a:off x="7498668" y="1286209"/>
              <a:ext cx="351120" cy="185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27" name="Flowchart: Terminator 126"/>
            <p:cNvSpPr/>
            <p:nvPr/>
          </p:nvSpPr>
          <p:spPr bwMode="auto">
            <a:xfrm>
              <a:off x="6980099" y="1217345"/>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28" name="Rectangle 127"/>
            <p:cNvSpPr/>
            <p:nvPr/>
          </p:nvSpPr>
          <p:spPr>
            <a:xfrm>
              <a:off x="6988673" y="1198674"/>
              <a:ext cx="352136" cy="169277"/>
            </a:xfrm>
            <a:prstGeom prst="rect">
              <a:avLst/>
            </a:prstGeom>
          </p:spPr>
          <p:txBody>
            <a:bodyPr wrap="none">
              <a:spAutoFit/>
            </a:bodyPr>
            <a:lstStyle/>
            <a:p>
              <a:r>
                <a:rPr lang="en-US" sz="500" b="1" dirty="0">
                  <a:solidFill>
                    <a:srgbClr val="FF0000"/>
                  </a:solidFill>
                </a:rPr>
                <a:t>VTEP</a:t>
              </a:r>
              <a:endParaRPr lang="en-US" sz="1200" dirty="0"/>
            </a:p>
          </p:txBody>
        </p:sp>
        <p:cxnSp>
          <p:nvCxnSpPr>
            <p:cNvPr id="129" name="Straight Connector 128"/>
            <p:cNvCxnSpPr>
              <a:endCxn id="123" idx="1"/>
            </p:cNvCxnSpPr>
            <p:nvPr/>
          </p:nvCxnSpPr>
          <p:spPr>
            <a:xfrm flipV="1">
              <a:off x="4945976" y="1288064"/>
              <a:ext cx="1513626" cy="72886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123" idx="1"/>
            </p:cNvCxnSpPr>
            <p:nvPr/>
          </p:nvCxnSpPr>
          <p:spPr>
            <a:xfrm flipV="1">
              <a:off x="6216022" y="1288064"/>
              <a:ext cx="243580" cy="72478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39" name="Left Brace 138"/>
            <p:cNvSpPr/>
            <p:nvPr/>
          </p:nvSpPr>
          <p:spPr bwMode="auto">
            <a:xfrm>
              <a:off x="3470602" y="1217345"/>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rtlCol="0" anchor="ctr"/>
            <a:lstStyle/>
            <a:p>
              <a:pPr algn="ctr"/>
              <a:endParaRPr lang="en-US"/>
            </a:p>
          </p:txBody>
        </p:sp>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8670" y="2685693"/>
              <a:ext cx="172276" cy="173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81" name="Group 80"/>
          <p:cNvGrpSpPr/>
          <p:nvPr/>
        </p:nvGrpSpPr>
        <p:grpSpPr>
          <a:xfrm>
            <a:off x="1580480" y="1762451"/>
            <a:ext cx="1434928" cy="724104"/>
            <a:chOff x="1924126" y="3101720"/>
            <a:chExt cx="1377850" cy="362959"/>
          </a:xfrm>
        </p:grpSpPr>
        <p:sp>
          <p:nvSpPr>
            <p:cNvPr id="82" name="Rounded Rectangle 81"/>
            <p:cNvSpPr/>
            <p:nvPr/>
          </p:nvSpPr>
          <p:spPr>
            <a:xfrm>
              <a:off x="1942816" y="3101720"/>
              <a:ext cx="1274991" cy="331280"/>
            </a:xfrm>
            <a:prstGeom prst="roundRect">
              <a:avLst/>
            </a:prstGeom>
            <a:gradFill flip="none" rotWithShape="1">
              <a:gsLst>
                <a:gs pos="0">
                  <a:srgbClr val="349A97">
                    <a:alpha val="11000"/>
                  </a:srgbClr>
                </a:gs>
                <a:gs pos="100000">
                  <a:srgbClr val="FFFFFF">
                    <a:alpha val="11000"/>
                  </a:srgb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034"/>
              <a:endParaRPr lang="en-US" sz="1200" dirty="0">
                <a:solidFill>
                  <a:srgbClr val="FFFFFF"/>
                </a:solidFill>
                <a:latin typeface="CiscoSansTT Light"/>
              </a:endParaRPr>
            </a:p>
          </p:txBody>
        </p:sp>
        <p:sp>
          <p:nvSpPr>
            <p:cNvPr id="83" name="Content Placeholder 3"/>
            <p:cNvSpPr txBox="1">
              <a:spLocks/>
            </p:cNvSpPr>
            <p:nvPr/>
          </p:nvSpPr>
          <p:spPr>
            <a:xfrm>
              <a:off x="1924126" y="3101720"/>
              <a:ext cx="1377850" cy="362959"/>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240"/>
                </a:spcBef>
                <a:buClr>
                  <a:srgbClr val="272848"/>
                </a:buClr>
                <a:buNone/>
              </a:pPr>
              <a:r>
                <a:rPr lang="en-US" sz="800" b="1" dirty="0" smtClean="0">
                  <a:solidFill>
                    <a:srgbClr val="4D4E4E"/>
                  </a:solidFill>
                  <a:latin typeface="+mn-lt"/>
                </a:rPr>
                <a:t>VM Discovery</a:t>
              </a:r>
              <a:endParaRPr lang="en-US" sz="800" b="1" dirty="0">
                <a:solidFill>
                  <a:srgbClr val="4D4E4E"/>
                </a:solidFill>
                <a:latin typeface="+mn-lt"/>
              </a:endParaRPr>
            </a:p>
            <a:p>
              <a:pPr marL="0" indent="0">
                <a:lnSpc>
                  <a:spcPct val="80000"/>
                </a:lnSpc>
                <a:spcBef>
                  <a:spcPts val="240"/>
                </a:spcBef>
                <a:buClr>
                  <a:srgbClr val="272848"/>
                </a:buClr>
                <a:buNone/>
              </a:pPr>
              <a:endParaRPr sz="800" b="1"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VMM Integration</a:t>
              </a:r>
              <a:endParaRPr sz="800"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Dynamic Provisioning</a:t>
              </a:r>
              <a:endParaRPr sz="800" dirty="0">
                <a:solidFill>
                  <a:srgbClr val="4D4E4E"/>
                </a:solidFill>
                <a:latin typeface="+mn-lt"/>
              </a:endParaRPr>
            </a:p>
          </p:txBody>
        </p:sp>
      </p:grpSp>
      <p:grpSp>
        <p:nvGrpSpPr>
          <p:cNvPr id="96" name="Group 95"/>
          <p:cNvGrpSpPr/>
          <p:nvPr/>
        </p:nvGrpSpPr>
        <p:grpSpPr>
          <a:xfrm>
            <a:off x="7613543" y="1961591"/>
            <a:ext cx="1434928" cy="724104"/>
            <a:chOff x="1924126" y="3101720"/>
            <a:chExt cx="1377850" cy="362959"/>
          </a:xfrm>
        </p:grpSpPr>
        <p:sp>
          <p:nvSpPr>
            <p:cNvPr id="97" name="Rounded Rectangle 96"/>
            <p:cNvSpPr/>
            <p:nvPr/>
          </p:nvSpPr>
          <p:spPr>
            <a:xfrm>
              <a:off x="1942816" y="3101720"/>
              <a:ext cx="1274991" cy="331280"/>
            </a:xfrm>
            <a:prstGeom prst="roundRect">
              <a:avLst/>
            </a:prstGeom>
            <a:gradFill flip="none" rotWithShape="1">
              <a:gsLst>
                <a:gs pos="0">
                  <a:srgbClr val="349A97">
                    <a:alpha val="11000"/>
                  </a:srgbClr>
                </a:gs>
                <a:gs pos="100000">
                  <a:srgbClr val="FFFFFF">
                    <a:alpha val="11000"/>
                  </a:srgb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034"/>
              <a:endParaRPr lang="en-US" sz="1200" dirty="0">
                <a:solidFill>
                  <a:srgbClr val="FFFFFF"/>
                </a:solidFill>
                <a:latin typeface="CiscoSansTT Light"/>
              </a:endParaRPr>
            </a:p>
          </p:txBody>
        </p:sp>
        <p:sp>
          <p:nvSpPr>
            <p:cNvPr id="98" name="Content Placeholder 3"/>
            <p:cNvSpPr txBox="1">
              <a:spLocks/>
            </p:cNvSpPr>
            <p:nvPr/>
          </p:nvSpPr>
          <p:spPr>
            <a:xfrm>
              <a:off x="1924126" y="3101720"/>
              <a:ext cx="1377850" cy="3629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240"/>
                </a:spcBef>
                <a:buClr>
                  <a:srgbClr val="272848"/>
                </a:buClr>
                <a:buNone/>
              </a:pPr>
              <a:r>
                <a:rPr lang="en-US" sz="800" b="1" dirty="0" smtClean="0">
                  <a:solidFill>
                    <a:srgbClr val="4D4E4E"/>
                  </a:solidFill>
                  <a:latin typeface="+mn-lt"/>
                </a:rPr>
                <a:t>Device Topology Discovery</a:t>
              </a:r>
              <a:endParaRPr lang="en-US" sz="800" b="1" dirty="0">
                <a:solidFill>
                  <a:srgbClr val="4D4E4E"/>
                </a:solidFill>
                <a:latin typeface="+mn-lt"/>
              </a:endParaRPr>
            </a:p>
            <a:p>
              <a:pPr marL="0" indent="0">
                <a:lnSpc>
                  <a:spcPct val="80000"/>
                </a:lnSpc>
                <a:spcBef>
                  <a:spcPts val="240"/>
                </a:spcBef>
                <a:buClr>
                  <a:srgbClr val="272848"/>
                </a:buClr>
                <a:buNone/>
              </a:pPr>
              <a:endParaRPr sz="800" b="1"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LLDP</a:t>
              </a:r>
              <a:endParaRPr sz="800"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Import configuration file</a:t>
              </a:r>
              <a:endParaRPr sz="800" dirty="0">
                <a:solidFill>
                  <a:srgbClr val="4D4E4E"/>
                </a:solidFill>
                <a:latin typeface="+mn-lt"/>
              </a:endParaRPr>
            </a:p>
          </p:txBody>
        </p:sp>
      </p:grpSp>
      <p:grpSp>
        <p:nvGrpSpPr>
          <p:cNvPr id="99" name="Group 98"/>
          <p:cNvGrpSpPr/>
          <p:nvPr/>
        </p:nvGrpSpPr>
        <p:grpSpPr>
          <a:xfrm>
            <a:off x="7625746" y="3643711"/>
            <a:ext cx="1434928" cy="724104"/>
            <a:chOff x="1924126" y="3101720"/>
            <a:chExt cx="1377850" cy="362959"/>
          </a:xfrm>
        </p:grpSpPr>
        <p:sp>
          <p:nvSpPr>
            <p:cNvPr id="100" name="Rounded Rectangle 99"/>
            <p:cNvSpPr/>
            <p:nvPr/>
          </p:nvSpPr>
          <p:spPr>
            <a:xfrm>
              <a:off x="1942816" y="3101720"/>
              <a:ext cx="1274991" cy="331280"/>
            </a:xfrm>
            <a:prstGeom prst="roundRect">
              <a:avLst/>
            </a:prstGeom>
            <a:gradFill flip="none" rotWithShape="1">
              <a:gsLst>
                <a:gs pos="0">
                  <a:srgbClr val="349A97">
                    <a:alpha val="11000"/>
                  </a:srgbClr>
                </a:gs>
                <a:gs pos="100000">
                  <a:srgbClr val="FFFFFF">
                    <a:alpha val="11000"/>
                  </a:srgb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034"/>
              <a:endParaRPr lang="en-US" sz="1200" dirty="0">
                <a:solidFill>
                  <a:srgbClr val="FFFFFF"/>
                </a:solidFill>
                <a:latin typeface="CiscoSansTT Light"/>
              </a:endParaRPr>
            </a:p>
          </p:txBody>
        </p:sp>
        <p:sp>
          <p:nvSpPr>
            <p:cNvPr id="101" name="Content Placeholder 3"/>
            <p:cNvSpPr txBox="1">
              <a:spLocks/>
            </p:cNvSpPr>
            <p:nvPr/>
          </p:nvSpPr>
          <p:spPr>
            <a:xfrm>
              <a:off x="1924126" y="3101720"/>
              <a:ext cx="1377850" cy="362959"/>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240"/>
                </a:spcBef>
                <a:buClr>
                  <a:srgbClr val="272848"/>
                </a:buClr>
                <a:buNone/>
              </a:pPr>
              <a:r>
                <a:rPr lang="en-US" sz="800" b="1" dirty="0" smtClean="0">
                  <a:solidFill>
                    <a:srgbClr val="4D4E4E"/>
                  </a:solidFill>
                  <a:latin typeface="+mn-lt"/>
                </a:rPr>
                <a:t>Server Discovery</a:t>
              </a:r>
              <a:endParaRPr lang="en-US" sz="800" b="1" dirty="0">
                <a:solidFill>
                  <a:srgbClr val="4D4E4E"/>
                </a:solidFill>
                <a:latin typeface="+mn-lt"/>
              </a:endParaRPr>
            </a:p>
            <a:p>
              <a:pPr marL="0" indent="0">
                <a:lnSpc>
                  <a:spcPct val="80000"/>
                </a:lnSpc>
                <a:spcBef>
                  <a:spcPts val="240"/>
                </a:spcBef>
                <a:buClr>
                  <a:srgbClr val="272848"/>
                </a:buClr>
                <a:buNone/>
              </a:pPr>
              <a:endParaRPr sz="800" b="1"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LLDP</a:t>
              </a:r>
              <a:endParaRPr sz="800"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Import Server to TOR Connection</a:t>
              </a:r>
              <a:endParaRPr sz="800" dirty="0">
                <a:solidFill>
                  <a:srgbClr val="4D4E4E"/>
                </a:solidFill>
                <a:latin typeface="+mn-lt"/>
              </a:endParaRPr>
            </a:p>
          </p:txBody>
        </p:sp>
      </p:grpSp>
      <p:sp>
        <p:nvSpPr>
          <p:cNvPr id="86" name="Title 1"/>
          <p:cNvSpPr txBox="1">
            <a:spLocks noGrp="1"/>
          </p:cNvSpPr>
          <p:nvPr>
            <p:ph type="title"/>
          </p:nvPr>
        </p:nvSpPr>
        <p:spPr>
          <a:prstGeom prst="rect">
            <a:avLst/>
          </a:prstGeom>
        </p:spPr>
        <p:txBody>
          <a:bodyPr>
            <a:normAutofit/>
          </a:bodyPr>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Functionality: </a:t>
            </a:r>
            <a:r>
              <a:rPr lang="en-US" dirty="0" smtClean="0"/>
              <a:t>Discovery &amp; Topology</a:t>
            </a:r>
            <a:endParaRPr lang="en-US" dirty="0"/>
          </a:p>
        </p:txBody>
      </p:sp>
    </p:spTree>
    <p:extLst>
      <p:ext uri="{BB962C8B-B14F-4D97-AF65-F5344CB8AC3E}">
        <p14:creationId xmlns:p14="http://schemas.microsoft.com/office/powerpoint/2010/main" val="621227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0.70"/>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p:cTn id="14" dur="1000" fill="hold"/>
                                        <p:tgtEl>
                                          <p:spTgt spid="99"/>
                                        </p:tgtEl>
                                        <p:attrNameLst>
                                          <p:attrName>ppt_w</p:attrName>
                                        </p:attrNameLst>
                                      </p:cBhvr>
                                      <p:tavLst>
                                        <p:tav tm="0">
                                          <p:val>
                                            <p:strVal val="#ppt_w*0.70"/>
                                          </p:val>
                                        </p:tav>
                                        <p:tav tm="100000">
                                          <p:val>
                                            <p:strVal val="#ppt_w"/>
                                          </p:val>
                                        </p:tav>
                                      </p:tavLst>
                                    </p:anim>
                                    <p:anim calcmode="lin" valueType="num">
                                      <p:cBhvr>
                                        <p:cTn id="15" dur="1000" fill="hold"/>
                                        <p:tgtEl>
                                          <p:spTgt spid="99"/>
                                        </p:tgtEl>
                                        <p:attrNameLst>
                                          <p:attrName>ppt_h</p:attrName>
                                        </p:attrNameLst>
                                      </p:cBhvr>
                                      <p:tavLst>
                                        <p:tav tm="0">
                                          <p:val>
                                            <p:strVal val="#ppt_h"/>
                                          </p:val>
                                        </p:tav>
                                        <p:tav tm="100000">
                                          <p:val>
                                            <p:strVal val="#ppt_h"/>
                                          </p:val>
                                        </p:tav>
                                      </p:tavLst>
                                    </p:anim>
                                    <p:animEffect transition="in" filter="fade">
                                      <p:cBhvr>
                                        <p:cTn id="16" dur="1000"/>
                                        <p:tgtEl>
                                          <p:spTgt spid="9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p:cTn id="21" dur="1000" fill="hold"/>
                                        <p:tgtEl>
                                          <p:spTgt spid="81"/>
                                        </p:tgtEl>
                                        <p:attrNameLst>
                                          <p:attrName>ppt_w</p:attrName>
                                        </p:attrNameLst>
                                      </p:cBhvr>
                                      <p:tavLst>
                                        <p:tav tm="0">
                                          <p:val>
                                            <p:strVal val="#ppt_w*0.70"/>
                                          </p:val>
                                        </p:tav>
                                        <p:tav tm="100000">
                                          <p:val>
                                            <p:strVal val="#ppt_w"/>
                                          </p:val>
                                        </p:tav>
                                      </p:tavLst>
                                    </p:anim>
                                    <p:anim calcmode="lin" valueType="num">
                                      <p:cBhvr>
                                        <p:cTn id="22" dur="1000" fill="hold"/>
                                        <p:tgtEl>
                                          <p:spTgt spid="81"/>
                                        </p:tgtEl>
                                        <p:attrNameLst>
                                          <p:attrName>ppt_h</p:attrName>
                                        </p:attrNameLst>
                                      </p:cBhvr>
                                      <p:tavLst>
                                        <p:tav tm="0">
                                          <p:val>
                                            <p:strVal val="#ppt_h"/>
                                          </p:val>
                                        </p:tav>
                                        <p:tav tm="100000">
                                          <p:val>
                                            <p:strVal val="#ppt_h"/>
                                          </p:val>
                                        </p:tav>
                                      </p:tavLst>
                                    </p:anim>
                                    <p:animEffect transition="in" filter="fade">
                                      <p:cBhvr>
                                        <p:cTn id="23"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83638" y="4884738"/>
            <a:ext cx="360362" cy="274637"/>
          </a:xfrm>
          <a:prstGeom prst="rect">
            <a:avLst/>
          </a:prstGeom>
        </p:spPr>
        <p:txBody>
          <a:bodyPr/>
          <a:lstStyle/>
          <a:p>
            <a:fld id="{96A97DD0-5BE7-4856-A2A9-C42C6688E607}" type="slidenum">
              <a:rPr lang="en-US" smtClean="0"/>
              <a:pPr/>
              <a:t>32</a:t>
            </a:fld>
            <a:endParaRPr lang="en-US" dirty="0"/>
          </a:p>
        </p:txBody>
      </p:sp>
      <p:sp>
        <p:nvSpPr>
          <p:cNvPr id="6" name="Rounded Rectangle 5"/>
          <p:cNvSpPr/>
          <p:nvPr/>
        </p:nvSpPr>
        <p:spPr>
          <a:xfrm>
            <a:off x="537819" y="2624288"/>
            <a:ext cx="1515444" cy="1743781"/>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4" y="2875024"/>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1" name="Straight Connector 50"/>
          <p:cNvCxnSpPr/>
          <p:nvPr/>
        </p:nvCxnSpPr>
        <p:spPr>
          <a:xfrm>
            <a:off x="1077453" y="2774664"/>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927982" y="2947401"/>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04" y="3167115"/>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4" name="Straight Connector 53"/>
          <p:cNvCxnSpPr>
            <a:stCxn id="53" idx="3"/>
          </p:cNvCxnSpPr>
          <p:nvPr/>
        </p:nvCxnSpPr>
        <p:spPr>
          <a:xfrm flipV="1">
            <a:off x="927982" y="3239492"/>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7" y="2895359"/>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137" y="3187450"/>
            <a:ext cx="249577" cy="144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7" name="Straight Connector 56"/>
          <p:cNvCxnSpPr/>
          <p:nvPr/>
        </p:nvCxnSpPr>
        <p:spPr>
          <a:xfrm>
            <a:off x="1496553" y="2781016"/>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505708" y="2953751"/>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99355" y="3245842"/>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591" y="2979000"/>
            <a:ext cx="210824" cy="1222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1" name="Straight Connector 60"/>
          <p:cNvCxnSpPr>
            <a:stCxn id="60" idx="3"/>
          </p:cNvCxnSpPr>
          <p:nvPr/>
        </p:nvCxnSpPr>
        <p:spPr>
          <a:xfrm>
            <a:off x="1392415"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7453" y="3040112"/>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142" y="3742095"/>
            <a:ext cx="347715" cy="3556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7" name="Rectangle 136"/>
          <p:cNvSpPr/>
          <p:nvPr/>
        </p:nvSpPr>
        <p:spPr>
          <a:xfrm>
            <a:off x="1122991" y="4088343"/>
            <a:ext cx="1007533" cy="1668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500" b="1" dirty="0">
                <a:solidFill>
                  <a:prstClr val="black"/>
                </a:solidFill>
              </a:rPr>
              <a:t>VMware </a:t>
            </a:r>
            <a:r>
              <a:rPr lang="en-US" sz="500" b="1" dirty="0" err="1">
                <a:solidFill>
                  <a:prstClr val="black"/>
                </a:solidFill>
              </a:rPr>
              <a:t>vCenter</a:t>
            </a:r>
            <a:endParaRPr lang="en-US" sz="500" b="1" dirty="0">
              <a:solidFill>
                <a:prstClr val="black"/>
              </a:solidFill>
            </a:endParaRPr>
          </a:p>
        </p:txBody>
      </p:sp>
      <p:pic>
        <p:nvPicPr>
          <p:cNvPr id="138" name="Picture 6" descr="C:\Users\andrewg\Desktop\openstack-cloud-software-vertical-larg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587746" y="3742097"/>
            <a:ext cx="680464" cy="511572"/>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2047757" y="778324"/>
            <a:ext cx="6264965" cy="4000271"/>
            <a:chOff x="2047755" y="778322"/>
            <a:chExt cx="6264965" cy="4000271"/>
          </a:xfrm>
        </p:grpSpPr>
        <p:sp>
          <p:nvSpPr>
            <p:cNvPr id="26" name="Rounded Rectangle 25"/>
            <p:cNvSpPr/>
            <p:nvPr/>
          </p:nvSpPr>
          <p:spPr>
            <a:xfrm>
              <a:off x="2494793" y="2628543"/>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FF"/>
                  </a:solidFill>
                </a:rPr>
                <a:t>Cisco VTS</a:t>
              </a:r>
            </a:p>
          </p:txBody>
        </p:sp>
        <p:sp>
          <p:nvSpPr>
            <p:cNvPr id="7" name="Rectangle 6"/>
            <p:cNvSpPr/>
            <p:nvPr/>
          </p:nvSpPr>
          <p:spPr>
            <a:xfrm>
              <a:off x="3842847"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8" name="Rectangle 7"/>
            <p:cNvSpPr/>
            <p:nvPr/>
          </p:nvSpPr>
          <p:spPr>
            <a:xfrm>
              <a:off x="5098205" y="343432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sp>
          <p:nvSpPr>
            <p:cNvPr id="9" name="Rectangle 8"/>
            <p:cNvSpPr/>
            <p:nvPr/>
          </p:nvSpPr>
          <p:spPr>
            <a:xfrm>
              <a:off x="4407017" y="202344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696173" y="202344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600" dirty="0" smtClean="0">
                <a:solidFill>
                  <a:srgbClr val="000000"/>
                </a:solidFill>
              </a:endParaRPr>
            </a:p>
          </p:txBody>
        </p:sp>
        <p:sp>
          <p:nvSpPr>
            <p:cNvPr id="11" name="Rectangle 10"/>
            <p:cNvSpPr/>
            <p:nvPr/>
          </p:nvSpPr>
          <p:spPr>
            <a:xfrm>
              <a:off x="6455805" y="343252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12" name="Straight Connector 11"/>
            <p:cNvCxnSpPr>
              <a:stCxn id="7" idx="0"/>
              <a:endCxn id="9" idx="2"/>
            </p:cNvCxnSpPr>
            <p:nvPr/>
          </p:nvCxnSpPr>
          <p:spPr>
            <a:xfrm flipV="1">
              <a:off x="4362380" y="227959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362380" y="228100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926550" y="227959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617738" y="228100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926550" y="2279593"/>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215706" y="2281007"/>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775946" y="4029606"/>
              <a:ext cx="1174002" cy="712084"/>
              <a:chOff x="371645" y="3838520"/>
              <a:chExt cx="1236785" cy="712084"/>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1" name="Rectangle 20"/>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22" name="TextBox 21"/>
              <p:cNvSpPr txBox="1"/>
              <p:nvPr/>
            </p:nvSpPr>
            <p:spPr>
              <a:xfrm>
                <a:off x="642691" y="4381327"/>
                <a:ext cx="532288"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grpSp>
        <p:cxnSp>
          <p:nvCxnSpPr>
            <p:cNvPr id="23" name="Straight Connector 22"/>
            <p:cNvCxnSpPr>
              <a:stCxn id="7" idx="2"/>
              <a:endCxn id="19" idx="0"/>
            </p:cNvCxnSpPr>
            <p:nvPr/>
          </p:nvCxnSpPr>
          <p:spPr>
            <a:xfrm>
              <a:off x="4362380" y="369188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611010" y="369188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053263" y="2777086"/>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392134" y="3891589"/>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30" name="Rectangle 29"/>
            <p:cNvSpPr/>
            <p:nvPr/>
          </p:nvSpPr>
          <p:spPr>
            <a:xfrm>
              <a:off x="6514989" y="4198803"/>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31" name="Rectangle 30"/>
            <p:cNvSpPr/>
            <p:nvPr/>
          </p:nvSpPr>
          <p:spPr>
            <a:xfrm>
              <a:off x="6793106" y="4446756"/>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32" name="TextBox 31"/>
            <p:cNvSpPr txBox="1"/>
            <p:nvPr/>
          </p:nvSpPr>
          <p:spPr>
            <a:xfrm>
              <a:off x="6724485" y="4609316"/>
              <a:ext cx="505267"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cxnSp>
          <p:nvCxnSpPr>
            <p:cNvPr id="33" name="Straight Connector 32"/>
            <p:cNvCxnSpPr>
              <a:stCxn id="11" idx="2"/>
              <a:endCxn id="29" idx="0"/>
            </p:cNvCxnSpPr>
            <p:nvPr/>
          </p:nvCxnSpPr>
          <p:spPr>
            <a:xfrm>
              <a:off x="6975338" y="3690084"/>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743806" y="3902428"/>
              <a:ext cx="531735" cy="302578"/>
              <a:chOff x="6144415" y="3154580"/>
              <a:chExt cx="531735" cy="302578"/>
            </a:xfrm>
          </p:grpSpPr>
          <p:pic>
            <p:nvPicPr>
              <p:cNvPr id="35" name="Picture 150" descr="ICON_VM_basic_label_Q3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37" name="TextBox 36"/>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grpSp>
          <p:nvGrpSpPr>
            <p:cNvPr id="40" name="Group 39"/>
            <p:cNvGrpSpPr/>
            <p:nvPr/>
          </p:nvGrpSpPr>
          <p:grpSpPr>
            <a:xfrm>
              <a:off x="5041123" y="4039120"/>
              <a:ext cx="1174002" cy="712084"/>
              <a:chOff x="371645" y="3838520"/>
              <a:chExt cx="1236785" cy="712084"/>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43" name="Rectangle 42"/>
              <p:cNvSpPr/>
              <p:nvPr/>
            </p:nvSpPr>
            <p:spPr>
              <a:xfrm>
                <a:off x="1080220" y="4203609"/>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44" name="Rectangle 43"/>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45" name="TextBox 44"/>
              <p:cNvSpPr txBox="1"/>
              <p:nvPr/>
            </p:nvSpPr>
            <p:spPr>
              <a:xfrm>
                <a:off x="642691" y="4381327"/>
                <a:ext cx="532288" cy="169277"/>
              </a:xfrm>
              <a:prstGeom prst="rect">
                <a:avLst/>
              </a:prstGeom>
              <a:noFill/>
            </p:spPr>
            <p:txBody>
              <a:bodyPr wrap="none" rtlCol="0">
                <a:spAutoFit/>
              </a:bodyPr>
              <a:lstStyle/>
              <a:p>
                <a:pPr defTabSz="457048"/>
                <a:r>
                  <a:rPr lang="en-US" sz="500" dirty="0" smtClean="0">
                    <a:solidFill>
                      <a:srgbClr val="000000"/>
                    </a:solidFill>
                  </a:rPr>
                  <a:t>x86 Server</a:t>
                </a:r>
                <a:endParaRPr lang="en-US" sz="500" dirty="0">
                  <a:solidFill>
                    <a:srgbClr val="000000"/>
                  </a:solidFill>
                </a:endParaRPr>
              </a:p>
            </p:txBody>
          </p:sp>
        </p:grpSp>
        <p:sp>
          <p:nvSpPr>
            <p:cNvPr id="80" name="TextBox 79"/>
            <p:cNvSpPr txBox="1"/>
            <p:nvPr/>
          </p:nvSpPr>
          <p:spPr>
            <a:xfrm>
              <a:off x="2047755" y="2565570"/>
              <a:ext cx="392480" cy="215444"/>
            </a:xfrm>
            <a:prstGeom prst="rect">
              <a:avLst/>
            </a:prstGeom>
            <a:noFill/>
          </p:spPr>
          <p:txBody>
            <a:bodyPr wrap="square" rtlCol="0">
              <a:spAutoFit/>
            </a:bodyPr>
            <a:lstStyle/>
            <a:p>
              <a:pPr algn="ctr"/>
              <a:r>
                <a:rPr lang="en-US" sz="400" dirty="0" smtClean="0"/>
                <a:t>REST API</a:t>
              </a:r>
              <a:endParaRPr lang="en-US" sz="400" dirty="0"/>
            </a:p>
          </p:txBody>
        </p:sp>
        <p:sp>
          <p:nvSpPr>
            <p:cNvPr id="111" name="TextBox 110"/>
            <p:cNvSpPr txBox="1"/>
            <p:nvPr/>
          </p:nvSpPr>
          <p:spPr>
            <a:xfrm>
              <a:off x="7877264" y="778322"/>
              <a:ext cx="407980" cy="184666"/>
            </a:xfrm>
            <a:prstGeom prst="rect">
              <a:avLst/>
            </a:prstGeom>
            <a:noFill/>
          </p:spPr>
          <p:txBody>
            <a:bodyPr wrap="square" rtlCol="0">
              <a:spAutoFit/>
            </a:bodyPr>
            <a:lstStyle/>
            <a:p>
              <a:r>
                <a:rPr lang="en-US" sz="600" dirty="0" smtClean="0"/>
                <a:t>DCI</a:t>
              </a:r>
              <a:endParaRPr lang="en-US" sz="600" dirty="0"/>
            </a:p>
          </p:txBody>
        </p:sp>
        <p:sp>
          <p:nvSpPr>
            <p:cNvPr id="113" name="TextBox 112"/>
            <p:cNvSpPr txBox="1"/>
            <p:nvPr/>
          </p:nvSpPr>
          <p:spPr>
            <a:xfrm>
              <a:off x="3517191" y="2606340"/>
              <a:ext cx="392480" cy="276999"/>
            </a:xfrm>
            <a:prstGeom prst="rect">
              <a:avLst/>
            </a:prstGeom>
            <a:noFill/>
          </p:spPr>
          <p:txBody>
            <a:bodyPr wrap="square" rtlCol="0">
              <a:spAutoFit/>
            </a:bodyPr>
            <a:lstStyle/>
            <a:p>
              <a:pPr algn="ctr"/>
              <a:r>
                <a:rPr lang="en-US" sz="400" dirty="0" smtClean="0"/>
                <a:t>NX-API, CLI, YANG</a:t>
              </a:r>
              <a:endParaRPr lang="en-US" sz="400" dirty="0"/>
            </a:p>
          </p:txBody>
        </p:sp>
        <p:sp>
          <p:nvSpPr>
            <p:cNvPr id="116" name="Flowchart: Terminator 115"/>
            <p:cNvSpPr/>
            <p:nvPr/>
          </p:nvSpPr>
          <p:spPr bwMode="auto">
            <a:xfrm>
              <a:off x="6947383" y="3839498"/>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17" name="Rectangle 116"/>
            <p:cNvSpPr/>
            <p:nvPr/>
          </p:nvSpPr>
          <p:spPr>
            <a:xfrm>
              <a:off x="6955957" y="3820827"/>
              <a:ext cx="352136" cy="169277"/>
            </a:xfrm>
            <a:prstGeom prst="rect">
              <a:avLst/>
            </a:prstGeom>
          </p:spPr>
          <p:txBody>
            <a:bodyPr wrap="none">
              <a:spAutoFit/>
            </a:bodyPr>
            <a:lstStyle/>
            <a:p>
              <a:r>
                <a:rPr lang="en-US" sz="500" b="1" dirty="0">
                  <a:solidFill>
                    <a:srgbClr val="FF0000"/>
                  </a:solidFill>
                </a:rPr>
                <a:t>VTEP</a:t>
              </a:r>
              <a:endParaRPr lang="en-US" sz="1200" dirty="0"/>
            </a:p>
          </p:txBody>
        </p:sp>
        <p:sp>
          <p:nvSpPr>
            <p:cNvPr id="118" name="Flowchart: Terminator 117"/>
            <p:cNvSpPr/>
            <p:nvPr/>
          </p:nvSpPr>
          <p:spPr bwMode="auto">
            <a:xfrm>
              <a:off x="4207745" y="3489210"/>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19" name="Rectangle 118"/>
            <p:cNvSpPr/>
            <p:nvPr/>
          </p:nvSpPr>
          <p:spPr>
            <a:xfrm>
              <a:off x="4216319" y="3470539"/>
              <a:ext cx="352136" cy="169277"/>
            </a:xfrm>
            <a:prstGeom prst="rect">
              <a:avLst/>
            </a:prstGeom>
          </p:spPr>
          <p:txBody>
            <a:bodyPr wrap="none">
              <a:spAutoFit/>
            </a:bodyPr>
            <a:lstStyle/>
            <a:p>
              <a:r>
                <a:rPr lang="en-US" sz="500" b="1" dirty="0">
                  <a:solidFill>
                    <a:srgbClr val="FF0000"/>
                  </a:solidFill>
                </a:rPr>
                <a:t>VTEP</a:t>
              </a:r>
              <a:endParaRPr lang="en-US" sz="1200" dirty="0"/>
            </a:p>
          </p:txBody>
        </p:sp>
        <p:sp>
          <p:nvSpPr>
            <p:cNvPr id="120" name="Flowchart: Terminator 119"/>
            <p:cNvSpPr/>
            <p:nvPr/>
          </p:nvSpPr>
          <p:spPr bwMode="auto">
            <a:xfrm>
              <a:off x="5437509" y="3493103"/>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21" name="Rectangle 120"/>
            <p:cNvSpPr/>
            <p:nvPr/>
          </p:nvSpPr>
          <p:spPr>
            <a:xfrm>
              <a:off x="5446083" y="3474432"/>
              <a:ext cx="352136" cy="169277"/>
            </a:xfrm>
            <a:prstGeom prst="rect">
              <a:avLst/>
            </a:prstGeom>
          </p:spPr>
          <p:txBody>
            <a:bodyPr wrap="none">
              <a:spAutoFit/>
            </a:bodyPr>
            <a:lstStyle/>
            <a:p>
              <a:r>
                <a:rPr lang="en-US" sz="500" b="1" dirty="0">
                  <a:solidFill>
                    <a:srgbClr val="FF0000"/>
                  </a:solidFill>
                </a:rPr>
                <a:t>VTEP</a:t>
              </a:r>
              <a:endParaRPr lang="en-US" sz="1200" dirty="0"/>
            </a:p>
          </p:txBody>
        </p:sp>
        <p:pic>
          <p:nvPicPr>
            <p:cNvPr id="122"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788" y="962988"/>
              <a:ext cx="462932" cy="646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3" name="Rectangle 122"/>
            <p:cNvSpPr/>
            <p:nvPr/>
          </p:nvSpPr>
          <p:spPr>
            <a:xfrm>
              <a:off x="6459602" y="1159282"/>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Border Leaf</a:t>
              </a:r>
            </a:p>
          </p:txBody>
        </p:sp>
        <p:cxnSp>
          <p:nvCxnSpPr>
            <p:cNvPr id="125" name="Straight Connector 124"/>
            <p:cNvCxnSpPr>
              <a:stCxn id="122" idx="1"/>
              <a:endCxn id="123" idx="3"/>
            </p:cNvCxnSpPr>
            <p:nvPr/>
          </p:nvCxnSpPr>
          <p:spPr>
            <a:xfrm flipH="1">
              <a:off x="7498668" y="1286209"/>
              <a:ext cx="351120" cy="185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27" name="Flowchart: Terminator 126"/>
            <p:cNvSpPr/>
            <p:nvPr/>
          </p:nvSpPr>
          <p:spPr bwMode="auto">
            <a:xfrm>
              <a:off x="6980099" y="1217345"/>
              <a:ext cx="350405" cy="136497"/>
            </a:xfrm>
            <a:prstGeom prst="flowChartTerminator">
              <a:avLst/>
            </a:prstGeom>
            <a:solidFill>
              <a:srgbClr val="FDBE24"/>
            </a:solidFill>
            <a:ln w="127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000" dirty="0" smtClean="0">
                <a:solidFill>
                  <a:schemeClr val="bg1"/>
                </a:solidFill>
                <a:ea typeface="Arial" pitchFamily="-107" charset="0"/>
                <a:cs typeface="Arial" pitchFamily="-107" charset="0"/>
                <a:sym typeface="Arial" pitchFamily="-107" charset="0"/>
              </a:endParaRPr>
            </a:p>
          </p:txBody>
        </p:sp>
        <p:sp>
          <p:nvSpPr>
            <p:cNvPr id="128" name="Rectangle 127"/>
            <p:cNvSpPr/>
            <p:nvPr/>
          </p:nvSpPr>
          <p:spPr>
            <a:xfrm>
              <a:off x="6988673" y="1198674"/>
              <a:ext cx="352136" cy="169277"/>
            </a:xfrm>
            <a:prstGeom prst="rect">
              <a:avLst/>
            </a:prstGeom>
          </p:spPr>
          <p:txBody>
            <a:bodyPr wrap="none">
              <a:spAutoFit/>
            </a:bodyPr>
            <a:lstStyle/>
            <a:p>
              <a:r>
                <a:rPr lang="en-US" sz="500" b="1" dirty="0">
                  <a:solidFill>
                    <a:srgbClr val="FF0000"/>
                  </a:solidFill>
                </a:rPr>
                <a:t>VTEP</a:t>
              </a:r>
              <a:endParaRPr lang="en-US" sz="1200" dirty="0"/>
            </a:p>
          </p:txBody>
        </p:sp>
        <p:cxnSp>
          <p:nvCxnSpPr>
            <p:cNvPr id="129" name="Straight Connector 128"/>
            <p:cNvCxnSpPr>
              <a:endCxn id="123" idx="1"/>
            </p:cNvCxnSpPr>
            <p:nvPr/>
          </p:nvCxnSpPr>
          <p:spPr>
            <a:xfrm flipV="1">
              <a:off x="4945976" y="1288064"/>
              <a:ext cx="1513626" cy="72886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123" idx="1"/>
            </p:cNvCxnSpPr>
            <p:nvPr/>
          </p:nvCxnSpPr>
          <p:spPr>
            <a:xfrm flipV="1">
              <a:off x="6216022" y="1288064"/>
              <a:ext cx="243580" cy="72478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39" name="Left Brace 138"/>
            <p:cNvSpPr/>
            <p:nvPr/>
          </p:nvSpPr>
          <p:spPr bwMode="auto">
            <a:xfrm>
              <a:off x="3470602" y="1217345"/>
              <a:ext cx="219216" cy="2997923"/>
            </a:xfrm>
            <a:prstGeom prst="leftBrace">
              <a:avLst>
                <a:gd name="adj1" fmla="val 32087"/>
                <a:gd name="adj2" fmla="val 50782"/>
              </a:avLst>
            </a:prstGeom>
            <a:noFill/>
            <a:ln w="9525" cap="flat" cmpd="sng" algn="ctr">
              <a:solidFill>
                <a:schemeClr val="accent1"/>
              </a:solidFill>
              <a:prstDash val="solid"/>
              <a:round/>
              <a:headEnd type="none" w="med" len="med"/>
              <a:tailEnd type="none" w="med" len="med"/>
            </a:ln>
            <a:effectLst/>
          </p:spPr>
          <p:txBody>
            <a:bodyPr rtlCol="0" anchor="ctr"/>
            <a:lstStyle/>
            <a:p>
              <a:pPr algn="ctr"/>
              <a:endParaRPr lang="en-US"/>
            </a:p>
          </p:txBody>
        </p:sp>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8670" y="2685693"/>
              <a:ext cx="172276" cy="173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5" name="Right Brace 94"/>
          <p:cNvSpPr/>
          <p:nvPr/>
        </p:nvSpPr>
        <p:spPr>
          <a:xfrm rot="16200000">
            <a:off x="4831716" y="2092517"/>
            <a:ext cx="397499" cy="225202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6" name="Group 95"/>
          <p:cNvGrpSpPr/>
          <p:nvPr/>
        </p:nvGrpSpPr>
        <p:grpSpPr>
          <a:xfrm>
            <a:off x="7566138" y="2965762"/>
            <a:ext cx="1434928" cy="724104"/>
            <a:chOff x="1924126" y="3101720"/>
            <a:chExt cx="1377850" cy="362959"/>
          </a:xfrm>
        </p:grpSpPr>
        <p:sp>
          <p:nvSpPr>
            <p:cNvPr id="97" name="Rounded Rectangle 96"/>
            <p:cNvSpPr/>
            <p:nvPr/>
          </p:nvSpPr>
          <p:spPr>
            <a:xfrm>
              <a:off x="1942816" y="3101720"/>
              <a:ext cx="1274991" cy="331280"/>
            </a:xfrm>
            <a:prstGeom prst="roundRect">
              <a:avLst/>
            </a:prstGeom>
            <a:gradFill flip="none" rotWithShape="1">
              <a:gsLst>
                <a:gs pos="0">
                  <a:srgbClr val="349A97">
                    <a:alpha val="11000"/>
                  </a:srgbClr>
                </a:gs>
                <a:gs pos="100000">
                  <a:srgbClr val="FFFFFF">
                    <a:alpha val="11000"/>
                  </a:srgb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034"/>
              <a:endParaRPr lang="en-US" sz="1200" dirty="0">
                <a:solidFill>
                  <a:srgbClr val="FFFFFF"/>
                </a:solidFill>
                <a:latin typeface="CiscoSansTT Light"/>
              </a:endParaRPr>
            </a:p>
          </p:txBody>
        </p:sp>
        <p:sp>
          <p:nvSpPr>
            <p:cNvPr id="98" name="Content Placeholder 3"/>
            <p:cNvSpPr txBox="1">
              <a:spLocks/>
            </p:cNvSpPr>
            <p:nvPr/>
          </p:nvSpPr>
          <p:spPr>
            <a:xfrm>
              <a:off x="1924126" y="3101720"/>
              <a:ext cx="1377850" cy="362959"/>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240"/>
                </a:spcBef>
                <a:buClr>
                  <a:srgbClr val="272848"/>
                </a:buClr>
                <a:buNone/>
              </a:pPr>
              <a:r>
                <a:rPr lang="en-US" sz="800" b="1" dirty="0" smtClean="0">
                  <a:solidFill>
                    <a:srgbClr val="4D4E4E"/>
                  </a:solidFill>
                  <a:latin typeface="+mn-lt"/>
                </a:rPr>
                <a:t>Local Device Resource Pools</a:t>
              </a:r>
              <a:endParaRPr lang="en-US" sz="800" b="1" dirty="0">
                <a:solidFill>
                  <a:srgbClr val="4D4E4E"/>
                </a:solidFill>
                <a:latin typeface="+mn-lt"/>
              </a:endParaRPr>
            </a:p>
            <a:p>
              <a:pPr marL="0" indent="0">
                <a:lnSpc>
                  <a:spcPct val="80000"/>
                </a:lnSpc>
                <a:spcBef>
                  <a:spcPts val="240"/>
                </a:spcBef>
                <a:buClr>
                  <a:srgbClr val="272848"/>
                </a:buClr>
                <a:buNone/>
              </a:pPr>
              <a:endParaRPr sz="800" b="1"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VLAN </a:t>
              </a:r>
              <a:endParaRPr sz="800" dirty="0">
                <a:solidFill>
                  <a:srgbClr val="4D4E4E"/>
                </a:solidFill>
                <a:latin typeface="+mn-lt"/>
              </a:endParaRPr>
            </a:p>
          </p:txBody>
        </p:sp>
      </p:grpSp>
      <p:grpSp>
        <p:nvGrpSpPr>
          <p:cNvPr id="99" name="Group 98"/>
          <p:cNvGrpSpPr/>
          <p:nvPr/>
        </p:nvGrpSpPr>
        <p:grpSpPr>
          <a:xfrm>
            <a:off x="2130524" y="2965982"/>
            <a:ext cx="1434928" cy="724104"/>
            <a:chOff x="1924126" y="3101720"/>
            <a:chExt cx="1377850" cy="362959"/>
          </a:xfrm>
        </p:grpSpPr>
        <p:sp>
          <p:nvSpPr>
            <p:cNvPr id="100" name="Rounded Rectangle 99"/>
            <p:cNvSpPr/>
            <p:nvPr/>
          </p:nvSpPr>
          <p:spPr>
            <a:xfrm>
              <a:off x="1942816" y="3101720"/>
              <a:ext cx="1274991" cy="331280"/>
            </a:xfrm>
            <a:prstGeom prst="roundRect">
              <a:avLst/>
            </a:prstGeom>
            <a:gradFill flip="none" rotWithShape="1">
              <a:gsLst>
                <a:gs pos="0">
                  <a:srgbClr val="349A97">
                    <a:alpha val="11000"/>
                  </a:srgbClr>
                </a:gs>
                <a:gs pos="100000">
                  <a:srgbClr val="FFFFFF">
                    <a:alpha val="11000"/>
                  </a:srgbClr>
                </a:gs>
              </a:gsLst>
              <a:lin ang="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defTabSz="457034"/>
              <a:endParaRPr lang="en-US" sz="1200" dirty="0">
                <a:solidFill>
                  <a:srgbClr val="FFFFFF"/>
                </a:solidFill>
                <a:latin typeface="CiscoSansTT Light"/>
              </a:endParaRPr>
            </a:p>
          </p:txBody>
        </p:sp>
        <p:sp>
          <p:nvSpPr>
            <p:cNvPr id="101" name="Content Placeholder 3"/>
            <p:cNvSpPr txBox="1">
              <a:spLocks/>
            </p:cNvSpPr>
            <p:nvPr/>
          </p:nvSpPr>
          <p:spPr>
            <a:xfrm>
              <a:off x="1924126" y="3101720"/>
              <a:ext cx="1377850" cy="362959"/>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spcBef>
                  <a:spcPts val="240"/>
                </a:spcBef>
                <a:buClr>
                  <a:srgbClr val="272848"/>
                </a:buClr>
                <a:buNone/>
              </a:pPr>
              <a:r>
                <a:rPr lang="en-US" sz="800" b="1" dirty="0" smtClean="0">
                  <a:solidFill>
                    <a:srgbClr val="4D4E4E"/>
                  </a:solidFill>
                  <a:latin typeface="+mn-lt"/>
                </a:rPr>
                <a:t>Global Resource Pools</a:t>
              </a:r>
              <a:endParaRPr lang="en-US" sz="800" b="1" dirty="0">
                <a:solidFill>
                  <a:srgbClr val="4D4E4E"/>
                </a:solidFill>
                <a:latin typeface="+mn-lt"/>
              </a:endParaRPr>
            </a:p>
            <a:p>
              <a:pPr marL="0" indent="0">
                <a:lnSpc>
                  <a:spcPct val="80000"/>
                </a:lnSpc>
                <a:spcBef>
                  <a:spcPts val="240"/>
                </a:spcBef>
                <a:buClr>
                  <a:srgbClr val="272848"/>
                </a:buClr>
                <a:buNone/>
              </a:pPr>
              <a:endParaRPr sz="800" b="1" dirty="0">
                <a:solidFill>
                  <a:srgbClr val="4D4E4E"/>
                </a:solidFill>
                <a:latin typeface="+mn-lt"/>
              </a:endParaRPr>
            </a:p>
            <a:p>
              <a:pPr>
                <a:lnSpc>
                  <a:spcPct val="80000"/>
                </a:lnSpc>
                <a:spcBef>
                  <a:spcPts val="240"/>
                </a:spcBef>
                <a:buClr>
                  <a:srgbClr val="272848"/>
                </a:buClr>
                <a:buFont typeface="Wingdings" charset="2"/>
                <a:buChar char="§"/>
              </a:pPr>
              <a:r>
                <a:rPr lang="en-US" sz="800" dirty="0" smtClean="0">
                  <a:solidFill>
                    <a:srgbClr val="4D4E4E"/>
                  </a:solidFill>
                  <a:latin typeface="+mn-lt"/>
                </a:rPr>
                <a:t>VNI (VXLAN Network Identifier)</a:t>
              </a:r>
            </a:p>
            <a:p>
              <a:pPr>
                <a:lnSpc>
                  <a:spcPct val="80000"/>
                </a:lnSpc>
                <a:spcBef>
                  <a:spcPts val="240"/>
                </a:spcBef>
                <a:buClr>
                  <a:srgbClr val="272848"/>
                </a:buClr>
                <a:buFont typeface="Wingdings" charset="2"/>
                <a:buChar char="§"/>
              </a:pPr>
              <a:r>
                <a:rPr lang="en-US" sz="800" dirty="0" smtClean="0">
                  <a:solidFill>
                    <a:srgbClr val="4D4E4E"/>
                  </a:solidFill>
                  <a:latin typeface="+mn-lt"/>
                </a:rPr>
                <a:t>Multicast IP Pool</a:t>
              </a:r>
              <a:endParaRPr sz="800" dirty="0">
                <a:solidFill>
                  <a:srgbClr val="4D4E4E"/>
                </a:solidFill>
                <a:latin typeface="+mn-lt"/>
              </a:endParaRPr>
            </a:p>
          </p:txBody>
        </p:sp>
      </p:grpSp>
      <p:grpSp>
        <p:nvGrpSpPr>
          <p:cNvPr id="3" name="Group 2"/>
          <p:cNvGrpSpPr/>
          <p:nvPr/>
        </p:nvGrpSpPr>
        <p:grpSpPr>
          <a:xfrm>
            <a:off x="82548" y="1000095"/>
            <a:ext cx="4455954" cy="1115949"/>
            <a:chOff x="82548" y="611038"/>
            <a:chExt cx="4455954" cy="1115949"/>
          </a:xfrm>
        </p:grpSpPr>
        <p:sp>
          <p:nvSpPr>
            <p:cNvPr id="87" name="Rectangle 86"/>
            <p:cNvSpPr/>
            <p:nvPr/>
          </p:nvSpPr>
          <p:spPr>
            <a:xfrm>
              <a:off x="87869" y="611038"/>
              <a:ext cx="445063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Manual  resources management leads to errors and misconfigurations</a:t>
              </a:r>
              <a:endParaRPr lang="en-US" sz="800" dirty="0">
                <a:solidFill>
                  <a:srgbClr val="000000">
                    <a:lumMod val="75000"/>
                    <a:lumOff val="25000"/>
                  </a:srgbClr>
                </a:solidFill>
                <a:latin typeface="Arial"/>
                <a:cs typeface="Arial"/>
              </a:endParaRPr>
            </a:p>
          </p:txBody>
        </p:sp>
        <p:grpSp>
          <p:nvGrpSpPr>
            <p:cNvPr id="88" name="Group 87"/>
            <p:cNvGrpSpPr/>
            <p:nvPr/>
          </p:nvGrpSpPr>
          <p:grpSpPr>
            <a:xfrm>
              <a:off x="873835" y="625369"/>
              <a:ext cx="45719" cy="285544"/>
              <a:chOff x="962025" y="1304925"/>
              <a:chExt cx="9526" cy="733425"/>
            </a:xfrm>
          </p:grpSpPr>
          <p:cxnSp>
            <p:nvCxnSpPr>
              <p:cNvPr id="134" name="Straight Connector 133"/>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9" name="L-Shape 88"/>
            <p:cNvSpPr/>
            <p:nvPr/>
          </p:nvSpPr>
          <p:spPr>
            <a:xfrm rot="18845764" flipH="1">
              <a:off x="479420" y="692072"/>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90" name="Rectangle 89"/>
            <p:cNvSpPr/>
            <p:nvPr/>
          </p:nvSpPr>
          <p:spPr>
            <a:xfrm>
              <a:off x="82548" y="1013417"/>
              <a:ext cx="4323283"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cs typeface="Arial"/>
                </a:rPr>
                <a:t>Automated Resource Allocation  and de-allocation on provisioning</a:t>
              </a:r>
              <a:endParaRPr lang="en-US" sz="800" dirty="0">
                <a:solidFill>
                  <a:srgbClr val="000000">
                    <a:lumMod val="75000"/>
                    <a:lumOff val="25000"/>
                  </a:srgbClr>
                </a:solidFill>
                <a:latin typeface="Arial"/>
                <a:cs typeface="Arial"/>
              </a:endParaRPr>
            </a:p>
          </p:txBody>
        </p:sp>
        <p:grpSp>
          <p:nvGrpSpPr>
            <p:cNvPr id="93" name="Group 92"/>
            <p:cNvGrpSpPr/>
            <p:nvPr/>
          </p:nvGrpSpPr>
          <p:grpSpPr>
            <a:xfrm>
              <a:off x="868514" y="1027748"/>
              <a:ext cx="45719" cy="285544"/>
              <a:chOff x="962025" y="1304925"/>
              <a:chExt cx="9526" cy="733425"/>
            </a:xfrm>
          </p:grpSpPr>
          <p:cxnSp>
            <p:nvCxnSpPr>
              <p:cNvPr id="132" name="Straight Connector 131"/>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4" name="L-Shape 93"/>
            <p:cNvSpPr/>
            <p:nvPr/>
          </p:nvSpPr>
          <p:spPr>
            <a:xfrm rot="18845764" flipH="1">
              <a:off x="474099" y="1094451"/>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102" name="Rectangle 101"/>
            <p:cNvSpPr/>
            <p:nvPr/>
          </p:nvSpPr>
          <p:spPr>
            <a:xfrm>
              <a:off x="82548" y="1427112"/>
              <a:ext cx="4304821" cy="29987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defTabSz="457105" fontAlgn="auto">
                <a:spcBef>
                  <a:spcPts val="450"/>
                </a:spcBef>
                <a:spcAft>
                  <a:spcPts val="0"/>
                </a:spcAft>
                <a:buClr>
                  <a:srgbClr val="70D1D6"/>
                </a:buClr>
                <a:buFont typeface="Arial" panose="020B0604020202020204" pitchFamily="34" charset="0"/>
                <a:buNone/>
              </a:pPr>
              <a:r>
                <a:rPr lang="en-US" sz="800" dirty="0" smtClean="0">
                  <a:solidFill>
                    <a:srgbClr val="000000">
                      <a:lumMod val="75000"/>
                      <a:lumOff val="25000"/>
                    </a:srgbClr>
                  </a:solidFill>
                  <a:latin typeface="Arial"/>
                  <a:cs typeface="Arial"/>
                </a:rPr>
                <a:t>Automated VLANs to VNIs to ensure connectivity</a:t>
              </a:r>
              <a:endParaRPr lang="en-US" sz="800" dirty="0">
                <a:solidFill>
                  <a:srgbClr val="000000">
                    <a:lumMod val="75000"/>
                    <a:lumOff val="25000"/>
                  </a:srgbClr>
                </a:solidFill>
                <a:latin typeface="Arial"/>
                <a:cs typeface="Arial"/>
              </a:endParaRPr>
            </a:p>
          </p:txBody>
        </p:sp>
        <p:grpSp>
          <p:nvGrpSpPr>
            <p:cNvPr id="103" name="Group 102"/>
            <p:cNvGrpSpPr/>
            <p:nvPr/>
          </p:nvGrpSpPr>
          <p:grpSpPr>
            <a:xfrm>
              <a:off x="868514" y="1441443"/>
              <a:ext cx="45719" cy="285544"/>
              <a:chOff x="962025" y="1304925"/>
              <a:chExt cx="9526" cy="733425"/>
            </a:xfrm>
          </p:grpSpPr>
          <p:cxnSp>
            <p:nvCxnSpPr>
              <p:cNvPr id="126" name="Straight Connector 125"/>
              <p:cNvCxnSpPr/>
              <p:nvPr/>
            </p:nvCxnSpPr>
            <p:spPr>
              <a:xfrm>
                <a:off x="962025" y="1304925"/>
                <a:ext cx="0" cy="7334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71551" y="1304925"/>
                <a:ext cx="0" cy="733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4" name="L-Shape 103"/>
            <p:cNvSpPr/>
            <p:nvPr/>
          </p:nvSpPr>
          <p:spPr>
            <a:xfrm rot="18845764" flipH="1">
              <a:off x="474099" y="150814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grpSp>
      <p:cxnSp>
        <p:nvCxnSpPr>
          <p:cNvPr id="124" name="Straight Connector 123"/>
          <p:cNvCxnSpPr/>
          <p:nvPr/>
        </p:nvCxnSpPr>
        <p:spPr>
          <a:xfrm>
            <a:off x="-2777069" y="1840862"/>
            <a:ext cx="0" cy="285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792282" y="2251230"/>
            <a:ext cx="0" cy="2855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5" name="Title 1"/>
          <p:cNvSpPr txBox="1">
            <a:spLocks noGrp="1"/>
          </p:cNvSpPr>
          <p:nvPr>
            <p:ph type="title"/>
          </p:nvPr>
        </p:nvSpPr>
        <p:spPr bwMode="white">
          <a:prstGeom prst="rect">
            <a:avLst/>
          </a:prstGeom>
        </p:spPr>
        <p:txBody>
          <a:bodyPr/>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a:t>
            </a:r>
            <a:r>
              <a:rPr lang="en-US" dirty="0" smtClean="0"/>
              <a:t>Functionality - Resource Pools</a:t>
            </a:r>
            <a:endParaRPr lang="en-US" sz="1600" dirty="0">
              <a:solidFill>
                <a:schemeClr val="bg1">
                  <a:lumMod val="50000"/>
                </a:schemeClr>
              </a:solidFill>
            </a:endParaRPr>
          </a:p>
        </p:txBody>
      </p:sp>
    </p:spTree>
    <p:extLst>
      <p:ext uri="{BB962C8B-B14F-4D97-AF65-F5344CB8AC3E}">
        <p14:creationId xmlns:p14="http://schemas.microsoft.com/office/powerpoint/2010/main" val="622695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p:cTn id="14" dur="1000" fill="hold"/>
                                        <p:tgtEl>
                                          <p:spTgt spid="95"/>
                                        </p:tgtEl>
                                        <p:attrNameLst>
                                          <p:attrName>ppt_w</p:attrName>
                                        </p:attrNameLst>
                                      </p:cBhvr>
                                      <p:tavLst>
                                        <p:tav tm="0">
                                          <p:val>
                                            <p:strVal val="#ppt_w*0.70"/>
                                          </p:val>
                                        </p:tav>
                                        <p:tav tm="100000">
                                          <p:val>
                                            <p:strVal val="#ppt_w"/>
                                          </p:val>
                                        </p:tav>
                                      </p:tavLst>
                                    </p:anim>
                                    <p:anim calcmode="lin" valueType="num">
                                      <p:cBhvr>
                                        <p:cTn id="15" dur="1000" fill="hold"/>
                                        <p:tgtEl>
                                          <p:spTgt spid="95"/>
                                        </p:tgtEl>
                                        <p:attrNameLst>
                                          <p:attrName>ppt_h</p:attrName>
                                        </p:attrNameLst>
                                      </p:cBhvr>
                                      <p:tavLst>
                                        <p:tav tm="0">
                                          <p:val>
                                            <p:strVal val="#ppt_h"/>
                                          </p:val>
                                        </p:tav>
                                        <p:tav tm="100000">
                                          <p:val>
                                            <p:strVal val="#ppt_h"/>
                                          </p:val>
                                        </p:tav>
                                      </p:tavLst>
                                    </p:anim>
                                    <p:animEffect transition="in" filter="fade">
                                      <p:cBhvr>
                                        <p:cTn id="16" dur="1000"/>
                                        <p:tgtEl>
                                          <p:spTgt spid="95"/>
                                        </p:tgtEl>
                                      </p:cBhvr>
                                    </p:animEffect>
                                  </p:childTnLst>
                                </p:cTn>
                              </p:par>
                              <p:par>
                                <p:cTn id="17" presetID="55"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1000" fill="hold"/>
                                        <p:tgtEl>
                                          <p:spTgt spid="96"/>
                                        </p:tgtEl>
                                        <p:attrNameLst>
                                          <p:attrName>ppt_w</p:attrName>
                                        </p:attrNameLst>
                                      </p:cBhvr>
                                      <p:tavLst>
                                        <p:tav tm="0">
                                          <p:val>
                                            <p:strVal val="#ppt_w*0.70"/>
                                          </p:val>
                                        </p:tav>
                                        <p:tav tm="100000">
                                          <p:val>
                                            <p:strVal val="#ppt_w"/>
                                          </p:val>
                                        </p:tav>
                                      </p:tavLst>
                                    </p:anim>
                                    <p:anim calcmode="lin" valueType="num">
                                      <p:cBhvr>
                                        <p:cTn id="20" dur="1000" fill="hold"/>
                                        <p:tgtEl>
                                          <p:spTgt spid="96"/>
                                        </p:tgtEl>
                                        <p:attrNameLst>
                                          <p:attrName>ppt_h</p:attrName>
                                        </p:attrNameLst>
                                      </p:cBhvr>
                                      <p:tavLst>
                                        <p:tav tm="0">
                                          <p:val>
                                            <p:strVal val="#ppt_h"/>
                                          </p:val>
                                        </p:tav>
                                        <p:tav tm="100000">
                                          <p:val>
                                            <p:strVal val="#ppt_h"/>
                                          </p:val>
                                        </p:tav>
                                      </p:tavLst>
                                    </p:anim>
                                    <p:animEffect transition="in" filter="fade">
                                      <p:cBhvr>
                                        <p:cTn id="21" dur="10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
                                        <p:tgtEl>
                                          <p:spTgt spid="3"/>
                                        </p:tgtEl>
                                        <p:attrNameLst>
                                          <p:attrName>ppt_x</p:attrName>
                                        </p:attrNameLst>
                                      </p:cBhvr>
                                      <p:tavLst>
                                        <p:tav tm="0">
                                          <p:val>
                                            <p:strVal val="#ppt_x-#ppt_w*1.125000"/>
                                          </p:val>
                                        </p:tav>
                                        <p:tav tm="100000">
                                          <p:val>
                                            <p:strVal val="#ppt_x"/>
                                          </p:val>
                                        </p:tav>
                                      </p:tavLst>
                                    </p:anim>
                                    <p:animEffect transition="in" filter="wipe(right)">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83638" y="5105400"/>
            <a:ext cx="360362" cy="274638"/>
          </a:xfrm>
          <a:prstGeom prst="rect">
            <a:avLst/>
          </a:prstGeom>
        </p:spPr>
        <p:txBody>
          <a:bodyPr/>
          <a:lstStyle/>
          <a:p>
            <a:fld id="{96A97DD0-5BE7-4856-A2A9-C42C6688E607}" type="slidenum">
              <a:rPr lang="en-US" smtClean="0"/>
              <a:pPr/>
              <a:t>33</a:t>
            </a:fld>
            <a:endParaRPr lang="en-US" dirty="0"/>
          </a:p>
        </p:txBody>
      </p:sp>
      <p:grpSp>
        <p:nvGrpSpPr>
          <p:cNvPr id="2" name="Group 1"/>
          <p:cNvGrpSpPr/>
          <p:nvPr/>
        </p:nvGrpSpPr>
        <p:grpSpPr>
          <a:xfrm>
            <a:off x="1135165" y="876299"/>
            <a:ext cx="6588754" cy="4082487"/>
            <a:chOff x="1249465" y="632479"/>
            <a:chExt cx="6588754" cy="4491408"/>
          </a:xfrm>
        </p:grpSpPr>
        <p:pic>
          <p:nvPicPr>
            <p:cNvPr id="5" name="Picture 52" descr="Data_Center_Building.pn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3911479" y="4449114"/>
              <a:ext cx="1174442" cy="656402"/>
            </a:xfrm>
            <a:prstGeom prst="rect">
              <a:avLst/>
            </a:prstGeom>
            <a:noFill/>
            <a:ln w="9525">
              <a:solidFill>
                <a:srgbClr val="929292">
                  <a:alpha val="0"/>
                </a:srgbClr>
              </a:solidFill>
              <a:miter lim="800000"/>
              <a:headEnd/>
              <a:tailEnd/>
            </a:ln>
            <a:effectLst>
              <a:outerShdw blurRad="50800" sx="1000" sy="1000" algn="ctr" rotWithShape="0">
                <a:srgbClr val="000000"/>
              </a:outerShdw>
            </a:effectLst>
          </p:spPr>
        </p:pic>
        <p:sp>
          <p:nvSpPr>
            <p:cNvPr id="6" name="Rectangle 5"/>
            <p:cNvSpPr/>
            <p:nvPr/>
          </p:nvSpPr>
          <p:spPr>
            <a:xfrm>
              <a:off x="1362412" y="3996368"/>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7" name="Rectangle 6"/>
            <p:cNvSpPr/>
            <p:nvPr/>
          </p:nvSpPr>
          <p:spPr>
            <a:xfrm>
              <a:off x="2617770" y="3996368"/>
              <a:ext cx="1039066" cy="25756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p>
          </p:txBody>
        </p:sp>
        <p:sp>
          <p:nvSpPr>
            <p:cNvPr id="8" name="Rectangle 7"/>
            <p:cNvSpPr/>
            <p:nvPr/>
          </p:nvSpPr>
          <p:spPr>
            <a:xfrm>
              <a:off x="1926582" y="2585490"/>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Spine</a:t>
              </a:r>
              <a:endParaRPr lang="en-US" sz="1000" dirty="0">
                <a:solidFill>
                  <a:srgbClr val="000000"/>
                </a:solidFill>
              </a:endParaRPr>
            </a:p>
          </p:txBody>
        </p:sp>
        <p:sp>
          <p:nvSpPr>
            <p:cNvPr id="9" name="Rectangle 8"/>
            <p:cNvSpPr/>
            <p:nvPr/>
          </p:nvSpPr>
          <p:spPr>
            <a:xfrm>
              <a:off x="3215738" y="2585492"/>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Spine</a:t>
              </a:r>
              <a:endParaRPr lang="en-US" sz="600" dirty="0" smtClean="0">
                <a:solidFill>
                  <a:srgbClr val="000000"/>
                </a:solidFill>
              </a:endParaRPr>
            </a:p>
          </p:txBody>
        </p:sp>
        <p:sp>
          <p:nvSpPr>
            <p:cNvPr id="10" name="Rectangle 9"/>
            <p:cNvSpPr/>
            <p:nvPr/>
          </p:nvSpPr>
          <p:spPr>
            <a:xfrm>
              <a:off x="3975370" y="3994569"/>
              <a:ext cx="1039066" cy="25756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11" name="Straight Connector 10"/>
            <p:cNvCxnSpPr>
              <a:stCxn id="6" idx="0"/>
              <a:endCxn id="8" idx="2"/>
            </p:cNvCxnSpPr>
            <p:nvPr/>
          </p:nvCxnSpPr>
          <p:spPr>
            <a:xfrm flipV="1">
              <a:off x="1881945" y="2841639"/>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0"/>
              <a:endCxn id="9" idx="2"/>
            </p:cNvCxnSpPr>
            <p:nvPr/>
          </p:nvCxnSpPr>
          <p:spPr>
            <a:xfrm flipV="1">
              <a:off x="1881945" y="2843055"/>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8" idx="2"/>
            </p:cNvCxnSpPr>
            <p:nvPr/>
          </p:nvCxnSpPr>
          <p:spPr>
            <a:xfrm flipH="1" flipV="1">
              <a:off x="2446115" y="2841639"/>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7" idx="0"/>
              <a:endCxn id="9" idx="2"/>
            </p:cNvCxnSpPr>
            <p:nvPr/>
          </p:nvCxnSpPr>
          <p:spPr>
            <a:xfrm flipV="1">
              <a:off x="3137303" y="2843055"/>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0"/>
              <a:endCxn id="8" idx="2"/>
            </p:cNvCxnSpPr>
            <p:nvPr/>
          </p:nvCxnSpPr>
          <p:spPr>
            <a:xfrm flipH="1" flipV="1">
              <a:off x="2446115" y="2841641"/>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0"/>
              <a:endCxn id="9" idx="2"/>
            </p:cNvCxnSpPr>
            <p:nvPr/>
          </p:nvCxnSpPr>
          <p:spPr>
            <a:xfrm flipH="1" flipV="1">
              <a:off x="3735271" y="2843053"/>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052492" y="632479"/>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FF"/>
                  </a:solidFill>
                </a:rPr>
                <a:t>Cisco VTS</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569" y="675975"/>
              <a:ext cx="172276" cy="173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9" name="Straight Connector 18"/>
            <p:cNvCxnSpPr>
              <a:stCxn id="10" idx="2"/>
            </p:cNvCxnSpPr>
            <p:nvPr/>
          </p:nvCxnSpPr>
          <p:spPr>
            <a:xfrm>
              <a:off x="4494907" y="4252132"/>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4263375" y="4464474"/>
              <a:ext cx="531735" cy="302578"/>
              <a:chOff x="6144415" y="3154580"/>
              <a:chExt cx="531735" cy="302578"/>
            </a:xfrm>
          </p:grpSpPr>
          <p:pic>
            <p:nvPicPr>
              <p:cNvPr id="21"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22" name="TextBox 21"/>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23" name="TextBox 22"/>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sp>
          <p:nvSpPr>
            <p:cNvPr id="24" name="Rounded Rectangle 23"/>
            <p:cNvSpPr/>
            <p:nvPr/>
          </p:nvSpPr>
          <p:spPr>
            <a:xfrm>
              <a:off x="4139250" y="4798348"/>
              <a:ext cx="333471" cy="163901"/>
            </a:xfrm>
            <a:prstGeom prst="roundRect">
              <a:avLst/>
            </a:prstGeom>
            <a:gradFill>
              <a:gsLst>
                <a:gs pos="0">
                  <a:srgbClr val="6DB344">
                    <a:lumMod val="75000"/>
                  </a:srgbClr>
                </a:gs>
                <a:gs pos="100000">
                  <a:srgbClr val="6DB344">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defRPr/>
              </a:pPr>
              <a:endParaRPr lang="en-US" sz="700" b="1" kern="0" dirty="0" smtClean="0">
                <a:solidFill>
                  <a:srgbClr val="FFFFFF"/>
                </a:solidFill>
                <a:latin typeface="Arial"/>
              </a:endParaRPr>
            </a:p>
          </p:txBody>
        </p:sp>
        <p:sp>
          <p:nvSpPr>
            <p:cNvPr id="25" name="Rounded Rectangle 24"/>
            <p:cNvSpPr/>
            <p:nvPr/>
          </p:nvSpPr>
          <p:spPr>
            <a:xfrm>
              <a:off x="4532978" y="4800099"/>
              <a:ext cx="333471" cy="163356"/>
            </a:xfrm>
            <a:prstGeom prst="roundRect">
              <a:avLst/>
            </a:prstGeom>
            <a:gradFill>
              <a:gsLst>
                <a:gs pos="0">
                  <a:srgbClr val="652D89">
                    <a:lumMod val="75000"/>
                  </a:srgbClr>
                </a:gs>
                <a:gs pos="100000">
                  <a:srgbClr val="652D89">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pPr>
              <a:endParaRPr lang="en-US" sz="700" b="1" kern="0" dirty="0">
                <a:solidFill>
                  <a:srgbClr val="FFFFFF"/>
                </a:solidFill>
                <a:latin typeface="Arial"/>
              </a:endParaRPr>
            </a:p>
          </p:txBody>
        </p:sp>
        <p:sp>
          <p:nvSpPr>
            <p:cNvPr id="26" name="TextBox 25"/>
            <p:cNvSpPr txBox="1"/>
            <p:nvPr/>
          </p:nvSpPr>
          <p:spPr>
            <a:xfrm>
              <a:off x="4172635" y="4792975"/>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sp>
          <p:nvSpPr>
            <p:cNvPr id="27" name="TextBox 26"/>
            <p:cNvSpPr txBox="1"/>
            <p:nvPr/>
          </p:nvSpPr>
          <p:spPr>
            <a:xfrm>
              <a:off x="4552210" y="4792974"/>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sp>
          <p:nvSpPr>
            <p:cNvPr id="28" name="Rectangle 27"/>
            <p:cNvSpPr/>
            <p:nvPr/>
          </p:nvSpPr>
          <p:spPr>
            <a:xfrm>
              <a:off x="4426459" y="2588480"/>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Spine</a:t>
              </a:r>
              <a:endParaRPr lang="en-US" sz="1000" dirty="0">
                <a:solidFill>
                  <a:srgbClr val="000000"/>
                </a:solidFill>
              </a:endParaRPr>
            </a:p>
          </p:txBody>
        </p:sp>
        <p:sp>
          <p:nvSpPr>
            <p:cNvPr id="29" name="Rectangle 28"/>
            <p:cNvSpPr/>
            <p:nvPr/>
          </p:nvSpPr>
          <p:spPr>
            <a:xfrm>
              <a:off x="5715615" y="2588482"/>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Spine</a:t>
              </a:r>
              <a:endParaRPr lang="en-US" sz="600" dirty="0" smtClean="0">
                <a:solidFill>
                  <a:srgbClr val="000000"/>
                </a:solidFill>
              </a:endParaRPr>
            </a:p>
          </p:txBody>
        </p:sp>
        <p:sp>
          <p:nvSpPr>
            <p:cNvPr id="30" name="Rectangle 29"/>
            <p:cNvSpPr/>
            <p:nvPr/>
          </p:nvSpPr>
          <p:spPr>
            <a:xfrm>
              <a:off x="5309163" y="3994569"/>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31" name="Rectangle 30"/>
            <p:cNvSpPr/>
            <p:nvPr/>
          </p:nvSpPr>
          <p:spPr>
            <a:xfrm>
              <a:off x="6564521" y="3994569"/>
              <a:ext cx="1039066" cy="25756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p>
          </p:txBody>
        </p:sp>
        <p:pic>
          <p:nvPicPr>
            <p:cNvPr id="32" name="Picture 52" descr="Data_Center_Building.pn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2673092" y="4438851"/>
              <a:ext cx="1174442" cy="656402"/>
            </a:xfrm>
            <a:prstGeom prst="rect">
              <a:avLst/>
            </a:prstGeom>
            <a:noFill/>
            <a:ln w="9525">
              <a:solidFill>
                <a:srgbClr val="929292">
                  <a:alpha val="0"/>
                </a:srgbClr>
              </a:solidFill>
              <a:miter lim="800000"/>
              <a:headEnd/>
              <a:tailEnd/>
            </a:ln>
            <a:effectLst>
              <a:outerShdw blurRad="50800" sx="1000" sy="1000" algn="ctr" rotWithShape="0">
                <a:srgbClr val="000000"/>
              </a:outerShdw>
            </a:effectLst>
          </p:spPr>
        </p:pic>
        <p:grpSp>
          <p:nvGrpSpPr>
            <p:cNvPr id="33" name="Group 32"/>
            <p:cNvGrpSpPr/>
            <p:nvPr/>
          </p:nvGrpSpPr>
          <p:grpSpPr>
            <a:xfrm>
              <a:off x="3024988" y="4454211"/>
              <a:ext cx="531735" cy="302578"/>
              <a:chOff x="6144415" y="3154580"/>
              <a:chExt cx="531735" cy="302578"/>
            </a:xfrm>
          </p:grpSpPr>
          <p:pic>
            <p:nvPicPr>
              <p:cNvPr id="34"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5" name="TextBox 34"/>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36" name="TextBox 35"/>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sp>
          <p:nvSpPr>
            <p:cNvPr id="37" name="Rounded Rectangle 36"/>
            <p:cNvSpPr/>
            <p:nvPr/>
          </p:nvSpPr>
          <p:spPr>
            <a:xfrm>
              <a:off x="2900863" y="4788085"/>
              <a:ext cx="333471" cy="163901"/>
            </a:xfrm>
            <a:prstGeom prst="roundRect">
              <a:avLst/>
            </a:prstGeom>
            <a:gradFill>
              <a:gsLst>
                <a:gs pos="0">
                  <a:srgbClr val="6DB344">
                    <a:lumMod val="75000"/>
                  </a:srgbClr>
                </a:gs>
                <a:gs pos="100000">
                  <a:srgbClr val="6DB344">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defRPr/>
              </a:pPr>
              <a:endParaRPr lang="en-US" sz="700" b="1" kern="0" dirty="0" smtClean="0">
                <a:solidFill>
                  <a:srgbClr val="FFFFFF"/>
                </a:solidFill>
                <a:latin typeface="Arial"/>
              </a:endParaRPr>
            </a:p>
          </p:txBody>
        </p:sp>
        <p:sp>
          <p:nvSpPr>
            <p:cNvPr id="38" name="Rounded Rectangle 37"/>
            <p:cNvSpPr/>
            <p:nvPr/>
          </p:nvSpPr>
          <p:spPr>
            <a:xfrm>
              <a:off x="3294591" y="4789838"/>
              <a:ext cx="333471" cy="163356"/>
            </a:xfrm>
            <a:prstGeom prst="roundRect">
              <a:avLst/>
            </a:prstGeom>
            <a:gradFill>
              <a:gsLst>
                <a:gs pos="0">
                  <a:srgbClr val="652D89">
                    <a:lumMod val="75000"/>
                  </a:srgbClr>
                </a:gs>
                <a:gs pos="100000">
                  <a:srgbClr val="652D89">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pPr>
              <a:endParaRPr lang="en-US" sz="700" b="1" kern="0" dirty="0">
                <a:solidFill>
                  <a:srgbClr val="FFFFFF"/>
                </a:solidFill>
                <a:latin typeface="Arial"/>
              </a:endParaRPr>
            </a:p>
          </p:txBody>
        </p:sp>
        <p:sp>
          <p:nvSpPr>
            <p:cNvPr id="39" name="TextBox 38"/>
            <p:cNvSpPr txBox="1"/>
            <p:nvPr/>
          </p:nvSpPr>
          <p:spPr>
            <a:xfrm>
              <a:off x="2934248" y="4782712"/>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sp>
          <p:nvSpPr>
            <p:cNvPr id="40" name="TextBox 39"/>
            <p:cNvSpPr txBox="1"/>
            <p:nvPr/>
          </p:nvSpPr>
          <p:spPr>
            <a:xfrm>
              <a:off x="3313823" y="4782711"/>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cxnSp>
          <p:nvCxnSpPr>
            <p:cNvPr id="41" name="Straight Connector 40"/>
            <p:cNvCxnSpPr>
              <a:endCxn id="28" idx="2"/>
            </p:cNvCxnSpPr>
            <p:nvPr/>
          </p:nvCxnSpPr>
          <p:spPr>
            <a:xfrm flipV="1">
              <a:off x="1926582" y="2844629"/>
              <a:ext cx="3019410" cy="1156142"/>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6" idx="0"/>
              <a:endCxn id="29" idx="2"/>
            </p:cNvCxnSpPr>
            <p:nvPr/>
          </p:nvCxnSpPr>
          <p:spPr>
            <a:xfrm flipV="1">
              <a:off x="1881949" y="2846045"/>
              <a:ext cx="4353203" cy="11503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7" idx="0"/>
              <a:endCxn id="28" idx="2"/>
            </p:cNvCxnSpPr>
            <p:nvPr/>
          </p:nvCxnSpPr>
          <p:spPr>
            <a:xfrm flipV="1">
              <a:off x="3137307" y="2844629"/>
              <a:ext cx="1808689" cy="115173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7" idx="0"/>
              <a:endCxn id="29" idx="2"/>
            </p:cNvCxnSpPr>
            <p:nvPr/>
          </p:nvCxnSpPr>
          <p:spPr>
            <a:xfrm flipV="1">
              <a:off x="3137306" y="2846045"/>
              <a:ext cx="3097845" cy="11503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10" idx="0"/>
            </p:cNvCxnSpPr>
            <p:nvPr/>
          </p:nvCxnSpPr>
          <p:spPr>
            <a:xfrm flipV="1">
              <a:off x="4494907" y="2846046"/>
              <a:ext cx="1742411" cy="11485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8" idx="2"/>
            </p:cNvCxnSpPr>
            <p:nvPr/>
          </p:nvCxnSpPr>
          <p:spPr>
            <a:xfrm flipH="1" flipV="1">
              <a:off x="2446115" y="2841639"/>
              <a:ext cx="3388102" cy="115143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1" idx="0"/>
            </p:cNvCxnSpPr>
            <p:nvPr/>
          </p:nvCxnSpPr>
          <p:spPr>
            <a:xfrm flipH="1" flipV="1">
              <a:off x="2446119" y="2843740"/>
              <a:ext cx="4637939" cy="1150829"/>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30" idx="0"/>
              <a:endCxn id="9" idx="2"/>
            </p:cNvCxnSpPr>
            <p:nvPr/>
          </p:nvCxnSpPr>
          <p:spPr>
            <a:xfrm flipH="1" flipV="1">
              <a:off x="3735275" y="2843053"/>
              <a:ext cx="2093425"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1" idx="0"/>
              <a:endCxn id="9" idx="2"/>
            </p:cNvCxnSpPr>
            <p:nvPr/>
          </p:nvCxnSpPr>
          <p:spPr>
            <a:xfrm flipH="1" flipV="1">
              <a:off x="3735275" y="2843053"/>
              <a:ext cx="3348783"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10" idx="0"/>
              <a:endCxn id="28" idx="2"/>
            </p:cNvCxnSpPr>
            <p:nvPr/>
          </p:nvCxnSpPr>
          <p:spPr>
            <a:xfrm flipV="1">
              <a:off x="4494907" y="2844630"/>
              <a:ext cx="451089" cy="114993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30" idx="0"/>
              <a:endCxn id="28" idx="2"/>
            </p:cNvCxnSpPr>
            <p:nvPr/>
          </p:nvCxnSpPr>
          <p:spPr>
            <a:xfrm flipH="1" flipV="1">
              <a:off x="4945992" y="2844630"/>
              <a:ext cx="882704" cy="114993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1" idx="0"/>
              <a:endCxn id="28" idx="2"/>
            </p:cNvCxnSpPr>
            <p:nvPr/>
          </p:nvCxnSpPr>
          <p:spPr>
            <a:xfrm flipH="1" flipV="1">
              <a:off x="4945992" y="2844630"/>
              <a:ext cx="2138062" cy="114993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30" idx="0"/>
              <a:endCxn id="29" idx="2"/>
            </p:cNvCxnSpPr>
            <p:nvPr/>
          </p:nvCxnSpPr>
          <p:spPr>
            <a:xfrm flipV="1">
              <a:off x="5828696" y="2846043"/>
              <a:ext cx="406452" cy="114852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1" idx="0"/>
              <a:endCxn id="29" idx="2"/>
            </p:cNvCxnSpPr>
            <p:nvPr/>
          </p:nvCxnSpPr>
          <p:spPr>
            <a:xfrm flipH="1" flipV="1">
              <a:off x="6235148" y="2846043"/>
              <a:ext cx="848906" cy="114852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3222779" y="1889849"/>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Border Leaf</a:t>
              </a:r>
            </a:p>
          </p:txBody>
        </p:sp>
        <p:sp>
          <p:nvSpPr>
            <p:cNvPr id="56" name="Rectangle 55"/>
            <p:cNvSpPr/>
            <p:nvPr/>
          </p:nvSpPr>
          <p:spPr>
            <a:xfrm>
              <a:off x="4403556" y="1892839"/>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Border Leaf</a:t>
              </a:r>
            </a:p>
          </p:txBody>
        </p:sp>
        <p:pic>
          <p:nvPicPr>
            <p:cNvPr id="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536" y="1326823"/>
              <a:ext cx="414311" cy="240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994" y="1326823"/>
              <a:ext cx="414311" cy="240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9" name="Straight Connector 58"/>
            <p:cNvCxnSpPr>
              <a:stCxn id="8" idx="0"/>
              <a:endCxn id="55" idx="2"/>
            </p:cNvCxnSpPr>
            <p:nvPr/>
          </p:nvCxnSpPr>
          <p:spPr>
            <a:xfrm flipV="1">
              <a:off x="2446119" y="2147410"/>
              <a:ext cx="1296197" cy="43808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9" idx="0"/>
              <a:endCxn id="55" idx="2"/>
            </p:cNvCxnSpPr>
            <p:nvPr/>
          </p:nvCxnSpPr>
          <p:spPr>
            <a:xfrm flipV="1">
              <a:off x="3735275" y="2147410"/>
              <a:ext cx="7041" cy="43808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28" idx="0"/>
              <a:endCxn id="55" idx="2"/>
            </p:cNvCxnSpPr>
            <p:nvPr/>
          </p:nvCxnSpPr>
          <p:spPr>
            <a:xfrm flipH="1" flipV="1">
              <a:off x="3742312" y="2147410"/>
              <a:ext cx="1203680" cy="44107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29" idx="0"/>
              <a:endCxn id="55" idx="2"/>
            </p:cNvCxnSpPr>
            <p:nvPr/>
          </p:nvCxnSpPr>
          <p:spPr>
            <a:xfrm flipH="1" flipV="1">
              <a:off x="3742312" y="2147410"/>
              <a:ext cx="2492836" cy="44107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8" idx="0"/>
              <a:endCxn id="56" idx="2"/>
            </p:cNvCxnSpPr>
            <p:nvPr/>
          </p:nvCxnSpPr>
          <p:spPr>
            <a:xfrm flipV="1">
              <a:off x="2446115" y="2150402"/>
              <a:ext cx="2476974" cy="43509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9" idx="0"/>
              <a:endCxn id="56" idx="2"/>
            </p:cNvCxnSpPr>
            <p:nvPr/>
          </p:nvCxnSpPr>
          <p:spPr>
            <a:xfrm flipV="1">
              <a:off x="3735271" y="2150402"/>
              <a:ext cx="1187818" cy="43509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28" idx="0"/>
              <a:endCxn id="56" idx="2"/>
            </p:cNvCxnSpPr>
            <p:nvPr/>
          </p:nvCxnSpPr>
          <p:spPr>
            <a:xfrm flipH="1" flipV="1">
              <a:off x="4923093" y="2150400"/>
              <a:ext cx="22903" cy="43808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29" idx="0"/>
              <a:endCxn id="56" idx="2"/>
            </p:cNvCxnSpPr>
            <p:nvPr/>
          </p:nvCxnSpPr>
          <p:spPr>
            <a:xfrm flipH="1" flipV="1">
              <a:off x="4923093" y="2150400"/>
              <a:ext cx="1312059" cy="43808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7" idx="2"/>
            </p:cNvCxnSpPr>
            <p:nvPr/>
          </p:nvCxnSpPr>
          <p:spPr>
            <a:xfrm flipH="1">
              <a:off x="4054691" y="1567018"/>
              <a:ext cx="1" cy="30918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4609661" y="1574397"/>
              <a:ext cx="1" cy="30918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57" idx="2"/>
            </p:cNvCxnSpPr>
            <p:nvPr/>
          </p:nvCxnSpPr>
          <p:spPr>
            <a:xfrm>
              <a:off x="4054690" y="1567018"/>
              <a:ext cx="554160" cy="31217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58" idx="2"/>
            </p:cNvCxnSpPr>
            <p:nvPr/>
          </p:nvCxnSpPr>
          <p:spPr>
            <a:xfrm flipH="1">
              <a:off x="4061963" y="1567016"/>
              <a:ext cx="527187" cy="301910"/>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pic>
          <p:nvPicPr>
            <p:cNvPr id="71" name="Picture 52" descr="Data_Center_Building.pn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a:off x="6663777" y="4438275"/>
              <a:ext cx="1174442" cy="656402"/>
            </a:xfrm>
            <a:prstGeom prst="rect">
              <a:avLst/>
            </a:prstGeom>
            <a:noFill/>
            <a:ln w="9525">
              <a:solidFill>
                <a:srgbClr val="929292">
                  <a:alpha val="0"/>
                </a:srgbClr>
              </a:solidFill>
              <a:miter lim="800000"/>
              <a:headEnd/>
              <a:tailEnd/>
            </a:ln>
            <a:effectLst>
              <a:outerShdw blurRad="50800" sx="1000" sy="1000" algn="ctr" rotWithShape="0">
                <a:srgbClr val="000000"/>
              </a:outerShdw>
            </a:effectLst>
          </p:spPr>
        </p:pic>
        <p:grpSp>
          <p:nvGrpSpPr>
            <p:cNvPr id="72" name="Group 71"/>
            <p:cNvGrpSpPr/>
            <p:nvPr/>
          </p:nvGrpSpPr>
          <p:grpSpPr>
            <a:xfrm>
              <a:off x="7015673" y="4453635"/>
              <a:ext cx="531735" cy="302578"/>
              <a:chOff x="6144415" y="3154580"/>
              <a:chExt cx="531735" cy="302578"/>
            </a:xfrm>
          </p:grpSpPr>
          <p:pic>
            <p:nvPicPr>
              <p:cNvPr id="73" name="Picture 150" descr="ICON_VM_basic_label_Q3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74" name="TextBox 73"/>
              <p:cNvSpPr txBox="1"/>
              <p:nvPr/>
            </p:nvSpPr>
            <p:spPr>
              <a:xfrm rot="1695826">
                <a:off x="6144415" y="3275944"/>
                <a:ext cx="372512" cy="169277"/>
              </a:xfrm>
              <a:prstGeom prst="rect">
                <a:avLst/>
              </a:prstGeom>
              <a:noFill/>
            </p:spPr>
            <p:txBody>
              <a:bodyPr wrap="square" rtlCol="0">
                <a:spAutoFit/>
              </a:bodyPr>
              <a:lstStyle/>
              <a:p>
                <a:r>
                  <a:rPr lang="en-US" sz="500" b="1" dirty="0" smtClean="0"/>
                  <a:t>VTF</a:t>
                </a:r>
                <a:endParaRPr lang="en-US" sz="500" b="1" dirty="0"/>
              </a:p>
            </p:txBody>
          </p:sp>
          <p:sp>
            <p:nvSpPr>
              <p:cNvPr id="75" name="TextBox 74"/>
              <p:cNvSpPr txBox="1"/>
              <p:nvPr/>
            </p:nvSpPr>
            <p:spPr>
              <a:xfrm rot="20222308">
                <a:off x="6303638" y="3232187"/>
                <a:ext cx="372512" cy="169277"/>
              </a:xfrm>
              <a:prstGeom prst="rect">
                <a:avLst/>
              </a:prstGeom>
              <a:noFill/>
            </p:spPr>
            <p:txBody>
              <a:bodyPr wrap="square" rtlCol="0">
                <a:spAutoFit/>
              </a:bodyPr>
              <a:lstStyle/>
              <a:p>
                <a:r>
                  <a:rPr lang="en-US" sz="500" b="1" dirty="0" smtClean="0"/>
                  <a:t>VTF</a:t>
                </a:r>
                <a:endParaRPr lang="en-US" sz="500" b="1" dirty="0"/>
              </a:p>
            </p:txBody>
          </p:sp>
        </p:grpSp>
        <p:sp>
          <p:nvSpPr>
            <p:cNvPr id="76" name="Rounded Rectangle 75"/>
            <p:cNvSpPr/>
            <p:nvPr/>
          </p:nvSpPr>
          <p:spPr>
            <a:xfrm>
              <a:off x="6891548" y="4787509"/>
              <a:ext cx="333471" cy="163901"/>
            </a:xfrm>
            <a:prstGeom prst="roundRect">
              <a:avLst/>
            </a:prstGeom>
            <a:gradFill>
              <a:gsLst>
                <a:gs pos="0">
                  <a:srgbClr val="6DB344">
                    <a:lumMod val="75000"/>
                  </a:srgbClr>
                </a:gs>
                <a:gs pos="100000">
                  <a:srgbClr val="6DB344">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defRPr/>
              </a:pPr>
              <a:endParaRPr lang="en-US" sz="700" b="1" kern="0" dirty="0" smtClean="0">
                <a:solidFill>
                  <a:srgbClr val="FFFFFF"/>
                </a:solidFill>
                <a:latin typeface="Arial"/>
              </a:endParaRPr>
            </a:p>
          </p:txBody>
        </p:sp>
        <p:sp>
          <p:nvSpPr>
            <p:cNvPr id="77" name="Rounded Rectangle 76"/>
            <p:cNvSpPr/>
            <p:nvPr/>
          </p:nvSpPr>
          <p:spPr>
            <a:xfrm>
              <a:off x="7285276" y="4789262"/>
              <a:ext cx="333471" cy="163356"/>
            </a:xfrm>
            <a:prstGeom prst="roundRect">
              <a:avLst/>
            </a:prstGeom>
            <a:gradFill>
              <a:gsLst>
                <a:gs pos="0">
                  <a:srgbClr val="652D89">
                    <a:lumMod val="75000"/>
                  </a:srgbClr>
                </a:gs>
                <a:gs pos="100000">
                  <a:srgbClr val="652D89">
                    <a:lumMod val="50000"/>
                  </a:srgbClr>
                </a:gs>
              </a:gsLst>
              <a:lin ang="5400000" scaled="0"/>
            </a:gradFill>
            <a:ln w="127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algn="ctr" eaLnBrk="0" fontAlgn="base" hangingPunct="0">
                <a:lnSpc>
                  <a:spcPct val="90000"/>
                </a:lnSpc>
                <a:spcBef>
                  <a:spcPct val="0"/>
                </a:spcBef>
                <a:spcAft>
                  <a:spcPct val="0"/>
                </a:spcAft>
              </a:pPr>
              <a:endParaRPr lang="en-US" sz="700" b="1" kern="0" dirty="0">
                <a:solidFill>
                  <a:srgbClr val="FFFFFF"/>
                </a:solidFill>
                <a:latin typeface="Arial"/>
              </a:endParaRPr>
            </a:p>
          </p:txBody>
        </p:sp>
        <p:sp>
          <p:nvSpPr>
            <p:cNvPr id="78" name="TextBox 77"/>
            <p:cNvSpPr txBox="1"/>
            <p:nvPr/>
          </p:nvSpPr>
          <p:spPr>
            <a:xfrm>
              <a:off x="6924933" y="4782136"/>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sp>
          <p:nvSpPr>
            <p:cNvPr id="79" name="TextBox 78"/>
            <p:cNvSpPr txBox="1"/>
            <p:nvPr/>
          </p:nvSpPr>
          <p:spPr>
            <a:xfrm>
              <a:off x="7304508" y="4782135"/>
              <a:ext cx="280846" cy="169277"/>
            </a:xfrm>
            <a:prstGeom prst="rect">
              <a:avLst/>
            </a:prstGeom>
            <a:noFill/>
          </p:spPr>
          <p:txBody>
            <a:bodyPr wrap="none" rtlCol="0">
              <a:spAutoFit/>
            </a:bodyPr>
            <a:lstStyle/>
            <a:p>
              <a:pPr algn="ctr"/>
              <a:r>
                <a:rPr lang="en-US" sz="500" dirty="0" smtClean="0">
                  <a:solidFill>
                    <a:srgbClr val="FFFFFF"/>
                  </a:solidFill>
                </a:rPr>
                <a:t>VM</a:t>
              </a:r>
              <a:endParaRPr lang="en-US" sz="500" dirty="0">
                <a:solidFill>
                  <a:srgbClr val="FFFFFF"/>
                </a:solidFill>
              </a:endParaRPr>
            </a:p>
          </p:txBody>
        </p:sp>
        <p:cxnSp>
          <p:nvCxnSpPr>
            <p:cNvPr id="80" name="Straight Connector 79"/>
            <p:cNvCxnSpPr/>
            <p:nvPr/>
          </p:nvCxnSpPr>
          <p:spPr>
            <a:xfrm>
              <a:off x="3254017" y="4254243"/>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241828" y="4247419"/>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a:off x="1287352" y="1184264"/>
              <a:ext cx="1" cy="3921254"/>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287348" y="5105516"/>
              <a:ext cx="2511230"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98578" y="3176432"/>
              <a:ext cx="0" cy="1933358"/>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98578" y="3176432"/>
              <a:ext cx="502376"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300954" y="2366450"/>
              <a:ext cx="0" cy="809982"/>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300954" y="2366450"/>
              <a:ext cx="1278164"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79118" y="1184262"/>
              <a:ext cx="0" cy="1182188"/>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287349" y="1184262"/>
              <a:ext cx="4291769"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114286" y="1315851"/>
              <a:ext cx="4670704"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3113369" y="1315851"/>
              <a:ext cx="0" cy="1182188"/>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113373" y="2498039"/>
              <a:ext cx="1268621"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381990" y="2498039"/>
              <a:ext cx="0" cy="1388077"/>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13954" y="3886116"/>
              <a:ext cx="468036"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913954" y="3886117"/>
              <a:ext cx="0" cy="1208561"/>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3913954" y="5105518"/>
              <a:ext cx="3871036" cy="4474"/>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783937" y="1315853"/>
              <a:ext cx="0" cy="3808034"/>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1299947" y="1193639"/>
              <a:ext cx="620683" cy="200055"/>
            </a:xfrm>
            <a:prstGeom prst="rect">
              <a:avLst/>
            </a:prstGeom>
            <a:solidFill>
              <a:srgbClr val="00B050"/>
            </a:solidFill>
          </p:spPr>
          <p:txBody>
            <a:bodyPr wrap="none">
              <a:spAutoFit/>
            </a:bodyPr>
            <a:lstStyle/>
            <a:p>
              <a:r>
                <a:rPr lang="en-US" sz="700" b="1" dirty="0" smtClean="0"/>
                <a:t>DC POD A</a:t>
              </a:r>
              <a:endParaRPr lang="en-US" sz="700" b="1" dirty="0"/>
            </a:p>
          </p:txBody>
        </p:sp>
        <p:sp>
          <p:nvSpPr>
            <p:cNvPr id="99" name="Rectangle 98"/>
            <p:cNvSpPr/>
            <p:nvPr/>
          </p:nvSpPr>
          <p:spPr>
            <a:xfrm>
              <a:off x="7155891" y="1306063"/>
              <a:ext cx="623557" cy="200055"/>
            </a:xfrm>
            <a:prstGeom prst="rect">
              <a:avLst/>
            </a:prstGeom>
            <a:solidFill>
              <a:srgbClr val="7030A0"/>
            </a:solidFill>
            <a:ln>
              <a:solidFill>
                <a:srgbClr val="7030A0"/>
              </a:solidFill>
            </a:ln>
          </p:spPr>
          <p:txBody>
            <a:bodyPr wrap="none">
              <a:spAutoFit/>
            </a:bodyPr>
            <a:lstStyle/>
            <a:p>
              <a:r>
                <a:rPr lang="en-US" sz="700" b="1" dirty="0" smtClean="0">
                  <a:solidFill>
                    <a:schemeClr val="bg1"/>
                  </a:solidFill>
                </a:rPr>
                <a:t>DC POD B</a:t>
              </a:r>
              <a:endParaRPr lang="en-US" sz="700" b="1" dirty="0">
                <a:solidFill>
                  <a:schemeClr val="bg1"/>
                </a:solidFill>
              </a:endParaRPr>
            </a:p>
          </p:txBody>
        </p:sp>
        <p:sp>
          <p:nvSpPr>
            <p:cNvPr id="100" name="TextBox 99"/>
            <p:cNvSpPr txBox="1"/>
            <p:nvPr/>
          </p:nvSpPr>
          <p:spPr>
            <a:xfrm>
              <a:off x="6861254" y="4290597"/>
              <a:ext cx="566382" cy="184666"/>
            </a:xfrm>
            <a:prstGeom prst="rect">
              <a:avLst/>
            </a:prstGeom>
            <a:noFill/>
          </p:spPr>
          <p:txBody>
            <a:bodyPr wrap="square" rtlCol="0">
              <a:spAutoFit/>
            </a:bodyPr>
            <a:lstStyle/>
            <a:p>
              <a:r>
                <a:rPr lang="en-US" sz="600" b="1" dirty="0" smtClean="0">
                  <a:solidFill>
                    <a:srgbClr val="7030A0"/>
                  </a:solidFill>
                </a:rPr>
                <a:t>[L2GW]</a:t>
              </a:r>
              <a:endParaRPr lang="en-US" sz="600" b="1" dirty="0">
                <a:solidFill>
                  <a:srgbClr val="7030A0"/>
                </a:solidFill>
              </a:endParaRPr>
            </a:p>
          </p:txBody>
        </p:sp>
        <p:sp>
          <p:nvSpPr>
            <p:cNvPr id="101" name="TextBox 100"/>
            <p:cNvSpPr txBox="1"/>
            <p:nvPr/>
          </p:nvSpPr>
          <p:spPr>
            <a:xfrm>
              <a:off x="3677361" y="1870139"/>
              <a:ext cx="903027" cy="184666"/>
            </a:xfrm>
            <a:prstGeom prst="rect">
              <a:avLst/>
            </a:prstGeom>
            <a:noFill/>
          </p:spPr>
          <p:txBody>
            <a:bodyPr wrap="square" rtlCol="0">
              <a:spAutoFit/>
            </a:bodyPr>
            <a:lstStyle/>
            <a:p>
              <a:r>
                <a:rPr lang="en-US" sz="600" b="1" dirty="0" smtClean="0">
                  <a:solidFill>
                    <a:srgbClr val="7030A0"/>
                  </a:solidFill>
                </a:rPr>
                <a:t>[L3GW – BL]</a:t>
              </a:r>
              <a:endParaRPr lang="en-US" sz="600" b="1" dirty="0">
                <a:solidFill>
                  <a:srgbClr val="7030A0"/>
                </a:solidFill>
              </a:endParaRPr>
            </a:p>
          </p:txBody>
        </p:sp>
        <p:sp>
          <p:nvSpPr>
            <p:cNvPr id="102" name="TextBox 101"/>
            <p:cNvSpPr txBox="1"/>
            <p:nvPr/>
          </p:nvSpPr>
          <p:spPr>
            <a:xfrm>
              <a:off x="4754584" y="1307980"/>
              <a:ext cx="903027" cy="184666"/>
            </a:xfrm>
            <a:prstGeom prst="rect">
              <a:avLst/>
            </a:prstGeom>
            <a:noFill/>
          </p:spPr>
          <p:txBody>
            <a:bodyPr wrap="square" rtlCol="0">
              <a:spAutoFit/>
            </a:bodyPr>
            <a:lstStyle/>
            <a:p>
              <a:r>
                <a:rPr lang="en-US" sz="600" b="1" dirty="0" smtClean="0">
                  <a:solidFill>
                    <a:srgbClr val="00B050"/>
                  </a:solidFill>
                </a:rPr>
                <a:t>[L3GW – DCI]</a:t>
              </a:r>
              <a:endParaRPr lang="en-US" sz="600" b="1" dirty="0">
                <a:solidFill>
                  <a:srgbClr val="00B050"/>
                </a:solidFill>
              </a:endParaRPr>
            </a:p>
          </p:txBody>
        </p:sp>
        <p:sp>
          <p:nvSpPr>
            <p:cNvPr id="103" name="TextBox 102"/>
            <p:cNvSpPr txBox="1"/>
            <p:nvPr/>
          </p:nvSpPr>
          <p:spPr>
            <a:xfrm>
              <a:off x="1979515" y="4034072"/>
              <a:ext cx="566382" cy="184666"/>
            </a:xfrm>
            <a:prstGeom prst="rect">
              <a:avLst/>
            </a:prstGeom>
            <a:noFill/>
          </p:spPr>
          <p:txBody>
            <a:bodyPr wrap="square" rtlCol="0">
              <a:spAutoFit/>
            </a:bodyPr>
            <a:lstStyle/>
            <a:p>
              <a:r>
                <a:rPr lang="en-US" sz="600" b="1" dirty="0" smtClean="0">
                  <a:solidFill>
                    <a:srgbClr val="00B050"/>
                  </a:solidFill>
                </a:rPr>
                <a:t>[L2GW]</a:t>
              </a:r>
              <a:endParaRPr lang="en-US" sz="600" b="1" dirty="0">
                <a:solidFill>
                  <a:srgbClr val="00B050"/>
                </a:solidFill>
              </a:endParaRPr>
            </a:p>
          </p:txBody>
        </p:sp>
        <p:sp>
          <p:nvSpPr>
            <p:cNvPr id="104" name="TextBox 103"/>
            <p:cNvSpPr txBox="1"/>
            <p:nvPr/>
          </p:nvSpPr>
          <p:spPr>
            <a:xfrm>
              <a:off x="2857610" y="4281599"/>
              <a:ext cx="566382" cy="184666"/>
            </a:xfrm>
            <a:prstGeom prst="rect">
              <a:avLst/>
            </a:prstGeom>
            <a:noFill/>
          </p:spPr>
          <p:txBody>
            <a:bodyPr wrap="square" rtlCol="0">
              <a:spAutoFit/>
            </a:bodyPr>
            <a:lstStyle/>
            <a:p>
              <a:r>
                <a:rPr lang="en-US" sz="600" b="1" dirty="0" smtClean="0">
                  <a:solidFill>
                    <a:srgbClr val="00B050"/>
                  </a:solidFill>
                </a:rPr>
                <a:t>[L2GW]</a:t>
              </a:r>
              <a:endParaRPr lang="en-US" sz="600" b="1" dirty="0">
                <a:solidFill>
                  <a:srgbClr val="00B050"/>
                </a:solidFill>
              </a:endParaRPr>
            </a:p>
          </p:txBody>
        </p:sp>
        <p:sp>
          <p:nvSpPr>
            <p:cNvPr id="105" name="TextBox 104"/>
            <p:cNvSpPr txBox="1"/>
            <p:nvPr/>
          </p:nvSpPr>
          <p:spPr>
            <a:xfrm>
              <a:off x="5943858" y="4026338"/>
              <a:ext cx="566382" cy="184666"/>
            </a:xfrm>
            <a:prstGeom prst="rect">
              <a:avLst/>
            </a:prstGeom>
            <a:noFill/>
          </p:spPr>
          <p:txBody>
            <a:bodyPr wrap="square" rtlCol="0">
              <a:spAutoFit/>
            </a:bodyPr>
            <a:lstStyle>
              <a:defPPr>
                <a:defRPr lang="en-US"/>
              </a:defPPr>
              <a:lvl1pPr>
                <a:defRPr sz="600" b="1">
                  <a:solidFill>
                    <a:srgbClr val="7030A0"/>
                  </a:solidFill>
                </a:defRPr>
              </a:lvl1pPr>
            </a:lstStyle>
            <a:p>
              <a:r>
                <a:rPr lang="en-US" dirty="0"/>
                <a:t>[L2GW]</a:t>
              </a:r>
            </a:p>
          </p:txBody>
        </p:sp>
        <p:sp>
          <p:nvSpPr>
            <p:cNvPr id="106" name="TextBox 105"/>
            <p:cNvSpPr txBox="1"/>
            <p:nvPr/>
          </p:nvSpPr>
          <p:spPr>
            <a:xfrm>
              <a:off x="4121239" y="4297373"/>
              <a:ext cx="566382" cy="184666"/>
            </a:xfrm>
            <a:prstGeom prst="rect">
              <a:avLst/>
            </a:prstGeom>
            <a:noFill/>
          </p:spPr>
          <p:txBody>
            <a:bodyPr wrap="square" rtlCol="0">
              <a:spAutoFit/>
            </a:bodyPr>
            <a:lstStyle/>
            <a:p>
              <a:r>
                <a:rPr lang="en-US" sz="600" dirty="0" smtClean="0">
                  <a:solidFill>
                    <a:srgbClr val="7030A0"/>
                  </a:solidFill>
                </a:rPr>
                <a:t>[</a:t>
              </a:r>
              <a:r>
                <a:rPr lang="en-US" sz="600" b="1" dirty="0">
                  <a:solidFill>
                    <a:srgbClr val="7030A0"/>
                  </a:solidFill>
                </a:rPr>
                <a:t>L2GW</a:t>
              </a:r>
              <a:r>
                <a:rPr lang="en-US" sz="600" dirty="0" smtClean="0">
                  <a:solidFill>
                    <a:srgbClr val="7030A0"/>
                  </a:solidFill>
                </a:rPr>
                <a:t>]</a:t>
              </a:r>
              <a:endParaRPr lang="en-US" sz="600" dirty="0">
                <a:solidFill>
                  <a:srgbClr val="7030A0"/>
                </a:solidFill>
              </a:endParaRPr>
            </a:p>
          </p:txBody>
        </p:sp>
        <p:sp>
          <p:nvSpPr>
            <p:cNvPr id="107" name="TextBox 106"/>
            <p:cNvSpPr txBox="1"/>
            <p:nvPr/>
          </p:nvSpPr>
          <p:spPr>
            <a:xfrm>
              <a:off x="4756814" y="1410577"/>
              <a:ext cx="903027" cy="184666"/>
            </a:xfrm>
            <a:prstGeom prst="rect">
              <a:avLst/>
            </a:prstGeom>
            <a:noFill/>
          </p:spPr>
          <p:txBody>
            <a:bodyPr wrap="square" rtlCol="0">
              <a:spAutoFit/>
            </a:bodyPr>
            <a:lstStyle/>
            <a:p>
              <a:r>
                <a:rPr lang="en-US" sz="600" b="1" dirty="0" smtClean="0">
                  <a:solidFill>
                    <a:srgbClr val="7030A0"/>
                  </a:solidFill>
                </a:rPr>
                <a:t>[L3GW – DCI]</a:t>
              </a:r>
              <a:endParaRPr lang="en-US" sz="600" b="1" dirty="0">
                <a:solidFill>
                  <a:srgbClr val="7030A0"/>
                </a:solidFill>
              </a:endParaRPr>
            </a:p>
          </p:txBody>
        </p:sp>
        <p:sp>
          <p:nvSpPr>
            <p:cNvPr id="108" name="TextBox 107"/>
            <p:cNvSpPr txBox="1"/>
            <p:nvPr/>
          </p:nvSpPr>
          <p:spPr>
            <a:xfrm>
              <a:off x="3234259" y="1303495"/>
              <a:ext cx="903027" cy="184666"/>
            </a:xfrm>
            <a:prstGeom prst="rect">
              <a:avLst/>
            </a:prstGeom>
            <a:noFill/>
          </p:spPr>
          <p:txBody>
            <a:bodyPr wrap="square" rtlCol="0">
              <a:spAutoFit/>
            </a:bodyPr>
            <a:lstStyle/>
            <a:p>
              <a:r>
                <a:rPr lang="en-US" sz="600" b="1" dirty="0" smtClean="0">
                  <a:solidFill>
                    <a:srgbClr val="00B050"/>
                  </a:solidFill>
                </a:rPr>
                <a:t>[L3GW – DCI]</a:t>
              </a:r>
              <a:endParaRPr lang="en-US" sz="600" b="1" dirty="0">
                <a:solidFill>
                  <a:srgbClr val="00B050"/>
                </a:solidFill>
              </a:endParaRPr>
            </a:p>
          </p:txBody>
        </p:sp>
        <p:sp>
          <p:nvSpPr>
            <p:cNvPr id="109" name="TextBox 108"/>
            <p:cNvSpPr txBox="1"/>
            <p:nvPr/>
          </p:nvSpPr>
          <p:spPr>
            <a:xfrm>
              <a:off x="3236486" y="1406089"/>
              <a:ext cx="903027" cy="184666"/>
            </a:xfrm>
            <a:prstGeom prst="rect">
              <a:avLst/>
            </a:prstGeom>
            <a:noFill/>
          </p:spPr>
          <p:txBody>
            <a:bodyPr wrap="square" rtlCol="0">
              <a:spAutoFit/>
            </a:bodyPr>
            <a:lstStyle/>
            <a:p>
              <a:r>
                <a:rPr lang="en-US" sz="600" b="1" dirty="0" smtClean="0">
                  <a:solidFill>
                    <a:srgbClr val="7030A0"/>
                  </a:solidFill>
                </a:rPr>
                <a:t>[L3GW – DCI]</a:t>
              </a:r>
              <a:endParaRPr lang="en-US" sz="600" b="1" dirty="0">
                <a:solidFill>
                  <a:srgbClr val="7030A0"/>
                </a:solidFill>
              </a:endParaRPr>
            </a:p>
          </p:txBody>
        </p:sp>
        <p:sp>
          <p:nvSpPr>
            <p:cNvPr id="110" name="TextBox 109"/>
            <p:cNvSpPr txBox="1"/>
            <p:nvPr/>
          </p:nvSpPr>
          <p:spPr>
            <a:xfrm>
              <a:off x="3677361" y="1972520"/>
              <a:ext cx="903027" cy="184666"/>
            </a:xfrm>
            <a:prstGeom prst="rect">
              <a:avLst/>
            </a:prstGeom>
            <a:noFill/>
          </p:spPr>
          <p:txBody>
            <a:bodyPr wrap="square" rtlCol="0">
              <a:spAutoFit/>
            </a:bodyPr>
            <a:lstStyle/>
            <a:p>
              <a:r>
                <a:rPr lang="en-US" sz="600" b="1" dirty="0" smtClean="0">
                  <a:solidFill>
                    <a:srgbClr val="00B050"/>
                  </a:solidFill>
                </a:rPr>
                <a:t>[L3GW – BL]</a:t>
              </a:r>
              <a:endParaRPr lang="en-US" sz="600" b="1" dirty="0">
                <a:solidFill>
                  <a:srgbClr val="00B050"/>
                </a:solidFill>
              </a:endParaRPr>
            </a:p>
          </p:txBody>
        </p:sp>
        <p:sp>
          <p:nvSpPr>
            <p:cNvPr id="111" name="TextBox 110"/>
            <p:cNvSpPr txBox="1"/>
            <p:nvPr/>
          </p:nvSpPr>
          <p:spPr>
            <a:xfrm>
              <a:off x="4866678" y="1871051"/>
              <a:ext cx="903027" cy="184666"/>
            </a:xfrm>
            <a:prstGeom prst="rect">
              <a:avLst/>
            </a:prstGeom>
            <a:noFill/>
          </p:spPr>
          <p:txBody>
            <a:bodyPr wrap="square" rtlCol="0">
              <a:spAutoFit/>
            </a:bodyPr>
            <a:lstStyle/>
            <a:p>
              <a:r>
                <a:rPr lang="en-US" sz="600" b="1" dirty="0" smtClean="0">
                  <a:solidFill>
                    <a:srgbClr val="7030A0"/>
                  </a:solidFill>
                </a:rPr>
                <a:t>[L3GW – BL]</a:t>
              </a:r>
              <a:endParaRPr lang="en-US" sz="600" b="1" dirty="0">
                <a:solidFill>
                  <a:srgbClr val="7030A0"/>
                </a:solidFill>
              </a:endParaRPr>
            </a:p>
          </p:txBody>
        </p:sp>
        <p:sp>
          <p:nvSpPr>
            <p:cNvPr id="112" name="TextBox 111"/>
            <p:cNvSpPr txBox="1"/>
            <p:nvPr/>
          </p:nvSpPr>
          <p:spPr>
            <a:xfrm>
              <a:off x="4866678" y="1973430"/>
              <a:ext cx="903027" cy="184666"/>
            </a:xfrm>
            <a:prstGeom prst="rect">
              <a:avLst/>
            </a:prstGeom>
            <a:noFill/>
          </p:spPr>
          <p:txBody>
            <a:bodyPr wrap="square" rtlCol="0">
              <a:spAutoFit/>
            </a:bodyPr>
            <a:lstStyle/>
            <a:p>
              <a:r>
                <a:rPr lang="en-US" sz="600" b="1" dirty="0" smtClean="0">
                  <a:solidFill>
                    <a:srgbClr val="00B050"/>
                  </a:solidFill>
                </a:rPr>
                <a:t>[L3GW – BL]</a:t>
              </a:r>
              <a:endParaRPr lang="en-US" sz="600" b="1" dirty="0">
                <a:solidFill>
                  <a:srgbClr val="00B050"/>
                </a:solidFill>
              </a:endParaRPr>
            </a:p>
          </p:txBody>
        </p:sp>
        <p:sp>
          <p:nvSpPr>
            <p:cNvPr id="113" name="TextBox 112"/>
            <p:cNvSpPr txBox="1"/>
            <p:nvPr/>
          </p:nvSpPr>
          <p:spPr>
            <a:xfrm>
              <a:off x="4880096" y="2624389"/>
              <a:ext cx="903027" cy="184666"/>
            </a:xfrm>
            <a:prstGeom prst="rect">
              <a:avLst/>
            </a:prstGeom>
            <a:noFill/>
          </p:spPr>
          <p:txBody>
            <a:bodyPr wrap="square" rtlCol="0">
              <a:spAutoFit/>
            </a:bodyPr>
            <a:lstStyle/>
            <a:p>
              <a:r>
                <a:rPr lang="en-US" sz="600" b="1" dirty="0" smtClean="0">
                  <a:solidFill>
                    <a:srgbClr val="7030A0"/>
                  </a:solidFill>
                </a:rPr>
                <a:t>[L3GW – L3]</a:t>
              </a:r>
              <a:endParaRPr lang="en-US" sz="600" b="1" dirty="0">
                <a:solidFill>
                  <a:srgbClr val="7030A0"/>
                </a:solidFill>
              </a:endParaRPr>
            </a:p>
          </p:txBody>
        </p:sp>
        <p:sp>
          <p:nvSpPr>
            <p:cNvPr id="114" name="TextBox 113"/>
            <p:cNvSpPr txBox="1"/>
            <p:nvPr/>
          </p:nvSpPr>
          <p:spPr>
            <a:xfrm>
              <a:off x="6206693" y="2624389"/>
              <a:ext cx="903027" cy="184666"/>
            </a:xfrm>
            <a:prstGeom prst="rect">
              <a:avLst/>
            </a:prstGeom>
            <a:noFill/>
          </p:spPr>
          <p:txBody>
            <a:bodyPr wrap="square" rtlCol="0">
              <a:spAutoFit/>
            </a:bodyPr>
            <a:lstStyle/>
            <a:p>
              <a:r>
                <a:rPr lang="en-US" sz="600" b="1" dirty="0" smtClean="0">
                  <a:solidFill>
                    <a:srgbClr val="7030A0"/>
                  </a:solidFill>
                </a:rPr>
                <a:t>[L3GW – L3]</a:t>
              </a:r>
              <a:endParaRPr lang="en-US" sz="600" b="1" dirty="0">
                <a:solidFill>
                  <a:srgbClr val="7030A0"/>
                </a:solidFill>
              </a:endParaRPr>
            </a:p>
          </p:txBody>
        </p:sp>
        <p:sp>
          <p:nvSpPr>
            <p:cNvPr id="115" name="Left Brace 114"/>
            <p:cNvSpPr/>
            <p:nvPr/>
          </p:nvSpPr>
          <p:spPr>
            <a:xfrm rot="5400000">
              <a:off x="4453820" y="-2214498"/>
              <a:ext cx="176245" cy="64839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TextBox 115"/>
            <p:cNvSpPr txBox="1"/>
            <p:nvPr/>
          </p:nvSpPr>
          <p:spPr>
            <a:xfrm>
              <a:off x="1369083" y="3285207"/>
              <a:ext cx="1193639" cy="169277"/>
            </a:xfrm>
            <a:prstGeom prst="rect">
              <a:avLst/>
            </a:prstGeom>
            <a:noFill/>
            <a:ln w="9525">
              <a:solidFill>
                <a:schemeClr val="tx1"/>
              </a:solidFill>
            </a:ln>
          </p:spPr>
          <p:txBody>
            <a:bodyPr wrap="square" rtlCol="0">
              <a:spAutoFit/>
            </a:bodyPr>
            <a:lstStyle>
              <a:defPPr>
                <a:defRPr lang="en-US"/>
              </a:defPPr>
              <a:lvl1pPr algn="ctr">
                <a:defRPr sz="500"/>
              </a:lvl1pPr>
            </a:lstStyle>
            <a:p>
              <a:r>
                <a:rPr lang="en-US" dirty="0" smtClean="0"/>
                <a:t>Distributed L2/L3 gateway Mode</a:t>
              </a:r>
              <a:endParaRPr lang="en-US" dirty="0"/>
            </a:p>
          </p:txBody>
        </p:sp>
        <p:cxnSp>
          <p:nvCxnSpPr>
            <p:cNvPr id="117" name="Straight Arrow Connector 116"/>
            <p:cNvCxnSpPr>
              <a:stCxn id="116" idx="2"/>
              <a:endCxn id="6" idx="0"/>
            </p:cNvCxnSpPr>
            <p:nvPr/>
          </p:nvCxnSpPr>
          <p:spPr>
            <a:xfrm flipH="1">
              <a:off x="1881945" y="3454484"/>
              <a:ext cx="83958" cy="541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16" idx="2"/>
              <a:endCxn id="35" idx="1"/>
            </p:cNvCxnSpPr>
            <p:nvPr/>
          </p:nvCxnSpPr>
          <p:spPr>
            <a:xfrm>
              <a:off x="1965903" y="3454484"/>
              <a:ext cx="1081291" cy="1117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468536" y="3301588"/>
              <a:ext cx="1193639" cy="169277"/>
            </a:xfrm>
            <a:prstGeom prst="rect">
              <a:avLst/>
            </a:prstGeom>
            <a:noFill/>
            <a:ln w="9525">
              <a:solidFill>
                <a:schemeClr val="tx1"/>
              </a:solidFill>
            </a:ln>
          </p:spPr>
          <p:txBody>
            <a:bodyPr wrap="square" rtlCol="0">
              <a:spAutoFit/>
            </a:bodyPr>
            <a:lstStyle>
              <a:defPPr>
                <a:defRPr lang="en-US"/>
              </a:defPPr>
              <a:lvl1pPr algn="ctr">
                <a:defRPr sz="500"/>
              </a:lvl1pPr>
            </a:lstStyle>
            <a:p>
              <a:r>
                <a:rPr lang="en-US" dirty="0" smtClean="0"/>
                <a:t>Centralized L3 Gateway</a:t>
              </a:r>
              <a:endParaRPr lang="en-US" dirty="0"/>
            </a:p>
          </p:txBody>
        </p:sp>
        <p:cxnSp>
          <p:nvCxnSpPr>
            <p:cNvPr id="120" name="Straight Arrow Connector 119"/>
            <p:cNvCxnSpPr/>
            <p:nvPr/>
          </p:nvCxnSpPr>
          <p:spPr>
            <a:xfrm flipH="1" flipV="1">
              <a:off x="5246291" y="2847819"/>
              <a:ext cx="1827224" cy="459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19" idx="0"/>
            </p:cNvCxnSpPr>
            <p:nvPr/>
          </p:nvCxnSpPr>
          <p:spPr>
            <a:xfrm flipH="1" flipV="1">
              <a:off x="6453293" y="2855471"/>
              <a:ext cx="612063" cy="446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6" name="Picture 6" descr="C:\Users\andrewg\Desktop\openstack-cloud-software-vertical-larg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tretch/>
          </p:blipFill>
          <p:spPr bwMode="auto">
            <a:xfrm>
              <a:off x="7142265" y="1557376"/>
              <a:ext cx="680464" cy="511572"/>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7" name="Picture 6" descr="C:\Users\andrewg\Desktop\openstack-cloud-software-vertical-larg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tretch/>
          </p:blipFill>
          <p:spPr bwMode="auto">
            <a:xfrm>
              <a:off x="1249465" y="1455776"/>
              <a:ext cx="680464" cy="511572"/>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125" name="Title 1"/>
          <p:cNvSpPr txBox="1">
            <a:spLocks noGrp="1"/>
          </p:cNvSpPr>
          <p:nvPr>
            <p:ph type="title"/>
          </p:nvPr>
        </p:nvSpPr>
        <p:spPr bwMode="white">
          <a:prstGeom prst="rect">
            <a:avLst/>
          </a:prstGeom>
        </p:spPr>
        <p:txBody>
          <a:bodyPr/>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Functionality: </a:t>
            </a:r>
            <a:r>
              <a:rPr lang="en-US" dirty="0" smtClean="0"/>
              <a:t>Infrastructure Policy</a:t>
            </a:r>
            <a:endParaRPr lang="en-US" sz="1600" dirty="0">
              <a:solidFill>
                <a:schemeClr val="bg1">
                  <a:lumMod val="50000"/>
                </a:schemeClr>
              </a:solidFill>
            </a:endParaRPr>
          </a:p>
        </p:txBody>
      </p:sp>
    </p:spTree>
    <p:extLst>
      <p:ext uri="{BB962C8B-B14F-4D97-AF65-F5344CB8AC3E}">
        <p14:creationId xmlns:p14="http://schemas.microsoft.com/office/powerpoint/2010/main" val="24621874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p:cNvSpPr/>
          <p:nvPr/>
        </p:nvSpPr>
        <p:spPr>
          <a:xfrm>
            <a:off x="6106930" y="864762"/>
            <a:ext cx="2808471" cy="3845860"/>
          </a:xfrm>
          <a:prstGeom prst="rect">
            <a:avLst/>
          </a:prstGeom>
          <a:solidFill>
            <a:schemeClr val="bg1">
              <a:lumMod val="95000"/>
            </a:schemeClr>
          </a:solidFill>
          <a:ln w="12700" cap="flat">
            <a:noFill/>
            <a:miter lim="800000"/>
            <a:headEnd type="none" w="med" len="med"/>
            <a:tailEnd type="none" w="med" len="med"/>
          </a:ln>
          <a:effectLst/>
        </p:spPr>
        <p:txBody>
          <a:bodyPr lIns="68574" tIns="68574" rIns="68574" bIns="68574" rtlCol="0" anchor="t"/>
          <a:lstStyle/>
          <a:p>
            <a:pPr defTabSz="289292"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pic>
        <p:nvPicPr>
          <p:cNvPr id="165" name="Picture 6" descr="C:\Users\andrewg\Desktop\openstack-cloud-software-vertical-larg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8199280" y="1419158"/>
            <a:ext cx="792321" cy="595666"/>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63" name="Rectangle 162"/>
          <p:cNvSpPr/>
          <p:nvPr/>
        </p:nvSpPr>
        <p:spPr>
          <a:xfrm>
            <a:off x="101601" y="826662"/>
            <a:ext cx="2870199" cy="3845860"/>
          </a:xfrm>
          <a:prstGeom prst="rect">
            <a:avLst/>
          </a:prstGeom>
          <a:solidFill>
            <a:schemeClr val="bg1">
              <a:lumMod val="95000"/>
            </a:schemeClr>
          </a:solidFill>
          <a:ln w="12700" cap="flat">
            <a:noFill/>
            <a:miter lim="800000"/>
            <a:headEnd type="none" w="med" len="med"/>
            <a:tailEnd type="none" w="med" len="med"/>
          </a:ln>
          <a:effectLst/>
        </p:spPr>
        <p:txBody>
          <a:bodyPr lIns="68574" tIns="68574" rIns="68574" bIns="68574" rtlCol="0" anchor="t"/>
          <a:lstStyle/>
          <a:p>
            <a:pPr defTabSz="289292"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sp>
        <p:nvSpPr>
          <p:cNvPr id="161" name="Rectangle 160"/>
          <p:cNvSpPr/>
          <p:nvPr/>
        </p:nvSpPr>
        <p:spPr>
          <a:xfrm>
            <a:off x="3060700" y="826662"/>
            <a:ext cx="2882900" cy="3845860"/>
          </a:xfrm>
          <a:prstGeom prst="rect">
            <a:avLst/>
          </a:prstGeom>
          <a:solidFill>
            <a:schemeClr val="bg1">
              <a:lumMod val="95000"/>
            </a:schemeClr>
          </a:solidFill>
          <a:ln w="12700" cap="flat">
            <a:noFill/>
            <a:miter lim="800000"/>
            <a:headEnd type="none" w="med" len="med"/>
            <a:tailEnd type="none" w="med" len="med"/>
          </a:ln>
          <a:effectLst/>
        </p:spPr>
        <p:txBody>
          <a:bodyPr lIns="68574" tIns="68574" rIns="68574" bIns="68574" rtlCol="0" anchor="t"/>
          <a:lstStyle/>
          <a:p>
            <a:pPr defTabSz="289292"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sp>
        <p:nvSpPr>
          <p:cNvPr id="4" name="Title 3"/>
          <p:cNvSpPr>
            <a:spLocks noGrp="1"/>
          </p:cNvSpPr>
          <p:nvPr>
            <p:ph type="title"/>
          </p:nvPr>
        </p:nvSpPr>
        <p:spPr/>
        <p:txBody>
          <a:bodyPr/>
          <a:lstStyle/>
          <a:p>
            <a:r>
              <a:rPr lang="en-US" dirty="0" smtClean="0"/>
              <a:t>Cisco VTS Operational models</a:t>
            </a:r>
            <a:br>
              <a:rPr lang="en-US" dirty="0" smtClean="0"/>
            </a:br>
            <a:endParaRPr lang="en-US" dirty="0"/>
          </a:p>
        </p:txBody>
      </p:sp>
      <p:sp>
        <p:nvSpPr>
          <p:cNvPr id="5" name="Rectangle 4"/>
          <p:cNvSpPr/>
          <p:nvPr/>
        </p:nvSpPr>
        <p:spPr>
          <a:xfrm>
            <a:off x="6041085" y="866141"/>
            <a:ext cx="2947162" cy="538953"/>
          </a:xfrm>
          <a:prstGeom prst="rect">
            <a:avLst/>
          </a:prstGeom>
          <a:solidFill>
            <a:schemeClr val="accent6">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685573" fontAlgn="auto">
              <a:lnSpc>
                <a:spcPct val="90000"/>
              </a:lnSpc>
              <a:spcBef>
                <a:spcPts val="0"/>
              </a:spcBef>
              <a:spcAft>
                <a:spcPts val="0"/>
              </a:spcAft>
            </a:pPr>
            <a:endParaRPr lang="en-US" sz="1100" dirty="0">
              <a:solidFill>
                <a:prstClr val="white"/>
              </a:solidFill>
            </a:endParaRPr>
          </a:p>
        </p:txBody>
      </p:sp>
      <p:sp>
        <p:nvSpPr>
          <p:cNvPr id="6" name="Rectangle 5"/>
          <p:cNvSpPr/>
          <p:nvPr/>
        </p:nvSpPr>
        <p:spPr>
          <a:xfrm>
            <a:off x="6157083" y="924966"/>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6779" fontAlgn="auto">
              <a:lnSpc>
                <a:spcPct val="90000"/>
              </a:lnSpc>
              <a:spcBef>
                <a:spcPts val="0"/>
              </a:spcBef>
              <a:spcAft>
                <a:spcPts val="0"/>
              </a:spcAft>
            </a:pPr>
            <a:r>
              <a:rPr lang="en-US" sz="1600" b="1" dirty="0">
                <a:solidFill>
                  <a:srgbClr val="FFFFFF"/>
                </a:solidFill>
              </a:rPr>
              <a:t>Multi VMM  (Roadmap)</a:t>
            </a:r>
          </a:p>
        </p:txBody>
      </p:sp>
      <p:sp>
        <p:nvSpPr>
          <p:cNvPr id="7" name="Rectangle 6"/>
          <p:cNvSpPr/>
          <p:nvPr/>
        </p:nvSpPr>
        <p:spPr>
          <a:xfrm>
            <a:off x="3097255" y="867587"/>
            <a:ext cx="2787151" cy="538953"/>
          </a:xfrm>
          <a:prstGeom prst="rect">
            <a:avLst/>
          </a:prstGeom>
          <a:solidFill>
            <a:schemeClr val="accent6">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685573" fontAlgn="auto">
              <a:lnSpc>
                <a:spcPct val="90000"/>
              </a:lnSpc>
              <a:spcBef>
                <a:spcPts val="0"/>
              </a:spcBef>
              <a:spcAft>
                <a:spcPts val="0"/>
              </a:spcAft>
            </a:pPr>
            <a:endParaRPr lang="en-US" sz="1100" dirty="0">
              <a:solidFill>
                <a:prstClr val="white"/>
              </a:solidFill>
            </a:endParaRPr>
          </a:p>
        </p:txBody>
      </p:sp>
      <p:sp>
        <p:nvSpPr>
          <p:cNvPr id="8" name="Rectangle 7"/>
          <p:cNvSpPr/>
          <p:nvPr/>
        </p:nvSpPr>
        <p:spPr>
          <a:xfrm>
            <a:off x="3176394" y="901011"/>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6779" fontAlgn="auto">
              <a:lnSpc>
                <a:spcPct val="90000"/>
              </a:lnSpc>
              <a:spcBef>
                <a:spcPts val="0"/>
              </a:spcBef>
              <a:spcAft>
                <a:spcPts val="0"/>
              </a:spcAft>
            </a:pPr>
            <a:r>
              <a:rPr lang="en-US" sz="1600" b="1" dirty="0">
                <a:solidFill>
                  <a:srgbClr val="FFFFFF"/>
                </a:solidFill>
              </a:rPr>
              <a:t>VMM Initiated</a:t>
            </a:r>
          </a:p>
        </p:txBody>
      </p:sp>
      <p:sp>
        <p:nvSpPr>
          <p:cNvPr id="9" name="Rectangle 8"/>
          <p:cNvSpPr/>
          <p:nvPr/>
        </p:nvSpPr>
        <p:spPr>
          <a:xfrm>
            <a:off x="59268" y="859563"/>
            <a:ext cx="2902664" cy="538951"/>
          </a:xfrm>
          <a:prstGeom prst="rect">
            <a:avLst/>
          </a:prstGeom>
          <a:solidFill>
            <a:schemeClr val="accent6">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685573" fontAlgn="auto">
              <a:lnSpc>
                <a:spcPct val="90000"/>
              </a:lnSpc>
              <a:spcBef>
                <a:spcPts val="0"/>
              </a:spcBef>
              <a:spcAft>
                <a:spcPts val="0"/>
              </a:spcAft>
            </a:pPr>
            <a:endParaRPr lang="en-US" sz="1100" dirty="0">
              <a:solidFill>
                <a:prstClr val="white"/>
              </a:solidFill>
            </a:endParaRPr>
          </a:p>
        </p:txBody>
      </p:sp>
      <p:sp>
        <p:nvSpPr>
          <p:cNvPr id="10" name="Rectangle 9"/>
          <p:cNvSpPr/>
          <p:nvPr/>
        </p:nvSpPr>
        <p:spPr>
          <a:xfrm>
            <a:off x="193807" y="918387"/>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algn="ctr" defTabSz="456779" fontAlgn="auto">
              <a:lnSpc>
                <a:spcPct val="90000"/>
              </a:lnSpc>
              <a:spcBef>
                <a:spcPts val="0"/>
              </a:spcBef>
              <a:spcAft>
                <a:spcPts val="0"/>
              </a:spcAft>
            </a:pPr>
            <a:r>
              <a:rPr lang="en-US" sz="1600" b="1" dirty="0">
                <a:solidFill>
                  <a:srgbClr val="FFFFFF"/>
                </a:solidFill>
              </a:rPr>
              <a:t>VTS GUI based</a:t>
            </a:r>
          </a:p>
        </p:txBody>
      </p:sp>
      <p:cxnSp>
        <p:nvCxnSpPr>
          <p:cNvPr id="11" name="Straight Connector 10"/>
          <p:cNvCxnSpPr/>
          <p:nvPr/>
        </p:nvCxnSpPr>
        <p:spPr>
          <a:xfrm flipH="1" flipV="1">
            <a:off x="6819997" y="2324797"/>
            <a:ext cx="1789" cy="64082"/>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7281716" y="2408854"/>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600" dirty="0">
              <a:solidFill>
                <a:schemeClr val="tx1">
                  <a:lumMod val="60000"/>
                  <a:lumOff val="40000"/>
                </a:schemeClr>
              </a:solidFill>
              <a:latin typeface="Arial"/>
              <a:cs typeface="Arial"/>
            </a:endParaRPr>
          </a:p>
        </p:txBody>
      </p:sp>
      <p:sp>
        <p:nvSpPr>
          <p:cNvPr id="13" name="Oval 12"/>
          <p:cNvSpPr/>
          <p:nvPr/>
        </p:nvSpPr>
        <p:spPr>
          <a:xfrm>
            <a:off x="7423480" y="2408854"/>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600" dirty="0">
              <a:solidFill>
                <a:schemeClr val="tx1">
                  <a:lumMod val="60000"/>
                  <a:lumOff val="40000"/>
                </a:schemeClr>
              </a:solidFill>
              <a:latin typeface="Arial"/>
              <a:cs typeface="Arial"/>
            </a:endParaRPr>
          </a:p>
        </p:txBody>
      </p:sp>
      <p:grpSp>
        <p:nvGrpSpPr>
          <p:cNvPr id="14" name="Group 13"/>
          <p:cNvGrpSpPr/>
          <p:nvPr/>
        </p:nvGrpSpPr>
        <p:grpSpPr>
          <a:xfrm>
            <a:off x="1828939" y="2352434"/>
            <a:ext cx="187753" cy="45720"/>
            <a:chOff x="7198291" y="5819356"/>
            <a:chExt cx="678912" cy="139872"/>
          </a:xfrm>
        </p:grpSpPr>
        <p:sp>
          <p:nvSpPr>
            <p:cNvPr id="15" name="Freeform 11"/>
            <p:cNvSpPr>
              <a:spLocks/>
            </p:cNvSpPr>
            <p:nvPr/>
          </p:nvSpPr>
          <p:spPr bwMode="auto">
            <a:xfrm>
              <a:off x="7246754" y="5945907"/>
              <a:ext cx="24446" cy="10731"/>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16" name="Freeform 13"/>
            <p:cNvSpPr>
              <a:spLocks noEditPoints="1"/>
            </p:cNvSpPr>
            <p:nvPr/>
          </p:nvSpPr>
          <p:spPr bwMode="auto">
            <a:xfrm>
              <a:off x="7360406" y="5949607"/>
              <a:ext cx="3002" cy="4440"/>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17" name="Freeform 14"/>
            <p:cNvSpPr>
              <a:spLocks noEditPoints="1"/>
            </p:cNvSpPr>
            <p:nvPr/>
          </p:nvSpPr>
          <p:spPr bwMode="auto">
            <a:xfrm>
              <a:off x="7357404" y="5947757"/>
              <a:ext cx="9006" cy="777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18" name="Freeform 15"/>
            <p:cNvSpPr>
              <a:spLocks/>
            </p:cNvSpPr>
            <p:nvPr/>
          </p:nvSpPr>
          <p:spPr bwMode="auto">
            <a:xfrm>
              <a:off x="7198291" y="5830827"/>
              <a:ext cx="41601" cy="19982"/>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19" name="Freeform 16"/>
            <p:cNvSpPr>
              <a:spLocks/>
            </p:cNvSpPr>
            <p:nvPr/>
          </p:nvSpPr>
          <p:spPr bwMode="auto">
            <a:xfrm>
              <a:off x="7246754" y="5819356"/>
              <a:ext cx="31737" cy="1147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0" name="Freeform 23"/>
            <p:cNvSpPr>
              <a:spLocks noEditPoints="1"/>
            </p:cNvSpPr>
            <p:nvPr/>
          </p:nvSpPr>
          <p:spPr bwMode="auto">
            <a:xfrm>
              <a:off x="7869054" y="5952198"/>
              <a:ext cx="5147" cy="4440"/>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1" name="Freeform 24"/>
            <p:cNvSpPr>
              <a:spLocks noEditPoints="1"/>
            </p:cNvSpPr>
            <p:nvPr/>
          </p:nvSpPr>
          <p:spPr bwMode="auto">
            <a:xfrm>
              <a:off x="7866052" y="5949607"/>
              <a:ext cx="11151" cy="9621"/>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grpSp>
      <p:grpSp>
        <p:nvGrpSpPr>
          <p:cNvPr id="22" name="Group 21"/>
          <p:cNvGrpSpPr/>
          <p:nvPr/>
        </p:nvGrpSpPr>
        <p:grpSpPr>
          <a:xfrm>
            <a:off x="820915" y="2125657"/>
            <a:ext cx="1439226" cy="655430"/>
            <a:chOff x="4884304" y="7854282"/>
            <a:chExt cx="2426523" cy="1316429"/>
          </a:xfrm>
        </p:grpSpPr>
        <p:grpSp>
          <p:nvGrpSpPr>
            <p:cNvPr id="23" name="Group 22"/>
            <p:cNvGrpSpPr/>
            <p:nvPr/>
          </p:nvGrpSpPr>
          <p:grpSpPr>
            <a:xfrm>
              <a:off x="5054967" y="8403337"/>
              <a:ext cx="2046832" cy="638387"/>
              <a:chOff x="1856748" y="4521199"/>
              <a:chExt cx="4949076" cy="323663"/>
            </a:xfrm>
          </p:grpSpPr>
          <p:cxnSp>
            <p:nvCxnSpPr>
              <p:cNvPr id="55" name="Straight Connector 54"/>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5054967" y="8403337"/>
              <a:ext cx="2046832" cy="638387"/>
              <a:chOff x="1856748" y="4521199"/>
              <a:chExt cx="4949076" cy="323663"/>
            </a:xfrm>
          </p:grpSpPr>
          <p:cxnSp>
            <p:nvCxnSpPr>
              <p:cNvPr id="49" name="Straight Connector 48"/>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054967" y="8403338"/>
              <a:ext cx="2046832" cy="638385"/>
              <a:chOff x="1856748" y="4521200"/>
              <a:chExt cx="4949076" cy="323662"/>
            </a:xfrm>
          </p:grpSpPr>
          <p:cxnSp>
            <p:nvCxnSpPr>
              <p:cNvPr id="43" name="Straight Connector 42"/>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flipH="1">
              <a:off x="5054967" y="8408927"/>
              <a:ext cx="2046832" cy="638385"/>
              <a:chOff x="1856748" y="4521200"/>
              <a:chExt cx="4949076" cy="323662"/>
            </a:xfrm>
          </p:grpSpPr>
          <p:cxnSp>
            <p:nvCxnSpPr>
              <p:cNvPr id="37" name="Straight Connector 36"/>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7"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91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551"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917"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72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6961"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9777"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2594"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5410"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4304" y="9052900"/>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0528" y="9054959"/>
              <a:ext cx="370299" cy="11575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1" name="Rectangle 60"/>
          <p:cNvSpPr/>
          <p:nvPr/>
        </p:nvSpPr>
        <p:spPr>
          <a:xfrm>
            <a:off x="2976509" y="3108631"/>
            <a:ext cx="3044748" cy="1604242"/>
          </a:xfrm>
          <a:prstGeom prst="rect">
            <a:avLst/>
          </a:prstGeom>
        </p:spPr>
        <p:txBody>
          <a:bodyPr wrap="square" lIns="68546" tIns="34273" rIns="68546" bIns="34273">
            <a:spAutoFit/>
          </a:bodyPr>
          <a:lstStyle/>
          <a:p>
            <a:pPr algn="ctr"/>
            <a:r>
              <a:rPr lang="en-US" sz="1400" dirty="0"/>
              <a:t>VTS Plugin in VMM initiated workflow.</a:t>
            </a:r>
          </a:p>
          <a:p>
            <a:pPr algn="ctr"/>
            <a:endParaRPr lang="en-US" sz="1400" dirty="0"/>
          </a:p>
          <a:p>
            <a:pPr algn="ctr"/>
            <a:r>
              <a:rPr lang="en-US" sz="1400" dirty="0"/>
              <a:t>Network objects creation is initiated in VMM </a:t>
            </a:r>
          </a:p>
          <a:p>
            <a:pPr algn="ctr"/>
            <a:endParaRPr lang="en-US" sz="1400" dirty="0"/>
          </a:p>
          <a:p>
            <a:pPr lvl="0" algn="ctr"/>
            <a:endParaRPr lang="en-US" sz="1400" dirty="0"/>
          </a:p>
        </p:txBody>
      </p:sp>
      <p:sp>
        <p:nvSpPr>
          <p:cNvPr id="62" name="TextBox 61"/>
          <p:cNvSpPr txBox="1"/>
          <p:nvPr/>
        </p:nvSpPr>
        <p:spPr>
          <a:xfrm>
            <a:off x="6053785" y="2711802"/>
            <a:ext cx="2796901" cy="1777372"/>
          </a:xfrm>
          <a:prstGeom prst="rect">
            <a:avLst/>
          </a:prstGeom>
          <a:noFill/>
        </p:spPr>
        <p:txBody>
          <a:bodyPr wrap="square" lIns="68546" tIns="34273" rIns="68546" bIns="34273" rtlCol="0">
            <a:spAutoFit/>
          </a:bodyPr>
          <a:lstStyle/>
          <a:p>
            <a:pPr lvl="0" algn="ctr"/>
            <a:endParaRPr lang="en-US" sz="1400" dirty="0"/>
          </a:p>
          <a:p>
            <a:pPr lvl="0" algn="ctr"/>
            <a:endParaRPr lang="en-US" sz="1400" dirty="0"/>
          </a:p>
          <a:p>
            <a:pPr lvl="0" algn="ctr"/>
            <a:r>
              <a:rPr lang="en-US" sz="1400" dirty="0"/>
              <a:t>The Network segments are shared across VMMs</a:t>
            </a:r>
          </a:p>
          <a:p>
            <a:pPr algn="ctr"/>
            <a:endParaRPr lang="en-US" sz="1400" dirty="0"/>
          </a:p>
          <a:p>
            <a:pPr algn="ctr"/>
            <a:r>
              <a:rPr lang="en-US" sz="1400" dirty="0"/>
              <a:t>Network objects can be created at VMMs or at VTS</a:t>
            </a:r>
          </a:p>
          <a:p>
            <a:pPr lvl="0" algn="ctr"/>
            <a:endParaRPr lang="en-US" sz="1100" dirty="0"/>
          </a:p>
        </p:txBody>
      </p:sp>
      <p:sp>
        <p:nvSpPr>
          <p:cNvPr id="63" name="Rectangle 62"/>
          <p:cNvSpPr/>
          <p:nvPr/>
        </p:nvSpPr>
        <p:spPr>
          <a:xfrm>
            <a:off x="0" y="2897697"/>
            <a:ext cx="2986460" cy="1604248"/>
          </a:xfrm>
          <a:prstGeom prst="rect">
            <a:avLst/>
          </a:prstGeom>
        </p:spPr>
        <p:txBody>
          <a:bodyPr wrap="square" lIns="68546" tIns="34273" rIns="68546" bIns="34273">
            <a:spAutoFit/>
          </a:bodyPr>
          <a:lstStyle/>
          <a:p>
            <a:pPr lvl="0" algn="ctr"/>
            <a:r>
              <a:rPr lang="en-US" sz="1400" dirty="0"/>
              <a:t>Network and Compute groups work in Silos</a:t>
            </a:r>
          </a:p>
          <a:p>
            <a:pPr lvl="0" algn="ctr"/>
            <a:endParaRPr lang="en-US" sz="1400" dirty="0"/>
          </a:p>
          <a:p>
            <a:pPr lvl="0" algn="ctr"/>
            <a:r>
              <a:rPr lang="en-US" sz="1400" dirty="0"/>
              <a:t>Port-group and vlan information are exchanged offline as the VMs are attached.</a:t>
            </a:r>
          </a:p>
          <a:p>
            <a:pPr lvl="0" algn="ctr"/>
            <a:endParaRPr lang="en-US" sz="1400" dirty="0"/>
          </a:p>
        </p:txBody>
      </p:sp>
      <p:pic>
        <p:nvPicPr>
          <p:cNvPr id="64" name="Picture 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6403" y="1511611"/>
            <a:ext cx="499770" cy="504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5135400" y="1991375"/>
            <a:ext cx="716096" cy="246221"/>
          </a:xfrm>
          <a:prstGeom prst="rect">
            <a:avLst/>
          </a:prstGeom>
          <a:noFill/>
        </p:spPr>
        <p:txBody>
          <a:bodyPr wrap="square" lIns="91428" tIns="45714" rIns="91428" bIns="45714" rtlCol="0">
            <a:spAutoFit/>
          </a:bodyPr>
          <a:lstStyle/>
          <a:p>
            <a:pPr algn="ctr"/>
            <a:r>
              <a:rPr lang="en-US" sz="1000" b="1" dirty="0"/>
              <a:t>VTS</a:t>
            </a:r>
          </a:p>
        </p:txBody>
      </p:sp>
      <p:cxnSp>
        <p:nvCxnSpPr>
          <p:cNvPr id="66" name="Straight Connector 65"/>
          <p:cNvCxnSpPr/>
          <p:nvPr/>
        </p:nvCxnSpPr>
        <p:spPr>
          <a:xfrm>
            <a:off x="585823" y="4609262"/>
            <a:ext cx="8249922" cy="0"/>
          </a:xfrm>
          <a:prstGeom prst="line">
            <a:avLst/>
          </a:prstGeom>
          <a:ln w="174625">
            <a:solidFill>
              <a:srgbClr val="0070C0"/>
            </a:solidFill>
            <a:tailEnd type="triangle"/>
          </a:ln>
        </p:spPr>
        <p:style>
          <a:lnRef idx="3">
            <a:schemeClr val="accent1"/>
          </a:lnRef>
          <a:fillRef idx="0">
            <a:schemeClr val="accent1"/>
          </a:fillRef>
          <a:effectRef idx="2">
            <a:schemeClr val="accent1"/>
          </a:effectRef>
          <a:fontRef idx="minor">
            <a:schemeClr val="tx1"/>
          </a:fontRef>
        </p:style>
      </p:cxnSp>
      <p:pic>
        <p:nvPicPr>
          <p:cNvPr id="67" name="Picture 6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4461" y="1462732"/>
            <a:ext cx="475361" cy="4798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8" name="Picture 67" descr="vCenter .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06" y="1456316"/>
            <a:ext cx="588801" cy="588801"/>
          </a:xfrm>
          <a:prstGeom prst="rect">
            <a:avLst/>
          </a:prstGeom>
        </p:spPr>
      </p:pic>
      <p:pic>
        <p:nvPicPr>
          <p:cNvPr id="69" name="Picture 68" descr="vCenter .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2869" y="1532234"/>
            <a:ext cx="588801" cy="588801"/>
          </a:xfrm>
          <a:prstGeom prst="rect">
            <a:avLst/>
          </a:prstGeom>
        </p:spPr>
      </p:pic>
      <p:sp>
        <p:nvSpPr>
          <p:cNvPr id="70" name="TextBox 69"/>
          <p:cNvSpPr txBox="1"/>
          <p:nvPr/>
        </p:nvSpPr>
        <p:spPr>
          <a:xfrm>
            <a:off x="2264334" y="1908308"/>
            <a:ext cx="716096" cy="246221"/>
          </a:xfrm>
          <a:prstGeom prst="rect">
            <a:avLst/>
          </a:prstGeom>
          <a:noFill/>
        </p:spPr>
        <p:txBody>
          <a:bodyPr wrap="square" lIns="91428" tIns="45714" rIns="91428" bIns="45714" rtlCol="0">
            <a:spAutoFit/>
          </a:bodyPr>
          <a:lstStyle/>
          <a:p>
            <a:pPr algn="ctr"/>
            <a:r>
              <a:rPr lang="en-US" sz="1000" b="1" dirty="0"/>
              <a:t>VTS</a:t>
            </a:r>
          </a:p>
        </p:txBody>
      </p:sp>
      <p:sp>
        <p:nvSpPr>
          <p:cNvPr id="71" name="TextBox 70"/>
          <p:cNvSpPr txBox="1"/>
          <p:nvPr/>
        </p:nvSpPr>
        <p:spPr>
          <a:xfrm>
            <a:off x="3168199" y="2089301"/>
            <a:ext cx="716096" cy="246221"/>
          </a:xfrm>
          <a:prstGeom prst="rect">
            <a:avLst/>
          </a:prstGeom>
          <a:noFill/>
        </p:spPr>
        <p:txBody>
          <a:bodyPr wrap="square" lIns="91428" tIns="45714" rIns="91428" bIns="45714" rtlCol="0">
            <a:spAutoFit/>
          </a:bodyPr>
          <a:lstStyle/>
          <a:p>
            <a:pPr algn="ctr"/>
            <a:r>
              <a:rPr lang="en-US" sz="1000" b="1" dirty="0"/>
              <a:t>vCenter</a:t>
            </a:r>
          </a:p>
        </p:txBody>
      </p:sp>
      <p:sp>
        <p:nvSpPr>
          <p:cNvPr id="72" name="TextBox 71"/>
          <p:cNvSpPr txBox="1"/>
          <p:nvPr/>
        </p:nvSpPr>
        <p:spPr>
          <a:xfrm>
            <a:off x="78385" y="2082812"/>
            <a:ext cx="716096" cy="246221"/>
          </a:xfrm>
          <a:prstGeom prst="rect">
            <a:avLst/>
          </a:prstGeom>
          <a:noFill/>
        </p:spPr>
        <p:txBody>
          <a:bodyPr wrap="square" lIns="91428" tIns="45714" rIns="91428" bIns="45714" rtlCol="0">
            <a:spAutoFit/>
          </a:bodyPr>
          <a:lstStyle/>
          <a:p>
            <a:pPr algn="ctr"/>
            <a:r>
              <a:rPr lang="en-US" sz="1000" b="1" dirty="0"/>
              <a:t>vCenter</a:t>
            </a:r>
          </a:p>
        </p:txBody>
      </p:sp>
      <p:grpSp>
        <p:nvGrpSpPr>
          <p:cNvPr id="73" name="Group 72"/>
          <p:cNvGrpSpPr/>
          <p:nvPr/>
        </p:nvGrpSpPr>
        <p:grpSpPr>
          <a:xfrm>
            <a:off x="3717170" y="2177224"/>
            <a:ext cx="1439226" cy="655430"/>
            <a:chOff x="4884304" y="7854282"/>
            <a:chExt cx="2426523" cy="1316429"/>
          </a:xfrm>
        </p:grpSpPr>
        <p:grpSp>
          <p:nvGrpSpPr>
            <p:cNvPr id="74" name="Group 73"/>
            <p:cNvGrpSpPr/>
            <p:nvPr/>
          </p:nvGrpSpPr>
          <p:grpSpPr>
            <a:xfrm>
              <a:off x="5054967" y="8403337"/>
              <a:ext cx="2046832" cy="638387"/>
              <a:chOff x="1856748" y="4521199"/>
              <a:chExt cx="4949076" cy="323663"/>
            </a:xfrm>
          </p:grpSpPr>
          <p:cxnSp>
            <p:nvCxnSpPr>
              <p:cNvPr id="106" name="Straight Connector 105"/>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5054967" y="8403337"/>
              <a:ext cx="2046832" cy="638387"/>
              <a:chOff x="1856748" y="4521199"/>
              <a:chExt cx="4949076" cy="323663"/>
            </a:xfrm>
          </p:grpSpPr>
          <p:cxnSp>
            <p:nvCxnSpPr>
              <p:cNvPr id="100" name="Straight Connector 99"/>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054967" y="8403338"/>
              <a:ext cx="2046832" cy="638385"/>
              <a:chOff x="1856748" y="4521200"/>
              <a:chExt cx="4949076" cy="323662"/>
            </a:xfrm>
          </p:grpSpPr>
          <p:cxnSp>
            <p:nvCxnSpPr>
              <p:cNvPr id="94" name="Straight Connector 93"/>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flipH="1">
              <a:off x="5054967" y="8408927"/>
              <a:ext cx="2046832" cy="638385"/>
              <a:chOff x="1856748" y="4521200"/>
              <a:chExt cx="4949076" cy="323662"/>
            </a:xfrm>
          </p:grpSpPr>
          <p:cxnSp>
            <p:nvCxnSpPr>
              <p:cNvPr id="88" name="Straight Connector 87"/>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78"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91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79"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551"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917"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72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6961"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9777"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2594"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5410"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4304" y="9052900"/>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87"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0528" y="9054959"/>
              <a:ext cx="370299" cy="115752"/>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112" name="Straight Arrow Connector 111"/>
          <p:cNvCxnSpPr/>
          <p:nvPr/>
        </p:nvCxnSpPr>
        <p:spPr bwMode="auto">
          <a:xfrm>
            <a:off x="3979949" y="1836535"/>
            <a:ext cx="1052468" cy="0"/>
          </a:xfrm>
          <a:prstGeom prst="straightConnector1">
            <a:avLst/>
          </a:prstGeom>
          <a:solidFill>
            <a:srgbClr val="0183B7"/>
          </a:solidFill>
          <a:ln w="38100" cap="flat" cmpd="sng" algn="ctr">
            <a:solidFill>
              <a:schemeClr val="accent1"/>
            </a:solidFill>
            <a:prstDash val="solid"/>
            <a:round/>
            <a:headEnd type="none" w="med" len="med"/>
            <a:tailEnd type="arrow"/>
          </a:ln>
          <a:effectLst/>
        </p:spPr>
      </p:cxnSp>
      <p:grpSp>
        <p:nvGrpSpPr>
          <p:cNvPr id="113" name="Group 112"/>
          <p:cNvGrpSpPr/>
          <p:nvPr/>
        </p:nvGrpSpPr>
        <p:grpSpPr>
          <a:xfrm>
            <a:off x="6737689" y="2125657"/>
            <a:ext cx="1439226" cy="655430"/>
            <a:chOff x="4884304" y="7854282"/>
            <a:chExt cx="2426523" cy="1316429"/>
          </a:xfrm>
        </p:grpSpPr>
        <p:grpSp>
          <p:nvGrpSpPr>
            <p:cNvPr id="114" name="Group 113"/>
            <p:cNvGrpSpPr/>
            <p:nvPr/>
          </p:nvGrpSpPr>
          <p:grpSpPr>
            <a:xfrm>
              <a:off x="5054967" y="8403337"/>
              <a:ext cx="2046832" cy="638387"/>
              <a:chOff x="1856748" y="4521199"/>
              <a:chExt cx="4949076" cy="323663"/>
            </a:xfrm>
          </p:grpSpPr>
          <p:cxnSp>
            <p:nvCxnSpPr>
              <p:cNvPr id="146" name="Straight Connector 145"/>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flipH="1">
              <a:off x="5054967" y="8403337"/>
              <a:ext cx="2046832" cy="638387"/>
              <a:chOff x="1856748" y="4521199"/>
              <a:chExt cx="4949076" cy="323663"/>
            </a:xfrm>
          </p:grpSpPr>
          <p:cxnSp>
            <p:nvCxnSpPr>
              <p:cNvPr id="140" name="Straight Connector 139"/>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054967" y="8403338"/>
              <a:ext cx="2046832" cy="638385"/>
              <a:chOff x="1856748" y="4521200"/>
              <a:chExt cx="4949076" cy="323662"/>
            </a:xfrm>
          </p:grpSpPr>
          <p:cxnSp>
            <p:nvCxnSpPr>
              <p:cNvPr id="134" name="Straight Connector 133"/>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H="1">
              <a:off x="5054967" y="8408927"/>
              <a:ext cx="2046832" cy="638385"/>
              <a:chOff x="1856748" y="4521200"/>
              <a:chExt cx="4949076" cy="323662"/>
            </a:xfrm>
          </p:grpSpPr>
          <p:cxnSp>
            <p:nvCxnSpPr>
              <p:cNvPr id="128" name="Straight Connector 127"/>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18"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91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119"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8551"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917"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121"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72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122"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6961"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123"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9777"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124"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2594"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2" descr="C:\Users\rmuta\Desktop\spi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5410"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4304" y="9052900"/>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127" name="Picture 3" descr="C:\Users\rmuta\Desktop\lea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0528" y="9054959"/>
              <a:ext cx="370299" cy="11575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52" name="Picture 1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0913" y="1445302"/>
            <a:ext cx="613320" cy="599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 name="Picture 152" descr="vCenter .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537" y="1467524"/>
            <a:ext cx="588801" cy="588801"/>
          </a:xfrm>
          <a:prstGeom prst="rect">
            <a:avLst/>
          </a:prstGeom>
        </p:spPr>
      </p:pic>
      <p:pic>
        <p:nvPicPr>
          <p:cNvPr id="154" name="Picture 153" descr="vCenter .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1885" y="1427039"/>
            <a:ext cx="588801" cy="588801"/>
          </a:xfrm>
          <a:prstGeom prst="rect">
            <a:avLst/>
          </a:prstGeom>
        </p:spPr>
      </p:pic>
      <p:cxnSp>
        <p:nvCxnSpPr>
          <p:cNvPr id="155" name="Straight Arrow Connector 154"/>
          <p:cNvCxnSpPr/>
          <p:nvPr/>
        </p:nvCxnSpPr>
        <p:spPr bwMode="auto">
          <a:xfrm>
            <a:off x="7788105" y="1656923"/>
            <a:ext cx="454397" cy="0"/>
          </a:xfrm>
          <a:prstGeom prst="straightConnector1">
            <a:avLst/>
          </a:prstGeom>
          <a:solidFill>
            <a:srgbClr val="0183B7"/>
          </a:solidFill>
          <a:ln w="38100" cap="flat" cmpd="sng" algn="ctr">
            <a:solidFill>
              <a:schemeClr val="accent1"/>
            </a:solidFill>
            <a:prstDash val="solid"/>
            <a:round/>
            <a:headEnd type="arrow" w="med" len="med"/>
            <a:tailEnd type="none"/>
          </a:ln>
          <a:effectLst/>
        </p:spPr>
      </p:cxnSp>
      <p:cxnSp>
        <p:nvCxnSpPr>
          <p:cNvPr id="156" name="Straight Arrow Connector 155"/>
          <p:cNvCxnSpPr/>
          <p:nvPr/>
        </p:nvCxnSpPr>
        <p:spPr bwMode="auto">
          <a:xfrm>
            <a:off x="6696581" y="1656923"/>
            <a:ext cx="366784" cy="0"/>
          </a:xfrm>
          <a:prstGeom prst="straightConnector1">
            <a:avLst/>
          </a:prstGeom>
          <a:solidFill>
            <a:srgbClr val="0183B7"/>
          </a:solidFill>
          <a:ln w="38100" cap="flat" cmpd="sng" algn="ctr">
            <a:solidFill>
              <a:schemeClr val="accent1"/>
            </a:solidFill>
            <a:prstDash val="solid"/>
            <a:round/>
            <a:headEnd type="arrow" w="med" len="med"/>
            <a:tailEnd type="none"/>
          </a:ln>
          <a:effectLst/>
        </p:spPr>
      </p:cxnSp>
      <p:sp>
        <p:nvSpPr>
          <p:cNvPr id="157" name="TextBox 156"/>
          <p:cNvSpPr txBox="1"/>
          <p:nvPr/>
        </p:nvSpPr>
        <p:spPr>
          <a:xfrm>
            <a:off x="7081718" y="1933215"/>
            <a:ext cx="716096" cy="246221"/>
          </a:xfrm>
          <a:prstGeom prst="rect">
            <a:avLst/>
          </a:prstGeom>
          <a:noFill/>
        </p:spPr>
        <p:txBody>
          <a:bodyPr wrap="square" lIns="91428" tIns="45714" rIns="91428" bIns="45714" rtlCol="0">
            <a:spAutoFit/>
          </a:bodyPr>
          <a:lstStyle/>
          <a:p>
            <a:pPr algn="ctr"/>
            <a:r>
              <a:rPr lang="en-US" sz="1000" b="1" dirty="0"/>
              <a:t>VTS</a:t>
            </a:r>
          </a:p>
        </p:txBody>
      </p:sp>
      <p:cxnSp>
        <p:nvCxnSpPr>
          <p:cNvPr id="158" name="Straight Arrow Connector 157"/>
          <p:cNvCxnSpPr/>
          <p:nvPr/>
        </p:nvCxnSpPr>
        <p:spPr bwMode="auto">
          <a:xfrm>
            <a:off x="7830435" y="1836535"/>
            <a:ext cx="404296" cy="0"/>
          </a:xfrm>
          <a:prstGeom prst="straightConnector1">
            <a:avLst/>
          </a:prstGeom>
          <a:solidFill>
            <a:srgbClr val="0183B7"/>
          </a:solidFill>
          <a:ln w="38100" cap="flat" cmpd="sng" algn="ctr">
            <a:solidFill>
              <a:schemeClr val="accent1"/>
            </a:solidFill>
            <a:prstDash val="solid"/>
            <a:round/>
            <a:headEnd type="none" w="med" len="med"/>
            <a:tailEnd type="arrow"/>
          </a:ln>
          <a:effectLst/>
        </p:spPr>
      </p:cxnSp>
      <p:cxnSp>
        <p:nvCxnSpPr>
          <p:cNvPr id="159" name="Straight Arrow Connector 158"/>
          <p:cNvCxnSpPr/>
          <p:nvPr/>
        </p:nvCxnSpPr>
        <p:spPr bwMode="auto">
          <a:xfrm>
            <a:off x="6710426" y="1836535"/>
            <a:ext cx="365099" cy="0"/>
          </a:xfrm>
          <a:prstGeom prst="straightConnector1">
            <a:avLst/>
          </a:prstGeom>
          <a:solidFill>
            <a:srgbClr val="0183B7"/>
          </a:solidFill>
          <a:ln w="38100" cap="flat" cmpd="sng" algn="ctr">
            <a:solidFill>
              <a:schemeClr val="accent1"/>
            </a:solidFill>
            <a:prstDash val="solid"/>
            <a:round/>
            <a:headEnd type="none" w="med" len="med"/>
            <a:tailEnd type="arrow"/>
          </a:ln>
          <a:effectLst/>
        </p:spPr>
      </p:cxnSp>
      <p:sp>
        <p:nvSpPr>
          <p:cNvPr id="160" name="TextBox 159"/>
          <p:cNvSpPr txBox="1"/>
          <p:nvPr/>
        </p:nvSpPr>
        <p:spPr>
          <a:xfrm>
            <a:off x="2915995" y="4447437"/>
            <a:ext cx="3074006" cy="293333"/>
          </a:xfrm>
          <a:prstGeom prst="rect">
            <a:avLst/>
          </a:prstGeom>
          <a:noFill/>
        </p:spPr>
        <p:txBody>
          <a:bodyPr wrap="square" lIns="91428" tIns="45714" rIns="91428" bIns="45714" rtlCol="0">
            <a:spAutoFit/>
          </a:bodyPr>
          <a:lstStyle/>
          <a:p>
            <a:pPr>
              <a:lnSpc>
                <a:spcPct val="90000"/>
              </a:lnSpc>
              <a:spcBef>
                <a:spcPts val="600"/>
              </a:spcBef>
            </a:pPr>
            <a:r>
              <a:rPr lang="en-US" sz="1400" i="1" dirty="0">
                <a:solidFill>
                  <a:schemeClr val="bg1"/>
                </a:solidFill>
                <a:latin typeface="American Typewriter"/>
                <a:cs typeface="American Typewriter"/>
              </a:rPr>
              <a:t>Degree of Automation</a:t>
            </a:r>
          </a:p>
        </p:txBody>
      </p:sp>
      <p:sp>
        <p:nvSpPr>
          <p:cNvPr id="166" name="Slide Number Placeholder 165"/>
          <p:cNvSpPr>
            <a:spLocks noGrp="1"/>
          </p:cNvSpPr>
          <p:nvPr>
            <p:ph type="sldNum" sz="quarter" idx="4"/>
          </p:nvPr>
        </p:nvSpPr>
        <p:spPr/>
        <p:txBody>
          <a:bodyPr/>
          <a:lstStyle/>
          <a:p>
            <a:fld id="{96A97DD0-5BE7-4856-A2A9-C42C6688E607}" type="slidenum">
              <a:rPr lang="en-US" smtClean="0"/>
              <a:pPr/>
              <a:t>34</a:t>
            </a:fld>
            <a:endParaRPr lang="en-US" dirty="0"/>
          </a:p>
        </p:txBody>
      </p:sp>
    </p:spTree>
    <p:extLst>
      <p:ext uri="{BB962C8B-B14F-4D97-AF65-F5344CB8AC3E}">
        <p14:creationId xmlns:p14="http://schemas.microsoft.com/office/powerpoint/2010/main" val="174323221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318637" y="1363655"/>
            <a:ext cx="4169632" cy="1421821"/>
          </a:xfrm>
          <a:prstGeom prst="rect">
            <a:avLst/>
          </a:prstGeom>
        </p:spPr>
        <p:txBody>
          <a:bodyPr lIns="91436" tIns="45718" rIns="91436" bIns="45718"/>
          <a:lstStyle/>
          <a:p>
            <a:r>
              <a:rPr lang="en-US" dirty="0" smtClean="0"/>
              <a:t>Create a Tenant</a:t>
            </a:r>
          </a:p>
          <a:p>
            <a:r>
              <a:rPr lang="en-US" dirty="0" smtClean="0"/>
              <a:t>Add Network to the Tenant</a:t>
            </a:r>
          </a:p>
          <a:p>
            <a:pPr lvl="1"/>
            <a:r>
              <a:rPr lang="en-US" dirty="0" smtClean="0"/>
              <a:t>Add Subnet</a:t>
            </a:r>
          </a:p>
          <a:p>
            <a:pPr lvl="1"/>
            <a:r>
              <a:rPr lang="en-US" dirty="0" smtClean="0"/>
              <a:t>Select the </a:t>
            </a:r>
            <a:r>
              <a:rPr lang="en-US" dirty="0" err="1" smtClean="0"/>
              <a:t>ToR</a:t>
            </a:r>
            <a:r>
              <a:rPr lang="en-US" dirty="0"/>
              <a:t> </a:t>
            </a:r>
            <a:r>
              <a:rPr lang="en-US" dirty="0" smtClean="0"/>
              <a:t>and host facing ports</a:t>
            </a:r>
          </a:p>
          <a:p>
            <a:pPr marL="265036" lvl="1" indent="0">
              <a:buNone/>
            </a:pPr>
            <a:endParaRPr lang="en-US" dirty="0"/>
          </a:p>
        </p:txBody>
      </p:sp>
      <p:pic>
        <p:nvPicPr>
          <p:cNvPr id="7" name="Picture 6"/>
          <p:cNvPicPr>
            <a:picLocks noChangeAspect="1"/>
          </p:cNvPicPr>
          <p:nvPr/>
        </p:nvPicPr>
        <p:blipFill>
          <a:blip r:embed="rId2"/>
          <a:stretch>
            <a:fillRect/>
          </a:stretch>
        </p:blipFill>
        <p:spPr>
          <a:xfrm>
            <a:off x="4842442" y="1131804"/>
            <a:ext cx="2059450" cy="1069500"/>
          </a:xfrm>
          <a:prstGeom prst="rect">
            <a:avLst/>
          </a:prstGeom>
        </p:spPr>
      </p:pic>
      <p:pic>
        <p:nvPicPr>
          <p:cNvPr id="8" name="Picture 7"/>
          <p:cNvPicPr>
            <a:picLocks noChangeAspect="1"/>
          </p:cNvPicPr>
          <p:nvPr/>
        </p:nvPicPr>
        <p:blipFill>
          <a:blip r:embed="rId3"/>
          <a:stretch>
            <a:fillRect/>
          </a:stretch>
        </p:blipFill>
        <p:spPr>
          <a:xfrm>
            <a:off x="4842447" y="2304239"/>
            <a:ext cx="3920657" cy="2190013"/>
          </a:xfrm>
          <a:prstGeom prst="rect">
            <a:avLst/>
          </a:prstGeom>
        </p:spPr>
      </p:pic>
      <p:pic>
        <p:nvPicPr>
          <p:cNvPr id="9" name="Picture 8"/>
          <p:cNvPicPr>
            <a:picLocks noChangeAspect="1"/>
          </p:cNvPicPr>
          <p:nvPr/>
        </p:nvPicPr>
        <p:blipFill>
          <a:blip r:embed="rId4"/>
          <a:stretch>
            <a:fillRect/>
          </a:stretch>
        </p:blipFill>
        <p:spPr>
          <a:xfrm>
            <a:off x="5740655" y="2307218"/>
            <a:ext cx="1671889" cy="830139"/>
          </a:xfrm>
          <a:prstGeom prst="rect">
            <a:avLst/>
          </a:prstGeom>
        </p:spPr>
      </p:pic>
      <p:pic>
        <p:nvPicPr>
          <p:cNvPr id="10" name="Picture 9"/>
          <p:cNvPicPr>
            <a:picLocks noChangeAspect="1"/>
          </p:cNvPicPr>
          <p:nvPr/>
        </p:nvPicPr>
        <p:blipFill>
          <a:blip r:embed="rId5"/>
          <a:stretch>
            <a:fillRect/>
          </a:stretch>
        </p:blipFill>
        <p:spPr>
          <a:xfrm>
            <a:off x="5740650" y="3214031"/>
            <a:ext cx="1920332" cy="1280221"/>
          </a:xfrm>
          <a:prstGeom prst="rect">
            <a:avLst/>
          </a:prstGeom>
        </p:spPr>
      </p:pic>
      <p:sp>
        <p:nvSpPr>
          <p:cNvPr id="11" name="Text Placeholder 4"/>
          <p:cNvSpPr>
            <a:spLocks noGrp="1"/>
          </p:cNvSpPr>
          <p:nvPr>
            <p:ph type="body" sz="quarter" idx="4294967295"/>
          </p:nvPr>
        </p:nvSpPr>
        <p:spPr>
          <a:xfrm>
            <a:off x="280537" y="2878350"/>
            <a:ext cx="4169632" cy="2053178"/>
          </a:xfrm>
          <a:prstGeom prst="rect">
            <a:avLst/>
          </a:prstGeom>
        </p:spPr>
        <p:txBody>
          <a:bodyPr lIns="91436" tIns="45718" rIns="91436" bIns="45718"/>
          <a:lstStyle/>
          <a:p>
            <a:r>
              <a:rPr lang="en-US" dirty="0" smtClean="0"/>
              <a:t>VLAN and VNID is automatically allocated</a:t>
            </a:r>
          </a:p>
          <a:p>
            <a:r>
              <a:rPr lang="en-US" dirty="0" smtClean="0"/>
              <a:t>Layer-2 VXLAN segment is configured on the </a:t>
            </a:r>
            <a:r>
              <a:rPr lang="en-US" dirty="0" err="1" smtClean="0"/>
              <a:t>ToR</a:t>
            </a:r>
            <a:r>
              <a:rPr lang="en-US" dirty="0" smtClean="0"/>
              <a:t> switches</a:t>
            </a:r>
          </a:p>
          <a:p>
            <a:endParaRPr lang="en-US" dirty="0" smtClean="0"/>
          </a:p>
          <a:p>
            <a:pPr marL="265036" lvl="1" indent="0">
              <a:buNone/>
            </a:pPr>
            <a:endParaRPr lang="en-US" dirty="0"/>
          </a:p>
        </p:txBody>
      </p:sp>
      <p:sp>
        <p:nvSpPr>
          <p:cNvPr id="13"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Functionality: </a:t>
            </a:r>
            <a:r>
              <a:rPr lang="en-US" dirty="0" smtClean="0"/>
              <a:t>Overlay Configuration through GUI</a:t>
            </a:r>
            <a:endParaRPr lang="en-US" sz="1600" dirty="0">
              <a:solidFill>
                <a:schemeClr val="bg1">
                  <a:lumMod val="50000"/>
                </a:schemeClr>
              </a:solidFill>
            </a:endParaRPr>
          </a:p>
        </p:txBody>
      </p:sp>
    </p:spTree>
    <p:extLst>
      <p:ext uri="{BB962C8B-B14F-4D97-AF65-F5344CB8AC3E}">
        <p14:creationId xmlns:p14="http://schemas.microsoft.com/office/powerpoint/2010/main" val="37715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09709" y="4884990"/>
            <a:ext cx="359666" cy="274637"/>
          </a:xfrm>
          <a:prstGeom prst="rect">
            <a:avLst/>
          </a:prstGeom>
        </p:spPr>
        <p:txBody>
          <a:bodyPr lIns="91436" tIns="45718" rIns="91436" bIns="45718"/>
          <a:lstStyle/>
          <a:p>
            <a:fld id="{96A97DD0-5BE7-4856-A2A9-C42C6688E607}" type="slidenum">
              <a:rPr lang="en-US" smtClean="0"/>
              <a:pPr/>
              <a:t>36</a:t>
            </a:fld>
            <a:endParaRPr lang="en-US" dirty="0"/>
          </a:p>
        </p:txBody>
      </p:sp>
      <p:sp>
        <p:nvSpPr>
          <p:cNvPr id="6" name="Rounded Rectangle 5"/>
          <p:cNvSpPr/>
          <p:nvPr/>
        </p:nvSpPr>
        <p:spPr>
          <a:xfrm>
            <a:off x="1359016" y="2097525"/>
            <a:ext cx="1515444" cy="1009386"/>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7" name="Rectangle 6"/>
          <p:cNvSpPr/>
          <p:nvPr/>
        </p:nvSpPr>
        <p:spPr>
          <a:xfrm>
            <a:off x="4188699" y="2908460"/>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5444057" y="2908460"/>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4752869" y="149758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6042025" y="1497585"/>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sp>
        <p:nvSpPr>
          <p:cNvPr id="11" name="Rectangle 10"/>
          <p:cNvSpPr/>
          <p:nvPr/>
        </p:nvSpPr>
        <p:spPr>
          <a:xfrm>
            <a:off x="6801657" y="2906662"/>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4708233" y="175373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4708232" y="1755148"/>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5272402" y="175373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963591" y="1755148"/>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5272402" y="1753731"/>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6561559" y="1755145"/>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121798" y="3503743"/>
            <a:ext cx="1174002" cy="742862"/>
            <a:chOff x="371645" y="3838520"/>
            <a:chExt cx="1236785" cy="742862"/>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1" name="Rectangle 20"/>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22" name="TextBox 21"/>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cxnSp>
        <p:nvCxnSpPr>
          <p:cNvPr id="23" name="Straight Connector 22"/>
          <p:cNvCxnSpPr>
            <a:stCxn id="7" idx="2"/>
            <a:endCxn id="19" idx="0"/>
          </p:cNvCxnSpPr>
          <p:nvPr/>
        </p:nvCxnSpPr>
        <p:spPr>
          <a:xfrm>
            <a:off x="4708237" y="3166024"/>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956862" y="316602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3315990" y="2101781"/>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800" dirty="0">
                <a:solidFill>
                  <a:srgbClr val="FFFFFF"/>
                </a:solidFill>
              </a:rPr>
              <a:t>Cisco VTS</a:t>
            </a:r>
          </a:p>
        </p:txBody>
      </p:sp>
      <p:sp>
        <p:nvSpPr>
          <p:cNvPr id="27" name="Rectangle 26"/>
          <p:cNvSpPr/>
          <p:nvPr/>
        </p:nvSpPr>
        <p:spPr>
          <a:xfrm>
            <a:off x="835247" y="2846989"/>
            <a:ext cx="2579214" cy="342830"/>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lIns="91426" tIns="45713" rIns="91426" bIns="45713" rtlCol="0" anchor="ctr"/>
          <a:lstStyle/>
          <a:p>
            <a:pPr algn="ctr" defTabSz="457029"/>
            <a:r>
              <a:rPr lang="en-US" sz="600" dirty="0">
                <a:solidFill>
                  <a:srgbClr val="000000"/>
                </a:solidFill>
              </a:rPr>
              <a:t>OpenStack </a:t>
            </a:r>
            <a:r>
              <a:rPr lang="en-US" sz="600" dirty="0" smtClean="0">
                <a:solidFill>
                  <a:srgbClr val="000000"/>
                </a:solidFill>
              </a:rPr>
              <a:t>Project View</a:t>
            </a:r>
            <a:endParaRPr lang="en-US" sz="600" dirty="0">
              <a:solidFill>
                <a:srgbClr val="000000"/>
              </a:solidFill>
            </a:endParaRP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867" y="2158931"/>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6737986" y="3365727"/>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30" name="Rectangle 29"/>
          <p:cNvSpPr/>
          <p:nvPr/>
        </p:nvSpPr>
        <p:spPr>
          <a:xfrm>
            <a:off x="6860846" y="3671028"/>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31" name="Rectangle 30"/>
          <p:cNvSpPr/>
          <p:nvPr/>
        </p:nvSpPr>
        <p:spPr>
          <a:xfrm>
            <a:off x="7138958" y="3918982"/>
            <a:ext cx="372058"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a:t>
            </a:r>
          </a:p>
        </p:txBody>
      </p:sp>
      <p:sp>
        <p:nvSpPr>
          <p:cNvPr id="32" name="TextBox 31"/>
          <p:cNvSpPr txBox="1"/>
          <p:nvPr/>
        </p:nvSpPr>
        <p:spPr>
          <a:xfrm>
            <a:off x="7070341" y="4083455"/>
            <a:ext cx="556725" cy="184666"/>
          </a:xfrm>
          <a:prstGeom prst="rect">
            <a:avLst/>
          </a:prstGeom>
          <a:noFill/>
        </p:spPr>
        <p:txBody>
          <a:bodyPr wrap="none" lIns="91436" tIns="45718" rIns="91436" bIns="45718" rtlCol="0">
            <a:spAutoFit/>
          </a:bodyPr>
          <a:lstStyle/>
          <a:p>
            <a:pPr defTabSz="457029"/>
            <a:r>
              <a:rPr lang="en-US" sz="600" dirty="0">
                <a:solidFill>
                  <a:srgbClr val="000000"/>
                </a:solidFill>
              </a:rPr>
              <a:t>x86 Server</a:t>
            </a:r>
          </a:p>
        </p:txBody>
      </p:sp>
      <p:cxnSp>
        <p:nvCxnSpPr>
          <p:cNvPr id="33" name="Straight Connector 32"/>
          <p:cNvCxnSpPr>
            <a:stCxn id="11" idx="2"/>
            <a:endCxn id="29" idx="0"/>
          </p:cNvCxnSpPr>
          <p:nvPr/>
        </p:nvCxnSpPr>
        <p:spPr>
          <a:xfrm>
            <a:off x="7321195" y="3164223"/>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7089663" y="3376566"/>
            <a:ext cx="531735" cy="302578"/>
            <a:chOff x="6144415" y="3154580"/>
            <a:chExt cx="531735" cy="302578"/>
          </a:xfrm>
        </p:grpSpPr>
        <p:pic>
          <p:nvPicPr>
            <p:cNvPr id="35"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37" name="TextBox 36"/>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38" name="Rectangle 37"/>
          <p:cNvSpPr/>
          <p:nvPr/>
        </p:nvSpPr>
        <p:spPr>
          <a:xfrm>
            <a:off x="4670987" y="2936633"/>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sp>
        <p:nvSpPr>
          <p:cNvPr id="39" name="Rectangle 38"/>
          <p:cNvSpPr/>
          <p:nvPr/>
        </p:nvSpPr>
        <p:spPr>
          <a:xfrm>
            <a:off x="5956867" y="2944969"/>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grpSp>
        <p:nvGrpSpPr>
          <p:cNvPr id="40" name="Group 39"/>
          <p:cNvGrpSpPr/>
          <p:nvPr/>
        </p:nvGrpSpPr>
        <p:grpSpPr>
          <a:xfrm>
            <a:off x="5386975" y="3513256"/>
            <a:ext cx="1174002" cy="742862"/>
            <a:chOff x="371645" y="3838520"/>
            <a:chExt cx="1236785" cy="742862"/>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43" name="Rectangle 42"/>
            <p:cNvSpPr/>
            <p:nvPr/>
          </p:nvSpPr>
          <p:spPr>
            <a:xfrm>
              <a:off x="1080220" y="4203608"/>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4" name="Rectangle 43"/>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5" name="TextBox 44"/>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grpSp>
        <p:nvGrpSpPr>
          <p:cNvPr id="46" name="Group 45"/>
          <p:cNvGrpSpPr/>
          <p:nvPr/>
        </p:nvGrpSpPr>
        <p:grpSpPr>
          <a:xfrm>
            <a:off x="7278099" y="3290493"/>
            <a:ext cx="375478" cy="172151"/>
            <a:chOff x="3566851" y="3181160"/>
            <a:chExt cx="375478" cy="172151"/>
          </a:xfrm>
        </p:grpSpPr>
        <p:cxnSp>
          <p:nvCxnSpPr>
            <p:cNvPr id="47" name="Straight Connector 46"/>
            <p:cNvCxnSpPr/>
            <p:nvPr/>
          </p:nvCxnSpPr>
          <p:spPr>
            <a:xfrm flipH="1" flipV="1">
              <a:off x="3869182" y="3353310"/>
              <a:ext cx="73147" cy="1"/>
            </a:xfrm>
            <a:prstGeom prst="line">
              <a:avLst/>
            </a:prstGeom>
            <a:ln w="9525">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602286" y="3187729"/>
              <a:ext cx="252091" cy="13848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endParaRPr lang="en-US" sz="300" b="1" dirty="0">
                <a:solidFill>
                  <a:srgbClr val="FFFFFF"/>
                </a:solidFill>
              </a:endParaRPr>
            </a:p>
          </p:txBody>
        </p:sp>
        <p:sp>
          <p:nvSpPr>
            <p:cNvPr id="49" name="TextBox 48"/>
            <p:cNvSpPr txBox="1"/>
            <p:nvPr/>
          </p:nvSpPr>
          <p:spPr>
            <a:xfrm>
              <a:off x="3566851" y="3181160"/>
              <a:ext cx="315367" cy="153888"/>
            </a:xfrm>
            <a:prstGeom prst="rect">
              <a:avLst/>
            </a:prstGeom>
            <a:noFill/>
          </p:spPr>
          <p:txBody>
            <a:bodyPr wrap="square" rtlCol="0">
              <a:spAutoFit/>
            </a:bodyPr>
            <a:lstStyle/>
            <a:p>
              <a:r>
                <a:rPr lang="en-US" sz="400" dirty="0">
                  <a:solidFill>
                    <a:schemeClr val="bg1"/>
                  </a:solidFill>
                </a:rPr>
                <a:t>VTEP</a:t>
              </a:r>
            </a:p>
          </p:txBody>
        </p:sp>
      </p:grpSp>
      <p:grpSp>
        <p:nvGrpSpPr>
          <p:cNvPr id="3" name="Group 2"/>
          <p:cNvGrpSpPr/>
          <p:nvPr/>
        </p:nvGrpSpPr>
        <p:grpSpPr>
          <a:xfrm>
            <a:off x="984551" y="1752830"/>
            <a:ext cx="1491826" cy="1111021"/>
            <a:chOff x="984550" y="1752829"/>
            <a:chExt cx="1491826" cy="1111021"/>
          </a:xfrm>
        </p:grpSpPr>
        <p:cxnSp>
          <p:nvCxnSpPr>
            <p:cNvPr id="51" name="Straight Connector 50"/>
            <p:cNvCxnSpPr/>
            <p:nvPr/>
          </p:nvCxnSpPr>
          <p:spPr>
            <a:xfrm>
              <a:off x="1898650" y="2247900"/>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p:cNvCxnSpPr>
            <p:nvPr/>
          </p:nvCxnSpPr>
          <p:spPr>
            <a:xfrm flipV="1">
              <a:off x="1749175" y="2420635"/>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3" idx="3"/>
            </p:cNvCxnSpPr>
            <p:nvPr/>
          </p:nvCxnSpPr>
          <p:spPr>
            <a:xfrm flipV="1">
              <a:off x="1749175" y="2712726"/>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17750" y="2254250"/>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26901" y="2426985"/>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320551" y="2719076"/>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86643" y="1848114"/>
              <a:ext cx="1021557" cy="169277"/>
            </a:xfrm>
            <a:prstGeom prst="rect">
              <a:avLst/>
            </a:prstGeom>
            <a:noFill/>
            <a:ln w="9525">
              <a:solidFill>
                <a:schemeClr val="tx1"/>
              </a:solidFill>
            </a:ln>
          </p:spPr>
          <p:txBody>
            <a:bodyPr wrap="square" rtlCol="0">
              <a:spAutoFit/>
            </a:bodyPr>
            <a:lstStyle>
              <a:defPPr>
                <a:defRPr lang="en-US"/>
              </a:defPPr>
              <a:lvl1pPr algn="ctr">
                <a:defRPr sz="500"/>
              </a:lvl1pPr>
            </a:lstStyle>
            <a:p>
              <a:r>
                <a:rPr lang="en-US" dirty="0"/>
                <a:t>Create Tenant Networks</a:t>
              </a:r>
            </a:p>
          </p:txBody>
        </p:sp>
        <p:sp>
          <p:nvSpPr>
            <p:cNvPr id="74" name="Oval 73"/>
            <p:cNvSpPr/>
            <p:nvPr/>
          </p:nvSpPr>
          <p:spPr>
            <a:xfrm>
              <a:off x="984550" y="1752829"/>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1</a:t>
              </a:r>
            </a:p>
          </p:txBody>
        </p:sp>
        <p:cxnSp>
          <p:nvCxnSpPr>
            <p:cNvPr id="75" name="Straight Arrow Connector 74"/>
            <p:cNvCxnSpPr/>
            <p:nvPr/>
          </p:nvCxnSpPr>
          <p:spPr>
            <a:xfrm>
              <a:off x="1597421" y="2032780"/>
              <a:ext cx="301229" cy="22147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597422" y="2017391"/>
              <a:ext cx="668259" cy="236859"/>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3178161" y="2440720"/>
            <a:ext cx="903678" cy="253899"/>
          </a:xfrm>
          <a:prstGeom prst="rect">
            <a:avLst/>
          </a:prstGeom>
          <a:noFill/>
          <a:ln w="9525">
            <a:solidFill>
              <a:schemeClr val="tx1"/>
            </a:solidFill>
          </a:ln>
        </p:spPr>
        <p:txBody>
          <a:bodyPr wrap="square" lIns="91436" tIns="45718" rIns="91436" bIns="45718" rtlCol="0">
            <a:spAutoFit/>
          </a:bodyPr>
          <a:lstStyle/>
          <a:p>
            <a:pPr algn="ctr"/>
            <a:r>
              <a:rPr lang="en-US" sz="500" dirty="0"/>
              <a:t>VNID assigned for each network</a:t>
            </a:r>
          </a:p>
        </p:txBody>
      </p:sp>
      <p:sp>
        <p:nvSpPr>
          <p:cNvPr id="79" name="Oval 78"/>
          <p:cNvSpPr/>
          <p:nvPr/>
        </p:nvSpPr>
        <p:spPr>
          <a:xfrm>
            <a:off x="3056224" y="2354130"/>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3</a:t>
            </a:r>
          </a:p>
        </p:txBody>
      </p:sp>
      <p:grpSp>
        <p:nvGrpSpPr>
          <p:cNvPr id="116" name="Group 115"/>
          <p:cNvGrpSpPr/>
          <p:nvPr/>
        </p:nvGrpSpPr>
        <p:grpSpPr>
          <a:xfrm>
            <a:off x="2868957" y="1707743"/>
            <a:ext cx="1212887" cy="542580"/>
            <a:chOff x="2868952" y="1707742"/>
            <a:chExt cx="1212887" cy="542580"/>
          </a:xfrm>
        </p:grpSpPr>
        <p:sp>
          <p:nvSpPr>
            <p:cNvPr id="5" name="TextBox 4"/>
            <p:cNvSpPr txBox="1"/>
            <p:nvPr/>
          </p:nvSpPr>
          <p:spPr>
            <a:xfrm>
              <a:off x="3146349" y="1794330"/>
              <a:ext cx="935490" cy="246221"/>
            </a:xfrm>
            <a:prstGeom prst="rect">
              <a:avLst/>
            </a:prstGeom>
            <a:noFill/>
            <a:ln w="9525">
              <a:solidFill>
                <a:schemeClr val="tx1"/>
              </a:solidFill>
            </a:ln>
          </p:spPr>
          <p:txBody>
            <a:bodyPr wrap="square" rtlCol="0">
              <a:spAutoFit/>
            </a:bodyPr>
            <a:lstStyle/>
            <a:p>
              <a:pPr algn="ctr"/>
              <a:r>
                <a:rPr lang="en-US" sz="500" dirty="0" err="1"/>
                <a:t>Tenent</a:t>
              </a:r>
              <a:r>
                <a:rPr lang="en-US" sz="500" dirty="0"/>
                <a:t> and Tenant Networks Created</a:t>
              </a:r>
            </a:p>
          </p:txBody>
        </p:sp>
        <p:cxnSp>
          <p:nvCxnSpPr>
            <p:cNvPr id="25" name="Straight Arrow Connector 24"/>
            <p:cNvCxnSpPr/>
            <p:nvPr/>
          </p:nvCxnSpPr>
          <p:spPr>
            <a:xfrm>
              <a:off x="2874460" y="2250322"/>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3024407" y="1707742"/>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2</a:t>
              </a:r>
            </a:p>
          </p:txBody>
        </p:sp>
        <p:sp>
          <p:nvSpPr>
            <p:cNvPr id="80" name="TextBox 79"/>
            <p:cNvSpPr txBox="1"/>
            <p:nvPr/>
          </p:nvSpPr>
          <p:spPr>
            <a:xfrm>
              <a:off x="2868952" y="2111823"/>
              <a:ext cx="392480" cy="138499"/>
            </a:xfrm>
            <a:prstGeom prst="rect">
              <a:avLst/>
            </a:prstGeom>
            <a:noFill/>
          </p:spPr>
          <p:txBody>
            <a:bodyPr wrap="square" rtlCol="0">
              <a:spAutoFit/>
            </a:bodyPr>
            <a:lstStyle/>
            <a:p>
              <a:pPr algn="ctr"/>
              <a:r>
                <a:rPr lang="en-US" sz="300" dirty="0"/>
                <a:t>REST API</a:t>
              </a:r>
            </a:p>
          </p:txBody>
        </p:sp>
      </p:grpSp>
      <p:sp>
        <p:nvSpPr>
          <p:cNvPr id="83" name="TextBox 82"/>
          <p:cNvSpPr txBox="1"/>
          <p:nvPr/>
        </p:nvSpPr>
        <p:spPr>
          <a:xfrm>
            <a:off x="3055203" y="2821450"/>
            <a:ext cx="1026641" cy="415482"/>
          </a:xfrm>
          <a:prstGeom prst="rect">
            <a:avLst/>
          </a:prstGeom>
          <a:noFill/>
          <a:ln w="9525">
            <a:solidFill>
              <a:schemeClr val="tx1"/>
            </a:solidFill>
          </a:ln>
        </p:spPr>
        <p:txBody>
          <a:bodyPr wrap="square" lIns="91436" tIns="45718" rIns="91436" bIns="45718" rtlCol="0">
            <a:spAutoFit/>
          </a:bodyPr>
          <a:lstStyle/>
          <a:p>
            <a:pPr algn="ctr"/>
            <a:r>
              <a:rPr lang="en-US" sz="500" dirty="0"/>
              <a:t>VM Host info captured by VTS and mapped to the right </a:t>
            </a:r>
            <a:r>
              <a:rPr lang="en-US" sz="500" dirty="0" err="1"/>
              <a:t>ToR</a:t>
            </a:r>
            <a:r>
              <a:rPr lang="en-US" sz="500" dirty="0"/>
              <a:t> &amp; </a:t>
            </a:r>
            <a:r>
              <a:rPr lang="en-US" sz="500" dirty="0" err="1"/>
              <a:t>ToR</a:t>
            </a:r>
            <a:r>
              <a:rPr lang="en-US" sz="500" dirty="0"/>
              <a:t> port using topology database</a:t>
            </a:r>
          </a:p>
        </p:txBody>
      </p:sp>
      <p:sp>
        <p:nvSpPr>
          <p:cNvPr id="84" name="Oval 83"/>
          <p:cNvSpPr/>
          <p:nvPr/>
        </p:nvSpPr>
        <p:spPr>
          <a:xfrm>
            <a:off x="2933262" y="2734862"/>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5</a:t>
            </a:r>
          </a:p>
        </p:txBody>
      </p:sp>
      <p:grpSp>
        <p:nvGrpSpPr>
          <p:cNvPr id="118" name="Group 117"/>
          <p:cNvGrpSpPr/>
          <p:nvPr/>
        </p:nvGrpSpPr>
        <p:grpSpPr>
          <a:xfrm>
            <a:off x="1032447" y="2348259"/>
            <a:ext cx="1691460" cy="1044766"/>
            <a:chOff x="1032447" y="2348258"/>
            <a:chExt cx="1691460" cy="1044766"/>
          </a:xfrm>
        </p:grpSpPr>
        <p:grpSp>
          <p:nvGrpSpPr>
            <p:cNvPr id="117" name="Group 116"/>
            <p:cNvGrpSpPr/>
            <p:nvPr/>
          </p:nvGrpSpPr>
          <p:grpSpPr>
            <a:xfrm>
              <a:off x="1032447" y="2348258"/>
              <a:ext cx="1691460" cy="1044766"/>
              <a:chOff x="1032447" y="2348258"/>
              <a:chExt cx="1691460" cy="1044766"/>
            </a:xfrm>
          </p:grpSpPr>
          <p:pic>
            <p:nvPicPr>
              <p:cNvPr id="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348258"/>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640349"/>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368593"/>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660684"/>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1" name="TextBox 80"/>
              <p:cNvSpPr txBox="1"/>
              <p:nvPr/>
            </p:nvSpPr>
            <p:spPr>
              <a:xfrm>
                <a:off x="1154389" y="3223747"/>
                <a:ext cx="916222" cy="169277"/>
              </a:xfrm>
              <a:prstGeom prst="rect">
                <a:avLst/>
              </a:prstGeom>
              <a:noFill/>
              <a:ln w="9525">
                <a:solidFill>
                  <a:schemeClr val="tx1"/>
                </a:solidFill>
              </a:ln>
            </p:spPr>
            <p:txBody>
              <a:bodyPr wrap="square" rtlCol="0">
                <a:spAutoFit/>
              </a:bodyPr>
              <a:lstStyle/>
              <a:p>
                <a:pPr algn="ctr"/>
                <a:r>
                  <a:rPr lang="en-US" sz="500" dirty="0"/>
                  <a:t>Attach VM to Network</a:t>
                </a:r>
              </a:p>
            </p:txBody>
          </p:sp>
          <p:sp>
            <p:nvSpPr>
              <p:cNvPr id="82" name="Oval 81"/>
              <p:cNvSpPr/>
              <p:nvPr/>
            </p:nvSpPr>
            <p:spPr>
              <a:xfrm>
                <a:off x="1032447" y="3137158"/>
                <a:ext cx="184455"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4</a:t>
                </a:r>
              </a:p>
            </p:txBody>
          </p:sp>
        </p:grpSp>
        <p:cxnSp>
          <p:nvCxnSpPr>
            <p:cNvPr id="89" name="Straight Arrow Connector 88"/>
            <p:cNvCxnSpPr/>
            <p:nvPr/>
          </p:nvCxnSpPr>
          <p:spPr>
            <a:xfrm flipV="1">
              <a:off x="1597420" y="2805439"/>
              <a:ext cx="0" cy="39548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a:off x="6010820" y="2078918"/>
            <a:ext cx="398345" cy="153888"/>
          </a:xfrm>
          <a:prstGeom prst="rect">
            <a:avLst/>
          </a:prstGeom>
          <a:noFill/>
        </p:spPr>
        <p:txBody>
          <a:bodyPr wrap="square" lIns="91436" tIns="45718" rIns="91436" bIns="45718" rtlCol="0">
            <a:spAutoFit/>
          </a:bodyPr>
          <a:lstStyle/>
          <a:p>
            <a:r>
              <a:rPr lang="en-US" sz="400" dirty="0">
                <a:solidFill>
                  <a:schemeClr val="bg1"/>
                </a:solidFill>
              </a:rPr>
              <a:t>VXLAN</a:t>
            </a:r>
          </a:p>
        </p:txBody>
      </p:sp>
      <p:sp>
        <p:nvSpPr>
          <p:cNvPr id="113" name="TextBox 112"/>
          <p:cNvSpPr txBox="1"/>
          <p:nvPr/>
        </p:nvSpPr>
        <p:spPr>
          <a:xfrm>
            <a:off x="4258990" y="1845749"/>
            <a:ext cx="392480" cy="184666"/>
          </a:xfrm>
          <a:prstGeom prst="rect">
            <a:avLst/>
          </a:prstGeom>
          <a:noFill/>
        </p:spPr>
        <p:txBody>
          <a:bodyPr wrap="square" lIns="91436" tIns="45718" rIns="91436" bIns="45718" rtlCol="0">
            <a:spAutoFit/>
          </a:bodyPr>
          <a:lstStyle/>
          <a:p>
            <a:pPr algn="ctr"/>
            <a:r>
              <a:rPr lang="en-US" sz="300" dirty="0"/>
              <a:t>NX-API, CLI, YANG</a:t>
            </a:r>
          </a:p>
        </p:txBody>
      </p:sp>
      <p:sp>
        <p:nvSpPr>
          <p:cNvPr id="114" name="Left Brace 113"/>
          <p:cNvSpPr/>
          <p:nvPr/>
        </p:nvSpPr>
        <p:spPr>
          <a:xfrm>
            <a:off x="4512769" y="2047264"/>
            <a:ext cx="150802" cy="923731"/>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cxnSp>
        <p:nvCxnSpPr>
          <p:cNvPr id="115" name="Elbow Connector 114"/>
          <p:cNvCxnSpPr/>
          <p:nvPr/>
        </p:nvCxnSpPr>
        <p:spPr>
          <a:xfrm>
            <a:off x="4268687" y="2234903"/>
            <a:ext cx="235815" cy="269031"/>
          </a:xfrm>
          <a:prstGeom prst="bentConnector3">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85"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a:t>
            </a:r>
            <a:r>
              <a:rPr lang="en-US" dirty="0" smtClean="0"/>
              <a:t>: </a:t>
            </a:r>
            <a:r>
              <a:rPr lang="en-US" dirty="0" err="1" smtClean="0"/>
              <a:t>OpenStack</a:t>
            </a:r>
            <a:r>
              <a:rPr lang="en-US" dirty="0" smtClean="0"/>
              <a:t> Workflow</a:t>
            </a:r>
            <a:endParaRPr lang="en-US" sz="1600" dirty="0">
              <a:solidFill>
                <a:schemeClr val="bg1">
                  <a:lumMod val="50000"/>
                </a:schemeClr>
              </a:solidFill>
            </a:endParaRPr>
          </a:p>
        </p:txBody>
      </p:sp>
    </p:spTree>
    <p:extLst>
      <p:ext uri="{BB962C8B-B14F-4D97-AF65-F5344CB8AC3E}">
        <p14:creationId xmlns:p14="http://schemas.microsoft.com/office/powerpoint/2010/main" val="162974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500"/>
                                        <p:tgtEl>
                                          <p:spTgt spid="1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3" grpId="0" animBg="1"/>
      <p:bldP spid="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09709" y="4884990"/>
            <a:ext cx="359666" cy="274637"/>
          </a:xfrm>
          <a:prstGeom prst="rect">
            <a:avLst/>
          </a:prstGeom>
        </p:spPr>
        <p:txBody>
          <a:bodyPr lIns="91436" tIns="45718" rIns="91436" bIns="45718"/>
          <a:lstStyle/>
          <a:p>
            <a:fld id="{96A97DD0-5BE7-4856-A2A9-C42C6688E607}" type="slidenum">
              <a:rPr lang="en-US" smtClean="0"/>
              <a:pPr/>
              <a:t>37</a:t>
            </a:fld>
            <a:endParaRPr lang="en-US" dirty="0"/>
          </a:p>
        </p:txBody>
      </p:sp>
      <p:sp>
        <p:nvSpPr>
          <p:cNvPr id="6" name="Rounded Rectangle 5"/>
          <p:cNvSpPr/>
          <p:nvPr/>
        </p:nvSpPr>
        <p:spPr>
          <a:xfrm>
            <a:off x="631815" y="1952752"/>
            <a:ext cx="1515444" cy="1009386"/>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7" name="Rectangle 6"/>
          <p:cNvSpPr/>
          <p:nvPr/>
        </p:nvSpPr>
        <p:spPr>
          <a:xfrm>
            <a:off x="3461499" y="2763688"/>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4716856" y="2763688"/>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4025668" y="1352812"/>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314824" y="1352812"/>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sp>
        <p:nvSpPr>
          <p:cNvPr id="11" name="Rectangle 10"/>
          <p:cNvSpPr/>
          <p:nvPr/>
        </p:nvSpPr>
        <p:spPr>
          <a:xfrm>
            <a:off x="6074456" y="2761889"/>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3981031" y="1608961"/>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3981031" y="1610375"/>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545201" y="1608961"/>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236390" y="1610375"/>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545201" y="1608959"/>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5834358" y="1610372"/>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394597" y="3358969"/>
            <a:ext cx="1174002" cy="742862"/>
            <a:chOff x="371645" y="3838520"/>
            <a:chExt cx="1236785" cy="742862"/>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1" name="Rectangle 20"/>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22" name="TextBox 21"/>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cxnSp>
        <p:nvCxnSpPr>
          <p:cNvPr id="23" name="Straight Connector 22"/>
          <p:cNvCxnSpPr>
            <a:stCxn id="7" idx="2"/>
            <a:endCxn id="19" idx="0"/>
          </p:cNvCxnSpPr>
          <p:nvPr/>
        </p:nvCxnSpPr>
        <p:spPr>
          <a:xfrm>
            <a:off x="3981036" y="3021251"/>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229661" y="3021250"/>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2588789" y="1957009"/>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800" dirty="0">
                <a:solidFill>
                  <a:srgbClr val="FFFFFF"/>
                </a:solidFill>
              </a:rPr>
              <a:t>Cisco VTS</a:t>
            </a:r>
          </a:p>
        </p:txBody>
      </p:sp>
      <p:sp>
        <p:nvSpPr>
          <p:cNvPr id="27" name="Rectangle 26"/>
          <p:cNvSpPr/>
          <p:nvPr/>
        </p:nvSpPr>
        <p:spPr>
          <a:xfrm>
            <a:off x="108046" y="2702217"/>
            <a:ext cx="2579214" cy="342830"/>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lIns="91426" tIns="45713" rIns="91426" bIns="45713" rtlCol="0" anchor="ctr"/>
          <a:lstStyle/>
          <a:p>
            <a:pPr algn="ctr" defTabSz="457029"/>
            <a:r>
              <a:rPr lang="en-US" sz="600" dirty="0">
                <a:solidFill>
                  <a:srgbClr val="000000"/>
                </a:solidFill>
              </a:rPr>
              <a:t>OpenStack </a:t>
            </a:r>
            <a:r>
              <a:rPr lang="en-US" sz="600" dirty="0" smtClean="0">
                <a:solidFill>
                  <a:srgbClr val="000000"/>
                </a:solidFill>
              </a:rPr>
              <a:t>Project </a:t>
            </a:r>
            <a:r>
              <a:rPr lang="en-US" sz="600" dirty="0">
                <a:solidFill>
                  <a:srgbClr val="000000"/>
                </a:solidFill>
              </a:rPr>
              <a:t>View</a:t>
            </a: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666" y="2014159"/>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6010785" y="3220955"/>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30" name="Rectangle 29"/>
          <p:cNvSpPr/>
          <p:nvPr/>
        </p:nvSpPr>
        <p:spPr>
          <a:xfrm>
            <a:off x="6133645" y="3526255"/>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31" name="Rectangle 30"/>
          <p:cNvSpPr/>
          <p:nvPr/>
        </p:nvSpPr>
        <p:spPr>
          <a:xfrm>
            <a:off x="6411757" y="3774209"/>
            <a:ext cx="372058"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a:t>
            </a:r>
          </a:p>
        </p:txBody>
      </p:sp>
      <p:sp>
        <p:nvSpPr>
          <p:cNvPr id="32" name="TextBox 31"/>
          <p:cNvSpPr txBox="1"/>
          <p:nvPr/>
        </p:nvSpPr>
        <p:spPr>
          <a:xfrm>
            <a:off x="6343140" y="3938682"/>
            <a:ext cx="556725" cy="184666"/>
          </a:xfrm>
          <a:prstGeom prst="rect">
            <a:avLst/>
          </a:prstGeom>
          <a:noFill/>
        </p:spPr>
        <p:txBody>
          <a:bodyPr wrap="none" lIns="91436" tIns="45718" rIns="91436" bIns="45718" rtlCol="0">
            <a:spAutoFit/>
          </a:bodyPr>
          <a:lstStyle/>
          <a:p>
            <a:pPr defTabSz="457029"/>
            <a:r>
              <a:rPr lang="en-US" sz="600" dirty="0">
                <a:solidFill>
                  <a:srgbClr val="000000"/>
                </a:solidFill>
              </a:rPr>
              <a:t>x86 Server</a:t>
            </a:r>
          </a:p>
        </p:txBody>
      </p:sp>
      <p:cxnSp>
        <p:nvCxnSpPr>
          <p:cNvPr id="33" name="Straight Connector 32"/>
          <p:cNvCxnSpPr>
            <a:stCxn id="11" idx="2"/>
            <a:endCxn id="29" idx="0"/>
          </p:cNvCxnSpPr>
          <p:nvPr/>
        </p:nvCxnSpPr>
        <p:spPr>
          <a:xfrm>
            <a:off x="6593994" y="3019450"/>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362461" y="3231794"/>
            <a:ext cx="531735" cy="302578"/>
            <a:chOff x="6144415" y="3154580"/>
            <a:chExt cx="531735" cy="302578"/>
          </a:xfrm>
        </p:grpSpPr>
        <p:pic>
          <p:nvPicPr>
            <p:cNvPr id="35"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37" name="TextBox 36"/>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38" name="Rectangle 37"/>
          <p:cNvSpPr/>
          <p:nvPr/>
        </p:nvSpPr>
        <p:spPr>
          <a:xfrm>
            <a:off x="3943786" y="2791860"/>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sp>
        <p:nvSpPr>
          <p:cNvPr id="39" name="Rectangle 38"/>
          <p:cNvSpPr/>
          <p:nvPr/>
        </p:nvSpPr>
        <p:spPr>
          <a:xfrm>
            <a:off x="5229664" y="2800196"/>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grpSp>
        <p:nvGrpSpPr>
          <p:cNvPr id="40" name="Group 39"/>
          <p:cNvGrpSpPr/>
          <p:nvPr/>
        </p:nvGrpSpPr>
        <p:grpSpPr>
          <a:xfrm>
            <a:off x="4659774" y="3368484"/>
            <a:ext cx="1174002" cy="742862"/>
            <a:chOff x="371645" y="3838520"/>
            <a:chExt cx="1236785" cy="742862"/>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43" name="Rectangle 42"/>
            <p:cNvSpPr/>
            <p:nvPr/>
          </p:nvSpPr>
          <p:spPr>
            <a:xfrm>
              <a:off x="1080220" y="4203608"/>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4" name="Rectangle 43"/>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5" name="TextBox 44"/>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grpSp>
        <p:nvGrpSpPr>
          <p:cNvPr id="46" name="Group 45"/>
          <p:cNvGrpSpPr/>
          <p:nvPr/>
        </p:nvGrpSpPr>
        <p:grpSpPr>
          <a:xfrm>
            <a:off x="6550898" y="3145720"/>
            <a:ext cx="375478" cy="172151"/>
            <a:chOff x="3566851" y="3181160"/>
            <a:chExt cx="375478" cy="172151"/>
          </a:xfrm>
        </p:grpSpPr>
        <p:cxnSp>
          <p:nvCxnSpPr>
            <p:cNvPr id="47" name="Straight Connector 46"/>
            <p:cNvCxnSpPr/>
            <p:nvPr/>
          </p:nvCxnSpPr>
          <p:spPr>
            <a:xfrm flipH="1" flipV="1">
              <a:off x="3869182" y="3353310"/>
              <a:ext cx="73147" cy="1"/>
            </a:xfrm>
            <a:prstGeom prst="line">
              <a:avLst/>
            </a:prstGeom>
            <a:ln w="9525">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602286" y="3187729"/>
              <a:ext cx="252091" cy="13848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endParaRPr lang="en-US" sz="300" b="1" dirty="0">
                <a:solidFill>
                  <a:srgbClr val="FFFFFF"/>
                </a:solidFill>
              </a:endParaRPr>
            </a:p>
          </p:txBody>
        </p:sp>
        <p:sp>
          <p:nvSpPr>
            <p:cNvPr id="49" name="TextBox 48"/>
            <p:cNvSpPr txBox="1"/>
            <p:nvPr/>
          </p:nvSpPr>
          <p:spPr>
            <a:xfrm>
              <a:off x="3566851" y="3181160"/>
              <a:ext cx="315367" cy="153888"/>
            </a:xfrm>
            <a:prstGeom prst="rect">
              <a:avLst/>
            </a:prstGeom>
            <a:noFill/>
          </p:spPr>
          <p:txBody>
            <a:bodyPr wrap="square" rtlCol="0">
              <a:spAutoFit/>
            </a:bodyPr>
            <a:lstStyle/>
            <a:p>
              <a:r>
                <a:rPr lang="en-US" sz="400" dirty="0">
                  <a:solidFill>
                    <a:schemeClr val="bg1"/>
                  </a:solidFill>
                </a:rPr>
                <a:t>VTEP</a:t>
              </a:r>
            </a:p>
          </p:txBody>
        </p:sp>
      </p:grpSp>
      <p:grpSp>
        <p:nvGrpSpPr>
          <p:cNvPr id="3" name="Group 2"/>
          <p:cNvGrpSpPr/>
          <p:nvPr/>
        </p:nvGrpSpPr>
        <p:grpSpPr>
          <a:xfrm>
            <a:off x="257350" y="1608057"/>
            <a:ext cx="1491826" cy="1111021"/>
            <a:chOff x="984550" y="1752829"/>
            <a:chExt cx="1491826" cy="1111021"/>
          </a:xfrm>
        </p:grpSpPr>
        <p:cxnSp>
          <p:nvCxnSpPr>
            <p:cNvPr id="51" name="Straight Connector 50"/>
            <p:cNvCxnSpPr/>
            <p:nvPr/>
          </p:nvCxnSpPr>
          <p:spPr>
            <a:xfrm>
              <a:off x="1898650" y="2247900"/>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742071" y="2422871"/>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725911" y="2725269"/>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17750" y="2254250"/>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26901" y="2426985"/>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320551" y="2719076"/>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86643" y="1848114"/>
              <a:ext cx="1021557" cy="169277"/>
            </a:xfrm>
            <a:prstGeom prst="rect">
              <a:avLst/>
            </a:prstGeom>
            <a:noFill/>
            <a:ln w="9525">
              <a:solidFill>
                <a:schemeClr val="tx1"/>
              </a:solidFill>
            </a:ln>
          </p:spPr>
          <p:txBody>
            <a:bodyPr wrap="square" rtlCol="0">
              <a:spAutoFit/>
            </a:bodyPr>
            <a:lstStyle>
              <a:defPPr>
                <a:defRPr lang="en-US"/>
              </a:defPPr>
              <a:lvl1pPr algn="ctr">
                <a:defRPr sz="500"/>
              </a:lvl1pPr>
            </a:lstStyle>
            <a:p>
              <a:r>
                <a:rPr lang="en-US" dirty="0"/>
                <a:t>Create Tenant Networks</a:t>
              </a:r>
            </a:p>
          </p:txBody>
        </p:sp>
        <p:sp>
          <p:nvSpPr>
            <p:cNvPr id="74" name="Oval 73"/>
            <p:cNvSpPr/>
            <p:nvPr/>
          </p:nvSpPr>
          <p:spPr>
            <a:xfrm>
              <a:off x="984550" y="1752829"/>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1</a:t>
              </a:r>
            </a:p>
          </p:txBody>
        </p:sp>
        <p:cxnSp>
          <p:nvCxnSpPr>
            <p:cNvPr id="75" name="Straight Arrow Connector 74"/>
            <p:cNvCxnSpPr/>
            <p:nvPr/>
          </p:nvCxnSpPr>
          <p:spPr>
            <a:xfrm>
              <a:off x="1597421" y="2032780"/>
              <a:ext cx="301229" cy="22147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597422" y="2017391"/>
              <a:ext cx="668259" cy="236859"/>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2450960" y="2295947"/>
            <a:ext cx="903678" cy="253899"/>
          </a:xfrm>
          <a:prstGeom prst="rect">
            <a:avLst/>
          </a:prstGeom>
          <a:noFill/>
          <a:ln w="9525">
            <a:solidFill>
              <a:schemeClr val="tx1"/>
            </a:solidFill>
          </a:ln>
        </p:spPr>
        <p:txBody>
          <a:bodyPr wrap="square" lIns="91436" tIns="45718" rIns="91436" bIns="45718" rtlCol="0">
            <a:spAutoFit/>
          </a:bodyPr>
          <a:lstStyle/>
          <a:p>
            <a:pPr algn="ctr"/>
            <a:r>
              <a:rPr lang="en-US" sz="500" dirty="0"/>
              <a:t>VNID assigned for each network</a:t>
            </a:r>
          </a:p>
        </p:txBody>
      </p:sp>
      <p:sp>
        <p:nvSpPr>
          <p:cNvPr id="79" name="Oval 78"/>
          <p:cNvSpPr/>
          <p:nvPr/>
        </p:nvSpPr>
        <p:spPr>
          <a:xfrm>
            <a:off x="2329023" y="2209357"/>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3</a:t>
            </a:r>
          </a:p>
        </p:txBody>
      </p:sp>
      <p:grpSp>
        <p:nvGrpSpPr>
          <p:cNvPr id="116" name="Group 115"/>
          <p:cNvGrpSpPr/>
          <p:nvPr/>
        </p:nvGrpSpPr>
        <p:grpSpPr>
          <a:xfrm>
            <a:off x="2141755" y="1562969"/>
            <a:ext cx="1212887" cy="542580"/>
            <a:chOff x="2868952" y="1707742"/>
            <a:chExt cx="1212887" cy="542580"/>
          </a:xfrm>
        </p:grpSpPr>
        <p:sp>
          <p:nvSpPr>
            <p:cNvPr id="5" name="TextBox 4"/>
            <p:cNvSpPr txBox="1"/>
            <p:nvPr/>
          </p:nvSpPr>
          <p:spPr>
            <a:xfrm>
              <a:off x="3146349" y="1794330"/>
              <a:ext cx="935490" cy="246221"/>
            </a:xfrm>
            <a:prstGeom prst="rect">
              <a:avLst/>
            </a:prstGeom>
            <a:noFill/>
            <a:ln w="9525">
              <a:solidFill>
                <a:schemeClr val="tx1"/>
              </a:solidFill>
            </a:ln>
          </p:spPr>
          <p:txBody>
            <a:bodyPr wrap="square" rtlCol="0">
              <a:spAutoFit/>
            </a:bodyPr>
            <a:lstStyle/>
            <a:p>
              <a:pPr algn="ctr"/>
              <a:r>
                <a:rPr lang="en-US" sz="500" dirty="0" err="1"/>
                <a:t>Tenent</a:t>
              </a:r>
              <a:r>
                <a:rPr lang="en-US" sz="500" dirty="0"/>
                <a:t> and Tenant Networks Created</a:t>
              </a:r>
            </a:p>
          </p:txBody>
        </p:sp>
        <p:cxnSp>
          <p:nvCxnSpPr>
            <p:cNvPr id="25" name="Straight Arrow Connector 24"/>
            <p:cNvCxnSpPr/>
            <p:nvPr/>
          </p:nvCxnSpPr>
          <p:spPr>
            <a:xfrm>
              <a:off x="2874460" y="2250322"/>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3024407" y="1707742"/>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2</a:t>
              </a:r>
            </a:p>
          </p:txBody>
        </p:sp>
        <p:sp>
          <p:nvSpPr>
            <p:cNvPr id="80" name="TextBox 79"/>
            <p:cNvSpPr txBox="1"/>
            <p:nvPr/>
          </p:nvSpPr>
          <p:spPr>
            <a:xfrm>
              <a:off x="2868952" y="2111823"/>
              <a:ext cx="392480" cy="138499"/>
            </a:xfrm>
            <a:prstGeom prst="rect">
              <a:avLst/>
            </a:prstGeom>
            <a:noFill/>
          </p:spPr>
          <p:txBody>
            <a:bodyPr wrap="square" rtlCol="0">
              <a:spAutoFit/>
            </a:bodyPr>
            <a:lstStyle/>
            <a:p>
              <a:pPr algn="ctr"/>
              <a:r>
                <a:rPr lang="en-US" sz="300" dirty="0"/>
                <a:t>REST API</a:t>
              </a:r>
            </a:p>
          </p:txBody>
        </p:sp>
      </p:grpSp>
      <p:grpSp>
        <p:nvGrpSpPr>
          <p:cNvPr id="117" name="Group 116"/>
          <p:cNvGrpSpPr/>
          <p:nvPr/>
        </p:nvGrpSpPr>
        <p:grpSpPr>
          <a:xfrm>
            <a:off x="305247" y="2203485"/>
            <a:ext cx="1691460" cy="1044766"/>
            <a:chOff x="1032447" y="2348258"/>
            <a:chExt cx="1691460" cy="1044766"/>
          </a:xfrm>
        </p:grpSpPr>
        <p:pic>
          <p:nvPicPr>
            <p:cNvPr id="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348258"/>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640349"/>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368593"/>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660684"/>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1" name="TextBox 80"/>
            <p:cNvSpPr txBox="1"/>
            <p:nvPr/>
          </p:nvSpPr>
          <p:spPr>
            <a:xfrm>
              <a:off x="1154389" y="3223747"/>
              <a:ext cx="916222" cy="169277"/>
            </a:xfrm>
            <a:prstGeom prst="rect">
              <a:avLst/>
            </a:prstGeom>
            <a:noFill/>
            <a:ln w="9525">
              <a:solidFill>
                <a:schemeClr val="tx1"/>
              </a:solidFill>
            </a:ln>
          </p:spPr>
          <p:txBody>
            <a:bodyPr wrap="square" rtlCol="0">
              <a:spAutoFit/>
            </a:bodyPr>
            <a:lstStyle/>
            <a:p>
              <a:pPr algn="ctr"/>
              <a:r>
                <a:rPr lang="en-US" sz="500" dirty="0"/>
                <a:t>Attach VM to Network</a:t>
              </a:r>
            </a:p>
          </p:txBody>
        </p:sp>
        <p:sp>
          <p:nvSpPr>
            <p:cNvPr id="82" name="Oval 81"/>
            <p:cNvSpPr/>
            <p:nvPr/>
          </p:nvSpPr>
          <p:spPr>
            <a:xfrm>
              <a:off x="1032447" y="3137158"/>
              <a:ext cx="184455"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4</a:t>
              </a:r>
            </a:p>
          </p:txBody>
        </p:sp>
      </p:grpSp>
      <p:sp>
        <p:nvSpPr>
          <p:cNvPr id="83" name="TextBox 82"/>
          <p:cNvSpPr txBox="1"/>
          <p:nvPr/>
        </p:nvSpPr>
        <p:spPr>
          <a:xfrm>
            <a:off x="2328002" y="2676677"/>
            <a:ext cx="1026641" cy="415482"/>
          </a:xfrm>
          <a:prstGeom prst="rect">
            <a:avLst/>
          </a:prstGeom>
          <a:noFill/>
          <a:ln w="9525">
            <a:solidFill>
              <a:schemeClr val="tx1"/>
            </a:solidFill>
          </a:ln>
        </p:spPr>
        <p:txBody>
          <a:bodyPr wrap="square" lIns="91436" tIns="45718" rIns="91436" bIns="45718" rtlCol="0">
            <a:spAutoFit/>
          </a:bodyPr>
          <a:lstStyle/>
          <a:p>
            <a:pPr algn="ctr"/>
            <a:r>
              <a:rPr lang="en-US" sz="500" dirty="0"/>
              <a:t>VM Host info captured by VTS and mapped to the right </a:t>
            </a:r>
            <a:r>
              <a:rPr lang="en-US" sz="500" dirty="0" err="1"/>
              <a:t>ToR</a:t>
            </a:r>
            <a:r>
              <a:rPr lang="en-US" sz="500" dirty="0"/>
              <a:t> &amp; </a:t>
            </a:r>
            <a:r>
              <a:rPr lang="en-US" sz="500" dirty="0" err="1"/>
              <a:t>ToR</a:t>
            </a:r>
            <a:r>
              <a:rPr lang="en-US" sz="500" dirty="0"/>
              <a:t> port using topology database</a:t>
            </a:r>
          </a:p>
        </p:txBody>
      </p:sp>
      <p:sp>
        <p:nvSpPr>
          <p:cNvPr id="84" name="Oval 83"/>
          <p:cNvSpPr/>
          <p:nvPr/>
        </p:nvSpPr>
        <p:spPr>
          <a:xfrm>
            <a:off x="2206061" y="2590090"/>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5</a:t>
            </a:r>
          </a:p>
        </p:txBody>
      </p:sp>
      <p:cxnSp>
        <p:nvCxnSpPr>
          <p:cNvPr id="89" name="Straight Arrow Connector 88"/>
          <p:cNvCxnSpPr/>
          <p:nvPr/>
        </p:nvCxnSpPr>
        <p:spPr>
          <a:xfrm flipV="1">
            <a:off x="870219" y="2660667"/>
            <a:ext cx="0" cy="39548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2206950" y="2975842"/>
            <a:ext cx="4828829" cy="792758"/>
            <a:chOff x="2206946" y="2975837"/>
            <a:chExt cx="4828829" cy="792758"/>
          </a:xfrm>
        </p:grpSpPr>
        <p:sp>
          <p:nvSpPr>
            <p:cNvPr id="87" name="TextBox 86"/>
            <p:cNvSpPr txBox="1"/>
            <p:nvPr/>
          </p:nvSpPr>
          <p:spPr>
            <a:xfrm>
              <a:off x="2328887" y="3368485"/>
              <a:ext cx="1023273" cy="400110"/>
            </a:xfrm>
            <a:prstGeom prst="rect">
              <a:avLst/>
            </a:prstGeom>
            <a:noFill/>
            <a:ln w="9525">
              <a:solidFill>
                <a:schemeClr val="tx1"/>
              </a:solidFill>
            </a:ln>
          </p:spPr>
          <p:txBody>
            <a:bodyPr wrap="square" rtlCol="0">
              <a:spAutoFit/>
            </a:bodyPr>
            <a:lstStyle/>
            <a:p>
              <a:pPr algn="ctr"/>
              <a:r>
                <a:rPr lang="en-US" sz="500" dirty="0"/>
                <a:t>Neutron agent modified to request VLAN information from VTS before programming </a:t>
              </a:r>
              <a:r>
                <a:rPr lang="en-US" sz="500" dirty="0" err="1"/>
                <a:t>vSwitch</a:t>
              </a:r>
              <a:endParaRPr lang="en-US" sz="500" dirty="0"/>
            </a:p>
          </p:txBody>
        </p:sp>
        <p:sp>
          <p:nvSpPr>
            <p:cNvPr id="88" name="Oval 87"/>
            <p:cNvSpPr/>
            <p:nvPr/>
          </p:nvSpPr>
          <p:spPr>
            <a:xfrm>
              <a:off x="2206946" y="3281897"/>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7</a:t>
              </a:r>
            </a:p>
          </p:txBody>
        </p:sp>
        <p:grpSp>
          <p:nvGrpSpPr>
            <p:cNvPr id="72" name="Group 71"/>
            <p:cNvGrpSpPr/>
            <p:nvPr/>
          </p:nvGrpSpPr>
          <p:grpSpPr>
            <a:xfrm>
              <a:off x="6702963" y="3525990"/>
              <a:ext cx="332812" cy="231001"/>
              <a:chOff x="6702963" y="3525990"/>
              <a:chExt cx="332812" cy="231001"/>
            </a:xfrm>
          </p:grpSpPr>
          <p:sp>
            <p:nvSpPr>
              <p:cNvPr id="98" name="Rounded Rectangle 97"/>
              <p:cNvSpPr/>
              <p:nvPr/>
            </p:nvSpPr>
            <p:spPr>
              <a:xfrm>
                <a:off x="6726998" y="3576455"/>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9" name="TextBox 98"/>
              <p:cNvSpPr txBox="1"/>
              <p:nvPr/>
            </p:nvSpPr>
            <p:spPr>
              <a:xfrm>
                <a:off x="6702963" y="3572321"/>
                <a:ext cx="332812" cy="138499"/>
              </a:xfrm>
              <a:prstGeom prst="rect">
                <a:avLst/>
              </a:prstGeom>
              <a:noFill/>
            </p:spPr>
            <p:txBody>
              <a:bodyPr wrap="square" rtlCol="0">
                <a:spAutoFit/>
              </a:bodyPr>
              <a:lstStyle/>
              <a:p>
                <a:r>
                  <a:rPr lang="en-US" sz="300" dirty="0">
                    <a:solidFill>
                      <a:schemeClr val="bg1"/>
                    </a:solidFill>
                  </a:rPr>
                  <a:t>VLAN</a:t>
                </a:r>
              </a:p>
            </p:txBody>
          </p:sp>
          <p:cxnSp>
            <p:nvCxnSpPr>
              <p:cNvPr id="100" name="Straight Connector 99"/>
              <p:cNvCxnSpPr>
                <a:stCxn id="36" idx="3"/>
              </p:cNvCxnSpPr>
              <p:nvPr/>
            </p:nvCxnSpPr>
            <p:spPr>
              <a:xfrm flipH="1">
                <a:off x="6712378" y="3525990"/>
                <a:ext cx="385" cy="231001"/>
              </a:xfrm>
              <a:prstGeom prst="line">
                <a:avLst/>
              </a:prstGeom>
              <a:ln w="28575">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560697" y="3170921"/>
              <a:ext cx="332812" cy="138911"/>
              <a:chOff x="5560697" y="3170921"/>
              <a:chExt cx="332812" cy="138911"/>
            </a:xfrm>
          </p:grpSpPr>
          <p:sp>
            <p:nvSpPr>
              <p:cNvPr id="101" name="Rounded Rectangle 100"/>
              <p:cNvSpPr/>
              <p:nvPr/>
            </p:nvSpPr>
            <p:spPr>
              <a:xfrm>
                <a:off x="5595021" y="3170921"/>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 name="TextBox 101"/>
              <p:cNvSpPr txBox="1"/>
              <p:nvPr/>
            </p:nvSpPr>
            <p:spPr>
              <a:xfrm>
                <a:off x="5560697" y="3171333"/>
                <a:ext cx="332812" cy="138499"/>
              </a:xfrm>
              <a:prstGeom prst="rect">
                <a:avLst/>
              </a:prstGeom>
              <a:noFill/>
            </p:spPr>
            <p:txBody>
              <a:bodyPr wrap="square" rtlCol="0">
                <a:spAutoFit/>
              </a:bodyPr>
              <a:lstStyle/>
              <a:p>
                <a:r>
                  <a:rPr lang="en-US" sz="300" b="1" dirty="0">
                    <a:solidFill>
                      <a:schemeClr val="bg1"/>
                    </a:solidFill>
                  </a:rPr>
                  <a:t>VLAN</a:t>
                </a:r>
              </a:p>
            </p:txBody>
          </p:sp>
        </p:grpSp>
        <p:cxnSp>
          <p:nvCxnSpPr>
            <p:cNvPr id="103" name="Straight Connector 102"/>
            <p:cNvCxnSpPr/>
            <p:nvPr/>
          </p:nvCxnSpPr>
          <p:spPr>
            <a:xfrm flipH="1">
              <a:off x="5570564" y="3009150"/>
              <a:ext cx="4296" cy="688285"/>
            </a:xfrm>
            <a:prstGeom prst="line">
              <a:avLst/>
            </a:prstGeom>
            <a:ln w="28575">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088132" y="3021248"/>
              <a:ext cx="275315" cy="705542"/>
            </a:xfrm>
            <a:prstGeom prst="line">
              <a:avLst/>
            </a:prstGeom>
            <a:ln w="28575">
              <a:solidFill>
                <a:srgbClr val="92D05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5003099" y="3179439"/>
              <a:ext cx="332812" cy="142471"/>
              <a:chOff x="5003099" y="3179439"/>
              <a:chExt cx="332812" cy="142471"/>
            </a:xfrm>
          </p:grpSpPr>
          <p:sp>
            <p:nvSpPr>
              <p:cNvPr id="104" name="Rounded Rectangle 103"/>
              <p:cNvSpPr/>
              <p:nvPr/>
            </p:nvSpPr>
            <p:spPr>
              <a:xfrm>
                <a:off x="5030892" y="3179439"/>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6" name="TextBox 105"/>
              <p:cNvSpPr txBox="1"/>
              <p:nvPr/>
            </p:nvSpPr>
            <p:spPr>
              <a:xfrm>
                <a:off x="5003099" y="3183411"/>
                <a:ext cx="332812" cy="138499"/>
              </a:xfrm>
              <a:prstGeom prst="rect">
                <a:avLst/>
              </a:prstGeom>
              <a:noFill/>
            </p:spPr>
            <p:txBody>
              <a:bodyPr wrap="square" rtlCol="0">
                <a:spAutoFit/>
              </a:bodyPr>
              <a:lstStyle/>
              <a:p>
                <a:r>
                  <a:rPr lang="en-US" sz="300" b="1" dirty="0">
                    <a:solidFill>
                      <a:schemeClr val="bg1"/>
                    </a:solidFill>
                  </a:rPr>
                  <a:t>VLAN</a:t>
                </a:r>
              </a:p>
            </p:txBody>
          </p:sp>
        </p:grpSp>
        <p:grpSp>
          <p:nvGrpSpPr>
            <p:cNvPr id="92" name="Group 91"/>
            <p:cNvGrpSpPr/>
            <p:nvPr/>
          </p:nvGrpSpPr>
          <p:grpSpPr>
            <a:xfrm>
              <a:off x="3612794" y="3177763"/>
              <a:ext cx="332812" cy="142017"/>
              <a:chOff x="3612794" y="3177763"/>
              <a:chExt cx="332812" cy="142017"/>
            </a:xfrm>
          </p:grpSpPr>
          <p:sp>
            <p:nvSpPr>
              <p:cNvPr id="107" name="Rounded Rectangle 106"/>
              <p:cNvSpPr/>
              <p:nvPr/>
            </p:nvSpPr>
            <p:spPr>
              <a:xfrm>
                <a:off x="3640074" y="3181351"/>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TextBox 107"/>
              <p:cNvSpPr txBox="1"/>
              <p:nvPr/>
            </p:nvSpPr>
            <p:spPr>
              <a:xfrm>
                <a:off x="3612794" y="3177763"/>
                <a:ext cx="332812" cy="138499"/>
              </a:xfrm>
              <a:prstGeom prst="rect">
                <a:avLst/>
              </a:prstGeom>
              <a:noFill/>
            </p:spPr>
            <p:txBody>
              <a:bodyPr wrap="square" rtlCol="0">
                <a:spAutoFit/>
              </a:bodyPr>
              <a:lstStyle/>
              <a:p>
                <a:r>
                  <a:rPr lang="en-US" sz="300" b="1" dirty="0">
                    <a:solidFill>
                      <a:schemeClr val="bg1"/>
                    </a:solidFill>
                  </a:rPr>
                  <a:t>VLAN</a:t>
                </a:r>
              </a:p>
            </p:txBody>
          </p:sp>
        </p:grpSp>
        <p:cxnSp>
          <p:nvCxnSpPr>
            <p:cNvPr id="109" name="Straight Connector 108"/>
            <p:cNvCxnSpPr/>
            <p:nvPr/>
          </p:nvCxnSpPr>
          <p:spPr>
            <a:xfrm flipH="1">
              <a:off x="3739180" y="2975837"/>
              <a:ext cx="275315" cy="705542"/>
            </a:xfrm>
            <a:prstGeom prst="line">
              <a:avLst/>
            </a:prstGeom>
            <a:ln w="28575">
              <a:solidFill>
                <a:srgbClr val="92D05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4545205" y="2293190"/>
            <a:ext cx="398345" cy="153888"/>
          </a:xfrm>
          <a:prstGeom prst="rect">
            <a:avLst/>
          </a:prstGeom>
          <a:noFill/>
        </p:spPr>
        <p:txBody>
          <a:bodyPr wrap="square" lIns="91436" tIns="45718" rIns="91436" bIns="45718" rtlCol="0">
            <a:spAutoFit/>
          </a:bodyPr>
          <a:lstStyle/>
          <a:p>
            <a:r>
              <a:rPr lang="en-US" sz="400" dirty="0">
                <a:solidFill>
                  <a:schemeClr val="bg1"/>
                </a:solidFill>
              </a:rPr>
              <a:t>VXLAN</a:t>
            </a:r>
          </a:p>
        </p:txBody>
      </p:sp>
      <p:sp>
        <p:nvSpPr>
          <p:cNvPr id="111" name="TextBox 110"/>
          <p:cNvSpPr txBox="1"/>
          <p:nvPr/>
        </p:nvSpPr>
        <p:spPr>
          <a:xfrm>
            <a:off x="5965203" y="2384096"/>
            <a:ext cx="407980" cy="153888"/>
          </a:xfrm>
          <a:prstGeom prst="rect">
            <a:avLst/>
          </a:prstGeom>
          <a:noFill/>
        </p:spPr>
        <p:txBody>
          <a:bodyPr wrap="square" lIns="91436" tIns="45718" rIns="91436" bIns="45718" rtlCol="0">
            <a:spAutoFit/>
          </a:bodyPr>
          <a:lstStyle/>
          <a:p>
            <a:r>
              <a:rPr lang="en-US" sz="400" dirty="0"/>
              <a:t>VXLAN</a:t>
            </a:r>
          </a:p>
        </p:txBody>
      </p:sp>
      <p:sp>
        <p:nvSpPr>
          <p:cNvPr id="113" name="TextBox 112"/>
          <p:cNvSpPr txBox="1"/>
          <p:nvPr/>
        </p:nvSpPr>
        <p:spPr>
          <a:xfrm>
            <a:off x="3531789" y="1700976"/>
            <a:ext cx="392480" cy="184666"/>
          </a:xfrm>
          <a:prstGeom prst="rect">
            <a:avLst/>
          </a:prstGeom>
          <a:noFill/>
        </p:spPr>
        <p:txBody>
          <a:bodyPr wrap="square" lIns="91436" tIns="45718" rIns="91436" bIns="45718" rtlCol="0">
            <a:spAutoFit/>
          </a:bodyPr>
          <a:lstStyle/>
          <a:p>
            <a:pPr algn="ctr"/>
            <a:r>
              <a:rPr lang="en-US" sz="300" dirty="0"/>
              <a:t>NX-API, CLI, YANG</a:t>
            </a:r>
          </a:p>
        </p:txBody>
      </p:sp>
      <p:sp>
        <p:nvSpPr>
          <p:cNvPr id="114" name="Left Brace 113"/>
          <p:cNvSpPr/>
          <p:nvPr/>
        </p:nvSpPr>
        <p:spPr>
          <a:xfrm>
            <a:off x="3785569" y="1902490"/>
            <a:ext cx="150802" cy="923731"/>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cxnSp>
        <p:nvCxnSpPr>
          <p:cNvPr id="115" name="Elbow Connector 114"/>
          <p:cNvCxnSpPr/>
          <p:nvPr/>
        </p:nvCxnSpPr>
        <p:spPr>
          <a:xfrm>
            <a:off x="3541482" y="2090129"/>
            <a:ext cx="235815" cy="269031"/>
          </a:xfrm>
          <a:prstGeom prst="bentConnector3">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3981030" y="817097"/>
            <a:ext cx="4959094" cy="2328623"/>
            <a:chOff x="3981030" y="817095"/>
            <a:chExt cx="4959094" cy="2328623"/>
          </a:xfrm>
        </p:grpSpPr>
        <p:cxnSp>
          <p:nvCxnSpPr>
            <p:cNvPr id="63" name="Straight Connector 62"/>
            <p:cNvCxnSpPr/>
            <p:nvPr/>
          </p:nvCxnSpPr>
          <p:spPr>
            <a:xfrm flipH="1">
              <a:off x="3981030" y="2365520"/>
              <a:ext cx="1466105" cy="1270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38" idx="0"/>
            </p:cNvCxnSpPr>
            <p:nvPr/>
          </p:nvCxnSpPr>
          <p:spPr>
            <a:xfrm>
              <a:off x="4161255" y="2368575"/>
              <a:ext cx="5" cy="423283"/>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11576" y="2368575"/>
              <a:ext cx="1" cy="425198"/>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444353" y="2447461"/>
              <a:ext cx="1466105" cy="1270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570564" y="2441111"/>
              <a:ext cx="0" cy="362762"/>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49" idx="0"/>
            </p:cNvCxnSpPr>
            <p:nvPr/>
          </p:nvCxnSpPr>
          <p:spPr>
            <a:xfrm>
              <a:off x="6707935" y="2450516"/>
              <a:ext cx="647" cy="695202"/>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154276" y="850360"/>
              <a:ext cx="841168" cy="323165"/>
            </a:xfrm>
            <a:prstGeom prst="rect">
              <a:avLst/>
            </a:prstGeom>
            <a:noFill/>
            <a:ln w="9525">
              <a:solidFill>
                <a:schemeClr val="tx1"/>
              </a:solidFill>
            </a:ln>
          </p:spPr>
          <p:txBody>
            <a:bodyPr wrap="square" rtlCol="0">
              <a:spAutoFit/>
            </a:bodyPr>
            <a:lstStyle/>
            <a:p>
              <a:pPr algn="ctr"/>
              <a:r>
                <a:rPr lang="en-US" sz="500" dirty="0"/>
                <a:t>VTS provisions VTEP, VLAN for each VTEP and EVPN on </a:t>
              </a:r>
              <a:r>
                <a:rPr lang="en-US" sz="500" dirty="0" err="1"/>
                <a:t>ToR</a:t>
              </a:r>
              <a:r>
                <a:rPr lang="en-US" sz="500" dirty="0"/>
                <a:t>/VTF</a:t>
              </a:r>
            </a:p>
          </p:txBody>
        </p:sp>
        <p:sp>
          <p:nvSpPr>
            <p:cNvPr id="86" name="Oval 85"/>
            <p:cNvSpPr/>
            <p:nvPr/>
          </p:nvSpPr>
          <p:spPr>
            <a:xfrm>
              <a:off x="5029737" y="1054014"/>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6</a:t>
              </a:r>
            </a:p>
          </p:txBody>
        </p:sp>
        <p:cxnSp>
          <p:nvCxnSpPr>
            <p:cNvPr id="96" name="Straight Arrow Connector 95"/>
            <p:cNvCxnSpPr>
              <a:stCxn id="86" idx="4"/>
              <a:endCxn id="111" idx="0"/>
            </p:cNvCxnSpPr>
            <p:nvPr/>
          </p:nvCxnSpPr>
          <p:spPr>
            <a:xfrm>
              <a:off x="5109512" y="1213652"/>
              <a:ext cx="1059681" cy="1170443"/>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6" idx="4"/>
              <a:endCxn id="110" idx="0"/>
            </p:cNvCxnSpPr>
            <p:nvPr/>
          </p:nvCxnSpPr>
          <p:spPr>
            <a:xfrm flipH="1">
              <a:off x="4744377" y="1213652"/>
              <a:ext cx="365135" cy="1079537"/>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6667321" y="817095"/>
              <a:ext cx="2128412" cy="1508079"/>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9" name="TextBox 118"/>
            <p:cNvSpPr txBox="1"/>
            <p:nvPr/>
          </p:nvSpPr>
          <p:spPr>
            <a:xfrm>
              <a:off x="6702470" y="822894"/>
              <a:ext cx="2237654" cy="1661993"/>
            </a:xfrm>
            <a:prstGeom prst="rect">
              <a:avLst/>
            </a:prstGeom>
            <a:noFill/>
          </p:spPr>
          <p:txBody>
            <a:bodyPr wrap="square" rtlCol="0">
              <a:spAutoFit/>
            </a:bodyPr>
            <a:lstStyle/>
            <a:p>
              <a:r>
                <a:rPr lang="en-US" sz="600" dirty="0" err="1"/>
                <a:t>vlan</a:t>
              </a:r>
              <a:r>
                <a:rPr lang="en-US" sz="600" dirty="0"/>
                <a:t> 1,1700-711,2000</a:t>
              </a:r>
            </a:p>
            <a:p>
              <a:r>
                <a:rPr lang="en-US" sz="600" dirty="0" err="1"/>
                <a:t>vlan</a:t>
              </a:r>
              <a:r>
                <a:rPr lang="en-US" sz="600" dirty="0"/>
                <a:t> 1706</a:t>
              </a:r>
            </a:p>
            <a:p>
              <a:r>
                <a:rPr lang="en-US" sz="600" dirty="0"/>
                <a:t>  </a:t>
              </a:r>
              <a:r>
                <a:rPr lang="en-US" sz="600" dirty="0" err="1"/>
                <a:t>vn</a:t>
              </a:r>
              <a:r>
                <a:rPr lang="en-US" sz="600" dirty="0"/>
                <a:t>-segment 46006</a:t>
              </a:r>
            </a:p>
            <a:p>
              <a:r>
                <a:rPr lang="en-US" sz="600" dirty="0" err="1"/>
                <a:t>evpn</a:t>
              </a:r>
              <a:endParaRPr lang="en-US" sz="600" dirty="0"/>
            </a:p>
            <a:p>
              <a:r>
                <a:rPr lang="en-US" sz="600" dirty="0"/>
                <a:t>  </a:t>
              </a:r>
              <a:r>
                <a:rPr lang="en-US" sz="600" dirty="0" err="1"/>
                <a:t>evi</a:t>
              </a:r>
              <a:r>
                <a:rPr lang="en-US" sz="600" dirty="0"/>
                <a:t> 46006 </a:t>
              </a:r>
              <a:r>
                <a:rPr lang="en-US" sz="600" dirty="0" err="1"/>
                <a:t>vni</a:t>
              </a:r>
              <a:endParaRPr lang="en-US" sz="600" dirty="0"/>
            </a:p>
            <a:p>
              <a:r>
                <a:rPr lang="en-US" sz="600" dirty="0"/>
                <a:t>    </a:t>
              </a:r>
              <a:r>
                <a:rPr lang="en-US" sz="600" dirty="0" err="1"/>
                <a:t>bgp</a:t>
              </a:r>
              <a:endParaRPr lang="en-US" sz="600" dirty="0"/>
            </a:p>
            <a:p>
              <a:r>
                <a:rPr lang="en-US" sz="600" dirty="0"/>
                <a:t>      </a:t>
              </a:r>
              <a:r>
                <a:rPr lang="en-US" sz="600" dirty="0" err="1"/>
                <a:t>rd</a:t>
              </a:r>
              <a:r>
                <a:rPr lang="en-US" sz="600" dirty="0"/>
                <a:t> auto</a:t>
              </a:r>
            </a:p>
            <a:p>
              <a:r>
                <a:rPr lang="en-US" sz="600" dirty="0"/>
                <a:t>      route-target import auto</a:t>
              </a:r>
            </a:p>
            <a:p>
              <a:r>
                <a:rPr lang="en-US" sz="600" dirty="0"/>
                <a:t>      route-target export auto</a:t>
              </a:r>
            </a:p>
            <a:p>
              <a:r>
                <a:rPr lang="en-US" sz="600" dirty="0"/>
                <a:t>interface nve1</a:t>
              </a:r>
            </a:p>
            <a:p>
              <a:r>
                <a:rPr lang="en-US" sz="600" dirty="0"/>
                <a:t>  no shutdown</a:t>
              </a:r>
            </a:p>
            <a:p>
              <a:r>
                <a:rPr lang="en-US" sz="600" dirty="0"/>
                <a:t>  source-interface loopback0</a:t>
              </a:r>
            </a:p>
            <a:p>
              <a:r>
                <a:rPr lang="en-US" sz="600" dirty="0"/>
                <a:t>  member </a:t>
              </a:r>
              <a:r>
                <a:rPr lang="en-US" sz="600" dirty="0" err="1"/>
                <a:t>vni</a:t>
              </a:r>
              <a:r>
                <a:rPr lang="en-US" sz="600" dirty="0"/>
                <a:t> 46006</a:t>
              </a:r>
            </a:p>
            <a:p>
              <a:r>
                <a:rPr lang="en-US" sz="600" dirty="0"/>
                <a:t>    host-reachability protocol </a:t>
              </a:r>
              <a:r>
                <a:rPr lang="en-US" sz="600" dirty="0" err="1"/>
                <a:t>bgp</a:t>
              </a:r>
              <a:endParaRPr lang="en-US" sz="600" dirty="0"/>
            </a:p>
            <a:p>
              <a:r>
                <a:rPr lang="en-US" sz="600" dirty="0"/>
                <a:t>    </a:t>
              </a:r>
              <a:r>
                <a:rPr lang="en-US" sz="600" dirty="0" err="1"/>
                <a:t>mcast</a:t>
              </a:r>
              <a:r>
                <a:rPr lang="en-US" sz="600" dirty="0"/>
                <a:t>-group 224.1.1.1</a:t>
              </a:r>
            </a:p>
            <a:p>
              <a:endParaRPr lang="en-US" sz="600" dirty="0"/>
            </a:p>
            <a:p>
              <a:endParaRPr lang="en-US" sz="600" dirty="0"/>
            </a:p>
          </p:txBody>
        </p:sp>
      </p:grpSp>
      <p:sp>
        <p:nvSpPr>
          <p:cNvPr id="120"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a:t>
            </a:r>
            <a:r>
              <a:rPr lang="en-US" dirty="0" smtClean="0"/>
              <a:t>: </a:t>
            </a:r>
            <a:r>
              <a:rPr lang="en-US" dirty="0" err="1" smtClean="0"/>
              <a:t>OpenStack</a:t>
            </a:r>
            <a:r>
              <a:rPr lang="en-US" dirty="0" smtClean="0"/>
              <a:t> Workflow</a:t>
            </a:r>
            <a:endParaRPr lang="en-US" sz="1600" dirty="0">
              <a:solidFill>
                <a:schemeClr val="bg1">
                  <a:lumMod val="50000"/>
                </a:schemeClr>
              </a:solidFill>
            </a:endParaRPr>
          </a:p>
        </p:txBody>
      </p:sp>
    </p:spTree>
    <p:extLst>
      <p:ext uri="{BB962C8B-B14F-4D97-AF65-F5344CB8AC3E}">
        <p14:creationId xmlns:p14="http://schemas.microsoft.com/office/powerpoint/2010/main" val="7342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09709" y="4884990"/>
            <a:ext cx="359666" cy="274637"/>
          </a:xfrm>
          <a:prstGeom prst="rect">
            <a:avLst/>
          </a:prstGeom>
        </p:spPr>
        <p:txBody>
          <a:bodyPr lIns="91436" tIns="45718" rIns="91436" bIns="45718"/>
          <a:lstStyle/>
          <a:p>
            <a:fld id="{96A97DD0-5BE7-4856-A2A9-C42C6688E607}" type="slidenum">
              <a:rPr lang="en-US" smtClean="0"/>
              <a:pPr/>
              <a:t>38</a:t>
            </a:fld>
            <a:endParaRPr lang="en-US" dirty="0"/>
          </a:p>
        </p:txBody>
      </p:sp>
      <p:sp>
        <p:nvSpPr>
          <p:cNvPr id="6" name="Rounded Rectangle 5"/>
          <p:cNvSpPr/>
          <p:nvPr/>
        </p:nvSpPr>
        <p:spPr>
          <a:xfrm>
            <a:off x="631815" y="1952752"/>
            <a:ext cx="1515444" cy="1009386"/>
          </a:xfrm>
          <a:prstGeom prst="roundRect">
            <a:avLst/>
          </a:pr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p>
        </p:txBody>
      </p:sp>
      <p:sp>
        <p:nvSpPr>
          <p:cNvPr id="7" name="Rectangle 6"/>
          <p:cNvSpPr/>
          <p:nvPr/>
        </p:nvSpPr>
        <p:spPr>
          <a:xfrm>
            <a:off x="3461499" y="2763688"/>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8" name="Rectangle 7"/>
          <p:cNvSpPr/>
          <p:nvPr/>
        </p:nvSpPr>
        <p:spPr>
          <a:xfrm>
            <a:off x="4716856" y="2763688"/>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sp>
        <p:nvSpPr>
          <p:cNvPr id="9" name="Rectangle 8"/>
          <p:cNvSpPr/>
          <p:nvPr/>
        </p:nvSpPr>
        <p:spPr>
          <a:xfrm>
            <a:off x="4025668" y="1352812"/>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endParaRPr lang="en-US" sz="1000" dirty="0">
              <a:solidFill>
                <a:srgbClr val="000000"/>
              </a:solidFill>
            </a:endParaRPr>
          </a:p>
        </p:txBody>
      </p:sp>
      <p:sp>
        <p:nvSpPr>
          <p:cNvPr id="10" name="Rectangle 9"/>
          <p:cNvSpPr/>
          <p:nvPr/>
        </p:nvSpPr>
        <p:spPr>
          <a:xfrm>
            <a:off x="5314824" y="1352812"/>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pPr algn="ctr"/>
            <a:r>
              <a:rPr lang="en-US" sz="600" dirty="0">
                <a:solidFill>
                  <a:srgbClr val="000000"/>
                </a:solidFill>
              </a:rPr>
              <a:t>Spine</a:t>
            </a:r>
          </a:p>
        </p:txBody>
      </p:sp>
      <p:sp>
        <p:nvSpPr>
          <p:cNvPr id="11" name="Rectangle 10"/>
          <p:cNvSpPr/>
          <p:nvPr/>
        </p:nvSpPr>
        <p:spPr>
          <a:xfrm>
            <a:off x="6074456" y="2761889"/>
            <a:ext cx="1039066" cy="257563"/>
          </a:xfrm>
          <a:prstGeom prst="rect">
            <a:avLst/>
          </a:prstGeom>
          <a:ln/>
        </p:spPr>
        <p:style>
          <a:lnRef idx="1">
            <a:schemeClr val="dk1"/>
          </a:lnRef>
          <a:fillRef idx="2">
            <a:schemeClr val="dk1"/>
          </a:fillRef>
          <a:effectRef idx="1">
            <a:schemeClr val="dk1"/>
          </a:effectRef>
          <a:fontRef idx="minor">
            <a:schemeClr val="dk1"/>
          </a:fontRef>
        </p:style>
        <p:txBody>
          <a:bodyPr lIns="91436" tIns="45718" rIns="91436" bIns="45718" rtlCol="0" anchor="ctr"/>
          <a:lstStyle/>
          <a:p>
            <a:r>
              <a:rPr lang="en-US" sz="600" dirty="0">
                <a:solidFill>
                  <a:srgbClr val="000000"/>
                </a:solidFill>
              </a:rPr>
              <a:t>ToR</a:t>
            </a:r>
          </a:p>
        </p:txBody>
      </p:sp>
      <p:cxnSp>
        <p:nvCxnSpPr>
          <p:cNvPr id="12" name="Straight Connector 11"/>
          <p:cNvCxnSpPr>
            <a:stCxn id="7" idx="0"/>
            <a:endCxn id="9" idx="2"/>
          </p:cNvCxnSpPr>
          <p:nvPr/>
        </p:nvCxnSpPr>
        <p:spPr>
          <a:xfrm flipV="1">
            <a:off x="3981031" y="1608961"/>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10" idx="2"/>
          </p:cNvCxnSpPr>
          <p:nvPr/>
        </p:nvCxnSpPr>
        <p:spPr>
          <a:xfrm flipV="1">
            <a:off x="3981031" y="1610375"/>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0"/>
            <a:endCxn id="9" idx="2"/>
          </p:cNvCxnSpPr>
          <p:nvPr/>
        </p:nvCxnSpPr>
        <p:spPr>
          <a:xfrm flipH="1" flipV="1">
            <a:off x="4545201" y="1608961"/>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0"/>
            <a:endCxn id="10" idx="2"/>
          </p:cNvCxnSpPr>
          <p:nvPr/>
        </p:nvCxnSpPr>
        <p:spPr>
          <a:xfrm flipV="1">
            <a:off x="5236390" y="1610375"/>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9" idx="2"/>
          </p:cNvCxnSpPr>
          <p:nvPr/>
        </p:nvCxnSpPr>
        <p:spPr>
          <a:xfrm flipH="1" flipV="1">
            <a:off x="4545201" y="1608959"/>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0"/>
            <a:endCxn id="10" idx="2"/>
          </p:cNvCxnSpPr>
          <p:nvPr/>
        </p:nvCxnSpPr>
        <p:spPr>
          <a:xfrm flipH="1" flipV="1">
            <a:off x="5834358" y="1610372"/>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394597" y="3358969"/>
            <a:ext cx="1174002" cy="742862"/>
            <a:chOff x="371645" y="3838520"/>
            <a:chExt cx="1236785" cy="742862"/>
          </a:xfrm>
        </p:grpSpPr>
        <p:sp>
          <p:nvSpPr>
            <p:cNvPr id="19" name="Rectangle 18"/>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20" name="Rectangle 19"/>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21" name="Rectangle 20"/>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22" name="TextBox 21"/>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cxnSp>
        <p:nvCxnSpPr>
          <p:cNvPr id="23" name="Straight Connector 22"/>
          <p:cNvCxnSpPr>
            <a:stCxn id="7" idx="2"/>
            <a:endCxn id="19" idx="0"/>
          </p:cNvCxnSpPr>
          <p:nvPr/>
        </p:nvCxnSpPr>
        <p:spPr>
          <a:xfrm>
            <a:off x="3981036" y="3021251"/>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229661" y="3021250"/>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2588789" y="1957009"/>
            <a:ext cx="960964" cy="276633"/>
          </a:xfrm>
          <a:prstGeom prst="roundRect">
            <a:avLst/>
          </a:prstGeom>
          <a:solidFill>
            <a:srgbClr val="3E3E5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800" dirty="0">
                <a:solidFill>
                  <a:srgbClr val="FFFFFF"/>
                </a:solidFill>
              </a:rPr>
              <a:t>Cisco VTS</a:t>
            </a:r>
          </a:p>
        </p:txBody>
      </p:sp>
      <p:sp>
        <p:nvSpPr>
          <p:cNvPr id="27" name="Rectangle 26"/>
          <p:cNvSpPr/>
          <p:nvPr/>
        </p:nvSpPr>
        <p:spPr>
          <a:xfrm>
            <a:off x="108046" y="2702217"/>
            <a:ext cx="2579214" cy="342830"/>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lIns="91426" tIns="45713" rIns="91426" bIns="45713" rtlCol="0" anchor="ctr"/>
          <a:lstStyle/>
          <a:p>
            <a:pPr algn="ctr" defTabSz="457029"/>
            <a:r>
              <a:rPr lang="en-US" sz="600" dirty="0">
                <a:solidFill>
                  <a:srgbClr val="000000"/>
                </a:solidFill>
              </a:rPr>
              <a:t>OpenStack </a:t>
            </a:r>
            <a:r>
              <a:rPr lang="en-US" sz="600" dirty="0" smtClean="0">
                <a:solidFill>
                  <a:srgbClr val="000000"/>
                </a:solidFill>
              </a:rPr>
              <a:t>Project </a:t>
            </a:r>
            <a:r>
              <a:rPr lang="en-US" sz="600" dirty="0">
                <a:solidFill>
                  <a:srgbClr val="000000"/>
                </a:solidFill>
              </a:rPr>
              <a:t>View</a:t>
            </a: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666" y="2014159"/>
            <a:ext cx="172276" cy="173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6010785" y="3220955"/>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029"/>
            <a:endParaRPr lang="en-US">
              <a:solidFill>
                <a:srgbClr val="FFFFFF"/>
              </a:solidFill>
            </a:endParaRPr>
          </a:p>
        </p:txBody>
      </p:sp>
      <p:sp>
        <p:nvSpPr>
          <p:cNvPr id="30" name="Rectangle 29"/>
          <p:cNvSpPr/>
          <p:nvPr/>
        </p:nvSpPr>
        <p:spPr>
          <a:xfrm>
            <a:off x="6133645" y="3526255"/>
            <a:ext cx="936255" cy="173099"/>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dirty="0">
                <a:solidFill>
                  <a:srgbClr val="FFFFFF"/>
                </a:solidFill>
              </a:rPr>
              <a:t>Hypervisor</a:t>
            </a:r>
          </a:p>
        </p:txBody>
      </p:sp>
      <p:sp>
        <p:nvSpPr>
          <p:cNvPr id="31" name="Rectangle 30"/>
          <p:cNvSpPr/>
          <p:nvPr/>
        </p:nvSpPr>
        <p:spPr>
          <a:xfrm>
            <a:off x="6411757" y="3774209"/>
            <a:ext cx="372058" cy="17309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VM</a:t>
            </a:r>
          </a:p>
        </p:txBody>
      </p:sp>
      <p:sp>
        <p:nvSpPr>
          <p:cNvPr id="32" name="TextBox 31"/>
          <p:cNvSpPr txBox="1"/>
          <p:nvPr/>
        </p:nvSpPr>
        <p:spPr>
          <a:xfrm>
            <a:off x="6343140" y="3938682"/>
            <a:ext cx="556725" cy="184666"/>
          </a:xfrm>
          <a:prstGeom prst="rect">
            <a:avLst/>
          </a:prstGeom>
          <a:noFill/>
        </p:spPr>
        <p:txBody>
          <a:bodyPr wrap="none" lIns="91436" tIns="45718" rIns="91436" bIns="45718" rtlCol="0">
            <a:spAutoFit/>
          </a:bodyPr>
          <a:lstStyle/>
          <a:p>
            <a:pPr defTabSz="457029"/>
            <a:r>
              <a:rPr lang="en-US" sz="600" dirty="0">
                <a:solidFill>
                  <a:srgbClr val="000000"/>
                </a:solidFill>
              </a:rPr>
              <a:t>x86 Server</a:t>
            </a:r>
          </a:p>
        </p:txBody>
      </p:sp>
      <p:cxnSp>
        <p:nvCxnSpPr>
          <p:cNvPr id="33" name="Straight Connector 32"/>
          <p:cNvCxnSpPr>
            <a:stCxn id="11" idx="2"/>
            <a:endCxn id="29" idx="0"/>
          </p:cNvCxnSpPr>
          <p:nvPr/>
        </p:nvCxnSpPr>
        <p:spPr>
          <a:xfrm>
            <a:off x="6593994" y="3019450"/>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362461" y="3231794"/>
            <a:ext cx="531735" cy="302578"/>
            <a:chOff x="6144415" y="3154580"/>
            <a:chExt cx="531735" cy="302578"/>
          </a:xfrm>
        </p:grpSpPr>
        <p:pic>
          <p:nvPicPr>
            <p:cNvPr id="35" name="Picture 150" descr="ICON_VM_basic_label_Q3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2942" y="3154580"/>
              <a:ext cx="301004" cy="302578"/>
            </a:xfrm>
            <a:prstGeom prst="rect">
              <a:avLst/>
            </a:prstGeom>
            <a:noFill/>
            <a:ln w="9525">
              <a:noFill/>
              <a:miter lim="800000"/>
              <a:headEnd/>
              <a:tailEnd/>
            </a:ln>
          </p:spPr>
        </p:pic>
        <p:sp>
          <p:nvSpPr>
            <p:cNvPr id="36" name="TextBox 35"/>
            <p:cNvSpPr txBox="1"/>
            <p:nvPr/>
          </p:nvSpPr>
          <p:spPr>
            <a:xfrm rot="1695826">
              <a:off x="6144415" y="3275944"/>
              <a:ext cx="372512" cy="169277"/>
            </a:xfrm>
            <a:prstGeom prst="rect">
              <a:avLst/>
            </a:prstGeom>
            <a:noFill/>
          </p:spPr>
          <p:txBody>
            <a:bodyPr wrap="square" rtlCol="0">
              <a:spAutoFit/>
            </a:bodyPr>
            <a:lstStyle/>
            <a:p>
              <a:r>
                <a:rPr lang="en-US" sz="500" b="1" dirty="0"/>
                <a:t>VTF</a:t>
              </a:r>
            </a:p>
          </p:txBody>
        </p:sp>
        <p:sp>
          <p:nvSpPr>
            <p:cNvPr id="37" name="TextBox 36"/>
            <p:cNvSpPr txBox="1"/>
            <p:nvPr/>
          </p:nvSpPr>
          <p:spPr>
            <a:xfrm rot="20222308">
              <a:off x="6303638" y="3232186"/>
              <a:ext cx="372512" cy="169277"/>
            </a:xfrm>
            <a:prstGeom prst="rect">
              <a:avLst/>
            </a:prstGeom>
            <a:noFill/>
          </p:spPr>
          <p:txBody>
            <a:bodyPr wrap="square" rtlCol="0">
              <a:spAutoFit/>
            </a:bodyPr>
            <a:lstStyle/>
            <a:p>
              <a:r>
                <a:rPr lang="en-US" sz="500" b="1" dirty="0"/>
                <a:t>VTF</a:t>
              </a:r>
            </a:p>
          </p:txBody>
        </p:sp>
      </p:grpSp>
      <p:sp>
        <p:nvSpPr>
          <p:cNvPr id="38" name="Rectangle 37"/>
          <p:cNvSpPr/>
          <p:nvPr/>
        </p:nvSpPr>
        <p:spPr>
          <a:xfrm>
            <a:off x="3943786" y="2791860"/>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sp>
        <p:nvSpPr>
          <p:cNvPr id="39" name="Rectangle 38"/>
          <p:cNvSpPr/>
          <p:nvPr/>
        </p:nvSpPr>
        <p:spPr>
          <a:xfrm>
            <a:off x="5229664" y="2800196"/>
            <a:ext cx="434949" cy="17309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26" tIns="45713" rIns="91426" bIns="45713" rtlCol="0" anchor="ctr">
            <a:spAutoFit/>
          </a:bodyPr>
          <a:lstStyle/>
          <a:p>
            <a:pPr algn="ctr" defTabSz="457029"/>
            <a:r>
              <a:rPr lang="en-US" sz="500" b="1" dirty="0">
                <a:solidFill>
                  <a:srgbClr val="FFFFFF"/>
                </a:solidFill>
              </a:rPr>
              <a:t>VTEP</a:t>
            </a:r>
          </a:p>
        </p:txBody>
      </p:sp>
      <p:grpSp>
        <p:nvGrpSpPr>
          <p:cNvPr id="40" name="Group 39"/>
          <p:cNvGrpSpPr/>
          <p:nvPr/>
        </p:nvGrpSpPr>
        <p:grpSpPr>
          <a:xfrm>
            <a:off x="4659774" y="3368484"/>
            <a:ext cx="1174002" cy="742862"/>
            <a:chOff x="371645" y="3838520"/>
            <a:chExt cx="1236785" cy="742862"/>
          </a:xfrm>
        </p:grpSpPr>
        <p:sp>
          <p:nvSpPr>
            <p:cNvPr id="41" name="Rectangle 4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29"/>
              <a:endParaRPr lang="en-US">
                <a:solidFill>
                  <a:srgbClr val="FFFFFF"/>
                </a:solidFill>
              </a:endParaRPr>
            </a:p>
          </p:txBody>
        </p:sp>
        <p:sp>
          <p:nvSpPr>
            <p:cNvPr id="42" name="Rectangle 4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dirty="0">
                  <a:solidFill>
                    <a:srgbClr val="FFFFFF"/>
                  </a:solidFill>
                </a:rPr>
                <a:t>Hypervisor</a:t>
              </a:r>
            </a:p>
          </p:txBody>
        </p:sp>
        <p:sp>
          <p:nvSpPr>
            <p:cNvPr id="43" name="Rectangle 42"/>
            <p:cNvSpPr/>
            <p:nvPr/>
          </p:nvSpPr>
          <p:spPr>
            <a:xfrm>
              <a:off x="1080220" y="4203608"/>
              <a:ext cx="391955"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4" name="Rectangle 43"/>
            <p:cNvSpPr/>
            <p:nvPr/>
          </p:nvSpPr>
          <p:spPr>
            <a:xfrm>
              <a:off x="501070" y="4205549"/>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r>
                <a:rPr lang="en-US" sz="500" b="1" dirty="0">
                  <a:solidFill>
                    <a:srgbClr val="FFFFFF"/>
                  </a:solidFill>
                </a:rPr>
                <a:t>VM</a:t>
              </a:r>
            </a:p>
          </p:txBody>
        </p:sp>
        <p:sp>
          <p:nvSpPr>
            <p:cNvPr id="45" name="TextBox 44"/>
            <p:cNvSpPr txBox="1"/>
            <p:nvPr/>
          </p:nvSpPr>
          <p:spPr>
            <a:xfrm>
              <a:off x="642691" y="4381327"/>
              <a:ext cx="667386" cy="200055"/>
            </a:xfrm>
            <a:prstGeom prst="rect">
              <a:avLst/>
            </a:prstGeom>
            <a:noFill/>
          </p:spPr>
          <p:txBody>
            <a:bodyPr wrap="none" rtlCol="0">
              <a:spAutoFit/>
            </a:bodyPr>
            <a:lstStyle/>
            <a:p>
              <a:pPr defTabSz="457029"/>
              <a:r>
                <a:rPr lang="en-US" sz="700" dirty="0">
                  <a:solidFill>
                    <a:srgbClr val="000000"/>
                  </a:solidFill>
                </a:rPr>
                <a:t>x86 Server</a:t>
              </a:r>
            </a:p>
          </p:txBody>
        </p:sp>
      </p:grpSp>
      <p:grpSp>
        <p:nvGrpSpPr>
          <p:cNvPr id="46" name="Group 45"/>
          <p:cNvGrpSpPr/>
          <p:nvPr/>
        </p:nvGrpSpPr>
        <p:grpSpPr>
          <a:xfrm>
            <a:off x="6550898" y="3145720"/>
            <a:ext cx="375478" cy="172151"/>
            <a:chOff x="3566851" y="3181160"/>
            <a:chExt cx="375478" cy="172151"/>
          </a:xfrm>
        </p:grpSpPr>
        <p:cxnSp>
          <p:nvCxnSpPr>
            <p:cNvPr id="47" name="Straight Connector 46"/>
            <p:cNvCxnSpPr/>
            <p:nvPr/>
          </p:nvCxnSpPr>
          <p:spPr>
            <a:xfrm flipH="1" flipV="1">
              <a:off x="3869182" y="3353310"/>
              <a:ext cx="73147" cy="1"/>
            </a:xfrm>
            <a:prstGeom prst="line">
              <a:avLst/>
            </a:prstGeom>
            <a:ln w="9525">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602286" y="3187729"/>
              <a:ext cx="252091" cy="138489"/>
            </a:xfrm>
            <a:prstGeom prst="rect">
              <a:avLst/>
            </a:prstGeom>
            <a:solidFill>
              <a:schemeClr val="tx2">
                <a:lumMod val="40000"/>
                <a:lumOff val="60000"/>
              </a:schemeClr>
            </a:solidFill>
            <a:ln w="9525"/>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29"/>
              <a:endParaRPr lang="en-US" sz="300" b="1" dirty="0">
                <a:solidFill>
                  <a:srgbClr val="FFFFFF"/>
                </a:solidFill>
              </a:endParaRPr>
            </a:p>
          </p:txBody>
        </p:sp>
        <p:sp>
          <p:nvSpPr>
            <p:cNvPr id="49" name="TextBox 48"/>
            <p:cNvSpPr txBox="1"/>
            <p:nvPr/>
          </p:nvSpPr>
          <p:spPr>
            <a:xfrm>
              <a:off x="3566851" y="3181160"/>
              <a:ext cx="315367" cy="153888"/>
            </a:xfrm>
            <a:prstGeom prst="rect">
              <a:avLst/>
            </a:prstGeom>
            <a:noFill/>
          </p:spPr>
          <p:txBody>
            <a:bodyPr wrap="square" rtlCol="0">
              <a:spAutoFit/>
            </a:bodyPr>
            <a:lstStyle/>
            <a:p>
              <a:r>
                <a:rPr lang="en-US" sz="400" dirty="0">
                  <a:solidFill>
                    <a:schemeClr val="bg1"/>
                  </a:solidFill>
                </a:rPr>
                <a:t>VTEP</a:t>
              </a:r>
            </a:p>
          </p:txBody>
        </p:sp>
      </p:grpSp>
      <p:grpSp>
        <p:nvGrpSpPr>
          <p:cNvPr id="3" name="Group 2"/>
          <p:cNvGrpSpPr/>
          <p:nvPr/>
        </p:nvGrpSpPr>
        <p:grpSpPr>
          <a:xfrm>
            <a:off x="257350" y="1608057"/>
            <a:ext cx="1491826" cy="1111021"/>
            <a:chOff x="984550" y="1752829"/>
            <a:chExt cx="1491826" cy="1111021"/>
          </a:xfrm>
        </p:grpSpPr>
        <p:cxnSp>
          <p:nvCxnSpPr>
            <p:cNvPr id="51" name="Straight Connector 50"/>
            <p:cNvCxnSpPr/>
            <p:nvPr/>
          </p:nvCxnSpPr>
          <p:spPr>
            <a:xfrm>
              <a:off x="1898650" y="2247900"/>
              <a:ext cx="0" cy="6096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742071" y="2422871"/>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725911" y="2725269"/>
              <a:ext cx="149475"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17750" y="2254250"/>
              <a:ext cx="0" cy="609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26901" y="2426985"/>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320551" y="2719076"/>
              <a:ext cx="149475"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86643" y="1848114"/>
              <a:ext cx="1021557" cy="169277"/>
            </a:xfrm>
            <a:prstGeom prst="rect">
              <a:avLst/>
            </a:prstGeom>
            <a:noFill/>
            <a:ln w="9525">
              <a:solidFill>
                <a:schemeClr val="tx1"/>
              </a:solidFill>
            </a:ln>
          </p:spPr>
          <p:txBody>
            <a:bodyPr wrap="square" rtlCol="0">
              <a:spAutoFit/>
            </a:bodyPr>
            <a:lstStyle>
              <a:defPPr>
                <a:defRPr lang="en-US"/>
              </a:defPPr>
              <a:lvl1pPr algn="ctr">
                <a:defRPr sz="500"/>
              </a:lvl1pPr>
            </a:lstStyle>
            <a:p>
              <a:r>
                <a:rPr lang="en-US" dirty="0"/>
                <a:t>Create Tenant Networks</a:t>
              </a:r>
            </a:p>
          </p:txBody>
        </p:sp>
        <p:sp>
          <p:nvSpPr>
            <p:cNvPr id="74" name="Oval 73"/>
            <p:cNvSpPr/>
            <p:nvPr/>
          </p:nvSpPr>
          <p:spPr>
            <a:xfrm>
              <a:off x="984550" y="1752829"/>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1</a:t>
              </a:r>
            </a:p>
          </p:txBody>
        </p:sp>
        <p:cxnSp>
          <p:nvCxnSpPr>
            <p:cNvPr id="75" name="Straight Arrow Connector 74"/>
            <p:cNvCxnSpPr/>
            <p:nvPr/>
          </p:nvCxnSpPr>
          <p:spPr>
            <a:xfrm>
              <a:off x="1597421" y="2032780"/>
              <a:ext cx="301229" cy="22147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1597422" y="2017391"/>
              <a:ext cx="668259" cy="236859"/>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2450960" y="2295947"/>
            <a:ext cx="903678" cy="253899"/>
          </a:xfrm>
          <a:prstGeom prst="rect">
            <a:avLst/>
          </a:prstGeom>
          <a:noFill/>
          <a:ln w="9525">
            <a:solidFill>
              <a:schemeClr val="tx1"/>
            </a:solidFill>
          </a:ln>
        </p:spPr>
        <p:txBody>
          <a:bodyPr wrap="square" lIns="91436" tIns="45718" rIns="91436" bIns="45718" rtlCol="0">
            <a:spAutoFit/>
          </a:bodyPr>
          <a:lstStyle/>
          <a:p>
            <a:pPr algn="ctr"/>
            <a:r>
              <a:rPr lang="en-US" sz="500" dirty="0"/>
              <a:t>VNID assigned for each network</a:t>
            </a:r>
          </a:p>
        </p:txBody>
      </p:sp>
      <p:sp>
        <p:nvSpPr>
          <p:cNvPr id="79" name="Oval 78"/>
          <p:cNvSpPr/>
          <p:nvPr/>
        </p:nvSpPr>
        <p:spPr>
          <a:xfrm>
            <a:off x="2329023" y="2209357"/>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3</a:t>
            </a:r>
          </a:p>
        </p:txBody>
      </p:sp>
      <p:grpSp>
        <p:nvGrpSpPr>
          <p:cNvPr id="116" name="Group 115"/>
          <p:cNvGrpSpPr/>
          <p:nvPr/>
        </p:nvGrpSpPr>
        <p:grpSpPr>
          <a:xfrm>
            <a:off x="2141755" y="1562969"/>
            <a:ext cx="1212887" cy="542580"/>
            <a:chOff x="2868952" y="1707742"/>
            <a:chExt cx="1212887" cy="542580"/>
          </a:xfrm>
        </p:grpSpPr>
        <p:sp>
          <p:nvSpPr>
            <p:cNvPr id="5" name="TextBox 4"/>
            <p:cNvSpPr txBox="1"/>
            <p:nvPr/>
          </p:nvSpPr>
          <p:spPr>
            <a:xfrm>
              <a:off x="3146349" y="1794330"/>
              <a:ext cx="935490" cy="246221"/>
            </a:xfrm>
            <a:prstGeom prst="rect">
              <a:avLst/>
            </a:prstGeom>
            <a:noFill/>
            <a:ln w="9525">
              <a:solidFill>
                <a:schemeClr val="tx1"/>
              </a:solidFill>
            </a:ln>
          </p:spPr>
          <p:txBody>
            <a:bodyPr wrap="square" rtlCol="0">
              <a:spAutoFit/>
            </a:bodyPr>
            <a:lstStyle/>
            <a:p>
              <a:pPr algn="ctr"/>
              <a:r>
                <a:rPr lang="en-US" sz="500" dirty="0" err="1"/>
                <a:t>Tenent</a:t>
              </a:r>
              <a:r>
                <a:rPr lang="en-US" sz="500" dirty="0"/>
                <a:t> and Tenant Networks Created</a:t>
              </a:r>
            </a:p>
          </p:txBody>
        </p:sp>
        <p:cxnSp>
          <p:nvCxnSpPr>
            <p:cNvPr id="25" name="Straight Arrow Connector 24"/>
            <p:cNvCxnSpPr/>
            <p:nvPr/>
          </p:nvCxnSpPr>
          <p:spPr>
            <a:xfrm>
              <a:off x="2874460" y="2250322"/>
              <a:ext cx="441530" cy="0"/>
            </a:xfrm>
            <a:prstGeom prst="straightConnector1">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3024407" y="1707742"/>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2</a:t>
              </a:r>
            </a:p>
          </p:txBody>
        </p:sp>
        <p:sp>
          <p:nvSpPr>
            <p:cNvPr id="80" name="TextBox 79"/>
            <p:cNvSpPr txBox="1"/>
            <p:nvPr/>
          </p:nvSpPr>
          <p:spPr>
            <a:xfrm>
              <a:off x="2868952" y="2111823"/>
              <a:ext cx="392480" cy="138499"/>
            </a:xfrm>
            <a:prstGeom prst="rect">
              <a:avLst/>
            </a:prstGeom>
            <a:noFill/>
          </p:spPr>
          <p:txBody>
            <a:bodyPr wrap="square" rtlCol="0">
              <a:spAutoFit/>
            </a:bodyPr>
            <a:lstStyle/>
            <a:p>
              <a:pPr algn="ctr"/>
              <a:r>
                <a:rPr lang="en-US" sz="300" dirty="0"/>
                <a:t>REST API</a:t>
              </a:r>
            </a:p>
          </p:txBody>
        </p:sp>
      </p:grpSp>
      <p:grpSp>
        <p:nvGrpSpPr>
          <p:cNvPr id="117" name="Group 116"/>
          <p:cNvGrpSpPr/>
          <p:nvPr/>
        </p:nvGrpSpPr>
        <p:grpSpPr>
          <a:xfrm>
            <a:off x="305247" y="2203485"/>
            <a:ext cx="1691460" cy="1044766"/>
            <a:chOff x="1032447" y="2348258"/>
            <a:chExt cx="1691460" cy="1044766"/>
          </a:xfrm>
        </p:grpSpPr>
        <p:pic>
          <p:nvPicPr>
            <p:cNvPr id="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348258"/>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598" y="2640349"/>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368593"/>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30" y="2660684"/>
              <a:ext cx="249577" cy="1447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1" name="TextBox 80"/>
            <p:cNvSpPr txBox="1"/>
            <p:nvPr/>
          </p:nvSpPr>
          <p:spPr>
            <a:xfrm>
              <a:off x="1154389" y="3223747"/>
              <a:ext cx="916222" cy="169277"/>
            </a:xfrm>
            <a:prstGeom prst="rect">
              <a:avLst/>
            </a:prstGeom>
            <a:noFill/>
            <a:ln w="9525">
              <a:solidFill>
                <a:schemeClr val="tx1"/>
              </a:solidFill>
            </a:ln>
          </p:spPr>
          <p:txBody>
            <a:bodyPr wrap="square" rtlCol="0">
              <a:spAutoFit/>
            </a:bodyPr>
            <a:lstStyle/>
            <a:p>
              <a:pPr algn="ctr"/>
              <a:r>
                <a:rPr lang="en-US" sz="500" dirty="0"/>
                <a:t>Attach VM to Network</a:t>
              </a:r>
            </a:p>
          </p:txBody>
        </p:sp>
        <p:sp>
          <p:nvSpPr>
            <p:cNvPr id="82" name="Oval 81"/>
            <p:cNvSpPr/>
            <p:nvPr/>
          </p:nvSpPr>
          <p:spPr>
            <a:xfrm>
              <a:off x="1032447" y="3137158"/>
              <a:ext cx="184455"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4</a:t>
              </a:r>
            </a:p>
          </p:txBody>
        </p:sp>
      </p:grpSp>
      <p:sp>
        <p:nvSpPr>
          <p:cNvPr id="83" name="TextBox 82"/>
          <p:cNvSpPr txBox="1"/>
          <p:nvPr/>
        </p:nvSpPr>
        <p:spPr>
          <a:xfrm>
            <a:off x="2328002" y="2676677"/>
            <a:ext cx="1026641" cy="415482"/>
          </a:xfrm>
          <a:prstGeom prst="rect">
            <a:avLst/>
          </a:prstGeom>
          <a:noFill/>
          <a:ln w="9525">
            <a:solidFill>
              <a:schemeClr val="tx1"/>
            </a:solidFill>
          </a:ln>
        </p:spPr>
        <p:txBody>
          <a:bodyPr wrap="square" lIns="91436" tIns="45718" rIns="91436" bIns="45718" rtlCol="0">
            <a:spAutoFit/>
          </a:bodyPr>
          <a:lstStyle/>
          <a:p>
            <a:pPr algn="ctr"/>
            <a:r>
              <a:rPr lang="en-US" sz="500" dirty="0"/>
              <a:t>VM Host info captured by VTS and mapped to the right </a:t>
            </a:r>
            <a:r>
              <a:rPr lang="en-US" sz="500" dirty="0" err="1"/>
              <a:t>ToR</a:t>
            </a:r>
            <a:r>
              <a:rPr lang="en-US" sz="500" dirty="0"/>
              <a:t> &amp; </a:t>
            </a:r>
            <a:r>
              <a:rPr lang="en-US" sz="500" dirty="0" err="1"/>
              <a:t>ToR</a:t>
            </a:r>
            <a:r>
              <a:rPr lang="en-US" sz="500" dirty="0"/>
              <a:t> port using topology database</a:t>
            </a:r>
          </a:p>
        </p:txBody>
      </p:sp>
      <p:sp>
        <p:nvSpPr>
          <p:cNvPr id="84" name="Oval 83"/>
          <p:cNvSpPr/>
          <p:nvPr/>
        </p:nvSpPr>
        <p:spPr>
          <a:xfrm>
            <a:off x="2206061" y="2590090"/>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5</a:t>
            </a:r>
          </a:p>
        </p:txBody>
      </p:sp>
      <p:cxnSp>
        <p:nvCxnSpPr>
          <p:cNvPr id="89" name="Straight Arrow Connector 88"/>
          <p:cNvCxnSpPr/>
          <p:nvPr/>
        </p:nvCxnSpPr>
        <p:spPr>
          <a:xfrm flipV="1">
            <a:off x="870219" y="2660667"/>
            <a:ext cx="0" cy="395480"/>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2206950" y="2975842"/>
            <a:ext cx="4828829" cy="792758"/>
            <a:chOff x="2206946" y="2975837"/>
            <a:chExt cx="4828829" cy="792758"/>
          </a:xfrm>
        </p:grpSpPr>
        <p:sp>
          <p:nvSpPr>
            <p:cNvPr id="87" name="TextBox 86"/>
            <p:cNvSpPr txBox="1"/>
            <p:nvPr/>
          </p:nvSpPr>
          <p:spPr>
            <a:xfrm>
              <a:off x="2328887" y="3368485"/>
              <a:ext cx="1023273" cy="400110"/>
            </a:xfrm>
            <a:prstGeom prst="rect">
              <a:avLst/>
            </a:prstGeom>
            <a:noFill/>
            <a:ln w="9525">
              <a:solidFill>
                <a:schemeClr val="tx1"/>
              </a:solidFill>
            </a:ln>
          </p:spPr>
          <p:txBody>
            <a:bodyPr wrap="square" rtlCol="0">
              <a:spAutoFit/>
            </a:bodyPr>
            <a:lstStyle/>
            <a:p>
              <a:pPr algn="ctr"/>
              <a:r>
                <a:rPr lang="en-US" sz="500" dirty="0"/>
                <a:t>Neutron agent modified to request VLAN information from VTS before programming </a:t>
              </a:r>
              <a:r>
                <a:rPr lang="en-US" sz="500" dirty="0" err="1"/>
                <a:t>vSwitch</a:t>
              </a:r>
              <a:endParaRPr lang="en-US" sz="500" dirty="0"/>
            </a:p>
          </p:txBody>
        </p:sp>
        <p:sp>
          <p:nvSpPr>
            <p:cNvPr id="88" name="Oval 87"/>
            <p:cNvSpPr/>
            <p:nvPr/>
          </p:nvSpPr>
          <p:spPr>
            <a:xfrm>
              <a:off x="2206946" y="3281897"/>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7</a:t>
              </a:r>
            </a:p>
          </p:txBody>
        </p:sp>
        <p:grpSp>
          <p:nvGrpSpPr>
            <p:cNvPr id="72" name="Group 71"/>
            <p:cNvGrpSpPr/>
            <p:nvPr/>
          </p:nvGrpSpPr>
          <p:grpSpPr>
            <a:xfrm>
              <a:off x="6702963" y="3525990"/>
              <a:ext cx="332812" cy="231001"/>
              <a:chOff x="6702963" y="3525990"/>
              <a:chExt cx="332812" cy="231001"/>
            </a:xfrm>
          </p:grpSpPr>
          <p:sp>
            <p:nvSpPr>
              <p:cNvPr id="98" name="Rounded Rectangle 97"/>
              <p:cNvSpPr/>
              <p:nvPr/>
            </p:nvSpPr>
            <p:spPr>
              <a:xfrm>
                <a:off x="6726998" y="3576455"/>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9" name="TextBox 98"/>
              <p:cNvSpPr txBox="1"/>
              <p:nvPr/>
            </p:nvSpPr>
            <p:spPr>
              <a:xfrm>
                <a:off x="6702963" y="3572321"/>
                <a:ext cx="332812" cy="138499"/>
              </a:xfrm>
              <a:prstGeom prst="rect">
                <a:avLst/>
              </a:prstGeom>
              <a:noFill/>
            </p:spPr>
            <p:txBody>
              <a:bodyPr wrap="square" rtlCol="0">
                <a:spAutoFit/>
              </a:bodyPr>
              <a:lstStyle/>
              <a:p>
                <a:r>
                  <a:rPr lang="en-US" sz="300" dirty="0">
                    <a:solidFill>
                      <a:schemeClr val="bg1"/>
                    </a:solidFill>
                  </a:rPr>
                  <a:t>VLAN</a:t>
                </a:r>
              </a:p>
            </p:txBody>
          </p:sp>
          <p:cxnSp>
            <p:nvCxnSpPr>
              <p:cNvPr id="100" name="Straight Connector 99"/>
              <p:cNvCxnSpPr>
                <a:stCxn id="36" idx="3"/>
              </p:cNvCxnSpPr>
              <p:nvPr/>
            </p:nvCxnSpPr>
            <p:spPr>
              <a:xfrm flipH="1">
                <a:off x="6712378" y="3525990"/>
                <a:ext cx="385" cy="231001"/>
              </a:xfrm>
              <a:prstGeom prst="line">
                <a:avLst/>
              </a:prstGeom>
              <a:ln w="28575">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560697" y="3170921"/>
              <a:ext cx="332812" cy="138911"/>
              <a:chOff x="5560697" y="3170921"/>
              <a:chExt cx="332812" cy="138911"/>
            </a:xfrm>
          </p:grpSpPr>
          <p:sp>
            <p:nvSpPr>
              <p:cNvPr id="101" name="Rounded Rectangle 100"/>
              <p:cNvSpPr/>
              <p:nvPr/>
            </p:nvSpPr>
            <p:spPr>
              <a:xfrm>
                <a:off x="5595021" y="3170921"/>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2" name="TextBox 101"/>
              <p:cNvSpPr txBox="1"/>
              <p:nvPr/>
            </p:nvSpPr>
            <p:spPr>
              <a:xfrm>
                <a:off x="5560697" y="3171333"/>
                <a:ext cx="332812" cy="138499"/>
              </a:xfrm>
              <a:prstGeom prst="rect">
                <a:avLst/>
              </a:prstGeom>
              <a:noFill/>
            </p:spPr>
            <p:txBody>
              <a:bodyPr wrap="square" rtlCol="0">
                <a:spAutoFit/>
              </a:bodyPr>
              <a:lstStyle/>
              <a:p>
                <a:r>
                  <a:rPr lang="en-US" sz="300" b="1" dirty="0">
                    <a:solidFill>
                      <a:schemeClr val="bg1"/>
                    </a:solidFill>
                  </a:rPr>
                  <a:t>VLAN</a:t>
                </a:r>
              </a:p>
            </p:txBody>
          </p:sp>
        </p:grpSp>
        <p:cxnSp>
          <p:nvCxnSpPr>
            <p:cNvPr id="103" name="Straight Connector 102"/>
            <p:cNvCxnSpPr/>
            <p:nvPr/>
          </p:nvCxnSpPr>
          <p:spPr>
            <a:xfrm flipH="1">
              <a:off x="5570564" y="3009150"/>
              <a:ext cx="4296" cy="688285"/>
            </a:xfrm>
            <a:prstGeom prst="line">
              <a:avLst/>
            </a:prstGeom>
            <a:ln w="28575">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088132" y="3021248"/>
              <a:ext cx="275315" cy="705542"/>
            </a:xfrm>
            <a:prstGeom prst="line">
              <a:avLst/>
            </a:prstGeom>
            <a:ln w="28575">
              <a:solidFill>
                <a:srgbClr val="92D050"/>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5003099" y="3179439"/>
              <a:ext cx="332812" cy="142471"/>
              <a:chOff x="5003099" y="3179439"/>
              <a:chExt cx="332812" cy="142471"/>
            </a:xfrm>
          </p:grpSpPr>
          <p:sp>
            <p:nvSpPr>
              <p:cNvPr id="104" name="Rounded Rectangle 103"/>
              <p:cNvSpPr/>
              <p:nvPr/>
            </p:nvSpPr>
            <p:spPr>
              <a:xfrm>
                <a:off x="5030892" y="3179439"/>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6" name="TextBox 105"/>
              <p:cNvSpPr txBox="1"/>
              <p:nvPr/>
            </p:nvSpPr>
            <p:spPr>
              <a:xfrm>
                <a:off x="5003099" y="3183411"/>
                <a:ext cx="332812" cy="138499"/>
              </a:xfrm>
              <a:prstGeom prst="rect">
                <a:avLst/>
              </a:prstGeom>
              <a:noFill/>
            </p:spPr>
            <p:txBody>
              <a:bodyPr wrap="square" rtlCol="0">
                <a:spAutoFit/>
              </a:bodyPr>
              <a:lstStyle/>
              <a:p>
                <a:r>
                  <a:rPr lang="en-US" sz="300" b="1" dirty="0">
                    <a:solidFill>
                      <a:schemeClr val="bg1"/>
                    </a:solidFill>
                  </a:rPr>
                  <a:t>VLAN</a:t>
                </a:r>
              </a:p>
            </p:txBody>
          </p:sp>
        </p:grpSp>
        <p:grpSp>
          <p:nvGrpSpPr>
            <p:cNvPr id="92" name="Group 91"/>
            <p:cNvGrpSpPr/>
            <p:nvPr/>
          </p:nvGrpSpPr>
          <p:grpSpPr>
            <a:xfrm>
              <a:off x="3612794" y="3177763"/>
              <a:ext cx="332812" cy="142017"/>
              <a:chOff x="3612794" y="3177763"/>
              <a:chExt cx="332812" cy="142017"/>
            </a:xfrm>
          </p:grpSpPr>
          <p:sp>
            <p:nvSpPr>
              <p:cNvPr id="107" name="Rounded Rectangle 106"/>
              <p:cNvSpPr/>
              <p:nvPr/>
            </p:nvSpPr>
            <p:spPr>
              <a:xfrm>
                <a:off x="3640074" y="3181351"/>
                <a:ext cx="232012" cy="138429"/>
              </a:xfrm>
              <a:prstGeom prst="roundRect">
                <a:avLst/>
              </a:prstGeom>
              <a:solidFill>
                <a:schemeClr val="accent1">
                  <a:lumMod val="60000"/>
                  <a:lumOff val="4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8" name="TextBox 107"/>
              <p:cNvSpPr txBox="1"/>
              <p:nvPr/>
            </p:nvSpPr>
            <p:spPr>
              <a:xfrm>
                <a:off x="3612794" y="3177763"/>
                <a:ext cx="332812" cy="138499"/>
              </a:xfrm>
              <a:prstGeom prst="rect">
                <a:avLst/>
              </a:prstGeom>
              <a:noFill/>
            </p:spPr>
            <p:txBody>
              <a:bodyPr wrap="square" rtlCol="0">
                <a:spAutoFit/>
              </a:bodyPr>
              <a:lstStyle/>
              <a:p>
                <a:r>
                  <a:rPr lang="en-US" sz="300" b="1" dirty="0">
                    <a:solidFill>
                      <a:schemeClr val="bg1"/>
                    </a:solidFill>
                  </a:rPr>
                  <a:t>VLAN</a:t>
                </a:r>
              </a:p>
            </p:txBody>
          </p:sp>
        </p:grpSp>
        <p:cxnSp>
          <p:nvCxnSpPr>
            <p:cNvPr id="109" name="Straight Connector 108"/>
            <p:cNvCxnSpPr/>
            <p:nvPr/>
          </p:nvCxnSpPr>
          <p:spPr>
            <a:xfrm flipH="1">
              <a:off x="3739180" y="2975837"/>
              <a:ext cx="275315" cy="705542"/>
            </a:xfrm>
            <a:prstGeom prst="line">
              <a:avLst/>
            </a:prstGeom>
            <a:ln w="28575">
              <a:solidFill>
                <a:srgbClr val="92D05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4545205" y="2293190"/>
            <a:ext cx="398345" cy="153888"/>
          </a:xfrm>
          <a:prstGeom prst="rect">
            <a:avLst/>
          </a:prstGeom>
          <a:noFill/>
        </p:spPr>
        <p:txBody>
          <a:bodyPr wrap="square" lIns="91436" tIns="45718" rIns="91436" bIns="45718" rtlCol="0">
            <a:spAutoFit/>
          </a:bodyPr>
          <a:lstStyle/>
          <a:p>
            <a:r>
              <a:rPr lang="en-US" sz="400" dirty="0">
                <a:solidFill>
                  <a:schemeClr val="bg1"/>
                </a:solidFill>
              </a:rPr>
              <a:t>VXLAN</a:t>
            </a:r>
          </a:p>
        </p:txBody>
      </p:sp>
      <p:sp>
        <p:nvSpPr>
          <p:cNvPr id="111" name="TextBox 110"/>
          <p:cNvSpPr txBox="1"/>
          <p:nvPr/>
        </p:nvSpPr>
        <p:spPr>
          <a:xfrm>
            <a:off x="5965203" y="2384096"/>
            <a:ext cx="407980" cy="153888"/>
          </a:xfrm>
          <a:prstGeom prst="rect">
            <a:avLst/>
          </a:prstGeom>
          <a:noFill/>
        </p:spPr>
        <p:txBody>
          <a:bodyPr wrap="square" lIns="91436" tIns="45718" rIns="91436" bIns="45718" rtlCol="0">
            <a:spAutoFit/>
          </a:bodyPr>
          <a:lstStyle/>
          <a:p>
            <a:r>
              <a:rPr lang="en-US" sz="400" dirty="0"/>
              <a:t>VXLAN</a:t>
            </a:r>
          </a:p>
        </p:txBody>
      </p:sp>
      <p:sp>
        <p:nvSpPr>
          <p:cNvPr id="113" name="TextBox 112"/>
          <p:cNvSpPr txBox="1"/>
          <p:nvPr/>
        </p:nvSpPr>
        <p:spPr>
          <a:xfrm>
            <a:off x="3531789" y="1700976"/>
            <a:ext cx="392480" cy="184666"/>
          </a:xfrm>
          <a:prstGeom prst="rect">
            <a:avLst/>
          </a:prstGeom>
          <a:noFill/>
        </p:spPr>
        <p:txBody>
          <a:bodyPr wrap="square" lIns="91436" tIns="45718" rIns="91436" bIns="45718" rtlCol="0">
            <a:spAutoFit/>
          </a:bodyPr>
          <a:lstStyle/>
          <a:p>
            <a:pPr algn="ctr"/>
            <a:r>
              <a:rPr lang="en-US" sz="300" dirty="0"/>
              <a:t>NX-API, CLI, YANG</a:t>
            </a:r>
          </a:p>
        </p:txBody>
      </p:sp>
      <p:sp>
        <p:nvSpPr>
          <p:cNvPr id="114" name="Left Brace 113"/>
          <p:cNvSpPr/>
          <p:nvPr/>
        </p:nvSpPr>
        <p:spPr>
          <a:xfrm>
            <a:off x="3785569" y="1902490"/>
            <a:ext cx="150802" cy="923731"/>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cxnSp>
        <p:nvCxnSpPr>
          <p:cNvPr id="115" name="Elbow Connector 114"/>
          <p:cNvCxnSpPr/>
          <p:nvPr/>
        </p:nvCxnSpPr>
        <p:spPr>
          <a:xfrm>
            <a:off x="3541482" y="2090129"/>
            <a:ext cx="235815" cy="269031"/>
          </a:xfrm>
          <a:prstGeom prst="bentConnector3">
            <a:avLst/>
          </a:prstGeom>
          <a:ln w="12700" cmpd="sng">
            <a:prstDash val="sysDash"/>
            <a:tailEnd type="stealt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3981034" y="2365523"/>
            <a:ext cx="1466105" cy="1270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38" idx="0"/>
          </p:cNvCxnSpPr>
          <p:nvPr/>
        </p:nvCxnSpPr>
        <p:spPr>
          <a:xfrm>
            <a:off x="4161260" y="2368576"/>
            <a:ext cx="1" cy="423284"/>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11581" y="2368576"/>
            <a:ext cx="1" cy="425198"/>
          </a:xfrm>
          <a:prstGeom prst="line">
            <a:avLst/>
          </a:prstGeom>
          <a:ln w="38100">
            <a:solidFill>
              <a:srgbClr val="92D05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444358" y="2447464"/>
            <a:ext cx="1466105" cy="1270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570564" y="2441113"/>
            <a:ext cx="0" cy="362762"/>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49" idx="0"/>
          </p:cNvCxnSpPr>
          <p:nvPr/>
        </p:nvCxnSpPr>
        <p:spPr>
          <a:xfrm>
            <a:off x="6707935" y="2450519"/>
            <a:ext cx="647" cy="695201"/>
          </a:xfrm>
          <a:prstGeom prst="line">
            <a:avLst/>
          </a:prstGeom>
          <a:ln w="28575">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378730" y="845144"/>
            <a:ext cx="841168" cy="323161"/>
          </a:xfrm>
          <a:prstGeom prst="rect">
            <a:avLst/>
          </a:prstGeom>
          <a:noFill/>
          <a:ln w="9525">
            <a:solidFill>
              <a:schemeClr val="tx1"/>
            </a:solidFill>
          </a:ln>
        </p:spPr>
        <p:txBody>
          <a:bodyPr wrap="square" lIns="91436" tIns="45718" rIns="91436" bIns="45718" rtlCol="0">
            <a:spAutoFit/>
          </a:bodyPr>
          <a:lstStyle/>
          <a:p>
            <a:pPr algn="ctr"/>
            <a:r>
              <a:rPr lang="en-US" sz="500" dirty="0"/>
              <a:t>VTS provisions VTEP, VLAN for each VTEP and EVPN on </a:t>
            </a:r>
            <a:r>
              <a:rPr lang="en-US" sz="500" dirty="0" err="1"/>
              <a:t>ToR</a:t>
            </a:r>
            <a:r>
              <a:rPr lang="en-US" sz="500" dirty="0"/>
              <a:t>/VTF</a:t>
            </a:r>
          </a:p>
        </p:txBody>
      </p:sp>
      <p:sp>
        <p:nvSpPr>
          <p:cNvPr id="86" name="Oval 85"/>
          <p:cNvSpPr/>
          <p:nvPr/>
        </p:nvSpPr>
        <p:spPr>
          <a:xfrm>
            <a:off x="4254196" y="1048797"/>
            <a:ext cx="159549"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500" dirty="0"/>
              <a:t>6</a:t>
            </a:r>
          </a:p>
        </p:txBody>
      </p:sp>
      <p:cxnSp>
        <p:nvCxnSpPr>
          <p:cNvPr id="96" name="Straight Arrow Connector 95"/>
          <p:cNvCxnSpPr>
            <a:stCxn id="86" idx="4"/>
            <a:endCxn id="111" idx="0"/>
          </p:cNvCxnSpPr>
          <p:nvPr/>
        </p:nvCxnSpPr>
        <p:spPr>
          <a:xfrm>
            <a:off x="4333971" y="1208435"/>
            <a:ext cx="1835223" cy="1175662"/>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6" idx="4"/>
            <a:endCxn id="110" idx="0"/>
          </p:cNvCxnSpPr>
          <p:nvPr/>
        </p:nvCxnSpPr>
        <p:spPr>
          <a:xfrm>
            <a:off x="4333971" y="1208435"/>
            <a:ext cx="410407" cy="1084756"/>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13278" y="2340479"/>
            <a:ext cx="1234335" cy="1647459"/>
            <a:chOff x="713273" y="2340479"/>
            <a:chExt cx="1234335" cy="1647458"/>
          </a:xfrm>
        </p:grpSpPr>
        <p:pic>
          <p:nvPicPr>
            <p:cNvPr id="1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534" y="2340479"/>
              <a:ext cx="210824" cy="122224"/>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20" name="Straight Connector 119"/>
            <p:cNvCxnSpPr>
              <a:stCxn id="112" idx="3"/>
            </p:cNvCxnSpPr>
            <p:nvPr/>
          </p:nvCxnSpPr>
          <p:spPr>
            <a:xfrm>
              <a:off x="1496358" y="2401591"/>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181396" y="2401591"/>
              <a:ext cx="10413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835214" y="3741716"/>
              <a:ext cx="1112394" cy="246221"/>
            </a:xfrm>
            <a:prstGeom prst="rect">
              <a:avLst/>
            </a:prstGeom>
            <a:noFill/>
            <a:ln w="9525">
              <a:solidFill>
                <a:schemeClr val="tx1"/>
              </a:solidFill>
            </a:ln>
          </p:spPr>
          <p:txBody>
            <a:bodyPr wrap="square" rtlCol="0">
              <a:spAutoFit/>
            </a:bodyPr>
            <a:lstStyle/>
            <a:p>
              <a:pPr algn="ctr"/>
              <a:r>
                <a:rPr lang="en-US" sz="500" dirty="0"/>
                <a:t>Create router and attach interfaces to tenant networks</a:t>
              </a:r>
            </a:p>
          </p:txBody>
        </p:sp>
        <p:sp>
          <p:nvSpPr>
            <p:cNvPr id="123" name="Oval 122"/>
            <p:cNvSpPr/>
            <p:nvPr/>
          </p:nvSpPr>
          <p:spPr>
            <a:xfrm>
              <a:off x="713273" y="3655128"/>
              <a:ext cx="184455"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8</a:t>
              </a:r>
            </a:p>
          </p:txBody>
        </p:sp>
        <p:cxnSp>
          <p:nvCxnSpPr>
            <p:cNvPr id="124" name="Straight Arrow Connector 123"/>
            <p:cNvCxnSpPr>
              <a:stCxn id="122" idx="0"/>
              <a:endCxn id="112" idx="2"/>
            </p:cNvCxnSpPr>
            <p:nvPr/>
          </p:nvCxnSpPr>
          <p:spPr>
            <a:xfrm flipH="1" flipV="1">
              <a:off x="1390946" y="2462703"/>
              <a:ext cx="465" cy="1279013"/>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4175910" y="794614"/>
            <a:ext cx="4976998" cy="3611535"/>
            <a:chOff x="4175910" y="794612"/>
            <a:chExt cx="4976998" cy="3611536"/>
          </a:xfrm>
        </p:grpSpPr>
        <p:cxnSp>
          <p:nvCxnSpPr>
            <p:cNvPr id="125" name="Straight Connector 124"/>
            <p:cNvCxnSpPr/>
            <p:nvPr/>
          </p:nvCxnSpPr>
          <p:spPr>
            <a:xfrm flipH="1" flipV="1">
              <a:off x="4265749" y="1968161"/>
              <a:ext cx="1" cy="807465"/>
            </a:xfrm>
            <a:prstGeom prst="line">
              <a:avLst/>
            </a:prstGeom>
            <a:ln w="19050">
              <a:solidFill>
                <a:srgbClr val="002060"/>
              </a:solidFill>
              <a:headEnd type="ova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5428429" y="1969341"/>
              <a:ext cx="1" cy="807465"/>
            </a:xfrm>
            <a:prstGeom prst="line">
              <a:avLst/>
            </a:prstGeom>
            <a:ln w="19050">
              <a:solidFill>
                <a:srgbClr val="002060"/>
              </a:solidFill>
              <a:headEnd type="ova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617568" y="1969341"/>
              <a:ext cx="0" cy="1190620"/>
            </a:xfrm>
            <a:prstGeom prst="line">
              <a:avLst/>
            </a:prstGeom>
            <a:ln w="19050">
              <a:solidFill>
                <a:srgbClr val="002060"/>
              </a:solidFill>
              <a:headEnd type="ova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175910" y="1987214"/>
              <a:ext cx="258365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5473080" y="794612"/>
              <a:ext cx="3679828" cy="3611536"/>
              <a:chOff x="5473080" y="794612"/>
              <a:chExt cx="3679828" cy="3611536"/>
            </a:xfrm>
          </p:grpSpPr>
          <p:sp>
            <p:nvSpPr>
              <p:cNvPr id="129" name="TextBox 128"/>
              <p:cNvSpPr txBox="1"/>
              <p:nvPr/>
            </p:nvSpPr>
            <p:spPr>
              <a:xfrm>
                <a:off x="5595021" y="881200"/>
                <a:ext cx="1112394" cy="323165"/>
              </a:xfrm>
              <a:prstGeom prst="rect">
                <a:avLst/>
              </a:prstGeom>
              <a:noFill/>
              <a:ln w="9525">
                <a:solidFill>
                  <a:schemeClr val="tx1"/>
                </a:solidFill>
              </a:ln>
            </p:spPr>
            <p:txBody>
              <a:bodyPr wrap="square" rtlCol="0">
                <a:spAutoFit/>
              </a:bodyPr>
              <a:lstStyle/>
              <a:p>
                <a:pPr algn="ctr"/>
                <a:r>
                  <a:rPr lang="en-US" sz="500" dirty="0"/>
                  <a:t>VTS provisions L3 VXLAN (distributed L2/L3) , </a:t>
                </a:r>
                <a:r>
                  <a:rPr lang="en-US" sz="500" dirty="0" err="1"/>
                  <a:t>Anycast</a:t>
                </a:r>
                <a:r>
                  <a:rPr lang="en-US" sz="500" dirty="0"/>
                  <a:t> gateway with EVPN</a:t>
                </a:r>
              </a:p>
            </p:txBody>
          </p:sp>
          <p:sp>
            <p:nvSpPr>
              <p:cNvPr id="130" name="Oval 129"/>
              <p:cNvSpPr/>
              <p:nvPr/>
            </p:nvSpPr>
            <p:spPr>
              <a:xfrm>
                <a:off x="5473080" y="794612"/>
                <a:ext cx="184455" cy="159638"/>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9</a:t>
                </a:r>
              </a:p>
            </p:txBody>
          </p:sp>
          <p:cxnSp>
            <p:nvCxnSpPr>
              <p:cNvPr id="131" name="Straight Arrow Connector 130"/>
              <p:cNvCxnSpPr/>
              <p:nvPr/>
            </p:nvCxnSpPr>
            <p:spPr>
              <a:xfrm>
                <a:off x="6410651" y="1204365"/>
                <a:ext cx="0" cy="739766"/>
              </a:xfrm>
              <a:prstGeom prst="straightConnector1">
                <a:avLst/>
              </a:prstGeom>
              <a:ln w="6350">
                <a:prstDash val="sysDot"/>
                <a:tailEnd type="stealth" w="med" len="sm"/>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6862755" y="1019306"/>
                <a:ext cx="2235139" cy="3386842"/>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3" name="TextBox 132"/>
              <p:cNvSpPr txBox="1"/>
              <p:nvPr/>
            </p:nvSpPr>
            <p:spPr>
              <a:xfrm>
                <a:off x="6897958" y="1021536"/>
                <a:ext cx="2254950" cy="3370153"/>
              </a:xfrm>
              <a:prstGeom prst="rect">
                <a:avLst/>
              </a:prstGeom>
              <a:noFill/>
            </p:spPr>
            <p:txBody>
              <a:bodyPr wrap="square" rtlCol="0">
                <a:spAutoFit/>
              </a:bodyPr>
              <a:lstStyle/>
              <a:p>
                <a:r>
                  <a:rPr lang="en-US" sz="600" dirty="0" err="1"/>
                  <a:t>vlan</a:t>
                </a:r>
                <a:r>
                  <a:rPr lang="en-US" sz="600" dirty="0"/>
                  <a:t> 1708</a:t>
                </a:r>
              </a:p>
              <a:p>
                <a:r>
                  <a:rPr lang="en-US" sz="600" dirty="0"/>
                  <a:t>  </a:t>
                </a:r>
                <a:r>
                  <a:rPr lang="en-US" sz="600" dirty="0" err="1"/>
                  <a:t>vn</a:t>
                </a:r>
                <a:r>
                  <a:rPr lang="en-US" sz="600" dirty="0"/>
                  <a:t>-segment 46008</a:t>
                </a:r>
              </a:p>
              <a:p>
                <a:pPr>
                  <a:spcBef>
                    <a:spcPts val="300"/>
                  </a:spcBef>
                </a:pPr>
                <a:r>
                  <a:rPr lang="en-US" sz="600" dirty="0" err="1"/>
                  <a:t>vrf</a:t>
                </a:r>
                <a:r>
                  <a:rPr lang="en-US" sz="600" dirty="0"/>
                  <a:t> context </a:t>
                </a:r>
                <a:r>
                  <a:rPr lang="en-US" sz="600" dirty="0">
                    <a:solidFill>
                      <a:srgbClr val="00B050"/>
                    </a:solidFill>
                  </a:rPr>
                  <a:t>vni-46008</a:t>
                </a:r>
              </a:p>
              <a:p>
                <a:r>
                  <a:rPr lang="en-US" sz="600" dirty="0"/>
                  <a:t>  </a:t>
                </a:r>
                <a:r>
                  <a:rPr lang="en-US" sz="600" dirty="0" err="1"/>
                  <a:t>vni</a:t>
                </a:r>
                <a:r>
                  <a:rPr lang="en-US" sz="600" dirty="0"/>
                  <a:t> 46008</a:t>
                </a:r>
              </a:p>
              <a:p>
                <a:r>
                  <a:rPr lang="en-US" sz="600" dirty="0"/>
                  <a:t>  </a:t>
                </a:r>
                <a:r>
                  <a:rPr lang="en-US" sz="600" dirty="0" err="1"/>
                  <a:t>rd</a:t>
                </a:r>
                <a:r>
                  <a:rPr lang="en-US" sz="600" dirty="0"/>
                  <a:t> auto</a:t>
                </a:r>
              </a:p>
              <a:p>
                <a:r>
                  <a:rPr lang="en-US" sz="600" dirty="0"/>
                  <a:t>  address-family ipv4 unicast</a:t>
                </a:r>
              </a:p>
              <a:p>
                <a:r>
                  <a:rPr lang="en-US" sz="600" dirty="0"/>
                  <a:t>    route-target both auto</a:t>
                </a:r>
              </a:p>
              <a:p>
                <a:pPr>
                  <a:spcBef>
                    <a:spcPts val="300"/>
                  </a:spcBef>
                </a:pPr>
                <a:r>
                  <a:rPr lang="en-US" sz="600" dirty="0">
                    <a:sym typeface="Arial" pitchFamily="-107" charset="0"/>
                  </a:rPr>
                  <a:t>fabric forwarding </a:t>
                </a:r>
                <a:r>
                  <a:rPr lang="en-US" sz="600" dirty="0" err="1">
                    <a:sym typeface="Arial" pitchFamily="-107" charset="0"/>
                  </a:rPr>
                  <a:t>anycast</a:t>
                </a:r>
                <a:r>
                  <a:rPr lang="en-US" sz="600" dirty="0">
                    <a:sym typeface="Arial" pitchFamily="-107" charset="0"/>
                  </a:rPr>
                  <a:t>-gateway-mac 0002.0002.0002</a:t>
                </a:r>
              </a:p>
              <a:p>
                <a:pPr>
                  <a:spcBef>
                    <a:spcPts val="300"/>
                  </a:spcBef>
                </a:pPr>
                <a:r>
                  <a:rPr lang="en-US" sz="600" dirty="0"/>
                  <a:t> </a:t>
                </a:r>
                <a:r>
                  <a:rPr lang="en-US" sz="600" i="1" dirty="0">
                    <a:solidFill>
                      <a:srgbClr val="0070C0"/>
                    </a:solidFill>
                  </a:rPr>
                  <a:t>#</a:t>
                </a:r>
                <a:r>
                  <a:rPr lang="en-US" sz="600" i="1" dirty="0" err="1">
                    <a:solidFill>
                      <a:srgbClr val="0070C0"/>
                    </a:solidFill>
                  </a:rPr>
                  <a:t>Anycast</a:t>
                </a:r>
                <a:r>
                  <a:rPr lang="en-US" sz="600" i="1" dirty="0">
                    <a:solidFill>
                      <a:srgbClr val="0070C0"/>
                    </a:solidFill>
                  </a:rPr>
                  <a:t> Gateway MAC, identically configured on all VTEPs</a:t>
                </a:r>
                <a:endParaRPr lang="en-US" sz="600" dirty="0">
                  <a:sym typeface="Arial" pitchFamily="-107" charset="0"/>
                </a:endParaRPr>
              </a:p>
              <a:p>
                <a:pPr>
                  <a:spcBef>
                    <a:spcPts val="300"/>
                  </a:spcBef>
                </a:pPr>
                <a:r>
                  <a:rPr lang="en-US" sz="600" dirty="0"/>
                  <a:t>interface Vlan1706</a:t>
                </a:r>
              </a:p>
              <a:p>
                <a:r>
                  <a:rPr lang="en-US" sz="600" dirty="0"/>
                  <a:t>  no shutdown</a:t>
                </a:r>
              </a:p>
              <a:p>
                <a:r>
                  <a:rPr lang="en-US" sz="600" dirty="0"/>
                  <a:t>  </a:t>
                </a:r>
                <a:r>
                  <a:rPr lang="en-US" sz="600" dirty="0" err="1"/>
                  <a:t>vrf</a:t>
                </a:r>
                <a:r>
                  <a:rPr lang="en-US" sz="600" dirty="0"/>
                  <a:t> member </a:t>
                </a:r>
                <a:r>
                  <a:rPr lang="en-US" sz="600" dirty="0">
                    <a:solidFill>
                      <a:srgbClr val="00B050"/>
                    </a:solidFill>
                  </a:rPr>
                  <a:t>vni-46008</a:t>
                </a:r>
                <a:r>
                  <a:rPr lang="en-US" sz="600" dirty="0"/>
                  <a:t>	</a:t>
                </a:r>
              </a:p>
              <a:p>
                <a:r>
                  <a:rPr lang="en-US" sz="600" dirty="0"/>
                  <a:t>  </a:t>
                </a:r>
                <a:r>
                  <a:rPr lang="en-US" sz="600" dirty="0" err="1"/>
                  <a:t>ip</a:t>
                </a:r>
                <a:r>
                  <a:rPr lang="en-US" sz="600" dirty="0"/>
                  <a:t> address 192.168.4.1/24 ---&gt; </a:t>
                </a:r>
                <a:r>
                  <a:rPr lang="en-US" sz="600" i="1" dirty="0" err="1">
                    <a:solidFill>
                      <a:srgbClr val="0070C0"/>
                    </a:solidFill>
                  </a:rPr>
                  <a:t>Anycast</a:t>
                </a:r>
                <a:r>
                  <a:rPr lang="en-US" sz="600" i="1" dirty="0">
                    <a:solidFill>
                      <a:srgbClr val="0070C0"/>
                    </a:solidFill>
                  </a:rPr>
                  <a:t> GW Address</a:t>
                </a:r>
                <a:endParaRPr lang="en-US" sz="600" dirty="0">
                  <a:solidFill>
                    <a:srgbClr val="0070C0"/>
                  </a:solidFill>
                </a:endParaRPr>
              </a:p>
              <a:p>
                <a:r>
                  <a:rPr lang="en-US" sz="600" dirty="0"/>
                  <a:t>  fabric forwarding mode </a:t>
                </a:r>
                <a:r>
                  <a:rPr lang="en-US" sz="600" dirty="0" err="1"/>
                  <a:t>anycast</a:t>
                </a:r>
                <a:r>
                  <a:rPr lang="en-US" sz="600" dirty="0"/>
                  <a:t>-gateway</a:t>
                </a:r>
              </a:p>
              <a:p>
                <a:pPr>
                  <a:spcBef>
                    <a:spcPts val="300"/>
                  </a:spcBef>
                </a:pPr>
                <a:r>
                  <a:rPr lang="en-US" sz="600" dirty="0"/>
                  <a:t>interface Vlan1708</a:t>
                </a:r>
              </a:p>
              <a:p>
                <a:r>
                  <a:rPr lang="en-US" sz="600" dirty="0"/>
                  <a:t>  no shutdown</a:t>
                </a:r>
              </a:p>
              <a:p>
                <a:r>
                  <a:rPr lang="en-US" sz="600" dirty="0"/>
                  <a:t>  </a:t>
                </a:r>
                <a:r>
                  <a:rPr lang="en-US" sz="600" dirty="0" err="1"/>
                  <a:t>vrf</a:t>
                </a:r>
                <a:r>
                  <a:rPr lang="en-US" sz="600" dirty="0"/>
                  <a:t> member vni-46008</a:t>
                </a:r>
              </a:p>
              <a:p>
                <a:r>
                  <a:rPr lang="en-US" sz="600" dirty="0"/>
                  <a:t>  </a:t>
                </a:r>
                <a:r>
                  <a:rPr lang="en-US" sz="600" dirty="0" err="1"/>
                  <a:t>ip</a:t>
                </a:r>
                <a:r>
                  <a:rPr lang="en-US" sz="600" dirty="0"/>
                  <a:t> forward</a:t>
                </a:r>
              </a:p>
              <a:p>
                <a:pPr>
                  <a:spcBef>
                    <a:spcPts val="300"/>
                  </a:spcBef>
                </a:pPr>
                <a:r>
                  <a:rPr lang="en-US" sz="600" dirty="0"/>
                  <a:t>router </a:t>
                </a:r>
                <a:r>
                  <a:rPr lang="en-US" sz="600" dirty="0" err="1"/>
                  <a:t>bgp</a:t>
                </a:r>
                <a:r>
                  <a:rPr lang="en-US" sz="600" dirty="0"/>
                  <a:t> 23</a:t>
                </a:r>
              </a:p>
              <a:p>
                <a:r>
                  <a:rPr lang="en-US" sz="600" dirty="0"/>
                  <a:t>  router-id 4.4.4.4</a:t>
                </a:r>
              </a:p>
              <a:p>
                <a:r>
                  <a:rPr lang="en-US" sz="600" dirty="0"/>
                  <a:t>  address-family ipv4 unicast</a:t>
                </a:r>
              </a:p>
              <a:p>
                <a:r>
                  <a:rPr lang="en-US" sz="600" dirty="0"/>
                  <a:t>  address-family l2vpn </a:t>
                </a:r>
                <a:r>
                  <a:rPr lang="en-US" sz="600" dirty="0" err="1"/>
                  <a:t>evpn</a:t>
                </a:r>
                <a:endParaRPr lang="en-US" sz="600" dirty="0"/>
              </a:p>
              <a:p>
                <a:r>
                  <a:rPr lang="en-US" sz="600" dirty="0"/>
                  <a:t>    retain route-target all</a:t>
                </a:r>
              </a:p>
              <a:p>
                <a:r>
                  <a:rPr lang="en-US" sz="600" dirty="0"/>
                  <a:t>  …..</a:t>
                </a:r>
              </a:p>
              <a:p>
                <a:r>
                  <a:rPr lang="en-US" sz="600" dirty="0"/>
                  <a:t>   </a:t>
                </a:r>
                <a:r>
                  <a:rPr lang="en-US" sz="600" dirty="0" err="1"/>
                  <a:t>vrf</a:t>
                </a:r>
                <a:r>
                  <a:rPr lang="en-US" sz="600" dirty="0"/>
                  <a:t> vni-46008</a:t>
                </a:r>
              </a:p>
              <a:p>
                <a:r>
                  <a:rPr lang="en-US" sz="600" dirty="0"/>
                  <a:t>    address-family ipv4 unicast</a:t>
                </a:r>
              </a:p>
              <a:p>
                <a:r>
                  <a:rPr lang="en-US" sz="600" dirty="0"/>
                  <a:t>      advertise l2vpn </a:t>
                </a:r>
                <a:r>
                  <a:rPr lang="en-US" sz="600" dirty="0" err="1"/>
                  <a:t>evpn</a:t>
                </a:r>
                <a:endParaRPr lang="en-US" sz="600" dirty="0"/>
              </a:p>
              <a:p>
                <a:r>
                  <a:rPr lang="en-US" sz="600" dirty="0" err="1"/>
                  <a:t>evpn</a:t>
                </a:r>
                <a:endParaRPr lang="en-US" sz="600" dirty="0"/>
              </a:p>
              <a:p>
                <a:r>
                  <a:rPr lang="en-US" sz="600" dirty="0"/>
                  <a:t>  </a:t>
                </a:r>
                <a:r>
                  <a:rPr lang="en-US" sz="600" dirty="0" err="1"/>
                  <a:t>evi</a:t>
                </a:r>
                <a:r>
                  <a:rPr lang="en-US" sz="600" dirty="0"/>
                  <a:t> 46008 </a:t>
                </a:r>
                <a:r>
                  <a:rPr lang="en-US" sz="600" dirty="0" err="1"/>
                  <a:t>vni</a:t>
                </a:r>
                <a:endParaRPr lang="en-US" sz="600" dirty="0"/>
              </a:p>
              <a:p>
                <a:r>
                  <a:rPr lang="en-US" sz="600" dirty="0"/>
                  <a:t>    </a:t>
                </a:r>
                <a:r>
                  <a:rPr lang="en-US" sz="600" dirty="0" err="1"/>
                  <a:t>bgp</a:t>
                </a:r>
                <a:endParaRPr lang="en-US" sz="600" dirty="0"/>
              </a:p>
              <a:p>
                <a:r>
                  <a:rPr lang="en-US" sz="600" dirty="0"/>
                  <a:t>      </a:t>
                </a:r>
                <a:r>
                  <a:rPr lang="en-US" sz="600" dirty="0" err="1"/>
                  <a:t>rd</a:t>
                </a:r>
                <a:r>
                  <a:rPr lang="en-US" sz="600" dirty="0"/>
                  <a:t> auto</a:t>
                </a:r>
              </a:p>
              <a:p>
                <a:r>
                  <a:rPr lang="en-US" sz="600" dirty="0"/>
                  <a:t>      route-target import auto</a:t>
                </a:r>
              </a:p>
              <a:p>
                <a:r>
                  <a:rPr lang="en-US" sz="600" dirty="0"/>
                  <a:t>      route-target export auto</a:t>
                </a:r>
              </a:p>
            </p:txBody>
          </p:sp>
        </p:grpSp>
      </p:grpSp>
      <p:sp>
        <p:nvSpPr>
          <p:cNvPr id="136"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VTS </a:t>
            </a:r>
            <a:r>
              <a:rPr lang="en-US" dirty="0" smtClean="0"/>
              <a:t>: </a:t>
            </a:r>
            <a:r>
              <a:rPr lang="en-US" dirty="0" err="1" smtClean="0"/>
              <a:t>OpenStack</a:t>
            </a:r>
            <a:r>
              <a:rPr lang="en-US" dirty="0" smtClean="0"/>
              <a:t> Workflow</a:t>
            </a:r>
            <a:endParaRPr lang="en-US" sz="1600" dirty="0">
              <a:solidFill>
                <a:schemeClr val="bg1">
                  <a:lumMod val="50000"/>
                </a:schemeClr>
              </a:solidFill>
            </a:endParaRPr>
          </a:p>
        </p:txBody>
      </p:sp>
    </p:spTree>
    <p:extLst>
      <p:ext uri="{BB962C8B-B14F-4D97-AF65-F5344CB8AC3E}">
        <p14:creationId xmlns:p14="http://schemas.microsoft.com/office/powerpoint/2010/main" val="23257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a:t>
            </a:r>
            <a:r>
              <a:rPr lang="en-US" dirty="0" smtClean="0"/>
              <a:t>VTS </a:t>
            </a:r>
            <a:r>
              <a:rPr lang="en-US" dirty="0" smtClean="0"/>
              <a:t>Functionality &amp; Workflow</a:t>
            </a:r>
            <a:endParaRPr lang="en-US" dirty="0"/>
          </a:p>
        </p:txBody>
      </p:sp>
    </p:spTree>
    <p:extLst>
      <p:ext uri="{BB962C8B-B14F-4D97-AF65-F5344CB8AC3E}">
        <p14:creationId xmlns:p14="http://schemas.microsoft.com/office/powerpoint/2010/main" val="5267497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588" y="3349651"/>
            <a:ext cx="658461" cy="513288"/>
          </a:xfrm>
          <a:prstGeom prst="rect">
            <a:avLst/>
          </a:prstGeom>
        </p:spPr>
      </p:pic>
      <p:sp>
        <p:nvSpPr>
          <p:cNvPr id="4" name="Oval 3"/>
          <p:cNvSpPr/>
          <p:nvPr/>
        </p:nvSpPr>
        <p:spPr bwMode="auto">
          <a:xfrm>
            <a:off x="3975978" y="1073153"/>
            <a:ext cx="4448356" cy="3974191"/>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6" name="Rectangle 5"/>
          <p:cNvSpPr/>
          <p:nvPr/>
        </p:nvSpPr>
        <p:spPr>
          <a:xfrm>
            <a:off x="4506311"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smtClean="0">
                <a:solidFill>
                  <a:srgbClr val="000000"/>
                </a:solidFill>
              </a:rPr>
              <a:t>ToR</a:t>
            </a:r>
          </a:p>
        </p:txBody>
      </p:sp>
      <p:sp>
        <p:nvSpPr>
          <p:cNvPr id="7" name="Rectangle 6"/>
          <p:cNvSpPr/>
          <p:nvPr/>
        </p:nvSpPr>
        <p:spPr>
          <a:xfrm>
            <a:off x="5761669" y="3193290"/>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sp>
        <p:nvSpPr>
          <p:cNvPr id="8" name="Rectangle 7"/>
          <p:cNvSpPr/>
          <p:nvPr/>
        </p:nvSpPr>
        <p:spPr>
          <a:xfrm>
            <a:off x="5070481" y="1782414"/>
            <a:ext cx="1039066" cy="256149"/>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1000" dirty="0">
              <a:solidFill>
                <a:srgbClr val="000000"/>
              </a:solidFill>
            </a:endParaRPr>
          </a:p>
        </p:txBody>
      </p:sp>
      <p:sp>
        <p:nvSpPr>
          <p:cNvPr id="9" name="Rectangle 8"/>
          <p:cNvSpPr/>
          <p:nvPr/>
        </p:nvSpPr>
        <p:spPr>
          <a:xfrm>
            <a:off x="6359637" y="1782414"/>
            <a:ext cx="1039066" cy="257563"/>
          </a:xfrm>
          <a:prstGeom prst="rect">
            <a:avLst/>
          </a:prstGeom>
          <a:ln>
            <a:solidFill>
              <a:srgbClr val="DEDEDE"/>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600" dirty="0">
                <a:solidFill>
                  <a:srgbClr val="000000"/>
                </a:solidFill>
              </a:rPr>
              <a:t>Spine</a:t>
            </a:r>
            <a:endParaRPr lang="en-US" sz="600" dirty="0" smtClean="0">
              <a:solidFill>
                <a:srgbClr val="000000"/>
              </a:solidFill>
            </a:endParaRPr>
          </a:p>
        </p:txBody>
      </p:sp>
      <p:sp>
        <p:nvSpPr>
          <p:cNvPr id="10" name="Rectangle 9"/>
          <p:cNvSpPr/>
          <p:nvPr/>
        </p:nvSpPr>
        <p:spPr>
          <a:xfrm>
            <a:off x="7119269" y="3191491"/>
            <a:ext cx="1039066" cy="257563"/>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en-US" sz="600" dirty="0">
                <a:solidFill>
                  <a:srgbClr val="000000"/>
                </a:solidFill>
              </a:rPr>
              <a:t>ToR</a:t>
            </a:r>
            <a:endParaRPr lang="en-US" sz="600" dirty="0" smtClean="0">
              <a:solidFill>
                <a:srgbClr val="000000"/>
              </a:solidFill>
            </a:endParaRPr>
          </a:p>
        </p:txBody>
      </p:sp>
      <p:cxnSp>
        <p:nvCxnSpPr>
          <p:cNvPr id="11" name="Straight Connector 10"/>
          <p:cNvCxnSpPr>
            <a:stCxn id="6" idx="0"/>
            <a:endCxn id="8" idx="2"/>
          </p:cNvCxnSpPr>
          <p:nvPr/>
        </p:nvCxnSpPr>
        <p:spPr>
          <a:xfrm flipV="1">
            <a:off x="5025844" y="2038563"/>
            <a:ext cx="564170"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0"/>
            <a:endCxn id="9" idx="2"/>
          </p:cNvCxnSpPr>
          <p:nvPr/>
        </p:nvCxnSpPr>
        <p:spPr>
          <a:xfrm flipV="1">
            <a:off x="5025844" y="2039977"/>
            <a:ext cx="1853326"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0"/>
            <a:endCxn id="8" idx="2"/>
          </p:cNvCxnSpPr>
          <p:nvPr/>
        </p:nvCxnSpPr>
        <p:spPr>
          <a:xfrm flipH="1" flipV="1">
            <a:off x="5590014" y="2038563"/>
            <a:ext cx="691188" cy="1154727"/>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7" idx="0"/>
            <a:endCxn id="9" idx="2"/>
          </p:cNvCxnSpPr>
          <p:nvPr/>
        </p:nvCxnSpPr>
        <p:spPr>
          <a:xfrm flipV="1">
            <a:off x="6281202" y="2039977"/>
            <a:ext cx="597968" cy="115331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0"/>
            <a:endCxn id="8" idx="2"/>
          </p:cNvCxnSpPr>
          <p:nvPr/>
        </p:nvCxnSpPr>
        <p:spPr>
          <a:xfrm flipH="1" flipV="1">
            <a:off x="5590014" y="2038561"/>
            <a:ext cx="2048788" cy="1152928"/>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0"/>
            <a:endCxn id="9" idx="2"/>
          </p:cNvCxnSpPr>
          <p:nvPr/>
        </p:nvCxnSpPr>
        <p:spPr>
          <a:xfrm flipH="1" flipV="1">
            <a:off x="6879170" y="2039975"/>
            <a:ext cx="759632" cy="1151514"/>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4439410" y="3788572"/>
            <a:ext cx="1174002" cy="742862"/>
            <a:chOff x="371645" y="3838520"/>
            <a:chExt cx="1236785" cy="742862"/>
          </a:xfrm>
        </p:grpSpPr>
        <p:sp>
          <p:nvSpPr>
            <p:cNvPr id="18" name="Rectangle 17"/>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19" name="Rectangle 18"/>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0" name="Rectangle 19"/>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21" name="TextBox 20"/>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cxnSp>
        <p:nvCxnSpPr>
          <p:cNvPr id="22" name="Straight Connector 21"/>
          <p:cNvCxnSpPr>
            <a:stCxn id="6" idx="2"/>
            <a:endCxn id="18" idx="0"/>
          </p:cNvCxnSpPr>
          <p:nvPr/>
        </p:nvCxnSpPr>
        <p:spPr>
          <a:xfrm>
            <a:off x="5025848" y="3450853"/>
            <a:ext cx="567" cy="337723"/>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6274474" y="3450852"/>
            <a:ext cx="6728" cy="33772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055598" y="3650557"/>
            <a:ext cx="1174002" cy="84929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25" name="Rectangle 24"/>
          <p:cNvSpPr/>
          <p:nvPr/>
        </p:nvSpPr>
        <p:spPr>
          <a:xfrm>
            <a:off x="7178457" y="3957773"/>
            <a:ext cx="936255"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26" name="Rectangle 25"/>
          <p:cNvSpPr/>
          <p:nvPr/>
        </p:nvSpPr>
        <p:spPr>
          <a:xfrm>
            <a:off x="7456570" y="4205727"/>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27" name="TextBox 26"/>
          <p:cNvSpPr txBox="1"/>
          <p:nvPr/>
        </p:nvSpPr>
        <p:spPr>
          <a:xfrm>
            <a:off x="7387952" y="4368284"/>
            <a:ext cx="556725" cy="184666"/>
          </a:xfrm>
          <a:prstGeom prst="rect">
            <a:avLst/>
          </a:prstGeom>
          <a:noFill/>
        </p:spPr>
        <p:txBody>
          <a:bodyPr wrap="none" rtlCol="0">
            <a:spAutoFit/>
          </a:bodyPr>
          <a:lstStyle/>
          <a:p>
            <a:pPr defTabSz="457048"/>
            <a:r>
              <a:rPr lang="en-US" sz="600" dirty="0" smtClean="0">
                <a:solidFill>
                  <a:srgbClr val="000000"/>
                </a:solidFill>
              </a:rPr>
              <a:t>x86 Server</a:t>
            </a:r>
            <a:endParaRPr lang="en-US" sz="600" dirty="0">
              <a:solidFill>
                <a:srgbClr val="000000"/>
              </a:solidFill>
            </a:endParaRPr>
          </a:p>
        </p:txBody>
      </p:sp>
      <p:cxnSp>
        <p:nvCxnSpPr>
          <p:cNvPr id="28" name="Straight Connector 27"/>
          <p:cNvCxnSpPr>
            <a:stCxn id="10" idx="2"/>
            <a:endCxn id="24" idx="0"/>
          </p:cNvCxnSpPr>
          <p:nvPr/>
        </p:nvCxnSpPr>
        <p:spPr>
          <a:xfrm>
            <a:off x="7638806" y="3449052"/>
            <a:ext cx="3797" cy="201505"/>
          </a:xfrm>
          <a:prstGeom prst="line">
            <a:avLst/>
          </a:prstGeom>
          <a:ln w="3175">
            <a:solidFill>
              <a:srgbClr val="FDFDFD"/>
            </a:solidFill>
          </a:ln>
        </p:spPr>
        <p:style>
          <a:lnRef idx="2">
            <a:schemeClr val="accent1"/>
          </a:lnRef>
          <a:fillRef idx="0">
            <a:schemeClr val="accent1"/>
          </a:fillRef>
          <a:effectRef idx="1">
            <a:schemeClr val="accent1"/>
          </a:effectRef>
          <a:fontRef idx="minor">
            <a:schemeClr val="tx1"/>
          </a:fontRef>
        </p:style>
      </p:cxnSp>
      <p:sp>
        <p:nvSpPr>
          <p:cNvPr id="51" name="Slide Number Placeholder 50"/>
          <p:cNvSpPr>
            <a:spLocks noGrp="1"/>
          </p:cNvSpPr>
          <p:nvPr>
            <p:ph type="sldNum" sz="quarter" idx="4"/>
          </p:nvPr>
        </p:nvSpPr>
        <p:spPr/>
        <p:txBody>
          <a:bodyPr/>
          <a:lstStyle/>
          <a:p>
            <a:pPr defTabSz="457200" fontAlgn="base">
              <a:spcBef>
                <a:spcPct val="0"/>
              </a:spcBef>
              <a:spcAft>
                <a:spcPct val="0"/>
              </a:spcAft>
            </a:pPr>
            <a:fld id="{96A97DD0-5BE7-4856-A2A9-C42C6688E607}" type="slidenum">
              <a:rPr lang="en-US" smtClean="0"/>
              <a:pPr defTabSz="457200" fontAlgn="base">
                <a:spcBef>
                  <a:spcPct val="0"/>
                </a:spcBef>
                <a:spcAft>
                  <a:spcPct val="0"/>
                </a:spcAft>
              </a:pPr>
              <a:t>4</a:t>
            </a:fld>
            <a:endParaRPr lang="en-US" dirty="0"/>
          </a:p>
        </p:txBody>
      </p:sp>
      <p:sp>
        <p:nvSpPr>
          <p:cNvPr id="56" name="Title 55"/>
          <p:cNvSpPr>
            <a:spLocks noGrp="1"/>
          </p:cNvSpPr>
          <p:nvPr>
            <p:ph type="title"/>
          </p:nvPr>
        </p:nvSpPr>
        <p:spPr>
          <a:xfrm>
            <a:off x="298560" y="483878"/>
            <a:ext cx="8513064" cy="765432"/>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smtClean="0"/>
              <a:t>Service Orchestration velocity hindered by manual network process </a:t>
            </a:r>
            <a:r>
              <a:rPr lang="en-US" dirty="0"/>
              <a:t/>
            </a:r>
            <a:br>
              <a:rPr lang="en-US" dirty="0"/>
            </a:br>
            <a:endParaRPr lang="en-US" dirty="0"/>
          </a:p>
        </p:txBody>
      </p:sp>
      <p:sp>
        <p:nvSpPr>
          <p:cNvPr id="57" name="TextBox 56"/>
          <p:cNvSpPr txBox="1"/>
          <p:nvPr/>
        </p:nvSpPr>
        <p:spPr>
          <a:xfrm>
            <a:off x="86700" y="906895"/>
            <a:ext cx="2913990" cy="357638"/>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Service Orchestration</a:t>
            </a:r>
            <a:endParaRPr lang="en-US" sz="1000" dirty="0">
              <a:solidFill>
                <a:srgbClr val="FFFFFF"/>
              </a:solidFill>
              <a:latin typeface="CiscoSansTT Light"/>
            </a:endParaRP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38" y="4199744"/>
            <a:ext cx="658452" cy="617623"/>
          </a:xfrm>
          <a:prstGeom prst="rect">
            <a:avLst/>
          </a:prstGeom>
        </p:spPr>
      </p:pic>
      <p:cxnSp>
        <p:nvCxnSpPr>
          <p:cNvPr id="49" name="Elbow Connector 48"/>
          <p:cNvCxnSpPr/>
          <p:nvPr/>
        </p:nvCxnSpPr>
        <p:spPr bwMode="auto">
          <a:xfrm>
            <a:off x="561546" y="2303628"/>
            <a:ext cx="3844055" cy="1856680"/>
          </a:xfrm>
          <a:prstGeom prst="bentConnector3">
            <a:avLst>
              <a:gd name="adj1" fmla="val 2"/>
            </a:avLst>
          </a:prstGeom>
          <a:solidFill>
            <a:srgbClr val="0183B7"/>
          </a:solidFill>
          <a:ln w="9525" cap="flat" cmpd="sng" algn="ctr">
            <a:solidFill>
              <a:schemeClr val="tx1"/>
            </a:solidFill>
            <a:prstDash val="lgDash"/>
            <a:round/>
            <a:headEnd type="none" w="med" len="med"/>
            <a:tailEnd type="triangle"/>
          </a:ln>
          <a:effectLst/>
        </p:spPr>
      </p:cxn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1" y="2390598"/>
            <a:ext cx="439779" cy="439779"/>
          </a:xfrm>
          <a:prstGeom prst="rect">
            <a:avLst/>
          </a:prstGeom>
        </p:spPr>
      </p:pic>
      <p:sp>
        <p:nvSpPr>
          <p:cNvPr id="65" name="TextBox 64"/>
          <p:cNvSpPr txBox="1"/>
          <p:nvPr/>
        </p:nvSpPr>
        <p:spPr>
          <a:xfrm>
            <a:off x="121017" y="1354538"/>
            <a:ext cx="1239258" cy="357638"/>
          </a:xfrm>
          <a:prstGeom prst="rect">
            <a:avLst/>
          </a:prstGeom>
          <a:solidFill>
            <a:schemeClr val="accent3">
              <a:lumMod val="75000"/>
            </a:schemeClr>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Compute Orchestration</a:t>
            </a:r>
            <a:endParaRPr lang="en-US" sz="1000" dirty="0">
              <a:solidFill>
                <a:srgbClr val="FFFFFF"/>
              </a:solidFill>
              <a:latin typeface="CiscoSansTT Light"/>
            </a:endParaRPr>
          </a:p>
        </p:txBody>
      </p:sp>
      <p:sp>
        <p:nvSpPr>
          <p:cNvPr id="66" name="TextBox 65"/>
          <p:cNvSpPr txBox="1"/>
          <p:nvPr/>
        </p:nvSpPr>
        <p:spPr>
          <a:xfrm>
            <a:off x="1609487" y="1366171"/>
            <a:ext cx="1286113" cy="357638"/>
          </a:xfrm>
          <a:prstGeom prst="rect">
            <a:avLst/>
          </a:prstGeom>
          <a:solidFill>
            <a:srgbClr val="FF0000"/>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Network Orchestration</a:t>
            </a:r>
            <a:endParaRPr lang="en-US" sz="1000" dirty="0">
              <a:solidFill>
                <a:srgbClr val="FFFFFF"/>
              </a:solidFill>
              <a:latin typeface="CiscoSansTT Light"/>
            </a:endParaRPr>
          </a:p>
        </p:txBody>
      </p:sp>
      <p:cxnSp>
        <p:nvCxnSpPr>
          <p:cNvPr id="67" name="Elbow Connector 66"/>
          <p:cNvCxnSpPr/>
          <p:nvPr/>
        </p:nvCxnSpPr>
        <p:spPr bwMode="auto">
          <a:xfrm>
            <a:off x="2112040" y="2296497"/>
            <a:ext cx="2341777" cy="944959"/>
          </a:xfrm>
          <a:prstGeom prst="bentConnector3">
            <a:avLst>
              <a:gd name="adj1" fmla="val 468"/>
            </a:avLst>
          </a:prstGeom>
          <a:solidFill>
            <a:srgbClr val="0183B7"/>
          </a:solidFill>
          <a:ln w="9525" cap="flat" cmpd="sng" algn="ctr">
            <a:solidFill>
              <a:schemeClr val="tx1"/>
            </a:solidFill>
            <a:prstDash val="lgDash"/>
            <a:round/>
            <a:headEnd type="none" w="med" len="med"/>
            <a:tailEnd type="triangle"/>
          </a:ln>
          <a:effectLst/>
        </p:spPr>
      </p:cxnSp>
      <p:pic>
        <p:nvPicPr>
          <p:cNvPr id="118" name="Picture 117"/>
          <p:cNvPicPr>
            <a:picLocks noChangeAspect="1"/>
          </p:cNvPicPr>
          <p:nvPr/>
        </p:nvPicPr>
        <p:blipFill>
          <a:blip r:embed="rId6"/>
          <a:stretch>
            <a:fillRect/>
          </a:stretch>
        </p:blipFill>
        <p:spPr>
          <a:xfrm>
            <a:off x="84595" y="1808820"/>
            <a:ext cx="1379251" cy="601970"/>
          </a:xfrm>
          <a:prstGeom prst="rect">
            <a:avLst/>
          </a:prstGeom>
        </p:spPr>
      </p:pic>
      <p:pic>
        <p:nvPicPr>
          <p:cNvPr id="134" name="Picture 133"/>
          <p:cNvPicPr>
            <a:picLocks noChangeAspect="1"/>
          </p:cNvPicPr>
          <p:nvPr/>
        </p:nvPicPr>
        <p:blipFill>
          <a:blip r:embed="rId7"/>
          <a:stretch>
            <a:fillRect/>
          </a:stretch>
        </p:blipFill>
        <p:spPr>
          <a:xfrm>
            <a:off x="1584626" y="1813550"/>
            <a:ext cx="1358765" cy="565730"/>
          </a:xfrm>
          <a:prstGeom prst="rect">
            <a:avLst/>
          </a:prstGeom>
        </p:spPr>
      </p:pic>
      <p:graphicFrame>
        <p:nvGraphicFramePr>
          <p:cNvPr id="149" name="Diagram 148"/>
          <p:cNvGraphicFramePr/>
          <p:nvPr>
            <p:extLst>
              <p:ext uri="{D42A27DB-BD31-4B8C-83A1-F6EECF244321}">
                <p14:modId xmlns:p14="http://schemas.microsoft.com/office/powerpoint/2010/main" val="54678929"/>
              </p:ext>
            </p:extLst>
          </p:nvPr>
        </p:nvGraphicFramePr>
        <p:xfrm>
          <a:off x="2451367" y="3314855"/>
          <a:ext cx="1280029" cy="6049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1" name="Picture 6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661935" y="2397310"/>
            <a:ext cx="441769" cy="441769"/>
          </a:xfrm>
          <a:prstGeom prst="rect">
            <a:avLst/>
          </a:prstGeom>
        </p:spPr>
      </p:pic>
      <p:graphicFrame>
        <p:nvGraphicFramePr>
          <p:cNvPr id="72" name="Diagram 71"/>
          <p:cNvGraphicFramePr/>
          <p:nvPr>
            <p:extLst>
              <p:ext uri="{D42A27DB-BD31-4B8C-83A1-F6EECF244321}">
                <p14:modId xmlns:p14="http://schemas.microsoft.com/office/powerpoint/2010/main" val="1845475528"/>
              </p:ext>
            </p:extLst>
          </p:nvPr>
        </p:nvGraphicFramePr>
        <p:xfrm>
          <a:off x="2449636" y="4216719"/>
          <a:ext cx="1280029" cy="45200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3" name="Left Brace 42"/>
          <p:cNvSpPr/>
          <p:nvPr/>
        </p:nvSpPr>
        <p:spPr>
          <a:xfrm>
            <a:off x="4408635" y="2220753"/>
            <a:ext cx="104155" cy="10982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p:cNvGrpSpPr/>
          <p:nvPr/>
        </p:nvGrpSpPr>
        <p:grpSpPr>
          <a:xfrm>
            <a:off x="5726611" y="3788572"/>
            <a:ext cx="1174002" cy="742862"/>
            <a:chOff x="371645" y="3838520"/>
            <a:chExt cx="1236785" cy="742862"/>
          </a:xfrm>
        </p:grpSpPr>
        <p:sp>
          <p:nvSpPr>
            <p:cNvPr id="81" name="Rectangle 80"/>
            <p:cNvSpPr/>
            <p:nvPr/>
          </p:nvSpPr>
          <p:spPr>
            <a:xfrm>
              <a:off x="371645" y="3838520"/>
              <a:ext cx="1236785" cy="685912"/>
            </a:xfrm>
            <a:prstGeom prst="rect">
              <a:avLst/>
            </a:prstGeom>
            <a:solidFill>
              <a:schemeClr val="bg1">
                <a:lumMod val="75000"/>
              </a:schemeClr>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48"/>
              <a:endParaRPr lang="en-US">
                <a:solidFill>
                  <a:srgbClr val="FFFFFF"/>
                </a:solidFill>
              </a:endParaRPr>
            </a:p>
          </p:txBody>
        </p:sp>
        <p:sp>
          <p:nvSpPr>
            <p:cNvPr id="82" name="Rectangle 81"/>
            <p:cNvSpPr/>
            <p:nvPr/>
          </p:nvSpPr>
          <p:spPr>
            <a:xfrm>
              <a:off x="501070" y="3932148"/>
              <a:ext cx="986324" cy="169267"/>
            </a:xfrm>
            <a:prstGeom prst="rect">
              <a:avLst/>
            </a:prstGeom>
            <a:solidFill>
              <a:srgbClr val="460047"/>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dirty="0" smtClean="0">
                  <a:solidFill>
                    <a:srgbClr val="FFFFFF"/>
                  </a:solidFill>
                </a:rPr>
                <a:t>Hypervisor</a:t>
              </a:r>
              <a:endParaRPr lang="en-US" sz="500" dirty="0">
                <a:solidFill>
                  <a:srgbClr val="FFFFFF"/>
                </a:solidFill>
              </a:endParaRPr>
            </a:p>
          </p:txBody>
        </p:sp>
        <p:sp>
          <p:nvSpPr>
            <p:cNvPr id="83" name="Rectangle 82"/>
            <p:cNvSpPr/>
            <p:nvPr/>
          </p:nvSpPr>
          <p:spPr>
            <a:xfrm>
              <a:off x="501070" y="4205548"/>
              <a:ext cx="398979" cy="169267"/>
            </a:xfrm>
            <a:prstGeom prst="rect">
              <a:avLst/>
            </a:prstGeom>
            <a:solidFill>
              <a:srgbClr val="FF660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84" name="TextBox 83"/>
            <p:cNvSpPr txBox="1"/>
            <p:nvPr/>
          </p:nvSpPr>
          <p:spPr>
            <a:xfrm>
              <a:off x="642691" y="4381327"/>
              <a:ext cx="667386" cy="200055"/>
            </a:xfrm>
            <a:prstGeom prst="rect">
              <a:avLst/>
            </a:prstGeom>
            <a:noFill/>
          </p:spPr>
          <p:txBody>
            <a:bodyPr wrap="none" rtlCol="0">
              <a:spAutoFit/>
            </a:bodyPr>
            <a:lstStyle/>
            <a:p>
              <a:pPr defTabSz="457048"/>
              <a:r>
                <a:rPr lang="en-US" sz="700" dirty="0" smtClean="0">
                  <a:solidFill>
                    <a:srgbClr val="000000"/>
                  </a:solidFill>
                </a:rPr>
                <a:t>x86 Server</a:t>
              </a:r>
              <a:endParaRPr lang="en-US" sz="700" dirty="0">
                <a:solidFill>
                  <a:srgbClr val="000000"/>
                </a:solidFill>
              </a:endParaRPr>
            </a:p>
          </p:txBody>
        </p:sp>
      </p:grpSp>
      <p:sp>
        <p:nvSpPr>
          <p:cNvPr id="85" name="Rectangle 84"/>
          <p:cNvSpPr/>
          <p:nvPr/>
        </p:nvSpPr>
        <p:spPr>
          <a:xfrm>
            <a:off x="6427436" y="4155599"/>
            <a:ext cx="372058" cy="169267"/>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wrap="square" lIns="91430" tIns="45715" rIns="91430" bIns="45715" rtlCol="0" anchor="ctr">
            <a:spAutoFit/>
          </a:bodyPr>
          <a:lstStyle/>
          <a:p>
            <a:pPr algn="ctr" defTabSz="457048"/>
            <a:r>
              <a:rPr lang="en-US" sz="500" b="1" dirty="0" smtClean="0">
                <a:solidFill>
                  <a:srgbClr val="FFFFFF"/>
                </a:solidFill>
              </a:rPr>
              <a:t>VM</a:t>
            </a:r>
            <a:endParaRPr lang="en-US" sz="500" b="1" dirty="0">
              <a:solidFill>
                <a:srgbClr val="FFFFFF"/>
              </a:solidFill>
            </a:endParaRPr>
          </a:p>
        </p:txBody>
      </p:sp>
      <p:sp>
        <p:nvSpPr>
          <p:cNvPr id="50" name="TextBox 49"/>
          <p:cNvSpPr txBox="1"/>
          <p:nvPr/>
        </p:nvSpPr>
        <p:spPr>
          <a:xfrm>
            <a:off x="602114" y="2391525"/>
            <a:ext cx="838935" cy="846386"/>
          </a:xfrm>
          <a:prstGeom prst="rect">
            <a:avLst/>
          </a:prstGeom>
          <a:noFill/>
        </p:spPr>
        <p:txBody>
          <a:bodyPr wrap="square" rtlCol="0">
            <a:spAutoFit/>
          </a:bodyPr>
          <a:lstStyle/>
          <a:p>
            <a:pPr algn="ctr"/>
            <a:r>
              <a:rPr lang="en-US" sz="700" dirty="0">
                <a:solidFill>
                  <a:srgbClr val="000000"/>
                </a:solidFill>
              </a:rPr>
              <a:t>Compute is completely Virtualized</a:t>
            </a:r>
          </a:p>
          <a:p>
            <a:pPr algn="ctr"/>
            <a:r>
              <a:rPr lang="en-US" sz="700" dirty="0">
                <a:solidFill>
                  <a:srgbClr val="000000"/>
                </a:solidFill>
              </a:rPr>
              <a:t>Compute Request completed in Seconds</a:t>
            </a:r>
          </a:p>
        </p:txBody>
      </p:sp>
      <p:sp>
        <p:nvSpPr>
          <p:cNvPr id="52" name="Rounded Rectangle 51"/>
          <p:cNvSpPr/>
          <p:nvPr/>
        </p:nvSpPr>
        <p:spPr>
          <a:xfrm>
            <a:off x="637684" y="2352089"/>
            <a:ext cx="743801" cy="831105"/>
          </a:xfrm>
          <a:prstGeom prst="roundRect">
            <a:avLst>
              <a:gd name="adj" fmla="val 0"/>
            </a:avLst>
          </a:prstGeom>
          <a:noFill/>
          <a:ln>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endParaRPr>
          </a:p>
        </p:txBody>
      </p:sp>
      <p:sp>
        <p:nvSpPr>
          <p:cNvPr id="58" name="TextBox 57"/>
          <p:cNvSpPr txBox="1"/>
          <p:nvPr/>
        </p:nvSpPr>
        <p:spPr>
          <a:xfrm>
            <a:off x="2160358" y="2354769"/>
            <a:ext cx="871407" cy="846386"/>
          </a:xfrm>
          <a:prstGeom prst="rect">
            <a:avLst/>
          </a:prstGeom>
          <a:noFill/>
        </p:spPr>
        <p:txBody>
          <a:bodyPr wrap="square" rtlCol="0">
            <a:spAutoFit/>
          </a:bodyPr>
          <a:lstStyle/>
          <a:p>
            <a:pPr algn="ctr"/>
            <a:r>
              <a:rPr lang="en-US" sz="700" dirty="0" smtClean="0">
                <a:solidFill>
                  <a:srgbClr val="000000"/>
                </a:solidFill>
              </a:rPr>
              <a:t>Network </a:t>
            </a:r>
            <a:r>
              <a:rPr lang="en-US" sz="700" dirty="0">
                <a:solidFill>
                  <a:srgbClr val="000000"/>
                </a:solidFill>
              </a:rPr>
              <a:t>is </a:t>
            </a:r>
            <a:r>
              <a:rPr lang="en-US" sz="700" dirty="0" smtClean="0">
                <a:solidFill>
                  <a:srgbClr val="000000"/>
                </a:solidFill>
              </a:rPr>
              <a:t>partially </a:t>
            </a:r>
            <a:r>
              <a:rPr lang="en-US" sz="700" dirty="0">
                <a:solidFill>
                  <a:srgbClr val="000000"/>
                </a:solidFill>
              </a:rPr>
              <a:t>Virtualized</a:t>
            </a:r>
          </a:p>
          <a:p>
            <a:pPr algn="ctr"/>
            <a:r>
              <a:rPr lang="en-US" sz="700" dirty="0" smtClean="0">
                <a:solidFill>
                  <a:srgbClr val="000000"/>
                </a:solidFill>
              </a:rPr>
              <a:t>Network Change Request </a:t>
            </a:r>
            <a:r>
              <a:rPr lang="en-US" sz="700" dirty="0">
                <a:solidFill>
                  <a:srgbClr val="000000"/>
                </a:solidFill>
              </a:rPr>
              <a:t>completed in </a:t>
            </a:r>
            <a:r>
              <a:rPr lang="en-US" sz="700" dirty="0" smtClean="0">
                <a:solidFill>
                  <a:srgbClr val="000000"/>
                </a:solidFill>
              </a:rPr>
              <a:t>days/weeks</a:t>
            </a:r>
            <a:endParaRPr lang="en-US" sz="700" dirty="0">
              <a:solidFill>
                <a:srgbClr val="000000"/>
              </a:solidFill>
            </a:endParaRPr>
          </a:p>
        </p:txBody>
      </p:sp>
      <p:sp>
        <p:nvSpPr>
          <p:cNvPr id="62" name="Rounded Rectangle 61"/>
          <p:cNvSpPr/>
          <p:nvPr/>
        </p:nvSpPr>
        <p:spPr>
          <a:xfrm>
            <a:off x="2207926" y="2336464"/>
            <a:ext cx="743801" cy="831105"/>
          </a:xfrm>
          <a:prstGeom prst="roundRect">
            <a:avLst>
              <a:gd name="adj" fmla="val 0"/>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endParaRPr>
          </a:p>
        </p:txBody>
      </p:sp>
    </p:spTree>
    <p:extLst>
      <p:ext uri="{BB962C8B-B14F-4D97-AF65-F5344CB8AC3E}">
        <p14:creationId xmlns:p14="http://schemas.microsoft.com/office/powerpoint/2010/main" val="42334550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circle(in)">
                                      <p:cBhvr>
                                        <p:cTn id="10" dur="2000"/>
                                        <p:tgtEl>
                                          <p:spTgt spid="134"/>
                                        </p:tgtEl>
                                      </p:cBhvr>
                                    </p:animEffect>
                                  </p:childTnLst>
                                </p:cTn>
                              </p:par>
                              <p:par>
                                <p:cTn id="11" presetID="6" presetClass="entr" presetSubtype="16"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circle(in)">
                                      <p:cBhvr>
                                        <p:cTn id="13" dur="2000"/>
                                        <p:tgtEl>
                                          <p:spTgt spid="6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circle(in)">
                                      <p:cBhvr>
                                        <p:cTn id="16" dur="2000"/>
                                        <p:tgtEl>
                                          <p:spTgt spid="149"/>
                                        </p:tgtEl>
                                      </p:cBhvr>
                                    </p:animEffect>
                                  </p:childTnLst>
                                </p:cTn>
                              </p:par>
                              <p:par>
                                <p:cTn id="17" presetID="6" presetClass="entr" presetSubtype="16"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circle(in)">
                                      <p:cBhvr>
                                        <p:cTn id="19" dur="2000"/>
                                        <p:tgtEl>
                                          <p:spTgt spid="144"/>
                                        </p:tgtEl>
                                      </p:cBhvr>
                                    </p:animEffect>
                                  </p:childTnLst>
                                </p:cTn>
                              </p:par>
                              <p:par>
                                <p:cTn id="20" presetID="6" presetClass="entr" presetSubtype="16"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circle(in)">
                                      <p:cBhvr>
                                        <p:cTn id="22" dur="2000"/>
                                        <p:tgtEl>
                                          <p:spTgt spid="61"/>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1000" fill="hold"/>
                                        <p:tgtEl>
                                          <p:spTgt spid="58"/>
                                        </p:tgtEl>
                                        <p:attrNameLst>
                                          <p:attrName>ppt_w</p:attrName>
                                        </p:attrNameLst>
                                      </p:cBhvr>
                                      <p:tavLst>
                                        <p:tav tm="0">
                                          <p:val>
                                            <p:strVal val="#ppt_w*0.70"/>
                                          </p:val>
                                        </p:tav>
                                        <p:tav tm="100000">
                                          <p:val>
                                            <p:strVal val="#ppt_w"/>
                                          </p:val>
                                        </p:tav>
                                      </p:tavLst>
                                    </p:anim>
                                    <p:anim calcmode="lin" valueType="num">
                                      <p:cBhvr>
                                        <p:cTn id="26" dur="1000" fill="hold"/>
                                        <p:tgtEl>
                                          <p:spTgt spid="58"/>
                                        </p:tgtEl>
                                        <p:attrNameLst>
                                          <p:attrName>ppt_h</p:attrName>
                                        </p:attrNameLst>
                                      </p:cBhvr>
                                      <p:tavLst>
                                        <p:tav tm="0">
                                          <p:val>
                                            <p:strVal val="#ppt_h"/>
                                          </p:val>
                                        </p:tav>
                                        <p:tav tm="100000">
                                          <p:val>
                                            <p:strVal val="#ppt_h"/>
                                          </p:val>
                                        </p:tav>
                                      </p:tavLst>
                                    </p:anim>
                                    <p:animEffect transition="in" filter="fade">
                                      <p:cBhvr>
                                        <p:cTn id="27" dur="1000"/>
                                        <p:tgtEl>
                                          <p:spTgt spid="58"/>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p:cTn id="30" dur="1000" fill="hold"/>
                                        <p:tgtEl>
                                          <p:spTgt spid="62"/>
                                        </p:tgtEl>
                                        <p:attrNameLst>
                                          <p:attrName>ppt_w</p:attrName>
                                        </p:attrNameLst>
                                      </p:cBhvr>
                                      <p:tavLst>
                                        <p:tav tm="0">
                                          <p:val>
                                            <p:strVal val="#ppt_w*0.70"/>
                                          </p:val>
                                        </p:tav>
                                        <p:tav tm="100000">
                                          <p:val>
                                            <p:strVal val="#ppt_w"/>
                                          </p:val>
                                        </p:tav>
                                      </p:tavLst>
                                    </p:anim>
                                    <p:anim calcmode="lin" valueType="num">
                                      <p:cBhvr>
                                        <p:cTn id="31" dur="1000" fill="hold"/>
                                        <p:tgtEl>
                                          <p:spTgt spid="62"/>
                                        </p:tgtEl>
                                        <p:attrNameLst>
                                          <p:attrName>ppt_h</p:attrName>
                                        </p:attrNameLst>
                                      </p:cBhvr>
                                      <p:tavLst>
                                        <p:tav tm="0">
                                          <p:val>
                                            <p:strVal val="#ppt_h"/>
                                          </p:val>
                                        </p:tav>
                                        <p:tav tm="100000">
                                          <p:val>
                                            <p:strVal val="#ppt_h"/>
                                          </p:val>
                                        </p:tav>
                                      </p:tavLst>
                                    </p:anim>
                                    <p:animEffect transition="in" filter="fade">
                                      <p:cBhvr>
                                        <p:cTn id="3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Graphic spid="149" grpId="0">
        <p:bldAsOne/>
      </p:bldGraphic>
      <p:bldP spid="58" grpId="0"/>
      <p:bldP spid="6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47982420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789193"/>
            <a:ext cx="9144000" cy="3969134"/>
          </a:xfrm>
          <a:prstGeom prst="rect">
            <a:avLst/>
          </a:prstGeom>
          <a:solidFill>
            <a:schemeClr val="accent1">
              <a:lumMod val="75000"/>
            </a:schemeClr>
          </a:solidFill>
          <a:ln w="25400" cap="flat" cmpd="sng" algn="ctr">
            <a:noFill/>
            <a:prstDash val="solid"/>
          </a:ln>
          <a:effectLst/>
        </p:spPr>
        <p:txBody>
          <a:bodyPr lIns="91380" tIns="45690" rIns="91380" bIns="45690" rtlCol="0" anchor="ctr"/>
          <a:lstStyle/>
          <a:p>
            <a:pPr algn="ctr" defTabSz="914362" fontAlgn="auto">
              <a:spcBef>
                <a:spcPts val="0"/>
              </a:spcBef>
              <a:spcAft>
                <a:spcPts val="0"/>
              </a:spcAft>
              <a:defRPr/>
            </a:pPr>
            <a:endParaRPr lang="en-US" kern="0" dirty="0">
              <a:solidFill>
                <a:srgbClr val="FFFFFF"/>
              </a:solidFill>
              <a:latin typeface="CiscoSansTT Light"/>
              <a:ea typeface="+mn-ea"/>
              <a:cs typeface="+mn-cs"/>
            </a:endParaRPr>
          </a:p>
        </p:txBody>
      </p:sp>
      <p:sp>
        <p:nvSpPr>
          <p:cNvPr id="70" name="Oval 69"/>
          <p:cNvSpPr/>
          <p:nvPr/>
        </p:nvSpPr>
        <p:spPr>
          <a:xfrm>
            <a:off x="7810364" y="834864"/>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grpSp>
        <p:nvGrpSpPr>
          <p:cNvPr id="9" name="Group 8"/>
          <p:cNvGrpSpPr/>
          <p:nvPr/>
        </p:nvGrpSpPr>
        <p:grpSpPr>
          <a:xfrm>
            <a:off x="6351006" y="840178"/>
            <a:ext cx="718298" cy="711294"/>
            <a:chOff x="6351006" y="831711"/>
            <a:chExt cx="718298" cy="711294"/>
          </a:xfrm>
        </p:grpSpPr>
        <p:sp>
          <p:nvSpPr>
            <p:cNvPr id="58" name="Oval 57"/>
            <p:cNvSpPr/>
            <p:nvPr/>
          </p:nvSpPr>
          <p:spPr>
            <a:xfrm>
              <a:off x="6351006" y="831711"/>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sp>
          <p:nvSpPr>
            <p:cNvPr id="21" name="Freeform 16"/>
            <p:cNvSpPr>
              <a:spLocks noEditPoints="1"/>
            </p:cNvSpPr>
            <p:nvPr/>
          </p:nvSpPr>
          <p:spPr bwMode="auto">
            <a:xfrm>
              <a:off x="6489975" y="1011091"/>
              <a:ext cx="410881" cy="411575"/>
            </a:xfrm>
            <a:custGeom>
              <a:avLst/>
              <a:gdLst>
                <a:gd name="T0" fmla="*/ 871 w 875"/>
                <a:gd name="T1" fmla="*/ 125 h 1019"/>
                <a:gd name="T2" fmla="*/ 856 w 875"/>
                <a:gd name="T3" fmla="*/ 114 h 1019"/>
                <a:gd name="T4" fmla="*/ 441 w 875"/>
                <a:gd name="T5" fmla="*/ 0 h 1019"/>
                <a:gd name="T6" fmla="*/ 435 w 875"/>
                <a:gd name="T7" fmla="*/ 0 h 1019"/>
                <a:gd name="T8" fmla="*/ 20 w 875"/>
                <a:gd name="T9" fmla="*/ 114 h 1019"/>
                <a:gd name="T10" fmla="*/ 6 w 875"/>
                <a:gd name="T11" fmla="*/ 125 h 1019"/>
                <a:gd name="T12" fmla="*/ 435 w 875"/>
                <a:gd name="T13" fmla="*/ 1019 h 1019"/>
                <a:gd name="T14" fmla="*/ 441 w 875"/>
                <a:gd name="T15" fmla="*/ 1019 h 1019"/>
                <a:gd name="T16" fmla="*/ 871 w 875"/>
                <a:gd name="T17" fmla="*/ 125 h 1019"/>
                <a:gd name="T18" fmla="*/ 478 w 875"/>
                <a:gd name="T19" fmla="*/ 660 h 1019"/>
                <a:gd name="T20" fmla="*/ 478 w 875"/>
                <a:gd name="T21" fmla="*/ 720 h 1019"/>
                <a:gd name="T22" fmla="*/ 398 w 875"/>
                <a:gd name="T23" fmla="*/ 720 h 1019"/>
                <a:gd name="T24" fmla="*/ 398 w 875"/>
                <a:gd name="T25" fmla="*/ 658 h 1019"/>
                <a:gd name="T26" fmla="*/ 292 w 875"/>
                <a:gd name="T27" fmla="*/ 548 h 1019"/>
                <a:gd name="T28" fmla="*/ 389 w 875"/>
                <a:gd name="T29" fmla="*/ 548 h 1019"/>
                <a:gd name="T30" fmla="*/ 441 w 875"/>
                <a:gd name="T31" fmla="*/ 593 h 1019"/>
                <a:gd name="T32" fmla="*/ 485 w 875"/>
                <a:gd name="T33" fmla="*/ 564 h 1019"/>
                <a:gd name="T34" fmla="*/ 418 w 875"/>
                <a:gd name="T35" fmla="*/ 520 h 1019"/>
                <a:gd name="T36" fmla="*/ 304 w 875"/>
                <a:gd name="T37" fmla="*/ 410 h 1019"/>
                <a:gd name="T38" fmla="*/ 398 w 875"/>
                <a:gd name="T39" fmla="*/ 311 h 1019"/>
                <a:gd name="T40" fmla="*/ 398 w 875"/>
                <a:gd name="T41" fmla="*/ 253 h 1019"/>
                <a:gd name="T42" fmla="*/ 478 w 875"/>
                <a:gd name="T43" fmla="*/ 253 h 1019"/>
                <a:gd name="T44" fmla="*/ 478 w 875"/>
                <a:gd name="T45" fmla="*/ 311 h 1019"/>
                <a:gd name="T46" fmla="*/ 578 w 875"/>
                <a:gd name="T47" fmla="*/ 412 h 1019"/>
                <a:gd name="T48" fmla="*/ 484 w 875"/>
                <a:gd name="T49" fmla="*/ 412 h 1019"/>
                <a:gd name="T50" fmla="*/ 439 w 875"/>
                <a:gd name="T51" fmla="*/ 375 h 1019"/>
                <a:gd name="T52" fmla="*/ 405 w 875"/>
                <a:gd name="T53" fmla="*/ 401 h 1019"/>
                <a:gd name="T54" fmla="*/ 459 w 875"/>
                <a:gd name="T55" fmla="*/ 439 h 1019"/>
                <a:gd name="T56" fmla="*/ 585 w 875"/>
                <a:gd name="T57" fmla="*/ 553 h 1019"/>
                <a:gd name="T58" fmla="*/ 478 w 875"/>
                <a:gd name="T59" fmla="*/ 6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1019">
                  <a:moveTo>
                    <a:pt x="871" y="125"/>
                  </a:moveTo>
                  <a:cubicBezTo>
                    <a:pt x="869" y="117"/>
                    <a:pt x="864" y="112"/>
                    <a:pt x="856" y="114"/>
                  </a:cubicBezTo>
                  <a:cubicBezTo>
                    <a:pt x="589" y="195"/>
                    <a:pt x="441" y="0"/>
                    <a:pt x="441" y="0"/>
                  </a:cubicBezTo>
                  <a:cubicBezTo>
                    <a:pt x="435" y="0"/>
                    <a:pt x="435" y="0"/>
                    <a:pt x="435" y="0"/>
                  </a:cubicBezTo>
                  <a:cubicBezTo>
                    <a:pt x="435" y="0"/>
                    <a:pt x="289" y="195"/>
                    <a:pt x="20" y="114"/>
                  </a:cubicBezTo>
                  <a:cubicBezTo>
                    <a:pt x="12" y="112"/>
                    <a:pt x="6" y="117"/>
                    <a:pt x="6" y="125"/>
                  </a:cubicBezTo>
                  <a:cubicBezTo>
                    <a:pt x="2" y="227"/>
                    <a:pt x="0" y="808"/>
                    <a:pt x="435" y="1019"/>
                  </a:cubicBezTo>
                  <a:cubicBezTo>
                    <a:pt x="441" y="1019"/>
                    <a:pt x="441" y="1019"/>
                    <a:pt x="441" y="1019"/>
                  </a:cubicBezTo>
                  <a:cubicBezTo>
                    <a:pt x="875" y="808"/>
                    <a:pt x="873" y="227"/>
                    <a:pt x="871" y="125"/>
                  </a:cubicBezTo>
                  <a:close/>
                  <a:moveTo>
                    <a:pt x="478" y="660"/>
                  </a:moveTo>
                  <a:cubicBezTo>
                    <a:pt x="478" y="720"/>
                    <a:pt x="478" y="720"/>
                    <a:pt x="478" y="720"/>
                  </a:cubicBezTo>
                  <a:cubicBezTo>
                    <a:pt x="398" y="720"/>
                    <a:pt x="398" y="720"/>
                    <a:pt x="398" y="720"/>
                  </a:cubicBezTo>
                  <a:cubicBezTo>
                    <a:pt x="398" y="658"/>
                    <a:pt x="398" y="658"/>
                    <a:pt x="398" y="658"/>
                  </a:cubicBezTo>
                  <a:cubicBezTo>
                    <a:pt x="322" y="643"/>
                    <a:pt x="299" y="591"/>
                    <a:pt x="292" y="548"/>
                  </a:cubicBezTo>
                  <a:cubicBezTo>
                    <a:pt x="389" y="548"/>
                    <a:pt x="389" y="548"/>
                    <a:pt x="389" y="548"/>
                  </a:cubicBezTo>
                  <a:cubicBezTo>
                    <a:pt x="394" y="576"/>
                    <a:pt x="412" y="593"/>
                    <a:pt x="441" y="593"/>
                  </a:cubicBezTo>
                  <a:cubicBezTo>
                    <a:pt x="469" y="593"/>
                    <a:pt x="485" y="584"/>
                    <a:pt x="485" y="564"/>
                  </a:cubicBezTo>
                  <a:cubicBezTo>
                    <a:pt x="485" y="541"/>
                    <a:pt x="468" y="533"/>
                    <a:pt x="418" y="520"/>
                  </a:cubicBezTo>
                  <a:cubicBezTo>
                    <a:pt x="339" y="501"/>
                    <a:pt x="304" y="469"/>
                    <a:pt x="304" y="410"/>
                  </a:cubicBezTo>
                  <a:cubicBezTo>
                    <a:pt x="304" y="363"/>
                    <a:pt x="332" y="323"/>
                    <a:pt x="398" y="311"/>
                  </a:cubicBezTo>
                  <a:cubicBezTo>
                    <a:pt x="398" y="253"/>
                    <a:pt x="398" y="253"/>
                    <a:pt x="398" y="253"/>
                  </a:cubicBezTo>
                  <a:cubicBezTo>
                    <a:pt x="478" y="253"/>
                    <a:pt x="478" y="253"/>
                    <a:pt x="478" y="253"/>
                  </a:cubicBezTo>
                  <a:cubicBezTo>
                    <a:pt x="478" y="311"/>
                    <a:pt x="478" y="311"/>
                    <a:pt x="478" y="311"/>
                  </a:cubicBezTo>
                  <a:cubicBezTo>
                    <a:pt x="543" y="322"/>
                    <a:pt x="570" y="360"/>
                    <a:pt x="578" y="412"/>
                  </a:cubicBezTo>
                  <a:cubicBezTo>
                    <a:pt x="484" y="412"/>
                    <a:pt x="484" y="412"/>
                    <a:pt x="484" y="412"/>
                  </a:cubicBezTo>
                  <a:cubicBezTo>
                    <a:pt x="479" y="382"/>
                    <a:pt x="461" y="375"/>
                    <a:pt x="439" y="375"/>
                  </a:cubicBezTo>
                  <a:cubicBezTo>
                    <a:pt x="419" y="375"/>
                    <a:pt x="405" y="384"/>
                    <a:pt x="405" y="401"/>
                  </a:cubicBezTo>
                  <a:cubicBezTo>
                    <a:pt x="405" y="423"/>
                    <a:pt x="415" y="430"/>
                    <a:pt x="459" y="439"/>
                  </a:cubicBezTo>
                  <a:cubicBezTo>
                    <a:pt x="549" y="459"/>
                    <a:pt x="585" y="492"/>
                    <a:pt x="585" y="553"/>
                  </a:cubicBezTo>
                  <a:cubicBezTo>
                    <a:pt x="585" y="599"/>
                    <a:pt x="559" y="648"/>
                    <a:pt x="478" y="660"/>
                  </a:cubicBezTo>
                  <a:close/>
                </a:path>
              </a:pathLst>
            </a:custGeom>
            <a:solidFill>
              <a:schemeClr val="tx2"/>
            </a:solidFill>
            <a:ln>
              <a:noFill/>
            </a:ln>
          </p:spPr>
          <p:txBody>
            <a:bodyPr vert="horz" wrap="square" lIns="91436" tIns="45718" rIns="91436" bIns="45718" numCol="1" anchor="t" anchorCtr="0" compatLnSpc="1">
              <a:prstTxWarp prst="textNoShape">
                <a:avLst/>
              </a:prstTxWarp>
            </a:bodyPr>
            <a:lstStyle/>
            <a:p>
              <a:endParaRPr lang="en-US"/>
            </a:p>
          </p:txBody>
        </p:sp>
      </p:grpSp>
      <p:grpSp>
        <p:nvGrpSpPr>
          <p:cNvPr id="6" name="Group 5"/>
          <p:cNvGrpSpPr/>
          <p:nvPr/>
        </p:nvGrpSpPr>
        <p:grpSpPr>
          <a:xfrm>
            <a:off x="1999503" y="824277"/>
            <a:ext cx="718298" cy="711294"/>
            <a:chOff x="4920502" y="869216"/>
            <a:chExt cx="718298" cy="711294"/>
          </a:xfrm>
        </p:grpSpPr>
        <p:sp>
          <p:nvSpPr>
            <p:cNvPr id="60" name="Oval 59"/>
            <p:cNvSpPr/>
            <p:nvPr/>
          </p:nvSpPr>
          <p:spPr>
            <a:xfrm>
              <a:off x="4920502" y="869216"/>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grpSp>
          <p:nvGrpSpPr>
            <p:cNvPr id="22" name="Group 20"/>
            <p:cNvGrpSpPr>
              <a:grpSpLocks noChangeAspect="1"/>
            </p:cNvGrpSpPr>
            <p:nvPr/>
          </p:nvGrpSpPr>
          <p:grpSpPr bwMode="auto">
            <a:xfrm>
              <a:off x="5010928" y="1011091"/>
              <a:ext cx="592340" cy="496935"/>
              <a:chOff x="1882" y="782"/>
              <a:chExt cx="1993" cy="1672"/>
            </a:xfrm>
            <a:solidFill>
              <a:schemeClr val="tx2"/>
            </a:solidFill>
          </p:grpSpPr>
          <p:sp>
            <p:nvSpPr>
              <p:cNvPr id="23" name="Freeform 21"/>
              <p:cNvSpPr>
                <a:spLocks noEditPoints="1"/>
              </p:cNvSpPr>
              <p:nvPr/>
            </p:nvSpPr>
            <p:spPr bwMode="auto">
              <a:xfrm>
                <a:off x="1882" y="1358"/>
                <a:ext cx="1095" cy="1096"/>
              </a:xfrm>
              <a:custGeom>
                <a:avLst/>
                <a:gdLst>
                  <a:gd name="T0" fmla="*/ 462 w 464"/>
                  <a:gd name="T1" fmla="*/ 204 h 464"/>
                  <a:gd name="T2" fmla="*/ 421 w 464"/>
                  <a:gd name="T3" fmla="*/ 189 h 464"/>
                  <a:gd name="T4" fmla="*/ 396 w 464"/>
                  <a:gd name="T5" fmla="*/ 129 h 464"/>
                  <a:gd name="T6" fmla="*/ 415 w 464"/>
                  <a:gd name="T7" fmla="*/ 89 h 464"/>
                  <a:gd name="T8" fmla="*/ 375 w 464"/>
                  <a:gd name="T9" fmla="*/ 49 h 464"/>
                  <a:gd name="T10" fmla="*/ 335 w 464"/>
                  <a:gd name="T11" fmla="*/ 68 h 464"/>
                  <a:gd name="T12" fmla="*/ 275 w 464"/>
                  <a:gd name="T13" fmla="*/ 43 h 464"/>
                  <a:gd name="T14" fmla="*/ 260 w 464"/>
                  <a:gd name="T15" fmla="*/ 2 h 464"/>
                  <a:gd name="T16" fmla="*/ 232 w 464"/>
                  <a:gd name="T17" fmla="*/ 0 h 464"/>
                  <a:gd name="T18" fmla="*/ 204 w 464"/>
                  <a:gd name="T19" fmla="*/ 2 h 464"/>
                  <a:gd name="T20" fmla="*/ 189 w 464"/>
                  <a:gd name="T21" fmla="*/ 43 h 464"/>
                  <a:gd name="T22" fmla="*/ 129 w 464"/>
                  <a:gd name="T23" fmla="*/ 68 h 464"/>
                  <a:gd name="T24" fmla="*/ 89 w 464"/>
                  <a:gd name="T25" fmla="*/ 49 h 464"/>
                  <a:gd name="T26" fmla="*/ 49 w 464"/>
                  <a:gd name="T27" fmla="*/ 89 h 464"/>
                  <a:gd name="T28" fmla="*/ 68 w 464"/>
                  <a:gd name="T29" fmla="*/ 129 h 464"/>
                  <a:gd name="T30" fmla="*/ 43 w 464"/>
                  <a:gd name="T31" fmla="*/ 189 h 464"/>
                  <a:gd name="T32" fmla="*/ 2 w 464"/>
                  <a:gd name="T33" fmla="*/ 204 h 464"/>
                  <a:gd name="T34" fmla="*/ 0 w 464"/>
                  <a:gd name="T35" fmla="*/ 232 h 464"/>
                  <a:gd name="T36" fmla="*/ 2 w 464"/>
                  <a:gd name="T37" fmla="*/ 260 h 464"/>
                  <a:gd name="T38" fmla="*/ 43 w 464"/>
                  <a:gd name="T39" fmla="*/ 275 h 464"/>
                  <a:gd name="T40" fmla="*/ 68 w 464"/>
                  <a:gd name="T41" fmla="*/ 335 h 464"/>
                  <a:gd name="T42" fmla="*/ 49 w 464"/>
                  <a:gd name="T43" fmla="*/ 375 h 464"/>
                  <a:gd name="T44" fmla="*/ 89 w 464"/>
                  <a:gd name="T45" fmla="*/ 415 h 464"/>
                  <a:gd name="T46" fmla="*/ 129 w 464"/>
                  <a:gd name="T47" fmla="*/ 396 h 464"/>
                  <a:gd name="T48" fmla="*/ 189 w 464"/>
                  <a:gd name="T49" fmla="*/ 421 h 464"/>
                  <a:gd name="T50" fmla="*/ 204 w 464"/>
                  <a:gd name="T51" fmla="*/ 462 h 464"/>
                  <a:gd name="T52" fmla="*/ 232 w 464"/>
                  <a:gd name="T53" fmla="*/ 464 h 464"/>
                  <a:gd name="T54" fmla="*/ 260 w 464"/>
                  <a:gd name="T55" fmla="*/ 462 h 464"/>
                  <a:gd name="T56" fmla="*/ 275 w 464"/>
                  <a:gd name="T57" fmla="*/ 421 h 464"/>
                  <a:gd name="T58" fmla="*/ 335 w 464"/>
                  <a:gd name="T59" fmla="*/ 396 h 464"/>
                  <a:gd name="T60" fmla="*/ 375 w 464"/>
                  <a:gd name="T61" fmla="*/ 415 h 464"/>
                  <a:gd name="T62" fmla="*/ 415 w 464"/>
                  <a:gd name="T63" fmla="*/ 375 h 464"/>
                  <a:gd name="T64" fmla="*/ 396 w 464"/>
                  <a:gd name="T65" fmla="*/ 335 h 464"/>
                  <a:gd name="T66" fmla="*/ 421 w 464"/>
                  <a:gd name="T67" fmla="*/ 275 h 464"/>
                  <a:gd name="T68" fmla="*/ 462 w 464"/>
                  <a:gd name="T69" fmla="*/ 260 h 464"/>
                  <a:gd name="T70" fmla="*/ 464 w 464"/>
                  <a:gd name="T71" fmla="*/ 232 h 464"/>
                  <a:gd name="T72" fmla="*/ 462 w 464"/>
                  <a:gd name="T73" fmla="*/ 204 h 464"/>
                  <a:gd name="T74" fmla="*/ 232 w 464"/>
                  <a:gd name="T75" fmla="*/ 344 h 464"/>
                  <a:gd name="T76" fmla="*/ 120 w 464"/>
                  <a:gd name="T77" fmla="*/ 232 h 464"/>
                  <a:gd name="T78" fmla="*/ 232 w 464"/>
                  <a:gd name="T79" fmla="*/ 120 h 464"/>
                  <a:gd name="T80" fmla="*/ 344 w 464"/>
                  <a:gd name="T81" fmla="*/ 232 h 464"/>
                  <a:gd name="T82" fmla="*/ 232 w 464"/>
                  <a:gd name="T83" fmla="*/ 34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464">
                    <a:moveTo>
                      <a:pt x="462" y="204"/>
                    </a:moveTo>
                    <a:cubicBezTo>
                      <a:pt x="421" y="189"/>
                      <a:pt x="421" y="189"/>
                      <a:pt x="421" y="189"/>
                    </a:cubicBezTo>
                    <a:cubicBezTo>
                      <a:pt x="416" y="167"/>
                      <a:pt x="408" y="147"/>
                      <a:pt x="396" y="129"/>
                    </a:cubicBezTo>
                    <a:cubicBezTo>
                      <a:pt x="415" y="89"/>
                      <a:pt x="415" y="89"/>
                      <a:pt x="415" y="89"/>
                    </a:cubicBezTo>
                    <a:cubicBezTo>
                      <a:pt x="403" y="74"/>
                      <a:pt x="390" y="61"/>
                      <a:pt x="375" y="49"/>
                    </a:cubicBezTo>
                    <a:cubicBezTo>
                      <a:pt x="335" y="68"/>
                      <a:pt x="335" y="68"/>
                      <a:pt x="335" y="68"/>
                    </a:cubicBezTo>
                    <a:cubicBezTo>
                      <a:pt x="317" y="56"/>
                      <a:pt x="297" y="48"/>
                      <a:pt x="275" y="43"/>
                    </a:cubicBezTo>
                    <a:cubicBezTo>
                      <a:pt x="260" y="2"/>
                      <a:pt x="260" y="2"/>
                      <a:pt x="260" y="2"/>
                    </a:cubicBezTo>
                    <a:cubicBezTo>
                      <a:pt x="251" y="1"/>
                      <a:pt x="242" y="0"/>
                      <a:pt x="232" y="0"/>
                    </a:cubicBezTo>
                    <a:cubicBezTo>
                      <a:pt x="222" y="0"/>
                      <a:pt x="213" y="1"/>
                      <a:pt x="204" y="2"/>
                    </a:cubicBezTo>
                    <a:cubicBezTo>
                      <a:pt x="189" y="43"/>
                      <a:pt x="189" y="43"/>
                      <a:pt x="189" y="43"/>
                    </a:cubicBezTo>
                    <a:cubicBezTo>
                      <a:pt x="167" y="48"/>
                      <a:pt x="147" y="56"/>
                      <a:pt x="129" y="68"/>
                    </a:cubicBezTo>
                    <a:cubicBezTo>
                      <a:pt x="89" y="49"/>
                      <a:pt x="89" y="49"/>
                      <a:pt x="89" y="49"/>
                    </a:cubicBezTo>
                    <a:cubicBezTo>
                      <a:pt x="74" y="61"/>
                      <a:pt x="61" y="74"/>
                      <a:pt x="49" y="89"/>
                    </a:cubicBezTo>
                    <a:cubicBezTo>
                      <a:pt x="68" y="129"/>
                      <a:pt x="68" y="129"/>
                      <a:pt x="68" y="129"/>
                    </a:cubicBezTo>
                    <a:cubicBezTo>
                      <a:pt x="56" y="147"/>
                      <a:pt x="48" y="167"/>
                      <a:pt x="43" y="189"/>
                    </a:cubicBezTo>
                    <a:cubicBezTo>
                      <a:pt x="2" y="204"/>
                      <a:pt x="2" y="204"/>
                      <a:pt x="2" y="204"/>
                    </a:cubicBezTo>
                    <a:cubicBezTo>
                      <a:pt x="1" y="213"/>
                      <a:pt x="0" y="222"/>
                      <a:pt x="0" y="232"/>
                    </a:cubicBezTo>
                    <a:cubicBezTo>
                      <a:pt x="0" y="242"/>
                      <a:pt x="1" y="251"/>
                      <a:pt x="2" y="260"/>
                    </a:cubicBezTo>
                    <a:cubicBezTo>
                      <a:pt x="43" y="275"/>
                      <a:pt x="43" y="275"/>
                      <a:pt x="43" y="275"/>
                    </a:cubicBezTo>
                    <a:cubicBezTo>
                      <a:pt x="48" y="297"/>
                      <a:pt x="56" y="317"/>
                      <a:pt x="68" y="335"/>
                    </a:cubicBezTo>
                    <a:cubicBezTo>
                      <a:pt x="49" y="375"/>
                      <a:pt x="49" y="375"/>
                      <a:pt x="49" y="375"/>
                    </a:cubicBezTo>
                    <a:cubicBezTo>
                      <a:pt x="61" y="390"/>
                      <a:pt x="74" y="403"/>
                      <a:pt x="89" y="415"/>
                    </a:cubicBezTo>
                    <a:cubicBezTo>
                      <a:pt x="129" y="396"/>
                      <a:pt x="129" y="396"/>
                      <a:pt x="129" y="396"/>
                    </a:cubicBezTo>
                    <a:cubicBezTo>
                      <a:pt x="147" y="408"/>
                      <a:pt x="167" y="416"/>
                      <a:pt x="189" y="421"/>
                    </a:cubicBezTo>
                    <a:cubicBezTo>
                      <a:pt x="204" y="462"/>
                      <a:pt x="204" y="462"/>
                      <a:pt x="204" y="462"/>
                    </a:cubicBezTo>
                    <a:cubicBezTo>
                      <a:pt x="213" y="463"/>
                      <a:pt x="222" y="464"/>
                      <a:pt x="232" y="464"/>
                    </a:cubicBezTo>
                    <a:cubicBezTo>
                      <a:pt x="242" y="464"/>
                      <a:pt x="251" y="463"/>
                      <a:pt x="260" y="462"/>
                    </a:cubicBezTo>
                    <a:cubicBezTo>
                      <a:pt x="275" y="421"/>
                      <a:pt x="275" y="421"/>
                      <a:pt x="275" y="421"/>
                    </a:cubicBezTo>
                    <a:cubicBezTo>
                      <a:pt x="297" y="416"/>
                      <a:pt x="317" y="408"/>
                      <a:pt x="335" y="396"/>
                    </a:cubicBezTo>
                    <a:cubicBezTo>
                      <a:pt x="375" y="415"/>
                      <a:pt x="375" y="415"/>
                      <a:pt x="375" y="415"/>
                    </a:cubicBezTo>
                    <a:cubicBezTo>
                      <a:pt x="390" y="403"/>
                      <a:pt x="403" y="390"/>
                      <a:pt x="415" y="375"/>
                    </a:cubicBezTo>
                    <a:cubicBezTo>
                      <a:pt x="396" y="335"/>
                      <a:pt x="396" y="335"/>
                      <a:pt x="396" y="335"/>
                    </a:cubicBezTo>
                    <a:cubicBezTo>
                      <a:pt x="408" y="317"/>
                      <a:pt x="416" y="297"/>
                      <a:pt x="421" y="275"/>
                    </a:cubicBezTo>
                    <a:cubicBezTo>
                      <a:pt x="462" y="260"/>
                      <a:pt x="462" y="260"/>
                      <a:pt x="462" y="260"/>
                    </a:cubicBezTo>
                    <a:cubicBezTo>
                      <a:pt x="463" y="251"/>
                      <a:pt x="464" y="242"/>
                      <a:pt x="464" y="232"/>
                    </a:cubicBezTo>
                    <a:cubicBezTo>
                      <a:pt x="464" y="222"/>
                      <a:pt x="463" y="213"/>
                      <a:pt x="462" y="204"/>
                    </a:cubicBezTo>
                    <a:close/>
                    <a:moveTo>
                      <a:pt x="232" y="344"/>
                    </a:moveTo>
                    <a:cubicBezTo>
                      <a:pt x="170" y="344"/>
                      <a:pt x="120" y="294"/>
                      <a:pt x="120" y="232"/>
                    </a:cubicBezTo>
                    <a:cubicBezTo>
                      <a:pt x="120" y="170"/>
                      <a:pt x="170" y="120"/>
                      <a:pt x="232" y="120"/>
                    </a:cubicBezTo>
                    <a:cubicBezTo>
                      <a:pt x="294" y="120"/>
                      <a:pt x="344" y="170"/>
                      <a:pt x="344" y="232"/>
                    </a:cubicBezTo>
                    <a:cubicBezTo>
                      <a:pt x="344" y="294"/>
                      <a:pt x="294" y="344"/>
                      <a:pt x="232" y="3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p:nvSpPr>
            <p:spPr bwMode="auto">
              <a:xfrm>
                <a:off x="2779" y="782"/>
                <a:ext cx="1096" cy="1095"/>
              </a:xfrm>
              <a:custGeom>
                <a:avLst/>
                <a:gdLst>
                  <a:gd name="T0" fmla="*/ 462 w 464"/>
                  <a:gd name="T1" fmla="*/ 204 h 464"/>
                  <a:gd name="T2" fmla="*/ 421 w 464"/>
                  <a:gd name="T3" fmla="*/ 189 h 464"/>
                  <a:gd name="T4" fmla="*/ 396 w 464"/>
                  <a:gd name="T5" fmla="*/ 129 h 464"/>
                  <a:gd name="T6" fmla="*/ 415 w 464"/>
                  <a:gd name="T7" fmla="*/ 89 h 464"/>
                  <a:gd name="T8" fmla="*/ 375 w 464"/>
                  <a:gd name="T9" fmla="*/ 49 h 464"/>
                  <a:gd name="T10" fmla="*/ 335 w 464"/>
                  <a:gd name="T11" fmla="*/ 68 h 464"/>
                  <a:gd name="T12" fmla="*/ 275 w 464"/>
                  <a:gd name="T13" fmla="*/ 43 h 464"/>
                  <a:gd name="T14" fmla="*/ 260 w 464"/>
                  <a:gd name="T15" fmla="*/ 2 h 464"/>
                  <a:gd name="T16" fmla="*/ 232 w 464"/>
                  <a:gd name="T17" fmla="*/ 0 h 464"/>
                  <a:gd name="T18" fmla="*/ 204 w 464"/>
                  <a:gd name="T19" fmla="*/ 2 h 464"/>
                  <a:gd name="T20" fmla="*/ 189 w 464"/>
                  <a:gd name="T21" fmla="*/ 43 h 464"/>
                  <a:gd name="T22" fmla="*/ 129 w 464"/>
                  <a:gd name="T23" fmla="*/ 68 h 464"/>
                  <a:gd name="T24" fmla="*/ 89 w 464"/>
                  <a:gd name="T25" fmla="*/ 49 h 464"/>
                  <a:gd name="T26" fmla="*/ 49 w 464"/>
                  <a:gd name="T27" fmla="*/ 89 h 464"/>
                  <a:gd name="T28" fmla="*/ 68 w 464"/>
                  <a:gd name="T29" fmla="*/ 129 h 464"/>
                  <a:gd name="T30" fmla="*/ 43 w 464"/>
                  <a:gd name="T31" fmla="*/ 189 h 464"/>
                  <a:gd name="T32" fmla="*/ 2 w 464"/>
                  <a:gd name="T33" fmla="*/ 204 h 464"/>
                  <a:gd name="T34" fmla="*/ 0 w 464"/>
                  <a:gd name="T35" fmla="*/ 232 h 464"/>
                  <a:gd name="T36" fmla="*/ 2 w 464"/>
                  <a:gd name="T37" fmla="*/ 260 h 464"/>
                  <a:gd name="T38" fmla="*/ 43 w 464"/>
                  <a:gd name="T39" fmla="*/ 275 h 464"/>
                  <a:gd name="T40" fmla="*/ 68 w 464"/>
                  <a:gd name="T41" fmla="*/ 335 h 464"/>
                  <a:gd name="T42" fmla="*/ 49 w 464"/>
                  <a:gd name="T43" fmla="*/ 375 h 464"/>
                  <a:gd name="T44" fmla="*/ 89 w 464"/>
                  <a:gd name="T45" fmla="*/ 415 h 464"/>
                  <a:gd name="T46" fmla="*/ 129 w 464"/>
                  <a:gd name="T47" fmla="*/ 396 h 464"/>
                  <a:gd name="T48" fmla="*/ 189 w 464"/>
                  <a:gd name="T49" fmla="*/ 421 h 464"/>
                  <a:gd name="T50" fmla="*/ 204 w 464"/>
                  <a:gd name="T51" fmla="*/ 462 h 464"/>
                  <a:gd name="T52" fmla="*/ 232 w 464"/>
                  <a:gd name="T53" fmla="*/ 464 h 464"/>
                  <a:gd name="T54" fmla="*/ 260 w 464"/>
                  <a:gd name="T55" fmla="*/ 462 h 464"/>
                  <a:gd name="T56" fmla="*/ 275 w 464"/>
                  <a:gd name="T57" fmla="*/ 421 h 464"/>
                  <a:gd name="T58" fmla="*/ 335 w 464"/>
                  <a:gd name="T59" fmla="*/ 396 h 464"/>
                  <a:gd name="T60" fmla="*/ 375 w 464"/>
                  <a:gd name="T61" fmla="*/ 415 h 464"/>
                  <a:gd name="T62" fmla="*/ 415 w 464"/>
                  <a:gd name="T63" fmla="*/ 375 h 464"/>
                  <a:gd name="T64" fmla="*/ 396 w 464"/>
                  <a:gd name="T65" fmla="*/ 335 h 464"/>
                  <a:gd name="T66" fmla="*/ 421 w 464"/>
                  <a:gd name="T67" fmla="*/ 275 h 464"/>
                  <a:gd name="T68" fmla="*/ 462 w 464"/>
                  <a:gd name="T69" fmla="*/ 260 h 464"/>
                  <a:gd name="T70" fmla="*/ 464 w 464"/>
                  <a:gd name="T71" fmla="*/ 232 h 464"/>
                  <a:gd name="T72" fmla="*/ 462 w 464"/>
                  <a:gd name="T73" fmla="*/ 204 h 464"/>
                  <a:gd name="T74" fmla="*/ 232 w 464"/>
                  <a:gd name="T75" fmla="*/ 344 h 464"/>
                  <a:gd name="T76" fmla="*/ 120 w 464"/>
                  <a:gd name="T77" fmla="*/ 232 h 464"/>
                  <a:gd name="T78" fmla="*/ 232 w 464"/>
                  <a:gd name="T79" fmla="*/ 120 h 464"/>
                  <a:gd name="T80" fmla="*/ 344 w 464"/>
                  <a:gd name="T81" fmla="*/ 232 h 464"/>
                  <a:gd name="T82" fmla="*/ 232 w 464"/>
                  <a:gd name="T83" fmla="*/ 34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4" h="464">
                    <a:moveTo>
                      <a:pt x="462" y="204"/>
                    </a:moveTo>
                    <a:cubicBezTo>
                      <a:pt x="421" y="189"/>
                      <a:pt x="421" y="189"/>
                      <a:pt x="421" y="189"/>
                    </a:cubicBezTo>
                    <a:cubicBezTo>
                      <a:pt x="416" y="167"/>
                      <a:pt x="408" y="147"/>
                      <a:pt x="396" y="129"/>
                    </a:cubicBezTo>
                    <a:cubicBezTo>
                      <a:pt x="415" y="89"/>
                      <a:pt x="415" y="89"/>
                      <a:pt x="415" y="89"/>
                    </a:cubicBezTo>
                    <a:cubicBezTo>
                      <a:pt x="403" y="74"/>
                      <a:pt x="390" y="61"/>
                      <a:pt x="375" y="49"/>
                    </a:cubicBezTo>
                    <a:cubicBezTo>
                      <a:pt x="335" y="68"/>
                      <a:pt x="335" y="68"/>
                      <a:pt x="335" y="68"/>
                    </a:cubicBezTo>
                    <a:cubicBezTo>
                      <a:pt x="317" y="56"/>
                      <a:pt x="297" y="48"/>
                      <a:pt x="275" y="43"/>
                    </a:cubicBezTo>
                    <a:cubicBezTo>
                      <a:pt x="260" y="2"/>
                      <a:pt x="260" y="2"/>
                      <a:pt x="260" y="2"/>
                    </a:cubicBezTo>
                    <a:cubicBezTo>
                      <a:pt x="251" y="1"/>
                      <a:pt x="242" y="0"/>
                      <a:pt x="232" y="0"/>
                    </a:cubicBezTo>
                    <a:cubicBezTo>
                      <a:pt x="222" y="0"/>
                      <a:pt x="213" y="1"/>
                      <a:pt x="204" y="2"/>
                    </a:cubicBezTo>
                    <a:cubicBezTo>
                      <a:pt x="189" y="43"/>
                      <a:pt x="189" y="43"/>
                      <a:pt x="189" y="43"/>
                    </a:cubicBezTo>
                    <a:cubicBezTo>
                      <a:pt x="167" y="48"/>
                      <a:pt x="147" y="56"/>
                      <a:pt x="129" y="68"/>
                    </a:cubicBezTo>
                    <a:cubicBezTo>
                      <a:pt x="89" y="49"/>
                      <a:pt x="89" y="49"/>
                      <a:pt x="89" y="49"/>
                    </a:cubicBezTo>
                    <a:cubicBezTo>
                      <a:pt x="74" y="61"/>
                      <a:pt x="61" y="74"/>
                      <a:pt x="49" y="89"/>
                    </a:cubicBezTo>
                    <a:cubicBezTo>
                      <a:pt x="68" y="129"/>
                      <a:pt x="68" y="129"/>
                      <a:pt x="68" y="129"/>
                    </a:cubicBezTo>
                    <a:cubicBezTo>
                      <a:pt x="56" y="147"/>
                      <a:pt x="48" y="167"/>
                      <a:pt x="43" y="189"/>
                    </a:cubicBezTo>
                    <a:cubicBezTo>
                      <a:pt x="2" y="204"/>
                      <a:pt x="2" y="204"/>
                      <a:pt x="2" y="204"/>
                    </a:cubicBezTo>
                    <a:cubicBezTo>
                      <a:pt x="1" y="213"/>
                      <a:pt x="0" y="222"/>
                      <a:pt x="0" y="232"/>
                    </a:cubicBezTo>
                    <a:cubicBezTo>
                      <a:pt x="0" y="242"/>
                      <a:pt x="1" y="251"/>
                      <a:pt x="2" y="260"/>
                    </a:cubicBezTo>
                    <a:cubicBezTo>
                      <a:pt x="43" y="275"/>
                      <a:pt x="43" y="275"/>
                      <a:pt x="43" y="275"/>
                    </a:cubicBezTo>
                    <a:cubicBezTo>
                      <a:pt x="48" y="297"/>
                      <a:pt x="56" y="317"/>
                      <a:pt x="68" y="335"/>
                    </a:cubicBezTo>
                    <a:cubicBezTo>
                      <a:pt x="49" y="375"/>
                      <a:pt x="49" y="375"/>
                      <a:pt x="49" y="375"/>
                    </a:cubicBezTo>
                    <a:cubicBezTo>
                      <a:pt x="61" y="390"/>
                      <a:pt x="74" y="403"/>
                      <a:pt x="89" y="415"/>
                    </a:cubicBezTo>
                    <a:cubicBezTo>
                      <a:pt x="129" y="396"/>
                      <a:pt x="129" y="396"/>
                      <a:pt x="129" y="396"/>
                    </a:cubicBezTo>
                    <a:cubicBezTo>
                      <a:pt x="147" y="408"/>
                      <a:pt x="167" y="416"/>
                      <a:pt x="189" y="421"/>
                    </a:cubicBezTo>
                    <a:cubicBezTo>
                      <a:pt x="204" y="462"/>
                      <a:pt x="204" y="462"/>
                      <a:pt x="204" y="462"/>
                    </a:cubicBezTo>
                    <a:cubicBezTo>
                      <a:pt x="213" y="463"/>
                      <a:pt x="222" y="464"/>
                      <a:pt x="232" y="464"/>
                    </a:cubicBezTo>
                    <a:cubicBezTo>
                      <a:pt x="242" y="464"/>
                      <a:pt x="251" y="463"/>
                      <a:pt x="260" y="462"/>
                    </a:cubicBezTo>
                    <a:cubicBezTo>
                      <a:pt x="275" y="421"/>
                      <a:pt x="275" y="421"/>
                      <a:pt x="275" y="421"/>
                    </a:cubicBezTo>
                    <a:cubicBezTo>
                      <a:pt x="297" y="416"/>
                      <a:pt x="317" y="408"/>
                      <a:pt x="335" y="396"/>
                    </a:cubicBezTo>
                    <a:cubicBezTo>
                      <a:pt x="375" y="415"/>
                      <a:pt x="375" y="415"/>
                      <a:pt x="375" y="415"/>
                    </a:cubicBezTo>
                    <a:cubicBezTo>
                      <a:pt x="390" y="403"/>
                      <a:pt x="403" y="390"/>
                      <a:pt x="415" y="375"/>
                    </a:cubicBezTo>
                    <a:cubicBezTo>
                      <a:pt x="396" y="335"/>
                      <a:pt x="396" y="335"/>
                      <a:pt x="396" y="335"/>
                    </a:cubicBezTo>
                    <a:cubicBezTo>
                      <a:pt x="408" y="317"/>
                      <a:pt x="416" y="297"/>
                      <a:pt x="421" y="275"/>
                    </a:cubicBezTo>
                    <a:cubicBezTo>
                      <a:pt x="462" y="260"/>
                      <a:pt x="462" y="260"/>
                      <a:pt x="462" y="260"/>
                    </a:cubicBezTo>
                    <a:cubicBezTo>
                      <a:pt x="463" y="251"/>
                      <a:pt x="464" y="242"/>
                      <a:pt x="464" y="232"/>
                    </a:cubicBezTo>
                    <a:cubicBezTo>
                      <a:pt x="464" y="222"/>
                      <a:pt x="463" y="213"/>
                      <a:pt x="462" y="204"/>
                    </a:cubicBezTo>
                    <a:close/>
                    <a:moveTo>
                      <a:pt x="232" y="344"/>
                    </a:moveTo>
                    <a:cubicBezTo>
                      <a:pt x="170" y="344"/>
                      <a:pt x="120" y="294"/>
                      <a:pt x="120" y="232"/>
                    </a:cubicBezTo>
                    <a:cubicBezTo>
                      <a:pt x="120" y="170"/>
                      <a:pt x="170" y="120"/>
                      <a:pt x="232" y="120"/>
                    </a:cubicBezTo>
                    <a:cubicBezTo>
                      <a:pt x="294" y="120"/>
                      <a:pt x="344" y="170"/>
                      <a:pt x="344" y="232"/>
                    </a:cubicBezTo>
                    <a:cubicBezTo>
                      <a:pt x="344" y="294"/>
                      <a:pt x="294" y="344"/>
                      <a:pt x="232" y="3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 name="Group 6"/>
          <p:cNvGrpSpPr/>
          <p:nvPr/>
        </p:nvGrpSpPr>
        <p:grpSpPr>
          <a:xfrm>
            <a:off x="3513669" y="847237"/>
            <a:ext cx="718298" cy="711294"/>
            <a:chOff x="4851400" y="830303"/>
            <a:chExt cx="718298" cy="711294"/>
          </a:xfrm>
        </p:grpSpPr>
        <p:sp>
          <p:nvSpPr>
            <p:cNvPr id="61" name="Oval 60"/>
            <p:cNvSpPr/>
            <p:nvPr/>
          </p:nvSpPr>
          <p:spPr>
            <a:xfrm>
              <a:off x="4851400" y="830303"/>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pic>
          <p:nvPicPr>
            <p:cNvPr id="26" name="Picture 25"/>
            <p:cNvPicPr>
              <a:picLocks noChangeAspect="1"/>
            </p:cNvPicPr>
            <p:nvPr/>
          </p:nvPicPr>
          <p:blipFill>
            <a:blip r:embed="rId3"/>
            <a:stretch>
              <a:fillRect/>
            </a:stretch>
          </p:blipFill>
          <p:spPr>
            <a:xfrm>
              <a:off x="4977764" y="1020844"/>
              <a:ext cx="513845" cy="358802"/>
            </a:xfrm>
            <a:prstGeom prst="rect">
              <a:avLst/>
            </a:prstGeom>
            <a:solidFill>
              <a:schemeClr val="tx2"/>
            </a:solidFill>
          </p:spPr>
        </p:pic>
      </p:grpSp>
      <p:grpSp>
        <p:nvGrpSpPr>
          <p:cNvPr id="10" name="Group 9"/>
          <p:cNvGrpSpPr/>
          <p:nvPr/>
        </p:nvGrpSpPr>
        <p:grpSpPr>
          <a:xfrm>
            <a:off x="657860" y="828842"/>
            <a:ext cx="718298" cy="711294"/>
            <a:chOff x="2101102" y="871176"/>
            <a:chExt cx="718298" cy="711294"/>
          </a:xfrm>
        </p:grpSpPr>
        <p:sp>
          <p:nvSpPr>
            <p:cNvPr id="67" name="Oval 66"/>
            <p:cNvSpPr/>
            <p:nvPr/>
          </p:nvSpPr>
          <p:spPr>
            <a:xfrm>
              <a:off x="2101102" y="871176"/>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sp>
          <p:nvSpPr>
            <p:cNvPr id="32" name="Freeform 9"/>
            <p:cNvSpPr>
              <a:spLocks noEditPoints="1"/>
            </p:cNvSpPr>
            <p:nvPr/>
          </p:nvSpPr>
          <p:spPr bwMode="auto">
            <a:xfrm>
              <a:off x="2198127" y="996272"/>
              <a:ext cx="523146" cy="461102"/>
            </a:xfrm>
            <a:custGeom>
              <a:avLst/>
              <a:gdLst>
                <a:gd name="T0" fmla="*/ 1344 w 2055"/>
                <a:gd name="T1" fmla="*/ 893 h 1536"/>
                <a:gd name="T2" fmla="*/ 2055 w 2055"/>
                <a:gd name="T3" fmla="*/ 600 h 1536"/>
                <a:gd name="T4" fmla="*/ 1776 w 2055"/>
                <a:gd name="T5" fmla="*/ 312 h 1536"/>
                <a:gd name="T6" fmla="*/ 1776 w 2055"/>
                <a:gd name="T7" fmla="*/ 307 h 1536"/>
                <a:gd name="T8" fmla="*/ 1030 w 2055"/>
                <a:gd name="T9" fmla="*/ 0 h 1536"/>
                <a:gd name="T10" fmla="*/ 283 w 2055"/>
                <a:gd name="T11" fmla="*/ 307 h 1536"/>
                <a:gd name="T12" fmla="*/ 0 w 2055"/>
                <a:gd name="T13" fmla="*/ 600 h 1536"/>
                <a:gd name="T14" fmla="*/ 283 w 2055"/>
                <a:gd name="T15" fmla="*/ 718 h 1536"/>
                <a:gd name="T16" fmla="*/ 283 w 2055"/>
                <a:gd name="T17" fmla="*/ 1228 h 1536"/>
                <a:gd name="T18" fmla="*/ 1030 w 2055"/>
                <a:gd name="T19" fmla="*/ 1536 h 1536"/>
                <a:gd name="T20" fmla="*/ 1030 w 2055"/>
                <a:gd name="T21" fmla="*/ 1536 h 1536"/>
                <a:gd name="T22" fmla="*/ 1030 w 2055"/>
                <a:gd name="T23" fmla="*/ 1536 h 1536"/>
                <a:gd name="T24" fmla="*/ 1030 w 2055"/>
                <a:gd name="T25" fmla="*/ 1536 h 1536"/>
                <a:gd name="T26" fmla="*/ 1030 w 2055"/>
                <a:gd name="T27" fmla="*/ 1536 h 1536"/>
                <a:gd name="T28" fmla="*/ 1776 w 2055"/>
                <a:gd name="T29" fmla="*/ 1228 h 1536"/>
                <a:gd name="T30" fmla="*/ 1776 w 2055"/>
                <a:gd name="T31" fmla="*/ 763 h 1536"/>
                <a:gd name="T32" fmla="*/ 1377 w 2055"/>
                <a:gd name="T33" fmla="*/ 928 h 1536"/>
                <a:gd name="T34" fmla="*/ 1344 w 2055"/>
                <a:gd name="T35" fmla="*/ 893 h 1536"/>
                <a:gd name="T36" fmla="*/ 1616 w 2055"/>
                <a:gd name="T37" fmla="*/ 371 h 1536"/>
                <a:gd name="T38" fmla="*/ 1027 w 2055"/>
                <a:gd name="T39" fmla="*/ 614 h 1536"/>
                <a:gd name="T40" fmla="*/ 439 w 2055"/>
                <a:gd name="T41" fmla="*/ 371 h 1536"/>
                <a:gd name="T42" fmla="*/ 1030 w 2055"/>
                <a:gd name="T43" fmla="*/ 130 h 1536"/>
                <a:gd name="T44" fmla="*/ 1616 w 2055"/>
                <a:gd name="T45" fmla="*/ 371 h 1536"/>
                <a:gd name="T46" fmla="*/ 815 w 2055"/>
                <a:gd name="T47" fmla="*/ 909 h 1536"/>
                <a:gd name="T48" fmla="*/ 765 w 2055"/>
                <a:gd name="T49" fmla="*/ 888 h 1536"/>
                <a:gd name="T50" fmla="*/ 1027 w 2055"/>
                <a:gd name="T51" fmla="*/ 617 h 1536"/>
                <a:gd name="T52" fmla="*/ 1063 w 2055"/>
                <a:gd name="T53" fmla="*/ 652 h 1536"/>
                <a:gd name="T54" fmla="*/ 815 w 2055"/>
                <a:gd name="T55" fmla="*/ 909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5" h="1536">
                  <a:moveTo>
                    <a:pt x="1344" y="893"/>
                  </a:moveTo>
                  <a:lnTo>
                    <a:pt x="2055" y="600"/>
                  </a:lnTo>
                  <a:lnTo>
                    <a:pt x="1776" y="312"/>
                  </a:lnTo>
                  <a:lnTo>
                    <a:pt x="1776" y="307"/>
                  </a:lnTo>
                  <a:lnTo>
                    <a:pt x="1030" y="0"/>
                  </a:lnTo>
                  <a:lnTo>
                    <a:pt x="283" y="307"/>
                  </a:lnTo>
                  <a:lnTo>
                    <a:pt x="0" y="600"/>
                  </a:lnTo>
                  <a:lnTo>
                    <a:pt x="283" y="718"/>
                  </a:lnTo>
                  <a:lnTo>
                    <a:pt x="283" y="1228"/>
                  </a:lnTo>
                  <a:lnTo>
                    <a:pt x="1030" y="1536"/>
                  </a:lnTo>
                  <a:lnTo>
                    <a:pt x="1030" y="1536"/>
                  </a:lnTo>
                  <a:lnTo>
                    <a:pt x="1030" y="1536"/>
                  </a:lnTo>
                  <a:lnTo>
                    <a:pt x="1030" y="1536"/>
                  </a:lnTo>
                  <a:lnTo>
                    <a:pt x="1030" y="1536"/>
                  </a:lnTo>
                  <a:lnTo>
                    <a:pt x="1776" y="1228"/>
                  </a:lnTo>
                  <a:lnTo>
                    <a:pt x="1776" y="763"/>
                  </a:lnTo>
                  <a:lnTo>
                    <a:pt x="1377" y="928"/>
                  </a:lnTo>
                  <a:lnTo>
                    <a:pt x="1344" y="893"/>
                  </a:lnTo>
                  <a:close/>
                  <a:moveTo>
                    <a:pt x="1616" y="371"/>
                  </a:moveTo>
                  <a:lnTo>
                    <a:pt x="1027" y="614"/>
                  </a:lnTo>
                  <a:lnTo>
                    <a:pt x="439" y="371"/>
                  </a:lnTo>
                  <a:lnTo>
                    <a:pt x="1030" y="130"/>
                  </a:lnTo>
                  <a:lnTo>
                    <a:pt x="1616" y="371"/>
                  </a:lnTo>
                  <a:close/>
                  <a:moveTo>
                    <a:pt x="815" y="909"/>
                  </a:moveTo>
                  <a:lnTo>
                    <a:pt x="765" y="888"/>
                  </a:lnTo>
                  <a:lnTo>
                    <a:pt x="1027" y="617"/>
                  </a:lnTo>
                  <a:lnTo>
                    <a:pt x="1063" y="652"/>
                  </a:lnTo>
                  <a:lnTo>
                    <a:pt x="815" y="909"/>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en-US"/>
            </a:p>
          </p:txBody>
        </p:sp>
      </p:grpSp>
      <p:grpSp>
        <p:nvGrpSpPr>
          <p:cNvPr id="5" name="Group 4"/>
          <p:cNvGrpSpPr/>
          <p:nvPr/>
        </p:nvGrpSpPr>
        <p:grpSpPr>
          <a:xfrm>
            <a:off x="4878170" y="829449"/>
            <a:ext cx="718298" cy="711294"/>
            <a:chOff x="1466102" y="177515"/>
            <a:chExt cx="718298" cy="711294"/>
          </a:xfrm>
        </p:grpSpPr>
        <p:sp>
          <p:nvSpPr>
            <p:cNvPr id="69" name="Oval 68"/>
            <p:cNvSpPr/>
            <p:nvPr/>
          </p:nvSpPr>
          <p:spPr>
            <a:xfrm>
              <a:off x="1466102" y="177515"/>
              <a:ext cx="718298" cy="711294"/>
            </a:xfrm>
            <a:prstGeom prst="ellipse">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accent3"/>
                </a:solidFill>
              </a:endParaRPr>
            </a:p>
          </p:txBody>
        </p:sp>
        <p:grpSp>
          <p:nvGrpSpPr>
            <p:cNvPr id="8" name="Group 7"/>
            <p:cNvGrpSpPr/>
            <p:nvPr/>
          </p:nvGrpSpPr>
          <p:grpSpPr>
            <a:xfrm>
              <a:off x="1546709" y="313677"/>
              <a:ext cx="549157" cy="376391"/>
              <a:chOff x="3509317" y="3447869"/>
              <a:chExt cx="549157" cy="376391"/>
            </a:xfrm>
          </p:grpSpPr>
          <p:sp>
            <p:nvSpPr>
              <p:cNvPr id="33" name="Freeform 8"/>
              <p:cNvSpPr>
                <a:spLocks noEditPoints="1"/>
              </p:cNvSpPr>
              <p:nvPr/>
            </p:nvSpPr>
            <p:spPr bwMode="auto">
              <a:xfrm>
                <a:off x="3509317" y="3447869"/>
                <a:ext cx="549157" cy="376391"/>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400">
                  <a:solidFill>
                    <a:srgbClr val="FFFFFF"/>
                  </a:solidFill>
                  <a:effectLst>
                    <a:outerShdw blurRad="38100" dist="38100" dir="2700000" algn="tl">
                      <a:srgbClr val="000000">
                        <a:alpha val="43137"/>
                      </a:srgbClr>
                    </a:outerShdw>
                  </a:effectLst>
                </a:endParaRPr>
              </a:p>
            </p:txBody>
          </p:sp>
          <p:sp>
            <p:nvSpPr>
              <p:cNvPr id="34" name="Freeform 7"/>
              <p:cNvSpPr>
                <a:spLocks/>
              </p:cNvSpPr>
              <p:nvPr/>
            </p:nvSpPr>
            <p:spPr bwMode="auto">
              <a:xfrm>
                <a:off x="3738159" y="3550708"/>
                <a:ext cx="75684" cy="170711"/>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400">
                  <a:solidFill>
                    <a:srgbClr val="FFFFFF"/>
                  </a:solidFill>
                  <a:effectLst>
                    <a:outerShdw blurRad="38100" dist="38100" dir="2700000" algn="tl">
                      <a:srgbClr val="000000">
                        <a:alpha val="43137"/>
                      </a:srgbClr>
                    </a:outerShdw>
                  </a:effectLst>
                </a:endParaRPr>
              </a:p>
            </p:txBody>
          </p:sp>
        </p:grpSp>
      </p:grpSp>
      <p:grpSp>
        <p:nvGrpSpPr>
          <p:cNvPr id="44" name="Group 43"/>
          <p:cNvGrpSpPr/>
          <p:nvPr/>
        </p:nvGrpSpPr>
        <p:grpSpPr>
          <a:xfrm>
            <a:off x="7872201" y="971185"/>
            <a:ext cx="551851" cy="404064"/>
            <a:chOff x="648740" y="1439491"/>
            <a:chExt cx="856732" cy="563441"/>
          </a:xfrm>
          <a:solidFill>
            <a:schemeClr val="tx2"/>
          </a:solidFill>
        </p:grpSpPr>
        <p:grpSp>
          <p:nvGrpSpPr>
            <p:cNvPr id="45" name="Group 15"/>
            <p:cNvGrpSpPr>
              <a:grpSpLocks noChangeAspect="1"/>
            </p:cNvGrpSpPr>
            <p:nvPr/>
          </p:nvGrpSpPr>
          <p:grpSpPr bwMode="auto">
            <a:xfrm>
              <a:off x="751252" y="1444520"/>
              <a:ext cx="623571" cy="558412"/>
              <a:chOff x="903" y="-100"/>
              <a:chExt cx="3828" cy="3428"/>
            </a:xfrm>
            <a:grpFill/>
          </p:grpSpPr>
          <p:sp>
            <p:nvSpPr>
              <p:cNvPr id="50" name="Freeform 16"/>
              <p:cNvSpPr>
                <a:spLocks noEditPoints="1"/>
              </p:cNvSpPr>
              <p:nvPr/>
            </p:nvSpPr>
            <p:spPr bwMode="auto">
              <a:xfrm>
                <a:off x="903" y="-100"/>
                <a:ext cx="3828" cy="3428"/>
              </a:xfrm>
              <a:custGeom>
                <a:avLst/>
                <a:gdLst>
                  <a:gd name="T0" fmla="*/ 1612 w 1621"/>
                  <a:gd name="T1" fmla="*/ 203 h 1451"/>
                  <a:gd name="T2" fmla="*/ 1575 w 1621"/>
                  <a:gd name="T3" fmla="*/ 176 h 1451"/>
                  <a:gd name="T4" fmla="*/ 683 w 1621"/>
                  <a:gd name="T5" fmla="*/ 5 h 1451"/>
                  <a:gd name="T6" fmla="*/ 622 w 1621"/>
                  <a:gd name="T7" fmla="*/ 39 h 1451"/>
                  <a:gd name="T8" fmla="*/ 294 w 1621"/>
                  <a:gd name="T9" fmla="*/ 896 h 1451"/>
                  <a:gd name="T10" fmla="*/ 67 w 1621"/>
                  <a:gd name="T11" fmla="*/ 805 h 1451"/>
                  <a:gd name="T12" fmla="*/ 174 w 1621"/>
                  <a:gd name="T13" fmla="*/ 1155 h 1451"/>
                  <a:gd name="T14" fmla="*/ 774 w 1621"/>
                  <a:gd name="T15" fmla="*/ 1430 h 1451"/>
                  <a:gd name="T16" fmla="*/ 885 w 1621"/>
                  <a:gd name="T17" fmla="*/ 1449 h 1451"/>
                  <a:gd name="T18" fmla="*/ 917 w 1621"/>
                  <a:gd name="T19" fmla="*/ 1451 h 1451"/>
                  <a:gd name="T20" fmla="*/ 1288 w 1621"/>
                  <a:gd name="T21" fmla="*/ 1154 h 1451"/>
                  <a:gd name="T22" fmla="*/ 1616 w 1621"/>
                  <a:gd name="T23" fmla="*/ 248 h 1451"/>
                  <a:gd name="T24" fmla="*/ 1612 w 1621"/>
                  <a:gd name="T25" fmla="*/ 203 h 1451"/>
                  <a:gd name="T26" fmla="*/ 1187 w 1621"/>
                  <a:gd name="T27" fmla="*/ 1114 h 1451"/>
                  <a:gd name="T28" fmla="*/ 896 w 1621"/>
                  <a:gd name="T29" fmla="*/ 1341 h 1451"/>
                  <a:gd name="T30" fmla="*/ 758 w 1621"/>
                  <a:gd name="T31" fmla="*/ 1083 h 1451"/>
                  <a:gd name="T32" fmla="*/ 393 w 1621"/>
                  <a:gd name="T33" fmla="*/ 936 h 1451"/>
                  <a:gd name="T34" fmla="*/ 707 w 1621"/>
                  <a:gd name="T35" fmla="*/ 121 h 1451"/>
                  <a:gd name="T36" fmla="*/ 1492 w 1621"/>
                  <a:gd name="T37" fmla="*/ 271 h 1451"/>
                  <a:gd name="T38" fmla="*/ 1187 w 1621"/>
                  <a:gd name="T39" fmla="*/ 1114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451">
                    <a:moveTo>
                      <a:pt x="1612" y="203"/>
                    </a:moveTo>
                    <a:cubicBezTo>
                      <a:pt x="1604" y="189"/>
                      <a:pt x="1591" y="179"/>
                      <a:pt x="1575" y="176"/>
                    </a:cubicBezTo>
                    <a:cubicBezTo>
                      <a:pt x="683" y="5"/>
                      <a:pt x="683" y="5"/>
                      <a:pt x="683" y="5"/>
                    </a:cubicBezTo>
                    <a:cubicBezTo>
                      <a:pt x="657" y="0"/>
                      <a:pt x="631" y="14"/>
                      <a:pt x="622" y="39"/>
                    </a:cubicBezTo>
                    <a:cubicBezTo>
                      <a:pt x="294" y="896"/>
                      <a:pt x="294" y="896"/>
                      <a:pt x="294" y="896"/>
                    </a:cubicBezTo>
                    <a:cubicBezTo>
                      <a:pt x="67" y="805"/>
                      <a:pt x="67" y="805"/>
                      <a:pt x="67" y="805"/>
                    </a:cubicBezTo>
                    <a:cubicBezTo>
                      <a:pt x="67" y="805"/>
                      <a:pt x="0" y="1058"/>
                      <a:pt x="174" y="1155"/>
                    </a:cubicBezTo>
                    <a:cubicBezTo>
                      <a:pt x="174" y="1155"/>
                      <a:pt x="727" y="1412"/>
                      <a:pt x="774" y="1430"/>
                    </a:cubicBezTo>
                    <a:cubicBezTo>
                      <a:pt x="821" y="1447"/>
                      <a:pt x="885" y="1449"/>
                      <a:pt x="885" y="1449"/>
                    </a:cubicBezTo>
                    <a:cubicBezTo>
                      <a:pt x="896" y="1450"/>
                      <a:pt x="907" y="1451"/>
                      <a:pt x="917" y="1451"/>
                    </a:cubicBezTo>
                    <a:cubicBezTo>
                      <a:pt x="1115" y="1451"/>
                      <a:pt x="1243" y="1268"/>
                      <a:pt x="1288" y="1154"/>
                    </a:cubicBezTo>
                    <a:cubicBezTo>
                      <a:pt x="1319" y="1076"/>
                      <a:pt x="1604" y="282"/>
                      <a:pt x="1616" y="248"/>
                    </a:cubicBezTo>
                    <a:cubicBezTo>
                      <a:pt x="1621" y="233"/>
                      <a:pt x="1620" y="217"/>
                      <a:pt x="1612" y="203"/>
                    </a:cubicBezTo>
                    <a:close/>
                    <a:moveTo>
                      <a:pt x="1187" y="1114"/>
                    </a:moveTo>
                    <a:cubicBezTo>
                      <a:pt x="1186" y="1116"/>
                      <a:pt x="1086" y="1359"/>
                      <a:pt x="896" y="1341"/>
                    </a:cubicBezTo>
                    <a:cubicBezTo>
                      <a:pt x="751" y="1326"/>
                      <a:pt x="758" y="1091"/>
                      <a:pt x="758" y="1083"/>
                    </a:cubicBezTo>
                    <a:cubicBezTo>
                      <a:pt x="393" y="936"/>
                      <a:pt x="393" y="936"/>
                      <a:pt x="393" y="936"/>
                    </a:cubicBezTo>
                    <a:cubicBezTo>
                      <a:pt x="707" y="121"/>
                      <a:pt x="707" y="121"/>
                      <a:pt x="707" y="121"/>
                    </a:cubicBezTo>
                    <a:cubicBezTo>
                      <a:pt x="1492" y="271"/>
                      <a:pt x="1492" y="271"/>
                      <a:pt x="1492" y="271"/>
                    </a:cubicBezTo>
                    <a:cubicBezTo>
                      <a:pt x="1423" y="463"/>
                      <a:pt x="1212" y="1050"/>
                      <a:pt x="1187" y="11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sp>
            <p:nvSpPr>
              <p:cNvPr id="51" name="Freeform 17"/>
              <p:cNvSpPr>
                <a:spLocks/>
              </p:cNvSpPr>
              <p:nvPr/>
            </p:nvSpPr>
            <p:spPr bwMode="auto">
              <a:xfrm>
                <a:off x="2509" y="481"/>
                <a:ext cx="1554" cy="463"/>
              </a:xfrm>
              <a:custGeom>
                <a:avLst/>
                <a:gdLst>
                  <a:gd name="T0" fmla="*/ 620 w 658"/>
                  <a:gd name="T1" fmla="*/ 196 h 196"/>
                  <a:gd name="T2" fmla="*/ 613 w 658"/>
                  <a:gd name="T3" fmla="*/ 195 h 196"/>
                  <a:gd name="T4" fmla="*/ 31 w 658"/>
                  <a:gd name="T5" fmla="*/ 73 h 196"/>
                  <a:gd name="T6" fmla="*/ 4 w 658"/>
                  <a:gd name="T7" fmla="*/ 31 h 196"/>
                  <a:gd name="T8" fmla="*/ 46 w 658"/>
                  <a:gd name="T9" fmla="*/ 4 h 196"/>
                  <a:gd name="T10" fmla="*/ 627 w 658"/>
                  <a:gd name="T11" fmla="*/ 126 h 196"/>
                  <a:gd name="T12" fmla="*/ 654 w 658"/>
                  <a:gd name="T13" fmla="*/ 168 h 196"/>
                  <a:gd name="T14" fmla="*/ 620 w 658"/>
                  <a:gd name="T15" fmla="*/ 19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196">
                    <a:moveTo>
                      <a:pt x="620" y="196"/>
                    </a:moveTo>
                    <a:cubicBezTo>
                      <a:pt x="617" y="196"/>
                      <a:pt x="615" y="195"/>
                      <a:pt x="613" y="195"/>
                    </a:cubicBezTo>
                    <a:cubicBezTo>
                      <a:pt x="31" y="73"/>
                      <a:pt x="31" y="73"/>
                      <a:pt x="31" y="73"/>
                    </a:cubicBezTo>
                    <a:cubicBezTo>
                      <a:pt x="12" y="69"/>
                      <a:pt x="0" y="50"/>
                      <a:pt x="4" y="31"/>
                    </a:cubicBezTo>
                    <a:cubicBezTo>
                      <a:pt x="8" y="12"/>
                      <a:pt x="27" y="0"/>
                      <a:pt x="46" y="4"/>
                    </a:cubicBezTo>
                    <a:cubicBezTo>
                      <a:pt x="627" y="126"/>
                      <a:pt x="627" y="126"/>
                      <a:pt x="627" y="126"/>
                    </a:cubicBezTo>
                    <a:cubicBezTo>
                      <a:pt x="646" y="130"/>
                      <a:pt x="658" y="149"/>
                      <a:pt x="654" y="168"/>
                    </a:cubicBezTo>
                    <a:cubicBezTo>
                      <a:pt x="651" y="184"/>
                      <a:pt x="636" y="196"/>
                      <a:pt x="620" y="1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sp>
            <p:nvSpPr>
              <p:cNvPr id="52" name="Freeform 18"/>
              <p:cNvSpPr>
                <a:spLocks/>
              </p:cNvSpPr>
              <p:nvPr/>
            </p:nvSpPr>
            <p:spPr bwMode="auto">
              <a:xfrm>
                <a:off x="2393" y="803"/>
                <a:ext cx="1547" cy="512"/>
              </a:xfrm>
              <a:custGeom>
                <a:avLst/>
                <a:gdLst>
                  <a:gd name="T0" fmla="*/ 616 w 655"/>
                  <a:gd name="T1" fmla="*/ 217 h 217"/>
                  <a:gd name="T2" fmla="*/ 608 w 655"/>
                  <a:gd name="T3" fmla="*/ 216 h 217"/>
                  <a:gd name="T4" fmla="*/ 30 w 655"/>
                  <a:gd name="T5" fmla="*/ 73 h 217"/>
                  <a:gd name="T6" fmla="*/ 5 w 655"/>
                  <a:gd name="T7" fmla="*/ 30 h 217"/>
                  <a:gd name="T8" fmla="*/ 47 w 655"/>
                  <a:gd name="T9" fmla="*/ 5 h 217"/>
                  <a:gd name="T10" fmla="*/ 625 w 655"/>
                  <a:gd name="T11" fmla="*/ 148 h 217"/>
                  <a:gd name="T12" fmla="*/ 651 w 655"/>
                  <a:gd name="T13" fmla="*/ 190 h 217"/>
                  <a:gd name="T14" fmla="*/ 616 w 655"/>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217">
                    <a:moveTo>
                      <a:pt x="616" y="217"/>
                    </a:moveTo>
                    <a:cubicBezTo>
                      <a:pt x="614" y="217"/>
                      <a:pt x="611" y="217"/>
                      <a:pt x="608" y="216"/>
                    </a:cubicBezTo>
                    <a:cubicBezTo>
                      <a:pt x="30" y="73"/>
                      <a:pt x="30" y="73"/>
                      <a:pt x="30" y="73"/>
                    </a:cubicBezTo>
                    <a:cubicBezTo>
                      <a:pt x="11" y="68"/>
                      <a:pt x="0" y="49"/>
                      <a:pt x="5" y="30"/>
                    </a:cubicBezTo>
                    <a:cubicBezTo>
                      <a:pt x="9" y="12"/>
                      <a:pt x="28" y="0"/>
                      <a:pt x="47" y="5"/>
                    </a:cubicBezTo>
                    <a:cubicBezTo>
                      <a:pt x="625" y="148"/>
                      <a:pt x="625" y="148"/>
                      <a:pt x="625" y="148"/>
                    </a:cubicBezTo>
                    <a:cubicBezTo>
                      <a:pt x="644" y="153"/>
                      <a:pt x="655" y="172"/>
                      <a:pt x="651" y="190"/>
                    </a:cubicBezTo>
                    <a:cubicBezTo>
                      <a:pt x="647" y="206"/>
                      <a:pt x="632" y="217"/>
                      <a:pt x="616" y="2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sp>
            <p:nvSpPr>
              <p:cNvPr id="53" name="Freeform 19"/>
              <p:cNvSpPr>
                <a:spLocks/>
              </p:cNvSpPr>
              <p:nvPr/>
            </p:nvSpPr>
            <p:spPr bwMode="auto">
              <a:xfrm>
                <a:off x="2277" y="1124"/>
                <a:ext cx="1540" cy="565"/>
              </a:xfrm>
              <a:custGeom>
                <a:avLst/>
                <a:gdLst>
                  <a:gd name="T0" fmla="*/ 613 w 652"/>
                  <a:gd name="T1" fmla="*/ 239 h 239"/>
                  <a:gd name="T2" fmla="*/ 604 w 652"/>
                  <a:gd name="T3" fmla="*/ 237 h 239"/>
                  <a:gd name="T4" fmla="*/ 29 w 652"/>
                  <a:gd name="T5" fmla="*/ 73 h 239"/>
                  <a:gd name="T6" fmla="*/ 5 w 652"/>
                  <a:gd name="T7" fmla="*/ 30 h 239"/>
                  <a:gd name="T8" fmla="*/ 48 w 652"/>
                  <a:gd name="T9" fmla="*/ 5 h 239"/>
                  <a:gd name="T10" fmla="*/ 623 w 652"/>
                  <a:gd name="T11" fmla="*/ 170 h 239"/>
                  <a:gd name="T12" fmla="*/ 647 w 652"/>
                  <a:gd name="T13" fmla="*/ 213 h 239"/>
                  <a:gd name="T14" fmla="*/ 613 w 652"/>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239">
                    <a:moveTo>
                      <a:pt x="613" y="239"/>
                    </a:moveTo>
                    <a:cubicBezTo>
                      <a:pt x="610" y="239"/>
                      <a:pt x="607" y="238"/>
                      <a:pt x="604" y="237"/>
                    </a:cubicBezTo>
                    <a:cubicBezTo>
                      <a:pt x="29" y="73"/>
                      <a:pt x="29" y="73"/>
                      <a:pt x="29" y="73"/>
                    </a:cubicBezTo>
                    <a:cubicBezTo>
                      <a:pt x="11" y="68"/>
                      <a:pt x="0" y="48"/>
                      <a:pt x="5" y="30"/>
                    </a:cubicBezTo>
                    <a:cubicBezTo>
                      <a:pt x="10" y="11"/>
                      <a:pt x="30" y="0"/>
                      <a:pt x="48" y="5"/>
                    </a:cubicBezTo>
                    <a:cubicBezTo>
                      <a:pt x="623" y="170"/>
                      <a:pt x="623" y="170"/>
                      <a:pt x="623" y="170"/>
                    </a:cubicBezTo>
                    <a:cubicBezTo>
                      <a:pt x="641" y="175"/>
                      <a:pt x="652" y="195"/>
                      <a:pt x="647" y="213"/>
                    </a:cubicBezTo>
                    <a:cubicBezTo>
                      <a:pt x="642" y="229"/>
                      <a:pt x="628" y="239"/>
                      <a:pt x="613" y="2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sp>
            <p:nvSpPr>
              <p:cNvPr id="54" name="Freeform 20"/>
              <p:cNvSpPr>
                <a:spLocks/>
              </p:cNvSpPr>
              <p:nvPr/>
            </p:nvSpPr>
            <p:spPr bwMode="auto">
              <a:xfrm>
                <a:off x="2161" y="1445"/>
                <a:ext cx="1533" cy="614"/>
              </a:xfrm>
              <a:custGeom>
                <a:avLst/>
                <a:gdLst>
                  <a:gd name="T0" fmla="*/ 610 w 649"/>
                  <a:gd name="T1" fmla="*/ 260 h 260"/>
                  <a:gd name="T2" fmla="*/ 599 w 649"/>
                  <a:gd name="T3" fmla="*/ 258 h 260"/>
                  <a:gd name="T4" fmla="*/ 28 w 649"/>
                  <a:gd name="T5" fmla="*/ 73 h 260"/>
                  <a:gd name="T6" fmla="*/ 6 w 649"/>
                  <a:gd name="T7" fmla="*/ 29 h 260"/>
                  <a:gd name="T8" fmla="*/ 50 w 649"/>
                  <a:gd name="T9" fmla="*/ 6 h 260"/>
                  <a:gd name="T10" fmla="*/ 621 w 649"/>
                  <a:gd name="T11" fmla="*/ 192 h 260"/>
                  <a:gd name="T12" fmla="*/ 643 w 649"/>
                  <a:gd name="T13" fmla="*/ 236 h 260"/>
                  <a:gd name="T14" fmla="*/ 610 w 649"/>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9" h="260">
                    <a:moveTo>
                      <a:pt x="610" y="260"/>
                    </a:moveTo>
                    <a:cubicBezTo>
                      <a:pt x="606" y="260"/>
                      <a:pt x="603" y="259"/>
                      <a:pt x="599" y="258"/>
                    </a:cubicBezTo>
                    <a:cubicBezTo>
                      <a:pt x="28" y="73"/>
                      <a:pt x="28" y="73"/>
                      <a:pt x="28" y="73"/>
                    </a:cubicBezTo>
                    <a:cubicBezTo>
                      <a:pt x="10" y="67"/>
                      <a:pt x="0" y="47"/>
                      <a:pt x="6" y="29"/>
                    </a:cubicBezTo>
                    <a:cubicBezTo>
                      <a:pt x="12" y="10"/>
                      <a:pt x="31" y="0"/>
                      <a:pt x="50" y="6"/>
                    </a:cubicBezTo>
                    <a:cubicBezTo>
                      <a:pt x="621" y="192"/>
                      <a:pt x="621" y="192"/>
                      <a:pt x="621" y="192"/>
                    </a:cubicBezTo>
                    <a:cubicBezTo>
                      <a:pt x="639" y="198"/>
                      <a:pt x="649" y="217"/>
                      <a:pt x="643" y="236"/>
                    </a:cubicBezTo>
                    <a:cubicBezTo>
                      <a:pt x="638" y="251"/>
                      <a:pt x="625" y="260"/>
                      <a:pt x="610" y="2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sp>
            <p:nvSpPr>
              <p:cNvPr id="55" name="Freeform 21"/>
              <p:cNvSpPr>
                <a:spLocks/>
              </p:cNvSpPr>
              <p:nvPr/>
            </p:nvSpPr>
            <p:spPr bwMode="auto">
              <a:xfrm>
                <a:off x="2046" y="1766"/>
                <a:ext cx="1197" cy="546"/>
              </a:xfrm>
              <a:custGeom>
                <a:avLst/>
                <a:gdLst>
                  <a:gd name="T0" fmla="*/ 468 w 507"/>
                  <a:gd name="T1" fmla="*/ 231 h 231"/>
                  <a:gd name="T2" fmla="*/ 456 w 507"/>
                  <a:gd name="T3" fmla="*/ 229 h 231"/>
                  <a:gd name="T4" fmla="*/ 27 w 507"/>
                  <a:gd name="T5" fmla="*/ 73 h 231"/>
                  <a:gd name="T6" fmla="*/ 6 w 507"/>
                  <a:gd name="T7" fmla="*/ 28 h 231"/>
                  <a:gd name="T8" fmla="*/ 51 w 507"/>
                  <a:gd name="T9" fmla="*/ 7 h 231"/>
                  <a:gd name="T10" fmla="*/ 480 w 507"/>
                  <a:gd name="T11" fmla="*/ 163 h 231"/>
                  <a:gd name="T12" fmla="*/ 501 w 507"/>
                  <a:gd name="T13" fmla="*/ 208 h 231"/>
                  <a:gd name="T14" fmla="*/ 468 w 507"/>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231">
                    <a:moveTo>
                      <a:pt x="468" y="231"/>
                    </a:moveTo>
                    <a:cubicBezTo>
                      <a:pt x="464" y="231"/>
                      <a:pt x="460" y="230"/>
                      <a:pt x="456" y="229"/>
                    </a:cubicBezTo>
                    <a:cubicBezTo>
                      <a:pt x="27" y="73"/>
                      <a:pt x="27" y="73"/>
                      <a:pt x="27" y="73"/>
                    </a:cubicBezTo>
                    <a:cubicBezTo>
                      <a:pt x="9" y="66"/>
                      <a:pt x="0" y="46"/>
                      <a:pt x="6" y="28"/>
                    </a:cubicBezTo>
                    <a:cubicBezTo>
                      <a:pt x="13" y="10"/>
                      <a:pt x="33" y="0"/>
                      <a:pt x="51" y="7"/>
                    </a:cubicBezTo>
                    <a:cubicBezTo>
                      <a:pt x="480" y="163"/>
                      <a:pt x="480" y="163"/>
                      <a:pt x="480" y="163"/>
                    </a:cubicBezTo>
                    <a:cubicBezTo>
                      <a:pt x="498" y="170"/>
                      <a:pt x="507" y="190"/>
                      <a:pt x="501" y="208"/>
                    </a:cubicBezTo>
                    <a:cubicBezTo>
                      <a:pt x="496" y="222"/>
                      <a:pt x="482" y="231"/>
                      <a:pt x="468"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20">
                  <a:defRPr/>
                </a:pPr>
                <a:endParaRPr lang="en-US" sz="1400" kern="0">
                  <a:solidFill>
                    <a:srgbClr val="000000"/>
                  </a:solidFill>
                </a:endParaRPr>
              </a:p>
            </p:txBody>
          </p:sp>
        </p:grpSp>
        <p:sp>
          <p:nvSpPr>
            <p:cNvPr id="46" name="Right Arrow 45"/>
            <p:cNvSpPr/>
            <p:nvPr/>
          </p:nvSpPr>
          <p:spPr>
            <a:xfrm>
              <a:off x="1374823" y="1681774"/>
              <a:ext cx="130649" cy="110007"/>
            </a:xfrm>
            <a:prstGeom prst="rightArrow">
              <a:avLst/>
            </a:prstGeom>
            <a:grpFill/>
            <a:ln w="25400" cap="flat" cmpd="sng" algn="ctr">
              <a:noFill/>
              <a:prstDash val="solid"/>
            </a:ln>
            <a:effectLst/>
          </p:spPr>
          <p:txBody>
            <a:bodyPr rtlCol="0" anchor="ctr"/>
            <a:lstStyle/>
            <a:p>
              <a:pPr algn="ctr" defTabSz="685720">
                <a:defRPr/>
              </a:pPr>
              <a:endParaRPr lang="en-US" sz="1400" kern="0">
                <a:solidFill>
                  <a:srgbClr val="E7E6E6"/>
                </a:solidFill>
              </a:endParaRPr>
            </a:p>
          </p:txBody>
        </p:sp>
        <p:sp>
          <p:nvSpPr>
            <p:cNvPr id="47" name="Right Arrow 46"/>
            <p:cNvSpPr/>
            <p:nvPr/>
          </p:nvSpPr>
          <p:spPr>
            <a:xfrm>
              <a:off x="772533" y="1439491"/>
              <a:ext cx="130649" cy="110007"/>
            </a:xfrm>
            <a:prstGeom prst="rightArrow">
              <a:avLst/>
            </a:prstGeom>
            <a:grpFill/>
            <a:ln w="25400" cap="flat" cmpd="sng" algn="ctr">
              <a:noFill/>
              <a:prstDash val="solid"/>
            </a:ln>
            <a:effectLst/>
          </p:spPr>
          <p:txBody>
            <a:bodyPr rtlCol="0" anchor="ctr"/>
            <a:lstStyle/>
            <a:p>
              <a:pPr algn="ctr" defTabSz="685720">
                <a:defRPr/>
              </a:pPr>
              <a:endParaRPr lang="en-US" sz="1400" kern="0">
                <a:solidFill>
                  <a:srgbClr val="E7E6E6"/>
                </a:solidFill>
              </a:endParaRPr>
            </a:p>
          </p:txBody>
        </p:sp>
        <p:sp>
          <p:nvSpPr>
            <p:cNvPr id="48" name="Right Arrow 47"/>
            <p:cNvSpPr/>
            <p:nvPr/>
          </p:nvSpPr>
          <p:spPr>
            <a:xfrm>
              <a:off x="710637" y="1539419"/>
              <a:ext cx="130649" cy="110007"/>
            </a:xfrm>
            <a:prstGeom prst="rightArrow">
              <a:avLst/>
            </a:prstGeom>
            <a:grpFill/>
            <a:ln w="25400" cap="flat" cmpd="sng" algn="ctr">
              <a:noFill/>
              <a:prstDash val="solid"/>
            </a:ln>
            <a:effectLst/>
          </p:spPr>
          <p:txBody>
            <a:bodyPr rtlCol="0" anchor="ctr"/>
            <a:lstStyle/>
            <a:p>
              <a:pPr algn="ctr" defTabSz="685720">
                <a:defRPr/>
              </a:pPr>
              <a:endParaRPr lang="en-US" sz="1400" kern="0">
                <a:solidFill>
                  <a:srgbClr val="E7E6E6"/>
                </a:solidFill>
              </a:endParaRPr>
            </a:p>
          </p:txBody>
        </p:sp>
        <p:sp>
          <p:nvSpPr>
            <p:cNvPr id="49" name="Right Arrow 48"/>
            <p:cNvSpPr/>
            <p:nvPr/>
          </p:nvSpPr>
          <p:spPr>
            <a:xfrm>
              <a:off x="648740" y="1639347"/>
              <a:ext cx="130649" cy="110007"/>
            </a:xfrm>
            <a:prstGeom prst="rightArrow">
              <a:avLst/>
            </a:prstGeom>
            <a:grpFill/>
            <a:ln w="25400" cap="flat" cmpd="sng" algn="ctr">
              <a:noFill/>
              <a:prstDash val="solid"/>
            </a:ln>
            <a:effectLst/>
          </p:spPr>
          <p:txBody>
            <a:bodyPr rtlCol="0" anchor="ctr"/>
            <a:lstStyle/>
            <a:p>
              <a:pPr algn="ctr" defTabSz="685720">
                <a:defRPr/>
              </a:pPr>
              <a:endParaRPr lang="en-US" sz="1400" kern="0">
                <a:solidFill>
                  <a:srgbClr val="E7E6E6"/>
                </a:solidFill>
              </a:endParaRPr>
            </a:p>
          </p:txBody>
        </p:sp>
      </p:grpSp>
      <p:sp>
        <p:nvSpPr>
          <p:cNvPr id="2" name="TextBox 1"/>
          <p:cNvSpPr txBox="1"/>
          <p:nvPr/>
        </p:nvSpPr>
        <p:spPr>
          <a:xfrm>
            <a:off x="-717282" y="5040499"/>
            <a:ext cx="138512" cy="346257"/>
          </a:xfrm>
          <a:prstGeom prst="rect">
            <a:avLst/>
          </a:prstGeom>
          <a:noFill/>
        </p:spPr>
        <p:txBody>
          <a:bodyPr wrap="none" lIns="68586" tIns="34294" rIns="68586" bIns="34294" rtlCol="0">
            <a:spAutoFit/>
          </a:bodyPr>
          <a:lstStyle/>
          <a:p>
            <a:endParaRPr lang="en-US" dirty="0"/>
          </a:p>
        </p:txBody>
      </p:sp>
      <p:sp>
        <p:nvSpPr>
          <p:cNvPr id="57" name="Title 1"/>
          <p:cNvSpPr txBox="1">
            <a:spLocks/>
          </p:cNvSpPr>
          <p:nvPr/>
        </p:nvSpPr>
        <p:spPr bwMode="white">
          <a:xfrm>
            <a:off x="394329" y="93656"/>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endParaRPr lang="en-US" sz="1600" dirty="0">
              <a:solidFill>
                <a:schemeClr val="tx1">
                  <a:lumMod val="50000"/>
                </a:schemeClr>
              </a:solidFill>
            </a:endParaRPr>
          </a:p>
        </p:txBody>
      </p:sp>
      <p:graphicFrame>
        <p:nvGraphicFramePr>
          <p:cNvPr id="4" name="Diagram 3"/>
          <p:cNvGraphicFramePr/>
          <p:nvPr>
            <p:extLst/>
          </p:nvPr>
        </p:nvGraphicFramePr>
        <p:xfrm>
          <a:off x="300812" y="1733550"/>
          <a:ext cx="8482442" cy="2876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Slide Number Placeholder 12"/>
          <p:cNvSpPr>
            <a:spLocks noGrp="1"/>
          </p:cNvSpPr>
          <p:nvPr>
            <p:ph type="sldNum" sz="quarter" idx="4"/>
          </p:nvPr>
        </p:nvSpPr>
        <p:spPr/>
        <p:txBody>
          <a:bodyPr/>
          <a:lstStyle/>
          <a:p>
            <a:fld id="{96A97DD0-5BE7-4856-A2A9-C42C6688E607}" type="slidenum">
              <a:rPr lang="en-US" smtClean="0"/>
              <a:pPr/>
              <a:t>41</a:t>
            </a:fld>
            <a:endParaRPr lang="en-US" dirty="0"/>
          </a:p>
        </p:txBody>
      </p:sp>
      <p:sp>
        <p:nvSpPr>
          <p:cNvPr id="15" name="Title 14"/>
          <p:cNvSpPr>
            <a:spLocks noGrp="1"/>
          </p:cNvSpPr>
          <p:nvPr>
            <p:ph type="title"/>
          </p:nvPr>
        </p:nvSpPr>
        <p:spPr/>
        <p:txBody>
          <a:bodyPr/>
          <a:lstStyle/>
          <a:p>
            <a:r>
              <a:rPr lang="en-US" smtClean="0"/>
              <a:t>Why Cisco VTS?</a:t>
            </a:r>
            <a:br>
              <a:rPr lang="en-US" smtClean="0"/>
            </a:br>
            <a:endParaRPr lang="en-US" dirty="0"/>
          </a:p>
        </p:txBody>
      </p:sp>
    </p:spTree>
    <p:extLst>
      <p:ext uri="{BB962C8B-B14F-4D97-AF65-F5344CB8AC3E}">
        <p14:creationId xmlns:p14="http://schemas.microsoft.com/office/powerpoint/2010/main" val="207353338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3230A286-E1D4-B849-8ABE-050415CBE3E0}"/>
                                            </p:graphicEl>
                                          </p:spTgt>
                                        </p:tgtEl>
                                        <p:attrNameLst>
                                          <p:attrName>style.visibility</p:attrName>
                                        </p:attrNameLst>
                                      </p:cBhvr>
                                      <p:to>
                                        <p:strVal val="visible"/>
                                      </p:to>
                                    </p:set>
                                    <p:anim calcmode="lin" valueType="num">
                                      <p:cBhvr>
                                        <p:cTn id="7" dur="1000" fill="hold"/>
                                        <p:tgtEl>
                                          <p:spTgt spid="4">
                                            <p:graphicEl>
                                              <a:dgm id="{3230A286-E1D4-B849-8ABE-050415CBE3E0}"/>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3230A286-E1D4-B849-8ABE-050415CBE3E0}"/>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3230A286-E1D4-B849-8ABE-050415CBE3E0}"/>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graphicEl>
                                              <a:dgm id="{83C5552F-7AB1-2E4E-A186-9680A644FAB3}"/>
                                            </p:graphicEl>
                                          </p:spTgt>
                                        </p:tgtEl>
                                        <p:attrNameLst>
                                          <p:attrName>style.visibility</p:attrName>
                                        </p:attrNameLst>
                                      </p:cBhvr>
                                      <p:to>
                                        <p:strVal val="visible"/>
                                      </p:to>
                                    </p:set>
                                    <p:anim calcmode="lin" valueType="num">
                                      <p:cBhvr>
                                        <p:cTn id="12" dur="1000" fill="hold"/>
                                        <p:tgtEl>
                                          <p:spTgt spid="4">
                                            <p:graphicEl>
                                              <a:dgm id="{83C5552F-7AB1-2E4E-A186-9680A644FAB3}"/>
                                            </p:graphicEl>
                                          </p:spTgt>
                                        </p:tgtEl>
                                        <p:attrNameLst>
                                          <p:attrName>ppt_w</p:attrName>
                                        </p:attrNameLst>
                                      </p:cBhvr>
                                      <p:tavLst>
                                        <p:tav tm="0">
                                          <p:val>
                                            <p:strVal val="#ppt_w*0.70"/>
                                          </p:val>
                                        </p:tav>
                                        <p:tav tm="100000">
                                          <p:val>
                                            <p:strVal val="#ppt_w"/>
                                          </p:val>
                                        </p:tav>
                                      </p:tavLst>
                                    </p:anim>
                                    <p:anim calcmode="lin" valueType="num">
                                      <p:cBhvr>
                                        <p:cTn id="13" dur="1000" fill="hold"/>
                                        <p:tgtEl>
                                          <p:spTgt spid="4">
                                            <p:graphicEl>
                                              <a:dgm id="{83C5552F-7AB1-2E4E-A186-9680A644FAB3}"/>
                                            </p:graphicEl>
                                          </p:spTgt>
                                        </p:tgtEl>
                                        <p:attrNameLst>
                                          <p:attrName>ppt_h</p:attrName>
                                        </p:attrNameLst>
                                      </p:cBhvr>
                                      <p:tavLst>
                                        <p:tav tm="0">
                                          <p:val>
                                            <p:strVal val="#ppt_h"/>
                                          </p:val>
                                        </p:tav>
                                        <p:tav tm="100000">
                                          <p:val>
                                            <p:strVal val="#ppt_h"/>
                                          </p:val>
                                        </p:tav>
                                      </p:tavLst>
                                    </p:anim>
                                    <p:animEffect transition="in" filter="fade">
                                      <p:cBhvr>
                                        <p:cTn id="14" dur="1000"/>
                                        <p:tgtEl>
                                          <p:spTgt spid="4">
                                            <p:graphicEl>
                                              <a:dgm id="{83C5552F-7AB1-2E4E-A186-9680A644FAB3}"/>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graphicEl>
                                              <a:dgm id="{78B8EF59-4EB2-F940-8D5D-27C7A82CCDA0}"/>
                                            </p:graphicEl>
                                          </p:spTgt>
                                        </p:tgtEl>
                                        <p:attrNameLst>
                                          <p:attrName>style.visibility</p:attrName>
                                        </p:attrNameLst>
                                      </p:cBhvr>
                                      <p:to>
                                        <p:strVal val="visible"/>
                                      </p:to>
                                    </p:set>
                                    <p:anim calcmode="lin" valueType="num">
                                      <p:cBhvr>
                                        <p:cTn id="17" dur="1000" fill="hold"/>
                                        <p:tgtEl>
                                          <p:spTgt spid="4">
                                            <p:graphicEl>
                                              <a:dgm id="{78B8EF59-4EB2-F940-8D5D-27C7A82CCDA0}"/>
                                            </p:graphicEl>
                                          </p:spTgt>
                                        </p:tgtEl>
                                        <p:attrNameLst>
                                          <p:attrName>ppt_w</p:attrName>
                                        </p:attrNameLst>
                                      </p:cBhvr>
                                      <p:tavLst>
                                        <p:tav tm="0">
                                          <p:val>
                                            <p:strVal val="#ppt_w*0.70"/>
                                          </p:val>
                                        </p:tav>
                                        <p:tav tm="100000">
                                          <p:val>
                                            <p:strVal val="#ppt_w"/>
                                          </p:val>
                                        </p:tav>
                                      </p:tavLst>
                                    </p:anim>
                                    <p:anim calcmode="lin" valueType="num">
                                      <p:cBhvr>
                                        <p:cTn id="18" dur="1000" fill="hold"/>
                                        <p:tgtEl>
                                          <p:spTgt spid="4">
                                            <p:graphicEl>
                                              <a:dgm id="{78B8EF59-4EB2-F940-8D5D-27C7A82CCDA0}"/>
                                            </p:graphicEl>
                                          </p:spTgt>
                                        </p:tgtEl>
                                        <p:attrNameLst>
                                          <p:attrName>ppt_h</p:attrName>
                                        </p:attrNameLst>
                                      </p:cBhvr>
                                      <p:tavLst>
                                        <p:tav tm="0">
                                          <p:val>
                                            <p:strVal val="#ppt_h"/>
                                          </p:val>
                                        </p:tav>
                                        <p:tav tm="100000">
                                          <p:val>
                                            <p:strVal val="#ppt_h"/>
                                          </p:val>
                                        </p:tav>
                                      </p:tavLst>
                                    </p:anim>
                                    <p:animEffect transition="in" filter="fade">
                                      <p:cBhvr>
                                        <p:cTn id="19" dur="1000"/>
                                        <p:tgtEl>
                                          <p:spTgt spid="4">
                                            <p:graphicEl>
                                              <a:dgm id="{78B8EF59-4EB2-F940-8D5D-27C7A82CCDA0}"/>
                                            </p:graphic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
                                            <p:graphicEl>
                                              <a:dgm id="{D38C350E-5F48-7C4E-B7BF-35F47912AF6E}"/>
                                            </p:graphicEl>
                                          </p:spTgt>
                                        </p:tgtEl>
                                        <p:attrNameLst>
                                          <p:attrName>style.visibility</p:attrName>
                                        </p:attrNameLst>
                                      </p:cBhvr>
                                      <p:to>
                                        <p:strVal val="visible"/>
                                      </p:to>
                                    </p:set>
                                    <p:anim calcmode="lin" valueType="num">
                                      <p:cBhvr>
                                        <p:cTn id="22" dur="1000" fill="hold"/>
                                        <p:tgtEl>
                                          <p:spTgt spid="4">
                                            <p:graphicEl>
                                              <a:dgm id="{D38C350E-5F48-7C4E-B7BF-35F47912AF6E}"/>
                                            </p:graphicEl>
                                          </p:spTgt>
                                        </p:tgtEl>
                                        <p:attrNameLst>
                                          <p:attrName>ppt_w</p:attrName>
                                        </p:attrNameLst>
                                      </p:cBhvr>
                                      <p:tavLst>
                                        <p:tav tm="0">
                                          <p:val>
                                            <p:strVal val="#ppt_w*0.70"/>
                                          </p:val>
                                        </p:tav>
                                        <p:tav tm="100000">
                                          <p:val>
                                            <p:strVal val="#ppt_w"/>
                                          </p:val>
                                        </p:tav>
                                      </p:tavLst>
                                    </p:anim>
                                    <p:anim calcmode="lin" valueType="num">
                                      <p:cBhvr>
                                        <p:cTn id="23" dur="1000" fill="hold"/>
                                        <p:tgtEl>
                                          <p:spTgt spid="4">
                                            <p:graphicEl>
                                              <a:dgm id="{D38C350E-5F48-7C4E-B7BF-35F47912AF6E}"/>
                                            </p:graphicEl>
                                          </p:spTgt>
                                        </p:tgtEl>
                                        <p:attrNameLst>
                                          <p:attrName>ppt_h</p:attrName>
                                        </p:attrNameLst>
                                      </p:cBhvr>
                                      <p:tavLst>
                                        <p:tav tm="0">
                                          <p:val>
                                            <p:strVal val="#ppt_h"/>
                                          </p:val>
                                        </p:tav>
                                        <p:tav tm="100000">
                                          <p:val>
                                            <p:strVal val="#ppt_h"/>
                                          </p:val>
                                        </p:tav>
                                      </p:tavLst>
                                    </p:anim>
                                    <p:animEffect transition="in" filter="fade">
                                      <p:cBhvr>
                                        <p:cTn id="24" dur="1000"/>
                                        <p:tgtEl>
                                          <p:spTgt spid="4">
                                            <p:graphicEl>
                                              <a:dgm id="{D38C350E-5F48-7C4E-B7BF-35F47912AF6E}"/>
                                            </p:graphic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
                                            <p:graphicEl>
                                              <a:dgm id="{04377CBB-F621-2E4D-B38E-4E288DA5EBE6}"/>
                                            </p:graphicEl>
                                          </p:spTgt>
                                        </p:tgtEl>
                                        <p:attrNameLst>
                                          <p:attrName>style.visibility</p:attrName>
                                        </p:attrNameLst>
                                      </p:cBhvr>
                                      <p:to>
                                        <p:strVal val="visible"/>
                                      </p:to>
                                    </p:set>
                                    <p:anim calcmode="lin" valueType="num">
                                      <p:cBhvr>
                                        <p:cTn id="27" dur="1000" fill="hold"/>
                                        <p:tgtEl>
                                          <p:spTgt spid="4">
                                            <p:graphicEl>
                                              <a:dgm id="{04377CBB-F621-2E4D-B38E-4E288DA5EBE6}"/>
                                            </p:graphicEl>
                                          </p:spTgt>
                                        </p:tgtEl>
                                        <p:attrNameLst>
                                          <p:attrName>ppt_w</p:attrName>
                                        </p:attrNameLst>
                                      </p:cBhvr>
                                      <p:tavLst>
                                        <p:tav tm="0">
                                          <p:val>
                                            <p:strVal val="#ppt_w*0.70"/>
                                          </p:val>
                                        </p:tav>
                                        <p:tav tm="100000">
                                          <p:val>
                                            <p:strVal val="#ppt_w"/>
                                          </p:val>
                                        </p:tav>
                                      </p:tavLst>
                                    </p:anim>
                                    <p:anim calcmode="lin" valueType="num">
                                      <p:cBhvr>
                                        <p:cTn id="28" dur="1000" fill="hold"/>
                                        <p:tgtEl>
                                          <p:spTgt spid="4">
                                            <p:graphicEl>
                                              <a:dgm id="{04377CBB-F621-2E4D-B38E-4E288DA5EBE6}"/>
                                            </p:graphicEl>
                                          </p:spTgt>
                                        </p:tgtEl>
                                        <p:attrNameLst>
                                          <p:attrName>ppt_h</p:attrName>
                                        </p:attrNameLst>
                                      </p:cBhvr>
                                      <p:tavLst>
                                        <p:tav tm="0">
                                          <p:val>
                                            <p:strVal val="#ppt_h"/>
                                          </p:val>
                                        </p:tav>
                                        <p:tav tm="100000">
                                          <p:val>
                                            <p:strVal val="#ppt_h"/>
                                          </p:val>
                                        </p:tav>
                                      </p:tavLst>
                                    </p:anim>
                                    <p:animEffect transition="in" filter="fade">
                                      <p:cBhvr>
                                        <p:cTn id="29" dur="1000"/>
                                        <p:tgtEl>
                                          <p:spTgt spid="4">
                                            <p:graphicEl>
                                              <a:dgm id="{04377CBB-F621-2E4D-B38E-4E288DA5EBE6}"/>
                                            </p:graphic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4">
                                            <p:graphicEl>
                                              <a:dgm id="{ACBDF281-8B34-3C44-8095-FF4AAD0B0746}"/>
                                            </p:graphicEl>
                                          </p:spTgt>
                                        </p:tgtEl>
                                        <p:attrNameLst>
                                          <p:attrName>style.visibility</p:attrName>
                                        </p:attrNameLst>
                                      </p:cBhvr>
                                      <p:to>
                                        <p:strVal val="visible"/>
                                      </p:to>
                                    </p:set>
                                    <p:anim calcmode="lin" valueType="num">
                                      <p:cBhvr>
                                        <p:cTn id="32" dur="1000" fill="hold"/>
                                        <p:tgtEl>
                                          <p:spTgt spid="4">
                                            <p:graphicEl>
                                              <a:dgm id="{ACBDF281-8B34-3C44-8095-FF4AAD0B0746}"/>
                                            </p:graphicEl>
                                          </p:spTgt>
                                        </p:tgtEl>
                                        <p:attrNameLst>
                                          <p:attrName>ppt_w</p:attrName>
                                        </p:attrNameLst>
                                      </p:cBhvr>
                                      <p:tavLst>
                                        <p:tav tm="0">
                                          <p:val>
                                            <p:strVal val="#ppt_w*0.70"/>
                                          </p:val>
                                        </p:tav>
                                        <p:tav tm="100000">
                                          <p:val>
                                            <p:strVal val="#ppt_w"/>
                                          </p:val>
                                        </p:tav>
                                      </p:tavLst>
                                    </p:anim>
                                    <p:anim calcmode="lin" valueType="num">
                                      <p:cBhvr>
                                        <p:cTn id="33" dur="1000" fill="hold"/>
                                        <p:tgtEl>
                                          <p:spTgt spid="4">
                                            <p:graphicEl>
                                              <a:dgm id="{ACBDF281-8B34-3C44-8095-FF4AAD0B0746}"/>
                                            </p:graphicEl>
                                          </p:spTgt>
                                        </p:tgtEl>
                                        <p:attrNameLst>
                                          <p:attrName>ppt_h</p:attrName>
                                        </p:attrNameLst>
                                      </p:cBhvr>
                                      <p:tavLst>
                                        <p:tav tm="0">
                                          <p:val>
                                            <p:strVal val="#ppt_h"/>
                                          </p:val>
                                        </p:tav>
                                        <p:tav tm="100000">
                                          <p:val>
                                            <p:strVal val="#ppt_h"/>
                                          </p:val>
                                        </p:tav>
                                      </p:tavLst>
                                    </p:anim>
                                    <p:animEffect transition="in" filter="fade">
                                      <p:cBhvr>
                                        <p:cTn id="34" dur="1000"/>
                                        <p:tgtEl>
                                          <p:spTgt spid="4">
                                            <p:graphicEl>
                                              <a:dgm id="{ACBDF281-8B34-3C44-8095-FF4AAD0B0746}"/>
                                            </p:graphic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4">
                                            <p:graphicEl>
                                              <a:dgm id="{B8F28BC6-2D20-F149-9820-E5821C58DDC3}"/>
                                            </p:graphicEl>
                                          </p:spTgt>
                                        </p:tgtEl>
                                        <p:attrNameLst>
                                          <p:attrName>style.visibility</p:attrName>
                                        </p:attrNameLst>
                                      </p:cBhvr>
                                      <p:to>
                                        <p:strVal val="visible"/>
                                      </p:to>
                                    </p:set>
                                    <p:anim calcmode="lin" valueType="num">
                                      <p:cBhvr>
                                        <p:cTn id="37" dur="1000" fill="hold"/>
                                        <p:tgtEl>
                                          <p:spTgt spid="4">
                                            <p:graphicEl>
                                              <a:dgm id="{B8F28BC6-2D20-F149-9820-E5821C58DDC3}"/>
                                            </p:graphicEl>
                                          </p:spTgt>
                                        </p:tgtEl>
                                        <p:attrNameLst>
                                          <p:attrName>ppt_w</p:attrName>
                                        </p:attrNameLst>
                                      </p:cBhvr>
                                      <p:tavLst>
                                        <p:tav tm="0">
                                          <p:val>
                                            <p:strVal val="#ppt_w*0.70"/>
                                          </p:val>
                                        </p:tav>
                                        <p:tav tm="100000">
                                          <p:val>
                                            <p:strVal val="#ppt_w"/>
                                          </p:val>
                                        </p:tav>
                                      </p:tavLst>
                                    </p:anim>
                                    <p:anim calcmode="lin" valueType="num">
                                      <p:cBhvr>
                                        <p:cTn id="38" dur="1000" fill="hold"/>
                                        <p:tgtEl>
                                          <p:spTgt spid="4">
                                            <p:graphicEl>
                                              <a:dgm id="{B8F28BC6-2D20-F149-9820-E5821C58DDC3}"/>
                                            </p:graphicEl>
                                          </p:spTgt>
                                        </p:tgtEl>
                                        <p:attrNameLst>
                                          <p:attrName>ppt_h</p:attrName>
                                        </p:attrNameLst>
                                      </p:cBhvr>
                                      <p:tavLst>
                                        <p:tav tm="0">
                                          <p:val>
                                            <p:strVal val="#ppt_h"/>
                                          </p:val>
                                        </p:tav>
                                        <p:tav tm="100000">
                                          <p:val>
                                            <p:strVal val="#ppt_h"/>
                                          </p:val>
                                        </p:tav>
                                      </p:tavLst>
                                    </p:anim>
                                    <p:animEffect transition="in" filter="fade">
                                      <p:cBhvr>
                                        <p:cTn id="39" dur="1000"/>
                                        <p:tgtEl>
                                          <p:spTgt spid="4">
                                            <p:graphicEl>
                                              <a:dgm id="{B8F28BC6-2D20-F149-9820-E5821C58DDC3}"/>
                                            </p:graphic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4">
                                            <p:graphicEl>
                                              <a:dgm id="{3633BAC2-3C5C-994A-8621-4E8A7009EA89}"/>
                                            </p:graphicEl>
                                          </p:spTgt>
                                        </p:tgtEl>
                                        <p:attrNameLst>
                                          <p:attrName>style.visibility</p:attrName>
                                        </p:attrNameLst>
                                      </p:cBhvr>
                                      <p:to>
                                        <p:strVal val="visible"/>
                                      </p:to>
                                    </p:set>
                                    <p:anim calcmode="lin" valueType="num">
                                      <p:cBhvr>
                                        <p:cTn id="42" dur="1000" fill="hold"/>
                                        <p:tgtEl>
                                          <p:spTgt spid="4">
                                            <p:graphicEl>
                                              <a:dgm id="{3633BAC2-3C5C-994A-8621-4E8A7009EA89}"/>
                                            </p:graphicEl>
                                          </p:spTgt>
                                        </p:tgtEl>
                                        <p:attrNameLst>
                                          <p:attrName>ppt_w</p:attrName>
                                        </p:attrNameLst>
                                      </p:cBhvr>
                                      <p:tavLst>
                                        <p:tav tm="0">
                                          <p:val>
                                            <p:strVal val="#ppt_w*0.70"/>
                                          </p:val>
                                        </p:tav>
                                        <p:tav tm="100000">
                                          <p:val>
                                            <p:strVal val="#ppt_w"/>
                                          </p:val>
                                        </p:tav>
                                      </p:tavLst>
                                    </p:anim>
                                    <p:anim calcmode="lin" valueType="num">
                                      <p:cBhvr>
                                        <p:cTn id="43" dur="1000" fill="hold"/>
                                        <p:tgtEl>
                                          <p:spTgt spid="4">
                                            <p:graphicEl>
                                              <a:dgm id="{3633BAC2-3C5C-994A-8621-4E8A7009EA89}"/>
                                            </p:graphicEl>
                                          </p:spTgt>
                                        </p:tgtEl>
                                        <p:attrNameLst>
                                          <p:attrName>ppt_h</p:attrName>
                                        </p:attrNameLst>
                                      </p:cBhvr>
                                      <p:tavLst>
                                        <p:tav tm="0">
                                          <p:val>
                                            <p:strVal val="#ppt_h"/>
                                          </p:val>
                                        </p:tav>
                                        <p:tav tm="100000">
                                          <p:val>
                                            <p:strVal val="#ppt_h"/>
                                          </p:val>
                                        </p:tav>
                                      </p:tavLst>
                                    </p:anim>
                                    <p:animEffect transition="in" filter="fade">
                                      <p:cBhvr>
                                        <p:cTn id="44" dur="1000"/>
                                        <p:tgtEl>
                                          <p:spTgt spid="4">
                                            <p:graphicEl>
                                              <a:dgm id="{3633BAC2-3C5C-994A-8621-4E8A7009EA89}"/>
                                            </p:graphicEl>
                                          </p:spTgt>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4">
                                            <p:graphicEl>
                                              <a:dgm id="{311A20BD-BA27-4CA0-8696-C50984652AD6}"/>
                                            </p:graphicEl>
                                          </p:spTgt>
                                        </p:tgtEl>
                                        <p:attrNameLst>
                                          <p:attrName>style.visibility</p:attrName>
                                        </p:attrNameLst>
                                      </p:cBhvr>
                                      <p:to>
                                        <p:strVal val="visible"/>
                                      </p:to>
                                    </p:set>
                                    <p:anim calcmode="lin" valueType="num">
                                      <p:cBhvr>
                                        <p:cTn id="47" dur="1000" fill="hold"/>
                                        <p:tgtEl>
                                          <p:spTgt spid="4">
                                            <p:graphicEl>
                                              <a:dgm id="{311A20BD-BA27-4CA0-8696-C50984652AD6}"/>
                                            </p:graphicEl>
                                          </p:spTgt>
                                        </p:tgtEl>
                                        <p:attrNameLst>
                                          <p:attrName>ppt_w</p:attrName>
                                        </p:attrNameLst>
                                      </p:cBhvr>
                                      <p:tavLst>
                                        <p:tav tm="0">
                                          <p:val>
                                            <p:strVal val="#ppt_w*0.70"/>
                                          </p:val>
                                        </p:tav>
                                        <p:tav tm="100000">
                                          <p:val>
                                            <p:strVal val="#ppt_w"/>
                                          </p:val>
                                        </p:tav>
                                      </p:tavLst>
                                    </p:anim>
                                    <p:anim calcmode="lin" valueType="num">
                                      <p:cBhvr>
                                        <p:cTn id="48" dur="1000" fill="hold"/>
                                        <p:tgtEl>
                                          <p:spTgt spid="4">
                                            <p:graphicEl>
                                              <a:dgm id="{311A20BD-BA27-4CA0-8696-C50984652AD6}"/>
                                            </p:graphicEl>
                                          </p:spTgt>
                                        </p:tgtEl>
                                        <p:attrNameLst>
                                          <p:attrName>ppt_h</p:attrName>
                                        </p:attrNameLst>
                                      </p:cBhvr>
                                      <p:tavLst>
                                        <p:tav tm="0">
                                          <p:val>
                                            <p:strVal val="#ppt_h"/>
                                          </p:val>
                                        </p:tav>
                                        <p:tav tm="100000">
                                          <p:val>
                                            <p:strVal val="#ppt_h"/>
                                          </p:val>
                                        </p:tav>
                                      </p:tavLst>
                                    </p:anim>
                                    <p:animEffect transition="in" filter="fade">
                                      <p:cBhvr>
                                        <p:cTn id="49" dur="1000"/>
                                        <p:tgtEl>
                                          <p:spTgt spid="4">
                                            <p:graphicEl>
                                              <a:dgm id="{311A20BD-BA27-4CA0-8696-C50984652AD6}"/>
                                            </p:graphic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4">
                                            <p:graphicEl>
                                              <a:dgm id="{4E33F494-0B77-894E-80C8-A608FE422A02}"/>
                                            </p:graphicEl>
                                          </p:spTgt>
                                        </p:tgtEl>
                                        <p:attrNameLst>
                                          <p:attrName>style.visibility</p:attrName>
                                        </p:attrNameLst>
                                      </p:cBhvr>
                                      <p:to>
                                        <p:strVal val="visible"/>
                                      </p:to>
                                    </p:set>
                                    <p:anim calcmode="lin" valueType="num">
                                      <p:cBhvr>
                                        <p:cTn id="52" dur="1000" fill="hold"/>
                                        <p:tgtEl>
                                          <p:spTgt spid="4">
                                            <p:graphicEl>
                                              <a:dgm id="{4E33F494-0B77-894E-80C8-A608FE422A02}"/>
                                            </p:graphicEl>
                                          </p:spTgt>
                                        </p:tgtEl>
                                        <p:attrNameLst>
                                          <p:attrName>ppt_w</p:attrName>
                                        </p:attrNameLst>
                                      </p:cBhvr>
                                      <p:tavLst>
                                        <p:tav tm="0">
                                          <p:val>
                                            <p:strVal val="#ppt_w*0.70"/>
                                          </p:val>
                                        </p:tav>
                                        <p:tav tm="100000">
                                          <p:val>
                                            <p:strVal val="#ppt_w"/>
                                          </p:val>
                                        </p:tav>
                                      </p:tavLst>
                                    </p:anim>
                                    <p:anim calcmode="lin" valueType="num">
                                      <p:cBhvr>
                                        <p:cTn id="53" dur="1000" fill="hold"/>
                                        <p:tgtEl>
                                          <p:spTgt spid="4">
                                            <p:graphicEl>
                                              <a:dgm id="{4E33F494-0B77-894E-80C8-A608FE422A02}"/>
                                            </p:graphicEl>
                                          </p:spTgt>
                                        </p:tgtEl>
                                        <p:attrNameLst>
                                          <p:attrName>ppt_h</p:attrName>
                                        </p:attrNameLst>
                                      </p:cBhvr>
                                      <p:tavLst>
                                        <p:tav tm="0">
                                          <p:val>
                                            <p:strVal val="#ppt_h"/>
                                          </p:val>
                                        </p:tav>
                                        <p:tav tm="100000">
                                          <p:val>
                                            <p:strVal val="#ppt_h"/>
                                          </p:val>
                                        </p:tav>
                                      </p:tavLst>
                                    </p:anim>
                                    <p:animEffect transition="in" filter="fade">
                                      <p:cBhvr>
                                        <p:cTn id="54" dur="1000"/>
                                        <p:tgtEl>
                                          <p:spTgt spid="4">
                                            <p:graphicEl>
                                              <a:dgm id="{4E33F494-0B77-894E-80C8-A608FE422A02}"/>
                                            </p:graphicEl>
                                          </p:spTgt>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4">
                                            <p:graphicEl>
                                              <a:dgm id="{13EC0DAE-91D8-6C42-8EBC-115CD1B4DA2F}"/>
                                            </p:graphicEl>
                                          </p:spTgt>
                                        </p:tgtEl>
                                        <p:attrNameLst>
                                          <p:attrName>style.visibility</p:attrName>
                                        </p:attrNameLst>
                                      </p:cBhvr>
                                      <p:to>
                                        <p:strVal val="visible"/>
                                      </p:to>
                                    </p:set>
                                    <p:anim calcmode="lin" valueType="num">
                                      <p:cBhvr>
                                        <p:cTn id="57" dur="1000" fill="hold"/>
                                        <p:tgtEl>
                                          <p:spTgt spid="4">
                                            <p:graphicEl>
                                              <a:dgm id="{13EC0DAE-91D8-6C42-8EBC-115CD1B4DA2F}"/>
                                            </p:graphicEl>
                                          </p:spTgt>
                                        </p:tgtEl>
                                        <p:attrNameLst>
                                          <p:attrName>ppt_w</p:attrName>
                                        </p:attrNameLst>
                                      </p:cBhvr>
                                      <p:tavLst>
                                        <p:tav tm="0">
                                          <p:val>
                                            <p:strVal val="#ppt_w*0.70"/>
                                          </p:val>
                                        </p:tav>
                                        <p:tav tm="100000">
                                          <p:val>
                                            <p:strVal val="#ppt_w"/>
                                          </p:val>
                                        </p:tav>
                                      </p:tavLst>
                                    </p:anim>
                                    <p:anim calcmode="lin" valueType="num">
                                      <p:cBhvr>
                                        <p:cTn id="58" dur="1000" fill="hold"/>
                                        <p:tgtEl>
                                          <p:spTgt spid="4">
                                            <p:graphicEl>
                                              <a:dgm id="{13EC0DAE-91D8-6C42-8EBC-115CD1B4DA2F}"/>
                                            </p:graphicEl>
                                          </p:spTgt>
                                        </p:tgtEl>
                                        <p:attrNameLst>
                                          <p:attrName>ppt_h</p:attrName>
                                        </p:attrNameLst>
                                      </p:cBhvr>
                                      <p:tavLst>
                                        <p:tav tm="0">
                                          <p:val>
                                            <p:strVal val="#ppt_h"/>
                                          </p:val>
                                        </p:tav>
                                        <p:tav tm="100000">
                                          <p:val>
                                            <p:strVal val="#ppt_h"/>
                                          </p:val>
                                        </p:tav>
                                      </p:tavLst>
                                    </p:anim>
                                    <p:animEffect transition="in" filter="fade">
                                      <p:cBhvr>
                                        <p:cTn id="59" dur="1000"/>
                                        <p:tgtEl>
                                          <p:spTgt spid="4">
                                            <p:graphicEl>
                                              <a:dgm id="{13EC0DAE-91D8-6C42-8EBC-115CD1B4DA2F}"/>
                                            </p:graphicEl>
                                          </p:spTgt>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4">
                                            <p:graphicEl>
                                              <a:dgm id="{182C22FA-1770-5248-8973-8A59777D75B1}"/>
                                            </p:graphicEl>
                                          </p:spTgt>
                                        </p:tgtEl>
                                        <p:attrNameLst>
                                          <p:attrName>style.visibility</p:attrName>
                                        </p:attrNameLst>
                                      </p:cBhvr>
                                      <p:to>
                                        <p:strVal val="visible"/>
                                      </p:to>
                                    </p:set>
                                    <p:anim calcmode="lin" valueType="num">
                                      <p:cBhvr>
                                        <p:cTn id="62" dur="1000" fill="hold"/>
                                        <p:tgtEl>
                                          <p:spTgt spid="4">
                                            <p:graphicEl>
                                              <a:dgm id="{182C22FA-1770-5248-8973-8A59777D75B1}"/>
                                            </p:graphicEl>
                                          </p:spTgt>
                                        </p:tgtEl>
                                        <p:attrNameLst>
                                          <p:attrName>ppt_w</p:attrName>
                                        </p:attrNameLst>
                                      </p:cBhvr>
                                      <p:tavLst>
                                        <p:tav tm="0">
                                          <p:val>
                                            <p:strVal val="#ppt_w*0.70"/>
                                          </p:val>
                                        </p:tav>
                                        <p:tav tm="100000">
                                          <p:val>
                                            <p:strVal val="#ppt_w"/>
                                          </p:val>
                                        </p:tav>
                                      </p:tavLst>
                                    </p:anim>
                                    <p:anim calcmode="lin" valueType="num">
                                      <p:cBhvr>
                                        <p:cTn id="63" dur="1000" fill="hold"/>
                                        <p:tgtEl>
                                          <p:spTgt spid="4">
                                            <p:graphicEl>
                                              <a:dgm id="{182C22FA-1770-5248-8973-8A59777D75B1}"/>
                                            </p:graphicEl>
                                          </p:spTgt>
                                        </p:tgtEl>
                                        <p:attrNameLst>
                                          <p:attrName>ppt_h</p:attrName>
                                        </p:attrNameLst>
                                      </p:cBhvr>
                                      <p:tavLst>
                                        <p:tav tm="0">
                                          <p:val>
                                            <p:strVal val="#ppt_h"/>
                                          </p:val>
                                        </p:tav>
                                        <p:tav tm="100000">
                                          <p:val>
                                            <p:strVal val="#ppt_h"/>
                                          </p:val>
                                        </p:tav>
                                      </p:tavLst>
                                    </p:anim>
                                    <p:animEffect transition="in" filter="fade">
                                      <p:cBhvr>
                                        <p:cTn id="64" dur="1000"/>
                                        <p:tgtEl>
                                          <p:spTgt spid="4">
                                            <p:graphicEl>
                                              <a:dgm id="{182C22FA-1770-5248-8973-8A59777D75B1}"/>
                                            </p:graphicEl>
                                          </p:spTgt>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4">
                                            <p:graphicEl>
                                              <a:dgm id="{E9E67A6A-3573-41CB-BEDA-B1D06A331ACF}"/>
                                            </p:graphicEl>
                                          </p:spTgt>
                                        </p:tgtEl>
                                        <p:attrNameLst>
                                          <p:attrName>style.visibility</p:attrName>
                                        </p:attrNameLst>
                                      </p:cBhvr>
                                      <p:to>
                                        <p:strVal val="visible"/>
                                      </p:to>
                                    </p:set>
                                    <p:anim calcmode="lin" valueType="num">
                                      <p:cBhvr>
                                        <p:cTn id="67" dur="1000" fill="hold"/>
                                        <p:tgtEl>
                                          <p:spTgt spid="4">
                                            <p:graphicEl>
                                              <a:dgm id="{E9E67A6A-3573-41CB-BEDA-B1D06A331ACF}"/>
                                            </p:graphicEl>
                                          </p:spTgt>
                                        </p:tgtEl>
                                        <p:attrNameLst>
                                          <p:attrName>ppt_w</p:attrName>
                                        </p:attrNameLst>
                                      </p:cBhvr>
                                      <p:tavLst>
                                        <p:tav tm="0">
                                          <p:val>
                                            <p:strVal val="#ppt_w*0.70"/>
                                          </p:val>
                                        </p:tav>
                                        <p:tav tm="100000">
                                          <p:val>
                                            <p:strVal val="#ppt_w"/>
                                          </p:val>
                                        </p:tav>
                                      </p:tavLst>
                                    </p:anim>
                                    <p:anim calcmode="lin" valueType="num">
                                      <p:cBhvr>
                                        <p:cTn id="68" dur="1000" fill="hold"/>
                                        <p:tgtEl>
                                          <p:spTgt spid="4">
                                            <p:graphicEl>
                                              <a:dgm id="{E9E67A6A-3573-41CB-BEDA-B1D06A331ACF}"/>
                                            </p:graphicEl>
                                          </p:spTgt>
                                        </p:tgtEl>
                                        <p:attrNameLst>
                                          <p:attrName>ppt_h</p:attrName>
                                        </p:attrNameLst>
                                      </p:cBhvr>
                                      <p:tavLst>
                                        <p:tav tm="0">
                                          <p:val>
                                            <p:strVal val="#ppt_h"/>
                                          </p:val>
                                        </p:tav>
                                        <p:tav tm="100000">
                                          <p:val>
                                            <p:strVal val="#ppt_h"/>
                                          </p:val>
                                        </p:tav>
                                      </p:tavLst>
                                    </p:anim>
                                    <p:animEffect transition="in" filter="fade">
                                      <p:cBhvr>
                                        <p:cTn id="69" dur="1000"/>
                                        <p:tgtEl>
                                          <p:spTgt spid="4">
                                            <p:graphicEl>
                                              <a:dgm id="{E9E67A6A-3573-41CB-BEDA-B1D06A331ACF}"/>
                                            </p:graphicEl>
                                          </p:spTgt>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4">
                                            <p:graphicEl>
                                              <a:dgm id="{C3F62496-3F96-44CB-BC88-24B990739506}"/>
                                            </p:graphicEl>
                                          </p:spTgt>
                                        </p:tgtEl>
                                        <p:attrNameLst>
                                          <p:attrName>style.visibility</p:attrName>
                                        </p:attrNameLst>
                                      </p:cBhvr>
                                      <p:to>
                                        <p:strVal val="visible"/>
                                      </p:to>
                                    </p:set>
                                    <p:anim calcmode="lin" valueType="num">
                                      <p:cBhvr>
                                        <p:cTn id="72" dur="1000" fill="hold"/>
                                        <p:tgtEl>
                                          <p:spTgt spid="4">
                                            <p:graphicEl>
                                              <a:dgm id="{C3F62496-3F96-44CB-BC88-24B990739506}"/>
                                            </p:graphicEl>
                                          </p:spTgt>
                                        </p:tgtEl>
                                        <p:attrNameLst>
                                          <p:attrName>ppt_w</p:attrName>
                                        </p:attrNameLst>
                                      </p:cBhvr>
                                      <p:tavLst>
                                        <p:tav tm="0">
                                          <p:val>
                                            <p:strVal val="#ppt_w*0.70"/>
                                          </p:val>
                                        </p:tav>
                                        <p:tav tm="100000">
                                          <p:val>
                                            <p:strVal val="#ppt_w"/>
                                          </p:val>
                                        </p:tav>
                                      </p:tavLst>
                                    </p:anim>
                                    <p:anim calcmode="lin" valueType="num">
                                      <p:cBhvr>
                                        <p:cTn id="73" dur="1000" fill="hold"/>
                                        <p:tgtEl>
                                          <p:spTgt spid="4">
                                            <p:graphicEl>
                                              <a:dgm id="{C3F62496-3F96-44CB-BC88-24B990739506}"/>
                                            </p:graphicEl>
                                          </p:spTgt>
                                        </p:tgtEl>
                                        <p:attrNameLst>
                                          <p:attrName>ppt_h</p:attrName>
                                        </p:attrNameLst>
                                      </p:cBhvr>
                                      <p:tavLst>
                                        <p:tav tm="0">
                                          <p:val>
                                            <p:strVal val="#ppt_h"/>
                                          </p:val>
                                        </p:tav>
                                        <p:tav tm="100000">
                                          <p:val>
                                            <p:strVal val="#ppt_h"/>
                                          </p:val>
                                        </p:tav>
                                      </p:tavLst>
                                    </p:anim>
                                    <p:animEffect transition="in" filter="fade">
                                      <p:cBhvr>
                                        <p:cTn id="74" dur="1000"/>
                                        <p:tgtEl>
                                          <p:spTgt spid="4">
                                            <p:graphicEl>
                                              <a:dgm id="{C3F62496-3F96-44CB-BC88-24B99073950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4">
                                            <p:graphicEl>
                                              <a:dgm id="{B8A71323-30FD-464C-B5EC-E3F598FB0CCD}"/>
                                            </p:graphicEl>
                                          </p:spTgt>
                                        </p:tgtEl>
                                        <p:attrNameLst>
                                          <p:attrName>style.visibility</p:attrName>
                                        </p:attrNameLst>
                                      </p:cBhvr>
                                      <p:to>
                                        <p:strVal val="visible"/>
                                      </p:to>
                                    </p:set>
                                    <p:anim calcmode="lin" valueType="num">
                                      <p:cBhvr>
                                        <p:cTn id="79" dur="1000" fill="hold"/>
                                        <p:tgtEl>
                                          <p:spTgt spid="4">
                                            <p:graphicEl>
                                              <a:dgm id="{B8A71323-30FD-464C-B5EC-E3F598FB0CCD}"/>
                                            </p:graphicEl>
                                          </p:spTgt>
                                        </p:tgtEl>
                                        <p:attrNameLst>
                                          <p:attrName>ppt_w</p:attrName>
                                        </p:attrNameLst>
                                      </p:cBhvr>
                                      <p:tavLst>
                                        <p:tav tm="0">
                                          <p:val>
                                            <p:strVal val="#ppt_w*0.70"/>
                                          </p:val>
                                        </p:tav>
                                        <p:tav tm="100000">
                                          <p:val>
                                            <p:strVal val="#ppt_w"/>
                                          </p:val>
                                        </p:tav>
                                      </p:tavLst>
                                    </p:anim>
                                    <p:anim calcmode="lin" valueType="num">
                                      <p:cBhvr>
                                        <p:cTn id="80" dur="1000" fill="hold"/>
                                        <p:tgtEl>
                                          <p:spTgt spid="4">
                                            <p:graphicEl>
                                              <a:dgm id="{B8A71323-30FD-464C-B5EC-E3F598FB0CCD}"/>
                                            </p:graphicEl>
                                          </p:spTgt>
                                        </p:tgtEl>
                                        <p:attrNameLst>
                                          <p:attrName>ppt_h</p:attrName>
                                        </p:attrNameLst>
                                      </p:cBhvr>
                                      <p:tavLst>
                                        <p:tav tm="0">
                                          <p:val>
                                            <p:strVal val="#ppt_h"/>
                                          </p:val>
                                        </p:tav>
                                        <p:tav tm="100000">
                                          <p:val>
                                            <p:strVal val="#ppt_h"/>
                                          </p:val>
                                        </p:tav>
                                      </p:tavLst>
                                    </p:anim>
                                    <p:animEffect transition="in" filter="fade">
                                      <p:cBhvr>
                                        <p:cTn id="81" dur="1000"/>
                                        <p:tgtEl>
                                          <p:spTgt spid="4">
                                            <p:graphicEl>
                                              <a:dgm id="{B8A71323-30FD-464C-B5EC-E3F598FB0CCD}"/>
                                            </p:graphicEl>
                                          </p:spTgt>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
                                            <p:graphicEl>
                                              <a:dgm id="{9FB807E7-A9B9-0C41-AF62-89804867ACC2}"/>
                                            </p:graphicEl>
                                          </p:spTgt>
                                        </p:tgtEl>
                                        <p:attrNameLst>
                                          <p:attrName>style.visibility</p:attrName>
                                        </p:attrNameLst>
                                      </p:cBhvr>
                                      <p:to>
                                        <p:strVal val="visible"/>
                                      </p:to>
                                    </p:set>
                                    <p:anim calcmode="lin" valueType="num">
                                      <p:cBhvr>
                                        <p:cTn id="84" dur="1000" fill="hold"/>
                                        <p:tgtEl>
                                          <p:spTgt spid="4">
                                            <p:graphicEl>
                                              <a:dgm id="{9FB807E7-A9B9-0C41-AF62-89804867ACC2}"/>
                                            </p:graphicEl>
                                          </p:spTgt>
                                        </p:tgtEl>
                                        <p:attrNameLst>
                                          <p:attrName>ppt_w</p:attrName>
                                        </p:attrNameLst>
                                      </p:cBhvr>
                                      <p:tavLst>
                                        <p:tav tm="0">
                                          <p:val>
                                            <p:strVal val="#ppt_w*0.70"/>
                                          </p:val>
                                        </p:tav>
                                        <p:tav tm="100000">
                                          <p:val>
                                            <p:strVal val="#ppt_w"/>
                                          </p:val>
                                        </p:tav>
                                      </p:tavLst>
                                    </p:anim>
                                    <p:anim calcmode="lin" valueType="num">
                                      <p:cBhvr>
                                        <p:cTn id="85" dur="1000" fill="hold"/>
                                        <p:tgtEl>
                                          <p:spTgt spid="4">
                                            <p:graphicEl>
                                              <a:dgm id="{9FB807E7-A9B9-0C41-AF62-89804867ACC2}"/>
                                            </p:graphicEl>
                                          </p:spTgt>
                                        </p:tgtEl>
                                        <p:attrNameLst>
                                          <p:attrName>ppt_h</p:attrName>
                                        </p:attrNameLst>
                                      </p:cBhvr>
                                      <p:tavLst>
                                        <p:tav tm="0">
                                          <p:val>
                                            <p:strVal val="#ppt_h"/>
                                          </p:val>
                                        </p:tav>
                                        <p:tav tm="100000">
                                          <p:val>
                                            <p:strVal val="#ppt_h"/>
                                          </p:val>
                                        </p:tav>
                                      </p:tavLst>
                                    </p:anim>
                                    <p:animEffect transition="in" filter="fade">
                                      <p:cBhvr>
                                        <p:cTn id="86" dur="1000"/>
                                        <p:tgtEl>
                                          <p:spTgt spid="4">
                                            <p:graphicEl>
                                              <a:dgm id="{9FB807E7-A9B9-0C41-AF62-89804867ACC2}"/>
                                            </p:graphicEl>
                                          </p:spTgt>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4">
                                            <p:graphicEl>
                                              <a:dgm id="{670743C4-4168-694D-A1EB-E77ADFE0A586}"/>
                                            </p:graphicEl>
                                          </p:spTgt>
                                        </p:tgtEl>
                                        <p:attrNameLst>
                                          <p:attrName>style.visibility</p:attrName>
                                        </p:attrNameLst>
                                      </p:cBhvr>
                                      <p:to>
                                        <p:strVal val="visible"/>
                                      </p:to>
                                    </p:set>
                                    <p:anim calcmode="lin" valueType="num">
                                      <p:cBhvr>
                                        <p:cTn id="89" dur="1000" fill="hold"/>
                                        <p:tgtEl>
                                          <p:spTgt spid="4">
                                            <p:graphicEl>
                                              <a:dgm id="{670743C4-4168-694D-A1EB-E77ADFE0A586}"/>
                                            </p:graphicEl>
                                          </p:spTgt>
                                        </p:tgtEl>
                                        <p:attrNameLst>
                                          <p:attrName>ppt_w</p:attrName>
                                        </p:attrNameLst>
                                      </p:cBhvr>
                                      <p:tavLst>
                                        <p:tav tm="0">
                                          <p:val>
                                            <p:strVal val="#ppt_w*0.70"/>
                                          </p:val>
                                        </p:tav>
                                        <p:tav tm="100000">
                                          <p:val>
                                            <p:strVal val="#ppt_w"/>
                                          </p:val>
                                        </p:tav>
                                      </p:tavLst>
                                    </p:anim>
                                    <p:anim calcmode="lin" valueType="num">
                                      <p:cBhvr>
                                        <p:cTn id="90" dur="1000" fill="hold"/>
                                        <p:tgtEl>
                                          <p:spTgt spid="4">
                                            <p:graphicEl>
                                              <a:dgm id="{670743C4-4168-694D-A1EB-E77ADFE0A586}"/>
                                            </p:graphicEl>
                                          </p:spTgt>
                                        </p:tgtEl>
                                        <p:attrNameLst>
                                          <p:attrName>ppt_h</p:attrName>
                                        </p:attrNameLst>
                                      </p:cBhvr>
                                      <p:tavLst>
                                        <p:tav tm="0">
                                          <p:val>
                                            <p:strVal val="#ppt_h"/>
                                          </p:val>
                                        </p:tav>
                                        <p:tav tm="100000">
                                          <p:val>
                                            <p:strVal val="#ppt_h"/>
                                          </p:val>
                                        </p:tav>
                                      </p:tavLst>
                                    </p:anim>
                                    <p:animEffect transition="in" filter="fade">
                                      <p:cBhvr>
                                        <p:cTn id="91" dur="1000"/>
                                        <p:tgtEl>
                                          <p:spTgt spid="4">
                                            <p:graphicEl>
                                              <a:dgm id="{670743C4-4168-694D-A1EB-E77ADFE0A586}"/>
                                            </p:graphicEl>
                                          </p:spTgt>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4">
                                            <p:graphicEl>
                                              <a:dgm id="{3CB725DC-CB3D-1A4E-A59A-F322B5189B8C}"/>
                                            </p:graphicEl>
                                          </p:spTgt>
                                        </p:tgtEl>
                                        <p:attrNameLst>
                                          <p:attrName>style.visibility</p:attrName>
                                        </p:attrNameLst>
                                      </p:cBhvr>
                                      <p:to>
                                        <p:strVal val="visible"/>
                                      </p:to>
                                    </p:set>
                                    <p:anim calcmode="lin" valueType="num">
                                      <p:cBhvr>
                                        <p:cTn id="94" dur="1000" fill="hold"/>
                                        <p:tgtEl>
                                          <p:spTgt spid="4">
                                            <p:graphicEl>
                                              <a:dgm id="{3CB725DC-CB3D-1A4E-A59A-F322B5189B8C}"/>
                                            </p:graphicEl>
                                          </p:spTgt>
                                        </p:tgtEl>
                                        <p:attrNameLst>
                                          <p:attrName>ppt_w</p:attrName>
                                        </p:attrNameLst>
                                      </p:cBhvr>
                                      <p:tavLst>
                                        <p:tav tm="0">
                                          <p:val>
                                            <p:strVal val="#ppt_w*0.70"/>
                                          </p:val>
                                        </p:tav>
                                        <p:tav tm="100000">
                                          <p:val>
                                            <p:strVal val="#ppt_w"/>
                                          </p:val>
                                        </p:tav>
                                      </p:tavLst>
                                    </p:anim>
                                    <p:anim calcmode="lin" valueType="num">
                                      <p:cBhvr>
                                        <p:cTn id="95" dur="1000" fill="hold"/>
                                        <p:tgtEl>
                                          <p:spTgt spid="4">
                                            <p:graphicEl>
                                              <a:dgm id="{3CB725DC-CB3D-1A4E-A59A-F322B5189B8C}"/>
                                            </p:graphicEl>
                                          </p:spTgt>
                                        </p:tgtEl>
                                        <p:attrNameLst>
                                          <p:attrName>ppt_h</p:attrName>
                                        </p:attrNameLst>
                                      </p:cBhvr>
                                      <p:tavLst>
                                        <p:tav tm="0">
                                          <p:val>
                                            <p:strVal val="#ppt_h"/>
                                          </p:val>
                                        </p:tav>
                                        <p:tav tm="100000">
                                          <p:val>
                                            <p:strVal val="#ppt_h"/>
                                          </p:val>
                                        </p:tav>
                                      </p:tavLst>
                                    </p:anim>
                                    <p:animEffect transition="in" filter="fade">
                                      <p:cBhvr>
                                        <p:cTn id="96" dur="1000"/>
                                        <p:tgtEl>
                                          <p:spTgt spid="4">
                                            <p:graphicEl>
                                              <a:dgm id="{3CB725DC-CB3D-1A4E-A59A-F322B5189B8C}"/>
                                            </p:graphicEl>
                                          </p:spTgt>
                                        </p:tgtEl>
                                      </p:cBhvr>
                                    </p:animEffect>
                                  </p:childTnLst>
                                </p:cTn>
                              </p:par>
                              <p:par>
                                <p:cTn id="97" presetID="55" presetClass="entr" presetSubtype="0" fill="hold" grpId="0" nodeType="withEffect">
                                  <p:stCondLst>
                                    <p:cond delay="0"/>
                                  </p:stCondLst>
                                  <p:childTnLst>
                                    <p:set>
                                      <p:cBhvr>
                                        <p:cTn id="98" dur="1" fill="hold">
                                          <p:stCondLst>
                                            <p:cond delay="0"/>
                                          </p:stCondLst>
                                        </p:cTn>
                                        <p:tgtEl>
                                          <p:spTgt spid="4">
                                            <p:graphicEl>
                                              <a:dgm id="{19753199-CD12-3443-9983-6DEFA5A81B03}"/>
                                            </p:graphicEl>
                                          </p:spTgt>
                                        </p:tgtEl>
                                        <p:attrNameLst>
                                          <p:attrName>style.visibility</p:attrName>
                                        </p:attrNameLst>
                                      </p:cBhvr>
                                      <p:to>
                                        <p:strVal val="visible"/>
                                      </p:to>
                                    </p:set>
                                    <p:anim calcmode="lin" valueType="num">
                                      <p:cBhvr>
                                        <p:cTn id="99" dur="1000" fill="hold"/>
                                        <p:tgtEl>
                                          <p:spTgt spid="4">
                                            <p:graphicEl>
                                              <a:dgm id="{19753199-CD12-3443-9983-6DEFA5A81B03}"/>
                                            </p:graphicEl>
                                          </p:spTgt>
                                        </p:tgtEl>
                                        <p:attrNameLst>
                                          <p:attrName>ppt_w</p:attrName>
                                        </p:attrNameLst>
                                      </p:cBhvr>
                                      <p:tavLst>
                                        <p:tav tm="0">
                                          <p:val>
                                            <p:strVal val="#ppt_w*0.70"/>
                                          </p:val>
                                        </p:tav>
                                        <p:tav tm="100000">
                                          <p:val>
                                            <p:strVal val="#ppt_w"/>
                                          </p:val>
                                        </p:tav>
                                      </p:tavLst>
                                    </p:anim>
                                    <p:anim calcmode="lin" valueType="num">
                                      <p:cBhvr>
                                        <p:cTn id="100" dur="1000" fill="hold"/>
                                        <p:tgtEl>
                                          <p:spTgt spid="4">
                                            <p:graphicEl>
                                              <a:dgm id="{19753199-CD12-3443-9983-6DEFA5A81B03}"/>
                                            </p:graphicEl>
                                          </p:spTgt>
                                        </p:tgtEl>
                                        <p:attrNameLst>
                                          <p:attrName>ppt_h</p:attrName>
                                        </p:attrNameLst>
                                      </p:cBhvr>
                                      <p:tavLst>
                                        <p:tav tm="0">
                                          <p:val>
                                            <p:strVal val="#ppt_h"/>
                                          </p:val>
                                        </p:tav>
                                        <p:tav tm="100000">
                                          <p:val>
                                            <p:strVal val="#ppt_h"/>
                                          </p:val>
                                        </p:tav>
                                      </p:tavLst>
                                    </p:anim>
                                    <p:animEffect transition="in" filter="fade">
                                      <p:cBhvr>
                                        <p:cTn id="101" dur="1000"/>
                                        <p:tgtEl>
                                          <p:spTgt spid="4">
                                            <p:graphicEl>
                                              <a:dgm id="{19753199-CD12-3443-9983-6DEFA5A81B03}"/>
                                            </p:graphicEl>
                                          </p:spTgt>
                                        </p:tgtEl>
                                      </p:cBhvr>
                                    </p:animEffect>
                                  </p:childTnLst>
                                </p:cTn>
                              </p:par>
                              <p:par>
                                <p:cTn id="102" presetID="55" presetClass="entr" presetSubtype="0" fill="hold" grpId="0" nodeType="withEffect">
                                  <p:stCondLst>
                                    <p:cond delay="0"/>
                                  </p:stCondLst>
                                  <p:childTnLst>
                                    <p:set>
                                      <p:cBhvr>
                                        <p:cTn id="103" dur="1" fill="hold">
                                          <p:stCondLst>
                                            <p:cond delay="0"/>
                                          </p:stCondLst>
                                        </p:cTn>
                                        <p:tgtEl>
                                          <p:spTgt spid="4">
                                            <p:graphicEl>
                                              <a:dgm id="{26945BCC-E6F4-A946-89D8-05E66C38899D}"/>
                                            </p:graphicEl>
                                          </p:spTgt>
                                        </p:tgtEl>
                                        <p:attrNameLst>
                                          <p:attrName>style.visibility</p:attrName>
                                        </p:attrNameLst>
                                      </p:cBhvr>
                                      <p:to>
                                        <p:strVal val="visible"/>
                                      </p:to>
                                    </p:set>
                                    <p:anim calcmode="lin" valueType="num">
                                      <p:cBhvr>
                                        <p:cTn id="104" dur="1000" fill="hold"/>
                                        <p:tgtEl>
                                          <p:spTgt spid="4">
                                            <p:graphicEl>
                                              <a:dgm id="{26945BCC-E6F4-A946-89D8-05E66C38899D}"/>
                                            </p:graphicEl>
                                          </p:spTgt>
                                        </p:tgtEl>
                                        <p:attrNameLst>
                                          <p:attrName>ppt_w</p:attrName>
                                        </p:attrNameLst>
                                      </p:cBhvr>
                                      <p:tavLst>
                                        <p:tav tm="0">
                                          <p:val>
                                            <p:strVal val="#ppt_w*0.70"/>
                                          </p:val>
                                        </p:tav>
                                        <p:tav tm="100000">
                                          <p:val>
                                            <p:strVal val="#ppt_w"/>
                                          </p:val>
                                        </p:tav>
                                      </p:tavLst>
                                    </p:anim>
                                    <p:anim calcmode="lin" valueType="num">
                                      <p:cBhvr>
                                        <p:cTn id="105" dur="1000" fill="hold"/>
                                        <p:tgtEl>
                                          <p:spTgt spid="4">
                                            <p:graphicEl>
                                              <a:dgm id="{26945BCC-E6F4-A946-89D8-05E66C38899D}"/>
                                            </p:graphicEl>
                                          </p:spTgt>
                                        </p:tgtEl>
                                        <p:attrNameLst>
                                          <p:attrName>ppt_h</p:attrName>
                                        </p:attrNameLst>
                                      </p:cBhvr>
                                      <p:tavLst>
                                        <p:tav tm="0">
                                          <p:val>
                                            <p:strVal val="#ppt_h"/>
                                          </p:val>
                                        </p:tav>
                                        <p:tav tm="100000">
                                          <p:val>
                                            <p:strVal val="#ppt_h"/>
                                          </p:val>
                                        </p:tav>
                                      </p:tavLst>
                                    </p:anim>
                                    <p:animEffect transition="in" filter="fade">
                                      <p:cBhvr>
                                        <p:cTn id="106" dur="1000"/>
                                        <p:tgtEl>
                                          <p:spTgt spid="4">
                                            <p:graphicEl>
                                              <a:dgm id="{26945BCC-E6F4-A946-89D8-05E66C38899D}"/>
                                            </p:graphicEl>
                                          </p:spTgt>
                                        </p:tgtEl>
                                      </p:cBhvr>
                                    </p:animEffect>
                                  </p:childTnLst>
                                </p:cTn>
                              </p:par>
                              <p:par>
                                <p:cTn id="107" presetID="55" presetClass="entr" presetSubtype="0" fill="hold" grpId="0" nodeType="withEffect">
                                  <p:stCondLst>
                                    <p:cond delay="0"/>
                                  </p:stCondLst>
                                  <p:childTnLst>
                                    <p:set>
                                      <p:cBhvr>
                                        <p:cTn id="108" dur="1" fill="hold">
                                          <p:stCondLst>
                                            <p:cond delay="0"/>
                                          </p:stCondLst>
                                        </p:cTn>
                                        <p:tgtEl>
                                          <p:spTgt spid="4">
                                            <p:graphicEl>
                                              <a:dgm id="{D75CECF8-0682-C14C-836D-9E3D4A0ED444}"/>
                                            </p:graphicEl>
                                          </p:spTgt>
                                        </p:tgtEl>
                                        <p:attrNameLst>
                                          <p:attrName>style.visibility</p:attrName>
                                        </p:attrNameLst>
                                      </p:cBhvr>
                                      <p:to>
                                        <p:strVal val="visible"/>
                                      </p:to>
                                    </p:set>
                                    <p:anim calcmode="lin" valueType="num">
                                      <p:cBhvr>
                                        <p:cTn id="109" dur="1000" fill="hold"/>
                                        <p:tgtEl>
                                          <p:spTgt spid="4">
                                            <p:graphicEl>
                                              <a:dgm id="{D75CECF8-0682-C14C-836D-9E3D4A0ED444}"/>
                                            </p:graphicEl>
                                          </p:spTgt>
                                        </p:tgtEl>
                                        <p:attrNameLst>
                                          <p:attrName>ppt_w</p:attrName>
                                        </p:attrNameLst>
                                      </p:cBhvr>
                                      <p:tavLst>
                                        <p:tav tm="0">
                                          <p:val>
                                            <p:strVal val="#ppt_w*0.70"/>
                                          </p:val>
                                        </p:tav>
                                        <p:tav tm="100000">
                                          <p:val>
                                            <p:strVal val="#ppt_w"/>
                                          </p:val>
                                        </p:tav>
                                      </p:tavLst>
                                    </p:anim>
                                    <p:anim calcmode="lin" valueType="num">
                                      <p:cBhvr>
                                        <p:cTn id="110" dur="1000" fill="hold"/>
                                        <p:tgtEl>
                                          <p:spTgt spid="4">
                                            <p:graphicEl>
                                              <a:dgm id="{D75CECF8-0682-C14C-836D-9E3D4A0ED444}"/>
                                            </p:graphicEl>
                                          </p:spTgt>
                                        </p:tgtEl>
                                        <p:attrNameLst>
                                          <p:attrName>ppt_h</p:attrName>
                                        </p:attrNameLst>
                                      </p:cBhvr>
                                      <p:tavLst>
                                        <p:tav tm="0">
                                          <p:val>
                                            <p:strVal val="#ppt_h"/>
                                          </p:val>
                                        </p:tav>
                                        <p:tav tm="100000">
                                          <p:val>
                                            <p:strVal val="#ppt_h"/>
                                          </p:val>
                                        </p:tav>
                                      </p:tavLst>
                                    </p:anim>
                                    <p:animEffect transition="in" filter="fade">
                                      <p:cBhvr>
                                        <p:cTn id="111" dur="1000"/>
                                        <p:tgtEl>
                                          <p:spTgt spid="4">
                                            <p:graphicEl>
                                              <a:dgm id="{D75CECF8-0682-C14C-836D-9E3D4A0ED444}"/>
                                            </p:graphicEl>
                                          </p:spTgt>
                                        </p:tgtEl>
                                      </p:cBhvr>
                                    </p:animEffect>
                                  </p:childTnLst>
                                </p:cTn>
                              </p:par>
                              <p:par>
                                <p:cTn id="112" presetID="55" presetClass="entr" presetSubtype="0" fill="hold" grpId="0" nodeType="withEffect">
                                  <p:stCondLst>
                                    <p:cond delay="0"/>
                                  </p:stCondLst>
                                  <p:childTnLst>
                                    <p:set>
                                      <p:cBhvr>
                                        <p:cTn id="113" dur="1" fill="hold">
                                          <p:stCondLst>
                                            <p:cond delay="0"/>
                                          </p:stCondLst>
                                        </p:cTn>
                                        <p:tgtEl>
                                          <p:spTgt spid="4">
                                            <p:graphicEl>
                                              <a:dgm id="{DF86C2F2-5609-6C4E-9682-5C3EA25A2F37}"/>
                                            </p:graphicEl>
                                          </p:spTgt>
                                        </p:tgtEl>
                                        <p:attrNameLst>
                                          <p:attrName>style.visibility</p:attrName>
                                        </p:attrNameLst>
                                      </p:cBhvr>
                                      <p:to>
                                        <p:strVal val="visible"/>
                                      </p:to>
                                    </p:set>
                                    <p:anim calcmode="lin" valueType="num">
                                      <p:cBhvr>
                                        <p:cTn id="114" dur="1000" fill="hold"/>
                                        <p:tgtEl>
                                          <p:spTgt spid="4">
                                            <p:graphicEl>
                                              <a:dgm id="{DF86C2F2-5609-6C4E-9682-5C3EA25A2F37}"/>
                                            </p:graphicEl>
                                          </p:spTgt>
                                        </p:tgtEl>
                                        <p:attrNameLst>
                                          <p:attrName>ppt_w</p:attrName>
                                        </p:attrNameLst>
                                      </p:cBhvr>
                                      <p:tavLst>
                                        <p:tav tm="0">
                                          <p:val>
                                            <p:strVal val="#ppt_w*0.70"/>
                                          </p:val>
                                        </p:tav>
                                        <p:tav tm="100000">
                                          <p:val>
                                            <p:strVal val="#ppt_w"/>
                                          </p:val>
                                        </p:tav>
                                      </p:tavLst>
                                    </p:anim>
                                    <p:anim calcmode="lin" valueType="num">
                                      <p:cBhvr>
                                        <p:cTn id="115" dur="1000" fill="hold"/>
                                        <p:tgtEl>
                                          <p:spTgt spid="4">
                                            <p:graphicEl>
                                              <a:dgm id="{DF86C2F2-5609-6C4E-9682-5C3EA25A2F37}"/>
                                            </p:graphicEl>
                                          </p:spTgt>
                                        </p:tgtEl>
                                        <p:attrNameLst>
                                          <p:attrName>ppt_h</p:attrName>
                                        </p:attrNameLst>
                                      </p:cBhvr>
                                      <p:tavLst>
                                        <p:tav tm="0">
                                          <p:val>
                                            <p:strVal val="#ppt_h"/>
                                          </p:val>
                                        </p:tav>
                                        <p:tav tm="100000">
                                          <p:val>
                                            <p:strVal val="#ppt_h"/>
                                          </p:val>
                                        </p:tav>
                                      </p:tavLst>
                                    </p:anim>
                                    <p:animEffect transition="in" filter="fade">
                                      <p:cBhvr>
                                        <p:cTn id="116" dur="1000"/>
                                        <p:tgtEl>
                                          <p:spTgt spid="4">
                                            <p:graphicEl>
                                              <a:dgm id="{DF86C2F2-5609-6C4E-9682-5C3EA25A2F37}"/>
                                            </p:graphicEl>
                                          </p:spTgt>
                                        </p:tgtEl>
                                      </p:cBhvr>
                                    </p:animEffect>
                                  </p:childTnLst>
                                </p:cTn>
                              </p:par>
                              <p:par>
                                <p:cTn id="117" presetID="55" presetClass="entr" presetSubtype="0" fill="hold" grpId="0" nodeType="withEffect">
                                  <p:stCondLst>
                                    <p:cond delay="0"/>
                                  </p:stCondLst>
                                  <p:childTnLst>
                                    <p:set>
                                      <p:cBhvr>
                                        <p:cTn id="118" dur="1" fill="hold">
                                          <p:stCondLst>
                                            <p:cond delay="0"/>
                                          </p:stCondLst>
                                        </p:cTn>
                                        <p:tgtEl>
                                          <p:spTgt spid="4">
                                            <p:graphicEl>
                                              <a:dgm id="{022989AE-2CB2-A440-8BDB-AE285048DB79}"/>
                                            </p:graphicEl>
                                          </p:spTgt>
                                        </p:tgtEl>
                                        <p:attrNameLst>
                                          <p:attrName>style.visibility</p:attrName>
                                        </p:attrNameLst>
                                      </p:cBhvr>
                                      <p:to>
                                        <p:strVal val="visible"/>
                                      </p:to>
                                    </p:set>
                                    <p:anim calcmode="lin" valueType="num">
                                      <p:cBhvr>
                                        <p:cTn id="119" dur="1000" fill="hold"/>
                                        <p:tgtEl>
                                          <p:spTgt spid="4">
                                            <p:graphicEl>
                                              <a:dgm id="{022989AE-2CB2-A440-8BDB-AE285048DB79}"/>
                                            </p:graphicEl>
                                          </p:spTgt>
                                        </p:tgtEl>
                                        <p:attrNameLst>
                                          <p:attrName>ppt_w</p:attrName>
                                        </p:attrNameLst>
                                      </p:cBhvr>
                                      <p:tavLst>
                                        <p:tav tm="0">
                                          <p:val>
                                            <p:strVal val="#ppt_w*0.70"/>
                                          </p:val>
                                        </p:tav>
                                        <p:tav tm="100000">
                                          <p:val>
                                            <p:strVal val="#ppt_w"/>
                                          </p:val>
                                        </p:tav>
                                      </p:tavLst>
                                    </p:anim>
                                    <p:anim calcmode="lin" valueType="num">
                                      <p:cBhvr>
                                        <p:cTn id="120" dur="1000" fill="hold"/>
                                        <p:tgtEl>
                                          <p:spTgt spid="4">
                                            <p:graphicEl>
                                              <a:dgm id="{022989AE-2CB2-A440-8BDB-AE285048DB79}"/>
                                            </p:graphicEl>
                                          </p:spTgt>
                                        </p:tgtEl>
                                        <p:attrNameLst>
                                          <p:attrName>ppt_h</p:attrName>
                                        </p:attrNameLst>
                                      </p:cBhvr>
                                      <p:tavLst>
                                        <p:tav tm="0">
                                          <p:val>
                                            <p:strVal val="#ppt_h"/>
                                          </p:val>
                                        </p:tav>
                                        <p:tav tm="100000">
                                          <p:val>
                                            <p:strVal val="#ppt_h"/>
                                          </p:val>
                                        </p:tav>
                                      </p:tavLst>
                                    </p:anim>
                                    <p:animEffect transition="in" filter="fade">
                                      <p:cBhvr>
                                        <p:cTn id="121" dur="1000"/>
                                        <p:tgtEl>
                                          <p:spTgt spid="4">
                                            <p:graphicEl>
                                              <a:dgm id="{022989AE-2CB2-A440-8BDB-AE285048DB79}"/>
                                            </p:graphicEl>
                                          </p:spTgt>
                                        </p:tgtEl>
                                      </p:cBhvr>
                                    </p:animEffect>
                                  </p:childTnLst>
                                </p:cTn>
                              </p:par>
                              <p:par>
                                <p:cTn id="122" presetID="55" presetClass="entr" presetSubtype="0" fill="hold" grpId="0" nodeType="withEffect">
                                  <p:stCondLst>
                                    <p:cond delay="0"/>
                                  </p:stCondLst>
                                  <p:childTnLst>
                                    <p:set>
                                      <p:cBhvr>
                                        <p:cTn id="123" dur="1" fill="hold">
                                          <p:stCondLst>
                                            <p:cond delay="0"/>
                                          </p:stCondLst>
                                        </p:cTn>
                                        <p:tgtEl>
                                          <p:spTgt spid="4">
                                            <p:graphicEl>
                                              <a:dgm id="{7A9A6452-CC3D-E240-AE49-742093BEE367}"/>
                                            </p:graphicEl>
                                          </p:spTgt>
                                        </p:tgtEl>
                                        <p:attrNameLst>
                                          <p:attrName>style.visibility</p:attrName>
                                        </p:attrNameLst>
                                      </p:cBhvr>
                                      <p:to>
                                        <p:strVal val="visible"/>
                                      </p:to>
                                    </p:set>
                                    <p:anim calcmode="lin" valueType="num">
                                      <p:cBhvr>
                                        <p:cTn id="124" dur="1000" fill="hold"/>
                                        <p:tgtEl>
                                          <p:spTgt spid="4">
                                            <p:graphicEl>
                                              <a:dgm id="{7A9A6452-CC3D-E240-AE49-742093BEE367}"/>
                                            </p:graphicEl>
                                          </p:spTgt>
                                        </p:tgtEl>
                                        <p:attrNameLst>
                                          <p:attrName>ppt_w</p:attrName>
                                        </p:attrNameLst>
                                      </p:cBhvr>
                                      <p:tavLst>
                                        <p:tav tm="0">
                                          <p:val>
                                            <p:strVal val="#ppt_w*0.70"/>
                                          </p:val>
                                        </p:tav>
                                        <p:tav tm="100000">
                                          <p:val>
                                            <p:strVal val="#ppt_w"/>
                                          </p:val>
                                        </p:tav>
                                      </p:tavLst>
                                    </p:anim>
                                    <p:anim calcmode="lin" valueType="num">
                                      <p:cBhvr>
                                        <p:cTn id="125" dur="1000" fill="hold"/>
                                        <p:tgtEl>
                                          <p:spTgt spid="4">
                                            <p:graphicEl>
                                              <a:dgm id="{7A9A6452-CC3D-E240-AE49-742093BEE367}"/>
                                            </p:graphicEl>
                                          </p:spTgt>
                                        </p:tgtEl>
                                        <p:attrNameLst>
                                          <p:attrName>ppt_h</p:attrName>
                                        </p:attrNameLst>
                                      </p:cBhvr>
                                      <p:tavLst>
                                        <p:tav tm="0">
                                          <p:val>
                                            <p:strVal val="#ppt_h"/>
                                          </p:val>
                                        </p:tav>
                                        <p:tav tm="100000">
                                          <p:val>
                                            <p:strVal val="#ppt_h"/>
                                          </p:val>
                                        </p:tav>
                                      </p:tavLst>
                                    </p:anim>
                                    <p:animEffect transition="in" filter="fade">
                                      <p:cBhvr>
                                        <p:cTn id="126" dur="1000"/>
                                        <p:tgtEl>
                                          <p:spTgt spid="4">
                                            <p:graphicEl>
                                              <a:dgm id="{7A9A6452-CC3D-E240-AE49-742093BEE367}"/>
                                            </p:graphicEl>
                                          </p:spTgt>
                                        </p:tgtEl>
                                      </p:cBhvr>
                                    </p:animEffect>
                                  </p:childTnLst>
                                </p:cTn>
                              </p:par>
                              <p:par>
                                <p:cTn id="127" presetID="55" presetClass="entr" presetSubtype="0" fill="hold" grpId="0" nodeType="withEffect">
                                  <p:stCondLst>
                                    <p:cond delay="0"/>
                                  </p:stCondLst>
                                  <p:childTnLst>
                                    <p:set>
                                      <p:cBhvr>
                                        <p:cTn id="128" dur="1" fill="hold">
                                          <p:stCondLst>
                                            <p:cond delay="0"/>
                                          </p:stCondLst>
                                        </p:cTn>
                                        <p:tgtEl>
                                          <p:spTgt spid="4">
                                            <p:graphicEl>
                                              <a:dgm id="{680A078B-7395-EC49-8417-164F8C2552BD}"/>
                                            </p:graphicEl>
                                          </p:spTgt>
                                        </p:tgtEl>
                                        <p:attrNameLst>
                                          <p:attrName>style.visibility</p:attrName>
                                        </p:attrNameLst>
                                      </p:cBhvr>
                                      <p:to>
                                        <p:strVal val="visible"/>
                                      </p:to>
                                    </p:set>
                                    <p:anim calcmode="lin" valueType="num">
                                      <p:cBhvr>
                                        <p:cTn id="129" dur="1000" fill="hold"/>
                                        <p:tgtEl>
                                          <p:spTgt spid="4">
                                            <p:graphicEl>
                                              <a:dgm id="{680A078B-7395-EC49-8417-164F8C2552BD}"/>
                                            </p:graphicEl>
                                          </p:spTgt>
                                        </p:tgtEl>
                                        <p:attrNameLst>
                                          <p:attrName>ppt_w</p:attrName>
                                        </p:attrNameLst>
                                      </p:cBhvr>
                                      <p:tavLst>
                                        <p:tav tm="0">
                                          <p:val>
                                            <p:strVal val="#ppt_w*0.70"/>
                                          </p:val>
                                        </p:tav>
                                        <p:tav tm="100000">
                                          <p:val>
                                            <p:strVal val="#ppt_w"/>
                                          </p:val>
                                        </p:tav>
                                      </p:tavLst>
                                    </p:anim>
                                    <p:anim calcmode="lin" valueType="num">
                                      <p:cBhvr>
                                        <p:cTn id="130" dur="1000" fill="hold"/>
                                        <p:tgtEl>
                                          <p:spTgt spid="4">
                                            <p:graphicEl>
                                              <a:dgm id="{680A078B-7395-EC49-8417-164F8C2552BD}"/>
                                            </p:graphicEl>
                                          </p:spTgt>
                                        </p:tgtEl>
                                        <p:attrNameLst>
                                          <p:attrName>ppt_h</p:attrName>
                                        </p:attrNameLst>
                                      </p:cBhvr>
                                      <p:tavLst>
                                        <p:tav tm="0">
                                          <p:val>
                                            <p:strVal val="#ppt_h"/>
                                          </p:val>
                                        </p:tav>
                                        <p:tav tm="100000">
                                          <p:val>
                                            <p:strVal val="#ppt_h"/>
                                          </p:val>
                                        </p:tav>
                                      </p:tavLst>
                                    </p:anim>
                                    <p:animEffect transition="in" filter="fade">
                                      <p:cBhvr>
                                        <p:cTn id="131" dur="1000"/>
                                        <p:tgtEl>
                                          <p:spTgt spid="4">
                                            <p:graphicEl>
                                              <a:dgm id="{680A078B-7395-EC49-8417-164F8C2552BD}"/>
                                            </p:graphicEl>
                                          </p:spTgt>
                                        </p:tgtEl>
                                      </p:cBhvr>
                                    </p:animEffect>
                                  </p:childTnLst>
                                </p:cTn>
                              </p:par>
                              <p:par>
                                <p:cTn id="132" presetID="55" presetClass="entr" presetSubtype="0" fill="hold" grpId="0" nodeType="withEffect">
                                  <p:stCondLst>
                                    <p:cond delay="0"/>
                                  </p:stCondLst>
                                  <p:childTnLst>
                                    <p:set>
                                      <p:cBhvr>
                                        <p:cTn id="133" dur="1" fill="hold">
                                          <p:stCondLst>
                                            <p:cond delay="0"/>
                                          </p:stCondLst>
                                        </p:cTn>
                                        <p:tgtEl>
                                          <p:spTgt spid="4">
                                            <p:graphicEl>
                                              <a:dgm id="{7BAF49C8-1402-3844-8359-8A752BE6E1DB}"/>
                                            </p:graphicEl>
                                          </p:spTgt>
                                        </p:tgtEl>
                                        <p:attrNameLst>
                                          <p:attrName>style.visibility</p:attrName>
                                        </p:attrNameLst>
                                      </p:cBhvr>
                                      <p:to>
                                        <p:strVal val="visible"/>
                                      </p:to>
                                    </p:set>
                                    <p:anim calcmode="lin" valueType="num">
                                      <p:cBhvr>
                                        <p:cTn id="134" dur="1000" fill="hold"/>
                                        <p:tgtEl>
                                          <p:spTgt spid="4">
                                            <p:graphicEl>
                                              <a:dgm id="{7BAF49C8-1402-3844-8359-8A752BE6E1DB}"/>
                                            </p:graphicEl>
                                          </p:spTgt>
                                        </p:tgtEl>
                                        <p:attrNameLst>
                                          <p:attrName>ppt_w</p:attrName>
                                        </p:attrNameLst>
                                      </p:cBhvr>
                                      <p:tavLst>
                                        <p:tav tm="0">
                                          <p:val>
                                            <p:strVal val="#ppt_w*0.70"/>
                                          </p:val>
                                        </p:tav>
                                        <p:tav tm="100000">
                                          <p:val>
                                            <p:strVal val="#ppt_w"/>
                                          </p:val>
                                        </p:tav>
                                      </p:tavLst>
                                    </p:anim>
                                    <p:anim calcmode="lin" valueType="num">
                                      <p:cBhvr>
                                        <p:cTn id="135" dur="1000" fill="hold"/>
                                        <p:tgtEl>
                                          <p:spTgt spid="4">
                                            <p:graphicEl>
                                              <a:dgm id="{7BAF49C8-1402-3844-8359-8A752BE6E1DB}"/>
                                            </p:graphicEl>
                                          </p:spTgt>
                                        </p:tgtEl>
                                        <p:attrNameLst>
                                          <p:attrName>ppt_h</p:attrName>
                                        </p:attrNameLst>
                                      </p:cBhvr>
                                      <p:tavLst>
                                        <p:tav tm="0">
                                          <p:val>
                                            <p:strVal val="#ppt_h"/>
                                          </p:val>
                                        </p:tav>
                                        <p:tav tm="100000">
                                          <p:val>
                                            <p:strVal val="#ppt_h"/>
                                          </p:val>
                                        </p:tav>
                                      </p:tavLst>
                                    </p:anim>
                                    <p:animEffect transition="in" filter="fade">
                                      <p:cBhvr>
                                        <p:cTn id="136" dur="1000"/>
                                        <p:tgtEl>
                                          <p:spTgt spid="4">
                                            <p:graphicEl>
                                              <a:dgm id="{7BAF49C8-1402-3844-8359-8A752BE6E1DB}"/>
                                            </p:graphicEl>
                                          </p:spTgt>
                                        </p:tgtEl>
                                      </p:cBhvr>
                                    </p:animEffect>
                                  </p:childTnLst>
                                </p:cTn>
                              </p:par>
                              <p:par>
                                <p:cTn id="137" presetID="55" presetClass="entr" presetSubtype="0" fill="hold" grpId="0" nodeType="withEffect">
                                  <p:stCondLst>
                                    <p:cond delay="0"/>
                                  </p:stCondLst>
                                  <p:childTnLst>
                                    <p:set>
                                      <p:cBhvr>
                                        <p:cTn id="138" dur="1" fill="hold">
                                          <p:stCondLst>
                                            <p:cond delay="0"/>
                                          </p:stCondLst>
                                        </p:cTn>
                                        <p:tgtEl>
                                          <p:spTgt spid="4">
                                            <p:graphicEl>
                                              <a:dgm id="{8D02E5CC-A4E9-4739-9899-E372E6693786}"/>
                                            </p:graphicEl>
                                          </p:spTgt>
                                        </p:tgtEl>
                                        <p:attrNameLst>
                                          <p:attrName>style.visibility</p:attrName>
                                        </p:attrNameLst>
                                      </p:cBhvr>
                                      <p:to>
                                        <p:strVal val="visible"/>
                                      </p:to>
                                    </p:set>
                                    <p:anim calcmode="lin" valueType="num">
                                      <p:cBhvr>
                                        <p:cTn id="139" dur="1000" fill="hold"/>
                                        <p:tgtEl>
                                          <p:spTgt spid="4">
                                            <p:graphicEl>
                                              <a:dgm id="{8D02E5CC-A4E9-4739-9899-E372E6693786}"/>
                                            </p:graphicEl>
                                          </p:spTgt>
                                        </p:tgtEl>
                                        <p:attrNameLst>
                                          <p:attrName>ppt_w</p:attrName>
                                        </p:attrNameLst>
                                      </p:cBhvr>
                                      <p:tavLst>
                                        <p:tav tm="0">
                                          <p:val>
                                            <p:strVal val="#ppt_w*0.70"/>
                                          </p:val>
                                        </p:tav>
                                        <p:tav tm="100000">
                                          <p:val>
                                            <p:strVal val="#ppt_w"/>
                                          </p:val>
                                        </p:tav>
                                      </p:tavLst>
                                    </p:anim>
                                    <p:anim calcmode="lin" valueType="num">
                                      <p:cBhvr>
                                        <p:cTn id="140" dur="1000" fill="hold"/>
                                        <p:tgtEl>
                                          <p:spTgt spid="4">
                                            <p:graphicEl>
                                              <a:dgm id="{8D02E5CC-A4E9-4739-9899-E372E6693786}"/>
                                            </p:graphicEl>
                                          </p:spTgt>
                                        </p:tgtEl>
                                        <p:attrNameLst>
                                          <p:attrName>ppt_h</p:attrName>
                                        </p:attrNameLst>
                                      </p:cBhvr>
                                      <p:tavLst>
                                        <p:tav tm="0">
                                          <p:val>
                                            <p:strVal val="#ppt_h"/>
                                          </p:val>
                                        </p:tav>
                                        <p:tav tm="100000">
                                          <p:val>
                                            <p:strVal val="#ppt_h"/>
                                          </p:val>
                                        </p:tav>
                                      </p:tavLst>
                                    </p:anim>
                                    <p:animEffect transition="in" filter="fade">
                                      <p:cBhvr>
                                        <p:cTn id="141" dur="1000"/>
                                        <p:tgtEl>
                                          <p:spTgt spid="4">
                                            <p:graphicEl>
                                              <a:dgm id="{8D02E5CC-A4E9-4739-9899-E372E6693786}"/>
                                            </p:graphicEl>
                                          </p:spTgt>
                                        </p:tgtEl>
                                      </p:cBhvr>
                                    </p:animEffect>
                                  </p:childTnLst>
                                </p:cTn>
                              </p:par>
                              <p:par>
                                <p:cTn id="142" presetID="55" presetClass="entr" presetSubtype="0" fill="hold" grpId="0" nodeType="withEffect">
                                  <p:stCondLst>
                                    <p:cond delay="0"/>
                                  </p:stCondLst>
                                  <p:childTnLst>
                                    <p:set>
                                      <p:cBhvr>
                                        <p:cTn id="143" dur="1" fill="hold">
                                          <p:stCondLst>
                                            <p:cond delay="0"/>
                                          </p:stCondLst>
                                        </p:cTn>
                                        <p:tgtEl>
                                          <p:spTgt spid="4">
                                            <p:graphicEl>
                                              <a:dgm id="{5B32518C-538A-C241-9F62-41AF8361F40F}"/>
                                            </p:graphicEl>
                                          </p:spTgt>
                                        </p:tgtEl>
                                        <p:attrNameLst>
                                          <p:attrName>style.visibility</p:attrName>
                                        </p:attrNameLst>
                                      </p:cBhvr>
                                      <p:to>
                                        <p:strVal val="visible"/>
                                      </p:to>
                                    </p:set>
                                    <p:anim calcmode="lin" valueType="num">
                                      <p:cBhvr>
                                        <p:cTn id="144" dur="1000" fill="hold"/>
                                        <p:tgtEl>
                                          <p:spTgt spid="4">
                                            <p:graphicEl>
                                              <a:dgm id="{5B32518C-538A-C241-9F62-41AF8361F40F}"/>
                                            </p:graphicEl>
                                          </p:spTgt>
                                        </p:tgtEl>
                                        <p:attrNameLst>
                                          <p:attrName>ppt_w</p:attrName>
                                        </p:attrNameLst>
                                      </p:cBhvr>
                                      <p:tavLst>
                                        <p:tav tm="0">
                                          <p:val>
                                            <p:strVal val="#ppt_w*0.70"/>
                                          </p:val>
                                        </p:tav>
                                        <p:tav tm="100000">
                                          <p:val>
                                            <p:strVal val="#ppt_w"/>
                                          </p:val>
                                        </p:tav>
                                      </p:tavLst>
                                    </p:anim>
                                    <p:anim calcmode="lin" valueType="num">
                                      <p:cBhvr>
                                        <p:cTn id="145" dur="1000" fill="hold"/>
                                        <p:tgtEl>
                                          <p:spTgt spid="4">
                                            <p:graphicEl>
                                              <a:dgm id="{5B32518C-538A-C241-9F62-41AF8361F40F}"/>
                                            </p:graphicEl>
                                          </p:spTgt>
                                        </p:tgtEl>
                                        <p:attrNameLst>
                                          <p:attrName>ppt_h</p:attrName>
                                        </p:attrNameLst>
                                      </p:cBhvr>
                                      <p:tavLst>
                                        <p:tav tm="0">
                                          <p:val>
                                            <p:strVal val="#ppt_h"/>
                                          </p:val>
                                        </p:tav>
                                        <p:tav tm="100000">
                                          <p:val>
                                            <p:strVal val="#ppt_h"/>
                                          </p:val>
                                        </p:tav>
                                      </p:tavLst>
                                    </p:anim>
                                    <p:animEffect transition="in" filter="fade">
                                      <p:cBhvr>
                                        <p:cTn id="146" dur="1000"/>
                                        <p:tgtEl>
                                          <p:spTgt spid="4">
                                            <p:graphicEl>
                                              <a:dgm id="{5B32518C-538A-C241-9F62-41AF8361F4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319132" y="1034412"/>
            <a:ext cx="3225111" cy="942308"/>
          </a:xfrm>
          <a:prstGeom prst="rect">
            <a:avLst/>
          </a:prstGeom>
          <a:solidFill>
            <a:schemeClr val="tx2"/>
          </a:solidFill>
          <a:ln>
            <a:gradFill flip="none" rotWithShape="1">
              <a:gsLst>
                <a:gs pos="0">
                  <a:schemeClr val="accent1">
                    <a:shade val="95000"/>
                    <a:satMod val="105000"/>
                  </a:schemeClr>
                </a:gs>
                <a:gs pos="100000">
                  <a:srgbClr val="FFFFFF"/>
                </a:gs>
              </a:gsLst>
              <a:lin ang="0" scaled="1"/>
              <a:tileRect/>
            </a:gradFill>
          </a:ln>
          <a:effectLst>
            <a:outerShdw blurRad="50800" dist="38100" dir="2700000" algn="tl" rotWithShape="0">
              <a:scrgbClr r="0" g="0" b="0">
                <a:alpha val="43000"/>
              </a:scrgbClr>
            </a:outerShdw>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1600" dirty="0">
                <a:solidFill>
                  <a:schemeClr val="bg1"/>
                </a:solidFill>
              </a:rPr>
              <a:t>NFV Ecosystem</a:t>
            </a:r>
          </a:p>
        </p:txBody>
      </p:sp>
      <p:sp>
        <p:nvSpPr>
          <p:cNvPr id="95" name="Rectangle 94"/>
          <p:cNvSpPr/>
          <p:nvPr/>
        </p:nvSpPr>
        <p:spPr>
          <a:xfrm>
            <a:off x="3106908" y="1034412"/>
            <a:ext cx="5761684" cy="355936"/>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Full stack NFV solution</a:t>
            </a:r>
          </a:p>
        </p:txBody>
      </p:sp>
      <p:sp>
        <p:nvSpPr>
          <p:cNvPr id="96" name="L-Shape 95"/>
          <p:cNvSpPr/>
          <p:nvPr/>
        </p:nvSpPr>
        <p:spPr>
          <a:xfrm rot="18845764" flipH="1">
            <a:off x="3395457" y="1106027"/>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97" name="Rectangle 96"/>
          <p:cNvSpPr/>
          <p:nvPr/>
        </p:nvSpPr>
        <p:spPr>
          <a:xfrm>
            <a:off x="3106912" y="1378591"/>
            <a:ext cx="5608305"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Integration with NSO and VNF life-cycle manager ESC</a:t>
            </a:r>
          </a:p>
        </p:txBody>
      </p:sp>
      <p:sp>
        <p:nvSpPr>
          <p:cNvPr id="98" name="Rectangle 97"/>
          <p:cNvSpPr/>
          <p:nvPr/>
        </p:nvSpPr>
        <p:spPr>
          <a:xfrm>
            <a:off x="3106908" y="1676846"/>
            <a:ext cx="4574018"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Dynamic service chaining capabilities</a:t>
            </a:r>
          </a:p>
        </p:txBody>
      </p:sp>
      <p:sp>
        <p:nvSpPr>
          <p:cNvPr id="99" name="L-Shape 98"/>
          <p:cNvSpPr/>
          <p:nvPr/>
        </p:nvSpPr>
        <p:spPr>
          <a:xfrm rot="18845764" flipH="1">
            <a:off x="3414165" y="1447790"/>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100" name="L-Shape 99"/>
          <p:cNvSpPr/>
          <p:nvPr/>
        </p:nvSpPr>
        <p:spPr>
          <a:xfrm rot="18845764" flipH="1">
            <a:off x="3421733" y="1767275"/>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23" name="Rectangle 22"/>
          <p:cNvSpPr/>
          <p:nvPr/>
        </p:nvSpPr>
        <p:spPr>
          <a:xfrm>
            <a:off x="311561" y="2173380"/>
            <a:ext cx="3232678" cy="597011"/>
          </a:xfrm>
          <a:prstGeom prst="rect">
            <a:avLst/>
          </a:prstGeom>
          <a:solidFill>
            <a:schemeClr val="tx2"/>
          </a:solidFill>
          <a:ln>
            <a:gradFill flip="none" rotWithShape="1">
              <a:gsLst>
                <a:gs pos="0">
                  <a:schemeClr val="accent1">
                    <a:shade val="95000"/>
                    <a:satMod val="105000"/>
                  </a:schemeClr>
                </a:gs>
                <a:gs pos="100000">
                  <a:srgbClr val="FFFFFF"/>
                </a:gs>
              </a:gsLst>
              <a:lin ang="0" scaled="1"/>
              <a:tileRect/>
            </a:gradFill>
          </a:ln>
          <a:effectLst>
            <a:outerShdw blurRad="50800" dist="38100" dir="2700000" algn="tl" rotWithShape="0">
              <a:scrgbClr r="0" g="0" b="0">
                <a:alpha val="43000"/>
              </a:scrgbClr>
            </a:outerShdw>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1600" dirty="0">
                <a:solidFill>
                  <a:srgbClr val="FFFFFF"/>
                </a:solidFill>
              </a:rPr>
              <a:t>Virtual Topology System</a:t>
            </a:r>
          </a:p>
          <a:p>
            <a:pPr algn="ctr"/>
            <a:r>
              <a:rPr lang="en-US" sz="1600" dirty="0">
                <a:solidFill>
                  <a:srgbClr val="FFFFFF"/>
                </a:solidFill>
              </a:rPr>
              <a:t>(Policy Plane &amp; Control Plane)</a:t>
            </a:r>
          </a:p>
        </p:txBody>
      </p:sp>
      <p:sp>
        <p:nvSpPr>
          <p:cNvPr id="25" name="Rectangle 24"/>
          <p:cNvSpPr/>
          <p:nvPr/>
        </p:nvSpPr>
        <p:spPr>
          <a:xfrm>
            <a:off x="3099340" y="2173382"/>
            <a:ext cx="5769252"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Transactional policy models; ability to flag transaction errors &amp; rollback</a:t>
            </a:r>
          </a:p>
        </p:txBody>
      </p:sp>
      <p:sp>
        <p:nvSpPr>
          <p:cNvPr id="26" name="L-Shape 25"/>
          <p:cNvSpPr/>
          <p:nvPr/>
        </p:nvSpPr>
        <p:spPr>
          <a:xfrm rot="18845764" flipH="1">
            <a:off x="3387891" y="2244993"/>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27" name="Rectangle 26"/>
          <p:cNvSpPr/>
          <p:nvPr/>
        </p:nvSpPr>
        <p:spPr>
          <a:xfrm>
            <a:off x="3099341" y="2470517"/>
            <a:ext cx="5133491"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Architecture to easily integrate third party network elements</a:t>
            </a:r>
          </a:p>
        </p:txBody>
      </p:sp>
      <p:sp>
        <p:nvSpPr>
          <p:cNvPr id="28" name="L-Shape 27"/>
          <p:cNvSpPr/>
          <p:nvPr/>
        </p:nvSpPr>
        <p:spPr>
          <a:xfrm rot="18845764" flipH="1">
            <a:off x="3406598" y="2551476"/>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29" name="Rectangle 28"/>
          <p:cNvSpPr/>
          <p:nvPr/>
        </p:nvSpPr>
        <p:spPr>
          <a:xfrm>
            <a:off x="319129" y="3005019"/>
            <a:ext cx="3244058" cy="895889"/>
          </a:xfrm>
          <a:prstGeom prst="rect">
            <a:avLst/>
          </a:prstGeom>
          <a:solidFill>
            <a:schemeClr val="tx2"/>
          </a:solidFill>
          <a:ln>
            <a:gradFill flip="none" rotWithShape="1">
              <a:gsLst>
                <a:gs pos="0">
                  <a:schemeClr val="accent1">
                    <a:shade val="95000"/>
                    <a:satMod val="105000"/>
                  </a:schemeClr>
                </a:gs>
                <a:gs pos="100000">
                  <a:srgbClr val="FFFFFF"/>
                </a:gs>
              </a:gsLst>
              <a:lin ang="0" scaled="1"/>
              <a:tileRect/>
            </a:gradFill>
          </a:ln>
          <a:effectLst>
            <a:outerShdw blurRad="50800" dist="38100" dir="2700000" algn="tl" rotWithShape="0">
              <a:scrgbClr r="0" g="0" b="0">
                <a:alpha val="43000"/>
              </a:scrgbClr>
            </a:outerShdw>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1600" dirty="0">
                <a:solidFill>
                  <a:srgbClr val="FFFFFF"/>
                </a:solidFill>
              </a:rPr>
              <a:t>Virtual Topology Forwarder</a:t>
            </a:r>
          </a:p>
        </p:txBody>
      </p:sp>
      <p:sp>
        <p:nvSpPr>
          <p:cNvPr id="30" name="Rectangle 29"/>
          <p:cNvSpPr/>
          <p:nvPr/>
        </p:nvSpPr>
        <p:spPr>
          <a:xfrm>
            <a:off x="3106909" y="3005018"/>
            <a:ext cx="4574018"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User space without any kernel modifications</a:t>
            </a:r>
          </a:p>
        </p:txBody>
      </p:sp>
      <p:sp>
        <p:nvSpPr>
          <p:cNvPr id="31" name="L-Shape 30"/>
          <p:cNvSpPr/>
          <p:nvPr/>
        </p:nvSpPr>
        <p:spPr>
          <a:xfrm rot="18845764" flipH="1">
            <a:off x="3395459" y="3076631"/>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32" name="Rectangle 31"/>
          <p:cNvSpPr/>
          <p:nvPr/>
        </p:nvSpPr>
        <p:spPr>
          <a:xfrm>
            <a:off x="3106909" y="3298884"/>
            <a:ext cx="5696130" cy="302146"/>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Multi-tenanted, L2/L3 capable including VXLAN &amp; MPLS</a:t>
            </a:r>
          </a:p>
        </p:txBody>
      </p:sp>
      <p:sp>
        <p:nvSpPr>
          <p:cNvPr id="33" name="Rectangle 32"/>
          <p:cNvSpPr/>
          <p:nvPr/>
        </p:nvSpPr>
        <p:spPr>
          <a:xfrm>
            <a:off x="3106909" y="3601033"/>
            <a:ext cx="4574018" cy="299875"/>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5400000" algn="t" rotWithShape="0">
              <a:prstClr val="black">
                <a:alpha val="17000"/>
              </a:prst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Line rate packet forwarder</a:t>
            </a:r>
          </a:p>
        </p:txBody>
      </p:sp>
      <p:sp>
        <p:nvSpPr>
          <p:cNvPr id="34" name="L-Shape 33"/>
          <p:cNvSpPr/>
          <p:nvPr/>
        </p:nvSpPr>
        <p:spPr>
          <a:xfrm rot="18845764" flipH="1">
            <a:off x="3414166" y="3394874"/>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35" name="L-Shape 34"/>
          <p:cNvSpPr/>
          <p:nvPr/>
        </p:nvSpPr>
        <p:spPr>
          <a:xfrm rot="18845764" flipH="1">
            <a:off x="3421733" y="3690839"/>
            <a:ext cx="123368"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36" name="Rectangle 35"/>
          <p:cNvSpPr/>
          <p:nvPr/>
        </p:nvSpPr>
        <p:spPr>
          <a:xfrm>
            <a:off x="311566" y="4122068"/>
            <a:ext cx="3345815" cy="551921"/>
          </a:xfrm>
          <a:prstGeom prst="rect">
            <a:avLst/>
          </a:prstGeom>
          <a:solidFill>
            <a:schemeClr val="tx2"/>
          </a:solidFill>
          <a:ln>
            <a:gradFill flip="none" rotWithShape="1">
              <a:gsLst>
                <a:gs pos="0">
                  <a:schemeClr val="accent1">
                    <a:shade val="95000"/>
                    <a:satMod val="105000"/>
                  </a:schemeClr>
                </a:gs>
                <a:gs pos="100000">
                  <a:srgbClr val="FFFFFF"/>
                </a:gs>
              </a:gsLst>
              <a:lin ang="0" scaled="1"/>
              <a:tileRect/>
            </a:gradFill>
          </a:ln>
          <a:effectLst>
            <a:outerShdw blurRad="50800" dist="38100" dir="2700000" algn="tl" rotWithShape="0">
              <a:scrgbClr r="0" g="0" b="0">
                <a:alpha val="43000"/>
              </a:scrgbClr>
            </a:outerShdw>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1600" dirty="0">
                <a:solidFill>
                  <a:srgbClr val="FFFFFF"/>
                </a:solidFill>
              </a:rPr>
              <a:t>Network Endpoint </a:t>
            </a:r>
          </a:p>
          <a:p>
            <a:pPr algn="ctr"/>
            <a:r>
              <a:rPr lang="en-US" sz="1600" dirty="0">
                <a:solidFill>
                  <a:srgbClr val="FFFFFF"/>
                </a:solidFill>
              </a:rPr>
              <a:t>Ecosystems</a:t>
            </a:r>
          </a:p>
        </p:txBody>
      </p:sp>
      <p:sp>
        <p:nvSpPr>
          <p:cNvPr id="37" name="Rectangle 36"/>
          <p:cNvSpPr/>
          <p:nvPr/>
        </p:nvSpPr>
        <p:spPr>
          <a:xfrm>
            <a:off x="3106913" y="4122067"/>
            <a:ext cx="5696131" cy="274274"/>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2700000" algn="tl" rotWithShape="0">
              <a:scrgbClr r="0" g="0" b="0">
                <a:alpha val="43000"/>
              </a:scrgb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Enabling SW and HW overlays in bare-metal and virtualized environment</a:t>
            </a:r>
          </a:p>
        </p:txBody>
      </p:sp>
      <p:sp>
        <p:nvSpPr>
          <p:cNvPr id="38" name="Rectangle 37"/>
          <p:cNvSpPr/>
          <p:nvPr/>
        </p:nvSpPr>
        <p:spPr>
          <a:xfrm>
            <a:off x="3106909" y="4399717"/>
            <a:ext cx="5696130" cy="274274"/>
          </a:xfrm>
          <a:prstGeom prst="rect">
            <a:avLst/>
          </a:prstGeom>
          <a:gradFill>
            <a:gsLst>
              <a:gs pos="7500">
                <a:srgbClr val="EBEBF5"/>
              </a:gs>
              <a:gs pos="100000">
                <a:srgbClr val="FFFFFF">
                  <a:alpha val="0"/>
                </a:srgbClr>
              </a:gs>
              <a:gs pos="0">
                <a:srgbClr val="00A3DE">
                  <a:tint val="23500"/>
                  <a:satMod val="160000"/>
                  <a:alpha val="0"/>
                </a:srgbClr>
              </a:gs>
            </a:gsLst>
            <a:lin ang="21594000" scaled="0"/>
          </a:gradFill>
          <a:ln w="25400" cap="flat" cmpd="sng" algn="ctr">
            <a:noFill/>
            <a:prstDash val="solid"/>
          </a:ln>
          <a:effectLst>
            <a:outerShdw blurRad="50800" dist="38100" dir="2700000" algn="tl" rotWithShape="0">
              <a:scrgbClr r="0" g="0" b="0">
                <a:alpha val="43000"/>
              </a:scrgbClr>
            </a:outerShdw>
          </a:effectLst>
        </p:spPr>
        <p:txBody>
          <a:bodyPr lIns="1097234" tIns="45718" rIns="91436" bIns="45718" rtlCol="0" anchor="ctr"/>
          <a:lstStyle/>
          <a:p>
            <a:pPr defTabSz="457086" fontAlgn="auto">
              <a:spcBef>
                <a:spcPts val="450"/>
              </a:spcBef>
              <a:spcAft>
                <a:spcPts val="0"/>
              </a:spcAft>
              <a:buClr>
                <a:srgbClr val="70D1D6"/>
              </a:buClr>
              <a:defRPr/>
            </a:pPr>
            <a:r>
              <a:rPr lang="en-US" sz="1100" kern="0" dirty="0">
                <a:solidFill>
                  <a:srgbClr val="000000">
                    <a:lumMod val="75000"/>
                    <a:lumOff val="25000"/>
                  </a:srgbClr>
                </a:solidFill>
                <a:latin typeface="Arial"/>
                <a:ea typeface="Apple LiGothic Medium"/>
                <a:cs typeface="Arial"/>
              </a:rPr>
              <a:t>N2k-N9k, ASR 9K, and Virtual forwarder support</a:t>
            </a:r>
          </a:p>
        </p:txBody>
      </p:sp>
      <p:sp>
        <p:nvSpPr>
          <p:cNvPr id="39" name="L-Shape 38"/>
          <p:cNvSpPr/>
          <p:nvPr/>
        </p:nvSpPr>
        <p:spPr>
          <a:xfrm rot="18845764" flipH="1">
            <a:off x="3415770" y="4191012"/>
            <a:ext cx="112836"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a:outerShdw blurRad="50800" dist="38100" dir="2700000" algn="tl" rotWithShape="0">
              <a:scrgbClr r="0" g="0" b="0">
                <a:alpha val="4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40" name="L-Shape 39"/>
          <p:cNvSpPr/>
          <p:nvPr/>
        </p:nvSpPr>
        <p:spPr>
          <a:xfrm rot="18845764" flipH="1">
            <a:off x="3423337" y="4463457"/>
            <a:ext cx="112836" cy="123016"/>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a:outerShdw blurRad="50800" dist="38100" dir="2700000" algn="tl" rotWithShape="0">
              <a:scrgbClr r="0" g="0" b="0">
                <a:alpha val="4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dirty="0" smtClean="0">
              <a:solidFill>
                <a:prstClr val="white"/>
              </a:solidFill>
            </a:endParaRPr>
          </a:p>
          <a:p>
            <a:pPr algn="ctr" fontAlgn="auto">
              <a:spcBef>
                <a:spcPts val="0"/>
              </a:spcBef>
              <a:spcAft>
                <a:spcPts val="0"/>
              </a:spcAft>
            </a:pPr>
            <a:endParaRPr lang="en-US" dirty="0" smtClean="0">
              <a:solidFill>
                <a:prstClr val="white"/>
              </a:solidFill>
            </a:endParaRPr>
          </a:p>
        </p:txBody>
      </p:sp>
      <p:sp>
        <p:nvSpPr>
          <p:cNvPr id="41" name="Title 1"/>
          <p:cNvSpPr txBox="1">
            <a:spLocks/>
          </p:cNvSpPr>
          <p:nvPr/>
        </p:nvSpPr>
        <p:spPr bwMode="white">
          <a:xfrm>
            <a:off x="437766" y="341317"/>
            <a:ext cx="8345488" cy="731837"/>
          </a:xfrm>
          <a:prstGeom prst="rect">
            <a:avLst/>
          </a:prstGeom>
        </p:spPr>
        <p:txBody>
          <a:bodyPr lIns="91436" tIns="45718" rIns="91436" bIns="45718"/>
          <a:lstStyle>
            <a:lvl1pPr algn="l" defTabSz="684213" rtl="0" eaLnBrk="1" fontAlgn="base" hangingPunct="1">
              <a:lnSpc>
                <a:spcPct val="80000"/>
              </a:lnSpc>
              <a:spcBef>
                <a:spcPct val="0"/>
              </a:spcBef>
              <a:spcAft>
                <a:spcPct val="0"/>
              </a:spcAft>
              <a:defRPr lang="en-US" sz="28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Cisco Differentiation</a:t>
            </a:r>
            <a:endParaRPr lang="en-US" sz="1600" dirty="0">
              <a:solidFill>
                <a:schemeClr val="bg1">
                  <a:lumMod val="50000"/>
                </a:schemeClr>
              </a:solidFill>
            </a:endParaRPr>
          </a:p>
        </p:txBody>
      </p:sp>
    </p:spTree>
    <p:extLst>
      <p:ext uri="{BB962C8B-B14F-4D97-AF65-F5344CB8AC3E}">
        <p14:creationId xmlns:p14="http://schemas.microsoft.com/office/powerpoint/2010/main" val="102543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lajkum\Downloads\AN3756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9741" b="21247"/>
          <a:stretch/>
        </p:blipFill>
        <p:spPr bwMode="auto">
          <a:xfrm>
            <a:off x="0" y="1203767"/>
            <a:ext cx="9144000" cy="359842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3000" dirty="0"/>
              <a:t>For More Information </a:t>
            </a:r>
          </a:p>
        </p:txBody>
      </p:sp>
      <p:sp>
        <p:nvSpPr>
          <p:cNvPr id="7" name="Rectangle 6"/>
          <p:cNvSpPr/>
          <p:nvPr/>
        </p:nvSpPr>
        <p:spPr>
          <a:xfrm>
            <a:off x="0" y="3822701"/>
            <a:ext cx="9144000" cy="957729"/>
          </a:xfrm>
          <a:prstGeom prst="rect">
            <a:avLst/>
          </a:prstGeom>
          <a:solidFill>
            <a:schemeClr val="bg1">
              <a:alpha val="9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smtClean="0">
              <a:latin typeface="+mj-lt"/>
            </a:endParaRPr>
          </a:p>
        </p:txBody>
      </p:sp>
      <p:grpSp>
        <p:nvGrpSpPr>
          <p:cNvPr id="6" name="Group 19"/>
          <p:cNvGrpSpPr/>
          <p:nvPr/>
        </p:nvGrpSpPr>
        <p:grpSpPr>
          <a:xfrm>
            <a:off x="635002" y="4082626"/>
            <a:ext cx="2920999" cy="496814"/>
            <a:chOff x="280988" y="1087436"/>
            <a:chExt cx="2319868" cy="357641"/>
          </a:xfrm>
        </p:grpSpPr>
        <p:sp>
          <p:nvSpPr>
            <p:cNvPr id="8" name="Rounded Rectangle 7"/>
            <p:cNvSpPr/>
            <p:nvPr/>
          </p:nvSpPr>
          <p:spPr>
            <a:xfrm rot="16200000">
              <a:off x="1262101" y="106323"/>
              <a:ext cx="357641" cy="2319868"/>
            </a:xfrm>
            <a:prstGeom prst="round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endParaRPr lang="en-US" sz="1400" dirty="0">
                <a:latin typeface="+mj-lt"/>
              </a:endParaRPr>
            </a:p>
          </p:txBody>
        </p:sp>
        <p:sp>
          <p:nvSpPr>
            <p:cNvPr id="10" name="Rectangle 9"/>
            <p:cNvSpPr/>
            <p:nvPr/>
          </p:nvSpPr>
          <p:spPr>
            <a:xfrm>
              <a:off x="345409" y="1132000"/>
              <a:ext cx="2105778" cy="268514"/>
            </a:xfrm>
            <a:prstGeom prst="rect">
              <a:avLst/>
            </a:prstGeom>
          </p:spPr>
          <p:txBody>
            <a:bodyPr wrap="none" lIns="182880" tIns="0" rIns="0" bIns="0" anchor="ctr" anchorCtr="0">
              <a:noAutofit/>
            </a:bodyPr>
            <a:lstStyle/>
            <a:p>
              <a:pPr lvl="0"/>
              <a:r>
                <a:rPr lang="en-US" sz="1400" dirty="0">
                  <a:solidFill>
                    <a:srgbClr val="FFFFFF"/>
                  </a:solidFill>
                  <a:latin typeface="Arial"/>
                </a:rPr>
                <a:t>http://www.cisco.com/go/vts</a:t>
              </a:r>
              <a:endParaRPr lang="en-US" sz="1400" b="1" dirty="0">
                <a:solidFill>
                  <a:srgbClr val="FFFFFF"/>
                </a:solidFill>
                <a:latin typeface="+mj-lt"/>
              </a:endParaRPr>
            </a:p>
          </p:txBody>
        </p:sp>
      </p:grpSp>
    </p:spTree>
    <p:extLst>
      <p:ext uri="{BB962C8B-B14F-4D97-AF65-F5344CB8AC3E}">
        <p14:creationId xmlns:p14="http://schemas.microsoft.com/office/powerpoint/2010/main" val="1459360407"/>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5222533" y="4946904"/>
            <a:ext cx="716863" cy="154518"/>
          </a:xfrm>
          <a:prstGeom prst="rect">
            <a:avLst/>
          </a:prstGeom>
        </p:spPr>
        <p:txBody>
          <a:bodyPr/>
          <a:lstStyle/>
          <a:p>
            <a:pPr defTabSz="610744"/>
            <a:r>
              <a:rPr lang="en-US" smtClean="0">
                <a:ea typeface="ＭＳ Ｐゴシック" charset="0"/>
              </a:rPr>
              <a:t>PSOSDN-1050</a:t>
            </a:r>
            <a:endParaRPr lang="en-US">
              <a:ea typeface="ＭＳ Ｐゴシック" charset="0"/>
            </a:endParaRPr>
          </a:p>
        </p:txBody>
      </p:sp>
      <p:sp>
        <p:nvSpPr>
          <p:cNvPr id="5" name="Slide Number Placeholder 4"/>
          <p:cNvSpPr>
            <a:spLocks noGrp="1"/>
          </p:cNvSpPr>
          <p:nvPr>
            <p:ph type="sldNum" sz="quarter" idx="4"/>
          </p:nvPr>
        </p:nvSpPr>
        <p:spPr/>
        <p:txBody>
          <a:bodyPr/>
          <a:lstStyle/>
          <a:p>
            <a:fld id="{96A97DD0-5BE7-4856-A2A9-C42C6688E607}" type="slidenum">
              <a:rPr lang="en-US" smtClean="0">
                <a:solidFill>
                  <a:srgbClr val="FFFFFF">
                    <a:alpha val="60000"/>
                  </a:srgbClr>
                </a:solidFill>
              </a:rPr>
              <a:pPr/>
              <a:t>44</a:t>
            </a:fld>
            <a:endParaRPr lang="en-US" dirty="0">
              <a:solidFill>
                <a:srgbClr val="FFFFFF">
                  <a:alpha val="60000"/>
                </a:srgbClr>
              </a:solidFill>
            </a:endParaRPr>
          </a:p>
        </p:txBody>
      </p:sp>
    </p:spTree>
    <p:extLst>
      <p:ext uri="{BB962C8B-B14F-4D97-AF65-F5344CB8AC3E}">
        <p14:creationId xmlns:p14="http://schemas.microsoft.com/office/powerpoint/2010/main" val="296717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
        <p:nvSpPr>
          <p:cNvPr id="2" name="Slide Number Placeholder 1"/>
          <p:cNvSpPr>
            <a:spLocks noGrp="1"/>
          </p:cNvSpPr>
          <p:nvPr>
            <p:ph type="sldNum" sz="quarter" idx="4"/>
          </p:nvPr>
        </p:nvSpPr>
        <p:spPr/>
        <p:txBody>
          <a:bodyPr/>
          <a:lstStyle/>
          <a:p>
            <a:fld id="{96A97DD0-5BE7-4856-A2A9-C42C6688E607}" type="slidenum">
              <a:rPr lang="uk-UA" smtClean="0">
                <a:solidFill>
                  <a:srgbClr val="FFFFFF">
                    <a:alpha val="60000"/>
                  </a:srgbClr>
                </a:solidFill>
              </a:rPr>
              <a:pPr/>
              <a:t>45</a:t>
            </a:fld>
            <a:endParaRPr lang="uk-UA" dirty="0">
              <a:solidFill>
                <a:srgbClr val="FFFFFF">
                  <a:alpha val="60000"/>
                </a:srgbClr>
              </a:solidFill>
            </a:endParaRPr>
          </a:p>
        </p:txBody>
      </p:sp>
    </p:spTree>
    <p:extLst>
      <p:ext uri="{BB962C8B-B14F-4D97-AF65-F5344CB8AC3E}">
        <p14:creationId xmlns:p14="http://schemas.microsoft.com/office/powerpoint/2010/main" val="43588148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VTS VM Requirements</a:t>
            </a:r>
            <a:endParaRPr lang="en-US" dirty="0"/>
          </a:p>
        </p:txBody>
      </p:sp>
      <p:sp>
        <p:nvSpPr>
          <p:cNvPr id="3" name="Slide Number Placeholder 2"/>
          <p:cNvSpPr>
            <a:spLocks noGrp="1"/>
          </p:cNvSpPr>
          <p:nvPr>
            <p:ph type="sldNum" sz="quarter" idx="4294967295"/>
          </p:nvPr>
        </p:nvSpPr>
        <p:spPr>
          <a:xfrm>
            <a:off x="8409709" y="4884990"/>
            <a:ext cx="359666" cy="274637"/>
          </a:xfrm>
          <a:prstGeom prst="rect">
            <a:avLst/>
          </a:prstGeom>
        </p:spPr>
        <p:txBody>
          <a:bodyPr lIns="91436" tIns="45718" rIns="91436" bIns="45718"/>
          <a:lstStyle/>
          <a:p>
            <a:fld id="{96A97DD0-5BE7-4856-A2A9-C42C6688E607}" type="slidenum">
              <a:rPr lang="en-US" smtClean="0"/>
              <a:pPr/>
              <a:t>46</a:t>
            </a:fld>
            <a:endParaRPr lang="en-US" dirty="0"/>
          </a:p>
        </p:txBody>
      </p:sp>
      <p:graphicFrame>
        <p:nvGraphicFramePr>
          <p:cNvPr id="5" name="Table 4"/>
          <p:cNvGraphicFramePr>
            <a:graphicFrameLocks noGrp="1"/>
          </p:cNvGraphicFramePr>
          <p:nvPr>
            <p:extLst/>
          </p:nvPr>
        </p:nvGraphicFramePr>
        <p:xfrm>
          <a:off x="1211890" y="1573025"/>
          <a:ext cx="6623133" cy="2097252"/>
        </p:xfrm>
        <a:graphic>
          <a:graphicData uri="http://schemas.openxmlformats.org/drawingml/2006/table">
            <a:tbl>
              <a:tblPr firstRow="1" bandRow="1">
                <a:tableStyleId>{5C22544A-7EE6-4342-B048-85BDC9FD1C3A}</a:tableStyleId>
              </a:tblPr>
              <a:tblGrid>
                <a:gridCol w="2207711"/>
                <a:gridCol w="2207711"/>
                <a:gridCol w="2207711"/>
              </a:tblGrid>
              <a:tr h="524313">
                <a:tc>
                  <a:txBody>
                    <a:bodyPr/>
                    <a:lstStyle/>
                    <a:p>
                      <a:r>
                        <a:rPr lang="en-US" sz="1600" b="1" dirty="0" smtClean="0"/>
                        <a:t>VM</a:t>
                      </a:r>
                      <a:endParaRPr lang="en-US" sz="1600" dirty="0"/>
                    </a:p>
                  </a:txBody>
                  <a:tcPr/>
                </a:tc>
                <a:tc>
                  <a:txBody>
                    <a:bodyPr/>
                    <a:lstStyle/>
                    <a:p>
                      <a:r>
                        <a:rPr lang="en-US" sz="1600" b="1" dirty="0" smtClean="0"/>
                        <a:t>Memory</a:t>
                      </a:r>
                      <a:endParaRPr lang="en-US" sz="1600" dirty="0"/>
                    </a:p>
                  </a:txBody>
                  <a:tcPr/>
                </a:tc>
                <a:tc>
                  <a:txBody>
                    <a:bodyPr/>
                    <a:lstStyle/>
                    <a:p>
                      <a:r>
                        <a:rPr lang="en-US" sz="1600" b="1" dirty="0" smtClean="0"/>
                        <a:t>CPU</a:t>
                      </a:r>
                      <a:endParaRPr lang="en-US" sz="1600" dirty="0"/>
                    </a:p>
                  </a:txBody>
                  <a:tcPr/>
                </a:tc>
              </a:tr>
              <a:tr h="524313">
                <a:tc>
                  <a:txBody>
                    <a:bodyPr/>
                    <a:lstStyle/>
                    <a:p>
                      <a:r>
                        <a:rPr lang="pt-BR" sz="1600" dirty="0" smtClean="0"/>
                        <a:t>VTC</a:t>
                      </a:r>
                      <a:endParaRPr lang="en-US" sz="1600" dirty="0"/>
                    </a:p>
                  </a:txBody>
                  <a:tcPr/>
                </a:tc>
                <a:tc>
                  <a:txBody>
                    <a:bodyPr/>
                    <a:lstStyle/>
                    <a:p>
                      <a:r>
                        <a:rPr lang="pt-BR" sz="1600" dirty="0" smtClean="0"/>
                        <a:t>16 Gb (16777216)</a:t>
                      </a:r>
                      <a:endParaRPr lang="en-US" sz="1600" dirty="0"/>
                    </a:p>
                  </a:txBody>
                  <a:tcPr/>
                </a:tc>
                <a:tc>
                  <a:txBody>
                    <a:bodyPr/>
                    <a:lstStyle/>
                    <a:p>
                      <a:r>
                        <a:rPr lang="pt-BR" sz="1600" dirty="0" smtClean="0"/>
                        <a:t>8 cores</a:t>
                      </a:r>
                      <a:endParaRPr lang="en-US" sz="1600" dirty="0"/>
                    </a:p>
                  </a:txBody>
                  <a:tcPr/>
                </a:tc>
              </a:tr>
              <a:tr h="524313">
                <a:tc>
                  <a:txBody>
                    <a:bodyPr/>
                    <a:lstStyle/>
                    <a:p>
                      <a:r>
                        <a:rPr lang="pt-BR" sz="1600" dirty="0" smtClean="0"/>
                        <a:t>VTF</a:t>
                      </a:r>
                      <a:endParaRPr lang="en-US" sz="1600" dirty="0"/>
                    </a:p>
                  </a:txBody>
                  <a:tcPr/>
                </a:tc>
                <a:tc>
                  <a:txBody>
                    <a:bodyPr/>
                    <a:lstStyle/>
                    <a:p>
                      <a:r>
                        <a:rPr lang="pt-BR" sz="1600" dirty="0" smtClean="0"/>
                        <a:t>16 Gb (16777216)</a:t>
                      </a:r>
                      <a:endParaRPr lang="en-US" sz="1600" dirty="0"/>
                    </a:p>
                  </a:txBody>
                  <a:tcPr/>
                </a:tc>
                <a:tc>
                  <a:txBody>
                    <a:bodyPr/>
                    <a:lstStyle/>
                    <a:p>
                      <a:r>
                        <a:rPr lang="pt-BR" sz="1600" dirty="0" smtClean="0"/>
                        <a:t>2 cores</a:t>
                      </a:r>
                      <a:endParaRPr lang="en-US" sz="1600" dirty="0"/>
                    </a:p>
                  </a:txBody>
                  <a:tcPr/>
                </a:tc>
              </a:tr>
              <a:tr h="524313">
                <a:tc>
                  <a:txBody>
                    <a:bodyPr/>
                    <a:lstStyle/>
                    <a:p>
                      <a:r>
                        <a:rPr lang="pt-BR" sz="1600" dirty="0" smtClean="0"/>
                        <a:t>XRVR</a:t>
                      </a:r>
                      <a:endParaRPr lang="en-US" sz="1600" dirty="0"/>
                    </a:p>
                  </a:txBody>
                  <a:tcPr/>
                </a:tc>
                <a:tc>
                  <a:txBody>
                    <a:bodyPr/>
                    <a:lstStyle/>
                    <a:p>
                      <a:r>
                        <a:rPr lang="pt-BR" sz="1600" dirty="0" smtClean="0"/>
                        <a:t>32 Gb (33554432)</a:t>
                      </a:r>
                      <a:endParaRPr lang="en-US" sz="1600" dirty="0"/>
                    </a:p>
                  </a:txBody>
                  <a:tcPr/>
                </a:tc>
                <a:tc>
                  <a:txBody>
                    <a:bodyPr/>
                    <a:lstStyle/>
                    <a:p>
                      <a:r>
                        <a:rPr lang="pt-BR" sz="1600" dirty="0" smtClean="0"/>
                        <a:t>6 cores</a:t>
                      </a:r>
                      <a:endParaRPr lang="en-US" sz="1600" dirty="0"/>
                    </a:p>
                  </a:txBody>
                  <a:tcPr/>
                </a:tc>
              </a:tr>
            </a:tbl>
          </a:graphicData>
        </a:graphic>
      </p:graphicFrame>
    </p:spTree>
    <p:extLst>
      <p:ext uri="{BB962C8B-B14F-4D97-AF65-F5344CB8AC3E}">
        <p14:creationId xmlns:p14="http://schemas.microsoft.com/office/powerpoint/2010/main" val="145436365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1245" y="204381"/>
            <a:ext cx="8345488" cy="731837"/>
          </a:xfrm>
        </p:spPr>
        <p:txBody>
          <a:bodyPr/>
          <a:lstStyle/>
          <a:p>
            <a:r>
              <a:rPr lang="en-US" dirty="0" smtClean="0"/>
              <a:t>VTS Scalability Numbers</a:t>
            </a:r>
            <a:endParaRPr lang="en-US" dirty="0"/>
          </a:p>
        </p:txBody>
      </p:sp>
      <p:pic>
        <p:nvPicPr>
          <p:cNvPr id="4" name="Picture 3"/>
          <p:cNvPicPr>
            <a:picLocks noChangeAspect="1"/>
          </p:cNvPicPr>
          <p:nvPr/>
        </p:nvPicPr>
        <p:blipFill rotWithShape="1">
          <a:blip r:embed="rId2"/>
          <a:srcRect l="1882" t="51506" r="11905"/>
          <a:stretch/>
        </p:blipFill>
        <p:spPr>
          <a:xfrm>
            <a:off x="445471" y="1279360"/>
            <a:ext cx="8359688" cy="2700870"/>
          </a:xfrm>
          <a:prstGeom prst="rect">
            <a:avLst/>
          </a:prstGeom>
        </p:spPr>
      </p:pic>
    </p:spTree>
    <p:extLst>
      <p:ext uri="{BB962C8B-B14F-4D97-AF65-F5344CB8AC3E}">
        <p14:creationId xmlns:p14="http://schemas.microsoft.com/office/powerpoint/2010/main" val="831062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5"/>
          <p:cNvSpPr>
            <a:spLocks noGrp="1"/>
          </p:cNvSpPr>
          <p:nvPr>
            <p:ph type="title"/>
          </p:nvPr>
        </p:nvSpPr>
        <p:spPr>
          <a:xfrm>
            <a:off x="357188" y="384175"/>
            <a:ext cx="8512175" cy="434975"/>
          </a:xfrm>
        </p:spPr>
        <p:txBody>
          <a:bodyPr/>
          <a:lstStyle/>
          <a:p>
            <a:pPr eaLnBrk="1" hangingPunct="1"/>
            <a:r>
              <a:rPr lang="en-US" dirty="0" smtClean="0">
                <a:latin typeface="Arial" charset="0"/>
                <a:ea typeface="Apple LiGothic Medium" charset="0"/>
                <a:cs typeface="Apple LiGothic Medium" charset="0"/>
              </a:rPr>
              <a:t>Technology Trends</a:t>
            </a:r>
            <a:endParaRPr dirty="0">
              <a:latin typeface="Arial" charset="0"/>
              <a:ea typeface="Apple LiGothic Medium" charset="0"/>
              <a:cs typeface="Apple LiGothic Medium" charset="0"/>
            </a:endParaRPr>
          </a:p>
        </p:txBody>
      </p:sp>
      <p:sp>
        <p:nvSpPr>
          <p:cNvPr id="71682" name="Text Placeholder 6"/>
          <p:cNvSpPr>
            <a:spLocks noGrp="1"/>
          </p:cNvSpPr>
          <p:nvPr>
            <p:ph type="body" sz="quarter" idx="12"/>
          </p:nvPr>
        </p:nvSpPr>
        <p:spPr>
          <a:xfrm>
            <a:off x="357188" y="822325"/>
            <a:ext cx="8512175" cy="381000"/>
          </a:xfrm>
        </p:spPr>
        <p:txBody>
          <a:bodyPr/>
          <a:lstStyle/>
          <a:p>
            <a:pPr marL="1588" eaLnBrk="1" hangingPunct="1"/>
            <a:r>
              <a:rPr lang="en-US" dirty="0" smtClean="0">
                <a:latin typeface="Arial" charset="0"/>
                <a:ea typeface="Apple LiGothic Medium" charset="0"/>
                <a:cs typeface="Apple LiGothic Medium" charset="0"/>
              </a:rPr>
              <a:t>Each addressing an aspect of challenges and opportunities</a:t>
            </a:r>
            <a:endParaRPr lang="en-US" dirty="0">
              <a:latin typeface="Arial" charset="0"/>
              <a:ea typeface="Apple LiGothic Medium" charset="0"/>
              <a:cs typeface="Apple LiGothic Medium" charset="0"/>
            </a:endParaRPr>
          </a:p>
        </p:txBody>
      </p:sp>
      <p:sp>
        <p:nvSpPr>
          <p:cNvPr id="2" name="Slide Number Placeholder 1"/>
          <p:cNvSpPr>
            <a:spLocks noGrp="1"/>
          </p:cNvSpPr>
          <p:nvPr>
            <p:ph type="sldNum" sz="quarter" idx="4294967295"/>
          </p:nvPr>
        </p:nvSpPr>
        <p:spPr>
          <a:xfrm>
            <a:off x="8409709" y="4671464"/>
            <a:ext cx="359666" cy="274637"/>
          </a:xfrm>
          <a:prstGeom prst="rect">
            <a:avLst/>
          </a:prstGeom>
        </p:spPr>
        <p:txBody>
          <a:bodyPr rtlCol="0"/>
          <a:lstStyle/>
          <a:p>
            <a:pPr>
              <a:defRPr/>
            </a:pPr>
            <a:fld id="{79F4D493-E49E-2C43-9B42-611747B6C503}" type="slidenum">
              <a:rPr lang="en-US">
                <a:solidFill>
                  <a:srgbClr val="000000">
                    <a:alpha val="25000"/>
                  </a:srgbClr>
                </a:solidFill>
                <a:latin typeface="+mn-lt"/>
                <a:ea typeface="+mn-ea"/>
                <a:cs typeface="CiscoSans Thin"/>
              </a:rPr>
              <a:pPr>
                <a:defRPr/>
              </a:pPr>
              <a:t>5</a:t>
            </a:fld>
            <a:endParaRPr lang="en-US" dirty="0">
              <a:solidFill>
                <a:srgbClr val="000000">
                  <a:alpha val="25000"/>
                </a:srgbClr>
              </a:solidFill>
              <a:latin typeface="+mn-lt"/>
              <a:ea typeface="+mn-ea"/>
              <a:cs typeface="CiscoSans Thin"/>
            </a:endParaRPr>
          </a:p>
        </p:txBody>
      </p:sp>
      <p:grpSp>
        <p:nvGrpSpPr>
          <p:cNvPr id="5" name="Group 4"/>
          <p:cNvGrpSpPr/>
          <p:nvPr/>
        </p:nvGrpSpPr>
        <p:grpSpPr>
          <a:xfrm>
            <a:off x="3969410" y="1136803"/>
            <a:ext cx="4824248" cy="788275"/>
            <a:chOff x="3899338" y="1082566"/>
            <a:chExt cx="4824248" cy="788275"/>
          </a:xfrm>
          <a:solidFill>
            <a:srgbClr val="FF9300"/>
          </a:solidFill>
        </p:grpSpPr>
        <p:sp>
          <p:nvSpPr>
            <p:cNvPr id="6" name="Rounded Rectangle 5"/>
            <p:cNvSpPr/>
            <p:nvPr/>
          </p:nvSpPr>
          <p:spPr>
            <a:xfrm>
              <a:off x="3899338" y="1082566"/>
              <a:ext cx="4824248" cy="788275"/>
            </a:xfrm>
            <a:prstGeom prst="round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3402" eaLnBrk="0" fontAlgn="base" hangingPunct="0">
                <a:lnSpc>
                  <a:spcPct val="90000"/>
                </a:lnSpc>
                <a:spcBef>
                  <a:spcPct val="0"/>
                </a:spcBef>
                <a:spcAft>
                  <a:spcPct val="0"/>
                </a:spcAft>
              </a:pPr>
              <a:endParaRPr lang="en-US" sz="1600" dirty="0">
                <a:solidFill>
                  <a:srgbClr val="FFFFFF"/>
                </a:solidFill>
                <a:cs typeface="Arial" charset="0"/>
              </a:endParaRPr>
            </a:p>
          </p:txBody>
        </p:sp>
        <p:sp>
          <p:nvSpPr>
            <p:cNvPr id="7" name="Rectangle 6"/>
            <p:cNvSpPr/>
            <p:nvPr/>
          </p:nvSpPr>
          <p:spPr>
            <a:xfrm>
              <a:off x="4215962" y="1187981"/>
              <a:ext cx="4191000" cy="6186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lvl="1" algn="ctr">
                <a:lnSpc>
                  <a:spcPct val="90000"/>
                </a:lnSpc>
                <a:buClr>
                  <a:srgbClr val="96CA4B"/>
                </a:buClr>
                <a:buSzPct val="90000"/>
              </a:pPr>
              <a:r>
                <a:rPr lang="en-US" sz="1400" b="1" dirty="0" smtClean="0">
                  <a:solidFill>
                    <a:srgbClr val="000000"/>
                  </a:solidFill>
                  <a:latin typeface="+mj-lt"/>
                </a:rPr>
                <a:t>Scalable Fabric</a:t>
              </a:r>
              <a:r>
                <a:rPr lang="en-US" sz="1600" dirty="0" smtClean="0">
                  <a:solidFill>
                    <a:srgbClr val="000000"/>
                  </a:solidFill>
                </a:rPr>
                <a:t/>
              </a:r>
              <a:br>
                <a:rPr lang="en-US" sz="1600" dirty="0" smtClean="0">
                  <a:solidFill>
                    <a:srgbClr val="000000"/>
                  </a:solidFill>
                </a:rPr>
              </a:br>
              <a:r>
                <a:rPr lang="en-US" sz="1200" dirty="0" smtClean="0">
                  <a:solidFill>
                    <a:srgbClr val="000000"/>
                  </a:solidFill>
                  <a:latin typeface="Al Bayan Plain" charset="-78"/>
                  <a:ea typeface="Al Bayan Plain" charset="-78"/>
                  <a:cs typeface="Al Bayan Plain" charset="-78"/>
                </a:rPr>
                <a:t>Data Center </a:t>
              </a:r>
              <a:r>
                <a:rPr lang="en-US" sz="1200" dirty="0" smtClean="0">
                  <a:solidFill>
                    <a:srgbClr val="000000"/>
                  </a:solidFill>
                  <a:latin typeface="Al Bayan Plain" charset="-78"/>
                  <a:ea typeface="Al Bayan Plain" charset="-78"/>
                  <a:cs typeface="Al Bayan Plain" charset="-78"/>
                </a:rPr>
                <a:t>CLOS Fabric </a:t>
              </a:r>
              <a:r>
                <a:rPr lang="en-US" sz="1200" dirty="0" smtClean="0">
                  <a:solidFill>
                    <a:srgbClr val="000000"/>
                  </a:solidFill>
                  <a:latin typeface="Al Bayan Plain" charset="-78"/>
                  <a:ea typeface="Al Bayan Plain" charset="-78"/>
                  <a:cs typeface="Al Bayan Plain" charset="-78"/>
                </a:rPr>
                <a:t>to scale out based on Network and Compute</a:t>
              </a:r>
              <a:endParaRPr lang="en-US" sz="1200" dirty="0">
                <a:solidFill>
                  <a:srgbClr val="000000"/>
                </a:solidFill>
                <a:latin typeface="Al Bayan Plain" charset="-78"/>
                <a:ea typeface="Al Bayan Plain" charset="-78"/>
                <a:cs typeface="Al Bayan Plain" charset="-78"/>
              </a:endParaRPr>
            </a:p>
          </p:txBody>
        </p:sp>
      </p:grpSp>
      <p:sp>
        <p:nvSpPr>
          <p:cNvPr id="9" name="Rounded Rectangle 8"/>
          <p:cNvSpPr/>
          <p:nvPr/>
        </p:nvSpPr>
        <p:spPr>
          <a:xfrm>
            <a:off x="3969410" y="1969423"/>
            <a:ext cx="4824248" cy="735824"/>
          </a:xfrm>
          <a:prstGeom prst="roundRect">
            <a:avLst/>
          </a:prstGeom>
          <a:solidFill>
            <a:srgbClr val="996633">
              <a:alpha val="60000"/>
            </a:srgbClr>
          </a:solidFill>
          <a:ln w="25400" cap="flat" cmpd="sng" algn="ctr">
            <a:gradFill flip="none" rotWithShape="1">
              <a:gsLst>
                <a:gs pos="0">
                  <a:schemeClr val="accent2">
                    <a:lumMod val="20000"/>
                    <a:lumOff val="80000"/>
                  </a:schemeClr>
                </a:gs>
                <a:gs pos="100000">
                  <a:schemeClr val="accent6">
                    <a:lumMod val="60000"/>
                    <a:lumOff val="40000"/>
                    <a:alpha val="0"/>
                  </a:schemeClr>
                </a:gs>
              </a:gsLst>
              <a:lin ang="5400000" scaled="1"/>
              <a:tileRect/>
            </a:grad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3402" eaLnBrk="0" fontAlgn="base" hangingPunct="0">
              <a:lnSpc>
                <a:spcPct val="90000"/>
              </a:lnSpc>
              <a:spcBef>
                <a:spcPct val="0"/>
              </a:spcBef>
              <a:spcAft>
                <a:spcPct val="0"/>
              </a:spcAft>
            </a:pPr>
            <a:endParaRPr lang="en-US" sz="1600" dirty="0">
              <a:solidFill>
                <a:srgbClr val="FFFFFF"/>
              </a:solidFill>
              <a:cs typeface="Arial" charset="0"/>
            </a:endParaRPr>
          </a:p>
        </p:txBody>
      </p:sp>
      <p:grpSp>
        <p:nvGrpSpPr>
          <p:cNvPr id="11" name="Group 10"/>
          <p:cNvGrpSpPr/>
          <p:nvPr/>
        </p:nvGrpSpPr>
        <p:grpSpPr>
          <a:xfrm>
            <a:off x="3953887" y="2748214"/>
            <a:ext cx="4824248" cy="768499"/>
            <a:chOff x="3899338" y="1944173"/>
            <a:chExt cx="4824248" cy="788275"/>
          </a:xfrm>
          <a:solidFill>
            <a:schemeClr val="accent5">
              <a:alpha val="50000"/>
            </a:schemeClr>
          </a:solidFill>
        </p:grpSpPr>
        <p:sp>
          <p:nvSpPr>
            <p:cNvPr id="12" name="Rounded Rectangle 11"/>
            <p:cNvSpPr/>
            <p:nvPr/>
          </p:nvSpPr>
          <p:spPr>
            <a:xfrm>
              <a:off x="3899338" y="1944173"/>
              <a:ext cx="4824248" cy="788275"/>
            </a:xfrm>
            <a:prstGeom prst="roundRect">
              <a:avLst/>
            </a:prstGeom>
            <a:grpFill/>
            <a:ln w="25400" cap="flat" cmpd="sng" algn="ctr">
              <a:no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3402" eaLnBrk="0" fontAlgn="base" hangingPunct="0">
                <a:lnSpc>
                  <a:spcPct val="90000"/>
                </a:lnSpc>
                <a:spcBef>
                  <a:spcPct val="0"/>
                </a:spcBef>
                <a:spcAft>
                  <a:spcPct val="0"/>
                </a:spcAft>
              </a:pPr>
              <a:endParaRPr lang="en-US" sz="1600" dirty="0">
                <a:solidFill>
                  <a:srgbClr val="FFFFFF"/>
                </a:solidFill>
                <a:cs typeface="Arial" charset="0"/>
              </a:endParaRPr>
            </a:p>
          </p:txBody>
        </p:sp>
        <p:sp>
          <p:nvSpPr>
            <p:cNvPr id="13" name="Rectangle 12"/>
            <p:cNvSpPr/>
            <p:nvPr/>
          </p:nvSpPr>
          <p:spPr>
            <a:xfrm>
              <a:off x="4119094" y="2056178"/>
              <a:ext cx="4479289" cy="618631"/>
            </a:xfrm>
            <a:prstGeom prst="rect">
              <a:avLst/>
            </a:prstGeom>
            <a:noFill/>
            <a:ln>
              <a:noFill/>
            </a:ln>
          </p:spPr>
          <p:txBody>
            <a:bodyPr wrap="square" anchor="ctr">
              <a:spAutoFit/>
            </a:bodyPr>
            <a:lstStyle/>
            <a:p>
              <a:pPr marL="0" lvl="1" algn="ctr">
                <a:lnSpc>
                  <a:spcPct val="90000"/>
                </a:lnSpc>
                <a:buClr>
                  <a:srgbClr val="96CA4B"/>
                </a:buClr>
                <a:buSzPct val="90000"/>
              </a:pPr>
              <a:r>
                <a:rPr lang="en-US" sz="1400" b="1" dirty="0" smtClean="0">
                  <a:solidFill>
                    <a:srgbClr val="000000"/>
                  </a:solidFill>
                  <a:ea typeface="Arial" charset="0"/>
                  <a:cs typeface="Arial" charset="0"/>
                </a:rPr>
                <a:t>SDN</a:t>
              </a:r>
              <a:r>
                <a:rPr lang="en-US" sz="1600" dirty="0">
                  <a:solidFill>
                    <a:srgbClr val="000000"/>
                  </a:solidFill>
                  <a:latin typeface="Al Bayan Plain" charset="-78"/>
                  <a:ea typeface="Al Bayan Plain" charset="-78"/>
                  <a:cs typeface="Al Bayan Plain" charset="-78"/>
                </a:rPr>
                <a:t/>
              </a:r>
              <a:br>
                <a:rPr lang="en-US" sz="1600" dirty="0">
                  <a:solidFill>
                    <a:srgbClr val="000000"/>
                  </a:solidFill>
                  <a:latin typeface="Al Bayan Plain" charset="-78"/>
                  <a:ea typeface="Al Bayan Plain" charset="-78"/>
                  <a:cs typeface="Al Bayan Plain" charset="-78"/>
                </a:rPr>
              </a:br>
              <a:r>
                <a:rPr lang="en-US" sz="1200" dirty="0">
                  <a:solidFill>
                    <a:srgbClr val="000000"/>
                  </a:solidFill>
                  <a:latin typeface="Al Bayan Plain" charset="-78"/>
                  <a:ea typeface="Al Bayan Plain" charset="-78"/>
                  <a:cs typeface="Al Bayan Plain" charset="-78"/>
                </a:rPr>
                <a:t>Control &amp; Data Plane separation</a:t>
              </a:r>
              <a:r>
                <a:rPr lang="en-US" sz="1200" dirty="0" smtClean="0">
                  <a:solidFill>
                    <a:srgbClr val="000000"/>
                  </a:solidFill>
                  <a:latin typeface="Al Bayan Plain" charset="-78"/>
                  <a:ea typeface="Al Bayan Plain" charset="-78"/>
                  <a:cs typeface="Al Bayan Plain" charset="-78"/>
                </a:rPr>
                <a:t>…Centralized Control              (automation &amp; programmability)</a:t>
              </a:r>
              <a:endParaRPr lang="en-US" sz="1200" dirty="0">
                <a:solidFill>
                  <a:srgbClr val="000000"/>
                </a:solidFill>
                <a:latin typeface="Al Bayan Plain" charset="-78"/>
                <a:ea typeface="Al Bayan Plain" charset="-78"/>
                <a:cs typeface="Al Bayan Plain" charset="-78"/>
              </a:endParaRPr>
            </a:p>
          </p:txBody>
        </p:sp>
      </p:grpSp>
      <p:grpSp>
        <p:nvGrpSpPr>
          <p:cNvPr id="14" name="Group 13"/>
          <p:cNvGrpSpPr/>
          <p:nvPr/>
        </p:nvGrpSpPr>
        <p:grpSpPr>
          <a:xfrm>
            <a:off x="932718" y="1264940"/>
            <a:ext cx="1905582" cy="1864777"/>
            <a:chOff x="1046744" y="1328310"/>
            <a:chExt cx="1421154" cy="1422250"/>
          </a:xfrm>
          <a:solidFill>
            <a:schemeClr val="tx2">
              <a:lumMod val="40000"/>
              <a:lumOff val="60000"/>
            </a:schemeClr>
          </a:solidFill>
        </p:grpSpPr>
        <p:sp>
          <p:nvSpPr>
            <p:cNvPr id="15" name="Oval 10"/>
            <p:cNvSpPr>
              <a:spLocks noChangeAspect="1" noChangeArrowheads="1"/>
            </p:cNvSpPr>
            <p:nvPr/>
          </p:nvSpPr>
          <p:spPr bwMode="ltGray">
            <a:xfrm>
              <a:off x="1046744" y="1328310"/>
              <a:ext cx="1421154" cy="1422250"/>
            </a:xfrm>
            <a:prstGeom prst="ellipse">
              <a:avLst/>
            </a:prstGeom>
            <a:solidFill>
              <a:srgbClr val="FF9300"/>
            </a:solidFill>
            <a:ln w="3175" cap="flat" cmpd="sng" algn="ctr">
              <a:solidFill>
                <a:srgbClr val="FFFFFF"/>
              </a:solid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0669" eaLnBrk="0" hangingPunct="0">
                <a:lnSpc>
                  <a:spcPct val="90000"/>
                </a:lnSpc>
                <a:defRPr/>
              </a:pPr>
              <a:endParaRPr lang="en-US" sz="1600" kern="0" dirty="0">
                <a:solidFill>
                  <a:sysClr val="windowText" lastClr="000000"/>
                </a:solidFill>
                <a:cs typeface="Arial" charset="0"/>
              </a:endParaRPr>
            </a:p>
          </p:txBody>
        </p:sp>
        <p:sp>
          <p:nvSpPr>
            <p:cNvPr id="16" name="TextBox 15"/>
            <p:cNvSpPr txBox="1"/>
            <p:nvPr/>
          </p:nvSpPr>
          <p:spPr>
            <a:xfrm>
              <a:off x="1272390" y="1505506"/>
              <a:ext cx="979350" cy="197180"/>
            </a:xfrm>
            <a:prstGeom prst="rect">
              <a:avLst/>
            </a:prstGeom>
            <a:noFill/>
            <a:ln>
              <a:noFill/>
            </a:ln>
          </p:spPr>
          <p:txBody>
            <a:bodyPr wrap="none" rtlCol="0">
              <a:spAutoFit/>
            </a:bodyPr>
            <a:lstStyle/>
            <a:p>
              <a:pPr algn="ctr" defTabSz="1083198">
                <a:lnSpc>
                  <a:spcPct val="90000"/>
                </a:lnSpc>
                <a:defRPr/>
              </a:pPr>
              <a:r>
                <a:rPr lang="en-US" sz="1200" b="1" kern="0" dirty="0" smtClean="0">
                  <a:solidFill>
                    <a:srgbClr val="000000"/>
                  </a:solidFill>
                </a:rPr>
                <a:t>Scalable Fabric</a:t>
              </a:r>
              <a:endParaRPr lang="en-US" sz="1200" b="1" kern="0" dirty="0">
                <a:solidFill>
                  <a:srgbClr val="000000"/>
                </a:solidFill>
              </a:endParaRPr>
            </a:p>
          </p:txBody>
        </p:sp>
      </p:grpSp>
      <p:grpSp>
        <p:nvGrpSpPr>
          <p:cNvPr id="17" name="Group 16"/>
          <p:cNvGrpSpPr/>
          <p:nvPr/>
        </p:nvGrpSpPr>
        <p:grpSpPr>
          <a:xfrm>
            <a:off x="933736" y="2704268"/>
            <a:ext cx="1905582" cy="1864777"/>
            <a:chOff x="1046744" y="1328310"/>
            <a:chExt cx="1421154" cy="1422250"/>
          </a:xfrm>
          <a:solidFill>
            <a:schemeClr val="accent6">
              <a:lumMod val="75000"/>
              <a:alpha val="48000"/>
            </a:schemeClr>
          </a:solidFill>
        </p:grpSpPr>
        <p:sp>
          <p:nvSpPr>
            <p:cNvPr id="18" name="Oval 10"/>
            <p:cNvSpPr>
              <a:spLocks noChangeAspect="1" noChangeArrowheads="1"/>
            </p:cNvSpPr>
            <p:nvPr/>
          </p:nvSpPr>
          <p:spPr bwMode="ltGray">
            <a:xfrm>
              <a:off x="1046744" y="1328310"/>
              <a:ext cx="1421154" cy="1422250"/>
            </a:xfrm>
            <a:prstGeom prst="ellipse">
              <a:avLst/>
            </a:prstGeom>
            <a:grp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algn="ctr" defTabSz="514350" fontAlgn="base">
                <a:spcBef>
                  <a:spcPct val="0"/>
                </a:spcBef>
                <a:spcAft>
                  <a:spcPct val="0"/>
                </a:spcAft>
              </a:pPr>
              <a:endParaRPr lang="en-US" sz="1400" dirty="0">
                <a:solidFill>
                  <a:srgbClr val="FFFFFF"/>
                </a:solidFill>
              </a:endParaRPr>
            </a:p>
          </p:txBody>
        </p:sp>
        <p:sp>
          <p:nvSpPr>
            <p:cNvPr id="19" name="TextBox 18"/>
            <p:cNvSpPr txBox="1"/>
            <p:nvPr/>
          </p:nvSpPr>
          <p:spPr>
            <a:xfrm>
              <a:off x="1170152" y="2238184"/>
              <a:ext cx="1162225" cy="199528"/>
            </a:xfrm>
            <a:prstGeom prst="rect">
              <a:avLst/>
            </a:prstGeom>
            <a:no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defPPr>
                <a:defRPr lang="en-US"/>
              </a:defPPr>
              <a:lvl1pPr defTabSz="514350" fontAlgn="base">
                <a:spcBef>
                  <a:spcPct val="0"/>
                </a:spcBef>
                <a:spcAft>
                  <a:spcPct val="0"/>
                </a:spcAft>
                <a:defRPr sz="1400">
                  <a:solidFill>
                    <a:srgbClr val="FFFFFF"/>
                  </a:solidFill>
                </a:defRPr>
              </a:lvl1pPr>
            </a:lstStyle>
            <a:p>
              <a:pPr algn="ctr"/>
              <a:r>
                <a:rPr lang="en-US" sz="1200" b="1" dirty="0" smtClean="0">
                  <a:solidFill>
                    <a:srgbClr val="000000"/>
                  </a:solidFill>
                </a:rPr>
                <a:t>Open APIs</a:t>
              </a:r>
              <a:endParaRPr lang="en-US" sz="1200" b="1" dirty="0">
                <a:solidFill>
                  <a:srgbClr val="000000"/>
                </a:solidFill>
              </a:endParaRPr>
            </a:p>
          </p:txBody>
        </p:sp>
      </p:grpSp>
      <p:sp>
        <p:nvSpPr>
          <p:cNvPr id="20" name="Oval 10"/>
          <p:cNvSpPr>
            <a:spLocks noChangeAspect="1" noChangeArrowheads="1"/>
          </p:cNvSpPr>
          <p:nvPr/>
        </p:nvSpPr>
        <p:spPr bwMode="ltGray">
          <a:xfrm>
            <a:off x="1644214" y="1969653"/>
            <a:ext cx="1905582" cy="1864777"/>
          </a:xfrm>
          <a:prstGeom prst="ellipse">
            <a:avLst/>
          </a:prstGeom>
          <a:solidFill>
            <a:srgbClr val="996633">
              <a:alpha val="50000"/>
            </a:srgbClr>
          </a:solidFill>
          <a:ln w="3175" cap="flat" cmpd="sng" algn="ctr">
            <a:gradFill flip="none" rotWithShape="1">
              <a:gsLst>
                <a:gs pos="0">
                  <a:srgbClr val="52526D">
                    <a:lumMod val="20000"/>
                    <a:lumOff val="80000"/>
                  </a:srgbClr>
                </a:gs>
                <a:gs pos="100000">
                  <a:srgbClr val="3CBBB9">
                    <a:lumMod val="60000"/>
                    <a:lumOff val="40000"/>
                    <a:alpha val="0"/>
                  </a:srgbClr>
                </a:gs>
              </a:gsLst>
              <a:lin ang="5400000" scaled="1"/>
              <a:tileRect/>
            </a:gradFill>
            <a:prstDash val="solid"/>
            <a:round/>
            <a:headEnd type="none" w="med" len="med"/>
            <a:tailEnd type="none" w="med" len="med"/>
          </a:ln>
          <a:effectLst/>
        </p:spPr>
        <p:txBody>
          <a:bodyPr rot="0" spcFirstLastPara="0" vertOverflow="overflow" horzOverflow="overflow" vert="horz" wrap="square" lIns="82106" tIns="41049" rIns="82106" bIns="41049" numCol="1" spcCol="0" rtlCol="0" fromWordArt="0" anchor="ctr" anchorCtr="0" forceAA="0" compatLnSpc="1">
            <a:prstTxWarp prst="textNoShape">
              <a:avLst/>
            </a:prstTxWarp>
            <a:noAutofit/>
          </a:bodyPr>
          <a:lstStyle/>
          <a:p>
            <a:pPr algn="ctr" defTabSz="810669" eaLnBrk="0" hangingPunct="0">
              <a:lnSpc>
                <a:spcPct val="90000"/>
              </a:lnSpc>
              <a:defRPr/>
            </a:pPr>
            <a:endParaRPr lang="en-US" sz="1600" kern="0" dirty="0">
              <a:solidFill>
                <a:sysClr val="windowText" lastClr="000000"/>
              </a:solidFill>
              <a:cs typeface="Arial" charset="0"/>
            </a:endParaRPr>
          </a:p>
        </p:txBody>
      </p:sp>
      <p:sp>
        <p:nvSpPr>
          <p:cNvPr id="21" name="TextBox 20"/>
          <p:cNvSpPr txBox="1"/>
          <p:nvPr/>
        </p:nvSpPr>
        <p:spPr>
          <a:xfrm>
            <a:off x="2481640" y="2593610"/>
            <a:ext cx="1152831" cy="461641"/>
          </a:xfrm>
          <a:prstGeom prst="rect">
            <a:avLst/>
          </a:prstGeom>
          <a:noFill/>
          <a:ln>
            <a:noFill/>
          </a:ln>
        </p:spPr>
        <p:txBody>
          <a:bodyPr wrap="none" lIns="91416" tIns="45708" rIns="91416" bIns="45708" rtlCol="0">
            <a:spAutoFit/>
          </a:bodyPr>
          <a:lstStyle/>
          <a:p>
            <a:pPr algn="ctr" defTabSz="1083198">
              <a:defRPr/>
            </a:pPr>
            <a:r>
              <a:rPr lang="en-US" sz="1200" b="1" kern="0" smtClean="0">
                <a:solidFill>
                  <a:sysClr val="windowText" lastClr="000000"/>
                </a:solidFill>
              </a:rPr>
              <a:t>Network </a:t>
            </a:r>
          </a:p>
          <a:p>
            <a:pPr algn="ctr" defTabSz="1083198">
              <a:defRPr/>
            </a:pPr>
            <a:r>
              <a:rPr lang="en-US" sz="1200" b="1" kern="0" dirty="0" smtClean="0">
                <a:solidFill>
                  <a:sysClr val="windowText" lastClr="000000"/>
                </a:solidFill>
              </a:rPr>
              <a:t>Virtualization</a:t>
            </a:r>
            <a:endParaRPr lang="en-US" sz="1200" b="1" kern="0" dirty="0">
              <a:solidFill>
                <a:sysClr val="windowText" lastClr="000000"/>
              </a:solidFill>
            </a:endParaRPr>
          </a:p>
        </p:txBody>
      </p:sp>
      <p:sp>
        <p:nvSpPr>
          <p:cNvPr id="22" name="Oval 10"/>
          <p:cNvSpPr>
            <a:spLocks noChangeAspect="1" noChangeArrowheads="1"/>
          </p:cNvSpPr>
          <p:nvPr/>
        </p:nvSpPr>
        <p:spPr bwMode="ltGray">
          <a:xfrm>
            <a:off x="217947" y="1969423"/>
            <a:ext cx="1905582" cy="1907052"/>
          </a:xfrm>
          <a:prstGeom prst="ellipse">
            <a:avLst/>
          </a:prstGeom>
          <a:solidFill>
            <a:schemeClr val="accent5">
              <a:alpha val="55000"/>
            </a:schemeClr>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en-US" sz="1400" dirty="0">
              <a:solidFill>
                <a:srgbClr val="FFFFFF"/>
              </a:solidFill>
            </a:endParaRPr>
          </a:p>
        </p:txBody>
      </p:sp>
      <p:sp>
        <p:nvSpPr>
          <p:cNvPr id="23" name="TextBox 22"/>
          <p:cNvSpPr txBox="1"/>
          <p:nvPr/>
        </p:nvSpPr>
        <p:spPr>
          <a:xfrm>
            <a:off x="284156" y="2686610"/>
            <a:ext cx="665971" cy="253905"/>
          </a:xfrm>
          <a:prstGeom prst="rect">
            <a:avLst/>
          </a:prstGeom>
          <a:noFill/>
          <a:ln>
            <a:noFill/>
          </a:ln>
          <a:effectLst/>
        </p:spPr>
        <p:txBody>
          <a:bodyPr wrap="square" lIns="68493" tIns="34247" rIns="68493" bIns="34247" rtlCol="0">
            <a:spAutoFit/>
          </a:bodyPr>
          <a:lstStyle/>
          <a:p>
            <a:pPr algn="ctr" defTabSz="1083198">
              <a:defRPr/>
            </a:pPr>
            <a:r>
              <a:rPr lang="en-US" sz="1200" b="1" kern="0" dirty="0">
                <a:solidFill>
                  <a:sysClr val="windowText" lastClr="000000"/>
                </a:solidFill>
              </a:rPr>
              <a:t>SDN</a:t>
            </a:r>
          </a:p>
        </p:txBody>
      </p:sp>
      <p:grpSp>
        <p:nvGrpSpPr>
          <p:cNvPr id="24" name="Group 387"/>
          <p:cNvGrpSpPr/>
          <p:nvPr/>
        </p:nvGrpSpPr>
        <p:grpSpPr>
          <a:xfrm>
            <a:off x="387720" y="2859338"/>
            <a:ext cx="585121" cy="592277"/>
            <a:chOff x="5436537" y="4822771"/>
            <a:chExt cx="637571" cy="628759"/>
          </a:xfrm>
          <a:solidFill>
            <a:srgbClr val="3CBBB9"/>
          </a:solidFill>
          <a:effectLst/>
        </p:grpSpPr>
        <p:sp>
          <p:nvSpPr>
            <p:cNvPr id="25" name="Freeform 23"/>
            <p:cNvSpPr>
              <a:spLocks/>
            </p:cNvSpPr>
            <p:nvPr/>
          </p:nvSpPr>
          <p:spPr bwMode="auto">
            <a:xfrm>
              <a:off x="5436537" y="5124151"/>
              <a:ext cx="59377" cy="173318"/>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26" name="Freeform 24"/>
            <p:cNvSpPr>
              <a:spLocks/>
            </p:cNvSpPr>
            <p:nvPr/>
          </p:nvSpPr>
          <p:spPr bwMode="auto">
            <a:xfrm>
              <a:off x="5505648" y="5210811"/>
              <a:ext cx="192731" cy="127100"/>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27" name="Freeform 25"/>
            <p:cNvSpPr>
              <a:spLocks/>
            </p:cNvSpPr>
            <p:nvPr/>
          </p:nvSpPr>
          <p:spPr bwMode="auto">
            <a:xfrm>
              <a:off x="5527063" y="4939279"/>
              <a:ext cx="323166" cy="327379"/>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28" name="Freeform 26"/>
            <p:cNvSpPr>
              <a:spLocks/>
            </p:cNvSpPr>
            <p:nvPr/>
          </p:nvSpPr>
          <p:spPr bwMode="auto">
            <a:xfrm>
              <a:off x="5440431" y="4942167"/>
              <a:ext cx="164503" cy="215685"/>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29" name="Freeform 27"/>
            <p:cNvSpPr>
              <a:spLocks/>
            </p:cNvSpPr>
            <p:nvPr/>
          </p:nvSpPr>
          <p:spPr bwMode="auto">
            <a:xfrm>
              <a:off x="6014731" y="4969128"/>
              <a:ext cx="37962" cy="6162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0" name="Freeform 28"/>
            <p:cNvSpPr>
              <a:spLocks/>
            </p:cNvSpPr>
            <p:nvPr/>
          </p:nvSpPr>
          <p:spPr bwMode="auto">
            <a:xfrm>
              <a:off x="5877483" y="4851657"/>
              <a:ext cx="123620" cy="135765"/>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1" name="Freeform 29"/>
            <p:cNvSpPr>
              <a:spLocks/>
            </p:cNvSpPr>
            <p:nvPr/>
          </p:nvSpPr>
          <p:spPr bwMode="auto">
            <a:xfrm>
              <a:off x="5518302" y="4824696"/>
              <a:ext cx="197598" cy="110731"/>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2" name="Freeform 30"/>
            <p:cNvSpPr>
              <a:spLocks/>
            </p:cNvSpPr>
            <p:nvPr/>
          </p:nvSpPr>
          <p:spPr bwMode="auto">
            <a:xfrm>
              <a:off x="5657497" y="4822771"/>
              <a:ext cx="205385" cy="115545"/>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3" name="Freeform 31"/>
            <p:cNvSpPr>
              <a:spLocks/>
            </p:cNvSpPr>
            <p:nvPr/>
          </p:nvSpPr>
          <p:spPr bwMode="auto">
            <a:xfrm>
              <a:off x="5763596" y="5034604"/>
              <a:ext cx="303698" cy="255162"/>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4" name="Freeform 32"/>
            <p:cNvSpPr>
              <a:spLocks/>
            </p:cNvSpPr>
            <p:nvPr/>
          </p:nvSpPr>
          <p:spPr bwMode="auto">
            <a:xfrm>
              <a:off x="5620508" y="5297470"/>
              <a:ext cx="313432" cy="153097"/>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5" name="Freeform 33"/>
            <p:cNvSpPr>
              <a:spLocks/>
            </p:cNvSpPr>
            <p:nvPr/>
          </p:nvSpPr>
          <p:spPr bwMode="auto">
            <a:xfrm>
              <a:off x="5990396" y="5123188"/>
              <a:ext cx="83712" cy="15983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6" name="Freeform 34"/>
            <p:cNvSpPr>
              <a:spLocks/>
            </p:cNvSpPr>
            <p:nvPr/>
          </p:nvSpPr>
          <p:spPr bwMode="auto">
            <a:xfrm>
              <a:off x="5771383" y="5297470"/>
              <a:ext cx="251135" cy="15406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7" name="Freeform 35"/>
            <p:cNvSpPr>
              <a:spLocks/>
            </p:cNvSpPr>
            <p:nvPr/>
          </p:nvSpPr>
          <p:spPr bwMode="auto">
            <a:xfrm>
              <a:off x="5761649" y="4973943"/>
              <a:ext cx="216093" cy="281160"/>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sp>
          <p:nvSpPr>
            <p:cNvPr id="38" name="Freeform 36"/>
            <p:cNvSpPr>
              <a:spLocks/>
            </p:cNvSpPr>
            <p:nvPr/>
          </p:nvSpPr>
          <p:spPr bwMode="auto">
            <a:xfrm>
              <a:off x="5534850" y="5308061"/>
              <a:ext cx="167423" cy="99176"/>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3198">
                <a:defRPr/>
              </a:pPr>
              <a:endParaRPr lang="en-US" sz="1600" kern="0" dirty="0">
                <a:solidFill>
                  <a:sysClr val="windowText" lastClr="000000"/>
                </a:solidFill>
              </a:endParaRPr>
            </a:p>
          </p:txBody>
        </p:sp>
      </p:grpSp>
      <p:sp>
        <p:nvSpPr>
          <p:cNvPr id="40" name="Hexagon 39"/>
          <p:cNvSpPr/>
          <p:nvPr/>
        </p:nvSpPr>
        <p:spPr>
          <a:xfrm>
            <a:off x="1570433" y="2655206"/>
            <a:ext cx="613945" cy="504677"/>
          </a:xfrm>
          <a:prstGeom prst="hexagon">
            <a:avLst/>
          </a:prstGeom>
          <a:solidFill>
            <a:schemeClr val="accent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en-US" sz="1400" dirty="0">
              <a:solidFill>
                <a:srgbClr val="FFFFFF"/>
              </a:solidFill>
            </a:endParaRPr>
          </a:p>
        </p:txBody>
      </p:sp>
      <p:sp>
        <p:nvSpPr>
          <p:cNvPr id="41" name="Rounded Rectangle 40"/>
          <p:cNvSpPr/>
          <p:nvPr/>
        </p:nvSpPr>
        <p:spPr>
          <a:xfrm>
            <a:off x="3935255" y="3542174"/>
            <a:ext cx="4824248" cy="788275"/>
          </a:xfrm>
          <a:prstGeom prst="roundRect">
            <a:avLst/>
          </a:prstGeom>
          <a:solidFill>
            <a:schemeClr val="accent6">
              <a:lumMod val="75000"/>
              <a:alpha val="65000"/>
            </a:schemeClr>
          </a:solidFill>
          <a:ln w="25400" cap="flat" cmpd="sng" algn="ctr">
            <a:noFill/>
            <a:prstDash val="solid"/>
            <a:round/>
            <a:headEnd type="none" w="med" len="med"/>
            <a:tailEnd type="none" w="med" len="med"/>
          </a:ln>
          <a:effectLst>
            <a:reflection blurRad="6350" stA="35000" endPos="15000" dist="38100" dir="5400000" sy="-100000" algn="bl" rotWithShape="0"/>
          </a:effectLst>
        </p:spPr>
        <p:txBody>
          <a:bodyPr rot="0" spcFirstLastPara="0" vertOverflow="overflow" horzOverflow="overflow" vert="horz" wrap="square" lIns="82109" tIns="41051" rIns="82109" bIns="41051" numCol="1" spcCol="0" rtlCol="0" fromWordArt="0" anchor="ctr" anchorCtr="0" forceAA="0" compatLnSpc="1">
            <a:prstTxWarp prst="textNoShape">
              <a:avLst/>
            </a:prstTxWarp>
            <a:noAutofit/>
          </a:bodyPr>
          <a:lstStyle/>
          <a:p>
            <a:pPr algn="ctr" defTabSz="813402" eaLnBrk="0" fontAlgn="base" hangingPunct="0">
              <a:lnSpc>
                <a:spcPct val="90000"/>
              </a:lnSpc>
              <a:spcBef>
                <a:spcPct val="0"/>
              </a:spcBef>
              <a:spcAft>
                <a:spcPct val="0"/>
              </a:spcAft>
            </a:pPr>
            <a:endParaRPr lang="en-US" sz="1600" dirty="0">
              <a:solidFill>
                <a:srgbClr val="FFFFFF"/>
              </a:solidFill>
              <a:cs typeface="Arial" charset="0"/>
            </a:endParaRPr>
          </a:p>
        </p:txBody>
      </p:sp>
      <p:sp>
        <p:nvSpPr>
          <p:cNvPr id="42" name="Rectangle 41"/>
          <p:cNvSpPr/>
          <p:nvPr/>
        </p:nvSpPr>
        <p:spPr>
          <a:xfrm>
            <a:off x="3999195" y="3653610"/>
            <a:ext cx="4737539" cy="618611"/>
          </a:xfrm>
          <a:prstGeom prst="rect">
            <a:avLst/>
          </a:prstGeom>
        </p:spPr>
        <p:txBody>
          <a:bodyPr wrap="square" lIns="91420" tIns="45710" rIns="91420" bIns="45710" anchor="ctr">
            <a:spAutoFit/>
          </a:bodyPr>
          <a:lstStyle/>
          <a:p>
            <a:pPr marL="0" lvl="1" algn="ctr">
              <a:lnSpc>
                <a:spcPct val="90000"/>
              </a:lnSpc>
              <a:buClr>
                <a:srgbClr val="96CA4B"/>
              </a:buClr>
              <a:buSzPct val="90000"/>
            </a:pPr>
            <a:r>
              <a:rPr lang="en-US" sz="1400" b="1" dirty="0" smtClean="0">
                <a:solidFill>
                  <a:srgbClr val="000000"/>
                </a:solidFill>
              </a:rPr>
              <a:t>Open APls</a:t>
            </a:r>
            <a:r>
              <a:rPr lang="en-US" sz="1200" dirty="0" smtClean="0">
                <a:solidFill>
                  <a:srgbClr val="000000"/>
                </a:solidFill>
              </a:rPr>
              <a:t/>
            </a:r>
            <a:br>
              <a:rPr lang="en-US" sz="1200" dirty="0" smtClean="0">
                <a:solidFill>
                  <a:srgbClr val="000000"/>
                </a:solidFill>
              </a:rPr>
            </a:br>
            <a:r>
              <a:rPr lang="en-US" sz="1200" dirty="0" smtClean="0">
                <a:solidFill>
                  <a:srgbClr val="000000"/>
                </a:solidFill>
                <a:latin typeface="Al Bayan Plain" charset="-78"/>
                <a:ea typeface="Al Bayan Plain" charset="-78"/>
                <a:cs typeface="Al Bayan Plain" charset="-78"/>
              </a:rPr>
              <a:t> </a:t>
            </a:r>
            <a:r>
              <a:rPr lang="en-US" sz="1200" kern="0" dirty="0" smtClean="0">
                <a:solidFill>
                  <a:sysClr val="windowText" lastClr="000000"/>
                </a:solidFill>
                <a:latin typeface="Al Bayan Plain" charset="-78"/>
                <a:ea typeface="Al Bayan Plain" charset="-78"/>
                <a:cs typeface="Al Bayan Plain" charset="-78"/>
              </a:rPr>
              <a:t>Distributed </a:t>
            </a:r>
            <a:r>
              <a:rPr lang="en-US" sz="1200" kern="0" dirty="0">
                <a:solidFill>
                  <a:sysClr val="windowText" lastClr="000000"/>
                </a:solidFill>
                <a:latin typeface="Al Bayan Plain" charset="-78"/>
                <a:ea typeface="Al Bayan Plain" charset="-78"/>
                <a:cs typeface="Al Bayan Plain" charset="-78"/>
              </a:rPr>
              <a:t>control plane components, </a:t>
            </a:r>
            <a:r>
              <a:rPr lang="en-US" sz="1200" kern="0" dirty="0" smtClean="0">
                <a:solidFill>
                  <a:sysClr val="windowText" lastClr="000000"/>
                </a:solidFill>
                <a:latin typeface="Al Bayan Plain" charset="-78"/>
                <a:ea typeface="Al Bayan Plain" charset="-78"/>
                <a:cs typeface="Al Bayan Plain" charset="-78"/>
              </a:rPr>
              <a:t>Bare Metal, Physical network entities, all exposing APIs (programmability)</a:t>
            </a:r>
            <a:endParaRPr lang="en-US" sz="1200" kern="0" dirty="0">
              <a:solidFill>
                <a:sysClr val="windowText" lastClr="000000"/>
              </a:solidFill>
              <a:latin typeface="Al Bayan Plain" charset="-78"/>
              <a:ea typeface="Al Bayan Plain" charset="-78"/>
              <a:cs typeface="Al Bayan Plain" charset="-78"/>
            </a:endParaRPr>
          </a:p>
        </p:txBody>
      </p:sp>
      <p:sp>
        <p:nvSpPr>
          <p:cNvPr id="44" name="Rectangle 43"/>
          <p:cNvSpPr/>
          <p:nvPr/>
        </p:nvSpPr>
        <p:spPr>
          <a:xfrm>
            <a:off x="4068693" y="1805952"/>
            <a:ext cx="4584239" cy="978729"/>
          </a:xfrm>
          <a:prstGeom prst="rect">
            <a:avLst/>
          </a:prstGeom>
        </p:spPr>
        <p:txBody>
          <a:bodyPr wrap="square" anchor="ctr">
            <a:spAutoFit/>
          </a:bodyPr>
          <a:lstStyle/>
          <a:p>
            <a:pPr marL="0" lvl="1" algn="ctr">
              <a:lnSpc>
                <a:spcPct val="90000"/>
              </a:lnSpc>
              <a:buClr>
                <a:srgbClr val="96CA4B"/>
              </a:buClr>
              <a:buSzPct val="90000"/>
            </a:pPr>
            <a:endParaRPr lang="en-US" sz="1400" b="1" dirty="0" smtClean="0">
              <a:solidFill>
                <a:srgbClr val="000000"/>
              </a:solidFill>
            </a:endParaRPr>
          </a:p>
          <a:p>
            <a:pPr marL="0" lvl="1" algn="ctr">
              <a:lnSpc>
                <a:spcPct val="90000"/>
              </a:lnSpc>
              <a:buClr>
                <a:srgbClr val="96CA4B"/>
              </a:buClr>
              <a:buSzPct val="90000"/>
            </a:pPr>
            <a:r>
              <a:rPr lang="en-US" sz="1400" b="1" dirty="0" smtClean="0">
                <a:solidFill>
                  <a:srgbClr val="000000"/>
                </a:solidFill>
              </a:rPr>
              <a:t>Network Virtualization</a:t>
            </a:r>
          </a:p>
          <a:p>
            <a:pPr marL="0" lvl="1" algn="ctr">
              <a:lnSpc>
                <a:spcPct val="90000"/>
              </a:lnSpc>
              <a:buClr>
                <a:srgbClr val="96CA4B"/>
              </a:buClr>
              <a:buSzPct val="90000"/>
            </a:pPr>
            <a:r>
              <a:rPr lang="en-US" sz="1200" dirty="0">
                <a:solidFill>
                  <a:srgbClr val="000000"/>
                </a:solidFill>
                <a:latin typeface="Al Bayan Plain" charset="-78"/>
                <a:ea typeface="Al Bayan Plain" charset="-78"/>
                <a:cs typeface="Al Bayan Plain" charset="-78"/>
              </a:rPr>
              <a:t>A</a:t>
            </a:r>
            <a:r>
              <a:rPr lang="en-US" sz="1200" dirty="0" smtClean="0">
                <a:solidFill>
                  <a:srgbClr val="000000"/>
                </a:solidFill>
                <a:latin typeface="Al Bayan Plain" charset="-78"/>
                <a:ea typeface="Al Bayan Plain" charset="-78"/>
                <a:cs typeface="Al Bayan Plain" charset="-78"/>
              </a:rPr>
              <a:t>bstract network connectivity and </a:t>
            </a:r>
            <a:r>
              <a:rPr lang="en-US" sz="1200" dirty="0">
                <a:solidFill>
                  <a:srgbClr val="000000"/>
                </a:solidFill>
                <a:latin typeface="Al Bayan Plain" charset="-78"/>
                <a:ea typeface="Al Bayan Plain" charset="-78"/>
                <a:cs typeface="Al Bayan Plain" charset="-78"/>
              </a:rPr>
              <a:t>s</a:t>
            </a:r>
            <a:r>
              <a:rPr lang="en-US" sz="1200" dirty="0" smtClean="0">
                <a:solidFill>
                  <a:srgbClr val="000000"/>
                </a:solidFill>
                <a:latin typeface="Al Bayan Plain" charset="-78"/>
                <a:ea typeface="Al Bayan Plain" charset="-78"/>
                <a:cs typeface="Al Bayan Plain" charset="-78"/>
              </a:rPr>
              <a:t>ervices in to logical virtual </a:t>
            </a:r>
            <a:r>
              <a:rPr lang="en-US" sz="1200" dirty="0">
                <a:solidFill>
                  <a:srgbClr val="000000"/>
                </a:solidFill>
                <a:latin typeface="Al Bayan Plain" charset="-78"/>
                <a:ea typeface="Al Bayan Plain" charset="-78"/>
                <a:cs typeface="Al Bayan Plain" charset="-78"/>
              </a:rPr>
              <a:t>n</a:t>
            </a:r>
            <a:r>
              <a:rPr lang="en-US" sz="1200" dirty="0" smtClean="0">
                <a:solidFill>
                  <a:srgbClr val="000000"/>
                </a:solidFill>
                <a:latin typeface="Al Bayan Plain" charset="-78"/>
                <a:ea typeface="Al Bayan Plain" charset="-78"/>
                <a:cs typeface="Al Bayan Plain" charset="-78"/>
              </a:rPr>
              <a:t>etworks  that are decoupled from underlying physical infrastructure</a:t>
            </a:r>
            <a:r>
              <a:rPr lang="en-US" sz="1200" dirty="0">
                <a:solidFill>
                  <a:srgbClr val="000000"/>
                </a:solidFill>
              </a:rPr>
              <a:t/>
            </a:r>
            <a:br>
              <a:rPr lang="en-US" sz="1200" dirty="0">
                <a:solidFill>
                  <a:srgbClr val="000000"/>
                </a:solidFill>
              </a:rPr>
            </a:br>
            <a:r>
              <a:rPr lang="en-US" sz="1200" dirty="0" smtClean="0">
                <a:solidFill>
                  <a:srgbClr val="000000"/>
                </a:solidFill>
                <a:latin typeface="Al Bayan Plain" charset="-78"/>
                <a:ea typeface="Al Bayan Plain" charset="-78"/>
                <a:cs typeface="Al Bayan Plain" charset="-78"/>
              </a:rPr>
              <a:t> (abstraction, multi-tenancy and agility)</a:t>
            </a:r>
            <a:endParaRPr lang="en-US" sz="1200" dirty="0">
              <a:solidFill>
                <a:srgbClr val="000000"/>
              </a:solidFill>
              <a:latin typeface="Al Bayan Plain" charset="-78"/>
              <a:ea typeface="Al Bayan Plain" charset="-78"/>
              <a:cs typeface="Al Bayan Plain" charset="-78"/>
            </a:endParaRPr>
          </a:p>
        </p:txBody>
      </p:sp>
    </p:spTree>
    <p:extLst>
      <p:ext uri="{BB962C8B-B14F-4D97-AF65-F5344CB8AC3E}">
        <p14:creationId xmlns:p14="http://schemas.microsoft.com/office/powerpoint/2010/main" val="131238588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4040951" y="1258210"/>
            <a:ext cx="3937422" cy="3492009"/>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a:scene3d>
            <a:camera prst="orthographicFront">
              <a:rot lat="0" lon="300000" rev="0"/>
            </a:camera>
            <a:lightRig rig="threePt" dir="t"/>
          </a:scene3d>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51" name="Slide Number Placeholder 50"/>
          <p:cNvSpPr>
            <a:spLocks noGrp="1"/>
          </p:cNvSpPr>
          <p:nvPr>
            <p:ph type="sldNum" sz="quarter" idx="4"/>
          </p:nvPr>
        </p:nvSpPr>
        <p:spPr/>
        <p:txBody>
          <a:bodyPr/>
          <a:lstStyle/>
          <a:p>
            <a:pPr defTabSz="457200" fontAlgn="base">
              <a:spcBef>
                <a:spcPct val="0"/>
              </a:spcBef>
              <a:spcAft>
                <a:spcPct val="0"/>
              </a:spcAft>
            </a:pPr>
            <a:fld id="{96A97DD0-5BE7-4856-A2A9-C42C6688E607}" type="slidenum">
              <a:rPr lang="en-US" smtClean="0"/>
              <a:pPr defTabSz="457200" fontAlgn="base">
                <a:spcBef>
                  <a:spcPct val="0"/>
                </a:spcBef>
                <a:spcAft>
                  <a:spcPct val="0"/>
                </a:spcAft>
              </a:pPr>
              <a:t>6</a:t>
            </a:fld>
            <a:endParaRPr lang="en-US" dirty="0"/>
          </a:p>
        </p:txBody>
      </p:sp>
      <p:sp>
        <p:nvSpPr>
          <p:cNvPr id="56" name="Title 55"/>
          <p:cNvSpPr>
            <a:spLocks noGrp="1"/>
          </p:cNvSpPr>
          <p:nvPr>
            <p:ph type="title"/>
          </p:nvPr>
        </p:nvSpPr>
        <p:spPr>
          <a:xfrm>
            <a:off x="315468" y="518942"/>
            <a:ext cx="8513064" cy="765432"/>
          </a:xfrm>
          <a:scene3d>
            <a:camera prst="orthographicFront">
              <a:rot lat="0" lon="21299999" rev="0"/>
            </a:camera>
            <a:lightRig rig="threePt" dir="t"/>
          </a:scene3d>
        </p:spPr>
        <p:txBody>
          <a:bodyPr/>
          <a:lstStyle/>
          <a:p>
            <a:r>
              <a:rPr lang="en-US" dirty="0" smtClean="0"/>
              <a:t/>
            </a:r>
            <a:br>
              <a:rPr lang="en-US" dirty="0" smtClean="0"/>
            </a:br>
            <a:r>
              <a:rPr lang="en-US" dirty="0" smtClean="0"/>
              <a:t>Service Orchestration velocity increased by Network Overlays/SDN in the data center</a:t>
            </a:r>
            <a:r>
              <a:rPr lang="en-US" dirty="0"/>
              <a:t/>
            </a:r>
            <a:br>
              <a:rPr lang="en-US" dirty="0"/>
            </a:br>
            <a:endParaRPr lang="en-US" dirty="0"/>
          </a:p>
        </p:txBody>
      </p:sp>
      <p:sp>
        <p:nvSpPr>
          <p:cNvPr id="57" name="TextBox 56"/>
          <p:cNvSpPr txBox="1"/>
          <p:nvPr/>
        </p:nvSpPr>
        <p:spPr>
          <a:xfrm>
            <a:off x="86700" y="906895"/>
            <a:ext cx="2913990" cy="357638"/>
          </a:xfrm>
          <a:prstGeom prst="rect">
            <a:avLst/>
          </a:prstGeom>
          <a:solidFill>
            <a:schemeClr val="accent5">
              <a:lumMod val="50000"/>
            </a:schemeClr>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Service Orchestration</a:t>
            </a:r>
            <a:endParaRPr lang="en-US" sz="1000" dirty="0">
              <a:solidFill>
                <a:srgbClr val="FFFFFF"/>
              </a:solidFill>
              <a:latin typeface="CiscoSansTT Light"/>
            </a:endParaRPr>
          </a:p>
        </p:txBody>
      </p:sp>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91" y="4062906"/>
            <a:ext cx="658452" cy="617623"/>
          </a:xfrm>
          <a:prstGeom prst="rect">
            <a:avLst/>
          </a:prstGeom>
        </p:spPr>
      </p:pic>
      <p:cxnSp>
        <p:nvCxnSpPr>
          <p:cNvPr id="49" name="Elbow Connector 48"/>
          <p:cNvCxnSpPr/>
          <p:nvPr/>
        </p:nvCxnSpPr>
        <p:spPr bwMode="auto">
          <a:xfrm>
            <a:off x="518450" y="2300687"/>
            <a:ext cx="4153671" cy="1678738"/>
          </a:xfrm>
          <a:prstGeom prst="bentConnector3">
            <a:avLst>
              <a:gd name="adj1" fmla="val 672"/>
            </a:avLst>
          </a:prstGeom>
          <a:solidFill>
            <a:srgbClr val="0183B7"/>
          </a:solidFill>
          <a:ln w="9525" cap="flat" cmpd="sng" algn="ctr">
            <a:solidFill>
              <a:schemeClr val="tx1"/>
            </a:solidFill>
            <a:prstDash val="lgDash"/>
            <a:round/>
            <a:headEnd type="none" w="med" len="med"/>
            <a:tailEnd type="triangle"/>
          </a:ln>
          <a:effectLst/>
        </p:spPr>
      </p:cxnSp>
      <p:sp>
        <p:nvSpPr>
          <p:cNvPr id="65" name="TextBox 64"/>
          <p:cNvSpPr txBox="1"/>
          <p:nvPr/>
        </p:nvSpPr>
        <p:spPr>
          <a:xfrm>
            <a:off x="121017" y="1354538"/>
            <a:ext cx="1239258" cy="357638"/>
          </a:xfrm>
          <a:prstGeom prst="rect">
            <a:avLst/>
          </a:prstGeom>
          <a:solidFill>
            <a:schemeClr val="accent3">
              <a:lumMod val="75000"/>
            </a:schemeClr>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Compute Orchestration</a:t>
            </a:r>
            <a:endParaRPr lang="en-US" sz="1000" dirty="0">
              <a:solidFill>
                <a:srgbClr val="FFFFFF"/>
              </a:solidFill>
              <a:latin typeface="CiscoSansTT Light"/>
            </a:endParaRPr>
          </a:p>
        </p:txBody>
      </p:sp>
      <p:sp>
        <p:nvSpPr>
          <p:cNvPr id="66" name="TextBox 65"/>
          <p:cNvSpPr txBox="1"/>
          <p:nvPr/>
        </p:nvSpPr>
        <p:spPr>
          <a:xfrm>
            <a:off x="1626336" y="1366171"/>
            <a:ext cx="1369438" cy="357638"/>
          </a:xfrm>
          <a:prstGeom prst="rect">
            <a:avLst/>
          </a:prstGeom>
          <a:solidFill>
            <a:srgbClr val="00B050"/>
          </a:solidFill>
          <a:ln>
            <a:solidFill>
              <a:srgbClr val="FFFFFF"/>
            </a:solidFill>
          </a:ln>
        </p:spPr>
        <p:txBody>
          <a:bodyPr wrap="square" lIns="0" tIns="0" rIns="0" bIns="0" rtlCol="0" anchor="ctr" anchorCtr="1">
            <a:normAutofit/>
          </a:bodyPr>
          <a:lstStyle/>
          <a:p>
            <a:pPr algn="ctr" defTabSz="457113"/>
            <a:r>
              <a:rPr lang="en-US" sz="1000" dirty="0" smtClean="0">
                <a:solidFill>
                  <a:srgbClr val="FFFFFF"/>
                </a:solidFill>
                <a:latin typeface="CiscoSansTT Light"/>
              </a:rPr>
              <a:t>Network Orchestration</a:t>
            </a:r>
            <a:endParaRPr lang="en-US" sz="1000" dirty="0">
              <a:solidFill>
                <a:srgbClr val="FFFFFF"/>
              </a:solidFill>
              <a:latin typeface="CiscoSansTT Light"/>
            </a:endParaRPr>
          </a:p>
        </p:txBody>
      </p:sp>
      <p:cxnSp>
        <p:nvCxnSpPr>
          <p:cNvPr id="67" name="Elbow Connector 66"/>
          <p:cNvCxnSpPr/>
          <p:nvPr/>
        </p:nvCxnSpPr>
        <p:spPr bwMode="auto">
          <a:xfrm>
            <a:off x="2124815" y="2351443"/>
            <a:ext cx="2170275" cy="886030"/>
          </a:xfrm>
          <a:prstGeom prst="bentConnector3">
            <a:avLst>
              <a:gd name="adj1" fmla="val 845"/>
            </a:avLst>
          </a:prstGeom>
          <a:solidFill>
            <a:srgbClr val="0183B7"/>
          </a:solidFill>
          <a:ln w="9525" cap="flat" cmpd="sng" algn="ctr">
            <a:solidFill>
              <a:schemeClr val="tx1"/>
            </a:solidFill>
            <a:prstDash val="lgDash"/>
            <a:round/>
            <a:headEnd type="none" w="med" len="med"/>
            <a:tailEnd type="triangle"/>
          </a:ln>
          <a:effectLst/>
        </p:spPr>
      </p:cxnSp>
      <p:pic>
        <p:nvPicPr>
          <p:cNvPr id="118" name="Picture 117"/>
          <p:cNvPicPr>
            <a:picLocks noChangeAspect="1"/>
          </p:cNvPicPr>
          <p:nvPr/>
        </p:nvPicPr>
        <p:blipFill>
          <a:blip r:embed="rId3"/>
          <a:stretch>
            <a:fillRect/>
          </a:stretch>
        </p:blipFill>
        <p:spPr>
          <a:xfrm>
            <a:off x="84595" y="1808820"/>
            <a:ext cx="1379251" cy="601970"/>
          </a:xfrm>
          <a:prstGeom prst="rect">
            <a:avLst/>
          </a:prstGeom>
        </p:spPr>
      </p:pic>
      <p:pic>
        <p:nvPicPr>
          <p:cNvPr id="134" name="Picture 133"/>
          <p:cNvPicPr>
            <a:picLocks noChangeAspect="1"/>
          </p:cNvPicPr>
          <p:nvPr/>
        </p:nvPicPr>
        <p:blipFill>
          <a:blip r:embed="rId4"/>
          <a:stretch>
            <a:fillRect/>
          </a:stretch>
        </p:blipFill>
        <p:spPr>
          <a:xfrm>
            <a:off x="1601475" y="1813550"/>
            <a:ext cx="1494760" cy="622352"/>
          </a:xfrm>
          <a:prstGeom prst="rect">
            <a:avLst/>
          </a:prstGeom>
        </p:spPr>
      </p:pic>
      <p:graphicFrame>
        <p:nvGraphicFramePr>
          <p:cNvPr id="149" name="Diagram 148"/>
          <p:cNvGraphicFramePr/>
          <p:nvPr>
            <p:extLst>
              <p:ext uri="{D42A27DB-BD31-4B8C-83A1-F6EECF244321}">
                <p14:modId xmlns:p14="http://schemas.microsoft.com/office/powerpoint/2010/main" val="1641374034"/>
              </p:ext>
            </p:extLst>
          </p:nvPr>
        </p:nvGraphicFramePr>
        <p:xfrm>
          <a:off x="2107012" y="3285183"/>
          <a:ext cx="1280029" cy="6049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2" name="Diagram 71"/>
          <p:cNvGraphicFramePr/>
          <p:nvPr>
            <p:extLst>
              <p:ext uri="{D42A27DB-BD31-4B8C-83A1-F6EECF244321}">
                <p14:modId xmlns:p14="http://schemas.microsoft.com/office/powerpoint/2010/main" val="2035784743"/>
              </p:ext>
            </p:extLst>
          </p:nvPr>
        </p:nvGraphicFramePr>
        <p:xfrm>
          <a:off x="2119437" y="4055852"/>
          <a:ext cx="1280029" cy="4520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52" name="Group 51"/>
          <p:cNvGrpSpPr/>
          <p:nvPr/>
        </p:nvGrpSpPr>
        <p:grpSpPr>
          <a:xfrm>
            <a:off x="4465278" y="2088339"/>
            <a:ext cx="3602566" cy="932482"/>
            <a:chOff x="2195227" y="1784597"/>
            <a:chExt cx="5638800" cy="995754"/>
          </a:xfrm>
          <a:scene3d>
            <a:camera prst="orthographicFront">
              <a:rot lat="0" lon="1200000" rev="0"/>
            </a:camera>
            <a:lightRig rig="threePt" dir="t"/>
          </a:scene3d>
        </p:grpSpPr>
        <p:grpSp>
          <p:nvGrpSpPr>
            <p:cNvPr id="53" name="Group 52"/>
            <p:cNvGrpSpPr/>
            <p:nvPr/>
          </p:nvGrpSpPr>
          <p:grpSpPr>
            <a:xfrm>
              <a:off x="2195227" y="1784597"/>
              <a:ext cx="5638800" cy="990600"/>
              <a:chOff x="1837930" y="1480861"/>
              <a:chExt cx="5638800" cy="990600"/>
            </a:xfrm>
          </p:grpSpPr>
          <p:sp>
            <p:nvSpPr>
              <p:cNvPr id="58" name="Trapezoid 57"/>
              <p:cNvSpPr/>
              <p:nvPr/>
            </p:nvSpPr>
            <p:spPr bwMode="auto">
              <a:xfrm>
                <a:off x="1837930" y="1480861"/>
                <a:ext cx="5638800" cy="990600"/>
              </a:xfrm>
              <a:prstGeom prst="trapezoid">
                <a:avLst>
                  <a:gd name="adj" fmla="val 109721"/>
                </a:avLst>
              </a:prstGeom>
              <a:solidFill>
                <a:schemeClr val="accent3">
                  <a:lumMod val="60000"/>
                  <a:lumOff val="40000"/>
                  <a:alpha val="44000"/>
                </a:schemeClr>
              </a:solidFill>
              <a:ln w="12700" cap="flat">
                <a:solidFill>
                  <a:schemeClr val="accent3">
                    <a:lumMod val="60000"/>
                    <a:lumOff val="40000"/>
                  </a:schemeClr>
                </a:solidFill>
                <a:miter lim="800000"/>
                <a:headEnd type="none" w="med" len="med"/>
                <a:tailEnd type="none" w="med" len="med"/>
              </a:ln>
            </p:spPr>
            <p:txBody>
              <a:bodyPr lIns="91440" tIns="45720" rIns="91440" bIns="45720" rtlCol="0" anchor="ctr"/>
              <a:lstStyle/>
              <a:p>
                <a:pPr algn="ctr" defTabSz="514329"/>
                <a:endParaRPr lang="en-US" sz="1400" dirty="0" err="1">
                  <a:solidFill>
                    <a:schemeClr val="bg1"/>
                  </a:solidFill>
                  <a:ea typeface="Arial" pitchFamily="-107" charset="0"/>
                  <a:cs typeface="Arial" pitchFamily="-107" charset="0"/>
                  <a:sym typeface="Arial" pitchFamily="-107" charset="0"/>
                </a:endParaRPr>
              </a:p>
            </p:txBody>
          </p:sp>
          <p:grpSp>
            <p:nvGrpSpPr>
              <p:cNvPr id="62" name="Group 61"/>
              <p:cNvGrpSpPr/>
              <p:nvPr/>
            </p:nvGrpSpPr>
            <p:grpSpPr>
              <a:xfrm>
                <a:off x="2700982" y="1763688"/>
                <a:ext cx="1751054" cy="549655"/>
                <a:chOff x="178132" y="1061722"/>
                <a:chExt cx="3308778" cy="1528472"/>
              </a:xfrm>
            </p:grpSpPr>
            <p:sp>
              <p:nvSpPr>
                <p:cNvPr id="95" name="TextBox 94"/>
                <p:cNvSpPr txBox="1"/>
                <p:nvPr/>
              </p:nvSpPr>
              <p:spPr>
                <a:xfrm>
                  <a:off x="178132" y="1923353"/>
                  <a:ext cx="533441" cy="299552"/>
                </a:xfrm>
                <a:prstGeom prst="rect">
                  <a:avLst/>
                </a:prstGeom>
                <a:noFill/>
              </p:spPr>
              <p:txBody>
                <a:bodyPr wrap="none" rtlCol="0">
                  <a:spAutoFit/>
                </a:bodyPr>
                <a:lstStyle/>
                <a:p>
                  <a:r>
                    <a:rPr lang="en-US" sz="100" dirty="0"/>
                    <a:t>External Network</a:t>
                  </a:r>
                </a:p>
              </p:txBody>
            </p:sp>
            <p:grpSp>
              <p:nvGrpSpPr>
                <p:cNvPr id="96" name="Group 95"/>
                <p:cNvGrpSpPr/>
                <p:nvPr/>
              </p:nvGrpSpPr>
              <p:grpSpPr>
                <a:xfrm>
                  <a:off x="243809" y="1061722"/>
                  <a:ext cx="3243101" cy="1528472"/>
                  <a:chOff x="216909" y="950399"/>
                  <a:chExt cx="3716794" cy="1911855"/>
                </a:xfrm>
              </p:grpSpPr>
              <p:grpSp>
                <p:nvGrpSpPr>
                  <p:cNvPr id="97" name="Group 96"/>
                  <p:cNvGrpSpPr/>
                  <p:nvPr/>
                </p:nvGrpSpPr>
                <p:grpSpPr>
                  <a:xfrm>
                    <a:off x="335366" y="1063153"/>
                    <a:ext cx="3504858" cy="1799101"/>
                    <a:chOff x="543976" y="1417537"/>
                    <a:chExt cx="4673144" cy="2398801"/>
                  </a:xfrm>
                </p:grpSpPr>
                <p:sp>
                  <p:nvSpPr>
                    <p:cNvPr id="99" name="Rounded Rectangle 98"/>
                    <p:cNvSpPr/>
                    <p:nvPr/>
                  </p:nvSpPr>
                  <p:spPr>
                    <a:xfrm>
                      <a:off x="1546073" y="1417537"/>
                      <a:ext cx="212125" cy="17742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100" name="Rounded Rectangle 99"/>
                    <p:cNvSpPr/>
                    <p:nvPr/>
                  </p:nvSpPr>
                  <p:spPr>
                    <a:xfrm>
                      <a:off x="2794606" y="1417537"/>
                      <a:ext cx="212125" cy="1774291"/>
                    </a:xfrm>
                    <a:prstGeom prst="round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01" name="Rounded Rectangle 100"/>
                    <p:cNvSpPr/>
                    <p:nvPr/>
                  </p:nvSpPr>
                  <p:spPr>
                    <a:xfrm>
                      <a:off x="4787706" y="1417537"/>
                      <a:ext cx="212125" cy="1774291"/>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102" name="Picture 4" descr="http://wcdn1.dataknet.com/static/resources/icons/set35/6c350a4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976" y="1943582"/>
                      <a:ext cx="679946" cy="672240"/>
                    </a:xfrm>
                    <a:prstGeom prst="rect">
                      <a:avLst/>
                    </a:prstGeom>
                    <a:noFill/>
                    <a:extLst>
                      <a:ext uri="{909E8E84-426E-40dd-AFC4-6F175D3DCCD1}">
                        <a14:hiddenFill xmlns="" xmlns:a14="http://schemas.microsoft.com/office/drawing/2010/main">
                          <a:solidFill>
                            <a:srgbClr val="FFFFFF"/>
                          </a:solidFill>
                        </a14:hiddenFill>
                      </a:ext>
                    </a:extLst>
                  </p:spPr>
                </p:pic>
                <p:sp>
                  <p:nvSpPr>
                    <p:cNvPr id="103" name="Rounded Rectangle 102"/>
                    <p:cNvSpPr/>
                    <p:nvPr/>
                  </p:nvSpPr>
                  <p:spPr>
                    <a:xfrm>
                      <a:off x="4024478"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04" name="Rounded Rectangle 103"/>
                    <p:cNvSpPr/>
                    <p:nvPr/>
                  </p:nvSpPr>
                  <p:spPr>
                    <a:xfrm>
                      <a:off x="1982712"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105" name="Rounded Rectangle 104"/>
                    <p:cNvSpPr/>
                    <p:nvPr/>
                  </p:nvSpPr>
                  <p:spPr>
                    <a:xfrm>
                      <a:off x="3231160"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106" name="Straight Connector 105"/>
                    <p:cNvCxnSpPr/>
                    <p:nvPr/>
                  </p:nvCxnSpPr>
                  <p:spPr>
                    <a:xfrm flipV="1">
                      <a:off x="1202361" y="2393946"/>
                      <a:ext cx="35227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758198" y="213935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2545807" y="2379056"/>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997978" y="219606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800512" y="2308091"/>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762345" y="2901463"/>
                      <a:ext cx="895445"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Right Bracket 111"/>
                    <p:cNvSpPr/>
                    <p:nvPr/>
                  </p:nvSpPr>
                  <p:spPr>
                    <a:xfrm rot="5400000" flipH="1">
                      <a:off x="2840368" y="2626904"/>
                      <a:ext cx="108798" cy="459558"/>
                    </a:xfrm>
                    <a:prstGeom prst="rightBracket">
                      <a:avLst/>
                    </a:prstGeom>
                    <a:ln w="158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800"/>
                    </a:p>
                  </p:txBody>
                </p:sp>
                <p:cxnSp>
                  <p:nvCxnSpPr>
                    <p:cNvPr id="113" name="Straight Connector 112"/>
                    <p:cNvCxnSpPr/>
                    <p:nvPr/>
                  </p:nvCxnSpPr>
                  <p:spPr>
                    <a:xfrm flipV="1">
                      <a:off x="3109961" y="2893298"/>
                      <a:ext cx="1677745" cy="17615"/>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flipH="1">
                      <a:off x="1954482" y="2053677"/>
                      <a:ext cx="617124" cy="642317"/>
                    </a:xfrm>
                    <a:prstGeom prst="rect">
                      <a:avLst/>
                    </a:prstGeom>
                    <a:noFill/>
                  </p:spPr>
                  <p:txBody>
                    <a:bodyPr wrap="square" rtlCol="0">
                      <a:spAutoFit/>
                    </a:bodyPr>
                    <a:lstStyle/>
                    <a:p>
                      <a:pPr algn="ctr"/>
                      <a:r>
                        <a:rPr lang="en-US" sz="100" b="1" dirty="0"/>
                        <a:t>App</a:t>
                      </a:r>
                    </a:p>
                    <a:p>
                      <a:pPr algn="ctr"/>
                      <a:r>
                        <a:rPr lang="en-US" sz="100" b="1" dirty="0"/>
                        <a:t>Zone1</a:t>
                      </a:r>
                    </a:p>
                  </p:txBody>
                </p:sp>
                <p:sp>
                  <p:nvSpPr>
                    <p:cNvPr id="115" name="TextBox 114"/>
                    <p:cNvSpPr txBox="1"/>
                    <p:nvPr/>
                  </p:nvSpPr>
                  <p:spPr>
                    <a:xfrm flipH="1">
                      <a:off x="3143133" y="2114231"/>
                      <a:ext cx="699627" cy="499583"/>
                    </a:xfrm>
                    <a:prstGeom prst="rect">
                      <a:avLst/>
                    </a:prstGeom>
                    <a:noFill/>
                  </p:spPr>
                  <p:txBody>
                    <a:bodyPr wrap="square" rtlCol="0">
                      <a:spAutoFit/>
                    </a:bodyPr>
                    <a:lstStyle/>
                    <a:p>
                      <a:pPr algn="ctr"/>
                      <a:r>
                        <a:rPr lang="en-US" sz="100" b="1" dirty="0"/>
                        <a:t>Firewall</a:t>
                      </a:r>
                    </a:p>
                  </p:txBody>
                </p:sp>
                <p:sp>
                  <p:nvSpPr>
                    <p:cNvPr id="116" name="TextBox 115"/>
                    <p:cNvSpPr txBox="1"/>
                    <p:nvPr/>
                  </p:nvSpPr>
                  <p:spPr>
                    <a:xfrm flipH="1">
                      <a:off x="3974419" y="2052963"/>
                      <a:ext cx="639103" cy="570952"/>
                    </a:xfrm>
                    <a:prstGeom prst="rect">
                      <a:avLst/>
                    </a:prstGeom>
                    <a:noFill/>
                  </p:spPr>
                  <p:txBody>
                    <a:bodyPr wrap="square" rtlCol="0">
                      <a:spAutoFit/>
                    </a:bodyPr>
                    <a:lstStyle/>
                    <a:p>
                      <a:pPr algn="ctr"/>
                      <a:r>
                        <a:rPr lang="en-US" sz="100" b="1" dirty="0"/>
                        <a:t>App</a:t>
                      </a:r>
                    </a:p>
                    <a:p>
                      <a:pPr algn="ctr"/>
                      <a:r>
                        <a:rPr lang="en-US" sz="100" b="1" dirty="0"/>
                        <a:t>Zone2</a:t>
                      </a:r>
                    </a:p>
                  </p:txBody>
                </p:sp>
                <p:sp>
                  <p:nvSpPr>
                    <p:cNvPr id="117" name="TextBox 116"/>
                    <p:cNvSpPr txBox="1"/>
                    <p:nvPr/>
                  </p:nvSpPr>
                  <p:spPr>
                    <a:xfrm>
                      <a:off x="1272327" y="3242979"/>
                      <a:ext cx="712320" cy="570952"/>
                    </a:xfrm>
                    <a:prstGeom prst="rect">
                      <a:avLst/>
                    </a:prstGeom>
                    <a:noFill/>
                  </p:spPr>
                  <p:txBody>
                    <a:bodyPr wrap="none" rtlCol="0">
                      <a:spAutoFit/>
                    </a:bodyPr>
                    <a:lstStyle/>
                    <a:p>
                      <a:pPr algn="ctr"/>
                      <a:r>
                        <a:rPr lang="en-US" sz="100" dirty="0"/>
                        <a:t>Network</a:t>
                      </a:r>
                    </a:p>
                    <a:p>
                      <a:pPr algn="ctr"/>
                      <a:r>
                        <a:rPr lang="en-US" sz="100" dirty="0"/>
                        <a:t>Segment A</a:t>
                      </a:r>
                    </a:p>
                  </p:txBody>
                </p:sp>
                <p:sp>
                  <p:nvSpPr>
                    <p:cNvPr id="119" name="TextBox 118"/>
                    <p:cNvSpPr txBox="1"/>
                    <p:nvPr/>
                  </p:nvSpPr>
                  <p:spPr>
                    <a:xfrm>
                      <a:off x="2541544" y="3245385"/>
                      <a:ext cx="716406" cy="570953"/>
                    </a:xfrm>
                    <a:prstGeom prst="rect">
                      <a:avLst/>
                    </a:prstGeom>
                    <a:noFill/>
                  </p:spPr>
                  <p:txBody>
                    <a:bodyPr wrap="none" rtlCol="0">
                      <a:spAutoFit/>
                    </a:bodyPr>
                    <a:lstStyle/>
                    <a:p>
                      <a:pPr algn="ctr"/>
                      <a:r>
                        <a:rPr lang="en-US" sz="100" dirty="0"/>
                        <a:t>Network</a:t>
                      </a:r>
                    </a:p>
                    <a:p>
                      <a:pPr algn="ctr"/>
                      <a:r>
                        <a:rPr lang="en-US" sz="100" dirty="0"/>
                        <a:t>Segment B</a:t>
                      </a:r>
                    </a:p>
                  </p:txBody>
                </p:sp>
                <p:sp>
                  <p:nvSpPr>
                    <p:cNvPr id="120" name="TextBox 119"/>
                    <p:cNvSpPr txBox="1"/>
                    <p:nvPr/>
                  </p:nvSpPr>
                  <p:spPr>
                    <a:xfrm>
                      <a:off x="4498673" y="3236712"/>
                      <a:ext cx="718447" cy="570953"/>
                    </a:xfrm>
                    <a:prstGeom prst="rect">
                      <a:avLst/>
                    </a:prstGeom>
                    <a:noFill/>
                  </p:spPr>
                  <p:txBody>
                    <a:bodyPr wrap="none" rtlCol="0">
                      <a:spAutoFit/>
                    </a:bodyPr>
                    <a:lstStyle/>
                    <a:p>
                      <a:pPr algn="ctr"/>
                      <a:r>
                        <a:rPr lang="en-US" sz="100" dirty="0"/>
                        <a:t>Network</a:t>
                      </a:r>
                    </a:p>
                    <a:p>
                      <a:pPr algn="ctr"/>
                      <a:r>
                        <a:rPr lang="en-US" sz="100" dirty="0"/>
                        <a:t>Segment C</a:t>
                      </a:r>
                    </a:p>
                  </p:txBody>
                </p:sp>
              </p:grpSp>
              <p:sp>
                <p:nvSpPr>
                  <p:cNvPr id="98" name="Rectangle 97"/>
                  <p:cNvSpPr/>
                  <p:nvPr/>
                </p:nvSpPr>
                <p:spPr>
                  <a:xfrm>
                    <a:off x="216909" y="950399"/>
                    <a:ext cx="3716794" cy="1847645"/>
                  </a:xfrm>
                  <a:prstGeom prst="rect">
                    <a:avLst/>
                  </a:prstGeom>
                  <a:noFill/>
                  <a:ln w="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grpSp>
            <p:nvGrpSpPr>
              <p:cNvPr id="63" name="Group 62"/>
              <p:cNvGrpSpPr/>
              <p:nvPr/>
            </p:nvGrpSpPr>
            <p:grpSpPr>
              <a:xfrm>
                <a:off x="4724262" y="1761818"/>
                <a:ext cx="1751054" cy="549655"/>
                <a:chOff x="178132" y="1061722"/>
                <a:chExt cx="3308778" cy="1528472"/>
              </a:xfrm>
            </p:grpSpPr>
            <p:sp>
              <p:nvSpPr>
                <p:cNvPr id="64" name="TextBox 63"/>
                <p:cNvSpPr txBox="1"/>
                <p:nvPr/>
              </p:nvSpPr>
              <p:spPr>
                <a:xfrm>
                  <a:off x="178132" y="1923353"/>
                  <a:ext cx="533441" cy="299552"/>
                </a:xfrm>
                <a:prstGeom prst="rect">
                  <a:avLst/>
                </a:prstGeom>
                <a:noFill/>
              </p:spPr>
              <p:txBody>
                <a:bodyPr wrap="none" rtlCol="0">
                  <a:spAutoFit/>
                </a:bodyPr>
                <a:lstStyle/>
                <a:p>
                  <a:r>
                    <a:rPr lang="en-US" sz="100" dirty="0"/>
                    <a:t>External Network</a:t>
                  </a:r>
                </a:p>
              </p:txBody>
            </p:sp>
            <p:grpSp>
              <p:nvGrpSpPr>
                <p:cNvPr id="68" name="Group 67"/>
                <p:cNvGrpSpPr/>
                <p:nvPr/>
              </p:nvGrpSpPr>
              <p:grpSpPr>
                <a:xfrm>
                  <a:off x="243809" y="1061722"/>
                  <a:ext cx="3243101" cy="1528472"/>
                  <a:chOff x="216909" y="950399"/>
                  <a:chExt cx="3716794" cy="1911855"/>
                </a:xfrm>
              </p:grpSpPr>
              <p:grpSp>
                <p:nvGrpSpPr>
                  <p:cNvPr id="69" name="Group 68"/>
                  <p:cNvGrpSpPr/>
                  <p:nvPr/>
                </p:nvGrpSpPr>
                <p:grpSpPr>
                  <a:xfrm>
                    <a:off x="335366" y="1063153"/>
                    <a:ext cx="3504858" cy="1799101"/>
                    <a:chOff x="543976" y="1417537"/>
                    <a:chExt cx="4673144" cy="2398801"/>
                  </a:xfrm>
                </p:grpSpPr>
                <p:sp>
                  <p:nvSpPr>
                    <p:cNvPr id="71" name="Rounded Rectangle 70"/>
                    <p:cNvSpPr/>
                    <p:nvPr/>
                  </p:nvSpPr>
                  <p:spPr>
                    <a:xfrm>
                      <a:off x="1546073" y="1417537"/>
                      <a:ext cx="212125" cy="17742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73" name="Rounded Rectangle 72"/>
                    <p:cNvSpPr/>
                    <p:nvPr/>
                  </p:nvSpPr>
                  <p:spPr>
                    <a:xfrm>
                      <a:off x="2794606" y="1417537"/>
                      <a:ext cx="212125" cy="1774291"/>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74" name="Picture 4" descr="http://wcdn1.dataknet.com/static/resources/icons/set35/6c350a4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976" y="1943582"/>
                      <a:ext cx="679946" cy="672240"/>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Rounded Rectangle 74"/>
                    <p:cNvSpPr/>
                    <p:nvPr/>
                  </p:nvSpPr>
                  <p:spPr>
                    <a:xfrm>
                      <a:off x="4024478"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6" name="Rounded Rectangle 75"/>
                    <p:cNvSpPr/>
                    <p:nvPr/>
                  </p:nvSpPr>
                  <p:spPr>
                    <a:xfrm>
                      <a:off x="1982712"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77" name="Rounded Rectangle 76"/>
                    <p:cNvSpPr/>
                    <p:nvPr/>
                  </p:nvSpPr>
                  <p:spPr>
                    <a:xfrm>
                      <a:off x="3231160"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78" name="Straight Connector 77"/>
                    <p:cNvCxnSpPr/>
                    <p:nvPr/>
                  </p:nvCxnSpPr>
                  <p:spPr>
                    <a:xfrm flipV="1">
                      <a:off x="1202361" y="2393946"/>
                      <a:ext cx="35227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758198" y="213935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545807" y="2379056"/>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997978" y="219606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800512" y="2308091"/>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flipH="1">
                      <a:off x="1954482" y="2053677"/>
                      <a:ext cx="617124" cy="642317"/>
                    </a:xfrm>
                    <a:prstGeom prst="rect">
                      <a:avLst/>
                    </a:prstGeom>
                    <a:noFill/>
                  </p:spPr>
                  <p:txBody>
                    <a:bodyPr wrap="square" rtlCol="0">
                      <a:spAutoFit/>
                    </a:bodyPr>
                    <a:lstStyle/>
                    <a:p>
                      <a:pPr algn="ctr"/>
                      <a:r>
                        <a:rPr lang="en-US" sz="100" b="1" dirty="0"/>
                        <a:t>App</a:t>
                      </a:r>
                    </a:p>
                    <a:p>
                      <a:pPr algn="ctr"/>
                      <a:r>
                        <a:rPr lang="en-US" sz="100" b="1" dirty="0"/>
                        <a:t>Zone1</a:t>
                      </a:r>
                    </a:p>
                  </p:txBody>
                </p:sp>
                <p:sp>
                  <p:nvSpPr>
                    <p:cNvPr id="90" name="TextBox 89"/>
                    <p:cNvSpPr txBox="1"/>
                    <p:nvPr/>
                  </p:nvSpPr>
                  <p:spPr>
                    <a:xfrm flipH="1">
                      <a:off x="3143133" y="2114231"/>
                      <a:ext cx="699627" cy="499583"/>
                    </a:xfrm>
                    <a:prstGeom prst="rect">
                      <a:avLst/>
                    </a:prstGeom>
                    <a:noFill/>
                  </p:spPr>
                  <p:txBody>
                    <a:bodyPr wrap="square" rtlCol="0">
                      <a:spAutoFit/>
                    </a:bodyPr>
                    <a:lstStyle/>
                    <a:p>
                      <a:pPr algn="ctr"/>
                      <a:r>
                        <a:rPr lang="en-US" sz="100" b="1" dirty="0"/>
                        <a:t>Firewall</a:t>
                      </a:r>
                    </a:p>
                  </p:txBody>
                </p:sp>
                <p:sp>
                  <p:nvSpPr>
                    <p:cNvPr id="91" name="TextBox 90"/>
                    <p:cNvSpPr txBox="1"/>
                    <p:nvPr/>
                  </p:nvSpPr>
                  <p:spPr>
                    <a:xfrm flipH="1">
                      <a:off x="3974419" y="2052963"/>
                      <a:ext cx="639103" cy="570952"/>
                    </a:xfrm>
                    <a:prstGeom prst="rect">
                      <a:avLst/>
                    </a:prstGeom>
                    <a:noFill/>
                  </p:spPr>
                  <p:txBody>
                    <a:bodyPr wrap="square" rtlCol="0">
                      <a:spAutoFit/>
                    </a:bodyPr>
                    <a:lstStyle/>
                    <a:p>
                      <a:pPr algn="ctr"/>
                      <a:r>
                        <a:rPr lang="en-US" sz="100" b="1" dirty="0"/>
                        <a:t>App</a:t>
                      </a:r>
                    </a:p>
                    <a:p>
                      <a:pPr algn="ctr"/>
                      <a:r>
                        <a:rPr lang="en-US" sz="100" b="1" dirty="0"/>
                        <a:t>Zone2</a:t>
                      </a:r>
                    </a:p>
                  </p:txBody>
                </p:sp>
                <p:sp>
                  <p:nvSpPr>
                    <p:cNvPr id="92" name="TextBox 91"/>
                    <p:cNvSpPr txBox="1"/>
                    <p:nvPr/>
                  </p:nvSpPr>
                  <p:spPr>
                    <a:xfrm>
                      <a:off x="1272327" y="3242979"/>
                      <a:ext cx="712320" cy="570952"/>
                    </a:xfrm>
                    <a:prstGeom prst="rect">
                      <a:avLst/>
                    </a:prstGeom>
                    <a:noFill/>
                  </p:spPr>
                  <p:txBody>
                    <a:bodyPr wrap="none" rtlCol="0">
                      <a:spAutoFit/>
                    </a:bodyPr>
                    <a:lstStyle/>
                    <a:p>
                      <a:pPr algn="ctr"/>
                      <a:r>
                        <a:rPr lang="en-US" sz="100" dirty="0"/>
                        <a:t>Network</a:t>
                      </a:r>
                    </a:p>
                    <a:p>
                      <a:pPr algn="ctr"/>
                      <a:r>
                        <a:rPr lang="en-US" sz="100" dirty="0"/>
                        <a:t>Segment A</a:t>
                      </a:r>
                    </a:p>
                  </p:txBody>
                </p:sp>
                <p:sp>
                  <p:nvSpPr>
                    <p:cNvPr id="93" name="TextBox 92"/>
                    <p:cNvSpPr txBox="1"/>
                    <p:nvPr/>
                  </p:nvSpPr>
                  <p:spPr>
                    <a:xfrm>
                      <a:off x="2541544" y="3245385"/>
                      <a:ext cx="716406" cy="570953"/>
                    </a:xfrm>
                    <a:prstGeom prst="rect">
                      <a:avLst/>
                    </a:prstGeom>
                    <a:noFill/>
                  </p:spPr>
                  <p:txBody>
                    <a:bodyPr wrap="none" rtlCol="0">
                      <a:spAutoFit/>
                    </a:bodyPr>
                    <a:lstStyle/>
                    <a:p>
                      <a:pPr algn="ctr"/>
                      <a:r>
                        <a:rPr lang="en-US" sz="100" dirty="0"/>
                        <a:t>Network</a:t>
                      </a:r>
                    </a:p>
                    <a:p>
                      <a:pPr algn="ctr"/>
                      <a:r>
                        <a:rPr lang="en-US" sz="100" dirty="0"/>
                        <a:t>Segment B</a:t>
                      </a:r>
                    </a:p>
                  </p:txBody>
                </p:sp>
                <p:sp>
                  <p:nvSpPr>
                    <p:cNvPr id="94" name="TextBox 93"/>
                    <p:cNvSpPr txBox="1"/>
                    <p:nvPr/>
                  </p:nvSpPr>
                  <p:spPr>
                    <a:xfrm>
                      <a:off x="4498673" y="3236712"/>
                      <a:ext cx="718447" cy="570953"/>
                    </a:xfrm>
                    <a:prstGeom prst="rect">
                      <a:avLst/>
                    </a:prstGeom>
                    <a:noFill/>
                  </p:spPr>
                  <p:txBody>
                    <a:bodyPr wrap="none" rtlCol="0">
                      <a:spAutoFit/>
                    </a:bodyPr>
                    <a:lstStyle/>
                    <a:p>
                      <a:pPr algn="ctr"/>
                      <a:r>
                        <a:rPr lang="en-US" sz="100" dirty="0"/>
                        <a:t>Network</a:t>
                      </a:r>
                    </a:p>
                    <a:p>
                      <a:pPr algn="ctr"/>
                      <a:r>
                        <a:rPr lang="en-US" sz="100" dirty="0"/>
                        <a:t>Segment C</a:t>
                      </a:r>
                    </a:p>
                  </p:txBody>
                </p:sp>
              </p:grpSp>
              <p:sp>
                <p:nvSpPr>
                  <p:cNvPr id="70" name="Rectangle 69"/>
                  <p:cNvSpPr/>
                  <p:nvPr/>
                </p:nvSpPr>
                <p:spPr>
                  <a:xfrm>
                    <a:off x="216909" y="950399"/>
                    <a:ext cx="3716794" cy="1847645"/>
                  </a:xfrm>
                  <a:prstGeom prst="rect">
                    <a:avLst/>
                  </a:prstGeom>
                  <a:noFill/>
                  <a:ln w="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grpSp>
        <p:sp>
          <p:nvSpPr>
            <p:cNvPr id="54" name="TextBox 53"/>
            <p:cNvSpPr txBox="1"/>
            <p:nvPr/>
          </p:nvSpPr>
          <p:spPr>
            <a:xfrm>
              <a:off x="3299385" y="2604918"/>
              <a:ext cx="1478331" cy="175433"/>
            </a:xfrm>
            <a:prstGeom prst="rect">
              <a:avLst/>
            </a:prstGeom>
            <a:noFill/>
          </p:spPr>
          <p:txBody>
            <a:bodyPr wrap="none" rtlCol="0">
              <a:spAutoFit/>
            </a:bodyPr>
            <a:lstStyle/>
            <a:p>
              <a:pPr>
                <a:lnSpc>
                  <a:spcPct val="90000"/>
                </a:lnSpc>
                <a:spcBef>
                  <a:spcPts val="600"/>
                </a:spcBef>
              </a:pPr>
              <a:r>
                <a:rPr lang="en-US" sz="600" dirty="0"/>
                <a:t>Tenant A </a:t>
              </a:r>
              <a:r>
                <a:rPr lang="mr-IN" sz="600" dirty="0" smtClean="0"/>
                <a:t>–</a:t>
              </a:r>
              <a:r>
                <a:rPr lang="en-US" sz="600" dirty="0" smtClean="0"/>
                <a:t> Topology1</a:t>
              </a:r>
              <a:endParaRPr lang="en-US" sz="600" dirty="0"/>
            </a:p>
          </p:txBody>
        </p:sp>
        <p:sp>
          <p:nvSpPr>
            <p:cNvPr id="55" name="TextBox 54"/>
            <p:cNvSpPr txBox="1"/>
            <p:nvPr/>
          </p:nvSpPr>
          <p:spPr>
            <a:xfrm>
              <a:off x="5216244" y="2602939"/>
              <a:ext cx="1483349" cy="175433"/>
            </a:xfrm>
            <a:prstGeom prst="rect">
              <a:avLst/>
            </a:prstGeom>
            <a:noFill/>
          </p:spPr>
          <p:txBody>
            <a:bodyPr wrap="none" rtlCol="0">
              <a:spAutoFit/>
            </a:bodyPr>
            <a:lstStyle/>
            <a:p>
              <a:pPr>
                <a:lnSpc>
                  <a:spcPct val="90000"/>
                </a:lnSpc>
                <a:spcBef>
                  <a:spcPts val="600"/>
                </a:spcBef>
              </a:pPr>
              <a:r>
                <a:rPr lang="en-US" sz="600" dirty="0"/>
                <a:t>Tenant B - Topology </a:t>
              </a:r>
              <a:r>
                <a:rPr lang="en-US" sz="600" dirty="0" smtClean="0"/>
                <a:t>2</a:t>
              </a:r>
              <a:endParaRPr lang="en-US" sz="600" dirty="0"/>
            </a:p>
          </p:txBody>
        </p:sp>
      </p:grpSp>
      <p:pic>
        <p:nvPicPr>
          <p:cNvPr id="121" name="Picture 1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351" y="3313909"/>
            <a:ext cx="658452" cy="617623"/>
          </a:xfrm>
          <a:prstGeom prst="rect">
            <a:avLst/>
          </a:prstGeom>
        </p:spPr>
      </p:pic>
      <p:pic>
        <p:nvPicPr>
          <p:cNvPr id="3" name="Picture 2"/>
          <p:cNvPicPr>
            <a:picLocks noChangeAspect="1"/>
          </p:cNvPicPr>
          <p:nvPr/>
        </p:nvPicPr>
        <p:blipFill>
          <a:blip r:embed="rId16"/>
          <a:stretch>
            <a:fillRect/>
          </a:stretch>
        </p:blipFill>
        <p:spPr>
          <a:xfrm>
            <a:off x="4746022" y="2365622"/>
            <a:ext cx="3157965" cy="2819400"/>
          </a:xfrm>
          <a:prstGeom prst="rect">
            <a:avLst/>
          </a:prstGeom>
          <a:scene3d>
            <a:camera prst="isometricOffAxis2Top">
              <a:rot lat="17510329" lon="1537114" rev="20020781"/>
            </a:camera>
            <a:lightRig rig="threePt" dir="t"/>
          </a:scene3d>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6516" y="2461606"/>
            <a:ext cx="443298" cy="461433"/>
          </a:xfrm>
          <a:prstGeom prst="rect">
            <a:avLst/>
          </a:prstGeom>
        </p:spPr>
      </p:pic>
      <p:sp>
        <p:nvSpPr>
          <p:cNvPr id="122" name="Left Brace 121"/>
          <p:cNvSpPr/>
          <p:nvPr/>
        </p:nvSpPr>
        <p:spPr>
          <a:xfrm>
            <a:off x="4335760" y="2438656"/>
            <a:ext cx="85512" cy="14782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TextBox 122"/>
          <p:cNvSpPr txBox="1"/>
          <p:nvPr/>
        </p:nvSpPr>
        <p:spPr>
          <a:xfrm>
            <a:off x="3990767" y="2849471"/>
            <a:ext cx="455700" cy="323165"/>
          </a:xfrm>
          <a:prstGeom prst="rect">
            <a:avLst/>
          </a:prstGeom>
          <a:noFill/>
        </p:spPr>
        <p:txBody>
          <a:bodyPr wrap="square" rtlCol="0">
            <a:spAutoFit/>
          </a:bodyPr>
          <a:lstStyle/>
          <a:p>
            <a:pPr algn="ctr"/>
            <a:r>
              <a:rPr lang="en-US" sz="500" dirty="0">
                <a:solidFill>
                  <a:srgbClr val="000000"/>
                </a:solidFill>
              </a:rPr>
              <a:t>NX-API, CLI, YANG</a:t>
            </a:r>
          </a:p>
        </p:txBody>
      </p:sp>
      <p:sp>
        <p:nvSpPr>
          <p:cNvPr id="124" name="Trapezoid 123"/>
          <p:cNvSpPr/>
          <p:nvPr/>
        </p:nvSpPr>
        <p:spPr>
          <a:xfrm rot="5400000">
            <a:off x="3722633" y="3095621"/>
            <a:ext cx="1558317" cy="148271"/>
          </a:xfrm>
          <a:prstGeom prst="trapezoid">
            <a:avLst>
              <a:gd name="adj" fmla="val 139327"/>
            </a:avLst>
          </a:prstGeom>
          <a:gradFill>
            <a:gsLst>
              <a:gs pos="0">
                <a:srgbClr val="EBEBF5"/>
              </a:gs>
              <a:gs pos="100000">
                <a:schemeClr val="accent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457086" fontAlgn="auto">
              <a:spcBef>
                <a:spcPts val="0"/>
              </a:spcBef>
              <a:spcAft>
                <a:spcPts val="0"/>
              </a:spcAft>
            </a:pPr>
            <a:endParaRPr lang="en-US" dirty="0">
              <a:solidFill>
                <a:srgbClr val="FFFFFF"/>
              </a:solidFill>
            </a:endParaRPr>
          </a:p>
        </p:txBody>
      </p:sp>
      <p:pic>
        <p:nvPicPr>
          <p:cNvPr id="8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15551" y="2915850"/>
            <a:ext cx="489322" cy="456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8052758" y="3705600"/>
            <a:ext cx="1074913" cy="974929"/>
          </a:xfrm>
          <a:prstGeom prst="wedgeRoundRectCallout">
            <a:avLst>
              <a:gd name="adj1" fmla="val -149222"/>
              <a:gd name="adj2" fmla="val -56152"/>
              <a:gd name="adj3" fmla="val 16667"/>
            </a:avLst>
          </a:prstGeom>
          <a:solidFill>
            <a:srgbClr val="FF9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L3 CLOS </a:t>
            </a:r>
            <a:r>
              <a:rPr lang="en-US" sz="700" dirty="0" smtClean="0"/>
              <a:t>fabric that scales out based on compute and network to cater to  distributed  nature of </a:t>
            </a:r>
            <a:r>
              <a:rPr lang="en-US" sz="700" dirty="0" smtClean="0"/>
              <a:t>applications is the foundation of business agility</a:t>
            </a:r>
            <a:endParaRPr lang="en-US" sz="700" dirty="0" smtClean="0"/>
          </a:p>
        </p:txBody>
      </p:sp>
      <p:sp>
        <p:nvSpPr>
          <p:cNvPr id="12" name="Rounded Rectangular Callout 11"/>
          <p:cNvSpPr/>
          <p:nvPr/>
        </p:nvSpPr>
        <p:spPr>
          <a:xfrm>
            <a:off x="7952477" y="1464828"/>
            <a:ext cx="1089637" cy="869316"/>
          </a:xfrm>
          <a:prstGeom prst="wedgeRoundRectCallout">
            <a:avLst>
              <a:gd name="adj1" fmla="val -113200"/>
              <a:gd name="adj2" fmla="val 108477"/>
              <a:gd name="adj3" fmla="val 16667"/>
            </a:avLst>
          </a:prstGeom>
          <a:solidFill>
            <a:srgbClr val="9966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Network Overlays based Network Virtualization provides flexibility </a:t>
            </a:r>
            <a:r>
              <a:rPr lang="en-US" sz="700" dirty="0" smtClean="0"/>
              <a:t>], </a:t>
            </a:r>
            <a:r>
              <a:rPr lang="en-US" sz="700" dirty="0" smtClean="0"/>
              <a:t>tenant isolation and allows  for resources to be dynamically provisioned</a:t>
            </a:r>
          </a:p>
        </p:txBody>
      </p:sp>
      <p:sp>
        <p:nvSpPr>
          <p:cNvPr id="13" name="Rounded Rectangular Callout 12"/>
          <p:cNvSpPr/>
          <p:nvPr/>
        </p:nvSpPr>
        <p:spPr>
          <a:xfrm>
            <a:off x="3325920" y="1137207"/>
            <a:ext cx="992272" cy="792300"/>
          </a:xfrm>
          <a:prstGeom prst="wedgeRoundRectCallout">
            <a:avLst>
              <a:gd name="adj1" fmla="val -12176"/>
              <a:gd name="adj2" fmla="val 181121"/>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SDN </a:t>
            </a:r>
            <a:r>
              <a:rPr lang="en-US" sz="700" dirty="0" smtClean="0"/>
              <a:t>Controller for automation, programmability and NVE management </a:t>
            </a:r>
          </a:p>
        </p:txBody>
      </p:sp>
      <p:sp>
        <p:nvSpPr>
          <p:cNvPr id="81" name="TextBox 80"/>
          <p:cNvSpPr txBox="1"/>
          <p:nvPr/>
        </p:nvSpPr>
        <p:spPr>
          <a:xfrm>
            <a:off x="0" y="4832016"/>
            <a:ext cx="9144000" cy="2585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90000"/>
              </a:lnSpc>
            </a:pPr>
            <a:r>
              <a:rPr lang="en-US" sz="1200" b="1" dirty="0" smtClean="0">
                <a:latin typeface="+mn-lt"/>
              </a:rPr>
              <a:t>SDN Based Overlays introduces agility and automation to Network Orchestration</a:t>
            </a:r>
            <a:endParaRPr lang="en-US" sz="1200" b="1" dirty="0">
              <a:latin typeface="+mn-lt"/>
            </a:endParaRPr>
          </a:p>
        </p:txBody>
      </p:sp>
      <p:sp>
        <p:nvSpPr>
          <p:cNvPr id="85" name="TextBox 84"/>
          <p:cNvSpPr txBox="1"/>
          <p:nvPr/>
        </p:nvSpPr>
        <p:spPr>
          <a:xfrm>
            <a:off x="598398" y="2410743"/>
            <a:ext cx="838935" cy="846386"/>
          </a:xfrm>
          <a:prstGeom prst="rect">
            <a:avLst/>
          </a:prstGeom>
          <a:noFill/>
        </p:spPr>
        <p:txBody>
          <a:bodyPr wrap="square" rtlCol="0">
            <a:spAutoFit/>
          </a:bodyPr>
          <a:lstStyle/>
          <a:p>
            <a:pPr algn="ctr"/>
            <a:r>
              <a:rPr lang="en-US" sz="700" dirty="0">
                <a:solidFill>
                  <a:srgbClr val="000000"/>
                </a:solidFill>
              </a:rPr>
              <a:t>Compute is completely Virtualized</a:t>
            </a:r>
          </a:p>
          <a:p>
            <a:pPr algn="ctr"/>
            <a:r>
              <a:rPr lang="en-US" sz="700" dirty="0">
                <a:solidFill>
                  <a:srgbClr val="000000"/>
                </a:solidFill>
              </a:rPr>
              <a:t>Compute Request completed in Seconds</a:t>
            </a:r>
          </a:p>
        </p:txBody>
      </p:sp>
      <p:sp>
        <p:nvSpPr>
          <p:cNvPr id="125" name="Rounded Rectangle 124"/>
          <p:cNvSpPr/>
          <p:nvPr/>
        </p:nvSpPr>
        <p:spPr>
          <a:xfrm>
            <a:off x="633968" y="2371307"/>
            <a:ext cx="743801" cy="831105"/>
          </a:xfrm>
          <a:prstGeom prst="roundRect">
            <a:avLst>
              <a:gd name="adj" fmla="val 0"/>
            </a:avLst>
          </a:prstGeom>
          <a:noFill/>
          <a:ln>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endParaRPr>
          </a:p>
        </p:txBody>
      </p:sp>
      <p:sp>
        <p:nvSpPr>
          <p:cNvPr id="126" name="TextBox 125"/>
          <p:cNvSpPr txBox="1"/>
          <p:nvPr/>
        </p:nvSpPr>
        <p:spPr>
          <a:xfrm>
            <a:off x="2240147" y="2381800"/>
            <a:ext cx="871407" cy="846386"/>
          </a:xfrm>
          <a:prstGeom prst="rect">
            <a:avLst/>
          </a:prstGeom>
          <a:noFill/>
        </p:spPr>
        <p:txBody>
          <a:bodyPr wrap="square" rtlCol="0">
            <a:spAutoFit/>
          </a:bodyPr>
          <a:lstStyle/>
          <a:p>
            <a:pPr algn="ctr"/>
            <a:r>
              <a:rPr lang="en-US" sz="700" dirty="0" smtClean="0">
                <a:solidFill>
                  <a:srgbClr val="000000"/>
                </a:solidFill>
              </a:rPr>
              <a:t>Network </a:t>
            </a:r>
            <a:r>
              <a:rPr lang="en-US" sz="700" dirty="0">
                <a:solidFill>
                  <a:srgbClr val="000000"/>
                </a:solidFill>
              </a:rPr>
              <a:t>is </a:t>
            </a:r>
            <a:r>
              <a:rPr lang="en-US" sz="700" dirty="0" smtClean="0">
                <a:solidFill>
                  <a:srgbClr val="000000"/>
                </a:solidFill>
              </a:rPr>
              <a:t>completely Virtualized</a:t>
            </a:r>
            <a:endParaRPr lang="en-US" sz="700" dirty="0">
              <a:solidFill>
                <a:srgbClr val="000000"/>
              </a:solidFill>
            </a:endParaRPr>
          </a:p>
          <a:p>
            <a:pPr algn="ctr"/>
            <a:r>
              <a:rPr lang="en-US" sz="700" dirty="0" smtClean="0">
                <a:solidFill>
                  <a:srgbClr val="000000"/>
                </a:solidFill>
              </a:rPr>
              <a:t>Network Change Request </a:t>
            </a:r>
            <a:r>
              <a:rPr lang="en-US" sz="700" dirty="0">
                <a:solidFill>
                  <a:srgbClr val="000000"/>
                </a:solidFill>
              </a:rPr>
              <a:t>completed in </a:t>
            </a:r>
            <a:r>
              <a:rPr lang="en-US" sz="700" dirty="0" smtClean="0">
                <a:solidFill>
                  <a:srgbClr val="000000"/>
                </a:solidFill>
              </a:rPr>
              <a:t>seconds</a:t>
            </a:r>
            <a:endParaRPr lang="en-US" sz="700" dirty="0">
              <a:solidFill>
                <a:srgbClr val="000000"/>
              </a:solidFill>
            </a:endParaRPr>
          </a:p>
        </p:txBody>
      </p:sp>
      <p:sp>
        <p:nvSpPr>
          <p:cNvPr id="127" name="Rounded Rectangle 126"/>
          <p:cNvSpPr/>
          <p:nvPr/>
        </p:nvSpPr>
        <p:spPr>
          <a:xfrm>
            <a:off x="2287715" y="2363495"/>
            <a:ext cx="743801" cy="831105"/>
          </a:xfrm>
          <a:prstGeom prst="roundRect">
            <a:avLst>
              <a:gd name="adj" fmla="val 0"/>
            </a:avLst>
          </a:prstGeom>
          <a:noFill/>
          <a:ln>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endParaRPr>
          </a:p>
        </p:txBody>
      </p:sp>
    </p:spTree>
    <p:extLst>
      <p:ext uri="{BB962C8B-B14F-4D97-AF65-F5344CB8AC3E}">
        <p14:creationId xmlns:p14="http://schemas.microsoft.com/office/powerpoint/2010/main" val="136311422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circle(in)">
                                      <p:cBhvr>
                                        <p:cTn id="23" dur="2000"/>
                                        <p:tgtEl>
                                          <p:spTgt spid="1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p:cTn id="31" dur="1000" fill="hold"/>
                                        <p:tgtEl>
                                          <p:spTgt spid="126"/>
                                        </p:tgtEl>
                                        <p:attrNameLst>
                                          <p:attrName>ppt_w</p:attrName>
                                        </p:attrNameLst>
                                      </p:cBhvr>
                                      <p:tavLst>
                                        <p:tav tm="0">
                                          <p:val>
                                            <p:strVal val="#ppt_w*0.70"/>
                                          </p:val>
                                        </p:tav>
                                        <p:tav tm="100000">
                                          <p:val>
                                            <p:strVal val="#ppt_w"/>
                                          </p:val>
                                        </p:tav>
                                      </p:tavLst>
                                    </p:anim>
                                    <p:anim calcmode="lin" valueType="num">
                                      <p:cBhvr>
                                        <p:cTn id="32" dur="1000" fill="hold"/>
                                        <p:tgtEl>
                                          <p:spTgt spid="126"/>
                                        </p:tgtEl>
                                        <p:attrNameLst>
                                          <p:attrName>ppt_h</p:attrName>
                                        </p:attrNameLst>
                                      </p:cBhvr>
                                      <p:tavLst>
                                        <p:tav tm="0">
                                          <p:val>
                                            <p:strVal val="#ppt_h"/>
                                          </p:val>
                                        </p:tav>
                                        <p:tav tm="100000">
                                          <p:val>
                                            <p:strVal val="#ppt_h"/>
                                          </p:val>
                                        </p:tav>
                                      </p:tavLst>
                                    </p:anim>
                                    <p:animEffect transition="in" filter="fade">
                                      <p:cBhvr>
                                        <p:cTn id="33" dur="1000"/>
                                        <p:tgtEl>
                                          <p:spTgt spid="12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49"/>
                                        </p:tgtEl>
                                        <p:attrNameLst>
                                          <p:attrName>style.visibility</p:attrName>
                                        </p:attrNameLst>
                                      </p:cBhvr>
                                      <p:to>
                                        <p:strVal val="visible"/>
                                      </p:to>
                                    </p:set>
                                    <p:anim calcmode="lin" valueType="num">
                                      <p:cBhvr>
                                        <p:cTn id="36" dur="1000" fill="hold"/>
                                        <p:tgtEl>
                                          <p:spTgt spid="149"/>
                                        </p:tgtEl>
                                        <p:attrNameLst>
                                          <p:attrName>ppt_w</p:attrName>
                                        </p:attrNameLst>
                                      </p:cBhvr>
                                      <p:tavLst>
                                        <p:tav tm="0">
                                          <p:val>
                                            <p:strVal val="#ppt_w*0.70"/>
                                          </p:val>
                                        </p:tav>
                                        <p:tav tm="100000">
                                          <p:val>
                                            <p:strVal val="#ppt_w"/>
                                          </p:val>
                                        </p:tav>
                                      </p:tavLst>
                                    </p:anim>
                                    <p:anim calcmode="lin" valueType="num">
                                      <p:cBhvr>
                                        <p:cTn id="37" dur="1000" fill="hold"/>
                                        <p:tgtEl>
                                          <p:spTgt spid="149"/>
                                        </p:tgtEl>
                                        <p:attrNameLst>
                                          <p:attrName>ppt_h</p:attrName>
                                        </p:attrNameLst>
                                      </p:cBhvr>
                                      <p:tavLst>
                                        <p:tav tm="0">
                                          <p:val>
                                            <p:strVal val="#ppt_h"/>
                                          </p:val>
                                        </p:tav>
                                        <p:tav tm="100000">
                                          <p:val>
                                            <p:strVal val="#ppt_h"/>
                                          </p:val>
                                        </p:tav>
                                      </p:tavLst>
                                    </p:anim>
                                    <p:animEffect transition="in" filter="fade">
                                      <p:cBhvr>
                                        <p:cTn id="38" dur="1000"/>
                                        <p:tgtEl>
                                          <p:spTgt spid="1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7"/>
                                        </p:tgtEl>
                                        <p:attrNameLst>
                                          <p:attrName>style.visibility</p:attrName>
                                        </p:attrNameLst>
                                      </p:cBhvr>
                                      <p:to>
                                        <p:strVal val="visible"/>
                                      </p:to>
                                    </p:set>
                                    <p:anim calcmode="lin" valueType="num">
                                      <p:cBhvr>
                                        <p:cTn id="41" dur="1000" fill="hold"/>
                                        <p:tgtEl>
                                          <p:spTgt spid="127"/>
                                        </p:tgtEl>
                                        <p:attrNameLst>
                                          <p:attrName>ppt_w</p:attrName>
                                        </p:attrNameLst>
                                      </p:cBhvr>
                                      <p:tavLst>
                                        <p:tav tm="0">
                                          <p:val>
                                            <p:strVal val="#ppt_w*0.70"/>
                                          </p:val>
                                        </p:tav>
                                        <p:tav tm="100000">
                                          <p:val>
                                            <p:strVal val="#ppt_w"/>
                                          </p:val>
                                        </p:tav>
                                      </p:tavLst>
                                    </p:anim>
                                    <p:anim calcmode="lin" valueType="num">
                                      <p:cBhvr>
                                        <p:cTn id="42" dur="1000" fill="hold"/>
                                        <p:tgtEl>
                                          <p:spTgt spid="127"/>
                                        </p:tgtEl>
                                        <p:attrNameLst>
                                          <p:attrName>ppt_h</p:attrName>
                                        </p:attrNameLst>
                                      </p:cBhvr>
                                      <p:tavLst>
                                        <p:tav tm="0">
                                          <p:val>
                                            <p:strVal val="#ppt_h"/>
                                          </p:val>
                                        </p:tav>
                                        <p:tav tm="100000">
                                          <p:val>
                                            <p:strVal val="#ppt_h"/>
                                          </p:val>
                                        </p:tav>
                                      </p:tavLst>
                                    </p:anim>
                                    <p:animEffect transition="in" filter="fade">
                                      <p:cBhvr>
                                        <p:cTn id="43" dur="1000"/>
                                        <p:tgtEl>
                                          <p:spTgt spid="127"/>
                                        </p:tgtEl>
                                      </p:cBhvr>
                                    </p:animEffect>
                                  </p:childTnLst>
                                </p:cTn>
                              </p:par>
                              <p:par>
                                <p:cTn id="44" presetID="55"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70"/>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Effect transition="in" filter="fade">
                                      <p:cBhvr>
                                        <p:cTn id="48" dur="1000"/>
                                        <p:tgtEl>
                                          <p:spTgt spid="5"/>
                                        </p:tgtEl>
                                      </p:cBhvr>
                                    </p:animEffect>
                                  </p:childTnLst>
                                </p:cTn>
                              </p:par>
                              <p:par>
                                <p:cTn id="49" presetID="55" presetClass="entr" presetSubtype="0" fill="hold" nodeType="withEffect">
                                  <p:stCondLst>
                                    <p:cond delay="0"/>
                                  </p:stCondLst>
                                  <p:childTnLst>
                                    <p:set>
                                      <p:cBhvr>
                                        <p:cTn id="50" dur="1" fill="hold">
                                          <p:stCondLst>
                                            <p:cond delay="0"/>
                                          </p:stCondLst>
                                        </p:cTn>
                                        <p:tgtEl>
                                          <p:spTgt spid="121"/>
                                        </p:tgtEl>
                                        <p:attrNameLst>
                                          <p:attrName>style.visibility</p:attrName>
                                        </p:attrNameLst>
                                      </p:cBhvr>
                                      <p:to>
                                        <p:strVal val="visible"/>
                                      </p:to>
                                    </p:set>
                                    <p:anim calcmode="lin" valueType="num">
                                      <p:cBhvr>
                                        <p:cTn id="51" dur="1000" fill="hold"/>
                                        <p:tgtEl>
                                          <p:spTgt spid="121"/>
                                        </p:tgtEl>
                                        <p:attrNameLst>
                                          <p:attrName>ppt_w</p:attrName>
                                        </p:attrNameLst>
                                      </p:cBhvr>
                                      <p:tavLst>
                                        <p:tav tm="0">
                                          <p:val>
                                            <p:strVal val="#ppt_w*0.70"/>
                                          </p:val>
                                        </p:tav>
                                        <p:tav tm="100000">
                                          <p:val>
                                            <p:strVal val="#ppt_w"/>
                                          </p:val>
                                        </p:tav>
                                      </p:tavLst>
                                    </p:anim>
                                    <p:anim calcmode="lin" valueType="num">
                                      <p:cBhvr>
                                        <p:cTn id="52" dur="1000" fill="hold"/>
                                        <p:tgtEl>
                                          <p:spTgt spid="121"/>
                                        </p:tgtEl>
                                        <p:attrNameLst>
                                          <p:attrName>ppt_h</p:attrName>
                                        </p:attrNameLst>
                                      </p:cBhvr>
                                      <p:tavLst>
                                        <p:tav tm="0">
                                          <p:val>
                                            <p:strVal val="#ppt_h"/>
                                          </p:val>
                                        </p:tav>
                                        <p:tav tm="100000">
                                          <p:val>
                                            <p:strVal val="#ppt_h"/>
                                          </p:val>
                                        </p:tav>
                                      </p:tavLst>
                                    </p:anim>
                                    <p:animEffect transition="in" filter="fade">
                                      <p:cBhvr>
                                        <p:cTn id="53" dur="1000"/>
                                        <p:tgtEl>
                                          <p:spTgt spid="121"/>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 calcmode="lin" valueType="num">
                                      <p:cBhvr additive="base">
                                        <p:cTn id="56" dur="500"/>
                                        <p:tgtEl>
                                          <p:spTgt spid="81"/>
                                        </p:tgtEl>
                                        <p:attrNameLst>
                                          <p:attrName>ppt_y</p:attrName>
                                        </p:attrNameLst>
                                      </p:cBhvr>
                                      <p:tavLst>
                                        <p:tav tm="0">
                                          <p:val>
                                            <p:strVal val="#ppt_y+#ppt_h*1.125000"/>
                                          </p:val>
                                        </p:tav>
                                        <p:tav tm="100000">
                                          <p:val>
                                            <p:strVal val="#ppt_y"/>
                                          </p:val>
                                        </p:tav>
                                      </p:tavLst>
                                    </p:anim>
                                    <p:animEffect transition="in" filter="wipe(up)">
                                      <p:cBhvr>
                                        <p:cTn id="5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9" grpId="0">
        <p:bldAsOne/>
      </p:bldGraphic>
      <p:bldP spid="123" grpId="0"/>
      <p:bldP spid="11" grpId="0" animBg="1"/>
      <p:bldP spid="12" grpId="0" animBg="1"/>
      <p:bldP spid="13" grpId="0" animBg="1"/>
      <p:bldP spid="81" grpId="0" animBg="1"/>
      <p:bldP spid="126" grpId="0"/>
      <p:bldP spid="1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scene3d>
            <a:camera prst="orthographicFront">
              <a:rot lat="0" lon="21299999" rev="0"/>
            </a:camera>
            <a:lightRig rig="threePt" dir="t"/>
          </a:scene3d>
        </p:spPr>
        <p:txBody>
          <a:bodyPr/>
          <a:lstStyle/>
          <a:p>
            <a:r>
              <a:rPr lang="en-US" dirty="0" smtClean="0"/>
              <a:t>Network Virtualization and Overlays</a:t>
            </a:r>
            <a:r>
              <a:rPr lang="en-US" dirty="0"/>
              <a:t/>
            </a:r>
            <a:br>
              <a:rPr lang="en-US" dirty="0"/>
            </a:br>
            <a:endParaRPr lang="en-US" dirty="0"/>
          </a:p>
        </p:txBody>
      </p:sp>
      <p:sp>
        <p:nvSpPr>
          <p:cNvPr id="139" name="Rectangle 138"/>
          <p:cNvSpPr/>
          <p:nvPr/>
        </p:nvSpPr>
        <p:spPr>
          <a:xfrm>
            <a:off x="250903" y="719430"/>
            <a:ext cx="8640540" cy="611814"/>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1000" b="1" i="1" u="sng" dirty="0" smtClean="0">
              <a:solidFill>
                <a:srgbClr val="000000"/>
              </a:solidFill>
              <a:cs typeface="CiscoSans" charset="0"/>
            </a:endParaRPr>
          </a:p>
          <a:p>
            <a:r>
              <a:rPr lang="en-US" sz="1000" b="1" i="1" u="sng" dirty="0" smtClean="0">
                <a:solidFill>
                  <a:srgbClr val="000000"/>
                </a:solidFill>
                <a:cs typeface="CiscoSans" charset="0"/>
              </a:rPr>
              <a:t>Network </a:t>
            </a:r>
            <a:r>
              <a:rPr lang="en-US" sz="1000" b="1" i="1" u="sng" dirty="0">
                <a:solidFill>
                  <a:srgbClr val="000000"/>
                </a:solidFill>
                <a:cs typeface="CiscoSans" charset="0"/>
              </a:rPr>
              <a:t>virtualization</a:t>
            </a:r>
            <a:r>
              <a:rPr lang="en-US" sz="1000" dirty="0">
                <a:solidFill>
                  <a:srgbClr val="000000"/>
                </a:solidFill>
                <a:cs typeface="CiscoSans" charset="0"/>
              </a:rPr>
              <a:t>: ability to separate, abstract and decouple the physical infrastructure &amp; topology from a ‘logical’ topology or infrastructure typically by creating overlay networks</a:t>
            </a:r>
            <a:r>
              <a:rPr lang="en-US" sz="1000" dirty="0" smtClean="0">
                <a:solidFill>
                  <a:srgbClr val="000000"/>
                </a:solidFill>
                <a:cs typeface="CiscoSans" charset="0"/>
              </a:rPr>
              <a:t>.</a:t>
            </a:r>
            <a:r>
              <a:rPr lang="en-US" sz="1000" dirty="0" smtClean="0"/>
              <a:t>.</a:t>
            </a:r>
            <a:r>
              <a:rPr lang="en-US" sz="1000" dirty="0"/>
              <a:t> </a:t>
            </a:r>
            <a:endParaRPr lang="en-US" sz="1000" dirty="0" smtClean="0"/>
          </a:p>
          <a:p>
            <a:endParaRPr lang="en-US" sz="1000" dirty="0">
              <a:solidFill>
                <a:srgbClr val="000000"/>
              </a:solidFill>
              <a:cs typeface="CiscoSans" charset="0"/>
            </a:endParaRPr>
          </a:p>
          <a:p>
            <a:endParaRPr lang="en-US" sz="1000" dirty="0">
              <a:solidFill>
                <a:srgbClr val="000000"/>
              </a:solidFill>
              <a:cs typeface="CiscoSans" charset="0"/>
            </a:endParaRPr>
          </a:p>
        </p:txBody>
      </p:sp>
      <p:sp>
        <p:nvSpPr>
          <p:cNvPr id="141" name="L-Shape 140"/>
          <p:cNvSpPr/>
          <p:nvPr/>
        </p:nvSpPr>
        <p:spPr>
          <a:xfrm rot="18845764" flipH="1">
            <a:off x="364006" y="914711"/>
            <a:ext cx="163024" cy="164917"/>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
        <p:nvSpPr>
          <p:cNvPr id="216" name="Oval 215"/>
          <p:cNvSpPr/>
          <p:nvPr/>
        </p:nvSpPr>
        <p:spPr bwMode="auto">
          <a:xfrm>
            <a:off x="4859868" y="1644530"/>
            <a:ext cx="4343420" cy="2995204"/>
          </a:xfrm>
          <a:prstGeom prst="ellipse">
            <a:avLst/>
          </a:prstGeom>
          <a:solidFill>
            <a:schemeClr val="tx1">
              <a:lumMod val="20000"/>
              <a:lumOff val="80000"/>
            </a:schemeClr>
          </a:solidFill>
          <a:ln w="63500" cap="flat">
            <a:solidFill>
              <a:schemeClr val="tx2">
                <a:lumMod val="75000"/>
              </a:schemeClr>
            </a:solidFill>
            <a:miter lim="800000"/>
            <a:headEnd type="none" w="med" len="med"/>
            <a:tailEnd type="none" w="med" len="med"/>
          </a:ln>
          <a:scene3d>
            <a:camera prst="orthographicFront">
              <a:rot lat="0" lon="300000" rev="0"/>
            </a:camera>
            <a:lightRig rig="threePt" dir="t"/>
          </a:scene3d>
        </p:spPr>
        <p:txBody>
          <a:bodyPr lIns="91440" tIns="45720" rIns="91440" bIns="4572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grpSp>
        <p:nvGrpSpPr>
          <p:cNvPr id="217" name="Group 216"/>
          <p:cNvGrpSpPr/>
          <p:nvPr/>
        </p:nvGrpSpPr>
        <p:grpSpPr>
          <a:xfrm>
            <a:off x="5061956" y="1943834"/>
            <a:ext cx="4141332" cy="1039612"/>
            <a:chOff x="2195227" y="1784597"/>
            <a:chExt cx="5638800" cy="1039612"/>
          </a:xfrm>
          <a:scene3d>
            <a:camera prst="orthographicFront">
              <a:rot lat="0" lon="1200000" rev="0"/>
            </a:camera>
            <a:lightRig rig="threePt" dir="t"/>
          </a:scene3d>
        </p:grpSpPr>
        <p:grpSp>
          <p:nvGrpSpPr>
            <p:cNvPr id="218" name="Group 217"/>
            <p:cNvGrpSpPr/>
            <p:nvPr/>
          </p:nvGrpSpPr>
          <p:grpSpPr>
            <a:xfrm>
              <a:off x="2195227" y="1784597"/>
              <a:ext cx="5638800" cy="990600"/>
              <a:chOff x="1837930" y="1480861"/>
              <a:chExt cx="5638800" cy="990600"/>
            </a:xfrm>
          </p:grpSpPr>
          <p:sp>
            <p:nvSpPr>
              <p:cNvPr id="221" name="Trapezoid 220"/>
              <p:cNvSpPr/>
              <p:nvPr/>
            </p:nvSpPr>
            <p:spPr bwMode="auto">
              <a:xfrm>
                <a:off x="1837930" y="1480861"/>
                <a:ext cx="5638800" cy="990600"/>
              </a:xfrm>
              <a:prstGeom prst="trapezoid">
                <a:avLst>
                  <a:gd name="adj" fmla="val 109721"/>
                </a:avLst>
              </a:prstGeom>
              <a:solidFill>
                <a:schemeClr val="accent3">
                  <a:lumMod val="60000"/>
                  <a:lumOff val="40000"/>
                  <a:alpha val="44000"/>
                </a:schemeClr>
              </a:solidFill>
              <a:ln w="12700" cap="flat">
                <a:solidFill>
                  <a:schemeClr val="accent3">
                    <a:lumMod val="60000"/>
                    <a:lumOff val="40000"/>
                  </a:schemeClr>
                </a:solidFill>
                <a:miter lim="800000"/>
                <a:headEnd type="none" w="med" len="med"/>
                <a:tailEnd type="none" w="med" len="med"/>
              </a:ln>
            </p:spPr>
            <p:txBody>
              <a:bodyPr lIns="91440" tIns="45720" rIns="91440" bIns="45720" rtlCol="0" anchor="ctr"/>
              <a:lstStyle/>
              <a:p>
                <a:pPr algn="ctr" defTabSz="514329"/>
                <a:endParaRPr lang="en-US" sz="1400" dirty="0" err="1">
                  <a:solidFill>
                    <a:schemeClr val="bg1"/>
                  </a:solidFill>
                  <a:ea typeface="Arial" pitchFamily="-107" charset="0"/>
                  <a:cs typeface="Arial" pitchFamily="-107" charset="0"/>
                  <a:sym typeface="Arial" pitchFamily="-107" charset="0"/>
                </a:endParaRPr>
              </a:p>
            </p:txBody>
          </p:sp>
          <p:grpSp>
            <p:nvGrpSpPr>
              <p:cNvPr id="222" name="Group 221"/>
              <p:cNvGrpSpPr/>
              <p:nvPr/>
            </p:nvGrpSpPr>
            <p:grpSpPr>
              <a:xfrm>
                <a:off x="2700982" y="1763688"/>
                <a:ext cx="1751054" cy="549655"/>
                <a:chOff x="178132" y="1061722"/>
                <a:chExt cx="3308778" cy="1528472"/>
              </a:xfrm>
            </p:grpSpPr>
            <p:sp>
              <p:nvSpPr>
                <p:cNvPr id="245" name="TextBox 244"/>
                <p:cNvSpPr txBox="1"/>
                <p:nvPr/>
              </p:nvSpPr>
              <p:spPr>
                <a:xfrm>
                  <a:off x="178132" y="1923353"/>
                  <a:ext cx="533441" cy="299552"/>
                </a:xfrm>
                <a:prstGeom prst="rect">
                  <a:avLst/>
                </a:prstGeom>
                <a:noFill/>
              </p:spPr>
              <p:txBody>
                <a:bodyPr wrap="none" rtlCol="0">
                  <a:spAutoFit/>
                </a:bodyPr>
                <a:lstStyle/>
                <a:p>
                  <a:r>
                    <a:rPr lang="en-US" sz="100" dirty="0"/>
                    <a:t>External Network</a:t>
                  </a:r>
                </a:p>
              </p:txBody>
            </p:sp>
            <p:grpSp>
              <p:nvGrpSpPr>
                <p:cNvPr id="246" name="Group 245"/>
                <p:cNvGrpSpPr/>
                <p:nvPr/>
              </p:nvGrpSpPr>
              <p:grpSpPr>
                <a:xfrm>
                  <a:off x="243809" y="1061722"/>
                  <a:ext cx="3243101" cy="1528472"/>
                  <a:chOff x="216909" y="950399"/>
                  <a:chExt cx="3716794" cy="1911855"/>
                </a:xfrm>
              </p:grpSpPr>
              <p:grpSp>
                <p:nvGrpSpPr>
                  <p:cNvPr id="247" name="Group 246"/>
                  <p:cNvGrpSpPr/>
                  <p:nvPr/>
                </p:nvGrpSpPr>
                <p:grpSpPr>
                  <a:xfrm>
                    <a:off x="335366" y="1063153"/>
                    <a:ext cx="3504858" cy="1799101"/>
                    <a:chOff x="543976" y="1417537"/>
                    <a:chExt cx="4673144" cy="2398801"/>
                  </a:xfrm>
                </p:grpSpPr>
                <p:sp>
                  <p:nvSpPr>
                    <p:cNvPr id="249" name="Rounded Rectangle 248"/>
                    <p:cNvSpPr/>
                    <p:nvPr/>
                  </p:nvSpPr>
                  <p:spPr>
                    <a:xfrm>
                      <a:off x="1546073" y="1417537"/>
                      <a:ext cx="212125" cy="17742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250" name="Rounded Rectangle 249"/>
                    <p:cNvSpPr/>
                    <p:nvPr/>
                  </p:nvSpPr>
                  <p:spPr>
                    <a:xfrm>
                      <a:off x="2794606" y="1417537"/>
                      <a:ext cx="212125" cy="1774291"/>
                    </a:xfrm>
                    <a:prstGeom prst="round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251" name="Rounded Rectangle 250"/>
                    <p:cNvSpPr/>
                    <p:nvPr/>
                  </p:nvSpPr>
                  <p:spPr>
                    <a:xfrm>
                      <a:off x="4787706" y="1417537"/>
                      <a:ext cx="212125" cy="1774291"/>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252" name="Picture 4" descr="http://wcdn1.dataknet.com/static/resources/icons/set35/6c350a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76" y="1943582"/>
                      <a:ext cx="679946" cy="672240"/>
                    </a:xfrm>
                    <a:prstGeom prst="rect">
                      <a:avLst/>
                    </a:prstGeom>
                    <a:noFill/>
                    <a:extLst>
                      <a:ext uri="{909E8E84-426E-40dd-AFC4-6F175D3DCCD1}">
                        <a14:hiddenFill xmlns="" xmlns:a14="http://schemas.microsoft.com/office/drawing/2010/main">
                          <a:solidFill>
                            <a:srgbClr val="FFFFFF"/>
                          </a:solidFill>
                        </a14:hiddenFill>
                      </a:ext>
                    </a:extLst>
                  </p:spPr>
                </p:pic>
                <p:sp>
                  <p:nvSpPr>
                    <p:cNvPr id="253" name="Rounded Rectangle 252"/>
                    <p:cNvSpPr/>
                    <p:nvPr/>
                  </p:nvSpPr>
                  <p:spPr>
                    <a:xfrm>
                      <a:off x="4024478"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254" name="Rounded Rectangle 253"/>
                    <p:cNvSpPr/>
                    <p:nvPr/>
                  </p:nvSpPr>
                  <p:spPr>
                    <a:xfrm>
                      <a:off x="1982712"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255" name="Rounded Rectangle 254"/>
                    <p:cNvSpPr/>
                    <p:nvPr/>
                  </p:nvSpPr>
                  <p:spPr>
                    <a:xfrm>
                      <a:off x="3231160"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256" name="Straight Connector 255"/>
                    <p:cNvCxnSpPr/>
                    <p:nvPr/>
                  </p:nvCxnSpPr>
                  <p:spPr>
                    <a:xfrm flipV="1">
                      <a:off x="1202361" y="2393946"/>
                      <a:ext cx="35227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1758198" y="213935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2545807" y="2379056"/>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2997978" y="219606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3800512" y="2308091"/>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1762345" y="2901463"/>
                      <a:ext cx="895445"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62" name="Right Bracket 261"/>
                    <p:cNvSpPr/>
                    <p:nvPr/>
                  </p:nvSpPr>
                  <p:spPr>
                    <a:xfrm rot="5400000" flipH="1">
                      <a:off x="2840368" y="2626904"/>
                      <a:ext cx="108798" cy="459558"/>
                    </a:xfrm>
                    <a:prstGeom prst="rightBracket">
                      <a:avLst/>
                    </a:prstGeom>
                    <a:ln w="158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800"/>
                    </a:p>
                  </p:txBody>
                </p:sp>
                <p:cxnSp>
                  <p:nvCxnSpPr>
                    <p:cNvPr id="263" name="Straight Connector 262"/>
                    <p:cNvCxnSpPr/>
                    <p:nvPr/>
                  </p:nvCxnSpPr>
                  <p:spPr>
                    <a:xfrm flipV="1">
                      <a:off x="3109961" y="2893298"/>
                      <a:ext cx="1677745" cy="17615"/>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64" name="TextBox 263"/>
                    <p:cNvSpPr txBox="1"/>
                    <p:nvPr/>
                  </p:nvSpPr>
                  <p:spPr>
                    <a:xfrm flipH="1">
                      <a:off x="1954482" y="2053677"/>
                      <a:ext cx="617124" cy="642317"/>
                    </a:xfrm>
                    <a:prstGeom prst="rect">
                      <a:avLst/>
                    </a:prstGeom>
                    <a:noFill/>
                  </p:spPr>
                  <p:txBody>
                    <a:bodyPr wrap="square" rtlCol="0">
                      <a:spAutoFit/>
                    </a:bodyPr>
                    <a:lstStyle/>
                    <a:p>
                      <a:pPr algn="ctr"/>
                      <a:r>
                        <a:rPr lang="en-US" sz="100" b="1" dirty="0"/>
                        <a:t>App</a:t>
                      </a:r>
                    </a:p>
                    <a:p>
                      <a:pPr algn="ctr"/>
                      <a:r>
                        <a:rPr lang="en-US" sz="100" b="1" dirty="0"/>
                        <a:t>Zone1</a:t>
                      </a:r>
                    </a:p>
                  </p:txBody>
                </p:sp>
                <p:sp>
                  <p:nvSpPr>
                    <p:cNvPr id="265" name="TextBox 264"/>
                    <p:cNvSpPr txBox="1"/>
                    <p:nvPr/>
                  </p:nvSpPr>
                  <p:spPr>
                    <a:xfrm flipH="1">
                      <a:off x="3143133" y="2114231"/>
                      <a:ext cx="699627" cy="499583"/>
                    </a:xfrm>
                    <a:prstGeom prst="rect">
                      <a:avLst/>
                    </a:prstGeom>
                    <a:noFill/>
                  </p:spPr>
                  <p:txBody>
                    <a:bodyPr wrap="square" rtlCol="0">
                      <a:spAutoFit/>
                    </a:bodyPr>
                    <a:lstStyle/>
                    <a:p>
                      <a:pPr algn="ctr"/>
                      <a:r>
                        <a:rPr lang="en-US" sz="100" b="1" dirty="0"/>
                        <a:t>Firewall</a:t>
                      </a:r>
                    </a:p>
                  </p:txBody>
                </p:sp>
                <p:sp>
                  <p:nvSpPr>
                    <p:cNvPr id="266" name="TextBox 265"/>
                    <p:cNvSpPr txBox="1"/>
                    <p:nvPr/>
                  </p:nvSpPr>
                  <p:spPr>
                    <a:xfrm flipH="1">
                      <a:off x="3974419" y="2052963"/>
                      <a:ext cx="639103" cy="570952"/>
                    </a:xfrm>
                    <a:prstGeom prst="rect">
                      <a:avLst/>
                    </a:prstGeom>
                    <a:noFill/>
                  </p:spPr>
                  <p:txBody>
                    <a:bodyPr wrap="square" rtlCol="0">
                      <a:spAutoFit/>
                    </a:bodyPr>
                    <a:lstStyle/>
                    <a:p>
                      <a:pPr algn="ctr"/>
                      <a:r>
                        <a:rPr lang="en-US" sz="100" b="1" dirty="0"/>
                        <a:t>App</a:t>
                      </a:r>
                    </a:p>
                    <a:p>
                      <a:pPr algn="ctr"/>
                      <a:r>
                        <a:rPr lang="en-US" sz="100" b="1" dirty="0"/>
                        <a:t>Zone2</a:t>
                      </a:r>
                    </a:p>
                  </p:txBody>
                </p:sp>
                <p:sp>
                  <p:nvSpPr>
                    <p:cNvPr id="267" name="TextBox 266"/>
                    <p:cNvSpPr txBox="1"/>
                    <p:nvPr/>
                  </p:nvSpPr>
                  <p:spPr>
                    <a:xfrm>
                      <a:off x="1272327" y="3242979"/>
                      <a:ext cx="712320" cy="570952"/>
                    </a:xfrm>
                    <a:prstGeom prst="rect">
                      <a:avLst/>
                    </a:prstGeom>
                    <a:noFill/>
                  </p:spPr>
                  <p:txBody>
                    <a:bodyPr wrap="none" rtlCol="0">
                      <a:spAutoFit/>
                    </a:bodyPr>
                    <a:lstStyle/>
                    <a:p>
                      <a:pPr algn="ctr"/>
                      <a:r>
                        <a:rPr lang="en-US" sz="100" dirty="0"/>
                        <a:t>Network</a:t>
                      </a:r>
                    </a:p>
                    <a:p>
                      <a:pPr algn="ctr"/>
                      <a:r>
                        <a:rPr lang="en-US" sz="100" dirty="0"/>
                        <a:t>Segment A</a:t>
                      </a:r>
                    </a:p>
                  </p:txBody>
                </p:sp>
                <p:sp>
                  <p:nvSpPr>
                    <p:cNvPr id="268" name="TextBox 267"/>
                    <p:cNvSpPr txBox="1"/>
                    <p:nvPr/>
                  </p:nvSpPr>
                  <p:spPr>
                    <a:xfrm>
                      <a:off x="2541544" y="3245385"/>
                      <a:ext cx="716406" cy="570953"/>
                    </a:xfrm>
                    <a:prstGeom prst="rect">
                      <a:avLst/>
                    </a:prstGeom>
                    <a:noFill/>
                  </p:spPr>
                  <p:txBody>
                    <a:bodyPr wrap="none" rtlCol="0">
                      <a:spAutoFit/>
                    </a:bodyPr>
                    <a:lstStyle/>
                    <a:p>
                      <a:pPr algn="ctr"/>
                      <a:r>
                        <a:rPr lang="en-US" sz="100" dirty="0"/>
                        <a:t>Network</a:t>
                      </a:r>
                    </a:p>
                    <a:p>
                      <a:pPr algn="ctr"/>
                      <a:r>
                        <a:rPr lang="en-US" sz="100" dirty="0"/>
                        <a:t>Segment B</a:t>
                      </a:r>
                    </a:p>
                  </p:txBody>
                </p:sp>
                <p:sp>
                  <p:nvSpPr>
                    <p:cNvPr id="269" name="TextBox 268"/>
                    <p:cNvSpPr txBox="1"/>
                    <p:nvPr/>
                  </p:nvSpPr>
                  <p:spPr>
                    <a:xfrm>
                      <a:off x="4498673" y="3236712"/>
                      <a:ext cx="718447" cy="570953"/>
                    </a:xfrm>
                    <a:prstGeom prst="rect">
                      <a:avLst/>
                    </a:prstGeom>
                    <a:noFill/>
                  </p:spPr>
                  <p:txBody>
                    <a:bodyPr wrap="none" rtlCol="0">
                      <a:spAutoFit/>
                    </a:bodyPr>
                    <a:lstStyle/>
                    <a:p>
                      <a:pPr algn="ctr"/>
                      <a:r>
                        <a:rPr lang="en-US" sz="100" dirty="0"/>
                        <a:t>Network</a:t>
                      </a:r>
                    </a:p>
                    <a:p>
                      <a:pPr algn="ctr"/>
                      <a:r>
                        <a:rPr lang="en-US" sz="100" dirty="0"/>
                        <a:t>Segment C</a:t>
                      </a:r>
                    </a:p>
                  </p:txBody>
                </p:sp>
              </p:grpSp>
              <p:sp>
                <p:nvSpPr>
                  <p:cNvPr id="248" name="Rectangle 247"/>
                  <p:cNvSpPr/>
                  <p:nvPr/>
                </p:nvSpPr>
                <p:spPr>
                  <a:xfrm>
                    <a:off x="216909" y="950399"/>
                    <a:ext cx="3716794" cy="1847645"/>
                  </a:xfrm>
                  <a:prstGeom prst="rect">
                    <a:avLst/>
                  </a:prstGeom>
                  <a:noFill/>
                  <a:ln w="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grpSp>
            <p:nvGrpSpPr>
              <p:cNvPr id="223" name="Group 222"/>
              <p:cNvGrpSpPr/>
              <p:nvPr/>
            </p:nvGrpSpPr>
            <p:grpSpPr>
              <a:xfrm>
                <a:off x="4724262" y="1761818"/>
                <a:ext cx="1751054" cy="549655"/>
                <a:chOff x="178132" y="1061722"/>
                <a:chExt cx="3308778" cy="1528472"/>
              </a:xfrm>
            </p:grpSpPr>
            <p:sp>
              <p:nvSpPr>
                <p:cNvPr id="224" name="TextBox 223"/>
                <p:cNvSpPr txBox="1"/>
                <p:nvPr/>
              </p:nvSpPr>
              <p:spPr>
                <a:xfrm>
                  <a:off x="178132" y="1923353"/>
                  <a:ext cx="533441" cy="299552"/>
                </a:xfrm>
                <a:prstGeom prst="rect">
                  <a:avLst/>
                </a:prstGeom>
                <a:noFill/>
              </p:spPr>
              <p:txBody>
                <a:bodyPr wrap="none" rtlCol="0">
                  <a:spAutoFit/>
                </a:bodyPr>
                <a:lstStyle/>
                <a:p>
                  <a:r>
                    <a:rPr lang="en-US" sz="100" dirty="0"/>
                    <a:t>External Network</a:t>
                  </a:r>
                </a:p>
              </p:txBody>
            </p:sp>
            <p:grpSp>
              <p:nvGrpSpPr>
                <p:cNvPr id="225" name="Group 224"/>
                <p:cNvGrpSpPr/>
                <p:nvPr/>
              </p:nvGrpSpPr>
              <p:grpSpPr>
                <a:xfrm>
                  <a:off x="243809" y="1061722"/>
                  <a:ext cx="3243101" cy="1528472"/>
                  <a:chOff x="216909" y="950399"/>
                  <a:chExt cx="3716794" cy="1911855"/>
                </a:xfrm>
              </p:grpSpPr>
              <p:grpSp>
                <p:nvGrpSpPr>
                  <p:cNvPr id="226" name="Group 225"/>
                  <p:cNvGrpSpPr/>
                  <p:nvPr/>
                </p:nvGrpSpPr>
                <p:grpSpPr>
                  <a:xfrm>
                    <a:off x="335366" y="1063153"/>
                    <a:ext cx="3504858" cy="1799101"/>
                    <a:chOff x="543976" y="1417537"/>
                    <a:chExt cx="4673144" cy="2398801"/>
                  </a:xfrm>
                </p:grpSpPr>
                <p:sp>
                  <p:nvSpPr>
                    <p:cNvPr id="228" name="Rounded Rectangle 227"/>
                    <p:cNvSpPr/>
                    <p:nvPr/>
                  </p:nvSpPr>
                  <p:spPr>
                    <a:xfrm>
                      <a:off x="1546073" y="1417537"/>
                      <a:ext cx="212125" cy="17742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229" name="Rounded Rectangle 228"/>
                    <p:cNvSpPr/>
                    <p:nvPr/>
                  </p:nvSpPr>
                  <p:spPr>
                    <a:xfrm>
                      <a:off x="2794606" y="1417537"/>
                      <a:ext cx="212125" cy="1774291"/>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230" name="Picture 4" descr="http://wcdn1.dataknet.com/static/resources/icons/set35/6c350a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976" y="1943582"/>
                      <a:ext cx="679946" cy="672240"/>
                    </a:xfrm>
                    <a:prstGeom prst="rect">
                      <a:avLst/>
                    </a:prstGeom>
                    <a:noFill/>
                    <a:extLst>
                      <a:ext uri="{909E8E84-426E-40dd-AFC4-6F175D3DCCD1}">
                        <a14:hiddenFill xmlns="" xmlns:a14="http://schemas.microsoft.com/office/drawing/2010/main">
                          <a:solidFill>
                            <a:srgbClr val="FFFFFF"/>
                          </a:solidFill>
                        </a14:hiddenFill>
                      </a:ext>
                    </a:extLst>
                  </p:spPr>
                </p:pic>
                <p:sp>
                  <p:nvSpPr>
                    <p:cNvPr id="231" name="Rounded Rectangle 230"/>
                    <p:cNvSpPr/>
                    <p:nvPr/>
                  </p:nvSpPr>
                  <p:spPr>
                    <a:xfrm>
                      <a:off x="4024478"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232" name="Rounded Rectangle 231"/>
                    <p:cNvSpPr/>
                    <p:nvPr/>
                  </p:nvSpPr>
                  <p:spPr>
                    <a:xfrm>
                      <a:off x="1982712"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sp>
                  <p:nvSpPr>
                    <p:cNvPr id="233" name="Rounded Rectangle 232"/>
                    <p:cNvSpPr/>
                    <p:nvPr/>
                  </p:nvSpPr>
                  <p:spPr>
                    <a:xfrm>
                      <a:off x="3231160" y="2038861"/>
                      <a:ext cx="556249" cy="425498"/>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cxnSp>
                  <p:nvCxnSpPr>
                    <p:cNvPr id="234" name="Straight Connector 233"/>
                    <p:cNvCxnSpPr/>
                    <p:nvPr/>
                  </p:nvCxnSpPr>
                  <p:spPr>
                    <a:xfrm flipV="1">
                      <a:off x="1202361" y="2393946"/>
                      <a:ext cx="35227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1758198" y="213935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2545807" y="2379056"/>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2997978" y="2196068"/>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800512" y="2308091"/>
                      <a:ext cx="22396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39" name="TextBox 238"/>
                    <p:cNvSpPr txBox="1"/>
                    <p:nvPr/>
                  </p:nvSpPr>
                  <p:spPr>
                    <a:xfrm flipH="1">
                      <a:off x="1954482" y="2053677"/>
                      <a:ext cx="617124" cy="642317"/>
                    </a:xfrm>
                    <a:prstGeom prst="rect">
                      <a:avLst/>
                    </a:prstGeom>
                    <a:noFill/>
                  </p:spPr>
                  <p:txBody>
                    <a:bodyPr wrap="square" rtlCol="0">
                      <a:spAutoFit/>
                    </a:bodyPr>
                    <a:lstStyle/>
                    <a:p>
                      <a:pPr algn="ctr"/>
                      <a:r>
                        <a:rPr lang="en-US" sz="100" b="1" dirty="0"/>
                        <a:t>App</a:t>
                      </a:r>
                    </a:p>
                    <a:p>
                      <a:pPr algn="ctr"/>
                      <a:r>
                        <a:rPr lang="en-US" sz="100" b="1" dirty="0"/>
                        <a:t>Zone1</a:t>
                      </a:r>
                    </a:p>
                  </p:txBody>
                </p:sp>
                <p:sp>
                  <p:nvSpPr>
                    <p:cNvPr id="240" name="TextBox 239"/>
                    <p:cNvSpPr txBox="1"/>
                    <p:nvPr/>
                  </p:nvSpPr>
                  <p:spPr>
                    <a:xfrm flipH="1">
                      <a:off x="3143133" y="2114231"/>
                      <a:ext cx="699627" cy="499583"/>
                    </a:xfrm>
                    <a:prstGeom prst="rect">
                      <a:avLst/>
                    </a:prstGeom>
                    <a:noFill/>
                  </p:spPr>
                  <p:txBody>
                    <a:bodyPr wrap="square" rtlCol="0">
                      <a:spAutoFit/>
                    </a:bodyPr>
                    <a:lstStyle/>
                    <a:p>
                      <a:pPr algn="ctr"/>
                      <a:r>
                        <a:rPr lang="en-US" sz="100" b="1" dirty="0"/>
                        <a:t>Firewall</a:t>
                      </a:r>
                    </a:p>
                  </p:txBody>
                </p:sp>
                <p:sp>
                  <p:nvSpPr>
                    <p:cNvPr id="241" name="TextBox 240"/>
                    <p:cNvSpPr txBox="1"/>
                    <p:nvPr/>
                  </p:nvSpPr>
                  <p:spPr>
                    <a:xfrm flipH="1">
                      <a:off x="3974419" y="2052963"/>
                      <a:ext cx="639103" cy="570952"/>
                    </a:xfrm>
                    <a:prstGeom prst="rect">
                      <a:avLst/>
                    </a:prstGeom>
                    <a:noFill/>
                  </p:spPr>
                  <p:txBody>
                    <a:bodyPr wrap="square" rtlCol="0">
                      <a:spAutoFit/>
                    </a:bodyPr>
                    <a:lstStyle/>
                    <a:p>
                      <a:pPr algn="ctr"/>
                      <a:r>
                        <a:rPr lang="en-US" sz="100" b="1" dirty="0"/>
                        <a:t>App</a:t>
                      </a:r>
                    </a:p>
                    <a:p>
                      <a:pPr algn="ctr"/>
                      <a:r>
                        <a:rPr lang="en-US" sz="100" b="1" dirty="0"/>
                        <a:t>Zone2</a:t>
                      </a:r>
                    </a:p>
                  </p:txBody>
                </p:sp>
                <p:sp>
                  <p:nvSpPr>
                    <p:cNvPr id="242" name="TextBox 241"/>
                    <p:cNvSpPr txBox="1"/>
                    <p:nvPr/>
                  </p:nvSpPr>
                  <p:spPr>
                    <a:xfrm>
                      <a:off x="1272327" y="3242979"/>
                      <a:ext cx="712320" cy="570952"/>
                    </a:xfrm>
                    <a:prstGeom prst="rect">
                      <a:avLst/>
                    </a:prstGeom>
                    <a:noFill/>
                  </p:spPr>
                  <p:txBody>
                    <a:bodyPr wrap="none" rtlCol="0">
                      <a:spAutoFit/>
                    </a:bodyPr>
                    <a:lstStyle/>
                    <a:p>
                      <a:pPr algn="ctr"/>
                      <a:r>
                        <a:rPr lang="en-US" sz="100" dirty="0"/>
                        <a:t>Network</a:t>
                      </a:r>
                    </a:p>
                    <a:p>
                      <a:pPr algn="ctr"/>
                      <a:r>
                        <a:rPr lang="en-US" sz="100" dirty="0"/>
                        <a:t>Segment A</a:t>
                      </a:r>
                    </a:p>
                  </p:txBody>
                </p:sp>
                <p:sp>
                  <p:nvSpPr>
                    <p:cNvPr id="243" name="TextBox 242"/>
                    <p:cNvSpPr txBox="1"/>
                    <p:nvPr/>
                  </p:nvSpPr>
                  <p:spPr>
                    <a:xfrm>
                      <a:off x="2541544" y="3245385"/>
                      <a:ext cx="716406" cy="570953"/>
                    </a:xfrm>
                    <a:prstGeom prst="rect">
                      <a:avLst/>
                    </a:prstGeom>
                    <a:noFill/>
                  </p:spPr>
                  <p:txBody>
                    <a:bodyPr wrap="none" rtlCol="0">
                      <a:spAutoFit/>
                    </a:bodyPr>
                    <a:lstStyle/>
                    <a:p>
                      <a:pPr algn="ctr"/>
                      <a:r>
                        <a:rPr lang="en-US" sz="100" dirty="0"/>
                        <a:t>Network</a:t>
                      </a:r>
                    </a:p>
                    <a:p>
                      <a:pPr algn="ctr"/>
                      <a:r>
                        <a:rPr lang="en-US" sz="100" dirty="0"/>
                        <a:t>Segment B</a:t>
                      </a:r>
                    </a:p>
                  </p:txBody>
                </p:sp>
                <p:sp>
                  <p:nvSpPr>
                    <p:cNvPr id="244" name="TextBox 243"/>
                    <p:cNvSpPr txBox="1"/>
                    <p:nvPr/>
                  </p:nvSpPr>
                  <p:spPr>
                    <a:xfrm>
                      <a:off x="4498673" y="3236712"/>
                      <a:ext cx="718447" cy="570953"/>
                    </a:xfrm>
                    <a:prstGeom prst="rect">
                      <a:avLst/>
                    </a:prstGeom>
                    <a:noFill/>
                  </p:spPr>
                  <p:txBody>
                    <a:bodyPr wrap="none" rtlCol="0">
                      <a:spAutoFit/>
                    </a:bodyPr>
                    <a:lstStyle/>
                    <a:p>
                      <a:pPr algn="ctr"/>
                      <a:r>
                        <a:rPr lang="en-US" sz="100" dirty="0"/>
                        <a:t>Network</a:t>
                      </a:r>
                    </a:p>
                    <a:p>
                      <a:pPr algn="ctr"/>
                      <a:r>
                        <a:rPr lang="en-US" sz="100" dirty="0"/>
                        <a:t>Segment C</a:t>
                      </a:r>
                    </a:p>
                  </p:txBody>
                </p:sp>
              </p:grpSp>
              <p:sp>
                <p:nvSpPr>
                  <p:cNvPr id="227" name="Rectangle 226"/>
                  <p:cNvSpPr/>
                  <p:nvPr/>
                </p:nvSpPr>
                <p:spPr>
                  <a:xfrm>
                    <a:off x="216909" y="950399"/>
                    <a:ext cx="3716794" cy="1847645"/>
                  </a:xfrm>
                  <a:prstGeom prst="rect">
                    <a:avLst/>
                  </a:prstGeom>
                  <a:noFill/>
                  <a:ln w="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grpSp>
        </p:grpSp>
        <p:sp>
          <p:nvSpPr>
            <p:cNvPr id="219" name="TextBox 218"/>
            <p:cNvSpPr txBox="1"/>
            <p:nvPr/>
          </p:nvSpPr>
          <p:spPr>
            <a:xfrm>
              <a:off x="3299384" y="2604918"/>
              <a:ext cx="1286248" cy="219291"/>
            </a:xfrm>
            <a:prstGeom prst="rect">
              <a:avLst/>
            </a:prstGeom>
            <a:noFill/>
          </p:spPr>
          <p:txBody>
            <a:bodyPr wrap="none" rtlCol="0">
              <a:spAutoFit/>
            </a:bodyPr>
            <a:lstStyle/>
            <a:p>
              <a:pPr>
                <a:lnSpc>
                  <a:spcPct val="90000"/>
                </a:lnSpc>
                <a:spcBef>
                  <a:spcPts val="600"/>
                </a:spcBef>
              </a:pPr>
              <a:r>
                <a:rPr lang="en-US" sz="900" dirty="0"/>
                <a:t>Tenant A - Topology 1</a:t>
              </a:r>
            </a:p>
          </p:txBody>
        </p:sp>
        <p:sp>
          <p:nvSpPr>
            <p:cNvPr id="220" name="TextBox 219"/>
            <p:cNvSpPr txBox="1"/>
            <p:nvPr/>
          </p:nvSpPr>
          <p:spPr>
            <a:xfrm>
              <a:off x="5216245" y="2602939"/>
              <a:ext cx="1298985" cy="219291"/>
            </a:xfrm>
            <a:prstGeom prst="rect">
              <a:avLst/>
            </a:prstGeom>
            <a:noFill/>
          </p:spPr>
          <p:txBody>
            <a:bodyPr wrap="none" rtlCol="0">
              <a:spAutoFit/>
            </a:bodyPr>
            <a:lstStyle/>
            <a:p>
              <a:pPr>
                <a:lnSpc>
                  <a:spcPct val="90000"/>
                </a:lnSpc>
                <a:spcBef>
                  <a:spcPts val="600"/>
                </a:spcBef>
              </a:pPr>
              <a:r>
                <a:rPr lang="en-US" sz="900" dirty="0"/>
                <a:t>Tenant B - Topology 1</a:t>
              </a:r>
            </a:p>
          </p:txBody>
        </p:sp>
      </p:grpSp>
      <p:pic>
        <p:nvPicPr>
          <p:cNvPr id="270" name="Picture 269"/>
          <p:cNvPicPr>
            <a:picLocks noChangeAspect="1"/>
          </p:cNvPicPr>
          <p:nvPr/>
        </p:nvPicPr>
        <p:blipFill>
          <a:blip r:embed="rId4"/>
          <a:stretch>
            <a:fillRect/>
          </a:stretch>
        </p:blipFill>
        <p:spPr>
          <a:xfrm>
            <a:off x="5249332" y="2215113"/>
            <a:ext cx="3642111" cy="2819400"/>
          </a:xfrm>
          <a:prstGeom prst="rect">
            <a:avLst/>
          </a:prstGeom>
          <a:scene3d>
            <a:camera prst="isometricOffAxis2Top">
              <a:rot lat="17510329" lon="1537114" rev="20020781"/>
            </a:camera>
            <a:lightRig rig="threePt" dir="t"/>
          </a:scene3d>
        </p:spPr>
      </p:pic>
      <p:sp>
        <p:nvSpPr>
          <p:cNvPr id="109" name="Rectangle 108"/>
          <p:cNvSpPr/>
          <p:nvPr/>
        </p:nvSpPr>
        <p:spPr>
          <a:xfrm>
            <a:off x="250903" y="1451267"/>
            <a:ext cx="4445623" cy="733425"/>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1000" b="1" i="1" dirty="0" smtClean="0">
                <a:solidFill>
                  <a:srgbClr val="000000"/>
                </a:solidFill>
                <a:cs typeface="CiscoSans" charset="0"/>
              </a:rPr>
              <a:t>Network overlays</a:t>
            </a:r>
            <a:r>
              <a:rPr lang="en-US" sz="1000" dirty="0" smtClean="0">
                <a:solidFill>
                  <a:srgbClr val="000000"/>
                </a:solidFill>
                <a:cs typeface="CiscoSans" charset="0"/>
              </a:rPr>
              <a:t> </a:t>
            </a:r>
            <a:r>
              <a:rPr lang="en-US" sz="1000" dirty="0">
                <a:solidFill>
                  <a:srgbClr val="000000"/>
                </a:solidFill>
                <a:cs typeface="CiscoSans" charset="0"/>
              </a:rPr>
              <a:t>disassociates applications from physical networks infrastructure &amp; topology,  allowing a transition to cloud based multi-tenanted &amp; scalable networks</a:t>
            </a:r>
            <a:r>
              <a:rPr lang="en-US" sz="1200" dirty="0" smtClean="0">
                <a:solidFill>
                  <a:srgbClr val="000000"/>
                </a:solidFill>
                <a:cs typeface="CiscoSans" charset="0"/>
              </a:rPr>
              <a:t>. </a:t>
            </a:r>
            <a:endParaRPr lang="en-US" sz="1200" dirty="0">
              <a:solidFill>
                <a:srgbClr val="000000"/>
              </a:solidFill>
            </a:endParaRPr>
          </a:p>
        </p:txBody>
      </p:sp>
      <p:grpSp>
        <p:nvGrpSpPr>
          <p:cNvPr id="2" name="Group 1"/>
          <p:cNvGrpSpPr/>
          <p:nvPr/>
        </p:nvGrpSpPr>
        <p:grpSpPr>
          <a:xfrm>
            <a:off x="339981" y="2555585"/>
            <a:ext cx="4378235" cy="1441092"/>
            <a:chOff x="339982" y="2555586"/>
            <a:chExt cx="3877553" cy="1151409"/>
          </a:xfrm>
        </p:grpSpPr>
        <p:pic>
          <p:nvPicPr>
            <p:cNvPr id="96" name="Picture 95"/>
            <p:cNvPicPr>
              <a:picLocks noChangeAspect="1"/>
            </p:cNvPicPr>
            <p:nvPr/>
          </p:nvPicPr>
          <p:blipFill>
            <a:blip r:embed="rId5"/>
            <a:stretch>
              <a:fillRect/>
            </a:stretch>
          </p:blipFill>
          <p:spPr>
            <a:xfrm>
              <a:off x="339982" y="2587448"/>
              <a:ext cx="1026351" cy="1119547"/>
            </a:xfrm>
            <a:prstGeom prst="rect">
              <a:avLst/>
            </a:prstGeom>
          </p:spPr>
        </p:pic>
        <p:pic>
          <p:nvPicPr>
            <p:cNvPr id="4" name="Picture 3"/>
            <p:cNvPicPr>
              <a:picLocks noChangeAspect="1"/>
            </p:cNvPicPr>
            <p:nvPr/>
          </p:nvPicPr>
          <p:blipFill>
            <a:blip r:embed="rId6"/>
            <a:stretch>
              <a:fillRect/>
            </a:stretch>
          </p:blipFill>
          <p:spPr>
            <a:xfrm>
              <a:off x="1744550" y="2555586"/>
              <a:ext cx="1018406" cy="1120798"/>
            </a:xfrm>
            <a:prstGeom prst="rect">
              <a:avLst/>
            </a:prstGeom>
          </p:spPr>
        </p:pic>
        <p:pic>
          <p:nvPicPr>
            <p:cNvPr id="5" name="Picture 4"/>
            <p:cNvPicPr>
              <a:picLocks noChangeAspect="1"/>
            </p:cNvPicPr>
            <p:nvPr/>
          </p:nvPicPr>
          <p:blipFill>
            <a:blip r:embed="rId7"/>
            <a:stretch>
              <a:fillRect/>
            </a:stretch>
          </p:blipFill>
          <p:spPr>
            <a:xfrm>
              <a:off x="3180853" y="2557662"/>
              <a:ext cx="1036682" cy="1118723"/>
            </a:xfrm>
            <a:prstGeom prst="rect">
              <a:avLst/>
            </a:prstGeom>
          </p:spPr>
        </p:pic>
      </p:grpSp>
      <p:sp>
        <p:nvSpPr>
          <p:cNvPr id="68" name="TextBox 67"/>
          <p:cNvSpPr txBox="1"/>
          <p:nvPr/>
        </p:nvSpPr>
        <p:spPr>
          <a:xfrm>
            <a:off x="-827" y="4669628"/>
            <a:ext cx="9144000"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200" b="1" dirty="0" smtClean="0"/>
              <a:t>Application and Server migration towards virtualization </a:t>
            </a:r>
            <a:r>
              <a:rPr lang="en-US" sz="1200" b="1" dirty="0"/>
              <a:t>&amp; cloud </a:t>
            </a:r>
            <a:r>
              <a:rPr lang="en-US" sz="1200" b="1" dirty="0" smtClean="0"/>
              <a:t>are driving </a:t>
            </a:r>
            <a:r>
              <a:rPr lang="en-US" sz="1200" b="1" dirty="0"/>
              <a:t>the current network transition to the SDN/Network Overlays in the data center</a:t>
            </a:r>
          </a:p>
        </p:txBody>
      </p:sp>
      <p:sp>
        <p:nvSpPr>
          <p:cNvPr id="67" name="L-Shape 66"/>
          <p:cNvSpPr/>
          <p:nvPr/>
        </p:nvSpPr>
        <p:spPr>
          <a:xfrm rot="18845764" flipH="1">
            <a:off x="380079" y="1745456"/>
            <a:ext cx="163024" cy="164917"/>
          </a:xfrm>
          <a:prstGeom prst="corner">
            <a:avLst>
              <a:gd name="adj1" fmla="val 35922"/>
              <a:gd name="adj2" fmla="val 34783"/>
            </a:avLst>
          </a:prstGeom>
          <a:gradFill>
            <a:gsLst>
              <a:gs pos="0">
                <a:schemeClr val="accent5"/>
              </a:gs>
              <a:gs pos="100000">
                <a:schemeClr val="accent5">
                  <a:lumMod val="75000"/>
                </a:schemeClr>
              </a:gs>
            </a:gsLst>
            <a:lin ang="18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endParaRPr>
          </a:p>
        </p:txBody>
      </p:sp>
    </p:spTree>
    <p:extLst>
      <p:ext uri="{BB962C8B-B14F-4D97-AF65-F5344CB8AC3E}">
        <p14:creationId xmlns:p14="http://schemas.microsoft.com/office/powerpoint/2010/main" val="50518295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7"/>
                                        </p:tgtEl>
                                        <p:attrNameLst>
                                          <p:attrName>style.visibility</p:attrName>
                                        </p:attrNameLst>
                                      </p:cBhvr>
                                      <p:to>
                                        <p:strVal val="visible"/>
                                      </p:to>
                                    </p:set>
                                    <p:animEffect transition="in" filter="fade">
                                      <p:cBhvr>
                                        <p:cTn id="13" dur="500"/>
                                        <p:tgtEl>
                                          <p:spTgt spid="2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childTnLst>
                                </p:cTn>
                              </p:par>
                              <p:par>
                                <p:cTn id="16" presetID="12" presetClass="entr" presetSubtype="4" fill="hold" grpId="0" nodeType="with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p:tgtEl>
                                          <p:spTgt spid="68"/>
                                        </p:tgtEl>
                                        <p:attrNameLst>
                                          <p:attrName>ppt_y</p:attrName>
                                        </p:attrNameLst>
                                      </p:cBhvr>
                                      <p:tavLst>
                                        <p:tav tm="0">
                                          <p:val>
                                            <p:strVal val="#ppt_y+#ppt_h*1.125000"/>
                                          </p:val>
                                        </p:tav>
                                        <p:tav tm="100000">
                                          <p:val>
                                            <p:strVal val="#ppt_y"/>
                                          </p:val>
                                        </p:tav>
                                      </p:tavLst>
                                    </p:anim>
                                    <p:animEffect transition="in" filter="wipe(up)">
                                      <p:cBhvr>
                                        <p:cTn id="19" dur="500"/>
                                        <p:tgtEl>
                                          <p:spTgt spid="6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par>
                                <p:cTn id="22" presetID="5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1" grpId="0" animBg="1"/>
      <p:bldP spid="109" grpId="0" animBg="1"/>
      <p:bldP spid="68"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96A97DD0-5BE7-4856-A2A9-C42C6688E607}" type="slidenum">
              <a:rPr lang="en-US" smtClean="0"/>
              <a:pPr/>
              <a:t>8</a:t>
            </a:fld>
            <a:endParaRPr lang="en-US" dirty="0"/>
          </a:p>
        </p:txBody>
      </p:sp>
      <p:sp>
        <p:nvSpPr>
          <p:cNvPr id="10" name="Title 9"/>
          <p:cNvSpPr>
            <a:spLocks noGrp="1"/>
          </p:cNvSpPr>
          <p:nvPr>
            <p:ph type="title"/>
          </p:nvPr>
        </p:nvSpPr>
        <p:spPr/>
        <p:txBody>
          <a:bodyPr/>
          <a:lstStyle/>
          <a:p>
            <a:r>
              <a:rPr lang="en-US" sz="2800" dirty="0" smtClean="0"/>
              <a:t>MPBGP-EVPN </a:t>
            </a:r>
            <a:r>
              <a:rPr lang="en-US" sz="2800" dirty="0"/>
              <a:t>&amp;</a:t>
            </a:r>
            <a:r>
              <a:rPr lang="en-US" sz="2800" dirty="0" smtClean="0"/>
              <a:t>VXLAN based Overlays</a:t>
            </a:r>
            <a:r>
              <a:rPr lang="en-US" dirty="0" smtClean="0"/>
              <a:t/>
            </a:r>
            <a:br>
              <a:rPr lang="en-US" dirty="0" smtClean="0"/>
            </a:br>
            <a:endParaRPr lang="en-US" dirty="0"/>
          </a:p>
        </p:txBody>
      </p:sp>
      <p:grpSp>
        <p:nvGrpSpPr>
          <p:cNvPr id="224" name="Group 223"/>
          <p:cNvGrpSpPr/>
          <p:nvPr/>
        </p:nvGrpSpPr>
        <p:grpSpPr>
          <a:xfrm>
            <a:off x="304800" y="1095643"/>
            <a:ext cx="929852" cy="924435"/>
            <a:chOff x="2166578" y="3630178"/>
            <a:chExt cx="1629429" cy="1672249"/>
          </a:xfrm>
        </p:grpSpPr>
        <p:grpSp>
          <p:nvGrpSpPr>
            <p:cNvPr id="225" name="Group 10"/>
            <p:cNvGrpSpPr/>
            <p:nvPr/>
          </p:nvGrpSpPr>
          <p:grpSpPr>
            <a:xfrm>
              <a:off x="2166578" y="3630178"/>
              <a:ext cx="1629429" cy="1672249"/>
              <a:chOff x="7448855" y="3678742"/>
              <a:chExt cx="1543247" cy="1497665"/>
            </a:xfrm>
          </p:grpSpPr>
          <p:grpSp>
            <p:nvGrpSpPr>
              <p:cNvPr id="227" name="Group 177"/>
              <p:cNvGrpSpPr/>
              <p:nvPr/>
            </p:nvGrpSpPr>
            <p:grpSpPr>
              <a:xfrm>
                <a:off x="7448855" y="3678742"/>
                <a:ext cx="1543247" cy="1497665"/>
                <a:chOff x="594291" y="333684"/>
                <a:chExt cx="660894" cy="776055"/>
              </a:xfrm>
            </p:grpSpPr>
            <p:sp>
              <p:nvSpPr>
                <p:cNvPr id="229" name="Oval 153"/>
                <p:cNvSpPr>
                  <a:spLocks noChangeArrowheads="1"/>
                </p:cNvSpPr>
                <p:nvPr/>
              </p:nvSpPr>
              <p:spPr bwMode="auto">
                <a:xfrm>
                  <a:off x="594291" y="333684"/>
                  <a:ext cx="660894" cy="776055"/>
                </a:xfrm>
                <a:prstGeom prst="ellipse">
                  <a:avLst/>
                </a:prstGeom>
                <a:gradFill>
                  <a:gsLst>
                    <a:gs pos="0">
                      <a:schemeClr val="accent1">
                        <a:lumMod val="75000"/>
                      </a:schemeClr>
                    </a:gs>
                    <a:gs pos="100000">
                      <a:schemeClr val="accent1"/>
                    </a:gs>
                  </a:gsLst>
                  <a:lin ang="16200000" scaled="0"/>
                </a:gradFill>
                <a:ln w="12700" cap="flat" cmpd="sng" algn="ctr">
                  <a:solidFill>
                    <a:schemeClr val="bg1"/>
                  </a:solidFill>
                  <a:prstDash val="solid"/>
                  <a:round/>
                  <a:headEnd type="none" w="med" len="med"/>
                  <a:tailEnd type="none" w="med" len="med"/>
                </a:ln>
                <a:effectLst>
                  <a:outerShdw blurRad="63500" sx="102000" sy="102000" algn="ctr" rotWithShape="0">
                    <a:srgbClr val="000000">
                      <a:alpha val="40000"/>
                    </a:srgbClr>
                  </a:outerShdw>
                </a:effectLst>
              </p:spPr>
              <p:txBody>
                <a:bodyPr vert="horz" wrap="none" lIns="82124" tIns="41061" rIns="82124" bIns="41061" numCol="1" rtlCol="0" anchor="ctr" anchorCtr="0" compatLnSpc="1">
                  <a:prstTxWarp prst="textNoShape">
                    <a:avLst/>
                  </a:prstTxWarp>
                  <a:noAutofit/>
                </a:bodyPr>
                <a:lstStyle/>
                <a:p>
                  <a:pPr algn="ctr" defTabSz="814048" eaLnBrk="0" hangingPunct="0">
                    <a:lnSpc>
                      <a:spcPct val="90000"/>
                    </a:lnSpc>
                    <a:defRPr/>
                  </a:pPr>
                  <a:endParaRPr lang="en-US" sz="2000" b="1" kern="0" dirty="0">
                    <a:solidFill>
                      <a:srgbClr val="000000"/>
                    </a:solidFill>
                  </a:endParaRPr>
                </a:p>
              </p:txBody>
            </p:sp>
            <p:sp>
              <p:nvSpPr>
                <p:cNvPr id="230" name="AutoShape 19"/>
                <p:cNvSpPr>
                  <a:spLocks noChangeArrowheads="1"/>
                </p:cNvSpPr>
                <p:nvPr/>
              </p:nvSpPr>
              <p:spPr bwMode="auto">
                <a:xfrm rot="5400000">
                  <a:off x="548501" y="406519"/>
                  <a:ext cx="747318" cy="636498"/>
                </a:xfrm>
                <a:prstGeom prst="ellipse">
                  <a:avLst/>
                </a:prstGeom>
                <a:gradFill rotWithShape="0">
                  <a:gsLst>
                    <a:gs pos="0">
                      <a:schemeClr val="bg1">
                        <a:alpha val="46000"/>
                      </a:schemeClr>
                    </a:gs>
                    <a:gs pos="46000">
                      <a:schemeClr val="tx1">
                        <a:alpha val="0"/>
                      </a:schemeClr>
                    </a:gs>
                  </a:gsLst>
                  <a:lin ang="5400000" scaled="1"/>
                </a:gradFill>
                <a:ln w="9525">
                  <a:noFill/>
                  <a:miter lim="800000"/>
                  <a:headEnd/>
                  <a:tailEnd/>
                </a:ln>
              </p:spPr>
              <p:txBody>
                <a:bodyPr wrap="none" lIns="82124" tIns="41061" rIns="82124" bIns="41061" anchor="ctr"/>
                <a:lstStyle/>
                <a:p>
                  <a:pPr defTabSz="914019">
                    <a:defRPr/>
                  </a:pPr>
                  <a:endParaRPr lang="en-US" sz="2400" b="1" kern="0" dirty="0">
                    <a:solidFill>
                      <a:srgbClr val="000000"/>
                    </a:solidFill>
                    <a:latin typeface="Arial"/>
                  </a:endParaRPr>
                </a:p>
              </p:txBody>
            </p:sp>
            <p:sp>
              <p:nvSpPr>
                <p:cNvPr id="231" name="AutoShape 19"/>
                <p:cNvSpPr>
                  <a:spLocks noChangeArrowheads="1"/>
                </p:cNvSpPr>
                <p:nvPr/>
              </p:nvSpPr>
              <p:spPr bwMode="auto">
                <a:xfrm rot="5400000">
                  <a:off x="597985" y="443003"/>
                  <a:ext cx="655443" cy="558247"/>
                </a:xfrm>
                <a:prstGeom prst="ellipse">
                  <a:avLst/>
                </a:prstGeom>
                <a:solidFill>
                  <a:schemeClr val="bg1"/>
                </a:solidFill>
                <a:ln w="9525">
                  <a:noFill/>
                  <a:miter lim="800000"/>
                  <a:headEnd/>
                  <a:tailEnd/>
                </a:ln>
              </p:spPr>
              <p:txBody>
                <a:bodyPr wrap="none" lIns="82124" tIns="41061" rIns="82124" bIns="41061" anchor="ctr"/>
                <a:lstStyle/>
                <a:p>
                  <a:pPr defTabSz="914019">
                    <a:defRPr/>
                  </a:pPr>
                  <a:endParaRPr lang="en-US" sz="2400" b="1" kern="0" dirty="0">
                    <a:solidFill>
                      <a:srgbClr val="000000"/>
                    </a:solidFill>
                    <a:latin typeface="Arial"/>
                  </a:endParaRPr>
                </a:p>
              </p:txBody>
            </p:sp>
          </p:grpSp>
          <p:pic>
            <p:nvPicPr>
              <p:cNvPr id="228" name="Picture 5" descr="ietflogo2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937" y="4275555"/>
                <a:ext cx="1070311" cy="612389"/>
              </a:xfrm>
              <a:prstGeom prst="rect">
                <a:avLst/>
              </a:prstGeom>
              <a:noFill/>
              <a:ln w="9525">
                <a:noFill/>
                <a:miter lim="800000"/>
                <a:headEnd/>
                <a:tailEnd/>
              </a:ln>
            </p:spPr>
          </p:pic>
        </p:grpSp>
        <p:sp>
          <p:nvSpPr>
            <p:cNvPr id="226" name="TextBox 225"/>
            <p:cNvSpPr txBox="1"/>
            <p:nvPr/>
          </p:nvSpPr>
          <p:spPr>
            <a:xfrm>
              <a:off x="2393932" y="3800685"/>
              <a:ext cx="1120008" cy="473237"/>
            </a:xfrm>
            <a:prstGeom prst="rect">
              <a:avLst/>
            </a:prstGeom>
            <a:noFill/>
          </p:spPr>
          <p:txBody>
            <a:bodyPr wrap="square" rtlCol="0">
              <a:spAutoFit/>
            </a:bodyPr>
            <a:lstStyle/>
            <a:p>
              <a:pPr algn="ctr"/>
              <a:r>
                <a:rPr lang="en-US" sz="1100" dirty="0"/>
                <a:t>EVPN</a:t>
              </a:r>
              <a:endParaRPr lang="en-US" sz="1200" dirty="0"/>
            </a:p>
          </p:txBody>
        </p:sp>
      </p:grpSp>
      <p:sp>
        <p:nvSpPr>
          <p:cNvPr id="232" name="Content Placeholder 5"/>
          <p:cNvSpPr txBox="1">
            <a:spLocks/>
          </p:cNvSpPr>
          <p:nvPr/>
        </p:nvSpPr>
        <p:spPr>
          <a:xfrm>
            <a:off x="3088814" y="1249091"/>
            <a:ext cx="1373122" cy="999841"/>
          </a:xfrm>
          <a:prstGeom prst="rect">
            <a:avLst/>
          </a:prstGeom>
        </p:spPr>
        <p:txBody>
          <a:bodyPr lIns="91436" tIns="45718" rIns="91436" bIns="45718"/>
          <a:lstStyle>
            <a:lvl1pPr marL="187325" indent="-185738" algn="l" rtl="0" eaLnBrk="0" fontAlgn="base" hangingPunct="0">
              <a:lnSpc>
                <a:spcPct val="90000"/>
              </a:lnSpc>
              <a:spcBef>
                <a:spcPts val="1200"/>
              </a:spcBef>
              <a:spcAft>
                <a:spcPct val="0"/>
              </a:spcAft>
              <a:buSzPct val="80000"/>
              <a:buFont typeface="Arial" charset="0"/>
              <a:buChar char="•"/>
              <a:defRPr>
                <a:solidFill>
                  <a:schemeClr val="tx1"/>
                </a:solidFill>
                <a:latin typeface="+mn-lt"/>
                <a:ea typeface="ＭＳ Ｐゴシック" charset="0"/>
                <a:cs typeface="+mn-cs"/>
                <a:sym typeface="Arial" charset="0"/>
              </a:defRPr>
            </a:lvl1pPr>
            <a:lvl2pPr marL="385763" indent="-193675" algn="l" rtl="0" eaLnBrk="0" fontAlgn="base" hangingPunct="0">
              <a:lnSpc>
                <a:spcPct val="90000"/>
              </a:lnSpc>
              <a:spcBef>
                <a:spcPts val="400"/>
              </a:spcBef>
              <a:spcAft>
                <a:spcPct val="0"/>
              </a:spcAft>
              <a:buSzPct val="80000"/>
              <a:buFont typeface="Arial" charset="0"/>
              <a:buChar char="•"/>
              <a:defRPr sz="1600">
                <a:solidFill>
                  <a:schemeClr val="tx1"/>
                </a:solidFill>
                <a:latin typeface="+mn-lt"/>
                <a:ea typeface="+mn-ea"/>
                <a:cs typeface="+mn-cs"/>
                <a:sym typeface="Arial" charset="0"/>
              </a:defRPr>
            </a:lvl2pPr>
            <a:lvl3pPr marL="546100" indent="-158750" algn="l" rtl="0" eaLnBrk="0" fontAlgn="base" hangingPunct="0">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3pPr>
            <a:lvl4pPr marL="704850" indent="-158750" algn="l" rtl="0" eaLnBrk="0" fontAlgn="base" hangingPunct="0">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4pPr>
            <a:lvl5pPr marL="773113" indent="-66675" algn="l" rtl="0" eaLnBrk="0" fontAlgn="base" hangingPunct="0">
              <a:lnSpc>
                <a:spcPct val="95000"/>
              </a:lnSpc>
              <a:spcBef>
                <a:spcPts val="675"/>
              </a:spcBef>
              <a:spcAft>
                <a:spcPct val="0"/>
              </a:spcAft>
              <a:buClr>
                <a:srgbClr val="FFFFFF"/>
              </a:buClr>
              <a:buSzPct val="100000"/>
              <a:buFont typeface="Arial" charset="0"/>
              <a:buChar char="»"/>
              <a:defRPr>
                <a:solidFill>
                  <a:schemeClr val="tx2"/>
                </a:solidFill>
                <a:latin typeface="+mn-lt"/>
                <a:ea typeface="+mn-ea"/>
                <a:cs typeface="+mn-cs"/>
                <a:sym typeface="Arial"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587" indent="0" algn="ctr">
              <a:buNone/>
            </a:pPr>
            <a:r>
              <a:rPr lang="en-US" sz="1000" b="1" dirty="0">
                <a:solidFill>
                  <a:srgbClr val="000000"/>
                </a:solidFill>
                <a:latin typeface="Calibri Light" panose="020F0302020204030204" pitchFamily="34" charset="0"/>
                <a:cs typeface="Calibri"/>
              </a:rPr>
              <a:t>Layer-2 MAC and Layer-3 IP information distribution by Control-Plane (BGP</a:t>
            </a:r>
            <a:r>
              <a:rPr lang="en-US" sz="800" b="1" dirty="0">
                <a:solidFill>
                  <a:srgbClr val="000000"/>
                </a:solidFill>
                <a:latin typeface="Calibri Light" panose="020F0302020204030204" pitchFamily="34" charset="0"/>
                <a:cs typeface="Calibri"/>
              </a:rPr>
              <a:t>)</a:t>
            </a:r>
          </a:p>
        </p:txBody>
      </p:sp>
      <p:graphicFrame>
        <p:nvGraphicFramePr>
          <p:cNvPr id="233" name="Table 232"/>
          <p:cNvGraphicFramePr>
            <a:graphicFrameLocks noGrp="1"/>
          </p:cNvGraphicFramePr>
          <p:nvPr>
            <p:extLst/>
          </p:nvPr>
        </p:nvGraphicFramePr>
        <p:xfrm>
          <a:off x="1303220" y="971550"/>
          <a:ext cx="1798015" cy="1285084"/>
        </p:xfrm>
        <a:graphic>
          <a:graphicData uri="http://schemas.openxmlformats.org/drawingml/2006/table">
            <a:tbl>
              <a:tblPr firstRow="1" bandRow="1">
                <a:tableStyleId>{5C22544A-7EE6-4342-B048-85BDC9FD1C3A}</a:tableStyleId>
              </a:tblPr>
              <a:tblGrid>
                <a:gridCol w="449381"/>
                <a:gridCol w="663203"/>
                <a:gridCol w="685431"/>
              </a:tblGrid>
              <a:tr h="187804">
                <a:tc gridSpan="3">
                  <a:txBody>
                    <a:bodyPr/>
                    <a:lstStyle/>
                    <a:p>
                      <a:pPr algn="ctr"/>
                      <a:r>
                        <a:rPr lang="en-US" sz="600" dirty="0" smtClean="0"/>
                        <a:t>Overlay Forwarding Table</a:t>
                      </a:r>
                      <a:endParaRPr lang="en-US" sz="600" dirty="0"/>
                    </a:p>
                  </a:txBody>
                  <a:tcPr/>
                </a:tc>
                <a:tc hMerge="1">
                  <a:txBody>
                    <a:bodyPr/>
                    <a:lstStyle/>
                    <a:p>
                      <a:endParaRPr lang="en-US" dirty="0"/>
                    </a:p>
                  </a:txBody>
                  <a:tcPr/>
                </a:tc>
                <a:tc hMerge="1">
                  <a:txBody>
                    <a:bodyPr/>
                    <a:lstStyle/>
                    <a:p>
                      <a:endParaRPr lang="en-US" dirty="0"/>
                    </a:p>
                  </a:txBody>
                  <a:tcPr/>
                </a:tc>
              </a:tr>
              <a:tr h="274320">
                <a:tc>
                  <a:txBody>
                    <a:bodyPr/>
                    <a:lstStyle/>
                    <a:p>
                      <a:pPr algn="ctr"/>
                      <a:r>
                        <a:rPr lang="en-US" sz="600" dirty="0" smtClean="0"/>
                        <a:t>T1,S1</a:t>
                      </a:r>
                      <a:endParaRPr lang="en-US" sz="700" dirty="0"/>
                    </a:p>
                  </a:txBody>
                  <a:tcPr/>
                </a:tc>
                <a:tc>
                  <a:txBody>
                    <a:bodyPr/>
                    <a:lstStyle/>
                    <a:p>
                      <a:pPr algn="ctr"/>
                      <a:r>
                        <a:rPr lang="en-US" sz="600" dirty="0" smtClean="0"/>
                        <a:t>MAC,</a:t>
                      </a:r>
                      <a:r>
                        <a:rPr lang="en-US" sz="600" baseline="0" dirty="0" smtClean="0"/>
                        <a:t> IP Address</a:t>
                      </a:r>
                      <a:endParaRPr lang="en-US" sz="600" dirty="0"/>
                    </a:p>
                  </a:txBody>
                  <a:tcPr/>
                </a:tc>
                <a:tc>
                  <a:txBody>
                    <a:bodyPr/>
                    <a:lstStyle/>
                    <a:p>
                      <a:pPr algn="ctr"/>
                      <a:r>
                        <a:rPr lang="en-US" sz="600" dirty="0" smtClean="0"/>
                        <a:t>P1/2</a:t>
                      </a:r>
                      <a:endParaRPr lang="en-US" sz="600" dirty="0"/>
                    </a:p>
                  </a:txBody>
                  <a:tcPr/>
                </a:tc>
              </a:tr>
              <a:tr h="274320">
                <a:tc>
                  <a:txBody>
                    <a:bodyPr/>
                    <a:lstStyle/>
                    <a:p>
                      <a:pPr algn="ctr"/>
                      <a:r>
                        <a:rPr lang="en-US" sz="600" dirty="0" smtClean="0"/>
                        <a:t>T1,S2</a:t>
                      </a:r>
                      <a:endParaRPr lang="en-US" sz="700" dirty="0"/>
                    </a:p>
                  </a:txBody>
                  <a:tcPr/>
                </a:tc>
                <a:tc>
                  <a:txBody>
                    <a:bodyPr/>
                    <a:lstStyle/>
                    <a:p>
                      <a:pPr algn="ctr"/>
                      <a:r>
                        <a:rPr lang="en-US" sz="600" dirty="0" smtClean="0"/>
                        <a:t>MAC,</a:t>
                      </a:r>
                      <a:r>
                        <a:rPr lang="en-US" sz="600" baseline="0" dirty="0" smtClean="0"/>
                        <a:t> IP Address</a:t>
                      </a:r>
                      <a:endParaRPr lang="en-US" sz="600" dirty="0"/>
                    </a:p>
                  </a:txBody>
                  <a:tcPr/>
                </a:tc>
                <a:tc>
                  <a:txBody>
                    <a:bodyPr/>
                    <a:lstStyle/>
                    <a:p>
                      <a:pPr algn="ctr"/>
                      <a:r>
                        <a:rPr lang="en-US" sz="600" dirty="0" smtClean="0"/>
                        <a:t>VTEP2</a:t>
                      </a:r>
                      <a:endParaRPr lang="en-US" sz="600" dirty="0"/>
                    </a:p>
                  </a:txBody>
                  <a:tcPr/>
                </a:tc>
              </a:tr>
              <a:tr h="274320">
                <a:tc>
                  <a:txBody>
                    <a:bodyPr/>
                    <a:lstStyle/>
                    <a:p>
                      <a:pPr algn="ctr"/>
                      <a:r>
                        <a:rPr lang="en-US" sz="600" dirty="0" smtClean="0"/>
                        <a:t>T2,S3</a:t>
                      </a:r>
                      <a:endParaRPr lang="en-US" sz="700" dirty="0"/>
                    </a:p>
                  </a:txBody>
                  <a:tcPr/>
                </a:tc>
                <a:tc>
                  <a:txBody>
                    <a:bodyPr/>
                    <a:lstStyle/>
                    <a:p>
                      <a:pPr algn="ctr"/>
                      <a:r>
                        <a:rPr lang="en-US" sz="600" dirty="0" smtClean="0"/>
                        <a:t>MAC,</a:t>
                      </a:r>
                      <a:r>
                        <a:rPr lang="en-US" sz="600" baseline="0" dirty="0" smtClean="0"/>
                        <a:t> IP Address</a:t>
                      </a:r>
                      <a:endParaRPr lang="en-US" sz="600" dirty="0"/>
                    </a:p>
                  </a:txBody>
                  <a:tcPr/>
                </a:tc>
                <a:tc>
                  <a:txBody>
                    <a:bodyPr/>
                    <a:lstStyle/>
                    <a:p>
                      <a:pPr algn="ctr"/>
                      <a:r>
                        <a:rPr lang="en-US" sz="600" dirty="0" smtClean="0"/>
                        <a:t>VTEP3</a:t>
                      </a:r>
                      <a:endParaRPr lang="en-US" sz="600" dirty="0"/>
                    </a:p>
                  </a:txBody>
                  <a:tcPr/>
                </a:tc>
              </a:tr>
              <a:tr h="274320">
                <a:tc>
                  <a:txBody>
                    <a:bodyPr/>
                    <a:lstStyle/>
                    <a:p>
                      <a:pPr algn="ctr"/>
                      <a:r>
                        <a:rPr lang="en-US" sz="600" dirty="0" smtClean="0"/>
                        <a:t>T2,S4</a:t>
                      </a:r>
                      <a:endParaRPr lang="en-US" sz="700" dirty="0"/>
                    </a:p>
                  </a:txBody>
                  <a:tcPr/>
                </a:tc>
                <a:tc>
                  <a:txBody>
                    <a:bodyPr/>
                    <a:lstStyle/>
                    <a:p>
                      <a:pPr algn="ctr"/>
                      <a:r>
                        <a:rPr lang="en-US" sz="600" dirty="0" smtClean="0"/>
                        <a:t>MAC,</a:t>
                      </a:r>
                      <a:r>
                        <a:rPr lang="en-US" sz="600" baseline="0" dirty="0" smtClean="0"/>
                        <a:t> IP Address</a:t>
                      </a:r>
                      <a:endParaRPr lang="en-US" sz="600" dirty="0"/>
                    </a:p>
                  </a:txBody>
                  <a:tcPr/>
                </a:tc>
                <a:tc>
                  <a:txBody>
                    <a:bodyPr/>
                    <a:lstStyle/>
                    <a:p>
                      <a:pPr algn="ctr"/>
                      <a:r>
                        <a:rPr lang="en-US" sz="600" dirty="0" smtClean="0"/>
                        <a:t>VTEP4</a:t>
                      </a:r>
                      <a:endParaRPr lang="en-US" sz="600" dirty="0"/>
                    </a:p>
                  </a:txBody>
                  <a:tcPr/>
                </a:tc>
              </a:tr>
            </a:tbl>
          </a:graphicData>
        </a:graphic>
      </p:graphicFrame>
      <p:grpSp>
        <p:nvGrpSpPr>
          <p:cNvPr id="2" name="Group 1"/>
          <p:cNvGrpSpPr/>
          <p:nvPr/>
        </p:nvGrpSpPr>
        <p:grpSpPr>
          <a:xfrm>
            <a:off x="505006" y="2571751"/>
            <a:ext cx="3427697" cy="1688840"/>
            <a:chOff x="505005" y="2280473"/>
            <a:chExt cx="3427697" cy="1688840"/>
          </a:xfrm>
        </p:grpSpPr>
        <p:sp>
          <p:nvSpPr>
            <p:cNvPr id="280" name="Rectangle 279"/>
            <p:cNvSpPr/>
            <p:nvPr/>
          </p:nvSpPr>
          <p:spPr>
            <a:xfrm>
              <a:off x="505005" y="2280473"/>
              <a:ext cx="295645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3" indent="-171443" defTabSz="457086" fontAlgn="auto">
                <a:spcBef>
                  <a:spcPts val="450"/>
                </a:spcBef>
                <a:spcAft>
                  <a:spcPts val="0"/>
                </a:spcAft>
                <a:buClr>
                  <a:srgbClr val="70D1D6"/>
                </a:buClr>
                <a:buFont typeface="Arial"/>
                <a:buChar char="•"/>
              </a:pPr>
              <a:r>
                <a:rPr lang="en-US" sz="1100" i="1" dirty="0">
                  <a:solidFill>
                    <a:srgbClr val="000000"/>
                  </a:solidFill>
                  <a:cs typeface="Arial"/>
                </a:rPr>
                <a:t>Built in multi-tenancy (at scale) </a:t>
              </a:r>
            </a:p>
          </p:txBody>
        </p:sp>
        <p:sp>
          <p:nvSpPr>
            <p:cNvPr id="281" name="Rectangle 280"/>
            <p:cNvSpPr/>
            <p:nvPr/>
          </p:nvSpPr>
          <p:spPr>
            <a:xfrm>
              <a:off x="519709" y="2665210"/>
              <a:ext cx="3217617" cy="222112"/>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3" indent="-171443">
                <a:buFont typeface="Arial"/>
                <a:buChar char="•"/>
              </a:pPr>
              <a:r>
                <a:rPr lang="en-US" sz="1100" i="1" dirty="0">
                  <a:solidFill>
                    <a:srgbClr val="000000"/>
                  </a:solidFill>
                  <a:latin typeface="Calibri"/>
                  <a:cs typeface="Calibri"/>
                </a:rPr>
                <a:t>Integrated Routing/Bridging (IRB) for Optimized Forwarding</a:t>
              </a:r>
            </a:p>
          </p:txBody>
        </p:sp>
        <p:sp>
          <p:nvSpPr>
            <p:cNvPr id="282" name="Rectangle 281"/>
            <p:cNvSpPr/>
            <p:nvPr/>
          </p:nvSpPr>
          <p:spPr>
            <a:xfrm>
              <a:off x="534455" y="3048542"/>
              <a:ext cx="3266077"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3" indent="-171443" defTabSz="457086" fontAlgn="auto">
                <a:spcBef>
                  <a:spcPts val="450"/>
                </a:spcBef>
                <a:spcAft>
                  <a:spcPts val="0"/>
                </a:spcAft>
                <a:buClr>
                  <a:srgbClr val="70D1D6"/>
                </a:buClr>
                <a:buFont typeface="Arial"/>
                <a:buChar char="•"/>
              </a:pPr>
              <a:r>
                <a:rPr lang="en-US" sz="1100" i="1" dirty="0">
                  <a:solidFill>
                    <a:srgbClr val="000000"/>
                  </a:solidFill>
                  <a:cs typeface="Arial"/>
                </a:rPr>
                <a:t>Minimize flooding through ARP suppression</a:t>
              </a:r>
            </a:p>
          </p:txBody>
        </p:sp>
        <p:sp>
          <p:nvSpPr>
            <p:cNvPr id="283" name="Rectangle 282"/>
            <p:cNvSpPr/>
            <p:nvPr/>
          </p:nvSpPr>
          <p:spPr>
            <a:xfrm>
              <a:off x="534456" y="3396655"/>
              <a:ext cx="339824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3" indent="-171443" defTabSz="457086" fontAlgn="auto">
                <a:spcBef>
                  <a:spcPts val="450"/>
                </a:spcBef>
                <a:spcAft>
                  <a:spcPts val="0"/>
                </a:spcAft>
                <a:buClr>
                  <a:srgbClr val="70D1D6"/>
                </a:buClr>
                <a:buFont typeface="Arial"/>
                <a:buChar char="•"/>
              </a:pPr>
              <a:r>
                <a:rPr lang="en-US" sz="1100" i="1" dirty="0">
                  <a:solidFill>
                    <a:srgbClr val="000000"/>
                  </a:solidFill>
                  <a:cs typeface="Arial"/>
                </a:rPr>
                <a:t>Fast convergence upon network failures and host movements</a:t>
              </a:r>
            </a:p>
          </p:txBody>
        </p:sp>
        <p:sp>
          <p:nvSpPr>
            <p:cNvPr id="284" name="Rectangle 283"/>
            <p:cNvSpPr/>
            <p:nvPr/>
          </p:nvSpPr>
          <p:spPr>
            <a:xfrm>
              <a:off x="519709" y="3737244"/>
              <a:ext cx="3272076" cy="232069"/>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71443" indent="-171443" defTabSz="457086" fontAlgn="auto">
                <a:spcBef>
                  <a:spcPts val="450"/>
                </a:spcBef>
                <a:spcAft>
                  <a:spcPts val="0"/>
                </a:spcAft>
                <a:buClr>
                  <a:srgbClr val="70D1D6"/>
                </a:buClr>
                <a:buFont typeface="Arial"/>
                <a:buChar char="•"/>
              </a:pPr>
              <a:r>
                <a:rPr lang="en-US" sz="1100" i="1" dirty="0">
                  <a:solidFill>
                    <a:srgbClr val="000000"/>
                  </a:solidFill>
                  <a:cs typeface="Arial"/>
                </a:rPr>
                <a:t>Security through VTEP peer-authentication</a:t>
              </a:r>
            </a:p>
          </p:txBody>
        </p:sp>
      </p:grpSp>
      <p:cxnSp>
        <p:nvCxnSpPr>
          <p:cNvPr id="4" name="Straight Connector 3"/>
          <p:cNvCxnSpPr/>
          <p:nvPr/>
        </p:nvCxnSpPr>
        <p:spPr bwMode="auto">
          <a:xfrm>
            <a:off x="4419600" y="1067103"/>
            <a:ext cx="0" cy="3113036"/>
          </a:xfrm>
          <a:prstGeom prst="line">
            <a:avLst/>
          </a:prstGeom>
          <a:solidFill>
            <a:srgbClr val="0183B7"/>
          </a:solidFill>
          <a:ln w="9525" cap="flat" cmpd="sng" algn="ctr">
            <a:solidFill>
              <a:schemeClr val="tx1">
                <a:lumMod val="60000"/>
                <a:lumOff val="40000"/>
              </a:schemeClr>
            </a:solidFill>
            <a:prstDash val="dash"/>
            <a:round/>
            <a:headEnd type="none" w="med" len="med"/>
            <a:tailEnd type="none" w="med" len="med"/>
          </a:ln>
          <a:effectLst/>
        </p:spPr>
      </p:cxnSp>
      <p:grpSp>
        <p:nvGrpSpPr>
          <p:cNvPr id="34" name="Group 33"/>
          <p:cNvGrpSpPr/>
          <p:nvPr/>
        </p:nvGrpSpPr>
        <p:grpSpPr>
          <a:xfrm>
            <a:off x="4982450" y="1082168"/>
            <a:ext cx="929852" cy="924435"/>
            <a:chOff x="2166578" y="3630178"/>
            <a:chExt cx="1629429" cy="1672249"/>
          </a:xfrm>
        </p:grpSpPr>
        <p:grpSp>
          <p:nvGrpSpPr>
            <p:cNvPr id="35" name="Group 10"/>
            <p:cNvGrpSpPr/>
            <p:nvPr/>
          </p:nvGrpSpPr>
          <p:grpSpPr>
            <a:xfrm>
              <a:off x="2166578" y="3630178"/>
              <a:ext cx="1629429" cy="1672249"/>
              <a:chOff x="7448855" y="3678742"/>
              <a:chExt cx="1543247" cy="1497665"/>
            </a:xfrm>
          </p:grpSpPr>
          <p:grpSp>
            <p:nvGrpSpPr>
              <p:cNvPr id="37" name="Group 177"/>
              <p:cNvGrpSpPr/>
              <p:nvPr/>
            </p:nvGrpSpPr>
            <p:grpSpPr>
              <a:xfrm>
                <a:off x="7448855" y="3678742"/>
                <a:ext cx="1543247" cy="1497665"/>
                <a:chOff x="594291" y="333684"/>
                <a:chExt cx="660894" cy="776055"/>
              </a:xfrm>
            </p:grpSpPr>
            <p:sp>
              <p:nvSpPr>
                <p:cNvPr id="39" name="Oval 153"/>
                <p:cNvSpPr>
                  <a:spLocks noChangeArrowheads="1"/>
                </p:cNvSpPr>
                <p:nvPr/>
              </p:nvSpPr>
              <p:spPr bwMode="auto">
                <a:xfrm>
                  <a:off x="594291" y="333684"/>
                  <a:ext cx="660894" cy="776055"/>
                </a:xfrm>
                <a:prstGeom prst="ellipse">
                  <a:avLst/>
                </a:prstGeom>
                <a:gradFill>
                  <a:gsLst>
                    <a:gs pos="0">
                      <a:schemeClr val="accent1">
                        <a:lumMod val="75000"/>
                      </a:schemeClr>
                    </a:gs>
                    <a:gs pos="100000">
                      <a:schemeClr val="accent1"/>
                    </a:gs>
                  </a:gsLst>
                  <a:lin ang="16200000" scaled="0"/>
                </a:gradFill>
                <a:ln w="12700" cap="flat" cmpd="sng" algn="ctr">
                  <a:solidFill>
                    <a:schemeClr val="bg1"/>
                  </a:solidFill>
                  <a:prstDash val="solid"/>
                  <a:round/>
                  <a:headEnd type="none" w="med" len="med"/>
                  <a:tailEnd type="none" w="med" len="med"/>
                </a:ln>
                <a:effectLst>
                  <a:outerShdw blurRad="63500" sx="102000" sy="102000" algn="ctr" rotWithShape="0">
                    <a:srgbClr val="000000">
                      <a:alpha val="40000"/>
                    </a:srgbClr>
                  </a:outerShdw>
                </a:effectLst>
              </p:spPr>
              <p:txBody>
                <a:bodyPr vert="horz" wrap="none" lIns="82124" tIns="41061" rIns="82124" bIns="41061" numCol="1" rtlCol="0" anchor="ctr" anchorCtr="0" compatLnSpc="1">
                  <a:prstTxWarp prst="textNoShape">
                    <a:avLst/>
                  </a:prstTxWarp>
                  <a:noAutofit/>
                </a:bodyPr>
                <a:lstStyle/>
                <a:p>
                  <a:pPr algn="ctr" defTabSz="814048" eaLnBrk="0" hangingPunct="0">
                    <a:lnSpc>
                      <a:spcPct val="90000"/>
                    </a:lnSpc>
                    <a:defRPr/>
                  </a:pPr>
                  <a:endParaRPr lang="en-US" sz="2000" b="1" kern="0" dirty="0">
                    <a:solidFill>
                      <a:srgbClr val="000000"/>
                    </a:solidFill>
                  </a:endParaRPr>
                </a:p>
              </p:txBody>
            </p:sp>
            <p:sp>
              <p:nvSpPr>
                <p:cNvPr id="40" name="AutoShape 19"/>
                <p:cNvSpPr>
                  <a:spLocks noChangeArrowheads="1"/>
                </p:cNvSpPr>
                <p:nvPr/>
              </p:nvSpPr>
              <p:spPr bwMode="auto">
                <a:xfrm rot="5400000">
                  <a:off x="548501" y="406519"/>
                  <a:ext cx="747318" cy="636498"/>
                </a:xfrm>
                <a:prstGeom prst="ellipse">
                  <a:avLst/>
                </a:prstGeom>
                <a:gradFill rotWithShape="0">
                  <a:gsLst>
                    <a:gs pos="0">
                      <a:schemeClr val="bg1">
                        <a:alpha val="46000"/>
                      </a:schemeClr>
                    </a:gs>
                    <a:gs pos="46000">
                      <a:schemeClr val="tx1">
                        <a:alpha val="0"/>
                      </a:schemeClr>
                    </a:gs>
                  </a:gsLst>
                  <a:lin ang="5400000" scaled="1"/>
                </a:gradFill>
                <a:ln w="9525">
                  <a:noFill/>
                  <a:miter lim="800000"/>
                  <a:headEnd/>
                  <a:tailEnd/>
                </a:ln>
              </p:spPr>
              <p:txBody>
                <a:bodyPr wrap="none" lIns="82124" tIns="41061" rIns="82124" bIns="41061" anchor="ctr"/>
                <a:lstStyle/>
                <a:p>
                  <a:pPr defTabSz="914019">
                    <a:defRPr/>
                  </a:pPr>
                  <a:endParaRPr lang="en-US" sz="2400" b="1" kern="0" dirty="0">
                    <a:solidFill>
                      <a:srgbClr val="000000"/>
                    </a:solidFill>
                    <a:latin typeface="Arial"/>
                  </a:endParaRPr>
                </a:p>
              </p:txBody>
            </p:sp>
            <p:sp>
              <p:nvSpPr>
                <p:cNvPr id="41" name="AutoShape 19"/>
                <p:cNvSpPr>
                  <a:spLocks noChangeArrowheads="1"/>
                </p:cNvSpPr>
                <p:nvPr/>
              </p:nvSpPr>
              <p:spPr bwMode="auto">
                <a:xfrm rot="5400000">
                  <a:off x="597985" y="443003"/>
                  <a:ext cx="655443" cy="558247"/>
                </a:xfrm>
                <a:prstGeom prst="ellipse">
                  <a:avLst/>
                </a:prstGeom>
                <a:solidFill>
                  <a:schemeClr val="bg1"/>
                </a:solidFill>
                <a:ln w="9525">
                  <a:noFill/>
                  <a:miter lim="800000"/>
                  <a:headEnd/>
                  <a:tailEnd/>
                </a:ln>
              </p:spPr>
              <p:txBody>
                <a:bodyPr wrap="none" lIns="82124" tIns="41061" rIns="82124" bIns="41061" anchor="ctr"/>
                <a:lstStyle/>
                <a:p>
                  <a:pPr defTabSz="914019">
                    <a:defRPr/>
                  </a:pPr>
                  <a:endParaRPr lang="en-US" sz="2400" b="1" kern="0" dirty="0">
                    <a:solidFill>
                      <a:srgbClr val="000000"/>
                    </a:solidFill>
                    <a:latin typeface="Arial"/>
                  </a:endParaRPr>
                </a:p>
              </p:txBody>
            </p:sp>
          </p:grpSp>
          <p:pic>
            <p:nvPicPr>
              <p:cNvPr id="38" name="Picture 5" descr="ietflogo2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937" y="4275555"/>
                <a:ext cx="1070311" cy="612389"/>
              </a:xfrm>
              <a:prstGeom prst="rect">
                <a:avLst/>
              </a:prstGeom>
              <a:noFill/>
              <a:ln w="9525">
                <a:noFill/>
                <a:miter lim="800000"/>
                <a:headEnd/>
                <a:tailEnd/>
              </a:ln>
            </p:spPr>
          </p:pic>
        </p:grpSp>
        <p:sp>
          <p:nvSpPr>
            <p:cNvPr id="36" name="TextBox 35"/>
            <p:cNvSpPr txBox="1"/>
            <p:nvPr/>
          </p:nvSpPr>
          <p:spPr>
            <a:xfrm>
              <a:off x="2384802" y="3848915"/>
              <a:ext cx="1170763" cy="807287"/>
            </a:xfrm>
            <a:prstGeom prst="rect">
              <a:avLst/>
            </a:prstGeom>
            <a:noFill/>
          </p:spPr>
          <p:txBody>
            <a:bodyPr wrap="square" rtlCol="0">
              <a:spAutoFit/>
            </a:bodyPr>
            <a:lstStyle/>
            <a:p>
              <a:pPr algn="ctr"/>
              <a:r>
                <a:rPr lang="en-US" sz="1100" dirty="0"/>
                <a:t>VXLAN</a:t>
              </a:r>
            </a:p>
            <a:p>
              <a:pPr algn="ctr"/>
              <a:endParaRPr lang="en-US" sz="1200" dirty="0"/>
            </a:p>
          </p:txBody>
        </p:sp>
      </p:grpSp>
      <p:grpSp>
        <p:nvGrpSpPr>
          <p:cNvPr id="3" name="Group 2"/>
          <p:cNvGrpSpPr/>
          <p:nvPr/>
        </p:nvGrpSpPr>
        <p:grpSpPr>
          <a:xfrm>
            <a:off x="5026821" y="2571750"/>
            <a:ext cx="3418970" cy="1705636"/>
            <a:chOff x="4953000" y="2261657"/>
            <a:chExt cx="3418970" cy="1705636"/>
          </a:xfrm>
        </p:grpSpPr>
        <p:sp>
          <p:nvSpPr>
            <p:cNvPr id="42" name="Rectangle 41"/>
            <p:cNvSpPr/>
            <p:nvPr/>
          </p:nvSpPr>
          <p:spPr>
            <a:xfrm>
              <a:off x="4967745" y="2261657"/>
              <a:ext cx="295645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13" indent="-171443" fontAlgn="auto">
                <a:spcBef>
                  <a:spcPts val="600"/>
                </a:spcBef>
                <a:spcAft>
                  <a:spcPts val="0"/>
                </a:spcAft>
                <a:buFont typeface="Arial"/>
                <a:buChar char="•"/>
              </a:pPr>
              <a:r>
                <a:rPr lang="en-US" sz="1100" i="1" dirty="0">
                  <a:solidFill>
                    <a:srgbClr val="000000"/>
                  </a:solidFill>
                  <a:latin typeface="Calibri"/>
                </a:rPr>
                <a:t>IP routing – proven, stable, scalable</a:t>
              </a:r>
            </a:p>
          </p:txBody>
        </p:sp>
        <p:sp>
          <p:nvSpPr>
            <p:cNvPr id="43" name="Rectangle 42"/>
            <p:cNvSpPr/>
            <p:nvPr/>
          </p:nvSpPr>
          <p:spPr>
            <a:xfrm>
              <a:off x="4982450" y="2646393"/>
              <a:ext cx="313894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13" indent="-171443" fontAlgn="auto">
                <a:spcBef>
                  <a:spcPts val="600"/>
                </a:spcBef>
                <a:spcAft>
                  <a:spcPts val="0"/>
                </a:spcAft>
                <a:buFont typeface="Arial"/>
                <a:buChar char="•"/>
              </a:pPr>
              <a:r>
                <a:rPr lang="en-US" sz="1100" i="1" dirty="0">
                  <a:solidFill>
                    <a:srgbClr val="000000"/>
                  </a:solidFill>
                  <a:latin typeface="Calibri"/>
                </a:rPr>
                <a:t>ECMP – utilize all available network paths</a:t>
              </a:r>
            </a:p>
          </p:txBody>
        </p:sp>
        <p:sp>
          <p:nvSpPr>
            <p:cNvPr id="44" name="Rectangle 43"/>
            <p:cNvSpPr/>
            <p:nvPr/>
          </p:nvSpPr>
          <p:spPr>
            <a:xfrm>
              <a:off x="4956251" y="3029726"/>
              <a:ext cx="331273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13" indent="-171443" fontAlgn="auto">
                <a:spcBef>
                  <a:spcPts val="600"/>
                </a:spcBef>
                <a:spcAft>
                  <a:spcPts val="0"/>
                </a:spcAft>
                <a:buFont typeface="Arial"/>
                <a:buChar char="•"/>
              </a:pPr>
              <a:r>
                <a:rPr lang="en-US" sz="1100" i="1" dirty="0">
                  <a:solidFill>
                    <a:srgbClr val="000000"/>
                  </a:solidFill>
                  <a:latin typeface="Calibri"/>
                </a:rPr>
                <a:t>Flexible placement of multitenant segments</a:t>
              </a:r>
            </a:p>
          </p:txBody>
        </p:sp>
        <p:sp>
          <p:nvSpPr>
            <p:cNvPr id="45" name="Rectangle 44"/>
            <p:cNvSpPr/>
            <p:nvPr/>
          </p:nvSpPr>
          <p:spPr>
            <a:xfrm>
              <a:off x="4973724" y="3379009"/>
              <a:ext cx="3398246" cy="234107"/>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13" indent="-171443" fontAlgn="auto">
                <a:spcBef>
                  <a:spcPts val="600"/>
                </a:spcBef>
                <a:spcAft>
                  <a:spcPts val="0"/>
                </a:spcAft>
                <a:buFont typeface="Arial"/>
                <a:buChar char="•"/>
              </a:pPr>
              <a:r>
                <a:rPr lang="en-US" sz="1100" i="1" dirty="0">
                  <a:solidFill>
                    <a:srgbClr val="000000"/>
                  </a:solidFill>
                  <a:latin typeface="Calibri"/>
                </a:rPr>
                <a:t>Better utilization of network paths</a:t>
              </a:r>
            </a:p>
          </p:txBody>
        </p:sp>
        <p:sp>
          <p:nvSpPr>
            <p:cNvPr id="46" name="Rectangle 45"/>
            <p:cNvSpPr/>
            <p:nvPr/>
          </p:nvSpPr>
          <p:spPr>
            <a:xfrm>
              <a:off x="4953000" y="3735224"/>
              <a:ext cx="3272076" cy="232069"/>
            </a:xfrm>
            <a:prstGeom prst="rect">
              <a:avLst/>
            </a:prstGeom>
            <a:gradFill>
              <a:gsLst>
                <a:gs pos="7500">
                  <a:srgbClr val="EBEBF5"/>
                </a:gs>
                <a:gs pos="100000">
                  <a:schemeClr val="bg1">
                    <a:alpha val="0"/>
                  </a:schemeClr>
                </a:gs>
                <a:gs pos="0">
                  <a:schemeClr val="accent1">
                    <a:tint val="23500"/>
                    <a:satMod val="160000"/>
                    <a:alpha val="0"/>
                  </a:schemeClr>
                </a:gs>
              </a:gsLst>
              <a:lin ang="21594000" scaled="0"/>
            </a:gradFill>
            <a:ln>
              <a:noFill/>
            </a:ln>
            <a:effectLst>
              <a:outerShdw blurRad="508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8913" indent="-171443" fontAlgn="auto">
                <a:spcBef>
                  <a:spcPts val="600"/>
                </a:spcBef>
                <a:spcAft>
                  <a:spcPts val="0"/>
                </a:spcAft>
                <a:buFont typeface="Arial"/>
                <a:buChar char="•"/>
              </a:pPr>
              <a:r>
                <a:rPr lang="en-US" sz="1100" i="1" dirty="0">
                  <a:solidFill>
                    <a:srgbClr val="000000"/>
                  </a:solidFill>
                  <a:latin typeface="Calibri"/>
                </a:rPr>
                <a:t>Scalable network domain (16M VNI vs. 4K VLANs)</a:t>
              </a:r>
            </a:p>
          </p:txBody>
        </p:sp>
      </p:grpSp>
      <p:pic>
        <p:nvPicPr>
          <p:cNvPr id="47" name="Picture 2" descr="http://stretch-cloud.info/wp-content/uploads/2015/03/VXLAN-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9672" y="987797"/>
            <a:ext cx="2778823" cy="1118356"/>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0" y="4832016"/>
            <a:ext cx="9144000" cy="2585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ct val="90000"/>
              </a:lnSpc>
            </a:pPr>
            <a:r>
              <a:rPr lang="en-US" sz="1200" b="1" dirty="0" smtClean="0">
                <a:latin typeface="+mn-lt"/>
              </a:rPr>
              <a:t>BGP-EVPN/VXLAN based </a:t>
            </a:r>
            <a:r>
              <a:rPr lang="en-US" sz="1200" b="1" dirty="0"/>
              <a:t>o</a:t>
            </a:r>
            <a:r>
              <a:rPr lang="en-US" sz="1200" b="1" dirty="0" smtClean="0">
                <a:latin typeface="+mn-lt"/>
              </a:rPr>
              <a:t>verlays </a:t>
            </a:r>
            <a:r>
              <a:rPr lang="en-US" sz="1200" b="1" dirty="0" smtClean="0"/>
              <a:t>provides flexibility</a:t>
            </a:r>
            <a:r>
              <a:rPr lang="en-US" sz="1200" dirty="0"/>
              <a:t>, </a:t>
            </a:r>
            <a:r>
              <a:rPr lang="en-US" sz="1200" b="1" dirty="0" smtClean="0"/>
              <a:t>manageability</a:t>
            </a:r>
            <a:r>
              <a:rPr lang="en-US" sz="1200" dirty="0" smtClean="0"/>
              <a:t>,</a:t>
            </a:r>
            <a:r>
              <a:rPr lang="en-US" sz="1200" dirty="0"/>
              <a:t> </a:t>
            </a:r>
            <a:r>
              <a:rPr lang="en-US" sz="1200" b="1" dirty="0" smtClean="0"/>
              <a:t>isolation, multi-tenancy, scalability &amp; convergence.</a:t>
            </a:r>
            <a:endParaRPr lang="en-US" sz="1200" b="1" dirty="0">
              <a:latin typeface="+mn-lt"/>
            </a:endParaRPr>
          </a:p>
        </p:txBody>
      </p:sp>
    </p:spTree>
    <p:extLst>
      <p:ext uri="{BB962C8B-B14F-4D97-AF65-F5344CB8AC3E}">
        <p14:creationId xmlns:p14="http://schemas.microsoft.com/office/powerpoint/2010/main" val="193905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500"/>
                                        <p:tgtEl>
                                          <p:spTgt spid="23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fade">
                                      <p:cBhvr>
                                        <p:cTn id="16" dur="500"/>
                                        <p:tgtEl>
                                          <p:spTgt spid="232"/>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p:tgtEl>
                                          <p:spTgt spid="48"/>
                                        </p:tgtEl>
                                        <p:attrNameLst>
                                          <p:attrName>ppt_y</p:attrName>
                                        </p:attrNameLst>
                                      </p:cBhvr>
                                      <p:tavLst>
                                        <p:tav tm="0">
                                          <p:val>
                                            <p:strVal val="#ppt_y+#ppt_h*1.125000"/>
                                          </p:val>
                                        </p:tav>
                                        <p:tav tm="100000">
                                          <p:val>
                                            <p:strVal val="#ppt_y"/>
                                          </p:val>
                                        </p:tav>
                                      </p:tavLst>
                                    </p:anim>
                                    <p:animEffect transition="in" filter="wipe(up)">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Rectangle 399"/>
          <p:cNvSpPr/>
          <p:nvPr/>
        </p:nvSpPr>
        <p:spPr>
          <a:xfrm>
            <a:off x="6097907" y="1072033"/>
            <a:ext cx="2814418" cy="3943188"/>
          </a:xfrm>
          <a:prstGeom prst="rect">
            <a:avLst/>
          </a:prstGeom>
          <a:solidFill>
            <a:schemeClr val="bg1">
              <a:lumMod val="95000"/>
            </a:schemeClr>
          </a:solidFill>
          <a:ln w="12700" cap="flat">
            <a:noFill/>
            <a:miter lim="800000"/>
            <a:headEnd type="none" w="med" len="med"/>
            <a:tailEnd type="none" w="med" len="med"/>
          </a:ln>
          <a:effectLst/>
        </p:spPr>
        <p:txBody>
          <a:bodyPr lIns="68580" tIns="68580" rIns="68580" bIns="68580" rtlCol="0" anchor="t"/>
          <a:lstStyle/>
          <a:p>
            <a:pPr defTabSz="289316"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sp>
        <p:nvSpPr>
          <p:cNvPr id="399" name="Rectangle 398"/>
          <p:cNvSpPr/>
          <p:nvPr/>
        </p:nvSpPr>
        <p:spPr>
          <a:xfrm>
            <a:off x="3134759" y="1003376"/>
            <a:ext cx="2802978" cy="3997089"/>
          </a:xfrm>
          <a:prstGeom prst="rect">
            <a:avLst/>
          </a:prstGeom>
          <a:solidFill>
            <a:schemeClr val="bg1">
              <a:lumMod val="95000"/>
            </a:schemeClr>
          </a:solidFill>
          <a:ln w="12700" cap="flat">
            <a:noFill/>
            <a:miter lim="800000"/>
            <a:headEnd type="none" w="med" len="med"/>
            <a:tailEnd type="none" w="med" len="med"/>
          </a:ln>
          <a:effectLst/>
        </p:spPr>
        <p:txBody>
          <a:bodyPr lIns="68580" tIns="68580" rIns="68580" bIns="68580" rtlCol="0" anchor="t"/>
          <a:lstStyle/>
          <a:p>
            <a:pPr defTabSz="289316"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sp>
        <p:nvSpPr>
          <p:cNvPr id="398" name="Rectangle 397"/>
          <p:cNvSpPr/>
          <p:nvPr/>
        </p:nvSpPr>
        <p:spPr>
          <a:xfrm>
            <a:off x="91526" y="1034061"/>
            <a:ext cx="2985722" cy="3943188"/>
          </a:xfrm>
          <a:prstGeom prst="rect">
            <a:avLst/>
          </a:prstGeom>
          <a:solidFill>
            <a:schemeClr val="bg1">
              <a:lumMod val="95000"/>
            </a:schemeClr>
          </a:solidFill>
          <a:ln w="12700" cap="flat">
            <a:noFill/>
            <a:miter lim="800000"/>
            <a:headEnd type="none" w="med" len="med"/>
            <a:tailEnd type="none" w="med" len="med"/>
          </a:ln>
          <a:effectLst/>
        </p:spPr>
        <p:txBody>
          <a:bodyPr lIns="68580" tIns="68580" rIns="68580" bIns="68580" rtlCol="0" anchor="t"/>
          <a:lstStyle/>
          <a:p>
            <a:pPr defTabSz="289316" fontAlgn="auto">
              <a:spcBef>
                <a:spcPts val="0"/>
              </a:spcBef>
              <a:spcAft>
                <a:spcPts val="0"/>
              </a:spcAft>
            </a:pPr>
            <a:endParaRPr lang="en-US" sz="800" dirty="0">
              <a:solidFill>
                <a:srgbClr val="676767"/>
              </a:solidFill>
              <a:latin typeface="Arial"/>
              <a:ea typeface="Arial" pitchFamily="-107" charset="0"/>
              <a:cs typeface="Arial" pitchFamily="-107" charset="0"/>
            </a:endParaRPr>
          </a:p>
        </p:txBody>
      </p:sp>
      <p:sp>
        <p:nvSpPr>
          <p:cNvPr id="2" name="Title 1"/>
          <p:cNvSpPr>
            <a:spLocks noGrp="1"/>
          </p:cNvSpPr>
          <p:nvPr>
            <p:ph type="title"/>
          </p:nvPr>
        </p:nvSpPr>
        <p:spPr bwMode="white"/>
        <p:txBody>
          <a:bodyPr/>
          <a:lstStyle/>
          <a:p>
            <a:r>
              <a:rPr lang="en-US" sz="2800" dirty="0"/>
              <a:t>Cisco SDN:  Providing Choice in Automation and Programmability</a:t>
            </a:r>
            <a:endParaRPr lang="en-US" sz="2800" dirty="0">
              <a:solidFill>
                <a:schemeClr val="bg1">
                  <a:lumMod val="50000"/>
                </a:schemeClr>
              </a:solidFill>
            </a:endParaRPr>
          </a:p>
        </p:txBody>
      </p:sp>
      <p:grpSp>
        <p:nvGrpSpPr>
          <p:cNvPr id="220" name="Group 219"/>
          <p:cNvGrpSpPr/>
          <p:nvPr/>
        </p:nvGrpSpPr>
        <p:grpSpPr>
          <a:xfrm>
            <a:off x="68018" y="1038088"/>
            <a:ext cx="8840940" cy="3679716"/>
            <a:chOff x="68018" y="790227"/>
            <a:chExt cx="8840940" cy="3934132"/>
          </a:xfrm>
        </p:grpSpPr>
        <p:sp>
          <p:nvSpPr>
            <p:cNvPr id="221" name="Rectangle 220"/>
            <p:cNvSpPr/>
            <p:nvPr/>
          </p:nvSpPr>
          <p:spPr>
            <a:xfrm>
              <a:off x="6121807" y="814182"/>
              <a:ext cx="2787151" cy="538953"/>
            </a:xfrm>
            <a:prstGeom prst="rect">
              <a:avLst/>
            </a:prstGeom>
            <a:solidFill>
              <a:schemeClr val="tx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defTabSz="685630" fontAlgn="auto">
                <a:lnSpc>
                  <a:spcPct val="90000"/>
                </a:lnSpc>
                <a:spcBef>
                  <a:spcPts val="0"/>
                </a:spcBef>
                <a:spcAft>
                  <a:spcPts val="0"/>
                </a:spcAft>
              </a:pPr>
              <a:endParaRPr lang="en-US" sz="1100" dirty="0">
                <a:solidFill>
                  <a:prstClr val="white"/>
                </a:solidFill>
              </a:endParaRPr>
            </a:p>
          </p:txBody>
        </p:sp>
        <p:sp>
          <p:nvSpPr>
            <p:cNvPr id="222" name="Rectangle 221"/>
            <p:cNvSpPr/>
            <p:nvPr/>
          </p:nvSpPr>
          <p:spPr>
            <a:xfrm>
              <a:off x="6225101" y="834905"/>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defTabSz="456817" fontAlgn="auto">
                <a:lnSpc>
                  <a:spcPct val="90000"/>
                </a:lnSpc>
                <a:spcBef>
                  <a:spcPts val="0"/>
                </a:spcBef>
                <a:spcAft>
                  <a:spcPts val="0"/>
                </a:spcAft>
              </a:pPr>
              <a:r>
                <a:rPr lang="en-US" sz="1600" b="1" dirty="0">
                  <a:solidFill>
                    <a:srgbClr val="FFFFFF"/>
                  </a:solidFill>
                </a:rPr>
                <a:t>Programmable Network</a:t>
              </a:r>
            </a:p>
          </p:txBody>
        </p:sp>
        <p:sp>
          <p:nvSpPr>
            <p:cNvPr id="223" name="Rectangle 222"/>
            <p:cNvSpPr/>
            <p:nvPr/>
          </p:nvSpPr>
          <p:spPr>
            <a:xfrm>
              <a:off x="3152577" y="790227"/>
              <a:ext cx="2787151" cy="538953"/>
            </a:xfrm>
            <a:prstGeom prst="rect">
              <a:avLst/>
            </a:prstGeom>
            <a:solidFill>
              <a:schemeClr val="tx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defTabSz="685630" fontAlgn="auto">
                <a:lnSpc>
                  <a:spcPct val="90000"/>
                </a:lnSpc>
                <a:spcBef>
                  <a:spcPts val="0"/>
                </a:spcBef>
                <a:spcAft>
                  <a:spcPts val="0"/>
                </a:spcAft>
              </a:pPr>
              <a:endParaRPr lang="en-US" sz="1100" dirty="0">
                <a:solidFill>
                  <a:prstClr val="white"/>
                </a:solidFill>
              </a:endParaRPr>
            </a:p>
          </p:txBody>
        </p:sp>
        <p:sp>
          <p:nvSpPr>
            <p:cNvPr id="224" name="Rectangle 223"/>
            <p:cNvSpPr/>
            <p:nvPr/>
          </p:nvSpPr>
          <p:spPr>
            <a:xfrm>
              <a:off x="3244412" y="810950"/>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defTabSz="456817" fontAlgn="auto">
                <a:lnSpc>
                  <a:spcPct val="90000"/>
                </a:lnSpc>
                <a:spcBef>
                  <a:spcPts val="0"/>
                </a:spcBef>
                <a:spcAft>
                  <a:spcPts val="0"/>
                </a:spcAft>
              </a:pPr>
              <a:r>
                <a:rPr lang="en-US" sz="1600" b="1" dirty="0">
                  <a:solidFill>
                    <a:srgbClr val="FFFFFF"/>
                  </a:solidFill>
                </a:rPr>
                <a:t>Programmable Fabric</a:t>
              </a:r>
            </a:p>
          </p:txBody>
        </p:sp>
        <p:sp>
          <p:nvSpPr>
            <p:cNvPr id="225" name="Rectangle 224"/>
            <p:cNvSpPr/>
            <p:nvPr/>
          </p:nvSpPr>
          <p:spPr>
            <a:xfrm>
              <a:off x="82596" y="807600"/>
              <a:ext cx="2961932" cy="538951"/>
            </a:xfrm>
            <a:prstGeom prst="rect">
              <a:avLst/>
            </a:prstGeom>
            <a:solidFill>
              <a:schemeClr val="tx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defTabSz="685630" fontAlgn="auto">
                <a:lnSpc>
                  <a:spcPct val="90000"/>
                </a:lnSpc>
                <a:spcBef>
                  <a:spcPts val="0"/>
                </a:spcBef>
                <a:spcAft>
                  <a:spcPts val="0"/>
                </a:spcAft>
              </a:pPr>
              <a:endParaRPr lang="en-US" sz="1100" dirty="0">
                <a:solidFill>
                  <a:prstClr val="white"/>
                </a:solidFill>
              </a:endParaRPr>
            </a:p>
          </p:txBody>
        </p:sp>
        <p:sp>
          <p:nvSpPr>
            <p:cNvPr id="226" name="Rectangle 225"/>
            <p:cNvSpPr/>
            <p:nvPr/>
          </p:nvSpPr>
          <p:spPr>
            <a:xfrm>
              <a:off x="261824" y="828325"/>
              <a:ext cx="2536486" cy="5020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defTabSz="456817" fontAlgn="auto">
                <a:lnSpc>
                  <a:spcPct val="90000"/>
                </a:lnSpc>
                <a:spcBef>
                  <a:spcPts val="0"/>
                </a:spcBef>
                <a:spcAft>
                  <a:spcPts val="0"/>
                </a:spcAft>
              </a:pPr>
              <a:r>
                <a:rPr lang="en-US" sz="1600" b="1" dirty="0">
                  <a:solidFill>
                    <a:srgbClr val="FFFFFF"/>
                  </a:solidFill>
                </a:rPr>
                <a:t>Application Centric Infrastructure</a:t>
              </a:r>
            </a:p>
          </p:txBody>
        </p:sp>
        <p:cxnSp>
          <p:nvCxnSpPr>
            <p:cNvPr id="227" name="Straight Connector 226"/>
            <p:cNvCxnSpPr>
              <a:stCxn id="240" idx="0"/>
            </p:cNvCxnSpPr>
            <p:nvPr/>
          </p:nvCxnSpPr>
          <p:spPr>
            <a:xfrm flipV="1">
              <a:off x="6949229" y="1791698"/>
              <a:ext cx="587798" cy="23927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a:stCxn id="240" idx="0"/>
            </p:cNvCxnSpPr>
            <p:nvPr/>
          </p:nvCxnSpPr>
          <p:spPr>
            <a:xfrm flipV="1">
              <a:off x="6949232" y="1791698"/>
              <a:ext cx="333259" cy="239279"/>
            </a:xfrm>
            <a:prstGeom prst="line">
              <a:avLst/>
            </a:prstGeom>
            <a:ln w="12700">
              <a:solidFill>
                <a:schemeClr val="tx2"/>
              </a:solidFill>
              <a:headEnd type="oval" w="sm" len="sm"/>
              <a:tailEnd type="ova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stCxn id="248" idx="0"/>
            </p:cNvCxnSpPr>
            <p:nvPr/>
          </p:nvCxnSpPr>
          <p:spPr>
            <a:xfrm flipH="1" flipV="1">
              <a:off x="7537026" y="1791696"/>
              <a:ext cx="364484" cy="23573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a:stCxn id="248" idx="0"/>
            </p:cNvCxnSpPr>
            <p:nvPr/>
          </p:nvCxnSpPr>
          <p:spPr>
            <a:xfrm flipH="1" flipV="1">
              <a:off x="7282488" y="1791696"/>
              <a:ext cx="619022" cy="235732"/>
            </a:xfrm>
            <a:prstGeom prst="line">
              <a:avLst/>
            </a:prstGeom>
            <a:ln w="12700">
              <a:solidFill>
                <a:schemeClr val="tx2"/>
              </a:solidFill>
              <a:headEnd type="oval" w="sm" len="sm"/>
            </a:ln>
            <a:effectLst/>
          </p:spPr>
          <p:style>
            <a:lnRef idx="2">
              <a:schemeClr val="accent1"/>
            </a:lnRef>
            <a:fillRef idx="0">
              <a:schemeClr val="accent1"/>
            </a:fillRef>
            <a:effectRef idx="1">
              <a:schemeClr val="accent1"/>
            </a:effectRef>
            <a:fontRef idx="minor">
              <a:schemeClr val="tx1"/>
            </a:fontRef>
          </p:style>
        </p:cxnSp>
        <p:grpSp>
          <p:nvGrpSpPr>
            <p:cNvPr id="231" name="Group 230"/>
            <p:cNvGrpSpPr/>
            <p:nvPr/>
          </p:nvGrpSpPr>
          <p:grpSpPr>
            <a:xfrm>
              <a:off x="6824071" y="2349001"/>
              <a:ext cx="93592" cy="72791"/>
              <a:chOff x="1134533" y="4710540"/>
              <a:chExt cx="664709" cy="404639"/>
            </a:xfrm>
          </p:grpSpPr>
          <p:pic>
            <p:nvPicPr>
              <p:cNvPr id="396"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4533" y="4829074"/>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7"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4533" y="4710540"/>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32" name="Group 231"/>
            <p:cNvGrpSpPr/>
            <p:nvPr/>
          </p:nvGrpSpPr>
          <p:grpSpPr>
            <a:xfrm>
              <a:off x="6912477" y="2349001"/>
              <a:ext cx="93592" cy="72791"/>
              <a:chOff x="1134533" y="4710540"/>
              <a:chExt cx="664709" cy="404639"/>
            </a:xfrm>
          </p:grpSpPr>
          <p:pic>
            <p:nvPicPr>
              <p:cNvPr id="394"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4533" y="4829074"/>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4533" y="4710540"/>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33" name="Straight Connector 232"/>
            <p:cNvCxnSpPr/>
            <p:nvPr/>
          </p:nvCxnSpPr>
          <p:spPr>
            <a:xfrm flipH="1" flipV="1">
              <a:off x="6888016" y="2234736"/>
              <a:ext cx="1789" cy="64082"/>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flipV="1">
              <a:off x="6889801" y="2234736"/>
              <a:ext cx="132560" cy="64082"/>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p:cNvCxnSpPr>
              <a:stCxn id="236" idx="0"/>
            </p:cNvCxnSpPr>
            <p:nvPr/>
          </p:nvCxnSpPr>
          <p:spPr>
            <a:xfrm flipH="1" flipV="1">
              <a:off x="6888011" y="2234736"/>
              <a:ext cx="134308" cy="63655"/>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236" name="Picture 235" descr="ToR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7752" y="2298391"/>
              <a:ext cx="129134" cy="43103"/>
            </a:xfrm>
            <a:prstGeom prst="rect">
              <a:avLst/>
            </a:prstGeom>
            <a:effectLst/>
          </p:spPr>
        </p:pic>
        <p:cxnSp>
          <p:nvCxnSpPr>
            <p:cNvPr id="237" name="Straight Connector 236"/>
            <p:cNvCxnSpPr>
              <a:stCxn id="236" idx="0"/>
            </p:cNvCxnSpPr>
            <p:nvPr/>
          </p:nvCxnSpPr>
          <p:spPr>
            <a:xfrm flipV="1">
              <a:off x="7022319" y="2234736"/>
              <a:ext cx="42" cy="63655"/>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rotWithShape="1">
            <a:blip r:embed="rId5" cstate="print">
              <a:extLst>
                <a:ext uri="{28A0092B-C50C-407E-A947-70E740481C1C}">
                  <a14:useLocalDpi xmlns:a14="http://schemas.microsoft.com/office/drawing/2010/main"/>
                </a:ext>
              </a:extLst>
            </a:blip>
            <a:srcRect l="2" t="25636" r="-2" b="33029"/>
            <a:stretch/>
          </p:blipFill>
          <p:spPr>
            <a:xfrm>
              <a:off x="6816486" y="2275610"/>
              <a:ext cx="127405" cy="77411"/>
            </a:xfrm>
            <a:prstGeom prst="rect">
              <a:avLst/>
            </a:prstGeom>
            <a:effectLst/>
          </p:spPr>
        </p:pic>
        <p:pic>
          <p:nvPicPr>
            <p:cNvPr id="239" name="Picture 2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76894" y="2227601"/>
              <a:ext cx="127405" cy="187278"/>
            </a:xfrm>
            <a:prstGeom prst="rect">
              <a:avLst/>
            </a:prstGeom>
            <a:effectLst/>
          </p:spPr>
        </p:pic>
        <p:sp>
          <p:nvSpPr>
            <p:cNvPr id="240" name="Rounded Rectangle 239"/>
            <p:cNvSpPr/>
            <p:nvPr/>
          </p:nvSpPr>
          <p:spPr>
            <a:xfrm>
              <a:off x="6768944" y="2030977"/>
              <a:ext cx="360573" cy="616709"/>
            </a:xfrm>
            <a:prstGeom prst="roundRect">
              <a:avLst>
                <a:gd name="adj" fmla="val 0"/>
              </a:avLst>
            </a:prstGeom>
            <a:noFill/>
            <a:ln w="12700">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grpSp>
          <p:nvGrpSpPr>
            <p:cNvPr id="241" name="Group 240"/>
            <p:cNvGrpSpPr/>
            <p:nvPr/>
          </p:nvGrpSpPr>
          <p:grpSpPr>
            <a:xfrm>
              <a:off x="7808975" y="2360106"/>
              <a:ext cx="93593" cy="72790"/>
              <a:chOff x="1366176" y="4746623"/>
              <a:chExt cx="664709" cy="404639"/>
            </a:xfrm>
          </p:grpSpPr>
          <p:pic>
            <p:nvPicPr>
              <p:cNvPr id="392"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6178" y="4865156"/>
                <a:ext cx="664707" cy="286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3"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6176" y="4746623"/>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2" name="Group 241"/>
            <p:cNvGrpSpPr/>
            <p:nvPr/>
          </p:nvGrpSpPr>
          <p:grpSpPr>
            <a:xfrm>
              <a:off x="7897377" y="2360106"/>
              <a:ext cx="93593" cy="72790"/>
              <a:chOff x="1366176" y="4746623"/>
              <a:chExt cx="664709" cy="404639"/>
            </a:xfrm>
          </p:grpSpPr>
          <p:pic>
            <p:nvPicPr>
              <p:cNvPr id="390"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6178" y="4865156"/>
                <a:ext cx="664707" cy="286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 name="Picture 2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6176" y="4746623"/>
                <a:ext cx="664709" cy="28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43" name="Straight Connector 242"/>
            <p:cNvCxnSpPr/>
            <p:nvPr/>
          </p:nvCxnSpPr>
          <p:spPr>
            <a:xfrm flipH="1" flipV="1">
              <a:off x="7840294" y="2234983"/>
              <a:ext cx="0" cy="64082"/>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flipV="1">
              <a:off x="7842084" y="2234985"/>
              <a:ext cx="132560" cy="64082"/>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p:cNvCxnSpPr>
              <a:stCxn id="246" idx="0"/>
            </p:cNvCxnSpPr>
            <p:nvPr/>
          </p:nvCxnSpPr>
          <p:spPr>
            <a:xfrm flipH="1" flipV="1">
              <a:off x="7840296" y="2234983"/>
              <a:ext cx="134308" cy="63656"/>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246" name="Picture 245" descr="ToR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034" y="2298640"/>
              <a:ext cx="129134" cy="43103"/>
            </a:xfrm>
            <a:prstGeom prst="rect">
              <a:avLst/>
            </a:prstGeom>
            <a:effectLst/>
          </p:spPr>
        </p:pic>
        <p:cxnSp>
          <p:nvCxnSpPr>
            <p:cNvPr id="247" name="Straight Connector 246"/>
            <p:cNvCxnSpPr>
              <a:stCxn id="246" idx="0"/>
            </p:cNvCxnSpPr>
            <p:nvPr/>
          </p:nvCxnSpPr>
          <p:spPr>
            <a:xfrm flipV="1">
              <a:off x="7974601" y="2234987"/>
              <a:ext cx="42" cy="63656"/>
            </a:xfrm>
            <a:prstGeom prst="line">
              <a:avLst/>
            </a:prstGeom>
            <a:ln w="9525">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48" name="Rounded Rectangle 247"/>
            <p:cNvSpPr/>
            <p:nvPr/>
          </p:nvSpPr>
          <p:spPr>
            <a:xfrm>
              <a:off x="7721228" y="2027431"/>
              <a:ext cx="360573" cy="443483"/>
            </a:xfrm>
            <a:prstGeom prst="roundRect">
              <a:avLst>
                <a:gd name="adj" fmla="val 0"/>
              </a:avLst>
            </a:prstGeom>
            <a:noFill/>
            <a:ln w="12700">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sz="600" dirty="0">
                <a:solidFill>
                  <a:schemeClr val="tx1">
                    <a:lumMod val="60000"/>
                    <a:lumOff val="40000"/>
                  </a:schemeClr>
                </a:solidFill>
                <a:latin typeface="Arial"/>
                <a:cs typeface="Arial"/>
              </a:endParaRPr>
            </a:p>
          </p:txBody>
        </p:sp>
        <p:sp>
          <p:nvSpPr>
            <p:cNvPr id="249" name="Oval 248"/>
            <p:cNvSpPr/>
            <p:nvPr/>
          </p:nvSpPr>
          <p:spPr>
            <a:xfrm>
              <a:off x="7349734" y="2318793"/>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sp>
          <p:nvSpPr>
            <p:cNvPr id="250" name="Oval 249"/>
            <p:cNvSpPr/>
            <p:nvPr/>
          </p:nvSpPr>
          <p:spPr>
            <a:xfrm>
              <a:off x="7385174" y="2318793"/>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sp>
          <p:nvSpPr>
            <p:cNvPr id="251" name="Oval 250"/>
            <p:cNvSpPr/>
            <p:nvPr/>
          </p:nvSpPr>
          <p:spPr>
            <a:xfrm>
              <a:off x="7420615" y="2318793"/>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sp>
          <p:nvSpPr>
            <p:cNvPr id="252" name="Oval 251"/>
            <p:cNvSpPr/>
            <p:nvPr/>
          </p:nvSpPr>
          <p:spPr>
            <a:xfrm>
              <a:off x="7456057" y="2318793"/>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sp>
          <p:nvSpPr>
            <p:cNvPr id="253" name="Oval 252"/>
            <p:cNvSpPr/>
            <p:nvPr/>
          </p:nvSpPr>
          <p:spPr>
            <a:xfrm>
              <a:off x="7491497" y="2318793"/>
              <a:ext cx="15470" cy="18869"/>
            </a:xfrm>
            <a:prstGeom prst="ellips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600" dirty="0">
                <a:solidFill>
                  <a:schemeClr val="tx1">
                    <a:lumMod val="60000"/>
                    <a:lumOff val="40000"/>
                  </a:schemeClr>
                </a:solidFill>
                <a:latin typeface="Arial"/>
                <a:cs typeface="Arial"/>
              </a:endParaRPr>
            </a:p>
          </p:txBody>
        </p:sp>
        <p:pic>
          <p:nvPicPr>
            <p:cNvPr id="254" name="Picture 2"/>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820218" y="2063673"/>
              <a:ext cx="123671" cy="181788"/>
            </a:xfrm>
            <a:prstGeom prst="rect">
              <a:avLst/>
            </a:prstGeom>
            <a:noFill/>
            <a:extLst>
              <a:ext uri="{909E8E84-426E-40dd-AFC4-6F175D3DCCD1}">
                <a14:hiddenFill xmlns="" xmlns:a14="http://schemas.microsoft.com/office/drawing/2010/main">
                  <a:solidFill>
                    <a:srgbClr val="FFFFFF"/>
                  </a:solidFill>
                </a14:hiddenFill>
              </a:ext>
            </a:extLst>
          </p:spPr>
        </p:pic>
        <p:pic>
          <p:nvPicPr>
            <p:cNvPr id="255" name="Picture 2" descr="C:\Users\rmuta\Desktop\spin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77172" y="2085240"/>
              <a:ext cx="109299" cy="149497"/>
            </a:xfrm>
            <a:prstGeom prst="rect">
              <a:avLst/>
            </a:prstGeom>
            <a:noFill/>
            <a:extLst>
              <a:ext uri="{909E8E84-426E-40dd-AFC4-6F175D3DCCD1}">
                <a14:hiddenFill xmlns="" xmlns:a14="http://schemas.microsoft.com/office/drawing/2010/main">
                  <a:solidFill>
                    <a:srgbClr val="FFFFFF"/>
                  </a:solidFill>
                </a14:hiddenFill>
              </a:ext>
            </a:extLst>
          </p:spPr>
        </p:pic>
        <p:pic>
          <p:nvPicPr>
            <p:cNvPr id="256" name="Picture 2" descr="C:\Users\rmuta\Desktop\spin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43050" y="2063926"/>
              <a:ext cx="127976" cy="175044"/>
            </a:xfrm>
            <a:prstGeom prst="rect">
              <a:avLst/>
            </a:prstGeom>
            <a:noFill/>
            <a:extLst>
              <a:ext uri="{909E8E84-426E-40dd-AFC4-6F175D3DCCD1}">
                <a14:hiddenFill xmlns="" xmlns:a14="http://schemas.microsoft.com/office/drawing/2010/main">
                  <a:solidFill>
                    <a:srgbClr val="FFFFFF"/>
                  </a:solidFill>
                </a14:hiddenFill>
              </a:ext>
            </a:extLst>
          </p:spPr>
        </p:pic>
        <p:pic>
          <p:nvPicPr>
            <p:cNvPr id="257" name="Picture 2" descr="C:\Users\rmuta\Desktop\spin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17316" y="1638798"/>
              <a:ext cx="144630" cy="197824"/>
            </a:xfrm>
            <a:prstGeom prst="rect">
              <a:avLst/>
            </a:prstGeom>
            <a:noFill/>
            <a:extLst>
              <a:ext uri="{909E8E84-426E-40dd-AFC4-6F175D3DCCD1}">
                <a14:hiddenFill xmlns="" xmlns:a14="http://schemas.microsoft.com/office/drawing/2010/main">
                  <a:solidFill>
                    <a:srgbClr val="FFFFFF"/>
                  </a:solidFill>
                </a14:hiddenFill>
              </a:ext>
            </a:extLst>
          </p:spPr>
        </p:pic>
        <p:pic>
          <p:nvPicPr>
            <p:cNvPr id="258" name="Picture 2" descr="C:\Users\rmuta\Desktop\spin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47380" y="1638797"/>
              <a:ext cx="144630" cy="19782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Group 258"/>
            <p:cNvGrpSpPr/>
            <p:nvPr/>
          </p:nvGrpSpPr>
          <p:grpSpPr>
            <a:xfrm>
              <a:off x="3646150" y="1607703"/>
              <a:ext cx="1924712" cy="970096"/>
              <a:chOff x="4844161" y="7854282"/>
              <a:chExt cx="2566282" cy="1948436"/>
            </a:xfrm>
          </p:grpSpPr>
          <p:grpSp>
            <p:nvGrpSpPr>
              <p:cNvPr id="347" name="Group 346"/>
              <p:cNvGrpSpPr/>
              <p:nvPr/>
            </p:nvGrpSpPr>
            <p:grpSpPr>
              <a:xfrm>
                <a:off x="5054967" y="8403337"/>
                <a:ext cx="2046832" cy="638387"/>
                <a:chOff x="1856748" y="4521199"/>
                <a:chExt cx="4949076" cy="323663"/>
              </a:xfrm>
            </p:grpSpPr>
            <p:cxnSp>
              <p:nvCxnSpPr>
                <p:cNvPr id="384" name="Straight Connector 383"/>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p:nvGrpSpPr>
            <p:grpSpPr>
              <a:xfrm flipH="1">
                <a:off x="5054967" y="8403337"/>
                <a:ext cx="2046832" cy="638387"/>
                <a:chOff x="1856748" y="4521199"/>
                <a:chExt cx="4949076" cy="323663"/>
              </a:xfrm>
            </p:grpSpPr>
            <p:cxnSp>
              <p:nvCxnSpPr>
                <p:cNvPr id="378" name="Straight Connector 377"/>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p:nvGrpSpPr>
            <p:grpSpPr>
              <a:xfrm>
                <a:off x="5054967" y="8403338"/>
                <a:ext cx="2046832" cy="638385"/>
                <a:chOff x="1856748" y="4521200"/>
                <a:chExt cx="4949076" cy="323662"/>
              </a:xfrm>
            </p:grpSpPr>
            <p:cxnSp>
              <p:nvCxnSpPr>
                <p:cNvPr id="372" name="Straight Connector 371"/>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flipH="1">
                <a:off x="5054967" y="8408927"/>
                <a:ext cx="2046832" cy="638385"/>
                <a:chOff x="1856748" y="4521200"/>
                <a:chExt cx="4949076" cy="323662"/>
              </a:xfrm>
            </p:grpSpPr>
            <p:cxnSp>
              <p:nvCxnSpPr>
                <p:cNvPr id="366" name="Straight Connector 365"/>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51"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7917"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52"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072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53"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6961"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54"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89777"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55"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42594"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56"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95410"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57" name="Picture 3"/>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5259993" y="8864462"/>
                <a:ext cx="408681" cy="492506"/>
              </a:xfrm>
              <a:prstGeom prst="rect">
                <a:avLst/>
              </a:prstGeom>
              <a:noFill/>
              <a:extLst>
                <a:ext uri="{909E8E84-426E-40dd-AFC4-6F175D3DCCD1}">
                  <a14:hiddenFill xmlns="" xmlns:a14="http://schemas.microsoft.com/office/drawing/2010/main">
                    <a:solidFill>
                      <a:srgbClr val="FFFFFF"/>
                    </a:solidFill>
                  </a14:hiddenFill>
                </a:ext>
              </a:extLst>
            </p:spPr>
          </p:pic>
          <p:pic>
            <p:nvPicPr>
              <p:cNvPr id="358"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0528" y="9054959"/>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59" name="Picture 358" descr="ICON_VM_detailed_Q408_Comm.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44161" y="9349983"/>
                <a:ext cx="275643" cy="390676"/>
              </a:xfrm>
              <a:prstGeom prst="rect">
                <a:avLst/>
              </a:prstGeom>
              <a:noFill/>
              <a:ln w="9525">
                <a:noFill/>
                <a:miter lim="800000"/>
                <a:headEnd/>
                <a:tailEnd/>
              </a:ln>
            </p:spPr>
          </p:pic>
          <p:pic>
            <p:nvPicPr>
              <p:cNvPr id="360" name="Picture 359" descr="ICON_VM_detailed_Q408_Comm.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19636" y="9338291"/>
                <a:ext cx="275643" cy="390676"/>
              </a:xfrm>
              <a:prstGeom prst="rect">
                <a:avLst/>
              </a:prstGeom>
              <a:noFill/>
              <a:ln w="9525">
                <a:noFill/>
                <a:miter lim="800000"/>
                <a:headEnd/>
                <a:tailEnd/>
              </a:ln>
            </p:spPr>
          </p:pic>
          <p:pic>
            <p:nvPicPr>
              <p:cNvPr id="361" name="Picture 360" descr="ICON_VM_detailed_Q408_Comm.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792447" y="9294718"/>
                <a:ext cx="275643" cy="390676"/>
              </a:xfrm>
              <a:prstGeom prst="rect">
                <a:avLst/>
              </a:prstGeom>
              <a:noFill/>
              <a:ln w="9525">
                <a:noFill/>
                <a:miter lim="800000"/>
                <a:headEnd/>
                <a:tailEnd/>
              </a:ln>
            </p:spPr>
          </p:pic>
          <p:pic>
            <p:nvPicPr>
              <p:cNvPr id="362" name="Picture 4" descr="\\MV-FS\Projects\Cisco\01_Projects\13-2510_Marcus_Phipps\7_Design\6_Production\Live\Device_ibm_tower_3043_default_256.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22392" y="9221921"/>
                <a:ext cx="488051" cy="580797"/>
              </a:xfrm>
              <a:prstGeom prst="rect">
                <a:avLst/>
              </a:prstGeom>
              <a:noFill/>
              <a:extLst>
                <a:ext uri="{909E8E84-426E-40dd-AFC4-6F175D3DCCD1}">
                  <a14:hiddenFill xmlns="" xmlns:a14="http://schemas.microsoft.com/office/drawing/2010/main">
                    <a:solidFill>
                      <a:srgbClr val="FFFFFF"/>
                    </a:solidFill>
                  </a14:hiddenFill>
                </a:ext>
              </a:extLst>
            </p:spPr>
          </p:pic>
          <p:sp>
            <p:nvSpPr>
              <p:cNvPr id="363" name="Freeform 362"/>
              <p:cNvSpPr/>
              <p:nvPr/>
            </p:nvSpPr>
            <p:spPr>
              <a:xfrm rot="21444689">
                <a:off x="5233370" y="8604663"/>
                <a:ext cx="1859964" cy="755119"/>
              </a:xfrm>
              <a:custGeom>
                <a:avLst/>
                <a:gdLst>
                  <a:gd name="connsiteX0" fmla="*/ 0 w 2434167"/>
                  <a:gd name="connsiteY0" fmla="*/ 499100 h 499100"/>
                  <a:gd name="connsiteX1" fmla="*/ 846667 w 2434167"/>
                  <a:gd name="connsiteY1" fmla="*/ 75766 h 499100"/>
                  <a:gd name="connsiteX2" fmla="*/ 1566334 w 2434167"/>
                  <a:gd name="connsiteY2" fmla="*/ 33433 h 499100"/>
                  <a:gd name="connsiteX3" fmla="*/ 2434167 w 2434167"/>
                  <a:gd name="connsiteY3" fmla="*/ 435600 h 499100"/>
                </a:gdLst>
                <a:ahLst/>
                <a:cxnLst>
                  <a:cxn ang="0">
                    <a:pos x="connsiteX0" y="connsiteY0"/>
                  </a:cxn>
                  <a:cxn ang="0">
                    <a:pos x="connsiteX1" y="connsiteY1"/>
                  </a:cxn>
                  <a:cxn ang="0">
                    <a:pos x="connsiteX2" y="connsiteY2"/>
                  </a:cxn>
                  <a:cxn ang="0">
                    <a:pos x="connsiteX3" y="connsiteY3"/>
                  </a:cxn>
                </a:cxnLst>
                <a:rect l="l" t="t" r="r" b="b"/>
                <a:pathLst>
                  <a:path w="2434167" h="499100">
                    <a:moveTo>
                      <a:pt x="0" y="499100"/>
                    </a:moveTo>
                    <a:cubicBezTo>
                      <a:pt x="292805" y="326238"/>
                      <a:pt x="585611" y="153377"/>
                      <a:pt x="846667" y="75766"/>
                    </a:cubicBezTo>
                    <a:cubicBezTo>
                      <a:pt x="1107723" y="-1845"/>
                      <a:pt x="1301751" y="-26539"/>
                      <a:pt x="1566334" y="33433"/>
                    </a:cubicBezTo>
                    <a:cubicBezTo>
                      <a:pt x="1830917" y="93405"/>
                      <a:pt x="2287764" y="368572"/>
                      <a:pt x="2434167" y="435600"/>
                    </a:cubicBezTo>
                  </a:path>
                </a:pathLst>
              </a:custGeom>
              <a:ln>
                <a:solidFill>
                  <a:schemeClr val="tx2"/>
                </a:solidFill>
                <a:prstDash val="sysDash"/>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lIns="91430" tIns="45715" rIns="91430" bIns="45715" rtlCol="0" anchor="ctr"/>
              <a:lstStyle/>
              <a:p>
                <a:pPr algn="ctr"/>
                <a:endParaRPr lang="en-US" dirty="0">
                  <a:solidFill>
                    <a:srgbClr val="FFFFFF"/>
                  </a:solidFill>
                  <a:latin typeface="Arial"/>
                  <a:cs typeface="Arial"/>
                </a:endParaRPr>
              </a:p>
            </p:txBody>
          </p:sp>
          <p:pic>
            <p:nvPicPr>
              <p:cNvPr id="364" name="Picture 3"/>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4851312" y="8864462"/>
                <a:ext cx="408681" cy="492506"/>
              </a:xfrm>
              <a:prstGeom prst="rect">
                <a:avLst/>
              </a:prstGeom>
              <a:noFill/>
              <a:extLst>
                <a:ext uri="{909E8E84-426E-40dd-AFC4-6F175D3DCCD1}">
                  <a14:hiddenFill xmlns="" xmlns:a14="http://schemas.microsoft.com/office/drawing/2010/main">
                    <a:solidFill>
                      <a:srgbClr val="FFFFFF"/>
                    </a:solidFill>
                  </a14:hiddenFill>
                </a:ext>
              </a:extLst>
            </p:spPr>
          </p:pic>
          <p:pic>
            <p:nvPicPr>
              <p:cNvPr id="365" name="Picture 3"/>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5668674" y="8864462"/>
                <a:ext cx="408681" cy="49250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60" name="Group 259"/>
            <p:cNvGrpSpPr/>
            <p:nvPr/>
          </p:nvGrpSpPr>
          <p:grpSpPr>
            <a:xfrm>
              <a:off x="1896960" y="2262374"/>
              <a:ext cx="187753" cy="45720"/>
              <a:chOff x="7198291" y="5819356"/>
              <a:chExt cx="678912" cy="139872"/>
            </a:xfrm>
          </p:grpSpPr>
          <p:sp>
            <p:nvSpPr>
              <p:cNvPr id="340" name="Freeform 11"/>
              <p:cNvSpPr>
                <a:spLocks/>
              </p:cNvSpPr>
              <p:nvPr/>
            </p:nvSpPr>
            <p:spPr bwMode="auto">
              <a:xfrm>
                <a:off x="7246754" y="5945907"/>
                <a:ext cx="24446" cy="10731"/>
              </a:xfrm>
              <a:custGeom>
                <a:avLst/>
                <a:gdLst>
                  <a:gd name="T0" fmla="*/ 22 w 24"/>
                  <a:gd name="T1" fmla="*/ 1 h 12"/>
                  <a:gd name="T2" fmla="*/ 22 w 24"/>
                  <a:gd name="T3" fmla="*/ 6 h 12"/>
                  <a:gd name="T4" fmla="*/ 19 w 24"/>
                  <a:gd name="T5" fmla="*/ 9 h 12"/>
                  <a:gd name="T6" fmla="*/ 10 w 24"/>
                  <a:gd name="T7" fmla="*/ 9 h 12"/>
                  <a:gd name="T8" fmla="*/ 4 w 24"/>
                  <a:gd name="T9" fmla="*/ 8 h 12"/>
                  <a:gd name="T10" fmla="*/ 1 w 24"/>
                  <a:gd name="T11" fmla="*/ 4 h 12"/>
                  <a:gd name="T12" fmla="*/ 10 w 24"/>
                  <a:gd name="T13" fmla="*/ 3 h 12"/>
                  <a:gd name="T14" fmla="*/ 18 w 24"/>
                  <a:gd name="T15" fmla="*/ 4 h 12"/>
                  <a:gd name="T16" fmla="*/ 21 w 24"/>
                  <a:gd name="T17" fmla="*/ 1 h 12"/>
                  <a:gd name="T18" fmla="*/ 22 w 24"/>
                  <a:gd name="T19" fmla="*/ 1 h 12"/>
                  <a:gd name="T20" fmla="*/ 22 w 24"/>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22" y="1"/>
                    </a:moveTo>
                    <a:cubicBezTo>
                      <a:pt x="23" y="1"/>
                      <a:pt x="24" y="3"/>
                      <a:pt x="22" y="6"/>
                    </a:cubicBezTo>
                    <a:cubicBezTo>
                      <a:pt x="22" y="7"/>
                      <a:pt x="21" y="8"/>
                      <a:pt x="19" y="9"/>
                    </a:cubicBezTo>
                    <a:cubicBezTo>
                      <a:pt x="18" y="11"/>
                      <a:pt x="14" y="12"/>
                      <a:pt x="10" y="9"/>
                    </a:cubicBezTo>
                    <a:cubicBezTo>
                      <a:pt x="7" y="8"/>
                      <a:pt x="7" y="7"/>
                      <a:pt x="4" y="8"/>
                    </a:cubicBezTo>
                    <a:cubicBezTo>
                      <a:pt x="1" y="8"/>
                      <a:pt x="0" y="6"/>
                      <a:pt x="1" y="4"/>
                    </a:cubicBezTo>
                    <a:cubicBezTo>
                      <a:pt x="2" y="2"/>
                      <a:pt x="6" y="0"/>
                      <a:pt x="10" y="3"/>
                    </a:cubicBezTo>
                    <a:cubicBezTo>
                      <a:pt x="12" y="4"/>
                      <a:pt x="15" y="6"/>
                      <a:pt x="18" y="4"/>
                    </a:cubicBezTo>
                    <a:cubicBezTo>
                      <a:pt x="19" y="3"/>
                      <a:pt x="20" y="2"/>
                      <a:pt x="21" y="1"/>
                    </a:cubicBezTo>
                    <a:cubicBezTo>
                      <a:pt x="22" y="1"/>
                      <a:pt x="22" y="1"/>
                      <a:pt x="22" y="1"/>
                    </a:cubicBezTo>
                    <a:cubicBezTo>
                      <a:pt x="22" y="1"/>
                      <a:pt x="22" y="1"/>
                      <a:pt x="22" y="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1" name="Freeform 13"/>
              <p:cNvSpPr>
                <a:spLocks noEditPoints="1"/>
              </p:cNvSpPr>
              <p:nvPr/>
            </p:nvSpPr>
            <p:spPr bwMode="auto">
              <a:xfrm>
                <a:off x="7360406" y="5949607"/>
                <a:ext cx="3002" cy="4440"/>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2" name="Freeform 14"/>
              <p:cNvSpPr>
                <a:spLocks noEditPoints="1"/>
              </p:cNvSpPr>
              <p:nvPr/>
            </p:nvSpPr>
            <p:spPr bwMode="auto">
              <a:xfrm>
                <a:off x="7357404" y="5947757"/>
                <a:ext cx="9006" cy="7771"/>
              </a:xfrm>
              <a:custGeom>
                <a:avLst/>
                <a:gdLst>
                  <a:gd name="T0" fmla="*/ 9 w 9"/>
                  <a:gd name="T1" fmla="*/ 4 h 9"/>
                  <a:gd name="T2" fmla="*/ 4 w 9"/>
                  <a:gd name="T3" fmla="*/ 9 h 9"/>
                  <a:gd name="T4" fmla="*/ 0 w 9"/>
                  <a:gd name="T5" fmla="*/ 4 h 9"/>
                  <a:gd name="T6" fmla="*/ 4 w 9"/>
                  <a:gd name="T7" fmla="*/ 0 h 9"/>
                  <a:gd name="T8" fmla="*/ 9 w 9"/>
                  <a:gd name="T9" fmla="*/ 4 h 9"/>
                  <a:gd name="T10" fmla="*/ 4 w 9"/>
                  <a:gd name="T11" fmla="*/ 0 h 9"/>
                  <a:gd name="T12" fmla="*/ 0 w 9"/>
                  <a:gd name="T13" fmla="*/ 4 h 9"/>
                  <a:gd name="T14" fmla="*/ 4 w 9"/>
                  <a:gd name="T15" fmla="*/ 8 h 9"/>
                  <a:gd name="T16" fmla="*/ 8 w 9"/>
                  <a:gd name="T17" fmla="*/ 4 h 9"/>
                  <a:gd name="T18" fmla="*/ 4 w 9"/>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9" y="4"/>
                    </a:moveTo>
                    <a:cubicBezTo>
                      <a:pt x="9" y="7"/>
                      <a:pt x="7" y="9"/>
                      <a:pt x="4" y="9"/>
                    </a:cubicBezTo>
                    <a:cubicBezTo>
                      <a:pt x="2" y="9"/>
                      <a:pt x="0" y="7"/>
                      <a:pt x="0" y="4"/>
                    </a:cubicBezTo>
                    <a:cubicBezTo>
                      <a:pt x="0" y="2"/>
                      <a:pt x="2" y="0"/>
                      <a:pt x="4" y="0"/>
                    </a:cubicBezTo>
                    <a:cubicBezTo>
                      <a:pt x="7" y="0"/>
                      <a:pt x="9" y="2"/>
                      <a:pt x="9" y="4"/>
                    </a:cubicBezTo>
                    <a:close/>
                    <a:moveTo>
                      <a:pt x="4" y="0"/>
                    </a:moveTo>
                    <a:cubicBezTo>
                      <a:pt x="2" y="0"/>
                      <a:pt x="0" y="2"/>
                      <a:pt x="0" y="4"/>
                    </a:cubicBezTo>
                    <a:cubicBezTo>
                      <a:pt x="0" y="6"/>
                      <a:pt x="2" y="8"/>
                      <a:pt x="4" y="8"/>
                    </a:cubicBezTo>
                    <a:cubicBezTo>
                      <a:pt x="6" y="8"/>
                      <a:pt x="8" y="6"/>
                      <a:pt x="8" y="4"/>
                    </a:cubicBezTo>
                    <a:cubicBezTo>
                      <a:pt x="8" y="2"/>
                      <a:pt x="6" y="0"/>
                      <a:pt x="4"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3" name="Freeform 15"/>
              <p:cNvSpPr>
                <a:spLocks/>
              </p:cNvSpPr>
              <p:nvPr/>
            </p:nvSpPr>
            <p:spPr bwMode="auto">
              <a:xfrm>
                <a:off x="7198291" y="5830827"/>
                <a:ext cx="41601" cy="19982"/>
              </a:xfrm>
              <a:custGeom>
                <a:avLst/>
                <a:gdLst>
                  <a:gd name="T0" fmla="*/ 34 w 41"/>
                  <a:gd name="T1" fmla="*/ 14 h 23"/>
                  <a:gd name="T2" fmla="*/ 16 w 41"/>
                  <a:gd name="T3" fmla="*/ 19 h 23"/>
                  <a:gd name="T4" fmla="*/ 7 w 41"/>
                  <a:gd name="T5" fmla="*/ 14 h 23"/>
                  <a:gd name="T6" fmla="*/ 2 w 41"/>
                  <a:gd name="T7" fmla="*/ 4 h 23"/>
                  <a:gd name="T8" fmla="*/ 9 w 41"/>
                  <a:gd name="T9" fmla="*/ 3 h 23"/>
                  <a:gd name="T10" fmla="*/ 17 w 41"/>
                  <a:gd name="T11" fmla="*/ 7 h 23"/>
                  <a:gd name="T12" fmla="*/ 31 w 41"/>
                  <a:gd name="T13" fmla="*/ 6 h 23"/>
                  <a:gd name="T14" fmla="*/ 41 w 41"/>
                  <a:gd name="T15" fmla="*/ 10 h 23"/>
                  <a:gd name="T16" fmla="*/ 34 w 41"/>
                  <a:gd name="T1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34" y="14"/>
                    </a:moveTo>
                    <a:cubicBezTo>
                      <a:pt x="20" y="15"/>
                      <a:pt x="18" y="16"/>
                      <a:pt x="16" y="19"/>
                    </a:cubicBezTo>
                    <a:cubicBezTo>
                      <a:pt x="12" y="23"/>
                      <a:pt x="7" y="14"/>
                      <a:pt x="7" y="14"/>
                    </a:cubicBezTo>
                    <a:cubicBezTo>
                      <a:pt x="4" y="13"/>
                      <a:pt x="0" y="9"/>
                      <a:pt x="2" y="4"/>
                    </a:cubicBezTo>
                    <a:cubicBezTo>
                      <a:pt x="4" y="0"/>
                      <a:pt x="8" y="1"/>
                      <a:pt x="9" y="3"/>
                    </a:cubicBezTo>
                    <a:cubicBezTo>
                      <a:pt x="10" y="4"/>
                      <a:pt x="13" y="7"/>
                      <a:pt x="17" y="7"/>
                    </a:cubicBezTo>
                    <a:cubicBezTo>
                      <a:pt x="20" y="7"/>
                      <a:pt x="25" y="6"/>
                      <a:pt x="31" y="6"/>
                    </a:cubicBezTo>
                    <a:cubicBezTo>
                      <a:pt x="37" y="6"/>
                      <a:pt x="41" y="8"/>
                      <a:pt x="41" y="10"/>
                    </a:cubicBezTo>
                    <a:cubicBezTo>
                      <a:pt x="41" y="12"/>
                      <a:pt x="40" y="13"/>
                      <a:pt x="34" y="1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4" name="Freeform 16"/>
              <p:cNvSpPr>
                <a:spLocks/>
              </p:cNvSpPr>
              <p:nvPr/>
            </p:nvSpPr>
            <p:spPr bwMode="auto">
              <a:xfrm>
                <a:off x="7246754" y="5819356"/>
                <a:ext cx="31737" cy="11471"/>
              </a:xfrm>
              <a:custGeom>
                <a:avLst/>
                <a:gdLst>
                  <a:gd name="T0" fmla="*/ 0 w 31"/>
                  <a:gd name="T1" fmla="*/ 4 h 13"/>
                  <a:gd name="T2" fmla="*/ 0 w 31"/>
                  <a:gd name="T3" fmla="*/ 4 h 13"/>
                  <a:gd name="T4" fmla="*/ 0 w 31"/>
                  <a:gd name="T5" fmla="*/ 3 h 13"/>
                  <a:gd name="T6" fmla="*/ 0 w 31"/>
                  <a:gd name="T7" fmla="*/ 3 h 13"/>
                  <a:gd name="T8" fmla="*/ 12 w 31"/>
                  <a:gd name="T9" fmla="*/ 0 h 13"/>
                  <a:gd name="T10" fmla="*/ 16 w 31"/>
                  <a:gd name="T11" fmla="*/ 0 h 13"/>
                  <a:gd name="T12" fmla="*/ 16 w 31"/>
                  <a:gd name="T13" fmla="*/ 0 h 13"/>
                  <a:gd name="T14" fmla="*/ 30 w 31"/>
                  <a:gd name="T15" fmla="*/ 6 h 13"/>
                  <a:gd name="T16" fmla="*/ 16 w 31"/>
                  <a:gd name="T17" fmla="*/ 13 h 13"/>
                  <a:gd name="T18" fmla="*/ 9 w 31"/>
                  <a:gd name="T19" fmla="*/ 12 h 13"/>
                  <a:gd name="T20" fmla="*/ 9 w 31"/>
                  <a:gd name="T21" fmla="*/ 11 h 13"/>
                  <a:gd name="T22" fmla="*/ 9 w 31"/>
                  <a:gd name="T23" fmla="*/ 11 h 13"/>
                  <a:gd name="T24" fmla="*/ 17 w 31"/>
                  <a:gd name="T25" fmla="*/ 6 h 13"/>
                  <a:gd name="T26" fmla="*/ 3 w 31"/>
                  <a:gd name="T27" fmla="*/ 3 h 13"/>
                  <a:gd name="T28" fmla="*/ 0 w 31"/>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0" y="4"/>
                    </a:moveTo>
                    <a:cubicBezTo>
                      <a:pt x="0" y="4"/>
                      <a:pt x="0" y="4"/>
                      <a:pt x="0" y="4"/>
                    </a:cubicBezTo>
                    <a:cubicBezTo>
                      <a:pt x="0" y="4"/>
                      <a:pt x="0" y="3"/>
                      <a:pt x="0" y="3"/>
                    </a:cubicBezTo>
                    <a:cubicBezTo>
                      <a:pt x="0" y="3"/>
                      <a:pt x="0" y="3"/>
                      <a:pt x="0" y="3"/>
                    </a:cubicBezTo>
                    <a:cubicBezTo>
                      <a:pt x="3" y="1"/>
                      <a:pt x="7" y="0"/>
                      <a:pt x="12" y="0"/>
                    </a:cubicBezTo>
                    <a:cubicBezTo>
                      <a:pt x="13" y="0"/>
                      <a:pt x="14" y="0"/>
                      <a:pt x="16" y="0"/>
                    </a:cubicBezTo>
                    <a:cubicBezTo>
                      <a:pt x="16" y="0"/>
                      <a:pt x="16" y="0"/>
                      <a:pt x="16" y="0"/>
                    </a:cubicBezTo>
                    <a:cubicBezTo>
                      <a:pt x="24" y="0"/>
                      <a:pt x="31" y="3"/>
                      <a:pt x="30" y="6"/>
                    </a:cubicBezTo>
                    <a:cubicBezTo>
                      <a:pt x="30" y="10"/>
                      <a:pt x="24" y="13"/>
                      <a:pt x="16" y="13"/>
                    </a:cubicBezTo>
                    <a:cubicBezTo>
                      <a:pt x="14" y="13"/>
                      <a:pt x="11" y="12"/>
                      <a:pt x="9" y="12"/>
                    </a:cubicBezTo>
                    <a:cubicBezTo>
                      <a:pt x="9" y="12"/>
                      <a:pt x="9" y="11"/>
                      <a:pt x="9" y="11"/>
                    </a:cubicBezTo>
                    <a:cubicBezTo>
                      <a:pt x="9" y="11"/>
                      <a:pt x="9" y="11"/>
                      <a:pt x="9" y="11"/>
                    </a:cubicBezTo>
                    <a:cubicBezTo>
                      <a:pt x="14" y="10"/>
                      <a:pt x="17" y="8"/>
                      <a:pt x="17" y="6"/>
                    </a:cubicBezTo>
                    <a:cubicBezTo>
                      <a:pt x="17" y="4"/>
                      <a:pt x="10" y="2"/>
                      <a:pt x="3" y="3"/>
                    </a:cubicBezTo>
                    <a:cubicBezTo>
                      <a:pt x="2" y="3"/>
                      <a:pt x="1" y="3"/>
                      <a:pt x="0" y="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5" name="Freeform 23"/>
              <p:cNvSpPr>
                <a:spLocks noEditPoints="1"/>
              </p:cNvSpPr>
              <p:nvPr/>
            </p:nvSpPr>
            <p:spPr bwMode="auto">
              <a:xfrm>
                <a:off x="7869054" y="5952198"/>
                <a:ext cx="5147" cy="4440"/>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46" name="Freeform 24"/>
              <p:cNvSpPr>
                <a:spLocks noEditPoints="1"/>
              </p:cNvSpPr>
              <p:nvPr/>
            </p:nvSpPr>
            <p:spPr bwMode="auto">
              <a:xfrm>
                <a:off x="7866052" y="5949607"/>
                <a:ext cx="11151" cy="9621"/>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5 w 11"/>
                  <a:gd name="T11" fmla="*/ 1 h 11"/>
                  <a:gd name="T12" fmla="*/ 1 w 11"/>
                  <a:gd name="T13" fmla="*/ 6 h 11"/>
                  <a:gd name="T14" fmla="*/ 5 w 11"/>
                  <a:gd name="T15" fmla="*/ 10 h 11"/>
                  <a:gd name="T16" fmla="*/ 10 w 11"/>
                  <a:gd name="T17" fmla="*/ 6 h 11"/>
                  <a:gd name="T18" fmla="*/ 5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close/>
                    <a:moveTo>
                      <a:pt x="5" y="1"/>
                    </a:moveTo>
                    <a:cubicBezTo>
                      <a:pt x="3" y="1"/>
                      <a:pt x="1" y="3"/>
                      <a:pt x="1" y="6"/>
                    </a:cubicBezTo>
                    <a:cubicBezTo>
                      <a:pt x="1" y="8"/>
                      <a:pt x="3" y="10"/>
                      <a:pt x="5" y="10"/>
                    </a:cubicBezTo>
                    <a:cubicBezTo>
                      <a:pt x="8" y="10"/>
                      <a:pt x="10" y="8"/>
                      <a:pt x="10" y="6"/>
                    </a:cubicBezTo>
                    <a:cubicBezTo>
                      <a:pt x="10" y="3"/>
                      <a:pt x="8" y="1"/>
                      <a:pt x="5" y="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grpSp>
        <p:cxnSp>
          <p:nvCxnSpPr>
            <p:cNvPr id="261" name="Straight Arrow Connector 260"/>
            <p:cNvCxnSpPr/>
            <p:nvPr/>
          </p:nvCxnSpPr>
          <p:spPr>
            <a:xfrm>
              <a:off x="1087437" y="2458305"/>
              <a:ext cx="168070" cy="0"/>
            </a:xfrm>
            <a:prstGeom prst="straightConnector1">
              <a:avLst/>
            </a:prstGeom>
            <a:ln w="952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a:off x="1562318" y="2458305"/>
              <a:ext cx="168070" cy="0"/>
            </a:xfrm>
            <a:prstGeom prst="straightConnector1">
              <a:avLst/>
            </a:prstGeom>
            <a:ln w="9525">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263" name="Group 262"/>
            <p:cNvGrpSpPr/>
            <p:nvPr/>
          </p:nvGrpSpPr>
          <p:grpSpPr>
            <a:xfrm>
              <a:off x="891097" y="1477281"/>
              <a:ext cx="1439226" cy="655430"/>
              <a:chOff x="4884304" y="7854282"/>
              <a:chExt cx="2426523" cy="1316429"/>
            </a:xfrm>
          </p:grpSpPr>
          <p:grpSp>
            <p:nvGrpSpPr>
              <p:cNvPr id="302" name="Group 301"/>
              <p:cNvGrpSpPr/>
              <p:nvPr/>
            </p:nvGrpSpPr>
            <p:grpSpPr>
              <a:xfrm>
                <a:off x="5054967" y="8403337"/>
                <a:ext cx="2046832" cy="638387"/>
                <a:chOff x="1856748" y="4521199"/>
                <a:chExt cx="4949076" cy="323663"/>
              </a:xfrm>
            </p:grpSpPr>
            <p:cxnSp>
              <p:nvCxnSpPr>
                <p:cNvPr id="334" name="Straight Connector 333"/>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03" name="Group 302"/>
              <p:cNvGrpSpPr/>
              <p:nvPr/>
            </p:nvGrpSpPr>
            <p:grpSpPr>
              <a:xfrm flipH="1">
                <a:off x="5054967" y="8403337"/>
                <a:ext cx="2046832" cy="638387"/>
                <a:chOff x="1856748" y="4521199"/>
                <a:chExt cx="4949076" cy="323663"/>
              </a:xfrm>
            </p:grpSpPr>
            <p:cxnSp>
              <p:nvCxnSpPr>
                <p:cNvPr id="328" name="Straight Connector 327"/>
                <p:cNvCxnSpPr/>
                <p:nvPr/>
              </p:nvCxnSpPr>
              <p:spPr>
                <a:xfrm>
                  <a:off x="2688974" y="4521199"/>
                  <a:ext cx="157589" cy="323663"/>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856748" y="4521200"/>
                  <a:ext cx="832227"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2688976" y="4521200"/>
                  <a:ext cx="1147402"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2688975" y="4521200"/>
                  <a:ext cx="2137218"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2688975" y="4521200"/>
                  <a:ext cx="3127033"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2688975" y="4521200"/>
                  <a:ext cx="411684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04" name="Group 303"/>
              <p:cNvGrpSpPr/>
              <p:nvPr/>
            </p:nvGrpSpPr>
            <p:grpSpPr>
              <a:xfrm>
                <a:off x="5054967" y="8403338"/>
                <a:ext cx="2046832" cy="638385"/>
                <a:chOff x="1856748" y="4521200"/>
                <a:chExt cx="4949076" cy="323662"/>
              </a:xfrm>
            </p:grpSpPr>
            <p:cxnSp>
              <p:nvCxnSpPr>
                <p:cNvPr id="322" name="Straight Connector 321"/>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05" name="Group 304"/>
              <p:cNvGrpSpPr/>
              <p:nvPr/>
            </p:nvGrpSpPr>
            <p:grpSpPr>
              <a:xfrm flipH="1">
                <a:off x="5054967" y="8408927"/>
                <a:ext cx="2046832" cy="638385"/>
                <a:chOff x="1856748" y="4521200"/>
                <a:chExt cx="4949076" cy="323662"/>
              </a:xfrm>
            </p:grpSpPr>
            <p:cxnSp>
              <p:nvCxnSpPr>
                <p:cNvPr id="316" name="Straight Connector 315"/>
                <p:cNvCxnSpPr/>
                <p:nvPr/>
              </p:nvCxnSpPr>
              <p:spPr>
                <a:xfrm flipH="1">
                  <a:off x="2846563" y="4521200"/>
                  <a:ext cx="937286"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H="1">
                  <a:off x="1856748" y="4521200"/>
                  <a:ext cx="1927101"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3783849" y="4521200"/>
                  <a:ext cx="5252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3783849" y="4521200"/>
                  <a:ext cx="1042344"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3783849" y="4521200"/>
                  <a:ext cx="2032159"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3783849" y="4521200"/>
                  <a:ext cx="3021975" cy="323662"/>
                </a:xfrm>
                <a:prstGeom prst="line">
                  <a:avLst/>
                </a:prstGeom>
                <a:ln w="12700" cmpd="sng">
                  <a:solidFill>
                    <a:schemeClr val="bg1">
                      <a:lumMod val="50000"/>
                      <a:alpha val="36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06"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791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07"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88551"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08"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7917"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09"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07284" y="9050133"/>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10"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6961"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11"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89777"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12"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42594"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13" name="Picture 2" descr="C:\Users\rmuta\Desktop\spin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95410" y="7854282"/>
                <a:ext cx="324396" cy="549055"/>
              </a:xfrm>
              <a:prstGeom prst="rect">
                <a:avLst/>
              </a:prstGeom>
              <a:noFill/>
              <a:extLst>
                <a:ext uri="{909E8E84-426E-40dd-AFC4-6F175D3DCCD1}">
                  <a14:hiddenFill xmlns="" xmlns:a14="http://schemas.microsoft.com/office/drawing/2010/main">
                    <a:solidFill>
                      <a:srgbClr val="FFFFFF"/>
                    </a:solidFill>
                  </a14:hiddenFill>
                </a:ext>
              </a:extLst>
            </p:spPr>
          </p:pic>
          <p:pic>
            <p:nvPicPr>
              <p:cNvPr id="314"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84304" y="9052900"/>
                <a:ext cx="370299" cy="115752"/>
              </a:xfrm>
              <a:prstGeom prst="rect">
                <a:avLst/>
              </a:prstGeom>
              <a:noFill/>
              <a:extLst>
                <a:ext uri="{909E8E84-426E-40dd-AFC4-6F175D3DCCD1}">
                  <a14:hiddenFill xmlns="" xmlns:a14="http://schemas.microsoft.com/office/drawing/2010/main">
                    <a:solidFill>
                      <a:srgbClr val="FFFFFF"/>
                    </a:solidFill>
                  </a14:hiddenFill>
                </a:ext>
              </a:extLst>
            </p:spPr>
          </p:pic>
          <p:pic>
            <p:nvPicPr>
              <p:cNvPr id="315" name="Picture 3" descr="C:\Users\rmuta\Desktop\lea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0528" y="9054959"/>
                <a:ext cx="370299" cy="115752"/>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64" name="Group 263"/>
            <p:cNvGrpSpPr/>
            <p:nvPr/>
          </p:nvGrpSpPr>
          <p:grpSpPr>
            <a:xfrm>
              <a:off x="1784241" y="2429876"/>
              <a:ext cx="204831" cy="56868"/>
              <a:chOff x="7805964" y="2573715"/>
              <a:chExt cx="259008" cy="85663"/>
            </a:xfrm>
          </p:grpSpPr>
          <p:sp>
            <p:nvSpPr>
              <p:cNvPr id="295" name="Freeform 12"/>
              <p:cNvSpPr>
                <a:spLocks noEditPoints="1"/>
              </p:cNvSpPr>
              <p:nvPr/>
            </p:nvSpPr>
            <p:spPr bwMode="auto">
              <a:xfrm>
                <a:off x="7805964" y="2573715"/>
                <a:ext cx="86536" cy="85663"/>
              </a:xfrm>
              <a:custGeom>
                <a:avLst/>
                <a:gdLst>
                  <a:gd name="T0" fmla="*/ 122 w 244"/>
                  <a:gd name="T1" fmla="*/ 0 h 216"/>
                  <a:gd name="T2" fmla="*/ 0 w 244"/>
                  <a:gd name="T3" fmla="*/ 122 h 216"/>
                  <a:gd name="T4" fmla="*/ 7 w 244"/>
                  <a:gd name="T5" fmla="*/ 161 h 216"/>
                  <a:gd name="T6" fmla="*/ 15 w 244"/>
                  <a:gd name="T7" fmla="*/ 161 h 216"/>
                  <a:gd name="T8" fmla="*/ 36 w 244"/>
                  <a:gd name="T9" fmla="*/ 156 h 216"/>
                  <a:gd name="T10" fmla="*/ 40 w 244"/>
                  <a:gd name="T11" fmla="*/ 154 h 216"/>
                  <a:gd name="T12" fmla="*/ 49 w 244"/>
                  <a:gd name="T13" fmla="*/ 159 h 216"/>
                  <a:gd name="T14" fmla="*/ 55 w 244"/>
                  <a:gd name="T15" fmla="*/ 165 h 216"/>
                  <a:gd name="T16" fmla="*/ 62 w 244"/>
                  <a:gd name="T17" fmla="*/ 167 h 216"/>
                  <a:gd name="T18" fmla="*/ 67 w 244"/>
                  <a:gd name="T19" fmla="*/ 165 h 216"/>
                  <a:gd name="T20" fmla="*/ 64 w 244"/>
                  <a:gd name="T21" fmla="*/ 161 h 216"/>
                  <a:gd name="T22" fmla="*/ 59 w 244"/>
                  <a:gd name="T23" fmla="*/ 154 h 216"/>
                  <a:gd name="T24" fmla="*/ 52 w 244"/>
                  <a:gd name="T25" fmla="*/ 144 h 216"/>
                  <a:gd name="T26" fmla="*/ 65 w 244"/>
                  <a:gd name="T27" fmla="*/ 133 h 216"/>
                  <a:gd name="T28" fmla="*/ 77 w 244"/>
                  <a:gd name="T29" fmla="*/ 145 h 216"/>
                  <a:gd name="T30" fmla="*/ 83 w 244"/>
                  <a:gd name="T31" fmla="*/ 146 h 216"/>
                  <a:gd name="T32" fmla="*/ 90 w 244"/>
                  <a:gd name="T33" fmla="*/ 147 h 216"/>
                  <a:gd name="T34" fmla="*/ 114 w 244"/>
                  <a:gd name="T35" fmla="*/ 164 h 216"/>
                  <a:gd name="T36" fmla="*/ 138 w 244"/>
                  <a:gd name="T37" fmla="*/ 162 h 216"/>
                  <a:gd name="T38" fmla="*/ 145 w 244"/>
                  <a:gd name="T39" fmla="*/ 164 h 216"/>
                  <a:gd name="T40" fmla="*/ 156 w 244"/>
                  <a:gd name="T41" fmla="*/ 161 h 216"/>
                  <a:gd name="T42" fmla="*/ 166 w 244"/>
                  <a:gd name="T43" fmla="*/ 164 h 216"/>
                  <a:gd name="T44" fmla="*/ 178 w 244"/>
                  <a:gd name="T45" fmla="*/ 161 h 216"/>
                  <a:gd name="T46" fmla="*/ 174 w 244"/>
                  <a:gd name="T47" fmla="*/ 173 h 216"/>
                  <a:gd name="T48" fmla="*/ 173 w 244"/>
                  <a:gd name="T49" fmla="*/ 183 h 216"/>
                  <a:gd name="T50" fmla="*/ 168 w 244"/>
                  <a:gd name="T51" fmla="*/ 192 h 216"/>
                  <a:gd name="T52" fmla="*/ 160 w 244"/>
                  <a:gd name="T53" fmla="*/ 203 h 216"/>
                  <a:gd name="T54" fmla="*/ 152 w 244"/>
                  <a:gd name="T55" fmla="*/ 214 h 216"/>
                  <a:gd name="T56" fmla="*/ 164 w 244"/>
                  <a:gd name="T57" fmla="*/ 211 h 216"/>
                  <a:gd name="T58" fmla="*/ 181 w 244"/>
                  <a:gd name="T59" fmla="*/ 198 h 216"/>
                  <a:gd name="T60" fmla="*/ 187 w 244"/>
                  <a:gd name="T61" fmla="*/ 192 h 216"/>
                  <a:gd name="T62" fmla="*/ 186 w 244"/>
                  <a:gd name="T63" fmla="*/ 192 h 216"/>
                  <a:gd name="T64" fmla="*/ 187 w 244"/>
                  <a:gd name="T65" fmla="*/ 190 h 216"/>
                  <a:gd name="T66" fmla="*/ 210 w 244"/>
                  <a:gd name="T67" fmla="*/ 186 h 216"/>
                  <a:gd name="T68" fmla="*/ 224 w 244"/>
                  <a:gd name="T69" fmla="*/ 188 h 216"/>
                  <a:gd name="T70" fmla="*/ 244 w 244"/>
                  <a:gd name="T71" fmla="*/ 122 h 216"/>
                  <a:gd name="T72" fmla="*/ 122 w 244"/>
                  <a:gd name="T73" fmla="*/ 0 h 216"/>
                  <a:gd name="T74" fmla="*/ 221 w 244"/>
                  <a:gd name="T75" fmla="*/ 119 h 216"/>
                  <a:gd name="T76" fmla="*/ 112 w 244"/>
                  <a:gd name="T77" fmla="*/ 147 h 216"/>
                  <a:gd name="T78" fmla="*/ 26 w 244"/>
                  <a:gd name="T79" fmla="*/ 85 h 216"/>
                  <a:gd name="T80" fmla="*/ 65 w 244"/>
                  <a:gd name="T81" fmla="*/ 73 h 216"/>
                  <a:gd name="T82" fmla="*/ 76 w 244"/>
                  <a:gd name="T83" fmla="*/ 96 h 216"/>
                  <a:gd name="T84" fmla="*/ 130 w 244"/>
                  <a:gd name="T85" fmla="*/ 113 h 216"/>
                  <a:gd name="T86" fmla="*/ 133 w 244"/>
                  <a:gd name="T87" fmla="*/ 110 h 216"/>
                  <a:gd name="T88" fmla="*/ 127 w 244"/>
                  <a:gd name="T89" fmla="*/ 98 h 216"/>
                  <a:gd name="T90" fmla="*/ 107 w 244"/>
                  <a:gd name="T91" fmla="*/ 87 h 216"/>
                  <a:gd name="T92" fmla="*/ 70 w 244"/>
                  <a:gd name="T93" fmla="*/ 62 h 216"/>
                  <a:gd name="T94" fmla="*/ 75 w 244"/>
                  <a:gd name="T95" fmla="*/ 40 h 216"/>
                  <a:gd name="T96" fmla="*/ 105 w 244"/>
                  <a:gd name="T97" fmla="*/ 28 h 216"/>
                  <a:gd name="T98" fmla="*/ 132 w 244"/>
                  <a:gd name="T99" fmla="*/ 26 h 216"/>
                  <a:gd name="T100" fmla="*/ 162 w 244"/>
                  <a:gd name="T101" fmla="*/ 32 h 216"/>
                  <a:gd name="T102" fmla="*/ 183 w 244"/>
                  <a:gd name="T103" fmla="*/ 78 h 216"/>
                  <a:gd name="T104" fmla="*/ 184 w 244"/>
                  <a:gd name="T105" fmla="*/ 93 h 216"/>
                  <a:gd name="T106" fmla="*/ 179 w 244"/>
                  <a:gd name="T107" fmla="*/ 101 h 216"/>
                  <a:gd name="T108" fmla="*/ 180 w 244"/>
                  <a:gd name="T109" fmla="*/ 102 h 216"/>
                  <a:gd name="T110" fmla="*/ 191 w 244"/>
                  <a:gd name="T111" fmla="*/ 89 h 216"/>
                  <a:gd name="T112" fmla="*/ 221 w 244"/>
                  <a:gd name="T113" fmla="*/ 11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 h="216">
                    <a:moveTo>
                      <a:pt x="122" y="0"/>
                    </a:moveTo>
                    <a:cubicBezTo>
                      <a:pt x="55" y="0"/>
                      <a:pt x="0" y="54"/>
                      <a:pt x="0" y="122"/>
                    </a:cubicBezTo>
                    <a:cubicBezTo>
                      <a:pt x="0" y="135"/>
                      <a:pt x="3" y="148"/>
                      <a:pt x="7" y="161"/>
                    </a:cubicBezTo>
                    <a:cubicBezTo>
                      <a:pt x="15" y="161"/>
                      <a:pt x="15" y="161"/>
                      <a:pt x="15" y="161"/>
                    </a:cubicBezTo>
                    <a:cubicBezTo>
                      <a:pt x="23" y="161"/>
                      <a:pt x="30" y="159"/>
                      <a:pt x="36" y="156"/>
                    </a:cubicBezTo>
                    <a:cubicBezTo>
                      <a:pt x="37" y="155"/>
                      <a:pt x="39" y="154"/>
                      <a:pt x="40" y="154"/>
                    </a:cubicBezTo>
                    <a:cubicBezTo>
                      <a:pt x="44" y="154"/>
                      <a:pt x="47" y="156"/>
                      <a:pt x="49" y="159"/>
                    </a:cubicBezTo>
                    <a:cubicBezTo>
                      <a:pt x="51" y="162"/>
                      <a:pt x="53" y="164"/>
                      <a:pt x="55" y="165"/>
                    </a:cubicBezTo>
                    <a:cubicBezTo>
                      <a:pt x="57" y="166"/>
                      <a:pt x="59" y="167"/>
                      <a:pt x="62" y="167"/>
                    </a:cubicBezTo>
                    <a:cubicBezTo>
                      <a:pt x="64" y="167"/>
                      <a:pt x="66" y="167"/>
                      <a:pt x="67" y="165"/>
                    </a:cubicBezTo>
                    <a:cubicBezTo>
                      <a:pt x="68" y="163"/>
                      <a:pt x="67" y="162"/>
                      <a:pt x="64" y="161"/>
                    </a:cubicBezTo>
                    <a:cubicBezTo>
                      <a:pt x="61" y="159"/>
                      <a:pt x="60" y="157"/>
                      <a:pt x="59" y="154"/>
                    </a:cubicBezTo>
                    <a:cubicBezTo>
                      <a:pt x="57" y="151"/>
                      <a:pt x="53" y="149"/>
                      <a:pt x="52" y="144"/>
                    </a:cubicBezTo>
                    <a:cubicBezTo>
                      <a:pt x="52" y="138"/>
                      <a:pt x="56" y="131"/>
                      <a:pt x="65" y="133"/>
                    </a:cubicBezTo>
                    <a:cubicBezTo>
                      <a:pt x="72" y="135"/>
                      <a:pt x="76" y="143"/>
                      <a:pt x="77" y="145"/>
                    </a:cubicBezTo>
                    <a:cubicBezTo>
                      <a:pt x="78" y="147"/>
                      <a:pt x="81" y="148"/>
                      <a:pt x="83" y="146"/>
                    </a:cubicBezTo>
                    <a:cubicBezTo>
                      <a:pt x="86" y="144"/>
                      <a:pt x="88" y="144"/>
                      <a:pt x="90" y="147"/>
                    </a:cubicBezTo>
                    <a:cubicBezTo>
                      <a:pt x="91" y="149"/>
                      <a:pt x="102" y="164"/>
                      <a:pt x="114" y="164"/>
                    </a:cubicBezTo>
                    <a:cubicBezTo>
                      <a:pt x="126" y="165"/>
                      <a:pt x="132" y="161"/>
                      <a:pt x="138" y="162"/>
                    </a:cubicBezTo>
                    <a:cubicBezTo>
                      <a:pt x="141" y="162"/>
                      <a:pt x="143" y="164"/>
                      <a:pt x="145" y="164"/>
                    </a:cubicBezTo>
                    <a:cubicBezTo>
                      <a:pt x="149" y="165"/>
                      <a:pt x="152" y="161"/>
                      <a:pt x="156" y="161"/>
                    </a:cubicBezTo>
                    <a:cubicBezTo>
                      <a:pt x="159" y="162"/>
                      <a:pt x="163" y="164"/>
                      <a:pt x="166" y="164"/>
                    </a:cubicBezTo>
                    <a:cubicBezTo>
                      <a:pt x="170" y="164"/>
                      <a:pt x="178" y="159"/>
                      <a:pt x="178" y="161"/>
                    </a:cubicBezTo>
                    <a:cubicBezTo>
                      <a:pt x="178" y="164"/>
                      <a:pt x="175" y="170"/>
                      <a:pt x="174" y="173"/>
                    </a:cubicBezTo>
                    <a:cubicBezTo>
                      <a:pt x="174" y="175"/>
                      <a:pt x="174" y="179"/>
                      <a:pt x="173" y="183"/>
                    </a:cubicBezTo>
                    <a:cubicBezTo>
                      <a:pt x="172" y="186"/>
                      <a:pt x="169" y="191"/>
                      <a:pt x="168" y="192"/>
                    </a:cubicBezTo>
                    <a:cubicBezTo>
                      <a:pt x="165" y="197"/>
                      <a:pt x="163" y="198"/>
                      <a:pt x="160" y="203"/>
                    </a:cubicBezTo>
                    <a:cubicBezTo>
                      <a:pt x="158" y="208"/>
                      <a:pt x="153" y="213"/>
                      <a:pt x="152" y="214"/>
                    </a:cubicBezTo>
                    <a:cubicBezTo>
                      <a:pt x="151" y="216"/>
                      <a:pt x="160" y="214"/>
                      <a:pt x="164" y="211"/>
                    </a:cubicBezTo>
                    <a:cubicBezTo>
                      <a:pt x="167" y="208"/>
                      <a:pt x="172" y="200"/>
                      <a:pt x="181" y="198"/>
                    </a:cubicBezTo>
                    <a:cubicBezTo>
                      <a:pt x="186" y="197"/>
                      <a:pt x="187" y="194"/>
                      <a:pt x="187" y="192"/>
                    </a:cubicBezTo>
                    <a:cubicBezTo>
                      <a:pt x="186" y="192"/>
                      <a:pt x="186" y="192"/>
                      <a:pt x="186" y="192"/>
                    </a:cubicBezTo>
                    <a:cubicBezTo>
                      <a:pt x="186" y="191"/>
                      <a:pt x="187" y="190"/>
                      <a:pt x="187" y="190"/>
                    </a:cubicBezTo>
                    <a:cubicBezTo>
                      <a:pt x="193" y="188"/>
                      <a:pt x="201" y="186"/>
                      <a:pt x="210" y="186"/>
                    </a:cubicBezTo>
                    <a:cubicBezTo>
                      <a:pt x="215" y="186"/>
                      <a:pt x="220" y="187"/>
                      <a:pt x="224" y="188"/>
                    </a:cubicBezTo>
                    <a:cubicBezTo>
                      <a:pt x="237" y="169"/>
                      <a:pt x="244" y="146"/>
                      <a:pt x="244" y="122"/>
                    </a:cubicBezTo>
                    <a:cubicBezTo>
                      <a:pt x="244" y="54"/>
                      <a:pt x="189" y="0"/>
                      <a:pt x="122" y="0"/>
                    </a:cubicBezTo>
                    <a:close/>
                    <a:moveTo>
                      <a:pt x="221" y="119"/>
                    </a:moveTo>
                    <a:cubicBezTo>
                      <a:pt x="215" y="151"/>
                      <a:pt x="163" y="162"/>
                      <a:pt x="112" y="147"/>
                    </a:cubicBezTo>
                    <a:cubicBezTo>
                      <a:pt x="63" y="132"/>
                      <a:pt x="21" y="103"/>
                      <a:pt x="26" y="85"/>
                    </a:cubicBezTo>
                    <a:cubicBezTo>
                      <a:pt x="28" y="75"/>
                      <a:pt x="44" y="71"/>
                      <a:pt x="65" y="73"/>
                    </a:cubicBezTo>
                    <a:cubicBezTo>
                      <a:pt x="62" y="80"/>
                      <a:pt x="62" y="88"/>
                      <a:pt x="76" y="96"/>
                    </a:cubicBezTo>
                    <a:cubicBezTo>
                      <a:pt x="94" y="106"/>
                      <a:pt x="122" y="114"/>
                      <a:pt x="130" y="113"/>
                    </a:cubicBezTo>
                    <a:cubicBezTo>
                      <a:pt x="133" y="113"/>
                      <a:pt x="136" y="112"/>
                      <a:pt x="133" y="110"/>
                    </a:cubicBezTo>
                    <a:cubicBezTo>
                      <a:pt x="131" y="108"/>
                      <a:pt x="128" y="105"/>
                      <a:pt x="127" y="98"/>
                    </a:cubicBezTo>
                    <a:cubicBezTo>
                      <a:pt x="126" y="95"/>
                      <a:pt x="125" y="90"/>
                      <a:pt x="107" y="87"/>
                    </a:cubicBezTo>
                    <a:cubicBezTo>
                      <a:pt x="67" y="79"/>
                      <a:pt x="69" y="68"/>
                      <a:pt x="70" y="62"/>
                    </a:cubicBezTo>
                    <a:cubicBezTo>
                      <a:pt x="70" y="62"/>
                      <a:pt x="73" y="46"/>
                      <a:pt x="75" y="40"/>
                    </a:cubicBezTo>
                    <a:cubicBezTo>
                      <a:pt x="76" y="35"/>
                      <a:pt x="80" y="22"/>
                      <a:pt x="105" y="28"/>
                    </a:cubicBezTo>
                    <a:cubicBezTo>
                      <a:pt x="120" y="31"/>
                      <a:pt x="128" y="27"/>
                      <a:pt x="132" y="26"/>
                    </a:cubicBezTo>
                    <a:cubicBezTo>
                      <a:pt x="143" y="23"/>
                      <a:pt x="155" y="25"/>
                      <a:pt x="162" y="32"/>
                    </a:cubicBezTo>
                    <a:cubicBezTo>
                      <a:pt x="169" y="39"/>
                      <a:pt x="178" y="61"/>
                      <a:pt x="183" y="78"/>
                    </a:cubicBezTo>
                    <a:cubicBezTo>
                      <a:pt x="185" y="86"/>
                      <a:pt x="185" y="90"/>
                      <a:pt x="184" y="93"/>
                    </a:cubicBezTo>
                    <a:cubicBezTo>
                      <a:pt x="183" y="95"/>
                      <a:pt x="182" y="96"/>
                      <a:pt x="179" y="101"/>
                    </a:cubicBezTo>
                    <a:cubicBezTo>
                      <a:pt x="179" y="102"/>
                      <a:pt x="179" y="103"/>
                      <a:pt x="180" y="102"/>
                    </a:cubicBezTo>
                    <a:cubicBezTo>
                      <a:pt x="188" y="98"/>
                      <a:pt x="190" y="93"/>
                      <a:pt x="191" y="89"/>
                    </a:cubicBezTo>
                    <a:cubicBezTo>
                      <a:pt x="212" y="94"/>
                      <a:pt x="224" y="105"/>
                      <a:pt x="221" y="119"/>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96" name="Freeform 17"/>
              <p:cNvSpPr>
                <a:spLocks/>
              </p:cNvSpPr>
              <p:nvPr/>
            </p:nvSpPr>
            <p:spPr bwMode="auto">
              <a:xfrm>
                <a:off x="7914847" y="2615707"/>
                <a:ext cx="16647" cy="33257"/>
              </a:xfrm>
              <a:custGeom>
                <a:avLst/>
                <a:gdLst>
                  <a:gd name="T0" fmla="*/ 1 w 47"/>
                  <a:gd name="T1" fmla="*/ 28 h 84"/>
                  <a:gd name="T2" fmla="*/ 0 w 47"/>
                  <a:gd name="T3" fmla="*/ 2 h 84"/>
                  <a:gd name="T4" fmla="*/ 18 w 47"/>
                  <a:gd name="T5" fmla="*/ 2 h 84"/>
                  <a:gd name="T6" fmla="*/ 19 w 47"/>
                  <a:gd name="T7" fmla="*/ 17 h 84"/>
                  <a:gd name="T8" fmla="*/ 19 w 47"/>
                  <a:gd name="T9" fmla="*/ 17 h 84"/>
                  <a:gd name="T10" fmla="*/ 42 w 47"/>
                  <a:gd name="T11" fmla="*/ 0 h 84"/>
                  <a:gd name="T12" fmla="*/ 47 w 47"/>
                  <a:gd name="T13" fmla="*/ 0 h 84"/>
                  <a:gd name="T14" fmla="*/ 47 w 47"/>
                  <a:gd name="T15" fmla="*/ 20 h 84"/>
                  <a:gd name="T16" fmla="*/ 40 w 47"/>
                  <a:gd name="T17" fmla="*/ 19 h 84"/>
                  <a:gd name="T18" fmla="*/ 22 w 47"/>
                  <a:gd name="T19" fmla="*/ 35 h 84"/>
                  <a:gd name="T20" fmla="*/ 21 w 47"/>
                  <a:gd name="T21" fmla="*/ 41 h 84"/>
                  <a:gd name="T22" fmla="*/ 21 w 47"/>
                  <a:gd name="T23" fmla="*/ 84 h 84"/>
                  <a:gd name="T24" fmla="*/ 1 w 47"/>
                  <a:gd name="T25" fmla="*/ 84 h 84"/>
                  <a:gd name="T26" fmla="*/ 1 w 47"/>
                  <a:gd name="T2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4">
                    <a:moveTo>
                      <a:pt x="1" y="28"/>
                    </a:moveTo>
                    <a:cubicBezTo>
                      <a:pt x="1" y="17"/>
                      <a:pt x="1" y="9"/>
                      <a:pt x="0" y="2"/>
                    </a:cubicBezTo>
                    <a:cubicBezTo>
                      <a:pt x="18" y="2"/>
                      <a:pt x="18" y="2"/>
                      <a:pt x="18" y="2"/>
                    </a:cubicBezTo>
                    <a:cubicBezTo>
                      <a:pt x="19" y="17"/>
                      <a:pt x="19" y="17"/>
                      <a:pt x="19" y="17"/>
                    </a:cubicBezTo>
                    <a:cubicBezTo>
                      <a:pt x="19" y="17"/>
                      <a:pt x="19" y="17"/>
                      <a:pt x="19" y="17"/>
                    </a:cubicBezTo>
                    <a:cubicBezTo>
                      <a:pt x="24" y="6"/>
                      <a:pt x="33" y="0"/>
                      <a:pt x="42" y="0"/>
                    </a:cubicBezTo>
                    <a:cubicBezTo>
                      <a:pt x="44" y="0"/>
                      <a:pt x="45" y="0"/>
                      <a:pt x="47" y="0"/>
                    </a:cubicBezTo>
                    <a:cubicBezTo>
                      <a:pt x="47" y="20"/>
                      <a:pt x="47" y="20"/>
                      <a:pt x="47" y="20"/>
                    </a:cubicBezTo>
                    <a:cubicBezTo>
                      <a:pt x="45" y="20"/>
                      <a:pt x="43" y="19"/>
                      <a:pt x="40" y="19"/>
                    </a:cubicBezTo>
                    <a:cubicBezTo>
                      <a:pt x="31" y="19"/>
                      <a:pt x="24" y="26"/>
                      <a:pt x="22" y="35"/>
                    </a:cubicBezTo>
                    <a:cubicBezTo>
                      <a:pt x="22" y="37"/>
                      <a:pt x="21" y="39"/>
                      <a:pt x="21" y="41"/>
                    </a:cubicBezTo>
                    <a:cubicBezTo>
                      <a:pt x="21" y="84"/>
                      <a:pt x="21" y="84"/>
                      <a:pt x="21" y="84"/>
                    </a:cubicBezTo>
                    <a:cubicBezTo>
                      <a:pt x="1" y="84"/>
                      <a:pt x="1" y="84"/>
                      <a:pt x="1" y="84"/>
                    </a:cubicBezTo>
                    <a:cubicBezTo>
                      <a:pt x="1" y="28"/>
                      <a:pt x="1" y="28"/>
                      <a:pt x="1" y="2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97" name="Freeform 18"/>
              <p:cNvSpPr>
                <a:spLocks noEditPoints="1"/>
              </p:cNvSpPr>
              <p:nvPr/>
            </p:nvSpPr>
            <p:spPr bwMode="auto">
              <a:xfrm>
                <a:off x="7933144" y="2615707"/>
                <a:ext cx="26696" cy="33761"/>
              </a:xfrm>
              <a:custGeom>
                <a:avLst/>
                <a:gdLst>
                  <a:gd name="T0" fmla="*/ 20 w 75"/>
                  <a:gd name="T1" fmla="*/ 48 h 85"/>
                  <a:gd name="T2" fmla="*/ 45 w 75"/>
                  <a:gd name="T3" fmla="*/ 70 h 85"/>
                  <a:gd name="T4" fmla="*/ 67 w 75"/>
                  <a:gd name="T5" fmla="*/ 66 h 85"/>
                  <a:gd name="T6" fmla="*/ 70 w 75"/>
                  <a:gd name="T7" fmla="*/ 80 h 85"/>
                  <a:gd name="T8" fmla="*/ 42 w 75"/>
                  <a:gd name="T9" fmla="*/ 85 h 85"/>
                  <a:gd name="T10" fmla="*/ 0 w 75"/>
                  <a:gd name="T11" fmla="*/ 44 h 85"/>
                  <a:gd name="T12" fmla="*/ 40 w 75"/>
                  <a:gd name="T13" fmla="*/ 0 h 85"/>
                  <a:gd name="T14" fmla="*/ 75 w 75"/>
                  <a:gd name="T15" fmla="*/ 40 h 85"/>
                  <a:gd name="T16" fmla="*/ 74 w 75"/>
                  <a:gd name="T17" fmla="*/ 48 h 85"/>
                  <a:gd name="T18" fmla="*/ 20 w 75"/>
                  <a:gd name="T19" fmla="*/ 48 h 85"/>
                  <a:gd name="T20" fmla="*/ 56 w 75"/>
                  <a:gd name="T21" fmla="*/ 34 h 85"/>
                  <a:gd name="T22" fmla="*/ 39 w 75"/>
                  <a:gd name="T23" fmla="*/ 14 h 85"/>
                  <a:gd name="T24" fmla="*/ 20 w 75"/>
                  <a:gd name="T25" fmla="*/ 34 h 85"/>
                  <a:gd name="T26" fmla="*/ 56 w 75"/>
                  <a:gd name="T27"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5">
                    <a:moveTo>
                      <a:pt x="20" y="48"/>
                    </a:moveTo>
                    <a:cubicBezTo>
                      <a:pt x="20" y="63"/>
                      <a:pt x="32" y="70"/>
                      <a:pt x="45" y="70"/>
                    </a:cubicBezTo>
                    <a:cubicBezTo>
                      <a:pt x="54" y="70"/>
                      <a:pt x="61" y="68"/>
                      <a:pt x="67" y="66"/>
                    </a:cubicBezTo>
                    <a:cubicBezTo>
                      <a:pt x="70" y="80"/>
                      <a:pt x="70" y="80"/>
                      <a:pt x="70" y="80"/>
                    </a:cubicBezTo>
                    <a:cubicBezTo>
                      <a:pt x="63" y="83"/>
                      <a:pt x="54" y="85"/>
                      <a:pt x="42" y="85"/>
                    </a:cubicBezTo>
                    <a:cubicBezTo>
                      <a:pt x="15" y="85"/>
                      <a:pt x="0" y="69"/>
                      <a:pt x="0" y="44"/>
                    </a:cubicBezTo>
                    <a:cubicBezTo>
                      <a:pt x="0" y="21"/>
                      <a:pt x="14" y="0"/>
                      <a:pt x="40" y="0"/>
                    </a:cubicBezTo>
                    <a:cubicBezTo>
                      <a:pt x="66" y="0"/>
                      <a:pt x="75" y="22"/>
                      <a:pt x="75" y="40"/>
                    </a:cubicBezTo>
                    <a:cubicBezTo>
                      <a:pt x="75" y="43"/>
                      <a:pt x="75" y="47"/>
                      <a:pt x="74" y="48"/>
                    </a:cubicBezTo>
                    <a:cubicBezTo>
                      <a:pt x="20" y="48"/>
                      <a:pt x="20" y="48"/>
                      <a:pt x="20" y="48"/>
                    </a:cubicBezTo>
                    <a:close/>
                    <a:moveTo>
                      <a:pt x="56" y="34"/>
                    </a:moveTo>
                    <a:cubicBezTo>
                      <a:pt x="56" y="26"/>
                      <a:pt x="52" y="14"/>
                      <a:pt x="39" y="14"/>
                    </a:cubicBezTo>
                    <a:cubicBezTo>
                      <a:pt x="26" y="14"/>
                      <a:pt x="21" y="26"/>
                      <a:pt x="20" y="34"/>
                    </a:cubicBezTo>
                    <a:cubicBezTo>
                      <a:pt x="56" y="34"/>
                      <a:pt x="56" y="34"/>
                      <a:pt x="56" y="3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98" name="Freeform 19"/>
              <p:cNvSpPr>
                <a:spLocks noEditPoints="1"/>
              </p:cNvSpPr>
              <p:nvPr/>
            </p:nvSpPr>
            <p:spPr bwMode="auto">
              <a:xfrm>
                <a:off x="8024929" y="2616043"/>
                <a:ext cx="20997" cy="33425"/>
              </a:xfrm>
              <a:custGeom>
                <a:avLst/>
                <a:gdLst>
                  <a:gd name="T0" fmla="*/ 57 w 59"/>
                  <a:gd name="T1" fmla="*/ 63 h 84"/>
                  <a:gd name="T2" fmla="*/ 59 w 59"/>
                  <a:gd name="T3" fmla="*/ 83 h 84"/>
                  <a:gd name="T4" fmla="*/ 51 w 59"/>
                  <a:gd name="T5" fmla="*/ 83 h 84"/>
                  <a:gd name="T6" fmla="*/ 50 w 59"/>
                  <a:gd name="T7" fmla="*/ 71 h 84"/>
                  <a:gd name="T8" fmla="*/ 50 w 59"/>
                  <a:gd name="T9" fmla="*/ 71 h 84"/>
                  <a:gd name="T10" fmla="*/ 24 w 59"/>
                  <a:gd name="T11" fmla="*/ 84 h 84"/>
                  <a:gd name="T12" fmla="*/ 0 w 59"/>
                  <a:gd name="T13" fmla="*/ 62 h 84"/>
                  <a:gd name="T14" fmla="*/ 49 w 59"/>
                  <a:gd name="T15" fmla="*/ 33 h 84"/>
                  <a:gd name="T16" fmla="*/ 49 w 59"/>
                  <a:gd name="T17" fmla="*/ 31 h 84"/>
                  <a:gd name="T18" fmla="*/ 29 w 59"/>
                  <a:gd name="T19" fmla="*/ 7 h 84"/>
                  <a:gd name="T20" fmla="*/ 9 w 59"/>
                  <a:gd name="T21" fmla="*/ 13 h 84"/>
                  <a:gd name="T22" fmla="*/ 6 w 59"/>
                  <a:gd name="T23" fmla="*/ 7 h 84"/>
                  <a:gd name="T24" fmla="*/ 30 w 59"/>
                  <a:gd name="T25" fmla="*/ 0 h 84"/>
                  <a:gd name="T26" fmla="*/ 57 w 59"/>
                  <a:gd name="T27" fmla="*/ 32 h 84"/>
                  <a:gd name="T28" fmla="*/ 57 w 59"/>
                  <a:gd name="T29" fmla="*/ 63 h 84"/>
                  <a:gd name="T30" fmla="*/ 49 w 59"/>
                  <a:gd name="T31" fmla="*/ 40 h 84"/>
                  <a:gd name="T32" fmla="*/ 9 w 59"/>
                  <a:gd name="T33" fmla="*/ 61 h 84"/>
                  <a:gd name="T34" fmla="*/ 25 w 59"/>
                  <a:gd name="T35" fmla="*/ 78 h 84"/>
                  <a:gd name="T36" fmla="*/ 49 w 59"/>
                  <a:gd name="T37" fmla="*/ 62 h 84"/>
                  <a:gd name="T38" fmla="*/ 49 w 59"/>
                  <a:gd name="T39" fmla="*/ 57 h 84"/>
                  <a:gd name="T40" fmla="*/ 49 w 59"/>
                  <a:gd name="T41"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84">
                    <a:moveTo>
                      <a:pt x="57" y="63"/>
                    </a:moveTo>
                    <a:cubicBezTo>
                      <a:pt x="57" y="70"/>
                      <a:pt x="58" y="76"/>
                      <a:pt x="59" y="83"/>
                    </a:cubicBezTo>
                    <a:cubicBezTo>
                      <a:pt x="51" y="83"/>
                      <a:pt x="51" y="83"/>
                      <a:pt x="51" y="83"/>
                    </a:cubicBezTo>
                    <a:cubicBezTo>
                      <a:pt x="50" y="71"/>
                      <a:pt x="50" y="71"/>
                      <a:pt x="50" y="71"/>
                    </a:cubicBezTo>
                    <a:cubicBezTo>
                      <a:pt x="50" y="71"/>
                      <a:pt x="50" y="71"/>
                      <a:pt x="50" y="71"/>
                    </a:cubicBezTo>
                    <a:cubicBezTo>
                      <a:pt x="46" y="77"/>
                      <a:pt x="37" y="84"/>
                      <a:pt x="24" y="84"/>
                    </a:cubicBezTo>
                    <a:cubicBezTo>
                      <a:pt x="8" y="84"/>
                      <a:pt x="0" y="73"/>
                      <a:pt x="0" y="62"/>
                    </a:cubicBezTo>
                    <a:cubicBezTo>
                      <a:pt x="0" y="44"/>
                      <a:pt x="17" y="32"/>
                      <a:pt x="49" y="33"/>
                    </a:cubicBezTo>
                    <a:cubicBezTo>
                      <a:pt x="49" y="31"/>
                      <a:pt x="49" y="31"/>
                      <a:pt x="49" y="31"/>
                    </a:cubicBezTo>
                    <a:cubicBezTo>
                      <a:pt x="49" y="23"/>
                      <a:pt x="48" y="7"/>
                      <a:pt x="29" y="7"/>
                    </a:cubicBezTo>
                    <a:cubicBezTo>
                      <a:pt x="22" y="7"/>
                      <a:pt x="14" y="9"/>
                      <a:pt x="9" y="13"/>
                    </a:cubicBezTo>
                    <a:cubicBezTo>
                      <a:pt x="6" y="7"/>
                      <a:pt x="6" y="7"/>
                      <a:pt x="6" y="7"/>
                    </a:cubicBezTo>
                    <a:cubicBezTo>
                      <a:pt x="13" y="2"/>
                      <a:pt x="22" y="0"/>
                      <a:pt x="30" y="0"/>
                    </a:cubicBezTo>
                    <a:cubicBezTo>
                      <a:pt x="53" y="0"/>
                      <a:pt x="57" y="18"/>
                      <a:pt x="57" y="32"/>
                    </a:cubicBezTo>
                    <a:cubicBezTo>
                      <a:pt x="57" y="63"/>
                      <a:pt x="57" y="63"/>
                      <a:pt x="57" y="63"/>
                    </a:cubicBezTo>
                    <a:close/>
                    <a:moveTo>
                      <a:pt x="49" y="40"/>
                    </a:moveTo>
                    <a:cubicBezTo>
                      <a:pt x="32" y="39"/>
                      <a:pt x="9" y="42"/>
                      <a:pt x="9" y="61"/>
                    </a:cubicBezTo>
                    <a:cubicBezTo>
                      <a:pt x="9" y="73"/>
                      <a:pt x="16" y="78"/>
                      <a:pt x="25" y="78"/>
                    </a:cubicBezTo>
                    <a:cubicBezTo>
                      <a:pt x="38" y="78"/>
                      <a:pt x="46" y="69"/>
                      <a:pt x="49" y="62"/>
                    </a:cubicBezTo>
                    <a:cubicBezTo>
                      <a:pt x="49" y="60"/>
                      <a:pt x="49" y="58"/>
                      <a:pt x="49" y="57"/>
                    </a:cubicBezTo>
                    <a:cubicBezTo>
                      <a:pt x="49" y="40"/>
                      <a:pt x="49" y="40"/>
                      <a:pt x="49" y="4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299" name="Freeform 20"/>
              <p:cNvSpPr>
                <a:spLocks/>
              </p:cNvSpPr>
              <p:nvPr/>
            </p:nvSpPr>
            <p:spPr bwMode="auto">
              <a:xfrm>
                <a:off x="8049375" y="2609828"/>
                <a:ext cx="15597" cy="39640"/>
              </a:xfrm>
              <a:custGeom>
                <a:avLst/>
                <a:gdLst>
                  <a:gd name="T0" fmla="*/ 21 w 44"/>
                  <a:gd name="T1" fmla="*/ 0 h 100"/>
                  <a:gd name="T2" fmla="*/ 21 w 44"/>
                  <a:gd name="T3" fmla="*/ 18 h 100"/>
                  <a:gd name="T4" fmla="*/ 44 w 44"/>
                  <a:gd name="T5" fmla="*/ 18 h 100"/>
                  <a:gd name="T6" fmla="*/ 44 w 44"/>
                  <a:gd name="T7" fmla="*/ 24 h 100"/>
                  <a:gd name="T8" fmla="*/ 21 w 44"/>
                  <a:gd name="T9" fmla="*/ 24 h 100"/>
                  <a:gd name="T10" fmla="*/ 21 w 44"/>
                  <a:gd name="T11" fmla="*/ 77 h 100"/>
                  <a:gd name="T12" fmla="*/ 33 w 44"/>
                  <a:gd name="T13" fmla="*/ 94 h 100"/>
                  <a:gd name="T14" fmla="*/ 42 w 44"/>
                  <a:gd name="T15" fmla="*/ 92 h 100"/>
                  <a:gd name="T16" fmla="*/ 43 w 44"/>
                  <a:gd name="T17" fmla="*/ 98 h 100"/>
                  <a:gd name="T18" fmla="*/ 32 w 44"/>
                  <a:gd name="T19" fmla="*/ 100 h 100"/>
                  <a:gd name="T20" fmla="*/ 18 w 44"/>
                  <a:gd name="T21" fmla="*/ 95 h 100"/>
                  <a:gd name="T22" fmla="*/ 13 w 44"/>
                  <a:gd name="T23" fmla="*/ 75 h 100"/>
                  <a:gd name="T24" fmla="*/ 13 w 44"/>
                  <a:gd name="T25" fmla="*/ 24 h 100"/>
                  <a:gd name="T26" fmla="*/ 0 w 44"/>
                  <a:gd name="T27" fmla="*/ 24 h 100"/>
                  <a:gd name="T28" fmla="*/ 0 w 44"/>
                  <a:gd name="T29" fmla="*/ 18 h 100"/>
                  <a:gd name="T30" fmla="*/ 13 w 44"/>
                  <a:gd name="T31" fmla="*/ 18 h 100"/>
                  <a:gd name="T32" fmla="*/ 13 w 44"/>
                  <a:gd name="T33" fmla="*/ 3 h 100"/>
                  <a:gd name="T34" fmla="*/ 21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1" y="0"/>
                    </a:moveTo>
                    <a:cubicBezTo>
                      <a:pt x="21" y="18"/>
                      <a:pt x="21" y="18"/>
                      <a:pt x="21" y="18"/>
                    </a:cubicBezTo>
                    <a:cubicBezTo>
                      <a:pt x="44" y="18"/>
                      <a:pt x="44" y="18"/>
                      <a:pt x="44" y="18"/>
                    </a:cubicBezTo>
                    <a:cubicBezTo>
                      <a:pt x="44" y="24"/>
                      <a:pt x="44" y="24"/>
                      <a:pt x="44" y="24"/>
                    </a:cubicBezTo>
                    <a:cubicBezTo>
                      <a:pt x="21" y="24"/>
                      <a:pt x="21" y="24"/>
                      <a:pt x="21" y="24"/>
                    </a:cubicBezTo>
                    <a:cubicBezTo>
                      <a:pt x="21" y="77"/>
                      <a:pt x="21" y="77"/>
                      <a:pt x="21" y="77"/>
                    </a:cubicBezTo>
                    <a:cubicBezTo>
                      <a:pt x="21" y="87"/>
                      <a:pt x="24" y="94"/>
                      <a:pt x="33" y="94"/>
                    </a:cubicBezTo>
                    <a:cubicBezTo>
                      <a:pt x="37" y="94"/>
                      <a:pt x="40" y="93"/>
                      <a:pt x="42" y="92"/>
                    </a:cubicBezTo>
                    <a:cubicBezTo>
                      <a:pt x="43" y="98"/>
                      <a:pt x="43" y="98"/>
                      <a:pt x="43" y="98"/>
                    </a:cubicBezTo>
                    <a:cubicBezTo>
                      <a:pt x="41" y="100"/>
                      <a:pt x="37" y="100"/>
                      <a:pt x="32" y="100"/>
                    </a:cubicBezTo>
                    <a:cubicBezTo>
                      <a:pt x="26" y="100"/>
                      <a:pt x="21" y="99"/>
                      <a:pt x="18" y="95"/>
                    </a:cubicBezTo>
                    <a:cubicBezTo>
                      <a:pt x="15" y="90"/>
                      <a:pt x="13" y="84"/>
                      <a:pt x="13" y="75"/>
                    </a:cubicBezTo>
                    <a:cubicBezTo>
                      <a:pt x="13" y="24"/>
                      <a:pt x="13" y="24"/>
                      <a:pt x="13" y="24"/>
                    </a:cubicBezTo>
                    <a:cubicBezTo>
                      <a:pt x="0" y="24"/>
                      <a:pt x="0" y="24"/>
                      <a:pt x="0" y="24"/>
                    </a:cubicBezTo>
                    <a:cubicBezTo>
                      <a:pt x="0" y="18"/>
                      <a:pt x="0" y="18"/>
                      <a:pt x="0" y="18"/>
                    </a:cubicBezTo>
                    <a:cubicBezTo>
                      <a:pt x="13" y="18"/>
                      <a:pt x="13" y="18"/>
                      <a:pt x="13" y="18"/>
                    </a:cubicBezTo>
                    <a:cubicBezTo>
                      <a:pt x="13" y="3"/>
                      <a:pt x="13" y="3"/>
                      <a:pt x="13" y="3"/>
                    </a:cubicBezTo>
                    <a:cubicBezTo>
                      <a:pt x="21" y="0"/>
                      <a:pt x="21" y="0"/>
                      <a:pt x="21"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00" name="Freeform 21"/>
              <p:cNvSpPr>
                <a:spLocks/>
              </p:cNvSpPr>
              <p:nvPr/>
            </p:nvSpPr>
            <p:spPr bwMode="auto">
              <a:xfrm>
                <a:off x="7998084" y="2605797"/>
                <a:ext cx="22347" cy="43167"/>
              </a:xfrm>
              <a:custGeom>
                <a:avLst/>
                <a:gdLst>
                  <a:gd name="T0" fmla="*/ 35 w 63"/>
                  <a:gd name="T1" fmla="*/ 26 h 109"/>
                  <a:gd name="T2" fmla="*/ 19 w 63"/>
                  <a:gd name="T3" fmla="*/ 31 h 109"/>
                  <a:gd name="T4" fmla="*/ 8 w 63"/>
                  <a:gd name="T5" fmla="*/ 42 h 109"/>
                  <a:gd name="T6" fmla="*/ 7 w 63"/>
                  <a:gd name="T7" fmla="*/ 42 h 109"/>
                  <a:gd name="T8" fmla="*/ 7 w 63"/>
                  <a:gd name="T9" fmla="*/ 3 h 109"/>
                  <a:gd name="T10" fmla="*/ 0 w 63"/>
                  <a:gd name="T11" fmla="*/ 0 h 109"/>
                  <a:gd name="T12" fmla="*/ 0 w 63"/>
                  <a:gd name="T13" fmla="*/ 109 h 109"/>
                  <a:gd name="T14" fmla="*/ 7 w 63"/>
                  <a:gd name="T15" fmla="*/ 109 h 109"/>
                  <a:gd name="T16" fmla="*/ 7 w 63"/>
                  <a:gd name="T17" fmla="*/ 59 h 109"/>
                  <a:gd name="T18" fmla="*/ 9 w 63"/>
                  <a:gd name="T19" fmla="*/ 51 h 109"/>
                  <a:gd name="T20" fmla="*/ 33 w 63"/>
                  <a:gd name="T21" fmla="*/ 33 h 109"/>
                  <a:gd name="T22" fmla="*/ 55 w 63"/>
                  <a:gd name="T23" fmla="*/ 61 h 109"/>
                  <a:gd name="T24" fmla="*/ 55 w 63"/>
                  <a:gd name="T25" fmla="*/ 109 h 109"/>
                  <a:gd name="T26" fmla="*/ 63 w 63"/>
                  <a:gd name="T27" fmla="*/ 109 h 109"/>
                  <a:gd name="T28" fmla="*/ 63 w 63"/>
                  <a:gd name="T29" fmla="*/ 60 h 109"/>
                  <a:gd name="T30" fmla="*/ 35 w 63"/>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09">
                    <a:moveTo>
                      <a:pt x="35" y="26"/>
                    </a:moveTo>
                    <a:cubicBezTo>
                      <a:pt x="29" y="26"/>
                      <a:pt x="23" y="28"/>
                      <a:pt x="19" y="31"/>
                    </a:cubicBezTo>
                    <a:cubicBezTo>
                      <a:pt x="14" y="34"/>
                      <a:pt x="10" y="38"/>
                      <a:pt x="8" y="42"/>
                    </a:cubicBezTo>
                    <a:cubicBezTo>
                      <a:pt x="7" y="42"/>
                      <a:pt x="7" y="42"/>
                      <a:pt x="7" y="42"/>
                    </a:cubicBezTo>
                    <a:cubicBezTo>
                      <a:pt x="7" y="3"/>
                      <a:pt x="7" y="3"/>
                      <a:pt x="7" y="3"/>
                    </a:cubicBezTo>
                    <a:cubicBezTo>
                      <a:pt x="0" y="0"/>
                      <a:pt x="0" y="0"/>
                      <a:pt x="0" y="0"/>
                    </a:cubicBezTo>
                    <a:cubicBezTo>
                      <a:pt x="0" y="109"/>
                      <a:pt x="0" y="109"/>
                      <a:pt x="0" y="109"/>
                    </a:cubicBezTo>
                    <a:cubicBezTo>
                      <a:pt x="7" y="109"/>
                      <a:pt x="7" y="109"/>
                      <a:pt x="7" y="109"/>
                    </a:cubicBezTo>
                    <a:cubicBezTo>
                      <a:pt x="7" y="59"/>
                      <a:pt x="7" y="59"/>
                      <a:pt x="7" y="59"/>
                    </a:cubicBezTo>
                    <a:cubicBezTo>
                      <a:pt x="7" y="56"/>
                      <a:pt x="8" y="54"/>
                      <a:pt x="9" y="51"/>
                    </a:cubicBezTo>
                    <a:cubicBezTo>
                      <a:pt x="12" y="41"/>
                      <a:pt x="21" y="33"/>
                      <a:pt x="33" y="33"/>
                    </a:cubicBezTo>
                    <a:cubicBezTo>
                      <a:pt x="49" y="33"/>
                      <a:pt x="55" y="46"/>
                      <a:pt x="55" y="61"/>
                    </a:cubicBezTo>
                    <a:cubicBezTo>
                      <a:pt x="55" y="109"/>
                      <a:pt x="55" y="109"/>
                      <a:pt x="55" y="109"/>
                    </a:cubicBezTo>
                    <a:cubicBezTo>
                      <a:pt x="63" y="109"/>
                      <a:pt x="63" y="109"/>
                      <a:pt x="63" y="109"/>
                    </a:cubicBezTo>
                    <a:cubicBezTo>
                      <a:pt x="63" y="60"/>
                      <a:pt x="63" y="60"/>
                      <a:pt x="63" y="60"/>
                    </a:cubicBezTo>
                    <a:cubicBezTo>
                      <a:pt x="63" y="30"/>
                      <a:pt x="43" y="26"/>
                      <a:pt x="35" y="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sp>
            <p:nvSpPr>
              <p:cNvPr id="301" name="Freeform 22"/>
              <p:cNvSpPr>
                <a:spLocks noEditPoints="1"/>
              </p:cNvSpPr>
              <p:nvPr/>
            </p:nvSpPr>
            <p:spPr bwMode="auto">
              <a:xfrm>
                <a:off x="7962689" y="2601765"/>
                <a:ext cx="28945" cy="47703"/>
              </a:xfrm>
              <a:custGeom>
                <a:avLst/>
                <a:gdLst>
                  <a:gd name="T0" fmla="*/ 81 w 82"/>
                  <a:gd name="T1" fmla="*/ 5 h 120"/>
                  <a:gd name="T2" fmla="*/ 60 w 82"/>
                  <a:gd name="T3" fmla="*/ 0 h 120"/>
                  <a:gd name="T4" fmla="*/ 60 w 82"/>
                  <a:gd name="T5" fmla="*/ 46 h 120"/>
                  <a:gd name="T6" fmla="*/ 60 w 82"/>
                  <a:gd name="T7" fmla="*/ 46 h 120"/>
                  <a:gd name="T8" fmla="*/ 37 w 82"/>
                  <a:gd name="T9" fmla="*/ 35 h 120"/>
                  <a:gd name="T10" fmla="*/ 1 w 82"/>
                  <a:gd name="T11" fmla="*/ 79 h 120"/>
                  <a:gd name="T12" fmla="*/ 35 w 82"/>
                  <a:gd name="T13" fmla="*/ 120 h 120"/>
                  <a:gd name="T14" fmla="*/ 62 w 82"/>
                  <a:gd name="T15" fmla="*/ 106 h 120"/>
                  <a:gd name="T16" fmla="*/ 62 w 82"/>
                  <a:gd name="T17" fmla="*/ 106 h 120"/>
                  <a:gd name="T18" fmla="*/ 63 w 82"/>
                  <a:gd name="T19" fmla="*/ 119 h 120"/>
                  <a:gd name="T20" fmla="*/ 82 w 82"/>
                  <a:gd name="T21" fmla="*/ 119 h 120"/>
                  <a:gd name="T22" fmla="*/ 81 w 82"/>
                  <a:gd name="T23" fmla="*/ 96 h 120"/>
                  <a:gd name="T24" fmla="*/ 81 w 82"/>
                  <a:gd name="T25" fmla="*/ 5 h 120"/>
                  <a:gd name="T26" fmla="*/ 60 w 82"/>
                  <a:gd name="T27" fmla="*/ 83 h 120"/>
                  <a:gd name="T28" fmla="*/ 60 w 82"/>
                  <a:gd name="T29" fmla="*/ 89 h 120"/>
                  <a:gd name="T30" fmla="*/ 42 w 82"/>
                  <a:gd name="T31" fmla="*/ 104 h 120"/>
                  <a:gd name="T32" fmla="*/ 21 w 82"/>
                  <a:gd name="T33" fmla="*/ 78 h 120"/>
                  <a:gd name="T34" fmla="*/ 42 w 82"/>
                  <a:gd name="T35" fmla="*/ 51 h 120"/>
                  <a:gd name="T36" fmla="*/ 60 w 82"/>
                  <a:gd name="T37" fmla="*/ 66 h 120"/>
                  <a:gd name="T38" fmla="*/ 60 w 82"/>
                  <a:gd name="T39" fmla="*/ 71 h 120"/>
                  <a:gd name="T40" fmla="*/ 60 w 82"/>
                  <a:gd name="T41" fmla="*/ 8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0">
                    <a:moveTo>
                      <a:pt x="81" y="5"/>
                    </a:moveTo>
                    <a:cubicBezTo>
                      <a:pt x="60" y="0"/>
                      <a:pt x="60" y="0"/>
                      <a:pt x="60" y="0"/>
                    </a:cubicBezTo>
                    <a:cubicBezTo>
                      <a:pt x="60" y="46"/>
                      <a:pt x="60" y="46"/>
                      <a:pt x="60" y="46"/>
                    </a:cubicBezTo>
                    <a:cubicBezTo>
                      <a:pt x="60" y="46"/>
                      <a:pt x="60" y="46"/>
                      <a:pt x="60" y="46"/>
                    </a:cubicBezTo>
                    <a:cubicBezTo>
                      <a:pt x="56" y="40"/>
                      <a:pt x="48" y="35"/>
                      <a:pt x="37" y="35"/>
                    </a:cubicBezTo>
                    <a:cubicBezTo>
                      <a:pt x="17" y="35"/>
                      <a:pt x="0" y="51"/>
                      <a:pt x="1" y="79"/>
                    </a:cubicBezTo>
                    <a:cubicBezTo>
                      <a:pt x="1" y="104"/>
                      <a:pt x="16" y="120"/>
                      <a:pt x="35" y="120"/>
                    </a:cubicBezTo>
                    <a:cubicBezTo>
                      <a:pt x="47" y="120"/>
                      <a:pt x="57" y="115"/>
                      <a:pt x="62" y="106"/>
                    </a:cubicBezTo>
                    <a:cubicBezTo>
                      <a:pt x="62" y="106"/>
                      <a:pt x="62" y="106"/>
                      <a:pt x="62" y="106"/>
                    </a:cubicBezTo>
                    <a:cubicBezTo>
                      <a:pt x="63" y="119"/>
                      <a:pt x="63" y="119"/>
                      <a:pt x="63" y="119"/>
                    </a:cubicBezTo>
                    <a:cubicBezTo>
                      <a:pt x="82" y="119"/>
                      <a:pt x="82" y="119"/>
                      <a:pt x="82" y="119"/>
                    </a:cubicBezTo>
                    <a:cubicBezTo>
                      <a:pt x="81" y="113"/>
                      <a:pt x="81" y="104"/>
                      <a:pt x="81" y="96"/>
                    </a:cubicBezTo>
                    <a:cubicBezTo>
                      <a:pt x="81" y="5"/>
                      <a:pt x="81" y="5"/>
                      <a:pt x="81" y="5"/>
                    </a:cubicBezTo>
                    <a:close/>
                    <a:moveTo>
                      <a:pt x="60" y="83"/>
                    </a:moveTo>
                    <a:cubicBezTo>
                      <a:pt x="60" y="85"/>
                      <a:pt x="60" y="87"/>
                      <a:pt x="60" y="89"/>
                    </a:cubicBezTo>
                    <a:cubicBezTo>
                      <a:pt x="58" y="98"/>
                      <a:pt x="50" y="104"/>
                      <a:pt x="42" y="104"/>
                    </a:cubicBezTo>
                    <a:cubicBezTo>
                      <a:pt x="29" y="104"/>
                      <a:pt x="21" y="93"/>
                      <a:pt x="21" y="78"/>
                    </a:cubicBezTo>
                    <a:cubicBezTo>
                      <a:pt x="21" y="63"/>
                      <a:pt x="29" y="51"/>
                      <a:pt x="42" y="51"/>
                    </a:cubicBezTo>
                    <a:cubicBezTo>
                      <a:pt x="51" y="51"/>
                      <a:pt x="58" y="58"/>
                      <a:pt x="60" y="66"/>
                    </a:cubicBezTo>
                    <a:cubicBezTo>
                      <a:pt x="60" y="67"/>
                      <a:pt x="60" y="69"/>
                      <a:pt x="60" y="71"/>
                    </a:cubicBezTo>
                    <a:cubicBezTo>
                      <a:pt x="60" y="83"/>
                      <a:pt x="60" y="83"/>
                      <a:pt x="60" y="8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pPr>
                <a:endParaRPr lang="en-US" sz="900" dirty="0">
                  <a:solidFill>
                    <a:srgbClr val="FFFFFF"/>
                  </a:solidFill>
                  <a:latin typeface="Arial"/>
                  <a:cs typeface="Arial"/>
                </a:endParaRPr>
              </a:p>
            </p:txBody>
          </p:sp>
        </p:grpSp>
        <p:cxnSp>
          <p:nvCxnSpPr>
            <p:cNvPr id="265" name="Straight Connector 264"/>
            <p:cNvCxnSpPr/>
            <p:nvPr/>
          </p:nvCxnSpPr>
          <p:spPr bwMode="auto">
            <a:xfrm>
              <a:off x="950370" y="2363942"/>
              <a:ext cx="1186841" cy="0"/>
            </a:xfrm>
            <a:prstGeom prst="line">
              <a:avLst/>
            </a:prstGeom>
            <a:solidFill>
              <a:srgbClr val="0183B7"/>
            </a:solidFill>
            <a:ln w="19050" cap="flat" cmpd="sng" algn="ctr">
              <a:solidFill>
                <a:schemeClr val="accent5"/>
              </a:solidFill>
              <a:prstDash val="solid"/>
              <a:round/>
              <a:headEnd type="none" w="med" len="med"/>
              <a:tailEnd type="none" w="med" len="med"/>
            </a:ln>
            <a:effectLst/>
          </p:spPr>
        </p:cxnSp>
        <p:pic>
          <p:nvPicPr>
            <p:cNvPr id="266" name="Picture 265"/>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82969" y="1477283"/>
              <a:ext cx="510992" cy="458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67" name="Group 266"/>
            <p:cNvGrpSpPr/>
            <p:nvPr/>
          </p:nvGrpSpPr>
          <p:grpSpPr>
            <a:xfrm>
              <a:off x="1302962" y="2435446"/>
              <a:ext cx="218306" cy="45720"/>
              <a:chOff x="-7727950" y="15217775"/>
              <a:chExt cx="24596726" cy="5259388"/>
            </a:xfrm>
          </p:grpSpPr>
          <p:sp>
            <p:nvSpPr>
              <p:cNvPr id="282" name="Freeform 24"/>
              <p:cNvSpPr>
                <a:spLocks/>
              </p:cNvSpPr>
              <p:nvPr/>
            </p:nvSpPr>
            <p:spPr bwMode="auto">
              <a:xfrm>
                <a:off x="2952750" y="16186150"/>
                <a:ext cx="679450" cy="654050"/>
              </a:xfrm>
              <a:custGeom>
                <a:avLst/>
                <a:gdLst>
                  <a:gd name="T0" fmla="*/ 75 w 181"/>
                  <a:gd name="T1" fmla="*/ 4 h 174"/>
                  <a:gd name="T2" fmla="*/ 155 w 181"/>
                  <a:gd name="T3" fmla="*/ 32 h 174"/>
                  <a:gd name="T4" fmla="*/ 165 w 181"/>
                  <a:gd name="T5" fmla="*/ 126 h 174"/>
                  <a:gd name="T6" fmla="*/ 69 w 181"/>
                  <a:gd name="T7" fmla="*/ 166 h 174"/>
                  <a:gd name="T8" fmla="*/ 2 w 181"/>
                  <a:gd name="T9" fmla="*/ 86 h 174"/>
                  <a:gd name="T10" fmla="*/ 75 w 181"/>
                  <a:gd name="T11" fmla="*/ 4 h 174"/>
                </a:gdLst>
                <a:ahLst/>
                <a:cxnLst>
                  <a:cxn ang="0">
                    <a:pos x="T0" y="T1"/>
                  </a:cxn>
                  <a:cxn ang="0">
                    <a:pos x="T2" y="T3"/>
                  </a:cxn>
                  <a:cxn ang="0">
                    <a:pos x="T4" y="T5"/>
                  </a:cxn>
                  <a:cxn ang="0">
                    <a:pos x="T6" y="T7"/>
                  </a:cxn>
                  <a:cxn ang="0">
                    <a:pos x="T8" y="T9"/>
                  </a:cxn>
                  <a:cxn ang="0">
                    <a:pos x="T10" y="T11"/>
                  </a:cxn>
                </a:cxnLst>
                <a:rect l="0" t="0" r="r" b="b"/>
                <a:pathLst>
                  <a:path w="181" h="174">
                    <a:moveTo>
                      <a:pt x="75" y="4"/>
                    </a:moveTo>
                    <a:cubicBezTo>
                      <a:pt x="104" y="0"/>
                      <a:pt x="135" y="10"/>
                      <a:pt x="155" y="32"/>
                    </a:cubicBezTo>
                    <a:cubicBezTo>
                      <a:pt x="177" y="57"/>
                      <a:pt x="181" y="97"/>
                      <a:pt x="165" y="126"/>
                    </a:cubicBezTo>
                    <a:cubicBezTo>
                      <a:pt x="146" y="159"/>
                      <a:pt x="105" y="174"/>
                      <a:pt x="69" y="166"/>
                    </a:cubicBezTo>
                    <a:cubicBezTo>
                      <a:pt x="31" y="159"/>
                      <a:pt x="0" y="125"/>
                      <a:pt x="2" y="86"/>
                    </a:cubicBezTo>
                    <a:cubicBezTo>
                      <a:pt x="1" y="45"/>
                      <a:pt x="35" y="9"/>
                      <a:pt x="75"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25"/>
              <p:cNvSpPr>
                <a:spLocks/>
              </p:cNvSpPr>
              <p:nvPr/>
            </p:nvSpPr>
            <p:spPr bwMode="auto">
              <a:xfrm>
                <a:off x="-7727950" y="15217775"/>
                <a:ext cx="2498725" cy="2501900"/>
              </a:xfrm>
              <a:custGeom>
                <a:avLst/>
                <a:gdLst>
                  <a:gd name="T0" fmla="*/ 0 w 666"/>
                  <a:gd name="T1" fmla="*/ 0 h 666"/>
                  <a:gd name="T2" fmla="*/ 666 w 666"/>
                  <a:gd name="T3" fmla="*/ 0 h 666"/>
                  <a:gd name="T4" fmla="*/ 666 w 666"/>
                  <a:gd name="T5" fmla="*/ 666 h 666"/>
                  <a:gd name="T6" fmla="*/ 0 w 666"/>
                  <a:gd name="T7" fmla="*/ 666 h 666"/>
                  <a:gd name="T8" fmla="*/ 0 w 666"/>
                  <a:gd name="T9" fmla="*/ 0 h 666"/>
                </a:gdLst>
                <a:ahLst/>
                <a:cxnLst>
                  <a:cxn ang="0">
                    <a:pos x="T0" y="T1"/>
                  </a:cxn>
                  <a:cxn ang="0">
                    <a:pos x="T2" y="T3"/>
                  </a:cxn>
                  <a:cxn ang="0">
                    <a:pos x="T4" y="T5"/>
                  </a:cxn>
                  <a:cxn ang="0">
                    <a:pos x="T6" y="T7"/>
                  </a:cxn>
                  <a:cxn ang="0">
                    <a:pos x="T8" y="T9"/>
                  </a:cxn>
                </a:cxnLst>
                <a:rect l="0" t="0" r="r" b="b"/>
                <a:pathLst>
                  <a:path w="666" h="666">
                    <a:moveTo>
                      <a:pt x="0" y="0"/>
                    </a:moveTo>
                    <a:cubicBezTo>
                      <a:pt x="666" y="0"/>
                      <a:pt x="666" y="0"/>
                      <a:pt x="666" y="0"/>
                    </a:cubicBezTo>
                    <a:cubicBezTo>
                      <a:pt x="666" y="222"/>
                      <a:pt x="666" y="444"/>
                      <a:pt x="666" y="666"/>
                    </a:cubicBezTo>
                    <a:cubicBezTo>
                      <a:pt x="444" y="666"/>
                      <a:pt x="222" y="666"/>
                      <a:pt x="0" y="666"/>
                    </a:cubicBezTo>
                    <a:cubicBezTo>
                      <a:pt x="0" y="0"/>
                      <a:pt x="0" y="0"/>
                      <a:pt x="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26"/>
              <p:cNvSpPr>
                <a:spLocks/>
              </p:cNvSpPr>
              <p:nvPr/>
            </p:nvSpPr>
            <p:spPr bwMode="auto">
              <a:xfrm>
                <a:off x="-4975225" y="15217775"/>
                <a:ext cx="2498725" cy="2501900"/>
              </a:xfrm>
              <a:custGeom>
                <a:avLst/>
                <a:gdLst>
                  <a:gd name="T0" fmla="*/ 0 w 666"/>
                  <a:gd name="T1" fmla="*/ 0 h 666"/>
                  <a:gd name="T2" fmla="*/ 666 w 666"/>
                  <a:gd name="T3" fmla="*/ 0 h 666"/>
                  <a:gd name="T4" fmla="*/ 666 w 666"/>
                  <a:gd name="T5" fmla="*/ 666 h 666"/>
                  <a:gd name="T6" fmla="*/ 0 w 666"/>
                  <a:gd name="T7" fmla="*/ 666 h 666"/>
                  <a:gd name="T8" fmla="*/ 0 w 666"/>
                  <a:gd name="T9" fmla="*/ 0 h 666"/>
                </a:gdLst>
                <a:ahLst/>
                <a:cxnLst>
                  <a:cxn ang="0">
                    <a:pos x="T0" y="T1"/>
                  </a:cxn>
                  <a:cxn ang="0">
                    <a:pos x="T2" y="T3"/>
                  </a:cxn>
                  <a:cxn ang="0">
                    <a:pos x="T4" y="T5"/>
                  </a:cxn>
                  <a:cxn ang="0">
                    <a:pos x="T6" y="T7"/>
                  </a:cxn>
                  <a:cxn ang="0">
                    <a:pos x="T8" y="T9"/>
                  </a:cxn>
                </a:cxnLst>
                <a:rect l="0" t="0" r="r" b="b"/>
                <a:pathLst>
                  <a:path w="666" h="666">
                    <a:moveTo>
                      <a:pt x="0" y="0"/>
                    </a:moveTo>
                    <a:cubicBezTo>
                      <a:pt x="666" y="0"/>
                      <a:pt x="666" y="0"/>
                      <a:pt x="666" y="0"/>
                    </a:cubicBezTo>
                    <a:cubicBezTo>
                      <a:pt x="666" y="222"/>
                      <a:pt x="666" y="444"/>
                      <a:pt x="666" y="666"/>
                    </a:cubicBezTo>
                    <a:cubicBezTo>
                      <a:pt x="444" y="666"/>
                      <a:pt x="222" y="666"/>
                      <a:pt x="0" y="666"/>
                    </a:cubicBezTo>
                    <a:cubicBezTo>
                      <a:pt x="0" y="444"/>
                      <a:pt x="0" y="222"/>
                      <a:pt x="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27"/>
              <p:cNvSpPr>
                <a:spLocks/>
              </p:cNvSpPr>
              <p:nvPr/>
            </p:nvSpPr>
            <p:spPr bwMode="auto">
              <a:xfrm>
                <a:off x="-908050" y="16265525"/>
                <a:ext cx="3411538" cy="3163888"/>
              </a:xfrm>
              <a:custGeom>
                <a:avLst/>
                <a:gdLst>
                  <a:gd name="T0" fmla="*/ 0 w 909"/>
                  <a:gd name="T1" fmla="*/ 1 h 842"/>
                  <a:gd name="T2" fmla="*/ 209 w 909"/>
                  <a:gd name="T3" fmla="*/ 1 h 842"/>
                  <a:gd name="T4" fmla="*/ 406 w 909"/>
                  <a:gd name="T5" fmla="*/ 498 h 842"/>
                  <a:gd name="T6" fmla="*/ 455 w 909"/>
                  <a:gd name="T7" fmla="*/ 622 h 842"/>
                  <a:gd name="T8" fmla="*/ 708 w 909"/>
                  <a:gd name="T9" fmla="*/ 1 h 842"/>
                  <a:gd name="T10" fmla="*/ 909 w 909"/>
                  <a:gd name="T11" fmla="*/ 1 h 842"/>
                  <a:gd name="T12" fmla="*/ 909 w 909"/>
                  <a:gd name="T13" fmla="*/ 841 h 842"/>
                  <a:gd name="T14" fmla="*/ 764 w 909"/>
                  <a:gd name="T15" fmla="*/ 841 h 842"/>
                  <a:gd name="T16" fmla="*/ 764 w 909"/>
                  <a:gd name="T17" fmla="*/ 221 h 842"/>
                  <a:gd name="T18" fmla="*/ 763 w 909"/>
                  <a:gd name="T19" fmla="*/ 193 h 842"/>
                  <a:gd name="T20" fmla="*/ 756 w 909"/>
                  <a:gd name="T21" fmla="*/ 206 h 842"/>
                  <a:gd name="T22" fmla="*/ 505 w 909"/>
                  <a:gd name="T23" fmla="*/ 840 h 842"/>
                  <a:gd name="T24" fmla="*/ 401 w 909"/>
                  <a:gd name="T25" fmla="*/ 841 h 842"/>
                  <a:gd name="T26" fmla="*/ 145 w 909"/>
                  <a:gd name="T27" fmla="*/ 206 h 842"/>
                  <a:gd name="T28" fmla="*/ 138 w 909"/>
                  <a:gd name="T29" fmla="*/ 193 h 842"/>
                  <a:gd name="T30" fmla="*/ 137 w 909"/>
                  <a:gd name="T31" fmla="*/ 465 h 842"/>
                  <a:gd name="T32" fmla="*/ 137 w 909"/>
                  <a:gd name="T33" fmla="*/ 841 h 842"/>
                  <a:gd name="T34" fmla="*/ 0 w 909"/>
                  <a:gd name="T35" fmla="*/ 841 h 842"/>
                  <a:gd name="T36" fmla="*/ 0 w 909"/>
                  <a:gd name="T37" fmla="*/ 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9" h="842">
                    <a:moveTo>
                      <a:pt x="0" y="1"/>
                    </a:moveTo>
                    <a:cubicBezTo>
                      <a:pt x="70" y="1"/>
                      <a:pt x="140" y="1"/>
                      <a:pt x="209" y="1"/>
                    </a:cubicBezTo>
                    <a:cubicBezTo>
                      <a:pt x="275" y="167"/>
                      <a:pt x="340" y="332"/>
                      <a:pt x="406" y="498"/>
                    </a:cubicBezTo>
                    <a:cubicBezTo>
                      <a:pt x="422" y="539"/>
                      <a:pt x="438" y="581"/>
                      <a:pt x="455" y="622"/>
                    </a:cubicBezTo>
                    <a:cubicBezTo>
                      <a:pt x="539" y="415"/>
                      <a:pt x="624" y="209"/>
                      <a:pt x="708" y="1"/>
                    </a:cubicBezTo>
                    <a:cubicBezTo>
                      <a:pt x="775" y="0"/>
                      <a:pt x="842" y="1"/>
                      <a:pt x="909" y="1"/>
                    </a:cubicBezTo>
                    <a:cubicBezTo>
                      <a:pt x="909" y="281"/>
                      <a:pt x="909" y="561"/>
                      <a:pt x="909" y="841"/>
                    </a:cubicBezTo>
                    <a:cubicBezTo>
                      <a:pt x="861" y="841"/>
                      <a:pt x="812" y="841"/>
                      <a:pt x="764" y="841"/>
                    </a:cubicBezTo>
                    <a:cubicBezTo>
                      <a:pt x="764" y="634"/>
                      <a:pt x="764" y="427"/>
                      <a:pt x="764" y="221"/>
                    </a:cubicBezTo>
                    <a:cubicBezTo>
                      <a:pt x="764" y="212"/>
                      <a:pt x="764" y="202"/>
                      <a:pt x="763" y="193"/>
                    </a:cubicBezTo>
                    <a:cubicBezTo>
                      <a:pt x="760" y="197"/>
                      <a:pt x="758" y="202"/>
                      <a:pt x="756" y="206"/>
                    </a:cubicBezTo>
                    <a:cubicBezTo>
                      <a:pt x="672" y="418"/>
                      <a:pt x="587" y="629"/>
                      <a:pt x="505" y="840"/>
                    </a:cubicBezTo>
                    <a:cubicBezTo>
                      <a:pt x="470" y="842"/>
                      <a:pt x="436" y="841"/>
                      <a:pt x="401" y="841"/>
                    </a:cubicBezTo>
                    <a:cubicBezTo>
                      <a:pt x="315" y="630"/>
                      <a:pt x="231" y="418"/>
                      <a:pt x="145" y="206"/>
                    </a:cubicBezTo>
                    <a:cubicBezTo>
                      <a:pt x="143" y="202"/>
                      <a:pt x="140" y="197"/>
                      <a:pt x="138" y="193"/>
                    </a:cubicBezTo>
                    <a:cubicBezTo>
                      <a:pt x="136" y="284"/>
                      <a:pt x="138" y="374"/>
                      <a:pt x="137" y="465"/>
                    </a:cubicBezTo>
                    <a:cubicBezTo>
                      <a:pt x="137" y="590"/>
                      <a:pt x="137" y="716"/>
                      <a:pt x="137" y="841"/>
                    </a:cubicBezTo>
                    <a:cubicBezTo>
                      <a:pt x="91" y="841"/>
                      <a:pt x="46" y="841"/>
                      <a:pt x="0" y="841"/>
                    </a:cubicBezTo>
                    <a:cubicBezTo>
                      <a:pt x="0" y="561"/>
                      <a:pt x="0" y="281"/>
                      <a:pt x="0"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28"/>
              <p:cNvSpPr>
                <a:spLocks/>
              </p:cNvSpPr>
              <p:nvPr/>
            </p:nvSpPr>
            <p:spPr bwMode="auto">
              <a:xfrm>
                <a:off x="3894138" y="17087850"/>
                <a:ext cx="1782763" cy="2401888"/>
              </a:xfrm>
              <a:custGeom>
                <a:avLst/>
                <a:gdLst>
                  <a:gd name="T0" fmla="*/ 220 w 475"/>
                  <a:gd name="T1" fmla="*/ 19 h 639"/>
                  <a:gd name="T2" fmla="*/ 434 w 475"/>
                  <a:gd name="T3" fmla="*/ 20 h 639"/>
                  <a:gd name="T4" fmla="*/ 475 w 475"/>
                  <a:gd name="T5" fmla="*/ 37 h 639"/>
                  <a:gd name="T6" fmla="*/ 475 w 475"/>
                  <a:gd name="T7" fmla="*/ 175 h 639"/>
                  <a:gd name="T8" fmla="*/ 310 w 475"/>
                  <a:gd name="T9" fmla="*/ 124 h 639"/>
                  <a:gd name="T10" fmla="*/ 191 w 475"/>
                  <a:gd name="T11" fmla="*/ 191 h 639"/>
                  <a:gd name="T12" fmla="*/ 153 w 475"/>
                  <a:gd name="T13" fmla="*/ 358 h 639"/>
                  <a:gd name="T14" fmla="*/ 211 w 475"/>
                  <a:gd name="T15" fmla="*/ 477 h 639"/>
                  <a:gd name="T16" fmla="*/ 346 w 475"/>
                  <a:gd name="T17" fmla="*/ 517 h 639"/>
                  <a:gd name="T18" fmla="*/ 475 w 475"/>
                  <a:gd name="T19" fmla="*/ 464 h 639"/>
                  <a:gd name="T20" fmla="*/ 475 w 475"/>
                  <a:gd name="T21" fmla="*/ 595 h 639"/>
                  <a:gd name="T22" fmla="*/ 278 w 475"/>
                  <a:gd name="T23" fmla="*/ 636 h 639"/>
                  <a:gd name="T24" fmla="*/ 91 w 475"/>
                  <a:gd name="T25" fmla="*/ 557 h 639"/>
                  <a:gd name="T26" fmla="*/ 4 w 475"/>
                  <a:gd name="T27" fmla="*/ 356 h 639"/>
                  <a:gd name="T28" fmla="*/ 60 w 475"/>
                  <a:gd name="T29" fmla="*/ 132 h 639"/>
                  <a:gd name="T30" fmla="*/ 220 w 475"/>
                  <a:gd name="T31" fmla="*/ 1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5" h="639">
                    <a:moveTo>
                      <a:pt x="220" y="19"/>
                    </a:moveTo>
                    <a:cubicBezTo>
                      <a:pt x="290" y="0"/>
                      <a:pt x="365" y="0"/>
                      <a:pt x="434" y="20"/>
                    </a:cubicBezTo>
                    <a:cubicBezTo>
                      <a:pt x="449" y="24"/>
                      <a:pt x="462" y="30"/>
                      <a:pt x="475" y="37"/>
                    </a:cubicBezTo>
                    <a:cubicBezTo>
                      <a:pt x="475" y="83"/>
                      <a:pt x="475" y="129"/>
                      <a:pt x="475" y="175"/>
                    </a:cubicBezTo>
                    <a:cubicBezTo>
                      <a:pt x="428" y="139"/>
                      <a:pt x="370" y="117"/>
                      <a:pt x="310" y="124"/>
                    </a:cubicBezTo>
                    <a:cubicBezTo>
                      <a:pt x="264" y="129"/>
                      <a:pt x="219" y="153"/>
                      <a:pt x="191" y="191"/>
                    </a:cubicBezTo>
                    <a:cubicBezTo>
                      <a:pt x="155" y="238"/>
                      <a:pt x="146" y="300"/>
                      <a:pt x="153" y="358"/>
                    </a:cubicBezTo>
                    <a:cubicBezTo>
                      <a:pt x="157" y="403"/>
                      <a:pt x="176" y="447"/>
                      <a:pt x="211" y="477"/>
                    </a:cubicBezTo>
                    <a:cubicBezTo>
                      <a:pt x="247" y="510"/>
                      <a:pt x="298" y="521"/>
                      <a:pt x="346" y="517"/>
                    </a:cubicBezTo>
                    <a:cubicBezTo>
                      <a:pt x="393" y="512"/>
                      <a:pt x="437" y="492"/>
                      <a:pt x="475" y="464"/>
                    </a:cubicBezTo>
                    <a:cubicBezTo>
                      <a:pt x="475" y="508"/>
                      <a:pt x="475" y="551"/>
                      <a:pt x="475" y="595"/>
                    </a:cubicBezTo>
                    <a:cubicBezTo>
                      <a:pt x="416" y="630"/>
                      <a:pt x="346" y="639"/>
                      <a:pt x="278" y="636"/>
                    </a:cubicBezTo>
                    <a:cubicBezTo>
                      <a:pt x="209" y="632"/>
                      <a:pt x="141" y="606"/>
                      <a:pt x="91" y="557"/>
                    </a:cubicBezTo>
                    <a:cubicBezTo>
                      <a:pt x="36" y="505"/>
                      <a:pt x="7" y="430"/>
                      <a:pt x="4" y="356"/>
                    </a:cubicBezTo>
                    <a:cubicBezTo>
                      <a:pt x="0" y="278"/>
                      <a:pt x="16" y="197"/>
                      <a:pt x="60" y="132"/>
                    </a:cubicBezTo>
                    <a:cubicBezTo>
                      <a:pt x="98" y="77"/>
                      <a:pt x="156" y="38"/>
                      <a:pt x="220" y="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29"/>
              <p:cNvSpPr>
                <a:spLocks/>
              </p:cNvSpPr>
              <p:nvPr/>
            </p:nvSpPr>
            <p:spPr bwMode="auto">
              <a:xfrm>
                <a:off x="9969500" y="17084675"/>
                <a:ext cx="1579563" cy="2405063"/>
              </a:xfrm>
              <a:custGeom>
                <a:avLst/>
                <a:gdLst>
                  <a:gd name="T0" fmla="*/ 175 w 421"/>
                  <a:gd name="T1" fmla="*/ 11 h 640"/>
                  <a:gd name="T2" fmla="*/ 374 w 421"/>
                  <a:gd name="T3" fmla="*/ 32 h 640"/>
                  <a:gd name="T4" fmla="*/ 374 w 421"/>
                  <a:gd name="T5" fmla="*/ 164 h 640"/>
                  <a:gd name="T6" fmla="*/ 223 w 421"/>
                  <a:gd name="T7" fmla="*/ 120 h 640"/>
                  <a:gd name="T8" fmla="*/ 154 w 421"/>
                  <a:gd name="T9" fmla="*/ 158 h 640"/>
                  <a:gd name="T10" fmla="*/ 175 w 421"/>
                  <a:gd name="T11" fmla="*/ 231 h 640"/>
                  <a:gd name="T12" fmla="*/ 307 w 421"/>
                  <a:gd name="T13" fmla="*/ 295 h 640"/>
                  <a:gd name="T14" fmla="*/ 389 w 421"/>
                  <a:gd name="T15" fmla="*/ 373 h 640"/>
                  <a:gd name="T16" fmla="*/ 352 w 421"/>
                  <a:gd name="T17" fmla="*/ 576 h 640"/>
                  <a:gd name="T18" fmla="*/ 151 w 421"/>
                  <a:gd name="T19" fmla="*/ 637 h 640"/>
                  <a:gd name="T20" fmla="*/ 5 w 421"/>
                  <a:gd name="T21" fmla="*/ 603 h 640"/>
                  <a:gd name="T22" fmla="*/ 5 w 421"/>
                  <a:gd name="T23" fmla="*/ 464 h 640"/>
                  <a:gd name="T24" fmla="*/ 136 w 421"/>
                  <a:gd name="T25" fmla="*/ 520 h 640"/>
                  <a:gd name="T26" fmla="*/ 235 w 421"/>
                  <a:gd name="T27" fmla="*/ 511 h 640"/>
                  <a:gd name="T28" fmla="*/ 252 w 421"/>
                  <a:gd name="T29" fmla="*/ 429 h 640"/>
                  <a:gd name="T30" fmla="*/ 190 w 421"/>
                  <a:gd name="T31" fmla="*/ 388 h 640"/>
                  <a:gd name="T32" fmla="*/ 65 w 421"/>
                  <a:gd name="T33" fmla="*/ 325 h 640"/>
                  <a:gd name="T34" fmla="*/ 11 w 421"/>
                  <a:gd name="T35" fmla="*/ 243 h 640"/>
                  <a:gd name="T36" fmla="*/ 31 w 421"/>
                  <a:gd name="T37" fmla="*/ 99 h 640"/>
                  <a:gd name="T38" fmla="*/ 175 w 421"/>
                  <a:gd name="T39" fmla="*/ 1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1" h="640">
                    <a:moveTo>
                      <a:pt x="175" y="11"/>
                    </a:moveTo>
                    <a:cubicBezTo>
                      <a:pt x="241" y="0"/>
                      <a:pt x="311" y="8"/>
                      <a:pt x="374" y="32"/>
                    </a:cubicBezTo>
                    <a:cubicBezTo>
                      <a:pt x="374" y="76"/>
                      <a:pt x="374" y="120"/>
                      <a:pt x="374" y="164"/>
                    </a:cubicBezTo>
                    <a:cubicBezTo>
                      <a:pt x="330" y="134"/>
                      <a:pt x="276" y="118"/>
                      <a:pt x="223" y="120"/>
                    </a:cubicBezTo>
                    <a:cubicBezTo>
                      <a:pt x="196" y="121"/>
                      <a:pt x="166" y="132"/>
                      <a:pt x="154" y="158"/>
                    </a:cubicBezTo>
                    <a:cubicBezTo>
                      <a:pt x="144" y="183"/>
                      <a:pt x="151" y="216"/>
                      <a:pt x="175" y="231"/>
                    </a:cubicBezTo>
                    <a:cubicBezTo>
                      <a:pt x="216" y="259"/>
                      <a:pt x="264" y="270"/>
                      <a:pt x="307" y="295"/>
                    </a:cubicBezTo>
                    <a:cubicBezTo>
                      <a:pt x="340" y="314"/>
                      <a:pt x="372" y="338"/>
                      <a:pt x="389" y="373"/>
                    </a:cubicBezTo>
                    <a:cubicBezTo>
                      <a:pt x="421" y="439"/>
                      <a:pt x="408" y="527"/>
                      <a:pt x="352" y="576"/>
                    </a:cubicBezTo>
                    <a:cubicBezTo>
                      <a:pt x="299" y="626"/>
                      <a:pt x="222" y="640"/>
                      <a:pt x="151" y="637"/>
                    </a:cubicBezTo>
                    <a:cubicBezTo>
                      <a:pt x="101" y="634"/>
                      <a:pt x="51" y="624"/>
                      <a:pt x="5" y="603"/>
                    </a:cubicBezTo>
                    <a:cubicBezTo>
                      <a:pt x="5" y="557"/>
                      <a:pt x="5" y="510"/>
                      <a:pt x="5" y="464"/>
                    </a:cubicBezTo>
                    <a:cubicBezTo>
                      <a:pt x="44" y="492"/>
                      <a:pt x="89" y="512"/>
                      <a:pt x="136" y="520"/>
                    </a:cubicBezTo>
                    <a:cubicBezTo>
                      <a:pt x="169" y="526"/>
                      <a:pt x="205" y="526"/>
                      <a:pt x="235" y="511"/>
                    </a:cubicBezTo>
                    <a:cubicBezTo>
                      <a:pt x="265" y="497"/>
                      <a:pt x="270" y="455"/>
                      <a:pt x="252" y="429"/>
                    </a:cubicBezTo>
                    <a:cubicBezTo>
                      <a:pt x="236" y="410"/>
                      <a:pt x="212" y="399"/>
                      <a:pt x="190" y="388"/>
                    </a:cubicBezTo>
                    <a:cubicBezTo>
                      <a:pt x="147" y="369"/>
                      <a:pt x="103" y="353"/>
                      <a:pt x="65" y="325"/>
                    </a:cubicBezTo>
                    <a:cubicBezTo>
                      <a:pt x="39" y="304"/>
                      <a:pt x="19" y="275"/>
                      <a:pt x="11" y="243"/>
                    </a:cubicBezTo>
                    <a:cubicBezTo>
                      <a:pt x="0" y="195"/>
                      <a:pt x="4" y="141"/>
                      <a:pt x="31" y="99"/>
                    </a:cubicBezTo>
                    <a:cubicBezTo>
                      <a:pt x="63" y="51"/>
                      <a:pt x="118" y="21"/>
                      <a:pt x="175"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30"/>
              <p:cNvSpPr>
                <a:spLocks/>
              </p:cNvSpPr>
              <p:nvPr/>
            </p:nvSpPr>
            <p:spPr bwMode="auto">
              <a:xfrm>
                <a:off x="6075363" y="17100550"/>
                <a:ext cx="1312863" cy="2325688"/>
              </a:xfrm>
              <a:custGeom>
                <a:avLst/>
                <a:gdLst>
                  <a:gd name="T0" fmla="*/ 216 w 350"/>
                  <a:gd name="T1" fmla="*/ 26 h 619"/>
                  <a:gd name="T2" fmla="*/ 350 w 350"/>
                  <a:gd name="T3" fmla="*/ 15 h 619"/>
                  <a:gd name="T4" fmla="*/ 350 w 350"/>
                  <a:gd name="T5" fmla="*/ 159 h 619"/>
                  <a:gd name="T6" fmla="*/ 253 w 350"/>
                  <a:gd name="T7" fmla="*/ 136 h 619"/>
                  <a:gd name="T8" fmla="*/ 163 w 350"/>
                  <a:gd name="T9" fmla="*/ 208 h 619"/>
                  <a:gd name="T10" fmla="*/ 142 w 350"/>
                  <a:gd name="T11" fmla="*/ 331 h 619"/>
                  <a:gd name="T12" fmla="*/ 142 w 350"/>
                  <a:gd name="T13" fmla="*/ 619 h 619"/>
                  <a:gd name="T14" fmla="*/ 0 w 350"/>
                  <a:gd name="T15" fmla="*/ 619 h 619"/>
                  <a:gd name="T16" fmla="*/ 0 w 350"/>
                  <a:gd name="T17" fmla="*/ 17 h 619"/>
                  <a:gd name="T18" fmla="*/ 142 w 350"/>
                  <a:gd name="T19" fmla="*/ 17 h 619"/>
                  <a:gd name="T20" fmla="*/ 142 w 350"/>
                  <a:gd name="T21" fmla="*/ 121 h 619"/>
                  <a:gd name="T22" fmla="*/ 216 w 350"/>
                  <a:gd name="T23" fmla="*/ 2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0" h="619">
                    <a:moveTo>
                      <a:pt x="216" y="26"/>
                    </a:moveTo>
                    <a:cubicBezTo>
                      <a:pt x="256" y="2"/>
                      <a:pt x="307" y="0"/>
                      <a:pt x="350" y="15"/>
                    </a:cubicBezTo>
                    <a:cubicBezTo>
                      <a:pt x="350" y="63"/>
                      <a:pt x="350" y="111"/>
                      <a:pt x="350" y="159"/>
                    </a:cubicBezTo>
                    <a:cubicBezTo>
                      <a:pt x="322" y="141"/>
                      <a:pt x="286" y="133"/>
                      <a:pt x="253" y="136"/>
                    </a:cubicBezTo>
                    <a:cubicBezTo>
                      <a:pt x="212" y="141"/>
                      <a:pt x="179" y="172"/>
                      <a:pt x="163" y="208"/>
                    </a:cubicBezTo>
                    <a:cubicBezTo>
                      <a:pt x="144" y="246"/>
                      <a:pt x="141" y="289"/>
                      <a:pt x="142" y="331"/>
                    </a:cubicBezTo>
                    <a:cubicBezTo>
                      <a:pt x="142" y="427"/>
                      <a:pt x="142" y="523"/>
                      <a:pt x="142" y="619"/>
                    </a:cubicBezTo>
                    <a:cubicBezTo>
                      <a:pt x="95" y="619"/>
                      <a:pt x="47" y="619"/>
                      <a:pt x="0" y="619"/>
                    </a:cubicBezTo>
                    <a:cubicBezTo>
                      <a:pt x="0" y="418"/>
                      <a:pt x="0" y="218"/>
                      <a:pt x="0" y="17"/>
                    </a:cubicBezTo>
                    <a:cubicBezTo>
                      <a:pt x="47" y="17"/>
                      <a:pt x="95" y="17"/>
                      <a:pt x="142" y="17"/>
                    </a:cubicBezTo>
                    <a:cubicBezTo>
                      <a:pt x="142" y="52"/>
                      <a:pt x="142" y="86"/>
                      <a:pt x="142" y="121"/>
                    </a:cubicBezTo>
                    <a:cubicBezTo>
                      <a:pt x="157" y="83"/>
                      <a:pt x="180" y="47"/>
                      <a:pt x="216" y="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31"/>
              <p:cNvSpPr>
                <a:spLocks/>
              </p:cNvSpPr>
              <p:nvPr/>
            </p:nvSpPr>
            <p:spPr bwMode="auto">
              <a:xfrm>
                <a:off x="3009900" y="17159288"/>
                <a:ext cx="536575" cy="2266950"/>
              </a:xfrm>
              <a:custGeom>
                <a:avLst/>
                <a:gdLst>
                  <a:gd name="T0" fmla="*/ 0 w 143"/>
                  <a:gd name="T1" fmla="*/ 1 h 603"/>
                  <a:gd name="T2" fmla="*/ 143 w 143"/>
                  <a:gd name="T3" fmla="*/ 1 h 603"/>
                  <a:gd name="T4" fmla="*/ 143 w 143"/>
                  <a:gd name="T5" fmla="*/ 603 h 603"/>
                  <a:gd name="T6" fmla="*/ 0 w 143"/>
                  <a:gd name="T7" fmla="*/ 603 h 603"/>
                  <a:gd name="T8" fmla="*/ 0 w 143"/>
                  <a:gd name="T9" fmla="*/ 1 h 603"/>
                </a:gdLst>
                <a:ahLst/>
                <a:cxnLst>
                  <a:cxn ang="0">
                    <a:pos x="T0" y="T1"/>
                  </a:cxn>
                  <a:cxn ang="0">
                    <a:pos x="T2" y="T3"/>
                  </a:cxn>
                  <a:cxn ang="0">
                    <a:pos x="T4" y="T5"/>
                  </a:cxn>
                  <a:cxn ang="0">
                    <a:pos x="T6" y="T7"/>
                  </a:cxn>
                  <a:cxn ang="0">
                    <a:pos x="T8" y="T9"/>
                  </a:cxn>
                </a:cxnLst>
                <a:rect l="0" t="0" r="r" b="b"/>
                <a:pathLst>
                  <a:path w="143" h="603">
                    <a:moveTo>
                      <a:pt x="0" y="1"/>
                    </a:moveTo>
                    <a:cubicBezTo>
                      <a:pt x="48" y="1"/>
                      <a:pt x="95" y="0"/>
                      <a:pt x="143" y="1"/>
                    </a:cubicBezTo>
                    <a:cubicBezTo>
                      <a:pt x="143" y="202"/>
                      <a:pt x="143" y="402"/>
                      <a:pt x="143" y="603"/>
                    </a:cubicBezTo>
                    <a:cubicBezTo>
                      <a:pt x="95" y="603"/>
                      <a:pt x="48" y="603"/>
                      <a:pt x="0" y="603"/>
                    </a:cubicBezTo>
                    <a:cubicBezTo>
                      <a:pt x="0" y="402"/>
                      <a:pt x="0" y="202"/>
                      <a:pt x="0"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32"/>
              <p:cNvSpPr>
                <a:spLocks noEditPoints="1"/>
              </p:cNvSpPr>
              <p:nvPr/>
            </p:nvSpPr>
            <p:spPr bwMode="auto">
              <a:xfrm>
                <a:off x="7402513" y="17087850"/>
                <a:ext cx="2349500" cy="2401888"/>
              </a:xfrm>
              <a:custGeom>
                <a:avLst/>
                <a:gdLst>
                  <a:gd name="T0" fmla="*/ 593 w 626"/>
                  <a:gd name="T1" fmla="*/ 161 h 639"/>
                  <a:gd name="T2" fmla="*/ 467 w 626"/>
                  <a:gd name="T3" fmla="*/ 33 h 639"/>
                  <a:gd name="T4" fmla="*/ 261 w 626"/>
                  <a:gd name="T5" fmla="*/ 9 h 639"/>
                  <a:gd name="T6" fmla="*/ 72 w 626"/>
                  <a:gd name="T7" fmla="*/ 110 h 639"/>
                  <a:gd name="T8" fmla="*/ 5 w 626"/>
                  <a:gd name="T9" fmla="*/ 294 h 639"/>
                  <a:gd name="T10" fmla="*/ 58 w 626"/>
                  <a:gd name="T11" fmla="*/ 519 h 639"/>
                  <a:gd name="T12" fmla="*/ 224 w 626"/>
                  <a:gd name="T13" fmla="*/ 628 h 639"/>
                  <a:gd name="T14" fmla="*/ 393 w 626"/>
                  <a:gd name="T15" fmla="*/ 628 h 639"/>
                  <a:gd name="T16" fmla="*/ 558 w 626"/>
                  <a:gd name="T17" fmla="*/ 526 h 639"/>
                  <a:gd name="T18" fmla="*/ 622 w 626"/>
                  <a:gd name="T19" fmla="*/ 350 h 639"/>
                  <a:gd name="T20" fmla="*/ 593 w 626"/>
                  <a:gd name="T21" fmla="*/ 161 h 639"/>
                  <a:gd name="T22" fmla="*/ 454 w 626"/>
                  <a:gd name="T23" fmla="*/ 437 h 639"/>
                  <a:gd name="T24" fmla="*/ 383 w 626"/>
                  <a:gd name="T25" fmla="*/ 506 h 639"/>
                  <a:gd name="T26" fmla="*/ 266 w 626"/>
                  <a:gd name="T27" fmla="*/ 512 h 639"/>
                  <a:gd name="T28" fmla="*/ 176 w 626"/>
                  <a:gd name="T29" fmla="*/ 437 h 639"/>
                  <a:gd name="T30" fmla="*/ 154 w 626"/>
                  <a:gd name="T31" fmla="*/ 286 h 639"/>
                  <a:gd name="T32" fmla="*/ 209 w 626"/>
                  <a:gd name="T33" fmla="*/ 161 h 639"/>
                  <a:gd name="T34" fmla="*/ 304 w 626"/>
                  <a:gd name="T35" fmla="*/ 123 h 639"/>
                  <a:gd name="T36" fmla="*/ 425 w 626"/>
                  <a:gd name="T37" fmla="*/ 164 h 639"/>
                  <a:gd name="T38" fmla="*/ 474 w 626"/>
                  <a:gd name="T39" fmla="*/ 290 h 639"/>
                  <a:gd name="T40" fmla="*/ 454 w 626"/>
                  <a:gd name="T41" fmla="*/ 43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6" h="639">
                    <a:moveTo>
                      <a:pt x="593" y="161"/>
                    </a:moveTo>
                    <a:cubicBezTo>
                      <a:pt x="568" y="105"/>
                      <a:pt x="523" y="58"/>
                      <a:pt x="467" y="33"/>
                    </a:cubicBezTo>
                    <a:cubicBezTo>
                      <a:pt x="403" y="4"/>
                      <a:pt x="330" y="0"/>
                      <a:pt x="261" y="9"/>
                    </a:cubicBezTo>
                    <a:cubicBezTo>
                      <a:pt x="189" y="18"/>
                      <a:pt x="118" y="52"/>
                      <a:pt x="72" y="110"/>
                    </a:cubicBezTo>
                    <a:cubicBezTo>
                      <a:pt x="30" y="162"/>
                      <a:pt x="9" y="228"/>
                      <a:pt x="5" y="294"/>
                    </a:cubicBezTo>
                    <a:cubicBezTo>
                      <a:pt x="0" y="372"/>
                      <a:pt x="12" y="454"/>
                      <a:pt x="58" y="519"/>
                    </a:cubicBezTo>
                    <a:cubicBezTo>
                      <a:pt x="97" y="575"/>
                      <a:pt x="158" y="613"/>
                      <a:pt x="224" y="628"/>
                    </a:cubicBezTo>
                    <a:cubicBezTo>
                      <a:pt x="280" y="639"/>
                      <a:pt x="338" y="639"/>
                      <a:pt x="393" y="628"/>
                    </a:cubicBezTo>
                    <a:cubicBezTo>
                      <a:pt x="458" y="614"/>
                      <a:pt x="518" y="579"/>
                      <a:pt x="558" y="526"/>
                    </a:cubicBezTo>
                    <a:cubicBezTo>
                      <a:pt x="598" y="476"/>
                      <a:pt x="617" y="413"/>
                      <a:pt x="622" y="350"/>
                    </a:cubicBezTo>
                    <a:cubicBezTo>
                      <a:pt x="626" y="286"/>
                      <a:pt x="620" y="220"/>
                      <a:pt x="593" y="161"/>
                    </a:cubicBezTo>
                    <a:close/>
                    <a:moveTo>
                      <a:pt x="454" y="437"/>
                    </a:moveTo>
                    <a:cubicBezTo>
                      <a:pt x="440" y="468"/>
                      <a:pt x="415" y="494"/>
                      <a:pt x="383" y="506"/>
                    </a:cubicBezTo>
                    <a:cubicBezTo>
                      <a:pt x="346" y="521"/>
                      <a:pt x="304" y="521"/>
                      <a:pt x="266" y="512"/>
                    </a:cubicBezTo>
                    <a:cubicBezTo>
                      <a:pt x="227" y="501"/>
                      <a:pt x="194" y="473"/>
                      <a:pt x="176" y="437"/>
                    </a:cubicBezTo>
                    <a:cubicBezTo>
                      <a:pt x="152" y="391"/>
                      <a:pt x="149" y="337"/>
                      <a:pt x="154" y="286"/>
                    </a:cubicBezTo>
                    <a:cubicBezTo>
                      <a:pt x="158" y="240"/>
                      <a:pt x="174" y="193"/>
                      <a:pt x="209" y="161"/>
                    </a:cubicBezTo>
                    <a:cubicBezTo>
                      <a:pt x="235" y="137"/>
                      <a:pt x="270" y="125"/>
                      <a:pt x="304" y="123"/>
                    </a:cubicBezTo>
                    <a:cubicBezTo>
                      <a:pt x="347" y="121"/>
                      <a:pt x="393" y="133"/>
                      <a:pt x="425" y="164"/>
                    </a:cubicBezTo>
                    <a:cubicBezTo>
                      <a:pt x="458" y="197"/>
                      <a:pt x="471" y="244"/>
                      <a:pt x="474" y="290"/>
                    </a:cubicBezTo>
                    <a:cubicBezTo>
                      <a:pt x="477" y="339"/>
                      <a:pt x="475" y="391"/>
                      <a:pt x="454" y="4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33"/>
              <p:cNvSpPr>
                <a:spLocks noEditPoints="1"/>
              </p:cNvSpPr>
              <p:nvPr/>
            </p:nvSpPr>
            <p:spPr bwMode="auto">
              <a:xfrm>
                <a:off x="11703050" y="17087850"/>
                <a:ext cx="2339975" cy="2409825"/>
              </a:xfrm>
              <a:custGeom>
                <a:avLst/>
                <a:gdLst>
                  <a:gd name="T0" fmla="*/ 601 w 624"/>
                  <a:gd name="T1" fmla="*/ 178 h 641"/>
                  <a:gd name="T2" fmla="*/ 477 w 624"/>
                  <a:gd name="T3" fmla="*/ 38 h 641"/>
                  <a:gd name="T4" fmla="*/ 263 w 624"/>
                  <a:gd name="T5" fmla="*/ 9 h 641"/>
                  <a:gd name="T6" fmla="*/ 104 w 624"/>
                  <a:gd name="T7" fmla="*/ 77 h 641"/>
                  <a:gd name="T8" fmla="*/ 9 w 624"/>
                  <a:gd name="T9" fmla="*/ 262 h 641"/>
                  <a:gd name="T10" fmla="*/ 32 w 624"/>
                  <a:gd name="T11" fmla="*/ 471 h 641"/>
                  <a:gd name="T12" fmla="*/ 178 w 624"/>
                  <a:gd name="T13" fmla="*/ 613 h 641"/>
                  <a:gd name="T14" fmla="*/ 381 w 624"/>
                  <a:gd name="T15" fmla="*/ 630 h 641"/>
                  <a:gd name="T16" fmla="*/ 558 w 624"/>
                  <a:gd name="T17" fmla="*/ 527 h 641"/>
                  <a:gd name="T18" fmla="*/ 623 w 624"/>
                  <a:gd name="T19" fmla="*/ 322 h 641"/>
                  <a:gd name="T20" fmla="*/ 601 w 624"/>
                  <a:gd name="T21" fmla="*/ 178 h 641"/>
                  <a:gd name="T22" fmla="*/ 471 w 624"/>
                  <a:gd name="T23" fmla="*/ 382 h 641"/>
                  <a:gd name="T24" fmla="*/ 434 w 624"/>
                  <a:gd name="T25" fmla="*/ 470 h 641"/>
                  <a:gd name="T26" fmla="*/ 349 w 624"/>
                  <a:gd name="T27" fmla="*/ 516 h 641"/>
                  <a:gd name="T28" fmla="*/ 246 w 624"/>
                  <a:gd name="T29" fmla="*/ 504 h 641"/>
                  <a:gd name="T30" fmla="*/ 170 w 624"/>
                  <a:gd name="T31" fmla="*/ 425 h 641"/>
                  <a:gd name="T32" fmla="*/ 153 w 624"/>
                  <a:gd name="T33" fmla="*/ 294 h 641"/>
                  <a:gd name="T34" fmla="*/ 197 w 624"/>
                  <a:gd name="T35" fmla="*/ 174 h 641"/>
                  <a:gd name="T36" fmla="*/ 302 w 624"/>
                  <a:gd name="T37" fmla="*/ 123 h 641"/>
                  <a:gd name="T38" fmla="*/ 417 w 624"/>
                  <a:gd name="T39" fmla="*/ 158 h 641"/>
                  <a:gd name="T40" fmla="*/ 470 w 624"/>
                  <a:gd name="T41" fmla="*/ 253 h 641"/>
                  <a:gd name="T42" fmla="*/ 471 w 624"/>
                  <a:gd name="T43" fmla="*/ 38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4" h="641">
                    <a:moveTo>
                      <a:pt x="601" y="178"/>
                    </a:moveTo>
                    <a:cubicBezTo>
                      <a:pt x="579" y="118"/>
                      <a:pt x="534" y="66"/>
                      <a:pt x="477" y="38"/>
                    </a:cubicBezTo>
                    <a:cubicBezTo>
                      <a:pt x="411" y="5"/>
                      <a:pt x="335" y="0"/>
                      <a:pt x="263" y="9"/>
                    </a:cubicBezTo>
                    <a:cubicBezTo>
                      <a:pt x="205" y="16"/>
                      <a:pt x="148" y="38"/>
                      <a:pt x="104" y="77"/>
                    </a:cubicBezTo>
                    <a:cubicBezTo>
                      <a:pt x="50" y="124"/>
                      <a:pt x="18" y="192"/>
                      <a:pt x="9" y="262"/>
                    </a:cubicBezTo>
                    <a:cubicBezTo>
                      <a:pt x="0" y="332"/>
                      <a:pt x="3" y="406"/>
                      <a:pt x="32" y="471"/>
                    </a:cubicBezTo>
                    <a:cubicBezTo>
                      <a:pt x="59" y="535"/>
                      <a:pt x="113" y="588"/>
                      <a:pt x="178" y="613"/>
                    </a:cubicBezTo>
                    <a:cubicBezTo>
                      <a:pt x="242" y="638"/>
                      <a:pt x="313" y="641"/>
                      <a:pt x="381" y="630"/>
                    </a:cubicBezTo>
                    <a:cubicBezTo>
                      <a:pt x="450" y="619"/>
                      <a:pt x="515" y="583"/>
                      <a:pt x="558" y="527"/>
                    </a:cubicBezTo>
                    <a:cubicBezTo>
                      <a:pt x="604" y="469"/>
                      <a:pt x="623" y="394"/>
                      <a:pt x="623" y="322"/>
                    </a:cubicBezTo>
                    <a:cubicBezTo>
                      <a:pt x="624" y="273"/>
                      <a:pt x="618" y="224"/>
                      <a:pt x="601" y="178"/>
                    </a:cubicBezTo>
                    <a:close/>
                    <a:moveTo>
                      <a:pt x="471" y="382"/>
                    </a:moveTo>
                    <a:cubicBezTo>
                      <a:pt x="465" y="414"/>
                      <a:pt x="454" y="445"/>
                      <a:pt x="434" y="470"/>
                    </a:cubicBezTo>
                    <a:cubicBezTo>
                      <a:pt x="413" y="496"/>
                      <a:pt x="382" y="511"/>
                      <a:pt x="349" y="516"/>
                    </a:cubicBezTo>
                    <a:cubicBezTo>
                      <a:pt x="315" y="521"/>
                      <a:pt x="279" y="518"/>
                      <a:pt x="246" y="504"/>
                    </a:cubicBezTo>
                    <a:cubicBezTo>
                      <a:pt x="212" y="490"/>
                      <a:pt x="185" y="460"/>
                      <a:pt x="170" y="425"/>
                    </a:cubicBezTo>
                    <a:cubicBezTo>
                      <a:pt x="153" y="384"/>
                      <a:pt x="150" y="338"/>
                      <a:pt x="153" y="294"/>
                    </a:cubicBezTo>
                    <a:cubicBezTo>
                      <a:pt x="157" y="251"/>
                      <a:pt x="169" y="207"/>
                      <a:pt x="197" y="174"/>
                    </a:cubicBezTo>
                    <a:cubicBezTo>
                      <a:pt x="223" y="143"/>
                      <a:pt x="262" y="126"/>
                      <a:pt x="302" y="123"/>
                    </a:cubicBezTo>
                    <a:cubicBezTo>
                      <a:pt x="343" y="121"/>
                      <a:pt x="386" y="130"/>
                      <a:pt x="417" y="158"/>
                    </a:cubicBezTo>
                    <a:cubicBezTo>
                      <a:pt x="446" y="181"/>
                      <a:pt x="462" y="217"/>
                      <a:pt x="470" y="253"/>
                    </a:cubicBezTo>
                    <a:cubicBezTo>
                      <a:pt x="478" y="296"/>
                      <a:pt x="478" y="339"/>
                      <a:pt x="471" y="38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34"/>
              <p:cNvSpPr>
                <a:spLocks/>
              </p:cNvSpPr>
              <p:nvPr/>
            </p:nvSpPr>
            <p:spPr bwMode="auto">
              <a:xfrm>
                <a:off x="14089063" y="16006763"/>
                <a:ext cx="2779713" cy="3479800"/>
              </a:xfrm>
              <a:custGeom>
                <a:avLst/>
                <a:gdLst>
                  <a:gd name="T0" fmla="*/ 741 w 741"/>
                  <a:gd name="T1" fmla="*/ 425 h 926"/>
                  <a:gd name="T2" fmla="*/ 741 w 741"/>
                  <a:gd name="T3" fmla="*/ 308 h 926"/>
                  <a:gd name="T4" fmla="*/ 598 w 741"/>
                  <a:gd name="T5" fmla="*/ 308 h 926"/>
                  <a:gd name="T6" fmla="*/ 598 w 741"/>
                  <a:gd name="T7" fmla="*/ 128 h 926"/>
                  <a:gd name="T8" fmla="*/ 455 w 741"/>
                  <a:gd name="T9" fmla="*/ 171 h 926"/>
                  <a:gd name="T10" fmla="*/ 455 w 741"/>
                  <a:gd name="T11" fmla="*/ 308 h 926"/>
                  <a:gd name="T12" fmla="*/ 244 w 741"/>
                  <a:gd name="T13" fmla="*/ 308 h 926"/>
                  <a:gd name="T14" fmla="*/ 247 w 741"/>
                  <a:gd name="T15" fmla="*/ 200 h 926"/>
                  <a:gd name="T16" fmla="*/ 295 w 741"/>
                  <a:gd name="T17" fmla="*/ 133 h 926"/>
                  <a:gd name="T18" fmla="*/ 401 w 741"/>
                  <a:gd name="T19" fmla="*/ 143 h 926"/>
                  <a:gd name="T20" fmla="*/ 401 w 741"/>
                  <a:gd name="T21" fmla="*/ 19 h 926"/>
                  <a:gd name="T22" fmla="*/ 191 w 741"/>
                  <a:gd name="T23" fmla="*/ 44 h 926"/>
                  <a:gd name="T24" fmla="*/ 110 w 741"/>
                  <a:gd name="T25" fmla="*/ 155 h 926"/>
                  <a:gd name="T26" fmla="*/ 100 w 741"/>
                  <a:gd name="T27" fmla="*/ 308 h 926"/>
                  <a:gd name="T28" fmla="*/ 0 w 741"/>
                  <a:gd name="T29" fmla="*/ 308 h 926"/>
                  <a:gd name="T30" fmla="*/ 0 w 741"/>
                  <a:gd name="T31" fmla="*/ 424 h 926"/>
                  <a:gd name="T32" fmla="*/ 100 w 741"/>
                  <a:gd name="T33" fmla="*/ 424 h 926"/>
                  <a:gd name="T34" fmla="*/ 100 w 741"/>
                  <a:gd name="T35" fmla="*/ 910 h 926"/>
                  <a:gd name="T36" fmla="*/ 244 w 741"/>
                  <a:gd name="T37" fmla="*/ 910 h 926"/>
                  <a:gd name="T38" fmla="*/ 244 w 741"/>
                  <a:gd name="T39" fmla="*/ 424 h 926"/>
                  <a:gd name="T40" fmla="*/ 455 w 741"/>
                  <a:gd name="T41" fmla="*/ 424 h 926"/>
                  <a:gd name="T42" fmla="*/ 455 w 741"/>
                  <a:gd name="T43" fmla="*/ 734 h 926"/>
                  <a:gd name="T44" fmla="*/ 496 w 741"/>
                  <a:gd name="T45" fmla="*/ 871 h 926"/>
                  <a:gd name="T46" fmla="*/ 609 w 741"/>
                  <a:gd name="T47" fmla="*/ 923 h 926"/>
                  <a:gd name="T48" fmla="*/ 741 w 741"/>
                  <a:gd name="T49" fmla="*/ 903 h 926"/>
                  <a:gd name="T50" fmla="*/ 741 w 741"/>
                  <a:gd name="T51" fmla="*/ 785 h 926"/>
                  <a:gd name="T52" fmla="*/ 631 w 741"/>
                  <a:gd name="T53" fmla="*/ 795 h 926"/>
                  <a:gd name="T54" fmla="*/ 600 w 741"/>
                  <a:gd name="T55" fmla="*/ 738 h 926"/>
                  <a:gd name="T56" fmla="*/ 598 w 741"/>
                  <a:gd name="T57" fmla="*/ 626 h 926"/>
                  <a:gd name="T58" fmla="*/ 598 w 741"/>
                  <a:gd name="T59" fmla="*/ 424 h 926"/>
                  <a:gd name="T60" fmla="*/ 741 w 741"/>
                  <a:gd name="T61" fmla="*/ 42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1" h="926">
                    <a:moveTo>
                      <a:pt x="741" y="425"/>
                    </a:moveTo>
                    <a:cubicBezTo>
                      <a:pt x="741" y="308"/>
                      <a:pt x="741" y="308"/>
                      <a:pt x="741" y="308"/>
                    </a:cubicBezTo>
                    <a:cubicBezTo>
                      <a:pt x="693" y="308"/>
                      <a:pt x="646" y="308"/>
                      <a:pt x="598" y="308"/>
                    </a:cubicBezTo>
                    <a:cubicBezTo>
                      <a:pt x="597" y="248"/>
                      <a:pt x="598" y="188"/>
                      <a:pt x="598" y="128"/>
                    </a:cubicBezTo>
                    <a:cubicBezTo>
                      <a:pt x="550" y="142"/>
                      <a:pt x="503" y="158"/>
                      <a:pt x="455" y="171"/>
                    </a:cubicBezTo>
                    <a:cubicBezTo>
                      <a:pt x="454" y="217"/>
                      <a:pt x="455" y="262"/>
                      <a:pt x="455" y="308"/>
                    </a:cubicBezTo>
                    <a:cubicBezTo>
                      <a:pt x="385" y="308"/>
                      <a:pt x="314" y="308"/>
                      <a:pt x="244" y="308"/>
                    </a:cubicBezTo>
                    <a:cubicBezTo>
                      <a:pt x="245" y="272"/>
                      <a:pt x="242" y="236"/>
                      <a:pt x="247" y="200"/>
                    </a:cubicBezTo>
                    <a:cubicBezTo>
                      <a:pt x="251" y="172"/>
                      <a:pt x="267" y="144"/>
                      <a:pt x="295" y="133"/>
                    </a:cubicBezTo>
                    <a:cubicBezTo>
                      <a:pt x="329" y="119"/>
                      <a:pt x="368" y="128"/>
                      <a:pt x="401" y="143"/>
                    </a:cubicBezTo>
                    <a:cubicBezTo>
                      <a:pt x="401" y="101"/>
                      <a:pt x="401" y="60"/>
                      <a:pt x="401" y="19"/>
                    </a:cubicBezTo>
                    <a:cubicBezTo>
                      <a:pt x="332" y="0"/>
                      <a:pt x="252" y="4"/>
                      <a:pt x="191" y="44"/>
                    </a:cubicBezTo>
                    <a:cubicBezTo>
                      <a:pt x="151" y="69"/>
                      <a:pt x="122" y="110"/>
                      <a:pt x="110" y="155"/>
                    </a:cubicBezTo>
                    <a:cubicBezTo>
                      <a:pt x="94" y="204"/>
                      <a:pt x="102" y="257"/>
                      <a:pt x="100" y="308"/>
                    </a:cubicBezTo>
                    <a:cubicBezTo>
                      <a:pt x="66" y="308"/>
                      <a:pt x="33" y="308"/>
                      <a:pt x="0" y="308"/>
                    </a:cubicBezTo>
                    <a:cubicBezTo>
                      <a:pt x="0" y="347"/>
                      <a:pt x="0" y="385"/>
                      <a:pt x="0" y="424"/>
                    </a:cubicBezTo>
                    <a:cubicBezTo>
                      <a:pt x="33" y="424"/>
                      <a:pt x="67" y="424"/>
                      <a:pt x="100" y="424"/>
                    </a:cubicBezTo>
                    <a:cubicBezTo>
                      <a:pt x="100" y="586"/>
                      <a:pt x="100" y="748"/>
                      <a:pt x="100" y="910"/>
                    </a:cubicBezTo>
                    <a:cubicBezTo>
                      <a:pt x="148" y="910"/>
                      <a:pt x="196" y="910"/>
                      <a:pt x="244" y="910"/>
                    </a:cubicBezTo>
                    <a:cubicBezTo>
                      <a:pt x="244" y="748"/>
                      <a:pt x="244" y="586"/>
                      <a:pt x="244" y="424"/>
                    </a:cubicBezTo>
                    <a:cubicBezTo>
                      <a:pt x="314" y="424"/>
                      <a:pt x="385" y="424"/>
                      <a:pt x="455" y="424"/>
                    </a:cubicBezTo>
                    <a:cubicBezTo>
                      <a:pt x="455" y="527"/>
                      <a:pt x="455" y="631"/>
                      <a:pt x="455" y="734"/>
                    </a:cubicBezTo>
                    <a:cubicBezTo>
                      <a:pt x="456" y="782"/>
                      <a:pt x="464" y="833"/>
                      <a:pt x="496" y="871"/>
                    </a:cubicBezTo>
                    <a:cubicBezTo>
                      <a:pt x="523" y="905"/>
                      <a:pt x="567" y="920"/>
                      <a:pt x="609" y="923"/>
                    </a:cubicBezTo>
                    <a:cubicBezTo>
                      <a:pt x="654" y="926"/>
                      <a:pt x="700" y="921"/>
                      <a:pt x="741" y="903"/>
                    </a:cubicBezTo>
                    <a:cubicBezTo>
                      <a:pt x="741" y="785"/>
                      <a:pt x="741" y="785"/>
                      <a:pt x="741" y="785"/>
                    </a:cubicBezTo>
                    <a:cubicBezTo>
                      <a:pt x="709" y="806"/>
                      <a:pt x="666" y="814"/>
                      <a:pt x="631" y="795"/>
                    </a:cubicBezTo>
                    <a:cubicBezTo>
                      <a:pt x="611" y="784"/>
                      <a:pt x="603" y="760"/>
                      <a:pt x="600" y="738"/>
                    </a:cubicBezTo>
                    <a:cubicBezTo>
                      <a:pt x="596" y="701"/>
                      <a:pt x="599" y="663"/>
                      <a:pt x="598" y="626"/>
                    </a:cubicBezTo>
                    <a:cubicBezTo>
                      <a:pt x="598" y="559"/>
                      <a:pt x="598" y="491"/>
                      <a:pt x="598" y="424"/>
                    </a:cubicBezTo>
                    <a:cubicBezTo>
                      <a:pt x="646" y="424"/>
                      <a:pt x="693" y="423"/>
                      <a:pt x="741" y="42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35"/>
              <p:cNvSpPr>
                <a:spLocks/>
              </p:cNvSpPr>
              <p:nvPr/>
            </p:nvSpPr>
            <p:spPr bwMode="auto">
              <a:xfrm>
                <a:off x="-7727950" y="17975263"/>
                <a:ext cx="2498725" cy="2501900"/>
              </a:xfrm>
              <a:custGeom>
                <a:avLst/>
                <a:gdLst>
                  <a:gd name="T0" fmla="*/ 0 w 666"/>
                  <a:gd name="T1" fmla="*/ 0 h 666"/>
                  <a:gd name="T2" fmla="*/ 666 w 666"/>
                  <a:gd name="T3" fmla="*/ 0 h 666"/>
                  <a:gd name="T4" fmla="*/ 666 w 666"/>
                  <a:gd name="T5" fmla="*/ 666 h 666"/>
                  <a:gd name="T6" fmla="*/ 0 w 666"/>
                  <a:gd name="T7" fmla="*/ 666 h 666"/>
                  <a:gd name="T8" fmla="*/ 0 w 666"/>
                  <a:gd name="T9" fmla="*/ 0 h 666"/>
                </a:gdLst>
                <a:ahLst/>
                <a:cxnLst>
                  <a:cxn ang="0">
                    <a:pos x="T0" y="T1"/>
                  </a:cxn>
                  <a:cxn ang="0">
                    <a:pos x="T2" y="T3"/>
                  </a:cxn>
                  <a:cxn ang="0">
                    <a:pos x="T4" y="T5"/>
                  </a:cxn>
                  <a:cxn ang="0">
                    <a:pos x="T6" y="T7"/>
                  </a:cxn>
                  <a:cxn ang="0">
                    <a:pos x="T8" y="T9"/>
                  </a:cxn>
                </a:cxnLst>
                <a:rect l="0" t="0" r="r" b="b"/>
                <a:pathLst>
                  <a:path w="666" h="666">
                    <a:moveTo>
                      <a:pt x="0" y="0"/>
                    </a:moveTo>
                    <a:cubicBezTo>
                      <a:pt x="222" y="0"/>
                      <a:pt x="444" y="0"/>
                      <a:pt x="666" y="0"/>
                    </a:cubicBezTo>
                    <a:cubicBezTo>
                      <a:pt x="666" y="222"/>
                      <a:pt x="666" y="444"/>
                      <a:pt x="666" y="666"/>
                    </a:cubicBezTo>
                    <a:cubicBezTo>
                      <a:pt x="0" y="666"/>
                      <a:pt x="0" y="666"/>
                      <a:pt x="0" y="666"/>
                    </a:cubicBezTo>
                    <a:cubicBezTo>
                      <a:pt x="0" y="0"/>
                      <a:pt x="0" y="0"/>
                      <a:pt x="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36"/>
              <p:cNvSpPr>
                <a:spLocks/>
              </p:cNvSpPr>
              <p:nvPr/>
            </p:nvSpPr>
            <p:spPr bwMode="auto">
              <a:xfrm>
                <a:off x="-4975225" y="17975263"/>
                <a:ext cx="2498725" cy="2501900"/>
              </a:xfrm>
              <a:custGeom>
                <a:avLst/>
                <a:gdLst>
                  <a:gd name="T0" fmla="*/ 0 w 666"/>
                  <a:gd name="T1" fmla="*/ 0 h 666"/>
                  <a:gd name="T2" fmla="*/ 666 w 666"/>
                  <a:gd name="T3" fmla="*/ 0 h 666"/>
                  <a:gd name="T4" fmla="*/ 666 w 666"/>
                  <a:gd name="T5" fmla="*/ 666 h 666"/>
                  <a:gd name="T6" fmla="*/ 0 w 666"/>
                  <a:gd name="T7" fmla="*/ 666 h 666"/>
                  <a:gd name="T8" fmla="*/ 0 w 666"/>
                  <a:gd name="T9" fmla="*/ 0 h 666"/>
                </a:gdLst>
                <a:ahLst/>
                <a:cxnLst>
                  <a:cxn ang="0">
                    <a:pos x="T0" y="T1"/>
                  </a:cxn>
                  <a:cxn ang="0">
                    <a:pos x="T2" y="T3"/>
                  </a:cxn>
                  <a:cxn ang="0">
                    <a:pos x="T4" y="T5"/>
                  </a:cxn>
                  <a:cxn ang="0">
                    <a:pos x="T6" y="T7"/>
                  </a:cxn>
                  <a:cxn ang="0">
                    <a:pos x="T8" y="T9"/>
                  </a:cxn>
                </a:cxnLst>
                <a:rect l="0" t="0" r="r" b="b"/>
                <a:pathLst>
                  <a:path w="666" h="666">
                    <a:moveTo>
                      <a:pt x="0" y="0"/>
                    </a:moveTo>
                    <a:cubicBezTo>
                      <a:pt x="222" y="0"/>
                      <a:pt x="444" y="0"/>
                      <a:pt x="666" y="0"/>
                    </a:cubicBezTo>
                    <a:cubicBezTo>
                      <a:pt x="666" y="222"/>
                      <a:pt x="666" y="444"/>
                      <a:pt x="666" y="666"/>
                    </a:cubicBezTo>
                    <a:cubicBezTo>
                      <a:pt x="0" y="666"/>
                      <a:pt x="0" y="666"/>
                      <a:pt x="0" y="666"/>
                    </a:cubicBezTo>
                    <a:cubicBezTo>
                      <a:pt x="0" y="444"/>
                      <a:pt x="0" y="222"/>
                      <a:pt x="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68" name="Picture 267"/>
            <p:cNvPicPr>
              <a:picLocks noChangeAspect="1"/>
            </p:cNvPicPr>
            <p:nvPr/>
          </p:nvPicPr>
          <p:blipFill>
            <a:blip r:embed="rId15"/>
            <a:stretch>
              <a:fillRect/>
            </a:stretch>
          </p:blipFill>
          <p:spPr>
            <a:xfrm>
              <a:off x="6832290" y="2439678"/>
              <a:ext cx="144878" cy="157405"/>
            </a:xfrm>
            <a:prstGeom prst="rect">
              <a:avLst/>
            </a:prstGeom>
          </p:spPr>
        </p:pic>
        <p:sp>
          <p:nvSpPr>
            <p:cNvPr id="269" name="Rectangle 268"/>
            <p:cNvSpPr/>
            <p:nvPr/>
          </p:nvSpPr>
          <p:spPr>
            <a:xfrm>
              <a:off x="810681" y="2289887"/>
              <a:ext cx="193117" cy="16040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DB</a:t>
              </a:r>
            </a:p>
          </p:txBody>
        </p:sp>
        <p:sp>
          <p:nvSpPr>
            <p:cNvPr id="270" name="Rectangle 269"/>
            <p:cNvSpPr/>
            <p:nvPr/>
          </p:nvSpPr>
          <p:spPr>
            <a:xfrm>
              <a:off x="2127247" y="2296792"/>
              <a:ext cx="193117" cy="16040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DB</a:t>
              </a:r>
            </a:p>
          </p:txBody>
        </p:sp>
        <p:pic>
          <p:nvPicPr>
            <p:cNvPr id="271" name="Picture 270"/>
            <p:cNvPicPr>
              <a:picLocks noChangeAspect="1"/>
            </p:cNvPicPr>
            <p:nvPr/>
          </p:nvPicPr>
          <p:blipFill>
            <a:blip r:embed="rId16"/>
            <a:stretch>
              <a:fillRect/>
            </a:stretch>
          </p:blipFill>
          <p:spPr>
            <a:xfrm>
              <a:off x="1003797" y="2219070"/>
              <a:ext cx="359695" cy="103641"/>
            </a:xfrm>
            <a:prstGeom prst="rect">
              <a:avLst/>
            </a:prstGeom>
          </p:spPr>
        </p:pic>
        <p:sp>
          <p:nvSpPr>
            <p:cNvPr id="272" name="Rectangle 271"/>
            <p:cNvSpPr/>
            <p:nvPr/>
          </p:nvSpPr>
          <p:spPr>
            <a:xfrm>
              <a:off x="929351" y="2540793"/>
              <a:ext cx="193117" cy="160406"/>
            </a:xfrm>
            <a:prstGeom prst="rect">
              <a:avLst/>
            </a:prstGeom>
            <a:solidFill>
              <a:schemeClr val="accent4"/>
            </a:solidFill>
            <a:ln w="12700">
              <a:solidFill>
                <a:schemeClr val="accent4">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Web</a:t>
              </a:r>
            </a:p>
          </p:txBody>
        </p:sp>
        <p:sp>
          <p:nvSpPr>
            <p:cNvPr id="273" name="Rectangle 272"/>
            <p:cNvSpPr/>
            <p:nvPr/>
          </p:nvSpPr>
          <p:spPr>
            <a:xfrm>
              <a:off x="1284819" y="2540793"/>
              <a:ext cx="193117" cy="160406"/>
            </a:xfrm>
            <a:prstGeom prst="rect">
              <a:avLst/>
            </a:prstGeom>
            <a:solidFill>
              <a:schemeClr val="accent4"/>
            </a:solidFill>
            <a:ln w="12700">
              <a:solidFill>
                <a:schemeClr val="accent4">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Web</a:t>
              </a:r>
            </a:p>
          </p:txBody>
        </p:sp>
        <p:sp>
          <p:nvSpPr>
            <p:cNvPr id="274" name="Rectangle 273"/>
            <p:cNvSpPr/>
            <p:nvPr/>
          </p:nvSpPr>
          <p:spPr>
            <a:xfrm>
              <a:off x="1494080" y="2540793"/>
              <a:ext cx="193117" cy="160406"/>
            </a:xfrm>
            <a:prstGeom prst="rect">
              <a:avLst/>
            </a:prstGeom>
            <a:solidFill>
              <a:schemeClr val="accent5">
                <a:lumMod val="60000"/>
                <a:lumOff val="40000"/>
              </a:schemeClr>
            </a:solidFill>
            <a:ln w="12700">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App</a:t>
              </a:r>
            </a:p>
          </p:txBody>
        </p:sp>
        <p:sp>
          <p:nvSpPr>
            <p:cNvPr id="275" name="Rectangle 274"/>
            <p:cNvSpPr/>
            <p:nvPr/>
          </p:nvSpPr>
          <p:spPr>
            <a:xfrm>
              <a:off x="1791064" y="2540793"/>
              <a:ext cx="193117" cy="160406"/>
            </a:xfrm>
            <a:prstGeom prst="rect">
              <a:avLst/>
            </a:prstGeom>
            <a:solidFill>
              <a:schemeClr val="accent4"/>
            </a:solidFill>
            <a:ln w="12700">
              <a:solidFill>
                <a:schemeClr val="accent4">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Web</a:t>
              </a:r>
            </a:p>
          </p:txBody>
        </p:sp>
        <p:sp>
          <p:nvSpPr>
            <p:cNvPr id="276" name="Rectangle 275"/>
            <p:cNvSpPr/>
            <p:nvPr/>
          </p:nvSpPr>
          <p:spPr>
            <a:xfrm>
              <a:off x="2000330" y="2540793"/>
              <a:ext cx="193117" cy="160406"/>
            </a:xfrm>
            <a:prstGeom prst="rect">
              <a:avLst/>
            </a:prstGeom>
            <a:solidFill>
              <a:schemeClr val="accent5">
                <a:lumMod val="60000"/>
                <a:lumOff val="40000"/>
              </a:schemeClr>
            </a:solidFill>
            <a:ln w="12700">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400" dirty="0"/>
                <a:t>App</a:t>
              </a:r>
            </a:p>
          </p:txBody>
        </p:sp>
        <p:sp>
          <p:nvSpPr>
            <p:cNvPr id="277" name="Rectangle 276"/>
            <p:cNvSpPr/>
            <p:nvPr/>
          </p:nvSpPr>
          <p:spPr>
            <a:xfrm>
              <a:off x="3044527" y="2806921"/>
              <a:ext cx="3044748" cy="1227770"/>
            </a:xfrm>
            <a:prstGeom prst="rect">
              <a:avLst/>
            </a:prstGeom>
          </p:spPr>
          <p:txBody>
            <a:bodyPr wrap="square" lIns="68555" tIns="34277" rIns="68555" bIns="34277">
              <a:spAutoFit/>
            </a:bodyPr>
            <a:lstStyle/>
            <a:p>
              <a:pPr algn="ctr"/>
              <a:r>
                <a:rPr lang="en-US" sz="1400" dirty="0" err="1"/>
                <a:t>VxLAN</a:t>
              </a:r>
              <a:r>
                <a:rPr lang="en-US" sz="1400" dirty="0"/>
                <a:t>-BGP EVPN </a:t>
              </a:r>
              <a:br>
                <a:rPr lang="en-US" sz="1400" dirty="0"/>
              </a:br>
              <a:r>
                <a:rPr lang="en-US" sz="1400" dirty="0"/>
                <a:t>standard-based</a:t>
              </a:r>
            </a:p>
            <a:p>
              <a:pPr algn="ctr"/>
              <a:endParaRPr lang="en-US" sz="1400" dirty="0"/>
            </a:p>
            <a:p>
              <a:pPr algn="ctr"/>
              <a:r>
                <a:rPr lang="en-US" sz="1400" dirty="0"/>
                <a:t>3</a:t>
              </a:r>
              <a:r>
                <a:rPr lang="en-US" sz="1400" baseline="30000" dirty="0"/>
                <a:t>rd</a:t>
              </a:r>
              <a:r>
                <a:rPr lang="en-US" sz="1400" dirty="0"/>
                <a:t> party controller support</a:t>
              </a:r>
            </a:p>
            <a:p>
              <a:pPr lvl="0" algn="ctr"/>
              <a:endParaRPr lang="en-US" sz="1400" dirty="0"/>
            </a:p>
          </p:txBody>
        </p:sp>
        <p:sp>
          <p:nvSpPr>
            <p:cNvPr id="278" name="Rectangle 277"/>
            <p:cNvSpPr/>
            <p:nvPr/>
          </p:nvSpPr>
          <p:spPr>
            <a:xfrm>
              <a:off x="68018" y="2807635"/>
              <a:ext cx="2986460" cy="1916724"/>
            </a:xfrm>
            <a:prstGeom prst="rect">
              <a:avLst/>
            </a:prstGeom>
          </p:spPr>
          <p:txBody>
            <a:bodyPr wrap="square" lIns="68555" tIns="34277" rIns="68555" bIns="34277">
              <a:spAutoFit/>
            </a:bodyPr>
            <a:lstStyle/>
            <a:p>
              <a:pPr lvl="0" algn="ctr"/>
              <a:r>
                <a:rPr lang="en-US" sz="1400" dirty="0"/>
                <a:t>Turnkey integrated solution with security, centralized management, compliance and scale</a:t>
              </a:r>
            </a:p>
            <a:p>
              <a:pPr lvl="0" algn="ctr"/>
              <a:endParaRPr lang="en-US" sz="1400" dirty="0"/>
            </a:p>
            <a:p>
              <a:pPr lvl="0" algn="ctr"/>
              <a:r>
                <a:rPr lang="en-US" sz="1400" dirty="0"/>
                <a:t>Automated application centric-policy model with embedded security </a:t>
              </a:r>
            </a:p>
            <a:p>
              <a:pPr lvl="0" algn="ctr"/>
              <a:endParaRPr lang="en-US" sz="1400" dirty="0"/>
            </a:p>
            <a:p>
              <a:pPr lvl="0" algn="ctr"/>
              <a:r>
                <a:rPr lang="en-US" sz="1400" dirty="0"/>
                <a:t>Broad and deep ecosystem</a:t>
              </a:r>
            </a:p>
          </p:txBody>
        </p:sp>
        <p:sp>
          <p:nvSpPr>
            <p:cNvPr id="279" name="Rectangle 278"/>
            <p:cNvSpPr/>
            <p:nvPr/>
          </p:nvSpPr>
          <p:spPr>
            <a:xfrm>
              <a:off x="3253124" y="3884322"/>
              <a:ext cx="2704124" cy="789735"/>
            </a:xfrm>
            <a:prstGeom prst="rect">
              <a:avLst/>
            </a:prstGeom>
          </p:spPr>
          <p:txBody>
            <a:bodyPr wrap="square">
              <a:spAutoFit/>
            </a:bodyPr>
            <a:lstStyle/>
            <a:p>
              <a:pPr algn="ctr"/>
              <a:r>
                <a:rPr lang="en-US" sz="1400" dirty="0"/>
                <a:t>VTS for software overlay provisioning and management across N2K-N9K</a:t>
              </a:r>
            </a:p>
          </p:txBody>
        </p:sp>
        <p:pic>
          <p:nvPicPr>
            <p:cNvPr id="280" name="Picture 27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8931" y="1550341"/>
              <a:ext cx="355830" cy="359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1" name="TextBox 280"/>
            <p:cNvSpPr txBox="1"/>
            <p:nvPr/>
          </p:nvSpPr>
          <p:spPr>
            <a:xfrm>
              <a:off x="3138346" y="1868266"/>
              <a:ext cx="716096" cy="263245"/>
            </a:xfrm>
            <a:prstGeom prst="rect">
              <a:avLst/>
            </a:prstGeom>
            <a:noFill/>
          </p:spPr>
          <p:txBody>
            <a:bodyPr wrap="square" rtlCol="0">
              <a:spAutoFit/>
            </a:bodyPr>
            <a:lstStyle/>
            <a:p>
              <a:pPr algn="ctr"/>
              <a:r>
                <a:rPr lang="en-US" sz="1000" b="1" dirty="0"/>
                <a:t>VTS</a:t>
              </a:r>
            </a:p>
          </p:txBody>
        </p:sp>
      </p:grpSp>
      <p:sp>
        <p:nvSpPr>
          <p:cNvPr id="401" name="TextBox 400"/>
          <p:cNvSpPr txBox="1"/>
          <p:nvPr/>
        </p:nvSpPr>
        <p:spPr>
          <a:xfrm>
            <a:off x="6121807" y="2621741"/>
            <a:ext cx="2796901" cy="2389078"/>
          </a:xfrm>
          <a:prstGeom prst="rect">
            <a:avLst/>
          </a:prstGeom>
          <a:noFill/>
        </p:spPr>
        <p:txBody>
          <a:bodyPr wrap="square" lIns="68552" tIns="34276" rIns="68552" bIns="34276" rtlCol="0">
            <a:spAutoFit/>
          </a:bodyPr>
          <a:lstStyle/>
          <a:p>
            <a:pPr lvl="0" algn="ctr"/>
            <a:endParaRPr lang="en-US" sz="1400" dirty="0"/>
          </a:p>
          <a:p>
            <a:pPr lvl="0" algn="ctr"/>
            <a:r>
              <a:rPr lang="en-US" sz="1400" dirty="0"/>
              <a:t>Modern NX-OS with enhanced NX-APIs</a:t>
            </a:r>
          </a:p>
          <a:p>
            <a:pPr lvl="0" algn="ctr"/>
            <a:endParaRPr lang="en-US" sz="1400" dirty="0"/>
          </a:p>
          <a:p>
            <a:pPr algn="ctr"/>
            <a:r>
              <a:rPr lang="en-US" sz="1400" dirty="0"/>
              <a:t>Automation Ecosystem  </a:t>
            </a:r>
            <a:br>
              <a:rPr lang="en-US" sz="1400" dirty="0"/>
            </a:br>
            <a:r>
              <a:rPr lang="en-US" sz="1100" dirty="0"/>
              <a:t>(Puppet, Chef, </a:t>
            </a:r>
            <a:r>
              <a:rPr lang="en-US" sz="1100" dirty="0" err="1"/>
              <a:t>Ansible</a:t>
            </a:r>
            <a:r>
              <a:rPr lang="en-US" sz="1100" dirty="0"/>
              <a:t> etc.) </a:t>
            </a:r>
          </a:p>
          <a:p>
            <a:pPr algn="ctr"/>
            <a:endParaRPr lang="en-US" sz="1400" dirty="0"/>
          </a:p>
          <a:p>
            <a:pPr algn="ctr"/>
            <a:r>
              <a:rPr lang="en-US" sz="1400" dirty="0"/>
              <a:t>Common NX-API </a:t>
            </a:r>
            <a:br>
              <a:rPr lang="en-US" sz="1400" dirty="0"/>
            </a:br>
            <a:r>
              <a:rPr lang="en-US" sz="1400" dirty="0"/>
              <a:t>across N2K-N9K</a:t>
            </a:r>
          </a:p>
          <a:p>
            <a:pPr algn="ctr"/>
            <a:endParaRPr lang="en-US" sz="1400" dirty="0"/>
          </a:p>
          <a:p>
            <a:pPr lvl="0" algn="ctr"/>
            <a:endParaRPr lang="en-US" sz="1100" dirty="0"/>
          </a:p>
        </p:txBody>
      </p:sp>
      <p:sp>
        <p:nvSpPr>
          <p:cNvPr id="403" name="TextBox 402"/>
          <p:cNvSpPr txBox="1"/>
          <p:nvPr/>
        </p:nvSpPr>
        <p:spPr>
          <a:xfrm>
            <a:off x="2950662" y="4825021"/>
            <a:ext cx="3123997" cy="265438"/>
          </a:xfrm>
          <a:prstGeom prst="rect">
            <a:avLst/>
          </a:prstGeom>
          <a:noFill/>
        </p:spPr>
        <p:txBody>
          <a:bodyPr wrap="square" lIns="91432" tIns="45716" rIns="91432" bIns="45716" rtlCol="0">
            <a:spAutoFit/>
          </a:bodyPr>
          <a:lstStyle/>
          <a:p>
            <a:pPr algn="ctr"/>
            <a:r>
              <a:rPr lang="en-US" sz="1100" dirty="0">
                <a:solidFill>
                  <a:schemeClr val="bg1"/>
                </a:solidFill>
              </a:rPr>
              <a:t>Service </a:t>
            </a:r>
            <a:r>
              <a:rPr lang="en-US" sz="1100" dirty="0" smtClean="0">
                <a:solidFill>
                  <a:schemeClr val="bg1"/>
                </a:solidFill>
              </a:rPr>
              <a:t>Providers </a:t>
            </a:r>
            <a:endParaRPr lang="en-US" sz="1100" dirty="0">
              <a:solidFill>
                <a:schemeClr val="bg1"/>
              </a:solidFill>
            </a:endParaRPr>
          </a:p>
        </p:txBody>
      </p:sp>
      <p:sp>
        <p:nvSpPr>
          <p:cNvPr id="404" name="TextBox 403"/>
          <p:cNvSpPr txBox="1"/>
          <p:nvPr/>
        </p:nvSpPr>
        <p:spPr>
          <a:xfrm>
            <a:off x="5944971" y="4825023"/>
            <a:ext cx="3123997" cy="265438"/>
          </a:xfrm>
          <a:prstGeom prst="rect">
            <a:avLst/>
          </a:prstGeom>
          <a:noFill/>
        </p:spPr>
        <p:txBody>
          <a:bodyPr wrap="square" lIns="91432" tIns="45716" rIns="91432" bIns="45716" rtlCol="0">
            <a:spAutoFit/>
          </a:bodyPr>
          <a:lstStyle/>
          <a:p>
            <a:pPr algn="ctr"/>
            <a:r>
              <a:rPr lang="en-US" sz="1100" dirty="0">
                <a:solidFill>
                  <a:schemeClr val="bg1"/>
                </a:solidFill>
              </a:rPr>
              <a:t>Mega Scale Datacenters</a:t>
            </a:r>
          </a:p>
        </p:txBody>
      </p:sp>
      <p:sp>
        <p:nvSpPr>
          <p:cNvPr id="405" name="Slide Number Placeholder 1"/>
          <p:cNvSpPr txBox="1">
            <a:spLocks/>
          </p:cNvSpPr>
          <p:nvPr/>
        </p:nvSpPr>
        <p:spPr>
          <a:xfrm>
            <a:off x="8409709" y="4884990"/>
            <a:ext cx="359666" cy="274637"/>
          </a:xfrm>
          <a:prstGeom prst="rect">
            <a:avLst/>
          </a:prstGeom>
        </p:spPr>
        <p:txBody>
          <a:bodyPr lIns="91436" tIns="45718" rIns="91436" bIns="45718"/>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96A97DD0-5BE7-4856-A2A9-C42C6688E607}" type="slidenum">
              <a:rPr lang="en-US" smtClean="0"/>
              <a:pPr/>
              <a:t>9</a:t>
            </a:fld>
            <a:endParaRPr lang="en-US" dirty="0"/>
          </a:p>
        </p:txBody>
      </p:sp>
      <p:sp>
        <p:nvSpPr>
          <p:cNvPr id="406" name="TextBox 405"/>
          <p:cNvSpPr txBox="1"/>
          <p:nvPr/>
        </p:nvSpPr>
        <p:spPr>
          <a:xfrm>
            <a:off x="27103" y="4749826"/>
            <a:ext cx="3123997" cy="438562"/>
          </a:xfrm>
          <a:prstGeom prst="rect">
            <a:avLst/>
          </a:prstGeom>
          <a:noFill/>
        </p:spPr>
        <p:txBody>
          <a:bodyPr wrap="square" lIns="91432" tIns="45716" rIns="91432" bIns="45716" rtlCol="0">
            <a:spAutoFit/>
          </a:bodyPr>
          <a:lstStyle/>
          <a:p>
            <a:pPr algn="ctr"/>
            <a:r>
              <a:rPr lang="en-US" sz="1100" dirty="0">
                <a:solidFill>
                  <a:schemeClr val="bg1"/>
                </a:solidFill>
              </a:rPr>
              <a:t>Mass Market </a:t>
            </a:r>
            <a:br>
              <a:rPr lang="en-US" sz="1100" dirty="0">
                <a:solidFill>
                  <a:schemeClr val="bg1"/>
                </a:solidFill>
              </a:rPr>
            </a:br>
            <a:r>
              <a:rPr lang="en-US" sz="1100" dirty="0">
                <a:solidFill>
                  <a:schemeClr val="bg1"/>
                </a:solidFill>
              </a:rPr>
              <a:t>(commercial, enterprises, public sector)</a:t>
            </a:r>
          </a:p>
        </p:txBody>
      </p:sp>
    </p:spTree>
    <p:extLst>
      <p:ext uri="{BB962C8B-B14F-4D97-AF65-F5344CB8AC3E}">
        <p14:creationId xmlns:p14="http://schemas.microsoft.com/office/powerpoint/2010/main" val="7133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Cisco Live 2016">
  <a:themeElements>
    <a:clrScheme name="Cisco Live 2015">
      <a:dk1>
        <a:srgbClr val="676767"/>
      </a:dk1>
      <a:lt1>
        <a:srgbClr val="FFFFFF"/>
      </a:lt1>
      <a:dk2>
        <a:srgbClr val="A6A6A6"/>
      </a:dk2>
      <a:lt2>
        <a:srgbClr val="595959"/>
      </a:lt2>
      <a:accent1>
        <a:srgbClr val="00A3DE"/>
      </a:accent1>
      <a:accent2>
        <a:srgbClr val="F99D33"/>
      </a:accent2>
      <a:accent3>
        <a:srgbClr val="3DA649"/>
      </a:accent3>
      <a:accent4>
        <a:srgbClr val="F26122"/>
      </a:accent4>
      <a:accent5>
        <a:srgbClr val="0D868E"/>
      </a:accent5>
      <a:accent6>
        <a:srgbClr val="214794"/>
      </a:accent6>
      <a:hlink>
        <a:srgbClr val="2BA2D7"/>
      </a:hlink>
      <a:folHlink>
        <a:srgbClr val="2968AF"/>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91440" tIns="45720" rIns="91440" bIns="4572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9525"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dirty="0" err="1" smtClean="0"/>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coLive-Breakout-Template_032115_rev.potx" id="{6B06430E-E73C-442A-A3CB-D0AD286589C5}" vid="{A443AF0A-0432-4441-8649-76C9F41B8D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12493</TotalTime>
  <Words>4473</Words>
  <Application>Microsoft Macintosh PowerPoint</Application>
  <PresentationFormat>On-screen Show (16:9)</PresentationFormat>
  <Paragraphs>1301</Paragraphs>
  <Slides>47</Slides>
  <Notes>25</Notes>
  <HiddenSlides>3</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47</vt:i4>
      </vt:variant>
    </vt:vector>
  </HeadingPairs>
  <TitlesOfParts>
    <vt:vector size="69" baseType="lpstr">
      <vt:lpstr>Al Bayan Plain</vt:lpstr>
      <vt:lpstr>American Typewriter</vt:lpstr>
      <vt:lpstr>Andalus</vt:lpstr>
      <vt:lpstr>Apple LiGothic Medium</vt:lpstr>
      <vt:lpstr>Bell MT</vt:lpstr>
      <vt:lpstr>Calibri</vt:lpstr>
      <vt:lpstr>Calibri Light</vt:lpstr>
      <vt:lpstr>Ciscolight</vt:lpstr>
      <vt:lpstr>CiscoSans</vt:lpstr>
      <vt:lpstr>CiscoSans ExtraLight</vt:lpstr>
      <vt:lpstr>CiscoSans Thin</vt:lpstr>
      <vt:lpstr>CiscoSansTT ExtraLight</vt:lpstr>
      <vt:lpstr>CiscoSansTT Light</vt:lpstr>
      <vt:lpstr>FontAwesome</vt:lpstr>
      <vt:lpstr>Gulim</vt:lpstr>
      <vt:lpstr>MS PGothic</vt:lpstr>
      <vt:lpstr>ＭＳ Ｐゴシック</vt:lpstr>
      <vt:lpstr>Myriad Pro</vt:lpstr>
      <vt:lpstr>Raavi</vt:lpstr>
      <vt:lpstr>Wingdings</vt:lpstr>
      <vt:lpstr>Arial</vt:lpstr>
      <vt:lpstr>Cisco Live 2016</vt:lpstr>
      <vt:lpstr>Introduction to Cisco Virtual Topology System (VTS)</vt:lpstr>
      <vt:lpstr>Agenda</vt:lpstr>
      <vt:lpstr>Data Center Trends </vt:lpstr>
      <vt:lpstr>   Service Orchestration velocity hindered by manual network process  </vt:lpstr>
      <vt:lpstr>Technology Trends</vt:lpstr>
      <vt:lpstr> Service Orchestration velocity increased by Network Overlays/SDN in the data center </vt:lpstr>
      <vt:lpstr>Network Virtualization and Overlays </vt:lpstr>
      <vt:lpstr>MPBGP-EVPN &amp;VXLAN based Overlays </vt:lpstr>
      <vt:lpstr>Cisco SDN:  Providing Choice in Automation and Programmability</vt:lpstr>
      <vt:lpstr>Flexible Overlays with VTS</vt:lpstr>
      <vt:lpstr>Cisco Virtual Topology System (VTS) </vt:lpstr>
      <vt:lpstr>VTS : Realizing the Cloud Enabled Data Center</vt:lpstr>
      <vt:lpstr>Model based provisioning – What does the user see?</vt:lpstr>
      <vt:lpstr>PowerPoint Presentation</vt:lpstr>
      <vt:lpstr>VTS Architecture – Hardware VTEP</vt:lpstr>
      <vt:lpstr>VTS Architecture – Software VTEP</vt:lpstr>
      <vt:lpstr>PowerPoint Presentation</vt:lpstr>
      <vt:lpstr>Virtual Topology Forwarder</vt:lpstr>
      <vt:lpstr>VPP vs OVS Performance Benchmarking</vt:lpstr>
      <vt:lpstr>PowerPoint Presentation</vt:lpstr>
      <vt:lpstr>VTS – Forwarding North-South Traffic (DCI, WAN)</vt:lpstr>
      <vt:lpstr>VTS - EVPN Control Plane Reachability information</vt:lpstr>
      <vt:lpstr>VTS Use Cases</vt:lpstr>
      <vt:lpstr>VTS Use Cases</vt:lpstr>
      <vt:lpstr>Multi Tenant Data Center</vt:lpstr>
      <vt:lpstr>Multi Tenant Colocation Environment</vt:lpstr>
      <vt:lpstr> Multi Site Data Centers</vt:lpstr>
      <vt:lpstr>Cisco NFV Integration with VTS </vt:lpstr>
      <vt:lpstr>NFV Use case</vt:lpstr>
      <vt:lpstr>VTS Functionality &amp; Workflows</vt:lpstr>
      <vt:lpstr>VTS Functionality: Discovery &amp; Topology</vt:lpstr>
      <vt:lpstr>VTS Functionality - Resource Pools</vt:lpstr>
      <vt:lpstr>VTS Functionality: Infrastructure Policy</vt:lpstr>
      <vt:lpstr>Cisco VTS Operational models </vt:lpstr>
      <vt:lpstr>PowerPoint Presentation</vt:lpstr>
      <vt:lpstr>PowerPoint Presentation</vt:lpstr>
      <vt:lpstr>PowerPoint Presentation</vt:lpstr>
      <vt:lpstr>PowerPoint Presentation</vt:lpstr>
      <vt:lpstr>Demo:  VTS Functionality &amp; Workflow</vt:lpstr>
      <vt:lpstr>Summary</vt:lpstr>
      <vt:lpstr>Why Cisco VTS? </vt:lpstr>
      <vt:lpstr>PowerPoint Presentation</vt:lpstr>
      <vt:lpstr>For More Information </vt:lpstr>
      <vt:lpstr>PowerPoint Presentation</vt:lpstr>
      <vt:lpstr>Backup</vt:lpstr>
      <vt:lpstr>VTS VM Requirements</vt:lpstr>
      <vt:lpstr>VTS Scalability Numbers</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Decca Design</dc:creator>
  <cp:lastModifiedBy>Microsoft Office User</cp:lastModifiedBy>
  <cp:revision>199</cp:revision>
  <dcterms:created xsi:type="dcterms:W3CDTF">2016-01-31T19:15:57Z</dcterms:created>
  <dcterms:modified xsi:type="dcterms:W3CDTF">2017-01-30T21:22:49Z</dcterms:modified>
</cp:coreProperties>
</file>