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8"/>
  </p:notesMasterIdLst>
  <p:handoutMasterIdLst>
    <p:handoutMasterId r:id="rId29"/>
  </p:handoutMasterIdLst>
  <p:sldIdLst>
    <p:sldId id="482" r:id="rId2"/>
    <p:sldId id="457" r:id="rId3"/>
    <p:sldId id="489" r:id="rId4"/>
    <p:sldId id="502" r:id="rId5"/>
    <p:sldId id="535" r:id="rId6"/>
    <p:sldId id="536" r:id="rId7"/>
    <p:sldId id="524" r:id="rId8"/>
    <p:sldId id="506" r:id="rId9"/>
    <p:sldId id="507" r:id="rId10"/>
    <p:sldId id="525" r:id="rId11"/>
    <p:sldId id="509" r:id="rId12"/>
    <p:sldId id="510" r:id="rId13"/>
    <p:sldId id="526" r:id="rId14"/>
    <p:sldId id="537" r:id="rId15"/>
    <p:sldId id="532" r:id="rId16"/>
    <p:sldId id="533" r:id="rId17"/>
    <p:sldId id="541" r:id="rId18"/>
    <p:sldId id="540" r:id="rId19"/>
    <p:sldId id="527" r:id="rId20"/>
    <p:sldId id="516" r:id="rId21"/>
    <p:sldId id="517" r:id="rId22"/>
    <p:sldId id="528" r:id="rId23"/>
    <p:sldId id="529" r:id="rId24"/>
    <p:sldId id="530" r:id="rId25"/>
    <p:sldId id="520" r:id="rId26"/>
    <p:sldId id="453" r:id="rId27"/>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Marcus Phipps" initials="MP"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454"/>
    <a:srgbClr val="676767"/>
    <a:srgbClr val="AB0810"/>
    <a:srgbClr val="FDBE24"/>
    <a:srgbClr val="FA661C"/>
    <a:srgbClr val="90BDDB"/>
    <a:srgbClr val="335FFA"/>
    <a:srgbClr val="349A97"/>
    <a:srgbClr val="2C92B6"/>
    <a:srgbClr val="4895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03" autoAdjust="0"/>
    <p:restoredTop sz="90854" autoAdjust="0"/>
  </p:normalViewPr>
  <p:slideViewPr>
    <p:cSldViewPr snapToGrid="0" showGuides="1">
      <p:cViewPr>
        <p:scale>
          <a:sx n="110" d="100"/>
          <a:sy n="110" d="100"/>
        </p:scale>
        <p:origin x="-1075" y="-293"/>
      </p:cViewPr>
      <p:guideLst>
        <p:guide orient="horz" pos="307"/>
        <p:guide orient="horz" pos="3053"/>
        <p:guide pos="2741"/>
        <p:guide pos="2453"/>
        <p:guide pos="5558"/>
        <p:guide pos="3998"/>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a:effectLst/>
          </c:spPr>
          <c:explosion val="3"/>
          <c:dPt>
            <c:idx val="0"/>
            <c:bubble3D val="0"/>
            <c:spPr>
              <a:gradFill flip="none" rotWithShape="1">
                <a:gsLst>
                  <a:gs pos="0">
                    <a:srgbClr val="0D868E">
                      <a:lumMod val="75000"/>
                      <a:shade val="30000"/>
                      <a:satMod val="115000"/>
                    </a:srgbClr>
                  </a:gs>
                  <a:gs pos="50000">
                    <a:srgbClr val="0D868E">
                      <a:lumMod val="75000"/>
                      <a:shade val="67500"/>
                      <a:satMod val="115000"/>
                    </a:srgbClr>
                  </a:gs>
                  <a:gs pos="100000">
                    <a:srgbClr val="0D868E">
                      <a:lumMod val="75000"/>
                      <a:shade val="100000"/>
                      <a:satMod val="115000"/>
                    </a:srgbClr>
                  </a:gs>
                </a:gsLst>
                <a:lin ang="16200000" scaled="1"/>
                <a:tileRect/>
              </a:gradFill>
              <a:ln w="9525" cap="flat" cmpd="sng" algn="ctr">
                <a:noFill/>
                <a:prstDash val="solid"/>
              </a:ln>
              <a:effectLst/>
            </c:spPr>
          </c:dPt>
          <c:dPt>
            <c:idx val="1"/>
            <c:bubble3D val="0"/>
            <c:spPr>
              <a:gradFill flip="none" rotWithShape="1">
                <a:gsLst>
                  <a:gs pos="0">
                    <a:srgbClr val="0D868E">
                      <a:lumMod val="75000"/>
                      <a:shade val="30000"/>
                      <a:satMod val="115000"/>
                    </a:srgbClr>
                  </a:gs>
                  <a:gs pos="50000">
                    <a:srgbClr val="0D868E">
                      <a:lumMod val="75000"/>
                      <a:shade val="67500"/>
                      <a:satMod val="115000"/>
                    </a:srgbClr>
                  </a:gs>
                  <a:gs pos="100000">
                    <a:srgbClr val="0D868E">
                      <a:lumMod val="75000"/>
                      <a:shade val="100000"/>
                      <a:satMod val="115000"/>
                    </a:srgbClr>
                  </a:gs>
                </a:gsLst>
                <a:lin ang="18900000" scaled="1"/>
                <a:tileRect/>
              </a:gradFill>
              <a:ln w="9525" cap="flat" cmpd="sng" algn="ctr">
                <a:noFill/>
                <a:prstDash val="solid"/>
              </a:ln>
              <a:effectLst/>
            </c:spPr>
          </c:dPt>
          <c:dPt>
            <c:idx val="2"/>
            <c:bubble3D val="0"/>
            <c:spPr>
              <a:gradFill flip="none" rotWithShape="1">
                <a:gsLst>
                  <a:gs pos="0">
                    <a:srgbClr val="0D868E">
                      <a:lumMod val="75000"/>
                      <a:shade val="30000"/>
                      <a:satMod val="115000"/>
                    </a:srgbClr>
                  </a:gs>
                  <a:gs pos="50000">
                    <a:srgbClr val="0D868E">
                      <a:lumMod val="75000"/>
                      <a:shade val="67500"/>
                      <a:satMod val="115000"/>
                    </a:srgbClr>
                  </a:gs>
                  <a:gs pos="100000">
                    <a:srgbClr val="0D868E">
                      <a:lumMod val="75000"/>
                      <a:shade val="100000"/>
                      <a:satMod val="115000"/>
                    </a:srgbClr>
                  </a:gs>
                </a:gsLst>
                <a:lin ang="0" scaled="1"/>
                <a:tileRect/>
              </a:gradFill>
              <a:ln w="9525" cap="flat" cmpd="sng" algn="ctr">
                <a:noFill/>
                <a:prstDash val="solid"/>
              </a:ln>
              <a:effectLst/>
            </c:spPr>
          </c:dPt>
          <c:dPt>
            <c:idx val="3"/>
            <c:bubble3D val="0"/>
            <c:spPr>
              <a:gradFill flip="none" rotWithShape="1">
                <a:gsLst>
                  <a:gs pos="0">
                    <a:srgbClr val="2968AF">
                      <a:shade val="30000"/>
                      <a:satMod val="115000"/>
                    </a:srgbClr>
                  </a:gs>
                  <a:gs pos="50000">
                    <a:srgbClr val="2968AF">
                      <a:shade val="67500"/>
                      <a:satMod val="115000"/>
                    </a:srgbClr>
                  </a:gs>
                  <a:gs pos="100000">
                    <a:srgbClr val="2968AF">
                      <a:shade val="100000"/>
                      <a:satMod val="115000"/>
                    </a:srgbClr>
                  </a:gs>
                </a:gsLst>
                <a:lin ang="10800000" scaled="1"/>
                <a:tileRect/>
              </a:gradFill>
              <a:ln w="9525" cap="flat" cmpd="sng" algn="ctr">
                <a:noFill/>
                <a:prstDash val="solid"/>
              </a:ln>
              <a:effectLst/>
            </c:spPr>
          </c:dPt>
          <c:dPt>
            <c:idx val="4"/>
            <c:bubble3D val="0"/>
            <c:spPr>
              <a:gradFill flip="none" rotWithShape="1">
                <a:gsLst>
                  <a:gs pos="0">
                    <a:srgbClr val="2968AF">
                      <a:shade val="30000"/>
                      <a:satMod val="115000"/>
                    </a:srgbClr>
                  </a:gs>
                  <a:gs pos="50000">
                    <a:srgbClr val="2968AF">
                      <a:shade val="67500"/>
                      <a:satMod val="115000"/>
                    </a:srgbClr>
                  </a:gs>
                  <a:gs pos="100000">
                    <a:srgbClr val="2968AF">
                      <a:shade val="100000"/>
                      <a:satMod val="115000"/>
                    </a:srgbClr>
                  </a:gs>
                </a:gsLst>
                <a:lin ang="13500000" scaled="1"/>
                <a:tileRect/>
              </a:gradFill>
              <a:ln w="9525" cap="flat" cmpd="sng" algn="ctr">
                <a:noFill/>
                <a:prstDash val="solid"/>
              </a:ln>
              <a:effectLst/>
            </c:spPr>
          </c:dPt>
          <c:dPt>
            <c:idx val="5"/>
            <c:bubble3D val="0"/>
            <c:spPr>
              <a:gradFill flip="none" rotWithShape="1">
                <a:gsLst>
                  <a:gs pos="0">
                    <a:srgbClr val="2968AF">
                      <a:shade val="30000"/>
                      <a:satMod val="115000"/>
                    </a:srgbClr>
                  </a:gs>
                  <a:gs pos="50000">
                    <a:srgbClr val="2968AF">
                      <a:shade val="67500"/>
                      <a:satMod val="115000"/>
                    </a:srgbClr>
                  </a:gs>
                  <a:gs pos="100000">
                    <a:srgbClr val="2968AF">
                      <a:shade val="100000"/>
                      <a:satMod val="115000"/>
                    </a:srgbClr>
                  </a:gs>
                </a:gsLst>
                <a:lin ang="16200000" scaled="1"/>
                <a:tileRect/>
              </a:gradFill>
              <a:ln w="9525" cap="flat" cmpd="sng" algn="ctr">
                <a:noFill/>
                <a:prstDash val="solid"/>
              </a:ln>
              <a:effectLst/>
            </c:spPr>
          </c:dPt>
          <c:dPt>
            <c:idx val="6"/>
            <c:bubble3D val="0"/>
            <c:spPr>
              <a:gradFill flip="none" rotWithShape="1">
                <a:gsLst>
                  <a:gs pos="0">
                    <a:srgbClr val="2968AF">
                      <a:shade val="30000"/>
                      <a:satMod val="115000"/>
                    </a:srgbClr>
                  </a:gs>
                  <a:gs pos="50000">
                    <a:srgbClr val="2968AF">
                      <a:shade val="67500"/>
                      <a:satMod val="115000"/>
                    </a:srgbClr>
                  </a:gs>
                  <a:gs pos="100000">
                    <a:srgbClr val="2968AF">
                      <a:shade val="100000"/>
                      <a:satMod val="115000"/>
                    </a:srgbClr>
                  </a:gs>
                </a:gsLst>
                <a:lin ang="0" scaled="1"/>
                <a:tileRect/>
              </a:gradFill>
              <a:ln w="9525" cap="flat" cmpd="sng" algn="ctr">
                <a:noFill/>
                <a:prstDash val="solid"/>
              </a:ln>
              <a:effectLst/>
            </c:spPr>
          </c:dPt>
          <c:dPt>
            <c:idx val="7"/>
            <c:bubble3D val="0"/>
            <c:spPr>
              <a:gradFill flip="none" rotWithShape="1">
                <a:gsLst>
                  <a:gs pos="0">
                    <a:srgbClr val="32B2DF">
                      <a:lumMod val="50000"/>
                      <a:shade val="30000"/>
                      <a:satMod val="115000"/>
                    </a:srgbClr>
                  </a:gs>
                  <a:gs pos="50000">
                    <a:srgbClr val="32B2DF">
                      <a:lumMod val="50000"/>
                      <a:shade val="67500"/>
                      <a:satMod val="115000"/>
                    </a:srgbClr>
                  </a:gs>
                  <a:gs pos="100000">
                    <a:srgbClr val="32B2DF">
                      <a:lumMod val="50000"/>
                      <a:shade val="100000"/>
                      <a:satMod val="115000"/>
                    </a:srgbClr>
                  </a:gs>
                </a:gsLst>
                <a:lin ang="10800000" scaled="1"/>
                <a:tileRect/>
              </a:gradFill>
              <a:ln w="9525" cap="flat" cmpd="sng" algn="ctr">
                <a:noFill/>
                <a:prstDash val="solid"/>
              </a:ln>
              <a:effectLst/>
            </c:spPr>
          </c:dPt>
          <c:dPt>
            <c:idx val="8"/>
            <c:bubble3D val="0"/>
            <c:spPr>
              <a:gradFill flip="none" rotWithShape="1">
                <a:gsLst>
                  <a:gs pos="0">
                    <a:srgbClr val="32B2DF">
                      <a:lumMod val="50000"/>
                      <a:shade val="30000"/>
                      <a:satMod val="115000"/>
                    </a:srgbClr>
                  </a:gs>
                  <a:gs pos="50000">
                    <a:srgbClr val="32B2DF">
                      <a:lumMod val="50000"/>
                      <a:shade val="67500"/>
                      <a:satMod val="115000"/>
                    </a:srgbClr>
                  </a:gs>
                  <a:gs pos="100000">
                    <a:srgbClr val="32B2DF">
                      <a:lumMod val="50000"/>
                      <a:shade val="100000"/>
                      <a:satMod val="115000"/>
                    </a:srgbClr>
                  </a:gs>
                </a:gsLst>
                <a:lin ang="13500000" scaled="1"/>
                <a:tileRect/>
              </a:gradFill>
              <a:ln w="9525" cap="flat" cmpd="sng" algn="ctr">
                <a:noFill/>
                <a:prstDash val="solid"/>
              </a:ln>
              <a:effectLst/>
            </c:spPr>
          </c:dPt>
          <c:dPt>
            <c:idx val="9"/>
            <c:bubble3D val="0"/>
            <c:spPr>
              <a:gradFill flip="none" rotWithShape="1">
                <a:gsLst>
                  <a:gs pos="0">
                    <a:srgbClr val="32B2DF">
                      <a:lumMod val="50000"/>
                      <a:shade val="30000"/>
                      <a:satMod val="115000"/>
                    </a:srgbClr>
                  </a:gs>
                  <a:gs pos="50000">
                    <a:srgbClr val="32B2DF">
                      <a:lumMod val="50000"/>
                      <a:shade val="67500"/>
                      <a:satMod val="115000"/>
                    </a:srgbClr>
                  </a:gs>
                  <a:gs pos="100000">
                    <a:srgbClr val="32B2DF">
                      <a:lumMod val="50000"/>
                      <a:shade val="100000"/>
                      <a:satMod val="115000"/>
                    </a:srgbClr>
                  </a:gs>
                </a:gsLst>
                <a:lin ang="16200000" scaled="1"/>
                <a:tileRect/>
              </a:gradFill>
              <a:ln w="9525" cap="flat" cmpd="sng" algn="ctr">
                <a:noFill/>
                <a:prstDash val="solid"/>
              </a:ln>
              <a:effectLst/>
            </c:spPr>
          </c:dPt>
          <c:cat>
            <c:strRef>
              <c:f>Sheet1!$A$2:$A$11</c:f>
              <c:strCache>
                <c:ptCount val="4"/>
                <c:pt idx="0">
                  <c:v>1st Qtr</c:v>
                </c:pt>
                <c:pt idx="1">
                  <c:v>2nd Qtr</c:v>
                </c:pt>
                <c:pt idx="2">
                  <c:v>3rd Qtr</c:v>
                </c:pt>
                <c:pt idx="3">
                  <c:v>4th Qtr</c:v>
                </c:pt>
              </c:strCache>
            </c:strRef>
          </c:cat>
          <c:val>
            <c:numRef>
              <c:f>Sheet1!$B$2:$B$11</c:f>
              <c:numCache>
                <c:formatCode>General</c:formatCode>
                <c:ptCount val="10"/>
                <c:pt idx="0">
                  <c:v>0.1</c:v>
                </c:pt>
                <c:pt idx="1">
                  <c:v>0.1</c:v>
                </c:pt>
                <c:pt idx="2">
                  <c:v>0.1</c:v>
                </c:pt>
                <c:pt idx="3">
                  <c:v>0.1</c:v>
                </c:pt>
                <c:pt idx="4">
                  <c:v>0.1</c:v>
                </c:pt>
                <c:pt idx="5">
                  <c:v>0.1</c:v>
                </c:pt>
                <c:pt idx="6">
                  <c:v>0.1</c:v>
                </c:pt>
                <c:pt idx="7">
                  <c:v>0.1</c:v>
                </c:pt>
                <c:pt idx="8">
                  <c:v>0.1</c:v>
                </c:pt>
                <c:pt idx="9">
                  <c:v>0.1</c:v>
                </c:pt>
              </c:numCache>
            </c:numRef>
          </c:val>
        </c:ser>
        <c:dLbls>
          <c:showLegendKey val="0"/>
          <c:showVal val="0"/>
          <c:showCatName val="0"/>
          <c:showSerName val="0"/>
          <c:showPercent val="0"/>
          <c:showBubbleSize val="0"/>
          <c:showLeaderLines val="1"/>
        </c:dLbls>
        <c:firstSliceAng val="0"/>
        <c:holeSize val="70"/>
      </c:doughnutChart>
    </c:plotArea>
    <c:plotVisOnly val="1"/>
    <c:dispBlanksAs val="zero"/>
    <c:showDLblsOverMax val="0"/>
  </c:chart>
  <c:spPr>
    <a:ln>
      <a:noFill/>
    </a:ln>
    <a:effectLst/>
  </c:spPr>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7/19/2016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7/19/2016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71587A71-9F19-D948-9735-5A43EA5305C0}" type="slidenum">
              <a:rPr lang="en-US" sz="1200">
                <a:latin typeface="Calibri" charset="0"/>
              </a:rPr>
              <a:pPr eaLnBrk="1" fontAlgn="base" hangingPunct="1">
                <a:spcBef>
                  <a:spcPct val="0"/>
                </a:spcBef>
                <a:spcAft>
                  <a:spcPct val="0"/>
                </a:spcAft>
              </a:pPr>
              <a:t>1</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981"/>
              </a:lnSpc>
              <a:defRPr/>
            </a:pP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10</a:t>
            </a:fld>
            <a:endParaRPr lang="en-US"/>
          </a:p>
        </p:txBody>
      </p:sp>
    </p:spTree>
    <p:extLst>
      <p:ext uri="{BB962C8B-B14F-4D97-AF65-F5344CB8AC3E}">
        <p14:creationId xmlns:p14="http://schemas.microsoft.com/office/powerpoint/2010/main" val="88245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b="0" dirty="0" smtClean="0"/>
              <a:t>Cisco has a distinguished history in networking</a:t>
            </a:r>
            <a:r>
              <a:rPr lang="en-US" b="0" baseline="0" dirty="0" smtClean="0"/>
              <a:t>, and is firmly positioned as the number 1 vendor. Today, the midmarket product portfolio has never been more comprehensive.</a:t>
            </a:r>
          </a:p>
          <a:p>
            <a:pPr>
              <a:defRPr/>
            </a:pPr>
            <a:endParaRPr lang="en-US" b="0" baseline="0" dirty="0" smtClean="0"/>
          </a:p>
          <a:p>
            <a:pPr defTabSz="448650" eaLnBrk="1" fontAlgn="auto" hangingPunct="1">
              <a:spcBef>
                <a:spcPts val="0"/>
              </a:spcBef>
              <a:spcAft>
                <a:spcPts val="0"/>
              </a:spcAft>
              <a:defRPr/>
            </a:pPr>
            <a:r>
              <a:rPr lang="en-US" b="0" baseline="0" dirty="0" smtClean="0"/>
              <a:t>Recently added to the portfolio are the Converged Access switches which bring together both wireless controller and wired switching. This converged approach greatly simplifies life for the midmarket IT manager, and demonstrates Cisco’s lead in this market. Cisco has also enhanced its security capability in Networking through Unified Access and </a:t>
            </a:r>
            <a:r>
              <a:rPr lang="en-US" b="0" baseline="0" dirty="0" err="1" smtClean="0"/>
              <a:t>BYOD</a:t>
            </a:r>
            <a:r>
              <a:rPr lang="en-US" b="0" baseline="0" dirty="0" smtClean="0"/>
              <a:t>, integrating </a:t>
            </a:r>
            <a:r>
              <a:rPr lang="en-US" b="0" baseline="0" dirty="0" err="1" smtClean="0"/>
              <a:t>ISE</a:t>
            </a:r>
            <a:r>
              <a:rPr lang="en-US" b="0" baseline="0" dirty="0" smtClean="0"/>
              <a:t> and 3</a:t>
            </a:r>
            <a:r>
              <a:rPr lang="en-US" b="0" baseline="30000" dirty="0" smtClean="0"/>
              <a:t>rd</a:t>
            </a:r>
            <a:r>
              <a:rPr lang="en-US" b="0" baseline="0" dirty="0" smtClean="0"/>
              <a:t> party MDM systems. </a:t>
            </a:r>
          </a:p>
          <a:p>
            <a:pPr>
              <a:defRPr/>
            </a:pPr>
            <a:endParaRPr lang="en-US" b="0" baseline="0" dirty="0" smtClean="0"/>
          </a:p>
          <a:p>
            <a:pPr>
              <a:defRPr/>
            </a:pPr>
            <a:endParaRPr lang="en-US" b="0" baseline="0" dirty="0" smtClean="0"/>
          </a:p>
        </p:txBody>
      </p:sp>
      <p:sp>
        <p:nvSpPr>
          <p:cNvPr id="4" name="Slide Number Placeholder 3"/>
          <p:cNvSpPr>
            <a:spLocks noGrp="1"/>
          </p:cNvSpPr>
          <p:nvPr>
            <p:ph type="sldNum" sz="quarter" idx="10"/>
          </p:nvPr>
        </p:nvSpPr>
        <p:spPr/>
        <p:txBody>
          <a:bodyPr/>
          <a:lstStyle/>
          <a:p>
            <a:fld id="{A4F7D919-2CDA-4A71-BA16-CA177F1859B3}" type="slidenum">
              <a:rPr lang="en-US" smtClean="0"/>
              <a:pPr/>
              <a:t>11</a:t>
            </a:fld>
            <a:endParaRPr lang="en-US"/>
          </a:p>
        </p:txBody>
      </p:sp>
    </p:spTree>
    <p:extLst>
      <p:ext uri="{BB962C8B-B14F-4D97-AF65-F5344CB8AC3E}">
        <p14:creationId xmlns:p14="http://schemas.microsoft.com/office/powerpoint/2010/main" val="84579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4325" indent="-224325">
              <a:buAutoNum type="arabicPeriod"/>
            </a:pPr>
            <a:r>
              <a:rPr lang="en-US" dirty="0" smtClean="0"/>
              <a:t>The pace of</a:t>
            </a:r>
            <a:r>
              <a:rPr lang="en-US" baseline="0" dirty="0" smtClean="0"/>
              <a:t> change in mobility is breathtaking, and Cisco continues to lead. The new </a:t>
            </a:r>
            <a:r>
              <a:rPr lang="en-US" baseline="0" dirty="0" err="1" smtClean="0"/>
              <a:t>802.11ac</a:t>
            </a:r>
            <a:r>
              <a:rPr lang="en-US" baseline="0" dirty="0" smtClean="0"/>
              <a:t> access point (AP 2700) is designed for midmarket customers and offers sustained throughput of around </a:t>
            </a:r>
            <a:r>
              <a:rPr lang="en-US" baseline="0" dirty="0" err="1" smtClean="0"/>
              <a:t>500Mbps</a:t>
            </a:r>
            <a:r>
              <a:rPr lang="en-US" baseline="0" dirty="0" smtClean="0"/>
              <a:t>! It is the perfect complement for the Catalyst 3650 integrated wired and wireless controller. Customers can now offer users a truly seamless and secure wired and wireless experience.</a:t>
            </a:r>
          </a:p>
          <a:p>
            <a:pPr marL="224325" indent="-224325">
              <a:buAutoNum type="arabicPeriod"/>
            </a:pPr>
            <a:endParaRPr lang="en-US" baseline="0" dirty="0" smtClean="0"/>
          </a:p>
          <a:p>
            <a:pPr marL="224325" indent="-224325">
              <a:buAutoNum type="arabicPeriod"/>
            </a:pPr>
            <a:r>
              <a:rPr lang="en-US" baseline="0" dirty="0" smtClean="0"/>
              <a:t>Connecting branches to corporate services is challenging, as there is a user expectation that there should be no reduction in performance just because the app is delivered remotely. </a:t>
            </a:r>
            <a:r>
              <a:rPr lang="en-GB" dirty="0" smtClean="0">
                <a:ea typeface="+mn-ea"/>
                <a:cs typeface="+mn-cs"/>
              </a:rPr>
              <a:t>The idea is that Akamai's technology optimizes traffic from the Internet, while Cisco's routers optimize traffic from the Akamai network to the business and across the WAN. Local caching and traffic management means optimised branch and cloud connectivity performance.</a:t>
            </a:r>
            <a:endParaRPr lang="en-US" baseline="0" dirty="0" smtClean="0"/>
          </a:p>
          <a:p>
            <a:pPr marL="224325" indent="-224325">
              <a:buAutoNum type="arabicPeriod"/>
            </a:pPr>
            <a:endParaRPr lang="en-US" baseline="0" dirty="0" smtClean="0"/>
          </a:p>
          <a:p>
            <a:pPr marL="224325" indent="-224325">
              <a:buAutoNum type="arabicPeriod"/>
            </a:pPr>
            <a:r>
              <a:rPr lang="en-US" baseline="0" dirty="0" smtClean="0"/>
              <a:t>Maintaining visibility and control of the whole business infrastructure has never been easier</a:t>
            </a:r>
          </a:p>
          <a:p>
            <a:pPr marL="224325" indent="-224325">
              <a:buFont typeface="Arial" panose="020B0604020202020204" pitchFamily="34" charset="0"/>
              <a:buChar char="•"/>
            </a:pPr>
            <a:r>
              <a:rPr lang="en-US" baseline="0" dirty="0" smtClean="0"/>
              <a:t>The next release of </a:t>
            </a:r>
            <a:r>
              <a:rPr lang="en-US" baseline="0" dirty="0" err="1" smtClean="0"/>
              <a:t>ISE</a:t>
            </a:r>
            <a:r>
              <a:rPr lang="en-US" baseline="0" dirty="0" smtClean="0"/>
              <a:t> (1.3) adds in additional management features and a lightweight Mobile Device Manager (MDM). </a:t>
            </a:r>
          </a:p>
          <a:p>
            <a:pPr marL="224325" indent="-224325">
              <a:buFont typeface="Arial" panose="020B0604020202020204" pitchFamily="34" charset="0"/>
              <a:buChar char="•"/>
            </a:pPr>
            <a:r>
              <a:rPr lang="en-US" baseline="0" dirty="0" smtClean="0"/>
              <a:t>Cisco Prime Infrastructure now offers true end to end-visibility within the business. </a:t>
            </a:r>
          </a:p>
          <a:p>
            <a:pPr marL="224325" indent="-224325">
              <a:buFont typeface="Arial" panose="020B0604020202020204" pitchFamily="34" charset="0"/>
              <a:buChar char="•"/>
            </a:pPr>
            <a:r>
              <a:rPr lang="en-US" baseline="0" dirty="0" smtClean="0"/>
              <a:t>Combine this with the High Availability offered by Cisco Catalyst Switches, and IT Managers now have a bullet proof, secure business network and clear visibility and control</a:t>
            </a:r>
            <a:r>
              <a:rPr lang="en-GB" baseline="0" dirty="0" smtClean="0"/>
              <a:t>.</a:t>
            </a:r>
            <a:endParaRPr lang="en-US" baseline="0" dirty="0" smtClean="0"/>
          </a:p>
          <a:p>
            <a:pPr marL="224325" indent="-224325">
              <a:buAutoNum type="arabicPeriod"/>
            </a:pPr>
            <a:endParaRPr lang="en-US" dirty="0"/>
          </a:p>
        </p:txBody>
      </p:sp>
      <p:sp>
        <p:nvSpPr>
          <p:cNvPr id="4" name="Slide Number Placeholder 3"/>
          <p:cNvSpPr>
            <a:spLocks noGrp="1"/>
          </p:cNvSpPr>
          <p:nvPr>
            <p:ph type="sldNum" sz="quarter" idx="10"/>
          </p:nvPr>
        </p:nvSpPr>
        <p:spPr/>
        <p:txBody>
          <a:bodyPr/>
          <a:lstStyle/>
          <a:p>
            <a:fld id="{A4F7D919-2CDA-4A71-BA16-CA177F1859B3}" type="slidenum">
              <a:rPr lang="en-US" smtClean="0"/>
              <a:pPr/>
              <a:t>12</a:t>
            </a:fld>
            <a:endParaRPr lang="en-US"/>
          </a:p>
        </p:txBody>
      </p:sp>
    </p:spTree>
    <p:extLst>
      <p:ext uri="{BB962C8B-B14F-4D97-AF65-F5344CB8AC3E}">
        <p14:creationId xmlns:p14="http://schemas.microsoft.com/office/powerpoint/2010/main" val="84579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981"/>
              </a:lnSpc>
              <a:defRPr/>
            </a:pP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13</a:t>
            </a:fld>
            <a:endParaRPr lang="en-US"/>
          </a:p>
        </p:txBody>
      </p:sp>
    </p:spTree>
    <p:extLst>
      <p:ext uri="{BB962C8B-B14F-4D97-AF65-F5344CB8AC3E}">
        <p14:creationId xmlns:p14="http://schemas.microsoft.com/office/powerpoint/2010/main" val="88245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602DB87D-6B77-4EDA-945D-D9A3E7BC547C}" type="slidenum">
              <a:rPr lang="en-US" smtClean="0"/>
              <a:t>14</a:t>
            </a:fld>
            <a:endParaRPr lang="en-US" dirty="0"/>
          </a:p>
        </p:txBody>
      </p:sp>
    </p:spTree>
    <p:extLst>
      <p:ext uri="{BB962C8B-B14F-4D97-AF65-F5344CB8AC3E}">
        <p14:creationId xmlns:p14="http://schemas.microsoft.com/office/powerpoint/2010/main" val="61041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2FCB79-2C0C-F84D-A224-30C295992FCE}" type="slidenum">
              <a:rPr lang="en-US" smtClean="0"/>
              <a:t>15</a:t>
            </a:fld>
            <a:endParaRPr lang="en-US"/>
          </a:p>
        </p:txBody>
      </p:sp>
    </p:spTree>
    <p:extLst>
      <p:ext uri="{BB962C8B-B14F-4D97-AF65-F5344CB8AC3E}">
        <p14:creationId xmlns:p14="http://schemas.microsoft.com/office/powerpoint/2010/main" val="267577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itchFamily="34" charset="0"/>
              <a:buNone/>
              <a:defRPr/>
            </a:pPr>
            <a:endParaRPr lang="en-US" b="0" baseline="0" dirty="0" smtClean="0"/>
          </a:p>
        </p:txBody>
      </p:sp>
      <p:sp>
        <p:nvSpPr>
          <p:cNvPr id="4" name="Slide Number Placeholder 3"/>
          <p:cNvSpPr>
            <a:spLocks noGrp="1"/>
          </p:cNvSpPr>
          <p:nvPr>
            <p:ph type="sldNum" sz="quarter" idx="10"/>
          </p:nvPr>
        </p:nvSpPr>
        <p:spPr/>
        <p:txBody>
          <a:bodyPr/>
          <a:lstStyle/>
          <a:p>
            <a:fld id="{A4F7D919-2CDA-4A71-BA16-CA177F1859B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4579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4F7D919-2CDA-4A71-BA16-CA177F1859B3}" type="slidenum">
              <a:rPr lang="en-US" smtClean="0"/>
              <a:t>17</a:t>
            </a:fld>
            <a:endParaRPr lang="en-US"/>
          </a:p>
        </p:txBody>
      </p:sp>
    </p:spTree>
    <p:extLst>
      <p:ext uri="{BB962C8B-B14F-4D97-AF65-F5344CB8AC3E}">
        <p14:creationId xmlns:p14="http://schemas.microsoft.com/office/powerpoint/2010/main" val="863887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900" b="0" i="0" u="none" strike="noStrike" kern="1200" baseline="0" dirty="0" smtClean="0">
                <a:solidFill>
                  <a:schemeClr val="tx1"/>
                </a:solidFill>
                <a:latin typeface="+mn-lt"/>
                <a:ea typeface="+mn-ea"/>
                <a:cs typeface="+mn-cs"/>
              </a:rPr>
              <a:t>With an expansive intelligence-gathering network, the </a:t>
            </a:r>
            <a:r>
              <a:rPr lang="en-US" sz="900" b="0" i="0" u="none" strike="noStrike" kern="1200" baseline="0" dirty="0" err="1" smtClean="0">
                <a:solidFill>
                  <a:schemeClr val="tx1"/>
                </a:solidFill>
                <a:latin typeface="+mn-lt"/>
                <a:ea typeface="+mn-ea"/>
                <a:cs typeface="+mn-cs"/>
              </a:rPr>
              <a:t>Talos</a:t>
            </a:r>
            <a:r>
              <a:rPr lang="en-US" sz="900" b="0" i="0" u="none" strike="noStrike" kern="1200" baseline="0" dirty="0" smtClean="0">
                <a:solidFill>
                  <a:schemeClr val="tx1"/>
                </a:solidFill>
                <a:latin typeface="+mn-lt"/>
                <a:ea typeface="+mn-ea"/>
                <a:cs typeface="+mn-cs"/>
              </a:rPr>
              <a:t> team collects information about existing and developing threats, and provides comprehensive protection against more attacks and malware than anyone else. </a:t>
            </a:r>
          </a:p>
          <a:p>
            <a:pPr rtl="0"/>
            <a:endParaRPr lang="en-US" sz="900" b="0" i="0" u="none" strike="noStrike" kern="1200" baseline="0" dirty="0" smtClean="0">
              <a:solidFill>
                <a:schemeClr val="tx1"/>
              </a:solidFill>
              <a:latin typeface="+mn-lt"/>
              <a:ea typeface="+mn-ea"/>
              <a:cs typeface="+mn-cs"/>
            </a:endParaRPr>
          </a:p>
          <a:p>
            <a:pPr rtl="0"/>
            <a:r>
              <a:rPr lang="en-US" sz="900" b="0" i="0" u="none" strike="noStrike" kern="1200" baseline="0" dirty="0" smtClean="0">
                <a:solidFill>
                  <a:schemeClr val="tx1"/>
                </a:solidFill>
                <a:latin typeface="+mn-lt"/>
                <a:ea typeface="+mn-ea"/>
                <a:cs typeface="+mn-cs"/>
              </a:rPr>
              <a:t>All Cisco Security products utilize </a:t>
            </a:r>
            <a:r>
              <a:rPr lang="en-US" sz="900" b="0" i="0" u="none" strike="noStrike" kern="1200" baseline="0" dirty="0" err="1" smtClean="0">
                <a:solidFill>
                  <a:schemeClr val="tx1"/>
                </a:solidFill>
                <a:latin typeface="+mn-lt"/>
                <a:ea typeface="+mn-ea"/>
                <a:cs typeface="+mn-cs"/>
              </a:rPr>
              <a:t>Talos</a:t>
            </a:r>
            <a:r>
              <a:rPr lang="en-US" sz="900" b="0" i="0" u="none" strike="noStrike" kern="1200" baseline="0" dirty="0" smtClean="0">
                <a:solidFill>
                  <a:schemeClr val="tx1"/>
                </a:solidFill>
                <a:latin typeface="+mn-lt"/>
                <a:ea typeface="+mn-ea"/>
                <a:cs typeface="+mn-cs"/>
              </a:rPr>
              <a:t> threat intelligence, providing fast and effective security for your business, cloud to core. </a:t>
            </a:r>
            <a:endParaRPr lang="en-US" baseline="0" dirty="0"/>
          </a:p>
        </p:txBody>
      </p:sp>
      <p:sp>
        <p:nvSpPr>
          <p:cNvPr id="4" name="Slide Number Placeholder 3"/>
          <p:cNvSpPr>
            <a:spLocks noGrp="1"/>
          </p:cNvSpPr>
          <p:nvPr>
            <p:ph type="sldNum" sz="quarter" idx="10"/>
          </p:nvPr>
        </p:nvSpPr>
        <p:spPr/>
        <p:txBody>
          <a:bodyPr/>
          <a:lstStyle/>
          <a:p>
            <a:fld id="{602DB87D-6B77-4EDA-945D-D9A3E7BC547C}" type="slidenum">
              <a:rPr lang="en-US" smtClean="0"/>
              <a:t>18</a:t>
            </a:fld>
            <a:endParaRPr lang="en-US" dirty="0"/>
          </a:p>
        </p:txBody>
      </p:sp>
    </p:spTree>
    <p:extLst>
      <p:ext uri="{BB962C8B-B14F-4D97-AF65-F5344CB8AC3E}">
        <p14:creationId xmlns:p14="http://schemas.microsoft.com/office/powerpoint/2010/main" val="951534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981"/>
              </a:lnSpc>
              <a:defRPr/>
            </a:pP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19</a:t>
            </a:fld>
            <a:endParaRPr lang="en-US"/>
          </a:p>
        </p:txBody>
      </p:sp>
    </p:spTree>
    <p:extLst>
      <p:ext uri="{BB962C8B-B14F-4D97-AF65-F5344CB8AC3E}">
        <p14:creationId xmlns:p14="http://schemas.microsoft.com/office/powerpoint/2010/main" val="88245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160187-1386-374E-8B4A-E116FBEEE413}" type="slidenum">
              <a:rPr lang="en-US" smtClean="0"/>
              <a:pPr/>
              <a:t>2</a:t>
            </a:fld>
            <a:endParaRPr lang="en-US"/>
          </a:p>
        </p:txBody>
      </p:sp>
    </p:spTree>
    <p:extLst>
      <p:ext uri="{BB962C8B-B14F-4D97-AF65-F5344CB8AC3E}">
        <p14:creationId xmlns:p14="http://schemas.microsoft.com/office/powerpoint/2010/main" val="7258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981"/>
              </a:lnSpc>
              <a:defRPr/>
            </a:pP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22</a:t>
            </a:fld>
            <a:endParaRPr lang="en-US"/>
          </a:p>
        </p:txBody>
      </p:sp>
    </p:spTree>
    <p:extLst>
      <p:ext uri="{BB962C8B-B14F-4D97-AF65-F5344CB8AC3E}">
        <p14:creationId xmlns:p14="http://schemas.microsoft.com/office/powerpoint/2010/main" val="882450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dirty="0"/>
              <a:t>We know Partners operate in one </a:t>
            </a:r>
            <a:r>
              <a:rPr lang="en-US" dirty="0" smtClean="0"/>
              <a:t>(or</a:t>
            </a:r>
            <a:r>
              <a:rPr lang="en-US" baseline="0" dirty="0" smtClean="0"/>
              <a:t> a mix of these) </a:t>
            </a:r>
            <a:r>
              <a:rPr lang="en-US" dirty="0" smtClean="0"/>
              <a:t>three </a:t>
            </a:r>
            <a:r>
              <a:rPr lang="en-US" dirty="0"/>
              <a:t>services </a:t>
            </a:r>
            <a:r>
              <a:rPr lang="en-US" b="1" dirty="0"/>
              <a:t>business models. </a:t>
            </a:r>
            <a:endParaRPr lang="en-US" dirty="0"/>
          </a:p>
          <a:p>
            <a:pPr marL="167970" indent="-167970">
              <a:buFont typeface="Arial" panose="020B0604020202020204" pitchFamily="34" charset="0"/>
              <a:buChar char="•"/>
            </a:pPr>
            <a:r>
              <a:rPr lang="en-US" dirty="0"/>
              <a:t>Some Partners operate a </a:t>
            </a:r>
            <a:r>
              <a:rPr lang="en-US" b="1" dirty="0"/>
              <a:t>professional services</a:t>
            </a:r>
            <a:r>
              <a:rPr lang="en-US" dirty="0"/>
              <a:t> arm: Partners resell Cisco technology, Partners wrap services around it to plan and build with the client.</a:t>
            </a:r>
          </a:p>
          <a:p>
            <a:pPr marL="167970" indent="-167970">
              <a:buFont typeface="Arial" panose="020B0604020202020204" pitchFamily="34" charset="0"/>
              <a:buChar char="•"/>
            </a:pPr>
            <a:r>
              <a:rPr lang="en-US" dirty="0"/>
              <a:t>Partners may operate a </a:t>
            </a:r>
            <a:r>
              <a:rPr lang="en-US" b="1" dirty="0"/>
              <a:t>support services</a:t>
            </a:r>
            <a:r>
              <a:rPr lang="en-US" dirty="0"/>
              <a:t> business model, which means that our Partners responsible for backing up the customer’s IT organization as they deal with issues in their IT environment.</a:t>
            </a:r>
          </a:p>
          <a:p>
            <a:pPr marL="167970" indent="-167970">
              <a:buFont typeface="Arial" panose="020B0604020202020204" pitchFamily="34" charset="0"/>
              <a:buChar char="•"/>
            </a:pPr>
            <a:r>
              <a:rPr lang="en-US" dirty="0"/>
              <a:t>Or Partners may also operate a </a:t>
            </a:r>
            <a:r>
              <a:rPr lang="en-US" b="1" dirty="0"/>
              <a:t>managed service</a:t>
            </a:r>
            <a:r>
              <a:rPr lang="en-US" dirty="0"/>
              <a:t>, where you’ve gotten to the point where our Partners negotiating a service-level agreement with Partners’ customers. </a:t>
            </a:r>
          </a:p>
          <a:p>
            <a:pPr lvl="0"/>
            <a:endParaRPr lang="en-US" dirty="0" smtClean="0"/>
          </a:p>
          <a:p>
            <a:pPr lvl="0"/>
            <a:r>
              <a:rPr lang="en-US" dirty="0" smtClean="0"/>
              <a:t>But</a:t>
            </a:r>
            <a:r>
              <a:rPr lang="en-US" dirty="0"/>
              <a:t>, no matter which of these business models our Partners in, we—with our smart services offerings—are going to help Partners in one of two main ways:</a:t>
            </a:r>
          </a:p>
          <a:p>
            <a:pPr marL="223959" indent="-223959">
              <a:buFont typeface="+mj-lt"/>
              <a:buAutoNum type="arabicPeriod"/>
            </a:pPr>
            <a:r>
              <a:rPr lang="en-US" dirty="0" smtClean="0"/>
              <a:t>To </a:t>
            </a:r>
            <a:r>
              <a:rPr lang="en-US" b="1" dirty="0"/>
              <a:t>optimize Partners’ existing business model</a:t>
            </a:r>
            <a:r>
              <a:rPr lang="en-US" dirty="0"/>
              <a:t>—help Partners drive incremental revenue, increase margins, and increase Partners’ positive customer experience. Or ...</a:t>
            </a:r>
          </a:p>
          <a:p>
            <a:pPr marL="223959" indent="-223959">
              <a:buFont typeface="+mj-lt"/>
              <a:buAutoNum type="arabicPeriod"/>
            </a:pPr>
            <a:r>
              <a:rPr lang="en-US" dirty="0" smtClean="0"/>
              <a:t>we </a:t>
            </a:r>
            <a:r>
              <a:rPr lang="en-US" dirty="0"/>
              <a:t>can help Partners </a:t>
            </a:r>
            <a:r>
              <a:rPr lang="en-US" b="1" dirty="0"/>
              <a:t>accelerate into new business models</a:t>
            </a:r>
            <a:r>
              <a:rPr lang="en-US" dirty="0"/>
              <a:t>. Partners might already have a professional services practice around data center and virtualization, but our Partners not quite sure what Cisco’s angle is on that. And we have assets that will allow </a:t>
            </a:r>
            <a:r>
              <a:rPr lang="en-US" b="1" dirty="0"/>
              <a:t>Partners </a:t>
            </a:r>
            <a:r>
              <a:rPr lang="en-US" dirty="0"/>
              <a:t>to accelerate understanding how the Cisco technology relates to that. Partners might want to </a:t>
            </a:r>
            <a:r>
              <a:rPr lang="en-US" b="1" dirty="0"/>
              <a:t>expand</a:t>
            </a:r>
            <a:r>
              <a:rPr lang="en-US" dirty="0"/>
              <a:t> from one Partners’ current practices into data center—and we have assets to help Partners do that as well.</a:t>
            </a:r>
          </a:p>
          <a:p>
            <a:pPr lvl="0"/>
            <a:r>
              <a:rPr lang="en-US" dirty="0"/>
              <a:t>Irrespective of the Partners’ business model, smart services offer something them.</a:t>
            </a:r>
          </a:p>
          <a:p>
            <a:endParaRPr lang="en-US" dirty="0"/>
          </a:p>
        </p:txBody>
      </p:sp>
      <p:sp>
        <p:nvSpPr>
          <p:cNvPr id="4" name="Slide Number Placeholder 3"/>
          <p:cNvSpPr>
            <a:spLocks noGrp="1"/>
          </p:cNvSpPr>
          <p:nvPr>
            <p:ph type="sldNum" sz="quarter" idx="10"/>
          </p:nvPr>
        </p:nvSpPr>
        <p:spPr/>
        <p:txBody>
          <a:bodyPr/>
          <a:lstStyle/>
          <a:p>
            <a:fld id="{8C9BB8BF-D12C-4B82-8BF1-CF0859ECC68E}"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198258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4025"/>
            <a:ext cx="5486400" cy="4629157"/>
          </a:xfrm>
        </p:spPr>
        <p:txBody>
          <a:bodyPr/>
          <a:lstStyle/>
          <a:p>
            <a:r>
              <a:rPr lang="en-US" b="1" dirty="0" smtClean="0"/>
              <a:t>Minimize </a:t>
            </a:r>
            <a:r>
              <a:rPr lang="en-US" b="1" dirty="0"/>
              <a:t>risk</a:t>
            </a:r>
            <a:r>
              <a:rPr lang="en-US" dirty="0"/>
              <a:t> – Cisco provides the broadest set of product and services offerings that are secure, reliable with high availability– A broad breadth of redundant power options, switch stacking technology, Rapid Spanning Tree, network resiliency, self-healing (3G/4G Dial Back-up for reconnection, 2960XR)</a:t>
            </a:r>
          </a:p>
          <a:p>
            <a:r>
              <a:rPr lang="en-US" dirty="0"/>
              <a:t> </a:t>
            </a:r>
          </a:p>
          <a:p>
            <a:r>
              <a:rPr lang="en-US" dirty="0"/>
              <a:t>Cisco has a long history of offering life-cycle management capabilities within its product line allowing it to provide best in class midmarket solutions.  – ex. 4500 allowing older line cards to still work</a:t>
            </a:r>
          </a:p>
          <a:p>
            <a:r>
              <a:rPr lang="en-US" dirty="0"/>
              <a:t> </a:t>
            </a:r>
          </a:p>
          <a:p>
            <a:r>
              <a:rPr lang="en-US" dirty="0"/>
              <a:t>We have a proven track record for delivering the highest value of IT at the lowest total cost of ownership – for any size business.</a:t>
            </a:r>
          </a:p>
          <a:p>
            <a:r>
              <a:rPr lang="en-US" dirty="0"/>
              <a:t>  </a:t>
            </a:r>
          </a:p>
          <a:p>
            <a:r>
              <a:rPr lang="en-US" dirty="0"/>
              <a:t> </a:t>
            </a:r>
            <a:r>
              <a:rPr lang="en-US" dirty="0" smtClean="0"/>
              <a:t>With </a:t>
            </a:r>
            <a:r>
              <a:rPr lang="en-US" dirty="0"/>
              <a:t>over 30 years of IT leadership, we can help you differentiate your business and reach your goals through a reliable, affordable and secure IT infrastructure.</a:t>
            </a:r>
          </a:p>
          <a:p>
            <a:r>
              <a:rPr lang="en-US" dirty="0"/>
              <a:t> </a:t>
            </a:r>
          </a:p>
          <a:p>
            <a:r>
              <a:rPr lang="en-US" dirty="0"/>
              <a:t>Innovation with a technology R&amp;D investment of over US$5.8 billion</a:t>
            </a:r>
          </a:p>
          <a:p>
            <a:endParaRPr lang="en-US" dirty="0"/>
          </a:p>
          <a:p>
            <a:r>
              <a:rPr lang="en-US" dirty="0"/>
              <a:t>We know that you depend upon partners for technical expertise, supplemental staffing, and to support new applications and technologies. That’s why we’ve made significant investments in our global network of trusted partners. Our partners will make selection, deployment, and management simple, so you can focus on your business. </a:t>
            </a:r>
            <a:r>
              <a:rPr lang="en-US" dirty="0" smtClean="0"/>
              <a:t>Selected </a:t>
            </a:r>
            <a:r>
              <a:rPr lang="en-US" dirty="0"/>
              <a:t>partners also offer Cisco Smart Solutions for Midsize Businesses that are fully tested and integrated to reduce costs and accelerate deployment times. These solutions are built upon the best practices of Cisco Validated Designs.</a:t>
            </a:r>
          </a:p>
          <a:p>
            <a:endParaRPr lang="en-US" dirty="0"/>
          </a:p>
        </p:txBody>
      </p:sp>
      <p:sp>
        <p:nvSpPr>
          <p:cNvPr id="4" name="Slide Number Placeholder 3"/>
          <p:cNvSpPr>
            <a:spLocks noGrp="1"/>
          </p:cNvSpPr>
          <p:nvPr>
            <p:ph type="sldNum" sz="quarter" idx="10"/>
          </p:nvPr>
        </p:nvSpPr>
        <p:spPr/>
        <p:txBody>
          <a:bodyPr/>
          <a:lstStyle/>
          <a:p>
            <a:fld id="{60160187-1386-374E-8B4A-E116FBEEE413}" type="slidenum">
              <a:rPr lang="en-US" smtClean="0"/>
              <a:pPr/>
              <a:t>25</a:t>
            </a:fld>
            <a:endParaRPr lang="en-US" dirty="0"/>
          </a:p>
        </p:txBody>
      </p:sp>
    </p:spTree>
    <p:extLst>
      <p:ext uri="{BB962C8B-B14F-4D97-AF65-F5344CB8AC3E}">
        <p14:creationId xmlns:p14="http://schemas.microsoft.com/office/powerpoint/2010/main" val="329184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Cisco</a:t>
            </a:r>
            <a:r>
              <a:rPr lang="en-GB" baseline="0" dirty="0" smtClean="0"/>
              <a:t> </a:t>
            </a:r>
            <a:r>
              <a:rPr lang="en-GB" dirty="0" smtClean="0"/>
              <a:t>Midsize Business Solutions comprehensive portfolio</a:t>
            </a:r>
            <a:r>
              <a:rPr lang="en-GB" baseline="0" dirty="0" smtClean="0"/>
              <a:t> supports the business needs of your customers. </a:t>
            </a:r>
          </a:p>
          <a:p>
            <a:endParaRPr lang="en-GB" baseline="0" dirty="0" smtClean="0"/>
          </a:p>
          <a:p>
            <a:r>
              <a:rPr lang="en-GB" baseline="0" dirty="0" smtClean="0"/>
              <a:t>It is important to remember that Cisco has the most complete midmarket portfolio in the industry by a wide margin. What’s even better, is that our expertise in Enterprise, often cited as a negative in this segment, actually allows us to offer MM customers more advanced and end-to-end features than many of our competitors.</a:t>
            </a:r>
          </a:p>
        </p:txBody>
      </p:sp>
      <p:sp>
        <p:nvSpPr>
          <p:cNvPr id="4" name="Slide Number Placeholder 3"/>
          <p:cNvSpPr>
            <a:spLocks noGrp="1"/>
          </p:cNvSpPr>
          <p:nvPr>
            <p:ph type="sldNum" sz="quarter" idx="10"/>
          </p:nvPr>
        </p:nvSpPr>
        <p:spPr/>
        <p:txBody>
          <a:bodyPr/>
          <a:lstStyle/>
          <a:p>
            <a:fld id="{7B2FCB79-2C0C-F84D-A224-30C295992FCE}" type="slidenum">
              <a:rPr lang="en-US" smtClean="0"/>
              <a:pPr/>
              <a:t>3</a:t>
            </a:fld>
            <a:endParaRPr lang="en-US"/>
          </a:p>
        </p:txBody>
      </p:sp>
    </p:spTree>
    <p:extLst>
      <p:ext uri="{BB962C8B-B14F-4D97-AF65-F5344CB8AC3E}">
        <p14:creationId xmlns:p14="http://schemas.microsoft.com/office/powerpoint/2010/main" val="807724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000"/>
              </a:lnSpc>
              <a:defRPr/>
            </a:pPr>
            <a:r>
              <a:rPr lang="en-US" dirty="0" smtClean="0"/>
              <a:t>UC/Collaboration</a:t>
            </a:r>
          </a:p>
          <a:p>
            <a:pPr>
              <a:lnSpc>
                <a:spcPts val="1000"/>
              </a:lnSpc>
              <a:defRPr/>
            </a:pPr>
            <a:endParaRPr lang="en-US" dirty="0" smtClean="0"/>
          </a:p>
          <a:p>
            <a:pPr>
              <a:lnSpc>
                <a:spcPts val="1000"/>
              </a:lnSpc>
              <a:defRPr/>
            </a:pPr>
            <a:r>
              <a:rPr lang="en-US" dirty="0" smtClean="0"/>
              <a:t>Complete solution options deliver secure services for all users, using any devices, from any location.  Cisco contributes to business’ success with deployment models that are affordable, simple and fast  to deploy, manage, use, and scale,  and are backed by world class support and financing to help IT leadership immediately solve challenges with industry-leading communications technology that rapidly lowers TCO.</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4</a:t>
            </a:fld>
            <a:endParaRPr lang="en-US"/>
          </a:p>
        </p:txBody>
      </p:sp>
    </p:spTree>
    <p:extLst>
      <p:ext uri="{BB962C8B-B14F-4D97-AF65-F5344CB8AC3E}">
        <p14:creationId xmlns:p14="http://schemas.microsoft.com/office/powerpoint/2010/main" val="882450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Cisco continues to evolve its Midmarket</a:t>
            </a:r>
            <a:r>
              <a:rPr lang="en-US" baseline="0" dirty="0" smtClean="0"/>
              <a:t> Collaboration portfolio to meet customer needs.  </a:t>
            </a:r>
          </a:p>
          <a:p>
            <a:endParaRPr lang="en-US" baseline="0" dirty="0" smtClean="0"/>
          </a:p>
          <a:p>
            <a:r>
              <a:rPr lang="en-US" baseline="0" dirty="0" smtClean="0"/>
              <a:t>Exceptional Video solutions to support simple team working: Cisco Spark, Cisco WebEx Conferencing, Cisco </a:t>
            </a:r>
            <a:r>
              <a:rPr lang="en-US" baseline="0" dirty="0" err="1" smtClean="0"/>
              <a:t>TelePresence</a:t>
            </a:r>
            <a:r>
              <a:rPr lang="en-US" baseline="0" dirty="0" smtClean="0"/>
              <a:t> Desk &amp; Room Systems</a:t>
            </a:r>
          </a:p>
          <a:p>
            <a:pPr defTabSz="448650" eaLnBrk="1" fontAlgn="auto" hangingPunct="1">
              <a:spcBef>
                <a:spcPts val="0"/>
              </a:spcBef>
              <a:spcAft>
                <a:spcPts val="0"/>
              </a:spcAft>
              <a:defRPr/>
            </a:pPr>
            <a:r>
              <a:rPr lang="en-US" baseline="0" dirty="0" smtClean="0"/>
              <a:t>Workplace transformation: Cisco </a:t>
            </a:r>
            <a:r>
              <a:rPr lang="en-US" baseline="0" dirty="0" err="1" smtClean="0"/>
              <a:t>TelePresence</a:t>
            </a:r>
            <a:r>
              <a:rPr lang="en-US" baseline="0" dirty="0" smtClean="0"/>
              <a:t> Room Systems; Collaboration Desk endpoints with extension mobility, hot-desking  and remote access capabilities and Cisco Jabber desktop and mobile UC clients.</a:t>
            </a:r>
          </a:p>
          <a:p>
            <a:pPr defTabSz="448650" eaLnBrk="1" fontAlgn="auto" hangingPunct="1">
              <a:spcBef>
                <a:spcPts val="0"/>
              </a:spcBef>
              <a:spcAft>
                <a:spcPts val="0"/>
              </a:spcAft>
              <a:defRPr/>
            </a:pPr>
            <a:r>
              <a:rPr lang="en-US" baseline="0" dirty="0" smtClean="0"/>
              <a:t>Customer collaboration:  Hosted or on-premises (UCCX) contact center (help desks / sales desk) with intelligent call routing and reporting, remote subject matter expert agent support.  Support for multiple channels </a:t>
            </a:r>
            <a:r>
              <a:rPr lang="en-US" baseline="0" dirty="0" err="1" smtClean="0"/>
              <a:t>inc</a:t>
            </a:r>
            <a:r>
              <a:rPr lang="en-US" baseline="0" dirty="0" smtClean="0"/>
              <a:t> social media monitoring options.</a:t>
            </a:r>
          </a:p>
          <a:p>
            <a:pPr defTabSz="448650" eaLnBrk="1" fontAlgn="auto" hangingPunct="1">
              <a:spcBef>
                <a:spcPts val="0"/>
              </a:spcBef>
              <a:spcAft>
                <a:spcPts val="0"/>
              </a:spcAft>
              <a:defRPr/>
            </a:pPr>
            <a:r>
              <a:rPr lang="en-US" baseline="0" dirty="0" smtClean="0"/>
              <a:t>Easy to consume, manage and deploy </a:t>
            </a:r>
            <a:r>
              <a:rPr lang="en-US" baseline="0" dirty="0" err="1" smtClean="0"/>
              <a:t>suloutions</a:t>
            </a:r>
            <a:r>
              <a:rPr lang="en-US" baseline="0" dirty="0" smtClean="0"/>
              <a:t>: Cisco collaboration supports on-premises, public or hybrid cloud deployments.  For example for on-premises solutions Business Edition packaged collaboration solutions provide comprehensive virtualized collaboration applications pre-configured and ready to activate, with flexible user-based licensing.</a:t>
            </a:r>
            <a:endParaRPr lang="en-US" dirty="0" smtClean="0"/>
          </a:p>
          <a:p>
            <a:endParaRPr lang="en-US" dirty="0"/>
          </a:p>
        </p:txBody>
      </p:sp>
      <p:sp>
        <p:nvSpPr>
          <p:cNvPr id="4" name="Slide Number Placeholder 3"/>
          <p:cNvSpPr>
            <a:spLocks noGrp="1"/>
          </p:cNvSpPr>
          <p:nvPr>
            <p:ph type="sldNum" sz="quarter" idx="10"/>
          </p:nvPr>
        </p:nvSpPr>
        <p:spPr/>
        <p:txBody>
          <a:bodyPr/>
          <a:lstStyle/>
          <a:p>
            <a:fld id="{A4F7D919-2CDA-4A71-BA16-CA177F1859B3}" type="slidenum">
              <a:rPr lang="en-US" smtClean="0"/>
              <a:t>5</a:t>
            </a:fld>
            <a:endParaRPr lang="en-US"/>
          </a:p>
        </p:txBody>
      </p:sp>
    </p:spTree>
    <p:extLst>
      <p:ext uri="{BB962C8B-B14F-4D97-AF65-F5344CB8AC3E}">
        <p14:creationId xmlns:p14="http://schemas.microsoft.com/office/powerpoint/2010/main" val="84579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6</a:t>
            </a:fld>
            <a:endParaRPr lang="en-US" dirty="0"/>
          </a:p>
        </p:txBody>
      </p:sp>
    </p:spTree>
    <p:extLst>
      <p:ext uri="{BB962C8B-B14F-4D97-AF65-F5344CB8AC3E}">
        <p14:creationId xmlns:p14="http://schemas.microsoft.com/office/powerpoint/2010/main" val="3531333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981"/>
              </a:lnSpc>
              <a:defRPr/>
            </a:pP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7</a:t>
            </a:fld>
            <a:endParaRPr lang="en-US"/>
          </a:p>
        </p:txBody>
      </p:sp>
    </p:spTree>
    <p:extLst>
      <p:ext uri="{BB962C8B-B14F-4D97-AF65-F5344CB8AC3E}">
        <p14:creationId xmlns:p14="http://schemas.microsoft.com/office/powerpoint/2010/main" val="882450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ＭＳ Ｐゴシック" charset="0"/>
                <a:cs typeface="ＭＳ Ｐゴシック" charset="0"/>
              </a:rPr>
              <a:t>Cisco Data Center Solution is for mid market. For both smaller installations and high workloads Cisco has a complete solution available with advanced management capabilities. </a:t>
            </a:r>
          </a:p>
          <a:p>
            <a:r>
              <a:rPr lang="en-US" sz="1200" b="0" kern="1200" dirty="0" smtClean="0">
                <a:solidFill>
                  <a:schemeClr val="tx1"/>
                </a:solidFill>
                <a:effectLst/>
                <a:latin typeface="+mn-lt"/>
                <a:ea typeface="ＭＳ Ｐゴシック" charset="0"/>
                <a:cs typeface="ＭＳ Ｐゴシック" charset="0"/>
              </a:rPr>
              <a:t> </a:t>
            </a:r>
          </a:p>
          <a:p>
            <a:r>
              <a:rPr lang="en-US" sz="1200" b="0" kern="1200" dirty="0" smtClean="0">
                <a:solidFill>
                  <a:schemeClr val="tx1"/>
                </a:solidFill>
                <a:effectLst/>
                <a:latin typeface="+mn-lt"/>
                <a:ea typeface="ＭＳ Ｐゴシック" charset="0"/>
                <a:cs typeface="ＭＳ Ｐゴシック" charset="0"/>
              </a:rPr>
              <a:t>Cisco also has created integrated packages for datacenter, offering many different combinations of price/performance, workload and storage</a:t>
            </a:r>
            <a:r>
              <a:rPr lang="en-US" sz="1200" b="0" kern="1200" baseline="0" dirty="0" smtClean="0">
                <a:solidFill>
                  <a:schemeClr val="tx1"/>
                </a:solidFill>
                <a:effectLst/>
                <a:latin typeface="+mn-lt"/>
                <a:ea typeface="ＭＳ Ｐゴシック" charset="0"/>
                <a:cs typeface="ＭＳ Ｐゴシック" charset="0"/>
              </a:rPr>
              <a:t> partners.</a:t>
            </a:r>
          </a:p>
          <a:p>
            <a:endParaRPr lang="en-US" sz="1200" b="0" kern="1200" baseline="0" dirty="0" smtClean="0">
              <a:solidFill>
                <a:schemeClr val="tx1"/>
              </a:solidFill>
              <a:effectLst/>
              <a:latin typeface="+mn-lt"/>
              <a:ea typeface="ＭＳ Ｐゴシック" charset="0"/>
              <a:cs typeface="ＭＳ Ｐゴシック" charset="0"/>
            </a:endParaRPr>
          </a:p>
          <a:p>
            <a:r>
              <a:rPr lang="en-US" sz="1200" b="0" kern="1200" baseline="0" dirty="0" smtClean="0">
                <a:solidFill>
                  <a:schemeClr val="tx1"/>
                </a:solidFill>
                <a:effectLst/>
                <a:latin typeface="+mn-lt"/>
                <a:ea typeface="ＭＳ Ｐゴシック" charset="0"/>
                <a:cs typeface="ＭＳ Ｐゴシック" charset="0"/>
              </a:rPr>
              <a:t>Notes:  We should include the UCS M Series (research) Server Farm and Med /Large</a:t>
            </a:r>
          </a:p>
          <a:p>
            <a:endParaRPr lang="en-US" sz="1200" b="0" kern="1200" baseline="0" dirty="0" smtClean="0">
              <a:solidFill>
                <a:schemeClr val="tx1"/>
              </a:solidFill>
              <a:effectLst/>
              <a:latin typeface="+mn-lt"/>
              <a:ea typeface="ＭＳ Ｐゴシック" charset="0"/>
              <a:cs typeface="ＭＳ Ｐゴシック" charset="0"/>
            </a:endParaRPr>
          </a:p>
          <a:p>
            <a:endParaRPr lang="en-US" sz="1200" b="0" kern="1200" baseline="0" dirty="0" smtClean="0">
              <a:solidFill>
                <a:schemeClr val="tx1"/>
              </a:solidFill>
              <a:effectLst/>
              <a:latin typeface="+mn-lt"/>
              <a:ea typeface="ＭＳ Ｐゴシック" charset="0"/>
              <a:cs typeface="ＭＳ Ｐゴシック" charset="0"/>
            </a:endParaRPr>
          </a:p>
          <a:p>
            <a:endParaRPr lang="en-US" sz="1200" b="0" kern="1200" baseline="0" dirty="0" smtClean="0">
              <a:solidFill>
                <a:schemeClr val="tx1"/>
              </a:solidFill>
              <a:effectLst/>
              <a:latin typeface="+mn-lt"/>
              <a:ea typeface="ＭＳ Ｐゴシック" charset="0"/>
              <a:cs typeface="ＭＳ Ｐゴシック" charset="0"/>
            </a:endParaRPr>
          </a:p>
          <a:p>
            <a:r>
              <a:rPr lang="en-US" sz="1200" b="0" kern="1200" baseline="0" dirty="0" smtClean="0">
                <a:solidFill>
                  <a:schemeClr val="tx1"/>
                </a:solidFill>
                <a:effectLst/>
                <a:latin typeface="+mn-lt"/>
                <a:ea typeface="ＭＳ Ｐゴシック" charset="0"/>
                <a:cs typeface="ＭＳ Ｐゴシック" charset="0"/>
              </a:rPr>
              <a:t>[WJS addition]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ＭＳ Ｐゴシック" charset="0"/>
                <a:cs typeface="ＭＳ Ｐゴシック" charset="0"/>
              </a:rPr>
              <a:t>The UCS B-Series contains a variety of form factors to meet almost any need. The include for: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Enterprise-Critical workloads - Cisco UCS B460 M4 and Cisco UCS B260 M4 Blade Servers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Enterprise-Class - Cisco UCS B200 M4 and M3 servers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Scale-Out Capable – Cisco UCS B22 M3 server</a:t>
            </a:r>
          </a:p>
          <a:p>
            <a:r>
              <a:rPr lang="en-US" sz="1200" b="0" kern="1200" baseline="0" dirty="0" smtClean="0">
                <a:solidFill>
                  <a:schemeClr val="tx1"/>
                </a:solidFill>
                <a:effectLst/>
                <a:latin typeface="+mn-lt"/>
                <a:ea typeface="ＭＳ Ｐゴシック" charset="0"/>
                <a:cs typeface="ＭＳ Ｐゴシック" charset="0"/>
              </a:rPr>
              <a:t>For complete details on the portfolio see http://www.cisco.com/c/en/us/products/servers-unified-computing/ucs-b-series-blade-servers/index.html</a:t>
            </a:r>
          </a:p>
          <a:p>
            <a:endParaRPr lang="en-US" sz="1200" b="0" kern="1200" baseline="0" dirty="0" smtClean="0">
              <a:solidFill>
                <a:schemeClr val="tx1"/>
              </a:solidFill>
              <a:effectLst/>
              <a:latin typeface="+mn-lt"/>
              <a:ea typeface="ＭＳ Ｐゴシック" charset="0"/>
              <a:cs typeface="ＭＳ Ｐゴシック" charset="0"/>
            </a:endParaRPr>
          </a:p>
          <a:p>
            <a:r>
              <a:rPr lang="en-US" sz="1200" b="0" kern="1200" baseline="0" dirty="0" smtClean="0">
                <a:solidFill>
                  <a:schemeClr val="tx1"/>
                </a:solidFill>
                <a:effectLst/>
                <a:latin typeface="+mn-lt"/>
                <a:ea typeface="ＭＳ Ｐゴシック" charset="0"/>
                <a:cs typeface="ＭＳ Ｐゴシック" charset="0"/>
              </a:rPr>
              <a:t>The UCS C-Series portfolio contains a variety of form factors to meet almost any need. The include for:</a:t>
            </a:r>
          </a:p>
          <a:p>
            <a:r>
              <a:rPr lang="en-US" sz="1200" b="0" kern="1200" baseline="0" dirty="0" smtClean="0">
                <a:solidFill>
                  <a:schemeClr val="tx1"/>
                </a:solidFill>
                <a:effectLst/>
                <a:latin typeface="+mn-lt"/>
                <a:ea typeface="ＭＳ Ｐゴシック" charset="0"/>
                <a:cs typeface="ＭＳ Ｐゴシック" charset="0"/>
              </a:rPr>
              <a:t>Enterprise-Critical workloads - Cisco UCS C460 M2/M4 and Cisco UCS C260 M2 Rack Servers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ＭＳ Ｐゴシック" charset="0"/>
                <a:cs typeface="ＭＳ Ｐゴシック" charset="0"/>
              </a:rPr>
              <a:t>Enterprise-Class - </a:t>
            </a:r>
            <a:r>
              <a:rPr lang="en-US" sz="1200" kern="1200" dirty="0" smtClean="0">
                <a:solidFill>
                  <a:schemeClr val="tx1"/>
                </a:solidFill>
                <a:effectLst/>
                <a:latin typeface="+mn-lt"/>
                <a:ea typeface="ＭＳ Ｐゴシック" charset="0"/>
                <a:cs typeface="ＭＳ Ｐゴシック" charset="0"/>
              </a:rPr>
              <a:t>Cisco UCS C240 M3/M4, Cisco UCS C220 M3/M4, and Cisco UCS C420 M3 Rack Servers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Scale-Out - Cisco UCS C3160, Cisco UCS C24 M3, and Cisco UCS C22 M3 Rack Servers</a:t>
            </a:r>
          </a:p>
          <a:p>
            <a:r>
              <a:rPr lang="en-US" sz="1200" b="0" kern="1200" baseline="0" dirty="0" smtClean="0">
                <a:solidFill>
                  <a:schemeClr val="tx1"/>
                </a:solidFill>
                <a:effectLst/>
                <a:latin typeface="+mn-lt"/>
                <a:ea typeface="ＭＳ Ｐゴシック" charset="0"/>
                <a:cs typeface="ＭＳ Ｐゴシック" charset="0"/>
              </a:rPr>
              <a:t>For complete details on the portfolio see http://www.cisco.com/c/en/us/products/servers-unified-computing/ucs-c-series-rack-servers/index.html.</a:t>
            </a:r>
          </a:p>
          <a:p>
            <a:endParaRPr lang="en-US" sz="1200" b="0" kern="1200" baseline="0" dirty="0" smtClean="0">
              <a:solidFill>
                <a:schemeClr val="tx1"/>
              </a:solidFill>
              <a:effectLst/>
              <a:latin typeface="+mn-lt"/>
              <a:ea typeface="ＭＳ Ｐゴシック" charset="0"/>
              <a:cs typeface="ＭＳ Ｐゴシック" charset="0"/>
            </a:endParaRPr>
          </a:p>
          <a:p>
            <a:endParaRPr lang="en-US" sz="1200" b="0" kern="1200" baseline="0" dirty="0" smtClean="0">
              <a:solidFill>
                <a:schemeClr val="tx1"/>
              </a:solidFill>
              <a:effectLst/>
              <a:latin typeface="+mn-lt"/>
              <a:ea typeface="ＭＳ Ｐゴシック" charset="0"/>
              <a:cs typeface="ＭＳ Ｐゴシック" charset="0"/>
            </a:endParaRPr>
          </a:p>
          <a:p>
            <a:endParaRPr lang="en-US" sz="1200" b="0" kern="1200" dirty="0" smtClean="0">
              <a:solidFill>
                <a:schemeClr val="tx1"/>
              </a:solidFill>
              <a:effectLst/>
              <a:latin typeface="+mn-lt"/>
              <a:ea typeface="ＭＳ Ｐゴシック" charset="0"/>
              <a:cs typeface="ＭＳ Ｐゴシック" charset="0"/>
            </a:endParaRPr>
          </a:p>
          <a:p>
            <a:endParaRPr lang="en-US" dirty="0">
              <a:ea typeface="+mn-ea"/>
              <a:cs typeface="+mn-cs"/>
            </a:endParaRPr>
          </a:p>
        </p:txBody>
      </p:sp>
      <p:sp>
        <p:nvSpPr>
          <p:cNvPr id="4" name="Slide Number Placeholder 3"/>
          <p:cNvSpPr>
            <a:spLocks noGrp="1"/>
          </p:cNvSpPr>
          <p:nvPr>
            <p:ph type="sldNum" sz="quarter" idx="10"/>
          </p:nvPr>
        </p:nvSpPr>
        <p:spPr/>
        <p:txBody>
          <a:bodyPr/>
          <a:lstStyle/>
          <a:p>
            <a:fld id="{A4F7D919-2CDA-4A71-BA16-CA177F1859B3}" type="slidenum">
              <a:rPr lang="en-US" smtClean="0"/>
              <a:pPr/>
              <a:t>8</a:t>
            </a:fld>
            <a:endParaRPr lang="en-US"/>
          </a:p>
        </p:txBody>
      </p:sp>
    </p:spTree>
    <p:extLst>
      <p:ext uri="{BB962C8B-B14F-4D97-AF65-F5344CB8AC3E}">
        <p14:creationId xmlns:p14="http://schemas.microsoft.com/office/powerpoint/2010/main" val="8457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baseline="0" dirty="0" smtClean="0"/>
              <a:t>Data Center Portfolio enhancements ensure Cisco partners meet their midmarket customers needs.</a:t>
            </a:r>
          </a:p>
          <a:p>
            <a:pPr marL="228600" indent="-228600">
              <a:buAutoNum type="arabicPeriod"/>
            </a:pPr>
            <a:r>
              <a:rPr lang="en-US" baseline="0" dirty="0" smtClean="0"/>
              <a:t>The recent </a:t>
            </a:r>
            <a:r>
              <a:rPr lang="en-US" baseline="0" dirty="0" err="1" smtClean="0"/>
              <a:t>InterCloud</a:t>
            </a:r>
            <a:r>
              <a:rPr lang="en-US" baseline="0" dirty="0" smtClean="0"/>
              <a:t> announcement positions Cisco as the open and flexible Cloud vendor. Customers can build Cisco private Clouds and select Cisco-powered and other public Cloud service, comfortable in the knowledge that they will not be locked in. </a:t>
            </a:r>
          </a:p>
          <a:p>
            <a:pPr marL="228600" indent="-228600">
              <a:buAutoNum type="arabicPeriod"/>
            </a:pPr>
            <a:r>
              <a:rPr lang="en-US" baseline="0" dirty="0" smtClean="0"/>
              <a:t>Cisco also continues to innovate in the server and storage market: </a:t>
            </a:r>
          </a:p>
          <a:p>
            <a:pPr marL="685800" lvl="1" indent="-228600">
              <a:buFont typeface="Arial" panose="020B0604020202020204" pitchFamily="34" charset="0"/>
              <a:buChar char="•"/>
            </a:pPr>
            <a:r>
              <a:rPr lang="en-US" baseline="0" dirty="0" smtClean="0"/>
              <a:t>Ivy Bridge release by Intel includes new form factors, higher density, and lower running costs, and power consumption</a:t>
            </a:r>
          </a:p>
          <a:p>
            <a:pPr marL="685800" lvl="1" indent="-228600">
              <a:buFont typeface="Arial" panose="020B0604020202020204" pitchFamily="34" charset="0"/>
              <a:buChar char="•"/>
            </a:pPr>
            <a:r>
              <a:rPr lang="en-US" baseline="0" dirty="0" smtClean="0"/>
              <a:t>Whiptail flash storage solution under the UCS </a:t>
            </a:r>
            <a:r>
              <a:rPr lang="en-US" baseline="0" dirty="0" err="1" smtClean="0"/>
              <a:t>Invita</a:t>
            </a:r>
            <a:r>
              <a:rPr lang="en-US" baseline="0" dirty="0" smtClean="0"/>
              <a:t> Series brand for customers who need high transactional performance, such as delivering high volume web-based services.</a:t>
            </a:r>
          </a:p>
          <a:p>
            <a:pPr marL="228600" indent="-228600">
              <a:buAutoNum type="arabicPeriod"/>
            </a:pPr>
            <a:r>
              <a:rPr lang="en-US" dirty="0" smtClean="0"/>
              <a:t>Packaged</a:t>
            </a:r>
            <a:r>
              <a:rPr lang="en-US" baseline="0" dirty="0" smtClean="0"/>
              <a:t> solutions continue to evolve to </a:t>
            </a:r>
            <a:r>
              <a:rPr lang="en-US" dirty="0" smtClean="0"/>
              <a:t>help customers improve performance, scalability and availability.</a:t>
            </a:r>
          </a:p>
          <a:p>
            <a:endParaRPr lang="en-US" dirty="0"/>
          </a:p>
        </p:txBody>
      </p:sp>
      <p:sp>
        <p:nvSpPr>
          <p:cNvPr id="4" name="Slide Number Placeholder 3"/>
          <p:cNvSpPr>
            <a:spLocks noGrp="1"/>
          </p:cNvSpPr>
          <p:nvPr>
            <p:ph type="sldNum" sz="quarter" idx="10"/>
          </p:nvPr>
        </p:nvSpPr>
        <p:spPr/>
        <p:txBody>
          <a:bodyPr/>
          <a:lstStyle/>
          <a:p>
            <a:fld id="{A4F7D919-2CDA-4A71-BA16-CA177F1859B3}" type="slidenum">
              <a:rPr lang="en-US" smtClean="0"/>
              <a:pPr/>
              <a:t>9</a:t>
            </a:fld>
            <a:endParaRPr lang="en-US"/>
          </a:p>
        </p:txBody>
      </p:sp>
    </p:spTree>
    <p:extLst>
      <p:ext uri="{BB962C8B-B14F-4D97-AF65-F5344CB8AC3E}">
        <p14:creationId xmlns:p14="http://schemas.microsoft.com/office/powerpoint/2010/main" val="845794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val="0"/>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23430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spd="med">
    <p:fade/>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234310"/>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71212470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27897133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5" name="Picture 4" descr="logo_black.ai"/>
          <p:cNvPicPr>
            <a:picLocks noChangeAspect="1"/>
          </p:cNvPicPr>
          <p:nvPr/>
        </p:nvPicPr>
        <p:blipFill>
          <a:blip r:embed="rId2">
            <a:duotone>
              <a:schemeClr val="bg2">
                <a:shade val="45000"/>
                <a:satMod val="135000"/>
              </a:schemeClr>
              <a:prstClr val="white"/>
            </a:duotone>
            <a:lum bright="100000" contrast="100000"/>
            <a:alphaModFix amt="60000"/>
            <a:extLst>
              <a:ext uri="{28A0092B-C50C-407E-A947-70E740481C1C}">
                <a14:useLocalDpi xmlns:a14="http://schemas.microsoft.com/office/drawing/2010/main" val="0"/>
              </a:ext>
            </a:extLst>
          </a:blip>
          <a:stretch>
            <a:fillRect/>
          </a:stretch>
        </p:blipFill>
        <p:spPr>
          <a:xfrm>
            <a:off x="474175" y="4625773"/>
            <a:ext cx="430286" cy="265176"/>
          </a:xfrm>
          <a:prstGeom prst="rect">
            <a:avLst/>
          </a:prstGeom>
          <a:noFill/>
          <a:ln>
            <a:noFill/>
          </a:ln>
        </p:spPr>
      </p:pic>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2015  </a:t>
            </a:r>
            <a:r>
              <a:rPr lang="en-US" sz="600" dirty="0">
                <a:solidFill>
                  <a:schemeClr val="bg1">
                    <a:alpha val="60000"/>
                  </a:scheme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243105922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spd="slow">
    <p:wip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val="0"/>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99144585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6" y="-2571"/>
            <a:ext cx="9150431" cy="5148642"/>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val="0"/>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397265932"/>
      </p:ext>
    </p:extLst>
  </p:cSld>
  <p:clrMapOvr>
    <a:masterClrMapping/>
  </p:clrMapOvr>
  <p:transition spd="slow">
    <p:wip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marL="0" algn="ctr" defTabSz="457162" rtl="0" eaLnBrk="1" latinLnBrk="0" hangingPunct="1"/>
            <a:endParaRPr lang="en-US" sz="1800" kern="1200" dirty="0" smtClean="0">
              <a:solidFill>
                <a:schemeClr val="lt1"/>
              </a:solidFill>
              <a:latin typeface="+mn-lt"/>
              <a:ea typeface="+mn-ea"/>
              <a:cs typeface="+mn-cs"/>
            </a:endParaRPr>
          </a:p>
        </p:txBody>
      </p:sp>
      <p:sp>
        <p:nvSpPr>
          <p:cNvPr id="3" name="Title 1"/>
          <p:cNvSpPr>
            <a:spLocks noGrp="1"/>
          </p:cNvSpPr>
          <p:nvPr>
            <p:ph type="ctrTitle" hasCustomPrompt="1"/>
          </p:nvPr>
        </p:nvSpPr>
        <p:spPr>
          <a:xfrm>
            <a:off x="259742" y="303064"/>
            <a:ext cx="8659976" cy="728782"/>
          </a:xfrm>
          <a:prstGeom prst="rect">
            <a:avLst/>
          </a:prstGeom>
        </p:spPr>
        <p:txBody>
          <a:bodyPr vert="horz" lIns="91432" tIns="45716" rIns="91432" bIns="45716" rtlCol="0" anchor="t" anchorCtr="0">
            <a:noAutofit/>
          </a:bodyPr>
          <a:lstStyle>
            <a:lvl1pPr algn="l" defTabSz="685834" rtl="0" eaLnBrk="1" latinLnBrk="0" hangingPunct="1">
              <a:lnSpc>
                <a:spcPct val="80000"/>
              </a:lnSpc>
              <a:spcBef>
                <a:spcPct val="0"/>
              </a:spcBef>
              <a:buNone/>
              <a:defRPr lang="en-US" sz="2500" b="0" kern="1200" spc="0" baseline="0" dirty="0">
                <a:solidFill>
                  <a:schemeClr val="accent6"/>
                </a:solidFill>
                <a:latin typeface="+mj-lt"/>
                <a:ea typeface="+mj-ea"/>
                <a:cs typeface="CiscoSans"/>
              </a:defRPr>
            </a:lvl1pPr>
          </a:lstStyle>
          <a:p>
            <a:r>
              <a:rPr lang="en-US" dirty="0" smtClean="0"/>
              <a:t>Bullet Title Goes Here</a:t>
            </a:r>
            <a:endParaRPr lang="en-US" dirty="0"/>
          </a:p>
        </p:txBody>
      </p:sp>
      <p:cxnSp>
        <p:nvCxnSpPr>
          <p:cNvPr id="7" name="Straight Connector 6"/>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5"/>
          <p:cNvSpPr>
            <a:spLocks noChangeArrowheads="1"/>
          </p:cNvSpPr>
          <p:nvPr userDrawn="1"/>
        </p:nvSpPr>
        <p:spPr bwMode="ltGray">
          <a:xfrm>
            <a:off x="7813257" y="4745980"/>
            <a:ext cx="762394" cy="154530"/>
          </a:xfrm>
          <a:prstGeom prst="rect">
            <a:avLst/>
          </a:prstGeom>
          <a:noFill/>
          <a:ln w="9525">
            <a:noFill/>
            <a:miter lim="800000"/>
            <a:headEnd/>
            <a:tailEnd/>
          </a:ln>
          <a:effectLst/>
        </p:spPr>
        <p:txBody>
          <a:bodyPr wrap="square" lIns="61592" tIns="30795" rIns="61592" bIns="30795" anchor="b" anchorCtr="0">
            <a:spAutoFit/>
          </a:bodyPr>
          <a:lstStyle/>
          <a:p>
            <a:pPr marL="0" algn="l" defTabSz="610795" rtl="0" eaLnBrk="1" latinLnBrk="0" hangingPunct="1">
              <a:lnSpc>
                <a:spcPct val="100000"/>
              </a:lnSpc>
            </a:pPr>
            <a:r>
              <a:rPr lang="en-US" sz="600" b="0" i="0" kern="1200" dirty="0">
                <a:solidFill>
                  <a:schemeClr val="bg2">
                    <a:lumMod val="65000"/>
                  </a:schemeClr>
                </a:solidFill>
                <a:latin typeface="+mn-lt"/>
                <a:ea typeface="+mn-ea"/>
                <a:cs typeface="CiscoSans Thin"/>
              </a:rPr>
              <a:t>Cisco Confidential</a:t>
            </a:r>
          </a:p>
        </p:txBody>
      </p:sp>
      <p:sp>
        <p:nvSpPr>
          <p:cNvPr id="10" name="Rectangle 7"/>
          <p:cNvSpPr>
            <a:spLocks noChangeArrowheads="1"/>
          </p:cNvSpPr>
          <p:nvPr userDrawn="1"/>
        </p:nvSpPr>
        <p:spPr bwMode="ltGray">
          <a:xfrm>
            <a:off x="8665598" y="4650580"/>
            <a:ext cx="215771" cy="246853"/>
          </a:xfrm>
          <a:prstGeom prst="rect">
            <a:avLst/>
          </a:prstGeom>
          <a:noFill/>
          <a:ln w="9525">
            <a:noFill/>
            <a:miter lim="800000"/>
            <a:headEnd/>
            <a:tailEnd/>
          </a:ln>
          <a:effectLst/>
        </p:spPr>
        <p:txBody>
          <a:bodyPr wrap="square" lIns="61592" tIns="30795" rIns="61592" bIns="30795" anchor="b" anchorCtr="0">
            <a:spAutoFit/>
          </a:bodyPr>
          <a:lstStyle/>
          <a:p>
            <a:pPr marL="0" algn="l" defTabSz="610795" rtl="0" eaLnBrk="1" latinLnBrk="0" hangingPunct="1">
              <a:lnSpc>
                <a:spcPct val="100000"/>
              </a:lnSpc>
            </a:pPr>
            <a:fld id="{DFCF27A5-1A5B-48D3-A060-2758FFBB1ADD}" type="slidenum">
              <a:rPr lang="en-US" sz="600" b="0" i="0" kern="1200">
                <a:solidFill>
                  <a:schemeClr val="bg2">
                    <a:lumMod val="65000"/>
                  </a:schemeClr>
                </a:solidFill>
                <a:latin typeface="+mn-lt"/>
                <a:ea typeface="+mn-ea"/>
                <a:cs typeface="CiscoSans Thin"/>
              </a:rPr>
              <a:pPr marL="0" algn="l" defTabSz="610795" rtl="0" eaLnBrk="1" latinLnBrk="0" hangingPunct="1">
                <a:lnSpc>
                  <a:spcPct val="100000"/>
                </a:lnSpc>
              </a:pPr>
              <a:t>‹#›</a:t>
            </a:fld>
            <a:endParaRPr lang="en-US" sz="600" b="0" i="0" kern="1200" dirty="0">
              <a:solidFill>
                <a:schemeClr val="bg2">
                  <a:lumMod val="65000"/>
                </a:schemeClr>
              </a:solidFill>
              <a:latin typeface="+mn-lt"/>
              <a:ea typeface="+mn-ea"/>
              <a:cs typeface="CiscoSans Thin"/>
            </a:endParaRPr>
          </a:p>
        </p:txBody>
      </p:sp>
      <p:sp>
        <p:nvSpPr>
          <p:cNvPr id="11" name="Rectangle 4"/>
          <p:cNvSpPr>
            <a:spLocks noChangeArrowheads="1"/>
          </p:cNvSpPr>
          <p:nvPr userDrawn="1"/>
        </p:nvSpPr>
        <p:spPr bwMode="ltGray">
          <a:xfrm>
            <a:off x="292045" y="4747280"/>
            <a:ext cx="3420515" cy="154530"/>
          </a:xfrm>
          <a:prstGeom prst="rect">
            <a:avLst/>
          </a:prstGeom>
          <a:noFill/>
          <a:ln w="9525">
            <a:noFill/>
            <a:miter lim="800000"/>
            <a:headEnd/>
            <a:tailEnd/>
          </a:ln>
          <a:effectLst/>
        </p:spPr>
        <p:txBody>
          <a:bodyPr wrap="square" lIns="61592" tIns="30795" rIns="61592" bIns="30795" anchor="b" anchorCtr="0">
            <a:spAutoFit/>
          </a:bodyPr>
          <a:lstStyle/>
          <a:p>
            <a:pPr marL="0" algn="l" defTabSz="610795" rtl="0" eaLnBrk="1" latinLnBrk="0" hangingPunct="1">
              <a:lnSpc>
                <a:spcPct val="100000"/>
              </a:lnSpc>
            </a:pPr>
            <a:r>
              <a:rPr lang="en-US" sz="600" b="0" i="0" kern="1200" dirty="0" smtClean="0">
                <a:solidFill>
                  <a:schemeClr val="bg2">
                    <a:lumMod val="65000"/>
                  </a:schemeClr>
                </a:solidFill>
                <a:latin typeface="+mn-lt"/>
                <a:ea typeface="+mn-ea"/>
                <a:cs typeface="CiscoSans Thin"/>
              </a:rPr>
              <a:t>© 2014  Cisco and/or its affiliates. All rights reserved.</a:t>
            </a:r>
            <a:endParaRPr lang="en-US" sz="600" b="0" i="0" kern="1200" dirty="0">
              <a:solidFill>
                <a:schemeClr val="bg2">
                  <a:lumMod val="65000"/>
                </a:schemeClr>
              </a:solidFill>
              <a:latin typeface="+mn-lt"/>
              <a:ea typeface="+mn-ea"/>
              <a:cs typeface="CiscoSans Thin"/>
            </a:endParaRPr>
          </a:p>
        </p:txBody>
      </p:sp>
    </p:spTree>
    <p:extLst>
      <p:ext uri="{BB962C8B-B14F-4D97-AF65-F5344CB8AC3E}">
        <p14:creationId xmlns:p14="http://schemas.microsoft.com/office/powerpoint/2010/main" val="397343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CA" dirty="0" smtClean="0"/>
              <a:t>Click to edit Master title style</a:t>
            </a:r>
            <a:endParaRPr lang="en-GB" dirty="0"/>
          </a:p>
        </p:txBody>
      </p:sp>
    </p:spTree>
    <p:extLst>
      <p:ext uri="{BB962C8B-B14F-4D97-AF65-F5344CB8AC3E}">
        <p14:creationId xmlns:p14="http://schemas.microsoft.com/office/powerpoint/2010/main" val="2963629950"/>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Bullet Slide With Title and Sub">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CA" dirty="0" smtClean="0"/>
              <a:t>Click to edit Master title style</a:t>
            </a:r>
            <a:endParaRPr lang="en-GB" dirty="0"/>
          </a:p>
        </p:txBody>
      </p:sp>
      <p:sp>
        <p:nvSpPr>
          <p:cNvPr id="8" name="Text Placeholder 10"/>
          <p:cNvSpPr>
            <a:spLocks noGrp="1"/>
          </p:cNvSpPr>
          <p:nvPr>
            <p:ph type="body" sz="quarter" idx="11"/>
          </p:nvPr>
        </p:nvSpPr>
        <p:spPr>
          <a:xfrm>
            <a:off x="441123" y="862187"/>
            <a:ext cx="8345926" cy="353934"/>
          </a:xfrm>
          <a:prstGeom prst="rect">
            <a:avLst/>
          </a:prstGeom>
        </p:spPr>
        <p:txBody>
          <a:bodyPr vert="horz"/>
          <a:lstStyle>
            <a:lvl1pPr marL="0" indent="0">
              <a:buNone/>
              <a:defRPr sz="2000">
                <a:ea typeface="Arial"/>
                <a:cs typeface="Arial"/>
              </a:defRPr>
            </a:lvl1pPr>
          </a:lstStyle>
          <a:p>
            <a:pPr lvl="0"/>
            <a:r>
              <a:rPr lang="en-CA" dirty="0" smtClean="0"/>
              <a:t>Click to edit Master text styles</a:t>
            </a:r>
          </a:p>
        </p:txBody>
      </p:sp>
      <p:sp>
        <p:nvSpPr>
          <p:cNvPr id="5" name="Text Placeholder 3"/>
          <p:cNvSpPr>
            <a:spLocks noGrp="1"/>
          </p:cNvSpPr>
          <p:nvPr>
            <p:ph type="body" sz="quarter" idx="10" hasCustomPrompt="1"/>
          </p:nvPr>
        </p:nvSpPr>
        <p:spPr>
          <a:xfrm>
            <a:off x="454604"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146682529"/>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2015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7" r:id="rId3"/>
    <p:sldLayoutId id="2147483876" r:id="rId4"/>
    <p:sldLayoutId id="2147483878" r:id="rId5"/>
    <p:sldLayoutId id="2147483881" r:id="rId6"/>
    <p:sldLayoutId id="2147483880" r:id="rId7"/>
    <p:sldLayoutId id="2147483905" r:id="rId8"/>
    <p:sldLayoutId id="2147483906" r:id="rId9"/>
    <p:sldLayoutId id="2147483879" r:id="rId10"/>
    <p:sldLayoutId id="2147483883" r:id="rId11"/>
    <p:sldLayoutId id="2147483886" r:id="rId12"/>
    <p:sldLayoutId id="2147483887" r:id="rId13"/>
    <p:sldLayoutId id="2147483884" r:id="rId14"/>
    <p:sldLayoutId id="2147483885" r:id="rId15"/>
    <p:sldLayoutId id="2147483907" r:id="rId16"/>
    <p:sldLayoutId id="2147483889" r:id="rId17"/>
    <p:sldLayoutId id="2147483890" r:id="rId18"/>
    <p:sldLayoutId id="2147483891" r:id="rId19"/>
    <p:sldLayoutId id="2147483892" r:id="rId20"/>
    <p:sldLayoutId id="2147483893" r:id="rId21"/>
    <p:sldLayoutId id="2147483917" r:id="rId22"/>
    <p:sldLayoutId id="2147483918" r:id="rId23"/>
    <p:sldLayoutId id="2147483895" r:id="rId24"/>
    <p:sldLayoutId id="2147483871" r:id="rId25"/>
    <p:sldLayoutId id="2147483898" r:id="rId26"/>
    <p:sldLayoutId id="2147483908" r:id="rId27"/>
    <p:sldLayoutId id="2147483909" r:id="rId28"/>
    <p:sldLayoutId id="2147483910" r:id="rId29"/>
    <p:sldLayoutId id="2147483911" r:id="rId30"/>
    <p:sldLayoutId id="2147483914" r:id="rId31"/>
    <p:sldLayoutId id="2147483896" r:id="rId32"/>
    <p:sldLayoutId id="2147483912" r:id="rId33"/>
    <p:sldLayoutId id="2147483913" r:id="rId34"/>
    <p:sldLayoutId id="2147483897" r:id="rId35"/>
    <p:sldLayoutId id="2147483920" r:id="rId36"/>
    <p:sldLayoutId id="2147483927" r:id="rId37"/>
    <p:sldLayoutId id="2147483928" r:id="rId38"/>
    <p:sldLayoutId id="2147483929" r:id="rId39"/>
    <p:sldLayoutId id="2147483930" r:id="rId40"/>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emf"/><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7.emf"/><Relationship Id="rId4" Type="http://schemas.openxmlformats.org/officeDocument/2006/relationships/image" Target="../media/image46.emf"/><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17"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emf"/><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463292" y="3655083"/>
            <a:ext cx="8302625" cy="299001"/>
          </a:xfrm>
        </p:spPr>
        <p:txBody>
          <a:bodyPr/>
          <a:lstStyle/>
          <a:p>
            <a:r>
              <a:rPr lang="en-US" smtClean="0"/>
              <a:t>Partner Presentation</a:t>
            </a:r>
            <a:endParaRPr lang="en-US" dirty="0"/>
          </a:p>
        </p:txBody>
      </p:sp>
      <p:sp>
        <p:nvSpPr>
          <p:cNvPr id="3" name="Title 2"/>
          <p:cNvSpPr>
            <a:spLocks noGrp="1"/>
          </p:cNvSpPr>
          <p:nvPr>
            <p:ph type="ctrTitle"/>
          </p:nvPr>
        </p:nvSpPr>
        <p:spPr>
          <a:xfrm>
            <a:off x="425765" y="3083597"/>
            <a:ext cx="8340152" cy="644730"/>
          </a:xfrm>
        </p:spPr>
        <p:txBody>
          <a:bodyPr/>
          <a:lstStyle/>
          <a:p>
            <a:r>
              <a:rPr lang="en-US" dirty="0" smtClean="0"/>
              <a:t>Cisco’s Midsize Business Solutions Portfolio</a:t>
            </a:r>
            <a:endParaRPr lang="en-US" dirty="0"/>
          </a:p>
        </p:txBody>
      </p:sp>
      <p:pic>
        <p:nvPicPr>
          <p:cNvPr id="32775" name="Picture 8" descr="logo_black.ai"/>
          <p:cNvPicPr>
            <a:picLocks noChangeAspect="1"/>
          </p:cNvPicPr>
          <p:nvPr/>
        </p:nvPicPr>
        <p:blipFill>
          <a:blip r:embed="rId3">
            <a:alphaModFix amt="82000"/>
            <a:extLst>
              <a:ext uri="{28A0092B-C50C-407E-A947-70E740481C1C}">
                <a14:useLocalDpi xmlns:a14="http://schemas.microsoft.com/office/drawing/2010/main" val="0"/>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69496" y="4680642"/>
            <a:ext cx="2209045" cy="261610"/>
          </a:xfrm>
          <a:prstGeom prst="rect">
            <a:avLst/>
          </a:prstGeom>
          <a:noFill/>
        </p:spPr>
        <p:txBody>
          <a:bodyPr wrap="square" rtlCol="0">
            <a:spAutoFit/>
          </a:bodyPr>
          <a:lstStyle/>
          <a:p>
            <a:r>
              <a:rPr lang="en-US" sz="1050" dirty="0" smtClean="0">
                <a:solidFill>
                  <a:srgbClr val="AB0810"/>
                </a:solidFill>
                <a:latin typeface="+mj-lt"/>
              </a:rPr>
              <a:t>Cisco Partner Confidential</a:t>
            </a:r>
            <a:endParaRPr lang="en-US" sz="1050" dirty="0">
              <a:solidFill>
                <a:srgbClr val="AB0810"/>
              </a:solidFill>
              <a:latin typeface="+mj-lt"/>
            </a:endParaRPr>
          </a:p>
        </p:txBody>
      </p:sp>
    </p:spTree>
    <p:extLst>
      <p:ext uri="{BB962C8B-B14F-4D97-AF65-F5344CB8AC3E}">
        <p14:creationId xmlns:p14="http://schemas.microsoft.com/office/powerpoint/2010/main" val="55947877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2" name="Title 1"/>
          <p:cNvSpPr>
            <a:spLocks noGrp="1"/>
          </p:cNvSpPr>
          <p:nvPr>
            <p:ph type="ctrTitle"/>
          </p:nvPr>
        </p:nvSpPr>
        <p:spPr/>
        <p:txBody>
          <a:bodyPr/>
          <a:lstStyle/>
          <a:p>
            <a:r>
              <a:rPr lang="en-US" dirty="0" smtClean="0"/>
              <a:t>Networking</a:t>
            </a:r>
            <a:br>
              <a:rPr lang="en-US" dirty="0" smtClean="0"/>
            </a:br>
            <a:r>
              <a:rPr lang="en-US" dirty="0" smtClean="0"/>
              <a:t>for Midmarket </a:t>
            </a:r>
            <a:endParaRPr lang="en-US" dirty="0"/>
          </a:p>
        </p:txBody>
      </p:sp>
      <p:pic>
        <p:nvPicPr>
          <p:cNvPr id="7" name="Picture 2" descr="C:\Users\spius\Pictures\cisco logo blue gradi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3215161" y="2647330"/>
            <a:ext cx="2743200" cy="1698491"/>
          </a:xfrm>
          <a:prstGeom prst="roundRect">
            <a:avLst>
              <a:gd name="adj" fmla="val 6183"/>
            </a:avLst>
          </a:prstGeom>
          <a:gradFill flip="none" rotWithShape="1">
            <a:gsLst>
              <a:gs pos="0">
                <a:schemeClr val="accent1">
                  <a:lumMod val="75000"/>
                </a:schemeClr>
              </a:gs>
              <a:gs pos="16000">
                <a:schemeClr val="accent1">
                  <a:lumMod val="75000"/>
                </a:schemeClr>
              </a:gs>
              <a:gs pos="18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smtClean="0">
                <a:solidFill>
                  <a:schemeClr val="bg1"/>
                </a:solidFill>
                <a:latin typeface="+mj-lt"/>
                <a:ea typeface="ＭＳ Ｐゴシック" pitchFamily="34" charset="-128"/>
              </a:rPr>
              <a:t>Routing</a:t>
            </a:r>
            <a:endParaRPr lang="en-GB" sz="1100" b="1" dirty="0">
              <a:solidFill>
                <a:schemeClr val="bg1"/>
              </a:solidFill>
              <a:latin typeface="+mj-lt"/>
              <a:ea typeface="ＭＳ Ｐゴシック" pitchFamily="34" charset="-128"/>
            </a:endParaRPr>
          </a:p>
        </p:txBody>
      </p:sp>
      <p:sp>
        <p:nvSpPr>
          <p:cNvPr id="36" name="Rounded Rectangle 35"/>
          <p:cNvSpPr/>
          <p:nvPr/>
        </p:nvSpPr>
        <p:spPr>
          <a:xfrm>
            <a:off x="410756" y="2641475"/>
            <a:ext cx="2743200" cy="1704347"/>
          </a:xfrm>
          <a:prstGeom prst="roundRect">
            <a:avLst>
              <a:gd name="adj" fmla="val 6183"/>
            </a:avLst>
          </a:prstGeom>
          <a:gradFill flip="none" rotWithShape="1">
            <a:gsLst>
              <a:gs pos="0">
                <a:schemeClr val="accent1">
                  <a:lumMod val="75000"/>
                </a:schemeClr>
              </a:gs>
              <a:gs pos="16000">
                <a:schemeClr val="accent1">
                  <a:lumMod val="75000"/>
                </a:schemeClr>
              </a:gs>
              <a:gs pos="18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smtClean="0">
                <a:solidFill>
                  <a:schemeClr val="bg1"/>
                </a:solidFill>
                <a:latin typeface="+mj-lt"/>
                <a:ea typeface="ＭＳ Ｐゴシック" pitchFamily="34" charset="-128"/>
              </a:rPr>
              <a:t>Cloud Managed</a:t>
            </a:r>
            <a:endParaRPr lang="en-GB" sz="1100" b="1" dirty="0">
              <a:solidFill>
                <a:schemeClr val="bg1"/>
              </a:solidFill>
              <a:latin typeface="+mj-lt"/>
              <a:ea typeface="ＭＳ Ｐゴシック" pitchFamily="34" charset="-128"/>
            </a:endParaRPr>
          </a:p>
        </p:txBody>
      </p:sp>
      <p:sp>
        <p:nvSpPr>
          <p:cNvPr id="2" name="Title 1"/>
          <p:cNvSpPr>
            <a:spLocks noGrp="1"/>
          </p:cNvSpPr>
          <p:nvPr>
            <p:ph type="title"/>
          </p:nvPr>
        </p:nvSpPr>
        <p:spPr>
          <a:xfrm>
            <a:off x="437766" y="192748"/>
            <a:ext cx="8345488" cy="731837"/>
          </a:xfrm>
        </p:spPr>
        <p:txBody>
          <a:bodyPr/>
          <a:lstStyle/>
          <a:p>
            <a:r>
              <a:rPr lang="en-US" dirty="0" smtClean="0"/>
              <a:t>Networking—Midsize Business Solutions Portfolio</a:t>
            </a:r>
            <a:endParaRPr lang="en-US" dirty="0"/>
          </a:p>
        </p:txBody>
      </p:sp>
      <p:sp>
        <p:nvSpPr>
          <p:cNvPr id="6" name="AutoShape 2" descr="data:image/jpeg;base64,/9j/4AAQSkZJRgABAQAAAQABAAD/2wCEAAkGBxMSEhUQERQWFRUUFRQUFBYWEBAVFBQVFxUXFhUUFBQYHCggGBolHBQVITEhJSkrLi4uFx8zODMsNygtLisBCgoKDg0OGxAQGiwkHyQsLCwsLCwsLCwsLCwsLCwsLCwsLCwsLCwsLCwsLCwsLCwsLCwsLCwsLCwsLCwsLCwsLP/AABEIAMcAywMBEQACEQEDEQH/xAAbAAEAAgMBAQAAAAAAAAAAAAAABAUCAwYBB//EAD8QAAEDAgIHBgQDBwIHAAAAAAEAAgMEEQUhBhIxQVFhcRMiMoGRoUJSsdEjcsEUFWKCkuHwM0MWU4OTorLS/8QAGgEBAAMBAQEAAAAAAAAAAAAAAAIDBAEFBv/EADIRAAICAQQAAgkCBwEBAAAAAAABAgMRBBIhMUFRBRMiMmFxkbHRQvAUUoGhweHxIxX/2gAMAwEAAhEDEQA/APuKAIAgCAIAgCAIAgCAIAgCAIAgCAIAgCAIAgCAIAgCAIAgCAIAgCAIAgCAi1uIRQjWle1g5nM9BvU4Vyn7qK52wh7zwc1X6ewtyiY6Q8T3G++fstUdFJ+88GOfpCC91ZKKq07qneBjGeRcfdaI6OtfEzS19j6witl0rrT/ALtujQFYqK1+kqeqtf6jT/xTVjbIT6rvqofyo56+x/qZKp9NZx4i7ycD7OH6rjprf6Tq1Fq/Uy5odNpD8THcnDUd9lB6Sl+aLY6y5eTLqm0wYTqysLDyz9lTP0fLuDyXw9ILqccF7R4hHKLxvB5Xz9FjnVOHvI213Qs91kpVloQBAEAQBAEAQBAEAQBAEAQBAR62tZC0vkcGtG8/QcVKEJTeIohZZGtZkzhcZ01keSymGo35zm89B8K9OrQxXM+TyrtfKXEOF/c5oxPedZ5LidpcST6rcopLCMDbbyzcykQjhm0UoUWzjPHU4XMkeTRLThROpsgz0nBcJqRDkishYmSKXEnsAa7vs+UnMfldtH0RNrolnwZcU0/d7WFxLRt3PjO4PA+oyVylGfDOOvHKOmwfSp7bNk7447/VY7tDF8x4NFWusr4lyjr6OtZKLsN+W8dQvMsrlW8SPVqvhasxZIVZceoAgCAIAgCAIAgCAIAgKrHcaZTM1nZuPhbvP9lfRQ7X8DNqNTGlfHyPnFfVy1L9eU9BuaOAC9muuNawjxZzlZLdI201DwC65pHY1tljDhhKpdyLo6dkluDXVbvLP4Yz/cah68i9KzXJgfJdVxTKiSIsuDKatKJQaIE+FEbCQpKZW3grKmhcN1+ilk6porJY10tTFJVvheJIzmMiDmHN3tcN4Ki1ksjJp5R0ssTZIxVU/gJtIy9zE/e08uBVtNuXsn39ydlaa3x6+xtwvE3MIINiFO2lSWGZk5Qe6PZ3uEYw2UAGwd7FeLfp3DldHsaXWqz2ZcP7lssxvCAIAgCAIAgCAIAgI1fViJhedynXBzlhFV1qrg5M+X11U6okMj8/lHJe5XBQjhHz8pSslukS6WlAGtIQ1vM2v0UJWeCL4QXbL+io3uH4cTrfM/8ADb7jWPosk7Yrt/5NsISfux+vBaw4RJ8cjW8mR3/8nE/RZ3evBfUvVM/F/Rfkkswlu98h/nt/6gKDufkixULxb+pn+6mcX/8Adf8AdR9dL9oeoj8fqzw4W3c6Qf8AUJ+q762XwHqI/H6miXCX/DKf542OHtYqSu80Uz0mepfVf8K+poJm+KJrxxjfn/Q77q6N0X44+Zit0U/BZ+RUyRRuJaDZ3yuBa70K0JvGTy7a3F4ZV1+Dh20Z8d6sUimNricxiFA6Pbs4/wCbFPOTZXYpG7RnFBTzWfnFLaOUcjsd1G1Qsi2srtdGuqaT56fZY4pSmGVzPlOR4g5g+YW2qasgpFVkNknFkrC8Q1So2V5M8o46PoGDYmJAGuOe48f7rxNRRseV0exotX6z2J9/ctlmPRCAIAgCAIAgCAIDjdNqzuiMfES0cmt8R8zYfyr0NHDxPI19mWo/v9/grsF0flls4dxnzuFyR/A3f1OXVXXamMeO2Qo0s5rPSOxw7BIoe8BrP+d/ed5cPJedZdOffR6ldEIcrvzLGyqLj1AEAQBAEAQEesoY5RqyNDhzGY6HcpRnKPKZCdcZrElkoK3A5I84D2rP+W898fkk39D6rXDUp8S4+J5Gp9FJ+1W/6FJNCyUOAFiMnMcLOaeDgVqTPCkp0yxLhnEYzQdk6247PsrE8no02b0Xj5e2pYJz4mXp39Wd5h/pNvJWad4k4efP+GabPagpf0/BXuNswthQdBgeIkWzWS+rJW04vKPoWHVYkbfeNv3XiW17JHvaTUeuhl9rslqo1BAEAQBAEAQBAVEeAx9p2shMjh4Q4DVaL38O857SrnfLbtjwZY6SCnvlyy0c4DMmw5qlLPRpbS7I0mIxt33/AM4lWKqRW7oms4p8sb3fl1D9HLvqvijnrvKLI7tIo2mz2SN6xn9FL+Hb6aIfxMV2mb6bG4JMmyNvwPdPuoypmvAlHU1vxLAOvmqi5PJ6h0IAgCA8sgK7FcHZN3vBIB3ZAMxycPibyVtdzh8jNqdLXfHEvqfPtK6B7QWyNs4ZgjwuA+Jp4cty9Kqakso+fennprNsuvBkTRiIvpKqMbWuikHuD7KxS22RfzRsjzXJfJkJwXoFAo5dV1lyayhJZO40dxGxB8ivM1NWUd09rqsT+p2TTfNeQfRJ5WT1DoQBAEAQBAeIDkdItNo4SY4AJH8b90fdbatJnmfHw8f9GK3V44h9ThqzGKmc3fI7o06oHotka4x6RhnY5PMmQ3UZOZz65qZXvRpdRuabtu08Wkg+oUJInGZPo9KauDJzu2Z8kve9HbQs8qo+HBojc/Hn5nU4VU01eD2X4coF3ROI1urHfEFXvlDst9XCzrszBnpj3HOsNx+yszGa5KHXOt5g8F9hWkrX92Uap4jZ5jcs9mnxzEur1uHtsWPiX7XXzCzG9NPlGSHQgCAICHiuHR1EZikFwdh3tPFp3FThNweUV21xsjtkcbg2BvpDVMfmCI9R25w1jn1y2Le7VZta82eZ6p17k/gc3iEWq8jdtHmvVqlmJja5IL8irfA6i6waqs6yz2xyiuSPo2DVGsy3D6LwtRDbLJ7Ggt3V7X4FgqDcEAQBAEAQHE6d6QFjHRRnfqE/M4jwjkBmeoC36apRW+Xfh+fwYNRdubhHrx/H5OBoqUnMrXkwSZdU9GpFEpE2Oh5LjkUuwyfQclzJ1WFdV4YOCgzRCwoKmkfG4SRktc03a4ZEEbwqpLJphM+maMYw3EISHgCeOwkA38HgcD7FZJJ1v4HowkrF8StxSgMbtZvmtMJ5Ml1KJ2BYyWd05t3jeOYULalLkz1Xy08sPmJ2EUgcA4G4OxY2scHswkpLcujNcJBAEB4UBUYj3g/mQ0dGj7krTXw1++zDqHnJwGOR2cPML2tO+DzJ9lPMFpRFEmJxY5p4gFQ7TQa4O/0bqcxzyXkauHBfoZ7bceZ06809wIAgCAICFi9X2UTn77Wb1OxWU175qJRqLfV1uR8px8F0kbPlZrH80huT6BvovTk8tnlLiKJmH02S6iibLumpOK45GaTbLGKl5KtyIRqlI2mkKjvRN0yRFnpLqW4JtFLiGGgjJGaq5nP4fVOoqlk42A2kHzMPiH6+SqnHcjbTZteT6fi0Ae3WbmCLg8Qdiz1ywbrFk4ydpjdcLanlHn2wzwdJo9ilrNce672PFZrq/FFelvdM9sun/Y6kLKe2eoAgNVRJqtJ37hxJyA9V2Ky8EZSwslXVCwA4D1O8rRB5eTzrGcjpHDdusNo29F6mmlh4MdiOYlW4rRLxBto4ncvoVVU8zkiR02BTW1T0IWO+OckIPbJPyZ3gK8U+kPUAQBAEBzWmc2TGdXH2A/VbdEuWzy/SUvdj/U4zFIPx78Y4iP6ArzPL8Fvh8OxdyZpl3TQKuUsEa69zLSJrRltPAC5WZts9SEIR4N3ZuOxtup+yhuS8S71Un+n6miSgcfl9T9lNXJFE9BKXiiDU4TJuAPR33U1fEp/+fZHrk5DSTDrA6zS0822v0OwqaafRHbKD9pYOk0Lq+2og13iiJjPQZt9iFnmsSPTqlugVuNQWJWitlFqK6jltl5qySyjz7o+J3mBVvaR57W5HpuKwTjhnp6K7fDD7RZqBtBQEKV+s6+5twObthPQbPVWJbV8WZbZkCrcrq0ZJnP15vkvRqM0jlKmHVfqc8ui3KWY5Kixx6DVhj6LNppZsZZgnYK7uMPIKFvvMo/Uz6HSuuxp/hH0XiTWJM+jreYJ/A2qJMIAgCA5HTA/iN5NH1K9DR+6zxvSL/wDRfIgYjSa8MUw+Edm7yzajeJtHWt1Skvkb8PZsUsmOSydJSUJtd2XLf5lZZ2+R6Wn0fGZ/T8lhGwAWAsqG2+z0IxUVhIyXCQQBAa5omuBa4Ag7QQCPRE8HGk+GV+HYLHTmQwgtEliW3u0OFxdvC4Pspubl2QjWo5wUuNx7VorZnsRy97OWow2LKL/RWu1ZQ2+Tu757litRzRz2Wr48HbrOe2RZ5b9xv8x4chz+inFY5ZVZPHCNLzYWGQ3Lq5ZjbyVtY9aa0UzZQVTrlehWuDOytqKfWlZ6H1y/VWuWIM5jk3aXmzGNVOh5k2TZnhPhASzvJm8T6HRf6bPyj6LxrPfZ9FV7i+RvUCwIAgCA5LS9vfB/hH6rfpH7J43pFf8Aon8CNgFY2xhk8L8uh3FWX1t+0vA5pbVzCXTL/CMM7MkuNyDZo4Dj1WKyzKwjdRplGTk+/AtgqTYeoAgCAIAgMXIjjKbF6bXBtt3c+S01mexZOAxB2pe+RzHmteeDDJEGDFOzc1wPhc0+hBWWxlEY4eT646o1x3Nh+L/549VSo7e/p+T15W8cGvICwTlvJmbyR55VZGJW2VFZMtlcSiTKhxubrYlgqN2Fxazy7hsVOolhYOx5ZUaSTa87WDY3b5K7Sx21NnZPsn4Q3YqrGUeJ9FhbZoHAAey8WTy8n0kVhJGa4dCAIAgOe0shvqnkR6WI+pWzSPtHmekI5w/mcfD4rc16K6PMR0+H4xq2bIbW8L7XtycN7Vlu02eY/T8Ho06nHEvqdBDVg2vYX2G92u6O/RYJVtdf7PRjYn3/AKJN1WWHqAIAgCA1zSADMgdSuo4yhxLFY23zv9FfFmebOKxHD562S8DNuTnHusHPW4q3dhc8GZrd0X+BaFwwWkmPbSDPMfhtPJu88yqnP+X6/vo4oRXfP2OndIq0iTlkjSzK2MSDkV1RULTCBU5FVUy3yWuEcFLZFldlYbTkFYcZaQgQxFx3C6wyzZZhE0sI5Klu97pTvNh+q9G32YqCKpvwOp0fp7vaOY9NpWC6WIs7TDfYkd0vKPoQgCAIAgK7HYdaI8W5/ofqrtPLbNGbVw3V/I4Z8VpAeq9WLPEawze7PNWIkjZTVj4/AcjtBzaeoKjOqM+0WwslDplrS48Bk5pbzY64/ocss9I/B5+f5Rqhq/NY+X4ZZw4yw/7jD+YOYfXMLNLTSXg/uaI6mL8V9vyTGVt9mqfyyMKqdeO/sy5Wp/8AUZ/tB+Q/1M+6jsXn9zvrPh9jw1R4Dze0Luxef9jjtx/0rcUj7XV1pAwC+TRrE35nIei6oLyf2KZ3Z8f8kSKgp256peeLzf22eys9rw4KXNfP5kx1XlbYOA2KOwi55I0lYrFWQcw6pyUlA45EOaoV8YFbkV8098gtEYYK2yMSrThtw2HXdrnwjYqL57VtQisvJp0irNYGNu/L1UtLXt9uRJsg0sNgGjck5ZeWZ85eTtNGKba/gLeZXn6mXGD0fR9eZOZ0axnqhAEAQBAYvbcWOw5IcaysHF19JqSFp3bOm4r1q57opnh217JOLK551TyWlclHRltzC6TTMV06FwGTXWRrIN8dQq3A7kkxzqpwJpkKpxPvWB2Lqp4IOzkNxJc9UN4diHNFUN5pfWXU1Wccic+p3LirJZIr5SVcopHMmu6kcNAvI7Vb4R4ikmoLLI9kqrr2xt1GKiulzlukT+CK5kZtrHa7Z0V1k/0rpFVkvBE2hguQs05EUfQMPpuzYG79p6ry7JbpZPoKKvV1qJJUC4IAgCAIAgKnHqLWb2jdrdvMf2+60aeza9r6Zk1dO6O5do5ipiuF6UXg8mSK0uLCtC5K0zcyQO2LmMFiZ6h09ugCA01dRqNLvTqupZZxvBzf7U/bdXbEQNjat3+Bc2IGwVLzv9k2I4baa7ngEnaEeEgi9uqS0wfIBmSiQIE9VrZDJvuVYo4ItmBq7DVbsRV5eWEjZR05cdZ2zdzUbbNq2rsSljhExzblZG8IpZ02jWH59oRkNnMrFfZ4I9LQ0bn6x9Lo6ZZD1ggCAIAgCAIDwhAc9i+HanfYO6do+U/Zb6Lt3sy7PM1NG17o9FHU01xda4zwec1hlTNEWlaVJMjkNqyNua7tJqRuZUNO/wBVxxZNM23UTpQ4xVaztUbB9VfCOEQfJACmRM2rgNzAuHCdh1gS5xAtkoyTfBKKJE2JD4Rfmdiiq/Mk2QJagk3OatUTmMmGuSpYOqJYUdCTm70+6zW3pcROSnjhFk4WFhtWJspbLDBsMMjuQ8R4D7qi2zCNGm07tl8PE7SKMNAaMgMgsLeXlnvxiorCM1w6EAQBAEAQBAEBi5t8inRxrJQ4jhZb3mZt3je37hbar93Euzy9TpWvaj0UtRTArXGeDz8FVUUa0xsyMYIEsBCuUhkhVlS6NuRIJ2ZqyKTJx5Kbt3cVZtRZtRkJ3cvRNqObUZiod/gTaNqMmyuO8ptQwidCwgKLOYNgYSucIYJMNA47cuv2VUr4ro45pFlS0TW8zxP6LLZdKRW5NkwCyztkG8FhheFOldc7N53DlzPJUWWpIu0+nle/h5/g66mp2xtDWjL3PMrFKTk8s9+uuNcdsejcuEwgCAIAgCAIAgCAIDwoCurcKa/Nvdd7HqFfC9x4Ziv0cZ8x4ZQVtG5nibb6HoVrhan0zzJ1yreJor5mNtd2S0QsZBxwcxXUxe4n06LdCeERjIhOolapk1I8ZTcRdGzrZJjoWnZ9VW7JIjvaJ1JhQ22Krlezm9k5lC3gqXdLzG5khkNt1lU5ZIm1kfJQckhlI3x0xO5UyuSK/WZeI8susOwH4pMuW89eCyzvz0ejp/R8pe1b9DoI4w0ANFgNgCobyexGKisIzQ6EAQBAEAQBAEAQBAEAQBAYS2sda1t99iLvgjJJr2uj5ppXiBbJ+HEOyPMgk8Qd3RejXW0u+Txrq4Z9ngqocRiO3WYeDhceoVqnbH4mZ1yJ0cbH+FzT0cCprV495YKnuXaM/wB3K1amLOesNsOFG90lqUjqnksWUxGSzSuidc4m5tMqZXeRW7PIkwYa47Gk+WXqVTK9+ZOFN9nuxf2+5ZU+CH4iByGZVLsbNtfoqT5tl/Rfks6ekYzwjz3+qh32erTpq6V7CJCF4QBAEAQBAEAQBAEAQBAEAQHhcgOexrEtYFrdm/mt1NO3lmG67PC6OTrX3yOfJXZME7CrNEDuXU2VbiRTYFrHILu7zOet8FydXg+jJFnSEgfLc3PXgsll6/SjdTot/Ni/odGMPi+ULNul5mz+Ep/lRk2ijGxg9FzL8zq0lK/QjcyJo2ADyC4WxrjH3UkZoTCA9QBAEAQBAEAQBAEAQBAEAQHhQGD5AEBQYpit+602bvPFbqadvL7MF9+eF0UE9XfJoLvp6rVt8zzbNRFeJpZh735nIKLlCJmU52PEItllSYZE3NxBKzT1XkbKvRts+bHj4FxTVEbPCB13rLKyUuz1qdLXT7qJLa8KBoMxWhAZtqkBubMgNgegMwUBkgCAIAgCAIAgCAIAgCAIAgMXICix17y2zb+Q2qcJ7HnBVbW7FjODjKqWUH/TJ63Kueql4Ixv0bB+9Js1R1NTuYB0aq5XTfiWw0FEP0/UlNNQdt/dVN5NaiorCRujp5d90OkyKmfzQEuKncgJccLkBKiiKAlxsQEhjUBuagMkAQBAEAQBAEAQBAEAQBAEB4UBplhBQEV1A07kB4MObwQHv7A3ggMhRDggMhSBAZimCA9EAQGYhCAyDEB6GoDJAeoAgCAIAgCAIAgCA//Z"/>
          <p:cNvSpPr>
            <a:spLocks noChangeAspect="1" noChangeArrowheads="1"/>
          </p:cNvSpPr>
          <p:nvPr/>
        </p:nvSpPr>
        <p:spPr bwMode="auto">
          <a:xfrm>
            <a:off x="116711" y="-108347"/>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7" name="AutoShape 4" descr="data:image/jpeg;base64,/9j/4AAQSkZJRgABAQAAAQABAAD/2wCEAAkGBxMSEhUQERQWFRUUFRQUFBYWEBAVFBQVFxUXFhUUFBQYHCggGBolHBQVITEhJSkrLi4uFx8zODMsNygtLisBCgoKDg0OGxAQGiwkHyQsLCwsLCwsLCwsLCwsLCwsLCwsLCwsLCwsLCwsLCwsLCwsLCwsLCwsLCwsLCwsLCwsLP/AABEIAMcAywMBEQACEQEDEQH/xAAbAAEAAgMBAQAAAAAAAAAAAAAABAUCAwYBB//EAD8QAAEDAgIHBgQDBwIHAAAAAAEAAgMEEQUhBhIxQVFhcRMiMoGRoUJSsdEjcsEUFWKCkuHwM0MWU4OTorLS/8QAGgEBAAMBAQEAAAAAAAAAAAAAAAIDBAEFBv/EADIRAAICAQQAAgkCBwEBAAAAAAABAgMRBBIhMUFRBRMiMmFxkbHRQvAUUoGhweHxIxX/2gAMAwEAAhEDEQA/APuKAIAgCAIAgCAIAgCAIAgCAIAgCAIAgCAIAgCAIAgCAIAgCAIAgCAIAgCAi1uIRQjWle1g5nM9BvU4Vyn7qK52wh7zwc1X6ewtyiY6Q8T3G++fstUdFJ+88GOfpCC91ZKKq07qneBjGeRcfdaI6OtfEzS19j6witl0rrT/ALtujQFYqK1+kqeqtf6jT/xTVjbIT6rvqofyo56+x/qZKp9NZx4i7ycD7OH6rjprf6Tq1Fq/Uy5odNpD8THcnDUd9lB6Sl+aLY6y5eTLqm0wYTqysLDyz9lTP0fLuDyXw9ILqccF7R4hHKLxvB5Xz9FjnVOHvI213Qs91kpVloQBAEAQBAEAQBAEAQBAEAQBAR62tZC0vkcGtG8/QcVKEJTeIohZZGtZkzhcZ01keSymGo35zm89B8K9OrQxXM+TyrtfKXEOF/c5oxPedZ5LidpcST6rcopLCMDbbyzcykQjhm0UoUWzjPHU4XMkeTRLThROpsgz0nBcJqRDkishYmSKXEnsAa7vs+UnMfldtH0RNrolnwZcU0/d7WFxLRt3PjO4PA+oyVylGfDOOvHKOmwfSp7bNk7447/VY7tDF8x4NFWusr4lyjr6OtZKLsN+W8dQvMsrlW8SPVqvhasxZIVZceoAgCAIAgCAIAgCAIAgKrHcaZTM1nZuPhbvP9lfRQ7X8DNqNTGlfHyPnFfVy1L9eU9BuaOAC9muuNawjxZzlZLdI201DwC65pHY1tljDhhKpdyLo6dkluDXVbvLP4Yz/cah68i9KzXJgfJdVxTKiSIsuDKatKJQaIE+FEbCQpKZW3grKmhcN1+ilk6porJY10tTFJVvheJIzmMiDmHN3tcN4Ki1ksjJp5R0ssTZIxVU/gJtIy9zE/e08uBVtNuXsn39ydlaa3x6+xtwvE3MIINiFO2lSWGZk5Qe6PZ3uEYw2UAGwd7FeLfp3DldHsaXWqz2ZcP7lssxvCAIAgCAIAgCAIAgI1fViJhedynXBzlhFV1qrg5M+X11U6okMj8/lHJe5XBQjhHz8pSslukS6WlAGtIQ1vM2v0UJWeCL4QXbL+io3uH4cTrfM/8ADb7jWPosk7Yrt/5NsISfux+vBaw4RJ8cjW8mR3/8nE/RZ3evBfUvVM/F/Rfkkswlu98h/nt/6gKDufkixULxb+pn+6mcX/8Adf8AdR9dL9oeoj8fqzw4W3c6Qf8AUJ+q762XwHqI/H6miXCX/DKf542OHtYqSu80Uz0mepfVf8K+poJm+KJrxxjfn/Q77q6N0X44+Zit0U/BZ+RUyRRuJaDZ3yuBa70K0JvGTy7a3F4ZV1+Dh20Z8d6sUimNricxiFA6Pbs4/wCbFPOTZXYpG7RnFBTzWfnFLaOUcjsd1G1Qsi2srtdGuqaT56fZY4pSmGVzPlOR4g5g+YW2qasgpFVkNknFkrC8Q1So2V5M8o46PoGDYmJAGuOe48f7rxNRRseV0exotX6z2J9/ctlmPRCAIAgCAIAgCAIDjdNqzuiMfES0cmt8R8zYfyr0NHDxPI19mWo/v9/grsF0flls4dxnzuFyR/A3f1OXVXXamMeO2Qo0s5rPSOxw7BIoe8BrP+d/ed5cPJedZdOffR6ldEIcrvzLGyqLj1AEAQBAEAQEesoY5RqyNDhzGY6HcpRnKPKZCdcZrElkoK3A5I84D2rP+W898fkk39D6rXDUp8S4+J5Gp9FJ+1W/6FJNCyUOAFiMnMcLOaeDgVqTPCkp0yxLhnEYzQdk6247PsrE8no02b0Xj5e2pYJz4mXp39Wd5h/pNvJWad4k4efP+GabPagpf0/BXuNswthQdBgeIkWzWS+rJW04vKPoWHVYkbfeNv3XiW17JHvaTUeuhl9rslqo1BAEAQBAEAQBAVEeAx9p2shMjh4Q4DVaL38O857SrnfLbtjwZY6SCnvlyy0c4DMmw5qlLPRpbS7I0mIxt33/AM4lWKqRW7oms4p8sb3fl1D9HLvqvijnrvKLI7tIo2mz2SN6xn9FL+Hb6aIfxMV2mb6bG4JMmyNvwPdPuoypmvAlHU1vxLAOvmqi5PJ6h0IAgCA8sgK7FcHZN3vBIB3ZAMxycPibyVtdzh8jNqdLXfHEvqfPtK6B7QWyNs4ZgjwuA+Jp4cty9Kqakso+fennprNsuvBkTRiIvpKqMbWuikHuD7KxS22RfzRsjzXJfJkJwXoFAo5dV1lyayhJZO40dxGxB8ivM1NWUd09rqsT+p2TTfNeQfRJ5WT1DoQBAEAQBAeIDkdItNo4SY4AJH8b90fdbatJnmfHw8f9GK3V44h9ThqzGKmc3fI7o06oHotka4x6RhnY5PMmQ3UZOZz65qZXvRpdRuabtu08Wkg+oUJInGZPo9KauDJzu2Z8kve9HbQs8qo+HBojc/Hn5nU4VU01eD2X4coF3ROI1urHfEFXvlDst9XCzrszBnpj3HOsNx+yszGa5KHXOt5g8F9hWkrX92Uap4jZ5jcs9mnxzEur1uHtsWPiX7XXzCzG9NPlGSHQgCAICHiuHR1EZikFwdh3tPFp3FThNweUV21xsjtkcbg2BvpDVMfmCI9R25w1jn1y2Le7VZta82eZ6p17k/gc3iEWq8jdtHmvVqlmJja5IL8irfA6i6waqs6yz2xyiuSPo2DVGsy3D6LwtRDbLJ7Ggt3V7X4FgqDcEAQBAEAQHE6d6QFjHRRnfqE/M4jwjkBmeoC36apRW+Xfh+fwYNRdubhHrx/H5OBoqUnMrXkwSZdU9GpFEpE2Oh5LjkUuwyfQclzJ1WFdV4YOCgzRCwoKmkfG4SRktc03a4ZEEbwqpLJphM+maMYw3EISHgCeOwkA38HgcD7FZJJ1v4HowkrF8StxSgMbtZvmtMJ5Ml1KJ2BYyWd05t3jeOYULalLkz1Xy08sPmJ2EUgcA4G4OxY2scHswkpLcujNcJBAEB4UBUYj3g/mQ0dGj7krTXw1++zDqHnJwGOR2cPML2tO+DzJ9lPMFpRFEmJxY5p4gFQ7TQa4O/0bqcxzyXkauHBfoZ7bceZ06809wIAgCAICFi9X2UTn77Wb1OxWU175qJRqLfV1uR8px8F0kbPlZrH80huT6BvovTk8tnlLiKJmH02S6iibLumpOK45GaTbLGKl5KtyIRqlI2mkKjvRN0yRFnpLqW4JtFLiGGgjJGaq5nP4fVOoqlk42A2kHzMPiH6+SqnHcjbTZteT6fi0Ae3WbmCLg8Qdiz1ywbrFk4ydpjdcLanlHn2wzwdJo9ilrNce672PFZrq/FFelvdM9sun/Y6kLKe2eoAgNVRJqtJ37hxJyA9V2Ky8EZSwslXVCwA4D1O8rRB5eTzrGcjpHDdusNo29F6mmlh4MdiOYlW4rRLxBto4ncvoVVU8zkiR02BTW1T0IWO+OckIPbJPyZ3gK8U+kPUAQBAEBzWmc2TGdXH2A/VbdEuWzy/SUvdj/U4zFIPx78Y4iP6ArzPL8Fvh8OxdyZpl3TQKuUsEa69zLSJrRltPAC5WZts9SEIR4N3ZuOxtup+yhuS8S71Un+n6miSgcfl9T9lNXJFE9BKXiiDU4TJuAPR33U1fEp/+fZHrk5DSTDrA6zS0822v0OwqaafRHbKD9pYOk0Lq+2og13iiJjPQZt9iFnmsSPTqlugVuNQWJWitlFqK6jltl5qySyjz7o+J3mBVvaR57W5HpuKwTjhnp6K7fDD7RZqBtBQEKV+s6+5twObthPQbPVWJbV8WZbZkCrcrq0ZJnP15vkvRqM0jlKmHVfqc8ui3KWY5Kixx6DVhj6LNppZsZZgnYK7uMPIKFvvMo/Uz6HSuuxp/hH0XiTWJM+jreYJ/A2qJMIAgCA5HTA/iN5NH1K9DR+6zxvSL/wDRfIgYjSa8MUw+Edm7yzajeJtHWt1Skvkb8PZsUsmOSydJSUJtd2XLf5lZZ2+R6Wn0fGZ/T8lhGwAWAsqG2+z0IxUVhIyXCQQBAa5omuBa4Ag7QQCPRE8HGk+GV+HYLHTmQwgtEliW3u0OFxdvC4Pspubl2QjWo5wUuNx7VorZnsRy97OWow2LKL/RWu1ZQ2+Tu757litRzRz2Wr48HbrOe2RZ5b9xv8x4chz+inFY5ZVZPHCNLzYWGQ3Lq5ZjbyVtY9aa0UzZQVTrlehWuDOytqKfWlZ6H1y/VWuWIM5jk3aXmzGNVOh5k2TZnhPhASzvJm8T6HRf6bPyj6LxrPfZ9FV7i+RvUCwIAgCA5LS9vfB/hH6rfpH7J43pFf8Aon8CNgFY2xhk8L8uh3FWX1t+0vA5pbVzCXTL/CMM7MkuNyDZo4Dj1WKyzKwjdRplGTk+/AtgqTYeoAgCAIAgMXIjjKbF6bXBtt3c+S01mexZOAxB2pe+RzHmteeDDJEGDFOzc1wPhc0+hBWWxlEY4eT646o1x3Nh+L/549VSo7e/p+T15W8cGvICwTlvJmbyR55VZGJW2VFZMtlcSiTKhxubrYlgqN2Fxazy7hsVOolhYOx5ZUaSTa87WDY3b5K7Sx21NnZPsn4Q3YqrGUeJ9FhbZoHAAey8WTy8n0kVhJGa4dCAIAgOe0shvqnkR6WI+pWzSPtHmekI5w/mcfD4rc16K6PMR0+H4xq2bIbW8L7XtycN7Vlu02eY/T8Ho06nHEvqdBDVg2vYX2G92u6O/RYJVtdf7PRjYn3/AKJN1WWHqAIAgCA1zSADMgdSuo4yhxLFY23zv9FfFmebOKxHD562S8DNuTnHusHPW4q3dhc8GZrd0X+BaFwwWkmPbSDPMfhtPJu88yqnP+X6/vo4oRXfP2OndIq0iTlkjSzK2MSDkV1RULTCBU5FVUy3yWuEcFLZFldlYbTkFYcZaQgQxFx3C6wyzZZhE0sI5Klu97pTvNh+q9G32YqCKpvwOp0fp7vaOY9NpWC6WIs7TDfYkd0vKPoQgCAIAgK7HYdaI8W5/ofqrtPLbNGbVw3V/I4Z8VpAeq9WLPEawze7PNWIkjZTVj4/AcjtBzaeoKjOqM+0WwslDplrS48Bk5pbzY64/ocss9I/B5+f5Rqhq/NY+X4ZZw4yw/7jD+YOYfXMLNLTSXg/uaI6mL8V9vyTGVt9mqfyyMKqdeO/sy5Wp/8AUZ/tB+Q/1M+6jsXn9zvrPh9jw1R4Dze0Luxef9jjtx/0rcUj7XV1pAwC+TRrE35nIei6oLyf2KZ3Z8f8kSKgp256peeLzf22eys9rw4KXNfP5kx1XlbYOA2KOwi55I0lYrFWQcw6pyUlA45EOaoV8YFbkV8098gtEYYK2yMSrThtw2HXdrnwjYqL57VtQisvJp0irNYGNu/L1UtLXt9uRJsg0sNgGjck5ZeWZ85eTtNGKba/gLeZXn6mXGD0fR9eZOZ0axnqhAEAQBAYvbcWOw5IcaysHF19JqSFp3bOm4r1q57opnh217JOLK551TyWlclHRltzC6TTMV06FwGTXWRrIN8dQq3A7kkxzqpwJpkKpxPvWB2Lqp4IOzkNxJc9UN4diHNFUN5pfWXU1Wccic+p3LirJZIr5SVcopHMmu6kcNAvI7Vb4R4ikmoLLI9kqrr2xt1GKiulzlukT+CK5kZtrHa7Z0V1k/0rpFVkvBE2hguQs05EUfQMPpuzYG79p6ry7JbpZPoKKvV1qJJUC4IAgCAIAgKnHqLWb2jdrdvMf2+60aeza9r6Zk1dO6O5do5ipiuF6UXg8mSK0uLCtC5K0zcyQO2LmMFiZ6h09ugCA01dRqNLvTqupZZxvBzf7U/bdXbEQNjat3+Bc2IGwVLzv9k2I4baa7ngEnaEeEgi9uqS0wfIBmSiQIE9VrZDJvuVYo4ItmBq7DVbsRV5eWEjZR05cdZ2zdzUbbNq2rsSljhExzblZG8IpZ02jWH59oRkNnMrFfZ4I9LQ0bn6x9Lo6ZZD1ggCAIAgCAIDwhAc9i+HanfYO6do+U/Zb6Lt3sy7PM1NG17o9FHU01xda4zwec1hlTNEWlaVJMjkNqyNua7tJqRuZUNO/wBVxxZNM23UTpQ4xVaztUbB9VfCOEQfJACmRM2rgNzAuHCdh1gS5xAtkoyTfBKKJE2JD4Rfmdiiq/Mk2QJagk3OatUTmMmGuSpYOqJYUdCTm70+6zW3pcROSnjhFk4WFhtWJspbLDBsMMjuQ8R4D7qi2zCNGm07tl8PE7SKMNAaMgMgsLeXlnvxiorCM1w6EAQBAEAQBAEBi5t8inRxrJQ4jhZb3mZt3je37hbar93Euzy9TpWvaj0UtRTArXGeDz8FVUUa0xsyMYIEsBCuUhkhVlS6NuRIJ2ZqyKTJx5Kbt3cVZtRZtRkJ3cvRNqObUZiod/gTaNqMmyuO8ptQwidCwgKLOYNgYSucIYJMNA47cuv2VUr4ro45pFlS0TW8zxP6LLZdKRW5NkwCyztkG8FhheFOldc7N53DlzPJUWWpIu0+nle/h5/g66mp2xtDWjL3PMrFKTk8s9+uuNcdsejcuEwgCAIAgCAIAgCAIDwoCurcKa/Nvdd7HqFfC9x4Ziv0cZ8x4ZQVtG5nibb6HoVrhan0zzJ1yreJor5mNtd2S0QsZBxwcxXUxe4n06LdCeERjIhOolapk1I8ZTcRdGzrZJjoWnZ9VW7JIjvaJ1JhQ22Krlezm9k5lC3gqXdLzG5khkNt1lU5ZIm1kfJQckhlI3x0xO5UyuSK/WZeI8susOwH4pMuW89eCyzvz0ejp/R8pe1b9DoI4w0ANFgNgCobyexGKisIzQ6EAQBAEAQBAEAQBAEAQBAYS2sda1t99iLvgjJJr2uj5ppXiBbJ+HEOyPMgk8Qd3RejXW0u+Txrq4Z9ngqocRiO3WYeDhceoVqnbH4mZ1yJ0cbH+FzT0cCprV495YKnuXaM/wB3K1amLOesNsOFG90lqUjqnksWUxGSzSuidc4m5tMqZXeRW7PIkwYa47Gk+WXqVTK9+ZOFN9nuxf2+5ZU+CH4iByGZVLsbNtfoqT5tl/Rfks6ekYzwjz3+qh32erTpq6V7CJCF4QBAEAQBAEAQBAEAQBAEAQHhcgOexrEtYFrdm/mt1NO3lmG67PC6OTrX3yOfJXZME7CrNEDuXU2VbiRTYFrHILu7zOet8FydXg+jJFnSEgfLc3PXgsll6/SjdTot/Ni/odGMPi+ULNul5mz+Ep/lRk2ijGxg9FzL8zq0lK/QjcyJo2ADyC4WxrjH3UkZoTCA9QBAEAQBAEAQBAEAQBAEAQHhQGD5AEBQYpit+602bvPFbqadvL7MF9+eF0UE9XfJoLvp6rVt8zzbNRFeJpZh735nIKLlCJmU52PEItllSYZE3NxBKzT1XkbKvRts+bHj4FxTVEbPCB13rLKyUuz1qdLXT7qJLa8KBoMxWhAZtqkBubMgNgegMwUBkgCAIAgCAIAgCAIAgCAIAgMXICix17y2zb+Q2qcJ7HnBVbW7FjODjKqWUH/TJ63Kueql4Ixv0bB+9Js1R1NTuYB0aq5XTfiWw0FEP0/UlNNQdt/dVN5NaiorCRujp5d90OkyKmfzQEuKncgJccLkBKiiKAlxsQEhjUBuagMkAQBAEAQBAEAQBAEAQBAEB4UBplhBQEV1A07kB4MObwQHv7A3ggMhRDggMhSBAZimCA9EAQGYhCAyDEB6GoDJAeoAgCAIAgCAIAgCA//Z"/>
          <p:cNvSpPr>
            <a:spLocks noChangeAspect="1" noChangeArrowheads="1"/>
          </p:cNvSpPr>
          <p:nvPr/>
        </p:nvSpPr>
        <p:spPr bwMode="auto">
          <a:xfrm>
            <a:off x="231041" y="595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14" name="AutoShape 11" descr="data:image/jpeg;base64,/9j/4AAQSkZJRgABAQAAAQABAAD/2wCEAAkGBhMSDxEUEhQVFBQUFRQVFRIUFRAWEhUVFRUWFhUUFxcXHiYfFxkjGRQUHzAgIycpLCwsFR4xNTAqNSYrLCkBCQoKDgwOGg8PGikfHBwsKSksLy0pKSwpKSwsLywsLCkpLCwsLCwsLCksKSwpLCwsLCwpLCwsLCkpKSkpLCkpKf/AABEIANoA6AMBIgACEQEDEQH/xAAcAAEAAgIDAQAAAAAAAAAAAAAABgcDBQECBAj/xABKEAABAwIDAwcHCAcHBAMAAAABAAIDBBEFEiEGMVEHIkFhgZGhEzJCUnGxwQgUYnKSorLCFSMzgtHh8CRDU2OTo9IWlbPDF3OD/8QAGQEBAQEBAQEAAAAAAAAAAAAAAAECBAMF/8QAJBEBAQACAQQCAQUAAAAAAAAAAAECEQMSITFBUWGhBCIyM3H/2gAMAwEAAhEDEQA/ALxREQEREBERAREQEREBERAREQEREBERAREQEREBERAREQEREBERAREQEXWSQNBJ0A1JXl/S8Xrjx/gg9iLyDFIvXC7DEovXb3hB6UXn/SEfrt+0Fhrcdp4WZ5Z4o23AzPkja253C7ja+h7kHuWm2i2xo6EMNXO2LPfKDmLnW3kNaCbC413LNR7T0krg2Kqp5HG9msmhcTYXNg13AKgOX+hlOKtk1fG+GMRlvOAylwczTccxJ/eQXSeVDDA4NdVMYXAOGdsjWlrtzg4tylp4g2UnjkDmhzSC0gEOBBBB1BBG8L5ExGnk+Z0cYY90kXlnSZWuPk2yOa6ONxA0Ojn2Oo8ovo7knpZYsGo2T3a/K8hrvOax0jnRtIO7mFunRuV9CXouLrlQEREBERAREQEREBERAREQEREBERAREQanavFo6aimmmdljYBmdZzrZnNaNGgk6uCh+F4/HURiSESPjdfK9sU2ttDplus/LpNlwKoHrPgb/utd+Va/k0xBkODUjbXfkc77T3EeFkStm/EWN84SD2xTj8q7xVrXebnPsin/AOK8s8udw13m5PWVI6GvhjYGgqo1Hzlv0u1kg94XhxWmpqiPJUBkjLh2V9wA4AgHo1sT3qXjGI/W8V46zFBI4MDrN9I38EEPwzZ7D4JBLBHAx4BAe1+oDhY73W1Giz4vhVJVBom8m/L5rhJle2+8BzHBwB4Xstztft1Bh9LnJzOPNijB1c7j9Ubz2DeQqhfyk11Q4va8xnUtBLbO325pBBHRbxPTm5aemPHcvC0MKo4KeIRwBkbBrlaRvO8k3uT1nVewEcR4KjRtJVXB8s4z6OLndYv1ADoAVhcnfKDHVVAp66OJtQRaN4ZEGSH1S23Nee49RsCmWzLC4pmAu1j1+K3f6Og/wov9OP8Aguf0TB/hR9jWj3KsaaQOPE95XbyrvWd3lbOfDYdA2NtzwuLdxWVuCw28378n/JUakTv9Z32nLsal9nc924+k7sWeXD4w4gZt/ry/8lTXKTtnVUuLmCmneyMNguzmu5z2tcdXgnpHSoLf2SxiWaormPdmZC+NseguMzXOcCekWyKTqteQqrknoaieV2aSWo5zrAXyRRgaDTcrKRRERAREQEREBERAREQEREFYfKGmy4O0etUxDsDJHe9oVT0m0NZE1scclmMa0NblBsA0fG6sn5SM1qCkbxqCbfVicPzLTYXyZ1MsLJB5MBwBAJN7EAjoUpq3wjbdsq4emw/uhZYtua3p8n9kqTv5KqvhGf3v5Lw1nJzVxi5Y09GjhdZ3Pv8AJ05fX4a1u31WN7Yz2OXog5RJzGHGNl7X9Jel/JzW5f2P3mrM/YGoZTEujILW3O7QDU+C5ufkzx10bdHDxy769IjXVr8TxBjX2aGMtlFyG9J39JJF/ZZWhhOyNOxgaI2u3Xe8AucR0kqv9gcKLqiSXoDjcm+4kkC3FW3SvAABIB6yFc7uu79Pj04baHE9jaaRmUxgdII6FXu0eCGhLSw3Y1wdG63PjeDcG/SNPAK36h29V3ygVYdA5vAOPb0eKzO1enLhjcLakdDyixuYwkSAloJ00uRr08VucK2uZM/KwvuBfUWVW4NEfm8RIIu0dBt1KZ8nlB5Spl6LNGq7Nvi6TmOqde99V6mVzuK7DBjxXYYWeK0jD5W5Xznyoz5sdqj6rox9iFgPuX0KTYkL5q26nz4vXn/OnHY3M34KKvrkHhy4LGfWlkd+Fv5VYihnI/BlwSk6xIe+R/8ABTNAREQEREBERAREQEREBERBSXylJdMOZxdO7/xD4lW1RRBsUbR6LGDuaAqc+UFJnxHDYvok/wCpK1v5Ft37DAbqiqbbhPIiLRe8AEncF4KaMyvzu80eaPiqypdnpJDM1tVUljbDM6Vx1vrbsXuZs7VtADK+oAHEgobWiAsGIMBhlB3FjwfZlKrluG4iN2IPPta0/BR/FNqsUgldE6ouBcBzmMs4Aa6W61jLKY6l9t4y3vPTc7PYR5PyrbAZpHO03WIGXwK6VWAyGYG4cL8JMw133vYCyy4FXvMIklsHEXf0DTpt0aC69v6Vc4GTIQzS2nPcPWANrD26rlvnT7uH7puNRtJNMxsEULgHPz5nnoDQNwvv6FCMVdLNaHUvc6NozgNdeR7WgHUjp3qV4zjML62mAeDZrmlo3gnpPDUW7FrsUmyTxOhY172PEgab2JFrF1uBsexXHzp5c/8AC3fhcFPh7MscEbGiOJrW7huaAAPBbiGma3zWgewAKssF26rzzRSRniQ92qkWxe20lbNNHJCIjE0HR2a9zZdj4m0wWOeYNaSV2c6y1802bM8+Y0G3WUVDDtRd7uZ6R6etfPeM1HlKuqf0vlld9qQ/xVutqee4/SJ8SVSzXZnn6R97gkH1zydwZMJoR/ktP2ru+Kka1my8OSgpG8IIR/ttWzQEREBERAREQEREBERAREQUJywO8ptLh0fQG0o+1UPJ+CnWK1Ti7yUfnO3ngFXu30xdtfEBqYzTWHWIxJbvKszDcNLQXO1e7Un4KxmuaOiEcWUdXaVkMazuj6kLFUeR4tqdyr/GH+XrrkcxufL12NrqZ1zjLIImbr893VwWpgwQy4g1jQQxrSHOsbNBfx3X0XJz/wBmE+3Vw/wz/wAYqcaW6HDTs0I/ris8tGxl3htsxu6z5GEnp1abC/WCFyD5SPMAGkkuaBuaLnK3usOxeafF2gZJRlPX0jq4rGXnb6vFOnGSopU0QfVOkc4NawEucQ0yO6GgOaGg9xXqweAuMkpFs55oPQ0f14LVY/izS/mC4uLNHSb9NvcpbTxjKNMug04dS9OLHvtx/reTt0z23WCHKy4tc5vcueTRn9srT9GMe8ry0lRkB0voQO1ZuT6ctkrrec57Gjsaul8yJzVT53ZBu9I8OpeeXntdbzGNd2kArq5v923zjq9yz4m0R0k1vRif+EqNqTlqbMkPBrz3AlVXRNvIwcXN96l020IMErXgtcY3gEXLSS0gdY3qN7Ow56ynb60rB4qYnt9lUUWWKNvqsaO4ALOgRUEREBERAREQEREBERAREQfN+0FJNVbXVDadwbIHnK4mwHkqYA/hIU1/6dxobp2n9/8AkutPsa6DHKivEodnfPaMsII8pdvnXN7DqCln6Xk4DvWbLfellnwibsMxwek0/vM/gstFQ409+V5jYOl7sth3C5KmFHixJPlOaO037lsGVsZ9NveB70mN+Wv23012CbP+Qbz5DK86k5WtbfqG/vK2+QADKAAD0I14O4g+wgrWvxhzwWwxuJ1AkeMsY69dXdy9Fk+GmxPDBFI5oHNdmc32E3I7CbeyyjeLYaJRlOttymrMEcI3B0hkc52fM47nEWJb/Dq6FqJsPyEh5DddXONm+3+tVy54WXs+pw8syx1b4RjZfYQSVjXOF2RWeet1+Y3vBP7qlUuBMdNI3ddt2kdBBsdO0LzVFRnBp6W7mlwMk4Fg46WDfoiw/rfuYqJ8ZhLnZ+dkLj51nNNr8dQNV78eOo4ufKZ5dvCPYrhT4WONi4AHUAm3t4LpyaOtDUSec6SU5VOyzivHBSsheXNYADrzQBYnebBb05ejXhsaGkyC51cdSV0xvSmm+o73LgYwzisNbi8ZYRo64tboKyikNrYGNop3ZW3ygA2F7lzR8VDeTqnz4tRN/wA+P8QVx8rMMLMEnIawSOdC0EAA6ytcfBpVW8jtPnxqk6nF32Rf4IPq5ERAREQEREBERAREQEREBEXWR1gTwBKCuZsX577t9J249Z6lyzFWneCO4rVE3QFQbpuIRn0re0FZW1DTucO8LQoUEhAXZsrhuc4ewuCjl13bVPG5zu8oiQyYo9gvnO/pLfzLhuImR2Y2cWgtGZrSBfpFtL9a0bcRfxv7QFljxNw9FvYLe5Vd1IYsSLfQb2XH8VzLiDXlhc13MNwA4Zb7gSLC5Fzb2rRNxbi3uP8AJZBijOBHYE3V6qkQxZnBw7AfcVxNiEZB18HD4LRNr2H0u8Fd21DTucO8K7OqseIPAlIBBGVpBBFukEeHisAcveuPJN6QO4Jtm91fcrlQRhzR608Y7myH4LRcglPmxdjvVZIfuOHxVp4js7T1LAyeJsjQcwBLxY2IuMpGtie9ebYjZinpsVYKePyY+aPe7nPdcl8YHnE23lRYtBERAREQEREBERAREQEREBebEn2glPBjz3NK9K1+0D7Uk/1HDvFvigrIJdcFcAqDvdCuLpdARcLlVBcrgLlByiIgIi5CA0rMyocPSPeVhXIVR7G4g8dPeAthsWS/EZXH0KSFun0pHH8i0Uh5p9h9ykewTP7XXngKdncJXfmCjUTdERAREQEREBERAREQEREBaHbquEOG1UpFxHGX2va+Ug2v0X3LfLDW0TJo3xyta9jwWuY4AtcDvBBQfO9Nyo0rvPbKzsa4d4N/BbWl2zo37p2DqfmZ+IAKY4jyBYZJfI2WEn1JCR3PuoxiPybB/cVh6hLGD4tI9yD109WyQXY9rx9BzXfhJWZQev5AcTiN4zFLbdkeWu7nD4rUT7OY5Sb46toHql0je4EhBZ65VTN29xCE2kseqWINPgGlbGm5WH/3lO09bHub4ODkRZAXZQ2l5UqV3nslZ2NcO8G/gtvS7bUUm6dg6nhzPxABBu0WGmrI5BeN7H/Uc13uKz2QESy5sg4XKWRBwRuHEgd5AUp5O2X+fP41Ib9iGL4uKjEY5zfrDwN1u9idnopqeWUl7JXVE4E0UkkcmVr8gBLTZ4BadHAjqRYnqLSeQrYfNkjqm682UCGf/UjBY49Xk2+1ZKbaWMvbHKH08rjZsc4Dc54RyAmOU9TXE8QEG3REQEREBERAREQEREBERAREQEREHlqsMilFpI2PH0mtPvCjmI8lOFzXzUkYJ6WXYfuqWogqrEfk70D/ANlJNF+8Hj7wuoxiPybZhcwVTHcBIxzT3glX4iD5cr+RDFYdWxNkt0xSNJ7jYrUy0mL0nnNq4wOIlLPi1fXK4Lb70HyPByj10Zs5zX9Ukbb/AHbFbal5W5B+0p2O62Pc38QcvpGv2apZh+tp4X/WjYfgoxiPIthUt/7P5M8YnOb4Xsgq2l5VaV3nslZ2MePAg+C21LtzQybp2g8Hh7PFwA8VtMR+TfTOuYaiWPgHhjx8CoxiPyc6xl/IzQy9RzMPxQSmlxKF3ObLGWtBcXB7CAA0m5IOisPYmiEVBAAb5w6Ym1tZ3GXwz27FQ+zvIXXurGNqWCKEG75A5rrgei23SV9IU8AYxrGizWtDQOAaLAdwQZFhqqRkrHMkY17HaOY9oc0jgQdCsyoHlo2tlqsShoKR7gIXBrsjnDNO+1wSOhjTbqJfwQW67C6il1pHGaIb6OZ5uB/kTuuW/UfdvQCwLYYRjsVQHBl2yMsJIJBkmiJ3B7D0HocLtO8EhUSOTvEAOZiUgtvu+paLdjisf/Q2LeUbI3EryMBa15mrA9rXec0OykgGw03K6rMyl8Pou6KgocA2hb5uJX9s87vxxru+n2mZ5tY13/6U/wD7GBRpfSKgDje1LPTa7/tjkbtvtMzfGHdfkac3+wdexE3F/ovnOt5b8Zpnhk8cLXEZg18Lhcai+jx0g9y22zHLfiVTX09K6Gl/WTNjeWtmuG5ueQRIRo0OPTuRV7IiICIiAiIgIiICIiAiIgIiICIiAiIgIiII/t3tS3D8PnqDbM0ZYmn0pXaMb1i+p6mlUTyUYS6WeatmOZ2ZzWOdqXSP1lk9tnW/fPBevl12qNZiEdFCbsp3ZSAdHVD9HfZBDeo51KNn6eCngiiZILMaAT6zt7ndriT2reE28uXKyantI5nc0AW1939e5cwWuB08Bqe4LU4jilPEGvfI55e9sbWNyE3N+LmtDQASSTovRgXKTh8UkrSZS9gdmIi5rWx3L7FpIO46jfbS6ZGHhLsKoWWJlaQb6NcHDTiB0rW1bm53WBAvoDe9u3VcQ8r2FuF/nGUbruiqAL+3JZdMT2qpJ3MMdRERawzOLCSTuGYC/R3rztk8vfHjyyluMt19PNMAVnno7NAtew8Vz8wcHjMNB1g7v5rX7R4r82pZ5v8ADjc4fWA5o7XZR2r0jl5O/ZQu3+J+WxKcjVrHeSb7I+ae9wce1Sz5PuD+VxYykc2nhe4H6cn6to+y557FWT3Ekk6k6k8Svob5OeDeToKioI1nmyg8WQiw++9/csV7yamltoiIoiIgIiICIiAiIgIiICIiAiIgIiIC8mJ1bY4yXPbHfmh7i0BrjuPONjr0dK9a8mKYVFUROimY2SN29jgCD2IKdPIKx0plhxF5eSXZzFHI4ude7iWyak3PQu8nI3iLfMxCN3U+FzR4Bymc/I3hbt1OGHixzmnwKxN5IKZv7Keri+pUzj8yu00g0nJnjLd01HJ7TKPewL1R4LicLAyXC8Pn0P6wSxNe/Uk3L3a77btyl/8A8b1Df2eK17ep0vlB3PBXWXYvFB5uKF3/AN1NSSe9ibppCq2gnMTgdm2BxBLXRThzWuIsH5GXuo8RVxuYX4VVtyHM3Kyoc1pBve1rb9Va/wCiccbuqaOX69MW/geF1z44zfBQSfVfVRnxLlO3tuZ5Y9sbZv4qtn8ok7P2kNWzqdGdO9R7a7b/AOc0xha53Oc0vDhbmt51vtBvcrqdj2LN87DWu4+SrLeDo/isMm1M5/bYTU9jqSYeJC11V5dMfMS+wOT3B/muFUUNrFsLXOH05P1j/vOKiUdZS1LxG7CpWyOuGumoaXI0kby8E2HWrNjbZoHAALLbsiIgIiICIiAiIgIiICIiAiIgIiICIiAiIgIiICIiAiIgIiIOLLlEQEREH//Z"/>
          <p:cNvSpPr>
            <a:spLocks noChangeAspect="1" noChangeArrowheads="1"/>
          </p:cNvSpPr>
          <p:nvPr/>
        </p:nvSpPr>
        <p:spPr bwMode="auto">
          <a:xfrm>
            <a:off x="345371" y="12025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3" name="AutoShape 2" descr="data:image/jpeg;base64,/9j/4AAQSkZJRgABAQAAAQABAAD/2wCEAAkGBhMSEBUQEhAVFRUWFRcXFRITFhgYFhcVFBUXGBUYFhUXGyceGBkjGRcUHy8gIygpLCwsFR4xNTAqNSYrLCkBCQoKDgwOGg8PGi0fHyQtKSwsNSwqKiksLSksKSwpLCwsLCkpKSwsLCksKSwsKSwpLCksKSksKSwsKSksKSksLP/AABEIAKcBLgMBIgACEQEDEQH/xAAbAAACAwEBAQAAAAAAAAAAAAAABAIDBQEGB//EAEYQAAEDAQUDBgsFBwQDAQEAAAEAAhEDBBIhMVETQWEFBiJxkbEUFTIzUlNygZKh0UKy0uHwFiNDYoKiwQckc5NUY/GjRP/EABoBAQEBAQEBAQAAAAAAAAAAAAABAgQGAwX/xAAuEQACAQIFAwIGAgMBAAAAAAAAAQIDEQQSEzFRFCFhMlIFQZGhsdGB8CJxwQb/2gAMAwEAAhEDEQA/ANNtEaDsUxRboOwKNQdE5nDJpgmNwJ1ySzaZi7cqQ44mTHScXH7M74y34wJI/ec8p5CMHK/cfbZ2+iOwKTaDTiAD1AJdjXbF0McXFr4pudmelAkwQCTG6BCoqUHmp5mWlzQXF4m5IBN2YkS4xpHEHDm+DSp92m9jRFBug7BvUhZm+iOwLN2dQuN6zA3iReFQYNAhpM4yQ1oganFdovqMdLbI4EgiNoLsNbeGWAlxI3LOp/e5rS4f3X7NIWVvojsCl4K30R2BLG11v/GnGPONyjPEdQhTNetE7ETfAi8MWXRLgcMb0jqVzk03z90Xiyt9EdgUm2Np+wOwJUWqvj/tx5TY6bfJN29OOJHS7O1+xVapMPoXR6V9p3YGB2e9Zzm1SfP3QDk5vot7Ag2Bo+y3sCfDVB1oYKjaRPTcCWt3kNi8cssR2rLmzap32ExYm+g3sCmLE30G9gTIrU7xZeF4ZtkSMt0cQuUbbRcYFVhMAxfbMGYMZ4wewrLqFVNlIsLfQb2BUWt1KnF5gkgkAMmYjhAz3rU2rL4p43i0uAgwWggE3ojMjCZxXatdjCA5wbOUkCYzWXNm40+/cybPXovcGNZiZiaZAwBJxIwyTLrPTDbxY2JjyRrHem/DqWW1Z8beP0KmazL5p43g0OIg+SSQDMRmDhM4KZ2byGZfoxMNiYm7llw/mHbwKtZRpkAhjYdl0RoTpwTTqjGmCQ0nUgSThpicFBlvonKqw55PacjB+eCZmXLwKVH0WktIaCM+jwB04/IpqjQpFt4MaRMTdHpXdNVOpa6bW3y7o3mtlvS6T3ANHRBzJb2p2o4NEnLhjmYAAAxMwIUzM0ombWNFhuua0f0j6LjNg511oaXaXPqE6630ZjaMx/mG7XTI5ofbqIImoydwvtmDGQz3t7QpnZvIKPs1MCdm3OPJGcx3qkWiz4YNxnG5p7lo1LbSDHVC8FrAXPLTeugCZIaCcsVaXNDbxyAknhE5ROSZ2RQ5M+myk4FzWtIbn0RoDhhoVy0CkzymNH9A3zG7gU4230TlVZxF9siQDiN2Yz1XH26kGGpfBY3NzelGW5oJ3hM/kZBN1CmW3mtaRBg3RungquctKnZRTuUn1S8uAaxtOZERhAzlalUNDSTg0DHQADHdolqtSzuwc6mY3Oc0x7j3/RSTfJuCik7q4zZ+Q7PUm45xGEG42DIBBaS2HCCMRvkZgpKnYKZN00bROOIo07uABMOMYYmDABu6EEstfTDmUwSC5pcwNmLrLoJBAgAXm794Vla0BkXqhE5S84wvn/n7j7ZqfsLbJzVZUYHdJk/ZdTZI7Arv2Lp+n/Yz6JEWtpmKhdEeS8uOOWDZlQp2tr/Iq3sJ6NS9h7jxVtP3Ec6XsND9iqfp/wBjPoj9iafrD8DPosmnbw8OLariGOcx3Sdg5hhwIVlO+4kNe4xP2nbs8ysuTjvOxU4Panc0f2Ip+sPwM+iS5U5uMs7BUa4kl13yWjAgncOCyavLQbU2ZqVARm4l1wG7egumJuyfcVdUrFwEvLhmJcSOvEr65Z+65hVad0slmatDmO0ta7bHEA+SN460s3m2yAb1bHdsuE6r19k82z2W9wVq+HUVOTp6Kh7fyeRs3NhjzG0qDD7VOMonGeI/QMcqc3WtiXVcROFKd5GIB4fML16JU6ipyOioe38njm8hs3msMsNlrGhwz+Suo822uaXX6gh12DTg7sQJyxntXq0Jr1OR0dD2/k8ceSGAkE18HFs7EkGCRIIMQYmdCFHxfTgk7cAY40DkBJOfyz03L2coTXqcl6Oh7fyYA5pD1p+H81c3m0B/F/t/NbMolTWnyVYSitomP+zv/s/t/NH7OD1mWXR/NbEolTUlya6alwYp5rtJBLhIMg3N5BB36Ej3rh5qU8T0cc+gMcuPAdgW3KJU1JF0KfBljkL/ANn9v5qFTm413lOB62e/XVa8olM8uRoU+DEHNSn/ACbv4Y3Zb90DsV55C/8AZ/b+a1JRKZ5DQp8GNU5sMdN5wMiDLJkaHHJRPNSn/Lv+wN+e/gOxbcolM8i6MODIp83Q3APjEnyd5M6qb+QgRBeCNC3TEb9VqSiUzyGjDgxX81aZBb0YOjIO7IgyDgMRoNEfsrS0Z/1jfE7+A7FtSiVM7LpQ4Mqnzfa3yXAdTI/zxPapO5DkQXgg4EXcwfetOUSrnkTRhwYv7KU5mGfBhv3TxKsp83g2brgJMmGZnjitaUSmeQ0YcGW7kEHAvBGhb+aqbzWpjK58A+q2ZRKZ5DRhwZreRYEB4gYAXd3aoVeb7XeUWnrZO8HedQOxasolM8how4MV/NxjWkgNOE3QzOCXAZ5zPvKTbyaGNDm0XDAiGU8cCYESMMPmIkSR6aUJnkNGHB5upycQS0MdEnEMMEmSe079TnGKlU5LMmC84HpBhEyGmPfPVgZ3x6JCjk5dn3CowWy/J45/NoGoKuycX3cHwRuyjdgd4+YVvLPIgosD796XAREZgnXgvWLG51+Zb/yD7rluNSV7XMSoQSvbY07Kf3bPZb3BWrPrcnGrTpRUcy6Aejv6IwPBK/s9VLWtdbHkgyXQRMGWwL+Yykz2wR8j7m0hZDOQ60gm21CIgiIJN+QcHQOiA3LHE74XKvINU3SLW4Oay6X3SZN69MF+GGGGJwkmIVBsIWS7kKqZ/wB5UxcDvyGbR0sjj28AuDkWsJPhbydoHbwAwubfbF4zLQ4A7i6REIDXQpoUKQQpoQEEKaEBBCmhAQQl69OQ5gqdNwkCYgDKAMQOKLPZC1l0u3zgTgJwAndCAYQu4zuj5qhlmcL3Sm9lnhnxQF0oUKNMtaA514z5WuOn69ywanJPSeHWp9x1RznUw18QXAlt69JGHHcBdEg1IjZ6FC82zkx7W3Rb6uDGtEseYLbvSkm8SYfMmOmNwhXV7CXMqMNreQ8MiWPN1zXBxIgiQSPJOGJBkYK2FzeQsDwJ8k+HVPKBEMcAGiMInGYz4lDbE6R/vat0OJLbr5LTHRvThgM88euVhc30JHk+uGUw19Vz3Yy4h04kwMtwge5M+Hs1Pwu+ilhctQqvD2an4XfRHh7NT8LvolmLlqFV4ezU/C76I8PZqfhd9EsxctQqvD2an4XfRHh7NT8LvolmLlqEs62MJBvGBuDXYnjhj1JazPDajnF5IM7n4yZxkRhklmLmkhLMtjQ2A4niWuP+FCpaGlwdfIiJF1249SWYuOLG51eZb/yD7rloWepL3EPJBGDSCI95zWfzq8y3/kH3XKx3My9LNaxebZ7I7grlRYvNs9kdyvWTYIQglAcJXl+VufdNhLKDdq705imOo5u92HFYvOfnMbQ40aRiiMCR/EOvsaDfnpGNSoL8LF/Emnko/X9EbHrTzmtdTOsWj0aYDQOojpfNKC32j/ya/wD3VPxK5lnU/Bl+PKvUk7uT+pCyy86rXT/i3x6NRocO0Q75r0vI/PinUIZWGyccAZlhPtfZ9+HFeSfZ0tVoLoo46tTe9157i59dQvn/ADU52bJ7bLWdLHYU3E+QTk0n0TkNOrL6AF6XD4iNeGaJtxaSbW4IQhdBDLtNOmbTLqLy/ZEbUTduS6WYHPPdvCidjIwq9lffhu3fLI6JqrSq7a817dncIuEY38YdOcZYSg7aP4c/1foYLMW3e5MqWxI8oNmIf/1v9G9ndxw+eGanZ7W18gXsNWubu4gKDhVkxcAxiQ478JxG6VbQDo6ZaT/KCBG7AkrRSbljcocm7R03nNILoLSAelx+i2X7utJWyzNLwXPg7hh6TYzB+1dVTsRq5jeIAAGitVaNG1YxntxM/NWP5ElobtaoiTe2pvYuvYumYGIAmIcRomXWOgMC+M8D1ta4HDLBo94OZBXadlogwH49pw3kkYeVH/wrWYzlFqfIhBna1TjMGphwGpHXontgdE6yywABAAEAaAZLuwOqZhlEdgdEbA6J7YHVGwOqucZRHYHRGwOie2B1RsDqmcZRHYHRGwOie2B1RsDqmcZRHYHRGwOie2B1RsDqmcZRHYHRGwOie2B1RsDqmcZRHYHRGwOie2B1RsDqmcZSix0yCZ0+iQ50n9y3/kH3XLYZTjsWNzo8y3/kH3XKJ3kJdomvYfNs9kdyvVFh82z2R3K9YNgvN8+OVTSoCk0w6rLeIYPLPzDf6l6RfOue1pv2wtnCmxrY4npH5Ob2Lhx9V06La3fYMx6FJP0aKos7VpWdi8kzB2nQVvg6YY1SJjE9qzcCFSgsi21sw33u+mpWlbbYHYAwP7ndQzA+Z78us07hA4/Qfku/DYKtX9EW/wC87HdCOHw61MXJRXyXzf8AG5jWikvqXMbls2iyi8ZqUzs3neYALXHiWkTxBXzW0UNTPd2L0f8AprabtqqUtz6V7303CPk93YvTYT4RWw0XUnJf6Xf7+P5OPFf+gw2KnGhSg9932+i8/wAH0lCELoKCEIQAhCEBF+7rSNttDA8B4x3Yx9po1G+6nn7utK2p5DoFIu6JIO68CIbIBgnHdu7AEH2qjBlkgF0gwRLfKMF2kY8RrCap0WGHBmOGMmcDhOO4jtXRV6cbI+VdvQ6IgGTLRvJGE98OCztAgBUhDb8Ebfgp7EI2IQENvwRt+CnsQjYhAQ2/BG34KexCNiEBDb8Ebfgp7EI2IQENvwRt+CnsQjYhAQ2/BG34KexCNiEBDb8Ebfgp7EI2IQHGVJ7Fi85z+5Htj7rlubMCYWFzm8yPbH3XLUdzM/SbNh80z2R3K9L2DzTPZHcmFg2C+Zc6Wxbq3Ww//kxfTV4Ln7Y7toZV3PZdPtMO/rDh8JX5nxSDlQvw1+v+kZk2dalnKx7O9aVCovLsyaQS9rse0iXuAH2WwATunCcOtWU6ineWU3F3RdhRvJgGTiOoN+iUtFhHpu/t+i0qlVI16i74/EsWlZVH9TmlhaMndxTMi0WEekfl9FpcxbLFuBBJim/TLojvISVoevQ/6fWSX1a8YACmDxJDnfIM7V24THYqrVjCVRtfPv8AIQwlGMlJRV0e3QhC9CdYIQhACEIQEH7utJWutVDiGNBF0wSY6c4A8I0+SdqbutUWkvvC44ADMEx9ofyndeHvQCjbRWnFuGH+J+1MZiY3Tlm3fOpSzqdY5VQMToRBPRHk5jHt94GsrTO0EaSJzG+5iYkfrCkGb51KL51Kv2g1XdoNUAvfOpRfOpTG0GqNoNUAvfOpRfOpTG0GqNoNUAvfOpRfOpTG0GqNoNUAvfOpRfOpTG0GqNoNUAvfOpRfOpTG0GqNoNUAvfOpRfOpTG0GqNoNUBVTccepY3OXzI9sfdct0uBBx3LB5y+ZHtj7rlqO5mfpNmweaZ7I7kwl+T/NM9kdyYWDYLL5x8keE0HUxF4dJhO54y9xBI961ELE4KcXGWzB8gpuIJaQQQSCDmCDBB4gp2jWXrOdHNPbE1qMCr9ppwFQDjudG/fkdR4d15jix7S1wza4QR7l5LFYWdCVnt8mZNdldWeELJZaFPwhcliD766UrVlQ60Kum11RwYxpc45NbifyHE4KqLfZA5dc9wYwFznGGgbyV9P5E5LFnoNpDEgS52rzi49U5cAFm82Oa4s42lSHVSN2TAdzdTqfd1+hXpvh+DdFZ57v7I0gQhC/UKCEIQAhCEBCpmOtKWmyOc4EEiN2uIPpDT5pmsJgcVn+M6ElprgETg7o+S57HROcOY4YcNRNRAdya8/aOZPHEzE3sh/ngFDxQ703jqIGccd0CNOKsfyjRAB2oLXFwD2glksBLpeOi2IOZ3FDuU6A/jt8q6YIMOmIOmOGKAa2Z07vqjZnTu+qWo2+i8gNrtJdk2ROPCVXS5Xs7mh4tDQCCRe6OAMEw6DEoB3ZnTu+qNmdO76pTxnZ8f8Ac08ACekMA6IJxyMjHir7PVpvJDKrXEZhuMZZ9oQFmzOnd9UbM6d31U/BuKPBuKCxDZnTu+qNmdO76qfg3FHg3FBYhszp3fVGzOnd9VPwbijwbigsQ2Z07vqjZnTu+q66kBALs8BxUKbmucWh+Izw0wKCxLZnTu+qNmdO76rrKQIkOkLjmAGC7Hq1QWJsYRMjdwWJzk8yPbH3XLYuDEB4JGY3rG5x+aHtj7rlqO5mfpNvk/zTPZCYSlgqgUmAn7I7lft26rBssQq9u3VG3bqgLElyjyPRriKtMOjJ2Th1OGITO3bqjbt1WZRUlaSugeTtX+nozpV3Dg9od8wR/lKD/T+t66n2O7l7fbt1Rt26ril8Ow7d8v3f7J2PKWT/AE9aDNWu53BjQwe8kuPZC9JyfyVSoNu0qYaN5GZ9pxxPvV+3bqjbt1XRSw1Kl6I2BYhV7duqNu3VfcpYhV7duqNu3VAWIVe3bqjbt1QFiFUa7dVk0+SyP4w+Az231UZbNepmOv8Aws+1WCzXoqU6UuLnC8wYkzeM69I/EdUxZ23Q1t68Qc4I3cSVTyhamAgPp3hjiWhwEa6YSoUiatmDbpdSDQTAwAl83oxiTLp6yoVbNZmlwLKU+U6GTvaJMb5LY+W9Vv5QpTjR3Yfuxr3fXUibqtsbLxspwl0NBky263UnEdnUqCAstlvNqAUwaeTmyAJkAOgwRM4HLNdpWSyl8NZRLoLcGiYMkifccOCgOUafS/dYYAkMBkbsjlnnEYrrbXTD4FEAh90ENbnN2Z3YT7usS7jsNP5GokQaNMiAMWjIZBXULC1ji9rWgua1pIH2WXrozyF53aUm/lwAwWumYiB2zOUYz16GG6VrvNDhkQCJ4oOwxjqEY6hU7co25SwLsdQjHUKnblG3KWBdjqEY6hU7co25SwLLmM4TlMKqlYg1xcMzPUJxMDcu7co25SwJ7LCMhwkdxXHWeSCYkZZ7veo7co25SwIgND3ekWyTBxGQxOCxecXmh7Y+65bDLSC9zbuIYDejMYwJ7e3rWNzh80PbH3XLUdzEn/ixqra9nSokUjUvQDBMgRuABk8DA4hVDl9hAIsteCRMsiA4uAOcDFpmcgJMSJdZtdhT2NycLwfMFt05EZGbpyORG+RGq+19G62lkL0znBmMdYwx6zuzc3YWrcs9APZZnmW1DD5aZpxDYAd0nTgDHku0UTzhpi8TZq4DRJJaMBdB9LcTHzyxTm0tUeRSnZHCTG1noj2Y/wDqrqvtmMU6MRgC52JxGPDyT2jFLiwuOcDHUtrTs9R2NOAQcW1Ok5zS29eusvO0MATjIrtHOICblkrOhheZEYiIaMTJznq3rUsBtF6Krady7mwmb0iBGUROPVktBLixSyi0gGM1LwduisQoUr8HbojwduisQgK/B26I8HborEICvwdui4aDRjCtQgELRXaxodsziciYwzk6YbuKtYGm70D0hPVhvTDmA5gHrUoQC72sAJwMAkgHRUmuwMvlpiYwxPYnoRCAVugPbAzxXLXUc0i7SvgzJBxGmCnV8439ape1ireBp3YxkOkTpBH6xVIRdaqg/wD5iep/fh+uqSLKlR94gUhAGckySW5DQAuPGBvyVcLTu2fvD/r+u+yoytJggCOjEycWySTIGF6OtATdaqkT4MTn9rThHH5HPCeNtVSQPB4BIxvZDCZwzz7BuxFcWmP4fY/vlDW2iDNycIADo3zO/wBH9YIC5lepIBo4F0TJwF7TqxnLPhMDaqv/AI2OH2sOO7r7OqYMFovYhkcL05GDj/NHulDxaOjFzfem9G+Lvy7EBo0my0EtgkAkHdIyU9kNFmuZWu4EXrrcD5N77ZGE6artm20/vA2IzbexdhkDu8oe7jgBo7IaI2Q0S8HiiDxQDGyGiNkNEvB4og8UAxshojZDRLweKIPFAMbIaI2Q0S8HiiDxQHZN5wu9G7g7j+u7iFhc4fND2x91y26YdLp8m6I1nGfld+axOcB/dD2x91y1DcxP0mhQeG06d6oG3gA0E5kDFXyJjbNnKL28+9ZjqtCpRYyrTc+6JAmBMcClzydZCSTSqGXAkOcSDDQADLsRgDxOc4LJs2NuyQ3whkkSBfEkYYgTl0m/EFE2unIHhDZJLRjmWkAgY7i5o63Ab1nOstkIg0XHEky52JdcknpYzs2Z6HUz02eyXWsNF11ocA0udEOLSQRexEsZgcrohXsDUvtw/fDESMcIkDOYzIUX12ggGsJdiMSZEgThukgSs0WeyDEUXA4YguBwAGd7h8zqVw0rLcFPwc3Wghok4S8PiZkS4STwUBqCq2bu3bMAxe3OmDnvg9hVzbOSJD5ByIK8/UsdldM2ab2f7x8ZEZbs93DQLW8ej1fz/JAN+Cu9PvR4K70+9KePR6Hz/JHj0eh8/wAkuBvwV3p96PBXen3pTx6PQ+f5I8fD0Pn+SXA34K70+9HgrvT70p49HofP8kHlwEeQeOPcQlwX1AGiTVAExnv0UhSOH7zPEY5jhjis+vb2OaG3SAMrpiMI04q6lyswQCw9EYRjw3wlyjhs5GJf3qIpb9p8/wA0seV2GQQ+COG/h+ag63USy4Wvu6ZZZZHgOxLkG2sh7ZM8V2103OILKpZEyLsgzqJCUdyqy8DDoA0H1S9rtNN7g7pgiYLcDj2/oIBt9lq7rU4f0N144frNWvoOLids4COiAMsWkn+Y9H5lZDm0z9qqOp5GXHP3ZKyq6k4uLg43hETkJaSBpJaOxLA0KVmqAEOtLnf0AEGQRBHCRjOa4yz1bwJtMgRLdmADiCcjvGHBZjgwz+8qwRGDoPHHsyjfqVOq6m4kzUExIDsDEDHDgEBpPs9QtAFoIIM3rgOGGEHDdnicSpMoOjGsS6HC9BglzpBuzGAwWbSq0xdxqG7MSdTOMD3dRVdJtJs41DLS2HEGA7ExIwQGpZaNRpF60XwJkFgBMzhPDoxnkZzT21Gq8/UdTLrwNQZCGmBAjCBuie1MUuUGtaG9IwAJOZjU6oDY2o1RtRqsrxo3Qo8aN0KA1dqNUbUarK8aN0KDyq3QoDV2o1RtRqsinywxwluIOREEH3hdPKzBnPBOxe5rbUao2o1WSeVWDEg9a4zlhjhIxGogj5J2Jc0Sw3nOvSLsXcYB1zj5b9+EYPL/AJoe2PuuTrLfTDnPh0lt3d+v1xM5nLNpDqYAnyhn1FahuZn6SulyhQDRNQZD7L9OpIUqVAVzW8JJBc83LjgBfYxuBAnC5PvQhdXSwe9zn15EjspB8Mfx6L8cMZgDAnHCDiccoboW2g1sGveOPSLXyZPsriFrpoeSa8i3xlZ/Wj4X/hR4ys/rR8L/AMKEJ00PI15B4ys/rR8L/ojxlZ/Wj4X/AIUITpoeRryDxlZ/Wj4X/hR4ys/rR8L/AMKEJ00PI15HPGdn9aPhf+FHjOz+tHwv/ChCdNDyNeQeM7P60fC/8K74ys/rR8L/AKIQnTQ8jXkHjKz+tHwv/CjxlZ/Wj4X/AIUITpoeRryDxlZ/Wj4X/hR4ys/rR8L/AMKEJ00PI15HPGdn9aPhf+FHjOz+tHwv/CuoTpoeRryOeM7P60fC/wDCu+MrP60fC/8AChCdNDyNeQeMrP60fC/8KPGVn9aPhf8ARCE6aHka8iFW22ZwumoCJB8l24zvalh4NdLduTMYlpJwM53Mp3HDEoQnTQ8jXkcDbPAHhVXDfNQnfvLePy61x7bNhFpqAgNEg1JN1sC8Yl2ZOOZMoQnTQ8jXkRLLOTJtdXdvfHRywuxnjOfFNsttnF39/JDbslrpMxiejnh81xCdNDyNeQjSslnblbK0QREuGYABkMBJAAjqVmwspp1KTrTUe2owscHl5gEEEg3ZBN75BdQnTQ8lWIkndHLBQslKjsG1nESXFxDg4lzrxPRYAMdAEzaK1le5jjUxYZHRd2Ho5TB9yEKPCU2sr2NdVUzOfzYVa9mcHg1j0xBhrsBEYdFV2d1mZTNMViQTJJYZ3bgwAZaIQnSU82f5nz1XwOtt1A5VB8LvoluULTTc26x8umYhwwg6jqQhZ0Ypm3Ub7H//2Q=="/>
          <p:cNvSpPr>
            <a:spLocks noChangeAspect="1" noChangeArrowheads="1"/>
          </p:cNvSpPr>
          <p:nvPr/>
        </p:nvSpPr>
        <p:spPr bwMode="auto">
          <a:xfrm>
            <a:off x="459701" y="23455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25" name="Rounded Rectangle 24"/>
          <p:cNvSpPr/>
          <p:nvPr/>
        </p:nvSpPr>
        <p:spPr>
          <a:xfrm>
            <a:off x="396902" y="960553"/>
            <a:ext cx="2743200" cy="1606018"/>
          </a:xfrm>
          <a:prstGeom prst="roundRect">
            <a:avLst>
              <a:gd name="adj" fmla="val 6183"/>
            </a:avLst>
          </a:prstGeom>
          <a:gradFill flip="none" rotWithShape="1">
            <a:gsLst>
              <a:gs pos="0">
                <a:schemeClr val="accent1">
                  <a:lumMod val="75000"/>
                </a:schemeClr>
              </a:gs>
              <a:gs pos="16000">
                <a:schemeClr val="accent1">
                  <a:lumMod val="75000"/>
                </a:schemeClr>
              </a:gs>
              <a:gs pos="18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smtClean="0">
                <a:solidFill>
                  <a:schemeClr val="bg1"/>
                </a:solidFill>
                <a:latin typeface="+mj-lt"/>
                <a:ea typeface="ＭＳ Ｐゴシック" pitchFamily="34" charset="-128"/>
              </a:rPr>
              <a:t>Unified Access—Wireless</a:t>
            </a:r>
            <a:endParaRPr lang="en-GB" sz="1100" b="1" dirty="0">
              <a:solidFill>
                <a:schemeClr val="bg1"/>
              </a:solidFill>
              <a:latin typeface="+mj-lt"/>
              <a:ea typeface="ＭＳ Ｐゴシック" pitchFamily="34" charset="-128"/>
            </a:endParaRPr>
          </a:p>
        </p:txBody>
      </p:sp>
      <p:sp>
        <p:nvSpPr>
          <p:cNvPr id="28" name="Rectangle 27"/>
          <p:cNvSpPr/>
          <p:nvPr/>
        </p:nvSpPr>
        <p:spPr>
          <a:xfrm>
            <a:off x="323776" y="1273131"/>
            <a:ext cx="2966680" cy="1177255"/>
          </a:xfrm>
          <a:prstGeom prst="rect">
            <a:avLst/>
          </a:prstGeom>
        </p:spPr>
        <p:txBody>
          <a:bodyPr wrap="square" lIns="137160" tIns="34295" rIns="68589" bIns="34295">
            <a:spAutoFit/>
          </a:bodyPr>
          <a:lstStyle/>
          <a:p>
            <a:pPr marL="111125" indent="-111125">
              <a:buClr>
                <a:schemeClr val="tx1"/>
              </a:buClr>
              <a:buSzPct val="80000"/>
            </a:pPr>
            <a:r>
              <a:rPr lang="en-GB" sz="800" dirty="0" smtClean="0">
                <a:solidFill>
                  <a:srgbClr val="676767"/>
                </a:solidFill>
              </a:rPr>
              <a:t>Access Points</a:t>
            </a:r>
          </a:p>
          <a:p>
            <a:pPr marL="111125" indent="-111125">
              <a:buClr>
                <a:schemeClr val="tx1"/>
              </a:buClr>
              <a:buSzPct val="80000"/>
              <a:buFont typeface="Arial" pitchFamily="34" charset="0"/>
              <a:buChar char="•"/>
            </a:pPr>
            <a:r>
              <a:rPr lang="en-GB" sz="800" dirty="0" smtClean="0">
                <a:solidFill>
                  <a:srgbClr val="676767"/>
                </a:solidFill>
              </a:rPr>
              <a:t>Cisco </a:t>
            </a:r>
            <a:r>
              <a:rPr lang="en-GB" sz="800" dirty="0" err="1" smtClean="0">
                <a:solidFill>
                  <a:srgbClr val="676767"/>
                </a:solidFill>
              </a:rPr>
              <a:t>Aironet</a:t>
            </a:r>
            <a:r>
              <a:rPr lang="en-GB" sz="800" dirty="0" smtClean="0">
                <a:solidFill>
                  <a:srgbClr val="676767"/>
                </a:solidFill>
              </a:rPr>
              <a:t> 1700 Series</a:t>
            </a:r>
          </a:p>
          <a:p>
            <a:pPr marL="111125" indent="-111125">
              <a:buClr>
                <a:schemeClr val="tx1"/>
              </a:buClr>
              <a:buSzPct val="80000"/>
              <a:buFont typeface="Arial" pitchFamily="34" charset="0"/>
              <a:buChar char="•"/>
            </a:pPr>
            <a:r>
              <a:rPr lang="en-GB" sz="800" dirty="0" smtClean="0">
                <a:solidFill>
                  <a:srgbClr val="676767"/>
                </a:solidFill>
              </a:rPr>
              <a:t>Cisco </a:t>
            </a:r>
            <a:r>
              <a:rPr lang="en-GB" sz="800" dirty="0" err="1" smtClean="0">
                <a:solidFill>
                  <a:srgbClr val="676767"/>
                </a:solidFill>
              </a:rPr>
              <a:t>Aironet</a:t>
            </a:r>
            <a:r>
              <a:rPr lang="en-GB" sz="800" dirty="0" smtClean="0">
                <a:solidFill>
                  <a:srgbClr val="676767"/>
                </a:solidFill>
              </a:rPr>
              <a:t> 2700 Series</a:t>
            </a:r>
          </a:p>
          <a:p>
            <a:pPr marL="111125" indent="-111125">
              <a:buClr>
                <a:schemeClr val="tx1"/>
              </a:buClr>
              <a:buSzPct val="80000"/>
              <a:buFont typeface="Arial" pitchFamily="34" charset="0"/>
              <a:buChar char="•"/>
            </a:pPr>
            <a:r>
              <a:rPr lang="en-GB" sz="800" dirty="0" smtClean="0">
                <a:solidFill>
                  <a:srgbClr val="676767"/>
                </a:solidFill>
              </a:rPr>
              <a:t>Cisco </a:t>
            </a:r>
            <a:r>
              <a:rPr lang="en-GB" sz="800" dirty="0" err="1" smtClean="0">
                <a:solidFill>
                  <a:srgbClr val="676767"/>
                </a:solidFill>
              </a:rPr>
              <a:t>Aironet</a:t>
            </a:r>
            <a:r>
              <a:rPr lang="en-GB" sz="800" dirty="0" smtClean="0">
                <a:solidFill>
                  <a:srgbClr val="676767"/>
                </a:solidFill>
              </a:rPr>
              <a:t> 3700 Access Point</a:t>
            </a:r>
          </a:p>
          <a:p>
            <a:pPr marL="111125" indent="-111125">
              <a:buClr>
                <a:schemeClr val="tx1"/>
              </a:buClr>
              <a:buSzPct val="80000"/>
            </a:pPr>
            <a:r>
              <a:rPr lang="en-GB" sz="800" dirty="0" smtClean="0">
                <a:solidFill>
                  <a:srgbClr val="676767"/>
                </a:solidFill>
              </a:rPr>
              <a:t>Controllers</a:t>
            </a:r>
          </a:p>
          <a:p>
            <a:pPr marL="111125" indent="-111125">
              <a:buClr>
                <a:schemeClr val="tx1"/>
              </a:buClr>
              <a:buSzPct val="80000"/>
              <a:buFont typeface="Arial" pitchFamily="34" charset="0"/>
              <a:buChar char="•"/>
            </a:pPr>
            <a:r>
              <a:rPr lang="en-GB" sz="800" dirty="0" smtClean="0">
                <a:solidFill>
                  <a:srgbClr val="676767"/>
                </a:solidFill>
              </a:rPr>
              <a:t>Cisco 2500 Series WL Controllers</a:t>
            </a:r>
          </a:p>
          <a:p>
            <a:pPr marL="111125" indent="-111125">
              <a:buClr>
                <a:schemeClr val="tx1"/>
              </a:buClr>
              <a:buSzPct val="80000"/>
              <a:buFont typeface="Arial" pitchFamily="34" charset="0"/>
              <a:buChar char="•"/>
            </a:pPr>
            <a:r>
              <a:rPr lang="en-GB" sz="800" dirty="0" smtClean="0">
                <a:solidFill>
                  <a:srgbClr val="676767"/>
                </a:solidFill>
              </a:rPr>
              <a:t>Cisco 5500 Series WL Controllers</a:t>
            </a:r>
          </a:p>
          <a:p>
            <a:pPr marL="111125" indent="-111125">
              <a:buClr>
                <a:schemeClr val="tx1"/>
              </a:buClr>
              <a:buSzPct val="80000"/>
              <a:buFont typeface="Arial" pitchFamily="34" charset="0"/>
              <a:buChar char="•"/>
            </a:pPr>
            <a:r>
              <a:rPr lang="en-GB" sz="800" dirty="0" smtClean="0">
                <a:solidFill>
                  <a:srgbClr val="676767"/>
                </a:solidFill>
              </a:rPr>
              <a:t>Cisco Virtual WL Controller</a:t>
            </a:r>
          </a:p>
          <a:p>
            <a:pPr marL="111125" indent="-111125">
              <a:buClr>
                <a:schemeClr val="tx1"/>
              </a:buClr>
              <a:buSzPct val="80000"/>
            </a:pPr>
            <a:r>
              <a:rPr lang="en-US" sz="800" dirty="0">
                <a:solidFill>
                  <a:srgbClr val="676767"/>
                </a:solidFill>
              </a:rPr>
              <a:t>Small Business: Cisco 300 and 500 </a:t>
            </a:r>
            <a:r>
              <a:rPr lang="en-US" sz="800" dirty="0" smtClean="0">
                <a:solidFill>
                  <a:srgbClr val="676767"/>
                </a:solidFill>
              </a:rPr>
              <a:t>Series Access Points</a:t>
            </a:r>
            <a:endParaRPr lang="en-US" sz="800" dirty="0">
              <a:solidFill>
                <a:srgbClr val="676767"/>
              </a:solidFill>
            </a:endParaRPr>
          </a:p>
        </p:txBody>
      </p:sp>
      <p:sp>
        <p:nvSpPr>
          <p:cNvPr id="35" name="Rectangle 34"/>
          <p:cNvSpPr/>
          <p:nvPr/>
        </p:nvSpPr>
        <p:spPr>
          <a:xfrm>
            <a:off x="396903" y="2929842"/>
            <a:ext cx="2743200" cy="1546587"/>
          </a:xfrm>
          <a:prstGeom prst="rect">
            <a:avLst/>
          </a:prstGeom>
        </p:spPr>
        <p:txBody>
          <a:bodyPr wrap="square" lIns="137160" tIns="34295" rIns="68589" bIns="34295">
            <a:spAutoFit/>
          </a:bodyPr>
          <a:lstStyle/>
          <a:p>
            <a:pPr marL="111125" indent="-111125">
              <a:buClr>
                <a:schemeClr val="tx1"/>
              </a:buClr>
              <a:buSzPct val="80000"/>
            </a:pPr>
            <a:r>
              <a:rPr lang="en-GB" sz="800" dirty="0" err="1" smtClean="0">
                <a:solidFill>
                  <a:srgbClr val="676767"/>
                </a:solidFill>
              </a:rPr>
              <a:t>Meraki</a:t>
            </a:r>
            <a:r>
              <a:rPr lang="en-GB" sz="800" dirty="0" smtClean="0">
                <a:solidFill>
                  <a:srgbClr val="676767"/>
                </a:solidFill>
              </a:rPr>
              <a:t> Access Point</a:t>
            </a:r>
          </a:p>
          <a:p>
            <a:pPr marL="111125" indent="-111125">
              <a:buClr>
                <a:schemeClr val="tx1"/>
              </a:buClr>
              <a:buSzPct val="80000"/>
              <a:buFont typeface="Arial" pitchFamily="34" charset="0"/>
              <a:buChar char="•"/>
            </a:pPr>
            <a:r>
              <a:rPr lang="en-GB" sz="800" dirty="0" smtClean="0">
                <a:solidFill>
                  <a:srgbClr val="676767"/>
                </a:solidFill>
              </a:rPr>
              <a:t>MR18 and MR34</a:t>
            </a:r>
          </a:p>
          <a:p>
            <a:pPr marL="111125" indent="-111125">
              <a:buClr>
                <a:schemeClr val="tx1"/>
              </a:buClr>
              <a:buSzPct val="80000"/>
            </a:pPr>
            <a:r>
              <a:rPr lang="en-GB" sz="800" dirty="0" err="1" smtClean="0">
                <a:solidFill>
                  <a:srgbClr val="676767"/>
                </a:solidFill>
              </a:rPr>
              <a:t>Meraki</a:t>
            </a:r>
            <a:r>
              <a:rPr lang="en-GB" sz="800" dirty="0" smtClean="0">
                <a:solidFill>
                  <a:srgbClr val="676767"/>
                </a:solidFill>
              </a:rPr>
              <a:t> Access Switch</a:t>
            </a:r>
          </a:p>
          <a:p>
            <a:pPr marL="111125" indent="-111125">
              <a:buClr>
                <a:schemeClr val="tx1"/>
              </a:buClr>
              <a:buSzPct val="80000"/>
              <a:buFont typeface="Arial" pitchFamily="34" charset="0"/>
              <a:buChar char="•"/>
            </a:pPr>
            <a:r>
              <a:rPr lang="en-GB" sz="800" dirty="0" smtClean="0">
                <a:solidFill>
                  <a:srgbClr val="676767"/>
                </a:solidFill>
              </a:rPr>
              <a:t>MS220, MS320</a:t>
            </a:r>
          </a:p>
          <a:p>
            <a:pPr marL="111125" indent="-111125">
              <a:buClr>
                <a:schemeClr val="tx1"/>
              </a:buClr>
              <a:buSzPct val="80000"/>
              <a:buFont typeface="Arial" pitchFamily="34" charset="0"/>
              <a:buChar char="•"/>
            </a:pPr>
            <a:r>
              <a:rPr lang="en-GB" sz="800" dirty="0" err="1" smtClean="0">
                <a:solidFill>
                  <a:srgbClr val="676767"/>
                </a:solidFill>
              </a:rPr>
              <a:t>Meraki</a:t>
            </a:r>
            <a:r>
              <a:rPr lang="en-GB" sz="800" dirty="0" smtClean="0">
                <a:solidFill>
                  <a:srgbClr val="676767"/>
                </a:solidFill>
              </a:rPr>
              <a:t> Aggregation Switch MS420</a:t>
            </a:r>
          </a:p>
          <a:p>
            <a:pPr>
              <a:buClr>
                <a:schemeClr val="tx1"/>
              </a:buClr>
              <a:buSzPct val="80000"/>
            </a:pPr>
            <a:r>
              <a:rPr lang="en-US" sz="800" dirty="0" err="1" smtClean="0">
                <a:solidFill>
                  <a:srgbClr val="676767"/>
                </a:solidFill>
              </a:rPr>
              <a:t>Meraki</a:t>
            </a:r>
            <a:r>
              <a:rPr lang="en-US" sz="800" dirty="0" smtClean="0">
                <a:solidFill>
                  <a:srgbClr val="676767"/>
                </a:solidFill>
              </a:rPr>
              <a:t> </a:t>
            </a:r>
            <a:r>
              <a:rPr lang="en-US" sz="800" dirty="0">
                <a:solidFill>
                  <a:srgbClr val="676767"/>
                </a:solidFill>
              </a:rPr>
              <a:t>Security MX Series</a:t>
            </a:r>
          </a:p>
          <a:p>
            <a:pPr>
              <a:buClr>
                <a:schemeClr val="tx1"/>
              </a:buClr>
              <a:buSzPct val="80000"/>
            </a:pPr>
            <a:r>
              <a:rPr lang="en-US" sz="800" dirty="0" err="1">
                <a:solidFill>
                  <a:srgbClr val="676767"/>
                </a:solidFill>
              </a:rPr>
              <a:t>Meraki</a:t>
            </a:r>
            <a:r>
              <a:rPr lang="en-US" sz="800" dirty="0">
                <a:solidFill>
                  <a:srgbClr val="676767"/>
                </a:solidFill>
              </a:rPr>
              <a:t> Indoor Access Points</a:t>
            </a:r>
          </a:p>
          <a:p>
            <a:pPr marL="171450" indent="-171450">
              <a:buClr>
                <a:schemeClr val="tx1"/>
              </a:buClr>
              <a:buSzPct val="80000"/>
              <a:buFont typeface="Arial" panose="020B0604020202020204" pitchFamily="34" charset="0"/>
              <a:buChar char="•"/>
            </a:pPr>
            <a:r>
              <a:rPr lang="en-US" sz="800" dirty="0">
                <a:solidFill>
                  <a:srgbClr val="676767"/>
                </a:solidFill>
              </a:rPr>
              <a:t>MR32, MR26</a:t>
            </a:r>
          </a:p>
          <a:p>
            <a:pPr>
              <a:buClr>
                <a:schemeClr val="tx1"/>
              </a:buClr>
              <a:buSzPct val="80000"/>
            </a:pPr>
            <a:r>
              <a:rPr lang="en-US" sz="800" dirty="0" err="1">
                <a:solidFill>
                  <a:srgbClr val="676767"/>
                </a:solidFill>
              </a:rPr>
              <a:t>Meraki</a:t>
            </a:r>
            <a:r>
              <a:rPr lang="en-US" sz="800" dirty="0">
                <a:solidFill>
                  <a:srgbClr val="676767"/>
                </a:solidFill>
              </a:rPr>
              <a:t> Cloud Managed Networking &amp; </a:t>
            </a:r>
            <a:r>
              <a:rPr lang="en-US" sz="800" dirty="0" smtClean="0">
                <a:solidFill>
                  <a:srgbClr val="676767"/>
                </a:solidFill>
              </a:rPr>
              <a:t>Security</a:t>
            </a:r>
          </a:p>
          <a:p>
            <a:pPr marL="171450" indent="-171450">
              <a:buClr>
                <a:schemeClr val="tx1"/>
              </a:buClr>
              <a:buSzPct val="80000"/>
              <a:buFont typeface="Arial" panose="020B0604020202020204" pitchFamily="34" charset="0"/>
              <a:buChar char="•"/>
            </a:pPr>
            <a:r>
              <a:rPr lang="en-US" sz="800" dirty="0" smtClean="0">
                <a:solidFill>
                  <a:srgbClr val="676767"/>
                </a:solidFill>
              </a:rPr>
              <a:t>For Small Branch: MX64/MX64W</a:t>
            </a:r>
            <a:endParaRPr lang="en-US" sz="800" dirty="0">
              <a:solidFill>
                <a:srgbClr val="676767"/>
              </a:solidFill>
            </a:endParaRPr>
          </a:p>
          <a:p>
            <a:pPr marL="171450" indent="-171450">
              <a:buClr>
                <a:schemeClr val="tx1"/>
              </a:buClr>
              <a:buSzPct val="80000"/>
              <a:buFont typeface="Arial" panose="020B0604020202020204" pitchFamily="34" charset="0"/>
              <a:buChar char="•"/>
            </a:pPr>
            <a:r>
              <a:rPr lang="en-US" sz="800" dirty="0" smtClean="0">
                <a:solidFill>
                  <a:srgbClr val="676767"/>
                </a:solidFill>
              </a:rPr>
              <a:t>For Medium Branch: MX80, MX100</a:t>
            </a:r>
            <a:r>
              <a:rPr lang="en-US" sz="800" dirty="0">
                <a:solidFill>
                  <a:srgbClr val="676767"/>
                </a:solidFill>
              </a:rPr>
              <a:t> </a:t>
            </a:r>
          </a:p>
          <a:p>
            <a:pPr>
              <a:buClr>
                <a:schemeClr val="tx1"/>
              </a:buClr>
              <a:buSzPct val="80000"/>
            </a:pPr>
            <a:endParaRPr lang="en-GB" sz="800" dirty="0">
              <a:solidFill>
                <a:srgbClr val="676767"/>
              </a:solidFill>
            </a:endParaRPr>
          </a:p>
        </p:txBody>
      </p:sp>
      <p:sp>
        <p:nvSpPr>
          <p:cNvPr id="37" name="Rounded Rectangle 36"/>
          <p:cNvSpPr/>
          <p:nvPr/>
        </p:nvSpPr>
        <p:spPr>
          <a:xfrm>
            <a:off x="3229015" y="960553"/>
            <a:ext cx="2743200" cy="1606018"/>
          </a:xfrm>
          <a:prstGeom prst="roundRect">
            <a:avLst>
              <a:gd name="adj" fmla="val 6183"/>
            </a:avLst>
          </a:prstGeom>
          <a:gradFill flip="none" rotWithShape="1">
            <a:gsLst>
              <a:gs pos="0">
                <a:schemeClr val="accent1">
                  <a:lumMod val="75000"/>
                </a:schemeClr>
              </a:gs>
              <a:gs pos="16000">
                <a:schemeClr val="accent1">
                  <a:lumMod val="75000"/>
                </a:schemeClr>
              </a:gs>
              <a:gs pos="18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smtClean="0">
                <a:solidFill>
                  <a:schemeClr val="bg1"/>
                </a:solidFill>
                <a:latin typeface="+mj-lt"/>
                <a:ea typeface="ＭＳ Ｐゴシック" pitchFamily="34" charset="-128"/>
              </a:rPr>
              <a:t>Unified Access—Switching</a:t>
            </a:r>
            <a:endParaRPr lang="en-GB" sz="1100" b="1" dirty="0">
              <a:solidFill>
                <a:schemeClr val="bg1"/>
              </a:solidFill>
              <a:latin typeface="+mj-lt"/>
              <a:ea typeface="ＭＳ Ｐゴシック" pitchFamily="34" charset="-128"/>
            </a:endParaRPr>
          </a:p>
        </p:txBody>
      </p:sp>
      <p:sp>
        <p:nvSpPr>
          <p:cNvPr id="47" name="Rectangle 46"/>
          <p:cNvSpPr/>
          <p:nvPr/>
        </p:nvSpPr>
        <p:spPr>
          <a:xfrm>
            <a:off x="3222146" y="3019893"/>
            <a:ext cx="2743200" cy="359295"/>
          </a:xfrm>
          <a:prstGeom prst="rect">
            <a:avLst/>
          </a:prstGeom>
        </p:spPr>
        <p:txBody>
          <a:bodyPr wrap="square" lIns="137160" tIns="34295" rIns="68589" bIns="34295">
            <a:spAutoFit/>
          </a:bodyPr>
          <a:lstStyle/>
          <a:p>
            <a:pPr marL="111125" indent="-111125">
              <a:buClr>
                <a:schemeClr val="tx1"/>
              </a:buClr>
              <a:buSzPct val="80000"/>
              <a:buFont typeface="Arial" pitchFamily="34" charset="0"/>
              <a:buChar char="•"/>
            </a:pPr>
            <a:r>
              <a:rPr lang="en-US" sz="800" dirty="0">
                <a:solidFill>
                  <a:srgbClr val="676767"/>
                </a:solidFill>
              </a:rPr>
              <a:t>Cisco 800 Series Router</a:t>
            </a:r>
          </a:p>
          <a:p>
            <a:pPr marL="111125" indent="-111125">
              <a:buClr>
                <a:schemeClr val="tx1"/>
              </a:buClr>
              <a:buSzPct val="80000"/>
              <a:buFont typeface="Arial" pitchFamily="34" charset="0"/>
              <a:buChar char="•"/>
            </a:pPr>
            <a:r>
              <a:rPr lang="en-US" sz="800" dirty="0">
                <a:solidFill>
                  <a:srgbClr val="676767"/>
                </a:solidFill>
              </a:rPr>
              <a:t>Cisco 4000 Series Integrated Services Routers </a:t>
            </a:r>
          </a:p>
        </p:txBody>
      </p:sp>
      <p:sp>
        <p:nvSpPr>
          <p:cNvPr id="49" name="Rounded Rectangle 48"/>
          <p:cNvSpPr/>
          <p:nvPr/>
        </p:nvSpPr>
        <p:spPr>
          <a:xfrm>
            <a:off x="6058894" y="995188"/>
            <a:ext cx="2781895" cy="3281240"/>
          </a:xfrm>
          <a:prstGeom prst="roundRect">
            <a:avLst>
              <a:gd name="adj" fmla="val 4052"/>
            </a:avLst>
          </a:prstGeom>
          <a:no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nSpc>
                <a:spcPct val="95000"/>
              </a:lnSpc>
              <a:spcBef>
                <a:spcPts val="1200"/>
              </a:spcBef>
              <a:spcAft>
                <a:spcPts val="0"/>
              </a:spcAft>
              <a:buClr>
                <a:schemeClr val="tx1"/>
              </a:buClr>
              <a:buSzPct val="80000"/>
            </a:pPr>
            <a:r>
              <a:rPr lang="en-US" sz="1200" dirty="0" smtClean="0">
                <a:solidFill>
                  <a:srgbClr val="545454"/>
                </a:solidFill>
              </a:rPr>
              <a:t>Strategy</a:t>
            </a:r>
          </a:p>
          <a:p>
            <a:pPr marL="171450" indent="-171450">
              <a:lnSpc>
                <a:spcPct val="95000"/>
              </a:lnSpc>
              <a:spcBef>
                <a:spcPts val="1200"/>
              </a:spcBef>
              <a:spcAft>
                <a:spcPts val="0"/>
              </a:spcAft>
              <a:buClr>
                <a:schemeClr val="tx1"/>
              </a:buClr>
              <a:buSzPct val="80000"/>
              <a:buFont typeface="Arial" panose="020B0604020202020204" pitchFamily="34" charset="0"/>
              <a:buChar char="•"/>
            </a:pPr>
            <a:r>
              <a:rPr lang="en-US" sz="1200" dirty="0" smtClean="0">
                <a:solidFill>
                  <a:srgbClr val="545454"/>
                </a:solidFill>
              </a:rPr>
              <a:t>Unified </a:t>
            </a:r>
            <a:r>
              <a:rPr lang="en-US" sz="1200" dirty="0">
                <a:solidFill>
                  <a:srgbClr val="545454"/>
                </a:solidFill>
              </a:rPr>
              <a:t>Access and BYOD as a differentiator – ongoing product enhancements and marketing initiatives</a:t>
            </a:r>
          </a:p>
          <a:p>
            <a:pPr marL="171450" indent="-171450">
              <a:lnSpc>
                <a:spcPct val="95000"/>
              </a:lnSpc>
              <a:spcBef>
                <a:spcPts val="1200"/>
              </a:spcBef>
              <a:spcAft>
                <a:spcPts val="0"/>
              </a:spcAft>
              <a:buClr>
                <a:schemeClr val="tx1"/>
              </a:buClr>
              <a:buSzPct val="80000"/>
              <a:buFont typeface="Arial" panose="020B0604020202020204" pitchFamily="34" charset="0"/>
              <a:buChar char="•"/>
            </a:pPr>
            <a:r>
              <a:rPr lang="en-US" sz="1200" dirty="0">
                <a:solidFill>
                  <a:srgbClr val="545454"/>
                </a:solidFill>
              </a:rPr>
              <a:t>Higher performance and integrated security</a:t>
            </a:r>
          </a:p>
          <a:p>
            <a:pPr marL="171450" indent="-171450">
              <a:lnSpc>
                <a:spcPct val="95000"/>
              </a:lnSpc>
              <a:spcBef>
                <a:spcPts val="1200"/>
              </a:spcBef>
              <a:spcAft>
                <a:spcPts val="0"/>
              </a:spcAft>
              <a:buClr>
                <a:schemeClr val="tx1"/>
              </a:buClr>
              <a:buSzPct val="80000"/>
              <a:buFont typeface="Arial" panose="020B0604020202020204" pitchFamily="34" charset="0"/>
              <a:buChar char="•"/>
            </a:pPr>
            <a:r>
              <a:rPr lang="en-US" sz="1200" dirty="0" err="1">
                <a:solidFill>
                  <a:srgbClr val="545454"/>
                </a:solidFill>
              </a:rPr>
              <a:t>Meraki</a:t>
            </a:r>
            <a:r>
              <a:rPr lang="en-US" sz="1200" dirty="0">
                <a:solidFill>
                  <a:srgbClr val="545454"/>
                </a:solidFill>
              </a:rPr>
              <a:t> as a disruptor and growth engine</a:t>
            </a:r>
          </a:p>
          <a:p>
            <a:pPr marL="171450" indent="-171450">
              <a:lnSpc>
                <a:spcPct val="95000"/>
              </a:lnSpc>
              <a:spcBef>
                <a:spcPts val="1200"/>
              </a:spcBef>
              <a:spcAft>
                <a:spcPts val="0"/>
              </a:spcAft>
              <a:buClr>
                <a:schemeClr val="tx1"/>
              </a:buClr>
              <a:buSzPct val="80000"/>
              <a:buFont typeface="Arial" panose="020B0604020202020204" pitchFamily="34" charset="0"/>
              <a:buChar char="•"/>
            </a:pPr>
            <a:r>
              <a:rPr lang="en-US" sz="1200" dirty="0">
                <a:solidFill>
                  <a:srgbClr val="545454"/>
                </a:solidFill>
              </a:rPr>
              <a:t>Opportunity for partner delivered Managed Services and Cloud </a:t>
            </a:r>
            <a:r>
              <a:rPr lang="en-US" sz="1200" dirty="0" smtClean="0">
                <a:solidFill>
                  <a:srgbClr val="545454"/>
                </a:solidFill>
              </a:rPr>
              <a:t>connectivity</a:t>
            </a:r>
            <a:endParaRPr lang="en-US" sz="1200" dirty="0">
              <a:solidFill>
                <a:srgbClr val="545454"/>
              </a:solidFill>
            </a:endParaRPr>
          </a:p>
        </p:txBody>
      </p:sp>
      <p:grpSp>
        <p:nvGrpSpPr>
          <p:cNvPr id="51" name="Group 4"/>
          <p:cNvGrpSpPr/>
          <p:nvPr/>
        </p:nvGrpSpPr>
        <p:grpSpPr>
          <a:xfrm>
            <a:off x="393990" y="4334923"/>
            <a:ext cx="8412163" cy="696627"/>
            <a:chOff x="3055866" y="3887819"/>
            <a:chExt cx="5784923" cy="838701"/>
          </a:xfrm>
        </p:grpSpPr>
        <p:sp>
          <p:nvSpPr>
            <p:cNvPr id="52" name="Rectangle 51"/>
            <p:cNvSpPr/>
            <p:nvPr/>
          </p:nvSpPr>
          <p:spPr>
            <a:xfrm>
              <a:off x="3055866" y="3987108"/>
              <a:ext cx="5784923" cy="73152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6200000" scaled="1"/>
              <a:tileRect/>
            </a:gradFill>
            <a:ln w="9525" cap="flat" cmpd="sng" algn="ctr">
              <a:noFill/>
              <a:prstDash val="solid"/>
            </a:ln>
            <a:effectLst/>
          </p:spPr>
          <p:txBody>
            <a:bodyPr lIns="68559" tIns="91440" rIns="68559" bIns="91440" rtlCol="0" anchor="t"/>
            <a:lstStyle/>
            <a:p>
              <a:pPr defTabSz="514251">
                <a:lnSpc>
                  <a:spcPct val="95000"/>
                </a:lnSpc>
                <a:spcAft>
                  <a:spcPts val="300"/>
                </a:spcAft>
              </a:pPr>
              <a:endParaRPr lang="en-US" sz="1000" b="1" kern="0" dirty="0">
                <a:solidFill>
                  <a:srgbClr val="FFFFFF"/>
                </a:solidFill>
                <a:latin typeface="+mn-lt"/>
                <a:cs typeface="Arial"/>
              </a:endParaRPr>
            </a:p>
          </p:txBody>
        </p:sp>
        <p:sp>
          <p:nvSpPr>
            <p:cNvPr id="54" name="TextBox 53"/>
            <p:cNvSpPr txBox="1"/>
            <p:nvPr/>
          </p:nvSpPr>
          <p:spPr>
            <a:xfrm>
              <a:off x="3919021" y="3909669"/>
              <a:ext cx="2095784" cy="700203"/>
            </a:xfrm>
            <a:prstGeom prst="rect">
              <a:avLst/>
            </a:prstGeom>
            <a:noFill/>
          </p:spPr>
          <p:txBody>
            <a:bodyPr wrap="none" lIns="68589" tIns="34295" rIns="68589" bIns="34295" rtlCol="0" anchor="t">
              <a:noAutofit/>
            </a:bodyPr>
            <a:lstStyle/>
            <a:p>
              <a:pPr algn="ctr"/>
              <a:r>
                <a:rPr lang="en-GB" sz="3200" dirty="0" smtClean="0">
                  <a:solidFill>
                    <a:schemeClr val="bg1"/>
                  </a:solidFill>
                  <a:latin typeface="+mn-lt"/>
                  <a:cs typeface="Aharoni" panose="02010803020104030203" pitchFamily="2" charset="-79"/>
                </a:rPr>
                <a:t>81% </a:t>
              </a:r>
              <a:r>
                <a:rPr lang="en-GB" sz="900" b="1" dirty="0" smtClean="0">
                  <a:solidFill>
                    <a:schemeClr val="bg1"/>
                  </a:solidFill>
                  <a:latin typeface="+mn-lt"/>
                  <a:cs typeface="Aharoni" panose="02010803020104030203" pitchFamily="2" charset="-79"/>
                </a:rPr>
                <a:t>of firms were deploying mobile</a:t>
              </a:r>
              <a:br>
                <a:rPr lang="en-GB" sz="900" b="1" dirty="0" smtClean="0">
                  <a:solidFill>
                    <a:schemeClr val="bg1"/>
                  </a:solidFill>
                  <a:latin typeface="+mn-lt"/>
                  <a:cs typeface="Aharoni" panose="02010803020104030203" pitchFamily="2" charset="-79"/>
                </a:rPr>
              </a:br>
              <a:r>
                <a:rPr lang="en-GB" sz="900" b="1" dirty="0" smtClean="0">
                  <a:solidFill>
                    <a:schemeClr val="bg1"/>
                  </a:solidFill>
                  <a:latin typeface="+mn-lt"/>
                  <a:cs typeface="Aharoni" panose="02010803020104030203" pitchFamily="2" charset="-79"/>
                </a:rPr>
                <a:t>friendly wireless infrastructure (</a:t>
              </a:r>
              <a:r>
                <a:rPr lang="en-GB" sz="900" b="1" dirty="0" err="1" smtClean="0">
                  <a:solidFill>
                    <a:schemeClr val="bg1"/>
                  </a:solidFill>
                  <a:latin typeface="+mn-lt"/>
                  <a:cs typeface="Aharoni" panose="02010803020104030203" pitchFamily="2" charset="-79"/>
                </a:rPr>
                <a:t>Nemertes</a:t>
              </a:r>
              <a:r>
                <a:rPr lang="en-GB" sz="900" b="1" dirty="0" smtClean="0">
                  <a:solidFill>
                    <a:schemeClr val="bg1"/>
                  </a:solidFill>
                  <a:latin typeface="+mn-lt"/>
                  <a:cs typeface="Aharoni" panose="02010803020104030203" pitchFamily="2" charset="-79"/>
                </a:rPr>
                <a:t>)</a:t>
              </a:r>
              <a:endParaRPr lang="en-GB" sz="900" b="1" dirty="0">
                <a:solidFill>
                  <a:schemeClr val="bg1"/>
                </a:solidFill>
                <a:latin typeface="+mn-lt"/>
                <a:cs typeface="Aharoni" panose="02010803020104030203" pitchFamily="2" charset="-79"/>
              </a:endParaRPr>
            </a:p>
          </p:txBody>
        </p:sp>
        <p:sp>
          <p:nvSpPr>
            <p:cNvPr id="55" name="TextBox 54"/>
            <p:cNvSpPr txBox="1"/>
            <p:nvPr/>
          </p:nvSpPr>
          <p:spPr>
            <a:xfrm>
              <a:off x="5409935" y="3887819"/>
              <a:ext cx="2850800" cy="838701"/>
            </a:xfrm>
            <a:prstGeom prst="rect">
              <a:avLst/>
            </a:prstGeom>
            <a:noFill/>
          </p:spPr>
          <p:txBody>
            <a:bodyPr wrap="none" lIns="68589" tIns="34295" rIns="68589" bIns="34295" rtlCol="0">
              <a:noAutofit/>
            </a:bodyPr>
            <a:lstStyle/>
            <a:p>
              <a:pPr lvl="0" algn="ctr"/>
              <a:r>
                <a:rPr lang="en-US" sz="900" b="1" dirty="0" smtClean="0">
                  <a:solidFill>
                    <a:schemeClr val="bg1"/>
                  </a:solidFill>
                  <a:latin typeface="+mn-lt"/>
                  <a:cs typeface="Aharoni" panose="02010803020104030203" pitchFamily="2" charset="-79"/>
                </a:rPr>
                <a:t>Cisco is the  </a:t>
              </a:r>
              <a:r>
                <a:rPr lang="en-US" sz="3200" dirty="0" smtClean="0">
                  <a:solidFill>
                    <a:schemeClr val="bg1"/>
                  </a:solidFill>
                  <a:latin typeface="+mn-lt"/>
                  <a:cs typeface="Aharoni" panose="02010803020104030203" pitchFamily="2" charset="-79"/>
                </a:rPr>
                <a:t>#1</a:t>
              </a:r>
              <a:r>
                <a:rPr lang="en-US" sz="900" dirty="0" smtClean="0">
                  <a:solidFill>
                    <a:schemeClr val="bg1"/>
                  </a:solidFill>
                  <a:latin typeface="+mn-lt"/>
                  <a:cs typeface="Aharoni" panose="02010803020104030203" pitchFamily="2" charset="-79"/>
                </a:rPr>
                <a:t> </a:t>
              </a:r>
              <a:r>
                <a:rPr lang="en-US" sz="900" b="1" dirty="0" smtClean="0">
                  <a:solidFill>
                    <a:schemeClr val="bg1"/>
                  </a:solidFill>
                  <a:latin typeface="+mn-lt"/>
                  <a:cs typeface="Aharoni" panose="02010803020104030203" pitchFamily="2" charset="-79"/>
                </a:rPr>
                <a:t>networking</a:t>
              </a:r>
              <a:br>
                <a:rPr lang="en-US" sz="900" b="1" dirty="0" smtClean="0">
                  <a:solidFill>
                    <a:schemeClr val="bg1"/>
                  </a:solidFill>
                  <a:latin typeface="+mn-lt"/>
                  <a:cs typeface="Aharoni" panose="02010803020104030203" pitchFamily="2" charset="-79"/>
                </a:rPr>
              </a:br>
              <a:r>
                <a:rPr lang="en-US" sz="900" b="1" dirty="0" smtClean="0">
                  <a:solidFill>
                    <a:schemeClr val="bg1"/>
                  </a:solidFill>
                  <a:latin typeface="+mn-lt"/>
                  <a:cs typeface="Aharoni" panose="02010803020104030203" pitchFamily="2" charset="-79"/>
                </a:rPr>
                <a:t>vendor worldwide (</a:t>
              </a:r>
              <a:r>
                <a:rPr lang="en-US" sz="900" b="1" dirty="0" err="1" smtClean="0">
                  <a:solidFill>
                    <a:schemeClr val="bg1"/>
                  </a:solidFill>
                  <a:latin typeface="+mn-lt"/>
                  <a:cs typeface="Aharoni" panose="02010803020104030203" pitchFamily="2" charset="-79"/>
                </a:rPr>
                <a:t>Dell’Oro</a:t>
              </a:r>
              <a:r>
                <a:rPr lang="en-US" sz="900" b="1" dirty="0" smtClean="0">
                  <a:solidFill>
                    <a:schemeClr val="bg1"/>
                  </a:solidFill>
                  <a:latin typeface="+mn-lt"/>
                  <a:cs typeface="Aharoni" panose="02010803020104030203" pitchFamily="2" charset="-79"/>
                </a:rPr>
                <a:t>)</a:t>
              </a:r>
              <a:endParaRPr lang="en-GB" sz="900" b="1" dirty="0">
                <a:solidFill>
                  <a:schemeClr val="bg1"/>
                </a:solidFill>
                <a:latin typeface="+mn-lt"/>
                <a:cs typeface="Aharoni" panose="02010803020104030203" pitchFamily="2" charset="-79"/>
              </a:endParaRPr>
            </a:p>
            <a:p>
              <a:pPr algn="ctr"/>
              <a:endParaRPr lang="en-GB" sz="900" b="1" dirty="0">
                <a:solidFill>
                  <a:schemeClr val="bg1"/>
                </a:solidFill>
                <a:latin typeface="+mn-lt"/>
                <a:cs typeface="Aharoni" panose="02010803020104030203" pitchFamily="2" charset="-79"/>
              </a:endParaRPr>
            </a:p>
          </p:txBody>
        </p:sp>
        <p:cxnSp>
          <p:nvCxnSpPr>
            <p:cNvPr id="57" name="Straight Connector 56"/>
            <p:cNvCxnSpPr/>
            <p:nvPr/>
          </p:nvCxnSpPr>
          <p:spPr>
            <a:xfrm>
              <a:off x="6020481" y="4078548"/>
              <a:ext cx="0" cy="54864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58" name="Rectangle 57"/>
          <p:cNvSpPr/>
          <p:nvPr/>
        </p:nvSpPr>
        <p:spPr>
          <a:xfrm>
            <a:off x="3162541" y="1252350"/>
            <a:ext cx="3051226" cy="1300366"/>
          </a:xfrm>
          <a:prstGeom prst="rect">
            <a:avLst/>
          </a:prstGeom>
        </p:spPr>
        <p:txBody>
          <a:bodyPr wrap="square" lIns="137160" tIns="34295" rIns="68589" bIns="34295">
            <a:spAutoFit/>
          </a:bodyPr>
          <a:lstStyle/>
          <a:p>
            <a:pPr marL="111125" indent="-111125">
              <a:buClr>
                <a:schemeClr val="tx1"/>
              </a:buClr>
              <a:buSzPct val="80000"/>
            </a:pPr>
            <a:r>
              <a:rPr lang="en-GB" sz="800" dirty="0">
                <a:solidFill>
                  <a:srgbClr val="676767"/>
                </a:solidFill>
              </a:rPr>
              <a:t>Wired</a:t>
            </a:r>
          </a:p>
          <a:p>
            <a:pPr marL="171450" indent="-171450">
              <a:buClr>
                <a:schemeClr val="tx1"/>
              </a:buClr>
              <a:buSzPct val="80000"/>
              <a:buFont typeface="Arial" panose="020B0604020202020204" pitchFamily="34" charset="0"/>
              <a:buChar char="•"/>
            </a:pPr>
            <a:r>
              <a:rPr lang="en-GB" sz="800" dirty="0">
                <a:solidFill>
                  <a:srgbClr val="676767"/>
                </a:solidFill>
              </a:rPr>
              <a:t>Cisco Catalyst 2960-CX &amp; 3560-CX Series</a:t>
            </a:r>
          </a:p>
          <a:p>
            <a:pPr marL="171450" indent="-171450">
              <a:buClr>
                <a:schemeClr val="tx1"/>
              </a:buClr>
              <a:buSzPct val="80000"/>
              <a:buFont typeface="Arial" panose="020B0604020202020204" pitchFamily="34" charset="0"/>
              <a:buChar char="•"/>
            </a:pPr>
            <a:r>
              <a:rPr lang="en-GB" sz="800" dirty="0">
                <a:solidFill>
                  <a:srgbClr val="676767"/>
                </a:solidFill>
              </a:rPr>
              <a:t>Cisco Catalyst 2960 Series</a:t>
            </a:r>
          </a:p>
          <a:p>
            <a:pPr marL="171450" indent="-171450">
              <a:buClr>
                <a:schemeClr val="tx1"/>
              </a:buClr>
              <a:buSzPct val="80000"/>
              <a:buFont typeface="Arial" panose="020B0604020202020204" pitchFamily="34" charset="0"/>
              <a:buChar char="•"/>
            </a:pPr>
            <a:r>
              <a:rPr lang="en-GB" sz="800" dirty="0">
                <a:solidFill>
                  <a:srgbClr val="676767"/>
                </a:solidFill>
              </a:rPr>
              <a:t>Cisco Catalyst 3650 and 3850 Series</a:t>
            </a:r>
          </a:p>
          <a:p>
            <a:pPr marL="171450" indent="-171450">
              <a:buClr>
                <a:schemeClr val="tx1"/>
              </a:buClr>
              <a:buSzPct val="80000"/>
              <a:buFont typeface="Arial" panose="020B0604020202020204" pitchFamily="34" charset="0"/>
              <a:buChar char="•"/>
            </a:pPr>
            <a:r>
              <a:rPr lang="en-GB" sz="800" dirty="0">
                <a:solidFill>
                  <a:srgbClr val="676767"/>
                </a:solidFill>
              </a:rPr>
              <a:t>Cisco Catalyst 4500E Series </a:t>
            </a:r>
          </a:p>
          <a:p>
            <a:pPr marL="171450" indent="-171450">
              <a:buClr>
                <a:schemeClr val="tx1"/>
              </a:buClr>
              <a:buSzPct val="80000"/>
              <a:buFont typeface="Arial" panose="020B0604020202020204" pitchFamily="34" charset="0"/>
              <a:buChar char="•"/>
            </a:pPr>
            <a:r>
              <a:rPr lang="en-GB" sz="800" dirty="0">
                <a:solidFill>
                  <a:srgbClr val="676767"/>
                </a:solidFill>
              </a:rPr>
              <a:t>Cisco Catalyst 4500-X Series </a:t>
            </a:r>
          </a:p>
          <a:p>
            <a:pPr marL="111125" indent="-111125">
              <a:buClr>
                <a:schemeClr val="tx1"/>
              </a:buClr>
              <a:buSzPct val="80000"/>
            </a:pPr>
            <a:r>
              <a:rPr lang="en-GB" sz="800" dirty="0">
                <a:solidFill>
                  <a:srgbClr val="676767"/>
                </a:solidFill>
              </a:rPr>
              <a:t>Converged Access</a:t>
            </a:r>
          </a:p>
          <a:p>
            <a:pPr marL="171450" indent="-171450">
              <a:buClr>
                <a:schemeClr val="tx1"/>
              </a:buClr>
              <a:buSzPct val="80000"/>
              <a:buFont typeface="Arial" panose="020B0604020202020204" pitchFamily="34" charset="0"/>
              <a:buChar char="•"/>
            </a:pPr>
            <a:r>
              <a:rPr lang="en-GB" sz="800" dirty="0">
                <a:solidFill>
                  <a:srgbClr val="676767"/>
                </a:solidFill>
              </a:rPr>
              <a:t>Cisco Catalyst 3650 and 3850 Series</a:t>
            </a:r>
          </a:p>
          <a:p>
            <a:pPr marL="171450" indent="-171450">
              <a:buClr>
                <a:schemeClr val="tx1"/>
              </a:buClr>
              <a:buSzPct val="80000"/>
              <a:buFont typeface="Arial" panose="020B0604020202020204" pitchFamily="34" charset="0"/>
              <a:buChar char="•"/>
            </a:pPr>
            <a:r>
              <a:rPr lang="en-GB" sz="800" dirty="0">
                <a:solidFill>
                  <a:srgbClr val="676767"/>
                </a:solidFill>
              </a:rPr>
              <a:t>Cisco Catalyst 4500E Series</a:t>
            </a:r>
          </a:p>
          <a:p>
            <a:pPr marL="111125" indent="-111125">
              <a:buClr>
                <a:schemeClr val="tx1"/>
              </a:buClr>
              <a:buSzPct val="80000"/>
            </a:pPr>
            <a:r>
              <a:rPr lang="en-GB" sz="800" dirty="0">
                <a:solidFill>
                  <a:srgbClr val="676767"/>
                </a:solidFill>
              </a:rPr>
              <a:t>Small Business: Cisco 300 and 500/500X Series Switches </a:t>
            </a:r>
          </a:p>
        </p:txBody>
      </p:sp>
      <p:sp>
        <p:nvSpPr>
          <p:cNvPr id="60" name="Rounded Rectangle 59"/>
          <p:cNvSpPr/>
          <p:nvPr/>
        </p:nvSpPr>
        <p:spPr>
          <a:xfrm>
            <a:off x="2407316" y="2504710"/>
            <a:ext cx="1561748" cy="365760"/>
          </a:xfrm>
          <a:prstGeom prst="roundRect">
            <a:avLst/>
          </a:prstGeom>
          <a:solidFill>
            <a:schemeClr val="bg1"/>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marL="111125" lvl="1" indent="-111125">
              <a:buClr>
                <a:schemeClr val="tx1"/>
              </a:buClr>
              <a:buSzPct val="80000"/>
              <a:buFont typeface="Arial" panose="020B0604020202020204" pitchFamily="34" charset="0"/>
              <a:buChar char="•"/>
            </a:pPr>
            <a:r>
              <a:rPr lang="en-GB" sz="800" dirty="0">
                <a:solidFill>
                  <a:srgbClr val="676767"/>
                </a:solidFill>
              </a:rPr>
              <a:t>Cisco Prime Infrastructure</a:t>
            </a:r>
          </a:p>
          <a:p>
            <a:pPr marL="111125" lvl="1" indent="-111125">
              <a:buClr>
                <a:schemeClr val="tx1"/>
              </a:buClr>
              <a:buSzPct val="80000"/>
              <a:buFont typeface="Arial" panose="020B0604020202020204" pitchFamily="34" charset="0"/>
              <a:buChar char="•"/>
            </a:pPr>
            <a:r>
              <a:rPr lang="en-GB" sz="800" dirty="0">
                <a:solidFill>
                  <a:srgbClr val="676767"/>
                </a:solidFill>
              </a:rPr>
              <a:t>Ruggedized products </a:t>
            </a:r>
          </a:p>
        </p:txBody>
      </p:sp>
    </p:spTree>
    <p:extLst>
      <p:ext uri="{BB962C8B-B14F-4D97-AF65-F5344CB8AC3E}">
        <p14:creationId xmlns:p14="http://schemas.microsoft.com/office/powerpoint/2010/main" val="325998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Networking—Midsize Business Solutions </a:t>
            </a:r>
            <a:br>
              <a:rPr lang="en-US" dirty="0" smtClean="0"/>
            </a:br>
            <a:r>
              <a:rPr lang="en-US" dirty="0" smtClean="0"/>
              <a:t>Customer Needs</a:t>
            </a:r>
            <a:endParaRPr lang="en-US" dirty="0"/>
          </a:p>
        </p:txBody>
      </p:sp>
      <p:sp>
        <p:nvSpPr>
          <p:cNvPr id="6" name="AutoShape 2" descr="data:image/jpeg;base64,/9j/4AAQSkZJRgABAQAAAQABAAD/2wCEAAkGBxMSEhUQERQWFRUUFRQUFBYWEBAVFBQVFxUXFhUUFBQYHCggGBolHBQVITEhJSkrLi4uFx8zODMsNygtLisBCgoKDg0OGxAQGiwkHyQsLCwsLCwsLCwsLCwsLCwsLCwsLCwsLCwsLCwsLCwsLCwsLCwsLCwsLCwsLCwsLCwsLP/AABEIAMcAywMBEQACEQEDEQH/xAAbAAEAAgMBAQAAAAAAAAAAAAAABAUCAwYBB//EAD8QAAEDAgIHBgQDBwIHAAAAAAEAAgMEEQUhBhIxQVFhcRMiMoGRoUJSsdEjcsEUFWKCkuHwM0MWU4OTorLS/8QAGgEBAAMBAQEAAAAAAAAAAAAAAAIDBAEFBv/EADIRAAICAQQAAgkCBwEBAAAAAAABAgMRBBIhMUFRBRMiMmFxkbHRQvAUUoGhweHxIxX/2gAMAwEAAhEDEQA/APuKAIAgCAIAgCAIAgCAIAgCAIAgCAIAgCAIAgCAIAgCAIAgCAIAgCAIAgCAi1uIRQjWle1g5nM9BvU4Vyn7qK52wh7zwc1X6ewtyiY6Q8T3G++fstUdFJ+88GOfpCC91ZKKq07qneBjGeRcfdaI6OtfEzS19j6witl0rrT/ALtujQFYqK1+kqeqtf6jT/xTVjbIT6rvqofyo56+x/qZKp9NZx4i7ycD7OH6rjprf6Tq1Fq/Uy5odNpD8THcnDUd9lB6Sl+aLY6y5eTLqm0wYTqysLDyz9lTP0fLuDyXw9ILqccF7R4hHKLxvB5Xz9FjnVOHvI213Qs91kpVloQBAEAQBAEAQBAEAQBAEAQBAR62tZC0vkcGtG8/QcVKEJTeIohZZGtZkzhcZ01keSymGo35zm89B8K9OrQxXM+TyrtfKXEOF/c5oxPedZ5LidpcST6rcopLCMDbbyzcykQjhm0UoUWzjPHU4XMkeTRLThROpsgz0nBcJqRDkishYmSKXEnsAa7vs+UnMfldtH0RNrolnwZcU0/d7WFxLRt3PjO4PA+oyVylGfDOOvHKOmwfSp7bNk7447/VY7tDF8x4NFWusr4lyjr6OtZKLsN+W8dQvMsrlW8SPVqvhasxZIVZceoAgCAIAgCAIAgCAIAgKrHcaZTM1nZuPhbvP9lfRQ7X8DNqNTGlfHyPnFfVy1L9eU9BuaOAC9muuNawjxZzlZLdI201DwC65pHY1tljDhhKpdyLo6dkluDXVbvLP4Yz/cah68i9KzXJgfJdVxTKiSIsuDKatKJQaIE+FEbCQpKZW3grKmhcN1+ilk6porJY10tTFJVvheJIzmMiDmHN3tcN4Ki1ksjJp5R0ssTZIxVU/gJtIy9zE/e08uBVtNuXsn39ydlaa3x6+xtwvE3MIINiFO2lSWGZk5Qe6PZ3uEYw2UAGwd7FeLfp3DldHsaXWqz2ZcP7lssxvCAIAgCAIAgCAIAgI1fViJhedynXBzlhFV1qrg5M+X11U6okMj8/lHJe5XBQjhHz8pSslukS6WlAGtIQ1vM2v0UJWeCL4QXbL+io3uH4cTrfM/8ADb7jWPosk7Yrt/5NsISfux+vBaw4RJ8cjW8mR3/8nE/RZ3evBfUvVM/F/Rfkkswlu98h/nt/6gKDufkixULxb+pn+6mcX/8Adf8AdR9dL9oeoj8fqzw4W3c6Qf8AUJ+q762XwHqI/H6miXCX/DKf542OHtYqSu80Uz0mepfVf8K+poJm+KJrxxjfn/Q77q6N0X44+Zit0U/BZ+RUyRRuJaDZ3yuBa70K0JvGTy7a3F4ZV1+Dh20Z8d6sUimNricxiFA6Pbs4/wCbFPOTZXYpG7RnFBTzWfnFLaOUcjsd1G1Qsi2srtdGuqaT56fZY4pSmGVzPlOR4g5g+YW2qasgpFVkNknFkrC8Q1So2V5M8o46PoGDYmJAGuOe48f7rxNRRseV0exotX6z2J9/ctlmPRCAIAgCAIAgCAIDjdNqzuiMfES0cmt8R8zYfyr0NHDxPI19mWo/v9/grsF0flls4dxnzuFyR/A3f1OXVXXamMeO2Qo0s5rPSOxw7BIoe8BrP+d/ed5cPJedZdOffR6ldEIcrvzLGyqLj1AEAQBAEAQEesoY5RqyNDhzGY6HcpRnKPKZCdcZrElkoK3A5I84D2rP+W898fkk39D6rXDUp8S4+J5Gp9FJ+1W/6FJNCyUOAFiMnMcLOaeDgVqTPCkp0yxLhnEYzQdk6247PsrE8no02b0Xj5e2pYJz4mXp39Wd5h/pNvJWad4k4efP+GabPagpf0/BXuNswthQdBgeIkWzWS+rJW04vKPoWHVYkbfeNv3XiW17JHvaTUeuhl9rslqo1BAEAQBAEAQBAVEeAx9p2shMjh4Q4DVaL38O857SrnfLbtjwZY6SCnvlyy0c4DMmw5qlLPRpbS7I0mIxt33/AM4lWKqRW7oms4p8sb3fl1D9HLvqvijnrvKLI7tIo2mz2SN6xn9FL+Hb6aIfxMV2mb6bG4JMmyNvwPdPuoypmvAlHU1vxLAOvmqi5PJ6h0IAgCA8sgK7FcHZN3vBIB3ZAMxycPibyVtdzh8jNqdLXfHEvqfPtK6B7QWyNs4ZgjwuA+Jp4cty9Kqakso+fennprNsuvBkTRiIvpKqMbWuikHuD7KxS22RfzRsjzXJfJkJwXoFAo5dV1lyayhJZO40dxGxB8ivM1NWUd09rqsT+p2TTfNeQfRJ5WT1DoQBAEAQBAeIDkdItNo4SY4AJH8b90fdbatJnmfHw8f9GK3V44h9ThqzGKmc3fI7o06oHotka4x6RhnY5PMmQ3UZOZz65qZXvRpdRuabtu08Wkg+oUJInGZPo9KauDJzu2Z8kve9HbQs8qo+HBojc/Hn5nU4VU01eD2X4coF3ROI1urHfEFXvlDst9XCzrszBnpj3HOsNx+yszGa5KHXOt5g8F9hWkrX92Uap4jZ5jcs9mnxzEur1uHtsWPiX7XXzCzG9NPlGSHQgCAICHiuHR1EZikFwdh3tPFp3FThNweUV21xsjtkcbg2BvpDVMfmCI9R25w1jn1y2Le7VZta82eZ6p17k/gc3iEWq8jdtHmvVqlmJja5IL8irfA6i6waqs6yz2xyiuSPo2DVGsy3D6LwtRDbLJ7Ggt3V7X4FgqDcEAQBAEAQHE6d6QFjHRRnfqE/M4jwjkBmeoC36apRW+Xfh+fwYNRdubhHrx/H5OBoqUnMrXkwSZdU9GpFEpE2Oh5LjkUuwyfQclzJ1WFdV4YOCgzRCwoKmkfG4SRktc03a4ZEEbwqpLJphM+maMYw3EISHgCeOwkA38HgcD7FZJJ1v4HowkrF8StxSgMbtZvmtMJ5Ml1KJ2BYyWd05t3jeOYULalLkz1Xy08sPmJ2EUgcA4G4OxY2scHswkpLcujNcJBAEB4UBUYj3g/mQ0dGj7krTXw1++zDqHnJwGOR2cPML2tO+DzJ9lPMFpRFEmJxY5p4gFQ7TQa4O/0bqcxzyXkauHBfoZ7bceZ06809wIAgCAICFi9X2UTn77Wb1OxWU175qJRqLfV1uR8px8F0kbPlZrH80huT6BvovTk8tnlLiKJmH02S6iibLumpOK45GaTbLGKl5KtyIRqlI2mkKjvRN0yRFnpLqW4JtFLiGGgjJGaq5nP4fVOoqlk42A2kHzMPiH6+SqnHcjbTZteT6fi0Ae3WbmCLg8Qdiz1ywbrFk4ydpjdcLanlHn2wzwdJo9ilrNce672PFZrq/FFelvdM9sun/Y6kLKe2eoAgNVRJqtJ37hxJyA9V2Ky8EZSwslXVCwA4D1O8rRB5eTzrGcjpHDdusNo29F6mmlh4MdiOYlW4rRLxBto4ncvoVVU8zkiR02BTW1T0IWO+OckIPbJPyZ3gK8U+kPUAQBAEBzWmc2TGdXH2A/VbdEuWzy/SUvdj/U4zFIPx78Y4iP6ArzPL8Fvh8OxdyZpl3TQKuUsEa69zLSJrRltPAC5WZts9SEIR4N3ZuOxtup+yhuS8S71Un+n6miSgcfl9T9lNXJFE9BKXiiDU4TJuAPR33U1fEp/+fZHrk5DSTDrA6zS0822v0OwqaafRHbKD9pYOk0Lq+2og13iiJjPQZt9iFnmsSPTqlugVuNQWJWitlFqK6jltl5qySyjz7o+J3mBVvaR57W5HpuKwTjhnp6K7fDD7RZqBtBQEKV+s6+5twObthPQbPVWJbV8WZbZkCrcrq0ZJnP15vkvRqM0jlKmHVfqc8ui3KWY5Kixx6DVhj6LNppZsZZgnYK7uMPIKFvvMo/Uz6HSuuxp/hH0XiTWJM+jreYJ/A2qJMIAgCA5HTA/iN5NH1K9DR+6zxvSL/wDRfIgYjSa8MUw+Edm7yzajeJtHWt1Skvkb8PZsUsmOSydJSUJtd2XLf5lZZ2+R6Wn0fGZ/T8lhGwAWAsqG2+z0IxUVhIyXCQQBAa5omuBa4Ag7QQCPRE8HGk+GV+HYLHTmQwgtEliW3u0OFxdvC4Pspubl2QjWo5wUuNx7VorZnsRy97OWow2LKL/RWu1ZQ2+Tu757litRzRz2Wr48HbrOe2RZ5b9xv8x4chz+inFY5ZVZPHCNLzYWGQ3Lq5ZjbyVtY9aa0UzZQVTrlehWuDOytqKfWlZ6H1y/VWuWIM5jk3aXmzGNVOh5k2TZnhPhASzvJm8T6HRf6bPyj6LxrPfZ9FV7i+RvUCwIAgCA5LS9vfB/hH6rfpH7J43pFf8Aon8CNgFY2xhk8L8uh3FWX1t+0vA5pbVzCXTL/CMM7MkuNyDZo4Dj1WKyzKwjdRplGTk+/AtgqTYeoAgCAIAgMXIjjKbF6bXBtt3c+S01mexZOAxB2pe+RzHmteeDDJEGDFOzc1wPhc0+hBWWxlEY4eT646o1x3Nh+L/549VSo7e/p+T15W8cGvICwTlvJmbyR55VZGJW2VFZMtlcSiTKhxubrYlgqN2Fxazy7hsVOolhYOx5ZUaSTa87WDY3b5K7Sx21NnZPsn4Q3YqrGUeJ9FhbZoHAAey8WTy8n0kVhJGa4dCAIAgOe0shvqnkR6WI+pWzSPtHmekI5w/mcfD4rc16K6PMR0+H4xq2bIbW8L7XtycN7Vlu02eY/T8Ho06nHEvqdBDVg2vYX2G92u6O/RYJVtdf7PRjYn3/AKJN1WWHqAIAgCA1zSADMgdSuo4yhxLFY23zv9FfFmebOKxHD562S8DNuTnHusHPW4q3dhc8GZrd0X+BaFwwWkmPbSDPMfhtPJu88yqnP+X6/vo4oRXfP2OndIq0iTlkjSzK2MSDkV1RULTCBU5FVUy3yWuEcFLZFldlYbTkFYcZaQgQxFx3C6wyzZZhE0sI5Klu97pTvNh+q9G32YqCKpvwOp0fp7vaOY9NpWC6WIs7TDfYkd0vKPoQgCAIAgK7HYdaI8W5/ofqrtPLbNGbVw3V/I4Z8VpAeq9WLPEawze7PNWIkjZTVj4/AcjtBzaeoKjOqM+0WwslDplrS48Bk5pbzY64/ocss9I/B5+f5Rqhq/NY+X4ZZw4yw/7jD+YOYfXMLNLTSXg/uaI6mL8V9vyTGVt9mqfyyMKqdeO/sy5Wp/8AUZ/tB+Q/1M+6jsXn9zvrPh9jw1R4Dze0Luxef9jjtx/0rcUj7XV1pAwC+TRrE35nIei6oLyf2KZ3Z8f8kSKgp256peeLzf22eys9rw4KXNfP5kx1XlbYOA2KOwi55I0lYrFWQcw6pyUlA45EOaoV8YFbkV8098gtEYYK2yMSrThtw2HXdrnwjYqL57VtQisvJp0irNYGNu/L1UtLXt9uRJsg0sNgGjck5ZeWZ85eTtNGKba/gLeZXn6mXGD0fR9eZOZ0axnqhAEAQBAYvbcWOw5IcaysHF19JqSFp3bOm4r1q57opnh217JOLK551TyWlclHRltzC6TTMV06FwGTXWRrIN8dQq3A7kkxzqpwJpkKpxPvWB2Lqp4IOzkNxJc9UN4diHNFUN5pfWXU1Wccic+p3LirJZIr5SVcopHMmu6kcNAvI7Vb4R4ikmoLLI9kqrr2xt1GKiulzlukT+CK5kZtrHa7Z0V1k/0rpFVkvBE2hguQs05EUfQMPpuzYG79p6ry7JbpZPoKKvV1qJJUC4IAgCAIAgKnHqLWb2jdrdvMf2+60aeza9r6Zk1dO6O5do5ipiuF6UXg8mSK0uLCtC5K0zcyQO2LmMFiZ6h09ugCA01dRqNLvTqupZZxvBzf7U/bdXbEQNjat3+Bc2IGwVLzv9k2I4baa7ngEnaEeEgi9uqS0wfIBmSiQIE9VrZDJvuVYo4ItmBq7DVbsRV5eWEjZR05cdZ2zdzUbbNq2rsSljhExzblZG8IpZ02jWH59oRkNnMrFfZ4I9LQ0bn6x9Lo6ZZD1ggCAIAgCAIDwhAc9i+HanfYO6do+U/Zb6Lt3sy7PM1NG17o9FHU01xda4zwec1hlTNEWlaVJMjkNqyNua7tJqRuZUNO/wBVxxZNM23UTpQ4xVaztUbB9VfCOEQfJACmRM2rgNzAuHCdh1gS5xAtkoyTfBKKJE2JD4Rfmdiiq/Mk2QJagk3OatUTmMmGuSpYOqJYUdCTm70+6zW3pcROSnjhFk4WFhtWJspbLDBsMMjuQ8R4D7qi2zCNGm07tl8PE7SKMNAaMgMgsLeXlnvxiorCM1w6EAQBAEAQBAEBi5t8inRxrJQ4jhZb3mZt3je37hbar93Euzy9TpWvaj0UtRTArXGeDz8FVUUa0xsyMYIEsBCuUhkhVlS6NuRIJ2ZqyKTJx5Kbt3cVZtRZtRkJ3cvRNqObUZiod/gTaNqMmyuO8ptQwidCwgKLOYNgYSucIYJMNA47cuv2VUr4ro45pFlS0TW8zxP6LLZdKRW5NkwCyztkG8FhheFOldc7N53DlzPJUWWpIu0+nle/h5/g66mp2xtDWjL3PMrFKTk8s9+uuNcdsejcuEwgCAIAgCAIAgCAIDwoCurcKa/Nvdd7HqFfC9x4Ziv0cZ8x4ZQVtG5nibb6HoVrhan0zzJ1yreJor5mNtd2S0QsZBxwcxXUxe4n06LdCeERjIhOolapk1I8ZTcRdGzrZJjoWnZ9VW7JIjvaJ1JhQ22Krlezm9k5lC3gqXdLzG5khkNt1lU5ZIm1kfJQckhlI3x0xO5UyuSK/WZeI8susOwH4pMuW89eCyzvz0ejp/R8pe1b9DoI4w0ANFgNgCobyexGKisIzQ6EAQBAEAQBAEAQBAEAQBAYS2sda1t99iLvgjJJr2uj5ppXiBbJ+HEOyPMgk8Qd3RejXW0u+Txrq4Z9ngqocRiO3WYeDhceoVqnbH4mZ1yJ0cbH+FzT0cCprV495YKnuXaM/wB3K1amLOesNsOFG90lqUjqnksWUxGSzSuidc4m5tMqZXeRW7PIkwYa47Gk+WXqVTK9+ZOFN9nuxf2+5ZU+CH4iByGZVLsbNtfoqT5tl/Rfks6ekYzwjz3+qh32erTpq6V7CJCF4QBAEAQBAEAQBAEAQBAEAQHhcgOexrEtYFrdm/mt1NO3lmG67PC6OTrX3yOfJXZME7CrNEDuXU2VbiRTYFrHILu7zOet8FydXg+jJFnSEgfLc3PXgsll6/SjdTot/Ni/odGMPi+ULNul5mz+Ep/lRk2ijGxg9FzL8zq0lK/QjcyJo2ADyC4WxrjH3UkZoTCA9QBAEAQBAEAQBAEAQBAEAQHhQGD5AEBQYpit+602bvPFbqadvL7MF9+eF0UE9XfJoLvp6rVt8zzbNRFeJpZh735nIKLlCJmU52PEItllSYZE3NxBKzT1XkbKvRts+bHj4FxTVEbPCB13rLKyUuz1qdLXT7qJLa8KBoMxWhAZtqkBubMgNgegMwUBkgCAIAgCAIAgCAIAgCAIAgMXICix17y2zb+Q2qcJ7HnBVbW7FjODjKqWUH/TJ63Kueql4Ixv0bB+9Js1R1NTuYB0aq5XTfiWw0FEP0/UlNNQdt/dVN5NaiorCRujp5d90OkyKmfzQEuKncgJccLkBKiiKAlxsQEhjUBuagMkAQBAEAQBAEAQBAEAQBAEB4UBplhBQEV1A07kB4MObwQHv7A3ggMhRDggMhSBAZimCA9EAQGYhCAyDEB6GoDJAeoAgCAIAgCAIAgCA//Z"/>
          <p:cNvSpPr>
            <a:spLocks noChangeAspect="1" noChangeArrowheads="1"/>
          </p:cNvSpPr>
          <p:nvPr/>
        </p:nvSpPr>
        <p:spPr bwMode="auto">
          <a:xfrm>
            <a:off x="116711" y="-108347"/>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7" name="AutoShape 4" descr="data:image/jpeg;base64,/9j/4AAQSkZJRgABAQAAAQABAAD/2wCEAAkGBxMSEhUQERQWFRUUFRQUFBYWEBAVFBQVFxUXFhUUFBQYHCggGBolHBQVITEhJSkrLi4uFx8zODMsNygtLisBCgoKDg0OGxAQGiwkHyQsLCwsLCwsLCwsLCwsLCwsLCwsLCwsLCwsLCwsLCwsLCwsLCwsLCwsLCwsLCwsLCwsLP/AABEIAMcAywMBEQACEQEDEQH/xAAbAAEAAgMBAQAAAAAAAAAAAAAABAUCAwYBB//EAD8QAAEDAgIHBgQDBwIHAAAAAAEAAgMEEQUhBhIxQVFhcRMiMoGRoUJSsdEjcsEUFWKCkuHwM0MWU4OTorLS/8QAGgEBAAMBAQEAAAAAAAAAAAAAAAIDBAEFBv/EADIRAAICAQQAAgkCBwEBAAAAAAABAgMRBBIhMUFRBRMiMmFxkbHRQvAUUoGhweHxIxX/2gAMAwEAAhEDEQA/APuKAIAgCAIAgCAIAgCAIAgCAIAgCAIAgCAIAgCAIAgCAIAgCAIAgCAIAgCAi1uIRQjWle1g5nM9BvU4Vyn7qK52wh7zwc1X6ewtyiY6Q8T3G++fstUdFJ+88GOfpCC91ZKKq07qneBjGeRcfdaI6OtfEzS19j6witl0rrT/ALtujQFYqK1+kqeqtf6jT/xTVjbIT6rvqofyo56+x/qZKp9NZx4i7ycD7OH6rjprf6Tq1Fq/Uy5odNpD8THcnDUd9lB6Sl+aLY6y5eTLqm0wYTqysLDyz9lTP0fLuDyXw9ILqccF7R4hHKLxvB5Xz9FjnVOHvI213Qs91kpVloQBAEAQBAEAQBAEAQBAEAQBAR62tZC0vkcGtG8/QcVKEJTeIohZZGtZkzhcZ01keSymGo35zm89B8K9OrQxXM+TyrtfKXEOF/c5oxPedZ5LidpcST6rcopLCMDbbyzcykQjhm0UoUWzjPHU4XMkeTRLThROpsgz0nBcJqRDkishYmSKXEnsAa7vs+UnMfldtH0RNrolnwZcU0/d7WFxLRt3PjO4PA+oyVylGfDOOvHKOmwfSp7bNk7447/VY7tDF8x4NFWusr4lyjr6OtZKLsN+W8dQvMsrlW8SPVqvhasxZIVZceoAgCAIAgCAIAgCAIAgKrHcaZTM1nZuPhbvP9lfRQ7X8DNqNTGlfHyPnFfVy1L9eU9BuaOAC9muuNawjxZzlZLdI201DwC65pHY1tljDhhKpdyLo6dkluDXVbvLP4Yz/cah68i9KzXJgfJdVxTKiSIsuDKatKJQaIE+FEbCQpKZW3grKmhcN1+ilk6porJY10tTFJVvheJIzmMiDmHN3tcN4Ki1ksjJp5R0ssTZIxVU/gJtIy9zE/e08uBVtNuXsn39ydlaa3x6+xtwvE3MIINiFO2lSWGZk5Qe6PZ3uEYw2UAGwd7FeLfp3DldHsaXWqz2ZcP7lssxvCAIAgCAIAgCAIAgI1fViJhedynXBzlhFV1qrg5M+X11U6okMj8/lHJe5XBQjhHz8pSslukS6WlAGtIQ1vM2v0UJWeCL4QXbL+io3uH4cTrfM/8ADb7jWPosk7Yrt/5NsISfux+vBaw4RJ8cjW8mR3/8nE/RZ3evBfUvVM/F/Rfkkswlu98h/nt/6gKDufkixULxb+pn+6mcX/8Adf8AdR9dL9oeoj8fqzw4W3c6Qf8AUJ+q762XwHqI/H6miXCX/DKf542OHtYqSu80Uz0mepfVf8K+poJm+KJrxxjfn/Q77q6N0X44+Zit0U/BZ+RUyRRuJaDZ3yuBa70K0JvGTy7a3F4ZV1+Dh20Z8d6sUimNricxiFA6Pbs4/wCbFPOTZXYpG7RnFBTzWfnFLaOUcjsd1G1Qsi2srtdGuqaT56fZY4pSmGVzPlOR4g5g+YW2qasgpFVkNknFkrC8Q1So2V5M8o46PoGDYmJAGuOe48f7rxNRRseV0exotX6z2J9/ctlmPRCAIAgCAIAgCAIDjdNqzuiMfES0cmt8R8zYfyr0NHDxPI19mWo/v9/grsF0flls4dxnzuFyR/A3f1OXVXXamMeO2Qo0s5rPSOxw7BIoe8BrP+d/ed5cPJedZdOffR6ldEIcrvzLGyqLj1AEAQBAEAQEesoY5RqyNDhzGY6HcpRnKPKZCdcZrElkoK3A5I84D2rP+W898fkk39D6rXDUp8S4+J5Gp9FJ+1W/6FJNCyUOAFiMnMcLOaeDgVqTPCkp0yxLhnEYzQdk6247PsrE8no02b0Xj5e2pYJz4mXp39Wd5h/pNvJWad4k4efP+GabPagpf0/BXuNswthQdBgeIkWzWS+rJW04vKPoWHVYkbfeNv3XiW17JHvaTUeuhl9rslqo1BAEAQBAEAQBAVEeAx9p2shMjh4Q4DVaL38O857SrnfLbtjwZY6SCnvlyy0c4DMmw5qlLPRpbS7I0mIxt33/AM4lWKqRW7oms4p8sb3fl1D9HLvqvijnrvKLI7tIo2mz2SN6xn9FL+Hb6aIfxMV2mb6bG4JMmyNvwPdPuoypmvAlHU1vxLAOvmqi5PJ6h0IAgCA8sgK7FcHZN3vBIB3ZAMxycPibyVtdzh8jNqdLXfHEvqfPtK6B7QWyNs4ZgjwuA+Jp4cty9Kqakso+fennprNsuvBkTRiIvpKqMbWuikHuD7KxS22RfzRsjzXJfJkJwXoFAo5dV1lyayhJZO40dxGxB8ivM1NWUd09rqsT+p2TTfNeQfRJ5WT1DoQBAEAQBAeIDkdItNo4SY4AJH8b90fdbatJnmfHw8f9GK3V44h9ThqzGKmc3fI7o06oHotka4x6RhnY5PMmQ3UZOZz65qZXvRpdRuabtu08Wkg+oUJInGZPo9KauDJzu2Z8kve9HbQs8qo+HBojc/Hn5nU4VU01eD2X4coF3ROI1urHfEFXvlDst9XCzrszBnpj3HOsNx+yszGa5KHXOt5g8F9hWkrX92Uap4jZ5jcs9mnxzEur1uHtsWPiX7XXzCzG9NPlGSHQgCAICHiuHR1EZikFwdh3tPFp3FThNweUV21xsjtkcbg2BvpDVMfmCI9R25w1jn1y2Le7VZta82eZ6p17k/gc3iEWq8jdtHmvVqlmJja5IL8irfA6i6waqs6yz2xyiuSPo2DVGsy3D6LwtRDbLJ7Ggt3V7X4FgqDcEAQBAEAQHE6d6QFjHRRnfqE/M4jwjkBmeoC36apRW+Xfh+fwYNRdubhHrx/H5OBoqUnMrXkwSZdU9GpFEpE2Oh5LjkUuwyfQclzJ1WFdV4YOCgzRCwoKmkfG4SRktc03a4ZEEbwqpLJphM+maMYw3EISHgCeOwkA38HgcD7FZJJ1v4HowkrF8StxSgMbtZvmtMJ5Ml1KJ2BYyWd05t3jeOYULalLkz1Xy08sPmJ2EUgcA4G4OxY2scHswkpLcujNcJBAEB4UBUYj3g/mQ0dGj7krTXw1++zDqHnJwGOR2cPML2tO+DzJ9lPMFpRFEmJxY5p4gFQ7TQa4O/0bqcxzyXkauHBfoZ7bceZ06809wIAgCAICFi9X2UTn77Wb1OxWU175qJRqLfV1uR8px8F0kbPlZrH80huT6BvovTk8tnlLiKJmH02S6iibLumpOK45GaTbLGKl5KtyIRqlI2mkKjvRN0yRFnpLqW4JtFLiGGgjJGaq5nP4fVOoqlk42A2kHzMPiH6+SqnHcjbTZteT6fi0Ae3WbmCLg8Qdiz1ywbrFk4ydpjdcLanlHn2wzwdJo9ilrNce672PFZrq/FFelvdM9sun/Y6kLKe2eoAgNVRJqtJ37hxJyA9V2Ky8EZSwslXVCwA4D1O8rRB5eTzrGcjpHDdusNo29F6mmlh4MdiOYlW4rRLxBto4ncvoVVU8zkiR02BTW1T0IWO+OckIPbJPyZ3gK8U+kPUAQBAEBzWmc2TGdXH2A/VbdEuWzy/SUvdj/U4zFIPx78Y4iP6ArzPL8Fvh8OxdyZpl3TQKuUsEa69zLSJrRltPAC5WZts9SEIR4N3ZuOxtup+yhuS8S71Un+n6miSgcfl9T9lNXJFE9BKXiiDU4TJuAPR33U1fEp/+fZHrk5DSTDrA6zS0822v0OwqaafRHbKD9pYOk0Lq+2og13iiJjPQZt9iFnmsSPTqlugVuNQWJWitlFqK6jltl5qySyjz7o+J3mBVvaR57W5HpuKwTjhnp6K7fDD7RZqBtBQEKV+s6+5twObthPQbPVWJbV8WZbZkCrcrq0ZJnP15vkvRqM0jlKmHVfqc8ui3KWY5Kixx6DVhj6LNppZsZZgnYK7uMPIKFvvMo/Uz6HSuuxp/hH0XiTWJM+jreYJ/A2qJMIAgCA5HTA/iN5NH1K9DR+6zxvSL/wDRfIgYjSa8MUw+Edm7yzajeJtHWt1Skvkb8PZsUsmOSydJSUJtd2XLf5lZZ2+R6Wn0fGZ/T8lhGwAWAsqG2+z0IxUVhIyXCQQBAa5omuBa4Ag7QQCPRE8HGk+GV+HYLHTmQwgtEliW3u0OFxdvC4Pspubl2QjWo5wUuNx7VorZnsRy97OWow2LKL/RWu1ZQ2+Tu757litRzRz2Wr48HbrOe2RZ5b9xv8x4chz+inFY5ZVZPHCNLzYWGQ3Lq5ZjbyVtY9aa0UzZQVTrlehWuDOytqKfWlZ6H1y/VWuWIM5jk3aXmzGNVOh5k2TZnhPhASzvJm8T6HRf6bPyj6LxrPfZ9FV7i+RvUCwIAgCA5LS9vfB/hH6rfpH7J43pFf8Aon8CNgFY2xhk8L8uh3FWX1t+0vA5pbVzCXTL/CMM7MkuNyDZo4Dj1WKyzKwjdRplGTk+/AtgqTYeoAgCAIAgMXIjjKbF6bXBtt3c+S01mexZOAxB2pe+RzHmteeDDJEGDFOzc1wPhc0+hBWWxlEY4eT646o1x3Nh+L/549VSo7e/p+T15W8cGvICwTlvJmbyR55VZGJW2VFZMtlcSiTKhxubrYlgqN2Fxazy7hsVOolhYOx5ZUaSTa87WDY3b5K7Sx21NnZPsn4Q3YqrGUeJ9FhbZoHAAey8WTy8n0kVhJGa4dCAIAgOe0shvqnkR6WI+pWzSPtHmekI5w/mcfD4rc16K6PMR0+H4xq2bIbW8L7XtycN7Vlu02eY/T8Ho06nHEvqdBDVg2vYX2G92u6O/RYJVtdf7PRjYn3/AKJN1WWHqAIAgCA1zSADMgdSuo4yhxLFY23zv9FfFmebOKxHD562S8DNuTnHusHPW4q3dhc8GZrd0X+BaFwwWkmPbSDPMfhtPJu88yqnP+X6/vo4oRXfP2OndIq0iTlkjSzK2MSDkV1RULTCBU5FVUy3yWuEcFLZFldlYbTkFYcZaQgQxFx3C6wyzZZhE0sI5Klu97pTvNh+q9G32YqCKpvwOp0fp7vaOY9NpWC6WIs7TDfYkd0vKPoQgCAIAgK7HYdaI8W5/ofqrtPLbNGbVw3V/I4Z8VpAeq9WLPEawze7PNWIkjZTVj4/AcjtBzaeoKjOqM+0WwslDplrS48Bk5pbzY64/ocss9I/B5+f5Rqhq/NY+X4ZZw4yw/7jD+YOYfXMLNLTSXg/uaI6mL8V9vyTGVt9mqfyyMKqdeO/sy5Wp/8AUZ/tB+Q/1M+6jsXn9zvrPh9jw1R4Dze0Luxef9jjtx/0rcUj7XV1pAwC+TRrE35nIei6oLyf2KZ3Z8f8kSKgp256peeLzf22eys9rw4KXNfP5kx1XlbYOA2KOwi55I0lYrFWQcw6pyUlA45EOaoV8YFbkV8098gtEYYK2yMSrThtw2HXdrnwjYqL57VtQisvJp0irNYGNu/L1UtLXt9uRJsg0sNgGjck5ZeWZ85eTtNGKba/gLeZXn6mXGD0fR9eZOZ0axnqhAEAQBAYvbcWOw5IcaysHF19JqSFp3bOm4r1q57opnh217JOLK551TyWlclHRltzC6TTMV06FwGTXWRrIN8dQq3A7kkxzqpwJpkKpxPvWB2Lqp4IOzkNxJc9UN4diHNFUN5pfWXU1Wccic+p3LirJZIr5SVcopHMmu6kcNAvI7Vb4R4ikmoLLI9kqrr2xt1GKiulzlukT+CK5kZtrHa7Z0V1k/0rpFVkvBE2hguQs05EUfQMPpuzYG79p6ry7JbpZPoKKvV1qJJUC4IAgCAIAgKnHqLWb2jdrdvMf2+60aeza9r6Zk1dO6O5do5ipiuF6UXg8mSK0uLCtC5K0zcyQO2LmMFiZ6h09ugCA01dRqNLvTqupZZxvBzf7U/bdXbEQNjat3+Bc2IGwVLzv9k2I4baa7ngEnaEeEgi9uqS0wfIBmSiQIE9VrZDJvuVYo4ItmBq7DVbsRV5eWEjZR05cdZ2zdzUbbNq2rsSljhExzblZG8IpZ02jWH59oRkNnMrFfZ4I9LQ0bn6x9Lo6ZZD1ggCAIAgCAIDwhAc9i+HanfYO6do+U/Zb6Lt3sy7PM1NG17o9FHU01xda4zwec1hlTNEWlaVJMjkNqyNua7tJqRuZUNO/wBVxxZNM23UTpQ4xVaztUbB9VfCOEQfJACmRM2rgNzAuHCdh1gS5xAtkoyTfBKKJE2JD4Rfmdiiq/Mk2QJagk3OatUTmMmGuSpYOqJYUdCTm70+6zW3pcROSnjhFk4WFhtWJspbLDBsMMjuQ8R4D7qi2zCNGm07tl8PE7SKMNAaMgMgsLeXlnvxiorCM1w6EAQBAEAQBAEBi5t8inRxrJQ4jhZb3mZt3je37hbar93Euzy9TpWvaj0UtRTArXGeDz8FVUUa0xsyMYIEsBCuUhkhVlS6NuRIJ2ZqyKTJx5Kbt3cVZtRZtRkJ3cvRNqObUZiod/gTaNqMmyuO8ptQwidCwgKLOYNgYSucIYJMNA47cuv2VUr4ro45pFlS0TW8zxP6LLZdKRW5NkwCyztkG8FhheFOldc7N53DlzPJUWWpIu0+nle/h5/g66mp2xtDWjL3PMrFKTk8s9+uuNcdsejcuEwgCAIAgCAIAgCAIDwoCurcKa/Nvdd7HqFfC9x4Ziv0cZ8x4ZQVtG5nibb6HoVrhan0zzJ1yreJor5mNtd2S0QsZBxwcxXUxe4n06LdCeERjIhOolapk1I8ZTcRdGzrZJjoWnZ9VW7JIjvaJ1JhQ22Krlezm9k5lC3gqXdLzG5khkNt1lU5ZIm1kfJQckhlI3x0xO5UyuSK/WZeI8susOwH4pMuW89eCyzvz0ejp/R8pe1b9DoI4w0ANFgNgCobyexGKisIzQ6EAQBAEAQBAEAQBAEAQBAYS2sda1t99iLvgjJJr2uj5ppXiBbJ+HEOyPMgk8Qd3RejXW0u+Txrq4Z9ngqocRiO3WYeDhceoVqnbH4mZ1yJ0cbH+FzT0cCprV495YKnuXaM/wB3K1amLOesNsOFG90lqUjqnksWUxGSzSuidc4m5tMqZXeRW7PIkwYa47Gk+WXqVTK9+ZOFN9nuxf2+5ZU+CH4iByGZVLsbNtfoqT5tl/Rfks6ekYzwjz3+qh32erTpq6V7CJCF4QBAEAQBAEAQBAEAQBAEAQHhcgOexrEtYFrdm/mt1NO3lmG67PC6OTrX3yOfJXZME7CrNEDuXU2VbiRTYFrHILu7zOet8FydXg+jJFnSEgfLc3PXgsll6/SjdTot/Ni/odGMPi+ULNul5mz+Ep/lRk2ijGxg9FzL8zq0lK/QjcyJo2ADyC4WxrjH3UkZoTCA9QBAEAQBAEAQBAEAQBAEAQHhQGD5AEBQYpit+602bvPFbqadvL7MF9+eF0UE9XfJoLvp6rVt8zzbNRFeJpZh735nIKLlCJmU52PEItllSYZE3NxBKzT1XkbKvRts+bHj4FxTVEbPCB13rLKyUuz1qdLXT7qJLa8KBoMxWhAZtqkBubMgNgegMwUBkgCAIAgCAIAgCAIAgCAIAgMXICix17y2zb+Q2qcJ7HnBVbW7FjODjKqWUH/TJ63Kueql4Ixv0bB+9Js1R1NTuYB0aq5XTfiWw0FEP0/UlNNQdt/dVN5NaiorCRujp5d90OkyKmfzQEuKncgJccLkBKiiKAlxsQEhjUBuagMkAQBAEAQBAEAQBAEAQBAEB4UBplhBQEV1A07kB4MObwQHv7A3ggMhRDggMhSBAZimCA9EAQGYhCAyDEB6GoDJAeoAgCAIAgCAIAgCA//Z"/>
          <p:cNvSpPr>
            <a:spLocks noChangeAspect="1" noChangeArrowheads="1"/>
          </p:cNvSpPr>
          <p:nvPr/>
        </p:nvSpPr>
        <p:spPr bwMode="auto">
          <a:xfrm>
            <a:off x="231041" y="595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14" name="AutoShape 11" descr="data:image/jpeg;base64,/9j/4AAQSkZJRgABAQAAAQABAAD/2wCEAAkGBhMSDxEUEhQVFBQUFRQVFRIUFRAWEhUVFRUWFhUUFxcXHiYfFxkjGRQUHzAgIycpLCwsFR4xNTAqNSYrLCkBCQoKDgwOGg8PGikfHBwsKSksLy0pKSwpKSwsLywsLCkpLCwsLCwsLCksKSwpLCwsLCwpLCwsLCkpKSkpLCkpKf/AABEIANoA6AMBIgACEQEDEQH/xAAcAAEAAgIDAQAAAAAAAAAAAAAABgcDBQECBAj/xABKEAABAwIDAwcHCAcHBAMAAAABAAIDBBEFEiEGMVEHIkFhgZGhEzJCUnGxwQgUYnKSorLCFSMzgtHh8CRDU2OTo9IWlbPDF3OD/8QAGQEBAQEBAQEAAAAAAAAAAAAAAAECBAMF/8QAJBEBAQACAQQCAQUAAAAAAAAAAAECEQMSITFBUWGhBCIyM3H/2gAMAwEAAhEDEQA/ALxREQEREBERAREQEREBERAREQEREBERAREQEREBERAREQEREBERAREQEXWSQNBJ0A1JXl/S8Xrjx/gg9iLyDFIvXC7DEovXb3hB6UXn/SEfrt+0Fhrcdp4WZ5Z4o23AzPkja253C7ja+h7kHuWm2i2xo6EMNXO2LPfKDmLnW3kNaCbC413LNR7T0krg2Kqp5HG9msmhcTYXNg13AKgOX+hlOKtk1fG+GMRlvOAylwczTccxJ/eQXSeVDDA4NdVMYXAOGdsjWlrtzg4tylp4g2UnjkDmhzSC0gEOBBBB1BBG8L5ExGnk+Z0cYY90kXlnSZWuPk2yOa6ONxA0Ojn2Oo8ovo7knpZYsGo2T3a/K8hrvOax0jnRtIO7mFunRuV9CXouLrlQEREBERAREQEREBERAREQEREBERAREQanavFo6aimmmdljYBmdZzrZnNaNGgk6uCh+F4/HURiSESPjdfK9sU2ttDplus/LpNlwKoHrPgb/utd+Va/k0xBkODUjbXfkc77T3EeFkStm/EWN84SD2xTj8q7xVrXebnPsin/AOK8s8udw13m5PWVI6GvhjYGgqo1Hzlv0u1kg94XhxWmpqiPJUBkjLh2V9wA4AgHo1sT3qXjGI/W8V46zFBI4MDrN9I38EEPwzZ7D4JBLBHAx4BAe1+oDhY73W1Giz4vhVJVBom8m/L5rhJle2+8BzHBwB4Xstztft1Bh9LnJzOPNijB1c7j9Ubz2DeQqhfyk11Q4va8xnUtBLbO325pBBHRbxPTm5aemPHcvC0MKo4KeIRwBkbBrlaRvO8k3uT1nVewEcR4KjRtJVXB8s4z6OLndYv1ADoAVhcnfKDHVVAp66OJtQRaN4ZEGSH1S23Nee49RsCmWzLC4pmAu1j1+K3f6Og/wov9OP8Aguf0TB/hR9jWj3KsaaQOPE95XbyrvWd3lbOfDYdA2NtzwuLdxWVuCw28378n/JUakTv9Z32nLsal9nc924+k7sWeXD4w4gZt/ry/8lTXKTtnVUuLmCmneyMNguzmu5z2tcdXgnpHSoLf2SxiWaormPdmZC+NseguMzXOcCekWyKTqteQqrknoaieV2aSWo5zrAXyRRgaDTcrKRRERAREQEREBERAREQEREFYfKGmy4O0etUxDsDJHe9oVT0m0NZE1scclmMa0NblBsA0fG6sn5SM1qCkbxqCbfVicPzLTYXyZ1MsLJB5MBwBAJN7EAjoUpq3wjbdsq4emw/uhZYtua3p8n9kqTv5KqvhGf3v5Lw1nJzVxi5Y09GjhdZ3Pv8AJ05fX4a1u31WN7Yz2OXog5RJzGHGNl7X9Jel/JzW5f2P3mrM/YGoZTEujILW3O7QDU+C5ufkzx10bdHDxy769IjXVr8TxBjX2aGMtlFyG9J39JJF/ZZWhhOyNOxgaI2u3Xe8AucR0kqv9gcKLqiSXoDjcm+4kkC3FW3SvAABIB6yFc7uu79Pj04baHE9jaaRmUxgdII6FXu0eCGhLSw3Y1wdG63PjeDcG/SNPAK36h29V3ygVYdA5vAOPb0eKzO1enLhjcLakdDyixuYwkSAloJ00uRr08VucK2uZM/KwvuBfUWVW4NEfm8RIIu0dBt1KZ8nlB5Spl6LNGq7Nvi6TmOqde99V6mVzuK7DBjxXYYWeK0jD5W5Xznyoz5sdqj6rox9iFgPuX0KTYkL5q26nz4vXn/OnHY3M34KKvrkHhy4LGfWlkd+Fv5VYihnI/BlwSk6xIe+R/8ABTNAREQEREBERAREQEREBERBSXylJdMOZxdO7/xD4lW1RRBsUbR6LGDuaAqc+UFJnxHDYvok/wCpK1v5Ft37DAbqiqbbhPIiLRe8AEncF4KaMyvzu80eaPiqypdnpJDM1tVUljbDM6Vx1vrbsXuZs7VtADK+oAHEgobWiAsGIMBhlB3FjwfZlKrluG4iN2IPPta0/BR/FNqsUgldE6ouBcBzmMs4Aa6W61jLKY6l9t4y3vPTc7PYR5PyrbAZpHO03WIGXwK6VWAyGYG4cL8JMw133vYCyy4FXvMIklsHEXf0DTpt0aC69v6Vc4GTIQzS2nPcPWANrD26rlvnT7uH7puNRtJNMxsEULgHPz5nnoDQNwvv6FCMVdLNaHUvc6NozgNdeR7WgHUjp3qV4zjML62mAeDZrmlo3gnpPDUW7FrsUmyTxOhY172PEgab2JFrF1uBsexXHzp5c/8AC3fhcFPh7MscEbGiOJrW7huaAAPBbiGma3zWgewAKssF26rzzRSRniQ92qkWxe20lbNNHJCIjE0HR2a9zZdj4m0wWOeYNaSV2c6y1802bM8+Y0G3WUVDDtRd7uZ6R6etfPeM1HlKuqf0vlld9qQ/xVutqee4/SJ8SVSzXZnn6R97gkH1zydwZMJoR/ktP2ru+Kka1my8OSgpG8IIR/ttWzQEREBERAREQEREBERAREQUJywO8ptLh0fQG0o+1UPJ+CnWK1Ti7yUfnO3ngFXu30xdtfEBqYzTWHWIxJbvKszDcNLQXO1e7Un4KxmuaOiEcWUdXaVkMazuj6kLFUeR4tqdyr/GH+XrrkcxufL12NrqZ1zjLIImbr893VwWpgwQy4g1jQQxrSHOsbNBfx3X0XJz/wBmE+3Vw/wz/wAYqcaW6HDTs0I/ris8tGxl3htsxu6z5GEnp1abC/WCFyD5SPMAGkkuaBuaLnK3usOxeafF2gZJRlPX0jq4rGXnb6vFOnGSopU0QfVOkc4NawEucQ0yO6GgOaGg9xXqweAuMkpFs55oPQ0f14LVY/izS/mC4uLNHSb9NvcpbTxjKNMug04dS9OLHvtx/reTt0z23WCHKy4tc5vcueTRn9srT9GMe8ry0lRkB0voQO1ZuT6ctkrrec57Gjsaul8yJzVT53ZBu9I8OpeeXntdbzGNd2kArq5v923zjq9yz4m0R0k1vRif+EqNqTlqbMkPBrz3AlVXRNvIwcXN96l020IMErXgtcY3gEXLSS0gdY3qN7Ow56ynb60rB4qYnt9lUUWWKNvqsaO4ALOgRUEREBERAREQEREBERAREQfN+0FJNVbXVDadwbIHnK4mwHkqYA/hIU1/6dxobp2n9/8AkutPsa6DHKivEodnfPaMsII8pdvnXN7DqCln6Xk4DvWbLfellnwibsMxwek0/vM/gstFQ409+V5jYOl7sth3C5KmFHixJPlOaO037lsGVsZ9NveB70mN+Wv23012CbP+Qbz5DK86k5WtbfqG/vK2+QADKAAD0I14O4g+wgrWvxhzwWwxuJ1AkeMsY69dXdy9Fk+GmxPDBFI5oHNdmc32E3I7CbeyyjeLYaJRlOttymrMEcI3B0hkc52fM47nEWJb/Dq6FqJsPyEh5DddXONm+3+tVy54WXs+pw8syx1b4RjZfYQSVjXOF2RWeet1+Y3vBP7qlUuBMdNI3ddt2kdBBsdO0LzVFRnBp6W7mlwMk4Fg46WDfoiw/rfuYqJ8ZhLnZ+dkLj51nNNr8dQNV78eOo4ufKZ5dvCPYrhT4WONi4AHUAm3t4LpyaOtDUSec6SU5VOyzivHBSsheXNYADrzQBYnebBb05ejXhsaGkyC51cdSV0xvSmm+o73LgYwzisNbi8ZYRo64tboKyikNrYGNop3ZW3ygA2F7lzR8VDeTqnz4tRN/wA+P8QVx8rMMLMEnIawSOdC0EAA6ytcfBpVW8jtPnxqk6nF32Rf4IPq5ERAREQEREBERAREQEREBEXWR1gTwBKCuZsX577t9J249Z6lyzFWneCO4rVE3QFQbpuIRn0re0FZW1DTucO8LQoUEhAXZsrhuc4ewuCjl13bVPG5zu8oiQyYo9gvnO/pLfzLhuImR2Y2cWgtGZrSBfpFtL9a0bcRfxv7QFljxNw9FvYLe5Vd1IYsSLfQb2XH8VzLiDXlhc13MNwA4Zb7gSLC5Fzb2rRNxbi3uP8AJZBijOBHYE3V6qkQxZnBw7AfcVxNiEZB18HD4LRNr2H0u8Fd21DTucO8K7OqseIPAlIBBGVpBBFukEeHisAcveuPJN6QO4Jtm91fcrlQRhzR608Y7myH4LRcglPmxdjvVZIfuOHxVp4js7T1LAyeJsjQcwBLxY2IuMpGtie9ebYjZinpsVYKePyY+aPe7nPdcl8YHnE23lRYtBERAREQEREBERAREQEREBebEn2glPBjz3NK9K1+0D7Uk/1HDvFvigrIJdcFcAqDvdCuLpdARcLlVBcrgLlByiIgIi5CA0rMyocPSPeVhXIVR7G4g8dPeAthsWS/EZXH0KSFun0pHH8i0Uh5p9h9ykewTP7XXngKdncJXfmCjUTdERAREQEREBERAREQEREBaHbquEOG1UpFxHGX2va+Ug2v0X3LfLDW0TJo3xyta9jwWuY4AtcDvBBQfO9Nyo0rvPbKzsa4d4N/BbWl2zo37p2DqfmZ+IAKY4jyBYZJfI2WEn1JCR3PuoxiPybB/cVh6hLGD4tI9yD109WyQXY9rx9BzXfhJWZQev5AcTiN4zFLbdkeWu7nD4rUT7OY5Sb46toHql0je4EhBZ65VTN29xCE2kseqWINPgGlbGm5WH/3lO09bHub4ODkRZAXZQ2l5UqV3nslZ2NcO8G/gtvS7bUUm6dg6nhzPxABBu0WGmrI5BeN7H/Uc13uKz2QESy5sg4XKWRBwRuHEgd5AUp5O2X+fP41Ib9iGL4uKjEY5zfrDwN1u9idnopqeWUl7JXVE4E0UkkcmVr8gBLTZ4BadHAjqRYnqLSeQrYfNkjqm682UCGf/UjBY49Xk2+1ZKbaWMvbHKH08rjZsc4Dc54RyAmOU9TXE8QEG3REQEREBERAREQEREBERAREQEREHlqsMilFpI2PH0mtPvCjmI8lOFzXzUkYJ6WXYfuqWogqrEfk70D/ANlJNF+8Hj7wuoxiPybZhcwVTHcBIxzT3glX4iD5cr+RDFYdWxNkt0xSNJ7jYrUy0mL0nnNq4wOIlLPi1fXK4Lb70HyPByj10Zs5zX9Ukbb/AHbFbal5W5B+0p2O62Pc38QcvpGv2apZh+tp4X/WjYfgoxiPIthUt/7P5M8YnOb4Xsgq2l5VaV3nslZ2MePAg+C21LtzQybp2g8Hh7PFwA8VtMR+TfTOuYaiWPgHhjx8CoxiPyc6xl/IzQy9RzMPxQSmlxKF3ObLGWtBcXB7CAA0m5IOisPYmiEVBAAb5w6Ym1tZ3GXwz27FQ+zvIXXurGNqWCKEG75A5rrgei23SV9IU8AYxrGizWtDQOAaLAdwQZFhqqRkrHMkY17HaOY9oc0jgQdCsyoHlo2tlqsShoKR7gIXBrsjnDNO+1wSOhjTbqJfwQW67C6il1pHGaIb6OZ5uB/kTuuW/UfdvQCwLYYRjsVQHBl2yMsJIJBkmiJ3B7D0HocLtO8EhUSOTvEAOZiUgtvu+paLdjisf/Q2LeUbI3EryMBa15mrA9rXec0OykgGw03K6rMyl8Pou6KgocA2hb5uJX9s87vxxru+n2mZ5tY13/6U/wD7GBRpfSKgDje1LPTa7/tjkbtvtMzfGHdfkac3+wdexE3F/ovnOt5b8Zpnhk8cLXEZg18Lhcai+jx0g9y22zHLfiVTX09K6Gl/WTNjeWtmuG5ueQRIRo0OPTuRV7IiICIiAiIgIiICIiAiIgIiICIiAiIgIiII/t3tS3D8PnqDbM0ZYmn0pXaMb1i+p6mlUTyUYS6WeatmOZ2ZzWOdqXSP1lk9tnW/fPBevl12qNZiEdFCbsp3ZSAdHVD9HfZBDeo51KNn6eCngiiZILMaAT6zt7ndriT2reE28uXKyantI5nc0AW1939e5cwWuB08Bqe4LU4jilPEGvfI55e9sbWNyE3N+LmtDQASSTovRgXKTh8UkrSZS9gdmIi5rWx3L7FpIO46jfbS6ZGHhLsKoWWJlaQb6NcHDTiB0rW1bm53WBAvoDe9u3VcQ8r2FuF/nGUbruiqAL+3JZdMT2qpJ3MMdRERawzOLCSTuGYC/R3rztk8vfHjyyluMt19PNMAVnno7NAtew8Vz8wcHjMNB1g7v5rX7R4r82pZ5v8ADjc4fWA5o7XZR2r0jl5O/ZQu3+J+WxKcjVrHeSb7I+ae9wce1Sz5PuD+VxYykc2nhe4H6cn6to+y557FWT3Ekk6k6k8Svob5OeDeToKioI1nmyg8WQiw++9/csV7yamltoiIoiIgIiICIiAiIgIiICIiAiIgIiIC8mJ1bY4yXPbHfmh7i0BrjuPONjr0dK9a8mKYVFUROimY2SN29jgCD2IKdPIKx0plhxF5eSXZzFHI4ude7iWyak3PQu8nI3iLfMxCN3U+FzR4Bymc/I3hbt1OGHixzmnwKxN5IKZv7Keri+pUzj8yu00g0nJnjLd01HJ7TKPewL1R4LicLAyXC8Pn0P6wSxNe/Uk3L3a77btyl/8A8b1Df2eK17ep0vlB3PBXWXYvFB5uKF3/AN1NSSe9ibppCq2gnMTgdm2BxBLXRThzWuIsH5GXuo8RVxuYX4VVtyHM3Kyoc1pBve1rb9Va/wCiccbuqaOX69MW/geF1z44zfBQSfVfVRnxLlO3tuZ5Y9sbZv4qtn8ok7P2kNWzqdGdO9R7a7b/AOc0xha53Oc0vDhbmt51vtBvcrqdj2LN87DWu4+SrLeDo/isMm1M5/bYTU9jqSYeJC11V5dMfMS+wOT3B/muFUUNrFsLXOH05P1j/vOKiUdZS1LxG7CpWyOuGumoaXI0kby8E2HWrNjbZoHAALLbsiIgIiICIiAiIgIiICIiAiIgIiICIiAiIgIiICIiAiIgIiIOLLlEQEREH//Z"/>
          <p:cNvSpPr>
            <a:spLocks noChangeAspect="1" noChangeArrowheads="1"/>
          </p:cNvSpPr>
          <p:nvPr/>
        </p:nvSpPr>
        <p:spPr bwMode="auto">
          <a:xfrm>
            <a:off x="345371" y="12025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grpSp>
        <p:nvGrpSpPr>
          <p:cNvPr id="3" name="Group 7"/>
          <p:cNvGrpSpPr/>
          <p:nvPr/>
        </p:nvGrpSpPr>
        <p:grpSpPr>
          <a:xfrm>
            <a:off x="1066799" y="1095456"/>
            <a:ext cx="2194560" cy="1319208"/>
            <a:chOff x="1066799" y="1095456"/>
            <a:chExt cx="2194560" cy="1319208"/>
          </a:xfrm>
        </p:grpSpPr>
        <p:sp>
          <p:nvSpPr>
            <p:cNvPr id="69" name="Rounded Rectangle 68"/>
            <p:cNvSpPr/>
            <p:nvPr/>
          </p:nvSpPr>
          <p:spPr>
            <a:xfrm>
              <a:off x="1066799" y="1095456"/>
              <a:ext cx="2194560" cy="1319208"/>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t" anchorCtr="0" compatLnSpc="1">
              <a:prstTxWarp prst="textNoShape">
                <a:avLst/>
              </a:prstTxWarp>
            </a:bodyPr>
            <a:lstStyle/>
            <a:p>
              <a:pPr defTabSz="685834"/>
              <a:endParaRPr lang="en-US" sz="1050" dirty="0">
                <a:solidFill>
                  <a:srgbClr val="0096D6"/>
                </a:solidFill>
              </a:endParaRPr>
            </a:p>
          </p:txBody>
        </p:sp>
        <p:sp>
          <p:nvSpPr>
            <p:cNvPr id="33" name="TextBox 32"/>
            <p:cNvSpPr txBox="1"/>
            <p:nvPr/>
          </p:nvSpPr>
          <p:spPr>
            <a:xfrm>
              <a:off x="1066799" y="1652663"/>
              <a:ext cx="2194560" cy="683268"/>
            </a:xfrm>
            <a:prstGeom prst="rect">
              <a:avLst/>
            </a:prstGeom>
            <a:noFill/>
          </p:spPr>
          <p:txBody>
            <a:bodyPr wrap="square" lIns="68583" tIns="34292" rIns="68583" bIns="34292" rtlCol="0" anchor="ctr">
              <a:spAutoFit/>
            </a:bodyPr>
            <a:lstStyle>
              <a:defPPr>
                <a:defRPr lang="en-US"/>
              </a:defPPr>
              <a:lvl1pPr algn="ctr" defTabSz="685805">
                <a:lnSpc>
                  <a:spcPct val="95000"/>
                </a:lnSpc>
                <a:defRPr sz="1400">
                  <a:solidFill>
                    <a:schemeClr val="bg2">
                      <a:lumMod val="95000"/>
                    </a:schemeClr>
                  </a:solidFill>
                  <a:cs typeface="Arial"/>
                </a:defRPr>
              </a:lvl1pPr>
            </a:lstStyle>
            <a:p>
              <a:r>
                <a:rPr lang="en-US" dirty="0"/>
                <a:t>How do I create a fast and secure platform for </a:t>
              </a:r>
              <a:r>
                <a:rPr lang="en-US" dirty="0" smtClean="0"/>
                <a:t/>
              </a:r>
              <a:br>
                <a:rPr lang="en-US" dirty="0" smtClean="0"/>
              </a:br>
              <a:r>
                <a:rPr lang="en-US" dirty="0" smtClean="0"/>
                <a:t>all </a:t>
              </a:r>
              <a:r>
                <a:rPr lang="en-US" dirty="0"/>
                <a:t>types of device?</a:t>
              </a:r>
            </a:p>
          </p:txBody>
        </p:sp>
        <p:grpSp>
          <p:nvGrpSpPr>
            <p:cNvPr id="4" name="Group 2"/>
            <p:cNvGrpSpPr/>
            <p:nvPr/>
          </p:nvGrpSpPr>
          <p:grpSpPr>
            <a:xfrm>
              <a:off x="1859013" y="1234818"/>
              <a:ext cx="610133" cy="368882"/>
              <a:chOff x="1828267" y="1234818"/>
              <a:chExt cx="610133" cy="368882"/>
            </a:xfrm>
          </p:grpSpPr>
          <p:sp>
            <p:nvSpPr>
              <p:cNvPr id="34" name="Freeform 30"/>
              <p:cNvSpPr>
                <a:spLocks noEditPoints="1"/>
              </p:cNvSpPr>
              <p:nvPr/>
            </p:nvSpPr>
            <p:spPr bwMode="auto">
              <a:xfrm>
                <a:off x="2189357" y="1290096"/>
                <a:ext cx="249043" cy="258327"/>
              </a:xfrm>
              <a:custGeom>
                <a:avLst/>
                <a:gdLst/>
                <a:ahLst/>
                <a:cxnLst>
                  <a:cxn ang="0">
                    <a:pos x="669" y="334"/>
                  </a:cxn>
                  <a:cxn ang="0">
                    <a:pos x="334" y="0"/>
                  </a:cxn>
                  <a:cxn ang="0">
                    <a:pos x="0" y="334"/>
                  </a:cxn>
                  <a:cxn ang="0">
                    <a:pos x="334" y="669"/>
                  </a:cxn>
                  <a:cxn ang="0">
                    <a:pos x="669" y="334"/>
                  </a:cxn>
                  <a:cxn ang="0">
                    <a:pos x="1116" y="669"/>
                  </a:cxn>
                  <a:cxn ang="0">
                    <a:pos x="1450" y="334"/>
                  </a:cxn>
                  <a:cxn ang="0">
                    <a:pos x="1116" y="0"/>
                  </a:cxn>
                  <a:cxn ang="0">
                    <a:pos x="781" y="334"/>
                  </a:cxn>
                  <a:cxn ang="0">
                    <a:pos x="1116" y="669"/>
                  </a:cxn>
                  <a:cxn ang="0">
                    <a:pos x="1626" y="678"/>
                  </a:cxn>
                  <a:cxn ang="0">
                    <a:pos x="1507" y="704"/>
                  </a:cxn>
                  <a:cxn ang="0">
                    <a:pos x="1434" y="720"/>
                  </a:cxn>
                  <a:cxn ang="0">
                    <a:pos x="1415" y="740"/>
                  </a:cxn>
                  <a:cxn ang="0">
                    <a:pos x="1415" y="785"/>
                  </a:cxn>
                  <a:cxn ang="0">
                    <a:pos x="1267" y="785"/>
                  </a:cxn>
                  <a:cxn ang="0">
                    <a:pos x="1267" y="705"/>
                  </a:cxn>
                  <a:cxn ang="0">
                    <a:pos x="1267" y="679"/>
                  </a:cxn>
                  <a:cxn ang="0">
                    <a:pos x="1116" y="711"/>
                  </a:cxn>
                  <a:cxn ang="0">
                    <a:pos x="781" y="507"/>
                  </a:cxn>
                  <a:cxn ang="0">
                    <a:pos x="669" y="507"/>
                  </a:cxn>
                  <a:cxn ang="0">
                    <a:pos x="334" y="711"/>
                  </a:cxn>
                  <a:cxn ang="0">
                    <a:pos x="119" y="644"/>
                  </a:cxn>
                  <a:cxn ang="0">
                    <a:pos x="119" y="1009"/>
                  </a:cxn>
                  <a:cxn ang="0">
                    <a:pos x="119" y="1245"/>
                  </a:cxn>
                  <a:cxn ang="0">
                    <a:pos x="478" y="1245"/>
                  </a:cxn>
                  <a:cxn ang="0">
                    <a:pos x="478" y="1352"/>
                  </a:cxn>
                  <a:cxn ang="0">
                    <a:pos x="957" y="1352"/>
                  </a:cxn>
                  <a:cxn ang="0">
                    <a:pos x="957" y="1245"/>
                  </a:cxn>
                  <a:cxn ang="0">
                    <a:pos x="1267" y="1245"/>
                  </a:cxn>
                  <a:cxn ang="0">
                    <a:pos x="1267" y="1025"/>
                  </a:cxn>
                  <a:cxn ang="0">
                    <a:pos x="1415" y="1025"/>
                  </a:cxn>
                  <a:cxn ang="0">
                    <a:pos x="1415" y="1070"/>
                  </a:cxn>
                  <a:cxn ang="0">
                    <a:pos x="1434" y="1090"/>
                  </a:cxn>
                  <a:cxn ang="0">
                    <a:pos x="1626" y="1132"/>
                  </a:cxn>
                  <a:cxn ang="0">
                    <a:pos x="1645" y="1120"/>
                  </a:cxn>
                  <a:cxn ang="0">
                    <a:pos x="1645" y="719"/>
                  </a:cxn>
                  <a:cxn ang="0">
                    <a:pos x="1645" y="690"/>
                  </a:cxn>
                  <a:cxn ang="0">
                    <a:pos x="1626" y="678"/>
                  </a:cxn>
                  <a:cxn ang="0">
                    <a:pos x="731" y="1408"/>
                  </a:cxn>
                  <a:cxn ang="0">
                    <a:pos x="1021" y="1704"/>
                  </a:cxn>
                  <a:cxn ang="0">
                    <a:pos x="1113" y="1704"/>
                  </a:cxn>
                  <a:cxn ang="0">
                    <a:pos x="905" y="1408"/>
                  </a:cxn>
                  <a:cxn ang="0">
                    <a:pos x="731" y="1408"/>
                  </a:cxn>
                  <a:cxn ang="0">
                    <a:pos x="316" y="1704"/>
                  </a:cxn>
                  <a:cxn ang="0">
                    <a:pos x="407" y="1704"/>
                  </a:cxn>
                  <a:cxn ang="0">
                    <a:pos x="698" y="1408"/>
                  </a:cxn>
                  <a:cxn ang="0">
                    <a:pos x="523" y="1408"/>
                  </a:cxn>
                  <a:cxn ang="0">
                    <a:pos x="316" y="1704"/>
                  </a:cxn>
                </a:cxnLst>
                <a:rect l="0" t="0" r="r" b="b"/>
                <a:pathLst>
                  <a:path w="1645" h="1704">
                    <a:moveTo>
                      <a:pt x="669" y="334"/>
                    </a:moveTo>
                    <a:cubicBezTo>
                      <a:pt x="669" y="150"/>
                      <a:pt x="519" y="0"/>
                      <a:pt x="334" y="0"/>
                    </a:cubicBezTo>
                    <a:cubicBezTo>
                      <a:pt x="149" y="0"/>
                      <a:pt x="0" y="150"/>
                      <a:pt x="0" y="334"/>
                    </a:cubicBezTo>
                    <a:cubicBezTo>
                      <a:pt x="0" y="519"/>
                      <a:pt x="149" y="669"/>
                      <a:pt x="334" y="669"/>
                    </a:cubicBezTo>
                    <a:cubicBezTo>
                      <a:pt x="519" y="669"/>
                      <a:pt x="669" y="519"/>
                      <a:pt x="669" y="334"/>
                    </a:cubicBezTo>
                    <a:close/>
                    <a:moveTo>
                      <a:pt x="1116" y="669"/>
                    </a:moveTo>
                    <a:cubicBezTo>
                      <a:pt x="1300" y="669"/>
                      <a:pt x="1450" y="519"/>
                      <a:pt x="1450" y="334"/>
                    </a:cubicBezTo>
                    <a:cubicBezTo>
                      <a:pt x="1450" y="150"/>
                      <a:pt x="1300" y="0"/>
                      <a:pt x="1116" y="0"/>
                    </a:cubicBezTo>
                    <a:cubicBezTo>
                      <a:pt x="931" y="0"/>
                      <a:pt x="781" y="150"/>
                      <a:pt x="781" y="334"/>
                    </a:cubicBezTo>
                    <a:cubicBezTo>
                      <a:pt x="781" y="519"/>
                      <a:pt x="931" y="669"/>
                      <a:pt x="1116" y="669"/>
                    </a:cubicBezTo>
                    <a:close/>
                    <a:moveTo>
                      <a:pt x="1626" y="678"/>
                    </a:moveTo>
                    <a:cubicBezTo>
                      <a:pt x="1507" y="704"/>
                      <a:pt x="1507" y="704"/>
                      <a:pt x="1507" y="704"/>
                    </a:cubicBezTo>
                    <a:cubicBezTo>
                      <a:pt x="1434" y="720"/>
                      <a:pt x="1434" y="720"/>
                      <a:pt x="1434" y="720"/>
                    </a:cubicBezTo>
                    <a:cubicBezTo>
                      <a:pt x="1423" y="722"/>
                      <a:pt x="1415" y="731"/>
                      <a:pt x="1415" y="740"/>
                    </a:cubicBezTo>
                    <a:cubicBezTo>
                      <a:pt x="1415" y="785"/>
                      <a:pt x="1415" y="785"/>
                      <a:pt x="1415" y="785"/>
                    </a:cubicBezTo>
                    <a:cubicBezTo>
                      <a:pt x="1267" y="785"/>
                      <a:pt x="1267" y="785"/>
                      <a:pt x="1267" y="785"/>
                    </a:cubicBezTo>
                    <a:cubicBezTo>
                      <a:pt x="1267" y="705"/>
                      <a:pt x="1267" y="705"/>
                      <a:pt x="1267" y="705"/>
                    </a:cubicBezTo>
                    <a:cubicBezTo>
                      <a:pt x="1267" y="679"/>
                      <a:pt x="1267" y="679"/>
                      <a:pt x="1267" y="679"/>
                    </a:cubicBezTo>
                    <a:cubicBezTo>
                      <a:pt x="1221" y="700"/>
                      <a:pt x="1170" y="711"/>
                      <a:pt x="1116" y="711"/>
                    </a:cubicBezTo>
                    <a:cubicBezTo>
                      <a:pt x="970" y="711"/>
                      <a:pt x="844" y="628"/>
                      <a:pt x="781" y="507"/>
                    </a:cubicBezTo>
                    <a:cubicBezTo>
                      <a:pt x="669" y="507"/>
                      <a:pt x="669" y="507"/>
                      <a:pt x="669" y="507"/>
                    </a:cubicBezTo>
                    <a:cubicBezTo>
                      <a:pt x="606" y="628"/>
                      <a:pt x="480" y="711"/>
                      <a:pt x="334" y="711"/>
                    </a:cubicBezTo>
                    <a:cubicBezTo>
                      <a:pt x="254" y="711"/>
                      <a:pt x="180" y="686"/>
                      <a:pt x="119" y="644"/>
                    </a:cubicBezTo>
                    <a:cubicBezTo>
                      <a:pt x="119" y="1009"/>
                      <a:pt x="119" y="1009"/>
                      <a:pt x="119" y="1009"/>
                    </a:cubicBezTo>
                    <a:cubicBezTo>
                      <a:pt x="119" y="1245"/>
                      <a:pt x="119" y="1245"/>
                      <a:pt x="119" y="1245"/>
                    </a:cubicBezTo>
                    <a:cubicBezTo>
                      <a:pt x="478" y="1245"/>
                      <a:pt x="478" y="1245"/>
                      <a:pt x="478" y="1245"/>
                    </a:cubicBezTo>
                    <a:cubicBezTo>
                      <a:pt x="478" y="1352"/>
                      <a:pt x="478" y="1352"/>
                      <a:pt x="478" y="1352"/>
                    </a:cubicBezTo>
                    <a:cubicBezTo>
                      <a:pt x="957" y="1352"/>
                      <a:pt x="957" y="1352"/>
                      <a:pt x="957" y="1352"/>
                    </a:cubicBezTo>
                    <a:cubicBezTo>
                      <a:pt x="957" y="1245"/>
                      <a:pt x="957" y="1245"/>
                      <a:pt x="957" y="1245"/>
                    </a:cubicBezTo>
                    <a:cubicBezTo>
                      <a:pt x="1267" y="1245"/>
                      <a:pt x="1267" y="1245"/>
                      <a:pt x="1267" y="1245"/>
                    </a:cubicBezTo>
                    <a:cubicBezTo>
                      <a:pt x="1267" y="1025"/>
                      <a:pt x="1267" y="1025"/>
                      <a:pt x="1267" y="1025"/>
                    </a:cubicBezTo>
                    <a:cubicBezTo>
                      <a:pt x="1415" y="1025"/>
                      <a:pt x="1415" y="1025"/>
                      <a:pt x="1415" y="1025"/>
                    </a:cubicBezTo>
                    <a:cubicBezTo>
                      <a:pt x="1415" y="1070"/>
                      <a:pt x="1415" y="1070"/>
                      <a:pt x="1415" y="1070"/>
                    </a:cubicBezTo>
                    <a:cubicBezTo>
                      <a:pt x="1415" y="1079"/>
                      <a:pt x="1423" y="1088"/>
                      <a:pt x="1434" y="1090"/>
                    </a:cubicBezTo>
                    <a:cubicBezTo>
                      <a:pt x="1626" y="1132"/>
                      <a:pt x="1626" y="1132"/>
                      <a:pt x="1626" y="1132"/>
                    </a:cubicBezTo>
                    <a:cubicBezTo>
                      <a:pt x="1637" y="1134"/>
                      <a:pt x="1645" y="1129"/>
                      <a:pt x="1645" y="1120"/>
                    </a:cubicBezTo>
                    <a:cubicBezTo>
                      <a:pt x="1645" y="719"/>
                      <a:pt x="1645" y="719"/>
                      <a:pt x="1645" y="719"/>
                    </a:cubicBezTo>
                    <a:cubicBezTo>
                      <a:pt x="1645" y="690"/>
                      <a:pt x="1645" y="690"/>
                      <a:pt x="1645" y="690"/>
                    </a:cubicBezTo>
                    <a:cubicBezTo>
                      <a:pt x="1645" y="681"/>
                      <a:pt x="1637" y="676"/>
                      <a:pt x="1626" y="678"/>
                    </a:cubicBezTo>
                    <a:close/>
                    <a:moveTo>
                      <a:pt x="731" y="1408"/>
                    </a:moveTo>
                    <a:cubicBezTo>
                      <a:pt x="1021" y="1704"/>
                      <a:pt x="1021" y="1704"/>
                      <a:pt x="1021" y="1704"/>
                    </a:cubicBezTo>
                    <a:cubicBezTo>
                      <a:pt x="1113" y="1704"/>
                      <a:pt x="1113" y="1704"/>
                      <a:pt x="1113" y="1704"/>
                    </a:cubicBezTo>
                    <a:cubicBezTo>
                      <a:pt x="905" y="1408"/>
                      <a:pt x="905" y="1408"/>
                      <a:pt x="905" y="1408"/>
                    </a:cubicBezTo>
                    <a:lnTo>
                      <a:pt x="731" y="1408"/>
                    </a:lnTo>
                    <a:close/>
                    <a:moveTo>
                      <a:pt x="316" y="1704"/>
                    </a:moveTo>
                    <a:cubicBezTo>
                      <a:pt x="407" y="1704"/>
                      <a:pt x="407" y="1704"/>
                      <a:pt x="407" y="1704"/>
                    </a:cubicBezTo>
                    <a:cubicBezTo>
                      <a:pt x="698" y="1408"/>
                      <a:pt x="698" y="1408"/>
                      <a:pt x="698" y="1408"/>
                    </a:cubicBezTo>
                    <a:cubicBezTo>
                      <a:pt x="523" y="1408"/>
                      <a:pt x="523" y="1408"/>
                      <a:pt x="523" y="1408"/>
                    </a:cubicBezTo>
                    <a:lnTo>
                      <a:pt x="316" y="1704"/>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9525">
                <a:noFill/>
                <a:round/>
                <a:headEnd/>
                <a:tailEnd/>
              </a:ln>
              <a:effectLst>
                <a:outerShdw blurRad="50800" dist="38100" dir="2700000" algn="tl" rotWithShape="0">
                  <a:prstClr val="black">
                    <a:alpha val="40000"/>
                  </a:prstClr>
                </a:outerShdw>
              </a:effectLst>
            </p:spPr>
            <p:txBody>
              <a:bodyPr vert="horz" wrap="square" lIns="68583" tIns="34292" rIns="68583" bIns="34292" numCol="1" anchor="t" anchorCtr="0" compatLnSpc="1">
                <a:prstTxWarp prst="textNoShape">
                  <a:avLst/>
                </a:prstTxWarp>
              </a:bodyPr>
              <a:lstStyle/>
              <a:p>
                <a:pPr defTabSz="685834"/>
                <a:endParaRPr lang="en-US" sz="1400" dirty="0">
                  <a:solidFill>
                    <a:srgbClr val="0096D6"/>
                  </a:solidFill>
                </a:endParaRPr>
              </a:p>
            </p:txBody>
          </p:sp>
          <p:sp>
            <p:nvSpPr>
              <p:cNvPr id="35" name="Freeform 58"/>
              <p:cNvSpPr>
                <a:spLocks noEditPoints="1"/>
              </p:cNvSpPr>
              <p:nvPr/>
            </p:nvSpPr>
            <p:spPr bwMode="auto">
              <a:xfrm>
                <a:off x="1828267" y="1234818"/>
                <a:ext cx="153268" cy="368882"/>
              </a:xfrm>
              <a:custGeom>
                <a:avLst/>
                <a:gdLst>
                  <a:gd name="T0" fmla="*/ 35 w 46"/>
                  <a:gd name="T1" fmla="*/ 52 h 110"/>
                  <a:gd name="T2" fmla="*/ 5 w 46"/>
                  <a:gd name="T3" fmla="*/ 21 h 110"/>
                  <a:gd name="T4" fmla="*/ 40 w 46"/>
                  <a:gd name="T5" fmla="*/ 21 h 110"/>
                  <a:gd name="T6" fmla="*/ 38 w 46"/>
                  <a:gd name="T7" fmla="*/ 74 h 110"/>
                  <a:gd name="T8" fmla="*/ 31 w 46"/>
                  <a:gd name="T9" fmla="*/ 76 h 110"/>
                  <a:gd name="T10" fmla="*/ 31 w 46"/>
                  <a:gd name="T11" fmla="*/ 70 h 110"/>
                  <a:gd name="T12" fmla="*/ 38 w 46"/>
                  <a:gd name="T13" fmla="*/ 74 h 110"/>
                  <a:gd name="T14" fmla="*/ 38 w 46"/>
                  <a:gd name="T15" fmla="*/ 83 h 110"/>
                  <a:gd name="T16" fmla="*/ 29 w 46"/>
                  <a:gd name="T17" fmla="*/ 83 h 110"/>
                  <a:gd name="T18" fmla="*/ 37 w 46"/>
                  <a:gd name="T19" fmla="*/ 79 h 110"/>
                  <a:gd name="T20" fmla="*/ 38 w 46"/>
                  <a:gd name="T21" fmla="*/ 83 h 110"/>
                  <a:gd name="T22" fmla="*/ 37 w 46"/>
                  <a:gd name="T23" fmla="*/ 94 h 110"/>
                  <a:gd name="T24" fmla="*/ 29 w 46"/>
                  <a:gd name="T25" fmla="*/ 89 h 110"/>
                  <a:gd name="T26" fmla="*/ 38 w 46"/>
                  <a:gd name="T27" fmla="*/ 89 h 110"/>
                  <a:gd name="T28" fmla="*/ 38 w 46"/>
                  <a:gd name="T29" fmla="*/ 101 h 110"/>
                  <a:gd name="T30" fmla="*/ 31 w 46"/>
                  <a:gd name="T31" fmla="*/ 103 h 110"/>
                  <a:gd name="T32" fmla="*/ 31 w 46"/>
                  <a:gd name="T33" fmla="*/ 97 h 110"/>
                  <a:gd name="T34" fmla="*/ 38 w 46"/>
                  <a:gd name="T35" fmla="*/ 101 h 110"/>
                  <a:gd name="T36" fmla="*/ 28 w 46"/>
                  <a:gd name="T37" fmla="*/ 62 h 110"/>
                  <a:gd name="T38" fmla="*/ 35 w 46"/>
                  <a:gd name="T39" fmla="*/ 57 h 110"/>
                  <a:gd name="T40" fmla="*/ 36 w 46"/>
                  <a:gd name="T41" fmla="*/ 61 h 110"/>
                  <a:gd name="T42" fmla="*/ 27 w 46"/>
                  <a:gd name="T43" fmla="*/ 74 h 110"/>
                  <a:gd name="T44" fmla="*/ 20 w 46"/>
                  <a:gd name="T45" fmla="*/ 76 h 110"/>
                  <a:gd name="T46" fmla="*/ 20 w 46"/>
                  <a:gd name="T47" fmla="*/ 70 h 110"/>
                  <a:gd name="T48" fmla="*/ 27 w 46"/>
                  <a:gd name="T49" fmla="*/ 74 h 110"/>
                  <a:gd name="T50" fmla="*/ 27 w 46"/>
                  <a:gd name="T51" fmla="*/ 83 h 110"/>
                  <a:gd name="T52" fmla="*/ 18 w 46"/>
                  <a:gd name="T53" fmla="*/ 83 h 110"/>
                  <a:gd name="T54" fmla="*/ 25 w 46"/>
                  <a:gd name="T55" fmla="*/ 79 h 110"/>
                  <a:gd name="T56" fmla="*/ 27 w 46"/>
                  <a:gd name="T57" fmla="*/ 83 h 110"/>
                  <a:gd name="T58" fmla="*/ 25 w 46"/>
                  <a:gd name="T59" fmla="*/ 94 h 110"/>
                  <a:gd name="T60" fmla="*/ 18 w 46"/>
                  <a:gd name="T61" fmla="*/ 89 h 110"/>
                  <a:gd name="T62" fmla="*/ 27 w 46"/>
                  <a:gd name="T63" fmla="*/ 89 h 110"/>
                  <a:gd name="T64" fmla="*/ 27 w 46"/>
                  <a:gd name="T65" fmla="*/ 101 h 110"/>
                  <a:gd name="T66" fmla="*/ 20 w 46"/>
                  <a:gd name="T67" fmla="*/ 103 h 110"/>
                  <a:gd name="T68" fmla="*/ 20 w 46"/>
                  <a:gd name="T69" fmla="*/ 97 h 110"/>
                  <a:gd name="T70" fmla="*/ 27 w 46"/>
                  <a:gd name="T71" fmla="*/ 101 h 110"/>
                  <a:gd name="T72" fmla="*/ 18 w 46"/>
                  <a:gd name="T73" fmla="*/ 61 h 110"/>
                  <a:gd name="T74" fmla="*/ 9 w 46"/>
                  <a:gd name="T75" fmla="*/ 61 h 110"/>
                  <a:gd name="T76" fmla="*/ 10 w 46"/>
                  <a:gd name="T77" fmla="*/ 57 h 110"/>
                  <a:gd name="T78" fmla="*/ 16 w 46"/>
                  <a:gd name="T79" fmla="*/ 74 h 110"/>
                  <a:gd name="T80" fmla="*/ 8 w 46"/>
                  <a:gd name="T81" fmla="*/ 76 h 110"/>
                  <a:gd name="T82" fmla="*/ 8 w 46"/>
                  <a:gd name="T83" fmla="*/ 70 h 110"/>
                  <a:gd name="T84" fmla="*/ 16 w 46"/>
                  <a:gd name="T85" fmla="*/ 74 h 110"/>
                  <a:gd name="T86" fmla="*/ 16 w 46"/>
                  <a:gd name="T87" fmla="*/ 83 h 110"/>
                  <a:gd name="T88" fmla="*/ 7 w 46"/>
                  <a:gd name="T89" fmla="*/ 83 h 110"/>
                  <a:gd name="T90" fmla="*/ 14 w 46"/>
                  <a:gd name="T91" fmla="*/ 79 h 110"/>
                  <a:gd name="T92" fmla="*/ 16 w 46"/>
                  <a:gd name="T93" fmla="*/ 83 h 110"/>
                  <a:gd name="T94" fmla="*/ 14 w 46"/>
                  <a:gd name="T95" fmla="*/ 94 h 110"/>
                  <a:gd name="T96" fmla="*/ 7 w 46"/>
                  <a:gd name="T97" fmla="*/ 89 h 110"/>
                  <a:gd name="T98" fmla="*/ 16 w 46"/>
                  <a:gd name="T99" fmla="*/ 89 h 110"/>
                  <a:gd name="T100" fmla="*/ 16 w 46"/>
                  <a:gd name="T101" fmla="*/ 101 h 110"/>
                  <a:gd name="T102" fmla="*/ 8 w 46"/>
                  <a:gd name="T103" fmla="*/ 103 h 110"/>
                  <a:gd name="T104" fmla="*/ 8 w 46"/>
                  <a:gd name="T105" fmla="*/ 97 h 110"/>
                  <a:gd name="T106" fmla="*/ 16 w 46"/>
                  <a:gd name="T107" fmla="*/ 101 h 110"/>
                  <a:gd name="T108" fmla="*/ 41 w 46"/>
                  <a:gd name="T109" fmla="*/ 12 h 110"/>
                  <a:gd name="T110" fmla="*/ 5 w 46"/>
                  <a:gd name="T111" fmla="*/ 0 h 110"/>
                  <a:gd name="T112" fmla="*/ 0 w 46"/>
                  <a:gd name="T113" fmla="*/ 17 h 110"/>
                  <a:gd name="T114" fmla="*/ 41 w 46"/>
                  <a:gd name="T115" fmla="*/ 110 h 110"/>
                  <a:gd name="T116" fmla="*/ 41 w 46"/>
                  <a:gd name="T117"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 h="110">
                    <a:moveTo>
                      <a:pt x="40" y="47"/>
                    </a:moveTo>
                    <a:cubicBezTo>
                      <a:pt x="40" y="47"/>
                      <a:pt x="40" y="47"/>
                      <a:pt x="40" y="47"/>
                    </a:cubicBezTo>
                    <a:cubicBezTo>
                      <a:pt x="40" y="49"/>
                      <a:pt x="38" y="52"/>
                      <a:pt x="35" y="52"/>
                    </a:cubicBezTo>
                    <a:cubicBezTo>
                      <a:pt x="10" y="52"/>
                      <a:pt x="10" y="52"/>
                      <a:pt x="10" y="52"/>
                    </a:cubicBezTo>
                    <a:cubicBezTo>
                      <a:pt x="7" y="52"/>
                      <a:pt x="5" y="49"/>
                      <a:pt x="5" y="47"/>
                    </a:cubicBezTo>
                    <a:cubicBezTo>
                      <a:pt x="5" y="21"/>
                      <a:pt x="5" y="21"/>
                      <a:pt x="5" y="21"/>
                    </a:cubicBezTo>
                    <a:cubicBezTo>
                      <a:pt x="5" y="19"/>
                      <a:pt x="7" y="16"/>
                      <a:pt x="10" y="16"/>
                    </a:cubicBezTo>
                    <a:cubicBezTo>
                      <a:pt x="35" y="16"/>
                      <a:pt x="35" y="16"/>
                      <a:pt x="35" y="16"/>
                    </a:cubicBezTo>
                    <a:cubicBezTo>
                      <a:pt x="38" y="16"/>
                      <a:pt x="40" y="19"/>
                      <a:pt x="40" y="21"/>
                    </a:cubicBezTo>
                    <a:cubicBezTo>
                      <a:pt x="40" y="47"/>
                      <a:pt x="40" y="47"/>
                      <a:pt x="40" y="47"/>
                    </a:cubicBezTo>
                    <a:cubicBezTo>
                      <a:pt x="40" y="47"/>
                      <a:pt x="40" y="47"/>
                      <a:pt x="40" y="47"/>
                    </a:cubicBezTo>
                    <a:close/>
                    <a:moveTo>
                      <a:pt x="38" y="74"/>
                    </a:moveTo>
                    <a:cubicBezTo>
                      <a:pt x="38" y="74"/>
                      <a:pt x="38" y="74"/>
                      <a:pt x="38" y="74"/>
                    </a:cubicBezTo>
                    <a:cubicBezTo>
                      <a:pt x="38" y="75"/>
                      <a:pt x="38" y="76"/>
                      <a:pt x="37" y="76"/>
                    </a:cubicBezTo>
                    <a:cubicBezTo>
                      <a:pt x="31" y="76"/>
                      <a:pt x="31" y="76"/>
                      <a:pt x="31" y="76"/>
                    </a:cubicBezTo>
                    <a:cubicBezTo>
                      <a:pt x="30" y="76"/>
                      <a:pt x="29" y="75"/>
                      <a:pt x="29" y="74"/>
                    </a:cubicBezTo>
                    <a:cubicBezTo>
                      <a:pt x="29" y="72"/>
                      <a:pt x="29" y="72"/>
                      <a:pt x="29" y="72"/>
                    </a:cubicBezTo>
                    <a:cubicBezTo>
                      <a:pt x="29" y="71"/>
                      <a:pt x="30" y="70"/>
                      <a:pt x="31" y="70"/>
                    </a:cubicBezTo>
                    <a:cubicBezTo>
                      <a:pt x="37" y="70"/>
                      <a:pt x="37" y="70"/>
                      <a:pt x="37" y="70"/>
                    </a:cubicBezTo>
                    <a:cubicBezTo>
                      <a:pt x="38" y="70"/>
                      <a:pt x="38" y="71"/>
                      <a:pt x="38" y="72"/>
                    </a:cubicBezTo>
                    <a:cubicBezTo>
                      <a:pt x="38" y="74"/>
                      <a:pt x="38" y="74"/>
                      <a:pt x="38" y="74"/>
                    </a:cubicBezTo>
                    <a:cubicBezTo>
                      <a:pt x="38" y="74"/>
                      <a:pt x="38" y="74"/>
                      <a:pt x="38" y="74"/>
                    </a:cubicBezTo>
                    <a:close/>
                    <a:moveTo>
                      <a:pt x="38" y="83"/>
                    </a:moveTo>
                    <a:cubicBezTo>
                      <a:pt x="38" y="83"/>
                      <a:pt x="38" y="83"/>
                      <a:pt x="38" y="83"/>
                    </a:cubicBezTo>
                    <a:cubicBezTo>
                      <a:pt x="38" y="84"/>
                      <a:pt x="38" y="85"/>
                      <a:pt x="37" y="85"/>
                    </a:cubicBezTo>
                    <a:cubicBezTo>
                      <a:pt x="31" y="85"/>
                      <a:pt x="31" y="85"/>
                      <a:pt x="31" y="85"/>
                    </a:cubicBezTo>
                    <a:cubicBezTo>
                      <a:pt x="30" y="85"/>
                      <a:pt x="29" y="84"/>
                      <a:pt x="29" y="83"/>
                    </a:cubicBezTo>
                    <a:cubicBezTo>
                      <a:pt x="29" y="80"/>
                      <a:pt x="29" y="80"/>
                      <a:pt x="29" y="80"/>
                    </a:cubicBezTo>
                    <a:cubicBezTo>
                      <a:pt x="29" y="80"/>
                      <a:pt x="30" y="79"/>
                      <a:pt x="31" y="79"/>
                    </a:cubicBezTo>
                    <a:cubicBezTo>
                      <a:pt x="37" y="79"/>
                      <a:pt x="37" y="79"/>
                      <a:pt x="37" y="79"/>
                    </a:cubicBezTo>
                    <a:cubicBezTo>
                      <a:pt x="38" y="79"/>
                      <a:pt x="38" y="80"/>
                      <a:pt x="38" y="80"/>
                    </a:cubicBezTo>
                    <a:cubicBezTo>
                      <a:pt x="38" y="83"/>
                      <a:pt x="38" y="83"/>
                      <a:pt x="38" y="83"/>
                    </a:cubicBezTo>
                    <a:cubicBezTo>
                      <a:pt x="38" y="83"/>
                      <a:pt x="38" y="83"/>
                      <a:pt x="38" y="83"/>
                    </a:cubicBezTo>
                    <a:close/>
                    <a:moveTo>
                      <a:pt x="38" y="92"/>
                    </a:moveTo>
                    <a:cubicBezTo>
                      <a:pt x="38" y="92"/>
                      <a:pt x="38" y="92"/>
                      <a:pt x="38" y="92"/>
                    </a:cubicBezTo>
                    <a:cubicBezTo>
                      <a:pt x="38" y="93"/>
                      <a:pt x="38" y="94"/>
                      <a:pt x="37" y="94"/>
                    </a:cubicBezTo>
                    <a:cubicBezTo>
                      <a:pt x="31" y="94"/>
                      <a:pt x="31" y="94"/>
                      <a:pt x="31" y="94"/>
                    </a:cubicBezTo>
                    <a:cubicBezTo>
                      <a:pt x="30" y="94"/>
                      <a:pt x="29" y="93"/>
                      <a:pt x="29" y="92"/>
                    </a:cubicBezTo>
                    <a:cubicBezTo>
                      <a:pt x="29" y="89"/>
                      <a:pt x="29" y="89"/>
                      <a:pt x="29" y="89"/>
                    </a:cubicBezTo>
                    <a:cubicBezTo>
                      <a:pt x="29" y="88"/>
                      <a:pt x="30" y="88"/>
                      <a:pt x="31" y="88"/>
                    </a:cubicBezTo>
                    <a:cubicBezTo>
                      <a:pt x="37" y="88"/>
                      <a:pt x="37" y="88"/>
                      <a:pt x="37" y="88"/>
                    </a:cubicBezTo>
                    <a:cubicBezTo>
                      <a:pt x="38" y="88"/>
                      <a:pt x="38" y="88"/>
                      <a:pt x="38" y="89"/>
                    </a:cubicBezTo>
                    <a:cubicBezTo>
                      <a:pt x="38" y="92"/>
                      <a:pt x="38" y="92"/>
                      <a:pt x="38" y="92"/>
                    </a:cubicBezTo>
                    <a:cubicBezTo>
                      <a:pt x="38" y="92"/>
                      <a:pt x="38" y="92"/>
                      <a:pt x="38" y="92"/>
                    </a:cubicBezTo>
                    <a:close/>
                    <a:moveTo>
                      <a:pt x="38" y="101"/>
                    </a:moveTo>
                    <a:cubicBezTo>
                      <a:pt x="38" y="101"/>
                      <a:pt x="38" y="101"/>
                      <a:pt x="38" y="101"/>
                    </a:cubicBezTo>
                    <a:cubicBezTo>
                      <a:pt x="38" y="102"/>
                      <a:pt x="38" y="103"/>
                      <a:pt x="37" y="103"/>
                    </a:cubicBezTo>
                    <a:cubicBezTo>
                      <a:pt x="31" y="103"/>
                      <a:pt x="31" y="103"/>
                      <a:pt x="31" y="103"/>
                    </a:cubicBezTo>
                    <a:cubicBezTo>
                      <a:pt x="30" y="103"/>
                      <a:pt x="29" y="102"/>
                      <a:pt x="29" y="101"/>
                    </a:cubicBezTo>
                    <a:cubicBezTo>
                      <a:pt x="29" y="98"/>
                      <a:pt x="29" y="98"/>
                      <a:pt x="29" y="98"/>
                    </a:cubicBezTo>
                    <a:cubicBezTo>
                      <a:pt x="29" y="97"/>
                      <a:pt x="30" y="97"/>
                      <a:pt x="31" y="97"/>
                    </a:cubicBezTo>
                    <a:cubicBezTo>
                      <a:pt x="37" y="97"/>
                      <a:pt x="37" y="97"/>
                      <a:pt x="37" y="97"/>
                    </a:cubicBezTo>
                    <a:cubicBezTo>
                      <a:pt x="38" y="97"/>
                      <a:pt x="38" y="97"/>
                      <a:pt x="38" y="98"/>
                    </a:cubicBezTo>
                    <a:cubicBezTo>
                      <a:pt x="38" y="101"/>
                      <a:pt x="38" y="101"/>
                      <a:pt x="38" y="101"/>
                    </a:cubicBezTo>
                    <a:cubicBezTo>
                      <a:pt x="38" y="101"/>
                      <a:pt x="38" y="101"/>
                      <a:pt x="38" y="101"/>
                    </a:cubicBezTo>
                    <a:close/>
                    <a:moveTo>
                      <a:pt x="28" y="62"/>
                    </a:moveTo>
                    <a:cubicBezTo>
                      <a:pt x="28" y="62"/>
                      <a:pt x="28" y="62"/>
                      <a:pt x="28" y="62"/>
                    </a:cubicBezTo>
                    <a:cubicBezTo>
                      <a:pt x="27" y="61"/>
                      <a:pt x="27" y="61"/>
                      <a:pt x="27" y="61"/>
                    </a:cubicBezTo>
                    <a:cubicBezTo>
                      <a:pt x="27" y="61"/>
                      <a:pt x="27" y="60"/>
                      <a:pt x="28" y="59"/>
                    </a:cubicBezTo>
                    <a:cubicBezTo>
                      <a:pt x="35" y="57"/>
                      <a:pt x="35" y="57"/>
                      <a:pt x="35" y="57"/>
                    </a:cubicBezTo>
                    <a:cubicBezTo>
                      <a:pt x="36" y="57"/>
                      <a:pt x="37" y="57"/>
                      <a:pt x="37" y="58"/>
                    </a:cubicBezTo>
                    <a:cubicBezTo>
                      <a:pt x="37" y="59"/>
                      <a:pt x="37" y="59"/>
                      <a:pt x="37" y="59"/>
                    </a:cubicBezTo>
                    <a:cubicBezTo>
                      <a:pt x="38" y="60"/>
                      <a:pt x="37" y="61"/>
                      <a:pt x="36" y="61"/>
                    </a:cubicBezTo>
                    <a:cubicBezTo>
                      <a:pt x="30" y="63"/>
                      <a:pt x="30" y="63"/>
                      <a:pt x="30" y="63"/>
                    </a:cubicBezTo>
                    <a:cubicBezTo>
                      <a:pt x="29" y="64"/>
                      <a:pt x="28" y="63"/>
                      <a:pt x="28" y="62"/>
                    </a:cubicBezTo>
                    <a:close/>
                    <a:moveTo>
                      <a:pt x="27" y="74"/>
                    </a:moveTo>
                    <a:cubicBezTo>
                      <a:pt x="27" y="74"/>
                      <a:pt x="27" y="74"/>
                      <a:pt x="27" y="74"/>
                    </a:cubicBezTo>
                    <a:cubicBezTo>
                      <a:pt x="27" y="75"/>
                      <a:pt x="26" y="76"/>
                      <a:pt x="25" y="76"/>
                    </a:cubicBezTo>
                    <a:cubicBezTo>
                      <a:pt x="20" y="76"/>
                      <a:pt x="20" y="76"/>
                      <a:pt x="20" y="76"/>
                    </a:cubicBezTo>
                    <a:cubicBezTo>
                      <a:pt x="19" y="76"/>
                      <a:pt x="18" y="75"/>
                      <a:pt x="18" y="74"/>
                    </a:cubicBezTo>
                    <a:cubicBezTo>
                      <a:pt x="18" y="72"/>
                      <a:pt x="18" y="72"/>
                      <a:pt x="18" y="72"/>
                    </a:cubicBezTo>
                    <a:cubicBezTo>
                      <a:pt x="18" y="71"/>
                      <a:pt x="19" y="70"/>
                      <a:pt x="20" y="70"/>
                    </a:cubicBezTo>
                    <a:cubicBezTo>
                      <a:pt x="25" y="70"/>
                      <a:pt x="25" y="70"/>
                      <a:pt x="25" y="70"/>
                    </a:cubicBezTo>
                    <a:cubicBezTo>
                      <a:pt x="26" y="70"/>
                      <a:pt x="27" y="71"/>
                      <a:pt x="27" y="72"/>
                    </a:cubicBezTo>
                    <a:cubicBezTo>
                      <a:pt x="27" y="74"/>
                      <a:pt x="27" y="74"/>
                      <a:pt x="27" y="74"/>
                    </a:cubicBezTo>
                    <a:cubicBezTo>
                      <a:pt x="27" y="74"/>
                      <a:pt x="27" y="74"/>
                      <a:pt x="27" y="74"/>
                    </a:cubicBezTo>
                    <a:close/>
                    <a:moveTo>
                      <a:pt x="27" y="83"/>
                    </a:moveTo>
                    <a:cubicBezTo>
                      <a:pt x="27" y="83"/>
                      <a:pt x="27" y="83"/>
                      <a:pt x="27" y="83"/>
                    </a:cubicBezTo>
                    <a:cubicBezTo>
                      <a:pt x="27" y="84"/>
                      <a:pt x="26" y="85"/>
                      <a:pt x="25" y="85"/>
                    </a:cubicBezTo>
                    <a:cubicBezTo>
                      <a:pt x="20" y="85"/>
                      <a:pt x="20" y="85"/>
                      <a:pt x="20" y="85"/>
                    </a:cubicBezTo>
                    <a:cubicBezTo>
                      <a:pt x="19" y="85"/>
                      <a:pt x="18" y="84"/>
                      <a:pt x="18" y="83"/>
                    </a:cubicBezTo>
                    <a:cubicBezTo>
                      <a:pt x="18" y="80"/>
                      <a:pt x="18" y="80"/>
                      <a:pt x="18" y="80"/>
                    </a:cubicBezTo>
                    <a:cubicBezTo>
                      <a:pt x="18" y="80"/>
                      <a:pt x="19" y="79"/>
                      <a:pt x="20" y="79"/>
                    </a:cubicBezTo>
                    <a:cubicBezTo>
                      <a:pt x="25" y="79"/>
                      <a:pt x="25" y="79"/>
                      <a:pt x="25" y="79"/>
                    </a:cubicBezTo>
                    <a:cubicBezTo>
                      <a:pt x="26" y="79"/>
                      <a:pt x="27" y="80"/>
                      <a:pt x="27" y="80"/>
                    </a:cubicBezTo>
                    <a:cubicBezTo>
                      <a:pt x="27" y="83"/>
                      <a:pt x="27" y="83"/>
                      <a:pt x="27" y="83"/>
                    </a:cubicBezTo>
                    <a:cubicBezTo>
                      <a:pt x="27" y="83"/>
                      <a:pt x="27" y="83"/>
                      <a:pt x="27" y="83"/>
                    </a:cubicBezTo>
                    <a:close/>
                    <a:moveTo>
                      <a:pt x="27" y="92"/>
                    </a:moveTo>
                    <a:cubicBezTo>
                      <a:pt x="27" y="92"/>
                      <a:pt x="27" y="92"/>
                      <a:pt x="27" y="92"/>
                    </a:cubicBezTo>
                    <a:cubicBezTo>
                      <a:pt x="27" y="93"/>
                      <a:pt x="26" y="94"/>
                      <a:pt x="25" y="94"/>
                    </a:cubicBezTo>
                    <a:cubicBezTo>
                      <a:pt x="20" y="94"/>
                      <a:pt x="20" y="94"/>
                      <a:pt x="20" y="94"/>
                    </a:cubicBezTo>
                    <a:cubicBezTo>
                      <a:pt x="19" y="94"/>
                      <a:pt x="18" y="93"/>
                      <a:pt x="18" y="92"/>
                    </a:cubicBezTo>
                    <a:cubicBezTo>
                      <a:pt x="18" y="89"/>
                      <a:pt x="18" y="89"/>
                      <a:pt x="18" y="89"/>
                    </a:cubicBezTo>
                    <a:cubicBezTo>
                      <a:pt x="18" y="88"/>
                      <a:pt x="19" y="88"/>
                      <a:pt x="20" y="88"/>
                    </a:cubicBezTo>
                    <a:cubicBezTo>
                      <a:pt x="25" y="88"/>
                      <a:pt x="25" y="88"/>
                      <a:pt x="25" y="88"/>
                    </a:cubicBezTo>
                    <a:cubicBezTo>
                      <a:pt x="26" y="88"/>
                      <a:pt x="27" y="88"/>
                      <a:pt x="27" y="89"/>
                    </a:cubicBezTo>
                    <a:cubicBezTo>
                      <a:pt x="27" y="92"/>
                      <a:pt x="27" y="92"/>
                      <a:pt x="27" y="92"/>
                    </a:cubicBezTo>
                    <a:cubicBezTo>
                      <a:pt x="27" y="92"/>
                      <a:pt x="27" y="92"/>
                      <a:pt x="27" y="92"/>
                    </a:cubicBezTo>
                    <a:close/>
                    <a:moveTo>
                      <a:pt x="27" y="101"/>
                    </a:moveTo>
                    <a:cubicBezTo>
                      <a:pt x="27" y="101"/>
                      <a:pt x="27" y="101"/>
                      <a:pt x="27" y="101"/>
                    </a:cubicBezTo>
                    <a:cubicBezTo>
                      <a:pt x="27" y="102"/>
                      <a:pt x="26" y="103"/>
                      <a:pt x="25" y="103"/>
                    </a:cubicBezTo>
                    <a:cubicBezTo>
                      <a:pt x="20" y="103"/>
                      <a:pt x="20" y="103"/>
                      <a:pt x="20" y="103"/>
                    </a:cubicBezTo>
                    <a:cubicBezTo>
                      <a:pt x="19" y="103"/>
                      <a:pt x="18" y="102"/>
                      <a:pt x="18" y="101"/>
                    </a:cubicBezTo>
                    <a:cubicBezTo>
                      <a:pt x="18" y="98"/>
                      <a:pt x="18" y="98"/>
                      <a:pt x="18" y="98"/>
                    </a:cubicBezTo>
                    <a:cubicBezTo>
                      <a:pt x="18" y="97"/>
                      <a:pt x="19" y="97"/>
                      <a:pt x="20" y="97"/>
                    </a:cubicBezTo>
                    <a:cubicBezTo>
                      <a:pt x="25" y="97"/>
                      <a:pt x="25" y="97"/>
                      <a:pt x="25" y="97"/>
                    </a:cubicBezTo>
                    <a:cubicBezTo>
                      <a:pt x="26" y="97"/>
                      <a:pt x="27" y="97"/>
                      <a:pt x="27" y="98"/>
                    </a:cubicBezTo>
                    <a:cubicBezTo>
                      <a:pt x="27" y="101"/>
                      <a:pt x="27" y="101"/>
                      <a:pt x="27" y="101"/>
                    </a:cubicBezTo>
                    <a:cubicBezTo>
                      <a:pt x="27" y="101"/>
                      <a:pt x="27" y="101"/>
                      <a:pt x="27" y="101"/>
                    </a:cubicBezTo>
                    <a:close/>
                    <a:moveTo>
                      <a:pt x="18" y="61"/>
                    </a:moveTo>
                    <a:cubicBezTo>
                      <a:pt x="18" y="61"/>
                      <a:pt x="18" y="61"/>
                      <a:pt x="18" y="61"/>
                    </a:cubicBezTo>
                    <a:cubicBezTo>
                      <a:pt x="18" y="62"/>
                      <a:pt x="18" y="62"/>
                      <a:pt x="18" y="62"/>
                    </a:cubicBezTo>
                    <a:cubicBezTo>
                      <a:pt x="17" y="63"/>
                      <a:pt x="16" y="64"/>
                      <a:pt x="15" y="63"/>
                    </a:cubicBezTo>
                    <a:cubicBezTo>
                      <a:pt x="9" y="61"/>
                      <a:pt x="9" y="61"/>
                      <a:pt x="9" y="61"/>
                    </a:cubicBezTo>
                    <a:cubicBezTo>
                      <a:pt x="8" y="61"/>
                      <a:pt x="7" y="60"/>
                      <a:pt x="8" y="59"/>
                    </a:cubicBezTo>
                    <a:cubicBezTo>
                      <a:pt x="8" y="58"/>
                      <a:pt x="8" y="58"/>
                      <a:pt x="8" y="58"/>
                    </a:cubicBezTo>
                    <a:cubicBezTo>
                      <a:pt x="8" y="57"/>
                      <a:pt x="9" y="57"/>
                      <a:pt x="10" y="57"/>
                    </a:cubicBezTo>
                    <a:cubicBezTo>
                      <a:pt x="17" y="59"/>
                      <a:pt x="17" y="59"/>
                      <a:pt x="17" y="59"/>
                    </a:cubicBezTo>
                    <a:cubicBezTo>
                      <a:pt x="18" y="60"/>
                      <a:pt x="18" y="61"/>
                      <a:pt x="18" y="61"/>
                    </a:cubicBezTo>
                    <a:close/>
                    <a:moveTo>
                      <a:pt x="16" y="74"/>
                    </a:moveTo>
                    <a:cubicBezTo>
                      <a:pt x="16" y="74"/>
                      <a:pt x="16" y="74"/>
                      <a:pt x="16" y="74"/>
                    </a:cubicBezTo>
                    <a:cubicBezTo>
                      <a:pt x="16" y="75"/>
                      <a:pt x="15" y="76"/>
                      <a:pt x="14" y="76"/>
                    </a:cubicBezTo>
                    <a:cubicBezTo>
                      <a:pt x="8" y="76"/>
                      <a:pt x="8" y="76"/>
                      <a:pt x="8" y="76"/>
                    </a:cubicBezTo>
                    <a:cubicBezTo>
                      <a:pt x="7" y="76"/>
                      <a:pt x="7" y="75"/>
                      <a:pt x="7" y="74"/>
                    </a:cubicBezTo>
                    <a:cubicBezTo>
                      <a:pt x="7" y="72"/>
                      <a:pt x="7" y="72"/>
                      <a:pt x="7" y="72"/>
                    </a:cubicBezTo>
                    <a:cubicBezTo>
                      <a:pt x="7" y="71"/>
                      <a:pt x="7" y="70"/>
                      <a:pt x="8" y="70"/>
                    </a:cubicBezTo>
                    <a:cubicBezTo>
                      <a:pt x="14" y="70"/>
                      <a:pt x="14" y="70"/>
                      <a:pt x="14" y="70"/>
                    </a:cubicBezTo>
                    <a:cubicBezTo>
                      <a:pt x="15" y="70"/>
                      <a:pt x="16" y="71"/>
                      <a:pt x="16" y="72"/>
                    </a:cubicBezTo>
                    <a:cubicBezTo>
                      <a:pt x="16" y="74"/>
                      <a:pt x="16" y="74"/>
                      <a:pt x="16" y="74"/>
                    </a:cubicBezTo>
                    <a:cubicBezTo>
                      <a:pt x="16" y="74"/>
                      <a:pt x="16" y="74"/>
                      <a:pt x="16" y="74"/>
                    </a:cubicBezTo>
                    <a:close/>
                    <a:moveTo>
                      <a:pt x="16" y="83"/>
                    </a:moveTo>
                    <a:cubicBezTo>
                      <a:pt x="16" y="83"/>
                      <a:pt x="16" y="83"/>
                      <a:pt x="16" y="83"/>
                    </a:cubicBezTo>
                    <a:cubicBezTo>
                      <a:pt x="16" y="84"/>
                      <a:pt x="15" y="85"/>
                      <a:pt x="14" y="85"/>
                    </a:cubicBezTo>
                    <a:cubicBezTo>
                      <a:pt x="8" y="85"/>
                      <a:pt x="8" y="85"/>
                      <a:pt x="8" y="85"/>
                    </a:cubicBezTo>
                    <a:cubicBezTo>
                      <a:pt x="7" y="85"/>
                      <a:pt x="7" y="84"/>
                      <a:pt x="7" y="83"/>
                    </a:cubicBezTo>
                    <a:cubicBezTo>
                      <a:pt x="7" y="80"/>
                      <a:pt x="7" y="80"/>
                      <a:pt x="7" y="80"/>
                    </a:cubicBezTo>
                    <a:cubicBezTo>
                      <a:pt x="7" y="80"/>
                      <a:pt x="7" y="79"/>
                      <a:pt x="8" y="79"/>
                    </a:cubicBezTo>
                    <a:cubicBezTo>
                      <a:pt x="14" y="79"/>
                      <a:pt x="14" y="79"/>
                      <a:pt x="14" y="79"/>
                    </a:cubicBezTo>
                    <a:cubicBezTo>
                      <a:pt x="15" y="79"/>
                      <a:pt x="16" y="80"/>
                      <a:pt x="16" y="80"/>
                    </a:cubicBezTo>
                    <a:cubicBezTo>
                      <a:pt x="16" y="83"/>
                      <a:pt x="16" y="83"/>
                      <a:pt x="16" y="83"/>
                    </a:cubicBezTo>
                    <a:cubicBezTo>
                      <a:pt x="16" y="83"/>
                      <a:pt x="16" y="83"/>
                      <a:pt x="16" y="83"/>
                    </a:cubicBezTo>
                    <a:close/>
                    <a:moveTo>
                      <a:pt x="16" y="92"/>
                    </a:moveTo>
                    <a:cubicBezTo>
                      <a:pt x="16" y="92"/>
                      <a:pt x="16" y="92"/>
                      <a:pt x="16" y="92"/>
                    </a:cubicBezTo>
                    <a:cubicBezTo>
                      <a:pt x="16" y="93"/>
                      <a:pt x="15" y="94"/>
                      <a:pt x="14" y="94"/>
                    </a:cubicBezTo>
                    <a:cubicBezTo>
                      <a:pt x="8" y="94"/>
                      <a:pt x="8" y="94"/>
                      <a:pt x="8" y="94"/>
                    </a:cubicBezTo>
                    <a:cubicBezTo>
                      <a:pt x="7" y="94"/>
                      <a:pt x="7" y="93"/>
                      <a:pt x="7" y="92"/>
                    </a:cubicBezTo>
                    <a:cubicBezTo>
                      <a:pt x="7" y="89"/>
                      <a:pt x="7" y="89"/>
                      <a:pt x="7" y="89"/>
                    </a:cubicBezTo>
                    <a:cubicBezTo>
                      <a:pt x="7" y="88"/>
                      <a:pt x="7" y="88"/>
                      <a:pt x="8" y="88"/>
                    </a:cubicBezTo>
                    <a:cubicBezTo>
                      <a:pt x="14" y="88"/>
                      <a:pt x="14" y="88"/>
                      <a:pt x="14" y="88"/>
                    </a:cubicBezTo>
                    <a:cubicBezTo>
                      <a:pt x="15" y="88"/>
                      <a:pt x="16" y="88"/>
                      <a:pt x="16" y="89"/>
                    </a:cubicBezTo>
                    <a:cubicBezTo>
                      <a:pt x="16" y="92"/>
                      <a:pt x="16" y="92"/>
                      <a:pt x="16" y="92"/>
                    </a:cubicBezTo>
                    <a:cubicBezTo>
                      <a:pt x="16" y="92"/>
                      <a:pt x="16" y="92"/>
                      <a:pt x="16" y="92"/>
                    </a:cubicBezTo>
                    <a:close/>
                    <a:moveTo>
                      <a:pt x="16" y="101"/>
                    </a:moveTo>
                    <a:cubicBezTo>
                      <a:pt x="16" y="101"/>
                      <a:pt x="16" y="101"/>
                      <a:pt x="16" y="101"/>
                    </a:cubicBezTo>
                    <a:cubicBezTo>
                      <a:pt x="16" y="102"/>
                      <a:pt x="15" y="103"/>
                      <a:pt x="14" y="103"/>
                    </a:cubicBezTo>
                    <a:cubicBezTo>
                      <a:pt x="8" y="103"/>
                      <a:pt x="8" y="103"/>
                      <a:pt x="8" y="103"/>
                    </a:cubicBezTo>
                    <a:cubicBezTo>
                      <a:pt x="7" y="103"/>
                      <a:pt x="7" y="102"/>
                      <a:pt x="7" y="101"/>
                    </a:cubicBezTo>
                    <a:cubicBezTo>
                      <a:pt x="7" y="98"/>
                      <a:pt x="7" y="98"/>
                      <a:pt x="7" y="98"/>
                    </a:cubicBezTo>
                    <a:cubicBezTo>
                      <a:pt x="7" y="97"/>
                      <a:pt x="7" y="97"/>
                      <a:pt x="8" y="97"/>
                    </a:cubicBezTo>
                    <a:cubicBezTo>
                      <a:pt x="14" y="97"/>
                      <a:pt x="14" y="97"/>
                      <a:pt x="14" y="97"/>
                    </a:cubicBezTo>
                    <a:cubicBezTo>
                      <a:pt x="15" y="97"/>
                      <a:pt x="16" y="97"/>
                      <a:pt x="16" y="98"/>
                    </a:cubicBezTo>
                    <a:cubicBezTo>
                      <a:pt x="16" y="101"/>
                      <a:pt x="16" y="101"/>
                      <a:pt x="16" y="101"/>
                    </a:cubicBezTo>
                    <a:cubicBezTo>
                      <a:pt x="16" y="101"/>
                      <a:pt x="16" y="101"/>
                      <a:pt x="16" y="101"/>
                    </a:cubicBezTo>
                    <a:close/>
                    <a:moveTo>
                      <a:pt x="41" y="12"/>
                    </a:moveTo>
                    <a:cubicBezTo>
                      <a:pt x="41" y="12"/>
                      <a:pt x="41" y="12"/>
                      <a:pt x="41" y="12"/>
                    </a:cubicBezTo>
                    <a:cubicBezTo>
                      <a:pt x="10" y="12"/>
                      <a:pt x="10" y="12"/>
                      <a:pt x="10" y="12"/>
                    </a:cubicBezTo>
                    <a:cubicBezTo>
                      <a:pt x="10" y="0"/>
                      <a:pt x="10" y="0"/>
                      <a:pt x="10" y="0"/>
                    </a:cubicBezTo>
                    <a:cubicBezTo>
                      <a:pt x="5" y="0"/>
                      <a:pt x="5" y="0"/>
                      <a:pt x="5" y="0"/>
                    </a:cubicBezTo>
                    <a:cubicBezTo>
                      <a:pt x="5" y="12"/>
                      <a:pt x="5" y="12"/>
                      <a:pt x="5" y="12"/>
                    </a:cubicBezTo>
                    <a:cubicBezTo>
                      <a:pt x="5" y="12"/>
                      <a:pt x="5" y="12"/>
                      <a:pt x="5" y="12"/>
                    </a:cubicBezTo>
                    <a:cubicBezTo>
                      <a:pt x="2" y="12"/>
                      <a:pt x="0" y="14"/>
                      <a:pt x="0" y="17"/>
                    </a:cubicBezTo>
                    <a:cubicBezTo>
                      <a:pt x="0" y="105"/>
                      <a:pt x="0" y="105"/>
                      <a:pt x="0" y="105"/>
                    </a:cubicBezTo>
                    <a:cubicBezTo>
                      <a:pt x="0" y="108"/>
                      <a:pt x="2" y="110"/>
                      <a:pt x="5" y="110"/>
                    </a:cubicBezTo>
                    <a:cubicBezTo>
                      <a:pt x="41" y="110"/>
                      <a:pt x="41" y="110"/>
                      <a:pt x="41" y="110"/>
                    </a:cubicBezTo>
                    <a:cubicBezTo>
                      <a:pt x="43" y="110"/>
                      <a:pt x="46" y="108"/>
                      <a:pt x="46" y="105"/>
                    </a:cubicBezTo>
                    <a:cubicBezTo>
                      <a:pt x="46" y="17"/>
                      <a:pt x="46" y="17"/>
                      <a:pt x="46" y="17"/>
                    </a:cubicBezTo>
                    <a:cubicBezTo>
                      <a:pt x="46" y="14"/>
                      <a:pt x="43" y="12"/>
                      <a:pt x="41" y="1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50800" dist="38100" dir="2700000" algn="tl" rotWithShape="0">
                  <a:prstClr val="black">
                    <a:alpha val="40000"/>
                  </a:prstClr>
                </a:outerShdw>
              </a:effectLst>
              <a:extLst/>
            </p:spPr>
            <p:txBody>
              <a:bodyPr vert="horz" wrap="square" lIns="68583" tIns="34292" rIns="68583" bIns="34292" numCol="1" anchor="t" anchorCtr="0" compatLnSpc="1">
                <a:prstTxWarp prst="textNoShape">
                  <a:avLst/>
                </a:prstTxWarp>
              </a:bodyPr>
              <a:lstStyle/>
              <a:p>
                <a:pPr defTabSz="685834"/>
                <a:endParaRPr lang="en-US" sz="1400" dirty="0">
                  <a:solidFill>
                    <a:srgbClr val="0096D6"/>
                  </a:solidFill>
                </a:endParaRPr>
              </a:p>
            </p:txBody>
          </p:sp>
        </p:grpSp>
      </p:grpSp>
      <p:grpSp>
        <p:nvGrpSpPr>
          <p:cNvPr id="5" name="Group 3"/>
          <p:cNvGrpSpPr/>
          <p:nvPr/>
        </p:nvGrpSpPr>
        <p:grpSpPr>
          <a:xfrm>
            <a:off x="3471646" y="1095456"/>
            <a:ext cx="2194560" cy="1319208"/>
            <a:chOff x="3471646" y="1095456"/>
            <a:chExt cx="2194560" cy="1319208"/>
          </a:xfrm>
        </p:grpSpPr>
        <p:sp>
          <p:nvSpPr>
            <p:cNvPr id="71" name="Rounded Rectangle 70"/>
            <p:cNvSpPr/>
            <p:nvPr/>
          </p:nvSpPr>
          <p:spPr>
            <a:xfrm>
              <a:off x="3471646" y="1095456"/>
              <a:ext cx="2194560" cy="1319208"/>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t" anchorCtr="0" compatLnSpc="1">
              <a:prstTxWarp prst="textNoShape">
                <a:avLst/>
              </a:prstTxWarp>
            </a:bodyPr>
            <a:lstStyle/>
            <a:p>
              <a:pPr defTabSz="685834"/>
              <a:endParaRPr lang="en-US" sz="1050" dirty="0">
                <a:solidFill>
                  <a:srgbClr val="0096D6"/>
                </a:solidFill>
              </a:endParaRPr>
            </a:p>
          </p:txBody>
        </p:sp>
        <p:sp>
          <p:nvSpPr>
            <p:cNvPr id="36" name="TextBox 35"/>
            <p:cNvSpPr txBox="1"/>
            <p:nvPr/>
          </p:nvSpPr>
          <p:spPr>
            <a:xfrm>
              <a:off x="3471646" y="1652663"/>
              <a:ext cx="2194560" cy="683268"/>
            </a:xfrm>
            <a:prstGeom prst="rect">
              <a:avLst/>
            </a:prstGeom>
            <a:noFill/>
          </p:spPr>
          <p:txBody>
            <a:bodyPr wrap="square" lIns="68583" tIns="34292" rIns="68583" bIns="34292" rtlCol="0" anchor="ctr">
              <a:spAutoFit/>
            </a:bodyPr>
            <a:lstStyle/>
            <a:p>
              <a:pPr algn="ctr" defTabSz="685805">
                <a:lnSpc>
                  <a:spcPct val="95000"/>
                </a:lnSpc>
              </a:pPr>
              <a:r>
                <a:rPr lang="en-US" sz="1400" dirty="0" smtClean="0">
                  <a:solidFill>
                    <a:schemeClr val="bg2">
                      <a:lumMod val="95000"/>
                    </a:schemeClr>
                  </a:solidFill>
                  <a:cs typeface="Arial"/>
                </a:rPr>
                <a:t>What are my public </a:t>
              </a:r>
              <a:br>
                <a:rPr lang="en-US" sz="1400" dirty="0" smtClean="0">
                  <a:solidFill>
                    <a:schemeClr val="bg2">
                      <a:lumMod val="95000"/>
                    </a:schemeClr>
                  </a:solidFill>
                  <a:cs typeface="Arial"/>
                </a:rPr>
              </a:br>
              <a:r>
                <a:rPr lang="en-US" sz="1400" dirty="0" smtClean="0">
                  <a:solidFill>
                    <a:schemeClr val="bg2">
                      <a:lumMod val="95000"/>
                    </a:schemeClr>
                  </a:solidFill>
                  <a:cs typeface="Arial"/>
                </a:rPr>
                <a:t>and </a:t>
              </a:r>
              <a:r>
                <a:rPr lang="en-US" sz="1400" dirty="0">
                  <a:solidFill>
                    <a:schemeClr val="bg2">
                      <a:lumMod val="95000"/>
                    </a:schemeClr>
                  </a:solidFill>
                  <a:cs typeface="Arial"/>
                </a:rPr>
                <a:t>h</a:t>
              </a:r>
              <a:r>
                <a:rPr lang="en-US" sz="1400" dirty="0" smtClean="0">
                  <a:solidFill>
                    <a:schemeClr val="bg2">
                      <a:lumMod val="95000"/>
                    </a:schemeClr>
                  </a:solidFill>
                  <a:cs typeface="Arial"/>
                </a:rPr>
                <a:t>ybrid </a:t>
              </a:r>
              <a:r>
                <a:rPr lang="en-US" sz="1400" dirty="0">
                  <a:solidFill>
                    <a:schemeClr val="bg2">
                      <a:lumMod val="95000"/>
                    </a:schemeClr>
                  </a:solidFill>
                  <a:cs typeface="Arial"/>
                </a:rPr>
                <a:t>c</a:t>
              </a:r>
              <a:r>
                <a:rPr lang="en-US" sz="1400" dirty="0" smtClean="0">
                  <a:solidFill>
                    <a:schemeClr val="bg2">
                      <a:lumMod val="95000"/>
                    </a:schemeClr>
                  </a:solidFill>
                  <a:cs typeface="Arial"/>
                </a:rPr>
                <a:t>loud connectivity options?</a:t>
              </a:r>
              <a:endParaRPr lang="en-US" sz="1400" dirty="0">
                <a:solidFill>
                  <a:schemeClr val="bg2">
                    <a:lumMod val="95000"/>
                  </a:schemeClr>
                </a:solidFill>
                <a:cs typeface="Arial"/>
              </a:endParaRPr>
            </a:p>
          </p:txBody>
        </p:sp>
        <p:sp>
          <p:nvSpPr>
            <p:cNvPr id="37" name="Freeform 36"/>
            <p:cNvSpPr>
              <a:spLocks/>
            </p:cNvSpPr>
            <p:nvPr/>
          </p:nvSpPr>
          <p:spPr bwMode="auto">
            <a:xfrm>
              <a:off x="4280519" y="1275728"/>
              <a:ext cx="576815" cy="287063"/>
            </a:xfrm>
            <a:custGeom>
              <a:avLst/>
              <a:gdLst>
                <a:gd name="T0" fmla="*/ 94 w 217"/>
                <a:gd name="T1" fmla="*/ 0 h 108"/>
                <a:gd name="T2" fmla="*/ 60 w 217"/>
                <a:gd name="T3" fmla="*/ 32 h 108"/>
                <a:gd name="T4" fmla="*/ 55 w 217"/>
                <a:gd name="T5" fmla="*/ 32 h 108"/>
                <a:gd name="T6" fmla="*/ 26 w 217"/>
                <a:gd name="T7" fmla="*/ 61 h 108"/>
                <a:gd name="T8" fmla="*/ 26 w 217"/>
                <a:gd name="T9" fmla="*/ 64 h 108"/>
                <a:gd name="T10" fmla="*/ 18 w 217"/>
                <a:gd name="T11" fmla="*/ 62 h 108"/>
                <a:gd name="T12" fmla="*/ 0 w 217"/>
                <a:gd name="T13" fmla="*/ 80 h 108"/>
                <a:gd name="T14" fmla="*/ 18 w 217"/>
                <a:gd name="T15" fmla="*/ 97 h 108"/>
                <a:gd name="T16" fmla="*/ 31 w 217"/>
                <a:gd name="T17" fmla="*/ 91 h 108"/>
                <a:gd name="T18" fmla="*/ 49 w 217"/>
                <a:gd name="T19" fmla="*/ 105 h 108"/>
                <a:gd name="T20" fmla="*/ 66 w 217"/>
                <a:gd name="T21" fmla="*/ 93 h 108"/>
                <a:gd name="T22" fmla="*/ 94 w 217"/>
                <a:gd name="T23" fmla="*/ 107 h 108"/>
                <a:gd name="T24" fmla="*/ 119 w 217"/>
                <a:gd name="T25" fmla="*/ 96 h 108"/>
                <a:gd name="T26" fmla="*/ 148 w 217"/>
                <a:gd name="T27" fmla="*/ 108 h 108"/>
                <a:gd name="T28" fmla="*/ 187 w 217"/>
                <a:gd name="T29" fmla="*/ 82 h 108"/>
                <a:gd name="T30" fmla="*/ 197 w 217"/>
                <a:gd name="T31" fmla="*/ 85 h 108"/>
                <a:gd name="T32" fmla="*/ 217 w 217"/>
                <a:gd name="T33" fmla="*/ 65 h 108"/>
                <a:gd name="T34" fmla="*/ 197 w 217"/>
                <a:gd name="T35" fmla="*/ 45 h 108"/>
                <a:gd name="T36" fmla="*/ 189 w 217"/>
                <a:gd name="T37" fmla="*/ 47 h 108"/>
                <a:gd name="T38" fmla="*/ 148 w 217"/>
                <a:gd name="T39" fmla="*/ 14 h 108"/>
                <a:gd name="T40" fmla="*/ 124 w 217"/>
                <a:gd name="T41" fmla="*/ 22 h 108"/>
                <a:gd name="T42" fmla="*/ 94 w 217"/>
                <a:gd name="T4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7" h="108">
                  <a:moveTo>
                    <a:pt x="94" y="0"/>
                  </a:moveTo>
                  <a:cubicBezTo>
                    <a:pt x="77" y="0"/>
                    <a:pt x="63" y="14"/>
                    <a:pt x="60" y="32"/>
                  </a:cubicBezTo>
                  <a:cubicBezTo>
                    <a:pt x="58" y="32"/>
                    <a:pt x="57" y="32"/>
                    <a:pt x="55" y="32"/>
                  </a:cubicBezTo>
                  <a:cubicBezTo>
                    <a:pt x="39" y="32"/>
                    <a:pt x="26" y="45"/>
                    <a:pt x="26" y="61"/>
                  </a:cubicBezTo>
                  <a:cubicBezTo>
                    <a:pt x="26" y="62"/>
                    <a:pt x="26" y="63"/>
                    <a:pt x="26" y="64"/>
                  </a:cubicBezTo>
                  <a:cubicBezTo>
                    <a:pt x="23" y="63"/>
                    <a:pt x="21" y="62"/>
                    <a:pt x="18" y="62"/>
                  </a:cubicBezTo>
                  <a:cubicBezTo>
                    <a:pt x="8" y="62"/>
                    <a:pt x="0" y="70"/>
                    <a:pt x="0" y="80"/>
                  </a:cubicBezTo>
                  <a:cubicBezTo>
                    <a:pt x="0" y="89"/>
                    <a:pt x="8" y="97"/>
                    <a:pt x="18" y="97"/>
                  </a:cubicBezTo>
                  <a:cubicBezTo>
                    <a:pt x="23" y="97"/>
                    <a:pt x="28" y="95"/>
                    <a:pt x="31" y="91"/>
                  </a:cubicBezTo>
                  <a:cubicBezTo>
                    <a:pt x="33" y="99"/>
                    <a:pt x="40" y="105"/>
                    <a:pt x="49" y="105"/>
                  </a:cubicBezTo>
                  <a:cubicBezTo>
                    <a:pt x="57" y="105"/>
                    <a:pt x="64" y="100"/>
                    <a:pt x="66" y="93"/>
                  </a:cubicBezTo>
                  <a:cubicBezTo>
                    <a:pt x="72" y="101"/>
                    <a:pt x="82" y="107"/>
                    <a:pt x="94" y="107"/>
                  </a:cubicBezTo>
                  <a:cubicBezTo>
                    <a:pt x="104" y="107"/>
                    <a:pt x="113" y="103"/>
                    <a:pt x="119" y="96"/>
                  </a:cubicBezTo>
                  <a:cubicBezTo>
                    <a:pt x="126" y="103"/>
                    <a:pt x="137" y="108"/>
                    <a:pt x="148" y="108"/>
                  </a:cubicBezTo>
                  <a:cubicBezTo>
                    <a:pt x="166" y="108"/>
                    <a:pt x="181" y="97"/>
                    <a:pt x="187" y="82"/>
                  </a:cubicBezTo>
                  <a:cubicBezTo>
                    <a:pt x="190" y="84"/>
                    <a:pt x="193" y="85"/>
                    <a:pt x="197" y="85"/>
                  </a:cubicBezTo>
                  <a:cubicBezTo>
                    <a:pt x="208" y="85"/>
                    <a:pt x="217" y="76"/>
                    <a:pt x="217" y="65"/>
                  </a:cubicBezTo>
                  <a:cubicBezTo>
                    <a:pt x="217" y="54"/>
                    <a:pt x="208" y="45"/>
                    <a:pt x="197" y="45"/>
                  </a:cubicBezTo>
                  <a:cubicBezTo>
                    <a:pt x="194" y="45"/>
                    <a:pt x="191" y="46"/>
                    <a:pt x="189" y="47"/>
                  </a:cubicBezTo>
                  <a:cubicBezTo>
                    <a:pt x="185" y="28"/>
                    <a:pt x="168" y="14"/>
                    <a:pt x="148" y="14"/>
                  </a:cubicBezTo>
                  <a:cubicBezTo>
                    <a:pt x="139" y="14"/>
                    <a:pt x="131" y="17"/>
                    <a:pt x="124" y="22"/>
                  </a:cubicBezTo>
                  <a:cubicBezTo>
                    <a:pt x="118" y="9"/>
                    <a:pt x="107" y="0"/>
                    <a:pt x="94" y="0"/>
                  </a:cubicBezTo>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50800" dist="38100" dir="2700000" algn="tl" rotWithShape="0">
                <a:prstClr val="black">
                  <a:alpha val="40000"/>
                </a:prstClr>
              </a:outerShdw>
            </a:effectLst>
          </p:spPr>
          <p:txBody>
            <a:bodyPr vert="horz" wrap="square" lIns="68583" tIns="34292" rIns="68583" bIns="34292" numCol="1" anchor="t" anchorCtr="0" compatLnSpc="1">
              <a:prstTxWarp prst="textNoShape">
                <a:avLst/>
              </a:prstTxWarp>
            </a:bodyPr>
            <a:lstStyle/>
            <a:p>
              <a:pPr defTabSz="685834"/>
              <a:endParaRPr lang="en-US" sz="1400">
                <a:solidFill>
                  <a:srgbClr val="0096D6"/>
                </a:solidFill>
              </a:endParaRPr>
            </a:p>
          </p:txBody>
        </p:sp>
      </p:grpSp>
      <p:grpSp>
        <p:nvGrpSpPr>
          <p:cNvPr id="8" name="Group 9"/>
          <p:cNvGrpSpPr/>
          <p:nvPr/>
        </p:nvGrpSpPr>
        <p:grpSpPr>
          <a:xfrm>
            <a:off x="5876492" y="1095456"/>
            <a:ext cx="2194560" cy="1319208"/>
            <a:chOff x="5876492" y="1095456"/>
            <a:chExt cx="2194560" cy="1319208"/>
          </a:xfrm>
        </p:grpSpPr>
        <p:sp>
          <p:nvSpPr>
            <p:cNvPr id="70" name="Rounded Rectangle 69"/>
            <p:cNvSpPr/>
            <p:nvPr/>
          </p:nvSpPr>
          <p:spPr>
            <a:xfrm>
              <a:off x="5876492" y="1095456"/>
              <a:ext cx="2194560" cy="1319208"/>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t" anchorCtr="0" compatLnSpc="1">
              <a:prstTxWarp prst="textNoShape">
                <a:avLst/>
              </a:prstTxWarp>
            </a:bodyPr>
            <a:lstStyle/>
            <a:p>
              <a:pPr defTabSz="685834"/>
              <a:endParaRPr lang="en-US" sz="1050" dirty="0">
                <a:solidFill>
                  <a:srgbClr val="0096D6"/>
                </a:solidFill>
              </a:endParaRPr>
            </a:p>
          </p:txBody>
        </p:sp>
        <p:sp>
          <p:nvSpPr>
            <p:cNvPr id="38" name="TextBox 37"/>
            <p:cNvSpPr txBox="1"/>
            <p:nvPr/>
          </p:nvSpPr>
          <p:spPr>
            <a:xfrm>
              <a:off x="5876492" y="1652663"/>
              <a:ext cx="2194560" cy="683268"/>
            </a:xfrm>
            <a:prstGeom prst="rect">
              <a:avLst/>
            </a:prstGeom>
            <a:noFill/>
          </p:spPr>
          <p:txBody>
            <a:bodyPr wrap="square" lIns="68583" tIns="34292" rIns="68583" bIns="34292" rtlCol="0" anchor="ctr">
              <a:spAutoFit/>
            </a:bodyPr>
            <a:lstStyle>
              <a:defPPr>
                <a:defRPr lang="en-US"/>
              </a:defPPr>
              <a:lvl1pPr algn="ctr" defTabSz="685805">
                <a:lnSpc>
                  <a:spcPct val="95000"/>
                </a:lnSpc>
                <a:defRPr sz="1400">
                  <a:solidFill>
                    <a:schemeClr val="bg2">
                      <a:lumMod val="95000"/>
                    </a:schemeClr>
                  </a:solidFill>
                  <a:cs typeface="Arial"/>
                </a:defRPr>
              </a:lvl1pPr>
            </a:lstStyle>
            <a:p>
              <a:r>
                <a:rPr lang="en-US" dirty="0"/>
                <a:t>How do I reduce business risk and retain visibility and control?</a:t>
              </a:r>
            </a:p>
          </p:txBody>
        </p:sp>
        <p:grpSp>
          <p:nvGrpSpPr>
            <p:cNvPr id="9" name="Group 8"/>
            <p:cNvGrpSpPr/>
            <p:nvPr/>
          </p:nvGrpSpPr>
          <p:grpSpPr>
            <a:xfrm>
              <a:off x="6800991" y="1247809"/>
              <a:ext cx="345562" cy="342900"/>
              <a:chOff x="6800991" y="1247809"/>
              <a:chExt cx="345562" cy="342900"/>
            </a:xfrm>
          </p:grpSpPr>
          <p:sp>
            <p:nvSpPr>
              <p:cNvPr id="59" name="Freeform 8"/>
              <p:cNvSpPr>
                <a:spLocks/>
              </p:cNvSpPr>
              <p:nvPr/>
            </p:nvSpPr>
            <p:spPr bwMode="auto">
              <a:xfrm>
                <a:off x="6934186" y="1304530"/>
                <a:ext cx="47589" cy="42863"/>
              </a:xfrm>
              <a:custGeom>
                <a:avLst/>
                <a:gdLst>
                  <a:gd name="T0" fmla="*/ 0 w 141"/>
                  <a:gd name="T1" fmla="*/ 59 h 127"/>
                  <a:gd name="T2" fmla="*/ 105 w 141"/>
                  <a:gd name="T3" fmla="*/ 127 h 127"/>
                  <a:gd name="T4" fmla="*/ 91 w 141"/>
                  <a:gd name="T5" fmla="*/ 35 h 127"/>
                  <a:gd name="T6" fmla="*/ 0 w 141"/>
                  <a:gd name="T7" fmla="*/ 59 h 127"/>
                </a:gdLst>
                <a:ahLst/>
                <a:cxnLst>
                  <a:cxn ang="0">
                    <a:pos x="T0" y="T1"/>
                  </a:cxn>
                  <a:cxn ang="0">
                    <a:pos x="T2" y="T3"/>
                  </a:cxn>
                  <a:cxn ang="0">
                    <a:pos x="T4" y="T5"/>
                  </a:cxn>
                  <a:cxn ang="0">
                    <a:pos x="T6" y="T7"/>
                  </a:cxn>
                </a:cxnLst>
                <a:rect l="0" t="0" r="r" b="b"/>
                <a:pathLst>
                  <a:path w="141" h="127">
                    <a:moveTo>
                      <a:pt x="0" y="59"/>
                    </a:moveTo>
                    <a:cubicBezTo>
                      <a:pt x="105" y="127"/>
                      <a:pt x="105" y="127"/>
                      <a:pt x="105" y="127"/>
                    </a:cubicBezTo>
                    <a:cubicBezTo>
                      <a:pt x="105" y="127"/>
                      <a:pt x="141" y="65"/>
                      <a:pt x="91" y="35"/>
                    </a:cubicBezTo>
                    <a:cubicBezTo>
                      <a:pt x="34" y="0"/>
                      <a:pt x="0" y="59"/>
                      <a:pt x="0" y="59"/>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60" name="Freeform 9"/>
              <p:cNvSpPr>
                <a:spLocks/>
              </p:cNvSpPr>
              <p:nvPr/>
            </p:nvSpPr>
            <p:spPr bwMode="auto">
              <a:xfrm>
                <a:off x="6909605" y="1330534"/>
                <a:ext cx="59451" cy="59293"/>
              </a:xfrm>
              <a:custGeom>
                <a:avLst/>
                <a:gdLst>
                  <a:gd name="T0" fmla="*/ 137 w 416"/>
                  <a:gd name="T1" fmla="*/ 0 h 415"/>
                  <a:gd name="T2" fmla="*/ 416 w 416"/>
                  <a:gd name="T3" fmla="*/ 172 h 415"/>
                  <a:gd name="T4" fmla="*/ 274 w 416"/>
                  <a:gd name="T5" fmla="*/ 415 h 415"/>
                  <a:gd name="T6" fmla="*/ 0 w 416"/>
                  <a:gd name="T7" fmla="*/ 248 h 415"/>
                  <a:gd name="T8" fmla="*/ 137 w 416"/>
                  <a:gd name="T9" fmla="*/ 0 h 415"/>
                </a:gdLst>
                <a:ahLst/>
                <a:cxnLst>
                  <a:cxn ang="0">
                    <a:pos x="T0" y="T1"/>
                  </a:cxn>
                  <a:cxn ang="0">
                    <a:pos x="T2" y="T3"/>
                  </a:cxn>
                  <a:cxn ang="0">
                    <a:pos x="T4" y="T5"/>
                  </a:cxn>
                  <a:cxn ang="0">
                    <a:pos x="T6" y="T7"/>
                  </a:cxn>
                  <a:cxn ang="0">
                    <a:pos x="T8" y="T9"/>
                  </a:cxn>
                </a:cxnLst>
                <a:rect l="0" t="0" r="r" b="b"/>
                <a:pathLst>
                  <a:path w="416" h="415">
                    <a:moveTo>
                      <a:pt x="137" y="0"/>
                    </a:moveTo>
                    <a:lnTo>
                      <a:pt x="416" y="172"/>
                    </a:lnTo>
                    <a:lnTo>
                      <a:pt x="274" y="415"/>
                    </a:lnTo>
                    <a:lnTo>
                      <a:pt x="0" y="248"/>
                    </a:lnTo>
                    <a:lnTo>
                      <a:pt x="137"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61" name="Freeform 60"/>
              <p:cNvSpPr>
                <a:spLocks/>
              </p:cNvSpPr>
              <p:nvPr/>
            </p:nvSpPr>
            <p:spPr bwMode="auto">
              <a:xfrm>
                <a:off x="6828288" y="1372682"/>
                <a:ext cx="116045" cy="164306"/>
              </a:xfrm>
              <a:custGeom>
                <a:avLst/>
                <a:gdLst>
                  <a:gd name="T0" fmla="*/ 230 w 344"/>
                  <a:gd name="T1" fmla="*/ 0 h 487"/>
                  <a:gd name="T2" fmla="*/ 344 w 344"/>
                  <a:gd name="T3" fmla="*/ 71 h 487"/>
                  <a:gd name="T4" fmla="*/ 112 w 344"/>
                  <a:gd name="T5" fmla="*/ 487 h 487"/>
                  <a:gd name="T6" fmla="*/ 49 w 344"/>
                  <a:gd name="T7" fmla="*/ 460 h 487"/>
                  <a:gd name="T8" fmla="*/ 0 w 344"/>
                  <a:gd name="T9" fmla="*/ 418 h 487"/>
                  <a:gd name="T10" fmla="*/ 230 w 344"/>
                  <a:gd name="T11" fmla="*/ 0 h 487"/>
                </a:gdLst>
                <a:ahLst/>
                <a:cxnLst>
                  <a:cxn ang="0">
                    <a:pos x="T0" y="T1"/>
                  </a:cxn>
                  <a:cxn ang="0">
                    <a:pos x="T2" y="T3"/>
                  </a:cxn>
                  <a:cxn ang="0">
                    <a:pos x="T4" y="T5"/>
                  </a:cxn>
                  <a:cxn ang="0">
                    <a:pos x="T6" y="T7"/>
                  </a:cxn>
                  <a:cxn ang="0">
                    <a:pos x="T8" y="T9"/>
                  </a:cxn>
                  <a:cxn ang="0">
                    <a:pos x="T10" y="T11"/>
                  </a:cxn>
                </a:cxnLst>
                <a:rect l="0" t="0" r="r" b="b"/>
                <a:pathLst>
                  <a:path w="344" h="487">
                    <a:moveTo>
                      <a:pt x="230" y="0"/>
                    </a:moveTo>
                    <a:cubicBezTo>
                      <a:pt x="344" y="71"/>
                      <a:pt x="344" y="71"/>
                      <a:pt x="344" y="71"/>
                    </a:cubicBezTo>
                    <a:cubicBezTo>
                      <a:pt x="112" y="487"/>
                      <a:pt x="112" y="487"/>
                      <a:pt x="112" y="487"/>
                    </a:cubicBezTo>
                    <a:cubicBezTo>
                      <a:pt x="112" y="487"/>
                      <a:pt x="78" y="477"/>
                      <a:pt x="49" y="460"/>
                    </a:cubicBezTo>
                    <a:cubicBezTo>
                      <a:pt x="22" y="443"/>
                      <a:pt x="0" y="418"/>
                      <a:pt x="0" y="418"/>
                    </a:cubicBezTo>
                    <a:lnTo>
                      <a:pt x="230"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62" name="Freeform 61"/>
              <p:cNvSpPr>
                <a:spLocks/>
              </p:cNvSpPr>
              <p:nvPr/>
            </p:nvSpPr>
            <p:spPr bwMode="auto">
              <a:xfrm>
                <a:off x="6951764" y="1247809"/>
                <a:ext cx="123905" cy="215598"/>
              </a:xfrm>
              <a:custGeom>
                <a:avLst/>
                <a:gdLst>
                  <a:gd name="T0" fmla="*/ 12 w 367"/>
                  <a:gd name="T1" fmla="*/ 12 h 639"/>
                  <a:gd name="T2" fmla="*/ 22 w 367"/>
                  <a:gd name="T3" fmla="*/ 90 h 639"/>
                  <a:gd name="T4" fmla="*/ 118 w 367"/>
                  <a:gd name="T5" fmla="*/ 309 h 639"/>
                  <a:gd name="T6" fmla="*/ 223 w 367"/>
                  <a:gd name="T7" fmla="*/ 539 h 639"/>
                  <a:gd name="T8" fmla="*/ 280 w 367"/>
                  <a:gd name="T9" fmla="*/ 639 h 639"/>
                  <a:gd name="T10" fmla="*/ 328 w 367"/>
                  <a:gd name="T11" fmla="*/ 622 h 639"/>
                  <a:gd name="T12" fmla="*/ 367 w 367"/>
                  <a:gd name="T13" fmla="*/ 590 h 639"/>
                  <a:gd name="T14" fmla="*/ 306 w 367"/>
                  <a:gd name="T15" fmla="*/ 464 h 639"/>
                  <a:gd name="T16" fmla="*/ 208 w 367"/>
                  <a:gd name="T17" fmla="*/ 292 h 639"/>
                  <a:gd name="T18" fmla="*/ 95 w 367"/>
                  <a:gd name="T19" fmla="*/ 97 h 639"/>
                  <a:gd name="T20" fmla="*/ 12 w 367"/>
                  <a:gd name="T21" fmla="*/ 1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639">
                    <a:moveTo>
                      <a:pt x="12" y="12"/>
                    </a:moveTo>
                    <a:cubicBezTo>
                      <a:pt x="0" y="17"/>
                      <a:pt x="9" y="56"/>
                      <a:pt x="22" y="90"/>
                    </a:cubicBezTo>
                    <a:cubicBezTo>
                      <a:pt x="35" y="124"/>
                      <a:pt x="111" y="292"/>
                      <a:pt x="118" y="309"/>
                    </a:cubicBezTo>
                    <a:cubicBezTo>
                      <a:pt x="123" y="320"/>
                      <a:pt x="178" y="445"/>
                      <a:pt x="223" y="539"/>
                    </a:cubicBezTo>
                    <a:cubicBezTo>
                      <a:pt x="251" y="598"/>
                      <a:pt x="280" y="639"/>
                      <a:pt x="280" y="639"/>
                    </a:cubicBezTo>
                    <a:cubicBezTo>
                      <a:pt x="280" y="639"/>
                      <a:pt x="309" y="631"/>
                      <a:pt x="328" y="622"/>
                    </a:cubicBezTo>
                    <a:cubicBezTo>
                      <a:pt x="347" y="613"/>
                      <a:pt x="367" y="590"/>
                      <a:pt x="367" y="590"/>
                    </a:cubicBezTo>
                    <a:cubicBezTo>
                      <a:pt x="367" y="590"/>
                      <a:pt x="320" y="490"/>
                      <a:pt x="306" y="464"/>
                    </a:cubicBezTo>
                    <a:cubicBezTo>
                      <a:pt x="291" y="438"/>
                      <a:pt x="224" y="318"/>
                      <a:pt x="208" y="292"/>
                    </a:cubicBezTo>
                    <a:cubicBezTo>
                      <a:pt x="192" y="267"/>
                      <a:pt x="107" y="116"/>
                      <a:pt x="95" y="97"/>
                    </a:cubicBezTo>
                    <a:cubicBezTo>
                      <a:pt x="83" y="77"/>
                      <a:pt x="38" y="0"/>
                      <a:pt x="12" y="1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63" name="Freeform 62"/>
              <p:cNvSpPr>
                <a:spLocks/>
              </p:cNvSpPr>
              <p:nvPr/>
            </p:nvSpPr>
            <p:spPr bwMode="auto">
              <a:xfrm>
                <a:off x="7050087" y="1453407"/>
                <a:ext cx="47876" cy="56293"/>
              </a:xfrm>
              <a:custGeom>
                <a:avLst/>
                <a:gdLst>
                  <a:gd name="T0" fmla="*/ 0 w 142"/>
                  <a:gd name="T1" fmla="*/ 49 h 167"/>
                  <a:gd name="T2" fmla="*/ 44 w 142"/>
                  <a:gd name="T3" fmla="*/ 30 h 167"/>
                  <a:gd name="T4" fmla="*/ 87 w 142"/>
                  <a:gd name="T5" fmla="*/ 0 h 167"/>
                  <a:gd name="T6" fmla="*/ 100 w 142"/>
                  <a:gd name="T7" fmla="*/ 26 h 167"/>
                  <a:gd name="T8" fmla="*/ 102 w 142"/>
                  <a:gd name="T9" fmla="*/ 43 h 167"/>
                  <a:gd name="T10" fmla="*/ 111 w 142"/>
                  <a:gd name="T11" fmla="*/ 49 h 167"/>
                  <a:gd name="T12" fmla="*/ 115 w 142"/>
                  <a:gd name="T13" fmla="*/ 62 h 167"/>
                  <a:gd name="T14" fmla="*/ 122 w 142"/>
                  <a:gd name="T15" fmla="*/ 74 h 167"/>
                  <a:gd name="T16" fmla="*/ 123 w 142"/>
                  <a:gd name="T17" fmla="*/ 90 h 167"/>
                  <a:gd name="T18" fmla="*/ 131 w 142"/>
                  <a:gd name="T19" fmla="*/ 93 h 167"/>
                  <a:gd name="T20" fmla="*/ 136 w 142"/>
                  <a:gd name="T21" fmla="*/ 102 h 167"/>
                  <a:gd name="T22" fmla="*/ 137 w 142"/>
                  <a:gd name="T23" fmla="*/ 112 h 167"/>
                  <a:gd name="T24" fmla="*/ 141 w 142"/>
                  <a:gd name="T25" fmla="*/ 116 h 167"/>
                  <a:gd name="T26" fmla="*/ 110 w 142"/>
                  <a:gd name="T27" fmla="*/ 147 h 167"/>
                  <a:gd name="T28" fmla="*/ 68 w 142"/>
                  <a:gd name="T29" fmla="*/ 165 h 167"/>
                  <a:gd name="T30" fmla="*/ 54 w 142"/>
                  <a:gd name="T31" fmla="*/ 152 h 167"/>
                  <a:gd name="T32" fmla="*/ 51 w 142"/>
                  <a:gd name="T33" fmla="*/ 139 h 167"/>
                  <a:gd name="T34" fmla="*/ 51 w 142"/>
                  <a:gd name="T35" fmla="*/ 123 h 167"/>
                  <a:gd name="T36" fmla="*/ 38 w 142"/>
                  <a:gd name="T37" fmla="*/ 119 h 167"/>
                  <a:gd name="T38" fmla="*/ 34 w 142"/>
                  <a:gd name="T39" fmla="*/ 114 h 167"/>
                  <a:gd name="T40" fmla="*/ 26 w 142"/>
                  <a:gd name="T41" fmla="*/ 102 h 167"/>
                  <a:gd name="T42" fmla="*/ 23 w 142"/>
                  <a:gd name="T43" fmla="*/ 94 h 167"/>
                  <a:gd name="T44" fmla="*/ 23 w 142"/>
                  <a:gd name="T45" fmla="*/ 76 h 167"/>
                  <a:gd name="T46" fmla="*/ 18 w 142"/>
                  <a:gd name="T47" fmla="*/ 75 h 167"/>
                  <a:gd name="T48" fmla="*/ 10 w 142"/>
                  <a:gd name="T49" fmla="*/ 71 h 167"/>
                  <a:gd name="T50" fmla="*/ 7 w 142"/>
                  <a:gd name="T51" fmla="*/ 64 h 167"/>
                  <a:gd name="T52" fmla="*/ 8 w 142"/>
                  <a:gd name="T53" fmla="*/ 56 h 167"/>
                  <a:gd name="T54" fmla="*/ 0 w 142"/>
                  <a:gd name="T55" fmla="*/ 4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2" h="167">
                    <a:moveTo>
                      <a:pt x="0" y="49"/>
                    </a:moveTo>
                    <a:cubicBezTo>
                      <a:pt x="0" y="49"/>
                      <a:pt x="29" y="37"/>
                      <a:pt x="44" y="30"/>
                    </a:cubicBezTo>
                    <a:cubicBezTo>
                      <a:pt x="60" y="23"/>
                      <a:pt x="87" y="0"/>
                      <a:pt x="87" y="0"/>
                    </a:cubicBezTo>
                    <a:cubicBezTo>
                      <a:pt x="87" y="0"/>
                      <a:pt x="100" y="22"/>
                      <a:pt x="100" y="26"/>
                    </a:cubicBezTo>
                    <a:cubicBezTo>
                      <a:pt x="100" y="30"/>
                      <a:pt x="102" y="43"/>
                      <a:pt x="102" y="43"/>
                    </a:cubicBezTo>
                    <a:cubicBezTo>
                      <a:pt x="102" y="43"/>
                      <a:pt x="109" y="44"/>
                      <a:pt x="111" y="49"/>
                    </a:cubicBezTo>
                    <a:cubicBezTo>
                      <a:pt x="113" y="53"/>
                      <a:pt x="113" y="59"/>
                      <a:pt x="115" y="62"/>
                    </a:cubicBezTo>
                    <a:cubicBezTo>
                      <a:pt x="117" y="65"/>
                      <a:pt x="122" y="74"/>
                      <a:pt x="122" y="74"/>
                    </a:cubicBezTo>
                    <a:cubicBezTo>
                      <a:pt x="122" y="74"/>
                      <a:pt x="123" y="88"/>
                      <a:pt x="123" y="90"/>
                    </a:cubicBezTo>
                    <a:cubicBezTo>
                      <a:pt x="123" y="91"/>
                      <a:pt x="130" y="89"/>
                      <a:pt x="131" y="93"/>
                    </a:cubicBezTo>
                    <a:cubicBezTo>
                      <a:pt x="132" y="97"/>
                      <a:pt x="134" y="100"/>
                      <a:pt x="136" y="102"/>
                    </a:cubicBezTo>
                    <a:cubicBezTo>
                      <a:pt x="137" y="103"/>
                      <a:pt x="137" y="112"/>
                      <a:pt x="137" y="112"/>
                    </a:cubicBezTo>
                    <a:cubicBezTo>
                      <a:pt x="137" y="112"/>
                      <a:pt x="140" y="111"/>
                      <a:pt x="141" y="116"/>
                    </a:cubicBezTo>
                    <a:cubicBezTo>
                      <a:pt x="142" y="122"/>
                      <a:pt x="122" y="140"/>
                      <a:pt x="110" y="147"/>
                    </a:cubicBezTo>
                    <a:cubicBezTo>
                      <a:pt x="98" y="153"/>
                      <a:pt x="74" y="167"/>
                      <a:pt x="68" y="165"/>
                    </a:cubicBezTo>
                    <a:cubicBezTo>
                      <a:pt x="63" y="164"/>
                      <a:pt x="55" y="155"/>
                      <a:pt x="54" y="152"/>
                    </a:cubicBezTo>
                    <a:cubicBezTo>
                      <a:pt x="53" y="148"/>
                      <a:pt x="50" y="143"/>
                      <a:pt x="51" y="139"/>
                    </a:cubicBezTo>
                    <a:cubicBezTo>
                      <a:pt x="52" y="136"/>
                      <a:pt x="52" y="126"/>
                      <a:pt x="51" y="123"/>
                    </a:cubicBezTo>
                    <a:cubicBezTo>
                      <a:pt x="49" y="121"/>
                      <a:pt x="39" y="123"/>
                      <a:pt x="38" y="119"/>
                    </a:cubicBezTo>
                    <a:cubicBezTo>
                      <a:pt x="37" y="116"/>
                      <a:pt x="36" y="119"/>
                      <a:pt x="34" y="114"/>
                    </a:cubicBezTo>
                    <a:cubicBezTo>
                      <a:pt x="32" y="109"/>
                      <a:pt x="28" y="104"/>
                      <a:pt x="26" y="102"/>
                    </a:cubicBezTo>
                    <a:cubicBezTo>
                      <a:pt x="25" y="101"/>
                      <a:pt x="23" y="99"/>
                      <a:pt x="23" y="94"/>
                    </a:cubicBezTo>
                    <a:cubicBezTo>
                      <a:pt x="24" y="90"/>
                      <a:pt x="23" y="76"/>
                      <a:pt x="23" y="76"/>
                    </a:cubicBezTo>
                    <a:cubicBezTo>
                      <a:pt x="23" y="76"/>
                      <a:pt x="22" y="77"/>
                      <a:pt x="18" y="75"/>
                    </a:cubicBezTo>
                    <a:cubicBezTo>
                      <a:pt x="15" y="73"/>
                      <a:pt x="10" y="76"/>
                      <a:pt x="10" y="71"/>
                    </a:cubicBezTo>
                    <a:cubicBezTo>
                      <a:pt x="10" y="67"/>
                      <a:pt x="7" y="64"/>
                      <a:pt x="7" y="64"/>
                    </a:cubicBezTo>
                    <a:cubicBezTo>
                      <a:pt x="8" y="56"/>
                      <a:pt x="8" y="56"/>
                      <a:pt x="8" y="56"/>
                    </a:cubicBezTo>
                    <a:lnTo>
                      <a:pt x="0" y="49"/>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64" name="Freeform 63"/>
              <p:cNvSpPr>
                <a:spLocks/>
              </p:cNvSpPr>
              <p:nvPr/>
            </p:nvSpPr>
            <p:spPr bwMode="auto">
              <a:xfrm>
                <a:off x="7078384" y="1502270"/>
                <a:ext cx="64739" cy="88439"/>
              </a:xfrm>
              <a:custGeom>
                <a:avLst/>
                <a:gdLst>
                  <a:gd name="T0" fmla="*/ 0 w 192"/>
                  <a:gd name="T1" fmla="*/ 34 h 262"/>
                  <a:gd name="T2" fmla="*/ 31 w 192"/>
                  <a:gd name="T3" fmla="*/ 20 h 262"/>
                  <a:gd name="T4" fmla="*/ 59 w 192"/>
                  <a:gd name="T5" fmla="*/ 0 h 262"/>
                  <a:gd name="T6" fmla="*/ 176 w 192"/>
                  <a:gd name="T7" fmla="*/ 181 h 262"/>
                  <a:gd name="T8" fmla="*/ 152 w 192"/>
                  <a:gd name="T9" fmla="*/ 243 h 262"/>
                  <a:gd name="T10" fmla="*/ 81 w 192"/>
                  <a:gd name="T11" fmla="*/ 237 h 262"/>
                  <a:gd name="T12" fmla="*/ 43 w 192"/>
                  <a:gd name="T13" fmla="*/ 150 h 262"/>
                  <a:gd name="T14" fmla="*/ 0 w 192"/>
                  <a:gd name="T15" fmla="*/ 34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262">
                    <a:moveTo>
                      <a:pt x="0" y="34"/>
                    </a:moveTo>
                    <a:cubicBezTo>
                      <a:pt x="0" y="34"/>
                      <a:pt x="21" y="26"/>
                      <a:pt x="31" y="20"/>
                    </a:cubicBezTo>
                    <a:cubicBezTo>
                      <a:pt x="42" y="13"/>
                      <a:pt x="59" y="0"/>
                      <a:pt x="59" y="0"/>
                    </a:cubicBezTo>
                    <a:cubicBezTo>
                      <a:pt x="59" y="0"/>
                      <a:pt x="132" y="105"/>
                      <a:pt x="176" y="181"/>
                    </a:cubicBezTo>
                    <a:cubicBezTo>
                      <a:pt x="192" y="210"/>
                      <a:pt x="171" y="232"/>
                      <a:pt x="152" y="243"/>
                    </a:cubicBezTo>
                    <a:cubicBezTo>
                      <a:pt x="132" y="254"/>
                      <a:pt x="94" y="262"/>
                      <a:pt x="81" y="237"/>
                    </a:cubicBezTo>
                    <a:cubicBezTo>
                      <a:pt x="76" y="226"/>
                      <a:pt x="59" y="190"/>
                      <a:pt x="43" y="150"/>
                    </a:cubicBezTo>
                    <a:cubicBezTo>
                      <a:pt x="22" y="95"/>
                      <a:pt x="0" y="34"/>
                      <a:pt x="0" y="34"/>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65" name="Freeform 64"/>
              <p:cNvSpPr>
                <a:spLocks noEditPoints="1"/>
              </p:cNvSpPr>
              <p:nvPr/>
            </p:nvSpPr>
            <p:spPr bwMode="auto">
              <a:xfrm>
                <a:off x="6900887" y="1424260"/>
                <a:ext cx="151201" cy="68866"/>
              </a:xfrm>
              <a:custGeom>
                <a:avLst/>
                <a:gdLst>
                  <a:gd name="T0" fmla="*/ 831 w 1058"/>
                  <a:gd name="T1" fmla="*/ 104 h 482"/>
                  <a:gd name="T2" fmla="*/ 831 w 1058"/>
                  <a:gd name="T3" fmla="*/ 59 h 482"/>
                  <a:gd name="T4" fmla="*/ 800 w 1058"/>
                  <a:gd name="T5" fmla="*/ 0 h 482"/>
                  <a:gd name="T6" fmla="*/ 264 w 1058"/>
                  <a:gd name="T7" fmla="*/ 0 h 482"/>
                  <a:gd name="T8" fmla="*/ 0 w 1058"/>
                  <a:gd name="T9" fmla="*/ 482 h 482"/>
                  <a:gd name="T10" fmla="*/ 1058 w 1058"/>
                  <a:gd name="T11" fmla="*/ 482 h 482"/>
                  <a:gd name="T12" fmla="*/ 855 w 1058"/>
                  <a:gd name="T13" fmla="*/ 104 h 482"/>
                  <a:gd name="T14" fmla="*/ 831 w 1058"/>
                  <a:gd name="T15" fmla="*/ 104 h 482"/>
                  <a:gd name="T16" fmla="*/ 302 w 1058"/>
                  <a:gd name="T17" fmla="*/ 152 h 482"/>
                  <a:gd name="T18" fmla="*/ 264 w 1058"/>
                  <a:gd name="T19" fmla="*/ 152 h 482"/>
                  <a:gd name="T20" fmla="*/ 264 w 1058"/>
                  <a:gd name="T21" fmla="*/ 19 h 482"/>
                  <a:gd name="T22" fmla="*/ 302 w 1058"/>
                  <a:gd name="T23" fmla="*/ 19 h 482"/>
                  <a:gd name="T24" fmla="*/ 302 w 1058"/>
                  <a:gd name="T25" fmla="*/ 152 h 482"/>
                  <a:gd name="T26" fmla="*/ 415 w 1058"/>
                  <a:gd name="T27" fmla="*/ 104 h 482"/>
                  <a:gd name="T28" fmla="*/ 378 w 1058"/>
                  <a:gd name="T29" fmla="*/ 104 h 482"/>
                  <a:gd name="T30" fmla="*/ 378 w 1058"/>
                  <a:gd name="T31" fmla="*/ 17 h 482"/>
                  <a:gd name="T32" fmla="*/ 415 w 1058"/>
                  <a:gd name="T33" fmla="*/ 19 h 482"/>
                  <a:gd name="T34" fmla="*/ 415 w 1058"/>
                  <a:gd name="T35" fmla="*/ 104 h 482"/>
                  <a:gd name="T36" fmla="*/ 531 w 1058"/>
                  <a:gd name="T37" fmla="*/ 152 h 482"/>
                  <a:gd name="T38" fmla="*/ 491 w 1058"/>
                  <a:gd name="T39" fmla="*/ 152 h 482"/>
                  <a:gd name="T40" fmla="*/ 491 w 1058"/>
                  <a:gd name="T41" fmla="*/ 19 h 482"/>
                  <a:gd name="T42" fmla="*/ 531 w 1058"/>
                  <a:gd name="T43" fmla="*/ 19 h 482"/>
                  <a:gd name="T44" fmla="*/ 531 w 1058"/>
                  <a:gd name="T45" fmla="*/ 152 h 482"/>
                  <a:gd name="T46" fmla="*/ 644 w 1058"/>
                  <a:gd name="T47" fmla="*/ 102 h 482"/>
                  <a:gd name="T48" fmla="*/ 604 w 1058"/>
                  <a:gd name="T49" fmla="*/ 102 h 482"/>
                  <a:gd name="T50" fmla="*/ 604 w 1058"/>
                  <a:gd name="T51" fmla="*/ 19 h 482"/>
                  <a:gd name="T52" fmla="*/ 644 w 1058"/>
                  <a:gd name="T53" fmla="*/ 19 h 482"/>
                  <a:gd name="T54" fmla="*/ 644 w 1058"/>
                  <a:gd name="T55" fmla="*/ 102 h 482"/>
                  <a:gd name="T56" fmla="*/ 755 w 1058"/>
                  <a:gd name="T57" fmla="*/ 152 h 482"/>
                  <a:gd name="T58" fmla="*/ 715 w 1058"/>
                  <a:gd name="T59" fmla="*/ 149 h 482"/>
                  <a:gd name="T60" fmla="*/ 715 w 1058"/>
                  <a:gd name="T61" fmla="*/ 19 h 482"/>
                  <a:gd name="T62" fmla="*/ 755 w 1058"/>
                  <a:gd name="T63" fmla="*/ 19 h 482"/>
                  <a:gd name="T64" fmla="*/ 755 w 1058"/>
                  <a:gd name="T65" fmla="*/ 15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8" h="482">
                    <a:moveTo>
                      <a:pt x="831" y="104"/>
                    </a:moveTo>
                    <a:lnTo>
                      <a:pt x="831" y="59"/>
                    </a:lnTo>
                    <a:lnTo>
                      <a:pt x="800" y="0"/>
                    </a:lnTo>
                    <a:lnTo>
                      <a:pt x="264" y="0"/>
                    </a:lnTo>
                    <a:lnTo>
                      <a:pt x="0" y="482"/>
                    </a:lnTo>
                    <a:lnTo>
                      <a:pt x="1058" y="482"/>
                    </a:lnTo>
                    <a:lnTo>
                      <a:pt x="855" y="104"/>
                    </a:lnTo>
                    <a:lnTo>
                      <a:pt x="831" y="104"/>
                    </a:lnTo>
                    <a:close/>
                    <a:moveTo>
                      <a:pt x="302" y="152"/>
                    </a:moveTo>
                    <a:lnTo>
                      <a:pt x="264" y="152"/>
                    </a:lnTo>
                    <a:lnTo>
                      <a:pt x="264" y="19"/>
                    </a:lnTo>
                    <a:lnTo>
                      <a:pt x="302" y="19"/>
                    </a:lnTo>
                    <a:lnTo>
                      <a:pt x="302" y="152"/>
                    </a:lnTo>
                    <a:close/>
                    <a:moveTo>
                      <a:pt x="415" y="104"/>
                    </a:moveTo>
                    <a:lnTo>
                      <a:pt x="378" y="104"/>
                    </a:lnTo>
                    <a:lnTo>
                      <a:pt x="378" y="17"/>
                    </a:lnTo>
                    <a:lnTo>
                      <a:pt x="415" y="19"/>
                    </a:lnTo>
                    <a:lnTo>
                      <a:pt x="415" y="104"/>
                    </a:lnTo>
                    <a:close/>
                    <a:moveTo>
                      <a:pt x="531" y="152"/>
                    </a:moveTo>
                    <a:lnTo>
                      <a:pt x="491" y="152"/>
                    </a:lnTo>
                    <a:lnTo>
                      <a:pt x="491" y="19"/>
                    </a:lnTo>
                    <a:lnTo>
                      <a:pt x="531" y="19"/>
                    </a:lnTo>
                    <a:lnTo>
                      <a:pt x="531" y="152"/>
                    </a:lnTo>
                    <a:close/>
                    <a:moveTo>
                      <a:pt x="644" y="102"/>
                    </a:moveTo>
                    <a:lnTo>
                      <a:pt x="604" y="102"/>
                    </a:lnTo>
                    <a:lnTo>
                      <a:pt x="604" y="19"/>
                    </a:lnTo>
                    <a:lnTo>
                      <a:pt x="644" y="19"/>
                    </a:lnTo>
                    <a:lnTo>
                      <a:pt x="644" y="102"/>
                    </a:lnTo>
                    <a:close/>
                    <a:moveTo>
                      <a:pt x="755" y="152"/>
                    </a:moveTo>
                    <a:lnTo>
                      <a:pt x="715" y="149"/>
                    </a:lnTo>
                    <a:lnTo>
                      <a:pt x="715" y="19"/>
                    </a:lnTo>
                    <a:lnTo>
                      <a:pt x="755" y="19"/>
                    </a:lnTo>
                    <a:lnTo>
                      <a:pt x="755" y="152"/>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66" name="Freeform 65"/>
              <p:cNvSpPr>
                <a:spLocks noEditPoints="1"/>
              </p:cNvSpPr>
              <p:nvPr/>
            </p:nvSpPr>
            <p:spPr bwMode="auto">
              <a:xfrm>
                <a:off x="6800991" y="1424260"/>
                <a:ext cx="67455" cy="68866"/>
              </a:xfrm>
              <a:custGeom>
                <a:avLst/>
                <a:gdLst>
                  <a:gd name="T0" fmla="*/ 0 w 472"/>
                  <a:gd name="T1" fmla="*/ 482 h 482"/>
                  <a:gd name="T2" fmla="*/ 205 w 472"/>
                  <a:gd name="T3" fmla="*/ 482 h 482"/>
                  <a:gd name="T4" fmla="*/ 413 w 472"/>
                  <a:gd name="T5" fmla="*/ 107 h 482"/>
                  <a:gd name="T6" fmla="*/ 406 w 472"/>
                  <a:gd name="T7" fmla="*/ 107 h 482"/>
                  <a:gd name="T8" fmla="*/ 406 w 472"/>
                  <a:gd name="T9" fmla="*/ 17 h 482"/>
                  <a:gd name="T10" fmla="*/ 441 w 472"/>
                  <a:gd name="T11" fmla="*/ 17 h 482"/>
                  <a:gd name="T12" fmla="*/ 441 w 472"/>
                  <a:gd name="T13" fmla="*/ 55 h 482"/>
                  <a:gd name="T14" fmla="*/ 472 w 472"/>
                  <a:gd name="T15" fmla="*/ 0 h 482"/>
                  <a:gd name="T16" fmla="*/ 0 w 472"/>
                  <a:gd name="T17" fmla="*/ 0 h 482"/>
                  <a:gd name="T18" fmla="*/ 0 w 472"/>
                  <a:gd name="T19" fmla="*/ 482 h 482"/>
                  <a:gd name="T20" fmla="*/ 292 w 472"/>
                  <a:gd name="T21" fmla="*/ 19 h 482"/>
                  <a:gd name="T22" fmla="*/ 333 w 472"/>
                  <a:gd name="T23" fmla="*/ 19 h 482"/>
                  <a:gd name="T24" fmla="*/ 333 w 472"/>
                  <a:gd name="T25" fmla="*/ 149 h 482"/>
                  <a:gd name="T26" fmla="*/ 292 w 472"/>
                  <a:gd name="T27" fmla="*/ 149 h 482"/>
                  <a:gd name="T28" fmla="*/ 292 w 472"/>
                  <a:gd name="T29" fmla="*/ 19 h 482"/>
                  <a:gd name="T30" fmla="*/ 179 w 472"/>
                  <a:gd name="T31" fmla="*/ 19 h 482"/>
                  <a:gd name="T32" fmla="*/ 215 w 472"/>
                  <a:gd name="T33" fmla="*/ 19 h 482"/>
                  <a:gd name="T34" fmla="*/ 215 w 472"/>
                  <a:gd name="T35" fmla="*/ 104 h 482"/>
                  <a:gd name="T36" fmla="*/ 179 w 472"/>
                  <a:gd name="T37" fmla="*/ 104 h 482"/>
                  <a:gd name="T38" fmla="*/ 179 w 472"/>
                  <a:gd name="T39" fmla="*/ 19 h 482"/>
                  <a:gd name="T40" fmla="*/ 66 w 472"/>
                  <a:gd name="T41" fmla="*/ 19 h 482"/>
                  <a:gd name="T42" fmla="*/ 104 w 472"/>
                  <a:gd name="T43" fmla="*/ 19 h 482"/>
                  <a:gd name="T44" fmla="*/ 104 w 472"/>
                  <a:gd name="T45" fmla="*/ 152 h 482"/>
                  <a:gd name="T46" fmla="*/ 66 w 472"/>
                  <a:gd name="T47" fmla="*/ 152 h 482"/>
                  <a:gd name="T48" fmla="*/ 66 w 472"/>
                  <a:gd name="T49" fmla="*/ 1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2" h="482">
                    <a:moveTo>
                      <a:pt x="0" y="482"/>
                    </a:moveTo>
                    <a:lnTo>
                      <a:pt x="205" y="482"/>
                    </a:lnTo>
                    <a:lnTo>
                      <a:pt x="413" y="107"/>
                    </a:lnTo>
                    <a:lnTo>
                      <a:pt x="406" y="107"/>
                    </a:lnTo>
                    <a:lnTo>
                      <a:pt x="406" y="17"/>
                    </a:lnTo>
                    <a:lnTo>
                      <a:pt x="441" y="17"/>
                    </a:lnTo>
                    <a:lnTo>
                      <a:pt x="441" y="55"/>
                    </a:lnTo>
                    <a:lnTo>
                      <a:pt x="472" y="0"/>
                    </a:lnTo>
                    <a:lnTo>
                      <a:pt x="0" y="0"/>
                    </a:lnTo>
                    <a:lnTo>
                      <a:pt x="0" y="482"/>
                    </a:lnTo>
                    <a:close/>
                    <a:moveTo>
                      <a:pt x="292" y="19"/>
                    </a:moveTo>
                    <a:lnTo>
                      <a:pt x="333" y="19"/>
                    </a:lnTo>
                    <a:lnTo>
                      <a:pt x="333" y="149"/>
                    </a:lnTo>
                    <a:lnTo>
                      <a:pt x="292" y="149"/>
                    </a:lnTo>
                    <a:lnTo>
                      <a:pt x="292" y="19"/>
                    </a:lnTo>
                    <a:close/>
                    <a:moveTo>
                      <a:pt x="179" y="19"/>
                    </a:moveTo>
                    <a:lnTo>
                      <a:pt x="215" y="19"/>
                    </a:lnTo>
                    <a:lnTo>
                      <a:pt x="215" y="104"/>
                    </a:lnTo>
                    <a:lnTo>
                      <a:pt x="179" y="104"/>
                    </a:lnTo>
                    <a:lnTo>
                      <a:pt x="179" y="19"/>
                    </a:lnTo>
                    <a:close/>
                    <a:moveTo>
                      <a:pt x="66" y="19"/>
                    </a:moveTo>
                    <a:lnTo>
                      <a:pt x="104" y="19"/>
                    </a:lnTo>
                    <a:lnTo>
                      <a:pt x="104" y="152"/>
                    </a:lnTo>
                    <a:lnTo>
                      <a:pt x="66" y="152"/>
                    </a:lnTo>
                    <a:lnTo>
                      <a:pt x="66" y="19"/>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67" name="Freeform 66"/>
              <p:cNvSpPr>
                <a:spLocks noEditPoints="1"/>
              </p:cNvSpPr>
              <p:nvPr/>
            </p:nvSpPr>
            <p:spPr bwMode="auto">
              <a:xfrm>
                <a:off x="7074954" y="1424260"/>
                <a:ext cx="71599" cy="68866"/>
              </a:xfrm>
              <a:custGeom>
                <a:avLst/>
                <a:gdLst>
                  <a:gd name="T0" fmla="*/ 0 w 501"/>
                  <a:gd name="T1" fmla="*/ 0 h 482"/>
                  <a:gd name="T2" fmla="*/ 218 w 501"/>
                  <a:gd name="T3" fmla="*/ 482 h 482"/>
                  <a:gd name="T4" fmla="*/ 501 w 501"/>
                  <a:gd name="T5" fmla="*/ 482 h 482"/>
                  <a:gd name="T6" fmla="*/ 501 w 501"/>
                  <a:gd name="T7" fmla="*/ 0 h 482"/>
                  <a:gd name="T8" fmla="*/ 0 w 501"/>
                  <a:gd name="T9" fmla="*/ 0 h 482"/>
                  <a:gd name="T10" fmla="*/ 107 w 501"/>
                  <a:gd name="T11" fmla="*/ 104 h 482"/>
                  <a:gd name="T12" fmla="*/ 64 w 501"/>
                  <a:gd name="T13" fmla="*/ 104 h 482"/>
                  <a:gd name="T14" fmla="*/ 64 w 501"/>
                  <a:gd name="T15" fmla="*/ 17 h 482"/>
                  <a:gd name="T16" fmla="*/ 107 w 501"/>
                  <a:gd name="T17" fmla="*/ 17 h 482"/>
                  <a:gd name="T18" fmla="*/ 107 w 501"/>
                  <a:gd name="T19" fmla="*/ 104 h 482"/>
                  <a:gd name="T20" fmla="*/ 208 w 501"/>
                  <a:gd name="T21" fmla="*/ 152 h 482"/>
                  <a:gd name="T22" fmla="*/ 168 w 501"/>
                  <a:gd name="T23" fmla="*/ 152 h 482"/>
                  <a:gd name="T24" fmla="*/ 168 w 501"/>
                  <a:gd name="T25" fmla="*/ 17 h 482"/>
                  <a:gd name="T26" fmla="*/ 208 w 501"/>
                  <a:gd name="T27" fmla="*/ 19 h 482"/>
                  <a:gd name="T28" fmla="*/ 208 w 501"/>
                  <a:gd name="T29" fmla="*/ 152 h 482"/>
                  <a:gd name="T30" fmla="*/ 322 w 501"/>
                  <a:gd name="T31" fmla="*/ 102 h 482"/>
                  <a:gd name="T32" fmla="*/ 281 w 501"/>
                  <a:gd name="T33" fmla="*/ 102 h 482"/>
                  <a:gd name="T34" fmla="*/ 281 w 501"/>
                  <a:gd name="T35" fmla="*/ 17 h 482"/>
                  <a:gd name="T36" fmla="*/ 322 w 501"/>
                  <a:gd name="T37" fmla="*/ 19 h 482"/>
                  <a:gd name="T38" fmla="*/ 322 w 501"/>
                  <a:gd name="T39" fmla="*/ 102 h 482"/>
                  <a:gd name="T40" fmla="*/ 435 w 501"/>
                  <a:gd name="T41" fmla="*/ 149 h 482"/>
                  <a:gd name="T42" fmla="*/ 397 w 501"/>
                  <a:gd name="T43" fmla="*/ 149 h 482"/>
                  <a:gd name="T44" fmla="*/ 397 w 501"/>
                  <a:gd name="T45" fmla="*/ 19 h 482"/>
                  <a:gd name="T46" fmla="*/ 435 w 501"/>
                  <a:gd name="T47" fmla="*/ 19 h 482"/>
                  <a:gd name="T48" fmla="*/ 435 w 501"/>
                  <a:gd name="T49" fmla="*/ 14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1" h="482">
                    <a:moveTo>
                      <a:pt x="0" y="0"/>
                    </a:moveTo>
                    <a:lnTo>
                      <a:pt x="218" y="482"/>
                    </a:lnTo>
                    <a:lnTo>
                      <a:pt x="501" y="482"/>
                    </a:lnTo>
                    <a:lnTo>
                      <a:pt x="501" y="0"/>
                    </a:lnTo>
                    <a:lnTo>
                      <a:pt x="0" y="0"/>
                    </a:lnTo>
                    <a:close/>
                    <a:moveTo>
                      <a:pt x="107" y="104"/>
                    </a:moveTo>
                    <a:lnTo>
                      <a:pt x="64" y="104"/>
                    </a:lnTo>
                    <a:lnTo>
                      <a:pt x="64" y="17"/>
                    </a:lnTo>
                    <a:lnTo>
                      <a:pt x="107" y="17"/>
                    </a:lnTo>
                    <a:lnTo>
                      <a:pt x="107" y="104"/>
                    </a:lnTo>
                    <a:close/>
                    <a:moveTo>
                      <a:pt x="208" y="152"/>
                    </a:moveTo>
                    <a:lnTo>
                      <a:pt x="168" y="152"/>
                    </a:lnTo>
                    <a:lnTo>
                      <a:pt x="168" y="17"/>
                    </a:lnTo>
                    <a:lnTo>
                      <a:pt x="208" y="19"/>
                    </a:lnTo>
                    <a:lnTo>
                      <a:pt x="208" y="152"/>
                    </a:lnTo>
                    <a:close/>
                    <a:moveTo>
                      <a:pt x="322" y="102"/>
                    </a:moveTo>
                    <a:lnTo>
                      <a:pt x="281" y="102"/>
                    </a:lnTo>
                    <a:lnTo>
                      <a:pt x="281" y="17"/>
                    </a:lnTo>
                    <a:lnTo>
                      <a:pt x="322" y="19"/>
                    </a:lnTo>
                    <a:lnTo>
                      <a:pt x="322" y="102"/>
                    </a:lnTo>
                    <a:close/>
                    <a:moveTo>
                      <a:pt x="435" y="149"/>
                    </a:moveTo>
                    <a:lnTo>
                      <a:pt x="397" y="149"/>
                    </a:lnTo>
                    <a:lnTo>
                      <a:pt x="397" y="19"/>
                    </a:lnTo>
                    <a:lnTo>
                      <a:pt x="435" y="19"/>
                    </a:lnTo>
                    <a:lnTo>
                      <a:pt x="435" y="149"/>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68" name="Freeform 67"/>
              <p:cNvSpPr>
                <a:spLocks/>
              </p:cNvSpPr>
              <p:nvPr/>
            </p:nvSpPr>
            <p:spPr bwMode="auto">
              <a:xfrm>
                <a:off x="6812139" y="1521844"/>
                <a:ext cx="48876" cy="63722"/>
              </a:xfrm>
              <a:custGeom>
                <a:avLst/>
                <a:gdLst>
                  <a:gd name="T0" fmla="*/ 41 w 145"/>
                  <a:gd name="T1" fmla="*/ 0 h 189"/>
                  <a:gd name="T2" fmla="*/ 89 w 145"/>
                  <a:gd name="T3" fmla="*/ 34 h 189"/>
                  <a:gd name="T4" fmla="*/ 145 w 145"/>
                  <a:gd name="T5" fmla="*/ 61 h 189"/>
                  <a:gd name="T6" fmla="*/ 72 w 145"/>
                  <a:gd name="T7" fmla="*/ 125 h 189"/>
                  <a:gd name="T8" fmla="*/ 14 w 145"/>
                  <a:gd name="T9" fmla="*/ 187 h 189"/>
                  <a:gd name="T10" fmla="*/ 4 w 145"/>
                  <a:gd name="T11" fmla="*/ 186 h 189"/>
                  <a:gd name="T12" fmla="*/ 25 w 145"/>
                  <a:gd name="T13" fmla="*/ 97 h 189"/>
                  <a:gd name="T14" fmla="*/ 41 w 145"/>
                  <a:gd name="T15" fmla="*/ 0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89">
                    <a:moveTo>
                      <a:pt x="41" y="0"/>
                    </a:moveTo>
                    <a:cubicBezTo>
                      <a:pt x="41" y="0"/>
                      <a:pt x="60" y="18"/>
                      <a:pt x="89" y="34"/>
                    </a:cubicBezTo>
                    <a:cubicBezTo>
                      <a:pt x="108" y="45"/>
                      <a:pt x="145" y="61"/>
                      <a:pt x="145" y="61"/>
                    </a:cubicBezTo>
                    <a:cubicBezTo>
                      <a:pt x="145" y="61"/>
                      <a:pt x="104" y="91"/>
                      <a:pt x="72" y="125"/>
                    </a:cubicBezTo>
                    <a:cubicBezTo>
                      <a:pt x="41" y="157"/>
                      <a:pt x="14" y="187"/>
                      <a:pt x="14" y="187"/>
                    </a:cubicBezTo>
                    <a:cubicBezTo>
                      <a:pt x="14" y="187"/>
                      <a:pt x="7" y="189"/>
                      <a:pt x="4" y="186"/>
                    </a:cubicBezTo>
                    <a:cubicBezTo>
                      <a:pt x="0" y="182"/>
                      <a:pt x="15" y="144"/>
                      <a:pt x="25" y="97"/>
                    </a:cubicBezTo>
                    <a:cubicBezTo>
                      <a:pt x="35" y="51"/>
                      <a:pt x="41" y="0"/>
                      <a:pt x="41" y="0"/>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grpSp>
      </p:grpSp>
      <p:grpSp>
        <p:nvGrpSpPr>
          <p:cNvPr id="10" name="Group 12"/>
          <p:cNvGrpSpPr/>
          <p:nvPr/>
        </p:nvGrpSpPr>
        <p:grpSpPr>
          <a:xfrm>
            <a:off x="1066799" y="2659801"/>
            <a:ext cx="2194560" cy="1843408"/>
            <a:chOff x="1066799" y="2578324"/>
            <a:chExt cx="2194560" cy="1843408"/>
          </a:xfrm>
        </p:grpSpPr>
        <p:sp>
          <p:nvSpPr>
            <p:cNvPr id="76" name="Isosceles Triangle 75"/>
            <p:cNvSpPr/>
            <p:nvPr/>
          </p:nvSpPr>
          <p:spPr>
            <a:xfrm>
              <a:off x="1112519" y="2578324"/>
              <a:ext cx="2103120" cy="419100"/>
            </a:xfrm>
            <a:prstGeom prst="triangle">
              <a:avLst/>
            </a:prstGeom>
            <a:solidFill>
              <a:schemeClr val="accent2"/>
            </a:solidFill>
            <a:ln>
              <a:noFill/>
            </a:ln>
            <a:effectLst>
              <a:outerShdw blurRad="50800" dist="38100" dir="162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80" name="Rounded Rectangle 79"/>
            <p:cNvSpPr/>
            <p:nvPr/>
          </p:nvSpPr>
          <p:spPr>
            <a:xfrm>
              <a:off x="1066799" y="2821532"/>
              <a:ext cx="2194560" cy="1600200"/>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w="5" cap="rnd">
              <a:noFill/>
              <a:prstDash val="solid"/>
              <a:miter lim="800000"/>
              <a:headEnd/>
              <a:tailEnd/>
            </a:ln>
          </p:spPr>
          <p:txBody>
            <a:bodyPr vert="horz" wrap="square" lIns="68583" tIns="34292" rIns="68583" bIns="34292" numCol="1" anchor="t" anchorCtr="0" compatLnSpc="1">
              <a:prstTxWarp prst="textNoShape">
                <a:avLst/>
              </a:prstTxWarp>
            </a:bodyPr>
            <a:lstStyle/>
            <a:p>
              <a:pPr defTabSz="685834"/>
              <a:endParaRPr lang="en-US" sz="1400" dirty="0">
                <a:solidFill>
                  <a:srgbClr val="0096D6"/>
                </a:solidFill>
              </a:endParaRPr>
            </a:p>
          </p:txBody>
        </p:sp>
        <p:sp>
          <p:nvSpPr>
            <p:cNvPr id="84" name="Rounded Rectangle 83"/>
            <p:cNvSpPr/>
            <p:nvPr/>
          </p:nvSpPr>
          <p:spPr>
            <a:xfrm>
              <a:off x="1066799" y="2802680"/>
              <a:ext cx="2194560" cy="142098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defTabSz="685834"/>
              <a:r>
                <a:rPr lang="en-US" sz="1100" b="1" dirty="0" smtClean="0">
                  <a:solidFill>
                    <a:srgbClr val="FFFFFF"/>
                  </a:solidFill>
                </a:rPr>
                <a:t>Fast, Secure Mobility</a:t>
              </a:r>
              <a:endParaRPr lang="en-US" sz="1100" b="1" dirty="0">
                <a:solidFill>
                  <a:srgbClr val="FFFFFF"/>
                </a:solidFill>
              </a:endParaRPr>
            </a:p>
            <a:p>
              <a:pPr algn="ctr" defTabSz="685834"/>
              <a:endParaRPr lang="en-US" sz="1100" b="1" dirty="0">
                <a:solidFill>
                  <a:srgbClr val="FFFFFF"/>
                </a:solidFill>
              </a:endParaRPr>
            </a:p>
            <a:p>
              <a:pPr algn="ctr" defTabSz="685834"/>
              <a:endParaRPr lang="en-US" sz="1100" b="1" dirty="0">
                <a:solidFill>
                  <a:srgbClr val="FFFFFF"/>
                </a:solidFill>
              </a:endParaRPr>
            </a:p>
            <a:p>
              <a:pPr algn="ctr" defTabSz="685834"/>
              <a:r>
                <a:rPr lang="en-US" sz="1100" dirty="0">
                  <a:solidFill>
                    <a:srgbClr val="FFFFFF"/>
                  </a:solidFill>
                </a:rPr>
                <a:t>High density 802.11ac wireless (AP 2700); </a:t>
              </a:r>
              <a:r>
                <a:rPr lang="en-GB" sz="1100" dirty="0" smtClean="0">
                  <a:solidFill>
                    <a:srgbClr val="FFFFFF"/>
                  </a:solidFill>
                </a:rPr>
                <a:t>converged </a:t>
              </a:r>
              <a:r>
                <a:rPr lang="en-GB" sz="1100" dirty="0">
                  <a:solidFill>
                    <a:srgbClr val="FFFFFF"/>
                  </a:solidFill>
                </a:rPr>
                <a:t>wired </a:t>
              </a:r>
              <a:r>
                <a:rPr lang="en-GB" sz="1100" dirty="0" smtClean="0">
                  <a:solidFill>
                    <a:srgbClr val="FFFFFF"/>
                  </a:solidFill>
                </a:rPr>
                <a:t>and wireless controllers; security </a:t>
              </a:r>
              <a:r>
                <a:rPr lang="en-GB" sz="1100" dirty="0">
                  <a:solidFill>
                    <a:srgbClr val="FFFFFF"/>
                  </a:solidFill>
                </a:rPr>
                <a:t>policy across </a:t>
              </a:r>
              <a:r>
                <a:rPr lang="en-GB" sz="1100" dirty="0" smtClean="0">
                  <a:solidFill>
                    <a:srgbClr val="FFFFFF"/>
                  </a:solidFill>
                </a:rPr>
                <a:t/>
              </a:r>
              <a:br>
                <a:rPr lang="en-GB" sz="1100" dirty="0" smtClean="0">
                  <a:solidFill>
                    <a:srgbClr val="FFFFFF"/>
                  </a:solidFill>
                </a:rPr>
              </a:br>
              <a:r>
                <a:rPr lang="en-GB" sz="1100" dirty="0" smtClean="0">
                  <a:solidFill>
                    <a:srgbClr val="FFFFFF"/>
                  </a:solidFill>
                </a:rPr>
                <a:t>the </a:t>
              </a:r>
              <a:r>
                <a:rPr lang="en-GB" sz="1100" dirty="0">
                  <a:solidFill>
                    <a:srgbClr val="FFFFFF"/>
                  </a:solidFill>
                </a:rPr>
                <a:t>board</a:t>
              </a:r>
            </a:p>
          </p:txBody>
        </p:sp>
        <p:sp>
          <p:nvSpPr>
            <p:cNvPr id="42" name="TextBox 41"/>
            <p:cNvSpPr txBox="1"/>
            <p:nvPr/>
          </p:nvSpPr>
          <p:spPr>
            <a:xfrm>
              <a:off x="1066799" y="3141874"/>
              <a:ext cx="2194560" cy="237744"/>
            </a:xfrm>
            <a:prstGeom prst="rect">
              <a:avLst/>
            </a:prstGeom>
            <a:solidFill>
              <a:schemeClr val="accent2"/>
            </a:solidFill>
          </p:spPr>
          <p:txBody>
            <a:bodyPr wrap="square" lIns="68589" tIns="34295" rIns="68589" bIns="34295" rtlCol="0">
              <a:spAutoFit/>
            </a:bodyPr>
            <a:lstStyle>
              <a:defPPr>
                <a:defRPr lang="en-US"/>
              </a:defPPr>
              <a:lvl1pPr algn="ctr">
                <a:defRPr sz="1100">
                  <a:solidFill>
                    <a:srgbClr val="1C1C1C"/>
                  </a:solidFill>
                </a:defRPr>
              </a:lvl1pPr>
            </a:lstStyle>
            <a:p>
              <a:r>
                <a:rPr lang="en-GB" dirty="0">
                  <a:solidFill>
                    <a:schemeClr val="tx1">
                      <a:lumMod val="50000"/>
                    </a:schemeClr>
                  </a:solidFill>
                </a:rPr>
                <a:t>NEW</a:t>
              </a:r>
            </a:p>
          </p:txBody>
        </p:sp>
      </p:grpSp>
      <p:grpSp>
        <p:nvGrpSpPr>
          <p:cNvPr id="11" name="Group 11"/>
          <p:cNvGrpSpPr/>
          <p:nvPr/>
        </p:nvGrpSpPr>
        <p:grpSpPr>
          <a:xfrm>
            <a:off x="3471645" y="2659801"/>
            <a:ext cx="2194560" cy="1843408"/>
            <a:chOff x="3471645" y="2578324"/>
            <a:chExt cx="2194560" cy="1843408"/>
          </a:xfrm>
        </p:grpSpPr>
        <p:sp>
          <p:nvSpPr>
            <p:cNvPr id="75" name="Isosceles Triangle 74"/>
            <p:cNvSpPr/>
            <p:nvPr/>
          </p:nvSpPr>
          <p:spPr>
            <a:xfrm>
              <a:off x="3517365" y="2578324"/>
              <a:ext cx="2103120" cy="419100"/>
            </a:xfrm>
            <a:prstGeom prst="triangle">
              <a:avLst/>
            </a:prstGeom>
            <a:solidFill>
              <a:schemeClr val="accent2"/>
            </a:solidFill>
            <a:ln>
              <a:noFill/>
            </a:ln>
            <a:effectLst>
              <a:outerShdw blurRad="50800" dist="38100" dir="162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79" name="Rounded Rectangle 78"/>
            <p:cNvSpPr/>
            <p:nvPr/>
          </p:nvSpPr>
          <p:spPr>
            <a:xfrm>
              <a:off x="3471645" y="2821532"/>
              <a:ext cx="2194560" cy="1600200"/>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w="5" cap="rnd">
              <a:noFill/>
              <a:prstDash val="solid"/>
              <a:miter lim="800000"/>
              <a:headEnd/>
              <a:tailEnd/>
            </a:ln>
          </p:spPr>
          <p:txBody>
            <a:bodyPr vert="horz" wrap="square" lIns="68583" tIns="34292" rIns="68583" bIns="34292" numCol="1" anchor="t" anchorCtr="0" compatLnSpc="1">
              <a:prstTxWarp prst="textNoShape">
                <a:avLst/>
              </a:prstTxWarp>
            </a:bodyPr>
            <a:lstStyle/>
            <a:p>
              <a:pPr defTabSz="685834"/>
              <a:endParaRPr lang="en-US" sz="1400" dirty="0">
                <a:solidFill>
                  <a:srgbClr val="0096D6"/>
                </a:solidFill>
              </a:endParaRPr>
            </a:p>
          </p:txBody>
        </p:sp>
        <p:sp>
          <p:nvSpPr>
            <p:cNvPr id="83" name="Rounded Rectangle 82"/>
            <p:cNvSpPr/>
            <p:nvPr/>
          </p:nvSpPr>
          <p:spPr>
            <a:xfrm>
              <a:off x="3471645" y="2802680"/>
              <a:ext cx="2194560" cy="159789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a:r>
                <a:rPr lang="en-US" sz="1100" b="1" dirty="0" err="1">
                  <a:solidFill>
                    <a:schemeClr val="bg1"/>
                  </a:solidFill>
                </a:rPr>
                <a:t>iWAN</a:t>
              </a:r>
              <a:r>
                <a:rPr lang="en-US" sz="1100" b="1" dirty="0">
                  <a:solidFill>
                    <a:schemeClr val="bg1"/>
                  </a:solidFill>
                </a:rPr>
                <a:t> + VPN + Akamai</a:t>
              </a:r>
            </a:p>
            <a:p>
              <a:pPr algn="ctr"/>
              <a:endParaRPr lang="en-US" sz="1100" b="1" dirty="0">
                <a:solidFill>
                  <a:schemeClr val="bg1"/>
                </a:solidFill>
              </a:endParaRPr>
            </a:p>
            <a:p>
              <a:pPr algn="ctr"/>
              <a:endParaRPr lang="en-US" sz="1100" b="1" dirty="0">
                <a:solidFill>
                  <a:schemeClr val="bg1"/>
                </a:solidFill>
              </a:endParaRPr>
            </a:p>
            <a:p>
              <a:pPr algn="ctr" defTabSz="685834"/>
              <a:r>
                <a:rPr lang="en-US" sz="1100" dirty="0">
                  <a:solidFill>
                    <a:srgbClr val="FFFFFF"/>
                  </a:solidFill>
                </a:rPr>
                <a:t>Optimized, application </a:t>
              </a:r>
              <a:r>
                <a:rPr lang="en-US" sz="1100" dirty="0" smtClean="0">
                  <a:solidFill>
                    <a:srgbClr val="FFFFFF"/>
                  </a:solidFill>
                </a:rPr>
                <a:t/>
              </a:r>
              <a:br>
                <a:rPr lang="en-US" sz="1100" dirty="0" smtClean="0">
                  <a:solidFill>
                    <a:srgbClr val="FFFFFF"/>
                  </a:solidFill>
                </a:rPr>
              </a:br>
              <a:r>
                <a:rPr lang="en-US" sz="1100" dirty="0" smtClean="0">
                  <a:solidFill>
                    <a:srgbClr val="FFFFFF"/>
                  </a:solidFill>
                </a:rPr>
                <a:t>aware branch and cloud connectivity—affordable</a:t>
              </a:r>
              <a:r>
                <a:rPr lang="en-US" sz="1100" dirty="0">
                  <a:solidFill>
                    <a:srgbClr val="FFFFFF"/>
                  </a:solidFill>
                </a:rPr>
                <a:t>, </a:t>
              </a:r>
              <a:r>
                <a:rPr lang="en-US" sz="1100" dirty="0" smtClean="0">
                  <a:solidFill>
                    <a:srgbClr val="FFFFFF"/>
                  </a:solidFill>
                </a:rPr>
                <a:t/>
              </a:r>
              <a:br>
                <a:rPr lang="en-US" sz="1100" dirty="0" smtClean="0">
                  <a:solidFill>
                    <a:srgbClr val="FFFFFF"/>
                  </a:solidFill>
                </a:rPr>
              </a:br>
              <a:r>
                <a:rPr lang="en-US" sz="1100" dirty="0" smtClean="0">
                  <a:solidFill>
                    <a:srgbClr val="FFFFFF"/>
                  </a:solidFill>
                </a:rPr>
                <a:t>fast</a:t>
              </a:r>
              <a:r>
                <a:rPr lang="en-US" sz="1100" dirty="0">
                  <a:solidFill>
                    <a:srgbClr val="FFFFFF"/>
                  </a:solidFill>
                </a:rPr>
                <a:t>, </a:t>
              </a:r>
              <a:r>
                <a:rPr lang="en-US" sz="1100" dirty="0" smtClean="0">
                  <a:solidFill>
                    <a:srgbClr val="FFFFFF"/>
                  </a:solidFill>
                </a:rPr>
                <a:t>intelligent, and </a:t>
              </a:r>
              <a:r>
                <a:rPr lang="en-US" sz="1100" dirty="0">
                  <a:solidFill>
                    <a:srgbClr val="FFFFFF"/>
                  </a:solidFill>
                </a:rPr>
                <a:t>secure</a:t>
              </a:r>
            </a:p>
          </p:txBody>
        </p:sp>
        <p:sp>
          <p:nvSpPr>
            <p:cNvPr id="46" name="TextBox 45"/>
            <p:cNvSpPr txBox="1"/>
            <p:nvPr/>
          </p:nvSpPr>
          <p:spPr>
            <a:xfrm>
              <a:off x="3471645" y="3141874"/>
              <a:ext cx="2194560" cy="237744"/>
            </a:xfrm>
            <a:prstGeom prst="rect">
              <a:avLst/>
            </a:prstGeom>
            <a:solidFill>
              <a:schemeClr val="accent2"/>
            </a:solidFill>
          </p:spPr>
          <p:txBody>
            <a:bodyPr wrap="square" lIns="68589" tIns="34295" rIns="68589" bIns="34295" rtlCol="0">
              <a:spAutoFit/>
            </a:bodyPr>
            <a:lstStyle>
              <a:defPPr>
                <a:defRPr lang="en-US"/>
              </a:defPPr>
              <a:lvl1pPr algn="ctr">
                <a:defRPr sz="1100">
                  <a:solidFill>
                    <a:srgbClr val="1C1C1C"/>
                  </a:solidFill>
                </a:defRPr>
              </a:lvl1pPr>
            </a:lstStyle>
            <a:p>
              <a:r>
                <a:rPr lang="en-GB" dirty="0">
                  <a:solidFill>
                    <a:schemeClr val="tx1">
                      <a:lumMod val="50000"/>
                    </a:schemeClr>
                  </a:solidFill>
                </a:rPr>
                <a:t>NEW</a:t>
              </a:r>
            </a:p>
          </p:txBody>
        </p:sp>
      </p:grpSp>
      <p:grpSp>
        <p:nvGrpSpPr>
          <p:cNvPr id="12" name="Group 10"/>
          <p:cNvGrpSpPr/>
          <p:nvPr/>
        </p:nvGrpSpPr>
        <p:grpSpPr>
          <a:xfrm>
            <a:off x="5876490" y="2659801"/>
            <a:ext cx="2194562" cy="1828602"/>
            <a:chOff x="5876490" y="2578324"/>
            <a:chExt cx="2194562" cy="1828602"/>
          </a:xfrm>
        </p:grpSpPr>
        <p:sp>
          <p:nvSpPr>
            <p:cNvPr id="87" name="Isosceles Triangle 86"/>
            <p:cNvSpPr/>
            <p:nvPr/>
          </p:nvSpPr>
          <p:spPr>
            <a:xfrm>
              <a:off x="5922212" y="2578324"/>
              <a:ext cx="2103120" cy="419100"/>
            </a:xfrm>
            <a:prstGeom prst="triangle">
              <a:avLst/>
            </a:prstGeom>
            <a:solidFill>
              <a:schemeClr val="accent2"/>
            </a:solidFill>
            <a:ln>
              <a:noFill/>
            </a:ln>
            <a:effectLst>
              <a:outerShdw blurRad="50800" dist="38100" dir="162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88" name="Rounded Rectangle 87"/>
            <p:cNvSpPr/>
            <p:nvPr/>
          </p:nvSpPr>
          <p:spPr>
            <a:xfrm>
              <a:off x="5876492" y="2806726"/>
              <a:ext cx="2194560" cy="1600200"/>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w="5" cap="rnd">
              <a:noFill/>
              <a:prstDash val="solid"/>
              <a:miter lim="800000"/>
              <a:headEnd/>
              <a:tailEnd/>
            </a:ln>
          </p:spPr>
          <p:txBody>
            <a:bodyPr vert="horz" wrap="square" lIns="68583" tIns="34292" rIns="68583" bIns="34292" numCol="1" anchor="t" anchorCtr="0" compatLnSpc="1">
              <a:prstTxWarp prst="textNoShape">
                <a:avLst/>
              </a:prstTxWarp>
            </a:bodyPr>
            <a:lstStyle/>
            <a:p>
              <a:pPr defTabSz="685834"/>
              <a:endParaRPr lang="en-US" sz="1400" dirty="0">
                <a:solidFill>
                  <a:srgbClr val="0096D6"/>
                </a:solidFill>
              </a:endParaRPr>
            </a:p>
          </p:txBody>
        </p:sp>
        <p:sp>
          <p:nvSpPr>
            <p:cNvPr id="89" name="Rounded Rectangle 88"/>
            <p:cNvSpPr/>
            <p:nvPr/>
          </p:nvSpPr>
          <p:spPr>
            <a:xfrm>
              <a:off x="5876490" y="2802680"/>
              <a:ext cx="2194560" cy="159789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a:r>
                <a:rPr lang="en-US" sz="1100" b="1" dirty="0" err="1">
                  <a:solidFill>
                    <a:schemeClr val="bg1"/>
                  </a:solidFill>
                </a:rPr>
                <a:t>ISE</a:t>
              </a:r>
              <a:r>
                <a:rPr lang="en-US" sz="1100" b="1" dirty="0">
                  <a:solidFill>
                    <a:schemeClr val="bg1"/>
                  </a:solidFill>
                </a:rPr>
                <a:t> </a:t>
              </a:r>
              <a:r>
                <a:rPr lang="en-US" sz="1100" b="1" dirty="0" smtClean="0">
                  <a:solidFill>
                    <a:schemeClr val="bg1"/>
                  </a:solidFill>
                </a:rPr>
                <a:t>1.3 + Prime + HA</a:t>
              </a:r>
              <a:endParaRPr lang="en-US" sz="1100" b="1" dirty="0">
                <a:solidFill>
                  <a:schemeClr val="bg1"/>
                </a:solidFill>
              </a:endParaRPr>
            </a:p>
            <a:p>
              <a:pPr algn="ctr"/>
              <a:endParaRPr lang="en-US" sz="1100" b="1" dirty="0">
                <a:solidFill>
                  <a:schemeClr val="bg1"/>
                </a:solidFill>
              </a:endParaRPr>
            </a:p>
            <a:p>
              <a:pPr algn="ctr"/>
              <a:endParaRPr lang="en-US" sz="1100" dirty="0">
                <a:solidFill>
                  <a:schemeClr val="bg1"/>
                </a:solidFill>
              </a:endParaRPr>
            </a:p>
            <a:p>
              <a:pPr algn="ctr"/>
              <a:r>
                <a:rPr lang="en-US" sz="1100" dirty="0">
                  <a:solidFill>
                    <a:schemeClr val="bg1"/>
                  </a:solidFill>
                </a:rPr>
                <a:t> </a:t>
              </a:r>
              <a:r>
                <a:rPr lang="en-US" sz="1100" dirty="0" smtClean="0">
                  <a:solidFill>
                    <a:schemeClr val="bg1"/>
                  </a:solidFill>
                </a:rPr>
                <a:t>Integrated platform </a:t>
              </a:r>
              <a:r>
                <a:rPr lang="en-US" sz="1100" dirty="0">
                  <a:solidFill>
                    <a:schemeClr val="bg1"/>
                  </a:solidFill>
                </a:rPr>
                <a:t>delivering a high availability backbone with </a:t>
              </a:r>
              <a:r>
                <a:rPr lang="en-US" sz="1100" dirty="0" smtClean="0">
                  <a:solidFill>
                    <a:schemeClr val="bg1"/>
                  </a:solidFill>
                </a:rPr>
                <a:t>“single pane of glass” management and visibility </a:t>
              </a:r>
              <a:endParaRPr lang="en-US" sz="1100" dirty="0">
                <a:solidFill>
                  <a:schemeClr val="bg1"/>
                </a:solidFill>
              </a:endParaRPr>
            </a:p>
          </p:txBody>
        </p:sp>
        <p:sp>
          <p:nvSpPr>
            <p:cNvPr id="47" name="TextBox 46"/>
            <p:cNvSpPr txBox="1"/>
            <p:nvPr/>
          </p:nvSpPr>
          <p:spPr>
            <a:xfrm>
              <a:off x="5876492" y="3141874"/>
              <a:ext cx="2194560" cy="237744"/>
            </a:xfrm>
            <a:prstGeom prst="rect">
              <a:avLst/>
            </a:prstGeom>
            <a:solidFill>
              <a:schemeClr val="accent2"/>
            </a:solidFill>
          </p:spPr>
          <p:txBody>
            <a:bodyPr wrap="square" lIns="68589" tIns="34295" rIns="68589" bIns="34295" rtlCol="0">
              <a:spAutoFit/>
            </a:bodyPr>
            <a:lstStyle>
              <a:defPPr>
                <a:defRPr lang="en-US"/>
              </a:defPPr>
              <a:lvl1pPr algn="ctr">
                <a:defRPr sz="1100">
                  <a:solidFill>
                    <a:srgbClr val="1C1C1C"/>
                  </a:solidFill>
                </a:defRPr>
              </a:lvl1pPr>
            </a:lstStyle>
            <a:p>
              <a:r>
                <a:rPr lang="en-GB" dirty="0" smtClean="0">
                  <a:solidFill>
                    <a:schemeClr val="tx1">
                      <a:lumMod val="50000"/>
                    </a:schemeClr>
                  </a:solidFill>
                </a:rPr>
                <a:t>NEW RELEASE</a:t>
              </a:r>
              <a:endParaRPr lang="en-GB" dirty="0">
                <a:solidFill>
                  <a:schemeClr val="tx1">
                    <a:lumMod val="50000"/>
                  </a:schemeClr>
                </a:solidFill>
              </a:endParaRPr>
            </a:p>
          </p:txBody>
        </p:sp>
      </p:grpSp>
    </p:spTree>
    <p:extLst>
      <p:ext uri="{BB962C8B-B14F-4D97-AF65-F5344CB8AC3E}">
        <p14:creationId xmlns:p14="http://schemas.microsoft.com/office/powerpoint/2010/main" val="18807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2" name="Title 1"/>
          <p:cNvSpPr>
            <a:spLocks noGrp="1"/>
          </p:cNvSpPr>
          <p:nvPr>
            <p:ph type="ctrTitle"/>
          </p:nvPr>
        </p:nvSpPr>
        <p:spPr/>
        <p:txBody>
          <a:bodyPr/>
          <a:lstStyle/>
          <a:p>
            <a:r>
              <a:rPr lang="en-US" dirty="0" smtClean="0"/>
              <a:t>Security for</a:t>
            </a:r>
            <a:br>
              <a:rPr lang="en-US" dirty="0" smtClean="0"/>
            </a:br>
            <a:r>
              <a:rPr lang="en-US" dirty="0" smtClean="0"/>
              <a:t>Midmarket </a:t>
            </a:r>
            <a:endParaRPr lang="en-US" dirty="0"/>
          </a:p>
        </p:txBody>
      </p:sp>
      <p:pic>
        <p:nvPicPr>
          <p:cNvPr id="7" name="Picture 2" descr="C:\Users\spius\Pictures\cisco logo blue gradi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pPr marL="57136" indent="0">
              <a:buNone/>
            </a:pPr>
            <a:r>
              <a:rPr lang="en-US" sz="1800" dirty="0" smtClean="0"/>
              <a:t>Customers need to know their environments are completely secure. They want security that’s effective, integrated and scalable. Now security is a reality for businesses of every size, everywhere, on every device—from the network to the cloud.  </a:t>
            </a:r>
            <a:endParaRPr lang="en-US" sz="1800" dirty="0"/>
          </a:p>
        </p:txBody>
      </p:sp>
      <p:sp>
        <p:nvSpPr>
          <p:cNvPr id="6" name="Title 5"/>
          <p:cNvSpPr>
            <a:spLocks noGrp="1"/>
          </p:cNvSpPr>
          <p:nvPr>
            <p:ph type="title"/>
          </p:nvPr>
        </p:nvSpPr>
        <p:spPr>
          <a:xfrm>
            <a:off x="437766" y="589792"/>
            <a:ext cx="8345488" cy="520874"/>
          </a:xfrm>
        </p:spPr>
        <p:txBody>
          <a:bodyPr/>
          <a:lstStyle/>
          <a:p>
            <a:r>
              <a:rPr lang="en-US" dirty="0" smtClean="0"/>
              <a:t>The Industry’s Most Effective, Integrated Security Portfolio</a:t>
            </a:r>
            <a:endParaRPr lang="en-US" dirty="0"/>
          </a:p>
        </p:txBody>
      </p:sp>
      <p:grpSp>
        <p:nvGrpSpPr>
          <p:cNvPr id="2" name="Group 1"/>
          <p:cNvGrpSpPr/>
          <p:nvPr/>
        </p:nvGrpSpPr>
        <p:grpSpPr>
          <a:xfrm>
            <a:off x="596468" y="2585174"/>
            <a:ext cx="1920719" cy="1859105"/>
            <a:chOff x="596468" y="2585174"/>
            <a:chExt cx="1920719" cy="1859105"/>
          </a:xfrm>
        </p:grpSpPr>
        <p:sp>
          <p:nvSpPr>
            <p:cNvPr id="10" name="Rounded Rectangle 9"/>
            <p:cNvSpPr/>
            <p:nvPr/>
          </p:nvSpPr>
          <p:spPr>
            <a:xfrm>
              <a:off x="597454" y="2585174"/>
              <a:ext cx="1881347" cy="1859105"/>
            </a:xfrm>
            <a:prstGeom prst="roundRect">
              <a:avLst>
                <a:gd name="adj" fmla="val 10251"/>
              </a:avLst>
            </a:prstGeom>
            <a:solidFill>
              <a:schemeClr val="bg1"/>
            </a:solidFill>
            <a:ln w="19050">
              <a:solidFill>
                <a:schemeClr val="accent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smtClean="0"/>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8087" y="2854238"/>
              <a:ext cx="640080" cy="957072"/>
            </a:xfrm>
            <a:prstGeom prst="rect">
              <a:avLst/>
            </a:prstGeom>
          </p:spPr>
        </p:pic>
        <p:sp>
          <p:nvSpPr>
            <p:cNvPr id="18" name="TextBox 17"/>
            <p:cNvSpPr txBox="1"/>
            <p:nvPr/>
          </p:nvSpPr>
          <p:spPr>
            <a:xfrm>
              <a:off x="596468" y="3775267"/>
              <a:ext cx="1920719" cy="553998"/>
            </a:xfrm>
            <a:prstGeom prst="rect">
              <a:avLst/>
            </a:prstGeom>
            <a:noFill/>
          </p:spPr>
          <p:txBody>
            <a:bodyPr wrap="none" rtlCol="0">
              <a:spAutoFit/>
            </a:bodyPr>
            <a:lstStyle/>
            <a:p>
              <a:pPr algn="ctr"/>
              <a:endParaRPr lang="en-US" sz="1000" dirty="0"/>
            </a:p>
            <a:p>
              <a:pPr algn="ctr"/>
              <a:r>
                <a:rPr lang="en-US" sz="1000" dirty="0"/>
                <a:t> 2016 SC Magazine </a:t>
              </a:r>
              <a:endParaRPr lang="en-US" sz="1000" dirty="0" smtClean="0"/>
            </a:p>
            <a:p>
              <a:pPr algn="ctr"/>
              <a:r>
                <a:rPr lang="en-US" sz="1000" dirty="0" smtClean="0"/>
                <a:t>Security </a:t>
              </a:r>
              <a:r>
                <a:rPr lang="en-US" sz="1000" dirty="0"/>
                <a:t>Company of the Year </a:t>
              </a:r>
            </a:p>
          </p:txBody>
        </p:sp>
      </p:grpSp>
      <p:grpSp>
        <p:nvGrpSpPr>
          <p:cNvPr id="3" name="Group 2"/>
          <p:cNvGrpSpPr/>
          <p:nvPr/>
        </p:nvGrpSpPr>
        <p:grpSpPr>
          <a:xfrm>
            <a:off x="2635103" y="2542909"/>
            <a:ext cx="1910917" cy="1901370"/>
            <a:chOff x="2635103" y="2542909"/>
            <a:chExt cx="1910917" cy="1901370"/>
          </a:xfrm>
        </p:grpSpPr>
        <p:sp>
          <p:nvSpPr>
            <p:cNvPr id="11" name="Rounded Rectangle 10"/>
            <p:cNvSpPr/>
            <p:nvPr/>
          </p:nvSpPr>
          <p:spPr>
            <a:xfrm>
              <a:off x="2635103" y="2585174"/>
              <a:ext cx="1881347" cy="1859105"/>
            </a:xfrm>
            <a:prstGeom prst="roundRect">
              <a:avLst>
                <a:gd name="adj" fmla="val 10251"/>
              </a:avLst>
            </a:prstGeom>
            <a:solidFill>
              <a:schemeClr val="bg1"/>
            </a:solidFill>
            <a:ln w="19050">
              <a:solidFill>
                <a:schemeClr val="accent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smtClean="0"/>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44840" y="3024419"/>
              <a:ext cx="1261872" cy="1103376"/>
            </a:xfrm>
            <a:prstGeom prst="rect">
              <a:avLst/>
            </a:prstGeom>
          </p:spPr>
        </p:pic>
        <p:sp>
          <p:nvSpPr>
            <p:cNvPr id="19" name="TextBox 18"/>
            <p:cNvSpPr txBox="1"/>
            <p:nvPr/>
          </p:nvSpPr>
          <p:spPr>
            <a:xfrm>
              <a:off x="2644537" y="2542909"/>
              <a:ext cx="1901483" cy="415498"/>
            </a:xfrm>
            <a:prstGeom prst="rect">
              <a:avLst/>
            </a:prstGeom>
            <a:noFill/>
          </p:spPr>
          <p:txBody>
            <a:bodyPr wrap="none" rtlCol="0">
              <a:spAutoFit/>
            </a:bodyPr>
            <a:lstStyle/>
            <a:p>
              <a:pPr algn="ctr"/>
              <a:endParaRPr lang="en-US" sz="1000" dirty="0"/>
            </a:p>
            <a:p>
              <a:pPr algn="ctr"/>
              <a:r>
                <a:rPr lang="en-US" sz="1100" dirty="0"/>
                <a:t> Cisco Security Leadership </a:t>
              </a:r>
            </a:p>
          </p:txBody>
        </p:sp>
        <p:sp>
          <p:nvSpPr>
            <p:cNvPr id="20" name="TextBox 19"/>
            <p:cNvSpPr txBox="1"/>
            <p:nvPr/>
          </p:nvSpPr>
          <p:spPr>
            <a:xfrm>
              <a:off x="2696083" y="3983588"/>
              <a:ext cx="1813317" cy="369332"/>
            </a:xfrm>
            <a:prstGeom prst="rect">
              <a:avLst/>
            </a:prstGeom>
            <a:noFill/>
          </p:spPr>
          <p:txBody>
            <a:bodyPr wrap="none" rtlCol="0">
              <a:spAutoFit/>
            </a:bodyPr>
            <a:lstStyle/>
            <a:p>
              <a:endParaRPr lang="en-US" sz="900" dirty="0"/>
            </a:p>
            <a:p>
              <a:r>
                <a:rPr lang="en-US" sz="900" dirty="0"/>
                <a:t> Piper Jaffrey 2016 CIO Survey </a:t>
              </a:r>
            </a:p>
          </p:txBody>
        </p:sp>
      </p:grpSp>
      <p:grpSp>
        <p:nvGrpSpPr>
          <p:cNvPr id="4" name="Group 3"/>
          <p:cNvGrpSpPr/>
          <p:nvPr/>
        </p:nvGrpSpPr>
        <p:grpSpPr>
          <a:xfrm>
            <a:off x="4637627" y="2524979"/>
            <a:ext cx="1986442" cy="1919300"/>
            <a:chOff x="4637627" y="2524979"/>
            <a:chExt cx="1986442" cy="1919300"/>
          </a:xfrm>
        </p:grpSpPr>
        <p:sp>
          <p:nvSpPr>
            <p:cNvPr id="12" name="Rounded Rectangle 11"/>
            <p:cNvSpPr/>
            <p:nvPr/>
          </p:nvSpPr>
          <p:spPr>
            <a:xfrm>
              <a:off x="4672752" y="2585174"/>
              <a:ext cx="1881347" cy="1859105"/>
            </a:xfrm>
            <a:prstGeom prst="roundRect">
              <a:avLst>
                <a:gd name="adj" fmla="val 10251"/>
              </a:avLst>
            </a:prstGeom>
            <a:solidFill>
              <a:schemeClr val="bg1"/>
            </a:solidFill>
            <a:ln w="19050">
              <a:solidFill>
                <a:schemeClr val="accent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smtClean="0"/>
            </a:p>
          </p:txBody>
        </p:sp>
        <p:pic>
          <p:nvPicPr>
            <p:cNvPr id="17" name="Pictur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29334" y="3513275"/>
              <a:ext cx="1762948" cy="721207"/>
            </a:xfrm>
            <a:prstGeom prst="rect">
              <a:avLst/>
            </a:prstGeom>
          </p:spPr>
        </p:pic>
        <p:sp>
          <p:nvSpPr>
            <p:cNvPr id="21" name="TextBox 20"/>
            <p:cNvSpPr txBox="1"/>
            <p:nvPr/>
          </p:nvSpPr>
          <p:spPr>
            <a:xfrm>
              <a:off x="4637627" y="2524979"/>
              <a:ext cx="1986442" cy="830997"/>
            </a:xfrm>
            <a:prstGeom prst="rect">
              <a:avLst/>
            </a:prstGeom>
            <a:noFill/>
          </p:spPr>
          <p:txBody>
            <a:bodyPr wrap="none" rtlCol="0">
              <a:spAutoFit/>
            </a:bodyPr>
            <a:lstStyle/>
            <a:p>
              <a:pPr algn="ctr"/>
              <a:endParaRPr lang="en-US" sz="1200" dirty="0"/>
            </a:p>
            <a:p>
              <a:pPr algn="ctr"/>
              <a:r>
                <a:rPr lang="en-US" sz="1200" dirty="0"/>
                <a:t> Cisco finds and stops the </a:t>
              </a:r>
              <a:endParaRPr lang="en-US" sz="1200" dirty="0" smtClean="0"/>
            </a:p>
            <a:p>
              <a:pPr algn="ctr"/>
              <a:r>
                <a:rPr lang="en-US" sz="1200" dirty="0" smtClean="0"/>
                <a:t>most </a:t>
              </a:r>
              <a:r>
                <a:rPr lang="en-US" sz="1200" dirty="0"/>
                <a:t>advanced threats </a:t>
              </a:r>
              <a:endParaRPr lang="en-US" sz="1200" dirty="0" smtClean="0"/>
            </a:p>
            <a:p>
              <a:pPr algn="ctr"/>
              <a:r>
                <a:rPr lang="en-US" sz="1200" dirty="0" smtClean="0"/>
                <a:t>100x </a:t>
              </a:r>
              <a:r>
                <a:rPr lang="en-US" sz="1200" dirty="0"/>
                <a:t>faster </a:t>
              </a:r>
              <a:endParaRPr lang="en-US" sz="1600" dirty="0"/>
            </a:p>
          </p:txBody>
        </p:sp>
      </p:grpSp>
      <p:grpSp>
        <p:nvGrpSpPr>
          <p:cNvPr id="5" name="Group 4"/>
          <p:cNvGrpSpPr/>
          <p:nvPr/>
        </p:nvGrpSpPr>
        <p:grpSpPr>
          <a:xfrm>
            <a:off x="6710401" y="2495016"/>
            <a:ext cx="1903642" cy="1949263"/>
            <a:chOff x="6710401" y="2495016"/>
            <a:chExt cx="1903642" cy="1949263"/>
          </a:xfrm>
        </p:grpSpPr>
        <p:sp>
          <p:nvSpPr>
            <p:cNvPr id="13" name="Rounded Rectangle 12"/>
            <p:cNvSpPr/>
            <p:nvPr/>
          </p:nvSpPr>
          <p:spPr>
            <a:xfrm>
              <a:off x="6710401" y="2585174"/>
              <a:ext cx="1881347" cy="1859105"/>
            </a:xfrm>
            <a:prstGeom prst="roundRect">
              <a:avLst>
                <a:gd name="adj" fmla="val 10251"/>
              </a:avLst>
            </a:prstGeom>
            <a:solidFill>
              <a:schemeClr val="bg1"/>
            </a:solidFill>
            <a:ln w="19050">
              <a:solidFill>
                <a:schemeClr val="accent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smtClean="0"/>
            </a:p>
          </p:txBody>
        </p:sp>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47966" y="3367506"/>
              <a:ext cx="1223072" cy="1040914"/>
            </a:xfrm>
            <a:prstGeom prst="rect">
              <a:avLst/>
            </a:prstGeom>
          </p:spPr>
        </p:pic>
        <p:sp>
          <p:nvSpPr>
            <p:cNvPr id="22" name="TextBox 21"/>
            <p:cNvSpPr txBox="1"/>
            <p:nvPr/>
          </p:nvSpPr>
          <p:spPr>
            <a:xfrm>
              <a:off x="6726988" y="2495016"/>
              <a:ext cx="1887055" cy="900246"/>
            </a:xfrm>
            <a:prstGeom prst="rect">
              <a:avLst/>
            </a:prstGeom>
            <a:noFill/>
          </p:spPr>
          <p:txBody>
            <a:bodyPr wrap="none" rtlCol="0">
              <a:spAutoFit/>
            </a:bodyPr>
            <a:lstStyle/>
            <a:p>
              <a:pPr algn="ctr"/>
              <a:endParaRPr lang="en-US" sz="1050" dirty="0"/>
            </a:p>
            <a:p>
              <a:pPr algn="ctr"/>
              <a:r>
                <a:rPr lang="en-US" sz="1050" dirty="0"/>
                <a:t> Cisco consistently earns </a:t>
              </a:r>
              <a:endParaRPr lang="en-US" sz="1050" dirty="0" smtClean="0"/>
            </a:p>
            <a:p>
              <a:pPr algn="ctr"/>
              <a:r>
                <a:rPr lang="en-US" sz="1050" dirty="0" smtClean="0"/>
                <a:t>Recommended </a:t>
              </a:r>
              <a:r>
                <a:rPr lang="en-US" sz="1050" dirty="0"/>
                <a:t>ratings from </a:t>
              </a:r>
              <a:endParaRPr lang="en-US" sz="1050" dirty="0" smtClean="0"/>
            </a:p>
            <a:p>
              <a:pPr algn="ctr"/>
              <a:r>
                <a:rPr lang="en-US" sz="1050" dirty="0" smtClean="0"/>
                <a:t>NSS </a:t>
              </a:r>
              <a:r>
                <a:rPr lang="en-US" sz="1050" dirty="0"/>
                <a:t>Labs for Breach </a:t>
              </a:r>
              <a:endParaRPr lang="en-US" sz="1050" dirty="0" smtClean="0"/>
            </a:p>
            <a:p>
              <a:pPr algn="ctr"/>
              <a:r>
                <a:rPr lang="en-US" sz="1050" dirty="0" smtClean="0"/>
                <a:t>Detection</a:t>
              </a:r>
              <a:r>
                <a:rPr lang="en-US" sz="1050" dirty="0"/>
                <a:t>, NGFW, NGIPS </a:t>
              </a:r>
              <a:endParaRPr lang="en-US" sz="1200" dirty="0"/>
            </a:p>
          </p:txBody>
        </p:sp>
      </p:grpSp>
    </p:spTree>
    <p:extLst>
      <p:ext uri="{BB962C8B-B14F-4D97-AF65-F5344CB8AC3E}">
        <p14:creationId xmlns:p14="http://schemas.microsoft.com/office/powerpoint/2010/main" val="9127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766" y="102697"/>
            <a:ext cx="8345488" cy="731837"/>
          </a:xfrm>
        </p:spPr>
        <p:txBody>
          <a:bodyPr/>
          <a:lstStyle/>
          <a:p>
            <a:r>
              <a:rPr lang="en-US" dirty="0">
                <a:latin typeface="Arial" charset="0"/>
                <a:cs typeface="CiscoSans" charset="0"/>
              </a:rPr>
              <a:t>Cisco </a:t>
            </a:r>
            <a:r>
              <a:rPr lang="en-US" dirty="0"/>
              <a:t>Integrated Threat Defense</a:t>
            </a:r>
          </a:p>
        </p:txBody>
      </p:sp>
      <p:sp>
        <p:nvSpPr>
          <p:cNvPr id="50" name="Rectangle 49"/>
          <p:cNvSpPr/>
          <p:nvPr/>
        </p:nvSpPr>
        <p:spPr>
          <a:xfrm>
            <a:off x="1094510" y="974722"/>
            <a:ext cx="7128164" cy="733004"/>
          </a:xfrm>
          <a:prstGeom prst="rect">
            <a:avLst/>
          </a:prstGeom>
          <a:gradFill flip="none" rotWithShape="1">
            <a:gsLst>
              <a:gs pos="100000">
                <a:srgbClr val="4F81BD">
                  <a:alpha val="0"/>
                </a:srgbClr>
              </a:gs>
              <a:gs pos="0">
                <a:srgbClr val="4F81BD">
                  <a:alpha val="60000"/>
                </a:srgbClr>
              </a:gs>
            </a:gsLst>
            <a:lin ang="5400000" scaled="1"/>
            <a:tileRect/>
          </a:gradFill>
          <a:ln w="25400" cap="flat" cmpd="sng" algn="ctr">
            <a:noFill/>
            <a:prstDash val="solid"/>
          </a:ln>
          <a:effectLst/>
        </p:spPr>
        <p:txBody>
          <a:bodyPr lIns="91422" tIns="45711" rIns="91422" bIns="45711" rtlCol="0" anchor="ctr"/>
          <a:lstStyle/>
          <a:p>
            <a:pPr algn="ctr" defTabSz="457029">
              <a:defRPr/>
            </a:pPr>
            <a:endParaRPr lang="en-US" sz="1400" kern="0" dirty="0">
              <a:solidFill>
                <a:srgbClr val="000000"/>
              </a:solidFill>
              <a:latin typeface="Arial"/>
              <a:cs typeface="Arial"/>
            </a:endParaRPr>
          </a:p>
        </p:txBody>
      </p:sp>
      <p:sp>
        <p:nvSpPr>
          <p:cNvPr id="84" name="Rectangle 83"/>
          <p:cNvSpPr/>
          <p:nvPr/>
        </p:nvSpPr>
        <p:spPr>
          <a:xfrm rot="10800000">
            <a:off x="1013381" y="2586787"/>
            <a:ext cx="7128164" cy="1974621"/>
          </a:xfrm>
          <a:prstGeom prst="rect">
            <a:avLst/>
          </a:prstGeom>
          <a:gradFill flip="none" rotWithShape="1">
            <a:gsLst>
              <a:gs pos="100000">
                <a:srgbClr val="4F81BD">
                  <a:alpha val="0"/>
                </a:srgbClr>
              </a:gs>
              <a:gs pos="0">
                <a:srgbClr val="4F81BD">
                  <a:alpha val="60000"/>
                </a:srgbClr>
              </a:gs>
            </a:gsLst>
            <a:lin ang="5400000" scaled="1"/>
            <a:tileRect/>
          </a:gradFill>
          <a:ln w="25400" cap="flat" cmpd="sng" algn="ctr">
            <a:noFill/>
            <a:prstDash val="solid"/>
          </a:ln>
          <a:effectLst/>
        </p:spPr>
        <p:txBody>
          <a:bodyPr lIns="91422" tIns="45711" rIns="91422" bIns="45711" rtlCol="0" anchor="ctr"/>
          <a:lstStyle/>
          <a:p>
            <a:pPr algn="ctr" defTabSz="457029">
              <a:defRPr/>
            </a:pPr>
            <a:endParaRPr lang="en-US" sz="1400" kern="0" dirty="0">
              <a:solidFill>
                <a:srgbClr val="000000"/>
              </a:solidFill>
              <a:latin typeface="Calibri"/>
            </a:endParaRPr>
          </a:p>
        </p:txBody>
      </p:sp>
      <p:grpSp>
        <p:nvGrpSpPr>
          <p:cNvPr id="94" name="Group 86"/>
          <p:cNvGrpSpPr>
            <a:grpSpLocks/>
          </p:cNvGrpSpPr>
          <p:nvPr/>
        </p:nvGrpSpPr>
        <p:grpSpPr bwMode="auto">
          <a:xfrm>
            <a:off x="1492250" y="2905275"/>
            <a:ext cx="2308225" cy="296862"/>
            <a:chOff x="1559803" y="3171293"/>
            <a:chExt cx="2137693" cy="334157"/>
          </a:xfrm>
        </p:grpSpPr>
        <p:sp>
          <p:nvSpPr>
            <p:cNvPr id="95" name="Rectangle 94"/>
            <p:cNvSpPr/>
            <p:nvPr/>
          </p:nvSpPr>
          <p:spPr>
            <a:xfrm rot="10800000">
              <a:off x="1559803" y="3171293"/>
              <a:ext cx="1037972" cy="334157"/>
            </a:xfrm>
            <a:prstGeom prst="rect">
              <a:avLst/>
            </a:prstGeom>
            <a:gradFill flip="none" rotWithShape="1">
              <a:gsLst>
                <a:gs pos="100000">
                  <a:schemeClr val="tx2"/>
                </a:gs>
                <a:gs pos="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eaLnBrk="1" hangingPunct="1"/>
              <a:endParaRPr lang="en-US" sz="1200">
                <a:solidFill>
                  <a:srgbClr val="BBD7EA"/>
                </a:solidFill>
                <a:latin typeface="Arial" charset="0"/>
                <a:ea typeface="ＭＳ Ｐゴシック" charset="0"/>
                <a:cs typeface="ＭＳ Ｐゴシック" charset="0"/>
              </a:endParaRPr>
            </a:p>
          </p:txBody>
        </p:sp>
        <p:sp>
          <p:nvSpPr>
            <p:cNvPr id="96" name="Rectangle 95"/>
            <p:cNvSpPr/>
            <p:nvPr/>
          </p:nvSpPr>
          <p:spPr>
            <a:xfrm rot="10800000">
              <a:off x="2659524" y="3171293"/>
              <a:ext cx="1037972" cy="334157"/>
            </a:xfrm>
            <a:prstGeom prst="rect">
              <a:avLst/>
            </a:prstGeom>
            <a:gradFill flip="none" rotWithShape="1">
              <a:gsLst>
                <a:gs pos="0">
                  <a:schemeClr val="tx2"/>
                </a:gs>
                <a:gs pos="100000">
                  <a:schemeClr val="bg2"/>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eaLnBrk="1" hangingPunct="1"/>
              <a:endParaRPr lang="en-US" sz="1200">
                <a:solidFill>
                  <a:srgbClr val="BBD7EA"/>
                </a:solidFill>
                <a:latin typeface="Arial" charset="0"/>
                <a:ea typeface="ＭＳ Ｐゴシック" charset="0"/>
                <a:cs typeface="ＭＳ Ｐゴシック" charset="0"/>
              </a:endParaRPr>
            </a:p>
          </p:txBody>
        </p:sp>
      </p:grpSp>
      <p:grpSp>
        <p:nvGrpSpPr>
          <p:cNvPr id="97" name="Group 89"/>
          <p:cNvGrpSpPr>
            <a:grpSpLocks/>
          </p:cNvGrpSpPr>
          <p:nvPr/>
        </p:nvGrpSpPr>
        <p:grpSpPr bwMode="auto">
          <a:xfrm>
            <a:off x="1492250" y="3283100"/>
            <a:ext cx="2308225" cy="296862"/>
            <a:chOff x="1559803" y="3171293"/>
            <a:chExt cx="2137693" cy="334157"/>
          </a:xfrm>
        </p:grpSpPr>
        <p:sp>
          <p:nvSpPr>
            <p:cNvPr id="98" name="Rectangle 97"/>
            <p:cNvSpPr/>
            <p:nvPr/>
          </p:nvSpPr>
          <p:spPr>
            <a:xfrm rot="10800000">
              <a:off x="1559803" y="3171293"/>
              <a:ext cx="1037972" cy="334157"/>
            </a:xfrm>
            <a:prstGeom prst="rect">
              <a:avLst/>
            </a:prstGeom>
            <a:gradFill flip="none" rotWithShape="1">
              <a:gsLst>
                <a:gs pos="100000">
                  <a:schemeClr val="tx2"/>
                </a:gs>
                <a:gs pos="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eaLnBrk="1" hangingPunct="1"/>
              <a:endParaRPr lang="en-US" sz="1200">
                <a:solidFill>
                  <a:srgbClr val="BBD7EA"/>
                </a:solidFill>
                <a:latin typeface="Arial" charset="0"/>
                <a:ea typeface="ＭＳ Ｐゴシック" charset="0"/>
                <a:cs typeface="ＭＳ Ｐゴシック" charset="0"/>
              </a:endParaRPr>
            </a:p>
          </p:txBody>
        </p:sp>
        <p:sp>
          <p:nvSpPr>
            <p:cNvPr id="99" name="Rectangle 98"/>
            <p:cNvSpPr/>
            <p:nvPr/>
          </p:nvSpPr>
          <p:spPr>
            <a:xfrm rot="10800000">
              <a:off x="2659524" y="3171293"/>
              <a:ext cx="1037972" cy="334157"/>
            </a:xfrm>
            <a:prstGeom prst="rect">
              <a:avLst/>
            </a:prstGeom>
            <a:gradFill flip="none" rotWithShape="1">
              <a:gsLst>
                <a:gs pos="100000">
                  <a:schemeClr val="tx2"/>
                </a:gs>
                <a:gs pos="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eaLnBrk="1" hangingPunct="1"/>
              <a:endParaRPr lang="en-US" sz="1200">
                <a:solidFill>
                  <a:srgbClr val="BBD7EA"/>
                </a:solidFill>
                <a:latin typeface="Arial" charset="0"/>
                <a:ea typeface="ＭＳ Ｐゴシック" charset="0"/>
                <a:cs typeface="ＭＳ Ｐゴシック" charset="0"/>
              </a:endParaRPr>
            </a:p>
          </p:txBody>
        </p:sp>
      </p:grpSp>
      <p:sp>
        <p:nvSpPr>
          <p:cNvPr id="100" name="Rectangle 99"/>
          <p:cNvSpPr/>
          <p:nvPr/>
        </p:nvSpPr>
        <p:spPr>
          <a:xfrm rot="10800000">
            <a:off x="1492250" y="3660925"/>
            <a:ext cx="2308225" cy="298450"/>
          </a:xfrm>
          <a:prstGeom prst="rect">
            <a:avLst/>
          </a:prstGeom>
          <a:gradFill flip="none" rotWithShape="1">
            <a:gsLst>
              <a:gs pos="100000">
                <a:schemeClr val="tx2"/>
              </a:gs>
              <a:gs pos="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hangingPunct="1"/>
            <a:endParaRPr lang="en-US" sz="1200">
              <a:solidFill>
                <a:srgbClr val="BBD7EA"/>
              </a:solidFill>
              <a:latin typeface="Arial" charset="0"/>
              <a:ea typeface="ＭＳ Ｐゴシック" charset="0"/>
              <a:cs typeface="ＭＳ Ｐゴシック" charset="0"/>
            </a:endParaRPr>
          </a:p>
        </p:txBody>
      </p:sp>
      <p:sp>
        <p:nvSpPr>
          <p:cNvPr id="101" name="Rectangle 100"/>
          <p:cNvSpPr/>
          <p:nvPr/>
        </p:nvSpPr>
        <p:spPr>
          <a:xfrm rot="10800000">
            <a:off x="5308600" y="2905275"/>
            <a:ext cx="2300288" cy="296862"/>
          </a:xfrm>
          <a:prstGeom prst="rect">
            <a:avLst/>
          </a:prstGeom>
          <a:gradFill flip="none" rotWithShape="1">
            <a:gsLst>
              <a:gs pos="100000">
                <a:schemeClr val="tx2"/>
              </a:gs>
              <a:gs pos="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hangingPunct="1"/>
            <a:endParaRPr lang="en-US" sz="1200">
              <a:solidFill>
                <a:srgbClr val="FFFFFF"/>
              </a:solidFill>
              <a:latin typeface="Arial" charset="0"/>
              <a:ea typeface="ＭＳ Ｐゴシック" charset="0"/>
              <a:cs typeface="ＭＳ Ｐゴシック" charset="0"/>
            </a:endParaRPr>
          </a:p>
        </p:txBody>
      </p:sp>
      <p:sp>
        <p:nvSpPr>
          <p:cNvPr id="102" name="Rectangle 101"/>
          <p:cNvSpPr/>
          <p:nvPr/>
        </p:nvSpPr>
        <p:spPr>
          <a:xfrm rot="10800000">
            <a:off x="5308600" y="3283100"/>
            <a:ext cx="2300288" cy="296862"/>
          </a:xfrm>
          <a:prstGeom prst="rect">
            <a:avLst/>
          </a:prstGeom>
          <a:gradFill flip="none" rotWithShape="1">
            <a:gsLst>
              <a:gs pos="100000">
                <a:schemeClr val="tx2"/>
              </a:gs>
              <a:gs pos="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hangingPunct="1"/>
            <a:endParaRPr lang="en-US" sz="1200">
              <a:solidFill>
                <a:srgbClr val="FFFFFF"/>
              </a:solidFill>
              <a:latin typeface="Arial" charset="0"/>
              <a:ea typeface="ＭＳ Ｐゴシック" charset="0"/>
              <a:cs typeface="ＭＳ Ｐゴシック" charset="0"/>
            </a:endParaRPr>
          </a:p>
        </p:txBody>
      </p:sp>
      <p:sp>
        <p:nvSpPr>
          <p:cNvPr id="103" name="Rectangle 102"/>
          <p:cNvSpPr/>
          <p:nvPr/>
        </p:nvSpPr>
        <p:spPr>
          <a:xfrm rot="10800000">
            <a:off x="3992563" y="2905275"/>
            <a:ext cx="1120775" cy="296862"/>
          </a:xfrm>
          <a:prstGeom prst="rect">
            <a:avLst/>
          </a:prstGeom>
          <a:gradFill flip="none" rotWithShape="1">
            <a:gsLst>
              <a:gs pos="100000">
                <a:schemeClr val="tx2"/>
              </a:gs>
              <a:gs pos="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hangingPunct="1"/>
            <a:endParaRPr lang="en-US" sz="1200">
              <a:solidFill>
                <a:srgbClr val="BBD7EA"/>
              </a:solidFill>
              <a:latin typeface="Arial" charset="0"/>
              <a:ea typeface="ＭＳ Ｐゴシック" charset="0"/>
              <a:cs typeface="ＭＳ Ｐゴシック" charset="0"/>
            </a:endParaRPr>
          </a:p>
        </p:txBody>
      </p:sp>
      <p:sp>
        <p:nvSpPr>
          <p:cNvPr id="104" name="Rectangle 103"/>
          <p:cNvSpPr/>
          <p:nvPr/>
        </p:nvSpPr>
        <p:spPr>
          <a:xfrm rot="10800000">
            <a:off x="3992563" y="3283100"/>
            <a:ext cx="1120775" cy="296862"/>
          </a:xfrm>
          <a:prstGeom prst="rect">
            <a:avLst/>
          </a:prstGeom>
          <a:gradFill flip="none" rotWithShape="1">
            <a:gsLst>
              <a:gs pos="100000">
                <a:schemeClr val="tx2"/>
              </a:gs>
              <a:gs pos="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hangingPunct="1"/>
            <a:endParaRPr lang="en-US" sz="1200">
              <a:solidFill>
                <a:srgbClr val="BBD7EA"/>
              </a:solidFill>
              <a:latin typeface="Arial" charset="0"/>
              <a:ea typeface="ＭＳ Ｐゴシック" charset="0"/>
              <a:cs typeface="ＭＳ Ｐゴシック" charset="0"/>
            </a:endParaRPr>
          </a:p>
        </p:txBody>
      </p:sp>
      <p:sp>
        <p:nvSpPr>
          <p:cNvPr id="105" name="Rectangle 104"/>
          <p:cNvSpPr/>
          <p:nvPr/>
        </p:nvSpPr>
        <p:spPr>
          <a:xfrm rot="10800000">
            <a:off x="3992563" y="3660925"/>
            <a:ext cx="1120775" cy="298450"/>
          </a:xfrm>
          <a:prstGeom prst="rect">
            <a:avLst/>
          </a:prstGeom>
          <a:gradFill flip="none" rotWithShape="1">
            <a:gsLst>
              <a:gs pos="100000">
                <a:schemeClr val="tx2"/>
              </a:gs>
              <a:gs pos="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hangingPunct="1"/>
            <a:endParaRPr lang="en-US" sz="1200">
              <a:solidFill>
                <a:srgbClr val="BBD7EA"/>
              </a:solidFill>
              <a:latin typeface="Arial" charset="0"/>
              <a:ea typeface="ＭＳ Ｐゴシック" charset="0"/>
              <a:cs typeface="ＭＳ Ｐゴシック" charset="0"/>
            </a:endParaRPr>
          </a:p>
        </p:txBody>
      </p:sp>
      <p:sp>
        <p:nvSpPr>
          <p:cNvPr id="106" name="Rectangle 98"/>
          <p:cNvSpPr>
            <a:spLocks noChangeArrowheads="1"/>
          </p:cNvSpPr>
          <p:nvPr/>
        </p:nvSpPr>
        <p:spPr bwMode="auto">
          <a:xfrm>
            <a:off x="1711325" y="2903687"/>
            <a:ext cx="71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ctr" eaLnBrk="1" hangingPunct="1"/>
            <a:r>
              <a:rPr lang="en-US" sz="1200" dirty="0">
                <a:solidFill>
                  <a:srgbClr val="003366"/>
                </a:solidFill>
              </a:rPr>
              <a:t>Firewall</a:t>
            </a:r>
          </a:p>
        </p:txBody>
      </p:sp>
      <p:sp>
        <p:nvSpPr>
          <p:cNvPr id="107" name="Rectangle 99"/>
          <p:cNvSpPr>
            <a:spLocks noChangeArrowheads="1"/>
          </p:cNvSpPr>
          <p:nvPr/>
        </p:nvSpPr>
        <p:spPr bwMode="auto">
          <a:xfrm>
            <a:off x="1739900" y="3283100"/>
            <a:ext cx="65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ctr" eaLnBrk="1" hangingPunct="1"/>
            <a:r>
              <a:rPr lang="en-US" sz="1200">
                <a:solidFill>
                  <a:srgbClr val="003366"/>
                </a:solidFill>
              </a:rPr>
              <a:t>NGFW</a:t>
            </a:r>
          </a:p>
        </p:txBody>
      </p:sp>
      <p:sp>
        <p:nvSpPr>
          <p:cNvPr id="108" name="Rectangle 100"/>
          <p:cNvSpPr>
            <a:spLocks noChangeArrowheads="1"/>
          </p:cNvSpPr>
          <p:nvPr/>
        </p:nvSpPr>
        <p:spPr bwMode="auto">
          <a:xfrm>
            <a:off x="1991919" y="3646637"/>
            <a:ext cx="1313648"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ctr" eaLnBrk="1" hangingPunct="1"/>
            <a:r>
              <a:rPr lang="en-US" sz="1200" dirty="0" smtClean="0">
                <a:solidFill>
                  <a:srgbClr val="003366"/>
                </a:solidFill>
              </a:rPr>
              <a:t>Identity </a:t>
            </a:r>
            <a:r>
              <a:rPr lang="en-US" sz="1200" dirty="0">
                <a:solidFill>
                  <a:srgbClr val="003366"/>
                </a:solidFill>
              </a:rPr>
              <a:t>Services</a:t>
            </a:r>
          </a:p>
        </p:txBody>
      </p:sp>
      <p:sp>
        <p:nvSpPr>
          <p:cNvPr id="109" name="Rectangle 108"/>
          <p:cNvSpPr/>
          <p:nvPr/>
        </p:nvSpPr>
        <p:spPr>
          <a:xfrm>
            <a:off x="2716213" y="2903687"/>
            <a:ext cx="1006475" cy="2762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685891" eaLnBrk="1" fontAlgn="auto" hangingPunct="1">
              <a:spcBef>
                <a:spcPts val="0"/>
              </a:spcBef>
              <a:spcAft>
                <a:spcPts val="0"/>
              </a:spcAft>
              <a:defRPr/>
            </a:pPr>
            <a:r>
              <a:rPr lang="en-US" sz="1200" dirty="0">
                <a:solidFill>
                  <a:srgbClr val="003366"/>
                </a:solidFill>
              </a:rPr>
              <a:t>VPN</a:t>
            </a:r>
          </a:p>
        </p:txBody>
      </p:sp>
      <p:sp>
        <p:nvSpPr>
          <p:cNvPr id="110" name="Rectangle 102"/>
          <p:cNvSpPr>
            <a:spLocks noChangeArrowheads="1"/>
          </p:cNvSpPr>
          <p:nvPr/>
        </p:nvSpPr>
        <p:spPr bwMode="auto">
          <a:xfrm>
            <a:off x="2960688" y="3283100"/>
            <a:ext cx="51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ctr" eaLnBrk="1" hangingPunct="1"/>
            <a:r>
              <a:rPr lang="en-US" sz="1200">
                <a:solidFill>
                  <a:srgbClr val="003366"/>
                </a:solidFill>
              </a:rPr>
              <a:t>UTM</a:t>
            </a:r>
          </a:p>
        </p:txBody>
      </p:sp>
      <p:sp>
        <p:nvSpPr>
          <p:cNvPr id="111" name="Rectangle 103"/>
          <p:cNvSpPr>
            <a:spLocks noChangeArrowheads="1"/>
          </p:cNvSpPr>
          <p:nvPr/>
        </p:nvSpPr>
        <p:spPr bwMode="auto">
          <a:xfrm>
            <a:off x="4216400" y="2903687"/>
            <a:ext cx="663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ctr" eaLnBrk="1" hangingPunct="1"/>
            <a:r>
              <a:rPr lang="en-US" sz="1200">
                <a:solidFill>
                  <a:srgbClr val="003366"/>
                </a:solidFill>
              </a:rPr>
              <a:t>NGIPS</a:t>
            </a:r>
          </a:p>
        </p:txBody>
      </p:sp>
      <p:sp>
        <p:nvSpPr>
          <p:cNvPr id="112" name="Rectangle 104"/>
          <p:cNvSpPr>
            <a:spLocks noChangeArrowheads="1"/>
          </p:cNvSpPr>
          <p:nvPr/>
        </p:nvSpPr>
        <p:spPr bwMode="auto">
          <a:xfrm>
            <a:off x="4000500" y="3283100"/>
            <a:ext cx="1096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ctr" eaLnBrk="1" hangingPunct="1"/>
            <a:r>
              <a:rPr lang="en-US" sz="1200">
                <a:solidFill>
                  <a:srgbClr val="003366"/>
                </a:solidFill>
              </a:rPr>
              <a:t>Web Security</a:t>
            </a:r>
          </a:p>
        </p:txBody>
      </p:sp>
      <p:sp>
        <p:nvSpPr>
          <p:cNvPr id="113" name="Rectangle 105"/>
          <p:cNvSpPr>
            <a:spLocks noChangeArrowheads="1"/>
          </p:cNvSpPr>
          <p:nvPr/>
        </p:nvSpPr>
        <p:spPr bwMode="auto">
          <a:xfrm>
            <a:off x="3965575" y="3646637"/>
            <a:ext cx="11668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ctr" eaLnBrk="1" hangingPunct="1"/>
            <a:r>
              <a:rPr lang="en-US" sz="1200">
                <a:solidFill>
                  <a:srgbClr val="003366"/>
                </a:solidFill>
              </a:rPr>
              <a:t>Email Security</a:t>
            </a:r>
          </a:p>
        </p:txBody>
      </p:sp>
      <p:sp>
        <p:nvSpPr>
          <p:cNvPr id="114" name="Rectangle 106"/>
          <p:cNvSpPr>
            <a:spLocks noChangeArrowheads="1"/>
          </p:cNvSpPr>
          <p:nvPr/>
        </p:nvSpPr>
        <p:spPr bwMode="auto">
          <a:xfrm>
            <a:off x="5345113" y="2903687"/>
            <a:ext cx="2227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ctr" eaLnBrk="1" hangingPunct="1"/>
            <a:r>
              <a:rPr lang="en-US" sz="1200">
                <a:solidFill>
                  <a:srgbClr val="003366"/>
                </a:solidFill>
              </a:rPr>
              <a:t>Advanced Malware Protection</a:t>
            </a:r>
          </a:p>
        </p:txBody>
      </p:sp>
      <p:sp>
        <p:nvSpPr>
          <p:cNvPr id="115" name="Rectangle 107"/>
          <p:cNvSpPr>
            <a:spLocks noChangeArrowheads="1"/>
          </p:cNvSpPr>
          <p:nvPr/>
        </p:nvSpPr>
        <p:spPr bwMode="auto">
          <a:xfrm>
            <a:off x="5735638" y="3283100"/>
            <a:ext cx="1446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ctr" eaLnBrk="1" hangingPunct="1"/>
            <a:r>
              <a:rPr lang="en-US" sz="1200">
                <a:solidFill>
                  <a:srgbClr val="003366"/>
                </a:solidFill>
              </a:rPr>
              <a:t>Threat Intelligence</a:t>
            </a:r>
          </a:p>
        </p:txBody>
      </p:sp>
      <p:sp>
        <p:nvSpPr>
          <p:cNvPr id="116" name="Rectangle 115"/>
          <p:cNvSpPr/>
          <p:nvPr/>
        </p:nvSpPr>
        <p:spPr>
          <a:xfrm rot="10800000">
            <a:off x="5308600" y="3660925"/>
            <a:ext cx="2300288" cy="298450"/>
          </a:xfrm>
          <a:prstGeom prst="rect">
            <a:avLst/>
          </a:prstGeom>
          <a:gradFill flip="none" rotWithShape="1">
            <a:gsLst>
              <a:gs pos="100000">
                <a:schemeClr val="tx2"/>
              </a:gs>
              <a:gs pos="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hangingPunct="1"/>
            <a:endParaRPr lang="en-US" sz="1200">
              <a:solidFill>
                <a:srgbClr val="FFFFFF"/>
              </a:solidFill>
              <a:latin typeface="Arial" charset="0"/>
              <a:ea typeface="ＭＳ Ｐゴシック" charset="0"/>
              <a:cs typeface="ＭＳ Ｐゴシック" charset="0"/>
            </a:endParaRPr>
          </a:p>
        </p:txBody>
      </p:sp>
      <p:sp>
        <p:nvSpPr>
          <p:cNvPr id="117" name="Rectangle 36"/>
          <p:cNvSpPr>
            <a:spLocks noChangeArrowheads="1"/>
          </p:cNvSpPr>
          <p:nvPr/>
        </p:nvSpPr>
        <p:spPr bwMode="auto">
          <a:xfrm>
            <a:off x="5648325" y="3660925"/>
            <a:ext cx="1620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ctr" eaLnBrk="1" hangingPunct="1"/>
            <a:r>
              <a:rPr lang="en-US" sz="1200" dirty="0">
                <a:solidFill>
                  <a:srgbClr val="003366"/>
                </a:solidFill>
              </a:rPr>
              <a:t>Malware Sandboxing</a:t>
            </a:r>
          </a:p>
        </p:txBody>
      </p:sp>
      <p:sp>
        <p:nvSpPr>
          <p:cNvPr id="118" name="Rectangle 117"/>
          <p:cNvSpPr/>
          <p:nvPr/>
        </p:nvSpPr>
        <p:spPr>
          <a:xfrm rot="10800000">
            <a:off x="1492250" y="4032400"/>
            <a:ext cx="2308225" cy="296862"/>
          </a:xfrm>
          <a:prstGeom prst="rect">
            <a:avLst/>
          </a:prstGeom>
          <a:gradFill flip="none" rotWithShape="1">
            <a:gsLst>
              <a:gs pos="100000">
                <a:schemeClr val="tx2"/>
              </a:gs>
              <a:gs pos="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hangingPunct="1"/>
            <a:endParaRPr lang="en-US" sz="1200">
              <a:solidFill>
                <a:srgbClr val="BBD7EA"/>
              </a:solidFill>
              <a:latin typeface="Arial" charset="0"/>
              <a:ea typeface="ＭＳ Ｐゴシック" charset="0"/>
              <a:cs typeface="ＭＳ Ｐゴシック" charset="0"/>
            </a:endParaRPr>
          </a:p>
        </p:txBody>
      </p:sp>
      <p:sp>
        <p:nvSpPr>
          <p:cNvPr id="119" name="Rectangle 38"/>
          <p:cNvSpPr>
            <a:spLocks noChangeArrowheads="1"/>
          </p:cNvSpPr>
          <p:nvPr/>
        </p:nvSpPr>
        <p:spPr bwMode="auto">
          <a:xfrm>
            <a:off x="2060575" y="4030812"/>
            <a:ext cx="1106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ctr" eaLnBrk="1" hangingPunct="1"/>
            <a:r>
              <a:rPr lang="en-US" sz="1200">
                <a:solidFill>
                  <a:srgbClr val="192954"/>
                </a:solidFill>
              </a:rPr>
              <a:t>DNS Security</a:t>
            </a:r>
          </a:p>
        </p:txBody>
      </p:sp>
      <p:sp>
        <p:nvSpPr>
          <p:cNvPr id="120" name="Rectangle 119"/>
          <p:cNvSpPr/>
          <p:nvPr/>
        </p:nvSpPr>
        <p:spPr>
          <a:xfrm rot="10800000">
            <a:off x="4000500" y="4037162"/>
            <a:ext cx="1120775" cy="296863"/>
          </a:xfrm>
          <a:prstGeom prst="rect">
            <a:avLst/>
          </a:prstGeom>
          <a:gradFill flip="none" rotWithShape="1">
            <a:gsLst>
              <a:gs pos="100000">
                <a:schemeClr val="tx2"/>
              </a:gs>
              <a:gs pos="0">
                <a:schemeClr val="bg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hangingPunct="1"/>
            <a:endParaRPr lang="en-US" sz="1200">
              <a:solidFill>
                <a:srgbClr val="BBD7EA"/>
              </a:solidFill>
              <a:latin typeface="Arial" charset="0"/>
              <a:ea typeface="ＭＳ Ｐゴシック" charset="0"/>
              <a:cs typeface="ＭＳ Ｐゴシック" charset="0"/>
            </a:endParaRPr>
          </a:p>
        </p:txBody>
      </p:sp>
      <p:sp>
        <p:nvSpPr>
          <p:cNvPr id="121" name="Rectangle 39"/>
          <p:cNvSpPr>
            <a:spLocks noChangeArrowheads="1"/>
          </p:cNvSpPr>
          <p:nvPr/>
        </p:nvSpPr>
        <p:spPr bwMode="auto">
          <a:xfrm>
            <a:off x="3938588" y="4030812"/>
            <a:ext cx="12017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p>
            <a:pPr algn="ctr" eaLnBrk="1" hangingPunct="1">
              <a:lnSpc>
                <a:spcPts val="925"/>
              </a:lnSpc>
            </a:pPr>
            <a:r>
              <a:rPr lang="en-US" sz="1100">
                <a:solidFill>
                  <a:srgbClr val="192954"/>
                </a:solidFill>
              </a:rPr>
              <a:t>Cloud </a:t>
            </a:r>
          </a:p>
          <a:p>
            <a:pPr algn="ctr" eaLnBrk="1" hangingPunct="1">
              <a:lnSpc>
                <a:spcPts val="925"/>
              </a:lnSpc>
            </a:pPr>
            <a:r>
              <a:rPr lang="en-US" sz="1100">
                <a:solidFill>
                  <a:srgbClr val="192954"/>
                </a:solidFill>
              </a:rPr>
              <a:t>Access Security</a:t>
            </a:r>
          </a:p>
        </p:txBody>
      </p:sp>
      <p:sp>
        <p:nvSpPr>
          <p:cNvPr id="122" name="Rectangle 121"/>
          <p:cNvSpPr/>
          <p:nvPr/>
        </p:nvSpPr>
        <p:spPr>
          <a:xfrm>
            <a:off x="5308600" y="4032400"/>
            <a:ext cx="2300288" cy="298450"/>
          </a:xfrm>
          <a:prstGeom prst="rect">
            <a:avLst/>
          </a:prstGeom>
          <a:gradFill flip="none" rotWithShape="1">
            <a:gsLst>
              <a:gs pos="100000">
                <a:schemeClr val="tx2"/>
              </a:gs>
              <a:gs pos="0">
                <a:schemeClr val="bg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685891" eaLnBrk="1" fontAlgn="auto" hangingPunct="1">
              <a:spcBef>
                <a:spcPts val="0"/>
              </a:spcBef>
              <a:spcAft>
                <a:spcPts val="0"/>
              </a:spcAft>
              <a:defRPr/>
            </a:pPr>
            <a:r>
              <a:rPr lang="en-US" sz="1200" dirty="0">
                <a:solidFill>
                  <a:schemeClr val="accent1">
                    <a:lumMod val="75000"/>
                  </a:schemeClr>
                </a:solidFill>
              </a:rPr>
              <a:t>Security Analytics</a:t>
            </a:r>
          </a:p>
        </p:txBody>
      </p:sp>
      <p:sp>
        <p:nvSpPr>
          <p:cNvPr id="124" name="TextBox 123"/>
          <p:cNvSpPr txBox="1"/>
          <p:nvPr/>
        </p:nvSpPr>
        <p:spPr>
          <a:xfrm>
            <a:off x="1013383" y="4456450"/>
            <a:ext cx="7128164" cy="369314"/>
          </a:xfrm>
          <a:prstGeom prst="rect">
            <a:avLst/>
          </a:prstGeom>
          <a:solidFill>
            <a:schemeClr val="bg1">
              <a:lumMod val="75000"/>
            </a:schemeClr>
          </a:solidFill>
          <a:effectLst/>
        </p:spPr>
        <p:txBody>
          <a:bodyPr wrap="square" lIns="91422" tIns="45711" rIns="91422" bIns="45711" rtlCol="0">
            <a:spAutoFit/>
          </a:bodyPr>
          <a:lstStyle/>
          <a:p>
            <a:pPr algn="ctr" defTabSz="457029"/>
            <a:r>
              <a:rPr lang="en-US" b="1" dirty="0">
                <a:solidFill>
                  <a:schemeClr val="bg1"/>
                </a:solidFill>
                <a:latin typeface="Arial"/>
                <a:cs typeface="Arial"/>
              </a:rPr>
              <a:t>Visibility and </a:t>
            </a:r>
            <a:r>
              <a:rPr lang="en-US" b="1" dirty="0" smtClean="0">
                <a:solidFill>
                  <a:schemeClr val="bg1"/>
                </a:solidFill>
                <a:latin typeface="Arial"/>
                <a:cs typeface="Arial"/>
              </a:rPr>
              <a:t>Automation</a:t>
            </a:r>
            <a:endParaRPr lang="en-US" b="1" dirty="0">
              <a:solidFill>
                <a:schemeClr val="bg1"/>
              </a:solidFill>
              <a:latin typeface="Arial"/>
              <a:cs typeface="Arial"/>
            </a:endParaRPr>
          </a:p>
        </p:txBody>
      </p:sp>
      <p:sp>
        <p:nvSpPr>
          <p:cNvPr id="127" name="Pentagon 13"/>
          <p:cNvSpPr/>
          <p:nvPr/>
        </p:nvSpPr>
        <p:spPr>
          <a:xfrm>
            <a:off x="666750" y="1702309"/>
            <a:ext cx="7909214" cy="594680"/>
          </a:xfrm>
          <a:custGeom>
            <a:avLst/>
            <a:gdLst/>
            <a:ahLst/>
            <a:cxnLst/>
            <a:rect l="l" t="t" r="r" b="b"/>
            <a:pathLst>
              <a:path w="6934200" h="400050">
                <a:moveTo>
                  <a:pt x="200025" y="0"/>
                </a:moveTo>
                <a:lnTo>
                  <a:pt x="3228975" y="0"/>
                </a:lnTo>
                <a:lnTo>
                  <a:pt x="3705225" y="0"/>
                </a:lnTo>
                <a:lnTo>
                  <a:pt x="6734175" y="0"/>
                </a:lnTo>
                <a:lnTo>
                  <a:pt x="6934200" y="200025"/>
                </a:lnTo>
                <a:lnTo>
                  <a:pt x="6734175" y="400050"/>
                </a:lnTo>
                <a:lnTo>
                  <a:pt x="3705225" y="400050"/>
                </a:lnTo>
                <a:lnTo>
                  <a:pt x="3228975" y="400050"/>
                </a:lnTo>
                <a:lnTo>
                  <a:pt x="200025" y="400050"/>
                </a:lnTo>
                <a:lnTo>
                  <a:pt x="0" y="200025"/>
                </a:lnTo>
                <a:close/>
              </a:path>
            </a:pathLst>
          </a:custGeom>
          <a:solidFill>
            <a:schemeClr val="accent2"/>
          </a:solidFill>
          <a:ln w="25400" cap="flat" cmpd="sng" algn="ctr">
            <a:noFill/>
            <a:prstDash val="solid"/>
          </a:ln>
          <a:effectLst/>
        </p:spPr>
        <p:txBody>
          <a:bodyPr lIns="91424" tIns="45712" rIns="91424" bIns="45712" rtlCol="0" anchor="ctr"/>
          <a:lstStyle/>
          <a:p>
            <a:pPr algn="ctr" defTabSz="685628">
              <a:defRPr/>
            </a:pPr>
            <a:endParaRPr lang="en-US" sz="1400" kern="0" dirty="0">
              <a:solidFill>
                <a:srgbClr val="FFFFFF"/>
              </a:solidFill>
              <a:latin typeface="Arial"/>
            </a:endParaRPr>
          </a:p>
        </p:txBody>
      </p:sp>
      <p:grpSp>
        <p:nvGrpSpPr>
          <p:cNvPr id="128" name="Group 74"/>
          <p:cNvGrpSpPr/>
          <p:nvPr/>
        </p:nvGrpSpPr>
        <p:grpSpPr>
          <a:xfrm>
            <a:off x="1300651" y="1702309"/>
            <a:ext cx="6542700" cy="594680"/>
            <a:chOff x="3114845" y="2040624"/>
            <a:chExt cx="5918454" cy="400050"/>
          </a:xfrm>
          <a:solidFill>
            <a:srgbClr val="1F497D">
              <a:lumMod val="60000"/>
              <a:lumOff val="40000"/>
              <a:alpha val="41000"/>
            </a:srgbClr>
          </a:solidFill>
        </p:grpSpPr>
        <p:sp>
          <p:nvSpPr>
            <p:cNvPr id="129" name="Pentagon 128"/>
            <p:cNvSpPr/>
            <p:nvPr/>
          </p:nvSpPr>
          <p:spPr>
            <a:xfrm rot="10800000">
              <a:off x="3114845" y="2040624"/>
              <a:ext cx="1390478" cy="400050"/>
            </a:xfrm>
            <a:prstGeom prst="homePlate">
              <a:avLst/>
            </a:prstGeom>
            <a:grpFill/>
            <a:ln w="25400" cap="flat" cmpd="sng" algn="ctr">
              <a:noFill/>
              <a:prstDash val="solid"/>
            </a:ln>
            <a:effectLst/>
          </p:spPr>
          <p:txBody>
            <a:bodyPr rtlCol="0" anchor="ctr"/>
            <a:lstStyle/>
            <a:p>
              <a:pPr algn="ctr" defTabSz="457029">
                <a:defRPr/>
              </a:pPr>
              <a:endParaRPr lang="en-US" sz="1400" kern="0" dirty="0">
                <a:solidFill>
                  <a:srgbClr val="000000"/>
                </a:solidFill>
                <a:latin typeface="Arial"/>
                <a:cs typeface="Arial"/>
              </a:endParaRPr>
            </a:p>
          </p:txBody>
        </p:sp>
        <p:sp>
          <p:nvSpPr>
            <p:cNvPr id="130" name="Pentagon 129"/>
            <p:cNvSpPr/>
            <p:nvPr/>
          </p:nvSpPr>
          <p:spPr>
            <a:xfrm>
              <a:off x="4505323" y="2040624"/>
              <a:ext cx="4527976" cy="400050"/>
            </a:xfrm>
            <a:prstGeom prst="homePlate">
              <a:avLst/>
            </a:prstGeom>
            <a:grpFill/>
            <a:ln w="25400" cap="flat" cmpd="sng" algn="ctr">
              <a:noFill/>
              <a:prstDash val="solid"/>
            </a:ln>
            <a:effectLst/>
          </p:spPr>
          <p:txBody>
            <a:bodyPr rtlCol="0" anchor="ctr"/>
            <a:lstStyle/>
            <a:p>
              <a:pPr algn="ctr" defTabSz="457029">
                <a:defRPr/>
              </a:pPr>
              <a:endParaRPr lang="en-US" sz="1400" kern="0" dirty="0">
                <a:solidFill>
                  <a:srgbClr val="000000"/>
                </a:solidFill>
                <a:latin typeface="Arial"/>
                <a:cs typeface="Arial"/>
              </a:endParaRPr>
            </a:p>
          </p:txBody>
        </p:sp>
      </p:grpSp>
      <p:grpSp>
        <p:nvGrpSpPr>
          <p:cNvPr id="131" name="Group 75"/>
          <p:cNvGrpSpPr/>
          <p:nvPr/>
        </p:nvGrpSpPr>
        <p:grpSpPr>
          <a:xfrm>
            <a:off x="2090984" y="1702309"/>
            <a:ext cx="4962032" cy="594680"/>
            <a:chOff x="2933699" y="2040624"/>
            <a:chExt cx="4405316" cy="400050"/>
          </a:xfrm>
          <a:solidFill>
            <a:srgbClr val="1F497D">
              <a:lumMod val="60000"/>
              <a:lumOff val="40000"/>
              <a:alpha val="41000"/>
            </a:srgbClr>
          </a:solidFill>
        </p:grpSpPr>
        <p:sp>
          <p:nvSpPr>
            <p:cNvPr id="132" name="Pentagon 131"/>
            <p:cNvSpPr/>
            <p:nvPr/>
          </p:nvSpPr>
          <p:spPr>
            <a:xfrm rot="10800000">
              <a:off x="2933699" y="2040624"/>
              <a:ext cx="1571623" cy="400050"/>
            </a:xfrm>
            <a:prstGeom prst="homePlate">
              <a:avLst/>
            </a:prstGeom>
            <a:grpFill/>
            <a:ln w="25400" cap="flat" cmpd="sng" algn="ctr">
              <a:noFill/>
              <a:prstDash val="solid"/>
            </a:ln>
            <a:effectLst/>
          </p:spPr>
          <p:txBody>
            <a:bodyPr rtlCol="0" anchor="ctr"/>
            <a:lstStyle/>
            <a:p>
              <a:pPr algn="ctr" defTabSz="457029">
                <a:defRPr/>
              </a:pPr>
              <a:endParaRPr lang="en-US" sz="1400" kern="0" dirty="0">
                <a:solidFill>
                  <a:srgbClr val="000000"/>
                </a:solidFill>
                <a:latin typeface="Arial"/>
                <a:cs typeface="Arial"/>
              </a:endParaRPr>
            </a:p>
          </p:txBody>
        </p:sp>
        <p:sp>
          <p:nvSpPr>
            <p:cNvPr id="133" name="Pentagon 132"/>
            <p:cNvSpPr/>
            <p:nvPr/>
          </p:nvSpPr>
          <p:spPr>
            <a:xfrm>
              <a:off x="4505322" y="2040624"/>
              <a:ext cx="2833693" cy="400050"/>
            </a:xfrm>
            <a:prstGeom prst="homePlate">
              <a:avLst/>
            </a:prstGeom>
            <a:grpFill/>
            <a:ln w="25400" cap="flat" cmpd="sng" algn="ctr">
              <a:noFill/>
              <a:prstDash val="solid"/>
            </a:ln>
            <a:effectLst/>
          </p:spPr>
          <p:txBody>
            <a:bodyPr rtlCol="0" anchor="ctr"/>
            <a:lstStyle/>
            <a:p>
              <a:pPr algn="ctr" defTabSz="457029">
                <a:defRPr/>
              </a:pPr>
              <a:endParaRPr lang="en-US" sz="1400" kern="0" dirty="0">
                <a:solidFill>
                  <a:srgbClr val="000000"/>
                </a:solidFill>
                <a:latin typeface="Arial"/>
                <a:cs typeface="Arial"/>
              </a:endParaRPr>
            </a:p>
          </p:txBody>
        </p:sp>
      </p:grpSp>
      <p:grpSp>
        <p:nvGrpSpPr>
          <p:cNvPr id="134" name="Group 76"/>
          <p:cNvGrpSpPr/>
          <p:nvPr/>
        </p:nvGrpSpPr>
        <p:grpSpPr>
          <a:xfrm>
            <a:off x="2769581" y="1702309"/>
            <a:ext cx="3604847" cy="594680"/>
            <a:chOff x="2933699" y="2040624"/>
            <a:chExt cx="3200401" cy="400050"/>
          </a:xfrm>
          <a:solidFill>
            <a:srgbClr val="1F497D">
              <a:lumMod val="60000"/>
              <a:lumOff val="40000"/>
              <a:alpha val="41000"/>
            </a:srgbClr>
          </a:solidFill>
        </p:grpSpPr>
        <p:sp>
          <p:nvSpPr>
            <p:cNvPr id="135" name="Pentagon 134"/>
            <p:cNvSpPr/>
            <p:nvPr/>
          </p:nvSpPr>
          <p:spPr>
            <a:xfrm rot="10800000">
              <a:off x="2933699" y="2040624"/>
              <a:ext cx="1571623" cy="400050"/>
            </a:xfrm>
            <a:prstGeom prst="homePlate">
              <a:avLst/>
            </a:prstGeom>
            <a:grpFill/>
            <a:ln w="25400" cap="flat" cmpd="sng" algn="ctr">
              <a:noFill/>
              <a:prstDash val="solid"/>
            </a:ln>
            <a:effectLst/>
          </p:spPr>
          <p:txBody>
            <a:bodyPr rtlCol="0" anchor="ctr"/>
            <a:lstStyle/>
            <a:p>
              <a:pPr algn="ctr" defTabSz="457029">
                <a:defRPr/>
              </a:pPr>
              <a:endParaRPr lang="en-US" sz="1400" kern="0" dirty="0">
                <a:solidFill>
                  <a:srgbClr val="000000"/>
                </a:solidFill>
                <a:latin typeface="Arial"/>
                <a:cs typeface="Arial"/>
              </a:endParaRPr>
            </a:p>
          </p:txBody>
        </p:sp>
        <p:sp>
          <p:nvSpPr>
            <p:cNvPr id="136" name="Pentagon 135"/>
            <p:cNvSpPr/>
            <p:nvPr/>
          </p:nvSpPr>
          <p:spPr>
            <a:xfrm>
              <a:off x="4505323" y="2040624"/>
              <a:ext cx="1628777" cy="400050"/>
            </a:xfrm>
            <a:prstGeom prst="homePlate">
              <a:avLst/>
            </a:prstGeom>
            <a:grpFill/>
            <a:ln w="25400" cap="flat" cmpd="sng" algn="ctr">
              <a:noFill/>
              <a:prstDash val="solid"/>
            </a:ln>
            <a:effectLst/>
          </p:spPr>
          <p:txBody>
            <a:bodyPr rtlCol="0" anchor="ctr"/>
            <a:lstStyle/>
            <a:p>
              <a:pPr algn="ctr" defTabSz="457029">
                <a:defRPr/>
              </a:pPr>
              <a:endParaRPr lang="en-US" sz="1400" kern="0" dirty="0">
                <a:solidFill>
                  <a:srgbClr val="000000"/>
                </a:solidFill>
                <a:latin typeface="Arial"/>
                <a:cs typeface="Arial"/>
              </a:endParaRPr>
            </a:p>
          </p:txBody>
        </p:sp>
      </p:grpSp>
      <p:grpSp>
        <p:nvGrpSpPr>
          <p:cNvPr id="137" name="Group 77"/>
          <p:cNvGrpSpPr/>
          <p:nvPr/>
        </p:nvGrpSpPr>
        <p:grpSpPr>
          <a:xfrm>
            <a:off x="3402575" y="1702309"/>
            <a:ext cx="2338859" cy="594680"/>
            <a:chOff x="3838574" y="2040624"/>
            <a:chExt cx="1333499" cy="400050"/>
          </a:xfrm>
          <a:solidFill>
            <a:srgbClr val="1F497D">
              <a:lumMod val="60000"/>
              <a:lumOff val="40000"/>
            </a:srgbClr>
          </a:solidFill>
        </p:grpSpPr>
        <p:sp>
          <p:nvSpPr>
            <p:cNvPr id="138" name="Pentagon 137"/>
            <p:cNvSpPr/>
            <p:nvPr/>
          </p:nvSpPr>
          <p:spPr>
            <a:xfrm rot="10800000">
              <a:off x="3838574" y="2040624"/>
              <a:ext cx="666749" cy="400050"/>
            </a:xfrm>
            <a:prstGeom prst="homePlate">
              <a:avLst/>
            </a:prstGeom>
            <a:grpFill/>
            <a:ln w="25400" cap="flat" cmpd="sng" algn="ctr">
              <a:noFill/>
              <a:prstDash val="solid"/>
            </a:ln>
            <a:effectLst/>
          </p:spPr>
          <p:txBody>
            <a:bodyPr rtlCol="0" anchor="ctr"/>
            <a:lstStyle/>
            <a:p>
              <a:pPr algn="ctr" defTabSz="457029">
                <a:defRPr/>
              </a:pPr>
              <a:endParaRPr lang="en-US" sz="1400" kern="0" dirty="0">
                <a:solidFill>
                  <a:srgbClr val="000000"/>
                </a:solidFill>
                <a:latin typeface="Calibri"/>
              </a:endParaRPr>
            </a:p>
          </p:txBody>
        </p:sp>
        <p:sp>
          <p:nvSpPr>
            <p:cNvPr id="139" name="Pentagon 138"/>
            <p:cNvSpPr/>
            <p:nvPr/>
          </p:nvSpPr>
          <p:spPr>
            <a:xfrm>
              <a:off x="4505324" y="2040624"/>
              <a:ext cx="666749" cy="400050"/>
            </a:xfrm>
            <a:prstGeom prst="homePlate">
              <a:avLst/>
            </a:prstGeom>
            <a:grpFill/>
            <a:ln w="25400" cap="flat" cmpd="sng" algn="ctr">
              <a:noFill/>
              <a:prstDash val="solid"/>
            </a:ln>
            <a:effectLst/>
          </p:spPr>
          <p:txBody>
            <a:bodyPr rtlCol="0" anchor="ctr"/>
            <a:lstStyle/>
            <a:p>
              <a:pPr algn="ctr" defTabSz="457029">
                <a:defRPr/>
              </a:pPr>
              <a:endParaRPr lang="en-US" sz="1400" kern="0" dirty="0">
                <a:solidFill>
                  <a:srgbClr val="000000"/>
                </a:solidFill>
                <a:latin typeface="Calibri"/>
              </a:endParaRPr>
            </a:p>
          </p:txBody>
        </p:sp>
      </p:grpSp>
      <p:sp>
        <p:nvSpPr>
          <p:cNvPr id="140" name="Rectangle 139"/>
          <p:cNvSpPr/>
          <p:nvPr/>
        </p:nvSpPr>
        <p:spPr>
          <a:xfrm>
            <a:off x="2957268" y="1702307"/>
            <a:ext cx="3417156" cy="594681"/>
          </a:xfrm>
          <a:prstGeom prst="rect">
            <a:avLst/>
          </a:prstGeom>
          <a:solidFill>
            <a:srgbClr val="0A1828">
              <a:alpha val="82000"/>
            </a:srgbClr>
          </a:solidFill>
          <a:ln w="25400" cap="flat" cmpd="sng" algn="ctr">
            <a:noFill/>
            <a:prstDash val="solid"/>
          </a:ln>
          <a:effectLst/>
        </p:spPr>
        <p:txBody>
          <a:bodyPr lIns="91422" tIns="45711" rIns="91422" bIns="45711" rtlCol="0" anchor="ctr"/>
          <a:lstStyle/>
          <a:p>
            <a:pPr algn="ctr" defTabSz="457029">
              <a:defRPr/>
            </a:pPr>
            <a:endParaRPr lang="en-US" sz="1400" kern="0" dirty="0">
              <a:solidFill>
                <a:srgbClr val="000000"/>
              </a:solidFill>
              <a:latin typeface="Arial"/>
              <a:cs typeface="Arial"/>
            </a:endParaRPr>
          </a:p>
        </p:txBody>
      </p:sp>
      <p:sp>
        <p:nvSpPr>
          <p:cNvPr id="141" name="Freeform 131"/>
          <p:cNvSpPr>
            <a:spLocks noEditPoints="1"/>
          </p:cNvSpPr>
          <p:nvPr/>
        </p:nvSpPr>
        <p:spPr bwMode="auto">
          <a:xfrm rot="10800000">
            <a:off x="3697497" y="1182765"/>
            <a:ext cx="1698976" cy="1678702"/>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rgbClr val="1F497D"/>
          </a:solidFill>
          <a:ln w="9525">
            <a:noFill/>
            <a:round/>
            <a:headEnd/>
            <a:tailEnd/>
          </a:ln>
        </p:spPr>
        <p:txBody>
          <a:bodyPr vert="horz" wrap="square" lIns="91422" tIns="45711" rIns="91422" bIns="45711" numCol="1" anchor="t" anchorCtr="0" compatLnSpc="1">
            <a:prstTxWarp prst="textNoShape">
              <a:avLst/>
            </a:prstTxWarp>
          </a:bodyPr>
          <a:lstStyle/>
          <a:p>
            <a:pPr defTabSz="457029">
              <a:defRPr/>
            </a:pPr>
            <a:endParaRPr lang="en-US" sz="1400" kern="0" dirty="0">
              <a:solidFill>
                <a:srgbClr val="000000"/>
              </a:solidFill>
              <a:latin typeface="Arial"/>
              <a:cs typeface="Arial"/>
            </a:endParaRPr>
          </a:p>
        </p:txBody>
      </p:sp>
      <p:sp>
        <p:nvSpPr>
          <p:cNvPr id="142" name="Freeform 131"/>
          <p:cNvSpPr>
            <a:spLocks noEditPoints="1"/>
          </p:cNvSpPr>
          <p:nvPr/>
        </p:nvSpPr>
        <p:spPr bwMode="auto">
          <a:xfrm>
            <a:off x="5284997" y="1168254"/>
            <a:ext cx="1698978" cy="1678702"/>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rgbClr val="1F497D"/>
          </a:solidFill>
          <a:ln w="9525">
            <a:noFill/>
            <a:round/>
            <a:headEnd/>
            <a:tailEnd/>
          </a:ln>
        </p:spPr>
        <p:txBody>
          <a:bodyPr vert="horz" wrap="square" lIns="91422" tIns="45711" rIns="91422" bIns="45711" numCol="1" anchor="t" anchorCtr="0" compatLnSpc="1">
            <a:prstTxWarp prst="textNoShape">
              <a:avLst/>
            </a:prstTxWarp>
          </a:bodyPr>
          <a:lstStyle/>
          <a:p>
            <a:pPr defTabSz="457029">
              <a:defRPr/>
            </a:pPr>
            <a:endParaRPr lang="en-US" sz="1400" kern="0" dirty="0">
              <a:solidFill>
                <a:srgbClr val="000000"/>
              </a:solidFill>
              <a:latin typeface="Arial"/>
              <a:cs typeface="Arial"/>
            </a:endParaRPr>
          </a:p>
        </p:txBody>
      </p:sp>
      <p:sp>
        <p:nvSpPr>
          <p:cNvPr id="143" name="Freeform 131"/>
          <p:cNvSpPr>
            <a:spLocks noEditPoints="1"/>
          </p:cNvSpPr>
          <p:nvPr/>
        </p:nvSpPr>
        <p:spPr bwMode="auto">
          <a:xfrm>
            <a:off x="2107779" y="1168254"/>
            <a:ext cx="1698978" cy="1678702"/>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rgbClr val="1F497D"/>
          </a:solidFill>
          <a:ln w="9525">
            <a:noFill/>
            <a:round/>
            <a:headEnd/>
            <a:tailEnd/>
          </a:ln>
        </p:spPr>
        <p:txBody>
          <a:bodyPr vert="horz" wrap="square" lIns="91422" tIns="45711" rIns="91422" bIns="45711" numCol="1" anchor="t" anchorCtr="0" compatLnSpc="1">
            <a:prstTxWarp prst="textNoShape">
              <a:avLst/>
            </a:prstTxWarp>
          </a:bodyPr>
          <a:lstStyle/>
          <a:p>
            <a:pPr defTabSz="457029">
              <a:defRPr/>
            </a:pPr>
            <a:endParaRPr lang="en-US" sz="1400" kern="0" dirty="0">
              <a:solidFill>
                <a:srgbClr val="000000"/>
              </a:solidFill>
              <a:latin typeface="Arial"/>
              <a:cs typeface="Arial"/>
            </a:endParaRPr>
          </a:p>
        </p:txBody>
      </p:sp>
      <p:grpSp>
        <p:nvGrpSpPr>
          <p:cNvPr id="144" name="Group 91"/>
          <p:cNvGrpSpPr/>
          <p:nvPr/>
        </p:nvGrpSpPr>
        <p:grpSpPr>
          <a:xfrm>
            <a:off x="2348242" y="1413089"/>
            <a:ext cx="1218054" cy="1218054"/>
            <a:chOff x="2432820" y="3329816"/>
            <a:chExt cx="981564" cy="981564"/>
          </a:xfrm>
        </p:grpSpPr>
        <p:sp>
          <p:nvSpPr>
            <p:cNvPr id="145" name="Oval 144"/>
            <p:cNvSpPr/>
            <p:nvPr/>
          </p:nvSpPr>
          <p:spPr>
            <a:xfrm>
              <a:off x="2432820" y="3329816"/>
              <a:ext cx="981564" cy="981564"/>
            </a:xfrm>
            <a:prstGeom prst="ellipse">
              <a:avLst/>
            </a:prstGeom>
            <a:solidFill>
              <a:sysClr val="windowText" lastClr="000000"/>
            </a:solidFill>
            <a:ln w="25400" cap="flat" cmpd="sng" algn="ctr">
              <a:noFill/>
              <a:prstDash val="solid"/>
            </a:ln>
            <a:effectLst/>
          </p:spPr>
          <p:txBody>
            <a:bodyPr rtlCol="0" anchor="ctr"/>
            <a:lstStyle/>
            <a:p>
              <a:pPr algn="ctr" defTabSz="457029">
                <a:defRPr/>
              </a:pPr>
              <a:endParaRPr lang="en-US" sz="1400" kern="0" dirty="0">
                <a:solidFill>
                  <a:srgbClr val="000000"/>
                </a:solidFill>
                <a:latin typeface="Arial"/>
                <a:cs typeface="Arial"/>
              </a:endParaRPr>
            </a:p>
          </p:txBody>
        </p:sp>
        <p:sp>
          <p:nvSpPr>
            <p:cNvPr id="146" name="Oval 145"/>
            <p:cNvSpPr/>
            <p:nvPr/>
          </p:nvSpPr>
          <p:spPr>
            <a:xfrm>
              <a:off x="2432820" y="3329816"/>
              <a:ext cx="981564" cy="981564"/>
            </a:xfrm>
            <a:prstGeom prst="ellipse">
              <a:avLst/>
            </a:prstGeom>
            <a:solidFill>
              <a:srgbClr val="4F81BD">
                <a:lumMod val="60000"/>
                <a:lumOff val="40000"/>
              </a:srgbClr>
            </a:solidFill>
            <a:ln w="25400" cap="flat" cmpd="sng" algn="ctr">
              <a:noFill/>
              <a:prstDash val="solid"/>
            </a:ln>
            <a:effectLst/>
          </p:spPr>
          <p:txBody>
            <a:bodyPr rtlCol="0" anchor="ctr"/>
            <a:lstStyle/>
            <a:p>
              <a:pPr algn="ctr" defTabSz="457029">
                <a:defRPr/>
              </a:pPr>
              <a:endParaRPr lang="en-US" sz="1400" kern="0" dirty="0">
                <a:solidFill>
                  <a:srgbClr val="000000"/>
                </a:solidFill>
                <a:latin typeface="Arial"/>
                <a:cs typeface="Arial"/>
              </a:endParaRPr>
            </a:p>
          </p:txBody>
        </p:sp>
      </p:grpSp>
      <p:grpSp>
        <p:nvGrpSpPr>
          <p:cNvPr id="147" name="Group 94"/>
          <p:cNvGrpSpPr/>
          <p:nvPr/>
        </p:nvGrpSpPr>
        <p:grpSpPr>
          <a:xfrm>
            <a:off x="3937957" y="1413089"/>
            <a:ext cx="1218054" cy="1218054"/>
            <a:chOff x="2432820" y="3329816"/>
            <a:chExt cx="981564" cy="981564"/>
          </a:xfrm>
        </p:grpSpPr>
        <p:sp>
          <p:nvSpPr>
            <p:cNvPr id="148" name="Oval 147"/>
            <p:cNvSpPr/>
            <p:nvPr/>
          </p:nvSpPr>
          <p:spPr>
            <a:xfrm>
              <a:off x="2432820" y="3329816"/>
              <a:ext cx="981564" cy="981564"/>
            </a:xfrm>
            <a:prstGeom prst="ellipse">
              <a:avLst/>
            </a:prstGeom>
            <a:solidFill>
              <a:sysClr val="windowText" lastClr="000000"/>
            </a:solidFill>
            <a:ln w="25400" cap="flat" cmpd="sng" algn="ctr">
              <a:noFill/>
              <a:prstDash val="solid"/>
            </a:ln>
            <a:effectLst/>
          </p:spPr>
          <p:txBody>
            <a:bodyPr rtlCol="0" anchor="ctr"/>
            <a:lstStyle/>
            <a:p>
              <a:pPr algn="ctr" defTabSz="457029">
                <a:defRPr/>
              </a:pPr>
              <a:endParaRPr lang="en-US" sz="1400" kern="0" dirty="0">
                <a:solidFill>
                  <a:srgbClr val="000000"/>
                </a:solidFill>
                <a:latin typeface="Arial"/>
                <a:cs typeface="Arial"/>
              </a:endParaRPr>
            </a:p>
          </p:txBody>
        </p:sp>
        <p:sp>
          <p:nvSpPr>
            <p:cNvPr id="149" name="Oval 148"/>
            <p:cNvSpPr/>
            <p:nvPr/>
          </p:nvSpPr>
          <p:spPr>
            <a:xfrm>
              <a:off x="2432820" y="3329816"/>
              <a:ext cx="981564" cy="981564"/>
            </a:xfrm>
            <a:prstGeom prst="ellipse">
              <a:avLst/>
            </a:prstGeom>
            <a:solidFill>
              <a:srgbClr val="4F81BD">
                <a:lumMod val="60000"/>
                <a:lumOff val="40000"/>
              </a:srgbClr>
            </a:solidFill>
            <a:ln w="25400" cap="flat" cmpd="sng" algn="ctr">
              <a:noFill/>
              <a:prstDash val="solid"/>
            </a:ln>
            <a:effectLst/>
          </p:spPr>
          <p:txBody>
            <a:bodyPr rtlCol="0" anchor="ctr"/>
            <a:lstStyle/>
            <a:p>
              <a:pPr algn="ctr" defTabSz="457029">
                <a:defRPr/>
              </a:pPr>
              <a:endParaRPr lang="en-US" sz="1400" kern="0" dirty="0">
                <a:solidFill>
                  <a:srgbClr val="000000"/>
                </a:solidFill>
                <a:latin typeface="Arial"/>
                <a:cs typeface="Arial"/>
              </a:endParaRPr>
            </a:p>
          </p:txBody>
        </p:sp>
      </p:grpSp>
      <p:grpSp>
        <p:nvGrpSpPr>
          <p:cNvPr id="150" name="Group 97"/>
          <p:cNvGrpSpPr/>
          <p:nvPr/>
        </p:nvGrpSpPr>
        <p:grpSpPr>
          <a:xfrm>
            <a:off x="5525459" y="1413089"/>
            <a:ext cx="1218054" cy="1218054"/>
            <a:chOff x="2432820" y="3329816"/>
            <a:chExt cx="981564" cy="981564"/>
          </a:xfrm>
        </p:grpSpPr>
        <p:sp>
          <p:nvSpPr>
            <p:cNvPr id="151" name="Oval 150"/>
            <p:cNvSpPr/>
            <p:nvPr/>
          </p:nvSpPr>
          <p:spPr>
            <a:xfrm>
              <a:off x="2432820" y="3329816"/>
              <a:ext cx="981564" cy="981564"/>
            </a:xfrm>
            <a:prstGeom prst="ellipse">
              <a:avLst/>
            </a:prstGeom>
            <a:solidFill>
              <a:sysClr val="windowText" lastClr="000000"/>
            </a:solidFill>
            <a:ln w="25400" cap="flat" cmpd="sng" algn="ctr">
              <a:noFill/>
              <a:prstDash val="solid"/>
            </a:ln>
            <a:effectLst/>
          </p:spPr>
          <p:txBody>
            <a:bodyPr rtlCol="0" anchor="ctr"/>
            <a:lstStyle/>
            <a:p>
              <a:pPr algn="ctr" defTabSz="457029">
                <a:defRPr/>
              </a:pPr>
              <a:endParaRPr lang="en-US" sz="1400" kern="0" dirty="0">
                <a:solidFill>
                  <a:srgbClr val="000000"/>
                </a:solidFill>
                <a:latin typeface="Arial"/>
                <a:cs typeface="Arial"/>
              </a:endParaRPr>
            </a:p>
          </p:txBody>
        </p:sp>
        <p:sp>
          <p:nvSpPr>
            <p:cNvPr id="152" name="Oval 151"/>
            <p:cNvSpPr/>
            <p:nvPr/>
          </p:nvSpPr>
          <p:spPr>
            <a:xfrm>
              <a:off x="2432820" y="3329816"/>
              <a:ext cx="981564" cy="981564"/>
            </a:xfrm>
            <a:prstGeom prst="ellipse">
              <a:avLst/>
            </a:prstGeom>
            <a:solidFill>
              <a:srgbClr val="4F81BD">
                <a:lumMod val="60000"/>
                <a:lumOff val="40000"/>
              </a:srgbClr>
            </a:solidFill>
            <a:ln w="25400" cap="flat" cmpd="sng" algn="ctr">
              <a:noFill/>
              <a:prstDash val="solid"/>
            </a:ln>
            <a:effectLst/>
          </p:spPr>
          <p:txBody>
            <a:bodyPr rtlCol="0" anchor="ctr"/>
            <a:lstStyle/>
            <a:p>
              <a:pPr algn="ctr" defTabSz="457029">
                <a:defRPr/>
              </a:pPr>
              <a:endParaRPr lang="en-US" sz="1400" kern="0" dirty="0">
                <a:solidFill>
                  <a:srgbClr val="000000"/>
                </a:solidFill>
                <a:latin typeface="Arial"/>
                <a:cs typeface="Arial"/>
              </a:endParaRPr>
            </a:p>
          </p:txBody>
        </p:sp>
      </p:grpSp>
      <p:sp>
        <p:nvSpPr>
          <p:cNvPr id="153" name="TextBox 152"/>
          <p:cNvSpPr txBox="1"/>
          <p:nvPr/>
        </p:nvSpPr>
        <p:spPr>
          <a:xfrm>
            <a:off x="2437951" y="1593432"/>
            <a:ext cx="1072104" cy="403927"/>
          </a:xfrm>
          <a:prstGeom prst="rect">
            <a:avLst/>
          </a:prstGeom>
          <a:noFill/>
        </p:spPr>
        <p:txBody>
          <a:bodyPr wrap="none" lIns="91422" tIns="45711" rIns="91422" bIns="45711" rtlCol="0">
            <a:spAutoFit/>
          </a:bodyPr>
          <a:lstStyle/>
          <a:p>
            <a:pPr algn="ctr" defTabSz="457029"/>
            <a:r>
              <a:rPr lang="en-US" sz="2000" b="1" dirty="0">
                <a:solidFill>
                  <a:srgbClr val="000000"/>
                </a:solidFill>
                <a:latin typeface="Arial Narrow"/>
                <a:cs typeface="Arial Narrow"/>
              </a:rPr>
              <a:t>BEFORE</a:t>
            </a:r>
            <a:endParaRPr lang="en-US" sz="2400" b="1" dirty="0">
              <a:solidFill>
                <a:srgbClr val="000000"/>
              </a:solidFill>
              <a:latin typeface="Arial Narrow"/>
              <a:cs typeface="Arial Narrow"/>
            </a:endParaRPr>
          </a:p>
        </p:txBody>
      </p:sp>
      <p:sp>
        <p:nvSpPr>
          <p:cNvPr id="154" name="TextBox 153"/>
          <p:cNvSpPr txBox="1"/>
          <p:nvPr/>
        </p:nvSpPr>
        <p:spPr>
          <a:xfrm>
            <a:off x="2380143" y="1884146"/>
            <a:ext cx="1187709" cy="611676"/>
          </a:xfrm>
          <a:prstGeom prst="rect">
            <a:avLst/>
          </a:prstGeom>
          <a:noFill/>
          <a:effectLst>
            <a:outerShdw blurRad="50800" dist="12700" dir="5400000" algn="t" rotWithShape="0">
              <a:prstClr val="black">
                <a:alpha val="40000"/>
              </a:prstClr>
            </a:outerShdw>
          </a:effectLst>
        </p:spPr>
        <p:txBody>
          <a:bodyPr wrap="square" lIns="91422" tIns="45711" rIns="91422" bIns="45711" rtlCol="0">
            <a:spAutoFit/>
          </a:bodyPr>
          <a:lstStyle/>
          <a:p>
            <a:pPr algn="ctr" defTabSz="675732">
              <a:lnSpc>
                <a:spcPts val="1340"/>
              </a:lnSpc>
            </a:pPr>
            <a:r>
              <a:rPr lang="en-US" sz="1100" dirty="0" smtClean="0">
                <a:solidFill>
                  <a:srgbClr val="000000"/>
                </a:solidFill>
                <a:latin typeface="Arial"/>
                <a:cs typeface="Arial"/>
              </a:rPr>
              <a:t>Discover</a:t>
            </a:r>
            <a:endParaRPr lang="en-US" sz="1100" dirty="0">
              <a:solidFill>
                <a:srgbClr val="000000"/>
              </a:solidFill>
              <a:latin typeface="Arial"/>
              <a:cs typeface="Arial"/>
            </a:endParaRPr>
          </a:p>
          <a:p>
            <a:pPr algn="ctr" defTabSz="675732">
              <a:lnSpc>
                <a:spcPts val="1340"/>
              </a:lnSpc>
            </a:pPr>
            <a:r>
              <a:rPr lang="en-US" sz="1100" dirty="0">
                <a:solidFill>
                  <a:srgbClr val="000000"/>
                </a:solidFill>
                <a:latin typeface="Arial"/>
                <a:cs typeface="Arial"/>
              </a:rPr>
              <a:t>Enforce</a:t>
            </a:r>
          </a:p>
          <a:p>
            <a:pPr algn="ctr" defTabSz="675732">
              <a:lnSpc>
                <a:spcPts val="1340"/>
              </a:lnSpc>
            </a:pPr>
            <a:r>
              <a:rPr lang="en-US" sz="1100" dirty="0">
                <a:solidFill>
                  <a:srgbClr val="000000"/>
                </a:solidFill>
                <a:latin typeface="Arial"/>
                <a:cs typeface="Arial"/>
              </a:rPr>
              <a:t>Harden</a:t>
            </a:r>
          </a:p>
        </p:txBody>
      </p:sp>
      <p:sp>
        <p:nvSpPr>
          <p:cNvPr id="155" name="TextBox 154"/>
          <p:cNvSpPr txBox="1"/>
          <p:nvPr/>
        </p:nvSpPr>
        <p:spPr>
          <a:xfrm>
            <a:off x="4034713" y="1593432"/>
            <a:ext cx="1024542" cy="403927"/>
          </a:xfrm>
          <a:prstGeom prst="rect">
            <a:avLst/>
          </a:prstGeom>
          <a:noFill/>
        </p:spPr>
        <p:txBody>
          <a:bodyPr wrap="none" lIns="91422" tIns="45711" rIns="91422" bIns="45711" rtlCol="0">
            <a:spAutoFit/>
          </a:bodyPr>
          <a:lstStyle/>
          <a:p>
            <a:pPr algn="ctr" defTabSz="457029"/>
            <a:r>
              <a:rPr lang="en-US" sz="2000" b="1" dirty="0">
                <a:solidFill>
                  <a:srgbClr val="000000"/>
                </a:solidFill>
                <a:latin typeface="Arial Narrow"/>
                <a:cs typeface="Arial Narrow"/>
              </a:rPr>
              <a:t>DURING</a:t>
            </a:r>
            <a:endParaRPr lang="en-US" sz="2400" b="1" dirty="0">
              <a:solidFill>
                <a:srgbClr val="000000"/>
              </a:solidFill>
              <a:latin typeface="Arial Narrow"/>
              <a:cs typeface="Arial Narrow"/>
            </a:endParaRPr>
          </a:p>
        </p:txBody>
      </p:sp>
      <p:sp>
        <p:nvSpPr>
          <p:cNvPr id="156" name="TextBox 155"/>
          <p:cNvSpPr txBox="1"/>
          <p:nvPr/>
        </p:nvSpPr>
        <p:spPr>
          <a:xfrm>
            <a:off x="5690457" y="1593432"/>
            <a:ext cx="894411" cy="403927"/>
          </a:xfrm>
          <a:prstGeom prst="rect">
            <a:avLst/>
          </a:prstGeom>
          <a:noFill/>
        </p:spPr>
        <p:txBody>
          <a:bodyPr wrap="none" lIns="91422" tIns="45711" rIns="91422" bIns="45711" rtlCol="0">
            <a:spAutoFit/>
          </a:bodyPr>
          <a:lstStyle/>
          <a:p>
            <a:pPr algn="ctr" defTabSz="457029"/>
            <a:r>
              <a:rPr lang="en-US" sz="2000" b="1" dirty="0">
                <a:solidFill>
                  <a:srgbClr val="000000"/>
                </a:solidFill>
                <a:latin typeface="Arial Narrow"/>
                <a:cs typeface="Arial Narrow"/>
              </a:rPr>
              <a:t>AFTER</a:t>
            </a:r>
            <a:endParaRPr lang="en-US" sz="2400" b="1" dirty="0">
              <a:solidFill>
                <a:srgbClr val="000000"/>
              </a:solidFill>
              <a:latin typeface="Arial Narrow"/>
              <a:cs typeface="Arial Narrow"/>
            </a:endParaRPr>
          </a:p>
        </p:txBody>
      </p:sp>
      <p:sp>
        <p:nvSpPr>
          <p:cNvPr id="157" name="TextBox 156"/>
          <p:cNvSpPr txBox="1"/>
          <p:nvPr/>
        </p:nvSpPr>
        <p:spPr>
          <a:xfrm>
            <a:off x="3953131" y="1884146"/>
            <a:ext cx="1187709" cy="611676"/>
          </a:xfrm>
          <a:prstGeom prst="rect">
            <a:avLst/>
          </a:prstGeom>
          <a:noFill/>
          <a:effectLst>
            <a:outerShdw blurRad="50800" dist="12700" dir="5400000" algn="t" rotWithShape="0">
              <a:prstClr val="black">
                <a:alpha val="40000"/>
              </a:prstClr>
            </a:outerShdw>
          </a:effectLst>
        </p:spPr>
        <p:txBody>
          <a:bodyPr wrap="square" lIns="91422" tIns="45711" rIns="91422" bIns="45711" rtlCol="0">
            <a:spAutoFit/>
          </a:bodyPr>
          <a:lstStyle/>
          <a:p>
            <a:pPr algn="ctr" defTabSz="675732">
              <a:lnSpc>
                <a:spcPts val="1340"/>
              </a:lnSpc>
            </a:pPr>
            <a:r>
              <a:rPr lang="en-US" sz="1100" dirty="0">
                <a:solidFill>
                  <a:srgbClr val="000000"/>
                </a:solidFill>
                <a:latin typeface="Arial"/>
                <a:cs typeface="Arial"/>
              </a:rPr>
              <a:t>Detect</a:t>
            </a:r>
          </a:p>
          <a:p>
            <a:pPr algn="ctr" defTabSz="675732">
              <a:lnSpc>
                <a:spcPts val="1340"/>
              </a:lnSpc>
            </a:pPr>
            <a:r>
              <a:rPr lang="en-US" sz="1100" dirty="0">
                <a:solidFill>
                  <a:srgbClr val="000000"/>
                </a:solidFill>
                <a:latin typeface="Arial"/>
                <a:cs typeface="Arial"/>
              </a:rPr>
              <a:t>Block</a:t>
            </a:r>
          </a:p>
          <a:p>
            <a:pPr algn="ctr" defTabSz="675732">
              <a:lnSpc>
                <a:spcPts val="1340"/>
              </a:lnSpc>
            </a:pPr>
            <a:r>
              <a:rPr lang="en-US" sz="1100" dirty="0">
                <a:solidFill>
                  <a:srgbClr val="000000"/>
                </a:solidFill>
                <a:latin typeface="Arial"/>
                <a:cs typeface="Arial"/>
              </a:rPr>
              <a:t>Defend</a:t>
            </a:r>
          </a:p>
        </p:txBody>
      </p:sp>
      <p:sp>
        <p:nvSpPr>
          <p:cNvPr id="158" name="TextBox 157"/>
          <p:cNvSpPr txBox="1"/>
          <p:nvPr/>
        </p:nvSpPr>
        <p:spPr>
          <a:xfrm>
            <a:off x="5543804" y="1884146"/>
            <a:ext cx="1187709" cy="611676"/>
          </a:xfrm>
          <a:prstGeom prst="rect">
            <a:avLst/>
          </a:prstGeom>
          <a:noFill/>
          <a:effectLst>
            <a:outerShdw blurRad="50800" dist="12700" dir="5400000" algn="t" rotWithShape="0">
              <a:prstClr val="black">
                <a:alpha val="40000"/>
              </a:prstClr>
            </a:outerShdw>
          </a:effectLst>
        </p:spPr>
        <p:txBody>
          <a:bodyPr wrap="square" lIns="91422" tIns="45711" rIns="91422" bIns="45711" rtlCol="0">
            <a:spAutoFit/>
          </a:bodyPr>
          <a:lstStyle/>
          <a:p>
            <a:pPr algn="ctr" defTabSz="675732">
              <a:lnSpc>
                <a:spcPts val="1340"/>
              </a:lnSpc>
            </a:pPr>
            <a:r>
              <a:rPr lang="en-US" sz="1100" dirty="0">
                <a:solidFill>
                  <a:srgbClr val="000000"/>
                </a:solidFill>
                <a:latin typeface="Arial"/>
                <a:cs typeface="Arial"/>
              </a:rPr>
              <a:t>Scope</a:t>
            </a:r>
          </a:p>
          <a:p>
            <a:pPr algn="ctr" defTabSz="675732">
              <a:lnSpc>
                <a:spcPts val="1340"/>
              </a:lnSpc>
            </a:pPr>
            <a:r>
              <a:rPr lang="en-US" sz="1100" dirty="0">
                <a:solidFill>
                  <a:srgbClr val="000000"/>
                </a:solidFill>
                <a:latin typeface="Arial"/>
                <a:cs typeface="Arial"/>
              </a:rPr>
              <a:t>Contain</a:t>
            </a:r>
            <a:br>
              <a:rPr lang="en-US" sz="1100" dirty="0">
                <a:solidFill>
                  <a:srgbClr val="000000"/>
                </a:solidFill>
                <a:latin typeface="Arial"/>
                <a:cs typeface="Arial"/>
              </a:rPr>
            </a:br>
            <a:r>
              <a:rPr lang="en-US" sz="1100" dirty="0">
                <a:solidFill>
                  <a:srgbClr val="000000"/>
                </a:solidFill>
                <a:latin typeface="Arial"/>
                <a:cs typeface="Arial"/>
              </a:rPr>
              <a:t>Remediate</a:t>
            </a:r>
          </a:p>
        </p:txBody>
      </p:sp>
    </p:spTree>
    <p:extLst>
      <p:ext uri="{BB962C8B-B14F-4D97-AF65-F5344CB8AC3E}">
        <p14:creationId xmlns:p14="http://schemas.microsoft.com/office/powerpoint/2010/main" val="105395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2914" y="-48489"/>
            <a:ext cx="8636961" cy="731837"/>
          </a:xfrm>
        </p:spPr>
        <p:txBody>
          <a:bodyPr/>
          <a:lstStyle/>
          <a:p>
            <a:r>
              <a:rPr lang="en-US" dirty="0" smtClean="0"/>
              <a:t>Security – Midsize Business Solutions Portfolio</a:t>
            </a:r>
            <a:endParaRPr lang="en-US" dirty="0"/>
          </a:p>
        </p:txBody>
      </p:sp>
      <p:sp>
        <p:nvSpPr>
          <p:cNvPr id="14" name="AutoShape 11" descr="data:image/jpeg;base64,/9j/4AAQSkZJRgABAQAAAQABAAD/2wCEAAkGBhMSDxEUEhQVFBQUFRQVFRIUFRAWEhUVFRUWFhUUFxcXHiYfFxkjGRQUHzAgIycpLCwsFR4xNTAqNSYrLCkBCQoKDgwOGg8PGikfHBwsKSksLy0pKSwpKSwsLywsLCkpLCwsLCwsLCksKSwpLCwsLCwpLCwsLCkpKSkpLCkpKf/AABEIANoA6AMBIgACEQEDEQH/xAAcAAEAAgIDAQAAAAAAAAAAAAAABgcDBQECBAj/xABKEAABAwIDAwcHCAcHBAMAAAABAAIDBBEFEiEGMVEHIkFhgZGhEzJCUnGxwQgUYnKSorLCFSMzgtHh8CRDU2OTo9IWlbPDF3OD/8QAGQEBAQEBAQEAAAAAAAAAAAAAAAECBAMF/8QAJBEBAQACAQQCAQUAAAAAAAAAAAECEQMSITFBUWGhBCIyM3H/2gAMAwEAAhEDEQA/ALxREQEREBERAREQEREBERAREQEREBERAREQEREBERAREQEREBERAREQEXWSQNBJ0A1JXl/S8Xrjx/gg9iLyDFIvXC7DEovXb3hB6UXn/SEfrt+0Fhrcdp4WZ5Z4o23AzPkja253C7ja+h7kHuWm2i2xo6EMNXO2LPfKDmLnW3kNaCbC413LNR7T0krg2Kqp5HG9msmhcTYXNg13AKgOX+hlOKtk1fG+GMRlvOAylwczTccxJ/eQXSeVDDA4NdVMYXAOGdsjWlrtzg4tylp4g2UnjkDmhzSC0gEOBBBB1BBG8L5ExGnk+Z0cYY90kXlnSZWuPk2yOa6ONxA0Ojn2Oo8ovo7knpZYsGo2T3a/K8hrvOax0jnRtIO7mFunRuV9CXouLrlQEREBERAREQEREBERAREQEREBERAREQanavFo6aimmmdljYBmdZzrZnNaNGgk6uCh+F4/HURiSESPjdfK9sU2ttDplus/LpNlwKoHrPgb/utd+Va/k0xBkODUjbXfkc77T3EeFkStm/EWN84SD2xTj8q7xVrXebnPsin/AOK8s8udw13m5PWVI6GvhjYGgqo1Hzlv0u1kg94XhxWmpqiPJUBkjLh2V9wA4AgHo1sT3qXjGI/W8V46zFBI4MDrN9I38EEPwzZ7D4JBLBHAx4BAe1+oDhY73W1Giz4vhVJVBom8m/L5rhJle2+8BzHBwB4Xstztft1Bh9LnJzOPNijB1c7j9Ubz2DeQqhfyk11Q4va8xnUtBLbO325pBBHRbxPTm5aemPHcvC0MKo4KeIRwBkbBrlaRvO8k3uT1nVewEcR4KjRtJVXB8s4z6OLndYv1ADoAVhcnfKDHVVAp66OJtQRaN4ZEGSH1S23Nee49RsCmWzLC4pmAu1j1+K3f6Og/wov9OP8Aguf0TB/hR9jWj3KsaaQOPE95XbyrvWd3lbOfDYdA2NtzwuLdxWVuCw28378n/JUakTv9Z32nLsal9nc924+k7sWeXD4w4gZt/ry/8lTXKTtnVUuLmCmneyMNguzmu5z2tcdXgnpHSoLf2SxiWaormPdmZC+NseguMzXOcCekWyKTqteQqrknoaieV2aSWo5zrAXyRRgaDTcrKRRERAREQEREBERAREQEREFYfKGmy4O0etUxDsDJHe9oVT0m0NZE1scclmMa0NblBsA0fG6sn5SM1qCkbxqCbfVicPzLTYXyZ1MsLJB5MBwBAJN7EAjoUpq3wjbdsq4emw/uhZYtua3p8n9kqTv5KqvhGf3v5Lw1nJzVxi5Y09GjhdZ3Pv8AJ05fX4a1u31WN7Yz2OXog5RJzGHGNl7X9Jel/JzW5f2P3mrM/YGoZTEujILW3O7QDU+C5ufkzx10bdHDxy769IjXVr8TxBjX2aGMtlFyG9J39JJF/ZZWhhOyNOxgaI2u3Xe8AucR0kqv9gcKLqiSXoDjcm+4kkC3FW3SvAABIB6yFc7uu79Pj04baHE9jaaRmUxgdII6FXu0eCGhLSw3Y1wdG63PjeDcG/SNPAK36h29V3ygVYdA5vAOPb0eKzO1enLhjcLakdDyixuYwkSAloJ00uRr08VucK2uZM/KwvuBfUWVW4NEfm8RIIu0dBt1KZ8nlB5Spl6LNGq7Nvi6TmOqde99V6mVzuK7DBjxXYYWeK0jD5W5Xznyoz5sdqj6rox9iFgPuX0KTYkL5q26nz4vXn/OnHY3M34KKvrkHhy4LGfWlkd+Fv5VYihnI/BlwSk6xIe+R/8ABTNAREQEREBERAREQEREBERBSXylJdMOZxdO7/xD4lW1RRBsUbR6LGDuaAqc+UFJnxHDYvok/wCpK1v5Ft37DAbqiqbbhPIiLRe8AEncF4KaMyvzu80eaPiqypdnpJDM1tVUljbDM6Vx1vrbsXuZs7VtADK+oAHEgobWiAsGIMBhlB3FjwfZlKrluG4iN2IPPta0/BR/FNqsUgldE6ouBcBzmMs4Aa6W61jLKY6l9t4y3vPTc7PYR5PyrbAZpHO03WIGXwK6VWAyGYG4cL8JMw133vYCyy4FXvMIklsHEXf0DTpt0aC69v6Vc4GTIQzS2nPcPWANrD26rlvnT7uH7puNRtJNMxsEULgHPz5nnoDQNwvv6FCMVdLNaHUvc6NozgNdeR7WgHUjp3qV4zjML62mAeDZrmlo3gnpPDUW7FrsUmyTxOhY172PEgab2JFrF1uBsexXHzp5c/8AC3fhcFPh7MscEbGiOJrW7huaAAPBbiGma3zWgewAKssF26rzzRSRniQ92qkWxe20lbNNHJCIjE0HR2a9zZdj4m0wWOeYNaSV2c6y1802bM8+Y0G3WUVDDtRd7uZ6R6etfPeM1HlKuqf0vlld9qQ/xVutqee4/SJ8SVSzXZnn6R97gkH1zydwZMJoR/ktP2ru+Kka1my8OSgpG8IIR/ttWzQEREBERAREQEREBERAREQUJywO8ptLh0fQG0o+1UPJ+CnWK1Ti7yUfnO3ngFXu30xdtfEBqYzTWHWIxJbvKszDcNLQXO1e7Un4KxmuaOiEcWUdXaVkMazuj6kLFUeR4tqdyr/GH+XrrkcxufL12NrqZ1zjLIImbr893VwWpgwQy4g1jQQxrSHOsbNBfx3X0XJz/wBmE+3Vw/wz/wAYqcaW6HDTs0I/ris8tGxl3htsxu6z5GEnp1abC/WCFyD5SPMAGkkuaBuaLnK3usOxeafF2gZJRlPX0jq4rGXnb6vFOnGSopU0QfVOkc4NawEucQ0yO6GgOaGg9xXqweAuMkpFs55oPQ0f14LVY/izS/mC4uLNHSb9NvcpbTxjKNMug04dS9OLHvtx/reTt0z23WCHKy4tc5vcueTRn9srT9GMe8ry0lRkB0voQO1ZuT6ctkrrec57Gjsaul8yJzVT53ZBu9I8OpeeXntdbzGNd2kArq5v923zjq9yz4m0R0k1vRif+EqNqTlqbMkPBrz3AlVXRNvIwcXN96l020IMErXgtcY3gEXLSS0gdY3qN7Ow56ynb60rB4qYnt9lUUWWKNvqsaO4ALOgRUEREBERAREQEREBERAREQfN+0FJNVbXVDadwbIHnK4mwHkqYA/hIU1/6dxobp2n9/8AkutPsa6DHKivEodnfPaMsII8pdvnXN7DqCln6Xk4DvWbLfellnwibsMxwek0/vM/gstFQ409+V5jYOl7sth3C5KmFHixJPlOaO037lsGVsZ9NveB70mN+Wv23012CbP+Qbz5DK86k5WtbfqG/vK2+QADKAAD0I14O4g+wgrWvxhzwWwxuJ1AkeMsY69dXdy9Fk+GmxPDBFI5oHNdmc32E3I7CbeyyjeLYaJRlOttymrMEcI3B0hkc52fM47nEWJb/Dq6FqJsPyEh5DddXONm+3+tVy54WXs+pw8syx1b4RjZfYQSVjXOF2RWeet1+Y3vBP7qlUuBMdNI3ddt2kdBBsdO0LzVFRnBp6W7mlwMk4Fg46WDfoiw/rfuYqJ8ZhLnZ+dkLj51nNNr8dQNV78eOo4ufKZ5dvCPYrhT4WONi4AHUAm3t4LpyaOtDUSec6SU5VOyzivHBSsheXNYADrzQBYnebBb05ejXhsaGkyC51cdSV0xvSmm+o73LgYwzisNbi8ZYRo64tboKyikNrYGNop3ZW3ygA2F7lzR8VDeTqnz4tRN/wA+P8QVx8rMMLMEnIawSOdC0EAA6ytcfBpVW8jtPnxqk6nF32Rf4IPq5ERAREQEREBERAREQEREBEXWR1gTwBKCuZsX577t9J249Z6lyzFWneCO4rVE3QFQbpuIRn0re0FZW1DTucO8LQoUEhAXZsrhuc4ewuCjl13bVPG5zu8oiQyYo9gvnO/pLfzLhuImR2Y2cWgtGZrSBfpFtL9a0bcRfxv7QFljxNw9FvYLe5Vd1IYsSLfQb2XH8VzLiDXlhc13MNwA4Zb7gSLC5Fzb2rRNxbi3uP8AJZBijOBHYE3V6qkQxZnBw7AfcVxNiEZB18HD4LRNr2H0u8Fd21DTucO8K7OqseIPAlIBBGVpBBFukEeHisAcveuPJN6QO4Jtm91fcrlQRhzR608Y7myH4LRcglPmxdjvVZIfuOHxVp4js7T1LAyeJsjQcwBLxY2IuMpGtie9ebYjZinpsVYKePyY+aPe7nPdcl8YHnE23lRYtBERAREQEREBERAREQEREBebEn2glPBjz3NK9K1+0D7Uk/1HDvFvigrIJdcFcAqDvdCuLpdARcLlVBcrgLlByiIgIi5CA0rMyocPSPeVhXIVR7G4g8dPeAthsWS/EZXH0KSFun0pHH8i0Uh5p9h9ykewTP7XXngKdncJXfmCjUTdERAREQEREBERAREQEREBaHbquEOG1UpFxHGX2va+Ug2v0X3LfLDW0TJo3xyta9jwWuY4AtcDvBBQfO9Nyo0rvPbKzsa4d4N/BbWl2zo37p2DqfmZ+IAKY4jyBYZJfI2WEn1JCR3PuoxiPybB/cVh6hLGD4tI9yD109WyQXY9rx9BzXfhJWZQev5AcTiN4zFLbdkeWu7nD4rUT7OY5Sb46toHql0je4EhBZ65VTN29xCE2kseqWINPgGlbGm5WH/3lO09bHub4ODkRZAXZQ2l5UqV3nslZ2NcO8G/gtvS7bUUm6dg6nhzPxABBu0WGmrI5BeN7H/Uc13uKz2QESy5sg4XKWRBwRuHEgd5AUp5O2X+fP41Ib9iGL4uKjEY5zfrDwN1u9idnopqeWUl7JXVE4E0UkkcmVr8gBLTZ4BadHAjqRYnqLSeQrYfNkjqm682UCGf/UjBY49Xk2+1ZKbaWMvbHKH08rjZsc4Dc54RyAmOU9TXE8QEG3REQEREBERAREQEREBERAREQEREHlqsMilFpI2PH0mtPvCjmI8lOFzXzUkYJ6WXYfuqWogqrEfk70D/ANlJNF+8Hj7wuoxiPybZhcwVTHcBIxzT3glX4iD5cr+RDFYdWxNkt0xSNJ7jYrUy0mL0nnNq4wOIlLPi1fXK4Lb70HyPByj10Zs5zX9Ukbb/AHbFbal5W5B+0p2O62Pc38QcvpGv2apZh+tp4X/WjYfgoxiPIthUt/7P5M8YnOb4Xsgq2l5VaV3nslZ2MePAg+C21LtzQybp2g8Hh7PFwA8VtMR+TfTOuYaiWPgHhjx8CoxiPyc6xl/IzQy9RzMPxQSmlxKF3ObLGWtBcXB7CAA0m5IOisPYmiEVBAAb5w6Ym1tZ3GXwz27FQ+zvIXXurGNqWCKEG75A5rrgei23SV9IU8AYxrGizWtDQOAaLAdwQZFhqqRkrHMkY17HaOY9oc0jgQdCsyoHlo2tlqsShoKR7gIXBrsjnDNO+1wSOhjTbqJfwQW67C6il1pHGaIb6OZ5uB/kTuuW/UfdvQCwLYYRjsVQHBl2yMsJIJBkmiJ3B7D0HocLtO8EhUSOTvEAOZiUgtvu+paLdjisf/Q2LeUbI3EryMBa15mrA9rXec0OykgGw03K6rMyl8Pou6KgocA2hb5uJX9s87vxxru+n2mZ5tY13/6U/wD7GBRpfSKgDje1LPTa7/tjkbtvtMzfGHdfkac3+wdexE3F/ovnOt5b8Zpnhk8cLXEZg18Lhcai+jx0g9y22zHLfiVTX09K6Gl/WTNjeWtmuG5ueQRIRo0OPTuRV7IiICIiAiIgIiICIiAiIgIiICIiAiIgIiII/t3tS3D8PnqDbM0ZYmn0pXaMb1i+p6mlUTyUYS6WeatmOZ2ZzWOdqXSP1lk9tnW/fPBevl12qNZiEdFCbsp3ZSAdHVD9HfZBDeo51KNn6eCngiiZILMaAT6zt7ndriT2reE28uXKyantI5nc0AW1939e5cwWuB08Bqe4LU4jilPEGvfI55e9sbWNyE3N+LmtDQASSTovRgXKTh8UkrSZS9gdmIi5rWx3L7FpIO46jfbS6ZGHhLsKoWWJlaQb6NcHDTiB0rW1bm53WBAvoDe9u3VcQ8r2FuF/nGUbruiqAL+3JZdMT2qpJ3MMdRERawzOLCSTuGYC/R3rztk8vfHjyyluMt19PNMAVnno7NAtew8Vz8wcHjMNB1g7v5rX7R4r82pZ5v8ADjc4fWA5o7XZR2r0jl5O/ZQu3+J+WxKcjVrHeSb7I+ae9wce1Sz5PuD+VxYykc2nhe4H6cn6to+y557FWT3Ekk6k6k8Svob5OeDeToKioI1nmyg8WQiw++9/csV7yamltoiIoiIgIiICIiAiIgIiICIiAiIgIiIC8mJ1bY4yXPbHfmh7i0BrjuPONjr0dK9a8mKYVFUROimY2SN29jgCD2IKdPIKx0plhxF5eSXZzFHI4ude7iWyak3PQu8nI3iLfMxCN3U+FzR4Bymc/I3hbt1OGHixzmnwKxN5IKZv7Keri+pUzj8yu00g0nJnjLd01HJ7TKPewL1R4LicLAyXC8Pn0P6wSxNe/Uk3L3a77btyl/8A8b1Df2eK17ep0vlB3PBXWXYvFB5uKF3/AN1NSSe9ibppCq2gnMTgdm2BxBLXRThzWuIsH5GXuo8RVxuYX4VVtyHM3Kyoc1pBve1rb9Va/wCiccbuqaOX69MW/geF1z44zfBQSfVfVRnxLlO3tuZ5Y9sbZv4qtn8ok7P2kNWzqdGdO9R7a7b/AOc0xha53Oc0vDhbmt51vtBvcrqdj2LN87DWu4+SrLeDo/isMm1M5/bYTU9jqSYeJC11V5dMfMS+wOT3B/muFUUNrFsLXOH05P1j/vOKiUdZS1LxG7CpWyOuGumoaXI0kby8E2HWrNjbZoHAALLbsiIgIiICIiAiIgIiICIiAiIgIiICIiAiIgIiICIiAiIgIiIOLLlEQEREH//Z"/>
          <p:cNvSpPr>
            <a:spLocks noChangeAspect="1" noChangeArrowheads="1"/>
          </p:cNvSpPr>
          <p:nvPr/>
        </p:nvSpPr>
        <p:spPr bwMode="auto">
          <a:xfrm>
            <a:off x="345371" y="-45995"/>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solidFill>
                <a:srgbClr val="0096D6"/>
              </a:solidFill>
            </a:endParaRPr>
          </a:p>
        </p:txBody>
      </p:sp>
      <p:sp>
        <p:nvSpPr>
          <p:cNvPr id="21" name="Rounded Rectangle 20"/>
          <p:cNvSpPr/>
          <p:nvPr/>
        </p:nvSpPr>
        <p:spPr>
          <a:xfrm>
            <a:off x="396902" y="787910"/>
            <a:ext cx="2743200" cy="1798982"/>
          </a:xfrm>
          <a:prstGeom prst="roundRect">
            <a:avLst>
              <a:gd name="adj" fmla="val 6183"/>
            </a:avLst>
          </a:prstGeom>
          <a:gradFill flip="none" rotWithShape="1">
            <a:gsLst>
              <a:gs pos="0">
                <a:schemeClr val="accent1">
                  <a:lumMod val="75000"/>
                </a:schemeClr>
              </a:gs>
              <a:gs pos="16000">
                <a:schemeClr val="accent1">
                  <a:lumMod val="75000"/>
                </a:schemeClr>
              </a:gs>
              <a:gs pos="18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a:solidFill>
                  <a:schemeClr val="bg1"/>
                </a:solidFill>
                <a:latin typeface="+mj-lt"/>
                <a:ea typeface="ＭＳ Ｐゴシック" pitchFamily="34" charset="-128"/>
              </a:rPr>
              <a:t>Network Security</a:t>
            </a:r>
          </a:p>
          <a:p>
            <a:pPr algn="ctr"/>
            <a:endParaRPr lang="en-GB" sz="1100" b="1" dirty="0">
              <a:solidFill>
                <a:schemeClr val="bg1"/>
              </a:solidFill>
              <a:latin typeface="+mj-lt"/>
              <a:ea typeface="ＭＳ Ｐゴシック" pitchFamily="34" charset="-128"/>
            </a:endParaRPr>
          </a:p>
          <a:p>
            <a:pPr algn="ctr"/>
            <a:endParaRPr lang="en-GB" sz="1100" b="1" dirty="0">
              <a:solidFill>
                <a:schemeClr val="bg1"/>
              </a:solidFill>
              <a:latin typeface="+mj-lt"/>
              <a:ea typeface="ＭＳ Ｐゴシック" pitchFamily="34" charset="-128"/>
            </a:endParaRPr>
          </a:p>
        </p:txBody>
      </p:sp>
      <p:sp>
        <p:nvSpPr>
          <p:cNvPr id="22" name="Rectangle 21"/>
          <p:cNvSpPr/>
          <p:nvPr/>
        </p:nvSpPr>
        <p:spPr>
          <a:xfrm>
            <a:off x="420754" y="1104010"/>
            <a:ext cx="2719348" cy="1454254"/>
          </a:xfrm>
          <a:prstGeom prst="rect">
            <a:avLst/>
          </a:prstGeom>
        </p:spPr>
        <p:txBody>
          <a:bodyPr wrap="square" lIns="137160" tIns="34295" rIns="68589" bIns="34295">
            <a:spAutoFit/>
          </a:bodyPr>
          <a:lstStyle/>
          <a:p>
            <a:pPr marL="111125" indent="-111125">
              <a:buClr>
                <a:schemeClr val="tx1"/>
              </a:buClr>
              <a:buSzPct val="80000"/>
              <a:buFont typeface="Wingdings" pitchFamily="2" charset="2"/>
              <a:buChar char="§"/>
            </a:pPr>
            <a:r>
              <a:rPr lang="en-US" sz="900" dirty="0" smtClean="0"/>
              <a:t>Cisco </a:t>
            </a:r>
            <a:r>
              <a:rPr lang="en-GB" sz="900" dirty="0" smtClean="0"/>
              <a:t>ASA 5500-X series with </a:t>
            </a:r>
            <a:r>
              <a:rPr lang="en-GB" sz="900" dirty="0" err="1" smtClean="0"/>
              <a:t>FirePOWER</a:t>
            </a:r>
            <a:r>
              <a:rPr lang="en-GB" sz="900" dirty="0" smtClean="0"/>
              <a:t> services and Firepower 4100 series</a:t>
            </a:r>
            <a:endParaRPr lang="en-US" sz="900" dirty="0"/>
          </a:p>
          <a:p>
            <a:pPr marL="568325" lvl="1" indent="-111125">
              <a:buClr>
                <a:schemeClr val="tx1"/>
              </a:buClr>
              <a:buSzPct val="80000"/>
              <a:buFont typeface="Wingdings" pitchFamily="2" charset="2"/>
              <a:buChar char="§"/>
            </a:pPr>
            <a:r>
              <a:rPr lang="en-US" sz="900" dirty="0" smtClean="0"/>
              <a:t>Next-Generation IPS (NGIPS) </a:t>
            </a:r>
          </a:p>
          <a:p>
            <a:pPr marL="568325" lvl="1" indent="-111125">
              <a:buClr>
                <a:schemeClr val="tx1"/>
              </a:buClr>
              <a:buSzPct val="80000"/>
              <a:buFont typeface="Wingdings" pitchFamily="2" charset="2"/>
              <a:buChar char="§"/>
            </a:pPr>
            <a:r>
              <a:rPr lang="en-US" sz="900" dirty="0" smtClean="0"/>
              <a:t>Granular Application Visibility and Control (AVC) </a:t>
            </a:r>
          </a:p>
          <a:p>
            <a:pPr marL="568325" lvl="1" indent="-111125">
              <a:buClr>
                <a:schemeClr val="tx1"/>
              </a:buClr>
              <a:buSzPct val="80000"/>
              <a:buFont typeface="Wingdings" pitchFamily="2" charset="2"/>
              <a:buChar char="§"/>
            </a:pPr>
            <a:r>
              <a:rPr lang="en-US" sz="900" dirty="0" smtClean="0"/>
              <a:t>AMP and Retrospective Security</a:t>
            </a:r>
          </a:p>
          <a:p>
            <a:pPr marL="568325" lvl="1" indent="-111125">
              <a:buClr>
                <a:schemeClr val="tx1"/>
              </a:buClr>
              <a:buSzPct val="80000"/>
              <a:buFont typeface="Wingdings" pitchFamily="2" charset="2"/>
              <a:buChar char="§"/>
            </a:pPr>
            <a:r>
              <a:rPr lang="en-US" sz="900" dirty="0" smtClean="0"/>
              <a:t>Reputation &amp; Category URL Filtering</a:t>
            </a:r>
          </a:p>
          <a:p>
            <a:pPr marL="111125" indent="-111125">
              <a:buClr>
                <a:schemeClr val="tx1"/>
              </a:buClr>
              <a:buSzPct val="80000"/>
              <a:buFont typeface="Wingdings" pitchFamily="2" charset="2"/>
              <a:buChar char="§"/>
            </a:pPr>
            <a:r>
              <a:rPr lang="en-US" sz="900" dirty="0" smtClean="0"/>
              <a:t>Cisco Next-Gen Firewall Services</a:t>
            </a:r>
          </a:p>
          <a:p>
            <a:pPr marL="111125" indent="-111125">
              <a:buClr>
                <a:schemeClr val="tx1"/>
              </a:buClr>
              <a:buSzPct val="80000"/>
              <a:buFont typeface="Wingdings" pitchFamily="2" charset="2"/>
              <a:buChar char="§"/>
            </a:pPr>
            <a:r>
              <a:rPr lang="en-US" sz="900" dirty="0" smtClean="0"/>
              <a:t>Advanced Malware Protection (AMP)</a:t>
            </a:r>
          </a:p>
          <a:p>
            <a:pPr marL="111125" indent="-111125">
              <a:buClr>
                <a:schemeClr val="tx1"/>
              </a:buClr>
              <a:buSzPct val="80000"/>
              <a:buFont typeface="Wingdings" pitchFamily="2" charset="2"/>
              <a:buChar char="§"/>
            </a:pPr>
            <a:r>
              <a:rPr lang="en-US" sz="900" dirty="0" err="1" smtClean="0"/>
              <a:t>Meraki</a:t>
            </a:r>
            <a:r>
              <a:rPr lang="en-US" sz="900" dirty="0" smtClean="0"/>
              <a:t> Security MX Series</a:t>
            </a:r>
          </a:p>
        </p:txBody>
      </p:sp>
      <p:sp>
        <p:nvSpPr>
          <p:cNvPr id="32" name="Rounded Rectangle 31"/>
          <p:cNvSpPr/>
          <p:nvPr/>
        </p:nvSpPr>
        <p:spPr>
          <a:xfrm>
            <a:off x="6058894" y="787909"/>
            <a:ext cx="2781895" cy="3153709"/>
          </a:xfrm>
          <a:prstGeom prst="roundRect">
            <a:avLst>
              <a:gd name="adj" fmla="val 4052"/>
            </a:avLst>
          </a:prstGeom>
          <a:no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37160" bIns="182880" rtlCol="0" anchor="ctr"/>
          <a:lstStyle/>
          <a:p>
            <a:pPr>
              <a:spcAft>
                <a:spcPts val="300"/>
              </a:spcAft>
              <a:buClr>
                <a:schemeClr val="tx1"/>
              </a:buClr>
              <a:buSzPct val="80000"/>
            </a:pPr>
            <a:r>
              <a:rPr lang="en-US" sz="1400" dirty="0">
                <a:solidFill>
                  <a:schemeClr val="tx1"/>
                </a:solidFill>
              </a:rPr>
              <a:t>Protection across the entire attack continuum – before, during, and after an attack</a:t>
            </a:r>
          </a:p>
          <a:p>
            <a:pPr marL="174625" indent="-174625">
              <a:spcAft>
                <a:spcPts val="300"/>
              </a:spcAft>
              <a:buClr>
                <a:schemeClr val="tx1"/>
              </a:buClr>
              <a:buSzPct val="80000"/>
              <a:buFont typeface="Wingdings" pitchFamily="2" charset="2"/>
              <a:buChar char="§"/>
            </a:pPr>
            <a:r>
              <a:rPr lang="en-US" sz="1400" dirty="0">
                <a:solidFill>
                  <a:schemeClr val="tx1"/>
                </a:solidFill>
              </a:rPr>
              <a:t>Integrated Security Solution</a:t>
            </a:r>
          </a:p>
          <a:p>
            <a:pPr marL="631825" lvl="1" indent="-174625">
              <a:spcAft>
                <a:spcPts val="300"/>
              </a:spcAft>
              <a:buClr>
                <a:schemeClr val="tx1"/>
              </a:buClr>
              <a:buSzPct val="80000"/>
              <a:buFont typeface="Wingdings" pitchFamily="2" charset="2"/>
              <a:buChar char="§"/>
            </a:pPr>
            <a:r>
              <a:rPr lang="en-US" sz="1400" dirty="0">
                <a:solidFill>
                  <a:schemeClr val="tx1"/>
                </a:solidFill>
              </a:rPr>
              <a:t>Advanced threat protection</a:t>
            </a:r>
          </a:p>
          <a:p>
            <a:pPr marL="631825" lvl="1" indent="-174625">
              <a:spcAft>
                <a:spcPts val="300"/>
              </a:spcAft>
              <a:buClr>
                <a:schemeClr val="tx1"/>
              </a:buClr>
              <a:buSzPct val="80000"/>
              <a:buFont typeface="Wingdings" pitchFamily="2" charset="2"/>
              <a:buChar char="§"/>
            </a:pPr>
            <a:r>
              <a:rPr lang="en-US" sz="1400" dirty="0">
                <a:solidFill>
                  <a:schemeClr val="tx1"/>
                </a:solidFill>
              </a:rPr>
              <a:t>Visibility and control </a:t>
            </a:r>
          </a:p>
          <a:p>
            <a:pPr marL="631825" lvl="1" indent="-174625">
              <a:spcAft>
                <a:spcPts val="300"/>
              </a:spcAft>
              <a:buClr>
                <a:schemeClr val="tx1"/>
              </a:buClr>
              <a:buSzPct val="80000"/>
              <a:buFont typeface="Wingdings" pitchFamily="2" charset="2"/>
              <a:buChar char="§"/>
            </a:pPr>
            <a:r>
              <a:rPr lang="en-US" sz="1400" dirty="0">
                <a:solidFill>
                  <a:schemeClr val="tx1"/>
                </a:solidFill>
              </a:rPr>
              <a:t>Proven web security</a:t>
            </a:r>
          </a:p>
          <a:p>
            <a:pPr marL="631825" lvl="1" indent="-174625">
              <a:spcAft>
                <a:spcPts val="300"/>
              </a:spcAft>
              <a:buClr>
                <a:schemeClr val="tx1"/>
              </a:buClr>
              <a:buSzPct val="80000"/>
              <a:buFont typeface="Wingdings" pitchFamily="2" charset="2"/>
              <a:buChar char="§"/>
            </a:pPr>
            <a:r>
              <a:rPr lang="en-US" sz="1400" dirty="0">
                <a:solidFill>
                  <a:schemeClr val="tx1"/>
                </a:solidFill>
              </a:rPr>
              <a:t>Continuous Analysis and Remediation</a:t>
            </a:r>
          </a:p>
          <a:p>
            <a:pPr marL="631825" lvl="1" indent="-174625">
              <a:spcAft>
                <a:spcPts val="300"/>
              </a:spcAft>
              <a:buClr>
                <a:schemeClr val="tx1"/>
              </a:buClr>
              <a:buSzPct val="80000"/>
              <a:buFont typeface="Wingdings" pitchFamily="2" charset="2"/>
              <a:buChar char="§"/>
            </a:pPr>
            <a:r>
              <a:rPr lang="en-US" sz="1400" dirty="0">
                <a:solidFill>
                  <a:schemeClr val="tx1"/>
                </a:solidFill>
              </a:rPr>
              <a:t>Reduced Complexity</a:t>
            </a:r>
          </a:p>
          <a:p>
            <a:pPr marL="174625" indent="-174625">
              <a:spcAft>
                <a:spcPts val="300"/>
              </a:spcAft>
              <a:buClr>
                <a:schemeClr val="tx1"/>
              </a:buClr>
              <a:buSzPct val="80000"/>
              <a:buFont typeface="Wingdings" pitchFamily="2" charset="2"/>
              <a:buChar char="§"/>
            </a:pPr>
            <a:endParaRPr lang="en-US" sz="1400" dirty="0">
              <a:solidFill>
                <a:schemeClr val="tx1"/>
              </a:solidFill>
            </a:endParaRPr>
          </a:p>
        </p:txBody>
      </p:sp>
      <p:grpSp>
        <p:nvGrpSpPr>
          <p:cNvPr id="16" name="Group 15"/>
          <p:cNvGrpSpPr/>
          <p:nvPr/>
        </p:nvGrpSpPr>
        <p:grpSpPr>
          <a:xfrm>
            <a:off x="396902" y="2666402"/>
            <a:ext cx="2743200" cy="925306"/>
            <a:chOff x="396902" y="2814915"/>
            <a:chExt cx="2743200" cy="1097280"/>
          </a:xfrm>
        </p:grpSpPr>
        <p:sp>
          <p:nvSpPr>
            <p:cNvPr id="41" name="Rounded Rectangle 40"/>
            <p:cNvSpPr/>
            <p:nvPr/>
          </p:nvSpPr>
          <p:spPr>
            <a:xfrm>
              <a:off x="396902" y="2814915"/>
              <a:ext cx="2743200" cy="1097280"/>
            </a:xfrm>
            <a:prstGeom prst="roundRect">
              <a:avLst>
                <a:gd name="adj" fmla="val 6183"/>
              </a:avLst>
            </a:prstGeom>
            <a:gradFill flip="none" rotWithShape="1">
              <a:gsLst>
                <a:gs pos="0">
                  <a:schemeClr val="accent1">
                    <a:lumMod val="75000"/>
                  </a:schemeClr>
                </a:gs>
                <a:gs pos="23000">
                  <a:schemeClr val="accent1">
                    <a:lumMod val="75000"/>
                  </a:schemeClr>
                </a:gs>
                <a:gs pos="26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smtClean="0">
                  <a:solidFill>
                    <a:schemeClr val="bg1"/>
                  </a:solidFill>
                  <a:latin typeface="+mj-lt"/>
                  <a:ea typeface="ＭＳ Ｐゴシック" pitchFamily="34" charset="-128"/>
                </a:rPr>
                <a:t>Secure Access and Mobility</a:t>
              </a:r>
              <a:endParaRPr lang="en-GB" sz="1100" b="1" dirty="0">
                <a:solidFill>
                  <a:schemeClr val="bg1"/>
                </a:solidFill>
                <a:latin typeface="+mj-lt"/>
                <a:ea typeface="ＭＳ Ｐゴシック" pitchFamily="34" charset="-128"/>
              </a:endParaRPr>
            </a:p>
          </p:txBody>
        </p:sp>
        <p:sp>
          <p:nvSpPr>
            <p:cNvPr id="42" name="Rectangle 41"/>
            <p:cNvSpPr/>
            <p:nvPr/>
          </p:nvSpPr>
          <p:spPr>
            <a:xfrm>
              <a:off x="396902" y="3156476"/>
              <a:ext cx="2743199" cy="497302"/>
            </a:xfrm>
            <a:prstGeom prst="rect">
              <a:avLst/>
            </a:prstGeom>
          </p:spPr>
          <p:txBody>
            <a:bodyPr wrap="square" lIns="137160" tIns="34295" rIns="68589" bIns="34295">
              <a:spAutoFit/>
            </a:bodyPr>
            <a:lstStyle/>
            <a:p>
              <a:pPr marL="111125" indent="-111125">
                <a:buClr>
                  <a:schemeClr val="tx1"/>
                </a:buClr>
                <a:buSzPct val="80000"/>
                <a:buFont typeface="Wingdings" pitchFamily="2" charset="2"/>
                <a:buChar char="§"/>
              </a:pPr>
              <a:r>
                <a:rPr lang="en-US" sz="900" dirty="0" smtClean="0"/>
                <a:t>Cisco Identity Services Engine (ISE)</a:t>
              </a:r>
            </a:p>
            <a:p>
              <a:pPr marL="111125" indent="-111125">
                <a:buClr>
                  <a:schemeClr val="tx1"/>
                </a:buClr>
                <a:buSzPct val="80000"/>
                <a:buFont typeface="Wingdings" pitchFamily="2" charset="2"/>
                <a:buChar char="§"/>
              </a:pPr>
              <a:r>
                <a:rPr lang="en-US" sz="900" dirty="0" smtClean="0"/>
                <a:t>Cisco AnyConnect Secure Mobility Client</a:t>
              </a:r>
            </a:p>
            <a:p>
              <a:pPr marL="111116" indent="-111116">
                <a:buClr>
                  <a:schemeClr val="tx1"/>
                </a:buClr>
                <a:buSzPct val="80000"/>
                <a:buFont typeface="Wingdings" pitchFamily="2" charset="2"/>
                <a:buChar char="§"/>
              </a:pPr>
              <a:r>
                <a:rPr lang="en-US" sz="900" dirty="0" smtClean="0"/>
                <a:t>Cisco </a:t>
              </a:r>
              <a:r>
                <a:rPr lang="en-US" sz="900" dirty="0" err="1" smtClean="0"/>
                <a:t>TrustSec</a:t>
              </a:r>
              <a:endParaRPr lang="en-US" sz="900" dirty="0" smtClean="0"/>
            </a:p>
          </p:txBody>
        </p:sp>
      </p:grpSp>
      <p:grpSp>
        <p:nvGrpSpPr>
          <p:cNvPr id="33" name="Group 32"/>
          <p:cNvGrpSpPr/>
          <p:nvPr/>
        </p:nvGrpSpPr>
        <p:grpSpPr>
          <a:xfrm>
            <a:off x="3229015" y="802770"/>
            <a:ext cx="2743200" cy="1028367"/>
            <a:chOff x="396902" y="2814915"/>
            <a:chExt cx="2743200" cy="1160953"/>
          </a:xfrm>
        </p:grpSpPr>
        <p:sp>
          <p:nvSpPr>
            <p:cNvPr id="37" name="Rounded Rectangle 36"/>
            <p:cNvSpPr/>
            <p:nvPr/>
          </p:nvSpPr>
          <p:spPr>
            <a:xfrm>
              <a:off x="396902" y="2814915"/>
              <a:ext cx="2743200" cy="1097280"/>
            </a:xfrm>
            <a:prstGeom prst="roundRect">
              <a:avLst>
                <a:gd name="adj" fmla="val 6183"/>
              </a:avLst>
            </a:prstGeom>
            <a:gradFill flip="none" rotWithShape="1">
              <a:gsLst>
                <a:gs pos="0">
                  <a:schemeClr val="accent1">
                    <a:lumMod val="75000"/>
                  </a:schemeClr>
                </a:gs>
                <a:gs pos="30000">
                  <a:schemeClr val="accent1">
                    <a:lumMod val="75000"/>
                  </a:schemeClr>
                </a:gs>
                <a:gs pos="35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smtClean="0">
                  <a:solidFill>
                    <a:schemeClr val="bg1"/>
                  </a:solidFill>
                  <a:latin typeface="+mj-lt"/>
                  <a:ea typeface="ＭＳ Ｐゴシック" pitchFamily="34" charset="-128"/>
                </a:rPr>
                <a:t>E-mail and Web Security</a:t>
              </a:r>
              <a:endParaRPr lang="en-GB" sz="1100" b="1" dirty="0">
                <a:solidFill>
                  <a:schemeClr val="bg1"/>
                </a:solidFill>
                <a:latin typeface="+mj-lt"/>
                <a:ea typeface="ＭＳ Ｐゴシック" pitchFamily="34" charset="-128"/>
              </a:endParaRPr>
            </a:p>
          </p:txBody>
        </p:sp>
        <p:sp>
          <p:nvSpPr>
            <p:cNvPr id="39" name="Rectangle 38"/>
            <p:cNvSpPr/>
            <p:nvPr/>
          </p:nvSpPr>
          <p:spPr>
            <a:xfrm>
              <a:off x="396902" y="3168175"/>
              <a:ext cx="2743199" cy="807693"/>
            </a:xfrm>
            <a:prstGeom prst="rect">
              <a:avLst/>
            </a:prstGeom>
          </p:spPr>
          <p:txBody>
            <a:bodyPr wrap="square" lIns="137160" tIns="34295" rIns="68589" bIns="34295">
              <a:spAutoFit/>
            </a:bodyPr>
            <a:lstStyle/>
            <a:p>
              <a:pPr marL="111125" indent="-111125">
                <a:buClr>
                  <a:schemeClr val="tx1"/>
                </a:buClr>
                <a:buSzPct val="80000"/>
                <a:buFont typeface="Wingdings" pitchFamily="2" charset="2"/>
                <a:buChar char="§"/>
              </a:pPr>
              <a:r>
                <a:rPr lang="en-GB" sz="900" dirty="0"/>
                <a:t>Cisco Email Security</a:t>
              </a:r>
            </a:p>
            <a:p>
              <a:pPr marL="111125" indent="-111125">
                <a:buClr>
                  <a:schemeClr val="tx1"/>
                </a:buClr>
                <a:buSzPct val="80000"/>
                <a:buFont typeface="Wingdings" pitchFamily="2" charset="2"/>
                <a:buChar char="§"/>
              </a:pPr>
              <a:r>
                <a:rPr lang="en-GB" sz="900" dirty="0"/>
                <a:t>Cisco Email Security Appliance</a:t>
              </a:r>
            </a:p>
            <a:p>
              <a:pPr marL="111125" indent="-111125">
                <a:buClr>
                  <a:schemeClr val="tx1"/>
                </a:buClr>
                <a:buSzPct val="80000"/>
                <a:buFont typeface="Wingdings" pitchFamily="2" charset="2"/>
                <a:buChar char="§"/>
              </a:pPr>
              <a:r>
                <a:rPr lang="en-GB" sz="900" dirty="0"/>
                <a:t>Cisco Web Security </a:t>
              </a:r>
              <a:r>
                <a:rPr lang="en-GB" sz="900" dirty="0" smtClean="0"/>
                <a:t>Appliance</a:t>
              </a:r>
            </a:p>
            <a:p>
              <a:pPr marL="111125" indent="-111125">
                <a:buClr>
                  <a:schemeClr val="tx1"/>
                </a:buClr>
                <a:buSzPct val="80000"/>
                <a:buFont typeface="Wingdings" pitchFamily="2" charset="2"/>
                <a:buChar char="§"/>
              </a:pPr>
              <a:r>
                <a:rPr lang="en-GB" sz="900" dirty="0" err="1" smtClean="0"/>
                <a:t>OpenDNS</a:t>
              </a:r>
              <a:r>
                <a:rPr lang="en-GB" sz="900" dirty="0" smtClean="0"/>
                <a:t> Umbrella</a:t>
              </a:r>
              <a:endParaRPr lang="en-US" sz="900" dirty="0"/>
            </a:p>
          </p:txBody>
        </p:sp>
      </p:grpSp>
      <p:sp>
        <p:nvSpPr>
          <p:cNvPr id="28" name="Rectangle 27"/>
          <p:cNvSpPr/>
          <p:nvPr/>
        </p:nvSpPr>
        <p:spPr>
          <a:xfrm>
            <a:off x="414641" y="3690720"/>
            <a:ext cx="2657030" cy="1229939"/>
          </a:xfrm>
          <a:prstGeom prst="rect">
            <a:avLst/>
          </a:prstGeom>
          <a:solidFill>
            <a:schemeClr val="bg1">
              <a:lumMod val="50000"/>
            </a:schemeClr>
          </a:solidFill>
          <a:ln>
            <a:noFill/>
          </a:ln>
          <a:effectLst/>
        </p:spPr>
        <p:style>
          <a:lnRef idx="3">
            <a:schemeClr val="lt1"/>
          </a:lnRef>
          <a:fillRef idx="1">
            <a:schemeClr val="accent4"/>
          </a:fillRef>
          <a:effectRef idx="1">
            <a:schemeClr val="accent4"/>
          </a:effectRef>
          <a:fontRef idx="minor">
            <a:schemeClr val="lt1"/>
          </a:fontRef>
        </p:style>
        <p:txBody>
          <a:bodyPr wrap="square" lIns="107985" tIns="0" rIns="107985" bIns="0" anchor="ctr">
            <a:noAutofit/>
          </a:bodyPr>
          <a:lstStyle/>
          <a:p>
            <a:pPr marL="0" lvl="1" algn="ctr" defTabSz="685629"/>
            <a:endParaRPr lang="en-US" sz="1600" dirty="0">
              <a:solidFill>
                <a:srgbClr val="FFFFFF"/>
              </a:solidFill>
            </a:endParaRPr>
          </a:p>
          <a:p>
            <a:pPr marL="0" lvl="1" algn="ctr" defTabSz="685629"/>
            <a:endParaRPr lang="en-US" sz="1600" dirty="0">
              <a:solidFill>
                <a:srgbClr val="FFFFFF"/>
              </a:solidFill>
            </a:endParaRPr>
          </a:p>
          <a:p>
            <a:pPr marL="0" lvl="1" algn="ctr" defTabSz="685629"/>
            <a:endParaRPr lang="en-US" sz="1600" dirty="0">
              <a:solidFill>
                <a:srgbClr val="FFFFFF"/>
              </a:solidFill>
            </a:endParaRPr>
          </a:p>
        </p:txBody>
      </p:sp>
      <p:sp>
        <p:nvSpPr>
          <p:cNvPr id="34" name="TextBox 33"/>
          <p:cNvSpPr txBox="1"/>
          <p:nvPr/>
        </p:nvSpPr>
        <p:spPr>
          <a:xfrm>
            <a:off x="403149" y="3745715"/>
            <a:ext cx="2651778" cy="1132153"/>
          </a:xfrm>
          <a:prstGeom prst="rect">
            <a:avLst/>
          </a:prstGeom>
          <a:noFill/>
        </p:spPr>
        <p:txBody>
          <a:bodyPr wrap="none" lIns="68589" tIns="34295" rIns="68589" bIns="34295" rtlCol="0" anchor="ctr">
            <a:noAutofit/>
          </a:bodyPr>
          <a:lstStyle/>
          <a:p>
            <a:pPr algn="ctr"/>
            <a:r>
              <a:rPr lang="en-GB" sz="3600" b="1" dirty="0">
                <a:solidFill>
                  <a:schemeClr val="bg1"/>
                </a:solidFill>
                <a:latin typeface="CiscoSansTT" panose="020B0503020201020303" pitchFamily="34" charset="0"/>
                <a:cs typeface="Aharoni" panose="02010803020104030203" pitchFamily="2" charset="-79"/>
              </a:rPr>
              <a:t>41%</a:t>
            </a:r>
            <a:r>
              <a:rPr lang="en-GB" sz="2000" b="1" dirty="0">
                <a:solidFill>
                  <a:schemeClr val="bg1"/>
                </a:solidFill>
                <a:latin typeface="CiscoSansTT" panose="020B0503020201020303" pitchFamily="34" charset="0"/>
                <a:cs typeface="Aharoni" panose="02010803020104030203" pitchFamily="2" charset="-79"/>
              </a:rPr>
              <a:t> </a:t>
            </a:r>
            <a:endParaRPr lang="en-GB" sz="2000" b="1" dirty="0" smtClean="0">
              <a:solidFill>
                <a:schemeClr val="bg1"/>
              </a:solidFill>
              <a:latin typeface="CiscoSansTT" panose="020B0503020201020303" pitchFamily="34" charset="0"/>
              <a:cs typeface="Aharoni" panose="02010803020104030203" pitchFamily="2" charset="-79"/>
            </a:endParaRPr>
          </a:p>
          <a:p>
            <a:pPr algn="ctr"/>
            <a:r>
              <a:rPr lang="en-US" sz="1200" b="1" dirty="0" smtClean="0">
                <a:solidFill>
                  <a:schemeClr val="bg1"/>
                </a:solidFill>
                <a:latin typeface="+mj-lt"/>
                <a:cs typeface="Aharoni" panose="02010803020104030203" pitchFamily="2" charset="-79"/>
              </a:rPr>
              <a:t>of </a:t>
            </a:r>
            <a:r>
              <a:rPr lang="en-US" sz="1200" b="1" dirty="0">
                <a:solidFill>
                  <a:schemeClr val="bg1"/>
                </a:solidFill>
                <a:latin typeface="+mj-lt"/>
                <a:cs typeface="Aharoni" panose="02010803020104030203" pitchFamily="2" charset="-79"/>
              </a:rPr>
              <a:t>network attacks targeted</a:t>
            </a:r>
            <a:br>
              <a:rPr lang="en-US" sz="1200" b="1" dirty="0">
                <a:solidFill>
                  <a:schemeClr val="bg1"/>
                </a:solidFill>
                <a:latin typeface="+mj-lt"/>
                <a:cs typeface="Aharoni" panose="02010803020104030203" pitchFamily="2" charset="-79"/>
              </a:rPr>
            </a:br>
            <a:r>
              <a:rPr lang="en-US" sz="1200" b="1" dirty="0">
                <a:solidFill>
                  <a:schemeClr val="bg1"/>
                </a:solidFill>
                <a:latin typeface="+mj-lt"/>
                <a:cs typeface="Aharoni" panose="02010803020104030203" pitchFamily="2" charset="-79"/>
              </a:rPr>
              <a:t>sub-1000 user </a:t>
            </a:r>
            <a:r>
              <a:rPr lang="en-US" sz="1200" b="1" dirty="0" smtClean="0">
                <a:solidFill>
                  <a:schemeClr val="bg1"/>
                </a:solidFill>
                <a:latin typeface="+mj-lt"/>
                <a:cs typeface="Aharoni" panose="02010803020104030203" pitchFamily="2" charset="-79"/>
              </a:rPr>
              <a:t>businesses</a:t>
            </a:r>
            <a:endParaRPr lang="en-US" sz="1200" b="1" dirty="0">
              <a:solidFill>
                <a:schemeClr val="bg1"/>
              </a:solidFill>
              <a:latin typeface="+mj-lt"/>
              <a:cs typeface="Aharoni" panose="02010803020104030203" pitchFamily="2" charset="-79"/>
            </a:endParaRPr>
          </a:p>
        </p:txBody>
      </p:sp>
      <p:sp>
        <p:nvSpPr>
          <p:cNvPr id="48" name="Rounded Rectangle 47"/>
          <p:cNvSpPr/>
          <p:nvPr/>
        </p:nvSpPr>
        <p:spPr>
          <a:xfrm>
            <a:off x="3187452" y="4087335"/>
            <a:ext cx="5721022" cy="976495"/>
          </a:xfrm>
          <a:prstGeom prst="roundRect">
            <a:avLst>
              <a:gd name="adj" fmla="val 6183"/>
            </a:avLst>
          </a:prstGeom>
          <a:gradFill flip="none" rotWithShape="1">
            <a:gsLst>
              <a:gs pos="0">
                <a:schemeClr val="accent1">
                  <a:lumMod val="75000"/>
                </a:schemeClr>
              </a:gs>
              <a:gs pos="30000">
                <a:schemeClr val="accent1">
                  <a:lumMod val="75000"/>
                </a:schemeClr>
              </a:gs>
              <a:gs pos="35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smtClean="0">
                <a:solidFill>
                  <a:schemeClr val="bg1"/>
                </a:solidFill>
                <a:latin typeface="+mj-lt"/>
                <a:ea typeface="ＭＳ Ｐゴシック" pitchFamily="34" charset="-128"/>
              </a:rPr>
              <a:t>Advanced Threat Solution</a:t>
            </a:r>
            <a:endParaRPr lang="en-GB" sz="1100" b="1" dirty="0">
              <a:solidFill>
                <a:schemeClr val="bg1"/>
              </a:solidFill>
              <a:latin typeface="+mj-lt"/>
              <a:ea typeface="ＭＳ Ｐゴシック" pitchFamily="34" charset="-128"/>
            </a:endParaRPr>
          </a:p>
        </p:txBody>
      </p:sp>
      <p:sp>
        <p:nvSpPr>
          <p:cNvPr id="4" name="Rectangle 3"/>
          <p:cNvSpPr/>
          <p:nvPr/>
        </p:nvSpPr>
        <p:spPr>
          <a:xfrm>
            <a:off x="3327572" y="4405901"/>
            <a:ext cx="2865410" cy="646331"/>
          </a:xfrm>
          <a:prstGeom prst="rect">
            <a:avLst/>
          </a:prstGeom>
        </p:spPr>
        <p:txBody>
          <a:bodyPr wrap="square">
            <a:spAutoFit/>
          </a:bodyPr>
          <a:lstStyle/>
          <a:p>
            <a:pPr marL="285750" indent="-285750">
              <a:buFont typeface="Arial" panose="020B0604020202020204" pitchFamily="34" charset="0"/>
              <a:buChar char="•"/>
            </a:pPr>
            <a:r>
              <a:rPr lang="en-US" sz="900" dirty="0"/>
              <a:t>Cisco Advanced Malware Protection (AMP)</a:t>
            </a:r>
          </a:p>
          <a:p>
            <a:pPr marL="742950" lvl="1" indent="-285750">
              <a:buFont typeface="Arial" panose="020B0604020202020204" pitchFamily="34" charset="0"/>
              <a:buChar char="•"/>
            </a:pPr>
            <a:r>
              <a:rPr lang="en-US" sz="900" dirty="0"/>
              <a:t>AMP for Networks</a:t>
            </a:r>
          </a:p>
          <a:p>
            <a:pPr marL="742950" lvl="1" indent="-285750">
              <a:buFont typeface="Arial" panose="020B0604020202020204" pitchFamily="34" charset="0"/>
              <a:buChar char="•"/>
            </a:pPr>
            <a:r>
              <a:rPr lang="en-US" sz="900" dirty="0"/>
              <a:t>AMP for Endpoints</a:t>
            </a:r>
          </a:p>
          <a:p>
            <a:pPr marL="742950" lvl="1" indent="-285750">
              <a:buFont typeface="Arial" panose="020B0604020202020204" pitchFamily="34" charset="0"/>
              <a:buChar char="•"/>
            </a:pPr>
            <a:r>
              <a:rPr lang="en-US" sz="900" dirty="0"/>
              <a:t>AMP for Web &amp; Email </a:t>
            </a:r>
          </a:p>
        </p:txBody>
      </p:sp>
      <p:sp>
        <p:nvSpPr>
          <p:cNvPr id="5" name="Rectangle 4"/>
          <p:cNvSpPr/>
          <p:nvPr/>
        </p:nvSpPr>
        <p:spPr>
          <a:xfrm>
            <a:off x="6381607" y="4405901"/>
            <a:ext cx="2474277" cy="507831"/>
          </a:xfrm>
          <a:prstGeom prst="rect">
            <a:avLst/>
          </a:prstGeom>
        </p:spPr>
        <p:txBody>
          <a:bodyPr wrap="square">
            <a:spAutoFit/>
          </a:bodyPr>
          <a:lstStyle/>
          <a:p>
            <a:pPr marL="285750" indent="-285750">
              <a:buFont typeface="Arial" panose="020B0604020202020204" pitchFamily="34" charset="0"/>
              <a:buChar char="•"/>
            </a:pPr>
            <a:r>
              <a:rPr lang="en-US" sz="900" dirty="0"/>
              <a:t>Cisco </a:t>
            </a:r>
            <a:r>
              <a:rPr lang="en-US" sz="900" dirty="0" err="1"/>
              <a:t>Stealthwatch</a:t>
            </a:r>
            <a:r>
              <a:rPr lang="en-US" sz="900" dirty="0"/>
              <a:t> (Security)</a:t>
            </a:r>
          </a:p>
          <a:p>
            <a:pPr marL="285750" indent="-285750">
              <a:buFont typeface="Arial" panose="020B0604020202020204" pitchFamily="34" charset="0"/>
              <a:buChar char="•"/>
            </a:pPr>
            <a:r>
              <a:rPr lang="en-US" sz="900" dirty="0"/>
              <a:t>Threat Grid</a:t>
            </a:r>
          </a:p>
          <a:p>
            <a:pPr marL="285750" indent="-285750">
              <a:buFont typeface="Arial" panose="020B0604020202020204" pitchFamily="34" charset="0"/>
              <a:buChar char="•"/>
            </a:pPr>
            <a:r>
              <a:rPr lang="en-US" sz="900" dirty="0" err="1"/>
              <a:t>OpenDNS</a:t>
            </a:r>
            <a:r>
              <a:rPr lang="en-US" sz="900" dirty="0"/>
              <a:t> Investigate</a:t>
            </a:r>
          </a:p>
        </p:txBody>
      </p:sp>
      <p:sp>
        <p:nvSpPr>
          <p:cNvPr id="50" name="Rounded Rectangle 49"/>
          <p:cNvSpPr/>
          <p:nvPr/>
        </p:nvSpPr>
        <p:spPr>
          <a:xfrm>
            <a:off x="3229014" y="2791691"/>
            <a:ext cx="2743200" cy="1254081"/>
          </a:xfrm>
          <a:prstGeom prst="roundRect">
            <a:avLst>
              <a:gd name="adj" fmla="val 6183"/>
            </a:avLst>
          </a:prstGeom>
          <a:gradFill flip="none" rotWithShape="1">
            <a:gsLst>
              <a:gs pos="0">
                <a:schemeClr val="accent1">
                  <a:lumMod val="75000"/>
                </a:schemeClr>
              </a:gs>
              <a:gs pos="16000">
                <a:schemeClr val="accent1">
                  <a:lumMod val="75000"/>
                </a:schemeClr>
              </a:gs>
              <a:gs pos="18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smtClean="0">
                <a:solidFill>
                  <a:schemeClr val="bg1"/>
                </a:solidFill>
                <a:latin typeface="+mj-lt"/>
                <a:ea typeface="ＭＳ Ｐゴシック" pitchFamily="34" charset="-128"/>
              </a:rPr>
              <a:t>Simplified Management</a:t>
            </a:r>
            <a:endParaRPr lang="en-GB" sz="1100" b="1" dirty="0">
              <a:solidFill>
                <a:schemeClr val="bg1"/>
              </a:solidFill>
              <a:latin typeface="+mj-lt"/>
              <a:ea typeface="ＭＳ Ｐゴシック" pitchFamily="34" charset="-128"/>
            </a:endParaRPr>
          </a:p>
        </p:txBody>
      </p:sp>
      <p:pic>
        <p:nvPicPr>
          <p:cNvPr id="52"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5122134" y="3300403"/>
            <a:ext cx="776738" cy="582610"/>
          </a:xfrm>
          <a:prstGeom prst="rect">
            <a:avLst/>
          </a:prstGeom>
          <a:noFill/>
          <a:ln w="9525">
            <a:solidFill>
              <a:srgbClr val="80808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3292937" y="3052286"/>
            <a:ext cx="2020283" cy="784830"/>
          </a:xfrm>
          <a:prstGeom prst="rect">
            <a:avLst/>
          </a:prstGeom>
        </p:spPr>
        <p:txBody>
          <a:bodyPr wrap="square">
            <a:spAutoFit/>
          </a:bodyPr>
          <a:lstStyle/>
          <a:p>
            <a:pPr marL="171450" indent="-171450">
              <a:buFont typeface="Arial" panose="020B0604020202020204" pitchFamily="34" charset="0"/>
              <a:buChar char="•"/>
            </a:pPr>
            <a:r>
              <a:rPr lang="en-US" sz="900" dirty="0"/>
              <a:t>Firepower Management Center</a:t>
            </a:r>
          </a:p>
          <a:p>
            <a:pPr marL="171450" indent="-171450">
              <a:buFont typeface="Arial" panose="020B0604020202020204" pitchFamily="34" charset="0"/>
              <a:buChar char="•"/>
            </a:pPr>
            <a:r>
              <a:rPr lang="en-US" sz="900" dirty="0"/>
              <a:t>Cisco </a:t>
            </a:r>
            <a:r>
              <a:rPr lang="en-US" sz="900" dirty="0" err="1"/>
              <a:t>Defence</a:t>
            </a:r>
            <a:r>
              <a:rPr lang="en-US" sz="900" dirty="0"/>
              <a:t> Orchestrator</a:t>
            </a:r>
          </a:p>
          <a:p>
            <a:pPr marL="171450" indent="-171450">
              <a:buFont typeface="Arial" panose="020B0604020202020204" pitchFamily="34" charset="0"/>
              <a:buChar char="•"/>
            </a:pPr>
            <a:r>
              <a:rPr lang="en-US" sz="900" dirty="0"/>
              <a:t>Firepower Device Manager</a:t>
            </a:r>
          </a:p>
          <a:p>
            <a:pPr marL="171450" indent="-171450">
              <a:buFont typeface="Arial" panose="020B0604020202020204" pitchFamily="34" charset="0"/>
              <a:buChar char="•"/>
            </a:pPr>
            <a:r>
              <a:rPr lang="en-US" sz="900" dirty="0" err="1"/>
              <a:t>Meraki</a:t>
            </a:r>
            <a:r>
              <a:rPr lang="en-US" sz="900" dirty="0"/>
              <a:t> Mobile </a:t>
            </a:r>
            <a:br>
              <a:rPr lang="en-US" sz="900" dirty="0"/>
            </a:br>
            <a:r>
              <a:rPr lang="en-US" sz="900" dirty="0"/>
              <a:t>Device Management</a:t>
            </a:r>
          </a:p>
        </p:txBody>
      </p:sp>
      <p:sp>
        <p:nvSpPr>
          <p:cNvPr id="54" name="Rounded Rectangle 53"/>
          <p:cNvSpPr/>
          <p:nvPr/>
        </p:nvSpPr>
        <p:spPr>
          <a:xfrm>
            <a:off x="3229015" y="1783018"/>
            <a:ext cx="2743200" cy="971966"/>
          </a:xfrm>
          <a:prstGeom prst="roundRect">
            <a:avLst>
              <a:gd name="adj" fmla="val 6183"/>
            </a:avLst>
          </a:prstGeom>
          <a:gradFill flip="none" rotWithShape="1">
            <a:gsLst>
              <a:gs pos="0">
                <a:schemeClr val="accent1">
                  <a:lumMod val="75000"/>
                </a:schemeClr>
              </a:gs>
              <a:gs pos="30000">
                <a:schemeClr val="accent1">
                  <a:lumMod val="75000"/>
                </a:schemeClr>
              </a:gs>
              <a:gs pos="35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smtClean="0">
                <a:solidFill>
                  <a:schemeClr val="bg1"/>
                </a:solidFill>
                <a:latin typeface="+mj-lt"/>
                <a:ea typeface="ＭＳ Ｐゴシック" pitchFamily="34" charset="-128"/>
              </a:rPr>
              <a:t>Cloud Security</a:t>
            </a:r>
            <a:endParaRPr lang="en-GB" sz="1100" b="1" dirty="0">
              <a:solidFill>
                <a:schemeClr val="bg1"/>
              </a:solidFill>
              <a:latin typeface="+mj-lt"/>
              <a:ea typeface="ＭＳ Ｐゴシック" pitchFamily="34" charset="-128"/>
            </a:endParaRPr>
          </a:p>
        </p:txBody>
      </p:sp>
      <p:sp>
        <p:nvSpPr>
          <p:cNvPr id="29" name="Rectangle 28"/>
          <p:cNvSpPr/>
          <p:nvPr/>
        </p:nvSpPr>
        <p:spPr>
          <a:xfrm>
            <a:off x="3229016" y="2090868"/>
            <a:ext cx="2743199" cy="761757"/>
          </a:xfrm>
          <a:prstGeom prst="rect">
            <a:avLst/>
          </a:prstGeom>
          <a:noFill/>
        </p:spPr>
        <p:txBody>
          <a:bodyPr wrap="square" lIns="137160" tIns="34295" rIns="68589" bIns="34295">
            <a:spAutoFit/>
          </a:bodyPr>
          <a:lstStyle/>
          <a:p>
            <a:pPr marL="111125" indent="-111125">
              <a:buClr>
                <a:schemeClr val="tx1"/>
              </a:buClr>
              <a:buSzPct val="80000"/>
              <a:buFont typeface="Wingdings" pitchFamily="2" charset="2"/>
              <a:buChar char="§"/>
            </a:pPr>
            <a:r>
              <a:rPr lang="en-US" sz="900" dirty="0"/>
              <a:t>Cisco Cloud Web Security </a:t>
            </a:r>
          </a:p>
          <a:p>
            <a:pPr marL="111125" indent="-111125">
              <a:buClr>
                <a:schemeClr val="tx1"/>
              </a:buClr>
              <a:buSzPct val="80000"/>
              <a:buFont typeface="Wingdings" pitchFamily="2" charset="2"/>
              <a:buChar char="§"/>
            </a:pPr>
            <a:r>
              <a:rPr lang="en-GB" sz="900" dirty="0"/>
              <a:t>Cisco Cloud Email Security</a:t>
            </a:r>
          </a:p>
          <a:p>
            <a:pPr marL="111125" indent="-111125">
              <a:buClr>
                <a:schemeClr val="tx1"/>
              </a:buClr>
              <a:buSzPct val="80000"/>
              <a:buFont typeface="Wingdings" pitchFamily="2" charset="2"/>
              <a:buChar char="§"/>
            </a:pPr>
            <a:r>
              <a:rPr lang="en-GB" sz="900" dirty="0"/>
              <a:t>Cisco Hybrid Email </a:t>
            </a:r>
            <a:r>
              <a:rPr lang="en-GB" sz="900" dirty="0" smtClean="0"/>
              <a:t>Security</a:t>
            </a:r>
          </a:p>
          <a:p>
            <a:pPr marL="111125" indent="-111125">
              <a:buClr>
                <a:schemeClr val="tx1"/>
              </a:buClr>
              <a:buSzPct val="80000"/>
              <a:buFont typeface="Wingdings" pitchFamily="2" charset="2"/>
              <a:buChar char="§"/>
            </a:pPr>
            <a:r>
              <a:rPr lang="en-GB" sz="900" dirty="0" err="1"/>
              <a:t>OpenDNS</a:t>
            </a:r>
            <a:r>
              <a:rPr lang="en-GB" sz="900" dirty="0"/>
              <a:t> Umbrella</a:t>
            </a:r>
            <a:endParaRPr lang="en-US" sz="900" dirty="0"/>
          </a:p>
          <a:p>
            <a:pPr marL="111125" indent="-111125">
              <a:buClr>
                <a:schemeClr val="tx1"/>
              </a:buClr>
              <a:buSzPct val="80000"/>
              <a:buFont typeface="Wingdings" pitchFamily="2" charset="2"/>
              <a:buChar char="§"/>
            </a:pPr>
            <a:endParaRPr lang="en-US" sz="900" dirty="0"/>
          </a:p>
        </p:txBody>
      </p:sp>
    </p:spTree>
    <p:extLst>
      <p:ext uri="{BB962C8B-B14F-4D97-AF65-F5344CB8AC3E}">
        <p14:creationId xmlns:p14="http://schemas.microsoft.com/office/powerpoint/2010/main" val="18411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05541" y="2239077"/>
            <a:ext cx="2715850" cy="2328269"/>
            <a:chOff x="6005541" y="2105515"/>
            <a:chExt cx="2715850" cy="2472622"/>
          </a:xfrm>
          <a:solidFill>
            <a:schemeClr val="bg1">
              <a:lumMod val="50000"/>
            </a:schemeClr>
          </a:solidFill>
        </p:grpSpPr>
        <p:sp>
          <p:nvSpPr>
            <p:cNvPr id="121" name="Rectangle 120"/>
            <p:cNvSpPr/>
            <p:nvPr/>
          </p:nvSpPr>
          <p:spPr>
            <a:xfrm>
              <a:off x="6005541" y="2105515"/>
              <a:ext cx="2715850" cy="24726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1" name="Rounded Rectangle 90"/>
            <p:cNvSpPr/>
            <p:nvPr/>
          </p:nvSpPr>
          <p:spPr>
            <a:xfrm>
              <a:off x="6113207" y="2307997"/>
              <a:ext cx="2493943" cy="1490621"/>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defTabSz="685834"/>
              <a:r>
                <a:rPr lang="en-US" sz="1100" b="1" dirty="0" smtClean="0">
                  <a:solidFill>
                    <a:srgbClr val="FFFFFF"/>
                  </a:solidFill>
                </a:rPr>
                <a:t>Security Everywhere</a:t>
              </a:r>
            </a:p>
            <a:p>
              <a:pPr algn="ctr" defTabSz="685834"/>
              <a:endParaRPr lang="en-US" sz="1100" b="1" dirty="0" smtClean="0">
                <a:solidFill>
                  <a:srgbClr val="FFFFFF"/>
                </a:solidFill>
              </a:endParaRPr>
            </a:p>
            <a:p>
              <a:pPr algn="ctr" defTabSz="685834"/>
              <a:endParaRPr lang="en-US" sz="1100" b="1" dirty="0">
                <a:solidFill>
                  <a:srgbClr val="FFFFFF"/>
                </a:solidFill>
              </a:endParaRPr>
            </a:p>
            <a:p>
              <a:pPr algn="ctr" defTabSz="685834"/>
              <a:r>
                <a:rPr lang="en-US" sz="1100" dirty="0">
                  <a:latin typeface="Helvetica" charset="0"/>
                  <a:ea typeface="Helvetica" charset="0"/>
                  <a:cs typeface="Helvetica" charset="0"/>
                </a:rPr>
                <a:t>Cisco builds products designed to interoperate at every level of </a:t>
              </a:r>
              <a:r>
                <a:rPr lang="en-US" sz="1100" dirty="0" smtClean="0">
                  <a:latin typeface="Helvetica" charset="0"/>
                  <a:ea typeface="Helvetica" charset="0"/>
                  <a:cs typeface="Helvetica" charset="0"/>
                </a:rPr>
                <a:t>security, not </a:t>
              </a:r>
              <a:r>
                <a:rPr lang="en-US" sz="1100" dirty="0">
                  <a:latin typeface="Helvetica" charset="0"/>
                  <a:ea typeface="Helvetica" charset="0"/>
                  <a:cs typeface="Helvetica" charset="0"/>
                </a:rPr>
                <a:t>only across our portfolio but also with products provided by others. </a:t>
              </a:r>
              <a:r>
                <a:rPr lang="en-US" sz="1100" dirty="0" smtClean="0">
                  <a:latin typeface="Helvetica" charset="0"/>
                  <a:ea typeface="Helvetica" charset="0"/>
                  <a:cs typeface="Helvetica" charset="0"/>
                </a:rPr>
                <a:t>Accelerate innovation and expand your security architecture as you grow.</a:t>
              </a:r>
              <a:endParaRPr lang="en-US" sz="1100" dirty="0">
                <a:solidFill>
                  <a:srgbClr val="FFFFFF"/>
                </a:solidFill>
              </a:endParaRPr>
            </a:p>
          </p:txBody>
        </p:sp>
        <p:sp>
          <p:nvSpPr>
            <p:cNvPr id="92" name="TextBox 91"/>
            <p:cNvSpPr txBox="1"/>
            <p:nvPr/>
          </p:nvSpPr>
          <p:spPr>
            <a:xfrm>
              <a:off x="6116495" y="2651113"/>
              <a:ext cx="2493943" cy="238537"/>
            </a:xfrm>
            <a:prstGeom prst="rect">
              <a:avLst/>
            </a:prstGeom>
            <a:grpFill/>
          </p:spPr>
          <p:txBody>
            <a:bodyPr wrap="square" lIns="68589" tIns="34295" rIns="68589" bIns="34295" rtlCol="0">
              <a:spAutoFit/>
            </a:bodyPr>
            <a:lstStyle>
              <a:defPPr>
                <a:defRPr lang="en-US"/>
              </a:defPPr>
              <a:lvl1pPr algn="ctr">
                <a:defRPr sz="1100">
                  <a:solidFill>
                    <a:srgbClr val="1C1C1C"/>
                  </a:solidFill>
                </a:defRPr>
              </a:lvl1pPr>
            </a:lstStyle>
            <a:p>
              <a:r>
                <a:rPr lang="en-GB" b="1" dirty="0" smtClean="0">
                  <a:solidFill>
                    <a:schemeClr val="bg1"/>
                  </a:solidFill>
                </a:rPr>
                <a:t>Open</a:t>
              </a:r>
              <a:endParaRPr lang="en-GB" b="1" dirty="0">
                <a:solidFill>
                  <a:schemeClr val="bg1"/>
                </a:solidFill>
              </a:endParaRPr>
            </a:p>
          </p:txBody>
        </p:sp>
      </p:grpSp>
      <p:grpSp>
        <p:nvGrpSpPr>
          <p:cNvPr id="11" name="Group 10"/>
          <p:cNvGrpSpPr/>
          <p:nvPr/>
        </p:nvGrpSpPr>
        <p:grpSpPr>
          <a:xfrm>
            <a:off x="3242415" y="2188277"/>
            <a:ext cx="2715850" cy="2376104"/>
            <a:chOff x="3242415" y="2042014"/>
            <a:chExt cx="2715850" cy="2523423"/>
          </a:xfrm>
          <a:solidFill>
            <a:schemeClr val="bg1">
              <a:lumMod val="50000"/>
            </a:schemeClr>
          </a:solidFill>
        </p:grpSpPr>
        <p:sp>
          <p:nvSpPr>
            <p:cNvPr id="120" name="Rectangle 119"/>
            <p:cNvSpPr/>
            <p:nvPr/>
          </p:nvSpPr>
          <p:spPr>
            <a:xfrm>
              <a:off x="3242415" y="2042014"/>
              <a:ext cx="2715850" cy="252342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6" name="Rounded Rectangle 95"/>
            <p:cNvSpPr/>
            <p:nvPr/>
          </p:nvSpPr>
          <p:spPr>
            <a:xfrm>
              <a:off x="3345392" y="2307999"/>
              <a:ext cx="2493943" cy="1676201"/>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a:r>
                <a:rPr lang="en-US" sz="1100" b="1" dirty="0" smtClean="0">
                  <a:solidFill>
                    <a:schemeClr val="bg1"/>
                  </a:solidFill>
                </a:rPr>
                <a:t>Unified Automated Management</a:t>
              </a:r>
              <a:endParaRPr lang="en-US" sz="1100" b="1" dirty="0">
                <a:solidFill>
                  <a:schemeClr val="bg1"/>
                </a:solidFill>
              </a:endParaRPr>
            </a:p>
            <a:p>
              <a:pPr algn="ctr"/>
              <a:endParaRPr lang="en-US" sz="1100" b="1" dirty="0">
                <a:solidFill>
                  <a:schemeClr val="bg1"/>
                </a:solidFill>
              </a:endParaRPr>
            </a:p>
            <a:p>
              <a:pPr algn="ctr"/>
              <a:endParaRPr lang="en-US" sz="1100" b="1" dirty="0">
                <a:solidFill>
                  <a:schemeClr val="bg1"/>
                </a:solidFill>
              </a:endParaRPr>
            </a:p>
            <a:p>
              <a:pPr algn="ctr" defTabSz="685834"/>
              <a:r>
                <a:rPr lang="en-US" sz="1100" dirty="0"/>
                <a:t>Get more visibility, be more flexible, </a:t>
              </a:r>
              <a:r>
                <a:rPr lang="en-US" sz="1100" dirty="0" smtClean="0"/>
                <a:t>and </a:t>
              </a:r>
              <a:r>
                <a:rPr lang="en-US" sz="1100" dirty="0"/>
                <a:t>protect better with </a:t>
              </a:r>
              <a:r>
                <a:rPr lang="en-GB" sz="1100" dirty="0">
                  <a:solidFill>
                    <a:srgbClr val="FFFFFF"/>
                  </a:solidFill>
                </a:rPr>
                <a:t>Cisco </a:t>
              </a:r>
              <a:r>
                <a:rPr lang="en-GB" sz="1100" dirty="0" smtClean="0">
                  <a:solidFill>
                    <a:srgbClr val="FFFFFF"/>
                  </a:solidFill>
                </a:rPr>
                <a:t>Security </a:t>
              </a:r>
              <a:r>
                <a:rPr lang="en-GB" sz="1100" dirty="0" smtClean="0">
                  <a:latin typeface="Helvetica" charset="0"/>
                  <a:ea typeface="Helvetica" charset="0"/>
                  <a:cs typeface="Helvetica" charset="0"/>
                </a:rPr>
                <a:t>solutions that </a:t>
              </a:r>
              <a:r>
                <a:rPr lang="en-GB" sz="1100" dirty="0">
                  <a:latin typeface="Helvetica" charset="0"/>
                  <a:ea typeface="Helvetica" charset="0"/>
                  <a:cs typeface="Helvetica" charset="0"/>
                </a:rPr>
                <a:t>are automated to </a:t>
              </a:r>
              <a:r>
                <a:rPr lang="en-GB" sz="1100" dirty="0" smtClean="0">
                  <a:latin typeface="Helvetica" charset="0"/>
                  <a:ea typeface="Helvetica" charset="0"/>
                  <a:cs typeface="Helvetica" charset="0"/>
                </a:rPr>
                <a:t>make security more effective, remove </a:t>
              </a:r>
              <a:r>
                <a:rPr lang="en-GB" sz="1100" dirty="0">
                  <a:latin typeface="Helvetica" charset="0"/>
                  <a:ea typeface="Helvetica" charset="0"/>
                  <a:cs typeface="Helvetica" charset="0"/>
                </a:rPr>
                <a:t>the burden from </a:t>
              </a:r>
              <a:r>
                <a:rPr lang="en-GB" sz="1100" dirty="0" smtClean="0">
                  <a:latin typeface="Helvetica" charset="0"/>
                  <a:ea typeface="Helvetica" charset="0"/>
                  <a:cs typeface="Helvetica" charset="0"/>
                </a:rPr>
                <a:t>security teams </a:t>
              </a:r>
              <a:r>
                <a:rPr lang="en-GB" sz="1100" dirty="0">
                  <a:latin typeface="Helvetica" charset="0"/>
                  <a:ea typeface="Helvetica" charset="0"/>
                  <a:cs typeface="Helvetica" charset="0"/>
                </a:rPr>
                <a:t>and </a:t>
              </a:r>
              <a:r>
                <a:rPr lang="en-GB" sz="1100" dirty="0" smtClean="0">
                  <a:latin typeface="Helvetica" charset="0"/>
                  <a:ea typeface="Helvetica" charset="0"/>
                  <a:cs typeface="Helvetica" charset="0"/>
                </a:rPr>
                <a:t>enable them to more quickly detect </a:t>
              </a:r>
              <a:r>
                <a:rPr lang="en-GB" sz="1100" dirty="0">
                  <a:latin typeface="Helvetica" charset="0"/>
                  <a:ea typeface="Helvetica" charset="0"/>
                  <a:cs typeface="Helvetica" charset="0"/>
                </a:rPr>
                <a:t>and </a:t>
              </a:r>
              <a:r>
                <a:rPr lang="en-GB" sz="1100" dirty="0" smtClean="0">
                  <a:latin typeface="Helvetica" charset="0"/>
                  <a:ea typeface="Helvetica" charset="0"/>
                  <a:cs typeface="Helvetica" charset="0"/>
                </a:rPr>
                <a:t>respond to threats.</a:t>
              </a:r>
              <a:endParaRPr lang="en-US" sz="1100" dirty="0">
                <a:solidFill>
                  <a:srgbClr val="FFFFFF"/>
                </a:solidFill>
              </a:endParaRPr>
            </a:p>
          </p:txBody>
        </p:sp>
        <p:sp>
          <p:nvSpPr>
            <p:cNvPr id="97" name="TextBox 96"/>
            <p:cNvSpPr txBox="1"/>
            <p:nvPr/>
          </p:nvSpPr>
          <p:spPr>
            <a:xfrm>
              <a:off x="3353369" y="2638415"/>
              <a:ext cx="2493943" cy="238537"/>
            </a:xfrm>
            <a:prstGeom prst="rect">
              <a:avLst/>
            </a:prstGeom>
            <a:grpFill/>
          </p:spPr>
          <p:txBody>
            <a:bodyPr wrap="square" lIns="68589" tIns="34295" rIns="68589" bIns="34295" rtlCol="0">
              <a:spAutoFit/>
            </a:bodyPr>
            <a:lstStyle>
              <a:defPPr>
                <a:defRPr lang="en-US"/>
              </a:defPPr>
              <a:lvl1pPr algn="ctr">
                <a:defRPr sz="1100">
                  <a:solidFill>
                    <a:srgbClr val="1C1C1C"/>
                  </a:solidFill>
                </a:defRPr>
              </a:lvl1pPr>
            </a:lstStyle>
            <a:p>
              <a:r>
                <a:rPr lang="en-GB" b="1" dirty="0" smtClean="0">
                  <a:solidFill>
                    <a:schemeClr val="bg1"/>
                  </a:solidFill>
                </a:rPr>
                <a:t>Automated</a:t>
              </a:r>
              <a:endParaRPr lang="en-GB" b="1" dirty="0">
                <a:solidFill>
                  <a:schemeClr val="bg1"/>
                </a:solidFill>
              </a:endParaRPr>
            </a:p>
          </p:txBody>
        </p:sp>
      </p:grpSp>
      <p:grpSp>
        <p:nvGrpSpPr>
          <p:cNvPr id="10" name="Group 9"/>
          <p:cNvGrpSpPr/>
          <p:nvPr/>
        </p:nvGrpSpPr>
        <p:grpSpPr>
          <a:xfrm>
            <a:off x="479289" y="2187658"/>
            <a:ext cx="2715850" cy="2376687"/>
            <a:chOff x="479289" y="2054096"/>
            <a:chExt cx="2715850" cy="2524042"/>
          </a:xfrm>
          <a:solidFill>
            <a:schemeClr val="bg1">
              <a:lumMod val="50000"/>
            </a:schemeClr>
          </a:solidFill>
        </p:grpSpPr>
        <p:sp>
          <p:nvSpPr>
            <p:cNvPr id="2" name="Rectangle 1"/>
            <p:cNvSpPr/>
            <p:nvPr/>
          </p:nvSpPr>
          <p:spPr>
            <a:xfrm>
              <a:off x="479289" y="2054096"/>
              <a:ext cx="2715850" cy="252404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1" name="Rounded Rectangle 100"/>
            <p:cNvSpPr/>
            <p:nvPr/>
          </p:nvSpPr>
          <p:spPr>
            <a:xfrm>
              <a:off x="587436" y="2279267"/>
              <a:ext cx="2493940" cy="2082276"/>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a:r>
                <a:rPr lang="en-US" sz="1100" b="1" dirty="0" smtClean="0">
                  <a:solidFill>
                    <a:schemeClr val="bg1"/>
                  </a:solidFill>
                </a:rPr>
                <a:t>Cisco Integrated Security</a:t>
              </a:r>
              <a:endParaRPr lang="en-US" sz="1100" b="1" dirty="0">
                <a:solidFill>
                  <a:schemeClr val="bg1"/>
                </a:solidFill>
              </a:endParaRPr>
            </a:p>
            <a:p>
              <a:pPr algn="ctr"/>
              <a:endParaRPr lang="en-US" sz="1100" b="1" dirty="0">
                <a:solidFill>
                  <a:schemeClr val="bg1"/>
                </a:solidFill>
              </a:endParaRPr>
            </a:p>
            <a:p>
              <a:pPr algn="ctr"/>
              <a:endParaRPr lang="en-US" sz="1100" dirty="0">
                <a:solidFill>
                  <a:schemeClr val="bg1"/>
                </a:solidFill>
              </a:endParaRPr>
            </a:p>
            <a:p>
              <a:pPr algn="ctr"/>
              <a:r>
                <a:rPr lang="en-US" sz="1100" dirty="0"/>
                <a:t>Cisco security solutions are built to work together – seamlessly - to build an Integrated Threat Defense that sees a threat once and blocks it </a:t>
              </a:r>
              <a:r>
                <a:rPr lang="en-US" sz="1100" dirty="0" smtClean="0"/>
                <a:t>everywhere. Cisco has the industry’s most effective breach detection – 99.2% in third-party testing.</a:t>
              </a:r>
              <a:endParaRPr lang="en-US" sz="1100" dirty="0">
                <a:solidFill>
                  <a:schemeClr val="bg1"/>
                </a:solidFill>
              </a:endParaRPr>
            </a:p>
          </p:txBody>
        </p:sp>
        <p:sp>
          <p:nvSpPr>
            <p:cNvPr id="102" name="TextBox 101"/>
            <p:cNvSpPr txBox="1"/>
            <p:nvPr/>
          </p:nvSpPr>
          <p:spPr>
            <a:xfrm>
              <a:off x="590244" y="2647783"/>
              <a:ext cx="2493940" cy="238537"/>
            </a:xfrm>
            <a:prstGeom prst="rect">
              <a:avLst/>
            </a:prstGeom>
            <a:grpFill/>
          </p:spPr>
          <p:txBody>
            <a:bodyPr wrap="square" lIns="68589" tIns="34295" rIns="68589" bIns="34295" rtlCol="0">
              <a:spAutoFit/>
            </a:bodyPr>
            <a:lstStyle>
              <a:defPPr>
                <a:defRPr lang="en-US"/>
              </a:defPPr>
              <a:lvl1pPr algn="ctr">
                <a:defRPr sz="1100">
                  <a:solidFill>
                    <a:srgbClr val="1C1C1C"/>
                  </a:solidFill>
                </a:defRPr>
              </a:lvl1pPr>
            </a:lstStyle>
            <a:p>
              <a:r>
                <a:rPr lang="en-GB" b="1" dirty="0" smtClean="0">
                  <a:solidFill>
                    <a:schemeClr val="bg1"/>
                  </a:solidFill>
                </a:rPr>
                <a:t>Integrated</a:t>
              </a:r>
              <a:endParaRPr lang="en-GB" b="1" dirty="0">
                <a:solidFill>
                  <a:schemeClr val="bg1"/>
                </a:solidFill>
              </a:endParaRPr>
            </a:p>
          </p:txBody>
        </p:sp>
      </p:grpSp>
      <p:sp>
        <p:nvSpPr>
          <p:cNvPr id="6" name="AutoShape 2" descr="data:image/jpeg;base64,/9j/4AAQSkZJRgABAQAAAQABAAD/2wCEAAkGBxMSEhUQERQWFRUUFRQUFBYWEBAVFBQVFxUXFhUUFBQYHCggGBolHBQVITEhJSkrLi4uFx8zODMsNygtLisBCgoKDg0OGxAQGiwkHyQsLCwsLCwsLCwsLCwsLCwsLCwsLCwsLCwsLCwsLCwsLCwsLCwsLCwsLCwsLCwsLCwsLP/AABEIAMcAywMBEQACEQEDEQH/xAAbAAEAAgMBAQAAAAAAAAAAAAAABAUCAwYBB//EAD8QAAEDAgIHBgQDBwIHAAAAAAEAAgMEEQUhBhIxQVFhcRMiMoGRoUJSsdEjcsEUFWKCkuHwM0MWU4OTorLS/8QAGgEBAAMBAQEAAAAAAAAAAAAAAAIDBAEFBv/EADIRAAICAQQAAgkCBwEBAAAAAAABAgMRBBIhMUFRBRMiMmFxkbHRQvAUUoGhweHxIxX/2gAMAwEAAhEDEQA/APuKAIAgCAIAgCAIAgCAIAgCAIAgCAIAgCAIAgCAIAgCAIAgCAIAgCAIAgCAi1uIRQjWle1g5nM9BvU4Vyn7qK52wh7zwc1X6ewtyiY6Q8T3G++fstUdFJ+88GOfpCC91ZKKq07qneBjGeRcfdaI6OtfEzS19j6witl0rrT/ALtujQFYqK1+kqeqtf6jT/xTVjbIT6rvqofyo56+x/qZKp9NZx4i7ycD7OH6rjprf6Tq1Fq/Uy5odNpD8THcnDUd9lB6Sl+aLY6y5eTLqm0wYTqysLDyz9lTP0fLuDyXw9ILqccF7R4hHKLxvB5Xz9FjnVOHvI213Qs91kpVloQBAEAQBAEAQBAEAQBAEAQBAR62tZC0vkcGtG8/QcVKEJTeIohZZGtZkzhcZ01keSymGo35zm89B8K9OrQxXM+TyrtfKXEOF/c5oxPedZ5LidpcST6rcopLCMDbbyzcykQjhm0UoUWzjPHU4XMkeTRLThROpsgz0nBcJqRDkishYmSKXEnsAa7vs+UnMfldtH0RNrolnwZcU0/d7WFxLRt3PjO4PA+oyVylGfDOOvHKOmwfSp7bNk7447/VY7tDF8x4NFWusr4lyjr6OtZKLsN+W8dQvMsrlW8SPVqvhasxZIVZceoAgCAIAgCAIAgCAIAgKrHcaZTM1nZuPhbvP9lfRQ7X8DNqNTGlfHyPnFfVy1L9eU9BuaOAC9muuNawjxZzlZLdI201DwC65pHY1tljDhhKpdyLo6dkluDXVbvLP4Yz/cah68i9KzXJgfJdVxTKiSIsuDKatKJQaIE+FEbCQpKZW3grKmhcN1+ilk6porJY10tTFJVvheJIzmMiDmHN3tcN4Ki1ksjJp5R0ssTZIxVU/gJtIy9zE/e08uBVtNuXsn39ydlaa3x6+xtwvE3MIINiFO2lSWGZk5Qe6PZ3uEYw2UAGwd7FeLfp3DldHsaXWqz2ZcP7lssxvCAIAgCAIAgCAIAgI1fViJhedynXBzlhFV1qrg5M+X11U6okMj8/lHJe5XBQjhHz8pSslukS6WlAGtIQ1vM2v0UJWeCL4QXbL+io3uH4cTrfM/8ADb7jWPosk7Yrt/5NsISfux+vBaw4RJ8cjW8mR3/8nE/RZ3evBfUvVM/F/Rfkkswlu98h/nt/6gKDufkixULxb+pn+6mcX/8Adf8AdR9dL9oeoj8fqzw4W3c6Qf8AUJ+q762XwHqI/H6miXCX/DKf542OHtYqSu80Uz0mepfVf8K+poJm+KJrxxjfn/Q77q6N0X44+Zit0U/BZ+RUyRRuJaDZ3yuBa70K0JvGTy7a3F4ZV1+Dh20Z8d6sUimNricxiFA6Pbs4/wCbFPOTZXYpG7RnFBTzWfnFLaOUcjsd1G1Qsi2srtdGuqaT56fZY4pSmGVzPlOR4g5g+YW2qasgpFVkNknFkrC8Q1So2V5M8o46PoGDYmJAGuOe48f7rxNRRseV0exotX6z2J9/ctlmPRCAIAgCAIAgCAIDjdNqzuiMfES0cmt8R8zYfyr0NHDxPI19mWo/v9/grsF0flls4dxnzuFyR/A3f1OXVXXamMeO2Qo0s5rPSOxw7BIoe8BrP+d/ed5cPJedZdOffR6ldEIcrvzLGyqLj1AEAQBAEAQEesoY5RqyNDhzGY6HcpRnKPKZCdcZrElkoK3A5I84D2rP+W898fkk39D6rXDUp8S4+J5Gp9FJ+1W/6FJNCyUOAFiMnMcLOaeDgVqTPCkp0yxLhnEYzQdk6247PsrE8no02b0Xj5e2pYJz4mXp39Wd5h/pNvJWad4k4efP+GabPagpf0/BXuNswthQdBgeIkWzWS+rJW04vKPoWHVYkbfeNv3XiW17JHvaTUeuhl9rslqo1BAEAQBAEAQBAVEeAx9p2shMjh4Q4DVaL38O857SrnfLbtjwZY6SCnvlyy0c4DMmw5qlLPRpbS7I0mIxt33/AM4lWKqRW7oms4p8sb3fl1D9HLvqvijnrvKLI7tIo2mz2SN6xn9FL+Hb6aIfxMV2mb6bG4JMmyNvwPdPuoypmvAlHU1vxLAOvmqi5PJ6h0IAgCA8sgK7FcHZN3vBIB3ZAMxycPibyVtdzh8jNqdLXfHEvqfPtK6B7QWyNs4ZgjwuA+Jp4cty9Kqakso+fennprNsuvBkTRiIvpKqMbWuikHuD7KxS22RfzRsjzXJfJkJwXoFAo5dV1lyayhJZO40dxGxB8ivM1NWUd09rqsT+p2TTfNeQfRJ5WT1DoQBAEAQBAeIDkdItNo4SY4AJH8b90fdbatJnmfHw8f9GK3V44h9ThqzGKmc3fI7o06oHotka4x6RhnY5PMmQ3UZOZz65qZXvRpdRuabtu08Wkg+oUJInGZPo9KauDJzu2Z8kve9HbQs8qo+HBojc/Hn5nU4VU01eD2X4coF3ROI1urHfEFXvlDst9XCzrszBnpj3HOsNx+yszGa5KHXOt5g8F9hWkrX92Uap4jZ5jcs9mnxzEur1uHtsWPiX7XXzCzG9NPlGSHQgCAICHiuHR1EZikFwdh3tPFp3FThNweUV21xsjtkcbg2BvpDVMfmCI9R25w1jn1y2Le7VZta82eZ6p17k/gc3iEWq8jdtHmvVqlmJja5IL8irfA6i6waqs6yz2xyiuSPo2DVGsy3D6LwtRDbLJ7Ggt3V7X4FgqDcEAQBAEAQHE6d6QFjHRRnfqE/M4jwjkBmeoC36apRW+Xfh+fwYNRdubhHrx/H5OBoqUnMrXkwSZdU9GpFEpE2Oh5LjkUuwyfQclzJ1WFdV4YOCgzRCwoKmkfG4SRktc03a4ZEEbwqpLJphM+maMYw3EISHgCeOwkA38HgcD7FZJJ1v4HowkrF8StxSgMbtZvmtMJ5Ml1KJ2BYyWd05t3jeOYULalLkz1Xy08sPmJ2EUgcA4G4OxY2scHswkpLcujNcJBAEB4UBUYj3g/mQ0dGj7krTXw1++zDqHnJwGOR2cPML2tO+DzJ9lPMFpRFEmJxY5p4gFQ7TQa4O/0bqcxzyXkauHBfoZ7bceZ06809wIAgCAICFi9X2UTn77Wb1OxWU175qJRqLfV1uR8px8F0kbPlZrH80huT6BvovTk8tnlLiKJmH02S6iibLumpOK45GaTbLGKl5KtyIRqlI2mkKjvRN0yRFnpLqW4JtFLiGGgjJGaq5nP4fVOoqlk42A2kHzMPiH6+SqnHcjbTZteT6fi0Ae3WbmCLg8Qdiz1ywbrFk4ydpjdcLanlHn2wzwdJo9ilrNce672PFZrq/FFelvdM9sun/Y6kLKe2eoAgNVRJqtJ37hxJyA9V2Ky8EZSwslXVCwA4D1O8rRB5eTzrGcjpHDdusNo29F6mmlh4MdiOYlW4rRLxBto4ncvoVVU8zkiR02BTW1T0IWO+OckIPbJPyZ3gK8U+kPUAQBAEBzWmc2TGdXH2A/VbdEuWzy/SUvdj/U4zFIPx78Y4iP6ArzPL8Fvh8OxdyZpl3TQKuUsEa69zLSJrRltPAC5WZts9SEIR4N3ZuOxtup+yhuS8S71Un+n6miSgcfl9T9lNXJFE9BKXiiDU4TJuAPR33U1fEp/+fZHrk5DSTDrA6zS0822v0OwqaafRHbKD9pYOk0Lq+2og13iiJjPQZt9iFnmsSPTqlugVuNQWJWitlFqK6jltl5qySyjz7o+J3mBVvaR57W5HpuKwTjhnp6K7fDD7RZqBtBQEKV+s6+5twObthPQbPVWJbV8WZbZkCrcrq0ZJnP15vkvRqM0jlKmHVfqc8ui3KWY5Kixx6DVhj6LNppZsZZgnYK7uMPIKFvvMo/Uz6HSuuxp/hH0XiTWJM+jreYJ/A2qJMIAgCA5HTA/iN5NH1K9DR+6zxvSL/wDRfIgYjSa8MUw+Edm7yzajeJtHWt1Skvkb8PZsUsmOSydJSUJtd2XLf5lZZ2+R6Wn0fGZ/T8lhGwAWAsqG2+z0IxUVhIyXCQQBAa5omuBa4Ag7QQCPRE8HGk+GV+HYLHTmQwgtEliW3u0OFxdvC4Pspubl2QjWo5wUuNx7VorZnsRy97OWow2LKL/RWu1ZQ2+Tu757litRzRz2Wr48HbrOe2RZ5b9xv8x4chz+inFY5ZVZPHCNLzYWGQ3Lq5ZjbyVtY9aa0UzZQVTrlehWuDOytqKfWlZ6H1y/VWuWIM5jk3aXmzGNVOh5k2TZnhPhASzvJm8T6HRf6bPyj6LxrPfZ9FV7i+RvUCwIAgCA5LS9vfB/hH6rfpH7J43pFf8Aon8CNgFY2xhk8L8uh3FWX1t+0vA5pbVzCXTL/CMM7MkuNyDZo4Dj1WKyzKwjdRplGTk+/AtgqTYeoAgCAIAgMXIjjKbF6bXBtt3c+S01mexZOAxB2pe+RzHmteeDDJEGDFOzc1wPhc0+hBWWxlEY4eT646o1x3Nh+L/549VSo7e/p+T15W8cGvICwTlvJmbyR55VZGJW2VFZMtlcSiTKhxubrYlgqN2Fxazy7hsVOolhYOx5ZUaSTa87WDY3b5K7Sx21NnZPsn4Q3YqrGUeJ9FhbZoHAAey8WTy8n0kVhJGa4dCAIAgOe0shvqnkR6WI+pWzSPtHmekI5w/mcfD4rc16K6PMR0+H4xq2bIbW8L7XtycN7Vlu02eY/T8Ho06nHEvqdBDVg2vYX2G92u6O/RYJVtdf7PRjYn3/AKJN1WWHqAIAgCA1zSADMgdSuo4yhxLFY23zv9FfFmebOKxHD562S8DNuTnHusHPW4q3dhc8GZrd0X+BaFwwWkmPbSDPMfhtPJu88yqnP+X6/vo4oRXfP2OndIq0iTlkjSzK2MSDkV1RULTCBU5FVUy3yWuEcFLZFldlYbTkFYcZaQgQxFx3C6wyzZZhE0sI5Klu97pTvNh+q9G32YqCKpvwOp0fp7vaOY9NpWC6WIs7TDfYkd0vKPoQgCAIAgK7HYdaI8W5/ofqrtPLbNGbVw3V/I4Z8VpAeq9WLPEawze7PNWIkjZTVj4/AcjtBzaeoKjOqM+0WwslDplrS48Bk5pbzY64/ocss9I/B5+f5Rqhq/NY+X4ZZw4yw/7jD+YOYfXMLNLTSXg/uaI6mL8V9vyTGVt9mqfyyMKqdeO/sy5Wp/8AUZ/tB+Q/1M+6jsXn9zvrPh9jw1R4Dze0Luxef9jjtx/0rcUj7XV1pAwC+TRrE35nIei6oLyf2KZ3Z8f8kSKgp256peeLzf22eys9rw4KXNfP5kx1XlbYOA2KOwi55I0lYrFWQcw6pyUlA45EOaoV8YFbkV8098gtEYYK2yMSrThtw2HXdrnwjYqL57VtQisvJp0irNYGNu/L1UtLXt9uRJsg0sNgGjck5ZeWZ85eTtNGKba/gLeZXn6mXGD0fR9eZOZ0axnqhAEAQBAYvbcWOw5IcaysHF19JqSFp3bOm4r1q57opnh217JOLK551TyWlclHRltzC6TTMV06FwGTXWRrIN8dQq3A7kkxzqpwJpkKpxPvWB2Lqp4IOzkNxJc9UN4diHNFUN5pfWXU1Wccic+p3LirJZIr5SVcopHMmu6kcNAvI7Vb4R4ikmoLLI9kqrr2xt1GKiulzlukT+CK5kZtrHa7Z0V1k/0rpFVkvBE2hguQs05EUfQMPpuzYG79p6ry7JbpZPoKKvV1qJJUC4IAgCAIAgKnHqLWb2jdrdvMf2+60aeza9r6Zk1dO6O5do5ipiuF6UXg8mSK0uLCtC5K0zcyQO2LmMFiZ6h09ugCA01dRqNLvTqupZZxvBzf7U/bdXbEQNjat3+Bc2IGwVLzv9k2I4baa7ngEnaEeEgi9uqS0wfIBmSiQIE9VrZDJvuVYo4ItmBq7DVbsRV5eWEjZR05cdZ2zdzUbbNq2rsSljhExzblZG8IpZ02jWH59oRkNnMrFfZ4I9LQ0bn6x9Lo6ZZD1ggCAIAgCAIDwhAc9i+HanfYO6do+U/Zb6Lt3sy7PM1NG17o9FHU01xda4zwec1hlTNEWlaVJMjkNqyNua7tJqRuZUNO/wBVxxZNM23UTpQ4xVaztUbB9VfCOEQfJACmRM2rgNzAuHCdh1gS5xAtkoyTfBKKJE2JD4Rfmdiiq/Mk2QJagk3OatUTmMmGuSpYOqJYUdCTm70+6zW3pcROSnjhFk4WFhtWJspbLDBsMMjuQ8R4D7qi2zCNGm07tl8PE7SKMNAaMgMgsLeXlnvxiorCM1w6EAQBAEAQBAEBi5t8inRxrJQ4jhZb3mZt3je37hbar93Euzy9TpWvaj0UtRTArXGeDz8FVUUa0xsyMYIEsBCuUhkhVlS6NuRIJ2ZqyKTJx5Kbt3cVZtRZtRkJ3cvRNqObUZiod/gTaNqMmyuO8ptQwidCwgKLOYNgYSucIYJMNA47cuv2VUr4ro45pFlS0TW8zxP6LLZdKRW5NkwCyztkG8FhheFOldc7N53DlzPJUWWpIu0+nle/h5/g66mp2xtDWjL3PMrFKTk8s9+uuNcdsejcuEwgCAIAgCAIAgCAIDwoCurcKa/Nvdd7HqFfC9x4Ziv0cZ8x4ZQVtG5nibb6HoVrhan0zzJ1yreJor5mNtd2S0QsZBxwcxXUxe4n06LdCeERjIhOolapk1I8ZTcRdGzrZJjoWnZ9VW7JIjvaJ1JhQ22Krlezm9k5lC3gqXdLzG5khkNt1lU5ZIm1kfJQckhlI3x0xO5UyuSK/WZeI8susOwH4pMuW89eCyzvz0ejp/R8pe1b9DoI4w0ANFgNgCobyexGKisIzQ6EAQBAEAQBAEAQBAEAQBAYS2sda1t99iLvgjJJr2uj5ppXiBbJ+HEOyPMgk8Qd3RejXW0u+Txrq4Z9ngqocRiO3WYeDhceoVqnbH4mZ1yJ0cbH+FzT0cCprV495YKnuXaM/wB3K1amLOesNsOFG90lqUjqnksWUxGSzSuidc4m5tMqZXeRW7PIkwYa47Gk+WXqVTK9+ZOFN9nuxf2+5ZU+CH4iByGZVLsbNtfoqT5tl/Rfks6ekYzwjz3+qh32erTpq6V7CJCF4QBAEAQBAEAQBAEAQBAEAQHhcgOexrEtYFrdm/mt1NO3lmG67PC6OTrX3yOfJXZME7CrNEDuXU2VbiRTYFrHILu7zOet8FydXg+jJFnSEgfLc3PXgsll6/SjdTot/Ni/odGMPi+ULNul5mz+Ep/lRk2ijGxg9FzL8zq0lK/QjcyJo2ADyC4WxrjH3UkZoTCA9QBAEAQBAEAQBAEAQBAEAQHhQGD5AEBQYpit+602bvPFbqadvL7MF9+eF0UE9XfJoLvp6rVt8zzbNRFeJpZh735nIKLlCJmU52PEItllSYZE3NxBKzT1XkbKvRts+bHj4FxTVEbPCB13rLKyUuz1qdLXT7qJLa8KBoMxWhAZtqkBubMgNgegMwUBkgCAIAgCAIAgCAIAgCAIAgMXICix17y2zb+Q2qcJ7HnBVbW7FjODjKqWUH/TJ63Kueql4Ixv0bB+9Js1R1NTuYB0aq5XTfiWw0FEP0/UlNNQdt/dVN5NaiorCRujp5d90OkyKmfzQEuKncgJccLkBKiiKAlxsQEhjUBuagMkAQBAEAQBAEAQBAEAQBAEB4UBplhBQEV1A07kB4MObwQHv7A3ggMhRDggMhSBAZimCA9EAQGYhCAyDEB6GoDJAeoAgCAIAgCAIAgCA//Z"/>
          <p:cNvSpPr>
            <a:spLocks noChangeAspect="1" noChangeArrowheads="1"/>
          </p:cNvSpPr>
          <p:nvPr/>
        </p:nvSpPr>
        <p:spPr bwMode="auto">
          <a:xfrm>
            <a:off x="116711" y="-108347"/>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7" name="AutoShape 4" descr="data:image/jpeg;base64,/9j/4AAQSkZJRgABAQAAAQABAAD/2wCEAAkGBxMSEhUQERQWFRUUFRQUFBYWEBAVFBQVFxUXFhUUFBQYHCggGBolHBQVITEhJSkrLi4uFx8zODMsNygtLisBCgoKDg0OGxAQGiwkHyQsLCwsLCwsLCwsLCwsLCwsLCwsLCwsLCwsLCwsLCwsLCwsLCwsLCwsLCwsLCwsLCwsLP/AABEIAMcAywMBEQACEQEDEQH/xAAbAAEAAgMBAQAAAAAAAAAAAAAABAUCAwYBB//EAD8QAAEDAgIHBgQDBwIHAAAAAAEAAgMEEQUhBhIxQVFhcRMiMoGRoUJSsdEjcsEUFWKCkuHwM0MWU4OTorLS/8QAGgEBAAMBAQEAAAAAAAAAAAAAAAIDBAEFBv/EADIRAAICAQQAAgkCBwEBAAAAAAABAgMRBBIhMUFRBRMiMmFxkbHRQvAUUoGhweHxIxX/2gAMAwEAAhEDEQA/APuKAIAgCAIAgCAIAgCAIAgCAIAgCAIAgCAIAgCAIAgCAIAgCAIAgCAIAgCAi1uIRQjWle1g5nM9BvU4Vyn7qK52wh7zwc1X6ewtyiY6Q8T3G++fstUdFJ+88GOfpCC91ZKKq07qneBjGeRcfdaI6OtfEzS19j6witl0rrT/ALtujQFYqK1+kqeqtf6jT/xTVjbIT6rvqofyo56+x/qZKp9NZx4i7ycD7OH6rjprf6Tq1Fq/Uy5odNpD8THcnDUd9lB6Sl+aLY6y5eTLqm0wYTqysLDyz9lTP0fLuDyXw9ILqccF7R4hHKLxvB5Xz9FjnVOHvI213Qs91kpVloQBAEAQBAEAQBAEAQBAEAQBAR62tZC0vkcGtG8/QcVKEJTeIohZZGtZkzhcZ01keSymGo35zm89B8K9OrQxXM+TyrtfKXEOF/c5oxPedZ5LidpcST6rcopLCMDbbyzcykQjhm0UoUWzjPHU4XMkeTRLThROpsgz0nBcJqRDkishYmSKXEnsAa7vs+UnMfldtH0RNrolnwZcU0/d7WFxLRt3PjO4PA+oyVylGfDOOvHKOmwfSp7bNk7447/VY7tDF8x4NFWusr4lyjr6OtZKLsN+W8dQvMsrlW8SPVqvhasxZIVZceoAgCAIAgCAIAgCAIAgKrHcaZTM1nZuPhbvP9lfRQ7X8DNqNTGlfHyPnFfVy1L9eU9BuaOAC9muuNawjxZzlZLdI201DwC65pHY1tljDhhKpdyLo6dkluDXVbvLP4Yz/cah68i9KzXJgfJdVxTKiSIsuDKatKJQaIE+FEbCQpKZW3grKmhcN1+ilk6porJY10tTFJVvheJIzmMiDmHN3tcN4Ki1ksjJp5R0ssTZIxVU/gJtIy9zE/e08uBVtNuXsn39ydlaa3x6+xtwvE3MIINiFO2lSWGZk5Qe6PZ3uEYw2UAGwd7FeLfp3DldHsaXWqz2ZcP7lssxvCAIAgCAIAgCAIAgI1fViJhedynXBzlhFV1qrg5M+X11U6okMj8/lHJe5XBQjhHz8pSslukS6WlAGtIQ1vM2v0UJWeCL4QXbL+io3uH4cTrfM/8ADb7jWPosk7Yrt/5NsISfux+vBaw4RJ8cjW8mR3/8nE/RZ3evBfUvVM/F/Rfkkswlu98h/nt/6gKDufkixULxb+pn+6mcX/8Adf8AdR9dL9oeoj8fqzw4W3c6Qf8AUJ+q762XwHqI/H6miXCX/DKf542OHtYqSu80Uz0mepfVf8K+poJm+KJrxxjfn/Q77q6N0X44+Zit0U/BZ+RUyRRuJaDZ3yuBa70K0JvGTy7a3F4ZV1+Dh20Z8d6sUimNricxiFA6Pbs4/wCbFPOTZXYpG7RnFBTzWfnFLaOUcjsd1G1Qsi2srtdGuqaT56fZY4pSmGVzPlOR4g5g+YW2qasgpFVkNknFkrC8Q1So2V5M8o46PoGDYmJAGuOe48f7rxNRRseV0exotX6z2J9/ctlmPRCAIAgCAIAgCAIDjdNqzuiMfES0cmt8R8zYfyr0NHDxPI19mWo/v9/grsF0flls4dxnzuFyR/A3f1OXVXXamMeO2Qo0s5rPSOxw7BIoe8BrP+d/ed5cPJedZdOffR6ldEIcrvzLGyqLj1AEAQBAEAQEesoY5RqyNDhzGY6HcpRnKPKZCdcZrElkoK3A5I84D2rP+W898fkk39D6rXDUp8S4+J5Gp9FJ+1W/6FJNCyUOAFiMnMcLOaeDgVqTPCkp0yxLhnEYzQdk6247PsrE8no02b0Xj5e2pYJz4mXp39Wd5h/pNvJWad4k4efP+GabPagpf0/BXuNswthQdBgeIkWzWS+rJW04vKPoWHVYkbfeNv3XiW17JHvaTUeuhl9rslqo1BAEAQBAEAQBAVEeAx9p2shMjh4Q4DVaL38O857SrnfLbtjwZY6SCnvlyy0c4DMmw5qlLPRpbS7I0mIxt33/AM4lWKqRW7oms4p8sb3fl1D9HLvqvijnrvKLI7tIo2mz2SN6xn9FL+Hb6aIfxMV2mb6bG4JMmyNvwPdPuoypmvAlHU1vxLAOvmqi5PJ6h0IAgCA8sgK7FcHZN3vBIB3ZAMxycPibyVtdzh8jNqdLXfHEvqfPtK6B7QWyNs4ZgjwuA+Jp4cty9Kqakso+fennprNsuvBkTRiIvpKqMbWuikHuD7KxS22RfzRsjzXJfJkJwXoFAo5dV1lyayhJZO40dxGxB8ivM1NWUd09rqsT+p2TTfNeQfRJ5WT1DoQBAEAQBAeIDkdItNo4SY4AJH8b90fdbatJnmfHw8f9GK3V44h9ThqzGKmc3fI7o06oHotka4x6RhnY5PMmQ3UZOZz65qZXvRpdRuabtu08Wkg+oUJInGZPo9KauDJzu2Z8kve9HbQs8qo+HBojc/Hn5nU4VU01eD2X4coF3ROI1urHfEFXvlDst9XCzrszBnpj3HOsNx+yszGa5KHXOt5g8F9hWkrX92Uap4jZ5jcs9mnxzEur1uHtsWPiX7XXzCzG9NPlGSHQgCAICHiuHR1EZikFwdh3tPFp3FThNweUV21xsjtkcbg2BvpDVMfmCI9R25w1jn1y2Le7VZta82eZ6p17k/gc3iEWq8jdtHmvVqlmJja5IL8irfA6i6waqs6yz2xyiuSPo2DVGsy3D6LwtRDbLJ7Ggt3V7X4FgqDcEAQBAEAQHE6d6QFjHRRnfqE/M4jwjkBmeoC36apRW+Xfh+fwYNRdubhHrx/H5OBoqUnMrXkwSZdU9GpFEpE2Oh5LjkUuwyfQclzJ1WFdV4YOCgzRCwoKmkfG4SRktc03a4ZEEbwqpLJphM+maMYw3EISHgCeOwkA38HgcD7FZJJ1v4HowkrF8StxSgMbtZvmtMJ5Ml1KJ2BYyWd05t3jeOYULalLkz1Xy08sPmJ2EUgcA4G4OxY2scHswkpLcujNcJBAEB4UBUYj3g/mQ0dGj7krTXw1++zDqHnJwGOR2cPML2tO+DzJ9lPMFpRFEmJxY5p4gFQ7TQa4O/0bqcxzyXkauHBfoZ7bceZ06809wIAgCAICFi9X2UTn77Wb1OxWU175qJRqLfV1uR8px8F0kbPlZrH80huT6BvovTk8tnlLiKJmH02S6iibLumpOK45GaTbLGKl5KtyIRqlI2mkKjvRN0yRFnpLqW4JtFLiGGgjJGaq5nP4fVOoqlk42A2kHzMPiH6+SqnHcjbTZteT6fi0Ae3WbmCLg8Qdiz1ywbrFk4ydpjdcLanlHn2wzwdJo9ilrNce672PFZrq/FFelvdM9sun/Y6kLKe2eoAgNVRJqtJ37hxJyA9V2Ky8EZSwslXVCwA4D1O8rRB5eTzrGcjpHDdusNo29F6mmlh4MdiOYlW4rRLxBto4ncvoVVU8zkiR02BTW1T0IWO+OckIPbJPyZ3gK8U+kPUAQBAEBzWmc2TGdXH2A/VbdEuWzy/SUvdj/U4zFIPx78Y4iP6ArzPL8Fvh8OxdyZpl3TQKuUsEa69zLSJrRltPAC5WZts9SEIR4N3ZuOxtup+yhuS8S71Un+n6miSgcfl9T9lNXJFE9BKXiiDU4TJuAPR33U1fEp/+fZHrk5DSTDrA6zS0822v0OwqaafRHbKD9pYOk0Lq+2og13iiJjPQZt9iFnmsSPTqlugVuNQWJWitlFqK6jltl5qySyjz7o+J3mBVvaR57W5HpuKwTjhnp6K7fDD7RZqBtBQEKV+s6+5twObthPQbPVWJbV8WZbZkCrcrq0ZJnP15vkvRqM0jlKmHVfqc8ui3KWY5Kixx6DVhj6LNppZsZZgnYK7uMPIKFvvMo/Uz6HSuuxp/hH0XiTWJM+jreYJ/A2qJMIAgCA5HTA/iN5NH1K9DR+6zxvSL/wDRfIgYjSa8MUw+Edm7yzajeJtHWt1Skvkb8PZsUsmOSydJSUJtd2XLf5lZZ2+R6Wn0fGZ/T8lhGwAWAsqG2+z0IxUVhIyXCQQBAa5omuBa4Ag7QQCPRE8HGk+GV+HYLHTmQwgtEliW3u0OFxdvC4Pspubl2QjWo5wUuNx7VorZnsRy97OWow2LKL/RWu1ZQ2+Tu757litRzRz2Wr48HbrOe2RZ5b9xv8x4chz+inFY5ZVZPHCNLzYWGQ3Lq5ZjbyVtY9aa0UzZQVTrlehWuDOytqKfWlZ6H1y/VWuWIM5jk3aXmzGNVOh5k2TZnhPhASzvJm8T6HRf6bPyj6LxrPfZ9FV7i+RvUCwIAgCA5LS9vfB/hH6rfpH7J43pFf8Aon8CNgFY2xhk8L8uh3FWX1t+0vA5pbVzCXTL/CMM7MkuNyDZo4Dj1WKyzKwjdRplGTk+/AtgqTYeoAgCAIAgMXIjjKbF6bXBtt3c+S01mexZOAxB2pe+RzHmteeDDJEGDFOzc1wPhc0+hBWWxlEY4eT646o1x3Nh+L/549VSo7e/p+T15W8cGvICwTlvJmbyR55VZGJW2VFZMtlcSiTKhxubrYlgqN2Fxazy7hsVOolhYOx5ZUaSTa87WDY3b5K7Sx21NnZPsn4Q3YqrGUeJ9FhbZoHAAey8WTy8n0kVhJGa4dCAIAgOe0shvqnkR6WI+pWzSPtHmekI5w/mcfD4rc16K6PMR0+H4xq2bIbW8L7XtycN7Vlu02eY/T8Ho06nHEvqdBDVg2vYX2G92u6O/RYJVtdf7PRjYn3/AKJN1WWHqAIAgCA1zSADMgdSuo4yhxLFY23zv9FfFmebOKxHD562S8DNuTnHusHPW4q3dhc8GZrd0X+BaFwwWkmPbSDPMfhtPJu88yqnP+X6/vo4oRXfP2OndIq0iTlkjSzK2MSDkV1RULTCBU5FVUy3yWuEcFLZFldlYbTkFYcZaQgQxFx3C6wyzZZhE0sI5Klu97pTvNh+q9G32YqCKpvwOp0fp7vaOY9NpWC6WIs7TDfYkd0vKPoQgCAIAgK7HYdaI8W5/ofqrtPLbNGbVw3V/I4Z8VpAeq9WLPEawze7PNWIkjZTVj4/AcjtBzaeoKjOqM+0WwslDplrS48Bk5pbzY64/ocss9I/B5+f5Rqhq/NY+X4ZZw4yw/7jD+YOYfXMLNLTSXg/uaI6mL8V9vyTGVt9mqfyyMKqdeO/sy5Wp/8AUZ/tB+Q/1M+6jsXn9zvrPh9jw1R4Dze0Luxef9jjtx/0rcUj7XV1pAwC+TRrE35nIei6oLyf2KZ3Z8f8kSKgp256peeLzf22eys9rw4KXNfP5kx1XlbYOA2KOwi55I0lYrFWQcw6pyUlA45EOaoV8YFbkV8098gtEYYK2yMSrThtw2HXdrnwjYqL57VtQisvJp0irNYGNu/L1UtLXt9uRJsg0sNgGjck5ZeWZ85eTtNGKba/gLeZXn6mXGD0fR9eZOZ0axnqhAEAQBAYvbcWOw5IcaysHF19JqSFp3bOm4r1q57opnh217JOLK551TyWlclHRltzC6TTMV06FwGTXWRrIN8dQq3A7kkxzqpwJpkKpxPvWB2Lqp4IOzkNxJc9UN4diHNFUN5pfWXU1Wccic+p3LirJZIr5SVcopHMmu6kcNAvI7Vb4R4ikmoLLI9kqrr2xt1GKiulzlukT+CK5kZtrHa7Z0V1k/0rpFVkvBE2hguQs05EUfQMPpuzYG79p6ry7JbpZPoKKvV1qJJUC4IAgCAIAgKnHqLWb2jdrdvMf2+60aeza9r6Zk1dO6O5do5ipiuF6UXg8mSK0uLCtC5K0zcyQO2LmMFiZ6h09ugCA01dRqNLvTqupZZxvBzf7U/bdXbEQNjat3+Bc2IGwVLzv9k2I4baa7ngEnaEeEgi9uqS0wfIBmSiQIE9VrZDJvuVYo4ItmBq7DVbsRV5eWEjZR05cdZ2zdzUbbNq2rsSljhExzblZG8IpZ02jWH59oRkNnMrFfZ4I9LQ0bn6x9Lo6ZZD1ggCAIAgCAIDwhAc9i+HanfYO6do+U/Zb6Lt3sy7PM1NG17o9FHU01xda4zwec1hlTNEWlaVJMjkNqyNua7tJqRuZUNO/wBVxxZNM23UTpQ4xVaztUbB9VfCOEQfJACmRM2rgNzAuHCdh1gS5xAtkoyTfBKKJE2JD4Rfmdiiq/Mk2QJagk3OatUTmMmGuSpYOqJYUdCTm70+6zW3pcROSnjhFk4WFhtWJspbLDBsMMjuQ8R4D7qi2zCNGm07tl8PE7SKMNAaMgMgsLeXlnvxiorCM1w6EAQBAEAQBAEBi5t8inRxrJQ4jhZb3mZt3je37hbar93Euzy9TpWvaj0UtRTArXGeDz8FVUUa0xsyMYIEsBCuUhkhVlS6NuRIJ2ZqyKTJx5Kbt3cVZtRZtRkJ3cvRNqObUZiod/gTaNqMmyuO8ptQwidCwgKLOYNgYSucIYJMNA47cuv2VUr4ro45pFlS0TW8zxP6LLZdKRW5NkwCyztkG8FhheFOldc7N53DlzPJUWWpIu0+nle/h5/g66mp2xtDWjL3PMrFKTk8s9+uuNcdsejcuEwgCAIAgCAIAgCAIDwoCurcKa/Nvdd7HqFfC9x4Ziv0cZ8x4ZQVtG5nibb6HoVrhan0zzJ1yreJor5mNtd2S0QsZBxwcxXUxe4n06LdCeERjIhOolapk1I8ZTcRdGzrZJjoWnZ9VW7JIjvaJ1JhQ22Krlezm9k5lC3gqXdLzG5khkNt1lU5ZIm1kfJQckhlI3x0xO5UyuSK/WZeI8susOwH4pMuW89eCyzvz0ejp/R8pe1b9DoI4w0ANFgNgCobyexGKisIzQ6EAQBAEAQBAEAQBAEAQBAYS2sda1t99iLvgjJJr2uj5ppXiBbJ+HEOyPMgk8Qd3RejXW0u+Txrq4Z9ngqocRiO3WYeDhceoVqnbH4mZ1yJ0cbH+FzT0cCprV495YKnuXaM/wB3K1amLOesNsOFG90lqUjqnksWUxGSzSuidc4m5tMqZXeRW7PIkwYa47Gk+WXqVTK9+ZOFN9nuxf2+5ZU+CH4iByGZVLsbNtfoqT5tl/Rfks6ekYzwjz3+qh32erTpq6V7CJCF4QBAEAQBAEAQBAEAQBAEAQHhcgOexrEtYFrdm/mt1NO3lmG67PC6OTrX3yOfJXZME7CrNEDuXU2VbiRTYFrHILu7zOet8FydXg+jJFnSEgfLc3PXgsll6/SjdTot/Ni/odGMPi+ULNul5mz+Ep/lRk2ijGxg9FzL8zq0lK/QjcyJo2ADyC4WxrjH3UkZoTCA9QBAEAQBAEAQBAEAQBAEAQHhQGD5AEBQYpit+602bvPFbqadvL7MF9+eF0UE9XfJoLvp6rVt8zzbNRFeJpZh735nIKLlCJmU52PEItllSYZE3NxBKzT1XkbKvRts+bHj4FxTVEbPCB13rLKyUuz1qdLXT7qJLa8KBoMxWhAZtqkBubMgNgegMwUBkgCAIAgCAIAgCAIAgCAIAgMXICix17y2zb+Q2qcJ7HnBVbW7FjODjKqWUH/TJ63Kueql4Ixv0bB+9Js1R1NTuYB0aq5XTfiWw0FEP0/UlNNQdt/dVN5NaiorCRujp5d90OkyKmfzQEuKncgJccLkBKiiKAlxsQEhjUBuagMkAQBAEAQBAEAQBAEAQBAEB4UBplhBQEV1A07kB4MObwQHv7A3ggMhRDggMhSBAZimCA9EAQGYhCAyDEB6GoDJAeoAgCAIAgCAIAgCA//Z"/>
          <p:cNvSpPr>
            <a:spLocks noChangeAspect="1" noChangeArrowheads="1"/>
          </p:cNvSpPr>
          <p:nvPr/>
        </p:nvSpPr>
        <p:spPr bwMode="auto">
          <a:xfrm>
            <a:off x="231041" y="595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14" name="AutoShape 11" descr="data:image/jpeg;base64,/9j/4AAQSkZJRgABAQAAAQABAAD/2wCEAAkGBhMSDxEUEhQVFBQUFRQVFRIUFRAWEhUVFRUWFhUUFxcXHiYfFxkjGRQUHzAgIycpLCwsFR4xNTAqNSYrLCkBCQoKDgwOGg8PGikfHBwsKSksLy0pKSwpKSwsLywsLCkpLCwsLCwsLCksKSwpLCwsLCwpLCwsLCkpKSkpLCkpKf/AABEIANoA6AMBIgACEQEDEQH/xAAcAAEAAgIDAQAAAAAAAAAAAAAABgcDBQECBAj/xABKEAABAwIDAwcHCAcHBAMAAAABAAIDBBEFEiEGMVEHIkFhgZGhEzJCUnGxwQgUYnKSorLCFSMzgtHh8CRDU2OTo9IWlbPDF3OD/8QAGQEBAQEBAQEAAAAAAAAAAAAAAAECBAMF/8QAJBEBAQACAQQCAQUAAAAAAAAAAAECEQMSITFBUWGhBCIyM3H/2gAMAwEAAhEDEQA/ALxREQEREBERAREQEREBERAREQEREBERAREQEREBERAREQEREBERAREQEXWSQNBJ0A1JXl/S8Xrjx/gg9iLyDFIvXC7DEovXb3hB6UXn/SEfrt+0Fhrcdp4WZ5Z4o23AzPkja253C7ja+h7kHuWm2i2xo6EMNXO2LPfKDmLnW3kNaCbC413LNR7T0krg2Kqp5HG9msmhcTYXNg13AKgOX+hlOKtk1fG+GMRlvOAylwczTccxJ/eQXSeVDDA4NdVMYXAOGdsjWlrtzg4tylp4g2UnjkDmhzSC0gEOBBBB1BBG8L5ExGnk+Z0cYY90kXlnSZWuPk2yOa6ONxA0Ojn2Oo8ovo7knpZYsGo2T3a/K8hrvOax0jnRtIO7mFunRuV9CXouLrlQEREBERAREQEREBERAREQEREBERAREQanavFo6aimmmdljYBmdZzrZnNaNGgk6uCh+F4/HURiSESPjdfK9sU2ttDplus/LpNlwKoHrPgb/utd+Va/k0xBkODUjbXfkc77T3EeFkStm/EWN84SD2xTj8q7xVrXebnPsin/AOK8s8udw13m5PWVI6GvhjYGgqo1Hzlv0u1kg94XhxWmpqiPJUBkjLh2V9wA4AgHo1sT3qXjGI/W8V46zFBI4MDrN9I38EEPwzZ7D4JBLBHAx4BAe1+oDhY73W1Giz4vhVJVBom8m/L5rhJle2+8BzHBwB4Xstztft1Bh9LnJzOPNijB1c7j9Ubz2DeQqhfyk11Q4va8xnUtBLbO325pBBHRbxPTm5aemPHcvC0MKo4KeIRwBkbBrlaRvO8k3uT1nVewEcR4KjRtJVXB8s4z6OLndYv1ADoAVhcnfKDHVVAp66OJtQRaN4ZEGSH1S23Nee49RsCmWzLC4pmAu1j1+K3f6Og/wov9OP8Aguf0TB/hR9jWj3KsaaQOPE95XbyrvWd3lbOfDYdA2NtzwuLdxWVuCw28378n/JUakTv9Z32nLsal9nc924+k7sWeXD4w4gZt/ry/8lTXKTtnVUuLmCmneyMNguzmu5z2tcdXgnpHSoLf2SxiWaormPdmZC+NseguMzXOcCekWyKTqteQqrknoaieV2aSWo5zrAXyRRgaDTcrKRRERAREQEREBERAREQEREFYfKGmy4O0etUxDsDJHe9oVT0m0NZE1scclmMa0NblBsA0fG6sn5SM1qCkbxqCbfVicPzLTYXyZ1MsLJB5MBwBAJN7EAjoUpq3wjbdsq4emw/uhZYtua3p8n9kqTv5KqvhGf3v5Lw1nJzVxi5Y09GjhdZ3Pv8AJ05fX4a1u31WN7Yz2OXog5RJzGHGNl7X9Jel/JzW5f2P3mrM/YGoZTEujILW3O7QDU+C5ufkzx10bdHDxy769IjXVr8TxBjX2aGMtlFyG9J39JJF/ZZWhhOyNOxgaI2u3Xe8AucR0kqv9gcKLqiSXoDjcm+4kkC3FW3SvAABIB6yFc7uu79Pj04baHE9jaaRmUxgdII6FXu0eCGhLSw3Y1wdG63PjeDcG/SNPAK36h29V3ygVYdA5vAOPb0eKzO1enLhjcLakdDyixuYwkSAloJ00uRr08VucK2uZM/KwvuBfUWVW4NEfm8RIIu0dBt1KZ8nlB5Spl6LNGq7Nvi6TmOqde99V6mVzuK7DBjxXYYWeK0jD5W5Xznyoz5sdqj6rox9iFgPuX0KTYkL5q26nz4vXn/OnHY3M34KKvrkHhy4LGfWlkd+Fv5VYihnI/BlwSk6xIe+R/8ABTNAREQEREBERAREQEREBERBSXylJdMOZxdO7/xD4lW1RRBsUbR6LGDuaAqc+UFJnxHDYvok/wCpK1v5Ft37DAbqiqbbhPIiLRe8AEncF4KaMyvzu80eaPiqypdnpJDM1tVUljbDM6Vx1vrbsXuZs7VtADK+oAHEgobWiAsGIMBhlB3FjwfZlKrluG4iN2IPPta0/BR/FNqsUgldE6ouBcBzmMs4Aa6W61jLKY6l9t4y3vPTc7PYR5PyrbAZpHO03WIGXwK6VWAyGYG4cL8JMw133vYCyy4FXvMIklsHEXf0DTpt0aC69v6Vc4GTIQzS2nPcPWANrD26rlvnT7uH7puNRtJNMxsEULgHPz5nnoDQNwvv6FCMVdLNaHUvc6NozgNdeR7WgHUjp3qV4zjML62mAeDZrmlo3gnpPDUW7FrsUmyTxOhY172PEgab2JFrF1uBsexXHzp5c/8AC3fhcFPh7MscEbGiOJrW7huaAAPBbiGma3zWgewAKssF26rzzRSRniQ92qkWxe20lbNNHJCIjE0HR2a9zZdj4m0wWOeYNaSV2c6y1802bM8+Y0G3WUVDDtRd7uZ6R6etfPeM1HlKuqf0vlld9qQ/xVutqee4/SJ8SVSzXZnn6R97gkH1zydwZMJoR/ktP2ru+Kka1my8OSgpG8IIR/ttWzQEREBERAREQEREBERAREQUJywO8ptLh0fQG0o+1UPJ+CnWK1Ti7yUfnO3ngFXu30xdtfEBqYzTWHWIxJbvKszDcNLQXO1e7Un4KxmuaOiEcWUdXaVkMazuj6kLFUeR4tqdyr/GH+XrrkcxufL12NrqZ1zjLIImbr893VwWpgwQy4g1jQQxrSHOsbNBfx3X0XJz/wBmE+3Vw/wz/wAYqcaW6HDTs0I/ris8tGxl3htsxu6z5GEnp1abC/WCFyD5SPMAGkkuaBuaLnK3usOxeafF2gZJRlPX0jq4rGXnb6vFOnGSopU0QfVOkc4NawEucQ0yO6GgOaGg9xXqweAuMkpFs55oPQ0f14LVY/izS/mC4uLNHSb9NvcpbTxjKNMug04dS9OLHvtx/reTt0z23WCHKy4tc5vcueTRn9srT9GMe8ry0lRkB0voQO1ZuT6ctkrrec57Gjsaul8yJzVT53ZBu9I8OpeeXntdbzGNd2kArq5v923zjq9yz4m0R0k1vRif+EqNqTlqbMkPBrz3AlVXRNvIwcXN96l020IMErXgtcY3gEXLSS0gdY3qN7Ow56ynb60rB4qYnt9lUUWWKNvqsaO4ALOgRUEREBERAREQEREBERAREQfN+0FJNVbXVDadwbIHnK4mwHkqYA/hIU1/6dxobp2n9/8AkutPsa6DHKivEodnfPaMsII8pdvnXN7DqCln6Xk4DvWbLfellnwibsMxwek0/vM/gstFQ409+V5jYOl7sth3C5KmFHixJPlOaO037lsGVsZ9NveB70mN+Wv23012CbP+Qbz5DK86k5WtbfqG/vK2+QADKAAD0I14O4g+wgrWvxhzwWwxuJ1AkeMsY69dXdy9Fk+GmxPDBFI5oHNdmc32E3I7CbeyyjeLYaJRlOttymrMEcI3B0hkc52fM47nEWJb/Dq6FqJsPyEh5DddXONm+3+tVy54WXs+pw8syx1b4RjZfYQSVjXOF2RWeet1+Y3vBP7qlUuBMdNI3ddt2kdBBsdO0LzVFRnBp6W7mlwMk4Fg46WDfoiw/rfuYqJ8ZhLnZ+dkLj51nNNr8dQNV78eOo4ufKZ5dvCPYrhT4WONi4AHUAm3t4LpyaOtDUSec6SU5VOyzivHBSsheXNYADrzQBYnebBb05ejXhsaGkyC51cdSV0xvSmm+o73LgYwzisNbi8ZYRo64tboKyikNrYGNop3ZW3ygA2F7lzR8VDeTqnz4tRN/wA+P8QVx8rMMLMEnIawSOdC0EAA6ytcfBpVW8jtPnxqk6nF32Rf4IPq5ERAREQEREBERAREQEREBEXWR1gTwBKCuZsX577t9J249Z6lyzFWneCO4rVE3QFQbpuIRn0re0FZW1DTucO8LQoUEhAXZsrhuc4ewuCjl13bVPG5zu8oiQyYo9gvnO/pLfzLhuImR2Y2cWgtGZrSBfpFtL9a0bcRfxv7QFljxNw9FvYLe5Vd1IYsSLfQb2XH8VzLiDXlhc13MNwA4Zb7gSLC5Fzb2rRNxbi3uP8AJZBijOBHYE3V6qkQxZnBw7AfcVxNiEZB18HD4LRNr2H0u8Fd21DTucO8K7OqseIPAlIBBGVpBBFukEeHisAcveuPJN6QO4Jtm91fcrlQRhzR608Y7myH4LRcglPmxdjvVZIfuOHxVp4js7T1LAyeJsjQcwBLxY2IuMpGtie9ebYjZinpsVYKePyY+aPe7nPdcl8YHnE23lRYtBERAREQEREBERAREQEREBebEn2glPBjz3NK9K1+0D7Uk/1HDvFvigrIJdcFcAqDvdCuLpdARcLlVBcrgLlByiIgIi5CA0rMyocPSPeVhXIVR7G4g8dPeAthsWS/EZXH0KSFun0pHH8i0Uh5p9h9ykewTP7XXngKdncJXfmCjUTdERAREQEREBERAREQEREBaHbquEOG1UpFxHGX2va+Ug2v0X3LfLDW0TJo3xyta9jwWuY4AtcDvBBQfO9Nyo0rvPbKzsa4d4N/BbWl2zo37p2DqfmZ+IAKY4jyBYZJfI2WEn1JCR3PuoxiPybB/cVh6hLGD4tI9yD109WyQXY9rx9BzXfhJWZQev5AcTiN4zFLbdkeWu7nD4rUT7OY5Sb46toHql0je4EhBZ65VTN29xCE2kseqWINPgGlbGm5WH/3lO09bHub4ODkRZAXZQ2l5UqV3nslZ2NcO8G/gtvS7bUUm6dg6nhzPxABBu0WGmrI5BeN7H/Uc13uKz2QESy5sg4XKWRBwRuHEgd5AUp5O2X+fP41Ib9iGL4uKjEY5zfrDwN1u9idnopqeWUl7JXVE4E0UkkcmVr8gBLTZ4BadHAjqRYnqLSeQrYfNkjqm682UCGf/UjBY49Xk2+1ZKbaWMvbHKH08rjZsc4Dc54RyAmOU9TXE8QEG3REQEREBERAREQEREBERAREQEREHlqsMilFpI2PH0mtPvCjmI8lOFzXzUkYJ6WXYfuqWogqrEfk70D/ANlJNF+8Hj7wuoxiPybZhcwVTHcBIxzT3glX4iD5cr+RDFYdWxNkt0xSNJ7jYrUy0mL0nnNq4wOIlLPi1fXK4Lb70HyPByj10Zs5zX9Ukbb/AHbFbal5W5B+0p2O62Pc38QcvpGv2apZh+tp4X/WjYfgoxiPIthUt/7P5M8YnOb4Xsgq2l5VaV3nslZ2MePAg+C21LtzQybp2g8Hh7PFwA8VtMR+TfTOuYaiWPgHhjx8CoxiPyc6xl/IzQy9RzMPxQSmlxKF3ObLGWtBcXB7CAA0m5IOisPYmiEVBAAb5w6Ym1tZ3GXwz27FQ+zvIXXurGNqWCKEG75A5rrgei23SV9IU8AYxrGizWtDQOAaLAdwQZFhqqRkrHMkY17HaOY9oc0jgQdCsyoHlo2tlqsShoKR7gIXBrsjnDNO+1wSOhjTbqJfwQW67C6il1pHGaIb6OZ5uB/kTuuW/UfdvQCwLYYRjsVQHBl2yMsJIJBkmiJ3B7D0HocLtO8EhUSOTvEAOZiUgtvu+paLdjisf/Q2LeUbI3EryMBa15mrA9rXec0OykgGw03K6rMyl8Pou6KgocA2hb5uJX9s87vxxru+n2mZ5tY13/6U/wD7GBRpfSKgDje1LPTa7/tjkbtvtMzfGHdfkac3+wdexE3F/ovnOt5b8Zpnhk8cLXEZg18Lhcai+jx0g9y22zHLfiVTX09K6Gl/WTNjeWtmuG5ueQRIRo0OPTuRV7IiICIiAiIgIiICIiAiIgIiICIiAiIgIiII/t3tS3D8PnqDbM0ZYmn0pXaMb1i+p6mlUTyUYS6WeatmOZ2ZzWOdqXSP1lk9tnW/fPBevl12qNZiEdFCbsp3ZSAdHVD9HfZBDeo51KNn6eCngiiZILMaAT6zt7ndriT2reE28uXKyantI5nc0AW1939e5cwWuB08Bqe4LU4jilPEGvfI55e9sbWNyE3N+LmtDQASSTovRgXKTh8UkrSZS9gdmIi5rWx3L7FpIO46jfbS6ZGHhLsKoWWJlaQb6NcHDTiB0rW1bm53WBAvoDe9u3VcQ8r2FuF/nGUbruiqAL+3JZdMT2qpJ3MMdRERawzOLCSTuGYC/R3rztk8vfHjyyluMt19PNMAVnno7NAtew8Vz8wcHjMNB1g7v5rX7R4r82pZ5v8ADjc4fWA5o7XZR2r0jl5O/ZQu3+J+WxKcjVrHeSb7I+ae9wce1Sz5PuD+VxYykc2nhe4H6cn6to+y557FWT3Ekk6k6k8Svob5OeDeToKioI1nmyg8WQiw++9/csV7yamltoiIoiIgIiICIiAiIgIiICIiAiIgIiIC8mJ1bY4yXPbHfmh7i0BrjuPONjr0dK9a8mKYVFUROimY2SN29jgCD2IKdPIKx0plhxF5eSXZzFHI4ude7iWyak3PQu8nI3iLfMxCN3U+FzR4Bymc/I3hbt1OGHixzmnwKxN5IKZv7Keri+pUzj8yu00g0nJnjLd01HJ7TKPewL1R4LicLAyXC8Pn0P6wSxNe/Uk3L3a77btyl/8A8b1Df2eK17ep0vlB3PBXWXYvFB5uKF3/AN1NSSe9ibppCq2gnMTgdm2BxBLXRThzWuIsH5GXuo8RVxuYX4VVtyHM3Kyoc1pBve1rb9Va/wCiccbuqaOX69MW/geF1z44zfBQSfVfVRnxLlO3tuZ5Y9sbZv4qtn8ok7P2kNWzqdGdO9R7a7b/AOc0xha53Oc0vDhbmt51vtBvcrqdj2LN87DWu4+SrLeDo/isMm1M5/bYTU9jqSYeJC11V5dMfMS+wOT3B/muFUUNrFsLXOH05P1j/vOKiUdZS1LxG7CpWyOuGumoaXI0kby8E2HWrNjbZoHAALLbsiIgIiICIiAiIgIiICIiAiIgIiICIiAiIgIiICIiAiIgIiIOLLlEQEREH//Z"/>
          <p:cNvSpPr>
            <a:spLocks noChangeAspect="1" noChangeArrowheads="1"/>
          </p:cNvSpPr>
          <p:nvPr/>
        </p:nvSpPr>
        <p:spPr bwMode="auto">
          <a:xfrm>
            <a:off x="345371" y="12025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5" name="Title 4"/>
          <p:cNvSpPr>
            <a:spLocks noGrp="1"/>
          </p:cNvSpPr>
          <p:nvPr>
            <p:ph type="title"/>
          </p:nvPr>
        </p:nvSpPr>
        <p:spPr>
          <a:xfrm>
            <a:off x="437766" y="424438"/>
            <a:ext cx="8345488" cy="520874"/>
          </a:xfrm>
        </p:spPr>
        <p:txBody>
          <a:bodyPr/>
          <a:lstStyle/>
          <a:p>
            <a:r>
              <a:rPr lang="en-US" dirty="0" smtClean="0"/>
              <a:t>Security – Midsize Business Solutions Addressing Customer Needs</a:t>
            </a:r>
            <a:endParaRPr lang="en-US" dirty="0"/>
          </a:p>
        </p:txBody>
      </p:sp>
      <p:sp>
        <p:nvSpPr>
          <p:cNvPr id="112" name="Rectangle 111"/>
          <p:cNvSpPr/>
          <p:nvPr/>
        </p:nvSpPr>
        <p:spPr>
          <a:xfrm>
            <a:off x="6005541" y="1046893"/>
            <a:ext cx="2715850" cy="1366872"/>
          </a:xfrm>
          <a:prstGeom prst="rect">
            <a:avLst/>
          </a:prstGeom>
          <a:solidFill>
            <a:schemeClr val="accent1"/>
          </a:solidFill>
          <a:ln>
            <a:noFill/>
          </a:ln>
          <a:effectLst/>
        </p:spPr>
        <p:style>
          <a:lnRef idx="3">
            <a:schemeClr val="lt1"/>
          </a:lnRef>
          <a:fillRef idx="1">
            <a:schemeClr val="accent4"/>
          </a:fillRef>
          <a:effectRef idx="1">
            <a:schemeClr val="accent4"/>
          </a:effectRef>
          <a:fontRef idx="minor">
            <a:schemeClr val="lt1"/>
          </a:fontRef>
        </p:style>
        <p:txBody>
          <a:bodyPr wrap="square" lIns="107985" tIns="0" rIns="107985" bIns="0" anchor="ctr">
            <a:noAutofit/>
          </a:bodyPr>
          <a:lstStyle/>
          <a:p>
            <a:pPr marL="0" lvl="1" defTabSz="685629"/>
            <a:endParaRPr lang="en-US" sz="1600" dirty="0">
              <a:solidFill>
                <a:srgbClr val="FFFFFF"/>
              </a:solidFill>
            </a:endParaRPr>
          </a:p>
          <a:p>
            <a:pPr marL="0" lvl="1" defTabSz="685629"/>
            <a:endParaRPr lang="en-US" sz="1600" dirty="0">
              <a:solidFill>
                <a:srgbClr val="FFFFFF"/>
              </a:solidFill>
            </a:endParaRPr>
          </a:p>
          <a:p>
            <a:pPr marL="0" lvl="1" defTabSz="685629"/>
            <a:endParaRPr lang="en-US" sz="1600" dirty="0">
              <a:solidFill>
                <a:srgbClr val="FFFFFF"/>
              </a:solidFill>
            </a:endParaRPr>
          </a:p>
        </p:txBody>
      </p:sp>
      <p:sp>
        <p:nvSpPr>
          <p:cNvPr id="111" name="Rectangle 110"/>
          <p:cNvSpPr/>
          <p:nvPr/>
        </p:nvSpPr>
        <p:spPr>
          <a:xfrm>
            <a:off x="3242415" y="1049760"/>
            <a:ext cx="2715850" cy="1366872"/>
          </a:xfrm>
          <a:prstGeom prst="rect">
            <a:avLst/>
          </a:prstGeom>
          <a:solidFill>
            <a:schemeClr val="accent1"/>
          </a:solidFill>
          <a:ln>
            <a:noFill/>
          </a:ln>
          <a:effectLst/>
        </p:spPr>
        <p:style>
          <a:lnRef idx="3">
            <a:schemeClr val="lt1"/>
          </a:lnRef>
          <a:fillRef idx="1">
            <a:schemeClr val="accent4"/>
          </a:fillRef>
          <a:effectRef idx="1">
            <a:schemeClr val="accent4"/>
          </a:effectRef>
          <a:fontRef idx="minor">
            <a:schemeClr val="lt1"/>
          </a:fontRef>
        </p:style>
        <p:txBody>
          <a:bodyPr wrap="square" lIns="107985" tIns="0" rIns="107985" bIns="0" anchor="ctr">
            <a:noAutofit/>
          </a:bodyPr>
          <a:lstStyle/>
          <a:p>
            <a:pPr marL="0" lvl="1" defTabSz="685629"/>
            <a:endParaRPr lang="en-US" sz="1600" dirty="0">
              <a:solidFill>
                <a:srgbClr val="FFFFFF"/>
              </a:solidFill>
            </a:endParaRPr>
          </a:p>
          <a:p>
            <a:pPr marL="0" lvl="1" defTabSz="685629"/>
            <a:endParaRPr lang="en-US" sz="1600" dirty="0">
              <a:solidFill>
                <a:srgbClr val="FFFFFF"/>
              </a:solidFill>
            </a:endParaRPr>
          </a:p>
          <a:p>
            <a:pPr marL="0" lvl="1" defTabSz="685629"/>
            <a:endParaRPr lang="en-US" sz="1600" dirty="0">
              <a:solidFill>
                <a:srgbClr val="FFFFFF"/>
              </a:solidFill>
            </a:endParaRPr>
          </a:p>
        </p:txBody>
      </p:sp>
      <p:sp>
        <p:nvSpPr>
          <p:cNvPr id="76" name="Rectangle 75"/>
          <p:cNvSpPr/>
          <p:nvPr/>
        </p:nvSpPr>
        <p:spPr>
          <a:xfrm>
            <a:off x="479289" y="1042040"/>
            <a:ext cx="2715850" cy="1366872"/>
          </a:xfrm>
          <a:prstGeom prst="rect">
            <a:avLst/>
          </a:prstGeom>
          <a:solidFill>
            <a:schemeClr val="accent1"/>
          </a:solidFill>
          <a:ln>
            <a:noFill/>
          </a:ln>
          <a:effectLst/>
        </p:spPr>
        <p:style>
          <a:lnRef idx="3">
            <a:schemeClr val="lt1"/>
          </a:lnRef>
          <a:fillRef idx="1">
            <a:schemeClr val="accent4"/>
          </a:fillRef>
          <a:effectRef idx="1">
            <a:schemeClr val="accent4"/>
          </a:effectRef>
          <a:fontRef idx="minor">
            <a:schemeClr val="lt1"/>
          </a:fontRef>
        </p:style>
        <p:txBody>
          <a:bodyPr wrap="square" lIns="107985" tIns="0" rIns="107985" bIns="0" anchor="ctr">
            <a:noAutofit/>
          </a:bodyPr>
          <a:lstStyle/>
          <a:p>
            <a:pPr marL="0" lvl="1" defTabSz="685629"/>
            <a:endParaRPr lang="en-US" sz="1600" dirty="0">
              <a:solidFill>
                <a:srgbClr val="FFFFFF"/>
              </a:solidFill>
            </a:endParaRPr>
          </a:p>
          <a:p>
            <a:pPr marL="0" lvl="1" defTabSz="685629"/>
            <a:endParaRPr lang="en-US" sz="1600" dirty="0">
              <a:solidFill>
                <a:srgbClr val="FFFFFF"/>
              </a:solidFill>
            </a:endParaRPr>
          </a:p>
          <a:p>
            <a:pPr marL="0" lvl="1" defTabSz="685629"/>
            <a:endParaRPr lang="en-US" sz="1600" dirty="0">
              <a:solidFill>
                <a:srgbClr val="FFFFFF"/>
              </a:solidFill>
            </a:endParaRPr>
          </a:p>
        </p:txBody>
      </p:sp>
      <p:sp>
        <p:nvSpPr>
          <p:cNvPr id="41" name="TextBox 40"/>
          <p:cNvSpPr txBox="1"/>
          <p:nvPr/>
        </p:nvSpPr>
        <p:spPr>
          <a:xfrm>
            <a:off x="6073765" y="1644406"/>
            <a:ext cx="2493943" cy="685063"/>
          </a:xfrm>
          <a:prstGeom prst="rect">
            <a:avLst/>
          </a:prstGeom>
          <a:noFill/>
        </p:spPr>
        <p:txBody>
          <a:bodyPr wrap="square" lIns="68583" tIns="34292" rIns="68583" bIns="34292" rtlCol="0" anchor="ctr">
            <a:spAutoFit/>
          </a:bodyPr>
          <a:lstStyle>
            <a:defPPr>
              <a:defRPr lang="en-US"/>
            </a:defPPr>
            <a:lvl1pPr algn="ctr" defTabSz="685805">
              <a:lnSpc>
                <a:spcPct val="95000"/>
              </a:lnSpc>
              <a:defRPr sz="1400">
                <a:solidFill>
                  <a:schemeClr val="bg2">
                    <a:lumMod val="95000"/>
                  </a:schemeClr>
                </a:solidFill>
                <a:cs typeface="Arial"/>
              </a:defRPr>
            </a:lvl1pPr>
          </a:lstStyle>
          <a:p>
            <a:r>
              <a:rPr lang="en-US" dirty="0"/>
              <a:t>How </a:t>
            </a:r>
            <a:r>
              <a:rPr lang="en-US" dirty="0" smtClean="0"/>
              <a:t>can I continue to innovate &amp; securely grow</a:t>
            </a:r>
          </a:p>
          <a:p>
            <a:r>
              <a:rPr lang="en-US" dirty="0" smtClean="0"/>
              <a:t> my business?</a:t>
            </a:r>
            <a:endParaRPr lang="en-US" dirty="0"/>
          </a:p>
        </p:txBody>
      </p:sp>
      <p:sp>
        <p:nvSpPr>
          <p:cNvPr id="50" name="TextBox 49"/>
          <p:cNvSpPr txBox="1"/>
          <p:nvPr/>
        </p:nvSpPr>
        <p:spPr>
          <a:xfrm>
            <a:off x="3323620" y="1644408"/>
            <a:ext cx="2493943" cy="685063"/>
          </a:xfrm>
          <a:prstGeom prst="rect">
            <a:avLst/>
          </a:prstGeom>
          <a:noFill/>
        </p:spPr>
        <p:txBody>
          <a:bodyPr wrap="square" lIns="68583" tIns="34292" rIns="68583" bIns="34292" rtlCol="0" anchor="ctr">
            <a:spAutoFit/>
          </a:bodyPr>
          <a:lstStyle/>
          <a:p>
            <a:pPr algn="ctr" defTabSz="685805">
              <a:lnSpc>
                <a:spcPct val="95000"/>
              </a:lnSpc>
            </a:pPr>
            <a:r>
              <a:rPr lang="en-US" sz="1400" dirty="0">
                <a:solidFill>
                  <a:schemeClr val="bg2">
                    <a:lumMod val="95000"/>
                  </a:schemeClr>
                </a:solidFill>
                <a:cs typeface="Arial"/>
              </a:rPr>
              <a:t>How </a:t>
            </a:r>
            <a:r>
              <a:rPr lang="en-US" sz="1400" dirty="0" smtClean="0">
                <a:solidFill>
                  <a:schemeClr val="bg2">
                    <a:lumMod val="95000"/>
                  </a:schemeClr>
                </a:solidFill>
                <a:cs typeface="Arial"/>
              </a:rPr>
              <a:t>can I provide simple &amp; effective security for my users?</a:t>
            </a:r>
            <a:endParaRPr lang="en-US" sz="1400" dirty="0">
              <a:solidFill>
                <a:schemeClr val="bg2">
                  <a:lumMod val="95000"/>
                </a:schemeClr>
              </a:solidFill>
              <a:cs typeface="Arial"/>
            </a:endParaRPr>
          </a:p>
        </p:txBody>
      </p:sp>
      <p:sp>
        <p:nvSpPr>
          <p:cNvPr id="54" name="TextBox 53"/>
          <p:cNvSpPr txBox="1"/>
          <p:nvPr/>
        </p:nvSpPr>
        <p:spPr>
          <a:xfrm>
            <a:off x="609208" y="1653776"/>
            <a:ext cx="2493943" cy="685063"/>
          </a:xfrm>
          <a:prstGeom prst="rect">
            <a:avLst/>
          </a:prstGeom>
          <a:noFill/>
        </p:spPr>
        <p:txBody>
          <a:bodyPr wrap="square" lIns="68583" tIns="34292" rIns="68583" bIns="34292" rtlCol="0" anchor="ctr">
            <a:spAutoFit/>
          </a:bodyPr>
          <a:lstStyle>
            <a:defPPr>
              <a:defRPr lang="en-US"/>
            </a:defPPr>
            <a:lvl1pPr algn="ctr" defTabSz="685805">
              <a:lnSpc>
                <a:spcPct val="95000"/>
              </a:lnSpc>
              <a:defRPr sz="1400">
                <a:solidFill>
                  <a:schemeClr val="bg2">
                    <a:lumMod val="95000"/>
                  </a:schemeClr>
                </a:solidFill>
                <a:cs typeface="Arial"/>
              </a:defRPr>
            </a:lvl1pPr>
          </a:lstStyle>
          <a:p>
            <a:r>
              <a:rPr lang="en-US" dirty="0"/>
              <a:t>How do I reduce business </a:t>
            </a:r>
            <a:r>
              <a:rPr lang="en-US" dirty="0" smtClean="0"/>
              <a:t>risks by stopping &amp; finding threats faster?</a:t>
            </a:r>
            <a:endParaRPr lang="en-US" dirty="0"/>
          </a:p>
        </p:txBody>
      </p:sp>
      <p:grpSp>
        <p:nvGrpSpPr>
          <p:cNvPr id="46" name="Group 45"/>
          <p:cNvGrpSpPr/>
          <p:nvPr/>
        </p:nvGrpSpPr>
        <p:grpSpPr>
          <a:xfrm>
            <a:off x="4323377" y="1152013"/>
            <a:ext cx="473201" cy="477641"/>
            <a:chOff x="6142330" y="1668208"/>
            <a:chExt cx="394415" cy="398218"/>
          </a:xfrm>
          <a:solidFill>
            <a:sysClr val="window" lastClr="FFFFFF"/>
          </a:solidFill>
        </p:grpSpPr>
        <p:sp>
          <p:nvSpPr>
            <p:cNvPr id="47" name="Freeform 23"/>
            <p:cNvSpPr>
              <a:spLocks/>
            </p:cNvSpPr>
            <p:nvPr/>
          </p:nvSpPr>
          <p:spPr bwMode="auto">
            <a:xfrm>
              <a:off x="6142330" y="1858831"/>
              <a:ext cx="36568" cy="109673"/>
            </a:xfrm>
            <a:custGeom>
              <a:avLst/>
              <a:gdLst>
                <a:gd name="T0" fmla="*/ 0 w 52"/>
                <a:gd name="T1" fmla="*/ 0 h 155"/>
                <a:gd name="T2" fmla="*/ 0 w 52"/>
                <a:gd name="T3" fmla="*/ 12 h 155"/>
                <a:gd name="T4" fmla="*/ 44 w 52"/>
                <a:gd name="T5" fmla="*/ 155 h 155"/>
                <a:gd name="T6" fmla="*/ 52 w 52"/>
                <a:gd name="T7" fmla="*/ 81 h 155"/>
                <a:gd name="T8" fmla="*/ 35 w 52"/>
                <a:gd name="T9" fmla="*/ 55 h 155"/>
                <a:gd name="T10" fmla="*/ 38 w 52"/>
                <a:gd name="T11" fmla="*/ 42 h 155"/>
                <a:gd name="T12" fmla="*/ 34 w 52"/>
                <a:gd name="T13" fmla="*/ 38 h 155"/>
                <a:gd name="T14" fmla="*/ 0 w 5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55">
                  <a:moveTo>
                    <a:pt x="0" y="0"/>
                  </a:moveTo>
                  <a:cubicBezTo>
                    <a:pt x="0" y="4"/>
                    <a:pt x="0" y="8"/>
                    <a:pt x="0" y="12"/>
                  </a:cubicBezTo>
                  <a:cubicBezTo>
                    <a:pt x="0" y="62"/>
                    <a:pt x="16" y="111"/>
                    <a:pt x="44" y="155"/>
                  </a:cubicBezTo>
                  <a:cubicBezTo>
                    <a:pt x="45" y="136"/>
                    <a:pt x="47" y="111"/>
                    <a:pt x="52" y="81"/>
                  </a:cubicBezTo>
                  <a:cubicBezTo>
                    <a:pt x="41" y="76"/>
                    <a:pt x="35" y="66"/>
                    <a:pt x="35" y="55"/>
                  </a:cubicBezTo>
                  <a:cubicBezTo>
                    <a:pt x="34" y="50"/>
                    <a:pt x="36" y="46"/>
                    <a:pt x="38" y="42"/>
                  </a:cubicBezTo>
                  <a:cubicBezTo>
                    <a:pt x="37" y="40"/>
                    <a:pt x="35" y="39"/>
                    <a:pt x="34" y="38"/>
                  </a:cubicBezTo>
                  <a:cubicBezTo>
                    <a:pt x="21" y="26"/>
                    <a:pt x="10" y="1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sp>
          <p:nvSpPr>
            <p:cNvPr id="48" name="Freeform 24"/>
            <p:cNvSpPr>
              <a:spLocks/>
            </p:cNvSpPr>
            <p:nvPr/>
          </p:nvSpPr>
          <p:spPr bwMode="auto">
            <a:xfrm>
              <a:off x="6185428" y="1913668"/>
              <a:ext cx="118844" cy="80949"/>
            </a:xfrm>
            <a:custGeom>
              <a:avLst/>
              <a:gdLst>
                <a:gd name="T0" fmla="*/ 22 w 170"/>
                <a:gd name="T1" fmla="*/ 0 h 114"/>
                <a:gd name="T2" fmla="*/ 8 w 170"/>
                <a:gd name="T3" fmla="*/ 6 h 114"/>
                <a:gd name="T4" fmla="*/ 0 w 170"/>
                <a:gd name="T5" fmla="*/ 101 h 114"/>
                <a:gd name="T6" fmla="*/ 11 w 170"/>
                <a:gd name="T7" fmla="*/ 114 h 114"/>
                <a:gd name="T8" fmla="*/ 170 w 170"/>
                <a:gd name="T9" fmla="*/ 69 h 114"/>
                <a:gd name="T10" fmla="*/ 170 w 170"/>
                <a:gd name="T11" fmla="*/ 67 h 114"/>
                <a:gd name="T12" fmla="*/ 160 w 170"/>
                <a:gd name="T13" fmla="*/ 64 h 114"/>
                <a:gd name="T14" fmla="*/ 22 w 170"/>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14">
                  <a:moveTo>
                    <a:pt x="22" y="0"/>
                  </a:moveTo>
                  <a:cubicBezTo>
                    <a:pt x="18" y="4"/>
                    <a:pt x="13" y="6"/>
                    <a:pt x="8" y="6"/>
                  </a:cubicBezTo>
                  <a:cubicBezTo>
                    <a:pt x="0" y="49"/>
                    <a:pt x="0" y="83"/>
                    <a:pt x="0" y="101"/>
                  </a:cubicBezTo>
                  <a:cubicBezTo>
                    <a:pt x="4" y="105"/>
                    <a:pt x="8" y="110"/>
                    <a:pt x="11" y="114"/>
                  </a:cubicBezTo>
                  <a:cubicBezTo>
                    <a:pt x="36" y="112"/>
                    <a:pt x="96" y="103"/>
                    <a:pt x="170" y="69"/>
                  </a:cubicBezTo>
                  <a:cubicBezTo>
                    <a:pt x="170" y="68"/>
                    <a:pt x="170" y="68"/>
                    <a:pt x="170" y="67"/>
                  </a:cubicBezTo>
                  <a:cubicBezTo>
                    <a:pt x="167" y="66"/>
                    <a:pt x="164" y="65"/>
                    <a:pt x="160" y="64"/>
                  </a:cubicBezTo>
                  <a:cubicBezTo>
                    <a:pt x="109" y="50"/>
                    <a:pt x="63" y="28"/>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sp>
          <p:nvSpPr>
            <p:cNvPr id="52" name="Freeform 25"/>
            <p:cNvSpPr>
              <a:spLocks/>
            </p:cNvSpPr>
            <p:nvPr/>
          </p:nvSpPr>
          <p:spPr bwMode="auto">
            <a:xfrm>
              <a:off x="6198487" y="1742630"/>
              <a:ext cx="199815" cy="206290"/>
            </a:xfrm>
            <a:custGeom>
              <a:avLst/>
              <a:gdLst>
                <a:gd name="T0" fmla="*/ 129 w 285"/>
                <a:gd name="T1" fmla="*/ 0 h 292"/>
                <a:gd name="T2" fmla="*/ 119 w 285"/>
                <a:gd name="T3" fmla="*/ 0 h 292"/>
                <a:gd name="T4" fmla="*/ 117 w 285"/>
                <a:gd name="T5" fmla="*/ 0 h 292"/>
                <a:gd name="T6" fmla="*/ 90 w 285"/>
                <a:gd name="T7" fmla="*/ 21 h 292"/>
                <a:gd name="T8" fmla="*/ 89 w 285"/>
                <a:gd name="T9" fmla="*/ 21 h 292"/>
                <a:gd name="T10" fmla="*/ 82 w 285"/>
                <a:gd name="T11" fmla="*/ 20 h 292"/>
                <a:gd name="T12" fmla="*/ 36 w 285"/>
                <a:gd name="T13" fmla="*/ 97 h 292"/>
                <a:gd name="T14" fmla="*/ 0 w 285"/>
                <a:gd name="T15" fmla="*/ 196 h 292"/>
                <a:gd name="T16" fmla="*/ 13 w 285"/>
                <a:gd name="T17" fmla="*/ 220 h 292"/>
                <a:gd name="T18" fmla="*/ 12 w 285"/>
                <a:gd name="T19" fmla="*/ 228 h 292"/>
                <a:gd name="T20" fmla="*/ 146 w 285"/>
                <a:gd name="T21" fmla="*/ 290 h 292"/>
                <a:gd name="T22" fmla="*/ 156 w 285"/>
                <a:gd name="T23" fmla="*/ 292 h 292"/>
                <a:gd name="T24" fmla="*/ 180 w 285"/>
                <a:gd name="T25" fmla="*/ 279 h 292"/>
                <a:gd name="T26" fmla="*/ 188 w 285"/>
                <a:gd name="T27" fmla="*/ 281 h 292"/>
                <a:gd name="T28" fmla="*/ 237 w 285"/>
                <a:gd name="T29" fmla="*/ 191 h 292"/>
                <a:gd name="T30" fmla="*/ 285 w 285"/>
                <a:gd name="T31" fmla="*/ 39 h 292"/>
                <a:gd name="T32" fmla="*/ 270 w 285"/>
                <a:gd name="T33" fmla="*/ 16 h 292"/>
                <a:gd name="T34" fmla="*/ 230 w 285"/>
                <a:gd name="T35" fmla="*/ 8 h 292"/>
                <a:gd name="T36" fmla="*/ 129 w 285"/>
                <a:gd name="T3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5" h="292">
                  <a:moveTo>
                    <a:pt x="129" y="0"/>
                  </a:moveTo>
                  <a:cubicBezTo>
                    <a:pt x="126" y="0"/>
                    <a:pt x="122" y="0"/>
                    <a:pt x="119" y="0"/>
                  </a:cubicBezTo>
                  <a:cubicBezTo>
                    <a:pt x="118" y="0"/>
                    <a:pt x="118" y="0"/>
                    <a:pt x="117" y="0"/>
                  </a:cubicBezTo>
                  <a:cubicBezTo>
                    <a:pt x="114" y="12"/>
                    <a:pt x="102" y="21"/>
                    <a:pt x="90" y="21"/>
                  </a:cubicBezTo>
                  <a:cubicBezTo>
                    <a:pt x="89" y="21"/>
                    <a:pt x="89" y="21"/>
                    <a:pt x="89" y="21"/>
                  </a:cubicBezTo>
                  <a:cubicBezTo>
                    <a:pt x="87" y="21"/>
                    <a:pt x="84" y="20"/>
                    <a:pt x="82" y="20"/>
                  </a:cubicBezTo>
                  <a:cubicBezTo>
                    <a:pt x="64" y="45"/>
                    <a:pt x="49" y="71"/>
                    <a:pt x="36" y="97"/>
                  </a:cubicBezTo>
                  <a:cubicBezTo>
                    <a:pt x="21" y="128"/>
                    <a:pt x="9" y="161"/>
                    <a:pt x="0" y="196"/>
                  </a:cubicBezTo>
                  <a:cubicBezTo>
                    <a:pt x="8" y="202"/>
                    <a:pt x="13" y="211"/>
                    <a:pt x="13" y="220"/>
                  </a:cubicBezTo>
                  <a:cubicBezTo>
                    <a:pt x="13" y="223"/>
                    <a:pt x="13" y="226"/>
                    <a:pt x="12" y="228"/>
                  </a:cubicBezTo>
                  <a:cubicBezTo>
                    <a:pt x="51" y="255"/>
                    <a:pt x="96" y="276"/>
                    <a:pt x="146" y="290"/>
                  </a:cubicBezTo>
                  <a:cubicBezTo>
                    <a:pt x="149" y="290"/>
                    <a:pt x="153" y="291"/>
                    <a:pt x="156" y="292"/>
                  </a:cubicBezTo>
                  <a:cubicBezTo>
                    <a:pt x="161" y="284"/>
                    <a:pt x="171" y="279"/>
                    <a:pt x="180" y="279"/>
                  </a:cubicBezTo>
                  <a:cubicBezTo>
                    <a:pt x="183" y="279"/>
                    <a:pt x="186" y="280"/>
                    <a:pt x="188" y="281"/>
                  </a:cubicBezTo>
                  <a:cubicBezTo>
                    <a:pt x="207" y="252"/>
                    <a:pt x="223" y="222"/>
                    <a:pt x="237" y="191"/>
                  </a:cubicBezTo>
                  <a:cubicBezTo>
                    <a:pt x="259" y="143"/>
                    <a:pt x="275" y="92"/>
                    <a:pt x="285" y="39"/>
                  </a:cubicBezTo>
                  <a:cubicBezTo>
                    <a:pt x="276" y="34"/>
                    <a:pt x="271" y="25"/>
                    <a:pt x="270" y="16"/>
                  </a:cubicBezTo>
                  <a:cubicBezTo>
                    <a:pt x="257" y="13"/>
                    <a:pt x="243" y="10"/>
                    <a:pt x="230" y="8"/>
                  </a:cubicBezTo>
                  <a:cubicBezTo>
                    <a:pt x="197" y="2"/>
                    <a:pt x="163" y="0"/>
                    <a:pt x="1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sp>
          <p:nvSpPr>
            <p:cNvPr id="59" name="Freeform 26"/>
            <p:cNvSpPr>
              <a:spLocks/>
            </p:cNvSpPr>
            <p:nvPr/>
          </p:nvSpPr>
          <p:spPr bwMode="auto">
            <a:xfrm>
              <a:off x="6144945" y="1743936"/>
              <a:ext cx="101867" cy="137090"/>
            </a:xfrm>
            <a:custGeom>
              <a:avLst/>
              <a:gdLst>
                <a:gd name="T0" fmla="*/ 140 w 145"/>
                <a:gd name="T1" fmla="*/ 0 h 192"/>
                <a:gd name="T2" fmla="*/ 52 w 145"/>
                <a:gd name="T3" fmla="*/ 15 h 192"/>
                <a:gd name="T4" fmla="*/ 0 w 145"/>
                <a:gd name="T5" fmla="*/ 136 h 192"/>
                <a:gd name="T6" fmla="*/ 47 w 145"/>
                <a:gd name="T7" fmla="*/ 192 h 192"/>
                <a:gd name="T8" fmla="*/ 60 w 145"/>
                <a:gd name="T9" fmla="*/ 189 h 192"/>
                <a:gd name="T10" fmla="*/ 98 w 145"/>
                <a:gd name="T11" fmla="*/ 87 h 192"/>
                <a:gd name="T12" fmla="*/ 145 w 145"/>
                <a:gd name="T13" fmla="*/ 8 h 192"/>
                <a:gd name="T14" fmla="*/ 140 w 145"/>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92">
                  <a:moveTo>
                    <a:pt x="140" y="0"/>
                  </a:moveTo>
                  <a:cubicBezTo>
                    <a:pt x="99" y="4"/>
                    <a:pt x="68" y="11"/>
                    <a:pt x="52" y="15"/>
                  </a:cubicBezTo>
                  <a:cubicBezTo>
                    <a:pt x="25" y="52"/>
                    <a:pt x="6" y="94"/>
                    <a:pt x="0" y="136"/>
                  </a:cubicBezTo>
                  <a:cubicBezTo>
                    <a:pt x="7" y="147"/>
                    <a:pt x="21" y="168"/>
                    <a:pt x="47" y="192"/>
                  </a:cubicBezTo>
                  <a:cubicBezTo>
                    <a:pt x="51" y="190"/>
                    <a:pt x="56" y="189"/>
                    <a:pt x="60" y="189"/>
                  </a:cubicBezTo>
                  <a:cubicBezTo>
                    <a:pt x="70" y="153"/>
                    <a:pt x="83" y="119"/>
                    <a:pt x="98" y="87"/>
                  </a:cubicBezTo>
                  <a:cubicBezTo>
                    <a:pt x="111" y="60"/>
                    <a:pt x="127" y="34"/>
                    <a:pt x="145" y="8"/>
                  </a:cubicBezTo>
                  <a:cubicBezTo>
                    <a:pt x="143" y="6"/>
                    <a:pt x="141" y="3"/>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sp>
          <p:nvSpPr>
            <p:cNvPr id="60" name="Freeform 27"/>
            <p:cNvSpPr>
              <a:spLocks/>
            </p:cNvSpPr>
            <p:nvPr/>
          </p:nvSpPr>
          <p:spPr bwMode="auto">
            <a:xfrm>
              <a:off x="6500172" y="1760909"/>
              <a:ext cx="23509" cy="39169"/>
            </a:xfrm>
            <a:custGeom>
              <a:avLst/>
              <a:gdLst>
                <a:gd name="T0" fmla="*/ 2 w 33"/>
                <a:gd name="T1" fmla="*/ 0 h 55"/>
                <a:gd name="T2" fmla="*/ 0 w 33"/>
                <a:gd name="T3" fmla="*/ 13 h 55"/>
                <a:gd name="T4" fmla="*/ 15 w 33"/>
                <a:gd name="T5" fmla="*/ 37 h 55"/>
                <a:gd name="T6" fmla="*/ 14 w 33"/>
                <a:gd name="T7" fmla="*/ 44 h 55"/>
                <a:gd name="T8" fmla="*/ 33 w 33"/>
                <a:gd name="T9" fmla="*/ 55 h 55"/>
                <a:gd name="T10" fmla="*/ 2 w 33"/>
                <a:gd name="T11" fmla="*/ 0 h 55"/>
              </a:gdLst>
              <a:ahLst/>
              <a:cxnLst>
                <a:cxn ang="0">
                  <a:pos x="T0" y="T1"/>
                </a:cxn>
                <a:cxn ang="0">
                  <a:pos x="T2" y="T3"/>
                </a:cxn>
                <a:cxn ang="0">
                  <a:pos x="T4" y="T5"/>
                </a:cxn>
                <a:cxn ang="0">
                  <a:pos x="T6" y="T7"/>
                </a:cxn>
                <a:cxn ang="0">
                  <a:pos x="T8" y="T9"/>
                </a:cxn>
                <a:cxn ang="0">
                  <a:pos x="T10" y="T11"/>
                </a:cxn>
              </a:cxnLst>
              <a:rect l="0" t="0" r="r" b="b"/>
              <a:pathLst>
                <a:path w="33" h="55">
                  <a:moveTo>
                    <a:pt x="2" y="0"/>
                  </a:moveTo>
                  <a:cubicBezTo>
                    <a:pt x="2" y="4"/>
                    <a:pt x="1" y="8"/>
                    <a:pt x="0" y="13"/>
                  </a:cubicBezTo>
                  <a:cubicBezTo>
                    <a:pt x="9" y="18"/>
                    <a:pt x="14" y="27"/>
                    <a:pt x="15" y="37"/>
                  </a:cubicBezTo>
                  <a:cubicBezTo>
                    <a:pt x="15" y="40"/>
                    <a:pt x="15" y="42"/>
                    <a:pt x="14" y="44"/>
                  </a:cubicBezTo>
                  <a:cubicBezTo>
                    <a:pt x="21" y="47"/>
                    <a:pt x="27" y="51"/>
                    <a:pt x="33" y="55"/>
                  </a:cubicBezTo>
                  <a:cubicBezTo>
                    <a:pt x="25" y="36"/>
                    <a:pt x="15" y="17"/>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sp>
          <p:nvSpPr>
            <p:cNvPr id="61" name="Freeform 28"/>
            <p:cNvSpPr>
              <a:spLocks/>
            </p:cNvSpPr>
            <p:nvPr/>
          </p:nvSpPr>
          <p:spPr bwMode="auto">
            <a:xfrm>
              <a:off x="6415283" y="1686488"/>
              <a:ext cx="75747" cy="86172"/>
            </a:xfrm>
            <a:custGeom>
              <a:avLst/>
              <a:gdLst>
                <a:gd name="T0" fmla="*/ 3 w 109"/>
                <a:gd name="T1" fmla="*/ 0 h 121"/>
                <a:gd name="T2" fmla="*/ 0 w 109"/>
                <a:gd name="T3" fmla="*/ 66 h 121"/>
                <a:gd name="T4" fmla="*/ 18 w 109"/>
                <a:gd name="T5" fmla="*/ 93 h 121"/>
                <a:gd name="T6" fmla="*/ 18 w 109"/>
                <a:gd name="T7" fmla="*/ 93 h 121"/>
                <a:gd name="T8" fmla="*/ 85 w 109"/>
                <a:gd name="T9" fmla="*/ 121 h 121"/>
                <a:gd name="T10" fmla="*/ 104 w 109"/>
                <a:gd name="T11" fmla="*/ 113 h 121"/>
                <a:gd name="T12" fmla="*/ 109 w 109"/>
                <a:gd name="T13" fmla="*/ 85 h 121"/>
                <a:gd name="T14" fmla="*/ 3 w 109"/>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21">
                  <a:moveTo>
                    <a:pt x="3" y="0"/>
                  </a:moveTo>
                  <a:cubicBezTo>
                    <a:pt x="3" y="21"/>
                    <a:pt x="2" y="43"/>
                    <a:pt x="0" y="66"/>
                  </a:cubicBezTo>
                  <a:cubicBezTo>
                    <a:pt x="11" y="70"/>
                    <a:pt x="18" y="81"/>
                    <a:pt x="18" y="93"/>
                  </a:cubicBezTo>
                  <a:cubicBezTo>
                    <a:pt x="18" y="93"/>
                    <a:pt x="18" y="93"/>
                    <a:pt x="18" y="93"/>
                  </a:cubicBezTo>
                  <a:cubicBezTo>
                    <a:pt x="41" y="101"/>
                    <a:pt x="63" y="111"/>
                    <a:pt x="85" y="121"/>
                  </a:cubicBezTo>
                  <a:cubicBezTo>
                    <a:pt x="90" y="116"/>
                    <a:pt x="97" y="113"/>
                    <a:pt x="104" y="113"/>
                  </a:cubicBezTo>
                  <a:cubicBezTo>
                    <a:pt x="107" y="101"/>
                    <a:pt x="108" y="92"/>
                    <a:pt x="109" y="85"/>
                  </a:cubicBezTo>
                  <a:cubicBezTo>
                    <a:pt x="79" y="50"/>
                    <a:pt x="43" y="2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sp>
          <p:nvSpPr>
            <p:cNvPr id="62" name="Freeform 29"/>
            <p:cNvSpPr>
              <a:spLocks/>
            </p:cNvSpPr>
            <p:nvPr/>
          </p:nvSpPr>
          <p:spPr bwMode="auto">
            <a:xfrm>
              <a:off x="6193259" y="1669515"/>
              <a:ext cx="121457" cy="70504"/>
            </a:xfrm>
            <a:custGeom>
              <a:avLst/>
              <a:gdLst>
                <a:gd name="T0" fmla="*/ 174 w 174"/>
                <a:gd name="T1" fmla="*/ 0 h 99"/>
                <a:gd name="T2" fmla="*/ 0 w 174"/>
                <a:gd name="T3" fmla="*/ 99 h 99"/>
                <a:gd name="T4" fmla="*/ 70 w 174"/>
                <a:gd name="T5" fmla="*/ 88 h 99"/>
                <a:gd name="T6" fmla="*/ 99 w 174"/>
                <a:gd name="T7" fmla="*/ 65 h 99"/>
                <a:gd name="T8" fmla="*/ 100 w 174"/>
                <a:gd name="T9" fmla="*/ 65 h 99"/>
                <a:gd name="T10" fmla="*/ 111 w 174"/>
                <a:gd name="T11" fmla="*/ 67 h 99"/>
                <a:gd name="T12" fmla="*/ 174 w 17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174" h="99">
                  <a:moveTo>
                    <a:pt x="174" y="0"/>
                  </a:moveTo>
                  <a:cubicBezTo>
                    <a:pt x="109" y="10"/>
                    <a:pt x="47" y="46"/>
                    <a:pt x="0" y="99"/>
                  </a:cubicBezTo>
                  <a:cubicBezTo>
                    <a:pt x="17" y="96"/>
                    <a:pt x="41" y="91"/>
                    <a:pt x="70" y="88"/>
                  </a:cubicBezTo>
                  <a:cubicBezTo>
                    <a:pt x="74" y="75"/>
                    <a:pt x="85" y="65"/>
                    <a:pt x="99" y="65"/>
                  </a:cubicBezTo>
                  <a:cubicBezTo>
                    <a:pt x="99" y="65"/>
                    <a:pt x="99" y="65"/>
                    <a:pt x="100" y="65"/>
                  </a:cubicBezTo>
                  <a:cubicBezTo>
                    <a:pt x="104" y="65"/>
                    <a:pt x="108" y="65"/>
                    <a:pt x="111" y="67"/>
                  </a:cubicBezTo>
                  <a:cubicBezTo>
                    <a:pt x="135" y="38"/>
                    <a:pt x="158" y="15"/>
                    <a:pt x="1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sp>
          <p:nvSpPr>
            <p:cNvPr id="63" name="Freeform 30"/>
            <p:cNvSpPr>
              <a:spLocks/>
            </p:cNvSpPr>
            <p:nvPr/>
          </p:nvSpPr>
          <p:spPr bwMode="auto">
            <a:xfrm>
              <a:off x="6279454" y="1668208"/>
              <a:ext cx="126680" cy="73116"/>
            </a:xfrm>
            <a:custGeom>
              <a:avLst/>
              <a:gdLst>
                <a:gd name="T0" fmla="*/ 86 w 181"/>
                <a:gd name="T1" fmla="*/ 0 h 103"/>
                <a:gd name="T2" fmla="*/ 86 w 181"/>
                <a:gd name="T3" fmla="*/ 0 h 103"/>
                <a:gd name="T4" fmla="*/ 79 w 181"/>
                <a:gd name="T5" fmla="*/ 0 h 103"/>
                <a:gd name="T6" fmla="*/ 0 w 181"/>
                <a:gd name="T7" fmla="*/ 80 h 103"/>
                <a:gd name="T8" fmla="*/ 3 w 181"/>
                <a:gd name="T9" fmla="*/ 87 h 103"/>
                <a:gd name="T10" fmla="*/ 4 w 181"/>
                <a:gd name="T11" fmla="*/ 87 h 103"/>
                <a:gd name="T12" fmla="*/ 16 w 181"/>
                <a:gd name="T13" fmla="*/ 87 h 103"/>
                <a:gd name="T14" fmla="*/ 117 w 181"/>
                <a:gd name="T15" fmla="*/ 95 h 103"/>
                <a:gd name="T16" fmla="*/ 158 w 181"/>
                <a:gd name="T17" fmla="*/ 103 h 103"/>
                <a:gd name="T18" fmla="*/ 177 w 181"/>
                <a:gd name="T19" fmla="*/ 90 h 103"/>
                <a:gd name="T20" fmla="*/ 180 w 181"/>
                <a:gd name="T21" fmla="*/ 19 h 103"/>
                <a:gd name="T22" fmla="*/ 86 w 181"/>
                <a:gd name="T2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103">
                  <a:moveTo>
                    <a:pt x="86" y="0"/>
                  </a:moveTo>
                  <a:cubicBezTo>
                    <a:pt x="86" y="0"/>
                    <a:pt x="86" y="0"/>
                    <a:pt x="86" y="0"/>
                  </a:cubicBezTo>
                  <a:cubicBezTo>
                    <a:pt x="84" y="0"/>
                    <a:pt x="81" y="0"/>
                    <a:pt x="79" y="0"/>
                  </a:cubicBezTo>
                  <a:cubicBezTo>
                    <a:pt x="67" y="11"/>
                    <a:pt x="35" y="38"/>
                    <a:pt x="0" y="80"/>
                  </a:cubicBezTo>
                  <a:cubicBezTo>
                    <a:pt x="1" y="82"/>
                    <a:pt x="2" y="85"/>
                    <a:pt x="3" y="87"/>
                  </a:cubicBezTo>
                  <a:cubicBezTo>
                    <a:pt x="3" y="87"/>
                    <a:pt x="4" y="87"/>
                    <a:pt x="4" y="87"/>
                  </a:cubicBezTo>
                  <a:cubicBezTo>
                    <a:pt x="8" y="87"/>
                    <a:pt x="12" y="87"/>
                    <a:pt x="16" y="87"/>
                  </a:cubicBezTo>
                  <a:cubicBezTo>
                    <a:pt x="50" y="87"/>
                    <a:pt x="84" y="89"/>
                    <a:pt x="117" y="95"/>
                  </a:cubicBezTo>
                  <a:cubicBezTo>
                    <a:pt x="131" y="97"/>
                    <a:pt x="145" y="100"/>
                    <a:pt x="158" y="103"/>
                  </a:cubicBezTo>
                  <a:cubicBezTo>
                    <a:pt x="162" y="96"/>
                    <a:pt x="169" y="91"/>
                    <a:pt x="177" y="90"/>
                  </a:cubicBezTo>
                  <a:cubicBezTo>
                    <a:pt x="180" y="65"/>
                    <a:pt x="181" y="42"/>
                    <a:pt x="180" y="19"/>
                  </a:cubicBezTo>
                  <a:cubicBezTo>
                    <a:pt x="150" y="6"/>
                    <a:pt x="118"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sp>
          <p:nvSpPr>
            <p:cNvPr id="64" name="Freeform 31"/>
            <p:cNvSpPr>
              <a:spLocks/>
            </p:cNvSpPr>
            <p:nvPr/>
          </p:nvSpPr>
          <p:spPr bwMode="auto">
            <a:xfrm>
              <a:off x="6344753" y="1802687"/>
              <a:ext cx="188062" cy="161898"/>
            </a:xfrm>
            <a:custGeom>
              <a:avLst/>
              <a:gdLst>
                <a:gd name="T0" fmla="*/ 228 w 268"/>
                <a:gd name="T1" fmla="*/ 0 h 228"/>
                <a:gd name="T2" fmla="*/ 209 w 268"/>
                <a:gd name="T3" fmla="*/ 7 h 228"/>
                <a:gd name="T4" fmla="*/ 205 w 268"/>
                <a:gd name="T5" fmla="*/ 7 h 228"/>
                <a:gd name="T6" fmla="*/ 70 w 268"/>
                <a:gd name="T7" fmla="*/ 171 h 228"/>
                <a:gd name="T8" fmla="*/ 0 w 268"/>
                <a:gd name="T9" fmla="*/ 217 h 228"/>
                <a:gd name="T10" fmla="*/ 1 w 268"/>
                <a:gd name="T11" fmla="*/ 218 h 228"/>
                <a:gd name="T12" fmla="*/ 113 w 268"/>
                <a:gd name="T13" fmla="*/ 228 h 228"/>
                <a:gd name="T14" fmla="*/ 128 w 268"/>
                <a:gd name="T15" fmla="*/ 228 h 228"/>
                <a:gd name="T16" fmla="*/ 148 w 268"/>
                <a:gd name="T17" fmla="*/ 227 h 228"/>
                <a:gd name="T18" fmla="*/ 176 w 268"/>
                <a:gd name="T19" fmla="*/ 205 h 228"/>
                <a:gd name="T20" fmla="*/ 177 w 268"/>
                <a:gd name="T21" fmla="*/ 205 h 228"/>
                <a:gd name="T22" fmla="*/ 187 w 268"/>
                <a:gd name="T23" fmla="*/ 206 h 228"/>
                <a:gd name="T24" fmla="*/ 268 w 268"/>
                <a:gd name="T25" fmla="*/ 38 h 228"/>
                <a:gd name="T26" fmla="*/ 264 w 268"/>
                <a:gd name="T27" fmla="*/ 23 h 228"/>
                <a:gd name="T28" fmla="*/ 228 w 26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8" h="228">
                  <a:moveTo>
                    <a:pt x="228" y="0"/>
                  </a:moveTo>
                  <a:cubicBezTo>
                    <a:pt x="223" y="4"/>
                    <a:pt x="217" y="7"/>
                    <a:pt x="209" y="7"/>
                  </a:cubicBezTo>
                  <a:cubicBezTo>
                    <a:pt x="208" y="7"/>
                    <a:pt x="207" y="7"/>
                    <a:pt x="205" y="7"/>
                  </a:cubicBezTo>
                  <a:cubicBezTo>
                    <a:pt x="187" y="51"/>
                    <a:pt x="148" y="114"/>
                    <a:pt x="70" y="171"/>
                  </a:cubicBezTo>
                  <a:cubicBezTo>
                    <a:pt x="48" y="188"/>
                    <a:pt x="25" y="203"/>
                    <a:pt x="0" y="217"/>
                  </a:cubicBezTo>
                  <a:cubicBezTo>
                    <a:pt x="1" y="217"/>
                    <a:pt x="1" y="218"/>
                    <a:pt x="1" y="218"/>
                  </a:cubicBezTo>
                  <a:cubicBezTo>
                    <a:pt x="38" y="225"/>
                    <a:pt x="75" y="228"/>
                    <a:pt x="113" y="228"/>
                  </a:cubicBezTo>
                  <a:cubicBezTo>
                    <a:pt x="118" y="228"/>
                    <a:pt x="123" y="228"/>
                    <a:pt x="128" y="228"/>
                  </a:cubicBezTo>
                  <a:cubicBezTo>
                    <a:pt x="135" y="228"/>
                    <a:pt x="141" y="227"/>
                    <a:pt x="148" y="227"/>
                  </a:cubicBezTo>
                  <a:cubicBezTo>
                    <a:pt x="151" y="214"/>
                    <a:pt x="163" y="205"/>
                    <a:pt x="176" y="205"/>
                  </a:cubicBezTo>
                  <a:cubicBezTo>
                    <a:pt x="176" y="205"/>
                    <a:pt x="177" y="205"/>
                    <a:pt x="177" y="205"/>
                  </a:cubicBezTo>
                  <a:cubicBezTo>
                    <a:pt x="180" y="205"/>
                    <a:pt x="184" y="205"/>
                    <a:pt x="187" y="206"/>
                  </a:cubicBezTo>
                  <a:cubicBezTo>
                    <a:pt x="241" y="134"/>
                    <a:pt x="263" y="61"/>
                    <a:pt x="268" y="38"/>
                  </a:cubicBezTo>
                  <a:cubicBezTo>
                    <a:pt x="267" y="33"/>
                    <a:pt x="265" y="28"/>
                    <a:pt x="264" y="23"/>
                  </a:cubicBezTo>
                  <a:cubicBezTo>
                    <a:pt x="256" y="17"/>
                    <a:pt x="244" y="9"/>
                    <a:pt x="2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sp>
          <p:nvSpPr>
            <p:cNvPr id="65" name="Freeform 32"/>
            <p:cNvSpPr>
              <a:spLocks/>
            </p:cNvSpPr>
            <p:nvPr/>
          </p:nvSpPr>
          <p:spPr bwMode="auto">
            <a:xfrm>
              <a:off x="6255947" y="1968504"/>
              <a:ext cx="194591" cy="97922"/>
            </a:xfrm>
            <a:custGeom>
              <a:avLst/>
              <a:gdLst>
                <a:gd name="T0" fmla="*/ 125 w 277"/>
                <a:gd name="T1" fmla="*/ 0 h 136"/>
                <a:gd name="T2" fmla="*/ 98 w 277"/>
                <a:gd name="T3" fmla="*/ 18 h 136"/>
                <a:gd name="T4" fmla="*/ 98 w 277"/>
                <a:gd name="T5" fmla="*/ 18 h 136"/>
                <a:gd name="T6" fmla="*/ 88 w 277"/>
                <a:gd name="T7" fmla="*/ 16 h 136"/>
                <a:gd name="T8" fmla="*/ 0 w 277"/>
                <a:gd name="T9" fmla="*/ 108 h 136"/>
                <a:gd name="T10" fmla="*/ 91 w 277"/>
                <a:gd name="T11" fmla="*/ 136 h 136"/>
                <a:gd name="T12" fmla="*/ 277 w 277"/>
                <a:gd name="T13" fmla="*/ 14 h 136"/>
                <a:gd name="T14" fmla="*/ 274 w 277"/>
                <a:gd name="T15" fmla="*/ 9 h 136"/>
                <a:gd name="T16" fmla="*/ 253 w 277"/>
                <a:gd name="T17" fmla="*/ 10 h 136"/>
                <a:gd name="T18" fmla="*/ 237 w 277"/>
                <a:gd name="T19" fmla="*/ 10 h 136"/>
                <a:gd name="T20" fmla="*/ 125 w 277"/>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136">
                  <a:moveTo>
                    <a:pt x="125" y="0"/>
                  </a:moveTo>
                  <a:cubicBezTo>
                    <a:pt x="120" y="11"/>
                    <a:pt x="110" y="18"/>
                    <a:pt x="98" y="18"/>
                  </a:cubicBezTo>
                  <a:cubicBezTo>
                    <a:pt x="98" y="18"/>
                    <a:pt x="98" y="18"/>
                    <a:pt x="98" y="18"/>
                  </a:cubicBezTo>
                  <a:cubicBezTo>
                    <a:pt x="95" y="18"/>
                    <a:pt x="91" y="17"/>
                    <a:pt x="88" y="16"/>
                  </a:cubicBezTo>
                  <a:cubicBezTo>
                    <a:pt x="52" y="63"/>
                    <a:pt x="19" y="93"/>
                    <a:pt x="0" y="108"/>
                  </a:cubicBezTo>
                  <a:cubicBezTo>
                    <a:pt x="29" y="123"/>
                    <a:pt x="60" y="133"/>
                    <a:pt x="91" y="136"/>
                  </a:cubicBezTo>
                  <a:cubicBezTo>
                    <a:pt x="117" y="128"/>
                    <a:pt x="203" y="92"/>
                    <a:pt x="277" y="14"/>
                  </a:cubicBezTo>
                  <a:cubicBezTo>
                    <a:pt x="275" y="13"/>
                    <a:pt x="275" y="11"/>
                    <a:pt x="274" y="9"/>
                  </a:cubicBezTo>
                  <a:cubicBezTo>
                    <a:pt x="267" y="9"/>
                    <a:pt x="260" y="9"/>
                    <a:pt x="253" y="10"/>
                  </a:cubicBezTo>
                  <a:cubicBezTo>
                    <a:pt x="248" y="10"/>
                    <a:pt x="243" y="10"/>
                    <a:pt x="237" y="10"/>
                  </a:cubicBezTo>
                  <a:cubicBezTo>
                    <a:pt x="199" y="10"/>
                    <a:pt x="162" y="7"/>
                    <a:pt x="1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sp>
          <p:nvSpPr>
            <p:cNvPr id="66" name="Freeform 33"/>
            <p:cNvSpPr>
              <a:spLocks/>
            </p:cNvSpPr>
            <p:nvPr/>
          </p:nvSpPr>
          <p:spPr bwMode="auto">
            <a:xfrm>
              <a:off x="6484506" y="1858831"/>
              <a:ext cx="52239" cy="100534"/>
            </a:xfrm>
            <a:custGeom>
              <a:avLst/>
              <a:gdLst>
                <a:gd name="T0" fmla="*/ 73 w 74"/>
                <a:gd name="T1" fmla="*/ 0 h 143"/>
                <a:gd name="T2" fmla="*/ 0 w 74"/>
                <a:gd name="T3" fmla="*/ 138 h 143"/>
                <a:gd name="T4" fmla="*/ 3 w 74"/>
                <a:gd name="T5" fmla="*/ 143 h 143"/>
                <a:gd name="T6" fmla="*/ 40 w 74"/>
                <a:gd name="T7" fmla="*/ 137 h 143"/>
                <a:gd name="T8" fmla="*/ 74 w 74"/>
                <a:gd name="T9" fmla="*/ 13 h 143"/>
                <a:gd name="T10" fmla="*/ 73 w 74"/>
                <a:gd name="T11" fmla="*/ 0 h 143"/>
              </a:gdLst>
              <a:ahLst/>
              <a:cxnLst>
                <a:cxn ang="0">
                  <a:pos x="T0" y="T1"/>
                </a:cxn>
                <a:cxn ang="0">
                  <a:pos x="T2" y="T3"/>
                </a:cxn>
                <a:cxn ang="0">
                  <a:pos x="T4" y="T5"/>
                </a:cxn>
                <a:cxn ang="0">
                  <a:pos x="T6" y="T7"/>
                </a:cxn>
                <a:cxn ang="0">
                  <a:pos x="T8" y="T9"/>
                </a:cxn>
                <a:cxn ang="0">
                  <a:pos x="T10" y="T11"/>
                </a:cxn>
              </a:cxnLst>
              <a:rect l="0" t="0" r="r" b="b"/>
              <a:pathLst>
                <a:path w="74" h="143">
                  <a:moveTo>
                    <a:pt x="73" y="0"/>
                  </a:moveTo>
                  <a:cubicBezTo>
                    <a:pt x="61" y="37"/>
                    <a:pt x="37" y="88"/>
                    <a:pt x="0" y="138"/>
                  </a:cubicBezTo>
                  <a:cubicBezTo>
                    <a:pt x="1" y="139"/>
                    <a:pt x="2" y="141"/>
                    <a:pt x="3" y="143"/>
                  </a:cubicBezTo>
                  <a:cubicBezTo>
                    <a:pt x="19" y="141"/>
                    <a:pt x="32" y="139"/>
                    <a:pt x="40" y="137"/>
                  </a:cubicBezTo>
                  <a:cubicBezTo>
                    <a:pt x="62" y="98"/>
                    <a:pt x="74" y="56"/>
                    <a:pt x="74" y="13"/>
                  </a:cubicBezTo>
                  <a:cubicBezTo>
                    <a:pt x="74" y="9"/>
                    <a:pt x="74" y="4"/>
                    <a:pt x="7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sp>
          <p:nvSpPr>
            <p:cNvPr id="67" name="Freeform 34"/>
            <p:cNvSpPr>
              <a:spLocks/>
            </p:cNvSpPr>
            <p:nvPr/>
          </p:nvSpPr>
          <p:spPr bwMode="auto">
            <a:xfrm>
              <a:off x="6349995" y="1968503"/>
              <a:ext cx="155412" cy="97922"/>
            </a:xfrm>
            <a:custGeom>
              <a:avLst/>
              <a:gdLst>
                <a:gd name="T0" fmla="*/ 222 w 222"/>
                <a:gd name="T1" fmla="*/ 0 h 137"/>
                <a:gd name="T2" fmla="*/ 196 w 222"/>
                <a:gd name="T3" fmla="*/ 4 h 137"/>
                <a:gd name="T4" fmla="*/ 167 w 222"/>
                <a:gd name="T5" fmla="*/ 27 h 137"/>
                <a:gd name="T6" fmla="*/ 166 w 222"/>
                <a:gd name="T7" fmla="*/ 27 h 137"/>
                <a:gd name="T8" fmla="*/ 156 w 222"/>
                <a:gd name="T9" fmla="*/ 25 h 137"/>
                <a:gd name="T10" fmla="*/ 0 w 222"/>
                <a:gd name="T11" fmla="*/ 137 h 137"/>
                <a:gd name="T12" fmla="*/ 222 w 222"/>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222" h="137">
                  <a:moveTo>
                    <a:pt x="222" y="0"/>
                  </a:moveTo>
                  <a:cubicBezTo>
                    <a:pt x="214" y="1"/>
                    <a:pt x="205" y="2"/>
                    <a:pt x="196" y="4"/>
                  </a:cubicBezTo>
                  <a:cubicBezTo>
                    <a:pt x="193" y="17"/>
                    <a:pt x="181" y="27"/>
                    <a:pt x="167" y="27"/>
                  </a:cubicBezTo>
                  <a:cubicBezTo>
                    <a:pt x="167" y="27"/>
                    <a:pt x="167" y="27"/>
                    <a:pt x="166" y="27"/>
                  </a:cubicBezTo>
                  <a:cubicBezTo>
                    <a:pt x="163" y="27"/>
                    <a:pt x="159" y="26"/>
                    <a:pt x="156" y="25"/>
                  </a:cubicBezTo>
                  <a:cubicBezTo>
                    <a:pt x="101" y="83"/>
                    <a:pt x="38" y="119"/>
                    <a:pt x="0" y="137"/>
                  </a:cubicBezTo>
                  <a:cubicBezTo>
                    <a:pt x="87" y="132"/>
                    <a:pt x="171" y="77"/>
                    <a:pt x="2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sp>
          <p:nvSpPr>
            <p:cNvPr id="68" name="Freeform 35"/>
            <p:cNvSpPr>
              <a:spLocks/>
            </p:cNvSpPr>
            <p:nvPr/>
          </p:nvSpPr>
          <p:spPr bwMode="auto">
            <a:xfrm>
              <a:off x="6343454" y="1763517"/>
              <a:ext cx="133210" cy="178871"/>
            </a:xfrm>
            <a:custGeom>
              <a:avLst/>
              <a:gdLst>
                <a:gd name="T0" fmla="*/ 116 w 190"/>
                <a:gd name="T1" fmla="*/ 0 h 251"/>
                <a:gd name="T2" fmla="*/ 94 w 190"/>
                <a:gd name="T3" fmla="*/ 12 h 251"/>
                <a:gd name="T4" fmla="*/ 46 w 190"/>
                <a:gd name="T5" fmla="*/ 167 h 251"/>
                <a:gd name="T6" fmla="*/ 0 w 190"/>
                <a:gd name="T7" fmla="*/ 251 h 251"/>
                <a:gd name="T8" fmla="*/ 61 w 190"/>
                <a:gd name="T9" fmla="*/ 212 h 251"/>
                <a:gd name="T10" fmla="*/ 190 w 190"/>
                <a:gd name="T11" fmla="*/ 54 h 251"/>
                <a:gd name="T12" fmla="*/ 180 w 190"/>
                <a:gd name="T13" fmla="*/ 32 h 251"/>
                <a:gd name="T14" fmla="*/ 180 w 190"/>
                <a:gd name="T15" fmla="*/ 27 h 251"/>
                <a:gd name="T16" fmla="*/ 116 w 190"/>
                <a:gd name="T1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51">
                  <a:moveTo>
                    <a:pt x="116" y="0"/>
                  </a:moveTo>
                  <a:cubicBezTo>
                    <a:pt x="111" y="7"/>
                    <a:pt x="103" y="12"/>
                    <a:pt x="94" y="12"/>
                  </a:cubicBezTo>
                  <a:cubicBezTo>
                    <a:pt x="84" y="66"/>
                    <a:pt x="68" y="118"/>
                    <a:pt x="46" y="167"/>
                  </a:cubicBezTo>
                  <a:cubicBezTo>
                    <a:pt x="32" y="197"/>
                    <a:pt x="17" y="225"/>
                    <a:pt x="0" y="251"/>
                  </a:cubicBezTo>
                  <a:cubicBezTo>
                    <a:pt x="21" y="239"/>
                    <a:pt x="42" y="226"/>
                    <a:pt x="61" y="212"/>
                  </a:cubicBezTo>
                  <a:cubicBezTo>
                    <a:pt x="121" y="168"/>
                    <a:pt x="165" y="115"/>
                    <a:pt x="190" y="54"/>
                  </a:cubicBezTo>
                  <a:cubicBezTo>
                    <a:pt x="184" y="48"/>
                    <a:pt x="180" y="40"/>
                    <a:pt x="180" y="32"/>
                  </a:cubicBezTo>
                  <a:cubicBezTo>
                    <a:pt x="180" y="30"/>
                    <a:pt x="180" y="29"/>
                    <a:pt x="180" y="27"/>
                  </a:cubicBezTo>
                  <a:cubicBezTo>
                    <a:pt x="159" y="17"/>
                    <a:pt x="137" y="8"/>
                    <a:pt x="1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sp>
          <p:nvSpPr>
            <p:cNvPr id="69" name="Freeform 36"/>
            <p:cNvSpPr>
              <a:spLocks/>
            </p:cNvSpPr>
            <p:nvPr/>
          </p:nvSpPr>
          <p:spPr bwMode="auto">
            <a:xfrm>
              <a:off x="6203706" y="1975036"/>
              <a:ext cx="103172" cy="63977"/>
            </a:xfrm>
            <a:custGeom>
              <a:avLst/>
              <a:gdLst>
                <a:gd name="T0" fmla="*/ 147 w 147"/>
                <a:gd name="T1" fmla="*/ 0 h 89"/>
                <a:gd name="T2" fmla="*/ 0 w 147"/>
                <a:gd name="T3" fmla="*/ 43 h 89"/>
                <a:gd name="T4" fmla="*/ 59 w 147"/>
                <a:gd name="T5" fmla="*/ 89 h 89"/>
                <a:gd name="T6" fmla="*/ 147 w 147"/>
                <a:gd name="T7" fmla="*/ 0 h 89"/>
              </a:gdLst>
              <a:ahLst/>
              <a:cxnLst>
                <a:cxn ang="0">
                  <a:pos x="T0" y="T1"/>
                </a:cxn>
                <a:cxn ang="0">
                  <a:pos x="T2" y="T3"/>
                </a:cxn>
                <a:cxn ang="0">
                  <a:pos x="T4" y="T5"/>
                </a:cxn>
                <a:cxn ang="0">
                  <a:pos x="T6" y="T7"/>
                </a:cxn>
              </a:cxnLst>
              <a:rect l="0" t="0" r="r" b="b"/>
              <a:pathLst>
                <a:path w="147" h="89">
                  <a:moveTo>
                    <a:pt x="147" y="0"/>
                  </a:moveTo>
                  <a:cubicBezTo>
                    <a:pt x="83" y="28"/>
                    <a:pt x="29" y="39"/>
                    <a:pt x="0" y="43"/>
                  </a:cubicBezTo>
                  <a:cubicBezTo>
                    <a:pt x="18" y="61"/>
                    <a:pt x="38" y="76"/>
                    <a:pt x="59" y="89"/>
                  </a:cubicBezTo>
                  <a:cubicBezTo>
                    <a:pt x="74" y="78"/>
                    <a:pt x="108" y="49"/>
                    <a:pt x="1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Calibri"/>
              </a:endParaRPr>
            </a:p>
          </p:txBody>
        </p:sp>
      </p:grpSp>
      <p:grpSp>
        <p:nvGrpSpPr>
          <p:cNvPr id="79" name="Group 78"/>
          <p:cNvGrpSpPr/>
          <p:nvPr/>
        </p:nvGrpSpPr>
        <p:grpSpPr>
          <a:xfrm>
            <a:off x="1586209" y="1174463"/>
            <a:ext cx="463990" cy="417303"/>
            <a:chOff x="1991400" y="2309916"/>
            <a:chExt cx="442315" cy="397809"/>
          </a:xfrm>
          <a:solidFill>
            <a:schemeClr val="bg1"/>
          </a:solidFill>
        </p:grpSpPr>
        <p:sp>
          <p:nvSpPr>
            <p:cNvPr id="80" name="Rectangle 79"/>
            <p:cNvSpPr>
              <a:spLocks noChangeArrowheads="1"/>
            </p:cNvSpPr>
            <p:nvPr/>
          </p:nvSpPr>
          <p:spPr bwMode="auto">
            <a:xfrm>
              <a:off x="2053411" y="2477918"/>
              <a:ext cx="58542" cy="68333"/>
            </a:xfrm>
            <a:prstGeom prst="rect">
              <a:avLst/>
            </a:prstGeom>
            <a:grpFill/>
            <a:ln w="9525">
              <a:noFill/>
              <a:round/>
              <a:headEnd/>
              <a:tailEnd/>
            </a:ln>
            <a:effectLs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82"/>
            <p:cNvSpPr>
              <a:spLocks noChangeArrowheads="1"/>
            </p:cNvSpPr>
            <p:nvPr/>
          </p:nvSpPr>
          <p:spPr bwMode="auto">
            <a:xfrm>
              <a:off x="2133635" y="2372155"/>
              <a:ext cx="62011" cy="174096"/>
            </a:xfrm>
            <a:prstGeom prst="rect">
              <a:avLst/>
            </a:prstGeom>
            <a:grpFill/>
            <a:ln w="9525">
              <a:noFill/>
              <a:round/>
              <a:headEnd/>
              <a:tailEnd/>
            </a:ln>
            <a:effectLs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83"/>
            <p:cNvSpPr>
              <a:spLocks/>
            </p:cNvSpPr>
            <p:nvPr/>
          </p:nvSpPr>
          <p:spPr bwMode="auto">
            <a:xfrm>
              <a:off x="2217328" y="2524489"/>
              <a:ext cx="61577" cy="18715"/>
            </a:xfrm>
            <a:custGeom>
              <a:avLst/>
              <a:gdLst>
                <a:gd name="T0" fmla="*/ 142 w 142"/>
                <a:gd name="T1" fmla="*/ 0 h 43"/>
                <a:gd name="T2" fmla="*/ 0 w 142"/>
                <a:gd name="T3" fmla="*/ 43 h 43"/>
                <a:gd name="T4" fmla="*/ 92 w 142"/>
                <a:gd name="T5" fmla="*/ 43 h 43"/>
                <a:gd name="T6" fmla="*/ 142 w 142"/>
                <a:gd name="T7" fmla="*/ 28 h 43"/>
                <a:gd name="T8" fmla="*/ 142 w 142"/>
                <a:gd name="T9" fmla="*/ 0 h 43"/>
              </a:gdLst>
              <a:ahLst/>
              <a:cxnLst>
                <a:cxn ang="0">
                  <a:pos x="T0" y="T1"/>
                </a:cxn>
                <a:cxn ang="0">
                  <a:pos x="T2" y="T3"/>
                </a:cxn>
                <a:cxn ang="0">
                  <a:pos x="T4" y="T5"/>
                </a:cxn>
                <a:cxn ang="0">
                  <a:pos x="T6" y="T7"/>
                </a:cxn>
                <a:cxn ang="0">
                  <a:pos x="T8" y="T9"/>
                </a:cxn>
              </a:cxnLst>
              <a:rect l="0" t="0" r="r" b="b"/>
              <a:pathLst>
                <a:path w="142" h="43">
                  <a:moveTo>
                    <a:pt x="142" y="0"/>
                  </a:moveTo>
                  <a:lnTo>
                    <a:pt x="0" y="43"/>
                  </a:lnTo>
                  <a:lnTo>
                    <a:pt x="92" y="43"/>
                  </a:lnTo>
                  <a:lnTo>
                    <a:pt x="142" y="28"/>
                  </a:lnTo>
                  <a:lnTo>
                    <a:pt x="142" y="0"/>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86"/>
            <p:cNvSpPr>
              <a:spLocks/>
            </p:cNvSpPr>
            <p:nvPr/>
          </p:nvSpPr>
          <p:spPr bwMode="auto">
            <a:xfrm>
              <a:off x="2214292" y="2499680"/>
              <a:ext cx="64613" cy="36995"/>
            </a:xfrm>
            <a:custGeom>
              <a:avLst/>
              <a:gdLst>
                <a:gd name="T0" fmla="*/ 149 w 149"/>
                <a:gd name="T1" fmla="*/ 0 h 85"/>
                <a:gd name="T2" fmla="*/ 0 w 149"/>
                <a:gd name="T3" fmla="*/ 50 h 85"/>
                <a:gd name="T4" fmla="*/ 0 w 149"/>
                <a:gd name="T5" fmla="*/ 85 h 85"/>
                <a:gd name="T6" fmla="*/ 149 w 149"/>
                <a:gd name="T7" fmla="*/ 35 h 85"/>
                <a:gd name="T8" fmla="*/ 149 w 149"/>
                <a:gd name="T9" fmla="*/ 0 h 85"/>
              </a:gdLst>
              <a:ahLst/>
              <a:cxnLst>
                <a:cxn ang="0">
                  <a:pos x="T0" y="T1"/>
                </a:cxn>
                <a:cxn ang="0">
                  <a:pos x="T2" y="T3"/>
                </a:cxn>
                <a:cxn ang="0">
                  <a:pos x="T4" y="T5"/>
                </a:cxn>
                <a:cxn ang="0">
                  <a:pos x="T6" y="T7"/>
                </a:cxn>
                <a:cxn ang="0">
                  <a:pos x="T8" y="T9"/>
                </a:cxn>
              </a:cxnLst>
              <a:rect l="0" t="0" r="r" b="b"/>
              <a:pathLst>
                <a:path w="149" h="85">
                  <a:moveTo>
                    <a:pt x="149" y="0"/>
                  </a:moveTo>
                  <a:lnTo>
                    <a:pt x="0" y="50"/>
                  </a:lnTo>
                  <a:lnTo>
                    <a:pt x="0" y="85"/>
                  </a:lnTo>
                  <a:lnTo>
                    <a:pt x="149" y="35"/>
                  </a:lnTo>
                  <a:lnTo>
                    <a:pt x="149" y="0"/>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87"/>
            <p:cNvSpPr>
              <a:spLocks/>
            </p:cNvSpPr>
            <p:nvPr/>
          </p:nvSpPr>
          <p:spPr bwMode="auto">
            <a:xfrm>
              <a:off x="2214292" y="2412633"/>
              <a:ext cx="30789" cy="9140"/>
            </a:xfrm>
            <a:custGeom>
              <a:avLst/>
              <a:gdLst>
                <a:gd name="T0" fmla="*/ 0 w 71"/>
                <a:gd name="T1" fmla="*/ 0 h 21"/>
                <a:gd name="T2" fmla="*/ 0 w 71"/>
                <a:gd name="T3" fmla="*/ 21 h 21"/>
                <a:gd name="T4" fmla="*/ 71 w 71"/>
                <a:gd name="T5" fmla="*/ 0 h 21"/>
                <a:gd name="T6" fmla="*/ 0 w 71"/>
                <a:gd name="T7" fmla="*/ 0 h 21"/>
              </a:gdLst>
              <a:ahLst/>
              <a:cxnLst>
                <a:cxn ang="0">
                  <a:pos x="T0" y="T1"/>
                </a:cxn>
                <a:cxn ang="0">
                  <a:pos x="T2" y="T3"/>
                </a:cxn>
                <a:cxn ang="0">
                  <a:pos x="T4" y="T5"/>
                </a:cxn>
                <a:cxn ang="0">
                  <a:pos x="T6" y="T7"/>
                </a:cxn>
              </a:cxnLst>
              <a:rect l="0" t="0" r="r" b="b"/>
              <a:pathLst>
                <a:path w="71" h="21">
                  <a:moveTo>
                    <a:pt x="0" y="0"/>
                  </a:moveTo>
                  <a:lnTo>
                    <a:pt x="0" y="21"/>
                  </a:lnTo>
                  <a:lnTo>
                    <a:pt x="71" y="0"/>
                  </a:lnTo>
                  <a:lnTo>
                    <a:pt x="0" y="0"/>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88"/>
            <p:cNvSpPr>
              <a:spLocks/>
            </p:cNvSpPr>
            <p:nvPr/>
          </p:nvSpPr>
          <p:spPr bwMode="auto">
            <a:xfrm>
              <a:off x="2214292" y="2477918"/>
              <a:ext cx="64613" cy="33949"/>
            </a:xfrm>
            <a:custGeom>
              <a:avLst/>
              <a:gdLst>
                <a:gd name="T0" fmla="*/ 149 w 149"/>
                <a:gd name="T1" fmla="*/ 0 h 78"/>
                <a:gd name="T2" fmla="*/ 0 w 149"/>
                <a:gd name="T3" fmla="*/ 50 h 78"/>
                <a:gd name="T4" fmla="*/ 0 w 149"/>
                <a:gd name="T5" fmla="*/ 78 h 78"/>
                <a:gd name="T6" fmla="*/ 149 w 149"/>
                <a:gd name="T7" fmla="*/ 28 h 78"/>
                <a:gd name="T8" fmla="*/ 149 w 149"/>
                <a:gd name="T9" fmla="*/ 0 h 78"/>
              </a:gdLst>
              <a:ahLst/>
              <a:cxnLst>
                <a:cxn ang="0">
                  <a:pos x="T0" y="T1"/>
                </a:cxn>
                <a:cxn ang="0">
                  <a:pos x="T2" y="T3"/>
                </a:cxn>
                <a:cxn ang="0">
                  <a:pos x="T4" y="T5"/>
                </a:cxn>
                <a:cxn ang="0">
                  <a:pos x="T6" y="T7"/>
                </a:cxn>
                <a:cxn ang="0">
                  <a:pos x="T8" y="T9"/>
                </a:cxn>
              </a:cxnLst>
              <a:rect l="0" t="0" r="r" b="b"/>
              <a:pathLst>
                <a:path w="149" h="78">
                  <a:moveTo>
                    <a:pt x="149" y="0"/>
                  </a:moveTo>
                  <a:lnTo>
                    <a:pt x="0" y="50"/>
                  </a:lnTo>
                  <a:lnTo>
                    <a:pt x="0" y="78"/>
                  </a:lnTo>
                  <a:lnTo>
                    <a:pt x="149" y="28"/>
                  </a:lnTo>
                  <a:lnTo>
                    <a:pt x="149" y="0"/>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102"/>
            <p:cNvSpPr>
              <a:spLocks/>
            </p:cNvSpPr>
            <p:nvPr/>
          </p:nvSpPr>
          <p:spPr bwMode="auto">
            <a:xfrm>
              <a:off x="2214292" y="2456157"/>
              <a:ext cx="64613" cy="33949"/>
            </a:xfrm>
            <a:custGeom>
              <a:avLst/>
              <a:gdLst>
                <a:gd name="T0" fmla="*/ 149 w 149"/>
                <a:gd name="T1" fmla="*/ 0 h 78"/>
                <a:gd name="T2" fmla="*/ 0 w 149"/>
                <a:gd name="T3" fmla="*/ 50 h 78"/>
                <a:gd name="T4" fmla="*/ 0 w 149"/>
                <a:gd name="T5" fmla="*/ 78 h 78"/>
                <a:gd name="T6" fmla="*/ 149 w 149"/>
                <a:gd name="T7" fmla="*/ 28 h 78"/>
                <a:gd name="T8" fmla="*/ 149 w 149"/>
                <a:gd name="T9" fmla="*/ 0 h 78"/>
              </a:gdLst>
              <a:ahLst/>
              <a:cxnLst>
                <a:cxn ang="0">
                  <a:pos x="T0" y="T1"/>
                </a:cxn>
                <a:cxn ang="0">
                  <a:pos x="T2" y="T3"/>
                </a:cxn>
                <a:cxn ang="0">
                  <a:pos x="T4" y="T5"/>
                </a:cxn>
                <a:cxn ang="0">
                  <a:pos x="T6" y="T7"/>
                </a:cxn>
                <a:cxn ang="0">
                  <a:pos x="T8" y="T9"/>
                </a:cxn>
              </a:cxnLst>
              <a:rect l="0" t="0" r="r" b="b"/>
              <a:pathLst>
                <a:path w="149" h="78">
                  <a:moveTo>
                    <a:pt x="149" y="0"/>
                  </a:moveTo>
                  <a:lnTo>
                    <a:pt x="0" y="50"/>
                  </a:lnTo>
                  <a:lnTo>
                    <a:pt x="0" y="78"/>
                  </a:lnTo>
                  <a:lnTo>
                    <a:pt x="149" y="28"/>
                  </a:lnTo>
                  <a:lnTo>
                    <a:pt x="149" y="0"/>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03"/>
            <p:cNvSpPr>
              <a:spLocks/>
            </p:cNvSpPr>
            <p:nvPr/>
          </p:nvSpPr>
          <p:spPr bwMode="auto">
            <a:xfrm>
              <a:off x="2214292" y="2434395"/>
              <a:ext cx="64613" cy="33949"/>
            </a:xfrm>
            <a:custGeom>
              <a:avLst/>
              <a:gdLst>
                <a:gd name="T0" fmla="*/ 149 w 149"/>
                <a:gd name="T1" fmla="*/ 0 h 78"/>
                <a:gd name="T2" fmla="*/ 0 w 149"/>
                <a:gd name="T3" fmla="*/ 50 h 78"/>
                <a:gd name="T4" fmla="*/ 0 w 149"/>
                <a:gd name="T5" fmla="*/ 78 h 78"/>
                <a:gd name="T6" fmla="*/ 149 w 149"/>
                <a:gd name="T7" fmla="*/ 28 h 78"/>
                <a:gd name="T8" fmla="*/ 149 w 149"/>
                <a:gd name="T9" fmla="*/ 0 h 78"/>
              </a:gdLst>
              <a:ahLst/>
              <a:cxnLst>
                <a:cxn ang="0">
                  <a:pos x="T0" y="T1"/>
                </a:cxn>
                <a:cxn ang="0">
                  <a:pos x="T2" y="T3"/>
                </a:cxn>
                <a:cxn ang="0">
                  <a:pos x="T4" y="T5"/>
                </a:cxn>
                <a:cxn ang="0">
                  <a:pos x="T6" y="T7"/>
                </a:cxn>
                <a:cxn ang="0">
                  <a:pos x="T8" y="T9"/>
                </a:cxn>
              </a:cxnLst>
              <a:rect l="0" t="0" r="r" b="b"/>
              <a:pathLst>
                <a:path w="149" h="78">
                  <a:moveTo>
                    <a:pt x="149" y="0"/>
                  </a:moveTo>
                  <a:lnTo>
                    <a:pt x="0" y="50"/>
                  </a:lnTo>
                  <a:lnTo>
                    <a:pt x="0" y="78"/>
                  </a:lnTo>
                  <a:lnTo>
                    <a:pt x="149" y="28"/>
                  </a:lnTo>
                  <a:lnTo>
                    <a:pt x="149" y="0"/>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104"/>
            <p:cNvSpPr>
              <a:spLocks/>
            </p:cNvSpPr>
            <p:nvPr/>
          </p:nvSpPr>
          <p:spPr bwMode="auto">
            <a:xfrm>
              <a:off x="2214292" y="2412633"/>
              <a:ext cx="64613" cy="33949"/>
            </a:xfrm>
            <a:custGeom>
              <a:avLst/>
              <a:gdLst>
                <a:gd name="T0" fmla="*/ 149 w 149"/>
                <a:gd name="T1" fmla="*/ 0 h 78"/>
                <a:gd name="T2" fmla="*/ 135 w 149"/>
                <a:gd name="T3" fmla="*/ 0 h 78"/>
                <a:gd name="T4" fmla="*/ 0 w 149"/>
                <a:gd name="T5" fmla="*/ 42 h 78"/>
                <a:gd name="T6" fmla="*/ 0 w 149"/>
                <a:gd name="T7" fmla="*/ 78 h 78"/>
                <a:gd name="T8" fmla="*/ 149 w 149"/>
                <a:gd name="T9" fmla="*/ 28 h 78"/>
                <a:gd name="T10" fmla="*/ 149 w 149"/>
                <a:gd name="T11" fmla="*/ 0 h 78"/>
              </a:gdLst>
              <a:ahLst/>
              <a:cxnLst>
                <a:cxn ang="0">
                  <a:pos x="T0" y="T1"/>
                </a:cxn>
                <a:cxn ang="0">
                  <a:pos x="T2" y="T3"/>
                </a:cxn>
                <a:cxn ang="0">
                  <a:pos x="T4" y="T5"/>
                </a:cxn>
                <a:cxn ang="0">
                  <a:pos x="T6" y="T7"/>
                </a:cxn>
                <a:cxn ang="0">
                  <a:pos x="T8" y="T9"/>
                </a:cxn>
                <a:cxn ang="0">
                  <a:pos x="T10" y="T11"/>
                </a:cxn>
              </a:cxnLst>
              <a:rect l="0" t="0" r="r" b="b"/>
              <a:pathLst>
                <a:path w="149" h="78">
                  <a:moveTo>
                    <a:pt x="149" y="0"/>
                  </a:moveTo>
                  <a:lnTo>
                    <a:pt x="135" y="0"/>
                  </a:lnTo>
                  <a:lnTo>
                    <a:pt x="0" y="42"/>
                  </a:lnTo>
                  <a:lnTo>
                    <a:pt x="0" y="78"/>
                  </a:lnTo>
                  <a:lnTo>
                    <a:pt x="149" y="28"/>
                  </a:lnTo>
                  <a:lnTo>
                    <a:pt x="149" y="0"/>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endParaRPr lang="en-US" dirty="0"/>
            </a:p>
          </p:txBody>
        </p:sp>
        <p:sp>
          <p:nvSpPr>
            <p:cNvPr id="106" name="Rectangle 105"/>
            <p:cNvSpPr>
              <a:spLocks noChangeArrowheads="1"/>
            </p:cNvSpPr>
            <p:nvPr/>
          </p:nvSpPr>
          <p:spPr bwMode="auto">
            <a:xfrm>
              <a:off x="2053411" y="2561484"/>
              <a:ext cx="225494" cy="12622"/>
            </a:xfrm>
            <a:prstGeom prst="rect">
              <a:avLst/>
            </a:prstGeom>
            <a:grpFill/>
            <a:ln w="9525">
              <a:noFill/>
              <a:round/>
              <a:headEnd/>
              <a:tailEnd/>
            </a:ln>
            <a:effectLs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106"/>
            <p:cNvSpPr>
              <a:spLocks/>
            </p:cNvSpPr>
            <p:nvPr/>
          </p:nvSpPr>
          <p:spPr bwMode="auto">
            <a:xfrm>
              <a:off x="2294516" y="2608490"/>
              <a:ext cx="3035" cy="3047"/>
            </a:xfrm>
            <a:custGeom>
              <a:avLst/>
              <a:gdLst>
                <a:gd name="T0" fmla="*/ 0 w 7"/>
                <a:gd name="T1" fmla="*/ 0 h 7"/>
                <a:gd name="T2" fmla="*/ 7 w 7"/>
                <a:gd name="T3" fmla="*/ 7 h 7"/>
                <a:gd name="T4" fmla="*/ 7 w 7"/>
                <a:gd name="T5" fmla="*/ 0 h 7"/>
                <a:gd name="T6" fmla="*/ 0 w 7"/>
                <a:gd name="T7" fmla="*/ 0 h 7"/>
              </a:gdLst>
              <a:ahLst/>
              <a:cxnLst>
                <a:cxn ang="0">
                  <a:pos x="T0" y="T1"/>
                </a:cxn>
                <a:cxn ang="0">
                  <a:pos x="T2" y="T3"/>
                </a:cxn>
                <a:cxn ang="0">
                  <a:pos x="T4" y="T5"/>
                </a:cxn>
                <a:cxn ang="0">
                  <a:pos x="T6" y="T7"/>
                </a:cxn>
              </a:cxnLst>
              <a:rect l="0" t="0" r="r" b="b"/>
              <a:pathLst>
                <a:path w="7" h="7">
                  <a:moveTo>
                    <a:pt x="0" y="0"/>
                  </a:moveTo>
                  <a:lnTo>
                    <a:pt x="7" y="7"/>
                  </a:lnTo>
                  <a:lnTo>
                    <a:pt x="7" y="0"/>
                  </a:lnTo>
                  <a:lnTo>
                    <a:pt x="0" y="0"/>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107"/>
            <p:cNvSpPr>
              <a:spLocks/>
            </p:cNvSpPr>
            <p:nvPr/>
          </p:nvSpPr>
          <p:spPr bwMode="auto">
            <a:xfrm>
              <a:off x="1991400" y="2309916"/>
              <a:ext cx="395915" cy="335570"/>
            </a:xfrm>
            <a:custGeom>
              <a:avLst/>
              <a:gdLst>
                <a:gd name="T0" fmla="*/ 128 w 128"/>
                <a:gd name="T1" fmla="*/ 10 h 108"/>
                <a:gd name="T2" fmla="*/ 119 w 128"/>
                <a:gd name="T3" fmla="*/ 0 h 108"/>
                <a:gd name="T4" fmla="*/ 10 w 128"/>
                <a:gd name="T5" fmla="*/ 0 h 108"/>
                <a:gd name="T6" fmla="*/ 0 w 128"/>
                <a:gd name="T7" fmla="*/ 10 h 108"/>
                <a:gd name="T8" fmla="*/ 0 w 128"/>
                <a:gd name="T9" fmla="*/ 98 h 108"/>
                <a:gd name="T10" fmla="*/ 10 w 128"/>
                <a:gd name="T11" fmla="*/ 108 h 108"/>
                <a:gd name="T12" fmla="*/ 92 w 128"/>
                <a:gd name="T13" fmla="*/ 108 h 108"/>
                <a:gd name="T14" fmla="*/ 85 w 128"/>
                <a:gd name="T15" fmla="*/ 98 h 108"/>
                <a:gd name="T16" fmla="*/ 85 w 128"/>
                <a:gd name="T17" fmla="*/ 96 h 108"/>
                <a:gd name="T18" fmla="*/ 12 w 128"/>
                <a:gd name="T19" fmla="*/ 96 h 108"/>
                <a:gd name="T20" fmla="*/ 12 w 128"/>
                <a:gd name="T21" fmla="*/ 13 h 108"/>
                <a:gd name="T22" fmla="*/ 115 w 128"/>
                <a:gd name="T23" fmla="*/ 13 h 108"/>
                <a:gd name="T24" fmla="*/ 115 w 128"/>
                <a:gd name="T25" fmla="*/ 89 h 108"/>
                <a:gd name="T26" fmla="*/ 128 w 128"/>
                <a:gd name="T27" fmla="*/ 91 h 108"/>
                <a:gd name="T28" fmla="*/ 128 w 128"/>
                <a:gd name="T29"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08">
                  <a:moveTo>
                    <a:pt x="128" y="10"/>
                  </a:moveTo>
                  <a:cubicBezTo>
                    <a:pt x="128" y="4"/>
                    <a:pt x="124" y="0"/>
                    <a:pt x="119" y="0"/>
                  </a:cubicBezTo>
                  <a:cubicBezTo>
                    <a:pt x="10" y="0"/>
                    <a:pt x="10" y="0"/>
                    <a:pt x="10" y="0"/>
                  </a:cubicBezTo>
                  <a:cubicBezTo>
                    <a:pt x="4" y="0"/>
                    <a:pt x="0" y="4"/>
                    <a:pt x="0" y="10"/>
                  </a:cubicBezTo>
                  <a:cubicBezTo>
                    <a:pt x="0" y="98"/>
                    <a:pt x="0" y="98"/>
                    <a:pt x="0" y="98"/>
                  </a:cubicBezTo>
                  <a:cubicBezTo>
                    <a:pt x="0" y="104"/>
                    <a:pt x="4" y="108"/>
                    <a:pt x="10" y="108"/>
                  </a:cubicBezTo>
                  <a:cubicBezTo>
                    <a:pt x="92" y="108"/>
                    <a:pt x="92" y="108"/>
                    <a:pt x="92" y="108"/>
                  </a:cubicBezTo>
                  <a:cubicBezTo>
                    <a:pt x="85" y="98"/>
                    <a:pt x="85" y="98"/>
                    <a:pt x="85" y="98"/>
                  </a:cubicBezTo>
                  <a:cubicBezTo>
                    <a:pt x="85" y="98"/>
                    <a:pt x="85" y="97"/>
                    <a:pt x="85" y="96"/>
                  </a:cubicBezTo>
                  <a:cubicBezTo>
                    <a:pt x="12" y="96"/>
                    <a:pt x="12" y="96"/>
                    <a:pt x="12" y="96"/>
                  </a:cubicBezTo>
                  <a:cubicBezTo>
                    <a:pt x="12" y="13"/>
                    <a:pt x="12" y="13"/>
                    <a:pt x="12" y="13"/>
                  </a:cubicBezTo>
                  <a:cubicBezTo>
                    <a:pt x="115" y="13"/>
                    <a:pt x="115" y="13"/>
                    <a:pt x="115" y="13"/>
                  </a:cubicBezTo>
                  <a:cubicBezTo>
                    <a:pt x="115" y="89"/>
                    <a:pt x="115" y="89"/>
                    <a:pt x="115" y="89"/>
                  </a:cubicBezTo>
                  <a:cubicBezTo>
                    <a:pt x="119" y="89"/>
                    <a:pt x="124" y="90"/>
                    <a:pt x="128" y="91"/>
                  </a:cubicBezTo>
                  <a:lnTo>
                    <a:pt x="128" y="10"/>
                  </a:ln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108"/>
            <p:cNvSpPr>
              <a:spLocks/>
            </p:cNvSpPr>
            <p:nvPr/>
          </p:nvSpPr>
          <p:spPr bwMode="auto">
            <a:xfrm>
              <a:off x="2248116" y="2484012"/>
              <a:ext cx="185599" cy="223713"/>
            </a:xfrm>
            <a:custGeom>
              <a:avLst/>
              <a:gdLst>
                <a:gd name="T0" fmla="*/ 26 w 60"/>
                <a:gd name="T1" fmla="*/ 33 h 72"/>
                <a:gd name="T2" fmla="*/ 26 w 60"/>
                <a:gd name="T3" fmla="*/ 4 h 72"/>
                <a:gd name="T4" fmla="*/ 22 w 60"/>
                <a:gd name="T5" fmla="*/ 0 h 72"/>
                <a:gd name="T6" fmla="*/ 17 w 60"/>
                <a:gd name="T7" fmla="*/ 4 h 72"/>
                <a:gd name="T8" fmla="*/ 17 w 60"/>
                <a:gd name="T9" fmla="*/ 45 h 72"/>
                <a:gd name="T10" fmla="*/ 11 w 60"/>
                <a:gd name="T11" fmla="*/ 37 h 72"/>
                <a:gd name="T12" fmla="*/ 4 w 60"/>
                <a:gd name="T13" fmla="*/ 34 h 72"/>
                <a:gd name="T14" fmla="*/ 4 w 60"/>
                <a:gd name="T15" fmla="*/ 42 h 72"/>
                <a:gd name="T16" fmla="*/ 22 w 60"/>
                <a:gd name="T17" fmla="*/ 72 h 72"/>
                <a:gd name="T18" fmla="*/ 51 w 60"/>
                <a:gd name="T19" fmla="*/ 72 h 72"/>
                <a:gd name="T20" fmla="*/ 60 w 60"/>
                <a:gd name="T21" fmla="*/ 47 h 72"/>
                <a:gd name="T22" fmla="*/ 26 w 60"/>
                <a:gd name="T23" fmla="*/ 3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72">
                  <a:moveTo>
                    <a:pt x="26" y="33"/>
                  </a:moveTo>
                  <a:cubicBezTo>
                    <a:pt x="26" y="4"/>
                    <a:pt x="26" y="4"/>
                    <a:pt x="26" y="4"/>
                  </a:cubicBezTo>
                  <a:cubicBezTo>
                    <a:pt x="26" y="2"/>
                    <a:pt x="24" y="0"/>
                    <a:pt x="22" y="0"/>
                  </a:cubicBezTo>
                  <a:cubicBezTo>
                    <a:pt x="19" y="0"/>
                    <a:pt x="17" y="2"/>
                    <a:pt x="17" y="4"/>
                  </a:cubicBezTo>
                  <a:cubicBezTo>
                    <a:pt x="17" y="45"/>
                    <a:pt x="17" y="45"/>
                    <a:pt x="17" y="45"/>
                  </a:cubicBezTo>
                  <a:cubicBezTo>
                    <a:pt x="11" y="37"/>
                    <a:pt x="11" y="37"/>
                    <a:pt x="11" y="37"/>
                  </a:cubicBezTo>
                  <a:cubicBezTo>
                    <a:pt x="11" y="37"/>
                    <a:pt x="8" y="31"/>
                    <a:pt x="4" y="34"/>
                  </a:cubicBezTo>
                  <a:cubicBezTo>
                    <a:pt x="0" y="36"/>
                    <a:pt x="4" y="42"/>
                    <a:pt x="4" y="42"/>
                  </a:cubicBezTo>
                  <a:cubicBezTo>
                    <a:pt x="22" y="72"/>
                    <a:pt x="22" y="72"/>
                    <a:pt x="22" y="72"/>
                  </a:cubicBezTo>
                  <a:cubicBezTo>
                    <a:pt x="51" y="72"/>
                    <a:pt x="51" y="72"/>
                    <a:pt x="51" y="72"/>
                  </a:cubicBezTo>
                  <a:cubicBezTo>
                    <a:pt x="51" y="72"/>
                    <a:pt x="60" y="56"/>
                    <a:pt x="60" y="47"/>
                  </a:cubicBezTo>
                  <a:cubicBezTo>
                    <a:pt x="60" y="34"/>
                    <a:pt x="26" y="33"/>
                    <a:pt x="26" y="33"/>
                  </a:cubicBezTo>
                  <a:close/>
                </a:path>
              </a:pathLst>
            </a:custGeom>
            <a:grpFill/>
            <a:ln w="9525">
              <a:noFill/>
              <a:round/>
              <a:headEnd/>
              <a:tailEnd/>
            </a:ln>
            <a:effectLst/>
            <a:extLst/>
          </p:spPr>
          <p:txBody>
            <a:bodyPr vert="horz" wrap="square" lIns="91440" tIns="45720" rIns="91440" bIns="45720" numCol="1" anchor="t" anchorCtr="0" compatLnSpc="1">
              <a:prstTxWarp prst="textNoShape">
                <a:avLst/>
              </a:prstTxWarp>
            </a:bodyPr>
            <a:lstStyle/>
            <a:p>
              <a:endParaRPr lang="en-US" dirty="0"/>
            </a:p>
          </p:txBody>
        </p:sp>
      </p:grpSp>
      <p:grpSp>
        <p:nvGrpSpPr>
          <p:cNvPr id="113" name="Group 112"/>
          <p:cNvGrpSpPr/>
          <p:nvPr/>
        </p:nvGrpSpPr>
        <p:grpSpPr>
          <a:xfrm>
            <a:off x="7023940" y="1188522"/>
            <a:ext cx="563616" cy="364753"/>
            <a:chOff x="7752767" y="3112610"/>
            <a:chExt cx="364206" cy="235703"/>
          </a:xfrm>
          <a:solidFill>
            <a:schemeClr val="bg1"/>
          </a:solidFill>
          <a:effectLst/>
        </p:grpSpPr>
        <p:sp>
          <p:nvSpPr>
            <p:cNvPr id="114" name="AutoShape 88"/>
            <p:cNvSpPr>
              <a:spLocks/>
            </p:cNvSpPr>
            <p:nvPr/>
          </p:nvSpPr>
          <p:spPr bwMode="auto">
            <a:xfrm rot="10800000" flipH="1">
              <a:off x="7752767" y="3283314"/>
              <a:ext cx="364206" cy="64999"/>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grpFill/>
            <a:ln w="9525" cap="flat">
              <a:noFill/>
              <a:miter lim="800000"/>
              <a:headEnd type="none" w="med" len="med"/>
              <a:tailEnd type="none" w="med" len="med"/>
            </a:ln>
          </p:spPr>
          <p:txBody>
            <a:bodyPr lIns="0" tIns="0" rIns="0" bIns="0"/>
            <a:lstStyle/>
            <a:p>
              <a:pPr defTabSz="675833" fontAlgn="base">
                <a:spcBef>
                  <a:spcPct val="0"/>
                </a:spcBef>
                <a:spcAft>
                  <a:spcPct val="0"/>
                </a:spcAft>
              </a:pPr>
              <a:endParaRPr lang="en-US" sz="1800" dirty="0">
                <a:solidFill>
                  <a:srgbClr val="FFFFFF"/>
                </a:solidFill>
                <a:latin typeface="CiscoSans ExtraLight"/>
              </a:endParaRPr>
            </a:p>
          </p:txBody>
        </p:sp>
        <p:sp>
          <p:nvSpPr>
            <p:cNvPr id="115" name="Freeform 89"/>
            <p:cNvSpPr>
              <a:spLocks/>
            </p:cNvSpPr>
            <p:nvPr/>
          </p:nvSpPr>
          <p:spPr bwMode="auto">
            <a:xfrm>
              <a:off x="7795499" y="3112610"/>
              <a:ext cx="279400" cy="159543"/>
            </a:xfrm>
            <a:custGeom>
              <a:avLst/>
              <a:gdLst/>
              <a:ahLst/>
              <a:cxnLst/>
              <a:rect l="l" t="t" r="r" b="b"/>
              <a:pathLst>
                <a:path w="279400" h="159543">
                  <a:moveTo>
                    <a:pt x="30745" y="15757"/>
                  </a:moveTo>
                  <a:cubicBezTo>
                    <a:pt x="23387" y="15757"/>
                    <a:pt x="17422" y="21722"/>
                    <a:pt x="17422" y="29080"/>
                  </a:cubicBezTo>
                  <a:lnTo>
                    <a:pt x="17422" y="131775"/>
                  </a:lnTo>
                  <a:cubicBezTo>
                    <a:pt x="17422" y="139133"/>
                    <a:pt x="23387" y="145098"/>
                    <a:pt x="30745" y="145098"/>
                  </a:cubicBezTo>
                  <a:lnTo>
                    <a:pt x="248656" y="145098"/>
                  </a:lnTo>
                  <a:cubicBezTo>
                    <a:pt x="256014" y="145098"/>
                    <a:pt x="261979" y="139133"/>
                    <a:pt x="261979" y="131775"/>
                  </a:cubicBezTo>
                  <a:lnTo>
                    <a:pt x="261979" y="29080"/>
                  </a:lnTo>
                  <a:cubicBezTo>
                    <a:pt x="261979" y="21722"/>
                    <a:pt x="256014" y="15757"/>
                    <a:pt x="248656" y="15757"/>
                  </a:cubicBezTo>
                  <a:close/>
                  <a:moveTo>
                    <a:pt x="17993" y="0"/>
                  </a:moveTo>
                  <a:cubicBezTo>
                    <a:pt x="17993" y="0"/>
                    <a:pt x="17993" y="0"/>
                    <a:pt x="261407" y="0"/>
                  </a:cubicBezTo>
                  <a:cubicBezTo>
                    <a:pt x="271303" y="0"/>
                    <a:pt x="279400" y="8066"/>
                    <a:pt x="279400" y="17927"/>
                  </a:cubicBezTo>
                  <a:cubicBezTo>
                    <a:pt x="279400" y="17927"/>
                    <a:pt x="279400" y="17927"/>
                    <a:pt x="279400" y="159543"/>
                  </a:cubicBezTo>
                  <a:lnTo>
                    <a:pt x="0" y="159543"/>
                  </a:lnTo>
                  <a:cubicBezTo>
                    <a:pt x="0" y="159543"/>
                    <a:pt x="0" y="159543"/>
                    <a:pt x="0" y="17927"/>
                  </a:cubicBezTo>
                  <a:cubicBezTo>
                    <a:pt x="0" y="8066"/>
                    <a:pt x="8098" y="0"/>
                    <a:pt x="17993" y="0"/>
                  </a:cubicBezTo>
                  <a:close/>
                </a:path>
              </a:pathLst>
            </a:custGeom>
            <a:grpFill/>
            <a:ln w="15875" cap="flat">
              <a:noFill/>
              <a:miter lim="800000"/>
              <a:headEnd type="none" w="med" len="med"/>
              <a:tailEnd type="none" w="med" len="med"/>
            </a:ln>
          </p:spPr>
          <p:txBody>
            <a:bodyPr lIns="0" tIns="0" rIns="0" bIns="0"/>
            <a:lstStyle/>
            <a:p>
              <a:pPr defTabSz="675833" fontAlgn="base">
                <a:spcBef>
                  <a:spcPct val="0"/>
                </a:spcBef>
                <a:spcAft>
                  <a:spcPct val="0"/>
                </a:spcAft>
              </a:pPr>
              <a:endParaRPr lang="en-US" sz="1800" dirty="0">
                <a:solidFill>
                  <a:srgbClr val="FFFFFF"/>
                </a:solidFill>
                <a:latin typeface="CiscoSans ExtraLight"/>
              </a:endParaRPr>
            </a:p>
          </p:txBody>
        </p:sp>
      </p:grpSp>
      <p:sp>
        <p:nvSpPr>
          <p:cNvPr id="116" name="Freeform 6"/>
          <p:cNvSpPr>
            <a:spLocks noEditPoints="1"/>
          </p:cNvSpPr>
          <p:nvPr/>
        </p:nvSpPr>
        <p:spPr bwMode="auto">
          <a:xfrm>
            <a:off x="7691132" y="1192358"/>
            <a:ext cx="280164" cy="361937"/>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chemeClr val="bg1"/>
          </a:solidFill>
          <a:ln w="9525">
            <a:noFill/>
            <a:round/>
            <a:headEnd/>
            <a:tailEnd/>
          </a:ln>
          <a:effectLst/>
        </p:spPr>
        <p:txBody>
          <a:bodyPr vert="horz" wrap="square" lIns="68589" tIns="34295" rIns="68589" bIns="34295" numCol="1" anchor="t" anchorCtr="0" compatLnSpc="1">
            <a:prstTxWarp prst="textNoShape">
              <a:avLst/>
            </a:prstTxWarp>
          </a:bodyPr>
          <a:lstStyle/>
          <a:p>
            <a:pPr defTabSz="914362" fontAlgn="base">
              <a:spcBef>
                <a:spcPct val="0"/>
              </a:spcBef>
              <a:spcAft>
                <a:spcPct val="0"/>
              </a:spcAft>
              <a:defRPr/>
            </a:pPr>
            <a:endParaRPr lang="en-US" sz="1800" dirty="0">
              <a:solidFill>
                <a:prstClr val="black"/>
              </a:solidFill>
              <a:latin typeface="Arial" charset="0"/>
            </a:endParaRPr>
          </a:p>
        </p:txBody>
      </p:sp>
      <p:grpSp>
        <p:nvGrpSpPr>
          <p:cNvPr id="117" name="Group 116"/>
          <p:cNvGrpSpPr/>
          <p:nvPr/>
        </p:nvGrpSpPr>
        <p:grpSpPr>
          <a:xfrm>
            <a:off x="6741557" y="1199545"/>
            <a:ext cx="195332" cy="335287"/>
            <a:chOff x="4448175" y="3363913"/>
            <a:chExt cx="307975" cy="528638"/>
          </a:xfrm>
          <a:solidFill>
            <a:schemeClr val="bg1"/>
          </a:solidFill>
          <a:effectLst/>
        </p:grpSpPr>
        <p:sp>
          <p:nvSpPr>
            <p:cNvPr id="118" name="Freeform 133"/>
            <p:cNvSpPr>
              <a:spLocks noEditPoints="1"/>
            </p:cNvSpPr>
            <p:nvPr/>
          </p:nvSpPr>
          <p:spPr bwMode="auto">
            <a:xfrm>
              <a:off x="4448175" y="3363913"/>
              <a:ext cx="307975" cy="528638"/>
            </a:xfrm>
            <a:custGeom>
              <a:avLst/>
              <a:gdLst>
                <a:gd name="T0" fmla="*/ 66 w 387"/>
                <a:gd name="T1" fmla="*/ 0 h 666"/>
                <a:gd name="T2" fmla="*/ 53 w 387"/>
                <a:gd name="T3" fmla="*/ 1 h 666"/>
                <a:gd name="T4" fmla="*/ 30 w 387"/>
                <a:gd name="T5" fmla="*/ 12 h 666"/>
                <a:gd name="T6" fmla="*/ 12 w 387"/>
                <a:gd name="T7" fmla="*/ 34 h 666"/>
                <a:gd name="T8" fmla="*/ 1 w 387"/>
                <a:gd name="T9" fmla="*/ 61 h 666"/>
                <a:gd name="T10" fmla="*/ 0 w 387"/>
                <a:gd name="T11" fmla="*/ 588 h 666"/>
                <a:gd name="T12" fmla="*/ 1 w 387"/>
                <a:gd name="T13" fmla="*/ 604 h 666"/>
                <a:gd name="T14" fmla="*/ 12 w 387"/>
                <a:gd name="T15" fmla="*/ 632 h 666"/>
                <a:gd name="T16" fmla="*/ 30 w 387"/>
                <a:gd name="T17" fmla="*/ 653 h 666"/>
                <a:gd name="T18" fmla="*/ 53 w 387"/>
                <a:gd name="T19" fmla="*/ 665 h 666"/>
                <a:gd name="T20" fmla="*/ 321 w 387"/>
                <a:gd name="T21" fmla="*/ 666 h 666"/>
                <a:gd name="T22" fmla="*/ 334 w 387"/>
                <a:gd name="T23" fmla="*/ 665 h 666"/>
                <a:gd name="T24" fmla="*/ 359 w 387"/>
                <a:gd name="T25" fmla="*/ 653 h 666"/>
                <a:gd name="T26" fmla="*/ 376 w 387"/>
                <a:gd name="T27" fmla="*/ 632 h 666"/>
                <a:gd name="T28" fmla="*/ 386 w 387"/>
                <a:gd name="T29" fmla="*/ 604 h 666"/>
                <a:gd name="T30" fmla="*/ 387 w 387"/>
                <a:gd name="T31" fmla="*/ 77 h 666"/>
                <a:gd name="T32" fmla="*/ 386 w 387"/>
                <a:gd name="T33" fmla="*/ 61 h 666"/>
                <a:gd name="T34" fmla="*/ 376 w 387"/>
                <a:gd name="T35" fmla="*/ 34 h 666"/>
                <a:gd name="T36" fmla="*/ 359 w 387"/>
                <a:gd name="T37" fmla="*/ 12 h 666"/>
                <a:gd name="T38" fmla="*/ 334 w 387"/>
                <a:gd name="T39" fmla="*/ 1 h 666"/>
                <a:gd name="T40" fmla="*/ 321 w 387"/>
                <a:gd name="T41" fmla="*/ 0 h 666"/>
                <a:gd name="T42" fmla="*/ 236 w 387"/>
                <a:gd name="T43" fmla="*/ 30 h 666"/>
                <a:gd name="T44" fmla="*/ 152 w 387"/>
                <a:gd name="T45" fmla="*/ 50 h 666"/>
                <a:gd name="T46" fmla="*/ 103 w 387"/>
                <a:gd name="T47" fmla="*/ 593 h 666"/>
                <a:gd name="T48" fmla="*/ 103 w 387"/>
                <a:gd name="T49" fmla="*/ 595 h 666"/>
                <a:gd name="T50" fmla="*/ 98 w 387"/>
                <a:gd name="T51" fmla="*/ 597 h 666"/>
                <a:gd name="T52" fmla="*/ 58 w 387"/>
                <a:gd name="T53" fmla="*/ 597 h 666"/>
                <a:gd name="T54" fmla="*/ 55 w 387"/>
                <a:gd name="T55" fmla="*/ 597 h 666"/>
                <a:gd name="T56" fmla="*/ 53 w 387"/>
                <a:gd name="T57" fmla="*/ 595 h 666"/>
                <a:gd name="T58" fmla="*/ 51 w 387"/>
                <a:gd name="T59" fmla="*/ 572 h 666"/>
                <a:gd name="T60" fmla="*/ 53 w 387"/>
                <a:gd name="T61" fmla="*/ 569 h 666"/>
                <a:gd name="T62" fmla="*/ 55 w 387"/>
                <a:gd name="T63" fmla="*/ 566 h 666"/>
                <a:gd name="T64" fmla="*/ 97 w 387"/>
                <a:gd name="T65" fmla="*/ 566 h 666"/>
                <a:gd name="T66" fmla="*/ 98 w 387"/>
                <a:gd name="T67" fmla="*/ 566 h 666"/>
                <a:gd name="T68" fmla="*/ 103 w 387"/>
                <a:gd name="T69" fmla="*/ 569 h 666"/>
                <a:gd name="T70" fmla="*/ 103 w 387"/>
                <a:gd name="T71" fmla="*/ 593 h 666"/>
                <a:gd name="T72" fmla="*/ 245 w 387"/>
                <a:gd name="T73" fmla="*/ 620 h 666"/>
                <a:gd name="T74" fmla="*/ 241 w 387"/>
                <a:gd name="T75" fmla="*/ 630 h 666"/>
                <a:gd name="T76" fmla="*/ 232 w 387"/>
                <a:gd name="T77" fmla="*/ 634 h 666"/>
                <a:gd name="T78" fmla="*/ 155 w 387"/>
                <a:gd name="T79" fmla="*/ 634 h 666"/>
                <a:gd name="T80" fmla="*/ 146 w 387"/>
                <a:gd name="T81" fmla="*/ 630 h 666"/>
                <a:gd name="T82" fmla="*/ 143 w 387"/>
                <a:gd name="T83" fmla="*/ 620 h 666"/>
                <a:gd name="T84" fmla="*/ 143 w 387"/>
                <a:gd name="T85" fmla="*/ 543 h 666"/>
                <a:gd name="T86" fmla="*/ 146 w 387"/>
                <a:gd name="T87" fmla="*/ 534 h 666"/>
                <a:gd name="T88" fmla="*/ 155 w 387"/>
                <a:gd name="T89" fmla="*/ 531 h 666"/>
                <a:gd name="T90" fmla="*/ 232 w 387"/>
                <a:gd name="T91" fmla="*/ 531 h 666"/>
                <a:gd name="T92" fmla="*/ 241 w 387"/>
                <a:gd name="T93" fmla="*/ 534 h 666"/>
                <a:gd name="T94" fmla="*/ 245 w 387"/>
                <a:gd name="T95" fmla="*/ 543 h 666"/>
                <a:gd name="T96" fmla="*/ 336 w 387"/>
                <a:gd name="T97" fmla="*/ 593 h 666"/>
                <a:gd name="T98" fmla="*/ 334 w 387"/>
                <a:gd name="T99" fmla="*/ 595 h 666"/>
                <a:gd name="T100" fmla="*/ 330 w 387"/>
                <a:gd name="T101" fmla="*/ 597 h 666"/>
                <a:gd name="T102" fmla="*/ 291 w 387"/>
                <a:gd name="T103" fmla="*/ 597 h 666"/>
                <a:gd name="T104" fmla="*/ 287 w 387"/>
                <a:gd name="T105" fmla="*/ 596 h 666"/>
                <a:gd name="T106" fmla="*/ 285 w 387"/>
                <a:gd name="T107" fmla="*/ 593 h 666"/>
                <a:gd name="T108" fmla="*/ 285 w 387"/>
                <a:gd name="T109" fmla="*/ 572 h 666"/>
                <a:gd name="T110" fmla="*/ 287 w 387"/>
                <a:gd name="T111" fmla="*/ 568 h 666"/>
                <a:gd name="T112" fmla="*/ 291 w 387"/>
                <a:gd name="T113" fmla="*/ 566 h 666"/>
                <a:gd name="T114" fmla="*/ 330 w 387"/>
                <a:gd name="T115" fmla="*/ 566 h 666"/>
                <a:gd name="T116" fmla="*/ 334 w 387"/>
                <a:gd name="T117" fmla="*/ 569 h 666"/>
                <a:gd name="T118" fmla="*/ 336 w 387"/>
                <a:gd name="T119" fmla="*/ 593 h 666"/>
                <a:gd name="T120" fmla="*/ 41 w 387"/>
                <a:gd name="T121" fmla="*/ 493 h 666"/>
                <a:gd name="T122" fmla="*/ 347 w 387"/>
                <a:gd name="T123" fmla="*/ 81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7" h="666">
                  <a:moveTo>
                    <a:pt x="321" y="0"/>
                  </a:moveTo>
                  <a:lnTo>
                    <a:pt x="66" y="0"/>
                  </a:lnTo>
                  <a:lnTo>
                    <a:pt x="66" y="0"/>
                  </a:lnTo>
                  <a:lnTo>
                    <a:pt x="53" y="1"/>
                  </a:lnTo>
                  <a:lnTo>
                    <a:pt x="41" y="5"/>
                  </a:lnTo>
                  <a:lnTo>
                    <a:pt x="30" y="12"/>
                  </a:lnTo>
                  <a:lnTo>
                    <a:pt x="20" y="22"/>
                  </a:lnTo>
                  <a:lnTo>
                    <a:pt x="12" y="34"/>
                  </a:lnTo>
                  <a:lnTo>
                    <a:pt x="5" y="47"/>
                  </a:lnTo>
                  <a:lnTo>
                    <a:pt x="1" y="61"/>
                  </a:lnTo>
                  <a:lnTo>
                    <a:pt x="0" y="77"/>
                  </a:lnTo>
                  <a:lnTo>
                    <a:pt x="0" y="588"/>
                  </a:lnTo>
                  <a:lnTo>
                    <a:pt x="0" y="588"/>
                  </a:lnTo>
                  <a:lnTo>
                    <a:pt x="1" y="604"/>
                  </a:lnTo>
                  <a:lnTo>
                    <a:pt x="5" y="619"/>
                  </a:lnTo>
                  <a:lnTo>
                    <a:pt x="12" y="632"/>
                  </a:lnTo>
                  <a:lnTo>
                    <a:pt x="20" y="643"/>
                  </a:lnTo>
                  <a:lnTo>
                    <a:pt x="30" y="653"/>
                  </a:lnTo>
                  <a:lnTo>
                    <a:pt x="41" y="659"/>
                  </a:lnTo>
                  <a:lnTo>
                    <a:pt x="53" y="665"/>
                  </a:lnTo>
                  <a:lnTo>
                    <a:pt x="66" y="666"/>
                  </a:lnTo>
                  <a:lnTo>
                    <a:pt x="321" y="666"/>
                  </a:lnTo>
                  <a:lnTo>
                    <a:pt x="321" y="666"/>
                  </a:lnTo>
                  <a:lnTo>
                    <a:pt x="334" y="665"/>
                  </a:lnTo>
                  <a:lnTo>
                    <a:pt x="347" y="659"/>
                  </a:lnTo>
                  <a:lnTo>
                    <a:pt x="359" y="653"/>
                  </a:lnTo>
                  <a:lnTo>
                    <a:pt x="368" y="643"/>
                  </a:lnTo>
                  <a:lnTo>
                    <a:pt x="376" y="632"/>
                  </a:lnTo>
                  <a:lnTo>
                    <a:pt x="382" y="619"/>
                  </a:lnTo>
                  <a:lnTo>
                    <a:pt x="386" y="604"/>
                  </a:lnTo>
                  <a:lnTo>
                    <a:pt x="387" y="588"/>
                  </a:lnTo>
                  <a:lnTo>
                    <a:pt x="387" y="77"/>
                  </a:lnTo>
                  <a:lnTo>
                    <a:pt x="387" y="77"/>
                  </a:lnTo>
                  <a:lnTo>
                    <a:pt x="386" y="61"/>
                  </a:lnTo>
                  <a:lnTo>
                    <a:pt x="382" y="47"/>
                  </a:lnTo>
                  <a:lnTo>
                    <a:pt x="376" y="34"/>
                  </a:lnTo>
                  <a:lnTo>
                    <a:pt x="368" y="22"/>
                  </a:lnTo>
                  <a:lnTo>
                    <a:pt x="359" y="12"/>
                  </a:lnTo>
                  <a:lnTo>
                    <a:pt x="347" y="5"/>
                  </a:lnTo>
                  <a:lnTo>
                    <a:pt x="334" y="1"/>
                  </a:lnTo>
                  <a:lnTo>
                    <a:pt x="321" y="0"/>
                  </a:lnTo>
                  <a:lnTo>
                    <a:pt x="321" y="0"/>
                  </a:lnTo>
                  <a:close/>
                  <a:moveTo>
                    <a:pt x="152" y="30"/>
                  </a:moveTo>
                  <a:lnTo>
                    <a:pt x="236" y="30"/>
                  </a:lnTo>
                  <a:lnTo>
                    <a:pt x="236" y="50"/>
                  </a:lnTo>
                  <a:lnTo>
                    <a:pt x="152" y="50"/>
                  </a:lnTo>
                  <a:lnTo>
                    <a:pt x="152" y="30"/>
                  </a:lnTo>
                  <a:close/>
                  <a:moveTo>
                    <a:pt x="103" y="593"/>
                  </a:moveTo>
                  <a:lnTo>
                    <a:pt x="103" y="593"/>
                  </a:lnTo>
                  <a:lnTo>
                    <a:pt x="103" y="595"/>
                  </a:lnTo>
                  <a:lnTo>
                    <a:pt x="101" y="596"/>
                  </a:lnTo>
                  <a:lnTo>
                    <a:pt x="98" y="597"/>
                  </a:lnTo>
                  <a:lnTo>
                    <a:pt x="97" y="597"/>
                  </a:lnTo>
                  <a:lnTo>
                    <a:pt x="58" y="597"/>
                  </a:lnTo>
                  <a:lnTo>
                    <a:pt x="58" y="597"/>
                  </a:lnTo>
                  <a:lnTo>
                    <a:pt x="55" y="597"/>
                  </a:lnTo>
                  <a:lnTo>
                    <a:pt x="54" y="596"/>
                  </a:lnTo>
                  <a:lnTo>
                    <a:pt x="53" y="595"/>
                  </a:lnTo>
                  <a:lnTo>
                    <a:pt x="51" y="593"/>
                  </a:lnTo>
                  <a:lnTo>
                    <a:pt x="51" y="572"/>
                  </a:lnTo>
                  <a:lnTo>
                    <a:pt x="51" y="572"/>
                  </a:lnTo>
                  <a:lnTo>
                    <a:pt x="53" y="569"/>
                  </a:lnTo>
                  <a:lnTo>
                    <a:pt x="54" y="568"/>
                  </a:lnTo>
                  <a:lnTo>
                    <a:pt x="55" y="566"/>
                  </a:lnTo>
                  <a:lnTo>
                    <a:pt x="58" y="566"/>
                  </a:lnTo>
                  <a:lnTo>
                    <a:pt x="97" y="566"/>
                  </a:lnTo>
                  <a:lnTo>
                    <a:pt x="97" y="566"/>
                  </a:lnTo>
                  <a:lnTo>
                    <a:pt x="98" y="566"/>
                  </a:lnTo>
                  <a:lnTo>
                    <a:pt x="101" y="568"/>
                  </a:lnTo>
                  <a:lnTo>
                    <a:pt x="103" y="569"/>
                  </a:lnTo>
                  <a:lnTo>
                    <a:pt x="103" y="572"/>
                  </a:lnTo>
                  <a:lnTo>
                    <a:pt x="103" y="593"/>
                  </a:lnTo>
                  <a:close/>
                  <a:moveTo>
                    <a:pt x="245" y="620"/>
                  </a:moveTo>
                  <a:lnTo>
                    <a:pt x="245" y="620"/>
                  </a:lnTo>
                  <a:lnTo>
                    <a:pt x="244" y="626"/>
                  </a:lnTo>
                  <a:lnTo>
                    <a:pt x="241" y="630"/>
                  </a:lnTo>
                  <a:lnTo>
                    <a:pt x="237" y="632"/>
                  </a:lnTo>
                  <a:lnTo>
                    <a:pt x="232" y="634"/>
                  </a:lnTo>
                  <a:lnTo>
                    <a:pt x="155" y="634"/>
                  </a:lnTo>
                  <a:lnTo>
                    <a:pt x="155" y="634"/>
                  </a:lnTo>
                  <a:lnTo>
                    <a:pt x="150" y="632"/>
                  </a:lnTo>
                  <a:lnTo>
                    <a:pt x="146" y="630"/>
                  </a:lnTo>
                  <a:lnTo>
                    <a:pt x="143" y="626"/>
                  </a:lnTo>
                  <a:lnTo>
                    <a:pt x="143" y="620"/>
                  </a:lnTo>
                  <a:lnTo>
                    <a:pt x="143" y="543"/>
                  </a:lnTo>
                  <a:lnTo>
                    <a:pt x="143" y="543"/>
                  </a:lnTo>
                  <a:lnTo>
                    <a:pt x="143" y="538"/>
                  </a:lnTo>
                  <a:lnTo>
                    <a:pt x="146" y="534"/>
                  </a:lnTo>
                  <a:lnTo>
                    <a:pt x="150" y="531"/>
                  </a:lnTo>
                  <a:lnTo>
                    <a:pt x="155" y="531"/>
                  </a:lnTo>
                  <a:lnTo>
                    <a:pt x="232" y="531"/>
                  </a:lnTo>
                  <a:lnTo>
                    <a:pt x="232" y="531"/>
                  </a:lnTo>
                  <a:lnTo>
                    <a:pt x="237" y="531"/>
                  </a:lnTo>
                  <a:lnTo>
                    <a:pt x="241" y="534"/>
                  </a:lnTo>
                  <a:lnTo>
                    <a:pt x="244" y="538"/>
                  </a:lnTo>
                  <a:lnTo>
                    <a:pt x="245" y="543"/>
                  </a:lnTo>
                  <a:lnTo>
                    <a:pt x="245" y="620"/>
                  </a:lnTo>
                  <a:close/>
                  <a:moveTo>
                    <a:pt x="336" y="593"/>
                  </a:moveTo>
                  <a:lnTo>
                    <a:pt x="336" y="593"/>
                  </a:lnTo>
                  <a:lnTo>
                    <a:pt x="334" y="595"/>
                  </a:lnTo>
                  <a:lnTo>
                    <a:pt x="334" y="596"/>
                  </a:lnTo>
                  <a:lnTo>
                    <a:pt x="330" y="597"/>
                  </a:lnTo>
                  <a:lnTo>
                    <a:pt x="291" y="597"/>
                  </a:lnTo>
                  <a:lnTo>
                    <a:pt x="291" y="597"/>
                  </a:lnTo>
                  <a:lnTo>
                    <a:pt x="289" y="597"/>
                  </a:lnTo>
                  <a:lnTo>
                    <a:pt x="287" y="596"/>
                  </a:lnTo>
                  <a:lnTo>
                    <a:pt x="286" y="595"/>
                  </a:lnTo>
                  <a:lnTo>
                    <a:pt x="285" y="593"/>
                  </a:lnTo>
                  <a:lnTo>
                    <a:pt x="285" y="572"/>
                  </a:lnTo>
                  <a:lnTo>
                    <a:pt x="285" y="572"/>
                  </a:lnTo>
                  <a:lnTo>
                    <a:pt x="286" y="569"/>
                  </a:lnTo>
                  <a:lnTo>
                    <a:pt x="287" y="568"/>
                  </a:lnTo>
                  <a:lnTo>
                    <a:pt x="289" y="566"/>
                  </a:lnTo>
                  <a:lnTo>
                    <a:pt x="291" y="566"/>
                  </a:lnTo>
                  <a:lnTo>
                    <a:pt x="330" y="566"/>
                  </a:lnTo>
                  <a:lnTo>
                    <a:pt x="330" y="566"/>
                  </a:lnTo>
                  <a:lnTo>
                    <a:pt x="334" y="568"/>
                  </a:lnTo>
                  <a:lnTo>
                    <a:pt x="334" y="569"/>
                  </a:lnTo>
                  <a:lnTo>
                    <a:pt x="336" y="572"/>
                  </a:lnTo>
                  <a:lnTo>
                    <a:pt x="336" y="593"/>
                  </a:lnTo>
                  <a:close/>
                  <a:moveTo>
                    <a:pt x="347" y="493"/>
                  </a:moveTo>
                  <a:lnTo>
                    <a:pt x="41" y="493"/>
                  </a:lnTo>
                  <a:lnTo>
                    <a:pt x="41" y="81"/>
                  </a:lnTo>
                  <a:lnTo>
                    <a:pt x="347" y="81"/>
                  </a:lnTo>
                  <a:lnTo>
                    <a:pt x="347"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34"/>
            <p:cNvSpPr>
              <a:spLocks noChangeArrowheads="1"/>
            </p:cNvSpPr>
            <p:nvPr/>
          </p:nvSpPr>
          <p:spPr bwMode="auto">
            <a:xfrm>
              <a:off x="4576763" y="3800475"/>
              <a:ext cx="50800"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439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Cisco </a:t>
            </a:r>
            <a:r>
              <a:rPr lang="en-US" dirty="0" err="1" smtClean="0"/>
              <a:t>Talos</a:t>
            </a:r>
            <a:endParaRPr lang="en-US" dirty="0"/>
          </a:p>
        </p:txBody>
      </p:sp>
      <p:sp>
        <p:nvSpPr>
          <p:cNvPr id="8" name="Text Placeholder 7"/>
          <p:cNvSpPr>
            <a:spLocks noGrp="1"/>
          </p:cNvSpPr>
          <p:nvPr>
            <p:ph type="body" sz="quarter" idx="11"/>
          </p:nvPr>
        </p:nvSpPr>
        <p:spPr/>
        <p:txBody>
          <a:bodyPr/>
          <a:lstStyle/>
          <a:p>
            <a:r>
              <a:rPr lang="en-US" dirty="0" err="1" smtClean="0"/>
              <a:t>Talos</a:t>
            </a:r>
            <a:r>
              <a:rPr lang="en-US" dirty="0" smtClean="0"/>
              <a:t> Is Cisco’s Industry-Leading Threat Intelligence Team</a:t>
            </a:r>
            <a:endParaRPr lang="en-US" dirty="0"/>
          </a:p>
        </p:txBody>
      </p:sp>
      <p:pic>
        <p:nvPicPr>
          <p:cNvPr id="12" name="Picture 11"/>
          <p:cNvPicPr>
            <a:picLocks noChangeAspect="1"/>
          </p:cNvPicPr>
          <p:nvPr/>
        </p:nvPicPr>
        <p:blipFill>
          <a:blip r:embed="rId3"/>
          <a:stretch>
            <a:fillRect/>
          </a:stretch>
        </p:blipFill>
        <p:spPr>
          <a:xfrm>
            <a:off x="3228971" y="1635390"/>
            <a:ext cx="2763078" cy="2998234"/>
          </a:xfrm>
          <a:prstGeom prst="rect">
            <a:avLst/>
          </a:prstGeom>
        </p:spPr>
      </p:pic>
      <p:sp>
        <p:nvSpPr>
          <p:cNvPr id="13" name="TextBox 12"/>
          <p:cNvSpPr txBox="1"/>
          <p:nvPr/>
        </p:nvSpPr>
        <p:spPr>
          <a:xfrm>
            <a:off x="4219844" y="1348698"/>
            <a:ext cx="602537" cy="338554"/>
          </a:xfrm>
          <a:prstGeom prst="rect">
            <a:avLst/>
          </a:prstGeom>
          <a:noFill/>
        </p:spPr>
        <p:txBody>
          <a:bodyPr wrap="none" rtlCol="0">
            <a:spAutoFit/>
          </a:bodyPr>
          <a:lstStyle/>
          <a:p>
            <a:r>
              <a:rPr lang="en-US" sz="1600" dirty="0" smtClean="0"/>
              <a:t>Web</a:t>
            </a:r>
            <a:endParaRPr lang="en-US" sz="1600" dirty="0"/>
          </a:p>
        </p:txBody>
      </p:sp>
      <p:sp>
        <p:nvSpPr>
          <p:cNvPr id="14" name="TextBox 13"/>
          <p:cNvSpPr txBox="1"/>
          <p:nvPr/>
        </p:nvSpPr>
        <p:spPr>
          <a:xfrm>
            <a:off x="2474863" y="1959066"/>
            <a:ext cx="936475" cy="338554"/>
          </a:xfrm>
          <a:prstGeom prst="rect">
            <a:avLst/>
          </a:prstGeom>
          <a:noFill/>
        </p:spPr>
        <p:txBody>
          <a:bodyPr wrap="none" rtlCol="0">
            <a:spAutoFit/>
          </a:bodyPr>
          <a:lstStyle/>
          <a:p>
            <a:r>
              <a:rPr lang="en-US" sz="1600" dirty="0" smtClean="0"/>
              <a:t>Network</a:t>
            </a:r>
            <a:endParaRPr lang="en-US" sz="1600" dirty="0"/>
          </a:p>
        </p:txBody>
      </p:sp>
      <p:sp>
        <p:nvSpPr>
          <p:cNvPr id="15" name="TextBox 14"/>
          <p:cNvSpPr txBox="1"/>
          <p:nvPr/>
        </p:nvSpPr>
        <p:spPr>
          <a:xfrm>
            <a:off x="2597331" y="3676145"/>
            <a:ext cx="761234" cy="338554"/>
          </a:xfrm>
          <a:prstGeom prst="rect">
            <a:avLst/>
          </a:prstGeom>
          <a:noFill/>
        </p:spPr>
        <p:txBody>
          <a:bodyPr wrap="none" rtlCol="0">
            <a:spAutoFit/>
          </a:bodyPr>
          <a:lstStyle/>
          <a:p>
            <a:r>
              <a:rPr lang="en-US" sz="1600" dirty="0" smtClean="0"/>
              <a:t>Virtual</a:t>
            </a:r>
            <a:endParaRPr lang="en-US" sz="1600" dirty="0"/>
          </a:p>
        </p:txBody>
      </p:sp>
      <p:sp>
        <p:nvSpPr>
          <p:cNvPr id="16" name="TextBox 15"/>
          <p:cNvSpPr txBox="1"/>
          <p:nvPr/>
        </p:nvSpPr>
        <p:spPr>
          <a:xfrm>
            <a:off x="3995335" y="4454987"/>
            <a:ext cx="992579" cy="338554"/>
          </a:xfrm>
          <a:prstGeom prst="rect">
            <a:avLst/>
          </a:prstGeom>
          <a:noFill/>
        </p:spPr>
        <p:txBody>
          <a:bodyPr wrap="none" rtlCol="0">
            <a:spAutoFit/>
          </a:bodyPr>
          <a:lstStyle/>
          <a:p>
            <a:r>
              <a:rPr lang="en-US" sz="1600" dirty="0" smtClean="0"/>
              <a:t>Endpoint</a:t>
            </a:r>
            <a:endParaRPr lang="en-US" sz="1600" dirty="0"/>
          </a:p>
        </p:txBody>
      </p:sp>
      <p:sp>
        <p:nvSpPr>
          <p:cNvPr id="18" name="TextBox 17"/>
          <p:cNvSpPr txBox="1"/>
          <p:nvPr/>
        </p:nvSpPr>
        <p:spPr>
          <a:xfrm>
            <a:off x="5715001" y="3676146"/>
            <a:ext cx="696024" cy="338554"/>
          </a:xfrm>
          <a:prstGeom prst="rect">
            <a:avLst/>
          </a:prstGeom>
          <a:noFill/>
        </p:spPr>
        <p:txBody>
          <a:bodyPr wrap="none" rtlCol="0">
            <a:spAutoFit/>
          </a:bodyPr>
          <a:lstStyle/>
          <a:p>
            <a:r>
              <a:rPr lang="en-US" sz="1600" dirty="0" smtClean="0"/>
              <a:t>Email</a:t>
            </a:r>
            <a:endParaRPr lang="en-US" sz="1600" dirty="0"/>
          </a:p>
        </p:txBody>
      </p:sp>
      <p:sp>
        <p:nvSpPr>
          <p:cNvPr id="19" name="TextBox 18"/>
          <p:cNvSpPr txBox="1"/>
          <p:nvPr/>
        </p:nvSpPr>
        <p:spPr>
          <a:xfrm>
            <a:off x="5616925" y="1963713"/>
            <a:ext cx="718466" cy="338554"/>
          </a:xfrm>
          <a:prstGeom prst="rect">
            <a:avLst/>
          </a:prstGeom>
          <a:noFill/>
        </p:spPr>
        <p:txBody>
          <a:bodyPr wrap="none" rtlCol="0">
            <a:spAutoFit/>
          </a:bodyPr>
          <a:lstStyle/>
          <a:p>
            <a:r>
              <a:rPr lang="en-US" sz="1600" dirty="0" smtClean="0"/>
              <a:t>Cloud</a:t>
            </a:r>
            <a:endParaRPr lang="en-US" sz="1600" dirty="0"/>
          </a:p>
        </p:txBody>
      </p:sp>
      <p:grpSp>
        <p:nvGrpSpPr>
          <p:cNvPr id="5" name="Group 4"/>
          <p:cNvGrpSpPr/>
          <p:nvPr/>
        </p:nvGrpSpPr>
        <p:grpSpPr>
          <a:xfrm>
            <a:off x="914346" y="3768730"/>
            <a:ext cx="1262435" cy="735587"/>
            <a:chOff x="914346" y="3768730"/>
            <a:chExt cx="1262435" cy="735587"/>
          </a:xfrm>
        </p:grpSpPr>
        <p:sp>
          <p:nvSpPr>
            <p:cNvPr id="21" name="Rounded Rectangle 20"/>
            <p:cNvSpPr/>
            <p:nvPr/>
          </p:nvSpPr>
          <p:spPr>
            <a:xfrm>
              <a:off x="914346" y="3788700"/>
              <a:ext cx="1252331" cy="715617"/>
            </a:xfrm>
            <a:prstGeom prst="roundRect">
              <a:avLst>
                <a:gd name="adj" fmla="val 6945"/>
              </a:avLst>
            </a:prstGeom>
            <a:solidFill>
              <a:srgbClr val="1830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TextBox 29"/>
            <p:cNvSpPr txBox="1"/>
            <p:nvPr/>
          </p:nvSpPr>
          <p:spPr>
            <a:xfrm>
              <a:off x="970278" y="3768730"/>
              <a:ext cx="1164101" cy="584775"/>
            </a:xfrm>
            <a:prstGeom prst="rect">
              <a:avLst/>
            </a:prstGeom>
            <a:noFill/>
          </p:spPr>
          <p:txBody>
            <a:bodyPr wrap="none" rtlCol="0">
              <a:spAutoFit/>
            </a:bodyPr>
            <a:lstStyle/>
            <a:p>
              <a:r>
                <a:rPr lang="en-US" sz="3200" b="1" dirty="0" smtClean="0">
                  <a:solidFill>
                    <a:schemeClr val="bg1"/>
                  </a:solidFill>
                </a:rPr>
                <a:t>500B</a:t>
              </a:r>
              <a:endParaRPr lang="en-US" sz="3200" b="1" dirty="0">
                <a:solidFill>
                  <a:schemeClr val="bg1"/>
                </a:solidFill>
              </a:endParaRPr>
            </a:p>
          </p:txBody>
        </p:sp>
        <p:sp>
          <p:nvSpPr>
            <p:cNvPr id="31" name="TextBox 30"/>
            <p:cNvSpPr txBox="1"/>
            <p:nvPr/>
          </p:nvSpPr>
          <p:spPr>
            <a:xfrm>
              <a:off x="954972" y="4236994"/>
              <a:ext cx="1221809" cy="215444"/>
            </a:xfrm>
            <a:prstGeom prst="rect">
              <a:avLst/>
            </a:prstGeom>
            <a:noFill/>
          </p:spPr>
          <p:txBody>
            <a:bodyPr wrap="none" rtlCol="0">
              <a:spAutoFit/>
            </a:bodyPr>
            <a:lstStyle/>
            <a:p>
              <a:r>
                <a:rPr lang="en-US" sz="800" dirty="0" smtClean="0">
                  <a:solidFill>
                    <a:schemeClr val="bg1"/>
                  </a:solidFill>
                </a:rPr>
                <a:t>Email messages a day</a:t>
              </a:r>
              <a:endParaRPr lang="en-US" sz="800" dirty="0">
                <a:solidFill>
                  <a:schemeClr val="bg1"/>
                </a:solidFill>
              </a:endParaRPr>
            </a:p>
          </p:txBody>
        </p:sp>
      </p:grpSp>
      <p:grpSp>
        <p:nvGrpSpPr>
          <p:cNvPr id="7" name="Group 6"/>
          <p:cNvGrpSpPr/>
          <p:nvPr/>
        </p:nvGrpSpPr>
        <p:grpSpPr>
          <a:xfrm>
            <a:off x="6848060" y="3768730"/>
            <a:ext cx="1252331" cy="737245"/>
            <a:chOff x="6848060" y="3768730"/>
            <a:chExt cx="1252331" cy="737245"/>
          </a:xfrm>
        </p:grpSpPr>
        <p:sp>
          <p:nvSpPr>
            <p:cNvPr id="26" name="Rounded Rectangle 25"/>
            <p:cNvSpPr/>
            <p:nvPr/>
          </p:nvSpPr>
          <p:spPr>
            <a:xfrm>
              <a:off x="6848060" y="3788700"/>
              <a:ext cx="1252331" cy="715617"/>
            </a:xfrm>
            <a:prstGeom prst="roundRect">
              <a:avLst>
                <a:gd name="adj" fmla="val 6945"/>
              </a:avLst>
            </a:prstGeom>
            <a:solidFill>
              <a:schemeClr val="bg1"/>
            </a:solidFill>
            <a:ln>
              <a:solidFill>
                <a:srgbClr val="1830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2" name="TextBox 31"/>
            <p:cNvSpPr txBox="1"/>
            <p:nvPr/>
          </p:nvSpPr>
          <p:spPr>
            <a:xfrm>
              <a:off x="6894000" y="3768730"/>
              <a:ext cx="1144865" cy="523220"/>
            </a:xfrm>
            <a:prstGeom prst="rect">
              <a:avLst/>
            </a:prstGeom>
            <a:noFill/>
          </p:spPr>
          <p:txBody>
            <a:bodyPr wrap="none" rtlCol="0">
              <a:spAutoFit/>
            </a:bodyPr>
            <a:lstStyle/>
            <a:p>
              <a:pPr algn="ctr"/>
              <a:r>
                <a:rPr lang="en-US" sz="2800" b="1" dirty="0" smtClean="0">
                  <a:solidFill>
                    <a:srgbClr val="183065"/>
                  </a:solidFill>
                </a:rPr>
                <a:t>18.5B</a:t>
              </a:r>
              <a:endParaRPr lang="en-US" sz="2800" b="1" dirty="0">
                <a:solidFill>
                  <a:srgbClr val="183065"/>
                </a:solidFill>
              </a:endParaRPr>
            </a:p>
          </p:txBody>
        </p:sp>
        <p:sp>
          <p:nvSpPr>
            <p:cNvPr id="33" name="TextBox 32"/>
            <p:cNvSpPr txBox="1"/>
            <p:nvPr/>
          </p:nvSpPr>
          <p:spPr>
            <a:xfrm>
              <a:off x="6988996" y="4167421"/>
              <a:ext cx="1010213" cy="338554"/>
            </a:xfrm>
            <a:prstGeom prst="rect">
              <a:avLst/>
            </a:prstGeom>
            <a:noFill/>
          </p:spPr>
          <p:txBody>
            <a:bodyPr wrap="none" rtlCol="0">
              <a:spAutoFit/>
            </a:bodyPr>
            <a:lstStyle/>
            <a:p>
              <a:pPr algn="ctr"/>
              <a:r>
                <a:rPr lang="en-US" sz="800" dirty="0" smtClean="0">
                  <a:solidFill>
                    <a:srgbClr val="183065"/>
                  </a:solidFill>
                </a:rPr>
                <a:t>Endpoint malware</a:t>
              </a:r>
            </a:p>
            <a:p>
              <a:pPr algn="ctr"/>
              <a:r>
                <a:rPr lang="en-US" sz="800" dirty="0" smtClean="0">
                  <a:solidFill>
                    <a:srgbClr val="183065"/>
                  </a:solidFill>
                </a:rPr>
                <a:t>Queries per day</a:t>
              </a:r>
              <a:endParaRPr lang="en-US" sz="800" dirty="0">
                <a:solidFill>
                  <a:srgbClr val="183065"/>
                </a:solidFill>
              </a:endParaRPr>
            </a:p>
          </p:txBody>
        </p:sp>
      </p:grpSp>
      <p:grpSp>
        <p:nvGrpSpPr>
          <p:cNvPr id="4" name="Group 3"/>
          <p:cNvGrpSpPr/>
          <p:nvPr/>
        </p:nvGrpSpPr>
        <p:grpSpPr>
          <a:xfrm>
            <a:off x="914346" y="2960525"/>
            <a:ext cx="1252331" cy="731048"/>
            <a:chOff x="914346" y="2960525"/>
            <a:chExt cx="1252331" cy="731048"/>
          </a:xfrm>
        </p:grpSpPr>
        <p:sp>
          <p:nvSpPr>
            <p:cNvPr id="23" name="Rounded Rectangle 22"/>
            <p:cNvSpPr/>
            <p:nvPr/>
          </p:nvSpPr>
          <p:spPr>
            <a:xfrm>
              <a:off x="914346" y="2975956"/>
              <a:ext cx="1252331" cy="715617"/>
            </a:xfrm>
            <a:prstGeom prst="roundRect">
              <a:avLst>
                <a:gd name="adj" fmla="val 6945"/>
              </a:avLst>
            </a:prstGeom>
            <a:solidFill>
              <a:schemeClr val="bg1"/>
            </a:solidFill>
            <a:ln>
              <a:solidFill>
                <a:srgbClr val="1830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 name="TextBox 33"/>
            <p:cNvSpPr txBox="1"/>
            <p:nvPr/>
          </p:nvSpPr>
          <p:spPr>
            <a:xfrm>
              <a:off x="970278" y="2960525"/>
              <a:ext cx="1107996" cy="584775"/>
            </a:xfrm>
            <a:prstGeom prst="rect">
              <a:avLst/>
            </a:prstGeom>
            <a:noFill/>
          </p:spPr>
          <p:txBody>
            <a:bodyPr wrap="none" rtlCol="0">
              <a:spAutoFit/>
            </a:bodyPr>
            <a:lstStyle/>
            <a:p>
              <a:r>
                <a:rPr lang="en-US" sz="3200" b="1" dirty="0" smtClean="0">
                  <a:solidFill>
                    <a:srgbClr val="183065"/>
                  </a:solidFill>
                </a:rPr>
                <a:t>160+</a:t>
              </a:r>
              <a:endParaRPr lang="en-US" sz="3200" b="1" dirty="0">
                <a:solidFill>
                  <a:srgbClr val="183065"/>
                </a:solidFill>
              </a:endParaRPr>
            </a:p>
          </p:txBody>
        </p:sp>
        <p:sp>
          <p:nvSpPr>
            <p:cNvPr id="35" name="TextBox 34"/>
            <p:cNvSpPr txBox="1"/>
            <p:nvPr/>
          </p:nvSpPr>
          <p:spPr>
            <a:xfrm>
              <a:off x="1106411" y="3394121"/>
              <a:ext cx="788999" cy="261610"/>
            </a:xfrm>
            <a:prstGeom prst="rect">
              <a:avLst/>
            </a:prstGeom>
            <a:noFill/>
          </p:spPr>
          <p:txBody>
            <a:bodyPr wrap="none" rtlCol="0">
              <a:spAutoFit/>
            </a:bodyPr>
            <a:lstStyle/>
            <a:p>
              <a:pPr algn="ctr"/>
              <a:r>
                <a:rPr lang="en-US" sz="1100" dirty="0" smtClean="0">
                  <a:solidFill>
                    <a:srgbClr val="183065"/>
                  </a:solidFill>
                </a:rPr>
                <a:t>Countries</a:t>
              </a:r>
              <a:endParaRPr lang="en-US" sz="1100" dirty="0">
                <a:solidFill>
                  <a:srgbClr val="183065"/>
                </a:solidFill>
              </a:endParaRPr>
            </a:p>
          </p:txBody>
        </p:sp>
      </p:grpSp>
      <p:grpSp>
        <p:nvGrpSpPr>
          <p:cNvPr id="9" name="Group 8"/>
          <p:cNvGrpSpPr/>
          <p:nvPr/>
        </p:nvGrpSpPr>
        <p:grpSpPr>
          <a:xfrm>
            <a:off x="6848060" y="2965829"/>
            <a:ext cx="1252331" cy="725744"/>
            <a:chOff x="6848060" y="2965829"/>
            <a:chExt cx="1252331" cy="725744"/>
          </a:xfrm>
        </p:grpSpPr>
        <p:sp>
          <p:nvSpPr>
            <p:cNvPr id="27" name="Rounded Rectangle 26"/>
            <p:cNvSpPr/>
            <p:nvPr/>
          </p:nvSpPr>
          <p:spPr>
            <a:xfrm>
              <a:off x="6848060" y="2975956"/>
              <a:ext cx="1252331" cy="715617"/>
            </a:xfrm>
            <a:prstGeom prst="roundRect">
              <a:avLst>
                <a:gd name="adj" fmla="val 6945"/>
              </a:avLst>
            </a:prstGeom>
            <a:solidFill>
              <a:srgbClr val="1830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 name="TextBox 35"/>
            <p:cNvSpPr txBox="1"/>
            <p:nvPr/>
          </p:nvSpPr>
          <p:spPr>
            <a:xfrm>
              <a:off x="6981927" y="2965829"/>
              <a:ext cx="936475" cy="584775"/>
            </a:xfrm>
            <a:prstGeom prst="rect">
              <a:avLst/>
            </a:prstGeom>
            <a:noFill/>
          </p:spPr>
          <p:txBody>
            <a:bodyPr wrap="none" rtlCol="0">
              <a:spAutoFit/>
            </a:bodyPr>
            <a:lstStyle/>
            <a:p>
              <a:r>
                <a:rPr lang="en-US" sz="3200" b="1" dirty="0" smtClean="0">
                  <a:solidFill>
                    <a:schemeClr val="bg1"/>
                  </a:solidFill>
                </a:rPr>
                <a:t>16B</a:t>
              </a:r>
              <a:endParaRPr lang="en-US" sz="3200" b="1" dirty="0">
                <a:solidFill>
                  <a:schemeClr val="bg1"/>
                </a:solidFill>
              </a:endParaRPr>
            </a:p>
          </p:txBody>
        </p:sp>
        <p:sp>
          <p:nvSpPr>
            <p:cNvPr id="37" name="TextBox 36"/>
            <p:cNvSpPr txBox="1"/>
            <p:nvPr/>
          </p:nvSpPr>
          <p:spPr>
            <a:xfrm>
              <a:off x="6898572" y="3421985"/>
              <a:ext cx="1103187" cy="215444"/>
            </a:xfrm>
            <a:prstGeom prst="rect">
              <a:avLst/>
            </a:prstGeom>
            <a:noFill/>
          </p:spPr>
          <p:txBody>
            <a:bodyPr wrap="none" rtlCol="0">
              <a:spAutoFit/>
            </a:bodyPr>
            <a:lstStyle/>
            <a:p>
              <a:r>
                <a:rPr lang="en-US" sz="800" dirty="0" smtClean="0">
                  <a:solidFill>
                    <a:schemeClr val="bg1"/>
                  </a:solidFill>
                </a:rPr>
                <a:t>Web requests a day</a:t>
              </a:r>
              <a:endParaRPr lang="en-US" sz="800" dirty="0">
                <a:solidFill>
                  <a:schemeClr val="bg1"/>
                </a:solidFill>
              </a:endParaRPr>
            </a:p>
          </p:txBody>
        </p:sp>
      </p:grpSp>
      <p:grpSp>
        <p:nvGrpSpPr>
          <p:cNvPr id="3" name="Group 2"/>
          <p:cNvGrpSpPr/>
          <p:nvPr/>
        </p:nvGrpSpPr>
        <p:grpSpPr>
          <a:xfrm>
            <a:off x="914346" y="2163212"/>
            <a:ext cx="1252331" cy="715617"/>
            <a:chOff x="914346" y="2163212"/>
            <a:chExt cx="1252331" cy="715617"/>
          </a:xfrm>
        </p:grpSpPr>
        <p:sp>
          <p:nvSpPr>
            <p:cNvPr id="24" name="Rounded Rectangle 23"/>
            <p:cNvSpPr/>
            <p:nvPr/>
          </p:nvSpPr>
          <p:spPr>
            <a:xfrm>
              <a:off x="914346" y="2163212"/>
              <a:ext cx="1252331" cy="715617"/>
            </a:xfrm>
            <a:prstGeom prst="roundRect">
              <a:avLst>
                <a:gd name="adj" fmla="val 6945"/>
              </a:avLst>
            </a:prstGeom>
            <a:solidFill>
              <a:srgbClr val="1830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8" name="TextBox 37"/>
            <p:cNvSpPr txBox="1"/>
            <p:nvPr/>
          </p:nvSpPr>
          <p:spPr>
            <a:xfrm>
              <a:off x="978293" y="2238104"/>
              <a:ext cx="1091966" cy="600164"/>
            </a:xfrm>
            <a:prstGeom prst="rect">
              <a:avLst/>
            </a:prstGeom>
            <a:noFill/>
          </p:spPr>
          <p:txBody>
            <a:bodyPr wrap="none" rtlCol="0">
              <a:spAutoFit/>
            </a:bodyPr>
            <a:lstStyle/>
            <a:p>
              <a:pPr algn="ctr"/>
              <a:r>
                <a:rPr lang="en-US" sz="1200" b="1" dirty="0" smtClean="0">
                  <a:solidFill>
                    <a:schemeClr val="bg1"/>
                  </a:solidFill>
                </a:rPr>
                <a:t>Hundreds of</a:t>
              </a:r>
            </a:p>
            <a:p>
              <a:pPr algn="ctr"/>
              <a:r>
                <a:rPr lang="en-US" sz="1200" b="1" dirty="0" smtClean="0">
                  <a:solidFill>
                    <a:schemeClr val="bg1"/>
                  </a:solidFill>
                </a:rPr>
                <a:t>Thousands</a:t>
              </a:r>
            </a:p>
            <a:p>
              <a:pPr algn="ctr"/>
              <a:r>
                <a:rPr lang="en-US" sz="900" dirty="0" smtClean="0">
                  <a:solidFill>
                    <a:schemeClr val="bg1"/>
                  </a:solidFill>
                </a:rPr>
                <a:t>Enterprises</a:t>
              </a:r>
              <a:endParaRPr lang="en-US" sz="1100" dirty="0">
                <a:solidFill>
                  <a:schemeClr val="bg1"/>
                </a:solidFill>
              </a:endParaRPr>
            </a:p>
          </p:txBody>
        </p:sp>
      </p:grpSp>
      <p:grpSp>
        <p:nvGrpSpPr>
          <p:cNvPr id="10" name="Group 9"/>
          <p:cNvGrpSpPr/>
          <p:nvPr/>
        </p:nvGrpSpPr>
        <p:grpSpPr>
          <a:xfrm>
            <a:off x="6848060" y="2163212"/>
            <a:ext cx="1252331" cy="715617"/>
            <a:chOff x="6848060" y="2163212"/>
            <a:chExt cx="1252331" cy="715617"/>
          </a:xfrm>
        </p:grpSpPr>
        <p:sp>
          <p:nvSpPr>
            <p:cNvPr id="28" name="Rounded Rectangle 27"/>
            <p:cNvSpPr/>
            <p:nvPr/>
          </p:nvSpPr>
          <p:spPr>
            <a:xfrm>
              <a:off x="6848060" y="2163212"/>
              <a:ext cx="1252331" cy="715617"/>
            </a:xfrm>
            <a:prstGeom prst="roundRect">
              <a:avLst>
                <a:gd name="adj" fmla="val 6945"/>
              </a:avLst>
            </a:prstGeom>
            <a:solidFill>
              <a:schemeClr val="bg1"/>
            </a:solidFill>
            <a:ln>
              <a:solidFill>
                <a:srgbClr val="1830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9" name="TextBox 38"/>
            <p:cNvSpPr txBox="1"/>
            <p:nvPr/>
          </p:nvSpPr>
          <p:spPr>
            <a:xfrm>
              <a:off x="7077865" y="2238104"/>
              <a:ext cx="760144" cy="600164"/>
            </a:xfrm>
            <a:prstGeom prst="rect">
              <a:avLst/>
            </a:prstGeom>
            <a:noFill/>
          </p:spPr>
          <p:txBody>
            <a:bodyPr wrap="none" rtlCol="0">
              <a:spAutoFit/>
            </a:bodyPr>
            <a:lstStyle/>
            <a:p>
              <a:pPr algn="ctr"/>
              <a:r>
                <a:rPr lang="en-US" sz="1200" b="1" dirty="0" smtClean="0">
                  <a:solidFill>
                    <a:srgbClr val="183065"/>
                  </a:solidFill>
                </a:rPr>
                <a:t>Tens of</a:t>
              </a:r>
            </a:p>
            <a:p>
              <a:pPr algn="ctr"/>
              <a:r>
                <a:rPr lang="en-US" sz="1200" b="1" dirty="0" smtClean="0">
                  <a:solidFill>
                    <a:srgbClr val="183065"/>
                  </a:solidFill>
                </a:rPr>
                <a:t>Millions</a:t>
              </a:r>
            </a:p>
            <a:p>
              <a:pPr algn="ctr"/>
              <a:r>
                <a:rPr lang="en-US" sz="900" dirty="0" smtClean="0">
                  <a:solidFill>
                    <a:srgbClr val="183065"/>
                  </a:solidFill>
                </a:rPr>
                <a:t>Users</a:t>
              </a:r>
              <a:endParaRPr lang="en-US" sz="1100" dirty="0">
                <a:solidFill>
                  <a:srgbClr val="183065"/>
                </a:solidFill>
              </a:endParaRPr>
            </a:p>
          </p:txBody>
        </p:sp>
      </p:grpSp>
      <p:grpSp>
        <p:nvGrpSpPr>
          <p:cNvPr id="11" name="Group 10"/>
          <p:cNvGrpSpPr/>
          <p:nvPr/>
        </p:nvGrpSpPr>
        <p:grpSpPr>
          <a:xfrm>
            <a:off x="6848060" y="1350468"/>
            <a:ext cx="1252331" cy="715617"/>
            <a:chOff x="6848060" y="1350468"/>
            <a:chExt cx="1252331" cy="715617"/>
          </a:xfrm>
        </p:grpSpPr>
        <p:sp>
          <p:nvSpPr>
            <p:cNvPr id="29" name="Rounded Rectangle 28"/>
            <p:cNvSpPr/>
            <p:nvPr/>
          </p:nvSpPr>
          <p:spPr>
            <a:xfrm>
              <a:off x="6848060" y="1350468"/>
              <a:ext cx="1252331" cy="715617"/>
            </a:xfrm>
            <a:prstGeom prst="roundRect">
              <a:avLst>
                <a:gd name="adj" fmla="val 6945"/>
              </a:avLst>
            </a:prstGeom>
            <a:solidFill>
              <a:srgbClr val="1830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TextBox 39"/>
            <p:cNvSpPr txBox="1"/>
            <p:nvPr/>
          </p:nvSpPr>
          <p:spPr>
            <a:xfrm>
              <a:off x="6957389" y="1355690"/>
              <a:ext cx="1007007" cy="461665"/>
            </a:xfrm>
            <a:prstGeom prst="rect">
              <a:avLst/>
            </a:prstGeom>
            <a:noFill/>
          </p:spPr>
          <p:txBody>
            <a:bodyPr wrap="none" rtlCol="0">
              <a:spAutoFit/>
            </a:bodyPr>
            <a:lstStyle/>
            <a:p>
              <a:r>
                <a:rPr lang="en-US" sz="2400" b="1" dirty="0" smtClean="0">
                  <a:solidFill>
                    <a:schemeClr val="bg1"/>
                  </a:solidFill>
                </a:rPr>
                <a:t>19.7B</a:t>
              </a:r>
              <a:endParaRPr lang="en-US" sz="2400" b="1" dirty="0">
                <a:solidFill>
                  <a:schemeClr val="bg1"/>
                </a:solidFill>
              </a:endParaRPr>
            </a:p>
          </p:txBody>
        </p:sp>
        <p:sp>
          <p:nvSpPr>
            <p:cNvPr id="41" name="TextBox 40"/>
            <p:cNvSpPr txBox="1"/>
            <p:nvPr/>
          </p:nvSpPr>
          <p:spPr>
            <a:xfrm>
              <a:off x="6918450" y="1702517"/>
              <a:ext cx="1072730" cy="338554"/>
            </a:xfrm>
            <a:prstGeom prst="rect">
              <a:avLst/>
            </a:prstGeom>
            <a:noFill/>
          </p:spPr>
          <p:txBody>
            <a:bodyPr wrap="none" rtlCol="0">
              <a:spAutoFit/>
            </a:bodyPr>
            <a:lstStyle/>
            <a:p>
              <a:pPr algn="ctr"/>
              <a:r>
                <a:rPr lang="en-US" sz="800" dirty="0" smtClean="0">
                  <a:solidFill>
                    <a:schemeClr val="bg1"/>
                  </a:solidFill>
                </a:rPr>
                <a:t>Total Threat Blocks</a:t>
              </a:r>
            </a:p>
            <a:p>
              <a:pPr algn="ctr"/>
              <a:r>
                <a:rPr lang="en-US" sz="800" dirty="0" smtClean="0">
                  <a:solidFill>
                    <a:schemeClr val="bg1"/>
                  </a:solidFill>
                </a:rPr>
                <a:t>Daily</a:t>
              </a:r>
              <a:endParaRPr lang="en-US" sz="800" dirty="0">
                <a:solidFill>
                  <a:schemeClr val="bg1"/>
                </a:solidFill>
              </a:endParaRPr>
            </a:p>
          </p:txBody>
        </p:sp>
      </p:grpSp>
      <p:grpSp>
        <p:nvGrpSpPr>
          <p:cNvPr id="2" name="Group 1"/>
          <p:cNvGrpSpPr/>
          <p:nvPr/>
        </p:nvGrpSpPr>
        <p:grpSpPr>
          <a:xfrm>
            <a:off x="914346" y="1350386"/>
            <a:ext cx="1252331" cy="715699"/>
            <a:chOff x="914346" y="1350386"/>
            <a:chExt cx="1252331" cy="715699"/>
          </a:xfrm>
        </p:grpSpPr>
        <p:sp>
          <p:nvSpPr>
            <p:cNvPr id="25" name="Rounded Rectangle 24"/>
            <p:cNvSpPr/>
            <p:nvPr/>
          </p:nvSpPr>
          <p:spPr>
            <a:xfrm>
              <a:off x="914346" y="1350468"/>
              <a:ext cx="1252331" cy="715617"/>
            </a:xfrm>
            <a:prstGeom prst="roundRect">
              <a:avLst>
                <a:gd name="adj" fmla="val 6945"/>
              </a:avLst>
            </a:prstGeom>
            <a:solidFill>
              <a:schemeClr val="bg1"/>
            </a:solidFill>
            <a:ln>
              <a:solidFill>
                <a:srgbClr val="1830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2" name="TextBox 41"/>
            <p:cNvSpPr txBox="1"/>
            <p:nvPr/>
          </p:nvSpPr>
          <p:spPr>
            <a:xfrm>
              <a:off x="1098576" y="1350386"/>
              <a:ext cx="867545" cy="584775"/>
            </a:xfrm>
            <a:prstGeom prst="rect">
              <a:avLst/>
            </a:prstGeom>
            <a:noFill/>
          </p:spPr>
          <p:txBody>
            <a:bodyPr wrap="none" rtlCol="0">
              <a:spAutoFit/>
            </a:bodyPr>
            <a:lstStyle/>
            <a:p>
              <a:r>
                <a:rPr lang="en-US" sz="3200" b="1" smtClean="0">
                  <a:solidFill>
                    <a:srgbClr val="183065"/>
                  </a:solidFill>
                </a:rPr>
                <a:t>250</a:t>
              </a:r>
              <a:endParaRPr lang="en-US" sz="3200" b="1" dirty="0">
                <a:solidFill>
                  <a:srgbClr val="183065"/>
                </a:solidFill>
              </a:endParaRPr>
            </a:p>
          </p:txBody>
        </p:sp>
        <p:sp>
          <p:nvSpPr>
            <p:cNvPr id="43" name="TextBox 42"/>
            <p:cNvSpPr txBox="1"/>
            <p:nvPr/>
          </p:nvSpPr>
          <p:spPr>
            <a:xfrm>
              <a:off x="948519" y="1783982"/>
              <a:ext cx="1204176" cy="230832"/>
            </a:xfrm>
            <a:prstGeom prst="rect">
              <a:avLst/>
            </a:prstGeom>
            <a:noFill/>
          </p:spPr>
          <p:txBody>
            <a:bodyPr wrap="none" rtlCol="0">
              <a:spAutoFit/>
            </a:bodyPr>
            <a:lstStyle/>
            <a:p>
              <a:pPr algn="ctr"/>
              <a:r>
                <a:rPr lang="en-US" sz="900" dirty="0" smtClean="0">
                  <a:solidFill>
                    <a:srgbClr val="183065"/>
                  </a:solidFill>
                </a:rPr>
                <a:t>Threat Researchers</a:t>
              </a:r>
              <a:endParaRPr lang="en-US" sz="900" dirty="0">
                <a:solidFill>
                  <a:srgbClr val="183065"/>
                </a:solidFill>
              </a:endParaRPr>
            </a:p>
          </p:txBody>
        </p:sp>
      </p:grpSp>
    </p:spTree>
    <p:extLst>
      <p:ext uri="{BB962C8B-B14F-4D97-AF65-F5344CB8AC3E}">
        <p14:creationId xmlns:p14="http://schemas.microsoft.com/office/powerpoint/2010/main" val="297095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50"/>
                                        <p:tgtEl>
                                          <p:spTgt spid="2"/>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
            <a:ext cx="9144000" cy="5151120"/>
          </a:xfrm>
          <a:prstGeom prst="rect">
            <a:avLst/>
          </a:prstGeom>
        </p:spPr>
      </p:pic>
      <p:sp>
        <p:nvSpPr>
          <p:cNvPr id="2" name="Title 1"/>
          <p:cNvSpPr>
            <a:spLocks noGrp="1"/>
          </p:cNvSpPr>
          <p:nvPr>
            <p:ph type="ctrTitle"/>
          </p:nvPr>
        </p:nvSpPr>
        <p:spPr/>
        <p:txBody>
          <a:bodyPr/>
          <a:lstStyle/>
          <a:p>
            <a:r>
              <a:rPr lang="en-US" dirty="0" smtClean="0"/>
              <a:t>Cloud for</a:t>
            </a:r>
            <a:br>
              <a:rPr lang="en-US" dirty="0" smtClean="0"/>
            </a:br>
            <a:r>
              <a:rPr lang="en-US" dirty="0" smtClean="0"/>
              <a:t>Midmarket </a:t>
            </a:r>
            <a:endParaRPr lang="en-US" dirty="0"/>
          </a:p>
        </p:txBody>
      </p:sp>
      <p:pic>
        <p:nvPicPr>
          <p:cNvPr id="7" name="Picture 2" descr="C:\Users\spius\Pictures\cisco logo blue gradi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rcRect r="5148"/>
          <a:stretch>
            <a:fillRect/>
          </a:stretch>
        </p:blipFill>
        <p:spPr>
          <a:xfrm>
            <a:off x="470780" y="-3810"/>
            <a:ext cx="8673220" cy="5151120"/>
          </a:xfrm>
          <a:prstGeom prst="rect">
            <a:avLst/>
          </a:prstGeom>
        </p:spPr>
      </p:pic>
      <p:sp>
        <p:nvSpPr>
          <p:cNvPr id="13" name="Rectangle 12"/>
          <p:cNvSpPr/>
          <p:nvPr/>
        </p:nvSpPr>
        <p:spPr>
          <a:xfrm rot="10800000">
            <a:off x="-1" y="-2"/>
            <a:ext cx="6566169" cy="5143501"/>
          </a:xfrm>
          <a:prstGeom prst="rect">
            <a:avLst/>
          </a:prstGeom>
          <a:gradFill flip="none" rotWithShape="1">
            <a:gsLst>
              <a:gs pos="0">
                <a:srgbClr val="FFFFFF">
                  <a:alpha val="0"/>
                </a:srgbClr>
              </a:gs>
              <a:gs pos="46000">
                <a:schemeClr val="bg1">
                  <a:alpha val="93000"/>
                </a:schemeClr>
              </a:gs>
              <a:gs pos="100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ext Placeholder 2"/>
          <p:cNvSpPr>
            <a:spLocks noGrp="1"/>
          </p:cNvSpPr>
          <p:nvPr>
            <p:ph type="body" sz="quarter" idx="10"/>
          </p:nvPr>
        </p:nvSpPr>
        <p:spPr>
          <a:xfrm>
            <a:off x="462301" y="1347788"/>
            <a:ext cx="5647554" cy="3168210"/>
          </a:xfrm>
        </p:spPr>
        <p:txBody>
          <a:bodyPr/>
          <a:lstStyle/>
          <a:p>
            <a:r>
              <a:rPr lang="en-US" sz="1800" dirty="0" smtClean="0"/>
              <a:t>Cisco’s Midsize Business Solutions Portfolio</a:t>
            </a:r>
          </a:p>
          <a:p>
            <a:r>
              <a:rPr lang="en-US" sz="1800" dirty="0" smtClean="0"/>
              <a:t>Collaboration</a:t>
            </a:r>
          </a:p>
          <a:p>
            <a:r>
              <a:rPr lang="en-US" sz="1800" dirty="0" smtClean="0"/>
              <a:t>Data Center</a:t>
            </a:r>
          </a:p>
          <a:p>
            <a:r>
              <a:rPr lang="en-US" sz="1800" dirty="0" smtClean="0"/>
              <a:t>Networking</a:t>
            </a:r>
          </a:p>
          <a:p>
            <a:r>
              <a:rPr lang="en-US" sz="1800" dirty="0" smtClean="0"/>
              <a:t>Security</a:t>
            </a:r>
          </a:p>
          <a:p>
            <a:r>
              <a:rPr lang="en-US" sz="1800" dirty="0" smtClean="0"/>
              <a:t>Cloud</a:t>
            </a:r>
          </a:p>
          <a:p>
            <a:r>
              <a:rPr lang="en-US" sz="1800" dirty="0" smtClean="0"/>
              <a:t>Services</a:t>
            </a:r>
          </a:p>
          <a:p>
            <a:endParaRPr lang="en-US" sz="1800" dirty="0" smtClean="0"/>
          </a:p>
        </p:txBody>
      </p:sp>
      <p:sp>
        <p:nvSpPr>
          <p:cNvPr id="2" name="Title 1"/>
          <p:cNvSpPr>
            <a:spLocks noGrp="1"/>
          </p:cNvSpPr>
          <p:nvPr>
            <p:ph type="title"/>
          </p:nvPr>
        </p:nvSpPr>
        <p:spPr/>
        <p:txBody>
          <a:bodyPr/>
          <a:lstStyle/>
          <a:p>
            <a:r>
              <a:rPr lang="en-US" smtClean="0"/>
              <a:t>Agenda</a:t>
            </a:r>
            <a:endParaRPr lang="en-US" dirty="0"/>
          </a:p>
        </p:txBody>
      </p:sp>
      <p:pic>
        <p:nvPicPr>
          <p:cNvPr id="10" name="Picture 2" descr="C:\Users\spius\Pictures\cisco logo blue gradi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11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mtClean="0"/>
              <a:t>Customer Proposition</a:t>
            </a:r>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198" y="377189"/>
            <a:ext cx="1143002" cy="365761"/>
          </a:xfrm>
          <a:prstGeom prst="rect">
            <a:avLst/>
          </a:prstGeom>
        </p:spPr>
      </p:pic>
      <p:cxnSp>
        <p:nvCxnSpPr>
          <p:cNvPr id="19" name="Straight Connector 18"/>
          <p:cNvCxnSpPr/>
          <p:nvPr/>
        </p:nvCxnSpPr>
        <p:spPr>
          <a:xfrm flipV="1">
            <a:off x="-7383" y="1107619"/>
            <a:ext cx="9156962" cy="0"/>
          </a:xfrm>
          <a:prstGeom prst="line">
            <a:avLst/>
          </a:prstGeom>
          <a:gradFill flip="none" rotWithShape="1">
            <a:gsLst>
              <a:gs pos="0">
                <a:schemeClr val="tx1"/>
              </a:gs>
              <a:gs pos="50000">
                <a:schemeClr val="tx2">
                  <a:lumMod val="75000"/>
                </a:schemeClr>
              </a:gs>
              <a:gs pos="100000">
                <a:schemeClr val="accent1">
                  <a:lumMod val="75000"/>
                </a:scheme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p:nvPr/>
        </p:nvCxnSpPr>
        <p:spPr>
          <a:xfrm flipV="1">
            <a:off x="145017" y="1260019"/>
            <a:ext cx="9156962" cy="0"/>
          </a:xfrm>
          <a:prstGeom prst="line">
            <a:avLst/>
          </a:prstGeom>
          <a:gradFill flip="none" rotWithShape="1">
            <a:gsLst>
              <a:gs pos="0">
                <a:schemeClr val="tx1"/>
              </a:gs>
              <a:gs pos="50000">
                <a:schemeClr val="tx2">
                  <a:lumMod val="75000"/>
                </a:schemeClr>
              </a:gs>
              <a:gs pos="100000">
                <a:schemeClr val="accent1">
                  <a:lumMod val="75000"/>
                </a:scheme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7" name="Rectangle 26"/>
          <p:cNvSpPr/>
          <p:nvPr/>
        </p:nvSpPr>
        <p:spPr>
          <a:xfrm>
            <a:off x="395289" y="1100303"/>
            <a:ext cx="8443911" cy="173736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lstStyle/>
          <a:p>
            <a:pPr>
              <a:spcAft>
                <a:spcPts val="300"/>
              </a:spcAft>
            </a:pPr>
            <a:r>
              <a:rPr lang="en-US" sz="1400" b="1" dirty="0">
                <a:latin typeface="+mj-lt"/>
              </a:rPr>
              <a:t>Cisco Powered services enable you to connect with </a:t>
            </a:r>
            <a:r>
              <a:rPr lang="en-US" sz="1400" b="1" dirty="0" smtClean="0">
                <a:latin typeface="+mj-lt"/>
              </a:rPr>
              <a:t>confidence</a:t>
            </a:r>
          </a:p>
          <a:p>
            <a:r>
              <a:rPr lang="en-US" sz="1200" dirty="0">
                <a:solidFill>
                  <a:schemeClr val="tx2">
                    <a:lumMod val="20000"/>
                    <a:lumOff val="80000"/>
                  </a:schemeClr>
                </a:solidFill>
                <a:latin typeface="+mj-lt"/>
              </a:rPr>
              <a:t>Look for the Cisco Powered logo to achieve:</a:t>
            </a:r>
          </a:p>
          <a:p>
            <a:pPr marL="171450" indent="-171450">
              <a:buClr>
                <a:schemeClr val="bg1"/>
              </a:buClr>
              <a:buSzPct val="80000"/>
              <a:buFont typeface="Arial" pitchFamily="34" charset="0"/>
              <a:buChar char="•"/>
            </a:pPr>
            <a:r>
              <a:rPr lang="en-US" sz="1200" dirty="0">
                <a:solidFill>
                  <a:schemeClr val="tx2">
                    <a:lumMod val="20000"/>
                    <a:lumOff val="80000"/>
                  </a:schemeClr>
                </a:solidFill>
                <a:latin typeface="+mj-lt"/>
              </a:rPr>
              <a:t>Faster time-to-value</a:t>
            </a:r>
          </a:p>
          <a:p>
            <a:pPr marL="171450" indent="-171450">
              <a:buClr>
                <a:schemeClr val="bg1"/>
              </a:buClr>
              <a:buSzPct val="80000"/>
              <a:buFont typeface="Arial" pitchFamily="34" charset="0"/>
              <a:buChar char="•"/>
            </a:pPr>
            <a:r>
              <a:rPr lang="en-US" sz="1200" dirty="0">
                <a:solidFill>
                  <a:schemeClr val="tx2">
                    <a:lumMod val="20000"/>
                    <a:lumOff val="80000"/>
                  </a:schemeClr>
                </a:solidFill>
                <a:latin typeface="+mj-lt"/>
              </a:rPr>
              <a:t>Assured performance </a:t>
            </a:r>
          </a:p>
          <a:p>
            <a:pPr marL="171450" indent="-171450">
              <a:buClr>
                <a:schemeClr val="bg1"/>
              </a:buClr>
              <a:buSzPct val="80000"/>
              <a:buFont typeface="Arial" pitchFamily="34" charset="0"/>
              <a:buChar char="•"/>
            </a:pPr>
            <a:r>
              <a:rPr lang="en-US" sz="1200" dirty="0">
                <a:solidFill>
                  <a:schemeClr val="tx2">
                    <a:lumMod val="20000"/>
                    <a:lumOff val="80000"/>
                  </a:schemeClr>
                </a:solidFill>
                <a:latin typeface="+mj-lt"/>
              </a:rPr>
              <a:t>Continuous </a:t>
            </a:r>
            <a:r>
              <a:rPr lang="en-US" sz="1200" dirty="0" smtClean="0">
                <a:solidFill>
                  <a:schemeClr val="tx2">
                    <a:lumMod val="20000"/>
                    <a:lumOff val="80000"/>
                  </a:schemeClr>
                </a:solidFill>
                <a:latin typeface="+mj-lt"/>
              </a:rPr>
              <a:t>innovation</a:t>
            </a:r>
            <a:endParaRPr lang="en-US" sz="1200" dirty="0">
              <a:solidFill>
                <a:schemeClr val="tx2">
                  <a:lumMod val="20000"/>
                  <a:lumOff val="80000"/>
                </a:schemeClr>
              </a:solidFill>
              <a:latin typeface="+mj-lt"/>
            </a:endParaRPr>
          </a:p>
          <a:p>
            <a:endParaRPr lang="en-US" sz="1400" b="1" dirty="0">
              <a:latin typeface="+mj-lt"/>
            </a:endParaRPr>
          </a:p>
        </p:txBody>
      </p:sp>
      <p:sp>
        <p:nvSpPr>
          <p:cNvPr id="28" name="Rectangle 27"/>
          <p:cNvSpPr/>
          <p:nvPr/>
        </p:nvSpPr>
        <p:spPr>
          <a:xfrm>
            <a:off x="395288" y="2854733"/>
            <a:ext cx="8443911" cy="173736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lstStyle/>
          <a:p>
            <a:pPr>
              <a:spcAft>
                <a:spcPts val="300"/>
              </a:spcAft>
            </a:pPr>
            <a:r>
              <a:rPr lang="en-US" sz="1400" b="1" dirty="0">
                <a:latin typeface="+mj-lt"/>
              </a:rPr>
              <a:t>Cisco Powered </a:t>
            </a:r>
            <a:r>
              <a:rPr lang="en-US" sz="1400" b="1" dirty="0" smtClean="0">
                <a:latin typeface="+mj-lt"/>
              </a:rPr>
              <a:t>Services</a:t>
            </a:r>
          </a:p>
          <a:p>
            <a:pPr marL="171450" indent="-171450">
              <a:buClr>
                <a:schemeClr val="bg1"/>
              </a:buClr>
              <a:buSzPct val="80000"/>
              <a:buFont typeface="Arial" pitchFamily="34" charset="0"/>
              <a:buChar char="•"/>
            </a:pPr>
            <a:r>
              <a:rPr lang="en-US" sz="1200" dirty="0">
                <a:solidFill>
                  <a:schemeClr val="tx2">
                    <a:lumMod val="20000"/>
                    <a:lumOff val="80000"/>
                  </a:schemeClr>
                </a:solidFill>
                <a:latin typeface="+mj-lt"/>
              </a:rPr>
              <a:t>Based on validated architectures</a:t>
            </a:r>
          </a:p>
          <a:p>
            <a:pPr marL="171450" indent="-171450">
              <a:buClr>
                <a:schemeClr val="bg1"/>
              </a:buClr>
              <a:buSzPct val="80000"/>
              <a:buFont typeface="Arial" pitchFamily="34" charset="0"/>
              <a:buChar char="•"/>
            </a:pPr>
            <a:r>
              <a:rPr lang="en-US" sz="1200" dirty="0">
                <a:solidFill>
                  <a:schemeClr val="tx2">
                    <a:lumMod val="20000"/>
                    <a:lumOff val="80000"/>
                  </a:schemeClr>
                </a:solidFill>
                <a:latin typeface="+mj-lt"/>
              </a:rPr>
              <a:t>Documented scalability </a:t>
            </a:r>
          </a:p>
          <a:p>
            <a:pPr marL="171450" indent="-171450">
              <a:buClr>
                <a:schemeClr val="bg1"/>
              </a:buClr>
              <a:buSzPct val="80000"/>
              <a:buFont typeface="Arial" pitchFamily="34" charset="0"/>
              <a:buChar char="•"/>
            </a:pPr>
            <a:r>
              <a:rPr lang="en-US" sz="1200" dirty="0">
                <a:solidFill>
                  <a:schemeClr val="tx2">
                    <a:lumMod val="20000"/>
                    <a:lumOff val="80000"/>
                  </a:schemeClr>
                </a:solidFill>
                <a:latin typeface="+mj-lt"/>
              </a:rPr>
              <a:t>Hosted by certified partners</a:t>
            </a:r>
          </a:p>
          <a:p>
            <a:pPr marL="171450" indent="-171450">
              <a:buClr>
                <a:schemeClr val="bg1"/>
              </a:buClr>
              <a:buSzPct val="80000"/>
              <a:buFont typeface="Arial" pitchFamily="34" charset="0"/>
              <a:buChar char="•"/>
            </a:pPr>
            <a:r>
              <a:rPr lang="en-US" sz="1200" dirty="0">
                <a:solidFill>
                  <a:schemeClr val="tx2">
                    <a:lumMod val="20000"/>
                    <a:lumOff val="80000"/>
                  </a:schemeClr>
                </a:solidFill>
                <a:latin typeface="+mj-lt"/>
              </a:rPr>
              <a:t>Undergo third-party audits </a:t>
            </a:r>
          </a:p>
          <a:p>
            <a:pPr marL="171450" indent="-171450">
              <a:buClr>
                <a:schemeClr val="bg1"/>
              </a:buClr>
              <a:buSzPct val="80000"/>
              <a:buFont typeface="Arial" pitchFamily="34" charset="0"/>
              <a:buChar char="•"/>
            </a:pPr>
            <a:r>
              <a:rPr lang="en-US" sz="1200" dirty="0">
                <a:solidFill>
                  <a:schemeClr val="tx2">
                    <a:lumMod val="20000"/>
                    <a:lumOff val="80000"/>
                  </a:schemeClr>
                </a:solidFill>
                <a:latin typeface="+mj-lt"/>
              </a:rPr>
              <a:t>End-to-end security</a:t>
            </a:r>
          </a:p>
          <a:p>
            <a:pPr marL="171450" indent="-171450">
              <a:buClr>
                <a:schemeClr val="bg1"/>
              </a:buClr>
              <a:buSzPct val="80000"/>
              <a:buFont typeface="Arial" pitchFamily="34" charset="0"/>
              <a:buChar char="•"/>
            </a:pPr>
            <a:r>
              <a:rPr lang="en-US" sz="1200" dirty="0">
                <a:solidFill>
                  <a:schemeClr val="tx2">
                    <a:lumMod val="20000"/>
                    <a:lumOff val="80000"/>
                  </a:schemeClr>
                </a:solidFill>
                <a:latin typeface="+mj-lt"/>
              </a:rPr>
              <a:t>Align with open standards</a:t>
            </a:r>
          </a:p>
          <a:p>
            <a:pPr marL="171450" indent="-171450">
              <a:buClr>
                <a:schemeClr val="bg1"/>
              </a:buClr>
              <a:buSzPct val="80000"/>
              <a:buFont typeface="Arial" pitchFamily="34" charset="0"/>
              <a:buChar char="•"/>
            </a:pPr>
            <a:r>
              <a:rPr lang="en-US" sz="1200" dirty="0">
                <a:solidFill>
                  <a:schemeClr val="tx2">
                    <a:lumMod val="20000"/>
                    <a:lumOff val="80000"/>
                  </a:schemeClr>
                </a:solidFill>
                <a:latin typeface="+mj-lt"/>
              </a:rPr>
              <a:t>Benefit from highest % R&amp;D </a:t>
            </a:r>
            <a:r>
              <a:rPr lang="en-US" sz="1200" dirty="0" smtClean="0">
                <a:solidFill>
                  <a:schemeClr val="tx2">
                    <a:lumMod val="20000"/>
                    <a:lumOff val="80000"/>
                  </a:schemeClr>
                </a:solidFill>
                <a:latin typeface="+mj-lt"/>
              </a:rPr>
              <a:t>investment-to-revenue</a:t>
            </a:r>
            <a:endParaRPr lang="en-US" sz="1200" dirty="0">
              <a:solidFill>
                <a:schemeClr val="tx2">
                  <a:lumMod val="20000"/>
                  <a:lumOff val="80000"/>
                </a:schemeClr>
              </a:solidFill>
              <a:latin typeface="+mj-lt"/>
            </a:endParaRPr>
          </a:p>
        </p:txBody>
      </p:sp>
      <p:grpSp>
        <p:nvGrpSpPr>
          <p:cNvPr id="6" name="Group 14"/>
          <p:cNvGrpSpPr/>
          <p:nvPr/>
        </p:nvGrpSpPr>
        <p:grpSpPr>
          <a:xfrm>
            <a:off x="3562502" y="1786107"/>
            <a:ext cx="5090644" cy="2286000"/>
            <a:chOff x="3562502" y="1786107"/>
            <a:chExt cx="5090644" cy="2286000"/>
          </a:xfrm>
        </p:grpSpPr>
        <p:sp>
          <p:nvSpPr>
            <p:cNvPr id="4" name="Rectangle 3"/>
            <p:cNvSpPr/>
            <p:nvPr/>
          </p:nvSpPr>
          <p:spPr>
            <a:xfrm>
              <a:off x="3562502" y="1786107"/>
              <a:ext cx="5090644" cy="2286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7" name="Group 10"/>
            <p:cNvGrpSpPr/>
            <p:nvPr/>
          </p:nvGrpSpPr>
          <p:grpSpPr>
            <a:xfrm>
              <a:off x="3760814" y="1931932"/>
              <a:ext cx="4694020" cy="1994350"/>
              <a:chOff x="3757706" y="1919863"/>
              <a:chExt cx="4694020" cy="1994350"/>
            </a:xfrm>
          </p:grpSpPr>
          <p:sp>
            <p:nvSpPr>
              <p:cNvPr id="38" name="Rectangle 37"/>
              <p:cNvSpPr/>
              <p:nvPr/>
            </p:nvSpPr>
            <p:spPr>
              <a:xfrm>
                <a:off x="3757706" y="1919863"/>
                <a:ext cx="1828800" cy="731520"/>
              </a:xfrm>
              <a:prstGeom prst="rect">
                <a:avLst/>
              </a:prstGeom>
              <a:noFill/>
              <a:ln w="19050">
                <a:solidFill>
                  <a:schemeClr val="tx2"/>
                </a:solidFill>
                <a:headEnd/>
                <a:tailEnd/>
              </a:ln>
              <a:effectLst/>
            </p:spPr>
            <p:style>
              <a:lnRef idx="1">
                <a:schemeClr val="accent5"/>
              </a:lnRef>
              <a:fillRef idx="3">
                <a:schemeClr val="accent5"/>
              </a:fillRef>
              <a:effectRef idx="2">
                <a:schemeClr val="accent5"/>
              </a:effectRef>
              <a:fontRef idx="minor">
                <a:schemeClr val="lt1"/>
              </a:fontRef>
            </p:style>
            <p:txBody>
              <a:bodyPr vert="horz" wrap="square" lIns="182880" tIns="91440" rIns="182880" bIns="91440" numCol="1" anchor="ctr" anchorCtr="0" compatLnSpc="1">
                <a:prstTxWarp prst="textNoShape">
                  <a:avLst/>
                </a:prstTxWarp>
              </a:bodyPr>
              <a:lstStyle/>
              <a:p>
                <a:pPr defTabSz="685834"/>
                <a:r>
                  <a:rPr lang="en-US" sz="900" b="1" dirty="0" smtClean="0">
                    <a:solidFill>
                      <a:schemeClr val="tx2"/>
                    </a:solidFill>
                    <a:latin typeface="+mj-lt"/>
                  </a:rPr>
                  <a:t>Lower initial cost </a:t>
                </a:r>
                <a:br>
                  <a:rPr lang="en-US" sz="900" b="1" dirty="0" smtClean="0">
                    <a:solidFill>
                      <a:schemeClr val="tx2"/>
                    </a:solidFill>
                    <a:latin typeface="+mj-lt"/>
                  </a:rPr>
                </a:br>
                <a:r>
                  <a:rPr lang="en-US" sz="900" b="1" dirty="0" smtClean="0">
                    <a:solidFill>
                      <a:schemeClr val="tx2"/>
                    </a:solidFill>
                    <a:latin typeface="+mj-lt"/>
                  </a:rPr>
                  <a:t>to implement</a:t>
                </a:r>
                <a:endParaRPr lang="en-US" sz="900" b="1" dirty="0">
                  <a:solidFill>
                    <a:schemeClr val="tx2"/>
                  </a:solidFill>
                  <a:latin typeface="+mj-lt"/>
                </a:endParaRPr>
              </a:p>
            </p:txBody>
          </p:sp>
          <p:sp>
            <p:nvSpPr>
              <p:cNvPr id="39" name="Rectangle 38"/>
              <p:cNvSpPr/>
              <p:nvPr/>
            </p:nvSpPr>
            <p:spPr>
              <a:xfrm>
                <a:off x="3757706" y="3182693"/>
                <a:ext cx="1828800" cy="731520"/>
              </a:xfrm>
              <a:prstGeom prst="rect">
                <a:avLst/>
              </a:prstGeom>
              <a:noFill/>
              <a:ln w="19050">
                <a:solidFill>
                  <a:schemeClr val="tx2"/>
                </a:solidFill>
                <a:headEnd/>
                <a:tailEnd/>
              </a:ln>
              <a:effectLst/>
            </p:spPr>
            <p:style>
              <a:lnRef idx="1">
                <a:schemeClr val="accent5"/>
              </a:lnRef>
              <a:fillRef idx="3">
                <a:schemeClr val="accent5"/>
              </a:fillRef>
              <a:effectRef idx="2">
                <a:schemeClr val="accent5"/>
              </a:effectRef>
              <a:fontRef idx="minor">
                <a:schemeClr val="lt1"/>
              </a:fontRef>
            </p:style>
            <p:txBody>
              <a:bodyPr vert="horz" wrap="square" lIns="182880" tIns="91440" rIns="182880" bIns="91440" numCol="1" anchor="ctr" anchorCtr="0" compatLnSpc="1">
                <a:prstTxWarp prst="textNoShape">
                  <a:avLst/>
                </a:prstTxWarp>
              </a:bodyPr>
              <a:lstStyle/>
              <a:p>
                <a:pPr defTabSz="685834"/>
                <a:r>
                  <a:rPr lang="en-US" sz="900" b="1" dirty="0" smtClean="0">
                    <a:solidFill>
                      <a:schemeClr val="tx2"/>
                    </a:solidFill>
                    <a:latin typeface="+mj-lt"/>
                  </a:rPr>
                  <a:t>Mid market access </a:t>
                </a:r>
                <a:br>
                  <a:rPr lang="en-US" sz="900" b="1" dirty="0" smtClean="0">
                    <a:solidFill>
                      <a:schemeClr val="tx2"/>
                    </a:solidFill>
                    <a:latin typeface="+mj-lt"/>
                  </a:rPr>
                </a:br>
                <a:r>
                  <a:rPr lang="en-US" sz="900" b="1" dirty="0" smtClean="0">
                    <a:solidFill>
                      <a:schemeClr val="tx2"/>
                    </a:solidFill>
                    <a:latin typeface="+mj-lt"/>
                  </a:rPr>
                  <a:t>to enterprise </a:t>
                </a:r>
                <a:br>
                  <a:rPr lang="en-US" sz="900" b="1" dirty="0" smtClean="0">
                    <a:solidFill>
                      <a:schemeClr val="tx2"/>
                    </a:solidFill>
                    <a:latin typeface="+mj-lt"/>
                  </a:rPr>
                </a:br>
                <a:r>
                  <a:rPr lang="en-US" sz="900" b="1" dirty="0" smtClean="0">
                    <a:solidFill>
                      <a:schemeClr val="tx2"/>
                    </a:solidFill>
                    <a:latin typeface="+mj-lt"/>
                  </a:rPr>
                  <a:t>functionality</a:t>
                </a:r>
                <a:endParaRPr lang="en-US" sz="900" b="1" dirty="0">
                  <a:solidFill>
                    <a:schemeClr val="tx2"/>
                  </a:solidFill>
                  <a:latin typeface="+mj-lt"/>
                </a:endParaRPr>
              </a:p>
            </p:txBody>
          </p:sp>
          <p:sp>
            <p:nvSpPr>
              <p:cNvPr id="40" name="Rectangle 39"/>
              <p:cNvSpPr/>
              <p:nvPr/>
            </p:nvSpPr>
            <p:spPr>
              <a:xfrm>
                <a:off x="6622926" y="1919863"/>
                <a:ext cx="1828800" cy="731520"/>
              </a:xfrm>
              <a:prstGeom prst="rect">
                <a:avLst/>
              </a:prstGeom>
              <a:noFill/>
              <a:ln w="19050">
                <a:solidFill>
                  <a:schemeClr val="tx2"/>
                </a:solidFill>
                <a:headEnd/>
                <a:tailEnd/>
              </a:ln>
              <a:effectLst/>
            </p:spPr>
            <p:style>
              <a:lnRef idx="1">
                <a:schemeClr val="accent5"/>
              </a:lnRef>
              <a:fillRef idx="3">
                <a:schemeClr val="accent5"/>
              </a:fillRef>
              <a:effectRef idx="2">
                <a:schemeClr val="accent5"/>
              </a:effectRef>
              <a:fontRef idx="minor">
                <a:schemeClr val="lt1"/>
              </a:fontRef>
            </p:style>
            <p:txBody>
              <a:bodyPr vert="horz" wrap="square" lIns="548640" tIns="91440" rIns="182880" bIns="91440" numCol="1" anchor="ctr" anchorCtr="0" compatLnSpc="1">
                <a:prstTxWarp prst="textNoShape">
                  <a:avLst/>
                </a:prstTxWarp>
              </a:bodyPr>
              <a:lstStyle/>
              <a:p>
                <a:pPr defTabSz="685834"/>
                <a:r>
                  <a:rPr lang="en-US" sz="900" b="1" dirty="0" smtClean="0">
                    <a:solidFill>
                      <a:schemeClr val="tx2"/>
                    </a:solidFill>
                    <a:latin typeface="+mj-lt"/>
                  </a:rPr>
                  <a:t>Predictable IT Costs used within operating budgets</a:t>
                </a:r>
                <a:endParaRPr lang="en-US" sz="900" b="1" dirty="0">
                  <a:solidFill>
                    <a:schemeClr val="tx2"/>
                  </a:solidFill>
                  <a:latin typeface="+mj-lt"/>
                </a:endParaRPr>
              </a:p>
            </p:txBody>
          </p:sp>
          <p:sp>
            <p:nvSpPr>
              <p:cNvPr id="41" name="Rectangle 40"/>
              <p:cNvSpPr/>
              <p:nvPr/>
            </p:nvSpPr>
            <p:spPr>
              <a:xfrm>
                <a:off x="6622926" y="3182693"/>
                <a:ext cx="1828800" cy="731520"/>
              </a:xfrm>
              <a:prstGeom prst="rect">
                <a:avLst/>
              </a:prstGeom>
              <a:noFill/>
              <a:ln w="19050">
                <a:solidFill>
                  <a:schemeClr val="tx2"/>
                </a:solidFill>
                <a:headEnd/>
                <a:tailEnd/>
              </a:ln>
              <a:effectLst/>
            </p:spPr>
            <p:style>
              <a:lnRef idx="1">
                <a:schemeClr val="accent5"/>
              </a:lnRef>
              <a:fillRef idx="3">
                <a:schemeClr val="accent5"/>
              </a:fillRef>
              <a:effectRef idx="2">
                <a:schemeClr val="accent5"/>
              </a:effectRef>
              <a:fontRef idx="minor">
                <a:schemeClr val="lt1"/>
              </a:fontRef>
            </p:style>
            <p:txBody>
              <a:bodyPr vert="horz" wrap="square" lIns="548640" tIns="91440" rIns="182880" bIns="91440" numCol="1" anchor="ctr" anchorCtr="0" compatLnSpc="1">
                <a:prstTxWarp prst="textNoShape">
                  <a:avLst/>
                </a:prstTxWarp>
              </a:bodyPr>
              <a:lstStyle/>
              <a:p>
                <a:pPr defTabSz="685834"/>
                <a:r>
                  <a:rPr lang="en-US" sz="900" b="1" dirty="0">
                    <a:solidFill>
                      <a:schemeClr val="tx2"/>
                    </a:solidFill>
                    <a:latin typeface="+mj-lt"/>
                  </a:rPr>
                  <a:t>Heavy focus on business outcome </a:t>
                </a:r>
                <a:br>
                  <a:rPr lang="en-US" sz="900" b="1" dirty="0">
                    <a:solidFill>
                      <a:schemeClr val="tx2"/>
                    </a:solidFill>
                    <a:latin typeface="+mj-lt"/>
                  </a:rPr>
                </a:br>
                <a:r>
                  <a:rPr lang="en-US" sz="900" b="1" dirty="0">
                    <a:solidFill>
                      <a:schemeClr val="tx2"/>
                    </a:solidFill>
                    <a:latin typeface="+mj-lt"/>
                  </a:rPr>
                  <a:t>vs. technology</a:t>
                </a:r>
              </a:p>
            </p:txBody>
          </p:sp>
          <p:grpSp>
            <p:nvGrpSpPr>
              <p:cNvPr id="8" name="Group 5"/>
              <p:cNvGrpSpPr/>
              <p:nvPr/>
            </p:nvGrpSpPr>
            <p:grpSpPr>
              <a:xfrm>
                <a:off x="5237781" y="2058337"/>
                <a:ext cx="1740086" cy="1741540"/>
                <a:chOff x="4675763" y="2099462"/>
                <a:chExt cx="1740086" cy="1741540"/>
              </a:xfrm>
            </p:grpSpPr>
            <p:sp>
              <p:nvSpPr>
                <p:cNvPr id="5" name="Rectangle 4"/>
                <p:cNvSpPr/>
                <p:nvPr/>
              </p:nvSpPr>
              <p:spPr>
                <a:xfrm>
                  <a:off x="4675764" y="2099462"/>
                  <a:ext cx="854526" cy="854526"/>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5400000" scaled="1"/>
                  <a:tileRect/>
                </a:gradFill>
                <a:ln>
                  <a:noFill/>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ctr" anchorCtr="0" compatLnSpc="1">
                  <a:prstTxWarp prst="textNoShape">
                    <a:avLst/>
                  </a:prstTxWarp>
                </a:bodyPr>
                <a:lstStyle/>
                <a:p>
                  <a:pPr algn="ctr" defTabSz="685834"/>
                  <a:r>
                    <a:rPr lang="en-US" sz="900" b="1" dirty="0" smtClean="0">
                      <a:solidFill>
                        <a:schemeClr val="bg1"/>
                      </a:solidFill>
                      <a:latin typeface="+mj-lt"/>
                    </a:rPr>
                    <a:t>Lower </a:t>
                  </a:r>
                  <a:br>
                    <a:rPr lang="en-US" sz="900" b="1" dirty="0" smtClean="0">
                      <a:solidFill>
                        <a:schemeClr val="bg1"/>
                      </a:solidFill>
                      <a:latin typeface="+mj-lt"/>
                    </a:rPr>
                  </a:br>
                  <a:r>
                    <a:rPr lang="en-US" sz="900" b="1" dirty="0" smtClean="0">
                      <a:solidFill>
                        <a:schemeClr val="bg1"/>
                      </a:solidFill>
                      <a:latin typeface="+mj-lt"/>
                    </a:rPr>
                    <a:t>Total Cost</a:t>
                  </a:r>
                  <a:endParaRPr lang="en-US" sz="900" b="1" dirty="0">
                    <a:solidFill>
                      <a:schemeClr val="bg1"/>
                    </a:solidFill>
                    <a:latin typeface="+mj-lt"/>
                  </a:endParaRPr>
                </a:p>
              </p:txBody>
            </p:sp>
            <p:sp>
              <p:nvSpPr>
                <p:cNvPr id="35" name="Rectangle 34"/>
                <p:cNvSpPr/>
                <p:nvPr/>
              </p:nvSpPr>
              <p:spPr>
                <a:xfrm>
                  <a:off x="5561323" y="2099462"/>
                  <a:ext cx="854526" cy="854526"/>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5400000" scaled="1"/>
                  <a:tileRect/>
                </a:gradFill>
                <a:ln>
                  <a:noFill/>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ctr" anchorCtr="0" compatLnSpc="1">
                  <a:prstTxWarp prst="textNoShape">
                    <a:avLst/>
                  </a:prstTxWarp>
                </a:bodyPr>
                <a:lstStyle/>
                <a:p>
                  <a:pPr algn="ctr" defTabSz="685834"/>
                  <a:r>
                    <a:rPr lang="en-US" sz="900" b="1" dirty="0" smtClean="0">
                      <a:solidFill>
                        <a:schemeClr val="bg1"/>
                      </a:solidFill>
                      <a:latin typeface="+mj-lt"/>
                    </a:rPr>
                    <a:t>OPEX vs. CAPEX</a:t>
                  </a:r>
                  <a:endParaRPr lang="en-US" sz="900" b="1" dirty="0">
                    <a:solidFill>
                      <a:schemeClr val="bg1"/>
                    </a:solidFill>
                    <a:latin typeface="+mj-lt"/>
                  </a:endParaRPr>
                </a:p>
              </p:txBody>
            </p:sp>
            <p:sp>
              <p:nvSpPr>
                <p:cNvPr id="36" name="Rectangle 35"/>
                <p:cNvSpPr/>
                <p:nvPr/>
              </p:nvSpPr>
              <p:spPr>
                <a:xfrm>
                  <a:off x="4675763" y="2986476"/>
                  <a:ext cx="854526" cy="854526"/>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ctr" anchorCtr="0" compatLnSpc="1">
                  <a:prstTxWarp prst="textNoShape">
                    <a:avLst/>
                  </a:prstTxWarp>
                </a:bodyPr>
                <a:lstStyle/>
                <a:p>
                  <a:pPr algn="ctr" defTabSz="685834"/>
                  <a:r>
                    <a:rPr lang="en-US" sz="900" b="1" dirty="0" smtClean="0">
                      <a:solidFill>
                        <a:schemeClr val="bg1"/>
                      </a:solidFill>
                      <a:latin typeface="+mj-lt"/>
                    </a:rPr>
                    <a:t>Access </a:t>
                  </a:r>
                  <a:br>
                    <a:rPr lang="en-US" sz="900" b="1" dirty="0" smtClean="0">
                      <a:solidFill>
                        <a:schemeClr val="bg1"/>
                      </a:solidFill>
                      <a:latin typeface="+mj-lt"/>
                    </a:rPr>
                  </a:br>
                  <a:r>
                    <a:rPr lang="en-US" sz="900" b="1" dirty="0" smtClean="0">
                      <a:solidFill>
                        <a:schemeClr val="bg1"/>
                      </a:solidFill>
                      <a:latin typeface="+mj-lt"/>
                    </a:rPr>
                    <a:t>to New Solutions</a:t>
                  </a:r>
                  <a:endParaRPr lang="en-US" sz="900" b="1" dirty="0">
                    <a:solidFill>
                      <a:schemeClr val="bg1"/>
                    </a:solidFill>
                    <a:latin typeface="+mj-lt"/>
                  </a:endParaRPr>
                </a:p>
              </p:txBody>
            </p:sp>
            <p:sp>
              <p:nvSpPr>
                <p:cNvPr id="37" name="Rectangle 36"/>
                <p:cNvSpPr/>
                <p:nvPr/>
              </p:nvSpPr>
              <p:spPr>
                <a:xfrm>
                  <a:off x="5561322" y="2986476"/>
                  <a:ext cx="854526" cy="854526"/>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ctr" anchorCtr="0" compatLnSpc="1">
                  <a:prstTxWarp prst="textNoShape">
                    <a:avLst/>
                  </a:prstTxWarp>
                </a:bodyPr>
                <a:lstStyle/>
                <a:p>
                  <a:pPr algn="ctr" defTabSz="685834"/>
                  <a:r>
                    <a:rPr lang="en-US" sz="900" b="1" dirty="0" smtClean="0">
                      <a:solidFill>
                        <a:schemeClr val="bg1"/>
                      </a:solidFill>
                      <a:latin typeface="+mj-lt"/>
                    </a:rPr>
                    <a:t>Business Growth</a:t>
                  </a:r>
                  <a:endParaRPr lang="en-US" sz="900" b="1" dirty="0">
                    <a:solidFill>
                      <a:schemeClr val="bg1"/>
                    </a:solidFill>
                    <a:latin typeface="+mj-lt"/>
                  </a:endParaRPr>
                </a:p>
              </p:txBody>
            </p:sp>
          </p:grpSp>
          <p:grpSp>
            <p:nvGrpSpPr>
              <p:cNvPr id="10" name="Group 9"/>
              <p:cNvGrpSpPr/>
              <p:nvPr/>
            </p:nvGrpSpPr>
            <p:grpSpPr>
              <a:xfrm>
                <a:off x="5787801" y="2597730"/>
                <a:ext cx="640080" cy="656000"/>
                <a:chOff x="5787801" y="2597730"/>
                <a:chExt cx="640080" cy="656000"/>
              </a:xfrm>
            </p:grpSpPr>
            <p:sp>
              <p:nvSpPr>
                <p:cNvPr id="9" name="Circular Arrow 8"/>
                <p:cNvSpPr/>
                <p:nvPr/>
              </p:nvSpPr>
              <p:spPr>
                <a:xfrm>
                  <a:off x="5787801" y="2597730"/>
                  <a:ext cx="640080" cy="640080"/>
                </a:xfrm>
                <a:prstGeom prst="circularArrow">
                  <a:avLst/>
                </a:prstGeom>
                <a:solidFill>
                  <a:schemeClr val="accent1">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2" name="Circular Arrow 41"/>
                <p:cNvSpPr/>
                <p:nvPr/>
              </p:nvSpPr>
              <p:spPr>
                <a:xfrm flipH="1" flipV="1">
                  <a:off x="5787801" y="2613650"/>
                  <a:ext cx="640080" cy="640080"/>
                </a:xfrm>
                <a:prstGeom prst="circularArrow">
                  <a:avLst/>
                </a:prstGeom>
                <a:solidFill>
                  <a:schemeClr val="accent1">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grpSp>
    </p:spTree>
    <p:extLst>
      <p:ext uri="{BB962C8B-B14F-4D97-AF65-F5344CB8AC3E}">
        <p14:creationId xmlns:p14="http://schemas.microsoft.com/office/powerpoint/2010/main" val="1580642115"/>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395288" y="1098550"/>
            <a:ext cx="8445500" cy="3657600"/>
          </a:xfrm>
          <a:prstGeom prst="rect">
            <a:avLst/>
          </a:prstGeom>
          <a:gradFill flip="none" rotWithShape="1">
            <a:gsLst>
              <a:gs pos="100000">
                <a:schemeClr val="bg1">
                  <a:alpha val="0"/>
                </a:schemeClr>
              </a:gs>
              <a:gs pos="0">
                <a:schemeClr val="tx1">
                  <a:lumMod val="20000"/>
                  <a:lumOff val="80000"/>
                </a:schemeClr>
              </a:gs>
            </a:gsLst>
            <a:lin ang="5400000" scaled="1"/>
            <a:tileRect/>
          </a:gradFill>
          <a:ln w="25400" cap="flat" cmpd="sng" algn="ctr">
            <a:noFill/>
            <a:prstDash val="solid"/>
          </a:ln>
          <a:effectLst/>
        </p:spPr>
        <p:txBody>
          <a:bodyPr lIns="91436" tIns="45718" rIns="91436" bIns="45718" rtlCol="0" anchor="ctr"/>
          <a:lstStyle/>
          <a:p>
            <a:pPr algn="ctr" defTabSz="685891"/>
            <a:endParaRPr lang="en-GB" sz="1400" kern="0" dirty="0">
              <a:solidFill>
                <a:srgbClr val="8E909E"/>
              </a:solidFill>
              <a:latin typeface="Arial"/>
            </a:endParaRPr>
          </a:p>
        </p:txBody>
      </p:sp>
      <p:sp>
        <p:nvSpPr>
          <p:cNvPr id="2" name="Title 1"/>
          <p:cNvSpPr>
            <a:spLocks noGrp="1"/>
          </p:cNvSpPr>
          <p:nvPr>
            <p:ph type="title"/>
          </p:nvPr>
        </p:nvSpPr>
        <p:spPr/>
        <p:txBody>
          <a:bodyPr/>
          <a:lstStyle/>
          <a:p>
            <a:r>
              <a:rPr lang="en-US" dirty="0" smtClean="0"/>
              <a:t>Customer Proposition</a:t>
            </a:r>
            <a:br>
              <a:rPr lang="en-US" dirty="0" smtClean="0"/>
            </a:br>
            <a:r>
              <a:rPr lang="en-US" sz="2000" dirty="0" smtClean="0"/>
              <a:t>Cisco </a:t>
            </a:r>
            <a:r>
              <a:rPr lang="en-US" sz="2000" dirty="0" err="1" smtClean="0"/>
              <a:t>InterCloud</a:t>
            </a:r>
            <a:r>
              <a:rPr lang="en-US" sz="2000" dirty="0" smtClean="0"/>
              <a:t>, Open and Flexible</a:t>
            </a:r>
            <a:endParaRPr lang="en-US" sz="2000" dirty="0"/>
          </a:p>
        </p:txBody>
      </p:sp>
      <p:sp>
        <p:nvSpPr>
          <p:cNvPr id="46" name="TextBox 45"/>
          <p:cNvSpPr txBox="1"/>
          <p:nvPr/>
        </p:nvSpPr>
        <p:spPr>
          <a:xfrm>
            <a:off x="887380" y="1180025"/>
            <a:ext cx="2712916" cy="290847"/>
          </a:xfrm>
          <a:prstGeom prst="rect">
            <a:avLst/>
          </a:prstGeom>
          <a:noFill/>
        </p:spPr>
        <p:txBody>
          <a:bodyPr wrap="none" lIns="68577" tIns="34289" rIns="68577" bIns="34289" rtlCol="0">
            <a:spAutoFit/>
          </a:bodyPr>
          <a:lstStyle/>
          <a:p>
            <a:pPr algn="ctr" defTabSz="685742">
              <a:lnSpc>
                <a:spcPct val="90000"/>
              </a:lnSpc>
            </a:pPr>
            <a:r>
              <a:rPr lang="en-US" sz="1600" dirty="0">
                <a:latin typeface="+mj-lt"/>
                <a:cs typeface="Arial" panose="020B0604020202020204" pitchFamily="34" charset="0"/>
              </a:rPr>
              <a:t>Enterprise </a:t>
            </a:r>
            <a:r>
              <a:rPr lang="en-US" sz="1600" dirty="0" smtClean="0">
                <a:latin typeface="+mj-lt"/>
                <a:cs typeface="Arial" panose="020B0604020202020204" pitchFamily="34" charset="0"/>
              </a:rPr>
              <a:t>DC/Private </a:t>
            </a:r>
            <a:r>
              <a:rPr lang="en-US" sz="1600" dirty="0">
                <a:latin typeface="+mj-lt"/>
                <a:cs typeface="Arial" panose="020B0604020202020204" pitchFamily="34" charset="0"/>
              </a:rPr>
              <a:t>Cloud</a:t>
            </a:r>
          </a:p>
        </p:txBody>
      </p:sp>
      <p:sp>
        <p:nvSpPr>
          <p:cNvPr id="54" name="TextBox 53"/>
          <p:cNvSpPr txBox="1"/>
          <p:nvPr/>
        </p:nvSpPr>
        <p:spPr>
          <a:xfrm>
            <a:off x="5960055" y="1180025"/>
            <a:ext cx="1595624" cy="290847"/>
          </a:xfrm>
          <a:prstGeom prst="rect">
            <a:avLst/>
          </a:prstGeom>
          <a:noFill/>
        </p:spPr>
        <p:txBody>
          <a:bodyPr wrap="none" lIns="68577" tIns="34289" rIns="68577" bIns="34289" rtlCol="0">
            <a:spAutoFit/>
          </a:bodyPr>
          <a:lstStyle/>
          <a:p>
            <a:pPr algn="ctr" defTabSz="685742">
              <a:lnSpc>
                <a:spcPct val="90000"/>
              </a:lnSpc>
            </a:pPr>
            <a:r>
              <a:rPr lang="en-US" sz="1600" dirty="0">
                <a:latin typeface="+mj-lt"/>
                <a:cs typeface="Arial" panose="020B0604020202020204" pitchFamily="34" charset="0"/>
              </a:rPr>
              <a:t>Provider Clouds</a:t>
            </a:r>
          </a:p>
        </p:txBody>
      </p:sp>
      <p:sp>
        <p:nvSpPr>
          <p:cNvPr id="60" name="Rectangle 59"/>
          <p:cNvSpPr/>
          <p:nvPr/>
        </p:nvSpPr>
        <p:spPr>
          <a:xfrm>
            <a:off x="554262" y="1566490"/>
            <a:ext cx="1311113" cy="6858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ap="flat" cmpd="sng" algn="ctr">
            <a:noFill/>
            <a:prstDash val="solid"/>
          </a:ln>
          <a:effectLst/>
        </p:spPr>
        <p:txBody>
          <a:bodyPr lIns="91436" tIns="45718" rIns="91436" bIns="45718" rtlCol="0" anchor="t"/>
          <a:lstStyle/>
          <a:p>
            <a:pPr algn="ctr" defTabSz="685748"/>
            <a:r>
              <a:rPr lang="en-US" sz="1100" dirty="0" err="1">
                <a:solidFill>
                  <a:schemeClr val="bg1"/>
                </a:solidFill>
              </a:rPr>
              <a:t>vSphere</a:t>
            </a:r>
            <a:endParaRPr lang="en-US" sz="1100" dirty="0">
              <a:solidFill>
                <a:schemeClr val="bg1"/>
              </a:solidFill>
            </a:endParaRPr>
          </a:p>
        </p:txBody>
      </p:sp>
      <p:sp>
        <p:nvSpPr>
          <p:cNvPr id="65" name="Rectangle 64"/>
          <p:cNvSpPr/>
          <p:nvPr/>
        </p:nvSpPr>
        <p:spPr>
          <a:xfrm>
            <a:off x="554262" y="2330523"/>
            <a:ext cx="1311113" cy="6858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ap="flat" cmpd="sng" algn="ctr">
            <a:noFill/>
            <a:prstDash val="solid"/>
          </a:ln>
          <a:effectLst/>
        </p:spPr>
        <p:txBody>
          <a:bodyPr lIns="91436" tIns="45718" rIns="91436" bIns="45718" rtlCol="0" anchor="t"/>
          <a:lstStyle/>
          <a:p>
            <a:pPr algn="ctr" defTabSz="685748"/>
            <a:r>
              <a:rPr lang="en-US" sz="1100" dirty="0">
                <a:solidFill>
                  <a:schemeClr val="bg1"/>
                </a:solidFill>
              </a:rPr>
              <a:t>Hyper-V </a:t>
            </a:r>
            <a:br>
              <a:rPr lang="en-US" sz="1100" dirty="0">
                <a:solidFill>
                  <a:schemeClr val="bg1"/>
                </a:solidFill>
              </a:rPr>
            </a:br>
            <a:endParaRPr lang="en-US" sz="1100" dirty="0" smtClean="0">
              <a:solidFill>
                <a:schemeClr val="bg1"/>
              </a:solidFill>
            </a:endParaRPr>
          </a:p>
        </p:txBody>
      </p:sp>
      <p:sp>
        <p:nvSpPr>
          <p:cNvPr id="66" name="Rectangle 65"/>
          <p:cNvSpPr/>
          <p:nvPr/>
        </p:nvSpPr>
        <p:spPr>
          <a:xfrm>
            <a:off x="554262" y="3094556"/>
            <a:ext cx="1311113" cy="6858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ap="flat" cmpd="sng" algn="ctr">
            <a:noFill/>
            <a:prstDash val="solid"/>
          </a:ln>
          <a:effectLst/>
        </p:spPr>
        <p:txBody>
          <a:bodyPr lIns="91436" tIns="45718" rIns="91436" bIns="45718" rtlCol="0" anchor="t"/>
          <a:lstStyle/>
          <a:p>
            <a:pPr algn="ctr" defTabSz="685748"/>
            <a:r>
              <a:rPr lang="en-US" sz="1100" dirty="0" err="1">
                <a:solidFill>
                  <a:schemeClr val="bg1"/>
                </a:solidFill>
              </a:rPr>
              <a:t>OpenStack</a:t>
            </a:r>
            <a:r>
              <a:rPr lang="en-US" sz="1100" dirty="0">
                <a:solidFill>
                  <a:schemeClr val="bg1"/>
                </a:solidFill>
              </a:rPr>
              <a:t>/KVM</a:t>
            </a:r>
            <a:endParaRPr lang="en-US" sz="1100" dirty="0" smtClean="0">
              <a:solidFill>
                <a:schemeClr val="bg1"/>
              </a:solidFill>
            </a:endParaRPr>
          </a:p>
        </p:txBody>
      </p:sp>
      <p:sp>
        <p:nvSpPr>
          <p:cNvPr id="68" name="Rectangle 67"/>
          <p:cNvSpPr/>
          <p:nvPr/>
        </p:nvSpPr>
        <p:spPr>
          <a:xfrm>
            <a:off x="554262" y="3858590"/>
            <a:ext cx="1311113" cy="6858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ap="flat" cmpd="sng" algn="ctr">
            <a:noFill/>
            <a:prstDash val="solid"/>
          </a:ln>
          <a:effectLst/>
        </p:spPr>
        <p:txBody>
          <a:bodyPr lIns="91436" tIns="45718" rIns="91436" bIns="45718" rtlCol="0" anchor="t"/>
          <a:lstStyle/>
          <a:p>
            <a:pPr algn="ctr" defTabSz="685748"/>
            <a:r>
              <a:rPr lang="en-US" sz="1100" dirty="0" err="1">
                <a:solidFill>
                  <a:schemeClr val="bg1"/>
                </a:solidFill>
              </a:rPr>
              <a:t>CloudStack</a:t>
            </a:r>
            <a:r>
              <a:rPr lang="en-US" sz="1100" dirty="0">
                <a:solidFill>
                  <a:schemeClr val="bg1"/>
                </a:solidFill>
              </a:rPr>
              <a:t>/</a:t>
            </a:r>
            <a:r>
              <a:rPr lang="en-US" sz="1100" dirty="0" err="1">
                <a:solidFill>
                  <a:schemeClr val="bg1"/>
                </a:solidFill>
              </a:rPr>
              <a:t>Xen</a:t>
            </a:r>
            <a:r>
              <a:rPr lang="en-US" sz="1100" dirty="0">
                <a:solidFill>
                  <a:schemeClr val="bg1"/>
                </a:solidFill>
              </a:rPr>
              <a:t> </a:t>
            </a:r>
            <a:br>
              <a:rPr lang="en-US" sz="1100" dirty="0">
                <a:solidFill>
                  <a:schemeClr val="bg1"/>
                </a:solidFill>
              </a:rPr>
            </a:br>
            <a:endParaRPr lang="en-US" sz="1100" dirty="0">
              <a:solidFill>
                <a:schemeClr val="bg1"/>
              </a:solidFill>
            </a:endParaRPr>
          </a:p>
        </p:txBody>
      </p:sp>
      <p:pic>
        <p:nvPicPr>
          <p:cNvPr id="69" name="Picture 14"/>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828611" y="1957125"/>
            <a:ext cx="762413" cy="182250"/>
          </a:xfrm>
          <a:prstGeom prst="rect">
            <a:avLst/>
          </a:prstGeom>
          <a:noFill/>
          <a:ln w="9525" algn="ctr">
            <a:noFill/>
            <a:miter lim="800000"/>
            <a:headEnd/>
            <a:tailEnd/>
          </a:ln>
        </p:spPr>
      </p:pic>
      <p:pic>
        <p:nvPicPr>
          <p:cNvPr id="71" name="Picture 7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5589" y="3416055"/>
            <a:ext cx="238158" cy="238158"/>
          </a:xfrm>
          <a:prstGeom prst="rect">
            <a:avLst/>
          </a:prstGeom>
        </p:spPr>
      </p:pic>
      <p:pic>
        <p:nvPicPr>
          <p:cNvPr id="72" name="Picture 49"/>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864668" y="2701068"/>
            <a:ext cx="690300" cy="111150"/>
          </a:xfrm>
          <a:prstGeom prst="rect">
            <a:avLst/>
          </a:prstGeom>
          <a:noFill/>
          <a:ln w="9525" algn="ctr">
            <a:noFill/>
            <a:miter lim="800000"/>
            <a:headEnd/>
            <a:tailEnd/>
          </a:ln>
        </p:spPr>
      </p:pic>
      <p:pic>
        <p:nvPicPr>
          <p:cNvPr id="73" name="Picture 1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1120357" y="3449353"/>
            <a:ext cx="599063" cy="171563"/>
          </a:xfrm>
          <a:prstGeom prst="rect">
            <a:avLst/>
          </a:prstGeom>
          <a:noFill/>
          <a:ln w="9525" algn="ctr">
            <a:noFill/>
            <a:miter lim="800000"/>
            <a:headEnd/>
            <a:tailEnd/>
          </a:ln>
        </p:spPr>
      </p:pic>
      <p:sp>
        <p:nvSpPr>
          <p:cNvPr id="74" name="Rectangle 73"/>
          <p:cNvSpPr/>
          <p:nvPr/>
        </p:nvSpPr>
        <p:spPr>
          <a:xfrm>
            <a:off x="2551682" y="1566490"/>
            <a:ext cx="1311113" cy="297790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w="25400" cap="flat" cmpd="sng" algn="ctr">
            <a:noFill/>
            <a:prstDash val="solid"/>
          </a:ln>
          <a:effectLst/>
        </p:spPr>
        <p:txBody>
          <a:bodyPr lIns="91436" tIns="182880" rIns="91436" bIns="182880" rtlCol="0" anchor="t"/>
          <a:lstStyle/>
          <a:p>
            <a:pPr algn="ctr" defTabSz="685742">
              <a:lnSpc>
                <a:spcPct val="90000"/>
              </a:lnSpc>
            </a:pPr>
            <a:r>
              <a:rPr lang="en-US" sz="1100" dirty="0" err="1">
                <a:solidFill>
                  <a:prstClr val="white"/>
                </a:solidFill>
                <a:cs typeface="Arial" panose="020B0604020202020204" pitchFamily="34" charset="0"/>
              </a:rPr>
              <a:t>InterCloud</a:t>
            </a:r>
            <a:r>
              <a:rPr lang="en-US" sz="1100" dirty="0">
                <a:solidFill>
                  <a:prstClr val="white"/>
                </a:solidFill>
                <a:cs typeface="Arial" panose="020B0604020202020204" pitchFamily="34" charset="0"/>
              </a:rPr>
              <a:t> Business Edition</a:t>
            </a:r>
          </a:p>
        </p:txBody>
      </p:sp>
      <p:sp>
        <p:nvSpPr>
          <p:cNvPr id="76" name="Rectangle 75"/>
          <p:cNvSpPr/>
          <p:nvPr/>
        </p:nvSpPr>
        <p:spPr>
          <a:xfrm>
            <a:off x="2658598" y="3094556"/>
            <a:ext cx="1097280" cy="6858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25400" cap="flat" cmpd="sng" algn="ctr">
            <a:noFill/>
            <a:prstDash val="solid"/>
          </a:ln>
          <a:effectLst/>
        </p:spPr>
        <p:txBody>
          <a:bodyPr lIns="91436" tIns="182880" rIns="91436" bIns="182880" rtlCol="0" anchor="ctr"/>
          <a:lstStyle/>
          <a:p>
            <a:pPr algn="ctr" defTabSz="685742"/>
            <a:r>
              <a:rPr lang="en-US" sz="900" kern="0" dirty="0">
                <a:solidFill>
                  <a:schemeClr val="bg1"/>
                </a:solidFill>
              </a:rPr>
              <a:t>Secure Fabric,</a:t>
            </a:r>
          </a:p>
          <a:p>
            <a:pPr algn="ctr" defTabSz="685742"/>
            <a:r>
              <a:rPr lang="en-US" sz="900" kern="0" dirty="0">
                <a:solidFill>
                  <a:schemeClr val="bg1"/>
                </a:solidFill>
              </a:rPr>
              <a:t>Network, Compute </a:t>
            </a:r>
            <a:r>
              <a:rPr lang="en-US" sz="900" kern="0" dirty="0" smtClean="0">
                <a:solidFill>
                  <a:schemeClr val="bg1"/>
                </a:solidFill>
              </a:rPr>
              <a:t>and </a:t>
            </a:r>
            <a:r>
              <a:rPr lang="en-US" sz="900" kern="0" dirty="0">
                <a:solidFill>
                  <a:schemeClr val="bg1"/>
                </a:solidFill>
              </a:rPr>
              <a:t>Storage</a:t>
            </a:r>
          </a:p>
        </p:txBody>
      </p:sp>
      <p:sp>
        <p:nvSpPr>
          <p:cNvPr id="77" name="Rectangle 76"/>
          <p:cNvSpPr/>
          <p:nvPr/>
        </p:nvSpPr>
        <p:spPr>
          <a:xfrm>
            <a:off x="2658598" y="2330523"/>
            <a:ext cx="1097280" cy="6858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25400" cap="flat" cmpd="sng" algn="ctr">
            <a:noFill/>
            <a:prstDash val="solid"/>
          </a:ln>
          <a:effectLst/>
        </p:spPr>
        <p:txBody>
          <a:bodyPr lIns="91436" tIns="182880" rIns="91436" bIns="182880" rtlCol="0" anchor="ctr"/>
          <a:lstStyle/>
          <a:p>
            <a:pPr algn="ctr" defTabSz="685742"/>
            <a:r>
              <a:rPr lang="en-US" sz="900" kern="0" dirty="0">
                <a:solidFill>
                  <a:schemeClr val="bg1"/>
                </a:solidFill>
              </a:rPr>
              <a:t>End User </a:t>
            </a:r>
            <a:r>
              <a:rPr lang="en-US" sz="900" kern="0" dirty="0" smtClean="0">
                <a:solidFill>
                  <a:schemeClr val="bg1"/>
                </a:solidFill>
              </a:rPr>
              <a:t>and </a:t>
            </a:r>
            <a:r>
              <a:rPr lang="en-US" sz="900" kern="0" dirty="0">
                <a:solidFill>
                  <a:schemeClr val="bg1"/>
                </a:solidFill>
              </a:rPr>
              <a:t>IT Admin Portals</a:t>
            </a:r>
          </a:p>
        </p:txBody>
      </p:sp>
      <p:sp>
        <p:nvSpPr>
          <p:cNvPr id="78" name="Rectangle 77"/>
          <p:cNvSpPr/>
          <p:nvPr/>
        </p:nvSpPr>
        <p:spPr>
          <a:xfrm>
            <a:off x="5010911" y="1566488"/>
            <a:ext cx="3672229" cy="128016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ap="flat" cmpd="sng" algn="ctr">
            <a:noFill/>
            <a:prstDash val="solid"/>
          </a:ln>
          <a:effectLst/>
        </p:spPr>
        <p:txBody>
          <a:bodyPr lIns="91436" tIns="45718" rIns="91436" bIns="45718" rtlCol="0" anchor="t"/>
          <a:lstStyle/>
          <a:p>
            <a:pPr algn="ctr" defTabSz="685748"/>
            <a:endParaRPr lang="en-US" sz="1100" dirty="0">
              <a:solidFill>
                <a:schemeClr val="bg1"/>
              </a:solidFill>
            </a:endParaRPr>
          </a:p>
        </p:txBody>
      </p:sp>
      <p:sp>
        <p:nvSpPr>
          <p:cNvPr id="79" name="Rectangle 78"/>
          <p:cNvSpPr/>
          <p:nvPr/>
        </p:nvSpPr>
        <p:spPr>
          <a:xfrm>
            <a:off x="5140587" y="1688716"/>
            <a:ext cx="1097280" cy="100584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25400" cap="flat" cmpd="sng" algn="ctr">
            <a:noFill/>
            <a:prstDash val="solid"/>
          </a:ln>
          <a:effectLst/>
        </p:spPr>
        <p:txBody>
          <a:bodyPr lIns="91436" tIns="91440" rIns="91436" bIns="91440" rtlCol="0" anchor="ctr"/>
          <a:lstStyle/>
          <a:p>
            <a:pPr algn="ctr" defTabSz="685748"/>
            <a:r>
              <a:rPr lang="en-US" sz="900" dirty="0" err="1" smtClean="0">
                <a:solidFill>
                  <a:prstClr val="white"/>
                </a:solidFill>
              </a:rPr>
              <a:t>InterCloud</a:t>
            </a:r>
            <a:r>
              <a:rPr lang="en-US" sz="900" dirty="0" smtClean="0">
                <a:solidFill>
                  <a:prstClr val="white"/>
                </a:solidFill>
              </a:rPr>
              <a:t> </a:t>
            </a:r>
            <a:br>
              <a:rPr lang="en-US" sz="900" dirty="0" smtClean="0">
                <a:solidFill>
                  <a:prstClr val="white"/>
                </a:solidFill>
              </a:rPr>
            </a:br>
            <a:r>
              <a:rPr lang="en-US" sz="900" dirty="0" smtClean="0">
                <a:solidFill>
                  <a:prstClr val="white"/>
                </a:solidFill>
              </a:rPr>
              <a:t>Provider </a:t>
            </a:r>
            <a:endParaRPr lang="en-US" sz="900" dirty="0">
              <a:solidFill>
                <a:prstClr val="white"/>
              </a:solidFill>
            </a:endParaRPr>
          </a:p>
          <a:p>
            <a:pPr algn="ctr" defTabSz="685748"/>
            <a:r>
              <a:rPr lang="en-US" sz="900" dirty="0" smtClean="0">
                <a:solidFill>
                  <a:prstClr val="white"/>
                </a:solidFill>
              </a:rPr>
              <a:t>Enablement Platform</a:t>
            </a:r>
            <a:endParaRPr lang="en-US" sz="900" dirty="0">
              <a:solidFill>
                <a:prstClr val="white"/>
              </a:solidFill>
            </a:endParaRPr>
          </a:p>
        </p:txBody>
      </p:sp>
      <p:sp>
        <p:nvSpPr>
          <p:cNvPr id="80" name="Rectangle 79"/>
          <p:cNvSpPr/>
          <p:nvPr/>
        </p:nvSpPr>
        <p:spPr>
          <a:xfrm>
            <a:off x="6302126" y="1688716"/>
            <a:ext cx="1097280" cy="1005840"/>
          </a:xfrm>
          <a:prstGeom prst="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w="25400" cap="flat" cmpd="sng" algn="ctr">
            <a:noFill/>
            <a:prstDash val="solid"/>
          </a:ln>
          <a:effectLst/>
        </p:spPr>
        <p:txBody>
          <a:bodyPr lIns="91436" tIns="91440" rIns="91436" bIns="91440" rtlCol="0" anchor="t"/>
          <a:lstStyle/>
          <a:p>
            <a:pPr algn="ctr" defTabSz="685748"/>
            <a:r>
              <a:rPr lang="en-US" sz="900" dirty="0">
                <a:solidFill>
                  <a:prstClr val="white"/>
                </a:solidFill>
              </a:rPr>
              <a:t>Cloud Providers</a:t>
            </a:r>
          </a:p>
          <a:p>
            <a:pPr algn="ctr" defTabSz="685748"/>
            <a:r>
              <a:rPr lang="en-US" sz="900" dirty="0">
                <a:solidFill>
                  <a:prstClr val="white"/>
                </a:solidFill>
              </a:rPr>
              <a:t>Cisco Powered Services</a:t>
            </a:r>
          </a:p>
        </p:txBody>
      </p:sp>
      <p:sp>
        <p:nvSpPr>
          <p:cNvPr id="84" name="Rectangle 83"/>
          <p:cNvSpPr/>
          <p:nvPr/>
        </p:nvSpPr>
        <p:spPr>
          <a:xfrm>
            <a:off x="7463666" y="1688716"/>
            <a:ext cx="1097280" cy="1005840"/>
          </a:xfrm>
          <a:prstGeom prst="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w="25400" cap="flat" cmpd="sng" algn="ctr">
            <a:noFill/>
            <a:prstDash val="solid"/>
          </a:ln>
          <a:effectLst/>
        </p:spPr>
        <p:txBody>
          <a:bodyPr lIns="91436" tIns="91440" rIns="91436" bIns="91440" rtlCol="0" anchor="ctr"/>
          <a:lstStyle/>
          <a:p>
            <a:pPr algn="ctr" defTabSz="685748"/>
            <a:r>
              <a:rPr lang="en-US" sz="900" dirty="0">
                <a:solidFill>
                  <a:prstClr val="white"/>
                </a:solidFill>
              </a:rPr>
              <a:t>Brokered</a:t>
            </a:r>
          </a:p>
          <a:p>
            <a:pPr algn="ctr" defTabSz="685748"/>
            <a:r>
              <a:rPr lang="en-US" sz="900" dirty="0">
                <a:solidFill>
                  <a:prstClr val="white"/>
                </a:solidFill>
              </a:rPr>
              <a:t>Services</a:t>
            </a:r>
          </a:p>
        </p:txBody>
      </p:sp>
      <p:sp>
        <p:nvSpPr>
          <p:cNvPr id="94" name="Rectangle 93"/>
          <p:cNvSpPr/>
          <p:nvPr/>
        </p:nvSpPr>
        <p:spPr>
          <a:xfrm>
            <a:off x="5010911" y="2963999"/>
            <a:ext cx="3672229" cy="73152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ap="flat" cmpd="sng" algn="ctr">
            <a:noFill/>
            <a:prstDash val="solid"/>
          </a:ln>
          <a:effectLst/>
        </p:spPr>
        <p:txBody>
          <a:bodyPr lIns="91436" tIns="45718" rIns="91436" bIns="45718" rtlCol="0" anchor="t"/>
          <a:lstStyle/>
          <a:p>
            <a:pPr algn="ctr" defTabSz="685748"/>
            <a:r>
              <a:rPr lang="en-US" sz="1100" dirty="0">
                <a:solidFill>
                  <a:prstClr val="white"/>
                </a:solidFill>
              </a:rPr>
              <a:t>Azure </a:t>
            </a:r>
            <a:r>
              <a:rPr lang="en-US" sz="1100" dirty="0" smtClean="0">
                <a:solidFill>
                  <a:prstClr val="white"/>
                </a:solidFill>
              </a:rPr>
              <a:t>APIs</a:t>
            </a:r>
            <a:endParaRPr lang="en-US" sz="1100" dirty="0">
              <a:solidFill>
                <a:prstClr val="white"/>
              </a:solidFill>
            </a:endParaRPr>
          </a:p>
        </p:txBody>
      </p:sp>
      <p:sp>
        <p:nvSpPr>
          <p:cNvPr id="95" name="Rectangle 94"/>
          <p:cNvSpPr/>
          <p:nvPr/>
        </p:nvSpPr>
        <p:spPr>
          <a:xfrm>
            <a:off x="5008917" y="3812870"/>
            <a:ext cx="3672229" cy="73152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ap="flat" cmpd="sng" algn="ctr">
            <a:noFill/>
            <a:prstDash val="solid"/>
          </a:ln>
          <a:effectLst/>
        </p:spPr>
        <p:txBody>
          <a:bodyPr lIns="91436" tIns="45718" rIns="91436" bIns="45718" rtlCol="0" anchor="t"/>
          <a:lstStyle/>
          <a:p>
            <a:pPr algn="ctr" defTabSz="685748"/>
            <a:r>
              <a:rPr lang="en-US" sz="1100" dirty="0" smtClean="0">
                <a:solidFill>
                  <a:prstClr val="white"/>
                </a:solidFill>
              </a:rPr>
              <a:t>EC2 APIs</a:t>
            </a:r>
            <a:endParaRPr lang="en-US" sz="1100" dirty="0">
              <a:solidFill>
                <a:schemeClr val="bg1"/>
              </a:solidFill>
            </a:endParaRPr>
          </a:p>
        </p:txBody>
      </p:sp>
      <p:pic>
        <p:nvPicPr>
          <p:cNvPr id="96" name="Picture 9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0522" y="2301263"/>
            <a:ext cx="820488" cy="262556"/>
          </a:xfrm>
          <a:prstGeom prst="rect">
            <a:avLst/>
          </a:prstGeom>
        </p:spPr>
      </p:pic>
      <p:cxnSp>
        <p:nvCxnSpPr>
          <p:cNvPr id="7" name="Straight Connector 6"/>
          <p:cNvCxnSpPr/>
          <p:nvPr/>
        </p:nvCxnSpPr>
        <p:spPr>
          <a:xfrm>
            <a:off x="1887322" y="1909390"/>
            <a:ext cx="640080" cy="0"/>
          </a:xfrm>
          <a:prstGeom prst="line">
            <a:avLst/>
          </a:prstGeom>
          <a:ln w="571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887322" y="2673423"/>
            <a:ext cx="640080" cy="0"/>
          </a:xfrm>
          <a:prstGeom prst="line">
            <a:avLst/>
          </a:prstGeom>
          <a:ln w="571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887322" y="3437456"/>
            <a:ext cx="640080" cy="0"/>
          </a:xfrm>
          <a:prstGeom prst="line">
            <a:avLst/>
          </a:prstGeom>
          <a:ln w="571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887322" y="4201490"/>
            <a:ext cx="640080" cy="0"/>
          </a:xfrm>
          <a:prstGeom prst="line">
            <a:avLst/>
          </a:prstGeom>
          <a:ln w="571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42893" y="3329759"/>
            <a:ext cx="995185" cy="0"/>
          </a:xfrm>
          <a:prstGeom prst="line">
            <a:avLst/>
          </a:prstGeom>
          <a:ln w="571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42893" y="3449353"/>
            <a:ext cx="995185" cy="730315"/>
          </a:xfrm>
          <a:prstGeom prst="line">
            <a:avLst/>
          </a:prstGeom>
          <a:ln w="571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3942893" y="2191636"/>
            <a:ext cx="995185" cy="1012422"/>
          </a:xfrm>
          <a:prstGeom prst="line">
            <a:avLst/>
          </a:prstGeom>
          <a:ln w="571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063" y="4178630"/>
            <a:ext cx="559508" cy="219272"/>
          </a:xfrm>
          <a:prstGeom prst="rect">
            <a:avLst/>
          </a:prstGeom>
        </p:spPr>
      </p:pic>
      <p:pic>
        <p:nvPicPr>
          <p:cNvPr id="22" name="Picture 21"/>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6128103" y="3316004"/>
            <a:ext cx="1445326" cy="21913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1964" y="4014563"/>
            <a:ext cx="906135" cy="487540"/>
          </a:xfrm>
          <a:prstGeom prst="rect">
            <a:avLst/>
          </a:prstGeom>
        </p:spPr>
      </p:pic>
      <p:sp>
        <p:nvSpPr>
          <p:cNvPr id="108" name="Oval 107"/>
          <p:cNvSpPr/>
          <p:nvPr/>
        </p:nvSpPr>
        <p:spPr>
          <a:xfrm>
            <a:off x="615609" y="1803930"/>
            <a:ext cx="152400" cy="152400"/>
          </a:xfrm>
          <a:prstGeom prst="ellipse">
            <a:avLst/>
          </a:prstGeom>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91424" tIns="45712" rIns="91424" bIns="45712" rtlCol="0" anchor="ctr"/>
          <a:lstStyle/>
          <a:p>
            <a:pPr algn="ctr" defTabSz="914248"/>
            <a:endParaRPr lang="en-US">
              <a:solidFill>
                <a:prstClr val="white"/>
              </a:solidFill>
            </a:endParaRPr>
          </a:p>
        </p:txBody>
      </p:sp>
    </p:spTree>
    <p:extLst>
      <p:ext uri="{BB962C8B-B14F-4D97-AF65-F5344CB8AC3E}">
        <p14:creationId xmlns:p14="http://schemas.microsoft.com/office/powerpoint/2010/main" val="64808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par>
                          <p:cTn id="8" fill="hold">
                            <p:stCondLst>
                              <p:cond delay="500"/>
                            </p:stCondLst>
                            <p:childTnLst>
                              <p:par>
                                <p:cTn id="9" presetID="0" presetClass="path" presetSubtype="0" accel="50000" decel="50000" fill="hold" grpId="0" nodeType="afterEffect">
                                  <p:stCondLst>
                                    <p:cond delay="0"/>
                                  </p:stCondLst>
                                  <p:childTnLst>
                                    <p:animMotion origin="layout" path="M -4.44444E-6 6.54119E-7 C 0.02101 6.54119E-7 0.0441 0.00308 0.0658 0.00062 C 0.09046 0.00216 0.11459 0.00401 0.13924 0.00463 C 0.1625 0.00833 0.18646 6.54119E-7 0.20869 0.00895 C 0.21268 0.07282 0.20869 0.13761 0.20816 0.20117 C 0.21355 0.26967 0.20903 0.20642 0.21042 0.36408 C 0.21042 0.36933 0.20816 0.37859 0.21094 0.38044 C 0.21858 0.38661 0.275 0.38568 0.27622 0.38568 C 0.29549 0.38476 0.31563 0.39124 0.33438 0.38321 C 0.33855 0.38105 0.33473 0.36748 0.33507 0.36007 C 0.33559 0.35113 0.33473 0.3249 0.34028 0.32089 C 0.35105 0.32181 0.36042 0.32212 0.37101 0.3249 C 0.37466 0.32737 0.37761 0.33045 0.38143 0.33323 C 0.3875 0.34434 0.38455 0.34033 0.38976 0.34557 C 0.39271 0.35359 0.39775 0.35853 0.40174 0.36532 C 0.40434 0.36995 0.40226 0.37056 0.40625 0.37488 C 0.40782 0.37673 0.41007 0.37797 0.41198 0.3792 C 0.41459 0.38075 0.41615 0.38568 0.41875 0.38846 C 0.42275 0.39833 0.4283 0.40204 0.43386 0.40882 C 0.43577 0.4116 0.43733 0.41561 0.43976 0.41715 C 0.44289 0.41901 0.45035 0.41962 0.45035 0.41993 C 0.45348 0.42147 0.45591 0.42394 0.45851 0.42734 C 0.46042 0.4369 0.46563 0.43536 0.47066 0.43567 C 0.4875 0.43659 0.50417 0.43752 0.52084 0.43814 C 0.54619 0.43906 0.57136 0.43937 0.59653 0.4403 C 0.60157 0.4403 0.6066 0.4403 0.61164 0.4403 " pathEditMode="relative" rAng="0" ptsTypes="fffffffffffffffffffffffffA">
                                      <p:cBhvr>
                                        <p:cTn id="10" dur="3000" fill="hold"/>
                                        <p:tgtEl>
                                          <p:spTgt spid="108"/>
                                        </p:tgtEl>
                                        <p:attrNameLst>
                                          <p:attrName>ppt_x</p:attrName>
                                          <p:attrName>ppt_y</p:attrName>
                                        </p:attrNameLst>
                                      </p:cBhvr>
                                      <p:rCtr x="30590" y="219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
            <a:ext cx="9144000" cy="5151120"/>
          </a:xfrm>
          <a:prstGeom prst="rect">
            <a:avLst/>
          </a:prstGeom>
        </p:spPr>
      </p:pic>
      <p:sp>
        <p:nvSpPr>
          <p:cNvPr id="2" name="Title 1"/>
          <p:cNvSpPr>
            <a:spLocks noGrp="1"/>
          </p:cNvSpPr>
          <p:nvPr>
            <p:ph type="ctrTitle"/>
          </p:nvPr>
        </p:nvSpPr>
        <p:spPr/>
        <p:txBody>
          <a:bodyPr/>
          <a:lstStyle/>
          <a:p>
            <a:r>
              <a:rPr lang="en-US" dirty="0" smtClean="0"/>
              <a:t>Services for</a:t>
            </a:r>
            <a:br>
              <a:rPr lang="en-US" dirty="0" smtClean="0"/>
            </a:br>
            <a:r>
              <a:rPr lang="en-US" dirty="0" smtClean="0"/>
              <a:t>Midmarket </a:t>
            </a:r>
            <a:endParaRPr lang="en-US" dirty="0"/>
          </a:p>
        </p:txBody>
      </p:sp>
      <p:pic>
        <p:nvPicPr>
          <p:cNvPr id="7" name="Picture 2" descr="C:\Users\spius\Pictures\cisco logo blue gradi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2"/>
          <p:cNvSpPr/>
          <p:nvPr/>
        </p:nvSpPr>
        <p:spPr>
          <a:xfrm>
            <a:off x="-18107" y="2571184"/>
            <a:ext cx="9171160" cy="2064190"/>
          </a:xfrm>
          <a:custGeom>
            <a:avLst/>
            <a:gdLst>
              <a:gd name="connsiteX0" fmla="*/ 4599160 w 9171160"/>
              <a:gd name="connsiteY0" fmla="*/ 63375 h 1982709"/>
              <a:gd name="connsiteX1" fmla="*/ 9054 w 9171160"/>
              <a:gd name="connsiteY1" fmla="*/ 1511929 h 1982709"/>
              <a:gd name="connsiteX2" fmla="*/ 0 w 9171160"/>
              <a:gd name="connsiteY2" fmla="*/ 1982709 h 1982709"/>
              <a:gd name="connsiteX3" fmla="*/ 9171160 w 9171160"/>
              <a:gd name="connsiteY3" fmla="*/ 1982709 h 1982709"/>
              <a:gd name="connsiteX4" fmla="*/ 9171160 w 9171160"/>
              <a:gd name="connsiteY4" fmla="*/ 1358020 h 1982709"/>
              <a:gd name="connsiteX5" fmla="*/ 4626321 w 9171160"/>
              <a:gd name="connsiteY5" fmla="*/ 0 h 1982709"/>
              <a:gd name="connsiteX6" fmla="*/ 4626321 w 9171160"/>
              <a:gd name="connsiteY6" fmla="*/ 0 h 1982709"/>
              <a:gd name="connsiteX0" fmla="*/ 4599160 w 9171160"/>
              <a:gd name="connsiteY0" fmla="*/ 63375 h 1982709"/>
              <a:gd name="connsiteX1" fmla="*/ 4626321 w 9171160"/>
              <a:gd name="connsiteY1" fmla="*/ 9054 h 1982709"/>
              <a:gd name="connsiteX2" fmla="*/ 9054 w 9171160"/>
              <a:gd name="connsiteY2" fmla="*/ 1511929 h 1982709"/>
              <a:gd name="connsiteX3" fmla="*/ 0 w 9171160"/>
              <a:gd name="connsiteY3" fmla="*/ 1982709 h 1982709"/>
              <a:gd name="connsiteX4" fmla="*/ 9171160 w 9171160"/>
              <a:gd name="connsiteY4" fmla="*/ 1982709 h 1982709"/>
              <a:gd name="connsiteX5" fmla="*/ 9171160 w 9171160"/>
              <a:gd name="connsiteY5" fmla="*/ 1358020 h 1982709"/>
              <a:gd name="connsiteX6" fmla="*/ 4626321 w 9171160"/>
              <a:gd name="connsiteY6" fmla="*/ 0 h 1982709"/>
              <a:gd name="connsiteX7" fmla="*/ 4626321 w 9171160"/>
              <a:gd name="connsiteY7" fmla="*/ 0 h 1982709"/>
              <a:gd name="connsiteX0" fmla="*/ 4599160 w 9171160"/>
              <a:gd name="connsiteY0" fmla="*/ 144856 h 2064190"/>
              <a:gd name="connsiteX1" fmla="*/ 4626321 w 9171160"/>
              <a:gd name="connsiteY1" fmla="*/ 90535 h 2064190"/>
              <a:gd name="connsiteX2" fmla="*/ 9054 w 9171160"/>
              <a:gd name="connsiteY2" fmla="*/ 1593410 h 2064190"/>
              <a:gd name="connsiteX3" fmla="*/ 0 w 9171160"/>
              <a:gd name="connsiteY3" fmla="*/ 2064190 h 2064190"/>
              <a:gd name="connsiteX4" fmla="*/ 9171160 w 9171160"/>
              <a:gd name="connsiteY4" fmla="*/ 2064190 h 2064190"/>
              <a:gd name="connsiteX5" fmla="*/ 9171160 w 9171160"/>
              <a:gd name="connsiteY5" fmla="*/ 1439501 h 2064190"/>
              <a:gd name="connsiteX6" fmla="*/ 4626321 w 9171160"/>
              <a:gd name="connsiteY6" fmla="*/ 81481 h 2064190"/>
              <a:gd name="connsiteX7" fmla="*/ 4608214 w 9171160"/>
              <a:gd name="connsiteY7" fmla="*/ 0 h 2064190"/>
              <a:gd name="connsiteX0" fmla="*/ 4345663 w 9171160"/>
              <a:gd name="connsiteY0" fmla="*/ 36214 h 2064190"/>
              <a:gd name="connsiteX1" fmla="*/ 4626321 w 9171160"/>
              <a:gd name="connsiteY1" fmla="*/ 90535 h 2064190"/>
              <a:gd name="connsiteX2" fmla="*/ 9054 w 9171160"/>
              <a:gd name="connsiteY2" fmla="*/ 1593410 h 2064190"/>
              <a:gd name="connsiteX3" fmla="*/ 0 w 9171160"/>
              <a:gd name="connsiteY3" fmla="*/ 2064190 h 2064190"/>
              <a:gd name="connsiteX4" fmla="*/ 9171160 w 9171160"/>
              <a:gd name="connsiteY4" fmla="*/ 2064190 h 2064190"/>
              <a:gd name="connsiteX5" fmla="*/ 9171160 w 9171160"/>
              <a:gd name="connsiteY5" fmla="*/ 1439501 h 2064190"/>
              <a:gd name="connsiteX6" fmla="*/ 4626321 w 9171160"/>
              <a:gd name="connsiteY6" fmla="*/ 81481 h 2064190"/>
              <a:gd name="connsiteX7" fmla="*/ 4608214 w 9171160"/>
              <a:gd name="connsiteY7" fmla="*/ 0 h 2064190"/>
              <a:gd name="connsiteX0" fmla="*/ 4345663 w 9171160"/>
              <a:gd name="connsiteY0" fmla="*/ 36214 h 2064190"/>
              <a:gd name="connsiteX1" fmla="*/ 4626321 w 9171160"/>
              <a:gd name="connsiteY1" fmla="*/ 90535 h 2064190"/>
              <a:gd name="connsiteX2" fmla="*/ 18107 w 9171160"/>
              <a:gd name="connsiteY2" fmla="*/ 1430448 h 2064190"/>
              <a:gd name="connsiteX3" fmla="*/ 0 w 9171160"/>
              <a:gd name="connsiteY3" fmla="*/ 2064190 h 2064190"/>
              <a:gd name="connsiteX4" fmla="*/ 9171160 w 9171160"/>
              <a:gd name="connsiteY4" fmla="*/ 2064190 h 2064190"/>
              <a:gd name="connsiteX5" fmla="*/ 9171160 w 9171160"/>
              <a:gd name="connsiteY5" fmla="*/ 1439501 h 2064190"/>
              <a:gd name="connsiteX6" fmla="*/ 4626321 w 9171160"/>
              <a:gd name="connsiteY6" fmla="*/ 81481 h 2064190"/>
              <a:gd name="connsiteX7" fmla="*/ 4608214 w 9171160"/>
              <a:gd name="connsiteY7" fmla="*/ 0 h 2064190"/>
              <a:gd name="connsiteX0" fmla="*/ 4345663 w 9171160"/>
              <a:gd name="connsiteY0" fmla="*/ 36214 h 2064190"/>
              <a:gd name="connsiteX1" fmla="*/ 4626321 w 9171160"/>
              <a:gd name="connsiteY1" fmla="*/ 90535 h 2064190"/>
              <a:gd name="connsiteX2" fmla="*/ 18107 w 9171160"/>
              <a:gd name="connsiteY2" fmla="*/ 1430448 h 2064190"/>
              <a:gd name="connsiteX3" fmla="*/ 0 w 9171160"/>
              <a:gd name="connsiteY3" fmla="*/ 2064190 h 2064190"/>
              <a:gd name="connsiteX4" fmla="*/ 9171160 w 9171160"/>
              <a:gd name="connsiteY4" fmla="*/ 2064190 h 2064190"/>
              <a:gd name="connsiteX5" fmla="*/ 9171160 w 9171160"/>
              <a:gd name="connsiteY5" fmla="*/ 1439501 h 2064190"/>
              <a:gd name="connsiteX6" fmla="*/ 4626321 w 9171160"/>
              <a:gd name="connsiteY6" fmla="*/ 72427 h 2064190"/>
              <a:gd name="connsiteX7" fmla="*/ 4608214 w 9171160"/>
              <a:gd name="connsiteY7" fmla="*/ 0 h 2064190"/>
              <a:gd name="connsiteX0" fmla="*/ 4345663 w 9171160"/>
              <a:gd name="connsiteY0" fmla="*/ 36214 h 2064190"/>
              <a:gd name="connsiteX1" fmla="*/ 4626321 w 9171160"/>
              <a:gd name="connsiteY1" fmla="*/ 90535 h 2064190"/>
              <a:gd name="connsiteX2" fmla="*/ 18107 w 9171160"/>
              <a:gd name="connsiteY2" fmla="*/ 1430448 h 2064190"/>
              <a:gd name="connsiteX3" fmla="*/ 0 w 9171160"/>
              <a:gd name="connsiteY3" fmla="*/ 2064190 h 2064190"/>
              <a:gd name="connsiteX4" fmla="*/ 9171160 w 9171160"/>
              <a:gd name="connsiteY4" fmla="*/ 2064190 h 2064190"/>
              <a:gd name="connsiteX5" fmla="*/ 9171160 w 9171160"/>
              <a:gd name="connsiteY5" fmla="*/ 1439501 h 2064190"/>
              <a:gd name="connsiteX6" fmla="*/ 4798337 w 9171160"/>
              <a:gd name="connsiteY6" fmla="*/ 117694 h 2064190"/>
              <a:gd name="connsiteX7" fmla="*/ 4608214 w 9171160"/>
              <a:gd name="connsiteY7" fmla="*/ 0 h 2064190"/>
              <a:gd name="connsiteX0" fmla="*/ 4345663 w 9171160"/>
              <a:gd name="connsiteY0" fmla="*/ 36214 h 2064190"/>
              <a:gd name="connsiteX1" fmla="*/ 4562947 w 9171160"/>
              <a:gd name="connsiteY1" fmla="*/ 63375 h 2064190"/>
              <a:gd name="connsiteX2" fmla="*/ 18107 w 9171160"/>
              <a:gd name="connsiteY2" fmla="*/ 1430448 h 2064190"/>
              <a:gd name="connsiteX3" fmla="*/ 0 w 9171160"/>
              <a:gd name="connsiteY3" fmla="*/ 2064190 h 2064190"/>
              <a:gd name="connsiteX4" fmla="*/ 9171160 w 9171160"/>
              <a:gd name="connsiteY4" fmla="*/ 2064190 h 2064190"/>
              <a:gd name="connsiteX5" fmla="*/ 9171160 w 9171160"/>
              <a:gd name="connsiteY5" fmla="*/ 1439501 h 2064190"/>
              <a:gd name="connsiteX6" fmla="*/ 4798337 w 9171160"/>
              <a:gd name="connsiteY6" fmla="*/ 117694 h 2064190"/>
              <a:gd name="connsiteX7" fmla="*/ 4608214 w 9171160"/>
              <a:gd name="connsiteY7" fmla="*/ 0 h 2064190"/>
              <a:gd name="connsiteX0" fmla="*/ 4345663 w 9171160"/>
              <a:gd name="connsiteY0" fmla="*/ 36214 h 2064190"/>
              <a:gd name="connsiteX1" fmla="*/ 4562947 w 9171160"/>
              <a:gd name="connsiteY1" fmla="*/ 63375 h 2064190"/>
              <a:gd name="connsiteX2" fmla="*/ 18107 w 9171160"/>
              <a:gd name="connsiteY2" fmla="*/ 1430448 h 2064190"/>
              <a:gd name="connsiteX3" fmla="*/ 0 w 9171160"/>
              <a:gd name="connsiteY3" fmla="*/ 2064190 h 2064190"/>
              <a:gd name="connsiteX4" fmla="*/ 9171160 w 9171160"/>
              <a:gd name="connsiteY4" fmla="*/ 2064190 h 2064190"/>
              <a:gd name="connsiteX5" fmla="*/ 9162107 w 9171160"/>
              <a:gd name="connsiteY5" fmla="*/ 1421394 h 2064190"/>
              <a:gd name="connsiteX6" fmla="*/ 4798337 w 9171160"/>
              <a:gd name="connsiteY6" fmla="*/ 117694 h 2064190"/>
              <a:gd name="connsiteX7" fmla="*/ 4608214 w 9171160"/>
              <a:gd name="connsiteY7" fmla="*/ 0 h 2064190"/>
              <a:gd name="connsiteX0" fmla="*/ 4345663 w 9171160"/>
              <a:gd name="connsiteY0" fmla="*/ 36214 h 2064190"/>
              <a:gd name="connsiteX1" fmla="*/ 4562947 w 9171160"/>
              <a:gd name="connsiteY1" fmla="*/ 63375 h 2064190"/>
              <a:gd name="connsiteX2" fmla="*/ 18107 w 9171160"/>
              <a:gd name="connsiteY2" fmla="*/ 1430448 h 2064190"/>
              <a:gd name="connsiteX3" fmla="*/ 0 w 9171160"/>
              <a:gd name="connsiteY3" fmla="*/ 2064190 h 2064190"/>
              <a:gd name="connsiteX4" fmla="*/ 9171160 w 9171160"/>
              <a:gd name="connsiteY4" fmla="*/ 2064190 h 2064190"/>
              <a:gd name="connsiteX5" fmla="*/ 9162107 w 9171160"/>
              <a:gd name="connsiteY5" fmla="*/ 1421394 h 2064190"/>
              <a:gd name="connsiteX6" fmla="*/ 5558828 w 9171160"/>
              <a:gd name="connsiteY6" fmla="*/ 353084 h 2064190"/>
              <a:gd name="connsiteX7" fmla="*/ 4608214 w 9171160"/>
              <a:gd name="connsiteY7" fmla="*/ 0 h 2064190"/>
              <a:gd name="connsiteX0" fmla="*/ 4345663 w 9171160"/>
              <a:gd name="connsiteY0" fmla="*/ 36214 h 2064190"/>
              <a:gd name="connsiteX1" fmla="*/ 4562947 w 9171160"/>
              <a:gd name="connsiteY1" fmla="*/ 63375 h 2064190"/>
              <a:gd name="connsiteX2" fmla="*/ 18107 w 9171160"/>
              <a:gd name="connsiteY2" fmla="*/ 1430448 h 2064190"/>
              <a:gd name="connsiteX3" fmla="*/ 0 w 9171160"/>
              <a:gd name="connsiteY3" fmla="*/ 2064190 h 2064190"/>
              <a:gd name="connsiteX4" fmla="*/ 9171160 w 9171160"/>
              <a:gd name="connsiteY4" fmla="*/ 2064190 h 2064190"/>
              <a:gd name="connsiteX5" fmla="*/ 9162107 w 9171160"/>
              <a:gd name="connsiteY5" fmla="*/ 1457608 h 2064190"/>
              <a:gd name="connsiteX6" fmla="*/ 5558828 w 9171160"/>
              <a:gd name="connsiteY6" fmla="*/ 353084 h 2064190"/>
              <a:gd name="connsiteX7" fmla="*/ 4608214 w 9171160"/>
              <a:gd name="connsiteY7" fmla="*/ 0 h 2064190"/>
              <a:gd name="connsiteX0" fmla="*/ 4345663 w 9171160"/>
              <a:gd name="connsiteY0" fmla="*/ 36214 h 2064190"/>
              <a:gd name="connsiteX1" fmla="*/ 4562947 w 9171160"/>
              <a:gd name="connsiteY1" fmla="*/ 63375 h 2064190"/>
              <a:gd name="connsiteX2" fmla="*/ 18107 w 9171160"/>
              <a:gd name="connsiteY2" fmla="*/ 1484769 h 2064190"/>
              <a:gd name="connsiteX3" fmla="*/ 0 w 9171160"/>
              <a:gd name="connsiteY3" fmla="*/ 2064190 h 2064190"/>
              <a:gd name="connsiteX4" fmla="*/ 9171160 w 9171160"/>
              <a:gd name="connsiteY4" fmla="*/ 2064190 h 2064190"/>
              <a:gd name="connsiteX5" fmla="*/ 9162107 w 9171160"/>
              <a:gd name="connsiteY5" fmla="*/ 1457608 h 2064190"/>
              <a:gd name="connsiteX6" fmla="*/ 5558828 w 9171160"/>
              <a:gd name="connsiteY6" fmla="*/ 353084 h 2064190"/>
              <a:gd name="connsiteX7" fmla="*/ 4608214 w 9171160"/>
              <a:gd name="connsiteY7" fmla="*/ 0 h 206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1160" h="2064190">
                <a:moveTo>
                  <a:pt x="4345663" y="36214"/>
                </a:moveTo>
                <a:lnTo>
                  <a:pt x="4562947" y="63375"/>
                </a:lnTo>
                <a:lnTo>
                  <a:pt x="18107" y="1484769"/>
                </a:lnTo>
                <a:lnTo>
                  <a:pt x="0" y="2064190"/>
                </a:lnTo>
                <a:lnTo>
                  <a:pt x="9171160" y="2064190"/>
                </a:lnTo>
                <a:lnTo>
                  <a:pt x="9162107" y="1457608"/>
                </a:lnTo>
                <a:lnTo>
                  <a:pt x="5558828" y="353084"/>
                </a:lnTo>
                <a:lnTo>
                  <a:pt x="4608214" y="0"/>
                </a:lnTo>
              </a:path>
            </a:pathLst>
          </a:custGeom>
          <a:gradFill flip="none" rotWithShape="1">
            <a:gsLst>
              <a:gs pos="0">
                <a:schemeClr val="tx2">
                  <a:lumMod val="20000"/>
                  <a:lumOff val="80000"/>
                  <a:shade val="30000"/>
                  <a:satMod val="115000"/>
                  <a:alpha val="0"/>
                </a:schemeClr>
              </a:gs>
              <a:gs pos="100000">
                <a:schemeClr val="tx2">
                  <a:lumMod val="20000"/>
                  <a:lumOff val="80000"/>
                  <a:shade val="100000"/>
                  <a:satMod val="115000"/>
                </a:schemeClr>
              </a:gs>
            </a:gsLst>
            <a:lin ang="54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flipH="1">
            <a:off x="4584772" y="923112"/>
            <a:ext cx="4559228" cy="3069466"/>
          </a:xfrm>
          <a:custGeom>
            <a:avLst/>
            <a:gdLst>
              <a:gd name="connsiteX0" fmla="*/ 4562947 w 4562947"/>
              <a:gd name="connsiteY0" fmla="*/ 9053 h 2688879"/>
              <a:gd name="connsiteX1" fmla="*/ 0 w 4562947"/>
              <a:gd name="connsiteY1" fmla="*/ 0 h 2688879"/>
              <a:gd name="connsiteX2" fmla="*/ 0 w 4562947"/>
              <a:gd name="connsiteY2" fmla="*/ 2688879 h 2688879"/>
              <a:gd name="connsiteX3" fmla="*/ 4562947 w 4562947"/>
              <a:gd name="connsiteY3" fmla="*/ 1593410 h 2688879"/>
              <a:gd name="connsiteX4" fmla="*/ 4562947 w 4562947"/>
              <a:gd name="connsiteY4" fmla="*/ 9053 h 2688879"/>
              <a:gd name="connsiteX0" fmla="*/ 4562947 w 4562947"/>
              <a:gd name="connsiteY0" fmla="*/ 36214 h 2716040"/>
              <a:gd name="connsiteX1" fmla="*/ 0 w 4562947"/>
              <a:gd name="connsiteY1" fmla="*/ 0 h 2716040"/>
              <a:gd name="connsiteX2" fmla="*/ 0 w 4562947"/>
              <a:gd name="connsiteY2" fmla="*/ 2716040 h 2716040"/>
              <a:gd name="connsiteX3" fmla="*/ 4562947 w 4562947"/>
              <a:gd name="connsiteY3" fmla="*/ 1620571 h 2716040"/>
              <a:gd name="connsiteX4" fmla="*/ 4562947 w 4562947"/>
              <a:gd name="connsiteY4" fmla="*/ 36214 h 2716040"/>
              <a:gd name="connsiteX0" fmla="*/ 4562947 w 4562947"/>
              <a:gd name="connsiteY0" fmla="*/ 0 h 2679826"/>
              <a:gd name="connsiteX1" fmla="*/ 0 w 4562947"/>
              <a:gd name="connsiteY1" fmla="*/ 0 h 2679826"/>
              <a:gd name="connsiteX2" fmla="*/ 0 w 4562947"/>
              <a:gd name="connsiteY2" fmla="*/ 2679826 h 2679826"/>
              <a:gd name="connsiteX3" fmla="*/ 4562947 w 4562947"/>
              <a:gd name="connsiteY3" fmla="*/ 1584357 h 2679826"/>
              <a:gd name="connsiteX4" fmla="*/ 4562947 w 4562947"/>
              <a:gd name="connsiteY4" fmla="*/ 0 h 2679826"/>
              <a:gd name="connsiteX0" fmla="*/ 4562947 w 4562947"/>
              <a:gd name="connsiteY0" fmla="*/ 0 h 2906163"/>
              <a:gd name="connsiteX1" fmla="*/ 0 w 4562947"/>
              <a:gd name="connsiteY1" fmla="*/ 0 h 2906163"/>
              <a:gd name="connsiteX2" fmla="*/ 0 w 4562947"/>
              <a:gd name="connsiteY2" fmla="*/ 2906163 h 2906163"/>
              <a:gd name="connsiteX3" fmla="*/ 4562947 w 4562947"/>
              <a:gd name="connsiteY3" fmla="*/ 1584357 h 2906163"/>
              <a:gd name="connsiteX4" fmla="*/ 4562947 w 4562947"/>
              <a:gd name="connsiteY4" fmla="*/ 0 h 2906163"/>
              <a:gd name="connsiteX0" fmla="*/ 4562947 w 4581054"/>
              <a:gd name="connsiteY0" fmla="*/ 0 h 2906163"/>
              <a:gd name="connsiteX1" fmla="*/ 0 w 4581054"/>
              <a:gd name="connsiteY1" fmla="*/ 0 h 2906163"/>
              <a:gd name="connsiteX2" fmla="*/ 0 w 4581054"/>
              <a:gd name="connsiteY2" fmla="*/ 2906163 h 2906163"/>
              <a:gd name="connsiteX3" fmla="*/ 4581054 w 4581054"/>
              <a:gd name="connsiteY3" fmla="*/ 1611517 h 2906163"/>
              <a:gd name="connsiteX4" fmla="*/ 4562947 w 4581054"/>
              <a:gd name="connsiteY4" fmla="*/ 0 h 2906163"/>
              <a:gd name="connsiteX0" fmla="*/ 4562948 w 4581055"/>
              <a:gd name="connsiteY0" fmla="*/ 0 h 2942376"/>
              <a:gd name="connsiteX1" fmla="*/ 1 w 4581055"/>
              <a:gd name="connsiteY1" fmla="*/ 0 h 2942376"/>
              <a:gd name="connsiteX2" fmla="*/ 0 w 4581055"/>
              <a:gd name="connsiteY2" fmla="*/ 2942376 h 2942376"/>
              <a:gd name="connsiteX3" fmla="*/ 4581055 w 4581055"/>
              <a:gd name="connsiteY3" fmla="*/ 1611517 h 2942376"/>
              <a:gd name="connsiteX4" fmla="*/ 4562948 w 4581055"/>
              <a:gd name="connsiteY4" fmla="*/ 0 h 2942376"/>
              <a:gd name="connsiteX0" fmla="*/ 4562948 w 4599162"/>
              <a:gd name="connsiteY0" fmla="*/ 0 h 2942376"/>
              <a:gd name="connsiteX1" fmla="*/ 1 w 4599162"/>
              <a:gd name="connsiteY1" fmla="*/ 0 h 2942376"/>
              <a:gd name="connsiteX2" fmla="*/ 0 w 4599162"/>
              <a:gd name="connsiteY2" fmla="*/ 2942376 h 2942376"/>
              <a:gd name="connsiteX3" fmla="*/ 4599162 w 4599162"/>
              <a:gd name="connsiteY3" fmla="*/ 1602463 h 2942376"/>
              <a:gd name="connsiteX4" fmla="*/ 4562948 w 4599162"/>
              <a:gd name="connsiteY4" fmla="*/ 0 h 2942376"/>
              <a:gd name="connsiteX0" fmla="*/ 4562948 w 4599162"/>
              <a:gd name="connsiteY0" fmla="*/ 0 h 2978590"/>
              <a:gd name="connsiteX1" fmla="*/ 1 w 4599162"/>
              <a:gd name="connsiteY1" fmla="*/ 0 h 2978590"/>
              <a:gd name="connsiteX2" fmla="*/ 0 w 4599162"/>
              <a:gd name="connsiteY2" fmla="*/ 2978590 h 2978590"/>
              <a:gd name="connsiteX3" fmla="*/ 4599162 w 4599162"/>
              <a:gd name="connsiteY3" fmla="*/ 1602463 h 2978590"/>
              <a:gd name="connsiteX4" fmla="*/ 4562948 w 4599162"/>
              <a:gd name="connsiteY4" fmla="*/ 0 h 2978590"/>
              <a:gd name="connsiteX0" fmla="*/ 4562948 w 4572002"/>
              <a:gd name="connsiteY0" fmla="*/ 0 h 2978590"/>
              <a:gd name="connsiteX1" fmla="*/ 1 w 4572002"/>
              <a:gd name="connsiteY1" fmla="*/ 0 h 2978590"/>
              <a:gd name="connsiteX2" fmla="*/ 0 w 4572002"/>
              <a:gd name="connsiteY2" fmla="*/ 2978590 h 2978590"/>
              <a:gd name="connsiteX3" fmla="*/ 4572002 w 4572002"/>
              <a:gd name="connsiteY3" fmla="*/ 1584356 h 2978590"/>
              <a:gd name="connsiteX4" fmla="*/ 4562948 w 4572002"/>
              <a:gd name="connsiteY4" fmla="*/ 0 h 2978590"/>
              <a:gd name="connsiteX0" fmla="*/ 4562948 w 4562948"/>
              <a:gd name="connsiteY0" fmla="*/ 0 h 2978590"/>
              <a:gd name="connsiteX1" fmla="*/ 1 w 4562948"/>
              <a:gd name="connsiteY1" fmla="*/ 0 h 2978590"/>
              <a:gd name="connsiteX2" fmla="*/ 0 w 4562948"/>
              <a:gd name="connsiteY2" fmla="*/ 2978590 h 2978590"/>
              <a:gd name="connsiteX3" fmla="*/ 4535789 w 4562948"/>
              <a:gd name="connsiteY3" fmla="*/ 1611516 h 2978590"/>
              <a:gd name="connsiteX4" fmla="*/ 4562948 w 4562948"/>
              <a:gd name="connsiteY4" fmla="*/ 0 h 2978590"/>
              <a:gd name="connsiteX0" fmla="*/ 4562948 w 4562948"/>
              <a:gd name="connsiteY0" fmla="*/ 0 h 2978590"/>
              <a:gd name="connsiteX1" fmla="*/ 1 w 4562948"/>
              <a:gd name="connsiteY1" fmla="*/ 0 h 2978590"/>
              <a:gd name="connsiteX2" fmla="*/ 0 w 4562948"/>
              <a:gd name="connsiteY2" fmla="*/ 2978590 h 2978590"/>
              <a:gd name="connsiteX3" fmla="*/ 4544843 w 4562948"/>
              <a:gd name="connsiteY3" fmla="*/ 1602463 h 2978590"/>
              <a:gd name="connsiteX4" fmla="*/ 4562948 w 4562948"/>
              <a:gd name="connsiteY4" fmla="*/ 0 h 2978590"/>
              <a:gd name="connsiteX0" fmla="*/ 4562948 w 4562948"/>
              <a:gd name="connsiteY0" fmla="*/ 0 h 2978590"/>
              <a:gd name="connsiteX1" fmla="*/ 1 w 4562948"/>
              <a:gd name="connsiteY1" fmla="*/ 0 h 2978590"/>
              <a:gd name="connsiteX2" fmla="*/ 0 w 4562948"/>
              <a:gd name="connsiteY2" fmla="*/ 2978590 h 2978590"/>
              <a:gd name="connsiteX3" fmla="*/ 4526736 w 4562948"/>
              <a:gd name="connsiteY3" fmla="*/ 1628900 h 2978590"/>
              <a:gd name="connsiteX4" fmla="*/ 4562948 w 4562948"/>
              <a:gd name="connsiteY4" fmla="*/ 0 h 2978590"/>
              <a:gd name="connsiteX0" fmla="*/ 4556685 w 4556685"/>
              <a:gd name="connsiteY0" fmla="*/ 0 h 2981638"/>
              <a:gd name="connsiteX1" fmla="*/ 1 w 4556685"/>
              <a:gd name="connsiteY1" fmla="*/ 3048 h 2981638"/>
              <a:gd name="connsiteX2" fmla="*/ 0 w 4556685"/>
              <a:gd name="connsiteY2" fmla="*/ 2981638 h 2981638"/>
              <a:gd name="connsiteX3" fmla="*/ 4526736 w 4556685"/>
              <a:gd name="connsiteY3" fmla="*/ 1631948 h 2981638"/>
              <a:gd name="connsiteX4" fmla="*/ 4556685 w 4556685"/>
              <a:gd name="connsiteY4" fmla="*/ 0 h 2981638"/>
              <a:gd name="connsiteX0" fmla="*/ 4556685 w 4556685"/>
              <a:gd name="connsiteY0" fmla="*/ 0 h 2987734"/>
              <a:gd name="connsiteX1" fmla="*/ 1 w 4556685"/>
              <a:gd name="connsiteY1" fmla="*/ 9144 h 2987734"/>
              <a:gd name="connsiteX2" fmla="*/ 0 w 4556685"/>
              <a:gd name="connsiteY2" fmla="*/ 2987734 h 2987734"/>
              <a:gd name="connsiteX3" fmla="*/ 4526736 w 4556685"/>
              <a:gd name="connsiteY3" fmla="*/ 1638044 h 2987734"/>
              <a:gd name="connsiteX4" fmla="*/ 4556685 w 4556685"/>
              <a:gd name="connsiteY4" fmla="*/ 0 h 2987734"/>
              <a:gd name="connsiteX0" fmla="*/ 4556685 w 4559228"/>
              <a:gd name="connsiteY0" fmla="*/ 0 h 2987734"/>
              <a:gd name="connsiteX1" fmla="*/ 1 w 4559228"/>
              <a:gd name="connsiteY1" fmla="*/ 9144 h 2987734"/>
              <a:gd name="connsiteX2" fmla="*/ 0 w 4559228"/>
              <a:gd name="connsiteY2" fmla="*/ 2987734 h 2987734"/>
              <a:gd name="connsiteX3" fmla="*/ 4526736 w 4559228"/>
              <a:gd name="connsiteY3" fmla="*/ 1638044 h 2987734"/>
              <a:gd name="connsiteX4" fmla="*/ 4556685 w 4559228"/>
              <a:gd name="connsiteY4" fmla="*/ 0 h 2987734"/>
              <a:gd name="connsiteX0" fmla="*/ 4556685 w 4559228"/>
              <a:gd name="connsiteY0" fmla="*/ 0 h 2987734"/>
              <a:gd name="connsiteX1" fmla="*/ 1 w 4559228"/>
              <a:gd name="connsiteY1" fmla="*/ 9144 h 2987734"/>
              <a:gd name="connsiteX2" fmla="*/ 0 w 4559228"/>
              <a:gd name="connsiteY2" fmla="*/ 2987734 h 2987734"/>
              <a:gd name="connsiteX3" fmla="*/ 4526736 w 4559228"/>
              <a:gd name="connsiteY3" fmla="*/ 1638044 h 2987734"/>
              <a:gd name="connsiteX4" fmla="*/ 4556685 w 4559228"/>
              <a:gd name="connsiteY4" fmla="*/ 0 h 2987734"/>
              <a:gd name="connsiteX0" fmla="*/ 4556685 w 4565491"/>
              <a:gd name="connsiteY0" fmla="*/ 0 h 2987734"/>
              <a:gd name="connsiteX1" fmla="*/ 1 w 4565491"/>
              <a:gd name="connsiteY1" fmla="*/ 9144 h 2987734"/>
              <a:gd name="connsiteX2" fmla="*/ 0 w 4565491"/>
              <a:gd name="connsiteY2" fmla="*/ 2987734 h 2987734"/>
              <a:gd name="connsiteX3" fmla="*/ 4526736 w 4565491"/>
              <a:gd name="connsiteY3" fmla="*/ 1638044 h 2987734"/>
              <a:gd name="connsiteX4" fmla="*/ 4556685 w 4565491"/>
              <a:gd name="connsiteY4" fmla="*/ 0 h 2987734"/>
              <a:gd name="connsiteX0" fmla="*/ 4556685 w 4559228"/>
              <a:gd name="connsiteY0" fmla="*/ 0 h 2987734"/>
              <a:gd name="connsiteX1" fmla="*/ 1 w 4559228"/>
              <a:gd name="connsiteY1" fmla="*/ 9144 h 2987734"/>
              <a:gd name="connsiteX2" fmla="*/ 0 w 4559228"/>
              <a:gd name="connsiteY2" fmla="*/ 2987734 h 2987734"/>
              <a:gd name="connsiteX3" fmla="*/ 4526736 w 4559228"/>
              <a:gd name="connsiteY3" fmla="*/ 1638044 h 2987734"/>
              <a:gd name="connsiteX4" fmla="*/ 4556685 w 4559228"/>
              <a:gd name="connsiteY4" fmla="*/ 0 h 2987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228" h="2987734">
                <a:moveTo>
                  <a:pt x="4556685" y="0"/>
                </a:moveTo>
                <a:lnTo>
                  <a:pt x="1" y="9144"/>
                </a:lnTo>
                <a:cubicBezTo>
                  <a:pt x="1" y="989936"/>
                  <a:pt x="0" y="2006942"/>
                  <a:pt x="0" y="2987734"/>
                </a:cubicBezTo>
                <a:lnTo>
                  <a:pt x="4526736" y="1638044"/>
                </a:lnTo>
                <a:cubicBezTo>
                  <a:pt x="4536719" y="1092029"/>
                  <a:pt x="4559228" y="549063"/>
                  <a:pt x="4556685" y="0"/>
                </a:cubicBezTo>
                <a:close/>
              </a:path>
            </a:pathLst>
          </a:custGeom>
          <a:gradFill flip="none" rotWithShape="1">
            <a:gsLst>
              <a:gs pos="0">
                <a:schemeClr val="accent6">
                  <a:lumMod val="20000"/>
                  <a:lumOff val="80000"/>
                  <a:shade val="30000"/>
                  <a:satMod val="115000"/>
                  <a:alpha val="0"/>
                </a:schemeClr>
              </a:gs>
              <a:gs pos="100000">
                <a:schemeClr val="accent6">
                  <a:lumMod val="20000"/>
                  <a:lumOff val="80000"/>
                  <a:shade val="100000"/>
                  <a:satMod val="115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Freeform 40"/>
          <p:cNvSpPr/>
          <p:nvPr/>
        </p:nvSpPr>
        <p:spPr>
          <a:xfrm>
            <a:off x="1" y="922462"/>
            <a:ext cx="4572001" cy="3106331"/>
          </a:xfrm>
          <a:custGeom>
            <a:avLst/>
            <a:gdLst>
              <a:gd name="connsiteX0" fmla="*/ 4562947 w 4562947"/>
              <a:gd name="connsiteY0" fmla="*/ 9053 h 2688879"/>
              <a:gd name="connsiteX1" fmla="*/ 0 w 4562947"/>
              <a:gd name="connsiteY1" fmla="*/ 0 h 2688879"/>
              <a:gd name="connsiteX2" fmla="*/ 0 w 4562947"/>
              <a:gd name="connsiteY2" fmla="*/ 2688879 h 2688879"/>
              <a:gd name="connsiteX3" fmla="*/ 4562947 w 4562947"/>
              <a:gd name="connsiteY3" fmla="*/ 1593410 h 2688879"/>
              <a:gd name="connsiteX4" fmla="*/ 4562947 w 4562947"/>
              <a:gd name="connsiteY4" fmla="*/ 9053 h 2688879"/>
              <a:gd name="connsiteX0" fmla="*/ 4562947 w 4562947"/>
              <a:gd name="connsiteY0" fmla="*/ 36214 h 2716040"/>
              <a:gd name="connsiteX1" fmla="*/ 0 w 4562947"/>
              <a:gd name="connsiteY1" fmla="*/ 0 h 2716040"/>
              <a:gd name="connsiteX2" fmla="*/ 0 w 4562947"/>
              <a:gd name="connsiteY2" fmla="*/ 2716040 h 2716040"/>
              <a:gd name="connsiteX3" fmla="*/ 4562947 w 4562947"/>
              <a:gd name="connsiteY3" fmla="*/ 1620571 h 2716040"/>
              <a:gd name="connsiteX4" fmla="*/ 4562947 w 4562947"/>
              <a:gd name="connsiteY4" fmla="*/ 36214 h 2716040"/>
              <a:gd name="connsiteX0" fmla="*/ 4562947 w 4562947"/>
              <a:gd name="connsiteY0" fmla="*/ 0 h 2679826"/>
              <a:gd name="connsiteX1" fmla="*/ 0 w 4562947"/>
              <a:gd name="connsiteY1" fmla="*/ 0 h 2679826"/>
              <a:gd name="connsiteX2" fmla="*/ 0 w 4562947"/>
              <a:gd name="connsiteY2" fmla="*/ 2679826 h 2679826"/>
              <a:gd name="connsiteX3" fmla="*/ 4562947 w 4562947"/>
              <a:gd name="connsiteY3" fmla="*/ 1584357 h 2679826"/>
              <a:gd name="connsiteX4" fmla="*/ 4562947 w 4562947"/>
              <a:gd name="connsiteY4" fmla="*/ 0 h 2679826"/>
              <a:gd name="connsiteX0" fmla="*/ 4562947 w 4562947"/>
              <a:gd name="connsiteY0" fmla="*/ 0 h 2906163"/>
              <a:gd name="connsiteX1" fmla="*/ 0 w 4562947"/>
              <a:gd name="connsiteY1" fmla="*/ 0 h 2906163"/>
              <a:gd name="connsiteX2" fmla="*/ 0 w 4562947"/>
              <a:gd name="connsiteY2" fmla="*/ 2906163 h 2906163"/>
              <a:gd name="connsiteX3" fmla="*/ 4562947 w 4562947"/>
              <a:gd name="connsiteY3" fmla="*/ 1584357 h 2906163"/>
              <a:gd name="connsiteX4" fmla="*/ 4562947 w 4562947"/>
              <a:gd name="connsiteY4" fmla="*/ 0 h 2906163"/>
              <a:gd name="connsiteX0" fmla="*/ 4562947 w 4581054"/>
              <a:gd name="connsiteY0" fmla="*/ 0 h 2906163"/>
              <a:gd name="connsiteX1" fmla="*/ 0 w 4581054"/>
              <a:gd name="connsiteY1" fmla="*/ 0 h 2906163"/>
              <a:gd name="connsiteX2" fmla="*/ 0 w 4581054"/>
              <a:gd name="connsiteY2" fmla="*/ 2906163 h 2906163"/>
              <a:gd name="connsiteX3" fmla="*/ 4581054 w 4581054"/>
              <a:gd name="connsiteY3" fmla="*/ 1611517 h 2906163"/>
              <a:gd name="connsiteX4" fmla="*/ 4562947 w 4581054"/>
              <a:gd name="connsiteY4" fmla="*/ 0 h 2906163"/>
              <a:gd name="connsiteX0" fmla="*/ 4562948 w 4581055"/>
              <a:gd name="connsiteY0" fmla="*/ 0 h 2942376"/>
              <a:gd name="connsiteX1" fmla="*/ 1 w 4581055"/>
              <a:gd name="connsiteY1" fmla="*/ 0 h 2942376"/>
              <a:gd name="connsiteX2" fmla="*/ 0 w 4581055"/>
              <a:gd name="connsiteY2" fmla="*/ 2942376 h 2942376"/>
              <a:gd name="connsiteX3" fmla="*/ 4581055 w 4581055"/>
              <a:gd name="connsiteY3" fmla="*/ 1611517 h 2942376"/>
              <a:gd name="connsiteX4" fmla="*/ 4562948 w 4581055"/>
              <a:gd name="connsiteY4" fmla="*/ 0 h 2942376"/>
              <a:gd name="connsiteX0" fmla="*/ 4562948 w 4599162"/>
              <a:gd name="connsiteY0" fmla="*/ 0 h 2942376"/>
              <a:gd name="connsiteX1" fmla="*/ 1 w 4599162"/>
              <a:gd name="connsiteY1" fmla="*/ 0 h 2942376"/>
              <a:gd name="connsiteX2" fmla="*/ 0 w 4599162"/>
              <a:gd name="connsiteY2" fmla="*/ 2942376 h 2942376"/>
              <a:gd name="connsiteX3" fmla="*/ 4599162 w 4599162"/>
              <a:gd name="connsiteY3" fmla="*/ 1602463 h 2942376"/>
              <a:gd name="connsiteX4" fmla="*/ 4562948 w 4599162"/>
              <a:gd name="connsiteY4" fmla="*/ 0 h 2942376"/>
              <a:gd name="connsiteX0" fmla="*/ 4562948 w 4599162"/>
              <a:gd name="connsiteY0" fmla="*/ 0 h 2987644"/>
              <a:gd name="connsiteX1" fmla="*/ 1 w 4599162"/>
              <a:gd name="connsiteY1" fmla="*/ 0 h 2987644"/>
              <a:gd name="connsiteX2" fmla="*/ 0 w 4599162"/>
              <a:gd name="connsiteY2" fmla="*/ 2987644 h 2987644"/>
              <a:gd name="connsiteX3" fmla="*/ 4599162 w 4599162"/>
              <a:gd name="connsiteY3" fmla="*/ 1602463 h 2987644"/>
              <a:gd name="connsiteX4" fmla="*/ 4562948 w 4599162"/>
              <a:gd name="connsiteY4" fmla="*/ 0 h 2987644"/>
              <a:gd name="connsiteX0" fmla="*/ 4562948 w 4599162"/>
              <a:gd name="connsiteY0" fmla="*/ 0 h 2987644"/>
              <a:gd name="connsiteX1" fmla="*/ 1 w 4599162"/>
              <a:gd name="connsiteY1" fmla="*/ 0 h 2987644"/>
              <a:gd name="connsiteX2" fmla="*/ 0 w 4599162"/>
              <a:gd name="connsiteY2" fmla="*/ 2987644 h 2987644"/>
              <a:gd name="connsiteX3" fmla="*/ 4599162 w 4599162"/>
              <a:gd name="connsiteY3" fmla="*/ 1557195 h 2987644"/>
              <a:gd name="connsiteX4" fmla="*/ 4562948 w 4599162"/>
              <a:gd name="connsiteY4" fmla="*/ 0 h 2987644"/>
              <a:gd name="connsiteX0" fmla="*/ 4544841 w 4599162"/>
              <a:gd name="connsiteY0" fmla="*/ 0 h 2987644"/>
              <a:gd name="connsiteX1" fmla="*/ 1 w 4599162"/>
              <a:gd name="connsiteY1" fmla="*/ 0 h 2987644"/>
              <a:gd name="connsiteX2" fmla="*/ 0 w 4599162"/>
              <a:gd name="connsiteY2" fmla="*/ 2987644 h 2987644"/>
              <a:gd name="connsiteX3" fmla="*/ 4599162 w 4599162"/>
              <a:gd name="connsiteY3" fmla="*/ 1557195 h 2987644"/>
              <a:gd name="connsiteX4" fmla="*/ 4544841 w 4599162"/>
              <a:gd name="connsiteY4" fmla="*/ 0 h 2987644"/>
              <a:gd name="connsiteX0" fmla="*/ 4544841 w 4544842"/>
              <a:gd name="connsiteY0" fmla="*/ 0 h 2987644"/>
              <a:gd name="connsiteX1" fmla="*/ 1 w 4544842"/>
              <a:gd name="connsiteY1" fmla="*/ 0 h 2987644"/>
              <a:gd name="connsiteX2" fmla="*/ 0 w 4544842"/>
              <a:gd name="connsiteY2" fmla="*/ 2987644 h 2987644"/>
              <a:gd name="connsiteX3" fmla="*/ 4544842 w 4544842"/>
              <a:gd name="connsiteY3" fmla="*/ 1566249 h 2987644"/>
              <a:gd name="connsiteX4" fmla="*/ 4544841 w 4544842"/>
              <a:gd name="connsiteY4" fmla="*/ 0 h 2987644"/>
              <a:gd name="connsiteX0" fmla="*/ 4544841 w 4544841"/>
              <a:gd name="connsiteY0" fmla="*/ 0 h 2987644"/>
              <a:gd name="connsiteX1" fmla="*/ 1 w 4544841"/>
              <a:gd name="connsiteY1" fmla="*/ 0 h 2987644"/>
              <a:gd name="connsiteX2" fmla="*/ 0 w 4544841"/>
              <a:gd name="connsiteY2" fmla="*/ 2987644 h 2987644"/>
              <a:gd name="connsiteX3" fmla="*/ 4535788 w 4544841"/>
              <a:gd name="connsiteY3" fmla="*/ 1593409 h 2987644"/>
              <a:gd name="connsiteX4" fmla="*/ 4544841 w 4544841"/>
              <a:gd name="connsiteY4" fmla="*/ 0 h 2987644"/>
              <a:gd name="connsiteX0" fmla="*/ 4544840 w 4544840"/>
              <a:gd name="connsiteY0" fmla="*/ 0 h 3014804"/>
              <a:gd name="connsiteX1" fmla="*/ 0 w 4544840"/>
              <a:gd name="connsiteY1" fmla="*/ 0 h 3014804"/>
              <a:gd name="connsiteX2" fmla="*/ 0 w 4544840"/>
              <a:gd name="connsiteY2" fmla="*/ 3014804 h 3014804"/>
              <a:gd name="connsiteX3" fmla="*/ 4535787 w 4544840"/>
              <a:gd name="connsiteY3" fmla="*/ 1593409 h 3014804"/>
              <a:gd name="connsiteX4" fmla="*/ 4544840 w 4544840"/>
              <a:gd name="connsiteY4" fmla="*/ 0 h 3014804"/>
              <a:gd name="connsiteX0" fmla="*/ 4562947 w 4562947"/>
              <a:gd name="connsiteY0" fmla="*/ 0 h 3023617"/>
              <a:gd name="connsiteX1" fmla="*/ 0 w 4562947"/>
              <a:gd name="connsiteY1" fmla="*/ 8813 h 3023617"/>
              <a:gd name="connsiteX2" fmla="*/ 0 w 4562947"/>
              <a:gd name="connsiteY2" fmla="*/ 3023617 h 3023617"/>
              <a:gd name="connsiteX3" fmla="*/ 4535787 w 4562947"/>
              <a:gd name="connsiteY3" fmla="*/ 1602222 h 3023617"/>
              <a:gd name="connsiteX4" fmla="*/ 4562947 w 4562947"/>
              <a:gd name="connsiteY4" fmla="*/ 0 h 3023617"/>
              <a:gd name="connsiteX0" fmla="*/ 4562947 w 4572001"/>
              <a:gd name="connsiteY0" fmla="*/ 0 h 3023617"/>
              <a:gd name="connsiteX1" fmla="*/ 0 w 4572001"/>
              <a:gd name="connsiteY1" fmla="*/ 8813 h 3023617"/>
              <a:gd name="connsiteX2" fmla="*/ 0 w 4572001"/>
              <a:gd name="connsiteY2" fmla="*/ 3023617 h 3023617"/>
              <a:gd name="connsiteX3" fmla="*/ 4572001 w 4572001"/>
              <a:gd name="connsiteY3" fmla="*/ 1602223 h 3023617"/>
              <a:gd name="connsiteX4" fmla="*/ 4562947 w 4572001"/>
              <a:gd name="connsiteY4" fmla="*/ 0 h 3023617"/>
              <a:gd name="connsiteX0" fmla="*/ 4562947 w 4572001"/>
              <a:gd name="connsiteY0" fmla="*/ 0 h 3023617"/>
              <a:gd name="connsiteX1" fmla="*/ 0 w 4572001"/>
              <a:gd name="connsiteY1" fmla="*/ 8813 h 3023617"/>
              <a:gd name="connsiteX2" fmla="*/ 0 w 4572001"/>
              <a:gd name="connsiteY2" fmla="*/ 3023617 h 3023617"/>
              <a:gd name="connsiteX3" fmla="*/ 4572001 w 4572001"/>
              <a:gd name="connsiteY3" fmla="*/ 1628661 h 3023617"/>
              <a:gd name="connsiteX4" fmla="*/ 4562947 w 4572001"/>
              <a:gd name="connsiteY4" fmla="*/ 0 h 3023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1" h="3023617">
                <a:moveTo>
                  <a:pt x="4562947" y="0"/>
                </a:moveTo>
                <a:lnTo>
                  <a:pt x="0" y="8813"/>
                </a:lnTo>
                <a:lnTo>
                  <a:pt x="0" y="3023617"/>
                </a:lnTo>
                <a:lnTo>
                  <a:pt x="4572001" y="1628661"/>
                </a:lnTo>
                <a:cubicBezTo>
                  <a:pt x="4572001" y="1106578"/>
                  <a:pt x="4562947" y="522083"/>
                  <a:pt x="4562947" y="0"/>
                </a:cubicBezTo>
                <a:close/>
              </a:path>
            </a:pathLst>
          </a:custGeom>
          <a:gradFill flip="none" rotWithShape="1">
            <a:gsLst>
              <a:gs pos="0">
                <a:schemeClr val="accent5">
                  <a:lumMod val="20000"/>
                  <a:lumOff val="80000"/>
                  <a:shade val="30000"/>
                  <a:satMod val="115000"/>
                  <a:alpha val="0"/>
                </a:schemeClr>
              </a:gs>
              <a:gs pos="100000">
                <a:schemeClr val="accent5">
                  <a:lumMod val="20000"/>
                  <a:lumOff val="80000"/>
                  <a:shade val="100000"/>
                  <a:satMod val="115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 name="Rectangle 14"/>
          <p:cNvSpPr>
            <a:spLocks noGrp="1" noChangeArrowheads="1"/>
          </p:cNvSpPr>
          <p:nvPr>
            <p:ph type="title"/>
          </p:nvPr>
        </p:nvSpPr>
        <p:spPr/>
        <p:txBody>
          <a:bodyPr/>
          <a:lstStyle/>
          <a:p>
            <a:r>
              <a:rPr lang="en-US" smtClean="0"/>
              <a:t>Services for Every Phase of the IT Lifecycle</a:t>
            </a:r>
            <a:endParaRPr lang="en-US" dirty="0" smtClean="0"/>
          </a:p>
        </p:txBody>
      </p:sp>
      <p:sp>
        <p:nvSpPr>
          <p:cNvPr id="49" name="Rectangle 48"/>
          <p:cNvSpPr/>
          <p:nvPr/>
        </p:nvSpPr>
        <p:spPr>
          <a:xfrm>
            <a:off x="1624426" y="4038830"/>
            <a:ext cx="3003404" cy="562205"/>
          </a:xfrm>
          <a:prstGeom prst="rect">
            <a:avLst/>
          </a:prstGeom>
        </p:spPr>
        <p:txBody>
          <a:bodyPr wrap="square">
            <a:spAutoFit/>
          </a:bodyPr>
          <a:lstStyle/>
          <a:p>
            <a:pPr marL="171450" indent="-171450">
              <a:lnSpc>
                <a:spcPct val="95000"/>
              </a:lnSpc>
              <a:spcBef>
                <a:spcPts val="300"/>
              </a:spcBef>
              <a:buSzPct val="80000"/>
              <a:buFont typeface="Arial" pitchFamily="34" charset="0"/>
              <a:buChar char="•"/>
            </a:pPr>
            <a:r>
              <a:rPr lang="en-US" sz="1600" dirty="0">
                <a:solidFill>
                  <a:schemeClr val="tx2">
                    <a:lumMod val="75000"/>
                  </a:schemeClr>
                </a:solidFill>
              </a:rPr>
              <a:t>Improve performance, </a:t>
            </a:r>
            <a:r>
              <a:rPr lang="en-US" sz="1600" dirty="0" smtClean="0">
                <a:solidFill>
                  <a:schemeClr val="tx2">
                    <a:lumMod val="75000"/>
                  </a:schemeClr>
                </a:solidFill>
              </a:rPr>
              <a:t/>
            </a:r>
            <a:br>
              <a:rPr lang="en-US" sz="1600" dirty="0" smtClean="0">
                <a:solidFill>
                  <a:schemeClr val="tx2">
                    <a:lumMod val="75000"/>
                  </a:schemeClr>
                </a:solidFill>
              </a:rPr>
            </a:br>
            <a:r>
              <a:rPr lang="en-US" sz="1600" dirty="0" smtClean="0">
                <a:solidFill>
                  <a:schemeClr val="tx2">
                    <a:lumMod val="75000"/>
                  </a:schemeClr>
                </a:solidFill>
              </a:rPr>
              <a:t>availability</a:t>
            </a:r>
            <a:r>
              <a:rPr lang="en-US" sz="1600" dirty="0">
                <a:solidFill>
                  <a:schemeClr val="tx2">
                    <a:lumMod val="75000"/>
                  </a:schemeClr>
                </a:solidFill>
              </a:rPr>
              <a:t>, </a:t>
            </a:r>
            <a:r>
              <a:rPr lang="en-US" sz="1600" dirty="0" smtClean="0">
                <a:solidFill>
                  <a:schemeClr val="tx2">
                    <a:lumMod val="75000"/>
                  </a:schemeClr>
                </a:solidFill>
              </a:rPr>
              <a:t>resiliency</a:t>
            </a:r>
          </a:p>
        </p:txBody>
      </p:sp>
      <p:sp>
        <p:nvSpPr>
          <p:cNvPr id="50" name="Rectangle 49"/>
          <p:cNvSpPr/>
          <p:nvPr/>
        </p:nvSpPr>
        <p:spPr>
          <a:xfrm>
            <a:off x="568939" y="1131796"/>
            <a:ext cx="2220912" cy="1723549"/>
          </a:xfrm>
          <a:prstGeom prst="rect">
            <a:avLst/>
          </a:prstGeom>
        </p:spPr>
        <p:txBody>
          <a:bodyPr wrap="square">
            <a:spAutoFit/>
          </a:bodyPr>
          <a:lstStyle/>
          <a:p>
            <a:pPr marL="171450" lvl="0" indent="-171450">
              <a:spcBef>
                <a:spcPts val="600"/>
              </a:spcBef>
              <a:buSzPct val="80000"/>
              <a:buFont typeface="Arial" pitchFamily="34" charset="0"/>
              <a:buChar char="•"/>
            </a:pPr>
            <a:r>
              <a:rPr lang="en-US" sz="1600" dirty="0">
                <a:solidFill>
                  <a:schemeClr val="accent5">
                    <a:lumMod val="50000"/>
                  </a:schemeClr>
                </a:solidFill>
              </a:rPr>
              <a:t>Create an agile infrastructure</a:t>
            </a:r>
          </a:p>
          <a:p>
            <a:pPr marL="171450" lvl="0" indent="-171450">
              <a:spcBef>
                <a:spcPts val="600"/>
              </a:spcBef>
              <a:buSzPct val="80000"/>
              <a:buFont typeface="Arial" pitchFamily="34" charset="0"/>
              <a:buChar char="•"/>
            </a:pPr>
            <a:r>
              <a:rPr lang="en-US" sz="1600" dirty="0">
                <a:solidFill>
                  <a:schemeClr val="accent5">
                    <a:lumMod val="50000"/>
                  </a:schemeClr>
                </a:solidFill>
              </a:rPr>
              <a:t>Develop a cost effective strategy</a:t>
            </a:r>
          </a:p>
          <a:p>
            <a:pPr marL="171450" lvl="0" indent="-171450">
              <a:spcBef>
                <a:spcPts val="600"/>
              </a:spcBef>
              <a:buSzPct val="80000"/>
              <a:buFont typeface="Arial" pitchFamily="34" charset="0"/>
              <a:buChar char="•"/>
            </a:pPr>
            <a:r>
              <a:rPr lang="en-US" sz="1600" dirty="0">
                <a:solidFill>
                  <a:schemeClr val="accent5">
                    <a:lumMod val="50000"/>
                  </a:schemeClr>
                </a:solidFill>
              </a:rPr>
              <a:t>Prepare to support </a:t>
            </a:r>
            <a:br>
              <a:rPr lang="en-US" sz="1600" dirty="0">
                <a:solidFill>
                  <a:schemeClr val="accent5">
                    <a:lumMod val="50000"/>
                  </a:schemeClr>
                </a:solidFill>
              </a:rPr>
            </a:br>
            <a:r>
              <a:rPr lang="en-US" sz="1600" dirty="0">
                <a:solidFill>
                  <a:schemeClr val="accent5">
                    <a:lumMod val="50000"/>
                  </a:schemeClr>
                </a:solidFill>
              </a:rPr>
              <a:t>new solutions</a:t>
            </a:r>
          </a:p>
        </p:txBody>
      </p:sp>
      <p:sp>
        <p:nvSpPr>
          <p:cNvPr id="51" name="Rectangle 50"/>
          <p:cNvSpPr/>
          <p:nvPr/>
        </p:nvSpPr>
        <p:spPr>
          <a:xfrm>
            <a:off x="6326989" y="1131796"/>
            <a:ext cx="2328228" cy="1723549"/>
          </a:xfrm>
          <a:prstGeom prst="rect">
            <a:avLst/>
          </a:prstGeom>
        </p:spPr>
        <p:txBody>
          <a:bodyPr wrap="square">
            <a:spAutoFit/>
          </a:bodyPr>
          <a:lstStyle/>
          <a:p>
            <a:pPr marL="171450" lvl="0" indent="-171450">
              <a:spcBef>
                <a:spcPts val="600"/>
              </a:spcBef>
              <a:buSzPct val="80000"/>
              <a:buFont typeface="Arial" pitchFamily="34" charset="0"/>
              <a:buChar char="•"/>
            </a:pPr>
            <a:r>
              <a:rPr lang="en-US" sz="1600" dirty="0">
                <a:solidFill>
                  <a:schemeClr val="accent6">
                    <a:lumMod val="75000"/>
                  </a:schemeClr>
                </a:solidFill>
              </a:rPr>
              <a:t>Speed time </a:t>
            </a:r>
            <a:r>
              <a:rPr lang="en-US" sz="1600" dirty="0" smtClean="0">
                <a:solidFill>
                  <a:schemeClr val="accent6">
                    <a:lumMod val="75000"/>
                  </a:schemeClr>
                </a:solidFill>
              </a:rPr>
              <a:t>to </a:t>
            </a:r>
            <a:r>
              <a:rPr lang="en-US" sz="1600" dirty="0">
                <a:solidFill>
                  <a:schemeClr val="accent6">
                    <a:lumMod val="75000"/>
                  </a:schemeClr>
                </a:solidFill>
              </a:rPr>
              <a:t>value</a:t>
            </a:r>
          </a:p>
          <a:p>
            <a:pPr marL="171450" lvl="0" indent="-171450">
              <a:spcBef>
                <a:spcPts val="600"/>
              </a:spcBef>
              <a:buSzPct val="80000"/>
              <a:buFont typeface="Arial" pitchFamily="34" charset="0"/>
              <a:buChar char="•"/>
            </a:pPr>
            <a:r>
              <a:rPr lang="en-US" sz="1600" dirty="0">
                <a:solidFill>
                  <a:schemeClr val="accent6">
                    <a:lumMod val="75000"/>
                  </a:schemeClr>
                </a:solidFill>
              </a:rPr>
              <a:t>Reduce deployment costs</a:t>
            </a:r>
          </a:p>
          <a:p>
            <a:pPr marL="171450" lvl="0" indent="-171450">
              <a:spcBef>
                <a:spcPts val="600"/>
              </a:spcBef>
              <a:buSzPct val="80000"/>
              <a:buFont typeface="Arial" pitchFamily="34" charset="0"/>
              <a:buChar char="•"/>
            </a:pPr>
            <a:r>
              <a:rPr lang="en-US" sz="1600" dirty="0">
                <a:solidFill>
                  <a:schemeClr val="accent6">
                    <a:lumMod val="75000"/>
                  </a:schemeClr>
                </a:solidFill>
              </a:rPr>
              <a:t>Maintain availability during deployment and migration</a:t>
            </a:r>
          </a:p>
        </p:txBody>
      </p:sp>
      <p:sp>
        <p:nvSpPr>
          <p:cNvPr id="52" name="Rectangle 51"/>
          <p:cNvSpPr/>
          <p:nvPr/>
        </p:nvSpPr>
        <p:spPr>
          <a:xfrm>
            <a:off x="5071533" y="4038830"/>
            <a:ext cx="3701275" cy="598625"/>
          </a:xfrm>
          <a:prstGeom prst="rect">
            <a:avLst/>
          </a:prstGeom>
        </p:spPr>
        <p:txBody>
          <a:bodyPr wrap="square">
            <a:spAutoFit/>
          </a:bodyPr>
          <a:lstStyle/>
          <a:p>
            <a:pPr marL="171450" lvl="0" indent="-171450">
              <a:lnSpc>
                <a:spcPct val="95000"/>
              </a:lnSpc>
              <a:spcBef>
                <a:spcPts val="300"/>
              </a:spcBef>
              <a:buSzPct val="80000"/>
              <a:buFont typeface="Arial" pitchFamily="34" charset="0"/>
              <a:buChar char="•"/>
            </a:pPr>
            <a:r>
              <a:rPr lang="en-US" sz="1600" dirty="0" smtClean="0">
                <a:solidFill>
                  <a:schemeClr val="tx2">
                    <a:lumMod val="75000"/>
                  </a:schemeClr>
                </a:solidFill>
              </a:rPr>
              <a:t>Increase efficiency and reduce costs </a:t>
            </a:r>
          </a:p>
          <a:p>
            <a:pPr marL="171450" lvl="0" indent="-171450">
              <a:lnSpc>
                <a:spcPct val="95000"/>
              </a:lnSpc>
              <a:spcBef>
                <a:spcPts val="300"/>
              </a:spcBef>
              <a:buSzPct val="80000"/>
              <a:buFont typeface="Arial" pitchFamily="34" charset="0"/>
              <a:buChar char="•"/>
            </a:pPr>
            <a:r>
              <a:rPr lang="en-US" sz="1600" dirty="0" smtClean="0">
                <a:solidFill>
                  <a:schemeClr val="tx2">
                    <a:lumMod val="75000"/>
                  </a:schemeClr>
                </a:solidFill>
              </a:rPr>
              <a:t>Mitigate risk</a:t>
            </a:r>
            <a:endParaRPr lang="en-US" sz="1600" dirty="0">
              <a:solidFill>
                <a:schemeClr val="tx2">
                  <a:lumMod val="75000"/>
                </a:schemeClr>
              </a:solidFill>
            </a:endParaRPr>
          </a:p>
        </p:txBody>
      </p:sp>
      <p:grpSp>
        <p:nvGrpSpPr>
          <p:cNvPr id="37" name="Group 36"/>
          <p:cNvGrpSpPr/>
          <p:nvPr/>
        </p:nvGrpSpPr>
        <p:grpSpPr>
          <a:xfrm>
            <a:off x="2564713" y="572682"/>
            <a:ext cx="4014574" cy="4017425"/>
            <a:chOff x="2346960" y="436880"/>
            <a:chExt cx="4450080" cy="4453240"/>
          </a:xfrm>
        </p:grpSpPr>
        <p:sp>
          <p:nvSpPr>
            <p:cNvPr id="54" name="Oval 53"/>
            <p:cNvSpPr/>
            <p:nvPr/>
          </p:nvSpPr>
          <p:spPr>
            <a:xfrm>
              <a:off x="2346960" y="436880"/>
              <a:ext cx="4450080" cy="4453240"/>
            </a:xfrm>
            <a:prstGeom prst="ellipse">
              <a:avLst/>
            </a:prstGeom>
            <a:gradFill flip="none" rotWithShape="1">
              <a:gsLst>
                <a:gs pos="0">
                  <a:schemeClr val="bg1">
                    <a:alpha val="20000"/>
                  </a:schemeClr>
                </a:gs>
                <a:gs pos="100000">
                  <a:srgbClr val="FFFFFF">
                    <a:alpha val="0"/>
                  </a:srgbClr>
                </a:gs>
              </a:gsLst>
              <a:path path="shap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600" dirty="0" smtClean="0"/>
                <a:t> </a:t>
              </a:r>
            </a:p>
          </p:txBody>
        </p:sp>
        <p:sp>
          <p:nvSpPr>
            <p:cNvPr id="55" name="Oval 54"/>
            <p:cNvSpPr/>
            <p:nvPr/>
          </p:nvSpPr>
          <p:spPr>
            <a:xfrm>
              <a:off x="2702560" y="802337"/>
              <a:ext cx="3738880" cy="3742034"/>
            </a:xfrm>
            <a:prstGeom prst="ellipse">
              <a:avLst/>
            </a:prstGeom>
            <a:gradFill flip="none" rotWithShape="1">
              <a:gsLst>
                <a:gs pos="29000">
                  <a:schemeClr val="bg1">
                    <a:alpha val="50000"/>
                  </a:schemeClr>
                </a:gs>
                <a:gs pos="100000">
                  <a:srgbClr val="FFFFFF">
                    <a:alpha val="0"/>
                  </a:srgbClr>
                </a:gs>
              </a:gsLst>
              <a:path path="shape">
                <a:fillToRect l="50000" t="50000" r="50000" b="50000"/>
              </a:path>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p>
          </p:txBody>
        </p:sp>
        <p:graphicFrame>
          <p:nvGraphicFramePr>
            <p:cNvPr id="56" name="Chart 55"/>
            <p:cNvGraphicFramePr/>
            <p:nvPr>
              <p:extLst>
                <p:ext uri="{D42A27DB-BD31-4B8C-83A1-F6EECF244321}">
                  <p14:modId xmlns:p14="http://schemas.microsoft.com/office/powerpoint/2010/main" val="2844105076"/>
                </p:ext>
              </p:extLst>
            </p:nvPr>
          </p:nvGraphicFramePr>
          <p:xfrm>
            <a:off x="2658534" y="760035"/>
            <a:ext cx="3826934" cy="382664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56"/>
            <p:cNvGrpSpPr/>
            <p:nvPr/>
          </p:nvGrpSpPr>
          <p:grpSpPr>
            <a:xfrm>
              <a:off x="3345545" y="1445848"/>
              <a:ext cx="2452912" cy="2459850"/>
              <a:chOff x="3321051" y="1456271"/>
              <a:chExt cx="2501900" cy="2518303"/>
            </a:xfrm>
            <a:effectLst>
              <a:outerShdw blurRad="203200" dir="2700000">
                <a:srgbClr val="000000">
                  <a:alpha val="43000"/>
                </a:srgbClr>
              </a:outerShdw>
            </a:effectLst>
          </p:grpSpPr>
          <p:sp>
            <p:nvSpPr>
              <p:cNvPr id="58" name="Circular Arrow 57"/>
              <p:cNvSpPr/>
              <p:nvPr/>
            </p:nvSpPr>
            <p:spPr>
              <a:xfrm rot="1651030">
                <a:off x="3321051" y="1464739"/>
                <a:ext cx="2501900" cy="2501898"/>
              </a:xfrm>
              <a:prstGeom prst="circularArrow">
                <a:avLst>
                  <a:gd name="adj1" fmla="val 29524"/>
                  <a:gd name="adj2" fmla="val 888879"/>
                  <a:gd name="adj3" fmla="val 20771362"/>
                  <a:gd name="adj4" fmla="val 13647843"/>
                  <a:gd name="adj5" fmla="val 14762"/>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noFill/>
              </a:ln>
              <a:effectLst/>
            </p:spPr>
            <p:style>
              <a:lnRef idx="1">
                <a:schemeClr val="accent6"/>
              </a:lnRef>
              <a:fillRef idx="3">
                <a:schemeClr val="accent6"/>
              </a:fillRef>
              <a:effectRef idx="2">
                <a:schemeClr val="accent6"/>
              </a:effectRef>
              <a:fontRef idx="minor">
                <a:schemeClr val="lt1"/>
              </a:fontRef>
            </p:style>
            <p:txBody>
              <a:bodyPr tIns="45720" bIns="182880" rtlCol="0" anchor="ctr" anchorCtr="0"/>
              <a:lstStyle/>
              <a:p>
                <a:pPr algn="ctr" fontAlgn="base">
                  <a:lnSpc>
                    <a:spcPct val="95000"/>
                  </a:lnSpc>
                  <a:spcBef>
                    <a:spcPct val="0"/>
                  </a:spcBef>
                  <a:spcAft>
                    <a:spcPct val="0"/>
                  </a:spcAft>
                  <a:defRPr/>
                </a:pPr>
                <a:endParaRPr lang="en-US" sz="1400" b="1" dirty="0" smtClean="0">
                  <a:solidFill>
                    <a:schemeClr val="bg1"/>
                  </a:solidFill>
                </a:endParaRPr>
              </a:p>
            </p:txBody>
          </p:sp>
          <p:sp>
            <p:nvSpPr>
              <p:cNvPr id="59" name="Circular Arrow 58"/>
              <p:cNvSpPr/>
              <p:nvPr/>
            </p:nvSpPr>
            <p:spPr>
              <a:xfrm rot="16782327">
                <a:off x="3321051" y="1456272"/>
                <a:ext cx="2501900" cy="2501898"/>
              </a:xfrm>
              <a:prstGeom prst="circularArrow">
                <a:avLst>
                  <a:gd name="adj1" fmla="val 29524"/>
                  <a:gd name="adj2" fmla="val 888879"/>
                  <a:gd name="adj3" fmla="val 20771362"/>
                  <a:gd name="adj4" fmla="val 13600525"/>
                  <a:gd name="adj5" fmla="val 14762"/>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a:effectLst/>
            </p:spPr>
            <p:style>
              <a:lnRef idx="1">
                <a:schemeClr val="accent2"/>
              </a:lnRef>
              <a:fillRef idx="3">
                <a:schemeClr val="accent2"/>
              </a:fillRef>
              <a:effectRef idx="2">
                <a:schemeClr val="accent2"/>
              </a:effectRef>
              <a:fontRef idx="minor">
                <a:schemeClr val="lt1"/>
              </a:fontRef>
            </p:style>
            <p:txBody>
              <a:bodyPr tIns="45720" bIns="182880" rtlCol="0" anchor="ctr" anchorCtr="0"/>
              <a:lstStyle/>
              <a:p>
                <a:pPr algn="ctr" fontAlgn="base">
                  <a:lnSpc>
                    <a:spcPct val="95000"/>
                  </a:lnSpc>
                  <a:spcBef>
                    <a:spcPct val="0"/>
                  </a:spcBef>
                  <a:spcAft>
                    <a:spcPct val="0"/>
                  </a:spcAft>
                  <a:defRPr/>
                </a:pPr>
                <a:endParaRPr lang="en-US" sz="1400" b="1" dirty="0" smtClean="0">
                  <a:solidFill>
                    <a:schemeClr val="lt1"/>
                  </a:solidFill>
                </a:endParaRPr>
              </a:p>
            </p:txBody>
          </p:sp>
          <p:sp>
            <p:nvSpPr>
              <p:cNvPr id="60" name="Freeform 59"/>
              <p:cNvSpPr/>
              <p:nvPr/>
            </p:nvSpPr>
            <p:spPr>
              <a:xfrm rot="10247665">
                <a:off x="3437873" y="2701795"/>
                <a:ext cx="2349029" cy="1272779"/>
              </a:xfrm>
              <a:custGeom>
                <a:avLst/>
                <a:gdLst>
                  <a:gd name="connsiteX0" fmla="*/ 27423 w 2501900"/>
                  <a:gd name="connsiteY0" fmla="*/ 990452 h 2501898"/>
                  <a:gd name="connsiteX1" fmla="*/ 1279785 w 2501900"/>
                  <a:gd name="connsiteY1" fmla="*/ 332 h 2501898"/>
                  <a:gd name="connsiteX2" fmla="*/ 2485182 w 2501900"/>
                  <a:gd name="connsiteY2" fmla="*/ 1047120 h 2501898"/>
                  <a:gd name="connsiteX3" fmla="*/ 2485182 w 2501900"/>
                  <a:gd name="connsiteY3" fmla="*/ 1047121 h 2501898"/>
                  <a:gd name="connsiteX4" fmla="*/ 2132434 w 2501900"/>
                  <a:gd name="connsiteY4" fmla="*/ 1266397 h 2501898"/>
                  <a:gd name="connsiteX5" fmla="*/ 1714856 w 2501900"/>
                  <a:gd name="connsiteY5" fmla="*/ 1033620 h 2501898"/>
                  <a:gd name="connsiteX6" fmla="*/ 1714856 w 2501900"/>
                  <a:gd name="connsiteY6" fmla="*/ 1033620 h 2501898"/>
                  <a:gd name="connsiteX7" fmla="*/ 1192589 w 2501900"/>
                  <a:gd name="connsiteY7" fmla="*/ 741995 h 2501898"/>
                  <a:gd name="connsiteX8" fmla="*/ 749890 w 2501900"/>
                  <a:gd name="connsiteY8" fmla="*/ 1144270 h 2501898"/>
                  <a:gd name="connsiteX9" fmla="*/ 27423 w 2501900"/>
                  <a:gd name="connsiteY9" fmla="*/ 990452 h 2501898"/>
                  <a:gd name="connsiteX0" fmla="*/ 0 w 2457759"/>
                  <a:gd name="connsiteY0" fmla="*/ 1003981 h 1279926"/>
                  <a:gd name="connsiteX1" fmla="*/ 1252362 w 2457759"/>
                  <a:gd name="connsiteY1" fmla="*/ 13861 h 1279926"/>
                  <a:gd name="connsiteX2" fmla="*/ 2457759 w 2457759"/>
                  <a:gd name="connsiteY2" fmla="*/ 1060649 h 1279926"/>
                  <a:gd name="connsiteX3" fmla="*/ 2457759 w 2457759"/>
                  <a:gd name="connsiteY3" fmla="*/ 1060650 h 1279926"/>
                  <a:gd name="connsiteX4" fmla="*/ 2105011 w 2457759"/>
                  <a:gd name="connsiteY4" fmla="*/ 1279926 h 1279926"/>
                  <a:gd name="connsiteX5" fmla="*/ 1687433 w 2457759"/>
                  <a:gd name="connsiteY5" fmla="*/ 1047149 h 1279926"/>
                  <a:gd name="connsiteX6" fmla="*/ 1687433 w 2457759"/>
                  <a:gd name="connsiteY6" fmla="*/ 1047149 h 1279926"/>
                  <a:gd name="connsiteX7" fmla="*/ 1165166 w 2457759"/>
                  <a:gd name="connsiteY7" fmla="*/ 755524 h 1279926"/>
                  <a:gd name="connsiteX8" fmla="*/ 722467 w 2457759"/>
                  <a:gd name="connsiteY8" fmla="*/ 1157799 h 1279926"/>
                  <a:gd name="connsiteX9" fmla="*/ 448494 w 2457759"/>
                  <a:gd name="connsiteY9" fmla="*/ 780777 h 1279926"/>
                  <a:gd name="connsiteX10" fmla="*/ 0 w 2457759"/>
                  <a:gd name="connsiteY10" fmla="*/ 1003981 h 1279926"/>
                  <a:gd name="connsiteX0" fmla="*/ 0 w 2457759"/>
                  <a:gd name="connsiteY0" fmla="*/ 1003981 h 1279926"/>
                  <a:gd name="connsiteX1" fmla="*/ 1252362 w 2457759"/>
                  <a:gd name="connsiteY1" fmla="*/ 13861 h 1279926"/>
                  <a:gd name="connsiteX2" fmla="*/ 2457759 w 2457759"/>
                  <a:gd name="connsiteY2" fmla="*/ 1060649 h 1279926"/>
                  <a:gd name="connsiteX3" fmla="*/ 2457759 w 2457759"/>
                  <a:gd name="connsiteY3" fmla="*/ 1060650 h 1279926"/>
                  <a:gd name="connsiteX4" fmla="*/ 2105011 w 2457759"/>
                  <a:gd name="connsiteY4" fmla="*/ 1279926 h 1279926"/>
                  <a:gd name="connsiteX5" fmla="*/ 1687433 w 2457759"/>
                  <a:gd name="connsiteY5" fmla="*/ 1047149 h 1279926"/>
                  <a:gd name="connsiteX6" fmla="*/ 1687433 w 2457759"/>
                  <a:gd name="connsiteY6" fmla="*/ 1047149 h 1279926"/>
                  <a:gd name="connsiteX7" fmla="*/ 1165166 w 2457759"/>
                  <a:gd name="connsiteY7" fmla="*/ 755524 h 1279926"/>
                  <a:gd name="connsiteX8" fmla="*/ 722467 w 2457759"/>
                  <a:gd name="connsiteY8" fmla="*/ 1157799 h 1279926"/>
                  <a:gd name="connsiteX9" fmla="*/ 617994 w 2457759"/>
                  <a:gd name="connsiteY9" fmla="*/ 555223 h 1279926"/>
                  <a:gd name="connsiteX10" fmla="*/ 0 w 2457759"/>
                  <a:gd name="connsiteY10" fmla="*/ 1003981 h 1279926"/>
                  <a:gd name="connsiteX0" fmla="*/ 0 w 2457759"/>
                  <a:gd name="connsiteY0" fmla="*/ 1003981 h 1279926"/>
                  <a:gd name="connsiteX1" fmla="*/ 1252362 w 2457759"/>
                  <a:gd name="connsiteY1" fmla="*/ 13861 h 1279926"/>
                  <a:gd name="connsiteX2" fmla="*/ 2457759 w 2457759"/>
                  <a:gd name="connsiteY2" fmla="*/ 1060649 h 1279926"/>
                  <a:gd name="connsiteX3" fmla="*/ 2457759 w 2457759"/>
                  <a:gd name="connsiteY3" fmla="*/ 1060650 h 1279926"/>
                  <a:gd name="connsiteX4" fmla="*/ 2105011 w 2457759"/>
                  <a:gd name="connsiteY4" fmla="*/ 1279926 h 1279926"/>
                  <a:gd name="connsiteX5" fmla="*/ 1687433 w 2457759"/>
                  <a:gd name="connsiteY5" fmla="*/ 1047149 h 1279926"/>
                  <a:gd name="connsiteX6" fmla="*/ 1687433 w 2457759"/>
                  <a:gd name="connsiteY6" fmla="*/ 1047149 h 1279926"/>
                  <a:gd name="connsiteX7" fmla="*/ 1165166 w 2457759"/>
                  <a:gd name="connsiteY7" fmla="*/ 755524 h 1279926"/>
                  <a:gd name="connsiteX8" fmla="*/ 722467 w 2457759"/>
                  <a:gd name="connsiteY8" fmla="*/ 1157799 h 1279926"/>
                  <a:gd name="connsiteX9" fmla="*/ 521616 w 2457759"/>
                  <a:gd name="connsiteY9" fmla="*/ 713290 h 1279926"/>
                  <a:gd name="connsiteX10" fmla="*/ 0 w 2457759"/>
                  <a:gd name="connsiteY10" fmla="*/ 1003981 h 1279926"/>
                  <a:gd name="connsiteX0" fmla="*/ 0 w 2457759"/>
                  <a:gd name="connsiteY0" fmla="*/ 1003981 h 1279926"/>
                  <a:gd name="connsiteX1" fmla="*/ 1252362 w 2457759"/>
                  <a:gd name="connsiteY1" fmla="*/ 13861 h 1279926"/>
                  <a:gd name="connsiteX2" fmla="*/ 2457759 w 2457759"/>
                  <a:gd name="connsiteY2" fmla="*/ 1060649 h 1279926"/>
                  <a:gd name="connsiteX3" fmla="*/ 2457759 w 2457759"/>
                  <a:gd name="connsiteY3" fmla="*/ 1060650 h 1279926"/>
                  <a:gd name="connsiteX4" fmla="*/ 2105011 w 2457759"/>
                  <a:gd name="connsiteY4" fmla="*/ 1279926 h 1279926"/>
                  <a:gd name="connsiteX5" fmla="*/ 1687433 w 2457759"/>
                  <a:gd name="connsiteY5" fmla="*/ 1047149 h 1279926"/>
                  <a:gd name="connsiteX6" fmla="*/ 1687433 w 2457759"/>
                  <a:gd name="connsiteY6" fmla="*/ 1047149 h 1279926"/>
                  <a:gd name="connsiteX7" fmla="*/ 1165166 w 2457759"/>
                  <a:gd name="connsiteY7" fmla="*/ 755524 h 1279926"/>
                  <a:gd name="connsiteX8" fmla="*/ 722467 w 2457759"/>
                  <a:gd name="connsiteY8" fmla="*/ 1157799 h 1279926"/>
                  <a:gd name="connsiteX9" fmla="*/ 646129 w 2457759"/>
                  <a:gd name="connsiteY9" fmla="*/ 659491 h 1279926"/>
                  <a:gd name="connsiteX10" fmla="*/ 0 w 2457759"/>
                  <a:gd name="connsiteY10" fmla="*/ 1003981 h 1279926"/>
                  <a:gd name="connsiteX0" fmla="*/ 0 w 2457759"/>
                  <a:gd name="connsiteY0" fmla="*/ 1003981 h 1279926"/>
                  <a:gd name="connsiteX1" fmla="*/ 1252362 w 2457759"/>
                  <a:gd name="connsiteY1" fmla="*/ 13861 h 1279926"/>
                  <a:gd name="connsiteX2" fmla="*/ 2457759 w 2457759"/>
                  <a:gd name="connsiteY2" fmla="*/ 1060649 h 1279926"/>
                  <a:gd name="connsiteX3" fmla="*/ 2457759 w 2457759"/>
                  <a:gd name="connsiteY3" fmla="*/ 1060650 h 1279926"/>
                  <a:gd name="connsiteX4" fmla="*/ 2105011 w 2457759"/>
                  <a:gd name="connsiteY4" fmla="*/ 1279926 h 1279926"/>
                  <a:gd name="connsiteX5" fmla="*/ 1687433 w 2457759"/>
                  <a:gd name="connsiteY5" fmla="*/ 1047149 h 1279926"/>
                  <a:gd name="connsiteX6" fmla="*/ 1687433 w 2457759"/>
                  <a:gd name="connsiteY6" fmla="*/ 1047149 h 1279926"/>
                  <a:gd name="connsiteX7" fmla="*/ 1165166 w 2457759"/>
                  <a:gd name="connsiteY7" fmla="*/ 755524 h 1279926"/>
                  <a:gd name="connsiteX8" fmla="*/ 722467 w 2457759"/>
                  <a:gd name="connsiteY8" fmla="*/ 1157799 h 1279926"/>
                  <a:gd name="connsiteX9" fmla="*/ 869286 w 2457759"/>
                  <a:gd name="connsiteY9" fmla="*/ 255006 h 1279926"/>
                  <a:gd name="connsiteX10" fmla="*/ 0 w 2457759"/>
                  <a:gd name="connsiteY10" fmla="*/ 1003981 h 1279926"/>
                  <a:gd name="connsiteX0" fmla="*/ 0 w 2457759"/>
                  <a:gd name="connsiteY0" fmla="*/ 1003981 h 1279926"/>
                  <a:gd name="connsiteX1" fmla="*/ 1252362 w 2457759"/>
                  <a:gd name="connsiteY1" fmla="*/ 13861 h 1279926"/>
                  <a:gd name="connsiteX2" fmla="*/ 2457759 w 2457759"/>
                  <a:gd name="connsiteY2" fmla="*/ 1060649 h 1279926"/>
                  <a:gd name="connsiteX3" fmla="*/ 2457759 w 2457759"/>
                  <a:gd name="connsiteY3" fmla="*/ 1060650 h 1279926"/>
                  <a:gd name="connsiteX4" fmla="*/ 2105011 w 2457759"/>
                  <a:gd name="connsiteY4" fmla="*/ 1279926 h 1279926"/>
                  <a:gd name="connsiteX5" fmla="*/ 1687433 w 2457759"/>
                  <a:gd name="connsiteY5" fmla="*/ 1047149 h 1279926"/>
                  <a:gd name="connsiteX6" fmla="*/ 1687433 w 2457759"/>
                  <a:gd name="connsiteY6" fmla="*/ 1047149 h 1279926"/>
                  <a:gd name="connsiteX7" fmla="*/ 1165166 w 2457759"/>
                  <a:gd name="connsiteY7" fmla="*/ 755524 h 1279926"/>
                  <a:gd name="connsiteX8" fmla="*/ 722467 w 2457759"/>
                  <a:gd name="connsiteY8" fmla="*/ 1157799 h 1279926"/>
                  <a:gd name="connsiteX9" fmla="*/ 524244 w 2457759"/>
                  <a:gd name="connsiteY9" fmla="*/ 716931 h 1279926"/>
                  <a:gd name="connsiteX10" fmla="*/ 0 w 2457759"/>
                  <a:gd name="connsiteY10" fmla="*/ 1003981 h 1279926"/>
                  <a:gd name="connsiteX0" fmla="*/ 0 w 2457759"/>
                  <a:gd name="connsiteY0" fmla="*/ 1003981 h 1279926"/>
                  <a:gd name="connsiteX1" fmla="*/ 1252362 w 2457759"/>
                  <a:gd name="connsiteY1" fmla="*/ 13861 h 1279926"/>
                  <a:gd name="connsiteX2" fmla="*/ 2457759 w 2457759"/>
                  <a:gd name="connsiteY2" fmla="*/ 1060649 h 1279926"/>
                  <a:gd name="connsiteX3" fmla="*/ 2457759 w 2457759"/>
                  <a:gd name="connsiteY3" fmla="*/ 1060650 h 1279926"/>
                  <a:gd name="connsiteX4" fmla="*/ 2105011 w 2457759"/>
                  <a:gd name="connsiteY4" fmla="*/ 1279926 h 1279926"/>
                  <a:gd name="connsiteX5" fmla="*/ 1687433 w 2457759"/>
                  <a:gd name="connsiteY5" fmla="*/ 1047149 h 1279926"/>
                  <a:gd name="connsiteX6" fmla="*/ 1687433 w 2457759"/>
                  <a:gd name="connsiteY6" fmla="*/ 1047149 h 1279926"/>
                  <a:gd name="connsiteX7" fmla="*/ 1165166 w 2457759"/>
                  <a:gd name="connsiteY7" fmla="*/ 755524 h 1279926"/>
                  <a:gd name="connsiteX8" fmla="*/ 722467 w 2457759"/>
                  <a:gd name="connsiteY8" fmla="*/ 1157799 h 1279926"/>
                  <a:gd name="connsiteX9" fmla="*/ 525854 w 2457759"/>
                  <a:gd name="connsiteY9" fmla="*/ 726841 h 1279926"/>
                  <a:gd name="connsiteX10" fmla="*/ 0 w 2457759"/>
                  <a:gd name="connsiteY10" fmla="*/ 1003981 h 1279926"/>
                  <a:gd name="connsiteX0" fmla="*/ 0 w 2240610"/>
                  <a:gd name="connsiteY0" fmla="*/ 709929 h 1333437"/>
                  <a:gd name="connsiteX1" fmla="*/ 1035213 w 2240610"/>
                  <a:gd name="connsiteY1" fmla="*/ 67372 h 1333437"/>
                  <a:gd name="connsiteX2" fmla="*/ 2240610 w 2240610"/>
                  <a:gd name="connsiteY2" fmla="*/ 1114160 h 1333437"/>
                  <a:gd name="connsiteX3" fmla="*/ 2240610 w 2240610"/>
                  <a:gd name="connsiteY3" fmla="*/ 1114161 h 1333437"/>
                  <a:gd name="connsiteX4" fmla="*/ 1887862 w 2240610"/>
                  <a:gd name="connsiteY4" fmla="*/ 1333437 h 1333437"/>
                  <a:gd name="connsiteX5" fmla="*/ 1470284 w 2240610"/>
                  <a:gd name="connsiteY5" fmla="*/ 1100660 h 1333437"/>
                  <a:gd name="connsiteX6" fmla="*/ 1470284 w 2240610"/>
                  <a:gd name="connsiteY6" fmla="*/ 1100660 h 1333437"/>
                  <a:gd name="connsiteX7" fmla="*/ 948017 w 2240610"/>
                  <a:gd name="connsiteY7" fmla="*/ 809035 h 1333437"/>
                  <a:gd name="connsiteX8" fmla="*/ 505318 w 2240610"/>
                  <a:gd name="connsiteY8" fmla="*/ 1211310 h 1333437"/>
                  <a:gd name="connsiteX9" fmla="*/ 308705 w 2240610"/>
                  <a:gd name="connsiteY9" fmla="*/ 780352 h 1333437"/>
                  <a:gd name="connsiteX10" fmla="*/ 0 w 2240610"/>
                  <a:gd name="connsiteY10" fmla="*/ 709929 h 1333437"/>
                  <a:gd name="connsiteX0" fmla="*/ 0 w 2345386"/>
                  <a:gd name="connsiteY0" fmla="*/ 735984 h 1328226"/>
                  <a:gd name="connsiteX1" fmla="*/ 1139989 w 2345386"/>
                  <a:gd name="connsiteY1" fmla="*/ 62161 h 1328226"/>
                  <a:gd name="connsiteX2" fmla="*/ 2345386 w 2345386"/>
                  <a:gd name="connsiteY2" fmla="*/ 1108949 h 1328226"/>
                  <a:gd name="connsiteX3" fmla="*/ 2345386 w 2345386"/>
                  <a:gd name="connsiteY3" fmla="*/ 1108950 h 1328226"/>
                  <a:gd name="connsiteX4" fmla="*/ 1992638 w 2345386"/>
                  <a:gd name="connsiteY4" fmla="*/ 1328226 h 1328226"/>
                  <a:gd name="connsiteX5" fmla="*/ 1575060 w 2345386"/>
                  <a:gd name="connsiteY5" fmla="*/ 1095449 h 1328226"/>
                  <a:gd name="connsiteX6" fmla="*/ 1575060 w 2345386"/>
                  <a:gd name="connsiteY6" fmla="*/ 1095449 h 1328226"/>
                  <a:gd name="connsiteX7" fmla="*/ 1052793 w 2345386"/>
                  <a:gd name="connsiteY7" fmla="*/ 803824 h 1328226"/>
                  <a:gd name="connsiteX8" fmla="*/ 610094 w 2345386"/>
                  <a:gd name="connsiteY8" fmla="*/ 1206099 h 1328226"/>
                  <a:gd name="connsiteX9" fmla="*/ 413481 w 2345386"/>
                  <a:gd name="connsiteY9" fmla="*/ 775141 h 1328226"/>
                  <a:gd name="connsiteX10" fmla="*/ 0 w 2345386"/>
                  <a:gd name="connsiteY10" fmla="*/ 735984 h 1328226"/>
                  <a:gd name="connsiteX0" fmla="*/ 0 w 2195209"/>
                  <a:gd name="connsiteY0" fmla="*/ 708020 h 1333819"/>
                  <a:gd name="connsiteX1" fmla="*/ 989812 w 2195209"/>
                  <a:gd name="connsiteY1" fmla="*/ 67754 h 1333819"/>
                  <a:gd name="connsiteX2" fmla="*/ 2195209 w 2195209"/>
                  <a:gd name="connsiteY2" fmla="*/ 1114542 h 1333819"/>
                  <a:gd name="connsiteX3" fmla="*/ 2195209 w 2195209"/>
                  <a:gd name="connsiteY3" fmla="*/ 1114543 h 1333819"/>
                  <a:gd name="connsiteX4" fmla="*/ 1842461 w 2195209"/>
                  <a:gd name="connsiteY4" fmla="*/ 1333819 h 1333819"/>
                  <a:gd name="connsiteX5" fmla="*/ 1424883 w 2195209"/>
                  <a:gd name="connsiteY5" fmla="*/ 1101042 h 1333819"/>
                  <a:gd name="connsiteX6" fmla="*/ 1424883 w 2195209"/>
                  <a:gd name="connsiteY6" fmla="*/ 1101042 h 1333819"/>
                  <a:gd name="connsiteX7" fmla="*/ 902616 w 2195209"/>
                  <a:gd name="connsiteY7" fmla="*/ 809417 h 1333819"/>
                  <a:gd name="connsiteX8" fmla="*/ 459917 w 2195209"/>
                  <a:gd name="connsiteY8" fmla="*/ 1211692 h 1333819"/>
                  <a:gd name="connsiteX9" fmla="*/ 263304 w 2195209"/>
                  <a:gd name="connsiteY9" fmla="*/ 780734 h 1333819"/>
                  <a:gd name="connsiteX10" fmla="*/ 0 w 2195209"/>
                  <a:gd name="connsiteY10" fmla="*/ 708020 h 1333819"/>
                  <a:gd name="connsiteX0" fmla="*/ 0 w 2335985"/>
                  <a:gd name="connsiteY0" fmla="*/ 737254 h 1327972"/>
                  <a:gd name="connsiteX1" fmla="*/ 1130588 w 2335985"/>
                  <a:gd name="connsiteY1" fmla="*/ 61907 h 1327972"/>
                  <a:gd name="connsiteX2" fmla="*/ 2335985 w 2335985"/>
                  <a:gd name="connsiteY2" fmla="*/ 1108695 h 1327972"/>
                  <a:gd name="connsiteX3" fmla="*/ 2335985 w 2335985"/>
                  <a:gd name="connsiteY3" fmla="*/ 1108696 h 1327972"/>
                  <a:gd name="connsiteX4" fmla="*/ 1983237 w 2335985"/>
                  <a:gd name="connsiteY4" fmla="*/ 1327972 h 1327972"/>
                  <a:gd name="connsiteX5" fmla="*/ 1565659 w 2335985"/>
                  <a:gd name="connsiteY5" fmla="*/ 1095195 h 1327972"/>
                  <a:gd name="connsiteX6" fmla="*/ 1565659 w 2335985"/>
                  <a:gd name="connsiteY6" fmla="*/ 1095195 h 1327972"/>
                  <a:gd name="connsiteX7" fmla="*/ 1043392 w 2335985"/>
                  <a:gd name="connsiteY7" fmla="*/ 803570 h 1327972"/>
                  <a:gd name="connsiteX8" fmla="*/ 600693 w 2335985"/>
                  <a:gd name="connsiteY8" fmla="*/ 1205845 h 1327972"/>
                  <a:gd name="connsiteX9" fmla="*/ 404080 w 2335985"/>
                  <a:gd name="connsiteY9" fmla="*/ 774887 h 1327972"/>
                  <a:gd name="connsiteX10" fmla="*/ 0 w 2335985"/>
                  <a:gd name="connsiteY10" fmla="*/ 737254 h 1327972"/>
                  <a:gd name="connsiteX0" fmla="*/ 0 w 2488962"/>
                  <a:gd name="connsiteY0" fmla="*/ 729995 h 1329423"/>
                  <a:gd name="connsiteX1" fmla="*/ 1283565 w 2488962"/>
                  <a:gd name="connsiteY1" fmla="*/ 63358 h 1329423"/>
                  <a:gd name="connsiteX2" fmla="*/ 2488962 w 2488962"/>
                  <a:gd name="connsiteY2" fmla="*/ 1110146 h 1329423"/>
                  <a:gd name="connsiteX3" fmla="*/ 2488962 w 2488962"/>
                  <a:gd name="connsiteY3" fmla="*/ 1110147 h 1329423"/>
                  <a:gd name="connsiteX4" fmla="*/ 2136214 w 2488962"/>
                  <a:gd name="connsiteY4" fmla="*/ 1329423 h 1329423"/>
                  <a:gd name="connsiteX5" fmla="*/ 1718636 w 2488962"/>
                  <a:gd name="connsiteY5" fmla="*/ 1096646 h 1329423"/>
                  <a:gd name="connsiteX6" fmla="*/ 1718636 w 2488962"/>
                  <a:gd name="connsiteY6" fmla="*/ 1096646 h 1329423"/>
                  <a:gd name="connsiteX7" fmla="*/ 1196369 w 2488962"/>
                  <a:gd name="connsiteY7" fmla="*/ 805021 h 1329423"/>
                  <a:gd name="connsiteX8" fmla="*/ 753670 w 2488962"/>
                  <a:gd name="connsiteY8" fmla="*/ 1207296 h 1329423"/>
                  <a:gd name="connsiteX9" fmla="*/ 557057 w 2488962"/>
                  <a:gd name="connsiteY9" fmla="*/ 776338 h 1329423"/>
                  <a:gd name="connsiteX10" fmla="*/ 0 w 2488962"/>
                  <a:gd name="connsiteY10" fmla="*/ 729995 h 1329423"/>
                  <a:gd name="connsiteX0" fmla="*/ 0 w 2349029"/>
                  <a:gd name="connsiteY0" fmla="*/ 738172 h 1327788"/>
                  <a:gd name="connsiteX1" fmla="*/ 1143632 w 2349029"/>
                  <a:gd name="connsiteY1" fmla="*/ 61723 h 1327788"/>
                  <a:gd name="connsiteX2" fmla="*/ 2349029 w 2349029"/>
                  <a:gd name="connsiteY2" fmla="*/ 1108511 h 1327788"/>
                  <a:gd name="connsiteX3" fmla="*/ 2349029 w 2349029"/>
                  <a:gd name="connsiteY3" fmla="*/ 1108512 h 1327788"/>
                  <a:gd name="connsiteX4" fmla="*/ 1996281 w 2349029"/>
                  <a:gd name="connsiteY4" fmla="*/ 1327788 h 1327788"/>
                  <a:gd name="connsiteX5" fmla="*/ 1578703 w 2349029"/>
                  <a:gd name="connsiteY5" fmla="*/ 1095011 h 1327788"/>
                  <a:gd name="connsiteX6" fmla="*/ 1578703 w 2349029"/>
                  <a:gd name="connsiteY6" fmla="*/ 1095011 h 1327788"/>
                  <a:gd name="connsiteX7" fmla="*/ 1056436 w 2349029"/>
                  <a:gd name="connsiteY7" fmla="*/ 803386 h 1327788"/>
                  <a:gd name="connsiteX8" fmla="*/ 613737 w 2349029"/>
                  <a:gd name="connsiteY8" fmla="*/ 1205661 h 1327788"/>
                  <a:gd name="connsiteX9" fmla="*/ 417124 w 2349029"/>
                  <a:gd name="connsiteY9" fmla="*/ 774703 h 1327788"/>
                  <a:gd name="connsiteX10" fmla="*/ 0 w 2349029"/>
                  <a:gd name="connsiteY10" fmla="*/ 738172 h 1327788"/>
                  <a:gd name="connsiteX0" fmla="*/ 0 w 2349029"/>
                  <a:gd name="connsiteY0" fmla="*/ 738172 h 1327788"/>
                  <a:gd name="connsiteX1" fmla="*/ 1143632 w 2349029"/>
                  <a:gd name="connsiteY1" fmla="*/ 61723 h 1327788"/>
                  <a:gd name="connsiteX2" fmla="*/ 2349029 w 2349029"/>
                  <a:gd name="connsiteY2" fmla="*/ 1108511 h 1327788"/>
                  <a:gd name="connsiteX3" fmla="*/ 2349029 w 2349029"/>
                  <a:gd name="connsiteY3" fmla="*/ 1108512 h 1327788"/>
                  <a:gd name="connsiteX4" fmla="*/ 1996281 w 2349029"/>
                  <a:gd name="connsiteY4" fmla="*/ 1327788 h 1327788"/>
                  <a:gd name="connsiteX5" fmla="*/ 1578703 w 2349029"/>
                  <a:gd name="connsiteY5" fmla="*/ 1095011 h 1327788"/>
                  <a:gd name="connsiteX6" fmla="*/ 1578703 w 2349029"/>
                  <a:gd name="connsiteY6" fmla="*/ 1095011 h 1327788"/>
                  <a:gd name="connsiteX7" fmla="*/ 1056436 w 2349029"/>
                  <a:gd name="connsiteY7" fmla="*/ 803386 h 1327788"/>
                  <a:gd name="connsiteX8" fmla="*/ 613737 w 2349029"/>
                  <a:gd name="connsiteY8" fmla="*/ 1205661 h 1327788"/>
                  <a:gd name="connsiteX9" fmla="*/ 417124 w 2349029"/>
                  <a:gd name="connsiteY9" fmla="*/ 774703 h 1327788"/>
                  <a:gd name="connsiteX10" fmla="*/ 0 w 2349029"/>
                  <a:gd name="connsiteY10" fmla="*/ 738172 h 1327788"/>
                  <a:gd name="connsiteX0" fmla="*/ 0 w 2349029"/>
                  <a:gd name="connsiteY0" fmla="*/ 716233 h 1305849"/>
                  <a:gd name="connsiteX1" fmla="*/ 1143632 w 2349029"/>
                  <a:gd name="connsiteY1" fmla="*/ 39784 h 1305849"/>
                  <a:gd name="connsiteX2" fmla="*/ 2349029 w 2349029"/>
                  <a:gd name="connsiteY2" fmla="*/ 1086572 h 1305849"/>
                  <a:gd name="connsiteX3" fmla="*/ 2349029 w 2349029"/>
                  <a:gd name="connsiteY3" fmla="*/ 1086573 h 1305849"/>
                  <a:gd name="connsiteX4" fmla="*/ 1996281 w 2349029"/>
                  <a:gd name="connsiteY4" fmla="*/ 1305849 h 1305849"/>
                  <a:gd name="connsiteX5" fmla="*/ 1578703 w 2349029"/>
                  <a:gd name="connsiteY5" fmla="*/ 1073072 h 1305849"/>
                  <a:gd name="connsiteX6" fmla="*/ 1578703 w 2349029"/>
                  <a:gd name="connsiteY6" fmla="*/ 1073072 h 1305849"/>
                  <a:gd name="connsiteX7" fmla="*/ 1056436 w 2349029"/>
                  <a:gd name="connsiteY7" fmla="*/ 781447 h 1305849"/>
                  <a:gd name="connsiteX8" fmla="*/ 613737 w 2349029"/>
                  <a:gd name="connsiteY8" fmla="*/ 1183722 h 1305849"/>
                  <a:gd name="connsiteX9" fmla="*/ 417124 w 2349029"/>
                  <a:gd name="connsiteY9" fmla="*/ 752764 h 1305849"/>
                  <a:gd name="connsiteX10" fmla="*/ 0 w 2349029"/>
                  <a:gd name="connsiteY10" fmla="*/ 716233 h 1305849"/>
                  <a:gd name="connsiteX0" fmla="*/ 0 w 2349029"/>
                  <a:gd name="connsiteY0" fmla="*/ 677013 h 1266629"/>
                  <a:gd name="connsiteX1" fmla="*/ 1143632 w 2349029"/>
                  <a:gd name="connsiteY1" fmla="*/ 564 h 1266629"/>
                  <a:gd name="connsiteX2" fmla="*/ 2349029 w 2349029"/>
                  <a:gd name="connsiteY2" fmla="*/ 1047352 h 1266629"/>
                  <a:gd name="connsiteX3" fmla="*/ 2349029 w 2349029"/>
                  <a:gd name="connsiteY3" fmla="*/ 1047353 h 1266629"/>
                  <a:gd name="connsiteX4" fmla="*/ 1996281 w 2349029"/>
                  <a:gd name="connsiteY4" fmla="*/ 1266629 h 1266629"/>
                  <a:gd name="connsiteX5" fmla="*/ 1578703 w 2349029"/>
                  <a:gd name="connsiteY5" fmla="*/ 1033852 h 1266629"/>
                  <a:gd name="connsiteX6" fmla="*/ 1578703 w 2349029"/>
                  <a:gd name="connsiteY6" fmla="*/ 1033852 h 1266629"/>
                  <a:gd name="connsiteX7" fmla="*/ 1056436 w 2349029"/>
                  <a:gd name="connsiteY7" fmla="*/ 742227 h 1266629"/>
                  <a:gd name="connsiteX8" fmla="*/ 613737 w 2349029"/>
                  <a:gd name="connsiteY8" fmla="*/ 1144502 h 1266629"/>
                  <a:gd name="connsiteX9" fmla="*/ 417124 w 2349029"/>
                  <a:gd name="connsiteY9" fmla="*/ 713544 h 1266629"/>
                  <a:gd name="connsiteX10" fmla="*/ 0 w 2349029"/>
                  <a:gd name="connsiteY10" fmla="*/ 677013 h 1266629"/>
                  <a:gd name="connsiteX0" fmla="*/ 0 w 2349029"/>
                  <a:gd name="connsiteY0" fmla="*/ 683764 h 1273380"/>
                  <a:gd name="connsiteX1" fmla="*/ 1143632 w 2349029"/>
                  <a:gd name="connsiteY1" fmla="*/ 7315 h 1273380"/>
                  <a:gd name="connsiteX2" fmla="*/ 2349029 w 2349029"/>
                  <a:gd name="connsiteY2" fmla="*/ 1054103 h 1273380"/>
                  <a:gd name="connsiteX3" fmla="*/ 2349029 w 2349029"/>
                  <a:gd name="connsiteY3" fmla="*/ 1054104 h 1273380"/>
                  <a:gd name="connsiteX4" fmla="*/ 1996281 w 2349029"/>
                  <a:gd name="connsiteY4" fmla="*/ 1273380 h 1273380"/>
                  <a:gd name="connsiteX5" fmla="*/ 1578703 w 2349029"/>
                  <a:gd name="connsiteY5" fmla="*/ 1040603 h 1273380"/>
                  <a:gd name="connsiteX6" fmla="*/ 1578703 w 2349029"/>
                  <a:gd name="connsiteY6" fmla="*/ 1040603 h 1273380"/>
                  <a:gd name="connsiteX7" fmla="*/ 1056436 w 2349029"/>
                  <a:gd name="connsiteY7" fmla="*/ 748978 h 1273380"/>
                  <a:gd name="connsiteX8" fmla="*/ 613737 w 2349029"/>
                  <a:gd name="connsiteY8" fmla="*/ 1151253 h 1273380"/>
                  <a:gd name="connsiteX9" fmla="*/ 417124 w 2349029"/>
                  <a:gd name="connsiteY9" fmla="*/ 720295 h 1273380"/>
                  <a:gd name="connsiteX10" fmla="*/ 0 w 2349029"/>
                  <a:gd name="connsiteY10" fmla="*/ 683764 h 1273380"/>
                  <a:gd name="connsiteX0" fmla="*/ 0 w 2349029"/>
                  <a:gd name="connsiteY0" fmla="*/ 682921 h 1272537"/>
                  <a:gd name="connsiteX1" fmla="*/ 1143632 w 2349029"/>
                  <a:gd name="connsiteY1" fmla="*/ 6472 h 1272537"/>
                  <a:gd name="connsiteX2" fmla="*/ 2349029 w 2349029"/>
                  <a:gd name="connsiteY2" fmla="*/ 1053260 h 1272537"/>
                  <a:gd name="connsiteX3" fmla="*/ 2349029 w 2349029"/>
                  <a:gd name="connsiteY3" fmla="*/ 1053261 h 1272537"/>
                  <a:gd name="connsiteX4" fmla="*/ 1996281 w 2349029"/>
                  <a:gd name="connsiteY4" fmla="*/ 1272537 h 1272537"/>
                  <a:gd name="connsiteX5" fmla="*/ 1578703 w 2349029"/>
                  <a:gd name="connsiteY5" fmla="*/ 1039760 h 1272537"/>
                  <a:gd name="connsiteX6" fmla="*/ 1578703 w 2349029"/>
                  <a:gd name="connsiteY6" fmla="*/ 1039760 h 1272537"/>
                  <a:gd name="connsiteX7" fmla="*/ 1056436 w 2349029"/>
                  <a:gd name="connsiteY7" fmla="*/ 748135 h 1272537"/>
                  <a:gd name="connsiteX8" fmla="*/ 613737 w 2349029"/>
                  <a:gd name="connsiteY8" fmla="*/ 1150410 h 1272537"/>
                  <a:gd name="connsiteX9" fmla="*/ 417124 w 2349029"/>
                  <a:gd name="connsiteY9" fmla="*/ 719452 h 1272537"/>
                  <a:gd name="connsiteX10" fmla="*/ 0 w 2349029"/>
                  <a:gd name="connsiteY10" fmla="*/ 682921 h 1272537"/>
                  <a:gd name="connsiteX0" fmla="*/ 0 w 2349029"/>
                  <a:gd name="connsiteY0" fmla="*/ 683007 h 1272623"/>
                  <a:gd name="connsiteX1" fmla="*/ 1143632 w 2349029"/>
                  <a:gd name="connsiteY1" fmla="*/ 6558 h 1272623"/>
                  <a:gd name="connsiteX2" fmla="*/ 2349029 w 2349029"/>
                  <a:gd name="connsiteY2" fmla="*/ 1053346 h 1272623"/>
                  <a:gd name="connsiteX3" fmla="*/ 2349029 w 2349029"/>
                  <a:gd name="connsiteY3" fmla="*/ 1053347 h 1272623"/>
                  <a:gd name="connsiteX4" fmla="*/ 1996281 w 2349029"/>
                  <a:gd name="connsiteY4" fmla="*/ 1272623 h 1272623"/>
                  <a:gd name="connsiteX5" fmla="*/ 1578703 w 2349029"/>
                  <a:gd name="connsiteY5" fmla="*/ 1039846 h 1272623"/>
                  <a:gd name="connsiteX6" fmla="*/ 1578703 w 2349029"/>
                  <a:gd name="connsiteY6" fmla="*/ 1039846 h 1272623"/>
                  <a:gd name="connsiteX7" fmla="*/ 1056436 w 2349029"/>
                  <a:gd name="connsiteY7" fmla="*/ 748221 h 1272623"/>
                  <a:gd name="connsiteX8" fmla="*/ 613737 w 2349029"/>
                  <a:gd name="connsiteY8" fmla="*/ 1150496 h 1272623"/>
                  <a:gd name="connsiteX9" fmla="*/ 417124 w 2349029"/>
                  <a:gd name="connsiteY9" fmla="*/ 719538 h 1272623"/>
                  <a:gd name="connsiteX10" fmla="*/ 0 w 2349029"/>
                  <a:gd name="connsiteY10" fmla="*/ 683007 h 1272623"/>
                  <a:gd name="connsiteX0" fmla="*/ 0 w 2349029"/>
                  <a:gd name="connsiteY0" fmla="*/ 681397 h 1271013"/>
                  <a:gd name="connsiteX1" fmla="*/ 1143632 w 2349029"/>
                  <a:gd name="connsiteY1" fmla="*/ 4948 h 1271013"/>
                  <a:gd name="connsiteX2" fmla="*/ 2349029 w 2349029"/>
                  <a:gd name="connsiteY2" fmla="*/ 1051736 h 1271013"/>
                  <a:gd name="connsiteX3" fmla="*/ 2349029 w 2349029"/>
                  <a:gd name="connsiteY3" fmla="*/ 1051737 h 1271013"/>
                  <a:gd name="connsiteX4" fmla="*/ 1996281 w 2349029"/>
                  <a:gd name="connsiteY4" fmla="*/ 1271013 h 1271013"/>
                  <a:gd name="connsiteX5" fmla="*/ 1578703 w 2349029"/>
                  <a:gd name="connsiteY5" fmla="*/ 1038236 h 1271013"/>
                  <a:gd name="connsiteX6" fmla="*/ 1578703 w 2349029"/>
                  <a:gd name="connsiteY6" fmla="*/ 1038236 h 1271013"/>
                  <a:gd name="connsiteX7" fmla="*/ 1056436 w 2349029"/>
                  <a:gd name="connsiteY7" fmla="*/ 746611 h 1271013"/>
                  <a:gd name="connsiteX8" fmla="*/ 613737 w 2349029"/>
                  <a:gd name="connsiteY8" fmla="*/ 1148886 h 1271013"/>
                  <a:gd name="connsiteX9" fmla="*/ 417124 w 2349029"/>
                  <a:gd name="connsiteY9" fmla="*/ 717928 h 1271013"/>
                  <a:gd name="connsiteX10" fmla="*/ 0 w 2349029"/>
                  <a:gd name="connsiteY10" fmla="*/ 681397 h 1271013"/>
                  <a:gd name="connsiteX0" fmla="*/ 0 w 2349029"/>
                  <a:gd name="connsiteY0" fmla="*/ 678770 h 1268386"/>
                  <a:gd name="connsiteX1" fmla="*/ 1143632 w 2349029"/>
                  <a:gd name="connsiteY1" fmla="*/ 2321 h 1268386"/>
                  <a:gd name="connsiteX2" fmla="*/ 2349029 w 2349029"/>
                  <a:gd name="connsiteY2" fmla="*/ 1049109 h 1268386"/>
                  <a:gd name="connsiteX3" fmla="*/ 2349029 w 2349029"/>
                  <a:gd name="connsiteY3" fmla="*/ 1049110 h 1268386"/>
                  <a:gd name="connsiteX4" fmla="*/ 1996281 w 2349029"/>
                  <a:gd name="connsiteY4" fmla="*/ 1268386 h 1268386"/>
                  <a:gd name="connsiteX5" fmla="*/ 1578703 w 2349029"/>
                  <a:gd name="connsiteY5" fmla="*/ 1035609 h 1268386"/>
                  <a:gd name="connsiteX6" fmla="*/ 1578703 w 2349029"/>
                  <a:gd name="connsiteY6" fmla="*/ 1035609 h 1268386"/>
                  <a:gd name="connsiteX7" fmla="*/ 1056436 w 2349029"/>
                  <a:gd name="connsiteY7" fmla="*/ 743984 h 1268386"/>
                  <a:gd name="connsiteX8" fmla="*/ 613737 w 2349029"/>
                  <a:gd name="connsiteY8" fmla="*/ 1146259 h 1268386"/>
                  <a:gd name="connsiteX9" fmla="*/ 417124 w 2349029"/>
                  <a:gd name="connsiteY9" fmla="*/ 715301 h 1268386"/>
                  <a:gd name="connsiteX10" fmla="*/ 0 w 2349029"/>
                  <a:gd name="connsiteY10" fmla="*/ 678770 h 1268386"/>
                  <a:gd name="connsiteX0" fmla="*/ 0 w 2349029"/>
                  <a:gd name="connsiteY0" fmla="*/ 678770 h 1268386"/>
                  <a:gd name="connsiteX1" fmla="*/ 1143632 w 2349029"/>
                  <a:gd name="connsiteY1" fmla="*/ 2321 h 1268386"/>
                  <a:gd name="connsiteX2" fmla="*/ 2349029 w 2349029"/>
                  <a:gd name="connsiteY2" fmla="*/ 1049109 h 1268386"/>
                  <a:gd name="connsiteX3" fmla="*/ 1996281 w 2349029"/>
                  <a:gd name="connsiteY3" fmla="*/ 1268386 h 1268386"/>
                  <a:gd name="connsiteX4" fmla="*/ 1578703 w 2349029"/>
                  <a:gd name="connsiteY4" fmla="*/ 1035609 h 1268386"/>
                  <a:gd name="connsiteX5" fmla="*/ 1578703 w 2349029"/>
                  <a:gd name="connsiteY5" fmla="*/ 1035609 h 1268386"/>
                  <a:gd name="connsiteX6" fmla="*/ 1056436 w 2349029"/>
                  <a:gd name="connsiteY6" fmla="*/ 743984 h 1268386"/>
                  <a:gd name="connsiteX7" fmla="*/ 613737 w 2349029"/>
                  <a:gd name="connsiteY7" fmla="*/ 1146259 h 1268386"/>
                  <a:gd name="connsiteX8" fmla="*/ 417124 w 2349029"/>
                  <a:gd name="connsiteY8" fmla="*/ 715301 h 1268386"/>
                  <a:gd name="connsiteX9" fmla="*/ 0 w 2349029"/>
                  <a:gd name="connsiteY9" fmla="*/ 678770 h 1268386"/>
                  <a:gd name="connsiteX0" fmla="*/ 0 w 2349029"/>
                  <a:gd name="connsiteY0" fmla="*/ 678770 h 1268386"/>
                  <a:gd name="connsiteX1" fmla="*/ 1143632 w 2349029"/>
                  <a:gd name="connsiteY1" fmla="*/ 2321 h 1268386"/>
                  <a:gd name="connsiteX2" fmla="*/ 2349029 w 2349029"/>
                  <a:gd name="connsiteY2" fmla="*/ 1049109 h 1268386"/>
                  <a:gd name="connsiteX3" fmla="*/ 1996281 w 2349029"/>
                  <a:gd name="connsiteY3" fmla="*/ 1268386 h 1268386"/>
                  <a:gd name="connsiteX4" fmla="*/ 1578703 w 2349029"/>
                  <a:gd name="connsiteY4" fmla="*/ 1035609 h 1268386"/>
                  <a:gd name="connsiteX5" fmla="*/ 1578703 w 2349029"/>
                  <a:gd name="connsiteY5" fmla="*/ 1035609 h 1268386"/>
                  <a:gd name="connsiteX6" fmla="*/ 1056436 w 2349029"/>
                  <a:gd name="connsiteY6" fmla="*/ 743984 h 1268386"/>
                  <a:gd name="connsiteX7" fmla="*/ 613737 w 2349029"/>
                  <a:gd name="connsiteY7" fmla="*/ 1146259 h 1268386"/>
                  <a:gd name="connsiteX8" fmla="*/ 417124 w 2349029"/>
                  <a:gd name="connsiteY8" fmla="*/ 715301 h 1268386"/>
                  <a:gd name="connsiteX9" fmla="*/ 0 w 2349029"/>
                  <a:gd name="connsiteY9" fmla="*/ 678770 h 1268386"/>
                  <a:gd name="connsiteX0" fmla="*/ 0 w 2349029"/>
                  <a:gd name="connsiteY0" fmla="*/ 678770 h 1268386"/>
                  <a:gd name="connsiteX1" fmla="*/ 1143632 w 2349029"/>
                  <a:gd name="connsiteY1" fmla="*/ 2321 h 1268386"/>
                  <a:gd name="connsiteX2" fmla="*/ 2349029 w 2349029"/>
                  <a:gd name="connsiteY2" fmla="*/ 1049109 h 1268386"/>
                  <a:gd name="connsiteX3" fmla="*/ 1996281 w 2349029"/>
                  <a:gd name="connsiteY3" fmla="*/ 1268386 h 1268386"/>
                  <a:gd name="connsiteX4" fmla="*/ 1578703 w 2349029"/>
                  <a:gd name="connsiteY4" fmla="*/ 1035609 h 1268386"/>
                  <a:gd name="connsiteX5" fmla="*/ 1578703 w 2349029"/>
                  <a:gd name="connsiteY5" fmla="*/ 1035609 h 1268386"/>
                  <a:gd name="connsiteX6" fmla="*/ 1056436 w 2349029"/>
                  <a:gd name="connsiteY6" fmla="*/ 743984 h 1268386"/>
                  <a:gd name="connsiteX7" fmla="*/ 613737 w 2349029"/>
                  <a:gd name="connsiteY7" fmla="*/ 1146259 h 1268386"/>
                  <a:gd name="connsiteX8" fmla="*/ 417124 w 2349029"/>
                  <a:gd name="connsiteY8" fmla="*/ 715301 h 1268386"/>
                  <a:gd name="connsiteX9" fmla="*/ 0 w 2349029"/>
                  <a:gd name="connsiteY9" fmla="*/ 678770 h 1268386"/>
                  <a:gd name="connsiteX0" fmla="*/ 0 w 2349029"/>
                  <a:gd name="connsiteY0" fmla="*/ 678770 h 1268386"/>
                  <a:gd name="connsiteX1" fmla="*/ 1143632 w 2349029"/>
                  <a:gd name="connsiteY1" fmla="*/ 2321 h 1268386"/>
                  <a:gd name="connsiteX2" fmla="*/ 2349029 w 2349029"/>
                  <a:gd name="connsiteY2" fmla="*/ 1049109 h 1268386"/>
                  <a:gd name="connsiteX3" fmla="*/ 1996281 w 2349029"/>
                  <a:gd name="connsiteY3" fmla="*/ 1268386 h 1268386"/>
                  <a:gd name="connsiteX4" fmla="*/ 1578703 w 2349029"/>
                  <a:gd name="connsiteY4" fmla="*/ 1035609 h 1268386"/>
                  <a:gd name="connsiteX5" fmla="*/ 1578703 w 2349029"/>
                  <a:gd name="connsiteY5" fmla="*/ 1035609 h 1268386"/>
                  <a:gd name="connsiteX6" fmla="*/ 1056436 w 2349029"/>
                  <a:gd name="connsiteY6" fmla="*/ 743984 h 1268386"/>
                  <a:gd name="connsiteX7" fmla="*/ 613737 w 2349029"/>
                  <a:gd name="connsiteY7" fmla="*/ 1146259 h 1268386"/>
                  <a:gd name="connsiteX8" fmla="*/ 417124 w 2349029"/>
                  <a:gd name="connsiteY8" fmla="*/ 715301 h 1268386"/>
                  <a:gd name="connsiteX9" fmla="*/ 0 w 2349029"/>
                  <a:gd name="connsiteY9" fmla="*/ 678770 h 1268386"/>
                  <a:gd name="connsiteX0" fmla="*/ 0 w 2349029"/>
                  <a:gd name="connsiteY0" fmla="*/ 678770 h 1268386"/>
                  <a:gd name="connsiteX1" fmla="*/ 1143632 w 2349029"/>
                  <a:gd name="connsiteY1" fmla="*/ 2321 h 1268386"/>
                  <a:gd name="connsiteX2" fmla="*/ 2349029 w 2349029"/>
                  <a:gd name="connsiteY2" fmla="*/ 1049109 h 1268386"/>
                  <a:gd name="connsiteX3" fmla="*/ 1996281 w 2349029"/>
                  <a:gd name="connsiteY3" fmla="*/ 1268386 h 1268386"/>
                  <a:gd name="connsiteX4" fmla="*/ 1578703 w 2349029"/>
                  <a:gd name="connsiteY4" fmla="*/ 1035609 h 1268386"/>
                  <a:gd name="connsiteX5" fmla="*/ 1578703 w 2349029"/>
                  <a:gd name="connsiteY5" fmla="*/ 1035609 h 1268386"/>
                  <a:gd name="connsiteX6" fmla="*/ 1056436 w 2349029"/>
                  <a:gd name="connsiteY6" fmla="*/ 743984 h 1268386"/>
                  <a:gd name="connsiteX7" fmla="*/ 613737 w 2349029"/>
                  <a:gd name="connsiteY7" fmla="*/ 1146259 h 1268386"/>
                  <a:gd name="connsiteX8" fmla="*/ 417124 w 2349029"/>
                  <a:gd name="connsiteY8" fmla="*/ 715301 h 1268386"/>
                  <a:gd name="connsiteX9" fmla="*/ 0 w 2349029"/>
                  <a:gd name="connsiteY9" fmla="*/ 678770 h 1268386"/>
                  <a:gd name="connsiteX0" fmla="*/ 0 w 2349029"/>
                  <a:gd name="connsiteY0" fmla="*/ 678770 h 1268386"/>
                  <a:gd name="connsiteX1" fmla="*/ 1143632 w 2349029"/>
                  <a:gd name="connsiteY1" fmla="*/ 2321 h 1268386"/>
                  <a:gd name="connsiteX2" fmla="*/ 2349029 w 2349029"/>
                  <a:gd name="connsiteY2" fmla="*/ 1049109 h 1268386"/>
                  <a:gd name="connsiteX3" fmla="*/ 1996281 w 2349029"/>
                  <a:gd name="connsiteY3" fmla="*/ 1268386 h 1268386"/>
                  <a:gd name="connsiteX4" fmla="*/ 1578703 w 2349029"/>
                  <a:gd name="connsiteY4" fmla="*/ 1035609 h 1268386"/>
                  <a:gd name="connsiteX5" fmla="*/ 1578703 w 2349029"/>
                  <a:gd name="connsiteY5" fmla="*/ 1035609 h 1268386"/>
                  <a:gd name="connsiteX6" fmla="*/ 1056436 w 2349029"/>
                  <a:gd name="connsiteY6" fmla="*/ 743984 h 1268386"/>
                  <a:gd name="connsiteX7" fmla="*/ 613737 w 2349029"/>
                  <a:gd name="connsiteY7" fmla="*/ 1146259 h 1268386"/>
                  <a:gd name="connsiteX8" fmla="*/ 417124 w 2349029"/>
                  <a:gd name="connsiteY8" fmla="*/ 715301 h 1268386"/>
                  <a:gd name="connsiteX9" fmla="*/ 0 w 2349029"/>
                  <a:gd name="connsiteY9" fmla="*/ 678770 h 1268386"/>
                  <a:gd name="connsiteX0" fmla="*/ 0 w 2349029"/>
                  <a:gd name="connsiteY0" fmla="*/ 678770 h 1268386"/>
                  <a:gd name="connsiteX1" fmla="*/ 1143632 w 2349029"/>
                  <a:gd name="connsiteY1" fmla="*/ 2321 h 1268386"/>
                  <a:gd name="connsiteX2" fmla="*/ 2349029 w 2349029"/>
                  <a:gd name="connsiteY2" fmla="*/ 1049109 h 1268386"/>
                  <a:gd name="connsiteX3" fmla="*/ 1996281 w 2349029"/>
                  <a:gd name="connsiteY3" fmla="*/ 1268386 h 1268386"/>
                  <a:gd name="connsiteX4" fmla="*/ 1578703 w 2349029"/>
                  <a:gd name="connsiteY4" fmla="*/ 1035609 h 1268386"/>
                  <a:gd name="connsiteX5" fmla="*/ 1578703 w 2349029"/>
                  <a:gd name="connsiteY5" fmla="*/ 1035609 h 1268386"/>
                  <a:gd name="connsiteX6" fmla="*/ 1056436 w 2349029"/>
                  <a:gd name="connsiteY6" fmla="*/ 743984 h 1268386"/>
                  <a:gd name="connsiteX7" fmla="*/ 613737 w 2349029"/>
                  <a:gd name="connsiteY7" fmla="*/ 1146259 h 1268386"/>
                  <a:gd name="connsiteX8" fmla="*/ 417124 w 2349029"/>
                  <a:gd name="connsiteY8" fmla="*/ 715301 h 1268386"/>
                  <a:gd name="connsiteX9" fmla="*/ 0 w 2349029"/>
                  <a:gd name="connsiteY9" fmla="*/ 678770 h 1268386"/>
                  <a:gd name="connsiteX0" fmla="*/ 0 w 2349029"/>
                  <a:gd name="connsiteY0" fmla="*/ 678770 h 1268386"/>
                  <a:gd name="connsiteX1" fmla="*/ 1143632 w 2349029"/>
                  <a:gd name="connsiteY1" fmla="*/ 2321 h 1268386"/>
                  <a:gd name="connsiteX2" fmla="*/ 2349029 w 2349029"/>
                  <a:gd name="connsiteY2" fmla="*/ 1049109 h 1268386"/>
                  <a:gd name="connsiteX3" fmla="*/ 1996281 w 2349029"/>
                  <a:gd name="connsiteY3" fmla="*/ 1268386 h 1268386"/>
                  <a:gd name="connsiteX4" fmla="*/ 1578703 w 2349029"/>
                  <a:gd name="connsiteY4" fmla="*/ 1035609 h 1268386"/>
                  <a:gd name="connsiteX5" fmla="*/ 1578703 w 2349029"/>
                  <a:gd name="connsiteY5" fmla="*/ 1035609 h 1268386"/>
                  <a:gd name="connsiteX6" fmla="*/ 1056436 w 2349029"/>
                  <a:gd name="connsiteY6" fmla="*/ 743984 h 1268386"/>
                  <a:gd name="connsiteX7" fmla="*/ 613737 w 2349029"/>
                  <a:gd name="connsiteY7" fmla="*/ 1146259 h 1268386"/>
                  <a:gd name="connsiteX8" fmla="*/ 417124 w 2349029"/>
                  <a:gd name="connsiteY8" fmla="*/ 715301 h 1268386"/>
                  <a:gd name="connsiteX9" fmla="*/ 0 w 2349029"/>
                  <a:gd name="connsiteY9" fmla="*/ 678770 h 1268386"/>
                  <a:gd name="connsiteX0" fmla="*/ 0 w 2349029"/>
                  <a:gd name="connsiteY0" fmla="*/ 678770 h 1268386"/>
                  <a:gd name="connsiteX1" fmla="*/ 1143632 w 2349029"/>
                  <a:gd name="connsiteY1" fmla="*/ 2321 h 1268386"/>
                  <a:gd name="connsiteX2" fmla="*/ 2349029 w 2349029"/>
                  <a:gd name="connsiteY2" fmla="*/ 1049109 h 1268386"/>
                  <a:gd name="connsiteX3" fmla="*/ 1996281 w 2349029"/>
                  <a:gd name="connsiteY3" fmla="*/ 1268386 h 1268386"/>
                  <a:gd name="connsiteX4" fmla="*/ 1578703 w 2349029"/>
                  <a:gd name="connsiteY4" fmla="*/ 1035609 h 1268386"/>
                  <a:gd name="connsiteX5" fmla="*/ 1578703 w 2349029"/>
                  <a:gd name="connsiteY5" fmla="*/ 1035609 h 1268386"/>
                  <a:gd name="connsiteX6" fmla="*/ 1056436 w 2349029"/>
                  <a:gd name="connsiteY6" fmla="*/ 743984 h 1268386"/>
                  <a:gd name="connsiteX7" fmla="*/ 613737 w 2349029"/>
                  <a:gd name="connsiteY7" fmla="*/ 1146259 h 1268386"/>
                  <a:gd name="connsiteX8" fmla="*/ 417124 w 2349029"/>
                  <a:gd name="connsiteY8" fmla="*/ 715301 h 1268386"/>
                  <a:gd name="connsiteX9" fmla="*/ 0 w 2349029"/>
                  <a:gd name="connsiteY9" fmla="*/ 678770 h 1268386"/>
                  <a:gd name="connsiteX0" fmla="*/ 0 w 2349029"/>
                  <a:gd name="connsiteY0" fmla="*/ 678770 h 1268386"/>
                  <a:gd name="connsiteX1" fmla="*/ 1143632 w 2349029"/>
                  <a:gd name="connsiteY1" fmla="*/ 2321 h 1268386"/>
                  <a:gd name="connsiteX2" fmla="*/ 2349029 w 2349029"/>
                  <a:gd name="connsiteY2" fmla="*/ 1049109 h 1268386"/>
                  <a:gd name="connsiteX3" fmla="*/ 1996281 w 2349029"/>
                  <a:gd name="connsiteY3" fmla="*/ 1268386 h 1268386"/>
                  <a:gd name="connsiteX4" fmla="*/ 1578703 w 2349029"/>
                  <a:gd name="connsiteY4" fmla="*/ 1035609 h 1268386"/>
                  <a:gd name="connsiteX5" fmla="*/ 1578703 w 2349029"/>
                  <a:gd name="connsiteY5" fmla="*/ 1035609 h 1268386"/>
                  <a:gd name="connsiteX6" fmla="*/ 1056436 w 2349029"/>
                  <a:gd name="connsiteY6" fmla="*/ 743984 h 1268386"/>
                  <a:gd name="connsiteX7" fmla="*/ 613737 w 2349029"/>
                  <a:gd name="connsiteY7" fmla="*/ 1146259 h 1268386"/>
                  <a:gd name="connsiteX8" fmla="*/ 417124 w 2349029"/>
                  <a:gd name="connsiteY8" fmla="*/ 715301 h 1268386"/>
                  <a:gd name="connsiteX9" fmla="*/ 0 w 2349029"/>
                  <a:gd name="connsiteY9" fmla="*/ 678770 h 1268386"/>
                  <a:gd name="connsiteX0" fmla="*/ 0 w 2349029"/>
                  <a:gd name="connsiteY0" fmla="*/ 683163 h 1272779"/>
                  <a:gd name="connsiteX1" fmla="*/ 1143632 w 2349029"/>
                  <a:gd name="connsiteY1" fmla="*/ 6714 h 1272779"/>
                  <a:gd name="connsiteX2" fmla="*/ 2349029 w 2349029"/>
                  <a:gd name="connsiteY2" fmla="*/ 1053502 h 1272779"/>
                  <a:gd name="connsiteX3" fmla="*/ 1996281 w 2349029"/>
                  <a:gd name="connsiteY3" fmla="*/ 1272779 h 1272779"/>
                  <a:gd name="connsiteX4" fmla="*/ 1578703 w 2349029"/>
                  <a:gd name="connsiteY4" fmla="*/ 1040002 h 1272779"/>
                  <a:gd name="connsiteX5" fmla="*/ 1578703 w 2349029"/>
                  <a:gd name="connsiteY5" fmla="*/ 1040002 h 1272779"/>
                  <a:gd name="connsiteX6" fmla="*/ 1056436 w 2349029"/>
                  <a:gd name="connsiteY6" fmla="*/ 748377 h 1272779"/>
                  <a:gd name="connsiteX7" fmla="*/ 613737 w 2349029"/>
                  <a:gd name="connsiteY7" fmla="*/ 1150652 h 1272779"/>
                  <a:gd name="connsiteX8" fmla="*/ 417124 w 2349029"/>
                  <a:gd name="connsiteY8" fmla="*/ 719694 h 1272779"/>
                  <a:gd name="connsiteX9" fmla="*/ 0 w 2349029"/>
                  <a:gd name="connsiteY9" fmla="*/ 683163 h 127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029" h="1272779">
                    <a:moveTo>
                      <a:pt x="0" y="683163"/>
                    </a:moveTo>
                    <a:cubicBezTo>
                      <a:pt x="265188" y="190607"/>
                      <a:pt x="668163" y="0"/>
                      <a:pt x="1143632" y="6714"/>
                    </a:cubicBezTo>
                    <a:cubicBezTo>
                      <a:pt x="1619101" y="13428"/>
                      <a:pt x="2218904" y="314551"/>
                      <a:pt x="2349029" y="1053502"/>
                    </a:cubicBezTo>
                    <a:lnTo>
                      <a:pt x="1996281" y="1272779"/>
                    </a:lnTo>
                    <a:lnTo>
                      <a:pt x="1578703" y="1040002"/>
                    </a:lnTo>
                    <a:lnTo>
                      <a:pt x="1578703" y="1040002"/>
                    </a:lnTo>
                    <a:cubicBezTo>
                      <a:pt x="1485333" y="840697"/>
                      <a:pt x="1275095" y="723304"/>
                      <a:pt x="1056436" y="748377"/>
                    </a:cubicBezTo>
                    <a:cubicBezTo>
                      <a:pt x="837777" y="773450"/>
                      <a:pt x="660317" y="934501"/>
                      <a:pt x="613737" y="1150652"/>
                    </a:cubicBezTo>
                    <a:lnTo>
                      <a:pt x="417124" y="719694"/>
                    </a:lnTo>
                    <a:lnTo>
                      <a:pt x="0" y="683163"/>
                    </a:lnTo>
                    <a:close/>
                  </a:path>
                </a:pathLst>
              </a:cu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tIns="45720" bIns="182880" rtlCol="0" anchor="ctr" anchorCtr="0"/>
              <a:lstStyle/>
              <a:p>
                <a:pPr algn="ctr" fontAlgn="base">
                  <a:lnSpc>
                    <a:spcPct val="95000"/>
                  </a:lnSpc>
                  <a:spcBef>
                    <a:spcPct val="0"/>
                  </a:spcBef>
                  <a:spcAft>
                    <a:spcPct val="0"/>
                  </a:spcAft>
                  <a:defRPr/>
                </a:pPr>
                <a:endParaRPr lang="en-US" sz="1400" b="1" dirty="0" smtClean="0"/>
              </a:p>
            </p:txBody>
          </p:sp>
        </p:grpSp>
        <p:sp>
          <p:nvSpPr>
            <p:cNvPr id="61" name="AutoShape 55"/>
            <p:cNvSpPr>
              <a:spLocks noChangeArrowheads="1"/>
            </p:cNvSpPr>
            <p:nvPr/>
          </p:nvSpPr>
          <p:spPr bwMode="auto">
            <a:xfrm>
              <a:off x="4014280" y="2123579"/>
              <a:ext cx="1115443" cy="1107485"/>
            </a:xfrm>
            <a:prstGeom prst="ellipse">
              <a:avLst/>
            </a:prstGeom>
            <a:gradFill flip="none" rotWithShape="1">
              <a:gsLst>
                <a:gs pos="37000">
                  <a:schemeClr val="bg1">
                    <a:lumMod val="95000"/>
                  </a:schemeClr>
                </a:gs>
                <a:gs pos="97000">
                  <a:schemeClr val="bg1">
                    <a:lumMod val="75000"/>
                    <a:alpha val="91000"/>
                  </a:schemeClr>
                </a:gs>
                <a:gs pos="95000">
                  <a:srgbClr val="565656">
                    <a:alpha val="91000"/>
                  </a:srgbClr>
                </a:gs>
              </a:gsLst>
              <a:path path="circle">
                <a:fillToRect l="50000" t="50000" r="50000" b="50000"/>
              </a:path>
              <a:tileRect/>
            </a:gradFill>
            <a:ln w="28575" cap="flat" cmpd="sng" algn="ctr">
              <a:gradFill flip="none" rotWithShape="1">
                <a:gsLst>
                  <a:gs pos="78000">
                    <a:schemeClr val="bg1"/>
                  </a:gs>
                  <a:gs pos="85000">
                    <a:schemeClr val="bg1">
                      <a:lumMod val="65000"/>
                    </a:schemeClr>
                  </a:gs>
                  <a:gs pos="91000">
                    <a:schemeClr val="bg1"/>
                  </a:gs>
                </a:gsLst>
                <a:path path="circle">
                  <a:fillToRect l="50000" t="50000" r="50000" b="50000"/>
                </a:path>
                <a:tileRect/>
              </a:gradFill>
              <a:prstDash val="solid"/>
              <a:round/>
              <a:headEnd type="none" w="med" len="med"/>
              <a:tailEnd type="none" w="med" len="med"/>
            </a:ln>
            <a:effectLst>
              <a:outerShdw blurRad="288925" dir="5400000">
                <a:srgbClr val="000000">
                  <a:alpha val="35000"/>
                </a:srgbClr>
              </a:outerShdw>
            </a:effectLst>
            <a:scene3d>
              <a:camera prst="orthographicFront"/>
              <a:lightRig rig="soft" dir="t"/>
            </a:scene3d>
            <a:sp3d>
              <a:bevelT w="63500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latin typeface="+mj-lt"/>
              </a:endParaRPr>
            </a:p>
          </p:txBody>
        </p:sp>
        <p:sp>
          <p:nvSpPr>
            <p:cNvPr id="62" name="Freeform 61"/>
            <p:cNvSpPr/>
            <p:nvPr/>
          </p:nvSpPr>
          <p:spPr>
            <a:xfrm>
              <a:off x="4083839" y="2164481"/>
              <a:ext cx="976325" cy="587401"/>
            </a:xfrm>
            <a:custGeom>
              <a:avLst/>
              <a:gdLst>
                <a:gd name="connsiteX0" fmla="*/ 0 w 1127157"/>
                <a:gd name="connsiteY0" fmla="*/ 0 h 230863"/>
                <a:gd name="connsiteX1" fmla="*/ 1127157 w 1127157"/>
                <a:gd name="connsiteY1" fmla="*/ 0 h 230863"/>
                <a:gd name="connsiteX2" fmla="*/ 552262 w 1127157"/>
                <a:gd name="connsiteY2" fmla="*/ 230863 h 230863"/>
                <a:gd name="connsiteX3" fmla="*/ 0 w 1127157"/>
                <a:gd name="connsiteY3" fmla="*/ 0 h 230863"/>
                <a:gd name="connsiteX0" fmla="*/ 0 w 1127157"/>
                <a:gd name="connsiteY0" fmla="*/ 0 h 230863"/>
                <a:gd name="connsiteX1" fmla="*/ 1127157 w 1127157"/>
                <a:gd name="connsiteY1" fmla="*/ 0 h 230863"/>
                <a:gd name="connsiteX2" fmla="*/ 552262 w 1127157"/>
                <a:gd name="connsiteY2" fmla="*/ 230863 h 230863"/>
                <a:gd name="connsiteX3" fmla="*/ 0 w 1127157"/>
                <a:gd name="connsiteY3" fmla="*/ 0 h 230863"/>
                <a:gd name="connsiteX0" fmla="*/ 0 w 1127157"/>
                <a:gd name="connsiteY0" fmla="*/ 0 h 230863"/>
                <a:gd name="connsiteX1" fmla="*/ 1127157 w 1127157"/>
                <a:gd name="connsiteY1" fmla="*/ 0 h 230863"/>
                <a:gd name="connsiteX2" fmla="*/ 552262 w 1127157"/>
                <a:gd name="connsiteY2" fmla="*/ 230863 h 230863"/>
                <a:gd name="connsiteX3" fmla="*/ 0 w 1127157"/>
                <a:gd name="connsiteY3" fmla="*/ 0 h 230863"/>
                <a:gd name="connsiteX0" fmla="*/ 0 w 1127157"/>
                <a:gd name="connsiteY0" fmla="*/ 380245 h 611108"/>
                <a:gd name="connsiteX1" fmla="*/ 1127157 w 1127157"/>
                <a:gd name="connsiteY1" fmla="*/ 380245 h 611108"/>
                <a:gd name="connsiteX2" fmla="*/ 552262 w 1127157"/>
                <a:gd name="connsiteY2" fmla="*/ 611108 h 611108"/>
                <a:gd name="connsiteX3" fmla="*/ 0 w 1127157"/>
                <a:gd name="connsiteY3" fmla="*/ 380245 h 611108"/>
                <a:gd name="connsiteX0" fmla="*/ 0 w 1127157"/>
                <a:gd name="connsiteY0" fmla="*/ 525101 h 755964"/>
                <a:gd name="connsiteX1" fmla="*/ 1127157 w 1127157"/>
                <a:gd name="connsiteY1" fmla="*/ 525101 h 755964"/>
                <a:gd name="connsiteX2" fmla="*/ 552262 w 1127157"/>
                <a:gd name="connsiteY2" fmla="*/ 755964 h 755964"/>
                <a:gd name="connsiteX3" fmla="*/ 0 w 1127157"/>
                <a:gd name="connsiteY3" fmla="*/ 525101 h 755964"/>
                <a:gd name="connsiteX0" fmla="*/ 0 w 1127157"/>
                <a:gd name="connsiteY0" fmla="*/ 525101 h 755964"/>
                <a:gd name="connsiteX1" fmla="*/ 1127157 w 1127157"/>
                <a:gd name="connsiteY1" fmla="*/ 525101 h 755964"/>
                <a:gd name="connsiteX2" fmla="*/ 552262 w 1127157"/>
                <a:gd name="connsiteY2" fmla="*/ 755964 h 755964"/>
                <a:gd name="connsiteX3" fmla="*/ 0 w 1127157"/>
                <a:gd name="connsiteY3" fmla="*/ 525101 h 755964"/>
                <a:gd name="connsiteX0" fmla="*/ 0 w 1127157"/>
                <a:gd name="connsiteY0" fmla="*/ 525101 h 755964"/>
                <a:gd name="connsiteX1" fmla="*/ 1127157 w 1127157"/>
                <a:gd name="connsiteY1" fmla="*/ 525101 h 755964"/>
                <a:gd name="connsiteX2" fmla="*/ 552262 w 1127157"/>
                <a:gd name="connsiteY2" fmla="*/ 755964 h 755964"/>
                <a:gd name="connsiteX3" fmla="*/ 0 w 1127157"/>
                <a:gd name="connsiteY3" fmla="*/ 525101 h 755964"/>
                <a:gd name="connsiteX0" fmla="*/ 0 w 1127157"/>
                <a:gd name="connsiteY0" fmla="*/ 525101 h 755964"/>
                <a:gd name="connsiteX1" fmla="*/ 1127157 w 1127157"/>
                <a:gd name="connsiteY1" fmla="*/ 525101 h 755964"/>
                <a:gd name="connsiteX2" fmla="*/ 552262 w 1127157"/>
                <a:gd name="connsiteY2" fmla="*/ 755964 h 755964"/>
                <a:gd name="connsiteX3" fmla="*/ 0 w 1127157"/>
                <a:gd name="connsiteY3" fmla="*/ 525101 h 755964"/>
                <a:gd name="connsiteX0" fmla="*/ 95816 w 1315017"/>
                <a:gd name="connsiteY0" fmla="*/ 525101 h 755964"/>
                <a:gd name="connsiteX1" fmla="*/ 1222973 w 1315017"/>
                <a:gd name="connsiteY1" fmla="*/ 525101 h 755964"/>
                <a:gd name="connsiteX2" fmla="*/ 648078 w 1315017"/>
                <a:gd name="connsiteY2" fmla="*/ 755964 h 755964"/>
                <a:gd name="connsiteX3" fmla="*/ 95816 w 1315017"/>
                <a:gd name="connsiteY3" fmla="*/ 525101 h 755964"/>
                <a:gd name="connsiteX0" fmla="*/ 95816 w 1315017"/>
                <a:gd name="connsiteY0" fmla="*/ 525101 h 755964"/>
                <a:gd name="connsiteX1" fmla="*/ 1222973 w 1315017"/>
                <a:gd name="connsiteY1" fmla="*/ 525101 h 755964"/>
                <a:gd name="connsiteX2" fmla="*/ 648078 w 1315017"/>
                <a:gd name="connsiteY2" fmla="*/ 755964 h 755964"/>
                <a:gd name="connsiteX3" fmla="*/ 95816 w 1315017"/>
                <a:gd name="connsiteY3" fmla="*/ 525101 h 755964"/>
                <a:gd name="connsiteX0" fmla="*/ 95816 w 1315017"/>
                <a:gd name="connsiteY0" fmla="*/ 525101 h 760491"/>
                <a:gd name="connsiteX1" fmla="*/ 1222973 w 1315017"/>
                <a:gd name="connsiteY1" fmla="*/ 525101 h 760491"/>
                <a:gd name="connsiteX2" fmla="*/ 648078 w 1315017"/>
                <a:gd name="connsiteY2" fmla="*/ 755964 h 760491"/>
                <a:gd name="connsiteX3" fmla="*/ 95816 w 1315017"/>
                <a:gd name="connsiteY3" fmla="*/ 525101 h 760491"/>
                <a:gd name="connsiteX0" fmla="*/ 27915 w 1247116"/>
                <a:gd name="connsiteY0" fmla="*/ 525101 h 760491"/>
                <a:gd name="connsiteX1" fmla="*/ 1155072 w 1247116"/>
                <a:gd name="connsiteY1" fmla="*/ 525101 h 760491"/>
                <a:gd name="connsiteX2" fmla="*/ 580177 w 1247116"/>
                <a:gd name="connsiteY2" fmla="*/ 755964 h 760491"/>
                <a:gd name="connsiteX3" fmla="*/ 27915 w 1247116"/>
                <a:gd name="connsiteY3" fmla="*/ 525101 h 760491"/>
                <a:gd name="connsiteX0" fmla="*/ 27915 w 1183742"/>
                <a:gd name="connsiteY0" fmla="*/ 525101 h 760491"/>
                <a:gd name="connsiteX1" fmla="*/ 1155072 w 1183742"/>
                <a:gd name="connsiteY1" fmla="*/ 525101 h 760491"/>
                <a:gd name="connsiteX2" fmla="*/ 580177 w 1183742"/>
                <a:gd name="connsiteY2" fmla="*/ 755964 h 760491"/>
                <a:gd name="connsiteX3" fmla="*/ 27915 w 1183742"/>
                <a:gd name="connsiteY3" fmla="*/ 525101 h 760491"/>
                <a:gd name="connsiteX0" fmla="*/ 27915 w 1183742"/>
                <a:gd name="connsiteY0" fmla="*/ 534154 h 769544"/>
                <a:gd name="connsiteX1" fmla="*/ 1155072 w 1183742"/>
                <a:gd name="connsiteY1" fmla="*/ 534154 h 769544"/>
                <a:gd name="connsiteX2" fmla="*/ 580177 w 1183742"/>
                <a:gd name="connsiteY2" fmla="*/ 765017 h 769544"/>
                <a:gd name="connsiteX3" fmla="*/ 27915 w 1183742"/>
                <a:gd name="connsiteY3" fmla="*/ 534154 h 769544"/>
                <a:gd name="connsiteX0" fmla="*/ 27915 w 1183742"/>
                <a:gd name="connsiteY0" fmla="*/ 534154 h 769544"/>
                <a:gd name="connsiteX1" fmla="*/ 1155072 w 1183742"/>
                <a:gd name="connsiteY1" fmla="*/ 534154 h 769544"/>
                <a:gd name="connsiteX2" fmla="*/ 580177 w 1183742"/>
                <a:gd name="connsiteY2" fmla="*/ 765017 h 769544"/>
                <a:gd name="connsiteX3" fmla="*/ 27915 w 1183742"/>
                <a:gd name="connsiteY3" fmla="*/ 534154 h 769544"/>
                <a:gd name="connsiteX0" fmla="*/ 2703 w 1132345"/>
                <a:gd name="connsiteY0" fmla="*/ 393856 h 686378"/>
                <a:gd name="connsiteX1" fmla="*/ 1129860 w 1132345"/>
                <a:gd name="connsiteY1" fmla="*/ 393856 h 686378"/>
                <a:gd name="connsiteX2" fmla="*/ 554965 w 1132345"/>
                <a:gd name="connsiteY2" fmla="*/ 686309 h 686378"/>
                <a:gd name="connsiteX3" fmla="*/ 2703 w 1132345"/>
                <a:gd name="connsiteY3" fmla="*/ 393856 h 686378"/>
              </a:gdLst>
              <a:ahLst/>
              <a:cxnLst>
                <a:cxn ang="0">
                  <a:pos x="connsiteX0" y="connsiteY0"/>
                </a:cxn>
                <a:cxn ang="0">
                  <a:pos x="connsiteX1" y="connsiteY1"/>
                </a:cxn>
                <a:cxn ang="0">
                  <a:pos x="connsiteX2" y="connsiteY2"/>
                </a:cxn>
                <a:cxn ang="0">
                  <a:pos x="connsiteX3" y="connsiteY3"/>
                </a:cxn>
              </a:cxnLst>
              <a:rect l="l" t="t" r="r" b="b"/>
              <a:pathLst>
                <a:path w="1132345" h="686378">
                  <a:moveTo>
                    <a:pt x="2703" y="393856"/>
                  </a:moveTo>
                  <a:cubicBezTo>
                    <a:pt x="201879" y="-140298"/>
                    <a:pt x="939736" y="-122192"/>
                    <a:pt x="1129860" y="393856"/>
                  </a:cubicBezTo>
                  <a:cubicBezTo>
                    <a:pt x="1158530" y="482127"/>
                    <a:pt x="937473" y="681782"/>
                    <a:pt x="554965" y="686309"/>
                  </a:cubicBezTo>
                  <a:cubicBezTo>
                    <a:pt x="163403" y="690836"/>
                    <a:pt x="-25212" y="473073"/>
                    <a:pt x="2703" y="393856"/>
                  </a:cubicBezTo>
                  <a:close/>
                </a:path>
              </a:pathLst>
            </a:custGeom>
            <a:gradFill flip="none" rotWithShape="1">
              <a:gsLst>
                <a:gs pos="0">
                  <a:schemeClr val="bg1">
                    <a:alpha val="84000"/>
                  </a:schemeClr>
                </a:gs>
                <a:gs pos="74000">
                  <a:schemeClr val="bg1">
                    <a:alpha val="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95000"/>
                </a:lnSpc>
              </a:pPr>
              <a:endParaRPr lang="en-US" sz="1200" dirty="0">
                <a:solidFill>
                  <a:srgbClr val="FFFFFF"/>
                </a:solidFill>
              </a:endParaRPr>
            </a:p>
          </p:txBody>
        </p:sp>
        <p:sp>
          <p:nvSpPr>
            <p:cNvPr id="63" name="TextBox 62"/>
            <p:cNvSpPr txBox="1"/>
            <p:nvPr/>
          </p:nvSpPr>
          <p:spPr>
            <a:xfrm>
              <a:off x="3975436" y="2300353"/>
              <a:ext cx="1193129" cy="685741"/>
            </a:xfrm>
            <a:prstGeom prst="rect">
              <a:avLst/>
            </a:prstGeom>
            <a:noFill/>
            <a:effectLst/>
          </p:spPr>
          <p:txBody>
            <a:bodyPr wrap="square" rtlCol="0">
              <a:spAutoFit/>
            </a:bodyPr>
            <a:lstStyle/>
            <a:p>
              <a:pPr algn="ctr" fontAlgn="base">
                <a:lnSpc>
                  <a:spcPct val="95000"/>
                </a:lnSpc>
                <a:spcBef>
                  <a:spcPct val="0"/>
                </a:spcBef>
                <a:spcAft>
                  <a:spcPct val="0"/>
                </a:spcAft>
              </a:pPr>
              <a:r>
                <a:rPr lang="en-US" sz="1200" dirty="0" smtClean="0">
                  <a:solidFill>
                    <a:schemeClr val="tx1">
                      <a:lumMod val="50000"/>
                    </a:schemeClr>
                  </a:solidFill>
                  <a:latin typeface="Arial" charset="0"/>
                  <a:ea typeface="ＭＳ Ｐゴシック" charset="-128"/>
                </a:rPr>
                <a:t>Smart </a:t>
              </a:r>
            </a:p>
            <a:p>
              <a:pPr algn="ctr" fontAlgn="base">
                <a:lnSpc>
                  <a:spcPct val="95000"/>
                </a:lnSpc>
                <a:spcBef>
                  <a:spcPct val="0"/>
                </a:spcBef>
                <a:spcAft>
                  <a:spcPct val="0"/>
                </a:spcAft>
              </a:pPr>
              <a:r>
                <a:rPr lang="en-US" sz="1200" dirty="0" smtClean="0">
                  <a:solidFill>
                    <a:schemeClr val="tx1">
                      <a:lumMod val="50000"/>
                    </a:schemeClr>
                  </a:solidFill>
                  <a:latin typeface="Arial" charset="0"/>
                  <a:ea typeface="ＭＳ Ｐゴシック" charset="-128"/>
                </a:rPr>
                <a:t>Service</a:t>
              </a:r>
              <a:br>
                <a:rPr lang="en-US" sz="1200" dirty="0" smtClean="0">
                  <a:solidFill>
                    <a:schemeClr val="tx1">
                      <a:lumMod val="50000"/>
                    </a:schemeClr>
                  </a:solidFill>
                  <a:latin typeface="Arial" charset="0"/>
                  <a:ea typeface="ＭＳ Ｐゴシック" charset="-128"/>
                </a:rPr>
              </a:br>
              <a:r>
                <a:rPr lang="en-US" sz="1200" dirty="0" smtClean="0">
                  <a:solidFill>
                    <a:schemeClr val="tx1">
                      <a:lumMod val="50000"/>
                    </a:schemeClr>
                  </a:solidFill>
                  <a:latin typeface="Arial" charset="0"/>
                  <a:ea typeface="ＭＳ Ｐゴシック" charset="-128"/>
                </a:rPr>
                <a:t>Capabilities</a:t>
              </a:r>
            </a:p>
          </p:txBody>
        </p:sp>
        <p:sp>
          <p:nvSpPr>
            <p:cNvPr id="64" name="TextBox 63"/>
            <p:cNvSpPr txBox="1"/>
            <p:nvPr/>
          </p:nvSpPr>
          <p:spPr>
            <a:xfrm rot="18409663">
              <a:off x="3669636" y="1841617"/>
              <a:ext cx="1485555" cy="1271724"/>
            </a:xfrm>
            <a:prstGeom prst="rect">
              <a:avLst/>
            </a:prstGeom>
            <a:noFill/>
            <a:effectLst>
              <a:outerShdw blurRad="50800" dist="25400" dir="2700000" algn="tl" rotWithShape="0">
                <a:srgbClr val="000000">
                  <a:alpha val="25000"/>
                </a:srgbClr>
              </a:outerShdw>
            </a:effectLst>
          </p:spPr>
          <p:txBody>
            <a:bodyPr wrap="square" rtlCol="0">
              <a:prstTxWarp prst="textArchUp">
                <a:avLst/>
              </a:prstTxWarp>
              <a:spAutoFit/>
            </a:bodyPr>
            <a:lstStyle/>
            <a:p>
              <a:pPr algn="ctr">
                <a:lnSpc>
                  <a:spcPct val="95000"/>
                </a:lnSpc>
              </a:pPr>
              <a:r>
                <a:rPr lang="en-US" sz="1600" b="1" dirty="0" smtClean="0">
                  <a:solidFill>
                    <a:schemeClr val="bg1"/>
                  </a:solidFill>
                </a:rPr>
                <a:t>Plan</a:t>
              </a:r>
              <a:endParaRPr lang="en-US" sz="1600" b="1" dirty="0">
                <a:solidFill>
                  <a:schemeClr val="bg1"/>
                </a:solidFill>
              </a:endParaRPr>
            </a:p>
          </p:txBody>
        </p:sp>
        <p:sp>
          <p:nvSpPr>
            <p:cNvPr id="65" name="TextBox 64"/>
            <p:cNvSpPr txBox="1"/>
            <p:nvPr/>
          </p:nvSpPr>
          <p:spPr>
            <a:xfrm rot="3462520">
              <a:off x="4027234" y="1915806"/>
              <a:ext cx="1485555" cy="1271724"/>
            </a:xfrm>
            <a:prstGeom prst="rect">
              <a:avLst/>
            </a:prstGeom>
            <a:noFill/>
            <a:effectLst>
              <a:outerShdw blurRad="50800" dist="25400" dir="2700000" algn="tl" rotWithShape="0">
                <a:srgbClr val="000000">
                  <a:alpha val="25000"/>
                </a:srgbClr>
              </a:outerShdw>
            </a:effectLst>
          </p:spPr>
          <p:txBody>
            <a:bodyPr wrap="square" rtlCol="0">
              <a:prstTxWarp prst="textArchUp">
                <a:avLst/>
              </a:prstTxWarp>
              <a:spAutoFit/>
            </a:bodyPr>
            <a:lstStyle/>
            <a:p>
              <a:pPr algn="ctr">
                <a:lnSpc>
                  <a:spcPct val="95000"/>
                </a:lnSpc>
              </a:pPr>
              <a:r>
                <a:rPr lang="en-US" sz="1600" b="1" dirty="0" smtClean="0">
                  <a:solidFill>
                    <a:schemeClr val="bg1"/>
                  </a:solidFill>
                </a:rPr>
                <a:t>Build</a:t>
              </a:r>
              <a:endParaRPr lang="en-US" sz="1600" b="1" dirty="0">
                <a:solidFill>
                  <a:schemeClr val="bg1"/>
                </a:solidFill>
              </a:endParaRPr>
            </a:p>
          </p:txBody>
        </p:sp>
        <p:sp>
          <p:nvSpPr>
            <p:cNvPr id="66" name="TextBox 65"/>
            <p:cNvSpPr txBox="1"/>
            <p:nvPr/>
          </p:nvSpPr>
          <p:spPr>
            <a:xfrm>
              <a:off x="3461635" y="2590788"/>
              <a:ext cx="2210465" cy="979442"/>
            </a:xfrm>
            <a:prstGeom prst="rect">
              <a:avLst/>
            </a:prstGeom>
            <a:noFill/>
            <a:effectLst>
              <a:outerShdw blurRad="50800" dist="25400" dir="2700000" algn="tl" rotWithShape="0">
                <a:srgbClr val="000000">
                  <a:alpha val="25000"/>
                </a:srgbClr>
              </a:outerShdw>
            </a:effectLst>
          </p:spPr>
          <p:txBody>
            <a:bodyPr wrap="square" rtlCol="0">
              <a:prstTxWarp prst="textArchDown">
                <a:avLst/>
              </a:prstTxWarp>
              <a:spAutoFit/>
            </a:bodyPr>
            <a:lstStyle/>
            <a:p>
              <a:pPr algn="ctr">
                <a:lnSpc>
                  <a:spcPct val="95000"/>
                </a:lnSpc>
              </a:pPr>
              <a:r>
                <a:rPr lang="en-US" sz="1600" b="1" dirty="0" smtClean="0">
                  <a:solidFill>
                    <a:schemeClr val="bg1"/>
                  </a:solidFill>
                </a:rPr>
                <a:t>Manage</a:t>
              </a:r>
              <a:endParaRPr lang="en-US" sz="1600" b="1" dirty="0">
                <a:solidFill>
                  <a:schemeClr val="bg1"/>
                </a:solidFill>
              </a:endParaRPr>
            </a:p>
          </p:txBody>
        </p:sp>
        <p:grpSp>
          <p:nvGrpSpPr>
            <p:cNvPr id="3" name="Group 117"/>
            <p:cNvGrpSpPr/>
            <p:nvPr/>
          </p:nvGrpSpPr>
          <p:grpSpPr>
            <a:xfrm>
              <a:off x="3146886" y="1164592"/>
              <a:ext cx="2932453" cy="3024550"/>
              <a:chOff x="2818426" y="1934837"/>
              <a:chExt cx="3483347" cy="3592745"/>
            </a:xfrm>
          </p:grpSpPr>
          <p:sp>
            <p:nvSpPr>
              <p:cNvPr id="68" name="TextBox 67"/>
              <p:cNvSpPr txBox="1"/>
              <p:nvPr/>
            </p:nvSpPr>
            <p:spPr>
              <a:xfrm rot="16200000">
                <a:off x="2691426" y="2982882"/>
                <a:ext cx="1764632" cy="1510631"/>
              </a:xfrm>
              <a:prstGeom prst="rect">
                <a:avLst/>
              </a:prstGeom>
              <a:noFill/>
              <a:effectLst>
                <a:outerShdw blurRad="50800" dist="25400" dir="2700000" algn="tl" rotWithShape="0">
                  <a:srgbClr val="000000">
                    <a:alpha val="25000"/>
                  </a:srgbClr>
                </a:outerShdw>
              </a:effectLst>
            </p:spPr>
            <p:txBody>
              <a:bodyPr wrap="square" rtlCol="0">
                <a:prstTxWarp prst="textArchUp">
                  <a:avLst/>
                </a:prstTxWarp>
                <a:spAutoFit/>
              </a:bodyPr>
              <a:lstStyle/>
              <a:p>
                <a:pPr algn="ctr">
                  <a:lnSpc>
                    <a:spcPct val="95000"/>
                  </a:lnSpc>
                </a:pPr>
                <a:r>
                  <a:rPr lang="en-US" sz="900" b="1" dirty="0" smtClean="0">
                    <a:solidFill>
                      <a:schemeClr val="bg1"/>
                    </a:solidFill>
                  </a:rPr>
                  <a:t>Strategy &amp; </a:t>
                </a:r>
                <a:br>
                  <a:rPr lang="en-US" sz="900" b="1" dirty="0" smtClean="0">
                    <a:solidFill>
                      <a:schemeClr val="bg1"/>
                    </a:solidFill>
                  </a:rPr>
                </a:br>
                <a:r>
                  <a:rPr lang="en-US" sz="900" b="1" dirty="0" smtClean="0">
                    <a:solidFill>
                      <a:schemeClr val="bg1"/>
                    </a:solidFill>
                  </a:rPr>
                  <a:t> Analysis</a:t>
                </a:r>
                <a:endParaRPr lang="en-US" sz="900" b="1" dirty="0">
                  <a:solidFill>
                    <a:schemeClr val="bg1"/>
                  </a:solidFill>
                </a:endParaRPr>
              </a:p>
            </p:txBody>
          </p:sp>
          <p:sp>
            <p:nvSpPr>
              <p:cNvPr id="69" name="TextBox 68"/>
              <p:cNvSpPr txBox="1"/>
              <p:nvPr/>
            </p:nvSpPr>
            <p:spPr>
              <a:xfrm rot="18094528">
                <a:off x="2632288" y="2390630"/>
                <a:ext cx="1764632" cy="1233205"/>
              </a:xfrm>
              <a:prstGeom prst="rect">
                <a:avLst/>
              </a:prstGeom>
              <a:noFill/>
              <a:effectLst>
                <a:outerShdw blurRad="50800" dist="25400" dir="2700000" algn="tl" rotWithShape="0">
                  <a:srgbClr val="000000">
                    <a:alpha val="25000"/>
                  </a:srgbClr>
                </a:outerShdw>
              </a:effectLst>
            </p:spPr>
            <p:txBody>
              <a:bodyPr wrap="square" rtlCol="0">
                <a:prstTxWarp prst="textArchUp">
                  <a:avLst/>
                </a:prstTxWarp>
                <a:spAutoFit/>
              </a:bodyPr>
              <a:lstStyle/>
              <a:p>
                <a:pPr algn="ctr">
                  <a:lnSpc>
                    <a:spcPct val="95000"/>
                  </a:lnSpc>
                </a:pPr>
                <a:r>
                  <a:rPr lang="en-US" sz="900" b="1" dirty="0" smtClean="0">
                    <a:solidFill>
                      <a:schemeClr val="bg1"/>
                    </a:solidFill>
                  </a:rPr>
                  <a:t>Assessment</a:t>
                </a:r>
                <a:endParaRPr lang="en-US" sz="900" b="1" dirty="0">
                  <a:solidFill>
                    <a:schemeClr val="bg1"/>
                  </a:solidFill>
                </a:endParaRPr>
              </a:p>
            </p:txBody>
          </p:sp>
          <p:sp>
            <p:nvSpPr>
              <p:cNvPr id="70" name="TextBox 69"/>
              <p:cNvSpPr txBox="1"/>
              <p:nvPr/>
            </p:nvSpPr>
            <p:spPr>
              <a:xfrm rot="20277272">
                <a:off x="3284227" y="1950495"/>
                <a:ext cx="1764633" cy="1510631"/>
              </a:xfrm>
              <a:prstGeom prst="rect">
                <a:avLst/>
              </a:prstGeom>
              <a:noFill/>
              <a:effectLst>
                <a:outerShdw blurRad="50800" dist="25400" dir="2700000" algn="tl" rotWithShape="0">
                  <a:srgbClr val="000000">
                    <a:alpha val="25000"/>
                  </a:srgbClr>
                </a:outerShdw>
              </a:effectLst>
            </p:spPr>
            <p:txBody>
              <a:bodyPr wrap="square" rtlCol="0">
                <a:prstTxWarp prst="textArchUp">
                  <a:avLst/>
                </a:prstTxWarp>
                <a:spAutoFit/>
              </a:bodyPr>
              <a:lstStyle/>
              <a:p>
                <a:pPr algn="ctr">
                  <a:lnSpc>
                    <a:spcPct val="95000"/>
                  </a:lnSpc>
                </a:pPr>
                <a:r>
                  <a:rPr lang="en-US" sz="900" b="1" dirty="0" smtClean="0">
                    <a:solidFill>
                      <a:schemeClr val="bg1"/>
                    </a:solidFill>
                  </a:rPr>
                  <a:t>Design</a:t>
                </a:r>
                <a:endParaRPr lang="en-US" sz="900" b="1" dirty="0">
                  <a:solidFill>
                    <a:schemeClr val="bg1"/>
                  </a:solidFill>
                </a:endParaRPr>
              </a:p>
            </p:txBody>
          </p:sp>
          <p:sp>
            <p:nvSpPr>
              <p:cNvPr id="71" name="TextBox 70"/>
              <p:cNvSpPr txBox="1"/>
              <p:nvPr/>
            </p:nvSpPr>
            <p:spPr>
              <a:xfrm rot="1111451">
                <a:off x="3914036" y="1934837"/>
                <a:ext cx="1940697" cy="1501892"/>
              </a:xfrm>
              <a:prstGeom prst="rect">
                <a:avLst/>
              </a:prstGeom>
              <a:noFill/>
              <a:effectLst>
                <a:outerShdw blurRad="50800" dist="25400" dir="2700000" algn="tl" rotWithShape="0">
                  <a:srgbClr val="000000">
                    <a:alpha val="25000"/>
                  </a:srgbClr>
                </a:outerShdw>
              </a:effectLst>
            </p:spPr>
            <p:txBody>
              <a:bodyPr wrap="square" rtlCol="0">
                <a:prstTxWarp prst="textArchUp">
                  <a:avLst/>
                </a:prstTxWarp>
                <a:spAutoFit/>
              </a:bodyPr>
              <a:lstStyle/>
              <a:p>
                <a:pPr algn="ctr">
                  <a:lnSpc>
                    <a:spcPct val="95000"/>
                  </a:lnSpc>
                </a:pPr>
                <a:r>
                  <a:rPr lang="en-US" sz="900" b="1" dirty="0" smtClean="0">
                    <a:solidFill>
                      <a:schemeClr val="bg1"/>
                    </a:solidFill>
                  </a:rPr>
                  <a:t>Validation</a:t>
                </a:r>
                <a:endParaRPr lang="en-US" sz="900" b="1" dirty="0">
                  <a:solidFill>
                    <a:schemeClr val="bg1"/>
                  </a:solidFill>
                </a:endParaRPr>
              </a:p>
            </p:txBody>
          </p:sp>
          <p:sp>
            <p:nvSpPr>
              <p:cNvPr id="72" name="TextBox 71"/>
              <p:cNvSpPr txBox="1"/>
              <p:nvPr/>
            </p:nvSpPr>
            <p:spPr>
              <a:xfrm rot="3175739">
                <a:off x="4501835" y="2341215"/>
                <a:ext cx="1940696" cy="1329265"/>
              </a:xfrm>
              <a:prstGeom prst="rect">
                <a:avLst/>
              </a:prstGeom>
              <a:noFill/>
              <a:effectLst>
                <a:outerShdw blurRad="50800" dist="25400" dir="2700000" algn="tl" rotWithShape="0">
                  <a:srgbClr val="000000">
                    <a:alpha val="25000"/>
                  </a:srgbClr>
                </a:outerShdw>
              </a:effectLst>
            </p:spPr>
            <p:txBody>
              <a:bodyPr wrap="square" rtlCol="0">
                <a:prstTxWarp prst="textArchUp">
                  <a:avLst/>
                </a:prstTxWarp>
                <a:spAutoFit/>
              </a:bodyPr>
              <a:lstStyle/>
              <a:p>
                <a:pPr algn="ctr">
                  <a:lnSpc>
                    <a:spcPct val="95000"/>
                  </a:lnSpc>
                </a:pPr>
                <a:r>
                  <a:rPr lang="en-US" sz="900" b="1" dirty="0" smtClean="0">
                    <a:solidFill>
                      <a:schemeClr val="bg1"/>
                    </a:solidFill>
                  </a:rPr>
                  <a:t>Deployment</a:t>
                </a:r>
                <a:endParaRPr lang="en-US" sz="900" b="1" dirty="0">
                  <a:solidFill>
                    <a:schemeClr val="bg1"/>
                  </a:solidFill>
                </a:endParaRPr>
              </a:p>
            </p:txBody>
          </p:sp>
          <p:sp>
            <p:nvSpPr>
              <p:cNvPr id="73" name="TextBox 72"/>
              <p:cNvSpPr txBox="1"/>
              <p:nvPr/>
            </p:nvSpPr>
            <p:spPr>
              <a:xfrm rot="5400000">
                <a:off x="4666793" y="3068236"/>
                <a:ext cx="1940696" cy="1329265"/>
              </a:xfrm>
              <a:prstGeom prst="rect">
                <a:avLst/>
              </a:prstGeom>
              <a:noFill/>
              <a:effectLst>
                <a:outerShdw blurRad="50800" dist="25400" dir="2700000" algn="tl" rotWithShape="0">
                  <a:srgbClr val="000000">
                    <a:alpha val="25000"/>
                  </a:srgbClr>
                </a:outerShdw>
              </a:effectLst>
            </p:spPr>
            <p:txBody>
              <a:bodyPr wrap="square" rtlCol="0">
                <a:prstTxWarp prst="textArchUp">
                  <a:avLst/>
                </a:prstTxWarp>
                <a:spAutoFit/>
              </a:bodyPr>
              <a:lstStyle/>
              <a:p>
                <a:pPr algn="ctr">
                  <a:lnSpc>
                    <a:spcPct val="95000"/>
                  </a:lnSpc>
                </a:pPr>
                <a:r>
                  <a:rPr lang="en-US" sz="900" b="1" dirty="0" smtClean="0">
                    <a:solidFill>
                      <a:schemeClr val="bg1"/>
                    </a:solidFill>
                  </a:rPr>
                  <a:t>Migration</a:t>
                </a:r>
                <a:endParaRPr lang="en-US" sz="900" b="1" dirty="0">
                  <a:solidFill>
                    <a:schemeClr val="bg1"/>
                  </a:solidFill>
                </a:endParaRPr>
              </a:p>
            </p:txBody>
          </p:sp>
          <p:sp>
            <p:nvSpPr>
              <p:cNvPr id="74" name="TextBox 73"/>
              <p:cNvSpPr txBox="1"/>
              <p:nvPr/>
            </p:nvSpPr>
            <p:spPr>
              <a:xfrm rot="18268917">
                <a:off x="4525203" y="3820188"/>
                <a:ext cx="1764632" cy="1233205"/>
              </a:xfrm>
              <a:prstGeom prst="rect">
                <a:avLst/>
              </a:prstGeom>
              <a:noFill/>
              <a:effectLst>
                <a:outerShdw blurRad="50800" dist="25400" dir="2700000" algn="tl" rotWithShape="0">
                  <a:srgbClr val="000000">
                    <a:alpha val="25000"/>
                  </a:srgbClr>
                </a:outerShdw>
              </a:effectLst>
            </p:spPr>
            <p:txBody>
              <a:bodyPr wrap="square" rtlCol="0">
                <a:prstTxWarp prst="textArchDown">
                  <a:avLst/>
                </a:prstTxWarp>
                <a:spAutoFit/>
              </a:bodyPr>
              <a:lstStyle/>
              <a:p>
                <a:pPr algn="ctr">
                  <a:lnSpc>
                    <a:spcPct val="95000"/>
                  </a:lnSpc>
                </a:pPr>
                <a:r>
                  <a:rPr lang="en-US" sz="900" b="1" dirty="0" smtClean="0">
                    <a:solidFill>
                      <a:schemeClr val="bg1"/>
                    </a:solidFill>
                  </a:rPr>
                  <a:t>Product</a:t>
                </a:r>
                <a:br>
                  <a:rPr lang="en-US" sz="900" b="1" dirty="0" smtClean="0">
                    <a:solidFill>
                      <a:schemeClr val="bg1"/>
                    </a:solidFill>
                  </a:rPr>
                </a:br>
                <a:r>
                  <a:rPr lang="en-US" sz="900" b="1" dirty="0" smtClean="0">
                    <a:solidFill>
                      <a:schemeClr val="bg1"/>
                    </a:solidFill>
                  </a:rPr>
                  <a:t>Support</a:t>
                </a:r>
                <a:endParaRPr lang="en-US" sz="900" b="1" dirty="0">
                  <a:solidFill>
                    <a:schemeClr val="bg1"/>
                  </a:solidFill>
                </a:endParaRPr>
              </a:p>
            </p:txBody>
          </p:sp>
          <p:sp>
            <p:nvSpPr>
              <p:cNvPr id="75" name="TextBox 74"/>
              <p:cNvSpPr txBox="1"/>
              <p:nvPr/>
            </p:nvSpPr>
            <p:spPr>
              <a:xfrm rot="20581671">
                <a:off x="4006121" y="4169783"/>
                <a:ext cx="1764633" cy="1233205"/>
              </a:xfrm>
              <a:prstGeom prst="rect">
                <a:avLst/>
              </a:prstGeom>
              <a:noFill/>
              <a:effectLst>
                <a:outerShdw blurRad="50800" dist="25400" dir="2700000" algn="tl" rotWithShape="0">
                  <a:srgbClr val="000000">
                    <a:alpha val="25000"/>
                  </a:srgbClr>
                </a:outerShdw>
              </a:effectLst>
            </p:spPr>
            <p:txBody>
              <a:bodyPr wrap="square" rtlCol="0">
                <a:prstTxWarp prst="textArchDown">
                  <a:avLst/>
                </a:prstTxWarp>
                <a:spAutoFit/>
              </a:bodyPr>
              <a:lstStyle/>
              <a:p>
                <a:pPr algn="ctr">
                  <a:lnSpc>
                    <a:spcPct val="95000"/>
                  </a:lnSpc>
                </a:pPr>
                <a:r>
                  <a:rPr lang="en-US" sz="900" b="1" dirty="0" smtClean="0">
                    <a:solidFill>
                      <a:schemeClr val="bg1"/>
                    </a:solidFill>
                  </a:rPr>
                  <a:t>Solution</a:t>
                </a:r>
                <a:br>
                  <a:rPr lang="en-US" sz="900" b="1" dirty="0" smtClean="0">
                    <a:solidFill>
                      <a:schemeClr val="bg1"/>
                    </a:solidFill>
                  </a:rPr>
                </a:br>
                <a:r>
                  <a:rPr lang="en-US" sz="900" b="1" dirty="0" smtClean="0">
                    <a:solidFill>
                      <a:schemeClr val="bg1"/>
                    </a:solidFill>
                  </a:rPr>
                  <a:t>Support</a:t>
                </a:r>
                <a:endParaRPr lang="en-US" sz="900" b="1" dirty="0">
                  <a:solidFill>
                    <a:schemeClr val="bg1"/>
                  </a:solidFill>
                </a:endParaRPr>
              </a:p>
            </p:txBody>
          </p:sp>
          <p:sp>
            <p:nvSpPr>
              <p:cNvPr id="76" name="TextBox 75"/>
              <p:cNvSpPr txBox="1"/>
              <p:nvPr/>
            </p:nvSpPr>
            <p:spPr>
              <a:xfrm rot="1236381">
                <a:off x="3164500" y="4294377"/>
                <a:ext cx="1926946" cy="1233205"/>
              </a:xfrm>
              <a:prstGeom prst="rect">
                <a:avLst/>
              </a:prstGeom>
              <a:noFill/>
              <a:effectLst>
                <a:outerShdw blurRad="50800" dist="25400" dir="2700000" algn="tl" rotWithShape="0">
                  <a:srgbClr val="000000">
                    <a:alpha val="25000"/>
                  </a:srgbClr>
                </a:outerShdw>
              </a:effectLst>
            </p:spPr>
            <p:txBody>
              <a:bodyPr wrap="square" rtlCol="0">
                <a:prstTxWarp prst="textArchDown">
                  <a:avLst/>
                </a:prstTxWarp>
                <a:spAutoFit/>
              </a:bodyPr>
              <a:lstStyle/>
              <a:p>
                <a:pPr algn="ctr">
                  <a:lnSpc>
                    <a:spcPct val="95000"/>
                  </a:lnSpc>
                </a:pPr>
                <a:r>
                  <a:rPr lang="en-US" sz="900" b="1" dirty="0" smtClean="0">
                    <a:solidFill>
                      <a:schemeClr val="bg1"/>
                    </a:solidFill>
                  </a:rPr>
                  <a:t>Optimization</a:t>
                </a:r>
                <a:endParaRPr lang="en-US" sz="900" b="1" dirty="0">
                  <a:solidFill>
                    <a:schemeClr val="bg1"/>
                  </a:solidFill>
                </a:endParaRPr>
              </a:p>
            </p:txBody>
          </p:sp>
          <p:sp>
            <p:nvSpPr>
              <p:cNvPr id="77" name="TextBox 76"/>
              <p:cNvSpPr txBox="1"/>
              <p:nvPr/>
            </p:nvSpPr>
            <p:spPr>
              <a:xfrm rot="3315135">
                <a:off x="2620818" y="3979473"/>
                <a:ext cx="1764632" cy="979421"/>
              </a:xfrm>
              <a:prstGeom prst="rect">
                <a:avLst/>
              </a:prstGeom>
              <a:noFill/>
              <a:effectLst>
                <a:outerShdw blurRad="50800" dist="25400" dir="2700000" algn="tl" rotWithShape="0">
                  <a:srgbClr val="000000">
                    <a:alpha val="25000"/>
                  </a:srgbClr>
                </a:outerShdw>
              </a:effectLst>
            </p:spPr>
            <p:txBody>
              <a:bodyPr wrap="square" rtlCol="0">
                <a:prstTxWarp prst="textArchDown">
                  <a:avLst/>
                </a:prstTxWarp>
                <a:spAutoFit/>
              </a:bodyPr>
              <a:lstStyle/>
              <a:p>
                <a:pPr algn="ctr">
                  <a:lnSpc>
                    <a:spcPct val="95000"/>
                  </a:lnSpc>
                </a:pPr>
                <a:r>
                  <a:rPr lang="en-US" sz="900" b="1" dirty="0" smtClean="0">
                    <a:solidFill>
                      <a:schemeClr val="bg1"/>
                    </a:solidFill>
                  </a:rPr>
                  <a:t>Operations</a:t>
                </a:r>
                <a:br>
                  <a:rPr lang="en-US" sz="900" b="1" dirty="0" smtClean="0">
                    <a:solidFill>
                      <a:schemeClr val="bg1"/>
                    </a:solidFill>
                  </a:rPr>
                </a:br>
                <a:r>
                  <a:rPr lang="en-US" sz="900" b="1" dirty="0" smtClean="0">
                    <a:solidFill>
                      <a:schemeClr val="bg1"/>
                    </a:solidFill>
                  </a:rPr>
                  <a:t>Management</a:t>
                </a:r>
                <a:endParaRPr lang="en-US" sz="900" b="1" dirty="0">
                  <a:solidFill>
                    <a:schemeClr val="bg1"/>
                  </a:solidFill>
                </a:endParaRPr>
              </a:p>
            </p:txBody>
          </p:sp>
        </p:grpSp>
      </p:grpSp>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4089102" y="2702268"/>
            <a:ext cx="3986589" cy="1960264"/>
          </a:xfrm>
          <a:prstGeom prst="roundRect">
            <a:avLst>
              <a:gd name="adj" fmla="val 3402"/>
            </a:avLst>
          </a:prstGeom>
          <a:gradFill flip="none" rotWithShape="1">
            <a:gsLst>
              <a:gs pos="100000">
                <a:schemeClr val="bg1">
                  <a:alpha val="0"/>
                </a:schemeClr>
              </a:gs>
              <a:gs pos="0">
                <a:schemeClr val="tx1">
                  <a:lumMod val="20000"/>
                  <a:lumOff val="80000"/>
                </a:schemeClr>
              </a:gs>
            </a:gsLst>
            <a:lin ang="5400000" scaled="1"/>
            <a:tileRect/>
          </a:gradFill>
          <a:ln w="25400" cap="flat" cmpd="sng" algn="ctr">
            <a:noFill/>
            <a:prstDash val="solid"/>
          </a:ln>
          <a:effectLst/>
        </p:spPr>
        <p:txBody>
          <a:bodyPr lIns="91436" tIns="45718" rIns="91436" bIns="45718" rtlCol="0" anchor="ctr"/>
          <a:lstStyle/>
          <a:p>
            <a:pPr algn="ctr" defTabSz="685891"/>
            <a:endParaRPr lang="en-GB" sz="1400" kern="0" dirty="0">
              <a:solidFill>
                <a:srgbClr val="8E909E"/>
              </a:solidFill>
              <a:latin typeface="Arial"/>
            </a:endParaRPr>
          </a:p>
        </p:txBody>
      </p:sp>
      <p:sp>
        <p:nvSpPr>
          <p:cNvPr id="32" name="Rounded Rectangle 31"/>
          <p:cNvSpPr/>
          <p:nvPr/>
        </p:nvSpPr>
        <p:spPr>
          <a:xfrm>
            <a:off x="4089102" y="1053280"/>
            <a:ext cx="3986589" cy="1499794"/>
          </a:xfrm>
          <a:prstGeom prst="roundRect">
            <a:avLst>
              <a:gd name="adj" fmla="val 3402"/>
            </a:avLst>
          </a:prstGeom>
          <a:gradFill flip="none" rotWithShape="1">
            <a:gsLst>
              <a:gs pos="100000">
                <a:schemeClr val="bg1">
                  <a:alpha val="0"/>
                </a:schemeClr>
              </a:gs>
              <a:gs pos="0">
                <a:schemeClr val="tx1">
                  <a:lumMod val="20000"/>
                  <a:lumOff val="80000"/>
                </a:schemeClr>
              </a:gs>
            </a:gsLst>
            <a:lin ang="5400000" scaled="1"/>
            <a:tileRect/>
          </a:gradFill>
          <a:ln w="25400" cap="flat" cmpd="sng" algn="ctr">
            <a:noFill/>
            <a:prstDash val="solid"/>
          </a:ln>
          <a:effectLst/>
        </p:spPr>
        <p:txBody>
          <a:bodyPr lIns="91436" tIns="45718" rIns="91436" bIns="45718" rtlCol="0" anchor="ctr"/>
          <a:lstStyle/>
          <a:p>
            <a:pPr algn="ctr" defTabSz="685891"/>
            <a:endParaRPr lang="en-GB" sz="1400" kern="0" dirty="0">
              <a:solidFill>
                <a:srgbClr val="8E909E"/>
              </a:solidFill>
              <a:latin typeface="Arial"/>
            </a:endParaRPr>
          </a:p>
        </p:txBody>
      </p:sp>
      <p:sp>
        <p:nvSpPr>
          <p:cNvPr id="31" name="Title 5"/>
          <p:cNvSpPr>
            <a:spLocks noGrp="1"/>
          </p:cNvSpPr>
          <p:nvPr>
            <p:ph type="title"/>
          </p:nvPr>
        </p:nvSpPr>
        <p:spPr/>
        <p:txBody>
          <a:bodyPr/>
          <a:lstStyle/>
          <a:p>
            <a:pPr lvl="0"/>
            <a:r>
              <a:rPr lang="en-US" smtClean="0"/>
              <a:t>Services that Fit Partner Business Models</a:t>
            </a:r>
            <a:endParaRPr lang="en-US" dirty="0"/>
          </a:p>
        </p:txBody>
      </p:sp>
      <p:grpSp>
        <p:nvGrpSpPr>
          <p:cNvPr id="2" name="Group 1"/>
          <p:cNvGrpSpPr/>
          <p:nvPr/>
        </p:nvGrpSpPr>
        <p:grpSpPr>
          <a:xfrm>
            <a:off x="1204306" y="1045901"/>
            <a:ext cx="2494473" cy="979054"/>
            <a:chOff x="663588" y="1084644"/>
            <a:chExt cx="2494473" cy="716886"/>
          </a:xfrm>
        </p:grpSpPr>
        <p:sp>
          <p:nvSpPr>
            <p:cNvPr id="35" name="Rounded Rectangle 34"/>
            <p:cNvSpPr/>
            <p:nvPr/>
          </p:nvSpPr>
          <p:spPr>
            <a:xfrm flipH="1">
              <a:off x="663588" y="1084644"/>
              <a:ext cx="2494473" cy="716886"/>
            </a:xfrm>
            <a:prstGeom prst="roundRect">
              <a:avLst>
                <a:gd name="adj" fmla="val 6962"/>
              </a:avLst>
            </a:prstGeom>
            <a:solidFill>
              <a:schemeClr val="accent6"/>
            </a:solidFill>
            <a:ln>
              <a:noFill/>
            </a:ln>
          </p:spPr>
          <p:style>
            <a:lnRef idx="1">
              <a:schemeClr val="accent6"/>
            </a:lnRef>
            <a:fillRef idx="3">
              <a:schemeClr val="accent6"/>
            </a:fillRef>
            <a:effectRef idx="2">
              <a:schemeClr val="accent6"/>
            </a:effectRef>
            <a:fontRef idx="minor">
              <a:schemeClr val="lt1"/>
            </a:fontRef>
          </p:style>
          <p:txBody>
            <a:bodyPr lIns="91432" tIns="45716" rIns="91432" bIns="45716" rtlCol="0" anchor="ctr"/>
            <a:lstStyle/>
            <a:p>
              <a:pPr algn="ctr"/>
              <a:endParaRPr lang="en-US" dirty="0"/>
            </a:p>
          </p:txBody>
        </p:sp>
        <p:sp>
          <p:nvSpPr>
            <p:cNvPr id="36" name="Rounded Rectangle 35"/>
            <p:cNvSpPr/>
            <p:nvPr/>
          </p:nvSpPr>
          <p:spPr>
            <a:xfrm>
              <a:off x="696820" y="1110707"/>
              <a:ext cx="2424320" cy="378396"/>
            </a:xfrm>
            <a:prstGeom prst="roundRect">
              <a:avLst>
                <a:gd name="adj" fmla="val 10610"/>
              </a:avLst>
            </a:prstGeom>
            <a:gradFill rotWithShape="1">
              <a:gsLst>
                <a:gs pos="0">
                  <a:srgbClr val="FFFFFF">
                    <a:alpha val="30000"/>
                  </a:srgbClr>
                </a:gs>
                <a:gs pos="100000">
                  <a:srgbClr val="FFFFFF">
                    <a:gamma/>
                    <a:shade val="60392"/>
                    <a:invGamma/>
                    <a:alpha val="0"/>
                  </a:srgbClr>
                </a:gs>
              </a:gsLst>
              <a:lin ang="5400000" scaled="1"/>
            </a:gradFill>
            <a:ln w="9525" algn="ctr">
              <a:noFill/>
              <a:round/>
              <a:headEnd/>
              <a:tailEnd/>
            </a:ln>
            <a:effectLst/>
          </p:spPr>
          <p:txBody>
            <a:bodyPr wrap="none" lIns="82118" tIns="41057" rIns="82118" bIns="41057" anchor="ctr">
              <a:noAutofit/>
            </a:bodyPr>
            <a:lstStyle/>
            <a:p>
              <a:pPr algn="ctr" defTabSz="685834"/>
              <a:endParaRPr lang="en-US" sz="2400" kern="0" dirty="0">
                <a:solidFill>
                  <a:sysClr val="windowText" lastClr="000000"/>
                </a:solidFill>
              </a:endParaRPr>
            </a:p>
          </p:txBody>
        </p:sp>
        <p:sp>
          <p:nvSpPr>
            <p:cNvPr id="34" name="TextBox 33"/>
            <p:cNvSpPr txBox="1"/>
            <p:nvPr/>
          </p:nvSpPr>
          <p:spPr>
            <a:xfrm>
              <a:off x="1838471" y="1225600"/>
              <a:ext cx="1161147" cy="428187"/>
            </a:xfrm>
            <a:prstGeom prst="rect">
              <a:avLst/>
            </a:prstGeom>
            <a:effectLst>
              <a:outerShdw blurRad="50800" dist="25400" dir="2700000" algn="tl" rotWithShape="0">
                <a:srgbClr val="000000">
                  <a:alpha val="25000"/>
                </a:srgbClr>
              </a:outerShdw>
            </a:effectLst>
          </p:spPr>
          <p:txBody>
            <a:bodyPr wrap="square">
              <a:spAutoFit/>
            </a:bodyPr>
            <a:lstStyle>
              <a:defPPr>
                <a:defRPr lang="en-US"/>
              </a:defPPr>
              <a:lvl1pPr algn="ctr">
                <a:defRPr sz="1600">
                  <a:solidFill>
                    <a:schemeClr val="bg1"/>
                  </a:solidFill>
                  <a:latin typeface="+mj-lt"/>
                </a:defRPr>
              </a:lvl1pPr>
            </a:lstStyle>
            <a:p>
              <a:pPr algn="l"/>
              <a:r>
                <a:rPr lang="en-US" dirty="0" smtClean="0"/>
                <a:t>Support Services</a:t>
              </a:r>
              <a:endParaRPr lang="en-US" dirty="0"/>
            </a:p>
          </p:txBody>
        </p:sp>
      </p:grpSp>
      <p:sp>
        <p:nvSpPr>
          <p:cNvPr id="28" name="Rounded Rectangle 27"/>
          <p:cNvSpPr/>
          <p:nvPr/>
        </p:nvSpPr>
        <p:spPr>
          <a:xfrm flipH="1">
            <a:off x="1202643" y="2358346"/>
            <a:ext cx="2494473" cy="997196"/>
          </a:xfrm>
          <a:prstGeom prst="roundRect">
            <a:avLst>
              <a:gd name="adj" fmla="val 6962"/>
            </a:avLst>
          </a:prstGeom>
          <a:solidFill>
            <a:schemeClr val="tx2"/>
          </a:solidFill>
          <a:ln>
            <a:noFill/>
          </a:ln>
          <a:effectLst/>
        </p:spPr>
        <p:style>
          <a:lnRef idx="1">
            <a:schemeClr val="accent2"/>
          </a:lnRef>
          <a:fillRef idx="3">
            <a:schemeClr val="accent2"/>
          </a:fillRef>
          <a:effectRef idx="2">
            <a:schemeClr val="accent2"/>
          </a:effectRef>
          <a:fontRef idx="minor">
            <a:schemeClr val="lt1"/>
          </a:fontRef>
        </p:style>
        <p:txBody>
          <a:bodyPr tIns="45720" bIns="182880" rtlCol="0" anchor="ctr" anchorCtr="0"/>
          <a:lstStyle/>
          <a:p>
            <a:pPr algn="ctr" fontAlgn="base">
              <a:lnSpc>
                <a:spcPct val="85000"/>
              </a:lnSpc>
              <a:spcBef>
                <a:spcPct val="0"/>
              </a:spcBef>
              <a:spcAft>
                <a:spcPct val="0"/>
              </a:spcAft>
            </a:pPr>
            <a:endParaRPr lang="en-US" sz="1600" b="1" dirty="0"/>
          </a:p>
        </p:txBody>
      </p:sp>
      <p:sp>
        <p:nvSpPr>
          <p:cNvPr id="29" name="Rounded Rectangle 28"/>
          <p:cNvSpPr/>
          <p:nvPr/>
        </p:nvSpPr>
        <p:spPr>
          <a:xfrm>
            <a:off x="1235875" y="2394796"/>
            <a:ext cx="2424320" cy="526353"/>
          </a:xfrm>
          <a:prstGeom prst="roundRect">
            <a:avLst>
              <a:gd name="adj" fmla="val 10610"/>
            </a:avLst>
          </a:prstGeom>
          <a:gradFill rotWithShape="1">
            <a:gsLst>
              <a:gs pos="0">
                <a:srgbClr val="FFFFFF">
                  <a:alpha val="30000"/>
                </a:srgbClr>
              </a:gs>
              <a:gs pos="100000">
                <a:srgbClr val="FFFFFF">
                  <a:gamma/>
                  <a:shade val="60392"/>
                  <a:invGamma/>
                  <a:alpha val="0"/>
                </a:srgbClr>
              </a:gs>
            </a:gsLst>
            <a:lin ang="5400000" scaled="1"/>
          </a:gradFill>
          <a:ln w="9525" algn="ctr">
            <a:noFill/>
            <a:round/>
            <a:headEnd/>
            <a:tailEnd/>
          </a:ln>
          <a:effectLst/>
        </p:spPr>
        <p:txBody>
          <a:bodyPr wrap="none" lIns="82118" tIns="41057" rIns="82118" bIns="41057" anchor="ctr">
            <a:noAutofit/>
          </a:bodyPr>
          <a:lstStyle/>
          <a:p>
            <a:pPr algn="ctr" defTabSz="685834"/>
            <a:endParaRPr lang="en-US" sz="2400" kern="0" dirty="0">
              <a:solidFill>
                <a:sysClr val="windowText" lastClr="000000"/>
              </a:solidFill>
            </a:endParaRPr>
          </a:p>
        </p:txBody>
      </p:sp>
      <p:sp>
        <p:nvSpPr>
          <p:cNvPr id="27" name="TextBox 26"/>
          <p:cNvSpPr txBox="1"/>
          <p:nvPr/>
        </p:nvSpPr>
        <p:spPr>
          <a:xfrm>
            <a:off x="2391285" y="2567408"/>
            <a:ext cx="1318385" cy="584777"/>
          </a:xfrm>
          <a:prstGeom prst="rect">
            <a:avLst/>
          </a:prstGeom>
          <a:effectLst>
            <a:outerShdw blurRad="50800" dist="25400" dir="2700000" algn="tl" rotWithShape="0">
              <a:srgbClr val="000000">
                <a:alpha val="25000"/>
              </a:srgbClr>
            </a:outerShdw>
          </a:effectLst>
        </p:spPr>
        <p:txBody>
          <a:bodyPr wrap="square">
            <a:spAutoFit/>
          </a:bodyPr>
          <a:lstStyle>
            <a:defPPr>
              <a:defRPr lang="en-US"/>
            </a:defPPr>
            <a:lvl1pPr algn="ctr">
              <a:defRPr sz="1600">
                <a:solidFill>
                  <a:schemeClr val="bg1"/>
                </a:solidFill>
                <a:latin typeface="+mj-lt"/>
              </a:defRPr>
            </a:lvl1pPr>
          </a:lstStyle>
          <a:p>
            <a:pPr algn="l"/>
            <a:r>
              <a:rPr lang="en-US" dirty="0"/>
              <a:t>Managed </a:t>
            </a:r>
            <a:r>
              <a:rPr lang="en-US" dirty="0" smtClean="0"/>
              <a:t>Services</a:t>
            </a:r>
            <a:endParaRPr lang="en-US" dirty="0"/>
          </a:p>
        </p:txBody>
      </p:sp>
      <p:grpSp>
        <p:nvGrpSpPr>
          <p:cNvPr id="3" name="Group 20"/>
          <p:cNvGrpSpPr/>
          <p:nvPr/>
        </p:nvGrpSpPr>
        <p:grpSpPr>
          <a:xfrm>
            <a:off x="1200981" y="3658699"/>
            <a:ext cx="2542248" cy="984551"/>
            <a:chOff x="357882" y="3604381"/>
            <a:chExt cx="2542248" cy="984551"/>
          </a:xfrm>
        </p:grpSpPr>
        <p:grpSp>
          <p:nvGrpSpPr>
            <p:cNvPr id="4" name="Group 3"/>
            <p:cNvGrpSpPr/>
            <p:nvPr/>
          </p:nvGrpSpPr>
          <p:grpSpPr>
            <a:xfrm>
              <a:off x="357882" y="3604381"/>
              <a:ext cx="2542248" cy="979053"/>
              <a:chOff x="5982168" y="1084644"/>
              <a:chExt cx="2542248" cy="716886"/>
            </a:xfrm>
          </p:grpSpPr>
          <p:sp>
            <p:nvSpPr>
              <p:cNvPr id="23" name="Rounded Rectangle 22"/>
              <p:cNvSpPr/>
              <p:nvPr/>
            </p:nvSpPr>
            <p:spPr>
              <a:xfrm flipH="1">
                <a:off x="5982168" y="1084644"/>
                <a:ext cx="2494473" cy="716886"/>
              </a:xfrm>
              <a:prstGeom prst="roundRect">
                <a:avLst>
                  <a:gd name="adj" fmla="val 6962"/>
                </a:avLst>
              </a:prstGeom>
              <a:solidFill>
                <a:schemeClr val="accent5">
                  <a:lumMod val="50000"/>
                </a:schemeClr>
              </a:solidFill>
              <a:ln>
                <a:noFill/>
              </a:ln>
            </p:spPr>
            <p:style>
              <a:lnRef idx="1">
                <a:schemeClr val="accent5"/>
              </a:lnRef>
              <a:fillRef idx="3">
                <a:schemeClr val="accent5"/>
              </a:fillRef>
              <a:effectRef idx="2">
                <a:schemeClr val="accent5"/>
              </a:effectRef>
              <a:fontRef idx="minor">
                <a:schemeClr val="lt1"/>
              </a:fontRef>
            </p:style>
            <p:txBody>
              <a:bodyPr lIns="91432" tIns="45716" rIns="91432" bIns="45716" rtlCol="0" anchor="ctr"/>
              <a:lstStyle/>
              <a:p>
                <a:pPr algn="ctr"/>
                <a:endParaRPr lang="en-US" dirty="0"/>
              </a:p>
            </p:txBody>
          </p:sp>
          <p:sp>
            <p:nvSpPr>
              <p:cNvPr id="24" name="Rounded Rectangle 23"/>
              <p:cNvSpPr/>
              <p:nvPr/>
            </p:nvSpPr>
            <p:spPr>
              <a:xfrm>
                <a:off x="6015400" y="1110707"/>
                <a:ext cx="2424320" cy="378396"/>
              </a:xfrm>
              <a:prstGeom prst="roundRect">
                <a:avLst>
                  <a:gd name="adj" fmla="val 10610"/>
                </a:avLst>
              </a:prstGeom>
              <a:gradFill rotWithShape="1">
                <a:gsLst>
                  <a:gs pos="0">
                    <a:srgbClr val="FFFFFF">
                      <a:alpha val="30000"/>
                    </a:srgbClr>
                  </a:gs>
                  <a:gs pos="100000">
                    <a:srgbClr val="FFFFFF">
                      <a:gamma/>
                      <a:shade val="60392"/>
                      <a:invGamma/>
                      <a:alpha val="0"/>
                    </a:srgbClr>
                  </a:gs>
                </a:gsLst>
                <a:lin ang="5400000" scaled="1"/>
              </a:gradFill>
              <a:ln w="9525" algn="ctr">
                <a:noFill/>
                <a:round/>
                <a:headEnd/>
                <a:tailEnd/>
              </a:ln>
              <a:effectLst/>
            </p:spPr>
            <p:txBody>
              <a:bodyPr wrap="none" lIns="82118" tIns="41057" rIns="82118" bIns="41057" anchor="ctr">
                <a:noAutofit/>
              </a:bodyPr>
              <a:lstStyle/>
              <a:p>
                <a:pPr algn="ctr" defTabSz="685834"/>
                <a:endParaRPr lang="en-US" sz="2400" kern="0" dirty="0">
                  <a:solidFill>
                    <a:sysClr val="windowText" lastClr="000000"/>
                  </a:solidFill>
                </a:endParaRPr>
              </a:p>
            </p:txBody>
          </p:sp>
          <p:sp>
            <p:nvSpPr>
              <p:cNvPr id="22" name="TextBox 21"/>
              <p:cNvSpPr txBox="1"/>
              <p:nvPr/>
            </p:nvSpPr>
            <p:spPr>
              <a:xfrm>
                <a:off x="7160380" y="1233366"/>
                <a:ext cx="1364036" cy="428187"/>
              </a:xfrm>
              <a:prstGeom prst="rect">
                <a:avLst/>
              </a:prstGeom>
              <a:effectLst>
                <a:outerShdw blurRad="50800" dist="25400" dir="2700000" algn="tl" rotWithShape="0">
                  <a:srgbClr val="000000">
                    <a:alpha val="25000"/>
                  </a:srgbClr>
                </a:outerShdw>
              </a:effectLst>
            </p:spPr>
            <p:txBody>
              <a:bodyPr wrap="square">
                <a:spAutoFit/>
              </a:bodyPr>
              <a:lstStyle>
                <a:defPPr>
                  <a:defRPr lang="en-US"/>
                </a:defPPr>
                <a:lvl1pPr algn="ctr">
                  <a:defRPr sz="1600">
                    <a:solidFill>
                      <a:schemeClr val="bg1"/>
                    </a:solidFill>
                    <a:latin typeface="+mj-lt"/>
                  </a:defRPr>
                </a:lvl1pPr>
              </a:lstStyle>
              <a:p>
                <a:pPr algn="l"/>
                <a:r>
                  <a:rPr lang="en-US" dirty="0" smtClean="0"/>
                  <a:t>Professional Services</a:t>
                </a:r>
                <a:endParaRPr lang="en-US" dirty="0"/>
              </a:p>
            </p:txBody>
          </p:sp>
        </p:grpSp>
        <p:pic>
          <p:nvPicPr>
            <p:cNvPr id="18" name="Picture 17" descr="10308_Work_25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10" y="3621312"/>
              <a:ext cx="967620" cy="967620"/>
            </a:xfrm>
            <a:prstGeom prst="rect">
              <a:avLst/>
            </a:prstGeom>
          </p:spPr>
        </p:pic>
      </p:grpSp>
      <p:sp>
        <p:nvSpPr>
          <p:cNvPr id="6" name="Rectangle 5"/>
          <p:cNvSpPr/>
          <p:nvPr/>
        </p:nvSpPr>
        <p:spPr>
          <a:xfrm>
            <a:off x="4252351" y="1429382"/>
            <a:ext cx="3678573" cy="1076705"/>
          </a:xfrm>
          <a:prstGeom prst="rect">
            <a:avLst/>
          </a:prstGeom>
        </p:spPr>
        <p:txBody>
          <a:bodyPr wrap="square">
            <a:spAutoFit/>
          </a:bodyPr>
          <a:lstStyle/>
          <a:p>
            <a:pPr marL="171450" indent="-171450">
              <a:lnSpc>
                <a:spcPct val="90000"/>
              </a:lnSpc>
              <a:spcAft>
                <a:spcPts val="800"/>
              </a:spcAft>
              <a:buSzPct val="80000"/>
              <a:buFont typeface="Arial" pitchFamily="34" charset="0"/>
              <a:buChar char="•"/>
            </a:pPr>
            <a:r>
              <a:rPr lang="en-US" sz="1400" dirty="0">
                <a:solidFill>
                  <a:srgbClr val="545454"/>
                </a:solidFill>
              </a:rPr>
              <a:t>Drive </a:t>
            </a:r>
            <a:r>
              <a:rPr lang="en-US" sz="1400" dirty="0" smtClean="0">
                <a:solidFill>
                  <a:srgbClr val="545454"/>
                </a:solidFill>
              </a:rPr>
              <a:t>incremental </a:t>
            </a:r>
            <a:r>
              <a:rPr lang="en-US" sz="1400" dirty="0">
                <a:solidFill>
                  <a:srgbClr val="545454"/>
                </a:solidFill>
              </a:rPr>
              <a:t>s</a:t>
            </a:r>
            <a:r>
              <a:rPr lang="en-US" sz="1400" dirty="0" smtClean="0">
                <a:solidFill>
                  <a:srgbClr val="545454"/>
                </a:solidFill>
              </a:rPr>
              <a:t>ervices </a:t>
            </a:r>
            <a:r>
              <a:rPr lang="en-US" sz="1400" dirty="0">
                <a:solidFill>
                  <a:srgbClr val="545454"/>
                </a:solidFill>
              </a:rPr>
              <a:t>r</a:t>
            </a:r>
            <a:r>
              <a:rPr lang="en-US" sz="1400" dirty="0" smtClean="0">
                <a:solidFill>
                  <a:srgbClr val="545454"/>
                </a:solidFill>
              </a:rPr>
              <a:t>evenue</a:t>
            </a:r>
            <a:endParaRPr lang="en-US" sz="1400" dirty="0">
              <a:solidFill>
                <a:srgbClr val="545454"/>
              </a:solidFill>
            </a:endParaRPr>
          </a:p>
          <a:p>
            <a:pPr marL="171450" indent="-171450">
              <a:lnSpc>
                <a:spcPct val="90000"/>
              </a:lnSpc>
              <a:spcAft>
                <a:spcPts val="800"/>
              </a:spcAft>
              <a:buSzPct val="80000"/>
              <a:buFont typeface="Arial" pitchFamily="34" charset="0"/>
              <a:buChar char="•"/>
            </a:pPr>
            <a:r>
              <a:rPr lang="en-US" sz="1400" dirty="0">
                <a:solidFill>
                  <a:srgbClr val="545454"/>
                </a:solidFill>
              </a:rPr>
              <a:t>Increase </a:t>
            </a:r>
            <a:r>
              <a:rPr lang="en-US" sz="1400" dirty="0" smtClean="0">
                <a:solidFill>
                  <a:srgbClr val="545454"/>
                </a:solidFill>
              </a:rPr>
              <a:t>margins using </a:t>
            </a:r>
            <a:r>
              <a:rPr lang="en-US" sz="1400" dirty="0">
                <a:solidFill>
                  <a:srgbClr val="545454"/>
                </a:solidFill>
              </a:rPr>
              <a:t>a</a:t>
            </a:r>
            <a:r>
              <a:rPr lang="en-US" sz="1400" dirty="0" smtClean="0">
                <a:solidFill>
                  <a:srgbClr val="545454"/>
                </a:solidFill>
              </a:rPr>
              <a:t>utomation</a:t>
            </a:r>
            <a:endParaRPr lang="en-US" sz="1400" dirty="0">
              <a:solidFill>
                <a:srgbClr val="545454"/>
              </a:solidFill>
            </a:endParaRPr>
          </a:p>
          <a:p>
            <a:pPr marL="171450" indent="-171450">
              <a:lnSpc>
                <a:spcPct val="90000"/>
              </a:lnSpc>
              <a:spcAft>
                <a:spcPts val="800"/>
              </a:spcAft>
              <a:buSzPct val="80000"/>
              <a:buFont typeface="Arial" pitchFamily="34" charset="0"/>
              <a:buChar char="•"/>
            </a:pPr>
            <a:r>
              <a:rPr lang="en-US" sz="1400" dirty="0">
                <a:solidFill>
                  <a:srgbClr val="545454"/>
                </a:solidFill>
              </a:rPr>
              <a:t>Increase </a:t>
            </a:r>
            <a:r>
              <a:rPr lang="en-US" sz="1400" dirty="0" smtClean="0">
                <a:solidFill>
                  <a:srgbClr val="545454"/>
                </a:solidFill>
              </a:rPr>
              <a:t>service </a:t>
            </a:r>
            <a:r>
              <a:rPr lang="en-US" sz="1400" dirty="0">
                <a:solidFill>
                  <a:srgbClr val="545454"/>
                </a:solidFill>
              </a:rPr>
              <a:t>v</a:t>
            </a:r>
            <a:r>
              <a:rPr lang="en-US" sz="1400" dirty="0" smtClean="0">
                <a:solidFill>
                  <a:srgbClr val="545454"/>
                </a:solidFill>
              </a:rPr>
              <a:t>alue and </a:t>
            </a:r>
            <a:br>
              <a:rPr lang="en-US" sz="1400" dirty="0" smtClean="0">
                <a:solidFill>
                  <a:srgbClr val="545454"/>
                </a:solidFill>
              </a:rPr>
            </a:br>
            <a:r>
              <a:rPr lang="en-US" sz="1400" dirty="0" smtClean="0">
                <a:solidFill>
                  <a:srgbClr val="545454"/>
                </a:solidFill>
              </a:rPr>
              <a:t>customer </a:t>
            </a:r>
            <a:r>
              <a:rPr lang="en-US" sz="1400" dirty="0">
                <a:solidFill>
                  <a:srgbClr val="545454"/>
                </a:solidFill>
              </a:rPr>
              <a:t>l</a:t>
            </a:r>
            <a:r>
              <a:rPr lang="en-US" sz="1400" dirty="0" smtClean="0">
                <a:solidFill>
                  <a:srgbClr val="545454"/>
                </a:solidFill>
              </a:rPr>
              <a:t>oyalty</a:t>
            </a:r>
            <a:endParaRPr lang="en-US" sz="1400" dirty="0">
              <a:solidFill>
                <a:srgbClr val="545454"/>
              </a:solidFill>
            </a:endParaRPr>
          </a:p>
        </p:txBody>
      </p:sp>
      <p:sp>
        <p:nvSpPr>
          <p:cNvPr id="8" name="Rectangle 7"/>
          <p:cNvSpPr/>
          <p:nvPr/>
        </p:nvSpPr>
        <p:spPr>
          <a:xfrm>
            <a:off x="4216064" y="1093977"/>
            <a:ext cx="3496058" cy="338554"/>
          </a:xfrm>
          <a:prstGeom prst="rect">
            <a:avLst/>
          </a:prstGeom>
          <a:effectLst/>
        </p:spPr>
        <p:txBody>
          <a:bodyPr wrap="square">
            <a:spAutoFit/>
          </a:bodyPr>
          <a:lstStyle/>
          <a:p>
            <a:r>
              <a:rPr lang="en-US" sz="1600" b="1" dirty="0">
                <a:solidFill>
                  <a:srgbClr val="545454"/>
                </a:solidFill>
                <a:latin typeface="+mj-lt"/>
              </a:rPr>
              <a:t>Optimize Your </a:t>
            </a:r>
            <a:r>
              <a:rPr lang="en-US" sz="1600" b="1" dirty="0" smtClean="0">
                <a:solidFill>
                  <a:srgbClr val="545454"/>
                </a:solidFill>
                <a:latin typeface="+mj-lt"/>
              </a:rPr>
              <a:t>Existing </a:t>
            </a:r>
            <a:r>
              <a:rPr lang="en-US" sz="1600" b="1" dirty="0">
                <a:solidFill>
                  <a:srgbClr val="545454"/>
                </a:solidFill>
                <a:latin typeface="+mj-lt"/>
              </a:rPr>
              <a:t>Practice</a:t>
            </a:r>
          </a:p>
        </p:txBody>
      </p:sp>
      <p:sp>
        <p:nvSpPr>
          <p:cNvPr id="7" name="Rectangle 6"/>
          <p:cNvSpPr/>
          <p:nvPr/>
        </p:nvSpPr>
        <p:spPr>
          <a:xfrm>
            <a:off x="4258399" y="3098516"/>
            <a:ext cx="3684621" cy="1464503"/>
          </a:xfrm>
          <a:prstGeom prst="rect">
            <a:avLst/>
          </a:prstGeom>
        </p:spPr>
        <p:txBody>
          <a:bodyPr wrap="square">
            <a:spAutoFit/>
          </a:bodyPr>
          <a:lstStyle/>
          <a:p>
            <a:pPr marL="171450" indent="-171450">
              <a:lnSpc>
                <a:spcPct val="90000"/>
              </a:lnSpc>
              <a:spcAft>
                <a:spcPts val="800"/>
              </a:spcAft>
              <a:buSzPct val="80000"/>
              <a:buFont typeface="Arial" pitchFamily="34" charset="0"/>
              <a:buChar char="•"/>
            </a:pPr>
            <a:r>
              <a:rPr lang="en-US" sz="1400" dirty="0" smtClean="0">
                <a:solidFill>
                  <a:srgbClr val="545454"/>
                </a:solidFill>
              </a:rPr>
              <a:t>Gain </a:t>
            </a:r>
            <a:r>
              <a:rPr lang="en-US" sz="1400" dirty="0">
                <a:solidFill>
                  <a:srgbClr val="545454"/>
                </a:solidFill>
              </a:rPr>
              <a:t>a</a:t>
            </a:r>
            <a:r>
              <a:rPr lang="en-US" sz="1400" dirty="0" smtClean="0">
                <a:solidFill>
                  <a:srgbClr val="545454"/>
                </a:solidFill>
              </a:rPr>
              <a:t>rchitectural </a:t>
            </a:r>
            <a:r>
              <a:rPr lang="en-US" sz="1400" dirty="0">
                <a:solidFill>
                  <a:srgbClr val="545454"/>
                </a:solidFill>
              </a:rPr>
              <a:t>e</a:t>
            </a:r>
            <a:r>
              <a:rPr lang="en-US" sz="1400" dirty="0" smtClean="0">
                <a:solidFill>
                  <a:srgbClr val="545454"/>
                </a:solidFill>
              </a:rPr>
              <a:t>xpertise </a:t>
            </a:r>
            <a:r>
              <a:rPr lang="en-US" sz="1400" dirty="0">
                <a:solidFill>
                  <a:srgbClr val="545454"/>
                </a:solidFill>
              </a:rPr>
              <a:t>to </a:t>
            </a:r>
            <a:r>
              <a:rPr lang="en-US" sz="1400" dirty="0" smtClean="0">
                <a:solidFill>
                  <a:srgbClr val="545454"/>
                </a:solidFill>
              </a:rPr>
              <a:t>deliver </a:t>
            </a:r>
            <a:br>
              <a:rPr lang="en-US" sz="1400" dirty="0" smtClean="0">
                <a:solidFill>
                  <a:srgbClr val="545454"/>
                </a:solidFill>
              </a:rPr>
            </a:br>
            <a:r>
              <a:rPr lang="en-US" sz="1400" dirty="0" smtClean="0">
                <a:solidFill>
                  <a:srgbClr val="545454"/>
                </a:solidFill>
              </a:rPr>
              <a:t>new </a:t>
            </a:r>
            <a:r>
              <a:rPr lang="en-US" sz="1400" dirty="0">
                <a:solidFill>
                  <a:srgbClr val="545454"/>
                </a:solidFill>
              </a:rPr>
              <a:t>p</a:t>
            </a:r>
            <a:r>
              <a:rPr lang="en-US" sz="1400" dirty="0" smtClean="0">
                <a:solidFill>
                  <a:srgbClr val="545454"/>
                </a:solidFill>
              </a:rPr>
              <a:t>rofessional </a:t>
            </a:r>
            <a:r>
              <a:rPr lang="en-US" sz="1400" dirty="0">
                <a:solidFill>
                  <a:srgbClr val="545454"/>
                </a:solidFill>
              </a:rPr>
              <a:t>s</a:t>
            </a:r>
            <a:r>
              <a:rPr lang="en-US" sz="1400" dirty="0" smtClean="0">
                <a:solidFill>
                  <a:srgbClr val="545454"/>
                </a:solidFill>
              </a:rPr>
              <a:t>ervices</a:t>
            </a:r>
            <a:endParaRPr lang="en-US" sz="1400" dirty="0">
              <a:solidFill>
                <a:srgbClr val="545454"/>
              </a:solidFill>
            </a:endParaRPr>
          </a:p>
          <a:p>
            <a:pPr marL="171450" indent="-171450">
              <a:lnSpc>
                <a:spcPct val="90000"/>
              </a:lnSpc>
              <a:spcAft>
                <a:spcPts val="800"/>
              </a:spcAft>
              <a:buSzPct val="80000"/>
              <a:buFont typeface="Arial" pitchFamily="34" charset="0"/>
              <a:buChar char="•"/>
            </a:pPr>
            <a:r>
              <a:rPr lang="en-US" sz="1400" dirty="0">
                <a:solidFill>
                  <a:srgbClr val="545454"/>
                </a:solidFill>
              </a:rPr>
              <a:t>Leverage Cisco </a:t>
            </a:r>
            <a:r>
              <a:rPr lang="en-US" sz="1400" dirty="0" smtClean="0">
                <a:solidFill>
                  <a:srgbClr val="545454"/>
                </a:solidFill>
              </a:rPr>
              <a:t>assets to </a:t>
            </a:r>
            <a:r>
              <a:rPr lang="en-US" sz="1400" dirty="0">
                <a:solidFill>
                  <a:srgbClr val="545454"/>
                </a:solidFill>
              </a:rPr>
              <a:t>b</a:t>
            </a:r>
            <a:r>
              <a:rPr lang="en-US" sz="1400" dirty="0" smtClean="0">
                <a:solidFill>
                  <a:srgbClr val="545454"/>
                </a:solidFill>
              </a:rPr>
              <a:t>uild a </a:t>
            </a:r>
            <a:r>
              <a:rPr lang="en-US" sz="1400" dirty="0">
                <a:solidFill>
                  <a:srgbClr val="545454"/>
                </a:solidFill>
              </a:rPr>
              <a:t>m</a:t>
            </a:r>
            <a:r>
              <a:rPr lang="en-US" sz="1400" dirty="0" smtClean="0">
                <a:solidFill>
                  <a:srgbClr val="545454"/>
                </a:solidFill>
              </a:rPr>
              <a:t>anaged </a:t>
            </a:r>
            <a:r>
              <a:rPr lang="en-US" sz="1400" dirty="0">
                <a:solidFill>
                  <a:srgbClr val="545454"/>
                </a:solidFill>
              </a:rPr>
              <a:t>s</a:t>
            </a:r>
            <a:r>
              <a:rPr lang="en-US" sz="1400" dirty="0" smtClean="0">
                <a:solidFill>
                  <a:srgbClr val="545454"/>
                </a:solidFill>
              </a:rPr>
              <a:t>ervices </a:t>
            </a:r>
            <a:r>
              <a:rPr lang="en-US" sz="1400" dirty="0">
                <a:solidFill>
                  <a:srgbClr val="545454"/>
                </a:solidFill>
              </a:rPr>
              <a:t>p</a:t>
            </a:r>
            <a:r>
              <a:rPr lang="en-US" sz="1400" dirty="0" smtClean="0">
                <a:solidFill>
                  <a:srgbClr val="545454"/>
                </a:solidFill>
              </a:rPr>
              <a:t>ractice</a:t>
            </a:r>
            <a:endParaRPr lang="en-US" sz="1400" dirty="0">
              <a:solidFill>
                <a:srgbClr val="545454"/>
              </a:solidFill>
            </a:endParaRPr>
          </a:p>
          <a:p>
            <a:pPr marL="171450" indent="-171450">
              <a:lnSpc>
                <a:spcPct val="90000"/>
              </a:lnSpc>
              <a:spcAft>
                <a:spcPts val="800"/>
              </a:spcAft>
              <a:buSzPct val="80000"/>
              <a:buFont typeface="Arial" pitchFamily="34" charset="0"/>
              <a:buChar char="•"/>
            </a:pPr>
            <a:r>
              <a:rPr lang="en-US" sz="1400" dirty="0">
                <a:solidFill>
                  <a:srgbClr val="545454"/>
                </a:solidFill>
              </a:rPr>
              <a:t>Acquire </a:t>
            </a:r>
            <a:r>
              <a:rPr lang="en-US" sz="1400" dirty="0" smtClean="0">
                <a:solidFill>
                  <a:srgbClr val="545454"/>
                </a:solidFill>
              </a:rPr>
              <a:t>expertise </a:t>
            </a:r>
            <a:r>
              <a:rPr lang="en-US" sz="1400" dirty="0">
                <a:solidFill>
                  <a:srgbClr val="545454"/>
                </a:solidFill>
              </a:rPr>
              <a:t>to </a:t>
            </a:r>
            <a:r>
              <a:rPr lang="en-US" sz="1400" dirty="0" smtClean="0">
                <a:solidFill>
                  <a:srgbClr val="545454"/>
                </a:solidFill>
              </a:rPr>
              <a:t>deploy certified </a:t>
            </a:r>
            <a:br>
              <a:rPr lang="en-US" sz="1400" dirty="0" smtClean="0">
                <a:solidFill>
                  <a:srgbClr val="545454"/>
                </a:solidFill>
              </a:rPr>
            </a:br>
            <a:r>
              <a:rPr lang="en-US" sz="1400" dirty="0" smtClean="0">
                <a:solidFill>
                  <a:srgbClr val="545454"/>
                </a:solidFill>
              </a:rPr>
              <a:t>cloud </a:t>
            </a:r>
            <a:r>
              <a:rPr lang="en-US" sz="1400" dirty="0">
                <a:solidFill>
                  <a:srgbClr val="545454"/>
                </a:solidFill>
              </a:rPr>
              <a:t>s</a:t>
            </a:r>
            <a:r>
              <a:rPr lang="en-US" sz="1400" dirty="0" smtClean="0">
                <a:solidFill>
                  <a:srgbClr val="545454"/>
                </a:solidFill>
              </a:rPr>
              <a:t>olutions</a:t>
            </a:r>
            <a:endParaRPr lang="en-US" sz="1400" dirty="0">
              <a:solidFill>
                <a:srgbClr val="545454"/>
              </a:solidFill>
            </a:endParaRPr>
          </a:p>
        </p:txBody>
      </p:sp>
      <p:sp>
        <p:nvSpPr>
          <p:cNvPr id="9" name="Rectangle 8"/>
          <p:cNvSpPr/>
          <p:nvPr/>
        </p:nvSpPr>
        <p:spPr>
          <a:xfrm>
            <a:off x="4246303" y="2754650"/>
            <a:ext cx="3621158" cy="338554"/>
          </a:xfrm>
          <a:prstGeom prst="rect">
            <a:avLst/>
          </a:prstGeom>
          <a:effectLst/>
        </p:spPr>
        <p:txBody>
          <a:bodyPr wrap="square">
            <a:spAutoFit/>
          </a:bodyPr>
          <a:lstStyle/>
          <a:p>
            <a:r>
              <a:rPr lang="en-US" sz="1600" b="1" dirty="0">
                <a:solidFill>
                  <a:srgbClr val="545454"/>
                </a:solidFill>
                <a:latin typeface="+mj-lt"/>
              </a:rPr>
              <a:t>Quickly Expand </a:t>
            </a:r>
            <a:r>
              <a:rPr lang="en-US" sz="1600" b="1" dirty="0" smtClean="0">
                <a:solidFill>
                  <a:srgbClr val="545454"/>
                </a:solidFill>
                <a:latin typeface="+mj-lt"/>
              </a:rPr>
              <a:t>into New </a:t>
            </a:r>
            <a:r>
              <a:rPr lang="en-US" sz="1600" b="1" dirty="0">
                <a:solidFill>
                  <a:srgbClr val="545454"/>
                </a:solidFill>
                <a:latin typeface="+mj-lt"/>
              </a:rPr>
              <a:t>Practices</a:t>
            </a:r>
          </a:p>
        </p:txBody>
      </p:sp>
      <p:pic>
        <p:nvPicPr>
          <p:cNvPr id="12" name="Picture 11" descr="10133_headset_25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4815" y="2358346"/>
            <a:ext cx="979714" cy="979714"/>
          </a:xfrm>
          <a:prstGeom prst="rect">
            <a:avLst/>
          </a:prstGeom>
        </p:spPr>
      </p:pic>
      <p:pic>
        <p:nvPicPr>
          <p:cNvPr id="15" name="Picture 14" descr="10253_Support_notifications_25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2243" y="1014295"/>
            <a:ext cx="1124858" cy="1124858"/>
          </a:xfrm>
          <a:prstGeom prst="rect">
            <a:avLst/>
          </a:prstGeom>
        </p:spPr>
      </p:pic>
    </p:spTree>
    <p:extLst>
      <p:ext uri="{BB962C8B-B14F-4D97-AF65-F5344CB8AC3E}">
        <p14:creationId xmlns:p14="http://schemas.microsoft.com/office/powerpoint/2010/main" val="393626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5"/>
          <p:cNvGrpSpPr/>
          <p:nvPr/>
        </p:nvGrpSpPr>
        <p:grpSpPr>
          <a:xfrm>
            <a:off x="3246120" y="1936291"/>
            <a:ext cx="2651760" cy="2651760"/>
            <a:chOff x="4490454" y="1997707"/>
            <a:chExt cx="2651760" cy="2651760"/>
          </a:xfrm>
        </p:grpSpPr>
        <p:sp>
          <p:nvSpPr>
            <p:cNvPr id="67" name="Oval 66"/>
            <p:cNvSpPr/>
            <p:nvPr/>
          </p:nvSpPr>
          <p:spPr>
            <a:xfrm>
              <a:off x="4490454" y="1997707"/>
              <a:ext cx="2651760" cy="2651760"/>
            </a:xfrm>
            <a:prstGeom prst="ellipse">
              <a:avLst/>
            </a:prstGeom>
            <a:noFill/>
            <a:ln w="19050">
              <a:solidFill>
                <a:schemeClr val="accent5">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 name="Group 67"/>
            <p:cNvGrpSpPr>
              <a:grpSpLocks noChangeAspect="1"/>
            </p:cNvGrpSpPr>
            <p:nvPr/>
          </p:nvGrpSpPr>
          <p:grpSpPr>
            <a:xfrm>
              <a:off x="4649395" y="2154579"/>
              <a:ext cx="2333879" cy="2338016"/>
              <a:chOff x="2806747" y="939207"/>
              <a:chExt cx="3428157" cy="3434232"/>
            </a:xfrm>
          </p:grpSpPr>
          <p:sp>
            <p:nvSpPr>
              <p:cNvPr id="86" name="Freeform 85"/>
              <p:cNvSpPr/>
              <p:nvPr/>
            </p:nvSpPr>
            <p:spPr>
              <a:xfrm>
                <a:off x="2806747" y="959679"/>
                <a:ext cx="3413760" cy="3413760"/>
              </a:xfrm>
              <a:custGeom>
                <a:avLst/>
                <a:gdLst>
                  <a:gd name="connsiteX0" fmla="*/ 1706880 w 3413760"/>
                  <a:gd name="connsiteY0" fmla="*/ 0 h 3413760"/>
                  <a:gd name="connsiteX1" fmla="*/ 3185081 w 3413760"/>
                  <a:gd name="connsiteY1" fmla="*/ 853440 h 3413760"/>
                  <a:gd name="connsiteX2" fmla="*/ 1706880 w 3413760"/>
                  <a:gd name="connsiteY2" fmla="*/ 1706880 h 3413760"/>
                  <a:gd name="connsiteX3" fmla="*/ 1706880 w 3413760"/>
                  <a:gd name="connsiteY3" fmla="*/ 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1706880" y="0"/>
                    </a:moveTo>
                    <a:cubicBezTo>
                      <a:pt x="2316689" y="0"/>
                      <a:pt x="2880177" y="325329"/>
                      <a:pt x="3185081" y="853440"/>
                    </a:cubicBezTo>
                    <a:lnTo>
                      <a:pt x="1706880" y="1706880"/>
                    </a:lnTo>
                    <a:lnTo>
                      <a:pt x="1706880" y="0"/>
                    </a:ln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9016" tIns="401320" rIns="710184" bIns="2352040" numCol="1" spcCol="1270" anchor="ctr" anchorCtr="0">
                <a:noAutofit/>
              </a:bodyPr>
              <a:lstStyle/>
              <a:p>
                <a:pPr lvl="0" algn="ctr" defTabSz="1244600">
                  <a:lnSpc>
                    <a:spcPct val="90000"/>
                  </a:lnSpc>
                  <a:spcBef>
                    <a:spcPct val="0"/>
                  </a:spcBef>
                  <a:spcAft>
                    <a:spcPct val="35000"/>
                  </a:spcAft>
                </a:pPr>
                <a:endParaRPr lang="en-US" sz="2800" kern="1200"/>
              </a:p>
            </p:txBody>
          </p:sp>
          <p:sp>
            <p:nvSpPr>
              <p:cNvPr id="87" name="Freeform 86"/>
              <p:cNvSpPr/>
              <p:nvPr/>
            </p:nvSpPr>
            <p:spPr>
              <a:xfrm>
                <a:off x="2807496" y="952855"/>
                <a:ext cx="3413760" cy="3413760"/>
              </a:xfrm>
              <a:custGeom>
                <a:avLst/>
                <a:gdLst>
                  <a:gd name="connsiteX0" fmla="*/ 3185081 w 3413760"/>
                  <a:gd name="connsiteY0" fmla="*/ 853440 h 3413760"/>
                  <a:gd name="connsiteX1" fmla="*/ 3185081 w 3413760"/>
                  <a:gd name="connsiteY1" fmla="*/ 2560320 h 3413760"/>
                  <a:gd name="connsiteX2" fmla="*/ 1706880 w 3413760"/>
                  <a:gd name="connsiteY2" fmla="*/ 1706880 h 3413760"/>
                  <a:gd name="connsiteX3" fmla="*/ 3185081 w 3413760"/>
                  <a:gd name="connsiteY3" fmla="*/ 85344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3185081" y="853440"/>
                    </a:moveTo>
                    <a:cubicBezTo>
                      <a:pt x="3489986" y="1381551"/>
                      <a:pt x="3489986" y="2032209"/>
                      <a:pt x="3185081" y="2560320"/>
                    </a:cubicBezTo>
                    <a:lnTo>
                      <a:pt x="1706880" y="1706880"/>
                    </a:lnTo>
                    <a:lnTo>
                      <a:pt x="3185081" y="853440"/>
                    </a:lnTo>
                    <a:close/>
                  </a:path>
                </a:pathLst>
              </a:custGeom>
              <a:solidFill>
                <a:schemeClr val="accent5">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87600" tIns="1412240" rIns="95504" bIns="1412240" numCol="1" spcCol="1270" anchor="ctr" anchorCtr="0">
                <a:noAutofit/>
              </a:bodyPr>
              <a:lstStyle/>
              <a:p>
                <a:pPr lvl="0" algn="ctr" defTabSz="1778000">
                  <a:lnSpc>
                    <a:spcPct val="90000"/>
                  </a:lnSpc>
                  <a:spcBef>
                    <a:spcPct val="0"/>
                  </a:spcBef>
                  <a:spcAft>
                    <a:spcPct val="35000"/>
                  </a:spcAft>
                </a:pPr>
                <a:endParaRPr lang="en-US" sz="4000" kern="1200"/>
              </a:p>
            </p:txBody>
          </p:sp>
          <p:sp>
            <p:nvSpPr>
              <p:cNvPr id="88" name="Freeform 87"/>
              <p:cNvSpPr/>
              <p:nvPr/>
            </p:nvSpPr>
            <p:spPr>
              <a:xfrm>
                <a:off x="2814320" y="946031"/>
                <a:ext cx="3413760" cy="3413760"/>
              </a:xfrm>
              <a:custGeom>
                <a:avLst/>
                <a:gdLst>
                  <a:gd name="connsiteX0" fmla="*/ 3185081 w 3413760"/>
                  <a:gd name="connsiteY0" fmla="*/ 2560320 h 3413760"/>
                  <a:gd name="connsiteX1" fmla="*/ 1706880 w 3413760"/>
                  <a:gd name="connsiteY1" fmla="*/ 3413760 h 3413760"/>
                  <a:gd name="connsiteX2" fmla="*/ 1706880 w 3413760"/>
                  <a:gd name="connsiteY2" fmla="*/ 1706880 h 3413760"/>
                  <a:gd name="connsiteX3" fmla="*/ 3185081 w 3413760"/>
                  <a:gd name="connsiteY3" fmla="*/ 256032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3185081" y="2560320"/>
                    </a:moveTo>
                    <a:cubicBezTo>
                      <a:pt x="2880176" y="3088431"/>
                      <a:pt x="2316689" y="3413760"/>
                      <a:pt x="1706880" y="3413760"/>
                    </a:cubicBezTo>
                    <a:lnTo>
                      <a:pt x="1706880" y="1706880"/>
                    </a:lnTo>
                    <a:lnTo>
                      <a:pt x="3185081" y="2560320"/>
                    </a:lnTo>
                    <a:close/>
                  </a:path>
                </a:pathLst>
              </a:custGeom>
              <a:solidFill>
                <a:schemeClr val="accent5">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8066" tIns="2371090" rIns="729234" bIns="420370" numCol="1" spcCol="1270" anchor="ctr" anchorCtr="0">
                <a:noAutofit/>
              </a:bodyPr>
              <a:lstStyle/>
              <a:p>
                <a:pPr lvl="0" algn="ctr" defTabSz="1911350">
                  <a:lnSpc>
                    <a:spcPct val="90000"/>
                  </a:lnSpc>
                  <a:spcBef>
                    <a:spcPct val="0"/>
                  </a:spcBef>
                  <a:spcAft>
                    <a:spcPct val="35000"/>
                  </a:spcAft>
                </a:pPr>
                <a:endParaRPr lang="en-US" sz="4300" kern="1200"/>
              </a:p>
            </p:txBody>
          </p:sp>
          <p:sp>
            <p:nvSpPr>
              <p:cNvPr id="89" name="Freeform 88"/>
              <p:cNvSpPr/>
              <p:nvPr/>
            </p:nvSpPr>
            <p:spPr>
              <a:xfrm>
                <a:off x="2814320" y="939207"/>
                <a:ext cx="3413760" cy="3413760"/>
              </a:xfrm>
              <a:custGeom>
                <a:avLst/>
                <a:gdLst>
                  <a:gd name="connsiteX0" fmla="*/ 1706880 w 3413760"/>
                  <a:gd name="connsiteY0" fmla="*/ 3413760 h 3413760"/>
                  <a:gd name="connsiteX1" fmla="*/ 228679 w 3413760"/>
                  <a:gd name="connsiteY1" fmla="*/ 2560320 h 3413760"/>
                  <a:gd name="connsiteX2" fmla="*/ 1706880 w 3413760"/>
                  <a:gd name="connsiteY2" fmla="*/ 1706880 h 3413760"/>
                  <a:gd name="connsiteX3" fmla="*/ 1706880 w 3413760"/>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1706880" y="3413760"/>
                    </a:moveTo>
                    <a:cubicBezTo>
                      <a:pt x="1097071" y="3413760"/>
                      <a:pt x="533583" y="3088431"/>
                      <a:pt x="228679" y="2560320"/>
                    </a:cubicBezTo>
                    <a:lnTo>
                      <a:pt x="1706880" y="1706880"/>
                    </a:lnTo>
                    <a:lnTo>
                      <a:pt x="1706880" y="3413760"/>
                    </a:lnTo>
                    <a:close/>
                  </a:path>
                </a:pathLst>
              </a:custGeom>
              <a:solidFill>
                <a:schemeClr val="accent5">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0184" tIns="2352040" rIns="1779016" bIns="401320" numCol="1" spcCol="1270" anchor="ctr" anchorCtr="0">
                <a:noAutofit/>
              </a:bodyPr>
              <a:lstStyle/>
              <a:p>
                <a:pPr lvl="0" algn="ctr" defTabSz="1244600">
                  <a:lnSpc>
                    <a:spcPct val="90000"/>
                  </a:lnSpc>
                  <a:spcBef>
                    <a:spcPct val="0"/>
                  </a:spcBef>
                  <a:spcAft>
                    <a:spcPct val="35000"/>
                  </a:spcAft>
                </a:pPr>
                <a:endParaRPr lang="en-US" sz="2800" kern="1200"/>
              </a:p>
            </p:txBody>
          </p:sp>
          <p:sp>
            <p:nvSpPr>
              <p:cNvPr id="90" name="Freeform 89"/>
              <p:cNvSpPr/>
              <p:nvPr/>
            </p:nvSpPr>
            <p:spPr>
              <a:xfrm>
                <a:off x="2821144" y="952855"/>
                <a:ext cx="3413760" cy="3413760"/>
              </a:xfrm>
              <a:custGeom>
                <a:avLst/>
                <a:gdLst>
                  <a:gd name="connsiteX0" fmla="*/ 228679 w 3413760"/>
                  <a:gd name="connsiteY0" fmla="*/ 2560320 h 3413760"/>
                  <a:gd name="connsiteX1" fmla="*/ 228679 w 3413760"/>
                  <a:gd name="connsiteY1" fmla="*/ 853440 h 3413760"/>
                  <a:gd name="connsiteX2" fmla="*/ 1706880 w 3413760"/>
                  <a:gd name="connsiteY2" fmla="*/ 1706880 h 3413760"/>
                  <a:gd name="connsiteX3" fmla="*/ 228679 w 3413760"/>
                  <a:gd name="connsiteY3" fmla="*/ 256032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228679" y="2560320"/>
                    </a:moveTo>
                    <a:cubicBezTo>
                      <a:pt x="-76226" y="2032209"/>
                      <a:pt x="-76226" y="1381551"/>
                      <a:pt x="228679" y="853440"/>
                    </a:cubicBezTo>
                    <a:lnTo>
                      <a:pt x="1706880" y="1706880"/>
                    </a:lnTo>
                    <a:lnTo>
                      <a:pt x="228679" y="2560320"/>
                    </a:lnTo>
                    <a:close/>
                  </a:path>
                </a:pathLst>
              </a:custGeom>
              <a:solidFill>
                <a:schemeClr val="accent6">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662" tIns="1398270" rIns="2365502" bIns="1398270" numCol="1" spcCol="1270" anchor="ctr" anchorCtr="0">
                <a:noAutofit/>
              </a:bodyPr>
              <a:lstStyle/>
              <a:p>
                <a:pPr lvl="0" algn="ctr" defTabSz="1289050">
                  <a:lnSpc>
                    <a:spcPct val="90000"/>
                  </a:lnSpc>
                  <a:spcBef>
                    <a:spcPct val="0"/>
                  </a:spcBef>
                  <a:spcAft>
                    <a:spcPct val="35000"/>
                  </a:spcAft>
                </a:pPr>
                <a:endParaRPr lang="en-US" sz="2900" kern="1200"/>
              </a:p>
            </p:txBody>
          </p:sp>
          <p:sp>
            <p:nvSpPr>
              <p:cNvPr id="91" name="Freeform 90"/>
              <p:cNvSpPr/>
              <p:nvPr/>
            </p:nvSpPr>
            <p:spPr>
              <a:xfrm>
                <a:off x="2814320" y="959679"/>
                <a:ext cx="3413760" cy="3413760"/>
              </a:xfrm>
              <a:custGeom>
                <a:avLst/>
                <a:gdLst>
                  <a:gd name="connsiteX0" fmla="*/ 228679 w 3413760"/>
                  <a:gd name="connsiteY0" fmla="*/ 853440 h 3413760"/>
                  <a:gd name="connsiteX1" fmla="*/ 1706880 w 3413760"/>
                  <a:gd name="connsiteY1" fmla="*/ 0 h 3413760"/>
                  <a:gd name="connsiteX2" fmla="*/ 1706880 w 3413760"/>
                  <a:gd name="connsiteY2" fmla="*/ 1706880 h 3413760"/>
                  <a:gd name="connsiteX3" fmla="*/ 228679 w 3413760"/>
                  <a:gd name="connsiteY3" fmla="*/ 85344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228679" y="853440"/>
                    </a:moveTo>
                    <a:cubicBezTo>
                      <a:pt x="533584" y="325329"/>
                      <a:pt x="1097071" y="0"/>
                      <a:pt x="1706880" y="0"/>
                    </a:cubicBezTo>
                    <a:lnTo>
                      <a:pt x="1706880" y="1706880"/>
                    </a:lnTo>
                    <a:lnTo>
                      <a:pt x="228679" y="853440"/>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9234" tIns="420370" rIns="1798066" bIns="2371090" numCol="1" spcCol="1270" anchor="ctr" anchorCtr="0">
                <a:noAutofit/>
              </a:bodyPr>
              <a:lstStyle/>
              <a:p>
                <a:pPr lvl="0" algn="ctr" defTabSz="1911350">
                  <a:lnSpc>
                    <a:spcPct val="90000"/>
                  </a:lnSpc>
                  <a:spcBef>
                    <a:spcPct val="0"/>
                  </a:spcBef>
                  <a:spcAft>
                    <a:spcPct val="35000"/>
                  </a:spcAft>
                </a:pPr>
                <a:endParaRPr lang="en-US" sz="4300" kern="1200"/>
              </a:p>
            </p:txBody>
          </p:sp>
        </p:grpSp>
        <p:sp>
          <p:nvSpPr>
            <p:cNvPr id="69" name="Oval 68"/>
            <p:cNvSpPr/>
            <p:nvPr/>
          </p:nvSpPr>
          <p:spPr>
            <a:xfrm>
              <a:off x="4846986" y="2354239"/>
              <a:ext cx="1938697" cy="193869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0" name="Oval 69"/>
            <p:cNvSpPr/>
            <p:nvPr/>
          </p:nvSpPr>
          <p:spPr>
            <a:xfrm>
              <a:off x="4993374" y="2500627"/>
              <a:ext cx="1645920" cy="1645920"/>
            </a:xfrm>
            <a:prstGeom prst="ellipse">
              <a:avLst/>
            </a:prstGeom>
            <a:noFill/>
            <a:ln w="19050">
              <a:solidFill>
                <a:schemeClr val="accent5">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 name="Group 70"/>
            <p:cNvGrpSpPr/>
            <p:nvPr/>
          </p:nvGrpSpPr>
          <p:grpSpPr>
            <a:xfrm>
              <a:off x="5385220" y="3100640"/>
              <a:ext cx="862739" cy="459830"/>
              <a:chOff x="609606" y="528528"/>
              <a:chExt cx="1444732" cy="763787"/>
            </a:xfrm>
            <a:solidFill>
              <a:srgbClr val="7F7F7F"/>
            </a:solidFill>
          </p:grpSpPr>
          <p:sp>
            <p:nvSpPr>
              <p:cNvPr id="72" name="Rectangle 7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chemeClr val="bg1"/>
                  </a:solidFill>
                  <a:latin typeface="+mj-lt"/>
                </a:endParaRPr>
              </a:p>
            </p:txBody>
          </p:sp>
          <p:sp>
            <p:nvSpPr>
              <p:cNvPr id="73" name="Freeform 72"/>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74" name="Freeform 73"/>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75" name="Freeform 74"/>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chemeClr val="bg1"/>
                  </a:solidFill>
                  <a:latin typeface="+mj-lt"/>
                </a:endParaRPr>
              </a:p>
            </p:txBody>
          </p:sp>
          <p:sp>
            <p:nvSpPr>
              <p:cNvPr id="76" name="Freeform 75"/>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chemeClr val="bg1"/>
                  </a:solidFill>
                  <a:latin typeface="+mj-lt"/>
                </a:endParaRPr>
              </a:p>
            </p:txBody>
          </p:sp>
          <p:sp>
            <p:nvSpPr>
              <p:cNvPr id="77" name="Freeform 76"/>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sp>
            <p:nvSpPr>
              <p:cNvPr id="78" name="Freeform 77"/>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79" name="Freeform 78"/>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0" name="Freeform 79"/>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1" name="Freeform 80"/>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chemeClr val="bg1"/>
                  </a:solidFill>
                  <a:latin typeface="+mj-lt"/>
                </a:endParaRPr>
              </a:p>
            </p:txBody>
          </p:sp>
          <p:sp>
            <p:nvSpPr>
              <p:cNvPr id="82" name="Freeform 81"/>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3" name="Freeform 82"/>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4" name="Freeform 83"/>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85" name="Freeform 84"/>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grpSp>
      </p:grpSp>
      <p:sp>
        <p:nvSpPr>
          <p:cNvPr id="7" name="TextBox 6"/>
          <p:cNvSpPr txBox="1"/>
          <p:nvPr/>
        </p:nvSpPr>
        <p:spPr>
          <a:xfrm>
            <a:off x="395288" y="1071610"/>
            <a:ext cx="8445499" cy="623248"/>
          </a:xfrm>
          <a:prstGeom prst="rect">
            <a:avLst/>
          </a:prstGeom>
          <a:noFill/>
        </p:spPr>
        <p:txBody>
          <a:bodyPr wrap="square" lIns="68589" tIns="34295" rIns="68589" bIns="34295" rtlCol="0">
            <a:spAutoFit/>
          </a:bodyPr>
          <a:lstStyle/>
          <a:p>
            <a:pPr algn="ctr"/>
            <a:r>
              <a:rPr lang="en-US" dirty="0">
                <a:solidFill>
                  <a:srgbClr val="676767"/>
                </a:solidFill>
                <a:latin typeface="+mj-lt"/>
              </a:rPr>
              <a:t>With </a:t>
            </a:r>
            <a:r>
              <a:rPr lang="en-US" dirty="0" smtClean="0">
                <a:solidFill>
                  <a:srgbClr val="676767"/>
                </a:solidFill>
                <a:latin typeface="+mj-lt"/>
              </a:rPr>
              <a:t>Our Right-Sized</a:t>
            </a:r>
            <a:r>
              <a:rPr lang="en-US" dirty="0">
                <a:solidFill>
                  <a:srgbClr val="676767"/>
                </a:solidFill>
                <a:latin typeface="+mj-lt"/>
              </a:rPr>
              <a:t>, </a:t>
            </a:r>
            <a:r>
              <a:rPr lang="en-US" dirty="0" smtClean="0">
                <a:solidFill>
                  <a:srgbClr val="676767"/>
                </a:solidFill>
                <a:latin typeface="+mj-lt"/>
              </a:rPr>
              <a:t>Midsize Business Solutions Portfolio</a:t>
            </a:r>
            <a:r>
              <a:rPr lang="en-US" dirty="0">
                <a:solidFill>
                  <a:srgbClr val="676767"/>
                </a:solidFill>
                <a:latin typeface="+mj-lt"/>
              </a:rPr>
              <a:t>, </a:t>
            </a:r>
            <a:r>
              <a:rPr lang="en-US" dirty="0" smtClean="0">
                <a:solidFill>
                  <a:srgbClr val="676767"/>
                </a:solidFill>
                <a:latin typeface="+mj-lt"/>
              </a:rPr>
              <a:t/>
            </a:r>
            <a:br>
              <a:rPr lang="en-US" dirty="0" smtClean="0">
                <a:solidFill>
                  <a:srgbClr val="676767"/>
                </a:solidFill>
                <a:latin typeface="+mj-lt"/>
              </a:rPr>
            </a:br>
            <a:r>
              <a:rPr lang="en-US" dirty="0" smtClean="0">
                <a:solidFill>
                  <a:srgbClr val="676767"/>
                </a:solidFill>
                <a:latin typeface="+mj-lt"/>
              </a:rPr>
              <a:t>You Can Provide Your Organization </a:t>
            </a:r>
            <a:r>
              <a:rPr lang="en-US" dirty="0">
                <a:solidFill>
                  <a:srgbClr val="676767"/>
                </a:solidFill>
                <a:latin typeface="+mj-lt"/>
              </a:rPr>
              <a:t>with: </a:t>
            </a:r>
          </a:p>
        </p:txBody>
      </p:sp>
      <p:grpSp>
        <p:nvGrpSpPr>
          <p:cNvPr id="6" name="Group 171"/>
          <p:cNvGrpSpPr/>
          <p:nvPr/>
        </p:nvGrpSpPr>
        <p:grpSpPr>
          <a:xfrm>
            <a:off x="384859" y="2042724"/>
            <a:ext cx="3680512" cy="506874"/>
            <a:chOff x="355600" y="2031169"/>
            <a:chExt cx="3680512" cy="675829"/>
          </a:xfrm>
        </p:grpSpPr>
        <p:grpSp>
          <p:nvGrpSpPr>
            <p:cNvPr id="8" name="Group 35"/>
            <p:cNvGrpSpPr/>
            <p:nvPr/>
          </p:nvGrpSpPr>
          <p:grpSpPr>
            <a:xfrm>
              <a:off x="355600" y="2386564"/>
              <a:ext cx="3680512" cy="134112"/>
              <a:chOff x="2296551" y="2540882"/>
              <a:chExt cx="3680512" cy="134112"/>
            </a:xfrm>
          </p:grpSpPr>
          <p:cxnSp>
            <p:nvCxnSpPr>
              <p:cNvPr id="34" name="Straight Connector 33"/>
              <p:cNvCxnSpPr/>
              <p:nvPr/>
            </p:nvCxnSpPr>
            <p:spPr>
              <a:xfrm>
                <a:off x="2296551" y="2612750"/>
                <a:ext cx="3657600" cy="1588"/>
              </a:xfrm>
              <a:prstGeom prst="line">
                <a:avLst/>
              </a:prstGeom>
              <a:ln w="12700" cap="flat"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5873154" y="2540882"/>
                <a:ext cx="103909" cy="134112"/>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0096D6"/>
                  </a:solidFill>
                  <a:latin typeface="Arial"/>
                  <a:ea typeface="+mn-ea"/>
                  <a:cs typeface="+mn-cs"/>
                </a:endParaRPr>
              </a:p>
            </p:txBody>
          </p:sp>
        </p:grpSp>
        <p:sp>
          <p:nvSpPr>
            <p:cNvPr id="32" name="Rectangle 10"/>
            <p:cNvSpPr>
              <a:spLocks noChangeArrowheads="1"/>
            </p:cNvSpPr>
            <p:nvPr/>
          </p:nvSpPr>
          <p:spPr bwMode="auto">
            <a:xfrm>
              <a:off x="364568" y="2531567"/>
              <a:ext cx="2026232" cy="175431"/>
            </a:xfrm>
            <a:prstGeom prst="rect">
              <a:avLst/>
            </a:prstGeom>
            <a:noFill/>
            <a:ln w="9525">
              <a:noFill/>
              <a:miter lim="800000"/>
              <a:headEnd/>
              <a:tailEnd/>
            </a:ln>
            <a:effectLst/>
          </p:spPr>
          <p:txBody>
            <a:bodyPr wrap="square" lIns="0" tIns="0" rIns="0" bIns="0">
              <a:spAutoFit/>
            </a:bodyPr>
            <a:lstStyle/>
            <a:p>
              <a:pPr defTabSz="771628">
                <a:lnSpc>
                  <a:spcPct val="95000"/>
                </a:lnSpc>
                <a:spcBef>
                  <a:spcPts val="1080"/>
                </a:spcBef>
              </a:pPr>
              <a:r>
                <a:rPr lang="en-US" sz="900" dirty="0">
                  <a:solidFill>
                    <a:srgbClr val="676767"/>
                  </a:solidFill>
                </a:rPr>
                <a:t>Best in class total cost of ownership</a:t>
              </a:r>
            </a:p>
          </p:txBody>
        </p:sp>
        <p:sp>
          <p:nvSpPr>
            <p:cNvPr id="33" name="Rectangle 10"/>
            <p:cNvSpPr>
              <a:spLocks noChangeArrowheads="1"/>
            </p:cNvSpPr>
            <p:nvPr/>
          </p:nvSpPr>
          <p:spPr bwMode="auto">
            <a:xfrm>
              <a:off x="364568" y="2031169"/>
              <a:ext cx="2364003" cy="350864"/>
            </a:xfrm>
            <a:prstGeom prst="rect">
              <a:avLst/>
            </a:prstGeom>
            <a:noFill/>
            <a:ln w="9525">
              <a:noFill/>
              <a:miter lim="800000"/>
              <a:headEnd/>
              <a:tailEnd/>
            </a:ln>
            <a:effectLst/>
          </p:spPr>
          <p:txBody>
            <a:bodyPr wrap="square" lIns="0" tIns="0" rIns="0" bIns="0">
              <a:spAutoFit/>
            </a:bodyPr>
            <a:lstStyle/>
            <a:p>
              <a:pPr defTabSz="771628">
                <a:lnSpc>
                  <a:spcPct val="95000"/>
                </a:lnSpc>
                <a:spcBef>
                  <a:spcPts val="1080"/>
                </a:spcBef>
              </a:pPr>
              <a:r>
                <a:rPr lang="en-US" spc="-53" dirty="0" smtClean="0">
                  <a:solidFill>
                    <a:schemeClr val="tx2"/>
                  </a:solidFill>
                  <a:latin typeface="+mj-lt"/>
                </a:rPr>
                <a:t>Investment Protection </a:t>
              </a:r>
              <a:endParaRPr lang="en-US" spc="-53" dirty="0">
                <a:solidFill>
                  <a:schemeClr val="tx2"/>
                </a:solidFill>
                <a:latin typeface="+mj-lt"/>
              </a:endParaRPr>
            </a:p>
          </p:txBody>
        </p:sp>
      </p:grpSp>
      <p:grpSp>
        <p:nvGrpSpPr>
          <p:cNvPr id="9" name="Group 171"/>
          <p:cNvGrpSpPr/>
          <p:nvPr/>
        </p:nvGrpSpPr>
        <p:grpSpPr>
          <a:xfrm>
            <a:off x="384859" y="2948589"/>
            <a:ext cx="3153816" cy="506873"/>
            <a:chOff x="355600" y="2031170"/>
            <a:chExt cx="3153816" cy="675828"/>
          </a:xfrm>
        </p:grpSpPr>
        <p:grpSp>
          <p:nvGrpSpPr>
            <p:cNvPr id="10" name="Group 35"/>
            <p:cNvGrpSpPr/>
            <p:nvPr/>
          </p:nvGrpSpPr>
          <p:grpSpPr>
            <a:xfrm>
              <a:off x="355600" y="2386564"/>
              <a:ext cx="3153816" cy="134112"/>
              <a:chOff x="2296551" y="2540882"/>
              <a:chExt cx="3153816" cy="134112"/>
            </a:xfrm>
          </p:grpSpPr>
          <p:cxnSp>
            <p:nvCxnSpPr>
              <p:cNvPr id="40" name="Straight Connector 39"/>
              <p:cNvCxnSpPr/>
              <p:nvPr/>
            </p:nvCxnSpPr>
            <p:spPr>
              <a:xfrm>
                <a:off x="2296551" y="2612750"/>
                <a:ext cx="3108960" cy="1588"/>
              </a:xfrm>
              <a:prstGeom prst="line">
                <a:avLst/>
              </a:prstGeom>
              <a:ln w="12700" cap="flat"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346458" y="2540882"/>
                <a:ext cx="103909" cy="134112"/>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0096D6"/>
                  </a:solidFill>
                  <a:latin typeface="Arial"/>
                  <a:ea typeface="+mn-ea"/>
                  <a:cs typeface="+mn-cs"/>
                </a:endParaRPr>
              </a:p>
            </p:txBody>
          </p:sp>
        </p:grpSp>
        <p:sp>
          <p:nvSpPr>
            <p:cNvPr id="38" name="Rectangle 10"/>
            <p:cNvSpPr>
              <a:spLocks noChangeArrowheads="1"/>
            </p:cNvSpPr>
            <p:nvPr/>
          </p:nvSpPr>
          <p:spPr bwMode="auto">
            <a:xfrm>
              <a:off x="364567" y="2531567"/>
              <a:ext cx="2605405" cy="175431"/>
            </a:xfrm>
            <a:prstGeom prst="rect">
              <a:avLst/>
            </a:prstGeom>
            <a:noFill/>
            <a:ln w="9525">
              <a:noFill/>
              <a:miter lim="800000"/>
              <a:headEnd/>
              <a:tailEnd/>
            </a:ln>
            <a:effectLst/>
          </p:spPr>
          <p:txBody>
            <a:bodyPr wrap="square" lIns="0" tIns="0" rIns="0" bIns="0">
              <a:spAutoFit/>
            </a:bodyPr>
            <a:lstStyle/>
            <a:p>
              <a:pPr defTabSz="771628">
                <a:lnSpc>
                  <a:spcPct val="95000"/>
                </a:lnSpc>
                <a:spcBef>
                  <a:spcPts val="1080"/>
                </a:spcBef>
              </a:pPr>
              <a:r>
                <a:rPr lang="en-US" sz="900" dirty="0">
                  <a:solidFill>
                    <a:srgbClr val="676767"/>
                  </a:solidFill>
                </a:rPr>
                <a:t>On-premises, Managed Services, and Cloud </a:t>
              </a:r>
            </a:p>
          </p:txBody>
        </p:sp>
        <p:sp>
          <p:nvSpPr>
            <p:cNvPr id="39" name="Rectangle 10"/>
            <p:cNvSpPr>
              <a:spLocks noChangeArrowheads="1"/>
            </p:cNvSpPr>
            <p:nvPr/>
          </p:nvSpPr>
          <p:spPr bwMode="auto">
            <a:xfrm>
              <a:off x="364568" y="2031170"/>
              <a:ext cx="2883383" cy="350864"/>
            </a:xfrm>
            <a:prstGeom prst="rect">
              <a:avLst/>
            </a:prstGeom>
            <a:noFill/>
            <a:ln w="9525">
              <a:noFill/>
              <a:miter lim="800000"/>
              <a:headEnd/>
              <a:tailEnd/>
            </a:ln>
            <a:effectLst/>
          </p:spPr>
          <p:txBody>
            <a:bodyPr wrap="square" lIns="0" tIns="0" rIns="0" bIns="0">
              <a:spAutoFit/>
            </a:bodyPr>
            <a:lstStyle/>
            <a:p>
              <a:pPr defTabSz="771628">
                <a:lnSpc>
                  <a:spcPct val="95000"/>
                </a:lnSpc>
                <a:spcBef>
                  <a:spcPts val="1080"/>
                </a:spcBef>
              </a:pPr>
              <a:r>
                <a:rPr lang="en-US" spc="-53" dirty="0">
                  <a:solidFill>
                    <a:schemeClr val="tx2"/>
                  </a:solidFill>
                  <a:latin typeface="+mj-lt"/>
                </a:rPr>
                <a:t>Flexible Deployment Options </a:t>
              </a:r>
            </a:p>
          </p:txBody>
        </p:sp>
      </p:grpSp>
      <p:grpSp>
        <p:nvGrpSpPr>
          <p:cNvPr id="11" name="Group 171"/>
          <p:cNvGrpSpPr/>
          <p:nvPr/>
        </p:nvGrpSpPr>
        <p:grpSpPr>
          <a:xfrm>
            <a:off x="384859" y="3870307"/>
            <a:ext cx="3687827" cy="506874"/>
            <a:chOff x="355600" y="2031169"/>
            <a:chExt cx="3687827" cy="675829"/>
          </a:xfrm>
        </p:grpSpPr>
        <p:grpSp>
          <p:nvGrpSpPr>
            <p:cNvPr id="12" name="Group 35"/>
            <p:cNvGrpSpPr/>
            <p:nvPr/>
          </p:nvGrpSpPr>
          <p:grpSpPr>
            <a:xfrm>
              <a:off x="355600" y="2386564"/>
              <a:ext cx="3687827" cy="134112"/>
              <a:chOff x="2296551" y="2540882"/>
              <a:chExt cx="3687827" cy="134112"/>
            </a:xfrm>
          </p:grpSpPr>
          <p:cxnSp>
            <p:nvCxnSpPr>
              <p:cNvPr id="46" name="Straight Connector 45"/>
              <p:cNvCxnSpPr/>
              <p:nvPr/>
            </p:nvCxnSpPr>
            <p:spPr>
              <a:xfrm>
                <a:off x="2296551" y="2612750"/>
                <a:ext cx="3657600" cy="1588"/>
              </a:xfrm>
              <a:prstGeom prst="line">
                <a:avLst/>
              </a:prstGeom>
              <a:ln w="12700" cap="flat"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5880469" y="2540882"/>
                <a:ext cx="103909" cy="134112"/>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0096D6"/>
                  </a:solidFill>
                  <a:latin typeface="Arial"/>
                  <a:ea typeface="+mn-ea"/>
                  <a:cs typeface="+mn-cs"/>
                </a:endParaRPr>
              </a:p>
            </p:txBody>
          </p:sp>
        </p:grpSp>
        <p:sp>
          <p:nvSpPr>
            <p:cNvPr id="44" name="Rectangle 10"/>
            <p:cNvSpPr>
              <a:spLocks noChangeArrowheads="1"/>
            </p:cNvSpPr>
            <p:nvPr/>
          </p:nvSpPr>
          <p:spPr bwMode="auto">
            <a:xfrm>
              <a:off x="364568" y="2531567"/>
              <a:ext cx="2605404" cy="175431"/>
            </a:xfrm>
            <a:prstGeom prst="rect">
              <a:avLst/>
            </a:prstGeom>
            <a:noFill/>
            <a:ln w="9525">
              <a:noFill/>
              <a:miter lim="800000"/>
              <a:headEnd/>
              <a:tailEnd/>
            </a:ln>
            <a:effectLst/>
          </p:spPr>
          <p:txBody>
            <a:bodyPr wrap="square" lIns="0" tIns="0" rIns="0" bIns="0">
              <a:spAutoFit/>
            </a:bodyPr>
            <a:lstStyle/>
            <a:p>
              <a:pPr defTabSz="771628">
                <a:lnSpc>
                  <a:spcPct val="95000"/>
                </a:lnSpc>
                <a:spcBef>
                  <a:spcPts val="1080"/>
                </a:spcBef>
              </a:pPr>
              <a:r>
                <a:rPr lang="en-US" sz="900" dirty="0">
                  <a:solidFill>
                    <a:srgbClr val="676767"/>
                  </a:solidFill>
                </a:rPr>
                <a:t>Easy to deploy, manage, operate, and scale </a:t>
              </a:r>
            </a:p>
          </p:txBody>
        </p:sp>
        <p:sp>
          <p:nvSpPr>
            <p:cNvPr id="45" name="Rectangle 10"/>
            <p:cNvSpPr>
              <a:spLocks noChangeArrowheads="1"/>
            </p:cNvSpPr>
            <p:nvPr/>
          </p:nvSpPr>
          <p:spPr bwMode="auto">
            <a:xfrm>
              <a:off x="364568" y="2031169"/>
              <a:ext cx="2364003" cy="350864"/>
            </a:xfrm>
            <a:prstGeom prst="rect">
              <a:avLst/>
            </a:prstGeom>
            <a:noFill/>
            <a:ln w="9525">
              <a:noFill/>
              <a:miter lim="800000"/>
              <a:headEnd/>
              <a:tailEnd/>
            </a:ln>
            <a:effectLst/>
          </p:spPr>
          <p:txBody>
            <a:bodyPr wrap="square" lIns="0" tIns="0" rIns="0" bIns="0">
              <a:spAutoFit/>
            </a:bodyPr>
            <a:lstStyle/>
            <a:p>
              <a:pPr defTabSz="771628">
                <a:lnSpc>
                  <a:spcPct val="95000"/>
                </a:lnSpc>
                <a:spcBef>
                  <a:spcPts val="1080"/>
                </a:spcBef>
              </a:pPr>
              <a:r>
                <a:rPr lang="en-US" spc="-53" dirty="0">
                  <a:solidFill>
                    <a:schemeClr val="tx2"/>
                  </a:solidFill>
                  <a:latin typeface="+mj-lt"/>
                </a:rPr>
                <a:t>Simplicity </a:t>
              </a:r>
            </a:p>
          </p:txBody>
        </p:sp>
      </p:grpSp>
      <p:grpSp>
        <p:nvGrpSpPr>
          <p:cNvPr id="13" name="Group 171"/>
          <p:cNvGrpSpPr/>
          <p:nvPr/>
        </p:nvGrpSpPr>
        <p:grpSpPr>
          <a:xfrm flipH="1">
            <a:off x="5051397" y="2042725"/>
            <a:ext cx="3760977" cy="506874"/>
            <a:chOff x="355600" y="2031169"/>
            <a:chExt cx="3760977" cy="675829"/>
          </a:xfrm>
        </p:grpSpPr>
        <p:grpSp>
          <p:nvGrpSpPr>
            <p:cNvPr id="14" name="Group 35"/>
            <p:cNvGrpSpPr/>
            <p:nvPr/>
          </p:nvGrpSpPr>
          <p:grpSpPr>
            <a:xfrm>
              <a:off x="355600" y="2386564"/>
              <a:ext cx="3760977" cy="134112"/>
              <a:chOff x="2296551" y="2540882"/>
              <a:chExt cx="3760977" cy="134112"/>
            </a:xfrm>
          </p:grpSpPr>
          <p:cxnSp>
            <p:nvCxnSpPr>
              <p:cNvPr id="52" name="Straight Connector 51"/>
              <p:cNvCxnSpPr/>
              <p:nvPr/>
            </p:nvCxnSpPr>
            <p:spPr>
              <a:xfrm>
                <a:off x="2296551" y="2612750"/>
                <a:ext cx="3749040" cy="1588"/>
              </a:xfrm>
              <a:prstGeom prst="line">
                <a:avLst/>
              </a:prstGeom>
              <a:ln w="12700" cap="flat"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953619" y="2540882"/>
                <a:ext cx="103909" cy="134112"/>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0096D6"/>
                  </a:solidFill>
                  <a:latin typeface="Arial"/>
                  <a:ea typeface="+mn-ea"/>
                  <a:cs typeface="+mn-cs"/>
                </a:endParaRPr>
              </a:p>
            </p:txBody>
          </p:sp>
        </p:grpSp>
        <p:sp>
          <p:nvSpPr>
            <p:cNvPr id="50" name="Rectangle 10"/>
            <p:cNvSpPr>
              <a:spLocks noChangeArrowheads="1"/>
            </p:cNvSpPr>
            <p:nvPr/>
          </p:nvSpPr>
          <p:spPr bwMode="auto">
            <a:xfrm>
              <a:off x="371883" y="2531567"/>
              <a:ext cx="3141442" cy="175431"/>
            </a:xfrm>
            <a:prstGeom prst="rect">
              <a:avLst/>
            </a:prstGeom>
            <a:noFill/>
            <a:ln w="9525">
              <a:noFill/>
              <a:miter lim="800000"/>
              <a:headEnd/>
              <a:tailEnd/>
            </a:ln>
            <a:effectLst/>
          </p:spPr>
          <p:txBody>
            <a:bodyPr wrap="square" lIns="0" tIns="0" rIns="0" bIns="0">
              <a:spAutoFit/>
            </a:bodyPr>
            <a:lstStyle/>
            <a:p>
              <a:pPr algn="r" defTabSz="771628">
                <a:lnSpc>
                  <a:spcPct val="95000"/>
                </a:lnSpc>
                <a:spcBef>
                  <a:spcPts val="1080"/>
                </a:spcBef>
              </a:pPr>
              <a:r>
                <a:rPr lang="en-US" sz="900" dirty="0">
                  <a:solidFill>
                    <a:srgbClr val="676767"/>
                  </a:solidFill>
                </a:rPr>
                <a:t>Broadest portfolio Industry leadership with significant R&amp;D</a:t>
              </a:r>
            </a:p>
          </p:txBody>
        </p:sp>
        <p:sp>
          <p:nvSpPr>
            <p:cNvPr id="51" name="Rectangle 10"/>
            <p:cNvSpPr>
              <a:spLocks noChangeArrowheads="1"/>
            </p:cNvSpPr>
            <p:nvPr/>
          </p:nvSpPr>
          <p:spPr bwMode="auto">
            <a:xfrm>
              <a:off x="371883" y="2031169"/>
              <a:ext cx="2364003" cy="350864"/>
            </a:xfrm>
            <a:prstGeom prst="rect">
              <a:avLst/>
            </a:prstGeom>
            <a:noFill/>
            <a:ln w="9525">
              <a:noFill/>
              <a:miter lim="800000"/>
              <a:headEnd/>
              <a:tailEnd/>
            </a:ln>
            <a:effectLst/>
          </p:spPr>
          <p:txBody>
            <a:bodyPr wrap="square" lIns="0" tIns="0" rIns="0" bIns="0">
              <a:spAutoFit/>
            </a:bodyPr>
            <a:lstStyle/>
            <a:p>
              <a:pPr algn="r" defTabSz="771628">
                <a:lnSpc>
                  <a:spcPct val="95000"/>
                </a:lnSpc>
                <a:spcBef>
                  <a:spcPts val="1080"/>
                </a:spcBef>
              </a:pPr>
              <a:r>
                <a:rPr lang="en-US" spc="-53" dirty="0">
                  <a:solidFill>
                    <a:schemeClr val="tx2"/>
                  </a:solidFill>
                  <a:latin typeface="+mj-lt"/>
                </a:rPr>
                <a:t>Selection</a:t>
              </a:r>
            </a:p>
          </p:txBody>
        </p:sp>
      </p:grpSp>
      <p:grpSp>
        <p:nvGrpSpPr>
          <p:cNvPr id="15" name="Group 171"/>
          <p:cNvGrpSpPr/>
          <p:nvPr/>
        </p:nvGrpSpPr>
        <p:grpSpPr>
          <a:xfrm flipH="1">
            <a:off x="5051397" y="3870306"/>
            <a:ext cx="3760977" cy="638449"/>
            <a:chOff x="355600" y="2031169"/>
            <a:chExt cx="3760977" cy="851262"/>
          </a:xfrm>
        </p:grpSpPr>
        <p:grpSp>
          <p:nvGrpSpPr>
            <p:cNvPr id="16" name="Group 35"/>
            <p:cNvGrpSpPr/>
            <p:nvPr/>
          </p:nvGrpSpPr>
          <p:grpSpPr>
            <a:xfrm>
              <a:off x="355600" y="2386564"/>
              <a:ext cx="3760977" cy="134112"/>
              <a:chOff x="2296551" y="2540882"/>
              <a:chExt cx="3760977" cy="134112"/>
            </a:xfrm>
          </p:grpSpPr>
          <p:cxnSp>
            <p:nvCxnSpPr>
              <p:cNvPr id="58" name="Straight Connector 57"/>
              <p:cNvCxnSpPr/>
              <p:nvPr/>
            </p:nvCxnSpPr>
            <p:spPr>
              <a:xfrm>
                <a:off x="2296551" y="2612750"/>
                <a:ext cx="3749040" cy="1588"/>
              </a:xfrm>
              <a:prstGeom prst="line">
                <a:avLst/>
              </a:prstGeom>
              <a:ln w="12700" cap="flat"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5953619" y="2540882"/>
                <a:ext cx="103909" cy="134112"/>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0096D6"/>
                  </a:solidFill>
                  <a:latin typeface="Arial"/>
                  <a:ea typeface="+mn-ea"/>
                  <a:cs typeface="+mn-cs"/>
                </a:endParaRPr>
              </a:p>
            </p:txBody>
          </p:sp>
        </p:grpSp>
        <p:sp>
          <p:nvSpPr>
            <p:cNvPr id="56" name="Rectangle 10"/>
            <p:cNvSpPr>
              <a:spLocks noChangeArrowheads="1"/>
            </p:cNvSpPr>
            <p:nvPr/>
          </p:nvSpPr>
          <p:spPr bwMode="auto">
            <a:xfrm>
              <a:off x="371886" y="2531567"/>
              <a:ext cx="2483070" cy="350864"/>
            </a:xfrm>
            <a:prstGeom prst="rect">
              <a:avLst/>
            </a:prstGeom>
            <a:noFill/>
            <a:ln w="9525">
              <a:noFill/>
              <a:miter lim="800000"/>
              <a:headEnd/>
              <a:tailEnd/>
            </a:ln>
            <a:effectLst/>
          </p:spPr>
          <p:txBody>
            <a:bodyPr wrap="square" lIns="0" tIns="0" rIns="0" bIns="0">
              <a:spAutoFit/>
            </a:bodyPr>
            <a:lstStyle/>
            <a:p>
              <a:pPr algn="r" defTabSz="771628">
                <a:lnSpc>
                  <a:spcPct val="95000"/>
                </a:lnSpc>
                <a:spcBef>
                  <a:spcPts val="1080"/>
                </a:spcBef>
              </a:pPr>
              <a:r>
                <a:rPr lang="en-US" sz="900" dirty="0">
                  <a:solidFill>
                    <a:srgbClr val="676767"/>
                  </a:solidFill>
                </a:rPr>
                <a:t>Software-enabled  and built through </a:t>
              </a:r>
              <a:r>
                <a:rPr lang="en-US" sz="900" dirty="0" smtClean="0">
                  <a:solidFill>
                    <a:srgbClr val="676767"/>
                  </a:solidFill>
                </a:rPr>
                <a:t>30 </a:t>
              </a:r>
              <a:r>
                <a:rPr lang="en-US" sz="900" dirty="0">
                  <a:solidFill>
                    <a:srgbClr val="676767"/>
                  </a:solidFill>
                </a:rPr>
                <a:t>years of industry experience</a:t>
              </a:r>
            </a:p>
          </p:txBody>
        </p:sp>
        <p:sp>
          <p:nvSpPr>
            <p:cNvPr id="57" name="Rectangle 10"/>
            <p:cNvSpPr>
              <a:spLocks noChangeArrowheads="1"/>
            </p:cNvSpPr>
            <p:nvPr/>
          </p:nvSpPr>
          <p:spPr bwMode="auto">
            <a:xfrm>
              <a:off x="371883" y="2031169"/>
              <a:ext cx="2364003" cy="350864"/>
            </a:xfrm>
            <a:prstGeom prst="rect">
              <a:avLst/>
            </a:prstGeom>
            <a:noFill/>
            <a:ln w="9525">
              <a:noFill/>
              <a:miter lim="800000"/>
              <a:headEnd/>
              <a:tailEnd/>
            </a:ln>
            <a:effectLst/>
          </p:spPr>
          <p:txBody>
            <a:bodyPr wrap="square" lIns="0" tIns="0" rIns="0" bIns="0">
              <a:spAutoFit/>
            </a:bodyPr>
            <a:lstStyle/>
            <a:p>
              <a:pPr algn="r" defTabSz="771628">
                <a:lnSpc>
                  <a:spcPct val="95000"/>
                </a:lnSpc>
                <a:spcBef>
                  <a:spcPts val="1080"/>
                </a:spcBef>
              </a:pPr>
              <a:r>
                <a:rPr lang="en-US" spc="-53" dirty="0">
                  <a:solidFill>
                    <a:schemeClr val="tx2"/>
                  </a:solidFill>
                  <a:latin typeface="+mj-lt"/>
                </a:rPr>
                <a:t>Services </a:t>
              </a:r>
            </a:p>
          </p:txBody>
        </p:sp>
      </p:grpSp>
      <p:grpSp>
        <p:nvGrpSpPr>
          <p:cNvPr id="17" name="Group 171"/>
          <p:cNvGrpSpPr/>
          <p:nvPr/>
        </p:nvGrpSpPr>
        <p:grpSpPr>
          <a:xfrm flipH="1">
            <a:off x="5580000" y="2948589"/>
            <a:ext cx="3232374" cy="506874"/>
            <a:chOff x="355600" y="2031169"/>
            <a:chExt cx="3232374" cy="675829"/>
          </a:xfrm>
        </p:grpSpPr>
        <p:grpSp>
          <p:nvGrpSpPr>
            <p:cNvPr id="18" name="Group 35"/>
            <p:cNvGrpSpPr/>
            <p:nvPr/>
          </p:nvGrpSpPr>
          <p:grpSpPr>
            <a:xfrm>
              <a:off x="355600" y="2386564"/>
              <a:ext cx="3232374" cy="134112"/>
              <a:chOff x="2296551" y="2540882"/>
              <a:chExt cx="3232374" cy="134112"/>
            </a:xfrm>
          </p:grpSpPr>
          <p:cxnSp>
            <p:nvCxnSpPr>
              <p:cNvPr id="64" name="Straight Connector 63"/>
              <p:cNvCxnSpPr/>
              <p:nvPr/>
            </p:nvCxnSpPr>
            <p:spPr>
              <a:xfrm>
                <a:off x="2296551" y="2612750"/>
                <a:ext cx="3157725" cy="0"/>
              </a:xfrm>
              <a:prstGeom prst="line">
                <a:avLst/>
              </a:prstGeom>
              <a:ln w="12700" cap="flat"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5425016" y="2540882"/>
                <a:ext cx="103909" cy="134112"/>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0096D6"/>
                  </a:solidFill>
                  <a:latin typeface="Arial"/>
                  <a:ea typeface="+mn-ea"/>
                  <a:cs typeface="+mn-cs"/>
                </a:endParaRPr>
              </a:p>
            </p:txBody>
          </p:sp>
        </p:grpSp>
        <p:sp>
          <p:nvSpPr>
            <p:cNvPr id="62" name="Rectangle 10"/>
            <p:cNvSpPr>
              <a:spLocks noChangeArrowheads="1"/>
            </p:cNvSpPr>
            <p:nvPr/>
          </p:nvSpPr>
          <p:spPr bwMode="auto">
            <a:xfrm>
              <a:off x="371883" y="2531567"/>
              <a:ext cx="3141442" cy="175431"/>
            </a:xfrm>
            <a:prstGeom prst="rect">
              <a:avLst/>
            </a:prstGeom>
            <a:noFill/>
            <a:ln w="9525">
              <a:noFill/>
              <a:miter lim="800000"/>
              <a:headEnd/>
              <a:tailEnd/>
            </a:ln>
            <a:effectLst/>
          </p:spPr>
          <p:txBody>
            <a:bodyPr wrap="square" lIns="0" tIns="0" rIns="0" bIns="0">
              <a:spAutoFit/>
            </a:bodyPr>
            <a:lstStyle/>
            <a:p>
              <a:pPr algn="r" defTabSz="771628">
                <a:lnSpc>
                  <a:spcPct val="95000"/>
                </a:lnSpc>
                <a:spcBef>
                  <a:spcPts val="1080"/>
                </a:spcBef>
              </a:pPr>
              <a:r>
                <a:rPr lang="en-US" sz="900" dirty="0">
                  <a:solidFill>
                    <a:srgbClr val="676767"/>
                  </a:solidFill>
                </a:rPr>
                <a:t>Global network of trusted and highly skilled partners</a:t>
              </a:r>
            </a:p>
          </p:txBody>
        </p:sp>
        <p:sp>
          <p:nvSpPr>
            <p:cNvPr id="63" name="Rectangle 10"/>
            <p:cNvSpPr>
              <a:spLocks noChangeArrowheads="1"/>
            </p:cNvSpPr>
            <p:nvPr/>
          </p:nvSpPr>
          <p:spPr bwMode="auto">
            <a:xfrm>
              <a:off x="371883" y="2031169"/>
              <a:ext cx="2364003" cy="350864"/>
            </a:xfrm>
            <a:prstGeom prst="rect">
              <a:avLst/>
            </a:prstGeom>
            <a:noFill/>
            <a:ln w="9525">
              <a:noFill/>
              <a:miter lim="800000"/>
              <a:headEnd/>
              <a:tailEnd/>
            </a:ln>
            <a:effectLst/>
          </p:spPr>
          <p:txBody>
            <a:bodyPr wrap="square" lIns="0" tIns="0" rIns="0" bIns="0">
              <a:spAutoFit/>
            </a:bodyPr>
            <a:lstStyle/>
            <a:p>
              <a:pPr algn="r" defTabSz="771628">
                <a:lnSpc>
                  <a:spcPct val="95000"/>
                </a:lnSpc>
                <a:spcBef>
                  <a:spcPts val="1080"/>
                </a:spcBef>
              </a:pPr>
              <a:r>
                <a:rPr lang="en-US" spc="-53" dirty="0">
                  <a:solidFill>
                    <a:schemeClr val="tx2"/>
                  </a:solidFill>
                  <a:latin typeface="+mj-lt"/>
                </a:rPr>
                <a:t>Ecosystem </a:t>
              </a:r>
            </a:p>
          </p:txBody>
        </p:sp>
      </p:grpSp>
      <p:sp>
        <p:nvSpPr>
          <p:cNvPr id="2" name="Title 1"/>
          <p:cNvSpPr>
            <a:spLocks noGrp="1"/>
          </p:cNvSpPr>
          <p:nvPr>
            <p:ph type="title"/>
          </p:nvPr>
        </p:nvSpPr>
        <p:spPr/>
        <p:txBody>
          <a:bodyPr/>
          <a:lstStyle/>
          <a:p>
            <a:r>
              <a:rPr lang="en-US" smtClean="0"/>
              <a:t>Why Cisco?</a:t>
            </a:r>
            <a:endParaRPr lang="en-US" dirty="0"/>
          </a:p>
        </p:txBody>
      </p:sp>
    </p:spTree>
    <p:extLst>
      <p:ext uri="{BB962C8B-B14F-4D97-AF65-F5344CB8AC3E}">
        <p14:creationId xmlns:p14="http://schemas.microsoft.com/office/powerpoint/2010/main" val="182548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1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p:tgtEl>
                                          <p:spTgt spid="6"/>
                                        </p:tgtEl>
                                        <p:attrNameLst>
                                          <p:attrName>ppt_x</p:attrName>
                                        </p:attrNameLst>
                                      </p:cBhvr>
                                      <p:tavLst>
                                        <p:tav tm="0">
                                          <p:val>
                                            <p:strVal val="#ppt_x+#ppt_w*1.125000"/>
                                          </p:val>
                                        </p:tav>
                                        <p:tav tm="100000">
                                          <p:val>
                                            <p:strVal val="#ppt_x"/>
                                          </p:val>
                                        </p:tav>
                                      </p:tavLst>
                                    </p:anim>
                                    <p:animEffect transition="in" filter="wipe(left)">
                                      <p:cBhvr>
                                        <p:cTn id="12" dur="1000"/>
                                        <p:tgtEl>
                                          <p:spTgt spid="6"/>
                                        </p:tgtEl>
                                      </p:cBhvr>
                                    </p:animEffect>
                                  </p:childTnLst>
                                </p:cTn>
                              </p:par>
                              <p:par>
                                <p:cTn id="13" presetID="1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p:tgtEl>
                                          <p:spTgt spid="13"/>
                                        </p:tgtEl>
                                        <p:attrNameLst>
                                          <p:attrName>ppt_x</p:attrName>
                                        </p:attrNameLst>
                                      </p:cBhvr>
                                      <p:tavLst>
                                        <p:tav tm="0">
                                          <p:val>
                                            <p:strVal val="#ppt_x-#ppt_w*1.125000"/>
                                          </p:val>
                                        </p:tav>
                                        <p:tav tm="100000">
                                          <p:val>
                                            <p:strVal val="#ppt_x"/>
                                          </p:val>
                                        </p:tav>
                                      </p:tavLst>
                                    </p:anim>
                                    <p:animEffect transition="in" filter="wipe(right)">
                                      <p:cBhvr>
                                        <p:cTn id="16" dur="1000"/>
                                        <p:tgtEl>
                                          <p:spTgt spid="13"/>
                                        </p:tgtEl>
                                      </p:cBhvr>
                                    </p:animEffect>
                                  </p:childTnLst>
                                </p:cTn>
                              </p:par>
                            </p:childTnLst>
                          </p:cTn>
                        </p:par>
                        <p:par>
                          <p:cTn id="17" fill="hold">
                            <p:stCondLst>
                              <p:cond delay="2000"/>
                            </p:stCondLst>
                            <p:childTnLst>
                              <p:par>
                                <p:cTn id="18" presetID="12" presetClass="entr" presetSubtype="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p:tgtEl>
                                          <p:spTgt spid="9"/>
                                        </p:tgtEl>
                                        <p:attrNameLst>
                                          <p:attrName>ppt_x</p:attrName>
                                        </p:attrNameLst>
                                      </p:cBhvr>
                                      <p:tavLst>
                                        <p:tav tm="0">
                                          <p:val>
                                            <p:strVal val="#ppt_x+#ppt_w*1.125000"/>
                                          </p:val>
                                        </p:tav>
                                        <p:tav tm="100000">
                                          <p:val>
                                            <p:strVal val="#ppt_x"/>
                                          </p:val>
                                        </p:tav>
                                      </p:tavLst>
                                    </p:anim>
                                    <p:animEffect transition="in" filter="wipe(left)">
                                      <p:cBhvr>
                                        <p:cTn id="21" dur="1000"/>
                                        <p:tgtEl>
                                          <p:spTgt spid="9"/>
                                        </p:tgtEl>
                                      </p:cBhvr>
                                    </p:animEffect>
                                  </p:childTnLst>
                                </p:cTn>
                              </p:par>
                              <p:par>
                                <p:cTn id="22" presetID="12" presetClass="entr" presetSubtype="8"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1000"/>
                                        <p:tgtEl>
                                          <p:spTgt spid="17"/>
                                        </p:tgtEl>
                                        <p:attrNameLst>
                                          <p:attrName>ppt_x</p:attrName>
                                        </p:attrNameLst>
                                      </p:cBhvr>
                                      <p:tavLst>
                                        <p:tav tm="0">
                                          <p:val>
                                            <p:strVal val="#ppt_x-#ppt_w*1.125000"/>
                                          </p:val>
                                        </p:tav>
                                        <p:tav tm="100000">
                                          <p:val>
                                            <p:strVal val="#ppt_x"/>
                                          </p:val>
                                        </p:tav>
                                      </p:tavLst>
                                    </p:anim>
                                    <p:animEffect transition="in" filter="wipe(right)">
                                      <p:cBhvr>
                                        <p:cTn id="25" dur="1000"/>
                                        <p:tgtEl>
                                          <p:spTgt spid="17"/>
                                        </p:tgtEl>
                                      </p:cBhvr>
                                    </p:animEffect>
                                  </p:childTnLst>
                                </p:cTn>
                              </p:par>
                            </p:childTnLst>
                          </p:cTn>
                        </p:par>
                        <p:par>
                          <p:cTn id="26" fill="hold">
                            <p:stCondLst>
                              <p:cond delay="3000"/>
                            </p:stCondLst>
                            <p:childTnLst>
                              <p:par>
                                <p:cTn id="27" presetID="12" presetClass="entr" presetSubtype="2"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000"/>
                                        <p:tgtEl>
                                          <p:spTgt spid="11"/>
                                        </p:tgtEl>
                                        <p:attrNameLst>
                                          <p:attrName>ppt_x</p:attrName>
                                        </p:attrNameLst>
                                      </p:cBhvr>
                                      <p:tavLst>
                                        <p:tav tm="0">
                                          <p:val>
                                            <p:strVal val="#ppt_x+#ppt_w*1.125000"/>
                                          </p:val>
                                        </p:tav>
                                        <p:tav tm="100000">
                                          <p:val>
                                            <p:strVal val="#ppt_x"/>
                                          </p:val>
                                        </p:tav>
                                      </p:tavLst>
                                    </p:anim>
                                    <p:animEffect transition="in" filter="wipe(left)">
                                      <p:cBhvr>
                                        <p:cTn id="30" dur="1000"/>
                                        <p:tgtEl>
                                          <p:spTgt spid="11"/>
                                        </p:tgtEl>
                                      </p:cBhvr>
                                    </p:animEffect>
                                  </p:childTnLst>
                                </p:cTn>
                              </p:par>
                              <p:par>
                                <p:cTn id="31" presetID="12" presetClass="entr" presetSubtype="8"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1000"/>
                                        <p:tgtEl>
                                          <p:spTgt spid="15"/>
                                        </p:tgtEl>
                                        <p:attrNameLst>
                                          <p:attrName>ppt_x</p:attrName>
                                        </p:attrNameLst>
                                      </p:cBhvr>
                                      <p:tavLst>
                                        <p:tav tm="0">
                                          <p:val>
                                            <p:strVal val="#ppt_x-#ppt_w*1.125000"/>
                                          </p:val>
                                        </p:tav>
                                        <p:tav tm="100000">
                                          <p:val>
                                            <p:strVal val="#ppt_x"/>
                                          </p:val>
                                        </p:tav>
                                      </p:tavLst>
                                    </p:anim>
                                    <p:animEffect transition="in" filter="wipe(right)">
                                      <p:cBhvr>
                                        <p:cTn id="3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44932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513293" y="944878"/>
            <a:ext cx="8060249" cy="4007827"/>
          </a:xfrm>
          <a:prstGeom prst="rect">
            <a:avLst/>
          </a:prstGeom>
          <a:gradFill flip="none" rotWithShape="1">
            <a:gsLst>
              <a:gs pos="0">
                <a:schemeClr val="bg1">
                  <a:lumMod val="85000"/>
                </a:schemeClr>
              </a:gs>
              <a:gs pos="50000">
                <a:schemeClr val="bg1">
                  <a:lumMod val="95000"/>
                </a:schemeClr>
              </a:gs>
              <a:gs pos="100000">
                <a:schemeClr val="bg1">
                  <a:lumMod val="85000"/>
                  <a:shade val="100000"/>
                  <a:satMod val="115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GB" b="1" dirty="0" smtClean="0"/>
          </a:p>
        </p:txBody>
      </p:sp>
      <p:sp>
        <p:nvSpPr>
          <p:cNvPr id="2" name="Title 1"/>
          <p:cNvSpPr>
            <a:spLocks noGrp="1"/>
          </p:cNvSpPr>
          <p:nvPr>
            <p:ph type="title"/>
          </p:nvPr>
        </p:nvSpPr>
        <p:spPr/>
        <p:txBody>
          <a:bodyPr/>
          <a:lstStyle/>
          <a:p>
            <a:r>
              <a:rPr lang="en-US" dirty="0" smtClean="0"/>
              <a:t>Cisco’s Midsize Business Solutions Portfolio </a:t>
            </a:r>
            <a:br>
              <a:rPr lang="en-US" dirty="0" smtClean="0"/>
            </a:br>
            <a:r>
              <a:rPr lang="en-GB" sz="2000" dirty="0" smtClean="0"/>
              <a:t>Best Choice to Solve Your Customer IT Challenges</a:t>
            </a:r>
            <a:endParaRPr lang="en-GB" dirty="0"/>
          </a:p>
        </p:txBody>
      </p:sp>
      <p:grpSp>
        <p:nvGrpSpPr>
          <p:cNvPr id="3" name="Group 2"/>
          <p:cNvGrpSpPr/>
          <p:nvPr/>
        </p:nvGrpSpPr>
        <p:grpSpPr>
          <a:xfrm>
            <a:off x="1542260" y="1682773"/>
            <a:ext cx="5984747" cy="912905"/>
            <a:chOff x="2055811" y="2582820"/>
            <a:chExt cx="7977585" cy="1217206"/>
          </a:xfrm>
        </p:grpSpPr>
        <p:sp>
          <p:nvSpPr>
            <p:cNvPr id="108" name="Bevel 107"/>
            <p:cNvSpPr/>
            <p:nvPr/>
          </p:nvSpPr>
          <p:spPr>
            <a:xfrm>
              <a:off x="2055812" y="3251386"/>
              <a:ext cx="7977582" cy="548640"/>
            </a:xfrm>
            <a:prstGeom prst="bevel">
              <a:avLst>
                <a:gd name="adj" fmla="val 6601"/>
              </a:avLst>
            </a:prstGeom>
            <a:gradFill flip="none" rotWithShape="1">
              <a:gsLst>
                <a:gs pos="0">
                  <a:schemeClr val="accent6"/>
                </a:gs>
                <a:gs pos="100000">
                  <a:schemeClr val="tx2"/>
                </a:gs>
              </a:gsLst>
              <a:lin ang="16200000" scaled="1"/>
              <a:tileRect/>
            </a:gradFill>
            <a:ln w="25400" cap="flat" cmpd="sng" algn="ctr">
              <a:noFill/>
              <a:prstDash val="solid"/>
            </a:ln>
            <a:effectLst/>
          </p:spPr>
          <p:txBody>
            <a:bodyPr lIns="91432" tIns="45716" rIns="91432" bIns="45716" rtlCol="0" anchor="ctr"/>
            <a:lstStyle/>
            <a:p>
              <a:pPr algn="ctr" defTabSz="514422">
                <a:defRPr/>
              </a:pPr>
              <a:r>
                <a:rPr lang="en-US" kern="0" dirty="0">
                  <a:solidFill>
                    <a:schemeClr val="accent6">
                      <a:lumMod val="40000"/>
                      <a:lumOff val="60000"/>
                    </a:schemeClr>
                  </a:solidFill>
                  <a:effectLst>
                    <a:glow rad="139700">
                      <a:schemeClr val="accent1">
                        <a:satMod val="175000"/>
                        <a:alpha val="40000"/>
                      </a:schemeClr>
                    </a:glow>
                  </a:effectLst>
                  <a:latin typeface="+mn-lt"/>
                </a:rPr>
                <a:t>New Model of IT </a:t>
              </a:r>
              <a:r>
                <a:rPr lang="en-US" kern="0" dirty="0" smtClean="0">
                  <a:solidFill>
                    <a:schemeClr val="accent6">
                      <a:lumMod val="40000"/>
                      <a:lumOff val="60000"/>
                    </a:schemeClr>
                  </a:solidFill>
                  <a:effectLst>
                    <a:glow rad="139700">
                      <a:schemeClr val="accent1">
                        <a:satMod val="175000"/>
                        <a:alpha val="40000"/>
                      </a:schemeClr>
                    </a:glow>
                  </a:effectLst>
                  <a:latin typeface="+mn-lt"/>
                </a:rPr>
                <a:t>    </a:t>
              </a:r>
              <a:r>
                <a:rPr lang="en-US" kern="0" dirty="0">
                  <a:solidFill>
                    <a:schemeClr val="accent6">
                      <a:lumMod val="40000"/>
                      <a:lumOff val="60000"/>
                    </a:schemeClr>
                  </a:solidFill>
                  <a:effectLst>
                    <a:glow rad="139700">
                      <a:schemeClr val="accent1">
                        <a:satMod val="175000"/>
                        <a:alpha val="40000"/>
                      </a:schemeClr>
                    </a:glow>
                  </a:effectLst>
                  <a:latin typeface="+mn-lt"/>
                </a:rPr>
                <a:t>Simple. Smart. Secure.</a:t>
              </a:r>
            </a:p>
          </p:txBody>
        </p:sp>
        <p:sp>
          <p:nvSpPr>
            <p:cNvPr id="106" name="Freeform 6"/>
            <p:cNvSpPr>
              <a:spLocks/>
            </p:cNvSpPr>
            <p:nvPr/>
          </p:nvSpPr>
          <p:spPr bwMode="auto">
            <a:xfrm rot="5400000" flipV="1">
              <a:off x="5690707" y="-1052076"/>
              <a:ext cx="707794" cy="7977585"/>
            </a:xfrm>
            <a:prstGeom prst="rightBrace">
              <a:avLst>
                <a:gd name="adj1" fmla="val 186821"/>
                <a:gd name="adj2" fmla="val 50000"/>
              </a:avLst>
            </a:prstGeom>
            <a:gradFill flip="none" rotWithShape="1">
              <a:gsLst>
                <a:gs pos="0">
                  <a:srgbClr val="FFFFFF">
                    <a:alpha val="0"/>
                  </a:srgbClr>
                </a:gs>
                <a:gs pos="100000">
                  <a:sysClr val="windowText" lastClr="000000">
                    <a:lumMod val="50000"/>
                    <a:lumOff val="50000"/>
                    <a:alpha val="74000"/>
                  </a:sysClr>
                </a:gs>
              </a:gsLst>
              <a:lin ang="0" scaled="0"/>
              <a:tileRect/>
            </a:gradFill>
            <a:ln w="12700" cap="flat" cmpd="sng" algn="ctr">
              <a:noFill/>
              <a:prstDash val="solid"/>
              <a:miter lim="800000"/>
            </a:ln>
            <a:effectLst>
              <a:outerShdw blurRad="50800" dist="38100" dir="5400000" algn="t" rotWithShape="0">
                <a:prstClr val="black">
                  <a:alpha val="40000"/>
                </a:prstClr>
              </a:outerShdw>
            </a:effectLst>
          </p:spPr>
          <p:txBody>
            <a:bodyPr lIns="91428" tIns="45715" rIns="91428" bIns="45715" rtlCol="0" anchor="ctr"/>
            <a:lstStyle/>
            <a:p>
              <a:pPr algn="ctr" defTabSz="685805">
                <a:defRPr/>
              </a:pPr>
              <a:endParaRPr lang="en-US" b="1" kern="0" dirty="0">
                <a:solidFill>
                  <a:srgbClr val="FFFFFF"/>
                </a:solidFill>
                <a:latin typeface="+mn-lt"/>
                <a:cs typeface="Arial"/>
              </a:endParaRPr>
            </a:p>
          </p:txBody>
        </p:sp>
      </p:grpSp>
      <p:sp>
        <p:nvSpPr>
          <p:cNvPr id="109" name="Rectangle 108"/>
          <p:cNvSpPr/>
          <p:nvPr/>
        </p:nvSpPr>
        <p:spPr>
          <a:xfrm>
            <a:off x="3771691" y="1296125"/>
            <a:ext cx="1314792" cy="58655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9525" cap="flat" cmpd="sng" algn="ctr">
            <a:noFill/>
            <a:prstDash val="solid"/>
          </a:ln>
          <a:effectLst/>
        </p:spPr>
        <p:txBody>
          <a:bodyPr lIns="51426" tIns="25713" rIns="51426" bIns="25713" rtlCol="0" anchor="ctr"/>
          <a:lstStyle/>
          <a:p>
            <a:pPr algn="ctr" defTabSz="514273">
              <a:defRPr/>
            </a:pPr>
            <a:endParaRPr lang="en-US" sz="1100" kern="0" dirty="0">
              <a:solidFill>
                <a:srgbClr val="FFFFFF"/>
              </a:solidFill>
              <a:latin typeface="+mn-lt"/>
            </a:endParaRPr>
          </a:p>
        </p:txBody>
      </p:sp>
      <p:sp>
        <p:nvSpPr>
          <p:cNvPr id="110" name="Rectangle 109"/>
          <p:cNvSpPr/>
          <p:nvPr/>
        </p:nvSpPr>
        <p:spPr>
          <a:xfrm>
            <a:off x="856282" y="1296125"/>
            <a:ext cx="1314792" cy="58655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9525" cap="flat" cmpd="sng" algn="ctr">
            <a:noFill/>
            <a:prstDash val="solid"/>
          </a:ln>
          <a:effectLst/>
        </p:spPr>
        <p:txBody>
          <a:bodyPr lIns="51426" tIns="25713" rIns="51426" bIns="25713" rtlCol="0" anchor="ctr"/>
          <a:lstStyle/>
          <a:p>
            <a:pPr algn="ctr" defTabSz="514273">
              <a:defRPr/>
            </a:pPr>
            <a:endParaRPr lang="en-US" sz="1100" kern="0" dirty="0">
              <a:solidFill>
                <a:srgbClr val="FFFFFF"/>
              </a:solidFill>
              <a:latin typeface="+mn-lt"/>
            </a:endParaRPr>
          </a:p>
        </p:txBody>
      </p:sp>
      <p:sp>
        <p:nvSpPr>
          <p:cNvPr id="111" name="Rectangle 110"/>
          <p:cNvSpPr/>
          <p:nvPr/>
        </p:nvSpPr>
        <p:spPr>
          <a:xfrm>
            <a:off x="2342569" y="1296125"/>
            <a:ext cx="1279369" cy="58655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9525" cap="flat" cmpd="sng" algn="ctr">
            <a:noFill/>
            <a:prstDash val="solid"/>
          </a:ln>
          <a:effectLst/>
        </p:spPr>
        <p:txBody>
          <a:bodyPr lIns="51426" tIns="25713" rIns="51426" bIns="25713" rtlCol="0" anchor="ctr"/>
          <a:lstStyle/>
          <a:p>
            <a:pPr algn="ctr" defTabSz="514273">
              <a:defRPr/>
            </a:pPr>
            <a:endParaRPr lang="en-US" sz="1100" kern="0" dirty="0">
              <a:solidFill>
                <a:srgbClr val="FFFFFF"/>
              </a:solidFill>
              <a:latin typeface="+mn-lt"/>
            </a:endParaRPr>
          </a:p>
        </p:txBody>
      </p:sp>
      <p:sp>
        <p:nvSpPr>
          <p:cNvPr id="112" name="Rectangle 111"/>
          <p:cNvSpPr/>
          <p:nvPr/>
        </p:nvSpPr>
        <p:spPr>
          <a:xfrm>
            <a:off x="5257978" y="1296125"/>
            <a:ext cx="1371957" cy="58655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9525" cap="flat" cmpd="sng" algn="ctr">
            <a:noFill/>
            <a:prstDash val="solid"/>
          </a:ln>
          <a:effectLst/>
        </p:spPr>
        <p:txBody>
          <a:bodyPr lIns="51426" tIns="25713" rIns="51426" bIns="25713" rtlCol="0" anchor="ctr"/>
          <a:lstStyle/>
          <a:p>
            <a:pPr algn="ctr" defTabSz="514273">
              <a:defRPr/>
            </a:pPr>
            <a:endParaRPr lang="en-US" sz="1100" kern="0" dirty="0">
              <a:solidFill>
                <a:srgbClr val="FFFFFF"/>
              </a:solidFill>
              <a:latin typeface="+mn-lt"/>
            </a:endParaRPr>
          </a:p>
        </p:txBody>
      </p:sp>
      <p:sp>
        <p:nvSpPr>
          <p:cNvPr id="113" name="Rectangle 112"/>
          <p:cNvSpPr/>
          <p:nvPr/>
        </p:nvSpPr>
        <p:spPr>
          <a:xfrm>
            <a:off x="6801430" y="1296125"/>
            <a:ext cx="1371957" cy="58655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9525" cap="flat" cmpd="sng" algn="ctr">
            <a:noFill/>
            <a:prstDash val="solid"/>
          </a:ln>
          <a:effectLst/>
        </p:spPr>
        <p:txBody>
          <a:bodyPr lIns="51426" tIns="25713" rIns="51426" bIns="25713" rtlCol="0" anchor="ctr"/>
          <a:lstStyle/>
          <a:p>
            <a:pPr algn="ctr" defTabSz="514273">
              <a:defRPr/>
            </a:pPr>
            <a:endParaRPr lang="en-US" sz="1100" kern="0" dirty="0">
              <a:solidFill>
                <a:srgbClr val="FFFFFF"/>
              </a:solidFill>
              <a:latin typeface="+mn-lt"/>
            </a:endParaRPr>
          </a:p>
        </p:txBody>
      </p:sp>
      <p:sp>
        <p:nvSpPr>
          <p:cNvPr id="119" name="TextBox 118"/>
          <p:cNvSpPr txBox="1"/>
          <p:nvPr/>
        </p:nvSpPr>
        <p:spPr>
          <a:xfrm>
            <a:off x="2345258" y="949960"/>
            <a:ext cx="4385000" cy="328921"/>
          </a:xfrm>
          <a:prstGeom prst="rect">
            <a:avLst/>
          </a:prstGeom>
          <a:noFill/>
          <a:effectLst/>
        </p:spPr>
        <p:txBody>
          <a:bodyPr wrap="square" lIns="51426" tIns="25713" rIns="51426" bIns="25713" rtlCol="0">
            <a:spAutoFit/>
          </a:bodyPr>
          <a:lstStyle/>
          <a:p>
            <a:pPr algn="ctr" defTabSz="514273"/>
            <a:r>
              <a:rPr lang="en-US" dirty="0">
                <a:solidFill>
                  <a:schemeClr val="tx2"/>
                </a:solidFill>
                <a:latin typeface="+mn-lt"/>
              </a:rPr>
              <a:t>Key IT Challenges</a:t>
            </a:r>
          </a:p>
        </p:txBody>
      </p:sp>
      <p:sp>
        <p:nvSpPr>
          <p:cNvPr id="120" name="TextBox 119"/>
          <p:cNvSpPr txBox="1"/>
          <p:nvPr/>
        </p:nvSpPr>
        <p:spPr>
          <a:xfrm>
            <a:off x="5105400" y="1640109"/>
            <a:ext cx="1676400" cy="236594"/>
          </a:xfrm>
          <a:prstGeom prst="rect">
            <a:avLst/>
          </a:prstGeom>
          <a:noFill/>
          <a:effectLst/>
        </p:spPr>
        <p:txBody>
          <a:bodyPr wrap="square" lIns="51426" tIns="25713" rIns="51426" bIns="25713" rtlCol="0" anchor="ctr">
            <a:spAutoFit/>
          </a:bodyPr>
          <a:lstStyle/>
          <a:p>
            <a:pPr algn="ctr" defTabSz="514273"/>
            <a:r>
              <a:rPr lang="en-US" sz="1200" dirty="0" smtClean="0">
                <a:solidFill>
                  <a:srgbClr val="FFFFFF"/>
                </a:solidFill>
                <a:latin typeface="+mn-lt"/>
              </a:rPr>
              <a:t>Data and Analytics</a:t>
            </a:r>
            <a:endParaRPr lang="en-US" sz="900" dirty="0">
              <a:solidFill>
                <a:srgbClr val="CBDB2A"/>
              </a:solidFill>
              <a:latin typeface="+mn-lt"/>
            </a:endParaRPr>
          </a:p>
        </p:txBody>
      </p:sp>
      <p:sp>
        <p:nvSpPr>
          <p:cNvPr id="121" name="TextBox 120"/>
          <p:cNvSpPr txBox="1"/>
          <p:nvPr/>
        </p:nvSpPr>
        <p:spPr>
          <a:xfrm>
            <a:off x="856283" y="1649348"/>
            <a:ext cx="1275742" cy="227355"/>
          </a:xfrm>
          <a:prstGeom prst="rect">
            <a:avLst/>
          </a:prstGeom>
          <a:noFill/>
          <a:effectLst/>
        </p:spPr>
        <p:txBody>
          <a:bodyPr wrap="square" lIns="51426" tIns="25713" rIns="51426" bIns="25713" rtlCol="0" anchor="ctr">
            <a:spAutoFit/>
          </a:bodyPr>
          <a:lstStyle/>
          <a:p>
            <a:pPr algn="ctr" defTabSz="514251">
              <a:lnSpc>
                <a:spcPct val="95000"/>
              </a:lnSpc>
            </a:pPr>
            <a:r>
              <a:rPr lang="en-US" sz="1200" dirty="0">
                <a:solidFill>
                  <a:srgbClr val="FFFFFF"/>
                </a:solidFill>
                <a:latin typeface="+mn-lt"/>
                <a:cs typeface="Arial"/>
              </a:rPr>
              <a:t>Mobility/Video</a:t>
            </a:r>
          </a:p>
        </p:txBody>
      </p:sp>
      <p:sp>
        <p:nvSpPr>
          <p:cNvPr id="122" name="TextBox 121"/>
          <p:cNvSpPr txBox="1"/>
          <p:nvPr/>
        </p:nvSpPr>
        <p:spPr>
          <a:xfrm>
            <a:off x="2342569" y="1649348"/>
            <a:ext cx="1279370" cy="227355"/>
          </a:xfrm>
          <a:prstGeom prst="rect">
            <a:avLst/>
          </a:prstGeom>
          <a:noFill/>
          <a:effectLst/>
        </p:spPr>
        <p:txBody>
          <a:bodyPr wrap="square" lIns="51426" tIns="25713" rIns="51426" bIns="25713" rtlCol="0" anchor="ctr">
            <a:spAutoFit/>
          </a:bodyPr>
          <a:lstStyle/>
          <a:p>
            <a:pPr algn="ctr" defTabSz="514251">
              <a:lnSpc>
                <a:spcPct val="95000"/>
              </a:lnSpc>
            </a:pPr>
            <a:r>
              <a:rPr lang="en-US" sz="1200" dirty="0">
                <a:solidFill>
                  <a:srgbClr val="FFFFFF"/>
                </a:solidFill>
                <a:latin typeface="+mn-lt"/>
                <a:cs typeface="Arial"/>
              </a:rPr>
              <a:t>Cloud</a:t>
            </a:r>
          </a:p>
        </p:txBody>
      </p:sp>
      <p:sp>
        <p:nvSpPr>
          <p:cNvPr id="123" name="TextBox 122"/>
          <p:cNvSpPr txBox="1"/>
          <p:nvPr/>
        </p:nvSpPr>
        <p:spPr>
          <a:xfrm>
            <a:off x="3807114" y="1640115"/>
            <a:ext cx="1279370" cy="236588"/>
          </a:xfrm>
          <a:prstGeom prst="rect">
            <a:avLst/>
          </a:prstGeom>
          <a:noFill/>
          <a:effectLst/>
        </p:spPr>
        <p:txBody>
          <a:bodyPr wrap="square" lIns="51426" tIns="25713" rIns="51426" bIns="25713" rtlCol="0" anchor="ctr">
            <a:spAutoFit/>
          </a:bodyPr>
          <a:lstStyle/>
          <a:p>
            <a:pPr algn="ctr" defTabSz="514273">
              <a:spcAft>
                <a:spcPts val="675"/>
              </a:spcAft>
            </a:pPr>
            <a:r>
              <a:rPr lang="en-US" sz="1200" dirty="0">
                <a:solidFill>
                  <a:srgbClr val="FFFFFF"/>
                </a:solidFill>
                <a:latin typeface="+mn-lt"/>
              </a:rPr>
              <a:t>Security</a:t>
            </a:r>
            <a:endParaRPr lang="en-US" sz="900" dirty="0">
              <a:solidFill>
                <a:srgbClr val="CBDB2A"/>
              </a:solidFill>
              <a:latin typeface="+mn-lt"/>
            </a:endParaRPr>
          </a:p>
        </p:txBody>
      </p:sp>
      <p:grpSp>
        <p:nvGrpSpPr>
          <p:cNvPr id="4" name="Group 123"/>
          <p:cNvGrpSpPr/>
          <p:nvPr/>
        </p:nvGrpSpPr>
        <p:grpSpPr>
          <a:xfrm>
            <a:off x="4298860" y="1350796"/>
            <a:ext cx="295882" cy="298664"/>
            <a:chOff x="6142325" y="1668213"/>
            <a:chExt cx="394407" cy="398218"/>
          </a:xfrm>
          <a:solidFill>
            <a:sysClr val="window" lastClr="FFFFFF"/>
          </a:solidFill>
        </p:grpSpPr>
        <p:sp>
          <p:nvSpPr>
            <p:cNvPr id="125" name="Freeform 23"/>
            <p:cNvSpPr>
              <a:spLocks/>
            </p:cNvSpPr>
            <p:nvPr/>
          </p:nvSpPr>
          <p:spPr bwMode="auto">
            <a:xfrm>
              <a:off x="6142325" y="1858836"/>
              <a:ext cx="36568" cy="109673"/>
            </a:xfrm>
            <a:custGeom>
              <a:avLst/>
              <a:gdLst>
                <a:gd name="T0" fmla="*/ 0 w 52"/>
                <a:gd name="T1" fmla="*/ 0 h 155"/>
                <a:gd name="T2" fmla="*/ 0 w 52"/>
                <a:gd name="T3" fmla="*/ 12 h 155"/>
                <a:gd name="T4" fmla="*/ 44 w 52"/>
                <a:gd name="T5" fmla="*/ 155 h 155"/>
                <a:gd name="T6" fmla="*/ 52 w 52"/>
                <a:gd name="T7" fmla="*/ 81 h 155"/>
                <a:gd name="T8" fmla="*/ 35 w 52"/>
                <a:gd name="T9" fmla="*/ 55 h 155"/>
                <a:gd name="T10" fmla="*/ 38 w 52"/>
                <a:gd name="T11" fmla="*/ 42 h 155"/>
                <a:gd name="T12" fmla="*/ 34 w 52"/>
                <a:gd name="T13" fmla="*/ 38 h 155"/>
                <a:gd name="T14" fmla="*/ 0 w 5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55">
                  <a:moveTo>
                    <a:pt x="0" y="0"/>
                  </a:moveTo>
                  <a:cubicBezTo>
                    <a:pt x="0" y="4"/>
                    <a:pt x="0" y="8"/>
                    <a:pt x="0" y="12"/>
                  </a:cubicBezTo>
                  <a:cubicBezTo>
                    <a:pt x="0" y="62"/>
                    <a:pt x="16" y="111"/>
                    <a:pt x="44" y="155"/>
                  </a:cubicBezTo>
                  <a:cubicBezTo>
                    <a:pt x="45" y="136"/>
                    <a:pt x="47" y="111"/>
                    <a:pt x="52" y="81"/>
                  </a:cubicBezTo>
                  <a:cubicBezTo>
                    <a:pt x="41" y="76"/>
                    <a:pt x="35" y="66"/>
                    <a:pt x="35" y="55"/>
                  </a:cubicBezTo>
                  <a:cubicBezTo>
                    <a:pt x="34" y="50"/>
                    <a:pt x="36" y="46"/>
                    <a:pt x="38" y="42"/>
                  </a:cubicBezTo>
                  <a:cubicBezTo>
                    <a:pt x="37" y="40"/>
                    <a:pt x="35" y="39"/>
                    <a:pt x="34" y="38"/>
                  </a:cubicBezTo>
                  <a:cubicBezTo>
                    <a:pt x="21" y="26"/>
                    <a:pt x="10" y="1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sp>
          <p:nvSpPr>
            <p:cNvPr id="126" name="Freeform 24"/>
            <p:cNvSpPr>
              <a:spLocks/>
            </p:cNvSpPr>
            <p:nvPr/>
          </p:nvSpPr>
          <p:spPr bwMode="auto">
            <a:xfrm>
              <a:off x="6185423" y="1913672"/>
              <a:ext cx="118844" cy="80949"/>
            </a:xfrm>
            <a:custGeom>
              <a:avLst/>
              <a:gdLst>
                <a:gd name="T0" fmla="*/ 22 w 170"/>
                <a:gd name="T1" fmla="*/ 0 h 114"/>
                <a:gd name="T2" fmla="*/ 8 w 170"/>
                <a:gd name="T3" fmla="*/ 6 h 114"/>
                <a:gd name="T4" fmla="*/ 0 w 170"/>
                <a:gd name="T5" fmla="*/ 101 h 114"/>
                <a:gd name="T6" fmla="*/ 11 w 170"/>
                <a:gd name="T7" fmla="*/ 114 h 114"/>
                <a:gd name="T8" fmla="*/ 170 w 170"/>
                <a:gd name="T9" fmla="*/ 69 h 114"/>
                <a:gd name="T10" fmla="*/ 170 w 170"/>
                <a:gd name="T11" fmla="*/ 67 h 114"/>
                <a:gd name="T12" fmla="*/ 160 w 170"/>
                <a:gd name="T13" fmla="*/ 64 h 114"/>
                <a:gd name="T14" fmla="*/ 22 w 170"/>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14">
                  <a:moveTo>
                    <a:pt x="22" y="0"/>
                  </a:moveTo>
                  <a:cubicBezTo>
                    <a:pt x="18" y="4"/>
                    <a:pt x="13" y="6"/>
                    <a:pt x="8" y="6"/>
                  </a:cubicBezTo>
                  <a:cubicBezTo>
                    <a:pt x="0" y="49"/>
                    <a:pt x="0" y="83"/>
                    <a:pt x="0" y="101"/>
                  </a:cubicBezTo>
                  <a:cubicBezTo>
                    <a:pt x="4" y="105"/>
                    <a:pt x="8" y="110"/>
                    <a:pt x="11" y="114"/>
                  </a:cubicBezTo>
                  <a:cubicBezTo>
                    <a:pt x="36" y="112"/>
                    <a:pt x="96" y="103"/>
                    <a:pt x="170" y="69"/>
                  </a:cubicBezTo>
                  <a:cubicBezTo>
                    <a:pt x="170" y="68"/>
                    <a:pt x="170" y="68"/>
                    <a:pt x="170" y="67"/>
                  </a:cubicBezTo>
                  <a:cubicBezTo>
                    <a:pt x="167" y="66"/>
                    <a:pt x="164" y="65"/>
                    <a:pt x="160" y="64"/>
                  </a:cubicBezTo>
                  <a:cubicBezTo>
                    <a:pt x="109" y="50"/>
                    <a:pt x="63" y="28"/>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sp>
          <p:nvSpPr>
            <p:cNvPr id="127" name="Freeform 25"/>
            <p:cNvSpPr>
              <a:spLocks/>
            </p:cNvSpPr>
            <p:nvPr/>
          </p:nvSpPr>
          <p:spPr bwMode="auto">
            <a:xfrm>
              <a:off x="6198483" y="1742634"/>
              <a:ext cx="199815" cy="206290"/>
            </a:xfrm>
            <a:custGeom>
              <a:avLst/>
              <a:gdLst>
                <a:gd name="T0" fmla="*/ 129 w 285"/>
                <a:gd name="T1" fmla="*/ 0 h 292"/>
                <a:gd name="T2" fmla="*/ 119 w 285"/>
                <a:gd name="T3" fmla="*/ 0 h 292"/>
                <a:gd name="T4" fmla="*/ 117 w 285"/>
                <a:gd name="T5" fmla="*/ 0 h 292"/>
                <a:gd name="T6" fmla="*/ 90 w 285"/>
                <a:gd name="T7" fmla="*/ 21 h 292"/>
                <a:gd name="T8" fmla="*/ 89 w 285"/>
                <a:gd name="T9" fmla="*/ 21 h 292"/>
                <a:gd name="T10" fmla="*/ 82 w 285"/>
                <a:gd name="T11" fmla="*/ 20 h 292"/>
                <a:gd name="T12" fmla="*/ 36 w 285"/>
                <a:gd name="T13" fmla="*/ 97 h 292"/>
                <a:gd name="T14" fmla="*/ 0 w 285"/>
                <a:gd name="T15" fmla="*/ 196 h 292"/>
                <a:gd name="T16" fmla="*/ 13 w 285"/>
                <a:gd name="T17" fmla="*/ 220 h 292"/>
                <a:gd name="T18" fmla="*/ 12 w 285"/>
                <a:gd name="T19" fmla="*/ 228 h 292"/>
                <a:gd name="T20" fmla="*/ 146 w 285"/>
                <a:gd name="T21" fmla="*/ 290 h 292"/>
                <a:gd name="T22" fmla="*/ 156 w 285"/>
                <a:gd name="T23" fmla="*/ 292 h 292"/>
                <a:gd name="T24" fmla="*/ 180 w 285"/>
                <a:gd name="T25" fmla="*/ 279 h 292"/>
                <a:gd name="T26" fmla="*/ 188 w 285"/>
                <a:gd name="T27" fmla="*/ 281 h 292"/>
                <a:gd name="T28" fmla="*/ 237 w 285"/>
                <a:gd name="T29" fmla="*/ 191 h 292"/>
                <a:gd name="T30" fmla="*/ 285 w 285"/>
                <a:gd name="T31" fmla="*/ 39 h 292"/>
                <a:gd name="T32" fmla="*/ 270 w 285"/>
                <a:gd name="T33" fmla="*/ 16 h 292"/>
                <a:gd name="T34" fmla="*/ 230 w 285"/>
                <a:gd name="T35" fmla="*/ 8 h 292"/>
                <a:gd name="T36" fmla="*/ 129 w 285"/>
                <a:gd name="T3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5" h="292">
                  <a:moveTo>
                    <a:pt x="129" y="0"/>
                  </a:moveTo>
                  <a:cubicBezTo>
                    <a:pt x="126" y="0"/>
                    <a:pt x="122" y="0"/>
                    <a:pt x="119" y="0"/>
                  </a:cubicBezTo>
                  <a:cubicBezTo>
                    <a:pt x="118" y="0"/>
                    <a:pt x="118" y="0"/>
                    <a:pt x="117" y="0"/>
                  </a:cubicBezTo>
                  <a:cubicBezTo>
                    <a:pt x="114" y="12"/>
                    <a:pt x="102" y="21"/>
                    <a:pt x="90" y="21"/>
                  </a:cubicBezTo>
                  <a:cubicBezTo>
                    <a:pt x="89" y="21"/>
                    <a:pt x="89" y="21"/>
                    <a:pt x="89" y="21"/>
                  </a:cubicBezTo>
                  <a:cubicBezTo>
                    <a:pt x="87" y="21"/>
                    <a:pt x="84" y="20"/>
                    <a:pt x="82" y="20"/>
                  </a:cubicBezTo>
                  <a:cubicBezTo>
                    <a:pt x="64" y="45"/>
                    <a:pt x="49" y="71"/>
                    <a:pt x="36" y="97"/>
                  </a:cubicBezTo>
                  <a:cubicBezTo>
                    <a:pt x="21" y="128"/>
                    <a:pt x="9" y="161"/>
                    <a:pt x="0" y="196"/>
                  </a:cubicBezTo>
                  <a:cubicBezTo>
                    <a:pt x="8" y="202"/>
                    <a:pt x="13" y="211"/>
                    <a:pt x="13" y="220"/>
                  </a:cubicBezTo>
                  <a:cubicBezTo>
                    <a:pt x="13" y="223"/>
                    <a:pt x="13" y="226"/>
                    <a:pt x="12" y="228"/>
                  </a:cubicBezTo>
                  <a:cubicBezTo>
                    <a:pt x="51" y="255"/>
                    <a:pt x="96" y="276"/>
                    <a:pt x="146" y="290"/>
                  </a:cubicBezTo>
                  <a:cubicBezTo>
                    <a:pt x="149" y="290"/>
                    <a:pt x="153" y="291"/>
                    <a:pt x="156" y="292"/>
                  </a:cubicBezTo>
                  <a:cubicBezTo>
                    <a:pt x="161" y="284"/>
                    <a:pt x="171" y="279"/>
                    <a:pt x="180" y="279"/>
                  </a:cubicBezTo>
                  <a:cubicBezTo>
                    <a:pt x="183" y="279"/>
                    <a:pt x="186" y="280"/>
                    <a:pt x="188" y="281"/>
                  </a:cubicBezTo>
                  <a:cubicBezTo>
                    <a:pt x="207" y="252"/>
                    <a:pt x="223" y="222"/>
                    <a:pt x="237" y="191"/>
                  </a:cubicBezTo>
                  <a:cubicBezTo>
                    <a:pt x="259" y="143"/>
                    <a:pt x="275" y="92"/>
                    <a:pt x="285" y="39"/>
                  </a:cubicBezTo>
                  <a:cubicBezTo>
                    <a:pt x="276" y="34"/>
                    <a:pt x="271" y="25"/>
                    <a:pt x="270" y="16"/>
                  </a:cubicBezTo>
                  <a:cubicBezTo>
                    <a:pt x="257" y="13"/>
                    <a:pt x="243" y="10"/>
                    <a:pt x="230" y="8"/>
                  </a:cubicBezTo>
                  <a:cubicBezTo>
                    <a:pt x="197" y="2"/>
                    <a:pt x="163" y="0"/>
                    <a:pt x="1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sp>
          <p:nvSpPr>
            <p:cNvPr id="128" name="Freeform 26"/>
            <p:cNvSpPr>
              <a:spLocks/>
            </p:cNvSpPr>
            <p:nvPr/>
          </p:nvSpPr>
          <p:spPr bwMode="auto">
            <a:xfrm>
              <a:off x="6144937" y="1743940"/>
              <a:ext cx="101867" cy="137091"/>
            </a:xfrm>
            <a:custGeom>
              <a:avLst/>
              <a:gdLst>
                <a:gd name="T0" fmla="*/ 140 w 145"/>
                <a:gd name="T1" fmla="*/ 0 h 192"/>
                <a:gd name="T2" fmla="*/ 52 w 145"/>
                <a:gd name="T3" fmla="*/ 15 h 192"/>
                <a:gd name="T4" fmla="*/ 0 w 145"/>
                <a:gd name="T5" fmla="*/ 136 h 192"/>
                <a:gd name="T6" fmla="*/ 47 w 145"/>
                <a:gd name="T7" fmla="*/ 192 h 192"/>
                <a:gd name="T8" fmla="*/ 60 w 145"/>
                <a:gd name="T9" fmla="*/ 189 h 192"/>
                <a:gd name="T10" fmla="*/ 98 w 145"/>
                <a:gd name="T11" fmla="*/ 87 h 192"/>
                <a:gd name="T12" fmla="*/ 145 w 145"/>
                <a:gd name="T13" fmla="*/ 8 h 192"/>
                <a:gd name="T14" fmla="*/ 140 w 145"/>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92">
                  <a:moveTo>
                    <a:pt x="140" y="0"/>
                  </a:moveTo>
                  <a:cubicBezTo>
                    <a:pt x="99" y="4"/>
                    <a:pt x="68" y="11"/>
                    <a:pt x="52" y="15"/>
                  </a:cubicBezTo>
                  <a:cubicBezTo>
                    <a:pt x="25" y="52"/>
                    <a:pt x="6" y="94"/>
                    <a:pt x="0" y="136"/>
                  </a:cubicBezTo>
                  <a:cubicBezTo>
                    <a:pt x="7" y="147"/>
                    <a:pt x="21" y="168"/>
                    <a:pt x="47" y="192"/>
                  </a:cubicBezTo>
                  <a:cubicBezTo>
                    <a:pt x="51" y="190"/>
                    <a:pt x="56" y="189"/>
                    <a:pt x="60" y="189"/>
                  </a:cubicBezTo>
                  <a:cubicBezTo>
                    <a:pt x="70" y="153"/>
                    <a:pt x="83" y="119"/>
                    <a:pt x="98" y="87"/>
                  </a:cubicBezTo>
                  <a:cubicBezTo>
                    <a:pt x="111" y="60"/>
                    <a:pt x="127" y="34"/>
                    <a:pt x="145" y="8"/>
                  </a:cubicBezTo>
                  <a:cubicBezTo>
                    <a:pt x="143" y="6"/>
                    <a:pt x="141" y="3"/>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sp>
          <p:nvSpPr>
            <p:cNvPr id="129" name="Freeform 27"/>
            <p:cNvSpPr>
              <a:spLocks/>
            </p:cNvSpPr>
            <p:nvPr/>
          </p:nvSpPr>
          <p:spPr bwMode="auto">
            <a:xfrm>
              <a:off x="6500164" y="1760913"/>
              <a:ext cx="23508" cy="39169"/>
            </a:xfrm>
            <a:custGeom>
              <a:avLst/>
              <a:gdLst>
                <a:gd name="T0" fmla="*/ 2 w 33"/>
                <a:gd name="T1" fmla="*/ 0 h 55"/>
                <a:gd name="T2" fmla="*/ 0 w 33"/>
                <a:gd name="T3" fmla="*/ 13 h 55"/>
                <a:gd name="T4" fmla="*/ 15 w 33"/>
                <a:gd name="T5" fmla="*/ 37 h 55"/>
                <a:gd name="T6" fmla="*/ 14 w 33"/>
                <a:gd name="T7" fmla="*/ 44 h 55"/>
                <a:gd name="T8" fmla="*/ 33 w 33"/>
                <a:gd name="T9" fmla="*/ 55 h 55"/>
                <a:gd name="T10" fmla="*/ 2 w 33"/>
                <a:gd name="T11" fmla="*/ 0 h 55"/>
              </a:gdLst>
              <a:ahLst/>
              <a:cxnLst>
                <a:cxn ang="0">
                  <a:pos x="T0" y="T1"/>
                </a:cxn>
                <a:cxn ang="0">
                  <a:pos x="T2" y="T3"/>
                </a:cxn>
                <a:cxn ang="0">
                  <a:pos x="T4" y="T5"/>
                </a:cxn>
                <a:cxn ang="0">
                  <a:pos x="T6" y="T7"/>
                </a:cxn>
                <a:cxn ang="0">
                  <a:pos x="T8" y="T9"/>
                </a:cxn>
                <a:cxn ang="0">
                  <a:pos x="T10" y="T11"/>
                </a:cxn>
              </a:cxnLst>
              <a:rect l="0" t="0" r="r" b="b"/>
              <a:pathLst>
                <a:path w="33" h="55">
                  <a:moveTo>
                    <a:pt x="2" y="0"/>
                  </a:moveTo>
                  <a:cubicBezTo>
                    <a:pt x="2" y="4"/>
                    <a:pt x="1" y="8"/>
                    <a:pt x="0" y="13"/>
                  </a:cubicBezTo>
                  <a:cubicBezTo>
                    <a:pt x="9" y="18"/>
                    <a:pt x="14" y="27"/>
                    <a:pt x="15" y="37"/>
                  </a:cubicBezTo>
                  <a:cubicBezTo>
                    <a:pt x="15" y="40"/>
                    <a:pt x="15" y="42"/>
                    <a:pt x="14" y="44"/>
                  </a:cubicBezTo>
                  <a:cubicBezTo>
                    <a:pt x="21" y="47"/>
                    <a:pt x="27" y="51"/>
                    <a:pt x="33" y="55"/>
                  </a:cubicBezTo>
                  <a:cubicBezTo>
                    <a:pt x="25" y="36"/>
                    <a:pt x="15" y="17"/>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sp>
          <p:nvSpPr>
            <p:cNvPr id="130" name="Freeform 28"/>
            <p:cNvSpPr>
              <a:spLocks/>
            </p:cNvSpPr>
            <p:nvPr/>
          </p:nvSpPr>
          <p:spPr bwMode="auto">
            <a:xfrm>
              <a:off x="6415276" y="1686492"/>
              <a:ext cx="75747" cy="86172"/>
            </a:xfrm>
            <a:custGeom>
              <a:avLst/>
              <a:gdLst>
                <a:gd name="T0" fmla="*/ 3 w 109"/>
                <a:gd name="T1" fmla="*/ 0 h 121"/>
                <a:gd name="T2" fmla="*/ 0 w 109"/>
                <a:gd name="T3" fmla="*/ 66 h 121"/>
                <a:gd name="T4" fmla="*/ 18 w 109"/>
                <a:gd name="T5" fmla="*/ 93 h 121"/>
                <a:gd name="T6" fmla="*/ 18 w 109"/>
                <a:gd name="T7" fmla="*/ 93 h 121"/>
                <a:gd name="T8" fmla="*/ 85 w 109"/>
                <a:gd name="T9" fmla="*/ 121 h 121"/>
                <a:gd name="T10" fmla="*/ 104 w 109"/>
                <a:gd name="T11" fmla="*/ 113 h 121"/>
                <a:gd name="T12" fmla="*/ 109 w 109"/>
                <a:gd name="T13" fmla="*/ 85 h 121"/>
                <a:gd name="T14" fmla="*/ 3 w 109"/>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21">
                  <a:moveTo>
                    <a:pt x="3" y="0"/>
                  </a:moveTo>
                  <a:cubicBezTo>
                    <a:pt x="3" y="21"/>
                    <a:pt x="2" y="43"/>
                    <a:pt x="0" y="66"/>
                  </a:cubicBezTo>
                  <a:cubicBezTo>
                    <a:pt x="11" y="70"/>
                    <a:pt x="18" y="81"/>
                    <a:pt x="18" y="93"/>
                  </a:cubicBezTo>
                  <a:cubicBezTo>
                    <a:pt x="18" y="93"/>
                    <a:pt x="18" y="93"/>
                    <a:pt x="18" y="93"/>
                  </a:cubicBezTo>
                  <a:cubicBezTo>
                    <a:pt x="41" y="101"/>
                    <a:pt x="63" y="111"/>
                    <a:pt x="85" y="121"/>
                  </a:cubicBezTo>
                  <a:cubicBezTo>
                    <a:pt x="90" y="116"/>
                    <a:pt x="97" y="113"/>
                    <a:pt x="104" y="113"/>
                  </a:cubicBezTo>
                  <a:cubicBezTo>
                    <a:pt x="107" y="101"/>
                    <a:pt x="108" y="92"/>
                    <a:pt x="109" y="85"/>
                  </a:cubicBezTo>
                  <a:cubicBezTo>
                    <a:pt x="79" y="50"/>
                    <a:pt x="43" y="2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sp>
          <p:nvSpPr>
            <p:cNvPr id="131" name="Freeform 29"/>
            <p:cNvSpPr>
              <a:spLocks/>
            </p:cNvSpPr>
            <p:nvPr/>
          </p:nvSpPr>
          <p:spPr bwMode="auto">
            <a:xfrm>
              <a:off x="6193259" y="1669518"/>
              <a:ext cx="121456" cy="70504"/>
            </a:xfrm>
            <a:custGeom>
              <a:avLst/>
              <a:gdLst>
                <a:gd name="T0" fmla="*/ 174 w 174"/>
                <a:gd name="T1" fmla="*/ 0 h 99"/>
                <a:gd name="T2" fmla="*/ 0 w 174"/>
                <a:gd name="T3" fmla="*/ 99 h 99"/>
                <a:gd name="T4" fmla="*/ 70 w 174"/>
                <a:gd name="T5" fmla="*/ 88 h 99"/>
                <a:gd name="T6" fmla="*/ 99 w 174"/>
                <a:gd name="T7" fmla="*/ 65 h 99"/>
                <a:gd name="T8" fmla="*/ 100 w 174"/>
                <a:gd name="T9" fmla="*/ 65 h 99"/>
                <a:gd name="T10" fmla="*/ 111 w 174"/>
                <a:gd name="T11" fmla="*/ 67 h 99"/>
                <a:gd name="T12" fmla="*/ 174 w 17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174" h="99">
                  <a:moveTo>
                    <a:pt x="174" y="0"/>
                  </a:moveTo>
                  <a:cubicBezTo>
                    <a:pt x="109" y="10"/>
                    <a:pt x="47" y="46"/>
                    <a:pt x="0" y="99"/>
                  </a:cubicBezTo>
                  <a:cubicBezTo>
                    <a:pt x="17" y="96"/>
                    <a:pt x="41" y="91"/>
                    <a:pt x="70" y="88"/>
                  </a:cubicBezTo>
                  <a:cubicBezTo>
                    <a:pt x="74" y="75"/>
                    <a:pt x="85" y="65"/>
                    <a:pt x="99" y="65"/>
                  </a:cubicBezTo>
                  <a:cubicBezTo>
                    <a:pt x="99" y="65"/>
                    <a:pt x="99" y="65"/>
                    <a:pt x="100" y="65"/>
                  </a:cubicBezTo>
                  <a:cubicBezTo>
                    <a:pt x="104" y="65"/>
                    <a:pt x="108" y="65"/>
                    <a:pt x="111" y="67"/>
                  </a:cubicBezTo>
                  <a:cubicBezTo>
                    <a:pt x="135" y="38"/>
                    <a:pt x="158" y="15"/>
                    <a:pt x="1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sp>
          <p:nvSpPr>
            <p:cNvPr id="132" name="Freeform 30"/>
            <p:cNvSpPr>
              <a:spLocks/>
            </p:cNvSpPr>
            <p:nvPr/>
          </p:nvSpPr>
          <p:spPr bwMode="auto">
            <a:xfrm>
              <a:off x="6279453" y="1668213"/>
              <a:ext cx="126680" cy="73116"/>
            </a:xfrm>
            <a:custGeom>
              <a:avLst/>
              <a:gdLst>
                <a:gd name="T0" fmla="*/ 86 w 181"/>
                <a:gd name="T1" fmla="*/ 0 h 103"/>
                <a:gd name="T2" fmla="*/ 86 w 181"/>
                <a:gd name="T3" fmla="*/ 0 h 103"/>
                <a:gd name="T4" fmla="*/ 79 w 181"/>
                <a:gd name="T5" fmla="*/ 0 h 103"/>
                <a:gd name="T6" fmla="*/ 0 w 181"/>
                <a:gd name="T7" fmla="*/ 80 h 103"/>
                <a:gd name="T8" fmla="*/ 3 w 181"/>
                <a:gd name="T9" fmla="*/ 87 h 103"/>
                <a:gd name="T10" fmla="*/ 4 w 181"/>
                <a:gd name="T11" fmla="*/ 87 h 103"/>
                <a:gd name="T12" fmla="*/ 16 w 181"/>
                <a:gd name="T13" fmla="*/ 87 h 103"/>
                <a:gd name="T14" fmla="*/ 117 w 181"/>
                <a:gd name="T15" fmla="*/ 95 h 103"/>
                <a:gd name="T16" fmla="*/ 158 w 181"/>
                <a:gd name="T17" fmla="*/ 103 h 103"/>
                <a:gd name="T18" fmla="*/ 177 w 181"/>
                <a:gd name="T19" fmla="*/ 90 h 103"/>
                <a:gd name="T20" fmla="*/ 180 w 181"/>
                <a:gd name="T21" fmla="*/ 19 h 103"/>
                <a:gd name="T22" fmla="*/ 86 w 181"/>
                <a:gd name="T2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103">
                  <a:moveTo>
                    <a:pt x="86" y="0"/>
                  </a:moveTo>
                  <a:cubicBezTo>
                    <a:pt x="86" y="0"/>
                    <a:pt x="86" y="0"/>
                    <a:pt x="86" y="0"/>
                  </a:cubicBezTo>
                  <a:cubicBezTo>
                    <a:pt x="84" y="0"/>
                    <a:pt x="81" y="0"/>
                    <a:pt x="79" y="0"/>
                  </a:cubicBezTo>
                  <a:cubicBezTo>
                    <a:pt x="67" y="11"/>
                    <a:pt x="35" y="38"/>
                    <a:pt x="0" y="80"/>
                  </a:cubicBezTo>
                  <a:cubicBezTo>
                    <a:pt x="1" y="82"/>
                    <a:pt x="2" y="85"/>
                    <a:pt x="3" y="87"/>
                  </a:cubicBezTo>
                  <a:cubicBezTo>
                    <a:pt x="3" y="87"/>
                    <a:pt x="4" y="87"/>
                    <a:pt x="4" y="87"/>
                  </a:cubicBezTo>
                  <a:cubicBezTo>
                    <a:pt x="8" y="87"/>
                    <a:pt x="12" y="87"/>
                    <a:pt x="16" y="87"/>
                  </a:cubicBezTo>
                  <a:cubicBezTo>
                    <a:pt x="50" y="87"/>
                    <a:pt x="84" y="89"/>
                    <a:pt x="117" y="95"/>
                  </a:cubicBezTo>
                  <a:cubicBezTo>
                    <a:pt x="131" y="97"/>
                    <a:pt x="145" y="100"/>
                    <a:pt x="158" y="103"/>
                  </a:cubicBezTo>
                  <a:cubicBezTo>
                    <a:pt x="162" y="96"/>
                    <a:pt x="169" y="91"/>
                    <a:pt x="177" y="90"/>
                  </a:cubicBezTo>
                  <a:cubicBezTo>
                    <a:pt x="180" y="65"/>
                    <a:pt x="181" y="42"/>
                    <a:pt x="180" y="19"/>
                  </a:cubicBezTo>
                  <a:cubicBezTo>
                    <a:pt x="150" y="6"/>
                    <a:pt x="118"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sp>
          <p:nvSpPr>
            <p:cNvPr id="133" name="Freeform 31"/>
            <p:cNvSpPr>
              <a:spLocks/>
            </p:cNvSpPr>
            <p:nvPr/>
          </p:nvSpPr>
          <p:spPr bwMode="auto">
            <a:xfrm>
              <a:off x="6344753" y="1802693"/>
              <a:ext cx="188062" cy="161899"/>
            </a:xfrm>
            <a:custGeom>
              <a:avLst/>
              <a:gdLst>
                <a:gd name="T0" fmla="*/ 228 w 268"/>
                <a:gd name="T1" fmla="*/ 0 h 228"/>
                <a:gd name="T2" fmla="*/ 209 w 268"/>
                <a:gd name="T3" fmla="*/ 7 h 228"/>
                <a:gd name="T4" fmla="*/ 205 w 268"/>
                <a:gd name="T5" fmla="*/ 7 h 228"/>
                <a:gd name="T6" fmla="*/ 70 w 268"/>
                <a:gd name="T7" fmla="*/ 171 h 228"/>
                <a:gd name="T8" fmla="*/ 0 w 268"/>
                <a:gd name="T9" fmla="*/ 217 h 228"/>
                <a:gd name="T10" fmla="*/ 1 w 268"/>
                <a:gd name="T11" fmla="*/ 218 h 228"/>
                <a:gd name="T12" fmla="*/ 113 w 268"/>
                <a:gd name="T13" fmla="*/ 228 h 228"/>
                <a:gd name="T14" fmla="*/ 128 w 268"/>
                <a:gd name="T15" fmla="*/ 228 h 228"/>
                <a:gd name="T16" fmla="*/ 148 w 268"/>
                <a:gd name="T17" fmla="*/ 227 h 228"/>
                <a:gd name="T18" fmla="*/ 176 w 268"/>
                <a:gd name="T19" fmla="*/ 205 h 228"/>
                <a:gd name="T20" fmla="*/ 177 w 268"/>
                <a:gd name="T21" fmla="*/ 205 h 228"/>
                <a:gd name="T22" fmla="*/ 187 w 268"/>
                <a:gd name="T23" fmla="*/ 206 h 228"/>
                <a:gd name="T24" fmla="*/ 268 w 268"/>
                <a:gd name="T25" fmla="*/ 38 h 228"/>
                <a:gd name="T26" fmla="*/ 264 w 268"/>
                <a:gd name="T27" fmla="*/ 23 h 228"/>
                <a:gd name="T28" fmla="*/ 228 w 26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8" h="228">
                  <a:moveTo>
                    <a:pt x="228" y="0"/>
                  </a:moveTo>
                  <a:cubicBezTo>
                    <a:pt x="223" y="4"/>
                    <a:pt x="217" y="7"/>
                    <a:pt x="209" y="7"/>
                  </a:cubicBezTo>
                  <a:cubicBezTo>
                    <a:pt x="208" y="7"/>
                    <a:pt x="207" y="7"/>
                    <a:pt x="205" y="7"/>
                  </a:cubicBezTo>
                  <a:cubicBezTo>
                    <a:pt x="187" y="51"/>
                    <a:pt x="148" y="114"/>
                    <a:pt x="70" y="171"/>
                  </a:cubicBezTo>
                  <a:cubicBezTo>
                    <a:pt x="48" y="188"/>
                    <a:pt x="25" y="203"/>
                    <a:pt x="0" y="217"/>
                  </a:cubicBezTo>
                  <a:cubicBezTo>
                    <a:pt x="1" y="217"/>
                    <a:pt x="1" y="218"/>
                    <a:pt x="1" y="218"/>
                  </a:cubicBezTo>
                  <a:cubicBezTo>
                    <a:pt x="38" y="225"/>
                    <a:pt x="75" y="228"/>
                    <a:pt x="113" y="228"/>
                  </a:cubicBezTo>
                  <a:cubicBezTo>
                    <a:pt x="118" y="228"/>
                    <a:pt x="123" y="228"/>
                    <a:pt x="128" y="228"/>
                  </a:cubicBezTo>
                  <a:cubicBezTo>
                    <a:pt x="135" y="228"/>
                    <a:pt x="141" y="227"/>
                    <a:pt x="148" y="227"/>
                  </a:cubicBezTo>
                  <a:cubicBezTo>
                    <a:pt x="151" y="214"/>
                    <a:pt x="163" y="205"/>
                    <a:pt x="176" y="205"/>
                  </a:cubicBezTo>
                  <a:cubicBezTo>
                    <a:pt x="176" y="205"/>
                    <a:pt x="177" y="205"/>
                    <a:pt x="177" y="205"/>
                  </a:cubicBezTo>
                  <a:cubicBezTo>
                    <a:pt x="180" y="205"/>
                    <a:pt x="184" y="205"/>
                    <a:pt x="187" y="206"/>
                  </a:cubicBezTo>
                  <a:cubicBezTo>
                    <a:pt x="241" y="134"/>
                    <a:pt x="263" y="61"/>
                    <a:pt x="268" y="38"/>
                  </a:cubicBezTo>
                  <a:cubicBezTo>
                    <a:pt x="267" y="33"/>
                    <a:pt x="265" y="28"/>
                    <a:pt x="264" y="23"/>
                  </a:cubicBezTo>
                  <a:cubicBezTo>
                    <a:pt x="256" y="17"/>
                    <a:pt x="244" y="9"/>
                    <a:pt x="2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sp>
          <p:nvSpPr>
            <p:cNvPr id="134" name="Freeform 32"/>
            <p:cNvSpPr>
              <a:spLocks/>
            </p:cNvSpPr>
            <p:nvPr/>
          </p:nvSpPr>
          <p:spPr bwMode="auto">
            <a:xfrm>
              <a:off x="6255946" y="1968509"/>
              <a:ext cx="194591" cy="97922"/>
            </a:xfrm>
            <a:custGeom>
              <a:avLst/>
              <a:gdLst>
                <a:gd name="T0" fmla="*/ 125 w 277"/>
                <a:gd name="T1" fmla="*/ 0 h 136"/>
                <a:gd name="T2" fmla="*/ 98 w 277"/>
                <a:gd name="T3" fmla="*/ 18 h 136"/>
                <a:gd name="T4" fmla="*/ 98 w 277"/>
                <a:gd name="T5" fmla="*/ 18 h 136"/>
                <a:gd name="T6" fmla="*/ 88 w 277"/>
                <a:gd name="T7" fmla="*/ 16 h 136"/>
                <a:gd name="T8" fmla="*/ 0 w 277"/>
                <a:gd name="T9" fmla="*/ 108 h 136"/>
                <a:gd name="T10" fmla="*/ 91 w 277"/>
                <a:gd name="T11" fmla="*/ 136 h 136"/>
                <a:gd name="T12" fmla="*/ 277 w 277"/>
                <a:gd name="T13" fmla="*/ 14 h 136"/>
                <a:gd name="T14" fmla="*/ 274 w 277"/>
                <a:gd name="T15" fmla="*/ 9 h 136"/>
                <a:gd name="T16" fmla="*/ 253 w 277"/>
                <a:gd name="T17" fmla="*/ 10 h 136"/>
                <a:gd name="T18" fmla="*/ 237 w 277"/>
                <a:gd name="T19" fmla="*/ 10 h 136"/>
                <a:gd name="T20" fmla="*/ 125 w 277"/>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136">
                  <a:moveTo>
                    <a:pt x="125" y="0"/>
                  </a:moveTo>
                  <a:cubicBezTo>
                    <a:pt x="120" y="11"/>
                    <a:pt x="110" y="18"/>
                    <a:pt x="98" y="18"/>
                  </a:cubicBezTo>
                  <a:cubicBezTo>
                    <a:pt x="98" y="18"/>
                    <a:pt x="98" y="18"/>
                    <a:pt x="98" y="18"/>
                  </a:cubicBezTo>
                  <a:cubicBezTo>
                    <a:pt x="95" y="18"/>
                    <a:pt x="91" y="17"/>
                    <a:pt x="88" y="16"/>
                  </a:cubicBezTo>
                  <a:cubicBezTo>
                    <a:pt x="52" y="63"/>
                    <a:pt x="19" y="93"/>
                    <a:pt x="0" y="108"/>
                  </a:cubicBezTo>
                  <a:cubicBezTo>
                    <a:pt x="29" y="123"/>
                    <a:pt x="60" y="133"/>
                    <a:pt x="91" y="136"/>
                  </a:cubicBezTo>
                  <a:cubicBezTo>
                    <a:pt x="117" y="128"/>
                    <a:pt x="203" y="92"/>
                    <a:pt x="277" y="14"/>
                  </a:cubicBezTo>
                  <a:cubicBezTo>
                    <a:pt x="275" y="13"/>
                    <a:pt x="275" y="11"/>
                    <a:pt x="274" y="9"/>
                  </a:cubicBezTo>
                  <a:cubicBezTo>
                    <a:pt x="267" y="9"/>
                    <a:pt x="260" y="9"/>
                    <a:pt x="253" y="10"/>
                  </a:cubicBezTo>
                  <a:cubicBezTo>
                    <a:pt x="248" y="10"/>
                    <a:pt x="243" y="10"/>
                    <a:pt x="237" y="10"/>
                  </a:cubicBezTo>
                  <a:cubicBezTo>
                    <a:pt x="199" y="10"/>
                    <a:pt x="162" y="7"/>
                    <a:pt x="1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sp>
          <p:nvSpPr>
            <p:cNvPr id="135" name="Freeform 33"/>
            <p:cNvSpPr>
              <a:spLocks/>
            </p:cNvSpPr>
            <p:nvPr/>
          </p:nvSpPr>
          <p:spPr bwMode="auto">
            <a:xfrm>
              <a:off x="6484493" y="1858836"/>
              <a:ext cx="52239" cy="100534"/>
            </a:xfrm>
            <a:custGeom>
              <a:avLst/>
              <a:gdLst>
                <a:gd name="T0" fmla="*/ 73 w 74"/>
                <a:gd name="T1" fmla="*/ 0 h 143"/>
                <a:gd name="T2" fmla="*/ 0 w 74"/>
                <a:gd name="T3" fmla="*/ 138 h 143"/>
                <a:gd name="T4" fmla="*/ 3 w 74"/>
                <a:gd name="T5" fmla="*/ 143 h 143"/>
                <a:gd name="T6" fmla="*/ 40 w 74"/>
                <a:gd name="T7" fmla="*/ 137 h 143"/>
                <a:gd name="T8" fmla="*/ 74 w 74"/>
                <a:gd name="T9" fmla="*/ 13 h 143"/>
                <a:gd name="T10" fmla="*/ 73 w 74"/>
                <a:gd name="T11" fmla="*/ 0 h 143"/>
              </a:gdLst>
              <a:ahLst/>
              <a:cxnLst>
                <a:cxn ang="0">
                  <a:pos x="T0" y="T1"/>
                </a:cxn>
                <a:cxn ang="0">
                  <a:pos x="T2" y="T3"/>
                </a:cxn>
                <a:cxn ang="0">
                  <a:pos x="T4" y="T5"/>
                </a:cxn>
                <a:cxn ang="0">
                  <a:pos x="T6" y="T7"/>
                </a:cxn>
                <a:cxn ang="0">
                  <a:pos x="T8" y="T9"/>
                </a:cxn>
                <a:cxn ang="0">
                  <a:pos x="T10" y="T11"/>
                </a:cxn>
              </a:cxnLst>
              <a:rect l="0" t="0" r="r" b="b"/>
              <a:pathLst>
                <a:path w="74" h="143">
                  <a:moveTo>
                    <a:pt x="73" y="0"/>
                  </a:moveTo>
                  <a:cubicBezTo>
                    <a:pt x="61" y="37"/>
                    <a:pt x="37" y="88"/>
                    <a:pt x="0" y="138"/>
                  </a:cubicBezTo>
                  <a:cubicBezTo>
                    <a:pt x="1" y="139"/>
                    <a:pt x="2" y="141"/>
                    <a:pt x="3" y="143"/>
                  </a:cubicBezTo>
                  <a:cubicBezTo>
                    <a:pt x="19" y="141"/>
                    <a:pt x="32" y="139"/>
                    <a:pt x="40" y="137"/>
                  </a:cubicBezTo>
                  <a:cubicBezTo>
                    <a:pt x="62" y="98"/>
                    <a:pt x="74" y="56"/>
                    <a:pt x="74" y="13"/>
                  </a:cubicBezTo>
                  <a:cubicBezTo>
                    <a:pt x="74" y="9"/>
                    <a:pt x="74" y="4"/>
                    <a:pt x="7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sp>
          <p:nvSpPr>
            <p:cNvPr id="136" name="Freeform 34"/>
            <p:cNvSpPr>
              <a:spLocks/>
            </p:cNvSpPr>
            <p:nvPr/>
          </p:nvSpPr>
          <p:spPr bwMode="auto">
            <a:xfrm>
              <a:off x="6349977" y="1968509"/>
              <a:ext cx="155412" cy="97922"/>
            </a:xfrm>
            <a:custGeom>
              <a:avLst/>
              <a:gdLst>
                <a:gd name="T0" fmla="*/ 222 w 222"/>
                <a:gd name="T1" fmla="*/ 0 h 137"/>
                <a:gd name="T2" fmla="*/ 196 w 222"/>
                <a:gd name="T3" fmla="*/ 4 h 137"/>
                <a:gd name="T4" fmla="*/ 167 w 222"/>
                <a:gd name="T5" fmla="*/ 27 h 137"/>
                <a:gd name="T6" fmla="*/ 166 w 222"/>
                <a:gd name="T7" fmla="*/ 27 h 137"/>
                <a:gd name="T8" fmla="*/ 156 w 222"/>
                <a:gd name="T9" fmla="*/ 25 h 137"/>
                <a:gd name="T10" fmla="*/ 0 w 222"/>
                <a:gd name="T11" fmla="*/ 137 h 137"/>
                <a:gd name="T12" fmla="*/ 222 w 222"/>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222" h="137">
                  <a:moveTo>
                    <a:pt x="222" y="0"/>
                  </a:moveTo>
                  <a:cubicBezTo>
                    <a:pt x="214" y="1"/>
                    <a:pt x="205" y="2"/>
                    <a:pt x="196" y="4"/>
                  </a:cubicBezTo>
                  <a:cubicBezTo>
                    <a:pt x="193" y="17"/>
                    <a:pt x="181" y="27"/>
                    <a:pt x="167" y="27"/>
                  </a:cubicBezTo>
                  <a:cubicBezTo>
                    <a:pt x="167" y="27"/>
                    <a:pt x="167" y="27"/>
                    <a:pt x="166" y="27"/>
                  </a:cubicBezTo>
                  <a:cubicBezTo>
                    <a:pt x="163" y="27"/>
                    <a:pt x="159" y="26"/>
                    <a:pt x="156" y="25"/>
                  </a:cubicBezTo>
                  <a:cubicBezTo>
                    <a:pt x="101" y="83"/>
                    <a:pt x="38" y="119"/>
                    <a:pt x="0" y="137"/>
                  </a:cubicBezTo>
                  <a:cubicBezTo>
                    <a:pt x="87" y="132"/>
                    <a:pt x="171" y="77"/>
                    <a:pt x="2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sp>
          <p:nvSpPr>
            <p:cNvPr id="137" name="Freeform 35"/>
            <p:cNvSpPr>
              <a:spLocks/>
            </p:cNvSpPr>
            <p:nvPr/>
          </p:nvSpPr>
          <p:spPr bwMode="auto">
            <a:xfrm>
              <a:off x="6343447" y="1763524"/>
              <a:ext cx="133210" cy="178872"/>
            </a:xfrm>
            <a:custGeom>
              <a:avLst/>
              <a:gdLst>
                <a:gd name="T0" fmla="*/ 116 w 190"/>
                <a:gd name="T1" fmla="*/ 0 h 251"/>
                <a:gd name="T2" fmla="*/ 94 w 190"/>
                <a:gd name="T3" fmla="*/ 12 h 251"/>
                <a:gd name="T4" fmla="*/ 46 w 190"/>
                <a:gd name="T5" fmla="*/ 167 h 251"/>
                <a:gd name="T6" fmla="*/ 0 w 190"/>
                <a:gd name="T7" fmla="*/ 251 h 251"/>
                <a:gd name="T8" fmla="*/ 61 w 190"/>
                <a:gd name="T9" fmla="*/ 212 h 251"/>
                <a:gd name="T10" fmla="*/ 190 w 190"/>
                <a:gd name="T11" fmla="*/ 54 h 251"/>
                <a:gd name="T12" fmla="*/ 180 w 190"/>
                <a:gd name="T13" fmla="*/ 32 h 251"/>
                <a:gd name="T14" fmla="*/ 180 w 190"/>
                <a:gd name="T15" fmla="*/ 27 h 251"/>
                <a:gd name="T16" fmla="*/ 116 w 190"/>
                <a:gd name="T1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51">
                  <a:moveTo>
                    <a:pt x="116" y="0"/>
                  </a:moveTo>
                  <a:cubicBezTo>
                    <a:pt x="111" y="7"/>
                    <a:pt x="103" y="12"/>
                    <a:pt x="94" y="12"/>
                  </a:cubicBezTo>
                  <a:cubicBezTo>
                    <a:pt x="84" y="66"/>
                    <a:pt x="68" y="118"/>
                    <a:pt x="46" y="167"/>
                  </a:cubicBezTo>
                  <a:cubicBezTo>
                    <a:pt x="32" y="197"/>
                    <a:pt x="17" y="225"/>
                    <a:pt x="0" y="251"/>
                  </a:cubicBezTo>
                  <a:cubicBezTo>
                    <a:pt x="21" y="239"/>
                    <a:pt x="42" y="226"/>
                    <a:pt x="61" y="212"/>
                  </a:cubicBezTo>
                  <a:cubicBezTo>
                    <a:pt x="121" y="168"/>
                    <a:pt x="165" y="115"/>
                    <a:pt x="190" y="54"/>
                  </a:cubicBezTo>
                  <a:cubicBezTo>
                    <a:pt x="184" y="48"/>
                    <a:pt x="180" y="40"/>
                    <a:pt x="180" y="32"/>
                  </a:cubicBezTo>
                  <a:cubicBezTo>
                    <a:pt x="180" y="30"/>
                    <a:pt x="180" y="29"/>
                    <a:pt x="180" y="27"/>
                  </a:cubicBezTo>
                  <a:cubicBezTo>
                    <a:pt x="159" y="17"/>
                    <a:pt x="137" y="8"/>
                    <a:pt x="1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sp>
          <p:nvSpPr>
            <p:cNvPr id="138" name="Freeform 36"/>
            <p:cNvSpPr>
              <a:spLocks/>
            </p:cNvSpPr>
            <p:nvPr/>
          </p:nvSpPr>
          <p:spPr bwMode="auto">
            <a:xfrm>
              <a:off x="6203707" y="1975037"/>
              <a:ext cx="103172" cy="63977"/>
            </a:xfrm>
            <a:custGeom>
              <a:avLst/>
              <a:gdLst>
                <a:gd name="T0" fmla="*/ 147 w 147"/>
                <a:gd name="T1" fmla="*/ 0 h 89"/>
                <a:gd name="T2" fmla="*/ 0 w 147"/>
                <a:gd name="T3" fmla="*/ 43 h 89"/>
                <a:gd name="T4" fmla="*/ 59 w 147"/>
                <a:gd name="T5" fmla="*/ 89 h 89"/>
                <a:gd name="T6" fmla="*/ 147 w 147"/>
                <a:gd name="T7" fmla="*/ 0 h 89"/>
              </a:gdLst>
              <a:ahLst/>
              <a:cxnLst>
                <a:cxn ang="0">
                  <a:pos x="T0" y="T1"/>
                </a:cxn>
                <a:cxn ang="0">
                  <a:pos x="T2" y="T3"/>
                </a:cxn>
                <a:cxn ang="0">
                  <a:pos x="T4" y="T5"/>
                </a:cxn>
                <a:cxn ang="0">
                  <a:pos x="T6" y="T7"/>
                </a:cxn>
              </a:cxnLst>
              <a:rect l="0" t="0" r="r" b="b"/>
              <a:pathLst>
                <a:path w="147" h="89">
                  <a:moveTo>
                    <a:pt x="147" y="0"/>
                  </a:moveTo>
                  <a:cubicBezTo>
                    <a:pt x="83" y="28"/>
                    <a:pt x="29" y="39"/>
                    <a:pt x="0" y="43"/>
                  </a:cubicBezTo>
                  <a:cubicBezTo>
                    <a:pt x="18" y="61"/>
                    <a:pt x="38" y="76"/>
                    <a:pt x="59" y="89"/>
                  </a:cubicBezTo>
                  <a:cubicBezTo>
                    <a:pt x="74" y="78"/>
                    <a:pt x="108" y="49"/>
                    <a:pt x="1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14273">
                <a:defRPr/>
              </a:pPr>
              <a:endParaRPr lang="en-US" sz="900" kern="0" dirty="0">
                <a:solidFill>
                  <a:srgbClr val="0096D6"/>
                </a:solidFill>
                <a:latin typeface="+mn-lt"/>
              </a:endParaRPr>
            </a:p>
          </p:txBody>
        </p:sp>
      </p:grpSp>
      <p:grpSp>
        <p:nvGrpSpPr>
          <p:cNvPr id="5" name="Group 138"/>
          <p:cNvGrpSpPr/>
          <p:nvPr/>
        </p:nvGrpSpPr>
        <p:grpSpPr>
          <a:xfrm>
            <a:off x="1370766" y="1355144"/>
            <a:ext cx="372296" cy="276662"/>
            <a:chOff x="932504" y="1676008"/>
            <a:chExt cx="496265" cy="368882"/>
          </a:xfrm>
          <a:solidFill>
            <a:sysClr val="window" lastClr="FFFFFF"/>
          </a:solidFill>
        </p:grpSpPr>
        <p:sp>
          <p:nvSpPr>
            <p:cNvPr id="140" name="Freeform 30"/>
            <p:cNvSpPr>
              <a:spLocks noEditPoints="1"/>
            </p:cNvSpPr>
            <p:nvPr/>
          </p:nvSpPr>
          <p:spPr bwMode="auto">
            <a:xfrm>
              <a:off x="1179726" y="1759282"/>
              <a:ext cx="249043" cy="258327"/>
            </a:xfrm>
            <a:custGeom>
              <a:avLst/>
              <a:gdLst/>
              <a:ahLst/>
              <a:cxnLst>
                <a:cxn ang="0">
                  <a:pos x="669" y="334"/>
                </a:cxn>
                <a:cxn ang="0">
                  <a:pos x="334" y="0"/>
                </a:cxn>
                <a:cxn ang="0">
                  <a:pos x="0" y="334"/>
                </a:cxn>
                <a:cxn ang="0">
                  <a:pos x="334" y="669"/>
                </a:cxn>
                <a:cxn ang="0">
                  <a:pos x="669" y="334"/>
                </a:cxn>
                <a:cxn ang="0">
                  <a:pos x="1116" y="669"/>
                </a:cxn>
                <a:cxn ang="0">
                  <a:pos x="1450" y="334"/>
                </a:cxn>
                <a:cxn ang="0">
                  <a:pos x="1116" y="0"/>
                </a:cxn>
                <a:cxn ang="0">
                  <a:pos x="781" y="334"/>
                </a:cxn>
                <a:cxn ang="0">
                  <a:pos x="1116" y="669"/>
                </a:cxn>
                <a:cxn ang="0">
                  <a:pos x="1626" y="678"/>
                </a:cxn>
                <a:cxn ang="0">
                  <a:pos x="1507" y="704"/>
                </a:cxn>
                <a:cxn ang="0">
                  <a:pos x="1434" y="720"/>
                </a:cxn>
                <a:cxn ang="0">
                  <a:pos x="1415" y="740"/>
                </a:cxn>
                <a:cxn ang="0">
                  <a:pos x="1415" y="785"/>
                </a:cxn>
                <a:cxn ang="0">
                  <a:pos x="1267" y="785"/>
                </a:cxn>
                <a:cxn ang="0">
                  <a:pos x="1267" y="705"/>
                </a:cxn>
                <a:cxn ang="0">
                  <a:pos x="1267" y="679"/>
                </a:cxn>
                <a:cxn ang="0">
                  <a:pos x="1116" y="711"/>
                </a:cxn>
                <a:cxn ang="0">
                  <a:pos x="781" y="507"/>
                </a:cxn>
                <a:cxn ang="0">
                  <a:pos x="669" y="507"/>
                </a:cxn>
                <a:cxn ang="0">
                  <a:pos x="334" y="711"/>
                </a:cxn>
                <a:cxn ang="0">
                  <a:pos x="119" y="644"/>
                </a:cxn>
                <a:cxn ang="0">
                  <a:pos x="119" y="1009"/>
                </a:cxn>
                <a:cxn ang="0">
                  <a:pos x="119" y="1245"/>
                </a:cxn>
                <a:cxn ang="0">
                  <a:pos x="478" y="1245"/>
                </a:cxn>
                <a:cxn ang="0">
                  <a:pos x="478" y="1352"/>
                </a:cxn>
                <a:cxn ang="0">
                  <a:pos x="957" y="1352"/>
                </a:cxn>
                <a:cxn ang="0">
                  <a:pos x="957" y="1245"/>
                </a:cxn>
                <a:cxn ang="0">
                  <a:pos x="1267" y="1245"/>
                </a:cxn>
                <a:cxn ang="0">
                  <a:pos x="1267" y="1025"/>
                </a:cxn>
                <a:cxn ang="0">
                  <a:pos x="1415" y="1025"/>
                </a:cxn>
                <a:cxn ang="0">
                  <a:pos x="1415" y="1070"/>
                </a:cxn>
                <a:cxn ang="0">
                  <a:pos x="1434" y="1090"/>
                </a:cxn>
                <a:cxn ang="0">
                  <a:pos x="1626" y="1132"/>
                </a:cxn>
                <a:cxn ang="0">
                  <a:pos x="1645" y="1120"/>
                </a:cxn>
                <a:cxn ang="0">
                  <a:pos x="1645" y="719"/>
                </a:cxn>
                <a:cxn ang="0">
                  <a:pos x="1645" y="690"/>
                </a:cxn>
                <a:cxn ang="0">
                  <a:pos x="1626" y="678"/>
                </a:cxn>
                <a:cxn ang="0">
                  <a:pos x="731" y="1408"/>
                </a:cxn>
                <a:cxn ang="0">
                  <a:pos x="1021" y="1704"/>
                </a:cxn>
                <a:cxn ang="0">
                  <a:pos x="1113" y="1704"/>
                </a:cxn>
                <a:cxn ang="0">
                  <a:pos x="905" y="1408"/>
                </a:cxn>
                <a:cxn ang="0">
                  <a:pos x="731" y="1408"/>
                </a:cxn>
                <a:cxn ang="0">
                  <a:pos x="316" y="1704"/>
                </a:cxn>
                <a:cxn ang="0">
                  <a:pos x="407" y="1704"/>
                </a:cxn>
                <a:cxn ang="0">
                  <a:pos x="698" y="1408"/>
                </a:cxn>
                <a:cxn ang="0">
                  <a:pos x="523" y="1408"/>
                </a:cxn>
                <a:cxn ang="0">
                  <a:pos x="316" y="1704"/>
                </a:cxn>
              </a:cxnLst>
              <a:rect l="0" t="0" r="r" b="b"/>
              <a:pathLst>
                <a:path w="1645" h="1704">
                  <a:moveTo>
                    <a:pt x="669" y="334"/>
                  </a:moveTo>
                  <a:cubicBezTo>
                    <a:pt x="669" y="150"/>
                    <a:pt x="519" y="0"/>
                    <a:pt x="334" y="0"/>
                  </a:cubicBezTo>
                  <a:cubicBezTo>
                    <a:pt x="149" y="0"/>
                    <a:pt x="0" y="150"/>
                    <a:pt x="0" y="334"/>
                  </a:cubicBezTo>
                  <a:cubicBezTo>
                    <a:pt x="0" y="519"/>
                    <a:pt x="149" y="669"/>
                    <a:pt x="334" y="669"/>
                  </a:cubicBezTo>
                  <a:cubicBezTo>
                    <a:pt x="519" y="669"/>
                    <a:pt x="669" y="519"/>
                    <a:pt x="669" y="334"/>
                  </a:cubicBezTo>
                  <a:close/>
                  <a:moveTo>
                    <a:pt x="1116" y="669"/>
                  </a:moveTo>
                  <a:cubicBezTo>
                    <a:pt x="1300" y="669"/>
                    <a:pt x="1450" y="519"/>
                    <a:pt x="1450" y="334"/>
                  </a:cubicBezTo>
                  <a:cubicBezTo>
                    <a:pt x="1450" y="150"/>
                    <a:pt x="1300" y="0"/>
                    <a:pt x="1116" y="0"/>
                  </a:cubicBezTo>
                  <a:cubicBezTo>
                    <a:pt x="931" y="0"/>
                    <a:pt x="781" y="150"/>
                    <a:pt x="781" y="334"/>
                  </a:cubicBezTo>
                  <a:cubicBezTo>
                    <a:pt x="781" y="519"/>
                    <a:pt x="931" y="669"/>
                    <a:pt x="1116" y="669"/>
                  </a:cubicBezTo>
                  <a:close/>
                  <a:moveTo>
                    <a:pt x="1626" y="678"/>
                  </a:moveTo>
                  <a:cubicBezTo>
                    <a:pt x="1507" y="704"/>
                    <a:pt x="1507" y="704"/>
                    <a:pt x="1507" y="704"/>
                  </a:cubicBezTo>
                  <a:cubicBezTo>
                    <a:pt x="1434" y="720"/>
                    <a:pt x="1434" y="720"/>
                    <a:pt x="1434" y="720"/>
                  </a:cubicBezTo>
                  <a:cubicBezTo>
                    <a:pt x="1423" y="722"/>
                    <a:pt x="1415" y="731"/>
                    <a:pt x="1415" y="740"/>
                  </a:cubicBezTo>
                  <a:cubicBezTo>
                    <a:pt x="1415" y="785"/>
                    <a:pt x="1415" y="785"/>
                    <a:pt x="1415" y="785"/>
                  </a:cubicBezTo>
                  <a:cubicBezTo>
                    <a:pt x="1267" y="785"/>
                    <a:pt x="1267" y="785"/>
                    <a:pt x="1267" y="785"/>
                  </a:cubicBezTo>
                  <a:cubicBezTo>
                    <a:pt x="1267" y="705"/>
                    <a:pt x="1267" y="705"/>
                    <a:pt x="1267" y="705"/>
                  </a:cubicBezTo>
                  <a:cubicBezTo>
                    <a:pt x="1267" y="679"/>
                    <a:pt x="1267" y="679"/>
                    <a:pt x="1267" y="679"/>
                  </a:cubicBezTo>
                  <a:cubicBezTo>
                    <a:pt x="1221" y="700"/>
                    <a:pt x="1170" y="711"/>
                    <a:pt x="1116" y="711"/>
                  </a:cubicBezTo>
                  <a:cubicBezTo>
                    <a:pt x="970" y="711"/>
                    <a:pt x="844" y="628"/>
                    <a:pt x="781" y="507"/>
                  </a:cubicBezTo>
                  <a:cubicBezTo>
                    <a:pt x="669" y="507"/>
                    <a:pt x="669" y="507"/>
                    <a:pt x="669" y="507"/>
                  </a:cubicBezTo>
                  <a:cubicBezTo>
                    <a:pt x="606" y="628"/>
                    <a:pt x="480" y="711"/>
                    <a:pt x="334" y="711"/>
                  </a:cubicBezTo>
                  <a:cubicBezTo>
                    <a:pt x="254" y="711"/>
                    <a:pt x="180" y="686"/>
                    <a:pt x="119" y="644"/>
                  </a:cubicBezTo>
                  <a:cubicBezTo>
                    <a:pt x="119" y="1009"/>
                    <a:pt x="119" y="1009"/>
                    <a:pt x="119" y="1009"/>
                  </a:cubicBezTo>
                  <a:cubicBezTo>
                    <a:pt x="119" y="1245"/>
                    <a:pt x="119" y="1245"/>
                    <a:pt x="119" y="1245"/>
                  </a:cubicBezTo>
                  <a:cubicBezTo>
                    <a:pt x="478" y="1245"/>
                    <a:pt x="478" y="1245"/>
                    <a:pt x="478" y="1245"/>
                  </a:cubicBezTo>
                  <a:cubicBezTo>
                    <a:pt x="478" y="1352"/>
                    <a:pt x="478" y="1352"/>
                    <a:pt x="478" y="1352"/>
                  </a:cubicBezTo>
                  <a:cubicBezTo>
                    <a:pt x="957" y="1352"/>
                    <a:pt x="957" y="1352"/>
                    <a:pt x="957" y="1352"/>
                  </a:cubicBezTo>
                  <a:cubicBezTo>
                    <a:pt x="957" y="1245"/>
                    <a:pt x="957" y="1245"/>
                    <a:pt x="957" y="1245"/>
                  </a:cubicBezTo>
                  <a:cubicBezTo>
                    <a:pt x="1267" y="1245"/>
                    <a:pt x="1267" y="1245"/>
                    <a:pt x="1267" y="1245"/>
                  </a:cubicBezTo>
                  <a:cubicBezTo>
                    <a:pt x="1267" y="1025"/>
                    <a:pt x="1267" y="1025"/>
                    <a:pt x="1267" y="1025"/>
                  </a:cubicBezTo>
                  <a:cubicBezTo>
                    <a:pt x="1415" y="1025"/>
                    <a:pt x="1415" y="1025"/>
                    <a:pt x="1415" y="1025"/>
                  </a:cubicBezTo>
                  <a:cubicBezTo>
                    <a:pt x="1415" y="1070"/>
                    <a:pt x="1415" y="1070"/>
                    <a:pt x="1415" y="1070"/>
                  </a:cubicBezTo>
                  <a:cubicBezTo>
                    <a:pt x="1415" y="1079"/>
                    <a:pt x="1423" y="1088"/>
                    <a:pt x="1434" y="1090"/>
                  </a:cubicBezTo>
                  <a:cubicBezTo>
                    <a:pt x="1626" y="1132"/>
                    <a:pt x="1626" y="1132"/>
                    <a:pt x="1626" y="1132"/>
                  </a:cubicBezTo>
                  <a:cubicBezTo>
                    <a:pt x="1637" y="1134"/>
                    <a:pt x="1645" y="1129"/>
                    <a:pt x="1645" y="1120"/>
                  </a:cubicBezTo>
                  <a:cubicBezTo>
                    <a:pt x="1645" y="719"/>
                    <a:pt x="1645" y="719"/>
                    <a:pt x="1645" y="719"/>
                  </a:cubicBezTo>
                  <a:cubicBezTo>
                    <a:pt x="1645" y="690"/>
                    <a:pt x="1645" y="690"/>
                    <a:pt x="1645" y="690"/>
                  </a:cubicBezTo>
                  <a:cubicBezTo>
                    <a:pt x="1645" y="681"/>
                    <a:pt x="1637" y="676"/>
                    <a:pt x="1626" y="678"/>
                  </a:cubicBezTo>
                  <a:close/>
                  <a:moveTo>
                    <a:pt x="731" y="1408"/>
                  </a:moveTo>
                  <a:cubicBezTo>
                    <a:pt x="1021" y="1704"/>
                    <a:pt x="1021" y="1704"/>
                    <a:pt x="1021" y="1704"/>
                  </a:cubicBezTo>
                  <a:cubicBezTo>
                    <a:pt x="1113" y="1704"/>
                    <a:pt x="1113" y="1704"/>
                    <a:pt x="1113" y="1704"/>
                  </a:cubicBezTo>
                  <a:cubicBezTo>
                    <a:pt x="905" y="1408"/>
                    <a:pt x="905" y="1408"/>
                    <a:pt x="905" y="1408"/>
                  </a:cubicBezTo>
                  <a:lnTo>
                    <a:pt x="731" y="1408"/>
                  </a:lnTo>
                  <a:close/>
                  <a:moveTo>
                    <a:pt x="316" y="1704"/>
                  </a:moveTo>
                  <a:cubicBezTo>
                    <a:pt x="407" y="1704"/>
                    <a:pt x="407" y="1704"/>
                    <a:pt x="407" y="1704"/>
                  </a:cubicBezTo>
                  <a:cubicBezTo>
                    <a:pt x="698" y="1408"/>
                    <a:pt x="698" y="1408"/>
                    <a:pt x="698" y="1408"/>
                  </a:cubicBezTo>
                  <a:cubicBezTo>
                    <a:pt x="523" y="1408"/>
                    <a:pt x="523" y="1408"/>
                    <a:pt x="523" y="1408"/>
                  </a:cubicBezTo>
                  <a:lnTo>
                    <a:pt x="316" y="1704"/>
                  </a:lnTo>
                  <a:close/>
                </a:path>
              </a:pathLst>
            </a:custGeom>
            <a:grpFill/>
            <a:ln w="9525">
              <a:noFill/>
              <a:round/>
              <a:headEnd/>
              <a:tailEnd/>
            </a:ln>
            <a:effectLst/>
          </p:spPr>
          <p:txBody>
            <a:bodyPr vert="horz" wrap="square" lIns="68565" tIns="34283" rIns="68565" bIns="34283" numCol="1" anchor="t" anchorCtr="0" compatLnSpc="1">
              <a:prstTxWarp prst="textNoShape">
                <a:avLst/>
              </a:prstTxWarp>
            </a:bodyPr>
            <a:lstStyle/>
            <a:p>
              <a:pPr defTabSz="514273">
                <a:defRPr/>
              </a:pPr>
              <a:endParaRPr lang="en-US" sz="1100" kern="0" dirty="0">
                <a:solidFill>
                  <a:srgbClr val="0096D6"/>
                </a:solidFill>
                <a:latin typeface="+mn-lt"/>
              </a:endParaRPr>
            </a:p>
          </p:txBody>
        </p:sp>
        <p:sp>
          <p:nvSpPr>
            <p:cNvPr id="141" name="Freeform 58"/>
            <p:cNvSpPr>
              <a:spLocks noEditPoints="1"/>
            </p:cNvSpPr>
            <p:nvPr/>
          </p:nvSpPr>
          <p:spPr bwMode="auto">
            <a:xfrm>
              <a:off x="932504" y="1676008"/>
              <a:ext cx="153268" cy="368882"/>
            </a:xfrm>
            <a:custGeom>
              <a:avLst/>
              <a:gdLst>
                <a:gd name="T0" fmla="*/ 35 w 46"/>
                <a:gd name="T1" fmla="*/ 52 h 110"/>
                <a:gd name="T2" fmla="*/ 5 w 46"/>
                <a:gd name="T3" fmla="*/ 21 h 110"/>
                <a:gd name="T4" fmla="*/ 40 w 46"/>
                <a:gd name="T5" fmla="*/ 21 h 110"/>
                <a:gd name="T6" fmla="*/ 38 w 46"/>
                <a:gd name="T7" fmla="*/ 74 h 110"/>
                <a:gd name="T8" fmla="*/ 31 w 46"/>
                <a:gd name="T9" fmla="*/ 76 h 110"/>
                <a:gd name="T10" fmla="*/ 31 w 46"/>
                <a:gd name="T11" fmla="*/ 70 h 110"/>
                <a:gd name="T12" fmla="*/ 38 w 46"/>
                <a:gd name="T13" fmla="*/ 74 h 110"/>
                <a:gd name="T14" fmla="*/ 38 w 46"/>
                <a:gd name="T15" fmla="*/ 83 h 110"/>
                <a:gd name="T16" fmla="*/ 29 w 46"/>
                <a:gd name="T17" fmla="*/ 83 h 110"/>
                <a:gd name="T18" fmla="*/ 37 w 46"/>
                <a:gd name="T19" fmla="*/ 79 h 110"/>
                <a:gd name="T20" fmla="*/ 38 w 46"/>
                <a:gd name="T21" fmla="*/ 83 h 110"/>
                <a:gd name="T22" fmla="*/ 37 w 46"/>
                <a:gd name="T23" fmla="*/ 94 h 110"/>
                <a:gd name="T24" fmla="*/ 29 w 46"/>
                <a:gd name="T25" fmla="*/ 89 h 110"/>
                <a:gd name="T26" fmla="*/ 38 w 46"/>
                <a:gd name="T27" fmla="*/ 89 h 110"/>
                <a:gd name="T28" fmla="*/ 38 w 46"/>
                <a:gd name="T29" fmla="*/ 101 h 110"/>
                <a:gd name="T30" fmla="*/ 31 w 46"/>
                <a:gd name="T31" fmla="*/ 103 h 110"/>
                <a:gd name="T32" fmla="*/ 31 w 46"/>
                <a:gd name="T33" fmla="*/ 97 h 110"/>
                <a:gd name="T34" fmla="*/ 38 w 46"/>
                <a:gd name="T35" fmla="*/ 101 h 110"/>
                <a:gd name="T36" fmla="*/ 28 w 46"/>
                <a:gd name="T37" fmla="*/ 62 h 110"/>
                <a:gd name="T38" fmla="*/ 35 w 46"/>
                <a:gd name="T39" fmla="*/ 57 h 110"/>
                <a:gd name="T40" fmla="*/ 36 w 46"/>
                <a:gd name="T41" fmla="*/ 61 h 110"/>
                <a:gd name="T42" fmla="*/ 27 w 46"/>
                <a:gd name="T43" fmla="*/ 74 h 110"/>
                <a:gd name="T44" fmla="*/ 20 w 46"/>
                <a:gd name="T45" fmla="*/ 76 h 110"/>
                <a:gd name="T46" fmla="*/ 20 w 46"/>
                <a:gd name="T47" fmla="*/ 70 h 110"/>
                <a:gd name="T48" fmla="*/ 27 w 46"/>
                <a:gd name="T49" fmla="*/ 74 h 110"/>
                <a:gd name="T50" fmla="*/ 27 w 46"/>
                <a:gd name="T51" fmla="*/ 83 h 110"/>
                <a:gd name="T52" fmla="*/ 18 w 46"/>
                <a:gd name="T53" fmla="*/ 83 h 110"/>
                <a:gd name="T54" fmla="*/ 25 w 46"/>
                <a:gd name="T55" fmla="*/ 79 h 110"/>
                <a:gd name="T56" fmla="*/ 27 w 46"/>
                <a:gd name="T57" fmla="*/ 83 h 110"/>
                <a:gd name="T58" fmla="*/ 25 w 46"/>
                <a:gd name="T59" fmla="*/ 94 h 110"/>
                <a:gd name="T60" fmla="*/ 18 w 46"/>
                <a:gd name="T61" fmla="*/ 89 h 110"/>
                <a:gd name="T62" fmla="*/ 27 w 46"/>
                <a:gd name="T63" fmla="*/ 89 h 110"/>
                <a:gd name="T64" fmla="*/ 27 w 46"/>
                <a:gd name="T65" fmla="*/ 101 h 110"/>
                <a:gd name="T66" fmla="*/ 20 w 46"/>
                <a:gd name="T67" fmla="*/ 103 h 110"/>
                <a:gd name="T68" fmla="*/ 20 w 46"/>
                <a:gd name="T69" fmla="*/ 97 h 110"/>
                <a:gd name="T70" fmla="*/ 27 w 46"/>
                <a:gd name="T71" fmla="*/ 101 h 110"/>
                <a:gd name="T72" fmla="*/ 18 w 46"/>
                <a:gd name="T73" fmla="*/ 61 h 110"/>
                <a:gd name="T74" fmla="*/ 9 w 46"/>
                <a:gd name="T75" fmla="*/ 61 h 110"/>
                <a:gd name="T76" fmla="*/ 10 w 46"/>
                <a:gd name="T77" fmla="*/ 57 h 110"/>
                <a:gd name="T78" fmla="*/ 16 w 46"/>
                <a:gd name="T79" fmla="*/ 74 h 110"/>
                <a:gd name="T80" fmla="*/ 8 w 46"/>
                <a:gd name="T81" fmla="*/ 76 h 110"/>
                <a:gd name="T82" fmla="*/ 8 w 46"/>
                <a:gd name="T83" fmla="*/ 70 h 110"/>
                <a:gd name="T84" fmla="*/ 16 w 46"/>
                <a:gd name="T85" fmla="*/ 74 h 110"/>
                <a:gd name="T86" fmla="*/ 16 w 46"/>
                <a:gd name="T87" fmla="*/ 83 h 110"/>
                <a:gd name="T88" fmla="*/ 7 w 46"/>
                <a:gd name="T89" fmla="*/ 83 h 110"/>
                <a:gd name="T90" fmla="*/ 14 w 46"/>
                <a:gd name="T91" fmla="*/ 79 h 110"/>
                <a:gd name="T92" fmla="*/ 16 w 46"/>
                <a:gd name="T93" fmla="*/ 83 h 110"/>
                <a:gd name="T94" fmla="*/ 14 w 46"/>
                <a:gd name="T95" fmla="*/ 94 h 110"/>
                <a:gd name="T96" fmla="*/ 7 w 46"/>
                <a:gd name="T97" fmla="*/ 89 h 110"/>
                <a:gd name="T98" fmla="*/ 16 w 46"/>
                <a:gd name="T99" fmla="*/ 89 h 110"/>
                <a:gd name="T100" fmla="*/ 16 w 46"/>
                <a:gd name="T101" fmla="*/ 101 h 110"/>
                <a:gd name="T102" fmla="*/ 8 w 46"/>
                <a:gd name="T103" fmla="*/ 103 h 110"/>
                <a:gd name="T104" fmla="*/ 8 w 46"/>
                <a:gd name="T105" fmla="*/ 97 h 110"/>
                <a:gd name="T106" fmla="*/ 16 w 46"/>
                <a:gd name="T107" fmla="*/ 101 h 110"/>
                <a:gd name="T108" fmla="*/ 41 w 46"/>
                <a:gd name="T109" fmla="*/ 12 h 110"/>
                <a:gd name="T110" fmla="*/ 5 w 46"/>
                <a:gd name="T111" fmla="*/ 0 h 110"/>
                <a:gd name="T112" fmla="*/ 0 w 46"/>
                <a:gd name="T113" fmla="*/ 17 h 110"/>
                <a:gd name="T114" fmla="*/ 41 w 46"/>
                <a:gd name="T115" fmla="*/ 110 h 110"/>
                <a:gd name="T116" fmla="*/ 41 w 46"/>
                <a:gd name="T117"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 h="110">
                  <a:moveTo>
                    <a:pt x="40" y="47"/>
                  </a:moveTo>
                  <a:cubicBezTo>
                    <a:pt x="40" y="47"/>
                    <a:pt x="40" y="47"/>
                    <a:pt x="40" y="47"/>
                  </a:cubicBezTo>
                  <a:cubicBezTo>
                    <a:pt x="40" y="49"/>
                    <a:pt x="38" y="52"/>
                    <a:pt x="35" y="52"/>
                  </a:cubicBezTo>
                  <a:cubicBezTo>
                    <a:pt x="10" y="52"/>
                    <a:pt x="10" y="52"/>
                    <a:pt x="10" y="52"/>
                  </a:cubicBezTo>
                  <a:cubicBezTo>
                    <a:pt x="7" y="52"/>
                    <a:pt x="5" y="49"/>
                    <a:pt x="5" y="47"/>
                  </a:cubicBezTo>
                  <a:cubicBezTo>
                    <a:pt x="5" y="21"/>
                    <a:pt x="5" y="21"/>
                    <a:pt x="5" y="21"/>
                  </a:cubicBezTo>
                  <a:cubicBezTo>
                    <a:pt x="5" y="19"/>
                    <a:pt x="7" y="16"/>
                    <a:pt x="10" y="16"/>
                  </a:cubicBezTo>
                  <a:cubicBezTo>
                    <a:pt x="35" y="16"/>
                    <a:pt x="35" y="16"/>
                    <a:pt x="35" y="16"/>
                  </a:cubicBezTo>
                  <a:cubicBezTo>
                    <a:pt x="38" y="16"/>
                    <a:pt x="40" y="19"/>
                    <a:pt x="40" y="21"/>
                  </a:cubicBezTo>
                  <a:cubicBezTo>
                    <a:pt x="40" y="47"/>
                    <a:pt x="40" y="47"/>
                    <a:pt x="40" y="47"/>
                  </a:cubicBezTo>
                  <a:cubicBezTo>
                    <a:pt x="40" y="47"/>
                    <a:pt x="40" y="47"/>
                    <a:pt x="40" y="47"/>
                  </a:cubicBezTo>
                  <a:close/>
                  <a:moveTo>
                    <a:pt x="38" y="74"/>
                  </a:moveTo>
                  <a:cubicBezTo>
                    <a:pt x="38" y="74"/>
                    <a:pt x="38" y="74"/>
                    <a:pt x="38" y="74"/>
                  </a:cubicBezTo>
                  <a:cubicBezTo>
                    <a:pt x="38" y="75"/>
                    <a:pt x="38" y="76"/>
                    <a:pt x="37" y="76"/>
                  </a:cubicBezTo>
                  <a:cubicBezTo>
                    <a:pt x="31" y="76"/>
                    <a:pt x="31" y="76"/>
                    <a:pt x="31" y="76"/>
                  </a:cubicBezTo>
                  <a:cubicBezTo>
                    <a:pt x="30" y="76"/>
                    <a:pt x="29" y="75"/>
                    <a:pt x="29" y="74"/>
                  </a:cubicBezTo>
                  <a:cubicBezTo>
                    <a:pt x="29" y="72"/>
                    <a:pt x="29" y="72"/>
                    <a:pt x="29" y="72"/>
                  </a:cubicBezTo>
                  <a:cubicBezTo>
                    <a:pt x="29" y="71"/>
                    <a:pt x="30" y="70"/>
                    <a:pt x="31" y="70"/>
                  </a:cubicBezTo>
                  <a:cubicBezTo>
                    <a:pt x="37" y="70"/>
                    <a:pt x="37" y="70"/>
                    <a:pt x="37" y="70"/>
                  </a:cubicBezTo>
                  <a:cubicBezTo>
                    <a:pt x="38" y="70"/>
                    <a:pt x="38" y="71"/>
                    <a:pt x="38" y="72"/>
                  </a:cubicBezTo>
                  <a:cubicBezTo>
                    <a:pt x="38" y="74"/>
                    <a:pt x="38" y="74"/>
                    <a:pt x="38" y="74"/>
                  </a:cubicBezTo>
                  <a:cubicBezTo>
                    <a:pt x="38" y="74"/>
                    <a:pt x="38" y="74"/>
                    <a:pt x="38" y="74"/>
                  </a:cubicBezTo>
                  <a:close/>
                  <a:moveTo>
                    <a:pt x="38" y="83"/>
                  </a:moveTo>
                  <a:cubicBezTo>
                    <a:pt x="38" y="83"/>
                    <a:pt x="38" y="83"/>
                    <a:pt x="38" y="83"/>
                  </a:cubicBezTo>
                  <a:cubicBezTo>
                    <a:pt x="38" y="84"/>
                    <a:pt x="38" y="85"/>
                    <a:pt x="37" y="85"/>
                  </a:cubicBezTo>
                  <a:cubicBezTo>
                    <a:pt x="31" y="85"/>
                    <a:pt x="31" y="85"/>
                    <a:pt x="31" y="85"/>
                  </a:cubicBezTo>
                  <a:cubicBezTo>
                    <a:pt x="30" y="85"/>
                    <a:pt x="29" y="84"/>
                    <a:pt x="29" y="83"/>
                  </a:cubicBezTo>
                  <a:cubicBezTo>
                    <a:pt x="29" y="80"/>
                    <a:pt x="29" y="80"/>
                    <a:pt x="29" y="80"/>
                  </a:cubicBezTo>
                  <a:cubicBezTo>
                    <a:pt x="29" y="80"/>
                    <a:pt x="30" y="79"/>
                    <a:pt x="31" y="79"/>
                  </a:cubicBezTo>
                  <a:cubicBezTo>
                    <a:pt x="37" y="79"/>
                    <a:pt x="37" y="79"/>
                    <a:pt x="37" y="79"/>
                  </a:cubicBezTo>
                  <a:cubicBezTo>
                    <a:pt x="38" y="79"/>
                    <a:pt x="38" y="80"/>
                    <a:pt x="38" y="80"/>
                  </a:cubicBezTo>
                  <a:cubicBezTo>
                    <a:pt x="38" y="83"/>
                    <a:pt x="38" y="83"/>
                    <a:pt x="38" y="83"/>
                  </a:cubicBezTo>
                  <a:cubicBezTo>
                    <a:pt x="38" y="83"/>
                    <a:pt x="38" y="83"/>
                    <a:pt x="38" y="83"/>
                  </a:cubicBezTo>
                  <a:close/>
                  <a:moveTo>
                    <a:pt x="38" y="92"/>
                  </a:moveTo>
                  <a:cubicBezTo>
                    <a:pt x="38" y="92"/>
                    <a:pt x="38" y="92"/>
                    <a:pt x="38" y="92"/>
                  </a:cubicBezTo>
                  <a:cubicBezTo>
                    <a:pt x="38" y="93"/>
                    <a:pt x="38" y="94"/>
                    <a:pt x="37" y="94"/>
                  </a:cubicBezTo>
                  <a:cubicBezTo>
                    <a:pt x="31" y="94"/>
                    <a:pt x="31" y="94"/>
                    <a:pt x="31" y="94"/>
                  </a:cubicBezTo>
                  <a:cubicBezTo>
                    <a:pt x="30" y="94"/>
                    <a:pt x="29" y="93"/>
                    <a:pt x="29" y="92"/>
                  </a:cubicBezTo>
                  <a:cubicBezTo>
                    <a:pt x="29" y="89"/>
                    <a:pt x="29" y="89"/>
                    <a:pt x="29" y="89"/>
                  </a:cubicBezTo>
                  <a:cubicBezTo>
                    <a:pt x="29" y="88"/>
                    <a:pt x="30" y="88"/>
                    <a:pt x="31" y="88"/>
                  </a:cubicBezTo>
                  <a:cubicBezTo>
                    <a:pt x="37" y="88"/>
                    <a:pt x="37" y="88"/>
                    <a:pt x="37" y="88"/>
                  </a:cubicBezTo>
                  <a:cubicBezTo>
                    <a:pt x="38" y="88"/>
                    <a:pt x="38" y="88"/>
                    <a:pt x="38" y="89"/>
                  </a:cubicBezTo>
                  <a:cubicBezTo>
                    <a:pt x="38" y="92"/>
                    <a:pt x="38" y="92"/>
                    <a:pt x="38" y="92"/>
                  </a:cubicBezTo>
                  <a:cubicBezTo>
                    <a:pt x="38" y="92"/>
                    <a:pt x="38" y="92"/>
                    <a:pt x="38" y="92"/>
                  </a:cubicBezTo>
                  <a:close/>
                  <a:moveTo>
                    <a:pt x="38" y="101"/>
                  </a:moveTo>
                  <a:cubicBezTo>
                    <a:pt x="38" y="101"/>
                    <a:pt x="38" y="101"/>
                    <a:pt x="38" y="101"/>
                  </a:cubicBezTo>
                  <a:cubicBezTo>
                    <a:pt x="38" y="102"/>
                    <a:pt x="38" y="103"/>
                    <a:pt x="37" y="103"/>
                  </a:cubicBezTo>
                  <a:cubicBezTo>
                    <a:pt x="31" y="103"/>
                    <a:pt x="31" y="103"/>
                    <a:pt x="31" y="103"/>
                  </a:cubicBezTo>
                  <a:cubicBezTo>
                    <a:pt x="30" y="103"/>
                    <a:pt x="29" y="102"/>
                    <a:pt x="29" y="101"/>
                  </a:cubicBezTo>
                  <a:cubicBezTo>
                    <a:pt x="29" y="98"/>
                    <a:pt x="29" y="98"/>
                    <a:pt x="29" y="98"/>
                  </a:cubicBezTo>
                  <a:cubicBezTo>
                    <a:pt x="29" y="97"/>
                    <a:pt x="30" y="97"/>
                    <a:pt x="31" y="97"/>
                  </a:cubicBezTo>
                  <a:cubicBezTo>
                    <a:pt x="37" y="97"/>
                    <a:pt x="37" y="97"/>
                    <a:pt x="37" y="97"/>
                  </a:cubicBezTo>
                  <a:cubicBezTo>
                    <a:pt x="38" y="97"/>
                    <a:pt x="38" y="97"/>
                    <a:pt x="38" y="98"/>
                  </a:cubicBezTo>
                  <a:cubicBezTo>
                    <a:pt x="38" y="101"/>
                    <a:pt x="38" y="101"/>
                    <a:pt x="38" y="101"/>
                  </a:cubicBezTo>
                  <a:cubicBezTo>
                    <a:pt x="38" y="101"/>
                    <a:pt x="38" y="101"/>
                    <a:pt x="38" y="101"/>
                  </a:cubicBezTo>
                  <a:close/>
                  <a:moveTo>
                    <a:pt x="28" y="62"/>
                  </a:moveTo>
                  <a:cubicBezTo>
                    <a:pt x="28" y="62"/>
                    <a:pt x="28" y="62"/>
                    <a:pt x="28" y="62"/>
                  </a:cubicBezTo>
                  <a:cubicBezTo>
                    <a:pt x="27" y="61"/>
                    <a:pt x="27" y="61"/>
                    <a:pt x="27" y="61"/>
                  </a:cubicBezTo>
                  <a:cubicBezTo>
                    <a:pt x="27" y="61"/>
                    <a:pt x="27" y="60"/>
                    <a:pt x="28" y="59"/>
                  </a:cubicBezTo>
                  <a:cubicBezTo>
                    <a:pt x="35" y="57"/>
                    <a:pt x="35" y="57"/>
                    <a:pt x="35" y="57"/>
                  </a:cubicBezTo>
                  <a:cubicBezTo>
                    <a:pt x="36" y="57"/>
                    <a:pt x="37" y="57"/>
                    <a:pt x="37" y="58"/>
                  </a:cubicBezTo>
                  <a:cubicBezTo>
                    <a:pt x="37" y="59"/>
                    <a:pt x="37" y="59"/>
                    <a:pt x="37" y="59"/>
                  </a:cubicBezTo>
                  <a:cubicBezTo>
                    <a:pt x="38" y="60"/>
                    <a:pt x="37" y="61"/>
                    <a:pt x="36" y="61"/>
                  </a:cubicBezTo>
                  <a:cubicBezTo>
                    <a:pt x="30" y="63"/>
                    <a:pt x="30" y="63"/>
                    <a:pt x="30" y="63"/>
                  </a:cubicBezTo>
                  <a:cubicBezTo>
                    <a:pt x="29" y="64"/>
                    <a:pt x="28" y="63"/>
                    <a:pt x="28" y="62"/>
                  </a:cubicBezTo>
                  <a:close/>
                  <a:moveTo>
                    <a:pt x="27" y="74"/>
                  </a:moveTo>
                  <a:cubicBezTo>
                    <a:pt x="27" y="74"/>
                    <a:pt x="27" y="74"/>
                    <a:pt x="27" y="74"/>
                  </a:cubicBezTo>
                  <a:cubicBezTo>
                    <a:pt x="27" y="75"/>
                    <a:pt x="26" y="76"/>
                    <a:pt x="25" y="76"/>
                  </a:cubicBezTo>
                  <a:cubicBezTo>
                    <a:pt x="20" y="76"/>
                    <a:pt x="20" y="76"/>
                    <a:pt x="20" y="76"/>
                  </a:cubicBezTo>
                  <a:cubicBezTo>
                    <a:pt x="19" y="76"/>
                    <a:pt x="18" y="75"/>
                    <a:pt x="18" y="74"/>
                  </a:cubicBezTo>
                  <a:cubicBezTo>
                    <a:pt x="18" y="72"/>
                    <a:pt x="18" y="72"/>
                    <a:pt x="18" y="72"/>
                  </a:cubicBezTo>
                  <a:cubicBezTo>
                    <a:pt x="18" y="71"/>
                    <a:pt x="19" y="70"/>
                    <a:pt x="20" y="70"/>
                  </a:cubicBezTo>
                  <a:cubicBezTo>
                    <a:pt x="25" y="70"/>
                    <a:pt x="25" y="70"/>
                    <a:pt x="25" y="70"/>
                  </a:cubicBezTo>
                  <a:cubicBezTo>
                    <a:pt x="26" y="70"/>
                    <a:pt x="27" y="71"/>
                    <a:pt x="27" y="72"/>
                  </a:cubicBezTo>
                  <a:cubicBezTo>
                    <a:pt x="27" y="74"/>
                    <a:pt x="27" y="74"/>
                    <a:pt x="27" y="74"/>
                  </a:cubicBezTo>
                  <a:cubicBezTo>
                    <a:pt x="27" y="74"/>
                    <a:pt x="27" y="74"/>
                    <a:pt x="27" y="74"/>
                  </a:cubicBezTo>
                  <a:close/>
                  <a:moveTo>
                    <a:pt x="27" y="83"/>
                  </a:moveTo>
                  <a:cubicBezTo>
                    <a:pt x="27" y="83"/>
                    <a:pt x="27" y="83"/>
                    <a:pt x="27" y="83"/>
                  </a:cubicBezTo>
                  <a:cubicBezTo>
                    <a:pt x="27" y="84"/>
                    <a:pt x="26" y="85"/>
                    <a:pt x="25" y="85"/>
                  </a:cubicBezTo>
                  <a:cubicBezTo>
                    <a:pt x="20" y="85"/>
                    <a:pt x="20" y="85"/>
                    <a:pt x="20" y="85"/>
                  </a:cubicBezTo>
                  <a:cubicBezTo>
                    <a:pt x="19" y="85"/>
                    <a:pt x="18" y="84"/>
                    <a:pt x="18" y="83"/>
                  </a:cubicBezTo>
                  <a:cubicBezTo>
                    <a:pt x="18" y="80"/>
                    <a:pt x="18" y="80"/>
                    <a:pt x="18" y="80"/>
                  </a:cubicBezTo>
                  <a:cubicBezTo>
                    <a:pt x="18" y="80"/>
                    <a:pt x="19" y="79"/>
                    <a:pt x="20" y="79"/>
                  </a:cubicBezTo>
                  <a:cubicBezTo>
                    <a:pt x="25" y="79"/>
                    <a:pt x="25" y="79"/>
                    <a:pt x="25" y="79"/>
                  </a:cubicBezTo>
                  <a:cubicBezTo>
                    <a:pt x="26" y="79"/>
                    <a:pt x="27" y="80"/>
                    <a:pt x="27" y="80"/>
                  </a:cubicBezTo>
                  <a:cubicBezTo>
                    <a:pt x="27" y="83"/>
                    <a:pt x="27" y="83"/>
                    <a:pt x="27" y="83"/>
                  </a:cubicBezTo>
                  <a:cubicBezTo>
                    <a:pt x="27" y="83"/>
                    <a:pt x="27" y="83"/>
                    <a:pt x="27" y="83"/>
                  </a:cubicBezTo>
                  <a:close/>
                  <a:moveTo>
                    <a:pt x="27" y="92"/>
                  </a:moveTo>
                  <a:cubicBezTo>
                    <a:pt x="27" y="92"/>
                    <a:pt x="27" y="92"/>
                    <a:pt x="27" y="92"/>
                  </a:cubicBezTo>
                  <a:cubicBezTo>
                    <a:pt x="27" y="93"/>
                    <a:pt x="26" y="94"/>
                    <a:pt x="25" y="94"/>
                  </a:cubicBezTo>
                  <a:cubicBezTo>
                    <a:pt x="20" y="94"/>
                    <a:pt x="20" y="94"/>
                    <a:pt x="20" y="94"/>
                  </a:cubicBezTo>
                  <a:cubicBezTo>
                    <a:pt x="19" y="94"/>
                    <a:pt x="18" y="93"/>
                    <a:pt x="18" y="92"/>
                  </a:cubicBezTo>
                  <a:cubicBezTo>
                    <a:pt x="18" y="89"/>
                    <a:pt x="18" y="89"/>
                    <a:pt x="18" y="89"/>
                  </a:cubicBezTo>
                  <a:cubicBezTo>
                    <a:pt x="18" y="88"/>
                    <a:pt x="19" y="88"/>
                    <a:pt x="20" y="88"/>
                  </a:cubicBezTo>
                  <a:cubicBezTo>
                    <a:pt x="25" y="88"/>
                    <a:pt x="25" y="88"/>
                    <a:pt x="25" y="88"/>
                  </a:cubicBezTo>
                  <a:cubicBezTo>
                    <a:pt x="26" y="88"/>
                    <a:pt x="27" y="88"/>
                    <a:pt x="27" y="89"/>
                  </a:cubicBezTo>
                  <a:cubicBezTo>
                    <a:pt x="27" y="92"/>
                    <a:pt x="27" y="92"/>
                    <a:pt x="27" y="92"/>
                  </a:cubicBezTo>
                  <a:cubicBezTo>
                    <a:pt x="27" y="92"/>
                    <a:pt x="27" y="92"/>
                    <a:pt x="27" y="92"/>
                  </a:cubicBezTo>
                  <a:close/>
                  <a:moveTo>
                    <a:pt x="27" y="101"/>
                  </a:moveTo>
                  <a:cubicBezTo>
                    <a:pt x="27" y="101"/>
                    <a:pt x="27" y="101"/>
                    <a:pt x="27" y="101"/>
                  </a:cubicBezTo>
                  <a:cubicBezTo>
                    <a:pt x="27" y="102"/>
                    <a:pt x="26" y="103"/>
                    <a:pt x="25" y="103"/>
                  </a:cubicBezTo>
                  <a:cubicBezTo>
                    <a:pt x="20" y="103"/>
                    <a:pt x="20" y="103"/>
                    <a:pt x="20" y="103"/>
                  </a:cubicBezTo>
                  <a:cubicBezTo>
                    <a:pt x="19" y="103"/>
                    <a:pt x="18" y="102"/>
                    <a:pt x="18" y="101"/>
                  </a:cubicBezTo>
                  <a:cubicBezTo>
                    <a:pt x="18" y="98"/>
                    <a:pt x="18" y="98"/>
                    <a:pt x="18" y="98"/>
                  </a:cubicBezTo>
                  <a:cubicBezTo>
                    <a:pt x="18" y="97"/>
                    <a:pt x="19" y="97"/>
                    <a:pt x="20" y="97"/>
                  </a:cubicBezTo>
                  <a:cubicBezTo>
                    <a:pt x="25" y="97"/>
                    <a:pt x="25" y="97"/>
                    <a:pt x="25" y="97"/>
                  </a:cubicBezTo>
                  <a:cubicBezTo>
                    <a:pt x="26" y="97"/>
                    <a:pt x="27" y="97"/>
                    <a:pt x="27" y="98"/>
                  </a:cubicBezTo>
                  <a:cubicBezTo>
                    <a:pt x="27" y="101"/>
                    <a:pt x="27" y="101"/>
                    <a:pt x="27" y="101"/>
                  </a:cubicBezTo>
                  <a:cubicBezTo>
                    <a:pt x="27" y="101"/>
                    <a:pt x="27" y="101"/>
                    <a:pt x="27" y="101"/>
                  </a:cubicBezTo>
                  <a:close/>
                  <a:moveTo>
                    <a:pt x="18" y="61"/>
                  </a:moveTo>
                  <a:cubicBezTo>
                    <a:pt x="18" y="61"/>
                    <a:pt x="18" y="61"/>
                    <a:pt x="18" y="61"/>
                  </a:cubicBezTo>
                  <a:cubicBezTo>
                    <a:pt x="18" y="62"/>
                    <a:pt x="18" y="62"/>
                    <a:pt x="18" y="62"/>
                  </a:cubicBezTo>
                  <a:cubicBezTo>
                    <a:pt x="17" y="63"/>
                    <a:pt x="16" y="64"/>
                    <a:pt x="15" y="63"/>
                  </a:cubicBezTo>
                  <a:cubicBezTo>
                    <a:pt x="9" y="61"/>
                    <a:pt x="9" y="61"/>
                    <a:pt x="9" y="61"/>
                  </a:cubicBezTo>
                  <a:cubicBezTo>
                    <a:pt x="8" y="61"/>
                    <a:pt x="7" y="60"/>
                    <a:pt x="8" y="59"/>
                  </a:cubicBezTo>
                  <a:cubicBezTo>
                    <a:pt x="8" y="58"/>
                    <a:pt x="8" y="58"/>
                    <a:pt x="8" y="58"/>
                  </a:cubicBezTo>
                  <a:cubicBezTo>
                    <a:pt x="8" y="57"/>
                    <a:pt x="9" y="57"/>
                    <a:pt x="10" y="57"/>
                  </a:cubicBezTo>
                  <a:cubicBezTo>
                    <a:pt x="17" y="59"/>
                    <a:pt x="17" y="59"/>
                    <a:pt x="17" y="59"/>
                  </a:cubicBezTo>
                  <a:cubicBezTo>
                    <a:pt x="18" y="60"/>
                    <a:pt x="18" y="61"/>
                    <a:pt x="18" y="61"/>
                  </a:cubicBezTo>
                  <a:close/>
                  <a:moveTo>
                    <a:pt x="16" y="74"/>
                  </a:moveTo>
                  <a:cubicBezTo>
                    <a:pt x="16" y="74"/>
                    <a:pt x="16" y="74"/>
                    <a:pt x="16" y="74"/>
                  </a:cubicBezTo>
                  <a:cubicBezTo>
                    <a:pt x="16" y="75"/>
                    <a:pt x="15" y="76"/>
                    <a:pt x="14" y="76"/>
                  </a:cubicBezTo>
                  <a:cubicBezTo>
                    <a:pt x="8" y="76"/>
                    <a:pt x="8" y="76"/>
                    <a:pt x="8" y="76"/>
                  </a:cubicBezTo>
                  <a:cubicBezTo>
                    <a:pt x="7" y="76"/>
                    <a:pt x="7" y="75"/>
                    <a:pt x="7" y="74"/>
                  </a:cubicBezTo>
                  <a:cubicBezTo>
                    <a:pt x="7" y="72"/>
                    <a:pt x="7" y="72"/>
                    <a:pt x="7" y="72"/>
                  </a:cubicBezTo>
                  <a:cubicBezTo>
                    <a:pt x="7" y="71"/>
                    <a:pt x="7" y="70"/>
                    <a:pt x="8" y="70"/>
                  </a:cubicBezTo>
                  <a:cubicBezTo>
                    <a:pt x="14" y="70"/>
                    <a:pt x="14" y="70"/>
                    <a:pt x="14" y="70"/>
                  </a:cubicBezTo>
                  <a:cubicBezTo>
                    <a:pt x="15" y="70"/>
                    <a:pt x="16" y="71"/>
                    <a:pt x="16" y="72"/>
                  </a:cubicBezTo>
                  <a:cubicBezTo>
                    <a:pt x="16" y="74"/>
                    <a:pt x="16" y="74"/>
                    <a:pt x="16" y="74"/>
                  </a:cubicBezTo>
                  <a:cubicBezTo>
                    <a:pt x="16" y="74"/>
                    <a:pt x="16" y="74"/>
                    <a:pt x="16" y="74"/>
                  </a:cubicBezTo>
                  <a:close/>
                  <a:moveTo>
                    <a:pt x="16" y="83"/>
                  </a:moveTo>
                  <a:cubicBezTo>
                    <a:pt x="16" y="83"/>
                    <a:pt x="16" y="83"/>
                    <a:pt x="16" y="83"/>
                  </a:cubicBezTo>
                  <a:cubicBezTo>
                    <a:pt x="16" y="84"/>
                    <a:pt x="15" y="85"/>
                    <a:pt x="14" y="85"/>
                  </a:cubicBezTo>
                  <a:cubicBezTo>
                    <a:pt x="8" y="85"/>
                    <a:pt x="8" y="85"/>
                    <a:pt x="8" y="85"/>
                  </a:cubicBezTo>
                  <a:cubicBezTo>
                    <a:pt x="7" y="85"/>
                    <a:pt x="7" y="84"/>
                    <a:pt x="7" y="83"/>
                  </a:cubicBezTo>
                  <a:cubicBezTo>
                    <a:pt x="7" y="80"/>
                    <a:pt x="7" y="80"/>
                    <a:pt x="7" y="80"/>
                  </a:cubicBezTo>
                  <a:cubicBezTo>
                    <a:pt x="7" y="80"/>
                    <a:pt x="7" y="79"/>
                    <a:pt x="8" y="79"/>
                  </a:cubicBezTo>
                  <a:cubicBezTo>
                    <a:pt x="14" y="79"/>
                    <a:pt x="14" y="79"/>
                    <a:pt x="14" y="79"/>
                  </a:cubicBezTo>
                  <a:cubicBezTo>
                    <a:pt x="15" y="79"/>
                    <a:pt x="16" y="80"/>
                    <a:pt x="16" y="80"/>
                  </a:cubicBezTo>
                  <a:cubicBezTo>
                    <a:pt x="16" y="83"/>
                    <a:pt x="16" y="83"/>
                    <a:pt x="16" y="83"/>
                  </a:cubicBezTo>
                  <a:cubicBezTo>
                    <a:pt x="16" y="83"/>
                    <a:pt x="16" y="83"/>
                    <a:pt x="16" y="83"/>
                  </a:cubicBezTo>
                  <a:close/>
                  <a:moveTo>
                    <a:pt x="16" y="92"/>
                  </a:moveTo>
                  <a:cubicBezTo>
                    <a:pt x="16" y="92"/>
                    <a:pt x="16" y="92"/>
                    <a:pt x="16" y="92"/>
                  </a:cubicBezTo>
                  <a:cubicBezTo>
                    <a:pt x="16" y="93"/>
                    <a:pt x="15" y="94"/>
                    <a:pt x="14" y="94"/>
                  </a:cubicBezTo>
                  <a:cubicBezTo>
                    <a:pt x="8" y="94"/>
                    <a:pt x="8" y="94"/>
                    <a:pt x="8" y="94"/>
                  </a:cubicBezTo>
                  <a:cubicBezTo>
                    <a:pt x="7" y="94"/>
                    <a:pt x="7" y="93"/>
                    <a:pt x="7" y="92"/>
                  </a:cubicBezTo>
                  <a:cubicBezTo>
                    <a:pt x="7" y="89"/>
                    <a:pt x="7" y="89"/>
                    <a:pt x="7" y="89"/>
                  </a:cubicBezTo>
                  <a:cubicBezTo>
                    <a:pt x="7" y="88"/>
                    <a:pt x="7" y="88"/>
                    <a:pt x="8" y="88"/>
                  </a:cubicBezTo>
                  <a:cubicBezTo>
                    <a:pt x="14" y="88"/>
                    <a:pt x="14" y="88"/>
                    <a:pt x="14" y="88"/>
                  </a:cubicBezTo>
                  <a:cubicBezTo>
                    <a:pt x="15" y="88"/>
                    <a:pt x="16" y="88"/>
                    <a:pt x="16" y="89"/>
                  </a:cubicBezTo>
                  <a:cubicBezTo>
                    <a:pt x="16" y="92"/>
                    <a:pt x="16" y="92"/>
                    <a:pt x="16" y="92"/>
                  </a:cubicBezTo>
                  <a:cubicBezTo>
                    <a:pt x="16" y="92"/>
                    <a:pt x="16" y="92"/>
                    <a:pt x="16" y="92"/>
                  </a:cubicBezTo>
                  <a:close/>
                  <a:moveTo>
                    <a:pt x="16" y="101"/>
                  </a:moveTo>
                  <a:cubicBezTo>
                    <a:pt x="16" y="101"/>
                    <a:pt x="16" y="101"/>
                    <a:pt x="16" y="101"/>
                  </a:cubicBezTo>
                  <a:cubicBezTo>
                    <a:pt x="16" y="102"/>
                    <a:pt x="15" y="103"/>
                    <a:pt x="14" y="103"/>
                  </a:cubicBezTo>
                  <a:cubicBezTo>
                    <a:pt x="8" y="103"/>
                    <a:pt x="8" y="103"/>
                    <a:pt x="8" y="103"/>
                  </a:cubicBezTo>
                  <a:cubicBezTo>
                    <a:pt x="7" y="103"/>
                    <a:pt x="7" y="102"/>
                    <a:pt x="7" y="101"/>
                  </a:cubicBezTo>
                  <a:cubicBezTo>
                    <a:pt x="7" y="98"/>
                    <a:pt x="7" y="98"/>
                    <a:pt x="7" y="98"/>
                  </a:cubicBezTo>
                  <a:cubicBezTo>
                    <a:pt x="7" y="97"/>
                    <a:pt x="7" y="97"/>
                    <a:pt x="8" y="97"/>
                  </a:cubicBezTo>
                  <a:cubicBezTo>
                    <a:pt x="14" y="97"/>
                    <a:pt x="14" y="97"/>
                    <a:pt x="14" y="97"/>
                  </a:cubicBezTo>
                  <a:cubicBezTo>
                    <a:pt x="15" y="97"/>
                    <a:pt x="16" y="97"/>
                    <a:pt x="16" y="98"/>
                  </a:cubicBezTo>
                  <a:cubicBezTo>
                    <a:pt x="16" y="101"/>
                    <a:pt x="16" y="101"/>
                    <a:pt x="16" y="101"/>
                  </a:cubicBezTo>
                  <a:cubicBezTo>
                    <a:pt x="16" y="101"/>
                    <a:pt x="16" y="101"/>
                    <a:pt x="16" y="101"/>
                  </a:cubicBezTo>
                  <a:close/>
                  <a:moveTo>
                    <a:pt x="41" y="12"/>
                  </a:moveTo>
                  <a:cubicBezTo>
                    <a:pt x="41" y="12"/>
                    <a:pt x="41" y="12"/>
                    <a:pt x="41" y="12"/>
                  </a:cubicBezTo>
                  <a:cubicBezTo>
                    <a:pt x="10" y="12"/>
                    <a:pt x="10" y="12"/>
                    <a:pt x="10" y="12"/>
                  </a:cubicBezTo>
                  <a:cubicBezTo>
                    <a:pt x="10" y="0"/>
                    <a:pt x="10" y="0"/>
                    <a:pt x="10" y="0"/>
                  </a:cubicBezTo>
                  <a:cubicBezTo>
                    <a:pt x="5" y="0"/>
                    <a:pt x="5" y="0"/>
                    <a:pt x="5" y="0"/>
                  </a:cubicBezTo>
                  <a:cubicBezTo>
                    <a:pt x="5" y="12"/>
                    <a:pt x="5" y="12"/>
                    <a:pt x="5" y="12"/>
                  </a:cubicBezTo>
                  <a:cubicBezTo>
                    <a:pt x="5" y="12"/>
                    <a:pt x="5" y="12"/>
                    <a:pt x="5" y="12"/>
                  </a:cubicBezTo>
                  <a:cubicBezTo>
                    <a:pt x="2" y="12"/>
                    <a:pt x="0" y="14"/>
                    <a:pt x="0" y="17"/>
                  </a:cubicBezTo>
                  <a:cubicBezTo>
                    <a:pt x="0" y="105"/>
                    <a:pt x="0" y="105"/>
                    <a:pt x="0" y="105"/>
                  </a:cubicBezTo>
                  <a:cubicBezTo>
                    <a:pt x="0" y="108"/>
                    <a:pt x="2" y="110"/>
                    <a:pt x="5" y="110"/>
                  </a:cubicBezTo>
                  <a:cubicBezTo>
                    <a:pt x="41" y="110"/>
                    <a:pt x="41" y="110"/>
                    <a:pt x="41" y="110"/>
                  </a:cubicBezTo>
                  <a:cubicBezTo>
                    <a:pt x="43" y="110"/>
                    <a:pt x="46" y="108"/>
                    <a:pt x="46" y="105"/>
                  </a:cubicBezTo>
                  <a:cubicBezTo>
                    <a:pt x="46" y="17"/>
                    <a:pt x="46" y="17"/>
                    <a:pt x="46" y="17"/>
                  </a:cubicBezTo>
                  <a:cubicBezTo>
                    <a:pt x="46" y="14"/>
                    <a:pt x="43" y="12"/>
                    <a:pt x="41" y="12"/>
                  </a:cubicBezTo>
                  <a:close/>
                </a:path>
              </a:pathLst>
            </a:custGeom>
            <a:grpFill/>
            <a:ln>
              <a:noFill/>
            </a:ln>
            <a:effectLst/>
            <a:extLst/>
          </p:spPr>
          <p:txBody>
            <a:bodyPr vert="horz" wrap="square" lIns="68565" tIns="34283" rIns="68565" bIns="34283" numCol="1" anchor="t" anchorCtr="0" compatLnSpc="1">
              <a:prstTxWarp prst="textNoShape">
                <a:avLst/>
              </a:prstTxWarp>
            </a:bodyPr>
            <a:lstStyle/>
            <a:p>
              <a:pPr defTabSz="514273">
                <a:defRPr/>
              </a:pPr>
              <a:endParaRPr lang="en-US" sz="1100" kern="0" dirty="0">
                <a:solidFill>
                  <a:srgbClr val="0096D6"/>
                </a:solidFill>
                <a:latin typeface="+mn-lt"/>
              </a:endParaRPr>
            </a:p>
          </p:txBody>
        </p:sp>
      </p:grpSp>
      <p:grpSp>
        <p:nvGrpSpPr>
          <p:cNvPr id="6" name="Group 141"/>
          <p:cNvGrpSpPr/>
          <p:nvPr/>
        </p:nvGrpSpPr>
        <p:grpSpPr>
          <a:xfrm>
            <a:off x="5809307" y="1336452"/>
            <a:ext cx="305310" cy="302880"/>
            <a:chOff x="4368523" y="1677081"/>
            <a:chExt cx="406974" cy="403840"/>
          </a:xfrm>
          <a:solidFill>
            <a:sysClr val="window" lastClr="FFFFFF"/>
          </a:solidFill>
        </p:grpSpPr>
        <p:sp>
          <p:nvSpPr>
            <p:cNvPr id="143" name="Freeform 8"/>
            <p:cNvSpPr>
              <a:spLocks/>
            </p:cNvSpPr>
            <p:nvPr/>
          </p:nvSpPr>
          <p:spPr bwMode="auto">
            <a:xfrm>
              <a:off x="4525388" y="1743883"/>
              <a:ext cx="56047" cy="50480"/>
            </a:xfrm>
            <a:custGeom>
              <a:avLst/>
              <a:gdLst>
                <a:gd name="T0" fmla="*/ 0 w 141"/>
                <a:gd name="T1" fmla="*/ 59 h 127"/>
                <a:gd name="T2" fmla="*/ 105 w 141"/>
                <a:gd name="T3" fmla="*/ 127 h 127"/>
                <a:gd name="T4" fmla="*/ 91 w 141"/>
                <a:gd name="T5" fmla="*/ 35 h 127"/>
                <a:gd name="T6" fmla="*/ 0 w 141"/>
                <a:gd name="T7" fmla="*/ 59 h 127"/>
              </a:gdLst>
              <a:ahLst/>
              <a:cxnLst>
                <a:cxn ang="0">
                  <a:pos x="T0" y="T1"/>
                </a:cxn>
                <a:cxn ang="0">
                  <a:pos x="T2" y="T3"/>
                </a:cxn>
                <a:cxn ang="0">
                  <a:pos x="T4" y="T5"/>
                </a:cxn>
                <a:cxn ang="0">
                  <a:pos x="T6" y="T7"/>
                </a:cxn>
              </a:cxnLst>
              <a:rect l="0" t="0" r="r" b="b"/>
              <a:pathLst>
                <a:path w="141" h="127">
                  <a:moveTo>
                    <a:pt x="0" y="59"/>
                  </a:moveTo>
                  <a:cubicBezTo>
                    <a:pt x="105" y="127"/>
                    <a:pt x="105" y="127"/>
                    <a:pt x="105" y="127"/>
                  </a:cubicBezTo>
                  <a:cubicBezTo>
                    <a:pt x="105" y="127"/>
                    <a:pt x="141" y="65"/>
                    <a:pt x="91" y="35"/>
                  </a:cubicBezTo>
                  <a:cubicBezTo>
                    <a:pt x="34" y="0"/>
                    <a:pt x="0" y="59"/>
                    <a:pt x="0"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73">
                <a:defRPr/>
              </a:pPr>
              <a:endParaRPr lang="en-US" sz="1100" kern="0" dirty="0">
                <a:solidFill>
                  <a:srgbClr val="0096D6"/>
                </a:solidFill>
                <a:latin typeface="+mn-lt"/>
              </a:endParaRPr>
            </a:p>
          </p:txBody>
        </p:sp>
        <p:sp>
          <p:nvSpPr>
            <p:cNvPr id="144" name="Freeform 9"/>
            <p:cNvSpPr>
              <a:spLocks/>
            </p:cNvSpPr>
            <p:nvPr/>
          </p:nvSpPr>
          <p:spPr bwMode="auto">
            <a:xfrm>
              <a:off x="4496439" y="1774507"/>
              <a:ext cx="70017" cy="69831"/>
            </a:xfrm>
            <a:custGeom>
              <a:avLst/>
              <a:gdLst>
                <a:gd name="T0" fmla="*/ 137 w 416"/>
                <a:gd name="T1" fmla="*/ 0 h 415"/>
                <a:gd name="T2" fmla="*/ 416 w 416"/>
                <a:gd name="T3" fmla="*/ 172 h 415"/>
                <a:gd name="T4" fmla="*/ 274 w 416"/>
                <a:gd name="T5" fmla="*/ 415 h 415"/>
                <a:gd name="T6" fmla="*/ 0 w 416"/>
                <a:gd name="T7" fmla="*/ 248 h 415"/>
                <a:gd name="T8" fmla="*/ 137 w 416"/>
                <a:gd name="T9" fmla="*/ 0 h 415"/>
              </a:gdLst>
              <a:ahLst/>
              <a:cxnLst>
                <a:cxn ang="0">
                  <a:pos x="T0" y="T1"/>
                </a:cxn>
                <a:cxn ang="0">
                  <a:pos x="T2" y="T3"/>
                </a:cxn>
                <a:cxn ang="0">
                  <a:pos x="T4" y="T5"/>
                </a:cxn>
                <a:cxn ang="0">
                  <a:pos x="T6" y="T7"/>
                </a:cxn>
                <a:cxn ang="0">
                  <a:pos x="T8" y="T9"/>
                </a:cxn>
              </a:cxnLst>
              <a:rect l="0" t="0" r="r" b="b"/>
              <a:pathLst>
                <a:path w="416" h="415">
                  <a:moveTo>
                    <a:pt x="137" y="0"/>
                  </a:moveTo>
                  <a:lnTo>
                    <a:pt x="416" y="172"/>
                  </a:lnTo>
                  <a:lnTo>
                    <a:pt x="274" y="415"/>
                  </a:lnTo>
                  <a:lnTo>
                    <a:pt x="0" y="248"/>
                  </a:lnTo>
                  <a:lnTo>
                    <a:pt x="1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73">
                <a:defRPr/>
              </a:pPr>
              <a:endParaRPr lang="en-US" sz="1100" kern="0" dirty="0">
                <a:solidFill>
                  <a:srgbClr val="0096D6"/>
                </a:solidFill>
                <a:latin typeface="+mn-lt"/>
              </a:endParaRPr>
            </a:p>
          </p:txBody>
        </p:sp>
        <p:sp>
          <p:nvSpPr>
            <p:cNvPr id="145" name="Freeform 144"/>
            <p:cNvSpPr>
              <a:spLocks/>
            </p:cNvSpPr>
            <p:nvPr/>
          </p:nvSpPr>
          <p:spPr bwMode="auto">
            <a:xfrm>
              <a:off x="4400670" y="1824146"/>
              <a:ext cx="136668" cy="193507"/>
            </a:xfrm>
            <a:custGeom>
              <a:avLst/>
              <a:gdLst>
                <a:gd name="T0" fmla="*/ 230 w 344"/>
                <a:gd name="T1" fmla="*/ 0 h 487"/>
                <a:gd name="T2" fmla="*/ 344 w 344"/>
                <a:gd name="T3" fmla="*/ 71 h 487"/>
                <a:gd name="T4" fmla="*/ 112 w 344"/>
                <a:gd name="T5" fmla="*/ 487 h 487"/>
                <a:gd name="T6" fmla="*/ 49 w 344"/>
                <a:gd name="T7" fmla="*/ 460 h 487"/>
                <a:gd name="T8" fmla="*/ 0 w 344"/>
                <a:gd name="T9" fmla="*/ 418 h 487"/>
                <a:gd name="T10" fmla="*/ 230 w 344"/>
                <a:gd name="T11" fmla="*/ 0 h 487"/>
              </a:gdLst>
              <a:ahLst/>
              <a:cxnLst>
                <a:cxn ang="0">
                  <a:pos x="T0" y="T1"/>
                </a:cxn>
                <a:cxn ang="0">
                  <a:pos x="T2" y="T3"/>
                </a:cxn>
                <a:cxn ang="0">
                  <a:pos x="T4" y="T5"/>
                </a:cxn>
                <a:cxn ang="0">
                  <a:pos x="T6" y="T7"/>
                </a:cxn>
                <a:cxn ang="0">
                  <a:pos x="T8" y="T9"/>
                </a:cxn>
                <a:cxn ang="0">
                  <a:pos x="T10" y="T11"/>
                </a:cxn>
              </a:cxnLst>
              <a:rect l="0" t="0" r="r" b="b"/>
              <a:pathLst>
                <a:path w="344" h="487">
                  <a:moveTo>
                    <a:pt x="230" y="0"/>
                  </a:moveTo>
                  <a:cubicBezTo>
                    <a:pt x="344" y="71"/>
                    <a:pt x="344" y="71"/>
                    <a:pt x="344" y="71"/>
                  </a:cubicBezTo>
                  <a:cubicBezTo>
                    <a:pt x="112" y="487"/>
                    <a:pt x="112" y="487"/>
                    <a:pt x="112" y="487"/>
                  </a:cubicBezTo>
                  <a:cubicBezTo>
                    <a:pt x="112" y="487"/>
                    <a:pt x="78" y="477"/>
                    <a:pt x="49" y="460"/>
                  </a:cubicBezTo>
                  <a:cubicBezTo>
                    <a:pt x="22" y="443"/>
                    <a:pt x="0" y="418"/>
                    <a:pt x="0" y="418"/>
                  </a:cubicBezTo>
                  <a:lnTo>
                    <a:pt x="2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73">
                <a:defRPr/>
              </a:pPr>
              <a:endParaRPr lang="en-US" sz="1100" kern="0" dirty="0">
                <a:solidFill>
                  <a:srgbClr val="0096D6"/>
                </a:solidFill>
                <a:latin typeface="+mn-lt"/>
              </a:endParaRPr>
            </a:p>
          </p:txBody>
        </p:sp>
        <p:sp>
          <p:nvSpPr>
            <p:cNvPr id="146" name="Freeform 145"/>
            <p:cNvSpPr>
              <a:spLocks/>
            </p:cNvSpPr>
            <p:nvPr/>
          </p:nvSpPr>
          <p:spPr bwMode="auto">
            <a:xfrm>
              <a:off x="4546090" y="1677081"/>
              <a:ext cx="145925" cy="253914"/>
            </a:xfrm>
            <a:custGeom>
              <a:avLst/>
              <a:gdLst>
                <a:gd name="T0" fmla="*/ 12 w 367"/>
                <a:gd name="T1" fmla="*/ 12 h 639"/>
                <a:gd name="T2" fmla="*/ 22 w 367"/>
                <a:gd name="T3" fmla="*/ 90 h 639"/>
                <a:gd name="T4" fmla="*/ 118 w 367"/>
                <a:gd name="T5" fmla="*/ 309 h 639"/>
                <a:gd name="T6" fmla="*/ 223 w 367"/>
                <a:gd name="T7" fmla="*/ 539 h 639"/>
                <a:gd name="T8" fmla="*/ 280 w 367"/>
                <a:gd name="T9" fmla="*/ 639 h 639"/>
                <a:gd name="T10" fmla="*/ 328 w 367"/>
                <a:gd name="T11" fmla="*/ 622 h 639"/>
                <a:gd name="T12" fmla="*/ 367 w 367"/>
                <a:gd name="T13" fmla="*/ 590 h 639"/>
                <a:gd name="T14" fmla="*/ 306 w 367"/>
                <a:gd name="T15" fmla="*/ 464 h 639"/>
                <a:gd name="T16" fmla="*/ 208 w 367"/>
                <a:gd name="T17" fmla="*/ 292 h 639"/>
                <a:gd name="T18" fmla="*/ 95 w 367"/>
                <a:gd name="T19" fmla="*/ 97 h 639"/>
                <a:gd name="T20" fmla="*/ 12 w 367"/>
                <a:gd name="T21" fmla="*/ 1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639">
                  <a:moveTo>
                    <a:pt x="12" y="12"/>
                  </a:moveTo>
                  <a:cubicBezTo>
                    <a:pt x="0" y="17"/>
                    <a:pt x="9" y="56"/>
                    <a:pt x="22" y="90"/>
                  </a:cubicBezTo>
                  <a:cubicBezTo>
                    <a:pt x="35" y="124"/>
                    <a:pt x="111" y="292"/>
                    <a:pt x="118" y="309"/>
                  </a:cubicBezTo>
                  <a:cubicBezTo>
                    <a:pt x="123" y="320"/>
                    <a:pt x="178" y="445"/>
                    <a:pt x="223" y="539"/>
                  </a:cubicBezTo>
                  <a:cubicBezTo>
                    <a:pt x="251" y="598"/>
                    <a:pt x="280" y="639"/>
                    <a:pt x="280" y="639"/>
                  </a:cubicBezTo>
                  <a:cubicBezTo>
                    <a:pt x="280" y="639"/>
                    <a:pt x="309" y="631"/>
                    <a:pt x="328" y="622"/>
                  </a:cubicBezTo>
                  <a:cubicBezTo>
                    <a:pt x="347" y="613"/>
                    <a:pt x="367" y="590"/>
                    <a:pt x="367" y="590"/>
                  </a:cubicBezTo>
                  <a:cubicBezTo>
                    <a:pt x="367" y="590"/>
                    <a:pt x="320" y="490"/>
                    <a:pt x="306" y="464"/>
                  </a:cubicBezTo>
                  <a:cubicBezTo>
                    <a:pt x="291" y="438"/>
                    <a:pt x="224" y="318"/>
                    <a:pt x="208" y="292"/>
                  </a:cubicBezTo>
                  <a:cubicBezTo>
                    <a:pt x="192" y="267"/>
                    <a:pt x="107" y="116"/>
                    <a:pt x="95" y="97"/>
                  </a:cubicBezTo>
                  <a:cubicBezTo>
                    <a:pt x="83" y="77"/>
                    <a:pt x="38" y="0"/>
                    <a:pt x="1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73">
                <a:defRPr/>
              </a:pPr>
              <a:endParaRPr lang="en-US" sz="1100" kern="0" dirty="0">
                <a:solidFill>
                  <a:srgbClr val="0096D6"/>
                </a:solidFill>
                <a:latin typeface="+mn-lt"/>
              </a:endParaRPr>
            </a:p>
          </p:txBody>
        </p:sp>
        <p:sp>
          <p:nvSpPr>
            <p:cNvPr id="147" name="Freeform 146"/>
            <p:cNvSpPr>
              <a:spLocks/>
            </p:cNvSpPr>
            <p:nvPr/>
          </p:nvSpPr>
          <p:spPr bwMode="auto">
            <a:xfrm>
              <a:off x="4661888" y="1919217"/>
              <a:ext cx="56384" cy="66297"/>
            </a:xfrm>
            <a:custGeom>
              <a:avLst/>
              <a:gdLst>
                <a:gd name="T0" fmla="*/ 0 w 142"/>
                <a:gd name="T1" fmla="*/ 49 h 167"/>
                <a:gd name="T2" fmla="*/ 44 w 142"/>
                <a:gd name="T3" fmla="*/ 30 h 167"/>
                <a:gd name="T4" fmla="*/ 87 w 142"/>
                <a:gd name="T5" fmla="*/ 0 h 167"/>
                <a:gd name="T6" fmla="*/ 100 w 142"/>
                <a:gd name="T7" fmla="*/ 26 h 167"/>
                <a:gd name="T8" fmla="*/ 102 w 142"/>
                <a:gd name="T9" fmla="*/ 43 h 167"/>
                <a:gd name="T10" fmla="*/ 111 w 142"/>
                <a:gd name="T11" fmla="*/ 49 h 167"/>
                <a:gd name="T12" fmla="*/ 115 w 142"/>
                <a:gd name="T13" fmla="*/ 62 h 167"/>
                <a:gd name="T14" fmla="*/ 122 w 142"/>
                <a:gd name="T15" fmla="*/ 74 h 167"/>
                <a:gd name="T16" fmla="*/ 123 w 142"/>
                <a:gd name="T17" fmla="*/ 90 h 167"/>
                <a:gd name="T18" fmla="*/ 131 w 142"/>
                <a:gd name="T19" fmla="*/ 93 h 167"/>
                <a:gd name="T20" fmla="*/ 136 w 142"/>
                <a:gd name="T21" fmla="*/ 102 h 167"/>
                <a:gd name="T22" fmla="*/ 137 w 142"/>
                <a:gd name="T23" fmla="*/ 112 h 167"/>
                <a:gd name="T24" fmla="*/ 141 w 142"/>
                <a:gd name="T25" fmla="*/ 116 h 167"/>
                <a:gd name="T26" fmla="*/ 110 w 142"/>
                <a:gd name="T27" fmla="*/ 147 h 167"/>
                <a:gd name="T28" fmla="*/ 68 w 142"/>
                <a:gd name="T29" fmla="*/ 165 h 167"/>
                <a:gd name="T30" fmla="*/ 54 w 142"/>
                <a:gd name="T31" fmla="*/ 152 h 167"/>
                <a:gd name="T32" fmla="*/ 51 w 142"/>
                <a:gd name="T33" fmla="*/ 139 h 167"/>
                <a:gd name="T34" fmla="*/ 51 w 142"/>
                <a:gd name="T35" fmla="*/ 123 h 167"/>
                <a:gd name="T36" fmla="*/ 38 w 142"/>
                <a:gd name="T37" fmla="*/ 119 h 167"/>
                <a:gd name="T38" fmla="*/ 34 w 142"/>
                <a:gd name="T39" fmla="*/ 114 h 167"/>
                <a:gd name="T40" fmla="*/ 26 w 142"/>
                <a:gd name="T41" fmla="*/ 102 h 167"/>
                <a:gd name="T42" fmla="*/ 23 w 142"/>
                <a:gd name="T43" fmla="*/ 94 h 167"/>
                <a:gd name="T44" fmla="*/ 23 w 142"/>
                <a:gd name="T45" fmla="*/ 76 h 167"/>
                <a:gd name="T46" fmla="*/ 18 w 142"/>
                <a:gd name="T47" fmla="*/ 75 h 167"/>
                <a:gd name="T48" fmla="*/ 10 w 142"/>
                <a:gd name="T49" fmla="*/ 71 h 167"/>
                <a:gd name="T50" fmla="*/ 7 w 142"/>
                <a:gd name="T51" fmla="*/ 64 h 167"/>
                <a:gd name="T52" fmla="*/ 8 w 142"/>
                <a:gd name="T53" fmla="*/ 56 h 167"/>
                <a:gd name="T54" fmla="*/ 0 w 142"/>
                <a:gd name="T55" fmla="*/ 4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2" h="167">
                  <a:moveTo>
                    <a:pt x="0" y="49"/>
                  </a:moveTo>
                  <a:cubicBezTo>
                    <a:pt x="0" y="49"/>
                    <a:pt x="29" y="37"/>
                    <a:pt x="44" y="30"/>
                  </a:cubicBezTo>
                  <a:cubicBezTo>
                    <a:pt x="60" y="23"/>
                    <a:pt x="87" y="0"/>
                    <a:pt x="87" y="0"/>
                  </a:cubicBezTo>
                  <a:cubicBezTo>
                    <a:pt x="87" y="0"/>
                    <a:pt x="100" y="22"/>
                    <a:pt x="100" y="26"/>
                  </a:cubicBezTo>
                  <a:cubicBezTo>
                    <a:pt x="100" y="30"/>
                    <a:pt x="102" y="43"/>
                    <a:pt x="102" y="43"/>
                  </a:cubicBezTo>
                  <a:cubicBezTo>
                    <a:pt x="102" y="43"/>
                    <a:pt x="109" y="44"/>
                    <a:pt x="111" y="49"/>
                  </a:cubicBezTo>
                  <a:cubicBezTo>
                    <a:pt x="113" y="53"/>
                    <a:pt x="113" y="59"/>
                    <a:pt x="115" y="62"/>
                  </a:cubicBezTo>
                  <a:cubicBezTo>
                    <a:pt x="117" y="65"/>
                    <a:pt x="122" y="74"/>
                    <a:pt x="122" y="74"/>
                  </a:cubicBezTo>
                  <a:cubicBezTo>
                    <a:pt x="122" y="74"/>
                    <a:pt x="123" y="88"/>
                    <a:pt x="123" y="90"/>
                  </a:cubicBezTo>
                  <a:cubicBezTo>
                    <a:pt x="123" y="91"/>
                    <a:pt x="130" y="89"/>
                    <a:pt x="131" y="93"/>
                  </a:cubicBezTo>
                  <a:cubicBezTo>
                    <a:pt x="132" y="97"/>
                    <a:pt x="134" y="100"/>
                    <a:pt x="136" y="102"/>
                  </a:cubicBezTo>
                  <a:cubicBezTo>
                    <a:pt x="137" y="103"/>
                    <a:pt x="137" y="112"/>
                    <a:pt x="137" y="112"/>
                  </a:cubicBezTo>
                  <a:cubicBezTo>
                    <a:pt x="137" y="112"/>
                    <a:pt x="140" y="111"/>
                    <a:pt x="141" y="116"/>
                  </a:cubicBezTo>
                  <a:cubicBezTo>
                    <a:pt x="142" y="122"/>
                    <a:pt x="122" y="140"/>
                    <a:pt x="110" y="147"/>
                  </a:cubicBezTo>
                  <a:cubicBezTo>
                    <a:pt x="98" y="153"/>
                    <a:pt x="74" y="167"/>
                    <a:pt x="68" y="165"/>
                  </a:cubicBezTo>
                  <a:cubicBezTo>
                    <a:pt x="63" y="164"/>
                    <a:pt x="55" y="155"/>
                    <a:pt x="54" y="152"/>
                  </a:cubicBezTo>
                  <a:cubicBezTo>
                    <a:pt x="53" y="148"/>
                    <a:pt x="50" y="143"/>
                    <a:pt x="51" y="139"/>
                  </a:cubicBezTo>
                  <a:cubicBezTo>
                    <a:pt x="52" y="136"/>
                    <a:pt x="52" y="126"/>
                    <a:pt x="51" y="123"/>
                  </a:cubicBezTo>
                  <a:cubicBezTo>
                    <a:pt x="49" y="121"/>
                    <a:pt x="39" y="123"/>
                    <a:pt x="38" y="119"/>
                  </a:cubicBezTo>
                  <a:cubicBezTo>
                    <a:pt x="37" y="116"/>
                    <a:pt x="36" y="119"/>
                    <a:pt x="34" y="114"/>
                  </a:cubicBezTo>
                  <a:cubicBezTo>
                    <a:pt x="32" y="109"/>
                    <a:pt x="28" y="104"/>
                    <a:pt x="26" y="102"/>
                  </a:cubicBezTo>
                  <a:cubicBezTo>
                    <a:pt x="25" y="101"/>
                    <a:pt x="23" y="99"/>
                    <a:pt x="23" y="94"/>
                  </a:cubicBezTo>
                  <a:cubicBezTo>
                    <a:pt x="24" y="90"/>
                    <a:pt x="23" y="76"/>
                    <a:pt x="23" y="76"/>
                  </a:cubicBezTo>
                  <a:cubicBezTo>
                    <a:pt x="23" y="76"/>
                    <a:pt x="22" y="77"/>
                    <a:pt x="18" y="75"/>
                  </a:cubicBezTo>
                  <a:cubicBezTo>
                    <a:pt x="15" y="73"/>
                    <a:pt x="10" y="76"/>
                    <a:pt x="10" y="71"/>
                  </a:cubicBezTo>
                  <a:cubicBezTo>
                    <a:pt x="10" y="67"/>
                    <a:pt x="7" y="64"/>
                    <a:pt x="7" y="64"/>
                  </a:cubicBezTo>
                  <a:cubicBezTo>
                    <a:pt x="8" y="56"/>
                    <a:pt x="8" y="56"/>
                    <a:pt x="8" y="56"/>
                  </a:cubicBezTo>
                  <a:lnTo>
                    <a:pt x="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73">
                <a:defRPr/>
              </a:pPr>
              <a:endParaRPr lang="en-US" sz="1100" kern="0" dirty="0">
                <a:solidFill>
                  <a:srgbClr val="0096D6"/>
                </a:solidFill>
                <a:latin typeface="+mn-lt"/>
              </a:endParaRPr>
            </a:p>
          </p:txBody>
        </p:sp>
        <p:sp>
          <p:nvSpPr>
            <p:cNvPr id="148" name="Freeform 147"/>
            <p:cNvSpPr>
              <a:spLocks/>
            </p:cNvSpPr>
            <p:nvPr/>
          </p:nvSpPr>
          <p:spPr bwMode="auto">
            <a:xfrm>
              <a:off x="4695213" y="1976764"/>
              <a:ext cx="76244" cy="104157"/>
            </a:xfrm>
            <a:custGeom>
              <a:avLst/>
              <a:gdLst>
                <a:gd name="T0" fmla="*/ 0 w 192"/>
                <a:gd name="T1" fmla="*/ 34 h 262"/>
                <a:gd name="T2" fmla="*/ 31 w 192"/>
                <a:gd name="T3" fmla="*/ 20 h 262"/>
                <a:gd name="T4" fmla="*/ 59 w 192"/>
                <a:gd name="T5" fmla="*/ 0 h 262"/>
                <a:gd name="T6" fmla="*/ 176 w 192"/>
                <a:gd name="T7" fmla="*/ 181 h 262"/>
                <a:gd name="T8" fmla="*/ 152 w 192"/>
                <a:gd name="T9" fmla="*/ 243 h 262"/>
                <a:gd name="T10" fmla="*/ 81 w 192"/>
                <a:gd name="T11" fmla="*/ 237 h 262"/>
                <a:gd name="T12" fmla="*/ 43 w 192"/>
                <a:gd name="T13" fmla="*/ 150 h 262"/>
                <a:gd name="T14" fmla="*/ 0 w 192"/>
                <a:gd name="T15" fmla="*/ 34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262">
                  <a:moveTo>
                    <a:pt x="0" y="34"/>
                  </a:moveTo>
                  <a:cubicBezTo>
                    <a:pt x="0" y="34"/>
                    <a:pt x="21" y="26"/>
                    <a:pt x="31" y="20"/>
                  </a:cubicBezTo>
                  <a:cubicBezTo>
                    <a:pt x="42" y="13"/>
                    <a:pt x="59" y="0"/>
                    <a:pt x="59" y="0"/>
                  </a:cubicBezTo>
                  <a:cubicBezTo>
                    <a:pt x="59" y="0"/>
                    <a:pt x="132" y="105"/>
                    <a:pt x="176" y="181"/>
                  </a:cubicBezTo>
                  <a:cubicBezTo>
                    <a:pt x="192" y="210"/>
                    <a:pt x="171" y="232"/>
                    <a:pt x="152" y="243"/>
                  </a:cubicBezTo>
                  <a:cubicBezTo>
                    <a:pt x="132" y="254"/>
                    <a:pt x="94" y="262"/>
                    <a:pt x="81" y="237"/>
                  </a:cubicBezTo>
                  <a:cubicBezTo>
                    <a:pt x="76" y="226"/>
                    <a:pt x="59" y="190"/>
                    <a:pt x="43" y="150"/>
                  </a:cubicBezTo>
                  <a:cubicBezTo>
                    <a:pt x="22" y="95"/>
                    <a:pt x="0" y="34"/>
                    <a:pt x="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73">
                <a:defRPr/>
              </a:pPr>
              <a:endParaRPr lang="en-US" sz="1100" kern="0" dirty="0">
                <a:solidFill>
                  <a:srgbClr val="0096D6"/>
                </a:solidFill>
                <a:latin typeface="+mn-lt"/>
              </a:endParaRPr>
            </a:p>
          </p:txBody>
        </p:sp>
        <p:sp>
          <p:nvSpPr>
            <p:cNvPr id="149" name="Freeform 148"/>
            <p:cNvSpPr>
              <a:spLocks noEditPoints="1"/>
            </p:cNvSpPr>
            <p:nvPr/>
          </p:nvSpPr>
          <p:spPr bwMode="auto">
            <a:xfrm>
              <a:off x="4486172" y="1884890"/>
              <a:ext cx="178072" cy="81105"/>
            </a:xfrm>
            <a:custGeom>
              <a:avLst/>
              <a:gdLst>
                <a:gd name="T0" fmla="*/ 831 w 1058"/>
                <a:gd name="T1" fmla="*/ 104 h 482"/>
                <a:gd name="T2" fmla="*/ 831 w 1058"/>
                <a:gd name="T3" fmla="*/ 59 h 482"/>
                <a:gd name="T4" fmla="*/ 800 w 1058"/>
                <a:gd name="T5" fmla="*/ 0 h 482"/>
                <a:gd name="T6" fmla="*/ 264 w 1058"/>
                <a:gd name="T7" fmla="*/ 0 h 482"/>
                <a:gd name="T8" fmla="*/ 0 w 1058"/>
                <a:gd name="T9" fmla="*/ 482 h 482"/>
                <a:gd name="T10" fmla="*/ 1058 w 1058"/>
                <a:gd name="T11" fmla="*/ 482 h 482"/>
                <a:gd name="T12" fmla="*/ 855 w 1058"/>
                <a:gd name="T13" fmla="*/ 104 h 482"/>
                <a:gd name="T14" fmla="*/ 831 w 1058"/>
                <a:gd name="T15" fmla="*/ 104 h 482"/>
                <a:gd name="T16" fmla="*/ 302 w 1058"/>
                <a:gd name="T17" fmla="*/ 152 h 482"/>
                <a:gd name="T18" fmla="*/ 264 w 1058"/>
                <a:gd name="T19" fmla="*/ 152 h 482"/>
                <a:gd name="T20" fmla="*/ 264 w 1058"/>
                <a:gd name="T21" fmla="*/ 19 h 482"/>
                <a:gd name="T22" fmla="*/ 302 w 1058"/>
                <a:gd name="T23" fmla="*/ 19 h 482"/>
                <a:gd name="T24" fmla="*/ 302 w 1058"/>
                <a:gd name="T25" fmla="*/ 152 h 482"/>
                <a:gd name="T26" fmla="*/ 415 w 1058"/>
                <a:gd name="T27" fmla="*/ 104 h 482"/>
                <a:gd name="T28" fmla="*/ 378 w 1058"/>
                <a:gd name="T29" fmla="*/ 104 h 482"/>
                <a:gd name="T30" fmla="*/ 378 w 1058"/>
                <a:gd name="T31" fmla="*/ 17 h 482"/>
                <a:gd name="T32" fmla="*/ 415 w 1058"/>
                <a:gd name="T33" fmla="*/ 19 h 482"/>
                <a:gd name="T34" fmla="*/ 415 w 1058"/>
                <a:gd name="T35" fmla="*/ 104 h 482"/>
                <a:gd name="T36" fmla="*/ 531 w 1058"/>
                <a:gd name="T37" fmla="*/ 152 h 482"/>
                <a:gd name="T38" fmla="*/ 491 w 1058"/>
                <a:gd name="T39" fmla="*/ 152 h 482"/>
                <a:gd name="T40" fmla="*/ 491 w 1058"/>
                <a:gd name="T41" fmla="*/ 19 h 482"/>
                <a:gd name="T42" fmla="*/ 531 w 1058"/>
                <a:gd name="T43" fmla="*/ 19 h 482"/>
                <a:gd name="T44" fmla="*/ 531 w 1058"/>
                <a:gd name="T45" fmla="*/ 152 h 482"/>
                <a:gd name="T46" fmla="*/ 644 w 1058"/>
                <a:gd name="T47" fmla="*/ 102 h 482"/>
                <a:gd name="T48" fmla="*/ 604 w 1058"/>
                <a:gd name="T49" fmla="*/ 102 h 482"/>
                <a:gd name="T50" fmla="*/ 604 w 1058"/>
                <a:gd name="T51" fmla="*/ 19 h 482"/>
                <a:gd name="T52" fmla="*/ 644 w 1058"/>
                <a:gd name="T53" fmla="*/ 19 h 482"/>
                <a:gd name="T54" fmla="*/ 644 w 1058"/>
                <a:gd name="T55" fmla="*/ 102 h 482"/>
                <a:gd name="T56" fmla="*/ 755 w 1058"/>
                <a:gd name="T57" fmla="*/ 152 h 482"/>
                <a:gd name="T58" fmla="*/ 715 w 1058"/>
                <a:gd name="T59" fmla="*/ 149 h 482"/>
                <a:gd name="T60" fmla="*/ 715 w 1058"/>
                <a:gd name="T61" fmla="*/ 19 h 482"/>
                <a:gd name="T62" fmla="*/ 755 w 1058"/>
                <a:gd name="T63" fmla="*/ 19 h 482"/>
                <a:gd name="T64" fmla="*/ 755 w 1058"/>
                <a:gd name="T65" fmla="*/ 15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8" h="482">
                  <a:moveTo>
                    <a:pt x="831" y="104"/>
                  </a:moveTo>
                  <a:lnTo>
                    <a:pt x="831" y="59"/>
                  </a:lnTo>
                  <a:lnTo>
                    <a:pt x="800" y="0"/>
                  </a:lnTo>
                  <a:lnTo>
                    <a:pt x="264" y="0"/>
                  </a:lnTo>
                  <a:lnTo>
                    <a:pt x="0" y="482"/>
                  </a:lnTo>
                  <a:lnTo>
                    <a:pt x="1058" y="482"/>
                  </a:lnTo>
                  <a:lnTo>
                    <a:pt x="855" y="104"/>
                  </a:lnTo>
                  <a:lnTo>
                    <a:pt x="831" y="104"/>
                  </a:lnTo>
                  <a:close/>
                  <a:moveTo>
                    <a:pt x="302" y="152"/>
                  </a:moveTo>
                  <a:lnTo>
                    <a:pt x="264" y="152"/>
                  </a:lnTo>
                  <a:lnTo>
                    <a:pt x="264" y="19"/>
                  </a:lnTo>
                  <a:lnTo>
                    <a:pt x="302" y="19"/>
                  </a:lnTo>
                  <a:lnTo>
                    <a:pt x="302" y="152"/>
                  </a:lnTo>
                  <a:close/>
                  <a:moveTo>
                    <a:pt x="415" y="104"/>
                  </a:moveTo>
                  <a:lnTo>
                    <a:pt x="378" y="104"/>
                  </a:lnTo>
                  <a:lnTo>
                    <a:pt x="378" y="17"/>
                  </a:lnTo>
                  <a:lnTo>
                    <a:pt x="415" y="19"/>
                  </a:lnTo>
                  <a:lnTo>
                    <a:pt x="415" y="104"/>
                  </a:lnTo>
                  <a:close/>
                  <a:moveTo>
                    <a:pt x="531" y="152"/>
                  </a:moveTo>
                  <a:lnTo>
                    <a:pt x="491" y="152"/>
                  </a:lnTo>
                  <a:lnTo>
                    <a:pt x="491" y="19"/>
                  </a:lnTo>
                  <a:lnTo>
                    <a:pt x="531" y="19"/>
                  </a:lnTo>
                  <a:lnTo>
                    <a:pt x="531" y="152"/>
                  </a:lnTo>
                  <a:close/>
                  <a:moveTo>
                    <a:pt x="644" y="102"/>
                  </a:moveTo>
                  <a:lnTo>
                    <a:pt x="604" y="102"/>
                  </a:lnTo>
                  <a:lnTo>
                    <a:pt x="604" y="19"/>
                  </a:lnTo>
                  <a:lnTo>
                    <a:pt x="644" y="19"/>
                  </a:lnTo>
                  <a:lnTo>
                    <a:pt x="644" y="102"/>
                  </a:lnTo>
                  <a:close/>
                  <a:moveTo>
                    <a:pt x="755" y="152"/>
                  </a:moveTo>
                  <a:lnTo>
                    <a:pt x="715" y="149"/>
                  </a:lnTo>
                  <a:lnTo>
                    <a:pt x="715" y="19"/>
                  </a:lnTo>
                  <a:lnTo>
                    <a:pt x="755" y="19"/>
                  </a:lnTo>
                  <a:lnTo>
                    <a:pt x="755"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73">
                <a:defRPr/>
              </a:pPr>
              <a:endParaRPr lang="en-US" sz="1100" kern="0" dirty="0">
                <a:solidFill>
                  <a:srgbClr val="0096D6"/>
                </a:solidFill>
                <a:latin typeface="+mn-lt"/>
              </a:endParaRPr>
            </a:p>
          </p:txBody>
        </p:sp>
        <p:sp>
          <p:nvSpPr>
            <p:cNvPr id="150" name="Freeform 149"/>
            <p:cNvSpPr>
              <a:spLocks noEditPoints="1"/>
            </p:cNvSpPr>
            <p:nvPr/>
          </p:nvSpPr>
          <p:spPr bwMode="auto">
            <a:xfrm>
              <a:off x="4368523" y="1884890"/>
              <a:ext cx="79442" cy="81105"/>
            </a:xfrm>
            <a:custGeom>
              <a:avLst/>
              <a:gdLst>
                <a:gd name="T0" fmla="*/ 0 w 472"/>
                <a:gd name="T1" fmla="*/ 482 h 482"/>
                <a:gd name="T2" fmla="*/ 205 w 472"/>
                <a:gd name="T3" fmla="*/ 482 h 482"/>
                <a:gd name="T4" fmla="*/ 413 w 472"/>
                <a:gd name="T5" fmla="*/ 107 h 482"/>
                <a:gd name="T6" fmla="*/ 406 w 472"/>
                <a:gd name="T7" fmla="*/ 107 h 482"/>
                <a:gd name="T8" fmla="*/ 406 w 472"/>
                <a:gd name="T9" fmla="*/ 17 h 482"/>
                <a:gd name="T10" fmla="*/ 441 w 472"/>
                <a:gd name="T11" fmla="*/ 17 h 482"/>
                <a:gd name="T12" fmla="*/ 441 w 472"/>
                <a:gd name="T13" fmla="*/ 55 h 482"/>
                <a:gd name="T14" fmla="*/ 472 w 472"/>
                <a:gd name="T15" fmla="*/ 0 h 482"/>
                <a:gd name="T16" fmla="*/ 0 w 472"/>
                <a:gd name="T17" fmla="*/ 0 h 482"/>
                <a:gd name="T18" fmla="*/ 0 w 472"/>
                <a:gd name="T19" fmla="*/ 482 h 482"/>
                <a:gd name="T20" fmla="*/ 292 w 472"/>
                <a:gd name="T21" fmla="*/ 19 h 482"/>
                <a:gd name="T22" fmla="*/ 333 w 472"/>
                <a:gd name="T23" fmla="*/ 19 h 482"/>
                <a:gd name="T24" fmla="*/ 333 w 472"/>
                <a:gd name="T25" fmla="*/ 149 h 482"/>
                <a:gd name="T26" fmla="*/ 292 w 472"/>
                <a:gd name="T27" fmla="*/ 149 h 482"/>
                <a:gd name="T28" fmla="*/ 292 w 472"/>
                <a:gd name="T29" fmla="*/ 19 h 482"/>
                <a:gd name="T30" fmla="*/ 179 w 472"/>
                <a:gd name="T31" fmla="*/ 19 h 482"/>
                <a:gd name="T32" fmla="*/ 215 w 472"/>
                <a:gd name="T33" fmla="*/ 19 h 482"/>
                <a:gd name="T34" fmla="*/ 215 w 472"/>
                <a:gd name="T35" fmla="*/ 104 h 482"/>
                <a:gd name="T36" fmla="*/ 179 w 472"/>
                <a:gd name="T37" fmla="*/ 104 h 482"/>
                <a:gd name="T38" fmla="*/ 179 w 472"/>
                <a:gd name="T39" fmla="*/ 19 h 482"/>
                <a:gd name="T40" fmla="*/ 66 w 472"/>
                <a:gd name="T41" fmla="*/ 19 h 482"/>
                <a:gd name="T42" fmla="*/ 104 w 472"/>
                <a:gd name="T43" fmla="*/ 19 h 482"/>
                <a:gd name="T44" fmla="*/ 104 w 472"/>
                <a:gd name="T45" fmla="*/ 152 h 482"/>
                <a:gd name="T46" fmla="*/ 66 w 472"/>
                <a:gd name="T47" fmla="*/ 152 h 482"/>
                <a:gd name="T48" fmla="*/ 66 w 472"/>
                <a:gd name="T49" fmla="*/ 1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2" h="482">
                  <a:moveTo>
                    <a:pt x="0" y="482"/>
                  </a:moveTo>
                  <a:lnTo>
                    <a:pt x="205" y="482"/>
                  </a:lnTo>
                  <a:lnTo>
                    <a:pt x="413" y="107"/>
                  </a:lnTo>
                  <a:lnTo>
                    <a:pt x="406" y="107"/>
                  </a:lnTo>
                  <a:lnTo>
                    <a:pt x="406" y="17"/>
                  </a:lnTo>
                  <a:lnTo>
                    <a:pt x="441" y="17"/>
                  </a:lnTo>
                  <a:lnTo>
                    <a:pt x="441" y="55"/>
                  </a:lnTo>
                  <a:lnTo>
                    <a:pt x="472" y="0"/>
                  </a:lnTo>
                  <a:lnTo>
                    <a:pt x="0" y="0"/>
                  </a:lnTo>
                  <a:lnTo>
                    <a:pt x="0" y="482"/>
                  </a:lnTo>
                  <a:close/>
                  <a:moveTo>
                    <a:pt x="292" y="19"/>
                  </a:moveTo>
                  <a:lnTo>
                    <a:pt x="333" y="19"/>
                  </a:lnTo>
                  <a:lnTo>
                    <a:pt x="333" y="149"/>
                  </a:lnTo>
                  <a:lnTo>
                    <a:pt x="292" y="149"/>
                  </a:lnTo>
                  <a:lnTo>
                    <a:pt x="292" y="19"/>
                  </a:lnTo>
                  <a:close/>
                  <a:moveTo>
                    <a:pt x="179" y="19"/>
                  </a:moveTo>
                  <a:lnTo>
                    <a:pt x="215" y="19"/>
                  </a:lnTo>
                  <a:lnTo>
                    <a:pt x="215" y="104"/>
                  </a:lnTo>
                  <a:lnTo>
                    <a:pt x="179" y="104"/>
                  </a:lnTo>
                  <a:lnTo>
                    <a:pt x="179" y="19"/>
                  </a:lnTo>
                  <a:close/>
                  <a:moveTo>
                    <a:pt x="66" y="19"/>
                  </a:moveTo>
                  <a:lnTo>
                    <a:pt x="104" y="19"/>
                  </a:lnTo>
                  <a:lnTo>
                    <a:pt x="104" y="152"/>
                  </a:lnTo>
                  <a:lnTo>
                    <a:pt x="66" y="152"/>
                  </a:lnTo>
                  <a:lnTo>
                    <a:pt x="6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73">
                <a:defRPr/>
              </a:pPr>
              <a:endParaRPr lang="en-US" sz="1100" kern="0" dirty="0">
                <a:solidFill>
                  <a:srgbClr val="0096D6"/>
                </a:solidFill>
                <a:latin typeface="+mn-lt"/>
              </a:endParaRPr>
            </a:p>
          </p:txBody>
        </p:sp>
        <p:sp>
          <p:nvSpPr>
            <p:cNvPr id="151" name="Freeform 150"/>
            <p:cNvSpPr>
              <a:spLocks noEditPoints="1"/>
            </p:cNvSpPr>
            <p:nvPr/>
          </p:nvSpPr>
          <p:spPr bwMode="auto">
            <a:xfrm>
              <a:off x="4691174" y="1884890"/>
              <a:ext cx="84323" cy="81105"/>
            </a:xfrm>
            <a:custGeom>
              <a:avLst/>
              <a:gdLst>
                <a:gd name="T0" fmla="*/ 0 w 501"/>
                <a:gd name="T1" fmla="*/ 0 h 482"/>
                <a:gd name="T2" fmla="*/ 218 w 501"/>
                <a:gd name="T3" fmla="*/ 482 h 482"/>
                <a:gd name="T4" fmla="*/ 501 w 501"/>
                <a:gd name="T5" fmla="*/ 482 h 482"/>
                <a:gd name="T6" fmla="*/ 501 w 501"/>
                <a:gd name="T7" fmla="*/ 0 h 482"/>
                <a:gd name="T8" fmla="*/ 0 w 501"/>
                <a:gd name="T9" fmla="*/ 0 h 482"/>
                <a:gd name="T10" fmla="*/ 107 w 501"/>
                <a:gd name="T11" fmla="*/ 104 h 482"/>
                <a:gd name="T12" fmla="*/ 64 w 501"/>
                <a:gd name="T13" fmla="*/ 104 h 482"/>
                <a:gd name="T14" fmla="*/ 64 w 501"/>
                <a:gd name="T15" fmla="*/ 17 h 482"/>
                <a:gd name="T16" fmla="*/ 107 w 501"/>
                <a:gd name="T17" fmla="*/ 17 h 482"/>
                <a:gd name="T18" fmla="*/ 107 w 501"/>
                <a:gd name="T19" fmla="*/ 104 h 482"/>
                <a:gd name="T20" fmla="*/ 208 w 501"/>
                <a:gd name="T21" fmla="*/ 152 h 482"/>
                <a:gd name="T22" fmla="*/ 168 w 501"/>
                <a:gd name="T23" fmla="*/ 152 h 482"/>
                <a:gd name="T24" fmla="*/ 168 w 501"/>
                <a:gd name="T25" fmla="*/ 17 h 482"/>
                <a:gd name="T26" fmla="*/ 208 w 501"/>
                <a:gd name="T27" fmla="*/ 19 h 482"/>
                <a:gd name="T28" fmla="*/ 208 w 501"/>
                <a:gd name="T29" fmla="*/ 152 h 482"/>
                <a:gd name="T30" fmla="*/ 322 w 501"/>
                <a:gd name="T31" fmla="*/ 102 h 482"/>
                <a:gd name="T32" fmla="*/ 281 w 501"/>
                <a:gd name="T33" fmla="*/ 102 h 482"/>
                <a:gd name="T34" fmla="*/ 281 w 501"/>
                <a:gd name="T35" fmla="*/ 17 h 482"/>
                <a:gd name="T36" fmla="*/ 322 w 501"/>
                <a:gd name="T37" fmla="*/ 19 h 482"/>
                <a:gd name="T38" fmla="*/ 322 w 501"/>
                <a:gd name="T39" fmla="*/ 102 h 482"/>
                <a:gd name="T40" fmla="*/ 435 w 501"/>
                <a:gd name="T41" fmla="*/ 149 h 482"/>
                <a:gd name="T42" fmla="*/ 397 w 501"/>
                <a:gd name="T43" fmla="*/ 149 h 482"/>
                <a:gd name="T44" fmla="*/ 397 w 501"/>
                <a:gd name="T45" fmla="*/ 19 h 482"/>
                <a:gd name="T46" fmla="*/ 435 w 501"/>
                <a:gd name="T47" fmla="*/ 19 h 482"/>
                <a:gd name="T48" fmla="*/ 435 w 501"/>
                <a:gd name="T49" fmla="*/ 14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1" h="482">
                  <a:moveTo>
                    <a:pt x="0" y="0"/>
                  </a:moveTo>
                  <a:lnTo>
                    <a:pt x="218" y="482"/>
                  </a:lnTo>
                  <a:lnTo>
                    <a:pt x="501" y="482"/>
                  </a:lnTo>
                  <a:lnTo>
                    <a:pt x="501" y="0"/>
                  </a:lnTo>
                  <a:lnTo>
                    <a:pt x="0" y="0"/>
                  </a:lnTo>
                  <a:close/>
                  <a:moveTo>
                    <a:pt x="107" y="104"/>
                  </a:moveTo>
                  <a:lnTo>
                    <a:pt x="64" y="104"/>
                  </a:lnTo>
                  <a:lnTo>
                    <a:pt x="64" y="17"/>
                  </a:lnTo>
                  <a:lnTo>
                    <a:pt x="107" y="17"/>
                  </a:lnTo>
                  <a:lnTo>
                    <a:pt x="107" y="104"/>
                  </a:lnTo>
                  <a:close/>
                  <a:moveTo>
                    <a:pt x="208" y="152"/>
                  </a:moveTo>
                  <a:lnTo>
                    <a:pt x="168" y="152"/>
                  </a:lnTo>
                  <a:lnTo>
                    <a:pt x="168" y="17"/>
                  </a:lnTo>
                  <a:lnTo>
                    <a:pt x="208" y="19"/>
                  </a:lnTo>
                  <a:lnTo>
                    <a:pt x="208" y="152"/>
                  </a:lnTo>
                  <a:close/>
                  <a:moveTo>
                    <a:pt x="322" y="102"/>
                  </a:moveTo>
                  <a:lnTo>
                    <a:pt x="281" y="102"/>
                  </a:lnTo>
                  <a:lnTo>
                    <a:pt x="281" y="17"/>
                  </a:lnTo>
                  <a:lnTo>
                    <a:pt x="322" y="19"/>
                  </a:lnTo>
                  <a:lnTo>
                    <a:pt x="322" y="102"/>
                  </a:lnTo>
                  <a:close/>
                  <a:moveTo>
                    <a:pt x="435" y="149"/>
                  </a:moveTo>
                  <a:lnTo>
                    <a:pt x="397" y="149"/>
                  </a:lnTo>
                  <a:lnTo>
                    <a:pt x="397" y="19"/>
                  </a:lnTo>
                  <a:lnTo>
                    <a:pt x="435" y="19"/>
                  </a:lnTo>
                  <a:lnTo>
                    <a:pt x="4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73">
                <a:defRPr/>
              </a:pPr>
              <a:endParaRPr lang="en-US" sz="1100" kern="0" dirty="0">
                <a:solidFill>
                  <a:srgbClr val="0096D6"/>
                </a:solidFill>
                <a:latin typeface="+mn-lt"/>
              </a:endParaRPr>
            </a:p>
          </p:txBody>
        </p:sp>
        <p:sp>
          <p:nvSpPr>
            <p:cNvPr id="152" name="Freeform 151"/>
            <p:cNvSpPr>
              <a:spLocks/>
            </p:cNvSpPr>
            <p:nvPr/>
          </p:nvSpPr>
          <p:spPr bwMode="auto">
            <a:xfrm>
              <a:off x="4381651" y="1999816"/>
              <a:ext cx="57562" cy="75047"/>
            </a:xfrm>
            <a:custGeom>
              <a:avLst/>
              <a:gdLst>
                <a:gd name="T0" fmla="*/ 41 w 145"/>
                <a:gd name="T1" fmla="*/ 0 h 189"/>
                <a:gd name="T2" fmla="*/ 89 w 145"/>
                <a:gd name="T3" fmla="*/ 34 h 189"/>
                <a:gd name="T4" fmla="*/ 145 w 145"/>
                <a:gd name="T5" fmla="*/ 61 h 189"/>
                <a:gd name="T6" fmla="*/ 72 w 145"/>
                <a:gd name="T7" fmla="*/ 125 h 189"/>
                <a:gd name="T8" fmla="*/ 14 w 145"/>
                <a:gd name="T9" fmla="*/ 187 h 189"/>
                <a:gd name="T10" fmla="*/ 4 w 145"/>
                <a:gd name="T11" fmla="*/ 186 h 189"/>
                <a:gd name="T12" fmla="*/ 25 w 145"/>
                <a:gd name="T13" fmla="*/ 97 h 189"/>
                <a:gd name="T14" fmla="*/ 41 w 145"/>
                <a:gd name="T15" fmla="*/ 0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89">
                  <a:moveTo>
                    <a:pt x="41" y="0"/>
                  </a:moveTo>
                  <a:cubicBezTo>
                    <a:pt x="41" y="0"/>
                    <a:pt x="60" y="18"/>
                    <a:pt x="89" y="34"/>
                  </a:cubicBezTo>
                  <a:cubicBezTo>
                    <a:pt x="108" y="45"/>
                    <a:pt x="145" y="61"/>
                    <a:pt x="145" y="61"/>
                  </a:cubicBezTo>
                  <a:cubicBezTo>
                    <a:pt x="145" y="61"/>
                    <a:pt x="104" y="91"/>
                    <a:pt x="72" y="125"/>
                  </a:cubicBezTo>
                  <a:cubicBezTo>
                    <a:pt x="41" y="157"/>
                    <a:pt x="14" y="187"/>
                    <a:pt x="14" y="187"/>
                  </a:cubicBezTo>
                  <a:cubicBezTo>
                    <a:pt x="14" y="187"/>
                    <a:pt x="7" y="189"/>
                    <a:pt x="4" y="186"/>
                  </a:cubicBezTo>
                  <a:cubicBezTo>
                    <a:pt x="0" y="182"/>
                    <a:pt x="15" y="144"/>
                    <a:pt x="25" y="97"/>
                  </a:cubicBezTo>
                  <a:cubicBezTo>
                    <a:pt x="35" y="51"/>
                    <a:pt x="41" y="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273">
                <a:defRPr/>
              </a:pPr>
              <a:endParaRPr lang="en-US" sz="1100" kern="0" dirty="0">
                <a:solidFill>
                  <a:srgbClr val="0096D6"/>
                </a:solidFill>
                <a:latin typeface="+mn-lt"/>
              </a:endParaRPr>
            </a:p>
          </p:txBody>
        </p:sp>
      </p:grpSp>
      <p:sp>
        <p:nvSpPr>
          <p:cNvPr id="153" name="Freeform 152"/>
          <p:cNvSpPr>
            <a:spLocks/>
          </p:cNvSpPr>
          <p:nvPr/>
        </p:nvSpPr>
        <p:spPr bwMode="auto">
          <a:xfrm>
            <a:off x="2695543" y="1355016"/>
            <a:ext cx="573421" cy="285300"/>
          </a:xfrm>
          <a:custGeom>
            <a:avLst/>
            <a:gdLst>
              <a:gd name="T0" fmla="*/ 94 w 217"/>
              <a:gd name="T1" fmla="*/ 0 h 108"/>
              <a:gd name="T2" fmla="*/ 60 w 217"/>
              <a:gd name="T3" fmla="*/ 32 h 108"/>
              <a:gd name="T4" fmla="*/ 55 w 217"/>
              <a:gd name="T5" fmla="*/ 32 h 108"/>
              <a:gd name="T6" fmla="*/ 26 w 217"/>
              <a:gd name="T7" fmla="*/ 61 h 108"/>
              <a:gd name="T8" fmla="*/ 26 w 217"/>
              <a:gd name="T9" fmla="*/ 64 h 108"/>
              <a:gd name="T10" fmla="*/ 18 w 217"/>
              <a:gd name="T11" fmla="*/ 62 h 108"/>
              <a:gd name="T12" fmla="*/ 0 w 217"/>
              <a:gd name="T13" fmla="*/ 80 h 108"/>
              <a:gd name="T14" fmla="*/ 18 w 217"/>
              <a:gd name="T15" fmla="*/ 97 h 108"/>
              <a:gd name="T16" fmla="*/ 31 w 217"/>
              <a:gd name="T17" fmla="*/ 91 h 108"/>
              <a:gd name="T18" fmla="*/ 49 w 217"/>
              <a:gd name="T19" fmla="*/ 105 h 108"/>
              <a:gd name="T20" fmla="*/ 66 w 217"/>
              <a:gd name="T21" fmla="*/ 93 h 108"/>
              <a:gd name="T22" fmla="*/ 94 w 217"/>
              <a:gd name="T23" fmla="*/ 107 h 108"/>
              <a:gd name="T24" fmla="*/ 119 w 217"/>
              <a:gd name="T25" fmla="*/ 96 h 108"/>
              <a:gd name="T26" fmla="*/ 148 w 217"/>
              <a:gd name="T27" fmla="*/ 108 h 108"/>
              <a:gd name="T28" fmla="*/ 187 w 217"/>
              <a:gd name="T29" fmla="*/ 82 h 108"/>
              <a:gd name="T30" fmla="*/ 197 w 217"/>
              <a:gd name="T31" fmla="*/ 85 h 108"/>
              <a:gd name="T32" fmla="*/ 217 w 217"/>
              <a:gd name="T33" fmla="*/ 65 h 108"/>
              <a:gd name="T34" fmla="*/ 197 w 217"/>
              <a:gd name="T35" fmla="*/ 45 h 108"/>
              <a:gd name="T36" fmla="*/ 189 w 217"/>
              <a:gd name="T37" fmla="*/ 47 h 108"/>
              <a:gd name="T38" fmla="*/ 148 w 217"/>
              <a:gd name="T39" fmla="*/ 14 h 108"/>
              <a:gd name="T40" fmla="*/ 124 w 217"/>
              <a:gd name="T41" fmla="*/ 22 h 108"/>
              <a:gd name="T42" fmla="*/ 94 w 217"/>
              <a:gd name="T4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7" h="108">
                <a:moveTo>
                  <a:pt x="94" y="0"/>
                </a:moveTo>
                <a:cubicBezTo>
                  <a:pt x="77" y="0"/>
                  <a:pt x="63" y="14"/>
                  <a:pt x="60" y="32"/>
                </a:cubicBezTo>
                <a:cubicBezTo>
                  <a:pt x="58" y="32"/>
                  <a:pt x="57" y="32"/>
                  <a:pt x="55" y="32"/>
                </a:cubicBezTo>
                <a:cubicBezTo>
                  <a:pt x="39" y="32"/>
                  <a:pt x="26" y="45"/>
                  <a:pt x="26" y="61"/>
                </a:cubicBezTo>
                <a:cubicBezTo>
                  <a:pt x="26" y="62"/>
                  <a:pt x="26" y="63"/>
                  <a:pt x="26" y="64"/>
                </a:cubicBezTo>
                <a:cubicBezTo>
                  <a:pt x="23" y="63"/>
                  <a:pt x="21" y="62"/>
                  <a:pt x="18" y="62"/>
                </a:cubicBezTo>
                <a:cubicBezTo>
                  <a:pt x="8" y="62"/>
                  <a:pt x="0" y="70"/>
                  <a:pt x="0" y="80"/>
                </a:cubicBezTo>
                <a:cubicBezTo>
                  <a:pt x="0" y="89"/>
                  <a:pt x="8" y="97"/>
                  <a:pt x="18" y="97"/>
                </a:cubicBezTo>
                <a:cubicBezTo>
                  <a:pt x="23" y="97"/>
                  <a:pt x="28" y="95"/>
                  <a:pt x="31" y="91"/>
                </a:cubicBezTo>
                <a:cubicBezTo>
                  <a:pt x="33" y="99"/>
                  <a:pt x="40" y="105"/>
                  <a:pt x="49" y="105"/>
                </a:cubicBezTo>
                <a:cubicBezTo>
                  <a:pt x="57" y="105"/>
                  <a:pt x="64" y="100"/>
                  <a:pt x="66" y="93"/>
                </a:cubicBezTo>
                <a:cubicBezTo>
                  <a:pt x="72" y="101"/>
                  <a:pt x="82" y="107"/>
                  <a:pt x="94" y="107"/>
                </a:cubicBezTo>
                <a:cubicBezTo>
                  <a:pt x="104" y="107"/>
                  <a:pt x="113" y="103"/>
                  <a:pt x="119" y="96"/>
                </a:cubicBezTo>
                <a:cubicBezTo>
                  <a:pt x="126" y="103"/>
                  <a:pt x="137" y="108"/>
                  <a:pt x="148" y="108"/>
                </a:cubicBezTo>
                <a:cubicBezTo>
                  <a:pt x="166" y="108"/>
                  <a:pt x="181" y="97"/>
                  <a:pt x="187" y="82"/>
                </a:cubicBezTo>
                <a:cubicBezTo>
                  <a:pt x="190" y="84"/>
                  <a:pt x="193" y="85"/>
                  <a:pt x="197" y="85"/>
                </a:cubicBezTo>
                <a:cubicBezTo>
                  <a:pt x="208" y="85"/>
                  <a:pt x="217" y="76"/>
                  <a:pt x="217" y="65"/>
                </a:cubicBezTo>
                <a:cubicBezTo>
                  <a:pt x="217" y="54"/>
                  <a:pt x="208" y="45"/>
                  <a:pt x="197" y="45"/>
                </a:cubicBezTo>
                <a:cubicBezTo>
                  <a:pt x="194" y="45"/>
                  <a:pt x="191" y="46"/>
                  <a:pt x="189" y="47"/>
                </a:cubicBezTo>
                <a:cubicBezTo>
                  <a:pt x="185" y="28"/>
                  <a:pt x="168" y="14"/>
                  <a:pt x="148" y="14"/>
                </a:cubicBezTo>
                <a:cubicBezTo>
                  <a:pt x="139" y="14"/>
                  <a:pt x="131" y="17"/>
                  <a:pt x="124" y="22"/>
                </a:cubicBezTo>
                <a:cubicBezTo>
                  <a:pt x="118" y="9"/>
                  <a:pt x="107" y="0"/>
                  <a:pt x="94" y="0"/>
                </a:cubicBezTo>
              </a:path>
            </a:pathLst>
          </a:custGeom>
          <a:solidFill>
            <a:sysClr val="window" lastClr="FFFFFF"/>
          </a:solidFill>
          <a:ln>
            <a:noFill/>
          </a:ln>
          <a:effectLst/>
        </p:spPr>
        <p:txBody>
          <a:bodyPr vert="horz" wrap="square" lIns="51426" tIns="25713" rIns="51426" bIns="25713" numCol="1" anchor="t" anchorCtr="0" compatLnSpc="1">
            <a:prstTxWarp prst="textNoShape">
              <a:avLst/>
            </a:prstTxWarp>
          </a:bodyPr>
          <a:lstStyle/>
          <a:p>
            <a:pPr defTabSz="514273">
              <a:defRPr/>
            </a:pPr>
            <a:endParaRPr lang="en-US" sz="1100" kern="0" dirty="0">
              <a:solidFill>
                <a:srgbClr val="0096D6"/>
              </a:solidFill>
              <a:latin typeface="+mn-lt"/>
            </a:endParaRPr>
          </a:p>
        </p:txBody>
      </p:sp>
      <p:sp>
        <p:nvSpPr>
          <p:cNvPr id="154" name="TextBox 153"/>
          <p:cNvSpPr txBox="1"/>
          <p:nvPr/>
        </p:nvSpPr>
        <p:spPr>
          <a:xfrm>
            <a:off x="6801430" y="1640115"/>
            <a:ext cx="1371957" cy="236588"/>
          </a:xfrm>
          <a:prstGeom prst="rect">
            <a:avLst/>
          </a:prstGeom>
          <a:noFill/>
          <a:effectLst/>
        </p:spPr>
        <p:txBody>
          <a:bodyPr wrap="square" lIns="51426" tIns="25713" rIns="51426" bIns="25713" rtlCol="0" anchor="ctr">
            <a:spAutoFit/>
          </a:bodyPr>
          <a:lstStyle/>
          <a:p>
            <a:pPr algn="ctr" defTabSz="514273"/>
            <a:r>
              <a:rPr lang="en-US" sz="1200" dirty="0">
                <a:solidFill>
                  <a:srgbClr val="FFFFFF"/>
                </a:solidFill>
                <a:latin typeface="+mn-lt"/>
              </a:rPr>
              <a:t>Business </a:t>
            </a:r>
            <a:r>
              <a:rPr lang="en-US" sz="1200" dirty="0" smtClean="0">
                <a:solidFill>
                  <a:srgbClr val="FFFFFF"/>
                </a:solidFill>
                <a:latin typeface="+mn-lt"/>
              </a:rPr>
              <a:t>Models</a:t>
            </a:r>
            <a:endParaRPr lang="en-US" sz="1200" dirty="0">
              <a:solidFill>
                <a:srgbClr val="FFFFFF"/>
              </a:solidFill>
              <a:latin typeface="+mn-lt"/>
            </a:endParaRPr>
          </a:p>
        </p:txBody>
      </p:sp>
      <p:sp>
        <p:nvSpPr>
          <p:cNvPr id="155" name="Freeform 20"/>
          <p:cNvSpPr>
            <a:spLocks noEditPoints="1"/>
          </p:cNvSpPr>
          <p:nvPr/>
        </p:nvSpPr>
        <p:spPr bwMode="auto">
          <a:xfrm>
            <a:off x="7380786" y="1357136"/>
            <a:ext cx="308487" cy="298691"/>
          </a:xfrm>
          <a:custGeom>
            <a:avLst/>
            <a:gdLst>
              <a:gd name="T0" fmla="*/ 4665 w 7549"/>
              <a:gd name="T1" fmla="*/ 7000 h 7308"/>
              <a:gd name="T2" fmla="*/ 2530 w 7549"/>
              <a:gd name="T3" fmla="*/ 7000 h 7308"/>
              <a:gd name="T4" fmla="*/ 251 w 7549"/>
              <a:gd name="T5" fmla="*/ 7000 h 7308"/>
              <a:gd name="T6" fmla="*/ 5018 w 7549"/>
              <a:gd name="T7" fmla="*/ 41 h 7308"/>
              <a:gd name="T8" fmla="*/ 3585 w 7549"/>
              <a:gd name="T9" fmla="*/ 3707 h 7308"/>
              <a:gd name="T10" fmla="*/ 1282 w 7549"/>
              <a:gd name="T11" fmla="*/ 529 h 7308"/>
              <a:gd name="T12" fmla="*/ 778 w 7549"/>
              <a:gd name="T13" fmla="*/ 505 h 7308"/>
              <a:gd name="T14" fmla="*/ 1124 w 7549"/>
              <a:gd name="T15" fmla="*/ 17 h 7308"/>
              <a:gd name="T16" fmla="*/ 1104 w 7549"/>
              <a:gd name="T17" fmla="*/ 133 h 7308"/>
              <a:gd name="T18" fmla="*/ 1032 w 7549"/>
              <a:gd name="T19" fmla="*/ 660 h 7308"/>
              <a:gd name="T20" fmla="*/ 1462 w 7549"/>
              <a:gd name="T21" fmla="*/ 318 h 7308"/>
              <a:gd name="T22" fmla="*/ 1645 w 7549"/>
              <a:gd name="T23" fmla="*/ 59 h 7308"/>
              <a:gd name="T24" fmla="*/ 1705 w 7549"/>
              <a:gd name="T25" fmla="*/ 765 h 7308"/>
              <a:gd name="T26" fmla="*/ 2395 w 7549"/>
              <a:gd name="T27" fmla="*/ 731 h 7308"/>
              <a:gd name="T28" fmla="*/ 2019 w 7549"/>
              <a:gd name="T29" fmla="*/ 256 h 7308"/>
              <a:gd name="T30" fmla="*/ 2493 w 7549"/>
              <a:gd name="T31" fmla="*/ 148 h 7308"/>
              <a:gd name="T32" fmla="*/ 2177 w 7549"/>
              <a:gd name="T33" fmla="*/ 171 h 7308"/>
              <a:gd name="T34" fmla="*/ 2382 w 7549"/>
              <a:gd name="T35" fmla="*/ 534 h 7308"/>
              <a:gd name="T36" fmla="*/ 2647 w 7549"/>
              <a:gd name="T37" fmla="*/ 261 h 7308"/>
              <a:gd name="T38" fmla="*/ 2955 w 7549"/>
              <a:gd name="T39" fmla="*/ 1 h 7308"/>
              <a:gd name="T40" fmla="*/ 2876 w 7549"/>
              <a:gd name="T41" fmla="*/ 682 h 7308"/>
              <a:gd name="T42" fmla="*/ 3373 w 7549"/>
              <a:gd name="T43" fmla="*/ 720 h 7308"/>
              <a:gd name="T44" fmla="*/ 3371 w 7549"/>
              <a:gd name="T45" fmla="*/ 38 h 7308"/>
              <a:gd name="T46" fmla="*/ 3632 w 7549"/>
              <a:gd name="T47" fmla="*/ 375 h 7308"/>
              <a:gd name="T48" fmla="*/ 3401 w 7549"/>
              <a:gd name="T49" fmla="*/ 536 h 7308"/>
              <a:gd name="T50" fmla="*/ 4199 w 7549"/>
              <a:gd name="T51" fmla="*/ 682 h 7308"/>
              <a:gd name="T52" fmla="*/ 4044 w 7549"/>
              <a:gd name="T53" fmla="*/ 192 h 7308"/>
              <a:gd name="T54" fmla="*/ 4337 w 7549"/>
              <a:gd name="T55" fmla="*/ 79 h 7308"/>
              <a:gd name="T56" fmla="*/ 1016 w 7549"/>
              <a:gd name="T57" fmla="*/ 1323 h 7308"/>
              <a:gd name="T58" fmla="*/ 960 w 7549"/>
              <a:gd name="T59" fmla="*/ 1234 h 7308"/>
              <a:gd name="T60" fmla="*/ 1155 w 7549"/>
              <a:gd name="T61" fmla="*/ 1766 h 7308"/>
              <a:gd name="T62" fmla="*/ 1462 w 7549"/>
              <a:gd name="T63" fmla="*/ 1422 h 7308"/>
              <a:gd name="T64" fmla="*/ 1645 w 7549"/>
              <a:gd name="T65" fmla="*/ 1163 h 7308"/>
              <a:gd name="T66" fmla="*/ 1705 w 7549"/>
              <a:gd name="T67" fmla="*/ 1869 h 7308"/>
              <a:gd name="T68" fmla="*/ 2395 w 7549"/>
              <a:gd name="T69" fmla="*/ 1835 h 7308"/>
              <a:gd name="T70" fmla="*/ 2019 w 7549"/>
              <a:gd name="T71" fmla="*/ 1360 h 7308"/>
              <a:gd name="T72" fmla="*/ 2493 w 7549"/>
              <a:gd name="T73" fmla="*/ 1252 h 7308"/>
              <a:gd name="T74" fmla="*/ 2177 w 7549"/>
              <a:gd name="T75" fmla="*/ 1275 h 7308"/>
              <a:gd name="T76" fmla="*/ 2382 w 7549"/>
              <a:gd name="T77" fmla="*/ 1638 h 7308"/>
              <a:gd name="T78" fmla="*/ 2976 w 7549"/>
              <a:gd name="T79" fmla="*/ 1868 h 7308"/>
              <a:gd name="T80" fmla="*/ 2747 w 7549"/>
              <a:gd name="T81" fmla="*/ 1254 h 7308"/>
              <a:gd name="T82" fmla="*/ 3235 w 7549"/>
              <a:gd name="T83" fmla="*/ 1490 h 7308"/>
              <a:gd name="T84" fmla="*/ 2854 w 7549"/>
              <a:gd name="T85" fmla="*/ 1484 h 7308"/>
              <a:gd name="T86" fmla="*/ 3096 w 7549"/>
              <a:gd name="T87" fmla="*/ 1479 h 7308"/>
              <a:gd name="T88" fmla="*/ 3367 w 7549"/>
              <a:gd name="T89" fmla="*/ 1327 h 7308"/>
              <a:gd name="T90" fmla="*/ 3701 w 7549"/>
              <a:gd name="T91" fmla="*/ 1125 h 7308"/>
              <a:gd name="T92" fmla="*/ 1292 w 7549"/>
              <a:gd name="T93" fmla="*/ 2594 h 7308"/>
              <a:gd name="T94" fmla="*/ 801 w 7549"/>
              <a:gd name="T95" fmla="*/ 2807 h 7308"/>
              <a:gd name="T96" fmla="*/ 1029 w 7549"/>
              <a:gd name="T97" fmla="*/ 2208 h 7308"/>
              <a:gd name="T98" fmla="*/ 1142 w 7549"/>
              <a:gd name="T99" fmla="*/ 2431 h 7308"/>
              <a:gd name="T100" fmla="*/ 960 w 7549"/>
              <a:gd name="T101" fmla="*/ 2837 h 7308"/>
              <a:gd name="T102" fmla="*/ 1944 w 7549"/>
              <a:gd name="T103" fmla="*/ 2737 h 7308"/>
              <a:gd name="T104" fmla="*/ 1440 w 7549"/>
              <a:gd name="T105" fmla="*/ 2713 h 7308"/>
              <a:gd name="T106" fmla="*/ 1785 w 7549"/>
              <a:gd name="T107" fmla="*/ 2225 h 7308"/>
              <a:gd name="T108" fmla="*/ 1765 w 7549"/>
              <a:gd name="T109" fmla="*/ 2341 h 7308"/>
              <a:gd name="T110" fmla="*/ 1693 w 7549"/>
              <a:gd name="T111" fmla="*/ 2868 h 7308"/>
              <a:gd name="T112" fmla="*/ 2124 w 7549"/>
              <a:gd name="T113" fmla="*/ 2526 h 7308"/>
              <a:gd name="T114" fmla="*/ 2307 w 7549"/>
              <a:gd name="T115" fmla="*/ 2267 h 7308"/>
              <a:gd name="T116" fmla="*/ 2366 w 7549"/>
              <a:gd name="T117" fmla="*/ 2973 h 7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49" h="7308">
                <a:moveTo>
                  <a:pt x="6800" y="3789"/>
                </a:moveTo>
                <a:cubicBezTo>
                  <a:pt x="6800" y="3615"/>
                  <a:pt x="6659" y="3474"/>
                  <a:pt x="6485" y="3474"/>
                </a:cubicBezTo>
                <a:cubicBezTo>
                  <a:pt x="5334" y="3474"/>
                  <a:pt x="5334" y="3474"/>
                  <a:pt x="5334" y="3474"/>
                </a:cubicBezTo>
                <a:cubicBezTo>
                  <a:pt x="5160" y="3474"/>
                  <a:pt x="5018" y="3615"/>
                  <a:pt x="5018" y="3789"/>
                </a:cubicBezTo>
                <a:cubicBezTo>
                  <a:pt x="5018" y="7000"/>
                  <a:pt x="5018" y="7000"/>
                  <a:pt x="5018" y="7000"/>
                </a:cubicBezTo>
                <a:cubicBezTo>
                  <a:pt x="4665" y="7000"/>
                  <a:pt x="4665" y="7000"/>
                  <a:pt x="4665" y="7000"/>
                </a:cubicBezTo>
                <a:cubicBezTo>
                  <a:pt x="4665" y="4759"/>
                  <a:pt x="4665" y="4759"/>
                  <a:pt x="4665" y="4759"/>
                </a:cubicBezTo>
                <a:cubicBezTo>
                  <a:pt x="4665" y="4585"/>
                  <a:pt x="4524" y="4444"/>
                  <a:pt x="4350" y="4444"/>
                </a:cubicBezTo>
                <a:cubicBezTo>
                  <a:pt x="3199" y="4444"/>
                  <a:pt x="3199" y="4444"/>
                  <a:pt x="3199" y="4444"/>
                </a:cubicBezTo>
                <a:cubicBezTo>
                  <a:pt x="3025" y="4444"/>
                  <a:pt x="2883" y="4585"/>
                  <a:pt x="2883" y="4759"/>
                </a:cubicBezTo>
                <a:cubicBezTo>
                  <a:pt x="2883" y="7000"/>
                  <a:pt x="2883" y="7000"/>
                  <a:pt x="2883" y="7000"/>
                </a:cubicBezTo>
                <a:cubicBezTo>
                  <a:pt x="2530" y="7000"/>
                  <a:pt x="2530" y="7000"/>
                  <a:pt x="2530" y="7000"/>
                </a:cubicBezTo>
                <a:cubicBezTo>
                  <a:pt x="2530" y="5466"/>
                  <a:pt x="2530" y="5466"/>
                  <a:pt x="2530" y="5466"/>
                </a:cubicBezTo>
                <a:cubicBezTo>
                  <a:pt x="2530" y="5292"/>
                  <a:pt x="2389" y="5150"/>
                  <a:pt x="2215" y="5150"/>
                </a:cubicBezTo>
                <a:cubicBezTo>
                  <a:pt x="1064" y="5150"/>
                  <a:pt x="1064" y="5150"/>
                  <a:pt x="1064" y="5150"/>
                </a:cubicBezTo>
                <a:cubicBezTo>
                  <a:pt x="890" y="5150"/>
                  <a:pt x="748" y="5292"/>
                  <a:pt x="748" y="5466"/>
                </a:cubicBezTo>
                <a:cubicBezTo>
                  <a:pt x="748" y="7000"/>
                  <a:pt x="748" y="7000"/>
                  <a:pt x="748" y="7000"/>
                </a:cubicBezTo>
                <a:cubicBezTo>
                  <a:pt x="251" y="7000"/>
                  <a:pt x="251" y="7000"/>
                  <a:pt x="251" y="7000"/>
                </a:cubicBezTo>
                <a:cubicBezTo>
                  <a:pt x="251" y="7308"/>
                  <a:pt x="251" y="7308"/>
                  <a:pt x="251" y="7308"/>
                </a:cubicBezTo>
                <a:cubicBezTo>
                  <a:pt x="7298" y="7308"/>
                  <a:pt x="7298" y="7308"/>
                  <a:pt x="7298" y="7308"/>
                </a:cubicBezTo>
                <a:cubicBezTo>
                  <a:pt x="7298" y="7000"/>
                  <a:pt x="7298" y="7000"/>
                  <a:pt x="7298" y="7000"/>
                </a:cubicBezTo>
                <a:cubicBezTo>
                  <a:pt x="6800" y="7000"/>
                  <a:pt x="6800" y="7000"/>
                  <a:pt x="6800" y="7000"/>
                </a:cubicBezTo>
                <a:lnTo>
                  <a:pt x="6800" y="3789"/>
                </a:lnTo>
                <a:close/>
                <a:moveTo>
                  <a:pt x="5018" y="41"/>
                </a:moveTo>
                <a:cubicBezTo>
                  <a:pt x="5747" y="770"/>
                  <a:pt x="5747" y="770"/>
                  <a:pt x="5747" y="770"/>
                </a:cubicBezTo>
                <a:cubicBezTo>
                  <a:pt x="5037" y="1629"/>
                  <a:pt x="4182" y="2402"/>
                  <a:pt x="3231" y="3055"/>
                </a:cubicBezTo>
                <a:cubicBezTo>
                  <a:pt x="2743" y="3390"/>
                  <a:pt x="2229" y="3695"/>
                  <a:pt x="1690" y="3958"/>
                </a:cubicBezTo>
                <a:cubicBezTo>
                  <a:pt x="1152" y="4220"/>
                  <a:pt x="590" y="4445"/>
                  <a:pt x="0" y="4597"/>
                </a:cubicBezTo>
                <a:cubicBezTo>
                  <a:pt x="609" y="4567"/>
                  <a:pt x="1219" y="4459"/>
                  <a:pt x="1818" y="4306"/>
                </a:cubicBezTo>
                <a:cubicBezTo>
                  <a:pt x="2418" y="4152"/>
                  <a:pt x="3008" y="3950"/>
                  <a:pt x="3585" y="3707"/>
                </a:cubicBezTo>
                <a:cubicBezTo>
                  <a:pt x="4714" y="3230"/>
                  <a:pt x="5796" y="2601"/>
                  <a:pt x="6784" y="1807"/>
                </a:cubicBezTo>
                <a:cubicBezTo>
                  <a:pt x="7549" y="2572"/>
                  <a:pt x="7549" y="2572"/>
                  <a:pt x="7549" y="2572"/>
                </a:cubicBezTo>
                <a:cubicBezTo>
                  <a:pt x="7549" y="41"/>
                  <a:pt x="7549" y="41"/>
                  <a:pt x="7549" y="41"/>
                </a:cubicBezTo>
                <a:lnTo>
                  <a:pt x="5018" y="41"/>
                </a:lnTo>
                <a:close/>
                <a:moveTo>
                  <a:pt x="1292" y="386"/>
                </a:moveTo>
                <a:cubicBezTo>
                  <a:pt x="1292" y="441"/>
                  <a:pt x="1289" y="489"/>
                  <a:pt x="1282" y="529"/>
                </a:cubicBezTo>
                <a:cubicBezTo>
                  <a:pt x="1275" y="569"/>
                  <a:pt x="1263" y="606"/>
                  <a:pt x="1244" y="638"/>
                </a:cubicBezTo>
                <a:cubicBezTo>
                  <a:pt x="1221" y="678"/>
                  <a:pt x="1191" y="709"/>
                  <a:pt x="1155" y="731"/>
                </a:cubicBezTo>
                <a:cubicBezTo>
                  <a:pt x="1118" y="753"/>
                  <a:pt x="1077" y="764"/>
                  <a:pt x="1033" y="764"/>
                </a:cubicBezTo>
                <a:cubicBezTo>
                  <a:pt x="981" y="764"/>
                  <a:pt x="935" y="749"/>
                  <a:pt x="894" y="720"/>
                </a:cubicBezTo>
                <a:cubicBezTo>
                  <a:pt x="853" y="691"/>
                  <a:pt x="822" y="650"/>
                  <a:pt x="801" y="599"/>
                </a:cubicBezTo>
                <a:cubicBezTo>
                  <a:pt x="791" y="570"/>
                  <a:pt x="783" y="539"/>
                  <a:pt x="778" y="505"/>
                </a:cubicBezTo>
                <a:cubicBezTo>
                  <a:pt x="773" y="471"/>
                  <a:pt x="771" y="434"/>
                  <a:pt x="771" y="394"/>
                </a:cubicBezTo>
                <a:cubicBezTo>
                  <a:pt x="771" y="343"/>
                  <a:pt x="774" y="297"/>
                  <a:pt x="779" y="256"/>
                </a:cubicBezTo>
                <a:cubicBezTo>
                  <a:pt x="784" y="215"/>
                  <a:pt x="793" y="179"/>
                  <a:pt x="804" y="150"/>
                </a:cubicBezTo>
                <a:cubicBezTo>
                  <a:pt x="824" y="101"/>
                  <a:pt x="854" y="64"/>
                  <a:pt x="892" y="38"/>
                </a:cubicBezTo>
                <a:cubicBezTo>
                  <a:pt x="930" y="12"/>
                  <a:pt x="976" y="0"/>
                  <a:pt x="1029" y="0"/>
                </a:cubicBezTo>
                <a:cubicBezTo>
                  <a:pt x="1063" y="0"/>
                  <a:pt x="1095" y="5"/>
                  <a:pt x="1124" y="17"/>
                </a:cubicBezTo>
                <a:cubicBezTo>
                  <a:pt x="1152" y="28"/>
                  <a:pt x="1177" y="45"/>
                  <a:pt x="1199" y="67"/>
                </a:cubicBezTo>
                <a:cubicBezTo>
                  <a:pt x="1220" y="88"/>
                  <a:pt x="1239" y="116"/>
                  <a:pt x="1254" y="148"/>
                </a:cubicBezTo>
                <a:cubicBezTo>
                  <a:pt x="1279" y="204"/>
                  <a:pt x="1292" y="283"/>
                  <a:pt x="1292" y="386"/>
                </a:cubicBezTo>
                <a:close/>
                <a:moveTo>
                  <a:pt x="1153" y="375"/>
                </a:moveTo>
                <a:cubicBezTo>
                  <a:pt x="1153" y="313"/>
                  <a:pt x="1149" y="262"/>
                  <a:pt x="1142" y="223"/>
                </a:cubicBezTo>
                <a:cubicBezTo>
                  <a:pt x="1134" y="183"/>
                  <a:pt x="1122" y="153"/>
                  <a:pt x="1104" y="133"/>
                </a:cubicBezTo>
                <a:cubicBezTo>
                  <a:pt x="1086" y="113"/>
                  <a:pt x="1062" y="103"/>
                  <a:pt x="1031" y="103"/>
                </a:cubicBezTo>
                <a:cubicBezTo>
                  <a:pt x="986" y="103"/>
                  <a:pt x="955" y="126"/>
                  <a:pt x="937" y="171"/>
                </a:cubicBezTo>
                <a:cubicBezTo>
                  <a:pt x="920" y="216"/>
                  <a:pt x="911" y="285"/>
                  <a:pt x="911" y="380"/>
                </a:cubicBezTo>
                <a:cubicBezTo>
                  <a:pt x="911" y="443"/>
                  <a:pt x="915" y="496"/>
                  <a:pt x="922" y="536"/>
                </a:cubicBezTo>
                <a:cubicBezTo>
                  <a:pt x="930" y="577"/>
                  <a:pt x="942" y="608"/>
                  <a:pt x="960" y="629"/>
                </a:cubicBezTo>
                <a:cubicBezTo>
                  <a:pt x="977" y="650"/>
                  <a:pt x="1001" y="660"/>
                  <a:pt x="1032" y="660"/>
                </a:cubicBezTo>
                <a:cubicBezTo>
                  <a:pt x="1063" y="660"/>
                  <a:pt x="1087" y="649"/>
                  <a:pt x="1105" y="628"/>
                </a:cubicBezTo>
                <a:cubicBezTo>
                  <a:pt x="1123" y="606"/>
                  <a:pt x="1135" y="575"/>
                  <a:pt x="1142" y="534"/>
                </a:cubicBezTo>
                <a:cubicBezTo>
                  <a:pt x="1149" y="494"/>
                  <a:pt x="1153" y="441"/>
                  <a:pt x="1153" y="375"/>
                </a:cubicBezTo>
                <a:close/>
                <a:moveTo>
                  <a:pt x="1636" y="682"/>
                </a:moveTo>
                <a:cubicBezTo>
                  <a:pt x="1636" y="219"/>
                  <a:pt x="1636" y="219"/>
                  <a:pt x="1636" y="219"/>
                </a:cubicBezTo>
                <a:cubicBezTo>
                  <a:pt x="1550" y="285"/>
                  <a:pt x="1492" y="318"/>
                  <a:pt x="1462" y="318"/>
                </a:cubicBezTo>
                <a:cubicBezTo>
                  <a:pt x="1448" y="318"/>
                  <a:pt x="1435" y="312"/>
                  <a:pt x="1424" y="301"/>
                </a:cubicBezTo>
                <a:cubicBezTo>
                  <a:pt x="1413" y="289"/>
                  <a:pt x="1407" y="276"/>
                  <a:pt x="1407" y="261"/>
                </a:cubicBezTo>
                <a:cubicBezTo>
                  <a:pt x="1407" y="244"/>
                  <a:pt x="1413" y="231"/>
                  <a:pt x="1424" y="223"/>
                </a:cubicBezTo>
                <a:cubicBezTo>
                  <a:pt x="1435" y="215"/>
                  <a:pt x="1454" y="204"/>
                  <a:pt x="1481" y="192"/>
                </a:cubicBezTo>
                <a:cubicBezTo>
                  <a:pt x="1522" y="172"/>
                  <a:pt x="1555" y="152"/>
                  <a:pt x="1580" y="130"/>
                </a:cubicBezTo>
                <a:cubicBezTo>
                  <a:pt x="1604" y="109"/>
                  <a:pt x="1626" y="85"/>
                  <a:pt x="1645" y="59"/>
                </a:cubicBezTo>
                <a:cubicBezTo>
                  <a:pt x="1664" y="32"/>
                  <a:pt x="1677" y="16"/>
                  <a:pt x="1682" y="10"/>
                </a:cubicBezTo>
                <a:cubicBezTo>
                  <a:pt x="1688" y="4"/>
                  <a:pt x="1699" y="1"/>
                  <a:pt x="1715" y="1"/>
                </a:cubicBezTo>
                <a:cubicBezTo>
                  <a:pt x="1733" y="1"/>
                  <a:pt x="1748" y="8"/>
                  <a:pt x="1758" y="21"/>
                </a:cubicBezTo>
                <a:cubicBezTo>
                  <a:pt x="1769" y="35"/>
                  <a:pt x="1775" y="55"/>
                  <a:pt x="1775" y="79"/>
                </a:cubicBezTo>
                <a:cubicBezTo>
                  <a:pt x="1775" y="662"/>
                  <a:pt x="1775" y="662"/>
                  <a:pt x="1775" y="662"/>
                </a:cubicBezTo>
                <a:cubicBezTo>
                  <a:pt x="1775" y="730"/>
                  <a:pt x="1751" y="765"/>
                  <a:pt x="1705" y="765"/>
                </a:cubicBezTo>
                <a:cubicBezTo>
                  <a:pt x="1684" y="765"/>
                  <a:pt x="1668" y="758"/>
                  <a:pt x="1655" y="744"/>
                </a:cubicBezTo>
                <a:cubicBezTo>
                  <a:pt x="1642" y="730"/>
                  <a:pt x="1636" y="709"/>
                  <a:pt x="1636" y="682"/>
                </a:cubicBezTo>
                <a:close/>
                <a:moveTo>
                  <a:pt x="2532" y="386"/>
                </a:moveTo>
                <a:cubicBezTo>
                  <a:pt x="2532" y="441"/>
                  <a:pt x="2529" y="489"/>
                  <a:pt x="2522" y="529"/>
                </a:cubicBezTo>
                <a:cubicBezTo>
                  <a:pt x="2515" y="569"/>
                  <a:pt x="2502" y="606"/>
                  <a:pt x="2484" y="638"/>
                </a:cubicBezTo>
                <a:cubicBezTo>
                  <a:pt x="2461" y="678"/>
                  <a:pt x="2431" y="709"/>
                  <a:pt x="2395" y="731"/>
                </a:cubicBezTo>
                <a:cubicBezTo>
                  <a:pt x="2358" y="753"/>
                  <a:pt x="2317" y="764"/>
                  <a:pt x="2272" y="764"/>
                </a:cubicBezTo>
                <a:cubicBezTo>
                  <a:pt x="2221" y="764"/>
                  <a:pt x="2174" y="749"/>
                  <a:pt x="2133" y="720"/>
                </a:cubicBezTo>
                <a:cubicBezTo>
                  <a:pt x="2093" y="691"/>
                  <a:pt x="2062" y="650"/>
                  <a:pt x="2041" y="599"/>
                </a:cubicBezTo>
                <a:cubicBezTo>
                  <a:pt x="2031" y="570"/>
                  <a:pt x="2023" y="539"/>
                  <a:pt x="2018" y="505"/>
                </a:cubicBezTo>
                <a:cubicBezTo>
                  <a:pt x="2013" y="471"/>
                  <a:pt x="2010" y="434"/>
                  <a:pt x="2010" y="394"/>
                </a:cubicBezTo>
                <a:cubicBezTo>
                  <a:pt x="2010" y="343"/>
                  <a:pt x="2013" y="297"/>
                  <a:pt x="2019" y="256"/>
                </a:cubicBezTo>
                <a:cubicBezTo>
                  <a:pt x="2024" y="215"/>
                  <a:pt x="2033" y="179"/>
                  <a:pt x="2044" y="150"/>
                </a:cubicBezTo>
                <a:cubicBezTo>
                  <a:pt x="2064" y="101"/>
                  <a:pt x="2093" y="64"/>
                  <a:pt x="2131" y="38"/>
                </a:cubicBezTo>
                <a:cubicBezTo>
                  <a:pt x="2170" y="12"/>
                  <a:pt x="2215" y="0"/>
                  <a:pt x="2268" y="0"/>
                </a:cubicBezTo>
                <a:cubicBezTo>
                  <a:pt x="2303" y="0"/>
                  <a:pt x="2335" y="5"/>
                  <a:pt x="2363" y="17"/>
                </a:cubicBezTo>
                <a:cubicBezTo>
                  <a:pt x="2392" y="28"/>
                  <a:pt x="2417" y="45"/>
                  <a:pt x="2439" y="67"/>
                </a:cubicBezTo>
                <a:cubicBezTo>
                  <a:pt x="2460" y="88"/>
                  <a:pt x="2478" y="116"/>
                  <a:pt x="2493" y="148"/>
                </a:cubicBezTo>
                <a:cubicBezTo>
                  <a:pt x="2519" y="204"/>
                  <a:pt x="2532" y="283"/>
                  <a:pt x="2532" y="386"/>
                </a:cubicBezTo>
                <a:close/>
                <a:moveTo>
                  <a:pt x="2392" y="375"/>
                </a:moveTo>
                <a:cubicBezTo>
                  <a:pt x="2392" y="313"/>
                  <a:pt x="2389" y="262"/>
                  <a:pt x="2381" y="223"/>
                </a:cubicBezTo>
                <a:cubicBezTo>
                  <a:pt x="2374" y="183"/>
                  <a:pt x="2361" y="153"/>
                  <a:pt x="2344" y="133"/>
                </a:cubicBezTo>
                <a:cubicBezTo>
                  <a:pt x="2326" y="113"/>
                  <a:pt x="2301" y="103"/>
                  <a:pt x="2270" y="103"/>
                </a:cubicBezTo>
                <a:cubicBezTo>
                  <a:pt x="2225" y="103"/>
                  <a:pt x="2194" y="126"/>
                  <a:pt x="2177" y="171"/>
                </a:cubicBezTo>
                <a:cubicBezTo>
                  <a:pt x="2159" y="216"/>
                  <a:pt x="2151" y="285"/>
                  <a:pt x="2151" y="380"/>
                </a:cubicBezTo>
                <a:cubicBezTo>
                  <a:pt x="2151" y="443"/>
                  <a:pt x="2154" y="496"/>
                  <a:pt x="2162" y="536"/>
                </a:cubicBezTo>
                <a:cubicBezTo>
                  <a:pt x="2169" y="577"/>
                  <a:pt x="2182" y="608"/>
                  <a:pt x="2199" y="629"/>
                </a:cubicBezTo>
                <a:cubicBezTo>
                  <a:pt x="2217" y="650"/>
                  <a:pt x="2241" y="660"/>
                  <a:pt x="2271" y="660"/>
                </a:cubicBezTo>
                <a:cubicBezTo>
                  <a:pt x="2302" y="660"/>
                  <a:pt x="2327" y="649"/>
                  <a:pt x="2345" y="628"/>
                </a:cubicBezTo>
                <a:cubicBezTo>
                  <a:pt x="2362" y="606"/>
                  <a:pt x="2375" y="575"/>
                  <a:pt x="2382" y="534"/>
                </a:cubicBezTo>
                <a:cubicBezTo>
                  <a:pt x="2389" y="494"/>
                  <a:pt x="2392" y="441"/>
                  <a:pt x="2392" y="375"/>
                </a:cubicBezTo>
                <a:close/>
                <a:moveTo>
                  <a:pt x="2876" y="682"/>
                </a:moveTo>
                <a:cubicBezTo>
                  <a:pt x="2876" y="219"/>
                  <a:pt x="2876" y="219"/>
                  <a:pt x="2876" y="219"/>
                </a:cubicBezTo>
                <a:cubicBezTo>
                  <a:pt x="2790" y="285"/>
                  <a:pt x="2732" y="318"/>
                  <a:pt x="2702" y="318"/>
                </a:cubicBezTo>
                <a:cubicBezTo>
                  <a:pt x="2687" y="318"/>
                  <a:pt x="2675" y="312"/>
                  <a:pt x="2664" y="301"/>
                </a:cubicBezTo>
                <a:cubicBezTo>
                  <a:pt x="2653" y="289"/>
                  <a:pt x="2647" y="276"/>
                  <a:pt x="2647" y="261"/>
                </a:cubicBezTo>
                <a:cubicBezTo>
                  <a:pt x="2647" y="244"/>
                  <a:pt x="2653" y="231"/>
                  <a:pt x="2663" y="223"/>
                </a:cubicBezTo>
                <a:cubicBezTo>
                  <a:pt x="2674" y="215"/>
                  <a:pt x="2693" y="204"/>
                  <a:pt x="2721" y="192"/>
                </a:cubicBezTo>
                <a:cubicBezTo>
                  <a:pt x="2762" y="172"/>
                  <a:pt x="2795" y="152"/>
                  <a:pt x="2820" y="130"/>
                </a:cubicBezTo>
                <a:cubicBezTo>
                  <a:pt x="2844" y="109"/>
                  <a:pt x="2866" y="85"/>
                  <a:pt x="2885" y="59"/>
                </a:cubicBezTo>
                <a:cubicBezTo>
                  <a:pt x="2904" y="32"/>
                  <a:pt x="2916" y="16"/>
                  <a:pt x="2922" y="10"/>
                </a:cubicBezTo>
                <a:cubicBezTo>
                  <a:pt x="2928" y="4"/>
                  <a:pt x="2939" y="1"/>
                  <a:pt x="2955" y="1"/>
                </a:cubicBezTo>
                <a:cubicBezTo>
                  <a:pt x="2973" y="1"/>
                  <a:pt x="2987" y="8"/>
                  <a:pt x="2998" y="21"/>
                </a:cubicBezTo>
                <a:cubicBezTo>
                  <a:pt x="3009" y="35"/>
                  <a:pt x="3014" y="55"/>
                  <a:pt x="3014" y="79"/>
                </a:cubicBezTo>
                <a:cubicBezTo>
                  <a:pt x="3014" y="662"/>
                  <a:pt x="3014" y="662"/>
                  <a:pt x="3014" y="662"/>
                </a:cubicBezTo>
                <a:cubicBezTo>
                  <a:pt x="3014" y="730"/>
                  <a:pt x="2991" y="765"/>
                  <a:pt x="2945" y="765"/>
                </a:cubicBezTo>
                <a:cubicBezTo>
                  <a:pt x="2924" y="765"/>
                  <a:pt x="2907" y="758"/>
                  <a:pt x="2895" y="744"/>
                </a:cubicBezTo>
                <a:cubicBezTo>
                  <a:pt x="2882" y="730"/>
                  <a:pt x="2876" y="709"/>
                  <a:pt x="2876" y="682"/>
                </a:cubicBezTo>
                <a:close/>
                <a:moveTo>
                  <a:pt x="3772" y="386"/>
                </a:moveTo>
                <a:cubicBezTo>
                  <a:pt x="3772" y="441"/>
                  <a:pt x="3768" y="489"/>
                  <a:pt x="3762" y="529"/>
                </a:cubicBezTo>
                <a:cubicBezTo>
                  <a:pt x="3755" y="569"/>
                  <a:pt x="3742" y="606"/>
                  <a:pt x="3724" y="638"/>
                </a:cubicBezTo>
                <a:cubicBezTo>
                  <a:pt x="3701" y="678"/>
                  <a:pt x="3671" y="709"/>
                  <a:pt x="3634" y="731"/>
                </a:cubicBezTo>
                <a:cubicBezTo>
                  <a:pt x="3598" y="753"/>
                  <a:pt x="3557" y="764"/>
                  <a:pt x="3512" y="764"/>
                </a:cubicBezTo>
                <a:cubicBezTo>
                  <a:pt x="3460" y="764"/>
                  <a:pt x="3414" y="749"/>
                  <a:pt x="3373" y="720"/>
                </a:cubicBezTo>
                <a:cubicBezTo>
                  <a:pt x="3332" y="691"/>
                  <a:pt x="3301" y="650"/>
                  <a:pt x="3281" y="599"/>
                </a:cubicBezTo>
                <a:cubicBezTo>
                  <a:pt x="3270" y="570"/>
                  <a:pt x="3262" y="539"/>
                  <a:pt x="3258" y="505"/>
                </a:cubicBezTo>
                <a:cubicBezTo>
                  <a:pt x="3253" y="471"/>
                  <a:pt x="3250" y="434"/>
                  <a:pt x="3250" y="394"/>
                </a:cubicBezTo>
                <a:cubicBezTo>
                  <a:pt x="3250" y="343"/>
                  <a:pt x="3253" y="297"/>
                  <a:pt x="3258" y="256"/>
                </a:cubicBezTo>
                <a:cubicBezTo>
                  <a:pt x="3264" y="215"/>
                  <a:pt x="3272" y="179"/>
                  <a:pt x="3284" y="150"/>
                </a:cubicBezTo>
                <a:cubicBezTo>
                  <a:pt x="3304" y="101"/>
                  <a:pt x="3333" y="64"/>
                  <a:pt x="3371" y="38"/>
                </a:cubicBezTo>
                <a:cubicBezTo>
                  <a:pt x="3409" y="12"/>
                  <a:pt x="3455" y="0"/>
                  <a:pt x="3508" y="0"/>
                </a:cubicBezTo>
                <a:cubicBezTo>
                  <a:pt x="3543" y="0"/>
                  <a:pt x="3575" y="5"/>
                  <a:pt x="3603" y="17"/>
                </a:cubicBezTo>
                <a:cubicBezTo>
                  <a:pt x="3632" y="28"/>
                  <a:pt x="3657" y="45"/>
                  <a:pt x="3678" y="67"/>
                </a:cubicBezTo>
                <a:cubicBezTo>
                  <a:pt x="3700" y="88"/>
                  <a:pt x="3718" y="116"/>
                  <a:pt x="3733" y="148"/>
                </a:cubicBezTo>
                <a:cubicBezTo>
                  <a:pt x="3759" y="204"/>
                  <a:pt x="3772" y="283"/>
                  <a:pt x="3772" y="386"/>
                </a:cubicBezTo>
                <a:close/>
                <a:moveTo>
                  <a:pt x="3632" y="375"/>
                </a:moveTo>
                <a:cubicBezTo>
                  <a:pt x="3632" y="313"/>
                  <a:pt x="3628" y="262"/>
                  <a:pt x="3621" y="223"/>
                </a:cubicBezTo>
                <a:cubicBezTo>
                  <a:pt x="3613" y="183"/>
                  <a:pt x="3601" y="153"/>
                  <a:pt x="3583" y="133"/>
                </a:cubicBezTo>
                <a:cubicBezTo>
                  <a:pt x="3566" y="113"/>
                  <a:pt x="3541" y="103"/>
                  <a:pt x="3510" y="103"/>
                </a:cubicBezTo>
                <a:cubicBezTo>
                  <a:pt x="3465" y="103"/>
                  <a:pt x="3434" y="126"/>
                  <a:pt x="3416" y="171"/>
                </a:cubicBezTo>
                <a:cubicBezTo>
                  <a:pt x="3399" y="216"/>
                  <a:pt x="3390" y="285"/>
                  <a:pt x="3390" y="380"/>
                </a:cubicBezTo>
                <a:cubicBezTo>
                  <a:pt x="3390" y="443"/>
                  <a:pt x="3394" y="496"/>
                  <a:pt x="3401" y="536"/>
                </a:cubicBezTo>
                <a:cubicBezTo>
                  <a:pt x="3409" y="577"/>
                  <a:pt x="3421" y="608"/>
                  <a:pt x="3439" y="629"/>
                </a:cubicBezTo>
                <a:cubicBezTo>
                  <a:pt x="3457" y="650"/>
                  <a:pt x="3481" y="660"/>
                  <a:pt x="3511" y="660"/>
                </a:cubicBezTo>
                <a:cubicBezTo>
                  <a:pt x="3542" y="660"/>
                  <a:pt x="3567" y="649"/>
                  <a:pt x="3584" y="628"/>
                </a:cubicBezTo>
                <a:cubicBezTo>
                  <a:pt x="3602" y="606"/>
                  <a:pt x="3614" y="575"/>
                  <a:pt x="3621" y="534"/>
                </a:cubicBezTo>
                <a:cubicBezTo>
                  <a:pt x="3629" y="494"/>
                  <a:pt x="3632" y="441"/>
                  <a:pt x="3632" y="375"/>
                </a:cubicBezTo>
                <a:close/>
                <a:moveTo>
                  <a:pt x="4199" y="682"/>
                </a:moveTo>
                <a:cubicBezTo>
                  <a:pt x="4199" y="219"/>
                  <a:pt x="4199" y="219"/>
                  <a:pt x="4199" y="219"/>
                </a:cubicBezTo>
                <a:cubicBezTo>
                  <a:pt x="4113" y="285"/>
                  <a:pt x="4055" y="318"/>
                  <a:pt x="4025" y="318"/>
                </a:cubicBezTo>
                <a:cubicBezTo>
                  <a:pt x="4011" y="318"/>
                  <a:pt x="3998" y="312"/>
                  <a:pt x="3987" y="301"/>
                </a:cubicBezTo>
                <a:cubicBezTo>
                  <a:pt x="3976" y="289"/>
                  <a:pt x="3970" y="276"/>
                  <a:pt x="3970" y="261"/>
                </a:cubicBezTo>
                <a:cubicBezTo>
                  <a:pt x="3970" y="244"/>
                  <a:pt x="3976" y="231"/>
                  <a:pt x="3987" y="223"/>
                </a:cubicBezTo>
                <a:cubicBezTo>
                  <a:pt x="3997" y="215"/>
                  <a:pt x="4017" y="204"/>
                  <a:pt x="4044" y="192"/>
                </a:cubicBezTo>
                <a:cubicBezTo>
                  <a:pt x="4085" y="172"/>
                  <a:pt x="4118" y="152"/>
                  <a:pt x="4143" y="130"/>
                </a:cubicBezTo>
                <a:cubicBezTo>
                  <a:pt x="4167" y="109"/>
                  <a:pt x="4189" y="85"/>
                  <a:pt x="4208" y="59"/>
                </a:cubicBezTo>
                <a:cubicBezTo>
                  <a:pt x="4227" y="32"/>
                  <a:pt x="4240" y="16"/>
                  <a:pt x="4245" y="10"/>
                </a:cubicBezTo>
                <a:cubicBezTo>
                  <a:pt x="4251" y="4"/>
                  <a:pt x="4262" y="1"/>
                  <a:pt x="4278" y="1"/>
                </a:cubicBezTo>
                <a:cubicBezTo>
                  <a:pt x="4296" y="1"/>
                  <a:pt x="4310" y="8"/>
                  <a:pt x="4321" y="21"/>
                </a:cubicBezTo>
                <a:cubicBezTo>
                  <a:pt x="4332" y="35"/>
                  <a:pt x="4337" y="55"/>
                  <a:pt x="4337" y="79"/>
                </a:cubicBezTo>
                <a:cubicBezTo>
                  <a:pt x="4337" y="662"/>
                  <a:pt x="4337" y="662"/>
                  <a:pt x="4337" y="662"/>
                </a:cubicBezTo>
                <a:cubicBezTo>
                  <a:pt x="4337" y="730"/>
                  <a:pt x="4314" y="765"/>
                  <a:pt x="4268" y="765"/>
                </a:cubicBezTo>
                <a:cubicBezTo>
                  <a:pt x="4247" y="765"/>
                  <a:pt x="4230" y="758"/>
                  <a:pt x="4218" y="744"/>
                </a:cubicBezTo>
                <a:cubicBezTo>
                  <a:pt x="4205" y="730"/>
                  <a:pt x="4199" y="709"/>
                  <a:pt x="4199" y="682"/>
                </a:cubicBezTo>
                <a:close/>
                <a:moveTo>
                  <a:pt x="1016" y="1786"/>
                </a:moveTo>
                <a:cubicBezTo>
                  <a:pt x="1016" y="1323"/>
                  <a:pt x="1016" y="1323"/>
                  <a:pt x="1016" y="1323"/>
                </a:cubicBezTo>
                <a:cubicBezTo>
                  <a:pt x="930" y="1389"/>
                  <a:pt x="872" y="1422"/>
                  <a:pt x="842" y="1422"/>
                </a:cubicBezTo>
                <a:cubicBezTo>
                  <a:pt x="828" y="1422"/>
                  <a:pt x="815" y="1416"/>
                  <a:pt x="804" y="1405"/>
                </a:cubicBezTo>
                <a:cubicBezTo>
                  <a:pt x="793" y="1393"/>
                  <a:pt x="788" y="1380"/>
                  <a:pt x="788" y="1365"/>
                </a:cubicBezTo>
                <a:cubicBezTo>
                  <a:pt x="788" y="1348"/>
                  <a:pt x="793" y="1335"/>
                  <a:pt x="804" y="1327"/>
                </a:cubicBezTo>
                <a:cubicBezTo>
                  <a:pt x="815" y="1319"/>
                  <a:pt x="834" y="1308"/>
                  <a:pt x="861" y="1296"/>
                </a:cubicBezTo>
                <a:cubicBezTo>
                  <a:pt x="903" y="1276"/>
                  <a:pt x="935" y="1256"/>
                  <a:pt x="960" y="1234"/>
                </a:cubicBezTo>
                <a:cubicBezTo>
                  <a:pt x="985" y="1213"/>
                  <a:pt x="1006" y="1189"/>
                  <a:pt x="1025" y="1163"/>
                </a:cubicBezTo>
                <a:cubicBezTo>
                  <a:pt x="1044" y="1136"/>
                  <a:pt x="1057" y="1120"/>
                  <a:pt x="1063" y="1114"/>
                </a:cubicBezTo>
                <a:cubicBezTo>
                  <a:pt x="1068" y="1108"/>
                  <a:pt x="1079" y="1105"/>
                  <a:pt x="1095" y="1105"/>
                </a:cubicBezTo>
                <a:cubicBezTo>
                  <a:pt x="1113" y="1105"/>
                  <a:pt x="1128" y="1112"/>
                  <a:pt x="1139" y="1125"/>
                </a:cubicBezTo>
                <a:cubicBezTo>
                  <a:pt x="1149" y="1139"/>
                  <a:pt x="1155" y="1159"/>
                  <a:pt x="1155" y="1183"/>
                </a:cubicBezTo>
                <a:cubicBezTo>
                  <a:pt x="1155" y="1766"/>
                  <a:pt x="1155" y="1766"/>
                  <a:pt x="1155" y="1766"/>
                </a:cubicBezTo>
                <a:cubicBezTo>
                  <a:pt x="1155" y="1834"/>
                  <a:pt x="1132" y="1869"/>
                  <a:pt x="1085" y="1869"/>
                </a:cubicBezTo>
                <a:cubicBezTo>
                  <a:pt x="1064" y="1869"/>
                  <a:pt x="1048" y="1862"/>
                  <a:pt x="1035" y="1848"/>
                </a:cubicBezTo>
                <a:cubicBezTo>
                  <a:pt x="1023" y="1834"/>
                  <a:pt x="1016" y="1813"/>
                  <a:pt x="1016" y="1786"/>
                </a:cubicBezTo>
                <a:close/>
                <a:moveTo>
                  <a:pt x="1636" y="1786"/>
                </a:moveTo>
                <a:cubicBezTo>
                  <a:pt x="1636" y="1323"/>
                  <a:pt x="1636" y="1323"/>
                  <a:pt x="1636" y="1323"/>
                </a:cubicBezTo>
                <a:cubicBezTo>
                  <a:pt x="1550" y="1389"/>
                  <a:pt x="1492" y="1422"/>
                  <a:pt x="1462" y="1422"/>
                </a:cubicBezTo>
                <a:cubicBezTo>
                  <a:pt x="1448" y="1422"/>
                  <a:pt x="1435" y="1416"/>
                  <a:pt x="1424" y="1405"/>
                </a:cubicBezTo>
                <a:cubicBezTo>
                  <a:pt x="1413" y="1393"/>
                  <a:pt x="1407" y="1380"/>
                  <a:pt x="1407" y="1365"/>
                </a:cubicBezTo>
                <a:cubicBezTo>
                  <a:pt x="1407" y="1348"/>
                  <a:pt x="1413" y="1335"/>
                  <a:pt x="1424" y="1327"/>
                </a:cubicBezTo>
                <a:cubicBezTo>
                  <a:pt x="1435" y="1319"/>
                  <a:pt x="1454" y="1308"/>
                  <a:pt x="1481" y="1296"/>
                </a:cubicBezTo>
                <a:cubicBezTo>
                  <a:pt x="1522" y="1276"/>
                  <a:pt x="1555" y="1256"/>
                  <a:pt x="1580" y="1234"/>
                </a:cubicBezTo>
                <a:cubicBezTo>
                  <a:pt x="1604" y="1213"/>
                  <a:pt x="1626" y="1189"/>
                  <a:pt x="1645" y="1163"/>
                </a:cubicBezTo>
                <a:cubicBezTo>
                  <a:pt x="1664" y="1136"/>
                  <a:pt x="1677" y="1120"/>
                  <a:pt x="1682" y="1114"/>
                </a:cubicBezTo>
                <a:cubicBezTo>
                  <a:pt x="1688" y="1108"/>
                  <a:pt x="1699" y="1105"/>
                  <a:pt x="1715" y="1105"/>
                </a:cubicBezTo>
                <a:cubicBezTo>
                  <a:pt x="1733" y="1105"/>
                  <a:pt x="1748" y="1112"/>
                  <a:pt x="1758" y="1125"/>
                </a:cubicBezTo>
                <a:cubicBezTo>
                  <a:pt x="1769" y="1139"/>
                  <a:pt x="1775" y="1159"/>
                  <a:pt x="1775" y="1183"/>
                </a:cubicBezTo>
                <a:cubicBezTo>
                  <a:pt x="1775" y="1766"/>
                  <a:pt x="1775" y="1766"/>
                  <a:pt x="1775" y="1766"/>
                </a:cubicBezTo>
                <a:cubicBezTo>
                  <a:pt x="1775" y="1834"/>
                  <a:pt x="1751" y="1869"/>
                  <a:pt x="1705" y="1869"/>
                </a:cubicBezTo>
                <a:cubicBezTo>
                  <a:pt x="1684" y="1869"/>
                  <a:pt x="1668" y="1862"/>
                  <a:pt x="1655" y="1848"/>
                </a:cubicBezTo>
                <a:cubicBezTo>
                  <a:pt x="1642" y="1834"/>
                  <a:pt x="1636" y="1813"/>
                  <a:pt x="1636" y="1786"/>
                </a:cubicBezTo>
                <a:close/>
                <a:moveTo>
                  <a:pt x="2532" y="1490"/>
                </a:moveTo>
                <a:cubicBezTo>
                  <a:pt x="2532" y="1545"/>
                  <a:pt x="2529" y="1593"/>
                  <a:pt x="2522" y="1633"/>
                </a:cubicBezTo>
                <a:cubicBezTo>
                  <a:pt x="2515" y="1673"/>
                  <a:pt x="2502" y="1710"/>
                  <a:pt x="2484" y="1742"/>
                </a:cubicBezTo>
                <a:cubicBezTo>
                  <a:pt x="2461" y="1782"/>
                  <a:pt x="2431" y="1813"/>
                  <a:pt x="2395" y="1835"/>
                </a:cubicBezTo>
                <a:cubicBezTo>
                  <a:pt x="2358" y="1857"/>
                  <a:pt x="2317" y="1868"/>
                  <a:pt x="2272" y="1868"/>
                </a:cubicBezTo>
                <a:cubicBezTo>
                  <a:pt x="2221" y="1868"/>
                  <a:pt x="2174" y="1853"/>
                  <a:pt x="2133" y="1824"/>
                </a:cubicBezTo>
                <a:cubicBezTo>
                  <a:pt x="2093" y="1795"/>
                  <a:pt x="2062" y="1754"/>
                  <a:pt x="2041" y="1703"/>
                </a:cubicBezTo>
                <a:cubicBezTo>
                  <a:pt x="2031" y="1674"/>
                  <a:pt x="2023" y="1643"/>
                  <a:pt x="2018" y="1609"/>
                </a:cubicBezTo>
                <a:cubicBezTo>
                  <a:pt x="2013" y="1575"/>
                  <a:pt x="2010" y="1538"/>
                  <a:pt x="2010" y="1498"/>
                </a:cubicBezTo>
                <a:cubicBezTo>
                  <a:pt x="2010" y="1447"/>
                  <a:pt x="2013" y="1401"/>
                  <a:pt x="2019" y="1360"/>
                </a:cubicBezTo>
                <a:cubicBezTo>
                  <a:pt x="2024" y="1319"/>
                  <a:pt x="2033" y="1283"/>
                  <a:pt x="2044" y="1254"/>
                </a:cubicBezTo>
                <a:cubicBezTo>
                  <a:pt x="2064" y="1205"/>
                  <a:pt x="2093" y="1168"/>
                  <a:pt x="2131" y="1142"/>
                </a:cubicBezTo>
                <a:cubicBezTo>
                  <a:pt x="2170" y="1116"/>
                  <a:pt x="2215" y="1104"/>
                  <a:pt x="2268" y="1104"/>
                </a:cubicBezTo>
                <a:cubicBezTo>
                  <a:pt x="2303" y="1104"/>
                  <a:pt x="2335" y="1109"/>
                  <a:pt x="2363" y="1121"/>
                </a:cubicBezTo>
                <a:cubicBezTo>
                  <a:pt x="2392" y="1132"/>
                  <a:pt x="2417" y="1149"/>
                  <a:pt x="2439" y="1171"/>
                </a:cubicBezTo>
                <a:cubicBezTo>
                  <a:pt x="2460" y="1192"/>
                  <a:pt x="2478" y="1220"/>
                  <a:pt x="2493" y="1252"/>
                </a:cubicBezTo>
                <a:cubicBezTo>
                  <a:pt x="2519" y="1308"/>
                  <a:pt x="2532" y="1387"/>
                  <a:pt x="2532" y="1490"/>
                </a:cubicBezTo>
                <a:close/>
                <a:moveTo>
                  <a:pt x="2392" y="1479"/>
                </a:moveTo>
                <a:cubicBezTo>
                  <a:pt x="2392" y="1417"/>
                  <a:pt x="2389" y="1366"/>
                  <a:pt x="2381" y="1327"/>
                </a:cubicBezTo>
                <a:cubicBezTo>
                  <a:pt x="2374" y="1287"/>
                  <a:pt x="2361" y="1257"/>
                  <a:pt x="2344" y="1237"/>
                </a:cubicBezTo>
                <a:cubicBezTo>
                  <a:pt x="2326" y="1217"/>
                  <a:pt x="2301" y="1207"/>
                  <a:pt x="2270" y="1207"/>
                </a:cubicBezTo>
                <a:cubicBezTo>
                  <a:pt x="2225" y="1207"/>
                  <a:pt x="2194" y="1230"/>
                  <a:pt x="2177" y="1275"/>
                </a:cubicBezTo>
                <a:cubicBezTo>
                  <a:pt x="2159" y="1320"/>
                  <a:pt x="2151" y="1389"/>
                  <a:pt x="2151" y="1484"/>
                </a:cubicBezTo>
                <a:cubicBezTo>
                  <a:pt x="2151" y="1547"/>
                  <a:pt x="2154" y="1600"/>
                  <a:pt x="2162" y="1640"/>
                </a:cubicBezTo>
                <a:cubicBezTo>
                  <a:pt x="2169" y="1681"/>
                  <a:pt x="2182" y="1712"/>
                  <a:pt x="2199" y="1733"/>
                </a:cubicBezTo>
                <a:cubicBezTo>
                  <a:pt x="2217" y="1754"/>
                  <a:pt x="2241" y="1764"/>
                  <a:pt x="2271" y="1764"/>
                </a:cubicBezTo>
                <a:cubicBezTo>
                  <a:pt x="2302" y="1764"/>
                  <a:pt x="2327" y="1753"/>
                  <a:pt x="2345" y="1732"/>
                </a:cubicBezTo>
                <a:cubicBezTo>
                  <a:pt x="2362" y="1710"/>
                  <a:pt x="2375" y="1679"/>
                  <a:pt x="2382" y="1638"/>
                </a:cubicBezTo>
                <a:cubicBezTo>
                  <a:pt x="2389" y="1598"/>
                  <a:pt x="2392" y="1545"/>
                  <a:pt x="2392" y="1479"/>
                </a:cubicBezTo>
                <a:close/>
                <a:moveTo>
                  <a:pt x="3235" y="1490"/>
                </a:moveTo>
                <a:cubicBezTo>
                  <a:pt x="3235" y="1545"/>
                  <a:pt x="3232" y="1593"/>
                  <a:pt x="3225" y="1633"/>
                </a:cubicBezTo>
                <a:cubicBezTo>
                  <a:pt x="3218" y="1673"/>
                  <a:pt x="3206" y="1710"/>
                  <a:pt x="3187" y="1742"/>
                </a:cubicBezTo>
                <a:cubicBezTo>
                  <a:pt x="3164" y="1782"/>
                  <a:pt x="3134" y="1813"/>
                  <a:pt x="3098" y="1835"/>
                </a:cubicBezTo>
                <a:cubicBezTo>
                  <a:pt x="3061" y="1857"/>
                  <a:pt x="3020" y="1868"/>
                  <a:pt x="2976" y="1868"/>
                </a:cubicBezTo>
                <a:cubicBezTo>
                  <a:pt x="2924" y="1868"/>
                  <a:pt x="2878" y="1853"/>
                  <a:pt x="2837" y="1824"/>
                </a:cubicBezTo>
                <a:cubicBezTo>
                  <a:pt x="2796" y="1795"/>
                  <a:pt x="2765" y="1754"/>
                  <a:pt x="2744" y="1703"/>
                </a:cubicBezTo>
                <a:cubicBezTo>
                  <a:pt x="2734" y="1674"/>
                  <a:pt x="2726" y="1643"/>
                  <a:pt x="2721" y="1609"/>
                </a:cubicBezTo>
                <a:cubicBezTo>
                  <a:pt x="2716" y="1575"/>
                  <a:pt x="2714" y="1538"/>
                  <a:pt x="2714" y="1498"/>
                </a:cubicBezTo>
                <a:cubicBezTo>
                  <a:pt x="2714" y="1447"/>
                  <a:pt x="2716" y="1401"/>
                  <a:pt x="2722" y="1360"/>
                </a:cubicBezTo>
                <a:cubicBezTo>
                  <a:pt x="2727" y="1319"/>
                  <a:pt x="2736" y="1283"/>
                  <a:pt x="2747" y="1254"/>
                </a:cubicBezTo>
                <a:cubicBezTo>
                  <a:pt x="2767" y="1205"/>
                  <a:pt x="2797" y="1168"/>
                  <a:pt x="2835" y="1142"/>
                </a:cubicBezTo>
                <a:cubicBezTo>
                  <a:pt x="2873" y="1116"/>
                  <a:pt x="2919" y="1104"/>
                  <a:pt x="2971" y="1104"/>
                </a:cubicBezTo>
                <a:cubicBezTo>
                  <a:pt x="3006" y="1104"/>
                  <a:pt x="3038" y="1109"/>
                  <a:pt x="3067" y="1121"/>
                </a:cubicBezTo>
                <a:cubicBezTo>
                  <a:pt x="3095" y="1132"/>
                  <a:pt x="3120" y="1149"/>
                  <a:pt x="3142" y="1171"/>
                </a:cubicBezTo>
                <a:cubicBezTo>
                  <a:pt x="3163" y="1192"/>
                  <a:pt x="3182" y="1220"/>
                  <a:pt x="3197" y="1252"/>
                </a:cubicBezTo>
                <a:cubicBezTo>
                  <a:pt x="3222" y="1308"/>
                  <a:pt x="3235" y="1387"/>
                  <a:pt x="3235" y="1490"/>
                </a:cubicBezTo>
                <a:close/>
                <a:moveTo>
                  <a:pt x="3096" y="1479"/>
                </a:moveTo>
                <a:cubicBezTo>
                  <a:pt x="3096" y="1417"/>
                  <a:pt x="3092" y="1366"/>
                  <a:pt x="3085" y="1327"/>
                </a:cubicBezTo>
                <a:cubicBezTo>
                  <a:pt x="3077" y="1287"/>
                  <a:pt x="3065" y="1257"/>
                  <a:pt x="3047" y="1237"/>
                </a:cubicBezTo>
                <a:cubicBezTo>
                  <a:pt x="3029" y="1217"/>
                  <a:pt x="3005" y="1207"/>
                  <a:pt x="2974" y="1207"/>
                </a:cubicBezTo>
                <a:cubicBezTo>
                  <a:pt x="2929" y="1207"/>
                  <a:pt x="2898" y="1230"/>
                  <a:pt x="2880" y="1275"/>
                </a:cubicBezTo>
                <a:cubicBezTo>
                  <a:pt x="2863" y="1320"/>
                  <a:pt x="2854" y="1389"/>
                  <a:pt x="2854" y="1484"/>
                </a:cubicBezTo>
                <a:cubicBezTo>
                  <a:pt x="2854" y="1547"/>
                  <a:pt x="2858" y="1600"/>
                  <a:pt x="2865" y="1640"/>
                </a:cubicBezTo>
                <a:cubicBezTo>
                  <a:pt x="2873" y="1681"/>
                  <a:pt x="2885" y="1712"/>
                  <a:pt x="2903" y="1733"/>
                </a:cubicBezTo>
                <a:cubicBezTo>
                  <a:pt x="2920" y="1754"/>
                  <a:pt x="2944" y="1764"/>
                  <a:pt x="2975" y="1764"/>
                </a:cubicBezTo>
                <a:cubicBezTo>
                  <a:pt x="3006" y="1764"/>
                  <a:pt x="3030" y="1753"/>
                  <a:pt x="3048" y="1732"/>
                </a:cubicBezTo>
                <a:cubicBezTo>
                  <a:pt x="3066" y="1710"/>
                  <a:pt x="3078" y="1679"/>
                  <a:pt x="3085" y="1638"/>
                </a:cubicBezTo>
                <a:cubicBezTo>
                  <a:pt x="3092" y="1598"/>
                  <a:pt x="3096" y="1545"/>
                  <a:pt x="3096" y="1479"/>
                </a:cubicBezTo>
                <a:close/>
                <a:moveTo>
                  <a:pt x="3579" y="1786"/>
                </a:moveTo>
                <a:cubicBezTo>
                  <a:pt x="3579" y="1323"/>
                  <a:pt x="3579" y="1323"/>
                  <a:pt x="3579" y="1323"/>
                </a:cubicBezTo>
                <a:cubicBezTo>
                  <a:pt x="3493" y="1389"/>
                  <a:pt x="3435" y="1422"/>
                  <a:pt x="3405" y="1422"/>
                </a:cubicBezTo>
                <a:cubicBezTo>
                  <a:pt x="3391" y="1422"/>
                  <a:pt x="3378" y="1416"/>
                  <a:pt x="3367" y="1405"/>
                </a:cubicBezTo>
                <a:cubicBezTo>
                  <a:pt x="3356" y="1393"/>
                  <a:pt x="3350" y="1380"/>
                  <a:pt x="3350" y="1365"/>
                </a:cubicBezTo>
                <a:cubicBezTo>
                  <a:pt x="3350" y="1348"/>
                  <a:pt x="3356" y="1335"/>
                  <a:pt x="3367" y="1327"/>
                </a:cubicBezTo>
                <a:cubicBezTo>
                  <a:pt x="3378" y="1319"/>
                  <a:pt x="3397" y="1308"/>
                  <a:pt x="3424" y="1296"/>
                </a:cubicBezTo>
                <a:cubicBezTo>
                  <a:pt x="3465" y="1276"/>
                  <a:pt x="3498" y="1256"/>
                  <a:pt x="3523" y="1234"/>
                </a:cubicBezTo>
                <a:cubicBezTo>
                  <a:pt x="3547" y="1213"/>
                  <a:pt x="3569" y="1189"/>
                  <a:pt x="3588" y="1163"/>
                </a:cubicBezTo>
                <a:cubicBezTo>
                  <a:pt x="3607" y="1136"/>
                  <a:pt x="3620" y="1120"/>
                  <a:pt x="3625" y="1114"/>
                </a:cubicBezTo>
                <a:cubicBezTo>
                  <a:pt x="3631" y="1108"/>
                  <a:pt x="3642" y="1105"/>
                  <a:pt x="3658" y="1105"/>
                </a:cubicBezTo>
                <a:cubicBezTo>
                  <a:pt x="3676" y="1105"/>
                  <a:pt x="3690" y="1112"/>
                  <a:pt x="3701" y="1125"/>
                </a:cubicBezTo>
                <a:cubicBezTo>
                  <a:pt x="3712" y="1139"/>
                  <a:pt x="3718" y="1159"/>
                  <a:pt x="3718" y="1183"/>
                </a:cubicBezTo>
                <a:cubicBezTo>
                  <a:pt x="3718" y="1766"/>
                  <a:pt x="3718" y="1766"/>
                  <a:pt x="3718" y="1766"/>
                </a:cubicBezTo>
                <a:cubicBezTo>
                  <a:pt x="3718" y="1834"/>
                  <a:pt x="3694" y="1869"/>
                  <a:pt x="3648" y="1869"/>
                </a:cubicBezTo>
                <a:cubicBezTo>
                  <a:pt x="3627" y="1869"/>
                  <a:pt x="3611" y="1862"/>
                  <a:pt x="3598" y="1848"/>
                </a:cubicBezTo>
                <a:cubicBezTo>
                  <a:pt x="3585" y="1834"/>
                  <a:pt x="3579" y="1813"/>
                  <a:pt x="3579" y="1786"/>
                </a:cubicBezTo>
                <a:close/>
                <a:moveTo>
                  <a:pt x="1292" y="2594"/>
                </a:moveTo>
                <a:cubicBezTo>
                  <a:pt x="1292" y="2649"/>
                  <a:pt x="1289" y="2697"/>
                  <a:pt x="1282" y="2737"/>
                </a:cubicBezTo>
                <a:cubicBezTo>
                  <a:pt x="1275" y="2777"/>
                  <a:pt x="1263" y="2814"/>
                  <a:pt x="1244" y="2846"/>
                </a:cubicBezTo>
                <a:cubicBezTo>
                  <a:pt x="1221" y="2886"/>
                  <a:pt x="1191" y="2917"/>
                  <a:pt x="1155" y="2939"/>
                </a:cubicBezTo>
                <a:cubicBezTo>
                  <a:pt x="1118" y="2961"/>
                  <a:pt x="1077" y="2972"/>
                  <a:pt x="1033" y="2972"/>
                </a:cubicBezTo>
                <a:cubicBezTo>
                  <a:pt x="981" y="2972"/>
                  <a:pt x="935" y="2957"/>
                  <a:pt x="894" y="2928"/>
                </a:cubicBezTo>
                <a:cubicBezTo>
                  <a:pt x="853" y="2899"/>
                  <a:pt x="822" y="2858"/>
                  <a:pt x="801" y="2807"/>
                </a:cubicBezTo>
                <a:cubicBezTo>
                  <a:pt x="791" y="2778"/>
                  <a:pt x="783" y="2747"/>
                  <a:pt x="778" y="2713"/>
                </a:cubicBezTo>
                <a:cubicBezTo>
                  <a:pt x="773" y="2679"/>
                  <a:pt x="771" y="2642"/>
                  <a:pt x="771" y="2602"/>
                </a:cubicBezTo>
                <a:cubicBezTo>
                  <a:pt x="771" y="2551"/>
                  <a:pt x="774" y="2505"/>
                  <a:pt x="779" y="2464"/>
                </a:cubicBezTo>
                <a:cubicBezTo>
                  <a:pt x="784" y="2423"/>
                  <a:pt x="793" y="2387"/>
                  <a:pt x="804" y="2358"/>
                </a:cubicBezTo>
                <a:cubicBezTo>
                  <a:pt x="824" y="2309"/>
                  <a:pt x="854" y="2272"/>
                  <a:pt x="892" y="2246"/>
                </a:cubicBezTo>
                <a:cubicBezTo>
                  <a:pt x="930" y="2220"/>
                  <a:pt x="976" y="2208"/>
                  <a:pt x="1029" y="2208"/>
                </a:cubicBezTo>
                <a:cubicBezTo>
                  <a:pt x="1063" y="2208"/>
                  <a:pt x="1095" y="2213"/>
                  <a:pt x="1124" y="2225"/>
                </a:cubicBezTo>
                <a:cubicBezTo>
                  <a:pt x="1152" y="2236"/>
                  <a:pt x="1177" y="2253"/>
                  <a:pt x="1199" y="2275"/>
                </a:cubicBezTo>
                <a:cubicBezTo>
                  <a:pt x="1220" y="2296"/>
                  <a:pt x="1239" y="2324"/>
                  <a:pt x="1254" y="2356"/>
                </a:cubicBezTo>
                <a:cubicBezTo>
                  <a:pt x="1279" y="2412"/>
                  <a:pt x="1292" y="2491"/>
                  <a:pt x="1292" y="2594"/>
                </a:cubicBezTo>
                <a:close/>
                <a:moveTo>
                  <a:pt x="1153" y="2583"/>
                </a:moveTo>
                <a:cubicBezTo>
                  <a:pt x="1153" y="2521"/>
                  <a:pt x="1149" y="2470"/>
                  <a:pt x="1142" y="2431"/>
                </a:cubicBezTo>
                <a:cubicBezTo>
                  <a:pt x="1134" y="2391"/>
                  <a:pt x="1122" y="2361"/>
                  <a:pt x="1104" y="2341"/>
                </a:cubicBezTo>
                <a:cubicBezTo>
                  <a:pt x="1086" y="2321"/>
                  <a:pt x="1062" y="2311"/>
                  <a:pt x="1031" y="2311"/>
                </a:cubicBezTo>
                <a:cubicBezTo>
                  <a:pt x="986" y="2311"/>
                  <a:pt x="955" y="2334"/>
                  <a:pt x="937" y="2379"/>
                </a:cubicBezTo>
                <a:cubicBezTo>
                  <a:pt x="920" y="2424"/>
                  <a:pt x="911" y="2493"/>
                  <a:pt x="911" y="2588"/>
                </a:cubicBezTo>
                <a:cubicBezTo>
                  <a:pt x="911" y="2651"/>
                  <a:pt x="915" y="2704"/>
                  <a:pt x="922" y="2744"/>
                </a:cubicBezTo>
                <a:cubicBezTo>
                  <a:pt x="930" y="2785"/>
                  <a:pt x="942" y="2816"/>
                  <a:pt x="960" y="2837"/>
                </a:cubicBezTo>
                <a:cubicBezTo>
                  <a:pt x="977" y="2858"/>
                  <a:pt x="1001" y="2868"/>
                  <a:pt x="1032" y="2868"/>
                </a:cubicBezTo>
                <a:cubicBezTo>
                  <a:pt x="1063" y="2868"/>
                  <a:pt x="1087" y="2857"/>
                  <a:pt x="1105" y="2836"/>
                </a:cubicBezTo>
                <a:cubicBezTo>
                  <a:pt x="1123" y="2814"/>
                  <a:pt x="1135" y="2783"/>
                  <a:pt x="1142" y="2742"/>
                </a:cubicBezTo>
                <a:cubicBezTo>
                  <a:pt x="1149" y="2702"/>
                  <a:pt x="1153" y="2649"/>
                  <a:pt x="1153" y="2583"/>
                </a:cubicBezTo>
                <a:close/>
                <a:moveTo>
                  <a:pt x="1954" y="2594"/>
                </a:moveTo>
                <a:cubicBezTo>
                  <a:pt x="1954" y="2649"/>
                  <a:pt x="1951" y="2697"/>
                  <a:pt x="1944" y="2737"/>
                </a:cubicBezTo>
                <a:cubicBezTo>
                  <a:pt x="1937" y="2777"/>
                  <a:pt x="1924" y="2814"/>
                  <a:pt x="1906" y="2846"/>
                </a:cubicBezTo>
                <a:cubicBezTo>
                  <a:pt x="1883" y="2886"/>
                  <a:pt x="1853" y="2917"/>
                  <a:pt x="1816" y="2939"/>
                </a:cubicBezTo>
                <a:cubicBezTo>
                  <a:pt x="1780" y="2961"/>
                  <a:pt x="1739" y="2972"/>
                  <a:pt x="1694" y="2972"/>
                </a:cubicBezTo>
                <a:cubicBezTo>
                  <a:pt x="1643" y="2972"/>
                  <a:pt x="1596" y="2957"/>
                  <a:pt x="1555" y="2928"/>
                </a:cubicBezTo>
                <a:cubicBezTo>
                  <a:pt x="1514" y="2899"/>
                  <a:pt x="1484" y="2858"/>
                  <a:pt x="1463" y="2807"/>
                </a:cubicBezTo>
                <a:cubicBezTo>
                  <a:pt x="1452" y="2778"/>
                  <a:pt x="1445" y="2747"/>
                  <a:pt x="1440" y="2713"/>
                </a:cubicBezTo>
                <a:cubicBezTo>
                  <a:pt x="1435" y="2679"/>
                  <a:pt x="1432" y="2642"/>
                  <a:pt x="1432" y="2602"/>
                </a:cubicBezTo>
                <a:cubicBezTo>
                  <a:pt x="1432" y="2551"/>
                  <a:pt x="1435" y="2505"/>
                  <a:pt x="1441" y="2464"/>
                </a:cubicBezTo>
                <a:cubicBezTo>
                  <a:pt x="1446" y="2423"/>
                  <a:pt x="1454" y="2387"/>
                  <a:pt x="1466" y="2358"/>
                </a:cubicBezTo>
                <a:cubicBezTo>
                  <a:pt x="1486" y="2309"/>
                  <a:pt x="1515" y="2272"/>
                  <a:pt x="1553" y="2246"/>
                </a:cubicBezTo>
                <a:cubicBezTo>
                  <a:pt x="1592" y="2220"/>
                  <a:pt x="1637" y="2208"/>
                  <a:pt x="1690" y="2208"/>
                </a:cubicBezTo>
                <a:cubicBezTo>
                  <a:pt x="1725" y="2208"/>
                  <a:pt x="1757" y="2213"/>
                  <a:pt x="1785" y="2225"/>
                </a:cubicBezTo>
                <a:cubicBezTo>
                  <a:pt x="1814" y="2236"/>
                  <a:pt x="1839" y="2253"/>
                  <a:pt x="1860" y="2275"/>
                </a:cubicBezTo>
                <a:cubicBezTo>
                  <a:pt x="1882" y="2296"/>
                  <a:pt x="1900" y="2324"/>
                  <a:pt x="1915" y="2356"/>
                </a:cubicBezTo>
                <a:cubicBezTo>
                  <a:pt x="1941" y="2412"/>
                  <a:pt x="1954" y="2491"/>
                  <a:pt x="1954" y="2594"/>
                </a:cubicBezTo>
                <a:close/>
                <a:moveTo>
                  <a:pt x="1814" y="2583"/>
                </a:moveTo>
                <a:cubicBezTo>
                  <a:pt x="1814" y="2521"/>
                  <a:pt x="1811" y="2470"/>
                  <a:pt x="1803" y="2431"/>
                </a:cubicBezTo>
                <a:cubicBezTo>
                  <a:pt x="1796" y="2391"/>
                  <a:pt x="1783" y="2361"/>
                  <a:pt x="1765" y="2341"/>
                </a:cubicBezTo>
                <a:cubicBezTo>
                  <a:pt x="1748" y="2321"/>
                  <a:pt x="1723" y="2311"/>
                  <a:pt x="1692" y="2311"/>
                </a:cubicBezTo>
                <a:cubicBezTo>
                  <a:pt x="1647" y="2311"/>
                  <a:pt x="1616" y="2334"/>
                  <a:pt x="1599" y="2379"/>
                </a:cubicBezTo>
                <a:cubicBezTo>
                  <a:pt x="1581" y="2424"/>
                  <a:pt x="1572" y="2493"/>
                  <a:pt x="1572" y="2588"/>
                </a:cubicBezTo>
                <a:cubicBezTo>
                  <a:pt x="1572" y="2651"/>
                  <a:pt x="1576" y="2704"/>
                  <a:pt x="1584" y="2744"/>
                </a:cubicBezTo>
                <a:cubicBezTo>
                  <a:pt x="1591" y="2785"/>
                  <a:pt x="1604" y="2816"/>
                  <a:pt x="1621" y="2837"/>
                </a:cubicBezTo>
                <a:cubicBezTo>
                  <a:pt x="1639" y="2858"/>
                  <a:pt x="1663" y="2868"/>
                  <a:pt x="1693" y="2868"/>
                </a:cubicBezTo>
                <a:cubicBezTo>
                  <a:pt x="1724" y="2868"/>
                  <a:pt x="1749" y="2857"/>
                  <a:pt x="1766" y="2836"/>
                </a:cubicBezTo>
                <a:cubicBezTo>
                  <a:pt x="1784" y="2814"/>
                  <a:pt x="1797" y="2783"/>
                  <a:pt x="1804" y="2742"/>
                </a:cubicBezTo>
                <a:cubicBezTo>
                  <a:pt x="1811" y="2702"/>
                  <a:pt x="1814" y="2649"/>
                  <a:pt x="1814" y="2583"/>
                </a:cubicBezTo>
                <a:close/>
                <a:moveTo>
                  <a:pt x="2298" y="2890"/>
                </a:moveTo>
                <a:cubicBezTo>
                  <a:pt x="2298" y="2427"/>
                  <a:pt x="2298" y="2427"/>
                  <a:pt x="2298" y="2427"/>
                </a:cubicBezTo>
                <a:cubicBezTo>
                  <a:pt x="2211" y="2493"/>
                  <a:pt x="2153" y="2526"/>
                  <a:pt x="2124" y="2526"/>
                </a:cubicBezTo>
                <a:cubicBezTo>
                  <a:pt x="2109" y="2526"/>
                  <a:pt x="2097" y="2520"/>
                  <a:pt x="2086" y="2509"/>
                </a:cubicBezTo>
                <a:cubicBezTo>
                  <a:pt x="2075" y="2497"/>
                  <a:pt x="2069" y="2484"/>
                  <a:pt x="2069" y="2469"/>
                </a:cubicBezTo>
                <a:cubicBezTo>
                  <a:pt x="2069" y="2452"/>
                  <a:pt x="2074" y="2439"/>
                  <a:pt x="2085" y="2431"/>
                </a:cubicBezTo>
                <a:cubicBezTo>
                  <a:pt x="2096" y="2423"/>
                  <a:pt x="2115" y="2412"/>
                  <a:pt x="2143" y="2400"/>
                </a:cubicBezTo>
                <a:cubicBezTo>
                  <a:pt x="2184" y="2380"/>
                  <a:pt x="2217" y="2360"/>
                  <a:pt x="2241" y="2338"/>
                </a:cubicBezTo>
                <a:cubicBezTo>
                  <a:pt x="2266" y="2317"/>
                  <a:pt x="2288" y="2293"/>
                  <a:pt x="2307" y="2267"/>
                </a:cubicBezTo>
                <a:cubicBezTo>
                  <a:pt x="2326" y="2240"/>
                  <a:pt x="2338" y="2224"/>
                  <a:pt x="2344" y="2218"/>
                </a:cubicBezTo>
                <a:cubicBezTo>
                  <a:pt x="2350" y="2212"/>
                  <a:pt x="2361" y="2209"/>
                  <a:pt x="2377" y="2209"/>
                </a:cubicBezTo>
                <a:cubicBezTo>
                  <a:pt x="2395" y="2209"/>
                  <a:pt x="2409" y="2216"/>
                  <a:pt x="2420" y="2229"/>
                </a:cubicBezTo>
                <a:cubicBezTo>
                  <a:pt x="2431" y="2243"/>
                  <a:pt x="2436" y="2263"/>
                  <a:pt x="2436" y="2287"/>
                </a:cubicBezTo>
                <a:cubicBezTo>
                  <a:pt x="2436" y="2870"/>
                  <a:pt x="2436" y="2870"/>
                  <a:pt x="2436" y="2870"/>
                </a:cubicBezTo>
                <a:cubicBezTo>
                  <a:pt x="2436" y="2938"/>
                  <a:pt x="2413" y="2973"/>
                  <a:pt x="2366" y="2973"/>
                </a:cubicBezTo>
                <a:cubicBezTo>
                  <a:pt x="2346" y="2973"/>
                  <a:pt x="2329" y="2966"/>
                  <a:pt x="2317" y="2952"/>
                </a:cubicBezTo>
                <a:cubicBezTo>
                  <a:pt x="2304" y="2938"/>
                  <a:pt x="2298" y="2917"/>
                  <a:pt x="2298" y="2890"/>
                </a:cubicBezTo>
                <a:close/>
              </a:path>
            </a:pathLst>
          </a:custGeom>
          <a:solidFill>
            <a:sysClr val="window" lastClr="FFFFFF"/>
          </a:solidFill>
          <a:ln>
            <a:noFill/>
          </a:ln>
          <a:effectLst/>
        </p:spPr>
        <p:txBody>
          <a:bodyPr vert="horz" wrap="square" lIns="51426" tIns="25713" rIns="51426" bIns="25713" numCol="1" anchor="t" anchorCtr="0" compatLnSpc="1">
            <a:prstTxWarp prst="textNoShape">
              <a:avLst/>
            </a:prstTxWarp>
          </a:bodyPr>
          <a:lstStyle/>
          <a:p>
            <a:pPr defTabSz="514273">
              <a:defRPr/>
            </a:pPr>
            <a:endParaRPr lang="en-US" sz="1100" kern="0" dirty="0">
              <a:solidFill>
                <a:srgbClr val="0096D6"/>
              </a:solidFill>
              <a:latin typeface="+mn-lt"/>
            </a:endParaRPr>
          </a:p>
        </p:txBody>
      </p:sp>
      <p:grpSp>
        <p:nvGrpSpPr>
          <p:cNvPr id="7" name="Group 2047"/>
          <p:cNvGrpSpPr/>
          <p:nvPr/>
        </p:nvGrpSpPr>
        <p:grpSpPr>
          <a:xfrm>
            <a:off x="856283" y="2570773"/>
            <a:ext cx="7317106" cy="2416568"/>
            <a:chOff x="1141413" y="3778882"/>
            <a:chExt cx="9753600" cy="3222088"/>
          </a:xfrm>
        </p:grpSpPr>
        <p:sp>
          <p:nvSpPr>
            <p:cNvPr id="157" name="TextBox 156"/>
            <p:cNvSpPr txBox="1"/>
            <p:nvPr/>
          </p:nvSpPr>
          <p:spPr>
            <a:xfrm>
              <a:off x="3177341" y="6539333"/>
              <a:ext cx="5845144" cy="461637"/>
            </a:xfrm>
            <a:prstGeom prst="rect">
              <a:avLst/>
            </a:prstGeom>
            <a:noFill/>
            <a:effectLst/>
          </p:spPr>
          <p:txBody>
            <a:bodyPr wrap="square" lIns="68559" tIns="34280" rIns="68559" bIns="34280" rtlCol="0">
              <a:spAutoFit/>
            </a:bodyPr>
            <a:lstStyle/>
            <a:p>
              <a:pPr algn="ctr" defTabSz="514273"/>
              <a:r>
                <a:rPr lang="en-US" dirty="0" smtClean="0">
                  <a:solidFill>
                    <a:schemeClr val="accent6"/>
                  </a:solidFill>
                  <a:latin typeface="+mn-lt"/>
                </a:rPr>
                <a:t>Midsize Business Solutions Portfolio</a:t>
              </a:r>
              <a:endParaRPr lang="en-US" dirty="0">
                <a:solidFill>
                  <a:schemeClr val="accent6"/>
                </a:solidFill>
                <a:latin typeface="+mn-lt"/>
              </a:endParaRPr>
            </a:p>
          </p:txBody>
        </p:sp>
        <p:sp>
          <p:nvSpPr>
            <p:cNvPr id="107" name="Freeform 6"/>
            <p:cNvSpPr>
              <a:spLocks/>
            </p:cNvSpPr>
            <p:nvPr/>
          </p:nvSpPr>
          <p:spPr bwMode="auto">
            <a:xfrm rot="16200000">
              <a:off x="5690704" y="143986"/>
              <a:ext cx="707794" cy="7977586"/>
            </a:xfrm>
            <a:prstGeom prst="rightBrace">
              <a:avLst>
                <a:gd name="adj1" fmla="val 186821"/>
                <a:gd name="adj2" fmla="val 50000"/>
              </a:avLst>
            </a:prstGeom>
            <a:gradFill flip="none" rotWithShape="1">
              <a:gsLst>
                <a:gs pos="0">
                  <a:srgbClr val="FFFFFF">
                    <a:alpha val="0"/>
                  </a:srgbClr>
                </a:gs>
                <a:gs pos="100000">
                  <a:sysClr val="windowText" lastClr="000000">
                    <a:lumMod val="50000"/>
                    <a:lumOff val="50000"/>
                    <a:alpha val="74000"/>
                  </a:sysClr>
                </a:gs>
              </a:gsLst>
              <a:lin ang="0" scaled="0"/>
              <a:tileRect/>
            </a:gradFill>
            <a:ln w="12700" cap="flat" cmpd="sng" algn="ctr">
              <a:noFill/>
              <a:prstDash val="solid"/>
              <a:miter lim="800000"/>
            </a:ln>
            <a:effectLst>
              <a:outerShdw blurRad="50800" dist="38100" dir="16200000" rotWithShape="0">
                <a:prstClr val="black">
                  <a:alpha val="40000"/>
                </a:prstClr>
              </a:outerShdw>
            </a:effectLst>
          </p:spPr>
          <p:txBody>
            <a:bodyPr lIns="91428" tIns="45715" rIns="91428" bIns="45715" rtlCol="0" anchor="ctr"/>
            <a:lstStyle/>
            <a:p>
              <a:pPr algn="ctr" defTabSz="685805">
                <a:defRPr/>
              </a:pPr>
              <a:endParaRPr lang="en-US" sz="1200" b="1" kern="0" dirty="0">
                <a:solidFill>
                  <a:srgbClr val="FFFFFF"/>
                </a:solidFill>
                <a:latin typeface="+mn-lt"/>
                <a:cs typeface="Arial"/>
              </a:endParaRPr>
            </a:p>
          </p:txBody>
        </p:sp>
        <p:sp>
          <p:nvSpPr>
            <p:cNvPr id="114" name="Rectangle 113"/>
            <p:cNvSpPr/>
            <p:nvPr/>
          </p:nvSpPr>
          <p:spPr>
            <a:xfrm>
              <a:off x="1141413" y="4236972"/>
              <a:ext cx="1915026" cy="231181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p:spPr>
          <p:txBody>
            <a:bodyPr lIns="68559" tIns="34280" rIns="68559" bIns="34280" rtlCol="0" anchor="t"/>
            <a:lstStyle/>
            <a:p>
              <a:pPr algn="ctr" defTabSz="514251">
                <a:lnSpc>
                  <a:spcPct val="95000"/>
                </a:lnSpc>
                <a:spcBef>
                  <a:spcPts val="0"/>
                </a:spcBef>
              </a:pPr>
              <a:r>
                <a:rPr lang="en-GB" sz="1100" b="1" kern="0" dirty="0" smtClean="0">
                  <a:solidFill>
                    <a:srgbClr val="FFFFFF"/>
                  </a:solidFill>
                  <a:latin typeface="+mn-lt"/>
                  <a:cs typeface="Arial"/>
                </a:rPr>
                <a:t>COLLABORATION</a:t>
              </a:r>
            </a:p>
            <a:p>
              <a:pPr algn="ctr" defTabSz="514251">
                <a:lnSpc>
                  <a:spcPct val="95000"/>
                </a:lnSpc>
                <a:spcBef>
                  <a:spcPts val="0"/>
                </a:spcBef>
              </a:pPr>
              <a:endParaRPr lang="en-GB" sz="1100" b="1" kern="0" dirty="0">
                <a:solidFill>
                  <a:srgbClr val="FFFFFF"/>
                </a:solidFill>
                <a:latin typeface="+mn-lt"/>
                <a:cs typeface="Arial"/>
              </a:endParaRPr>
            </a:p>
            <a:p>
              <a:pPr marL="111125" indent="-111125" defTabSz="514251">
                <a:spcBef>
                  <a:spcPts val="0"/>
                </a:spcBef>
                <a:buSzPct val="80000"/>
                <a:buFont typeface="Arial" panose="020B0604020202020204" pitchFamily="34" charset="0"/>
                <a:buChar char="•"/>
              </a:pPr>
              <a:r>
                <a:rPr lang="en-US" sz="900" kern="0" dirty="0">
                  <a:solidFill>
                    <a:srgbClr val="FFFFFF"/>
                  </a:solidFill>
                  <a:latin typeface="+mn-lt"/>
                  <a:cs typeface="Arial"/>
                </a:rPr>
                <a:t>Cisco Spark</a:t>
              </a:r>
            </a:p>
            <a:p>
              <a:pPr marL="111125" indent="-111125" defTabSz="514251">
                <a:spcBef>
                  <a:spcPts val="0"/>
                </a:spcBef>
                <a:buSzPct val="80000"/>
                <a:buFont typeface="Arial" panose="020B0604020202020204" pitchFamily="34" charset="0"/>
                <a:buChar char="•"/>
              </a:pPr>
              <a:r>
                <a:rPr lang="en-US" sz="900" kern="0" dirty="0">
                  <a:solidFill>
                    <a:srgbClr val="FFFFFF"/>
                  </a:solidFill>
                  <a:latin typeface="+mn-lt"/>
                  <a:cs typeface="Arial"/>
                </a:rPr>
                <a:t>Jabber</a:t>
              </a:r>
            </a:p>
            <a:p>
              <a:pPr marL="111125" indent="-111125" defTabSz="514251">
                <a:spcBef>
                  <a:spcPts val="0"/>
                </a:spcBef>
                <a:buSzPct val="80000"/>
                <a:buFont typeface="Arial" panose="020B0604020202020204" pitchFamily="34" charset="0"/>
                <a:buChar char="•"/>
              </a:pPr>
              <a:r>
                <a:rPr lang="en-US" sz="900" kern="0" dirty="0" err="1">
                  <a:solidFill>
                    <a:srgbClr val="FFFFFF"/>
                  </a:solidFill>
                  <a:latin typeface="+mn-lt"/>
                  <a:cs typeface="Arial"/>
                </a:rPr>
                <a:t>Webex</a:t>
              </a:r>
              <a:r>
                <a:rPr lang="en-US" sz="900" kern="0" dirty="0">
                  <a:solidFill>
                    <a:srgbClr val="FFFFFF"/>
                  </a:solidFill>
                  <a:latin typeface="+mn-lt"/>
                  <a:cs typeface="Arial"/>
                </a:rPr>
                <a:t> Collaboration Meeting Rooms</a:t>
              </a:r>
            </a:p>
            <a:p>
              <a:pPr marL="111125" indent="-111125" defTabSz="514251">
                <a:spcBef>
                  <a:spcPts val="0"/>
                </a:spcBef>
                <a:buSzPct val="80000"/>
                <a:buFont typeface="Arial" panose="020B0604020202020204" pitchFamily="34" charset="0"/>
                <a:buChar char="•"/>
              </a:pPr>
              <a:r>
                <a:rPr lang="en-US" sz="900" kern="0" dirty="0">
                  <a:solidFill>
                    <a:srgbClr val="FFFFFF"/>
                  </a:solidFill>
                  <a:latin typeface="+mn-lt"/>
                  <a:cs typeface="Arial"/>
                </a:rPr>
                <a:t>DX and MX Video Endpoints</a:t>
              </a:r>
            </a:p>
            <a:p>
              <a:pPr marL="111125" indent="-111125" defTabSz="514251">
                <a:spcBef>
                  <a:spcPts val="0"/>
                </a:spcBef>
                <a:buSzPct val="80000"/>
                <a:buFont typeface="Arial" panose="020B0604020202020204" pitchFamily="34" charset="0"/>
                <a:buChar char="•"/>
              </a:pPr>
              <a:r>
                <a:rPr lang="en-US" sz="900" kern="0" dirty="0">
                  <a:solidFill>
                    <a:srgbClr val="FFFFFF"/>
                  </a:solidFill>
                  <a:latin typeface="+mn-lt"/>
                  <a:cs typeface="Arial"/>
                </a:rPr>
                <a:t>Customer Contact Center</a:t>
              </a:r>
            </a:p>
            <a:p>
              <a:pPr marL="111125" indent="-111125" defTabSz="514251">
                <a:spcBef>
                  <a:spcPts val="0"/>
                </a:spcBef>
                <a:buSzPct val="80000"/>
                <a:buFont typeface="Arial" panose="020B0604020202020204" pitchFamily="34" charset="0"/>
                <a:buChar char="•"/>
              </a:pPr>
              <a:r>
                <a:rPr lang="en-US" sz="900" kern="0" dirty="0">
                  <a:solidFill>
                    <a:srgbClr val="FFFFFF"/>
                  </a:solidFill>
                  <a:latin typeface="+mn-lt"/>
                  <a:cs typeface="Arial"/>
                </a:rPr>
                <a:t>Business Edition 6000/6000S/7000</a:t>
              </a:r>
            </a:p>
          </p:txBody>
        </p:sp>
        <p:sp>
          <p:nvSpPr>
            <p:cNvPr id="115" name="Rectangle 114"/>
            <p:cNvSpPr/>
            <p:nvPr/>
          </p:nvSpPr>
          <p:spPr>
            <a:xfrm>
              <a:off x="5103813" y="4236972"/>
              <a:ext cx="1828800" cy="231181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p:spPr>
          <p:txBody>
            <a:bodyPr lIns="68559" tIns="34280" rIns="68559" bIns="34280" rtlCol="0" anchor="t"/>
            <a:lstStyle/>
            <a:p>
              <a:pPr algn="ctr" defTabSz="514273">
                <a:spcBef>
                  <a:spcPts val="0"/>
                </a:spcBef>
              </a:pPr>
              <a:r>
                <a:rPr lang="en-GB" sz="1100" b="1" kern="0" dirty="0" smtClean="0">
                  <a:solidFill>
                    <a:srgbClr val="FFFFFF"/>
                  </a:solidFill>
                  <a:latin typeface="+mn-lt"/>
                </a:rPr>
                <a:t>SECURITY</a:t>
              </a:r>
            </a:p>
            <a:p>
              <a:pPr algn="ctr" defTabSz="514273">
                <a:spcBef>
                  <a:spcPts val="0"/>
                </a:spcBef>
              </a:pPr>
              <a:endParaRPr lang="en-GB" sz="1100" b="1" kern="0" dirty="0">
                <a:solidFill>
                  <a:srgbClr val="FFFFFF"/>
                </a:solidFill>
                <a:latin typeface="+mn-lt"/>
              </a:endParaRPr>
            </a:p>
            <a:p>
              <a:pPr marL="111125" indent="-111125" defTabSz="514251">
                <a:spcBef>
                  <a:spcPts val="0"/>
                </a:spcBef>
                <a:buSzPct val="80000"/>
                <a:buFont typeface="Arial" panose="020B0604020202020204" pitchFamily="34" charset="0"/>
                <a:buChar char="•"/>
              </a:pPr>
              <a:r>
                <a:rPr lang="en-GB" sz="900" kern="0" dirty="0" err="1">
                  <a:solidFill>
                    <a:srgbClr val="FFFFFF"/>
                  </a:solidFill>
                  <a:latin typeface="+mn-lt"/>
                  <a:cs typeface="Arial"/>
                </a:rPr>
                <a:t>Sourcefire</a:t>
              </a:r>
              <a:r>
                <a:rPr lang="en-GB" sz="900" kern="0" dirty="0">
                  <a:solidFill>
                    <a:srgbClr val="FFFFFF"/>
                  </a:solidFill>
                  <a:latin typeface="+mn-lt"/>
                  <a:cs typeface="Arial"/>
                </a:rPr>
                <a:t> </a:t>
              </a:r>
              <a:r>
                <a:rPr lang="en-GB" sz="900" kern="0" dirty="0" smtClean="0">
                  <a:solidFill>
                    <a:srgbClr val="FFFFFF"/>
                  </a:solidFill>
                  <a:latin typeface="+mn-lt"/>
                  <a:cs typeface="Arial"/>
                </a:rPr>
                <a:t>Integration     </a:t>
              </a:r>
              <a:endParaRPr lang="en-GB" sz="900" kern="0" dirty="0">
                <a:solidFill>
                  <a:srgbClr val="FFFFFF"/>
                </a:solidFill>
                <a:latin typeface="+mn-lt"/>
                <a:cs typeface="Arial"/>
              </a:endParaRPr>
            </a:p>
            <a:p>
              <a:pPr marL="111125" indent="-111125" defTabSz="514251">
                <a:spcBef>
                  <a:spcPts val="0"/>
                </a:spcBef>
                <a:buSzPct val="80000"/>
                <a:buFont typeface="Arial" panose="020B0604020202020204" pitchFamily="34" charset="0"/>
                <a:buChar char="•"/>
              </a:pPr>
              <a:r>
                <a:rPr lang="en-GB" sz="900" kern="0" dirty="0">
                  <a:solidFill>
                    <a:srgbClr val="FFFFFF"/>
                  </a:solidFill>
                  <a:latin typeface="+mn-lt"/>
                  <a:cs typeface="Arial"/>
                </a:rPr>
                <a:t>Identity Services</a:t>
              </a:r>
            </a:p>
            <a:p>
              <a:pPr marL="111125" indent="-111125" defTabSz="514251">
                <a:spcBef>
                  <a:spcPts val="0"/>
                </a:spcBef>
                <a:buSzPct val="80000"/>
                <a:buFont typeface="Arial" panose="020B0604020202020204" pitchFamily="34" charset="0"/>
                <a:buChar char="•"/>
              </a:pPr>
              <a:r>
                <a:rPr lang="en-GB" sz="900" kern="0" dirty="0" smtClean="0">
                  <a:solidFill>
                    <a:srgbClr val="FFFFFF"/>
                  </a:solidFill>
                  <a:latin typeface="+mn-lt"/>
                  <a:cs typeface="Arial"/>
                </a:rPr>
                <a:t>Next-Gen </a:t>
              </a:r>
              <a:r>
                <a:rPr lang="en-GB" sz="900" kern="0" dirty="0">
                  <a:solidFill>
                    <a:srgbClr val="FFFFFF"/>
                  </a:solidFill>
                  <a:latin typeface="+mn-lt"/>
                  <a:cs typeface="Arial"/>
                </a:rPr>
                <a:t>Firewall</a:t>
              </a:r>
            </a:p>
            <a:p>
              <a:pPr marL="111125" indent="-111125" defTabSz="514251">
                <a:spcBef>
                  <a:spcPts val="0"/>
                </a:spcBef>
                <a:buSzPct val="80000"/>
                <a:buFont typeface="Arial" panose="020B0604020202020204" pitchFamily="34" charset="0"/>
                <a:buChar char="•"/>
              </a:pPr>
              <a:r>
                <a:rPr lang="en-GB" sz="900" kern="0" dirty="0">
                  <a:solidFill>
                    <a:srgbClr val="FFFFFF"/>
                  </a:solidFill>
                  <a:latin typeface="+mn-lt"/>
                  <a:cs typeface="Arial"/>
                </a:rPr>
                <a:t>Content Security: Web </a:t>
              </a:r>
              <a:r>
                <a:rPr lang="en-GB" sz="900" kern="0" dirty="0" smtClean="0">
                  <a:solidFill>
                    <a:srgbClr val="FFFFFF"/>
                  </a:solidFill>
                  <a:latin typeface="+mn-lt"/>
                  <a:cs typeface="Arial"/>
                </a:rPr>
                <a:t>and </a:t>
              </a:r>
              <a:r>
                <a:rPr lang="en-GB" sz="900" kern="0" dirty="0">
                  <a:solidFill>
                    <a:srgbClr val="FFFFFF"/>
                  </a:solidFill>
                  <a:latin typeface="+mn-lt"/>
                  <a:cs typeface="Arial"/>
                </a:rPr>
                <a:t>Email</a:t>
              </a:r>
            </a:p>
          </p:txBody>
        </p:sp>
        <p:sp>
          <p:nvSpPr>
            <p:cNvPr id="116" name="Rectangle 115"/>
            <p:cNvSpPr/>
            <p:nvPr/>
          </p:nvSpPr>
          <p:spPr>
            <a:xfrm>
              <a:off x="3168781" y="4236974"/>
              <a:ext cx="1828800" cy="2311809"/>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p:spPr>
          <p:txBody>
            <a:bodyPr lIns="68559" tIns="34280" rIns="68559" bIns="34280" rtlCol="0" anchor="t"/>
            <a:lstStyle/>
            <a:p>
              <a:pPr algn="ctr" defTabSz="514273">
                <a:spcBef>
                  <a:spcPts val="0"/>
                </a:spcBef>
              </a:pPr>
              <a:r>
                <a:rPr lang="en-GB" sz="1100" b="1" kern="0" dirty="0">
                  <a:solidFill>
                    <a:srgbClr val="FFFFFF"/>
                  </a:solidFill>
                  <a:latin typeface="+mn-lt"/>
                </a:rPr>
                <a:t>DATA</a:t>
              </a:r>
              <a:r>
                <a:rPr lang="en-GB" sz="1100" kern="0" dirty="0">
                  <a:solidFill>
                    <a:srgbClr val="FFFFFF"/>
                  </a:solidFill>
                  <a:latin typeface="+mn-lt"/>
                </a:rPr>
                <a:t> </a:t>
              </a:r>
              <a:r>
                <a:rPr lang="en-GB" sz="1100" b="1" kern="0" dirty="0" smtClean="0">
                  <a:solidFill>
                    <a:srgbClr val="FFFFFF"/>
                  </a:solidFill>
                  <a:latin typeface="+mn-lt"/>
                </a:rPr>
                <a:t>CENTER</a:t>
              </a:r>
            </a:p>
            <a:p>
              <a:pPr algn="ctr" defTabSz="514273">
                <a:spcBef>
                  <a:spcPts val="0"/>
                </a:spcBef>
              </a:pPr>
              <a:endParaRPr lang="en-GB" sz="1100" b="1" kern="0" dirty="0">
                <a:solidFill>
                  <a:srgbClr val="FFFFFF"/>
                </a:solidFill>
                <a:latin typeface="+mn-lt"/>
              </a:endParaRPr>
            </a:p>
            <a:p>
              <a:pPr marL="111125" indent="-111125" defTabSz="514251">
                <a:spcBef>
                  <a:spcPts val="0"/>
                </a:spcBef>
                <a:buSzPct val="80000"/>
                <a:buFont typeface="Arial" panose="020B0604020202020204" pitchFamily="34" charset="0"/>
                <a:buChar char="•"/>
              </a:pPr>
              <a:r>
                <a:rPr lang="en-GB" sz="900" kern="0" dirty="0">
                  <a:solidFill>
                    <a:srgbClr val="FFFFFF"/>
                  </a:solidFill>
                  <a:latin typeface="+mn-lt"/>
                  <a:cs typeface="Arial"/>
                </a:rPr>
                <a:t>Unified Computing</a:t>
              </a:r>
            </a:p>
            <a:p>
              <a:pPr marL="111125" indent="-111125" defTabSz="514251">
                <a:spcBef>
                  <a:spcPts val="0"/>
                </a:spcBef>
                <a:buSzPct val="80000"/>
                <a:buFont typeface="Arial" panose="020B0604020202020204" pitchFamily="34" charset="0"/>
                <a:buChar char="•"/>
              </a:pPr>
              <a:r>
                <a:rPr lang="en-GB" sz="900" kern="0" dirty="0">
                  <a:solidFill>
                    <a:srgbClr val="FFFFFF"/>
                  </a:solidFill>
                  <a:latin typeface="+mn-lt"/>
                  <a:cs typeface="Arial"/>
                </a:rPr>
                <a:t>Unified Fabric</a:t>
              </a:r>
            </a:p>
            <a:p>
              <a:pPr marL="111125" indent="-111125" defTabSz="514251">
                <a:spcBef>
                  <a:spcPts val="0"/>
                </a:spcBef>
                <a:buSzPct val="80000"/>
                <a:buFont typeface="Arial" panose="020B0604020202020204" pitchFamily="34" charset="0"/>
                <a:buChar char="•"/>
              </a:pPr>
              <a:r>
                <a:rPr lang="en-GB" sz="900" kern="0" dirty="0">
                  <a:solidFill>
                    <a:srgbClr val="FFFFFF"/>
                  </a:solidFill>
                  <a:latin typeface="+mn-lt"/>
                  <a:cs typeface="Arial"/>
                </a:rPr>
                <a:t>Unified Management</a:t>
              </a:r>
            </a:p>
            <a:p>
              <a:pPr marL="111125" indent="-111125" defTabSz="514251">
                <a:spcBef>
                  <a:spcPts val="0"/>
                </a:spcBef>
                <a:buSzPct val="80000"/>
                <a:buFont typeface="Arial" panose="020B0604020202020204" pitchFamily="34" charset="0"/>
                <a:buChar char="•"/>
              </a:pPr>
              <a:r>
                <a:rPr lang="en-US" sz="900" kern="0" dirty="0">
                  <a:solidFill>
                    <a:srgbClr val="FFFFFF"/>
                  </a:solidFill>
                  <a:latin typeface="+mn-lt"/>
                  <a:cs typeface="Arial"/>
                </a:rPr>
                <a:t>Cisco </a:t>
              </a:r>
              <a:r>
                <a:rPr lang="en-US" sz="900" kern="0" dirty="0" err="1">
                  <a:solidFill>
                    <a:srgbClr val="FFFFFF"/>
                  </a:solidFill>
                  <a:latin typeface="+mn-lt"/>
                  <a:cs typeface="Arial"/>
                </a:rPr>
                <a:t>Openstack</a:t>
              </a:r>
              <a:r>
                <a:rPr lang="en-US" sz="900" kern="0" dirty="0">
                  <a:solidFill>
                    <a:srgbClr val="FFFFFF"/>
                  </a:solidFill>
                  <a:latin typeface="+mn-lt"/>
                  <a:cs typeface="Arial"/>
                </a:rPr>
                <a:t> Private Cloud</a:t>
              </a:r>
            </a:p>
            <a:p>
              <a:pPr marL="111125" indent="-111125" defTabSz="514251">
                <a:spcBef>
                  <a:spcPts val="0"/>
                </a:spcBef>
                <a:buSzPct val="80000"/>
                <a:buFont typeface="Arial" panose="020B0604020202020204" pitchFamily="34" charset="0"/>
                <a:buChar char="•"/>
              </a:pPr>
              <a:r>
                <a:rPr lang="en-US" sz="900" kern="0" dirty="0" err="1">
                  <a:solidFill>
                    <a:srgbClr val="FFFFFF"/>
                  </a:solidFill>
                  <a:latin typeface="+mn-lt"/>
                  <a:cs typeface="Arial"/>
                </a:rPr>
                <a:t>Versastack</a:t>
              </a:r>
              <a:r>
                <a:rPr lang="en-US" sz="900" kern="0" dirty="0">
                  <a:solidFill>
                    <a:srgbClr val="FFFFFF"/>
                  </a:solidFill>
                  <a:latin typeface="+mn-lt"/>
                  <a:cs typeface="Arial"/>
                </a:rPr>
                <a:t> and </a:t>
              </a:r>
              <a:r>
                <a:rPr lang="en-US" sz="900" kern="0" dirty="0" err="1">
                  <a:solidFill>
                    <a:srgbClr val="FFFFFF"/>
                  </a:solidFill>
                  <a:latin typeface="+mn-lt"/>
                  <a:cs typeface="Arial"/>
                </a:rPr>
                <a:t>Flexpod</a:t>
              </a:r>
              <a:endParaRPr lang="en-US" sz="900" kern="0" dirty="0">
                <a:solidFill>
                  <a:srgbClr val="FFFFFF"/>
                </a:solidFill>
                <a:latin typeface="+mn-lt"/>
                <a:cs typeface="Arial"/>
              </a:endParaRPr>
            </a:p>
          </p:txBody>
        </p:sp>
        <p:sp>
          <p:nvSpPr>
            <p:cNvPr id="117" name="Rectangle 116"/>
            <p:cNvSpPr/>
            <p:nvPr/>
          </p:nvSpPr>
          <p:spPr>
            <a:xfrm>
              <a:off x="7061636" y="4236974"/>
              <a:ext cx="1875843" cy="2311809"/>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p:spPr>
          <p:txBody>
            <a:bodyPr lIns="68559" tIns="34280" rIns="68559" bIns="34280" rtlCol="0" anchor="t"/>
            <a:lstStyle/>
            <a:p>
              <a:pPr algn="ctr" defTabSz="514273">
                <a:spcBef>
                  <a:spcPts val="0"/>
                </a:spcBef>
              </a:pPr>
              <a:r>
                <a:rPr lang="en-GB" sz="1100" b="1" kern="0" dirty="0" smtClean="0">
                  <a:solidFill>
                    <a:srgbClr val="FFFFFF"/>
                  </a:solidFill>
                  <a:latin typeface="+mn-lt"/>
                </a:rPr>
                <a:t>NETWORKING</a:t>
              </a:r>
            </a:p>
            <a:p>
              <a:pPr algn="ctr" defTabSz="514273">
                <a:spcBef>
                  <a:spcPts val="0"/>
                </a:spcBef>
              </a:pPr>
              <a:endParaRPr lang="en-GB" sz="1100" b="1" kern="0" dirty="0">
                <a:solidFill>
                  <a:srgbClr val="FFFFFF"/>
                </a:solidFill>
                <a:latin typeface="+mn-lt"/>
              </a:endParaRPr>
            </a:p>
            <a:p>
              <a:pPr marL="111125" indent="-111125" defTabSz="514251">
                <a:spcBef>
                  <a:spcPts val="0"/>
                </a:spcBef>
                <a:buSzPct val="80000"/>
                <a:buFont typeface="Arial" panose="020B0604020202020204" pitchFamily="34" charset="0"/>
                <a:buChar char="•"/>
              </a:pPr>
              <a:r>
                <a:rPr lang="en-GB" sz="900" kern="0" dirty="0">
                  <a:solidFill>
                    <a:srgbClr val="FFFFFF"/>
                  </a:solidFill>
                  <a:latin typeface="+mn-lt"/>
                  <a:cs typeface="Arial"/>
                </a:rPr>
                <a:t>UA and </a:t>
              </a:r>
              <a:r>
                <a:rPr lang="en-GB" sz="900" kern="0" dirty="0" smtClean="0">
                  <a:solidFill>
                    <a:srgbClr val="FFFFFF"/>
                  </a:solidFill>
                  <a:latin typeface="+mn-lt"/>
                  <a:cs typeface="Arial"/>
                </a:rPr>
                <a:t>BYOD—Wireless &amp; </a:t>
              </a:r>
              <a:r>
                <a:rPr lang="en-GB" sz="900" kern="0" dirty="0">
                  <a:solidFill>
                    <a:srgbClr val="FFFFFF"/>
                  </a:solidFill>
                  <a:latin typeface="+mn-lt"/>
                  <a:cs typeface="Arial"/>
                </a:rPr>
                <a:t>Switching</a:t>
              </a:r>
            </a:p>
            <a:p>
              <a:pPr marL="111125" indent="-111125" defTabSz="514251">
                <a:spcBef>
                  <a:spcPts val="0"/>
                </a:spcBef>
                <a:buSzPct val="80000"/>
                <a:buFont typeface="Arial" panose="020B0604020202020204" pitchFamily="34" charset="0"/>
                <a:buChar char="•"/>
              </a:pPr>
              <a:r>
                <a:rPr lang="en-GB" sz="900" kern="0" dirty="0" err="1">
                  <a:solidFill>
                    <a:srgbClr val="FFFFFF"/>
                  </a:solidFill>
                  <a:latin typeface="+mn-lt"/>
                  <a:cs typeface="Arial"/>
                </a:rPr>
                <a:t>Meraki</a:t>
              </a:r>
              <a:r>
                <a:rPr lang="en-GB" sz="900" kern="0" dirty="0">
                  <a:solidFill>
                    <a:srgbClr val="FFFFFF"/>
                  </a:solidFill>
                  <a:latin typeface="+mn-lt"/>
                  <a:cs typeface="Arial"/>
                </a:rPr>
                <a:t>  </a:t>
              </a:r>
            </a:p>
            <a:p>
              <a:pPr marL="111125" indent="-111125" defTabSz="514251">
                <a:spcBef>
                  <a:spcPts val="0"/>
                </a:spcBef>
                <a:buSzPct val="80000"/>
                <a:buFont typeface="Arial" panose="020B0604020202020204" pitchFamily="34" charset="0"/>
                <a:buChar char="•"/>
              </a:pPr>
              <a:r>
                <a:rPr lang="en-GB" sz="900" kern="0" dirty="0">
                  <a:solidFill>
                    <a:srgbClr val="FFFFFF"/>
                  </a:solidFill>
                  <a:latin typeface="+mn-lt"/>
                  <a:cs typeface="Arial"/>
                </a:rPr>
                <a:t>Routing </a:t>
              </a:r>
            </a:p>
            <a:p>
              <a:pPr marL="111125" indent="-111125" defTabSz="514251">
                <a:spcBef>
                  <a:spcPts val="0"/>
                </a:spcBef>
                <a:buSzPct val="80000"/>
                <a:buFont typeface="Arial" panose="020B0604020202020204" pitchFamily="34" charset="0"/>
                <a:buChar char="•"/>
              </a:pPr>
              <a:r>
                <a:rPr lang="en-GB" sz="900" kern="0" dirty="0" smtClean="0">
                  <a:solidFill>
                    <a:srgbClr val="FFFFFF"/>
                  </a:solidFill>
                  <a:latin typeface="+mn-lt"/>
                  <a:cs typeface="Arial"/>
                </a:rPr>
                <a:t>Network Managemen</a:t>
              </a:r>
              <a:r>
                <a:rPr lang="en-GB" sz="900" kern="0" dirty="0" smtClean="0">
                  <a:solidFill>
                    <a:srgbClr val="FFFFFF"/>
                  </a:solidFill>
                  <a:latin typeface="+mn-lt"/>
                </a:rPr>
                <a:t>t</a:t>
              </a:r>
            </a:p>
            <a:p>
              <a:pPr marL="111125" indent="-111125" defTabSz="514251">
                <a:spcBef>
                  <a:spcPts val="0"/>
                </a:spcBef>
                <a:buSzPct val="80000"/>
                <a:buFont typeface="Arial" panose="020B0604020202020204" pitchFamily="34" charset="0"/>
                <a:buChar char="•"/>
              </a:pPr>
              <a:r>
                <a:rPr lang="en-GB" sz="900" kern="0" dirty="0" smtClean="0">
                  <a:solidFill>
                    <a:srgbClr val="FFFFFF"/>
                  </a:solidFill>
                  <a:latin typeface="+mn-lt"/>
                </a:rPr>
                <a:t>Ruggedized </a:t>
              </a:r>
              <a:endParaRPr lang="en-US" sz="900" kern="0" dirty="0">
                <a:solidFill>
                  <a:srgbClr val="FFFFFF"/>
                </a:solidFill>
                <a:latin typeface="+mn-lt"/>
              </a:endParaRPr>
            </a:p>
          </p:txBody>
        </p:sp>
        <p:sp>
          <p:nvSpPr>
            <p:cNvPr id="118" name="Rectangle 117"/>
            <p:cNvSpPr/>
            <p:nvPr/>
          </p:nvSpPr>
          <p:spPr>
            <a:xfrm>
              <a:off x="9066213" y="4236972"/>
              <a:ext cx="1828800" cy="231181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cap="flat" cmpd="sng" algn="ctr">
              <a:noFill/>
              <a:prstDash val="solid"/>
            </a:ln>
            <a:effectLst/>
          </p:spPr>
          <p:txBody>
            <a:bodyPr lIns="68559" tIns="34280" rIns="68559" bIns="34280" rtlCol="0" anchor="t" anchorCtr="0"/>
            <a:lstStyle/>
            <a:p>
              <a:pPr algn="ctr" defTabSz="514273">
                <a:spcBef>
                  <a:spcPts val="0"/>
                </a:spcBef>
              </a:pPr>
              <a:r>
                <a:rPr lang="en-GB" sz="1100" b="1" kern="0" dirty="0" smtClean="0">
                  <a:solidFill>
                    <a:srgbClr val="FFFFFF"/>
                  </a:solidFill>
                  <a:latin typeface="+mn-lt"/>
                </a:rPr>
                <a:t>SERVICES</a:t>
              </a:r>
            </a:p>
            <a:p>
              <a:pPr algn="ctr" defTabSz="514273">
                <a:spcBef>
                  <a:spcPts val="0"/>
                </a:spcBef>
              </a:pPr>
              <a:endParaRPr lang="en-GB" sz="1100" kern="0" dirty="0">
                <a:solidFill>
                  <a:srgbClr val="FFFFFF"/>
                </a:solidFill>
                <a:latin typeface="+mn-lt"/>
              </a:endParaRPr>
            </a:p>
            <a:p>
              <a:pPr marL="111125" indent="-111125" defTabSz="514251">
                <a:spcBef>
                  <a:spcPts val="0"/>
                </a:spcBef>
                <a:buSzPct val="80000"/>
                <a:buFont typeface="Arial" panose="020B0604020202020204" pitchFamily="34" charset="0"/>
                <a:buChar char="•"/>
              </a:pPr>
              <a:r>
                <a:rPr lang="en-GB" sz="900" kern="0" dirty="0">
                  <a:solidFill>
                    <a:srgbClr val="FFFFFF"/>
                  </a:solidFill>
                  <a:cs typeface="Arial"/>
                </a:rPr>
                <a:t>Software-enabled professional services and proactive support delivered by Cisco partners</a:t>
              </a:r>
            </a:p>
            <a:p>
              <a:pPr marL="111125" indent="-111125" defTabSz="514251">
                <a:spcBef>
                  <a:spcPts val="0"/>
                </a:spcBef>
                <a:buSzPct val="80000"/>
                <a:buFont typeface="Arial" panose="020B0604020202020204" pitchFamily="34" charset="0"/>
                <a:buChar char="•"/>
              </a:pPr>
              <a:r>
                <a:rPr lang="en-GB" sz="900" kern="0" dirty="0">
                  <a:solidFill>
                    <a:srgbClr val="FFFFFF"/>
                  </a:solidFill>
                  <a:cs typeface="Arial"/>
                </a:rPr>
                <a:t>Cisco Smart Net Total Care</a:t>
              </a:r>
            </a:p>
          </p:txBody>
        </p:sp>
      </p:grpSp>
    </p:spTree>
    <p:extLst>
      <p:ext uri="{BB962C8B-B14F-4D97-AF65-F5344CB8AC3E}">
        <p14:creationId xmlns:p14="http://schemas.microsoft.com/office/powerpoint/2010/main" val="126759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
            <a:ext cx="9144000" cy="5151120"/>
          </a:xfrm>
          <a:prstGeom prst="rect">
            <a:avLst/>
          </a:prstGeom>
        </p:spPr>
      </p:pic>
      <p:sp>
        <p:nvSpPr>
          <p:cNvPr id="2" name="Title 1"/>
          <p:cNvSpPr>
            <a:spLocks noGrp="1"/>
          </p:cNvSpPr>
          <p:nvPr>
            <p:ph type="ctrTitle"/>
          </p:nvPr>
        </p:nvSpPr>
        <p:spPr/>
        <p:txBody>
          <a:bodyPr/>
          <a:lstStyle/>
          <a:p>
            <a:r>
              <a:rPr lang="en-US" dirty="0" smtClean="0"/>
              <a:t>Collaboration </a:t>
            </a:r>
            <a:br>
              <a:rPr lang="en-US" dirty="0" smtClean="0"/>
            </a:br>
            <a:r>
              <a:rPr lang="en-US" dirty="0" smtClean="0"/>
              <a:t>for Midmarket </a:t>
            </a:r>
            <a:endParaRPr lang="en-US" dirty="0"/>
          </a:p>
        </p:txBody>
      </p:sp>
      <p:pic>
        <p:nvPicPr>
          <p:cNvPr id="7" name="Picture 2" descr="C:\Users\spius\Pictures\cisco logo blue gradi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Isosceles Triangle 99"/>
          <p:cNvSpPr/>
          <p:nvPr/>
        </p:nvSpPr>
        <p:spPr>
          <a:xfrm flipV="1">
            <a:off x="6993733" y="2697681"/>
            <a:ext cx="1920240" cy="419100"/>
          </a:xfrm>
          <a:prstGeom prst="triangle">
            <a:avLst/>
          </a:prstGeom>
          <a:solidFill>
            <a:schemeClr val="tx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1400" dirty="0" smtClean="0"/>
          </a:p>
        </p:txBody>
      </p:sp>
      <p:sp>
        <p:nvSpPr>
          <p:cNvPr id="116" name="Isosceles Triangle 115"/>
          <p:cNvSpPr/>
          <p:nvPr/>
        </p:nvSpPr>
        <p:spPr>
          <a:xfrm flipV="1">
            <a:off x="4728239" y="2697681"/>
            <a:ext cx="1920240" cy="419100"/>
          </a:xfrm>
          <a:prstGeom prst="triangle">
            <a:avLst/>
          </a:prstGeom>
          <a:solidFill>
            <a:schemeClr val="tx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1400" dirty="0" smtClean="0"/>
          </a:p>
        </p:txBody>
      </p:sp>
      <p:sp>
        <p:nvSpPr>
          <p:cNvPr id="117" name="Isosceles Triangle 116"/>
          <p:cNvSpPr/>
          <p:nvPr/>
        </p:nvSpPr>
        <p:spPr>
          <a:xfrm flipV="1">
            <a:off x="2486967" y="2697681"/>
            <a:ext cx="1920240" cy="419100"/>
          </a:xfrm>
          <a:prstGeom prst="triangle">
            <a:avLst/>
          </a:prstGeom>
          <a:solidFill>
            <a:schemeClr val="tx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1400" dirty="0" smtClean="0"/>
          </a:p>
        </p:txBody>
      </p:sp>
      <p:sp>
        <p:nvSpPr>
          <p:cNvPr id="118" name="Isosceles Triangle 117"/>
          <p:cNvSpPr/>
          <p:nvPr/>
        </p:nvSpPr>
        <p:spPr>
          <a:xfrm flipV="1">
            <a:off x="232410" y="2697681"/>
            <a:ext cx="1920240" cy="419100"/>
          </a:xfrm>
          <a:prstGeom prst="triangle">
            <a:avLst/>
          </a:prstGeom>
          <a:solidFill>
            <a:schemeClr val="tx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1400" dirty="0" smtClean="0"/>
          </a:p>
        </p:txBody>
      </p:sp>
      <p:sp>
        <p:nvSpPr>
          <p:cNvPr id="2" name="Title 1"/>
          <p:cNvSpPr>
            <a:spLocks noGrp="1"/>
          </p:cNvSpPr>
          <p:nvPr>
            <p:ph type="title"/>
          </p:nvPr>
        </p:nvSpPr>
        <p:spPr>
          <a:xfrm>
            <a:off x="167133" y="193889"/>
            <a:ext cx="8873866" cy="728782"/>
          </a:xfrm>
        </p:spPr>
        <p:txBody>
          <a:bodyPr/>
          <a:lstStyle/>
          <a:p>
            <a:r>
              <a:rPr lang="en-US" dirty="0" smtClean="0"/>
              <a:t>Collaboration – Midsize Business Solutions</a:t>
            </a:r>
            <a:br>
              <a:rPr lang="en-US" dirty="0" smtClean="0"/>
            </a:br>
            <a:r>
              <a:rPr lang="en-US" dirty="0" smtClean="0"/>
              <a:t>Customer Needs</a:t>
            </a:r>
            <a:endParaRPr lang="en-US" dirty="0"/>
          </a:p>
        </p:txBody>
      </p:sp>
      <p:sp>
        <p:nvSpPr>
          <p:cNvPr id="6" name="AutoShape 2" descr="data:image/jpeg;base64,/9j/4AAQSkZJRgABAQAAAQABAAD/2wCEAAkGBxMSEhUQERQWFRUUFRQUFBYWEBAVFBQVFxUXFhUUFBQYHCggGBolHBQVITEhJSkrLi4uFx8zODMsNygtLisBCgoKDg0OGxAQGiwkHyQsLCwsLCwsLCwsLCwsLCwsLCwsLCwsLCwsLCwsLCwsLCwsLCwsLCwsLCwsLCwsLCwsLP/AABEIAMcAywMBEQACEQEDEQH/xAAbAAEAAgMBAQAAAAAAAAAAAAAABAUCAwYBB//EAD8QAAEDAgIHBgQDBwIHAAAAAAEAAgMEEQUhBhIxQVFhcRMiMoGRoUJSsdEjcsEUFWKCkuHwM0MWU4OTorLS/8QAGgEBAAMBAQEAAAAAAAAAAAAAAAIDBAEFBv/EADIRAAICAQQAAgkCBwEBAAAAAAABAgMRBBIhMUFRBRMiMmFxkbHRQvAUUoGhweHxIxX/2gAMAwEAAhEDEQA/APuKAIAgCAIAgCAIAgCAIAgCAIAgCAIAgCAIAgCAIAgCAIAgCAIAgCAIAgCAi1uIRQjWle1g5nM9BvU4Vyn7qK52wh7zwc1X6ewtyiY6Q8T3G++fstUdFJ+88GOfpCC91ZKKq07qneBjGeRcfdaI6OtfEzS19j6witl0rrT/ALtujQFYqK1+kqeqtf6jT/xTVjbIT6rvqofyo56+x/qZKp9NZx4i7ycD7OH6rjprf6Tq1Fq/Uy5odNpD8THcnDUd9lB6Sl+aLY6y5eTLqm0wYTqysLDyz9lTP0fLuDyXw9ILqccF7R4hHKLxvB5Xz9FjnVOHvI213Qs91kpVloQBAEAQBAEAQBAEAQBAEAQBAR62tZC0vkcGtG8/QcVKEJTeIohZZGtZkzhcZ01keSymGo35zm89B8K9OrQxXM+TyrtfKXEOF/c5oxPedZ5LidpcST6rcopLCMDbbyzcykQjhm0UoUWzjPHU4XMkeTRLThROpsgz0nBcJqRDkishYmSKXEnsAa7vs+UnMfldtH0RNrolnwZcU0/d7WFxLRt3PjO4PA+oyVylGfDOOvHKOmwfSp7bNk7447/VY7tDF8x4NFWusr4lyjr6OtZKLsN+W8dQvMsrlW8SPVqvhasxZIVZceoAgCAIAgCAIAgCAIAgKrHcaZTM1nZuPhbvP9lfRQ7X8DNqNTGlfHyPnFfVy1L9eU9BuaOAC9muuNawjxZzlZLdI201DwC65pHY1tljDhhKpdyLo6dkluDXVbvLP4Yz/cah68i9KzXJgfJdVxTKiSIsuDKatKJQaIE+FEbCQpKZW3grKmhcN1+ilk6porJY10tTFJVvheJIzmMiDmHN3tcN4Ki1ksjJp5R0ssTZIxVU/gJtIy9zE/e08uBVtNuXsn39ydlaa3x6+xtwvE3MIINiFO2lSWGZk5Qe6PZ3uEYw2UAGwd7FeLfp3DldHsaXWqz2ZcP7lssxvCAIAgCAIAgCAIAgI1fViJhedynXBzlhFV1qrg5M+X11U6okMj8/lHJe5XBQjhHz8pSslukS6WlAGtIQ1vM2v0UJWeCL4QXbL+io3uH4cTrfM/8ADb7jWPosk7Yrt/5NsISfux+vBaw4RJ8cjW8mR3/8nE/RZ3evBfUvVM/F/Rfkkswlu98h/nt/6gKDufkixULxb+pn+6mcX/8Adf8AdR9dL9oeoj8fqzw4W3c6Qf8AUJ+q762XwHqI/H6miXCX/DKf542OHtYqSu80Uz0mepfVf8K+poJm+KJrxxjfn/Q77q6N0X44+Zit0U/BZ+RUyRRuJaDZ3yuBa70K0JvGTy7a3F4ZV1+Dh20Z8d6sUimNricxiFA6Pbs4/wCbFPOTZXYpG7RnFBTzWfnFLaOUcjsd1G1Qsi2srtdGuqaT56fZY4pSmGVzPlOR4g5g+YW2qasgpFVkNknFkrC8Q1So2V5M8o46PoGDYmJAGuOe48f7rxNRRseV0exotX6z2J9/ctlmPRCAIAgCAIAgCAIDjdNqzuiMfES0cmt8R8zYfyr0NHDxPI19mWo/v9/grsF0flls4dxnzuFyR/A3f1OXVXXamMeO2Qo0s5rPSOxw7BIoe8BrP+d/ed5cPJedZdOffR6ldEIcrvzLGyqLj1AEAQBAEAQEesoY5RqyNDhzGY6HcpRnKPKZCdcZrElkoK3A5I84D2rP+W898fkk39D6rXDUp8S4+J5Gp9FJ+1W/6FJNCyUOAFiMnMcLOaeDgVqTPCkp0yxLhnEYzQdk6247PsrE8no02b0Xj5e2pYJz4mXp39Wd5h/pNvJWad4k4efP+GabPagpf0/BXuNswthQdBgeIkWzWS+rJW04vKPoWHVYkbfeNv3XiW17JHvaTUeuhl9rslqo1BAEAQBAEAQBAVEeAx9p2shMjh4Q4DVaL38O857SrnfLbtjwZY6SCnvlyy0c4DMmw5qlLPRpbS7I0mIxt33/AM4lWKqRW7oms4p8sb3fl1D9HLvqvijnrvKLI7tIo2mz2SN6xn9FL+Hb6aIfxMV2mb6bG4JMmyNvwPdPuoypmvAlHU1vxLAOvmqi5PJ6h0IAgCA8sgK7FcHZN3vBIB3ZAMxycPibyVtdzh8jNqdLXfHEvqfPtK6B7QWyNs4ZgjwuA+Jp4cty9Kqakso+fennprNsuvBkTRiIvpKqMbWuikHuD7KxS22RfzRsjzXJfJkJwXoFAo5dV1lyayhJZO40dxGxB8ivM1NWUd09rqsT+p2TTfNeQfRJ5WT1DoQBAEAQBAeIDkdItNo4SY4AJH8b90fdbatJnmfHw8f9GK3V44h9ThqzGKmc3fI7o06oHotka4x6RhnY5PMmQ3UZOZz65qZXvRpdRuabtu08Wkg+oUJInGZPo9KauDJzu2Z8kve9HbQs8qo+HBojc/Hn5nU4VU01eD2X4coF3ROI1urHfEFXvlDst9XCzrszBnpj3HOsNx+yszGa5KHXOt5g8F9hWkrX92Uap4jZ5jcs9mnxzEur1uHtsWPiX7XXzCzG9NPlGSHQgCAICHiuHR1EZikFwdh3tPFp3FThNweUV21xsjtkcbg2BvpDVMfmCI9R25w1jn1y2Le7VZta82eZ6p17k/gc3iEWq8jdtHmvVqlmJja5IL8irfA6i6waqs6yz2xyiuSPo2DVGsy3D6LwtRDbLJ7Ggt3V7X4FgqDcEAQBAEAQHE6d6QFjHRRnfqE/M4jwjkBmeoC36apRW+Xfh+fwYNRdubhHrx/H5OBoqUnMrXkwSZdU9GpFEpE2Oh5LjkUuwyfQclzJ1WFdV4YOCgzRCwoKmkfG4SRktc03a4ZEEbwqpLJphM+maMYw3EISHgCeOwkA38HgcD7FZJJ1v4HowkrF8StxSgMbtZvmtMJ5Ml1KJ2BYyWd05t3jeOYULalLkz1Xy08sPmJ2EUgcA4G4OxY2scHswkpLcujNcJBAEB4UBUYj3g/mQ0dGj7krTXw1++zDqHnJwGOR2cPML2tO+DzJ9lPMFpRFEmJxY5p4gFQ7TQa4O/0bqcxzyXkauHBfoZ7bceZ06809wIAgCAICFi9X2UTn77Wb1OxWU175qJRqLfV1uR8px8F0kbPlZrH80huT6BvovTk8tnlLiKJmH02S6iibLumpOK45GaTbLGKl5KtyIRqlI2mkKjvRN0yRFnpLqW4JtFLiGGgjJGaq5nP4fVOoqlk42A2kHzMPiH6+SqnHcjbTZteT6fi0Ae3WbmCLg8Qdiz1ywbrFk4ydpjdcLanlHn2wzwdJo9ilrNce672PFZrq/FFelvdM9sun/Y6kLKe2eoAgNVRJqtJ37hxJyA9V2Ky8EZSwslXVCwA4D1O8rRB5eTzrGcjpHDdusNo29F6mmlh4MdiOYlW4rRLxBto4ncvoVVU8zkiR02BTW1T0IWO+OckIPbJPyZ3gK8U+kPUAQBAEBzWmc2TGdXH2A/VbdEuWzy/SUvdj/U4zFIPx78Y4iP6ArzPL8Fvh8OxdyZpl3TQKuUsEa69zLSJrRltPAC5WZts9SEIR4N3ZuOxtup+yhuS8S71Un+n6miSgcfl9T9lNXJFE9BKXiiDU4TJuAPR33U1fEp/+fZHrk5DSTDrA6zS0822v0OwqaafRHbKD9pYOk0Lq+2og13iiJjPQZt9iFnmsSPTqlugVuNQWJWitlFqK6jltl5qySyjz7o+J3mBVvaR57W5HpuKwTjhnp6K7fDD7RZqBtBQEKV+s6+5twObthPQbPVWJbV8WZbZkCrcrq0ZJnP15vkvRqM0jlKmHVfqc8ui3KWY5Kixx6DVhj6LNppZsZZgnYK7uMPIKFvvMo/Uz6HSuuxp/hH0XiTWJM+jreYJ/A2qJMIAgCA5HTA/iN5NH1K9DR+6zxvSL/wDRfIgYjSa8MUw+Edm7yzajeJtHWt1Skvkb8PZsUsmOSydJSUJtd2XLf5lZZ2+R6Wn0fGZ/T8lhGwAWAsqG2+z0IxUVhIyXCQQBAa5omuBa4Ag7QQCPRE8HGk+GV+HYLHTmQwgtEliW3u0OFxdvC4Pspubl2QjWo5wUuNx7VorZnsRy97OWow2LKL/RWu1ZQ2+Tu757litRzRz2Wr48HbrOe2RZ5b9xv8x4chz+inFY5ZVZPHCNLzYWGQ3Lq5ZjbyVtY9aa0UzZQVTrlehWuDOytqKfWlZ6H1y/VWuWIM5jk3aXmzGNVOh5k2TZnhPhASzvJm8T6HRf6bPyj6LxrPfZ9FV7i+RvUCwIAgCA5LS9vfB/hH6rfpH7J43pFf8Aon8CNgFY2xhk8L8uh3FWX1t+0vA5pbVzCXTL/CMM7MkuNyDZo4Dj1WKyzKwjdRplGTk+/AtgqTYeoAgCAIAgMXIjjKbF6bXBtt3c+S01mexZOAxB2pe+RzHmteeDDJEGDFOzc1wPhc0+hBWWxlEY4eT646o1x3Nh+L/549VSo7e/p+T15W8cGvICwTlvJmbyR55VZGJW2VFZMtlcSiTKhxubrYlgqN2Fxazy7hsVOolhYOx5ZUaSTa87WDY3b5K7Sx21NnZPsn4Q3YqrGUeJ9FhbZoHAAey8WTy8n0kVhJGa4dCAIAgOe0shvqnkR6WI+pWzSPtHmekI5w/mcfD4rc16K6PMR0+H4xq2bIbW8L7XtycN7Vlu02eY/T8Ho06nHEvqdBDVg2vYX2G92u6O/RYJVtdf7PRjYn3/AKJN1WWHqAIAgCA1zSADMgdSuo4yhxLFY23zv9FfFmebOKxHD562S8DNuTnHusHPW4q3dhc8GZrd0X+BaFwwWkmPbSDPMfhtPJu88yqnP+X6/vo4oRXfP2OndIq0iTlkjSzK2MSDkV1RULTCBU5FVUy3yWuEcFLZFldlYbTkFYcZaQgQxFx3C6wyzZZhE0sI5Klu97pTvNh+q9G32YqCKpvwOp0fp7vaOY9NpWC6WIs7TDfYkd0vKPoQgCAIAgK7HYdaI8W5/ofqrtPLbNGbVw3V/I4Z8VpAeq9WLPEawze7PNWIkjZTVj4/AcjtBzaeoKjOqM+0WwslDplrS48Bk5pbzY64/ocss9I/B5+f5Rqhq/NY+X4ZZw4yw/7jD+YOYfXMLNLTSXg/uaI6mL8V9vyTGVt9mqfyyMKqdeO/sy5Wp/8AUZ/tB+Q/1M+6jsXn9zvrPh9jw1R4Dze0Luxef9jjtx/0rcUj7XV1pAwC+TRrE35nIei6oLyf2KZ3Z8f8kSKgp256peeLzf22eys9rw4KXNfP5kx1XlbYOA2KOwi55I0lYrFWQcw6pyUlA45EOaoV8YFbkV8098gtEYYK2yMSrThtw2HXdrnwjYqL57VtQisvJp0irNYGNu/L1UtLXt9uRJsg0sNgGjck5ZeWZ85eTtNGKba/gLeZXn6mXGD0fR9eZOZ0axnqhAEAQBAYvbcWOw5IcaysHF19JqSFp3bOm4r1q57opnh217JOLK551TyWlclHRltzC6TTMV06FwGTXWRrIN8dQq3A7kkxzqpwJpkKpxPvWB2Lqp4IOzkNxJc9UN4diHNFUN5pfWXU1Wccic+p3LirJZIr5SVcopHMmu6kcNAvI7Vb4R4ikmoLLI9kqrr2xt1GKiulzlukT+CK5kZtrHa7Z0V1k/0rpFVkvBE2hguQs05EUfQMPpuzYG79p6ry7JbpZPoKKvV1qJJUC4IAgCAIAgKnHqLWb2jdrdvMf2+60aeza9r6Zk1dO6O5do5ipiuF6UXg8mSK0uLCtC5K0zcyQO2LmMFiZ6h09ugCA01dRqNLvTqupZZxvBzf7U/bdXbEQNjat3+Bc2IGwVLzv9k2I4baa7ngEnaEeEgi9uqS0wfIBmSiQIE9VrZDJvuVYo4ItmBq7DVbsRV5eWEjZR05cdZ2zdzUbbNq2rsSljhExzblZG8IpZ02jWH59oRkNnMrFfZ4I9LQ0bn6x9Lo6ZZD1ggCAIAgCAIDwhAc9i+HanfYO6do+U/Zb6Lt3sy7PM1NG17o9FHU01xda4zwec1hlTNEWlaVJMjkNqyNua7tJqRuZUNO/wBVxxZNM23UTpQ4xVaztUbB9VfCOEQfJACmRM2rgNzAuHCdh1gS5xAtkoyTfBKKJE2JD4Rfmdiiq/Mk2QJagk3OatUTmMmGuSpYOqJYUdCTm70+6zW3pcROSnjhFk4WFhtWJspbLDBsMMjuQ8R4D7qi2zCNGm07tl8PE7SKMNAaMgMgsLeXlnvxiorCM1w6EAQBAEAQBAEBi5t8inRxrJQ4jhZb3mZt3je37hbar93Euzy9TpWvaj0UtRTArXGeDz8FVUUa0xsyMYIEsBCuUhkhVlS6NuRIJ2ZqyKTJx5Kbt3cVZtRZtRkJ3cvRNqObUZiod/gTaNqMmyuO8ptQwidCwgKLOYNgYSucIYJMNA47cuv2VUr4ro45pFlS0TW8zxP6LLZdKRW5NkwCyztkG8FhheFOldc7N53DlzPJUWWpIu0+nle/h5/g66mp2xtDWjL3PMrFKTk8s9+uuNcdsejcuEwgCAIAgCAIAgCAIDwoCurcKa/Nvdd7HqFfC9x4Ziv0cZ8x4ZQVtG5nibb6HoVrhan0zzJ1yreJor5mNtd2S0QsZBxwcxXUxe4n06LdCeERjIhOolapk1I8ZTcRdGzrZJjoWnZ9VW7JIjvaJ1JhQ22Krlezm9k5lC3gqXdLzG5khkNt1lU5ZIm1kfJQckhlI3x0xO5UyuSK/WZeI8susOwH4pMuW89eCyzvz0ejp/R8pe1b9DoI4w0ANFgNgCobyexGKisIzQ6EAQBAEAQBAEAQBAEAQBAYS2sda1t99iLvgjJJr2uj5ppXiBbJ+HEOyPMgk8Qd3RejXW0u+Txrq4Z9ngqocRiO3WYeDhceoVqnbH4mZ1yJ0cbH+FzT0cCprV495YKnuXaM/wB3K1amLOesNsOFG90lqUjqnksWUxGSzSuidc4m5tMqZXeRW7PIkwYa47Gk+WXqVTK9+ZOFN9nuxf2+5ZU+CH4iByGZVLsbNtfoqT5tl/Rfks6ekYzwjz3+qh32erTpq6V7CJCF4QBAEAQBAEAQBAEAQBAEAQHhcgOexrEtYFrdm/mt1NO3lmG67PC6OTrX3yOfJXZME7CrNEDuXU2VbiRTYFrHILu7zOet8FydXg+jJFnSEgfLc3PXgsll6/SjdTot/Ni/odGMPi+ULNul5mz+Ep/lRk2ijGxg9FzL8zq0lK/QjcyJo2ADyC4WxrjH3UkZoTCA9QBAEAQBAEAQBAEAQBAEAQHhQGD5AEBQYpit+602bvPFbqadvL7MF9+eF0UE9XfJoLvp6rVt8zzbNRFeJpZh735nIKLlCJmU52PEItllSYZE3NxBKzT1XkbKvRts+bHj4FxTVEbPCB13rLKyUuz1qdLXT7qJLa8KBoMxWhAZtqkBubMgNgegMwUBkgCAIAgCAIAgCAIAgCAIAgMXICix17y2zb+Q2qcJ7HnBVbW7FjODjKqWUH/TJ63Kueql4Ixv0bB+9Js1R1NTuYB0aq5XTfiWw0FEP0/UlNNQdt/dVN5NaiorCRujp5d90OkyKmfzQEuKncgJccLkBKiiKAlxsQEhjUBuagMkAQBAEAQBAEAQBAEAQBAEB4UBplhBQEV1A07kB4MObwQHv7A3ggMhRDggMhSBAZimCA9EAQGYhCAyDEB6GoDJAeoAgCAIAgCAIAgCA//Z"/>
          <p:cNvSpPr>
            <a:spLocks noChangeAspect="1" noChangeArrowheads="1"/>
          </p:cNvSpPr>
          <p:nvPr/>
        </p:nvSpPr>
        <p:spPr bwMode="auto">
          <a:xfrm>
            <a:off x="116711" y="16873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7" name="AutoShape 4" descr="data:image/jpeg;base64,/9j/4AAQSkZJRgABAQAAAQABAAD/2wCEAAkGBxMSEhUQERQWFRUUFRQUFBYWEBAVFBQVFxUXFhUUFBQYHCggGBolHBQVITEhJSkrLi4uFx8zODMsNygtLisBCgoKDg0OGxAQGiwkHyQsLCwsLCwsLCwsLCwsLCwsLCwsLCwsLCwsLCwsLCwsLCwsLCwsLCwsLCwsLCwsLCwsLP/AABEIAMcAywMBEQACEQEDEQH/xAAbAAEAAgMBAQAAAAAAAAAAAAAABAUCAwYBB//EAD8QAAEDAgIHBgQDBwIHAAAAAAEAAgMEEQUhBhIxQVFhcRMiMoGRoUJSsdEjcsEUFWKCkuHwM0MWU4OTorLS/8QAGgEBAAMBAQEAAAAAAAAAAAAAAAIDBAEFBv/EADIRAAICAQQAAgkCBwEBAAAAAAABAgMRBBIhMUFRBRMiMmFxkbHRQvAUUoGhweHxIxX/2gAMAwEAAhEDEQA/APuKAIAgCAIAgCAIAgCAIAgCAIAgCAIAgCAIAgCAIAgCAIAgCAIAgCAIAgCAi1uIRQjWle1g5nM9BvU4Vyn7qK52wh7zwc1X6ewtyiY6Q8T3G++fstUdFJ+88GOfpCC91ZKKq07qneBjGeRcfdaI6OtfEzS19j6witl0rrT/ALtujQFYqK1+kqeqtf6jT/xTVjbIT6rvqofyo56+x/qZKp9NZx4i7ycD7OH6rjprf6Tq1Fq/Uy5odNpD8THcnDUd9lB6Sl+aLY6y5eTLqm0wYTqysLDyz9lTP0fLuDyXw9ILqccF7R4hHKLxvB5Xz9FjnVOHvI213Qs91kpVloQBAEAQBAEAQBAEAQBAEAQBAR62tZC0vkcGtG8/QcVKEJTeIohZZGtZkzhcZ01keSymGo35zm89B8K9OrQxXM+TyrtfKXEOF/c5oxPedZ5LidpcST6rcopLCMDbbyzcykQjhm0UoUWzjPHU4XMkeTRLThROpsgz0nBcJqRDkishYmSKXEnsAa7vs+UnMfldtH0RNrolnwZcU0/d7WFxLRt3PjO4PA+oyVylGfDOOvHKOmwfSp7bNk7447/VY7tDF8x4NFWusr4lyjr6OtZKLsN+W8dQvMsrlW8SPVqvhasxZIVZceoAgCAIAgCAIAgCAIAgKrHcaZTM1nZuPhbvP9lfRQ7X8DNqNTGlfHyPnFfVy1L9eU9BuaOAC9muuNawjxZzlZLdI201DwC65pHY1tljDhhKpdyLo6dkluDXVbvLP4Yz/cah68i9KzXJgfJdVxTKiSIsuDKatKJQaIE+FEbCQpKZW3grKmhcN1+ilk6porJY10tTFJVvheJIzmMiDmHN3tcN4Ki1ksjJp5R0ssTZIxVU/gJtIy9zE/e08uBVtNuXsn39ydlaa3x6+xtwvE3MIINiFO2lSWGZk5Qe6PZ3uEYw2UAGwd7FeLfp3DldHsaXWqz2ZcP7lssxvCAIAgCAIAgCAIAgI1fViJhedynXBzlhFV1qrg5M+X11U6okMj8/lHJe5XBQjhHz8pSslukS6WlAGtIQ1vM2v0UJWeCL4QXbL+io3uH4cTrfM/8ADb7jWPosk7Yrt/5NsISfux+vBaw4RJ8cjW8mR3/8nE/RZ3evBfUvVM/F/Rfkkswlu98h/nt/6gKDufkixULxb+pn+6mcX/8Adf8AdR9dL9oeoj8fqzw4W3c6Qf8AUJ+q762XwHqI/H6miXCX/DKf542OHtYqSu80Uz0mepfVf8K+poJm+KJrxxjfn/Q77q6N0X44+Zit0U/BZ+RUyRRuJaDZ3yuBa70K0JvGTy7a3F4ZV1+Dh20Z8d6sUimNricxiFA6Pbs4/wCbFPOTZXYpG7RnFBTzWfnFLaOUcjsd1G1Qsi2srtdGuqaT56fZY4pSmGVzPlOR4g5g+YW2qasgpFVkNknFkrC8Q1So2V5M8o46PoGDYmJAGuOe48f7rxNRRseV0exotX6z2J9/ctlmPRCAIAgCAIAgCAIDjdNqzuiMfES0cmt8R8zYfyr0NHDxPI19mWo/v9/grsF0flls4dxnzuFyR/A3f1OXVXXamMeO2Qo0s5rPSOxw7BIoe8BrP+d/ed5cPJedZdOffR6ldEIcrvzLGyqLj1AEAQBAEAQEesoY5RqyNDhzGY6HcpRnKPKZCdcZrElkoK3A5I84D2rP+W898fkk39D6rXDUp8S4+J5Gp9FJ+1W/6FJNCyUOAFiMnMcLOaeDgVqTPCkp0yxLhnEYzQdk6247PsrE8no02b0Xj5e2pYJz4mXp39Wd5h/pNvJWad4k4efP+GabPagpf0/BXuNswthQdBgeIkWzWS+rJW04vKPoWHVYkbfeNv3XiW17JHvaTUeuhl9rslqo1BAEAQBAEAQBAVEeAx9p2shMjh4Q4DVaL38O857SrnfLbtjwZY6SCnvlyy0c4DMmw5qlLPRpbS7I0mIxt33/AM4lWKqRW7oms4p8sb3fl1D9HLvqvijnrvKLI7tIo2mz2SN6xn9FL+Hb6aIfxMV2mb6bG4JMmyNvwPdPuoypmvAlHU1vxLAOvmqi5PJ6h0IAgCA8sgK7FcHZN3vBIB3ZAMxycPibyVtdzh8jNqdLXfHEvqfPtK6B7QWyNs4ZgjwuA+Jp4cty9Kqakso+fennprNsuvBkTRiIvpKqMbWuikHuD7KxS22RfzRsjzXJfJkJwXoFAo5dV1lyayhJZO40dxGxB8ivM1NWUd09rqsT+p2TTfNeQfRJ5WT1DoQBAEAQBAeIDkdItNo4SY4AJH8b90fdbatJnmfHw8f9GK3V44h9ThqzGKmc3fI7o06oHotka4x6RhnY5PMmQ3UZOZz65qZXvRpdRuabtu08Wkg+oUJInGZPo9KauDJzu2Z8kve9HbQs8qo+HBojc/Hn5nU4VU01eD2X4coF3ROI1urHfEFXvlDst9XCzrszBnpj3HOsNx+yszGa5KHXOt5g8F9hWkrX92Uap4jZ5jcs9mnxzEur1uHtsWPiX7XXzCzG9NPlGSHQgCAICHiuHR1EZikFwdh3tPFp3FThNweUV21xsjtkcbg2BvpDVMfmCI9R25w1jn1y2Le7VZta82eZ6p17k/gc3iEWq8jdtHmvVqlmJja5IL8irfA6i6waqs6yz2xyiuSPo2DVGsy3D6LwtRDbLJ7Ggt3V7X4FgqDcEAQBAEAQHE6d6QFjHRRnfqE/M4jwjkBmeoC36apRW+Xfh+fwYNRdubhHrx/H5OBoqUnMrXkwSZdU9GpFEpE2Oh5LjkUuwyfQclzJ1WFdV4YOCgzRCwoKmkfG4SRktc03a4ZEEbwqpLJphM+maMYw3EISHgCeOwkA38HgcD7FZJJ1v4HowkrF8StxSgMbtZvmtMJ5Ml1KJ2BYyWd05t3jeOYULalLkz1Xy08sPmJ2EUgcA4G4OxY2scHswkpLcujNcJBAEB4UBUYj3g/mQ0dGj7krTXw1++zDqHnJwGOR2cPML2tO+DzJ9lPMFpRFEmJxY5p4gFQ7TQa4O/0bqcxzyXkauHBfoZ7bceZ06809wIAgCAICFi9X2UTn77Wb1OxWU175qJRqLfV1uR8px8F0kbPlZrH80huT6BvovTk8tnlLiKJmH02S6iibLumpOK45GaTbLGKl5KtyIRqlI2mkKjvRN0yRFnpLqW4JtFLiGGgjJGaq5nP4fVOoqlk42A2kHzMPiH6+SqnHcjbTZteT6fi0Ae3WbmCLg8Qdiz1ywbrFk4ydpjdcLanlHn2wzwdJo9ilrNce672PFZrq/FFelvdM9sun/Y6kLKe2eoAgNVRJqtJ37hxJyA9V2Ky8EZSwslXVCwA4D1O8rRB5eTzrGcjpHDdusNo29F6mmlh4MdiOYlW4rRLxBto4ncvoVVU8zkiR02BTW1T0IWO+OckIPbJPyZ3gK8U+kPUAQBAEBzWmc2TGdXH2A/VbdEuWzy/SUvdj/U4zFIPx78Y4iP6ArzPL8Fvh8OxdyZpl3TQKuUsEa69zLSJrRltPAC5WZts9SEIR4N3ZuOxtup+yhuS8S71Un+n6miSgcfl9T9lNXJFE9BKXiiDU4TJuAPR33U1fEp/+fZHrk5DSTDrA6zS0822v0OwqaafRHbKD9pYOk0Lq+2og13iiJjPQZt9iFnmsSPTqlugVuNQWJWitlFqK6jltl5qySyjz7o+J3mBVvaR57W5HpuKwTjhnp6K7fDD7RZqBtBQEKV+s6+5twObthPQbPVWJbV8WZbZkCrcrq0ZJnP15vkvRqM0jlKmHVfqc8ui3KWY5Kixx6DVhj6LNppZsZZgnYK7uMPIKFvvMo/Uz6HSuuxp/hH0XiTWJM+jreYJ/A2qJMIAgCA5HTA/iN5NH1K9DR+6zxvSL/wDRfIgYjSa8MUw+Edm7yzajeJtHWt1Skvkb8PZsUsmOSydJSUJtd2XLf5lZZ2+R6Wn0fGZ/T8lhGwAWAsqG2+z0IxUVhIyXCQQBAa5omuBa4Ag7QQCPRE8HGk+GV+HYLHTmQwgtEliW3u0OFxdvC4Pspubl2QjWo5wUuNx7VorZnsRy97OWow2LKL/RWu1ZQ2+Tu757litRzRz2Wr48HbrOe2RZ5b9xv8x4chz+inFY5ZVZPHCNLzYWGQ3Lq5ZjbyVtY9aa0UzZQVTrlehWuDOytqKfWlZ6H1y/VWuWIM5jk3aXmzGNVOh5k2TZnhPhASzvJm8T6HRf6bPyj6LxrPfZ9FV7i+RvUCwIAgCA5LS9vfB/hH6rfpH7J43pFf8Aon8CNgFY2xhk8L8uh3FWX1t+0vA5pbVzCXTL/CMM7MkuNyDZo4Dj1WKyzKwjdRplGTk+/AtgqTYeoAgCAIAgMXIjjKbF6bXBtt3c+S01mexZOAxB2pe+RzHmteeDDJEGDFOzc1wPhc0+hBWWxlEY4eT646o1x3Nh+L/549VSo7e/p+T15W8cGvICwTlvJmbyR55VZGJW2VFZMtlcSiTKhxubrYlgqN2Fxazy7hsVOolhYOx5ZUaSTa87WDY3b5K7Sx21NnZPsn4Q3YqrGUeJ9FhbZoHAAey8WTy8n0kVhJGa4dCAIAgOe0shvqnkR6WI+pWzSPtHmekI5w/mcfD4rc16K6PMR0+H4xq2bIbW8L7XtycN7Vlu02eY/T8Ho06nHEvqdBDVg2vYX2G92u6O/RYJVtdf7PRjYn3/AKJN1WWHqAIAgCA1zSADMgdSuo4yhxLFY23zv9FfFmebOKxHD562S8DNuTnHusHPW4q3dhc8GZrd0X+BaFwwWkmPbSDPMfhtPJu88yqnP+X6/vo4oRXfP2OndIq0iTlkjSzK2MSDkV1RULTCBU5FVUy3yWuEcFLZFldlYbTkFYcZaQgQxFx3C6wyzZZhE0sI5Klu97pTvNh+q9G32YqCKpvwOp0fp7vaOY9NpWC6WIs7TDfYkd0vKPoQgCAIAgK7HYdaI8W5/ofqrtPLbNGbVw3V/I4Z8VpAeq9WLPEawze7PNWIkjZTVj4/AcjtBzaeoKjOqM+0WwslDplrS48Bk5pbzY64/ocss9I/B5+f5Rqhq/NY+X4ZZw4yw/7jD+YOYfXMLNLTSXg/uaI6mL8V9vyTGVt9mqfyyMKqdeO/sy5Wp/8AUZ/tB+Q/1M+6jsXn9zvrPh9jw1R4Dze0Luxef9jjtx/0rcUj7XV1pAwC+TRrE35nIei6oLyf2KZ3Z8f8kSKgp256peeLzf22eys9rw4KXNfP5kx1XlbYOA2KOwi55I0lYrFWQcw6pyUlA45EOaoV8YFbkV8098gtEYYK2yMSrThtw2HXdrnwjYqL57VtQisvJp0irNYGNu/L1UtLXt9uRJsg0sNgGjck5ZeWZ85eTtNGKba/gLeZXn6mXGD0fR9eZOZ0axnqhAEAQBAYvbcWOw5IcaysHF19JqSFp3bOm4r1q57opnh217JOLK551TyWlclHRltzC6TTMV06FwGTXWRrIN8dQq3A7kkxzqpwJpkKpxPvWB2Lqp4IOzkNxJc9UN4diHNFUN5pfWXU1Wccic+p3LirJZIr5SVcopHMmu6kcNAvI7Vb4R4ikmoLLI9kqrr2xt1GKiulzlukT+CK5kZtrHa7Z0V1k/0rpFVkvBE2hguQs05EUfQMPpuzYG79p6ry7JbpZPoKKvV1qJJUC4IAgCAIAgKnHqLWb2jdrdvMf2+60aeza9r6Zk1dO6O5do5ipiuF6UXg8mSK0uLCtC5K0zcyQO2LmMFiZ6h09ugCA01dRqNLvTqupZZxvBzf7U/bdXbEQNjat3+Bc2IGwVLzv9k2I4baa7ngEnaEeEgi9uqS0wfIBmSiQIE9VrZDJvuVYo4ItmBq7DVbsRV5eWEjZR05cdZ2zdzUbbNq2rsSljhExzblZG8IpZ02jWH59oRkNnMrFfZ4I9LQ0bn6x9Lo6ZZD1ggCAIAgCAIDwhAc9i+HanfYO6do+U/Zb6Lt3sy7PM1NG17o9FHU01xda4zwec1hlTNEWlaVJMjkNqyNua7tJqRuZUNO/wBVxxZNM23UTpQ4xVaztUbB9VfCOEQfJACmRM2rgNzAuHCdh1gS5xAtkoyTfBKKJE2JD4Rfmdiiq/Mk2QJagk3OatUTmMmGuSpYOqJYUdCTm70+6zW3pcROSnjhFk4WFhtWJspbLDBsMMjuQ8R4D7qi2zCNGm07tl8PE7SKMNAaMgMgsLeXlnvxiorCM1w6EAQBAEAQBAEBi5t8inRxrJQ4jhZb3mZt3je37hbar93Euzy9TpWvaj0UtRTArXGeDz8FVUUa0xsyMYIEsBCuUhkhVlS6NuRIJ2ZqyKTJx5Kbt3cVZtRZtRkJ3cvRNqObUZiod/gTaNqMmyuO8ptQwidCwgKLOYNgYSucIYJMNA47cuv2VUr4ro45pFlS0TW8zxP6LLZdKRW5NkwCyztkG8FhheFOldc7N53DlzPJUWWpIu0+nle/h5/g66mp2xtDWjL3PMrFKTk8s9+uuNcdsejcuEwgCAIAgCAIAgCAIDwoCurcKa/Nvdd7HqFfC9x4Ziv0cZ8x4ZQVtG5nibb6HoVrhan0zzJ1yreJor5mNtd2S0QsZBxwcxXUxe4n06LdCeERjIhOolapk1I8ZTcRdGzrZJjoWnZ9VW7JIjvaJ1JhQ22Krlezm9k5lC3gqXdLzG5khkNt1lU5ZIm1kfJQckhlI3x0xO5UyuSK/WZeI8susOwH4pMuW89eCyzvz0ejp/R8pe1b9DoI4w0ANFgNgCobyexGKisIzQ6EAQBAEAQBAEAQBAEAQBAYS2sda1t99iLvgjJJr2uj5ppXiBbJ+HEOyPMgk8Qd3RejXW0u+Txrq4Z9ngqocRiO3WYeDhceoVqnbH4mZ1yJ0cbH+FzT0cCprV495YKnuXaM/wB3K1amLOesNsOFG90lqUjqnksWUxGSzSuidc4m5tMqZXeRW7PIkwYa47Gk+WXqVTK9+ZOFN9nuxf2+5ZU+CH4iByGZVLsbNtfoqT5tl/Rfks6ekYzwjz3+qh32erTpq6V7CJCF4QBAEAQBAEAQBAEAQBAEAQHhcgOexrEtYFrdm/mt1NO3lmG67PC6OTrX3yOfJXZME7CrNEDuXU2VbiRTYFrHILu7zOet8FydXg+jJFnSEgfLc3PXgsll6/SjdTot/Ni/odGMPi+ULNul5mz+Ep/lRk2ijGxg9FzL8zq0lK/QjcyJo2ADyC4WxrjH3UkZoTCA9QBAEAQBAEAQBAEAQBAEAQHhQGD5AEBQYpit+602bvPFbqadvL7MF9+eF0UE9XfJoLvp6rVt8zzbNRFeJpZh735nIKLlCJmU52PEItllSYZE3NxBKzT1XkbKvRts+bHj4FxTVEbPCB13rLKyUuz1qdLXT7qJLa8KBoMxWhAZtqkBubMgNgegMwUBkgCAIAgCAIAgCAIAgCAIAgMXICix17y2zb+Q2qcJ7HnBVbW7FjODjKqWUH/TJ63Kueql4Ixv0bB+9Js1R1NTuYB0aq5XTfiWw0FEP0/UlNNQdt/dVN5NaiorCRujp5d90OkyKmfzQEuKncgJccLkBKiiKAlxsQEhjUBuagMkAQBAEAQBAEAQBAEAQBAEB4UBplhBQEV1A07kB4MObwQHv7A3ggMhRDggMhSBAZimCA9EAQGYhCAyDEB6GoDJAeoAgCAIAgCAIAgCA//Z"/>
          <p:cNvSpPr>
            <a:spLocks noChangeAspect="1" noChangeArrowheads="1"/>
          </p:cNvSpPr>
          <p:nvPr/>
        </p:nvSpPr>
        <p:spPr bwMode="auto">
          <a:xfrm>
            <a:off x="231041" y="28303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14" name="AutoShape 11" descr="data:image/jpeg;base64,/9j/4AAQSkZJRgABAQAAAQABAAD/2wCEAAkGBhMSDxEUEhQVFBQUFRQVFRIUFRAWEhUVFRUWFhUUFxcXHiYfFxkjGRQUHzAgIycpLCwsFR4xNTAqNSYrLCkBCQoKDgwOGg8PGikfHBwsKSksLy0pKSwpKSwsLywsLCkpLCwsLCwsLCksKSwpLCwsLCwpLCwsLCkpKSkpLCkpKf/AABEIANoA6AMBIgACEQEDEQH/xAAcAAEAAgIDAQAAAAAAAAAAAAAABgcDBQECBAj/xABKEAABAwIDAwcHCAcHBAMAAAABAAIDBBEFEiEGMVEHIkFhgZGhEzJCUnGxwQgUYnKSorLCFSMzgtHh8CRDU2OTo9IWlbPDF3OD/8QAGQEBAQEBAQEAAAAAAAAAAAAAAAECBAMF/8QAJBEBAQACAQQCAQUAAAAAAAAAAAECEQMSITFBUWGhBCIyM3H/2gAMAwEAAhEDEQA/ALxREQEREBERAREQEREBERAREQEREBERAREQEREBERAREQEREBERAREQEXWSQNBJ0A1JXl/S8Xrjx/gg9iLyDFIvXC7DEovXb3hB6UXn/SEfrt+0Fhrcdp4WZ5Z4o23AzPkja253C7ja+h7kHuWm2i2xo6EMNXO2LPfKDmLnW3kNaCbC413LNR7T0krg2Kqp5HG9msmhcTYXNg13AKgOX+hlOKtk1fG+GMRlvOAylwczTccxJ/eQXSeVDDA4NdVMYXAOGdsjWlrtzg4tylp4g2UnjkDmhzSC0gEOBBBB1BBG8L5ExGnk+Z0cYY90kXlnSZWuPk2yOa6ONxA0Ojn2Oo8ovo7knpZYsGo2T3a/K8hrvOax0jnRtIO7mFunRuV9CXouLrlQEREBERAREQEREBERAREQEREBERAREQanavFo6aimmmdljYBmdZzrZnNaNGgk6uCh+F4/HURiSESPjdfK9sU2ttDplus/LpNlwKoHrPgb/utd+Va/k0xBkODUjbXfkc77T3EeFkStm/EWN84SD2xTj8q7xVrXebnPsin/AOK8s8udw13m5PWVI6GvhjYGgqo1Hzlv0u1kg94XhxWmpqiPJUBkjLh2V9wA4AgHo1sT3qXjGI/W8V46zFBI4MDrN9I38EEPwzZ7D4JBLBHAx4BAe1+oDhY73W1Giz4vhVJVBom8m/L5rhJle2+8BzHBwB4Xstztft1Bh9LnJzOPNijB1c7j9Ubz2DeQqhfyk11Q4va8xnUtBLbO325pBBHRbxPTm5aemPHcvC0MKo4KeIRwBkbBrlaRvO8k3uT1nVewEcR4KjRtJVXB8s4z6OLndYv1ADoAVhcnfKDHVVAp66OJtQRaN4ZEGSH1S23Nee49RsCmWzLC4pmAu1j1+K3f6Og/wov9OP8Aguf0TB/hR9jWj3KsaaQOPE95XbyrvWd3lbOfDYdA2NtzwuLdxWVuCw28378n/JUakTv9Z32nLsal9nc924+k7sWeXD4w4gZt/ry/8lTXKTtnVUuLmCmneyMNguzmu5z2tcdXgnpHSoLf2SxiWaormPdmZC+NseguMzXOcCekWyKTqteQqrknoaieV2aSWo5zrAXyRRgaDTcrKRRERAREQEREBERAREQEREFYfKGmy4O0etUxDsDJHe9oVT0m0NZE1scclmMa0NblBsA0fG6sn5SM1qCkbxqCbfVicPzLTYXyZ1MsLJB5MBwBAJN7EAjoUpq3wjbdsq4emw/uhZYtua3p8n9kqTv5KqvhGf3v5Lw1nJzVxi5Y09GjhdZ3Pv8AJ05fX4a1u31WN7Yz2OXog5RJzGHGNl7X9Jel/JzW5f2P3mrM/YGoZTEujILW3O7QDU+C5ufkzx10bdHDxy769IjXVr8TxBjX2aGMtlFyG9J39JJF/ZZWhhOyNOxgaI2u3Xe8AucR0kqv9gcKLqiSXoDjcm+4kkC3FW3SvAABIB6yFc7uu79Pj04baHE9jaaRmUxgdII6FXu0eCGhLSw3Y1wdG63PjeDcG/SNPAK36h29V3ygVYdA5vAOPb0eKzO1enLhjcLakdDyixuYwkSAloJ00uRr08VucK2uZM/KwvuBfUWVW4NEfm8RIIu0dBt1KZ8nlB5Spl6LNGq7Nvi6TmOqde99V6mVzuK7DBjxXYYWeK0jD5W5Xznyoz5sdqj6rox9iFgPuX0KTYkL5q26nz4vXn/OnHY3M34KKvrkHhy4LGfWlkd+Fv5VYihnI/BlwSk6xIe+R/8ABTNAREQEREBERAREQEREBERBSXylJdMOZxdO7/xD4lW1RRBsUbR6LGDuaAqc+UFJnxHDYvok/wCpK1v5Ft37DAbqiqbbhPIiLRe8AEncF4KaMyvzu80eaPiqypdnpJDM1tVUljbDM6Vx1vrbsXuZs7VtADK+oAHEgobWiAsGIMBhlB3FjwfZlKrluG4iN2IPPta0/BR/FNqsUgldE6ouBcBzmMs4Aa6W61jLKY6l9t4y3vPTc7PYR5PyrbAZpHO03WIGXwK6VWAyGYG4cL8JMw133vYCyy4FXvMIklsHEXf0DTpt0aC69v6Vc4GTIQzS2nPcPWANrD26rlvnT7uH7puNRtJNMxsEULgHPz5nnoDQNwvv6FCMVdLNaHUvc6NozgNdeR7WgHUjp3qV4zjML62mAeDZrmlo3gnpPDUW7FrsUmyTxOhY172PEgab2JFrF1uBsexXHzp5c/8AC3fhcFPh7MscEbGiOJrW7huaAAPBbiGma3zWgewAKssF26rzzRSRniQ92qkWxe20lbNNHJCIjE0HR2a9zZdj4m0wWOeYNaSV2c6y1802bM8+Y0G3WUVDDtRd7uZ6R6etfPeM1HlKuqf0vlld9qQ/xVutqee4/SJ8SVSzXZnn6R97gkH1zydwZMJoR/ktP2ru+Kka1my8OSgpG8IIR/ttWzQEREBERAREQEREBERAREQUJywO8ptLh0fQG0o+1UPJ+CnWK1Ti7yUfnO3ngFXu30xdtfEBqYzTWHWIxJbvKszDcNLQXO1e7Un4KxmuaOiEcWUdXaVkMazuj6kLFUeR4tqdyr/GH+XrrkcxufL12NrqZ1zjLIImbr893VwWpgwQy4g1jQQxrSHOsbNBfx3X0XJz/wBmE+3Vw/wz/wAYqcaW6HDTs0I/ris8tGxl3htsxu6z5GEnp1abC/WCFyD5SPMAGkkuaBuaLnK3usOxeafF2gZJRlPX0jq4rGXnb6vFOnGSopU0QfVOkc4NawEucQ0yO6GgOaGg9xXqweAuMkpFs55oPQ0f14LVY/izS/mC4uLNHSb9NvcpbTxjKNMug04dS9OLHvtx/reTt0z23WCHKy4tc5vcueTRn9srT9GMe8ry0lRkB0voQO1ZuT6ctkrrec57Gjsaul8yJzVT53ZBu9I8OpeeXntdbzGNd2kArq5v923zjq9yz4m0R0k1vRif+EqNqTlqbMkPBrz3AlVXRNvIwcXN96l020IMErXgtcY3gEXLSS0gdY3qN7Ow56ynb60rB4qYnt9lUUWWKNvqsaO4ALOgRUEREBERAREQEREBERAREQfN+0FJNVbXVDadwbIHnK4mwHkqYA/hIU1/6dxobp2n9/8AkutPsa6DHKivEodnfPaMsII8pdvnXN7DqCln6Xk4DvWbLfellnwibsMxwek0/vM/gstFQ409+V5jYOl7sth3C5KmFHixJPlOaO037lsGVsZ9NveB70mN+Wv23012CbP+Qbz5DK86k5WtbfqG/vK2+QADKAAD0I14O4g+wgrWvxhzwWwxuJ1AkeMsY69dXdy9Fk+GmxPDBFI5oHNdmc32E3I7CbeyyjeLYaJRlOttymrMEcI3B0hkc52fM47nEWJb/Dq6FqJsPyEh5DddXONm+3+tVy54WXs+pw8syx1b4RjZfYQSVjXOF2RWeet1+Y3vBP7qlUuBMdNI3ddt2kdBBsdO0LzVFRnBp6W7mlwMk4Fg46WDfoiw/rfuYqJ8ZhLnZ+dkLj51nNNr8dQNV78eOo4ufKZ5dvCPYrhT4WONi4AHUAm3t4LpyaOtDUSec6SU5VOyzivHBSsheXNYADrzQBYnebBb05ejXhsaGkyC51cdSV0xvSmm+o73LgYwzisNbi8ZYRo64tboKyikNrYGNop3ZW3ygA2F7lzR8VDeTqnz4tRN/wA+P8QVx8rMMLMEnIawSOdC0EAA6ytcfBpVW8jtPnxqk6nF32Rf4IPq5ERAREQEREBERAREQEREBEXWR1gTwBKCuZsX577t9J249Z6lyzFWneCO4rVE3QFQbpuIRn0re0FZW1DTucO8LQoUEhAXZsrhuc4ewuCjl13bVPG5zu8oiQyYo9gvnO/pLfzLhuImR2Y2cWgtGZrSBfpFtL9a0bcRfxv7QFljxNw9FvYLe5Vd1IYsSLfQb2XH8VzLiDXlhc13MNwA4Zb7gSLC5Fzb2rRNxbi3uP8AJZBijOBHYE3V6qkQxZnBw7AfcVxNiEZB18HD4LRNr2H0u8Fd21DTucO8K7OqseIPAlIBBGVpBBFukEeHisAcveuPJN6QO4Jtm91fcrlQRhzR608Y7myH4LRcglPmxdjvVZIfuOHxVp4js7T1LAyeJsjQcwBLxY2IuMpGtie9ebYjZinpsVYKePyY+aPe7nPdcl8YHnE23lRYtBERAREQEREBERAREQEREBebEn2glPBjz3NK9K1+0D7Uk/1HDvFvigrIJdcFcAqDvdCuLpdARcLlVBcrgLlByiIgIi5CA0rMyocPSPeVhXIVR7G4g8dPeAthsWS/EZXH0KSFun0pHH8i0Uh5p9h9ykewTP7XXngKdncJXfmCjUTdERAREQEREBERAREQEREBaHbquEOG1UpFxHGX2va+Ug2v0X3LfLDW0TJo3xyta9jwWuY4AtcDvBBQfO9Nyo0rvPbKzsa4d4N/BbWl2zo37p2DqfmZ+IAKY4jyBYZJfI2WEn1JCR3PuoxiPybB/cVh6hLGD4tI9yD109WyQXY9rx9BzXfhJWZQev5AcTiN4zFLbdkeWu7nD4rUT7OY5Sb46toHql0je4EhBZ65VTN29xCE2kseqWINPgGlbGm5WH/3lO09bHub4ODkRZAXZQ2l5UqV3nslZ2NcO8G/gtvS7bUUm6dg6nhzPxABBu0WGmrI5BeN7H/Uc13uKz2QESy5sg4XKWRBwRuHEgd5AUp5O2X+fP41Ib9iGL4uKjEY5zfrDwN1u9idnopqeWUl7JXVE4E0UkkcmVr8gBLTZ4BadHAjqRYnqLSeQrYfNkjqm682UCGf/UjBY49Xk2+1ZKbaWMvbHKH08rjZsc4Dc54RyAmOU9TXE8QEG3REQEREBERAREQEREBERAREQEREHlqsMilFpI2PH0mtPvCjmI8lOFzXzUkYJ6WXYfuqWogqrEfk70D/ANlJNF+8Hj7wuoxiPybZhcwVTHcBIxzT3glX4iD5cr+RDFYdWxNkt0xSNJ7jYrUy0mL0nnNq4wOIlLPi1fXK4Lb70HyPByj10Zs5zX9Ukbb/AHbFbal5W5B+0p2O62Pc38QcvpGv2apZh+tp4X/WjYfgoxiPIthUt/7P5M8YnOb4Xsgq2l5VaV3nslZ2MePAg+C21LtzQybp2g8Hh7PFwA8VtMR+TfTOuYaiWPgHhjx8CoxiPyc6xl/IzQy9RzMPxQSmlxKF3ObLGWtBcXB7CAA0m5IOisPYmiEVBAAb5w6Ym1tZ3GXwz27FQ+zvIXXurGNqWCKEG75A5rrgei23SV9IU8AYxrGizWtDQOAaLAdwQZFhqqRkrHMkY17HaOY9oc0jgQdCsyoHlo2tlqsShoKR7gIXBrsjnDNO+1wSOhjTbqJfwQW67C6il1pHGaIb6OZ5uB/kTuuW/UfdvQCwLYYRjsVQHBl2yMsJIJBkmiJ3B7D0HocLtO8EhUSOTvEAOZiUgtvu+paLdjisf/Q2LeUbI3EryMBa15mrA9rXec0OykgGw03K6rMyl8Pou6KgocA2hb5uJX9s87vxxru+n2mZ5tY13/6U/wD7GBRpfSKgDje1LPTa7/tjkbtvtMzfGHdfkac3+wdexE3F/ovnOt5b8Zpnhk8cLXEZg18Lhcai+jx0g9y22zHLfiVTX09K6Gl/WTNjeWtmuG5ueQRIRo0OPTuRV7IiICIiAiIgIiICIiAiIgIiICIiAiIgIiII/t3tS3D8PnqDbM0ZYmn0pXaMb1i+p6mlUTyUYS6WeatmOZ2ZzWOdqXSP1lk9tnW/fPBevl12qNZiEdFCbsp3ZSAdHVD9HfZBDeo51KNn6eCngiiZILMaAT6zt7ndriT2reE28uXKyantI5nc0AW1939e5cwWuB08Bqe4LU4jilPEGvfI55e9sbWNyE3N+LmtDQASSTovRgXKTh8UkrSZS9gdmIi5rWx3L7FpIO46jfbS6ZGHhLsKoWWJlaQb6NcHDTiB0rW1bm53WBAvoDe9u3VcQ8r2FuF/nGUbruiqAL+3JZdMT2qpJ3MMdRERawzOLCSTuGYC/R3rztk8vfHjyyluMt19PNMAVnno7NAtew8Vz8wcHjMNB1g7v5rX7R4r82pZ5v8ADjc4fWA5o7XZR2r0jl5O/ZQu3+J+WxKcjVrHeSb7I+ae9wce1Sz5PuD+VxYykc2nhe4H6cn6to+y557FWT3Ekk6k6k8Svob5OeDeToKioI1nmyg8WQiw++9/csV7yamltoiIoiIgIiICIiAiIgIiICIiAiIgIiIC8mJ1bY4yXPbHfmh7i0BrjuPONjr0dK9a8mKYVFUROimY2SN29jgCD2IKdPIKx0plhxF5eSXZzFHI4ude7iWyak3PQu8nI3iLfMxCN3U+FzR4Bymc/I3hbt1OGHixzmnwKxN5IKZv7Keri+pUzj8yu00g0nJnjLd01HJ7TKPewL1R4LicLAyXC8Pn0P6wSxNe/Uk3L3a77btyl/8A8b1Df2eK17ep0vlB3PBXWXYvFB5uKF3/AN1NSSe9ibppCq2gnMTgdm2BxBLXRThzWuIsH5GXuo8RVxuYX4VVtyHM3Kyoc1pBve1rb9Va/wCiccbuqaOX69MW/geF1z44zfBQSfVfVRnxLlO3tuZ5Y9sbZv4qtn8ok7P2kNWzqdGdO9R7a7b/AOc0xha53Oc0vDhbmt51vtBvcrqdj2LN87DWu4+SrLeDo/isMm1M5/bYTU9jqSYeJC11V5dMfMS+wOT3B/muFUUNrFsLXOH05P1j/vOKiUdZS1LxG7CpWyOuGumoaXI0kby8E2HWrNjbZoHAALLbsiIgIiICIiAiIgIiICIiAiIgIiICIiAiIgIiICIiAiIgIiIOLLlEQEREH//Z"/>
          <p:cNvSpPr>
            <a:spLocks noChangeAspect="1" noChangeArrowheads="1"/>
          </p:cNvSpPr>
          <p:nvPr/>
        </p:nvSpPr>
        <p:spPr bwMode="auto">
          <a:xfrm>
            <a:off x="345371" y="39733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26" name="TextBox 25"/>
          <p:cNvSpPr txBox="1"/>
          <p:nvPr/>
        </p:nvSpPr>
        <p:spPr>
          <a:xfrm>
            <a:off x="-319681" y="124619"/>
            <a:ext cx="2328324" cy="230836"/>
          </a:xfrm>
          <a:prstGeom prst="rect">
            <a:avLst/>
          </a:prstGeom>
          <a:noFill/>
        </p:spPr>
        <p:txBody>
          <a:bodyPr wrap="square" lIns="68583" tIns="34292" rIns="68583" bIns="34292" rtlCol="0" anchor="ctr">
            <a:spAutoFit/>
          </a:bodyPr>
          <a:lstStyle/>
          <a:p>
            <a:pPr algn="ctr" defTabSz="685834"/>
            <a:endParaRPr lang="en-US" sz="1000" dirty="0">
              <a:solidFill>
                <a:srgbClr val="FFFF00"/>
              </a:solidFill>
              <a:effectLst>
                <a:outerShdw blurRad="38100" dist="38100" dir="2700000" algn="tl">
                  <a:srgbClr val="000000">
                    <a:alpha val="43137"/>
                  </a:srgbClr>
                </a:outerShdw>
              </a:effectLst>
            </a:endParaRPr>
          </a:p>
        </p:txBody>
      </p:sp>
      <p:grpSp>
        <p:nvGrpSpPr>
          <p:cNvPr id="11" name="Group 10"/>
          <p:cNvGrpSpPr/>
          <p:nvPr/>
        </p:nvGrpSpPr>
        <p:grpSpPr>
          <a:xfrm>
            <a:off x="6816688" y="3116781"/>
            <a:ext cx="2217166" cy="1800000"/>
            <a:chOff x="799117" y="2880395"/>
            <a:chExt cx="2217166" cy="1800000"/>
          </a:xfrm>
        </p:grpSpPr>
        <p:grpSp>
          <p:nvGrpSpPr>
            <p:cNvPr id="5" name="Group 4"/>
            <p:cNvGrpSpPr/>
            <p:nvPr/>
          </p:nvGrpSpPr>
          <p:grpSpPr>
            <a:xfrm>
              <a:off x="799117" y="2880395"/>
              <a:ext cx="2217165" cy="1800000"/>
              <a:chOff x="799117" y="2880395"/>
              <a:chExt cx="2217165" cy="1800000"/>
            </a:xfrm>
          </p:grpSpPr>
          <p:sp>
            <p:nvSpPr>
              <p:cNvPr id="79" name="Rounded Rectangle 78"/>
              <p:cNvSpPr/>
              <p:nvPr/>
            </p:nvSpPr>
            <p:spPr>
              <a:xfrm>
                <a:off x="856282" y="2880395"/>
                <a:ext cx="2160000" cy="1800000"/>
              </a:xfrm>
              <a:prstGeom prst="roundRect">
                <a:avLst>
                  <a:gd name="adj" fmla="val 8604"/>
                </a:avLst>
              </a:prstGeom>
              <a:gradFill flip="none" rotWithShape="1">
                <a:gsLst>
                  <a:gs pos="0">
                    <a:schemeClr val="tx2"/>
                  </a:gs>
                  <a:gs pos="100000">
                    <a:schemeClr val="tx2">
                      <a:lumMod val="50000"/>
                    </a:schemeClr>
                  </a:gs>
                </a:gsLst>
                <a:lin ang="16200000" scaled="0"/>
                <a:tileRect/>
              </a:gradFill>
              <a:ln w="5" cap="rnd">
                <a:noFill/>
                <a:prstDash val="solid"/>
                <a:miter lim="800000"/>
                <a:headEnd/>
                <a:tailEnd/>
              </a:ln>
            </p:spPr>
            <p:txBody>
              <a:bodyPr vert="horz" wrap="square" lIns="68583" tIns="34292" rIns="68583" bIns="34292" numCol="1" anchor="t" anchorCtr="0" compatLnSpc="1">
                <a:prstTxWarp prst="textNoShape">
                  <a:avLst/>
                </a:prstTxWarp>
              </a:bodyPr>
              <a:lstStyle/>
              <a:p>
                <a:pPr defTabSz="685834"/>
                <a:endParaRPr lang="en-US" sz="1400" dirty="0">
                  <a:solidFill>
                    <a:srgbClr val="0096D6"/>
                  </a:solidFill>
                </a:endParaRPr>
              </a:p>
            </p:txBody>
          </p:sp>
          <p:sp>
            <p:nvSpPr>
              <p:cNvPr id="81" name="Rounded Rectangle 80"/>
              <p:cNvSpPr/>
              <p:nvPr/>
            </p:nvSpPr>
            <p:spPr>
              <a:xfrm>
                <a:off x="799117" y="2890409"/>
                <a:ext cx="2192942" cy="1789985"/>
              </a:xfrm>
              <a:prstGeom prst="roundRect">
                <a:avLst>
                  <a:gd name="adj" fmla="val 8081"/>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defTabSz="685834"/>
                <a:r>
                  <a:rPr lang="en-GB" sz="1200" dirty="0" smtClean="0">
                    <a:solidFill>
                      <a:schemeClr val="bg1"/>
                    </a:solidFill>
                  </a:rPr>
                  <a:t>Flexible Consumption</a:t>
                </a:r>
                <a:endParaRPr lang="en-GB" sz="1200" dirty="0">
                  <a:solidFill>
                    <a:schemeClr val="bg1"/>
                  </a:solidFill>
                </a:endParaRPr>
              </a:p>
              <a:p>
                <a:pPr algn="ctr" defTabSz="685834"/>
                <a:endParaRPr lang="en-GB" sz="900" dirty="0"/>
              </a:p>
              <a:p>
                <a:pPr algn="ctr" defTabSz="685834"/>
                <a:endParaRPr lang="en-GB" sz="900" dirty="0"/>
              </a:p>
              <a:p>
                <a:pPr algn="ctr" defTabSz="685834">
                  <a:spcBef>
                    <a:spcPts val="600"/>
                  </a:spcBef>
                </a:pPr>
                <a:r>
                  <a:rPr lang="en-GB" sz="1100" dirty="0" smtClean="0"/>
                  <a:t>On-premises </a:t>
                </a:r>
                <a:r>
                  <a:rPr lang="en-GB" sz="1100" dirty="0"/>
                  <a:t>package collaboration for business of any size with BE6000S/M/H and </a:t>
                </a:r>
                <a:r>
                  <a:rPr lang="en-GB" sz="1100" dirty="0" smtClean="0"/>
                  <a:t>BE7000</a:t>
                </a:r>
                <a:r>
                  <a:rPr lang="en-GB" sz="1100" b="1" dirty="0">
                    <a:effectLst>
                      <a:outerShdw blurRad="38100" dist="38100" dir="2700000" algn="tl">
                        <a:srgbClr val="000000">
                          <a:alpha val="43137"/>
                        </a:srgbClr>
                      </a:outerShdw>
                    </a:effectLst>
                  </a:rPr>
                  <a:t>.</a:t>
                </a:r>
                <a:r>
                  <a:rPr lang="en-GB" sz="1100" dirty="0" smtClean="0"/>
                  <a:t> Partner-hosted, Cisco Powered collaboration as a service </a:t>
                </a:r>
                <a:r>
                  <a:rPr lang="en-GB" sz="1100" dirty="0"/>
                  <a:t>(</a:t>
                </a:r>
                <a:r>
                  <a:rPr lang="en-GB" sz="1100" dirty="0" smtClean="0"/>
                  <a:t>HCS)</a:t>
                </a:r>
                <a:endParaRPr lang="en-GB" sz="1100" b="1" dirty="0">
                  <a:effectLst>
                    <a:outerShdw blurRad="38100" dist="38100" dir="2700000" algn="tl">
                      <a:srgbClr val="000000">
                        <a:alpha val="43137"/>
                      </a:srgbClr>
                    </a:outerShdw>
                  </a:effectLst>
                </a:endParaRPr>
              </a:p>
            </p:txBody>
          </p:sp>
        </p:grpSp>
        <p:sp>
          <p:nvSpPr>
            <p:cNvPr id="38" name="TextBox 37"/>
            <p:cNvSpPr txBox="1"/>
            <p:nvPr/>
          </p:nvSpPr>
          <p:spPr>
            <a:xfrm>
              <a:off x="856283" y="3222082"/>
              <a:ext cx="2160000" cy="238537"/>
            </a:xfrm>
            <a:prstGeom prst="rect">
              <a:avLst/>
            </a:prstGeom>
            <a:solidFill>
              <a:schemeClr val="accent2">
                <a:lumMod val="60000"/>
                <a:lumOff val="40000"/>
              </a:schemeClr>
            </a:solidFill>
          </p:spPr>
          <p:txBody>
            <a:bodyPr wrap="square" lIns="68589" tIns="34295" rIns="68589" bIns="34295" rtlCol="0">
              <a:spAutoFit/>
            </a:bodyPr>
            <a:lstStyle/>
            <a:p>
              <a:pPr algn="ctr"/>
              <a:r>
                <a:rPr lang="en-GB" sz="1100" dirty="0" smtClean="0">
                  <a:solidFill>
                    <a:srgbClr val="1C1C1C"/>
                  </a:solidFill>
                </a:rPr>
                <a:t>For any size organization</a:t>
              </a:r>
              <a:endParaRPr lang="en-GB" sz="1100" dirty="0">
                <a:solidFill>
                  <a:srgbClr val="1C1C1C"/>
                </a:solidFill>
              </a:endParaRPr>
            </a:p>
          </p:txBody>
        </p:sp>
      </p:grpSp>
      <p:grpSp>
        <p:nvGrpSpPr>
          <p:cNvPr id="18" name="Group 17"/>
          <p:cNvGrpSpPr/>
          <p:nvPr/>
        </p:nvGrpSpPr>
        <p:grpSpPr>
          <a:xfrm>
            <a:off x="125815" y="943410"/>
            <a:ext cx="2160000" cy="1800000"/>
            <a:chOff x="1607080" y="666330"/>
            <a:chExt cx="2160000" cy="1800000"/>
          </a:xfrm>
        </p:grpSpPr>
        <p:grpSp>
          <p:nvGrpSpPr>
            <p:cNvPr id="12" name="Group 11"/>
            <p:cNvGrpSpPr/>
            <p:nvPr/>
          </p:nvGrpSpPr>
          <p:grpSpPr>
            <a:xfrm>
              <a:off x="1607080" y="666330"/>
              <a:ext cx="2160000" cy="1800000"/>
              <a:chOff x="2008643" y="731524"/>
              <a:chExt cx="2160000" cy="1800000"/>
            </a:xfrm>
          </p:grpSpPr>
          <p:sp>
            <p:nvSpPr>
              <p:cNvPr id="67" name="Rounded Rectangle 66"/>
              <p:cNvSpPr/>
              <p:nvPr/>
            </p:nvSpPr>
            <p:spPr>
              <a:xfrm>
                <a:off x="2008643" y="731524"/>
                <a:ext cx="2160000" cy="1800000"/>
              </a:xfrm>
              <a:prstGeom prst="roundRect">
                <a:avLst>
                  <a:gd name="adj" fmla="val 7295"/>
                </a:avLst>
              </a:prstGeom>
              <a:solidFill>
                <a:schemeClr val="accent5"/>
              </a:solidFill>
              <a:ln>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t" anchorCtr="0" compatLnSpc="1">
                <a:prstTxWarp prst="textNoShape">
                  <a:avLst/>
                </a:prstTxWarp>
              </a:bodyPr>
              <a:lstStyle/>
              <a:p>
                <a:pPr defTabSz="685834"/>
                <a:endParaRPr lang="en-US" sz="1100" dirty="0">
                  <a:solidFill>
                    <a:schemeClr val="bg1"/>
                  </a:solidFill>
                </a:endParaRPr>
              </a:p>
            </p:txBody>
          </p:sp>
          <p:sp>
            <p:nvSpPr>
              <p:cNvPr id="36" name="TextBox 35"/>
              <p:cNvSpPr txBox="1"/>
              <p:nvPr/>
            </p:nvSpPr>
            <p:spPr>
              <a:xfrm>
                <a:off x="2008643" y="1375317"/>
                <a:ext cx="2070000" cy="931028"/>
              </a:xfrm>
              <a:prstGeom prst="rect">
                <a:avLst/>
              </a:prstGeom>
              <a:noFill/>
            </p:spPr>
            <p:txBody>
              <a:bodyPr wrap="square" lIns="68583" tIns="34292" rIns="68583" bIns="34292" rtlCol="0" anchor="ctr">
                <a:spAutoFit/>
              </a:bodyPr>
              <a:lstStyle/>
              <a:p>
                <a:pPr algn="ctr" defTabSz="685834">
                  <a:spcAft>
                    <a:spcPts val="900"/>
                  </a:spcAft>
                </a:pPr>
                <a:r>
                  <a:rPr lang="en-US" sz="1400" dirty="0" smtClean="0">
                    <a:solidFill>
                      <a:schemeClr val="bg1"/>
                    </a:solidFill>
                  </a:rPr>
                  <a:t>I want to speed-up decision making, solve problems faster and improve time to market  </a:t>
                </a:r>
                <a:endParaRPr lang="en-US" sz="1000" dirty="0">
                  <a:solidFill>
                    <a:schemeClr val="bg1"/>
                  </a:solidFill>
                </a:endParaRPr>
              </a:p>
            </p:txBody>
          </p:sp>
        </p:grpSp>
        <p:sp>
          <p:nvSpPr>
            <p:cNvPr id="56" name="Freeform 20"/>
            <p:cNvSpPr>
              <a:spLocks noChangeAspect="1" noEditPoints="1"/>
            </p:cNvSpPr>
            <p:nvPr/>
          </p:nvSpPr>
          <p:spPr bwMode="auto">
            <a:xfrm>
              <a:off x="2528040" y="849499"/>
              <a:ext cx="354053" cy="342900"/>
            </a:xfrm>
            <a:custGeom>
              <a:avLst/>
              <a:gdLst>
                <a:gd name="T0" fmla="*/ 4665 w 7549"/>
                <a:gd name="T1" fmla="*/ 7000 h 7308"/>
                <a:gd name="T2" fmla="*/ 2530 w 7549"/>
                <a:gd name="T3" fmla="*/ 7000 h 7308"/>
                <a:gd name="T4" fmla="*/ 251 w 7549"/>
                <a:gd name="T5" fmla="*/ 7000 h 7308"/>
                <a:gd name="T6" fmla="*/ 5018 w 7549"/>
                <a:gd name="T7" fmla="*/ 41 h 7308"/>
                <a:gd name="T8" fmla="*/ 3585 w 7549"/>
                <a:gd name="T9" fmla="*/ 3707 h 7308"/>
                <a:gd name="T10" fmla="*/ 1282 w 7549"/>
                <a:gd name="T11" fmla="*/ 529 h 7308"/>
                <a:gd name="T12" fmla="*/ 778 w 7549"/>
                <a:gd name="T13" fmla="*/ 505 h 7308"/>
                <a:gd name="T14" fmla="*/ 1124 w 7549"/>
                <a:gd name="T15" fmla="*/ 17 h 7308"/>
                <a:gd name="T16" fmla="*/ 1104 w 7549"/>
                <a:gd name="T17" fmla="*/ 133 h 7308"/>
                <a:gd name="T18" fmla="*/ 1032 w 7549"/>
                <a:gd name="T19" fmla="*/ 660 h 7308"/>
                <a:gd name="T20" fmla="*/ 1462 w 7549"/>
                <a:gd name="T21" fmla="*/ 318 h 7308"/>
                <a:gd name="T22" fmla="*/ 1645 w 7549"/>
                <a:gd name="T23" fmla="*/ 59 h 7308"/>
                <a:gd name="T24" fmla="*/ 1705 w 7549"/>
                <a:gd name="T25" fmla="*/ 765 h 7308"/>
                <a:gd name="T26" fmla="*/ 2395 w 7549"/>
                <a:gd name="T27" fmla="*/ 731 h 7308"/>
                <a:gd name="T28" fmla="*/ 2019 w 7549"/>
                <a:gd name="T29" fmla="*/ 256 h 7308"/>
                <a:gd name="T30" fmla="*/ 2493 w 7549"/>
                <a:gd name="T31" fmla="*/ 148 h 7308"/>
                <a:gd name="T32" fmla="*/ 2177 w 7549"/>
                <a:gd name="T33" fmla="*/ 171 h 7308"/>
                <a:gd name="T34" fmla="*/ 2382 w 7549"/>
                <a:gd name="T35" fmla="*/ 534 h 7308"/>
                <a:gd name="T36" fmla="*/ 2647 w 7549"/>
                <a:gd name="T37" fmla="*/ 261 h 7308"/>
                <a:gd name="T38" fmla="*/ 2955 w 7549"/>
                <a:gd name="T39" fmla="*/ 1 h 7308"/>
                <a:gd name="T40" fmla="*/ 2876 w 7549"/>
                <a:gd name="T41" fmla="*/ 682 h 7308"/>
                <a:gd name="T42" fmla="*/ 3373 w 7549"/>
                <a:gd name="T43" fmla="*/ 720 h 7308"/>
                <a:gd name="T44" fmla="*/ 3371 w 7549"/>
                <a:gd name="T45" fmla="*/ 38 h 7308"/>
                <a:gd name="T46" fmla="*/ 3632 w 7549"/>
                <a:gd name="T47" fmla="*/ 375 h 7308"/>
                <a:gd name="T48" fmla="*/ 3401 w 7549"/>
                <a:gd name="T49" fmla="*/ 536 h 7308"/>
                <a:gd name="T50" fmla="*/ 4199 w 7549"/>
                <a:gd name="T51" fmla="*/ 682 h 7308"/>
                <a:gd name="T52" fmla="*/ 4044 w 7549"/>
                <a:gd name="T53" fmla="*/ 192 h 7308"/>
                <a:gd name="T54" fmla="*/ 4337 w 7549"/>
                <a:gd name="T55" fmla="*/ 79 h 7308"/>
                <a:gd name="T56" fmla="*/ 1016 w 7549"/>
                <a:gd name="T57" fmla="*/ 1323 h 7308"/>
                <a:gd name="T58" fmla="*/ 960 w 7549"/>
                <a:gd name="T59" fmla="*/ 1234 h 7308"/>
                <a:gd name="T60" fmla="*/ 1155 w 7549"/>
                <a:gd name="T61" fmla="*/ 1766 h 7308"/>
                <a:gd name="T62" fmla="*/ 1462 w 7549"/>
                <a:gd name="T63" fmla="*/ 1422 h 7308"/>
                <a:gd name="T64" fmla="*/ 1645 w 7549"/>
                <a:gd name="T65" fmla="*/ 1163 h 7308"/>
                <a:gd name="T66" fmla="*/ 1705 w 7549"/>
                <a:gd name="T67" fmla="*/ 1869 h 7308"/>
                <a:gd name="T68" fmla="*/ 2395 w 7549"/>
                <a:gd name="T69" fmla="*/ 1835 h 7308"/>
                <a:gd name="T70" fmla="*/ 2019 w 7549"/>
                <a:gd name="T71" fmla="*/ 1360 h 7308"/>
                <a:gd name="T72" fmla="*/ 2493 w 7549"/>
                <a:gd name="T73" fmla="*/ 1252 h 7308"/>
                <a:gd name="T74" fmla="*/ 2177 w 7549"/>
                <a:gd name="T75" fmla="*/ 1275 h 7308"/>
                <a:gd name="T76" fmla="*/ 2382 w 7549"/>
                <a:gd name="T77" fmla="*/ 1638 h 7308"/>
                <a:gd name="T78" fmla="*/ 2976 w 7549"/>
                <a:gd name="T79" fmla="*/ 1868 h 7308"/>
                <a:gd name="T80" fmla="*/ 2747 w 7549"/>
                <a:gd name="T81" fmla="*/ 1254 h 7308"/>
                <a:gd name="T82" fmla="*/ 3235 w 7549"/>
                <a:gd name="T83" fmla="*/ 1490 h 7308"/>
                <a:gd name="T84" fmla="*/ 2854 w 7549"/>
                <a:gd name="T85" fmla="*/ 1484 h 7308"/>
                <a:gd name="T86" fmla="*/ 3096 w 7549"/>
                <a:gd name="T87" fmla="*/ 1479 h 7308"/>
                <a:gd name="T88" fmla="*/ 3367 w 7549"/>
                <a:gd name="T89" fmla="*/ 1327 h 7308"/>
                <a:gd name="T90" fmla="*/ 3701 w 7549"/>
                <a:gd name="T91" fmla="*/ 1125 h 7308"/>
                <a:gd name="T92" fmla="*/ 1292 w 7549"/>
                <a:gd name="T93" fmla="*/ 2594 h 7308"/>
                <a:gd name="T94" fmla="*/ 801 w 7549"/>
                <a:gd name="T95" fmla="*/ 2807 h 7308"/>
                <a:gd name="T96" fmla="*/ 1029 w 7549"/>
                <a:gd name="T97" fmla="*/ 2208 h 7308"/>
                <a:gd name="T98" fmla="*/ 1142 w 7549"/>
                <a:gd name="T99" fmla="*/ 2431 h 7308"/>
                <a:gd name="T100" fmla="*/ 960 w 7549"/>
                <a:gd name="T101" fmla="*/ 2837 h 7308"/>
                <a:gd name="T102" fmla="*/ 1944 w 7549"/>
                <a:gd name="T103" fmla="*/ 2737 h 7308"/>
                <a:gd name="T104" fmla="*/ 1440 w 7549"/>
                <a:gd name="T105" fmla="*/ 2713 h 7308"/>
                <a:gd name="T106" fmla="*/ 1785 w 7549"/>
                <a:gd name="T107" fmla="*/ 2225 h 7308"/>
                <a:gd name="T108" fmla="*/ 1765 w 7549"/>
                <a:gd name="T109" fmla="*/ 2341 h 7308"/>
                <a:gd name="T110" fmla="*/ 1693 w 7549"/>
                <a:gd name="T111" fmla="*/ 2868 h 7308"/>
                <a:gd name="T112" fmla="*/ 2124 w 7549"/>
                <a:gd name="T113" fmla="*/ 2526 h 7308"/>
                <a:gd name="T114" fmla="*/ 2307 w 7549"/>
                <a:gd name="T115" fmla="*/ 2267 h 7308"/>
                <a:gd name="T116" fmla="*/ 2366 w 7549"/>
                <a:gd name="T117" fmla="*/ 2973 h 7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49" h="7308">
                  <a:moveTo>
                    <a:pt x="6800" y="3789"/>
                  </a:moveTo>
                  <a:cubicBezTo>
                    <a:pt x="6800" y="3615"/>
                    <a:pt x="6659" y="3474"/>
                    <a:pt x="6485" y="3474"/>
                  </a:cubicBezTo>
                  <a:cubicBezTo>
                    <a:pt x="5334" y="3474"/>
                    <a:pt x="5334" y="3474"/>
                    <a:pt x="5334" y="3474"/>
                  </a:cubicBezTo>
                  <a:cubicBezTo>
                    <a:pt x="5160" y="3474"/>
                    <a:pt x="5018" y="3615"/>
                    <a:pt x="5018" y="3789"/>
                  </a:cubicBezTo>
                  <a:cubicBezTo>
                    <a:pt x="5018" y="7000"/>
                    <a:pt x="5018" y="7000"/>
                    <a:pt x="5018" y="7000"/>
                  </a:cubicBezTo>
                  <a:cubicBezTo>
                    <a:pt x="4665" y="7000"/>
                    <a:pt x="4665" y="7000"/>
                    <a:pt x="4665" y="7000"/>
                  </a:cubicBezTo>
                  <a:cubicBezTo>
                    <a:pt x="4665" y="4759"/>
                    <a:pt x="4665" y="4759"/>
                    <a:pt x="4665" y="4759"/>
                  </a:cubicBezTo>
                  <a:cubicBezTo>
                    <a:pt x="4665" y="4585"/>
                    <a:pt x="4524" y="4444"/>
                    <a:pt x="4350" y="4444"/>
                  </a:cubicBezTo>
                  <a:cubicBezTo>
                    <a:pt x="3199" y="4444"/>
                    <a:pt x="3199" y="4444"/>
                    <a:pt x="3199" y="4444"/>
                  </a:cubicBezTo>
                  <a:cubicBezTo>
                    <a:pt x="3025" y="4444"/>
                    <a:pt x="2883" y="4585"/>
                    <a:pt x="2883" y="4759"/>
                  </a:cubicBezTo>
                  <a:cubicBezTo>
                    <a:pt x="2883" y="7000"/>
                    <a:pt x="2883" y="7000"/>
                    <a:pt x="2883" y="7000"/>
                  </a:cubicBezTo>
                  <a:cubicBezTo>
                    <a:pt x="2530" y="7000"/>
                    <a:pt x="2530" y="7000"/>
                    <a:pt x="2530" y="7000"/>
                  </a:cubicBezTo>
                  <a:cubicBezTo>
                    <a:pt x="2530" y="5466"/>
                    <a:pt x="2530" y="5466"/>
                    <a:pt x="2530" y="5466"/>
                  </a:cubicBezTo>
                  <a:cubicBezTo>
                    <a:pt x="2530" y="5292"/>
                    <a:pt x="2389" y="5150"/>
                    <a:pt x="2215" y="5150"/>
                  </a:cubicBezTo>
                  <a:cubicBezTo>
                    <a:pt x="1064" y="5150"/>
                    <a:pt x="1064" y="5150"/>
                    <a:pt x="1064" y="5150"/>
                  </a:cubicBezTo>
                  <a:cubicBezTo>
                    <a:pt x="890" y="5150"/>
                    <a:pt x="748" y="5292"/>
                    <a:pt x="748" y="5466"/>
                  </a:cubicBezTo>
                  <a:cubicBezTo>
                    <a:pt x="748" y="7000"/>
                    <a:pt x="748" y="7000"/>
                    <a:pt x="748" y="7000"/>
                  </a:cubicBezTo>
                  <a:cubicBezTo>
                    <a:pt x="251" y="7000"/>
                    <a:pt x="251" y="7000"/>
                    <a:pt x="251" y="7000"/>
                  </a:cubicBezTo>
                  <a:cubicBezTo>
                    <a:pt x="251" y="7308"/>
                    <a:pt x="251" y="7308"/>
                    <a:pt x="251" y="7308"/>
                  </a:cubicBezTo>
                  <a:cubicBezTo>
                    <a:pt x="7298" y="7308"/>
                    <a:pt x="7298" y="7308"/>
                    <a:pt x="7298" y="7308"/>
                  </a:cubicBezTo>
                  <a:cubicBezTo>
                    <a:pt x="7298" y="7000"/>
                    <a:pt x="7298" y="7000"/>
                    <a:pt x="7298" y="7000"/>
                  </a:cubicBezTo>
                  <a:cubicBezTo>
                    <a:pt x="6800" y="7000"/>
                    <a:pt x="6800" y="7000"/>
                    <a:pt x="6800" y="7000"/>
                  </a:cubicBezTo>
                  <a:lnTo>
                    <a:pt x="6800" y="3789"/>
                  </a:lnTo>
                  <a:close/>
                  <a:moveTo>
                    <a:pt x="5018" y="41"/>
                  </a:moveTo>
                  <a:cubicBezTo>
                    <a:pt x="5747" y="770"/>
                    <a:pt x="5747" y="770"/>
                    <a:pt x="5747" y="770"/>
                  </a:cubicBezTo>
                  <a:cubicBezTo>
                    <a:pt x="5037" y="1629"/>
                    <a:pt x="4182" y="2402"/>
                    <a:pt x="3231" y="3055"/>
                  </a:cubicBezTo>
                  <a:cubicBezTo>
                    <a:pt x="2743" y="3390"/>
                    <a:pt x="2229" y="3695"/>
                    <a:pt x="1690" y="3958"/>
                  </a:cubicBezTo>
                  <a:cubicBezTo>
                    <a:pt x="1152" y="4220"/>
                    <a:pt x="590" y="4445"/>
                    <a:pt x="0" y="4597"/>
                  </a:cubicBezTo>
                  <a:cubicBezTo>
                    <a:pt x="609" y="4567"/>
                    <a:pt x="1219" y="4459"/>
                    <a:pt x="1818" y="4306"/>
                  </a:cubicBezTo>
                  <a:cubicBezTo>
                    <a:pt x="2418" y="4152"/>
                    <a:pt x="3008" y="3950"/>
                    <a:pt x="3585" y="3707"/>
                  </a:cubicBezTo>
                  <a:cubicBezTo>
                    <a:pt x="4714" y="3230"/>
                    <a:pt x="5796" y="2601"/>
                    <a:pt x="6784" y="1807"/>
                  </a:cubicBezTo>
                  <a:cubicBezTo>
                    <a:pt x="7549" y="2572"/>
                    <a:pt x="7549" y="2572"/>
                    <a:pt x="7549" y="2572"/>
                  </a:cubicBezTo>
                  <a:cubicBezTo>
                    <a:pt x="7549" y="41"/>
                    <a:pt x="7549" y="41"/>
                    <a:pt x="7549" y="41"/>
                  </a:cubicBezTo>
                  <a:lnTo>
                    <a:pt x="5018" y="41"/>
                  </a:lnTo>
                  <a:close/>
                  <a:moveTo>
                    <a:pt x="1292" y="386"/>
                  </a:moveTo>
                  <a:cubicBezTo>
                    <a:pt x="1292" y="441"/>
                    <a:pt x="1289" y="489"/>
                    <a:pt x="1282" y="529"/>
                  </a:cubicBezTo>
                  <a:cubicBezTo>
                    <a:pt x="1275" y="569"/>
                    <a:pt x="1263" y="606"/>
                    <a:pt x="1244" y="638"/>
                  </a:cubicBezTo>
                  <a:cubicBezTo>
                    <a:pt x="1221" y="678"/>
                    <a:pt x="1191" y="709"/>
                    <a:pt x="1155" y="731"/>
                  </a:cubicBezTo>
                  <a:cubicBezTo>
                    <a:pt x="1118" y="753"/>
                    <a:pt x="1077" y="764"/>
                    <a:pt x="1033" y="764"/>
                  </a:cubicBezTo>
                  <a:cubicBezTo>
                    <a:pt x="981" y="764"/>
                    <a:pt x="935" y="749"/>
                    <a:pt x="894" y="720"/>
                  </a:cubicBezTo>
                  <a:cubicBezTo>
                    <a:pt x="853" y="691"/>
                    <a:pt x="822" y="650"/>
                    <a:pt x="801" y="599"/>
                  </a:cubicBezTo>
                  <a:cubicBezTo>
                    <a:pt x="791" y="570"/>
                    <a:pt x="783" y="539"/>
                    <a:pt x="778" y="505"/>
                  </a:cubicBezTo>
                  <a:cubicBezTo>
                    <a:pt x="773" y="471"/>
                    <a:pt x="771" y="434"/>
                    <a:pt x="771" y="394"/>
                  </a:cubicBezTo>
                  <a:cubicBezTo>
                    <a:pt x="771" y="343"/>
                    <a:pt x="774" y="297"/>
                    <a:pt x="779" y="256"/>
                  </a:cubicBezTo>
                  <a:cubicBezTo>
                    <a:pt x="784" y="215"/>
                    <a:pt x="793" y="179"/>
                    <a:pt x="804" y="150"/>
                  </a:cubicBezTo>
                  <a:cubicBezTo>
                    <a:pt x="824" y="101"/>
                    <a:pt x="854" y="64"/>
                    <a:pt x="892" y="38"/>
                  </a:cubicBezTo>
                  <a:cubicBezTo>
                    <a:pt x="930" y="12"/>
                    <a:pt x="976" y="0"/>
                    <a:pt x="1029" y="0"/>
                  </a:cubicBezTo>
                  <a:cubicBezTo>
                    <a:pt x="1063" y="0"/>
                    <a:pt x="1095" y="5"/>
                    <a:pt x="1124" y="17"/>
                  </a:cubicBezTo>
                  <a:cubicBezTo>
                    <a:pt x="1152" y="28"/>
                    <a:pt x="1177" y="45"/>
                    <a:pt x="1199" y="67"/>
                  </a:cubicBezTo>
                  <a:cubicBezTo>
                    <a:pt x="1220" y="88"/>
                    <a:pt x="1239" y="116"/>
                    <a:pt x="1254" y="148"/>
                  </a:cubicBezTo>
                  <a:cubicBezTo>
                    <a:pt x="1279" y="204"/>
                    <a:pt x="1292" y="283"/>
                    <a:pt x="1292" y="386"/>
                  </a:cubicBezTo>
                  <a:close/>
                  <a:moveTo>
                    <a:pt x="1153" y="375"/>
                  </a:moveTo>
                  <a:cubicBezTo>
                    <a:pt x="1153" y="313"/>
                    <a:pt x="1149" y="262"/>
                    <a:pt x="1142" y="223"/>
                  </a:cubicBezTo>
                  <a:cubicBezTo>
                    <a:pt x="1134" y="183"/>
                    <a:pt x="1122" y="153"/>
                    <a:pt x="1104" y="133"/>
                  </a:cubicBezTo>
                  <a:cubicBezTo>
                    <a:pt x="1086" y="113"/>
                    <a:pt x="1062" y="103"/>
                    <a:pt x="1031" y="103"/>
                  </a:cubicBezTo>
                  <a:cubicBezTo>
                    <a:pt x="986" y="103"/>
                    <a:pt x="955" y="126"/>
                    <a:pt x="937" y="171"/>
                  </a:cubicBezTo>
                  <a:cubicBezTo>
                    <a:pt x="920" y="216"/>
                    <a:pt x="911" y="285"/>
                    <a:pt x="911" y="380"/>
                  </a:cubicBezTo>
                  <a:cubicBezTo>
                    <a:pt x="911" y="443"/>
                    <a:pt x="915" y="496"/>
                    <a:pt x="922" y="536"/>
                  </a:cubicBezTo>
                  <a:cubicBezTo>
                    <a:pt x="930" y="577"/>
                    <a:pt x="942" y="608"/>
                    <a:pt x="960" y="629"/>
                  </a:cubicBezTo>
                  <a:cubicBezTo>
                    <a:pt x="977" y="650"/>
                    <a:pt x="1001" y="660"/>
                    <a:pt x="1032" y="660"/>
                  </a:cubicBezTo>
                  <a:cubicBezTo>
                    <a:pt x="1063" y="660"/>
                    <a:pt x="1087" y="649"/>
                    <a:pt x="1105" y="628"/>
                  </a:cubicBezTo>
                  <a:cubicBezTo>
                    <a:pt x="1123" y="606"/>
                    <a:pt x="1135" y="575"/>
                    <a:pt x="1142" y="534"/>
                  </a:cubicBezTo>
                  <a:cubicBezTo>
                    <a:pt x="1149" y="494"/>
                    <a:pt x="1153" y="441"/>
                    <a:pt x="1153" y="375"/>
                  </a:cubicBezTo>
                  <a:close/>
                  <a:moveTo>
                    <a:pt x="1636" y="682"/>
                  </a:moveTo>
                  <a:cubicBezTo>
                    <a:pt x="1636" y="219"/>
                    <a:pt x="1636" y="219"/>
                    <a:pt x="1636" y="219"/>
                  </a:cubicBezTo>
                  <a:cubicBezTo>
                    <a:pt x="1550" y="285"/>
                    <a:pt x="1492" y="318"/>
                    <a:pt x="1462" y="318"/>
                  </a:cubicBezTo>
                  <a:cubicBezTo>
                    <a:pt x="1448" y="318"/>
                    <a:pt x="1435" y="312"/>
                    <a:pt x="1424" y="301"/>
                  </a:cubicBezTo>
                  <a:cubicBezTo>
                    <a:pt x="1413" y="289"/>
                    <a:pt x="1407" y="276"/>
                    <a:pt x="1407" y="261"/>
                  </a:cubicBezTo>
                  <a:cubicBezTo>
                    <a:pt x="1407" y="244"/>
                    <a:pt x="1413" y="231"/>
                    <a:pt x="1424" y="223"/>
                  </a:cubicBezTo>
                  <a:cubicBezTo>
                    <a:pt x="1435" y="215"/>
                    <a:pt x="1454" y="204"/>
                    <a:pt x="1481" y="192"/>
                  </a:cubicBezTo>
                  <a:cubicBezTo>
                    <a:pt x="1522" y="172"/>
                    <a:pt x="1555" y="152"/>
                    <a:pt x="1580" y="130"/>
                  </a:cubicBezTo>
                  <a:cubicBezTo>
                    <a:pt x="1604" y="109"/>
                    <a:pt x="1626" y="85"/>
                    <a:pt x="1645" y="59"/>
                  </a:cubicBezTo>
                  <a:cubicBezTo>
                    <a:pt x="1664" y="32"/>
                    <a:pt x="1677" y="16"/>
                    <a:pt x="1682" y="10"/>
                  </a:cubicBezTo>
                  <a:cubicBezTo>
                    <a:pt x="1688" y="4"/>
                    <a:pt x="1699" y="1"/>
                    <a:pt x="1715" y="1"/>
                  </a:cubicBezTo>
                  <a:cubicBezTo>
                    <a:pt x="1733" y="1"/>
                    <a:pt x="1748" y="8"/>
                    <a:pt x="1758" y="21"/>
                  </a:cubicBezTo>
                  <a:cubicBezTo>
                    <a:pt x="1769" y="35"/>
                    <a:pt x="1775" y="55"/>
                    <a:pt x="1775" y="79"/>
                  </a:cubicBezTo>
                  <a:cubicBezTo>
                    <a:pt x="1775" y="662"/>
                    <a:pt x="1775" y="662"/>
                    <a:pt x="1775" y="662"/>
                  </a:cubicBezTo>
                  <a:cubicBezTo>
                    <a:pt x="1775" y="730"/>
                    <a:pt x="1751" y="765"/>
                    <a:pt x="1705" y="765"/>
                  </a:cubicBezTo>
                  <a:cubicBezTo>
                    <a:pt x="1684" y="765"/>
                    <a:pt x="1668" y="758"/>
                    <a:pt x="1655" y="744"/>
                  </a:cubicBezTo>
                  <a:cubicBezTo>
                    <a:pt x="1642" y="730"/>
                    <a:pt x="1636" y="709"/>
                    <a:pt x="1636" y="682"/>
                  </a:cubicBezTo>
                  <a:close/>
                  <a:moveTo>
                    <a:pt x="2532" y="386"/>
                  </a:moveTo>
                  <a:cubicBezTo>
                    <a:pt x="2532" y="441"/>
                    <a:pt x="2529" y="489"/>
                    <a:pt x="2522" y="529"/>
                  </a:cubicBezTo>
                  <a:cubicBezTo>
                    <a:pt x="2515" y="569"/>
                    <a:pt x="2502" y="606"/>
                    <a:pt x="2484" y="638"/>
                  </a:cubicBezTo>
                  <a:cubicBezTo>
                    <a:pt x="2461" y="678"/>
                    <a:pt x="2431" y="709"/>
                    <a:pt x="2395" y="731"/>
                  </a:cubicBezTo>
                  <a:cubicBezTo>
                    <a:pt x="2358" y="753"/>
                    <a:pt x="2317" y="764"/>
                    <a:pt x="2272" y="764"/>
                  </a:cubicBezTo>
                  <a:cubicBezTo>
                    <a:pt x="2221" y="764"/>
                    <a:pt x="2174" y="749"/>
                    <a:pt x="2133" y="720"/>
                  </a:cubicBezTo>
                  <a:cubicBezTo>
                    <a:pt x="2093" y="691"/>
                    <a:pt x="2062" y="650"/>
                    <a:pt x="2041" y="599"/>
                  </a:cubicBezTo>
                  <a:cubicBezTo>
                    <a:pt x="2031" y="570"/>
                    <a:pt x="2023" y="539"/>
                    <a:pt x="2018" y="505"/>
                  </a:cubicBezTo>
                  <a:cubicBezTo>
                    <a:pt x="2013" y="471"/>
                    <a:pt x="2010" y="434"/>
                    <a:pt x="2010" y="394"/>
                  </a:cubicBezTo>
                  <a:cubicBezTo>
                    <a:pt x="2010" y="343"/>
                    <a:pt x="2013" y="297"/>
                    <a:pt x="2019" y="256"/>
                  </a:cubicBezTo>
                  <a:cubicBezTo>
                    <a:pt x="2024" y="215"/>
                    <a:pt x="2033" y="179"/>
                    <a:pt x="2044" y="150"/>
                  </a:cubicBezTo>
                  <a:cubicBezTo>
                    <a:pt x="2064" y="101"/>
                    <a:pt x="2093" y="64"/>
                    <a:pt x="2131" y="38"/>
                  </a:cubicBezTo>
                  <a:cubicBezTo>
                    <a:pt x="2170" y="12"/>
                    <a:pt x="2215" y="0"/>
                    <a:pt x="2268" y="0"/>
                  </a:cubicBezTo>
                  <a:cubicBezTo>
                    <a:pt x="2303" y="0"/>
                    <a:pt x="2335" y="5"/>
                    <a:pt x="2363" y="17"/>
                  </a:cubicBezTo>
                  <a:cubicBezTo>
                    <a:pt x="2392" y="28"/>
                    <a:pt x="2417" y="45"/>
                    <a:pt x="2439" y="67"/>
                  </a:cubicBezTo>
                  <a:cubicBezTo>
                    <a:pt x="2460" y="88"/>
                    <a:pt x="2478" y="116"/>
                    <a:pt x="2493" y="148"/>
                  </a:cubicBezTo>
                  <a:cubicBezTo>
                    <a:pt x="2519" y="204"/>
                    <a:pt x="2532" y="283"/>
                    <a:pt x="2532" y="386"/>
                  </a:cubicBezTo>
                  <a:close/>
                  <a:moveTo>
                    <a:pt x="2392" y="375"/>
                  </a:moveTo>
                  <a:cubicBezTo>
                    <a:pt x="2392" y="313"/>
                    <a:pt x="2389" y="262"/>
                    <a:pt x="2381" y="223"/>
                  </a:cubicBezTo>
                  <a:cubicBezTo>
                    <a:pt x="2374" y="183"/>
                    <a:pt x="2361" y="153"/>
                    <a:pt x="2344" y="133"/>
                  </a:cubicBezTo>
                  <a:cubicBezTo>
                    <a:pt x="2326" y="113"/>
                    <a:pt x="2301" y="103"/>
                    <a:pt x="2270" y="103"/>
                  </a:cubicBezTo>
                  <a:cubicBezTo>
                    <a:pt x="2225" y="103"/>
                    <a:pt x="2194" y="126"/>
                    <a:pt x="2177" y="171"/>
                  </a:cubicBezTo>
                  <a:cubicBezTo>
                    <a:pt x="2159" y="216"/>
                    <a:pt x="2151" y="285"/>
                    <a:pt x="2151" y="380"/>
                  </a:cubicBezTo>
                  <a:cubicBezTo>
                    <a:pt x="2151" y="443"/>
                    <a:pt x="2154" y="496"/>
                    <a:pt x="2162" y="536"/>
                  </a:cubicBezTo>
                  <a:cubicBezTo>
                    <a:pt x="2169" y="577"/>
                    <a:pt x="2182" y="608"/>
                    <a:pt x="2199" y="629"/>
                  </a:cubicBezTo>
                  <a:cubicBezTo>
                    <a:pt x="2217" y="650"/>
                    <a:pt x="2241" y="660"/>
                    <a:pt x="2271" y="660"/>
                  </a:cubicBezTo>
                  <a:cubicBezTo>
                    <a:pt x="2302" y="660"/>
                    <a:pt x="2327" y="649"/>
                    <a:pt x="2345" y="628"/>
                  </a:cubicBezTo>
                  <a:cubicBezTo>
                    <a:pt x="2362" y="606"/>
                    <a:pt x="2375" y="575"/>
                    <a:pt x="2382" y="534"/>
                  </a:cubicBezTo>
                  <a:cubicBezTo>
                    <a:pt x="2389" y="494"/>
                    <a:pt x="2392" y="441"/>
                    <a:pt x="2392" y="375"/>
                  </a:cubicBezTo>
                  <a:close/>
                  <a:moveTo>
                    <a:pt x="2876" y="682"/>
                  </a:moveTo>
                  <a:cubicBezTo>
                    <a:pt x="2876" y="219"/>
                    <a:pt x="2876" y="219"/>
                    <a:pt x="2876" y="219"/>
                  </a:cubicBezTo>
                  <a:cubicBezTo>
                    <a:pt x="2790" y="285"/>
                    <a:pt x="2732" y="318"/>
                    <a:pt x="2702" y="318"/>
                  </a:cubicBezTo>
                  <a:cubicBezTo>
                    <a:pt x="2687" y="318"/>
                    <a:pt x="2675" y="312"/>
                    <a:pt x="2664" y="301"/>
                  </a:cubicBezTo>
                  <a:cubicBezTo>
                    <a:pt x="2653" y="289"/>
                    <a:pt x="2647" y="276"/>
                    <a:pt x="2647" y="261"/>
                  </a:cubicBezTo>
                  <a:cubicBezTo>
                    <a:pt x="2647" y="244"/>
                    <a:pt x="2653" y="231"/>
                    <a:pt x="2663" y="223"/>
                  </a:cubicBezTo>
                  <a:cubicBezTo>
                    <a:pt x="2674" y="215"/>
                    <a:pt x="2693" y="204"/>
                    <a:pt x="2721" y="192"/>
                  </a:cubicBezTo>
                  <a:cubicBezTo>
                    <a:pt x="2762" y="172"/>
                    <a:pt x="2795" y="152"/>
                    <a:pt x="2820" y="130"/>
                  </a:cubicBezTo>
                  <a:cubicBezTo>
                    <a:pt x="2844" y="109"/>
                    <a:pt x="2866" y="85"/>
                    <a:pt x="2885" y="59"/>
                  </a:cubicBezTo>
                  <a:cubicBezTo>
                    <a:pt x="2904" y="32"/>
                    <a:pt x="2916" y="16"/>
                    <a:pt x="2922" y="10"/>
                  </a:cubicBezTo>
                  <a:cubicBezTo>
                    <a:pt x="2928" y="4"/>
                    <a:pt x="2939" y="1"/>
                    <a:pt x="2955" y="1"/>
                  </a:cubicBezTo>
                  <a:cubicBezTo>
                    <a:pt x="2973" y="1"/>
                    <a:pt x="2987" y="8"/>
                    <a:pt x="2998" y="21"/>
                  </a:cubicBezTo>
                  <a:cubicBezTo>
                    <a:pt x="3009" y="35"/>
                    <a:pt x="3014" y="55"/>
                    <a:pt x="3014" y="79"/>
                  </a:cubicBezTo>
                  <a:cubicBezTo>
                    <a:pt x="3014" y="662"/>
                    <a:pt x="3014" y="662"/>
                    <a:pt x="3014" y="662"/>
                  </a:cubicBezTo>
                  <a:cubicBezTo>
                    <a:pt x="3014" y="730"/>
                    <a:pt x="2991" y="765"/>
                    <a:pt x="2945" y="765"/>
                  </a:cubicBezTo>
                  <a:cubicBezTo>
                    <a:pt x="2924" y="765"/>
                    <a:pt x="2907" y="758"/>
                    <a:pt x="2895" y="744"/>
                  </a:cubicBezTo>
                  <a:cubicBezTo>
                    <a:pt x="2882" y="730"/>
                    <a:pt x="2876" y="709"/>
                    <a:pt x="2876" y="682"/>
                  </a:cubicBezTo>
                  <a:close/>
                  <a:moveTo>
                    <a:pt x="3772" y="386"/>
                  </a:moveTo>
                  <a:cubicBezTo>
                    <a:pt x="3772" y="441"/>
                    <a:pt x="3768" y="489"/>
                    <a:pt x="3762" y="529"/>
                  </a:cubicBezTo>
                  <a:cubicBezTo>
                    <a:pt x="3755" y="569"/>
                    <a:pt x="3742" y="606"/>
                    <a:pt x="3724" y="638"/>
                  </a:cubicBezTo>
                  <a:cubicBezTo>
                    <a:pt x="3701" y="678"/>
                    <a:pt x="3671" y="709"/>
                    <a:pt x="3634" y="731"/>
                  </a:cubicBezTo>
                  <a:cubicBezTo>
                    <a:pt x="3598" y="753"/>
                    <a:pt x="3557" y="764"/>
                    <a:pt x="3512" y="764"/>
                  </a:cubicBezTo>
                  <a:cubicBezTo>
                    <a:pt x="3460" y="764"/>
                    <a:pt x="3414" y="749"/>
                    <a:pt x="3373" y="720"/>
                  </a:cubicBezTo>
                  <a:cubicBezTo>
                    <a:pt x="3332" y="691"/>
                    <a:pt x="3301" y="650"/>
                    <a:pt x="3281" y="599"/>
                  </a:cubicBezTo>
                  <a:cubicBezTo>
                    <a:pt x="3270" y="570"/>
                    <a:pt x="3262" y="539"/>
                    <a:pt x="3258" y="505"/>
                  </a:cubicBezTo>
                  <a:cubicBezTo>
                    <a:pt x="3253" y="471"/>
                    <a:pt x="3250" y="434"/>
                    <a:pt x="3250" y="394"/>
                  </a:cubicBezTo>
                  <a:cubicBezTo>
                    <a:pt x="3250" y="343"/>
                    <a:pt x="3253" y="297"/>
                    <a:pt x="3258" y="256"/>
                  </a:cubicBezTo>
                  <a:cubicBezTo>
                    <a:pt x="3264" y="215"/>
                    <a:pt x="3272" y="179"/>
                    <a:pt x="3284" y="150"/>
                  </a:cubicBezTo>
                  <a:cubicBezTo>
                    <a:pt x="3304" y="101"/>
                    <a:pt x="3333" y="64"/>
                    <a:pt x="3371" y="38"/>
                  </a:cubicBezTo>
                  <a:cubicBezTo>
                    <a:pt x="3409" y="12"/>
                    <a:pt x="3455" y="0"/>
                    <a:pt x="3508" y="0"/>
                  </a:cubicBezTo>
                  <a:cubicBezTo>
                    <a:pt x="3543" y="0"/>
                    <a:pt x="3575" y="5"/>
                    <a:pt x="3603" y="17"/>
                  </a:cubicBezTo>
                  <a:cubicBezTo>
                    <a:pt x="3632" y="28"/>
                    <a:pt x="3657" y="45"/>
                    <a:pt x="3678" y="67"/>
                  </a:cubicBezTo>
                  <a:cubicBezTo>
                    <a:pt x="3700" y="88"/>
                    <a:pt x="3718" y="116"/>
                    <a:pt x="3733" y="148"/>
                  </a:cubicBezTo>
                  <a:cubicBezTo>
                    <a:pt x="3759" y="204"/>
                    <a:pt x="3772" y="283"/>
                    <a:pt x="3772" y="386"/>
                  </a:cubicBezTo>
                  <a:close/>
                  <a:moveTo>
                    <a:pt x="3632" y="375"/>
                  </a:moveTo>
                  <a:cubicBezTo>
                    <a:pt x="3632" y="313"/>
                    <a:pt x="3628" y="262"/>
                    <a:pt x="3621" y="223"/>
                  </a:cubicBezTo>
                  <a:cubicBezTo>
                    <a:pt x="3613" y="183"/>
                    <a:pt x="3601" y="153"/>
                    <a:pt x="3583" y="133"/>
                  </a:cubicBezTo>
                  <a:cubicBezTo>
                    <a:pt x="3566" y="113"/>
                    <a:pt x="3541" y="103"/>
                    <a:pt x="3510" y="103"/>
                  </a:cubicBezTo>
                  <a:cubicBezTo>
                    <a:pt x="3465" y="103"/>
                    <a:pt x="3434" y="126"/>
                    <a:pt x="3416" y="171"/>
                  </a:cubicBezTo>
                  <a:cubicBezTo>
                    <a:pt x="3399" y="216"/>
                    <a:pt x="3390" y="285"/>
                    <a:pt x="3390" y="380"/>
                  </a:cubicBezTo>
                  <a:cubicBezTo>
                    <a:pt x="3390" y="443"/>
                    <a:pt x="3394" y="496"/>
                    <a:pt x="3401" y="536"/>
                  </a:cubicBezTo>
                  <a:cubicBezTo>
                    <a:pt x="3409" y="577"/>
                    <a:pt x="3421" y="608"/>
                    <a:pt x="3439" y="629"/>
                  </a:cubicBezTo>
                  <a:cubicBezTo>
                    <a:pt x="3457" y="650"/>
                    <a:pt x="3481" y="660"/>
                    <a:pt x="3511" y="660"/>
                  </a:cubicBezTo>
                  <a:cubicBezTo>
                    <a:pt x="3542" y="660"/>
                    <a:pt x="3567" y="649"/>
                    <a:pt x="3584" y="628"/>
                  </a:cubicBezTo>
                  <a:cubicBezTo>
                    <a:pt x="3602" y="606"/>
                    <a:pt x="3614" y="575"/>
                    <a:pt x="3621" y="534"/>
                  </a:cubicBezTo>
                  <a:cubicBezTo>
                    <a:pt x="3629" y="494"/>
                    <a:pt x="3632" y="441"/>
                    <a:pt x="3632" y="375"/>
                  </a:cubicBezTo>
                  <a:close/>
                  <a:moveTo>
                    <a:pt x="4199" y="682"/>
                  </a:moveTo>
                  <a:cubicBezTo>
                    <a:pt x="4199" y="219"/>
                    <a:pt x="4199" y="219"/>
                    <a:pt x="4199" y="219"/>
                  </a:cubicBezTo>
                  <a:cubicBezTo>
                    <a:pt x="4113" y="285"/>
                    <a:pt x="4055" y="318"/>
                    <a:pt x="4025" y="318"/>
                  </a:cubicBezTo>
                  <a:cubicBezTo>
                    <a:pt x="4011" y="318"/>
                    <a:pt x="3998" y="312"/>
                    <a:pt x="3987" y="301"/>
                  </a:cubicBezTo>
                  <a:cubicBezTo>
                    <a:pt x="3976" y="289"/>
                    <a:pt x="3970" y="276"/>
                    <a:pt x="3970" y="261"/>
                  </a:cubicBezTo>
                  <a:cubicBezTo>
                    <a:pt x="3970" y="244"/>
                    <a:pt x="3976" y="231"/>
                    <a:pt x="3987" y="223"/>
                  </a:cubicBezTo>
                  <a:cubicBezTo>
                    <a:pt x="3997" y="215"/>
                    <a:pt x="4017" y="204"/>
                    <a:pt x="4044" y="192"/>
                  </a:cubicBezTo>
                  <a:cubicBezTo>
                    <a:pt x="4085" y="172"/>
                    <a:pt x="4118" y="152"/>
                    <a:pt x="4143" y="130"/>
                  </a:cubicBezTo>
                  <a:cubicBezTo>
                    <a:pt x="4167" y="109"/>
                    <a:pt x="4189" y="85"/>
                    <a:pt x="4208" y="59"/>
                  </a:cubicBezTo>
                  <a:cubicBezTo>
                    <a:pt x="4227" y="32"/>
                    <a:pt x="4240" y="16"/>
                    <a:pt x="4245" y="10"/>
                  </a:cubicBezTo>
                  <a:cubicBezTo>
                    <a:pt x="4251" y="4"/>
                    <a:pt x="4262" y="1"/>
                    <a:pt x="4278" y="1"/>
                  </a:cubicBezTo>
                  <a:cubicBezTo>
                    <a:pt x="4296" y="1"/>
                    <a:pt x="4310" y="8"/>
                    <a:pt x="4321" y="21"/>
                  </a:cubicBezTo>
                  <a:cubicBezTo>
                    <a:pt x="4332" y="35"/>
                    <a:pt x="4337" y="55"/>
                    <a:pt x="4337" y="79"/>
                  </a:cubicBezTo>
                  <a:cubicBezTo>
                    <a:pt x="4337" y="662"/>
                    <a:pt x="4337" y="662"/>
                    <a:pt x="4337" y="662"/>
                  </a:cubicBezTo>
                  <a:cubicBezTo>
                    <a:pt x="4337" y="730"/>
                    <a:pt x="4314" y="765"/>
                    <a:pt x="4268" y="765"/>
                  </a:cubicBezTo>
                  <a:cubicBezTo>
                    <a:pt x="4247" y="765"/>
                    <a:pt x="4230" y="758"/>
                    <a:pt x="4218" y="744"/>
                  </a:cubicBezTo>
                  <a:cubicBezTo>
                    <a:pt x="4205" y="730"/>
                    <a:pt x="4199" y="709"/>
                    <a:pt x="4199" y="682"/>
                  </a:cubicBezTo>
                  <a:close/>
                  <a:moveTo>
                    <a:pt x="1016" y="1786"/>
                  </a:moveTo>
                  <a:cubicBezTo>
                    <a:pt x="1016" y="1323"/>
                    <a:pt x="1016" y="1323"/>
                    <a:pt x="1016" y="1323"/>
                  </a:cubicBezTo>
                  <a:cubicBezTo>
                    <a:pt x="930" y="1389"/>
                    <a:pt x="872" y="1422"/>
                    <a:pt x="842" y="1422"/>
                  </a:cubicBezTo>
                  <a:cubicBezTo>
                    <a:pt x="828" y="1422"/>
                    <a:pt x="815" y="1416"/>
                    <a:pt x="804" y="1405"/>
                  </a:cubicBezTo>
                  <a:cubicBezTo>
                    <a:pt x="793" y="1393"/>
                    <a:pt x="788" y="1380"/>
                    <a:pt x="788" y="1365"/>
                  </a:cubicBezTo>
                  <a:cubicBezTo>
                    <a:pt x="788" y="1348"/>
                    <a:pt x="793" y="1335"/>
                    <a:pt x="804" y="1327"/>
                  </a:cubicBezTo>
                  <a:cubicBezTo>
                    <a:pt x="815" y="1319"/>
                    <a:pt x="834" y="1308"/>
                    <a:pt x="861" y="1296"/>
                  </a:cubicBezTo>
                  <a:cubicBezTo>
                    <a:pt x="903" y="1276"/>
                    <a:pt x="935" y="1256"/>
                    <a:pt x="960" y="1234"/>
                  </a:cubicBezTo>
                  <a:cubicBezTo>
                    <a:pt x="985" y="1213"/>
                    <a:pt x="1006" y="1189"/>
                    <a:pt x="1025" y="1163"/>
                  </a:cubicBezTo>
                  <a:cubicBezTo>
                    <a:pt x="1044" y="1136"/>
                    <a:pt x="1057" y="1120"/>
                    <a:pt x="1063" y="1114"/>
                  </a:cubicBezTo>
                  <a:cubicBezTo>
                    <a:pt x="1068" y="1108"/>
                    <a:pt x="1079" y="1105"/>
                    <a:pt x="1095" y="1105"/>
                  </a:cubicBezTo>
                  <a:cubicBezTo>
                    <a:pt x="1113" y="1105"/>
                    <a:pt x="1128" y="1112"/>
                    <a:pt x="1139" y="1125"/>
                  </a:cubicBezTo>
                  <a:cubicBezTo>
                    <a:pt x="1149" y="1139"/>
                    <a:pt x="1155" y="1159"/>
                    <a:pt x="1155" y="1183"/>
                  </a:cubicBezTo>
                  <a:cubicBezTo>
                    <a:pt x="1155" y="1766"/>
                    <a:pt x="1155" y="1766"/>
                    <a:pt x="1155" y="1766"/>
                  </a:cubicBezTo>
                  <a:cubicBezTo>
                    <a:pt x="1155" y="1834"/>
                    <a:pt x="1132" y="1869"/>
                    <a:pt x="1085" y="1869"/>
                  </a:cubicBezTo>
                  <a:cubicBezTo>
                    <a:pt x="1064" y="1869"/>
                    <a:pt x="1048" y="1862"/>
                    <a:pt x="1035" y="1848"/>
                  </a:cubicBezTo>
                  <a:cubicBezTo>
                    <a:pt x="1023" y="1834"/>
                    <a:pt x="1016" y="1813"/>
                    <a:pt x="1016" y="1786"/>
                  </a:cubicBezTo>
                  <a:close/>
                  <a:moveTo>
                    <a:pt x="1636" y="1786"/>
                  </a:moveTo>
                  <a:cubicBezTo>
                    <a:pt x="1636" y="1323"/>
                    <a:pt x="1636" y="1323"/>
                    <a:pt x="1636" y="1323"/>
                  </a:cubicBezTo>
                  <a:cubicBezTo>
                    <a:pt x="1550" y="1389"/>
                    <a:pt x="1492" y="1422"/>
                    <a:pt x="1462" y="1422"/>
                  </a:cubicBezTo>
                  <a:cubicBezTo>
                    <a:pt x="1448" y="1422"/>
                    <a:pt x="1435" y="1416"/>
                    <a:pt x="1424" y="1405"/>
                  </a:cubicBezTo>
                  <a:cubicBezTo>
                    <a:pt x="1413" y="1393"/>
                    <a:pt x="1407" y="1380"/>
                    <a:pt x="1407" y="1365"/>
                  </a:cubicBezTo>
                  <a:cubicBezTo>
                    <a:pt x="1407" y="1348"/>
                    <a:pt x="1413" y="1335"/>
                    <a:pt x="1424" y="1327"/>
                  </a:cubicBezTo>
                  <a:cubicBezTo>
                    <a:pt x="1435" y="1319"/>
                    <a:pt x="1454" y="1308"/>
                    <a:pt x="1481" y="1296"/>
                  </a:cubicBezTo>
                  <a:cubicBezTo>
                    <a:pt x="1522" y="1276"/>
                    <a:pt x="1555" y="1256"/>
                    <a:pt x="1580" y="1234"/>
                  </a:cubicBezTo>
                  <a:cubicBezTo>
                    <a:pt x="1604" y="1213"/>
                    <a:pt x="1626" y="1189"/>
                    <a:pt x="1645" y="1163"/>
                  </a:cubicBezTo>
                  <a:cubicBezTo>
                    <a:pt x="1664" y="1136"/>
                    <a:pt x="1677" y="1120"/>
                    <a:pt x="1682" y="1114"/>
                  </a:cubicBezTo>
                  <a:cubicBezTo>
                    <a:pt x="1688" y="1108"/>
                    <a:pt x="1699" y="1105"/>
                    <a:pt x="1715" y="1105"/>
                  </a:cubicBezTo>
                  <a:cubicBezTo>
                    <a:pt x="1733" y="1105"/>
                    <a:pt x="1748" y="1112"/>
                    <a:pt x="1758" y="1125"/>
                  </a:cubicBezTo>
                  <a:cubicBezTo>
                    <a:pt x="1769" y="1139"/>
                    <a:pt x="1775" y="1159"/>
                    <a:pt x="1775" y="1183"/>
                  </a:cubicBezTo>
                  <a:cubicBezTo>
                    <a:pt x="1775" y="1766"/>
                    <a:pt x="1775" y="1766"/>
                    <a:pt x="1775" y="1766"/>
                  </a:cubicBezTo>
                  <a:cubicBezTo>
                    <a:pt x="1775" y="1834"/>
                    <a:pt x="1751" y="1869"/>
                    <a:pt x="1705" y="1869"/>
                  </a:cubicBezTo>
                  <a:cubicBezTo>
                    <a:pt x="1684" y="1869"/>
                    <a:pt x="1668" y="1862"/>
                    <a:pt x="1655" y="1848"/>
                  </a:cubicBezTo>
                  <a:cubicBezTo>
                    <a:pt x="1642" y="1834"/>
                    <a:pt x="1636" y="1813"/>
                    <a:pt x="1636" y="1786"/>
                  </a:cubicBezTo>
                  <a:close/>
                  <a:moveTo>
                    <a:pt x="2532" y="1490"/>
                  </a:moveTo>
                  <a:cubicBezTo>
                    <a:pt x="2532" y="1545"/>
                    <a:pt x="2529" y="1593"/>
                    <a:pt x="2522" y="1633"/>
                  </a:cubicBezTo>
                  <a:cubicBezTo>
                    <a:pt x="2515" y="1673"/>
                    <a:pt x="2502" y="1710"/>
                    <a:pt x="2484" y="1742"/>
                  </a:cubicBezTo>
                  <a:cubicBezTo>
                    <a:pt x="2461" y="1782"/>
                    <a:pt x="2431" y="1813"/>
                    <a:pt x="2395" y="1835"/>
                  </a:cubicBezTo>
                  <a:cubicBezTo>
                    <a:pt x="2358" y="1857"/>
                    <a:pt x="2317" y="1868"/>
                    <a:pt x="2272" y="1868"/>
                  </a:cubicBezTo>
                  <a:cubicBezTo>
                    <a:pt x="2221" y="1868"/>
                    <a:pt x="2174" y="1853"/>
                    <a:pt x="2133" y="1824"/>
                  </a:cubicBezTo>
                  <a:cubicBezTo>
                    <a:pt x="2093" y="1795"/>
                    <a:pt x="2062" y="1754"/>
                    <a:pt x="2041" y="1703"/>
                  </a:cubicBezTo>
                  <a:cubicBezTo>
                    <a:pt x="2031" y="1674"/>
                    <a:pt x="2023" y="1643"/>
                    <a:pt x="2018" y="1609"/>
                  </a:cubicBezTo>
                  <a:cubicBezTo>
                    <a:pt x="2013" y="1575"/>
                    <a:pt x="2010" y="1538"/>
                    <a:pt x="2010" y="1498"/>
                  </a:cubicBezTo>
                  <a:cubicBezTo>
                    <a:pt x="2010" y="1447"/>
                    <a:pt x="2013" y="1401"/>
                    <a:pt x="2019" y="1360"/>
                  </a:cubicBezTo>
                  <a:cubicBezTo>
                    <a:pt x="2024" y="1319"/>
                    <a:pt x="2033" y="1283"/>
                    <a:pt x="2044" y="1254"/>
                  </a:cubicBezTo>
                  <a:cubicBezTo>
                    <a:pt x="2064" y="1205"/>
                    <a:pt x="2093" y="1168"/>
                    <a:pt x="2131" y="1142"/>
                  </a:cubicBezTo>
                  <a:cubicBezTo>
                    <a:pt x="2170" y="1116"/>
                    <a:pt x="2215" y="1104"/>
                    <a:pt x="2268" y="1104"/>
                  </a:cubicBezTo>
                  <a:cubicBezTo>
                    <a:pt x="2303" y="1104"/>
                    <a:pt x="2335" y="1109"/>
                    <a:pt x="2363" y="1121"/>
                  </a:cubicBezTo>
                  <a:cubicBezTo>
                    <a:pt x="2392" y="1132"/>
                    <a:pt x="2417" y="1149"/>
                    <a:pt x="2439" y="1171"/>
                  </a:cubicBezTo>
                  <a:cubicBezTo>
                    <a:pt x="2460" y="1192"/>
                    <a:pt x="2478" y="1220"/>
                    <a:pt x="2493" y="1252"/>
                  </a:cubicBezTo>
                  <a:cubicBezTo>
                    <a:pt x="2519" y="1308"/>
                    <a:pt x="2532" y="1387"/>
                    <a:pt x="2532" y="1490"/>
                  </a:cubicBezTo>
                  <a:close/>
                  <a:moveTo>
                    <a:pt x="2392" y="1479"/>
                  </a:moveTo>
                  <a:cubicBezTo>
                    <a:pt x="2392" y="1417"/>
                    <a:pt x="2389" y="1366"/>
                    <a:pt x="2381" y="1327"/>
                  </a:cubicBezTo>
                  <a:cubicBezTo>
                    <a:pt x="2374" y="1287"/>
                    <a:pt x="2361" y="1257"/>
                    <a:pt x="2344" y="1237"/>
                  </a:cubicBezTo>
                  <a:cubicBezTo>
                    <a:pt x="2326" y="1217"/>
                    <a:pt x="2301" y="1207"/>
                    <a:pt x="2270" y="1207"/>
                  </a:cubicBezTo>
                  <a:cubicBezTo>
                    <a:pt x="2225" y="1207"/>
                    <a:pt x="2194" y="1230"/>
                    <a:pt x="2177" y="1275"/>
                  </a:cubicBezTo>
                  <a:cubicBezTo>
                    <a:pt x="2159" y="1320"/>
                    <a:pt x="2151" y="1389"/>
                    <a:pt x="2151" y="1484"/>
                  </a:cubicBezTo>
                  <a:cubicBezTo>
                    <a:pt x="2151" y="1547"/>
                    <a:pt x="2154" y="1600"/>
                    <a:pt x="2162" y="1640"/>
                  </a:cubicBezTo>
                  <a:cubicBezTo>
                    <a:pt x="2169" y="1681"/>
                    <a:pt x="2182" y="1712"/>
                    <a:pt x="2199" y="1733"/>
                  </a:cubicBezTo>
                  <a:cubicBezTo>
                    <a:pt x="2217" y="1754"/>
                    <a:pt x="2241" y="1764"/>
                    <a:pt x="2271" y="1764"/>
                  </a:cubicBezTo>
                  <a:cubicBezTo>
                    <a:pt x="2302" y="1764"/>
                    <a:pt x="2327" y="1753"/>
                    <a:pt x="2345" y="1732"/>
                  </a:cubicBezTo>
                  <a:cubicBezTo>
                    <a:pt x="2362" y="1710"/>
                    <a:pt x="2375" y="1679"/>
                    <a:pt x="2382" y="1638"/>
                  </a:cubicBezTo>
                  <a:cubicBezTo>
                    <a:pt x="2389" y="1598"/>
                    <a:pt x="2392" y="1545"/>
                    <a:pt x="2392" y="1479"/>
                  </a:cubicBezTo>
                  <a:close/>
                  <a:moveTo>
                    <a:pt x="3235" y="1490"/>
                  </a:moveTo>
                  <a:cubicBezTo>
                    <a:pt x="3235" y="1545"/>
                    <a:pt x="3232" y="1593"/>
                    <a:pt x="3225" y="1633"/>
                  </a:cubicBezTo>
                  <a:cubicBezTo>
                    <a:pt x="3218" y="1673"/>
                    <a:pt x="3206" y="1710"/>
                    <a:pt x="3187" y="1742"/>
                  </a:cubicBezTo>
                  <a:cubicBezTo>
                    <a:pt x="3164" y="1782"/>
                    <a:pt x="3134" y="1813"/>
                    <a:pt x="3098" y="1835"/>
                  </a:cubicBezTo>
                  <a:cubicBezTo>
                    <a:pt x="3061" y="1857"/>
                    <a:pt x="3020" y="1868"/>
                    <a:pt x="2976" y="1868"/>
                  </a:cubicBezTo>
                  <a:cubicBezTo>
                    <a:pt x="2924" y="1868"/>
                    <a:pt x="2878" y="1853"/>
                    <a:pt x="2837" y="1824"/>
                  </a:cubicBezTo>
                  <a:cubicBezTo>
                    <a:pt x="2796" y="1795"/>
                    <a:pt x="2765" y="1754"/>
                    <a:pt x="2744" y="1703"/>
                  </a:cubicBezTo>
                  <a:cubicBezTo>
                    <a:pt x="2734" y="1674"/>
                    <a:pt x="2726" y="1643"/>
                    <a:pt x="2721" y="1609"/>
                  </a:cubicBezTo>
                  <a:cubicBezTo>
                    <a:pt x="2716" y="1575"/>
                    <a:pt x="2714" y="1538"/>
                    <a:pt x="2714" y="1498"/>
                  </a:cubicBezTo>
                  <a:cubicBezTo>
                    <a:pt x="2714" y="1447"/>
                    <a:pt x="2716" y="1401"/>
                    <a:pt x="2722" y="1360"/>
                  </a:cubicBezTo>
                  <a:cubicBezTo>
                    <a:pt x="2727" y="1319"/>
                    <a:pt x="2736" y="1283"/>
                    <a:pt x="2747" y="1254"/>
                  </a:cubicBezTo>
                  <a:cubicBezTo>
                    <a:pt x="2767" y="1205"/>
                    <a:pt x="2797" y="1168"/>
                    <a:pt x="2835" y="1142"/>
                  </a:cubicBezTo>
                  <a:cubicBezTo>
                    <a:pt x="2873" y="1116"/>
                    <a:pt x="2919" y="1104"/>
                    <a:pt x="2971" y="1104"/>
                  </a:cubicBezTo>
                  <a:cubicBezTo>
                    <a:pt x="3006" y="1104"/>
                    <a:pt x="3038" y="1109"/>
                    <a:pt x="3067" y="1121"/>
                  </a:cubicBezTo>
                  <a:cubicBezTo>
                    <a:pt x="3095" y="1132"/>
                    <a:pt x="3120" y="1149"/>
                    <a:pt x="3142" y="1171"/>
                  </a:cubicBezTo>
                  <a:cubicBezTo>
                    <a:pt x="3163" y="1192"/>
                    <a:pt x="3182" y="1220"/>
                    <a:pt x="3197" y="1252"/>
                  </a:cubicBezTo>
                  <a:cubicBezTo>
                    <a:pt x="3222" y="1308"/>
                    <a:pt x="3235" y="1387"/>
                    <a:pt x="3235" y="1490"/>
                  </a:cubicBezTo>
                  <a:close/>
                  <a:moveTo>
                    <a:pt x="3096" y="1479"/>
                  </a:moveTo>
                  <a:cubicBezTo>
                    <a:pt x="3096" y="1417"/>
                    <a:pt x="3092" y="1366"/>
                    <a:pt x="3085" y="1327"/>
                  </a:cubicBezTo>
                  <a:cubicBezTo>
                    <a:pt x="3077" y="1287"/>
                    <a:pt x="3065" y="1257"/>
                    <a:pt x="3047" y="1237"/>
                  </a:cubicBezTo>
                  <a:cubicBezTo>
                    <a:pt x="3029" y="1217"/>
                    <a:pt x="3005" y="1207"/>
                    <a:pt x="2974" y="1207"/>
                  </a:cubicBezTo>
                  <a:cubicBezTo>
                    <a:pt x="2929" y="1207"/>
                    <a:pt x="2898" y="1230"/>
                    <a:pt x="2880" y="1275"/>
                  </a:cubicBezTo>
                  <a:cubicBezTo>
                    <a:pt x="2863" y="1320"/>
                    <a:pt x="2854" y="1389"/>
                    <a:pt x="2854" y="1484"/>
                  </a:cubicBezTo>
                  <a:cubicBezTo>
                    <a:pt x="2854" y="1547"/>
                    <a:pt x="2858" y="1600"/>
                    <a:pt x="2865" y="1640"/>
                  </a:cubicBezTo>
                  <a:cubicBezTo>
                    <a:pt x="2873" y="1681"/>
                    <a:pt x="2885" y="1712"/>
                    <a:pt x="2903" y="1733"/>
                  </a:cubicBezTo>
                  <a:cubicBezTo>
                    <a:pt x="2920" y="1754"/>
                    <a:pt x="2944" y="1764"/>
                    <a:pt x="2975" y="1764"/>
                  </a:cubicBezTo>
                  <a:cubicBezTo>
                    <a:pt x="3006" y="1764"/>
                    <a:pt x="3030" y="1753"/>
                    <a:pt x="3048" y="1732"/>
                  </a:cubicBezTo>
                  <a:cubicBezTo>
                    <a:pt x="3066" y="1710"/>
                    <a:pt x="3078" y="1679"/>
                    <a:pt x="3085" y="1638"/>
                  </a:cubicBezTo>
                  <a:cubicBezTo>
                    <a:pt x="3092" y="1598"/>
                    <a:pt x="3096" y="1545"/>
                    <a:pt x="3096" y="1479"/>
                  </a:cubicBezTo>
                  <a:close/>
                  <a:moveTo>
                    <a:pt x="3579" y="1786"/>
                  </a:moveTo>
                  <a:cubicBezTo>
                    <a:pt x="3579" y="1323"/>
                    <a:pt x="3579" y="1323"/>
                    <a:pt x="3579" y="1323"/>
                  </a:cubicBezTo>
                  <a:cubicBezTo>
                    <a:pt x="3493" y="1389"/>
                    <a:pt x="3435" y="1422"/>
                    <a:pt x="3405" y="1422"/>
                  </a:cubicBezTo>
                  <a:cubicBezTo>
                    <a:pt x="3391" y="1422"/>
                    <a:pt x="3378" y="1416"/>
                    <a:pt x="3367" y="1405"/>
                  </a:cubicBezTo>
                  <a:cubicBezTo>
                    <a:pt x="3356" y="1393"/>
                    <a:pt x="3350" y="1380"/>
                    <a:pt x="3350" y="1365"/>
                  </a:cubicBezTo>
                  <a:cubicBezTo>
                    <a:pt x="3350" y="1348"/>
                    <a:pt x="3356" y="1335"/>
                    <a:pt x="3367" y="1327"/>
                  </a:cubicBezTo>
                  <a:cubicBezTo>
                    <a:pt x="3378" y="1319"/>
                    <a:pt x="3397" y="1308"/>
                    <a:pt x="3424" y="1296"/>
                  </a:cubicBezTo>
                  <a:cubicBezTo>
                    <a:pt x="3465" y="1276"/>
                    <a:pt x="3498" y="1256"/>
                    <a:pt x="3523" y="1234"/>
                  </a:cubicBezTo>
                  <a:cubicBezTo>
                    <a:pt x="3547" y="1213"/>
                    <a:pt x="3569" y="1189"/>
                    <a:pt x="3588" y="1163"/>
                  </a:cubicBezTo>
                  <a:cubicBezTo>
                    <a:pt x="3607" y="1136"/>
                    <a:pt x="3620" y="1120"/>
                    <a:pt x="3625" y="1114"/>
                  </a:cubicBezTo>
                  <a:cubicBezTo>
                    <a:pt x="3631" y="1108"/>
                    <a:pt x="3642" y="1105"/>
                    <a:pt x="3658" y="1105"/>
                  </a:cubicBezTo>
                  <a:cubicBezTo>
                    <a:pt x="3676" y="1105"/>
                    <a:pt x="3690" y="1112"/>
                    <a:pt x="3701" y="1125"/>
                  </a:cubicBezTo>
                  <a:cubicBezTo>
                    <a:pt x="3712" y="1139"/>
                    <a:pt x="3718" y="1159"/>
                    <a:pt x="3718" y="1183"/>
                  </a:cubicBezTo>
                  <a:cubicBezTo>
                    <a:pt x="3718" y="1766"/>
                    <a:pt x="3718" y="1766"/>
                    <a:pt x="3718" y="1766"/>
                  </a:cubicBezTo>
                  <a:cubicBezTo>
                    <a:pt x="3718" y="1834"/>
                    <a:pt x="3694" y="1869"/>
                    <a:pt x="3648" y="1869"/>
                  </a:cubicBezTo>
                  <a:cubicBezTo>
                    <a:pt x="3627" y="1869"/>
                    <a:pt x="3611" y="1862"/>
                    <a:pt x="3598" y="1848"/>
                  </a:cubicBezTo>
                  <a:cubicBezTo>
                    <a:pt x="3585" y="1834"/>
                    <a:pt x="3579" y="1813"/>
                    <a:pt x="3579" y="1786"/>
                  </a:cubicBezTo>
                  <a:close/>
                  <a:moveTo>
                    <a:pt x="1292" y="2594"/>
                  </a:moveTo>
                  <a:cubicBezTo>
                    <a:pt x="1292" y="2649"/>
                    <a:pt x="1289" y="2697"/>
                    <a:pt x="1282" y="2737"/>
                  </a:cubicBezTo>
                  <a:cubicBezTo>
                    <a:pt x="1275" y="2777"/>
                    <a:pt x="1263" y="2814"/>
                    <a:pt x="1244" y="2846"/>
                  </a:cubicBezTo>
                  <a:cubicBezTo>
                    <a:pt x="1221" y="2886"/>
                    <a:pt x="1191" y="2917"/>
                    <a:pt x="1155" y="2939"/>
                  </a:cubicBezTo>
                  <a:cubicBezTo>
                    <a:pt x="1118" y="2961"/>
                    <a:pt x="1077" y="2972"/>
                    <a:pt x="1033" y="2972"/>
                  </a:cubicBezTo>
                  <a:cubicBezTo>
                    <a:pt x="981" y="2972"/>
                    <a:pt x="935" y="2957"/>
                    <a:pt x="894" y="2928"/>
                  </a:cubicBezTo>
                  <a:cubicBezTo>
                    <a:pt x="853" y="2899"/>
                    <a:pt x="822" y="2858"/>
                    <a:pt x="801" y="2807"/>
                  </a:cubicBezTo>
                  <a:cubicBezTo>
                    <a:pt x="791" y="2778"/>
                    <a:pt x="783" y="2747"/>
                    <a:pt x="778" y="2713"/>
                  </a:cubicBezTo>
                  <a:cubicBezTo>
                    <a:pt x="773" y="2679"/>
                    <a:pt x="771" y="2642"/>
                    <a:pt x="771" y="2602"/>
                  </a:cubicBezTo>
                  <a:cubicBezTo>
                    <a:pt x="771" y="2551"/>
                    <a:pt x="774" y="2505"/>
                    <a:pt x="779" y="2464"/>
                  </a:cubicBezTo>
                  <a:cubicBezTo>
                    <a:pt x="784" y="2423"/>
                    <a:pt x="793" y="2387"/>
                    <a:pt x="804" y="2358"/>
                  </a:cubicBezTo>
                  <a:cubicBezTo>
                    <a:pt x="824" y="2309"/>
                    <a:pt x="854" y="2272"/>
                    <a:pt x="892" y="2246"/>
                  </a:cubicBezTo>
                  <a:cubicBezTo>
                    <a:pt x="930" y="2220"/>
                    <a:pt x="976" y="2208"/>
                    <a:pt x="1029" y="2208"/>
                  </a:cubicBezTo>
                  <a:cubicBezTo>
                    <a:pt x="1063" y="2208"/>
                    <a:pt x="1095" y="2213"/>
                    <a:pt x="1124" y="2225"/>
                  </a:cubicBezTo>
                  <a:cubicBezTo>
                    <a:pt x="1152" y="2236"/>
                    <a:pt x="1177" y="2253"/>
                    <a:pt x="1199" y="2275"/>
                  </a:cubicBezTo>
                  <a:cubicBezTo>
                    <a:pt x="1220" y="2296"/>
                    <a:pt x="1239" y="2324"/>
                    <a:pt x="1254" y="2356"/>
                  </a:cubicBezTo>
                  <a:cubicBezTo>
                    <a:pt x="1279" y="2412"/>
                    <a:pt x="1292" y="2491"/>
                    <a:pt x="1292" y="2594"/>
                  </a:cubicBezTo>
                  <a:close/>
                  <a:moveTo>
                    <a:pt x="1153" y="2583"/>
                  </a:moveTo>
                  <a:cubicBezTo>
                    <a:pt x="1153" y="2521"/>
                    <a:pt x="1149" y="2470"/>
                    <a:pt x="1142" y="2431"/>
                  </a:cubicBezTo>
                  <a:cubicBezTo>
                    <a:pt x="1134" y="2391"/>
                    <a:pt x="1122" y="2361"/>
                    <a:pt x="1104" y="2341"/>
                  </a:cubicBezTo>
                  <a:cubicBezTo>
                    <a:pt x="1086" y="2321"/>
                    <a:pt x="1062" y="2311"/>
                    <a:pt x="1031" y="2311"/>
                  </a:cubicBezTo>
                  <a:cubicBezTo>
                    <a:pt x="986" y="2311"/>
                    <a:pt x="955" y="2334"/>
                    <a:pt x="937" y="2379"/>
                  </a:cubicBezTo>
                  <a:cubicBezTo>
                    <a:pt x="920" y="2424"/>
                    <a:pt x="911" y="2493"/>
                    <a:pt x="911" y="2588"/>
                  </a:cubicBezTo>
                  <a:cubicBezTo>
                    <a:pt x="911" y="2651"/>
                    <a:pt x="915" y="2704"/>
                    <a:pt x="922" y="2744"/>
                  </a:cubicBezTo>
                  <a:cubicBezTo>
                    <a:pt x="930" y="2785"/>
                    <a:pt x="942" y="2816"/>
                    <a:pt x="960" y="2837"/>
                  </a:cubicBezTo>
                  <a:cubicBezTo>
                    <a:pt x="977" y="2858"/>
                    <a:pt x="1001" y="2868"/>
                    <a:pt x="1032" y="2868"/>
                  </a:cubicBezTo>
                  <a:cubicBezTo>
                    <a:pt x="1063" y="2868"/>
                    <a:pt x="1087" y="2857"/>
                    <a:pt x="1105" y="2836"/>
                  </a:cubicBezTo>
                  <a:cubicBezTo>
                    <a:pt x="1123" y="2814"/>
                    <a:pt x="1135" y="2783"/>
                    <a:pt x="1142" y="2742"/>
                  </a:cubicBezTo>
                  <a:cubicBezTo>
                    <a:pt x="1149" y="2702"/>
                    <a:pt x="1153" y="2649"/>
                    <a:pt x="1153" y="2583"/>
                  </a:cubicBezTo>
                  <a:close/>
                  <a:moveTo>
                    <a:pt x="1954" y="2594"/>
                  </a:moveTo>
                  <a:cubicBezTo>
                    <a:pt x="1954" y="2649"/>
                    <a:pt x="1951" y="2697"/>
                    <a:pt x="1944" y="2737"/>
                  </a:cubicBezTo>
                  <a:cubicBezTo>
                    <a:pt x="1937" y="2777"/>
                    <a:pt x="1924" y="2814"/>
                    <a:pt x="1906" y="2846"/>
                  </a:cubicBezTo>
                  <a:cubicBezTo>
                    <a:pt x="1883" y="2886"/>
                    <a:pt x="1853" y="2917"/>
                    <a:pt x="1816" y="2939"/>
                  </a:cubicBezTo>
                  <a:cubicBezTo>
                    <a:pt x="1780" y="2961"/>
                    <a:pt x="1739" y="2972"/>
                    <a:pt x="1694" y="2972"/>
                  </a:cubicBezTo>
                  <a:cubicBezTo>
                    <a:pt x="1643" y="2972"/>
                    <a:pt x="1596" y="2957"/>
                    <a:pt x="1555" y="2928"/>
                  </a:cubicBezTo>
                  <a:cubicBezTo>
                    <a:pt x="1514" y="2899"/>
                    <a:pt x="1484" y="2858"/>
                    <a:pt x="1463" y="2807"/>
                  </a:cubicBezTo>
                  <a:cubicBezTo>
                    <a:pt x="1452" y="2778"/>
                    <a:pt x="1445" y="2747"/>
                    <a:pt x="1440" y="2713"/>
                  </a:cubicBezTo>
                  <a:cubicBezTo>
                    <a:pt x="1435" y="2679"/>
                    <a:pt x="1432" y="2642"/>
                    <a:pt x="1432" y="2602"/>
                  </a:cubicBezTo>
                  <a:cubicBezTo>
                    <a:pt x="1432" y="2551"/>
                    <a:pt x="1435" y="2505"/>
                    <a:pt x="1441" y="2464"/>
                  </a:cubicBezTo>
                  <a:cubicBezTo>
                    <a:pt x="1446" y="2423"/>
                    <a:pt x="1454" y="2387"/>
                    <a:pt x="1466" y="2358"/>
                  </a:cubicBezTo>
                  <a:cubicBezTo>
                    <a:pt x="1486" y="2309"/>
                    <a:pt x="1515" y="2272"/>
                    <a:pt x="1553" y="2246"/>
                  </a:cubicBezTo>
                  <a:cubicBezTo>
                    <a:pt x="1592" y="2220"/>
                    <a:pt x="1637" y="2208"/>
                    <a:pt x="1690" y="2208"/>
                  </a:cubicBezTo>
                  <a:cubicBezTo>
                    <a:pt x="1725" y="2208"/>
                    <a:pt x="1757" y="2213"/>
                    <a:pt x="1785" y="2225"/>
                  </a:cubicBezTo>
                  <a:cubicBezTo>
                    <a:pt x="1814" y="2236"/>
                    <a:pt x="1839" y="2253"/>
                    <a:pt x="1860" y="2275"/>
                  </a:cubicBezTo>
                  <a:cubicBezTo>
                    <a:pt x="1882" y="2296"/>
                    <a:pt x="1900" y="2324"/>
                    <a:pt x="1915" y="2356"/>
                  </a:cubicBezTo>
                  <a:cubicBezTo>
                    <a:pt x="1941" y="2412"/>
                    <a:pt x="1954" y="2491"/>
                    <a:pt x="1954" y="2594"/>
                  </a:cubicBezTo>
                  <a:close/>
                  <a:moveTo>
                    <a:pt x="1814" y="2583"/>
                  </a:moveTo>
                  <a:cubicBezTo>
                    <a:pt x="1814" y="2521"/>
                    <a:pt x="1811" y="2470"/>
                    <a:pt x="1803" y="2431"/>
                  </a:cubicBezTo>
                  <a:cubicBezTo>
                    <a:pt x="1796" y="2391"/>
                    <a:pt x="1783" y="2361"/>
                    <a:pt x="1765" y="2341"/>
                  </a:cubicBezTo>
                  <a:cubicBezTo>
                    <a:pt x="1748" y="2321"/>
                    <a:pt x="1723" y="2311"/>
                    <a:pt x="1692" y="2311"/>
                  </a:cubicBezTo>
                  <a:cubicBezTo>
                    <a:pt x="1647" y="2311"/>
                    <a:pt x="1616" y="2334"/>
                    <a:pt x="1599" y="2379"/>
                  </a:cubicBezTo>
                  <a:cubicBezTo>
                    <a:pt x="1581" y="2424"/>
                    <a:pt x="1572" y="2493"/>
                    <a:pt x="1572" y="2588"/>
                  </a:cubicBezTo>
                  <a:cubicBezTo>
                    <a:pt x="1572" y="2651"/>
                    <a:pt x="1576" y="2704"/>
                    <a:pt x="1584" y="2744"/>
                  </a:cubicBezTo>
                  <a:cubicBezTo>
                    <a:pt x="1591" y="2785"/>
                    <a:pt x="1604" y="2816"/>
                    <a:pt x="1621" y="2837"/>
                  </a:cubicBezTo>
                  <a:cubicBezTo>
                    <a:pt x="1639" y="2858"/>
                    <a:pt x="1663" y="2868"/>
                    <a:pt x="1693" y="2868"/>
                  </a:cubicBezTo>
                  <a:cubicBezTo>
                    <a:pt x="1724" y="2868"/>
                    <a:pt x="1749" y="2857"/>
                    <a:pt x="1766" y="2836"/>
                  </a:cubicBezTo>
                  <a:cubicBezTo>
                    <a:pt x="1784" y="2814"/>
                    <a:pt x="1797" y="2783"/>
                    <a:pt x="1804" y="2742"/>
                  </a:cubicBezTo>
                  <a:cubicBezTo>
                    <a:pt x="1811" y="2702"/>
                    <a:pt x="1814" y="2649"/>
                    <a:pt x="1814" y="2583"/>
                  </a:cubicBezTo>
                  <a:close/>
                  <a:moveTo>
                    <a:pt x="2298" y="2890"/>
                  </a:moveTo>
                  <a:cubicBezTo>
                    <a:pt x="2298" y="2427"/>
                    <a:pt x="2298" y="2427"/>
                    <a:pt x="2298" y="2427"/>
                  </a:cubicBezTo>
                  <a:cubicBezTo>
                    <a:pt x="2211" y="2493"/>
                    <a:pt x="2153" y="2526"/>
                    <a:pt x="2124" y="2526"/>
                  </a:cubicBezTo>
                  <a:cubicBezTo>
                    <a:pt x="2109" y="2526"/>
                    <a:pt x="2097" y="2520"/>
                    <a:pt x="2086" y="2509"/>
                  </a:cubicBezTo>
                  <a:cubicBezTo>
                    <a:pt x="2075" y="2497"/>
                    <a:pt x="2069" y="2484"/>
                    <a:pt x="2069" y="2469"/>
                  </a:cubicBezTo>
                  <a:cubicBezTo>
                    <a:pt x="2069" y="2452"/>
                    <a:pt x="2074" y="2439"/>
                    <a:pt x="2085" y="2431"/>
                  </a:cubicBezTo>
                  <a:cubicBezTo>
                    <a:pt x="2096" y="2423"/>
                    <a:pt x="2115" y="2412"/>
                    <a:pt x="2143" y="2400"/>
                  </a:cubicBezTo>
                  <a:cubicBezTo>
                    <a:pt x="2184" y="2380"/>
                    <a:pt x="2217" y="2360"/>
                    <a:pt x="2241" y="2338"/>
                  </a:cubicBezTo>
                  <a:cubicBezTo>
                    <a:pt x="2266" y="2317"/>
                    <a:pt x="2288" y="2293"/>
                    <a:pt x="2307" y="2267"/>
                  </a:cubicBezTo>
                  <a:cubicBezTo>
                    <a:pt x="2326" y="2240"/>
                    <a:pt x="2338" y="2224"/>
                    <a:pt x="2344" y="2218"/>
                  </a:cubicBezTo>
                  <a:cubicBezTo>
                    <a:pt x="2350" y="2212"/>
                    <a:pt x="2361" y="2209"/>
                    <a:pt x="2377" y="2209"/>
                  </a:cubicBezTo>
                  <a:cubicBezTo>
                    <a:pt x="2395" y="2209"/>
                    <a:pt x="2409" y="2216"/>
                    <a:pt x="2420" y="2229"/>
                  </a:cubicBezTo>
                  <a:cubicBezTo>
                    <a:pt x="2431" y="2243"/>
                    <a:pt x="2436" y="2263"/>
                    <a:pt x="2436" y="2287"/>
                  </a:cubicBezTo>
                  <a:cubicBezTo>
                    <a:pt x="2436" y="2870"/>
                    <a:pt x="2436" y="2870"/>
                    <a:pt x="2436" y="2870"/>
                  </a:cubicBezTo>
                  <a:cubicBezTo>
                    <a:pt x="2436" y="2938"/>
                    <a:pt x="2413" y="2973"/>
                    <a:pt x="2366" y="2973"/>
                  </a:cubicBezTo>
                  <a:cubicBezTo>
                    <a:pt x="2346" y="2973"/>
                    <a:pt x="2329" y="2966"/>
                    <a:pt x="2317" y="2952"/>
                  </a:cubicBezTo>
                  <a:cubicBezTo>
                    <a:pt x="2304" y="2938"/>
                    <a:pt x="2298" y="2917"/>
                    <a:pt x="2298" y="2890"/>
                  </a:cubicBezTo>
                  <a:close/>
                </a:path>
              </a:pathLst>
            </a:custGeom>
            <a:solidFill>
              <a:schemeClr val="bg1"/>
            </a:solidFill>
            <a:ln>
              <a:noFill/>
            </a:ln>
            <a:effectLst/>
          </p:spPr>
          <p:txBody>
            <a:bodyPr vert="horz" wrap="square" lIns="68583" tIns="34292" rIns="68583" bIns="34292" numCol="1" anchor="t" anchorCtr="0" compatLnSpc="1">
              <a:prstTxWarp prst="textNoShape">
                <a:avLst/>
              </a:prstTxWarp>
            </a:bodyPr>
            <a:lstStyle/>
            <a:p>
              <a:pPr defTabSz="685834"/>
              <a:endParaRPr lang="en-US" sz="1400">
                <a:solidFill>
                  <a:srgbClr val="0096D6"/>
                </a:solidFill>
              </a:endParaRPr>
            </a:p>
          </p:txBody>
        </p:sp>
        <p:sp>
          <p:nvSpPr>
            <p:cNvPr id="93" name="Freeform 92"/>
            <p:cNvSpPr>
              <a:spLocks noChangeAspect="1" noEditPoints="1"/>
            </p:cNvSpPr>
            <p:nvPr/>
          </p:nvSpPr>
          <p:spPr bwMode="auto">
            <a:xfrm>
              <a:off x="1866938" y="775251"/>
              <a:ext cx="531091" cy="417148"/>
            </a:xfrm>
            <a:custGeom>
              <a:avLst/>
              <a:gdLst>
                <a:gd name="T0" fmla="*/ 347 w 693"/>
                <a:gd name="T1" fmla="*/ 21 h 657"/>
                <a:gd name="T2" fmla="*/ 347 w 693"/>
                <a:gd name="T3" fmla="*/ 95 h 657"/>
                <a:gd name="T4" fmla="*/ 676 w 693"/>
                <a:gd name="T5" fmla="*/ 87 h 657"/>
                <a:gd name="T6" fmla="*/ 404 w 693"/>
                <a:gd name="T7" fmla="*/ 58 h 657"/>
                <a:gd name="T8" fmla="*/ 289 w 693"/>
                <a:gd name="T9" fmla="*/ 58 h 657"/>
                <a:gd name="T10" fmla="*/ 18 w 693"/>
                <a:gd name="T11" fmla="*/ 87 h 657"/>
                <a:gd name="T12" fmla="*/ 0 w 693"/>
                <a:gd name="T13" fmla="*/ 557 h 657"/>
                <a:gd name="T14" fmla="*/ 676 w 693"/>
                <a:gd name="T15" fmla="*/ 575 h 657"/>
                <a:gd name="T16" fmla="*/ 693 w 693"/>
                <a:gd name="T17" fmla="*/ 104 h 657"/>
                <a:gd name="T18" fmla="*/ 347 w 693"/>
                <a:gd name="T19" fmla="*/ 10 h 657"/>
                <a:gd name="T20" fmla="*/ 347 w 693"/>
                <a:gd name="T21" fmla="*/ 105 h 657"/>
                <a:gd name="T22" fmla="*/ 347 w 693"/>
                <a:gd name="T23" fmla="*/ 10 h 657"/>
                <a:gd name="T24" fmla="*/ 572 w 693"/>
                <a:gd name="T25" fmla="*/ 547 h 657"/>
                <a:gd name="T26" fmla="*/ 608 w 693"/>
                <a:gd name="T27" fmla="*/ 538 h 657"/>
                <a:gd name="T28" fmla="*/ 652 w 693"/>
                <a:gd name="T29" fmla="*/ 511 h 657"/>
                <a:gd name="T30" fmla="*/ 42 w 693"/>
                <a:gd name="T31" fmla="*/ 128 h 657"/>
                <a:gd name="T32" fmla="*/ 652 w 693"/>
                <a:gd name="T33" fmla="*/ 511 h 657"/>
                <a:gd name="T34" fmla="*/ 347 w 693"/>
                <a:gd name="T35" fmla="*/ 164 h 657"/>
                <a:gd name="T36" fmla="*/ 406 w 693"/>
                <a:gd name="T37" fmla="*/ 222 h 657"/>
                <a:gd name="T38" fmla="*/ 216 w 693"/>
                <a:gd name="T39" fmla="*/ 474 h 657"/>
                <a:gd name="T40" fmla="*/ 231 w 693"/>
                <a:gd name="T41" fmla="*/ 356 h 657"/>
                <a:gd name="T42" fmla="*/ 304 w 693"/>
                <a:gd name="T43" fmla="*/ 312 h 657"/>
                <a:gd name="T44" fmla="*/ 400 w 693"/>
                <a:gd name="T45" fmla="*/ 312 h 657"/>
                <a:gd name="T46" fmla="*/ 477 w 693"/>
                <a:gd name="T47" fmla="*/ 445 h 657"/>
                <a:gd name="T48" fmla="*/ 130 w 693"/>
                <a:gd name="T49" fmla="*/ 657 h 657"/>
                <a:gd name="T50" fmla="*/ 164 w 693"/>
                <a:gd name="T51" fmla="*/ 603 h 657"/>
                <a:gd name="T52" fmla="*/ 130 w 693"/>
                <a:gd name="T53" fmla="*/ 657 h 657"/>
                <a:gd name="T54" fmla="*/ 177 w 693"/>
                <a:gd name="T55" fmla="*/ 603 h 657"/>
                <a:gd name="T56" fmla="*/ 209 w 693"/>
                <a:gd name="T57" fmla="*/ 657 h 657"/>
                <a:gd name="T58" fmla="*/ 369 w 693"/>
                <a:gd name="T59" fmla="*/ 603 h 657"/>
                <a:gd name="T60" fmla="*/ 222 w 693"/>
                <a:gd name="T61" fmla="*/ 657 h 657"/>
                <a:gd name="T62" fmla="*/ 369 w 693"/>
                <a:gd name="T63" fmla="*/ 603 h 657"/>
                <a:gd name="T64" fmla="*/ 45 w 693"/>
                <a:gd name="T65" fmla="*/ 603 h 657"/>
                <a:gd name="T66" fmla="*/ 39 w 693"/>
                <a:gd name="T67" fmla="*/ 651 h 657"/>
                <a:gd name="T68" fmla="*/ 117 w 693"/>
                <a:gd name="T69" fmla="*/ 657 h 657"/>
                <a:gd name="T70" fmla="*/ 525 w 693"/>
                <a:gd name="T71" fmla="*/ 603 h 657"/>
                <a:gd name="T72" fmla="*/ 382 w 693"/>
                <a:gd name="T73" fmla="*/ 657 h 657"/>
                <a:gd name="T74" fmla="*/ 525 w 693"/>
                <a:gd name="T75" fmla="*/ 603 h 657"/>
                <a:gd name="T76" fmla="*/ 538 w 693"/>
                <a:gd name="T77" fmla="*/ 657 h 657"/>
                <a:gd name="T78" fmla="*/ 655 w 693"/>
                <a:gd name="T79" fmla="*/ 651 h 657"/>
                <a:gd name="T80" fmla="*/ 649 w 693"/>
                <a:gd name="T81" fmla="*/ 603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3" h="657">
                  <a:moveTo>
                    <a:pt x="310" y="58"/>
                  </a:moveTo>
                  <a:cubicBezTo>
                    <a:pt x="310" y="37"/>
                    <a:pt x="326" y="21"/>
                    <a:pt x="347" y="21"/>
                  </a:cubicBezTo>
                  <a:cubicBezTo>
                    <a:pt x="367" y="21"/>
                    <a:pt x="384" y="37"/>
                    <a:pt x="384" y="58"/>
                  </a:cubicBezTo>
                  <a:cubicBezTo>
                    <a:pt x="384" y="78"/>
                    <a:pt x="367" y="95"/>
                    <a:pt x="347" y="95"/>
                  </a:cubicBezTo>
                  <a:cubicBezTo>
                    <a:pt x="326" y="95"/>
                    <a:pt x="310" y="78"/>
                    <a:pt x="310" y="58"/>
                  </a:cubicBezTo>
                  <a:close/>
                  <a:moveTo>
                    <a:pt x="676" y="87"/>
                  </a:moveTo>
                  <a:cubicBezTo>
                    <a:pt x="397" y="87"/>
                    <a:pt x="397" y="87"/>
                    <a:pt x="397" y="87"/>
                  </a:cubicBezTo>
                  <a:cubicBezTo>
                    <a:pt x="401" y="78"/>
                    <a:pt x="404" y="68"/>
                    <a:pt x="404" y="58"/>
                  </a:cubicBezTo>
                  <a:cubicBezTo>
                    <a:pt x="404" y="26"/>
                    <a:pt x="379" y="0"/>
                    <a:pt x="347" y="0"/>
                  </a:cubicBezTo>
                  <a:cubicBezTo>
                    <a:pt x="315" y="0"/>
                    <a:pt x="289" y="26"/>
                    <a:pt x="289" y="58"/>
                  </a:cubicBezTo>
                  <a:cubicBezTo>
                    <a:pt x="289" y="68"/>
                    <a:pt x="292" y="78"/>
                    <a:pt x="297" y="87"/>
                  </a:cubicBezTo>
                  <a:cubicBezTo>
                    <a:pt x="18" y="87"/>
                    <a:pt x="18" y="87"/>
                    <a:pt x="18" y="87"/>
                  </a:cubicBezTo>
                  <a:cubicBezTo>
                    <a:pt x="8" y="87"/>
                    <a:pt x="0" y="94"/>
                    <a:pt x="0" y="104"/>
                  </a:cubicBezTo>
                  <a:cubicBezTo>
                    <a:pt x="0" y="557"/>
                    <a:pt x="0" y="557"/>
                    <a:pt x="0" y="557"/>
                  </a:cubicBezTo>
                  <a:cubicBezTo>
                    <a:pt x="0" y="567"/>
                    <a:pt x="8" y="575"/>
                    <a:pt x="18" y="575"/>
                  </a:cubicBezTo>
                  <a:cubicBezTo>
                    <a:pt x="676" y="575"/>
                    <a:pt x="676" y="575"/>
                    <a:pt x="676" y="575"/>
                  </a:cubicBezTo>
                  <a:cubicBezTo>
                    <a:pt x="685" y="575"/>
                    <a:pt x="693" y="567"/>
                    <a:pt x="693" y="557"/>
                  </a:cubicBezTo>
                  <a:cubicBezTo>
                    <a:pt x="693" y="104"/>
                    <a:pt x="693" y="104"/>
                    <a:pt x="693" y="104"/>
                  </a:cubicBezTo>
                  <a:cubicBezTo>
                    <a:pt x="693" y="94"/>
                    <a:pt x="685" y="87"/>
                    <a:pt x="676" y="87"/>
                  </a:cubicBezTo>
                  <a:close/>
                  <a:moveTo>
                    <a:pt x="347" y="10"/>
                  </a:moveTo>
                  <a:cubicBezTo>
                    <a:pt x="373" y="10"/>
                    <a:pt x="394" y="32"/>
                    <a:pt x="394" y="58"/>
                  </a:cubicBezTo>
                  <a:cubicBezTo>
                    <a:pt x="394" y="84"/>
                    <a:pt x="373" y="105"/>
                    <a:pt x="347" y="105"/>
                  </a:cubicBezTo>
                  <a:cubicBezTo>
                    <a:pt x="321" y="105"/>
                    <a:pt x="299" y="84"/>
                    <a:pt x="299" y="58"/>
                  </a:cubicBezTo>
                  <a:cubicBezTo>
                    <a:pt x="299" y="32"/>
                    <a:pt x="321" y="10"/>
                    <a:pt x="347" y="10"/>
                  </a:cubicBezTo>
                  <a:close/>
                  <a:moveTo>
                    <a:pt x="608" y="547"/>
                  </a:moveTo>
                  <a:cubicBezTo>
                    <a:pt x="572" y="547"/>
                    <a:pt x="572" y="547"/>
                    <a:pt x="572" y="547"/>
                  </a:cubicBezTo>
                  <a:cubicBezTo>
                    <a:pt x="572" y="538"/>
                    <a:pt x="572" y="538"/>
                    <a:pt x="572" y="538"/>
                  </a:cubicBezTo>
                  <a:cubicBezTo>
                    <a:pt x="608" y="538"/>
                    <a:pt x="608" y="538"/>
                    <a:pt x="608" y="538"/>
                  </a:cubicBezTo>
                  <a:lnTo>
                    <a:pt x="608" y="547"/>
                  </a:lnTo>
                  <a:close/>
                  <a:moveTo>
                    <a:pt x="652" y="511"/>
                  </a:moveTo>
                  <a:cubicBezTo>
                    <a:pt x="42" y="511"/>
                    <a:pt x="42" y="511"/>
                    <a:pt x="42" y="511"/>
                  </a:cubicBezTo>
                  <a:cubicBezTo>
                    <a:pt x="42" y="128"/>
                    <a:pt x="42" y="128"/>
                    <a:pt x="42" y="128"/>
                  </a:cubicBezTo>
                  <a:cubicBezTo>
                    <a:pt x="652" y="128"/>
                    <a:pt x="652" y="128"/>
                    <a:pt x="652" y="128"/>
                  </a:cubicBezTo>
                  <a:lnTo>
                    <a:pt x="652" y="511"/>
                  </a:lnTo>
                  <a:close/>
                  <a:moveTo>
                    <a:pt x="406" y="222"/>
                  </a:moveTo>
                  <a:cubicBezTo>
                    <a:pt x="405" y="190"/>
                    <a:pt x="382" y="164"/>
                    <a:pt x="347" y="164"/>
                  </a:cubicBezTo>
                  <a:cubicBezTo>
                    <a:pt x="310" y="164"/>
                    <a:pt x="289" y="190"/>
                    <a:pt x="288" y="222"/>
                  </a:cubicBezTo>
                  <a:cubicBezTo>
                    <a:pt x="288" y="343"/>
                    <a:pt x="406" y="342"/>
                    <a:pt x="406" y="222"/>
                  </a:cubicBezTo>
                  <a:close/>
                  <a:moveTo>
                    <a:pt x="477" y="474"/>
                  </a:moveTo>
                  <a:cubicBezTo>
                    <a:pt x="216" y="474"/>
                    <a:pt x="216" y="474"/>
                    <a:pt x="216" y="474"/>
                  </a:cubicBezTo>
                  <a:cubicBezTo>
                    <a:pt x="216" y="445"/>
                    <a:pt x="216" y="445"/>
                    <a:pt x="216" y="445"/>
                  </a:cubicBezTo>
                  <a:cubicBezTo>
                    <a:pt x="216" y="415"/>
                    <a:pt x="218" y="381"/>
                    <a:pt x="231" y="356"/>
                  </a:cubicBezTo>
                  <a:cubicBezTo>
                    <a:pt x="243" y="333"/>
                    <a:pt x="266" y="312"/>
                    <a:pt x="294" y="312"/>
                  </a:cubicBezTo>
                  <a:cubicBezTo>
                    <a:pt x="304" y="312"/>
                    <a:pt x="304" y="312"/>
                    <a:pt x="304" y="312"/>
                  </a:cubicBezTo>
                  <a:cubicBezTo>
                    <a:pt x="328" y="335"/>
                    <a:pt x="365" y="335"/>
                    <a:pt x="390" y="312"/>
                  </a:cubicBezTo>
                  <a:cubicBezTo>
                    <a:pt x="400" y="312"/>
                    <a:pt x="400" y="312"/>
                    <a:pt x="400" y="312"/>
                  </a:cubicBezTo>
                  <a:cubicBezTo>
                    <a:pt x="427" y="312"/>
                    <a:pt x="450" y="333"/>
                    <a:pt x="462" y="356"/>
                  </a:cubicBezTo>
                  <a:cubicBezTo>
                    <a:pt x="475" y="381"/>
                    <a:pt x="477" y="415"/>
                    <a:pt x="477" y="445"/>
                  </a:cubicBezTo>
                  <a:cubicBezTo>
                    <a:pt x="477" y="474"/>
                    <a:pt x="477" y="474"/>
                    <a:pt x="477" y="474"/>
                  </a:cubicBezTo>
                  <a:close/>
                  <a:moveTo>
                    <a:pt x="130" y="657"/>
                  </a:moveTo>
                  <a:cubicBezTo>
                    <a:pt x="164" y="657"/>
                    <a:pt x="164" y="657"/>
                    <a:pt x="164" y="657"/>
                  </a:cubicBezTo>
                  <a:cubicBezTo>
                    <a:pt x="164" y="603"/>
                    <a:pt x="164" y="603"/>
                    <a:pt x="164" y="603"/>
                  </a:cubicBezTo>
                  <a:cubicBezTo>
                    <a:pt x="130" y="603"/>
                    <a:pt x="130" y="603"/>
                    <a:pt x="130" y="603"/>
                  </a:cubicBezTo>
                  <a:lnTo>
                    <a:pt x="130" y="657"/>
                  </a:lnTo>
                  <a:close/>
                  <a:moveTo>
                    <a:pt x="209" y="603"/>
                  </a:moveTo>
                  <a:cubicBezTo>
                    <a:pt x="177" y="603"/>
                    <a:pt x="177" y="603"/>
                    <a:pt x="177" y="603"/>
                  </a:cubicBezTo>
                  <a:cubicBezTo>
                    <a:pt x="177" y="657"/>
                    <a:pt x="177" y="657"/>
                    <a:pt x="177" y="657"/>
                  </a:cubicBezTo>
                  <a:cubicBezTo>
                    <a:pt x="209" y="657"/>
                    <a:pt x="209" y="657"/>
                    <a:pt x="209" y="657"/>
                  </a:cubicBezTo>
                  <a:lnTo>
                    <a:pt x="209" y="603"/>
                  </a:lnTo>
                  <a:close/>
                  <a:moveTo>
                    <a:pt x="369" y="603"/>
                  </a:moveTo>
                  <a:cubicBezTo>
                    <a:pt x="222" y="603"/>
                    <a:pt x="222" y="603"/>
                    <a:pt x="222" y="603"/>
                  </a:cubicBezTo>
                  <a:cubicBezTo>
                    <a:pt x="222" y="657"/>
                    <a:pt x="222" y="657"/>
                    <a:pt x="222" y="657"/>
                  </a:cubicBezTo>
                  <a:cubicBezTo>
                    <a:pt x="369" y="657"/>
                    <a:pt x="369" y="657"/>
                    <a:pt x="369" y="657"/>
                  </a:cubicBezTo>
                  <a:lnTo>
                    <a:pt x="369" y="603"/>
                  </a:lnTo>
                  <a:close/>
                  <a:moveTo>
                    <a:pt x="117" y="603"/>
                  </a:moveTo>
                  <a:cubicBezTo>
                    <a:pt x="45" y="603"/>
                    <a:pt x="45" y="603"/>
                    <a:pt x="45" y="603"/>
                  </a:cubicBezTo>
                  <a:cubicBezTo>
                    <a:pt x="42" y="603"/>
                    <a:pt x="39" y="606"/>
                    <a:pt x="39" y="609"/>
                  </a:cubicBezTo>
                  <a:cubicBezTo>
                    <a:pt x="39" y="651"/>
                    <a:pt x="39" y="651"/>
                    <a:pt x="39" y="651"/>
                  </a:cubicBezTo>
                  <a:cubicBezTo>
                    <a:pt x="39" y="654"/>
                    <a:pt x="42" y="657"/>
                    <a:pt x="45" y="657"/>
                  </a:cubicBezTo>
                  <a:cubicBezTo>
                    <a:pt x="117" y="657"/>
                    <a:pt x="117" y="657"/>
                    <a:pt x="117" y="657"/>
                  </a:cubicBezTo>
                  <a:lnTo>
                    <a:pt x="117" y="603"/>
                  </a:lnTo>
                  <a:close/>
                  <a:moveTo>
                    <a:pt x="525" y="603"/>
                  </a:moveTo>
                  <a:cubicBezTo>
                    <a:pt x="382" y="603"/>
                    <a:pt x="382" y="603"/>
                    <a:pt x="382" y="603"/>
                  </a:cubicBezTo>
                  <a:cubicBezTo>
                    <a:pt x="382" y="657"/>
                    <a:pt x="382" y="657"/>
                    <a:pt x="382" y="657"/>
                  </a:cubicBezTo>
                  <a:cubicBezTo>
                    <a:pt x="525" y="657"/>
                    <a:pt x="525" y="657"/>
                    <a:pt x="525" y="657"/>
                  </a:cubicBezTo>
                  <a:lnTo>
                    <a:pt x="525" y="603"/>
                  </a:lnTo>
                  <a:close/>
                  <a:moveTo>
                    <a:pt x="538" y="603"/>
                  </a:moveTo>
                  <a:cubicBezTo>
                    <a:pt x="538" y="657"/>
                    <a:pt x="538" y="657"/>
                    <a:pt x="538" y="657"/>
                  </a:cubicBezTo>
                  <a:cubicBezTo>
                    <a:pt x="649" y="657"/>
                    <a:pt x="649" y="657"/>
                    <a:pt x="649" y="657"/>
                  </a:cubicBezTo>
                  <a:cubicBezTo>
                    <a:pt x="652" y="657"/>
                    <a:pt x="655" y="654"/>
                    <a:pt x="655" y="651"/>
                  </a:cubicBezTo>
                  <a:cubicBezTo>
                    <a:pt x="655" y="609"/>
                    <a:pt x="655" y="609"/>
                    <a:pt x="655" y="609"/>
                  </a:cubicBezTo>
                  <a:cubicBezTo>
                    <a:pt x="655" y="606"/>
                    <a:pt x="652" y="603"/>
                    <a:pt x="649" y="603"/>
                  </a:cubicBezTo>
                  <a:lnTo>
                    <a:pt x="538" y="60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285" rtl="0" eaLnBrk="1" latinLnBrk="0" hangingPunct="1">
                <a:defRPr sz="1900" kern="1200">
                  <a:solidFill>
                    <a:schemeClr val="tx1"/>
                  </a:solidFill>
                  <a:latin typeface="+mn-lt"/>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defTabSz="914323"/>
              <a:endParaRPr lang="en-US">
                <a:solidFill>
                  <a:srgbClr val="0096D6"/>
                </a:solidFill>
              </a:endParaRPr>
            </a:p>
          </p:txBody>
        </p:sp>
      </p:grpSp>
      <p:grpSp>
        <p:nvGrpSpPr>
          <p:cNvPr id="17" name="Group 16"/>
          <p:cNvGrpSpPr/>
          <p:nvPr/>
        </p:nvGrpSpPr>
        <p:grpSpPr>
          <a:xfrm>
            <a:off x="2367087" y="943410"/>
            <a:ext cx="2160000" cy="1800000"/>
            <a:chOff x="5379614" y="688849"/>
            <a:chExt cx="2160000" cy="1800000"/>
          </a:xfrm>
        </p:grpSpPr>
        <p:grpSp>
          <p:nvGrpSpPr>
            <p:cNvPr id="13" name="Group 12"/>
            <p:cNvGrpSpPr/>
            <p:nvPr/>
          </p:nvGrpSpPr>
          <p:grpSpPr>
            <a:xfrm>
              <a:off x="5379614" y="688849"/>
              <a:ext cx="2160000" cy="1800000"/>
              <a:chOff x="4865735" y="698112"/>
              <a:chExt cx="2160000" cy="1800000"/>
            </a:xfrm>
          </p:grpSpPr>
          <p:sp>
            <p:nvSpPr>
              <p:cNvPr id="59" name="Rounded Rectangle 58"/>
              <p:cNvSpPr/>
              <p:nvPr/>
            </p:nvSpPr>
            <p:spPr>
              <a:xfrm>
                <a:off x="4865735" y="698112"/>
                <a:ext cx="2160000" cy="1800000"/>
              </a:xfrm>
              <a:prstGeom prst="roundRect">
                <a:avLst>
                  <a:gd name="adj" fmla="val 7295"/>
                </a:avLst>
              </a:prstGeom>
              <a:solidFill>
                <a:schemeClr val="accent5"/>
              </a:solidFill>
              <a:ln>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t" anchorCtr="0" compatLnSpc="1">
                <a:prstTxWarp prst="textNoShape">
                  <a:avLst/>
                </a:prstTxWarp>
              </a:bodyPr>
              <a:lstStyle/>
              <a:p>
                <a:pPr defTabSz="685834"/>
                <a:endParaRPr lang="en-US" sz="1100" dirty="0">
                  <a:solidFill>
                    <a:schemeClr val="bg1"/>
                  </a:solidFill>
                </a:endParaRPr>
              </a:p>
            </p:txBody>
          </p:sp>
          <p:sp>
            <p:nvSpPr>
              <p:cNvPr id="46" name="TextBox 45"/>
              <p:cNvSpPr txBox="1"/>
              <p:nvPr/>
            </p:nvSpPr>
            <p:spPr>
              <a:xfrm>
                <a:off x="4955735" y="1329158"/>
                <a:ext cx="1980000" cy="931028"/>
              </a:xfrm>
              <a:prstGeom prst="rect">
                <a:avLst/>
              </a:prstGeom>
              <a:noFill/>
            </p:spPr>
            <p:txBody>
              <a:bodyPr wrap="square" lIns="68583" tIns="34292" rIns="68583" bIns="34292" rtlCol="0" anchor="ctr">
                <a:spAutoFit/>
              </a:bodyPr>
              <a:lstStyle/>
              <a:p>
                <a:pPr algn="ctr" defTabSz="685834">
                  <a:spcAft>
                    <a:spcPts val="900"/>
                  </a:spcAft>
                </a:pPr>
                <a:r>
                  <a:rPr lang="en-US" sz="1400" dirty="0" smtClean="0">
                    <a:solidFill>
                      <a:schemeClr val="bg1"/>
                    </a:solidFill>
                  </a:rPr>
                  <a:t>I want to transform my workplace to enable a highly productive and mobile workforce</a:t>
                </a:r>
                <a:endParaRPr lang="en-US" sz="1000" dirty="0">
                  <a:solidFill>
                    <a:schemeClr val="bg1"/>
                  </a:solidFill>
                </a:endParaRPr>
              </a:p>
            </p:txBody>
          </p:sp>
        </p:grpSp>
        <p:pic>
          <p:nvPicPr>
            <p:cNvPr id="78" name="Picture 7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0362" y="815989"/>
              <a:ext cx="252000" cy="459122"/>
            </a:xfrm>
            <a:prstGeom prst="rect">
              <a:avLst/>
            </a:prstGeom>
          </p:spPr>
        </p:pic>
        <p:pic>
          <p:nvPicPr>
            <p:cNvPr id="96" name="Picture 95"/>
            <p:cNvPicPr>
              <a:picLocks noChangeAspect="1"/>
            </p:cNvPicPr>
            <p:nvPr/>
          </p:nvPicPr>
          <p:blipFill rotWithShape="1">
            <a:blip r:embed="rId4">
              <a:extLst>
                <a:ext uri="{28A0092B-C50C-407E-A947-70E740481C1C}">
                  <a14:useLocalDpi xmlns:a14="http://schemas.microsoft.com/office/drawing/2010/main"/>
                </a:ext>
              </a:extLst>
            </a:blip>
            <a:srcRect t="-6826"/>
            <a:stretch/>
          </p:blipFill>
          <p:spPr>
            <a:xfrm>
              <a:off x="6646201" y="819477"/>
              <a:ext cx="404396" cy="432000"/>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57272" y="836133"/>
              <a:ext cx="198000"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4608359" y="943410"/>
            <a:ext cx="2160000" cy="1800000"/>
            <a:chOff x="4526918" y="737278"/>
            <a:chExt cx="2160000" cy="1800000"/>
          </a:xfrm>
        </p:grpSpPr>
        <p:grpSp>
          <p:nvGrpSpPr>
            <p:cNvPr id="15" name="Group 14"/>
            <p:cNvGrpSpPr/>
            <p:nvPr/>
          </p:nvGrpSpPr>
          <p:grpSpPr>
            <a:xfrm>
              <a:off x="4526918" y="737278"/>
              <a:ext cx="2160000" cy="1800000"/>
              <a:chOff x="2055745" y="2896537"/>
              <a:chExt cx="2160000" cy="1800000"/>
            </a:xfrm>
          </p:grpSpPr>
          <p:sp>
            <p:nvSpPr>
              <p:cNvPr id="58" name="Rounded Rectangle 57"/>
              <p:cNvSpPr/>
              <p:nvPr/>
            </p:nvSpPr>
            <p:spPr>
              <a:xfrm>
                <a:off x="2055745" y="2896537"/>
                <a:ext cx="2160000" cy="1800000"/>
              </a:xfrm>
              <a:prstGeom prst="roundRect">
                <a:avLst>
                  <a:gd name="adj" fmla="val 7295"/>
                </a:avLst>
              </a:prstGeom>
              <a:solidFill>
                <a:schemeClr val="accent5"/>
              </a:solidFill>
              <a:ln>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t" anchorCtr="0" compatLnSpc="1">
                <a:prstTxWarp prst="textNoShape">
                  <a:avLst/>
                </a:prstTxWarp>
              </a:bodyPr>
              <a:lstStyle/>
              <a:p>
                <a:pPr defTabSz="685834"/>
                <a:endParaRPr lang="en-US" sz="1100" dirty="0">
                  <a:solidFill>
                    <a:schemeClr val="bg1"/>
                  </a:solidFill>
                </a:endParaRPr>
              </a:p>
            </p:txBody>
          </p:sp>
          <p:sp>
            <p:nvSpPr>
              <p:cNvPr id="47" name="TextBox 46"/>
              <p:cNvSpPr txBox="1"/>
              <p:nvPr/>
            </p:nvSpPr>
            <p:spPr>
              <a:xfrm>
                <a:off x="2055745" y="3545574"/>
                <a:ext cx="2160000" cy="931028"/>
              </a:xfrm>
              <a:prstGeom prst="rect">
                <a:avLst/>
              </a:prstGeom>
              <a:noFill/>
            </p:spPr>
            <p:txBody>
              <a:bodyPr wrap="square" lIns="68583" tIns="34292" rIns="68583" bIns="34292" rtlCol="0" anchor="ctr">
                <a:spAutoFit/>
              </a:bodyPr>
              <a:lstStyle/>
              <a:p>
                <a:pPr algn="ctr" defTabSz="685834">
                  <a:spcAft>
                    <a:spcPts val="900"/>
                  </a:spcAft>
                </a:pPr>
                <a:r>
                  <a:rPr lang="en-US" sz="1400" dirty="0" smtClean="0">
                    <a:solidFill>
                      <a:schemeClr val="bg1"/>
                    </a:solidFill>
                  </a:rPr>
                  <a:t>I need to satisfy customers with simple, effortless experiences through via any channel</a:t>
                </a:r>
                <a:endParaRPr lang="en-US" sz="1000" dirty="0">
                  <a:solidFill>
                    <a:schemeClr val="bg1"/>
                  </a:solidFill>
                </a:endParaRPr>
              </a:p>
            </p:txBody>
          </p:sp>
        </p:gr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11738" y="870267"/>
              <a:ext cx="306151"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9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93590" y="951639"/>
              <a:ext cx="400548" cy="324000"/>
            </a:xfrm>
            <a:prstGeom prst="rect">
              <a:avLst/>
            </a:prstGeom>
          </p:spPr>
        </p:pic>
        <p:pic>
          <p:nvPicPr>
            <p:cNvPr id="9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048282" y="879639"/>
              <a:ext cx="198000"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 name="Group 100"/>
          <p:cNvGrpSpPr/>
          <p:nvPr/>
        </p:nvGrpSpPr>
        <p:grpSpPr>
          <a:xfrm>
            <a:off x="4581213" y="3116781"/>
            <a:ext cx="2217166" cy="1800000"/>
            <a:chOff x="799117" y="2880395"/>
            <a:chExt cx="2217166" cy="1800000"/>
          </a:xfrm>
        </p:grpSpPr>
        <p:grpSp>
          <p:nvGrpSpPr>
            <p:cNvPr id="102" name="Group 101"/>
            <p:cNvGrpSpPr/>
            <p:nvPr/>
          </p:nvGrpSpPr>
          <p:grpSpPr>
            <a:xfrm>
              <a:off x="799117" y="2880395"/>
              <a:ext cx="2217165" cy="1800000"/>
              <a:chOff x="799117" y="2880395"/>
              <a:chExt cx="2217165" cy="1800000"/>
            </a:xfrm>
          </p:grpSpPr>
          <p:sp>
            <p:nvSpPr>
              <p:cNvPr id="104" name="Rounded Rectangle 103"/>
              <p:cNvSpPr/>
              <p:nvPr/>
            </p:nvSpPr>
            <p:spPr>
              <a:xfrm>
                <a:off x="856282" y="2880395"/>
                <a:ext cx="2160000" cy="1800000"/>
              </a:xfrm>
              <a:prstGeom prst="roundRect">
                <a:avLst>
                  <a:gd name="adj" fmla="val 8604"/>
                </a:avLst>
              </a:prstGeom>
              <a:gradFill flip="none" rotWithShape="1">
                <a:gsLst>
                  <a:gs pos="0">
                    <a:schemeClr val="tx2"/>
                  </a:gs>
                  <a:gs pos="100000">
                    <a:schemeClr val="tx2">
                      <a:lumMod val="50000"/>
                    </a:schemeClr>
                  </a:gs>
                </a:gsLst>
                <a:lin ang="16200000" scaled="0"/>
                <a:tileRect/>
              </a:gradFill>
              <a:ln w="5" cap="rnd">
                <a:noFill/>
                <a:prstDash val="solid"/>
                <a:miter lim="800000"/>
                <a:headEnd/>
                <a:tailEnd/>
              </a:ln>
            </p:spPr>
            <p:txBody>
              <a:bodyPr vert="horz" wrap="square" lIns="68583" tIns="34292" rIns="68583" bIns="34292" numCol="1" anchor="t" anchorCtr="0" compatLnSpc="1">
                <a:prstTxWarp prst="textNoShape">
                  <a:avLst/>
                </a:prstTxWarp>
              </a:bodyPr>
              <a:lstStyle/>
              <a:p>
                <a:pPr defTabSz="685834"/>
                <a:endParaRPr lang="en-US" sz="1400" dirty="0">
                  <a:solidFill>
                    <a:srgbClr val="0096D6"/>
                  </a:solidFill>
                </a:endParaRPr>
              </a:p>
            </p:txBody>
          </p:sp>
          <p:sp>
            <p:nvSpPr>
              <p:cNvPr id="105" name="Rounded Rectangle 104"/>
              <p:cNvSpPr/>
              <p:nvPr/>
            </p:nvSpPr>
            <p:spPr>
              <a:xfrm>
                <a:off x="799117" y="2890409"/>
                <a:ext cx="2192942" cy="1789985"/>
              </a:xfrm>
              <a:prstGeom prst="roundRect">
                <a:avLst>
                  <a:gd name="adj" fmla="val 8081"/>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defTabSz="685834"/>
                <a:r>
                  <a:rPr lang="en-GB" sz="1200" dirty="0" smtClean="0">
                    <a:solidFill>
                      <a:schemeClr val="bg1"/>
                    </a:solidFill>
                  </a:rPr>
                  <a:t>Customer Collaboration</a:t>
                </a:r>
                <a:endParaRPr lang="en-GB" sz="1200" dirty="0">
                  <a:solidFill>
                    <a:schemeClr val="bg1"/>
                  </a:solidFill>
                </a:endParaRPr>
              </a:p>
              <a:p>
                <a:pPr algn="ctr" defTabSz="685834"/>
                <a:endParaRPr lang="en-GB" sz="900" dirty="0"/>
              </a:p>
              <a:p>
                <a:pPr algn="ctr" defTabSz="685834"/>
                <a:endParaRPr lang="en-GB" sz="900" dirty="0"/>
              </a:p>
              <a:p>
                <a:pPr algn="ctr" defTabSz="685834">
                  <a:spcBef>
                    <a:spcPts val="600"/>
                  </a:spcBef>
                </a:pPr>
                <a:r>
                  <a:rPr lang="en-GB" sz="1100" dirty="0" smtClean="0"/>
                  <a:t>Efficient multi-channel customer help lines and sales desks with Unified Contact </a:t>
                </a:r>
                <a:r>
                  <a:rPr lang="en-GB" sz="1100" dirty="0" err="1" smtClean="0"/>
                  <a:t>Center</a:t>
                </a:r>
                <a:r>
                  <a:rPr lang="en-GB" sz="1100" dirty="0" smtClean="0"/>
                  <a:t> Express (UCCX) or  Hosted Collaboration for Contact </a:t>
                </a:r>
                <a:r>
                  <a:rPr lang="en-GB" sz="1100" dirty="0" err="1" smtClean="0"/>
                  <a:t>Center</a:t>
                </a:r>
                <a:r>
                  <a:rPr lang="en-GB" sz="1100" dirty="0" smtClean="0"/>
                  <a:t> </a:t>
                </a:r>
                <a:endParaRPr lang="en-GB" sz="1100" dirty="0"/>
              </a:p>
            </p:txBody>
          </p:sp>
        </p:grpSp>
        <p:sp>
          <p:nvSpPr>
            <p:cNvPr id="103" name="TextBox 102"/>
            <p:cNvSpPr txBox="1"/>
            <p:nvPr/>
          </p:nvSpPr>
          <p:spPr>
            <a:xfrm>
              <a:off x="856283" y="3222082"/>
              <a:ext cx="2160000" cy="238537"/>
            </a:xfrm>
            <a:prstGeom prst="rect">
              <a:avLst/>
            </a:prstGeom>
            <a:solidFill>
              <a:schemeClr val="accent2">
                <a:lumMod val="60000"/>
                <a:lumOff val="40000"/>
              </a:schemeClr>
            </a:solidFill>
          </p:spPr>
          <p:txBody>
            <a:bodyPr wrap="square" lIns="68589" tIns="34295" rIns="68589" bIns="34295" rtlCol="0">
              <a:spAutoFit/>
            </a:bodyPr>
            <a:lstStyle/>
            <a:p>
              <a:pPr algn="ctr"/>
              <a:r>
                <a:rPr lang="en-GB" sz="1100" dirty="0" smtClean="0">
                  <a:solidFill>
                    <a:srgbClr val="1C1C1C"/>
                  </a:solidFill>
                </a:rPr>
                <a:t>Enhanced experiences</a:t>
              </a:r>
              <a:endParaRPr lang="en-GB" sz="1100" dirty="0">
                <a:solidFill>
                  <a:srgbClr val="1C1C1C"/>
                </a:solidFill>
              </a:endParaRPr>
            </a:p>
          </p:txBody>
        </p:sp>
      </p:grpSp>
      <p:grpSp>
        <p:nvGrpSpPr>
          <p:cNvPr id="106" name="Group 105"/>
          <p:cNvGrpSpPr/>
          <p:nvPr/>
        </p:nvGrpSpPr>
        <p:grpSpPr>
          <a:xfrm>
            <a:off x="2338504" y="3116781"/>
            <a:ext cx="2217166" cy="1800000"/>
            <a:chOff x="799117" y="2880395"/>
            <a:chExt cx="2217166" cy="1800000"/>
          </a:xfrm>
        </p:grpSpPr>
        <p:grpSp>
          <p:nvGrpSpPr>
            <p:cNvPr id="107" name="Group 106"/>
            <p:cNvGrpSpPr/>
            <p:nvPr/>
          </p:nvGrpSpPr>
          <p:grpSpPr>
            <a:xfrm>
              <a:off x="799117" y="2880395"/>
              <a:ext cx="2217165" cy="1800000"/>
              <a:chOff x="799117" y="2880395"/>
              <a:chExt cx="2217165" cy="1800000"/>
            </a:xfrm>
          </p:grpSpPr>
          <p:sp>
            <p:nvSpPr>
              <p:cNvPr id="109" name="Rounded Rectangle 108"/>
              <p:cNvSpPr/>
              <p:nvPr/>
            </p:nvSpPr>
            <p:spPr>
              <a:xfrm>
                <a:off x="856282" y="2880395"/>
                <a:ext cx="2160000" cy="1800000"/>
              </a:xfrm>
              <a:prstGeom prst="roundRect">
                <a:avLst>
                  <a:gd name="adj" fmla="val 8604"/>
                </a:avLst>
              </a:prstGeom>
              <a:gradFill flip="none" rotWithShape="1">
                <a:gsLst>
                  <a:gs pos="0">
                    <a:schemeClr val="tx2"/>
                  </a:gs>
                  <a:gs pos="100000">
                    <a:schemeClr val="tx2">
                      <a:lumMod val="50000"/>
                    </a:schemeClr>
                  </a:gs>
                </a:gsLst>
                <a:lin ang="16200000" scaled="0"/>
                <a:tileRect/>
              </a:gradFill>
              <a:ln w="5" cap="rnd">
                <a:noFill/>
                <a:prstDash val="solid"/>
                <a:miter lim="800000"/>
                <a:headEnd/>
                <a:tailEnd/>
              </a:ln>
            </p:spPr>
            <p:txBody>
              <a:bodyPr vert="horz" wrap="square" lIns="68583" tIns="34292" rIns="68583" bIns="34292" numCol="1" anchor="t" anchorCtr="0" compatLnSpc="1">
                <a:prstTxWarp prst="textNoShape">
                  <a:avLst/>
                </a:prstTxWarp>
              </a:bodyPr>
              <a:lstStyle/>
              <a:p>
                <a:pPr defTabSz="685834"/>
                <a:endParaRPr lang="en-US" sz="1400" dirty="0">
                  <a:solidFill>
                    <a:srgbClr val="0096D6"/>
                  </a:solidFill>
                </a:endParaRPr>
              </a:p>
            </p:txBody>
          </p:sp>
          <p:sp>
            <p:nvSpPr>
              <p:cNvPr id="110" name="Rounded Rectangle 109"/>
              <p:cNvSpPr/>
              <p:nvPr/>
            </p:nvSpPr>
            <p:spPr>
              <a:xfrm>
                <a:off x="799117" y="2890409"/>
                <a:ext cx="2192942" cy="1789985"/>
              </a:xfrm>
              <a:prstGeom prst="roundRect">
                <a:avLst>
                  <a:gd name="adj" fmla="val 8081"/>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defTabSz="685834"/>
                <a:r>
                  <a:rPr lang="en-GB" sz="1200" dirty="0" smtClean="0">
                    <a:solidFill>
                      <a:schemeClr val="bg1"/>
                    </a:solidFill>
                  </a:rPr>
                  <a:t>Workplace Transformation</a:t>
                </a:r>
                <a:endParaRPr lang="en-GB" sz="1200" dirty="0">
                  <a:solidFill>
                    <a:schemeClr val="bg1"/>
                  </a:solidFill>
                </a:endParaRPr>
              </a:p>
              <a:p>
                <a:pPr algn="ctr" defTabSz="685834"/>
                <a:endParaRPr lang="en-GB" sz="900" dirty="0"/>
              </a:p>
              <a:p>
                <a:pPr algn="ctr" defTabSz="685834"/>
                <a:endParaRPr lang="en-GB" sz="900" dirty="0"/>
              </a:p>
              <a:p>
                <a:pPr algn="ctr" defTabSz="685834">
                  <a:spcBef>
                    <a:spcPts val="600"/>
                  </a:spcBef>
                </a:pPr>
                <a:r>
                  <a:rPr lang="en-GB" sz="1100" dirty="0" smtClean="0"/>
                  <a:t>Empowered  mobile and remote workers achieve great results faster with Cisco Collaboration desk endpoints and mobile collaboration applications</a:t>
                </a:r>
                <a:endParaRPr lang="en-GB" sz="1100" dirty="0"/>
              </a:p>
            </p:txBody>
          </p:sp>
        </p:grpSp>
        <p:sp>
          <p:nvSpPr>
            <p:cNvPr id="108" name="TextBox 107"/>
            <p:cNvSpPr txBox="1"/>
            <p:nvPr/>
          </p:nvSpPr>
          <p:spPr>
            <a:xfrm>
              <a:off x="856283" y="3222082"/>
              <a:ext cx="2160000" cy="238537"/>
            </a:xfrm>
            <a:prstGeom prst="rect">
              <a:avLst/>
            </a:prstGeom>
            <a:solidFill>
              <a:schemeClr val="accent2">
                <a:lumMod val="60000"/>
                <a:lumOff val="40000"/>
              </a:schemeClr>
            </a:solidFill>
          </p:spPr>
          <p:txBody>
            <a:bodyPr wrap="square" lIns="68589" tIns="34295" rIns="68589" bIns="34295" rtlCol="0">
              <a:spAutoFit/>
            </a:bodyPr>
            <a:lstStyle/>
            <a:p>
              <a:pPr algn="ctr"/>
              <a:r>
                <a:rPr lang="en-GB" sz="1100" dirty="0" smtClean="0">
                  <a:solidFill>
                    <a:srgbClr val="1C1C1C"/>
                  </a:solidFill>
                </a:rPr>
                <a:t>Every room, desk, pocket</a:t>
              </a:r>
              <a:endParaRPr lang="en-GB" sz="1100" dirty="0">
                <a:solidFill>
                  <a:srgbClr val="1C1C1C"/>
                </a:solidFill>
              </a:endParaRPr>
            </a:p>
          </p:txBody>
        </p:sp>
      </p:grpSp>
      <p:grpSp>
        <p:nvGrpSpPr>
          <p:cNvPr id="111" name="Group 110"/>
          <p:cNvGrpSpPr/>
          <p:nvPr/>
        </p:nvGrpSpPr>
        <p:grpSpPr>
          <a:xfrm>
            <a:off x="52232" y="3116781"/>
            <a:ext cx="2217166" cy="1800000"/>
            <a:chOff x="799117" y="2880395"/>
            <a:chExt cx="2217166" cy="1800000"/>
          </a:xfrm>
        </p:grpSpPr>
        <p:grpSp>
          <p:nvGrpSpPr>
            <p:cNvPr id="112" name="Group 111"/>
            <p:cNvGrpSpPr/>
            <p:nvPr/>
          </p:nvGrpSpPr>
          <p:grpSpPr>
            <a:xfrm>
              <a:off x="799117" y="2880395"/>
              <a:ext cx="2217165" cy="1800000"/>
              <a:chOff x="799117" y="2880395"/>
              <a:chExt cx="2217165" cy="1800000"/>
            </a:xfrm>
          </p:grpSpPr>
          <p:sp>
            <p:nvSpPr>
              <p:cNvPr id="114" name="Rounded Rectangle 113"/>
              <p:cNvSpPr/>
              <p:nvPr/>
            </p:nvSpPr>
            <p:spPr>
              <a:xfrm>
                <a:off x="856282" y="2880395"/>
                <a:ext cx="2160000" cy="1800000"/>
              </a:xfrm>
              <a:prstGeom prst="roundRect">
                <a:avLst>
                  <a:gd name="adj" fmla="val 8604"/>
                </a:avLst>
              </a:prstGeom>
              <a:gradFill flip="none" rotWithShape="1">
                <a:gsLst>
                  <a:gs pos="0">
                    <a:schemeClr val="tx2"/>
                  </a:gs>
                  <a:gs pos="100000">
                    <a:schemeClr val="tx2">
                      <a:lumMod val="50000"/>
                    </a:schemeClr>
                  </a:gs>
                </a:gsLst>
                <a:lin ang="16200000" scaled="0"/>
                <a:tileRect/>
              </a:gradFill>
              <a:ln w="5" cap="rnd">
                <a:noFill/>
                <a:prstDash val="solid"/>
                <a:miter lim="800000"/>
                <a:headEnd/>
                <a:tailEnd/>
              </a:ln>
            </p:spPr>
            <p:txBody>
              <a:bodyPr vert="horz" wrap="square" lIns="68583" tIns="34292" rIns="68583" bIns="34292" numCol="1" anchor="t" anchorCtr="0" compatLnSpc="1">
                <a:prstTxWarp prst="textNoShape">
                  <a:avLst/>
                </a:prstTxWarp>
              </a:bodyPr>
              <a:lstStyle/>
              <a:p>
                <a:pPr defTabSz="685834"/>
                <a:endParaRPr lang="en-US" sz="1400" dirty="0">
                  <a:solidFill>
                    <a:srgbClr val="0096D6"/>
                  </a:solidFill>
                </a:endParaRPr>
              </a:p>
            </p:txBody>
          </p:sp>
          <p:sp>
            <p:nvSpPr>
              <p:cNvPr id="115" name="Rounded Rectangle 114"/>
              <p:cNvSpPr/>
              <p:nvPr/>
            </p:nvSpPr>
            <p:spPr>
              <a:xfrm>
                <a:off x="799117" y="2890409"/>
                <a:ext cx="2192942" cy="1789985"/>
              </a:xfrm>
              <a:prstGeom prst="roundRect">
                <a:avLst>
                  <a:gd name="adj" fmla="val 8081"/>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defTabSz="685834"/>
                <a:r>
                  <a:rPr lang="en-GB" sz="1200" dirty="0" smtClean="0">
                    <a:solidFill>
                      <a:schemeClr val="bg1"/>
                    </a:solidFill>
                  </a:rPr>
                  <a:t>Exceptional Video</a:t>
                </a:r>
                <a:endParaRPr lang="en-GB" sz="1200" dirty="0">
                  <a:solidFill>
                    <a:schemeClr val="bg1"/>
                  </a:solidFill>
                </a:endParaRPr>
              </a:p>
              <a:p>
                <a:pPr algn="ctr" defTabSz="685834"/>
                <a:endParaRPr lang="en-GB" sz="900" dirty="0"/>
              </a:p>
              <a:p>
                <a:pPr algn="ctr" defTabSz="685834"/>
                <a:endParaRPr lang="en-GB" sz="900" dirty="0"/>
              </a:p>
              <a:p>
                <a:pPr algn="ctr" defTabSz="685834">
                  <a:spcBef>
                    <a:spcPts val="600"/>
                  </a:spcBef>
                </a:pPr>
                <a:r>
                  <a:rPr lang="en-GB" sz="1100" dirty="0" smtClean="0"/>
                  <a:t>Simpler  team working and enhanced customer, partner and supplier relationships with affordable high-definition video, audio and content sharing</a:t>
                </a:r>
                <a:endParaRPr lang="en-GB" sz="1100" dirty="0"/>
              </a:p>
            </p:txBody>
          </p:sp>
        </p:grpSp>
        <p:sp>
          <p:nvSpPr>
            <p:cNvPr id="113" name="TextBox 112"/>
            <p:cNvSpPr txBox="1"/>
            <p:nvPr/>
          </p:nvSpPr>
          <p:spPr>
            <a:xfrm>
              <a:off x="856283" y="3222082"/>
              <a:ext cx="2160000" cy="238537"/>
            </a:xfrm>
            <a:prstGeom prst="rect">
              <a:avLst/>
            </a:prstGeom>
            <a:solidFill>
              <a:schemeClr val="accent2">
                <a:lumMod val="60000"/>
                <a:lumOff val="40000"/>
              </a:schemeClr>
            </a:solidFill>
          </p:spPr>
          <p:txBody>
            <a:bodyPr wrap="square" lIns="68589" tIns="34295" rIns="68589" bIns="34295" rtlCol="0">
              <a:spAutoFit/>
            </a:bodyPr>
            <a:lstStyle/>
            <a:p>
              <a:pPr algn="ctr"/>
              <a:r>
                <a:rPr lang="en-GB" sz="1100" dirty="0" smtClean="0">
                  <a:solidFill>
                    <a:srgbClr val="1C1C1C"/>
                  </a:solidFill>
                </a:rPr>
                <a:t>Faster innovation</a:t>
              </a:r>
              <a:endParaRPr lang="en-GB" sz="1100" dirty="0">
                <a:solidFill>
                  <a:srgbClr val="1C1C1C"/>
                </a:solidFill>
              </a:endParaRPr>
            </a:p>
          </p:txBody>
        </p:sp>
      </p:grpSp>
      <p:grpSp>
        <p:nvGrpSpPr>
          <p:cNvPr id="22" name="Group 21"/>
          <p:cNvGrpSpPr/>
          <p:nvPr/>
        </p:nvGrpSpPr>
        <p:grpSpPr>
          <a:xfrm>
            <a:off x="6849630" y="943410"/>
            <a:ext cx="2160001" cy="1800000"/>
            <a:chOff x="6849630" y="666330"/>
            <a:chExt cx="2160001" cy="1800000"/>
          </a:xfrm>
        </p:grpSpPr>
        <p:grpSp>
          <p:nvGrpSpPr>
            <p:cNvPr id="16" name="Group 15"/>
            <p:cNvGrpSpPr/>
            <p:nvPr/>
          </p:nvGrpSpPr>
          <p:grpSpPr>
            <a:xfrm>
              <a:off x="6849630" y="666330"/>
              <a:ext cx="2160001" cy="1800000"/>
              <a:chOff x="5042164" y="2752614"/>
              <a:chExt cx="2160001" cy="1800000"/>
            </a:xfrm>
          </p:grpSpPr>
          <p:sp>
            <p:nvSpPr>
              <p:cNvPr id="57" name="Rounded Rectangle 56"/>
              <p:cNvSpPr/>
              <p:nvPr/>
            </p:nvSpPr>
            <p:spPr>
              <a:xfrm>
                <a:off x="5042164" y="2752614"/>
                <a:ext cx="2160000" cy="1800000"/>
              </a:xfrm>
              <a:prstGeom prst="roundRect">
                <a:avLst>
                  <a:gd name="adj" fmla="val 7295"/>
                </a:avLst>
              </a:prstGeom>
              <a:solidFill>
                <a:schemeClr val="accent5"/>
              </a:solidFill>
              <a:ln>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t" anchorCtr="0" compatLnSpc="1">
                <a:prstTxWarp prst="textNoShape">
                  <a:avLst/>
                </a:prstTxWarp>
              </a:bodyPr>
              <a:lstStyle/>
              <a:p>
                <a:pPr defTabSz="685834"/>
                <a:endParaRPr lang="en-US" sz="1100" dirty="0">
                  <a:solidFill>
                    <a:schemeClr val="bg1"/>
                  </a:solidFill>
                </a:endParaRPr>
              </a:p>
            </p:txBody>
          </p:sp>
          <p:sp>
            <p:nvSpPr>
              <p:cNvPr id="48" name="TextBox 47"/>
              <p:cNvSpPr txBox="1"/>
              <p:nvPr/>
            </p:nvSpPr>
            <p:spPr>
              <a:xfrm>
                <a:off x="5042165" y="3331214"/>
                <a:ext cx="2160000" cy="1146472"/>
              </a:xfrm>
              <a:prstGeom prst="rect">
                <a:avLst/>
              </a:prstGeom>
              <a:noFill/>
            </p:spPr>
            <p:txBody>
              <a:bodyPr wrap="square" lIns="68583" tIns="34292" rIns="68583" bIns="34292" rtlCol="0" anchor="ctr">
                <a:spAutoFit/>
              </a:bodyPr>
              <a:lstStyle/>
              <a:p>
                <a:pPr algn="ctr" defTabSz="685834">
                  <a:spcAft>
                    <a:spcPts val="900"/>
                  </a:spcAft>
                </a:pPr>
                <a:r>
                  <a:rPr lang="en-US" sz="1400" dirty="0" smtClean="0">
                    <a:solidFill>
                      <a:schemeClr val="bg1"/>
                    </a:solidFill>
                  </a:rPr>
                  <a:t>I need to consolidate infrastructure costs with easy to consume, deploy, manage and use solutions</a:t>
                </a:r>
                <a:endParaRPr lang="en-US" sz="1000" dirty="0">
                  <a:solidFill>
                    <a:schemeClr val="bg1"/>
                  </a:solidFill>
                </a:endParaRPr>
              </a:p>
            </p:txBody>
          </p:sp>
        </p:grpSp>
        <p:pic>
          <p:nvPicPr>
            <p:cNvPr id="88" name="Picture 8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15251" y="799506"/>
              <a:ext cx="330001" cy="396000"/>
            </a:xfrm>
            <a:prstGeom prst="rect">
              <a:avLst/>
            </a:prstGeom>
          </p:spPr>
        </p:pic>
        <p:sp>
          <p:nvSpPr>
            <p:cNvPr id="97" name="Freeform 96"/>
            <p:cNvSpPr>
              <a:spLocks/>
            </p:cNvSpPr>
            <p:nvPr/>
          </p:nvSpPr>
          <p:spPr bwMode="auto">
            <a:xfrm flipH="1">
              <a:off x="7635881" y="799506"/>
              <a:ext cx="619424" cy="359778"/>
            </a:xfrm>
            <a:custGeom>
              <a:avLst/>
              <a:gdLst>
                <a:gd name="T0" fmla="*/ 82 w 656"/>
                <a:gd name="T1" fmla="*/ 189 h 352"/>
                <a:gd name="T2" fmla="*/ 0 w 656"/>
                <a:gd name="T3" fmla="*/ 271 h 352"/>
                <a:gd name="T4" fmla="*/ 82 w 656"/>
                <a:gd name="T5" fmla="*/ 352 h 352"/>
                <a:gd name="T6" fmla="*/ 551 w 656"/>
                <a:gd name="T7" fmla="*/ 352 h 352"/>
                <a:gd name="T8" fmla="*/ 656 w 656"/>
                <a:gd name="T9" fmla="*/ 247 h 352"/>
                <a:gd name="T10" fmla="*/ 598 w 656"/>
                <a:gd name="T11" fmla="*/ 153 h 352"/>
                <a:gd name="T12" fmla="*/ 588 w 656"/>
                <a:gd name="T13" fmla="*/ 148 h 352"/>
                <a:gd name="T14" fmla="*/ 589 w 656"/>
                <a:gd name="T15" fmla="*/ 137 h 352"/>
                <a:gd name="T16" fmla="*/ 589 w 656"/>
                <a:gd name="T17" fmla="*/ 135 h 352"/>
                <a:gd name="T18" fmla="*/ 531 w 656"/>
                <a:gd name="T19" fmla="*/ 76 h 352"/>
                <a:gd name="T20" fmla="*/ 503 w 656"/>
                <a:gd name="T21" fmla="*/ 83 h 352"/>
                <a:gd name="T22" fmla="*/ 486 w 656"/>
                <a:gd name="T23" fmla="*/ 92 h 352"/>
                <a:gd name="T24" fmla="*/ 479 w 656"/>
                <a:gd name="T25" fmla="*/ 75 h 352"/>
                <a:gd name="T26" fmla="*/ 365 w 656"/>
                <a:gd name="T27" fmla="*/ 0 h 352"/>
                <a:gd name="T28" fmla="*/ 248 w 656"/>
                <a:gd name="T29" fmla="*/ 79 h 352"/>
                <a:gd name="T30" fmla="*/ 242 w 656"/>
                <a:gd name="T31" fmla="*/ 94 h 352"/>
                <a:gd name="T32" fmla="*/ 227 w 656"/>
                <a:gd name="T33" fmla="*/ 89 h 352"/>
                <a:gd name="T34" fmla="*/ 197 w 656"/>
                <a:gd name="T35" fmla="*/ 84 h 352"/>
                <a:gd name="T36" fmla="*/ 102 w 656"/>
                <a:gd name="T37" fmla="*/ 173 h 352"/>
                <a:gd name="T38" fmla="*/ 101 w 656"/>
                <a:gd name="T39" fmla="*/ 189 h 352"/>
                <a:gd name="T40" fmla="*/ 84 w 656"/>
                <a:gd name="T41" fmla="*/ 189 h 352"/>
                <a:gd name="T42" fmla="*/ 82 w 656"/>
                <a:gd name="T43" fmla="*/ 18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6" h="352">
                  <a:moveTo>
                    <a:pt x="82" y="189"/>
                  </a:moveTo>
                  <a:cubicBezTo>
                    <a:pt x="37" y="189"/>
                    <a:pt x="0" y="225"/>
                    <a:pt x="0" y="271"/>
                  </a:cubicBezTo>
                  <a:cubicBezTo>
                    <a:pt x="0" y="316"/>
                    <a:pt x="37" y="352"/>
                    <a:pt x="82" y="352"/>
                  </a:cubicBezTo>
                  <a:cubicBezTo>
                    <a:pt x="551" y="352"/>
                    <a:pt x="551" y="352"/>
                    <a:pt x="551" y="352"/>
                  </a:cubicBezTo>
                  <a:cubicBezTo>
                    <a:pt x="609" y="352"/>
                    <a:pt x="656" y="305"/>
                    <a:pt x="656" y="247"/>
                  </a:cubicBezTo>
                  <a:cubicBezTo>
                    <a:pt x="656" y="207"/>
                    <a:pt x="634" y="171"/>
                    <a:pt x="598" y="153"/>
                  </a:cubicBezTo>
                  <a:cubicBezTo>
                    <a:pt x="588" y="148"/>
                    <a:pt x="588" y="148"/>
                    <a:pt x="588" y="148"/>
                  </a:cubicBezTo>
                  <a:cubicBezTo>
                    <a:pt x="589" y="137"/>
                    <a:pt x="589" y="137"/>
                    <a:pt x="589" y="137"/>
                  </a:cubicBezTo>
                  <a:cubicBezTo>
                    <a:pt x="589" y="137"/>
                    <a:pt x="589" y="136"/>
                    <a:pt x="589" y="135"/>
                  </a:cubicBezTo>
                  <a:cubicBezTo>
                    <a:pt x="589" y="102"/>
                    <a:pt x="563" y="76"/>
                    <a:pt x="531" y="76"/>
                  </a:cubicBezTo>
                  <a:cubicBezTo>
                    <a:pt x="521" y="76"/>
                    <a:pt x="511" y="79"/>
                    <a:pt x="503" y="83"/>
                  </a:cubicBezTo>
                  <a:cubicBezTo>
                    <a:pt x="486" y="92"/>
                    <a:pt x="486" y="92"/>
                    <a:pt x="486" y="92"/>
                  </a:cubicBezTo>
                  <a:cubicBezTo>
                    <a:pt x="479" y="75"/>
                    <a:pt x="479" y="75"/>
                    <a:pt x="479" y="75"/>
                  </a:cubicBezTo>
                  <a:cubicBezTo>
                    <a:pt x="459" y="30"/>
                    <a:pt x="414" y="0"/>
                    <a:pt x="365" y="0"/>
                  </a:cubicBezTo>
                  <a:cubicBezTo>
                    <a:pt x="313" y="0"/>
                    <a:pt x="267" y="31"/>
                    <a:pt x="248" y="79"/>
                  </a:cubicBezTo>
                  <a:cubicBezTo>
                    <a:pt x="242" y="94"/>
                    <a:pt x="242" y="94"/>
                    <a:pt x="242" y="94"/>
                  </a:cubicBezTo>
                  <a:cubicBezTo>
                    <a:pt x="227" y="89"/>
                    <a:pt x="227" y="89"/>
                    <a:pt x="227" y="89"/>
                  </a:cubicBezTo>
                  <a:cubicBezTo>
                    <a:pt x="218" y="86"/>
                    <a:pt x="207" y="84"/>
                    <a:pt x="197" y="84"/>
                  </a:cubicBezTo>
                  <a:cubicBezTo>
                    <a:pt x="147" y="84"/>
                    <a:pt x="106" y="123"/>
                    <a:pt x="102" y="173"/>
                  </a:cubicBezTo>
                  <a:cubicBezTo>
                    <a:pt x="101" y="189"/>
                    <a:pt x="101" y="189"/>
                    <a:pt x="101" y="189"/>
                  </a:cubicBezTo>
                  <a:cubicBezTo>
                    <a:pt x="84" y="189"/>
                    <a:pt x="84" y="189"/>
                    <a:pt x="84" y="189"/>
                  </a:cubicBezTo>
                  <a:cubicBezTo>
                    <a:pt x="83" y="189"/>
                    <a:pt x="83" y="189"/>
                    <a:pt x="82" y="189"/>
                  </a:cubicBezTo>
                  <a:close/>
                </a:path>
              </a:pathLst>
            </a:custGeom>
            <a:solidFill>
              <a:schemeClr val="bg1"/>
            </a:solidFill>
            <a:ln>
              <a:noFill/>
            </a:ln>
          </p:spPr>
          <p:txBody>
            <a:bodyPr vert="horz" wrap="none" lIns="137160" tIns="45720" rIns="91440" bIns="55440" numCol="1" anchor="b"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ct val="90000"/>
                </a:lnSpc>
              </a:pPr>
              <a:endParaRPr lang="en-US" sz="400" b="1" dirty="0">
                <a:solidFill>
                  <a:srgbClr val="FFFFFF"/>
                </a:solidFill>
              </a:endParaRPr>
            </a:p>
          </p:txBody>
        </p:sp>
        <p:grpSp>
          <p:nvGrpSpPr>
            <p:cNvPr id="119" name="Group 118"/>
            <p:cNvGrpSpPr/>
            <p:nvPr/>
          </p:nvGrpSpPr>
          <p:grpSpPr>
            <a:xfrm>
              <a:off x="8336187" y="841471"/>
              <a:ext cx="345562" cy="342900"/>
              <a:chOff x="6800991" y="1247809"/>
              <a:chExt cx="345562" cy="342900"/>
            </a:xfrm>
            <a:solidFill>
              <a:schemeClr val="bg1"/>
            </a:solidFill>
          </p:grpSpPr>
          <p:sp>
            <p:nvSpPr>
              <p:cNvPr id="120" name="Freeform 8"/>
              <p:cNvSpPr>
                <a:spLocks/>
              </p:cNvSpPr>
              <p:nvPr/>
            </p:nvSpPr>
            <p:spPr bwMode="auto">
              <a:xfrm>
                <a:off x="6934186" y="1304530"/>
                <a:ext cx="47589" cy="42863"/>
              </a:xfrm>
              <a:custGeom>
                <a:avLst/>
                <a:gdLst>
                  <a:gd name="T0" fmla="*/ 0 w 141"/>
                  <a:gd name="T1" fmla="*/ 59 h 127"/>
                  <a:gd name="T2" fmla="*/ 105 w 141"/>
                  <a:gd name="T3" fmla="*/ 127 h 127"/>
                  <a:gd name="T4" fmla="*/ 91 w 141"/>
                  <a:gd name="T5" fmla="*/ 35 h 127"/>
                  <a:gd name="T6" fmla="*/ 0 w 141"/>
                  <a:gd name="T7" fmla="*/ 59 h 127"/>
                </a:gdLst>
                <a:ahLst/>
                <a:cxnLst>
                  <a:cxn ang="0">
                    <a:pos x="T0" y="T1"/>
                  </a:cxn>
                  <a:cxn ang="0">
                    <a:pos x="T2" y="T3"/>
                  </a:cxn>
                  <a:cxn ang="0">
                    <a:pos x="T4" y="T5"/>
                  </a:cxn>
                  <a:cxn ang="0">
                    <a:pos x="T6" y="T7"/>
                  </a:cxn>
                </a:cxnLst>
                <a:rect l="0" t="0" r="r" b="b"/>
                <a:pathLst>
                  <a:path w="141" h="127">
                    <a:moveTo>
                      <a:pt x="0" y="59"/>
                    </a:moveTo>
                    <a:cubicBezTo>
                      <a:pt x="105" y="127"/>
                      <a:pt x="105" y="127"/>
                      <a:pt x="105" y="127"/>
                    </a:cubicBezTo>
                    <a:cubicBezTo>
                      <a:pt x="105" y="127"/>
                      <a:pt x="141" y="65"/>
                      <a:pt x="91" y="35"/>
                    </a:cubicBezTo>
                    <a:cubicBezTo>
                      <a:pt x="34" y="0"/>
                      <a:pt x="0" y="59"/>
                      <a:pt x="0"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121" name="Freeform 9"/>
              <p:cNvSpPr>
                <a:spLocks/>
              </p:cNvSpPr>
              <p:nvPr/>
            </p:nvSpPr>
            <p:spPr bwMode="auto">
              <a:xfrm>
                <a:off x="6909605" y="1330534"/>
                <a:ext cx="59451" cy="59293"/>
              </a:xfrm>
              <a:custGeom>
                <a:avLst/>
                <a:gdLst>
                  <a:gd name="T0" fmla="*/ 137 w 416"/>
                  <a:gd name="T1" fmla="*/ 0 h 415"/>
                  <a:gd name="T2" fmla="*/ 416 w 416"/>
                  <a:gd name="T3" fmla="*/ 172 h 415"/>
                  <a:gd name="T4" fmla="*/ 274 w 416"/>
                  <a:gd name="T5" fmla="*/ 415 h 415"/>
                  <a:gd name="T6" fmla="*/ 0 w 416"/>
                  <a:gd name="T7" fmla="*/ 248 h 415"/>
                  <a:gd name="T8" fmla="*/ 137 w 416"/>
                  <a:gd name="T9" fmla="*/ 0 h 415"/>
                </a:gdLst>
                <a:ahLst/>
                <a:cxnLst>
                  <a:cxn ang="0">
                    <a:pos x="T0" y="T1"/>
                  </a:cxn>
                  <a:cxn ang="0">
                    <a:pos x="T2" y="T3"/>
                  </a:cxn>
                  <a:cxn ang="0">
                    <a:pos x="T4" y="T5"/>
                  </a:cxn>
                  <a:cxn ang="0">
                    <a:pos x="T6" y="T7"/>
                  </a:cxn>
                  <a:cxn ang="0">
                    <a:pos x="T8" y="T9"/>
                  </a:cxn>
                </a:cxnLst>
                <a:rect l="0" t="0" r="r" b="b"/>
                <a:pathLst>
                  <a:path w="416" h="415">
                    <a:moveTo>
                      <a:pt x="137" y="0"/>
                    </a:moveTo>
                    <a:lnTo>
                      <a:pt x="416" y="172"/>
                    </a:lnTo>
                    <a:lnTo>
                      <a:pt x="274" y="415"/>
                    </a:lnTo>
                    <a:lnTo>
                      <a:pt x="0" y="248"/>
                    </a:lnTo>
                    <a:lnTo>
                      <a:pt x="1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122" name="Freeform 121"/>
              <p:cNvSpPr>
                <a:spLocks/>
              </p:cNvSpPr>
              <p:nvPr/>
            </p:nvSpPr>
            <p:spPr bwMode="auto">
              <a:xfrm>
                <a:off x="6828288" y="1372682"/>
                <a:ext cx="116045" cy="164306"/>
              </a:xfrm>
              <a:custGeom>
                <a:avLst/>
                <a:gdLst>
                  <a:gd name="T0" fmla="*/ 230 w 344"/>
                  <a:gd name="T1" fmla="*/ 0 h 487"/>
                  <a:gd name="T2" fmla="*/ 344 w 344"/>
                  <a:gd name="T3" fmla="*/ 71 h 487"/>
                  <a:gd name="T4" fmla="*/ 112 w 344"/>
                  <a:gd name="T5" fmla="*/ 487 h 487"/>
                  <a:gd name="T6" fmla="*/ 49 w 344"/>
                  <a:gd name="T7" fmla="*/ 460 h 487"/>
                  <a:gd name="T8" fmla="*/ 0 w 344"/>
                  <a:gd name="T9" fmla="*/ 418 h 487"/>
                  <a:gd name="T10" fmla="*/ 230 w 344"/>
                  <a:gd name="T11" fmla="*/ 0 h 487"/>
                </a:gdLst>
                <a:ahLst/>
                <a:cxnLst>
                  <a:cxn ang="0">
                    <a:pos x="T0" y="T1"/>
                  </a:cxn>
                  <a:cxn ang="0">
                    <a:pos x="T2" y="T3"/>
                  </a:cxn>
                  <a:cxn ang="0">
                    <a:pos x="T4" y="T5"/>
                  </a:cxn>
                  <a:cxn ang="0">
                    <a:pos x="T6" y="T7"/>
                  </a:cxn>
                  <a:cxn ang="0">
                    <a:pos x="T8" y="T9"/>
                  </a:cxn>
                  <a:cxn ang="0">
                    <a:pos x="T10" y="T11"/>
                  </a:cxn>
                </a:cxnLst>
                <a:rect l="0" t="0" r="r" b="b"/>
                <a:pathLst>
                  <a:path w="344" h="487">
                    <a:moveTo>
                      <a:pt x="230" y="0"/>
                    </a:moveTo>
                    <a:cubicBezTo>
                      <a:pt x="344" y="71"/>
                      <a:pt x="344" y="71"/>
                      <a:pt x="344" y="71"/>
                    </a:cubicBezTo>
                    <a:cubicBezTo>
                      <a:pt x="112" y="487"/>
                      <a:pt x="112" y="487"/>
                      <a:pt x="112" y="487"/>
                    </a:cubicBezTo>
                    <a:cubicBezTo>
                      <a:pt x="112" y="487"/>
                      <a:pt x="78" y="477"/>
                      <a:pt x="49" y="460"/>
                    </a:cubicBezTo>
                    <a:cubicBezTo>
                      <a:pt x="22" y="443"/>
                      <a:pt x="0" y="418"/>
                      <a:pt x="0" y="418"/>
                    </a:cubicBezTo>
                    <a:lnTo>
                      <a:pt x="2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123" name="Freeform 122"/>
              <p:cNvSpPr>
                <a:spLocks/>
              </p:cNvSpPr>
              <p:nvPr/>
            </p:nvSpPr>
            <p:spPr bwMode="auto">
              <a:xfrm>
                <a:off x="6951764" y="1247809"/>
                <a:ext cx="123905" cy="215598"/>
              </a:xfrm>
              <a:custGeom>
                <a:avLst/>
                <a:gdLst>
                  <a:gd name="T0" fmla="*/ 12 w 367"/>
                  <a:gd name="T1" fmla="*/ 12 h 639"/>
                  <a:gd name="T2" fmla="*/ 22 w 367"/>
                  <a:gd name="T3" fmla="*/ 90 h 639"/>
                  <a:gd name="T4" fmla="*/ 118 w 367"/>
                  <a:gd name="T5" fmla="*/ 309 h 639"/>
                  <a:gd name="T6" fmla="*/ 223 w 367"/>
                  <a:gd name="T7" fmla="*/ 539 h 639"/>
                  <a:gd name="T8" fmla="*/ 280 w 367"/>
                  <a:gd name="T9" fmla="*/ 639 h 639"/>
                  <a:gd name="T10" fmla="*/ 328 w 367"/>
                  <a:gd name="T11" fmla="*/ 622 h 639"/>
                  <a:gd name="T12" fmla="*/ 367 w 367"/>
                  <a:gd name="T13" fmla="*/ 590 h 639"/>
                  <a:gd name="T14" fmla="*/ 306 w 367"/>
                  <a:gd name="T15" fmla="*/ 464 h 639"/>
                  <a:gd name="T16" fmla="*/ 208 w 367"/>
                  <a:gd name="T17" fmla="*/ 292 h 639"/>
                  <a:gd name="T18" fmla="*/ 95 w 367"/>
                  <a:gd name="T19" fmla="*/ 97 h 639"/>
                  <a:gd name="T20" fmla="*/ 12 w 367"/>
                  <a:gd name="T21" fmla="*/ 1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639">
                    <a:moveTo>
                      <a:pt x="12" y="12"/>
                    </a:moveTo>
                    <a:cubicBezTo>
                      <a:pt x="0" y="17"/>
                      <a:pt x="9" y="56"/>
                      <a:pt x="22" y="90"/>
                    </a:cubicBezTo>
                    <a:cubicBezTo>
                      <a:pt x="35" y="124"/>
                      <a:pt x="111" y="292"/>
                      <a:pt x="118" y="309"/>
                    </a:cubicBezTo>
                    <a:cubicBezTo>
                      <a:pt x="123" y="320"/>
                      <a:pt x="178" y="445"/>
                      <a:pt x="223" y="539"/>
                    </a:cubicBezTo>
                    <a:cubicBezTo>
                      <a:pt x="251" y="598"/>
                      <a:pt x="280" y="639"/>
                      <a:pt x="280" y="639"/>
                    </a:cubicBezTo>
                    <a:cubicBezTo>
                      <a:pt x="280" y="639"/>
                      <a:pt x="309" y="631"/>
                      <a:pt x="328" y="622"/>
                    </a:cubicBezTo>
                    <a:cubicBezTo>
                      <a:pt x="347" y="613"/>
                      <a:pt x="367" y="590"/>
                      <a:pt x="367" y="590"/>
                    </a:cubicBezTo>
                    <a:cubicBezTo>
                      <a:pt x="367" y="590"/>
                      <a:pt x="320" y="490"/>
                      <a:pt x="306" y="464"/>
                    </a:cubicBezTo>
                    <a:cubicBezTo>
                      <a:pt x="291" y="438"/>
                      <a:pt x="224" y="318"/>
                      <a:pt x="208" y="292"/>
                    </a:cubicBezTo>
                    <a:cubicBezTo>
                      <a:pt x="192" y="267"/>
                      <a:pt x="107" y="116"/>
                      <a:pt x="95" y="97"/>
                    </a:cubicBezTo>
                    <a:cubicBezTo>
                      <a:pt x="83" y="77"/>
                      <a:pt x="38" y="0"/>
                      <a:pt x="1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124" name="Freeform 123"/>
              <p:cNvSpPr>
                <a:spLocks/>
              </p:cNvSpPr>
              <p:nvPr/>
            </p:nvSpPr>
            <p:spPr bwMode="auto">
              <a:xfrm>
                <a:off x="7050087" y="1453407"/>
                <a:ext cx="47876" cy="56293"/>
              </a:xfrm>
              <a:custGeom>
                <a:avLst/>
                <a:gdLst>
                  <a:gd name="T0" fmla="*/ 0 w 142"/>
                  <a:gd name="T1" fmla="*/ 49 h 167"/>
                  <a:gd name="T2" fmla="*/ 44 w 142"/>
                  <a:gd name="T3" fmla="*/ 30 h 167"/>
                  <a:gd name="T4" fmla="*/ 87 w 142"/>
                  <a:gd name="T5" fmla="*/ 0 h 167"/>
                  <a:gd name="T6" fmla="*/ 100 w 142"/>
                  <a:gd name="T7" fmla="*/ 26 h 167"/>
                  <a:gd name="T8" fmla="*/ 102 w 142"/>
                  <a:gd name="T9" fmla="*/ 43 h 167"/>
                  <a:gd name="T10" fmla="*/ 111 w 142"/>
                  <a:gd name="T11" fmla="*/ 49 h 167"/>
                  <a:gd name="T12" fmla="*/ 115 w 142"/>
                  <a:gd name="T13" fmla="*/ 62 h 167"/>
                  <a:gd name="T14" fmla="*/ 122 w 142"/>
                  <a:gd name="T15" fmla="*/ 74 h 167"/>
                  <a:gd name="T16" fmla="*/ 123 w 142"/>
                  <a:gd name="T17" fmla="*/ 90 h 167"/>
                  <a:gd name="T18" fmla="*/ 131 w 142"/>
                  <a:gd name="T19" fmla="*/ 93 h 167"/>
                  <a:gd name="T20" fmla="*/ 136 w 142"/>
                  <a:gd name="T21" fmla="*/ 102 h 167"/>
                  <a:gd name="T22" fmla="*/ 137 w 142"/>
                  <a:gd name="T23" fmla="*/ 112 h 167"/>
                  <a:gd name="T24" fmla="*/ 141 w 142"/>
                  <a:gd name="T25" fmla="*/ 116 h 167"/>
                  <a:gd name="T26" fmla="*/ 110 w 142"/>
                  <a:gd name="T27" fmla="*/ 147 h 167"/>
                  <a:gd name="T28" fmla="*/ 68 w 142"/>
                  <a:gd name="T29" fmla="*/ 165 h 167"/>
                  <a:gd name="T30" fmla="*/ 54 w 142"/>
                  <a:gd name="T31" fmla="*/ 152 h 167"/>
                  <a:gd name="T32" fmla="*/ 51 w 142"/>
                  <a:gd name="T33" fmla="*/ 139 h 167"/>
                  <a:gd name="T34" fmla="*/ 51 w 142"/>
                  <a:gd name="T35" fmla="*/ 123 h 167"/>
                  <a:gd name="T36" fmla="*/ 38 w 142"/>
                  <a:gd name="T37" fmla="*/ 119 h 167"/>
                  <a:gd name="T38" fmla="*/ 34 w 142"/>
                  <a:gd name="T39" fmla="*/ 114 h 167"/>
                  <a:gd name="T40" fmla="*/ 26 w 142"/>
                  <a:gd name="T41" fmla="*/ 102 h 167"/>
                  <a:gd name="T42" fmla="*/ 23 w 142"/>
                  <a:gd name="T43" fmla="*/ 94 h 167"/>
                  <a:gd name="T44" fmla="*/ 23 w 142"/>
                  <a:gd name="T45" fmla="*/ 76 h 167"/>
                  <a:gd name="T46" fmla="*/ 18 w 142"/>
                  <a:gd name="T47" fmla="*/ 75 h 167"/>
                  <a:gd name="T48" fmla="*/ 10 w 142"/>
                  <a:gd name="T49" fmla="*/ 71 h 167"/>
                  <a:gd name="T50" fmla="*/ 7 w 142"/>
                  <a:gd name="T51" fmla="*/ 64 h 167"/>
                  <a:gd name="T52" fmla="*/ 8 w 142"/>
                  <a:gd name="T53" fmla="*/ 56 h 167"/>
                  <a:gd name="T54" fmla="*/ 0 w 142"/>
                  <a:gd name="T55" fmla="*/ 4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2" h="167">
                    <a:moveTo>
                      <a:pt x="0" y="49"/>
                    </a:moveTo>
                    <a:cubicBezTo>
                      <a:pt x="0" y="49"/>
                      <a:pt x="29" y="37"/>
                      <a:pt x="44" y="30"/>
                    </a:cubicBezTo>
                    <a:cubicBezTo>
                      <a:pt x="60" y="23"/>
                      <a:pt x="87" y="0"/>
                      <a:pt x="87" y="0"/>
                    </a:cubicBezTo>
                    <a:cubicBezTo>
                      <a:pt x="87" y="0"/>
                      <a:pt x="100" y="22"/>
                      <a:pt x="100" y="26"/>
                    </a:cubicBezTo>
                    <a:cubicBezTo>
                      <a:pt x="100" y="30"/>
                      <a:pt x="102" y="43"/>
                      <a:pt x="102" y="43"/>
                    </a:cubicBezTo>
                    <a:cubicBezTo>
                      <a:pt x="102" y="43"/>
                      <a:pt x="109" y="44"/>
                      <a:pt x="111" y="49"/>
                    </a:cubicBezTo>
                    <a:cubicBezTo>
                      <a:pt x="113" y="53"/>
                      <a:pt x="113" y="59"/>
                      <a:pt x="115" y="62"/>
                    </a:cubicBezTo>
                    <a:cubicBezTo>
                      <a:pt x="117" y="65"/>
                      <a:pt x="122" y="74"/>
                      <a:pt x="122" y="74"/>
                    </a:cubicBezTo>
                    <a:cubicBezTo>
                      <a:pt x="122" y="74"/>
                      <a:pt x="123" y="88"/>
                      <a:pt x="123" y="90"/>
                    </a:cubicBezTo>
                    <a:cubicBezTo>
                      <a:pt x="123" y="91"/>
                      <a:pt x="130" y="89"/>
                      <a:pt x="131" y="93"/>
                    </a:cubicBezTo>
                    <a:cubicBezTo>
                      <a:pt x="132" y="97"/>
                      <a:pt x="134" y="100"/>
                      <a:pt x="136" y="102"/>
                    </a:cubicBezTo>
                    <a:cubicBezTo>
                      <a:pt x="137" y="103"/>
                      <a:pt x="137" y="112"/>
                      <a:pt x="137" y="112"/>
                    </a:cubicBezTo>
                    <a:cubicBezTo>
                      <a:pt x="137" y="112"/>
                      <a:pt x="140" y="111"/>
                      <a:pt x="141" y="116"/>
                    </a:cubicBezTo>
                    <a:cubicBezTo>
                      <a:pt x="142" y="122"/>
                      <a:pt x="122" y="140"/>
                      <a:pt x="110" y="147"/>
                    </a:cubicBezTo>
                    <a:cubicBezTo>
                      <a:pt x="98" y="153"/>
                      <a:pt x="74" y="167"/>
                      <a:pt x="68" y="165"/>
                    </a:cubicBezTo>
                    <a:cubicBezTo>
                      <a:pt x="63" y="164"/>
                      <a:pt x="55" y="155"/>
                      <a:pt x="54" y="152"/>
                    </a:cubicBezTo>
                    <a:cubicBezTo>
                      <a:pt x="53" y="148"/>
                      <a:pt x="50" y="143"/>
                      <a:pt x="51" y="139"/>
                    </a:cubicBezTo>
                    <a:cubicBezTo>
                      <a:pt x="52" y="136"/>
                      <a:pt x="52" y="126"/>
                      <a:pt x="51" y="123"/>
                    </a:cubicBezTo>
                    <a:cubicBezTo>
                      <a:pt x="49" y="121"/>
                      <a:pt x="39" y="123"/>
                      <a:pt x="38" y="119"/>
                    </a:cubicBezTo>
                    <a:cubicBezTo>
                      <a:pt x="37" y="116"/>
                      <a:pt x="36" y="119"/>
                      <a:pt x="34" y="114"/>
                    </a:cubicBezTo>
                    <a:cubicBezTo>
                      <a:pt x="32" y="109"/>
                      <a:pt x="28" y="104"/>
                      <a:pt x="26" y="102"/>
                    </a:cubicBezTo>
                    <a:cubicBezTo>
                      <a:pt x="25" y="101"/>
                      <a:pt x="23" y="99"/>
                      <a:pt x="23" y="94"/>
                    </a:cubicBezTo>
                    <a:cubicBezTo>
                      <a:pt x="24" y="90"/>
                      <a:pt x="23" y="76"/>
                      <a:pt x="23" y="76"/>
                    </a:cubicBezTo>
                    <a:cubicBezTo>
                      <a:pt x="23" y="76"/>
                      <a:pt x="22" y="77"/>
                      <a:pt x="18" y="75"/>
                    </a:cubicBezTo>
                    <a:cubicBezTo>
                      <a:pt x="15" y="73"/>
                      <a:pt x="10" y="76"/>
                      <a:pt x="10" y="71"/>
                    </a:cubicBezTo>
                    <a:cubicBezTo>
                      <a:pt x="10" y="67"/>
                      <a:pt x="7" y="64"/>
                      <a:pt x="7" y="64"/>
                    </a:cubicBezTo>
                    <a:cubicBezTo>
                      <a:pt x="8" y="56"/>
                      <a:pt x="8" y="56"/>
                      <a:pt x="8" y="56"/>
                    </a:cubicBezTo>
                    <a:lnTo>
                      <a:pt x="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125" name="Freeform 124"/>
              <p:cNvSpPr>
                <a:spLocks/>
              </p:cNvSpPr>
              <p:nvPr/>
            </p:nvSpPr>
            <p:spPr bwMode="auto">
              <a:xfrm>
                <a:off x="7078384" y="1502270"/>
                <a:ext cx="64739" cy="88439"/>
              </a:xfrm>
              <a:custGeom>
                <a:avLst/>
                <a:gdLst>
                  <a:gd name="T0" fmla="*/ 0 w 192"/>
                  <a:gd name="T1" fmla="*/ 34 h 262"/>
                  <a:gd name="T2" fmla="*/ 31 w 192"/>
                  <a:gd name="T3" fmla="*/ 20 h 262"/>
                  <a:gd name="T4" fmla="*/ 59 w 192"/>
                  <a:gd name="T5" fmla="*/ 0 h 262"/>
                  <a:gd name="T6" fmla="*/ 176 w 192"/>
                  <a:gd name="T7" fmla="*/ 181 h 262"/>
                  <a:gd name="T8" fmla="*/ 152 w 192"/>
                  <a:gd name="T9" fmla="*/ 243 h 262"/>
                  <a:gd name="T10" fmla="*/ 81 w 192"/>
                  <a:gd name="T11" fmla="*/ 237 h 262"/>
                  <a:gd name="T12" fmla="*/ 43 w 192"/>
                  <a:gd name="T13" fmla="*/ 150 h 262"/>
                  <a:gd name="T14" fmla="*/ 0 w 192"/>
                  <a:gd name="T15" fmla="*/ 34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262">
                    <a:moveTo>
                      <a:pt x="0" y="34"/>
                    </a:moveTo>
                    <a:cubicBezTo>
                      <a:pt x="0" y="34"/>
                      <a:pt x="21" y="26"/>
                      <a:pt x="31" y="20"/>
                    </a:cubicBezTo>
                    <a:cubicBezTo>
                      <a:pt x="42" y="13"/>
                      <a:pt x="59" y="0"/>
                      <a:pt x="59" y="0"/>
                    </a:cubicBezTo>
                    <a:cubicBezTo>
                      <a:pt x="59" y="0"/>
                      <a:pt x="132" y="105"/>
                      <a:pt x="176" y="181"/>
                    </a:cubicBezTo>
                    <a:cubicBezTo>
                      <a:pt x="192" y="210"/>
                      <a:pt x="171" y="232"/>
                      <a:pt x="152" y="243"/>
                    </a:cubicBezTo>
                    <a:cubicBezTo>
                      <a:pt x="132" y="254"/>
                      <a:pt x="94" y="262"/>
                      <a:pt x="81" y="237"/>
                    </a:cubicBezTo>
                    <a:cubicBezTo>
                      <a:pt x="76" y="226"/>
                      <a:pt x="59" y="190"/>
                      <a:pt x="43" y="150"/>
                    </a:cubicBezTo>
                    <a:cubicBezTo>
                      <a:pt x="22" y="95"/>
                      <a:pt x="0" y="34"/>
                      <a:pt x="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126" name="Freeform 125"/>
              <p:cNvSpPr>
                <a:spLocks noEditPoints="1"/>
              </p:cNvSpPr>
              <p:nvPr/>
            </p:nvSpPr>
            <p:spPr bwMode="auto">
              <a:xfrm>
                <a:off x="6900887" y="1424260"/>
                <a:ext cx="151201" cy="68866"/>
              </a:xfrm>
              <a:custGeom>
                <a:avLst/>
                <a:gdLst>
                  <a:gd name="T0" fmla="*/ 831 w 1058"/>
                  <a:gd name="T1" fmla="*/ 104 h 482"/>
                  <a:gd name="T2" fmla="*/ 831 w 1058"/>
                  <a:gd name="T3" fmla="*/ 59 h 482"/>
                  <a:gd name="T4" fmla="*/ 800 w 1058"/>
                  <a:gd name="T5" fmla="*/ 0 h 482"/>
                  <a:gd name="T6" fmla="*/ 264 w 1058"/>
                  <a:gd name="T7" fmla="*/ 0 h 482"/>
                  <a:gd name="T8" fmla="*/ 0 w 1058"/>
                  <a:gd name="T9" fmla="*/ 482 h 482"/>
                  <a:gd name="T10" fmla="*/ 1058 w 1058"/>
                  <a:gd name="T11" fmla="*/ 482 h 482"/>
                  <a:gd name="T12" fmla="*/ 855 w 1058"/>
                  <a:gd name="T13" fmla="*/ 104 h 482"/>
                  <a:gd name="T14" fmla="*/ 831 w 1058"/>
                  <a:gd name="T15" fmla="*/ 104 h 482"/>
                  <a:gd name="T16" fmla="*/ 302 w 1058"/>
                  <a:gd name="T17" fmla="*/ 152 h 482"/>
                  <a:gd name="T18" fmla="*/ 264 w 1058"/>
                  <a:gd name="T19" fmla="*/ 152 h 482"/>
                  <a:gd name="T20" fmla="*/ 264 w 1058"/>
                  <a:gd name="T21" fmla="*/ 19 h 482"/>
                  <a:gd name="T22" fmla="*/ 302 w 1058"/>
                  <a:gd name="T23" fmla="*/ 19 h 482"/>
                  <a:gd name="T24" fmla="*/ 302 w 1058"/>
                  <a:gd name="T25" fmla="*/ 152 h 482"/>
                  <a:gd name="T26" fmla="*/ 415 w 1058"/>
                  <a:gd name="T27" fmla="*/ 104 h 482"/>
                  <a:gd name="T28" fmla="*/ 378 w 1058"/>
                  <a:gd name="T29" fmla="*/ 104 h 482"/>
                  <a:gd name="T30" fmla="*/ 378 w 1058"/>
                  <a:gd name="T31" fmla="*/ 17 h 482"/>
                  <a:gd name="T32" fmla="*/ 415 w 1058"/>
                  <a:gd name="T33" fmla="*/ 19 h 482"/>
                  <a:gd name="T34" fmla="*/ 415 w 1058"/>
                  <a:gd name="T35" fmla="*/ 104 h 482"/>
                  <a:gd name="T36" fmla="*/ 531 w 1058"/>
                  <a:gd name="T37" fmla="*/ 152 h 482"/>
                  <a:gd name="T38" fmla="*/ 491 w 1058"/>
                  <a:gd name="T39" fmla="*/ 152 h 482"/>
                  <a:gd name="T40" fmla="*/ 491 w 1058"/>
                  <a:gd name="T41" fmla="*/ 19 h 482"/>
                  <a:gd name="T42" fmla="*/ 531 w 1058"/>
                  <a:gd name="T43" fmla="*/ 19 h 482"/>
                  <a:gd name="T44" fmla="*/ 531 w 1058"/>
                  <a:gd name="T45" fmla="*/ 152 h 482"/>
                  <a:gd name="T46" fmla="*/ 644 w 1058"/>
                  <a:gd name="T47" fmla="*/ 102 h 482"/>
                  <a:gd name="T48" fmla="*/ 604 w 1058"/>
                  <a:gd name="T49" fmla="*/ 102 h 482"/>
                  <a:gd name="T50" fmla="*/ 604 w 1058"/>
                  <a:gd name="T51" fmla="*/ 19 h 482"/>
                  <a:gd name="T52" fmla="*/ 644 w 1058"/>
                  <a:gd name="T53" fmla="*/ 19 h 482"/>
                  <a:gd name="T54" fmla="*/ 644 w 1058"/>
                  <a:gd name="T55" fmla="*/ 102 h 482"/>
                  <a:gd name="T56" fmla="*/ 755 w 1058"/>
                  <a:gd name="T57" fmla="*/ 152 h 482"/>
                  <a:gd name="T58" fmla="*/ 715 w 1058"/>
                  <a:gd name="T59" fmla="*/ 149 h 482"/>
                  <a:gd name="T60" fmla="*/ 715 w 1058"/>
                  <a:gd name="T61" fmla="*/ 19 h 482"/>
                  <a:gd name="T62" fmla="*/ 755 w 1058"/>
                  <a:gd name="T63" fmla="*/ 19 h 482"/>
                  <a:gd name="T64" fmla="*/ 755 w 1058"/>
                  <a:gd name="T65" fmla="*/ 15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8" h="482">
                    <a:moveTo>
                      <a:pt x="831" y="104"/>
                    </a:moveTo>
                    <a:lnTo>
                      <a:pt x="831" y="59"/>
                    </a:lnTo>
                    <a:lnTo>
                      <a:pt x="800" y="0"/>
                    </a:lnTo>
                    <a:lnTo>
                      <a:pt x="264" y="0"/>
                    </a:lnTo>
                    <a:lnTo>
                      <a:pt x="0" y="482"/>
                    </a:lnTo>
                    <a:lnTo>
                      <a:pt x="1058" y="482"/>
                    </a:lnTo>
                    <a:lnTo>
                      <a:pt x="855" y="104"/>
                    </a:lnTo>
                    <a:lnTo>
                      <a:pt x="831" y="104"/>
                    </a:lnTo>
                    <a:close/>
                    <a:moveTo>
                      <a:pt x="302" y="152"/>
                    </a:moveTo>
                    <a:lnTo>
                      <a:pt x="264" y="152"/>
                    </a:lnTo>
                    <a:lnTo>
                      <a:pt x="264" y="19"/>
                    </a:lnTo>
                    <a:lnTo>
                      <a:pt x="302" y="19"/>
                    </a:lnTo>
                    <a:lnTo>
                      <a:pt x="302" y="152"/>
                    </a:lnTo>
                    <a:close/>
                    <a:moveTo>
                      <a:pt x="415" y="104"/>
                    </a:moveTo>
                    <a:lnTo>
                      <a:pt x="378" y="104"/>
                    </a:lnTo>
                    <a:lnTo>
                      <a:pt x="378" y="17"/>
                    </a:lnTo>
                    <a:lnTo>
                      <a:pt x="415" y="19"/>
                    </a:lnTo>
                    <a:lnTo>
                      <a:pt x="415" y="104"/>
                    </a:lnTo>
                    <a:close/>
                    <a:moveTo>
                      <a:pt x="531" y="152"/>
                    </a:moveTo>
                    <a:lnTo>
                      <a:pt x="491" y="152"/>
                    </a:lnTo>
                    <a:lnTo>
                      <a:pt x="491" y="19"/>
                    </a:lnTo>
                    <a:lnTo>
                      <a:pt x="531" y="19"/>
                    </a:lnTo>
                    <a:lnTo>
                      <a:pt x="531" y="152"/>
                    </a:lnTo>
                    <a:close/>
                    <a:moveTo>
                      <a:pt x="644" y="102"/>
                    </a:moveTo>
                    <a:lnTo>
                      <a:pt x="604" y="102"/>
                    </a:lnTo>
                    <a:lnTo>
                      <a:pt x="604" y="19"/>
                    </a:lnTo>
                    <a:lnTo>
                      <a:pt x="644" y="19"/>
                    </a:lnTo>
                    <a:lnTo>
                      <a:pt x="644" y="102"/>
                    </a:lnTo>
                    <a:close/>
                    <a:moveTo>
                      <a:pt x="755" y="152"/>
                    </a:moveTo>
                    <a:lnTo>
                      <a:pt x="715" y="149"/>
                    </a:lnTo>
                    <a:lnTo>
                      <a:pt x="715" y="19"/>
                    </a:lnTo>
                    <a:lnTo>
                      <a:pt x="755" y="19"/>
                    </a:lnTo>
                    <a:lnTo>
                      <a:pt x="755"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127" name="Freeform 126"/>
              <p:cNvSpPr>
                <a:spLocks noEditPoints="1"/>
              </p:cNvSpPr>
              <p:nvPr/>
            </p:nvSpPr>
            <p:spPr bwMode="auto">
              <a:xfrm>
                <a:off x="6800991" y="1424260"/>
                <a:ext cx="67455" cy="68866"/>
              </a:xfrm>
              <a:custGeom>
                <a:avLst/>
                <a:gdLst>
                  <a:gd name="T0" fmla="*/ 0 w 472"/>
                  <a:gd name="T1" fmla="*/ 482 h 482"/>
                  <a:gd name="T2" fmla="*/ 205 w 472"/>
                  <a:gd name="T3" fmla="*/ 482 h 482"/>
                  <a:gd name="T4" fmla="*/ 413 w 472"/>
                  <a:gd name="T5" fmla="*/ 107 h 482"/>
                  <a:gd name="T6" fmla="*/ 406 w 472"/>
                  <a:gd name="T7" fmla="*/ 107 h 482"/>
                  <a:gd name="T8" fmla="*/ 406 w 472"/>
                  <a:gd name="T9" fmla="*/ 17 h 482"/>
                  <a:gd name="T10" fmla="*/ 441 w 472"/>
                  <a:gd name="T11" fmla="*/ 17 h 482"/>
                  <a:gd name="T12" fmla="*/ 441 w 472"/>
                  <a:gd name="T13" fmla="*/ 55 h 482"/>
                  <a:gd name="T14" fmla="*/ 472 w 472"/>
                  <a:gd name="T15" fmla="*/ 0 h 482"/>
                  <a:gd name="T16" fmla="*/ 0 w 472"/>
                  <a:gd name="T17" fmla="*/ 0 h 482"/>
                  <a:gd name="T18" fmla="*/ 0 w 472"/>
                  <a:gd name="T19" fmla="*/ 482 h 482"/>
                  <a:gd name="T20" fmla="*/ 292 w 472"/>
                  <a:gd name="T21" fmla="*/ 19 h 482"/>
                  <a:gd name="T22" fmla="*/ 333 w 472"/>
                  <a:gd name="T23" fmla="*/ 19 h 482"/>
                  <a:gd name="T24" fmla="*/ 333 w 472"/>
                  <a:gd name="T25" fmla="*/ 149 h 482"/>
                  <a:gd name="T26" fmla="*/ 292 w 472"/>
                  <a:gd name="T27" fmla="*/ 149 h 482"/>
                  <a:gd name="T28" fmla="*/ 292 w 472"/>
                  <a:gd name="T29" fmla="*/ 19 h 482"/>
                  <a:gd name="T30" fmla="*/ 179 w 472"/>
                  <a:gd name="T31" fmla="*/ 19 h 482"/>
                  <a:gd name="T32" fmla="*/ 215 w 472"/>
                  <a:gd name="T33" fmla="*/ 19 h 482"/>
                  <a:gd name="T34" fmla="*/ 215 w 472"/>
                  <a:gd name="T35" fmla="*/ 104 h 482"/>
                  <a:gd name="T36" fmla="*/ 179 w 472"/>
                  <a:gd name="T37" fmla="*/ 104 h 482"/>
                  <a:gd name="T38" fmla="*/ 179 w 472"/>
                  <a:gd name="T39" fmla="*/ 19 h 482"/>
                  <a:gd name="T40" fmla="*/ 66 w 472"/>
                  <a:gd name="T41" fmla="*/ 19 h 482"/>
                  <a:gd name="T42" fmla="*/ 104 w 472"/>
                  <a:gd name="T43" fmla="*/ 19 h 482"/>
                  <a:gd name="T44" fmla="*/ 104 w 472"/>
                  <a:gd name="T45" fmla="*/ 152 h 482"/>
                  <a:gd name="T46" fmla="*/ 66 w 472"/>
                  <a:gd name="T47" fmla="*/ 152 h 482"/>
                  <a:gd name="T48" fmla="*/ 66 w 472"/>
                  <a:gd name="T49" fmla="*/ 1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2" h="482">
                    <a:moveTo>
                      <a:pt x="0" y="482"/>
                    </a:moveTo>
                    <a:lnTo>
                      <a:pt x="205" y="482"/>
                    </a:lnTo>
                    <a:lnTo>
                      <a:pt x="413" y="107"/>
                    </a:lnTo>
                    <a:lnTo>
                      <a:pt x="406" y="107"/>
                    </a:lnTo>
                    <a:lnTo>
                      <a:pt x="406" y="17"/>
                    </a:lnTo>
                    <a:lnTo>
                      <a:pt x="441" y="17"/>
                    </a:lnTo>
                    <a:lnTo>
                      <a:pt x="441" y="55"/>
                    </a:lnTo>
                    <a:lnTo>
                      <a:pt x="472" y="0"/>
                    </a:lnTo>
                    <a:lnTo>
                      <a:pt x="0" y="0"/>
                    </a:lnTo>
                    <a:lnTo>
                      <a:pt x="0" y="482"/>
                    </a:lnTo>
                    <a:close/>
                    <a:moveTo>
                      <a:pt x="292" y="19"/>
                    </a:moveTo>
                    <a:lnTo>
                      <a:pt x="333" y="19"/>
                    </a:lnTo>
                    <a:lnTo>
                      <a:pt x="333" y="149"/>
                    </a:lnTo>
                    <a:lnTo>
                      <a:pt x="292" y="149"/>
                    </a:lnTo>
                    <a:lnTo>
                      <a:pt x="292" y="19"/>
                    </a:lnTo>
                    <a:close/>
                    <a:moveTo>
                      <a:pt x="179" y="19"/>
                    </a:moveTo>
                    <a:lnTo>
                      <a:pt x="215" y="19"/>
                    </a:lnTo>
                    <a:lnTo>
                      <a:pt x="215" y="104"/>
                    </a:lnTo>
                    <a:lnTo>
                      <a:pt x="179" y="104"/>
                    </a:lnTo>
                    <a:lnTo>
                      <a:pt x="179" y="19"/>
                    </a:lnTo>
                    <a:close/>
                    <a:moveTo>
                      <a:pt x="66" y="19"/>
                    </a:moveTo>
                    <a:lnTo>
                      <a:pt x="104" y="19"/>
                    </a:lnTo>
                    <a:lnTo>
                      <a:pt x="104" y="152"/>
                    </a:lnTo>
                    <a:lnTo>
                      <a:pt x="66" y="152"/>
                    </a:lnTo>
                    <a:lnTo>
                      <a:pt x="6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128" name="Freeform 127"/>
              <p:cNvSpPr>
                <a:spLocks noEditPoints="1"/>
              </p:cNvSpPr>
              <p:nvPr/>
            </p:nvSpPr>
            <p:spPr bwMode="auto">
              <a:xfrm>
                <a:off x="7074954" y="1424260"/>
                <a:ext cx="71599" cy="68866"/>
              </a:xfrm>
              <a:custGeom>
                <a:avLst/>
                <a:gdLst>
                  <a:gd name="T0" fmla="*/ 0 w 501"/>
                  <a:gd name="T1" fmla="*/ 0 h 482"/>
                  <a:gd name="T2" fmla="*/ 218 w 501"/>
                  <a:gd name="T3" fmla="*/ 482 h 482"/>
                  <a:gd name="T4" fmla="*/ 501 w 501"/>
                  <a:gd name="T5" fmla="*/ 482 h 482"/>
                  <a:gd name="T6" fmla="*/ 501 w 501"/>
                  <a:gd name="T7" fmla="*/ 0 h 482"/>
                  <a:gd name="T8" fmla="*/ 0 w 501"/>
                  <a:gd name="T9" fmla="*/ 0 h 482"/>
                  <a:gd name="T10" fmla="*/ 107 w 501"/>
                  <a:gd name="T11" fmla="*/ 104 h 482"/>
                  <a:gd name="T12" fmla="*/ 64 w 501"/>
                  <a:gd name="T13" fmla="*/ 104 h 482"/>
                  <a:gd name="T14" fmla="*/ 64 w 501"/>
                  <a:gd name="T15" fmla="*/ 17 h 482"/>
                  <a:gd name="T16" fmla="*/ 107 w 501"/>
                  <a:gd name="T17" fmla="*/ 17 h 482"/>
                  <a:gd name="T18" fmla="*/ 107 w 501"/>
                  <a:gd name="T19" fmla="*/ 104 h 482"/>
                  <a:gd name="T20" fmla="*/ 208 w 501"/>
                  <a:gd name="T21" fmla="*/ 152 h 482"/>
                  <a:gd name="T22" fmla="*/ 168 w 501"/>
                  <a:gd name="T23" fmla="*/ 152 h 482"/>
                  <a:gd name="T24" fmla="*/ 168 w 501"/>
                  <a:gd name="T25" fmla="*/ 17 h 482"/>
                  <a:gd name="T26" fmla="*/ 208 w 501"/>
                  <a:gd name="T27" fmla="*/ 19 h 482"/>
                  <a:gd name="T28" fmla="*/ 208 w 501"/>
                  <a:gd name="T29" fmla="*/ 152 h 482"/>
                  <a:gd name="T30" fmla="*/ 322 w 501"/>
                  <a:gd name="T31" fmla="*/ 102 h 482"/>
                  <a:gd name="T32" fmla="*/ 281 w 501"/>
                  <a:gd name="T33" fmla="*/ 102 h 482"/>
                  <a:gd name="T34" fmla="*/ 281 w 501"/>
                  <a:gd name="T35" fmla="*/ 17 h 482"/>
                  <a:gd name="T36" fmla="*/ 322 w 501"/>
                  <a:gd name="T37" fmla="*/ 19 h 482"/>
                  <a:gd name="T38" fmla="*/ 322 w 501"/>
                  <a:gd name="T39" fmla="*/ 102 h 482"/>
                  <a:gd name="T40" fmla="*/ 435 w 501"/>
                  <a:gd name="T41" fmla="*/ 149 h 482"/>
                  <a:gd name="T42" fmla="*/ 397 w 501"/>
                  <a:gd name="T43" fmla="*/ 149 h 482"/>
                  <a:gd name="T44" fmla="*/ 397 w 501"/>
                  <a:gd name="T45" fmla="*/ 19 h 482"/>
                  <a:gd name="T46" fmla="*/ 435 w 501"/>
                  <a:gd name="T47" fmla="*/ 19 h 482"/>
                  <a:gd name="T48" fmla="*/ 435 w 501"/>
                  <a:gd name="T49" fmla="*/ 14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1" h="482">
                    <a:moveTo>
                      <a:pt x="0" y="0"/>
                    </a:moveTo>
                    <a:lnTo>
                      <a:pt x="218" y="482"/>
                    </a:lnTo>
                    <a:lnTo>
                      <a:pt x="501" y="482"/>
                    </a:lnTo>
                    <a:lnTo>
                      <a:pt x="501" y="0"/>
                    </a:lnTo>
                    <a:lnTo>
                      <a:pt x="0" y="0"/>
                    </a:lnTo>
                    <a:close/>
                    <a:moveTo>
                      <a:pt x="107" y="104"/>
                    </a:moveTo>
                    <a:lnTo>
                      <a:pt x="64" y="104"/>
                    </a:lnTo>
                    <a:lnTo>
                      <a:pt x="64" y="17"/>
                    </a:lnTo>
                    <a:lnTo>
                      <a:pt x="107" y="17"/>
                    </a:lnTo>
                    <a:lnTo>
                      <a:pt x="107" y="104"/>
                    </a:lnTo>
                    <a:close/>
                    <a:moveTo>
                      <a:pt x="208" y="152"/>
                    </a:moveTo>
                    <a:lnTo>
                      <a:pt x="168" y="152"/>
                    </a:lnTo>
                    <a:lnTo>
                      <a:pt x="168" y="17"/>
                    </a:lnTo>
                    <a:lnTo>
                      <a:pt x="208" y="19"/>
                    </a:lnTo>
                    <a:lnTo>
                      <a:pt x="208" y="152"/>
                    </a:lnTo>
                    <a:close/>
                    <a:moveTo>
                      <a:pt x="322" y="102"/>
                    </a:moveTo>
                    <a:lnTo>
                      <a:pt x="281" y="102"/>
                    </a:lnTo>
                    <a:lnTo>
                      <a:pt x="281" y="17"/>
                    </a:lnTo>
                    <a:lnTo>
                      <a:pt x="322" y="19"/>
                    </a:lnTo>
                    <a:lnTo>
                      <a:pt x="322" y="102"/>
                    </a:lnTo>
                    <a:close/>
                    <a:moveTo>
                      <a:pt x="435" y="149"/>
                    </a:moveTo>
                    <a:lnTo>
                      <a:pt x="397" y="149"/>
                    </a:lnTo>
                    <a:lnTo>
                      <a:pt x="397" y="19"/>
                    </a:lnTo>
                    <a:lnTo>
                      <a:pt x="435" y="19"/>
                    </a:lnTo>
                    <a:lnTo>
                      <a:pt x="4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sp>
            <p:nvSpPr>
              <p:cNvPr id="129" name="Freeform 128"/>
              <p:cNvSpPr>
                <a:spLocks/>
              </p:cNvSpPr>
              <p:nvPr/>
            </p:nvSpPr>
            <p:spPr bwMode="auto">
              <a:xfrm>
                <a:off x="6812139" y="1521844"/>
                <a:ext cx="48876" cy="63722"/>
              </a:xfrm>
              <a:custGeom>
                <a:avLst/>
                <a:gdLst>
                  <a:gd name="T0" fmla="*/ 41 w 145"/>
                  <a:gd name="T1" fmla="*/ 0 h 189"/>
                  <a:gd name="T2" fmla="*/ 89 w 145"/>
                  <a:gd name="T3" fmla="*/ 34 h 189"/>
                  <a:gd name="T4" fmla="*/ 145 w 145"/>
                  <a:gd name="T5" fmla="*/ 61 h 189"/>
                  <a:gd name="T6" fmla="*/ 72 w 145"/>
                  <a:gd name="T7" fmla="*/ 125 h 189"/>
                  <a:gd name="T8" fmla="*/ 14 w 145"/>
                  <a:gd name="T9" fmla="*/ 187 h 189"/>
                  <a:gd name="T10" fmla="*/ 4 w 145"/>
                  <a:gd name="T11" fmla="*/ 186 h 189"/>
                  <a:gd name="T12" fmla="*/ 25 w 145"/>
                  <a:gd name="T13" fmla="*/ 97 h 189"/>
                  <a:gd name="T14" fmla="*/ 41 w 145"/>
                  <a:gd name="T15" fmla="*/ 0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89">
                    <a:moveTo>
                      <a:pt x="41" y="0"/>
                    </a:moveTo>
                    <a:cubicBezTo>
                      <a:pt x="41" y="0"/>
                      <a:pt x="60" y="18"/>
                      <a:pt x="89" y="34"/>
                    </a:cubicBezTo>
                    <a:cubicBezTo>
                      <a:pt x="108" y="45"/>
                      <a:pt x="145" y="61"/>
                      <a:pt x="145" y="61"/>
                    </a:cubicBezTo>
                    <a:cubicBezTo>
                      <a:pt x="145" y="61"/>
                      <a:pt x="104" y="91"/>
                      <a:pt x="72" y="125"/>
                    </a:cubicBezTo>
                    <a:cubicBezTo>
                      <a:pt x="41" y="157"/>
                      <a:pt x="14" y="187"/>
                      <a:pt x="14" y="187"/>
                    </a:cubicBezTo>
                    <a:cubicBezTo>
                      <a:pt x="14" y="187"/>
                      <a:pt x="7" y="189"/>
                      <a:pt x="4" y="186"/>
                    </a:cubicBezTo>
                    <a:cubicBezTo>
                      <a:pt x="0" y="182"/>
                      <a:pt x="15" y="144"/>
                      <a:pt x="25" y="97"/>
                    </a:cubicBezTo>
                    <a:cubicBezTo>
                      <a:pt x="35" y="51"/>
                      <a:pt x="41" y="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pPr defTabSz="685834"/>
                <a:endParaRPr lang="en-US" sz="1400">
                  <a:solidFill>
                    <a:srgbClr val="0096D6"/>
                  </a:solidFill>
                </a:endParaRPr>
              </a:p>
            </p:txBody>
          </p:sp>
        </p:grpSp>
      </p:grpSp>
      <p:grpSp>
        <p:nvGrpSpPr>
          <p:cNvPr id="130" name="Group 129"/>
          <p:cNvGrpSpPr/>
          <p:nvPr/>
        </p:nvGrpSpPr>
        <p:grpSpPr>
          <a:xfrm>
            <a:off x="1540065" y="1105694"/>
            <a:ext cx="395822" cy="395822"/>
            <a:chOff x="1248422" y="3184039"/>
            <a:chExt cx="550665" cy="550665"/>
          </a:xfrm>
        </p:grpSpPr>
        <p:sp>
          <p:nvSpPr>
            <p:cNvPr id="131" name="Rounded Rectangle 130"/>
            <p:cNvSpPr/>
            <p:nvPr/>
          </p:nvSpPr>
          <p:spPr>
            <a:xfrm>
              <a:off x="1248422" y="3184039"/>
              <a:ext cx="550665" cy="550665"/>
            </a:xfrm>
            <a:prstGeom prst="roundRect">
              <a:avLst/>
            </a:prstGeom>
            <a:solidFill>
              <a:schemeClr val="accent5"/>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nvGrpSpPr>
            <p:cNvPr id="132" name="Group 131"/>
            <p:cNvGrpSpPr/>
            <p:nvPr/>
          </p:nvGrpSpPr>
          <p:grpSpPr>
            <a:xfrm>
              <a:off x="1306412" y="3275558"/>
              <a:ext cx="410591" cy="362550"/>
              <a:chOff x="1672986" y="3346036"/>
              <a:chExt cx="731520" cy="645929"/>
            </a:xfrm>
            <a:effectLst/>
          </p:grpSpPr>
          <p:sp>
            <p:nvSpPr>
              <p:cNvPr id="133" name="Freeform 6"/>
              <p:cNvSpPr>
                <a:spLocks/>
              </p:cNvSpPr>
              <p:nvPr/>
            </p:nvSpPr>
            <p:spPr bwMode="auto">
              <a:xfrm>
                <a:off x="2181969" y="3346036"/>
                <a:ext cx="146076" cy="192866"/>
              </a:xfrm>
              <a:custGeom>
                <a:avLst/>
                <a:gdLst>
                  <a:gd name="T0" fmla="*/ 384 w 768"/>
                  <a:gd name="T1" fmla="*/ 0 h 1016"/>
                  <a:gd name="T2" fmla="*/ 431 w 768"/>
                  <a:gd name="T3" fmla="*/ 4 h 1016"/>
                  <a:gd name="T4" fmla="*/ 475 w 768"/>
                  <a:gd name="T5" fmla="*/ 12 h 1016"/>
                  <a:gd name="T6" fmla="*/ 517 w 768"/>
                  <a:gd name="T7" fmla="*/ 27 h 1016"/>
                  <a:gd name="T8" fmla="*/ 557 w 768"/>
                  <a:gd name="T9" fmla="*/ 47 h 1016"/>
                  <a:gd name="T10" fmla="*/ 594 w 768"/>
                  <a:gd name="T11" fmla="*/ 70 h 1016"/>
                  <a:gd name="T12" fmla="*/ 628 w 768"/>
                  <a:gd name="T13" fmla="*/ 99 h 1016"/>
                  <a:gd name="T14" fmla="*/ 659 w 768"/>
                  <a:gd name="T15" fmla="*/ 132 h 1016"/>
                  <a:gd name="T16" fmla="*/ 687 w 768"/>
                  <a:gd name="T17" fmla="*/ 168 h 1016"/>
                  <a:gd name="T18" fmla="*/ 711 w 768"/>
                  <a:gd name="T19" fmla="*/ 207 h 1016"/>
                  <a:gd name="T20" fmla="*/ 733 w 768"/>
                  <a:gd name="T21" fmla="*/ 255 h 1016"/>
                  <a:gd name="T22" fmla="*/ 750 w 768"/>
                  <a:gd name="T23" fmla="*/ 304 h 1016"/>
                  <a:gd name="T24" fmla="*/ 761 w 768"/>
                  <a:gd name="T25" fmla="*/ 354 h 1016"/>
                  <a:gd name="T26" fmla="*/ 768 w 768"/>
                  <a:gd name="T27" fmla="*/ 407 h 1016"/>
                  <a:gd name="T28" fmla="*/ 768 w 768"/>
                  <a:gd name="T29" fmla="*/ 459 h 1016"/>
                  <a:gd name="T30" fmla="*/ 764 w 768"/>
                  <a:gd name="T31" fmla="*/ 512 h 1016"/>
                  <a:gd name="T32" fmla="*/ 752 w 768"/>
                  <a:gd name="T33" fmla="*/ 563 h 1016"/>
                  <a:gd name="T34" fmla="*/ 694 w 768"/>
                  <a:gd name="T35" fmla="*/ 788 h 1016"/>
                  <a:gd name="T36" fmla="*/ 680 w 768"/>
                  <a:gd name="T37" fmla="*/ 828 h 1016"/>
                  <a:gd name="T38" fmla="*/ 661 w 768"/>
                  <a:gd name="T39" fmla="*/ 864 h 1016"/>
                  <a:gd name="T40" fmla="*/ 636 w 768"/>
                  <a:gd name="T41" fmla="*/ 898 h 1016"/>
                  <a:gd name="T42" fmla="*/ 608 w 768"/>
                  <a:gd name="T43" fmla="*/ 927 h 1016"/>
                  <a:gd name="T44" fmla="*/ 577 w 768"/>
                  <a:gd name="T45" fmla="*/ 954 h 1016"/>
                  <a:gd name="T46" fmla="*/ 542 w 768"/>
                  <a:gd name="T47" fmla="*/ 975 h 1016"/>
                  <a:gd name="T48" fmla="*/ 504 w 768"/>
                  <a:gd name="T49" fmla="*/ 993 h 1016"/>
                  <a:gd name="T50" fmla="*/ 466 w 768"/>
                  <a:gd name="T51" fmla="*/ 1006 h 1016"/>
                  <a:gd name="T52" fmla="*/ 425 w 768"/>
                  <a:gd name="T53" fmla="*/ 1014 h 1016"/>
                  <a:gd name="T54" fmla="*/ 384 w 768"/>
                  <a:gd name="T55" fmla="*/ 1016 h 1016"/>
                  <a:gd name="T56" fmla="*/ 343 w 768"/>
                  <a:gd name="T57" fmla="*/ 1014 h 1016"/>
                  <a:gd name="T58" fmla="*/ 303 w 768"/>
                  <a:gd name="T59" fmla="*/ 1006 h 1016"/>
                  <a:gd name="T60" fmla="*/ 264 w 768"/>
                  <a:gd name="T61" fmla="*/ 993 h 1016"/>
                  <a:gd name="T62" fmla="*/ 227 w 768"/>
                  <a:gd name="T63" fmla="*/ 975 h 1016"/>
                  <a:gd name="T64" fmla="*/ 192 w 768"/>
                  <a:gd name="T65" fmla="*/ 954 h 1016"/>
                  <a:gd name="T66" fmla="*/ 160 w 768"/>
                  <a:gd name="T67" fmla="*/ 927 h 1016"/>
                  <a:gd name="T68" fmla="*/ 132 w 768"/>
                  <a:gd name="T69" fmla="*/ 898 h 1016"/>
                  <a:gd name="T70" fmla="*/ 108 w 768"/>
                  <a:gd name="T71" fmla="*/ 864 h 1016"/>
                  <a:gd name="T72" fmla="*/ 89 w 768"/>
                  <a:gd name="T73" fmla="*/ 828 h 1016"/>
                  <a:gd name="T74" fmla="*/ 75 w 768"/>
                  <a:gd name="T75" fmla="*/ 788 h 1016"/>
                  <a:gd name="T76" fmla="*/ 15 w 768"/>
                  <a:gd name="T77" fmla="*/ 563 h 1016"/>
                  <a:gd name="T78" fmla="*/ 5 w 768"/>
                  <a:gd name="T79" fmla="*/ 512 h 1016"/>
                  <a:gd name="T80" fmla="*/ 0 w 768"/>
                  <a:gd name="T81" fmla="*/ 459 h 1016"/>
                  <a:gd name="T82" fmla="*/ 0 w 768"/>
                  <a:gd name="T83" fmla="*/ 407 h 1016"/>
                  <a:gd name="T84" fmla="*/ 6 w 768"/>
                  <a:gd name="T85" fmla="*/ 354 h 1016"/>
                  <a:gd name="T86" fmla="*/ 18 w 768"/>
                  <a:gd name="T87" fmla="*/ 304 h 1016"/>
                  <a:gd name="T88" fmla="*/ 35 w 768"/>
                  <a:gd name="T89" fmla="*/ 255 h 1016"/>
                  <a:gd name="T90" fmla="*/ 57 w 768"/>
                  <a:gd name="T91" fmla="*/ 207 h 1016"/>
                  <a:gd name="T92" fmla="*/ 82 w 768"/>
                  <a:gd name="T93" fmla="*/ 168 h 1016"/>
                  <a:gd name="T94" fmla="*/ 110 w 768"/>
                  <a:gd name="T95" fmla="*/ 132 h 1016"/>
                  <a:gd name="T96" fmla="*/ 140 w 768"/>
                  <a:gd name="T97" fmla="*/ 99 h 1016"/>
                  <a:gd name="T98" fmla="*/ 174 w 768"/>
                  <a:gd name="T99" fmla="*/ 70 h 1016"/>
                  <a:gd name="T100" fmla="*/ 211 w 768"/>
                  <a:gd name="T101" fmla="*/ 47 h 1016"/>
                  <a:gd name="T102" fmla="*/ 251 w 768"/>
                  <a:gd name="T103" fmla="*/ 27 h 1016"/>
                  <a:gd name="T104" fmla="*/ 293 w 768"/>
                  <a:gd name="T105" fmla="*/ 12 h 1016"/>
                  <a:gd name="T106" fmla="*/ 338 w 768"/>
                  <a:gd name="T107" fmla="*/ 4 h 1016"/>
                  <a:gd name="T108" fmla="*/ 384 w 768"/>
                  <a:gd name="T109"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8" h="1016">
                    <a:moveTo>
                      <a:pt x="384" y="0"/>
                    </a:moveTo>
                    <a:lnTo>
                      <a:pt x="431" y="4"/>
                    </a:lnTo>
                    <a:lnTo>
                      <a:pt x="475" y="12"/>
                    </a:lnTo>
                    <a:lnTo>
                      <a:pt x="517" y="27"/>
                    </a:lnTo>
                    <a:lnTo>
                      <a:pt x="557" y="47"/>
                    </a:lnTo>
                    <a:lnTo>
                      <a:pt x="594" y="70"/>
                    </a:lnTo>
                    <a:lnTo>
                      <a:pt x="628" y="99"/>
                    </a:lnTo>
                    <a:lnTo>
                      <a:pt x="659" y="132"/>
                    </a:lnTo>
                    <a:lnTo>
                      <a:pt x="687" y="168"/>
                    </a:lnTo>
                    <a:lnTo>
                      <a:pt x="711" y="207"/>
                    </a:lnTo>
                    <a:lnTo>
                      <a:pt x="733" y="255"/>
                    </a:lnTo>
                    <a:lnTo>
                      <a:pt x="750" y="304"/>
                    </a:lnTo>
                    <a:lnTo>
                      <a:pt x="761" y="354"/>
                    </a:lnTo>
                    <a:lnTo>
                      <a:pt x="768" y="407"/>
                    </a:lnTo>
                    <a:lnTo>
                      <a:pt x="768" y="459"/>
                    </a:lnTo>
                    <a:lnTo>
                      <a:pt x="764" y="512"/>
                    </a:lnTo>
                    <a:lnTo>
                      <a:pt x="752" y="563"/>
                    </a:lnTo>
                    <a:lnTo>
                      <a:pt x="694" y="788"/>
                    </a:lnTo>
                    <a:lnTo>
                      <a:pt x="680" y="828"/>
                    </a:lnTo>
                    <a:lnTo>
                      <a:pt x="661" y="864"/>
                    </a:lnTo>
                    <a:lnTo>
                      <a:pt x="636" y="898"/>
                    </a:lnTo>
                    <a:lnTo>
                      <a:pt x="608" y="927"/>
                    </a:lnTo>
                    <a:lnTo>
                      <a:pt x="577" y="954"/>
                    </a:lnTo>
                    <a:lnTo>
                      <a:pt x="542" y="975"/>
                    </a:lnTo>
                    <a:lnTo>
                      <a:pt x="504" y="993"/>
                    </a:lnTo>
                    <a:lnTo>
                      <a:pt x="466" y="1006"/>
                    </a:lnTo>
                    <a:lnTo>
                      <a:pt x="425" y="1014"/>
                    </a:lnTo>
                    <a:lnTo>
                      <a:pt x="384" y="1016"/>
                    </a:lnTo>
                    <a:lnTo>
                      <a:pt x="343" y="1014"/>
                    </a:lnTo>
                    <a:lnTo>
                      <a:pt x="303" y="1006"/>
                    </a:lnTo>
                    <a:lnTo>
                      <a:pt x="264" y="993"/>
                    </a:lnTo>
                    <a:lnTo>
                      <a:pt x="227" y="975"/>
                    </a:lnTo>
                    <a:lnTo>
                      <a:pt x="192" y="954"/>
                    </a:lnTo>
                    <a:lnTo>
                      <a:pt x="160" y="927"/>
                    </a:lnTo>
                    <a:lnTo>
                      <a:pt x="132" y="898"/>
                    </a:lnTo>
                    <a:lnTo>
                      <a:pt x="108" y="864"/>
                    </a:lnTo>
                    <a:lnTo>
                      <a:pt x="89" y="828"/>
                    </a:lnTo>
                    <a:lnTo>
                      <a:pt x="75" y="788"/>
                    </a:lnTo>
                    <a:lnTo>
                      <a:pt x="15" y="563"/>
                    </a:lnTo>
                    <a:lnTo>
                      <a:pt x="5" y="512"/>
                    </a:lnTo>
                    <a:lnTo>
                      <a:pt x="0" y="459"/>
                    </a:lnTo>
                    <a:lnTo>
                      <a:pt x="0" y="407"/>
                    </a:lnTo>
                    <a:lnTo>
                      <a:pt x="6" y="354"/>
                    </a:lnTo>
                    <a:lnTo>
                      <a:pt x="18" y="304"/>
                    </a:lnTo>
                    <a:lnTo>
                      <a:pt x="35" y="255"/>
                    </a:lnTo>
                    <a:lnTo>
                      <a:pt x="57" y="207"/>
                    </a:lnTo>
                    <a:lnTo>
                      <a:pt x="82" y="168"/>
                    </a:lnTo>
                    <a:lnTo>
                      <a:pt x="110" y="132"/>
                    </a:lnTo>
                    <a:lnTo>
                      <a:pt x="140" y="99"/>
                    </a:lnTo>
                    <a:lnTo>
                      <a:pt x="174" y="70"/>
                    </a:lnTo>
                    <a:lnTo>
                      <a:pt x="211" y="47"/>
                    </a:lnTo>
                    <a:lnTo>
                      <a:pt x="251" y="27"/>
                    </a:lnTo>
                    <a:lnTo>
                      <a:pt x="293" y="12"/>
                    </a:lnTo>
                    <a:lnTo>
                      <a:pt x="338" y="4"/>
                    </a:lnTo>
                    <a:lnTo>
                      <a:pt x="38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4" name="Freeform 7"/>
              <p:cNvSpPr>
                <a:spLocks/>
              </p:cNvSpPr>
              <p:nvPr/>
            </p:nvSpPr>
            <p:spPr bwMode="auto">
              <a:xfrm>
                <a:off x="1758577" y="3455593"/>
                <a:ext cx="146076" cy="194007"/>
              </a:xfrm>
              <a:custGeom>
                <a:avLst/>
                <a:gdLst>
                  <a:gd name="T0" fmla="*/ 384 w 768"/>
                  <a:gd name="T1" fmla="*/ 0 h 1018"/>
                  <a:gd name="T2" fmla="*/ 431 w 768"/>
                  <a:gd name="T3" fmla="*/ 4 h 1018"/>
                  <a:gd name="T4" fmla="*/ 475 w 768"/>
                  <a:gd name="T5" fmla="*/ 13 h 1018"/>
                  <a:gd name="T6" fmla="*/ 517 w 768"/>
                  <a:gd name="T7" fmla="*/ 27 h 1018"/>
                  <a:gd name="T8" fmla="*/ 557 w 768"/>
                  <a:gd name="T9" fmla="*/ 47 h 1018"/>
                  <a:gd name="T10" fmla="*/ 594 w 768"/>
                  <a:gd name="T11" fmla="*/ 72 h 1018"/>
                  <a:gd name="T12" fmla="*/ 628 w 768"/>
                  <a:gd name="T13" fmla="*/ 100 h 1018"/>
                  <a:gd name="T14" fmla="*/ 659 w 768"/>
                  <a:gd name="T15" fmla="*/ 132 h 1018"/>
                  <a:gd name="T16" fmla="*/ 686 w 768"/>
                  <a:gd name="T17" fmla="*/ 169 h 1018"/>
                  <a:gd name="T18" fmla="*/ 711 w 768"/>
                  <a:gd name="T19" fmla="*/ 207 h 1018"/>
                  <a:gd name="T20" fmla="*/ 733 w 768"/>
                  <a:gd name="T21" fmla="*/ 255 h 1018"/>
                  <a:gd name="T22" fmla="*/ 750 w 768"/>
                  <a:gd name="T23" fmla="*/ 304 h 1018"/>
                  <a:gd name="T24" fmla="*/ 762 w 768"/>
                  <a:gd name="T25" fmla="*/ 355 h 1018"/>
                  <a:gd name="T26" fmla="*/ 768 w 768"/>
                  <a:gd name="T27" fmla="*/ 407 h 1018"/>
                  <a:gd name="T28" fmla="*/ 768 w 768"/>
                  <a:gd name="T29" fmla="*/ 459 h 1018"/>
                  <a:gd name="T30" fmla="*/ 763 w 768"/>
                  <a:gd name="T31" fmla="*/ 512 h 1018"/>
                  <a:gd name="T32" fmla="*/ 753 w 768"/>
                  <a:gd name="T33" fmla="*/ 563 h 1018"/>
                  <a:gd name="T34" fmla="*/ 693 w 768"/>
                  <a:gd name="T35" fmla="*/ 789 h 1018"/>
                  <a:gd name="T36" fmla="*/ 679 w 768"/>
                  <a:gd name="T37" fmla="*/ 829 h 1018"/>
                  <a:gd name="T38" fmla="*/ 661 w 768"/>
                  <a:gd name="T39" fmla="*/ 866 h 1018"/>
                  <a:gd name="T40" fmla="*/ 637 w 768"/>
                  <a:gd name="T41" fmla="*/ 899 h 1018"/>
                  <a:gd name="T42" fmla="*/ 608 w 768"/>
                  <a:gd name="T43" fmla="*/ 929 h 1018"/>
                  <a:gd name="T44" fmla="*/ 577 w 768"/>
                  <a:gd name="T45" fmla="*/ 955 h 1018"/>
                  <a:gd name="T46" fmla="*/ 543 w 768"/>
                  <a:gd name="T47" fmla="*/ 977 h 1018"/>
                  <a:gd name="T48" fmla="*/ 505 w 768"/>
                  <a:gd name="T49" fmla="*/ 994 h 1018"/>
                  <a:gd name="T50" fmla="*/ 466 w 768"/>
                  <a:gd name="T51" fmla="*/ 1007 h 1018"/>
                  <a:gd name="T52" fmla="*/ 426 w 768"/>
                  <a:gd name="T53" fmla="*/ 1014 h 1018"/>
                  <a:gd name="T54" fmla="*/ 384 w 768"/>
                  <a:gd name="T55" fmla="*/ 1018 h 1018"/>
                  <a:gd name="T56" fmla="*/ 343 w 768"/>
                  <a:gd name="T57" fmla="*/ 1014 h 1018"/>
                  <a:gd name="T58" fmla="*/ 302 w 768"/>
                  <a:gd name="T59" fmla="*/ 1007 h 1018"/>
                  <a:gd name="T60" fmla="*/ 264 w 768"/>
                  <a:gd name="T61" fmla="*/ 994 h 1018"/>
                  <a:gd name="T62" fmla="*/ 226 w 768"/>
                  <a:gd name="T63" fmla="*/ 977 h 1018"/>
                  <a:gd name="T64" fmla="*/ 191 w 768"/>
                  <a:gd name="T65" fmla="*/ 955 h 1018"/>
                  <a:gd name="T66" fmla="*/ 160 w 768"/>
                  <a:gd name="T67" fmla="*/ 929 h 1018"/>
                  <a:gd name="T68" fmla="*/ 132 w 768"/>
                  <a:gd name="T69" fmla="*/ 899 h 1018"/>
                  <a:gd name="T70" fmla="*/ 107 w 768"/>
                  <a:gd name="T71" fmla="*/ 866 h 1018"/>
                  <a:gd name="T72" fmla="*/ 89 w 768"/>
                  <a:gd name="T73" fmla="*/ 829 h 1018"/>
                  <a:gd name="T74" fmla="*/ 75 w 768"/>
                  <a:gd name="T75" fmla="*/ 789 h 1018"/>
                  <a:gd name="T76" fmla="*/ 16 w 768"/>
                  <a:gd name="T77" fmla="*/ 563 h 1018"/>
                  <a:gd name="T78" fmla="*/ 6 w 768"/>
                  <a:gd name="T79" fmla="*/ 512 h 1018"/>
                  <a:gd name="T80" fmla="*/ 0 w 768"/>
                  <a:gd name="T81" fmla="*/ 459 h 1018"/>
                  <a:gd name="T82" fmla="*/ 1 w 768"/>
                  <a:gd name="T83" fmla="*/ 407 h 1018"/>
                  <a:gd name="T84" fmla="*/ 7 w 768"/>
                  <a:gd name="T85" fmla="*/ 355 h 1018"/>
                  <a:gd name="T86" fmla="*/ 19 w 768"/>
                  <a:gd name="T87" fmla="*/ 304 h 1018"/>
                  <a:gd name="T88" fmla="*/ 35 w 768"/>
                  <a:gd name="T89" fmla="*/ 255 h 1018"/>
                  <a:gd name="T90" fmla="*/ 57 w 768"/>
                  <a:gd name="T91" fmla="*/ 207 h 1018"/>
                  <a:gd name="T92" fmla="*/ 82 w 768"/>
                  <a:gd name="T93" fmla="*/ 169 h 1018"/>
                  <a:gd name="T94" fmla="*/ 110 w 768"/>
                  <a:gd name="T95" fmla="*/ 132 h 1018"/>
                  <a:gd name="T96" fmla="*/ 140 w 768"/>
                  <a:gd name="T97" fmla="*/ 100 h 1018"/>
                  <a:gd name="T98" fmla="*/ 174 w 768"/>
                  <a:gd name="T99" fmla="*/ 72 h 1018"/>
                  <a:gd name="T100" fmla="*/ 211 w 768"/>
                  <a:gd name="T101" fmla="*/ 47 h 1018"/>
                  <a:gd name="T102" fmla="*/ 251 w 768"/>
                  <a:gd name="T103" fmla="*/ 27 h 1018"/>
                  <a:gd name="T104" fmla="*/ 293 w 768"/>
                  <a:gd name="T105" fmla="*/ 13 h 1018"/>
                  <a:gd name="T106" fmla="*/ 338 w 768"/>
                  <a:gd name="T107" fmla="*/ 4 h 1018"/>
                  <a:gd name="T108" fmla="*/ 384 w 768"/>
                  <a:gd name="T109" fmla="*/ 0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8" h="1018">
                    <a:moveTo>
                      <a:pt x="384" y="0"/>
                    </a:moveTo>
                    <a:lnTo>
                      <a:pt x="431" y="4"/>
                    </a:lnTo>
                    <a:lnTo>
                      <a:pt x="475" y="13"/>
                    </a:lnTo>
                    <a:lnTo>
                      <a:pt x="517" y="27"/>
                    </a:lnTo>
                    <a:lnTo>
                      <a:pt x="557" y="47"/>
                    </a:lnTo>
                    <a:lnTo>
                      <a:pt x="594" y="72"/>
                    </a:lnTo>
                    <a:lnTo>
                      <a:pt x="628" y="100"/>
                    </a:lnTo>
                    <a:lnTo>
                      <a:pt x="659" y="132"/>
                    </a:lnTo>
                    <a:lnTo>
                      <a:pt x="686" y="169"/>
                    </a:lnTo>
                    <a:lnTo>
                      <a:pt x="711" y="207"/>
                    </a:lnTo>
                    <a:lnTo>
                      <a:pt x="733" y="255"/>
                    </a:lnTo>
                    <a:lnTo>
                      <a:pt x="750" y="304"/>
                    </a:lnTo>
                    <a:lnTo>
                      <a:pt x="762" y="355"/>
                    </a:lnTo>
                    <a:lnTo>
                      <a:pt x="768" y="407"/>
                    </a:lnTo>
                    <a:lnTo>
                      <a:pt x="768" y="459"/>
                    </a:lnTo>
                    <a:lnTo>
                      <a:pt x="763" y="512"/>
                    </a:lnTo>
                    <a:lnTo>
                      <a:pt x="753" y="563"/>
                    </a:lnTo>
                    <a:lnTo>
                      <a:pt x="693" y="789"/>
                    </a:lnTo>
                    <a:lnTo>
                      <a:pt x="679" y="829"/>
                    </a:lnTo>
                    <a:lnTo>
                      <a:pt x="661" y="866"/>
                    </a:lnTo>
                    <a:lnTo>
                      <a:pt x="637" y="899"/>
                    </a:lnTo>
                    <a:lnTo>
                      <a:pt x="608" y="929"/>
                    </a:lnTo>
                    <a:lnTo>
                      <a:pt x="577" y="955"/>
                    </a:lnTo>
                    <a:lnTo>
                      <a:pt x="543" y="977"/>
                    </a:lnTo>
                    <a:lnTo>
                      <a:pt x="505" y="994"/>
                    </a:lnTo>
                    <a:lnTo>
                      <a:pt x="466" y="1007"/>
                    </a:lnTo>
                    <a:lnTo>
                      <a:pt x="426" y="1014"/>
                    </a:lnTo>
                    <a:lnTo>
                      <a:pt x="384" y="1018"/>
                    </a:lnTo>
                    <a:lnTo>
                      <a:pt x="343" y="1014"/>
                    </a:lnTo>
                    <a:lnTo>
                      <a:pt x="302" y="1007"/>
                    </a:lnTo>
                    <a:lnTo>
                      <a:pt x="264" y="994"/>
                    </a:lnTo>
                    <a:lnTo>
                      <a:pt x="226" y="977"/>
                    </a:lnTo>
                    <a:lnTo>
                      <a:pt x="191" y="955"/>
                    </a:lnTo>
                    <a:lnTo>
                      <a:pt x="160" y="929"/>
                    </a:lnTo>
                    <a:lnTo>
                      <a:pt x="132" y="899"/>
                    </a:lnTo>
                    <a:lnTo>
                      <a:pt x="107" y="866"/>
                    </a:lnTo>
                    <a:lnTo>
                      <a:pt x="89" y="829"/>
                    </a:lnTo>
                    <a:lnTo>
                      <a:pt x="75" y="789"/>
                    </a:lnTo>
                    <a:lnTo>
                      <a:pt x="16" y="563"/>
                    </a:lnTo>
                    <a:lnTo>
                      <a:pt x="6" y="512"/>
                    </a:lnTo>
                    <a:lnTo>
                      <a:pt x="0" y="459"/>
                    </a:lnTo>
                    <a:lnTo>
                      <a:pt x="1" y="407"/>
                    </a:lnTo>
                    <a:lnTo>
                      <a:pt x="7" y="355"/>
                    </a:lnTo>
                    <a:lnTo>
                      <a:pt x="19" y="304"/>
                    </a:lnTo>
                    <a:lnTo>
                      <a:pt x="35" y="255"/>
                    </a:lnTo>
                    <a:lnTo>
                      <a:pt x="57" y="207"/>
                    </a:lnTo>
                    <a:lnTo>
                      <a:pt x="82" y="169"/>
                    </a:lnTo>
                    <a:lnTo>
                      <a:pt x="110" y="132"/>
                    </a:lnTo>
                    <a:lnTo>
                      <a:pt x="140" y="100"/>
                    </a:lnTo>
                    <a:lnTo>
                      <a:pt x="174" y="72"/>
                    </a:lnTo>
                    <a:lnTo>
                      <a:pt x="211" y="47"/>
                    </a:lnTo>
                    <a:lnTo>
                      <a:pt x="251" y="27"/>
                    </a:lnTo>
                    <a:lnTo>
                      <a:pt x="293" y="13"/>
                    </a:lnTo>
                    <a:lnTo>
                      <a:pt x="338" y="4"/>
                    </a:lnTo>
                    <a:lnTo>
                      <a:pt x="38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5" name="Freeform 8"/>
              <p:cNvSpPr>
                <a:spLocks/>
              </p:cNvSpPr>
              <p:nvPr/>
            </p:nvSpPr>
            <p:spPr bwMode="auto">
              <a:xfrm>
                <a:off x="1984538" y="3506948"/>
                <a:ext cx="172324" cy="228243"/>
              </a:xfrm>
              <a:custGeom>
                <a:avLst/>
                <a:gdLst>
                  <a:gd name="T0" fmla="*/ 453 w 906"/>
                  <a:gd name="T1" fmla="*/ 0 h 1198"/>
                  <a:gd name="T2" fmla="*/ 502 w 906"/>
                  <a:gd name="T3" fmla="*/ 3 h 1198"/>
                  <a:gd name="T4" fmla="*/ 550 w 906"/>
                  <a:gd name="T5" fmla="*/ 11 h 1198"/>
                  <a:gd name="T6" fmla="*/ 595 w 906"/>
                  <a:gd name="T7" fmla="*/ 25 h 1198"/>
                  <a:gd name="T8" fmla="*/ 638 w 906"/>
                  <a:gd name="T9" fmla="*/ 44 h 1198"/>
                  <a:gd name="T10" fmla="*/ 678 w 906"/>
                  <a:gd name="T11" fmla="*/ 67 h 1198"/>
                  <a:gd name="T12" fmla="*/ 717 w 906"/>
                  <a:gd name="T13" fmla="*/ 95 h 1198"/>
                  <a:gd name="T14" fmla="*/ 752 w 906"/>
                  <a:gd name="T15" fmla="*/ 128 h 1198"/>
                  <a:gd name="T16" fmla="*/ 783 w 906"/>
                  <a:gd name="T17" fmla="*/ 163 h 1198"/>
                  <a:gd name="T18" fmla="*/ 812 w 906"/>
                  <a:gd name="T19" fmla="*/ 202 h 1198"/>
                  <a:gd name="T20" fmla="*/ 838 w 906"/>
                  <a:gd name="T21" fmla="*/ 244 h 1198"/>
                  <a:gd name="T22" fmla="*/ 861 w 906"/>
                  <a:gd name="T23" fmla="*/ 292 h 1198"/>
                  <a:gd name="T24" fmla="*/ 880 w 906"/>
                  <a:gd name="T25" fmla="*/ 343 h 1198"/>
                  <a:gd name="T26" fmla="*/ 893 w 906"/>
                  <a:gd name="T27" fmla="*/ 394 h 1198"/>
                  <a:gd name="T28" fmla="*/ 902 w 906"/>
                  <a:gd name="T29" fmla="*/ 448 h 1198"/>
                  <a:gd name="T30" fmla="*/ 906 w 906"/>
                  <a:gd name="T31" fmla="*/ 502 h 1198"/>
                  <a:gd name="T32" fmla="*/ 904 w 906"/>
                  <a:gd name="T33" fmla="*/ 556 h 1198"/>
                  <a:gd name="T34" fmla="*/ 899 w 906"/>
                  <a:gd name="T35" fmla="*/ 610 h 1198"/>
                  <a:gd name="T36" fmla="*/ 887 w 906"/>
                  <a:gd name="T37" fmla="*/ 664 h 1198"/>
                  <a:gd name="T38" fmla="*/ 817 w 906"/>
                  <a:gd name="T39" fmla="*/ 928 h 1198"/>
                  <a:gd name="T40" fmla="*/ 803 w 906"/>
                  <a:gd name="T41" fmla="*/ 971 h 1198"/>
                  <a:gd name="T42" fmla="*/ 783 w 906"/>
                  <a:gd name="T43" fmla="*/ 1012 h 1198"/>
                  <a:gd name="T44" fmla="*/ 759 w 906"/>
                  <a:gd name="T45" fmla="*/ 1048 h 1198"/>
                  <a:gd name="T46" fmla="*/ 729 w 906"/>
                  <a:gd name="T47" fmla="*/ 1081 h 1198"/>
                  <a:gd name="T48" fmla="*/ 697 w 906"/>
                  <a:gd name="T49" fmla="*/ 1111 h 1198"/>
                  <a:gd name="T50" fmla="*/ 662 w 906"/>
                  <a:gd name="T51" fmla="*/ 1137 h 1198"/>
                  <a:gd name="T52" fmla="*/ 623 w 906"/>
                  <a:gd name="T53" fmla="*/ 1158 h 1198"/>
                  <a:gd name="T54" fmla="*/ 582 w 906"/>
                  <a:gd name="T55" fmla="*/ 1176 h 1198"/>
                  <a:gd name="T56" fmla="*/ 540 w 906"/>
                  <a:gd name="T57" fmla="*/ 1187 h 1198"/>
                  <a:gd name="T58" fmla="*/ 497 w 906"/>
                  <a:gd name="T59" fmla="*/ 1196 h 1198"/>
                  <a:gd name="T60" fmla="*/ 453 w 906"/>
                  <a:gd name="T61" fmla="*/ 1198 h 1198"/>
                  <a:gd name="T62" fmla="*/ 408 w 906"/>
                  <a:gd name="T63" fmla="*/ 1196 h 1198"/>
                  <a:gd name="T64" fmla="*/ 365 w 906"/>
                  <a:gd name="T65" fmla="*/ 1187 h 1198"/>
                  <a:gd name="T66" fmla="*/ 322 w 906"/>
                  <a:gd name="T67" fmla="*/ 1176 h 1198"/>
                  <a:gd name="T68" fmla="*/ 282 w 906"/>
                  <a:gd name="T69" fmla="*/ 1158 h 1198"/>
                  <a:gd name="T70" fmla="*/ 244 w 906"/>
                  <a:gd name="T71" fmla="*/ 1137 h 1198"/>
                  <a:gd name="T72" fmla="*/ 208 w 906"/>
                  <a:gd name="T73" fmla="*/ 1111 h 1198"/>
                  <a:gd name="T74" fmla="*/ 175 w 906"/>
                  <a:gd name="T75" fmla="*/ 1081 h 1198"/>
                  <a:gd name="T76" fmla="*/ 147 w 906"/>
                  <a:gd name="T77" fmla="*/ 1048 h 1198"/>
                  <a:gd name="T78" fmla="*/ 122 w 906"/>
                  <a:gd name="T79" fmla="*/ 1012 h 1198"/>
                  <a:gd name="T80" fmla="*/ 103 w 906"/>
                  <a:gd name="T81" fmla="*/ 971 h 1198"/>
                  <a:gd name="T82" fmla="*/ 87 w 906"/>
                  <a:gd name="T83" fmla="*/ 928 h 1198"/>
                  <a:gd name="T84" fmla="*/ 19 w 906"/>
                  <a:gd name="T85" fmla="*/ 664 h 1198"/>
                  <a:gd name="T86" fmla="*/ 7 w 906"/>
                  <a:gd name="T87" fmla="*/ 610 h 1198"/>
                  <a:gd name="T88" fmla="*/ 1 w 906"/>
                  <a:gd name="T89" fmla="*/ 556 h 1198"/>
                  <a:gd name="T90" fmla="*/ 0 w 906"/>
                  <a:gd name="T91" fmla="*/ 502 h 1198"/>
                  <a:gd name="T92" fmla="*/ 3 w 906"/>
                  <a:gd name="T93" fmla="*/ 448 h 1198"/>
                  <a:gd name="T94" fmla="*/ 12 w 906"/>
                  <a:gd name="T95" fmla="*/ 394 h 1198"/>
                  <a:gd name="T96" fmla="*/ 26 w 906"/>
                  <a:gd name="T97" fmla="*/ 343 h 1198"/>
                  <a:gd name="T98" fmla="*/ 44 w 906"/>
                  <a:gd name="T99" fmla="*/ 292 h 1198"/>
                  <a:gd name="T100" fmla="*/ 68 w 906"/>
                  <a:gd name="T101" fmla="*/ 244 h 1198"/>
                  <a:gd name="T102" fmla="*/ 93 w 906"/>
                  <a:gd name="T103" fmla="*/ 202 h 1198"/>
                  <a:gd name="T104" fmla="*/ 121 w 906"/>
                  <a:gd name="T105" fmla="*/ 163 h 1198"/>
                  <a:gd name="T106" fmla="*/ 154 w 906"/>
                  <a:gd name="T107" fmla="*/ 128 h 1198"/>
                  <a:gd name="T108" fmla="*/ 189 w 906"/>
                  <a:gd name="T109" fmla="*/ 95 h 1198"/>
                  <a:gd name="T110" fmla="*/ 226 w 906"/>
                  <a:gd name="T111" fmla="*/ 67 h 1198"/>
                  <a:gd name="T112" fmla="*/ 267 w 906"/>
                  <a:gd name="T113" fmla="*/ 44 h 1198"/>
                  <a:gd name="T114" fmla="*/ 310 w 906"/>
                  <a:gd name="T115" fmla="*/ 25 h 1198"/>
                  <a:gd name="T116" fmla="*/ 356 w 906"/>
                  <a:gd name="T117" fmla="*/ 11 h 1198"/>
                  <a:gd name="T118" fmla="*/ 403 w 906"/>
                  <a:gd name="T119" fmla="*/ 3 h 1198"/>
                  <a:gd name="T120" fmla="*/ 453 w 906"/>
                  <a:gd name="T121"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6" h="1198">
                    <a:moveTo>
                      <a:pt x="453" y="0"/>
                    </a:moveTo>
                    <a:lnTo>
                      <a:pt x="502" y="3"/>
                    </a:lnTo>
                    <a:lnTo>
                      <a:pt x="550" y="11"/>
                    </a:lnTo>
                    <a:lnTo>
                      <a:pt x="595" y="25"/>
                    </a:lnTo>
                    <a:lnTo>
                      <a:pt x="638" y="44"/>
                    </a:lnTo>
                    <a:lnTo>
                      <a:pt x="678" y="67"/>
                    </a:lnTo>
                    <a:lnTo>
                      <a:pt x="717" y="95"/>
                    </a:lnTo>
                    <a:lnTo>
                      <a:pt x="752" y="128"/>
                    </a:lnTo>
                    <a:lnTo>
                      <a:pt x="783" y="163"/>
                    </a:lnTo>
                    <a:lnTo>
                      <a:pt x="812" y="202"/>
                    </a:lnTo>
                    <a:lnTo>
                      <a:pt x="838" y="244"/>
                    </a:lnTo>
                    <a:lnTo>
                      <a:pt x="861" y="292"/>
                    </a:lnTo>
                    <a:lnTo>
                      <a:pt x="880" y="343"/>
                    </a:lnTo>
                    <a:lnTo>
                      <a:pt x="893" y="394"/>
                    </a:lnTo>
                    <a:lnTo>
                      <a:pt x="902" y="448"/>
                    </a:lnTo>
                    <a:lnTo>
                      <a:pt x="906" y="502"/>
                    </a:lnTo>
                    <a:lnTo>
                      <a:pt x="904" y="556"/>
                    </a:lnTo>
                    <a:lnTo>
                      <a:pt x="899" y="610"/>
                    </a:lnTo>
                    <a:lnTo>
                      <a:pt x="887" y="664"/>
                    </a:lnTo>
                    <a:lnTo>
                      <a:pt x="817" y="928"/>
                    </a:lnTo>
                    <a:lnTo>
                      <a:pt x="803" y="971"/>
                    </a:lnTo>
                    <a:lnTo>
                      <a:pt x="783" y="1012"/>
                    </a:lnTo>
                    <a:lnTo>
                      <a:pt x="759" y="1048"/>
                    </a:lnTo>
                    <a:lnTo>
                      <a:pt x="729" y="1081"/>
                    </a:lnTo>
                    <a:lnTo>
                      <a:pt x="697" y="1111"/>
                    </a:lnTo>
                    <a:lnTo>
                      <a:pt x="662" y="1137"/>
                    </a:lnTo>
                    <a:lnTo>
                      <a:pt x="623" y="1158"/>
                    </a:lnTo>
                    <a:lnTo>
                      <a:pt x="582" y="1176"/>
                    </a:lnTo>
                    <a:lnTo>
                      <a:pt x="540" y="1187"/>
                    </a:lnTo>
                    <a:lnTo>
                      <a:pt x="497" y="1196"/>
                    </a:lnTo>
                    <a:lnTo>
                      <a:pt x="453" y="1198"/>
                    </a:lnTo>
                    <a:lnTo>
                      <a:pt x="408" y="1196"/>
                    </a:lnTo>
                    <a:lnTo>
                      <a:pt x="365" y="1187"/>
                    </a:lnTo>
                    <a:lnTo>
                      <a:pt x="322" y="1176"/>
                    </a:lnTo>
                    <a:lnTo>
                      <a:pt x="282" y="1158"/>
                    </a:lnTo>
                    <a:lnTo>
                      <a:pt x="244" y="1137"/>
                    </a:lnTo>
                    <a:lnTo>
                      <a:pt x="208" y="1111"/>
                    </a:lnTo>
                    <a:lnTo>
                      <a:pt x="175" y="1081"/>
                    </a:lnTo>
                    <a:lnTo>
                      <a:pt x="147" y="1048"/>
                    </a:lnTo>
                    <a:lnTo>
                      <a:pt x="122" y="1012"/>
                    </a:lnTo>
                    <a:lnTo>
                      <a:pt x="103" y="971"/>
                    </a:lnTo>
                    <a:lnTo>
                      <a:pt x="87" y="928"/>
                    </a:lnTo>
                    <a:lnTo>
                      <a:pt x="19" y="664"/>
                    </a:lnTo>
                    <a:lnTo>
                      <a:pt x="7" y="610"/>
                    </a:lnTo>
                    <a:lnTo>
                      <a:pt x="1" y="556"/>
                    </a:lnTo>
                    <a:lnTo>
                      <a:pt x="0" y="502"/>
                    </a:lnTo>
                    <a:lnTo>
                      <a:pt x="3" y="448"/>
                    </a:lnTo>
                    <a:lnTo>
                      <a:pt x="12" y="394"/>
                    </a:lnTo>
                    <a:lnTo>
                      <a:pt x="26" y="343"/>
                    </a:lnTo>
                    <a:lnTo>
                      <a:pt x="44" y="292"/>
                    </a:lnTo>
                    <a:lnTo>
                      <a:pt x="68" y="244"/>
                    </a:lnTo>
                    <a:lnTo>
                      <a:pt x="93" y="202"/>
                    </a:lnTo>
                    <a:lnTo>
                      <a:pt x="121" y="163"/>
                    </a:lnTo>
                    <a:lnTo>
                      <a:pt x="154" y="128"/>
                    </a:lnTo>
                    <a:lnTo>
                      <a:pt x="189" y="95"/>
                    </a:lnTo>
                    <a:lnTo>
                      <a:pt x="226" y="67"/>
                    </a:lnTo>
                    <a:lnTo>
                      <a:pt x="267" y="44"/>
                    </a:lnTo>
                    <a:lnTo>
                      <a:pt x="310" y="25"/>
                    </a:lnTo>
                    <a:lnTo>
                      <a:pt x="356" y="11"/>
                    </a:lnTo>
                    <a:lnTo>
                      <a:pt x="403" y="3"/>
                    </a:lnTo>
                    <a:lnTo>
                      <a:pt x="4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6" name="Freeform 9"/>
              <p:cNvSpPr>
                <a:spLocks/>
              </p:cNvSpPr>
              <p:nvPr/>
            </p:nvSpPr>
            <p:spPr bwMode="auto">
              <a:xfrm>
                <a:off x="1890958" y="3809370"/>
                <a:ext cx="366330" cy="182595"/>
              </a:xfrm>
              <a:custGeom>
                <a:avLst/>
                <a:gdLst>
                  <a:gd name="T0" fmla="*/ 946 w 1921"/>
                  <a:gd name="T1" fmla="*/ 0 h 961"/>
                  <a:gd name="T2" fmla="*/ 1034 w 1921"/>
                  <a:gd name="T3" fmla="*/ 1 h 961"/>
                  <a:gd name="T4" fmla="*/ 1116 w 1921"/>
                  <a:gd name="T5" fmla="*/ 4 h 961"/>
                  <a:gd name="T6" fmla="*/ 1193 w 1921"/>
                  <a:gd name="T7" fmla="*/ 10 h 961"/>
                  <a:gd name="T8" fmla="*/ 1266 w 1921"/>
                  <a:gd name="T9" fmla="*/ 20 h 961"/>
                  <a:gd name="T10" fmla="*/ 1335 w 1921"/>
                  <a:gd name="T11" fmla="*/ 30 h 961"/>
                  <a:gd name="T12" fmla="*/ 1401 w 1921"/>
                  <a:gd name="T13" fmla="*/ 43 h 961"/>
                  <a:gd name="T14" fmla="*/ 1466 w 1921"/>
                  <a:gd name="T15" fmla="*/ 58 h 961"/>
                  <a:gd name="T16" fmla="*/ 1529 w 1921"/>
                  <a:gd name="T17" fmla="*/ 76 h 961"/>
                  <a:gd name="T18" fmla="*/ 1591 w 1921"/>
                  <a:gd name="T19" fmla="*/ 94 h 961"/>
                  <a:gd name="T20" fmla="*/ 1651 w 1921"/>
                  <a:gd name="T21" fmla="*/ 115 h 961"/>
                  <a:gd name="T22" fmla="*/ 1714 w 1921"/>
                  <a:gd name="T23" fmla="*/ 139 h 961"/>
                  <a:gd name="T24" fmla="*/ 1777 w 1921"/>
                  <a:gd name="T25" fmla="*/ 163 h 961"/>
                  <a:gd name="T26" fmla="*/ 1844 w 1921"/>
                  <a:gd name="T27" fmla="*/ 190 h 961"/>
                  <a:gd name="T28" fmla="*/ 1921 w 1921"/>
                  <a:gd name="T29" fmla="*/ 961 h 961"/>
                  <a:gd name="T30" fmla="*/ 0 w 1921"/>
                  <a:gd name="T31" fmla="*/ 961 h 961"/>
                  <a:gd name="T32" fmla="*/ 7 w 1921"/>
                  <a:gd name="T33" fmla="*/ 893 h 961"/>
                  <a:gd name="T34" fmla="*/ 12 w 1921"/>
                  <a:gd name="T35" fmla="*/ 827 h 961"/>
                  <a:gd name="T36" fmla="*/ 19 w 1921"/>
                  <a:gd name="T37" fmla="*/ 759 h 961"/>
                  <a:gd name="T38" fmla="*/ 26 w 1921"/>
                  <a:gd name="T39" fmla="*/ 694 h 961"/>
                  <a:gd name="T40" fmla="*/ 32 w 1921"/>
                  <a:gd name="T41" fmla="*/ 629 h 961"/>
                  <a:gd name="T42" fmla="*/ 38 w 1921"/>
                  <a:gd name="T43" fmla="*/ 567 h 961"/>
                  <a:gd name="T44" fmla="*/ 44 w 1921"/>
                  <a:gd name="T45" fmla="*/ 509 h 961"/>
                  <a:gd name="T46" fmla="*/ 50 w 1921"/>
                  <a:gd name="T47" fmla="*/ 453 h 961"/>
                  <a:gd name="T48" fmla="*/ 56 w 1921"/>
                  <a:gd name="T49" fmla="*/ 400 h 961"/>
                  <a:gd name="T50" fmla="*/ 60 w 1921"/>
                  <a:gd name="T51" fmla="*/ 352 h 961"/>
                  <a:gd name="T52" fmla="*/ 64 w 1921"/>
                  <a:gd name="T53" fmla="*/ 309 h 961"/>
                  <a:gd name="T54" fmla="*/ 68 w 1921"/>
                  <a:gd name="T55" fmla="*/ 272 h 961"/>
                  <a:gd name="T56" fmla="*/ 71 w 1921"/>
                  <a:gd name="T57" fmla="*/ 239 h 961"/>
                  <a:gd name="T58" fmla="*/ 74 w 1921"/>
                  <a:gd name="T59" fmla="*/ 213 h 961"/>
                  <a:gd name="T60" fmla="*/ 75 w 1921"/>
                  <a:gd name="T61" fmla="*/ 195 h 961"/>
                  <a:gd name="T62" fmla="*/ 77 w 1921"/>
                  <a:gd name="T63" fmla="*/ 183 h 961"/>
                  <a:gd name="T64" fmla="*/ 78 w 1921"/>
                  <a:gd name="T65" fmla="*/ 178 h 961"/>
                  <a:gd name="T66" fmla="*/ 142 w 1921"/>
                  <a:gd name="T67" fmla="*/ 154 h 961"/>
                  <a:gd name="T68" fmla="*/ 204 w 1921"/>
                  <a:gd name="T69" fmla="*/ 129 h 961"/>
                  <a:gd name="T70" fmla="*/ 265 w 1921"/>
                  <a:gd name="T71" fmla="*/ 108 h 961"/>
                  <a:gd name="T72" fmla="*/ 324 w 1921"/>
                  <a:gd name="T73" fmla="*/ 88 h 961"/>
                  <a:gd name="T74" fmla="*/ 385 w 1921"/>
                  <a:gd name="T75" fmla="*/ 70 h 961"/>
                  <a:gd name="T76" fmla="*/ 444 w 1921"/>
                  <a:gd name="T77" fmla="*/ 55 h 961"/>
                  <a:gd name="T78" fmla="*/ 507 w 1921"/>
                  <a:gd name="T79" fmla="*/ 39 h 961"/>
                  <a:gd name="T80" fmla="*/ 570 w 1921"/>
                  <a:gd name="T81" fmla="*/ 28 h 961"/>
                  <a:gd name="T82" fmla="*/ 638 w 1921"/>
                  <a:gd name="T83" fmla="*/ 18 h 961"/>
                  <a:gd name="T84" fmla="*/ 708 w 1921"/>
                  <a:gd name="T85" fmla="*/ 10 h 961"/>
                  <a:gd name="T86" fmla="*/ 782 w 1921"/>
                  <a:gd name="T87" fmla="*/ 4 h 961"/>
                  <a:gd name="T88" fmla="*/ 861 w 1921"/>
                  <a:gd name="T89" fmla="*/ 1 h 961"/>
                  <a:gd name="T90" fmla="*/ 946 w 1921"/>
                  <a:gd name="T91" fmla="*/ 0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1" h="961">
                    <a:moveTo>
                      <a:pt x="946" y="0"/>
                    </a:moveTo>
                    <a:lnTo>
                      <a:pt x="1034" y="1"/>
                    </a:lnTo>
                    <a:lnTo>
                      <a:pt x="1116" y="4"/>
                    </a:lnTo>
                    <a:lnTo>
                      <a:pt x="1193" y="10"/>
                    </a:lnTo>
                    <a:lnTo>
                      <a:pt x="1266" y="20"/>
                    </a:lnTo>
                    <a:lnTo>
                      <a:pt x="1335" y="30"/>
                    </a:lnTo>
                    <a:lnTo>
                      <a:pt x="1401" y="43"/>
                    </a:lnTo>
                    <a:lnTo>
                      <a:pt x="1466" y="58"/>
                    </a:lnTo>
                    <a:lnTo>
                      <a:pt x="1529" y="76"/>
                    </a:lnTo>
                    <a:lnTo>
                      <a:pt x="1591" y="94"/>
                    </a:lnTo>
                    <a:lnTo>
                      <a:pt x="1651" y="115"/>
                    </a:lnTo>
                    <a:lnTo>
                      <a:pt x="1714" y="139"/>
                    </a:lnTo>
                    <a:lnTo>
                      <a:pt x="1777" y="163"/>
                    </a:lnTo>
                    <a:lnTo>
                      <a:pt x="1844" y="190"/>
                    </a:lnTo>
                    <a:lnTo>
                      <a:pt x="1921" y="961"/>
                    </a:lnTo>
                    <a:lnTo>
                      <a:pt x="0" y="961"/>
                    </a:lnTo>
                    <a:lnTo>
                      <a:pt x="7" y="893"/>
                    </a:lnTo>
                    <a:lnTo>
                      <a:pt x="12" y="827"/>
                    </a:lnTo>
                    <a:lnTo>
                      <a:pt x="19" y="759"/>
                    </a:lnTo>
                    <a:lnTo>
                      <a:pt x="26" y="694"/>
                    </a:lnTo>
                    <a:lnTo>
                      <a:pt x="32" y="629"/>
                    </a:lnTo>
                    <a:lnTo>
                      <a:pt x="38" y="567"/>
                    </a:lnTo>
                    <a:lnTo>
                      <a:pt x="44" y="509"/>
                    </a:lnTo>
                    <a:lnTo>
                      <a:pt x="50" y="453"/>
                    </a:lnTo>
                    <a:lnTo>
                      <a:pt x="56" y="400"/>
                    </a:lnTo>
                    <a:lnTo>
                      <a:pt x="60" y="352"/>
                    </a:lnTo>
                    <a:lnTo>
                      <a:pt x="64" y="309"/>
                    </a:lnTo>
                    <a:lnTo>
                      <a:pt x="68" y="272"/>
                    </a:lnTo>
                    <a:lnTo>
                      <a:pt x="71" y="239"/>
                    </a:lnTo>
                    <a:lnTo>
                      <a:pt x="74" y="213"/>
                    </a:lnTo>
                    <a:lnTo>
                      <a:pt x="75" y="195"/>
                    </a:lnTo>
                    <a:lnTo>
                      <a:pt x="77" y="183"/>
                    </a:lnTo>
                    <a:lnTo>
                      <a:pt x="78" y="178"/>
                    </a:lnTo>
                    <a:lnTo>
                      <a:pt x="142" y="154"/>
                    </a:lnTo>
                    <a:lnTo>
                      <a:pt x="204" y="129"/>
                    </a:lnTo>
                    <a:lnTo>
                      <a:pt x="265" y="108"/>
                    </a:lnTo>
                    <a:lnTo>
                      <a:pt x="324" y="88"/>
                    </a:lnTo>
                    <a:lnTo>
                      <a:pt x="385" y="70"/>
                    </a:lnTo>
                    <a:lnTo>
                      <a:pt x="444" y="55"/>
                    </a:lnTo>
                    <a:lnTo>
                      <a:pt x="507" y="39"/>
                    </a:lnTo>
                    <a:lnTo>
                      <a:pt x="570" y="28"/>
                    </a:lnTo>
                    <a:lnTo>
                      <a:pt x="638" y="18"/>
                    </a:lnTo>
                    <a:lnTo>
                      <a:pt x="708" y="10"/>
                    </a:lnTo>
                    <a:lnTo>
                      <a:pt x="782" y="4"/>
                    </a:lnTo>
                    <a:lnTo>
                      <a:pt x="861" y="1"/>
                    </a:lnTo>
                    <a:lnTo>
                      <a:pt x="94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7" name="Freeform 10"/>
              <p:cNvSpPr>
                <a:spLocks/>
              </p:cNvSpPr>
              <p:nvPr/>
            </p:nvSpPr>
            <p:spPr bwMode="auto">
              <a:xfrm>
                <a:off x="2191098" y="3601669"/>
                <a:ext cx="213408" cy="136946"/>
              </a:xfrm>
              <a:custGeom>
                <a:avLst/>
                <a:gdLst>
                  <a:gd name="T0" fmla="*/ 409 w 1123"/>
                  <a:gd name="T1" fmla="*/ 0 h 716"/>
                  <a:gd name="T2" fmla="*/ 484 w 1123"/>
                  <a:gd name="T3" fmla="*/ 1 h 716"/>
                  <a:gd name="T4" fmla="*/ 555 w 1123"/>
                  <a:gd name="T5" fmla="*/ 5 h 716"/>
                  <a:gd name="T6" fmla="*/ 619 w 1123"/>
                  <a:gd name="T7" fmla="*/ 11 h 716"/>
                  <a:gd name="T8" fmla="*/ 681 w 1123"/>
                  <a:gd name="T9" fmla="*/ 20 h 716"/>
                  <a:gd name="T10" fmla="*/ 738 w 1123"/>
                  <a:gd name="T11" fmla="*/ 30 h 716"/>
                  <a:gd name="T12" fmla="*/ 794 w 1123"/>
                  <a:gd name="T13" fmla="*/ 44 h 716"/>
                  <a:gd name="T14" fmla="*/ 848 w 1123"/>
                  <a:gd name="T15" fmla="*/ 60 h 716"/>
                  <a:gd name="T16" fmla="*/ 901 w 1123"/>
                  <a:gd name="T17" fmla="*/ 77 h 716"/>
                  <a:gd name="T18" fmla="*/ 955 w 1123"/>
                  <a:gd name="T19" fmla="*/ 97 h 716"/>
                  <a:gd name="T20" fmla="*/ 1010 w 1123"/>
                  <a:gd name="T21" fmla="*/ 118 h 716"/>
                  <a:gd name="T22" fmla="*/ 1066 w 1123"/>
                  <a:gd name="T23" fmla="*/ 141 h 716"/>
                  <a:gd name="T24" fmla="*/ 1123 w 1123"/>
                  <a:gd name="T25" fmla="*/ 716 h 716"/>
                  <a:gd name="T26" fmla="*/ 0 w 1123"/>
                  <a:gd name="T27" fmla="*/ 716 h 716"/>
                  <a:gd name="T28" fmla="*/ 18 w 1123"/>
                  <a:gd name="T29" fmla="*/ 664 h 716"/>
                  <a:gd name="T30" fmla="*/ 125 w 1123"/>
                  <a:gd name="T31" fmla="*/ 252 h 716"/>
                  <a:gd name="T32" fmla="*/ 142 w 1123"/>
                  <a:gd name="T33" fmla="*/ 175 h 716"/>
                  <a:gd name="T34" fmla="*/ 152 w 1123"/>
                  <a:gd name="T35" fmla="*/ 97 h 716"/>
                  <a:gd name="T36" fmla="*/ 154 w 1123"/>
                  <a:gd name="T37" fmla="*/ 18 h 716"/>
                  <a:gd name="T38" fmla="*/ 211 w 1123"/>
                  <a:gd name="T39" fmla="*/ 9 h 716"/>
                  <a:gd name="T40" fmla="*/ 272 w 1123"/>
                  <a:gd name="T41" fmla="*/ 5 h 716"/>
                  <a:gd name="T42" fmla="*/ 337 w 1123"/>
                  <a:gd name="T43" fmla="*/ 1 h 716"/>
                  <a:gd name="T44" fmla="*/ 409 w 1123"/>
                  <a:gd name="T45" fmla="*/ 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3" h="716">
                    <a:moveTo>
                      <a:pt x="409" y="0"/>
                    </a:moveTo>
                    <a:lnTo>
                      <a:pt x="484" y="1"/>
                    </a:lnTo>
                    <a:lnTo>
                      <a:pt x="555" y="5"/>
                    </a:lnTo>
                    <a:lnTo>
                      <a:pt x="619" y="11"/>
                    </a:lnTo>
                    <a:lnTo>
                      <a:pt x="681" y="20"/>
                    </a:lnTo>
                    <a:lnTo>
                      <a:pt x="738" y="30"/>
                    </a:lnTo>
                    <a:lnTo>
                      <a:pt x="794" y="44"/>
                    </a:lnTo>
                    <a:lnTo>
                      <a:pt x="848" y="60"/>
                    </a:lnTo>
                    <a:lnTo>
                      <a:pt x="901" y="77"/>
                    </a:lnTo>
                    <a:lnTo>
                      <a:pt x="955" y="97"/>
                    </a:lnTo>
                    <a:lnTo>
                      <a:pt x="1010" y="118"/>
                    </a:lnTo>
                    <a:lnTo>
                      <a:pt x="1066" y="141"/>
                    </a:lnTo>
                    <a:lnTo>
                      <a:pt x="1123" y="716"/>
                    </a:lnTo>
                    <a:lnTo>
                      <a:pt x="0" y="716"/>
                    </a:lnTo>
                    <a:lnTo>
                      <a:pt x="18" y="664"/>
                    </a:lnTo>
                    <a:lnTo>
                      <a:pt x="125" y="252"/>
                    </a:lnTo>
                    <a:lnTo>
                      <a:pt x="142" y="175"/>
                    </a:lnTo>
                    <a:lnTo>
                      <a:pt x="152" y="97"/>
                    </a:lnTo>
                    <a:lnTo>
                      <a:pt x="154" y="18"/>
                    </a:lnTo>
                    <a:lnTo>
                      <a:pt x="211" y="9"/>
                    </a:lnTo>
                    <a:lnTo>
                      <a:pt x="272" y="5"/>
                    </a:lnTo>
                    <a:lnTo>
                      <a:pt x="337" y="1"/>
                    </a:lnTo>
                    <a:lnTo>
                      <a:pt x="4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8" name="Freeform 11"/>
              <p:cNvSpPr>
                <a:spLocks/>
              </p:cNvSpPr>
              <p:nvPr/>
            </p:nvSpPr>
            <p:spPr bwMode="auto">
              <a:xfrm>
                <a:off x="1672986" y="3716932"/>
                <a:ext cx="243079" cy="132381"/>
              </a:xfrm>
              <a:custGeom>
                <a:avLst/>
                <a:gdLst>
                  <a:gd name="T0" fmla="*/ 686 w 1279"/>
                  <a:gd name="T1" fmla="*/ 0 h 697"/>
                  <a:gd name="T2" fmla="*/ 762 w 1279"/>
                  <a:gd name="T3" fmla="*/ 1 h 697"/>
                  <a:gd name="T4" fmla="*/ 832 w 1279"/>
                  <a:gd name="T5" fmla="*/ 4 h 697"/>
                  <a:gd name="T6" fmla="*/ 896 w 1279"/>
                  <a:gd name="T7" fmla="*/ 10 h 697"/>
                  <a:gd name="T8" fmla="*/ 957 w 1279"/>
                  <a:gd name="T9" fmla="*/ 20 h 697"/>
                  <a:gd name="T10" fmla="*/ 1016 w 1279"/>
                  <a:gd name="T11" fmla="*/ 30 h 697"/>
                  <a:gd name="T12" fmla="*/ 1070 w 1279"/>
                  <a:gd name="T13" fmla="*/ 44 h 697"/>
                  <a:gd name="T14" fmla="*/ 1125 w 1279"/>
                  <a:gd name="T15" fmla="*/ 59 h 697"/>
                  <a:gd name="T16" fmla="*/ 1178 w 1279"/>
                  <a:gd name="T17" fmla="*/ 77 h 697"/>
                  <a:gd name="T18" fmla="*/ 1216 w 1279"/>
                  <a:gd name="T19" fmla="*/ 91 h 697"/>
                  <a:gd name="T20" fmla="*/ 1255 w 1279"/>
                  <a:gd name="T21" fmla="*/ 106 h 697"/>
                  <a:gd name="T22" fmla="*/ 1263 w 1279"/>
                  <a:gd name="T23" fmla="*/ 152 h 697"/>
                  <a:gd name="T24" fmla="*/ 1271 w 1279"/>
                  <a:gd name="T25" fmla="*/ 196 h 697"/>
                  <a:gd name="T26" fmla="*/ 1279 w 1279"/>
                  <a:gd name="T27" fmla="*/ 239 h 697"/>
                  <a:gd name="T28" fmla="*/ 940 w 1279"/>
                  <a:gd name="T29" fmla="*/ 362 h 697"/>
                  <a:gd name="T30" fmla="*/ 865 w 1279"/>
                  <a:gd name="T31" fmla="*/ 697 h 697"/>
                  <a:gd name="T32" fmla="*/ 0 w 1279"/>
                  <a:gd name="T33" fmla="*/ 697 h 697"/>
                  <a:gd name="T34" fmla="*/ 6 w 1279"/>
                  <a:gd name="T35" fmla="*/ 641 h 697"/>
                  <a:gd name="T36" fmla="*/ 12 w 1279"/>
                  <a:gd name="T37" fmla="*/ 586 h 697"/>
                  <a:gd name="T38" fmla="*/ 16 w 1279"/>
                  <a:gd name="T39" fmla="*/ 531 h 697"/>
                  <a:gd name="T40" fmla="*/ 22 w 1279"/>
                  <a:gd name="T41" fmla="*/ 478 h 697"/>
                  <a:gd name="T42" fmla="*/ 27 w 1279"/>
                  <a:gd name="T43" fmla="*/ 426 h 697"/>
                  <a:gd name="T44" fmla="*/ 32 w 1279"/>
                  <a:gd name="T45" fmla="*/ 377 h 697"/>
                  <a:gd name="T46" fmla="*/ 36 w 1279"/>
                  <a:gd name="T47" fmla="*/ 330 h 697"/>
                  <a:gd name="T48" fmla="*/ 41 w 1279"/>
                  <a:gd name="T49" fmla="*/ 288 h 697"/>
                  <a:gd name="T50" fmla="*/ 44 w 1279"/>
                  <a:gd name="T51" fmla="*/ 249 h 697"/>
                  <a:gd name="T52" fmla="*/ 48 w 1279"/>
                  <a:gd name="T53" fmla="*/ 215 h 697"/>
                  <a:gd name="T54" fmla="*/ 51 w 1279"/>
                  <a:gd name="T55" fmla="*/ 186 h 697"/>
                  <a:gd name="T56" fmla="*/ 54 w 1279"/>
                  <a:gd name="T57" fmla="*/ 162 h 697"/>
                  <a:gd name="T58" fmla="*/ 55 w 1279"/>
                  <a:gd name="T59" fmla="*/ 143 h 697"/>
                  <a:gd name="T60" fmla="*/ 56 w 1279"/>
                  <a:gd name="T61" fmla="*/ 133 h 697"/>
                  <a:gd name="T62" fmla="*/ 56 w 1279"/>
                  <a:gd name="T63" fmla="*/ 129 h 697"/>
                  <a:gd name="T64" fmla="*/ 111 w 1279"/>
                  <a:gd name="T65" fmla="*/ 107 h 697"/>
                  <a:gd name="T66" fmla="*/ 165 w 1279"/>
                  <a:gd name="T67" fmla="*/ 89 h 697"/>
                  <a:gd name="T68" fmla="*/ 216 w 1279"/>
                  <a:gd name="T69" fmla="*/ 70 h 697"/>
                  <a:gd name="T70" fmla="*/ 267 w 1279"/>
                  <a:gd name="T71" fmla="*/ 54 h 697"/>
                  <a:gd name="T72" fmla="*/ 319 w 1279"/>
                  <a:gd name="T73" fmla="*/ 40 h 697"/>
                  <a:gd name="T74" fmla="*/ 372 w 1279"/>
                  <a:gd name="T75" fmla="*/ 28 h 697"/>
                  <a:gd name="T76" fmla="*/ 427 w 1279"/>
                  <a:gd name="T77" fmla="*/ 17 h 697"/>
                  <a:gd name="T78" fmla="*/ 486 w 1279"/>
                  <a:gd name="T79" fmla="*/ 9 h 697"/>
                  <a:gd name="T80" fmla="*/ 547 w 1279"/>
                  <a:gd name="T81" fmla="*/ 4 h 697"/>
                  <a:gd name="T82" fmla="*/ 614 w 1279"/>
                  <a:gd name="T83" fmla="*/ 1 h 697"/>
                  <a:gd name="T84" fmla="*/ 686 w 1279"/>
                  <a:gd name="T85"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9" h="697">
                    <a:moveTo>
                      <a:pt x="686" y="0"/>
                    </a:moveTo>
                    <a:lnTo>
                      <a:pt x="762" y="1"/>
                    </a:lnTo>
                    <a:lnTo>
                      <a:pt x="832" y="4"/>
                    </a:lnTo>
                    <a:lnTo>
                      <a:pt x="896" y="10"/>
                    </a:lnTo>
                    <a:lnTo>
                      <a:pt x="957" y="20"/>
                    </a:lnTo>
                    <a:lnTo>
                      <a:pt x="1016" y="30"/>
                    </a:lnTo>
                    <a:lnTo>
                      <a:pt x="1070" y="44"/>
                    </a:lnTo>
                    <a:lnTo>
                      <a:pt x="1125" y="59"/>
                    </a:lnTo>
                    <a:lnTo>
                      <a:pt x="1178" y="77"/>
                    </a:lnTo>
                    <a:lnTo>
                      <a:pt x="1216" y="91"/>
                    </a:lnTo>
                    <a:lnTo>
                      <a:pt x="1255" y="106"/>
                    </a:lnTo>
                    <a:lnTo>
                      <a:pt x="1263" y="152"/>
                    </a:lnTo>
                    <a:lnTo>
                      <a:pt x="1271" y="196"/>
                    </a:lnTo>
                    <a:lnTo>
                      <a:pt x="1279" y="239"/>
                    </a:lnTo>
                    <a:lnTo>
                      <a:pt x="940" y="362"/>
                    </a:lnTo>
                    <a:lnTo>
                      <a:pt x="865" y="697"/>
                    </a:lnTo>
                    <a:lnTo>
                      <a:pt x="0" y="697"/>
                    </a:lnTo>
                    <a:lnTo>
                      <a:pt x="6" y="641"/>
                    </a:lnTo>
                    <a:lnTo>
                      <a:pt x="12" y="586"/>
                    </a:lnTo>
                    <a:lnTo>
                      <a:pt x="16" y="531"/>
                    </a:lnTo>
                    <a:lnTo>
                      <a:pt x="22" y="478"/>
                    </a:lnTo>
                    <a:lnTo>
                      <a:pt x="27" y="426"/>
                    </a:lnTo>
                    <a:lnTo>
                      <a:pt x="32" y="377"/>
                    </a:lnTo>
                    <a:lnTo>
                      <a:pt x="36" y="330"/>
                    </a:lnTo>
                    <a:lnTo>
                      <a:pt x="41" y="288"/>
                    </a:lnTo>
                    <a:lnTo>
                      <a:pt x="44" y="249"/>
                    </a:lnTo>
                    <a:lnTo>
                      <a:pt x="48" y="215"/>
                    </a:lnTo>
                    <a:lnTo>
                      <a:pt x="51" y="186"/>
                    </a:lnTo>
                    <a:lnTo>
                      <a:pt x="54" y="162"/>
                    </a:lnTo>
                    <a:lnTo>
                      <a:pt x="55" y="143"/>
                    </a:lnTo>
                    <a:lnTo>
                      <a:pt x="56" y="133"/>
                    </a:lnTo>
                    <a:lnTo>
                      <a:pt x="56" y="129"/>
                    </a:lnTo>
                    <a:lnTo>
                      <a:pt x="111" y="107"/>
                    </a:lnTo>
                    <a:lnTo>
                      <a:pt x="165" y="89"/>
                    </a:lnTo>
                    <a:lnTo>
                      <a:pt x="216" y="70"/>
                    </a:lnTo>
                    <a:lnTo>
                      <a:pt x="267" y="54"/>
                    </a:lnTo>
                    <a:lnTo>
                      <a:pt x="319" y="40"/>
                    </a:lnTo>
                    <a:lnTo>
                      <a:pt x="372" y="28"/>
                    </a:lnTo>
                    <a:lnTo>
                      <a:pt x="427" y="17"/>
                    </a:lnTo>
                    <a:lnTo>
                      <a:pt x="486" y="9"/>
                    </a:lnTo>
                    <a:lnTo>
                      <a:pt x="547" y="4"/>
                    </a:lnTo>
                    <a:lnTo>
                      <a:pt x="614" y="1"/>
                    </a:lnTo>
                    <a:lnTo>
                      <a:pt x="68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spTree>
    <p:extLst>
      <p:ext uri="{BB962C8B-B14F-4D97-AF65-F5344CB8AC3E}">
        <p14:creationId xmlns:p14="http://schemas.microsoft.com/office/powerpoint/2010/main" val="223798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entagon 62"/>
          <p:cNvSpPr/>
          <p:nvPr/>
        </p:nvSpPr>
        <p:spPr>
          <a:xfrm rot="5400000">
            <a:off x="1412381" y="1605511"/>
            <a:ext cx="5067301" cy="1944000"/>
          </a:xfrm>
          <a:prstGeom prst="homePlate">
            <a:avLst>
              <a:gd name="adj" fmla="val 6953"/>
            </a:avLst>
          </a:prstGeom>
          <a:solidFill>
            <a:schemeClr val="bg1">
              <a:lumMod val="95000"/>
            </a:schemeClr>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4" name="Rectangle 63"/>
          <p:cNvSpPr/>
          <p:nvPr/>
        </p:nvSpPr>
        <p:spPr>
          <a:xfrm rot="5400000">
            <a:off x="3806771" y="-784140"/>
            <a:ext cx="288000" cy="1944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38" tIns="45719" rIns="91438" bIns="45719" rtlCol="0" anchor="ctr"/>
          <a:lstStyle/>
          <a:p>
            <a:pPr algn="ctr"/>
            <a:r>
              <a:rPr lang="en-US" sz="1200" dirty="0" smtClean="0">
                <a:solidFill>
                  <a:schemeClr val="bg1"/>
                </a:solidFill>
              </a:rPr>
              <a:t>Exceptional Video</a:t>
            </a:r>
            <a:endParaRPr lang="en-US" sz="1200" dirty="0">
              <a:solidFill>
                <a:schemeClr val="bg1"/>
              </a:solidFill>
            </a:endParaRPr>
          </a:p>
        </p:txBody>
      </p:sp>
      <p:sp>
        <p:nvSpPr>
          <p:cNvPr id="68" name="Pentagon 67"/>
          <p:cNvSpPr/>
          <p:nvPr/>
        </p:nvSpPr>
        <p:spPr>
          <a:xfrm rot="5400000">
            <a:off x="3457005" y="1605510"/>
            <a:ext cx="5067300" cy="1944000"/>
          </a:xfrm>
          <a:prstGeom prst="homePlate">
            <a:avLst>
              <a:gd name="adj" fmla="val 7443"/>
            </a:avLst>
          </a:prstGeom>
          <a:solidFill>
            <a:schemeClr val="bg1">
              <a:lumMod val="95000"/>
            </a:schemeClr>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69" name="Rectangle 68"/>
          <p:cNvSpPr/>
          <p:nvPr/>
        </p:nvSpPr>
        <p:spPr>
          <a:xfrm rot="5400000">
            <a:off x="5846654" y="-784140"/>
            <a:ext cx="288000" cy="1944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38" tIns="45719" rIns="91438" bIns="45719" rtlCol="0" anchor="ctr"/>
          <a:lstStyle/>
          <a:p>
            <a:pPr algn="ctr"/>
            <a:r>
              <a:rPr lang="en-US" sz="1200" dirty="0" smtClean="0">
                <a:solidFill>
                  <a:schemeClr val="bg1"/>
                </a:solidFill>
              </a:rPr>
              <a:t>Workplace Transformation</a:t>
            </a:r>
            <a:endParaRPr lang="en-US" sz="1200" dirty="0">
              <a:solidFill>
                <a:schemeClr val="bg1"/>
              </a:solidFill>
            </a:endParaRPr>
          </a:p>
        </p:txBody>
      </p:sp>
      <p:sp>
        <p:nvSpPr>
          <p:cNvPr id="71" name="Pentagon 70"/>
          <p:cNvSpPr/>
          <p:nvPr/>
        </p:nvSpPr>
        <p:spPr>
          <a:xfrm rot="5400000">
            <a:off x="5476416" y="1605509"/>
            <a:ext cx="5067297" cy="1944000"/>
          </a:xfrm>
          <a:prstGeom prst="homePlate">
            <a:avLst>
              <a:gd name="adj" fmla="val 6951"/>
            </a:avLst>
          </a:prstGeom>
          <a:solidFill>
            <a:schemeClr val="bg1">
              <a:lumMod val="95000"/>
            </a:schemeClr>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2" name="Rectangle 71"/>
          <p:cNvSpPr/>
          <p:nvPr/>
        </p:nvSpPr>
        <p:spPr>
          <a:xfrm rot="5400000">
            <a:off x="7879751" y="-784140"/>
            <a:ext cx="288000" cy="1944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38" tIns="45719" rIns="91438" bIns="45719" rtlCol="0" anchor="ctr"/>
          <a:lstStyle/>
          <a:p>
            <a:pPr algn="ctr"/>
            <a:r>
              <a:rPr lang="en-US" sz="1200" dirty="0" smtClean="0">
                <a:solidFill>
                  <a:schemeClr val="bg1"/>
                </a:solidFill>
              </a:rPr>
              <a:t>Customer Collaboration</a:t>
            </a:r>
            <a:endParaRPr lang="en-US" sz="1200" dirty="0">
              <a:solidFill>
                <a:schemeClr val="bg1"/>
              </a:solidFill>
            </a:endParaRPr>
          </a:p>
        </p:txBody>
      </p:sp>
      <p:sp>
        <p:nvSpPr>
          <p:cNvPr id="26" name="Rectangle 25"/>
          <p:cNvSpPr/>
          <p:nvPr/>
        </p:nvSpPr>
        <p:spPr>
          <a:xfrm>
            <a:off x="2176135" y="387655"/>
            <a:ext cx="6923788" cy="1008000"/>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Oval 8"/>
          <p:cNvSpPr/>
          <p:nvPr/>
        </p:nvSpPr>
        <p:spPr>
          <a:xfrm>
            <a:off x="6016453" y="1036368"/>
            <a:ext cx="519307" cy="119816"/>
          </a:xfrm>
          <a:prstGeom prst="ellipse">
            <a:avLst/>
          </a:prstGeom>
          <a:gradFill flip="none" rotWithShape="1">
            <a:gsLst>
              <a:gs pos="98667">
                <a:schemeClr val="bg1">
                  <a:alpha val="0"/>
                </a:schemeClr>
              </a:gs>
              <a:gs pos="0">
                <a:schemeClr val="tx1">
                  <a:alpha val="51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675" tIns="60837" rIns="121675" bIns="60837" rtlCol="0" anchor="ctr"/>
          <a:lstStyle/>
          <a:p>
            <a:pPr algn="ctr" defTabSz="1216778"/>
            <a:endParaRPr lang="en-US" sz="2400" dirty="0">
              <a:solidFill>
                <a:schemeClr val="tx1"/>
              </a:solidFill>
            </a:endParaRPr>
          </a:p>
        </p:txBody>
      </p:sp>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876217" y="280425"/>
            <a:ext cx="742276" cy="9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Bilde 2" descr="MonzaFront_images.psd"/>
          <p:cNvPicPr>
            <a:picLocks noChangeAspect="1"/>
          </p:cNvPicPr>
          <p:nvPr/>
        </p:nvPicPr>
        <p:blipFill rotWithShape="1">
          <a:blip r:embed="rId4" cstate="email">
            <a:extLst>
              <a:ext uri="{28A0092B-C50C-407E-A947-70E740481C1C}">
                <a14:useLocalDpi xmlns:a14="http://schemas.microsoft.com/office/drawing/2010/main"/>
              </a:ext>
            </a:extLst>
          </a:blip>
          <a:srcRect b="-1780"/>
          <a:stretch/>
        </p:blipFill>
        <p:spPr>
          <a:xfrm>
            <a:off x="7038065" y="422233"/>
            <a:ext cx="1033985" cy="692882"/>
          </a:xfrm>
          <a:prstGeom prst="rect">
            <a:avLst/>
          </a:prstGeom>
        </p:spPr>
      </p:pic>
      <p:sp>
        <p:nvSpPr>
          <p:cNvPr id="13" name="Oval 12"/>
          <p:cNvSpPr/>
          <p:nvPr/>
        </p:nvSpPr>
        <p:spPr>
          <a:xfrm>
            <a:off x="6956496" y="1003635"/>
            <a:ext cx="1104512" cy="151570"/>
          </a:xfrm>
          <a:prstGeom prst="ellipse">
            <a:avLst/>
          </a:prstGeom>
          <a:gradFill flip="none" rotWithShape="1">
            <a:gsLst>
              <a:gs pos="98667">
                <a:schemeClr val="bg1">
                  <a:alpha val="0"/>
                </a:schemeClr>
              </a:gs>
              <a:gs pos="0">
                <a:schemeClr val="tx1">
                  <a:alpha val="51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778"/>
            <a:endParaRPr lang="en-US" sz="2400" dirty="0">
              <a:solidFill>
                <a:schemeClr val="tx1"/>
              </a:solidFill>
            </a:endParaRPr>
          </a:p>
        </p:txBody>
      </p:sp>
      <p:sp>
        <p:nvSpPr>
          <p:cNvPr id="18" name="Rectangle 17"/>
          <p:cNvSpPr/>
          <p:nvPr/>
        </p:nvSpPr>
        <p:spPr>
          <a:xfrm>
            <a:off x="2185576" y="387655"/>
            <a:ext cx="720000" cy="100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38" tIns="45719" rIns="91438" bIns="45719" rtlCol="0" anchor="ctr"/>
          <a:lstStyle/>
          <a:p>
            <a:pPr algn="ctr"/>
            <a:r>
              <a:rPr lang="en-US" sz="1200" dirty="0" smtClean="0">
                <a:solidFill>
                  <a:schemeClr val="bg1"/>
                </a:solidFill>
              </a:rPr>
              <a:t>Any Room</a:t>
            </a:r>
            <a:endParaRPr lang="en-US" sz="1200" dirty="0">
              <a:solidFill>
                <a:schemeClr val="bg1"/>
              </a:solidFill>
            </a:endParaRPr>
          </a:p>
        </p:txBody>
      </p:sp>
      <p:pic>
        <p:nvPicPr>
          <p:cNvPr id="5" name="Picture 9"/>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3662049" y="458825"/>
            <a:ext cx="648000" cy="51840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73"/>
          <p:cNvSpPr/>
          <p:nvPr/>
        </p:nvSpPr>
        <p:spPr>
          <a:xfrm>
            <a:off x="3658042" y="1134835"/>
            <a:ext cx="628723" cy="276997"/>
          </a:xfrm>
          <a:prstGeom prst="rect">
            <a:avLst/>
          </a:prstGeom>
          <a:noFill/>
        </p:spPr>
        <p:txBody>
          <a:bodyPr wrap="square" lIns="91438" tIns="45719" rIns="91438" bIns="45719" rtlCol="0">
            <a:spAutoFit/>
          </a:bodyPr>
          <a:lstStyle/>
          <a:p>
            <a:pPr algn="ctr"/>
            <a:r>
              <a:rPr lang="en-US" sz="1200" dirty="0"/>
              <a:t>SX10</a:t>
            </a:r>
          </a:p>
        </p:txBody>
      </p:sp>
      <p:sp>
        <p:nvSpPr>
          <p:cNvPr id="24" name="TextBox 23"/>
          <p:cNvSpPr txBox="1"/>
          <p:nvPr/>
        </p:nvSpPr>
        <p:spPr>
          <a:xfrm>
            <a:off x="5701705" y="1134835"/>
            <a:ext cx="1148652" cy="276997"/>
          </a:xfrm>
          <a:prstGeom prst="rect">
            <a:avLst/>
          </a:prstGeom>
          <a:noFill/>
        </p:spPr>
        <p:txBody>
          <a:bodyPr wrap="square" lIns="91438" tIns="45719" rIns="91438" bIns="45719" rtlCol="0">
            <a:spAutoFit/>
          </a:bodyPr>
          <a:lstStyle/>
          <a:p>
            <a:pPr algn="ctr"/>
            <a:r>
              <a:rPr lang="en-US" sz="1200" dirty="0"/>
              <a:t>MX200/300</a:t>
            </a:r>
          </a:p>
        </p:txBody>
      </p:sp>
      <p:sp>
        <p:nvSpPr>
          <p:cNvPr id="25" name="TextBox 24"/>
          <p:cNvSpPr txBox="1"/>
          <p:nvPr/>
        </p:nvSpPr>
        <p:spPr>
          <a:xfrm>
            <a:off x="6967551" y="1134835"/>
            <a:ext cx="1148652" cy="276997"/>
          </a:xfrm>
          <a:prstGeom prst="rect">
            <a:avLst/>
          </a:prstGeom>
          <a:noFill/>
        </p:spPr>
        <p:txBody>
          <a:bodyPr wrap="square" lIns="91438" tIns="45719" rIns="91438" bIns="45719" rtlCol="0">
            <a:spAutoFit/>
          </a:bodyPr>
          <a:lstStyle/>
          <a:p>
            <a:pPr algn="ctr"/>
            <a:r>
              <a:rPr lang="en-US" sz="1200" dirty="0"/>
              <a:t>MX700/800</a:t>
            </a:r>
          </a:p>
        </p:txBody>
      </p:sp>
      <p:pic>
        <p:nvPicPr>
          <p:cNvPr id="39" name="Picture 3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02284" y="469273"/>
            <a:ext cx="807478" cy="645842"/>
          </a:xfrm>
          <a:prstGeom prst="rect">
            <a:avLst/>
          </a:prstGeom>
        </p:spPr>
      </p:pic>
      <p:sp>
        <p:nvSpPr>
          <p:cNvPr id="46" name="TextBox 45"/>
          <p:cNvSpPr txBox="1"/>
          <p:nvPr/>
        </p:nvSpPr>
        <p:spPr>
          <a:xfrm>
            <a:off x="4736448" y="1134835"/>
            <a:ext cx="832555" cy="276997"/>
          </a:xfrm>
          <a:prstGeom prst="rect">
            <a:avLst/>
          </a:prstGeom>
          <a:noFill/>
        </p:spPr>
        <p:txBody>
          <a:bodyPr wrap="square" lIns="91438" tIns="45719" rIns="91438" bIns="45719" rtlCol="0">
            <a:spAutoFit/>
          </a:bodyPr>
          <a:lstStyle/>
          <a:p>
            <a:pPr algn="ctr"/>
            <a:r>
              <a:rPr lang="en-US" sz="1200" dirty="0" smtClean="0"/>
              <a:t>SX20</a:t>
            </a:r>
            <a:endParaRPr lang="en-US" sz="1200" dirty="0"/>
          </a:p>
        </p:txBody>
      </p:sp>
      <p:sp>
        <p:nvSpPr>
          <p:cNvPr id="62" name="Rectangle 61"/>
          <p:cNvSpPr/>
          <p:nvPr/>
        </p:nvSpPr>
        <p:spPr>
          <a:xfrm>
            <a:off x="2176135" y="2495022"/>
            <a:ext cx="6922824" cy="1008000"/>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Rectangle 32"/>
          <p:cNvSpPr/>
          <p:nvPr/>
        </p:nvSpPr>
        <p:spPr>
          <a:xfrm>
            <a:off x="2185576" y="2495022"/>
            <a:ext cx="720000" cy="100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38" tIns="45719" rIns="91438" bIns="45719" rtlCol="0" anchor="ctr"/>
          <a:lstStyle/>
          <a:p>
            <a:pPr algn="ctr"/>
            <a:r>
              <a:rPr lang="en-US" sz="1200" dirty="0">
                <a:solidFill>
                  <a:schemeClr val="bg1"/>
                </a:solidFill>
              </a:rPr>
              <a:t>Any </a:t>
            </a:r>
            <a:r>
              <a:rPr lang="en-US" sz="1200" dirty="0" smtClean="0">
                <a:solidFill>
                  <a:schemeClr val="bg1"/>
                </a:solidFill>
              </a:rPr>
              <a:t>Pocket</a:t>
            </a:r>
            <a:endParaRPr lang="en-US" sz="1200" dirty="0">
              <a:solidFill>
                <a:schemeClr val="bg1"/>
              </a:solidFill>
            </a:endParaRPr>
          </a:p>
        </p:txBody>
      </p:sp>
      <p:pic>
        <p:nvPicPr>
          <p:cNvPr id="47" name="Picture 4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37065" y="2584333"/>
            <a:ext cx="1087731" cy="617250"/>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34016" y="2633002"/>
            <a:ext cx="276411" cy="568826"/>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34658" y="2720426"/>
            <a:ext cx="685800" cy="488061"/>
          </a:xfrm>
          <a:prstGeom prst="rect">
            <a:avLst/>
          </a:prstGeom>
        </p:spPr>
      </p:pic>
      <p:pic>
        <p:nvPicPr>
          <p:cNvPr id="50" name="A4FB81A5-D02D-41FF-9EA2-6E1E38B2204D" descr="964A2FBA-2D2B-446F-82B4-5272E001FCC6@cisco"/>
          <p:cNvPicPr preferRelativeResize="0">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7065490" y="2920090"/>
            <a:ext cx="226314" cy="2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Freeform 50"/>
          <p:cNvSpPr>
            <a:spLocks noChangeAspect="1" noEditPoints="1"/>
          </p:cNvSpPr>
          <p:nvPr/>
        </p:nvSpPr>
        <p:spPr bwMode="auto">
          <a:xfrm>
            <a:off x="7063776" y="3216097"/>
            <a:ext cx="229743" cy="228560"/>
          </a:xfrm>
          <a:custGeom>
            <a:avLst/>
            <a:gdLst>
              <a:gd name="T0" fmla="*/ 286 w 659"/>
              <a:gd name="T1" fmla="*/ 280 h 692"/>
              <a:gd name="T2" fmla="*/ 260 w 659"/>
              <a:gd name="T3" fmla="*/ 225 h 692"/>
              <a:gd name="T4" fmla="*/ 212 w 659"/>
              <a:gd name="T5" fmla="*/ 181 h 692"/>
              <a:gd name="T6" fmla="*/ 161 w 659"/>
              <a:gd name="T7" fmla="*/ 163 h 692"/>
              <a:gd name="T8" fmla="*/ 401 w 659"/>
              <a:gd name="T9" fmla="*/ 343 h 692"/>
              <a:gd name="T10" fmla="*/ 404 w 659"/>
              <a:gd name="T11" fmla="*/ 357 h 692"/>
              <a:gd name="T12" fmla="*/ 293 w 659"/>
              <a:gd name="T13" fmla="*/ 408 h 692"/>
              <a:gd name="T14" fmla="*/ 500 w 659"/>
              <a:gd name="T15" fmla="*/ 197 h 692"/>
              <a:gd name="T16" fmla="*/ 463 w 659"/>
              <a:gd name="T17" fmla="*/ 70 h 692"/>
              <a:gd name="T18" fmla="*/ 348 w 659"/>
              <a:gd name="T19" fmla="*/ 6 h 692"/>
              <a:gd name="T20" fmla="*/ 297 w 659"/>
              <a:gd name="T21" fmla="*/ 1 h 692"/>
              <a:gd name="T22" fmla="*/ 84 w 659"/>
              <a:gd name="T23" fmla="*/ 100 h 692"/>
              <a:gd name="T24" fmla="*/ 57 w 659"/>
              <a:gd name="T25" fmla="*/ 163 h 692"/>
              <a:gd name="T26" fmla="*/ 658 w 659"/>
              <a:gd name="T27" fmla="*/ 288 h 692"/>
              <a:gd name="T28" fmla="*/ 611 w 659"/>
              <a:gd name="T29" fmla="*/ 154 h 692"/>
              <a:gd name="T30" fmla="*/ 524 w 659"/>
              <a:gd name="T31" fmla="*/ 62 h 692"/>
              <a:gd name="T32" fmla="*/ 416 w 659"/>
              <a:gd name="T33" fmla="*/ 11 h 692"/>
              <a:gd name="T34" fmla="*/ 476 w 659"/>
              <a:gd name="T35" fmla="*/ 61 h 692"/>
              <a:gd name="T36" fmla="*/ 513 w 659"/>
              <a:gd name="T37" fmla="*/ 224 h 692"/>
              <a:gd name="T38" fmla="*/ 486 w 659"/>
              <a:gd name="T39" fmla="*/ 291 h 692"/>
              <a:gd name="T40" fmla="*/ 169 w 659"/>
              <a:gd name="T41" fmla="*/ 429 h 692"/>
              <a:gd name="T42" fmla="*/ 23 w 659"/>
              <a:gd name="T43" fmla="*/ 257 h 692"/>
              <a:gd name="T44" fmla="*/ 3 w 659"/>
              <a:gd name="T45" fmla="*/ 367 h 692"/>
              <a:gd name="T46" fmla="*/ 5 w 659"/>
              <a:gd name="T47" fmla="*/ 378 h 692"/>
              <a:gd name="T48" fmla="*/ 6 w 659"/>
              <a:gd name="T49" fmla="*/ 388 h 692"/>
              <a:gd name="T50" fmla="*/ 9 w 659"/>
              <a:gd name="T51" fmla="*/ 404 h 692"/>
              <a:gd name="T52" fmla="*/ 12 w 659"/>
              <a:gd name="T53" fmla="*/ 413 h 692"/>
              <a:gd name="T54" fmla="*/ 17 w 659"/>
              <a:gd name="T55" fmla="*/ 431 h 692"/>
              <a:gd name="T56" fmla="*/ 25 w 659"/>
              <a:gd name="T57" fmla="*/ 453 h 692"/>
              <a:gd name="T58" fmla="*/ 33 w 659"/>
              <a:gd name="T59" fmla="*/ 469 h 692"/>
              <a:gd name="T60" fmla="*/ 37 w 659"/>
              <a:gd name="T61" fmla="*/ 476 h 692"/>
              <a:gd name="T62" fmla="*/ 51 w 659"/>
              <a:gd name="T63" fmla="*/ 497 h 692"/>
              <a:gd name="T64" fmla="*/ 56 w 659"/>
              <a:gd name="T65" fmla="*/ 504 h 692"/>
              <a:gd name="T66" fmla="*/ 79 w 659"/>
              <a:gd name="T67" fmla="*/ 530 h 692"/>
              <a:gd name="T68" fmla="*/ 85 w 659"/>
              <a:gd name="T69" fmla="*/ 536 h 692"/>
              <a:gd name="T70" fmla="*/ 95 w 659"/>
              <a:gd name="T71" fmla="*/ 545 h 692"/>
              <a:gd name="T72" fmla="*/ 102 w 659"/>
              <a:gd name="T73" fmla="*/ 550 h 692"/>
              <a:gd name="T74" fmla="*/ 125 w 659"/>
              <a:gd name="T75" fmla="*/ 568 h 692"/>
              <a:gd name="T76" fmla="*/ 133 w 659"/>
              <a:gd name="T77" fmla="*/ 573 h 692"/>
              <a:gd name="T78" fmla="*/ 187 w 659"/>
              <a:gd name="T79" fmla="*/ 604 h 692"/>
              <a:gd name="T80" fmla="*/ 208 w 659"/>
              <a:gd name="T81" fmla="*/ 613 h 692"/>
              <a:gd name="T82" fmla="*/ 150 w 659"/>
              <a:gd name="T83" fmla="*/ 691 h 692"/>
              <a:gd name="T84" fmla="*/ 320 w 659"/>
              <a:gd name="T85" fmla="*/ 639 h 692"/>
              <a:gd name="T86" fmla="*/ 659 w 659"/>
              <a:gd name="T87" fmla="*/ 319 h 692"/>
              <a:gd name="T88" fmla="*/ 62 w 659"/>
              <a:gd name="T89" fmla="*/ 352 h 692"/>
              <a:gd name="T90" fmla="*/ 275 w 659"/>
              <a:gd name="T91" fmla="*/ 304 h 692"/>
              <a:gd name="T92" fmla="*/ 204 w 659"/>
              <a:gd name="T93" fmla="*/ 196 h 692"/>
              <a:gd name="T94" fmla="*/ 39 w 659"/>
              <a:gd name="T95" fmla="*/ 298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9" h="692">
                <a:moveTo>
                  <a:pt x="293" y="408"/>
                </a:moveTo>
                <a:cubicBezTo>
                  <a:pt x="302" y="365"/>
                  <a:pt x="299" y="320"/>
                  <a:pt x="286" y="280"/>
                </a:cubicBezTo>
                <a:cubicBezTo>
                  <a:pt x="280" y="261"/>
                  <a:pt x="273" y="243"/>
                  <a:pt x="262" y="228"/>
                </a:cubicBezTo>
                <a:cubicBezTo>
                  <a:pt x="262" y="227"/>
                  <a:pt x="261" y="226"/>
                  <a:pt x="260" y="225"/>
                </a:cubicBezTo>
                <a:cubicBezTo>
                  <a:pt x="259" y="224"/>
                  <a:pt x="258" y="223"/>
                  <a:pt x="258" y="221"/>
                </a:cubicBezTo>
                <a:cubicBezTo>
                  <a:pt x="243" y="202"/>
                  <a:pt x="227" y="190"/>
                  <a:pt x="212" y="181"/>
                </a:cubicBezTo>
                <a:cubicBezTo>
                  <a:pt x="195" y="172"/>
                  <a:pt x="178" y="167"/>
                  <a:pt x="161" y="165"/>
                </a:cubicBezTo>
                <a:cubicBezTo>
                  <a:pt x="160" y="165"/>
                  <a:pt x="160" y="163"/>
                  <a:pt x="161" y="163"/>
                </a:cubicBezTo>
                <a:cubicBezTo>
                  <a:pt x="202" y="159"/>
                  <a:pt x="245" y="169"/>
                  <a:pt x="281" y="188"/>
                </a:cubicBezTo>
                <a:cubicBezTo>
                  <a:pt x="345" y="221"/>
                  <a:pt x="384" y="273"/>
                  <a:pt x="401" y="343"/>
                </a:cubicBezTo>
                <a:cubicBezTo>
                  <a:pt x="403" y="348"/>
                  <a:pt x="404" y="353"/>
                  <a:pt x="404" y="357"/>
                </a:cubicBezTo>
                <a:cubicBezTo>
                  <a:pt x="404" y="357"/>
                  <a:pt x="404" y="357"/>
                  <a:pt x="404" y="357"/>
                </a:cubicBezTo>
                <a:cubicBezTo>
                  <a:pt x="373" y="380"/>
                  <a:pt x="336" y="399"/>
                  <a:pt x="294" y="408"/>
                </a:cubicBezTo>
                <a:cubicBezTo>
                  <a:pt x="293" y="409"/>
                  <a:pt x="293" y="408"/>
                  <a:pt x="293" y="408"/>
                </a:cubicBezTo>
                <a:close/>
                <a:moveTo>
                  <a:pt x="58" y="164"/>
                </a:moveTo>
                <a:cubicBezTo>
                  <a:pt x="215" y="57"/>
                  <a:pt x="362" y="71"/>
                  <a:pt x="500" y="197"/>
                </a:cubicBezTo>
                <a:cubicBezTo>
                  <a:pt x="500" y="198"/>
                  <a:pt x="501" y="197"/>
                  <a:pt x="501" y="197"/>
                </a:cubicBezTo>
                <a:cubicBezTo>
                  <a:pt x="505" y="152"/>
                  <a:pt x="492" y="108"/>
                  <a:pt x="463" y="70"/>
                </a:cubicBezTo>
                <a:cubicBezTo>
                  <a:pt x="432" y="29"/>
                  <a:pt x="379" y="12"/>
                  <a:pt x="349" y="6"/>
                </a:cubicBezTo>
                <a:cubicBezTo>
                  <a:pt x="349" y="6"/>
                  <a:pt x="348" y="6"/>
                  <a:pt x="348" y="6"/>
                </a:cubicBezTo>
                <a:cubicBezTo>
                  <a:pt x="332" y="3"/>
                  <a:pt x="314" y="1"/>
                  <a:pt x="297" y="1"/>
                </a:cubicBezTo>
                <a:cubicBezTo>
                  <a:pt x="297" y="1"/>
                  <a:pt x="297" y="1"/>
                  <a:pt x="297" y="1"/>
                </a:cubicBezTo>
                <a:cubicBezTo>
                  <a:pt x="218" y="0"/>
                  <a:pt x="137" y="34"/>
                  <a:pt x="89" y="95"/>
                </a:cubicBezTo>
                <a:cubicBezTo>
                  <a:pt x="87" y="96"/>
                  <a:pt x="86" y="98"/>
                  <a:pt x="84" y="100"/>
                </a:cubicBezTo>
                <a:cubicBezTo>
                  <a:pt x="84" y="100"/>
                  <a:pt x="84" y="100"/>
                  <a:pt x="84" y="100"/>
                </a:cubicBezTo>
                <a:cubicBezTo>
                  <a:pt x="72" y="117"/>
                  <a:pt x="62" y="137"/>
                  <a:pt x="57" y="163"/>
                </a:cubicBezTo>
                <a:cubicBezTo>
                  <a:pt x="57" y="164"/>
                  <a:pt x="58" y="164"/>
                  <a:pt x="58" y="164"/>
                </a:cubicBezTo>
                <a:close/>
                <a:moveTo>
                  <a:pt x="658" y="288"/>
                </a:moveTo>
                <a:cubicBezTo>
                  <a:pt x="654" y="240"/>
                  <a:pt x="639" y="196"/>
                  <a:pt x="612" y="155"/>
                </a:cubicBezTo>
                <a:cubicBezTo>
                  <a:pt x="612" y="155"/>
                  <a:pt x="612" y="154"/>
                  <a:pt x="611" y="154"/>
                </a:cubicBezTo>
                <a:cubicBezTo>
                  <a:pt x="595" y="129"/>
                  <a:pt x="575" y="106"/>
                  <a:pt x="551" y="84"/>
                </a:cubicBezTo>
                <a:cubicBezTo>
                  <a:pt x="542" y="76"/>
                  <a:pt x="533" y="68"/>
                  <a:pt x="524" y="62"/>
                </a:cubicBezTo>
                <a:cubicBezTo>
                  <a:pt x="522" y="61"/>
                  <a:pt x="521" y="60"/>
                  <a:pt x="519" y="59"/>
                </a:cubicBezTo>
                <a:cubicBezTo>
                  <a:pt x="488" y="37"/>
                  <a:pt x="454" y="21"/>
                  <a:pt x="416" y="11"/>
                </a:cubicBezTo>
                <a:cubicBezTo>
                  <a:pt x="416" y="11"/>
                  <a:pt x="415" y="12"/>
                  <a:pt x="416" y="12"/>
                </a:cubicBezTo>
                <a:cubicBezTo>
                  <a:pt x="438" y="23"/>
                  <a:pt x="459" y="39"/>
                  <a:pt x="476" y="61"/>
                </a:cubicBezTo>
                <a:cubicBezTo>
                  <a:pt x="492" y="81"/>
                  <a:pt x="503" y="104"/>
                  <a:pt x="510" y="127"/>
                </a:cubicBezTo>
                <a:cubicBezTo>
                  <a:pt x="519" y="158"/>
                  <a:pt x="521" y="191"/>
                  <a:pt x="513" y="224"/>
                </a:cubicBezTo>
                <a:cubicBezTo>
                  <a:pt x="513" y="224"/>
                  <a:pt x="513" y="224"/>
                  <a:pt x="513" y="224"/>
                </a:cubicBezTo>
                <a:cubicBezTo>
                  <a:pt x="508" y="247"/>
                  <a:pt x="499" y="269"/>
                  <a:pt x="486" y="291"/>
                </a:cubicBezTo>
                <a:cubicBezTo>
                  <a:pt x="442" y="365"/>
                  <a:pt x="346" y="433"/>
                  <a:pt x="222" y="433"/>
                </a:cubicBezTo>
                <a:cubicBezTo>
                  <a:pt x="205" y="433"/>
                  <a:pt x="187" y="431"/>
                  <a:pt x="169" y="429"/>
                </a:cubicBezTo>
                <a:cubicBezTo>
                  <a:pt x="76" y="414"/>
                  <a:pt x="32" y="353"/>
                  <a:pt x="23" y="301"/>
                </a:cubicBezTo>
                <a:cubicBezTo>
                  <a:pt x="20" y="286"/>
                  <a:pt x="20" y="271"/>
                  <a:pt x="23" y="257"/>
                </a:cubicBezTo>
                <a:cubicBezTo>
                  <a:pt x="23" y="256"/>
                  <a:pt x="21" y="255"/>
                  <a:pt x="21" y="256"/>
                </a:cubicBezTo>
                <a:cubicBezTo>
                  <a:pt x="3" y="292"/>
                  <a:pt x="0" y="330"/>
                  <a:pt x="3" y="367"/>
                </a:cubicBezTo>
                <a:cubicBezTo>
                  <a:pt x="4" y="371"/>
                  <a:pt x="4" y="374"/>
                  <a:pt x="5" y="377"/>
                </a:cubicBezTo>
                <a:cubicBezTo>
                  <a:pt x="5" y="377"/>
                  <a:pt x="5" y="378"/>
                  <a:pt x="5" y="378"/>
                </a:cubicBezTo>
                <a:cubicBezTo>
                  <a:pt x="5" y="380"/>
                  <a:pt x="5" y="383"/>
                  <a:pt x="6" y="385"/>
                </a:cubicBezTo>
                <a:cubicBezTo>
                  <a:pt x="6" y="386"/>
                  <a:pt x="6" y="387"/>
                  <a:pt x="6" y="388"/>
                </a:cubicBezTo>
                <a:cubicBezTo>
                  <a:pt x="7" y="390"/>
                  <a:pt x="7" y="393"/>
                  <a:pt x="8" y="396"/>
                </a:cubicBezTo>
                <a:cubicBezTo>
                  <a:pt x="8" y="398"/>
                  <a:pt x="9" y="401"/>
                  <a:pt x="9" y="404"/>
                </a:cubicBezTo>
                <a:cubicBezTo>
                  <a:pt x="9" y="404"/>
                  <a:pt x="9" y="405"/>
                  <a:pt x="10" y="405"/>
                </a:cubicBezTo>
                <a:cubicBezTo>
                  <a:pt x="10" y="408"/>
                  <a:pt x="11" y="411"/>
                  <a:pt x="12" y="413"/>
                </a:cubicBezTo>
                <a:cubicBezTo>
                  <a:pt x="12" y="416"/>
                  <a:pt x="13" y="418"/>
                  <a:pt x="14" y="421"/>
                </a:cubicBezTo>
                <a:cubicBezTo>
                  <a:pt x="15" y="424"/>
                  <a:pt x="16" y="428"/>
                  <a:pt x="17" y="431"/>
                </a:cubicBezTo>
                <a:cubicBezTo>
                  <a:pt x="18" y="433"/>
                  <a:pt x="19" y="436"/>
                  <a:pt x="19" y="438"/>
                </a:cubicBezTo>
                <a:cubicBezTo>
                  <a:pt x="21" y="443"/>
                  <a:pt x="23" y="448"/>
                  <a:pt x="25" y="453"/>
                </a:cubicBezTo>
                <a:cubicBezTo>
                  <a:pt x="26" y="454"/>
                  <a:pt x="26" y="454"/>
                  <a:pt x="26" y="455"/>
                </a:cubicBezTo>
                <a:cubicBezTo>
                  <a:pt x="29" y="460"/>
                  <a:pt x="31" y="464"/>
                  <a:pt x="33" y="469"/>
                </a:cubicBezTo>
                <a:cubicBezTo>
                  <a:pt x="33" y="469"/>
                  <a:pt x="33" y="469"/>
                  <a:pt x="33" y="469"/>
                </a:cubicBezTo>
                <a:cubicBezTo>
                  <a:pt x="35" y="472"/>
                  <a:pt x="36" y="474"/>
                  <a:pt x="37" y="476"/>
                </a:cubicBezTo>
                <a:cubicBezTo>
                  <a:pt x="40" y="481"/>
                  <a:pt x="43" y="486"/>
                  <a:pt x="46" y="490"/>
                </a:cubicBezTo>
                <a:cubicBezTo>
                  <a:pt x="48" y="493"/>
                  <a:pt x="49" y="495"/>
                  <a:pt x="51" y="497"/>
                </a:cubicBezTo>
                <a:cubicBezTo>
                  <a:pt x="51" y="497"/>
                  <a:pt x="51" y="497"/>
                  <a:pt x="51" y="498"/>
                </a:cubicBezTo>
                <a:cubicBezTo>
                  <a:pt x="53" y="500"/>
                  <a:pt x="54" y="502"/>
                  <a:pt x="56" y="504"/>
                </a:cubicBezTo>
                <a:cubicBezTo>
                  <a:pt x="58" y="506"/>
                  <a:pt x="59" y="508"/>
                  <a:pt x="61" y="510"/>
                </a:cubicBezTo>
                <a:cubicBezTo>
                  <a:pt x="67" y="517"/>
                  <a:pt x="73" y="524"/>
                  <a:pt x="79" y="530"/>
                </a:cubicBezTo>
                <a:cubicBezTo>
                  <a:pt x="80" y="531"/>
                  <a:pt x="81" y="532"/>
                  <a:pt x="83" y="533"/>
                </a:cubicBezTo>
                <a:cubicBezTo>
                  <a:pt x="84" y="534"/>
                  <a:pt x="84" y="535"/>
                  <a:pt x="85" y="536"/>
                </a:cubicBezTo>
                <a:cubicBezTo>
                  <a:pt x="87" y="537"/>
                  <a:pt x="88" y="538"/>
                  <a:pt x="89" y="539"/>
                </a:cubicBezTo>
                <a:cubicBezTo>
                  <a:pt x="91" y="541"/>
                  <a:pt x="93" y="543"/>
                  <a:pt x="95" y="545"/>
                </a:cubicBezTo>
                <a:cubicBezTo>
                  <a:pt x="97" y="546"/>
                  <a:pt x="99" y="548"/>
                  <a:pt x="100" y="549"/>
                </a:cubicBezTo>
                <a:cubicBezTo>
                  <a:pt x="101" y="549"/>
                  <a:pt x="102" y="550"/>
                  <a:pt x="102" y="550"/>
                </a:cubicBezTo>
                <a:cubicBezTo>
                  <a:pt x="105" y="552"/>
                  <a:pt x="107" y="554"/>
                  <a:pt x="109" y="556"/>
                </a:cubicBezTo>
                <a:cubicBezTo>
                  <a:pt x="115" y="560"/>
                  <a:pt x="120" y="564"/>
                  <a:pt x="125" y="568"/>
                </a:cubicBezTo>
                <a:cubicBezTo>
                  <a:pt x="128" y="569"/>
                  <a:pt x="130" y="571"/>
                  <a:pt x="133" y="573"/>
                </a:cubicBezTo>
                <a:cubicBezTo>
                  <a:pt x="133" y="573"/>
                  <a:pt x="133" y="573"/>
                  <a:pt x="133" y="573"/>
                </a:cubicBezTo>
                <a:cubicBezTo>
                  <a:pt x="133" y="573"/>
                  <a:pt x="133" y="573"/>
                  <a:pt x="134" y="573"/>
                </a:cubicBezTo>
                <a:cubicBezTo>
                  <a:pt x="151" y="585"/>
                  <a:pt x="169" y="595"/>
                  <a:pt x="187" y="604"/>
                </a:cubicBezTo>
                <a:cubicBezTo>
                  <a:pt x="187" y="604"/>
                  <a:pt x="187" y="604"/>
                  <a:pt x="187" y="604"/>
                </a:cubicBezTo>
                <a:cubicBezTo>
                  <a:pt x="194" y="607"/>
                  <a:pt x="201" y="610"/>
                  <a:pt x="208" y="613"/>
                </a:cubicBezTo>
                <a:cubicBezTo>
                  <a:pt x="196" y="634"/>
                  <a:pt x="175" y="662"/>
                  <a:pt x="149" y="686"/>
                </a:cubicBezTo>
                <a:cubicBezTo>
                  <a:pt x="147" y="688"/>
                  <a:pt x="148" y="690"/>
                  <a:pt x="150" y="691"/>
                </a:cubicBezTo>
                <a:cubicBezTo>
                  <a:pt x="175" y="692"/>
                  <a:pt x="240" y="688"/>
                  <a:pt x="286" y="636"/>
                </a:cubicBezTo>
                <a:cubicBezTo>
                  <a:pt x="295" y="637"/>
                  <a:pt x="314" y="639"/>
                  <a:pt x="320" y="639"/>
                </a:cubicBezTo>
                <a:cubicBezTo>
                  <a:pt x="322" y="639"/>
                  <a:pt x="324" y="639"/>
                  <a:pt x="327" y="639"/>
                </a:cubicBezTo>
                <a:cubicBezTo>
                  <a:pt x="510" y="639"/>
                  <a:pt x="659" y="496"/>
                  <a:pt x="659" y="319"/>
                </a:cubicBezTo>
                <a:cubicBezTo>
                  <a:pt x="659" y="309"/>
                  <a:pt x="659" y="298"/>
                  <a:pt x="658" y="288"/>
                </a:cubicBezTo>
                <a:close/>
                <a:moveTo>
                  <a:pt x="62" y="352"/>
                </a:moveTo>
                <a:cubicBezTo>
                  <a:pt x="62" y="352"/>
                  <a:pt x="63" y="352"/>
                  <a:pt x="63" y="352"/>
                </a:cubicBezTo>
                <a:cubicBezTo>
                  <a:pt x="122" y="280"/>
                  <a:pt x="195" y="276"/>
                  <a:pt x="275" y="304"/>
                </a:cubicBezTo>
                <a:cubicBezTo>
                  <a:pt x="275" y="304"/>
                  <a:pt x="276" y="304"/>
                  <a:pt x="276" y="303"/>
                </a:cubicBezTo>
                <a:cubicBezTo>
                  <a:pt x="265" y="252"/>
                  <a:pt x="240" y="215"/>
                  <a:pt x="204" y="196"/>
                </a:cubicBezTo>
                <a:cubicBezTo>
                  <a:pt x="161" y="172"/>
                  <a:pt x="108" y="179"/>
                  <a:pt x="85" y="191"/>
                </a:cubicBezTo>
                <a:cubicBezTo>
                  <a:pt x="49" y="211"/>
                  <a:pt x="31" y="253"/>
                  <a:pt x="39" y="298"/>
                </a:cubicBezTo>
                <a:cubicBezTo>
                  <a:pt x="42" y="316"/>
                  <a:pt x="49" y="335"/>
                  <a:pt x="62" y="352"/>
                </a:cubicBezTo>
                <a:close/>
              </a:path>
            </a:pathLst>
          </a:custGeom>
          <a:gradFill>
            <a:gsLst>
              <a:gs pos="0">
                <a:srgbClr val="05C4DD"/>
              </a:gs>
              <a:gs pos="55000">
                <a:srgbClr val="0F3CAA"/>
              </a:gs>
            </a:gsLst>
            <a:lin ang="6600000" scaled="0"/>
          </a:gradFill>
          <a:ln>
            <a:noFill/>
          </a:ln>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p>
        </p:txBody>
      </p:sp>
      <p:sp>
        <p:nvSpPr>
          <p:cNvPr id="53" name="TextBox 52"/>
          <p:cNvSpPr txBox="1"/>
          <p:nvPr/>
        </p:nvSpPr>
        <p:spPr>
          <a:xfrm>
            <a:off x="3463969" y="3191878"/>
            <a:ext cx="832555" cy="276997"/>
          </a:xfrm>
          <a:prstGeom prst="rect">
            <a:avLst/>
          </a:prstGeom>
          <a:noFill/>
        </p:spPr>
        <p:txBody>
          <a:bodyPr wrap="square" lIns="91438" tIns="45719" rIns="91438" bIns="45719" rtlCol="0">
            <a:spAutoFit/>
          </a:bodyPr>
          <a:lstStyle/>
          <a:p>
            <a:pPr algn="ctr"/>
            <a:r>
              <a:rPr lang="en-US" sz="1200" dirty="0" smtClean="0"/>
              <a:t>Mobile</a:t>
            </a:r>
            <a:endParaRPr lang="en-US" sz="1200" dirty="0"/>
          </a:p>
        </p:txBody>
      </p:sp>
      <p:sp>
        <p:nvSpPr>
          <p:cNvPr id="54" name="TextBox 53"/>
          <p:cNvSpPr txBox="1"/>
          <p:nvPr/>
        </p:nvSpPr>
        <p:spPr>
          <a:xfrm>
            <a:off x="4550636" y="3191878"/>
            <a:ext cx="832555" cy="276997"/>
          </a:xfrm>
          <a:prstGeom prst="rect">
            <a:avLst/>
          </a:prstGeom>
          <a:noFill/>
        </p:spPr>
        <p:txBody>
          <a:bodyPr wrap="square" lIns="91438" tIns="45719" rIns="91438" bIns="45719" rtlCol="0">
            <a:spAutoFit/>
          </a:bodyPr>
          <a:lstStyle/>
          <a:p>
            <a:pPr algn="ctr"/>
            <a:r>
              <a:rPr lang="en-US" sz="1200" dirty="0" smtClean="0"/>
              <a:t>Tablet</a:t>
            </a:r>
            <a:endParaRPr lang="en-US" sz="1200" dirty="0"/>
          </a:p>
        </p:txBody>
      </p:sp>
      <p:sp>
        <p:nvSpPr>
          <p:cNvPr id="55" name="TextBox 54"/>
          <p:cNvSpPr txBox="1"/>
          <p:nvPr/>
        </p:nvSpPr>
        <p:spPr>
          <a:xfrm>
            <a:off x="5743870" y="3191878"/>
            <a:ext cx="832555" cy="276997"/>
          </a:xfrm>
          <a:prstGeom prst="rect">
            <a:avLst/>
          </a:prstGeom>
          <a:noFill/>
        </p:spPr>
        <p:txBody>
          <a:bodyPr wrap="square" lIns="91438" tIns="45719" rIns="91438" bIns="45719" rtlCol="0">
            <a:spAutoFit/>
          </a:bodyPr>
          <a:lstStyle/>
          <a:p>
            <a:pPr algn="ctr"/>
            <a:r>
              <a:rPr lang="en-US" sz="1200" dirty="0" smtClean="0"/>
              <a:t>PC/Mac</a:t>
            </a:r>
            <a:endParaRPr lang="en-US" sz="1200" dirty="0"/>
          </a:p>
        </p:txBody>
      </p:sp>
      <p:sp>
        <p:nvSpPr>
          <p:cNvPr id="57" name="TextBox 56"/>
          <p:cNvSpPr txBox="1"/>
          <p:nvPr/>
        </p:nvSpPr>
        <p:spPr>
          <a:xfrm>
            <a:off x="7307345" y="2879209"/>
            <a:ext cx="1744418" cy="276997"/>
          </a:xfrm>
          <a:prstGeom prst="rect">
            <a:avLst/>
          </a:prstGeom>
          <a:noFill/>
        </p:spPr>
        <p:txBody>
          <a:bodyPr wrap="square" lIns="91438" tIns="45719" rIns="91438" bIns="45719" rtlCol="0">
            <a:spAutoFit/>
          </a:bodyPr>
          <a:lstStyle/>
          <a:p>
            <a:r>
              <a:rPr lang="en-US" sz="1200" dirty="0" smtClean="0"/>
              <a:t>WebEx</a:t>
            </a:r>
            <a:endParaRPr lang="en-US" sz="1200" dirty="0"/>
          </a:p>
        </p:txBody>
      </p:sp>
      <p:sp>
        <p:nvSpPr>
          <p:cNvPr id="58" name="TextBox 57"/>
          <p:cNvSpPr txBox="1"/>
          <p:nvPr/>
        </p:nvSpPr>
        <p:spPr>
          <a:xfrm>
            <a:off x="7307345" y="3176490"/>
            <a:ext cx="1744418" cy="276997"/>
          </a:xfrm>
          <a:prstGeom prst="rect">
            <a:avLst/>
          </a:prstGeom>
          <a:noFill/>
        </p:spPr>
        <p:txBody>
          <a:bodyPr wrap="square" lIns="91438" tIns="45719" rIns="91438" bIns="45719" rtlCol="0">
            <a:spAutoFit/>
          </a:bodyPr>
          <a:lstStyle/>
          <a:p>
            <a:r>
              <a:rPr lang="en-US" sz="1200" dirty="0" smtClean="0"/>
              <a:t>Jabber</a:t>
            </a:r>
            <a:endParaRPr lang="en-US" sz="1200" dirty="0"/>
          </a:p>
        </p:txBody>
      </p:sp>
      <p:sp>
        <p:nvSpPr>
          <p:cNvPr id="61" name="Rectangle 60"/>
          <p:cNvSpPr/>
          <p:nvPr/>
        </p:nvSpPr>
        <p:spPr>
          <a:xfrm>
            <a:off x="2176135" y="1439975"/>
            <a:ext cx="6923788" cy="1008000"/>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4" name="Picture 13"/>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t="4199"/>
          <a:stretch/>
        </p:blipFill>
        <p:spPr bwMode="auto">
          <a:xfrm>
            <a:off x="5953446" y="1458370"/>
            <a:ext cx="1184000" cy="85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2185576" y="1441198"/>
            <a:ext cx="720000" cy="100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38" tIns="45719" rIns="91438" bIns="45719" rtlCol="0" anchor="ctr"/>
          <a:lstStyle/>
          <a:p>
            <a:pPr algn="ctr"/>
            <a:r>
              <a:rPr lang="en-US" sz="1200" dirty="0">
                <a:solidFill>
                  <a:schemeClr val="bg1"/>
                </a:solidFill>
              </a:rPr>
              <a:t>Any Desk</a:t>
            </a:r>
          </a:p>
        </p:txBody>
      </p:sp>
      <p:pic>
        <p:nvPicPr>
          <p:cNvPr id="15" name="Picture 3"/>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268992" y="1454489"/>
            <a:ext cx="991289" cy="84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849658" y="1509993"/>
            <a:ext cx="1032020" cy="774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7427726" y="2206822"/>
            <a:ext cx="832555" cy="276997"/>
          </a:xfrm>
          <a:prstGeom prst="rect">
            <a:avLst/>
          </a:prstGeom>
          <a:noFill/>
        </p:spPr>
        <p:txBody>
          <a:bodyPr wrap="square" lIns="91438" tIns="45719" rIns="91438" bIns="45719" rtlCol="0">
            <a:spAutoFit/>
          </a:bodyPr>
          <a:lstStyle/>
          <a:p>
            <a:pPr algn="ctr"/>
            <a:r>
              <a:rPr lang="en-US" sz="1200" dirty="0"/>
              <a:t>DX80</a:t>
            </a:r>
          </a:p>
        </p:txBody>
      </p:sp>
      <p:sp>
        <p:nvSpPr>
          <p:cNvPr id="22" name="TextBox 21"/>
          <p:cNvSpPr txBox="1"/>
          <p:nvPr/>
        </p:nvSpPr>
        <p:spPr>
          <a:xfrm>
            <a:off x="6126577" y="2206822"/>
            <a:ext cx="832555" cy="276997"/>
          </a:xfrm>
          <a:prstGeom prst="rect">
            <a:avLst/>
          </a:prstGeom>
          <a:noFill/>
        </p:spPr>
        <p:txBody>
          <a:bodyPr wrap="square" lIns="91438" tIns="45719" rIns="91438" bIns="45719" rtlCol="0">
            <a:spAutoFit/>
          </a:bodyPr>
          <a:lstStyle/>
          <a:p>
            <a:pPr algn="ctr"/>
            <a:r>
              <a:rPr lang="en-US" sz="1200" dirty="0"/>
              <a:t>DX70</a:t>
            </a:r>
          </a:p>
        </p:txBody>
      </p:sp>
      <p:sp>
        <p:nvSpPr>
          <p:cNvPr id="23" name="TextBox 22"/>
          <p:cNvSpPr txBox="1"/>
          <p:nvPr/>
        </p:nvSpPr>
        <p:spPr>
          <a:xfrm>
            <a:off x="4984381" y="2206822"/>
            <a:ext cx="832555" cy="276997"/>
          </a:xfrm>
          <a:prstGeom prst="rect">
            <a:avLst/>
          </a:prstGeom>
          <a:noFill/>
        </p:spPr>
        <p:txBody>
          <a:bodyPr wrap="square" lIns="91438" tIns="45719" rIns="91438" bIns="45719" rtlCol="0">
            <a:spAutoFit/>
          </a:bodyPr>
          <a:lstStyle/>
          <a:p>
            <a:pPr algn="ctr"/>
            <a:r>
              <a:rPr lang="en-US" sz="1200" dirty="0"/>
              <a:t>DX650</a:t>
            </a:r>
          </a:p>
        </p:txBody>
      </p:sp>
      <p:sp>
        <p:nvSpPr>
          <p:cNvPr id="73" name="Rectangle 72"/>
          <p:cNvSpPr/>
          <p:nvPr/>
        </p:nvSpPr>
        <p:spPr>
          <a:xfrm>
            <a:off x="2176135" y="3551930"/>
            <a:ext cx="6923764" cy="1368000"/>
          </a:xfrm>
          <a:prstGeom prst="rect">
            <a:avLst/>
          </a:prstGeom>
          <a:solidFill>
            <a:schemeClr val="bg1">
              <a:lumMod val="85000"/>
            </a:schemeClr>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185576" y="3555691"/>
            <a:ext cx="720000" cy="1368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38" tIns="45719" rIns="91438" bIns="45719" rtlCol="0" anchor="ctr"/>
          <a:lstStyle/>
          <a:p>
            <a:pPr algn="ctr"/>
            <a:r>
              <a:rPr lang="en-US" sz="1200" dirty="0" smtClean="0">
                <a:solidFill>
                  <a:schemeClr val="bg1"/>
                </a:solidFill>
              </a:rPr>
              <a:t>Easy to consume, deploy </a:t>
            </a:r>
            <a:r>
              <a:rPr lang="en-US" sz="1200" dirty="0">
                <a:solidFill>
                  <a:schemeClr val="bg1"/>
                </a:solidFill>
              </a:rPr>
              <a:t>and manage</a:t>
            </a:r>
          </a:p>
        </p:txBody>
      </p:sp>
      <p:sp>
        <p:nvSpPr>
          <p:cNvPr id="43" name="Rectangle 42"/>
          <p:cNvSpPr/>
          <p:nvPr/>
        </p:nvSpPr>
        <p:spPr>
          <a:xfrm>
            <a:off x="2969672" y="4346942"/>
            <a:ext cx="4497090" cy="540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144000" rIns="91438" bIns="180000" rtlCol="0" anchor="ctr"/>
          <a:lstStyle/>
          <a:p>
            <a:r>
              <a:rPr lang="en-US" sz="1200" dirty="0" smtClean="0">
                <a:solidFill>
                  <a:schemeClr val="tx1"/>
                </a:solidFill>
              </a:rPr>
              <a:t>Cloud Collaboration</a:t>
            </a:r>
          </a:p>
          <a:p>
            <a:pPr lvl="0"/>
            <a:r>
              <a:rPr lang="en-US" sz="1000" dirty="0" smtClean="0">
                <a:solidFill>
                  <a:schemeClr val="bg1">
                    <a:lumMod val="65000"/>
                  </a:schemeClr>
                </a:solidFill>
              </a:rPr>
              <a:t>Partner hosted  voice, video, messaging as a service</a:t>
            </a:r>
          </a:p>
          <a:p>
            <a:pPr lvl="0"/>
            <a:r>
              <a:rPr lang="en-US" sz="1000" dirty="0" smtClean="0">
                <a:solidFill>
                  <a:schemeClr val="bg1">
                    <a:lumMod val="65000"/>
                  </a:schemeClr>
                </a:solidFill>
              </a:rPr>
              <a:t>Cisco WebEx, Collaboration Meeting Rooms (CMR), Cisco Spark</a:t>
            </a:r>
            <a:endParaRPr lang="en-US" sz="1000" dirty="0">
              <a:solidFill>
                <a:schemeClr val="bg1">
                  <a:lumMod val="65000"/>
                </a:schemeClr>
              </a:solidFill>
            </a:endParaRPr>
          </a:p>
        </p:txBody>
      </p:sp>
      <p:sp>
        <p:nvSpPr>
          <p:cNvPr id="74" name="Rectangle 73"/>
          <p:cNvSpPr/>
          <p:nvPr/>
        </p:nvSpPr>
        <p:spPr>
          <a:xfrm>
            <a:off x="2969672" y="3597566"/>
            <a:ext cx="4497090" cy="64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144000" rIns="91438" bIns="180000" rtlCol="0" anchor="ctr"/>
          <a:lstStyle/>
          <a:p>
            <a:pPr lvl="0"/>
            <a:r>
              <a:rPr lang="en-US" sz="1200" dirty="0" smtClean="0">
                <a:solidFill>
                  <a:srgbClr val="000000"/>
                </a:solidFill>
              </a:rPr>
              <a:t>On-premises  Packaged Collaboration</a:t>
            </a:r>
            <a:endParaRPr lang="en-US" sz="1200" dirty="0">
              <a:solidFill>
                <a:srgbClr val="000000"/>
              </a:solidFill>
            </a:endParaRPr>
          </a:p>
          <a:p>
            <a:pPr lvl="0"/>
            <a:r>
              <a:rPr lang="en-US" sz="1000" dirty="0">
                <a:solidFill>
                  <a:srgbClr val="FFFFFF">
                    <a:lumMod val="65000"/>
                  </a:srgbClr>
                </a:solidFill>
              </a:rPr>
              <a:t>BE6000S for Small Business</a:t>
            </a:r>
          </a:p>
          <a:p>
            <a:pPr lvl="0"/>
            <a:r>
              <a:rPr lang="en-US" sz="1000" dirty="0">
                <a:solidFill>
                  <a:srgbClr val="FFFFFF">
                    <a:lumMod val="65000"/>
                  </a:srgbClr>
                </a:solidFill>
              </a:rPr>
              <a:t>BE6000M/H for Medium Business</a:t>
            </a:r>
          </a:p>
          <a:p>
            <a:pPr lvl="0"/>
            <a:r>
              <a:rPr lang="en-US" sz="1000" dirty="0">
                <a:solidFill>
                  <a:srgbClr val="FFFFFF">
                    <a:lumMod val="65000"/>
                  </a:srgbClr>
                </a:solidFill>
              </a:rPr>
              <a:t>BE7000 for Enterprise</a:t>
            </a:r>
          </a:p>
        </p:txBody>
      </p:sp>
      <p:pic>
        <p:nvPicPr>
          <p:cNvPr id="41" name="Picture 4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065608" y="3645103"/>
            <a:ext cx="1274143" cy="288000"/>
          </a:xfrm>
          <a:prstGeom prst="rect">
            <a:avLst/>
          </a:prstGeom>
        </p:spPr>
      </p:pic>
      <p:sp>
        <p:nvSpPr>
          <p:cNvPr id="76" name="TextBox 178"/>
          <p:cNvSpPr txBox="1"/>
          <p:nvPr/>
        </p:nvSpPr>
        <p:spPr>
          <a:xfrm>
            <a:off x="8101687" y="3610882"/>
            <a:ext cx="909223" cy="216982"/>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ct val="90000"/>
              </a:lnSpc>
            </a:pPr>
            <a:r>
              <a:rPr lang="en-US" sz="900" b="1" dirty="0" smtClean="0"/>
              <a:t>ON PREMISE</a:t>
            </a:r>
            <a:endParaRPr lang="en-US" sz="900" b="1" dirty="0"/>
          </a:p>
        </p:txBody>
      </p:sp>
      <p:sp>
        <p:nvSpPr>
          <p:cNvPr id="90" name="Freeform 89"/>
          <p:cNvSpPr>
            <a:spLocks noChangeAspect="1"/>
          </p:cNvSpPr>
          <p:nvPr/>
        </p:nvSpPr>
        <p:spPr bwMode="auto">
          <a:xfrm flipH="1">
            <a:off x="7669339" y="4488525"/>
            <a:ext cx="557483" cy="323800"/>
          </a:xfrm>
          <a:custGeom>
            <a:avLst/>
            <a:gdLst>
              <a:gd name="T0" fmla="*/ 82 w 656"/>
              <a:gd name="T1" fmla="*/ 189 h 352"/>
              <a:gd name="T2" fmla="*/ 0 w 656"/>
              <a:gd name="T3" fmla="*/ 271 h 352"/>
              <a:gd name="T4" fmla="*/ 82 w 656"/>
              <a:gd name="T5" fmla="*/ 352 h 352"/>
              <a:gd name="T6" fmla="*/ 551 w 656"/>
              <a:gd name="T7" fmla="*/ 352 h 352"/>
              <a:gd name="T8" fmla="*/ 656 w 656"/>
              <a:gd name="T9" fmla="*/ 247 h 352"/>
              <a:gd name="T10" fmla="*/ 598 w 656"/>
              <a:gd name="T11" fmla="*/ 153 h 352"/>
              <a:gd name="T12" fmla="*/ 588 w 656"/>
              <a:gd name="T13" fmla="*/ 148 h 352"/>
              <a:gd name="T14" fmla="*/ 589 w 656"/>
              <a:gd name="T15" fmla="*/ 137 h 352"/>
              <a:gd name="T16" fmla="*/ 589 w 656"/>
              <a:gd name="T17" fmla="*/ 135 h 352"/>
              <a:gd name="T18" fmla="*/ 531 w 656"/>
              <a:gd name="T19" fmla="*/ 76 h 352"/>
              <a:gd name="T20" fmla="*/ 503 w 656"/>
              <a:gd name="T21" fmla="*/ 83 h 352"/>
              <a:gd name="T22" fmla="*/ 486 w 656"/>
              <a:gd name="T23" fmla="*/ 92 h 352"/>
              <a:gd name="T24" fmla="*/ 479 w 656"/>
              <a:gd name="T25" fmla="*/ 75 h 352"/>
              <a:gd name="T26" fmla="*/ 365 w 656"/>
              <a:gd name="T27" fmla="*/ 0 h 352"/>
              <a:gd name="T28" fmla="*/ 248 w 656"/>
              <a:gd name="T29" fmla="*/ 79 h 352"/>
              <a:gd name="T30" fmla="*/ 242 w 656"/>
              <a:gd name="T31" fmla="*/ 94 h 352"/>
              <a:gd name="T32" fmla="*/ 227 w 656"/>
              <a:gd name="T33" fmla="*/ 89 h 352"/>
              <a:gd name="T34" fmla="*/ 197 w 656"/>
              <a:gd name="T35" fmla="*/ 84 h 352"/>
              <a:gd name="T36" fmla="*/ 102 w 656"/>
              <a:gd name="T37" fmla="*/ 173 h 352"/>
              <a:gd name="T38" fmla="*/ 101 w 656"/>
              <a:gd name="T39" fmla="*/ 189 h 352"/>
              <a:gd name="T40" fmla="*/ 84 w 656"/>
              <a:gd name="T41" fmla="*/ 189 h 352"/>
              <a:gd name="T42" fmla="*/ 82 w 656"/>
              <a:gd name="T43" fmla="*/ 18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6" h="352">
                <a:moveTo>
                  <a:pt x="82" y="189"/>
                </a:moveTo>
                <a:cubicBezTo>
                  <a:pt x="37" y="189"/>
                  <a:pt x="0" y="225"/>
                  <a:pt x="0" y="271"/>
                </a:cubicBezTo>
                <a:cubicBezTo>
                  <a:pt x="0" y="316"/>
                  <a:pt x="37" y="352"/>
                  <a:pt x="82" y="352"/>
                </a:cubicBezTo>
                <a:cubicBezTo>
                  <a:pt x="551" y="352"/>
                  <a:pt x="551" y="352"/>
                  <a:pt x="551" y="352"/>
                </a:cubicBezTo>
                <a:cubicBezTo>
                  <a:pt x="609" y="352"/>
                  <a:pt x="656" y="305"/>
                  <a:pt x="656" y="247"/>
                </a:cubicBezTo>
                <a:cubicBezTo>
                  <a:pt x="656" y="207"/>
                  <a:pt x="634" y="171"/>
                  <a:pt x="598" y="153"/>
                </a:cubicBezTo>
                <a:cubicBezTo>
                  <a:pt x="588" y="148"/>
                  <a:pt x="588" y="148"/>
                  <a:pt x="588" y="148"/>
                </a:cubicBezTo>
                <a:cubicBezTo>
                  <a:pt x="589" y="137"/>
                  <a:pt x="589" y="137"/>
                  <a:pt x="589" y="137"/>
                </a:cubicBezTo>
                <a:cubicBezTo>
                  <a:pt x="589" y="137"/>
                  <a:pt x="589" y="136"/>
                  <a:pt x="589" y="135"/>
                </a:cubicBezTo>
                <a:cubicBezTo>
                  <a:pt x="589" y="102"/>
                  <a:pt x="563" y="76"/>
                  <a:pt x="531" y="76"/>
                </a:cubicBezTo>
                <a:cubicBezTo>
                  <a:pt x="521" y="76"/>
                  <a:pt x="511" y="79"/>
                  <a:pt x="503" y="83"/>
                </a:cubicBezTo>
                <a:cubicBezTo>
                  <a:pt x="486" y="92"/>
                  <a:pt x="486" y="92"/>
                  <a:pt x="486" y="92"/>
                </a:cubicBezTo>
                <a:cubicBezTo>
                  <a:pt x="479" y="75"/>
                  <a:pt x="479" y="75"/>
                  <a:pt x="479" y="75"/>
                </a:cubicBezTo>
                <a:cubicBezTo>
                  <a:pt x="459" y="30"/>
                  <a:pt x="414" y="0"/>
                  <a:pt x="365" y="0"/>
                </a:cubicBezTo>
                <a:cubicBezTo>
                  <a:pt x="313" y="0"/>
                  <a:pt x="267" y="31"/>
                  <a:pt x="248" y="79"/>
                </a:cubicBezTo>
                <a:cubicBezTo>
                  <a:pt x="242" y="94"/>
                  <a:pt x="242" y="94"/>
                  <a:pt x="242" y="94"/>
                </a:cubicBezTo>
                <a:cubicBezTo>
                  <a:pt x="227" y="89"/>
                  <a:pt x="227" y="89"/>
                  <a:pt x="227" y="89"/>
                </a:cubicBezTo>
                <a:cubicBezTo>
                  <a:pt x="218" y="86"/>
                  <a:pt x="207" y="84"/>
                  <a:pt x="197" y="84"/>
                </a:cubicBezTo>
                <a:cubicBezTo>
                  <a:pt x="147" y="84"/>
                  <a:pt x="106" y="123"/>
                  <a:pt x="102" y="173"/>
                </a:cubicBezTo>
                <a:cubicBezTo>
                  <a:pt x="101" y="189"/>
                  <a:pt x="101" y="189"/>
                  <a:pt x="101" y="189"/>
                </a:cubicBezTo>
                <a:cubicBezTo>
                  <a:pt x="84" y="189"/>
                  <a:pt x="84" y="189"/>
                  <a:pt x="84" y="189"/>
                </a:cubicBezTo>
                <a:cubicBezTo>
                  <a:pt x="83" y="189"/>
                  <a:pt x="83" y="189"/>
                  <a:pt x="82" y="189"/>
                </a:cubicBezTo>
                <a:close/>
              </a:path>
            </a:pathLst>
          </a:custGeom>
          <a:solidFill>
            <a:schemeClr val="bg1"/>
          </a:solidFill>
          <a:ln>
            <a:noFill/>
          </a:ln>
        </p:spPr>
        <p:txBody>
          <a:bodyPr vert="horz" wrap="none" lIns="137160" tIns="45720" rIns="91440" bIns="55440" numCol="1" anchor="b"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ct val="90000"/>
              </a:lnSpc>
            </a:pPr>
            <a:endParaRPr lang="en-US" sz="400" b="1" dirty="0">
              <a:solidFill>
                <a:srgbClr val="FFFFFF"/>
              </a:solidFill>
            </a:endParaRPr>
          </a:p>
        </p:txBody>
      </p:sp>
      <p:sp>
        <p:nvSpPr>
          <p:cNvPr id="91" name="TextBox 183"/>
          <p:cNvSpPr txBox="1"/>
          <p:nvPr/>
        </p:nvSpPr>
        <p:spPr>
          <a:xfrm>
            <a:off x="8315491" y="4631264"/>
            <a:ext cx="595035" cy="216982"/>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ct val="90000"/>
              </a:lnSpc>
            </a:pPr>
            <a:r>
              <a:rPr lang="en-US" sz="900" b="1" dirty="0"/>
              <a:t>CLOUD</a:t>
            </a:r>
          </a:p>
        </p:txBody>
      </p:sp>
      <p:sp>
        <p:nvSpPr>
          <p:cNvPr id="93" name="Up-Down Arrow 92"/>
          <p:cNvSpPr/>
          <p:nvPr/>
        </p:nvSpPr>
        <p:spPr>
          <a:xfrm>
            <a:off x="8469387" y="3765373"/>
            <a:ext cx="255182" cy="893809"/>
          </a:xfrm>
          <a:prstGeom prst="upDownArrow">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8" name="Freeform 87"/>
          <p:cNvSpPr>
            <a:spLocks noChangeAspect="1"/>
          </p:cNvSpPr>
          <p:nvPr/>
        </p:nvSpPr>
        <p:spPr bwMode="auto">
          <a:xfrm flipH="1">
            <a:off x="7667255" y="4097203"/>
            <a:ext cx="557483" cy="323800"/>
          </a:xfrm>
          <a:custGeom>
            <a:avLst/>
            <a:gdLst>
              <a:gd name="T0" fmla="*/ 82 w 656"/>
              <a:gd name="T1" fmla="*/ 189 h 352"/>
              <a:gd name="T2" fmla="*/ 0 w 656"/>
              <a:gd name="T3" fmla="*/ 271 h 352"/>
              <a:gd name="T4" fmla="*/ 82 w 656"/>
              <a:gd name="T5" fmla="*/ 352 h 352"/>
              <a:gd name="T6" fmla="*/ 551 w 656"/>
              <a:gd name="T7" fmla="*/ 352 h 352"/>
              <a:gd name="T8" fmla="*/ 656 w 656"/>
              <a:gd name="T9" fmla="*/ 247 h 352"/>
              <a:gd name="T10" fmla="*/ 598 w 656"/>
              <a:gd name="T11" fmla="*/ 153 h 352"/>
              <a:gd name="T12" fmla="*/ 588 w 656"/>
              <a:gd name="T13" fmla="*/ 148 h 352"/>
              <a:gd name="T14" fmla="*/ 589 w 656"/>
              <a:gd name="T15" fmla="*/ 137 h 352"/>
              <a:gd name="T16" fmla="*/ 589 w 656"/>
              <a:gd name="T17" fmla="*/ 135 h 352"/>
              <a:gd name="T18" fmla="*/ 531 w 656"/>
              <a:gd name="T19" fmla="*/ 76 h 352"/>
              <a:gd name="T20" fmla="*/ 503 w 656"/>
              <a:gd name="T21" fmla="*/ 83 h 352"/>
              <a:gd name="T22" fmla="*/ 486 w 656"/>
              <a:gd name="T23" fmla="*/ 92 h 352"/>
              <a:gd name="T24" fmla="*/ 479 w 656"/>
              <a:gd name="T25" fmla="*/ 75 h 352"/>
              <a:gd name="T26" fmla="*/ 365 w 656"/>
              <a:gd name="T27" fmla="*/ 0 h 352"/>
              <a:gd name="T28" fmla="*/ 248 w 656"/>
              <a:gd name="T29" fmla="*/ 79 h 352"/>
              <a:gd name="T30" fmla="*/ 242 w 656"/>
              <a:gd name="T31" fmla="*/ 94 h 352"/>
              <a:gd name="T32" fmla="*/ 227 w 656"/>
              <a:gd name="T33" fmla="*/ 89 h 352"/>
              <a:gd name="T34" fmla="*/ 197 w 656"/>
              <a:gd name="T35" fmla="*/ 84 h 352"/>
              <a:gd name="T36" fmla="*/ 102 w 656"/>
              <a:gd name="T37" fmla="*/ 173 h 352"/>
              <a:gd name="T38" fmla="*/ 101 w 656"/>
              <a:gd name="T39" fmla="*/ 189 h 352"/>
              <a:gd name="T40" fmla="*/ 84 w 656"/>
              <a:gd name="T41" fmla="*/ 189 h 352"/>
              <a:gd name="T42" fmla="*/ 82 w 656"/>
              <a:gd name="T43" fmla="*/ 18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6" h="352">
                <a:moveTo>
                  <a:pt x="82" y="189"/>
                </a:moveTo>
                <a:cubicBezTo>
                  <a:pt x="37" y="189"/>
                  <a:pt x="0" y="225"/>
                  <a:pt x="0" y="271"/>
                </a:cubicBezTo>
                <a:cubicBezTo>
                  <a:pt x="0" y="316"/>
                  <a:pt x="37" y="352"/>
                  <a:pt x="82" y="352"/>
                </a:cubicBezTo>
                <a:cubicBezTo>
                  <a:pt x="551" y="352"/>
                  <a:pt x="551" y="352"/>
                  <a:pt x="551" y="352"/>
                </a:cubicBezTo>
                <a:cubicBezTo>
                  <a:pt x="609" y="352"/>
                  <a:pt x="656" y="305"/>
                  <a:pt x="656" y="247"/>
                </a:cubicBezTo>
                <a:cubicBezTo>
                  <a:pt x="656" y="207"/>
                  <a:pt x="634" y="171"/>
                  <a:pt x="598" y="153"/>
                </a:cubicBezTo>
                <a:cubicBezTo>
                  <a:pt x="588" y="148"/>
                  <a:pt x="588" y="148"/>
                  <a:pt x="588" y="148"/>
                </a:cubicBezTo>
                <a:cubicBezTo>
                  <a:pt x="589" y="137"/>
                  <a:pt x="589" y="137"/>
                  <a:pt x="589" y="137"/>
                </a:cubicBezTo>
                <a:cubicBezTo>
                  <a:pt x="589" y="137"/>
                  <a:pt x="589" y="136"/>
                  <a:pt x="589" y="135"/>
                </a:cubicBezTo>
                <a:cubicBezTo>
                  <a:pt x="589" y="102"/>
                  <a:pt x="563" y="76"/>
                  <a:pt x="531" y="76"/>
                </a:cubicBezTo>
                <a:cubicBezTo>
                  <a:pt x="521" y="76"/>
                  <a:pt x="511" y="79"/>
                  <a:pt x="503" y="83"/>
                </a:cubicBezTo>
                <a:cubicBezTo>
                  <a:pt x="486" y="92"/>
                  <a:pt x="486" y="92"/>
                  <a:pt x="486" y="92"/>
                </a:cubicBezTo>
                <a:cubicBezTo>
                  <a:pt x="479" y="75"/>
                  <a:pt x="479" y="75"/>
                  <a:pt x="479" y="75"/>
                </a:cubicBezTo>
                <a:cubicBezTo>
                  <a:pt x="459" y="30"/>
                  <a:pt x="414" y="0"/>
                  <a:pt x="365" y="0"/>
                </a:cubicBezTo>
                <a:cubicBezTo>
                  <a:pt x="313" y="0"/>
                  <a:pt x="267" y="31"/>
                  <a:pt x="248" y="79"/>
                </a:cubicBezTo>
                <a:cubicBezTo>
                  <a:pt x="242" y="94"/>
                  <a:pt x="242" y="94"/>
                  <a:pt x="242" y="94"/>
                </a:cubicBezTo>
                <a:cubicBezTo>
                  <a:pt x="227" y="89"/>
                  <a:pt x="227" y="89"/>
                  <a:pt x="227" y="89"/>
                </a:cubicBezTo>
                <a:cubicBezTo>
                  <a:pt x="218" y="86"/>
                  <a:pt x="207" y="84"/>
                  <a:pt x="197" y="84"/>
                </a:cubicBezTo>
                <a:cubicBezTo>
                  <a:pt x="147" y="84"/>
                  <a:pt x="106" y="123"/>
                  <a:pt x="102" y="173"/>
                </a:cubicBezTo>
                <a:cubicBezTo>
                  <a:pt x="101" y="189"/>
                  <a:pt x="101" y="189"/>
                  <a:pt x="101" y="189"/>
                </a:cubicBezTo>
                <a:cubicBezTo>
                  <a:pt x="84" y="189"/>
                  <a:pt x="84" y="189"/>
                  <a:pt x="84" y="189"/>
                </a:cubicBezTo>
                <a:cubicBezTo>
                  <a:pt x="83" y="189"/>
                  <a:pt x="83" y="189"/>
                  <a:pt x="82" y="189"/>
                </a:cubicBezTo>
                <a:close/>
              </a:path>
            </a:pathLst>
          </a:custGeom>
          <a:solidFill>
            <a:schemeClr val="bg1"/>
          </a:solidFill>
          <a:ln>
            <a:noFill/>
          </a:ln>
        </p:spPr>
        <p:txBody>
          <a:bodyPr vert="horz" wrap="none" lIns="137160" tIns="45720" rIns="91440" bIns="55440" numCol="1" anchor="b"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ct val="90000"/>
              </a:lnSpc>
            </a:pPr>
            <a:endParaRPr lang="en-US" sz="400" b="1" dirty="0">
              <a:solidFill>
                <a:srgbClr val="FFFFFF"/>
              </a:solidFill>
            </a:endParaRPr>
          </a:p>
        </p:txBody>
      </p:sp>
      <p:pic>
        <p:nvPicPr>
          <p:cNvPr id="89" name="Picture 88" descr=" 12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45438" y="4053141"/>
            <a:ext cx="189000" cy="388125"/>
          </a:xfrm>
          <a:prstGeom prst="rect">
            <a:avLst/>
          </a:prstGeom>
        </p:spPr>
      </p:pic>
      <p:sp>
        <p:nvSpPr>
          <p:cNvPr id="87" name="TextBox 217"/>
          <p:cNvSpPr txBox="1"/>
          <p:nvPr/>
        </p:nvSpPr>
        <p:spPr>
          <a:xfrm>
            <a:off x="8283431" y="4149957"/>
            <a:ext cx="627095" cy="216982"/>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ct val="90000"/>
              </a:lnSpc>
            </a:pPr>
            <a:r>
              <a:rPr lang="en-US" sz="900" b="1" dirty="0" smtClean="0"/>
              <a:t>HYBRID</a:t>
            </a:r>
            <a:endParaRPr lang="en-US" sz="900" b="1" dirty="0"/>
          </a:p>
        </p:txBody>
      </p:sp>
      <p:sp>
        <p:nvSpPr>
          <p:cNvPr id="78" name="TextBox 77"/>
          <p:cNvSpPr txBox="1"/>
          <p:nvPr/>
        </p:nvSpPr>
        <p:spPr>
          <a:xfrm>
            <a:off x="7307345" y="2533149"/>
            <a:ext cx="936000" cy="276997"/>
          </a:xfrm>
          <a:prstGeom prst="rect">
            <a:avLst/>
          </a:prstGeom>
          <a:noFill/>
        </p:spPr>
        <p:txBody>
          <a:bodyPr wrap="square" lIns="91438" tIns="45719" rIns="91438" bIns="45719" rtlCol="0">
            <a:spAutoFit/>
          </a:bodyPr>
          <a:lstStyle/>
          <a:p>
            <a:r>
              <a:rPr lang="en-US" sz="1200" dirty="0" smtClean="0"/>
              <a:t>Spark</a:t>
            </a:r>
            <a:endParaRPr lang="en-US" sz="1200" dirty="0"/>
          </a:p>
        </p:txBody>
      </p:sp>
      <p:pic>
        <p:nvPicPr>
          <p:cNvPr id="80" name="Picture 79"/>
          <p:cNvPicPr>
            <a:picLocks noChangeAspect="1" noChangeArrowheads="1"/>
          </p:cNvPicPr>
          <p:nvPr/>
        </p:nvPicPr>
        <p:blipFill>
          <a:blip r:embed="rId16" cstate="print">
            <a:extLst>
              <a:ext uri="{28A0092B-C50C-407E-A947-70E740481C1C}">
                <a14:useLocalDpi xmlns:a14="http://schemas.microsoft.com/office/drawing/2010/main"/>
              </a:ext>
            </a:extLst>
          </a:blip>
          <a:stretch>
            <a:fillRect/>
          </a:stretch>
        </p:blipFill>
        <p:spPr bwMode="auto">
          <a:xfrm>
            <a:off x="6320188" y="4285844"/>
            <a:ext cx="936656"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TextBox 82"/>
          <p:cNvSpPr txBox="1"/>
          <p:nvPr/>
        </p:nvSpPr>
        <p:spPr>
          <a:xfrm>
            <a:off x="3462149" y="2191797"/>
            <a:ext cx="1303761" cy="276997"/>
          </a:xfrm>
          <a:prstGeom prst="rect">
            <a:avLst/>
          </a:prstGeom>
          <a:noFill/>
        </p:spPr>
        <p:txBody>
          <a:bodyPr wrap="square" lIns="91438" tIns="45719" rIns="91438" bIns="45719" rtlCol="0">
            <a:spAutoFit/>
          </a:bodyPr>
          <a:lstStyle/>
          <a:p>
            <a:pPr algn="ctr"/>
            <a:r>
              <a:rPr lang="en-US" sz="1200" dirty="0" smtClean="0"/>
              <a:t>IP Phones</a:t>
            </a:r>
            <a:endParaRPr lang="en-US" sz="1200" dirty="0"/>
          </a:p>
        </p:txBody>
      </p:sp>
      <p:pic>
        <p:nvPicPr>
          <p:cNvPr id="84" name="Picture 2"/>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r="50000" b="23017"/>
          <a:stretch/>
        </p:blipFill>
        <p:spPr bwMode="auto">
          <a:xfrm>
            <a:off x="4193921" y="1648875"/>
            <a:ext cx="582430" cy="52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2"/>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l="50000" b="23017"/>
          <a:stretch/>
        </p:blipFill>
        <p:spPr bwMode="auto">
          <a:xfrm>
            <a:off x="3569595" y="1663389"/>
            <a:ext cx="582430" cy="52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97" descr=" 12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45438" y="3557945"/>
            <a:ext cx="189000" cy="388125"/>
          </a:xfrm>
          <a:prstGeom prst="rect">
            <a:avLst/>
          </a:prstGeom>
        </p:spPr>
      </p:pic>
      <p:pic>
        <p:nvPicPr>
          <p:cNvPr id="99" name="Picture 98" descr="logo_spark_RGB_256px.pn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051751" y="2568478"/>
            <a:ext cx="288000" cy="288000"/>
          </a:xfrm>
          <a:prstGeom prst="rect">
            <a:avLst/>
          </a:prstGeom>
        </p:spPr>
      </p:pic>
      <p:sp>
        <p:nvSpPr>
          <p:cNvPr id="2" name="Title 1"/>
          <p:cNvSpPr>
            <a:spLocks noGrp="1"/>
          </p:cNvSpPr>
          <p:nvPr>
            <p:ph type="ctrTitle"/>
          </p:nvPr>
        </p:nvSpPr>
        <p:spPr>
          <a:xfrm>
            <a:off x="79121" y="458825"/>
            <a:ext cx="2080884" cy="1703060"/>
          </a:xfrm>
        </p:spPr>
        <p:txBody>
          <a:bodyPr/>
          <a:lstStyle/>
          <a:p>
            <a:r>
              <a:rPr lang="en-US" sz="2400" dirty="0" smtClean="0"/>
              <a:t>Collaboration Midsize Business Solutions </a:t>
            </a:r>
            <a:r>
              <a:rPr lang="en-US" sz="2400" dirty="0"/>
              <a:t>Portfolio</a:t>
            </a:r>
          </a:p>
        </p:txBody>
      </p:sp>
      <p:grpSp>
        <p:nvGrpSpPr>
          <p:cNvPr id="82" name="Group 81"/>
          <p:cNvGrpSpPr/>
          <p:nvPr/>
        </p:nvGrpSpPr>
        <p:grpSpPr>
          <a:xfrm rot="5400000">
            <a:off x="585781" y="1682288"/>
            <a:ext cx="944177" cy="1948572"/>
            <a:chOff x="-231636" y="3983239"/>
            <a:chExt cx="3708327" cy="731520"/>
          </a:xfrm>
        </p:grpSpPr>
        <p:sp>
          <p:nvSpPr>
            <p:cNvPr id="85" name="Rectangle 84"/>
            <p:cNvSpPr/>
            <p:nvPr/>
          </p:nvSpPr>
          <p:spPr>
            <a:xfrm>
              <a:off x="-231636" y="3983239"/>
              <a:ext cx="3389535" cy="73152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9525" cap="flat" cmpd="sng" algn="ctr">
              <a:noFill/>
              <a:prstDash val="solid"/>
            </a:ln>
            <a:effectLst/>
          </p:spPr>
          <p:txBody>
            <a:bodyPr lIns="68559" tIns="91440" rIns="68559" bIns="91440" rtlCol="0" anchor="t"/>
            <a:lstStyle/>
            <a:p>
              <a:pPr defTabSz="514251">
                <a:lnSpc>
                  <a:spcPct val="95000"/>
                </a:lnSpc>
                <a:spcAft>
                  <a:spcPts val="300"/>
                </a:spcAft>
              </a:pPr>
              <a:endParaRPr lang="en-US" sz="1000" b="1" kern="0" dirty="0">
                <a:solidFill>
                  <a:srgbClr val="FFFFFF"/>
                </a:solidFill>
                <a:latin typeface="+mj-lt"/>
                <a:cs typeface="Arial"/>
              </a:endParaRPr>
            </a:p>
          </p:txBody>
        </p:sp>
        <p:sp>
          <p:nvSpPr>
            <p:cNvPr id="86" name="TextBox 85"/>
            <p:cNvSpPr txBox="1"/>
            <p:nvPr/>
          </p:nvSpPr>
          <p:spPr>
            <a:xfrm rot="16200000">
              <a:off x="1308458" y="2509300"/>
              <a:ext cx="661308" cy="3675158"/>
            </a:xfrm>
            <a:prstGeom prst="rect">
              <a:avLst/>
            </a:prstGeom>
            <a:noFill/>
          </p:spPr>
          <p:txBody>
            <a:bodyPr wrap="none" lIns="36000" tIns="34295" rIns="36000" bIns="34295" rtlCol="0">
              <a:noAutofit/>
            </a:bodyPr>
            <a:lstStyle/>
            <a:p>
              <a:r>
                <a:rPr lang="en-GB" sz="2800" dirty="0" smtClean="0">
                  <a:solidFill>
                    <a:schemeClr val="bg1"/>
                  </a:solidFill>
                  <a:latin typeface="CiscoSansTT" panose="020B0503020201020303" pitchFamily="34" charset="0"/>
                  <a:cs typeface="Aharoni" panose="02010803020104030203" pitchFamily="2" charset="-79"/>
                </a:rPr>
                <a:t>$22B</a:t>
              </a:r>
              <a:br>
                <a:rPr lang="en-GB" sz="2800" dirty="0" smtClean="0">
                  <a:solidFill>
                    <a:schemeClr val="bg1"/>
                  </a:solidFill>
                  <a:latin typeface="CiscoSansTT" panose="020B0503020201020303" pitchFamily="34" charset="0"/>
                  <a:cs typeface="Aharoni" panose="02010803020104030203" pitchFamily="2" charset="-79"/>
                </a:rPr>
              </a:br>
              <a:r>
                <a:rPr lang="en-GB" sz="900" b="1" dirty="0" smtClean="0">
                  <a:solidFill>
                    <a:schemeClr val="bg1"/>
                  </a:solidFill>
                  <a:latin typeface="+mj-lt"/>
                  <a:cs typeface="Aharoni" panose="02010803020104030203" pitchFamily="2" charset="-79"/>
                </a:rPr>
                <a:t>WW Midmarket opportunity</a:t>
              </a:r>
              <a:br>
                <a:rPr lang="en-GB" sz="900" b="1" dirty="0" smtClean="0">
                  <a:solidFill>
                    <a:schemeClr val="bg1"/>
                  </a:solidFill>
                  <a:latin typeface="+mj-lt"/>
                  <a:cs typeface="Aharoni" panose="02010803020104030203" pitchFamily="2" charset="-79"/>
                </a:rPr>
              </a:br>
              <a:r>
                <a:rPr lang="en-GB" sz="900" b="1" dirty="0" smtClean="0">
                  <a:solidFill>
                    <a:schemeClr val="bg1"/>
                  </a:solidFill>
                  <a:latin typeface="+mj-lt"/>
                  <a:cs typeface="Aharoni" panose="02010803020104030203" pitchFamily="2" charset="-79"/>
                </a:rPr>
                <a:t>(Cisco GMV 2015-18)</a:t>
              </a:r>
              <a:endParaRPr lang="en-GB" sz="900" b="1" dirty="0">
                <a:solidFill>
                  <a:schemeClr val="bg1"/>
                </a:solidFill>
                <a:latin typeface="+mj-lt"/>
                <a:cs typeface="Aharoni" panose="02010803020104030203" pitchFamily="2" charset="-79"/>
              </a:endParaRPr>
            </a:p>
          </p:txBody>
        </p:sp>
      </p:grpSp>
    </p:spTree>
    <p:extLst>
      <p:ext uri="{BB962C8B-B14F-4D97-AF65-F5344CB8AC3E}">
        <p14:creationId xmlns:p14="http://schemas.microsoft.com/office/powerpoint/2010/main" val="53040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
            <a:ext cx="9144000" cy="5151120"/>
          </a:xfrm>
          <a:prstGeom prst="rect">
            <a:avLst/>
          </a:prstGeom>
        </p:spPr>
      </p:pic>
      <p:sp>
        <p:nvSpPr>
          <p:cNvPr id="2" name="Title 1"/>
          <p:cNvSpPr>
            <a:spLocks noGrp="1"/>
          </p:cNvSpPr>
          <p:nvPr>
            <p:ph type="ctrTitle"/>
          </p:nvPr>
        </p:nvSpPr>
        <p:spPr/>
        <p:txBody>
          <a:bodyPr/>
          <a:lstStyle/>
          <a:p>
            <a:r>
              <a:rPr lang="en-US" dirty="0" smtClean="0"/>
              <a:t>Data Center</a:t>
            </a:r>
            <a:br>
              <a:rPr lang="en-US" dirty="0" smtClean="0"/>
            </a:br>
            <a:r>
              <a:rPr lang="en-US" dirty="0" smtClean="0"/>
              <a:t>for Midmarket </a:t>
            </a:r>
            <a:endParaRPr lang="en-US" dirty="0"/>
          </a:p>
        </p:txBody>
      </p:sp>
      <p:pic>
        <p:nvPicPr>
          <p:cNvPr id="7" name="Picture 2" descr="C:\Users\spius\Pictures\cisco logo blue gradi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Center—Midsize Business Solutions Portfolio</a:t>
            </a:r>
            <a:endParaRPr lang="en-US" dirty="0"/>
          </a:p>
        </p:txBody>
      </p:sp>
      <p:sp>
        <p:nvSpPr>
          <p:cNvPr id="6" name="AutoShape 2" descr="data:image/jpeg;base64,/9j/4AAQSkZJRgABAQAAAQABAAD/2wCEAAkGBxMSEhUQERQWFRUUFRQUFBYWEBAVFBQVFxUXFhUUFBQYHCggGBolHBQVITEhJSkrLi4uFx8zODMsNygtLisBCgoKDg0OGxAQGiwkHyQsLCwsLCwsLCwsLCwsLCwsLCwsLCwsLCwsLCwsLCwsLCwsLCwsLCwsLCwsLCwsLCwsLP/AABEIAMcAywMBEQACEQEDEQH/xAAbAAEAAgMBAQAAAAAAAAAAAAAABAUCAwYBB//EAD8QAAEDAgIHBgQDBwIHAAAAAAEAAgMEEQUhBhIxQVFhcRMiMoGRoUJSsdEjcsEUFWKCkuHwM0MWU4OTorLS/8QAGgEBAAMBAQEAAAAAAAAAAAAAAAIDBAEFBv/EADIRAAICAQQAAgkCBwEBAAAAAAABAgMRBBIhMUFRBRMiMmFxkbHRQvAUUoGhweHxIxX/2gAMAwEAAhEDEQA/APuKAIAgCAIAgCAIAgCAIAgCAIAgCAIAgCAIAgCAIAgCAIAgCAIAgCAIAgCAi1uIRQjWle1g5nM9BvU4Vyn7qK52wh7zwc1X6ewtyiY6Q8T3G++fstUdFJ+88GOfpCC91ZKKq07qneBjGeRcfdaI6OtfEzS19j6witl0rrT/ALtujQFYqK1+kqeqtf6jT/xTVjbIT6rvqofyo56+x/qZKp9NZx4i7ycD7OH6rjprf6Tq1Fq/Uy5odNpD8THcnDUd9lB6Sl+aLY6y5eTLqm0wYTqysLDyz9lTP0fLuDyXw9ILqccF7R4hHKLxvB5Xz9FjnVOHvI213Qs91kpVloQBAEAQBAEAQBAEAQBAEAQBAR62tZC0vkcGtG8/QcVKEJTeIohZZGtZkzhcZ01keSymGo35zm89B8K9OrQxXM+TyrtfKXEOF/c5oxPedZ5LidpcST6rcopLCMDbbyzcykQjhm0UoUWzjPHU4XMkeTRLThROpsgz0nBcJqRDkishYmSKXEnsAa7vs+UnMfldtH0RNrolnwZcU0/d7WFxLRt3PjO4PA+oyVylGfDOOvHKOmwfSp7bNk7447/VY7tDF8x4NFWusr4lyjr6OtZKLsN+W8dQvMsrlW8SPVqvhasxZIVZceoAgCAIAgCAIAgCAIAgKrHcaZTM1nZuPhbvP9lfRQ7X8DNqNTGlfHyPnFfVy1L9eU9BuaOAC9muuNawjxZzlZLdI201DwC65pHY1tljDhhKpdyLo6dkluDXVbvLP4Yz/cah68i9KzXJgfJdVxTKiSIsuDKatKJQaIE+FEbCQpKZW3grKmhcN1+ilk6porJY10tTFJVvheJIzmMiDmHN3tcN4Ki1ksjJp5R0ssTZIxVU/gJtIy9zE/e08uBVtNuXsn39ydlaa3x6+xtwvE3MIINiFO2lSWGZk5Qe6PZ3uEYw2UAGwd7FeLfp3DldHsaXWqz2ZcP7lssxvCAIAgCAIAgCAIAgI1fViJhedynXBzlhFV1qrg5M+X11U6okMj8/lHJe5XBQjhHz8pSslukS6WlAGtIQ1vM2v0UJWeCL4QXbL+io3uH4cTrfM/8ADb7jWPosk7Yrt/5NsISfux+vBaw4RJ8cjW8mR3/8nE/RZ3evBfUvVM/F/Rfkkswlu98h/nt/6gKDufkixULxb+pn+6mcX/8Adf8AdR9dL9oeoj8fqzw4W3c6Qf8AUJ+q762XwHqI/H6miXCX/DKf542OHtYqSu80Uz0mepfVf8K+poJm+KJrxxjfn/Q77q6N0X44+Zit0U/BZ+RUyRRuJaDZ3yuBa70K0JvGTy7a3F4ZV1+Dh20Z8d6sUimNricxiFA6Pbs4/wCbFPOTZXYpG7RnFBTzWfnFLaOUcjsd1G1Qsi2srtdGuqaT56fZY4pSmGVzPlOR4g5g+YW2qasgpFVkNknFkrC8Q1So2V5M8o46PoGDYmJAGuOe48f7rxNRRseV0exotX6z2J9/ctlmPRCAIAgCAIAgCAIDjdNqzuiMfES0cmt8R8zYfyr0NHDxPI19mWo/v9/grsF0flls4dxnzuFyR/A3f1OXVXXamMeO2Qo0s5rPSOxw7BIoe8BrP+d/ed5cPJedZdOffR6ldEIcrvzLGyqLj1AEAQBAEAQEesoY5RqyNDhzGY6HcpRnKPKZCdcZrElkoK3A5I84D2rP+W898fkk39D6rXDUp8S4+J5Gp9FJ+1W/6FJNCyUOAFiMnMcLOaeDgVqTPCkp0yxLhnEYzQdk6247PsrE8no02b0Xj5e2pYJz4mXp39Wd5h/pNvJWad4k4efP+GabPagpf0/BXuNswthQdBgeIkWzWS+rJW04vKPoWHVYkbfeNv3XiW17JHvaTUeuhl9rslqo1BAEAQBAEAQBAVEeAx9p2shMjh4Q4DVaL38O857SrnfLbtjwZY6SCnvlyy0c4DMmw5qlLPRpbS7I0mIxt33/AM4lWKqRW7oms4p8sb3fl1D9HLvqvijnrvKLI7tIo2mz2SN6xn9FL+Hb6aIfxMV2mb6bG4JMmyNvwPdPuoypmvAlHU1vxLAOvmqi5PJ6h0IAgCA8sgK7FcHZN3vBIB3ZAMxycPibyVtdzh8jNqdLXfHEvqfPtK6B7QWyNs4ZgjwuA+Jp4cty9Kqakso+fennprNsuvBkTRiIvpKqMbWuikHuD7KxS22RfzRsjzXJfJkJwXoFAo5dV1lyayhJZO40dxGxB8ivM1NWUd09rqsT+p2TTfNeQfRJ5WT1DoQBAEAQBAeIDkdItNo4SY4AJH8b90fdbatJnmfHw8f9GK3V44h9ThqzGKmc3fI7o06oHotka4x6RhnY5PMmQ3UZOZz65qZXvRpdRuabtu08Wkg+oUJInGZPo9KauDJzu2Z8kve9HbQs8qo+HBojc/Hn5nU4VU01eD2X4coF3ROI1urHfEFXvlDst9XCzrszBnpj3HOsNx+yszGa5KHXOt5g8F9hWkrX92Uap4jZ5jcs9mnxzEur1uHtsWPiX7XXzCzG9NPlGSHQgCAICHiuHR1EZikFwdh3tPFp3FThNweUV21xsjtkcbg2BvpDVMfmCI9R25w1jn1y2Le7VZta82eZ6p17k/gc3iEWq8jdtHmvVqlmJja5IL8irfA6i6waqs6yz2xyiuSPo2DVGsy3D6LwtRDbLJ7Ggt3V7X4FgqDcEAQBAEAQHE6d6QFjHRRnfqE/M4jwjkBmeoC36apRW+Xfh+fwYNRdubhHrx/H5OBoqUnMrXkwSZdU9GpFEpE2Oh5LjkUuwyfQclzJ1WFdV4YOCgzRCwoKmkfG4SRktc03a4ZEEbwqpLJphM+maMYw3EISHgCeOwkA38HgcD7FZJJ1v4HowkrF8StxSgMbtZvmtMJ5Ml1KJ2BYyWd05t3jeOYULalLkz1Xy08sPmJ2EUgcA4G4OxY2scHswkpLcujNcJBAEB4UBUYj3g/mQ0dGj7krTXw1++zDqHnJwGOR2cPML2tO+DzJ9lPMFpRFEmJxY5p4gFQ7TQa4O/0bqcxzyXkauHBfoZ7bceZ06809wIAgCAICFi9X2UTn77Wb1OxWU175qJRqLfV1uR8px8F0kbPlZrH80huT6BvovTk8tnlLiKJmH02S6iibLumpOK45GaTbLGKl5KtyIRqlI2mkKjvRN0yRFnpLqW4JtFLiGGgjJGaq5nP4fVOoqlk42A2kHzMPiH6+SqnHcjbTZteT6fi0Ae3WbmCLg8Qdiz1ywbrFk4ydpjdcLanlHn2wzwdJo9ilrNce672PFZrq/FFelvdM9sun/Y6kLKe2eoAgNVRJqtJ37hxJyA9V2Ky8EZSwslXVCwA4D1O8rRB5eTzrGcjpHDdusNo29F6mmlh4MdiOYlW4rRLxBto4ncvoVVU8zkiR02BTW1T0IWO+OckIPbJPyZ3gK8U+kPUAQBAEBzWmc2TGdXH2A/VbdEuWzy/SUvdj/U4zFIPx78Y4iP6ArzPL8Fvh8OxdyZpl3TQKuUsEa69zLSJrRltPAC5WZts9SEIR4N3ZuOxtup+yhuS8S71Un+n6miSgcfl9T9lNXJFE9BKXiiDU4TJuAPR33U1fEp/+fZHrk5DSTDrA6zS0822v0OwqaafRHbKD9pYOk0Lq+2og13iiJjPQZt9iFnmsSPTqlugVuNQWJWitlFqK6jltl5qySyjz7o+J3mBVvaR57W5HpuKwTjhnp6K7fDD7RZqBtBQEKV+s6+5twObthPQbPVWJbV8WZbZkCrcrq0ZJnP15vkvRqM0jlKmHVfqc8ui3KWY5Kixx6DVhj6LNppZsZZgnYK7uMPIKFvvMo/Uz6HSuuxp/hH0XiTWJM+jreYJ/A2qJMIAgCA5HTA/iN5NH1K9DR+6zxvSL/wDRfIgYjSa8MUw+Edm7yzajeJtHWt1Skvkb8PZsUsmOSydJSUJtd2XLf5lZZ2+R6Wn0fGZ/T8lhGwAWAsqG2+z0IxUVhIyXCQQBAa5omuBa4Ag7QQCPRE8HGk+GV+HYLHTmQwgtEliW3u0OFxdvC4Pspubl2QjWo5wUuNx7VorZnsRy97OWow2LKL/RWu1ZQ2+Tu757litRzRz2Wr48HbrOe2RZ5b9xv8x4chz+inFY5ZVZPHCNLzYWGQ3Lq5ZjbyVtY9aa0UzZQVTrlehWuDOytqKfWlZ6H1y/VWuWIM5jk3aXmzGNVOh5k2TZnhPhASzvJm8T6HRf6bPyj6LxrPfZ9FV7i+RvUCwIAgCA5LS9vfB/hH6rfpH7J43pFf8Aon8CNgFY2xhk8L8uh3FWX1t+0vA5pbVzCXTL/CMM7MkuNyDZo4Dj1WKyzKwjdRplGTk+/AtgqTYeoAgCAIAgMXIjjKbF6bXBtt3c+S01mexZOAxB2pe+RzHmteeDDJEGDFOzc1wPhc0+hBWWxlEY4eT646o1x3Nh+L/549VSo7e/p+T15W8cGvICwTlvJmbyR55VZGJW2VFZMtlcSiTKhxubrYlgqN2Fxazy7hsVOolhYOx5ZUaSTa87WDY3b5K7Sx21NnZPsn4Q3YqrGUeJ9FhbZoHAAey8WTy8n0kVhJGa4dCAIAgOe0shvqnkR6WI+pWzSPtHmekI5w/mcfD4rc16K6PMR0+H4xq2bIbW8L7XtycN7Vlu02eY/T8Ho06nHEvqdBDVg2vYX2G92u6O/RYJVtdf7PRjYn3/AKJN1WWHqAIAgCA1zSADMgdSuo4yhxLFY23zv9FfFmebOKxHD562S8DNuTnHusHPW4q3dhc8GZrd0X+BaFwwWkmPbSDPMfhtPJu88yqnP+X6/vo4oRXfP2OndIq0iTlkjSzK2MSDkV1RULTCBU5FVUy3yWuEcFLZFldlYbTkFYcZaQgQxFx3C6wyzZZhE0sI5Klu97pTvNh+q9G32YqCKpvwOp0fp7vaOY9NpWC6WIs7TDfYkd0vKPoQgCAIAgK7HYdaI8W5/ofqrtPLbNGbVw3V/I4Z8VpAeq9WLPEawze7PNWIkjZTVj4/AcjtBzaeoKjOqM+0WwslDplrS48Bk5pbzY64/ocss9I/B5+f5Rqhq/NY+X4ZZw4yw/7jD+YOYfXMLNLTSXg/uaI6mL8V9vyTGVt9mqfyyMKqdeO/sy5Wp/8AUZ/tB+Q/1M+6jsXn9zvrPh9jw1R4Dze0Luxef9jjtx/0rcUj7XV1pAwC+TRrE35nIei6oLyf2KZ3Z8f8kSKgp256peeLzf22eys9rw4KXNfP5kx1XlbYOA2KOwi55I0lYrFWQcw6pyUlA45EOaoV8YFbkV8098gtEYYK2yMSrThtw2HXdrnwjYqL57VtQisvJp0irNYGNu/L1UtLXt9uRJsg0sNgGjck5ZeWZ85eTtNGKba/gLeZXn6mXGD0fR9eZOZ0axnqhAEAQBAYvbcWOw5IcaysHF19JqSFp3bOm4r1q57opnh217JOLK551TyWlclHRltzC6TTMV06FwGTXWRrIN8dQq3A7kkxzqpwJpkKpxPvWB2Lqp4IOzkNxJc9UN4diHNFUN5pfWXU1Wccic+p3LirJZIr5SVcopHMmu6kcNAvI7Vb4R4ikmoLLI9kqrr2xt1GKiulzlukT+CK5kZtrHa7Z0V1k/0rpFVkvBE2hguQs05EUfQMPpuzYG79p6ry7JbpZPoKKvV1qJJUC4IAgCAIAgKnHqLWb2jdrdvMf2+60aeza9r6Zk1dO6O5do5ipiuF6UXg8mSK0uLCtC5K0zcyQO2LmMFiZ6h09ugCA01dRqNLvTqupZZxvBzf7U/bdXbEQNjat3+Bc2IGwVLzv9k2I4baa7ngEnaEeEgi9uqS0wfIBmSiQIE9VrZDJvuVYo4ItmBq7DVbsRV5eWEjZR05cdZ2zdzUbbNq2rsSljhExzblZG8IpZ02jWH59oRkNnMrFfZ4I9LQ0bn6x9Lo6ZZD1ggCAIAgCAIDwhAc9i+HanfYO6do+U/Zb6Lt3sy7PM1NG17o9FHU01xda4zwec1hlTNEWlaVJMjkNqyNua7tJqRuZUNO/wBVxxZNM23UTpQ4xVaztUbB9VfCOEQfJACmRM2rgNzAuHCdh1gS5xAtkoyTfBKKJE2JD4Rfmdiiq/Mk2QJagk3OatUTmMmGuSpYOqJYUdCTm70+6zW3pcROSnjhFk4WFhtWJspbLDBsMMjuQ8R4D7qi2zCNGm07tl8PE7SKMNAaMgMgsLeXlnvxiorCM1w6EAQBAEAQBAEBi5t8inRxrJQ4jhZb3mZt3je37hbar93Euzy9TpWvaj0UtRTArXGeDz8FVUUa0xsyMYIEsBCuUhkhVlS6NuRIJ2ZqyKTJx5Kbt3cVZtRZtRkJ3cvRNqObUZiod/gTaNqMmyuO8ptQwidCwgKLOYNgYSucIYJMNA47cuv2VUr4ro45pFlS0TW8zxP6LLZdKRW5NkwCyztkG8FhheFOldc7N53DlzPJUWWpIu0+nle/h5/g66mp2xtDWjL3PMrFKTk8s9+uuNcdsejcuEwgCAIAgCAIAgCAIDwoCurcKa/Nvdd7HqFfC9x4Ziv0cZ8x4ZQVtG5nibb6HoVrhan0zzJ1yreJor5mNtd2S0QsZBxwcxXUxe4n06LdCeERjIhOolapk1I8ZTcRdGzrZJjoWnZ9VW7JIjvaJ1JhQ22Krlezm9k5lC3gqXdLzG5khkNt1lU5ZIm1kfJQckhlI3x0xO5UyuSK/WZeI8susOwH4pMuW89eCyzvz0ejp/R8pe1b9DoI4w0ANFgNgCobyexGKisIzQ6EAQBAEAQBAEAQBAEAQBAYS2sda1t99iLvgjJJr2uj5ppXiBbJ+HEOyPMgk8Qd3RejXW0u+Txrq4Z9ngqocRiO3WYeDhceoVqnbH4mZ1yJ0cbH+FzT0cCprV495YKnuXaM/wB3K1amLOesNsOFG90lqUjqnksWUxGSzSuidc4m5tMqZXeRW7PIkwYa47Gk+WXqVTK9+ZOFN9nuxf2+5ZU+CH4iByGZVLsbNtfoqT5tl/Rfks6ekYzwjz3+qh32erTpq6V7CJCF4QBAEAQBAEAQBAEAQBAEAQHhcgOexrEtYFrdm/mt1NO3lmG67PC6OTrX3yOfJXZME7CrNEDuXU2VbiRTYFrHILu7zOet8FydXg+jJFnSEgfLc3PXgsll6/SjdTot/Ni/odGMPi+ULNul5mz+Ep/lRk2ijGxg9FzL8zq0lK/QjcyJo2ADyC4WxrjH3UkZoTCA9QBAEAQBAEAQBAEAQBAEAQHhQGD5AEBQYpit+602bvPFbqadvL7MF9+eF0UE9XfJoLvp6rVt8zzbNRFeJpZh735nIKLlCJmU52PEItllSYZE3NxBKzT1XkbKvRts+bHj4FxTVEbPCB13rLKyUuz1qdLXT7qJLa8KBoMxWhAZtqkBubMgNgegMwUBkgCAIAgCAIAgCAIAgCAIAgMXICix17y2zb+Q2qcJ7HnBVbW7FjODjKqWUH/TJ63Kueql4Ixv0bB+9Js1R1NTuYB0aq5XTfiWw0FEP0/UlNNQdt/dVN5NaiorCRujp5d90OkyKmfzQEuKncgJccLkBKiiKAlxsQEhjUBuagMkAQBAEAQBAEAQBAEAQBAEB4UBplhBQEV1A07kB4MObwQHv7A3ggMhRDggMhSBAZimCA9EAQGYhCAyDEB6GoDJAeoAgCAIAgCAIAgCA//Z"/>
          <p:cNvSpPr>
            <a:spLocks noChangeAspect="1" noChangeArrowheads="1"/>
          </p:cNvSpPr>
          <p:nvPr/>
        </p:nvSpPr>
        <p:spPr bwMode="auto">
          <a:xfrm>
            <a:off x="116711" y="-108347"/>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7" name="AutoShape 4" descr="data:image/jpeg;base64,/9j/4AAQSkZJRgABAQAAAQABAAD/2wCEAAkGBxMSEhUQERQWFRUUFRQUFBYWEBAVFBQVFxUXFhUUFBQYHCggGBolHBQVITEhJSkrLi4uFx8zODMsNygtLisBCgoKDg0OGxAQGiwkHyQsLCwsLCwsLCwsLCwsLCwsLCwsLCwsLCwsLCwsLCwsLCwsLCwsLCwsLCwsLCwsLCwsLP/AABEIAMcAywMBEQACEQEDEQH/xAAbAAEAAgMBAQAAAAAAAAAAAAAABAUCAwYBB//EAD8QAAEDAgIHBgQDBwIHAAAAAAEAAgMEEQUhBhIxQVFhcRMiMoGRoUJSsdEjcsEUFWKCkuHwM0MWU4OTorLS/8QAGgEBAAMBAQEAAAAAAAAAAAAAAAIDBAEFBv/EADIRAAICAQQAAgkCBwEBAAAAAAABAgMRBBIhMUFRBRMiMmFxkbHRQvAUUoGhweHxIxX/2gAMAwEAAhEDEQA/APuKAIAgCAIAgCAIAgCAIAgCAIAgCAIAgCAIAgCAIAgCAIAgCAIAgCAIAgCAi1uIRQjWle1g5nM9BvU4Vyn7qK52wh7zwc1X6ewtyiY6Q8T3G++fstUdFJ+88GOfpCC91ZKKq07qneBjGeRcfdaI6OtfEzS19j6witl0rrT/ALtujQFYqK1+kqeqtf6jT/xTVjbIT6rvqofyo56+x/qZKp9NZx4i7ycD7OH6rjprf6Tq1Fq/Uy5odNpD8THcnDUd9lB6Sl+aLY6y5eTLqm0wYTqysLDyz9lTP0fLuDyXw9ILqccF7R4hHKLxvB5Xz9FjnVOHvI213Qs91kpVloQBAEAQBAEAQBAEAQBAEAQBAR62tZC0vkcGtG8/QcVKEJTeIohZZGtZkzhcZ01keSymGo35zm89B8K9OrQxXM+TyrtfKXEOF/c5oxPedZ5LidpcST6rcopLCMDbbyzcykQjhm0UoUWzjPHU4XMkeTRLThROpsgz0nBcJqRDkishYmSKXEnsAa7vs+UnMfldtH0RNrolnwZcU0/d7WFxLRt3PjO4PA+oyVylGfDOOvHKOmwfSp7bNk7447/VY7tDF8x4NFWusr4lyjr6OtZKLsN+W8dQvMsrlW8SPVqvhasxZIVZceoAgCAIAgCAIAgCAIAgKrHcaZTM1nZuPhbvP9lfRQ7X8DNqNTGlfHyPnFfVy1L9eU9BuaOAC9muuNawjxZzlZLdI201DwC65pHY1tljDhhKpdyLo6dkluDXVbvLP4Yz/cah68i9KzXJgfJdVxTKiSIsuDKatKJQaIE+FEbCQpKZW3grKmhcN1+ilk6porJY10tTFJVvheJIzmMiDmHN3tcN4Ki1ksjJp5R0ssTZIxVU/gJtIy9zE/e08uBVtNuXsn39ydlaa3x6+xtwvE3MIINiFO2lSWGZk5Qe6PZ3uEYw2UAGwd7FeLfp3DldHsaXWqz2ZcP7lssxvCAIAgCAIAgCAIAgI1fViJhedynXBzlhFV1qrg5M+X11U6okMj8/lHJe5XBQjhHz8pSslukS6WlAGtIQ1vM2v0UJWeCL4QXbL+io3uH4cTrfM/8ADb7jWPosk7Yrt/5NsISfux+vBaw4RJ8cjW8mR3/8nE/RZ3evBfUvVM/F/Rfkkswlu98h/nt/6gKDufkixULxb+pn+6mcX/8Adf8AdR9dL9oeoj8fqzw4W3c6Qf8AUJ+q762XwHqI/H6miXCX/DKf542OHtYqSu80Uz0mepfVf8K+poJm+KJrxxjfn/Q77q6N0X44+Zit0U/BZ+RUyRRuJaDZ3yuBa70K0JvGTy7a3F4ZV1+Dh20Z8d6sUimNricxiFA6Pbs4/wCbFPOTZXYpG7RnFBTzWfnFLaOUcjsd1G1Qsi2srtdGuqaT56fZY4pSmGVzPlOR4g5g+YW2qasgpFVkNknFkrC8Q1So2V5M8o46PoGDYmJAGuOe48f7rxNRRseV0exotX6z2J9/ctlmPRCAIAgCAIAgCAIDjdNqzuiMfES0cmt8R8zYfyr0NHDxPI19mWo/v9/grsF0flls4dxnzuFyR/A3f1OXVXXamMeO2Qo0s5rPSOxw7BIoe8BrP+d/ed5cPJedZdOffR6ldEIcrvzLGyqLj1AEAQBAEAQEesoY5RqyNDhzGY6HcpRnKPKZCdcZrElkoK3A5I84D2rP+W898fkk39D6rXDUp8S4+J5Gp9FJ+1W/6FJNCyUOAFiMnMcLOaeDgVqTPCkp0yxLhnEYzQdk6247PsrE8no02b0Xj5e2pYJz4mXp39Wd5h/pNvJWad4k4efP+GabPagpf0/BXuNswthQdBgeIkWzWS+rJW04vKPoWHVYkbfeNv3XiW17JHvaTUeuhl9rslqo1BAEAQBAEAQBAVEeAx9p2shMjh4Q4DVaL38O857SrnfLbtjwZY6SCnvlyy0c4DMmw5qlLPRpbS7I0mIxt33/AM4lWKqRW7oms4p8sb3fl1D9HLvqvijnrvKLI7tIo2mz2SN6xn9FL+Hb6aIfxMV2mb6bG4JMmyNvwPdPuoypmvAlHU1vxLAOvmqi5PJ6h0IAgCA8sgK7FcHZN3vBIB3ZAMxycPibyVtdzh8jNqdLXfHEvqfPtK6B7QWyNs4ZgjwuA+Jp4cty9Kqakso+fennprNsuvBkTRiIvpKqMbWuikHuD7KxS22RfzRsjzXJfJkJwXoFAo5dV1lyayhJZO40dxGxB8ivM1NWUd09rqsT+p2TTfNeQfRJ5WT1DoQBAEAQBAeIDkdItNo4SY4AJH8b90fdbatJnmfHw8f9GK3V44h9ThqzGKmc3fI7o06oHotka4x6RhnY5PMmQ3UZOZz65qZXvRpdRuabtu08Wkg+oUJInGZPo9KauDJzu2Z8kve9HbQs8qo+HBojc/Hn5nU4VU01eD2X4coF3ROI1urHfEFXvlDst9XCzrszBnpj3HOsNx+yszGa5KHXOt5g8F9hWkrX92Uap4jZ5jcs9mnxzEur1uHtsWPiX7XXzCzG9NPlGSHQgCAICHiuHR1EZikFwdh3tPFp3FThNweUV21xsjtkcbg2BvpDVMfmCI9R25w1jn1y2Le7VZta82eZ6p17k/gc3iEWq8jdtHmvVqlmJja5IL8irfA6i6waqs6yz2xyiuSPo2DVGsy3D6LwtRDbLJ7Ggt3V7X4FgqDcEAQBAEAQHE6d6QFjHRRnfqE/M4jwjkBmeoC36apRW+Xfh+fwYNRdubhHrx/H5OBoqUnMrXkwSZdU9GpFEpE2Oh5LjkUuwyfQclzJ1WFdV4YOCgzRCwoKmkfG4SRktc03a4ZEEbwqpLJphM+maMYw3EISHgCeOwkA38HgcD7FZJJ1v4HowkrF8StxSgMbtZvmtMJ5Ml1KJ2BYyWd05t3jeOYULalLkz1Xy08sPmJ2EUgcA4G4OxY2scHswkpLcujNcJBAEB4UBUYj3g/mQ0dGj7krTXw1++zDqHnJwGOR2cPML2tO+DzJ9lPMFpRFEmJxY5p4gFQ7TQa4O/0bqcxzyXkauHBfoZ7bceZ06809wIAgCAICFi9X2UTn77Wb1OxWU175qJRqLfV1uR8px8F0kbPlZrH80huT6BvovTk8tnlLiKJmH02S6iibLumpOK45GaTbLGKl5KtyIRqlI2mkKjvRN0yRFnpLqW4JtFLiGGgjJGaq5nP4fVOoqlk42A2kHzMPiH6+SqnHcjbTZteT6fi0Ae3WbmCLg8Qdiz1ywbrFk4ydpjdcLanlHn2wzwdJo9ilrNce672PFZrq/FFelvdM9sun/Y6kLKe2eoAgNVRJqtJ37hxJyA9V2Ky8EZSwslXVCwA4D1O8rRB5eTzrGcjpHDdusNo29F6mmlh4MdiOYlW4rRLxBto4ncvoVVU8zkiR02BTW1T0IWO+OckIPbJPyZ3gK8U+kPUAQBAEBzWmc2TGdXH2A/VbdEuWzy/SUvdj/U4zFIPx78Y4iP6ArzPL8Fvh8OxdyZpl3TQKuUsEa69zLSJrRltPAC5WZts9SEIR4N3ZuOxtup+yhuS8S71Un+n6miSgcfl9T9lNXJFE9BKXiiDU4TJuAPR33U1fEp/+fZHrk5DSTDrA6zS0822v0OwqaafRHbKD9pYOk0Lq+2og13iiJjPQZt9iFnmsSPTqlugVuNQWJWitlFqK6jltl5qySyjz7o+J3mBVvaR57W5HpuKwTjhnp6K7fDD7RZqBtBQEKV+s6+5twObthPQbPVWJbV8WZbZkCrcrq0ZJnP15vkvRqM0jlKmHVfqc8ui3KWY5Kixx6DVhj6LNppZsZZgnYK7uMPIKFvvMo/Uz6HSuuxp/hH0XiTWJM+jreYJ/A2qJMIAgCA5HTA/iN5NH1K9DR+6zxvSL/wDRfIgYjSa8MUw+Edm7yzajeJtHWt1Skvkb8PZsUsmOSydJSUJtd2XLf5lZZ2+R6Wn0fGZ/T8lhGwAWAsqG2+z0IxUVhIyXCQQBAa5omuBa4Ag7QQCPRE8HGk+GV+HYLHTmQwgtEliW3u0OFxdvC4Pspubl2QjWo5wUuNx7VorZnsRy97OWow2LKL/RWu1ZQ2+Tu757litRzRz2Wr48HbrOe2RZ5b9xv8x4chz+inFY5ZVZPHCNLzYWGQ3Lq5ZjbyVtY9aa0UzZQVTrlehWuDOytqKfWlZ6H1y/VWuWIM5jk3aXmzGNVOh5k2TZnhPhASzvJm8T6HRf6bPyj6LxrPfZ9FV7i+RvUCwIAgCA5LS9vfB/hH6rfpH7J43pFf8Aon8CNgFY2xhk8L8uh3FWX1t+0vA5pbVzCXTL/CMM7MkuNyDZo4Dj1WKyzKwjdRplGTk+/AtgqTYeoAgCAIAgMXIjjKbF6bXBtt3c+S01mexZOAxB2pe+RzHmteeDDJEGDFOzc1wPhc0+hBWWxlEY4eT646o1x3Nh+L/549VSo7e/p+T15W8cGvICwTlvJmbyR55VZGJW2VFZMtlcSiTKhxubrYlgqN2Fxazy7hsVOolhYOx5ZUaSTa87WDY3b5K7Sx21NnZPsn4Q3YqrGUeJ9FhbZoHAAey8WTy8n0kVhJGa4dCAIAgOe0shvqnkR6WI+pWzSPtHmekI5w/mcfD4rc16K6PMR0+H4xq2bIbW8L7XtycN7Vlu02eY/T8Ho06nHEvqdBDVg2vYX2G92u6O/RYJVtdf7PRjYn3/AKJN1WWHqAIAgCA1zSADMgdSuo4yhxLFY23zv9FfFmebOKxHD562S8DNuTnHusHPW4q3dhc8GZrd0X+BaFwwWkmPbSDPMfhtPJu88yqnP+X6/vo4oRXfP2OndIq0iTlkjSzK2MSDkV1RULTCBU5FVUy3yWuEcFLZFldlYbTkFYcZaQgQxFx3C6wyzZZhE0sI5Klu97pTvNh+q9G32YqCKpvwOp0fp7vaOY9NpWC6WIs7TDfYkd0vKPoQgCAIAgK7HYdaI8W5/ofqrtPLbNGbVw3V/I4Z8VpAeq9WLPEawze7PNWIkjZTVj4/AcjtBzaeoKjOqM+0WwslDplrS48Bk5pbzY64/ocss9I/B5+f5Rqhq/NY+X4ZZw4yw/7jD+YOYfXMLNLTSXg/uaI6mL8V9vyTGVt9mqfyyMKqdeO/sy5Wp/8AUZ/tB+Q/1M+6jsXn9zvrPh9jw1R4Dze0Luxef9jjtx/0rcUj7XV1pAwC+TRrE35nIei6oLyf2KZ3Z8f8kSKgp256peeLzf22eys9rw4KXNfP5kx1XlbYOA2KOwi55I0lYrFWQcw6pyUlA45EOaoV8YFbkV8098gtEYYK2yMSrThtw2HXdrnwjYqL57VtQisvJp0irNYGNu/L1UtLXt9uRJsg0sNgGjck5ZeWZ85eTtNGKba/gLeZXn6mXGD0fR9eZOZ0axnqhAEAQBAYvbcWOw5IcaysHF19JqSFp3bOm4r1q57opnh217JOLK551TyWlclHRltzC6TTMV06FwGTXWRrIN8dQq3A7kkxzqpwJpkKpxPvWB2Lqp4IOzkNxJc9UN4diHNFUN5pfWXU1Wccic+p3LirJZIr5SVcopHMmu6kcNAvI7Vb4R4ikmoLLI9kqrr2xt1GKiulzlukT+CK5kZtrHa7Z0V1k/0rpFVkvBE2hguQs05EUfQMPpuzYG79p6ry7JbpZPoKKvV1qJJUC4IAgCAIAgKnHqLWb2jdrdvMf2+60aeza9r6Zk1dO6O5do5ipiuF6UXg8mSK0uLCtC5K0zcyQO2LmMFiZ6h09ugCA01dRqNLvTqupZZxvBzf7U/bdXbEQNjat3+Bc2IGwVLzv9k2I4baa7ngEnaEeEgi9uqS0wfIBmSiQIE9VrZDJvuVYo4ItmBq7DVbsRV5eWEjZR05cdZ2zdzUbbNq2rsSljhExzblZG8IpZ02jWH59oRkNnMrFfZ4I9LQ0bn6x9Lo6ZZD1ggCAIAgCAIDwhAc9i+HanfYO6do+U/Zb6Lt3sy7PM1NG17o9FHU01xda4zwec1hlTNEWlaVJMjkNqyNua7tJqRuZUNO/wBVxxZNM23UTpQ4xVaztUbB9VfCOEQfJACmRM2rgNzAuHCdh1gS5xAtkoyTfBKKJE2JD4Rfmdiiq/Mk2QJagk3OatUTmMmGuSpYOqJYUdCTm70+6zW3pcROSnjhFk4WFhtWJspbLDBsMMjuQ8R4D7qi2zCNGm07tl8PE7SKMNAaMgMgsLeXlnvxiorCM1w6EAQBAEAQBAEBi5t8inRxrJQ4jhZb3mZt3je37hbar93Euzy9TpWvaj0UtRTArXGeDz8FVUUa0xsyMYIEsBCuUhkhVlS6NuRIJ2ZqyKTJx5Kbt3cVZtRZtRkJ3cvRNqObUZiod/gTaNqMmyuO8ptQwidCwgKLOYNgYSucIYJMNA47cuv2VUr4ro45pFlS0TW8zxP6LLZdKRW5NkwCyztkG8FhheFOldc7N53DlzPJUWWpIu0+nle/h5/g66mp2xtDWjL3PMrFKTk8s9+uuNcdsejcuEwgCAIAgCAIAgCAIDwoCurcKa/Nvdd7HqFfC9x4Ziv0cZ8x4ZQVtG5nibb6HoVrhan0zzJ1yreJor5mNtd2S0QsZBxwcxXUxe4n06LdCeERjIhOolapk1I8ZTcRdGzrZJjoWnZ9VW7JIjvaJ1JhQ22Krlezm9k5lC3gqXdLzG5khkNt1lU5ZIm1kfJQckhlI3x0xO5UyuSK/WZeI8susOwH4pMuW89eCyzvz0ejp/R8pe1b9DoI4w0ANFgNgCobyexGKisIzQ6EAQBAEAQBAEAQBAEAQBAYS2sda1t99iLvgjJJr2uj5ppXiBbJ+HEOyPMgk8Qd3RejXW0u+Txrq4Z9ngqocRiO3WYeDhceoVqnbH4mZ1yJ0cbH+FzT0cCprV495YKnuXaM/wB3K1amLOesNsOFG90lqUjqnksWUxGSzSuidc4m5tMqZXeRW7PIkwYa47Gk+WXqVTK9+ZOFN9nuxf2+5ZU+CH4iByGZVLsbNtfoqT5tl/Rfks6ekYzwjz3+qh32erTpq6V7CJCF4QBAEAQBAEAQBAEAQBAEAQHhcgOexrEtYFrdm/mt1NO3lmG67PC6OTrX3yOfJXZME7CrNEDuXU2VbiRTYFrHILu7zOet8FydXg+jJFnSEgfLc3PXgsll6/SjdTot/Ni/odGMPi+ULNul5mz+Ep/lRk2ijGxg9FzL8zq0lK/QjcyJo2ADyC4WxrjH3UkZoTCA9QBAEAQBAEAQBAEAQBAEAQHhQGD5AEBQYpit+602bvPFbqadvL7MF9+eF0UE9XfJoLvp6rVt8zzbNRFeJpZh735nIKLlCJmU52PEItllSYZE3NxBKzT1XkbKvRts+bHj4FxTVEbPCB13rLKyUuz1qdLXT7qJLa8KBoMxWhAZtqkBubMgNgegMwUBkgCAIAgCAIAgCAIAgCAIAgMXICix17y2zb+Q2qcJ7HnBVbW7FjODjKqWUH/TJ63Kueql4Ixv0bB+9Js1R1NTuYB0aq5XTfiWw0FEP0/UlNNQdt/dVN5NaiorCRujp5d90OkyKmfzQEuKncgJccLkBKiiKAlxsQEhjUBuagMkAQBAEAQBAEAQBAEAQBAEB4UBplhBQEV1A07kB4MObwQHv7A3ggMhRDggMhSBAZimCA9EAQGYhCAyDEB6GoDJAeoAgCAIAgCAIAgCA//Z"/>
          <p:cNvSpPr>
            <a:spLocks noChangeAspect="1" noChangeArrowheads="1"/>
          </p:cNvSpPr>
          <p:nvPr/>
        </p:nvSpPr>
        <p:spPr bwMode="auto">
          <a:xfrm>
            <a:off x="231041" y="595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14" name="AutoShape 11" descr="data:image/jpeg;base64,/9j/4AAQSkZJRgABAQAAAQABAAD/2wCEAAkGBhMSDxEUEhQVFBQUFRQVFRIUFRAWEhUVFRUWFhUUFxcXHiYfFxkjGRQUHzAgIycpLCwsFR4xNTAqNSYrLCkBCQoKDgwOGg8PGikfHBwsKSksLy0pKSwpKSwsLywsLCkpLCwsLCwsLCksKSwpLCwsLCwpLCwsLCkpKSkpLCkpKf/AABEIANoA6AMBIgACEQEDEQH/xAAcAAEAAgIDAQAAAAAAAAAAAAAABgcDBQECBAj/xABKEAABAwIDAwcHCAcHBAMAAAABAAIDBBEFEiEGMVEHIkFhgZGhEzJCUnGxwQgUYnKSorLCFSMzgtHh8CRDU2OTo9IWlbPDF3OD/8QAGQEBAQEBAQEAAAAAAAAAAAAAAAECBAMF/8QAJBEBAQACAQQCAQUAAAAAAAAAAAECEQMSITFBUWGhBCIyM3H/2gAMAwEAAhEDEQA/ALxREQEREBERAREQEREBERAREQEREBERAREQEREBERAREQEREBERAREQEXWSQNBJ0A1JXl/S8Xrjx/gg9iLyDFIvXC7DEovXb3hB6UXn/SEfrt+0Fhrcdp4WZ5Z4o23AzPkja253C7ja+h7kHuWm2i2xo6EMNXO2LPfKDmLnW3kNaCbC413LNR7T0krg2Kqp5HG9msmhcTYXNg13AKgOX+hlOKtk1fG+GMRlvOAylwczTccxJ/eQXSeVDDA4NdVMYXAOGdsjWlrtzg4tylp4g2UnjkDmhzSC0gEOBBBB1BBG8L5ExGnk+Z0cYY90kXlnSZWuPk2yOa6ONxA0Ojn2Oo8ovo7knpZYsGo2T3a/K8hrvOax0jnRtIO7mFunRuV9CXouLrlQEREBERAREQEREBERAREQEREBERAREQanavFo6aimmmdljYBmdZzrZnNaNGgk6uCh+F4/HURiSESPjdfK9sU2ttDplus/LpNlwKoHrPgb/utd+Va/k0xBkODUjbXfkc77T3EeFkStm/EWN84SD2xTj8q7xVrXebnPsin/AOK8s8udw13m5PWVI6GvhjYGgqo1Hzlv0u1kg94XhxWmpqiPJUBkjLh2V9wA4AgHo1sT3qXjGI/W8V46zFBI4MDrN9I38EEPwzZ7D4JBLBHAx4BAe1+oDhY73W1Giz4vhVJVBom8m/L5rhJle2+8BzHBwB4Xstztft1Bh9LnJzOPNijB1c7j9Ubz2DeQqhfyk11Q4va8xnUtBLbO325pBBHRbxPTm5aemPHcvC0MKo4KeIRwBkbBrlaRvO8k3uT1nVewEcR4KjRtJVXB8s4z6OLndYv1ADoAVhcnfKDHVVAp66OJtQRaN4ZEGSH1S23Nee49RsCmWzLC4pmAu1j1+K3f6Og/wov9OP8Aguf0TB/hR9jWj3KsaaQOPE95XbyrvWd3lbOfDYdA2NtzwuLdxWVuCw28378n/JUakTv9Z32nLsal9nc924+k7sWeXD4w4gZt/ry/8lTXKTtnVUuLmCmneyMNguzmu5z2tcdXgnpHSoLf2SxiWaormPdmZC+NseguMzXOcCekWyKTqteQqrknoaieV2aSWo5zrAXyRRgaDTcrKRRERAREQEREBERAREQEREFYfKGmy4O0etUxDsDJHe9oVT0m0NZE1scclmMa0NblBsA0fG6sn5SM1qCkbxqCbfVicPzLTYXyZ1MsLJB5MBwBAJN7EAjoUpq3wjbdsq4emw/uhZYtua3p8n9kqTv5KqvhGf3v5Lw1nJzVxi5Y09GjhdZ3Pv8AJ05fX4a1u31WN7Yz2OXog5RJzGHGNl7X9Jel/JzW5f2P3mrM/YGoZTEujILW3O7QDU+C5ufkzx10bdHDxy769IjXVr8TxBjX2aGMtlFyG9J39JJF/ZZWhhOyNOxgaI2u3Xe8AucR0kqv9gcKLqiSXoDjcm+4kkC3FW3SvAABIB6yFc7uu79Pj04baHE9jaaRmUxgdII6FXu0eCGhLSw3Y1wdG63PjeDcG/SNPAK36h29V3ygVYdA5vAOPb0eKzO1enLhjcLakdDyixuYwkSAloJ00uRr08VucK2uZM/KwvuBfUWVW4NEfm8RIIu0dBt1KZ8nlB5Spl6LNGq7Nvi6TmOqde99V6mVzuK7DBjxXYYWeK0jD5W5Xznyoz5sdqj6rox9iFgPuX0KTYkL5q26nz4vXn/OnHY3M34KKvrkHhy4LGfWlkd+Fv5VYihnI/BlwSk6xIe+R/8ABTNAREQEREBERAREQEREBERBSXylJdMOZxdO7/xD4lW1RRBsUbR6LGDuaAqc+UFJnxHDYvok/wCpK1v5Ft37DAbqiqbbhPIiLRe8AEncF4KaMyvzu80eaPiqypdnpJDM1tVUljbDM6Vx1vrbsXuZs7VtADK+oAHEgobWiAsGIMBhlB3FjwfZlKrluG4iN2IPPta0/BR/FNqsUgldE6ouBcBzmMs4Aa6W61jLKY6l9t4y3vPTc7PYR5PyrbAZpHO03WIGXwK6VWAyGYG4cL8JMw133vYCyy4FXvMIklsHEXf0DTpt0aC69v6Vc4GTIQzS2nPcPWANrD26rlvnT7uH7puNRtJNMxsEULgHPz5nnoDQNwvv6FCMVdLNaHUvc6NozgNdeR7WgHUjp3qV4zjML62mAeDZrmlo3gnpPDUW7FrsUmyTxOhY172PEgab2JFrF1uBsexXHzp5c/8AC3fhcFPh7MscEbGiOJrW7huaAAPBbiGma3zWgewAKssF26rzzRSRniQ92qkWxe20lbNNHJCIjE0HR2a9zZdj4m0wWOeYNaSV2c6y1802bM8+Y0G3WUVDDtRd7uZ6R6etfPeM1HlKuqf0vlld9qQ/xVutqee4/SJ8SVSzXZnn6R97gkH1zydwZMJoR/ktP2ru+Kka1my8OSgpG8IIR/ttWzQEREBERAREQEREBERAREQUJywO8ptLh0fQG0o+1UPJ+CnWK1Ti7yUfnO3ngFXu30xdtfEBqYzTWHWIxJbvKszDcNLQXO1e7Un4KxmuaOiEcWUdXaVkMazuj6kLFUeR4tqdyr/GH+XrrkcxufL12NrqZ1zjLIImbr893VwWpgwQy4g1jQQxrSHOsbNBfx3X0XJz/wBmE+3Vw/wz/wAYqcaW6HDTs0I/ris8tGxl3htsxu6z5GEnp1abC/WCFyD5SPMAGkkuaBuaLnK3usOxeafF2gZJRlPX0jq4rGXnb6vFOnGSopU0QfVOkc4NawEucQ0yO6GgOaGg9xXqweAuMkpFs55oPQ0f14LVY/izS/mC4uLNHSb9NvcpbTxjKNMug04dS9OLHvtx/reTt0z23WCHKy4tc5vcueTRn9srT9GMe8ry0lRkB0voQO1ZuT6ctkrrec57Gjsaul8yJzVT53ZBu9I8OpeeXntdbzGNd2kArq5v923zjq9yz4m0R0k1vRif+EqNqTlqbMkPBrz3AlVXRNvIwcXN96l020IMErXgtcY3gEXLSS0gdY3qN7Ow56ynb60rB4qYnt9lUUWWKNvqsaO4ALOgRUEREBERAREQEREBERAREQfN+0FJNVbXVDadwbIHnK4mwHkqYA/hIU1/6dxobp2n9/8AkutPsa6DHKivEodnfPaMsII8pdvnXN7DqCln6Xk4DvWbLfellnwibsMxwek0/vM/gstFQ409+V5jYOl7sth3C5KmFHixJPlOaO037lsGVsZ9NveB70mN+Wv23012CbP+Qbz5DK86k5WtbfqG/vK2+QADKAAD0I14O4g+wgrWvxhzwWwxuJ1AkeMsY69dXdy9Fk+GmxPDBFI5oHNdmc32E3I7CbeyyjeLYaJRlOttymrMEcI3B0hkc52fM47nEWJb/Dq6FqJsPyEh5DddXONm+3+tVy54WXs+pw8syx1b4RjZfYQSVjXOF2RWeet1+Y3vBP7qlUuBMdNI3ddt2kdBBsdO0LzVFRnBp6W7mlwMk4Fg46WDfoiw/rfuYqJ8ZhLnZ+dkLj51nNNr8dQNV78eOo4ufKZ5dvCPYrhT4WONi4AHUAm3t4LpyaOtDUSec6SU5VOyzivHBSsheXNYADrzQBYnebBb05ejXhsaGkyC51cdSV0xvSmm+o73LgYwzisNbi8ZYRo64tboKyikNrYGNop3ZW3ygA2F7lzR8VDeTqnz4tRN/wA+P8QVx8rMMLMEnIawSOdC0EAA6ytcfBpVW8jtPnxqk6nF32Rf4IPq5ERAREQEREBERAREQEREBEXWR1gTwBKCuZsX577t9J249Z6lyzFWneCO4rVE3QFQbpuIRn0re0FZW1DTucO8LQoUEhAXZsrhuc4ewuCjl13bVPG5zu8oiQyYo9gvnO/pLfzLhuImR2Y2cWgtGZrSBfpFtL9a0bcRfxv7QFljxNw9FvYLe5Vd1IYsSLfQb2XH8VzLiDXlhc13MNwA4Zb7gSLC5Fzb2rRNxbi3uP8AJZBijOBHYE3V6qkQxZnBw7AfcVxNiEZB18HD4LRNr2H0u8Fd21DTucO8K7OqseIPAlIBBGVpBBFukEeHisAcveuPJN6QO4Jtm91fcrlQRhzR608Y7myH4LRcglPmxdjvVZIfuOHxVp4js7T1LAyeJsjQcwBLxY2IuMpGtie9ebYjZinpsVYKePyY+aPe7nPdcl8YHnE23lRYtBERAREQEREBERAREQEREBebEn2glPBjz3NK9K1+0D7Uk/1HDvFvigrIJdcFcAqDvdCuLpdARcLlVBcrgLlByiIgIi5CA0rMyocPSPeVhXIVR7G4g8dPeAthsWS/EZXH0KSFun0pHH8i0Uh5p9h9ykewTP7XXngKdncJXfmCjUTdERAREQEREBERAREQEREBaHbquEOG1UpFxHGX2va+Ug2v0X3LfLDW0TJo3xyta9jwWuY4AtcDvBBQfO9Nyo0rvPbKzsa4d4N/BbWl2zo37p2DqfmZ+IAKY4jyBYZJfI2WEn1JCR3PuoxiPybB/cVh6hLGD4tI9yD109WyQXY9rx9BzXfhJWZQev5AcTiN4zFLbdkeWu7nD4rUT7OY5Sb46toHql0je4EhBZ65VTN29xCE2kseqWINPgGlbGm5WH/3lO09bHub4ODkRZAXZQ2l5UqV3nslZ2NcO8G/gtvS7bUUm6dg6nhzPxABBu0WGmrI5BeN7H/Uc13uKz2QESy5sg4XKWRBwRuHEgd5AUp5O2X+fP41Ib9iGL4uKjEY5zfrDwN1u9idnopqeWUl7JXVE4E0UkkcmVr8gBLTZ4BadHAjqRYnqLSeQrYfNkjqm682UCGf/UjBY49Xk2+1ZKbaWMvbHKH08rjZsc4Dc54RyAmOU9TXE8QEG3REQEREBERAREQEREBERAREQEREHlqsMilFpI2PH0mtPvCjmI8lOFzXzUkYJ6WXYfuqWogqrEfk70D/ANlJNF+8Hj7wuoxiPybZhcwVTHcBIxzT3glX4iD5cr+RDFYdWxNkt0xSNJ7jYrUy0mL0nnNq4wOIlLPi1fXK4Lb70HyPByj10Zs5zX9Ukbb/AHbFbal5W5B+0p2O62Pc38QcvpGv2apZh+tp4X/WjYfgoxiPIthUt/7P5M8YnOb4Xsgq2l5VaV3nslZ2MePAg+C21LtzQybp2g8Hh7PFwA8VtMR+TfTOuYaiWPgHhjx8CoxiPyc6xl/IzQy9RzMPxQSmlxKF3ObLGWtBcXB7CAA0m5IOisPYmiEVBAAb5w6Ym1tZ3GXwz27FQ+zvIXXurGNqWCKEG75A5rrgei23SV9IU8AYxrGizWtDQOAaLAdwQZFhqqRkrHMkY17HaOY9oc0jgQdCsyoHlo2tlqsShoKR7gIXBrsjnDNO+1wSOhjTbqJfwQW67C6il1pHGaIb6OZ5uB/kTuuW/UfdvQCwLYYRjsVQHBl2yMsJIJBkmiJ3B7D0HocLtO8EhUSOTvEAOZiUgtvu+paLdjisf/Q2LeUbI3EryMBa15mrA9rXec0OykgGw03K6rMyl8Pou6KgocA2hb5uJX9s87vxxru+n2mZ5tY13/6U/wD7GBRpfSKgDje1LPTa7/tjkbtvtMzfGHdfkac3+wdexE3F/ovnOt5b8Zpnhk8cLXEZg18Lhcai+jx0g9y22zHLfiVTX09K6Gl/WTNjeWtmuG5ueQRIRo0OPTuRV7IiICIiAiIgIiICIiAiIgIiICIiAiIgIiII/t3tS3D8PnqDbM0ZYmn0pXaMb1i+p6mlUTyUYS6WeatmOZ2ZzWOdqXSP1lk9tnW/fPBevl12qNZiEdFCbsp3ZSAdHVD9HfZBDeo51KNn6eCngiiZILMaAT6zt7ndriT2reE28uXKyantI5nc0AW1939e5cwWuB08Bqe4LU4jilPEGvfI55e9sbWNyE3N+LmtDQASSTovRgXKTh8UkrSZS9gdmIi5rWx3L7FpIO46jfbS6ZGHhLsKoWWJlaQb6NcHDTiB0rW1bm53WBAvoDe9u3VcQ8r2FuF/nGUbruiqAL+3JZdMT2qpJ3MMdRERawzOLCSTuGYC/R3rztk8vfHjyyluMt19PNMAVnno7NAtew8Vz8wcHjMNB1g7v5rX7R4r82pZ5v8ADjc4fWA5o7XZR2r0jl5O/ZQu3+J+WxKcjVrHeSb7I+ae9wce1Sz5PuD+VxYykc2nhe4H6cn6to+y557FWT3Ekk6k6k8Svob5OeDeToKioI1nmyg8WQiw++9/csV7yamltoiIoiIgIiICIiAiIgIiICIiAiIgIiIC8mJ1bY4yXPbHfmh7i0BrjuPONjr0dK9a8mKYVFUROimY2SN29jgCD2IKdPIKx0plhxF5eSXZzFHI4ude7iWyak3PQu8nI3iLfMxCN3U+FzR4Bymc/I3hbt1OGHixzmnwKxN5IKZv7Keri+pUzj8yu00g0nJnjLd01HJ7TKPewL1R4LicLAyXC8Pn0P6wSxNe/Uk3L3a77btyl/8A8b1Df2eK17ep0vlB3PBXWXYvFB5uKF3/AN1NSSe9ibppCq2gnMTgdm2BxBLXRThzWuIsH5GXuo8RVxuYX4VVtyHM3Kyoc1pBve1rb9Va/wCiccbuqaOX69MW/geF1z44zfBQSfVfVRnxLlO3tuZ5Y9sbZv4qtn8ok7P2kNWzqdGdO9R7a7b/AOc0xha53Oc0vDhbmt51vtBvcrqdj2LN87DWu4+SrLeDo/isMm1M5/bYTU9jqSYeJC11V5dMfMS+wOT3B/muFUUNrFsLXOH05P1j/vOKiUdZS1LxG7CpWyOuGumoaXI0kby8E2HWrNjbZoHAALLbsiIgIiICIiAiIgIiICIiAiIgIiICIiAiIgIiICIiAiIgIiIOLLlEQEREH//Z"/>
          <p:cNvSpPr>
            <a:spLocks noChangeAspect="1" noChangeArrowheads="1"/>
          </p:cNvSpPr>
          <p:nvPr/>
        </p:nvSpPr>
        <p:spPr bwMode="auto">
          <a:xfrm>
            <a:off x="345371" y="12025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4" name="AutoShape 2" descr="data:image/jpeg;base64,/9j/4AAQSkZJRgABAQAAAQABAAD/2wCEAAkGBhAGEBQQBxQSERUVFRUUEhgXFhUYFRcZFRQXFRkVGBYaGyYfHBovGRQaHy8gLygpOCwsGB80NTAqNSgrLCkBCQoKBQUFDQUFDSkYEhgpKSkpKSkpKSkpKSkpKSkpKSkpKSkpKSkpKSkpKSkpKSkpKSkpKSkpKSkpKSkpKSkpKf/AABEIAIUBfAMBIgACEQEDEQH/xAAcAAEAAgMBAQEAAAAAAAAAAAAABwgEBQYCAwH/xABMEAABAwIDBQQCDQcKBwAAAAABAAIDBBEFBhIHITFBUQgTYXEigRQVIzI1UmJyc4KRobMWM0J0sbLCJFNUg5KTlKLS8BcYJTTR0/H/xAAUAQEAAAAAAAAAAAAAAAAAAAAA/8QAFBEBAAAAAAAAAAAAAAAAAAAAAP/aAAwDAQACEQMRAD8Ag1ERAREQEREBERAREQEREBERAREQEREBERAREQEREBERAREQEREBERAREQEREBERAREQEREBERAREQEREBERAREQEREBERAREQEREBERAREQEREBERAREQEREBERAREQEREBERAREQEREBERAREQEREBERAREQEREBERAREQERbjKuVanONS2mwloLyC5xJsxjRYF7jY2G8DnvIAQadFKeYOz9XYPTuno5YqksaXPja1zX2AudF76j4bieVzuUWICIvUUTpnBsQLiSA0AXJJ3AADiboPKKUMv9n7EsVYJMRdFSA7w193S+tjdw8i6/UBffGuztiFCwvwyWGpsPeb43n5uq7T63BBFCLKmwuenmNPNHI2UO0GMtOvV8XTa9/BSJl/YBieLND8QMVI08A+7pPMsbuHkXA+CCMUUvYh2b62Ft6Cpp5T0cHx38AfSH7FGWO5eqcszGDGInQvG+x4EfGa4bnN8QSg1yKQMs7EcUzG0SSMZSxneDMSHEdRGAXfbZdJUdmyqa29NVwOd0cx7R/aGr9iCG0W9zVkqtybIGYzEWB19Dx6Ub7fFeN1/DcR0X7k/JVXneZ0ODtaS1up7nu0saL2FzYm5PAAHn0KDQotpmTLdRlSodS4s3TI2x3G7XAi4c08wf8AyDYhatARfoF+C7TG9kOKZfo/ZtbGzQAHSNa+8kYNhd7bW4kXsTbnzQcUiIgIukyZkGsz097cHDLRgF7nu0sGq+ltwCSTY8uS1GM4NNgE8lNiTdEkbtLxcHkCCCOIIIIPQoMJF12B7KMXx9ofS0z2MPB0pbECOoDyHEeIBXQt7POLEXLqQeHevv8Ah2QRgi7LHdkOL4A0vnpzIwcXRESW8S1vpAeNlxqAiysMw2XGJo6egaXySODGN3by42G87gPHkt/nTZvXZEEbsWEZZJcNfG4ubqAuWG4BBtv4b99juKDlkW4y5lCtzY8swSF8tvfOFgxvznus0eV1v8zbH8SypTGrrxE6Ntu80P1OZqIaC4EDdcgbr8UHEIv0C/BdvgOxrF8eaHsg7hh3h0zhHf6m99vHSg4dFJlX2fcXpm6ovY0p+KyUg/52NH3rgsZwKpy/IYcWikheOTxa46g8HDxF0GAiysNw2XF5Ww0Ldb3XsLgCwBcXFxIDWhoJLiQAASdwW3q8mSwxvkpJqep7tpfI2Jz9bWDjIA9je8YObmagBvO7eg55ERAREQEREBERAREQFK/Z3xiOhxCWCewdPFaM/KjOss9bbn6iihZWFYlJg88dRRnS+J7ZGHxabi/hu3hBdlVL2q5W/JPE5oohaOQ99D00SEnSPAODm/VCtHl7G48x0sNVR+9lYHgdCeLT4hwLT4gqPO0Dlb22oG1kAu+ld6XUxSENd52dpPgNSCuCm7s95JbPrxSubfS4x01xwIHpyjx36Qfn+Chihon4jKyGlGp8j2sYOrnENA+0q5OWcCZlqjhpKbhFGG3+MeLn+ZcS71oNi94jBLyAALkncABzJXimqmVrBJSubIx29rmkOafEOG4qNtvebPaPDxS05tJVEsNuIibYyH13azxDndFl7BzfBYr/AM5N+IUHauwOmdUCrdFGZwzuxJpGsN42B9f3lflZj1LhrxHXTwROPBr5WNcfIOIK+WacSdg1DVVFPbVFBLIy/DUyNzhfwuAqbVdXJXSOkq3Oke8lz3OJLnE8SSeJQXcDg7e3esOuwanxN8UldFHI6FxfCXNBLHEWu2/+7gHiARGHZ1xyXEKOenqXFzYJGd1c3LWyNcSwfJBYSB8oqXEGJiGL0+EgHEZooQeBkkYwHy1EXX3p6hlU0Pp3Ne1wu1zSC0jqCNxVOc4Y7NmOtnqK5xcXSODQTuawOIaxvQAbv/qkfs5Y1Mysmo9RMT4XS6SdzXsexuoDldryD1s3ognDMWX4M0U0lLibdTHi3i08ntPJwO8FQJsgrX5Kx2SgriPdDJTOPAd5G4ljh5lpA+kCscqp7T6t2HY/Uy0p0vjnjkYejmsjcD9oug7/ALSGXtbKaviHvSaeU+DryRnyuHj6wUEq2uO0zNo+CP8AYov7IpxLEOkgAkY2/g9uk+tVLItxQddsny9+UmLU8bxdkbu/l6aYvSsfAv0t+srVYlQMxWGSnqd7JGOjePkvaWn7iok7OOXfY8FRXSjfK4Qx3H6MfpOI8C9wH9WsrIu0L25zDXQOdeKYaKffcXpbt9Hwc0vf6gggLFsOfg88tPU+/ikfG7zY4tPq3LEUodoHL3tXiQqYxZlVGHHp3kdmPH9nQfNxXBZZwR2Y6yClhveWRrCRyaT6TvU0E+pBY7YpgQy5g7Jaj0XT6ql5PJhFmb+ndtDvrFQPX5z9l4ycUlZ3gFS2ZrDuuyNw0MvyOhrRfqFPW2HG25VwZ8VJZhlDaWIDk1zbO9Qia4eZCq4gnTG+0k0C2A0pJtvdO4AA9NEZN/PUPJc9/wAxWK3v3dH5d3Lb8W64rA8i4lmQB2E0s0jTwfp0xnykdZv3rfDYfjlv+2b5d/B/7EEo5A26xZmmZS41GKaV5DY3tcTE9x4N372EncN5v1G6+k297PYoI/bTC2Bh1BtU1oAadZs2a3J2ohp66geNyY5rtl+M4P6U1HPu33jtJa3P3IusrCZrJxjL0760Wc+g75wIsQ8QiXeORDh9yCvuyb4aovpf4HKwG0zJrs8tpKYEtjFR3k7ha7Y2xPBtf9Ikho878lX/AGT/AA1RfS/wOVmc6ZkblKgnrHgExs9AHg57iGsafDU4X8LoNFj+dcJ2UQMpYwAWt9zp4QC+3x3kmwueLnG53neojz1txnzfTPpKaBlPHJYPJeXvLWuDrXs0DeBfcVHWI4jLi0r5655kkkcXPceJJ/3w5Lc7PcDbmPE6WmmF2vlBkHVkYMjx62sI9aCZNjuzCLA4GYljzWmZze8iD7aYGW1B5vuDyN9/0R0N1q859oZ0MjocqRsc1pIM0gJ1eLIwRYeJvfoF0e33MbsGw1tPTHS6qf3brbj3bBqeB5ksafBxVa0EoYX2hcUpHg17aedl/SboLHW+S5p3HzBUt082G7aMOOttxwINhNTyW4g8jzB4OHHmFVNSPsHx92E4qyG/udS10bxfdqa0vY63W7S365QayHBzk2vq8OxZ7YnSQS07JjuYO80vjkJ32Y4NDCf0RI6/ArtcczG4CObE2ex46d0j2h08cpqdVIIGRxNEr7AuJDtADNDiSbgA/btJ4MGupKyMbyHwPPW1ns/bIoQQEREBERAREQEREBERAREQTp2dc26hLhtSeF54L9DYSMHrs4DxeVNFdRsxGJ8NUNTJGOY8dWuBaR9hVN8sY9Jlishq6X30Tw63DU3g5nkWkt9auPh9dHikUc9IdTJGNew9WuAcD9hQQXsk2dPoMaqTiAu2gcWsJG575LiN1und3f4Xap7O5eY4GxFzo2gFxBeQAC4gBoJPM2AHkAuG2z5s/JfDHtgNpai8EXUBw90f6mXF+Rc1BAu1DNn5YYlLNEbxMPcwdO7YT6Q+c4uf9ZTnsG+BYvpZvxCqvq0Gwb4Fi+lm/EKDpNoHwTX/AKpUfhOVPCrh7QPgmv8A1So/CcqeFBO3Zo/N13z4P3ZVNZUKdmj83XfPg/dlU1lBSXEPzsnz3fvFST2dvhZ/6rL+JCo2xD87J8937xUk9nb4Wf8Aqsv4kKCySqbte+Gqz6Rv4TFbJVN2vfDVZ9I38JiCWOzvmP2fRS0Up9KnfqZ9HLd1h5PD/wC0FFG1XLRwDF54oWnTK4TQgDiJjewHg/U0fNX12N5i/J3FoTIbMn/k8n9YRoP94Gb+l1PebMiNzHiGH1hAtTSOMvVzQO8i87StG7o8oMPFpBswy6WREB8VOImkc55dxcP6x7n+QVbMtY07LtZBVQ3vFI19uoB9JvrbcetS52kMxXNNQRHheolHibxx/d3h9YUIILNbbcFbmXB/ZNHZ5gLKiMjfeNws+x6aHB/1FwnZ0y77Mq5q2UboGd3H8+W9yD4Ma4fXC73Y3izM2YKKat9Pug+klB5xlvo+ru3hv1StnkXLzdmmFPbXkXYZ6idw33AvY/3TG7uqCJu0LmL2yxBlJEfRpmel9JLZx/yBn3rJ2G7Nocf1YhjTRJHG/RDG4Xa94ALnuB4tFwAOBN78N8WYzij8bqJamq9/LI+R3gXuJsPAXt6lZnYdK1+B04itdrpg/wCd373b/qlqDUbQtt0WUZXUeBxNnmj9GRziRDGfiWbvcRzAIA4XvcCPJO0DjDzdvsZo6CLd97ifvXF5tpJaGvqo6+/eCeXXfmS8nV5EG4PMELUIJcw/tH18JHthT00o+T3kbvt1OH3KXMy4j7cYBUVAbo77D5JdN76e8pi/Te2+17XVVsDwSbMVRHTYc0vkkdpaOQ6uJ5NA3k8gFavNVA3CsCqoIjdsVBLG0nmGU5aD9gQVz2T/AA1RfS/wOUv9ouoMWGQsb+nUs1eTYpTb7bH1KINk/wANUX0v8DlLXaQ+D6f9ZH4MiCu67vYg8Mxym1cxOB5+x5Fwi2WW8Zdl6rgqot5hkY+3xgD6TfW249aC0uf85UOT2wux+F8wkL2s0xxyaS0NJvrcLXB+4rjP+N2Af0WX/DQf611G0PLjNpOE/wDSiHus2opTewcdJ9G54amOLfAkX4Kq88DqVzmVDXMc0lrmuBDmkGxBB3g35ILAf8bsA/osv+Gg/wBa9xbc8BgIdFTTtI3gingBHkRIq8LZYBl2pzPMKfB43SvO+wsA0Di5zjua3xP7UHf7XdqtNnqGGnwmOVrWSGR7pA1pvpLQ1oa526ziSfJRctpmPLVTlSc0+MM7uQAO4ggtPBzXDcRuP2Eclq0BERAREQEREBERAREQEREBT3sDz/HJD7V4k8Newk0pcba2uNzEPlBxJA5h273qgRfoNuCC7087aVpfUOaxrQS5ziA0AbySTuA8VVfa3ngZ1ry6jJMEIMcHH0t93SW+Uf8AK1vNcpU4zU1rAyqmmkaODXSPc0W8CbLDQFY3s9Y/FV4e6j1ASwyPcW39IseQ4PA5jUSD0sOoVcl9IKh9K4Pp3OY4bw5pIcPIjeEFrdreYIcDwmpFS4B08T4Im39JzpBpNh0AcXHy8QqnL71ldLiDtda98ruF3uc426XJJXwQTJ2csehop6mkqXBr5hG+G5tqMesOaOrrPBA6A9FOGOY1Dl6nkqcRcGRxtLiTztwaOridwHMlUsa4tN27jyWTWYpPiAArZZZQ33ut7nW8tRNkHxnl79znH9Ik/abrutiWPxZfxZhr3BjJY3waibNaXFrm3PIFzA2/ylwKILwTTNp2l8xDWtBLiSAAALkkncB4qn+f8ajzDidVU0m9j5ToPVrQGB3rDb+taqTFqiaMQyyyujFrML3Fgtws0myxEHpjiwgtNiN4PTxVwMl5rjzNh0NY57B7mO/3gBj2D3QO+KLgnfyIKp6vTZC0ENJAPEX3G3VBvs+5h/KnEaiqabtdIRF9Gz0GbuXotB8yVz6IglHs/wCZm4PiD6apcGsqmBrbmw72MksFz1aXt8SWhSDt+zQ3CsP9iQuHe1LgCL+kImHU53gC4Nb43d0KravUkhlN5CSepNyg8qRdkW08ZGkdBiYc6llcHOI3uifa3eBvMEABw47gRwsY6RBajHcmYPtVYKiN7XusAJoHt125NeLEHycLjwXMRdm6jY689XUFvQNjabfOII+5QHBUvpXaqdzmO5FpIP2hZFVjVTXDTVzTSDo+R7h9hKCc8SzVgmyGF8WVGx1FW4aSQ7vCD1ml5AEX7ttt44N4rqsaxttflqSpqpGuMuHnU+4AdJJBpI3btRkOm3Xcqqr33ri3Tc6b3tfdfrbqg6XZjVsosXo31LgxomAJJsBqBaLnlvIUtdpCsjFHTRFw1mcvDeelsb2l1ul3AetV9Xpzy/3xJQeUREEmbKtrrsmfyXFw6SlJJaRvfCXG5LRzYTvLetyOYMuYllXA9qjfZEZjleQLywP0yjoHjrbk5twqrr3FM6A6oSWkcCCQR6wgsbB2dcKideSWsePil8YB8y2IH7wtnX5owPZLA6KgETX/AMzCQ+Z7hw7xxJI83HyvwVapsdqqlumeed46OkeR9hKwUG9znm+fO1W6qr7NJAZGxvBjGklrAeJ3uJJ5knhwGiREBERAREQEREBERAREQEREBERAREQEREBERAREQEREBERAREQEREBERAREQEREBERAREQEREBERAREQEREBERAREQEREBERAREQEREBERAREQEREBERAREQEREBERAREQEREBERAREQEREBERAREQEREBERAREQEREBERAREQEREBERAREQEREBERAREQEREBERAREQEREBERAREQEREBERAREQEREBERAREQEREBERAREQEREBERAREQEREH/2Q=="/>
          <p:cNvSpPr>
            <a:spLocks noChangeAspect="1" noChangeArrowheads="1"/>
          </p:cNvSpPr>
          <p:nvPr/>
        </p:nvSpPr>
        <p:spPr bwMode="auto">
          <a:xfrm>
            <a:off x="459701" y="23455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5" name="AutoShape 9" descr="data:image/jpeg;base64,/9j/4AAQSkZJRgABAQAAAQABAAD/2wCEAAkGBg4SEBQRERQVEBAVGBMUFRMYFRYYFBcUFRQXFRYUFhcYHiYgFxojGRIVIDAgIycpLCwsGB8xQTAqNSYrLCkBCQoKBQUFDQUFDSkYEhgpKSkpKSkpKSkpKSkpKSkpKSkpKSkpKSkpKSkpKSkpKSkpKSkpKSkpKSkpKSkpKSkpKf/AABEIAHEBvwMBIgACEQEDEQH/xAAcAAEBAQEAAwEBAAAAAAAAAAAACAcGAwQFAgH/xABJEAABAwICBgYBEAgHAQEAAAABAAIDBBEFEgYHITFRYQgTIkFxgRQjMjM1QlJicnN0gpGTobKzJDRUY4OSw9IXGFOiscHRFUP/xAAUAQEAAAAAAAAAAAAAAAAAAAAA/8QAFBEBAAAAAAAAAAAAAAAAAAAAAP/aAAwDAQACEQMRAD8A3FERAREQEREBERAREQEREBERAREQEREBERAREQEREBERAREQEREBERAREQEREBERAREQEREBERAREQEREBERAREQEREBERAREQEWYa6dZU2HsjpqUhtTM0vMhAJjiBygtB2ZnEEAndlPfa2ER6cYq2TrRWVPWXvm66Q/WCbEcrWQWMi4PVFrBdidK4TW9LgLWy2Fg9rgckgHdfK4EDZdvdcAd4gIiICLjNY2s2mwqMAjrqp4vHCDbZu6yQ+5ZcHmSLDcSMAx3WzjVU4l1S+Fp3RwkxNA4XaczvpEoKyRRrT6ZYmx2ZlZUtdx6+T7+1t81o2hfSAqonNjxEekQnZ1zWhszOZAs2QeQPM7kFCIucxvWDhlLSMrJJmuhkF4gztPl5Mb3njewHfZYdpVr7xOocW0tqKHcMtnTEfCeR2fogW4lBSiKNJNLsScczqupc7iZ5b/AIl9XB9amN0zgWVcsg95KetaRw9UuR5EIK2RZ3q11wU+JEU8zRT1trhgPqcoAuTGTtBG05Dc22gnbb52nuvampHOgomtqqhtw6Qk9Qw8LjbIeQIHPuQaqikjGNaWNVJJfVysHvIndU0DhaO1/MlfLg0wxNhzMq6lp4ieX+5BZaKcNEdfuIQOayt/TINgLrNbO0cQ4WD/AAcLn3wVAYHjlPWQMqKd4kieNhG8Hva4b2uHeCg99Fl2uvWLWYcIIaS0ckwe90xaHZWtIAawOBbck7SQbbOK8OpbWfU4g6WlrHNfOxvWskDWtL2XDXBwaALgubtA2gngg1dERARFj2ubWrV0U7KOic2OQNEksuVr3DNfLGA8EDYMxNj65u7bcNhRZTqX1n1OIOlpawtfOxvWMkDWtL2XDXBwaALgubtA2gngtWQEREBFj2ufWpV0U7KOie2OQNEksmVr3DMTljAeCBsGY7D65u7bf72pnTyqxKml9KAM0Dmt60NDQ9rwSLgbA4ZTe1hYjYg0NFx+nes+hwvKyXPLUPbmbCwC+W5Ac5x2NaSCO87DsWSYv0icTkJFPFDTM7rgyv8A5jZv+1BRaKVn67NICf1rLyENP/3GvPSa9MeYQXTslHB8MVj/ACBp+9BUSLF9FukXE9wjxCHqb7Ouiu5g5ujN3AcwXeC2KjrYpo2yxPbJG8BzXtILXA94I3oPMiLL9dmsOrw5kENIRHLNnc6UtDi1rMos0OBFyXbyNluewNQRZRqT1kVmIGanqyJZI2tkZKGtaS0uylrg0AbCW2IHFdrpjp5Q4ZFnqX9t1+rhbtlfbgO4fCNh57EHRIpwx7pCYpK4ilbHSR93ZEsnm54y/U1dBqf1sYjV1wo6x4qGyNeWPyMY5jmNL/cAAtIB3i97bUG3oizjTjXdQULnQwj0ypbcOa1wETD3h8m25HvWg8CQg0dFMOJ6+McldeOSOmb72OJp++TMV6cGujH2m/pRdydFCR+C6CqkWFaL9Ix+YMxCBpadnXQ3BHN0bib+RHgVtOE4vT1ULZ6eRs0T9rXtOzmD3gjvB2hB7iLj9NdI54XFkTjG1gp3Pc0AyONTUGnja28cmVoLXucRG9x7IA23XtaFY/LUMtKc94qeoY85Q8xVHWZWyZAGl4ML+00NBaW9kG6DpkREBERBg3SQwGQTU1aNsZZ6O74LmudIz+YPf/IsWVi6b6NNr6CelNsz23jcfcyt7UbvDMBfkSo+ngcx7mPBa9pLXNO8OBsQeYIQdlqf0p9CxSIuNoZvUJOADyMjjws8NN+F1Vih0KuNWWlHp+GQzON5WjqpuPWx2BJ+MMr/AKSDql6eMYrHTU8tRKbRxMdI7jZovYczuHMr3Fj/AEiNKerpoqBh7c56yQfuoz2QfjSC/wDDKDD9I8emraqWqmN5JHF1u5o3NY3k0WA8F81F0GgejDsQxCGm25HOzSkd0TO0837iQLDm4IOfRUD0hMHpo8NpnRxRxuZOyJpa0NyxmKQlgt7m7G7OSn5B+nSOIAJJA2AX2AE3sOG0kr8r2MPoXzTRwxi8kj2RsHFz3BrR9ZCrLQ7V3h+HQtZHEx81hnnc0GR7u83PrW33NGwcztQSKisHSvQSgxCF0c8TQ8g5ZmtAlYe4tdv39x2FSVjGGPpqiWnk9fE98brbrscWkjkbXQerHIWkFpLSNxBsR4FflFpmpPV5DiE8k9SM9NBlHV7QJJXXIDre5aBcjvu3uuEGZorXgwmmYzq2RRsjtbI1jQ23DKBZYlr01b0sETcQpGCEZwyeNosztXyyNaNjTcZSBsOYG2+4YqtL1F6Yvpa9tK936PVEMyk7GzW9TeOZPYPHMOAWaL3cFncyphe3Y5ssTgebXgj/AIQUPr+0d6/DRUNF5KV4fz6qSzJB9eR3g0rDdXukPoWJU1QTZgeGyfJSdh5PgHE+ICrfEaCOeGSGQXjlY+Nw+C9pafuKjLGMMkpqiWnk9fE98buZa4tuORtfzQWsEXJ6rNIfTMKp5SbyNb1MnHPF2LnmWhrvpLrEH5lkDWlzjZoBJJ3ADaSVG2l2Oura6oqjf1WRzm33hg7MbfJgaPJUjrn0h9FwiaxtJPanZ/EBzn7Nr/MhYJqs0cFbitPE5uaJp66UEXBji7WUjg52Vv0kHq6vNIfQsTpqgmzA8Nk4dVJ2Hk+AdfxAVfqONNMANFiFRS90cjsnON3ajPmxzVTmq7SH0zCqaUm8jW9TJxzxdgk8yA130kHVr8ySBrS5xs0Akk7gBtJK/S4XXPpD6LhE1jaSe1Oz+IDnP2bX+ZCCb9LsddW11RVG9pZHObfeIx2Y2+TA0eSpHU1o76JhMOYWknvUP/iAZB5RhmzjdTjoXgBra+npRukeM9u6NvakPkxrlYrGAAACwAsANwA3BBmGtXVDNidQyqp5WRyBgjeyTNlLWlxDmloJB7RFrW2DcvTwHo6ULADVzSVD+9rLRx+He4+Nx4LXUQcOzUro+Bb0S/MzTk/mL52LagsFlaRE2Wld3FkjnC/Nsua48CFpKIJL0/1bVeFSDrLS07yRHO0ENJG3K4e4fbba5v3E2Nuk1G6eyU1W2hldelqHZWAn2Oc+tI4B57JHEtPcb7rpro8ytoJ6ZwBL2OyH3srRmjcPBwHlcd6jyCZzHte05XNIc094cDcH6wgt5YL0lfZ6L5Ob8bFuOG1glhjlG6RjHj6bQ7/tYd0lfZ6L5Ob8bEHM6otKYsONdVyDNlp2tYy9s8rpWhjPr2ngAT3Lk8RxCtxKrMj89RUzOsGtBJPBjGjc0DcBuC+UAdw+pVFqm1bx4dTNllaDXStBkcdpjadohbwtszW3nkAgzzRro61cjQ+tmbTA2PVMAkk8HOuGtPhmWo6E6q8Owx7pYeslmcMvWSEEtadpDA0ANvYbbX5rsV87SLGWUlJPUv2thje+3EtHZb5mw80GV679Z74L4dSOLZSP0iVpsWNcLiJp7nEG5PcCB3m2TaD6CVeKT9VAA1jbGWZ3rI2ndfi42NmjfbuAJHxqmomqZ3PdeSeZ5J4ukkd3eJKrfQXROLDqGKmYBnAzSvHu5XAZ3eGyw5AIOewDUdg1O0dZGauXvfK42v32jaQ0Dxuea+nXapsClbldRxN5szRuHO7CF1yIJx1lak5KGN1VRudPSt2yMdYyxN99cCz2DvNgRzFyOc1a6wpsLqgSS6kkIE8XLd1jR79v3jZ4Ve9gIIIBB2EHcQe4qS9aGigw/EpYWC0LrSw8o337P0XBzfooKfrMLgqxFURyOY/KDFPEW3Mb8rwLPa5j2kta4BzTYgEWK9jCMGip2uDMznPOZ8jiC95ADRewAAAAAa0BoG4BZ90f9IzPhzqd5u+lfkHHqpLuZ9REg8GhaggIiICIiAps196J+jYgKpgtDVAuNtwmbYSDzu13MudwVJrk9aGif/0MNlhaLzM9Vh49YwEho+M0ub9JBJK1no96U9TWvonn1OpbmZwE0YJ8szM3m1qyYhezhtfJBNHPEcskb2yMPBzCHD7wgthzgBc7AO9SDrC0nNfiM9SDeMuyRcomdlnhcDMebitx1lawYxgLZ4DZ9cxscYvtaHt9W82tDmX7nEKa0BUL0etE+qpZK949UqDkj4iFh2kfGeD5MasN0ZwKStq4aWP10rw2/vW73vPJrQ53krHw6gjghjhiGWONrWMHBrQGgfUEGZdI32rh+dM/JmU5Kjekb7Vw/OmfkzKckHQavvbah+c0/wCa1WEFHur722oPnNP+a1WEEAqRNZvtxXfLyKuypE1ne3Fd8u9BzCobo3/qFT84/pMU8qhujf8AqFT84/pMQa4uC14+0dR8an/PjXergtePtHUfGp/z40EtL2MP9mj+Oz8QXrr2MP8AZo/js/EEFtBTl0hNHepxBlU0WZUs7XysVmO+thjP1qjQuC116O+lYTK5ovJTkVDfBgIkH2bnHxaEHBdHDSHLLUULjseBPGO7MyzJAOZaWH6BW9KOdCcfNFiFPVbmxyDPzjd2JB/I5ysCoq42Rulc4CNrS9zu4NaMxd4WF0E+9IjSHra2KjaezTszPH72axsfBgZ/MV0XRx0dywVFc4dqRwhjPwGdp5HIuLR/DWLY9islZWTVBBL55HODd57TuyweAs0eCrbQ/ARRUFPSi14o2h1txkPakPm9zj5oMe6R2j2WanrmjZI0wSH4bLvjJ5lpePoL+9HDSHLLUULjseBPGPhNsyQDmWlh+gVputPR70zCqiIC8jG9dHxzxdqw5loc36SmbQjHzRYhTVV7NZIM/wAk7sSf7HOQWKp36RGkPW1sVG09mnZmcP3stjY+DAz+YqgqmrZHG6V5AjY1z3O7g1ozE+FhdRppBjD6urmqX+umkfJbgHG4b5Cw8kGs9HHRy8lRXuGxgEEZ+E6z5D4hoYPplbwuY1baOehYZTwEWky9ZLx6yTtuB8Lhv0QvDrP0xOG4e+dluveRFDfaOscCcxHeGta53MgDvQeLTjWph+GdiQmaptcQR2zC42GRx2Rjx28isixjpDYrISKdkNMzu7Jkf5uf2T/KFndHSVNZUtjZmmqZ322m7nPcblznHzJJ5lUPohqJw2mY11W0VtRsLs1xC08Gs2Zhzde/AbkGPv1zaQE39MI8IoAPwLy0+u7H2nbUiQcHQwn7wwH71SlPozQMFmU1OwcGwxgfc1fip0Sw2TZJSUz/AI0EZ/5agxLCukfXNIFTTwzN4sL4nffnH3BZFI65J4klVPi2pfApwf0fqHH3UT3Mt4NuWf7VLdTGGvc0bg5wHkSEFj6I+19J83p/yWLG+kr7PRfJzfjYtj0R9r6T5vT/AJLFjnSV9novk5vxsQcXqfwIVWL07XC8cZM7h8kMzb8s+RVcp36OEIOIVDu8U5A+lLHf8KohAWc6+64x4M9o/wD1lhjPhmMn9JaMsz6QdMXYQHDcyeFx8CHs/wCXhBg2g1dTQYjTT1RLYIpBI4hpcbsBc3YN/bDVQX+PGA/6sn2Mn/inbRTAfTayGk6wQ9a4tDy3MAcpI2XF7kAb+9ap/lpm/bWfYO/vQdr/AI8YD/qyfYyf+J/jxgP+rJ9jJ/4uK/y0zftrPsHf3p/lpm/bWfYO/vQdr/jxgP8AqyfYyf8AiyvXTplh2IyU0tI5z3sbKyTMxzeyS1zLX37TIvv/AOWmb9tZ9g7+9P8ALTN+2s+wd/eg9Po3VZFdUxe5dAHnxZK0D7pSqEXA6tNVEWFOkldKaiokbkzZcjWsuHFoFySSQ0kk9w2b798gIiICIiAiIglnXPon6Fib3MFoKi88fAFx9UZ5Pubdwc1cGqk106J+m4Y97BeemvMziWgeqsHizbbvLGqW0Ht1GKTPhige8uih6zq2dzescHPt4kAr1EXtYZh0lRNHBEM0kr2sYPhONhfgNqDaOjronslxGQb7wQ34bDK8f7Wg8nhbgvnaO4JHR0kNLF6yJjWX98d7nnm5xLjzK+igyrpG+1cPzln5MynJUb0jfauH5zH+TMpyQdBq+9tqH5zT/mtVhBR7q99tqH5zT/mNVhBAKkTWd7cV3y71XZUiazvbiu+Xeg5hUN0b/wBQqfnH9JinlUN0b/1Cp+cf0mINcXBa8faOo+NT/nxrvVwWvH2jqPjU/wCfGglpexh/s0fx2fiC9dexh3s0fx2fiCC2gvxLE1zS1wDmuBBB3EEWIPkv2EQRppbgLqKuqKU39Skc1pO8xntRu82Fp81quKaws2icbc36RIRQO27bRi7yeN4QwHnIvD0jdHMs8Fc0dmRphkNvds7TCeZYXD+GscM78oZc5AS4NvsDiACbcSGt+oIO21NaPel4vDcXjgvUP/hkZB9oWeV1VKyTo7aO9VRS1jh2qh+Vh/dRXFx4vL/5QtbQCpA1haPehYlU04Fow8uj4dVJ22AeAdbxBVfrDukho9+rVzRxp5D9ckX9UfUg8WL6ws+icTc36RIRQu27bRC73HjeEMB+UWfartHPTcVp4iLxtd10uy46uLtEHk45W/SXLmZ2UMucgJcG32BzgASBxIa36gt56OWjmWCeucO1I4Qxm3uGdp5HIvLR/DQbMsR6S8zstCz3JNS4+LRCB9zj9a25Znr70YfU4cJ4xmkpXGQgb+qcLSW8LNd4NKDNuj3Tsdi5LrZmQTOZ8YujYbfRe761SqjfQ/SaXD62KrjGYsJzMvYPY4ZXsv3XBNj3Gx7lVui+mNDiEQlpZQ/YC6M2ErDwezePHce4lB9tEuvSxXGaaljMtRKyCMe6e4NHgL7zyG1B+sWxKOnglnkNo4mOkceTQT9exRXLIXOLjvJJPidq1TWdrTkxRzcPw9rzTue1u4iSofmGRobvDM1iAdpNibWsspc0gkHeNiCytEfa+k+b0/5LFjnSV9novk5vxsWx6I+19J83p/yWLHOkr7PRfJzfjYg9Xo3fr1T8gPzWqhFPfRu/Xqn5AfmtVCIC+Bp7gJrcNqaZou98ZLBxkYRJGPNzGjzX30QRRhlfJT1Ec7NkkT2SNv75jg4A+YVkYFjMNXTRVMJvHK0PbxF97TzBBB5grANd+rt9LUOr4G3pZ3XksPYpnHbfg152g8SRs2X+Vqv1qy4W8xSh01E83cwevjd3vjvsN+9p323g7wqNF8fR/S6grWB9LPHLsuWg2kb8Zh7TfML690H9RcvpRrKwqgaeuna6UboYyHyk8MoPZ8XEBT5pvrYxDEJrte+lp2n1OGN7h9J7hbO77h3DeSFVouV1YVVbJhVM+tzGctd2n+vdHnPVuffvLMu3edh3ldUgIiICIiAiIgEKZta2qqeinfUU0bpKF5LxlBPUk7Sx4G5gO5261hv30yiCH2RlxAaC4nYANpJ4ABb3qS1XS07v/oVjDHLYiCJws5gcLOlePcuIJaAdoBN94WvspI2nM1jWu4hoB+sLzICIiDlNZuiTsRw6SnZbrgWyxXNgZGXs0nuzNLm37s11KFfh80EjopmOikabOY8Frh5FW0vFLSxutma11t1wDbwugnbUfoDUTVkddKxzKWAl7HOBHWSWIYGX3gE5i4bOyB37KOQBEBTvr10DqI6x+IRMdJTTBpkLRfqpGtDTmtua4NBzbrkjZsvRCIIkoqGWaRsULHSyONmsYC5xPIBVXqr0Pfh2HMhlt173OmlANwHvAAZcb8rWtHC4K6uKljaSWta0nfYAX8bLyoC+Lplo8K6gnpCcplZZrjuD2kPYTyD2tvyX2kQRZjWB1NJM6CpjdDK07WuG/m07nNPcRsK63VNoDUV1bFMWEUcL2ySSEHK7IcwiafdEkAG24XPC9RTU7H7Hta4cwD/yv21oAsNg4IP6iIg5fWToqcQw2anYAZrCSG/+qw3Aud2YZm3+EpdotEcQlqRSsp5evLspYWOBab2u+47IHeTsVlIg+do9g7KSkhpmetijYy/EtHad4k3PmvooiAue0/0a9Pw6opRbrHNzR32eqsIezb3AltieBK6FEEaU+ieIPqBStp5fSL5erLHAg3td1xYDmdltqrXRPAW0VFBStseqY1riNzn73u83lx819ZEBfxzQRY7QV/UQYbrB1BvL3VGF5bOuXUpIbY/uXHZb4LrW7juAyOuwevopB1sU1LI07HFr2Hxa7ZfxBVnL+FoO/cgjxunWMWyiuq7brekS/wBy9/CdBMcxKQOEUz7755y5rLcc8m13g255KsGUsbTdrGg8Q0A/cvKg4DVxqkpsMtNIRUVpFuttZsYO9sQO7gXHaeQJCnfE9Ea+OsdSGCQz53Na0Mcc23Y5uza0777rKx0QehgFE6Gkp4X2zxxRRutuzMja028wsn6RGjdVM2mqYY3SxxCVkmUFxZmLS1xA25TlIv3bOIWzogw/o76NVUclRVyxuiicxsTC5paXnPmcWg72jKBfdc8itwREBERB4aukjljdHK1skbwWuY4Atc07wQd4WGacdH2VrnS4YQ9hufRnus9vKOR2xw5OIPMreUQRfiej9bSutUQS07h3vY5vmHEWPiCvXfidQ4ZTLI5vAvcR9V1a5C8bKWMG4a0HiGgFBIGB6CYpWECnpZXg+7LSyPze+zfvW16vtRMFK5tRXltTOLFsQ2wsPE39kcOYAHA7CtZRAREQEREBERAREQEREBERAREQEREBERAREQEREBERAREQEREBERAREQEREBERAREQEREBERAREQEREBERAREQEREBERAREQEREBERAREQEREBERAREQEREBERAREQEREBERAREQEREBERAREQEREBERAREQEREBERAREQEREBERAREQEREBERAREQEREBERAREQf/2Q=="/>
          <p:cNvSpPr>
            <a:spLocks noChangeAspect="1" noChangeArrowheads="1"/>
          </p:cNvSpPr>
          <p:nvPr/>
        </p:nvSpPr>
        <p:spPr bwMode="auto">
          <a:xfrm>
            <a:off x="574031" y="34885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31" name="Rounded Rectangle 30"/>
          <p:cNvSpPr/>
          <p:nvPr/>
        </p:nvSpPr>
        <p:spPr>
          <a:xfrm>
            <a:off x="396902" y="995187"/>
            <a:ext cx="2743200" cy="1472085"/>
          </a:xfrm>
          <a:prstGeom prst="roundRect">
            <a:avLst>
              <a:gd name="adj" fmla="val 6183"/>
            </a:avLst>
          </a:prstGeom>
          <a:gradFill flip="none" rotWithShape="1">
            <a:gsLst>
              <a:gs pos="0">
                <a:schemeClr val="accent1">
                  <a:lumMod val="75000"/>
                </a:schemeClr>
              </a:gs>
              <a:gs pos="16000">
                <a:schemeClr val="accent1">
                  <a:lumMod val="75000"/>
                </a:schemeClr>
              </a:gs>
              <a:gs pos="18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smtClean="0">
                <a:solidFill>
                  <a:schemeClr val="bg1"/>
                </a:solidFill>
                <a:latin typeface="+mj-lt"/>
                <a:ea typeface="ＭＳ Ｐゴシック" pitchFamily="34" charset="-128"/>
              </a:rPr>
              <a:t>Server Farm/Consolidation</a:t>
            </a:r>
            <a:endParaRPr lang="en-GB" sz="1100" b="1" dirty="0">
              <a:solidFill>
                <a:schemeClr val="bg1"/>
              </a:solidFill>
              <a:latin typeface="+mj-lt"/>
              <a:ea typeface="ＭＳ Ｐゴシック" pitchFamily="34" charset="-128"/>
            </a:endParaRPr>
          </a:p>
        </p:txBody>
      </p:sp>
      <p:sp>
        <p:nvSpPr>
          <p:cNvPr id="34" name="Rectangle 33"/>
          <p:cNvSpPr/>
          <p:nvPr/>
        </p:nvSpPr>
        <p:spPr>
          <a:xfrm>
            <a:off x="459701" y="1290017"/>
            <a:ext cx="2719348" cy="1177255"/>
          </a:xfrm>
          <a:prstGeom prst="rect">
            <a:avLst/>
          </a:prstGeom>
        </p:spPr>
        <p:txBody>
          <a:bodyPr wrap="square" lIns="137160" tIns="34295" rIns="68589" bIns="34295">
            <a:spAutoFit/>
          </a:bodyPr>
          <a:lstStyle/>
          <a:p>
            <a:pPr marL="111125" indent="-111125">
              <a:buClr>
                <a:schemeClr val="tx1"/>
              </a:buClr>
              <a:buSzPct val="80000"/>
              <a:buFont typeface="Arial" pitchFamily="34" charset="0"/>
              <a:buChar char="•"/>
            </a:pPr>
            <a:r>
              <a:rPr lang="en-GB" sz="800" dirty="0">
                <a:solidFill>
                  <a:srgbClr val="676767"/>
                </a:solidFill>
              </a:rPr>
              <a:t>Cisco Nexus 2200 Series FEXs</a:t>
            </a:r>
          </a:p>
          <a:p>
            <a:pPr marL="111125" indent="-111125">
              <a:buClr>
                <a:schemeClr val="tx1"/>
              </a:buClr>
              <a:buSzPct val="80000"/>
              <a:buFont typeface="Arial" pitchFamily="34" charset="0"/>
              <a:buChar char="•"/>
            </a:pPr>
            <a:r>
              <a:rPr lang="en-GB" sz="800" dirty="0">
                <a:solidFill>
                  <a:srgbClr val="676767"/>
                </a:solidFill>
              </a:rPr>
              <a:t>Cisco Nexus 3000 </a:t>
            </a:r>
            <a:r>
              <a:rPr lang="en-GB" sz="800" dirty="0" smtClean="0">
                <a:solidFill>
                  <a:srgbClr val="676767"/>
                </a:solidFill>
              </a:rPr>
              <a:t>Series</a:t>
            </a:r>
            <a:endParaRPr lang="en-GB" sz="800" dirty="0">
              <a:solidFill>
                <a:srgbClr val="676767"/>
              </a:solidFill>
            </a:endParaRPr>
          </a:p>
          <a:p>
            <a:pPr marL="111125" indent="-111125">
              <a:buClr>
                <a:schemeClr val="tx1"/>
              </a:buClr>
              <a:buSzPct val="80000"/>
              <a:buFont typeface="Arial" pitchFamily="34" charset="0"/>
              <a:buChar char="•"/>
            </a:pPr>
            <a:r>
              <a:rPr lang="en-GB" sz="800" dirty="0" smtClean="0">
                <a:solidFill>
                  <a:srgbClr val="676767"/>
                </a:solidFill>
              </a:rPr>
              <a:t>Cisco </a:t>
            </a:r>
            <a:r>
              <a:rPr lang="en-GB" sz="800" dirty="0">
                <a:solidFill>
                  <a:srgbClr val="676767"/>
                </a:solidFill>
              </a:rPr>
              <a:t>Nexus 5500 Series</a:t>
            </a:r>
          </a:p>
          <a:p>
            <a:pPr marL="111125" indent="-111125">
              <a:buClr>
                <a:schemeClr val="tx1"/>
              </a:buClr>
              <a:buSzPct val="80000"/>
              <a:buFont typeface="Arial" pitchFamily="34" charset="0"/>
              <a:buChar char="•"/>
            </a:pPr>
            <a:r>
              <a:rPr lang="en-GB" sz="800" dirty="0">
                <a:solidFill>
                  <a:srgbClr val="676767"/>
                </a:solidFill>
              </a:rPr>
              <a:t>Cisco UCS M-Series </a:t>
            </a:r>
          </a:p>
          <a:p>
            <a:pPr marL="111125" indent="-111125">
              <a:buClr>
                <a:schemeClr val="tx1"/>
              </a:buClr>
              <a:buSzPct val="80000"/>
              <a:buFont typeface="Arial" pitchFamily="34" charset="0"/>
              <a:buChar char="•"/>
            </a:pPr>
            <a:r>
              <a:rPr lang="en-GB" sz="800" dirty="0">
                <a:solidFill>
                  <a:srgbClr val="676767"/>
                </a:solidFill>
              </a:rPr>
              <a:t>Cisco UCS B-Series Blade Servers</a:t>
            </a:r>
          </a:p>
          <a:p>
            <a:pPr marL="111125" indent="-111125">
              <a:buClr>
                <a:schemeClr val="tx1"/>
              </a:buClr>
              <a:buSzPct val="80000"/>
              <a:buFont typeface="Arial" pitchFamily="34" charset="0"/>
              <a:buChar char="•"/>
            </a:pPr>
            <a:r>
              <a:rPr lang="en-GB" sz="800" dirty="0">
                <a:solidFill>
                  <a:srgbClr val="676767"/>
                </a:solidFill>
              </a:rPr>
              <a:t>Cisco UCS C-Series Rack Servers</a:t>
            </a:r>
          </a:p>
          <a:p>
            <a:pPr marL="111125" indent="-111125">
              <a:buClr>
                <a:schemeClr val="tx1"/>
              </a:buClr>
              <a:buSzPct val="80000"/>
              <a:buFont typeface="Arial" pitchFamily="34" charset="0"/>
              <a:buChar char="•"/>
            </a:pPr>
            <a:r>
              <a:rPr lang="en-GB" sz="800" dirty="0">
                <a:solidFill>
                  <a:srgbClr val="676767"/>
                </a:solidFill>
              </a:rPr>
              <a:t>Cisco UCS Invicta Scaling System</a:t>
            </a:r>
          </a:p>
          <a:p>
            <a:pPr marL="111125" indent="-111125">
              <a:buClr>
                <a:schemeClr val="tx1"/>
              </a:buClr>
              <a:buSzPct val="80000"/>
              <a:buFont typeface="Arial" pitchFamily="34" charset="0"/>
              <a:buChar char="•"/>
            </a:pPr>
            <a:r>
              <a:rPr lang="en-GB" sz="800" dirty="0">
                <a:solidFill>
                  <a:srgbClr val="676767"/>
                </a:solidFill>
              </a:rPr>
              <a:t>Cisco UCS E-Series (ISR G2 Routers)</a:t>
            </a:r>
          </a:p>
          <a:p>
            <a:pPr marL="111125" indent="-111125">
              <a:buClr>
                <a:schemeClr val="tx1"/>
              </a:buClr>
              <a:buSzPct val="80000"/>
              <a:buFont typeface="Arial" pitchFamily="34" charset="0"/>
              <a:buChar char="•"/>
            </a:pPr>
            <a:r>
              <a:rPr lang="en-GB" sz="800" dirty="0">
                <a:solidFill>
                  <a:srgbClr val="676767"/>
                </a:solidFill>
              </a:rPr>
              <a:t>Cisco ASA 5500-X Series with IPS</a:t>
            </a:r>
          </a:p>
        </p:txBody>
      </p:sp>
      <p:sp>
        <p:nvSpPr>
          <p:cNvPr id="46" name="Rounded Rectangle 45"/>
          <p:cNvSpPr/>
          <p:nvPr/>
        </p:nvSpPr>
        <p:spPr>
          <a:xfrm>
            <a:off x="396902" y="2565332"/>
            <a:ext cx="2743200" cy="1209963"/>
          </a:xfrm>
          <a:prstGeom prst="roundRect">
            <a:avLst>
              <a:gd name="adj" fmla="val 6183"/>
            </a:avLst>
          </a:prstGeom>
          <a:gradFill flip="none" rotWithShape="1">
            <a:gsLst>
              <a:gs pos="0">
                <a:schemeClr val="accent1">
                  <a:lumMod val="75000"/>
                </a:schemeClr>
              </a:gs>
              <a:gs pos="23000">
                <a:schemeClr val="accent1">
                  <a:lumMod val="75000"/>
                </a:schemeClr>
              </a:gs>
              <a:gs pos="26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smtClean="0">
                <a:solidFill>
                  <a:schemeClr val="bg1"/>
                </a:solidFill>
                <a:latin typeface="+mj-lt"/>
                <a:ea typeface="ＭＳ Ｐゴシック" pitchFamily="34" charset="-128"/>
              </a:rPr>
              <a:t>Unified Management</a:t>
            </a:r>
            <a:endParaRPr lang="en-GB" sz="1100" b="1" dirty="0">
              <a:solidFill>
                <a:schemeClr val="bg1"/>
              </a:solidFill>
              <a:latin typeface="+mj-lt"/>
              <a:ea typeface="ＭＳ Ｐゴシック" pitchFamily="34" charset="-128"/>
            </a:endParaRPr>
          </a:p>
        </p:txBody>
      </p:sp>
      <p:sp>
        <p:nvSpPr>
          <p:cNvPr id="54" name="Rectangle 53"/>
          <p:cNvSpPr/>
          <p:nvPr/>
        </p:nvSpPr>
        <p:spPr>
          <a:xfrm>
            <a:off x="396902" y="3057324"/>
            <a:ext cx="2743199" cy="438592"/>
          </a:xfrm>
          <a:prstGeom prst="rect">
            <a:avLst/>
          </a:prstGeom>
        </p:spPr>
        <p:txBody>
          <a:bodyPr wrap="square" lIns="137160" tIns="34295" rIns="68589" bIns="34295">
            <a:spAutoFit/>
          </a:bodyPr>
          <a:lstStyle/>
          <a:p>
            <a:pPr marL="111125" indent="-111125">
              <a:buClr>
                <a:schemeClr val="tx1"/>
              </a:buClr>
              <a:buSzPct val="80000"/>
              <a:buFont typeface="Arial" pitchFamily="34" charset="0"/>
              <a:buChar char="•"/>
            </a:pPr>
            <a:r>
              <a:rPr lang="en-GB" sz="800" dirty="0" smtClean="0">
                <a:solidFill>
                  <a:srgbClr val="676767"/>
                </a:solidFill>
              </a:rPr>
              <a:t>Cisco UCS Manager</a:t>
            </a:r>
          </a:p>
          <a:p>
            <a:pPr marL="111125" indent="-111125">
              <a:buClr>
                <a:schemeClr val="tx1"/>
              </a:buClr>
              <a:buSzPct val="80000"/>
              <a:buFont typeface="Arial" pitchFamily="34" charset="0"/>
              <a:buChar char="•"/>
            </a:pPr>
            <a:r>
              <a:rPr lang="en-GB" sz="800" dirty="0" smtClean="0">
                <a:solidFill>
                  <a:srgbClr val="676767"/>
                </a:solidFill>
              </a:rPr>
              <a:t>Cisco UCS Central</a:t>
            </a:r>
          </a:p>
          <a:p>
            <a:pPr marL="111125" indent="-111125">
              <a:buClr>
                <a:schemeClr val="tx1"/>
              </a:buClr>
              <a:buSzPct val="80000"/>
              <a:buFont typeface="Arial" pitchFamily="34" charset="0"/>
              <a:buChar char="•"/>
            </a:pPr>
            <a:r>
              <a:rPr lang="en-GB" sz="800" dirty="0" smtClean="0">
                <a:solidFill>
                  <a:srgbClr val="676767"/>
                </a:solidFill>
              </a:rPr>
              <a:t>Cisco UCS Director</a:t>
            </a:r>
            <a:endParaRPr lang="en-GB" sz="800" dirty="0">
              <a:solidFill>
                <a:srgbClr val="676767"/>
              </a:solidFill>
            </a:endParaRPr>
          </a:p>
        </p:txBody>
      </p:sp>
      <p:sp>
        <p:nvSpPr>
          <p:cNvPr id="56" name="Rounded Rectangle 55"/>
          <p:cNvSpPr/>
          <p:nvPr/>
        </p:nvSpPr>
        <p:spPr>
          <a:xfrm>
            <a:off x="3229015" y="995187"/>
            <a:ext cx="2743200" cy="1472085"/>
          </a:xfrm>
          <a:prstGeom prst="roundRect">
            <a:avLst>
              <a:gd name="adj" fmla="val 6183"/>
            </a:avLst>
          </a:prstGeom>
          <a:gradFill flip="none" rotWithShape="1">
            <a:gsLst>
              <a:gs pos="0">
                <a:schemeClr val="accent1">
                  <a:lumMod val="75000"/>
                </a:schemeClr>
              </a:gs>
              <a:gs pos="16000">
                <a:schemeClr val="accent1">
                  <a:lumMod val="75000"/>
                </a:schemeClr>
              </a:gs>
              <a:gs pos="18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smtClean="0">
                <a:solidFill>
                  <a:schemeClr val="bg1"/>
                </a:solidFill>
                <a:latin typeface="+mj-lt"/>
                <a:ea typeface="ＭＳ Ｐゴシック" pitchFamily="34" charset="-128"/>
              </a:rPr>
              <a:t>Medium-Large Workload</a:t>
            </a:r>
            <a:endParaRPr lang="en-GB" sz="1100" b="1" dirty="0">
              <a:solidFill>
                <a:schemeClr val="bg1"/>
              </a:solidFill>
              <a:latin typeface="+mj-lt"/>
              <a:ea typeface="ＭＳ Ｐゴシック" pitchFamily="34" charset="-128"/>
            </a:endParaRPr>
          </a:p>
        </p:txBody>
      </p:sp>
      <p:sp>
        <p:nvSpPr>
          <p:cNvPr id="62" name="Rounded Rectangle 61"/>
          <p:cNvSpPr/>
          <p:nvPr/>
        </p:nvSpPr>
        <p:spPr>
          <a:xfrm>
            <a:off x="3229015" y="2565400"/>
            <a:ext cx="2743200" cy="1209635"/>
          </a:xfrm>
          <a:prstGeom prst="roundRect">
            <a:avLst>
              <a:gd name="adj" fmla="val 6183"/>
            </a:avLst>
          </a:prstGeom>
          <a:gradFill flip="none" rotWithShape="1">
            <a:gsLst>
              <a:gs pos="0">
                <a:schemeClr val="accent1">
                  <a:lumMod val="75000"/>
                </a:schemeClr>
              </a:gs>
              <a:gs pos="23000">
                <a:schemeClr val="accent1">
                  <a:lumMod val="75000"/>
                </a:schemeClr>
              </a:gs>
              <a:gs pos="26000">
                <a:schemeClr val="bg1">
                  <a:shade val="100000"/>
                  <a:satMod val="115000"/>
                </a:schemeClr>
              </a:gs>
            </a:gsLst>
            <a:lin ang="5400000" scaled="1"/>
            <a:tileRect/>
          </a:gra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t"/>
          <a:lstStyle/>
          <a:p>
            <a:pPr algn="ctr"/>
            <a:r>
              <a:rPr lang="en-GB" sz="1100" b="1" dirty="0" smtClean="0">
                <a:solidFill>
                  <a:schemeClr val="bg1"/>
                </a:solidFill>
                <a:latin typeface="+mj-lt"/>
                <a:ea typeface="ＭＳ Ｐゴシック" pitchFamily="34" charset="-128"/>
              </a:rPr>
              <a:t>Packages and Virtualization</a:t>
            </a:r>
            <a:endParaRPr lang="en-GB" sz="1100" b="1" dirty="0">
              <a:solidFill>
                <a:schemeClr val="bg1"/>
              </a:solidFill>
              <a:latin typeface="+mj-lt"/>
              <a:ea typeface="ＭＳ Ｐゴシック" pitchFamily="34" charset="-128"/>
            </a:endParaRPr>
          </a:p>
        </p:txBody>
      </p:sp>
      <p:sp>
        <p:nvSpPr>
          <p:cNvPr id="63" name="Rectangle 62"/>
          <p:cNvSpPr/>
          <p:nvPr/>
        </p:nvSpPr>
        <p:spPr>
          <a:xfrm>
            <a:off x="3140102" y="2859305"/>
            <a:ext cx="3023631" cy="931034"/>
          </a:xfrm>
          <a:prstGeom prst="rect">
            <a:avLst/>
          </a:prstGeom>
        </p:spPr>
        <p:txBody>
          <a:bodyPr wrap="square" lIns="137160" tIns="34295" rIns="68589" bIns="34295">
            <a:spAutoFit/>
          </a:bodyPr>
          <a:lstStyle/>
          <a:p>
            <a:pPr marL="111125" indent="-111125">
              <a:buClr>
                <a:schemeClr val="tx1"/>
              </a:buClr>
              <a:buSzPct val="80000"/>
              <a:buFont typeface="Arial" pitchFamily="34" charset="0"/>
              <a:buChar char="•"/>
            </a:pPr>
            <a:r>
              <a:rPr lang="en-GB" sz="800" dirty="0">
                <a:solidFill>
                  <a:srgbClr val="676767"/>
                </a:solidFill>
              </a:rPr>
              <a:t>Cisco </a:t>
            </a:r>
            <a:r>
              <a:rPr lang="en-GB" sz="800" dirty="0" err="1">
                <a:solidFill>
                  <a:srgbClr val="676767"/>
                </a:solidFill>
              </a:rPr>
              <a:t>FlexPod</a:t>
            </a:r>
            <a:r>
              <a:rPr lang="en-GB" sz="800" dirty="0">
                <a:solidFill>
                  <a:srgbClr val="676767"/>
                </a:solidFill>
              </a:rPr>
              <a:t>, </a:t>
            </a:r>
            <a:r>
              <a:rPr lang="en-GB" sz="800" dirty="0" err="1">
                <a:solidFill>
                  <a:srgbClr val="676767"/>
                </a:solidFill>
              </a:rPr>
              <a:t>FlexPod</a:t>
            </a:r>
            <a:r>
              <a:rPr lang="en-GB" sz="800" dirty="0">
                <a:solidFill>
                  <a:srgbClr val="676767"/>
                </a:solidFill>
              </a:rPr>
              <a:t> </a:t>
            </a:r>
            <a:r>
              <a:rPr lang="en-GB" sz="800" dirty="0" smtClean="0">
                <a:solidFill>
                  <a:srgbClr val="676767"/>
                </a:solidFill>
              </a:rPr>
              <a:t>Express</a:t>
            </a:r>
          </a:p>
          <a:p>
            <a:pPr marL="111125" indent="-111125">
              <a:buClr>
                <a:schemeClr val="tx1"/>
              </a:buClr>
              <a:buSzPct val="80000"/>
              <a:buFont typeface="Arial" pitchFamily="34" charset="0"/>
              <a:buChar char="•"/>
            </a:pPr>
            <a:r>
              <a:rPr lang="en-GB" sz="800" dirty="0">
                <a:solidFill>
                  <a:srgbClr val="676767"/>
                </a:solidFill>
              </a:rPr>
              <a:t>Cisco </a:t>
            </a:r>
            <a:r>
              <a:rPr lang="en-GB" sz="800" dirty="0" err="1">
                <a:solidFill>
                  <a:srgbClr val="676767"/>
                </a:solidFill>
              </a:rPr>
              <a:t>Openstack</a:t>
            </a:r>
            <a:r>
              <a:rPr lang="en-GB" sz="800" dirty="0">
                <a:solidFill>
                  <a:srgbClr val="676767"/>
                </a:solidFill>
              </a:rPr>
              <a:t> Private </a:t>
            </a:r>
            <a:r>
              <a:rPr lang="en-GB" sz="800" dirty="0" smtClean="0">
                <a:solidFill>
                  <a:srgbClr val="676767"/>
                </a:solidFill>
              </a:rPr>
              <a:t>Cloud</a:t>
            </a:r>
          </a:p>
          <a:p>
            <a:pPr marL="111125" indent="-111125">
              <a:buClr>
                <a:schemeClr val="tx1"/>
              </a:buClr>
              <a:buSzPct val="80000"/>
              <a:buFont typeface="Arial" pitchFamily="34" charset="0"/>
              <a:buChar char="•"/>
            </a:pPr>
            <a:r>
              <a:rPr lang="en-GB" sz="800" dirty="0" smtClean="0">
                <a:solidFill>
                  <a:srgbClr val="676767"/>
                </a:solidFill>
              </a:rPr>
              <a:t>Cisco </a:t>
            </a:r>
            <a:r>
              <a:rPr lang="en-GB" sz="800" dirty="0">
                <a:solidFill>
                  <a:srgbClr val="676767"/>
                </a:solidFill>
              </a:rPr>
              <a:t>VSPEX, Virtualized Foundation</a:t>
            </a:r>
          </a:p>
          <a:p>
            <a:pPr marL="111125" indent="-111125">
              <a:buClr>
                <a:schemeClr val="tx1"/>
              </a:buClr>
              <a:buSzPct val="80000"/>
              <a:buFont typeface="Arial" pitchFamily="34" charset="0"/>
              <a:buChar char="•"/>
            </a:pPr>
            <a:r>
              <a:rPr lang="en-GB" sz="800" dirty="0">
                <a:solidFill>
                  <a:srgbClr val="676767"/>
                </a:solidFill>
              </a:rPr>
              <a:t>Cisco / IBM </a:t>
            </a:r>
            <a:r>
              <a:rPr lang="en-GB" sz="800" dirty="0" err="1">
                <a:solidFill>
                  <a:srgbClr val="676767"/>
                </a:solidFill>
              </a:rPr>
              <a:t>VersaStack</a:t>
            </a:r>
            <a:endParaRPr lang="en-GB" sz="800" dirty="0">
              <a:solidFill>
                <a:srgbClr val="676767"/>
              </a:solidFill>
            </a:endParaRPr>
          </a:p>
          <a:p>
            <a:pPr marL="111125" indent="-111125">
              <a:buClr>
                <a:schemeClr val="tx1"/>
              </a:buClr>
              <a:buSzPct val="80000"/>
              <a:buFont typeface="Arial" pitchFamily="34" charset="0"/>
              <a:buChar char="•"/>
            </a:pPr>
            <a:r>
              <a:rPr lang="en-GB" sz="800" dirty="0">
                <a:solidFill>
                  <a:srgbClr val="676767"/>
                </a:solidFill>
              </a:rPr>
              <a:t>Hitachi UCP </a:t>
            </a:r>
            <a:r>
              <a:rPr lang="en-GB" sz="800" dirty="0" smtClean="0">
                <a:solidFill>
                  <a:srgbClr val="676767"/>
                </a:solidFill>
              </a:rPr>
              <a:t>Select</a:t>
            </a:r>
          </a:p>
          <a:p>
            <a:pPr marL="111125" indent="-111125">
              <a:buClr>
                <a:schemeClr val="tx1"/>
              </a:buClr>
              <a:buSzPct val="80000"/>
              <a:buFont typeface="Arial" pitchFamily="34" charset="0"/>
              <a:buChar char="•"/>
            </a:pPr>
            <a:r>
              <a:rPr lang="en-GB" sz="800" dirty="0" smtClean="0">
                <a:solidFill>
                  <a:srgbClr val="676767"/>
                </a:solidFill>
              </a:rPr>
              <a:t>3rd </a:t>
            </a:r>
            <a:r>
              <a:rPr lang="en-GB" sz="800" dirty="0">
                <a:solidFill>
                  <a:srgbClr val="676767"/>
                </a:solidFill>
              </a:rPr>
              <a:t>Party Virtualization (</a:t>
            </a:r>
            <a:r>
              <a:rPr lang="en-GB" sz="800" dirty="0" err="1">
                <a:solidFill>
                  <a:srgbClr val="676767"/>
                </a:solidFill>
              </a:rPr>
              <a:t>Vmware</a:t>
            </a:r>
            <a:r>
              <a:rPr lang="en-GB" sz="800" dirty="0">
                <a:solidFill>
                  <a:srgbClr val="676767"/>
                </a:solidFill>
              </a:rPr>
              <a:t> Hypervisor, Microsoft  Hyper-v)</a:t>
            </a:r>
          </a:p>
        </p:txBody>
      </p:sp>
      <p:sp>
        <p:nvSpPr>
          <p:cNvPr id="64" name="Rounded Rectangle 63"/>
          <p:cNvSpPr/>
          <p:nvPr/>
        </p:nvSpPr>
        <p:spPr>
          <a:xfrm>
            <a:off x="6058894" y="995188"/>
            <a:ext cx="2781895" cy="2779776"/>
          </a:xfrm>
          <a:prstGeom prst="roundRect">
            <a:avLst>
              <a:gd name="adj" fmla="val 4052"/>
            </a:avLst>
          </a:prstGeom>
          <a:no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marL="174625" indent="-174625">
              <a:lnSpc>
                <a:spcPct val="95000"/>
              </a:lnSpc>
              <a:spcBef>
                <a:spcPts val="1200"/>
              </a:spcBef>
              <a:spcAft>
                <a:spcPts val="0"/>
              </a:spcAft>
              <a:buClr>
                <a:schemeClr val="tx1"/>
              </a:buClr>
              <a:buSzPct val="80000"/>
              <a:buFont typeface="Arial" pitchFamily="34" charset="0"/>
              <a:buChar char="•"/>
            </a:pPr>
            <a:r>
              <a:rPr lang="en-US" sz="1500" dirty="0">
                <a:solidFill>
                  <a:srgbClr val="545454"/>
                </a:solidFill>
              </a:rPr>
              <a:t>Cut costs and simplify operations through next gen architecture</a:t>
            </a:r>
          </a:p>
          <a:p>
            <a:pPr marL="174625" indent="-174625">
              <a:lnSpc>
                <a:spcPct val="95000"/>
              </a:lnSpc>
              <a:spcBef>
                <a:spcPts val="1200"/>
              </a:spcBef>
              <a:spcAft>
                <a:spcPts val="0"/>
              </a:spcAft>
              <a:buClr>
                <a:schemeClr val="tx1"/>
              </a:buClr>
              <a:buSzPct val="80000"/>
              <a:buFont typeface="Arial" pitchFamily="34" charset="0"/>
              <a:buChar char="•"/>
            </a:pPr>
            <a:r>
              <a:rPr lang="en-US" sz="1500" dirty="0">
                <a:solidFill>
                  <a:srgbClr val="545454"/>
                </a:solidFill>
              </a:rPr>
              <a:t>Unify compute, storage, networking, virtualization and management into a single platform</a:t>
            </a:r>
          </a:p>
          <a:p>
            <a:pPr marL="174625" indent="-174625">
              <a:lnSpc>
                <a:spcPct val="95000"/>
              </a:lnSpc>
              <a:spcBef>
                <a:spcPts val="1200"/>
              </a:spcBef>
              <a:spcAft>
                <a:spcPts val="0"/>
              </a:spcAft>
              <a:buClr>
                <a:schemeClr val="tx1"/>
              </a:buClr>
              <a:buSzPct val="80000"/>
              <a:buFont typeface="Arial" pitchFamily="34" charset="0"/>
              <a:buChar char="•"/>
            </a:pPr>
            <a:r>
              <a:rPr lang="en-US" sz="1500" dirty="0">
                <a:solidFill>
                  <a:srgbClr val="545454"/>
                </a:solidFill>
              </a:rPr>
              <a:t>Foundation for </a:t>
            </a:r>
            <a:r>
              <a:rPr lang="en-US" sz="1500" dirty="0" err="1">
                <a:solidFill>
                  <a:srgbClr val="545454"/>
                </a:solidFill>
              </a:rPr>
              <a:t>InterCloud</a:t>
            </a:r>
            <a:r>
              <a:rPr lang="en-US" sz="1500" dirty="0">
                <a:solidFill>
                  <a:srgbClr val="545454"/>
                </a:solidFill>
              </a:rPr>
              <a:t> hybrid cloud solution</a:t>
            </a:r>
          </a:p>
        </p:txBody>
      </p:sp>
      <p:grpSp>
        <p:nvGrpSpPr>
          <p:cNvPr id="65" name="Group 4"/>
          <p:cNvGrpSpPr/>
          <p:nvPr/>
        </p:nvGrpSpPr>
        <p:grpSpPr>
          <a:xfrm>
            <a:off x="396902" y="3810281"/>
            <a:ext cx="8443888" cy="838701"/>
            <a:chOff x="396902" y="3946084"/>
            <a:chExt cx="8443888" cy="838701"/>
          </a:xfrm>
        </p:grpSpPr>
        <p:sp>
          <p:nvSpPr>
            <p:cNvPr id="66" name="Rectangle 65"/>
            <p:cNvSpPr/>
            <p:nvPr/>
          </p:nvSpPr>
          <p:spPr>
            <a:xfrm>
              <a:off x="396902" y="3987108"/>
              <a:ext cx="8443888" cy="73152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6200000" scaled="1"/>
              <a:tileRect/>
            </a:gradFill>
            <a:ln w="9525" cap="flat" cmpd="sng" algn="ctr">
              <a:noFill/>
              <a:prstDash val="solid"/>
            </a:ln>
            <a:effectLst/>
          </p:spPr>
          <p:txBody>
            <a:bodyPr lIns="68559" tIns="91440" rIns="68559" bIns="91440" rtlCol="0" anchor="t"/>
            <a:lstStyle/>
            <a:p>
              <a:pPr defTabSz="514251">
                <a:lnSpc>
                  <a:spcPct val="95000"/>
                </a:lnSpc>
                <a:spcAft>
                  <a:spcPts val="300"/>
                </a:spcAft>
              </a:pPr>
              <a:endParaRPr lang="en-US" sz="1000" b="1" kern="0" dirty="0">
                <a:solidFill>
                  <a:srgbClr val="FFFFFF"/>
                </a:solidFill>
                <a:latin typeface="+mn-lt"/>
                <a:cs typeface="Arial"/>
              </a:endParaRPr>
            </a:p>
          </p:txBody>
        </p:sp>
        <p:sp>
          <p:nvSpPr>
            <p:cNvPr id="67" name="TextBox 66"/>
            <p:cNvSpPr txBox="1"/>
            <p:nvPr/>
          </p:nvSpPr>
          <p:spPr>
            <a:xfrm>
              <a:off x="603098" y="4001741"/>
              <a:ext cx="1876173" cy="638646"/>
            </a:xfrm>
            <a:prstGeom prst="rect">
              <a:avLst/>
            </a:prstGeom>
            <a:noFill/>
          </p:spPr>
          <p:txBody>
            <a:bodyPr wrap="none" lIns="68589" tIns="34295" rIns="68589" bIns="34295" rtlCol="0">
              <a:noAutofit/>
            </a:bodyPr>
            <a:lstStyle/>
            <a:p>
              <a:pPr algn="ctr"/>
              <a:r>
                <a:rPr lang="en-GB" sz="2800" dirty="0" smtClean="0">
                  <a:solidFill>
                    <a:schemeClr val="bg1"/>
                  </a:solidFill>
                  <a:latin typeface="+mn-lt"/>
                  <a:cs typeface="Aharoni" panose="02010803020104030203" pitchFamily="2" charset="-79"/>
                </a:rPr>
                <a:t>$15.0B </a:t>
              </a:r>
              <a:r>
                <a:rPr lang="en-GB" sz="900" b="1" dirty="0">
                  <a:solidFill>
                    <a:schemeClr val="bg1"/>
                  </a:solidFill>
                  <a:latin typeface="+mn-lt"/>
                  <a:cs typeface="Aharoni" panose="02010803020104030203" pitchFamily="2" charset="-79"/>
                </a:rPr>
                <a:t>Commercial </a:t>
              </a:r>
              <a:br>
                <a:rPr lang="en-GB" sz="900" b="1" dirty="0">
                  <a:solidFill>
                    <a:schemeClr val="bg1"/>
                  </a:solidFill>
                  <a:latin typeface="+mn-lt"/>
                  <a:cs typeface="Aharoni" panose="02010803020104030203" pitchFamily="2" charset="-79"/>
                </a:rPr>
              </a:br>
              <a:r>
                <a:rPr lang="en-GB" sz="900" b="1" dirty="0">
                  <a:solidFill>
                    <a:schemeClr val="bg1"/>
                  </a:solidFill>
                  <a:latin typeface="+mn-lt"/>
                  <a:cs typeface="Aharoni" panose="02010803020104030203" pitchFamily="2" charset="-79"/>
                </a:rPr>
                <a:t>addressable market (GMV </a:t>
              </a:r>
              <a:r>
                <a:rPr lang="en-GB" sz="900" b="1" dirty="0" smtClean="0">
                  <a:solidFill>
                    <a:schemeClr val="bg1"/>
                  </a:solidFill>
                  <a:latin typeface="+mn-lt"/>
                  <a:cs typeface="Aharoni" panose="02010803020104030203" pitchFamily="2" charset="-79"/>
                </a:rPr>
                <a:t>2015)</a:t>
              </a:r>
              <a:endParaRPr lang="en-GB" sz="900" b="1" dirty="0">
                <a:solidFill>
                  <a:schemeClr val="bg1"/>
                </a:solidFill>
                <a:latin typeface="+mn-lt"/>
                <a:cs typeface="Aharoni" panose="02010803020104030203" pitchFamily="2" charset="-79"/>
              </a:endParaRPr>
            </a:p>
          </p:txBody>
        </p:sp>
        <p:sp>
          <p:nvSpPr>
            <p:cNvPr id="68" name="TextBox 67"/>
            <p:cNvSpPr txBox="1"/>
            <p:nvPr/>
          </p:nvSpPr>
          <p:spPr>
            <a:xfrm>
              <a:off x="3230160" y="3946084"/>
              <a:ext cx="2095785" cy="700202"/>
            </a:xfrm>
            <a:prstGeom prst="rect">
              <a:avLst/>
            </a:prstGeom>
            <a:noFill/>
          </p:spPr>
          <p:txBody>
            <a:bodyPr wrap="none" lIns="68589" tIns="34295" rIns="68589" bIns="34295" rtlCol="0" anchor="t">
              <a:noAutofit/>
            </a:bodyPr>
            <a:lstStyle/>
            <a:p>
              <a:pPr algn="ctr"/>
              <a:r>
                <a:rPr lang="en-GB" sz="3200" dirty="0" smtClean="0">
                  <a:solidFill>
                    <a:schemeClr val="bg1"/>
                  </a:solidFill>
                  <a:latin typeface="+mn-lt"/>
                  <a:cs typeface="Aharoni" panose="02010803020104030203" pitchFamily="2" charset="-79"/>
                </a:rPr>
                <a:t>78% </a:t>
              </a:r>
              <a:r>
                <a:rPr lang="en-GB" sz="900" b="1" dirty="0" smtClean="0">
                  <a:solidFill>
                    <a:schemeClr val="bg1"/>
                  </a:solidFill>
                  <a:latin typeface="+mn-lt"/>
                  <a:cs typeface="Aharoni" panose="02010803020104030203" pitchFamily="2" charset="-79"/>
                </a:rPr>
                <a:t>of businesses are deploying</a:t>
              </a:r>
              <a:br>
                <a:rPr lang="en-GB" sz="900" b="1" dirty="0" smtClean="0">
                  <a:solidFill>
                    <a:schemeClr val="bg1"/>
                  </a:solidFill>
                  <a:latin typeface="+mn-lt"/>
                  <a:cs typeface="Aharoni" panose="02010803020104030203" pitchFamily="2" charset="-79"/>
                </a:rPr>
              </a:br>
              <a:r>
                <a:rPr lang="en-GB" sz="900" b="1" dirty="0" smtClean="0">
                  <a:solidFill>
                    <a:schemeClr val="bg1"/>
                  </a:solidFill>
                  <a:latin typeface="+mn-lt"/>
                  <a:cs typeface="Aharoni" panose="02010803020104030203" pitchFamily="2" charset="-79"/>
                </a:rPr>
                <a:t>a private cloud between 2013–2015</a:t>
              </a:r>
              <a:endParaRPr lang="en-GB" sz="900" b="1" dirty="0">
                <a:solidFill>
                  <a:schemeClr val="bg1"/>
                </a:solidFill>
                <a:latin typeface="+mn-lt"/>
                <a:cs typeface="Aharoni" panose="02010803020104030203" pitchFamily="2" charset="-79"/>
              </a:endParaRPr>
            </a:p>
          </p:txBody>
        </p:sp>
        <p:sp>
          <p:nvSpPr>
            <p:cNvPr id="69" name="TextBox 68"/>
            <p:cNvSpPr txBox="1"/>
            <p:nvPr/>
          </p:nvSpPr>
          <p:spPr>
            <a:xfrm>
              <a:off x="5805244" y="3946084"/>
              <a:ext cx="2850800" cy="838701"/>
            </a:xfrm>
            <a:prstGeom prst="rect">
              <a:avLst/>
            </a:prstGeom>
            <a:noFill/>
          </p:spPr>
          <p:txBody>
            <a:bodyPr wrap="none" lIns="68589" tIns="34295" rIns="68589" bIns="34295" rtlCol="0">
              <a:noAutofit/>
            </a:bodyPr>
            <a:lstStyle/>
            <a:p>
              <a:pPr lvl="0" algn="ctr"/>
              <a:r>
                <a:rPr lang="en-US" sz="900" b="1" dirty="0" smtClean="0">
                  <a:solidFill>
                    <a:schemeClr val="bg1"/>
                  </a:solidFill>
                  <a:latin typeface="+mn-lt"/>
                  <a:cs typeface="Aharoni" panose="02010803020104030203" pitchFamily="2" charset="-79"/>
                </a:rPr>
                <a:t>Cisco is now the  </a:t>
              </a:r>
              <a:r>
                <a:rPr lang="en-US" sz="3200" dirty="0" smtClean="0">
                  <a:solidFill>
                    <a:schemeClr val="bg1"/>
                  </a:solidFill>
                  <a:latin typeface="+mn-lt"/>
                  <a:cs typeface="Aharoni" panose="02010803020104030203" pitchFamily="2" charset="-79"/>
                </a:rPr>
                <a:t>#2 </a:t>
              </a:r>
              <a:r>
                <a:rPr lang="en-US" sz="900" b="1" dirty="0" smtClean="0">
                  <a:solidFill>
                    <a:schemeClr val="bg1"/>
                  </a:solidFill>
                  <a:latin typeface="+mn-lt"/>
                  <a:cs typeface="Aharoni" panose="02010803020104030203" pitchFamily="2" charset="-79"/>
                </a:rPr>
                <a:t>Data Center</a:t>
              </a:r>
              <a:br>
                <a:rPr lang="en-US" sz="900" b="1" dirty="0" smtClean="0">
                  <a:solidFill>
                    <a:schemeClr val="bg1"/>
                  </a:solidFill>
                  <a:latin typeface="+mn-lt"/>
                  <a:cs typeface="Aharoni" panose="02010803020104030203" pitchFamily="2" charset="-79"/>
                </a:rPr>
              </a:br>
              <a:r>
                <a:rPr lang="en-US" sz="900" b="1" dirty="0" smtClean="0">
                  <a:solidFill>
                    <a:schemeClr val="bg1"/>
                  </a:solidFill>
                  <a:latin typeface="+mn-lt"/>
                  <a:cs typeface="Aharoni" panose="02010803020104030203" pitchFamily="2" charset="-79"/>
                </a:rPr>
                <a:t>vendor worldwide (IDC Server Tracker)</a:t>
              </a:r>
              <a:endParaRPr lang="en-GB" sz="900" b="1" dirty="0">
                <a:solidFill>
                  <a:schemeClr val="bg1"/>
                </a:solidFill>
                <a:latin typeface="+mn-lt"/>
                <a:cs typeface="Aharoni" panose="02010803020104030203" pitchFamily="2" charset="-79"/>
              </a:endParaRPr>
            </a:p>
            <a:p>
              <a:pPr algn="ctr"/>
              <a:endParaRPr lang="en-GB" sz="900" b="1" dirty="0">
                <a:solidFill>
                  <a:schemeClr val="bg1"/>
                </a:solidFill>
                <a:latin typeface="+mn-lt"/>
                <a:cs typeface="Aharoni" panose="02010803020104030203" pitchFamily="2" charset="-79"/>
              </a:endParaRPr>
            </a:p>
          </p:txBody>
        </p:sp>
        <p:cxnSp>
          <p:nvCxnSpPr>
            <p:cNvPr id="70" name="Straight Connector 69"/>
            <p:cNvCxnSpPr/>
            <p:nvPr/>
          </p:nvCxnSpPr>
          <p:spPr>
            <a:xfrm>
              <a:off x="2786501" y="4078548"/>
              <a:ext cx="0" cy="54864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840810" y="4078548"/>
              <a:ext cx="0" cy="54864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72" name="Rectangle 71"/>
          <p:cNvSpPr/>
          <p:nvPr/>
        </p:nvSpPr>
        <p:spPr>
          <a:xfrm>
            <a:off x="3259172" y="1263517"/>
            <a:ext cx="2719348" cy="1177255"/>
          </a:xfrm>
          <a:prstGeom prst="rect">
            <a:avLst/>
          </a:prstGeom>
        </p:spPr>
        <p:txBody>
          <a:bodyPr wrap="square" lIns="137160" tIns="34295" rIns="68589" bIns="34295">
            <a:spAutoFit/>
          </a:bodyPr>
          <a:lstStyle/>
          <a:p>
            <a:pPr marL="111125" indent="-111125">
              <a:buClr>
                <a:schemeClr val="tx1"/>
              </a:buClr>
              <a:buSzPct val="80000"/>
              <a:buFont typeface="Arial" pitchFamily="34" charset="0"/>
              <a:buChar char="•"/>
            </a:pPr>
            <a:r>
              <a:rPr lang="en-GB" sz="800" dirty="0">
                <a:solidFill>
                  <a:srgbClr val="676767"/>
                </a:solidFill>
              </a:rPr>
              <a:t>Cisco Nexus 5500 Series</a:t>
            </a:r>
          </a:p>
          <a:p>
            <a:pPr marL="111125" indent="-111125">
              <a:buClr>
                <a:schemeClr val="tx1"/>
              </a:buClr>
              <a:buSzPct val="80000"/>
              <a:buFont typeface="Arial" pitchFamily="34" charset="0"/>
              <a:buChar char="•"/>
            </a:pPr>
            <a:r>
              <a:rPr lang="en-GB" sz="800" dirty="0">
                <a:solidFill>
                  <a:srgbClr val="676767"/>
                </a:solidFill>
              </a:rPr>
              <a:t>Cisco Nexus 7000 Series</a:t>
            </a:r>
          </a:p>
          <a:p>
            <a:pPr marL="111125" indent="-111125">
              <a:buClr>
                <a:schemeClr val="tx1"/>
              </a:buClr>
              <a:buSzPct val="80000"/>
              <a:buFont typeface="Arial" pitchFamily="34" charset="0"/>
              <a:buChar char="•"/>
            </a:pPr>
            <a:r>
              <a:rPr lang="en-GB" sz="800" dirty="0">
                <a:solidFill>
                  <a:srgbClr val="676767"/>
                </a:solidFill>
              </a:rPr>
              <a:t>Cisco Nexus 1000V</a:t>
            </a:r>
          </a:p>
          <a:p>
            <a:pPr marL="111125" indent="-111125">
              <a:buClr>
                <a:schemeClr val="tx1"/>
              </a:buClr>
              <a:buSzPct val="80000"/>
              <a:buFont typeface="Arial" pitchFamily="34" charset="0"/>
              <a:buChar char="•"/>
            </a:pPr>
            <a:r>
              <a:rPr lang="en-GB" sz="800" dirty="0">
                <a:solidFill>
                  <a:srgbClr val="676767"/>
                </a:solidFill>
              </a:rPr>
              <a:t>Cisco UCS B-Series Blade Servers</a:t>
            </a:r>
          </a:p>
          <a:p>
            <a:pPr marL="111125" indent="-111125">
              <a:buClr>
                <a:schemeClr val="tx1"/>
              </a:buClr>
              <a:buSzPct val="80000"/>
              <a:buFont typeface="Arial" pitchFamily="34" charset="0"/>
              <a:buChar char="•"/>
            </a:pPr>
            <a:r>
              <a:rPr lang="en-GB" sz="800" dirty="0">
                <a:solidFill>
                  <a:srgbClr val="676767"/>
                </a:solidFill>
              </a:rPr>
              <a:t>Cisco UCS C-Series Rack Servers</a:t>
            </a:r>
          </a:p>
          <a:p>
            <a:pPr marL="111125" indent="-111125">
              <a:buClr>
                <a:schemeClr val="tx1"/>
              </a:buClr>
              <a:buSzPct val="80000"/>
              <a:buFont typeface="Arial" pitchFamily="34" charset="0"/>
              <a:buChar char="•"/>
            </a:pPr>
            <a:r>
              <a:rPr lang="en-GB" sz="800" dirty="0">
                <a:solidFill>
                  <a:srgbClr val="676767"/>
                </a:solidFill>
              </a:rPr>
              <a:t>Cisco UCS M-Series </a:t>
            </a:r>
          </a:p>
          <a:p>
            <a:pPr marL="111125" indent="-111125">
              <a:buClr>
                <a:schemeClr val="tx1"/>
              </a:buClr>
              <a:buSzPct val="80000"/>
              <a:buFont typeface="Arial" pitchFamily="34" charset="0"/>
              <a:buChar char="•"/>
            </a:pPr>
            <a:r>
              <a:rPr lang="en-GB" sz="800" dirty="0">
                <a:solidFill>
                  <a:srgbClr val="676767"/>
                </a:solidFill>
              </a:rPr>
              <a:t>Cisco UCS Mini</a:t>
            </a:r>
          </a:p>
          <a:p>
            <a:pPr marL="111125" indent="-111125">
              <a:buClr>
                <a:schemeClr val="tx1"/>
              </a:buClr>
              <a:buSzPct val="80000"/>
              <a:buFont typeface="Arial" pitchFamily="34" charset="0"/>
              <a:buChar char="•"/>
            </a:pPr>
            <a:r>
              <a:rPr lang="en-GB" sz="800" dirty="0">
                <a:solidFill>
                  <a:srgbClr val="676767"/>
                </a:solidFill>
              </a:rPr>
              <a:t>Cisco UCS Invicta Appliance</a:t>
            </a:r>
          </a:p>
          <a:p>
            <a:pPr marL="111125" indent="-111125">
              <a:buClr>
                <a:schemeClr val="tx1"/>
              </a:buClr>
              <a:buSzPct val="80000"/>
              <a:buFont typeface="Arial" pitchFamily="34" charset="0"/>
              <a:buChar char="•"/>
            </a:pPr>
            <a:r>
              <a:rPr lang="en-GB" sz="800" dirty="0">
                <a:solidFill>
                  <a:srgbClr val="676767"/>
                </a:solidFill>
              </a:rPr>
              <a:t>Cisco ASA 5500-X Series with IPS</a:t>
            </a:r>
          </a:p>
        </p:txBody>
      </p:sp>
      <p:pic>
        <p:nvPicPr>
          <p:cNvPr id="73"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164252" y="3158883"/>
            <a:ext cx="741912" cy="48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489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Center—Midsize Business Solutions </a:t>
            </a:r>
            <a:br>
              <a:rPr lang="en-US" dirty="0" smtClean="0"/>
            </a:br>
            <a:r>
              <a:rPr lang="en-US" dirty="0" smtClean="0"/>
              <a:t>Customer Needs</a:t>
            </a:r>
            <a:endParaRPr lang="en-US" dirty="0"/>
          </a:p>
        </p:txBody>
      </p:sp>
      <p:sp>
        <p:nvSpPr>
          <p:cNvPr id="6" name="AutoShape 2" descr="data:image/jpeg;base64,/9j/4AAQSkZJRgABAQAAAQABAAD/2wCEAAkGBxMSEhUQERQWFRUUFRQUFBYWEBAVFBQVFxUXFhUUFBQYHCggGBolHBQVITEhJSkrLi4uFx8zODMsNygtLisBCgoKDg0OGxAQGiwkHyQsLCwsLCwsLCwsLCwsLCwsLCwsLCwsLCwsLCwsLCwsLCwsLCwsLCwsLCwsLCwsLCwsLP/AABEIAMcAywMBEQACEQEDEQH/xAAbAAEAAgMBAQAAAAAAAAAAAAAABAUCAwYBB//EAD8QAAEDAgIHBgQDBwIHAAAAAAEAAgMEEQUhBhIxQVFhcRMiMoGRoUJSsdEjcsEUFWKCkuHwM0MWU4OTorLS/8QAGgEBAAMBAQEAAAAAAAAAAAAAAAIDBAEFBv/EADIRAAICAQQAAgkCBwEBAAAAAAABAgMRBBIhMUFRBRMiMmFxkbHRQvAUUoGhweHxIxX/2gAMAwEAAhEDEQA/APuKAIAgCAIAgCAIAgCAIAgCAIAgCAIAgCAIAgCAIAgCAIAgCAIAgCAIAgCAi1uIRQjWle1g5nM9BvU4Vyn7qK52wh7zwc1X6ewtyiY6Q8T3G++fstUdFJ+88GOfpCC91ZKKq07qneBjGeRcfdaI6OtfEzS19j6witl0rrT/ALtujQFYqK1+kqeqtf6jT/xTVjbIT6rvqofyo56+x/qZKp9NZx4i7ycD7OH6rjprf6Tq1Fq/Uy5odNpD8THcnDUd9lB6Sl+aLY6y5eTLqm0wYTqysLDyz9lTP0fLuDyXw9ILqccF7R4hHKLxvB5Xz9FjnVOHvI213Qs91kpVloQBAEAQBAEAQBAEAQBAEAQBAR62tZC0vkcGtG8/QcVKEJTeIohZZGtZkzhcZ01keSymGo35zm89B8K9OrQxXM+TyrtfKXEOF/c5oxPedZ5LidpcST6rcopLCMDbbyzcykQjhm0UoUWzjPHU4XMkeTRLThROpsgz0nBcJqRDkishYmSKXEnsAa7vs+UnMfldtH0RNrolnwZcU0/d7WFxLRt3PjO4PA+oyVylGfDOOvHKOmwfSp7bNk7447/VY7tDF8x4NFWusr4lyjr6OtZKLsN+W8dQvMsrlW8SPVqvhasxZIVZceoAgCAIAgCAIAgCAIAgKrHcaZTM1nZuPhbvP9lfRQ7X8DNqNTGlfHyPnFfVy1L9eU9BuaOAC9muuNawjxZzlZLdI201DwC65pHY1tljDhhKpdyLo6dkluDXVbvLP4Yz/cah68i9KzXJgfJdVxTKiSIsuDKatKJQaIE+FEbCQpKZW3grKmhcN1+ilk6porJY10tTFJVvheJIzmMiDmHN3tcN4Ki1ksjJp5R0ssTZIxVU/gJtIy9zE/e08uBVtNuXsn39ydlaa3x6+xtwvE3MIINiFO2lSWGZk5Qe6PZ3uEYw2UAGwd7FeLfp3DldHsaXWqz2ZcP7lssxvCAIAgCAIAgCAIAgI1fViJhedynXBzlhFV1qrg5M+X11U6okMj8/lHJe5XBQjhHz8pSslukS6WlAGtIQ1vM2v0UJWeCL4QXbL+io3uH4cTrfM/8ADb7jWPosk7Yrt/5NsISfux+vBaw4RJ8cjW8mR3/8nE/RZ3evBfUvVM/F/Rfkkswlu98h/nt/6gKDufkixULxb+pn+6mcX/8Adf8AdR9dL9oeoj8fqzw4W3c6Qf8AUJ+q762XwHqI/H6miXCX/DKf542OHtYqSu80Uz0mepfVf8K+poJm+KJrxxjfn/Q77q6N0X44+Zit0U/BZ+RUyRRuJaDZ3yuBa70K0JvGTy7a3F4ZV1+Dh20Z8d6sUimNricxiFA6Pbs4/wCbFPOTZXYpG7RnFBTzWfnFLaOUcjsd1G1Qsi2srtdGuqaT56fZY4pSmGVzPlOR4g5g+YW2qasgpFVkNknFkrC8Q1So2V5M8o46PoGDYmJAGuOe48f7rxNRRseV0exotX6z2J9/ctlmPRCAIAgCAIAgCAIDjdNqzuiMfES0cmt8R8zYfyr0NHDxPI19mWo/v9/grsF0flls4dxnzuFyR/A3f1OXVXXamMeO2Qo0s5rPSOxw7BIoe8BrP+d/ed5cPJedZdOffR6ldEIcrvzLGyqLj1AEAQBAEAQEesoY5RqyNDhzGY6HcpRnKPKZCdcZrElkoK3A5I84D2rP+W898fkk39D6rXDUp8S4+J5Gp9FJ+1W/6FJNCyUOAFiMnMcLOaeDgVqTPCkp0yxLhnEYzQdk6247PsrE8no02b0Xj5e2pYJz4mXp39Wd5h/pNvJWad4k4efP+GabPagpf0/BXuNswthQdBgeIkWzWS+rJW04vKPoWHVYkbfeNv3XiW17JHvaTUeuhl9rslqo1BAEAQBAEAQBAVEeAx9p2shMjh4Q4DVaL38O857SrnfLbtjwZY6SCnvlyy0c4DMmw5qlLPRpbS7I0mIxt33/AM4lWKqRW7oms4p8sb3fl1D9HLvqvijnrvKLI7tIo2mz2SN6xn9FL+Hb6aIfxMV2mb6bG4JMmyNvwPdPuoypmvAlHU1vxLAOvmqi5PJ6h0IAgCA8sgK7FcHZN3vBIB3ZAMxycPibyVtdzh8jNqdLXfHEvqfPtK6B7QWyNs4ZgjwuA+Jp4cty9Kqakso+fennprNsuvBkTRiIvpKqMbWuikHuD7KxS22RfzRsjzXJfJkJwXoFAo5dV1lyayhJZO40dxGxB8ivM1NWUd09rqsT+p2TTfNeQfRJ5WT1DoQBAEAQBAeIDkdItNo4SY4AJH8b90fdbatJnmfHw8f9GK3V44h9ThqzGKmc3fI7o06oHotka4x6RhnY5PMmQ3UZOZz65qZXvRpdRuabtu08Wkg+oUJInGZPo9KauDJzu2Z8kve9HbQs8qo+HBojc/Hn5nU4VU01eD2X4coF3ROI1urHfEFXvlDst9XCzrszBnpj3HOsNx+yszGa5KHXOt5g8F9hWkrX92Uap4jZ5jcs9mnxzEur1uHtsWPiX7XXzCzG9NPlGSHQgCAICHiuHR1EZikFwdh3tPFp3FThNweUV21xsjtkcbg2BvpDVMfmCI9R25w1jn1y2Le7VZta82eZ6p17k/gc3iEWq8jdtHmvVqlmJja5IL8irfA6i6waqs6yz2xyiuSPo2DVGsy3D6LwtRDbLJ7Ggt3V7X4FgqDcEAQBAEAQHE6d6QFjHRRnfqE/M4jwjkBmeoC36apRW+Xfh+fwYNRdubhHrx/H5OBoqUnMrXkwSZdU9GpFEpE2Oh5LjkUuwyfQclzJ1WFdV4YOCgzRCwoKmkfG4SRktc03a4ZEEbwqpLJphM+maMYw3EISHgCeOwkA38HgcD7FZJJ1v4HowkrF8StxSgMbtZvmtMJ5Ml1KJ2BYyWd05t3jeOYULalLkz1Xy08sPmJ2EUgcA4G4OxY2scHswkpLcujNcJBAEB4UBUYj3g/mQ0dGj7krTXw1++zDqHnJwGOR2cPML2tO+DzJ9lPMFpRFEmJxY5p4gFQ7TQa4O/0bqcxzyXkauHBfoZ7bceZ06809wIAgCAICFi9X2UTn77Wb1OxWU175qJRqLfV1uR8px8F0kbPlZrH80huT6BvovTk8tnlLiKJmH02S6iibLumpOK45GaTbLGKl5KtyIRqlI2mkKjvRN0yRFnpLqW4JtFLiGGgjJGaq5nP4fVOoqlk42A2kHzMPiH6+SqnHcjbTZteT6fi0Ae3WbmCLg8Qdiz1ywbrFk4ydpjdcLanlHn2wzwdJo9ilrNce672PFZrq/FFelvdM9sun/Y6kLKe2eoAgNVRJqtJ37hxJyA9V2Ky8EZSwslXVCwA4D1O8rRB5eTzrGcjpHDdusNo29F6mmlh4MdiOYlW4rRLxBto4ncvoVVU8zkiR02BTW1T0IWO+OckIPbJPyZ3gK8U+kPUAQBAEBzWmc2TGdXH2A/VbdEuWzy/SUvdj/U4zFIPx78Y4iP6ArzPL8Fvh8OxdyZpl3TQKuUsEa69zLSJrRltPAC5WZts9SEIR4N3ZuOxtup+yhuS8S71Un+n6miSgcfl9T9lNXJFE9BKXiiDU4TJuAPR33U1fEp/+fZHrk5DSTDrA6zS0822v0OwqaafRHbKD9pYOk0Lq+2og13iiJjPQZt9iFnmsSPTqlugVuNQWJWitlFqK6jltl5qySyjz7o+J3mBVvaR57W5HpuKwTjhnp6K7fDD7RZqBtBQEKV+s6+5twObthPQbPVWJbV8WZbZkCrcrq0ZJnP15vkvRqM0jlKmHVfqc8ui3KWY5Kixx6DVhj6LNppZsZZgnYK7uMPIKFvvMo/Uz6HSuuxp/hH0XiTWJM+jreYJ/A2qJMIAgCA5HTA/iN5NH1K9DR+6zxvSL/wDRfIgYjSa8MUw+Edm7yzajeJtHWt1Skvkb8PZsUsmOSydJSUJtd2XLf5lZZ2+R6Wn0fGZ/T8lhGwAWAsqG2+z0IxUVhIyXCQQBAa5omuBa4Ag7QQCPRE8HGk+GV+HYLHTmQwgtEliW3u0OFxdvC4Pspubl2QjWo5wUuNx7VorZnsRy97OWow2LKL/RWu1ZQ2+Tu757litRzRz2Wr48HbrOe2RZ5b9xv8x4chz+inFY5ZVZPHCNLzYWGQ3Lq5ZjbyVtY9aa0UzZQVTrlehWuDOytqKfWlZ6H1y/VWuWIM5jk3aXmzGNVOh5k2TZnhPhASzvJm8T6HRf6bPyj6LxrPfZ9FV7i+RvUCwIAgCA5LS9vfB/hH6rfpH7J43pFf8Aon8CNgFY2xhk8L8uh3FWX1t+0vA5pbVzCXTL/CMM7MkuNyDZo4Dj1WKyzKwjdRplGTk+/AtgqTYeoAgCAIAgMXIjjKbF6bXBtt3c+S01mexZOAxB2pe+RzHmteeDDJEGDFOzc1wPhc0+hBWWxlEY4eT646o1x3Nh+L/549VSo7e/p+T15W8cGvICwTlvJmbyR55VZGJW2VFZMtlcSiTKhxubrYlgqN2Fxazy7hsVOolhYOx5ZUaSTa87WDY3b5K7Sx21NnZPsn4Q3YqrGUeJ9FhbZoHAAey8WTy8n0kVhJGa4dCAIAgOe0shvqnkR6WI+pWzSPtHmekI5w/mcfD4rc16K6PMR0+H4xq2bIbW8L7XtycN7Vlu02eY/T8Ho06nHEvqdBDVg2vYX2G92u6O/RYJVtdf7PRjYn3/AKJN1WWHqAIAgCA1zSADMgdSuo4yhxLFY23zv9FfFmebOKxHD562S8DNuTnHusHPW4q3dhc8GZrd0X+BaFwwWkmPbSDPMfhtPJu88yqnP+X6/vo4oRXfP2OndIq0iTlkjSzK2MSDkV1RULTCBU5FVUy3yWuEcFLZFldlYbTkFYcZaQgQxFx3C6wyzZZhE0sI5Klu97pTvNh+q9G32YqCKpvwOp0fp7vaOY9NpWC6WIs7TDfYkd0vKPoQgCAIAgK7HYdaI8W5/ofqrtPLbNGbVw3V/I4Z8VpAeq9WLPEawze7PNWIkjZTVj4/AcjtBzaeoKjOqM+0WwslDplrS48Bk5pbzY64/ocss9I/B5+f5Rqhq/NY+X4ZZw4yw/7jD+YOYfXMLNLTSXg/uaI6mL8V9vyTGVt9mqfyyMKqdeO/sy5Wp/8AUZ/tB+Q/1M+6jsXn9zvrPh9jw1R4Dze0Luxef9jjtx/0rcUj7XV1pAwC+TRrE35nIei6oLyf2KZ3Z8f8kSKgp256peeLzf22eys9rw4KXNfP5kx1XlbYOA2KOwi55I0lYrFWQcw6pyUlA45EOaoV8YFbkV8098gtEYYK2yMSrThtw2HXdrnwjYqL57VtQisvJp0irNYGNu/L1UtLXt9uRJsg0sNgGjck5ZeWZ85eTtNGKba/gLeZXn6mXGD0fR9eZOZ0axnqhAEAQBAYvbcWOw5IcaysHF19JqSFp3bOm4r1q57opnh217JOLK551TyWlclHRltzC6TTMV06FwGTXWRrIN8dQq3A7kkxzqpwJpkKpxPvWB2Lqp4IOzkNxJc9UN4diHNFUN5pfWXU1Wccic+p3LirJZIr5SVcopHMmu6kcNAvI7Vb4R4ikmoLLI9kqrr2xt1GKiulzlukT+CK5kZtrHa7Z0V1k/0rpFVkvBE2hguQs05EUfQMPpuzYG79p6ry7JbpZPoKKvV1qJJUC4IAgCAIAgKnHqLWb2jdrdvMf2+60aeza9r6Zk1dO6O5do5ipiuF6UXg8mSK0uLCtC5K0zcyQO2LmMFiZ6h09ugCA01dRqNLvTqupZZxvBzf7U/bdXbEQNjat3+Bc2IGwVLzv9k2I4baa7ngEnaEeEgi9uqS0wfIBmSiQIE9VrZDJvuVYo4ItmBq7DVbsRV5eWEjZR05cdZ2zdzUbbNq2rsSljhExzblZG8IpZ02jWH59oRkNnMrFfZ4I9LQ0bn6x9Lo6ZZD1ggCAIAgCAIDwhAc9i+HanfYO6do+U/Zb6Lt3sy7PM1NG17o9FHU01xda4zwec1hlTNEWlaVJMjkNqyNua7tJqRuZUNO/wBVxxZNM23UTpQ4xVaztUbB9VfCOEQfJACmRM2rgNzAuHCdh1gS5xAtkoyTfBKKJE2JD4Rfmdiiq/Mk2QJagk3OatUTmMmGuSpYOqJYUdCTm70+6zW3pcROSnjhFk4WFhtWJspbLDBsMMjuQ8R4D7qi2zCNGm07tl8PE7SKMNAaMgMgsLeXlnvxiorCM1w6EAQBAEAQBAEBi5t8inRxrJQ4jhZb3mZt3je37hbar93Euzy9TpWvaj0UtRTArXGeDz8FVUUa0xsyMYIEsBCuUhkhVlS6NuRIJ2ZqyKTJx5Kbt3cVZtRZtRkJ3cvRNqObUZiod/gTaNqMmyuO8ptQwidCwgKLOYNgYSucIYJMNA47cuv2VUr4ro45pFlS0TW8zxP6LLZdKRW5NkwCyztkG8FhheFOldc7N53DlzPJUWWpIu0+nle/h5/g66mp2xtDWjL3PMrFKTk8s9+uuNcdsejcuEwgCAIAgCAIAgCAIDwoCurcKa/Nvdd7HqFfC9x4Ziv0cZ8x4ZQVtG5nibb6HoVrhan0zzJ1yreJor5mNtd2S0QsZBxwcxXUxe4n06LdCeERjIhOolapk1I8ZTcRdGzrZJjoWnZ9VW7JIjvaJ1JhQ22Krlezm9k5lC3gqXdLzG5khkNt1lU5ZIm1kfJQckhlI3x0xO5UyuSK/WZeI8susOwH4pMuW89eCyzvz0ejp/R8pe1b9DoI4w0ANFgNgCobyexGKisIzQ6EAQBAEAQBAEAQBAEAQBAYS2sda1t99iLvgjJJr2uj5ppXiBbJ+HEOyPMgk8Qd3RejXW0u+Txrq4Z9ngqocRiO3WYeDhceoVqnbH4mZ1yJ0cbH+FzT0cCprV495YKnuXaM/wB3K1amLOesNsOFG90lqUjqnksWUxGSzSuidc4m5tMqZXeRW7PIkwYa47Gk+WXqVTK9+ZOFN9nuxf2+5ZU+CH4iByGZVLsbNtfoqT5tl/Rfks6ekYzwjz3+qh32erTpq6V7CJCF4QBAEAQBAEAQBAEAQBAEAQHhcgOexrEtYFrdm/mt1NO3lmG67PC6OTrX3yOfJXZME7CrNEDuXU2VbiRTYFrHILu7zOet8FydXg+jJFnSEgfLc3PXgsll6/SjdTot/Ni/odGMPi+ULNul5mz+Ep/lRk2ijGxg9FzL8zq0lK/QjcyJo2ADyC4WxrjH3UkZoTCA9QBAEAQBAEAQBAEAQBAEAQHhQGD5AEBQYpit+602bvPFbqadvL7MF9+eF0UE9XfJoLvp6rVt8zzbNRFeJpZh735nIKLlCJmU52PEItllSYZE3NxBKzT1XkbKvRts+bHj4FxTVEbPCB13rLKyUuz1qdLXT7qJLa8KBoMxWhAZtqkBubMgNgegMwUBkgCAIAgCAIAgCAIAgCAIAgMXICix17y2zb+Q2qcJ7HnBVbW7FjODjKqWUH/TJ63Kueql4Ixv0bB+9Js1R1NTuYB0aq5XTfiWw0FEP0/UlNNQdt/dVN5NaiorCRujp5d90OkyKmfzQEuKncgJccLkBKiiKAlxsQEhjUBuagMkAQBAEAQBAEAQBAEAQBAEB4UBplhBQEV1A07kB4MObwQHv7A3ggMhRDggMhSBAZimCA9EAQGYhCAyDEB6GoDJAeoAgCAIAgCAIAgCA//Z"/>
          <p:cNvSpPr>
            <a:spLocks noChangeAspect="1" noChangeArrowheads="1"/>
          </p:cNvSpPr>
          <p:nvPr/>
        </p:nvSpPr>
        <p:spPr bwMode="auto">
          <a:xfrm>
            <a:off x="116711" y="-108347"/>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7" name="AutoShape 4" descr="data:image/jpeg;base64,/9j/4AAQSkZJRgABAQAAAQABAAD/2wCEAAkGBxMSEhUQERQWFRUUFRQUFBYWEBAVFBQVFxUXFhUUFBQYHCggGBolHBQVITEhJSkrLi4uFx8zODMsNygtLisBCgoKDg0OGxAQGiwkHyQsLCwsLCwsLCwsLCwsLCwsLCwsLCwsLCwsLCwsLCwsLCwsLCwsLCwsLCwsLCwsLCwsLP/AABEIAMcAywMBEQACEQEDEQH/xAAbAAEAAgMBAQAAAAAAAAAAAAAABAUCAwYBB//EAD8QAAEDAgIHBgQDBwIHAAAAAAEAAgMEEQUhBhIxQVFhcRMiMoGRoUJSsdEjcsEUFWKCkuHwM0MWU4OTorLS/8QAGgEBAAMBAQEAAAAAAAAAAAAAAAIDBAEFBv/EADIRAAICAQQAAgkCBwEBAAAAAAABAgMRBBIhMUFRBRMiMmFxkbHRQvAUUoGhweHxIxX/2gAMAwEAAhEDEQA/APuKAIAgCAIAgCAIAgCAIAgCAIAgCAIAgCAIAgCAIAgCAIAgCAIAgCAIAgCAi1uIRQjWle1g5nM9BvU4Vyn7qK52wh7zwc1X6ewtyiY6Q8T3G++fstUdFJ+88GOfpCC91ZKKq07qneBjGeRcfdaI6OtfEzS19j6witl0rrT/ALtujQFYqK1+kqeqtf6jT/xTVjbIT6rvqofyo56+x/qZKp9NZx4i7ycD7OH6rjprf6Tq1Fq/Uy5odNpD8THcnDUd9lB6Sl+aLY6y5eTLqm0wYTqysLDyz9lTP0fLuDyXw9ILqccF7R4hHKLxvB5Xz9FjnVOHvI213Qs91kpVloQBAEAQBAEAQBAEAQBAEAQBAR62tZC0vkcGtG8/QcVKEJTeIohZZGtZkzhcZ01keSymGo35zm89B8K9OrQxXM+TyrtfKXEOF/c5oxPedZ5LidpcST6rcopLCMDbbyzcykQjhm0UoUWzjPHU4XMkeTRLThROpsgz0nBcJqRDkishYmSKXEnsAa7vs+UnMfldtH0RNrolnwZcU0/d7WFxLRt3PjO4PA+oyVylGfDOOvHKOmwfSp7bNk7447/VY7tDF8x4NFWusr4lyjr6OtZKLsN+W8dQvMsrlW8SPVqvhasxZIVZceoAgCAIAgCAIAgCAIAgKrHcaZTM1nZuPhbvP9lfRQ7X8DNqNTGlfHyPnFfVy1L9eU9BuaOAC9muuNawjxZzlZLdI201DwC65pHY1tljDhhKpdyLo6dkluDXVbvLP4Yz/cah68i9KzXJgfJdVxTKiSIsuDKatKJQaIE+FEbCQpKZW3grKmhcN1+ilk6porJY10tTFJVvheJIzmMiDmHN3tcN4Ki1ksjJp5R0ssTZIxVU/gJtIy9zE/e08uBVtNuXsn39ydlaa3x6+xtwvE3MIINiFO2lSWGZk5Qe6PZ3uEYw2UAGwd7FeLfp3DldHsaXWqz2ZcP7lssxvCAIAgCAIAgCAIAgI1fViJhedynXBzlhFV1qrg5M+X11U6okMj8/lHJe5XBQjhHz8pSslukS6WlAGtIQ1vM2v0UJWeCL4QXbL+io3uH4cTrfM/8ADb7jWPosk7Yrt/5NsISfux+vBaw4RJ8cjW8mR3/8nE/RZ3evBfUvVM/F/Rfkkswlu98h/nt/6gKDufkixULxb+pn+6mcX/8Adf8AdR9dL9oeoj8fqzw4W3c6Qf8AUJ+q762XwHqI/H6miXCX/DKf542OHtYqSu80Uz0mepfVf8K+poJm+KJrxxjfn/Q77q6N0X44+Zit0U/BZ+RUyRRuJaDZ3yuBa70K0JvGTy7a3F4ZV1+Dh20Z8d6sUimNricxiFA6Pbs4/wCbFPOTZXYpG7RnFBTzWfnFLaOUcjsd1G1Qsi2srtdGuqaT56fZY4pSmGVzPlOR4g5g+YW2qasgpFVkNknFkrC8Q1So2V5M8o46PoGDYmJAGuOe48f7rxNRRseV0exotX6z2J9/ctlmPRCAIAgCAIAgCAIDjdNqzuiMfES0cmt8R8zYfyr0NHDxPI19mWo/v9/grsF0flls4dxnzuFyR/A3f1OXVXXamMeO2Qo0s5rPSOxw7BIoe8BrP+d/ed5cPJedZdOffR6ldEIcrvzLGyqLj1AEAQBAEAQEesoY5RqyNDhzGY6HcpRnKPKZCdcZrElkoK3A5I84D2rP+W898fkk39D6rXDUp8S4+J5Gp9FJ+1W/6FJNCyUOAFiMnMcLOaeDgVqTPCkp0yxLhnEYzQdk6247PsrE8no02b0Xj5e2pYJz4mXp39Wd5h/pNvJWad4k4efP+GabPagpf0/BXuNswthQdBgeIkWzWS+rJW04vKPoWHVYkbfeNv3XiW17JHvaTUeuhl9rslqo1BAEAQBAEAQBAVEeAx9p2shMjh4Q4DVaL38O857SrnfLbtjwZY6SCnvlyy0c4DMmw5qlLPRpbS7I0mIxt33/AM4lWKqRW7oms4p8sb3fl1D9HLvqvijnrvKLI7tIo2mz2SN6xn9FL+Hb6aIfxMV2mb6bG4JMmyNvwPdPuoypmvAlHU1vxLAOvmqi5PJ6h0IAgCA8sgK7FcHZN3vBIB3ZAMxycPibyVtdzh8jNqdLXfHEvqfPtK6B7QWyNs4ZgjwuA+Jp4cty9Kqakso+fennprNsuvBkTRiIvpKqMbWuikHuD7KxS22RfzRsjzXJfJkJwXoFAo5dV1lyayhJZO40dxGxB8ivM1NWUd09rqsT+p2TTfNeQfRJ5WT1DoQBAEAQBAeIDkdItNo4SY4AJH8b90fdbatJnmfHw8f9GK3V44h9ThqzGKmc3fI7o06oHotka4x6RhnY5PMmQ3UZOZz65qZXvRpdRuabtu08Wkg+oUJInGZPo9KauDJzu2Z8kve9HbQs8qo+HBojc/Hn5nU4VU01eD2X4coF3ROI1urHfEFXvlDst9XCzrszBnpj3HOsNx+yszGa5KHXOt5g8F9hWkrX92Uap4jZ5jcs9mnxzEur1uHtsWPiX7XXzCzG9NPlGSHQgCAICHiuHR1EZikFwdh3tPFp3FThNweUV21xsjtkcbg2BvpDVMfmCI9R25w1jn1y2Le7VZta82eZ6p17k/gc3iEWq8jdtHmvVqlmJja5IL8irfA6i6waqs6yz2xyiuSPo2DVGsy3D6LwtRDbLJ7Ggt3V7X4FgqDcEAQBAEAQHE6d6QFjHRRnfqE/M4jwjkBmeoC36apRW+Xfh+fwYNRdubhHrx/H5OBoqUnMrXkwSZdU9GpFEpE2Oh5LjkUuwyfQclzJ1WFdV4YOCgzRCwoKmkfG4SRktc03a4ZEEbwqpLJphM+maMYw3EISHgCeOwkA38HgcD7FZJJ1v4HowkrF8StxSgMbtZvmtMJ5Ml1KJ2BYyWd05t3jeOYULalLkz1Xy08sPmJ2EUgcA4G4OxY2scHswkpLcujNcJBAEB4UBUYj3g/mQ0dGj7krTXw1++zDqHnJwGOR2cPML2tO+DzJ9lPMFpRFEmJxY5p4gFQ7TQa4O/0bqcxzyXkauHBfoZ7bceZ06809wIAgCAICFi9X2UTn77Wb1OxWU175qJRqLfV1uR8px8F0kbPlZrH80huT6BvovTk8tnlLiKJmH02S6iibLumpOK45GaTbLGKl5KtyIRqlI2mkKjvRN0yRFnpLqW4JtFLiGGgjJGaq5nP4fVOoqlk42A2kHzMPiH6+SqnHcjbTZteT6fi0Ae3WbmCLg8Qdiz1ywbrFk4ydpjdcLanlHn2wzwdJo9ilrNce672PFZrq/FFelvdM9sun/Y6kLKe2eoAgNVRJqtJ37hxJyA9V2Ky8EZSwslXVCwA4D1O8rRB5eTzrGcjpHDdusNo29F6mmlh4MdiOYlW4rRLxBto4ncvoVVU8zkiR02BTW1T0IWO+OckIPbJPyZ3gK8U+kPUAQBAEBzWmc2TGdXH2A/VbdEuWzy/SUvdj/U4zFIPx78Y4iP6ArzPL8Fvh8OxdyZpl3TQKuUsEa69zLSJrRltPAC5WZts9SEIR4N3ZuOxtup+yhuS8S71Un+n6miSgcfl9T9lNXJFE9BKXiiDU4TJuAPR33U1fEp/+fZHrk5DSTDrA6zS0822v0OwqaafRHbKD9pYOk0Lq+2og13iiJjPQZt9iFnmsSPTqlugVuNQWJWitlFqK6jltl5qySyjz7o+J3mBVvaR57W5HpuKwTjhnp6K7fDD7RZqBtBQEKV+s6+5twObthPQbPVWJbV8WZbZkCrcrq0ZJnP15vkvRqM0jlKmHVfqc8ui3KWY5Kixx6DVhj6LNppZsZZgnYK7uMPIKFvvMo/Uz6HSuuxp/hH0XiTWJM+jreYJ/A2qJMIAgCA5HTA/iN5NH1K9DR+6zxvSL/wDRfIgYjSa8MUw+Edm7yzajeJtHWt1Skvkb8PZsUsmOSydJSUJtd2XLf5lZZ2+R6Wn0fGZ/T8lhGwAWAsqG2+z0IxUVhIyXCQQBAa5omuBa4Ag7QQCPRE8HGk+GV+HYLHTmQwgtEliW3u0OFxdvC4Pspubl2QjWo5wUuNx7VorZnsRy97OWow2LKL/RWu1ZQ2+Tu757litRzRz2Wr48HbrOe2RZ5b9xv8x4chz+inFY5ZVZPHCNLzYWGQ3Lq5ZjbyVtY9aa0UzZQVTrlehWuDOytqKfWlZ6H1y/VWuWIM5jk3aXmzGNVOh5k2TZnhPhASzvJm8T6HRf6bPyj6LxrPfZ9FV7i+RvUCwIAgCA5LS9vfB/hH6rfpH7J43pFf8Aon8CNgFY2xhk8L8uh3FWX1t+0vA5pbVzCXTL/CMM7MkuNyDZo4Dj1WKyzKwjdRplGTk+/AtgqTYeoAgCAIAgMXIjjKbF6bXBtt3c+S01mexZOAxB2pe+RzHmteeDDJEGDFOzc1wPhc0+hBWWxlEY4eT646o1x3Nh+L/549VSo7e/p+T15W8cGvICwTlvJmbyR55VZGJW2VFZMtlcSiTKhxubrYlgqN2Fxazy7hsVOolhYOx5ZUaSTa87WDY3b5K7Sx21NnZPsn4Q3YqrGUeJ9FhbZoHAAey8WTy8n0kVhJGa4dCAIAgOe0shvqnkR6WI+pWzSPtHmekI5w/mcfD4rc16K6PMR0+H4xq2bIbW8L7XtycN7Vlu02eY/T8Ho06nHEvqdBDVg2vYX2G92u6O/RYJVtdf7PRjYn3/AKJN1WWHqAIAgCA1zSADMgdSuo4yhxLFY23zv9FfFmebOKxHD562S8DNuTnHusHPW4q3dhc8GZrd0X+BaFwwWkmPbSDPMfhtPJu88yqnP+X6/vo4oRXfP2OndIq0iTlkjSzK2MSDkV1RULTCBU5FVUy3yWuEcFLZFldlYbTkFYcZaQgQxFx3C6wyzZZhE0sI5Klu97pTvNh+q9G32YqCKpvwOp0fp7vaOY9NpWC6WIs7TDfYkd0vKPoQgCAIAgK7HYdaI8W5/ofqrtPLbNGbVw3V/I4Z8VpAeq9WLPEawze7PNWIkjZTVj4/AcjtBzaeoKjOqM+0WwslDplrS48Bk5pbzY64/ocss9I/B5+f5Rqhq/NY+X4ZZw4yw/7jD+YOYfXMLNLTSXg/uaI6mL8V9vyTGVt9mqfyyMKqdeO/sy5Wp/8AUZ/tB+Q/1M+6jsXn9zvrPh9jw1R4Dze0Luxef9jjtx/0rcUj7XV1pAwC+TRrE35nIei6oLyf2KZ3Z8f8kSKgp256peeLzf22eys9rw4KXNfP5kx1XlbYOA2KOwi55I0lYrFWQcw6pyUlA45EOaoV8YFbkV8098gtEYYK2yMSrThtw2HXdrnwjYqL57VtQisvJp0irNYGNu/L1UtLXt9uRJsg0sNgGjck5ZeWZ85eTtNGKba/gLeZXn6mXGD0fR9eZOZ0axnqhAEAQBAYvbcWOw5IcaysHF19JqSFp3bOm4r1q57opnh217JOLK551TyWlclHRltzC6TTMV06FwGTXWRrIN8dQq3A7kkxzqpwJpkKpxPvWB2Lqp4IOzkNxJc9UN4diHNFUN5pfWXU1Wccic+p3LirJZIr5SVcopHMmu6kcNAvI7Vb4R4ikmoLLI9kqrr2xt1GKiulzlukT+CK5kZtrHa7Z0V1k/0rpFVkvBE2hguQs05EUfQMPpuzYG79p6ry7JbpZPoKKvV1qJJUC4IAgCAIAgKnHqLWb2jdrdvMf2+60aeza9r6Zk1dO6O5do5ipiuF6UXg8mSK0uLCtC5K0zcyQO2LmMFiZ6h09ugCA01dRqNLvTqupZZxvBzf7U/bdXbEQNjat3+Bc2IGwVLzv9k2I4baa7ngEnaEeEgi9uqS0wfIBmSiQIE9VrZDJvuVYo4ItmBq7DVbsRV5eWEjZR05cdZ2zdzUbbNq2rsSljhExzblZG8IpZ02jWH59oRkNnMrFfZ4I9LQ0bn6x9Lo6ZZD1ggCAIAgCAIDwhAc9i+HanfYO6do+U/Zb6Lt3sy7PM1NG17o9FHU01xda4zwec1hlTNEWlaVJMjkNqyNua7tJqRuZUNO/wBVxxZNM23UTpQ4xVaztUbB9VfCOEQfJACmRM2rgNzAuHCdh1gS5xAtkoyTfBKKJE2JD4Rfmdiiq/Mk2QJagk3OatUTmMmGuSpYOqJYUdCTm70+6zW3pcROSnjhFk4WFhtWJspbLDBsMMjuQ8R4D7qi2zCNGm07tl8PE7SKMNAaMgMgsLeXlnvxiorCM1w6EAQBAEAQBAEBi5t8inRxrJQ4jhZb3mZt3je37hbar93Euzy9TpWvaj0UtRTArXGeDz8FVUUa0xsyMYIEsBCuUhkhVlS6NuRIJ2ZqyKTJx5Kbt3cVZtRZtRkJ3cvRNqObUZiod/gTaNqMmyuO8ptQwidCwgKLOYNgYSucIYJMNA47cuv2VUr4ro45pFlS0TW8zxP6LLZdKRW5NkwCyztkG8FhheFOldc7N53DlzPJUWWpIu0+nle/h5/g66mp2xtDWjL3PMrFKTk8s9+uuNcdsejcuEwgCAIAgCAIAgCAIDwoCurcKa/Nvdd7HqFfC9x4Ziv0cZ8x4ZQVtG5nibb6HoVrhan0zzJ1yreJor5mNtd2S0QsZBxwcxXUxe4n06LdCeERjIhOolapk1I8ZTcRdGzrZJjoWnZ9VW7JIjvaJ1JhQ22Krlezm9k5lC3gqXdLzG5khkNt1lU5ZIm1kfJQckhlI3x0xO5UyuSK/WZeI8susOwH4pMuW89eCyzvz0ejp/R8pe1b9DoI4w0ANFgNgCobyexGKisIzQ6EAQBAEAQBAEAQBAEAQBAYS2sda1t99iLvgjJJr2uj5ppXiBbJ+HEOyPMgk8Qd3RejXW0u+Txrq4Z9ngqocRiO3WYeDhceoVqnbH4mZ1yJ0cbH+FzT0cCprV495YKnuXaM/wB3K1amLOesNsOFG90lqUjqnksWUxGSzSuidc4m5tMqZXeRW7PIkwYa47Gk+WXqVTK9+ZOFN9nuxf2+5ZU+CH4iByGZVLsbNtfoqT5tl/Rfks6ekYzwjz3+qh32erTpq6V7CJCF4QBAEAQBAEAQBAEAQBAEAQHhcgOexrEtYFrdm/mt1NO3lmG67PC6OTrX3yOfJXZME7CrNEDuXU2VbiRTYFrHILu7zOet8FydXg+jJFnSEgfLc3PXgsll6/SjdTot/Ni/odGMPi+ULNul5mz+Ep/lRk2ijGxg9FzL8zq0lK/QjcyJo2ADyC4WxrjH3UkZoTCA9QBAEAQBAEAQBAEAQBAEAQHhQGD5AEBQYpit+602bvPFbqadvL7MF9+eF0UE9XfJoLvp6rVt8zzbNRFeJpZh735nIKLlCJmU52PEItllSYZE3NxBKzT1XkbKvRts+bHj4FxTVEbPCB13rLKyUuz1qdLXT7qJLa8KBoMxWhAZtqkBubMgNgegMwUBkgCAIAgCAIAgCAIAgCAIAgMXICix17y2zb+Q2qcJ7HnBVbW7FjODjKqWUH/TJ63Kueql4Ixv0bB+9Js1R1NTuYB0aq5XTfiWw0FEP0/UlNNQdt/dVN5NaiorCRujp5d90OkyKmfzQEuKncgJccLkBKiiKAlxsQEhjUBuagMkAQBAEAQBAEAQBAEAQBAEB4UBplhBQEV1A07kB4MObwQHv7A3ggMhRDggMhSBAZimCA9EAQGYhCAyDEB6GoDJAeoAgCAIAgCAIAgCA//Z"/>
          <p:cNvSpPr>
            <a:spLocks noChangeAspect="1" noChangeArrowheads="1"/>
          </p:cNvSpPr>
          <p:nvPr/>
        </p:nvSpPr>
        <p:spPr bwMode="auto">
          <a:xfrm>
            <a:off x="231041" y="595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14" name="AutoShape 11" descr="data:image/jpeg;base64,/9j/4AAQSkZJRgABAQAAAQABAAD/2wCEAAkGBhMSDxEUEhQVFBQUFRQVFRIUFRAWEhUVFRUWFhUUFxcXHiYfFxkjGRQUHzAgIycpLCwsFR4xNTAqNSYrLCkBCQoKDgwOGg8PGikfHBwsKSksLy0pKSwpKSwsLywsLCkpLCwsLCwsLCksKSwpLCwsLCwpLCwsLCkpKSkpLCkpKf/AABEIANoA6AMBIgACEQEDEQH/xAAcAAEAAgIDAQAAAAAAAAAAAAAABgcDBQECBAj/xABKEAABAwIDAwcHCAcHBAMAAAABAAIDBBEFEiEGMVEHIkFhgZGhEzJCUnGxwQgUYnKSorLCFSMzgtHh8CRDU2OTo9IWlbPDF3OD/8QAGQEBAQEBAQEAAAAAAAAAAAAAAAECBAMF/8QAJBEBAQACAQQCAQUAAAAAAAAAAAECEQMSITFBUWGhBCIyM3H/2gAMAwEAAhEDEQA/ALxREQEREBERAREQEREBERAREQEREBERAREQEREBERAREQEREBERAREQEXWSQNBJ0A1JXl/S8Xrjx/gg9iLyDFIvXC7DEovXb3hB6UXn/SEfrt+0Fhrcdp4WZ5Z4o23AzPkja253C7ja+h7kHuWm2i2xo6EMNXO2LPfKDmLnW3kNaCbC413LNR7T0krg2Kqp5HG9msmhcTYXNg13AKgOX+hlOKtk1fG+GMRlvOAylwczTccxJ/eQXSeVDDA4NdVMYXAOGdsjWlrtzg4tylp4g2UnjkDmhzSC0gEOBBBB1BBG8L5ExGnk+Z0cYY90kXlnSZWuPk2yOa6ONxA0Ojn2Oo8ovo7knpZYsGo2T3a/K8hrvOax0jnRtIO7mFunRuV9CXouLrlQEREBERAREQEREBERAREQEREBERAREQanavFo6aimmmdljYBmdZzrZnNaNGgk6uCh+F4/HURiSESPjdfK9sU2ttDplus/LpNlwKoHrPgb/utd+Va/k0xBkODUjbXfkc77T3EeFkStm/EWN84SD2xTj8q7xVrXebnPsin/AOK8s8udw13m5PWVI6GvhjYGgqo1Hzlv0u1kg94XhxWmpqiPJUBkjLh2V9wA4AgHo1sT3qXjGI/W8V46zFBI4MDrN9I38EEPwzZ7D4JBLBHAx4BAe1+oDhY73W1Giz4vhVJVBom8m/L5rhJle2+8BzHBwB4Xstztft1Bh9LnJzOPNijB1c7j9Ubz2DeQqhfyk11Q4va8xnUtBLbO325pBBHRbxPTm5aemPHcvC0MKo4KeIRwBkbBrlaRvO8k3uT1nVewEcR4KjRtJVXB8s4z6OLndYv1ADoAVhcnfKDHVVAp66OJtQRaN4ZEGSH1S23Nee49RsCmWzLC4pmAu1j1+K3f6Og/wov9OP8Aguf0TB/hR9jWj3KsaaQOPE95XbyrvWd3lbOfDYdA2NtzwuLdxWVuCw28378n/JUakTv9Z32nLsal9nc924+k7sWeXD4w4gZt/ry/8lTXKTtnVUuLmCmneyMNguzmu5z2tcdXgnpHSoLf2SxiWaormPdmZC+NseguMzXOcCekWyKTqteQqrknoaieV2aSWo5zrAXyRRgaDTcrKRRERAREQEREBERAREQEREFYfKGmy4O0etUxDsDJHe9oVT0m0NZE1scclmMa0NblBsA0fG6sn5SM1qCkbxqCbfVicPzLTYXyZ1MsLJB5MBwBAJN7EAjoUpq3wjbdsq4emw/uhZYtua3p8n9kqTv5KqvhGf3v5Lw1nJzVxi5Y09GjhdZ3Pv8AJ05fX4a1u31WN7Yz2OXog5RJzGHGNl7X9Jel/JzW5f2P3mrM/YGoZTEujILW3O7QDU+C5ufkzx10bdHDxy769IjXVr8TxBjX2aGMtlFyG9J39JJF/ZZWhhOyNOxgaI2u3Xe8AucR0kqv9gcKLqiSXoDjcm+4kkC3FW3SvAABIB6yFc7uu79Pj04baHE9jaaRmUxgdII6FXu0eCGhLSw3Y1wdG63PjeDcG/SNPAK36h29V3ygVYdA5vAOPb0eKzO1enLhjcLakdDyixuYwkSAloJ00uRr08VucK2uZM/KwvuBfUWVW4NEfm8RIIu0dBt1KZ8nlB5Spl6LNGq7Nvi6TmOqde99V6mVzuK7DBjxXYYWeK0jD5W5Xznyoz5sdqj6rox9iFgPuX0KTYkL5q26nz4vXn/OnHY3M34KKvrkHhy4LGfWlkd+Fv5VYihnI/BlwSk6xIe+R/8ABTNAREQEREBERAREQEREBERBSXylJdMOZxdO7/xD4lW1RRBsUbR6LGDuaAqc+UFJnxHDYvok/wCpK1v5Ft37DAbqiqbbhPIiLRe8AEncF4KaMyvzu80eaPiqypdnpJDM1tVUljbDM6Vx1vrbsXuZs7VtADK+oAHEgobWiAsGIMBhlB3FjwfZlKrluG4iN2IPPta0/BR/FNqsUgldE6ouBcBzmMs4Aa6W61jLKY6l9t4y3vPTc7PYR5PyrbAZpHO03WIGXwK6VWAyGYG4cL8JMw133vYCyy4FXvMIklsHEXf0DTpt0aC69v6Vc4GTIQzS2nPcPWANrD26rlvnT7uH7puNRtJNMxsEULgHPz5nnoDQNwvv6FCMVdLNaHUvc6NozgNdeR7WgHUjp3qV4zjML62mAeDZrmlo3gnpPDUW7FrsUmyTxOhY172PEgab2JFrF1uBsexXHzp5c/8AC3fhcFPh7MscEbGiOJrW7huaAAPBbiGma3zWgewAKssF26rzzRSRniQ92qkWxe20lbNNHJCIjE0HR2a9zZdj4m0wWOeYNaSV2c6y1802bM8+Y0G3WUVDDtRd7uZ6R6etfPeM1HlKuqf0vlld9qQ/xVutqee4/SJ8SVSzXZnn6R97gkH1zydwZMJoR/ktP2ru+Kka1my8OSgpG8IIR/ttWzQEREBERAREQEREBERAREQUJywO8ptLh0fQG0o+1UPJ+CnWK1Ti7yUfnO3ngFXu30xdtfEBqYzTWHWIxJbvKszDcNLQXO1e7Un4KxmuaOiEcWUdXaVkMazuj6kLFUeR4tqdyr/GH+XrrkcxufL12NrqZ1zjLIImbr893VwWpgwQy4g1jQQxrSHOsbNBfx3X0XJz/wBmE+3Vw/wz/wAYqcaW6HDTs0I/ris8tGxl3htsxu6z5GEnp1abC/WCFyD5SPMAGkkuaBuaLnK3usOxeafF2gZJRlPX0jq4rGXnb6vFOnGSopU0QfVOkc4NawEucQ0yO6GgOaGg9xXqweAuMkpFs55oPQ0f14LVY/izS/mC4uLNHSb9NvcpbTxjKNMug04dS9OLHvtx/reTt0z23WCHKy4tc5vcueTRn9srT9GMe8ry0lRkB0voQO1ZuT6ctkrrec57Gjsaul8yJzVT53ZBu9I8OpeeXntdbzGNd2kArq5v923zjq9yz4m0R0k1vRif+EqNqTlqbMkPBrz3AlVXRNvIwcXN96l020IMErXgtcY3gEXLSS0gdY3qN7Ow56ynb60rB4qYnt9lUUWWKNvqsaO4ALOgRUEREBERAREQEREBERAREQfN+0FJNVbXVDadwbIHnK4mwHkqYA/hIU1/6dxobp2n9/8AkutPsa6DHKivEodnfPaMsII8pdvnXN7DqCln6Xk4DvWbLfellnwibsMxwek0/vM/gstFQ409+V5jYOl7sth3C5KmFHixJPlOaO037lsGVsZ9NveB70mN+Wv23012CbP+Qbz5DK86k5WtbfqG/vK2+QADKAAD0I14O4g+wgrWvxhzwWwxuJ1AkeMsY69dXdy9Fk+GmxPDBFI5oHNdmc32E3I7CbeyyjeLYaJRlOttymrMEcI3B0hkc52fM47nEWJb/Dq6FqJsPyEh5DddXONm+3+tVy54WXs+pw8syx1b4RjZfYQSVjXOF2RWeet1+Y3vBP7qlUuBMdNI3ddt2kdBBsdO0LzVFRnBp6W7mlwMk4Fg46WDfoiw/rfuYqJ8ZhLnZ+dkLj51nNNr8dQNV78eOo4ufKZ5dvCPYrhT4WONi4AHUAm3t4LpyaOtDUSec6SU5VOyzivHBSsheXNYADrzQBYnebBb05ejXhsaGkyC51cdSV0xvSmm+o73LgYwzisNbi8ZYRo64tboKyikNrYGNop3ZW3ygA2F7lzR8VDeTqnz4tRN/wA+P8QVx8rMMLMEnIawSOdC0EAA6ytcfBpVW8jtPnxqk6nF32Rf4IPq5ERAREQEREBERAREQEREBEXWR1gTwBKCuZsX577t9J249Z6lyzFWneCO4rVE3QFQbpuIRn0re0FZW1DTucO8LQoUEhAXZsrhuc4ewuCjl13bVPG5zu8oiQyYo9gvnO/pLfzLhuImR2Y2cWgtGZrSBfpFtL9a0bcRfxv7QFljxNw9FvYLe5Vd1IYsSLfQb2XH8VzLiDXlhc13MNwA4Zb7gSLC5Fzb2rRNxbi3uP8AJZBijOBHYE3V6qkQxZnBw7AfcVxNiEZB18HD4LRNr2H0u8Fd21DTucO8K7OqseIPAlIBBGVpBBFukEeHisAcveuPJN6QO4Jtm91fcrlQRhzR608Y7myH4LRcglPmxdjvVZIfuOHxVp4js7T1LAyeJsjQcwBLxY2IuMpGtie9ebYjZinpsVYKePyY+aPe7nPdcl8YHnE23lRYtBERAREQEREBERAREQEREBebEn2glPBjz3NK9K1+0D7Uk/1HDvFvigrIJdcFcAqDvdCuLpdARcLlVBcrgLlByiIgIi5CA0rMyocPSPeVhXIVR7G4g8dPeAthsWS/EZXH0KSFun0pHH8i0Uh5p9h9ykewTP7XXngKdncJXfmCjUTdERAREQEREBERAREQEREBaHbquEOG1UpFxHGX2va+Ug2v0X3LfLDW0TJo3xyta9jwWuY4AtcDvBBQfO9Nyo0rvPbKzsa4d4N/BbWl2zo37p2DqfmZ+IAKY4jyBYZJfI2WEn1JCR3PuoxiPybB/cVh6hLGD4tI9yD109WyQXY9rx9BzXfhJWZQev5AcTiN4zFLbdkeWu7nD4rUT7OY5Sb46toHql0je4EhBZ65VTN29xCE2kseqWINPgGlbGm5WH/3lO09bHub4ODkRZAXZQ2l5UqV3nslZ2NcO8G/gtvS7bUUm6dg6nhzPxABBu0WGmrI5BeN7H/Uc13uKz2QESy5sg4XKWRBwRuHEgd5AUp5O2X+fP41Ib9iGL4uKjEY5zfrDwN1u9idnopqeWUl7JXVE4E0UkkcmVr8gBLTZ4BadHAjqRYnqLSeQrYfNkjqm682UCGf/UjBY49Xk2+1ZKbaWMvbHKH08rjZsc4Dc54RyAmOU9TXE8QEG3REQEREBERAREQEREBERAREQEREHlqsMilFpI2PH0mtPvCjmI8lOFzXzUkYJ6WXYfuqWogqrEfk70D/ANlJNF+8Hj7wuoxiPybZhcwVTHcBIxzT3glX4iD5cr+RDFYdWxNkt0xSNJ7jYrUy0mL0nnNq4wOIlLPi1fXK4Lb70HyPByj10Zs5zX9Ukbb/AHbFbal5W5B+0p2O62Pc38QcvpGv2apZh+tp4X/WjYfgoxiPIthUt/7P5M8YnOb4Xsgq2l5VaV3nslZ2MePAg+C21LtzQybp2g8Hh7PFwA8VtMR+TfTOuYaiWPgHhjx8CoxiPyc6xl/IzQy9RzMPxQSmlxKF3ObLGWtBcXB7CAA0m5IOisPYmiEVBAAb5w6Ym1tZ3GXwz27FQ+zvIXXurGNqWCKEG75A5rrgei23SV9IU8AYxrGizWtDQOAaLAdwQZFhqqRkrHMkY17HaOY9oc0jgQdCsyoHlo2tlqsShoKR7gIXBrsjnDNO+1wSOhjTbqJfwQW67C6il1pHGaIb6OZ5uB/kTuuW/UfdvQCwLYYRjsVQHBl2yMsJIJBkmiJ3B7D0HocLtO8EhUSOTvEAOZiUgtvu+paLdjisf/Q2LeUbI3EryMBa15mrA9rXec0OykgGw03K6rMyl8Pou6KgocA2hb5uJX9s87vxxru+n2mZ5tY13/6U/wD7GBRpfSKgDje1LPTa7/tjkbtvtMzfGHdfkac3+wdexE3F/ovnOt5b8Zpnhk8cLXEZg18Lhcai+jx0g9y22zHLfiVTX09K6Gl/WTNjeWtmuG5ueQRIRo0OPTuRV7IiICIiAiIgIiICIiAiIgIiICIiAiIgIiII/t3tS3D8PnqDbM0ZYmn0pXaMb1i+p6mlUTyUYS6WeatmOZ2ZzWOdqXSP1lk9tnW/fPBevl12qNZiEdFCbsp3ZSAdHVD9HfZBDeo51KNn6eCngiiZILMaAT6zt7ndriT2reE28uXKyantI5nc0AW1939e5cwWuB08Bqe4LU4jilPEGvfI55e9sbWNyE3N+LmtDQASSTovRgXKTh8UkrSZS9gdmIi5rWx3L7FpIO46jfbS6ZGHhLsKoWWJlaQb6NcHDTiB0rW1bm53WBAvoDe9u3VcQ8r2FuF/nGUbruiqAL+3JZdMT2qpJ3MMdRERawzOLCSTuGYC/R3rztk8vfHjyyluMt19PNMAVnno7NAtew8Vz8wcHjMNB1g7v5rX7R4r82pZ5v8ADjc4fWA5o7XZR2r0jl5O/ZQu3+J+WxKcjVrHeSb7I+ae9wce1Sz5PuD+VxYykc2nhe4H6cn6to+y557FWT3Ekk6k6k8Svob5OeDeToKioI1nmyg8WQiw++9/csV7yamltoiIoiIgIiICIiAiIgIiICIiAiIgIiIC8mJ1bY4yXPbHfmh7i0BrjuPONjr0dK9a8mKYVFUROimY2SN29jgCD2IKdPIKx0plhxF5eSXZzFHI4ude7iWyak3PQu8nI3iLfMxCN3U+FzR4Bymc/I3hbt1OGHixzmnwKxN5IKZv7Keri+pUzj8yu00g0nJnjLd01HJ7TKPewL1R4LicLAyXC8Pn0P6wSxNe/Uk3L3a77btyl/8A8b1Df2eK17ep0vlB3PBXWXYvFB5uKF3/AN1NSSe9ibppCq2gnMTgdm2BxBLXRThzWuIsH5GXuo8RVxuYX4VVtyHM3Kyoc1pBve1rb9Va/wCiccbuqaOX69MW/geF1z44zfBQSfVfVRnxLlO3tuZ5Y9sbZv4qtn8ok7P2kNWzqdGdO9R7a7b/AOc0xha53Oc0vDhbmt51vtBvcrqdj2LN87DWu4+SrLeDo/isMm1M5/bYTU9jqSYeJC11V5dMfMS+wOT3B/muFUUNrFsLXOH05P1j/vOKiUdZS1LxG7CpWyOuGumoaXI0kby8E2HWrNjbZoHAALLbsiIgIiICIiAiIgIiICIiAiIgIiICIiAiIgIiICIiAiIgIiIOLLlEQEREH//Z"/>
          <p:cNvSpPr>
            <a:spLocks noChangeAspect="1" noChangeArrowheads="1"/>
          </p:cNvSpPr>
          <p:nvPr/>
        </p:nvSpPr>
        <p:spPr bwMode="auto">
          <a:xfrm>
            <a:off x="345371" y="120253"/>
            <a:ext cx="22866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9" tIns="34295" rIns="68589" bIns="34295" numCol="1" anchor="t" anchorCtr="0" compatLnSpc="1">
            <a:prstTxWarp prst="textNoShape">
              <a:avLst/>
            </a:prstTxWarp>
          </a:bodyPr>
          <a:lstStyle/>
          <a:p>
            <a:endParaRPr lang="en-GB"/>
          </a:p>
        </p:txBody>
      </p:sp>
      <p:sp>
        <p:nvSpPr>
          <p:cNvPr id="20" name="TextBox 19"/>
          <p:cNvSpPr txBox="1"/>
          <p:nvPr/>
        </p:nvSpPr>
        <p:spPr>
          <a:xfrm>
            <a:off x="5398464" y="2305590"/>
            <a:ext cx="2328324" cy="192364"/>
          </a:xfrm>
          <a:prstGeom prst="rect">
            <a:avLst/>
          </a:prstGeom>
          <a:noFill/>
        </p:spPr>
        <p:txBody>
          <a:bodyPr wrap="square" lIns="68583" tIns="34292" rIns="68583" bIns="34292" rtlCol="0" anchor="ctr">
            <a:spAutoFit/>
          </a:bodyPr>
          <a:lstStyle/>
          <a:p>
            <a:pPr algn="ctr" defTabSz="685834"/>
            <a:endParaRPr lang="en-US" sz="800" dirty="0">
              <a:solidFill>
                <a:srgbClr val="FFFF00"/>
              </a:solidFill>
              <a:effectLst>
                <a:outerShdw blurRad="38100" dist="38100" dir="2700000" algn="tl">
                  <a:srgbClr val="000000">
                    <a:alpha val="43137"/>
                  </a:srgbClr>
                </a:outerShdw>
              </a:effectLst>
            </a:endParaRPr>
          </a:p>
        </p:txBody>
      </p:sp>
      <p:sp>
        <p:nvSpPr>
          <p:cNvPr id="60" name="Rounded Rectangle 59"/>
          <p:cNvSpPr/>
          <p:nvPr/>
        </p:nvSpPr>
        <p:spPr>
          <a:xfrm>
            <a:off x="395288" y="1095455"/>
            <a:ext cx="2011680" cy="1371600"/>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noFill/>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t" anchorCtr="0" compatLnSpc="1">
            <a:prstTxWarp prst="textNoShape">
              <a:avLst/>
            </a:prstTxWarp>
          </a:bodyPr>
          <a:lstStyle/>
          <a:p>
            <a:pPr defTabSz="685834"/>
            <a:endParaRPr lang="en-US" sz="1100" dirty="0">
              <a:solidFill>
                <a:srgbClr val="0096D6"/>
              </a:solidFill>
            </a:endParaRPr>
          </a:p>
        </p:txBody>
      </p:sp>
      <p:sp>
        <p:nvSpPr>
          <p:cNvPr id="25" name="TextBox 24"/>
          <p:cNvSpPr txBox="1"/>
          <p:nvPr/>
        </p:nvSpPr>
        <p:spPr>
          <a:xfrm>
            <a:off x="395288" y="1694745"/>
            <a:ext cx="2013977" cy="683268"/>
          </a:xfrm>
          <a:prstGeom prst="rect">
            <a:avLst/>
          </a:prstGeom>
          <a:noFill/>
        </p:spPr>
        <p:txBody>
          <a:bodyPr wrap="square" lIns="68583" tIns="34292" rIns="68583" bIns="34292" rtlCol="0" anchor="ctr">
            <a:spAutoFit/>
          </a:bodyPr>
          <a:lstStyle/>
          <a:p>
            <a:pPr algn="ctr" defTabSz="685805">
              <a:lnSpc>
                <a:spcPct val="95000"/>
              </a:lnSpc>
            </a:pPr>
            <a:r>
              <a:rPr lang="en-US" sz="1400" dirty="0" smtClean="0">
                <a:solidFill>
                  <a:schemeClr val="bg2">
                    <a:lumMod val="95000"/>
                  </a:schemeClr>
                </a:solidFill>
                <a:cs typeface="Arial"/>
              </a:rPr>
              <a:t>What are my private, public, and </a:t>
            </a:r>
            <a:r>
              <a:rPr lang="en-US" sz="1400" dirty="0">
                <a:solidFill>
                  <a:schemeClr val="bg2">
                    <a:lumMod val="95000"/>
                  </a:schemeClr>
                </a:solidFill>
                <a:cs typeface="Arial"/>
              </a:rPr>
              <a:t>h</a:t>
            </a:r>
            <a:r>
              <a:rPr lang="en-US" sz="1400" dirty="0" smtClean="0">
                <a:solidFill>
                  <a:schemeClr val="bg2">
                    <a:lumMod val="95000"/>
                  </a:schemeClr>
                </a:solidFill>
                <a:cs typeface="Arial"/>
              </a:rPr>
              <a:t>ybrid </a:t>
            </a:r>
            <a:br>
              <a:rPr lang="en-US" sz="1400" dirty="0" smtClean="0">
                <a:solidFill>
                  <a:schemeClr val="bg2">
                    <a:lumMod val="95000"/>
                  </a:schemeClr>
                </a:solidFill>
                <a:cs typeface="Arial"/>
              </a:rPr>
            </a:br>
            <a:r>
              <a:rPr lang="en-US" sz="1400" dirty="0" smtClean="0">
                <a:solidFill>
                  <a:schemeClr val="bg2">
                    <a:lumMod val="95000"/>
                  </a:schemeClr>
                </a:solidFill>
                <a:cs typeface="Arial"/>
              </a:rPr>
              <a:t>cloud options?</a:t>
            </a:r>
            <a:endParaRPr lang="en-US" sz="1400" dirty="0">
              <a:solidFill>
                <a:schemeClr val="bg2">
                  <a:lumMod val="95000"/>
                </a:schemeClr>
              </a:solidFill>
              <a:cs typeface="Arial"/>
            </a:endParaRPr>
          </a:p>
        </p:txBody>
      </p:sp>
      <p:sp>
        <p:nvSpPr>
          <p:cNvPr id="26" name="Freeform 25"/>
          <p:cNvSpPr>
            <a:spLocks/>
          </p:cNvSpPr>
          <p:nvPr/>
        </p:nvSpPr>
        <p:spPr bwMode="auto">
          <a:xfrm>
            <a:off x="1112721" y="1284403"/>
            <a:ext cx="576815" cy="287063"/>
          </a:xfrm>
          <a:custGeom>
            <a:avLst/>
            <a:gdLst>
              <a:gd name="T0" fmla="*/ 94 w 217"/>
              <a:gd name="T1" fmla="*/ 0 h 108"/>
              <a:gd name="T2" fmla="*/ 60 w 217"/>
              <a:gd name="T3" fmla="*/ 32 h 108"/>
              <a:gd name="T4" fmla="*/ 55 w 217"/>
              <a:gd name="T5" fmla="*/ 32 h 108"/>
              <a:gd name="T6" fmla="*/ 26 w 217"/>
              <a:gd name="T7" fmla="*/ 61 h 108"/>
              <a:gd name="T8" fmla="*/ 26 w 217"/>
              <a:gd name="T9" fmla="*/ 64 h 108"/>
              <a:gd name="T10" fmla="*/ 18 w 217"/>
              <a:gd name="T11" fmla="*/ 62 h 108"/>
              <a:gd name="T12" fmla="*/ 0 w 217"/>
              <a:gd name="T13" fmla="*/ 80 h 108"/>
              <a:gd name="T14" fmla="*/ 18 w 217"/>
              <a:gd name="T15" fmla="*/ 97 h 108"/>
              <a:gd name="T16" fmla="*/ 31 w 217"/>
              <a:gd name="T17" fmla="*/ 91 h 108"/>
              <a:gd name="T18" fmla="*/ 49 w 217"/>
              <a:gd name="T19" fmla="*/ 105 h 108"/>
              <a:gd name="T20" fmla="*/ 66 w 217"/>
              <a:gd name="T21" fmla="*/ 93 h 108"/>
              <a:gd name="T22" fmla="*/ 94 w 217"/>
              <a:gd name="T23" fmla="*/ 107 h 108"/>
              <a:gd name="T24" fmla="*/ 119 w 217"/>
              <a:gd name="T25" fmla="*/ 96 h 108"/>
              <a:gd name="T26" fmla="*/ 148 w 217"/>
              <a:gd name="T27" fmla="*/ 108 h 108"/>
              <a:gd name="T28" fmla="*/ 187 w 217"/>
              <a:gd name="T29" fmla="*/ 82 h 108"/>
              <a:gd name="T30" fmla="*/ 197 w 217"/>
              <a:gd name="T31" fmla="*/ 85 h 108"/>
              <a:gd name="T32" fmla="*/ 217 w 217"/>
              <a:gd name="T33" fmla="*/ 65 h 108"/>
              <a:gd name="T34" fmla="*/ 197 w 217"/>
              <a:gd name="T35" fmla="*/ 45 h 108"/>
              <a:gd name="T36" fmla="*/ 189 w 217"/>
              <a:gd name="T37" fmla="*/ 47 h 108"/>
              <a:gd name="T38" fmla="*/ 148 w 217"/>
              <a:gd name="T39" fmla="*/ 14 h 108"/>
              <a:gd name="T40" fmla="*/ 124 w 217"/>
              <a:gd name="T41" fmla="*/ 22 h 108"/>
              <a:gd name="T42" fmla="*/ 94 w 217"/>
              <a:gd name="T4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7" h="108">
                <a:moveTo>
                  <a:pt x="94" y="0"/>
                </a:moveTo>
                <a:cubicBezTo>
                  <a:pt x="77" y="0"/>
                  <a:pt x="63" y="14"/>
                  <a:pt x="60" y="32"/>
                </a:cubicBezTo>
                <a:cubicBezTo>
                  <a:pt x="58" y="32"/>
                  <a:pt x="57" y="32"/>
                  <a:pt x="55" y="32"/>
                </a:cubicBezTo>
                <a:cubicBezTo>
                  <a:pt x="39" y="32"/>
                  <a:pt x="26" y="45"/>
                  <a:pt x="26" y="61"/>
                </a:cubicBezTo>
                <a:cubicBezTo>
                  <a:pt x="26" y="62"/>
                  <a:pt x="26" y="63"/>
                  <a:pt x="26" y="64"/>
                </a:cubicBezTo>
                <a:cubicBezTo>
                  <a:pt x="23" y="63"/>
                  <a:pt x="21" y="62"/>
                  <a:pt x="18" y="62"/>
                </a:cubicBezTo>
                <a:cubicBezTo>
                  <a:pt x="8" y="62"/>
                  <a:pt x="0" y="70"/>
                  <a:pt x="0" y="80"/>
                </a:cubicBezTo>
                <a:cubicBezTo>
                  <a:pt x="0" y="89"/>
                  <a:pt x="8" y="97"/>
                  <a:pt x="18" y="97"/>
                </a:cubicBezTo>
                <a:cubicBezTo>
                  <a:pt x="23" y="97"/>
                  <a:pt x="28" y="95"/>
                  <a:pt x="31" y="91"/>
                </a:cubicBezTo>
                <a:cubicBezTo>
                  <a:pt x="33" y="99"/>
                  <a:pt x="40" y="105"/>
                  <a:pt x="49" y="105"/>
                </a:cubicBezTo>
                <a:cubicBezTo>
                  <a:pt x="57" y="105"/>
                  <a:pt x="64" y="100"/>
                  <a:pt x="66" y="93"/>
                </a:cubicBezTo>
                <a:cubicBezTo>
                  <a:pt x="72" y="101"/>
                  <a:pt x="82" y="107"/>
                  <a:pt x="94" y="107"/>
                </a:cubicBezTo>
                <a:cubicBezTo>
                  <a:pt x="104" y="107"/>
                  <a:pt x="113" y="103"/>
                  <a:pt x="119" y="96"/>
                </a:cubicBezTo>
                <a:cubicBezTo>
                  <a:pt x="126" y="103"/>
                  <a:pt x="137" y="108"/>
                  <a:pt x="148" y="108"/>
                </a:cubicBezTo>
                <a:cubicBezTo>
                  <a:pt x="166" y="108"/>
                  <a:pt x="181" y="97"/>
                  <a:pt x="187" y="82"/>
                </a:cubicBezTo>
                <a:cubicBezTo>
                  <a:pt x="190" y="84"/>
                  <a:pt x="193" y="85"/>
                  <a:pt x="197" y="85"/>
                </a:cubicBezTo>
                <a:cubicBezTo>
                  <a:pt x="208" y="85"/>
                  <a:pt x="217" y="76"/>
                  <a:pt x="217" y="65"/>
                </a:cubicBezTo>
                <a:cubicBezTo>
                  <a:pt x="217" y="54"/>
                  <a:pt x="208" y="45"/>
                  <a:pt x="197" y="45"/>
                </a:cubicBezTo>
                <a:cubicBezTo>
                  <a:pt x="194" y="45"/>
                  <a:pt x="191" y="46"/>
                  <a:pt x="189" y="47"/>
                </a:cubicBezTo>
                <a:cubicBezTo>
                  <a:pt x="185" y="28"/>
                  <a:pt x="168" y="14"/>
                  <a:pt x="148" y="14"/>
                </a:cubicBezTo>
                <a:cubicBezTo>
                  <a:pt x="139" y="14"/>
                  <a:pt x="131" y="17"/>
                  <a:pt x="124" y="22"/>
                </a:cubicBezTo>
                <a:cubicBezTo>
                  <a:pt x="118" y="9"/>
                  <a:pt x="107" y="0"/>
                  <a:pt x="94" y="0"/>
                </a:cubicBezTo>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50800" dist="38100" dir="2700000" algn="tl" rotWithShape="0">
              <a:prstClr val="black">
                <a:alpha val="40000"/>
              </a:prstClr>
            </a:outerShdw>
          </a:effectLst>
        </p:spPr>
        <p:txBody>
          <a:bodyPr vert="horz" wrap="square" lIns="68583" tIns="34292" rIns="68583" bIns="34292" numCol="1" anchor="t" anchorCtr="0" compatLnSpc="1">
            <a:prstTxWarp prst="textNoShape">
              <a:avLst/>
            </a:prstTxWarp>
          </a:bodyPr>
          <a:lstStyle/>
          <a:p>
            <a:pPr defTabSz="685834"/>
            <a:endParaRPr lang="en-US" sz="1400">
              <a:solidFill>
                <a:srgbClr val="0096D6"/>
              </a:solidFill>
            </a:endParaRPr>
          </a:p>
        </p:txBody>
      </p:sp>
      <p:sp>
        <p:nvSpPr>
          <p:cNvPr id="59" name="Rounded Rectangle 58"/>
          <p:cNvSpPr/>
          <p:nvPr/>
        </p:nvSpPr>
        <p:spPr>
          <a:xfrm>
            <a:off x="2537992" y="1095455"/>
            <a:ext cx="2011680" cy="1371600"/>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noFill/>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t" anchorCtr="0" compatLnSpc="1">
            <a:prstTxWarp prst="textNoShape">
              <a:avLst/>
            </a:prstTxWarp>
          </a:bodyPr>
          <a:lstStyle/>
          <a:p>
            <a:pPr defTabSz="685834"/>
            <a:endParaRPr lang="en-US" sz="1100" dirty="0">
              <a:solidFill>
                <a:srgbClr val="0096D6"/>
              </a:solidFill>
            </a:endParaRPr>
          </a:p>
        </p:txBody>
      </p:sp>
      <p:sp>
        <p:nvSpPr>
          <p:cNvPr id="27" name="TextBox 26"/>
          <p:cNvSpPr txBox="1"/>
          <p:nvPr/>
        </p:nvSpPr>
        <p:spPr>
          <a:xfrm>
            <a:off x="2537992" y="1694745"/>
            <a:ext cx="2011680" cy="715585"/>
          </a:xfrm>
          <a:prstGeom prst="rect">
            <a:avLst/>
          </a:prstGeom>
          <a:noFill/>
        </p:spPr>
        <p:txBody>
          <a:bodyPr wrap="square" lIns="68583" tIns="34292" rIns="68583" bIns="34292" rtlCol="0" anchor="ctr">
            <a:spAutoFit/>
          </a:bodyPr>
          <a:lstStyle/>
          <a:p>
            <a:pPr algn="ctr" defTabSz="685834"/>
            <a:r>
              <a:rPr lang="en-US" sz="1400" dirty="0" smtClean="0">
                <a:solidFill>
                  <a:schemeClr val="bg2">
                    <a:lumMod val="95000"/>
                  </a:schemeClr>
                </a:solidFill>
              </a:rPr>
              <a:t>I need to rapidly </a:t>
            </a:r>
            <a:br>
              <a:rPr lang="en-US" sz="1400" dirty="0" smtClean="0">
                <a:solidFill>
                  <a:schemeClr val="bg2">
                    <a:lumMod val="95000"/>
                  </a:schemeClr>
                </a:solidFill>
              </a:rPr>
            </a:br>
            <a:r>
              <a:rPr lang="en-US" sz="1400" dirty="0" smtClean="0">
                <a:solidFill>
                  <a:schemeClr val="bg2">
                    <a:lumMod val="95000"/>
                  </a:schemeClr>
                </a:solidFill>
              </a:rPr>
              <a:t>deploy business apps and </a:t>
            </a:r>
            <a:r>
              <a:rPr lang="en-US" sz="1400" dirty="0">
                <a:solidFill>
                  <a:schemeClr val="bg2">
                    <a:lumMod val="95000"/>
                  </a:schemeClr>
                </a:solidFill>
              </a:rPr>
              <a:t>s</a:t>
            </a:r>
            <a:r>
              <a:rPr lang="en-US" sz="1400" dirty="0" smtClean="0">
                <a:solidFill>
                  <a:schemeClr val="bg2">
                    <a:lumMod val="95000"/>
                  </a:schemeClr>
                </a:solidFill>
              </a:rPr>
              <a:t>ervices</a:t>
            </a:r>
            <a:endParaRPr lang="en-US" sz="1000" dirty="0">
              <a:solidFill>
                <a:schemeClr val="bg2">
                  <a:lumMod val="95000"/>
                </a:schemeClr>
              </a:solidFill>
            </a:endParaRPr>
          </a:p>
        </p:txBody>
      </p:sp>
      <p:grpSp>
        <p:nvGrpSpPr>
          <p:cNvPr id="5" name="Group 27"/>
          <p:cNvGrpSpPr>
            <a:grpSpLocks noChangeAspect="1"/>
          </p:cNvGrpSpPr>
          <p:nvPr/>
        </p:nvGrpSpPr>
        <p:grpSpPr>
          <a:xfrm>
            <a:off x="3371051" y="1256484"/>
            <a:ext cx="345561" cy="342900"/>
            <a:chOff x="6944307" y="1066936"/>
            <a:chExt cx="1477593" cy="1466599"/>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outerShdw blurRad="50800" dist="38100" dir="2700000" algn="tl" rotWithShape="0">
              <a:prstClr val="black">
                <a:alpha val="40000"/>
              </a:prstClr>
            </a:outerShdw>
          </a:effectLst>
        </p:grpSpPr>
        <p:sp>
          <p:nvSpPr>
            <p:cNvPr id="48" name="Freeform 8"/>
            <p:cNvSpPr>
              <a:spLocks/>
            </p:cNvSpPr>
            <p:nvPr/>
          </p:nvSpPr>
          <p:spPr bwMode="auto">
            <a:xfrm>
              <a:off x="7513835" y="1309534"/>
              <a:ext cx="203491" cy="183327"/>
            </a:xfrm>
            <a:custGeom>
              <a:avLst/>
              <a:gdLst>
                <a:gd name="T0" fmla="*/ 0 w 141"/>
                <a:gd name="T1" fmla="*/ 59 h 127"/>
                <a:gd name="T2" fmla="*/ 105 w 141"/>
                <a:gd name="T3" fmla="*/ 127 h 127"/>
                <a:gd name="T4" fmla="*/ 91 w 141"/>
                <a:gd name="T5" fmla="*/ 35 h 127"/>
                <a:gd name="T6" fmla="*/ 0 w 141"/>
                <a:gd name="T7" fmla="*/ 59 h 127"/>
              </a:gdLst>
              <a:ahLst/>
              <a:cxnLst>
                <a:cxn ang="0">
                  <a:pos x="T0" y="T1"/>
                </a:cxn>
                <a:cxn ang="0">
                  <a:pos x="T2" y="T3"/>
                </a:cxn>
                <a:cxn ang="0">
                  <a:pos x="T4" y="T5"/>
                </a:cxn>
                <a:cxn ang="0">
                  <a:pos x="T6" y="T7"/>
                </a:cxn>
              </a:cxnLst>
              <a:rect l="0" t="0" r="r" b="b"/>
              <a:pathLst>
                <a:path w="141" h="127">
                  <a:moveTo>
                    <a:pt x="0" y="59"/>
                  </a:moveTo>
                  <a:cubicBezTo>
                    <a:pt x="105" y="127"/>
                    <a:pt x="105" y="127"/>
                    <a:pt x="105" y="127"/>
                  </a:cubicBezTo>
                  <a:cubicBezTo>
                    <a:pt x="105" y="127"/>
                    <a:pt x="141" y="65"/>
                    <a:pt x="91" y="35"/>
                  </a:cubicBezTo>
                  <a:cubicBezTo>
                    <a:pt x="34" y="0"/>
                    <a:pt x="0" y="59"/>
                    <a:pt x="0"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34"/>
              <a:endParaRPr lang="en-US" sz="1400">
                <a:solidFill>
                  <a:srgbClr val="0096D6"/>
                </a:solidFill>
              </a:endParaRPr>
            </a:p>
          </p:txBody>
        </p:sp>
        <p:sp>
          <p:nvSpPr>
            <p:cNvPr id="49" name="Freeform 9"/>
            <p:cNvSpPr>
              <a:spLocks/>
            </p:cNvSpPr>
            <p:nvPr/>
          </p:nvSpPr>
          <p:spPr bwMode="auto">
            <a:xfrm>
              <a:off x="7408728" y="1420755"/>
              <a:ext cx="254208" cy="253599"/>
            </a:xfrm>
            <a:custGeom>
              <a:avLst/>
              <a:gdLst>
                <a:gd name="T0" fmla="*/ 137 w 416"/>
                <a:gd name="T1" fmla="*/ 0 h 415"/>
                <a:gd name="T2" fmla="*/ 416 w 416"/>
                <a:gd name="T3" fmla="*/ 172 h 415"/>
                <a:gd name="T4" fmla="*/ 274 w 416"/>
                <a:gd name="T5" fmla="*/ 415 h 415"/>
                <a:gd name="T6" fmla="*/ 0 w 416"/>
                <a:gd name="T7" fmla="*/ 248 h 415"/>
                <a:gd name="T8" fmla="*/ 137 w 416"/>
                <a:gd name="T9" fmla="*/ 0 h 415"/>
              </a:gdLst>
              <a:ahLst/>
              <a:cxnLst>
                <a:cxn ang="0">
                  <a:pos x="T0" y="T1"/>
                </a:cxn>
                <a:cxn ang="0">
                  <a:pos x="T2" y="T3"/>
                </a:cxn>
                <a:cxn ang="0">
                  <a:pos x="T4" y="T5"/>
                </a:cxn>
                <a:cxn ang="0">
                  <a:pos x="T6" y="T7"/>
                </a:cxn>
                <a:cxn ang="0">
                  <a:pos x="T8" y="T9"/>
                </a:cxn>
              </a:cxnLst>
              <a:rect l="0" t="0" r="r" b="b"/>
              <a:pathLst>
                <a:path w="416" h="415">
                  <a:moveTo>
                    <a:pt x="137" y="0"/>
                  </a:moveTo>
                  <a:lnTo>
                    <a:pt x="416" y="172"/>
                  </a:lnTo>
                  <a:lnTo>
                    <a:pt x="274" y="415"/>
                  </a:lnTo>
                  <a:lnTo>
                    <a:pt x="0" y="248"/>
                  </a:lnTo>
                  <a:lnTo>
                    <a:pt x="1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34"/>
              <a:endParaRPr lang="en-US" sz="1400">
                <a:solidFill>
                  <a:srgbClr val="0096D6"/>
                </a:solidFill>
              </a:endParaRPr>
            </a:p>
          </p:txBody>
        </p:sp>
        <p:sp>
          <p:nvSpPr>
            <p:cNvPr id="50" name="Freeform 49"/>
            <p:cNvSpPr>
              <a:spLocks/>
            </p:cNvSpPr>
            <p:nvPr/>
          </p:nvSpPr>
          <p:spPr bwMode="auto">
            <a:xfrm>
              <a:off x="7061023" y="1601024"/>
              <a:ext cx="496200" cy="702744"/>
            </a:xfrm>
            <a:custGeom>
              <a:avLst/>
              <a:gdLst>
                <a:gd name="T0" fmla="*/ 230 w 344"/>
                <a:gd name="T1" fmla="*/ 0 h 487"/>
                <a:gd name="T2" fmla="*/ 344 w 344"/>
                <a:gd name="T3" fmla="*/ 71 h 487"/>
                <a:gd name="T4" fmla="*/ 112 w 344"/>
                <a:gd name="T5" fmla="*/ 487 h 487"/>
                <a:gd name="T6" fmla="*/ 49 w 344"/>
                <a:gd name="T7" fmla="*/ 460 h 487"/>
                <a:gd name="T8" fmla="*/ 0 w 344"/>
                <a:gd name="T9" fmla="*/ 418 h 487"/>
                <a:gd name="T10" fmla="*/ 230 w 344"/>
                <a:gd name="T11" fmla="*/ 0 h 487"/>
              </a:gdLst>
              <a:ahLst/>
              <a:cxnLst>
                <a:cxn ang="0">
                  <a:pos x="T0" y="T1"/>
                </a:cxn>
                <a:cxn ang="0">
                  <a:pos x="T2" y="T3"/>
                </a:cxn>
                <a:cxn ang="0">
                  <a:pos x="T4" y="T5"/>
                </a:cxn>
                <a:cxn ang="0">
                  <a:pos x="T6" y="T7"/>
                </a:cxn>
                <a:cxn ang="0">
                  <a:pos x="T8" y="T9"/>
                </a:cxn>
                <a:cxn ang="0">
                  <a:pos x="T10" y="T11"/>
                </a:cxn>
              </a:cxnLst>
              <a:rect l="0" t="0" r="r" b="b"/>
              <a:pathLst>
                <a:path w="344" h="487">
                  <a:moveTo>
                    <a:pt x="230" y="0"/>
                  </a:moveTo>
                  <a:cubicBezTo>
                    <a:pt x="344" y="71"/>
                    <a:pt x="344" y="71"/>
                    <a:pt x="344" y="71"/>
                  </a:cubicBezTo>
                  <a:cubicBezTo>
                    <a:pt x="112" y="487"/>
                    <a:pt x="112" y="487"/>
                    <a:pt x="112" y="487"/>
                  </a:cubicBezTo>
                  <a:cubicBezTo>
                    <a:pt x="112" y="487"/>
                    <a:pt x="78" y="477"/>
                    <a:pt x="49" y="460"/>
                  </a:cubicBezTo>
                  <a:cubicBezTo>
                    <a:pt x="22" y="443"/>
                    <a:pt x="0" y="418"/>
                    <a:pt x="0" y="418"/>
                  </a:cubicBezTo>
                  <a:lnTo>
                    <a:pt x="2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34"/>
              <a:endParaRPr lang="en-US" sz="1400">
                <a:solidFill>
                  <a:srgbClr val="0096D6"/>
                </a:solidFill>
              </a:endParaRPr>
            </a:p>
          </p:txBody>
        </p:sp>
        <p:sp>
          <p:nvSpPr>
            <p:cNvPr id="51" name="Freeform 50"/>
            <p:cNvSpPr>
              <a:spLocks/>
            </p:cNvSpPr>
            <p:nvPr/>
          </p:nvSpPr>
          <p:spPr bwMode="auto">
            <a:xfrm>
              <a:off x="7589001" y="1066936"/>
              <a:ext cx="529809" cy="922123"/>
            </a:xfrm>
            <a:custGeom>
              <a:avLst/>
              <a:gdLst>
                <a:gd name="T0" fmla="*/ 12 w 367"/>
                <a:gd name="T1" fmla="*/ 12 h 639"/>
                <a:gd name="T2" fmla="*/ 22 w 367"/>
                <a:gd name="T3" fmla="*/ 90 h 639"/>
                <a:gd name="T4" fmla="*/ 118 w 367"/>
                <a:gd name="T5" fmla="*/ 309 h 639"/>
                <a:gd name="T6" fmla="*/ 223 w 367"/>
                <a:gd name="T7" fmla="*/ 539 h 639"/>
                <a:gd name="T8" fmla="*/ 280 w 367"/>
                <a:gd name="T9" fmla="*/ 639 h 639"/>
                <a:gd name="T10" fmla="*/ 328 w 367"/>
                <a:gd name="T11" fmla="*/ 622 h 639"/>
                <a:gd name="T12" fmla="*/ 367 w 367"/>
                <a:gd name="T13" fmla="*/ 590 h 639"/>
                <a:gd name="T14" fmla="*/ 306 w 367"/>
                <a:gd name="T15" fmla="*/ 464 h 639"/>
                <a:gd name="T16" fmla="*/ 208 w 367"/>
                <a:gd name="T17" fmla="*/ 292 h 639"/>
                <a:gd name="T18" fmla="*/ 95 w 367"/>
                <a:gd name="T19" fmla="*/ 97 h 639"/>
                <a:gd name="T20" fmla="*/ 12 w 367"/>
                <a:gd name="T21" fmla="*/ 1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639">
                  <a:moveTo>
                    <a:pt x="12" y="12"/>
                  </a:moveTo>
                  <a:cubicBezTo>
                    <a:pt x="0" y="17"/>
                    <a:pt x="9" y="56"/>
                    <a:pt x="22" y="90"/>
                  </a:cubicBezTo>
                  <a:cubicBezTo>
                    <a:pt x="35" y="124"/>
                    <a:pt x="111" y="292"/>
                    <a:pt x="118" y="309"/>
                  </a:cubicBezTo>
                  <a:cubicBezTo>
                    <a:pt x="123" y="320"/>
                    <a:pt x="178" y="445"/>
                    <a:pt x="223" y="539"/>
                  </a:cubicBezTo>
                  <a:cubicBezTo>
                    <a:pt x="251" y="598"/>
                    <a:pt x="280" y="639"/>
                    <a:pt x="280" y="639"/>
                  </a:cubicBezTo>
                  <a:cubicBezTo>
                    <a:pt x="280" y="639"/>
                    <a:pt x="309" y="631"/>
                    <a:pt x="328" y="622"/>
                  </a:cubicBezTo>
                  <a:cubicBezTo>
                    <a:pt x="347" y="613"/>
                    <a:pt x="367" y="590"/>
                    <a:pt x="367" y="590"/>
                  </a:cubicBezTo>
                  <a:cubicBezTo>
                    <a:pt x="367" y="590"/>
                    <a:pt x="320" y="490"/>
                    <a:pt x="306" y="464"/>
                  </a:cubicBezTo>
                  <a:cubicBezTo>
                    <a:pt x="291" y="438"/>
                    <a:pt x="224" y="318"/>
                    <a:pt x="208" y="292"/>
                  </a:cubicBezTo>
                  <a:cubicBezTo>
                    <a:pt x="192" y="267"/>
                    <a:pt x="107" y="116"/>
                    <a:pt x="95" y="97"/>
                  </a:cubicBezTo>
                  <a:cubicBezTo>
                    <a:pt x="83" y="77"/>
                    <a:pt x="38" y="0"/>
                    <a:pt x="1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34"/>
              <a:endParaRPr lang="en-US" sz="1400">
                <a:solidFill>
                  <a:srgbClr val="0096D6"/>
                </a:solidFill>
              </a:endParaRPr>
            </a:p>
          </p:txBody>
        </p:sp>
        <p:sp>
          <p:nvSpPr>
            <p:cNvPr id="52" name="Freeform 51"/>
            <p:cNvSpPr>
              <a:spLocks/>
            </p:cNvSpPr>
            <p:nvPr/>
          </p:nvSpPr>
          <p:spPr bwMode="auto">
            <a:xfrm>
              <a:off x="8009423" y="1946284"/>
              <a:ext cx="204714" cy="240768"/>
            </a:xfrm>
            <a:custGeom>
              <a:avLst/>
              <a:gdLst>
                <a:gd name="T0" fmla="*/ 0 w 142"/>
                <a:gd name="T1" fmla="*/ 49 h 167"/>
                <a:gd name="T2" fmla="*/ 44 w 142"/>
                <a:gd name="T3" fmla="*/ 30 h 167"/>
                <a:gd name="T4" fmla="*/ 87 w 142"/>
                <a:gd name="T5" fmla="*/ 0 h 167"/>
                <a:gd name="T6" fmla="*/ 100 w 142"/>
                <a:gd name="T7" fmla="*/ 26 h 167"/>
                <a:gd name="T8" fmla="*/ 102 w 142"/>
                <a:gd name="T9" fmla="*/ 43 h 167"/>
                <a:gd name="T10" fmla="*/ 111 w 142"/>
                <a:gd name="T11" fmla="*/ 49 h 167"/>
                <a:gd name="T12" fmla="*/ 115 w 142"/>
                <a:gd name="T13" fmla="*/ 62 h 167"/>
                <a:gd name="T14" fmla="*/ 122 w 142"/>
                <a:gd name="T15" fmla="*/ 74 h 167"/>
                <a:gd name="T16" fmla="*/ 123 w 142"/>
                <a:gd name="T17" fmla="*/ 90 h 167"/>
                <a:gd name="T18" fmla="*/ 131 w 142"/>
                <a:gd name="T19" fmla="*/ 93 h 167"/>
                <a:gd name="T20" fmla="*/ 136 w 142"/>
                <a:gd name="T21" fmla="*/ 102 h 167"/>
                <a:gd name="T22" fmla="*/ 137 w 142"/>
                <a:gd name="T23" fmla="*/ 112 h 167"/>
                <a:gd name="T24" fmla="*/ 141 w 142"/>
                <a:gd name="T25" fmla="*/ 116 h 167"/>
                <a:gd name="T26" fmla="*/ 110 w 142"/>
                <a:gd name="T27" fmla="*/ 147 h 167"/>
                <a:gd name="T28" fmla="*/ 68 w 142"/>
                <a:gd name="T29" fmla="*/ 165 h 167"/>
                <a:gd name="T30" fmla="*/ 54 w 142"/>
                <a:gd name="T31" fmla="*/ 152 h 167"/>
                <a:gd name="T32" fmla="*/ 51 w 142"/>
                <a:gd name="T33" fmla="*/ 139 h 167"/>
                <a:gd name="T34" fmla="*/ 51 w 142"/>
                <a:gd name="T35" fmla="*/ 123 h 167"/>
                <a:gd name="T36" fmla="*/ 38 w 142"/>
                <a:gd name="T37" fmla="*/ 119 h 167"/>
                <a:gd name="T38" fmla="*/ 34 w 142"/>
                <a:gd name="T39" fmla="*/ 114 h 167"/>
                <a:gd name="T40" fmla="*/ 26 w 142"/>
                <a:gd name="T41" fmla="*/ 102 h 167"/>
                <a:gd name="T42" fmla="*/ 23 w 142"/>
                <a:gd name="T43" fmla="*/ 94 h 167"/>
                <a:gd name="T44" fmla="*/ 23 w 142"/>
                <a:gd name="T45" fmla="*/ 76 h 167"/>
                <a:gd name="T46" fmla="*/ 18 w 142"/>
                <a:gd name="T47" fmla="*/ 75 h 167"/>
                <a:gd name="T48" fmla="*/ 10 w 142"/>
                <a:gd name="T49" fmla="*/ 71 h 167"/>
                <a:gd name="T50" fmla="*/ 7 w 142"/>
                <a:gd name="T51" fmla="*/ 64 h 167"/>
                <a:gd name="T52" fmla="*/ 8 w 142"/>
                <a:gd name="T53" fmla="*/ 56 h 167"/>
                <a:gd name="T54" fmla="*/ 0 w 142"/>
                <a:gd name="T55" fmla="*/ 4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2" h="167">
                  <a:moveTo>
                    <a:pt x="0" y="49"/>
                  </a:moveTo>
                  <a:cubicBezTo>
                    <a:pt x="0" y="49"/>
                    <a:pt x="29" y="37"/>
                    <a:pt x="44" y="30"/>
                  </a:cubicBezTo>
                  <a:cubicBezTo>
                    <a:pt x="60" y="23"/>
                    <a:pt x="87" y="0"/>
                    <a:pt x="87" y="0"/>
                  </a:cubicBezTo>
                  <a:cubicBezTo>
                    <a:pt x="87" y="0"/>
                    <a:pt x="100" y="22"/>
                    <a:pt x="100" y="26"/>
                  </a:cubicBezTo>
                  <a:cubicBezTo>
                    <a:pt x="100" y="30"/>
                    <a:pt x="102" y="43"/>
                    <a:pt x="102" y="43"/>
                  </a:cubicBezTo>
                  <a:cubicBezTo>
                    <a:pt x="102" y="43"/>
                    <a:pt x="109" y="44"/>
                    <a:pt x="111" y="49"/>
                  </a:cubicBezTo>
                  <a:cubicBezTo>
                    <a:pt x="113" y="53"/>
                    <a:pt x="113" y="59"/>
                    <a:pt x="115" y="62"/>
                  </a:cubicBezTo>
                  <a:cubicBezTo>
                    <a:pt x="117" y="65"/>
                    <a:pt x="122" y="74"/>
                    <a:pt x="122" y="74"/>
                  </a:cubicBezTo>
                  <a:cubicBezTo>
                    <a:pt x="122" y="74"/>
                    <a:pt x="123" y="88"/>
                    <a:pt x="123" y="90"/>
                  </a:cubicBezTo>
                  <a:cubicBezTo>
                    <a:pt x="123" y="91"/>
                    <a:pt x="130" y="89"/>
                    <a:pt x="131" y="93"/>
                  </a:cubicBezTo>
                  <a:cubicBezTo>
                    <a:pt x="132" y="97"/>
                    <a:pt x="134" y="100"/>
                    <a:pt x="136" y="102"/>
                  </a:cubicBezTo>
                  <a:cubicBezTo>
                    <a:pt x="137" y="103"/>
                    <a:pt x="137" y="112"/>
                    <a:pt x="137" y="112"/>
                  </a:cubicBezTo>
                  <a:cubicBezTo>
                    <a:pt x="137" y="112"/>
                    <a:pt x="140" y="111"/>
                    <a:pt x="141" y="116"/>
                  </a:cubicBezTo>
                  <a:cubicBezTo>
                    <a:pt x="142" y="122"/>
                    <a:pt x="122" y="140"/>
                    <a:pt x="110" y="147"/>
                  </a:cubicBezTo>
                  <a:cubicBezTo>
                    <a:pt x="98" y="153"/>
                    <a:pt x="74" y="167"/>
                    <a:pt x="68" y="165"/>
                  </a:cubicBezTo>
                  <a:cubicBezTo>
                    <a:pt x="63" y="164"/>
                    <a:pt x="55" y="155"/>
                    <a:pt x="54" y="152"/>
                  </a:cubicBezTo>
                  <a:cubicBezTo>
                    <a:pt x="53" y="148"/>
                    <a:pt x="50" y="143"/>
                    <a:pt x="51" y="139"/>
                  </a:cubicBezTo>
                  <a:cubicBezTo>
                    <a:pt x="52" y="136"/>
                    <a:pt x="52" y="126"/>
                    <a:pt x="51" y="123"/>
                  </a:cubicBezTo>
                  <a:cubicBezTo>
                    <a:pt x="49" y="121"/>
                    <a:pt x="39" y="123"/>
                    <a:pt x="38" y="119"/>
                  </a:cubicBezTo>
                  <a:cubicBezTo>
                    <a:pt x="37" y="116"/>
                    <a:pt x="36" y="119"/>
                    <a:pt x="34" y="114"/>
                  </a:cubicBezTo>
                  <a:cubicBezTo>
                    <a:pt x="32" y="109"/>
                    <a:pt x="28" y="104"/>
                    <a:pt x="26" y="102"/>
                  </a:cubicBezTo>
                  <a:cubicBezTo>
                    <a:pt x="25" y="101"/>
                    <a:pt x="23" y="99"/>
                    <a:pt x="23" y="94"/>
                  </a:cubicBezTo>
                  <a:cubicBezTo>
                    <a:pt x="24" y="90"/>
                    <a:pt x="23" y="76"/>
                    <a:pt x="23" y="76"/>
                  </a:cubicBezTo>
                  <a:cubicBezTo>
                    <a:pt x="23" y="76"/>
                    <a:pt x="22" y="77"/>
                    <a:pt x="18" y="75"/>
                  </a:cubicBezTo>
                  <a:cubicBezTo>
                    <a:pt x="15" y="73"/>
                    <a:pt x="10" y="76"/>
                    <a:pt x="10" y="71"/>
                  </a:cubicBezTo>
                  <a:cubicBezTo>
                    <a:pt x="10" y="67"/>
                    <a:pt x="7" y="64"/>
                    <a:pt x="7" y="64"/>
                  </a:cubicBezTo>
                  <a:cubicBezTo>
                    <a:pt x="8" y="56"/>
                    <a:pt x="8" y="56"/>
                    <a:pt x="8" y="56"/>
                  </a:cubicBezTo>
                  <a:lnTo>
                    <a:pt x="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34"/>
              <a:endParaRPr lang="en-US" sz="1400">
                <a:solidFill>
                  <a:srgbClr val="0096D6"/>
                </a:solidFill>
              </a:endParaRPr>
            </a:p>
          </p:txBody>
        </p:sp>
        <p:sp>
          <p:nvSpPr>
            <p:cNvPr id="53" name="Freeform 52"/>
            <p:cNvSpPr>
              <a:spLocks/>
            </p:cNvSpPr>
            <p:nvPr/>
          </p:nvSpPr>
          <p:spPr bwMode="auto">
            <a:xfrm>
              <a:off x="8130419" y="2155273"/>
              <a:ext cx="276819" cy="378262"/>
            </a:xfrm>
            <a:custGeom>
              <a:avLst/>
              <a:gdLst>
                <a:gd name="T0" fmla="*/ 0 w 192"/>
                <a:gd name="T1" fmla="*/ 34 h 262"/>
                <a:gd name="T2" fmla="*/ 31 w 192"/>
                <a:gd name="T3" fmla="*/ 20 h 262"/>
                <a:gd name="T4" fmla="*/ 59 w 192"/>
                <a:gd name="T5" fmla="*/ 0 h 262"/>
                <a:gd name="T6" fmla="*/ 176 w 192"/>
                <a:gd name="T7" fmla="*/ 181 h 262"/>
                <a:gd name="T8" fmla="*/ 152 w 192"/>
                <a:gd name="T9" fmla="*/ 243 h 262"/>
                <a:gd name="T10" fmla="*/ 81 w 192"/>
                <a:gd name="T11" fmla="*/ 237 h 262"/>
                <a:gd name="T12" fmla="*/ 43 w 192"/>
                <a:gd name="T13" fmla="*/ 150 h 262"/>
                <a:gd name="T14" fmla="*/ 0 w 192"/>
                <a:gd name="T15" fmla="*/ 34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262">
                  <a:moveTo>
                    <a:pt x="0" y="34"/>
                  </a:moveTo>
                  <a:cubicBezTo>
                    <a:pt x="0" y="34"/>
                    <a:pt x="21" y="26"/>
                    <a:pt x="31" y="20"/>
                  </a:cubicBezTo>
                  <a:cubicBezTo>
                    <a:pt x="42" y="13"/>
                    <a:pt x="59" y="0"/>
                    <a:pt x="59" y="0"/>
                  </a:cubicBezTo>
                  <a:cubicBezTo>
                    <a:pt x="59" y="0"/>
                    <a:pt x="132" y="105"/>
                    <a:pt x="176" y="181"/>
                  </a:cubicBezTo>
                  <a:cubicBezTo>
                    <a:pt x="192" y="210"/>
                    <a:pt x="171" y="232"/>
                    <a:pt x="152" y="243"/>
                  </a:cubicBezTo>
                  <a:cubicBezTo>
                    <a:pt x="132" y="254"/>
                    <a:pt x="94" y="262"/>
                    <a:pt x="81" y="237"/>
                  </a:cubicBezTo>
                  <a:cubicBezTo>
                    <a:pt x="76" y="226"/>
                    <a:pt x="59" y="190"/>
                    <a:pt x="43" y="150"/>
                  </a:cubicBezTo>
                  <a:cubicBezTo>
                    <a:pt x="22" y="95"/>
                    <a:pt x="0" y="34"/>
                    <a:pt x="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34"/>
              <a:endParaRPr lang="en-US" sz="1400">
                <a:solidFill>
                  <a:srgbClr val="0096D6"/>
                </a:solidFill>
              </a:endParaRPr>
            </a:p>
          </p:txBody>
        </p:sp>
        <p:sp>
          <p:nvSpPr>
            <p:cNvPr id="54" name="Freeform 53"/>
            <p:cNvSpPr>
              <a:spLocks noEditPoints="1"/>
            </p:cNvSpPr>
            <p:nvPr/>
          </p:nvSpPr>
          <p:spPr bwMode="auto">
            <a:xfrm>
              <a:off x="7371455" y="1821625"/>
              <a:ext cx="646524" cy="294543"/>
            </a:xfrm>
            <a:custGeom>
              <a:avLst/>
              <a:gdLst>
                <a:gd name="T0" fmla="*/ 831 w 1058"/>
                <a:gd name="T1" fmla="*/ 104 h 482"/>
                <a:gd name="T2" fmla="*/ 831 w 1058"/>
                <a:gd name="T3" fmla="*/ 59 h 482"/>
                <a:gd name="T4" fmla="*/ 800 w 1058"/>
                <a:gd name="T5" fmla="*/ 0 h 482"/>
                <a:gd name="T6" fmla="*/ 264 w 1058"/>
                <a:gd name="T7" fmla="*/ 0 h 482"/>
                <a:gd name="T8" fmla="*/ 0 w 1058"/>
                <a:gd name="T9" fmla="*/ 482 h 482"/>
                <a:gd name="T10" fmla="*/ 1058 w 1058"/>
                <a:gd name="T11" fmla="*/ 482 h 482"/>
                <a:gd name="T12" fmla="*/ 855 w 1058"/>
                <a:gd name="T13" fmla="*/ 104 h 482"/>
                <a:gd name="T14" fmla="*/ 831 w 1058"/>
                <a:gd name="T15" fmla="*/ 104 h 482"/>
                <a:gd name="T16" fmla="*/ 302 w 1058"/>
                <a:gd name="T17" fmla="*/ 152 h 482"/>
                <a:gd name="T18" fmla="*/ 264 w 1058"/>
                <a:gd name="T19" fmla="*/ 152 h 482"/>
                <a:gd name="T20" fmla="*/ 264 w 1058"/>
                <a:gd name="T21" fmla="*/ 19 h 482"/>
                <a:gd name="T22" fmla="*/ 302 w 1058"/>
                <a:gd name="T23" fmla="*/ 19 h 482"/>
                <a:gd name="T24" fmla="*/ 302 w 1058"/>
                <a:gd name="T25" fmla="*/ 152 h 482"/>
                <a:gd name="T26" fmla="*/ 415 w 1058"/>
                <a:gd name="T27" fmla="*/ 104 h 482"/>
                <a:gd name="T28" fmla="*/ 378 w 1058"/>
                <a:gd name="T29" fmla="*/ 104 h 482"/>
                <a:gd name="T30" fmla="*/ 378 w 1058"/>
                <a:gd name="T31" fmla="*/ 17 h 482"/>
                <a:gd name="T32" fmla="*/ 415 w 1058"/>
                <a:gd name="T33" fmla="*/ 19 h 482"/>
                <a:gd name="T34" fmla="*/ 415 w 1058"/>
                <a:gd name="T35" fmla="*/ 104 h 482"/>
                <a:gd name="T36" fmla="*/ 531 w 1058"/>
                <a:gd name="T37" fmla="*/ 152 h 482"/>
                <a:gd name="T38" fmla="*/ 491 w 1058"/>
                <a:gd name="T39" fmla="*/ 152 h 482"/>
                <a:gd name="T40" fmla="*/ 491 w 1058"/>
                <a:gd name="T41" fmla="*/ 19 h 482"/>
                <a:gd name="T42" fmla="*/ 531 w 1058"/>
                <a:gd name="T43" fmla="*/ 19 h 482"/>
                <a:gd name="T44" fmla="*/ 531 w 1058"/>
                <a:gd name="T45" fmla="*/ 152 h 482"/>
                <a:gd name="T46" fmla="*/ 644 w 1058"/>
                <a:gd name="T47" fmla="*/ 102 h 482"/>
                <a:gd name="T48" fmla="*/ 604 w 1058"/>
                <a:gd name="T49" fmla="*/ 102 h 482"/>
                <a:gd name="T50" fmla="*/ 604 w 1058"/>
                <a:gd name="T51" fmla="*/ 19 h 482"/>
                <a:gd name="T52" fmla="*/ 644 w 1058"/>
                <a:gd name="T53" fmla="*/ 19 h 482"/>
                <a:gd name="T54" fmla="*/ 644 w 1058"/>
                <a:gd name="T55" fmla="*/ 102 h 482"/>
                <a:gd name="T56" fmla="*/ 755 w 1058"/>
                <a:gd name="T57" fmla="*/ 152 h 482"/>
                <a:gd name="T58" fmla="*/ 715 w 1058"/>
                <a:gd name="T59" fmla="*/ 149 h 482"/>
                <a:gd name="T60" fmla="*/ 715 w 1058"/>
                <a:gd name="T61" fmla="*/ 19 h 482"/>
                <a:gd name="T62" fmla="*/ 755 w 1058"/>
                <a:gd name="T63" fmla="*/ 19 h 482"/>
                <a:gd name="T64" fmla="*/ 755 w 1058"/>
                <a:gd name="T65" fmla="*/ 15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8" h="482">
                  <a:moveTo>
                    <a:pt x="831" y="104"/>
                  </a:moveTo>
                  <a:lnTo>
                    <a:pt x="831" y="59"/>
                  </a:lnTo>
                  <a:lnTo>
                    <a:pt x="800" y="0"/>
                  </a:lnTo>
                  <a:lnTo>
                    <a:pt x="264" y="0"/>
                  </a:lnTo>
                  <a:lnTo>
                    <a:pt x="0" y="482"/>
                  </a:lnTo>
                  <a:lnTo>
                    <a:pt x="1058" y="482"/>
                  </a:lnTo>
                  <a:lnTo>
                    <a:pt x="855" y="104"/>
                  </a:lnTo>
                  <a:lnTo>
                    <a:pt x="831" y="104"/>
                  </a:lnTo>
                  <a:close/>
                  <a:moveTo>
                    <a:pt x="302" y="152"/>
                  </a:moveTo>
                  <a:lnTo>
                    <a:pt x="264" y="152"/>
                  </a:lnTo>
                  <a:lnTo>
                    <a:pt x="264" y="19"/>
                  </a:lnTo>
                  <a:lnTo>
                    <a:pt x="302" y="19"/>
                  </a:lnTo>
                  <a:lnTo>
                    <a:pt x="302" y="152"/>
                  </a:lnTo>
                  <a:close/>
                  <a:moveTo>
                    <a:pt x="415" y="104"/>
                  </a:moveTo>
                  <a:lnTo>
                    <a:pt x="378" y="104"/>
                  </a:lnTo>
                  <a:lnTo>
                    <a:pt x="378" y="17"/>
                  </a:lnTo>
                  <a:lnTo>
                    <a:pt x="415" y="19"/>
                  </a:lnTo>
                  <a:lnTo>
                    <a:pt x="415" y="104"/>
                  </a:lnTo>
                  <a:close/>
                  <a:moveTo>
                    <a:pt x="531" y="152"/>
                  </a:moveTo>
                  <a:lnTo>
                    <a:pt x="491" y="152"/>
                  </a:lnTo>
                  <a:lnTo>
                    <a:pt x="491" y="19"/>
                  </a:lnTo>
                  <a:lnTo>
                    <a:pt x="531" y="19"/>
                  </a:lnTo>
                  <a:lnTo>
                    <a:pt x="531" y="152"/>
                  </a:lnTo>
                  <a:close/>
                  <a:moveTo>
                    <a:pt x="644" y="102"/>
                  </a:moveTo>
                  <a:lnTo>
                    <a:pt x="604" y="102"/>
                  </a:lnTo>
                  <a:lnTo>
                    <a:pt x="604" y="19"/>
                  </a:lnTo>
                  <a:lnTo>
                    <a:pt x="644" y="19"/>
                  </a:lnTo>
                  <a:lnTo>
                    <a:pt x="644" y="102"/>
                  </a:lnTo>
                  <a:close/>
                  <a:moveTo>
                    <a:pt x="755" y="152"/>
                  </a:moveTo>
                  <a:lnTo>
                    <a:pt x="715" y="149"/>
                  </a:lnTo>
                  <a:lnTo>
                    <a:pt x="715" y="19"/>
                  </a:lnTo>
                  <a:lnTo>
                    <a:pt x="755" y="19"/>
                  </a:lnTo>
                  <a:lnTo>
                    <a:pt x="755"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34"/>
              <a:endParaRPr lang="en-US" sz="1400">
                <a:solidFill>
                  <a:srgbClr val="0096D6"/>
                </a:solidFill>
              </a:endParaRPr>
            </a:p>
          </p:txBody>
        </p:sp>
        <p:sp>
          <p:nvSpPr>
            <p:cNvPr id="55" name="Freeform 54"/>
            <p:cNvSpPr>
              <a:spLocks noEditPoints="1"/>
            </p:cNvSpPr>
            <p:nvPr/>
          </p:nvSpPr>
          <p:spPr bwMode="auto">
            <a:xfrm>
              <a:off x="6944307" y="1821625"/>
              <a:ext cx="288432" cy="294543"/>
            </a:xfrm>
            <a:custGeom>
              <a:avLst/>
              <a:gdLst>
                <a:gd name="T0" fmla="*/ 0 w 472"/>
                <a:gd name="T1" fmla="*/ 482 h 482"/>
                <a:gd name="T2" fmla="*/ 205 w 472"/>
                <a:gd name="T3" fmla="*/ 482 h 482"/>
                <a:gd name="T4" fmla="*/ 413 w 472"/>
                <a:gd name="T5" fmla="*/ 107 h 482"/>
                <a:gd name="T6" fmla="*/ 406 w 472"/>
                <a:gd name="T7" fmla="*/ 107 h 482"/>
                <a:gd name="T8" fmla="*/ 406 w 472"/>
                <a:gd name="T9" fmla="*/ 17 h 482"/>
                <a:gd name="T10" fmla="*/ 441 w 472"/>
                <a:gd name="T11" fmla="*/ 17 h 482"/>
                <a:gd name="T12" fmla="*/ 441 w 472"/>
                <a:gd name="T13" fmla="*/ 55 h 482"/>
                <a:gd name="T14" fmla="*/ 472 w 472"/>
                <a:gd name="T15" fmla="*/ 0 h 482"/>
                <a:gd name="T16" fmla="*/ 0 w 472"/>
                <a:gd name="T17" fmla="*/ 0 h 482"/>
                <a:gd name="T18" fmla="*/ 0 w 472"/>
                <a:gd name="T19" fmla="*/ 482 h 482"/>
                <a:gd name="T20" fmla="*/ 292 w 472"/>
                <a:gd name="T21" fmla="*/ 19 h 482"/>
                <a:gd name="T22" fmla="*/ 333 w 472"/>
                <a:gd name="T23" fmla="*/ 19 h 482"/>
                <a:gd name="T24" fmla="*/ 333 w 472"/>
                <a:gd name="T25" fmla="*/ 149 h 482"/>
                <a:gd name="T26" fmla="*/ 292 w 472"/>
                <a:gd name="T27" fmla="*/ 149 h 482"/>
                <a:gd name="T28" fmla="*/ 292 w 472"/>
                <a:gd name="T29" fmla="*/ 19 h 482"/>
                <a:gd name="T30" fmla="*/ 179 w 472"/>
                <a:gd name="T31" fmla="*/ 19 h 482"/>
                <a:gd name="T32" fmla="*/ 215 w 472"/>
                <a:gd name="T33" fmla="*/ 19 h 482"/>
                <a:gd name="T34" fmla="*/ 215 w 472"/>
                <a:gd name="T35" fmla="*/ 104 h 482"/>
                <a:gd name="T36" fmla="*/ 179 w 472"/>
                <a:gd name="T37" fmla="*/ 104 h 482"/>
                <a:gd name="T38" fmla="*/ 179 w 472"/>
                <a:gd name="T39" fmla="*/ 19 h 482"/>
                <a:gd name="T40" fmla="*/ 66 w 472"/>
                <a:gd name="T41" fmla="*/ 19 h 482"/>
                <a:gd name="T42" fmla="*/ 104 w 472"/>
                <a:gd name="T43" fmla="*/ 19 h 482"/>
                <a:gd name="T44" fmla="*/ 104 w 472"/>
                <a:gd name="T45" fmla="*/ 152 h 482"/>
                <a:gd name="T46" fmla="*/ 66 w 472"/>
                <a:gd name="T47" fmla="*/ 152 h 482"/>
                <a:gd name="T48" fmla="*/ 66 w 472"/>
                <a:gd name="T49" fmla="*/ 1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2" h="482">
                  <a:moveTo>
                    <a:pt x="0" y="482"/>
                  </a:moveTo>
                  <a:lnTo>
                    <a:pt x="205" y="482"/>
                  </a:lnTo>
                  <a:lnTo>
                    <a:pt x="413" y="107"/>
                  </a:lnTo>
                  <a:lnTo>
                    <a:pt x="406" y="107"/>
                  </a:lnTo>
                  <a:lnTo>
                    <a:pt x="406" y="17"/>
                  </a:lnTo>
                  <a:lnTo>
                    <a:pt x="441" y="17"/>
                  </a:lnTo>
                  <a:lnTo>
                    <a:pt x="441" y="55"/>
                  </a:lnTo>
                  <a:lnTo>
                    <a:pt x="472" y="0"/>
                  </a:lnTo>
                  <a:lnTo>
                    <a:pt x="0" y="0"/>
                  </a:lnTo>
                  <a:lnTo>
                    <a:pt x="0" y="482"/>
                  </a:lnTo>
                  <a:close/>
                  <a:moveTo>
                    <a:pt x="292" y="19"/>
                  </a:moveTo>
                  <a:lnTo>
                    <a:pt x="333" y="19"/>
                  </a:lnTo>
                  <a:lnTo>
                    <a:pt x="333" y="149"/>
                  </a:lnTo>
                  <a:lnTo>
                    <a:pt x="292" y="149"/>
                  </a:lnTo>
                  <a:lnTo>
                    <a:pt x="292" y="19"/>
                  </a:lnTo>
                  <a:close/>
                  <a:moveTo>
                    <a:pt x="179" y="19"/>
                  </a:moveTo>
                  <a:lnTo>
                    <a:pt x="215" y="19"/>
                  </a:lnTo>
                  <a:lnTo>
                    <a:pt x="215" y="104"/>
                  </a:lnTo>
                  <a:lnTo>
                    <a:pt x="179" y="104"/>
                  </a:lnTo>
                  <a:lnTo>
                    <a:pt x="179" y="19"/>
                  </a:lnTo>
                  <a:close/>
                  <a:moveTo>
                    <a:pt x="66" y="19"/>
                  </a:moveTo>
                  <a:lnTo>
                    <a:pt x="104" y="19"/>
                  </a:lnTo>
                  <a:lnTo>
                    <a:pt x="104" y="152"/>
                  </a:lnTo>
                  <a:lnTo>
                    <a:pt x="66" y="152"/>
                  </a:lnTo>
                  <a:lnTo>
                    <a:pt x="6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34"/>
              <a:endParaRPr lang="en-US" sz="1400">
                <a:solidFill>
                  <a:srgbClr val="0096D6"/>
                </a:solidFill>
              </a:endParaRPr>
            </a:p>
          </p:txBody>
        </p:sp>
        <p:sp>
          <p:nvSpPr>
            <p:cNvPr id="56" name="Freeform 55"/>
            <p:cNvSpPr>
              <a:spLocks noEditPoints="1"/>
            </p:cNvSpPr>
            <p:nvPr/>
          </p:nvSpPr>
          <p:spPr bwMode="auto">
            <a:xfrm>
              <a:off x="8115748" y="1821625"/>
              <a:ext cx="306152" cy="294543"/>
            </a:xfrm>
            <a:custGeom>
              <a:avLst/>
              <a:gdLst>
                <a:gd name="T0" fmla="*/ 0 w 501"/>
                <a:gd name="T1" fmla="*/ 0 h 482"/>
                <a:gd name="T2" fmla="*/ 218 w 501"/>
                <a:gd name="T3" fmla="*/ 482 h 482"/>
                <a:gd name="T4" fmla="*/ 501 w 501"/>
                <a:gd name="T5" fmla="*/ 482 h 482"/>
                <a:gd name="T6" fmla="*/ 501 w 501"/>
                <a:gd name="T7" fmla="*/ 0 h 482"/>
                <a:gd name="T8" fmla="*/ 0 w 501"/>
                <a:gd name="T9" fmla="*/ 0 h 482"/>
                <a:gd name="T10" fmla="*/ 107 w 501"/>
                <a:gd name="T11" fmla="*/ 104 h 482"/>
                <a:gd name="T12" fmla="*/ 64 w 501"/>
                <a:gd name="T13" fmla="*/ 104 h 482"/>
                <a:gd name="T14" fmla="*/ 64 w 501"/>
                <a:gd name="T15" fmla="*/ 17 h 482"/>
                <a:gd name="T16" fmla="*/ 107 w 501"/>
                <a:gd name="T17" fmla="*/ 17 h 482"/>
                <a:gd name="T18" fmla="*/ 107 w 501"/>
                <a:gd name="T19" fmla="*/ 104 h 482"/>
                <a:gd name="T20" fmla="*/ 208 w 501"/>
                <a:gd name="T21" fmla="*/ 152 h 482"/>
                <a:gd name="T22" fmla="*/ 168 w 501"/>
                <a:gd name="T23" fmla="*/ 152 h 482"/>
                <a:gd name="T24" fmla="*/ 168 w 501"/>
                <a:gd name="T25" fmla="*/ 17 h 482"/>
                <a:gd name="T26" fmla="*/ 208 w 501"/>
                <a:gd name="T27" fmla="*/ 19 h 482"/>
                <a:gd name="T28" fmla="*/ 208 w 501"/>
                <a:gd name="T29" fmla="*/ 152 h 482"/>
                <a:gd name="T30" fmla="*/ 322 w 501"/>
                <a:gd name="T31" fmla="*/ 102 h 482"/>
                <a:gd name="T32" fmla="*/ 281 w 501"/>
                <a:gd name="T33" fmla="*/ 102 h 482"/>
                <a:gd name="T34" fmla="*/ 281 w 501"/>
                <a:gd name="T35" fmla="*/ 17 h 482"/>
                <a:gd name="T36" fmla="*/ 322 w 501"/>
                <a:gd name="T37" fmla="*/ 19 h 482"/>
                <a:gd name="T38" fmla="*/ 322 w 501"/>
                <a:gd name="T39" fmla="*/ 102 h 482"/>
                <a:gd name="T40" fmla="*/ 435 w 501"/>
                <a:gd name="T41" fmla="*/ 149 h 482"/>
                <a:gd name="T42" fmla="*/ 397 w 501"/>
                <a:gd name="T43" fmla="*/ 149 h 482"/>
                <a:gd name="T44" fmla="*/ 397 w 501"/>
                <a:gd name="T45" fmla="*/ 19 h 482"/>
                <a:gd name="T46" fmla="*/ 435 w 501"/>
                <a:gd name="T47" fmla="*/ 19 h 482"/>
                <a:gd name="T48" fmla="*/ 435 w 501"/>
                <a:gd name="T49" fmla="*/ 14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1" h="482">
                  <a:moveTo>
                    <a:pt x="0" y="0"/>
                  </a:moveTo>
                  <a:lnTo>
                    <a:pt x="218" y="482"/>
                  </a:lnTo>
                  <a:lnTo>
                    <a:pt x="501" y="482"/>
                  </a:lnTo>
                  <a:lnTo>
                    <a:pt x="501" y="0"/>
                  </a:lnTo>
                  <a:lnTo>
                    <a:pt x="0" y="0"/>
                  </a:lnTo>
                  <a:close/>
                  <a:moveTo>
                    <a:pt x="107" y="104"/>
                  </a:moveTo>
                  <a:lnTo>
                    <a:pt x="64" y="104"/>
                  </a:lnTo>
                  <a:lnTo>
                    <a:pt x="64" y="17"/>
                  </a:lnTo>
                  <a:lnTo>
                    <a:pt x="107" y="17"/>
                  </a:lnTo>
                  <a:lnTo>
                    <a:pt x="107" y="104"/>
                  </a:lnTo>
                  <a:close/>
                  <a:moveTo>
                    <a:pt x="208" y="152"/>
                  </a:moveTo>
                  <a:lnTo>
                    <a:pt x="168" y="152"/>
                  </a:lnTo>
                  <a:lnTo>
                    <a:pt x="168" y="17"/>
                  </a:lnTo>
                  <a:lnTo>
                    <a:pt x="208" y="19"/>
                  </a:lnTo>
                  <a:lnTo>
                    <a:pt x="208" y="152"/>
                  </a:lnTo>
                  <a:close/>
                  <a:moveTo>
                    <a:pt x="322" y="102"/>
                  </a:moveTo>
                  <a:lnTo>
                    <a:pt x="281" y="102"/>
                  </a:lnTo>
                  <a:lnTo>
                    <a:pt x="281" y="17"/>
                  </a:lnTo>
                  <a:lnTo>
                    <a:pt x="322" y="19"/>
                  </a:lnTo>
                  <a:lnTo>
                    <a:pt x="322" y="102"/>
                  </a:lnTo>
                  <a:close/>
                  <a:moveTo>
                    <a:pt x="435" y="149"/>
                  </a:moveTo>
                  <a:lnTo>
                    <a:pt x="397" y="149"/>
                  </a:lnTo>
                  <a:lnTo>
                    <a:pt x="397" y="19"/>
                  </a:lnTo>
                  <a:lnTo>
                    <a:pt x="435" y="19"/>
                  </a:lnTo>
                  <a:lnTo>
                    <a:pt x="4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34"/>
              <a:endParaRPr lang="en-US" sz="1400">
                <a:solidFill>
                  <a:srgbClr val="0096D6"/>
                </a:solidFill>
              </a:endParaRPr>
            </a:p>
          </p:txBody>
        </p:sp>
        <p:sp>
          <p:nvSpPr>
            <p:cNvPr id="57" name="Freeform 56"/>
            <p:cNvSpPr>
              <a:spLocks/>
            </p:cNvSpPr>
            <p:nvPr/>
          </p:nvSpPr>
          <p:spPr bwMode="auto">
            <a:xfrm>
              <a:off x="6991971" y="2238988"/>
              <a:ext cx="208990" cy="272542"/>
            </a:xfrm>
            <a:custGeom>
              <a:avLst/>
              <a:gdLst>
                <a:gd name="T0" fmla="*/ 41 w 145"/>
                <a:gd name="T1" fmla="*/ 0 h 189"/>
                <a:gd name="T2" fmla="*/ 89 w 145"/>
                <a:gd name="T3" fmla="*/ 34 h 189"/>
                <a:gd name="T4" fmla="*/ 145 w 145"/>
                <a:gd name="T5" fmla="*/ 61 h 189"/>
                <a:gd name="T6" fmla="*/ 72 w 145"/>
                <a:gd name="T7" fmla="*/ 125 h 189"/>
                <a:gd name="T8" fmla="*/ 14 w 145"/>
                <a:gd name="T9" fmla="*/ 187 h 189"/>
                <a:gd name="T10" fmla="*/ 4 w 145"/>
                <a:gd name="T11" fmla="*/ 186 h 189"/>
                <a:gd name="T12" fmla="*/ 25 w 145"/>
                <a:gd name="T13" fmla="*/ 97 h 189"/>
                <a:gd name="T14" fmla="*/ 41 w 145"/>
                <a:gd name="T15" fmla="*/ 0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89">
                  <a:moveTo>
                    <a:pt x="41" y="0"/>
                  </a:moveTo>
                  <a:cubicBezTo>
                    <a:pt x="41" y="0"/>
                    <a:pt x="60" y="18"/>
                    <a:pt x="89" y="34"/>
                  </a:cubicBezTo>
                  <a:cubicBezTo>
                    <a:pt x="108" y="45"/>
                    <a:pt x="145" y="61"/>
                    <a:pt x="145" y="61"/>
                  </a:cubicBezTo>
                  <a:cubicBezTo>
                    <a:pt x="145" y="61"/>
                    <a:pt x="104" y="91"/>
                    <a:pt x="72" y="125"/>
                  </a:cubicBezTo>
                  <a:cubicBezTo>
                    <a:pt x="41" y="157"/>
                    <a:pt x="14" y="187"/>
                    <a:pt x="14" y="187"/>
                  </a:cubicBezTo>
                  <a:cubicBezTo>
                    <a:pt x="14" y="187"/>
                    <a:pt x="7" y="189"/>
                    <a:pt x="4" y="186"/>
                  </a:cubicBezTo>
                  <a:cubicBezTo>
                    <a:pt x="0" y="182"/>
                    <a:pt x="15" y="144"/>
                    <a:pt x="25" y="97"/>
                  </a:cubicBezTo>
                  <a:cubicBezTo>
                    <a:pt x="35" y="51"/>
                    <a:pt x="41" y="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34"/>
              <a:endParaRPr lang="en-US" sz="1400">
                <a:solidFill>
                  <a:srgbClr val="0096D6"/>
                </a:solidFill>
              </a:endParaRPr>
            </a:p>
          </p:txBody>
        </p:sp>
      </p:grpSp>
      <p:sp>
        <p:nvSpPr>
          <p:cNvPr id="61" name="Rounded Rectangle 60"/>
          <p:cNvSpPr/>
          <p:nvPr/>
        </p:nvSpPr>
        <p:spPr>
          <a:xfrm>
            <a:off x="4680696" y="1095456"/>
            <a:ext cx="2011680" cy="1371600"/>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noFill/>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t" anchorCtr="0" compatLnSpc="1">
            <a:prstTxWarp prst="textNoShape">
              <a:avLst/>
            </a:prstTxWarp>
          </a:bodyPr>
          <a:lstStyle/>
          <a:p>
            <a:pPr defTabSz="685834"/>
            <a:endParaRPr lang="en-US" sz="1100" dirty="0">
              <a:solidFill>
                <a:srgbClr val="0096D6"/>
              </a:solidFill>
            </a:endParaRPr>
          </a:p>
        </p:txBody>
      </p:sp>
      <p:sp>
        <p:nvSpPr>
          <p:cNvPr id="29" name="Freeform 20"/>
          <p:cNvSpPr>
            <a:spLocks noChangeAspect="1" noEditPoints="1"/>
          </p:cNvSpPr>
          <p:nvPr/>
        </p:nvSpPr>
        <p:spPr bwMode="auto">
          <a:xfrm>
            <a:off x="5509510" y="1256484"/>
            <a:ext cx="354053" cy="342900"/>
          </a:xfrm>
          <a:custGeom>
            <a:avLst/>
            <a:gdLst>
              <a:gd name="T0" fmla="*/ 4665 w 7549"/>
              <a:gd name="T1" fmla="*/ 7000 h 7308"/>
              <a:gd name="T2" fmla="*/ 2530 w 7549"/>
              <a:gd name="T3" fmla="*/ 7000 h 7308"/>
              <a:gd name="T4" fmla="*/ 251 w 7549"/>
              <a:gd name="T5" fmla="*/ 7000 h 7308"/>
              <a:gd name="T6" fmla="*/ 5018 w 7549"/>
              <a:gd name="T7" fmla="*/ 41 h 7308"/>
              <a:gd name="T8" fmla="*/ 3585 w 7549"/>
              <a:gd name="T9" fmla="*/ 3707 h 7308"/>
              <a:gd name="T10" fmla="*/ 1282 w 7549"/>
              <a:gd name="T11" fmla="*/ 529 h 7308"/>
              <a:gd name="T12" fmla="*/ 778 w 7549"/>
              <a:gd name="T13" fmla="*/ 505 h 7308"/>
              <a:gd name="T14" fmla="*/ 1124 w 7549"/>
              <a:gd name="T15" fmla="*/ 17 h 7308"/>
              <a:gd name="T16" fmla="*/ 1104 w 7549"/>
              <a:gd name="T17" fmla="*/ 133 h 7308"/>
              <a:gd name="T18" fmla="*/ 1032 w 7549"/>
              <a:gd name="T19" fmla="*/ 660 h 7308"/>
              <a:gd name="T20" fmla="*/ 1462 w 7549"/>
              <a:gd name="T21" fmla="*/ 318 h 7308"/>
              <a:gd name="T22" fmla="*/ 1645 w 7549"/>
              <a:gd name="T23" fmla="*/ 59 h 7308"/>
              <a:gd name="T24" fmla="*/ 1705 w 7549"/>
              <a:gd name="T25" fmla="*/ 765 h 7308"/>
              <a:gd name="T26" fmla="*/ 2395 w 7549"/>
              <a:gd name="T27" fmla="*/ 731 h 7308"/>
              <a:gd name="T28" fmla="*/ 2019 w 7549"/>
              <a:gd name="T29" fmla="*/ 256 h 7308"/>
              <a:gd name="T30" fmla="*/ 2493 w 7549"/>
              <a:gd name="T31" fmla="*/ 148 h 7308"/>
              <a:gd name="T32" fmla="*/ 2177 w 7549"/>
              <a:gd name="T33" fmla="*/ 171 h 7308"/>
              <a:gd name="T34" fmla="*/ 2382 w 7549"/>
              <a:gd name="T35" fmla="*/ 534 h 7308"/>
              <a:gd name="T36" fmla="*/ 2647 w 7549"/>
              <a:gd name="T37" fmla="*/ 261 h 7308"/>
              <a:gd name="T38" fmla="*/ 2955 w 7549"/>
              <a:gd name="T39" fmla="*/ 1 h 7308"/>
              <a:gd name="T40" fmla="*/ 2876 w 7549"/>
              <a:gd name="T41" fmla="*/ 682 h 7308"/>
              <a:gd name="T42" fmla="*/ 3373 w 7549"/>
              <a:gd name="T43" fmla="*/ 720 h 7308"/>
              <a:gd name="T44" fmla="*/ 3371 w 7549"/>
              <a:gd name="T45" fmla="*/ 38 h 7308"/>
              <a:gd name="T46" fmla="*/ 3632 w 7549"/>
              <a:gd name="T47" fmla="*/ 375 h 7308"/>
              <a:gd name="T48" fmla="*/ 3401 w 7549"/>
              <a:gd name="T49" fmla="*/ 536 h 7308"/>
              <a:gd name="T50" fmla="*/ 4199 w 7549"/>
              <a:gd name="T51" fmla="*/ 682 h 7308"/>
              <a:gd name="T52" fmla="*/ 4044 w 7549"/>
              <a:gd name="T53" fmla="*/ 192 h 7308"/>
              <a:gd name="T54" fmla="*/ 4337 w 7549"/>
              <a:gd name="T55" fmla="*/ 79 h 7308"/>
              <a:gd name="T56" fmla="*/ 1016 w 7549"/>
              <a:gd name="T57" fmla="*/ 1323 h 7308"/>
              <a:gd name="T58" fmla="*/ 960 w 7549"/>
              <a:gd name="T59" fmla="*/ 1234 h 7308"/>
              <a:gd name="T60" fmla="*/ 1155 w 7549"/>
              <a:gd name="T61" fmla="*/ 1766 h 7308"/>
              <a:gd name="T62" fmla="*/ 1462 w 7549"/>
              <a:gd name="T63" fmla="*/ 1422 h 7308"/>
              <a:gd name="T64" fmla="*/ 1645 w 7549"/>
              <a:gd name="T65" fmla="*/ 1163 h 7308"/>
              <a:gd name="T66" fmla="*/ 1705 w 7549"/>
              <a:gd name="T67" fmla="*/ 1869 h 7308"/>
              <a:gd name="T68" fmla="*/ 2395 w 7549"/>
              <a:gd name="T69" fmla="*/ 1835 h 7308"/>
              <a:gd name="T70" fmla="*/ 2019 w 7549"/>
              <a:gd name="T71" fmla="*/ 1360 h 7308"/>
              <a:gd name="T72" fmla="*/ 2493 w 7549"/>
              <a:gd name="T73" fmla="*/ 1252 h 7308"/>
              <a:gd name="T74" fmla="*/ 2177 w 7549"/>
              <a:gd name="T75" fmla="*/ 1275 h 7308"/>
              <a:gd name="T76" fmla="*/ 2382 w 7549"/>
              <a:gd name="T77" fmla="*/ 1638 h 7308"/>
              <a:gd name="T78" fmla="*/ 2976 w 7549"/>
              <a:gd name="T79" fmla="*/ 1868 h 7308"/>
              <a:gd name="T80" fmla="*/ 2747 w 7549"/>
              <a:gd name="T81" fmla="*/ 1254 h 7308"/>
              <a:gd name="T82" fmla="*/ 3235 w 7549"/>
              <a:gd name="T83" fmla="*/ 1490 h 7308"/>
              <a:gd name="T84" fmla="*/ 2854 w 7549"/>
              <a:gd name="T85" fmla="*/ 1484 h 7308"/>
              <a:gd name="T86" fmla="*/ 3096 w 7549"/>
              <a:gd name="T87" fmla="*/ 1479 h 7308"/>
              <a:gd name="T88" fmla="*/ 3367 w 7549"/>
              <a:gd name="T89" fmla="*/ 1327 h 7308"/>
              <a:gd name="T90" fmla="*/ 3701 w 7549"/>
              <a:gd name="T91" fmla="*/ 1125 h 7308"/>
              <a:gd name="T92" fmla="*/ 1292 w 7549"/>
              <a:gd name="T93" fmla="*/ 2594 h 7308"/>
              <a:gd name="T94" fmla="*/ 801 w 7549"/>
              <a:gd name="T95" fmla="*/ 2807 h 7308"/>
              <a:gd name="T96" fmla="*/ 1029 w 7549"/>
              <a:gd name="T97" fmla="*/ 2208 h 7308"/>
              <a:gd name="T98" fmla="*/ 1142 w 7549"/>
              <a:gd name="T99" fmla="*/ 2431 h 7308"/>
              <a:gd name="T100" fmla="*/ 960 w 7549"/>
              <a:gd name="T101" fmla="*/ 2837 h 7308"/>
              <a:gd name="T102" fmla="*/ 1944 w 7549"/>
              <a:gd name="T103" fmla="*/ 2737 h 7308"/>
              <a:gd name="T104" fmla="*/ 1440 w 7549"/>
              <a:gd name="T105" fmla="*/ 2713 h 7308"/>
              <a:gd name="T106" fmla="*/ 1785 w 7549"/>
              <a:gd name="T107" fmla="*/ 2225 h 7308"/>
              <a:gd name="T108" fmla="*/ 1765 w 7549"/>
              <a:gd name="T109" fmla="*/ 2341 h 7308"/>
              <a:gd name="T110" fmla="*/ 1693 w 7549"/>
              <a:gd name="T111" fmla="*/ 2868 h 7308"/>
              <a:gd name="T112" fmla="*/ 2124 w 7549"/>
              <a:gd name="T113" fmla="*/ 2526 h 7308"/>
              <a:gd name="T114" fmla="*/ 2307 w 7549"/>
              <a:gd name="T115" fmla="*/ 2267 h 7308"/>
              <a:gd name="T116" fmla="*/ 2366 w 7549"/>
              <a:gd name="T117" fmla="*/ 2973 h 7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49" h="7308">
                <a:moveTo>
                  <a:pt x="6800" y="3789"/>
                </a:moveTo>
                <a:cubicBezTo>
                  <a:pt x="6800" y="3615"/>
                  <a:pt x="6659" y="3474"/>
                  <a:pt x="6485" y="3474"/>
                </a:cubicBezTo>
                <a:cubicBezTo>
                  <a:pt x="5334" y="3474"/>
                  <a:pt x="5334" y="3474"/>
                  <a:pt x="5334" y="3474"/>
                </a:cubicBezTo>
                <a:cubicBezTo>
                  <a:pt x="5160" y="3474"/>
                  <a:pt x="5018" y="3615"/>
                  <a:pt x="5018" y="3789"/>
                </a:cubicBezTo>
                <a:cubicBezTo>
                  <a:pt x="5018" y="7000"/>
                  <a:pt x="5018" y="7000"/>
                  <a:pt x="5018" y="7000"/>
                </a:cubicBezTo>
                <a:cubicBezTo>
                  <a:pt x="4665" y="7000"/>
                  <a:pt x="4665" y="7000"/>
                  <a:pt x="4665" y="7000"/>
                </a:cubicBezTo>
                <a:cubicBezTo>
                  <a:pt x="4665" y="4759"/>
                  <a:pt x="4665" y="4759"/>
                  <a:pt x="4665" y="4759"/>
                </a:cubicBezTo>
                <a:cubicBezTo>
                  <a:pt x="4665" y="4585"/>
                  <a:pt x="4524" y="4444"/>
                  <a:pt x="4350" y="4444"/>
                </a:cubicBezTo>
                <a:cubicBezTo>
                  <a:pt x="3199" y="4444"/>
                  <a:pt x="3199" y="4444"/>
                  <a:pt x="3199" y="4444"/>
                </a:cubicBezTo>
                <a:cubicBezTo>
                  <a:pt x="3025" y="4444"/>
                  <a:pt x="2883" y="4585"/>
                  <a:pt x="2883" y="4759"/>
                </a:cubicBezTo>
                <a:cubicBezTo>
                  <a:pt x="2883" y="7000"/>
                  <a:pt x="2883" y="7000"/>
                  <a:pt x="2883" y="7000"/>
                </a:cubicBezTo>
                <a:cubicBezTo>
                  <a:pt x="2530" y="7000"/>
                  <a:pt x="2530" y="7000"/>
                  <a:pt x="2530" y="7000"/>
                </a:cubicBezTo>
                <a:cubicBezTo>
                  <a:pt x="2530" y="5466"/>
                  <a:pt x="2530" y="5466"/>
                  <a:pt x="2530" y="5466"/>
                </a:cubicBezTo>
                <a:cubicBezTo>
                  <a:pt x="2530" y="5292"/>
                  <a:pt x="2389" y="5150"/>
                  <a:pt x="2215" y="5150"/>
                </a:cubicBezTo>
                <a:cubicBezTo>
                  <a:pt x="1064" y="5150"/>
                  <a:pt x="1064" y="5150"/>
                  <a:pt x="1064" y="5150"/>
                </a:cubicBezTo>
                <a:cubicBezTo>
                  <a:pt x="890" y="5150"/>
                  <a:pt x="748" y="5292"/>
                  <a:pt x="748" y="5466"/>
                </a:cubicBezTo>
                <a:cubicBezTo>
                  <a:pt x="748" y="7000"/>
                  <a:pt x="748" y="7000"/>
                  <a:pt x="748" y="7000"/>
                </a:cubicBezTo>
                <a:cubicBezTo>
                  <a:pt x="251" y="7000"/>
                  <a:pt x="251" y="7000"/>
                  <a:pt x="251" y="7000"/>
                </a:cubicBezTo>
                <a:cubicBezTo>
                  <a:pt x="251" y="7308"/>
                  <a:pt x="251" y="7308"/>
                  <a:pt x="251" y="7308"/>
                </a:cubicBezTo>
                <a:cubicBezTo>
                  <a:pt x="7298" y="7308"/>
                  <a:pt x="7298" y="7308"/>
                  <a:pt x="7298" y="7308"/>
                </a:cubicBezTo>
                <a:cubicBezTo>
                  <a:pt x="7298" y="7000"/>
                  <a:pt x="7298" y="7000"/>
                  <a:pt x="7298" y="7000"/>
                </a:cubicBezTo>
                <a:cubicBezTo>
                  <a:pt x="6800" y="7000"/>
                  <a:pt x="6800" y="7000"/>
                  <a:pt x="6800" y="7000"/>
                </a:cubicBezTo>
                <a:lnTo>
                  <a:pt x="6800" y="3789"/>
                </a:lnTo>
                <a:close/>
                <a:moveTo>
                  <a:pt x="5018" y="41"/>
                </a:moveTo>
                <a:cubicBezTo>
                  <a:pt x="5747" y="770"/>
                  <a:pt x="5747" y="770"/>
                  <a:pt x="5747" y="770"/>
                </a:cubicBezTo>
                <a:cubicBezTo>
                  <a:pt x="5037" y="1629"/>
                  <a:pt x="4182" y="2402"/>
                  <a:pt x="3231" y="3055"/>
                </a:cubicBezTo>
                <a:cubicBezTo>
                  <a:pt x="2743" y="3390"/>
                  <a:pt x="2229" y="3695"/>
                  <a:pt x="1690" y="3958"/>
                </a:cubicBezTo>
                <a:cubicBezTo>
                  <a:pt x="1152" y="4220"/>
                  <a:pt x="590" y="4445"/>
                  <a:pt x="0" y="4597"/>
                </a:cubicBezTo>
                <a:cubicBezTo>
                  <a:pt x="609" y="4567"/>
                  <a:pt x="1219" y="4459"/>
                  <a:pt x="1818" y="4306"/>
                </a:cubicBezTo>
                <a:cubicBezTo>
                  <a:pt x="2418" y="4152"/>
                  <a:pt x="3008" y="3950"/>
                  <a:pt x="3585" y="3707"/>
                </a:cubicBezTo>
                <a:cubicBezTo>
                  <a:pt x="4714" y="3230"/>
                  <a:pt x="5796" y="2601"/>
                  <a:pt x="6784" y="1807"/>
                </a:cubicBezTo>
                <a:cubicBezTo>
                  <a:pt x="7549" y="2572"/>
                  <a:pt x="7549" y="2572"/>
                  <a:pt x="7549" y="2572"/>
                </a:cubicBezTo>
                <a:cubicBezTo>
                  <a:pt x="7549" y="41"/>
                  <a:pt x="7549" y="41"/>
                  <a:pt x="7549" y="41"/>
                </a:cubicBezTo>
                <a:lnTo>
                  <a:pt x="5018" y="41"/>
                </a:lnTo>
                <a:close/>
                <a:moveTo>
                  <a:pt x="1292" y="386"/>
                </a:moveTo>
                <a:cubicBezTo>
                  <a:pt x="1292" y="441"/>
                  <a:pt x="1289" y="489"/>
                  <a:pt x="1282" y="529"/>
                </a:cubicBezTo>
                <a:cubicBezTo>
                  <a:pt x="1275" y="569"/>
                  <a:pt x="1263" y="606"/>
                  <a:pt x="1244" y="638"/>
                </a:cubicBezTo>
                <a:cubicBezTo>
                  <a:pt x="1221" y="678"/>
                  <a:pt x="1191" y="709"/>
                  <a:pt x="1155" y="731"/>
                </a:cubicBezTo>
                <a:cubicBezTo>
                  <a:pt x="1118" y="753"/>
                  <a:pt x="1077" y="764"/>
                  <a:pt x="1033" y="764"/>
                </a:cubicBezTo>
                <a:cubicBezTo>
                  <a:pt x="981" y="764"/>
                  <a:pt x="935" y="749"/>
                  <a:pt x="894" y="720"/>
                </a:cubicBezTo>
                <a:cubicBezTo>
                  <a:pt x="853" y="691"/>
                  <a:pt x="822" y="650"/>
                  <a:pt x="801" y="599"/>
                </a:cubicBezTo>
                <a:cubicBezTo>
                  <a:pt x="791" y="570"/>
                  <a:pt x="783" y="539"/>
                  <a:pt x="778" y="505"/>
                </a:cubicBezTo>
                <a:cubicBezTo>
                  <a:pt x="773" y="471"/>
                  <a:pt x="771" y="434"/>
                  <a:pt x="771" y="394"/>
                </a:cubicBezTo>
                <a:cubicBezTo>
                  <a:pt x="771" y="343"/>
                  <a:pt x="774" y="297"/>
                  <a:pt x="779" y="256"/>
                </a:cubicBezTo>
                <a:cubicBezTo>
                  <a:pt x="784" y="215"/>
                  <a:pt x="793" y="179"/>
                  <a:pt x="804" y="150"/>
                </a:cubicBezTo>
                <a:cubicBezTo>
                  <a:pt x="824" y="101"/>
                  <a:pt x="854" y="64"/>
                  <a:pt x="892" y="38"/>
                </a:cubicBezTo>
                <a:cubicBezTo>
                  <a:pt x="930" y="12"/>
                  <a:pt x="976" y="0"/>
                  <a:pt x="1029" y="0"/>
                </a:cubicBezTo>
                <a:cubicBezTo>
                  <a:pt x="1063" y="0"/>
                  <a:pt x="1095" y="5"/>
                  <a:pt x="1124" y="17"/>
                </a:cubicBezTo>
                <a:cubicBezTo>
                  <a:pt x="1152" y="28"/>
                  <a:pt x="1177" y="45"/>
                  <a:pt x="1199" y="67"/>
                </a:cubicBezTo>
                <a:cubicBezTo>
                  <a:pt x="1220" y="88"/>
                  <a:pt x="1239" y="116"/>
                  <a:pt x="1254" y="148"/>
                </a:cubicBezTo>
                <a:cubicBezTo>
                  <a:pt x="1279" y="204"/>
                  <a:pt x="1292" y="283"/>
                  <a:pt x="1292" y="386"/>
                </a:cubicBezTo>
                <a:close/>
                <a:moveTo>
                  <a:pt x="1153" y="375"/>
                </a:moveTo>
                <a:cubicBezTo>
                  <a:pt x="1153" y="313"/>
                  <a:pt x="1149" y="262"/>
                  <a:pt x="1142" y="223"/>
                </a:cubicBezTo>
                <a:cubicBezTo>
                  <a:pt x="1134" y="183"/>
                  <a:pt x="1122" y="153"/>
                  <a:pt x="1104" y="133"/>
                </a:cubicBezTo>
                <a:cubicBezTo>
                  <a:pt x="1086" y="113"/>
                  <a:pt x="1062" y="103"/>
                  <a:pt x="1031" y="103"/>
                </a:cubicBezTo>
                <a:cubicBezTo>
                  <a:pt x="986" y="103"/>
                  <a:pt x="955" y="126"/>
                  <a:pt x="937" y="171"/>
                </a:cubicBezTo>
                <a:cubicBezTo>
                  <a:pt x="920" y="216"/>
                  <a:pt x="911" y="285"/>
                  <a:pt x="911" y="380"/>
                </a:cubicBezTo>
                <a:cubicBezTo>
                  <a:pt x="911" y="443"/>
                  <a:pt x="915" y="496"/>
                  <a:pt x="922" y="536"/>
                </a:cubicBezTo>
                <a:cubicBezTo>
                  <a:pt x="930" y="577"/>
                  <a:pt x="942" y="608"/>
                  <a:pt x="960" y="629"/>
                </a:cubicBezTo>
                <a:cubicBezTo>
                  <a:pt x="977" y="650"/>
                  <a:pt x="1001" y="660"/>
                  <a:pt x="1032" y="660"/>
                </a:cubicBezTo>
                <a:cubicBezTo>
                  <a:pt x="1063" y="660"/>
                  <a:pt x="1087" y="649"/>
                  <a:pt x="1105" y="628"/>
                </a:cubicBezTo>
                <a:cubicBezTo>
                  <a:pt x="1123" y="606"/>
                  <a:pt x="1135" y="575"/>
                  <a:pt x="1142" y="534"/>
                </a:cubicBezTo>
                <a:cubicBezTo>
                  <a:pt x="1149" y="494"/>
                  <a:pt x="1153" y="441"/>
                  <a:pt x="1153" y="375"/>
                </a:cubicBezTo>
                <a:close/>
                <a:moveTo>
                  <a:pt x="1636" y="682"/>
                </a:moveTo>
                <a:cubicBezTo>
                  <a:pt x="1636" y="219"/>
                  <a:pt x="1636" y="219"/>
                  <a:pt x="1636" y="219"/>
                </a:cubicBezTo>
                <a:cubicBezTo>
                  <a:pt x="1550" y="285"/>
                  <a:pt x="1492" y="318"/>
                  <a:pt x="1462" y="318"/>
                </a:cubicBezTo>
                <a:cubicBezTo>
                  <a:pt x="1448" y="318"/>
                  <a:pt x="1435" y="312"/>
                  <a:pt x="1424" y="301"/>
                </a:cubicBezTo>
                <a:cubicBezTo>
                  <a:pt x="1413" y="289"/>
                  <a:pt x="1407" y="276"/>
                  <a:pt x="1407" y="261"/>
                </a:cubicBezTo>
                <a:cubicBezTo>
                  <a:pt x="1407" y="244"/>
                  <a:pt x="1413" y="231"/>
                  <a:pt x="1424" y="223"/>
                </a:cubicBezTo>
                <a:cubicBezTo>
                  <a:pt x="1435" y="215"/>
                  <a:pt x="1454" y="204"/>
                  <a:pt x="1481" y="192"/>
                </a:cubicBezTo>
                <a:cubicBezTo>
                  <a:pt x="1522" y="172"/>
                  <a:pt x="1555" y="152"/>
                  <a:pt x="1580" y="130"/>
                </a:cubicBezTo>
                <a:cubicBezTo>
                  <a:pt x="1604" y="109"/>
                  <a:pt x="1626" y="85"/>
                  <a:pt x="1645" y="59"/>
                </a:cubicBezTo>
                <a:cubicBezTo>
                  <a:pt x="1664" y="32"/>
                  <a:pt x="1677" y="16"/>
                  <a:pt x="1682" y="10"/>
                </a:cubicBezTo>
                <a:cubicBezTo>
                  <a:pt x="1688" y="4"/>
                  <a:pt x="1699" y="1"/>
                  <a:pt x="1715" y="1"/>
                </a:cubicBezTo>
                <a:cubicBezTo>
                  <a:pt x="1733" y="1"/>
                  <a:pt x="1748" y="8"/>
                  <a:pt x="1758" y="21"/>
                </a:cubicBezTo>
                <a:cubicBezTo>
                  <a:pt x="1769" y="35"/>
                  <a:pt x="1775" y="55"/>
                  <a:pt x="1775" y="79"/>
                </a:cubicBezTo>
                <a:cubicBezTo>
                  <a:pt x="1775" y="662"/>
                  <a:pt x="1775" y="662"/>
                  <a:pt x="1775" y="662"/>
                </a:cubicBezTo>
                <a:cubicBezTo>
                  <a:pt x="1775" y="730"/>
                  <a:pt x="1751" y="765"/>
                  <a:pt x="1705" y="765"/>
                </a:cubicBezTo>
                <a:cubicBezTo>
                  <a:pt x="1684" y="765"/>
                  <a:pt x="1668" y="758"/>
                  <a:pt x="1655" y="744"/>
                </a:cubicBezTo>
                <a:cubicBezTo>
                  <a:pt x="1642" y="730"/>
                  <a:pt x="1636" y="709"/>
                  <a:pt x="1636" y="682"/>
                </a:cubicBezTo>
                <a:close/>
                <a:moveTo>
                  <a:pt x="2532" y="386"/>
                </a:moveTo>
                <a:cubicBezTo>
                  <a:pt x="2532" y="441"/>
                  <a:pt x="2529" y="489"/>
                  <a:pt x="2522" y="529"/>
                </a:cubicBezTo>
                <a:cubicBezTo>
                  <a:pt x="2515" y="569"/>
                  <a:pt x="2502" y="606"/>
                  <a:pt x="2484" y="638"/>
                </a:cubicBezTo>
                <a:cubicBezTo>
                  <a:pt x="2461" y="678"/>
                  <a:pt x="2431" y="709"/>
                  <a:pt x="2395" y="731"/>
                </a:cubicBezTo>
                <a:cubicBezTo>
                  <a:pt x="2358" y="753"/>
                  <a:pt x="2317" y="764"/>
                  <a:pt x="2272" y="764"/>
                </a:cubicBezTo>
                <a:cubicBezTo>
                  <a:pt x="2221" y="764"/>
                  <a:pt x="2174" y="749"/>
                  <a:pt x="2133" y="720"/>
                </a:cubicBezTo>
                <a:cubicBezTo>
                  <a:pt x="2093" y="691"/>
                  <a:pt x="2062" y="650"/>
                  <a:pt x="2041" y="599"/>
                </a:cubicBezTo>
                <a:cubicBezTo>
                  <a:pt x="2031" y="570"/>
                  <a:pt x="2023" y="539"/>
                  <a:pt x="2018" y="505"/>
                </a:cubicBezTo>
                <a:cubicBezTo>
                  <a:pt x="2013" y="471"/>
                  <a:pt x="2010" y="434"/>
                  <a:pt x="2010" y="394"/>
                </a:cubicBezTo>
                <a:cubicBezTo>
                  <a:pt x="2010" y="343"/>
                  <a:pt x="2013" y="297"/>
                  <a:pt x="2019" y="256"/>
                </a:cubicBezTo>
                <a:cubicBezTo>
                  <a:pt x="2024" y="215"/>
                  <a:pt x="2033" y="179"/>
                  <a:pt x="2044" y="150"/>
                </a:cubicBezTo>
                <a:cubicBezTo>
                  <a:pt x="2064" y="101"/>
                  <a:pt x="2093" y="64"/>
                  <a:pt x="2131" y="38"/>
                </a:cubicBezTo>
                <a:cubicBezTo>
                  <a:pt x="2170" y="12"/>
                  <a:pt x="2215" y="0"/>
                  <a:pt x="2268" y="0"/>
                </a:cubicBezTo>
                <a:cubicBezTo>
                  <a:pt x="2303" y="0"/>
                  <a:pt x="2335" y="5"/>
                  <a:pt x="2363" y="17"/>
                </a:cubicBezTo>
                <a:cubicBezTo>
                  <a:pt x="2392" y="28"/>
                  <a:pt x="2417" y="45"/>
                  <a:pt x="2439" y="67"/>
                </a:cubicBezTo>
                <a:cubicBezTo>
                  <a:pt x="2460" y="88"/>
                  <a:pt x="2478" y="116"/>
                  <a:pt x="2493" y="148"/>
                </a:cubicBezTo>
                <a:cubicBezTo>
                  <a:pt x="2519" y="204"/>
                  <a:pt x="2532" y="283"/>
                  <a:pt x="2532" y="386"/>
                </a:cubicBezTo>
                <a:close/>
                <a:moveTo>
                  <a:pt x="2392" y="375"/>
                </a:moveTo>
                <a:cubicBezTo>
                  <a:pt x="2392" y="313"/>
                  <a:pt x="2389" y="262"/>
                  <a:pt x="2381" y="223"/>
                </a:cubicBezTo>
                <a:cubicBezTo>
                  <a:pt x="2374" y="183"/>
                  <a:pt x="2361" y="153"/>
                  <a:pt x="2344" y="133"/>
                </a:cubicBezTo>
                <a:cubicBezTo>
                  <a:pt x="2326" y="113"/>
                  <a:pt x="2301" y="103"/>
                  <a:pt x="2270" y="103"/>
                </a:cubicBezTo>
                <a:cubicBezTo>
                  <a:pt x="2225" y="103"/>
                  <a:pt x="2194" y="126"/>
                  <a:pt x="2177" y="171"/>
                </a:cubicBezTo>
                <a:cubicBezTo>
                  <a:pt x="2159" y="216"/>
                  <a:pt x="2151" y="285"/>
                  <a:pt x="2151" y="380"/>
                </a:cubicBezTo>
                <a:cubicBezTo>
                  <a:pt x="2151" y="443"/>
                  <a:pt x="2154" y="496"/>
                  <a:pt x="2162" y="536"/>
                </a:cubicBezTo>
                <a:cubicBezTo>
                  <a:pt x="2169" y="577"/>
                  <a:pt x="2182" y="608"/>
                  <a:pt x="2199" y="629"/>
                </a:cubicBezTo>
                <a:cubicBezTo>
                  <a:pt x="2217" y="650"/>
                  <a:pt x="2241" y="660"/>
                  <a:pt x="2271" y="660"/>
                </a:cubicBezTo>
                <a:cubicBezTo>
                  <a:pt x="2302" y="660"/>
                  <a:pt x="2327" y="649"/>
                  <a:pt x="2345" y="628"/>
                </a:cubicBezTo>
                <a:cubicBezTo>
                  <a:pt x="2362" y="606"/>
                  <a:pt x="2375" y="575"/>
                  <a:pt x="2382" y="534"/>
                </a:cubicBezTo>
                <a:cubicBezTo>
                  <a:pt x="2389" y="494"/>
                  <a:pt x="2392" y="441"/>
                  <a:pt x="2392" y="375"/>
                </a:cubicBezTo>
                <a:close/>
                <a:moveTo>
                  <a:pt x="2876" y="682"/>
                </a:moveTo>
                <a:cubicBezTo>
                  <a:pt x="2876" y="219"/>
                  <a:pt x="2876" y="219"/>
                  <a:pt x="2876" y="219"/>
                </a:cubicBezTo>
                <a:cubicBezTo>
                  <a:pt x="2790" y="285"/>
                  <a:pt x="2732" y="318"/>
                  <a:pt x="2702" y="318"/>
                </a:cubicBezTo>
                <a:cubicBezTo>
                  <a:pt x="2687" y="318"/>
                  <a:pt x="2675" y="312"/>
                  <a:pt x="2664" y="301"/>
                </a:cubicBezTo>
                <a:cubicBezTo>
                  <a:pt x="2653" y="289"/>
                  <a:pt x="2647" y="276"/>
                  <a:pt x="2647" y="261"/>
                </a:cubicBezTo>
                <a:cubicBezTo>
                  <a:pt x="2647" y="244"/>
                  <a:pt x="2653" y="231"/>
                  <a:pt x="2663" y="223"/>
                </a:cubicBezTo>
                <a:cubicBezTo>
                  <a:pt x="2674" y="215"/>
                  <a:pt x="2693" y="204"/>
                  <a:pt x="2721" y="192"/>
                </a:cubicBezTo>
                <a:cubicBezTo>
                  <a:pt x="2762" y="172"/>
                  <a:pt x="2795" y="152"/>
                  <a:pt x="2820" y="130"/>
                </a:cubicBezTo>
                <a:cubicBezTo>
                  <a:pt x="2844" y="109"/>
                  <a:pt x="2866" y="85"/>
                  <a:pt x="2885" y="59"/>
                </a:cubicBezTo>
                <a:cubicBezTo>
                  <a:pt x="2904" y="32"/>
                  <a:pt x="2916" y="16"/>
                  <a:pt x="2922" y="10"/>
                </a:cubicBezTo>
                <a:cubicBezTo>
                  <a:pt x="2928" y="4"/>
                  <a:pt x="2939" y="1"/>
                  <a:pt x="2955" y="1"/>
                </a:cubicBezTo>
                <a:cubicBezTo>
                  <a:pt x="2973" y="1"/>
                  <a:pt x="2987" y="8"/>
                  <a:pt x="2998" y="21"/>
                </a:cubicBezTo>
                <a:cubicBezTo>
                  <a:pt x="3009" y="35"/>
                  <a:pt x="3014" y="55"/>
                  <a:pt x="3014" y="79"/>
                </a:cubicBezTo>
                <a:cubicBezTo>
                  <a:pt x="3014" y="662"/>
                  <a:pt x="3014" y="662"/>
                  <a:pt x="3014" y="662"/>
                </a:cubicBezTo>
                <a:cubicBezTo>
                  <a:pt x="3014" y="730"/>
                  <a:pt x="2991" y="765"/>
                  <a:pt x="2945" y="765"/>
                </a:cubicBezTo>
                <a:cubicBezTo>
                  <a:pt x="2924" y="765"/>
                  <a:pt x="2907" y="758"/>
                  <a:pt x="2895" y="744"/>
                </a:cubicBezTo>
                <a:cubicBezTo>
                  <a:pt x="2882" y="730"/>
                  <a:pt x="2876" y="709"/>
                  <a:pt x="2876" y="682"/>
                </a:cubicBezTo>
                <a:close/>
                <a:moveTo>
                  <a:pt x="3772" y="386"/>
                </a:moveTo>
                <a:cubicBezTo>
                  <a:pt x="3772" y="441"/>
                  <a:pt x="3768" y="489"/>
                  <a:pt x="3762" y="529"/>
                </a:cubicBezTo>
                <a:cubicBezTo>
                  <a:pt x="3755" y="569"/>
                  <a:pt x="3742" y="606"/>
                  <a:pt x="3724" y="638"/>
                </a:cubicBezTo>
                <a:cubicBezTo>
                  <a:pt x="3701" y="678"/>
                  <a:pt x="3671" y="709"/>
                  <a:pt x="3634" y="731"/>
                </a:cubicBezTo>
                <a:cubicBezTo>
                  <a:pt x="3598" y="753"/>
                  <a:pt x="3557" y="764"/>
                  <a:pt x="3512" y="764"/>
                </a:cubicBezTo>
                <a:cubicBezTo>
                  <a:pt x="3460" y="764"/>
                  <a:pt x="3414" y="749"/>
                  <a:pt x="3373" y="720"/>
                </a:cubicBezTo>
                <a:cubicBezTo>
                  <a:pt x="3332" y="691"/>
                  <a:pt x="3301" y="650"/>
                  <a:pt x="3281" y="599"/>
                </a:cubicBezTo>
                <a:cubicBezTo>
                  <a:pt x="3270" y="570"/>
                  <a:pt x="3262" y="539"/>
                  <a:pt x="3258" y="505"/>
                </a:cubicBezTo>
                <a:cubicBezTo>
                  <a:pt x="3253" y="471"/>
                  <a:pt x="3250" y="434"/>
                  <a:pt x="3250" y="394"/>
                </a:cubicBezTo>
                <a:cubicBezTo>
                  <a:pt x="3250" y="343"/>
                  <a:pt x="3253" y="297"/>
                  <a:pt x="3258" y="256"/>
                </a:cubicBezTo>
                <a:cubicBezTo>
                  <a:pt x="3264" y="215"/>
                  <a:pt x="3272" y="179"/>
                  <a:pt x="3284" y="150"/>
                </a:cubicBezTo>
                <a:cubicBezTo>
                  <a:pt x="3304" y="101"/>
                  <a:pt x="3333" y="64"/>
                  <a:pt x="3371" y="38"/>
                </a:cubicBezTo>
                <a:cubicBezTo>
                  <a:pt x="3409" y="12"/>
                  <a:pt x="3455" y="0"/>
                  <a:pt x="3508" y="0"/>
                </a:cubicBezTo>
                <a:cubicBezTo>
                  <a:pt x="3543" y="0"/>
                  <a:pt x="3575" y="5"/>
                  <a:pt x="3603" y="17"/>
                </a:cubicBezTo>
                <a:cubicBezTo>
                  <a:pt x="3632" y="28"/>
                  <a:pt x="3657" y="45"/>
                  <a:pt x="3678" y="67"/>
                </a:cubicBezTo>
                <a:cubicBezTo>
                  <a:pt x="3700" y="88"/>
                  <a:pt x="3718" y="116"/>
                  <a:pt x="3733" y="148"/>
                </a:cubicBezTo>
                <a:cubicBezTo>
                  <a:pt x="3759" y="204"/>
                  <a:pt x="3772" y="283"/>
                  <a:pt x="3772" y="386"/>
                </a:cubicBezTo>
                <a:close/>
                <a:moveTo>
                  <a:pt x="3632" y="375"/>
                </a:moveTo>
                <a:cubicBezTo>
                  <a:pt x="3632" y="313"/>
                  <a:pt x="3628" y="262"/>
                  <a:pt x="3621" y="223"/>
                </a:cubicBezTo>
                <a:cubicBezTo>
                  <a:pt x="3613" y="183"/>
                  <a:pt x="3601" y="153"/>
                  <a:pt x="3583" y="133"/>
                </a:cubicBezTo>
                <a:cubicBezTo>
                  <a:pt x="3566" y="113"/>
                  <a:pt x="3541" y="103"/>
                  <a:pt x="3510" y="103"/>
                </a:cubicBezTo>
                <a:cubicBezTo>
                  <a:pt x="3465" y="103"/>
                  <a:pt x="3434" y="126"/>
                  <a:pt x="3416" y="171"/>
                </a:cubicBezTo>
                <a:cubicBezTo>
                  <a:pt x="3399" y="216"/>
                  <a:pt x="3390" y="285"/>
                  <a:pt x="3390" y="380"/>
                </a:cubicBezTo>
                <a:cubicBezTo>
                  <a:pt x="3390" y="443"/>
                  <a:pt x="3394" y="496"/>
                  <a:pt x="3401" y="536"/>
                </a:cubicBezTo>
                <a:cubicBezTo>
                  <a:pt x="3409" y="577"/>
                  <a:pt x="3421" y="608"/>
                  <a:pt x="3439" y="629"/>
                </a:cubicBezTo>
                <a:cubicBezTo>
                  <a:pt x="3457" y="650"/>
                  <a:pt x="3481" y="660"/>
                  <a:pt x="3511" y="660"/>
                </a:cubicBezTo>
                <a:cubicBezTo>
                  <a:pt x="3542" y="660"/>
                  <a:pt x="3567" y="649"/>
                  <a:pt x="3584" y="628"/>
                </a:cubicBezTo>
                <a:cubicBezTo>
                  <a:pt x="3602" y="606"/>
                  <a:pt x="3614" y="575"/>
                  <a:pt x="3621" y="534"/>
                </a:cubicBezTo>
                <a:cubicBezTo>
                  <a:pt x="3629" y="494"/>
                  <a:pt x="3632" y="441"/>
                  <a:pt x="3632" y="375"/>
                </a:cubicBezTo>
                <a:close/>
                <a:moveTo>
                  <a:pt x="4199" y="682"/>
                </a:moveTo>
                <a:cubicBezTo>
                  <a:pt x="4199" y="219"/>
                  <a:pt x="4199" y="219"/>
                  <a:pt x="4199" y="219"/>
                </a:cubicBezTo>
                <a:cubicBezTo>
                  <a:pt x="4113" y="285"/>
                  <a:pt x="4055" y="318"/>
                  <a:pt x="4025" y="318"/>
                </a:cubicBezTo>
                <a:cubicBezTo>
                  <a:pt x="4011" y="318"/>
                  <a:pt x="3998" y="312"/>
                  <a:pt x="3987" y="301"/>
                </a:cubicBezTo>
                <a:cubicBezTo>
                  <a:pt x="3976" y="289"/>
                  <a:pt x="3970" y="276"/>
                  <a:pt x="3970" y="261"/>
                </a:cubicBezTo>
                <a:cubicBezTo>
                  <a:pt x="3970" y="244"/>
                  <a:pt x="3976" y="231"/>
                  <a:pt x="3987" y="223"/>
                </a:cubicBezTo>
                <a:cubicBezTo>
                  <a:pt x="3997" y="215"/>
                  <a:pt x="4017" y="204"/>
                  <a:pt x="4044" y="192"/>
                </a:cubicBezTo>
                <a:cubicBezTo>
                  <a:pt x="4085" y="172"/>
                  <a:pt x="4118" y="152"/>
                  <a:pt x="4143" y="130"/>
                </a:cubicBezTo>
                <a:cubicBezTo>
                  <a:pt x="4167" y="109"/>
                  <a:pt x="4189" y="85"/>
                  <a:pt x="4208" y="59"/>
                </a:cubicBezTo>
                <a:cubicBezTo>
                  <a:pt x="4227" y="32"/>
                  <a:pt x="4240" y="16"/>
                  <a:pt x="4245" y="10"/>
                </a:cubicBezTo>
                <a:cubicBezTo>
                  <a:pt x="4251" y="4"/>
                  <a:pt x="4262" y="1"/>
                  <a:pt x="4278" y="1"/>
                </a:cubicBezTo>
                <a:cubicBezTo>
                  <a:pt x="4296" y="1"/>
                  <a:pt x="4310" y="8"/>
                  <a:pt x="4321" y="21"/>
                </a:cubicBezTo>
                <a:cubicBezTo>
                  <a:pt x="4332" y="35"/>
                  <a:pt x="4337" y="55"/>
                  <a:pt x="4337" y="79"/>
                </a:cubicBezTo>
                <a:cubicBezTo>
                  <a:pt x="4337" y="662"/>
                  <a:pt x="4337" y="662"/>
                  <a:pt x="4337" y="662"/>
                </a:cubicBezTo>
                <a:cubicBezTo>
                  <a:pt x="4337" y="730"/>
                  <a:pt x="4314" y="765"/>
                  <a:pt x="4268" y="765"/>
                </a:cubicBezTo>
                <a:cubicBezTo>
                  <a:pt x="4247" y="765"/>
                  <a:pt x="4230" y="758"/>
                  <a:pt x="4218" y="744"/>
                </a:cubicBezTo>
                <a:cubicBezTo>
                  <a:pt x="4205" y="730"/>
                  <a:pt x="4199" y="709"/>
                  <a:pt x="4199" y="682"/>
                </a:cubicBezTo>
                <a:close/>
                <a:moveTo>
                  <a:pt x="1016" y="1786"/>
                </a:moveTo>
                <a:cubicBezTo>
                  <a:pt x="1016" y="1323"/>
                  <a:pt x="1016" y="1323"/>
                  <a:pt x="1016" y="1323"/>
                </a:cubicBezTo>
                <a:cubicBezTo>
                  <a:pt x="930" y="1389"/>
                  <a:pt x="872" y="1422"/>
                  <a:pt x="842" y="1422"/>
                </a:cubicBezTo>
                <a:cubicBezTo>
                  <a:pt x="828" y="1422"/>
                  <a:pt x="815" y="1416"/>
                  <a:pt x="804" y="1405"/>
                </a:cubicBezTo>
                <a:cubicBezTo>
                  <a:pt x="793" y="1393"/>
                  <a:pt x="788" y="1380"/>
                  <a:pt x="788" y="1365"/>
                </a:cubicBezTo>
                <a:cubicBezTo>
                  <a:pt x="788" y="1348"/>
                  <a:pt x="793" y="1335"/>
                  <a:pt x="804" y="1327"/>
                </a:cubicBezTo>
                <a:cubicBezTo>
                  <a:pt x="815" y="1319"/>
                  <a:pt x="834" y="1308"/>
                  <a:pt x="861" y="1296"/>
                </a:cubicBezTo>
                <a:cubicBezTo>
                  <a:pt x="903" y="1276"/>
                  <a:pt x="935" y="1256"/>
                  <a:pt x="960" y="1234"/>
                </a:cubicBezTo>
                <a:cubicBezTo>
                  <a:pt x="985" y="1213"/>
                  <a:pt x="1006" y="1189"/>
                  <a:pt x="1025" y="1163"/>
                </a:cubicBezTo>
                <a:cubicBezTo>
                  <a:pt x="1044" y="1136"/>
                  <a:pt x="1057" y="1120"/>
                  <a:pt x="1063" y="1114"/>
                </a:cubicBezTo>
                <a:cubicBezTo>
                  <a:pt x="1068" y="1108"/>
                  <a:pt x="1079" y="1105"/>
                  <a:pt x="1095" y="1105"/>
                </a:cubicBezTo>
                <a:cubicBezTo>
                  <a:pt x="1113" y="1105"/>
                  <a:pt x="1128" y="1112"/>
                  <a:pt x="1139" y="1125"/>
                </a:cubicBezTo>
                <a:cubicBezTo>
                  <a:pt x="1149" y="1139"/>
                  <a:pt x="1155" y="1159"/>
                  <a:pt x="1155" y="1183"/>
                </a:cubicBezTo>
                <a:cubicBezTo>
                  <a:pt x="1155" y="1766"/>
                  <a:pt x="1155" y="1766"/>
                  <a:pt x="1155" y="1766"/>
                </a:cubicBezTo>
                <a:cubicBezTo>
                  <a:pt x="1155" y="1834"/>
                  <a:pt x="1132" y="1869"/>
                  <a:pt x="1085" y="1869"/>
                </a:cubicBezTo>
                <a:cubicBezTo>
                  <a:pt x="1064" y="1869"/>
                  <a:pt x="1048" y="1862"/>
                  <a:pt x="1035" y="1848"/>
                </a:cubicBezTo>
                <a:cubicBezTo>
                  <a:pt x="1023" y="1834"/>
                  <a:pt x="1016" y="1813"/>
                  <a:pt x="1016" y="1786"/>
                </a:cubicBezTo>
                <a:close/>
                <a:moveTo>
                  <a:pt x="1636" y="1786"/>
                </a:moveTo>
                <a:cubicBezTo>
                  <a:pt x="1636" y="1323"/>
                  <a:pt x="1636" y="1323"/>
                  <a:pt x="1636" y="1323"/>
                </a:cubicBezTo>
                <a:cubicBezTo>
                  <a:pt x="1550" y="1389"/>
                  <a:pt x="1492" y="1422"/>
                  <a:pt x="1462" y="1422"/>
                </a:cubicBezTo>
                <a:cubicBezTo>
                  <a:pt x="1448" y="1422"/>
                  <a:pt x="1435" y="1416"/>
                  <a:pt x="1424" y="1405"/>
                </a:cubicBezTo>
                <a:cubicBezTo>
                  <a:pt x="1413" y="1393"/>
                  <a:pt x="1407" y="1380"/>
                  <a:pt x="1407" y="1365"/>
                </a:cubicBezTo>
                <a:cubicBezTo>
                  <a:pt x="1407" y="1348"/>
                  <a:pt x="1413" y="1335"/>
                  <a:pt x="1424" y="1327"/>
                </a:cubicBezTo>
                <a:cubicBezTo>
                  <a:pt x="1435" y="1319"/>
                  <a:pt x="1454" y="1308"/>
                  <a:pt x="1481" y="1296"/>
                </a:cubicBezTo>
                <a:cubicBezTo>
                  <a:pt x="1522" y="1276"/>
                  <a:pt x="1555" y="1256"/>
                  <a:pt x="1580" y="1234"/>
                </a:cubicBezTo>
                <a:cubicBezTo>
                  <a:pt x="1604" y="1213"/>
                  <a:pt x="1626" y="1189"/>
                  <a:pt x="1645" y="1163"/>
                </a:cubicBezTo>
                <a:cubicBezTo>
                  <a:pt x="1664" y="1136"/>
                  <a:pt x="1677" y="1120"/>
                  <a:pt x="1682" y="1114"/>
                </a:cubicBezTo>
                <a:cubicBezTo>
                  <a:pt x="1688" y="1108"/>
                  <a:pt x="1699" y="1105"/>
                  <a:pt x="1715" y="1105"/>
                </a:cubicBezTo>
                <a:cubicBezTo>
                  <a:pt x="1733" y="1105"/>
                  <a:pt x="1748" y="1112"/>
                  <a:pt x="1758" y="1125"/>
                </a:cubicBezTo>
                <a:cubicBezTo>
                  <a:pt x="1769" y="1139"/>
                  <a:pt x="1775" y="1159"/>
                  <a:pt x="1775" y="1183"/>
                </a:cubicBezTo>
                <a:cubicBezTo>
                  <a:pt x="1775" y="1766"/>
                  <a:pt x="1775" y="1766"/>
                  <a:pt x="1775" y="1766"/>
                </a:cubicBezTo>
                <a:cubicBezTo>
                  <a:pt x="1775" y="1834"/>
                  <a:pt x="1751" y="1869"/>
                  <a:pt x="1705" y="1869"/>
                </a:cubicBezTo>
                <a:cubicBezTo>
                  <a:pt x="1684" y="1869"/>
                  <a:pt x="1668" y="1862"/>
                  <a:pt x="1655" y="1848"/>
                </a:cubicBezTo>
                <a:cubicBezTo>
                  <a:pt x="1642" y="1834"/>
                  <a:pt x="1636" y="1813"/>
                  <a:pt x="1636" y="1786"/>
                </a:cubicBezTo>
                <a:close/>
                <a:moveTo>
                  <a:pt x="2532" y="1490"/>
                </a:moveTo>
                <a:cubicBezTo>
                  <a:pt x="2532" y="1545"/>
                  <a:pt x="2529" y="1593"/>
                  <a:pt x="2522" y="1633"/>
                </a:cubicBezTo>
                <a:cubicBezTo>
                  <a:pt x="2515" y="1673"/>
                  <a:pt x="2502" y="1710"/>
                  <a:pt x="2484" y="1742"/>
                </a:cubicBezTo>
                <a:cubicBezTo>
                  <a:pt x="2461" y="1782"/>
                  <a:pt x="2431" y="1813"/>
                  <a:pt x="2395" y="1835"/>
                </a:cubicBezTo>
                <a:cubicBezTo>
                  <a:pt x="2358" y="1857"/>
                  <a:pt x="2317" y="1868"/>
                  <a:pt x="2272" y="1868"/>
                </a:cubicBezTo>
                <a:cubicBezTo>
                  <a:pt x="2221" y="1868"/>
                  <a:pt x="2174" y="1853"/>
                  <a:pt x="2133" y="1824"/>
                </a:cubicBezTo>
                <a:cubicBezTo>
                  <a:pt x="2093" y="1795"/>
                  <a:pt x="2062" y="1754"/>
                  <a:pt x="2041" y="1703"/>
                </a:cubicBezTo>
                <a:cubicBezTo>
                  <a:pt x="2031" y="1674"/>
                  <a:pt x="2023" y="1643"/>
                  <a:pt x="2018" y="1609"/>
                </a:cubicBezTo>
                <a:cubicBezTo>
                  <a:pt x="2013" y="1575"/>
                  <a:pt x="2010" y="1538"/>
                  <a:pt x="2010" y="1498"/>
                </a:cubicBezTo>
                <a:cubicBezTo>
                  <a:pt x="2010" y="1447"/>
                  <a:pt x="2013" y="1401"/>
                  <a:pt x="2019" y="1360"/>
                </a:cubicBezTo>
                <a:cubicBezTo>
                  <a:pt x="2024" y="1319"/>
                  <a:pt x="2033" y="1283"/>
                  <a:pt x="2044" y="1254"/>
                </a:cubicBezTo>
                <a:cubicBezTo>
                  <a:pt x="2064" y="1205"/>
                  <a:pt x="2093" y="1168"/>
                  <a:pt x="2131" y="1142"/>
                </a:cubicBezTo>
                <a:cubicBezTo>
                  <a:pt x="2170" y="1116"/>
                  <a:pt x="2215" y="1104"/>
                  <a:pt x="2268" y="1104"/>
                </a:cubicBezTo>
                <a:cubicBezTo>
                  <a:pt x="2303" y="1104"/>
                  <a:pt x="2335" y="1109"/>
                  <a:pt x="2363" y="1121"/>
                </a:cubicBezTo>
                <a:cubicBezTo>
                  <a:pt x="2392" y="1132"/>
                  <a:pt x="2417" y="1149"/>
                  <a:pt x="2439" y="1171"/>
                </a:cubicBezTo>
                <a:cubicBezTo>
                  <a:pt x="2460" y="1192"/>
                  <a:pt x="2478" y="1220"/>
                  <a:pt x="2493" y="1252"/>
                </a:cubicBezTo>
                <a:cubicBezTo>
                  <a:pt x="2519" y="1308"/>
                  <a:pt x="2532" y="1387"/>
                  <a:pt x="2532" y="1490"/>
                </a:cubicBezTo>
                <a:close/>
                <a:moveTo>
                  <a:pt x="2392" y="1479"/>
                </a:moveTo>
                <a:cubicBezTo>
                  <a:pt x="2392" y="1417"/>
                  <a:pt x="2389" y="1366"/>
                  <a:pt x="2381" y="1327"/>
                </a:cubicBezTo>
                <a:cubicBezTo>
                  <a:pt x="2374" y="1287"/>
                  <a:pt x="2361" y="1257"/>
                  <a:pt x="2344" y="1237"/>
                </a:cubicBezTo>
                <a:cubicBezTo>
                  <a:pt x="2326" y="1217"/>
                  <a:pt x="2301" y="1207"/>
                  <a:pt x="2270" y="1207"/>
                </a:cubicBezTo>
                <a:cubicBezTo>
                  <a:pt x="2225" y="1207"/>
                  <a:pt x="2194" y="1230"/>
                  <a:pt x="2177" y="1275"/>
                </a:cubicBezTo>
                <a:cubicBezTo>
                  <a:pt x="2159" y="1320"/>
                  <a:pt x="2151" y="1389"/>
                  <a:pt x="2151" y="1484"/>
                </a:cubicBezTo>
                <a:cubicBezTo>
                  <a:pt x="2151" y="1547"/>
                  <a:pt x="2154" y="1600"/>
                  <a:pt x="2162" y="1640"/>
                </a:cubicBezTo>
                <a:cubicBezTo>
                  <a:pt x="2169" y="1681"/>
                  <a:pt x="2182" y="1712"/>
                  <a:pt x="2199" y="1733"/>
                </a:cubicBezTo>
                <a:cubicBezTo>
                  <a:pt x="2217" y="1754"/>
                  <a:pt x="2241" y="1764"/>
                  <a:pt x="2271" y="1764"/>
                </a:cubicBezTo>
                <a:cubicBezTo>
                  <a:pt x="2302" y="1764"/>
                  <a:pt x="2327" y="1753"/>
                  <a:pt x="2345" y="1732"/>
                </a:cubicBezTo>
                <a:cubicBezTo>
                  <a:pt x="2362" y="1710"/>
                  <a:pt x="2375" y="1679"/>
                  <a:pt x="2382" y="1638"/>
                </a:cubicBezTo>
                <a:cubicBezTo>
                  <a:pt x="2389" y="1598"/>
                  <a:pt x="2392" y="1545"/>
                  <a:pt x="2392" y="1479"/>
                </a:cubicBezTo>
                <a:close/>
                <a:moveTo>
                  <a:pt x="3235" y="1490"/>
                </a:moveTo>
                <a:cubicBezTo>
                  <a:pt x="3235" y="1545"/>
                  <a:pt x="3232" y="1593"/>
                  <a:pt x="3225" y="1633"/>
                </a:cubicBezTo>
                <a:cubicBezTo>
                  <a:pt x="3218" y="1673"/>
                  <a:pt x="3206" y="1710"/>
                  <a:pt x="3187" y="1742"/>
                </a:cubicBezTo>
                <a:cubicBezTo>
                  <a:pt x="3164" y="1782"/>
                  <a:pt x="3134" y="1813"/>
                  <a:pt x="3098" y="1835"/>
                </a:cubicBezTo>
                <a:cubicBezTo>
                  <a:pt x="3061" y="1857"/>
                  <a:pt x="3020" y="1868"/>
                  <a:pt x="2976" y="1868"/>
                </a:cubicBezTo>
                <a:cubicBezTo>
                  <a:pt x="2924" y="1868"/>
                  <a:pt x="2878" y="1853"/>
                  <a:pt x="2837" y="1824"/>
                </a:cubicBezTo>
                <a:cubicBezTo>
                  <a:pt x="2796" y="1795"/>
                  <a:pt x="2765" y="1754"/>
                  <a:pt x="2744" y="1703"/>
                </a:cubicBezTo>
                <a:cubicBezTo>
                  <a:pt x="2734" y="1674"/>
                  <a:pt x="2726" y="1643"/>
                  <a:pt x="2721" y="1609"/>
                </a:cubicBezTo>
                <a:cubicBezTo>
                  <a:pt x="2716" y="1575"/>
                  <a:pt x="2714" y="1538"/>
                  <a:pt x="2714" y="1498"/>
                </a:cubicBezTo>
                <a:cubicBezTo>
                  <a:pt x="2714" y="1447"/>
                  <a:pt x="2716" y="1401"/>
                  <a:pt x="2722" y="1360"/>
                </a:cubicBezTo>
                <a:cubicBezTo>
                  <a:pt x="2727" y="1319"/>
                  <a:pt x="2736" y="1283"/>
                  <a:pt x="2747" y="1254"/>
                </a:cubicBezTo>
                <a:cubicBezTo>
                  <a:pt x="2767" y="1205"/>
                  <a:pt x="2797" y="1168"/>
                  <a:pt x="2835" y="1142"/>
                </a:cubicBezTo>
                <a:cubicBezTo>
                  <a:pt x="2873" y="1116"/>
                  <a:pt x="2919" y="1104"/>
                  <a:pt x="2971" y="1104"/>
                </a:cubicBezTo>
                <a:cubicBezTo>
                  <a:pt x="3006" y="1104"/>
                  <a:pt x="3038" y="1109"/>
                  <a:pt x="3067" y="1121"/>
                </a:cubicBezTo>
                <a:cubicBezTo>
                  <a:pt x="3095" y="1132"/>
                  <a:pt x="3120" y="1149"/>
                  <a:pt x="3142" y="1171"/>
                </a:cubicBezTo>
                <a:cubicBezTo>
                  <a:pt x="3163" y="1192"/>
                  <a:pt x="3182" y="1220"/>
                  <a:pt x="3197" y="1252"/>
                </a:cubicBezTo>
                <a:cubicBezTo>
                  <a:pt x="3222" y="1308"/>
                  <a:pt x="3235" y="1387"/>
                  <a:pt x="3235" y="1490"/>
                </a:cubicBezTo>
                <a:close/>
                <a:moveTo>
                  <a:pt x="3096" y="1479"/>
                </a:moveTo>
                <a:cubicBezTo>
                  <a:pt x="3096" y="1417"/>
                  <a:pt x="3092" y="1366"/>
                  <a:pt x="3085" y="1327"/>
                </a:cubicBezTo>
                <a:cubicBezTo>
                  <a:pt x="3077" y="1287"/>
                  <a:pt x="3065" y="1257"/>
                  <a:pt x="3047" y="1237"/>
                </a:cubicBezTo>
                <a:cubicBezTo>
                  <a:pt x="3029" y="1217"/>
                  <a:pt x="3005" y="1207"/>
                  <a:pt x="2974" y="1207"/>
                </a:cubicBezTo>
                <a:cubicBezTo>
                  <a:pt x="2929" y="1207"/>
                  <a:pt x="2898" y="1230"/>
                  <a:pt x="2880" y="1275"/>
                </a:cubicBezTo>
                <a:cubicBezTo>
                  <a:pt x="2863" y="1320"/>
                  <a:pt x="2854" y="1389"/>
                  <a:pt x="2854" y="1484"/>
                </a:cubicBezTo>
                <a:cubicBezTo>
                  <a:pt x="2854" y="1547"/>
                  <a:pt x="2858" y="1600"/>
                  <a:pt x="2865" y="1640"/>
                </a:cubicBezTo>
                <a:cubicBezTo>
                  <a:pt x="2873" y="1681"/>
                  <a:pt x="2885" y="1712"/>
                  <a:pt x="2903" y="1733"/>
                </a:cubicBezTo>
                <a:cubicBezTo>
                  <a:pt x="2920" y="1754"/>
                  <a:pt x="2944" y="1764"/>
                  <a:pt x="2975" y="1764"/>
                </a:cubicBezTo>
                <a:cubicBezTo>
                  <a:pt x="3006" y="1764"/>
                  <a:pt x="3030" y="1753"/>
                  <a:pt x="3048" y="1732"/>
                </a:cubicBezTo>
                <a:cubicBezTo>
                  <a:pt x="3066" y="1710"/>
                  <a:pt x="3078" y="1679"/>
                  <a:pt x="3085" y="1638"/>
                </a:cubicBezTo>
                <a:cubicBezTo>
                  <a:pt x="3092" y="1598"/>
                  <a:pt x="3096" y="1545"/>
                  <a:pt x="3096" y="1479"/>
                </a:cubicBezTo>
                <a:close/>
                <a:moveTo>
                  <a:pt x="3579" y="1786"/>
                </a:moveTo>
                <a:cubicBezTo>
                  <a:pt x="3579" y="1323"/>
                  <a:pt x="3579" y="1323"/>
                  <a:pt x="3579" y="1323"/>
                </a:cubicBezTo>
                <a:cubicBezTo>
                  <a:pt x="3493" y="1389"/>
                  <a:pt x="3435" y="1422"/>
                  <a:pt x="3405" y="1422"/>
                </a:cubicBezTo>
                <a:cubicBezTo>
                  <a:pt x="3391" y="1422"/>
                  <a:pt x="3378" y="1416"/>
                  <a:pt x="3367" y="1405"/>
                </a:cubicBezTo>
                <a:cubicBezTo>
                  <a:pt x="3356" y="1393"/>
                  <a:pt x="3350" y="1380"/>
                  <a:pt x="3350" y="1365"/>
                </a:cubicBezTo>
                <a:cubicBezTo>
                  <a:pt x="3350" y="1348"/>
                  <a:pt x="3356" y="1335"/>
                  <a:pt x="3367" y="1327"/>
                </a:cubicBezTo>
                <a:cubicBezTo>
                  <a:pt x="3378" y="1319"/>
                  <a:pt x="3397" y="1308"/>
                  <a:pt x="3424" y="1296"/>
                </a:cubicBezTo>
                <a:cubicBezTo>
                  <a:pt x="3465" y="1276"/>
                  <a:pt x="3498" y="1256"/>
                  <a:pt x="3523" y="1234"/>
                </a:cubicBezTo>
                <a:cubicBezTo>
                  <a:pt x="3547" y="1213"/>
                  <a:pt x="3569" y="1189"/>
                  <a:pt x="3588" y="1163"/>
                </a:cubicBezTo>
                <a:cubicBezTo>
                  <a:pt x="3607" y="1136"/>
                  <a:pt x="3620" y="1120"/>
                  <a:pt x="3625" y="1114"/>
                </a:cubicBezTo>
                <a:cubicBezTo>
                  <a:pt x="3631" y="1108"/>
                  <a:pt x="3642" y="1105"/>
                  <a:pt x="3658" y="1105"/>
                </a:cubicBezTo>
                <a:cubicBezTo>
                  <a:pt x="3676" y="1105"/>
                  <a:pt x="3690" y="1112"/>
                  <a:pt x="3701" y="1125"/>
                </a:cubicBezTo>
                <a:cubicBezTo>
                  <a:pt x="3712" y="1139"/>
                  <a:pt x="3718" y="1159"/>
                  <a:pt x="3718" y="1183"/>
                </a:cubicBezTo>
                <a:cubicBezTo>
                  <a:pt x="3718" y="1766"/>
                  <a:pt x="3718" y="1766"/>
                  <a:pt x="3718" y="1766"/>
                </a:cubicBezTo>
                <a:cubicBezTo>
                  <a:pt x="3718" y="1834"/>
                  <a:pt x="3694" y="1869"/>
                  <a:pt x="3648" y="1869"/>
                </a:cubicBezTo>
                <a:cubicBezTo>
                  <a:pt x="3627" y="1869"/>
                  <a:pt x="3611" y="1862"/>
                  <a:pt x="3598" y="1848"/>
                </a:cubicBezTo>
                <a:cubicBezTo>
                  <a:pt x="3585" y="1834"/>
                  <a:pt x="3579" y="1813"/>
                  <a:pt x="3579" y="1786"/>
                </a:cubicBezTo>
                <a:close/>
                <a:moveTo>
                  <a:pt x="1292" y="2594"/>
                </a:moveTo>
                <a:cubicBezTo>
                  <a:pt x="1292" y="2649"/>
                  <a:pt x="1289" y="2697"/>
                  <a:pt x="1282" y="2737"/>
                </a:cubicBezTo>
                <a:cubicBezTo>
                  <a:pt x="1275" y="2777"/>
                  <a:pt x="1263" y="2814"/>
                  <a:pt x="1244" y="2846"/>
                </a:cubicBezTo>
                <a:cubicBezTo>
                  <a:pt x="1221" y="2886"/>
                  <a:pt x="1191" y="2917"/>
                  <a:pt x="1155" y="2939"/>
                </a:cubicBezTo>
                <a:cubicBezTo>
                  <a:pt x="1118" y="2961"/>
                  <a:pt x="1077" y="2972"/>
                  <a:pt x="1033" y="2972"/>
                </a:cubicBezTo>
                <a:cubicBezTo>
                  <a:pt x="981" y="2972"/>
                  <a:pt x="935" y="2957"/>
                  <a:pt x="894" y="2928"/>
                </a:cubicBezTo>
                <a:cubicBezTo>
                  <a:pt x="853" y="2899"/>
                  <a:pt x="822" y="2858"/>
                  <a:pt x="801" y="2807"/>
                </a:cubicBezTo>
                <a:cubicBezTo>
                  <a:pt x="791" y="2778"/>
                  <a:pt x="783" y="2747"/>
                  <a:pt x="778" y="2713"/>
                </a:cubicBezTo>
                <a:cubicBezTo>
                  <a:pt x="773" y="2679"/>
                  <a:pt x="771" y="2642"/>
                  <a:pt x="771" y="2602"/>
                </a:cubicBezTo>
                <a:cubicBezTo>
                  <a:pt x="771" y="2551"/>
                  <a:pt x="774" y="2505"/>
                  <a:pt x="779" y="2464"/>
                </a:cubicBezTo>
                <a:cubicBezTo>
                  <a:pt x="784" y="2423"/>
                  <a:pt x="793" y="2387"/>
                  <a:pt x="804" y="2358"/>
                </a:cubicBezTo>
                <a:cubicBezTo>
                  <a:pt x="824" y="2309"/>
                  <a:pt x="854" y="2272"/>
                  <a:pt x="892" y="2246"/>
                </a:cubicBezTo>
                <a:cubicBezTo>
                  <a:pt x="930" y="2220"/>
                  <a:pt x="976" y="2208"/>
                  <a:pt x="1029" y="2208"/>
                </a:cubicBezTo>
                <a:cubicBezTo>
                  <a:pt x="1063" y="2208"/>
                  <a:pt x="1095" y="2213"/>
                  <a:pt x="1124" y="2225"/>
                </a:cubicBezTo>
                <a:cubicBezTo>
                  <a:pt x="1152" y="2236"/>
                  <a:pt x="1177" y="2253"/>
                  <a:pt x="1199" y="2275"/>
                </a:cubicBezTo>
                <a:cubicBezTo>
                  <a:pt x="1220" y="2296"/>
                  <a:pt x="1239" y="2324"/>
                  <a:pt x="1254" y="2356"/>
                </a:cubicBezTo>
                <a:cubicBezTo>
                  <a:pt x="1279" y="2412"/>
                  <a:pt x="1292" y="2491"/>
                  <a:pt x="1292" y="2594"/>
                </a:cubicBezTo>
                <a:close/>
                <a:moveTo>
                  <a:pt x="1153" y="2583"/>
                </a:moveTo>
                <a:cubicBezTo>
                  <a:pt x="1153" y="2521"/>
                  <a:pt x="1149" y="2470"/>
                  <a:pt x="1142" y="2431"/>
                </a:cubicBezTo>
                <a:cubicBezTo>
                  <a:pt x="1134" y="2391"/>
                  <a:pt x="1122" y="2361"/>
                  <a:pt x="1104" y="2341"/>
                </a:cubicBezTo>
                <a:cubicBezTo>
                  <a:pt x="1086" y="2321"/>
                  <a:pt x="1062" y="2311"/>
                  <a:pt x="1031" y="2311"/>
                </a:cubicBezTo>
                <a:cubicBezTo>
                  <a:pt x="986" y="2311"/>
                  <a:pt x="955" y="2334"/>
                  <a:pt x="937" y="2379"/>
                </a:cubicBezTo>
                <a:cubicBezTo>
                  <a:pt x="920" y="2424"/>
                  <a:pt x="911" y="2493"/>
                  <a:pt x="911" y="2588"/>
                </a:cubicBezTo>
                <a:cubicBezTo>
                  <a:pt x="911" y="2651"/>
                  <a:pt x="915" y="2704"/>
                  <a:pt x="922" y="2744"/>
                </a:cubicBezTo>
                <a:cubicBezTo>
                  <a:pt x="930" y="2785"/>
                  <a:pt x="942" y="2816"/>
                  <a:pt x="960" y="2837"/>
                </a:cubicBezTo>
                <a:cubicBezTo>
                  <a:pt x="977" y="2858"/>
                  <a:pt x="1001" y="2868"/>
                  <a:pt x="1032" y="2868"/>
                </a:cubicBezTo>
                <a:cubicBezTo>
                  <a:pt x="1063" y="2868"/>
                  <a:pt x="1087" y="2857"/>
                  <a:pt x="1105" y="2836"/>
                </a:cubicBezTo>
                <a:cubicBezTo>
                  <a:pt x="1123" y="2814"/>
                  <a:pt x="1135" y="2783"/>
                  <a:pt x="1142" y="2742"/>
                </a:cubicBezTo>
                <a:cubicBezTo>
                  <a:pt x="1149" y="2702"/>
                  <a:pt x="1153" y="2649"/>
                  <a:pt x="1153" y="2583"/>
                </a:cubicBezTo>
                <a:close/>
                <a:moveTo>
                  <a:pt x="1954" y="2594"/>
                </a:moveTo>
                <a:cubicBezTo>
                  <a:pt x="1954" y="2649"/>
                  <a:pt x="1951" y="2697"/>
                  <a:pt x="1944" y="2737"/>
                </a:cubicBezTo>
                <a:cubicBezTo>
                  <a:pt x="1937" y="2777"/>
                  <a:pt x="1924" y="2814"/>
                  <a:pt x="1906" y="2846"/>
                </a:cubicBezTo>
                <a:cubicBezTo>
                  <a:pt x="1883" y="2886"/>
                  <a:pt x="1853" y="2917"/>
                  <a:pt x="1816" y="2939"/>
                </a:cubicBezTo>
                <a:cubicBezTo>
                  <a:pt x="1780" y="2961"/>
                  <a:pt x="1739" y="2972"/>
                  <a:pt x="1694" y="2972"/>
                </a:cubicBezTo>
                <a:cubicBezTo>
                  <a:pt x="1643" y="2972"/>
                  <a:pt x="1596" y="2957"/>
                  <a:pt x="1555" y="2928"/>
                </a:cubicBezTo>
                <a:cubicBezTo>
                  <a:pt x="1514" y="2899"/>
                  <a:pt x="1484" y="2858"/>
                  <a:pt x="1463" y="2807"/>
                </a:cubicBezTo>
                <a:cubicBezTo>
                  <a:pt x="1452" y="2778"/>
                  <a:pt x="1445" y="2747"/>
                  <a:pt x="1440" y="2713"/>
                </a:cubicBezTo>
                <a:cubicBezTo>
                  <a:pt x="1435" y="2679"/>
                  <a:pt x="1432" y="2642"/>
                  <a:pt x="1432" y="2602"/>
                </a:cubicBezTo>
                <a:cubicBezTo>
                  <a:pt x="1432" y="2551"/>
                  <a:pt x="1435" y="2505"/>
                  <a:pt x="1441" y="2464"/>
                </a:cubicBezTo>
                <a:cubicBezTo>
                  <a:pt x="1446" y="2423"/>
                  <a:pt x="1454" y="2387"/>
                  <a:pt x="1466" y="2358"/>
                </a:cubicBezTo>
                <a:cubicBezTo>
                  <a:pt x="1486" y="2309"/>
                  <a:pt x="1515" y="2272"/>
                  <a:pt x="1553" y="2246"/>
                </a:cubicBezTo>
                <a:cubicBezTo>
                  <a:pt x="1592" y="2220"/>
                  <a:pt x="1637" y="2208"/>
                  <a:pt x="1690" y="2208"/>
                </a:cubicBezTo>
                <a:cubicBezTo>
                  <a:pt x="1725" y="2208"/>
                  <a:pt x="1757" y="2213"/>
                  <a:pt x="1785" y="2225"/>
                </a:cubicBezTo>
                <a:cubicBezTo>
                  <a:pt x="1814" y="2236"/>
                  <a:pt x="1839" y="2253"/>
                  <a:pt x="1860" y="2275"/>
                </a:cubicBezTo>
                <a:cubicBezTo>
                  <a:pt x="1882" y="2296"/>
                  <a:pt x="1900" y="2324"/>
                  <a:pt x="1915" y="2356"/>
                </a:cubicBezTo>
                <a:cubicBezTo>
                  <a:pt x="1941" y="2412"/>
                  <a:pt x="1954" y="2491"/>
                  <a:pt x="1954" y="2594"/>
                </a:cubicBezTo>
                <a:close/>
                <a:moveTo>
                  <a:pt x="1814" y="2583"/>
                </a:moveTo>
                <a:cubicBezTo>
                  <a:pt x="1814" y="2521"/>
                  <a:pt x="1811" y="2470"/>
                  <a:pt x="1803" y="2431"/>
                </a:cubicBezTo>
                <a:cubicBezTo>
                  <a:pt x="1796" y="2391"/>
                  <a:pt x="1783" y="2361"/>
                  <a:pt x="1765" y="2341"/>
                </a:cubicBezTo>
                <a:cubicBezTo>
                  <a:pt x="1748" y="2321"/>
                  <a:pt x="1723" y="2311"/>
                  <a:pt x="1692" y="2311"/>
                </a:cubicBezTo>
                <a:cubicBezTo>
                  <a:pt x="1647" y="2311"/>
                  <a:pt x="1616" y="2334"/>
                  <a:pt x="1599" y="2379"/>
                </a:cubicBezTo>
                <a:cubicBezTo>
                  <a:pt x="1581" y="2424"/>
                  <a:pt x="1572" y="2493"/>
                  <a:pt x="1572" y="2588"/>
                </a:cubicBezTo>
                <a:cubicBezTo>
                  <a:pt x="1572" y="2651"/>
                  <a:pt x="1576" y="2704"/>
                  <a:pt x="1584" y="2744"/>
                </a:cubicBezTo>
                <a:cubicBezTo>
                  <a:pt x="1591" y="2785"/>
                  <a:pt x="1604" y="2816"/>
                  <a:pt x="1621" y="2837"/>
                </a:cubicBezTo>
                <a:cubicBezTo>
                  <a:pt x="1639" y="2858"/>
                  <a:pt x="1663" y="2868"/>
                  <a:pt x="1693" y="2868"/>
                </a:cubicBezTo>
                <a:cubicBezTo>
                  <a:pt x="1724" y="2868"/>
                  <a:pt x="1749" y="2857"/>
                  <a:pt x="1766" y="2836"/>
                </a:cubicBezTo>
                <a:cubicBezTo>
                  <a:pt x="1784" y="2814"/>
                  <a:pt x="1797" y="2783"/>
                  <a:pt x="1804" y="2742"/>
                </a:cubicBezTo>
                <a:cubicBezTo>
                  <a:pt x="1811" y="2702"/>
                  <a:pt x="1814" y="2649"/>
                  <a:pt x="1814" y="2583"/>
                </a:cubicBezTo>
                <a:close/>
                <a:moveTo>
                  <a:pt x="2298" y="2890"/>
                </a:moveTo>
                <a:cubicBezTo>
                  <a:pt x="2298" y="2427"/>
                  <a:pt x="2298" y="2427"/>
                  <a:pt x="2298" y="2427"/>
                </a:cubicBezTo>
                <a:cubicBezTo>
                  <a:pt x="2211" y="2493"/>
                  <a:pt x="2153" y="2526"/>
                  <a:pt x="2124" y="2526"/>
                </a:cubicBezTo>
                <a:cubicBezTo>
                  <a:pt x="2109" y="2526"/>
                  <a:pt x="2097" y="2520"/>
                  <a:pt x="2086" y="2509"/>
                </a:cubicBezTo>
                <a:cubicBezTo>
                  <a:pt x="2075" y="2497"/>
                  <a:pt x="2069" y="2484"/>
                  <a:pt x="2069" y="2469"/>
                </a:cubicBezTo>
                <a:cubicBezTo>
                  <a:pt x="2069" y="2452"/>
                  <a:pt x="2074" y="2439"/>
                  <a:pt x="2085" y="2431"/>
                </a:cubicBezTo>
                <a:cubicBezTo>
                  <a:pt x="2096" y="2423"/>
                  <a:pt x="2115" y="2412"/>
                  <a:pt x="2143" y="2400"/>
                </a:cubicBezTo>
                <a:cubicBezTo>
                  <a:pt x="2184" y="2380"/>
                  <a:pt x="2217" y="2360"/>
                  <a:pt x="2241" y="2338"/>
                </a:cubicBezTo>
                <a:cubicBezTo>
                  <a:pt x="2266" y="2317"/>
                  <a:pt x="2288" y="2293"/>
                  <a:pt x="2307" y="2267"/>
                </a:cubicBezTo>
                <a:cubicBezTo>
                  <a:pt x="2326" y="2240"/>
                  <a:pt x="2338" y="2224"/>
                  <a:pt x="2344" y="2218"/>
                </a:cubicBezTo>
                <a:cubicBezTo>
                  <a:pt x="2350" y="2212"/>
                  <a:pt x="2361" y="2209"/>
                  <a:pt x="2377" y="2209"/>
                </a:cubicBezTo>
                <a:cubicBezTo>
                  <a:pt x="2395" y="2209"/>
                  <a:pt x="2409" y="2216"/>
                  <a:pt x="2420" y="2229"/>
                </a:cubicBezTo>
                <a:cubicBezTo>
                  <a:pt x="2431" y="2243"/>
                  <a:pt x="2436" y="2263"/>
                  <a:pt x="2436" y="2287"/>
                </a:cubicBezTo>
                <a:cubicBezTo>
                  <a:pt x="2436" y="2870"/>
                  <a:pt x="2436" y="2870"/>
                  <a:pt x="2436" y="2870"/>
                </a:cubicBezTo>
                <a:cubicBezTo>
                  <a:pt x="2436" y="2938"/>
                  <a:pt x="2413" y="2973"/>
                  <a:pt x="2366" y="2973"/>
                </a:cubicBezTo>
                <a:cubicBezTo>
                  <a:pt x="2346" y="2973"/>
                  <a:pt x="2329" y="2966"/>
                  <a:pt x="2317" y="2952"/>
                </a:cubicBezTo>
                <a:cubicBezTo>
                  <a:pt x="2304" y="2938"/>
                  <a:pt x="2298" y="2917"/>
                  <a:pt x="2298" y="2890"/>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ln>
            <a:noFill/>
          </a:ln>
          <a:effectLst>
            <a:outerShdw blurRad="50800" dist="38100" dir="2700000" algn="tl" rotWithShape="0">
              <a:prstClr val="black">
                <a:alpha val="40000"/>
              </a:prstClr>
            </a:outerShdw>
          </a:effectLst>
        </p:spPr>
        <p:txBody>
          <a:bodyPr vert="horz" wrap="square" lIns="68583" tIns="34292" rIns="68583" bIns="34292" numCol="1" anchor="t" anchorCtr="0" compatLnSpc="1">
            <a:prstTxWarp prst="textNoShape">
              <a:avLst/>
            </a:prstTxWarp>
          </a:bodyPr>
          <a:lstStyle/>
          <a:p>
            <a:pPr defTabSz="685834"/>
            <a:endParaRPr lang="en-US" sz="1400">
              <a:solidFill>
                <a:srgbClr val="0096D6"/>
              </a:solidFill>
            </a:endParaRPr>
          </a:p>
        </p:txBody>
      </p:sp>
      <p:sp>
        <p:nvSpPr>
          <p:cNvPr id="30" name="TextBox 29"/>
          <p:cNvSpPr txBox="1"/>
          <p:nvPr/>
        </p:nvSpPr>
        <p:spPr>
          <a:xfrm>
            <a:off x="4680696" y="1694745"/>
            <a:ext cx="2011680" cy="715585"/>
          </a:xfrm>
          <a:prstGeom prst="rect">
            <a:avLst/>
          </a:prstGeom>
          <a:noFill/>
        </p:spPr>
        <p:txBody>
          <a:bodyPr wrap="square" lIns="68583" tIns="34292" rIns="68583" bIns="34292" rtlCol="0" anchor="ctr">
            <a:spAutoFit/>
          </a:bodyPr>
          <a:lstStyle/>
          <a:p>
            <a:pPr algn="ctr" defTabSz="685834">
              <a:spcAft>
                <a:spcPts val="900"/>
              </a:spcAft>
            </a:pPr>
            <a:r>
              <a:rPr lang="en-US" sz="1400" dirty="0" smtClean="0">
                <a:solidFill>
                  <a:schemeClr val="bg2">
                    <a:lumMod val="95000"/>
                  </a:schemeClr>
                </a:solidFill>
              </a:rPr>
              <a:t>I need simple and secure infrastructure deployments</a:t>
            </a:r>
            <a:endParaRPr lang="en-US" sz="1000" dirty="0">
              <a:solidFill>
                <a:schemeClr val="bg2">
                  <a:lumMod val="95000"/>
                </a:schemeClr>
              </a:solidFill>
            </a:endParaRPr>
          </a:p>
        </p:txBody>
      </p:sp>
      <p:sp>
        <p:nvSpPr>
          <p:cNvPr id="62" name="Rounded Rectangle 61"/>
          <p:cNvSpPr/>
          <p:nvPr/>
        </p:nvSpPr>
        <p:spPr>
          <a:xfrm>
            <a:off x="6823399" y="1095456"/>
            <a:ext cx="2011680" cy="1371600"/>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noFill/>
            <a:headEnd/>
            <a:tailEnd/>
          </a:ln>
          <a:effectLst/>
        </p:spPr>
        <p:style>
          <a:lnRef idx="1">
            <a:schemeClr val="accent5"/>
          </a:lnRef>
          <a:fillRef idx="3">
            <a:schemeClr val="accent5"/>
          </a:fillRef>
          <a:effectRef idx="2">
            <a:schemeClr val="accent5"/>
          </a:effectRef>
          <a:fontRef idx="minor">
            <a:schemeClr val="lt1"/>
          </a:fontRef>
        </p:style>
        <p:txBody>
          <a:bodyPr vert="horz" wrap="square" lIns="68583" tIns="34292" rIns="68583" bIns="34292" numCol="1" anchor="t" anchorCtr="0" compatLnSpc="1">
            <a:prstTxWarp prst="textNoShape">
              <a:avLst/>
            </a:prstTxWarp>
          </a:bodyPr>
          <a:lstStyle/>
          <a:p>
            <a:pPr defTabSz="685834"/>
            <a:endParaRPr lang="en-US" sz="1100" dirty="0">
              <a:solidFill>
                <a:srgbClr val="0096D6"/>
              </a:solidFill>
            </a:endParaRPr>
          </a:p>
        </p:txBody>
      </p:sp>
      <p:sp>
        <p:nvSpPr>
          <p:cNvPr id="31" name="TextBox 30"/>
          <p:cNvSpPr txBox="1"/>
          <p:nvPr/>
        </p:nvSpPr>
        <p:spPr>
          <a:xfrm>
            <a:off x="6823398" y="1694745"/>
            <a:ext cx="2017390" cy="715585"/>
          </a:xfrm>
          <a:prstGeom prst="rect">
            <a:avLst/>
          </a:prstGeom>
          <a:noFill/>
        </p:spPr>
        <p:txBody>
          <a:bodyPr wrap="square" lIns="68583" tIns="34292" rIns="68583" bIns="34292" rtlCol="0" anchor="ctr">
            <a:spAutoFit/>
          </a:bodyPr>
          <a:lstStyle/>
          <a:p>
            <a:pPr algn="ctr" defTabSz="685834"/>
            <a:r>
              <a:rPr lang="en-US" sz="1400" dirty="0" smtClean="0">
                <a:solidFill>
                  <a:schemeClr val="bg2">
                    <a:lumMod val="95000"/>
                  </a:schemeClr>
                </a:solidFill>
              </a:rPr>
              <a:t>How do I simplify </a:t>
            </a:r>
            <a:br>
              <a:rPr lang="en-US" sz="1400" dirty="0" smtClean="0">
                <a:solidFill>
                  <a:schemeClr val="bg2">
                    <a:lumMod val="95000"/>
                  </a:schemeClr>
                </a:solidFill>
              </a:rPr>
            </a:br>
            <a:r>
              <a:rPr lang="en-US" sz="1400" dirty="0" smtClean="0">
                <a:solidFill>
                  <a:schemeClr val="bg2">
                    <a:lumMod val="95000"/>
                  </a:schemeClr>
                </a:solidFill>
              </a:rPr>
              <a:t>my network and </a:t>
            </a:r>
            <a:br>
              <a:rPr lang="en-US" sz="1400" dirty="0" smtClean="0">
                <a:solidFill>
                  <a:schemeClr val="bg2">
                    <a:lumMod val="95000"/>
                  </a:schemeClr>
                </a:solidFill>
              </a:rPr>
            </a:br>
            <a:r>
              <a:rPr lang="en-US" sz="1400" dirty="0" smtClean="0">
                <a:solidFill>
                  <a:schemeClr val="bg2">
                    <a:lumMod val="95000"/>
                  </a:schemeClr>
                </a:solidFill>
              </a:rPr>
              <a:t>Data Center?</a:t>
            </a:r>
            <a:endParaRPr lang="en-US" sz="1400" dirty="0">
              <a:solidFill>
                <a:schemeClr val="bg2">
                  <a:lumMod val="95000"/>
                </a:schemeClr>
              </a:solidFill>
            </a:endParaRPr>
          </a:p>
        </p:txBody>
      </p:sp>
      <p:grpSp>
        <p:nvGrpSpPr>
          <p:cNvPr id="10" name="Group 4"/>
          <p:cNvGrpSpPr>
            <a:grpSpLocks noChangeAspect="1"/>
          </p:cNvGrpSpPr>
          <p:nvPr/>
        </p:nvGrpSpPr>
        <p:grpSpPr bwMode="auto">
          <a:xfrm>
            <a:off x="7659430" y="1256484"/>
            <a:ext cx="339619" cy="342900"/>
            <a:chOff x="4956175" y="720726"/>
            <a:chExt cx="1039813" cy="1036637"/>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outerShdw blurRad="50800" dist="38100" dir="2700000" algn="tl" rotWithShape="0">
              <a:prstClr val="black">
                <a:alpha val="40000"/>
              </a:prstClr>
            </a:outerShdw>
          </a:effectLst>
        </p:grpSpPr>
        <p:sp>
          <p:nvSpPr>
            <p:cNvPr id="34" name="Freeform 23"/>
            <p:cNvSpPr>
              <a:spLocks/>
            </p:cNvSpPr>
            <p:nvPr/>
          </p:nvSpPr>
          <p:spPr bwMode="auto">
            <a:xfrm>
              <a:off x="4956175" y="1216953"/>
              <a:ext cx="96407" cy="285500"/>
            </a:xfrm>
            <a:custGeom>
              <a:avLst/>
              <a:gdLst>
                <a:gd name="T0" fmla="*/ 0 w 52"/>
                <a:gd name="T1" fmla="*/ 0 h 155"/>
                <a:gd name="T2" fmla="*/ 0 w 52"/>
                <a:gd name="T3" fmla="*/ 12 h 155"/>
                <a:gd name="T4" fmla="*/ 44 w 52"/>
                <a:gd name="T5" fmla="*/ 155 h 155"/>
                <a:gd name="T6" fmla="*/ 52 w 52"/>
                <a:gd name="T7" fmla="*/ 81 h 155"/>
                <a:gd name="T8" fmla="*/ 35 w 52"/>
                <a:gd name="T9" fmla="*/ 55 h 155"/>
                <a:gd name="T10" fmla="*/ 38 w 52"/>
                <a:gd name="T11" fmla="*/ 42 h 155"/>
                <a:gd name="T12" fmla="*/ 34 w 52"/>
                <a:gd name="T13" fmla="*/ 38 h 155"/>
                <a:gd name="T14" fmla="*/ 0 w 5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55">
                  <a:moveTo>
                    <a:pt x="0" y="0"/>
                  </a:moveTo>
                  <a:cubicBezTo>
                    <a:pt x="0" y="4"/>
                    <a:pt x="0" y="8"/>
                    <a:pt x="0" y="12"/>
                  </a:cubicBezTo>
                  <a:cubicBezTo>
                    <a:pt x="0" y="62"/>
                    <a:pt x="16" y="111"/>
                    <a:pt x="44" y="155"/>
                  </a:cubicBezTo>
                  <a:cubicBezTo>
                    <a:pt x="45" y="136"/>
                    <a:pt x="47" y="111"/>
                    <a:pt x="52" y="81"/>
                  </a:cubicBezTo>
                  <a:cubicBezTo>
                    <a:pt x="41" y="76"/>
                    <a:pt x="35" y="66"/>
                    <a:pt x="35" y="55"/>
                  </a:cubicBezTo>
                  <a:cubicBezTo>
                    <a:pt x="34" y="50"/>
                    <a:pt x="36" y="46"/>
                    <a:pt x="38" y="42"/>
                  </a:cubicBezTo>
                  <a:cubicBezTo>
                    <a:pt x="37" y="40"/>
                    <a:pt x="35" y="39"/>
                    <a:pt x="34" y="38"/>
                  </a:cubicBezTo>
                  <a:cubicBezTo>
                    <a:pt x="21" y="26"/>
                    <a:pt x="10" y="1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sp>
          <p:nvSpPr>
            <p:cNvPr id="35" name="Freeform 24"/>
            <p:cNvSpPr>
              <a:spLocks/>
            </p:cNvSpPr>
            <p:nvPr/>
          </p:nvSpPr>
          <p:spPr bwMode="auto">
            <a:xfrm>
              <a:off x="5069798" y="1359703"/>
              <a:ext cx="313320" cy="210726"/>
            </a:xfrm>
            <a:custGeom>
              <a:avLst/>
              <a:gdLst>
                <a:gd name="T0" fmla="*/ 22 w 170"/>
                <a:gd name="T1" fmla="*/ 0 h 114"/>
                <a:gd name="T2" fmla="*/ 8 w 170"/>
                <a:gd name="T3" fmla="*/ 6 h 114"/>
                <a:gd name="T4" fmla="*/ 0 w 170"/>
                <a:gd name="T5" fmla="*/ 101 h 114"/>
                <a:gd name="T6" fmla="*/ 11 w 170"/>
                <a:gd name="T7" fmla="*/ 114 h 114"/>
                <a:gd name="T8" fmla="*/ 170 w 170"/>
                <a:gd name="T9" fmla="*/ 69 h 114"/>
                <a:gd name="T10" fmla="*/ 170 w 170"/>
                <a:gd name="T11" fmla="*/ 67 h 114"/>
                <a:gd name="T12" fmla="*/ 160 w 170"/>
                <a:gd name="T13" fmla="*/ 64 h 114"/>
                <a:gd name="T14" fmla="*/ 22 w 170"/>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14">
                  <a:moveTo>
                    <a:pt x="22" y="0"/>
                  </a:moveTo>
                  <a:cubicBezTo>
                    <a:pt x="18" y="4"/>
                    <a:pt x="13" y="6"/>
                    <a:pt x="8" y="6"/>
                  </a:cubicBezTo>
                  <a:cubicBezTo>
                    <a:pt x="0" y="49"/>
                    <a:pt x="0" y="83"/>
                    <a:pt x="0" y="101"/>
                  </a:cubicBezTo>
                  <a:cubicBezTo>
                    <a:pt x="4" y="105"/>
                    <a:pt x="8" y="110"/>
                    <a:pt x="11" y="114"/>
                  </a:cubicBezTo>
                  <a:cubicBezTo>
                    <a:pt x="36" y="112"/>
                    <a:pt x="96" y="103"/>
                    <a:pt x="170" y="69"/>
                  </a:cubicBezTo>
                  <a:cubicBezTo>
                    <a:pt x="170" y="68"/>
                    <a:pt x="170" y="68"/>
                    <a:pt x="170" y="67"/>
                  </a:cubicBezTo>
                  <a:cubicBezTo>
                    <a:pt x="167" y="66"/>
                    <a:pt x="164" y="65"/>
                    <a:pt x="160" y="64"/>
                  </a:cubicBezTo>
                  <a:cubicBezTo>
                    <a:pt x="109" y="50"/>
                    <a:pt x="63" y="28"/>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sp>
          <p:nvSpPr>
            <p:cNvPr id="36" name="Freeform 25"/>
            <p:cNvSpPr>
              <a:spLocks/>
            </p:cNvSpPr>
            <p:nvPr/>
          </p:nvSpPr>
          <p:spPr bwMode="auto">
            <a:xfrm>
              <a:off x="5104229" y="914457"/>
              <a:ext cx="526792" cy="537013"/>
            </a:xfrm>
            <a:custGeom>
              <a:avLst/>
              <a:gdLst>
                <a:gd name="T0" fmla="*/ 129 w 285"/>
                <a:gd name="T1" fmla="*/ 0 h 292"/>
                <a:gd name="T2" fmla="*/ 119 w 285"/>
                <a:gd name="T3" fmla="*/ 0 h 292"/>
                <a:gd name="T4" fmla="*/ 117 w 285"/>
                <a:gd name="T5" fmla="*/ 0 h 292"/>
                <a:gd name="T6" fmla="*/ 90 w 285"/>
                <a:gd name="T7" fmla="*/ 21 h 292"/>
                <a:gd name="T8" fmla="*/ 89 w 285"/>
                <a:gd name="T9" fmla="*/ 21 h 292"/>
                <a:gd name="T10" fmla="*/ 82 w 285"/>
                <a:gd name="T11" fmla="*/ 20 h 292"/>
                <a:gd name="T12" fmla="*/ 36 w 285"/>
                <a:gd name="T13" fmla="*/ 97 h 292"/>
                <a:gd name="T14" fmla="*/ 0 w 285"/>
                <a:gd name="T15" fmla="*/ 196 h 292"/>
                <a:gd name="T16" fmla="*/ 13 w 285"/>
                <a:gd name="T17" fmla="*/ 220 h 292"/>
                <a:gd name="T18" fmla="*/ 12 w 285"/>
                <a:gd name="T19" fmla="*/ 228 h 292"/>
                <a:gd name="T20" fmla="*/ 146 w 285"/>
                <a:gd name="T21" fmla="*/ 290 h 292"/>
                <a:gd name="T22" fmla="*/ 156 w 285"/>
                <a:gd name="T23" fmla="*/ 292 h 292"/>
                <a:gd name="T24" fmla="*/ 180 w 285"/>
                <a:gd name="T25" fmla="*/ 279 h 292"/>
                <a:gd name="T26" fmla="*/ 188 w 285"/>
                <a:gd name="T27" fmla="*/ 281 h 292"/>
                <a:gd name="T28" fmla="*/ 237 w 285"/>
                <a:gd name="T29" fmla="*/ 191 h 292"/>
                <a:gd name="T30" fmla="*/ 285 w 285"/>
                <a:gd name="T31" fmla="*/ 39 h 292"/>
                <a:gd name="T32" fmla="*/ 270 w 285"/>
                <a:gd name="T33" fmla="*/ 16 h 292"/>
                <a:gd name="T34" fmla="*/ 230 w 285"/>
                <a:gd name="T35" fmla="*/ 8 h 292"/>
                <a:gd name="T36" fmla="*/ 129 w 285"/>
                <a:gd name="T3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5" h="292">
                  <a:moveTo>
                    <a:pt x="129" y="0"/>
                  </a:moveTo>
                  <a:cubicBezTo>
                    <a:pt x="126" y="0"/>
                    <a:pt x="122" y="0"/>
                    <a:pt x="119" y="0"/>
                  </a:cubicBezTo>
                  <a:cubicBezTo>
                    <a:pt x="118" y="0"/>
                    <a:pt x="118" y="0"/>
                    <a:pt x="117" y="0"/>
                  </a:cubicBezTo>
                  <a:cubicBezTo>
                    <a:pt x="114" y="12"/>
                    <a:pt x="102" y="21"/>
                    <a:pt x="90" y="21"/>
                  </a:cubicBezTo>
                  <a:cubicBezTo>
                    <a:pt x="89" y="21"/>
                    <a:pt x="89" y="21"/>
                    <a:pt x="89" y="21"/>
                  </a:cubicBezTo>
                  <a:cubicBezTo>
                    <a:pt x="87" y="21"/>
                    <a:pt x="84" y="20"/>
                    <a:pt x="82" y="20"/>
                  </a:cubicBezTo>
                  <a:cubicBezTo>
                    <a:pt x="64" y="45"/>
                    <a:pt x="49" y="71"/>
                    <a:pt x="36" y="97"/>
                  </a:cubicBezTo>
                  <a:cubicBezTo>
                    <a:pt x="21" y="128"/>
                    <a:pt x="9" y="161"/>
                    <a:pt x="0" y="196"/>
                  </a:cubicBezTo>
                  <a:cubicBezTo>
                    <a:pt x="8" y="202"/>
                    <a:pt x="13" y="211"/>
                    <a:pt x="13" y="220"/>
                  </a:cubicBezTo>
                  <a:cubicBezTo>
                    <a:pt x="13" y="223"/>
                    <a:pt x="13" y="226"/>
                    <a:pt x="12" y="228"/>
                  </a:cubicBezTo>
                  <a:cubicBezTo>
                    <a:pt x="51" y="255"/>
                    <a:pt x="96" y="276"/>
                    <a:pt x="146" y="290"/>
                  </a:cubicBezTo>
                  <a:cubicBezTo>
                    <a:pt x="149" y="290"/>
                    <a:pt x="153" y="291"/>
                    <a:pt x="156" y="292"/>
                  </a:cubicBezTo>
                  <a:cubicBezTo>
                    <a:pt x="161" y="284"/>
                    <a:pt x="171" y="279"/>
                    <a:pt x="180" y="279"/>
                  </a:cubicBezTo>
                  <a:cubicBezTo>
                    <a:pt x="183" y="279"/>
                    <a:pt x="186" y="280"/>
                    <a:pt x="188" y="281"/>
                  </a:cubicBezTo>
                  <a:cubicBezTo>
                    <a:pt x="207" y="252"/>
                    <a:pt x="223" y="222"/>
                    <a:pt x="237" y="191"/>
                  </a:cubicBezTo>
                  <a:cubicBezTo>
                    <a:pt x="259" y="143"/>
                    <a:pt x="275" y="92"/>
                    <a:pt x="285" y="39"/>
                  </a:cubicBezTo>
                  <a:cubicBezTo>
                    <a:pt x="276" y="34"/>
                    <a:pt x="271" y="25"/>
                    <a:pt x="270" y="16"/>
                  </a:cubicBezTo>
                  <a:cubicBezTo>
                    <a:pt x="257" y="13"/>
                    <a:pt x="243" y="10"/>
                    <a:pt x="230" y="8"/>
                  </a:cubicBezTo>
                  <a:cubicBezTo>
                    <a:pt x="197" y="2"/>
                    <a:pt x="163" y="0"/>
                    <a:pt x="1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sp>
          <p:nvSpPr>
            <p:cNvPr id="37" name="Freeform 26"/>
            <p:cNvSpPr>
              <a:spLocks/>
            </p:cNvSpPr>
            <p:nvPr/>
          </p:nvSpPr>
          <p:spPr bwMode="auto">
            <a:xfrm>
              <a:off x="4963061" y="917857"/>
              <a:ext cx="268561" cy="356874"/>
            </a:xfrm>
            <a:custGeom>
              <a:avLst/>
              <a:gdLst>
                <a:gd name="T0" fmla="*/ 140 w 145"/>
                <a:gd name="T1" fmla="*/ 0 h 192"/>
                <a:gd name="T2" fmla="*/ 52 w 145"/>
                <a:gd name="T3" fmla="*/ 15 h 192"/>
                <a:gd name="T4" fmla="*/ 0 w 145"/>
                <a:gd name="T5" fmla="*/ 136 h 192"/>
                <a:gd name="T6" fmla="*/ 47 w 145"/>
                <a:gd name="T7" fmla="*/ 192 h 192"/>
                <a:gd name="T8" fmla="*/ 60 w 145"/>
                <a:gd name="T9" fmla="*/ 189 h 192"/>
                <a:gd name="T10" fmla="*/ 98 w 145"/>
                <a:gd name="T11" fmla="*/ 87 h 192"/>
                <a:gd name="T12" fmla="*/ 145 w 145"/>
                <a:gd name="T13" fmla="*/ 8 h 192"/>
                <a:gd name="T14" fmla="*/ 140 w 145"/>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92">
                  <a:moveTo>
                    <a:pt x="140" y="0"/>
                  </a:moveTo>
                  <a:cubicBezTo>
                    <a:pt x="99" y="4"/>
                    <a:pt x="68" y="11"/>
                    <a:pt x="52" y="15"/>
                  </a:cubicBezTo>
                  <a:cubicBezTo>
                    <a:pt x="25" y="52"/>
                    <a:pt x="6" y="94"/>
                    <a:pt x="0" y="136"/>
                  </a:cubicBezTo>
                  <a:cubicBezTo>
                    <a:pt x="7" y="147"/>
                    <a:pt x="21" y="168"/>
                    <a:pt x="47" y="192"/>
                  </a:cubicBezTo>
                  <a:cubicBezTo>
                    <a:pt x="51" y="190"/>
                    <a:pt x="56" y="189"/>
                    <a:pt x="60" y="189"/>
                  </a:cubicBezTo>
                  <a:cubicBezTo>
                    <a:pt x="70" y="153"/>
                    <a:pt x="83" y="119"/>
                    <a:pt x="98" y="87"/>
                  </a:cubicBezTo>
                  <a:cubicBezTo>
                    <a:pt x="111" y="60"/>
                    <a:pt x="127" y="34"/>
                    <a:pt x="145" y="8"/>
                  </a:cubicBezTo>
                  <a:cubicBezTo>
                    <a:pt x="143" y="6"/>
                    <a:pt x="141" y="3"/>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sp>
          <p:nvSpPr>
            <p:cNvPr id="38" name="Freeform 27"/>
            <p:cNvSpPr>
              <a:spLocks/>
            </p:cNvSpPr>
            <p:nvPr/>
          </p:nvSpPr>
          <p:spPr bwMode="auto">
            <a:xfrm>
              <a:off x="5899581" y="962041"/>
              <a:ext cx="61976" cy="101964"/>
            </a:xfrm>
            <a:custGeom>
              <a:avLst/>
              <a:gdLst>
                <a:gd name="T0" fmla="*/ 2 w 33"/>
                <a:gd name="T1" fmla="*/ 0 h 55"/>
                <a:gd name="T2" fmla="*/ 0 w 33"/>
                <a:gd name="T3" fmla="*/ 13 h 55"/>
                <a:gd name="T4" fmla="*/ 15 w 33"/>
                <a:gd name="T5" fmla="*/ 37 h 55"/>
                <a:gd name="T6" fmla="*/ 14 w 33"/>
                <a:gd name="T7" fmla="*/ 44 h 55"/>
                <a:gd name="T8" fmla="*/ 33 w 33"/>
                <a:gd name="T9" fmla="*/ 55 h 55"/>
                <a:gd name="T10" fmla="*/ 2 w 33"/>
                <a:gd name="T11" fmla="*/ 0 h 55"/>
              </a:gdLst>
              <a:ahLst/>
              <a:cxnLst>
                <a:cxn ang="0">
                  <a:pos x="T0" y="T1"/>
                </a:cxn>
                <a:cxn ang="0">
                  <a:pos x="T2" y="T3"/>
                </a:cxn>
                <a:cxn ang="0">
                  <a:pos x="T4" y="T5"/>
                </a:cxn>
                <a:cxn ang="0">
                  <a:pos x="T6" y="T7"/>
                </a:cxn>
                <a:cxn ang="0">
                  <a:pos x="T8" y="T9"/>
                </a:cxn>
                <a:cxn ang="0">
                  <a:pos x="T10" y="T11"/>
                </a:cxn>
              </a:cxnLst>
              <a:rect l="0" t="0" r="r" b="b"/>
              <a:pathLst>
                <a:path w="33" h="55">
                  <a:moveTo>
                    <a:pt x="2" y="0"/>
                  </a:moveTo>
                  <a:cubicBezTo>
                    <a:pt x="2" y="4"/>
                    <a:pt x="1" y="8"/>
                    <a:pt x="0" y="13"/>
                  </a:cubicBezTo>
                  <a:cubicBezTo>
                    <a:pt x="9" y="18"/>
                    <a:pt x="14" y="27"/>
                    <a:pt x="15" y="37"/>
                  </a:cubicBezTo>
                  <a:cubicBezTo>
                    <a:pt x="15" y="40"/>
                    <a:pt x="15" y="42"/>
                    <a:pt x="14" y="44"/>
                  </a:cubicBezTo>
                  <a:cubicBezTo>
                    <a:pt x="21" y="47"/>
                    <a:pt x="27" y="51"/>
                    <a:pt x="33" y="55"/>
                  </a:cubicBezTo>
                  <a:cubicBezTo>
                    <a:pt x="25" y="36"/>
                    <a:pt x="15" y="17"/>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sp>
          <p:nvSpPr>
            <p:cNvPr id="39" name="Freeform 28"/>
            <p:cNvSpPr>
              <a:spLocks/>
            </p:cNvSpPr>
            <p:nvPr/>
          </p:nvSpPr>
          <p:spPr bwMode="auto">
            <a:xfrm>
              <a:off x="5675782" y="768309"/>
              <a:ext cx="199699" cy="224322"/>
            </a:xfrm>
            <a:custGeom>
              <a:avLst/>
              <a:gdLst>
                <a:gd name="T0" fmla="*/ 3 w 109"/>
                <a:gd name="T1" fmla="*/ 0 h 121"/>
                <a:gd name="T2" fmla="*/ 0 w 109"/>
                <a:gd name="T3" fmla="*/ 66 h 121"/>
                <a:gd name="T4" fmla="*/ 18 w 109"/>
                <a:gd name="T5" fmla="*/ 93 h 121"/>
                <a:gd name="T6" fmla="*/ 18 w 109"/>
                <a:gd name="T7" fmla="*/ 93 h 121"/>
                <a:gd name="T8" fmla="*/ 85 w 109"/>
                <a:gd name="T9" fmla="*/ 121 h 121"/>
                <a:gd name="T10" fmla="*/ 104 w 109"/>
                <a:gd name="T11" fmla="*/ 113 h 121"/>
                <a:gd name="T12" fmla="*/ 109 w 109"/>
                <a:gd name="T13" fmla="*/ 85 h 121"/>
                <a:gd name="T14" fmla="*/ 3 w 109"/>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21">
                  <a:moveTo>
                    <a:pt x="3" y="0"/>
                  </a:moveTo>
                  <a:cubicBezTo>
                    <a:pt x="3" y="21"/>
                    <a:pt x="2" y="43"/>
                    <a:pt x="0" y="66"/>
                  </a:cubicBezTo>
                  <a:cubicBezTo>
                    <a:pt x="11" y="70"/>
                    <a:pt x="18" y="81"/>
                    <a:pt x="18" y="93"/>
                  </a:cubicBezTo>
                  <a:cubicBezTo>
                    <a:pt x="18" y="93"/>
                    <a:pt x="18" y="93"/>
                    <a:pt x="18" y="93"/>
                  </a:cubicBezTo>
                  <a:cubicBezTo>
                    <a:pt x="41" y="101"/>
                    <a:pt x="63" y="111"/>
                    <a:pt x="85" y="121"/>
                  </a:cubicBezTo>
                  <a:cubicBezTo>
                    <a:pt x="90" y="116"/>
                    <a:pt x="97" y="113"/>
                    <a:pt x="104" y="113"/>
                  </a:cubicBezTo>
                  <a:cubicBezTo>
                    <a:pt x="107" y="101"/>
                    <a:pt x="108" y="92"/>
                    <a:pt x="109" y="85"/>
                  </a:cubicBezTo>
                  <a:cubicBezTo>
                    <a:pt x="79" y="50"/>
                    <a:pt x="43" y="2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sp>
          <p:nvSpPr>
            <p:cNvPr id="40" name="Freeform 29"/>
            <p:cNvSpPr>
              <a:spLocks/>
            </p:cNvSpPr>
            <p:nvPr/>
          </p:nvSpPr>
          <p:spPr bwMode="auto">
            <a:xfrm>
              <a:off x="5090457" y="724124"/>
              <a:ext cx="320206" cy="183536"/>
            </a:xfrm>
            <a:custGeom>
              <a:avLst/>
              <a:gdLst>
                <a:gd name="T0" fmla="*/ 174 w 174"/>
                <a:gd name="T1" fmla="*/ 0 h 99"/>
                <a:gd name="T2" fmla="*/ 0 w 174"/>
                <a:gd name="T3" fmla="*/ 99 h 99"/>
                <a:gd name="T4" fmla="*/ 70 w 174"/>
                <a:gd name="T5" fmla="*/ 88 h 99"/>
                <a:gd name="T6" fmla="*/ 99 w 174"/>
                <a:gd name="T7" fmla="*/ 65 h 99"/>
                <a:gd name="T8" fmla="*/ 100 w 174"/>
                <a:gd name="T9" fmla="*/ 65 h 99"/>
                <a:gd name="T10" fmla="*/ 111 w 174"/>
                <a:gd name="T11" fmla="*/ 67 h 99"/>
                <a:gd name="T12" fmla="*/ 174 w 17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174" h="99">
                  <a:moveTo>
                    <a:pt x="174" y="0"/>
                  </a:moveTo>
                  <a:cubicBezTo>
                    <a:pt x="109" y="10"/>
                    <a:pt x="47" y="46"/>
                    <a:pt x="0" y="99"/>
                  </a:cubicBezTo>
                  <a:cubicBezTo>
                    <a:pt x="17" y="96"/>
                    <a:pt x="41" y="91"/>
                    <a:pt x="70" y="88"/>
                  </a:cubicBezTo>
                  <a:cubicBezTo>
                    <a:pt x="74" y="75"/>
                    <a:pt x="85" y="65"/>
                    <a:pt x="99" y="65"/>
                  </a:cubicBezTo>
                  <a:cubicBezTo>
                    <a:pt x="99" y="65"/>
                    <a:pt x="99" y="65"/>
                    <a:pt x="100" y="65"/>
                  </a:cubicBezTo>
                  <a:cubicBezTo>
                    <a:pt x="104" y="65"/>
                    <a:pt x="108" y="65"/>
                    <a:pt x="111" y="67"/>
                  </a:cubicBezTo>
                  <a:cubicBezTo>
                    <a:pt x="135" y="38"/>
                    <a:pt x="158" y="15"/>
                    <a:pt x="1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sp>
          <p:nvSpPr>
            <p:cNvPr id="41" name="Freeform 30"/>
            <p:cNvSpPr>
              <a:spLocks/>
            </p:cNvSpPr>
            <p:nvPr/>
          </p:nvSpPr>
          <p:spPr bwMode="auto">
            <a:xfrm>
              <a:off x="5317700" y="720726"/>
              <a:ext cx="333979" cy="190334"/>
            </a:xfrm>
            <a:custGeom>
              <a:avLst/>
              <a:gdLst>
                <a:gd name="T0" fmla="*/ 86 w 181"/>
                <a:gd name="T1" fmla="*/ 0 h 103"/>
                <a:gd name="T2" fmla="*/ 86 w 181"/>
                <a:gd name="T3" fmla="*/ 0 h 103"/>
                <a:gd name="T4" fmla="*/ 79 w 181"/>
                <a:gd name="T5" fmla="*/ 0 h 103"/>
                <a:gd name="T6" fmla="*/ 0 w 181"/>
                <a:gd name="T7" fmla="*/ 80 h 103"/>
                <a:gd name="T8" fmla="*/ 3 w 181"/>
                <a:gd name="T9" fmla="*/ 87 h 103"/>
                <a:gd name="T10" fmla="*/ 4 w 181"/>
                <a:gd name="T11" fmla="*/ 87 h 103"/>
                <a:gd name="T12" fmla="*/ 16 w 181"/>
                <a:gd name="T13" fmla="*/ 87 h 103"/>
                <a:gd name="T14" fmla="*/ 117 w 181"/>
                <a:gd name="T15" fmla="*/ 95 h 103"/>
                <a:gd name="T16" fmla="*/ 158 w 181"/>
                <a:gd name="T17" fmla="*/ 103 h 103"/>
                <a:gd name="T18" fmla="*/ 177 w 181"/>
                <a:gd name="T19" fmla="*/ 90 h 103"/>
                <a:gd name="T20" fmla="*/ 180 w 181"/>
                <a:gd name="T21" fmla="*/ 19 h 103"/>
                <a:gd name="T22" fmla="*/ 86 w 181"/>
                <a:gd name="T2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103">
                  <a:moveTo>
                    <a:pt x="86" y="0"/>
                  </a:moveTo>
                  <a:cubicBezTo>
                    <a:pt x="86" y="0"/>
                    <a:pt x="86" y="0"/>
                    <a:pt x="86" y="0"/>
                  </a:cubicBezTo>
                  <a:cubicBezTo>
                    <a:pt x="84" y="0"/>
                    <a:pt x="81" y="0"/>
                    <a:pt x="79" y="0"/>
                  </a:cubicBezTo>
                  <a:cubicBezTo>
                    <a:pt x="67" y="11"/>
                    <a:pt x="35" y="38"/>
                    <a:pt x="0" y="80"/>
                  </a:cubicBezTo>
                  <a:cubicBezTo>
                    <a:pt x="1" y="82"/>
                    <a:pt x="2" y="85"/>
                    <a:pt x="3" y="87"/>
                  </a:cubicBezTo>
                  <a:cubicBezTo>
                    <a:pt x="3" y="87"/>
                    <a:pt x="4" y="87"/>
                    <a:pt x="4" y="87"/>
                  </a:cubicBezTo>
                  <a:cubicBezTo>
                    <a:pt x="8" y="87"/>
                    <a:pt x="12" y="87"/>
                    <a:pt x="16" y="87"/>
                  </a:cubicBezTo>
                  <a:cubicBezTo>
                    <a:pt x="50" y="87"/>
                    <a:pt x="84" y="89"/>
                    <a:pt x="117" y="95"/>
                  </a:cubicBezTo>
                  <a:cubicBezTo>
                    <a:pt x="131" y="97"/>
                    <a:pt x="145" y="100"/>
                    <a:pt x="158" y="103"/>
                  </a:cubicBezTo>
                  <a:cubicBezTo>
                    <a:pt x="162" y="96"/>
                    <a:pt x="169" y="91"/>
                    <a:pt x="177" y="90"/>
                  </a:cubicBezTo>
                  <a:cubicBezTo>
                    <a:pt x="180" y="65"/>
                    <a:pt x="181" y="42"/>
                    <a:pt x="180" y="19"/>
                  </a:cubicBezTo>
                  <a:cubicBezTo>
                    <a:pt x="150" y="6"/>
                    <a:pt x="118"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sp>
          <p:nvSpPr>
            <p:cNvPr id="42" name="Freeform 31"/>
            <p:cNvSpPr>
              <a:spLocks/>
            </p:cNvSpPr>
            <p:nvPr/>
          </p:nvSpPr>
          <p:spPr bwMode="auto">
            <a:xfrm>
              <a:off x="5489855" y="1070803"/>
              <a:ext cx="495805" cy="421453"/>
            </a:xfrm>
            <a:custGeom>
              <a:avLst/>
              <a:gdLst>
                <a:gd name="T0" fmla="*/ 228 w 268"/>
                <a:gd name="T1" fmla="*/ 0 h 228"/>
                <a:gd name="T2" fmla="*/ 209 w 268"/>
                <a:gd name="T3" fmla="*/ 7 h 228"/>
                <a:gd name="T4" fmla="*/ 205 w 268"/>
                <a:gd name="T5" fmla="*/ 7 h 228"/>
                <a:gd name="T6" fmla="*/ 70 w 268"/>
                <a:gd name="T7" fmla="*/ 171 h 228"/>
                <a:gd name="T8" fmla="*/ 0 w 268"/>
                <a:gd name="T9" fmla="*/ 217 h 228"/>
                <a:gd name="T10" fmla="*/ 1 w 268"/>
                <a:gd name="T11" fmla="*/ 218 h 228"/>
                <a:gd name="T12" fmla="*/ 113 w 268"/>
                <a:gd name="T13" fmla="*/ 228 h 228"/>
                <a:gd name="T14" fmla="*/ 128 w 268"/>
                <a:gd name="T15" fmla="*/ 228 h 228"/>
                <a:gd name="T16" fmla="*/ 148 w 268"/>
                <a:gd name="T17" fmla="*/ 227 h 228"/>
                <a:gd name="T18" fmla="*/ 176 w 268"/>
                <a:gd name="T19" fmla="*/ 205 h 228"/>
                <a:gd name="T20" fmla="*/ 177 w 268"/>
                <a:gd name="T21" fmla="*/ 205 h 228"/>
                <a:gd name="T22" fmla="*/ 187 w 268"/>
                <a:gd name="T23" fmla="*/ 206 h 228"/>
                <a:gd name="T24" fmla="*/ 268 w 268"/>
                <a:gd name="T25" fmla="*/ 38 h 228"/>
                <a:gd name="T26" fmla="*/ 264 w 268"/>
                <a:gd name="T27" fmla="*/ 23 h 228"/>
                <a:gd name="T28" fmla="*/ 228 w 26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8" h="228">
                  <a:moveTo>
                    <a:pt x="228" y="0"/>
                  </a:moveTo>
                  <a:cubicBezTo>
                    <a:pt x="223" y="4"/>
                    <a:pt x="217" y="7"/>
                    <a:pt x="209" y="7"/>
                  </a:cubicBezTo>
                  <a:cubicBezTo>
                    <a:pt x="208" y="7"/>
                    <a:pt x="207" y="7"/>
                    <a:pt x="205" y="7"/>
                  </a:cubicBezTo>
                  <a:cubicBezTo>
                    <a:pt x="187" y="51"/>
                    <a:pt x="148" y="114"/>
                    <a:pt x="70" y="171"/>
                  </a:cubicBezTo>
                  <a:cubicBezTo>
                    <a:pt x="48" y="188"/>
                    <a:pt x="25" y="203"/>
                    <a:pt x="0" y="217"/>
                  </a:cubicBezTo>
                  <a:cubicBezTo>
                    <a:pt x="1" y="217"/>
                    <a:pt x="1" y="218"/>
                    <a:pt x="1" y="218"/>
                  </a:cubicBezTo>
                  <a:cubicBezTo>
                    <a:pt x="38" y="225"/>
                    <a:pt x="75" y="228"/>
                    <a:pt x="113" y="228"/>
                  </a:cubicBezTo>
                  <a:cubicBezTo>
                    <a:pt x="118" y="228"/>
                    <a:pt x="123" y="228"/>
                    <a:pt x="128" y="228"/>
                  </a:cubicBezTo>
                  <a:cubicBezTo>
                    <a:pt x="135" y="228"/>
                    <a:pt x="141" y="227"/>
                    <a:pt x="148" y="227"/>
                  </a:cubicBezTo>
                  <a:cubicBezTo>
                    <a:pt x="151" y="214"/>
                    <a:pt x="163" y="205"/>
                    <a:pt x="176" y="205"/>
                  </a:cubicBezTo>
                  <a:cubicBezTo>
                    <a:pt x="176" y="205"/>
                    <a:pt x="177" y="205"/>
                    <a:pt x="177" y="205"/>
                  </a:cubicBezTo>
                  <a:cubicBezTo>
                    <a:pt x="180" y="205"/>
                    <a:pt x="184" y="205"/>
                    <a:pt x="187" y="206"/>
                  </a:cubicBezTo>
                  <a:cubicBezTo>
                    <a:pt x="241" y="134"/>
                    <a:pt x="263" y="61"/>
                    <a:pt x="268" y="38"/>
                  </a:cubicBezTo>
                  <a:cubicBezTo>
                    <a:pt x="267" y="33"/>
                    <a:pt x="265" y="28"/>
                    <a:pt x="264" y="23"/>
                  </a:cubicBezTo>
                  <a:cubicBezTo>
                    <a:pt x="256" y="17"/>
                    <a:pt x="244" y="9"/>
                    <a:pt x="2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sp>
          <p:nvSpPr>
            <p:cNvPr id="43" name="Freeform 32"/>
            <p:cNvSpPr>
              <a:spLocks/>
            </p:cNvSpPr>
            <p:nvPr/>
          </p:nvSpPr>
          <p:spPr bwMode="auto">
            <a:xfrm>
              <a:off x="5255725" y="1502453"/>
              <a:ext cx="513019" cy="254910"/>
            </a:xfrm>
            <a:custGeom>
              <a:avLst/>
              <a:gdLst>
                <a:gd name="T0" fmla="*/ 125 w 277"/>
                <a:gd name="T1" fmla="*/ 0 h 136"/>
                <a:gd name="T2" fmla="*/ 98 w 277"/>
                <a:gd name="T3" fmla="*/ 18 h 136"/>
                <a:gd name="T4" fmla="*/ 98 w 277"/>
                <a:gd name="T5" fmla="*/ 18 h 136"/>
                <a:gd name="T6" fmla="*/ 88 w 277"/>
                <a:gd name="T7" fmla="*/ 16 h 136"/>
                <a:gd name="T8" fmla="*/ 0 w 277"/>
                <a:gd name="T9" fmla="*/ 108 h 136"/>
                <a:gd name="T10" fmla="*/ 91 w 277"/>
                <a:gd name="T11" fmla="*/ 136 h 136"/>
                <a:gd name="T12" fmla="*/ 277 w 277"/>
                <a:gd name="T13" fmla="*/ 14 h 136"/>
                <a:gd name="T14" fmla="*/ 274 w 277"/>
                <a:gd name="T15" fmla="*/ 9 h 136"/>
                <a:gd name="T16" fmla="*/ 253 w 277"/>
                <a:gd name="T17" fmla="*/ 10 h 136"/>
                <a:gd name="T18" fmla="*/ 237 w 277"/>
                <a:gd name="T19" fmla="*/ 10 h 136"/>
                <a:gd name="T20" fmla="*/ 125 w 277"/>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136">
                  <a:moveTo>
                    <a:pt x="125" y="0"/>
                  </a:moveTo>
                  <a:cubicBezTo>
                    <a:pt x="120" y="11"/>
                    <a:pt x="110" y="18"/>
                    <a:pt x="98" y="18"/>
                  </a:cubicBezTo>
                  <a:cubicBezTo>
                    <a:pt x="98" y="18"/>
                    <a:pt x="98" y="18"/>
                    <a:pt x="98" y="18"/>
                  </a:cubicBezTo>
                  <a:cubicBezTo>
                    <a:pt x="95" y="18"/>
                    <a:pt x="91" y="17"/>
                    <a:pt x="88" y="16"/>
                  </a:cubicBezTo>
                  <a:cubicBezTo>
                    <a:pt x="52" y="63"/>
                    <a:pt x="19" y="93"/>
                    <a:pt x="0" y="108"/>
                  </a:cubicBezTo>
                  <a:cubicBezTo>
                    <a:pt x="29" y="123"/>
                    <a:pt x="60" y="133"/>
                    <a:pt x="91" y="136"/>
                  </a:cubicBezTo>
                  <a:cubicBezTo>
                    <a:pt x="117" y="128"/>
                    <a:pt x="203" y="92"/>
                    <a:pt x="277" y="14"/>
                  </a:cubicBezTo>
                  <a:cubicBezTo>
                    <a:pt x="275" y="13"/>
                    <a:pt x="275" y="11"/>
                    <a:pt x="274" y="9"/>
                  </a:cubicBezTo>
                  <a:cubicBezTo>
                    <a:pt x="267" y="9"/>
                    <a:pt x="260" y="9"/>
                    <a:pt x="253" y="10"/>
                  </a:cubicBezTo>
                  <a:cubicBezTo>
                    <a:pt x="248" y="10"/>
                    <a:pt x="243" y="10"/>
                    <a:pt x="237" y="10"/>
                  </a:cubicBezTo>
                  <a:cubicBezTo>
                    <a:pt x="199" y="10"/>
                    <a:pt x="162" y="7"/>
                    <a:pt x="1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sp>
          <p:nvSpPr>
            <p:cNvPr id="44" name="Freeform 33"/>
            <p:cNvSpPr>
              <a:spLocks/>
            </p:cNvSpPr>
            <p:nvPr/>
          </p:nvSpPr>
          <p:spPr bwMode="auto">
            <a:xfrm>
              <a:off x="5858264" y="1216953"/>
              <a:ext cx="137724" cy="261708"/>
            </a:xfrm>
            <a:custGeom>
              <a:avLst/>
              <a:gdLst>
                <a:gd name="T0" fmla="*/ 73 w 74"/>
                <a:gd name="T1" fmla="*/ 0 h 143"/>
                <a:gd name="T2" fmla="*/ 0 w 74"/>
                <a:gd name="T3" fmla="*/ 138 h 143"/>
                <a:gd name="T4" fmla="*/ 3 w 74"/>
                <a:gd name="T5" fmla="*/ 143 h 143"/>
                <a:gd name="T6" fmla="*/ 40 w 74"/>
                <a:gd name="T7" fmla="*/ 137 h 143"/>
                <a:gd name="T8" fmla="*/ 74 w 74"/>
                <a:gd name="T9" fmla="*/ 13 h 143"/>
                <a:gd name="T10" fmla="*/ 73 w 74"/>
                <a:gd name="T11" fmla="*/ 0 h 143"/>
              </a:gdLst>
              <a:ahLst/>
              <a:cxnLst>
                <a:cxn ang="0">
                  <a:pos x="T0" y="T1"/>
                </a:cxn>
                <a:cxn ang="0">
                  <a:pos x="T2" y="T3"/>
                </a:cxn>
                <a:cxn ang="0">
                  <a:pos x="T4" y="T5"/>
                </a:cxn>
                <a:cxn ang="0">
                  <a:pos x="T6" y="T7"/>
                </a:cxn>
                <a:cxn ang="0">
                  <a:pos x="T8" y="T9"/>
                </a:cxn>
                <a:cxn ang="0">
                  <a:pos x="T10" y="T11"/>
                </a:cxn>
              </a:cxnLst>
              <a:rect l="0" t="0" r="r" b="b"/>
              <a:pathLst>
                <a:path w="74" h="143">
                  <a:moveTo>
                    <a:pt x="73" y="0"/>
                  </a:moveTo>
                  <a:cubicBezTo>
                    <a:pt x="61" y="37"/>
                    <a:pt x="37" y="88"/>
                    <a:pt x="0" y="138"/>
                  </a:cubicBezTo>
                  <a:cubicBezTo>
                    <a:pt x="1" y="139"/>
                    <a:pt x="2" y="141"/>
                    <a:pt x="3" y="143"/>
                  </a:cubicBezTo>
                  <a:cubicBezTo>
                    <a:pt x="19" y="141"/>
                    <a:pt x="32" y="139"/>
                    <a:pt x="40" y="137"/>
                  </a:cubicBezTo>
                  <a:cubicBezTo>
                    <a:pt x="62" y="98"/>
                    <a:pt x="74" y="56"/>
                    <a:pt x="74" y="13"/>
                  </a:cubicBezTo>
                  <a:cubicBezTo>
                    <a:pt x="74" y="9"/>
                    <a:pt x="74" y="4"/>
                    <a:pt x="7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sp>
          <p:nvSpPr>
            <p:cNvPr id="45" name="Freeform 34"/>
            <p:cNvSpPr>
              <a:spLocks/>
            </p:cNvSpPr>
            <p:nvPr/>
          </p:nvSpPr>
          <p:spPr bwMode="auto">
            <a:xfrm>
              <a:off x="5503627" y="1502453"/>
              <a:ext cx="409727" cy="254910"/>
            </a:xfrm>
            <a:custGeom>
              <a:avLst/>
              <a:gdLst>
                <a:gd name="T0" fmla="*/ 222 w 222"/>
                <a:gd name="T1" fmla="*/ 0 h 137"/>
                <a:gd name="T2" fmla="*/ 196 w 222"/>
                <a:gd name="T3" fmla="*/ 4 h 137"/>
                <a:gd name="T4" fmla="*/ 167 w 222"/>
                <a:gd name="T5" fmla="*/ 27 h 137"/>
                <a:gd name="T6" fmla="*/ 166 w 222"/>
                <a:gd name="T7" fmla="*/ 27 h 137"/>
                <a:gd name="T8" fmla="*/ 156 w 222"/>
                <a:gd name="T9" fmla="*/ 25 h 137"/>
                <a:gd name="T10" fmla="*/ 0 w 222"/>
                <a:gd name="T11" fmla="*/ 137 h 137"/>
                <a:gd name="T12" fmla="*/ 222 w 222"/>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222" h="137">
                  <a:moveTo>
                    <a:pt x="222" y="0"/>
                  </a:moveTo>
                  <a:cubicBezTo>
                    <a:pt x="214" y="1"/>
                    <a:pt x="205" y="2"/>
                    <a:pt x="196" y="4"/>
                  </a:cubicBezTo>
                  <a:cubicBezTo>
                    <a:pt x="193" y="17"/>
                    <a:pt x="181" y="27"/>
                    <a:pt x="167" y="27"/>
                  </a:cubicBezTo>
                  <a:cubicBezTo>
                    <a:pt x="167" y="27"/>
                    <a:pt x="167" y="27"/>
                    <a:pt x="166" y="27"/>
                  </a:cubicBezTo>
                  <a:cubicBezTo>
                    <a:pt x="163" y="27"/>
                    <a:pt x="159" y="26"/>
                    <a:pt x="156" y="25"/>
                  </a:cubicBezTo>
                  <a:cubicBezTo>
                    <a:pt x="101" y="83"/>
                    <a:pt x="38" y="119"/>
                    <a:pt x="0" y="137"/>
                  </a:cubicBezTo>
                  <a:cubicBezTo>
                    <a:pt x="87" y="132"/>
                    <a:pt x="171" y="77"/>
                    <a:pt x="2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sp>
          <p:nvSpPr>
            <p:cNvPr id="46" name="Freeform 35"/>
            <p:cNvSpPr>
              <a:spLocks/>
            </p:cNvSpPr>
            <p:nvPr/>
          </p:nvSpPr>
          <p:spPr bwMode="auto">
            <a:xfrm>
              <a:off x="5486411" y="968838"/>
              <a:ext cx="351195" cy="465638"/>
            </a:xfrm>
            <a:custGeom>
              <a:avLst/>
              <a:gdLst>
                <a:gd name="T0" fmla="*/ 116 w 190"/>
                <a:gd name="T1" fmla="*/ 0 h 251"/>
                <a:gd name="T2" fmla="*/ 94 w 190"/>
                <a:gd name="T3" fmla="*/ 12 h 251"/>
                <a:gd name="T4" fmla="*/ 46 w 190"/>
                <a:gd name="T5" fmla="*/ 167 h 251"/>
                <a:gd name="T6" fmla="*/ 0 w 190"/>
                <a:gd name="T7" fmla="*/ 251 h 251"/>
                <a:gd name="T8" fmla="*/ 61 w 190"/>
                <a:gd name="T9" fmla="*/ 212 h 251"/>
                <a:gd name="T10" fmla="*/ 190 w 190"/>
                <a:gd name="T11" fmla="*/ 54 h 251"/>
                <a:gd name="T12" fmla="*/ 180 w 190"/>
                <a:gd name="T13" fmla="*/ 32 h 251"/>
                <a:gd name="T14" fmla="*/ 180 w 190"/>
                <a:gd name="T15" fmla="*/ 27 h 251"/>
                <a:gd name="T16" fmla="*/ 116 w 190"/>
                <a:gd name="T1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51">
                  <a:moveTo>
                    <a:pt x="116" y="0"/>
                  </a:moveTo>
                  <a:cubicBezTo>
                    <a:pt x="111" y="7"/>
                    <a:pt x="103" y="12"/>
                    <a:pt x="94" y="12"/>
                  </a:cubicBezTo>
                  <a:cubicBezTo>
                    <a:pt x="84" y="66"/>
                    <a:pt x="68" y="118"/>
                    <a:pt x="46" y="167"/>
                  </a:cubicBezTo>
                  <a:cubicBezTo>
                    <a:pt x="32" y="197"/>
                    <a:pt x="17" y="225"/>
                    <a:pt x="0" y="251"/>
                  </a:cubicBezTo>
                  <a:cubicBezTo>
                    <a:pt x="21" y="239"/>
                    <a:pt x="42" y="226"/>
                    <a:pt x="61" y="212"/>
                  </a:cubicBezTo>
                  <a:cubicBezTo>
                    <a:pt x="121" y="168"/>
                    <a:pt x="165" y="115"/>
                    <a:pt x="190" y="54"/>
                  </a:cubicBezTo>
                  <a:cubicBezTo>
                    <a:pt x="184" y="48"/>
                    <a:pt x="180" y="40"/>
                    <a:pt x="180" y="32"/>
                  </a:cubicBezTo>
                  <a:cubicBezTo>
                    <a:pt x="180" y="30"/>
                    <a:pt x="180" y="29"/>
                    <a:pt x="180" y="27"/>
                  </a:cubicBezTo>
                  <a:cubicBezTo>
                    <a:pt x="159" y="17"/>
                    <a:pt x="137" y="8"/>
                    <a:pt x="1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sp>
          <p:nvSpPr>
            <p:cNvPr id="47" name="Freeform 36"/>
            <p:cNvSpPr>
              <a:spLocks/>
            </p:cNvSpPr>
            <p:nvPr/>
          </p:nvSpPr>
          <p:spPr bwMode="auto">
            <a:xfrm>
              <a:off x="5118001" y="1519446"/>
              <a:ext cx="272003" cy="166543"/>
            </a:xfrm>
            <a:custGeom>
              <a:avLst/>
              <a:gdLst>
                <a:gd name="T0" fmla="*/ 147 w 147"/>
                <a:gd name="T1" fmla="*/ 0 h 89"/>
                <a:gd name="T2" fmla="*/ 0 w 147"/>
                <a:gd name="T3" fmla="*/ 43 h 89"/>
                <a:gd name="T4" fmla="*/ 59 w 147"/>
                <a:gd name="T5" fmla="*/ 89 h 89"/>
                <a:gd name="T6" fmla="*/ 147 w 147"/>
                <a:gd name="T7" fmla="*/ 0 h 89"/>
              </a:gdLst>
              <a:ahLst/>
              <a:cxnLst>
                <a:cxn ang="0">
                  <a:pos x="T0" y="T1"/>
                </a:cxn>
                <a:cxn ang="0">
                  <a:pos x="T2" y="T3"/>
                </a:cxn>
                <a:cxn ang="0">
                  <a:pos x="T4" y="T5"/>
                </a:cxn>
                <a:cxn ang="0">
                  <a:pos x="T6" y="T7"/>
                </a:cxn>
              </a:cxnLst>
              <a:rect l="0" t="0" r="r" b="b"/>
              <a:pathLst>
                <a:path w="147" h="89">
                  <a:moveTo>
                    <a:pt x="147" y="0"/>
                  </a:moveTo>
                  <a:cubicBezTo>
                    <a:pt x="83" y="28"/>
                    <a:pt x="29" y="39"/>
                    <a:pt x="0" y="43"/>
                  </a:cubicBezTo>
                  <a:cubicBezTo>
                    <a:pt x="18" y="61"/>
                    <a:pt x="38" y="76"/>
                    <a:pt x="59" y="89"/>
                  </a:cubicBezTo>
                  <a:cubicBezTo>
                    <a:pt x="74" y="78"/>
                    <a:pt x="108" y="49"/>
                    <a:pt x="1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34">
                <a:defRPr/>
              </a:pPr>
              <a:endParaRPr lang="en-US" sz="1200">
                <a:solidFill>
                  <a:srgbClr val="0096D6"/>
                </a:solidFill>
              </a:endParaRPr>
            </a:p>
          </p:txBody>
        </p:sp>
      </p:grpSp>
      <p:grpSp>
        <p:nvGrpSpPr>
          <p:cNvPr id="11" name="Group 4"/>
          <p:cNvGrpSpPr/>
          <p:nvPr/>
        </p:nvGrpSpPr>
        <p:grpSpPr>
          <a:xfrm>
            <a:off x="2537992" y="2637526"/>
            <a:ext cx="2011680" cy="1782882"/>
            <a:chOff x="2537992" y="2629575"/>
            <a:chExt cx="2011680" cy="1782882"/>
          </a:xfrm>
        </p:grpSpPr>
        <p:sp>
          <p:nvSpPr>
            <p:cNvPr id="65" name="Isosceles Triangle 64"/>
            <p:cNvSpPr/>
            <p:nvPr/>
          </p:nvSpPr>
          <p:spPr>
            <a:xfrm>
              <a:off x="2583712" y="2629575"/>
              <a:ext cx="1920240" cy="419100"/>
            </a:xfrm>
            <a:prstGeom prst="triangle">
              <a:avLst/>
            </a:prstGeom>
            <a:solidFill>
              <a:schemeClr val="accent2"/>
            </a:solidFill>
            <a:ln>
              <a:noFill/>
            </a:ln>
            <a:effectLst>
              <a:outerShdw blurRad="50800" dist="38100" dir="162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1400" dirty="0" smtClean="0"/>
            </a:p>
          </p:txBody>
        </p:sp>
        <p:sp>
          <p:nvSpPr>
            <p:cNvPr id="69" name="Rounded Rectangle 68"/>
            <p:cNvSpPr/>
            <p:nvPr/>
          </p:nvSpPr>
          <p:spPr>
            <a:xfrm>
              <a:off x="2537992" y="2857977"/>
              <a:ext cx="2011680" cy="1554480"/>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w="5" cap="rnd">
              <a:noFill/>
              <a:prstDash val="solid"/>
              <a:miter lim="800000"/>
              <a:headEnd/>
              <a:tailEnd/>
            </a:ln>
          </p:spPr>
          <p:txBody>
            <a:bodyPr vert="horz" wrap="square" lIns="68583" tIns="34292" rIns="68583" bIns="34292" numCol="1" anchor="t" anchorCtr="0" compatLnSpc="1">
              <a:prstTxWarp prst="textNoShape">
                <a:avLst/>
              </a:prstTxWarp>
            </a:bodyPr>
            <a:lstStyle/>
            <a:p>
              <a:pPr defTabSz="685834"/>
              <a:endParaRPr lang="en-US" sz="1400" dirty="0">
                <a:solidFill>
                  <a:schemeClr val="bg1"/>
                </a:solidFill>
              </a:endParaRPr>
            </a:p>
          </p:txBody>
        </p:sp>
        <p:sp>
          <p:nvSpPr>
            <p:cNvPr id="73" name="Rounded Rectangle 72"/>
            <p:cNvSpPr/>
            <p:nvPr/>
          </p:nvSpPr>
          <p:spPr>
            <a:xfrm>
              <a:off x="2537992" y="2819561"/>
              <a:ext cx="2011680" cy="145819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defTabSz="685834"/>
              <a:r>
                <a:rPr lang="en-US" sz="1100" b="1" dirty="0">
                  <a:solidFill>
                    <a:srgbClr val="FFFFFF"/>
                  </a:solidFill>
                </a:rPr>
                <a:t>Servers and Storage</a:t>
              </a:r>
            </a:p>
            <a:p>
              <a:pPr algn="ctr" defTabSz="685834"/>
              <a:endParaRPr lang="en-US" sz="1100" dirty="0">
                <a:solidFill>
                  <a:srgbClr val="FFFFFF"/>
                </a:solidFill>
              </a:endParaRPr>
            </a:p>
            <a:p>
              <a:pPr algn="ctr" defTabSz="685834"/>
              <a:endParaRPr lang="en-US" sz="1100" dirty="0">
                <a:solidFill>
                  <a:srgbClr val="FFFFFF"/>
                </a:solidFill>
              </a:endParaRPr>
            </a:p>
            <a:p>
              <a:pPr algn="ctr" defTabSz="685834"/>
              <a:r>
                <a:rPr lang="en-US" sz="1100" dirty="0">
                  <a:solidFill>
                    <a:srgbClr val="FFFFFF"/>
                  </a:solidFill>
                </a:rPr>
                <a:t>UCS Mini:  </a:t>
              </a:r>
              <a:br>
                <a:rPr lang="en-US" sz="1100" dirty="0">
                  <a:solidFill>
                    <a:srgbClr val="FFFFFF"/>
                  </a:solidFill>
                </a:rPr>
              </a:br>
              <a:r>
                <a:rPr lang="en-US" sz="1100" dirty="0">
                  <a:solidFill>
                    <a:srgbClr val="FFFFFF"/>
                  </a:solidFill>
                </a:rPr>
                <a:t>Next gen Intel, new form factors and storage partner option</a:t>
              </a:r>
            </a:p>
          </p:txBody>
        </p:sp>
        <p:sp>
          <p:nvSpPr>
            <p:cNvPr id="77" name="TextBox 76"/>
            <p:cNvSpPr txBox="1"/>
            <p:nvPr/>
          </p:nvSpPr>
          <p:spPr>
            <a:xfrm>
              <a:off x="2537992" y="3147919"/>
              <a:ext cx="2011680" cy="238538"/>
            </a:xfrm>
            <a:prstGeom prst="rect">
              <a:avLst/>
            </a:prstGeom>
            <a:solidFill>
              <a:schemeClr val="accent2"/>
            </a:solidFill>
          </p:spPr>
          <p:txBody>
            <a:bodyPr wrap="square" lIns="68589" tIns="34295" rIns="68589" bIns="34295" rtlCol="0">
              <a:spAutoFit/>
            </a:bodyPr>
            <a:lstStyle>
              <a:defPPr>
                <a:defRPr lang="en-US"/>
              </a:defPPr>
              <a:lvl1pPr algn="ctr">
                <a:defRPr sz="1100">
                  <a:solidFill>
                    <a:srgbClr val="1C1C1C"/>
                  </a:solidFill>
                </a:defRPr>
              </a:lvl1pPr>
            </a:lstStyle>
            <a:p>
              <a:r>
                <a:rPr lang="en-GB" dirty="0" smtClean="0">
                  <a:solidFill>
                    <a:schemeClr val="tx1">
                      <a:lumMod val="50000"/>
                    </a:schemeClr>
                  </a:solidFill>
                </a:rPr>
                <a:t>Latest Upgrade</a:t>
              </a:r>
              <a:endParaRPr lang="en-GB" dirty="0">
                <a:solidFill>
                  <a:schemeClr val="tx1">
                    <a:lumMod val="50000"/>
                  </a:schemeClr>
                </a:solidFill>
              </a:endParaRPr>
            </a:p>
          </p:txBody>
        </p:sp>
      </p:grpSp>
      <p:grpSp>
        <p:nvGrpSpPr>
          <p:cNvPr id="12" name="Group 7"/>
          <p:cNvGrpSpPr/>
          <p:nvPr/>
        </p:nvGrpSpPr>
        <p:grpSpPr>
          <a:xfrm>
            <a:off x="395288" y="2637526"/>
            <a:ext cx="2011680" cy="1787884"/>
            <a:chOff x="395288" y="2629575"/>
            <a:chExt cx="2011680" cy="1787884"/>
          </a:xfrm>
        </p:grpSpPr>
        <p:sp>
          <p:nvSpPr>
            <p:cNvPr id="64" name="Isosceles Triangle 63"/>
            <p:cNvSpPr/>
            <p:nvPr/>
          </p:nvSpPr>
          <p:spPr>
            <a:xfrm>
              <a:off x="441008" y="2629575"/>
              <a:ext cx="1920240" cy="419100"/>
            </a:xfrm>
            <a:prstGeom prst="triangle">
              <a:avLst/>
            </a:prstGeom>
            <a:solidFill>
              <a:schemeClr val="accent2"/>
            </a:solidFill>
            <a:ln>
              <a:noFill/>
            </a:ln>
            <a:effectLst>
              <a:outerShdw blurRad="50800" dist="38100" dir="162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1400" dirty="0" smtClean="0"/>
            </a:p>
          </p:txBody>
        </p:sp>
        <p:sp>
          <p:nvSpPr>
            <p:cNvPr id="68" name="Rounded Rectangle 67"/>
            <p:cNvSpPr/>
            <p:nvPr/>
          </p:nvSpPr>
          <p:spPr>
            <a:xfrm>
              <a:off x="395288" y="2857978"/>
              <a:ext cx="2011680" cy="1554480"/>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w="5" cap="rnd">
              <a:noFill/>
              <a:prstDash val="solid"/>
              <a:miter lim="800000"/>
              <a:headEnd/>
              <a:tailEnd/>
            </a:ln>
          </p:spPr>
          <p:txBody>
            <a:bodyPr vert="horz" wrap="square" lIns="68583" tIns="34292" rIns="68583" bIns="34292" numCol="1" anchor="t" anchorCtr="0" compatLnSpc="1">
              <a:prstTxWarp prst="textNoShape">
                <a:avLst/>
              </a:prstTxWarp>
            </a:bodyPr>
            <a:lstStyle/>
            <a:p>
              <a:pPr defTabSz="685834"/>
              <a:endParaRPr lang="en-US" sz="1400" dirty="0">
                <a:solidFill>
                  <a:srgbClr val="0096D6"/>
                </a:solidFill>
              </a:endParaRPr>
            </a:p>
          </p:txBody>
        </p:sp>
        <p:sp>
          <p:nvSpPr>
            <p:cNvPr id="72" name="Rounded Rectangle 71"/>
            <p:cNvSpPr/>
            <p:nvPr/>
          </p:nvSpPr>
          <p:spPr>
            <a:xfrm>
              <a:off x="395288" y="2819561"/>
              <a:ext cx="2011680" cy="159789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defTabSz="685834"/>
              <a:r>
                <a:rPr lang="en-US" sz="1100" b="1" dirty="0">
                  <a:solidFill>
                    <a:schemeClr val="bg1"/>
                  </a:solidFill>
                </a:rPr>
                <a:t>Hybrid Cloud</a:t>
              </a:r>
            </a:p>
            <a:p>
              <a:pPr algn="ctr" defTabSz="685834"/>
              <a:endParaRPr lang="en-US" sz="1100" dirty="0">
                <a:solidFill>
                  <a:schemeClr val="bg1"/>
                </a:solidFill>
              </a:endParaRPr>
            </a:p>
            <a:p>
              <a:pPr algn="ctr" defTabSz="685834"/>
              <a:endParaRPr lang="en-US" sz="1100" dirty="0">
                <a:solidFill>
                  <a:schemeClr val="bg1"/>
                </a:solidFill>
              </a:endParaRPr>
            </a:p>
            <a:p>
              <a:pPr algn="ctr" defTabSz="685834"/>
              <a:r>
                <a:rPr lang="en-US" sz="1100" dirty="0">
                  <a:solidFill>
                    <a:schemeClr val="bg1"/>
                  </a:solidFill>
                </a:rPr>
                <a:t>Cisco </a:t>
              </a:r>
              <a:r>
                <a:rPr lang="en-US" sz="1100" dirty="0" err="1">
                  <a:solidFill>
                    <a:schemeClr val="bg1"/>
                  </a:solidFill>
                </a:rPr>
                <a:t>Openstack</a:t>
              </a:r>
              <a:r>
                <a:rPr lang="en-US" sz="1100" dirty="0">
                  <a:solidFill>
                    <a:schemeClr val="bg1"/>
                  </a:solidFill>
                </a:rPr>
                <a:t> Private Cloud:</a:t>
              </a:r>
            </a:p>
            <a:p>
              <a:pPr algn="ctr" defTabSz="685834"/>
              <a:r>
                <a:rPr lang="en-US" sz="1100" dirty="0">
                  <a:solidFill>
                    <a:schemeClr val="bg1"/>
                  </a:solidFill>
                </a:rPr>
                <a:t>Affordable Cisco managed private clouds</a:t>
              </a:r>
            </a:p>
          </p:txBody>
        </p:sp>
        <p:sp>
          <p:nvSpPr>
            <p:cNvPr id="78" name="TextBox 77"/>
            <p:cNvSpPr txBox="1"/>
            <p:nvPr/>
          </p:nvSpPr>
          <p:spPr>
            <a:xfrm>
              <a:off x="395288" y="3147919"/>
              <a:ext cx="2011680" cy="238537"/>
            </a:xfrm>
            <a:prstGeom prst="rect">
              <a:avLst/>
            </a:prstGeom>
            <a:solidFill>
              <a:schemeClr val="accent2"/>
            </a:solidFill>
          </p:spPr>
          <p:txBody>
            <a:bodyPr wrap="square" lIns="68589" tIns="34295" rIns="68589" bIns="34295" rtlCol="0">
              <a:spAutoFit/>
            </a:bodyPr>
            <a:lstStyle>
              <a:defPPr>
                <a:defRPr lang="en-US"/>
              </a:defPPr>
              <a:lvl1pPr algn="ctr">
                <a:defRPr sz="1100">
                  <a:solidFill>
                    <a:srgbClr val="1C1C1C"/>
                  </a:solidFill>
                </a:defRPr>
              </a:lvl1pPr>
            </a:lstStyle>
            <a:p>
              <a:r>
                <a:rPr lang="en-GB" dirty="0" smtClean="0">
                  <a:solidFill>
                    <a:schemeClr val="tx1">
                      <a:lumMod val="50000"/>
                    </a:schemeClr>
                  </a:solidFill>
                </a:rPr>
                <a:t>New Solution</a:t>
              </a:r>
              <a:endParaRPr lang="en-GB" dirty="0">
                <a:solidFill>
                  <a:schemeClr val="tx1">
                    <a:lumMod val="50000"/>
                  </a:schemeClr>
                </a:solidFill>
              </a:endParaRPr>
            </a:p>
          </p:txBody>
        </p:sp>
      </p:grpSp>
      <p:grpSp>
        <p:nvGrpSpPr>
          <p:cNvPr id="13" name="Group 3"/>
          <p:cNvGrpSpPr/>
          <p:nvPr/>
        </p:nvGrpSpPr>
        <p:grpSpPr>
          <a:xfrm>
            <a:off x="4680696" y="2637526"/>
            <a:ext cx="2011680" cy="1782882"/>
            <a:chOff x="4680696" y="2629575"/>
            <a:chExt cx="2011680" cy="1782882"/>
          </a:xfrm>
        </p:grpSpPr>
        <p:sp>
          <p:nvSpPr>
            <p:cNvPr id="66" name="Isosceles Triangle 65"/>
            <p:cNvSpPr/>
            <p:nvPr/>
          </p:nvSpPr>
          <p:spPr>
            <a:xfrm>
              <a:off x="4726416" y="2629575"/>
              <a:ext cx="1920240" cy="419100"/>
            </a:xfrm>
            <a:prstGeom prst="triangle">
              <a:avLst/>
            </a:prstGeom>
            <a:solidFill>
              <a:schemeClr val="accent2"/>
            </a:solidFill>
            <a:ln>
              <a:noFill/>
            </a:ln>
            <a:effectLst>
              <a:outerShdw blurRad="50800" dist="38100" dir="162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1400" dirty="0" smtClean="0"/>
            </a:p>
          </p:txBody>
        </p:sp>
        <p:sp>
          <p:nvSpPr>
            <p:cNvPr id="70" name="Rounded Rectangle 69"/>
            <p:cNvSpPr/>
            <p:nvPr/>
          </p:nvSpPr>
          <p:spPr>
            <a:xfrm>
              <a:off x="4680696" y="2857977"/>
              <a:ext cx="2011680" cy="1554480"/>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w="5" cap="rnd">
              <a:noFill/>
              <a:prstDash val="solid"/>
              <a:miter lim="800000"/>
              <a:headEnd/>
              <a:tailEnd/>
            </a:ln>
          </p:spPr>
          <p:txBody>
            <a:bodyPr vert="horz" wrap="square" lIns="68583" tIns="34292" rIns="68583" bIns="34292" numCol="1" anchor="t" anchorCtr="0" compatLnSpc="1">
              <a:prstTxWarp prst="textNoShape">
                <a:avLst/>
              </a:prstTxWarp>
            </a:bodyPr>
            <a:lstStyle/>
            <a:p>
              <a:pPr defTabSz="685834"/>
              <a:endParaRPr lang="en-US" sz="1400" dirty="0">
                <a:solidFill>
                  <a:schemeClr val="bg1"/>
                </a:solidFill>
              </a:endParaRPr>
            </a:p>
          </p:txBody>
        </p:sp>
        <p:sp>
          <p:nvSpPr>
            <p:cNvPr id="74" name="Rounded Rectangle 73"/>
            <p:cNvSpPr/>
            <p:nvPr/>
          </p:nvSpPr>
          <p:spPr>
            <a:xfrm>
              <a:off x="4680696" y="2819561"/>
              <a:ext cx="2011680" cy="1483598"/>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defTabSz="685834"/>
              <a:r>
                <a:rPr lang="en-US" sz="1100" b="1" dirty="0">
                  <a:solidFill>
                    <a:schemeClr val="bg1"/>
                  </a:solidFill>
                </a:rPr>
                <a:t>Nexus </a:t>
              </a:r>
              <a:r>
                <a:rPr lang="en-US" sz="1100" b="1" dirty="0" smtClean="0">
                  <a:solidFill>
                    <a:schemeClr val="bg1"/>
                  </a:solidFill>
                </a:rPr>
                <a:t> Developments</a:t>
              </a:r>
              <a:endParaRPr lang="en-US" sz="1100" b="1" dirty="0">
                <a:solidFill>
                  <a:schemeClr val="bg1"/>
                </a:solidFill>
              </a:endParaRPr>
            </a:p>
            <a:p>
              <a:pPr algn="ctr" defTabSz="685834"/>
              <a:endParaRPr lang="en-US" sz="1100" dirty="0">
                <a:solidFill>
                  <a:schemeClr val="bg1"/>
                </a:solidFill>
              </a:endParaRPr>
            </a:p>
            <a:p>
              <a:pPr algn="ctr" defTabSz="685834"/>
              <a:endParaRPr lang="en-US" sz="1100" dirty="0">
                <a:solidFill>
                  <a:schemeClr val="bg1"/>
                </a:solidFill>
              </a:endParaRPr>
            </a:p>
            <a:p>
              <a:pPr algn="ctr" defTabSz="685834"/>
              <a:r>
                <a:rPr lang="en-US" sz="1100" dirty="0">
                  <a:solidFill>
                    <a:schemeClr val="bg1"/>
                  </a:solidFill>
                </a:rPr>
                <a:t>Unified Fabric </a:t>
              </a:r>
              <a:r>
                <a:rPr lang="en-US" sz="1100" dirty="0" smtClean="0">
                  <a:solidFill>
                    <a:schemeClr val="bg1"/>
                  </a:solidFill>
                </a:rPr>
                <a:t/>
              </a:r>
              <a:br>
                <a:rPr lang="en-US" sz="1100" dirty="0" smtClean="0">
                  <a:solidFill>
                    <a:schemeClr val="bg1"/>
                  </a:solidFill>
                </a:rPr>
              </a:br>
              <a:r>
                <a:rPr lang="en-US" sz="1100" dirty="0" smtClean="0">
                  <a:solidFill>
                    <a:schemeClr val="bg1"/>
                  </a:solidFill>
                </a:rPr>
                <a:t>and </a:t>
              </a:r>
              <a:r>
                <a:rPr lang="en-US" sz="1100" dirty="0">
                  <a:solidFill>
                    <a:schemeClr val="bg1"/>
                  </a:solidFill>
                </a:rPr>
                <a:t>NX-OS advances, </a:t>
              </a:r>
              <a:r>
                <a:rPr lang="en-US" sz="1100" dirty="0" smtClean="0">
                  <a:solidFill>
                    <a:schemeClr val="bg1"/>
                  </a:solidFill>
                </a:rPr>
                <a:t/>
              </a:r>
              <a:br>
                <a:rPr lang="en-US" sz="1100" dirty="0" smtClean="0">
                  <a:solidFill>
                    <a:schemeClr val="bg1"/>
                  </a:solidFill>
                </a:rPr>
              </a:br>
              <a:r>
                <a:rPr lang="en-US" sz="1100" dirty="0" smtClean="0">
                  <a:solidFill>
                    <a:schemeClr val="bg1"/>
                  </a:solidFill>
                </a:rPr>
                <a:t>new </a:t>
              </a:r>
              <a:r>
                <a:rPr lang="en-US" sz="1100" dirty="0">
                  <a:solidFill>
                    <a:schemeClr val="bg1"/>
                  </a:solidFill>
                </a:rPr>
                <a:t>form </a:t>
              </a:r>
              <a:r>
                <a:rPr lang="en-US" sz="1100" dirty="0" smtClean="0">
                  <a:solidFill>
                    <a:schemeClr val="bg1"/>
                  </a:solidFill>
                </a:rPr>
                <a:t>factors, </a:t>
              </a:r>
              <a:r>
                <a:rPr lang="en-US" sz="1100" dirty="0">
                  <a:solidFill>
                    <a:schemeClr val="bg1"/>
                  </a:solidFill>
                </a:rPr>
                <a:t>and </a:t>
              </a:r>
              <a:r>
                <a:rPr lang="en-US" sz="1100" dirty="0" smtClean="0">
                  <a:solidFill>
                    <a:schemeClr val="bg1"/>
                  </a:solidFill>
                </a:rPr>
                <a:t/>
              </a:r>
              <a:br>
                <a:rPr lang="en-US" sz="1100" dirty="0" smtClean="0">
                  <a:solidFill>
                    <a:schemeClr val="bg1"/>
                  </a:solidFill>
                </a:rPr>
              </a:br>
              <a:r>
                <a:rPr lang="en-US" sz="1100" dirty="0" smtClean="0">
                  <a:solidFill>
                    <a:schemeClr val="bg1"/>
                  </a:solidFill>
                </a:rPr>
                <a:t>faster connectivity </a:t>
              </a:r>
            </a:p>
          </p:txBody>
        </p:sp>
        <p:sp>
          <p:nvSpPr>
            <p:cNvPr id="79" name="TextBox 78"/>
            <p:cNvSpPr txBox="1"/>
            <p:nvPr/>
          </p:nvSpPr>
          <p:spPr>
            <a:xfrm>
              <a:off x="4680696" y="3147919"/>
              <a:ext cx="2011680" cy="238537"/>
            </a:xfrm>
            <a:prstGeom prst="rect">
              <a:avLst/>
            </a:prstGeom>
            <a:solidFill>
              <a:schemeClr val="accent2"/>
            </a:solidFill>
          </p:spPr>
          <p:txBody>
            <a:bodyPr wrap="square" lIns="68589" tIns="34295" rIns="68589" bIns="34295" rtlCol="0">
              <a:spAutoFit/>
            </a:bodyPr>
            <a:lstStyle>
              <a:defPPr>
                <a:defRPr lang="en-US"/>
              </a:defPPr>
              <a:lvl1pPr algn="ctr">
                <a:defRPr sz="1100">
                  <a:solidFill>
                    <a:srgbClr val="1C1C1C"/>
                  </a:solidFill>
                </a:defRPr>
              </a:lvl1pPr>
            </a:lstStyle>
            <a:p>
              <a:r>
                <a:rPr lang="en-GB" dirty="0" smtClean="0">
                  <a:solidFill>
                    <a:schemeClr val="tx1">
                      <a:lumMod val="50000"/>
                    </a:schemeClr>
                  </a:solidFill>
                </a:rPr>
                <a:t>Latest Upgrade</a:t>
              </a:r>
              <a:endParaRPr lang="en-GB" dirty="0">
                <a:solidFill>
                  <a:schemeClr val="tx1">
                    <a:lumMod val="50000"/>
                  </a:schemeClr>
                </a:solidFill>
              </a:endParaRPr>
            </a:p>
          </p:txBody>
        </p:sp>
      </p:grpSp>
      <p:grpSp>
        <p:nvGrpSpPr>
          <p:cNvPr id="15" name="Group 2"/>
          <p:cNvGrpSpPr/>
          <p:nvPr/>
        </p:nvGrpSpPr>
        <p:grpSpPr>
          <a:xfrm>
            <a:off x="6823399" y="2637526"/>
            <a:ext cx="2011680" cy="1782882"/>
            <a:chOff x="6823399" y="2629575"/>
            <a:chExt cx="2011680" cy="1782882"/>
          </a:xfrm>
        </p:grpSpPr>
        <p:sp>
          <p:nvSpPr>
            <p:cNvPr id="67" name="Isosceles Triangle 66"/>
            <p:cNvSpPr/>
            <p:nvPr/>
          </p:nvSpPr>
          <p:spPr>
            <a:xfrm>
              <a:off x="6869119" y="2629575"/>
              <a:ext cx="1920240" cy="419100"/>
            </a:xfrm>
            <a:prstGeom prst="triangle">
              <a:avLst/>
            </a:prstGeom>
            <a:solidFill>
              <a:schemeClr val="accent2"/>
            </a:solidFill>
            <a:ln>
              <a:noFill/>
            </a:ln>
            <a:effectLst>
              <a:outerShdw blurRad="50800" dist="38100" dir="162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1400" dirty="0" smtClean="0"/>
            </a:p>
          </p:txBody>
        </p:sp>
        <p:sp>
          <p:nvSpPr>
            <p:cNvPr id="71" name="Rounded Rectangle 70"/>
            <p:cNvSpPr/>
            <p:nvPr/>
          </p:nvSpPr>
          <p:spPr>
            <a:xfrm>
              <a:off x="6823399" y="2857977"/>
              <a:ext cx="2011680" cy="1554480"/>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a:ln w="5" cap="rnd">
              <a:noFill/>
              <a:prstDash val="solid"/>
              <a:miter lim="800000"/>
              <a:headEnd/>
              <a:tailEnd/>
            </a:ln>
          </p:spPr>
          <p:txBody>
            <a:bodyPr vert="horz" wrap="square" lIns="68583" tIns="34292" rIns="68583" bIns="34292" numCol="1" anchor="t" anchorCtr="0" compatLnSpc="1">
              <a:prstTxWarp prst="textNoShape">
                <a:avLst/>
              </a:prstTxWarp>
            </a:bodyPr>
            <a:lstStyle/>
            <a:p>
              <a:pPr defTabSz="685834"/>
              <a:endParaRPr lang="en-US" sz="1400" dirty="0">
                <a:solidFill>
                  <a:srgbClr val="0096D6"/>
                </a:solidFill>
              </a:endParaRPr>
            </a:p>
          </p:txBody>
        </p:sp>
        <p:sp>
          <p:nvSpPr>
            <p:cNvPr id="75" name="Rounded Rectangle 74"/>
            <p:cNvSpPr/>
            <p:nvPr/>
          </p:nvSpPr>
          <p:spPr>
            <a:xfrm>
              <a:off x="6823399" y="2819561"/>
              <a:ext cx="2011680" cy="1484263"/>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t" anchorCtr="0"/>
            <a:lstStyle/>
            <a:p>
              <a:pPr algn="ctr" defTabSz="685834"/>
              <a:r>
                <a:rPr lang="en-US" sz="1100" b="1" dirty="0">
                  <a:solidFill>
                    <a:schemeClr val="bg1"/>
                  </a:solidFill>
                </a:rPr>
                <a:t>Packaged Solutions</a:t>
              </a:r>
            </a:p>
            <a:p>
              <a:pPr algn="ctr" defTabSz="685834"/>
              <a:endParaRPr lang="en-US" sz="1100" dirty="0">
                <a:solidFill>
                  <a:schemeClr val="bg1"/>
                </a:solidFill>
              </a:endParaRPr>
            </a:p>
            <a:p>
              <a:pPr algn="ctr" defTabSz="685834"/>
              <a:endParaRPr lang="en-US" sz="1100" dirty="0">
                <a:solidFill>
                  <a:schemeClr val="bg1"/>
                </a:solidFill>
              </a:endParaRPr>
            </a:p>
            <a:p>
              <a:pPr algn="ctr" defTabSz="685834"/>
              <a:r>
                <a:rPr lang="en-US" sz="1100" dirty="0">
                  <a:solidFill>
                    <a:schemeClr val="bg1"/>
                  </a:solidFill>
                </a:rPr>
                <a:t>Delivers simplicity, </a:t>
              </a:r>
              <a:r>
                <a:rPr lang="en-US" sz="1100" dirty="0" smtClean="0">
                  <a:solidFill>
                    <a:schemeClr val="bg1"/>
                  </a:solidFill>
                </a:rPr>
                <a:t>agility</a:t>
              </a:r>
              <a:r>
                <a:rPr lang="en-US" sz="1100" dirty="0">
                  <a:solidFill>
                    <a:schemeClr val="bg1"/>
                  </a:solidFill>
                </a:rPr>
                <a:t>, </a:t>
              </a:r>
              <a:r>
                <a:rPr lang="en-US" sz="1100" dirty="0" smtClean="0">
                  <a:solidFill>
                    <a:schemeClr val="bg1"/>
                  </a:solidFill>
                </a:rPr>
                <a:t>efficiency—</a:t>
              </a:r>
              <a:r>
                <a:rPr lang="en-US" sz="1100" dirty="0" err="1" smtClean="0">
                  <a:solidFill>
                    <a:schemeClr val="bg1"/>
                  </a:solidFill>
                </a:rPr>
                <a:t>FlexPod</a:t>
              </a:r>
              <a:r>
                <a:rPr lang="en-US" sz="1100" dirty="0" smtClean="0">
                  <a:solidFill>
                    <a:schemeClr val="bg1"/>
                  </a:solidFill>
                </a:rPr>
                <a:t>, </a:t>
              </a:r>
              <a:r>
                <a:rPr lang="en-US" sz="1100" dirty="0" err="1">
                  <a:solidFill>
                    <a:schemeClr val="bg1"/>
                  </a:solidFill>
                </a:rPr>
                <a:t>FlexPod</a:t>
              </a:r>
              <a:r>
                <a:rPr lang="en-US" sz="1100" dirty="0">
                  <a:solidFill>
                    <a:schemeClr val="bg1"/>
                  </a:solidFill>
                </a:rPr>
                <a:t> Express, VSPEX, </a:t>
              </a:r>
              <a:r>
                <a:rPr lang="en-US" sz="1100" dirty="0" err="1" smtClean="0">
                  <a:solidFill>
                    <a:schemeClr val="bg1"/>
                  </a:solidFill>
                </a:rPr>
                <a:t>VersaStack</a:t>
              </a:r>
              <a:r>
                <a:rPr lang="en-US" sz="1100" dirty="0">
                  <a:solidFill>
                    <a:schemeClr val="bg1"/>
                  </a:solidFill>
                </a:rPr>
                <a:t>,</a:t>
              </a:r>
              <a:r>
                <a:rPr lang="en-US" sz="1100" dirty="0" smtClean="0">
                  <a:solidFill>
                    <a:schemeClr val="bg1"/>
                  </a:solidFill>
                </a:rPr>
                <a:t> </a:t>
              </a:r>
              <a:r>
                <a:rPr lang="en-US" sz="1100" dirty="0">
                  <a:solidFill>
                    <a:schemeClr val="bg1"/>
                  </a:solidFill>
                </a:rPr>
                <a:t>VFSS</a:t>
              </a:r>
              <a:r>
                <a:rPr lang="en-US" sz="1100" dirty="0" smtClean="0">
                  <a:solidFill>
                    <a:schemeClr val="bg1"/>
                  </a:solidFill>
                </a:rPr>
                <a:t>, Hitachi, </a:t>
              </a:r>
              <a:r>
                <a:rPr lang="en-US" sz="1100" dirty="0" err="1">
                  <a:solidFill>
                    <a:schemeClr val="bg1"/>
                  </a:solidFill>
                </a:rPr>
                <a:t>SmartPlays</a:t>
              </a:r>
              <a:endParaRPr lang="en-US" sz="1100" dirty="0">
                <a:solidFill>
                  <a:schemeClr val="bg1"/>
                </a:solidFill>
              </a:endParaRPr>
            </a:p>
          </p:txBody>
        </p:sp>
        <p:sp>
          <p:nvSpPr>
            <p:cNvPr id="80" name="TextBox 79"/>
            <p:cNvSpPr txBox="1"/>
            <p:nvPr/>
          </p:nvSpPr>
          <p:spPr>
            <a:xfrm>
              <a:off x="6823399" y="3147919"/>
              <a:ext cx="2011680" cy="238537"/>
            </a:xfrm>
            <a:prstGeom prst="rect">
              <a:avLst/>
            </a:prstGeom>
            <a:solidFill>
              <a:schemeClr val="accent2"/>
            </a:solidFill>
          </p:spPr>
          <p:txBody>
            <a:bodyPr wrap="square" lIns="68589" tIns="34295" rIns="68589" bIns="34295" rtlCol="0">
              <a:spAutoFit/>
            </a:bodyPr>
            <a:lstStyle>
              <a:defPPr>
                <a:defRPr lang="en-US"/>
              </a:defPPr>
              <a:lvl1pPr algn="ctr">
                <a:defRPr sz="1100">
                  <a:solidFill>
                    <a:srgbClr val="1C1C1C"/>
                  </a:solidFill>
                </a:defRPr>
              </a:lvl1pPr>
            </a:lstStyle>
            <a:p>
              <a:r>
                <a:rPr lang="en-GB" dirty="0" smtClean="0">
                  <a:solidFill>
                    <a:schemeClr val="tx1">
                      <a:lumMod val="50000"/>
                    </a:schemeClr>
                  </a:solidFill>
                </a:rPr>
                <a:t>Evolving Sales Model</a:t>
              </a:r>
              <a:endParaRPr lang="en-GB" dirty="0">
                <a:solidFill>
                  <a:schemeClr val="tx1">
                    <a:lumMod val="50000"/>
                  </a:schemeClr>
                </a:solidFill>
              </a:endParaRPr>
            </a:p>
          </p:txBody>
        </p:sp>
      </p:grpSp>
    </p:spTree>
    <p:extLst>
      <p:ext uri="{BB962C8B-B14F-4D97-AF65-F5344CB8AC3E}">
        <p14:creationId xmlns:p14="http://schemas.microsoft.com/office/powerpoint/2010/main" val="25738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Blue theme 2015 16x9</Template>
  <TotalTime>615</TotalTime>
  <Words>2923</Words>
  <Application>Microsoft Office PowerPoint</Application>
  <PresentationFormat>On-screen Show (16:9)</PresentationFormat>
  <Paragraphs>579</Paragraphs>
  <Slides>26</Slides>
  <Notes>23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Blue theme 2015 16x9</vt:lpstr>
      <vt:lpstr>Cisco’s Midsize Business Solutions Portfolio</vt:lpstr>
      <vt:lpstr>Agenda</vt:lpstr>
      <vt:lpstr>Cisco’s Midsize Business Solutions Portfolio  Best Choice to Solve Your Customer IT Challenges</vt:lpstr>
      <vt:lpstr>Collaboration  for Midmarket </vt:lpstr>
      <vt:lpstr>Collaboration – Midsize Business Solutions Customer Needs</vt:lpstr>
      <vt:lpstr>Collaboration Midsize Business Solutions Portfolio</vt:lpstr>
      <vt:lpstr>Data Center for Midmarket </vt:lpstr>
      <vt:lpstr>Data Center—Midsize Business Solutions Portfolio</vt:lpstr>
      <vt:lpstr>Data Center—Midsize Business Solutions  Customer Needs</vt:lpstr>
      <vt:lpstr>Networking for Midmarket </vt:lpstr>
      <vt:lpstr>Networking—Midsize Business Solutions Portfolio</vt:lpstr>
      <vt:lpstr>Networking—Midsize Business Solutions  Customer Needs</vt:lpstr>
      <vt:lpstr>Security for Midmarket </vt:lpstr>
      <vt:lpstr>The Industry’s Most Effective, Integrated Security Portfolio</vt:lpstr>
      <vt:lpstr>Cisco Integrated Threat Defense</vt:lpstr>
      <vt:lpstr>Security – Midsize Business Solutions Portfolio</vt:lpstr>
      <vt:lpstr>Security – Midsize Business Solutions Addressing Customer Needs</vt:lpstr>
      <vt:lpstr>Cisco Talos</vt:lpstr>
      <vt:lpstr>Cloud for Midmarket </vt:lpstr>
      <vt:lpstr>Customer Proposition</vt:lpstr>
      <vt:lpstr>Customer Proposition Cisco InterCloud, Open and Flexible</vt:lpstr>
      <vt:lpstr>Services for Midmarket </vt:lpstr>
      <vt:lpstr>Services for Every Phase of the IT Lifecycle</vt:lpstr>
      <vt:lpstr>Services that Fit Partner Business Models</vt:lpstr>
      <vt:lpstr>Why Cisco?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Owner</dc:creator>
  <cp:lastModifiedBy>Jody Leung</cp:lastModifiedBy>
  <cp:revision>61</cp:revision>
  <dcterms:created xsi:type="dcterms:W3CDTF">2015-03-06T18:47:44Z</dcterms:created>
  <dcterms:modified xsi:type="dcterms:W3CDTF">2016-07-19T22:41:00Z</dcterms:modified>
</cp:coreProperties>
</file>